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6" r:id="rId4"/>
    <p:sldId id="272" r:id="rId5"/>
    <p:sldId id="273" r:id="rId6"/>
    <p:sldId id="274" r:id="rId7"/>
    <p:sldId id="275" r:id="rId8"/>
    <p:sldId id="258" r:id="rId9"/>
    <p:sldId id="278" r:id="rId10"/>
    <p:sldId id="261" r:id="rId11"/>
    <p:sldId id="262" r:id="rId12"/>
    <p:sldId id="263" r:id="rId13"/>
    <p:sldId id="264" r:id="rId14"/>
    <p:sldId id="259" r:id="rId15"/>
    <p:sldId id="276" r:id="rId16"/>
    <p:sldId id="277" r:id="rId17"/>
    <p:sldId id="279" r:id="rId18"/>
    <p:sldId id="280" r:id="rId19"/>
    <p:sldId id="281" r:id="rId20"/>
    <p:sldId id="282"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1" autoAdjust="0"/>
  </p:normalViewPr>
  <p:slideViewPr>
    <p:cSldViewPr>
      <p:cViewPr varScale="1">
        <p:scale>
          <a:sx n="77" d="100"/>
          <a:sy n="77" d="100"/>
        </p:scale>
        <p:origin x="-100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ED03B-8C81-4DE6-B5EB-5E5F9B7A29DA}" type="datetimeFigureOut">
              <a:rPr lang="en-US" smtClean="0"/>
              <a:t>6/15/2018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B90A6-E15F-4B69-8356-216E0940A745}" type="slidenum">
              <a:rPr lang="en-US" smtClean="0"/>
              <a:t>‹#›</a:t>
            </a:fld>
            <a:endParaRPr lang="en-US"/>
          </a:p>
        </p:txBody>
      </p:sp>
    </p:spTree>
    <p:extLst>
      <p:ext uri="{BB962C8B-B14F-4D97-AF65-F5344CB8AC3E}">
        <p14:creationId xmlns:p14="http://schemas.microsoft.com/office/powerpoint/2010/main" val="1573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Slider between multiple (3) images</a:t>
            </a:r>
          </a:p>
          <a:p>
            <a:r>
              <a:rPr lang="en-US" baseline="0" dirty="0" smtClean="0"/>
              <a:t>Animated images (pan/zoom) with text moving and/or dissolving into view</a:t>
            </a:r>
          </a:p>
          <a:p>
            <a:r>
              <a:rPr lang="en-US" baseline="0" dirty="0" smtClean="0"/>
              <a:t>Transparent overlay for the ability to add text/image hyperlinks per image</a:t>
            </a:r>
            <a:endParaRPr lang="en-US" dirty="0" smtClean="0"/>
          </a:p>
        </p:txBody>
      </p:sp>
      <p:sp>
        <p:nvSpPr>
          <p:cNvPr id="4" name="Slide Number Placeholder 3"/>
          <p:cNvSpPr>
            <a:spLocks noGrp="1"/>
          </p:cNvSpPr>
          <p:nvPr>
            <p:ph type="sldNum" sz="quarter" idx="10"/>
          </p:nvPr>
        </p:nvSpPr>
        <p:spPr/>
        <p:txBody>
          <a:bodyPr/>
          <a:lstStyle/>
          <a:p>
            <a:fld id="{93EB90A6-E15F-4B69-8356-216E0940A745}" type="slidenum">
              <a:rPr lang="en-US" smtClean="0"/>
              <a:t>1</a:t>
            </a:fld>
            <a:endParaRPr lang="en-US"/>
          </a:p>
        </p:txBody>
      </p:sp>
    </p:spTree>
    <p:extLst>
      <p:ext uri="{BB962C8B-B14F-4D97-AF65-F5344CB8AC3E}">
        <p14:creationId xmlns:p14="http://schemas.microsoft.com/office/powerpoint/2010/main" val="158179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Open large modal window with individual character text (scrollable)</a:t>
            </a:r>
          </a:p>
          <a:p>
            <a:endParaRPr lang="en-US" dirty="0" smtClean="0"/>
          </a:p>
        </p:txBody>
      </p:sp>
      <p:sp>
        <p:nvSpPr>
          <p:cNvPr id="4" name="Slide Number Placeholder 3"/>
          <p:cNvSpPr>
            <a:spLocks noGrp="1"/>
          </p:cNvSpPr>
          <p:nvPr>
            <p:ph type="sldNum" sz="quarter" idx="10"/>
          </p:nvPr>
        </p:nvSpPr>
        <p:spPr/>
        <p:txBody>
          <a:bodyPr/>
          <a:lstStyle/>
          <a:p>
            <a:fld id="{93EB90A6-E15F-4B69-8356-216E0940A745}" type="slidenum">
              <a:rPr lang="en-US" smtClean="0"/>
              <a:t>10</a:t>
            </a:fld>
            <a:endParaRPr lang="en-US"/>
          </a:p>
        </p:txBody>
      </p:sp>
    </p:spTree>
    <p:extLst>
      <p:ext uri="{BB962C8B-B14F-4D97-AF65-F5344CB8AC3E}">
        <p14:creationId xmlns:p14="http://schemas.microsoft.com/office/powerpoint/2010/main" val="50406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Open large modal window with individual location text (scrollable)</a:t>
            </a:r>
          </a:p>
        </p:txBody>
      </p:sp>
      <p:sp>
        <p:nvSpPr>
          <p:cNvPr id="4" name="Slide Number Placeholder 3"/>
          <p:cNvSpPr>
            <a:spLocks noGrp="1"/>
          </p:cNvSpPr>
          <p:nvPr>
            <p:ph type="sldNum" sz="quarter" idx="10"/>
          </p:nvPr>
        </p:nvSpPr>
        <p:spPr/>
        <p:txBody>
          <a:bodyPr/>
          <a:lstStyle/>
          <a:p>
            <a:fld id="{93EB90A6-E15F-4B69-8356-216E0940A745}" type="slidenum">
              <a:rPr lang="en-US" smtClean="0"/>
              <a:t>11</a:t>
            </a:fld>
            <a:endParaRPr lang="en-US"/>
          </a:p>
        </p:txBody>
      </p:sp>
    </p:spTree>
    <p:extLst>
      <p:ext uri="{BB962C8B-B14F-4D97-AF65-F5344CB8AC3E}">
        <p14:creationId xmlns:p14="http://schemas.microsoft.com/office/powerpoint/2010/main" val="50406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Open large modal window with individual artifact text (scrollable if need be)</a:t>
            </a:r>
          </a:p>
        </p:txBody>
      </p:sp>
      <p:sp>
        <p:nvSpPr>
          <p:cNvPr id="4" name="Slide Number Placeholder 3"/>
          <p:cNvSpPr>
            <a:spLocks noGrp="1"/>
          </p:cNvSpPr>
          <p:nvPr>
            <p:ph type="sldNum" sz="quarter" idx="10"/>
          </p:nvPr>
        </p:nvSpPr>
        <p:spPr/>
        <p:txBody>
          <a:bodyPr/>
          <a:lstStyle/>
          <a:p>
            <a:fld id="{93EB90A6-E15F-4B69-8356-216E0940A745}" type="slidenum">
              <a:rPr lang="en-US" smtClean="0"/>
              <a:t>12</a:t>
            </a:fld>
            <a:endParaRPr lang="en-US"/>
          </a:p>
        </p:txBody>
      </p:sp>
    </p:spTree>
    <p:extLst>
      <p:ext uri="{BB962C8B-B14F-4D97-AF65-F5344CB8AC3E}">
        <p14:creationId xmlns:p14="http://schemas.microsoft.com/office/powerpoint/2010/main" val="50406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artwork (image and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93EB90A6-E15F-4B69-8356-216E0940A745}" type="slidenum">
              <a:rPr lang="en-US" smtClean="0"/>
              <a:t>13</a:t>
            </a:fld>
            <a:endParaRPr lang="en-US"/>
          </a:p>
        </p:txBody>
      </p:sp>
    </p:spTree>
    <p:extLst>
      <p:ext uri="{BB962C8B-B14F-4D97-AF65-F5344CB8AC3E}">
        <p14:creationId xmlns:p14="http://schemas.microsoft.com/office/powerpoint/2010/main" val="50406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news (image and details)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Side scroll controls to navigate to next news story within large modal window</a:t>
            </a:r>
          </a:p>
        </p:txBody>
      </p:sp>
      <p:sp>
        <p:nvSpPr>
          <p:cNvPr id="4" name="Slide Number Placeholder 3"/>
          <p:cNvSpPr>
            <a:spLocks noGrp="1"/>
          </p:cNvSpPr>
          <p:nvPr>
            <p:ph type="sldNum" sz="quarter" idx="10"/>
          </p:nvPr>
        </p:nvSpPr>
        <p:spPr/>
        <p:txBody>
          <a:bodyPr/>
          <a:lstStyle/>
          <a:p>
            <a:fld id="{93EB90A6-E15F-4B69-8356-216E0940A745}" type="slidenum">
              <a:rPr lang="en-US" smtClean="0"/>
              <a:t>15</a:t>
            </a:fld>
            <a:endParaRPr lang="en-US"/>
          </a:p>
        </p:txBody>
      </p:sp>
    </p:spTree>
    <p:extLst>
      <p:ext uri="{BB962C8B-B14F-4D97-AF65-F5344CB8AC3E}">
        <p14:creationId xmlns:p14="http://schemas.microsoft.com/office/powerpoint/2010/main" val="276216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news (image and details)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Side scroll controls to navigate to next news story within large modal window</a:t>
            </a:r>
          </a:p>
        </p:txBody>
      </p:sp>
      <p:sp>
        <p:nvSpPr>
          <p:cNvPr id="4" name="Slide Number Placeholder 3"/>
          <p:cNvSpPr>
            <a:spLocks noGrp="1"/>
          </p:cNvSpPr>
          <p:nvPr>
            <p:ph type="sldNum" sz="quarter" idx="10"/>
          </p:nvPr>
        </p:nvSpPr>
        <p:spPr/>
        <p:txBody>
          <a:bodyPr/>
          <a:lstStyle/>
          <a:p>
            <a:fld id="{93EB90A6-E15F-4B69-8356-216E0940A745}" type="slidenum">
              <a:rPr lang="en-US" smtClean="0"/>
              <a:t>16</a:t>
            </a:fld>
            <a:endParaRPr lang="en-US"/>
          </a:p>
        </p:txBody>
      </p:sp>
    </p:spTree>
    <p:extLst>
      <p:ext uri="{BB962C8B-B14F-4D97-AF65-F5344CB8AC3E}">
        <p14:creationId xmlns:p14="http://schemas.microsoft.com/office/powerpoint/2010/main" val="276216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event (image and details)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Side scroll controls to navigate to next event within large modal window</a:t>
            </a:r>
          </a:p>
        </p:txBody>
      </p:sp>
      <p:sp>
        <p:nvSpPr>
          <p:cNvPr id="4" name="Slide Number Placeholder 3"/>
          <p:cNvSpPr>
            <a:spLocks noGrp="1"/>
          </p:cNvSpPr>
          <p:nvPr>
            <p:ph type="sldNum" sz="quarter" idx="10"/>
          </p:nvPr>
        </p:nvSpPr>
        <p:spPr/>
        <p:txBody>
          <a:bodyPr/>
          <a:lstStyle/>
          <a:p>
            <a:fld id="{93EB90A6-E15F-4B69-8356-216E0940A745}" type="slidenum">
              <a:rPr lang="en-US" smtClean="0"/>
              <a:t>17</a:t>
            </a:fld>
            <a:endParaRPr lang="en-US"/>
          </a:p>
        </p:txBody>
      </p:sp>
    </p:spTree>
    <p:extLst>
      <p:ext uri="{BB962C8B-B14F-4D97-AF65-F5344CB8AC3E}">
        <p14:creationId xmlns:p14="http://schemas.microsoft.com/office/powerpoint/2010/main" val="276216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interview (image and details)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Side scroll controls to navigate to next interview within large modal window</a:t>
            </a:r>
          </a:p>
        </p:txBody>
      </p:sp>
      <p:sp>
        <p:nvSpPr>
          <p:cNvPr id="4" name="Slide Number Placeholder 3"/>
          <p:cNvSpPr>
            <a:spLocks noGrp="1"/>
          </p:cNvSpPr>
          <p:nvPr>
            <p:ph type="sldNum" sz="quarter" idx="10"/>
          </p:nvPr>
        </p:nvSpPr>
        <p:spPr/>
        <p:txBody>
          <a:bodyPr/>
          <a:lstStyle/>
          <a:p>
            <a:fld id="{93EB90A6-E15F-4B69-8356-216E0940A745}" type="slidenum">
              <a:rPr lang="en-US" smtClean="0"/>
              <a:t>18</a:t>
            </a:fld>
            <a:endParaRPr lang="en-US"/>
          </a:p>
        </p:txBody>
      </p:sp>
    </p:spTree>
    <p:extLst>
      <p:ext uri="{BB962C8B-B14F-4D97-AF65-F5344CB8AC3E}">
        <p14:creationId xmlns:p14="http://schemas.microsoft.com/office/powerpoint/2010/main" val="276216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content from selected Q&amp;A segment (e.g. Story)</a:t>
            </a:r>
          </a:p>
          <a:p>
            <a:r>
              <a:rPr lang="en-US" baseline="0" dirty="0" smtClean="0"/>
              <a:t>Side scroll controls to navigate to next Q&amp;A segment (e.g. Craft)</a:t>
            </a:r>
          </a:p>
          <a:p>
            <a:r>
              <a:rPr lang="en-US" baseline="0" dirty="0" err="1" smtClean="0"/>
              <a:t>Accordian</a:t>
            </a:r>
            <a:r>
              <a:rPr lang="en-US" baseline="0" dirty="0" smtClean="0"/>
              <a:t>-style expanding/collapsing menu for individual answers to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3EB90A6-E15F-4B69-8356-216E0940A745}" type="slidenum">
              <a:rPr lang="en-US" smtClean="0"/>
              <a:t>19</a:t>
            </a:fld>
            <a:endParaRPr lang="en-US"/>
          </a:p>
        </p:txBody>
      </p:sp>
    </p:spTree>
    <p:extLst>
      <p:ext uri="{BB962C8B-B14F-4D97-AF65-F5344CB8AC3E}">
        <p14:creationId xmlns:p14="http://schemas.microsoft.com/office/powerpoint/2010/main" val="2762165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content from selected Q&amp;A segment (e.g. Story)</a:t>
            </a:r>
          </a:p>
          <a:p>
            <a:r>
              <a:rPr lang="en-US" baseline="0" dirty="0" smtClean="0"/>
              <a:t>Side scroll controls to navigate to next Q&amp;A segment (e.g. Craft)</a:t>
            </a:r>
          </a:p>
          <a:p>
            <a:r>
              <a:rPr lang="en-US" baseline="0" dirty="0" err="1" smtClean="0"/>
              <a:t>Accordian</a:t>
            </a:r>
            <a:r>
              <a:rPr lang="en-US" baseline="0" dirty="0" smtClean="0"/>
              <a:t>-style expanding/collapsing menu for </a:t>
            </a:r>
            <a:r>
              <a:rPr lang="en-US" baseline="0" smtClean="0"/>
              <a:t>individual answers to questions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3EB90A6-E15F-4B69-8356-216E0940A745}" type="slidenum">
              <a:rPr lang="en-US" smtClean="0"/>
              <a:t>20</a:t>
            </a:fld>
            <a:endParaRPr lang="en-US"/>
          </a:p>
        </p:txBody>
      </p:sp>
    </p:spTree>
    <p:extLst>
      <p:ext uri="{BB962C8B-B14F-4D97-AF65-F5344CB8AC3E}">
        <p14:creationId xmlns:p14="http://schemas.microsoft.com/office/powerpoint/2010/main" val="276216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NOVEL</a:t>
            </a:r>
            <a:r>
              <a:rPr lang="en-US" u="sng" baseline="0" dirty="0" smtClean="0"/>
              <a:t>S Section Option #1: Modal Window for Content of Selected Book</a:t>
            </a:r>
            <a:endParaRPr lang="en-US" u="sng" dirty="0" smtClean="0"/>
          </a:p>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artwork (image and details)</a:t>
            </a:r>
            <a:endParaRPr lang="en-US" dirty="0" smtClean="0"/>
          </a:p>
        </p:txBody>
      </p:sp>
      <p:sp>
        <p:nvSpPr>
          <p:cNvPr id="4" name="Slide Number Placeholder 3"/>
          <p:cNvSpPr>
            <a:spLocks noGrp="1"/>
          </p:cNvSpPr>
          <p:nvPr>
            <p:ph type="sldNum" sz="quarter" idx="10"/>
          </p:nvPr>
        </p:nvSpPr>
        <p:spPr/>
        <p:txBody>
          <a:bodyPr/>
          <a:lstStyle/>
          <a:p>
            <a:fld id="{93EB90A6-E15F-4B69-8356-216E0940A745}" type="slidenum">
              <a:rPr lang="en-US" smtClean="0"/>
              <a:t>2</a:t>
            </a:fld>
            <a:endParaRPr lang="en-US"/>
          </a:p>
        </p:txBody>
      </p:sp>
    </p:spTree>
    <p:extLst>
      <p:ext uri="{BB962C8B-B14F-4D97-AF65-F5344CB8AC3E}">
        <p14:creationId xmlns:p14="http://schemas.microsoft.com/office/powerpoint/2010/main" val="142779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NOVEL</a:t>
            </a:r>
            <a:r>
              <a:rPr lang="en-US" u="sng" baseline="0" dirty="0" smtClean="0"/>
              <a:t>S Section Option #1: Modal Window for Content of Selected Book</a:t>
            </a:r>
            <a:endParaRPr lang="en-US" u="sng" dirty="0" smtClean="0"/>
          </a:p>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content from selected book (e.g. http://www.eldonthompson.com/Novels/Summaries/Summaries_OK.htm)</a:t>
            </a:r>
          </a:p>
          <a:p>
            <a:r>
              <a:rPr lang="en-US" baseline="0" dirty="0" smtClean="0"/>
              <a:t>Side scroll controls to navigate to next book of selected content type (Summaries)</a:t>
            </a:r>
          </a:p>
        </p:txBody>
      </p:sp>
      <p:sp>
        <p:nvSpPr>
          <p:cNvPr id="4" name="Slide Number Placeholder 3"/>
          <p:cNvSpPr>
            <a:spLocks noGrp="1"/>
          </p:cNvSpPr>
          <p:nvPr>
            <p:ph type="sldNum" sz="quarter" idx="10"/>
          </p:nvPr>
        </p:nvSpPr>
        <p:spPr/>
        <p:txBody>
          <a:bodyPr/>
          <a:lstStyle/>
          <a:p>
            <a:fld id="{93EB90A6-E15F-4B69-8356-216E0940A745}" type="slidenum">
              <a:rPr lang="en-US" smtClean="0"/>
              <a:t>3</a:t>
            </a:fld>
            <a:endParaRPr lang="en-US"/>
          </a:p>
        </p:txBody>
      </p:sp>
    </p:spTree>
    <p:extLst>
      <p:ext uri="{BB962C8B-B14F-4D97-AF65-F5344CB8AC3E}">
        <p14:creationId xmlns:p14="http://schemas.microsoft.com/office/powerpoint/2010/main" val="142779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NOVEL</a:t>
            </a:r>
            <a:r>
              <a:rPr lang="en-US" u="sng" baseline="0" dirty="0" smtClean="0"/>
              <a:t>S Section Option #1: Modal Window for Content of Selected Book</a:t>
            </a:r>
            <a:endParaRPr lang="en-US" u="sng" dirty="0" smtClean="0"/>
          </a:p>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content from selected book (e.g. http://www.eldonthompson.com/Novels/Excerpts/Excerpts_OK.htm)</a:t>
            </a:r>
          </a:p>
          <a:p>
            <a:r>
              <a:rPr lang="en-US" baseline="0" dirty="0" smtClean="0"/>
              <a:t>Side scroll controls to navigate to next book of selected content type (Excerpts)</a:t>
            </a:r>
          </a:p>
        </p:txBody>
      </p:sp>
      <p:sp>
        <p:nvSpPr>
          <p:cNvPr id="4" name="Slide Number Placeholder 3"/>
          <p:cNvSpPr>
            <a:spLocks noGrp="1"/>
          </p:cNvSpPr>
          <p:nvPr>
            <p:ph type="sldNum" sz="quarter" idx="10"/>
          </p:nvPr>
        </p:nvSpPr>
        <p:spPr/>
        <p:txBody>
          <a:bodyPr/>
          <a:lstStyle/>
          <a:p>
            <a:fld id="{93EB90A6-E15F-4B69-8356-216E0940A745}" type="slidenum">
              <a:rPr lang="en-US" smtClean="0"/>
              <a:t>4</a:t>
            </a:fld>
            <a:endParaRPr lang="en-US"/>
          </a:p>
        </p:txBody>
      </p:sp>
    </p:spTree>
    <p:extLst>
      <p:ext uri="{BB962C8B-B14F-4D97-AF65-F5344CB8AC3E}">
        <p14:creationId xmlns:p14="http://schemas.microsoft.com/office/powerpoint/2010/main" val="142779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NOVEL</a:t>
            </a:r>
            <a:r>
              <a:rPr lang="en-US" u="sng" baseline="0" dirty="0" smtClean="0"/>
              <a:t>S Section Option #1: Modal Window for Content of Selected Book</a:t>
            </a:r>
            <a:endParaRPr lang="en-US" u="sng" dirty="0" smtClean="0"/>
          </a:p>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content from selected book (e.g. http://www.eldonthompson.com/Novels/Reviews/Reviews_OK.htm)</a:t>
            </a:r>
          </a:p>
          <a:p>
            <a:r>
              <a:rPr lang="en-US" baseline="0" dirty="0" smtClean="0"/>
              <a:t>Side scroll controls to navigate to next book of selected content type (Reviews)</a:t>
            </a:r>
          </a:p>
          <a:p>
            <a:r>
              <a:rPr lang="en-US" baseline="0" dirty="0" err="1" smtClean="0"/>
              <a:t>Accordian</a:t>
            </a:r>
            <a:r>
              <a:rPr lang="en-US" baseline="0" dirty="0" smtClean="0"/>
              <a:t>-style expanding/collapsing menu for individual entries</a:t>
            </a:r>
          </a:p>
        </p:txBody>
      </p:sp>
      <p:sp>
        <p:nvSpPr>
          <p:cNvPr id="4" name="Slide Number Placeholder 3"/>
          <p:cNvSpPr>
            <a:spLocks noGrp="1"/>
          </p:cNvSpPr>
          <p:nvPr>
            <p:ph type="sldNum" sz="quarter" idx="10"/>
          </p:nvPr>
        </p:nvSpPr>
        <p:spPr/>
        <p:txBody>
          <a:bodyPr/>
          <a:lstStyle/>
          <a:p>
            <a:fld id="{93EB90A6-E15F-4B69-8356-216E0940A745}" type="slidenum">
              <a:rPr lang="en-US" smtClean="0"/>
              <a:t>5</a:t>
            </a:fld>
            <a:endParaRPr lang="en-US"/>
          </a:p>
        </p:txBody>
      </p:sp>
    </p:spTree>
    <p:extLst>
      <p:ext uri="{BB962C8B-B14F-4D97-AF65-F5344CB8AC3E}">
        <p14:creationId xmlns:p14="http://schemas.microsoft.com/office/powerpoint/2010/main" val="142779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NOVEL</a:t>
            </a:r>
            <a:r>
              <a:rPr lang="en-US" u="sng" baseline="0" dirty="0" smtClean="0"/>
              <a:t>S Section Option #1: Modal Window for Content of Selected Book</a:t>
            </a:r>
            <a:endParaRPr lang="en-US" u="sng" dirty="0" smtClean="0"/>
          </a:p>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content from selected book (e.g. http://www.eldonthompson.com/Novels/BuyOnline/Buy_OK.htm)</a:t>
            </a:r>
          </a:p>
          <a:p>
            <a:r>
              <a:rPr lang="en-US" baseline="0" dirty="0" smtClean="0"/>
              <a:t>Side scroll controls to navigate to next book of selected content type (Buy)</a:t>
            </a:r>
          </a:p>
          <a:p>
            <a:r>
              <a:rPr lang="en-US" baseline="0" dirty="0" smtClean="0"/>
              <a:t>Maybe </a:t>
            </a:r>
            <a:r>
              <a:rPr lang="en-US" baseline="0" dirty="0" err="1" smtClean="0"/>
              <a:t>accordian</a:t>
            </a:r>
            <a:r>
              <a:rPr lang="en-US" baseline="0" dirty="0" smtClean="0"/>
              <a:t>-style expanding/collapsing menu for individual entries? (book formats)</a:t>
            </a:r>
          </a:p>
        </p:txBody>
      </p:sp>
      <p:sp>
        <p:nvSpPr>
          <p:cNvPr id="4" name="Slide Number Placeholder 3"/>
          <p:cNvSpPr>
            <a:spLocks noGrp="1"/>
          </p:cNvSpPr>
          <p:nvPr>
            <p:ph type="sldNum" sz="quarter" idx="10"/>
          </p:nvPr>
        </p:nvSpPr>
        <p:spPr/>
        <p:txBody>
          <a:bodyPr/>
          <a:lstStyle/>
          <a:p>
            <a:fld id="{93EB90A6-E15F-4B69-8356-216E0940A745}" type="slidenum">
              <a:rPr lang="en-US" smtClean="0"/>
              <a:t>6</a:t>
            </a:fld>
            <a:endParaRPr lang="en-US"/>
          </a:p>
        </p:txBody>
      </p:sp>
    </p:spTree>
    <p:extLst>
      <p:ext uri="{BB962C8B-B14F-4D97-AF65-F5344CB8AC3E}">
        <p14:creationId xmlns:p14="http://schemas.microsoft.com/office/powerpoint/2010/main" val="142779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NOVEL</a:t>
            </a:r>
            <a:r>
              <a:rPr lang="en-US" u="sng" baseline="0" dirty="0" smtClean="0"/>
              <a:t>S Section Option #1: Modal Window for Content of Selected Book</a:t>
            </a:r>
            <a:endParaRPr lang="en-US" u="sng" dirty="0" smtClean="0"/>
          </a:p>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content from selected book (e.g. http://www.eldonthompson.com/Novels/BuyOnline/Buy_OK.htm)</a:t>
            </a:r>
          </a:p>
          <a:p>
            <a:r>
              <a:rPr lang="en-US" baseline="0" dirty="0" smtClean="0"/>
              <a:t>Side scroll controls to navigate to next book of selected content type (Signed Copies)</a:t>
            </a:r>
          </a:p>
          <a:p>
            <a:r>
              <a:rPr lang="en-US" baseline="0" dirty="0" smtClean="0"/>
              <a:t>Maybe </a:t>
            </a:r>
            <a:r>
              <a:rPr lang="en-US" baseline="0" dirty="0" err="1" smtClean="0"/>
              <a:t>accordian</a:t>
            </a:r>
            <a:r>
              <a:rPr lang="en-US" baseline="0" dirty="0" smtClean="0"/>
              <a:t>-style expanding/collapsing menu for individual entries? (book formats)</a:t>
            </a:r>
          </a:p>
        </p:txBody>
      </p:sp>
      <p:sp>
        <p:nvSpPr>
          <p:cNvPr id="4" name="Slide Number Placeholder 3"/>
          <p:cNvSpPr>
            <a:spLocks noGrp="1"/>
          </p:cNvSpPr>
          <p:nvPr>
            <p:ph type="sldNum" sz="quarter" idx="10"/>
          </p:nvPr>
        </p:nvSpPr>
        <p:spPr/>
        <p:txBody>
          <a:bodyPr/>
          <a:lstStyle/>
          <a:p>
            <a:fld id="{93EB90A6-E15F-4B69-8356-216E0940A745}" type="slidenum">
              <a:rPr lang="en-US" smtClean="0"/>
              <a:t>7</a:t>
            </a:fld>
            <a:endParaRPr lang="en-US"/>
          </a:p>
        </p:txBody>
      </p:sp>
    </p:spTree>
    <p:extLst>
      <p:ext uri="{BB962C8B-B14F-4D97-AF65-F5344CB8AC3E}">
        <p14:creationId xmlns:p14="http://schemas.microsoft.com/office/powerpoint/2010/main" val="142779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map page (image and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93EB90A6-E15F-4B69-8356-216E0940A745}" type="slidenum">
              <a:rPr lang="en-US" smtClean="0"/>
              <a:t>8</a:t>
            </a:fld>
            <a:endParaRPr lang="en-US"/>
          </a:p>
        </p:txBody>
      </p:sp>
    </p:spTree>
    <p:extLst>
      <p:ext uri="{BB962C8B-B14F-4D97-AF65-F5344CB8AC3E}">
        <p14:creationId xmlns:p14="http://schemas.microsoft.com/office/powerpoint/2010/main" val="50406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active menu</a:t>
            </a:r>
            <a:r>
              <a:rPr lang="en-US" baseline="0" dirty="0" smtClean="0"/>
              <a:t> item</a:t>
            </a:r>
          </a:p>
          <a:p>
            <a:r>
              <a:rPr lang="en-US" baseline="0" dirty="0" smtClean="0"/>
              <a:t>On menu item hover: Display background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menu item click</a:t>
            </a:r>
            <a:r>
              <a:rPr lang="en-US" baseline="0" dirty="0" smtClean="0"/>
              <a:t>: Display page tiles</a:t>
            </a:r>
          </a:p>
          <a:p>
            <a:r>
              <a:rPr lang="en-US" dirty="0" smtClean="0"/>
              <a:t>On tile</a:t>
            </a:r>
            <a:r>
              <a:rPr lang="en-US" baseline="0" dirty="0" smtClean="0"/>
              <a:t> hover: </a:t>
            </a:r>
            <a:r>
              <a:rPr lang="en-US" dirty="0" smtClean="0"/>
              <a:t>highlight or enlarge slightly</a:t>
            </a:r>
          </a:p>
          <a:p>
            <a:r>
              <a:rPr lang="en-US" dirty="0" smtClean="0"/>
              <a:t>On tile click</a:t>
            </a:r>
            <a:r>
              <a:rPr lang="en-US" baseline="0" dirty="0" smtClean="0"/>
              <a:t>: open large modal window with individual map page (image and details)</a:t>
            </a:r>
            <a:endParaRPr lang="en-US" dirty="0" smtClean="0"/>
          </a:p>
          <a:p>
            <a:r>
              <a:rPr lang="en-US" dirty="0" smtClean="0"/>
              <a:t>Content from map-specific page (e.g.</a:t>
            </a:r>
            <a:r>
              <a:rPr lang="en-US" baseline="0" dirty="0" smtClean="0"/>
              <a:t> http://www.eldonthompson.com/World/Maps/Yawacor.htm)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Side scroll controls to navigate to next map within large modal window</a:t>
            </a:r>
          </a:p>
        </p:txBody>
      </p:sp>
      <p:sp>
        <p:nvSpPr>
          <p:cNvPr id="4" name="Slide Number Placeholder 3"/>
          <p:cNvSpPr>
            <a:spLocks noGrp="1"/>
          </p:cNvSpPr>
          <p:nvPr>
            <p:ph type="sldNum" sz="quarter" idx="10"/>
          </p:nvPr>
        </p:nvSpPr>
        <p:spPr/>
        <p:txBody>
          <a:bodyPr/>
          <a:lstStyle/>
          <a:p>
            <a:fld id="{93EB90A6-E15F-4B69-8356-216E0940A745}" type="slidenum">
              <a:rPr lang="en-US" smtClean="0"/>
              <a:t>9</a:t>
            </a:fld>
            <a:endParaRPr lang="en-US"/>
          </a:p>
        </p:txBody>
      </p:sp>
    </p:spTree>
    <p:extLst>
      <p:ext uri="{BB962C8B-B14F-4D97-AF65-F5344CB8AC3E}">
        <p14:creationId xmlns:p14="http://schemas.microsoft.com/office/powerpoint/2010/main" val="50406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EAAFF-D444-4034-8908-2D4C5A0F039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146637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AAFF-D444-4034-8908-2D4C5A0F039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116472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AAFF-D444-4034-8908-2D4C5A0F039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308750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AAFF-D444-4034-8908-2D4C5A0F039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32093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EAAFF-D444-4034-8908-2D4C5A0F039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265287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EAAFF-D444-4034-8908-2D4C5A0F0395}"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428989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EAAFF-D444-4034-8908-2D4C5A0F0395}" type="datetimeFigureOut">
              <a:rPr lang="en-US" smtClean="0"/>
              <a:t>6/15/2018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188112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EAAFF-D444-4034-8908-2D4C5A0F0395}" type="datetimeFigureOut">
              <a:rPr lang="en-US" smtClean="0"/>
              <a:t>6/15/2018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143973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EAAFF-D444-4034-8908-2D4C5A0F0395}" type="datetimeFigureOut">
              <a:rPr lang="en-US" smtClean="0"/>
              <a:t>6/15/2018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43156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AAFF-D444-4034-8908-2D4C5A0F0395}"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14123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AAFF-D444-4034-8908-2D4C5A0F0395}"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A93D6-64CF-42E2-91F1-E4497A20F4F1}" type="slidenum">
              <a:rPr lang="en-US" smtClean="0"/>
              <a:t>‹#›</a:t>
            </a:fld>
            <a:endParaRPr lang="en-US"/>
          </a:p>
        </p:txBody>
      </p:sp>
    </p:spTree>
    <p:extLst>
      <p:ext uri="{BB962C8B-B14F-4D97-AF65-F5344CB8AC3E}">
        <p14:creationId xmlns:p14="http://schemas.microsoft.com/office/powerpoint/2010/main" val="189693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EAAFF-D444-4034-8908-2D4C5A0F0395}" type="datetimeFigureOut">
              <a:rPr lang="en-US" smtClean="0"/>
              <a:t>6/15/2018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A93D6-64CF-42E2-91F1-E4497A20F4F1}" type="slidenum">
              <a:rPr lang="en-US" smtClean="0"/>
              <a:t>‹#›</a:t>
            </a:fld>
            <a:endParaRPr lang="en-US"/>
          </a:p>
        </p:txBody>
      </p:sp>
    </p:spTree>
    <p:extLst>
      <p:ext uri="{BB962C8B-B14F-4D97-AF65-F5344CB8AC3E}">
        <p14:creationId xmlns:p14="http://schemas.microsoft.com/office/powerpoint/2010/main" val="308552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get.adobe.com/flashplayer/" TargetMode="External"/><Relationship Id="rId4" Type="http://schemas.openxmlformats.org/officeDocument/2006/relationships/hyperlink" Target="http://www.gastonic.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get.adobe.com/flashplayer/" TargetMode="External"/><Relationship Id="rId4" Type="http://schemas.openxmlformats.org/officeDocument/2006/relationships/hyperlink" Target="http://www.gastonic.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get.adobe.com/flashplayer/" TargetMode="External"/><Relationship Id="rId4" Type="http://schemas.openxmlformats.org/officeDocument/2006/relationships/hyperlink" Target="http://www.gastonic.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0.jpe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imoakpress.com/2013/06/ebook-published-unfettere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5.png"/><Relationship Id="rId5" Type="http://schemas.openxmlformats.org/officeDocument/2006/relationships/image" Target="../media/image7.jpeg"/><Relationship Id="rId10" Type="http://schemas.openxmlformats.org/officeDocument/2006/relationships/image" Target="../media/image14.png"/><Relationship Id="rId4" Type="http://schemas.openxmlformats.org/officeDocument/2006/relationships/image" Target="../media/image6.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6.jpeg"/><Relationship Id="rId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image" Target="../media/image6.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image" Target="../media/image6.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7.png"/><Relationship Id="rId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image" Target="../media/image6.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20.png"/><Relationship Id="rId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image" Target="../media/image6.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5043"/>
            <a:ext cx="9144000" cy="6242957"/>
          </a:xfrm>
          <a:prstGeom prst="rect">
            <a:avLst/>
          </a:prstGeom>
        </p:spPr>
      </p:pic>
      <p:pic>
        <p:nvPicPr>
          <p:cNvPr id="1027" name="Picture 3" descr="C:\Users\Eldon\Desktop\E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696330"/>
            <a:ext cx="2057400" cy="7075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ldon\Desktop\LOA.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6570" y="1676400"/>
            <a:ext cx="4390179" cy="344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20717" y="795524"/>
            <a:ext cx="1013483" cy="400110"/>
          </a:xfrm>
          <a:prstGeom prst="rect">
            <a:avLst/>
          </a:prstGeom>
          <a:noFill/>
        </p:spPr>
        <p:txBody>
          <a:bodyPr wrap="none" rtlCol="0">
            <a:spAutoFit/>
          </a:bodyPr>
          <a:lstStyle/>
          <a:p>
            <a:pPr algn="ctr"/>
            <a:r>
              <a:rPr lang="en-US" sz="2000" dirty="0" smtClean="0">
                <a:solidFill>
                  <a:schemeClr val="bg1"/>
                </a:solidFill>
              </a:rPr>
              <a:t>NOVELS</a:t>
            </a:r>
            <a:endParaRPr lang="en-US" sz="2000" dirty="0">
              <a:solidFill>
                <a:schemeClr val="bg1"/>
              </a:solidFill>
            </a:endParaRPr>
          </a:p>
        </p:txBody>
      </p:sp>
      <p:sp>
        <p:nvSpPr>
          <p:cNvPr id="12" name="TextBox 11"/>
          <p:cNvSpPr txBox="1"/>
          <p:nvPr/>
        </p:nvSpPr>
        <p:spPr>
          <a:xfrm>
            <a:off x="6934200" y="789487"/>
            <a:ext cx="983411" cy="400110"/>
          </a:xfrm>
          <a:prstGeom prst="rect">
            <a:avLst/>
          </a:prstGeom>
          <a:noFill/>
        </p:spPr>
        <p:txBody>
          <a:bodyPr wrap="none" rtlCol="0">
            <a:spAutoFit/>
          </a:bodyPr>
          <a:lstStyle/>
          <a:p>
            <a:pPr algn="ctr"/>
            <a:r>
              <a:rPr lang="en-US" sz="2000" dirty="0" smtClean="0">
                <a:solidFill>
                  <a:schemeClr val="bg1"/>
                </a:solidFill>
              </a:rPr>
              <a:t>WORLD</a:t>
            </a:r>
            <a:endParaRPr lang="en-US" sz="2000" dirty="0">
              <a:solidFill>
                <a:schemeClr val="bg1"/>
              </a:solidFill>
            </a:endParaRPr>
          </a:p>
        </p:txBody>
      </p:sp>
      <p:sp>
        <p:nvSpPr>
          <p:cNvPr id="13" name="TextBox 12"/>
          <p:cNvSpPr txBox="1"/>
          <p:nvPr/>
        </p:nvSpPr>
        <p:spPr>
          <a:xfrm>
            <a:off x="7917611" y="781476"/>
            <a:ext cx="1089529" cy="400110"/>
          </a:xfrm>
          <a:prstGeom prst="rect">
            <a:avLst/>
          </a:prstGeom>
          <a:noFill/>
        </p:spPr>
        <p:txBody>
          <a:bodyPr wrap="none" rtlCol="0">
            <a:spAutoFit/>
          </a:bodyPr>
          <a:lstStyle/>
          <a:p>
            <a:pPr algn="ctr"/>
            <a:r>
              <a:rPr lang="en-US" sz="2000" dirty="0" smtClean="0">
                <a:solidFill>
                  <a:schemeClr val="bg1"/>
                </a:solidFill>
              </a:rPr>
              <a:t>AUTHOR</a:t>
            </a:r>
            <a:endParaRPr lang="en-US" sz="2000" dirty="0">
              <a:solidFill>
                <a:schemeClr val="bg1"/>
              </a:solidFill>
            </a:endParaRPr>
          </a:p>
        </p:txBody>
      </p:sp>
      <p:sp>
        <p:nvSpPr>
          <p:cNvPr id="16" name="Isosceles Triangle 15"/>
          <p:cNvSpPr/>
          <p:nvPr/>
        </p:nvSpPr>
        <p:spPr>
          <a:xfrm flipV="1">
            <a:off x="6993825" y="1195634"/>
            <a:ext cx="864159" cy="78734"/>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Eldon\Desktop\inde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373652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Eldon\Desktop\inde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0" y="3736521"/>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457200"/>
            <a:ext cx="9144000" cy="990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57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0" name="Picture 38" descr="C:\Users\Eldon\Desktop\Background-Character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457200"/>
            <a:ext cx="9125639" cy="64008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Maps     Characters     Locations     Artifacts     Gallery</a:t>
            </a:r>
            <a:endParaRPr lang="en-US" sz="1400" dirty="0"/>
          </a:p>
        </p:txBody>
      </p:sp>
      <p:cxnSp>
        <p:nvCxnSpPr>
          <p:cNvPr id="7" name="Straight Connector 6"/>
          <p:cNvCxnSpPr/>
          <p:nvPr/>
        </p:nvCxnSpPr>
        <p:spPr>
          <a:xfrm>
            <a:off x="4120990" y="383977"/>
            <a:ext cx="8320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762000"/>
            <a:ext cx="8382000" cy="6001643"/>
          </a:xfrm>
          <a:prstGeom prst="rect">
            <a:avLst/>
          </a:prstGeom>
          <a:solidFill>
            <a:schemeClr val="bg1"/>
          </a:solidFill>
          <a:ln>
            <a:solidFill>
              <a:schemeClr val="tx1"/>
            </a:solidFill>
          </a:ln>
        </p:spPr>
        <p:txBody>
          <a:bodyPr wrap="square" rtlCol="0">
            <a:spAutoFit/>
          </a:bodyPr>
          <a:lstStyle/>
          <a:p>
            <a:r>
              <a:rPr lang="en-US" sz="1200" dirty="0" smtClean="0"/>
              <a:t>Below is a complete glossary of characters found throughout the "Asahiel" books. Click the button to hear an audio pronunciation provided by </a:t>
            </a:r>
            <a:r>
              <a:rPr lang="en-US" sz="1200" dirty="0" smtClean="0">
                <a:hlinkClick r:id="rId4"/>
              </a:rPr>
              <a:t>William Thompson</a:t>
            </a:r>
            <a:r>
              <a:rPr lang="en-US" sz="1200" dirty="0" smtClean="0"/>
              <a:t> (requires Adobe's free </a:t>
            </a:r>
            <a:r>
              <a:rPr lang="en-US" sz="1200" dirty="0" smtClean="0">
                <a:hlinkClick r:id="rId5"/>
              </a:rPr>
              <a:t>Flash Player</a:t>
            </a:r>
            <a:r>
              <a:rPr lang="en-US" sz="1200" dirty="0" smtClean="0"/>
              <a:t> plug-in).</a:t>
            </a:r>
          </a:p>
          <a:p>
            <a:r>
              <a:rPr lang="en-US" sz="1200" b="1" dirty="0" smtClean="0"/>
              <a:t>Note:</a:t>
            </a:r>
            <a:r>
              <a:rPr lang="en-US" sz="1200" dirty="0" smtClean="0"/>
              <a:t> Spoiler material in black text. Highlight to read.</a:t>
            </a:r>
          </a:p>
          <a:p>
            <a:r>
              <a:rPr lang="en-US" sz="1200" dirty="0" smtClean="0"/>
              <a:t> </a:t>
            </a:r>
          </a:p>
          <a:p>
            <a:r>
              <a:rPr lang="en-US" sz="1200" dirty="0" smtClean="0"/>
              <a:t>A'awari - Cannibalistic Mookla'ayan tribe at war with the Powaii.</a:t>
            </a:r>
          </a:p>
          <a:p>
            <a:r>
              <a:rPr lang="en-US" sz="1200" dirty="0" smtClean="0"/>
              <a:t>Achthium - In Hrothgari mythology, the Great Smithy, creator of the earth and its inhabitants.</a:t>
            </a:r>
          </a:p>
          <a:p>
            <a:r>
              <a:rPr lang="en-US" sz="1200" dirty="0" smtClean="0"/>
              <a:t>Adwan - A Hrothgari dwarf; father of Alfrigg.</a:t>
            </a:r>
          </a:p>
          <a:p>
            <a:r>
              <a:rPr lang="en-US" sz="1200" dirty="0" smtClean="0"/>
              <a:t>Aethelred - Father of Htomah and a former Entient. Onetime friend to Vagorum, king of the Hrothgari.</a:t>
            </a:r>
          </a:p>
          <a:p>
            <a:r>
              <a:rPr lang="en-US" sz="1200" dirty="0" smtClean="0"/>
              <a:t>Alfrigg - A Hrothgari dwarf; bairn of Adwan.</a:t>
            </a:r>
          </a:p>
          <a:p>
            <a:r>
              <a:rPr lang="en-US" sz="1200" dirty="0" smtClean="0"/>
              <a:t>Alganov - An Entient of Whitlock.</a:t>
            </a:r>
          </a:p>
          <a:p>
            <a:r>
              <a:rPr lang="en-US" sz="1200" dirty="0" smtClean="0"/>
              <a:t>Algorath - A renegade Entient; ancestor to Darinor.</a:t>
            </a:r>
          </a:p>
          <a:p>
            <a:r>
              <a:rPr lang="en-US" sz="1200" dirty="0" smtClean="0"/>
              <a:t>Allion - A hunter and woodsman of the village Diln. [Highlight]: Later captain (Fason) of the City Shield of Krynwall; serves as regent in the absence of the king.</a:t>
            </a:r>
          </a:p>
          <a:p>
            <a:r>
              <a:rPr lang="en-US" sz="1200" dirty="0" smtClean="0"/>
              <a:t>Amber - A Nymph jailor; kinmate to Mirren.</a:t>
            </a:r>
          </a:p>
          <a:p>
            <a:r>
              <a:rPr lang="en-US" sz="1200" dirty="0" smtClean="0"/>
              <a:t>Annleia Solymir - Daughter of Laressa; granddaughter of Lord Lorre.</a:t>
            </a:r>
          </a:p>
          <a:p>
            <a:r>
              <a:rPr lang="en-US" sz="1200" dirty="0" smtClean="0"/>
              <a:t>Arn - A mercenary from the land of Yawacor.</a:t>
            </a:r>
          </a:p>
          <a:p>
            <a:r>
              <a:rPr lang="en-US" sz="1200" dirty="0" smtClean="0"/>
              <a:t>Ashwar - An Elder of the Circle of City Elders of Krynwall. Accomplice to Vorric Haze.</a:t>
            </a:r>
          </a:p>
          <a:p>
            <a:r>
              <a:rPr lang="en-US" sz="1200" dirty="0" smtClean="0"/>
              <a:t>Ashwin - A soldier of the City Shield of Krynwall; member of an expedition to Yawacor.</a:t>
            </a:r>
          </a:p>
          <a:p>
            <a:r>
              <a:rPr lang="en-US" sz="1200" dirty="0" smtClean="0"/>
              <a:t>Augelot - A lord of Palladur.</a:t>
            </a:r>
          </a:p>
          <a:p>
            <a:r>
              <a:rPr lang="en-US" sz="1200" dirty="0" smtClean="0"/>
              <a:t>Autumn of the Rain - A castaway and later companion to the pirate captain Red Raven.</a:t>
            </a:r>
          </a:p>
          <a:p>
            <a:r>
              <a:rPr lang="en-US" sz="1200" dirty="0" smtClean="0"/>
              <a:t>Bannok - King of Souaris who formed the League of Man; chief architect of the Proclamation of Man, which divided Tritos east and west into the lands of Partha and Kuuria and proclaimed the Age of Man (Year 0 AM).</a:t>
            </a:r>
          </a:p>
          <a:p>
            <a:r>
              <a:rPr lang="en-US" sz="1200" dirty="0" smtClean="0"/>
              <a:t>Bannon - Lieutenant General, Sixth Division, unified Parthan Legion.</a:t>
            </a:r>
          </a:p>
          <a:p>
            <a:r>
              <a:rPr lang="en-US" sz="1200" dirty="0" smtClean="0"/>
              <a:t>Banon - Eighth Elder of the village Diln.</a:t>
            </a:r>
          </a:p>
          <a:p>
            <a:r>
              <a:rPr lang="en-US" sz="1200" dirty="0" smtClean="0"/>
              <a:t>Barak - A valor sergeant and cavalry squad commander of the Parthan Legion.</a:t>
            </a:r>
          </a:p>
          <a:p>
            <a:r>
              <a:rPr lang="en-US" sz="1200" dirty="0" smtClean="0"/>
              <a:t>Bardik - A freedom fighter and West Wedge commander of the Southern Liberation Force of Wylddeor.</a:t>
            </a:r>
          </a:p>
          <a:p>
            <a:r>
              <a:rPr lang="en-US" sz="1200" dirty="0" smtClean="0"/>
              <a:t>Barwn - An Entient of Whitlock.</a:t>
            </a:r>
          </a:p>
          <a:p>
            <a:r>
              <a:rPr lang="en-US" sz="1200" dirty="0" smtClean="0"/>
              <a:t>"Black Spar" - Pirate and first mate of the </a:t>
            </a:r>
            <a:r>
              <a:rPr lang="en-US" sz="1200" i="1" dirty="0" smtClean="0"/>
              <a:t>Raven's Squall</a:t>
            </a:r>
            <a:r>
              <a:rPr lang="en-US" sz="1200" dirty="0" smtClean="0"/>
              <a:t>.</a:t>
            </a:r>
          </a:p>
          <a:p>
            <a:r>
              <a:rPr lang="en-US" sz="1200" dirty="0" smtClean="0"/>
              <a:t>Bohwens - A lieutenant and master of scouts for the Southern Liberation Force of Wylddeor.</a:t>
            </a:r>
          </a:p>
          <a:p>
            <a:r>
              <a:rPr lang="en-US" sz="1200" dirty="0" smtClean="0"/>
              <a:t>Boldin - A battalion commander (colonel) of the Parthan Legion.</a:t>
            </a:r>
          </a:p>
          <a:p>
            <a:r>
              <a:rPr lang="en-US" sz="1200" dirty="0" smtClean="0"/>
              <a:t>"Brack" - A pirate and boatswain of the </a:t>
            </a:r>
            <a:r>
              <a:rPr lang="en-US" sz="1200" i="1" dirty="0" smtClean="0"/>
              <a:t>Raven's Squall</a:t>
            </a:r>
            <a:r>
              <a:rPr lang="en-US" sz="1200" dirty="0" smtClean="0"/>
              <a:t>.</a:t>
            </a:r>
          </a:p>
          <a:p>
            <a:pPr algn="ctr"/>
            <a:r>
              <a:rPr lang="en-US" sz="1200" dirty="0" smtClean="0"/>
              <a:t>[. . .]</a:t>
            </a:r>
            <a:endParaRPr lang="en-US" sz="1200" dirty="0"/>
          </a:p>
        </p:txBody>
      </p:sp>
    </p:spTree>
    <p:extLst>
      <p:ext uri="{BB962C8B-B14F-4D97-AF65-F5344CB8AC3E}">
        <p14:creationId xmlns:p14="http://schemas.microsoft.com/office/powerpoint/2010/main" val="358372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Eldon\Desktop\Background-Locatio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6" y="470025"/>
            <a:ext cx="9150036" cy="640502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Maps     Characters     Locations     Artifacts     Gallery</a:t>
            </a:r>
            <a:endParaRPr lang="en-US" sz="1400" dirty="0"/>
          </a:p>
        </p:txBody>
      </p:sp>
      <p:cxnSp>
        <p:nvCxnSpPr>
          <p:cNvPr id="7" name="Straight Connector 6"/>
          <p:cNvCxnSpPr/>
          <p:nvPr/>
        </p:nvCxnSpPr>
        <p:spPr>
          <a:xfrm>
            <a:off x="5041777" y="377337"/>
            <a:ext cx="76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762000"/>
            <a:ext cx="8382000" cy="6001643"/>
          </a:xfrm>
          <a:prstGeom prst="rect">
            <a:avLst/>
          </a:prstGeom>
          <a:solidFill>
            <a:schemeClr val="bg1"/>
          </a:solidFill>
          <a:ln>
            <a:solidFill>
              <a:schemeClr val="tx1"/>
            </a:solidFill>
          </a:ln>
        </p:spPr>
        <p:txBody>
          <a:bodyPr wrap="square" rtlCol="0">
            <a:spAutoFit/>
          </a:bodyPr>
          <a:lstStyle/>
          <a:p>
            <a:r>
              <a:rPr lang="en-US" sz="1200" dirty="0" smtClean="0"/>
              <a:t>Below is a complete glossary of locations found throughout the "Asahiel" books. Click the button to hear an audio pronunciation provided by </a:t>
            </a:r>
            <a:r>
              <a:rPr lang="en-US" sz="1200" dirty="0" smtClean="0">
                <a:hlinkClick r:id="rId4"/>
              </a:rPr>
              <a:t>William Thompson</a:t>
            </a:r>
            <a:r>
              <a:rPr lang="en-US" sz="1200" dirty="0" smtClean="0"/>
              <a:t> (requires Adobe's free </a:t>
            </a:r>
            <a:r>
              <a:rPr lang="en-US" sz="1200" dirty="0" smtClean="0">
                <a:hlinkClick r:id="rId5"/>
              </a:rPr>
              <a:t>Flash Player</a:t>
            </a:r>
            <a:r>
              <a:rPr lang="en-US" sz="1200" dirty="0" smtClean="0"/>
              <a:t> plug-in).</a:t>
            </a:r>
          </a:p>
          <a:p>
            <a:r>
              <a:rPr lang="en-US" sz="1200" dirty="0" smtClean="0"/>
              <a:t>  </a:t>
            </a:r>
          </a:p>
          <a:p>
            <a:r>
              <a:rPr lang="en-US" sz="1200" dirty="0" smtClean="0"/>
              <a:t>Aefengaard - A valley located in the Splinterwood.</a:t>
            </a:r>
          </a:p>
          <a:p>
            <a:r>
              <a:rPr lang="en-US" sz="1200" dirty="0" smtClean="0"/>
              <a:t>Alson - Western nation of Pentania. Rich and fertile land diminished by the exploits of a hedonistic king.</a:t>
            </a:r>
          </a:p>
          <a:p>
            <a:r>
              <a:rPr lang="en-US" sz="1200" dirty="0" smtClean="0"/>
              <a:t>Aspandel Mountains - Range separating Kuuria from Partha and Vosges. Home to the Entients' stronghold of Whitlock.</a:t>
            </a:r>
          </a:p>
          <a:p>
            <a:r>
              <a:rPr lang="en-US" sz="1200" dirty="0" smtClean="0"/>
              <a:t>Atharvan - Capital city of Partha, set in a region of broken hills and canyons. Dubbed "King of the East".</a:t>
            </a:r>
          </a:p>
          <a:p>
            <a:r>
              <a:rPr lang="en-US" sz="1200" dirty="0" smtClean="0"/>
              <a:t>Bane Draw ("Iskin's Bane") - Draw south of Kraagen Keep, named for the defeat of King Iskin of Partha.</a:t>
            </a:r>
          </a:p>
          <a:p>
            <a:r>
              <a:rPr lang="en-US" sz="1200" dirty="0" smtClean="0"/>
              <a:t>Bannok's Fist - A dam at the headwaters of the Shia River, on the western heights of the Aspandel Mountains in Kuuria.</a:t>
            </a:r>
          </a:p>
          <a:p>
            <a:r>
              <a:rPr lang="en-US" sz="1200" dirty="0" smtClean="0"/>
              <a:t>Bastion - Giant battlement that serves as gateway between lands north (Lorrehaim) and south (Wylddeor) on the continent of Yawacor.</a:t>
            </a:r>
          </a:p>
          <a:p>
            <a:r>
              <a:rPr lang="en-US" sz="1200" dirty="0" smtClean="0"/>
              <a:t>Battlemont - A military outpost located in southern Partha at the edge of the Kalmira Forest.</a:t>
            </a:r>
          </a:p>
          <a:p>
            <a:r>
              <a:rPr lang="en-US" sz="1200" dirty="0" smtClean="0"/>
              <a:t>Billak Mar - A city of Lorrehaim on the western coast.</a:t>
            </a:r>
          </a:p>
          <a:p>
            <a:r>
              <a:rPr lang="en-US" sz="1200" dirty="0" err="1" smtClean="0"/>
              <a:t>Conthur</a:t>
            </a:r>
            <a:r>
              <a:rPr lang="en-US" sz="1200" dirty="0" smtClean="0"/>
              <a:t> Keep - A city of Kuuria.</a:t>
            </a:r>
          </a:p>
          <a:p>
            <a:r>
              <a:rPr lang="en-US" sz="1200" dirty="0" smtClean="0"/>
              <a:t>Crylag - A major city of Partha, located near the Fields of Ravacost on the Parthan-Menzo front.</a:t>
            </a:r>
          </a:p>
          <a:p>
            <a:r>
              <a:rPr lang="en-US" sz="1200" dirty="0" smtClean="0"/>
              <a:t>Dagger Canyon - Canyon that wards Kraagen Keep, carved by an ancient tributary of the Llornel River, now run dry.</a:t>
            </a:r>
          </a:p>
          <a:p>
            <a:r>
              <a:rPr lang="en-US" sz="1200" dirty="0" smtClean="0"/>
              <a:t>Diln - A forest village in Alson. Home of Jarom and Allion.</a:t>
            </a:r>
          </a:p>
          <a:p>
            <a:r>
              <a:rPr lang="en-US" sz="1200" dirty="0" smtClean="0"/>
              <a:t>Dirrk - A city located in central Partha, south of Crylag.</a:t>
            </a:r>
          </a:p>
          <a:p>
            <a:r>
              <a:rPr lang="en-US" sz="1200" dirty="0" smtClean="0"/>
              <a:t>Dragonscale Cleft - Pass that cuts through a southern stretch of the Dragontails.</a:t>
            </a:r>
          </a:p>
          <a:p>
            <a:r>
              <a:rPr lang="en-US" sz="1200" dirty="0" smtClean="0"/>
              <a:t>Dragontail Mountains - Range that lines the eastern coast of Yawacor.</a:t>
            </a:r>
          </a:p>
          <a:p>
            <a:r>
              <a:rPr lang="en-US" sz="1200" dirty="0" smtClean="0"/>
              <a:t>Dragonwood ("Rogues' Forest") - Forest of southern Wylddeor.</a:t>
            </a:r>
          </a:p>
          <a:p>
            <a:r>
              <a:rPr lang="en-US" sz="1200" dirty="0" smtClean="0"/>
              <a:t>Drakmar - A barony of south-central Alson. Rival to Palladur.</a:t>
            </a:r>
          </a:p>
          <a:p>
            <a:r>
              <a:rPr lang="en-US" sz="1200" dirty="0" err="1" smtClean="0"/>
              <a:t>Durthur</a:t>
            </a:r>
            <a:r>
              <a:rPr lang="en-US" sz="1200" dirty="0" smtClean="0"/>
              <a:t> Keep - A city of Kuuria.</a:t>
            </a:r>
          </a:p>
          <a:p>
            <a:r>
              <a:rPr lang="en-US" sz="1200" dirty="0" smtClean="0"/>
              <a:t>Earthwyn - An </a:t>
            </a:r>
            <a:r>
              <a:rPr lang="en-US" sz="1200" dirty="0" err="1" smtClean="0"/>
              <a:t>unwalled</a:t>
            </a:r>
            <a:r>
              <a:rPr lang="en-US" sz="1200" dirty="0" smtClean="0"/>
              <a:t> city of Alson, set in the southern reaches of the Kalgren Forest.</a:t>
            </a:r>
          </a:p>
          <a:p>
            <a:r>
              <a:rPr lang="en-US" sz="1200" dirty="0" smtClean="0"/>
              <a:t>Emerald River - A river running southwest from the Skullmar Mountains through the Kalmira Forest of southern Partha.</a:t>
            </a:r>
          </a:p>
          <a:p>
            <a:r>
              <a:rPr lang="en-US" sz="1200" dirty="0" smtClean="0"/>
              <a:t>Emering Mountains - A small range of northwestern Alson.</a:t>
            </a:r>
          </a:p>
          <a:p>
            <a:r>
              <a:rPr lang="en-US" sz="1200" dirty="0" smtClean="0"/>
              <a:t>Fahren Cleft - A mountain defile outside the Parthan city of Atharvan.</a:t>
            </a:r>
          </a:p>
          <a:p>
            <a:r>
              <a:rPr lang="en-US" sz="1200" dirty="0" smtClean="0"/>
              <a:t>Fenwood - {See Widowwood}</a:t>
            </a:r>
          </a:p>
          <a:p>
            <a:r>
              <a:rPr lang="en-US" sz="1200" dirty="0" smtClean="0"/>
              <a:t>Feverroot - A small community of healers, located in the Kalmira Forest of southern Partha.</a:t>
            </a:r>
          </a:p>
          <a:p>
            <a:r>
              <a:rPr lang="en-US" sz="1200" dirty="0" smtClean="0"/>
              <a:t>Fields of Ravacost - A war-torn region that serves as the primary battlefront between the armies of Menzos and Partha.</a:t>
            </a:r>
          </a:p>
          <a:p>
            <a:r>
              <a:rPr lang="en-US" sz="1200" dirty="0" smtClean="0"/>
              <a:t>Gaermont Ridge - A mountain ridge outside the Parthan city of Atharvan.</a:t>
            </a:r>
          </a:p>
          <a:p>
            <a:pPr algn="ctr"/>
            <a:r>
              <a:rPr lang="en-US" sz="1200" dirty="0" smtClean="0"/>
              <a:t>[. . .]</a:t>
            </a:r>
            <a:endParaRPr lang="en-US" sz="1200" dirty="0"/>
          </a:p>
        </p:txBody>
      </p:sp>
    </p:spTree>
    <p:extLst>
      <p:ext uri="{BB962C8B-B14F-4D97-AF65-F5344CB8AC3E}">
        <p14:creationId xmlns:p14="http://schemas.microsoft.com/office/powerpoint/2010/main" val="68745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ldon\Desktop\Background-Artifact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57199"/>
            <a:ext cx="9144000" cy="6383547"/>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Maps     Characters     Locations     Artifacts     Gallery</a:t>
            </a:r>
            <a:endParaRPr lang="en-US" sz="1400" dirty="0"/>
          </a:p>
        </p:txBody>
      </p:sp>
      <p:cxnSp>
        <p:nvCxnSpPr>
          <p:cNvPr id="7" name="Straight Connector 6"/>
          <p:cNvCxnSpPr/>
          <p:nvPr/>
        </p:nvCxnSpPr>
        <p:spPr>
          <a:xfrm>
            <a:off x="5943600" y="377337"/>
            <a:ext cx="685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762000"/>
            <a:ext cx="8382000" cy="1938992"/>
          </a:xfrm>
          <a:prstGeom prst="rect">
            <a:avLst/>
          </a:prstGeom>
          <a:solidFill>
            <a:schemeClr val="bg1"/>
          </a:solidFill>
          <a:ln>
            <a:solidFill>
              <a:schemeClr val="tx1"/>
            </a:solidFill>
          </a:ln>
        </p:spPr>
        <p:txBody>
          <a:bodyPr wrap="square" rtlCol="0">
            <a:spAutoFit/>
          </a:bodyPr>
          <a:lstStyle/>
          <a:p>
            <a:r>
              <a:rPr lang="en-US" sz="1200" dirty="0" smtClean="0"/>
              <a:t>Below is a complete glossary of magical artifacts found throughout the "Asahiel" books. Click the button to hear an audio pronunciation provided by </a:t>
            </a:r>
            <a:r>
              <a:rPr lang="en-US" sz="1200" dirty="0" smtClean="0">
                <a:hlinkClick r:id="rId4"/>
              </a:rPr>
              <a:t>William Thompson</a:t>
            </a:r>
            <a:r>
              <a:rPr lang="en-US" sz="1200" dirty="0" smtClean="0"/>
              <a:t> (requires Adobe's free </a:t>
            </a:r>
            <a:r>
              <a:rPr lang="en-US" sz="1200" dirty="0" smtClean="0">
                <a:hlinkClick r:id="rId5"/>
              </a:rPr>
              <a:t>Flash Player</a:t>
            </a:r>
            <a:r>
              <a:rPr lang="en-US" sz="1200" dirty="0" smtClean="0"/>
              <a:t> plug-in).</a:t>
            </a:r>
          </a:p>
          <a:p>
            <a:r>
              <a:rPr lang="en-US" sz="1200" dirty="0" smtClean="0"/>
              <a:t>  </a:t>
            </a:r>
          </a:p>
          <a:p>
            <a:r>
              <a:rPr lang="en-US" sz="1200" dirty="0" smtClean="0"/>
              <a:t>Carafix of Life - A representation of the universal energies by which all life is composed, used in the study of magic.</a:t>
            </a:r>
          </a:p>
          <a:p>
            <a:r>
              <a:rPr lang="en-US" sz="1200" dirty="0" smtClean="0"/>
              <a:t>Dragon Orb - A mystical talisman of great power and origin, set to serve as the "lock" upon the Illysp seal.</a:t>
            </a:r>
          </a:p>
          <a:p>
            <a:r>
              <a:rPr lang="en-US" sz="1200" dirty="0" smtClean="0"/>
              <a:t>Kronus Blades - A set of blades discovered by Kylac Kronus in a cove in the northern Skullmars. Of unknown origin, they are razor sharp, and virtually invincible.</a:t>
            </a:r>
          </a:p>
          <a:p>
            <a:r>
              <a:rPr lang="en-US" sz="1200" dirty="0" smtClean="0"/>
              <a:t>Pendant of Asahiel - A secret artifact, said to be fashioned from one of the heartstones of a Sword of Asahiel.</a:t>
            </a:r>
          </a:p>
          <a:p>
            <a:r>
              <a:rPr lang="en-US" sz="1200" dirty="0" smtClean="0"/>
              <a:t>Swords of Asahiel - Mythical blades said to have been used in the forging of the earth.</a:t>
            </a:r>
          </a:p>
          <a:p>
            <a:r>
              <a:rPr lang="en-US" sz="1200" dirty="0" smtClean="0"/>
              <a:t>Wellstone - A crystal used as a conduit for absorbing, storing, and redirecting bursts of concentrated energy.</a:t>
            </a:r>
          </a:p>
        </p:txBody>
      </p:sp>
    </p:spTree>
    <p:extLst>
      <p:ext uri="{BB962C8B-B14F-4D97-AF65-F5344CB8AC3E}">
        <p14:creationId xmlns:p14="http://schemas.microsoft.com/office/powerpoint/2010/main" val="295857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descr="C:\Users\Eldon\Desktop\Background-Galler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0"/>
            <a:ext cx="9118186" cy="4917899"/>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Eldon\Desktop\Art3-SI-Til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155" y="3877931"/>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Eldon\Desktop\Art2-BS-Til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91656" y="3877931"/>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Eldon\Desktop\Web Art\Art1-UW.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04955" y="3886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Eldon\Desktop\Web Art\Art_DTalisman.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096155" y="847726"/>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ldon\Desktop\Web Art\Art_OKey.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191657" y="853116"/>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Eldon\Desktop\Web Art\Art_CSword_Final.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04955" y="84772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Maps     Characters     Locations     Artifacts     Gallery</a:t>
            </a:r>
            <a:endParaRPr lang="en-US" sz="1400" dirty="0"/>
          </a:p>
        </p:txBody>
      </p:sp>
      <p:cxnSp>
        <p:nvCxnSpPr>
          <p:cNvPr id="7" name="Straight Connector 6"/>
          <p:cNvCxnSpPr/>
          <p:nvPr/>
        </p:nvCxnSpPr>
        <p:spPr>
          <a:xfrm>
            <a:off x="6781800" y="383977"/>
            <a:ext cx="533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Book Two</a:t>
            </a:r>
          </a:p>
          <a:p>
            <a:pPr algn="ctr"/>
            <a:r>
              <a:rPr lang="en-US" dirty="0">
                <a:solidFill>
                  <a:schemeClr val="bg1"/>
                </a:solidFill>
              </a:rPr>
              <a:t>The Obsidian Key</a:t>
            </a:r>
          </a:p>
        </p:txBody>
      </p:sp>
      <p:sp>
        <p:nvSpPr>
          <p:cNvPr id="8" name="Rectangle 7"/>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Book One</a:t>
            </a:r>
          </a:p>
          <a:p>
            <a:pPr algn="ctr"/>
            <a:r>
              <a:rPr lang="en-US" dirty="0">
                <a:solidFill>
                  <a:schemeClr val="tx1"/>
                </a:solidFill>
              </a:rPr>
              <a:t>The Crimson Sword</a:t>
            </a:r>
          </a:p>
        </p:txBody>
      </p:sp>
      <p:sp>
        <p:nvSpPr>
          <p:cNvPr id="24" name="Rectangle 23"/>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WARDER I</a:t>
            </a:r>
          </a:p>
          <a:p>
            <a:pPr algn="ctr"/>
            <a:r>
              <a:rPr lang="en-US" dirty="0">
                <a:solidFill>
                  <a:schemeClr val="tx1"/>
                </a:solidFill>
              </a:rPr>
              <a:t>The Ukinhan Wilds</a:t>
            </a:r>
          </a:p>
        </p:txBody>
      </p:sp>
      <p:sp>
        <p:nvSpPr>
          <p:cNvPr id="26" name="Rectangle 25"/>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WARDER </a:t>
            </a:r>
            <a:r>
              <a:rPr lang="en-US" sz="1200" dirty="0" smtClean="0">
                <a:solidFill>
                  <a:schemeClr val="tx1"/>
                </a:solidFill>
              </a:rPr>
              <a:t>II</a:t>
            </a:r>
            <a:endParaRPr lang="en-US" sz="1200" dirty="0">
              <a:solidFill>
                <a:schemeClr val="tx1"/>
              </a:solidFill>
            </a:endParaRPr>
          </a:p>
          <a:p>
            <a:pPr algn="ctr"/>
            <a:r>
              <a:rPr lang="en-US" dirty="0" smtClean="0">
                <a:solidFill>
                  <a:schemeClr val="tx1"/>
                </a:solidFill>
              </a:rPr>
              <a:t>The Blackmoon Shards</a:t>
            </a:r>
            <a:endParaRPr lang="en-US" dirty="0">
              <a:solidFill>
                <a:schemeClr val="tx1"/>
              </a:solidFill>
            </a:endParaRPr>
          </a:p>
        </p:txBody>
      </p:sp>
      <p:sp>
        <p:nvSpPr>
          <p:cNvPr id="28" name="Rectangle 27"/>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WARDER </a:t>
            </a:r>
            <a:r>
              <a:rPr lang="en-US" sz="1200" dirty="0" smtClean="0">
                <a:solidFill>
                  <a:schemeClr val="tx1"/>
                </a:solidFill>
              </a:rPr>
              <a:t>III</a:t>
            </a:r>
            <a:endParaRPr lang="en-US" sz="1200" dirty="0">
              <a:solidFill>
                <a:schemeClr val="tx1"/>
              </a:solidFill>
            </a:endParaRPr>
          </a:p>
          <a:p>
            <a:pPr algn="ctr"/>
            <a:r>
              <a:rPr lang="en-US" dirty="0" smtClean="0">
                <a:solidFill>
                  <a:schemeClr val="tx1"/>
                </a:solidFill>
              </a:rPr>
              <a:t>The Sundered Isle</a:t>
            </a:r>
            <a:endParaRPr lang="en-US" dirty="0">
              <a:solidFill>
                <a:schemeClr val="tx1"/>
              </a:solidFill>
            </a:endParaRPr>
          </a:p>
        </p:txBody>
      </p:sp>
      <p:sp>
        <p:nvSpPr>
          <p:cNvPr id="29" name="Rectangle 28"/>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Book Three</a:t>
            </a:r>
          </a:p>
          <a:p>
            <a:pPr algn="ctr"/>
            <a:r>
              <a:rPr lang="en-US" dirty="0">
                <a:solidFill>
                  <a:schemeClr val="tx1"/>
                </a:solidFill>
              </a:rPr>
              <a:t>The Divine Talisman</a:t>
            </a:r>
          </a:p>
        </p:txBody>
      </p:sp>
    </p:spTree>
    <p:extLst>
      <p:ext uri="{BB962C8B-B14F-4D97-AF65-F5344CB8AC3E}">
        <p14:creationId xmlns:p14="http://schemas.microsoft.com/office/powerpoint/2010/main" val="135727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Biography     News     Events     Interviews     Q &amp; A</a:t>
            </a:r>
            <a:endParaRPr lang="en-US" sz="1400" dirty="0"/>
          </a:p>
        </p:txBody>
      </p:sp>
      <p:cxnSp>
        <p:nvCxnSpPr>
          <p:cNvPr id="7" name="Straight Connector 6"/>
          <p:cNvCxnSpPr/>
          <p:nvPr/>
        </p:nvCxnSpPr>
        <p:spPr>
          <a:xfrm>
            <a:off x="3505200" y="383977"/>
            <a:ext cx="76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 y="685800"/>
            <a:ext cx="6134100" cy="3416320"/>
          </a:xfrm>
          <a:prstGeom prst="rect">
            <a:avLst/>
          </a:prstGeom>
          <a:noFill/>
        </p:spPr>
        <p:txBody>
          <a:bodyPr wrap="square" rtlCol="0">
            <a:spAutoFit/>
          </a:bodyPr>
          <a:lstStyle/>
          <a:p>
            <a:r>
              <a:rPr lang="en-US" sz="1200" dirty="0" smtClean="0"/>
              <a:t>Weaned </a:t>
            </a:r>
            <a:r>
              <a:rPr lang="en-US" sz="1200" dirty="0"/>
              <a:t>on the likes of </a:t>
            </a:r>
            <a:r>
              <a:rPr lang="en-US" sz="1200" i="1" dirty="0"/>
              <a:t>The Lord of the Rings</a:t>
            </a:r>
            <a:r>
              <a:rPr lang="en-US" sz="1200" dirty="0"/>
              <a:t> and </a:t>
            </a:r>
            <a:r>
              <a:rPr lang="en-US" sz="1200" i="1" dirty="0"/>
              <a:t>Star Wars</a:t>
            </a:r>
            <a:r>
              <a:rPr lang="en-US" sz="1200" dirty="0"/>
              <a:t>, Eldon took to writing fantasy adventure, it seems, almost as soon as he learned to read. By the time he hit grade school, he was writing 30-page stories in lieu of the two or three pages expected of all students on a monthly basis. When at age nine he read Terry Brooks's </a:t>
            </a:r>
            <a:r>
              <a:rPr lang="en-US" sz="1200" i="1" dirty="0"/>
              <a:t>The Elfstones of Shannara</a:t>
            </a:r>
            <a:r>
              <a:rPr lang="en-US" sz="1200" dirty="0"/>
              <a:t>, his goal of becoming a fantasy novelist went from child's ambition to hopeless obsession.</a:t>
            </a:r>
          </a:p>
          <a:p>
            <a:r>
              <a:rPr lang="en-US" sz="1200" dirty="0"/>
              <a:t>Yet writing was to be a hobby. Even his parents stressed the importance of a "safe" career path. So when the time came, Eldon accepted a scholarship and went off to college, where among his English, writing, and mythology courses, he studied computers, the health sciences, and worked hard to play football. What he really wanted to be was a quarterback. The NFL off-season, he thought, was long enough in which to write books</a:t>
            </a:r>
            <a:r>
              <a:rPr lang="en-US" sz="1200" dirty="0" smtClean="0"/>
              <a:t>.</a:t>
            </a:r>
          </a:p>
          <a:p>
            <a:r>
              <a:rPr lang="en-US" sz="1200" dirty="0" smtClean="0"/>
              <a:t>However, after knee surgery, a dislocated throwing shoulder (literally dozens of times), and years of daily chiropractic care, he found himself on the outside looking in. Upon graduation from college, he finally accepted that his chances of entering dental school were far greater than those of ever being invited to an NFL combine.</a:t>
            </a:r>
          </a:p>
          <a:p>
            <a:r>
              <a:rPr lang="en-US" sz="1200" dirty="0" smtClean="0"/>
              <a:t>Only, he didn't really want to do that, either. Other than play football, the only thing he'd ever really wanted to do was write—and he had several thousand pages of unpublished work to prove it. Still, it was unpublished for a reason. He hadn't tried, but he had no doubt as to what the result would have been if he had.</a:t>
            </a:r>
          </a:p>
        </p:txBody>
      </p:sp>
      <p:pic>
        <p:nvPicPr>
          <p:cNvPr id="1030" name="Picture 6" descr="http://www.eldonthompson.com/images/Eldon-TwinR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85800"/>
            <a:ext cx="2474945" cy="32999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ldonthompson.com/images/Eldon-Auth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28557"/>
            <a:ext cx="2143125" cy="2857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67000" y="4033813"/>
            <a:ext cx="6208745" cy="3046988"/>
          </a:xfrm>
          <a:prstGeom prst="rect">
            <a:avLst/>
          </a:prstGeom>
          <a:noFill/>
        </p:spPr>
        <p:txBody>
          <a:bodyPr wrap="square" rtlCol="0">
            <a:spAutoFit/>
          </a:bodyPr>
          <a:lstStyle/>
          <a:p>
            <a:r>
              <a:rPr lang="en-US" sz="1200" dirty="0"/>
              <a:t>Employed as a technical writer, he spent the next few years composing and discarding works of dubious value. He had completed no fewer than six novels, as well as countless stories, premises, and unfinished works—but nothing of publishable quality. Eventually he decided that the fantasy genre was something to which he had nothing new to offer—at least, not in novel form. So he moved to Los Angeles to study screenwriting at UCLA, where he had hopes of bringing a worthy fantasy to the silver screen.</a:t>
            </a:r>
          </a:p>
          <a:p>
            <a:r>
              <a:rPr lang="en-US" sz="1200" dirty="0"/>
              <a:t>Three years later, Peter Jackson's </a:t>
            </a:r>
            <a:r>
              <a:rPr lang="en-US" sz="1200" i="1" dirty="0"/>
              <a:t>The Lord of the Rings</a:t>
            </a:r>
            <a:r>
              <a:rPr lang="en-US" sz="1200" dirty="0"/>
              <a:t> hit theaters—a project Eldon had absolutely nothing to do with, and which many have called an unmatchable achievement, the cinematic triumph of the new century.</a:t>
            </a:r>
          </a:p>
          <a:p>
            <a:r>
              <a:rPr lang="en-US" sz="1200" dirty="0"/>
              <a:t>So much for making a fresh mark.</a:t>
            </a:r>
          </a:p>
          <a:p>
            <a:r>
              <a:rPr lang="en-US" sz="1200" dirty="0"/>
              <a:t>It so happened, though, that during this time, Eldon began attending the Maui Writers Retreat and Conference, where, among bestselling novelists such as John Saul and Elizabeth George, he had a chance to study with his lifelong idol, Terry Brooks. Terry was most gracious in his encouragement. Rather than leave Eldon to the wolves, Terry allowed him to redo assignments until they were more or less on track. Though it might not have shown early on, Eldon was taking good notes and even learning a thing or two</a:t>
            </a:r>
            <a:r>
              <a:rPr lang="en-US" sz="1200" dirty="0" smtClean="0"/>
              <a:t>.</a:t>
            </a:r>
            <a:endParaRPr lang="en-US" sz="1200" dirty="0"/>
          </a:p>
        </p:txBody>
      </p:sp>
    </p:spTree>
    <p:extLst>
      <p:ext uri="{BB962C8B-B14F-4D97-AF65-F5344CB8AC3E}">
        <p14:creationId xmlns:p14="http://schemas.microsoft.com/office/powerpoint/2010/main" val="249961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955" y="84772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82480"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82159"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2731"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182480"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04092" y="387523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Biography     News     Events     Interviews     Q &amp; A</a:t>
            </a:r>
            <a:endParaRPr lang="en-US" sz="1400" dirty="0"/>
          </a:p>
        </p:txBody>
      </p:sp>
      <p:cxnSp>
        <p:nvCxnSpPr>
          <p:cNvPr id="7" name="Straight Connector 6"/>
          <p:cNvCxnSpPr/>
          <p:nvPr/>
        </p:nvCxnSpPr>
        <p:spPr>
          <a:xfrm>
            <a:off x="4419600" y="383977"/>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News </a:t>
            </a:r>
            <a:r>
              <a:rPr lang="en-US" sz="1200" dirty="0" smtClean="0">
                <a:solidFill>
                  <a:schemeClr val="tx1"/>
                </a:solidFill>
              </a:rPr>
              <a:t>Headline</a:t>
            </a:r>
            <a:r>
              <a:rPr lang="en-US" sz="1200" dirty="0">
                <a:solidFill>
                  <a:schemeClr val="tx1"/>
                </a:solidFill>
              </a:rPr>
              <a:t>]</a:t>
            </a:r>
          </a:p>
        </p:txBody>
      </p:sp>
      <p:sp>
        <p:nvSpPr>
          <p:cNvPr id="30" name="Rectangle 29"/>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June 24, 2013</a:t>
            </a:r>
            <a:endParaRPr lang="en-US" dirty="0">
              <a:solidFill>
                <a:schemeClr val="tx1"/>
              </a:solidFill>
            </a:endParaRPr>
          </a:p>
          <a:p>
            <a:pPr algn="ctr"/>
            <a:r>
              <a:rPr lang="en-US" sz="1200" dirty="0">
                <a:solidFill>
                  <a:schemeClr val="tx1"/>
                </a:solidFill>
              </a:rPr>
              <a:t>Unfettered anthology now available as digital </a:t>
            </a:r>
            <a:r>
              <a:rPr lang="en-US" sz="1200" dirty="0" err="1">
                <a:solidFill>
                  <a:schemeClr val="tx1"/>
                </a:solidFill>
              </a:rPr>
              <a:t>ebook</a:t>
            </a:r>
            <a:endParaRPr lang="en-US" sz="1200" dirty="0">
              <a:solidFill>
                <a:schemeClr val="tx1"/>
              </a:solidFill>
            </a:endParaRPr>
          </a:p>
        </p:txBody>
      </p:sp>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[Date]</a:t>
            </a:r>
          </a:p>
          <a:p>
            <a:pPr algn="ctr"/>
            <a:r>
              <a:rPr lang="en-US" sz="1200" dirty="0" smtClean="0">
                <a:solidFill>
                  <a:schemeClr val="bg1"/>
                </a:solidFill>
              </a:rPr>
              <a:t>[News Headline]</a:t>
            </a:r>
            <a:endParaRPr lang="en-US" sz="1200" dirty="0">
              <a:solidFill>
                <a:schemeClr val="bg1"/>
              </a:solidFill>
            </a:endParaRPr>
          </a:p>
        </p:txBody>
      </p:sp>
      <p:sp>
        <p:nvSpPr>
          <p:cNvPr id="32" name="Rectangle 31"/>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[News Headline</a:t>
            </a:r>
            <a:r>
              <a:rPr lang="en-US" sz="1200" dirty="0">
                <a:solidFill>
                  <a:schemeClr val="tx1"/>
                </a:solidFill>
              </a:rPr>
              <a:t>]</a:t>
            </a:r>
          </a:p>
        </p:txBody>
      </p:sp>
      <p:sp>
        <p:nvSpPr>
          <p:cNvPr id="33" name="Rectangle 32"/>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News </a:t>
            </a:r>
            <a:r>
              <a:rPr lang="en-US" sz="1200" dirty="0" smtClean="0">
                <a:solidFill>
                  <a:schemeClr val="tx1"/>
                </a:solidFill>
              </a:rPr>
              <a:t>Headline</a:t>
            </a:r>
            <a:r>
              <a:rPr lang="en-US" sz="1200" dirty="0">
                <a:solidFill>
                  <a:schemeClr val="tx1"/>
                </a:solidFill>
              </a:rPr>
              <a:t>]</a:t>
            </a:r>
          </a:p>
        </p:txBody>
      </p:sp>
      <p:sp>
        <p:nvSpPr>
          <p:cNvPr id="34" name="Rectangle 33"/>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News </a:t>
            </a:r>
            <a:r>
              <a:rPr lang="en-US" sz="1200" dirty="0" smtClean="0">
                <a:solidFill>
                  <a:schemeClr val="tx1"/>
                </a:solidFill>
              </a:rPr>
              <a:t>Headline</a:t>
            </a:r>
            <a:r>
              <a:rPr lang="en-US" sz="1200" dirty="0">
                <a:solidFill>
                  <a:schemeClr val="tx1"/>
                </a:solidFill>
              </a:rPr>
              <a:t>]</a:t>
            </a:r>
          </a:p>
        </p:txBody>
      </p:sp>
    </p:spTree>
    <p:extLst>
      <p:ext uri="{BB962C8B-B14F-4D97-AF65-F5344CB8AC3E}">
        <p14:creationId xmlns:p14="http://schemas.microsoft.com/office/powerpoint/2010/main" val="159236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955" y="84772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82480"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82159"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2731"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182480"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04092" y="387523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Biography     News     Events     Interviews     Q &amp; A</a:t>
            </a:r>
            <a:endParaRPr lang="en-US" sz="1400" dirty="0"/>
          </a:p>
        </p:txBody>
      </p:sp>
      <p:cxnSp>
        <p:nvCxnSpPr>
          <p:cNvPr id="7" name="Straight Connector 6"/>
          <p:cNvCxnSpPr/>
          <p:nvPr/>
        </p:nvCxnSpPr>
        <p:spPr>
          <a:xfrm>
            <a:off x="4419600" y="383977"/>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a:solidFill>
                  <a:schemeClr val="tx1"/>
                </a:solidFill>
              </a:rPr>
              <a:t>[Headline]</a:t>
            </a:r>
          </a:p>
        </p:txBody>
      </p:sp>
      <p:sp>
        <p:nvSpPr>
          <p:cNvPr id="30" name="Rectangle 29"/>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June 24, 2013</a:t>
            </a:r>
            <a:endParaRPr lang="en-US" dirty="0">
              <a:solidFill>
                <a:schemeClr val="tx1"/>
              </a:solidFill>
            </a:endParaRPr>
          </a:p>
          <a:p>
            <a:pPr algn="ctr"/>
            <a:r>
              <a:rPr lang="en-US" sz="1200" dirty="0">
                <a:solidFill>
                  <a:schemeClr val="tx1"/>
                </a:solidFill>
              </a:rPr>
              <a:t>Unfettered anthology now available as digital </a:t>
            </a:r>
            <a:r>
              <a:rPr lang="en-US" sz="1200" dirty="0" err="1">
                <a:solidFill>
                  <a:schemeClr val="tx1"/>
                </a:solidFill>
              </a:rPr>
              <a:t>ebook</a:t>
            </a:r>
            <a:endParaRPr lang="en-US" sz="1200" dirty="0">
              <a:solidFill>
                <a:schemeClr val="tx1"/>
              </a:solidFill>
            </a:endParaRPr>
          </a:p>
        </p:txBody>
      </p:sp>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[Date]</a:t>
            </a:r>
          </a:p>
          <a:p>
            <a:pPr algn="ctr"/>
            <a:r>
              <a:rPr lang="en-US" sz="1200" dirty="0" smtClean="0">
                <a:solidFill>
                  <a:schemeClr val="bg1"/>
                </a:solidFill>
              </a:rPr>
              <a:t>[Headline]</a:t>
            </a:r>
            <a:endParaRPr lang="en-US" sz="1200" dirty="0">
              <a:solidFill>
                <a:schemeClr val="bg1"/>
              </a:solidFill>
            </a:endParaRPr>
          </a:p>
        </p:txBody>
      </p:sp>
      <p:sp>
        <p:nvSpPr>
          <p:cNvPr id="32" name="Rectangle 31"/>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a:solidFill>
                  <a:schemeClr val="tx1"/>
                </a:solidFill>
              </a:rPr>
              <a:t>[Headline]</a:t>
            </a:r>
          </a:p>
        </p:txBody>
      </p:sp>
      <p:sp>
        <p:nvSpPr>
          <p:cNvPr id="33" name="Rectangle 32"/>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a:solidFill>
                  <a:schemeClr val="tx1"/>
                </a:solidFill>
              </a:rPr>
              <a:t>[Headline]</a:t>
            </a:r>
          </a:p>
        </p:txBody>
      </p:sp>
      <p:sp>
        <p:nvSpPr>
          <p:cNvPr id="34" name="Rectangle 33"/>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a:solidFill>
                  <a:schemeClr val="tx1"/>
                </a:solidFill>
              </a:rPr>
              <a:t>[Headline]</a:t>
            </a:r>
          </a:p>
        </p:txBody>
      </p:sp>
      <p:grpSp>
        <p:nvGrpSpPr>
          <p:cNvPr id="42" name="Group 41"/>
          <p:cNvGrpSpPr/>
          <p:nvPr/>
        </p:nvGrpSpPr>
        <p:grpSpPr>
          <a:xfrm>
            <a:off x="761999" y="798102"/>
            <a:ext cx="7660874" cy="7545798"/>
            <a:chOff x="761999" y="798102"/>
            <a:chExt cx="7660874" cy="7545798"/>
          </a:xfrm>
        </p:grpSpPr>
        <p:sp>
          <p:nvSpPr>
            <p:cNvPr id="40" name="Rectangle 39"/>
            <p:cNvSpPr/>
            <p:nvPr/>
          </p:nvSpPr>
          <p:spPr>
            <a:xfrm>
              <a:off x="761999" y="1028343"/>
              <a:ext cx="7660873" cy="6124754"/>
            </a:xfrm>
            <a:prstGeom prst="rect">
              <a:avLst/>
            </a:prstGeom>
            <a:solidFill>
              <a:schemeClr val="tx1"/>
            </a:solidFill>
          </p:spPr>
          <p:txBody>
            <a:bodyPr wrap="square">
              <a:spAutoFit/>
            </a:bodyPr>
            <a:lstStyle/>
            <a:p>
              <a:pPr lvl="1"/>
              <a:r>
                <a:rPr lang="en-US" dirty="0">
                  <a:solidFill>
                    <a:schemeClr val="bg1">
                      <a:lumMod val="85000"/>
                    </a:schemeClr>
                  </a:solidFill>
                </a:rPr>
                <a:t>Unfettered Digital </a:t>
              </a:r>
              <a:r>
                <a:rPr lang="en-US" dirty="0" smtClean="0">
                  <a:solidFill>
                    <a:schemeClr val="bg1">
                      <a:lumMod val="85000"/>
                    </a:schemeClr>
                  </a:solidFill>
                </a:rPr>
                <a:t>Release</a:t>
              </a:r>
            </a:p>
            <a:p>
              <a:endParaRPr lang="en-US" dirty="0">
                <a:solidFill>
                  <a:schemeClr val="bg1">
                    <a:lumMod val="85000"/>
                  </a:schemeClr>
                </a:solidFill>
              </a:endParaRPr>
            </a:p>
            <a:p>
              <a:pPr lvl="1"/>
              <a:r>
                <a:rPr lang="en-US" sz="1400" dirty="0">
                  <a:solidFill>
                    <a:schemeClr val="bg1">
                      <a:lumMod val="85000"/>
                    </a:schemeClr>
                  </a:solidFill>
                </a:rPr>
                <a:t>June 24, </a:t>
              </a:r>
              <a:r>
                <a:rPr lang="en-US" sz="1400" dirty="0" smtClean="0">
                  <a:solidFill>
                    <a:schemeClr val="bg1">
                      <a:lumMod val="85000"/>
                    </a:schemeClr>
                  </a:solidFill>
                </a:rPr>
                <a:t>2013</a:t>
              </a:r>
            </a:p>
            <a:p>
              <a:endParaRPr lang="en-US" dirty="0">
                <a:solidFill>
                  <a:schemeClr val="bg1">
                    <a:lumMod val="85000"/>
                  </a:schemeClr>
                </a:solidFill>
              </a:endParaRPr>
            </a:p>
            <a:p>
              <a:pPr lvl="1"/>
              <a:r>
                <a:rPr lang="en-US" sz="1200" dirty="0">
                  <a:solidFill>
                    <a:schemeClr val="bg1">
                      <a:lumMod val="85000"/>
                    </a:schemeClr>
                  </a:solidFill>
                </a:rPr>
                <a:t>Today marks the official </a:t>
              </a:r>
              <a:r>
                <a:rPr lang="en-US" sz="1200" dirty="0" err="1">
                  <a:solidFill>
                    <a:schemeClr val="bg1">
                      <a:lumMod val="85000"/>
                    </a:schemeClr>
                  </a:solidFill>
                </a:rPr>
                <a:t>ebook</a:t>
              </a:r>
              <a:r>
                <a:rPr lang="en-US" sz="1200" dirty="0">
                  <a:solidFill>
                    <a:schemeClr val="bg1">
                      <a:lumMod val="85000"/>
                    </a:schemeClr>
                  </a:solidFill>
                </a:rPr>
                <a:t> release of Unfettered from Grim Oak Press, featuring Eldon's short story Unbowed. Direct links to various digital sellers can be found below. This is the anthology compiled and edited by Shawn Speakman, comprised of stories donated by a number of bestselling fantasy authors to help </a:t>
              </a:r>
              <a:r>
                <a:rPr lang="en-US" sz="1200" dirty="0" err="1">
                  <a:solidFill>
                    <a:schemeClr val="bg1">
                      <a:lumMod val="85000"/>
                    </a:schemeClr>
                  </a:solidFill>
                </a:rPr>
                <a:t>alleiviate</a:t>
              </a:r>
              <a:r>
                <a:rPr lang="en-US" sz="1200" dirty="0">
                  <a:solidFill>
                    <a:schemeClr val="bg1">
                      <a:lumMod val="85000"/>
                    </a:schemeClr>
                  </a:solidFill>
                </a:rPr>
                <a:t> medical bills resulting from Shawn's second bout with cancer.</a:t>
              </a:r>
            </a:p>
            <a:p>
              <a:pPr lvl="1"/>
              <a:r>
                <a:rPr lang="en-US" sz="1200" dirty="0">
                  <a:solidFill>
                    <a:schemeClr val="bg1">
                      <a:lumMod val="85000"/>
                    </a:schemeClr>
                  </a:solidFill>
                </a:rPr>
                <a:t>Those who ordered hard copies of the exclusive anthology should receive them soon.</a:t>
              </a:r>
            </a:p>
            <a:p>
              <a:pPr lvl="1"/>
              <a:r>
                <a:rPr lang="en-US" sz="1200" dirty="0">
                  <a:solidFill>
                    <a:schemeClr val="bg1">
                      <a:lumMod val="85000"/>
                    </a:schemeClr>
                  </a:solidFill>
                </a:rPr>
                <a:t>For more information, review the official announcement at:</a:t>
              </a:r>
            </a:p>
            <a:p>
              <a:pPr algn="ctr"/>
              <a:r>
                <a:rPr lang="en-US" sz="1200" dirty="0">
                  <a:solidFill>
                    <a:schemeClr val="bg1">
                      <a:lumMod val="85000"/>
                    </a:schemeClr>
                  </a:solidFill>
                  <a:hlinkClick r:id="rId3"/>
                </a:rPr>
                <a:t>http://</a:t>
              </a:r>
              <a:r>
                <a:rPr lang="en-US" sz="1200" dirty="0" smtClean="0">
                  <a:solidFill>
                    <a:schemeClr val="bg1">
                      <a:lumMod val="85000"/>
                    </a:schemeClr>
                  </a:solidFill>
                  <a:hlinkClick r:id="rId3"/>
                </a:rPr>
                <a:t>grimoakpress.com/2013/06/ebook-published-unfettered</a:t>
              </a: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smtClean="0">
                <a:solidFill>
                  <a:schemeClr val="bg1">
                    <a:lumMod val="85000"/>
                  </a:schemeClr>
                </a:solidFill>
              </a:endParaRPr>
            </a:p>
            <a:p>
              <a:pPr algn="ctr"/>
              <a:endParaRPr lang="en-US" sz="1200" dirty="0">
                <a:solidFill>
                  <a:schemeClr val="bg1">
                    <a:lumMod val="8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903" y="3581400"/>
              <a:ext cx="31527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762000" y="798102"/>
              <a:ext cx="7660873" cy="3240498"/>
              <a:chOff x="762000" y="798102"/>
              <a:chExt cx="7660873" cy="3240498"/>
            </a:xfrm>
          </p:grpSpPr>
          <p:pic>
            <p:nvPicPr>
              <p:cNvPr id="38" name="Picture 3" descr="C:\Users\Eldon\Desktop\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5673" y="3581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Eldon\Desktop\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62000" y="35814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62000" y="798102"/>
                <a:ext cx="7660873" cy="276999"/>
              </a:xfrm>
              <a:prstGeom prst="rect">
                <a:avLst/>
              </a:prstGeom>
              <a:solidFill>
                <a:schemeClr val="tx1"/>
              </a:solidFill>
            </p:spPr>
            <p:txBody>
              <a:bodyPr wrap="square" rtlCol="0">
                <a:spAutoFit/>
              </a:bodyPr>
              <a:lstStyle/>
              <a:p>
                <a:pPr lvl="1"/>
                <a:endParaRPr lang="en-US" sz="1200" dirty="0">
                  <a:solidFill>
                    <a:schemeClr val="bg1"/>
                  </a:solidFill>
                </a:endParaRPr>
              </a:p>
            </p:txBody>
          </p:sp>
          <p:pic>
            <p:nvPicPr>
              <p:cNvPr id="37" name="Picture 2" descr="C:\Users\Eldon\Desktop\clo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3091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955" y="84772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82480"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82159"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2731"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182480"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04092" y="387523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Biography     News     Events     Interviews     Q &amp; A</a:t>
            </a:r>
            <a:endParaRPr lang="en-US" sz="1400" dirty="0"/>
          </a:p>
        </p:txBody>
      </p:sp>
      <p:cxnSp>
        <p:nvCxnSpPr>
          <p:cNvPr id="7" name="Straight Connector 6"/>
          <p:cNvCxnSpPr/>
          <p:nvPr/>
        </p:nvCxnSpPr>
        <p:spPr>
          <a:xfrm>
            <a:off x="5029200" y="383977"/>
            <a:ext cx="533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Event </a:t>
            </a:r>
            <a:r>
              <a:rPr lang="en-US" sz="1200" dirty="0" smtClean="0">
                <a:solidFill>
                  <a:schemeClr val="tx1"/>
                </a:solidFill>
              </a:rPr>
              <a:t>Headline</a:t>
            </a:r>
            <a:r>
              <a:rPr lang="en-US" sz="1200" dirty="0">
                <a:solidFill>
                  <a:schemeClr val="tx1"/>
                </a:solidFill>
              </a:rPr>
              <a:t>]</a:t>
            </a:r>
          </a:p>
        </p:txBody>
      </p:sp>
      <p:sp>
        <p:nvSpPr>
          <p:cNvPr id="30" name="Rectangle 29"/>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November 11-13, </a:t>
            </a:r>
            <a:r>
              <a:rPr lang="en-US" dirty="0" smtClean="0">
                <a:solidFill>
                  <a:schemeClr val="tx1"/>
                </a:solidFill>
              </a:rPr>
              <a:t>2016</a:t>
            </a:r>
            <a:endParaRPr lang="en-US" dirty="0">
              <a:solidFill>
                <a:schemeClr val="tx1"/>
              </a:solidFill>
            </a:endParaRPr>
          </a:p>
          <a:p>
            <a:pPr algn="ctr"/>
            <a:r>
              <a:rPr lang="en-US" sz="1200" dirty="0">
                <a:solidFill>
                  <a:schemeClr val="tx1"/>
                </a:solidFill>
              </a:rPr>
              <a:t>La Jolla Writers </a:t>
            </a:r>
            <a:r>
              <a:rPr lang="en-US" sz="1200" dirty="0" smtClean="0">
                <a:solidFill>
                  <a:schemeClr val="tx1"/>
                </a:solidFill>
              </a:rPr>
              <a:t>Conference</a:t>
            </a:r>
          </a:p>
          <a:p>
            <a:pPr algn="ctr"/>
            <a:r>
              <a:rPr lang="en-US" sz="1200" dirty="0" smtClean="0">
                <a:solidFill>
                  <a:schemeClr val="tx1"/>
                </a:solidFill>
              </a:rPr>
              <a:t>in </a:t>
            </a:r>
            <a:r>
              <a:rPr lang="en-US" sz="1200" dirty="0">
                <a:solidFill>
                  <a:schemeClr val="tx1"/>
                </a:solidFill>
              </a:rPr>
              <a:t>San Diego, </a:t>
            </a:r>
            <a:r>
              <a:rPr lang="en-US" sz="1200" dirty="0" smtClean="0">
                <a:solidFill>
                  <a:schemeClr val="tx1"/>
                </a:solidFill>
              </a:rPr>
              <a:t>CA</a:t>
            </a:r>
            <a:endParaRPr lang="en-US" sz="1200" dirty="0">
              <a:solidFill>
                <a:schemeClr val="tx1"/>
              </a:solidFill>
            </a:endParaRPr>
          </a:p>
        </p:txBody>
      </p:sp>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[Date]</a:t>
            </a:r>
          </a:p>
          <a:p>
            <a:pPr algn="ctr"/>
            <a:r>
              <a:rPr lang="en-US" sz="1200" dirty="0" smtClean="0">
                <a:solidFill>
                  <a:schemeClr val="bg1"/>
                </a:solidFill>
              </a:rPr>
              <a:t>[Event Headline]</a:t>
            </a:r>
            <a:endParaRPr lang="en-US" sz="1200" dirty="0">
              <a:solidFill>
                <a:schemeClr val="bg1"/>
              </a:solidFill>
            </a:endParaRPr>
          </a:p>
        </p:txBody>
      </p:sp>
      <p:sp>
        <p:nvSpPr>
          <p:cNvPr id="32" name="Rectangle 31"/>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a:solidFill>
                  <a:schemeClr val="tx1"/>
                </a:solidFill>
              </a:rPr>
              <a:t>[Event Headline]</a:t>
            </a:r>
          </a:p>
        </p:txBody>
      </p:sp>
      <p:sp>
        <p:nvSpPr>
          <p:cNvPr id="33" name="Rectangle 32"/>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Event </a:t>
            </a:r>
            <a:r>
              <a:rPr lang="en-US" sz="1200" dirty="0" smtClean="0">
                <a:solidFill>
                  <a:schemeClr val="tx1"/>
                </a:solidFill>
              </a:rPr>
              <a:t>Headline</a:t>
            </a:r>
            <a:r>
              <a:rPr lang="en-US" sz="1200" dirty="0">
                <a:solidFill>
                  <a:schemeClr val="tx1"/>
                </a:solidFill>
              </a:rPr>
              <a:t>]</a:t>
            </a:r>
          </a:p>
        </p:txBody>
      </p:sp>
      <p:sp>
        <p:nvSpPr>
          <p:cNvPr id="34" name="Rectangle 33"/>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Event </a:t>
            </a:r>
            <a:r>
              <a:rPr lang="en-US" sz="1200" dirty="0" smtClean="0">
                <a:solidFill>
                  <a:schemeClr val="tx1"/>
                </a:solidFill>
              </a:rPr>
              <a:t>Headline</a:t>
            </a:r>
            <a:r>
              <a:rPr lang="en-US" sz="1200" dirty="0">
                <a:solidFill>
                  <a:schemeClr val="tx1"/>
                </a:solidFill>
              </a:rPr>
              <a:t>]</a:t>
            </a:r>
          </a:p>
        </p:txBody>
      </p:sp>
    </p:spTree>
    <p:extLst>
      <p:ext uri="{BB962C8B-B14F-4D97-AF65-F5344CB8AC3E}">
        <p14:creationId xmlns:p14="http://schemas.microsoft.com/office/powerpoint/2010/main" val="93834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955" y="84772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82480"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82159"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2731"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182480" y="3872541"/>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04092" y="387523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Biography     News     Events     Interviews     Q &amp; A</a:t>
            </a:r>
            <a:endParaRPr lang="en-US" sz="1400" dirty="0"/>
          </a:p>
        </p:txBody>
      </p:sp>
      <p:cxnSp>
        <p:nvCxnSpPr>
          <p:cNvPr id="7" name="Straight Connector 6"/>
          <p:cNvCxnSpPr/>
          <p:nvPr/>
        </p:nvCxnSpPr>
        <p:spPr>
          <a:xfrm>
            <a:off x="5713662" y="383977"/>
            <a:ext cx="76333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Interview </a:t>
            </a:r>
            <a:r>
              <a:rPr lang="en-US" sz="1200" dirty="0" smtClean="0">
                <a:solidFill>
                  <a:schemeClr val="tx1"/>
                </a:solidFill>
              </a:rPr>
              <a:t>Headline</a:t>
            </a:r>
            <a:r>
              <a:rPr lang="en-US" sz="1200" dirty="0">
                <a:solidFill>
                  <a:schemeClr val="tx1"/>
                </a:solidFill>
              </a:rPr>
              <a:t>]</a:t>
            </a:r>
          </a:p>
        </p:txBody>
      </p:sp>
      <p:sp>
        <p:nvSpPr>
          <p:cNvPr id="30" name="Rectangle 29"/>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October 1, </a:t>
            </a:r>
            <a:r>
              <a:rPr lang="en-US" dirty="0" smtClean="0">
                <a:solidFill>
                  <a:schemeClr val="tx1"/>
                </a:solidFill>
              </a:rPr>
              <a:t>2010</a:t>
            </a:r>
            <a:endParaRPr lang="en-US" dirty="0">
              <a:solidFill>
                <a:schemeClr val="tx1"/>
              </a:solidFill>
            </a:endParaRPr>
          </a:p>
          <a:p>
            <a:pPr algn="ctr"/>
            <a:r>
              <a:rPr lang="en-US" sz="1200" dirty="0">
                <a:solidFill>
                  <a:schemeClr val="tx1"/>
                </a:solidFill>
              </a:rPr>
              <a:t>Warren Fitzpatrick</a:t>
            </a:r>
          </a:p>
        </p:txBody>
      </p:sp>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[Date]</a:t>
            </a:r>
          </a:p>
          <a:p>
            <a:pPr algn="ctr"/>
            <a:r>
              <a:rPr lang="en-US" sz="1200" dirty="0" smtClean="0">
                <a:solidFill>
                  <a:schemeClr val="bg1"/>
                </a:solidFill>
              </a:rPr>
              <a:t>[Interview Headline]</a:t>
            </a:r>
            <a:endParaRPr lang="en-US" sz="1200" dirty="0">
              <a:solidFill>
                <a:schemeClr val="bg1"/>
              </a:solidFill>
            </a:endParaRPr>
          </a:p>
        </p:txBody>
      </p:sp>
      <p:sp>
        <p:nvSpPr>
          <p:cNvPr id="32" name="Rectangle 31"/>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[Interview Headline</a:t>
            </a:r>
            <a:r>
              <a:rPr lang="en-US" sz="1200" dirty="0">
                <a:solidFill>
                  <a:schemeClr val="tx1"/>
                </a:solidFill>
              </a:rPr>
              <a:t>]</a:t>
            </a:r>
          </a:p>
        </p:txBody>
      </p:sp>
      <p:sp>
        <p:nvSpPr>
          <p:cNvPr id="33" name="Rectangle 32"/>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Interview </a:t>
            </a:r>
            <a:r>
              <a:rPr lang="en-US" sz="1200" dirty="0" smtClean="0">
                <a:solidFill>
                  <a:schemeClr val="tx1"/>
                </a:solidFill>
              </a:rPr>
              <a:t>Headline</a:t>
            </a:r>
            <a:r>
              <a:rPr lang="en-US" sz="1200" dirty="0">
                <a:solidFill>
                  <a:schemeClr val="tx1"/>
                </a:solidFill>
              </a:rPr>
              <a:t>]</a:t>
            </a:r>
          </a:p>
        </p:txBody>
      </p:sp>
      <p:sp>
        <p:nvSpPr>
          <p:cNvPr id="34" name="Rectangle 33"/>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a:p>
            <a:pPr algn="ctr"/>
            <a:r>
              <a:rPr lang="en-US" sz="1200" dirty="0" smtClean="0">
                <a:solidFill>
                  <a:schemeClr val="tx1"/>
                </a:solidFill>
              </a:rPr>
              <a:t>[</a:t>
            </a:r>
            <a:r>
              <a:rPr lang="en-US" sz="1200" dirty="0">
                <a:solidFill>
                  <a:schemeClr val="tx1"/>
                </a:solidFill>
              </a:rPr>
              <a:t>Interview </a:t>
            </a:r>
            <a:r>
              <a:rPr lang="en-US" sz="1200" dirty="0" smtClean="0">
                <a:solidFill>
                  <a:schemeClr val="tx1"/>
                </a:solidFill>
              </a:rPr>
              <a:t>Headline</a:t>
            </a:r>
            <a:r>
              <a:rPr lang="en-US" sz="1200" dirty="0">
                <a:solidFill>
                  <a:schemeClr val="tx1"/>
                </a:solidFill>
              </a:rPr>
              <a:t>]</a:t>
            </a:r>
          </a:p>
        </p:txBody>
      </p:sp>
    </p:spTree>
    <p:extLst>
      <p:ext uri="{BB962C8B-B14F-4D97-AF65-F5344CB8AC3E}">
        <p14:creationId xmlns:p14="http://schemas.microsoft.com/office/powerpoint/2010/main" val="247661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955" y="84772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82480"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82159"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Biography     News     Events     Interviews     Q &amp; A</a:t>
            </a:r>
            <a:endParaRPr lang="en-US" sz="1400" dirty="0"/>
          </a:p>
        </p:txBody>
      </p:sp>
      <p:cxnSp>
        <p:nvCxnSpPr>
          <p:cNvPr id="7" name="Straight Connector 6"/>
          <p:cNvCxnSpPr/>
          <p:nvPr/>
        </p:nvCxnSpPr>
        <p:spPr>
          <a:xfrm>
            <a:off x="6629400" y="383977"/>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182480" y="861087"/>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Craft</a:t>
            </a:r>
            <a:endParaRPr lang="en-US" dirty="0">
              <a:solidFill>
                <a:schemeClr val="tx1"/>
              </a:solidFill>
            </a:endParaRPr>
          </a:p>
        </p:txBody>
      </p:sp>
      <p:sp>
        <p:nvSpPr>
          <p:cNvPr id="31" name="Rectangle 30"/>
          <p:cNvSpPr/>
          <p:nvPr/>
        </p:nvSpPr>
        <p:spPr>
          <a:xfrm>
            <a:off x="304955" y="861087"/>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Story</a:t>
            </a:r>
            <a:endParaRPr lang="en-US" sz="1200" dirty="0">
              <a:solidFill>
                <a:schemeClr val="bg1"/>
              </a:solidFill>
            </a:endParaRPr>
          </a:p>
        </p:txBody>
      </p:sp>
      <p:sp>
        <p:nvSpPr>
          <p:cNvPr id="32" name="Rectangle 31"/>
          <p:cNvSpPr/>
          <p:nvPr/>
        </p:nvSpPr>
        <p:spPr>
          <a:xfrm>
            <a:off x="6106094" y="861087"/>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Personal</a:t>
            </a:r>
            <a:endParaRPr lang="en-US" sz="1200" dirty="0">
              <a:solidFill>
                <a:schemeClr val="tx1"/>
              </a:solidFill>
            </a:endParaRPr>
          </a:p>
        </p:txBody>
      </p:sp>
    </p:spTree>
    <p:extLst>
      <p:ext uri="{BB962C8B-B14F-4D97-AF65-F5344CB8AC3E}">
        <p14:creationId xmlns:p14="http://schemas.microsoft.com/office/powerpoint/2010/main" val="31231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NOVELS</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Summaries     Excerpts     Reviews     Buy Online     Signed Copies</a:t>
            </a:r>
            <a:endParaRPr lang="en-US" sz="1400" dirty="0"/>
          </a:p>
        </p:txBody>
      </p:sp>
      <p:cxnSp>
        <p:nvCxnSpPr>
          <p:cNvPr id="7" name="Straight Connector 6"/>
          <p:cNvCxnSpPr/>
          <p:nvPr/>
        </p:nvCxnSpPr>
        <p:spPr>
          <a:xfrm>
            <a:off x="3505200" y="383977"/>
            <a:ext cx="838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7" descr="C:\Users\Eldon\Desktop\Art3-SI-Ti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18348" y="5426075"/>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Eldon\Desktop\Art2-BS-Til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3849" y="5426075"/>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Eldon\Desktop\Web Art\Art1-UW.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27148" y="543434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Eldon\Desktop\Web Art\Art_DTalisman.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155" y="1375741"/>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Eldon\Desktop\Web Art\Art_OKey.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91657" y="1381131"/>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Eldon\Desktop\Web Art\Art_CSword_Fin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4955" y="1375741"/>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191656" y="1381131"/>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Book </a:t>
            </a:r>
            <a:r>
              <a:rPr lang="en-US" sz="1200" dirty="0" smtClean="0">
                <a:solidFill>
                  <a:schemeClr val="bg1"/>
                </a:solidFill>
              </a:rPr>
              <a:t>Two</a:t>
            </a:r>
            <a:endParaRPr lang="en-US" sz="1200" dirty="0">
              <a:solidFill>
                <a:schemeClr val="bg1"/>
              </a:solidFill>
            </a:endParaRPr>
          </a:p>
          <a:p>
            <a:pPr algn="ctr"/>
            <a:r>
              <a:rPr lang="en-US" dirty="0" smtClean="0">
                <a:solidFill>
                  <a:schemeClr val="bg1"/>
                </a:solidFill>
              </a:rPr>
              <a:t>The Obsidian Key</a:t>
            </a:r>
            <a:endParaRPr lang="en-US" dirty="0">
              <a:solidFill>
                <a:schemeClr val="bg1"/>
              </a:solidFill>
            </a:endParaRPr>
          </a:p>
        </p:txBody>
      </p:sp>
      <p:sp>
        <p:nvSpPr>
          <p:cNvPr id="32" name="Rectangle 31"/>
          <p:cNvSpPr/>
          <p:nvPr/>
        </p:nvSpPr>
        <p:spPr>
          <a:xfrm>
            <a:off x="304955" y="1375741"/>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Book One</a:t>
            </a:r>
          </a:p>
          <a:p>
            <a:pPr algn="ctr"/>
            <a:r>
              <a:rPr lang="en-US" dirty="0" smtClean="0">
                <a:solidFill>
                  <a:schemeClr val="tx1"/>
                </a:solidFill>
              </a:rPr>
              <a:t>The Crimson Sword</a:t>
            </a:r>
            <a:endParaRPr lang="en-US" dirty="0">
              <a:solidFill>
                <a:schemeClr val="tx1"/>
              </a:solidFill>
            </a:endParaRPr>
          </a:p>
        </p:txBody>
      </p:sp>
      <p:sp>
        <p:nvSpPr>
          <p:cNvPr id="33" name="Rectangle 32"/>
          <p:cNvSpPr/>
          <p:nvPr/>
        </p:nvSpPr>
        <p:spPr>
          <a:xfrm>
            <a:off x="427148" y="5434344"/>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WARDER I</a:t>
            </a:r>
          </a:p>
          <a:p>
            <a:pPr algn="ctr"/>
            <a:r>
              <a:rPr lang="en-US" dirty="0" smtClean="0">
                <a:solidFill>
                  <a:schemeClr val="tx1"/>
                </a:solidFill>
              </a:rPr>
              <a:t>The Ukinhan Wilds</a:t>
            </a:r>
            <a:endParaRPr lang="en-US" dirty="0">
              <a:solidFill>
                <a:schemeClr val="tx1"/>
              </a:solidFill>
            </a:endParaRPr>
          </a:p>
        </p:txBody>
      </p:sp>
      <p:sp>
        <p:nvSpPr>
          <p:cNvPr id="34" name="Rectangle 33"/>
          <p:cNvSpPr/>
          <p:nvPr/>
        </p:nvSpPr>
        <p:spPr>
          <a:xfrm>
            <a:off x="3313849" y="5410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WARDER </a:t>
            </a:r>
            <a:r>
              <a:rPr lang="en-US" sz="1200" dirty="0" smtClean="0">
                <a:solidFill>
                  <a:schemeClr val="tx1"/>
                </a:solidFill>
              </a:rPr>
              <a:t>II</a:t>
            </a:r>
            <a:endParaRPr lang="en-US" sz="1200" dirty="0">
              <a:solidFill>
                <a:schemeClr val="tx1"/>
              </a:solidFill>
            </a:endParaRPr>
          </a:p>
          <a:p>
            <a:pPr algn="ctr"/>
            <a:r>
              <a:rPr lang="en-US" dirty="0" smtClean="0">
                <a:solidFill>
                  <a:schemeClr val="tx1"/>
                </a:solidFill>
              </a:rPr>
              <a:t>The Blackmoon Shards</a:t>
            </a:r>
            <a:endParaRPr lang="en-US" dirty="0">
              <a:solidFill>
                <a:schemeClr val="tx1"/>
              </a:solidFill>
            </a:endParaRPr>
          </a:p>
        </p:txBody>
      </p:sp>
      <p:sp>
        <p:nvSpPr>
          <p:cNvPr id="35" name="Rectangle 34"/>
          <p:cNvSpPr/>
          <p:nvPr/>
        </p:nvSpPr>
        <p:spPr>
          <a:xfrm>
            <a:off x="6218348" y="5410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WARDER </a:t>
            </a:r>
            <a:r>
              <a:rPr lang="en-US" sz="1200" dirty="0" smtClean="0">
                <a:solidFill>
                  <a:schemeClr val="tx1"/>
                </a:solidFill>
              </a:rPr>
              <a:t>III</a:t>
            </a:r>
            <a:endParaRPr lang="en-US" sz="1200" dirty="0">
              <a:solidFill>
                <a:schemeClr val="tx1"/>
              </a:solidFill>
            </a:endParaRPr>
          </a:p>
          <a:p>
            <a:pPr algn="ctr"/>
            <a:r>
              <a:rPr lang="en-US" dirty="0" smtClean="0">
                <a:solidFill>
                  <a:schemeClr val="tx1"/>
                </a:solidFill>
              </a:rPr>
              <a:t>The Sundered Isle</a:t>
            </a:r>
            <a:endParaRPr lang="en-US" dirty="0">
              <a:solidFill>
                <a:schemeClr val="tx1"/>
              </a:solidFill>
            </a:endParaRPr>
          </a:p>
        </p:txBody>
      </p:sp>
      <p:sp>
        <p:nvSpPr>
          <p:cNvPr id="36" name="Rectangle 35"/>
          <p:cNvSpPr/>
          <p:nvPr/>
        </p:nvSpPr>
        <p:spPr>
          <a:xfrm>
            <a:off x="6096155" y="1381131"/>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Book </a:t>
            </a:r>
            <a:r>
              <a:rPr lang="en-US" sz="1200" dirty="0" smtClean="0">
                <a:solidFill>
                  <a:schemeClr val="tx1"/>
                </a:solidFill>
              </a:rPr>
              <a:t>Three</a:t>
            </a:r>
            <a:endParaRPr lang="en-US" sz="1200" dirty="0">
              <a:solidFill>
                <a:schemeClr val="tx1"/>
              </a:solidFill>
            </a:endParaRPr>
          </a:p>
          <a:p>
            <a:pPr algn="ctr"/>
            <a:r>
              <a:rPr lang="en-US" dirty="0" smtClean="0">
                <a:solidFill>
                  <a:schemeClr val="tx1"/>
                </a:solidFill>
              </a:rPr>
              <a:t>The Divine Talisman</a:t>
            </a:r>
            <a:endParaRPr lang="en-US" dirty="0">
              <a:solidFill>
                <a:schemeClr val="tx1"/>
              </a:solidFill>
            </a:endParaRPr>
          </a:p>
        </p:txBody>
      </p:sp>
      <p:pic>
        <p:nvPicPr>
          <p:cNvPr id="37" name="Picture 5" descr="C:\Users\Eldon\Desktop\Web Art\Art_Swor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38291"/>
            <a:ext cx="3184525" cy="84284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184525" y="538291"/>
            <a:ext cx="2705211" cy="830997"/>
          </a:xfrm>
          <a:prstGeom prst="rect">
            <a:avLst/>
          </a:prstGeom>
          <a:noFill/>
        </p:spPr>
        <p:txBody>
          <a:bodyPr wrap="square" rtlCol="0">
            <a:spAutoFit/>
          </a:bodyPr>
          <a:lstStyle/>
          <a:p>
            <a:pPr algn="ctr"/>
            <a:r>
              <a:rPr lang="en-US" sz="4800" cap="small" dirty="0" smtClean="0">
                <a:effectLst>
                  <a:outerShdw blurRad="38100" dist="38100" dir="2700000" algn="tl">
                    <a:srgbClr val="000000">
                      <a:alpha val="43137"/>
                    </a:srgbClr>
                  </a:outerShdw>
                </a:effectLst>
                <a:latin typeface="Bembo Std ExtraBold" pitchFamily="18" charset="0"/>
              </a:rPr>
              <a:t>Asahiel</a:t>
            </a:r>
            <a:endParaRPr lang="en-US" sz="4800" cap="small" dirty="0">
              <a:effectLst>
                <a:outerShdw blurRad="38100" dist="38100" dir="2700000" algn="tl">
                  <a:srgbClr val="000000">
                    <a:alpha val="43137"/>
                  </a:srgbClr>
                </a:outerShdw>
              </a:effectLst>
              <a:latin typeface="Bembo Std ExtraBold" pitchFamily="18" charset="0"/>
            </a:endParaRPr>
          </a:p>
        </p:txBody>
      </p:sp>
      <p:sp>
        <p:nvSpPr>
          <p:cNvPr id="40" name="TextBox 39"/>
          <p:cNvSpPr txBox="1"/>
          <p:nvPr/>
        </p:nvSpPr>
        <p:spPr>
          <a:xfrm>
            <a:off x="3313848" y="4579203"/>
            <a:ext cx="2705211" cy="830997"/>
          </a:xfrm>
          <a:prstGeom prst="rect">
            <a:avLst/>
          </a:prstGeom>
          <a:noFill/>
        </p:spPr>
        <p:txBody>
          <a:bodyPr wrap="square" rtlCol="0">
            <a:spAutoFit/>
          </a:bodyPr>
          <a:lstStyle/>
          <a:p>
            <a:pPr algn="ctr"/>
            <a:r>
              <a:rPr lang="en-US" sz="4800" cap="small" dirty="0" smtClean="0">
                <a:effectLst>
                  <a:outerShdw blurRad="38100" dist="38100" dir="2700000" algn="tl">
                    <a:srgbClr val="000000">
                      <a:alpha val="43137"/>
                    </a:srgbClr>
                  </a:outerShdw>
                </a:effectLst>
                <a:latin typeface="Bembo Std ExtraBold" pitchFamily="18" charset="0"/>
              </a:rPr>
              <a:t>Kronus</a:t>
            </a:r>
            <a:endParaRPr lang="en-US" sz="4800" cap="small" dirty="0">
              <a:effectLst>
                <a:outerShdw blurRad="38100" dist="38100" dir="2700000" algn="tl">
                  <a:srgbClr val="000000">
                    <a:alpha val="43137"/>
                  </a:srgbClr>
                </a:outerShdw>
              </a:effectLst>
              <a:latin typeface="Bembo Std ExtraBold" pitchFamily="18" charset="0"/>
            </a:endParaRPr>
          </a:p>
        </p:txBody>
      </p:sp>
      <p:pic>
        <p:nvPicPr>
          <p:cNvPr id="2056" name="Picture 8" descr="C:\Users\Eldon\Desktop\Web Art\Blades-Horizontal-Righ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17111" y="4562236"/>
            <a:ext cx="21452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C:\Users\Eldon\Desktop\Web Art\Blades-Horizontal-Righ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2119032" y="4548174"/>
            <a:ext cx="21452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53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955" y="847726"/>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82480"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82159" y="861087"/>
            <a:ext cx="2743200" cy="2748590"/>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Biography     News     Events     Interviews     Q &amp; A</a:t>
            </a:r>
            <a:endParaRPr lang="en-US" sz="1400" dirty="0"/>
          </a:p>
        </p:txBody>
      </p:sp>
      <p:cxnSp>
        <p:nvCxnSpPr>
          <p:cNvPr id="7" name="Straight Connector 6"/>
          <p:cNvCxnSpPr/>
          <p:nvPr/>
        </p:nvCxnSpPr>
        <p:spPr>
          <a:xfrm>
            <a:off x="6629400" y="383977"/>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Story</a:t>
            </a:r>
            <a:endParaRPr lang="en-US" dirty="0">
              <a:solidFill>
                <a:schemeClr val="tx1"/>
              </a:solidFill>
            </a:endParaRPr>
          </a:p>
        </p:txBody>
      </p:sp>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Craft</a:t>
            </a:r>
            <a:endParaRPr lang="en-US" sz="1200" dirty="0">
              <a:solidFill>
                <a:schemeClr val="bg1"/>
              </a:solidFill>
            </a:endParaRPr>
          </a:p>
        </p:txBody>
      </p:sp>
      <p:sp>
        <p:nvSpPr>
          <p:cNvPr id="32" name="Rectangle 31"/>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Personal</a:t>
            </a:r>
            <a:endParaRPr lang="en-US" sz="1200" dirty="0">
              <a:solidFill>
                <a:schemeClr val="tx1"/>
              </a:solidFill>
            </a:endParaRPr>
          </a:p>
        </p:txBody>
      </p:sp>
      <p:grpSp>
        <p:nvGrpSpPr>
          <p:cNvPr id="11" name="Group 10"/>
          <p:cNvGrpSpPr/>
          <p:nvPr/>
        </p:nvGrpSpPr>
        <p:grpSpPr>
          <a:xfrm>
            <a:off x="762000" y="798102"/>
            <a:ext cx="7660873" cy="6186309"/>
            <a:chOff x="762000" y="798102"/>
            <a:chExt cx="7660873" cy="6186309"/>
          </a:xfrm>
        </p:grpSpPr>
        <p:sp>
          <p:nvSpPr>
            <p:cNvPr id="12" name="TextBox 11"/>
            <p:cNvSpPr txBox="1"/>
            <p:nvPr/>
          </p:nvSpPr>
          <p:spPr>
            <a:xfrm>
              <a:off x="762000" y="798102"/>
              <a:ext cx="7660873" cy="6186309"/>
            </a:xfrm>
            <a:prstGeom prst="rect">
              <a:avLst/>
            </a:prstGeom>
            <a:solidFill>
              <a:schemeClr val="tx1"/>
            </a:solidFill>
          </p:spPr>
          <p:txBody>
            <a:bodyPr wrap="square" rtlCol="0">
              <a:spAutoFit/>
            </a:bodyPr>
            <a:lstStyle/>
            <a:p>
              <a:r>
                <a:rPr lang="en-US" sz="2400" i="1" dirty="0" smtClean="0">
                  <a:solidFill>
                    <a:schemeClr val="bg1"/>
                  </a:solidFill>
                </a:rPr>
                <a:t>Story</a:t>
              </a:r>
            </a:p>
            <a:p>
              <a:endParaRPr lang="en-US" sz="1200" i="1" dirty="0" smtClean="0">
                <a:solidFill>
                  <a:schemeClr val="bg1"/>
                </a:solidFill>
              </a:endParaRPr>
            </a:p>
            <a:p>
              <a:endParaRPr lang="en-US" sz="1200" i="1" dirty="0" smtClean="0">
                <a:solidFill>
                  <a:schemeClr val="bg1"/>
                </a:solidFill>
              </a:endParaRPr>
            </a:p>
            <a:p>
              <a:pPr lvl="1"/>
              <a:r>
                <a:rPr lang="en-US" sz="1600" b="1" dirty="0" smtClean="0">
                  <a:solidFill>
                    <a:schemeClr val="bg1">
                      <a:lumMod val="85000"/>
                    </a:schemeClr>
                  </a:solidFill>
                </a:rPr>
                <a:t>[+] Did </a:t>
              </a:r>
              <a:r>
                <a:rPr lang="en-US" sz="1600" b="1" dirty="0">
                  <a:solidFill>
                    <a:schemeClr val="bg1">
                      <a:lumMod val="85000"/>
                    </a:schemeClr>
                  </a:solidFill>
                </a:rPr>
                <a:t>you forget about "so-and-so"? Why doesn't he/she play a bigger role</a:t>
              </a:r>
              <a:r>
                <a:rPr lang="en-US" sz="1600" b="1" dirty="0" smtClean="0">
                  <a:solidFill>
                    <a:schemeClr val="bg1">
                      <a:lumMod val="85000"/>
                    </a:schemeClr>
                  </a:solidFill>
                </a:rPr>
                <a:t>?</a:t>
              </a:r>
            </a:p>
            <a:p>
              <a:pPr lvl="1"/>
              <a:r>
                <a:rPr lang="en-US" sz="1600" b="1" dirty="0">
                  <a:solidFill>
                    <a:schemeClr val="bg1">
                      <a:lumMod val="85000"/>
                    </a:schemeClr>
                  </a:solidFill>
                </a:rPr>
                <a:t>[+] </a:t>
              </a:r>
              <a:r>
                <a:rPr lang="en-US" sz="1600" b="1" dirty="0" smtClean="0">
                  <a:solidFill>
                    <a:schemeClr val="bg1">
                      <a:lumMod val="85000"/>
                    </a:schemeClr>
                  </a:solidFill>
                </a:rPr>
                <a:t>Have </a:t>
              </a:r>
              <a:r>
                <a:rPr lang="en-US" sz="1600" b="1" dirty="0">
                  <a:solidFill>
                    <a:schemeClr val="bg1">
                      <a:lumMod val="85000"/>
                    </a:schemeClr>
                  </a:solidFill>
                </a:rPr>
                <a:t>we seen the last of "so-and-so", or will he/she reappear in later volumes?</a:t>
              </a:r>
              <a:endParaRPr lang="en-US" sz="1600" b="1" dirty="0" smtClean="0">
                <a:solidFill>
                  <a:schemeClr val="bg1">
                    <a:lumMod val="85000"/>
                  </a:schemeClr>
                </a:solidFill>
              </a:endParaRPr>
            </a:p>
            <a:p>
              <a:pPr lvl="1"/>
              <a:r>
                <a:rPr lang="en-US" sz="1600" b="1" dirty="0" smtClean="0">
                  <a:solidFill>
                    <a:schemeClr val="bg1">
                      <a:lumMod val="85000"/>
                    </a:schemeClr>
                  </a:solidFill>
                </a:rPr>
                <a:t>[-] How </a:t>
              </a:r>
              <a:r>
                <a:rPr lang="en-US" sz="1600" b="1" dirty="0">
                  <a:solidFill>
                    <a:schemeClr val="bg1">
                      <a:lumMod val="85000"/>
                    </a:schemeClr>
                  </a:solidFill>
                </a:rPr>
                <a:t>do you pronounce "Asahiel"?</a:t>
              </a:r>
              <a:endParaRPr lang="en-US" sz="1600" b="1" dirty="0" smtClean="0">
                <a:solidFill>
                  <a:schemeClr val="bg1">
                    <a:lumMod val="85000"/>
                  </a:schemeClr>
                </a:solidFill>
              </a:endParaRPr>
            </a:p>
            <a:p>
              <a:pPr lvl="1"/>
              <a:endParaRPr lang="en-US" sz="1200" dirty="0" smtClean="0">
                <a:solidFill>
                  <a:schemeClr val="bg1">
                    <a:lumMod val="85000"/>
                  </a:schemeClr>
                </a:solidFill>
              </a:endParaRPr>
            </a:p>
            <a:p>
              <a:pPr lvl="1"/>
              <a:r>
                <a:rPr lang="en-US" sz="1200" dirty="0" smtClean="0">
                  <a:solidFill>
                    <a:schemeClr val="bg1">
                      <a:lumMod val="85000"/>
                    </a:schemeClr>
                  </a:solidFill>
                </a:rPr>
                <a:t>May 2007</a:t>
              </a:r>
            </a:p>
            <a:p>
              <a:pPr lvl="1"/>
              <a:endParaRPr lang="en-US" sz="1200" dirty="0">
                <a:solidFill>
                  <a:schemeClr val="bg1">
                    <a:lumMod val="85000"/>
                  </a:schemeClr>
                </a:solidFill>
              </a:endParaRPr>
            </a:p>
            <a:p>
              <a:pPr lvl="1"/>
              <a:r>
                <a:rPr lang="en-US" sz="1200" dirty="0">
                  <a:solidFill>
                    <a:schemeClr val="bg1">
                      <a:lumMod val="85000"/>
                    </a:schemeClr>
                  </a:solidFill>
                </a:rPr>
                <a:t>I suppose it would depend on the speaker. (To-MAY-toe) / (To-MA-toe), right? One of my brothers pronounces it "OZ-eye-eel". Another insists that it's "AS-uh-heel". I usually go with the latter, when forced to speak it out loud. But mostly I try to avoid doing so. I'd rather listen to others try to pronounce it. Other variations I've heard include "ACE-uh-heel" and "A-</a:t>
              </a:r>
              <a:r>
                <a:rPr lang="en-US" sz="1200" dirty="0" err="1">
                  <a:solidFill>
                    <a:schemeClr val="bg1">
                      <a:lumMod val="85000"/>
                    </a:schemeClr>
                  </a:solidFill>
                </a:rPr>
                <a:t>zuhl</a:t>
              </a:r>
              <a:r>
                <a:rPr lang="en-US" sz="1200" dirty="0">
                  <a:solidFill>
                    <a:schemeClr val="bg1">
                      <a:lumMod val="85000"/>
                    </a:schemeClr>
                  </a:solidFill>
                </a:rPr>
                <a:t>" (like "Asia" and "Tool" smashed together). One of these days, I'll have to have my webmaster run a poll and see which readers prefer. But I don't think there will ever be a single correct answer.</a:t>
              </a:r>
            </a:p>
            <a:p>
              <a:pPr lvl="1"/>
              <a:endParaRPr lang="en-US" sz="1200" dirty="0">
                <a:solidFill>
                  <a:schemeClr val="bg1">
                    <a:lumMod val="85000"/>
                  </a:schemeClr>
                </a:solidFill>
              </a:endParaRPr>
            </a:p>
            <a:p>
              <a:pPr lvl="1"/>
              <a:r>
                <a:rPr lang="en-US" sz="1200" dirty="0">
                  <a:solidFill>
                    <a:schemeClr val="bg1">
                      <a:lumMod val="85000"/>
                    </a:schemeClr>
                  </a:solidFill>
                </a:rPr>
                <a:t>Update - Jan 2010: My brother has kindly added "official" audio pronunciations to the World pages of this site (Artifacts, Characters, and Locations). So if you don't already have a preferred pronunciation of your own for one or more of these alien terms, you can check these pages for suggestions</a:t>
              </a:r>
              <a:r>
                <a:rPr lang="en-US" sz="1200" dirty="0" smtClean="0">
                  <a:solidFill>
                    <a:schemeClr val="bg1">
                      <a:lumMod val="85000"/>
                    </a:schemeClr>
                  </a:solidFill>
                </a:rPr>
                <a:t>.</a:t>
              </a:r>
            </a:p>
            <a:p>
              <a:pPr lvl="1"/>
              <a:endParaRPr lang="en-US" sz="1200" dirty="0" smtClean="0">
                <a:solidFill>
                  <a:schemeClr val="bg1">
                    <a:lumMod val="85000"/>
                  </a:schemeClr>
                </a:solidFill>
              </a:endParaRPr>
            </a:p>
            <a:p>
              <a:pPr lvl="1"/>
              <a:r>
                <a:rPr lang="en-US" sz="1600" b="1" dirty="0">
                  <a:solidFill>
                    <a:schemeClr val="bg1">
                      <a:lumMod val="85000"/>
                    </a:schemeClr>
                  </a:solidFill>
                </a:rPr>
                <a:t>[+] </a:t>
              </a:r>
              <a:r>
                <a:rPr lang="en-US" sz="1600" b="1" dirty="0" smtClean="0">
                  <a:solidFill>
                    <a:schemeClr val="bg1">
                      <a:lumMod val="85000"/>
                    </a:schemeClr>
                  </a:solidFill>
                </a:rPr>
                <a:t>Why </a:t>
              </a:r>
              <a:r>
                <a:rPr lang="en-US" sz="1600" b="1" dirty="0">
                  <a:solidFill>
                    <a:schemeClr val="bg1">
                      <a:lumMod val="85000"/>
                    </a:schemeClr>
                  </a:solidFill>
                </a:rPr>
                <a:t>did "so-and-so" behave in such a way? It seems strange</a:t>
              </a:r>
              <a:r>
                <a:rPr lang="en-US" sz="1600" b="1" dirty="0" smtClean="0">
                  <a:solidFill>
                    <a:schemeClr val="bg1">
                      <a:lumMod val="85000"/>
                    </a:schemeClr>
                  </a:solidFill>
                </a:rPr>
                <a:t>.</a:t>
              </a:r>
            </a:p>
            <a:p>
              <a:pPr lvl="1"/>
              <a:r>
                <a:rPr lang="en-US" sz="1600" b="1" dirty="0">
                  <a:solidFill>
                    <a:schemeClr val="bg1">
                      <a:lumMod val="85000"/>
                    </a:schemeClr>
                  </a:solidFill>
                </a:rPr>
                <a:t>[+] </a:t>
              </a:r>
              <a:r>
                <a:rPr lang="en-US" sz="1600" b="1" dirty="0" smtClean="0">
                  <a:solidFill>
                    <a:schemeClr val="bg1">
                      <a:lumMod val="85000"/>
                    </a:schemeClr>
                  </a:solidFill>
                </a:rPr>
                <a:t>Why </a:t>
              </a:r>
              <a:r>
                <a:rPr lang="en-US" sz="1600" b="1" dirty="0">
                  <a:solidFill>
                    <a:schemeClr val="bg1">
                      <a:lumMod val="85000"/>
                    </a:schemeClr>
                  </a:solidFill>
                </a:rPr>
                <a:t>do so many characters in your books get captured?</a:t>
              </a:r>
            </a:p>
            <a:p>
              <a:pPr lvl="1"/>
              <a:r>
                <a:rPr lang="en-US" sz="1600" b="1" dirty="0" smtClean="0">
                  <a:solidFill>
                    <a:schemeClr val="bg1">
                      <a:lumMod val="85000"/>
                    </a:schemeClr>
                  </a:solidFill>
                </a:rPr>
                <a:t>[+] [CS</a:t>
              </a:r>
              <a:r>
                <a:rPr lang="en-US" sz="1600" b="1" dirty="0">
                  <a:solidFill>
                    <a:schemeClr val="bg1">
                      <a:lumMod val="85000"/>
                    </a:schemeClr>
                  </a:solidFill>
                </a:rPr>
                <a:t>] Jarom seems to lack any special skills or powers. What makes him the hero of this story</a:t>
              </a:r>
              <a:r>
                <a:rPr lang="en-US" sz="1600" b="1" dirty="0" smtClean="0">
                  <a:solidFill>
                    <a:schemeClr val="bg1">
                      <a:lumMod val="85000"/>
                    </a:schemeClr>
                  </a:solidFill>
                </a:rPr>
                <a:t>?</a:t>
              </a:r>
              <a:endParaRPr lang="en-US" sz="1600" b="1" dirty="0">
                <a:solidFill>
                  <a:schemeClr val="bg1">
                    <a:lumMod val="85000"/>
                  </a:schemeClr>
                </a:solidFill>
              </a:endParaRPr>
            </a:p>
            <a:p>
              <a:pPr lvl="1"/>
              <a:r>
                <a:rPr lang="en-US" sz="1600" b="1" dirty="0">
                  <a:solidFill>
                    <a:schemeClr val="bg1">
                      <a:lumMod val="85000"/>
                    </a:schemeClr>
                  </a:solidFill>
                </a:rPr>
                <a:t>[+] </a:t>
              </a:r>
              <a:r>
                <a:rPr lang="en-US" sz="1600" b="1" dirty="0" smtClean="0">
                  <a:solidFill>
                    <a:schemeClr val="bg1">
                      <a:lumMod val="85000"/>
                    </a:schemeClr>
                  </a:solidFill>
                </a:rPr>
                <a:t>[</a:t>
              </a:r>
              <a:r>
                <a:rPr lang="en-US" sz="1600" b="1" dirty="0">
                  <a:solidFill>
                    <a:schemeClr val="bg1">
                      <a:lumMod val="85000"/>
                    </a:schemeClr>
                  </a:solidFill>
                </a:rPr>
                <a:t>CS] Why does Jarom "think" so much</a:t>
              </a:r>
              <a:r>
                <a:rPr lang="en-US" sz="1600" b="1" dirty="0" smtClean="0">
                  <a:solidFill>
                    <a:schemeClr val="bg1">
                      <a:lumMod val="85000"/>
                    </a:schemeClr>
                  </a:solidFill>
                </a:rPr>
                <a:t>?</a:t>
              </a:r>
              <a:endParaRPr lang="en-US" sz="1600" b="1" dirty="0">
                <a:solidFill>
                  <a:schemeClr val="bg1">
                    <a:lumMod val="85000"/>
                  </a:schemeClr>
                </a:solidFill>
              </a:endParaRPr>
            </a:p>
            <a:p>
              <a:pPr lvl="1"/>
              <a:r>
                <a:rPr lang="en-US" sz="1600" b="1" dirty="0" smtClean="0">
                  <a:solidFill>
                    <a:schemeClr val="bg1">
                      <a:lumMod val="85000"/>
                    </a:schemeClr>
                  </a:solidFill>
                </a:rPr>
                <a:t>[+] [</a:t>
              </a:r>
              <a:r>
                <a:rPr lang="en-US" sz="1600" b="1" dirty="0">
                  <a:solidFill>
                    <a:schemeClr val="bg1">
                      <a:lumMod val="85000"/>
                    </a:schemeClr>
                  </a:solidFill>
                </a:rPr>
                <a:t>CS] How do you explain Killangrathor's unexpected frenzy at the end of The Crimson Sword</a:t>
              </a:r>
              <a:r>
                <a:rPr lang="en-US" sz="1600" b="1" dirty="0" smtClean="0">
                  <a:solidFill>
                    <a:schemeClr val="bg1">
                      <a:lumMod val="85000"/>
                    </a:schemeClr>
                  </a:solidFill>
                </a:rPr>
                <a:t>?</a:t>
              </a:r>
              <a:endParaRPr lang="en-US" sz="1600" b="1" dirty="0">
                <a:solidFill>
                  <a:schemeClr val="bg1">
                    <a:lumMod val="85000"/>
                  </a:schemeClr>
                </a:solidFill>
              </a:endParaRPr>
            </a:p>
            <a:p>
              <a:pPr lvl="1"/>
              <a:r>
                <a:rPr lang="en-US" sz="1600" b="1" dirty="0" smtClean="0">
                  <a:solidFill>
                    <a:schemeClr val="bg1">
                      <a:lumMod val="85000"/>
                    </a:schemeClr>
                  </a:solidFill>
                </a:rPr>
                <a:t>[+] [</a:t>
              </a:r>
              <a:r>
                <a:rPr lang="en-US" sz="1600" b="1" dirty="0">
                  <a:solidFill>
                    <a:schemeClr val="bg1">
                      <a:lumMod val="85000"/>
                    </a:schemeClr>
                  </a:solidFill>
                </a:rPr>
                <a:t>CS] Why does Kylac have such a strange and unique </a:t>
              </a:r>
              <a:r>
                <a:rPr lang="en-US" sz="1600" b="1" dirty="0" smtClean="0">
                  <a:solidFill>
                    <a:schemeClr val="bg1">
                      <a:lumMod val="85000"/>
                    </a:schemeClr>
                  </a:solidFill>
                </a:rPr>
                <a:t>accent?</a:t>
              </a:r>
            </a:p>
            <a:p>
              <a:pPr lvl="1"/>
              <a:r>
                <a:rPr lang="en-US" sz="1600" b="1" dirty="0">
                  <a:solidFill>
                    <a:schemeClr val="bg1">
                      <a:lumMod val="85000"/>
                    </a:schemeClr>
                  </a:solidFill>
                </a:rPr>
                <a:t>[+]</a:t>
              </a:r>
              <a:r>
                <a:rPr lang="en-US" sz="1600" b="1" dirty="0" smtClean="0">
                  <a:solidFill>
                    <a:schemeClr val="bg1">
                      <a:lumMod val="85000"/>
                    </a:schemeClr>
                  </a:solidFill>
                </a:rPr>
                <a:t> </a:t>
              </a:r>
              <a:r>
                <a:rPr lang="en-US" sz="1600" b="1" dirty="0">
                  <a:solidFill>
                    <a:schemeClr val="bg1">
                      <a:lumMod val="85000"/>
                    </a:schemeClr>
                  </a:solidFill>
                </a:rPr>
                <a:t>[CS] Can you tell me more about the origin and nature of Kylac's blades</a:t>
              </a:r>
              <a:r>
                <a:rPr lang="en-US" sz="1600" b="1" dirty="0" smtClean="0">
                  <a:solidFill>
                    <a:schemeClr val="bg1">
                      <a:lumMod val="85000"/>
                    </a:schemeClr>
                  </a:solidFill>
                </a:rPr>
                <a:t>?</a:t>
              </a:r>
              <a:endParaRPr lang="en-US" sz="1200" dirty="0">
                <a:solidFill>
                  <a:schemeClr val="bg1">
                    <a:lumMod val="85000"/>
                  </a:schemeClr>
                </a:solidFill>
              </a:endParaRPr>
            </a:p>
          </p:txBody>
        </p:sp>
        <p:pic>
          <p:nvPicPr>
            <p:cNvPr id="13" name="Picture 2" descr="C:\Users\Eldon\Desktop\cl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Eldon\Desktop\Arr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673" y="3581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Eldon\Desktop\Arr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2000" y="3581400"/>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528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9829800" cy="457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CONTACT</a:t>
            </a:r>
            <a:endParaRPr lang="en-US" dirty="0"/>
          </a:p>
        </p:txBody>
      </p:sp>
      <p:sp>
        <p:nvSpPr>
          <p:cNvPr id="3" name="TextBox 2"/>
          <p:cNvSpPr txBox="1"/>
          <p:nvPr/>
        </p:nvSpPr>
        <p:spPr>
          <a:xfrm>
            <a:off x="3429000" y="990600"/>
            <a:ext cx="2209800" cy="369332"/>
          </a:xfrm>
          <a:prstGeom prst="rect">
            <a:avLst/>
          </a:prstGeom>
          <a:noFill/>
        </p:spPr>
        <p:txBody>
          <a:bodyPr wrap="square" rtlCol="0">
            <a:spAutoFit/>
          </a:bodyPr>
          <a:lstStyle/>
          <a:p>
            <a:pPr algn="ctr"/>
            <a:r>
              <a:rPr lang="en-US" dirty="0" smtClean="0"/>
              <a:t>{Social Media Icons}</a:t>
            </a:r>
            <a:endParaRPr lang="en-US" dirty="0"/>
          </a:p>
        </p:txBody>
      </p:sp>
      <p:sp>
        <p:nvSpPr>
          <p:cNvPr id="4" name="Rectangle 3"/>
          <p:cNvSpPr/>
          <p:nvPr/>
        </p:nvSpPr>
        <p:spPr>
          <a:xfrm>
            <a:off x="2857500" y="1911626"/>
            <a:ext cx="3352800"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{Copyright Notice}</a:t>
            </a:r>
          </a:p>
          <a:p>
            <a:pPr algn="ctr"/>
            <a:r>
              <a:rPr lang="en-US" dirty="0" smtClean="0">
                <a:solidFill>
                  <a:schemeClr val="tx1"/>
                </a:solidFill>
              </a:rPr>
              <a:t>+</a:t>
            </a:r>
          </a:p>
          <a:p>
            <a:pPr algn="ctr"/>
            <a:r>
              <a:rPr lang="en-US" dirty="0" smtClean="0">
                <a:solidFill>
                  <a:schemeClr val="tx1"/>
                </a:solidFill>
              </a:rPr>
              <a:t>{Additional Footer Elements}</a:t>
            </a:r>
          </a:p>
          <a:p>
            <a:pPr algn="ctr"/>
            <a:endParaRPr lang="en-US" dirty="0">
              <a:solidFill>
                <a:schemeClr val="tx1"/>
              </a:solidFill>
            </a:endParaRPr>
          </a:p>
        </p:txBody>
      </p:sp>
    </p:spTree>
    <p:extLst>
      <p:ext uri="{BB962C8B-B14F-4D97-AF65-F5344CB8AC3E}">
        <p14:creationId xmlns:p14="http://schemas.microsoft.com/office/powerpoint/2010/main" val="363319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NOVELS</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Summaries     Excerpts     Reviews     Buy Online     Signed Copies</a:t>
            </a:r>
            <a:endParaRPr lang="en-US" sz="1400" dirty="0"/>
          </a:p>
        </p:txBody>
      </p:sp>
      <p:cxnSp>
        <p:nvCxnSpPr>
          <p:cNvPr id="7" name="Straight Connector 6"/>
          <p:cNvCxnSpPr/>
          <p:nvPr/>
        </p:nvCxnSpPr>
        <p:spPr>
          <a:xfrm>
            <a:off x="3505200" y="383977"/>
            <a:ext cx="838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7" descr="C:\Users\Eldon\Desktop\Art3-SI-Ti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155" y="3877931"/>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Eldon\Desktop\Art2-BS-Til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91656" y="3877931"/>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Eldon\Desktop\Web Art\Art1-UW.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4955" y="3886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Eldon\Desktop\Web Art\Art_DTalisman.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155" y="847726"/>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Eldon\Desktop\Web Art\Art_OKey.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91657" y="853116"/>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Eldon\Desktop\Web Art\Art_CSword_Fin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4955" y="84772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Obsidian Key</a:t>
            </a:r>
            <a:endParaRPr lang="en-US" dirty="0">
              <a:solidFill>
                <a:schemeClr val="bg1"/>
              </a:solidFill>
            </a:endParaRPr>
          </a:p>
        </p:txBody>
      </p:sp>
      <p:sp>
        <p:nvSpPr>
          <p:cNvPr id="32" name="Rectangle 31"/>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Crimson Sword</a:t>
            </a:r>
            <a:endParaRPr lang="en-US" dirty="0">
              <a:solidFill>
                <a:schemeClr val="tx1"/>
              </a:solidFill>
            </a:endParaRPr>
          </a:p>
        </p:txBody>
      </p:sp>
      <p:sp>
        <p:nvSpPr>
          <p:cNvPr id="33" name="Rectangle 32"/>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Ukinhan Wilds</a:t>
            </a:r>
            <a:endParaRPr lang="en-US" dirty="0">
              <a:solidFill>
                <a:schemeClr val="tx1"/>
              </a:solidFill>
            </a:endParaRPr>
          </a:p>
        </p:txBody>
      </p:sp>
      <p:sp>
        <p:nvSpPr>
          <p:cNvPr id="34" name="Rectangle 33"/>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Blackmoon Shards</a:t>
            </a:r>
            <a:endParaRPr lang="en-US" dirty="0">
              <a:solidFill>
                <a:schemeClr val="tx1"/>
              </a:solidFill>
            </a:endParaRPr>
          </a:p>
        </p:txBody>
      </p:sp>
      <p:sp>
        <p:nvSpPr>
          <p:cNvPr id="35" name="Rectangle 34"/>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Sundered Isle</a:t>
            </a:r>
            <a:endParaRPr lang="en-US" dirty="0">
              <a:solidFill>
                <a:schemeClr val="tx1"/>
              </a:solidFill>
            </a:endParaRPr>
          </a:p>
        </p:txBody>
      </p:sp>
      <p:sp>
        <p:nvSpPr>
          <p:cNvPr id="36" name="Rectangle 35"/>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Divine Talisman</a:t>
            </a:r>
            <a:endParaRPr lang="en-US" dirty="0">
              <a:solidFill>
                <a:schemeClr val="tx1"/>
              </a:solidFill>
            </a:endParaRPr>
          </a:p>
        </p:txBody>
      </p:sp>
      <p:pic>
        <p:nvPicPr>
          <p:cNvPr id="3075" name="Picture 3" descr="C:\Users\Eldon\Desktop\Arr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5673" y="3581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Eldon\Desktop\Arr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62000" y="3581400"/>
            <a:ext cx="45720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79721" y="609600"/>
            <a:ext cx="7696200" cy="14446032"/>
            <a:chOff x="779721" y="609600"/>
            <a:chExt cx="7696200" cy="14446032"/>
          </a:xfrm>
        </p:grpSpPr>
        <p:sp>
          <p:nvSpPr>
            <p:cNvPr id="2" name="Rectangle 1"/>
            <p:cNvSpPr/>
            <p:nvPr/>
          </p:nvSpPr>
          <p:spPr>
            <a:xfrm>
              <a:off x="779721" y="609600"/>
              <a:ext cx="7696200" cy="6096000"/>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Eldon\Desktop\clos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C:\Users\Eldon\Desktop\Capture.PNG"/>
            <p:cNvPicPr>
              <a:picLocks noChangeAspect="1" noChangeArrowheads="1"/>
            </p:cNvPicPr>
            <p:nvPr/>
          </p:nvPicPr>
          <p:blipFill rotWithShape="1">
            <a:blip r:embed="rId11">
              <a:extLst>
                <a:ext uri="{28A0092B-C50C-407E-A947-70E740481C1C}">
                  <a14:useLocalDpi xmlns:a14="http://schemas.microsoft.com/office/drawing/2010/main" val="0"/>
                </a:ext>
              </a:extLst>
            </a:blip>
            <a:srcRect t="3469"/>
            <a:stretch/>
          </p:blipFill>
          <p:spPr bwMode="auto">
            <a:xfrm>
              <a:off x="1720974" y="1691316"/>
              <a:ext cx="5943445" cy="133643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045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NOVELS</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Summaries     Excerpts     Reviews     Buy Online     Signed Copies</a:t>
            </a:r>
            <a:endParaRPr lang="en-US" sz="1400" dirty="0"/>
          </a:p>
        </p:txBody>
      </p:sp>
      <p:cxnSp>
        <p:nvCxnSpPr>
          <p:cNvPr id="7" name="Straight Connector 6"/>
          <p:cNvCxnSpPr/>
          <p:nvPr/>
        </p:nvCxnSpPr>
        <p:spPr>
          <a:xfrm>
            <a:off x="4495800" y="383977"/>
            <a:ext cx="685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7" descr="C:\Users\Eldon\Desktop\Art3-SI-Ti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155" y="3877931"/>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Eldon\Desktop\Art2-BS-Til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91656" y="3877931"/>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Eldon\Desktop\Web Art\Art1-UW.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4955" y="3886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Eldon\Desktop\Web Art\Art_DTalisman.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155" y="847726"/>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Eldon\Desktop\Web Art\Art_OKey.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91657" y="853116"/>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Eldon\Desktop\Web Art\Art_CSword_Fin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4955" y="84772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Obsidian Key</a:t>
            </a:r>
            <a:endParaRPr lang="en-US" dirty="0">
              <a:solidFill>
                <a:schemeClr val="bg1"/>
              </a:solidFill>
            </a:endParaRPr>
          </a:p>
        </p:txBody>
      </p:sp>
      <p:sp>
        <p:nvSpPr>
          <p:cNvPr id="32" name="Rectangle 31"/>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Crimson Sword</a:t>
            </a:r>
            <a:endParaRPr lang="en-US" dirty="0">
              <a:solidFill>
                <a:schemeClr val="tx1"/>
              </a:solidFill>
            </a:endParaRPr>
          </a:p>
        </p:txBody>
      </p:sp>
      <p:sp>
        <p:nvSpPr>
          <p:cNvPr id="33" name="Rectangle 32"/>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Ukinhan Wilds</a:t>
            </a:r>
            <a:endParaRPr lang="en-US" dirty="0">
              <a:solidFill>
                <a:schemeClr val="tx1"/>
              </a:solidFill>
            </a:endParaRPr>
          </a:p>
        </p:txBody>
      </p:sp>
      <p:sp>
        <p:nvSpPr>
          <p:cNvPr id="34" name="Rectangle 33"/>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Blackmoon Shards</a:t>
            </a:r>
            <a:endParaRPr lang="en-US" dirty="0">
              <a:solidFill>
                <a:schemeClr val="tx1"/>
              </a:solidFill>
            </a:endParaRPr>
          </a:p>
        </p:txBody>
      </p:sp>
      <p:sp>
        <p:nvSpPr>
          <p:cNvPr id="35" name="Rectangle 34"/>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Sundered Isle</a:t>
            </a:r>
            <a:endParaRPr lang="en-US" dirty="0">
              <a:solidFill>
                <a:schemeClr val="tx1"/>
              </a:solidFill>
            </a:endParaRPr>
          </a:p>
        </p:txBody>
      </p:sp>
      <p:sp>
        <p:nvSpPr>
          <p:cNvPr id="36" name="Rectangle 35"/>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Divine Talisman</a:t>
            </a:r>
            <a:endParaRPr lang="en-US" dirty="0">
              <a:solidFill>
                <a:schemeClr val="tx1"/>
              </a:solidFill>
            </a:endParaRPr>
          </a:p>
        </p:txBody>
      </p:sp>
      <p:grpSp>
        <p:nvGrpSpPr>
          <p:cNvPr id="3" name="Group 2"/>
          <p:cNvGrpSpPr/>
          <p:nvPr/>
        </p:nvGrpSpPr>
        <p:grpSpPr>
          <a:xfrm>
            <a:off x="762000" y="798102"/>
            <a:ext cx="7660873" cy="7663636"/>
            <a:chOff x="762000" y="798102"/>
            <a:chExt cx="7660873" cy="7663636"/>
          </a:xfrm>
        </p:grpSpPr>
        <p:sp>
          <p:nvSpPr>
            <p:cNvPr id="22" name="TextBox 21"/>
            <p:cNvSpPr txBox="1"/>
            <p:nvPr/>
          </p:nvSpPr>
          <p:spPr>
            <a:xfrm>
              <a:off x="762000" y="798102"/>
              <a:ext cx="7660873" cy="7663636"/>
            </a:xfrm>
            <a:prstGeom prst="rect">
              <a:avLst/>
            </a:prstGeom>
            <a:solidFill>
              <a:schemeClr val="tx1"/>
            </a:solidFill>
          </p:spPr>
          <p:txBody>
            <a:bodyPr wrap="square" rtlCol="0">
              <a:spAutoFit/>
            </a:bodyPr>
            <a:lstStyle/>
            <a:p>
              <a:r>
                <a:rPr lang="en-US" sz="2400" i="1" dirty="0" smtClean="0">
                  <a:solidFill>
                    <a:schemeClr val="bg1"/>
                  </a:solidFill>
                </a:rPr>
                <a:t>The </a:t>
              </a:r>
              <a:r>
                <a:rPr lang="en-US" sz="2400" i="1" dirty="0">
                  <a:solidFill>
                    <a:schemeClr val="bg1"/>
                  </a:solidFill>
                </a:rPr>
                <a:t>Obsidian </a:t>
              </a:r>
              <a:r>
                <a:rPr lang="en-US" sz="2400" i="1" dirty="0" smtClean="0">
                  <a:solidFill>
                    <a:schemeClr val="bg1"/>
                  </a:solidFill>
                </a:rPr>
                <a:t>Key</a:t>
              </a: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pPr lvl="1"/>
              <a:r>
                <a:rPr lang="en-US" sz="1200" i="1" dirty="0" smtClean="0">
                  <a:solidFill>
                    <a:schemeClr val="bg1"/>
                  </a:solidFill>
                </a:rPr>
                <a:t>T</a:t>
              </a:r>
              <a:r>
                <a:rPr lang="en-US" sz="1200" dirty="0" smtClean="0">
                  <a:solidFill>
                    <a:schemeClr val="bg1"/>
                  </a:solidFill>
                </a:rPr>
                <a:t>he </a:t>
              </a:r>
              <a:r>
                <a:rPr lang="en-US" sz="1200" dirty="0">
                  <a:solidFill>
                    <a:schemeClr val="bg1"/>
                  </a:solidFill>
                </a:rPr>
                <a:t>winter storm tore across the land, ripping and snarling like a caged beast set free at last.  Its howling breath wailed in his ears.  Its frigid claws raked his skin.  The darkness of its maw enveloped the earth, rendering deliberate progress a fool's dream.</a:t>
              </a:r>
              <a:br>
                <a:rPr lang="en-US" sz="1200" dirty="0">
                  <a:solidFill>
                    <a:schemeClr val="bg1"/>
                  </a:solidFill>
                </a:rPr>
              </a:br>
              <a:r>
                <a:rPr lang="en-US" sz="1200" dirty="0">
                  <a:solidFill>
                    <a:schemeClr val="bg1"/>
                  </a:solidFill>
                </a:rPr>
                <a:t>        Grum looked again to his battered compass, scraping at the ice that shielded its surface.  Its needle swung uselessly, drawn in random circles.  He shook the instrument, cursing it to the smelter of Achthium's Forge.  To the west were the Skullmars, the treacherous peaks from which they'd been blown off course.  To the east, the tempest of the sea.  Or so he assumed.  The world around him had disappeared, its planes and edges forced together in a hazy smear.  Head bowed, eyes squinting against frenzied gusts of windblown earth, he could scarcely spy the ground beneath his feet, let alone even the largest of markers that might guide him home.</a:t>
              </a:r>
              <a:br>
                <a:rPr lang="en-US" sz="1200" dirty="0">
                  <a:solidFill>
                    <a:schemeClr val="bg1"/>
                  </a:solidFill>
                </a:rPr>
              </a:br>
              <a:r>
                <a:rPr lang="en-US" sz="1200" dirty="0">
                  <a:solidFill>
                    <a:schemeClr val="bg1"/>
                  </a:solidFill>
                </a:rPr>
                <a:t>        He risked a backwards glance to check on his companions.  He could see but one, Raegak, tethered to him at the waist in their makeshift line.  Beyond that, the rope stretched into the swirling void of pelting ice and strafing winds.  He could only hope the others were still there, stumping after, knowing that to become separated now would mean dying alone in these frozen wastes.</a:t>
              </a:r>
              <a:br>
                <a:rPr lang="en-US" sz="1200" dirty="0">
                  <a:solidFill>
                    <a:schemeClr val="bg1"/>
                  </a:solidFill>
                </a:rPr>
              </a:br>
              <a:r>
                <a:rPr lang="en-US" sz="1200" dirty="0">
                  <a:solidFill>
                    <a:schemeClr val="bg1"/>
                  </a:solidFill>
                </a:rPr>
                <a:t>        Not that remaining together afforded great consolation.  Truth was, they were hopelessly lost, miles from the safety and comfort of their subterranean home.  And even if home lay just around the bend, were they to stumble half a step to the left or right, they might pass right on by without ever knowing it.</a:t>
              </a:r>
              <a:br>
                <a:rPr lang="en-US" sz="1200" dirty="0">
                  <a:solidFill>
                    <a:schemeClr val="bg1"/>
                  </a:solidFill>
                </a:rPr>
              </a:br>
              <a:r>
                <a:rPr lang="en-US" sz="1200" dirty="0">
                  <a:solidFill>
                    <a:schemeClr val="bg1"/>
                  </a:solidFill>
                </a:rPr>
                <a:t>        Raegak glanced up, eyes hollow, snow clinging to his beard.  Grum looked quickly away, hiding his compass within a gnarled fist, determined to mask his dismay from those who looked to him for solace.  He was </a:t>
              </a:r>
              <a:r>
                <a:rPr lang="en-US" sz="1200" i="1" dirty="0">
                  <a:solidFill>
                    <a:schemeClr val="bg1"/>
                  </a:solidFill>
                </a:rPr>
                <a:t>toifeam</a:t>
              </a:r>
              <a:r>
                <a:rPr lang="en-US" sz="1200" dirty="0">
                  <a:solidFill>
                    <a:schemeClr val="bg1"/>
                  </a:solidFill>
                </a:rPr>
                <a:t>, leader of this expedition, and by Achthium, he would see them through.</a:t>
              </a:r>
              <a:br>
                <a:rPr lang="en-US" sz="1200" dirty="0">
                  <a:solidFill>
                    <a:schemeClr val="bg1"/>
                  </a:solidFill>
                </a:rPr>
              </a:br>
              <a:r>
                <a:rPr lang="en-US" sz="1200" dirty="0">
                  <a:solidFill>
                    <a:schemeClr val="bg1"/>
                  </a:solidFill>
                </a:rPr>
                <a:t>        To accentuate this silent oath, he crammed the worthless compass deep into a leather pouch.  At that same moment, the earth fell away, and he found himself scrabbling against a clutching blackness.  Chunks of ice and gravel skittered beneath his feet, while a shower of snow cascaded about him.  Everything seemed to be sucking him down, down into some depthless—</a:t>
              </a:r>
              <a:br>
                <a:rPr lang="en-US" sz="1200" dirty="0">
                  <a:solidFill>
                    <a:schemeClr val="bg1"/>
                  </a:solidFill>
                </a:rPr>
              </a:br>
              <a:r>
                <a:rPr lang="en-US" sz="1200" dirty="0">
                  <a:solidFill>
                    <a:schemeClr val="bg1"/>
                  </a:solidFill>
                </a:rPr>
                <a:t>        A sharp tug caught him about the waist, folding him violently forward and snatching the wind from his lungs.  For a moment he slid downward again, before coming to a lurching halt.  Curtains of snow slid past as his companions struggled with their footing above.  He hung there, twisting in the abyss, before reaching up for the lip of the pit, where Raegak, stout legs braced against the earth, bent down and offered a leather-wrapped hand.</a:t>
              </a:r>
              <a:br>
                <a:rPr lang="en-US" sz="1200" dirty="0">
                  <a:solidFill>
                    <a:schemeClr val="bg1"/>
                  </a:solidFill>
                </a:rPr>
              </a:br>
              <a:r>
                <a:rPr lang="en-US" sz="1200" dirty="0">
                  <a:solidFill>
                    <a:schemeClr val="bg1"/>
                  </a:solidFill>
                </a:rPr>
                <a:t>        Moments later, Grum huddled with his companions around the rim of the breach, peering into its depths.  Should it prove to be the shelter that saved them, he would forgive himself his fright from the fall.  Nevertheless, he had lived in these mountains long enough to know not to trust them.  Such clefts in the earth's hide might become fissures descending hundreds, even thousands of feet—or if not, might open into the den of some surly creature in no mood to share its home.  Even the most foolish of his kin knew better than to enter such an opening without knowing what lay </a:t>
              </a:r>
              <a:r>
                <a:rPr lang="en-US" sz="1200" dirty="0" smtClean="0">
                  <a:solidFill>
                    <a:schemeClr val="bg1"/>
                  </a:solidFill>
                </a:rPr>
                <a:t>within.</a:t>
              </a:r>
              <a:endParaRPr lang="en-US" sz="1200" dirty="0">
                <a:solidFill>
                  <a:schemeClr val="bg1"/>
                </a:solidFill>
              </a:endParaRPr>
            </a:p>
          </p:txBody>
        </p:sp>
        <p:pic>
          <p:nvPicPr>
            <p:cNvPr id="3074" name="Picture 2" descr="C:\Users\Eldon\Desktop\clos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5673" y="3581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2000" y="3581400"/>
              <a:ext cx="457200"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C:\Users\Eldon\Desktop\Excerpt-Chapter-One-Headin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8487" y="1685926"/>
            <a:ext cx="2409825"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NOVELS</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Summaries     Excerpts     Reviews     Buy Online     Signed Copies</a:t>
            </a:r>
            <a:endParaRPr lang="en-US" sz="1400" dirty="0"/>
          </a:p>
        </p:txBody>
      </p:sp>
      <p:cxnSp>
        <p:nvCxnSpPr>
          <p:cNvPr id="7" name="Straight Connector 6"/>
          <p:cNvCxnSpPr/>
          <p:nvPr/>
        </p:nvCxnSpPr>
        <p:spPr>
          <a:xfrm>
            <a:off x="5261128" y="383977"/>
            <a:ext cx="685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7" descr="C:\Users\Eldon\Desktop\Art3-SI-Ti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155" y="3877931"/>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Eldon\Desktop\Art2-BS-Til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91656" y="3877931"/>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Eldon\Desktop\Web Art\Art1-UW.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4955" y="3886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Eldon\Desktop\Web Art\Art_DTalisman.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155" y="847726"/>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Eldon\Desktop\Web Art\Art_OKey.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91657" y="853116"/>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Eldon\Desktop\Web Art\Art_CSword_Fin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4955" y="84772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Obsidian Key</a:t>
            </a:r>
            <a:endParaRPr lang="en-US" dirty="0">
              <a:solidFill>
                <a:schemeClr val="bg1"/>
              </a:solidFill>
            </a:endParaRPr>
          </a:p>
        </p:txBody>
      </p:sp>
      <p:sp>
        <p:nvSpPr>
          <p:cNvPr id="32" name="Rectangle 31"/>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Crimson Sword</a:t>
            </a:r>
            <a:endParaRPr lang="en-US" dirty="0">
              <a:solidFill>
                <a:schemeClr val="tx1"/>
              </a:solidFill>
            </a:endParaRPr>
          </a:p>
        </p:txBody>
      </p:sp>
      <p:sp>
        <p:nvSpPr>
          <p:cNvPr id="33" name="Rectangle 32"/>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Ukinhan Wilds</a:t>
            </a:r>
            <a:endParaRPr lang="en-US" dirty="0">
              <a:solidFill>
                <a:schemeClr val="tx1"/>
              </a:solidFill>
            </a:endParaRPr>
          </a:p>
        </p:txBody>
      </p:sp>
      <p:sp>
        <p:nvSpPr>
          <p:cNvPr id="34" name="Rectangle 33"/>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Blackmoon Shards</a:t>
            </a:r>
            <a:endParaRPr lang="en-US" dirty="0">
              <a:solidFill>
                <a:schemeClr val="tx1"/>
              </a:solidFill>
            </a:endParaRPr>
          </a:p>
        </p:txBody>
      </p:sp>
      <p:sp>
        <p:nvSpPr>
          <p:cNvPr id="35" name="Rectangle 34"/>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Sundered Isle</a:t>
            </a:r>
            <a:endParaRPr lang="en-US" dirty="0">
              <a:solidFill>
                <a:schemeClr val="tx1"/>
              </a:solidFill>
            </a:endParaRPr>
          </a:p>
        </p:txBody>
      </p:sp>
      <p:sp>
        <p:nvSpPr>
          <p:cNvPr id="36" name="Rectangle 35"/>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Divine Talisman</a:t>
            </a:r>
            <a:endParaRPr lang="en-US" dirty="0">
              <a:solidFill>
                <a:schemeClr val="tx1"/>
              </a:solidFill>
            </a:endParaRPr>
          </a:p>
        </p:txBody>
      </p:sp>
      <p:grpSp>
        <p:nvGrpSpPr>
          <p:cNvPr id="3" name="Group 2"/>
          <p:cNvGrpSpPr/>
          <p:nvPr/>
        </p:nvGrpSpPr>
        <p:grpSpPr>
          <a:xfrm>
            <a:off x="762000" y="798102"/>
            <a:ext cx="7660873" cy="4832092"/>
            <a:chOff x="762000" y="798102"/>
            <a:chExt cx="7660873" cy="4832092"/>
          </a:xfrm>
        </p:grpSpPr>
        <p:sp>
          <p:nvSpPr>
            <p:cNvPr id="22" name="TextBox 21"/>
            <p:cNvSpPr txBox="1"/>
            <p:nvPr/>
          </p:nvSpPr>
          <p:spPr>
            <a:xfrm>
              <a:off x="762000" y="798102"/>
              <a:ext cx="7660873" cy="4832092"/>
            </a:xfrm>
            <a:prstGeom prst="rect">
              <a:avLst/>
            </a:prstGeom>
            <a:solidFill>
              <a:schemeClr val="tx1"/>
            </a:solidFill>
          </p:spPr>
          <p:txBody>
            <a:bodyPr wrap="square" rtlCol="0">
              <a:spAutoFit/>
            </a:bodyPr>
            <a:lstStyle/>
            <a:p>
              <a:r>
                <a:rPr lang="en-US" sz="2400" i="1" dirty="0" smtClean="0">
                  <a:solidFill>
                    <a:schemeClr val="bg1"/>
                  </a:solidFill>
                </a:rPr>
                <a:t>The </a:t>
              </a:r>
              <a:r>
                <a:rPr lang="en-US" sz="2400" i="1" dirty="0">
                  <a:solidFill>
                    <a:schemeClr val="bg1"/>
                  </a:solidFill>
                </a:rPr>
                <a:t>Obsidian </a:t>
              </a:r>
              <a:r>
                <a:rPr lang="en-US" sz="2400" i="1" dirty="0" smtClean="0">
                  <a:solidFill>
                    <a:schemeClr val="bg1"/>
                  </a:solidFill>
                </a:rPr>
                <a:t>Key</a:t>
              </a:r>
            </a:p>
            <a:p>
              <a:endParaRPr lang="en-US" sz="1200" i="1" dirty="0" smtClean="0">
                <a:solidFill>
                  <a:schemeClr val="bg1"/>
                </a:solidFill>
              </a:endParaRPr>
            </a:p>
            <a:p>
              <a:endParaRPr lang="en-US" sz="1200" i="1" dirty="0" smtClean="0">
                <a:solidFill>
                  <a:schemeClr val="bg1"/>
                </a:solidFill>
              </a:endParaRPr>
            </a:p>
            <a:p>
              <a:pPr lvl="1"/>
              <a:r>
                <a:rPr lang="en-US" sz="1600" b="1" dirty="0" smtClean="0">
                  <a:solidFill>
                    <a:schemeClr val="bg1">
                      <a:lumMod val="85000"/>
                    </a:schemeClr>
                  </a:solidFill>
                </a:rPr>
                <a:t>[+] Romance Junkies</a:t>
              </a:r>
            </a:p>
            <a:p>
              <a:pPr lvl="1"/>
              <a:endParaRPr lang="en-US" sz="1200" b="1" dirty="0" smtClean="0">
                <a:solidFill>
                  <a:schemeClr val="bg1">
                    <a:lumMod val="85000"/>
                  </a:schemeClr>
                </a:solidFill>
              </a:endParaRPr>
            </a:p>
            <a:p>
              <a:pPr lvl="1"/>
              <a:r>
                <a:rPr lang="en-US" sz="1600" b="1" dirty="0" smtClean="0">
                  <a:solidFill>
                    <a:schemeClr val="bg1">
                      <a:lumMod val="85000"/>
                    </a:schemeClr>
                  </a:solidFill>
                </a:rPr>
                <a:t>[-] Sci-Fi Chick</a:t>
              </a:r>
            </a:p>
            <a:p>
              <a:pPr lvl="1"/>
              <a:endParaRPr lang="en-US" sz="1200" dirty="0" smtClean="0">
                <a:solidFill>
                  <a:schemeClr val="bg1">
                    <a:lumMod val="85000"/>
                  </a:schemeClr>
                </a:solidFill>
              </a:endParaRPr>
            </a:p>
            <a:p>
              <a:pPr lvl="1"/>
              <a:r>
                <a:rPr lang="en-US" sz="1200" dirty="0" smtClean="0">
                  <a:solidFill>
                    <a:schemeClr val="bg1">
                      <a:lumMod val="85000"/>
                    </a:schemeClr>
                  </a:solidFill>
                </a:rPr>
                <a:t>July 2008</a:t>
              </a:r>
            </a:p>
            <a:p>
              <a:pPr lvl="1"/>
              <a:endParaRPr lang="en-US" sz="1200" dirty="0">
                <a:solidFill>
                  <a:schemeClr val="bg1">
                    <a:lumMod val="85000"/>
                  </a:schemeClr>
                </a:solidFill>
              </a:endParaRPr>
            </a:p>
            <a:p>
              <a:pPr lvl="1"/>
              <a:r>
                <a:rPr lang="en-US" sz="1200" dirty="0">
                  <a:solidFill>
                    <a:schemeClr val="bg1">
                      <a:lumMod val="85000"/>
                    </a:schemeClr>
                  </a:solidFill>
                </a:rPr>
                <a:t>The Obsidian Key, by Eldon Thompson, is the sequel to The Crimson Sword.</a:t>
              </a:r>
            </a:p>
            <a:p>
              <a:pPr lvl="1"/>
              <a:endParaRPr lang="en-US" sz="1200" dirty="0">
                <a:solidFill>
                  <a:schemeClr val="bg1">
                    <a:lumMod val="85000"/>
                  </a:schemeClr>
                </a:solidFill>
              </a:endParaRPr>
            </a:p>
            <a:p>
              <a:pPr lvl="1"/>
              <a:r>
                <a:rPr lang="en-US" sz="1200" dirty="0">
                  <a:solidFill>
                    <a:schemeClr val="bg1">
                      <a:lumMod val="85000"/>
                    </a:schemeClr>
                  </a:solidFill>
                </a:rPr>
                <a:t>King Torin must embark on a quest to find a long-forgotten race of people. While his friend Allion, Torin’s fiancé and her father join together on a journey of their own. With dangerous enemies around every corner, no one can be trusted. And Torin even has enemies within his own kingdom. For back at home, another seeks to usurp King Torin’s throne and claim it as his own.</a:t>
              </a:r>
            </a:p>
            <a:p>
              <a:pPr lvl="1"/>
              <a:endParaRPr lang="en-US" sz="1200" dirty="0">
                <a:solidFill>
                  <a:schemeClr val="bg1">
                    <a:lumMod val="85000"/>
                  </a:schemeClr>
                </a:solidFill>
              </a:endParaRPr>
            </a:p>
            <a:p>
              <a:pPr lvl="1"/>
              <a:r>
                <a:rPr lang="en-US" sz="1200" dirty="0">
                  <a:solidFill>
                    <a:schemeClr val="bg1">
                      <a:lumMod val="85000"/>
                    </a:schemeClr>
                  </a:solidFill>
                </a:rPr>
                <a:t>This sequel is even better than the first. Torin’s journey is long, with many pitfalls, and gains several friends as well as enemies along the way. Meanwhile, Torin’s friend and betrothed have some unique experiences of their own, with foreseeable consequences. The Obsidian Key contains everything a great fantasy story should: magic, unique races as well as the well-known, danger, intrigue, quests, and relationships that grow and change. With plenty of suspense and surprises, this epic fantasy will leave you breathless after a climactic ending. And reaching for the 3rd in the series, The Divine Talisman, which releases today from Eos Books.</a:t>
              </a:r>
            </a:p>
            <a:p>
              <a:pPr lvl="1"/>
              <a:endParaRPr lang="en-US" sz="1200" dirty="0">
                <a:solidFill>
                  <a:schemeClr val="bg1">
                    <a:lumMod val="85000"/>
                  </a:schemeClr>
                </a:solidFill>
              </a:endParaRPr>
            </a:p>
            <a:p>
              <a:pPr lvl="1" algn="r"/>
              <a:r>
                <a:rPr lang="en-US" sz="1200" dirty="0">
                  <a:solidFill>
                    <a:schemeClr val="bg1">
                      <a:lumMod val="85000"/>
                    </a:schemeClr>
                  </a:solidFill>
                </a:rPr>
                <a:t>- Angela </a:t>
              </a:r>
              <a:r>
                <a:rPr lang="en-US" sz="1200" dirty="0" err="1">
                  <a:solidFill>
                    <a:schemeClr val="bg1">
                      <a:lumMod val="85000"/>
                    </a:schemeClr>
                  </a:solidFill>
                </a:rPr>
                <a:t>Schuch</a:t>
              </a:r>
              <a:r>
                <a:rPr lang="en-US" sz="1200" dirty="0">
                  <a:solidFill>
                    <a:schemeClr val="bg1">
                      <a:lumMod val="85000"/>
                    </a:schemeClr>
                  </a:solidFill>
                </a:rPr>
                <a:t>, SciFiChick.com</a:t>
              </a:r>
            </a:p>
          </p:txBody>
        </p:sp>
        <p:pic>
          <p:nvPicPr>
            <p:cNvPr id="3074" name="Picture 2" descr="C:\Users\Eldon\Desktop\clos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5673" y="3581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2000" y="3581400"/>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832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NOVELS</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Summaries     Excerpts     Reviews     Buy Online     Signed Copies</a:t>
            </a:r>
            <a:endParaRPr lang="en-US" sz="1400" dirty="0"/>
          </a:p>
        </p:txBody>
      </p:sp>
      <p:cxnSp>
        <p:nvCxnSpPr>
          <p:cNvPr id="7" name="Straight Connector 6"/>
          <p:cNvCxnSpPr/>
          <p:nvPr/>
        </p:nvCxnSpPr>
        <p:spPr>
          <a:xfrm>
            <a:off x="6096155" y="383977"/>
            <a:ext cx="8380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7" descr="C:\Users\Eldon\Desktop\Art3-SI-Ti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155" y="3877931"/>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Eldon\Desktop\Art2-BS-Til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91656" y="3877931"/>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Eldon\Desktop\Web Art\Art1-UW.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4955" y="3886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Eldon\Desktop\Web Art\Art_DTalisman.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155" y="847726"/>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Eldon\Desktop\Web Art\Art_OKey.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91657" y="853116"/>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Eldon\Desktop\Web Art\Art_CSword_Fin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4955" y="84772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Obsidian Key</a:t>
            </a:r>
            <a:endParaRPr lang="en-US" dirty="0">
              <a:solidFill>
                <a:schemeClr val="bg1"/>
              </a:solidFill>
            </a:endParaRPr>
          </a:p>
        </p:txBody>
      </p:sp>
      <p:sp>
        <p:nvSpPr>
          <p:cNvPr id="32" name="Rectangle 31"/>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Crimson Sword</a:t>
            </a:r>
            <a:endParaRPr lang="en-US" dirty="0">
              <a:solidFill>
                <a:schemeClr val="tx1"/>
              </a:solidFill>
            </a:endParaRPr>
          </a:p>
        </p:txBody>
      </p:sp>
      <p:sp>
        <p:nvSpPr>
          <p:cNvPr id="33" name="Rectangle 32"/>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Ukinhan Wilds</a:t>
            </a:r>
            <a:endParaRPr lang="en-US" dirty="0">
              <a:solidFill>
                <a:schemeClr val="tx1"/>
              </a:solidFill>
            </a:endParaRPr>
          </a:p>
        </p:txBody>
      </p:sp>
      <p:sp>
        <p:nvSpPr>
          <p:cNvPr id="34" name="Rectangle 33"/>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Blackmoon Shards</a:t>
            </a:r>
            <a:endParaRPr lang="en-US" dirty="0">
              <a:solidFill>
                <a:schemeClr val="tx1"/>
              </a:solidFill>
            </a:endParaRPr>
          </a:p>
        </p:txBody>
      </p:sp>
      <p:sp>
        <p:nvSpPr>
          <p:cNvPr id="35" name="Rectangle 34"/>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Sundered Isle</a:t>
            </a:r>
            <a:endParaRPr lang="en-US" dirty="0">
              <a:solidFill>
                <a:schemeClr val="tx1"/>
              </a:solidFill>
            </a:endParaRPr>
          </a:p>
        </p:txBody>
      </p:sp>
      <p:sp>
        <p:nvSpPr>
          <p:cNvPr id="36" name="Rectangle 35"/>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Divine Talisman</a:t>
            </a:r>
            <a:endParaRPr lang="en-US" dirty="0">
              <a:solidFill>
                <a:schemeClr val="tx1"/>
              </a:solidFill>
            </a:endParaRPr>
          </a:p>
        </p:txBody>
      </p:sp>
      <p:grpSp>
        <p:nvGrpSpPr>
          <p:cNvPr id="3" name="Group 2"/>
          <p:cNvGrpSpPr/>
          <p:nvPr/>
        </p:nvGrpSpPr>
        <p:grpSpPr>
          <a:xfrm>
            <a:off x="762000" y="798102"/>
            <a:ext cx="7660873" cy="4524315"/>
            <a:chOff x="762000" y="798102"/>
            <a:chExt cx="7660873" cy="4524315"/>
          </a:xfrm>
        </p:grpSpPr>
        <p:sp>
          <p:nvSpPr>
            <p:cNvPr id="22" name="TextBox 21"/>
            <p:cNvSpPr txBox="1"/>
            <p:nvPr/>
          </p:nvSpPr>
          <p:spPr>
            <a:xfrm>
              <a:off x="762000" y="798102"/>
              <a:ext cx="7660873" cy="4524315"/>
            </a:xfrm>
            <a:prstGeom prst="rect">
              <a:avLst/>
            </a:prstGeom>
            <a:solidFill>
              <a:schemeClr val="tx1"/>
            </a:solidFill>
          </p:spPr>
          <p:txBody>
            <a:bodyPr wrap="square" rtlCol="0">
              <a:spAutoFit/>
            </a:bodyPr>
            <a:lstStyle/>
            <a:p>
              <a:r>
                <a:rPr lang="en-US" sz="2400" i="1" dirty="0" smtClean="0">
                  <a:solidFill>
                    <a:schemeClr val="bg1"/>
                  </a:solidFill>
                </a:rPr>
                <a:t>The </a:t>
              </a:r>
              <a:r>
                <a:rPr lang="en-US" sz="2400" i="1" dirty="0">
                  <a:solidFill>
                    <a:schemeClr val="bg1"/>
                  </a:solidFill>
                </a:rPr>
                <a:t>Obsidian </a:t>
              </a:r>
              <a:r>
                <a:rPr lang="en-US" sz="2400" i="1" dirty="0" smtClean="0">
                  <a:solidFill>
                    <a:schemeClr val="bg1"/>
                  </a:solidFill>
                </a:rPr>
                <a:t>Key</a:t>
              </a:r>
            </a:p>
            <a:p>
              <a:endParaRPr lang="en-US" sz="1200" i="1" dirty="0" smtClean="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p:txBody>
        </p:sp>
        <p:pic>
          <p:nvPicPr>
            <p:cNvPr id="3074" name="Picture 2" descr="C:\Users\Eldon\Desktop\clos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5673" y="283165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2000" y="2831659"/>
              <a:ext cx="457200"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6" descr="C:\Users\Eldon\Desktop\Hardcov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1366" y="1801456"/>
            <a:ext cx="1380744" cy="273154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4" name="Picture 7" descr="C:\Users\Eldon\Desktop\Capture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2666" y="1801457"/>
            <a:ext cx="1379537" cy="273154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7" name="Picture 3" descr="C:\Users\Eldon\Desktop\Capture.PNG"/>
          <p:cNvPicPr>
            <a:picLocks noChangeAspect="1" noChangeArrowheads="1"/>
          </p:cNvPicPr>
          <p:nvPr/>
        </p:nvPicPr>
        <p:blipFill rotWithShape="1">
          <a:blip r:embed="rId13">
            <a:extLst>
              <a:ext uri="{28A0092B-C50C-407E-A947-70E740481C1C}">
                <a14:useLocalDpi xmlns:a14="http://schemas.microsoft.com/office/drawing/2010/main" val="0"/>
              </a:ext>
            </a:extLst>
          </a:blip>
          <a:srcRect t="11570"/>
          <a:stretch/>
        </p:blipFill>
        <p:spPr bwMode="auto">
          <a:xfrm>
            <a:off x="5956781" y="1801457"/>
            <a:ext cx="1417637" cy="27315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0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NOVELS</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Summaries     Excerpts     Reviews     Buy Online     Signed Copies</a:t>
            </a:r>
            <a:endParaRPr lang="en-US" sz="1400" dirty="0"/>
          </a:p>
        </p:txBody>
      </p:sp>
      <p:cxnSp>
        <p:nvCxnSpPr>
          <p:cNvPr id="7" name="Straight Connector 6"/>
          <p:cNvCxnSpPr/>
          <p:nvPr/>
        </p:nvCxnSpPr>
        <p:spPr>
          <a:xfrm>
            <a:off x="7056669" y="383977"/>
            <a:ext cx="109673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7" descr="C:\Users\Eldon\Desktop\Art3-SI-Ti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155" y="3877931"/>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Eldon\Desktop\Art2-BS-Til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91656" y="3877931"/>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Eldon\Desktop\Web Art\Art1-UW.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4955" y="3886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Eldon\Desktop\Web Art\Art_DTalisman.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155" y="847726"/>
            <a:ext cx="2759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Eldon\Desktop\Web Art\Art_OKey.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91657" y="853116"/>
            <a:ext cx="27552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Eldon\Desktop\Web Art\Art_CSword_Fin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4955" y="84772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191656" y="853116"/>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Obsidian Key</a:t>
            </a:r>
            <a:endParaRPr lang="en-US" dirty="0">
              <a:solidFill>
                <a:schemeClr val="bg1"/>
              </a:solidFill>
            </a:endParaRPr>
          </a:p>
        </p:txBody>
      </p:sp>
      <p:sp>
        <p:nvSpPr>
          <p:cNvPr id="32" name="Rectangle 31"/>
          <p:cNvSpPr/>
          <p:nvPr/>
        </p:nvSpPr>
        <p:spPr>
          <a:xfrm>
            <a:off x="304955" y="84772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Crimson Sword</a:t>
            </a:r>
            <a:endParaRPr lang="en-US" dirty="0">
              <a:solidFill>
                <a:schemeClr val="tx1"/>
              </a:solidFill>
            </a:endParaRPr>
          </a:p>
        </p:txBody>
      </p:sp>
      <p:sp>
        <p:nvSpPr>
          <p:cNvPr id="33" name="Rectangle 32"/>
          <p:cNvSpPr/>
          <p:nvPr/>
        </p:nvSpPr>
        <p:spPr>
          <a:xfrm>
            <a:off x="304955" y="38862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Ukinhan Wilds</a:t>
            </a:r>
            <a:endParaRPr lang="en-US" dirty="0">
              <a:solidFill>
                <a:schemeClr val="tx1"/>
              </a:solidFill>
            </a:endParaRPr>
          </a:p>
        </p:txBody>
      </p:sp>
      <p:sp>
        <p:nvSpPr>
          <p:cNvPr id="34" name="Rectangle 33"/>
          <p:cNvSpPr/>
          <p:nvPr/>
        </p:nvSpPr>
        <p:spPr>
          <a:xfrm>
            <a:off x="3191656"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Blackmoon Shards</a:t>
            </a:r>
            <a:endParaRPr lang="en-US" dirty="0">
              <a:solidFill>
                <a:schemeClr val="tx1"/>
              </a:solidFill>
            </a:endParaRPr>
          </a:p>
        </p:txBody>
      </p:sp>
      <p:sp>
        <p:nvSpPr>
          <p:cNvPr id="35" name="Rectangle 34"/>
          <p:cNvSpPr/>
          <p:nvPr/>
        </p:nvSpPr>
        <p:spPr>
          <a:xfrm>
            <a:off x="6096155" y="386205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Sundered Isle</a:t>
            </a:r>
            <a:endParaRPr lang="en-US" dirty="0">
              <a:solidFill>
                <a:schemeClr val="tx1"/>
              </a:solidFill>
            </a:endParaRPr>
          </a:p>
        </p:txBody>
      </p:sp>
      <p:sp>
        <p:nvSpPr>
          <p:cNvPr id="36" name="Rectangle 35"/>
          <p:cNvSpPr/>
          <p:nvPr/>
        </p:nvSpPr>
        <p:spPr>
          <a:xfrm>
            <a:off x="6096155" y="853116"/>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Divine Talisman</a:t>
            </a:r>
            <a:endParaRPr lang="en-US" dirty="0">
              <a:solidFill>
                <a:schemeClr val="tx1"/>
              </a:solidFill>
            </a:endParaRPr>
          </a:p>
        </p:txBody>
      </p:sp>
      <p:grpSp>
        <p:nvGrpSpPr>
          <p:cNvPr id="3" name="Group 2"/>
          <p:cNvGrpSpPr/>
          <p:nvPr/>
        </p:nvGrpSpPr>
        <p:grpSpPr>
          <a:xfrm>
            <a:off x="762000" y="798102"/>
            <a:ext cx="7660873" cy="4524315"/>
            <a:chOff x="762000" y="798102"/>
            <a:chExt cx="7660873" cy="4524315"/>
          </a:xfrm>
        </p:grpSpPr>
        <p:sp>
          <p:nvSpPr>
            <p:cNvPr id="22" name="TextBox 21"/>
            <p:cNvSpPr txBox="1"/>
            <p:nvPr/>
          </p:nvSpPr>
          <p:spPr>
            <a:xfrm>
              <a:off x="762000" y="798102"/>
              <a:ext cx="7660873" cy="4524315"/>
            </a:xfrm>
            <a:prstGeom prst="rect">
              <a:avLst/>
            </a:prstGeom>
            <a:solidFill>
              <a:schemeClr val="tx1"/>
            </a:solidFill>
          </p:spPr>
          <p:txBody>
            <a:bodyPr wrap="square" rtlCol="0">
              <a:spAutoFit/>
            </a:bodyPr>
            <a:lstStyle/>
            <a:p>
              <a:r>
                <a:rPr lang="en-US" sz="2400" i="1" dirty="0" smtClean="0">
                  <a:solidFill>
                    <a:schemeClr val="bg1"/>
                  </a:solidFill>
                </a:rPr>
                <a:t>The </a:t>
              </a:r>
              <a:r>
                <a:rPr lang="en-US" sz="2400" i="1" dirty="0">
                  <a:solidFill>
                    <a:schemeClr val="bg1"/>
                  </a:solidFill>
                </a:rPr>
                <a:t>Obsidian </a:t>
              </a:r>
              <a:r>
                <a:rPr lang="en-US" sz="2400" i="1" dirty="0" smtClean="0">
                  <a:solidFill>
                    <a:schemeClr val="bg1"/>
                  </a:solidFill>
                </a:rPr>
                <a:t>Key</a:t>
              </a:r>
            </a:p>
            <a:p>
              <a:endParaRPr lang="en-US" sz="1200" i="1" dirty="0" smtClean="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p:txBody>
        </p:sp>
        <p:pic>
          <p:nvPicPr>
            <p:cNvPr id="3074" name="Picture 2" descr="C:\Users\Eldon\Desktop\clos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5673" y="283165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Eldon\Desktop\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2000" y="2831659"/>
              <a:ext cx="457200"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C:\Users\Eldon\Desktop\Capture.PNG"/>
          <p:cNvPicPr>
            <a:picLocks noChangeAspect="1" noChangeArrowheads="1"/>
          </p:cNvPicPr>
          <p:nvPr/>
        </p:nvPicPr>
        <p:blipFill rotWithShape="1">
          <a:blip r:embed="rId11">
            <a:extLst>
              <a:ext uri="{28A0092B-C50C-407E-A947-70E740481C1C}">
                <a14:useLocalDpi xmlns:a14="http://schemas.microsoft.com/office/drawing/2010/main" val="0"/>
              </a:ext>
            </a:extLst>
          </a:blip>
          <a:srcRect t="10910" r="3086"/>
          <a:stretch/>
        </p:blipFill>
        <p:spPr bwMode="auto">
          <a:xfrm>
            <a:off x="1608106" y="1691316"/>
            <a:ext cx="2880098" cy="27382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8" name="Picture 3" descr="C:\Users\Eldon\Desktop\Capture2.PNG"/>
          <p:cNvPicPr>
            <a:picLocks noChangeAspect="1" noChangeArrowheads="1"/>
          </p:cNvPicPr>
          <p:nvPr/>
        </p:nvPicPr>
        <p:blipFill rotWithShape="1">
          <a:blip r:embed="rId12">
            <a:extLst>
              <a:ext uri="{28A0092B-C50C-407E-A947-70E740481C1C}">
                <a14:useLocalDpi xmlns:a14="http://schemas.microsoft.com/office/drawing/2010/main" val="0"/>
              </a:ext>
            </a:extLst>
          </a:blip>
          <a:srcRect t="10262"/>
          <a:stretch/>
        </p:blipFill>
        <p:spPr bwMode="auto">
          <a:xfrm>
            <a:off x="4779565" y="1691316"/>
            <a:ext cx="2861469" cy="27382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8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Eldon\Desktop\Background-Map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57200"/>
            <a:ext cx="9144000" cy="6401962"/>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Maps     Characters     Locations     Artifacts     Gallery</a:t>
            </a:r>
            <a:endParaRPr lang="en-US" sz="1400" dirty="0"/>
          </a:p>
        </p:txBody>
      </p:sp>
      <p:cxnSp>
        <p:nvCxnSpPr>
          <p:cNvPr id="7" name="Straight Connector 6"/>
          <p:cNvCxnSpPr/>
          <p:nvPr/>
        </p:nvCxnSpPr>
        <p:spPr>
          <a:xfrm>
            <a:off x="3505200" y="383977"/>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052" name="Picture 4" descr="C:\Users\Eldon\Desktop\Kronus Web Art\Map-AddaranthThumb.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05052" y="1768803"/>
            <a:ext cx="2759075" cy="275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Eldon\Desktop\Kronus Web Art\Map-PentaniaThumb.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852" y="1792947"/>
            <a:ext cx="27432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Eldon\Desktop\Kronus Web Art\Map-YawacorThum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09452" y="1775152"/>
            <a:ext cx="2746375" cy="274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3852" y="28194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Pentania</a:t>
            </a:r>
            <a:endParaRPr lang="en-US" sz="2400" dirty="0">
              <a:solidFill>
                <a:schemeClr val="tx1"/>
              </a:solidFill>
            </a:endParaRPr>
          </a:p>
        </p:txBody>
      </p:sp>
      <p:sp>
        <p:nvSpPr>
          <p:cNvPr id="14" name="Rectangle 13"/>
          <p:cNvSpPr/>
          <p:nvPr/>
        </p:nvSpPr>
        <p:spPr>
          <a:xfrm>
            <a:off x="3200555" y="2819400"/>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Yawacor</a:t>
            </a:r>
            <a:endParaRPr lang="en-US" sz="2400" dirty="0">
              <a:solidFill>
                <a:schemeClr val="bg1"/>
              </a:solidFill>
            </a:endParaRPr>
          </a:p>
        </p:txBody>
      </p:sp>
      <p:sp>
        <p:nvSpPr>
          <p:cNvPr id="15" name="Rectangle 14"/>
          <p:cNvSpPr/>
          <p:nvPr/>
        </p:nvSpPr>
        <p:spPr>
          <a:xfrm>
            <a:off x="6105052" y="2819400"/>
            <a:ext cx="2759075"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Addaranth</a:t>
            </a:r>
            <a:endParaRPr lang="en-US" sz="2400" dirty="0">
              <a:solidFill>
                <a:schemeClr val="tx1"/>
              </a:solidFill>
            </a:endParaRPr>
          </a:p>
        </p:txBody>
      </p:sp>
    </p:spTree>
    <p:extLst>
      <p:ext uri="{BB962C8B-B14F-4D97-AF65-F5344CB8AC3E}">
        <p14:creationId xmlns:p14="http://schemas.microsoft.com/office/powerpoint/2010/main" val="242096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Eldon\Desktop\Background-Map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57200"/>
            <a:ext cx="9144000" cy="6401962"/>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ata 3"/>
          <p:cNvSpPr/>
          <p:nvPr/>
        </p:nvSpPr>
        <p:spPr>
          <a:xfrm>
            <a:off x="-914400" y="0"/>
            <a:ext cx="4343400" cy="457200"/>
          </a:xfrm>
          <a:prstGeom prst="flowChartInputOutp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a:t>
            </a:r>
            <a:endParaRPr lang="en-US" dirty="0"/>
          </a:p>
        </p:txBody>
      </p:sp>
      <p:sp>
        <p:nvSpPr>
          <p:cNvPr id="5" name="TextBox 4"/>
          <p:cNvSpPr txBox="1"/>
          <p:nvPr/>
        </p:nvSpPr>
        <p:spPr>
          <a:xfrm>
            <a:off x="3429000" y="76200"/>
            <a:ext cx="5562600" cy="307777"/>
          </a:xfrm>
          <a:prstGeom prst="rect">
            <a:avLst/>
          </a:prstGeom>
          <a:noFill/>
        </p:spPr>
        <p:txBody>
          <a:bodyPr wrap="square" rtlCol="0">
            <a:spAutoFit/>
          </a:bodyPr>
          <a:lstStyle/>
          <a:p>
            <a:r>
              <a:rPr lang="en-US" sz="1400" dirty="0" smtClean="0"/>
              <a:t>Maps     Characters     Locations     Artifacts     Gallery</a:t>
            </a:r>
            <a:endParaRPr lang="en-US" sz="1400" dirty="0"/>
          </a:p>
        </p:txBody>
      </p:sp>
      <p:cxnSp>
        <p:nvCxnSpPr>
          <p:cNvPr id="7" name="Straight Connector 6"/>
          <p:cNvCxnSpPr/>
          <p:nvPr/>
        </p:nvCxnSpPr>
        <p:spPr>
          <a:xfrm>
            <a:off x="3505200" y="383977"/>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052" name="Picture 4" descr="C:\Users\Eldon\Desktop\Kronus Web Art\Map-AddaranthThumb.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05052" y="1768803"/>
            <a:ext cx="2759075" cy="275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Eldon\Desktop\Kronus Web Art\Map-PentaniaThumb.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852" y="1792947"/>
            <a:ext cx="27432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Eldon\Desktop\Kronus Web Art\Map-YawacorThum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09452" y="1775152"/>
            <a:ext cx="2746375" cy="274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3852" y="2819400"/>
            <a:ext cx="2743200"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Pentania</a:t>
            </a:r>
            <a:endParaRPr lang="en-US" sz="2400" dirty="0">
              <a:solidFill>
                <a:schemeClr val="tx1"/>
              </a:solidFill>
            </a:endParaRPr>
          </a:p>
        </p:txBody>
      </p:sp>
      <p:sp>
        <p:nvSpPr>
          <p:cNvPr id="14" name="Rectangle 13"/>
          <p:cNvSpPr/>
          <p:nvPr/>
        </p:nvSpPr>
        <p:spPr>
          <a:xfrm>
            <a:off x="3200555" y="2819400"/>
            <a:ext cx="2755271" cy="83820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Yawacor</a:t>
            </a:r>
            <a:endParaRPr lang="en-US" sz="2400" dirty="0">
              <a:solidFill>
                <a:schemeClr val="bg1"/>
              </a:solidFill>
            </a:endParaRPr>
          </a:p>
        </p:txBody>
      </p:sp>
      <p:sp>
        <p:nvSpPr>
          <p:cNvPr id="15" name="Rectangle 14"/>
          <p:cNvSpPr/>
          <p:nvPr/>
        </p:nvSpPr>
        <p:spPr>
          <a:xfrm>
            <a:off x="6105052" y="2819400"/>
            <a:ext cx="2759075" cy="838200"/>
          </a:xfrm>
          <a:prstGeom prst="rect">
            <a:avLst/>
          </a:prstGeom>
          <a:solidFill>
            <a:schemeClr val="bg1">
              <a:alpha val="7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Addaranth</a:t>
            </a:r>
            <a:endParaRPr lang="en-US" sz="2400" dirty="0">
              <a:solidFill>
                <a:schemeClr val="tx1"/>
              </a:solidFill>
            </a:endParaRPr>
          </a:p>
        </p:txBody>
      </p:sp>
      <p:grpSp>
        <p:nvGrpSpPr>
          <p:cNvPr id="20" name="Group 19"/>
          <p:cNvGrpSpPr/>
          <p:nvPr/>
        </p:nvGrpSpPr>
        <p:grpSpPr>
          <a:xfrm>
            <a:off x="762000" y="798102"/>
            <a:ext cx="7660873" cy="7294305"/>
            <a:chOff x="762000" y="798102"/>
            <a:chExt cx="7660873" cy="7294305"/>
          </a:xfrm>
        </p:grpSpPr>
        <p:sp>
          <p:nvSpPr>
            <p:cNvPr id="21" name="TextBox 20"/>
            <p:cNvSpPr txBox="1"/>
            <p:nvPr/>
          </p:nvSpPr>
          <p:spPr>
            <a:xfrm>
              <a:off x="762000" y="798102"/>
              <a:ext cx="7660873" cy="7294305"/>
            </a:xfrm>
            <a:prstGeom prst="rect">
              <a:avLst/>
            </a:prstGeom>
            <a:solidFill>
              <a:schemeClr val="tx1"/>
            </a:solidFill>
          </p:spPr>
          <p:txBody>
            <a:bodyPr wrap="square" rtlCol="0">
              <a:spAutoFit/>
            </a:bodyPr>
            <a:lstStyle/>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1200" i="1" dirty="0" smtClean="0">
                <a:solidFill>
                  <a:schemeClr val="bg1"/>
                </a:solidFill>
              </a:endParaRPr>
            </a:p>
          </p:txBody>
        </p:sp>
        <p:pic>
          <p:nvPicPr>
            <p:cNvPr id="22" name="Picture 2" descr="C:\Users\Eldon\Desktop\clo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9970" y="798102"/>
              <a:ext cx="412903" cy="4129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Eldon\Desktop\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5673" y="3581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ldon\Desktop\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62000" y="3581400"/>
              <a:ext cx="457200"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C:\Users\Eldon\Desktop\Web Art\Map-Yawac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7400" y="867434"/>
            <a:ext cx="5029200" cy="733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13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2999</Words>
  <Application>Microsoft Office PowerPoint</Application>
  <PresentationFormat>On-screen Show (4:3)</PresentationFormat>
  <Paragraphs>517</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Tombstone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Eldon Thompson</dc:creator>
  <cp:lastModifiedBy>Eldon Thompson</cp:lastModifiedBy>
  <cp:revision>151</cp:revision>
  <dcterms:created xsi:type="dcterms:W3CDTF">2018-06-07T02:21:24Z</dcterms:created>
  <dcterms:modified xsi:type="dcterms:W3CDTF">2018-06-15T22:47:14Z</dcterms:modified>
</cp:coreProperties>
</file>