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9"/>
  </p:notesMasterIdLst>
  <p:handoutMasterIdLst>
    <p:handoutMasterId r:id="rId10"/>
  </p:handoutMasterIdLst>
  <p:sldIdLst>
    <p:sldId id="320" r:id="rId3"/>
    <p:sldId id="316" r:id="rId4"/>
    <p:sldId id="322" r:id="rId5"/>
    <p:sldId id="325" r:id="rId6"/>
    <p:sldId id="324" r:id="rId7"/>
    <p:sldId id="323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87167" autoAdjust="0"/>
  </p:normalViewPr>
  <p:slideViewPr>
    <p:cSldViewPr showGuides="1">
      <p:cViewPr varScale="1">
        <p:scale>
          <a:sx n="75" d="100"/>
          <a:sy n="75" d="100"/>
        </p:scale>
        <p:origin x="744" y="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0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1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7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microsoft.com/office/2007/relationships/hdphoto" Target="../media/hdphoto2.wdp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74209" cy="68652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304800"/>
            <a:ext cx="9144001" cy="1371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uManage Mobile Work Order System Demonstration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0E87573-D4E0-4446-ADE2-BADF75147BF8}"/>
              </a:ext>
            </a:extLst>
          </p:cNvPr>
          <p:cNvSpPr txBox="1">
            <a:spLocks/>
          </p:cNvSpPr>
          <p:nvPr/>
        </p:nvSpPr>
        <p:spPr>
          <a:xfrm>
            <a:off x="531812" y="1752599"/>
            <a:ext cx="9144001" cy="457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aseline="30000" dirty="0"/>
              <a:t>February 16th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0577" cy="6846886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50812" y="1280030"/>
            <a:ext cx="7848600" cy="6934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spc="0" baseline="0">
                <a:ln w="9525">
                  <a:noFill/>
                  <a:prstDash val="solid"/>
                </a:ln>
                <a:solidFill>
                  <a:schemeClr val="accent5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AVR – A local partner who understands your challenges.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708CE-119C-4875-8F80-7F1DC2CEE75E}"/>
              </a:ext>
            </a:extLst>
          </p:cNvPr>
          <p:cNvSpPr txBox="1"/>
          <p:nvPr/>
        </p:nvSpPr>
        <p:spPr>
          <a:xfrm>
            <a:off x="150812" y="2132621"/>
            <a:ext cx="4649788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Expertise in dealing with MUDs and multi-contract environments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Local on-site support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Leverage existing relationships and infrastructure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Fully integrated solution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Reduced software admin overhead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Reduced interfaces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Simplified training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Simplified processes</a:t>
            </a:r>
          </a:p>
        </p:txBody>
      </p:sp>
    </p:spTree>
    <p:extLst>
      <p:ext uri="{BB962C8B-B14F-4D97-AF65-F5344CB8AC3E}">
        <p14:creationId xmlns:p14="http://schemas.microsoft.com/office/powerpoint/2010/main" val="30902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905000"/>
            <a:ext cx="2314575" cy="4114800"/>
          </a:xfrm>
        </p:spPr>
      </p:pic>
      <p:pic>
        <p:nvPicPr>
          <p:cNvPr id="6" name="Picture 7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>
            <a:fillRect/>
          </a:stretch>
        </p:blipFill>
        <p:spPr bwMode="auto">
          <a:xfrm>
            <a:off x="0" y="1143002"/>
            <a:ext cx="1217664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0812" y="-76200"/>
            <a:ext cx="9144001" cy="856323"/>
          </a:xfrm>
        </p:spPr>
        <p:txBody>
          <a:bodyPr/>
          <a:lstStyle/>
          <a:p>
            <a:r>
              <a:rPr lang="en-US" dirty="0"/>
              <a:t>Benefits of Going Mobile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6BC1E-C178-4A8A-97ED-B2E2868645DD}"/>
              </a:ext>
            </a:extLst>
          </p:cNvPr>
          <p:cNvSpPr txBox="1"/>
          <p:nvPr/>
        </p:nvSpPr>
        <p:spPr>
          <a:xfrm>
            <a:off x="-77788" y="989647"/>
            <a:ext cx="10363200" cy="64017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Paperless – reduce paper and printing costs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Increase productivity and billable revenue by reducing admin costs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Time to print and sort work orders for distribution to field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Drive time to pick up work orders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Office or truck time spent hand-writing work orders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Data entry time for re-entering work orders into the back office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Eliminate lost paper work orders, reduce incomplete work orders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Reduce work order mistakes / errors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Data captured at it’s source, drop down lists, real-time data validation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No more deciphering hand writing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Faster access to work order completion information for CSRs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17627-36AF-4BC3-859F-406231CF7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351" y="1143002"/>
            <a:ext cx="1496465" cy="124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A1094D-9AB2-45B2-A358-563313A91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2667000"/>
            <a:ext cx="2557914" cy="122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78F6D0-CCC7-4DEB-8EAD-34B65EA29F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9" y="4415890"/>
            <a:ext cx="1637591" cy="12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905000"/>
            <a:ext cx="2314575" cy="4114800"/>
          </a:xfrm>
        </p:spPr>
      </p:pic>
      <p:pic>
        <p:nvPicPr>
          <p:cNvPr id="6" name="Picture 7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>
            <a:fillRect/>
          </a:stretch>
        </p:blipFill>
        <p:spPr bwMode="auto">
          <a:xfrm>
            <a:off x="0" y="1143002"/>
            <a:ext cx="1217664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0812" y="-76200"/>
            <a:ext cx="9144001" cy="856323"/>
          </a:xfrm>
        </p:spPr>
        <p:txBody>
          <a:bodyPr/>
          <a:lstStyle/>
          <a:p>
            <a:r>
              <a:rPr lang="en-US" dirty="0"/>
              <a:t>Benefits of Going Mobile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84A1-223B-472C-9876-5C5552164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3" y="1828800"/>
            <a:ext cx="12164459" cy="39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3" y="1905000"/>
            <a:ext cx="2314575" cy="4114800"/>
          </a:xfrm>
        </p:spPr>
      </p:pic>
      <p:pic>
        <p:nvPicPr>
          <p:cNvPr id="6" name="Picture 7" descr="2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/>
          <a:stretch>
            <a:fillRect/>
          </a:stretch>
        </p:blipFill>
        <p:spPr bwMode="auto">
          <a:xfrm>
            <a:off x="0" y="1143002"/>
            <a:ext cx="1217664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50812" y="-76200"/>
            <a:ext cx="9144001" cy="856323"/>
          </a:xfrm>
        </p:spPr>
        <p:txBody>
          <a:bodyPr/>
          <a:lstStyle/>
          <a:p>
            <a:r>
              <a:rPr lang="en-US" dirty="0"/>
              <a:t>Main Product Features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6BC1E-C178-4A8A-97ED-B2E2868645DD}"/>
              </a:ext>
            </a:extLst>
          </p:cNvPr>
          <p:cNvSpPr txBox="1"/>
          <p:nvPr/>
        </p:nvSpPr>
        <p:spPr>
          <a:xfrm>
            <a:off x="-534988" y="1227177"/>
            <a:ext cx="10363200" cy="54784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See my work orders, sort, search, complete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Browser based solution, works on multiple devices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Dynamic screen formatting based on screen size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Use your own company logo and colors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Primary focus on ease-of-use and simplicity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No lost data, fields synchronized with AVR Cloud after entry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Stand-alone, can integrate with other back end work order solutions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Regular product updates / feature releases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Ability to implement on person-by-person or dept-by-dept basis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35426A-3FC2-40C0-AFAB-C703277F4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90" y="989648"/>
            <a:ext cx="2859852" cy="50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2A8ABC2A-FBF0-4F03-9D44-39DF41F2B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36" y="0"/>
            <a:ext cx="123304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3212" y="-53921"/>
            <a:ext cx="11506201" cy="664110"/>
          </a:xfrm>
        </p:spPr>
        <p:txBody>
          <a:bodyPr>
            <a:normAutofit fontScale="90000"/>
          </a:bodyPr>
          <a:lstStyle/>
          <a:p>
            <a:r>
              <a:rPr lang="en-US" dirty="0"/>
              <a:t>uManage Mobile – Product Development Roadmap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5516877"/>
            <a:ext cx="1226971" cy="127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301" y="5507854"/>
            <a:ext cx="1272601" cy="127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757" y="5490567"/>
            <a:ext cx="1637591" cy="127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300389" y="2671584"/>
            <a:ext cx="2999103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Attach Photos from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Add POs, Meter Number and Meter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Client Configurations and User Permissions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Create new work orders from device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Add Skillset when entering labor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05425B-6011-430F-B0C9-491825BB3F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5490566"/>
            <a:ext cx="1496465" cy="124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46F731B-343E-48A0-849D-BA3BFD125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38" y="5514354"/>
            <a:ext cx="2128119" cy="119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602533-9D49-43B2-A7D2-7AC9F471F8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32" y="5507855"/>
            <a:ext cx="2557914" cy="1229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F87860-555F-4E8D-95BD-97D6E48F9FD9}"/>
              </a:ext>
            </a:extLst>
          </p:cNvPr>
          <p:cNvSpPr txBox="1"/>
          <p:nvPr/>
        </p:nvSpPr>
        <p:spPr>
          <a:xfrm>
            <a:off x="6367144" y="2667000"/>
            <a:ext cx="2689039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Attach Forms / Editable Mobile PDFs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View WO History for a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Alternate Time Keeping Options (Start/Stop Buttons)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Basic Asset Management**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GPS Coordinate 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6AD3B-8D56-4CAF-AB8B-C233AE545B28}"/>
              </a:ext>
            </a:extLst>
          </p:cNvPr>
          <p:cNvSpPr txBox="1"/>
          <p:nvPr/>
        </p:nvSpPr>
        <p:spPr>
          <a:xfrm>
            <a:off x="8977233" y="2666942"/>
            <a:ext cx="297180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Show my current / next WO on a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Integrate with native app for driving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Route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Dispatch / Desktop – View the last known location of mobile users**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69B6308B-4C26-4058-B995-E49DD4DEC06C}"/>
              </a:ext>
            </a:extLst>
          </p:cNvPr>
          <p:cNvSpPr/>
          <p:nvPr/>
        </p:nvSpPr>
        <p:spPr>
          <a:xfrm>
            <a:off x="531813" y="1114797"/>
            <a:ext cx="2258358" cy="896720"/>
          </a:xfrm>
          <a:prstGeom prst="chevron">
            <a:avLst>
              <a:gd name="adj" fmla="val 4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Target: July 2017 COMPLETE!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A2ABE-6DD0-4E86-A00F-336EBE554D1C}"/>
              </a:ext>
            </a:extLst>
          </p:cNvPr>
          <p:cNvSpPr txBox="1"/>
          <p:nvPr/>
        </p:nvSpPr>
        <p:spPr>
          <a:xfrm>
            <a:off x="63306" y="2669500"/>
            <a:ext cx="3330941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Eliminate Paper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View and Complete My Work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Enter Labor, Equipment, and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Defaults and Dropdowns for Ease-of-Use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Custom Colors and Logos per 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Browser Based Solution (Device Flexibility)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DDA2F665-723A-4996-A71B-753B4B2ED465}"/>
              </a:ext>
            </a:extLst>
          </p:cNvPr>
          <p:cNvSpPr/>
          <p:nvPr/>
        </p:nvSpPr>
        <p:spPr>
          <a:xfrm>
            <a:off x="3509300" y="1114797"/>
            <a:ext cx="2258358" cy="896720"/>
          </a:xfrm>
          <a:prstGeom prst="chevron">
            <a:avLst>
              <a:gd name="adj" fmla="val 4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Target: April 2018 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E4D1C6C3-E3CC-4D64-929C-AE56FAD1CA26}"/>
              </a:ext>
            </a:extLst>
          </p:cNvPr>
          <p:cNvSpPr/>
          <p:nvPr/>
        </p:nvSpPr>
        <p:spPr>
          <a:xfrm>
            <a:off x="6486787" y="1114797"/>
            <a:ext cx="2258358" cy="896720"/>
          </a:xfrm>
          <a:prstGeom prst="chevron">
            <a:avLst>
              <a:gd name="adj" fmla="val 4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Target: Sept 2018</a:t>
            </a: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3E08D161-2902-4DDC-8709-FD2EA5716B15}"/>
              </a:ext>
            </a:extLst>
          </p:cNvPr>
          <p:cNvSpPr/>
          <p:nvPr/>
        </p:nvSpPr>
        <p:spPr>
          <a:xfrm>
            <a:off x="9464274" y="1114797"/>
            <a:ext cx="2258358" cy="896720"/>
          </a:xfrm>
          <a:prstGeom prst="chevron">
            <a:avLst>
              <a:gd name="adj" fmla="val 4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Target: Q1 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81214-E896-4D36-8806-8CC4D19450C6}"/>
              </a:ext>
            </a:extLst>
          </p:cNvPr>
          <p:cNvSpPr txBox="1"/>
          <p:nvPr/>
        </p:nvSpPr>
        <p:spPr>
          <a:xfrm>
            <a:off x="8066680" y="5097196"/>
            <a:ext cx="3962400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i="1" dirty="0">
                <a:solidFill>
                  <a:schemeClr val="accent6">
                    <a:lumMod val="50000"/>
                  </a:schemeClr>
                </a:solidFill>
              </a:rPr>
              <a:t>**Requires modifications to back end/desktop solution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A09C7FDA-3555-429C-A156-0574A39391AC}"/>
              </a:ext>
            </a:extLst>
          </p:cNvPr>
          <p:cNvSpPr/>
          <p:nvPr/>
        </p:nvSpPr>
        <p:spPr>
          <a:xfrm>
            <a:off x="10758087" y="1936783"/>
            <a:ext cx="1430738" cy="611815"/>
          </a:xfrm>
          <a:prstGeom prst="chevron">
            <a:avLst>
              <a:gd name="adj" fmla="val 4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400" i="1" dirty="0"/>
              <a:t>AND MORE!</a:t>
            </a:r>
          </a:p>
        </p:txBody>
      </p:sp>
    </p:spTree>
    <p:extLst>
      <p:ext uri="{BB962C8B-B14F-4D97-AF65-F5344CB8AC3E}">
        <p14:creationId xmlns:p14="http://schemas.microsoft.com/office/powerpoint/2010/main" val="3662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template" id="{88D99BA8-EA61-49B7-A82C-02C934D1545A}" vid="{E9C00F38-7B18-4192-A9FF-2047DACB0129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CB4D22-CC71-4301-BDD0-992E9D528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0</TotalTime>
  <Words>392</Words>
  <Application>Microsoft Office PowerPoint</Application>
  <PresentationFormat>Custom</PresentationFormat>
  <Paragraphs>68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Blue atom design template</vt:lpstr>
      <vt:lpstr>uManage Mobile Work Order System Demonstration</vt:lpstr>
      <vt:lpstr>PowerPoint Presentation</vt:lpstr>
      <vt:lpstr>Benefits of Going Mobile</vt:lpstr>
      <vt:lpstr>Benefits of Going Mobile</vt:lpstr>
      <vt:lpstr>Main Product Features</vt:lpstr>
      <vt:lpstr>uManage Mobile – Product Development 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2016-09-13T18:38:33Z</dcterms:created>
  <dcterms:modified xsi:type="dcterms:W3CDTF">2018-05-29T19:28:19Z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TC034606369991</vt:lpwstr>
  </property>
</Properties>
</file>