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66" r:id="rId2"/>
    <p:sldId id="265" r:id="rId3"/>
    <p:sldId id="256" r:id="rId4"/>
    <p:sldId id="261" r:id="rId5"/>
    <p:sldId id="262" r:id="rId6"/>
    <p:sldId id="263" r:id="rId7"/>
    <p:sldId id="264" r:id="rId8"/>
    <p:sldId id="260" r:id="rId9"/>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3414" y="-384"/>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F3AF32-044A-43FC-BA7B-A5BD8B967D65}" type="datetimeFigureOut">
              <a:rPr lang="en-US" smtClean="0"/>
              <a:t>5/28/2018</a:t>
            </a:fld>
            <a:endParaRPr lang="en-US"/>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A95018-5C90-408B-9D79-FFC555FEDC1C}" type="slidenum">
              <a:rPr lang="en-US" smtClean="0"/>
              <a:t>‹#›</a:t>
            </a:fld>
            <a:endParaRPr lang="en-US"/>
          </a:p>
        </p:txBody>
      </p:sp>
    </p:spTree>
    <p:extLst>
      <p:ext uri="{BB962C8B-B14F-4D97-AF65-F5344CB8AC3E}">
        <p14:creationId xmlns:p14="http://schemas.microsoft.com/office/powerpoint/2010/main" val="3583399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175F292-DBD1-41D8-BC0F-5A5F0CD65F94}" type="datetimeFigureOut">
              <a:rPr lang="en-US" smtClean="0"/>
              <a:t>5/28/2018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7C1FCE-7A56-4565-A0AA-5576D0C6E7C7}" type="slidenum">
              <a:rPr lang="en-US" smtClean="0"/>
              <a:t>‹#›</a:t>
            </a:fld>
            <a:endParaRPr lang="en-US"/>
          </a:p>
        </p:txBody>
      </p:sp>
    </p:spTree>
    <p:extLst>
      <p:ext uri="{BB962C8B-B14F-4D97-AF65-F5344CB8AC3E}">
        <p14:creationId xmlns:p14="http://schemas.microsoft.com/office/powerpoint/2010/main" val="3213211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75F292-DBD1-41D8-BC0F-5A5F0CD65F94}" type="datetimeFigureOut">
              <a:rPr lang="en-US" smtClean="0"/>
              <a:t>5/28/2018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7C1FCE-7A56-4565-A0AA-5576D0C6E7C7}" type="slidenum">
              <a:rPr lang="en-US" smtClean="0"/>
              <a:t>‹#›</a:t>
            </a:fld>
            <a:endParaRPr lang="en-US"/>
          </a:p>
        </p:txBody>
      </p:sp>
    </p:spTree>
    <p:extLst>
      <p:ext uri="{BB962C8B-B14F-4D97-AF65-F5344CB8AC3E}">
        <p14:creationId xmlns:p14="http://schemas.microsoft.com/office/powerpoint/2010/main" val="106415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75F292-DBD1-41D8-BC0F-5A5F0CD65F94}" type="datetimeFigureOut">
              <a:rPr lang="en-US" smtClean="0"/>
              <a:t>5/28/2018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7C1FCE-7A56-4565-A0AA-5576D0C6E7C7}" type="slidenum">
              <a:rPr lang="en-US" smtClean="0"/>
              <a:t>‹#›</a:t>
            </a:fld>
            <a:endParaRPr lang="en-US"/>
          </a:p>
        </p:txBody>
      </p:sp>
    </p:spTree>
    <p:extLst>
      <p:ext uri="{BB962C8B-B14F-4D97-AF65-F5344CB8AC3E}">
        <p14:creationId xmlns:p14="http://schemas.microsoft.com/office/powerpoint/2010/main" val="3319525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75F292-DBD1-41D8-BC0F-5A5F0CD65F94}" type="datetimeFigureOut">
              <a:rPr lang="en-US" smtClean="0"/>
              <a:t>5/28/2018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7C1FCE-7A56-4565-A0AA-5576D0C6E7C7}" type="slidenum">
              <a:rPr lang="en-US" smtClean="0"/>
              <a:t>‹#›</a:t>
            </a:fld>
            <a:endParaRPr lang="en-US"/>
          </a:p>
        </p:txBody>
      </p:sp>
    </p:spTree>
    <p:extLst>
      <p:ext uri="{BB962C8B-B14F-4D97-AF65-F5344CB8AC3E}">
        <p14:creationId xmlns:p14="http://schemas.microsoft.com/office/powerpoint/2010/main" val="2675729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75F292-DBD1-41D8-BC0F-5A5F0CD65F94}" type="datetimeFigureOut">
              <a:rPr lang="en-US" smtClean="0"/>
              <a:t>5/28/2018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7C1FCE-7A56-4565-A0AA-5576D0C6E7C7}" type="slidenum">
              <a:rPr lang="en-US" smtClean="0"/>
              <a:t>‹#›</a:t>
            </a:fld>
            <a:endParaRPr lang="en-US"/>
          </a:p>
        </p:txBody>
      </p:sp>
    </p:spTree>
    <p:extLst>
      <p:ext uri="{BB962C8B-B14F-4D97-AF65-F5344CB8AC3E}">
        <p14:creationId xmlns:p14="http://schemas.microsoft.com/office/powerpoint/2010/main" val="3319589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175F292-DBD1-41D8-BC0F-5A5F0CD65F94}" type="datetimeFigureOut">
              <a:rPr lang="en-US" smtClean="0"/>
              <a:t>5/28/2018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7C1FCE-7A56-4565-A0AA-5576D0C6E7C7}" type="slidenum">
              <a:rPr lang="en-US" smtClean="0"/>
              <a:t>‹#›</a:t>
            </a:fld>
            <a:endParaRPr lang="en-US"/>
          </a:p>
        </p:txBody>
      </p:sp>
    </p:spTree>
    <p:extLst>
      <p:ext uri="{BB962C8B-B14F-4D97-AF65-F5344CB8AC3E}">
        <p14:creationId xmlns:p14="http://schemas.microsoft.com/office/powerpoint/2010/main" val="1066978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175F292-DBD1-41D8-BC0F-5A5F0CD65F94}" type="datetimeFigureOut">
              <a:rPr lang="en-US" smtClean="0"/>
              <a:t>5/28/2018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7C1FCE-7A56-4565-A0AA-5576D0C6E7C7}" type="slidenum">
              <a:rPr lang="en-US" smtClean="0"/>
              <a:t>‹#›</a:t>
            </a:fld>
            <a:endParaRPr lang="en-US"/>
          </a:p>
        </p:txBody>
      </p:sp>
    </p:spTree>
    <p:extLst>
      <p:ext uri="{BB962C8B-B14F-4D97-AF65-F5344CB8AC3E}">
        <p14:creationId xmlns:p14="http://schemas.microsoft.com/office/powerpoint/2010/main" val="2626104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175F292-DBD1-41D8-BC0F-5A5F0CD65F94}" type="datetimeFigureOut">
              <a:rPr lang="en-US" smtClean="0"/>
              <a:t>5/28/2018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7C1FCE-7A56-4565-A0AA-5576D0C6E7C7}" type="slidenum">
              <a:rPr lang="en-US" smtClean="0"/>
              <a:t>‹#›</a:t>
            </a:fld>
            <a:endParaRPr lang="en-US"/>
          </a:p>
        </p:txBody>
      </p:sp>
    </p:spTree>
    <p:extLst>
      <p:ext uri="{BB962C8B-B14F-4D97-AF65-F5344CB8AC3E}">
        <p14:creationId xmlns:p14="http://schemas.microsoft.com/office/powerpoint/2010/main" val="267017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75F292-DBD1-41D8-BC0F-5A5F0CD65F94}" type="datetimeFigureOut">
              <a:rPr lang="en-US" smtClean="0"/>
              <a:t>5/28/2018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7C1FCE-7A56-4565-A0AA-5576D0C6E7C7}" type="slidenum">
              <a:rPr lang="en-US" smtClean="0"/>
              <a:t>‹#›</a:t>
            </a:fld>
            <a:endParaRPr lang="en-US"/>
          </a:p>
        </p:txBody>
      </p:sp>
    </p:spTree>
    <p:extLst>
      <p:ext uri="{BB962C8B-B14F-4D97-AF65-F5344CB8AC3E}">
        <p14:creationId xmlns:p14="http://schemas.microsoft.com/office/powerpoint/2010/main" val="1164868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75F292-DBD1-41D8-BC0F-5A5F0CD65F94}" type="datetimeFigureOut">
              <a:rPr lang="en-US" smtClean="0"/>
              <a:t>5/28/2018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7C1FCE-7A56-4565-A0AA-5576D0C6E7C7}" type="slidenum">
              <a:rPr lang="en-US" smtClean="0"/>
              <a:t>‹#›</a:t>
            </a:fld>
            <a:endParaRPr lang="en-US"/>
          </a:p>
        </p:txBody>
      </p:sp>
    </p:spTree>
    <p:extLst>
      <p:ext uri="{BB962C8B-B14F-4D97-AF65-F5344CB8AC3E}">
        <p14:creationId xmlns:p14="http://schemas.microsoft.com/office/powerpoint/2010/main" val="911337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75F292-DBD1-41D8-BC0F-5A5F0CD65F94}" type="datetimeFigureOut">
              <a:rPr lang="en-US" smtClean="0"/>
              <a:t>5/28/2018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7C1FCE-7A56-4565-A0AA-5576D0C6E7C7}" type="slidenum">
              <a:rPr lang="en-US" smtClean="0"/>
              <a:t>‹#›</a:t>
            </a:fld>
            <a:endParaRPr lang="en-US"/>
          </a:p>
        </p:txBody>
      </p:sp>
    </p:spTree>
    <p:extLst>
      <p:ext uri="{BB962C8B-B14F-4D97-AF65-F5344CB8AC3E}">
        <p14:creationId xmlns:p14="http://schemas.microsoft.com/office/powerpoint/2010/main" val="2899677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E175F292-DBD1-41D8-BC0F-5A5F0CD65F94}" type="datetimeFigureOut">
              <a:rPr lang="en-US" smtClean="0"/>
              <a:t>5/28/2018</a:t>
            </a:fld>
            <a:endParaRPr lang="en-US"/>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907C1FCE-7A56-4565-A0AA-5576D0C6E7C7}" type="slidenum">
              <a:rPr lang="en-US" smtClean="0"/>
              <a:t>‹#›</a:t>
            </a:fld>
            <a:endParaRPr lang="en-US"/>
          </a:p>
        </p:txBody>
      </p:sp>
    </p:spTree>
    <p:extLst>
      <p:ext uri="{BB962C8B-B14F-4D97-AF65-F5344CB8AC3E}">
        <p14:creationId xmlns:p14="http://schemas.microsoft.com/office/powerpoint/2010/main" val="40894205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amazon.com/dp/B01LM8BET4" TargetMode="External"/><Relationship Id="rId2" Type="http://schemas.openxmlformats.org/officeDocument/2006/relationships/hyperlink" Target="https://www.amazon.com/dp/B06XR3KHMV" TargetMode="External"/><Relationship Id="rId1" Type="http://schemas.openxmlformats.org/officeDocument/2006/relationships/slideLayout" Target="../slideLayouts/slideLayout2.xml"/><Relationship Id="rId4" Type="http://schemas.openxmlformats.org/officeDocument/2006/relationships/hyperlink" Target="https://www.amazon.com/dp/B01BJ5RJQ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624416"/>
          </a:xfrm>
        </p:spPr>
        <p:txBody>
          <a:bodyPr>
            <a:normAutofit fontScale="90000"/>
          </a:bodyPr>
          <a:lstStyle/>
          <a:p>
            <a:r>
              <a:rPr lang="en-US" dirty="0" smtClean="0"/>
              <a:t>Hashtag Sticker </a:t>
            </a:r>
            <a:r>
              <a:rPr lang="en-US" dirty="0" smtClean="0"/>
              <a:t>Project</a:t>
            </a:r>
            <a:endParaRPr lang="en-US" dirty="0"/>
          </a:p>
        </p:txBody>
      </p:sp>
      <p:sp>
        <p:nvSpPr>
          <p:cNvPr id="4" name="Content Placeholder 3"/>
          <p:cNvSpPr>
            <a:spLocks noGrp="1"/>
          </p:cNvSpPr>
          <p:nvPr>
            <p:ph idx="1"/>
          </p:nvPr>
        </p:nvSpPr>
        <p:spPr>
          <a:xfrm>
            <a:off x="342900" y="1371600"/>
            <a:ext cx="6172200" cy="7696200"/>
          </a:xfrm>
        </p:spPr>
        <p:txBody>
          <a:bodyPr>
            <a:normAutofit fontScale="40000" lnSpcReduction="20000"/>
          </a:bodyPr>
          <a:lstStyle/>
          <a:p>
            <a:pPr marL="0" indent="0">
              <a:buNone/>
            </a:pPr>
            <a:r>
              <a:rPr lang="en-US" dirty="0" smtClean="0">
                <a:solidFill>
                  <a:schemeClr val="tx1"/>
                </a:solidFill>
              </a:rPr>
              <a:t>I’d like to create a booklet of static-cling type stickers which are physical hashtags.  The goal is to let people peel the stickers off, stick them to their wine glass and then post pictures of their </a:t>
            </a:r>
            <a:r>
              <a:rPr lang="en-US" dirty="0" smtClean="0"/>
              <a:t>glass </a:t>
            </a:r>
            <a:r>
              <a:rPr lang="en-US" dirty="0" smtClean="0">
                <a:solidFill>
                  <a:schemeClr val="tx1"/>
                </a:solidFill>
              </a:rPr>
              <a:t>to twitter and </a:t>
            </a:r>
            <a:r>
              <a:rPr lang="en-US" dirty="0" err="1" smtClean="0">
                <a:solidFill>
                  <a:schemeClr val="tx1"/>
                </a:solidFill>
              </a:rPr>
              <a:t>instagram</a:t>
            </a:r>
            <a:r>
              <a:rPr lang="en-US" dirty="0" smtClean="0">
                <a:solidFill>
                  <a:schemeClr val="tx1"/>
                </a:solidFill>
              </a:rPr>
              <a:t> with those hashtags.</a:t>
            </a:r>
          </a:p>
          <a:p>
            <a:r>
              <a:rPr lang="en-US" dirty="0" smtClean="0">
                <a:solidFill>
                  <a:schemeClr val="tx1"/>
                </a:solidFill>
              </a:rPr>
              <a:t>The total project is:</a:t>
            </a:r>
          </a:p>
          <a:p>
            <a:pPr lvl="1">
              <a:spcBef>
                <a:spcPts val="0"/>
              </a:spcBef>
            </a:pPr>
            <a:r>
              <a:rPr lang="en-US" dirty="0" smtClean="0">
                <a:solidFill>
                  <a:schemeClr val="tx1"/>
                </a:solidFill>
              </a:rPr>
              <a:t>1 front side cover with a very simple design</a:t>
            </a:r>
          </a:p>
          <a:p>
            <a:pPr lvl="1">
              <a:spcBef>
                <a:spcPts val="0"/>
              </a:spcBef>
            </a:pPr>
            <a:r>
              <a:rPr lang="en-US" dirty="0" smtClean="0">
                <a:solidFill>
                  <a:schemeClr val="tx1"/>
                </a:solidFill>
              </a:rPr>
              <a:t>1 back side black and white text ad for email address</a:t>
            </a:r>
          </a:p>
          <a:p>
            <a:pPr lvl="1">
              <a:spcBef>
                <a:spcPts val="0"/>
              </a:spcBef>
            </a:pPr>
            <a:r>
              <a:rPr lang="en-US" dirty="0" smtClean="0"/>
              <a:t>3 separate sticker sheets with hashtags with outlines</a:t>
            </a:r>
            <a:r>
              <a:rPr lang="en-US" dirty="0" smtClean="0">
                <a:solidFill>
                  <a:schemeClr val="tx1"/>
                </a:solidFill>
              </a:rPr>
              <a:t> </a:t>
            </a:r>
          </a:p>
          <a:p>
            <a:r>
              <a:rPr lang="en-US" dirty="0" smtClean="0">
                <a:solidFill>
                  <a:schemeClr val="tx1"/>
                </a:solidFill>
              </a:rPr>
              <a:t>Canvas should be 8.4”x3.6” or 2520x1080 pixels at 300 dpi</a:t>
            </a:r>
          </a:p>
          <a:p>
            <a:r>
              <a:rPr lang="en-US" dirty="0" smtClean="0"/>
              <a:t>Include a </a:t>
            </a:r>
            <a:r>
              <a:rPr lang="en-US" dirty="0" smtClean="0"/>
              <a:t>white space border of 1/16” around the outside </a:t>
            </a:r>
            <a:r>
              <a:rPr lang="en-US" dirty="0" smtClean="0"/>
              <a:t>and </a:t>
            </a:r>
            <a:r>
              <a:rPr lang="en-US" dirty="0" smtClean="0"/>
              <a:t>between any two sticker borders so that the sticker cutters have room to separate the stickers</a:t>
            </a:r>
            <a:endParaRPr lang="en-US" dirty="0" smtClean="0">
              <a:solidFill>
                <a:schemeClr val="tx1"/>
              </a:solidFill>
            </a:endParaRPr>
          </a:p>
          <a:p>
            <a:r>
              <a:rPr lang="en-US" dirty="0" smtClean="0">
                <a:solidFill>
                  <a:schemeClr val="tx1"/>
                </a:solidFill>
              </a:rPr>
              <a:t>The size of each of the panels should be sized to the hashtag with a little extra white space again for the cutters and should be on the order of 2 ½” x 1” but variable based on the word, e.g</a:t>
            </a:r>
            <a:r>
              <a:rPr lang="en-US" dirty="0" smtClean="0"/>
              <a:t>., </a:t>
            </a:r>
            <a:r>
              <a:rPr lang="en-US" dirty="0" smtClean="0">
                <a:solidFill>
                  <a:schemeClr val="tx1"/>
                </a:solidFill>
              </a:rPr>
              <a:t>#</a:t>
            </a:r>
            <a:r>
              <a:rPr lang="en-US" dirty="0" err="1" smtClean="0">
                <a:solidFill>
                  <a:schemeClr val="tx1"/>
                </a:solidFill>
              </a:rPr>
              <a:t>winewednesday</a:t>
            </a:r>
            <a:r>
              <a:rPr lang="en-US" dirty="0"/>
              <a:t> </a:t>
            </a:r>
            <a:r>
              <a:rPr lang="en-US" dirty="0" smtClean="0"/>
              <a:t>should be thinner and longer than #</a:t>
            </a:r>
            <a:r>
              <a:rPr lang="en-US" dirty="0" err="1" smtClean="0"/>
              <a:t>wineo</a:t>
            </a:r>
            <a:r>
              <a:rPr lang="en-US" dirty="0" smtClean="0"/>
              <a:t>.  The “REFERENCE” box and picture are to give an indication of the relative sizes of things that have worked well in the physical world</a:t>
            </a:r>
            <a:endParaRPr lang="en-US" dirty="0"/>
          </a:p>
          <a:p>
            <a:r>
              <a:rPr lang="en-US" dirty="0" smtClean="0">
                <a:solidFill>
                  <a:schemeClr val="tx1"/>
                </a:solidFill>
              </a:rPr>
              <a:t>Use of various fonts </a:t>
            </a:r>
            <a:r>
              <a:rPr lang="en-US" dirty="0" smtClean="0"/>
              <a:t>and coloration of the letters including negative space where the hashtag has no color and the surrounding space has color is part of the design but they must be clearly readable (no script)</a:t>
            </a:r>
          </a:p>
          <a:p>
            <a:pPr lvl="1"/>
            <a:r>
              <a:rPr lang="en-US" dirty="0" smtClean="0"/>
              <a:t>Small embellishments are </a:t>
            </a:r>
            <a:r>
              <a:rPr lang="en-US" dirty="0" smtClean="0"/>
              <a:t>encouraged, </a:t>
            </a:r>
            <a:r>
              <a:rPr lang="en-US" dirty="0" smtClean="0"/>
              <a:t>e.g., little cartoon hearts added to #</a:t>
            </a:r>
            <a:r>
              <a:rPr lang="en-US" dirty="0" err="1" smtClean="0"/>
              <a:t>winelover</a:t>
            </a:r>
            <a:r>
              <a:rPr lang="en-US" dirty="0" smtClean="0"/>
              <a:t> </a:t>
            </a:r>
            <a:r>
              <a:rPr lang="en-US" dirty="0" smtClean="0"/>
              <a:t>or frames, etc. but </a:t>
            </a:r>
            <a:r>
              <a:rPr lang="en-US" dirty="0" smtClean="0"/>
              <a:t>the embellishments shouldn’t impede reading </a:t>
            </a:r>
          </a:p>
          <a:p>
            <a:r>
              <a:rPr lang="en-US" dirty="0" smtClean="0"/>
              <a:t>Arrangement is shown on the slides </a:t>
            </a:r>
            <a:r>
              <a:rPr lang="en-US" dirty="0" smtClean="0"/>
              <a:t> as an *indicative* approach I was using for design thoughts but the work is to optimize the size and placement of th</a:t>
            </a:r>
            <a:r>
              <a:rPr lang="en-US" dirty="0" smtClean="0"/>
              <a:t>e hashtags on the canvas to have the</a:t>
            </a:r>
            <a:r>
              <a:rPr lang="en-US" dirty="0" smtClean="0"/>
              <a:t> </a:t>
            </a:r>
            <a:r>
              <a:rPr lang="en-US" dirty="0" smtClean="0"/>
              <a:t>most hashtags within the above constraints as possible</a:t>
            </a:r>
            <a:endParaRPr lang="en-US" dirty="0" smtClean="0">
              <a:solidFill>
                <a:schemeClr val="tx1"/>
              </a:solidFill>
            </a:endParaRPr>
          </a:p>
          <a:p>
            <a:r>
              <a:rPr lang="en-US" dirty="0" smtClean="0">
                <a:solidFill>
                  <a:schemeClr val="tx1"/>
                </a:solidFill>
              </a:rPr>
              <a:t>The dotted lines are recommendations for the cutter and should be included around each hashtag.  Rounded corner rectangles are likely the best but some variation is OK.  </a:t>
            </a:r>
          </a:p>
          <a:p>
            <a:r>
              <a:rPr lang="en-US" dirty="0" smtClean="0"/>
              <a:t>Project output should be in Adobe Illustrator and .jpeg format both each </a:t>
            </a:r>
            <a:r>
              <a:rPr lang="en-US" dirty="0" smtClean="0"/>
              <a:t>time.  </a:t>
            </a:r>
            <a:r>
              <a:rPr lang="en-US" dirty="0" smtClean="0"/>
              <a:t>Other formats possible but tell me in advance so I can check with the printer</a:t>
            </a:r>
          </a:p>
          <a:p>
            <a:r>
              <a:rPr lang="en-US" dirty="0" smtClean="0"/>
              <a:t>All work needs to be original.  No </a:t>
            </a:r>
            <a:r>
              <a:rPr lang="en-US" dirty="0" err="1" smtClean="0"/>
              <a:t>copywrited</a:t>
            </a:r>
            <a:r>
              <a:rPr lang="en-US" dirty="0" smtClean="0"/>
              <a:t> clip art or other copy/paste.</a:t>
            </a:r>
          </a:p>
          <a:p>
            <a:r>
              <a:rPr lang="en-US" dirty="0" smtClean="0"/>
              <a:t>Examples of previous projects for ideas are here:</a:t>
            </a:r>
          </a:p>
          <a:p>
            <a:pPr lvl="1">
              <a:spcBef>
                <a:spcPts val="0"/>
              </a:spcBef>
            </a:pPr>
            <a:r>
              <a:rPr lang="en-US" dirty="0" smtClean="0">
                <a:solidFill>
                  <a:schemeClr val="tx1"/>
                </a:solidFill>
                <a:hlinkClick r:id="rId2"/>
              </a:rPr>
              <a:t>https://www.amazon.com/dp/B06XR3KHMV</a:t>
            </a:r>
            <a:endParaRPr lang="en-US" dirty="0" smtClean="0">
              <a:solidFill>
                <a:schemeClr val="tx1"/>
              </a:solidFill>
            </a:endParaRPr>
          </a:p>
          <a:p>
            <a:pPr lvl="1">
              <a:spcBef>
                <a:spcPts val="0"/>
              </a:spcBef>
            </a:pPr>
            <a:r>
              <a:rPr lang="en-US" dirty="0" smtClean="0">
                <a:solidFill>
                  <a:schemeClr val="tx1"/>
                </a:solidFill>
                <a:hlinkClick r:id="rId3"/>
              </a:rPr>
              <a:t>https://www.amazon.com/dp/B01LM8BET4</a:t>
            </a:r>
            <a:endParaRPr lang="en-US" dirty="0" smtClean="0">
              <a:solidFill>
                <a:schemeClr val="tx1"/>
              </a:solidFill>
            </a:endParaRPr>
          </a:p>
          <a:p>
            <a:pPr lvl="1">
              <a:spcBef>
                <a:spcPts val="0"/>
              </a:spcBef>
            </a:pPr>
            <a:r>
              <a:rPr lang="en-US" dirty="0" smtClean="0">
                <a:solidFill>
                  <a:schemeClr val="tx1"/>
                </a:solidFill>
                <a:hlinkClick r:id="rId4"/>
              </a:rPr>
              <a:t>https://www.amazon.com/dp/B01BJ5RJQM</a:t>
            </a:r>
            <a:r>
              <a:rPr lang="en-US" dirty="0" smtClean="0">
                <a:solidFill>
                  <a:schemeClr val="tx1"/>
                </a:solidFill>
              </a:rPr>
              <a:t> </a:t>
            </a:r>
          </a:p>
          <a:p>
            <a:r>
              <a:rPr lang="en-US" dirty="0" smtClean="0"/>
              <a:t>I’ve tried to give some ideas for each of the three pages coming next. The content for the cover page and back page will come second but will be relatively simple </a:t>
            </a:r>
          </a:p>
          <a:p>
            <a:r>
              <a:rPr lang="en-US" dirty="0" smtClean="0"/>
              <a:t>Finally, I’ve listed all the hashtags I can think of that would work *in order of importance*.  Add from this list in order of importance.</a:t>
            </a:r>
            <a:endParaRPr lang="en-US" dirty="0" smtClean="0"/>
          </a:p>
          <a:p>
            <a:r>
              <a:rPr lang="en-US" dirty="0" smtClean="0"/>
              <a:t>I </a:t>
            </a:r>
            <a:r>
              <a:rPr lang="en-US" dirty="0" smtClean="0"/>
              <a:t>want to Divide the project into three steps:</a:t>
            </a:r>
          </a:p>
          <a:p>
            <a:pPr marL="971550" lvl="1" indent="-514350">
              <a:spcBef>
                <a:spcPts val="0"/>
              </a:spcBef>
              <a:buFont typeface="+mj-lt"/>
              <a:buAutoNum type="arabicPeriod"/>
            </a:pPr>
            <a:r>
              <a:rPr lang="en-US" dirty="0" smtClean="0"/>
              <a:t>First, one sticker page which will be offered to a couple different people</a:t>
            </a:r>
          </a:p>
          <a:p>
            <a:pPr marL="971550" lvl="1" indent="-514350">
              <a:spcBef>
                <a:spcPts val="0"/>
              </a:spcBef>
              <a:buFont typeface="+mj-lt"/>
              <a:buAutoNum type="arabicPeriod"/>
            </a:pPr>
            <a:r>
              <a:rPr lang="en-US" dirty="0" smtClean="0">
                <a:solidFill>
                  <a:schemeClr val="tx1"/>
                </a:solidFill>
              </a:rPr>
              <a:t>Second, pick one designer to finish the other two sticker </a:t>
            </a:r>
            <a:r>
              <a:rPr lang="en-US" dirty="0" smtClean="0">
                <a:solidFill>
                  <a:schemeClr val="tx1"/>
                </a:solidFill>
              </a:rPr>
              <a:t>pages</a:t>
            </a:r>
            <a:endParaRPr lang="en-US" dirty="0" smtClean="0">
              <a:solidFill>
                <a:schemeClr val="tx1"/>
              </a:solidFill>
            </a:endParaRPr>
          </a:p>
          <a:p>
            <a:pPr marL="971550" lvl="1" indent="-514350">
              <a:spcBef>
                <a:spcPts val="0"/>
              </a:spcBef>
              <a:buFont typeface="+mj-lt"/>
              <a:buAutoNum type="arabicPeriod"/>
            </a:pPr>
            <a:r>
              <a:rPr lang="en-US" dirty="0" smtClean="0"/>
              <a:t>Third, do cover and email add text</a:t>
            </a:r>
            <a:endParaRPr lang="en-US" dirty="0" smtClean="0">
              <a:solidFill>
                <a:schemeClr val="tx1"/>
              </a:solidFill>
            </a:endParaRPr>
          </a:p>
        </p:txBody>
      </p:sp>
    </p:spTree>
    <p:extLst>
      <p:ext uri="{BB962C8B-B14F-4D97-AF65-F5344CB8AC3E}">
        <p14:creationId xmlns:p14="http://schemas.microsoft.com/office/powerpoint/2010/main" val="4184574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Hashtag List</a:t>
            </a:r>
            <a:endParaRPr lang="en-US" dirty="0"/>
          </a:p>
        </p:txBody>
      </p:sp>
      <p:sp>
        <p:nvSpPr>
          <p:cNvPr id="4" name="Content Placeholder 3"/>
          <p:cNvSpPr>
            <a:spLocks noGrp="1"/>
          </p:cNvSpPr>
          <p:nvPr>
            <p:ph sz="half" idx="1"/>
          </p:nvPr>
        </p:nvSpPr>
        <p:spPr>
          <a:xfrm>
            <a:off x="342900" y="1600200"/>
            <a:ext cx="5905500" cy="6857999"/>
          </a:xfrm>
        </p:spPr>
        <p:txBody>
          <a:bodyPr>
            <a:normAutofit fontScale="70000" lnSpcReduction="20000"/>
          </a:bodyPr>
          <a:lstStyle/>
          <a:p>
            <a:pPr marL="0" indent="0">
              <a:buNone/>
            </a:pPr>
            <a:r>
              <a:rPr lang="en-US" b="1" dirty="0" smtClean="0"/>
              <a:t>ORDERED </a:t>
            </a:r>
            <a:r>
              <a:rPr lang="en-US" b="1" dirty="0" smtClean="0"/>
              <a:t>LIST</a:t>
            </a:r>
            <a:endParaRPr lang="en-US" b="1" dirty="0" smtClean="0">
              <a:solidFill>
                <a:schemeClr val="tx1"/>
              </a:solidFill>
            </a:endParaRPr>
          </a:p>
          <a:p>
            <a:pPr marL="0" indent="0">
              <a:buNone/>
            </a:pPr>
            <a:r>
              <a:rPr lang="en-US" dirty="0"/>
              <a:t>#happy</a:t>
            </a:r>
          </a:p>
          <a:p>
            <a:pPr marL="0" indent="0">
              <a:buNone/>
            </a:pPr>
            <a:r>
              <a:rPr lang="en-US" dirty="0"/>
              <a:t>#</a:t>
            </a:r>
            <a:r>
              <a:rPr lang="en-US" dirty="0" smtClean="0"/>
              <a:t>friends    (include two times)</a:t>
            </a:r>
            <a:endParaRPr lang="en-US" dirty="0"/>
          </a:p>
          <a:p>
            <a:pPr marL="0" indent="0">
              <a:buNone/>
            </a:pPr>
            <a:r>
              <a:rPr lang="en-US" dirty="0"/>
              <a:t>#yummy</a:t>
            </a:r>
          </a:p>
          <a:p>
            <a:pPr marL="0" indent="0">
              <a:buNone/>
            </a:pPr>
            <a:r>
              <a:rPr lang="en-US" dirty="0"/>
              <a:t>#</a:t>
            </a:r>
            <a:r>
              <a:rPr lang="en-US" dirty="0" smtClean="0"/>
              <a:t>cheers    (include two times)</a:t>
            </a:r>
            <a:endParaRPr lang="en-US" dirty="0"/>
          </a:p>
          <a:p>
            <a:pPr marL="0" indent="0">
              <a:buNone/>
            </a:pPr>
            <a:r>
              <a:rPr lang="en-US" dirty="0"/>
              <a:t>#thirsty</a:t>
            </a:r>
          </a:p>
          <a:p>
            <a:pPr marL="0" indent="0">
              <a:buNone/>
            </a:pPr>
            <a:r>
              <a:rPr lang="en-US" dirty="0"/>
              <a:t>#vino</a:t>
            </a:r>
          </a:p>
          <a:p>
            <a:pPr marL="0" indent="0">
              <a:buNone/>
            </a:pPr>
            <a:r>
              <a:rPr lang="en-US" dirty="0"/>
              <a:t>#</a:t>
            </a:r>
            <a:r>
              <a:rPr lang="en-US" dirty="0" err="1"/>
              <a:t>happyhour</a:t>
            </a:r>
            <a:endParaRPr lang="en-US" dirty="0"/>
          </a:p>
          <a:p>
            <a:pPr marL="0" indent="0">
              <a:buNone/>
            </a:pPr>
            <a:r>
              <a:rPr lang="en-US" dirty="0"/>
              <a:t>#</a:t>
            </a:r>
            <a:r>
              <a:rPr lang="en-US" dirty="0" err="1"/>
              <a:t>lifeisgood</a:t>
            </a:r>
            <a:endParaRPr lang="en-US" dirty="0"/>
          </a:p>
          <a:p>
            <a:pPr marL="0" indent="0">
              <a:buNone/>
            </a:pPr>
            <a:r>
              <a:rPr lang="en-US" dirty="0"/>
              <a:t>#</a:t>
            </a:r>
            <a:r>
              <a:rPr lang="en-US" dirty="0" err="1"/>
              <a:t>wineoclock</a:t>
            </a:r>
            <a:endParaRPr lang="en-US" dirty="0"/>
          </a:p>
          <a:p>
            <a:pPr marL="0" indent="0">
              <a:buNone/>
            </a:pPr>
            <a:r>
              <a:rPr lang="en-US" dirty="0"/>
              <a:t>#</a:t>
            </a:r>
            <a:r>
              <a:rPr lang="en-US" dirty="0" err="1"/>
              <a:t>winelover</a:t>
            </a:r>
            <a:r>
              <a:rPr lang="en-US" dirty="0"/>
              <a:t> </a:t>
            </a:r>
          </a:p>
          <a:p>
            <a:pPr marL="0" indent="0">
              <a:buNone/>
            </a:pPr>
            <a:r>
              <a:rPr lang="en-US" dirty="0"/>
              <a:t>#</a:t>
            </a:r>
            <a:r>
              <a:rPr lang="en-US" dirty="0" err="1"/>
              <a:t>winewednesday</a:t>
            </a:r>
            <a:endParaRPr lang="en-US" dirty="0"/>
          </a:p>
          <a:p>
            <a:pPr marL="0" indent="0">
              <a:buNone/>
            </a:pPr>
            <a:r>
              <a:rPr lang="en-US" dirty="0"/>
              <a:t>#</a:t>
            </a:r>
            <a:r>
              <a:rPr lang="en-US" dirty="0" err="1"/>
              <a:t>drinkup</a:t>
            </a:r>
            <a:r>
              <a:rPr lang="en-US" dirty="0"/>
              <a:t> </a:t>
            </a:r>
          </a:p>
          <a:p>
            <a:pPr marL="0" indent="0">
              <a:buNone/>
            </a:pPr>
            <a:r>
              <a:rPr lang="en-US" dirty="0"/>
              <a:t>#</a:t>
            </a:r>
            <a:r>
              <a:rPr lang="en-US" dirty="0" err="1"/>
              <a:t>vinho</a:t>
            </a:r>
            <a:r>
              <a:rPr lang="en-US" dirty="0"/>
              <a:t> </a:t>
            </a:r>
          </a:p>
          <a:p>
            <a:pPr marL="0" indent="0">
              <a:buNone/>
            </a:pPr>
            <a:r>
              <a:rPr lang="en-US" dirty="0"/>
              <a:t>#</a:t>
            </a:r>
            <a:r>
              <a:rPr lang="en-US" dirty="0" err="1"/>
              <a:t>winetime</a:t>
            </a:r>
            <a:endParaRPr lang="en-US" dirty="0"/>
          </a:p>
          <a:p>
            <a:pPr marL="0" indent="0">
              <a:buNone/>
            </a:pPr>
            <a:r>
              <a:rPr lang="en-US" dirty="0"/>
              <a:t>#drink #drank #</a:t>
            </a:r>
            <a:r>
              <a:rPr lang="en-US" dirty="0" smtClean="0"/>
              <a:t>drunk     (all in one sticker)</a:t>
            </a:r>
            <a:endParaRPr lang="en-US" dirty="0"/>
          </a:p>
          <a:p>
            <a:pPr marL="0" indent="0">
              <a:buNone/>
            </a:pPr>
            <a:r>
              <a:rPr lang="en-US" dirty="0"/>
              <a:t>#</a:t>
            </a:r>
            <a:r>
              <a:rPr lang="en-US" dirty="0" err="1"/>
              <a:t>winenot</a:t>
            </a:r>
            <a:endParaRPr lang="en-US" dirty="0"/>
          </a:p>
          <a:p>
            <a:pPr marL="0" indent="0">
              <a:buNone/>
            </a:pPr>
            <a:r>
              <a:rPr lang="en-US" dirty="0"/>
              <a:t>#</a:t>
            </a:r>
            <a:r>
              <a:rPr lang="en-US" dirty="0" err="1"/>
              <a:t>lovewine</a:t>
            </a:r>
            <a:r>
              <a:rPr lang="en-US" dirty="0"/>
              <a:t> </a:t>
            </a:r>
          </a:p>
          <a:p>
            <a:pPr marL="0" indent="0">
              <a:buNone/>
            </a:pPr>
            <a:r>
              <a:rPr lang="en-US" dirty="0"/>
              <a:t>#</a:t>
            </a:r>
            <a:r>
              <a:rPr lang="en-US" dirty="0" err="1"/>
              <a:t>winedown</a:t>
            </a:r>
            <a:r>
              <a:rPr lang="en-US" dirty="0"/>
              <a:t> </a:t>
            </a:r>
          </a:p>
          <a:p>
            <a:pPr marL="0" indent="0">
              <a:buNone/>
            </a:pPr>
            <a:r>
              <a:rPr lang="en-US" dirty="0"/>
              <a:t>#</a:t>
            </a:r>
            <a:r>
              <a:rPr lang="en-US" dirty="0" err="1"/>
              <a:t>winegeek</a:t>
            </a:r>
            <a:endParaRPr lang="en-US" dirty="0"/>
          </a:p>
          <a:p>
            <a:pPr marL="0" indent="0">
              <a:buNone/>
            </a:pPr>
            <a:r>
              <a:rPr lang="en-US" dirty="0"/>
              <a:t>#</a:t>
            </a:r>
            <a:r>
              <a:rPr lang="en-US" dirty="0" err="1"/>
              <a:t>wineoftheday</a:t>
            </a:r>
            <a:endParaRPr lang="en-US" dirty="0"/>
          </a:p>
          <a:p>
            <a:pPr marL="0" indent="0">
              <a:buNone/>
            </a:pPr>
            <a:r>
              <a:rPr lang="en-US" dirty="0"/>
              <a:t>#</a:t>
            </a:r>
            <a:r>
              <a:rPr lang="en-US" dirty="0" err="1"/>
              <a:t>mywine</a:t>
            </a:r>
            <a:endParaRPr lang="en-US" dirty="0"/>
          </a:p>
          <a:p>
            <a:pPr marL="0" indent="0">
              <a:buNone/>
            </a:pPr>
            <a:endParaRPr lang="en-US" dirty="0" smtClean="0"/>
          </a:p>
          <a:p>
            <a:pPr marL="0" indent="0">
              <a:buNone/>
            </a:pPr>
            <a:endParaRPr lang="en-US" dirty="0" smtClean="0">
              <a:solidFill>
                <a:schemeClr val="tx1"/>
              </a:solidFill>
            </a:endParaRPr>
          </a:p>
          <a:p>
            <a:pPr marL="0" indent="0">
              <a:buNone/>
            </a:pPr>
            <a:endParaRPr lang="en-US" dirty="0" smtClean="0">
              <a:solidFill>
                <a:schemeClr val="tx1"/>
              </a:solidFill>
            </a:endParaRPr>
          </a:p>
          <a:p>
            <a:pPr marL="0" indent="0">
              <a:buNone/>
            </a:pPr>
            <a:endParaRPr lang="en-US" dirty="0" smtClean="0">
              <a:solidFill>
                <a:schemeClr val="tx1"/>
              </a:solidFill>
            </a:endParaRPr>
          </a:p>
          <a:p>
            <a:endParaRPr lang="en-US" dirty="0"/>
          </a:p>
        </p:txBody>
      </p:sp>
    </p:spTree>
    <p:extLst>
      <p:ext uri="{BB962C8B-B14F-4D97-AF65-F5344CB8AC3E}">
        <p14:creationId xmlns:p14="http://schemas.microsoft.com/office/powerpoint/2010/main" val="3432660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0814" y="1676400"/>
            <a:ext cx="2200275" cy="1028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762000" y="609600"/>
            <a:ext cx="3292475" cy="768032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831999" y="762000"/>
            <a:ext cx="2628900" cy="838200"/>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tx1"/>
                </a:solidFill>
              </a:rPr>
              <a:t>#</a:t>
            </a:r>
            <a:r>
              <a:rPr lang="en-US" sz="4000" b="1" dirty="0" err="1" smtClean="0">
                <a:solidFill>
                  <a:schemeClr val="tx1"/>
                </a:solidFill>
              </a:rPr>
              <a:t>winelover</a:t>
            </a:r>
            <a:endParaRPr lang="en-US" sz="4000" b="1" dirty="0">
              <a:solidFill>
                <a:schemeClr val="tx1"/>
              </a:solidFill>
            </a:endParaRPr>
          </a:p>
        </p:txBody>
      </p:sp>
      <p:sp>
        <p:nvSpPr>
          <p:cNvPr id="8" name="Rounded Rectangle 7"/>
          <p:cNvSpPr/>
          <p:nvPr/>
        </p:nvSpPr>
        <p:spPr>
          <a:xfrm>
            <a:off x="4068289" y="762000"/>
            <a:ext cx="1965326" cy="838200"/>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Algerian" panose="04020705040A02060702" pitchFamily="82" charset="0"/>
              </a:rPr>
              <a:t>reference</a:t>
            </a:r>
            <a:endParaRPr lang="en-US" sz="2400" dirty="0">
              <a:solidFill>
                <a:schemeClr val="tx1"/>
              </a:solidFill>
              <a:latin typeface="Algerian" panose="04020705040A02060702" pitchFamily="82" charset="0"/>
            </a:endParaRPr>
          </a:p>
        </p:txBody>
      </p:sp>
      <p:sp>
        <p:nvSpPr>
          <p:cNvPr id="10" name="Rounded Rectangle 9"/>
          <p:cNvSpPr/>
          <p:nvPr/>
        </p:nvSpPr>
        <p:spPr>
          <a:xfrm>
            <a:off x="831999" y="1685260"/>
            <a:ext cx="2628900" cy="838200"/>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tx1"/>
                </a:solidFill>
              </a:rPr>
              <a:t>#</a:t>
            </a:r>
            <a:r>
              <a:rPr lang="en-US" sz="4000" b="1" dirty="0" err="1" smtClean="0">
                <a:solidFill>
                  <a:schemeClr val="tx1"/>
                </a:solidFill>
              </a:rPr>
              <a:t>winetime</a:t>
            </a:r>
            <a:endParaRPr lang="en-US" sz="4000" b="1" dirty="0">
              <a:solidFill>
                <a:schemeClr val="tx1"/>
              </a:solidFill>
            </a:endParaRPr>
          </a:p>
        </p:txBody>
      </p:sp>
      <p:sp>
        <p:nvSpPr>
          <p:cNvPr id="11" name="Rounded Rectangle 10"/>
          <p:cNvSpPr/>
          <p:nvPr/>
        </p:nvSpPr>
        <p:spPr>
          <a:xfrm>
            <a:off x="844404" y="2675860"/>
            <a:ext cx="2628900" cy="838200"/>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rPr>
              <a:t>#</a:t>
            </a:r>
            <a:r>
              <a:rPr lang="en-US" sz="4000" b="1" dirty="0" err="1">
                <a:solidFill>
                  <a:schemeClr val="tx1"/>
                </a:solidFill>
              </a:rPr>
              <a:t>winegeek</a:t>
            </a:r>
            <a:endParaRPr lang="en-US" sz="4000" b="1" dirty="0">
              <a:solidFill>
                <a:schemeClr val="tx1"/>
              </a:solidFill>
            </a:endParaRPr>
          </a:p>
        </p:txBody>
      </p:sp>
      <p:sp>
        <p:nvSpPr>
          <p:cNvPr id="12" name="Rounded Rectangle 11"/>
          <p:cNvSpPr/>
          <p:nvPr/>
        </p:nvSpPr>
        <p:spPr>
          <a:xfrm>
            <a:off x="869213" y="3611562"/>
            <a:ext cx="2864588" cy="838200"/>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tx1"/>
                </a:solidFill>
              </a:rPr>
              <a:t>#</a:t>
            </a:r>
            <a:r>
              <a:rPr lang="en-US" sz="4000" b="1" dirty="0" err="1" smtClean="0">
                <a:solidFill>
                  <a:schemeClr val="tx1"/>
                </a:solidFill>
              </a:rPr>
              <a:t>wineaddict</a:t>
            </a:r>
            <a:endParaRPr lang="en-US" sz="4000" b="1" dirty="0">
              <a:solidFill>
                <a:schemeClr val="tx1"/>
              </a:solidFill>
            </a:endParaRPr>
          </a:p>
        </p:txBody>
      </p:sp>
      <p:sp>
        <p:nvSpPr>
          <p:cNvPr id="13" name="Rounded Rectangle 12"/>
          <p:cNvSpPr/>
          <p:nvPr/>
        </p:nvSpPr>
        <p:spPr>
          <a:xfrm>
            <a:off x="869212" y="4580933"/>
            <a:ext cx="3081601" cy="838200"/>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tx1"/>
                </a:solidFill>
              </a:rPr>
              <a:t>#winetasting</a:t>
            </a:r>
            <a:endParaRPr lang="en-US" sz="4000" b="1" dirty="0">
              <a:solidFill>
                <a:schemeClr val="tx1"/>
              </a:solidFill>
            </a:endParaRPr>
          </a:p>
        </p:txBody>
      </p:sp>
      <p:sp>
        <p:nvSpPr>
          <p:cNvPr id="14" name="Rounded Rectangle 13"/>
          <p:cNvSpPr/>
          <p:nvPr/>
        </p:nvSpPr>
        <p:spPr>
          <a:xfrm>
            <a:off x="870985" y="5562600"/>
            <a:ext cx="3081601" cy="533544"/>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#drink #drank #</a:t>
            </a:r>
            <a:r>
              <a:rPr lang="en-US" sz="2400" b="1" dirty="0" smtClean="0">
                <a:solidFill>
                  <a:schemeClr val="tx1"/>
                </a:solidFill>
              </a:rPr>
              <a:t>drunk</a:t>
            </a:r>
            <a:endParaRPr lang="en-US" sz="2400" b="1" dirty="0">
              <a:solidFill>
                <a:schemeClr val="tx1"/>
              </a:solidFill>
            </a:endParaRPr>
          </a:p>
        </p:txBody>
      </p:sp>
      <p:sp>
        <p:nvSpPr>
          <p:cNvPr id="15" name="Rounded Rectangle 14"/>
          <p:cNvSpPr/>
          <p:nvPr/>
        </p:nvSpPr>
        <p:spPr>
          <a:xfrm>
            <a:off x="870985" y="6245144"/>
            <a:ext cx="3081601" cy="533544"/>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a:t>
            </a:r>
            <a:r>
              <a:rPr lang="en-US" sz="2800" b="1" dirty="0" err="1" smtClean="0">
                <a:solidFill>
                  <a:schemeClr val="tx1"/>
                </a:solidFill>
              </a:rPr>
              <a:t>winewednesday</a:t>
            </a:r>
            <a:endParaRPr lang="en-US" sz="2800" b="1" dirty="0">
              <a:solidFill>
                <a:schemeClr val="tx1"/>
              </a:solidFill>
            </a:endParaRPr>
          </a:p>
        </p:txBody>
      </p:sp>
      <p:sp>
        <p:nvSpPr>
          <p:cNvPr id="16" name="Rounded Rectangle 15"/>
          <p:cNvSpPr/>
          <p:nvPr/>
        </p:nvSpPr>
        <p:spPr>
          <a:xfrm>
            <a:off x="879846" y="6931088"/>
            <a:ext cx="2396755" cy="533544"/>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a:t>
            </a:r>
            <a:r>
              <a:rPr lang="en-US" sz="2800" b="1" dirty="0" err="1" smtClean="0">
                <a:solidFill>
                  <a:schemeClr val="tx1"/>
                </a:solidFill>
              </a:rPr>
              <a:t>wineoclock</a:t>
            </a:r>
            <a:r>
              <a:rPr lang="en-US" sz="2800" b="1" dirty="0" smtClean="0">
                <a:solidFill>
                  <a:schemeClr val="tx1"/>
                </a:solidFill>
              </a:rPr>
              <a:t> </a:t>
            </a:r>
            <a:endParaRPr lang="en-US" sz="2800" b="1" dirty="0">
              <a:solidFill>
                <a:schemeClr val="tx1"/>
              </a:solidFill>
            </a:endParaRPr>
          </a:p>
        </p:txBody>
      </p:sp>
      <p:sp>
        <p:nvSpPr>
          <p:cNvPr id="17" name="Rounded Rectangle 16"/>
          <p:cNvSpPr/>
          <p:nvPr/>
        </p:nvSpPr>
        <p:spPr>
          <a:xfrm>
            <a:off x="867436" y="7617032"/>
            <a:ext cx="2409165" cy="533544"/>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t>
            </a:r>
            <a:r>
              <a:rPr lang="en-US" sz="2800" b="1" dirty="0" err="1">
                <a:solidFill>
                  <a:schemeClr val="tx1"/>
                </a:solidFill>
              </a:rPr>
              <a:t>happyhour</a:t>
            </a:r>
            <a:endParaRPr lang="en-US" sz="2800" b="1" dirty="0">
              <a:solidFill>
                <a:schemeClr val="tx1"/>
              </a:solidFill>
            </a:endParaRPr>
          </a:p>
        </p:txBody>
      </p:sp>
      <p:sp>
        <p:nvSpPr>
          <p:cNvPr id="7" name="TextBox 6"/>
          <p:cNvSpPr txBox="1"/>
          <p:nvPr/>
        </p:nvSpPr>
        <p:spPr>
          <a:xfrm>
            <a:off x="762000" y="0"/>
            <a:ext cx="5271615" cy="369332"/>
          </a:xfrm>
          <a:prstGeom prst="rect">
            <a:avLst/>
          </a:prstGeom>
          <a:noFill/>
        </p:spPr>
        <p:txBody>
          <a:bodyPr wrap="square" rtlCol="0">
            <a:spAutoFit/>
          </a:bodyPr>
          <a:lstStyle/>
          <a:p>
            <a:pPr algn="ctr"/>
            <a:r>
              <a:rPr lang="en-US" b="1" dirty="0" smtClean="0"/>
              <a:t>STICKER PAGE #1 – Design Thoughts</a:t>
            </a:r>
            <a:endParaRPr lang="en-US" b="1" dirty="0"/>
          </a:p>
        </p:txBody>
      </p:sp>
    </p:spTree>
    <p:extLst>
      <p:ext uri="{BB962C8B-B14F-4D97-AF65-F5344CB8AC3E}">
        <p14:creationId xmlns:p14="http://schemas.microsoft.com/office/powerpoint/2010/main" val="40372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7014" y="1676400"/>
            <a:ext cx="2200275" cy="1028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838200" y="609600"/>
            <a:ext cx="3292475" cy="768032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1154042" y="762000"/>
            <a:ext cx="2628900" cy="838200"/>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rPr>
              <a:t>#happy</a:t>
            </a:r>
            <a:endParaRPr lang="en-US" sz="4000" b="1" dirty="0">
              <a:solidFill>
                <a:schemeClr val="tx1"/>
              </a:solidFill>
            </a:endParaRPr>
          </a:p>
        </p:txBody>
      </p:sp>
      <p:sp>
        <p:nvSpPr>
          <p:cNvPr id="8" name="Rounded Rectangle 7"/>
          <p:cNvSpPr/>
          <p:nvPr/>
        </p:nvSpPr>
        <p:spPr>
          <a:xfrm>
            <a:off x="4144489" y="762000"/>
            <a:ext cx="1965326" cy="838200"/>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Algerian" panose="04020705040A02060702" pitchFamily="82" charset="0"/>
              </a:rPr>
              <a:t>reference</a:t>
            </a:r>
            <a:endParaRPr lang="en-US" sz="2400" dirty="0">
              <a:solidFill>
                <a:schemeClr val="tx1"/>
              </a:solidFill>
              <a:latin typeface="Algerian" panose="04020705040A02060702" pitchFamily="82" charset="0"/>
            </a:endParaRPr>
          </a:p>
        </p:txBody>
      </p:sp>
      <p:sp>
        <p:nvSpPr>
          <p:cNvPr id="10" name="Rounded Rectangle 9"/>
          <p:cNvSpPr/>
          <p:nvPr/>
        </p:nvSpPr>
        <p:spPr>
          <a:xfrm>
            <a:off x="1154042" y="1820835"/>
            <a:ext cx="2628900" cy="838200"/>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rPr>
              <a:t>#friends</a:t>
            </a:r>
            <a:endParaRPr lang="en-US" sz="4000" b="1" dirty="0">
              <a:solidFill>
                <a:schemeClr val="tx1"/>
              </a:solidFill>
            </a:endParaRPr>
          </a:p>
        </p:txBody>
      </p:sp>
      <p:sp>
        <p:nvSpPr>
          <p:cNvPr id="11" name="Rounded Rectangle 10"/>
          <p:cNvSpPr/>
          <p:nvPr/>
        </p:nvSpPr>
        <p:spPr>
          <a:xfrm>
            <a:off x="1154042" y="2879670"/>
            <a:ext cx="2628900" cy="838200"/>
          </a:xfrm>
          <a:prstGeom prst="roundRect">
            <a:avLst/>
          </a:prstGeom>
          <a:solidFill>
            <a:schemeClr val="accent2">
              <a:lumMod val="60000"/>
              <a:lumOff val="4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#friends</a:t>
            </a:r>
            <a:endParaRPr lang="en-US" sz="4000" b="1" dirty="0">
              <a:solidFill>
                <a:schemeClr val="bg1"/>
              </a:solidFill>
            </a:endParaRPr>
          </a:p>
        </p:txBody>
      </p:sp>
      <p:sp>
        <p:nvSpPr>
          <p:cNvPr id="12" name="Rounded Rectangle 11"/>
          <p:cNvSpPr/>
          <p:nvPr/>
        </p:nvSpPr>
        <p:spPr>
          <a:xfrm>
            <a:off x="998098" y="4646501"/>
            <a:ext cx="2940788" cy="487362"/>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a:t>
            </a:r>
            <a:r>
              <a:rPr lang="en-US" sz="3200" b="1" dirty="0" err="1" smtClean="0">
                <a:solidFill>
                  <a:schemeClr val="tx1"/>
                </a:solidFill>
              </a:rPr>
              <a:t>lovewine</a:t>
            </a:r>
            <a:endParaRPr lang="en-US" sz="3200" b="1" dirty="0">
              <a:solidFill>
                <a:schemeClr val="tx1"/>
              </a:solidFill>
            </a:endParaRPr>
          </a:p>
        </p:txBody>
      </p:sp>
      <p:sp>
        <p:nvSpPr>
          <p:cNvPr id="14" name="Rounded Rectangle 13"/>
          <p:cNvSpPr/>
          <p:nvPr/>
        </p:nvSpPr>
        <p:spPr>
          <a:xfrm>
            <a:off x="1265684" y="5354497"/>
            <a:ext cx="2405616" cy="533544"/>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t>
            </a:r>
            <a:r>
              <a:rPr lang="en-US" sz="2800" b="1" dirty="0" err="1" smtClean="0">
                <a:solidFill>
                  <a:schemeClr val="tx1"/>
                </a:solidFill>
              </a:rPr>
              <a:t>winedown</a:t>
            </a:r>
            <a:endParaRPr lang="en-US" sz="2800" b="1" dirty="0">
              <a:solidFill>
                <a:schemeClr val="tx1"/>
              </a:solidFill>
            </a:endParaRPr>
          </a:p>
        </p:txBody>
      </p:sp>
      <p:sp>
        <p:nvSpPr>
          <p:cNvPr id="15" name="Rounded Rectangle 14"/>
          <p:cNvSpPr/>
          <p:nvPr/>
        </p:nvSpPr>
        <p:spPr>
          <a:xfrm>
            <a:off x="927692" y="6108675"/>
            <a:ext cx="3081601" cy="533544"/>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a:t>
            </a:r>
            <a:r>
              <a:rPr lang="en-US" sz="2800" b="1" dirty="0" err="1" smtClean="0">
                <a:solidFill>
                  <a:schemeClr val="tx1"/>
                </a:solidFill>
              </a:rPr>
              <a:t>winewednesday</a:t>
            </a:r>
            <a:endParaRPr lang="en-US" sz="2800" b="1" dirty="0">
              <a:solidFill>
                <a:schemeClr val="tx1"/>
              </a:solidFill>
            </a:endParaRPr>
          </a:p>
        </p:txBody>
      </p:sp>
      <p:sp>
        <p:nvSpPr>
          <p:cNvPr id="16" name="Rounded Rectangle 15"/>
          <p:cNvSpPr/>
          <p:nvPr/>
        </p:nvSpPr>
        <p:spPr>
          <a:xfrm>
            <a:off x="1270115" y="6862853"/>
            <a:ext cx="2396755" cy="533544"/>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t>
            </a:r>
            <a:r>
              <a:rPr lang="en-US" sz="2800" b="1" dirty="0" err="1">
                <a:solidFill>
                  <a:schemeClr val="tx1"/>
                </a:solidFill>
              </a:rPr>
              <a:t>winenot</a:t>
            </a:r>
            <a:endParaRPr lang="en-US" sz="2800" b="1" dirty="0">
              <a:solidFill>
                <a:schemeClr val="tx1"/>
              </a:solidFill>
            </a:endParaRPr>
          </a:p>
        </p:txBody>
      </p:sp>
      <p:sp>
        <p:nvSpPr>
          <p:cNvPr id="17" name="Rounded Rectangle 16"/>
          <p:cNvSpPr/>
          <p:nvPr/>
        </p:nvSpPr>
        <p:spPr>
          <a:xfrm>
            <a:off x="1263910" y="7617032"/>
            <a:ext cx="2409165" cy="533544"/>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t>
            </a:r>
            <a:r>
              <a:rPr lang="en-US" sz="2800" b="1" dirty="0" err="1" smtClean="0">
                <a:solidFill>
                  <a:schemeClr val="tx1"/>
                </a:solidFill>
              </a:rPr>
              <a:t>drinkup</a:t>
            </a:r>
            <a:endParaRPr lang="en-US" sz="2800" b="1" dirty="0">
              <a:solidFill>
                <a:schemeClr val="tx1"/>
              </a:solidFill>
            </a:endParaRPr>
          </a:p>
        </p:txBody>
      </p:sp>
      <p:sp>
        <p:nvSpPr>
          <p:cNvPr id="18" name="Rounded Rectangle 17"/>
          <p:cNvSpPr/>
          <p:nvPr/>
        </p:nvSpPr>
        <p:spPr>
          <a:xfrm>
            <a:off x="998098" y="3938505"/>
            <a:ext cx="2940788" cy="487362"/>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a:t>
            </a:r>
            <a:r>
              <a:rPr lang="en-US" sz="3200" b="1" dirty="0" err="1">
                <a:solidFill>
                  <a:schemeClr val="tx1"/>
                </a:solidFill>
              </a:rPr>
              <a:t>lifeisgood</a:t>
            </a:r>
            <a:endParaRPr lang="en-US" sz="3200" b="1" dirty="0">
              <a:solidFill>
                <a:schemeClr val="tx1"/>
              </a:solidFill>
            </a:endParaRPr>
          </a:p>
        </p:txBody>
      </p:sp>
      <p:sp>
        <p:nvSpPr>
          <p:cNvPr id="19" name="TextBox 18"/>
          <p:cNvSpPr txBox="1"/>
          <p:nvPr/>
        </p:nvSpPr>
        <p:spPr>
          <a:xfrm>
            <a:off x="762000" y="0"/>
            <a:ext cx="5271615" cy="369332"/>
          </a:xfrm>
          <a:prstGeom prst="rect">
            <a:avLst/>
          </a:prstGeom>
          <a:noFill/>
        </p:spPr>
        <p:txBody>
          <a:bodyPr wrap="square" rtlCol="0">
            <a:spAutoFit/>
          </a:bodyPr>
          <a:lstStyle/>
          <a:p>
            <a:pPr algn="ctr"/>
            <a:r>
              <a:rPr lang="en-US" b="1" dirty="0" smtClean="0"/>
              <a:t>STICKER PAGE #2 – Design Thoughts</a:t>
            </a:r>
            <a:endParaRPr lang="en-US" b="1" dirty="0"/>
          </a:p>
        </p:txBody>
      </p:sp>
    </p:spTree>
    <p:extLst>
      <p:ext uri="{BB962C8B-B14F-4D97-AF65-F5344CB8AC3E}">
        <p14:creationId xmlns:p14="http://schemas.microsoft.com/office/powerpoint/2010/main" val="2228034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899" y="5230504"/>
            <a:ext cx="1982956" cy="7092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6386" y="2971836"/>
            <a:ext cx="2200275" cy="1028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685800" y="609600"/>
            <a:ext cx="3292475" cy="768032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806660" y="914400"/>
            <a:ext cx="2063601" cy="685800"/>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tx1"/>
                </a:solidFill>
              </a:rPr>
              <a:t>#cheers</a:t>
            </a:r>
            <a:endParaRPr lang="en-US" sz="4000" b="1" dirty="0">
              <a:solidFill>
                <a:schemeClr val="tx1"/>
              </a:solidFill>
            </a:endParaRPr>
          </a:p>
        </p:txBody>
      </p:sp>
      <p:sp>
        <p:nvSpPr>
          <p:cNvPr id="8" name="Rounded Rectangle 7"/>
          <p:cNvSpPr/>
          <p:nvPr/>
        </p:nvSpPr>
        <p:spPr>
          <a:xfrm>
            <a:off x="3992089" y="762000"/>
            <a:ext cx="1965326" cy="838200"/>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Algerian" panose="04020705040A02060702" pitchFamily="82" charset="0"/>
              </a:rPr>
              <a:t>reference</a:t>
            </a:r>
            <a:endParaRPr lang="en-US" sz="2400" dirty="0">
              <a:solidFill>
                <a:schemeClr val="tx1"/>
              </a:solidFill>
              <a:latin typeface="Algerian" panose="04020705040A02060702" pitchFamily="82" charset="0"/>
            </a:endParaRPr>
          </a:p>
        </p:txBody>
      </p:sp>
      <p:sp>
        <p:nvSpPr>
          <p:cNvPr id="10" name="Rounded Rectangle 9"/>
          <p:cNvSpPr/>
          <p:nvPr/>
        </p:nvSpPr>
        <p:spPr>
          <a:xfrm>
            <a:off x="806660" y="1685260"/>
            <a:ext cx="2063600" cy="838200"/>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#thirsty</a:t>
            </a:r>
            <a:endParaRPr lang="en-US" sz="3600" b="1" dirty="0">
              <a:solidFill>
                <a:schemeClr val="tx1"/>
              </a:solidFill>
            </a:endParaRPr>
          </a:p>
        </p:txBody>
      </p:sp>
      <p:sp>
        <p:nvSpPr>
          <p:cNvPr id="11" name="Rounded Rectangle 10"/>
          <p:cNvSpPr/>
          <p:nvPr/>
        </p:nvSpPr>
        <p:spPr>
          <a:xfrm>
            <a:off x="806660" y="2675860"/>
            <a:ext cx="2051195" cy="838200"/>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rPr>
              <a:t>#cheers</a:t>
            </a:r>
            <a:endParaRPr lang="en-US" sz="4000" b="1" dirty="0">
              <a:solidFill>
                <a:schemeClr val="tx1"/>
              </a:solidFill>
            </a:endParaRPr>
          </a:p>
        </p:txBody>
      </p:sp>
      <p:sp>
        <p:nvSpPr>
          <p:cNvPr id="12" name="Rounded Rectangle 11"/>
          <p:cNvSpPr/>
          <p:nvPr/>
        </p:nvSpPr>
        <p:spPr>
          <a:xfrm>
            <a:off x="806660" y="7162800"/>
            <a:ext cx="2864588" cy="838200"/>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tx1"/>
                </a:solidFill>
              </a:rPr>
              <a:t>#</a:t>
            </a:r>
            <a:r>
              <a:rPr lang="en-US" sz="4000" b="1" dirty="0" err="1" smtClean="0">
                <a:solidFill>
                  <a:schemeClr val="tx1"/>
                </a:solidFill>
              </a:rPr>
              <a:t>wineaddict</a:t>
            </a:r>
            <a:endParaRPr lang="en-US" sz="4000" b="1" dirty="0">
              <a:solidFill>
                <a:schemeClr val="tx1"/>
              </a:solidFill>
            </a:endParaRPr>
          </a:p>
        </p:txBody>
      </p:sp>
      <p:sp>
        <p:nvSpPr>
          <p:cNvPr id="18" name="TextBox 17"/>
          <p:cNvSpPr txBox="1"/>
          <p:nvPr/>
        </p:nvSpPr>
        <p:spPr>
          <a:xfrm>
            <a:off x="762000" y="0"/>
            <a:ext cx="5271615" cy="369332"/>
          </a:xfrm>
          <a:prstGeom prst="rect">
            <a:avLst/>
          </a:prstGeom>
          <a:noFill/>
        </p:spPr>
        <p:txBody>
          <a:bodyPr wrap="square" rtlCol="0">
            <a:spAutoFit/>
          </a:bodyPr>
          <a:lstStyle/>
          <a:p>
            <a:pPr algn="ctr"/>
            <a:r>
              <a:rPr lang="en-US" b="1" dirty="0" smtClean="0"/>
              <a:t>STICKER PAGE #3 – Design Thoughts</a:t>
            </a:r>
            <a:endParaRPr lang="en-US" b="1" dirty="0"/>
          </a:p>
        </p:txBody>
      </p:sp>
      <p:sp>
        <p:nvSpPr>
          <p:cNvPr id="19" name="Rounded Rectangle 18"/>
          <p:cNvSpPr/>
          <p:nvPr/>
        </p:nvSpPr>
        <p:spPr>
          <a:xfrm>
            <a:off x="806660" y="3611562"/>
            <a:ext cx="2051195" cy="838200"/>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rPr>
              <a:t>#cheers</a:t>
            </a:r>
            <a:endParaRPr lang="en-US" sz="4000" b="1" dirty="0">
              <a:solidFill>
                <a:schemeClr val="tx1"/>
              </a:solidFill>
            </a:endParaRPr>
          </a:p>
        </p:txBody>
      </p:sp>
      <p:sp>
        <p:nvSpPr>
          <p:cNvPr id="21" name="Rounded Rectangle 20"/>
          <p:cNvSpPr/>
          <p:nvPr/>
        </p:nvSpPr>
        <p:spPr>
          <a:xfrm>
            <a:off x="806660" y="6172200"/>
            <a:ext cx="2281193" cy="838200"/>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tx1"/>
                </a:solidFill>
              </a:rPr>
              <a:t>#</a:t>
            </a:r>
            <a:r>
              <a:rPr lang="en-US" sz="4000" b="1" dirty="0" err="1">
                <a:solidFill>
                  <a:schemeClr val="tx1"/>
                </a:solidFill>
              </a:rPr>
              <a:t>mywine</a:t>
            </a:r>
            <a:endParaRPr lang="en-US" sz="4000" b="1" dirty="0">
              <a:solidFill>
                <a:schemeClr val="tx1"/>
              </a:solidFill>
            </a:endParaRPr>
          </a:p>
        </p:txBody>
      </p:sp>
      <p:sp>
        <p:nvSpPr>
          <p:cNvPr id="22" name="Rounded Rectangle 21"/>
          <p:cNvSpPr/>
          <p:nvPr/>
        </p:nvSpPr>
        <p:spPr>
          <a:xfrm rot="16200000">
            <a:off x="1771160" y="2228359"/>
            <a:ext cx="3251038" cy="674241"/>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a:t>
            </a:r>
            <a:r>
              <a:rPr lang="en-US" sz="3200" b="1" dirty="0" err="1" smtClean="0">
                <a:solidFill>
                  <a:schemeClr val="tx1"/>
                </a:solidFill>
              </a:rPr>
              <a:t>winewednesday</a:t>
            </a:r>
            <a:endParaRPr lang="en-US" sz="3200" b="1" dirty="0">
              <a:solidFill>
                <a:schemeClr val="tx1"/>
              </a:solidFill>
            </a:endParaRPr>
          </a:p>
        </p:txBody>
      </p:sp>
      <p:pic>
        <p:nvPicPr>
          <p:cNvPr id="2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05890" y="4419600"/>
            <a:ext cx="780310" cy="672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Rounded Rectangle 23"/>
          <p:cNvSpPr/>
          <p:nvPr/>
        </p:nvSpPr>
        <p:spPr>
          <a:xfrm>
            <a:off x="2983715" y="4325203"/>
            <a:ext cx="820157" cy="838200"/>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solidFill>
                <a:schemeClr val="tx1"/>
              </a:solidFill>
            </a:endParaRPr>
          </a:p>
        </p:txBody>
      </p:sp>
      <p:sp>
        <p:nvSpPr>
          <p:cNvPr id="25" name="Rounded Rectangle 24"/>
          <p:cNvSpPr/>
          <p:nvPr/>
        </p:nvSpPr>
        <p:spPr>
          <a:xfrm>
            <a:off x="819066" y="5163403"/>
            <a:ext cx="2164649" cy="838200"/>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rPr>
              <a:t>#vino</a:t>
            </a:r>
            <a:endParaRPr lang="en-US" sz="4000" b="1" dirty="0">
              <a:solidFill>
                <a:schemeClr val="tx1"/>
              </a:solidFill>
            </a:endParaRPr>
          </a:p>
        </p:txBody>
      </p:sp>
    </p:spTree>
    <p:extLst>
      <p:ext uri="{BB962C8B-B14F-4D97-AF65-F5344CB8AC3E}">
        <p14:creationId xmlns:p14="http://schemas.microsoft.com/office/powerpoint/2010/main" val="2228034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52599" y="609600"/>
            <a:ext cx="3292475" cy="768032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dirty="0" smtClean="0">
              <a:solidFill>
                <a:schemeClr val="tx1"/>
              </a:solidFill>
            </a:endParaRPr>
          </a:p>
          <a:p>
            <a:pPr algn="ctr"/>
            <a:endParaRPr lang="en-US" dirty="0">
              <a:solidFill>
                <a:schemeClr val="tx1"/>
              </a:solidFill>
            </a:endParaRPr>
          </a:p>
          <a:p>
            <a:pPr algn="ctr"/>
            <a:r>
              <a:rPr lang="en-US" b="1" dirty="0" smtClean="0">
                <a:solidFill>
                  <a:schemeClr val="tx1"/>
                </a:solidFill>
              </a:rPr>
              <a:t>Title </a:t>
            </a:r>
            <a:r>
              <a:rPr lang="en-US" b="1" dirty="0" err="1" smtClean="0">
                <a:solidFill>
                  <a:schemeClr val="tx1"/>
                </a:solidFill>
              </a:rPr>
              <a:t>Title</a:t>
            </a:r>
            <a:r>
              <a:rPr lang="en-US" b="1" dirty="0" smtClean="0">
                <a:solidFill>
                  <a:schemeClr val="tx1"/>
                </a:solidFill>
              </a:rPr>
              <a:t> </a:t>
            </a:r>
            <a:r>
              <a:rPr lang="en-US" b="1" dirty="0" err="1" smtClean="0">
                <a:solidFill>
                  <a:schemeClr val="tx1"/>
                </a:solidFill>
              </a:rPr>
              <a:t>Title</a:t>
            </a:r>
            <a:endParaRPr lang="en-US" b="1" dirty="0" smtClean="0">
              <a:solidFill>
                <a:schemeClr val="tx1"/>
              </a:solidFill>
            </a:endParaRPr>
          </a:p>
          <a:p>
            <a:pPr algn="ctr"/>
            <a:endParaRPr lang="en-US" dirty="0" smtClean="0">
              <a:solidFill>
                <a:schemeClr val="tx1"/>
              </a:solidFill>
            </a:endParaRPr>
          </a:p>
          <a:p>
            <a:pPr algn="ctr"/>
            <a:r>
              <a:rPr lang="en-US" dirty="0" smtClean="0">
                <a:solidFill>
                  <a:schemeClr val="tx1"/>
                </a:solidFill>
              </a:rPr>
              <a:t>Text to come later but this will be a black and white text call to action to ask for an email address with a giveaway</a:t>
            </a:r>
          </a:p>
          <a:p>
            <a:pPr algn="ctr"/>
            <a:endParaRPr lang="en-US" dirty="0">
              <a:solidFill>
                <a:schemeClr val="tx1"/>
              </a:solidFill>
            </a:endParaRPr>
          </a:p>
          <a:p>
            <a:pPr algn="ctr"/>
            <a:endParaRPr lang="en-US" dirty="0" smtClean="0">
              <a:solidFill>
                <a:schemeClr val="tx1"/>
              </a:solidFill>
            </a:endParaRPr>
          </a:p>
          <a:p>
            <a:pPr algn="ctr"/>
            <a:endParaRPr lang="en-US" dirty="0">
              <a:solidFill>
                <a:schemeClr val="tx1"/>
              </a:solidFill>
            </a:endParaRPr>
          </a:p>
          <a:p>
            <a:pPr algn="ctr"/>
            <a:r>
              <a:rPr lang="en-US" dirty="0" smtClean="0">
                <a:solidFill>
                  <a:schemeClr val="tx1"/>
                </a:solidFill>
              </a:rPr>
              <a:t>Call to action URL</a:t>
            </a:r>
          </a:p>
          <a:p>
            <a:pPr algn="ctr"/>
            <a:endParaRPr lang="en-US" dirty="0">
              <a:solidFill>
                <a:schemeClr val="tx1"/>
              </a:solidFill>
            </a:endParaRPr>
          </a:p>
          <a:p>
            <a:pPr algn="ctr"/>
            <a:r>
              <a:rPr lang="en-US" dirty="0" smtClean="0">
                <a:solidFill>
                  <a:schemeClr val="tx1"/>
                </a:solidFill>
              </a:rPr>
              <a:t> </a:t>
            </a:r>
            <a:endParaRPr lang="en-US" dirty="0">
              <a:solidFill>
                <a:schemeClr val="tx1"/>
              </a:solidFill>
            </a:endParaRPr>
          </a:p>
        </p:txBody>
      </p:sp>
      <p:sp>
        <p:nvSpPr>
          <p:cNvPr id="18" name="TextBox 17"/>
          <p:cNvSpPr txBox="1"/>
          <p:nvPr/>
        </p:nvSpPr>
        <p:spPr>
          <a:xfrm>
            <a:off x="762000" y="0"/>
            <a:ext cx="5271615" cy="369332"/>
          </a:xfrm>
          <a:prstGeom prst="rect">
            <a:avLst/>
          </a:prstGeom>
          <a:noFill/>
        </p:spPr>
        <p:txBody>
          <a:bodyPr wrap="square" rtlCol="0">
            <a:spAutoFit/>
          </a:bodyPr>
          <a:lstStyle/>
          <a:p>
            <a:pPr algn="ctr"/>
            <a:r>
              <a:rPr lang="en-US" b="1" dirty="0" smtClean="0"/>
              <a:t>BACK OF COVER PAGE – Black and White Add</a:t>
            </a:r>
            <a:endParaRPr lang="en-US" b="1"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1623" y="6161348"/>
            <a:ext cx="1812368" cy="1796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9915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52599" y="609600"/>
            <a:ext cx="3292475" cy="768032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Cover</a:t>
            </a:r>
          </a:p>
          <a:p>
            <a:pPr algn="ctr"/>
            <a:endParaRPr lang="en-US" dirty="0">
              <a:solidFill>
                <a:schemeClr val="tx1"/>
              </a:solidFill>
            </a:endParaRPr>
          </a:p>
          <a:p>
            <a:pPr algn="ctr"/>
            <a:r>
              <a:rPr lang="en-US" dirty="0" smtClean="0">
                <a:solidFill>
                  <a:schemeClr val="tx1"/>
                </a:solidFill>
              </a:rPr>
              <a:t>Hashtag stickers cover art and information.  </a:t>
            </a:r>
          </a:p>
          <a:p>
            <a:pPr algn="ctr"/>
            <a:endParaRPr lang="en-US" dirty="0">
              <a:solidFill>
                <a:schemeClr val="tx1"/>
              </a:solidFill>
            </a:endParaRPr>
          </a:p>
          <a:p>
            <a:pPr algn="ctr"/>
            <a:r>
              <a:rPr lang="en-US" dirty="0" smtClean="0">
                <a:solidFill>
                  <a:schemeClr val="tx1"/>
                </a:solidFill>
              </a:rPr>
              <a:t>To come later</a:t>
            </a:r>
          </a:p>
          <a:p>
            <a:pPr algn="ctr"/>
            <a:endParaRPr lang="en-US" dirty="0">
              <a:solidFill>
                <a:schemeClr val="tx1"/>
              </a:solidFill>
            </a:endParaRPr>
          </a:p>
          <a:p>
            <a:pPr algn="ctr"/>
            <a:r>
              <a:rPr lang="en-US" dirty="0" smtClean="0">
                <a:solidFill>
                  <a:schemeClr val="tx1"/>
                </a:solidFill>
              </a:rPr>
              <a:t>(Multi-colored but simple design)</a:t>
            </a:r>
          </a:p>
        </p:txBody>
      </p:sp>
    </p:spTree>
    <p:extLst>
      <p:ext uri="{BB962C8B-B14F-4D97-AF65-F5344CB8AC3E}">
        <p14:creationId xmlns:p14="http://schemas.microsoft.com/office/powerpoint/2010/main" val="3300655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Hayes\Dropbox\Wine Club Affiliate\Wine Products\Production - Holiday 1.1 Larger\2818 - Page 4 - Sticker Page 3 v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89324" y="1295401"/>
            <a:ext cx="3292476" cy="768032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42900" y="366184"/>
            <a:ext cx="6172200" cy="472016"/>
          </a:xfrm>
        </p:spPr>
        <p:txBody>
          <a:bodyPr>
            <a:noAutofit/>
          </a:bodyPr>
          <a:lstStyle/>
          <a:p>
            <a:r>
              <a:rPr lang="en-US" sz="3200" dirty="0" smtClean="0"/>
              <a:t>Example Layouts for cover and sticker page from previous project</a:t>
            </a:r>
            <a:endParaRPr lang="en-US" sz="3200" dirty="0"/>
          </a:p>
        </p:txBody>
      </p:sp>
      <p:pic>
        <p:nvPicPr>
          <p:cNvPr id="2051" name="Picture 3" descr="C:\Users\Hayes\Dropbox\Wine Club Affiliate\Wine Products\Production - Holiday 1.1 Larger XFER\2818 - Page 1a - Cover Front v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1295400"/>
            <a:ext cx="3292475" cy="768032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85808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2841</TotalTime>
  <Words>724</Words>
  <Application>Microsoft Office PowerPoint</Application>
  <PresentationFormat>On-screen Show (4:3)</PresentationFormat>
  <Paragraphs>103</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Hashtag Sticker Project</vt:lpstr>
      <vt:lpstr>Hashtag List</vt:lpstr>
      <vt:lpstr>PowerPoint Presentation</vt:lpstr>
      <vt:lpstr>PowerPoint Presentation</vt:lpstr>
      <vt:lpstr>PowerPoint Presentation</vt:lpstr>
      <vt:lpstr>PowerPoint Presentation</vt:lpstr>
      <vt:lpstr>PowerPoint Presentation</vt:lpstr>
      <vt:lpstr>Example Layouts for cover and sticker page from previous project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Hayes</dc:creator>
  <cp:lastModifiedBy>Hayes</cp:lastModifiedBy>
  <cp:revision>26</cp:revision>
  <dcterms:created xsi:type="dcterms:W3CDTF">2018-05-25T21:50:09Z</dcterms:created>
  <dcterms:modified xsi:type="dcterms:W3CDTF">2018-05-28T18:53:53Z</dcterms:modified>
</cp:coreProperties>
</file>