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F2FC-4420-4F53-8FBB-F78721273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14C99B-0C70-4E90-B452-C9944E660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0E75A6-EE56-4080-AC2C-B6410D74C2B7}"/>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5" name="Footer Placeholder 4">
            <a:extLst>
              <a:ext uri="{FF2B5EF4-FFF2-40B4-BE49-F238E27FC236}">
                <a16:creationId xmlns:a16="http://schemas.microsoft.com/office/drawing/2014/main" id="{C0CB84F5-2C50-41EC-A80D-CE27F05BE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10948-7209-4B4B-B273-77615CA35C2A}"/>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350748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A23E-8727-43DD-B367-446B1B9554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A97DAA-96C5-437B-AFAC-1738FCB61A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46078-8EB9-4091-9F8F-A21DC4720FDE}"/>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5" name="Footer Placeholder 4">
            <a:extLst>
              <a:ext uri="{FF2B5EF4-FFF2-40B4-BE49-F238E27FC236}">
                <a16:creationId xmlns:a16="http://schemas.microsoft.com/office/drawing/2014/main" id="{F51EA4A2-F94F-4097-8B84-BD5116E92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212D8-453B-497B-BCD8-B3FE82AC6CD9}"/>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395088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2BEDE-2FC5-41A0-BE46-4A1AC87C5E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D96FB3-5112-4DCE-BEC5-D070DB56A4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FD9D0-FB99-439B-A39B-F63D18F1A901}"/>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5" name="Footer Placeholder 4">
            <a:extLst>
              <a:ext uri="{FF2B5EF4-FFF2-40B4-BE49-F238E27FC236}">
                <a16:creationId xmlns:a16="http://schemas.microsoft.com/office/drawing/2014/main" id="{0454BCE8-2795-4E65-9B6A-165142354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F0F6C-3C0A-451C-8E8D-EA023FA951F9}"/>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172603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73B2-311E-4053-AF72-3FBA518E4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5E94E-66E1-4782-85CA-D681FEE1EB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EB68B-DF3A-423C-8286-C918A93301A0}"/>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5" name="Footer Placeholder 4">
            <a:extLst>
              <a:ext uri="{FF2B5EF4-FFF2-40B4-BE49-F238E27FC236}">
                <a16:creationId xmlns:a16="http://schemas.microsoft.com/office/drawing/2014/main" id="{99980C2E-AE76-4007-B4B5-D5757C1C4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3FA8-98F0-49E1-9A65-94320F7AAD43}"/>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12938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1F83-9645-42E4-BA5D-E0A4D2E6FD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23BDB-9C32-41D4-9E77-8FC6134D54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DA59B6-15F5-459A-A4A6-4BDDB5436AA1}"/>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5" name="Footer Placeholder 4">
            <a:extLst>
              <a:ext uri="{FF2B5EF4-FFF2-40B4-BE49-F238E27FC236}">
                <a16:creationId xmlns:a16="http://schemas.microsoft.com/office/drawing/2014/main" id="{24050FDE-06F4-4743-8C8C-9EA9725F8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B2CA4-0719-42C0-BDA4-41CD36C83518}"/>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327372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6BC-B3B7-45E1-B733-0A787CC90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E20A6-06B5-47F8-BC6A-92F5D99AE4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46AA1-DC14-492F-AAFC-9CEB4D6257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7DE7B-1247-48B4-AE4B-3155DC5F0EFF}"/>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6" name="Footer Placeholder 5">
            <a:extLst>
              <a:ext uri="{FF2B5EF4-FFF2-40B4-BE49-F238E27FC236}">
                <a16:creationId xmlns:a16="http://schemas.microsoft.com/office/drawing/2014/main" id="{4CD3EB87-0735-4DC6-BB58-3BA80D921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01A72-3BA6-4B7B-9D7E-9A7697070854}"/>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370625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4D10-9D92-4542-A790-050FAA325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66D73-F2F3-45D2-B424-22E06D530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0DA471-59D6-4FDF-97C4-B3951CC7A0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BBA086-3356-4F4D-9F86-055FEFAF8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FFD7DF-882D-49F3-8355-0A58F4D0E2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71AD4-B87D-48E0-8ED4-B8AD9CDB9188}"/>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8" name="Footer Placeholder 7">
            <a:extLst>
              <a:ext uri="{FF2B5EF4-FFF2-40B4-BE49-F238E27FC236}">
                <a16:creationId xmlns:a16="http://schemas.microsoft.com/office/drawing/2014/main" id="{C2726E64-A746-4385-BF2E-3C51BF6703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E9664-2FC5-41C1-9092-B300CB4E4ED7}"/>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30188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4118-00A0-4107-B345-AEA17C425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0219AD-B710-478B-AB8A-B2A94127C754}"/>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4" name="Footer Placeholder 3">
            <a:extLst>
              <a:ext uri="{FF2B5EF4-FFF2-40B4-BE49-F238E27FC236}">
                <a16:creationId xmlns:a16="http://schemas.microsoft.com/office/drawing/2014/main" id="{100D857D-6565-418B-B5C5-D887DD7305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FB24F3-2055-4ED3-A1D8-D40970C291A7}"/>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25114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7759C-4386-4C49-A3C5-F3A5EA625F79}"/>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3" name="Footer Placeholder 2">
            <a:extLst>
              <a:ext uri="{FF2B5EF4-FFF2-40B4-BE49-F238E27FC236}">
                <a16:creationId xmlns:a16="http://schemas.microsoft.com/office/drawing/2014/main" id="{9BD516AA-64AF-4E02-833C-1BA1BC274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9804B0-8BCC-4D08-867A-EF2C1A2AC443}"/>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24660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5987-06A7-42E0-AF98-3AE77FC51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C9E54A-91B7-4F11-B978-EE0441303D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9E105C-2627-45AB-9B2A-92AA8FB20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7A1F5-90E2-4F46-92CD-FEEFF536C22F}"/>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6" name="Footer Placeholder 5">
            <a:extLst>
              <a:ext uri="{FF2B5EF4-FFF2-40B4-BE49-F238E27FC236}">
                <a16:creationId xmlns:a16="http://schemas.microsoft.com/office/drawing/2014/main" id="{6F3F9933-22A4-4C98-97A6-266F20F8C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24021-3DBF-454A-B3D9-42E7E4ED8C1B}"/>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690899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6315-EECE-415A-A2BB-EAF01578A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2D1EA4-F9BF-4245-BBFB-3ACEB1058E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EED9F1-93B9-4B21-8D1A-5C359E857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CB5CCA-4092-4674-B16D-7FAA0DDE7A7E}"/>
              </a:ext>
            </a:extLst>
          </p:cNvPr>
          <p:cNvSpPr>
            <a:spLocks noGrp="1"/>
          </p:cNvSpPr>
          <p:nvPr>
            <p:ph type="dt" sz="half" idx="10"/>
          </p:nvPr>
        </p:nvSpPr>
        <p:spPr/>
        <p:txBody>
          <a:bodyPr/>
          <a:lstStyle/>
          <a:p>
            <a:fld id="{A8415482-D310-4236-89D7-2D7D09997246}" type="datetimeFigureOut">
              <a:rPr lang="en-US" smtClean="0"/>
              <a:t>5/17/2018</a:t>
            </a:fld>
            <a:endParaRPr lang="en-US"/>
          </a:p>
        </p:txBody>
      </p:sp>
      <p:sp>
        <p:nvSpPr>
          <p:cNvPr id="6" name="Footer Placeholder 5">
            <a:extLst>
              <a:ext uri="{FF2B5EF4-FFF2-40B4-BE49-F238E27FC236}">
                <a16:creationId xmlns:a16="http://schemas.microsoft.com/office/drawing/2014/main" id="{738605D8-927E-48E4-9E36-A61F0048A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94544-D870-4E07-B17A-E4F27D3CC595}"/>
              </a:ext>
            </a:extLst>
          </p:cNvPr>
          <p:cNvSpPr>
            <a:spLocks noGrp="1"/>
          </p:cNvSpPr>
          <p:nvPr>
            <p:ph type="sldNum" sz="quarter" idx="12"/>
          </p:nvPr>
        </p:nvSpPr>
        <p:spPr/>
        <p:txBody>
          <a:bodyPr/>
          <a:lstStyle/>
          <a:p>
            <a:fld id="{CA8E19E0-7C3C-4582-8314-A6AEA0230743}" type="slidenum">
              <a:rPr lang="en-US" smtClean="0"/>
              <a:t>‹#›</a:t>
            </a:fld>
            <a:endParaRPr lang="en-US"/>
          </a:p>
        </p:txBody>
      </p:sp>
    </p:spTree>
    <p:extLst>
      <p:ext uri="{BB962C8B-B14F-4D97-AF65-F5344CB8AC3E}">
        <p14:creationId xmlns:p14="http://schemas.microsoft.com/office/powerpoint/2010/main" val="319586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EDF73-9718-48FF-90F7-0A9445E52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43F355-5D30-491F-9A3E-E661064FF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F38F08-3DEF-44C1-A5F5-0B9225C2D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15482-D310-4236-89D7-2D7D09997246}" type="datetimeFigureOut">
              <a:rPr lang="en-US" smtClean="0"/>
              <a:t>5/17/2018</a:t>
            </a:fld>
            <a:endParaRPr lang="en-US"/>
          </a:p>
        </p:txBody>
      </p:sp>
      <p:sp>
        <p:nvSpPr>
          <p:cNvPr id="5" name="Footer Placeholder 4">
            <a:extLst>
              <a:ext uri="{FF2B5EF4-FFF2-40B4-BE49-F238E27FC236}">
                <a16:creationId xmlns:a16="http://schemas.microsoft.com/office/drawing/2014/main" id="{FAE23D6D-2654-400E-B812-215A625C4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688ED0-69F2-40CC-B685-07DC1345D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E19E0-7C3C-4582-8314-A6AEA0230743}" type="slidenum">
              <a:rPr lang="en-US" smtClean="0"/>
              <a:t>‹#›</a:t>
            </a:fld>
            <a:endParaRPr lang="en-US"/>
          </a:p>
        </p:txBody>
      </p:sp>
    </p:spTree>
    <p:extLst>
      <p:ext uri="{BB962C8B-B14F-4D97-AF65-F5344CB8AC3E}">
        <p14:creationId xmlns:p14="http://schemas.microsoft.com/office/powerpoint/2010/main" val="200045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946A0AD-7E5B-49C1-BD9F-D4BBB03D1DA3}"/>
              </a:ext>
            </a:extLst>
          </p:cNvPr>
          <p:cNvSpPr/>
          <p:nvPr/>
        </p:nvSpPr>
        <p:spPr>
          <a:xfrm>
            <a:off x="4328866" y="357809"/>
            <a:ext cx="3583355" cy="1633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0C58D33-D4BF-4974-9558-4D19BCB0D37D}"/>
              </a:ext>
            </a:extLst>
          </p:cNvPr>
          <p:cNvGraphicFramePr>
            <a:graphicFrameLocks noGrp="1"/>
          </p:cNvGraphicFramePr>
          <p:nvPr>
            <p:extLst>
              <p:ext uri="{D42A27DB-BD31-4B8C-83A1-F6EECF244321}">
                <p14:modId xmlns:p14="http://schemas.microsoft.com/office/powerpoint/2010/main" val="1308710577"/>
              </p:ext>
            </p:extLst>
          </p:nvPr>
        </p:nvGraphicFramePr>
        <p:xfrm>
          <a:off x="0" y="0"/>
          <a:ext cx="12192000" cy="6858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27559560"/>
                    </a:ext>
                  </a:extLst>
                </a:gridCol>
                <a:gridCol w="4064000">
                  <a:extLst>
                    <a:ext uri="{9D8B030D-6E8A-4147-A177-3AD203B41FA5}">
                      <a16:colId xmlns:a16="http://schemas.microsoft.com/office/drawing/2014/main" val="2575072157"/>
                    </a:ext>
                  </a:extLst>
                </a:gridCol>
                <a:gridCol w="4064000">
                  <a:extLst>
                    <a:ext uri="{9D8B030D-6E8A-4147-A177-3AD203B41FA5}">
                      <a16:colId xmlns:a16="http://schemas.microsoft.com/office/drawing/2014/main" val="1268589504"/>
                    </a:ext>
                  </a:extLst>
                </a:gridCol>
              </a:tblGrid>
              <a:tr h="228600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536262498"/>
                  </a:ext>
                </a:extLst>
              </a:tr>
              <a:tr h="228600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592481089"/>
                  </a:ext>
                </a:extLst>
              </a:tr>
              <a:tr h="228600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058182216"/>
                  </a:ext>
                </a:extLst>
              </a:tr>
            </a:tbl>
          </a:graphicData>
        </a:graphic>
      </p:graphicFrame>
      <p:sp>
        <p:nvSpPr>
          <p:cNvPr id="5" name="Rectangle 4">
            <a:extLst>
              <a:ext uri="{FF2B5EF4-FFF2-40B4-BE49-F238E27FC236}">
                <a16:creationId xmlns:a16="http://schemas.microsoft.com/office/drawing/2014/main" id="{4FB20D0F-3B40-43AC-BEE4-5660A0B29EE3}"/>
              </a:ext>
            </a:extLst>
          </p:cNvPr>
          <p:cNvSpPr/>
          <p:nvPr/>
        </p:nvSpPr>
        <p:spPr>
          <a:xfrm>
            <a:off x="8017564" y="767474"/>
            <a:ext cx="4223523" cy="923330"/>
          </a:xfrm>
          <a:prstGeom prst="rect">
            <a:avLst/>
          </a:prstGeom>
          <a:noFill/>
        </p:spPr>
        <p:txBody>
          <a:bodyPr wrap="square" lIns="91440" tIns="45720" rIns="91440" bIns="45720">
            <a:spAutoFit/>
          </a:bodyPr>
          <a:lstStyle/>
          <a:p>
            <a:pPr algn="ctr"/>
            <a:r>
              <a:rPr lang="en-US" sz="5400" b="1" cap="none" spc="0" dirty="0">
                <a:ln/>
                <a:solidFill>
                  <a:schemeClr val="accent4"/>
                </a:solidFill>
                <a:effectLst/>
              </a:rPr>
              <a:t>FUNDRAISER</a:t>
            </a:r>
          </a:p>
        </p:txBody>
      </p:sp>
      <p:sp>
        <p:nvSpPr>
          <p:cNvPr id="6" name="TextBox 5">
            <a:extLst>
              <a:ext uri="{FF2B5EF4-FFF2-40B4-BE49-F238E27FC236}">
                <a16:creationId xmlns:a16="http://schemas.microsoft.com/office/drawing/2014/main" id="{DBF5E07B-5176-4770-ABE6-220862E1699B}"/>
              </a:ext>
            </a:extLst>
          </p:cNvPr>
          <p:cNvSpPr txBox="1"/>
          <p:nvPr/>
        </p:nvSpPr>
        <p:spPr>
          <a:xfrm>
            <a:off x="9316279" y="240557"/>
            <a:ext cx="3419061" cy="1015663"/>
          </a:xfrm>
          <a:prstGeom prst="rect">
            <a:avLst/>
          </a:prstGeom>
          <a:noFill/>
        </p:spPr>
        <p:txBody>
          <a:bodyPr wrap="square" rtlCol="0">
            <a:spAutoFit/>
          </a:bodyPr>
          <a:lstStyle/>
          <a:p>
            <a:r>
              <a:rPr lang="en-US" sz="6000" dirty="0">
                <a:solidFill>
                  <a:srgbClr val="FF0000"/>
                </a:solidFill>
                <a:effectLst>
                  <a:outerShdw blurRad="38100" dist="38100" dir="2700000" algn="tl">
                    <a:srgbClr val="000000">
                      <a:alpha val="43137"/>
                    </a:srgbClr>
                  </a:outerShdw>
                </a:effectLst>
                <a:latin typeface="Blackadder ITC" panose="04020505051007020D02" pitchFamily="82" charset="0"/>
              </a:rPr>
              <a:t>My</a:t>
            </a:r>
          </a:p>
        </p:txBody>
      </p:sp>
      <p:pic>
        <p:nvPicPr>
          <p:cNvPr id="18" name="Picture 17">
            <a:extLst>
              <a:ext uri="{FF2B5EF4-FFF2-40B4-BE49-F238E27FC236}">
                <a16:creationId xmlns:a16="http://schemas.microsoft.com/office/drawing/2014/main" id="{CEE72156-1F72-41CF-82E7-AD7687E91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866" y="4864816"/>
            <a:ext cx="3534268" cy="1114581"/>
          </a:xfrm>
          <a:prstGeom prst="rect">
            <a:avLst/>
          </a:prstGeom>
        </p:spPr>
      </p:pic>
      <p:pic>
        <p:nvPicPr>
          <p:cNvPr id="20" name="Picture 19">
            <a:extLst>
              <a:ext uri="{FF2B5EF4-FFF2-40B4-BE49-F238E27FC236}">
                <a16:creationId xmlns:a16="http://schemas.microsoft.com/office/drawing/2014/main" id="{287C2DE9-4AE6-48F9-B6FB-15C7F6B90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656" y="2512439"/>
            <a:ext cx="3308688" cy="2256771"/>
          </a:xfrm>
          <a:prstGeom prst="rect">
            <a:avLst/>
          </a:prstGeom>
        </p:spPr>
      </p:pic>
      <p:sp>
        <p:nvSpPr>
          <p:cNvPr id="21" name="TextBox 20">
            <a:extLst>
              <a:ext uri="{FF2B5EF4-FFF2-40B4-BE49-F238E27FC236}">
                <a16:creationId xmlns:a16="http://schemas.microsoft.com/office/drawing/2014/main" id="{35B09584-7BCA-4ECE-A3ED-12A86DA9A7BE}"/>
              </a:ext>
            </a:extLst>
          </p:cNvPr>
          <p:cNvSpPr txBox="1"/>
          <p:nvPr/>
        </p:nvSpPr>
        <p:spPr>
          <a:xfrm>
            <a:off x="4328866" y="5979397"/>
            <a:ext cx="3688698" cy="738664"/>
          </a:xfrm>
          <a:prstGeom prst="rect">
            <a:avLst/>
          </a:prstGeom>
          <a:noFill/>
        </p:spPr>
        <p:txBody>
          <a:bodyPr wrap="square" rtlCol="0">
            <a:spAutoFit/>
          </a:bodyPr>
          <a:lstStyle/>
          <a:p>
            <a:pPr algn="ctr"/>
            <a:r>
              <a:rPr lang="en-US" sz="1400" dirty="0"/>
              <a:t>10730 Potranco Rd, Suite 122, Box 139</a:t>
            </a:r>
          </a:p>
          <a:p>
            <a:pPr algn="ctr"/>
            <a:r>
              <a:rPr lang="en-US" sz="1400" dirty="0"/>
              <a:t>San Antonio, Texas 78251</a:t>
            </a:r>
          </a:p>
          <a:p>
            <a:pPr algn="ctr"/>
            <a:r>
              <a:rPr lang="en-US" sz="1400" dirty="0"/>
              <a:t>www.myeats.org</a:t>
            </a:r>
          </a:p>
        </p:txBody>
      </p:sp>
      <p:sp>
        <p:nvSpPr>
          <p:cNvPr id="23" name="Rectangle 22">
            <a:extLst>
              <a:ext uri="{FF2B5EF4-FFF2-40B4-BE49-F238E27FC236}">
                <a16:creationId xmlns:a16="http://schemas.microsoft.com/office/drawing/2014/main" id="{1547A1EA-5A67-4959-8129-A331DBEF4B81}"/>
              </a:ext>
            </a:extLst>
          </p:cNvPr>
          <p:cNvSpPr/>
          <p:nvPr/>
        </p:nvSpPr>
        <p:spPr>
          <a:xfrm>
            <a:off x="4328866" y="240557"/>
            <a:ext cx="3583355" cy="1879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F2AFFB5-AA74-4429-8DA5-F98BFABBBBB9}"/>
              </a:ext>
            </a:extLst>
          </p:cNvPr>
          <p:cNvSpPr txBox="1"/>
          <p:nvPr/>
        </p:nvSpPr>
        <p:spPr>
          <a:xfrm>
            <a:off x="4422451" y="349041"/>
            <a:ext cx="3489770" cy="338554"/>
          </a:xfrm>
          <a:prstGeom prst="rect">
            <a:avLst/>
          </a:prstGeom>
          <a:solidFill>
            <a:schemeClr val="bg1"/>
          </a:solidFill>
        </p:spPr>
        <p:txBody>
          <a:bodyPr wrap="square" rtlCol="0">
            <a:spAutoFit/>
          </a:bodyPr>
          <a:lstStyle/>
          <a:p>
            <a:r>
              <a:rPr lang="en-US" sz="1600" dirty="0"/>
              <a:t>Customer Satisfaction Representative</a:t>
            </a:r>
          </a:p>
        </p:txBody>
      </p:sp>
      <p:pic>
        <p:nvPicPr>
          <p:cNvPr id="29" name="Picture 28">
            <a:extLst>
              <a:ext uri="{FF2B5EF4-FFF2-40B4-BE49-F238E27FC236}">
                <a16:creationId xmlns:a16="http://schemas.microsoft.com/office/drawing/2014/main" id="{139AE8C4-4B8F-462A-B3CB-BFF68DA20885}"/>
              </a:ext>
            </a:extLst>
          </p:cNvPr>
          <p:cNvPicPr>
            <a:picLocks noChangeAspect="1"/>
          </p:cNvPicPr>
          <p:nvPr/>
        </p:nvPicPr>
        <p:blipFill>
          <a:blip r:embed="rId4"/>
          <a:stretch>
            <a:fillRect/>
          </a:stretch>
        </p:blipFill>
        <p:spPr>
          <a:xfrm>
            <a:off x="8471965" y="2085423"/>
            <a:ext cx="3308688" cy="4249782"/>
          </a:xfrm>
          <a:prstGeom prst="rect">
            <a:avLst/>
          </a:prstGeom>
        </p:spPr>
      </p:pic>
      <p:sp>
        <p:nvSpPr>
          <p:cNvPr id="30" name="TextBox 29">
            <a:extLst>
              <a:ext uri="{FF2B5EF4-FFF2-40B4-BE49-F238E27FC236}">
                <a16:creationId xmlns:a16="http://schemas.microsoft.com/office/drawing/2014/main" id="{08153170-969F-490F-BF6E-43AD25A7F665}"/>
              </a:ext>
            </a:extLst>
          </p:cNvPr>
          <p:cNvSpPr txBox="1"/>
          <p:nvPr/>
        </p:nvSpPr>
        <p:spPr>
          <a:xfrm>
            <a:off x="397565" y="240557"/>
            <a:ext cx="3437048" cy="646331"/>
          </a:xfrm>
          <a:prstGeom prst="rect">
            <a:avLst/>
          </a:prstGeom>
          <a:noFill/>
        </p:spPr>
        <p:txBody>
          <a:bodyPr wrap="square" rtlCol="0">
            <a:spAutoFit/>
          </a:bodyPr>
          <a:lstStyle/>
          <a:p>
            <a:pPr algn="ctr"/>
            <a:r>
              <a:rPr lang="en-US" dirty="0"/>
              <a:t>Some of the other Charities that we are proud to support:</a:t>
            </a:r>
          </a:p>
        </p:txBody>
      </p:sp>
      <p:pic>
        <p:nvPicPr>
          <p:cNvPr id="32" name="Picture 31">
            <a:extLst>
              <a:ext uri="{FF2B5EF4-FFF2-40B4-BE49-F238E27FC236}">
                <a16:creationId xmlns:a16="http://schemas.microsoft.com/office/drawing/2014/main" id="{15422348-6A58-4ABF-B893-553BC65BCC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37" y="1321449"/>
            <a:ext cx="1033670" cy="678735"/>
          </a:xfrm>
          <a:prstGeom prst="rect">
            <a:avLst/>
          </a:prstGeom>
        </p:spPr>
      </p:pic>
      <p:pic>
        <p:nvPicPr>
          <p:cNvPr id="34" name="Picture 33">
            <a:extLst>
              <a:ext uri="{FF2B5EF4-FFF2-40B4-BE49-F238E27FC236}">
                <a16:creationId xmlns:a16="http://schemas.microsoft.com/office/drawing/2014/main" id="{E96C2EB4-B0B6-4C6A-9932-F1771CF1C0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3305" y="1201286"/>
            <a:ext cx="1085221" cy="919062"/>
          </a:xfrm>
          <a:prstGeom prst="rect">
            <a:avLst/>
          </a:prstGeom>
        </p:spPr>
      </p:pic>
      <p:pic>
        <p:nvPicPr>
          <p:cNvPr id="36" name="Picture 35">
            <a:extLst>
              <a:ext uri="{FF2B5EF4-FFF2-40B4-BE49-F238E27FC236}">
                <a16:creationId xmlns:a16="http://schemas.microsoft.com/office/drawing/2014/main" id="{515128EC-8748-4723-8B0E-B5FF9A6ECA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9765" y="1127444"/>
            <a:ext cx="1200780" cy="1035403"/>
          </a:xfrm>
          <a:prstGeom prst="rect">
            <a:avLst/>
          </a:prstGeom>
        </p:spPr>
      </p:pic>
      <p:pic>
        <p:nvPicPr>
          <p:cNvPr id="38" name="Picture 37">
            <a:extLst>
              <a:ext uri="{FF2B5EF4-FFF2-40B4-BE49-F238E27FC236}">
                <a16:creationId xmlns:a16="http://schemas.microsoft.com/office/drawing/2014/main" id="{70F40673-5D43-4BF0-A5F9-A1C5B54DB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655" y="2478703"/>
            <a:ext cx="1174341" cy="817278"/>
          </a:xfrm>
          <a:prstGeom prst="rect">
            <a:avLst/>
          </a:prstGeom>
        </p:spPr>
      </p:pic>
      <p:pic>
        <p:nvPicPr>
          <p:cNvPr id="42" name="Picture 41">
            <a:extLst>
              <a:ext uri="{FF2B5EF4-FFF2-40B4-BE49-F238E27FC236}">
                <a16:creationId xmlns:a16="http://schemas.microsoft.com/office/drawing/2014/main" id="{4B985724-E624-4968-99BF-D1CED6C39B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7932" y="2478703"/>
            <a:ext cx="957113" cy="811588"/>
          </a:xfrm>
          <a:prstGeom prst="rect">
            <a:avLst/>
          </a:prstGeom>
        </p:spPr>
      </p:pic>
      <p:pic>
        <p:nvPicPr>
          <p:cNvPr id="44" name="Picture 43">
            <a:extLst>
              <a:ext uri="{FF2B5EF4-FFF2-40B4-BE49-F238E27FC236}">
                <a16:creationId xmlns:a16="http://schemas.microsoft.com/office/drawing/2014/main" id="{4C935475-386D-483C-A95F-EBE746988B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0942" y="2512439"/>
            <a:ext cx="957113" cy="986654"/>
          </a:xfrm>
          <a:prstGeom prst="rect">
            <a:avLst/>
          </a:prstGeom>
        </p:spPr>
      </p:pic>
      <p:pic>
        <p:nvPicPr>
          <p:cNvPr id="46" name="Picture 45">
            <a:extLst>
              <a:ext uri="{FF2B5EF4-FFF2-40B4-BE49-F238E27FC236}">
                <a16:creationId xmlns:a16="http://schemas.microsoft.com/office/drawing/2014/main" id="{BF14552E-5FBB-430F-80AF-04599E2C8F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1655" y="3646163"/>
            <a:ext cx="1033670" cy="1128302"/>
          </a:xfrm>
          <a:prstGeom prst="rect">
            <a:avLst/>
          </a:prstGeom>
        </p:spPr>
      </p:pic>
      <p:pic>
        <p:nvPicPr>
          <p:cNvPr id="48" name="Picture 47">
            <a:extLst>
              <a:ext uri="{FF2B5EF4-FFF2-40B4-BE49-F238E27FC236}">
                <a16:creationId xmlns:a16="http://schemas.microsoft.com/office/drawing/2014/main" id="{FC2FBB7E-6AB7-4C5C-9B94-8DA4F2DFC5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0512" y="3668529"/>
            <a:ext cx="1131153" cy="919062"/>
          </a:xfrm>
          <a:prstGeom prst="rect">
            <a:avLst/>
          </a:prstGeom>
        </p:spPr>
      </p:pic>
      <p:pic>
        <p:nvPicPr>
          <p:cNvPr id="50" name="Picture 49">
            <a:extLst>
              <a:ext uri="{FF2B5EF4-FFF2-40B4-BE49-F238E27FC236}">
                <a16:creationId xmlns:a16="http://schemas.microsoft.com/office/drawing/2014/main" id="{2A764FA0-B221-4A40-8C32-56717464AB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16852" y="3786149"/>
            <a:ext cx="1054253" cy="715990"/>
          </a:xfrm>
          <a:prstGeom prst="rect">
            <a:avLst/>
          </a:prstGeom>
        </p:spPr>
      </p:pic>
    </p:spTree>
    <p:extLst>
      <p:ext uri="{BB962C8B-B14F-4D97-AF65-F5344CB8AC3E}">
        <p14:creationId xmlns:p14="http://schemas.microsoft.com/office/powerpoint/2010/main" val="55876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036A19-58EA-465D-AFD1-47E79A4670BC}"/>
              </a:ext>
            </a:extLst>
          </p:cNvPr>
          <p:cNvGraphicFramePr>
            <a:graphicFrameLocks noGrp="1"/>
          </p:cNvGraphicFramePr>
          <p:nvPr>
            <p:extLst>
              <p:ext uri="{D42A27DB-BD31-4B8C-83A1-F6EECF244321}">
                <p14:modId xmlns:p14="http://schemas.microsoft.com/office/powerpoint/2010/main" val="3208902325"/>
              </p:ext>
            </p:extLst>
          </p:nvPr>
        </p:nvGraphicFramePr>
        <p:xfrm>
          <a:off x="39931" y="-64715"/>
          <a:ext cx="12192000" cy="10972800"/>
        </p:xfrm>
        <a:graphic>
          <a:graphicData uri="http://schemas.openxmlformats.org/drawingml/2006/table">
            <a:tbl>
              <a:tblPr firstRow="1" bandRow="1">
                <a:tableStyleId>{5C22544A-7EE6-4342-B048-85BDC9FD1C3A}</a:tableStyleId>
              </a:tblPr>
              <a:tblGrid>
                <a:gridCol w="4068417">
                  <a:extLst>
                    <a:ext uri="{9D8B030D-6E8A-4147-A177-3AD203B41FA5}">
                      <a16:colId xmlns:a16="http://schemas.microsoft.com/office/drawing/2014/main" val="4277306047"/>
                    </a:ext>
                  </a:extLst>
                </a:gridCol>
                <a:gridCol w="4439304">
                  <a:extLst>
                    <a:ext uri="{9D8B030D-6E8A-4147-A177-3AD203B41FA5}">
                      <a16:colId xmlns:a16="http://schemas.microsoft.com/office/drawing/2014/main" val="1953800469"/>
                    </a:ext>
                  </a:extLst>
                </a:gridCol>
                <a:gridCol w="3684279">
                  <a:extLst>
                    <a:ext uri="{9D8B030D-6E8A-4147-A177-3AD203B41FA5}">
                      <a16:colId xmlns:a16="http://schemas.microsoft.com/office/drawing/2014/main" val="807651155"/>
                    </a:ext>
                  </a:extLst>
                </a:gridCol>
              </a:tblGrid>
              <a:tr h="2286000">
                <a:tc>
                  <a:txBody>
                    <a:bodyPr/>
                    <a:lstStyle/>
                    <a:p>
                      <a:endParaRPr lang="en-US"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0" b="1" dirty="0">
                        <a:solidFill>
                          <a:srgbClr val="FF0000"/>
                        </a:solidFill>
                        <a:latin typeface="Blackadder ITC" panose="04020505051007020D02" pitchFamily="82" charset="0"/>
                      </a:endParaRPr>
                    </a:p>
                    <a:p>
                      <a:endParaRPr lang="en-US" dirty="0"/>
                    </a:p>
                  </a:txBody>
                  <a:tcPr>
                    <a:solidFill>
                      <a:schemeClr val="bg1">
                        <a:lumMod val="95000"/>
                      </a:schemeClr>
                    </a:solidFill>
                  </a:tcPr>
                </a:tc>
                <a:tc>
                  <a:txBody>
                    <a:bodyPr/>
                    <a:lstStyle/>
                    <a:p>
                      <a:endParaRPr lang="en-US" sz="1800" b="0" i="0" kern="1200" dirty="0">
                        <a:solidFill>
                          <a:schemeClr val="accent1"/>
                        </a:solidFill>
                        <a:effectLst/>
                        <a:latin typeface="+mn-lt"/>
                        <a:ea typeface="+mn-ea"/>
                        <a:cs typeface="+mn-cs"/>
                      </a:endParaRPr>
                    </a:p>
                    <a:p>
                      <a:r>
                        <a:rPr lang="en-US" sz="1800" b="0" i="0" kern="1200" dirty="0">
                          <a:solidFill>
                            <a:schemeClr val="accent1"/>
                          </a:solidFill>
                          <a:effectLst/>
                          <a:latin typeface="+mn-lt"/>
                          <a:ea typeface="+mn-ea"/>
                          <a:cs typeface="+mn-cs"/>
                        </a:rPr>
                        <a:t>Are you tired of fundraisers where you, the parent, do all the work?</a:t>
                      </a:r>
                    </a:p>
                    <a:p>
                      <a:endParaRPr lang="en-US" sz="1800" b="0" i="0" kern="1200" dirty="0">
                        <a:solidFill>
                          <a:schemeClr val="accent1"/>
                        </a:solidFill>
                        <a:effectLst/>
                        <a:latin typeface="+mn-lt"/>
                        <a:ea typeface="+mn-ea"/>
                        <a:cs typeface="+mn-cs"/>
                      </a:endParaRPr>
                    </a:p>
                    <a:p>
                      <a:r>
                        <a:rPr lang="en-US" sz="1800" b="0" i="0" kern="1200" dirty="0">
                          <a:solidFill>
                            <a:schemeClr val="accent1"/>
                          </a:solidFill>
                          <a:effectLst/>
                          <a:latin typeface="+mn-lt"/>
                          <a:ea typeface="+mn-ea"/>
                          <a:cs typeface="+mn-cs"/>
                        </a:rPr>
                        <a:t>Would you like a simplified process that doesn't require unsafe practices like door-to-door selling?</a:t>
                      </a:r>
                    </a:p>
                    <a:p>
                      <a:endParaRPr lang="en-US" sz="1800" b="0" i="0" kern="1200" dirty="0">
                        <a:solidFill>
                          <a:schemeClr val="accent1"/>
                        </a:solidFill>
                        <a:effectLst/>
                        <a:latin typeface="+mn-lt"/>
                        <a:ea typeface="+mn-ea"/>
                        <a:cs typeface="+mn-cs"/>
                      </a:endParaRPr>
                    </a:p>
                    <a:p>
                      <a:r>
                        <a:rPr lang="en-US" sz="1800" b="0" i="0" kern="1200" dirty="0">
                          <a:solidFill>
                            <a:schemeClr val="accent1"/>
                          </a:solidFill>
                          <a:effectLst/>
                          <a:latin typeface="+mn-lt"/>
                          <a:ea typeface="+mn-ea"/>
                          <a:cs typeface="+mn-cs"/>
                        </a:rPr>
                        <a:t>Would you like to eliminate the hassle of collecting money and delivering items?</a:t>
                      </a:r>
                    </a:p>
                    <a:p>
                      <a:endParaRPr lang="en-US" sz="1800" b="0" i="0" kern="1200" dirty="0">
                        <a:solidFill>
                          <a:schemeClr val="accent1"/>
                        </a:solidFill>
                        <a:effectLst/>
                        <a:latin typeface="+mn-lt"/>
                        <a:ea typeface="+mn-ea"/>
                        <a:cs typeface="+mn-cs"/>
                      </a:endParaRPr>
                    </a:p>
                    <a:p>
                      <a:r>
                        <a:rPr lang="en-US" sz="1800" b="0" i="0" kern="1200" dirty="0">
                          <a:solidFill>
                            <a:schemeClr val="accent1"/>
                          </a:solidFill>
                          <a:effectLst/>
                          <a:latin typeface="+mn-lt"/>
                          <a:ea typeface="+mn-ea"/>
                          <a:cs typeface="+mn-cs"/>
                        </a:rPr>
                        <a:t>Would you like a fundraising program that is 100% complete in one week?</a:t>
                      </a:r>
                    </a:p>
                    <a:p>
                      <a:endParaRPr lang="en-US" sz="1800" b="0" i="0" kern="1200" dirty="0">
                        <a:solidFill>
                          <a:schemeClr val="accent1"/>
                        </a:solidFill>
                        <a:effectLst/>
                        <a:latin typeface="+mn-lt"/>
                        <a:ea typeface="+mn-ea"/>
                        <a:cs typeface="+mn-cs"/>
                      </a:endParaRPr>
                    </a:p>
                    <a:p>
                      <a:r>
                        <a:rPr lang="en-US" sz="1800" b="0" i="0" kern="1200" dirty="0">
                          <a:solidFill>
                            <a:schemeClr val="accent1"/>
                          </a:solidFill>
                          <a:effectLst/>
                          <a:latin typeface="+mn-lt"/>
                          <a:ea typeface="+mn-ea"/>
                          <a:cs typeface="+mn-cs"/>
                        </a:rPr>
                        <a:t>Would you agree that family, friends, and parents are tired of buying items that have no purpose or value?</a:t>
                      </a:r>
                    </a:p>
                    <a:p>
                      <a:endParaRPr lang="en-US" sz="1800" b="0" i="0" kern="1200" dirty="0">
                        <a:solidFill>
                          <a:schemeClr val="accent1"/>
                        </a:solidFill>
                        <a:effectLst/>
                        <a:latin typeface="+mn-lt"/>
                        <a:ea typeface="+mn-ea"/>
                        <a:cs typeface="+mn-cs"/>
                      </a:endParaRPr>
                    </a:p>
                    <a:p>
                      <a:r>
                        <a:rPr lang="en-US" sz="1800" b="0" i="0" kern="1200" dirty="0">
                          <a:solidFill>
                            <a:schemeClr val="accent1"/>
                          </a:solidFill>
                          <a:effectLst/>
                          <a:latin typeface="+mn-lt"/>
                          <a:ea typeface="+mn-ea"/>
                          <a:cs typeface="+mn-cs"/>
                        </a:rPr>
                        <a:t>Do you agree that most family and friends would like to support a good cause?</a:t>
                      </a:r>
                    </a:p>
                    <a:p>
                      <a:endParaRPr lang="en-US" dirty="0">
                        <a:solidFill>
                          <a:schemeClr val="accent1"/>
                        </a:solidFill>
                      </a:endParaRPr>
                    </a:p>
                  </a:txBody>
                  <a:tcPr>
                    <a:solidFill>
                      <a:schemeClr val="bg1">
                        <a:lumMod val="95000"/>
                      </a:schemeClr>
                    </a:solidFill>
                  </a:tcPr>
                </a:tc>
                <a:extLst>
                  <a:ext uri="{0D108BD9-81ED-4DB2-BD59-A6C34878D82A}">
                    <a16:rowId xmlns:a16="http://schemas.microsoft.com/office/drawing/2014/main" val="127706706"/>
                  </a:ext>
                </a:extLst>
              </a:tr>
              <a:tr h="2286000">
                <a:tc>
                  <a:txBody>
                    <a:bodyPr/>
                    <a:lstStyle/>
                    <a:p>
                      <a:endParaRPr lang="en-US" dirty="0">
                        <a:solidFill>
                          <a:schemeClr val="bg1">
                            <a:lumMod val="95000"/>
                          </a:schemeClr>
                        </a:solidFill>
                      </a:endParaRPr>
                    </a:p>
                  </a:txBody>
                  <a:tcPr>
                    <a:solidFill>
                      <a:schemeClr val="bg1">
                        <a:lumMod val="95000"/>
                      </a:schemeClr>
                    </a:solidFill>
                  </a:tcPr>
                </a:tc>
                <a:tc>
                  <a:txBody>
                    <a:bodyPr/>
                    <a:lstStyle/>
                    <a:p>
                      <a:endParaRPr lang="en-US" sz="1200" dirty="0"/>
                    </a:p>
                  </a:txBody>
                  <a:tcPr>
                    <a:solidFill>
                      <a:schemeClr val="bg1">
                        <a:lumMod val="95000"/>
                      </a:schemeClr>
                    </a:solidFill>
                  </a:tcPr>
                </a:tc>
                <a:tc>
                  <a:txBody>
                    <a:bodyPr/>
                    <a:lstStyle/>
                    <a:p>
                      <a:endParaRPr lang="en-US" dirty="0">
                        <a:solidFill>
                          <a:schemeClr val="accent1"/>
                        </a:solidFill>
                      </a:endParaRPr>
                    </a:p>
                  </a:txBody>
                  <a:tcPr>
                    <a:lnB w="12700" cmpd="sng">
                      <a:noFill/>
                    </a:lnB>
                    <a:solidFill>
                      <a:schemeClr val="bg1">
                        <a:lumMod val="95000"/>
                      </a:schemeClr>
                    </a:solidFill>
                  </a:tcPr>
                </a:tc>
                <a:extLst>
                  <a:ext uri="{0D108BD9-81ED-4DB2-BD59-A6C34878D82A}">
                    <a16:rowId xmlns:a16="http://schemas.microsoft.com/office/drawing/2014/main" val="2671592007"/>
                  </a:ext>
                </a:extLst>
              </a:tr>
              <a:tr h="2286000">
                <a:tc>
                  <a:txBody>
                    <a:bodyPr/>
                    <a:lstStyle/>
                    <a:p>
                      <a:endParaRPr lang="en-US" dirty="0"/>
                    </a:p>
                  </a:txBody>
                  <a:tcPr>
                    <a:solidFill>
                      <a:schemeClr val="bg1">
                        <a:lumMod val="95000"/>
                      </a:schemeClr>
                    </a:solidFill>
                  </a:tcPr>
                </a:tc>
                <a:tc>
                  <a:txBody>
                    <a:bodyPr/>
                    <a:lstStyle/>
                    <a:p>
                      <a:endParaRPr lang="en-US" dirty="0"/>
                    </a:p>
                  </a:txBody>
                  <a:tcPr>
                    <a:lnR w="12700" cmpd="sng">
                      <a:noFill/>
                    </a:lnR>
                    <a:solidFill>
                      <a:schemeClr val="bg1">
                        <a:lumMod val="95000"/>
                      </a:schemeClr>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26016885"/>
                  </a:ext>
                </a:extLst>
              </a:tr>
            </a:tbl>
          </a:graphicData>
        </a:graphic>
      </p:graphicFrame>
      <p:sp>
        <p:nvSpPr>
          <p:cNvPr id="3" name="Rectangle 2">
            <a:extLst>
              <a:ext uri="{FF2B5EF4-FFF2-40B4-BE49-F238E27FC236}">
                <a16:creationId xmlns:a16="http://schemas.microsoft.com/office/drawing/2014/main" id="{CBD5512C-05A8-4E02-9BBD-EA540BDCA232}"/>
              </a:ext>
            </a:extLst>
          </p:cNvPr>
          <p:cNvSpPr/>
          <p:nvPr/>
        </p:nvSpPr>
        <p:spPr>
          <a:xfrm>
            <a:off x="3972637" y="507831"/>
            <a:ext cx="2398643"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accent4"/>
                </a:solidFill>
                <a:effectLst/>
              </a:rPr>
              <a:t>STEP 2 </a:t>
            </a:r>
          </a:p>
        </p:txBody>
      </p:sp>
      <p:sp>
        <p:nvSpPr>
          <p:cNvPr id="6" name="Rectangle 5">
            <a:extLst>
              <a:ext uri="{FF2B5EF4-FFF2-40B4-BE49-F238E27FC236}">
                <a16:creationId xmlns:a16="http://schemas.microsoft.com/office/drawing/2014/main" id="{E3577420-92A5-42CF-AD3C-6DF969B1A2A7}"/>
              </a:ext>
            </a:extLst>
          </p:cNvPr>
          <p:cNvSpPr/>
          <p:nvPr/>
        </p:nvSpPr>
        <p:spPr>
          <a:xfrm>
            <a:off x="1753730" y="478184"/>
            <a:ext cx="272828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chemeClr val="accent4"/>
                </a:solidFill>
                <a:effectLst/>
              </a:rPr>
              <a:t>REGISTER TO PARTICIPATE</a:t>
            </a:r>
          </a:p>
        </p:txBody>
      </p:sp>
      <p:sp>
        <p:nvSpPr>
          <p:cNvPr id="7" name="TextBox 6">
            <a:extLst>
              <a:ext uri="{FF2B5EF4-FFF2-40B4-BE49-F238E27FC236}">
                <a16:creationId xmlns:a16="http://schemas.microsoft.com/office/drawing/2014/main" id="{52B315BD-9CFF-40A4-B9AB-41E08749540D}"/>
              </a:ext>
            </a:extLst>
          </p:cNvPr>
          <p:cNvSpPr txBox="1"/>
          <p:nvPr/>
        </p:nvSpPr>
        <p:spPr>
          <a:xfrm>
            <a:off x="173937" y="1358638"/>
            <a:ext cx="3798701" cy="3323987"/>
          </a:xfrm>
          <a:prstGeom prst="rect">
            <a:avLst/>
          </a:prstGeom>
          <a:noFill/>
        </p:spPr>
        <p:txBody>
          <a:bodyPr wrap="square" rtlCol="0">
            <a:spAutoFit/>
          </a:bodyPr>
          <a:lstStyle/>
          <a:p>
            <a:r>
              <a:rPr lang="en-US" sz="1400" dirty="0"/>
              <a:t>If you have been involved or around fundraising with schools for any lengths of time, then you are probably familiar with coupon books or discount cards. Even though millions have been sold throughout the years, we continue to hear the same complaints: the coupon is in the other car or purse, or, the coupon isn’t good in my area. While the product was great, it just wasn’t very user-friendly. Thank goodness for technology!</a:t>
            </a:r>
          </a:p>
          <a:p>
            <a:endParaRPr lang="en-US" sz="1400" dirty="0"/>
          </a:p>
          <a:p>
            <a:r>
              <a:rPr lang="en-US" sz="1400" dirty="0"/>
              <a:t>The MyEats® app includes more than 40 of your favorite national and fast food restaurant chains. Each of them is making generous offers to encourage consumers to support your school or group.</a:t>
            </a:r>
          </a:p>
        </p:txBody>
      </p:sp>
      <p:sp>
        <p:nvSpPr>
          <p:cNvPr id="8" name="TextBox 7">
            <a:extLst>
              <a:ext uri="{FF2B5EF4-FFF2-40B4-BE49-F238E27FC236}">
                <a16:creationId xmlns:a16="http://schemas.microsoft.com/office/drawing/2014/main" id="{40CDA5E5-410B-446E-AF3D-372025D9163F}"/>
              </a:ext>
            </a:extLst>
          </p:cNvPr>
          <p:cNvSpPr txBox="1"/>
          <p:nvPr/>
        </p:nvSpPr>
        <p:spPr>
          <a:xfrm>
            <a:off x="173937" y="4682625"/>
            <a:ext cx="3798701" cy="2022975"/>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122BA72B-9960-462A-BF67-74A48A36B694}"/>
              </a:ext>
            </a:extLst>
          </p:cNvPr>
          <p:cNvSpPr txBox="1"/>
          <p:nvPr/>
        </p:nvSpPr>
        <p:spPr>
          <a:xfrm>
            <a:off x="394551" y="4855193"/>
            <a:ext cx="3578087" cy="461665"/>
          </a:xfrm>
          <a:prstGeom prst="rect">
            <a:avLst/>
          </a:prstGeom>
          <a:noFill/>
        </p:spPr>
        <p:txBody>
          <a:bodyPr wrap="square" rtlCol="0">
            <a:spAutoFit/>
          </a:bodyPr>
          <a:lstStyle/>
          <a:p>
            <a:pPr algn="ctr"/>
            <a:r>
              <a:rPr lang="en-US" sz="1200" dirty="0"/>
              <a:t>Each participant must register. Simply type this Registration URL into your browser.</a:t>
            </a:r>
          </a:p>
        </p:txBody>
      </p:sp>
      <p:sp>
        <p:nvSpPr>
          <p:cNvPr id="13" name="Rectangle 12">
            <a:extLst>
              <a:ext uri="{FF2B5EF4-FFF2-40B4-BE49-F238E27FC236}">
                <a16:creationId xmlns:a16="http://schemas.microsoft.com/office/drawing/2014/main" id="{0DD2408B-F1D6-4E10-967A-763925AE0FC2}"/>
              </a:ext>
            </a:extLst>
          </p:cNvPr>
          <p:cNvSpPr/>
          <p:nvPr/>
        </p:nvSpPr>
        <p:spPr>
          <a:xfrm>
            <a:off x="3916618" y="4388340"/>
            <a:ext cx="2398643"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accent4"/>
                </a:solidFill>
                <a:effectLst/>
              </a:rPr>
              <a:t>STEP 3</a:t>
            </a:r>
          </a:p>
        </p:txBody>
      </p:sp>
      <p:sp>
        <p:nvSpPr>
          <p:cNvPr id="15" name="Rectangle 14">
            <a:extLst>
              <a:ext uri="{FF2B5EF4-FFF2-40B4-BE49-F238E27FC236}">
                <a16:creationId xmlns:a16="http://schemas.microsoft.com/office/drawing/2014/main" id="{B5A930C5-18A9-45A3-9E56-7A16B88112BD}"/>
              </a:ext>
            </a:extLst>
          </p:cNvPr>
          <p:cNvSpPr/>
          <p:nvPr/>
        </p:nvSpPr>
        <p:spPr>
          <a:xfrm>
            <a:off x="152399" y="464692"/>
            <a:ext cx="2398643"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accent4"/>
                </a:solidFill>
                <a:effectLst/>
              </a:rPr>
              <a:t>STEP 1</a:t>
            </a:r>
          </a:p>
        </p:txBody>
      </p:sp>
      <p:sp>
        <p:nvSpPr>
          <p:cNvPr id="16" name="TextBox 15">
            <a:extLst>
              <a:ext uri="{FF2B5EF4-FFF2-40B4-BE49-F238E27FC236}">
                <a16:creationId xmlns:a16="http://schemas.microsoft.com/office/drawing/2014/main" id="{61937207-3C29-47C0-988D-15479CFDCEB9}"/>
              </a:ext>
            </a:extLst>
          </p:cNvPr>
          <p:cNvSpPr txBox="1"/>
          <p:nvPr/>
        </p:nvSpPr>
        <p:spPr>
          <a:xfrm>
            <a:off x="394551" y="64715"/>
            <a:ext cx="1553517" cy="1015663"/>
          </a:xfrm>
          <a:prstGeom prst="rect">
            <a:avLst/>
          </a:prstGeom>
          <a:noFill/>
        </p:spPr>
        <p:txBody>
          <a:bodyPr wrap="square" rtlCol="0">
            <a:spAutoFit/>
          </a:bodyPr>
          <a:lstStyle/>
          <a:p>
            <a:r>
              <a:rPr lang="en-US" sz="6000" b="1" dirty="0">
                <a:solidFill>
                  <a:srgbClr val="FF0000"/>
                </a:solidFill>
                <a:latin typeface="Blackadder ITC" panose="04020505051007020D02" pitchFamily="82" charset="0"/>
              </a:rPr>
              <a:t>My</a:t>
            </a:r>
          </a:p>
        </p:txBody>
      </p:sp>
      <p:sp>
        <p:nvSpPr>
          <p:cNvPr id="17" name="TextBox 16">
            <a:extLst>
              <a:ext uri="{FF2B5EF4-FFF2-40B4-BE49-F238E27FC236}">
                <a16:creationId xmlns:a16="http://schemas.microsoft.com/office/drawing/2014/main" id="{85D186AA-E7E6-4370-882C-862960032083}"/>
              </a:ext>
            </a:extLst>
          </p:cNvPr>
          <p:cNvSpPr txBox="1"/>
          <p:nvPr/>
        </p:nvSpPr>
        <p:spPr>
          <a:xfrm>
            <a:off x="4287681" y="64715"/>
            <a:ext cx="1553517" cy="1015663"/>
          </a:xfrm>
          <a:prstGeom prst="rect">
            <a:avLst/>
          </a:prstGeom>
          <a:noFill/>
        </p:spPr>
        <p:txBody>
          <a:bodyPr wrap="square" rtlCol="0">
            <a:spAutoFit/>
          </a:bodyPr>
          <a:lstStyle/>
          <a:p>
            <a:r>
              <a:rPr lang="en-US" sz="6000" b="1" dirty="0">
                <a:solidFill>
                  <a:srgbClr val="FF0000"/>
                </a:solidFill>
                <a:latin typeface="Blackadder ITC" panose="04020505051007020D02" pitchFamily="82" charset="0"/>
              </a:rPr>
              <a:t>My</a:t>
            </a:r>
          </a:p>
        </p:txBody>
      </p:sp>
      <p:sp>
        <p:nvSpPr>
          <p:cNvPr id="4" name="TextBox 3">
            <a:extLst>
              <a:ext uri="{FF2B5EF4-FFF2-40B4-BE49-F238E27FC236}">
                <a16:creationId xmlns:a16="http://schemas.microsoft.com/office/drawing/2014/main" id="{0048D807-E6BB-4476-8BC1-325F55887D5D}"/>
              </a:ext>
            </a:extLst>
          </p:cNvPr>
          <p:cNvSpPr txBox="1"/>
          <p:nvPr/>
        </p:nvSpPr>
        <p:spPr>
          <a:xfrm>
            <a:off x="4146575" y="3961859"/>
            <a:ext cx="1553517" cy="1015663"/>
          </a:xfrm>
          <a:prstGeom prst="rect">
            <a:avLst/>
          </a:prstGeom>
          <a:noFill/>
        </p:spPr>
        <p:txBody>
          <a:bodyPr wrap="square" rtlCol="0">
            <a:spAutoFit/>
          </a:bodyPr>
          <a:lstStyle/>
          <a:p>
            <a:r>
              <a:rPr lang="en-US" sz="6000" b="1" dirty="0">
                <a:solidFill>
                  <a:srgbClr val="FF0000"/>
                </a:solidFill>
                <a:latin typeface="Blackadder ITC" panose="04020505051007020D02" pitchFamily="82" charset="0"/>
              </a:rPr>
              <a:t>My</a:t>
            </a:r>
          </a:p>
        </p:txBody>
      </p:sp>
      <p:sp>
        <p:nvSpPr>
          <p:cNvPr id="18" name="TextBox 17">
            <a:extLst>
              <a:ext uri="{FF2B5EF4-FFF2-40B4-BE49-F238E27FC236}">
                <a16:creationId xmlns:a16="http://schemas.microsoft.com/office/drawing/2014/main" id="{E0130D62-4185-4EEB-AC29-EFCAC02697B3}"/>
              </a:ext>
            </a:extLst>
          </p:cNvPr>
          <p:cNvSpPr txBox="1"/>
          <p:nvPr/>
        </p:nvSpPr>
        <p:spPr>
          <a:xfrm>
            <a:off x="4146575" y="5203315"/>
            <a:ext cx="3826712" cy="1384995"/>
          </a:xfrm>
          <a:prstGeom prst="rect">
            <a:avLst/>
          </a:prstGeom>
          <a:noFill/>
        </p:spPr>
        <p:txBody>
          <a:bodyPr wrap="square" rtlCol="0">
            <a:spAutoFit/>
          </a:bodyPr>
          <a:lstStyle/>
          <a:p>
            <a:r>
              <a:rPr lang="en-US" sz="1400" dirty="0"/>
              <a:t>You just sent them a post. Let’s call and ask for some help to support your fundraiser.</a:t>
            </a:r>
          </a:p>
          <a:p>
            <a:r>
              <a:rPr lang="en-US" sz="2800" dirty="0"/>
              <a:t>Call 15 family members and friends</a:t>
            </a:r>
            <a:endParaRPr lang="en-US" sz="1400" dirty="0"/>
          </a:p>
        </p:txBody>
      </p:sp>
      <p:pic>
        <p:nvPicPr>
          <p:cNvPr id="20" name="Picture 19">
            <a:extLst>
              <a:ext uri="{FF2B5EF4-FFF2-40B4-BE49-F238E27FC236}">
                <a16:creationId xmlns:a16="http://schemas.microsoft.com/office/drawing/2014/main" id="{C3DA78E6-0B11-4775-B186-28A23E626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058" y="1506859"/>
            <a:ext cx="3394030" cy="2244870"/>
          </a:xfrm>
          <a:prstGeom prst="rect">
            <a:avLst/>
          </a:prstGeom>
        </p:spPr>
      </p:pic>
      <p:sp>
        <p:nvSpPr>
          <p:cNvPr id="22" name="Rectangle 21">
            <a:extLst>
              <a:ext uri="{FF2B5EF4-FFF2-40B4-BE49-F238E27FC236}">
                <a16:creationId xmlns:a16="http://schemas.microsoft.com/office/drawing/2014/main" id="{0A087397-946E-4EA0-914D-8096121AD61C}"/>
              </a:ext>
            </a:extLst>
          </p:cNvPr>
          <p:cNvSpPr/>
          <p:nvPr/>
        </p:nvSpPr>
        <p:spPr>
          <a:xfrm>
            <a:off x="6350804" y="3183"/>
            <a:ext cx="1553518"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chemeClr val="accent4"/>
                </a:solidFill>
                <a:effectLst/>
              </a:rPr>
              <a:t>LET’S PIN, POST, TAG, TEXT, OR TWEET</a:t>
            </a:r>
          </a:p>
        </p:txBody>
      </p:sp>
      <p:sp>
        <p:nvSpPr>
          <p:cNvPr id="23" name="Rectangle 22">
            <a:extLst>
              <a:ext uri="{FF2B5EF4-FFF2-40B4-BE49-F238E27FC236}">
                <a16:creationId xmlns:a16="http://schemas.microsoft.com/office/drawing/2014/main" id="{51DA8740-5F2D-47E1-B952-387698132FEE}"/>
              </a:ext>
            </a:extLst>
          </p:cNvPr>
          <p:cNvSpPr/>
          <p:nvPr/>
        </p:nvSpPr>
        <p:spPr>
          <a:xfrm>
            <a:off x="6246073" y="4101779"/>
            <a:ext cx="1553518" cy="10156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chemeClr val="accent4"/>
                </a:solidFill>
                <a:effectLst/>
              </a:rPr>
              <a:t>LET’S ASK FOR SOME HELP</a:t>
            </a:r>
          </a:p>
        </p:txBody>
      </p:sp>
      <p:sp>
        <p:nvSpPr>
          <p:cNvPr id="24" name="TextBox 23">
            <a:extLst>
              <a:ext uri="{FF2B5EF4-FFF2-40B4-BE49-F238E27FC236}">
                <a16:creationId xmlns:a16="http://schemas.microsoft.com/office/drawing/2014/main" id="{524EF72A-06BF-408F-ADF5-1CA0F478CD22}"/>
              </a:ext>
            </a:extLst>
          </p:cNvPr>
          <p:cNvSpPr txBox="1"/>
          <p:nvPr/>
        </p:nvSpPr>
        <p:spPr>
          <a:xfrm>
            <a:off x="236855" y="5603616"/>
            <a:ext cx="3798701" cy="307777"/>
          </a:xfrm>
          <a:prstGeom prst="rect">
            <a:avLst/>
          </a:prstGeom>
          <a:noFill/>
        </p:spPr>
        <p:txBody>
          <a:bodyPr wrap="square" rtlCol="0">
            <a:spAutoFit/>
          </a:bodyPr>
          <a:lstStyle/>
          <a:p>
            <a:r>
              <a:rPr lang="en-US" sz="1400" u="sng" dirty="0">
                <a:solidFill>
                  <a:schemeClr val="accent1"/>
                </a:solidFill>
              </a:rPr>
              <a:t>https://myeats.org/register/myeats-fundraising/</a:t>
            </a:r>
          </a:p>
        </p:txBody>
      </p:sp>
    </p:spTree>
    <p:extLst>
      <p:ext uri="{BB962C8B-B14F-4D97-AF65-F5344CB8AC3E}">
        <p14:creationId xmlns:p14="http://schemas.microsoft.com/office/powerpoint/2010/main" val="316059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92A208-4228-427E-B8F8-11A33C0528DD}"/>
              </a:ext>
            </a:extLst>
          </p:cNvPr>
          <p:cNvGrpSpPr/>
          <p:nvPr/>
        </p:nvGrpSpPr>
        <p:grpSpPr>
          <a:xfrm>
            <a:off x="-1457739" y="-102392"/>
            <a:ext cx="8804820" cy="5906843"/>
            <a:chOff x="-1457739" y="-102392"/>
            <a:chExt cx="8804820" cy="5906843"/>
          </a:xfrm>
        </p:grpSpPr>
        <p:pic>
          <p:nvPicPr>
            <p:cNvPr id="2" name="Picture 1">
              <a:extLst>
                <a:ext uri="{FF2B5EF4-FFF2-40B4-BE49-F238E27FC236}">
                  <a16:creationId xmlns:a16="http://schemas.microsoft.com/office/drawing/2014/main" id="{807DEDE8-2A57-4F11-9F12-E19E538DE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39" y="-102392"/>
              <a:ext cx="8804820" cy="5906843"/>
            </a:xfrm>
            <a:prstGeom prst="rect">
              <a:avLst/>
            </a:prstGeom>
          </p:spPr>
        </p:pic>
        <p:pic>
          <p:nvPicPr>
            <p:cNvPr id="4" name="Picture 3">
              <a:extLst>
                <a:ext uri="{FF2B5EF4-FFF2-40B4-BE49-F238E27FC236}">
                  <a16:creationId xmlns:a16="http://schemas.microsoft.com/office/drawing/2014/main" id="{62A6C044-B5BC-40B5-B06E-7D0C7F0A3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313" y="1272207"/>
              <a:ext cx="2133600" cy="3405809"/>
            </a:xfrm>
            <a:prstGeom prst="rect">
              <a:avLst/>
            </a:prstGeom>
          </p:spPr>
        </p:pic>
      </p:grpSp>
      <p:grpSp>
        <p:nvGrpSpPr>
          <p:cNvPr id="6" name="Group 5">
            <a:extLst>
              <a:ext uri="{FF2B5EF4-FFF2-40B4-BE49-F238E27FC236}">
                <a16:creationId xmlns:a16="http://schemas.microsoft.com/office/drawing/2014/main" id="{3A475B64-FC90-405B-96F8-0E24FC891984}"/>
              </a:ext>
            </a:extLst>
          </p:cNvPr>
          <p:cNvGrpSpPr/>
          <p:nvPr/>
        </p:nvGrpSpPr>
        <p:grpSpPr>
          <a:xfrm rot="1754509">
            <a:off x="4539635" y="47575"/>
            <a:ext cx="8920059" cy="5855071"/>
            <a:chOff x="-1457739" y="-102392"/>
            <a:chExt cx="8804820" cy="5906843"/>
          </a:xfrm>
        </p:grpSpPr>
        <p:pic>
          <p:nvPicPr>
            <p:cNvPr id="7" name="Picture 6">
              <a:extLst>
                <a:ext uri="{FF2B5EF4-FFF2-40B4-BE49-F238E27FC236}">
                  <a16:creationId xmlns:a16="http://schemas.microsoft.com/office/drawing/2014/main" id="{1D5D0B4D-4A02-460A-A069-B3B80AF34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39" y="-102392"/>
              <a:ext cx="8804820" cy="5906843"/>
            </a:xfrm>
            <a:prstGeom prst="rect">
              <a:avLst/>
            </a:prstGeom>
          </p:spPr>
        </p:pic>
        <p:pic>
          <p:nvPicPr>
            <p:cNvPr id="8" name="Picture 7">
              <a:extLst>
                <a:ext uri="{FF2B5EF4-FFF2-40B4-BE49-F238E27FC236}">
                  <a16:creationId xmlns:a16="http://schemas.microsoft.com/office/drawing/2014/main" id="{9CDB1776-347F-4DFF-B0A7-8B5FDB282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313" y="1272207"/>
              <a:ext cx="2133600" cy="3405809"/>
            </a:xfrm>
            <a:prstGeom prst="rect">
              <a:avLst/>
            </a:prstGeom>
          </p:spPr>
        </p:pic>
      </p:grpSp>
    </p:spTree>
    <p:extLst>
      <p:ext uri="{BB962C8B-B14F-4D97-AF65-F5344CB8AC3E}">
        <p14:creationId xmlns:p14="http://schemas.microsoft.com/office/powerpoint/2010/main" val="3271365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329</Words>
  <Application>Microsoft Office PowerPoint</Application>
  <PresentationFormat>Widescreen</PresentationFormat>
  <Paragraphs>35</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Blackadder ITC</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Fahlbush</dc:creator>
  <cp:lastModifiedBy>Rick Fahlbush</cp:lastModifiedBy>
  <cp:revision>15</cp:revision>
  <dcterms:created xsi:type="dcterms:W3CDTF">2018-05-17T20:17:09Z</dcterms:created>
  <dcterms:modified xsi:type="dcterms:W3CDTF">2018-05-17T23:22:53Z</dcterms:modified>
</cp:coreProperties>
</file>