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6858000" cy="9144000" type="screen4x3"/>
  <p:notesSz cx="6858000" cy="9144000"/>
  <p:custDataLst>
    <p:tags r:id="rId3"/>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60" d="100"/>
          <a:sy n="60" d="100"/>
        </p:scale>
        <p:origin x="-2094" y="396"/>
      </p:cViewPr>
      <p:guideLst>
        <p:guide orient="horz" pos="2880"/>
        <p:guide pos="216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tags" Target="tags/tag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1.emf"/></Relationships>
</file>

<file path=ppt/slideLayouts/_rels/slideLayout1.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3.xml"/><Relationship Id="rId1" Type="http://schemas.openxmlformats.org/officeDocument/2006/relationships/vmlDrawing" Target="../drawings/vmlDrawing2.vml"/><Relationship Id="rId5" Type="http://schemas.openxmlformats.org/officeDocument/2006/relationships/image" Target="../media/image1.emf"/><Relationship Id="rId4" Type="http://schemas.openxmlformats.org/officeDocument/2006/relationships/oleObject" Target="../embeddings/oleObject2.bin"/></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graphicFrame>
        <p:nvGraphicFramePr>
          <p:cNvPr id="7" name="Object 6" hidden="1"/>
          <p:cNvGraphicFramePr>
            <a:graphicFrameLocks noChangeAspect="1"/>
          </p:cNvGraphicFramePr>
          <p:nvPr userDrawn="1">
            <p:custDataLst>
              <p:tags r:id="rId2"/>
            </p:custDataLst>
            <p:extLst>
              <p:ext uri="{D42A27DB-BD31-4B8C-83A1-F6EECF244321}">
                <p14:modId xmlns:p14="http://schemas.microsoft.com/office/powerpoint/2010/main" val="2179726803"/>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spid="_x0000_s2056" name="think-cell Slide" r:id="rId4" imgW="270" imgH="270" progId="TCLayout.ActiveDocument.1">
                  <p:embed/>
                </p:oleObj>
              </mc:Choice>
              <mc:Fallback>
                <p:oleObj name="think-cell Slide" r:id="rId4" imgW="270" imgH="270" progId="TCLayout.ActiveDocument.1">
                  <p:embed/>
                  <p:pic>
                    <p:nvPicPr>
                      <p:cNvPr id="0" name=""/>
                      <p:cNvPicPr/>
                      <p:nvPr/>
                    </p:nvPicPr>
                    <p:blipFill>
                      <a:blip r:embed="rId5"/>
                      <a:stretch>
                        <a:fillRect/>
                      </a:stretch>
                    </p:blipFill>
                    <p:spPr>
                      <a:xfrm>
                        <a:off x="1588" y="1588"/>
                        <a:ext cx="1587" cy="1587"/>
                      </a:xfrm>
                      <a:prstGeom prst="rect">
                        <a:avLst/>
                      </a:prstGeom>
                    </p:spPr>
                  </p:pic>
                </p:oleObj>
              </mc:Fallback>
            </mc:AlternateContent>
          </a:graphicData>
        </a:graphic>
      </p:graphicFrame>
      <p:sp>
        <p:nvSpPr>
          <p:cNvPr id="2" name="Title 1"/>
          <p:cNvSpPr>
            <a:spLocks noGrp="1"/>
          </p:cNvSpPr>
          <p:nvPr>
            <p:ph type="ctrTitle"/>
          </p:nvPr>
        </p:nvSpPr>
        <p:spPr>
          <a:xfrm>
            <a:off x="514350" y="2840568"/>
            <a:ext cx="5829300" cy="1960033"/>
          </a:xfrm>
        </p:spPr>
        <p:txBody>
          <a:bodyPr/>
          <a:lstStyle/>
          <a:p>
            <a:r>
              <a:rPr lang="en-US" smtClean="0"/>
              <a:t>Click to edit Master title style</a:t>
            </a:r>
            <a:endParaRPr lang="en-GB"/>
          </a:p>
        </p:txBody>
      </p:sp>
      <p:sp>
        <p:nvSpPr>
          <p:cNvPr id="3" name="Subtitle 2"/>
          <p:cNvSpPr>
            <a:spLocks noGrp="1"/>
          </p:cNvSpPr>
          <p:nvPr>
            <p:ph type="subTitle" idx="1"/>
          </p:nvPr>
        </p:nvSpPr>
        <p:spPr>
          <a:xfrm>
            <a:off x="1028700" y="5181600"/>
            <a:ext cx="4800600" cy="23368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D058C7CE-370A-4FC3-966E-62521544B7D8}" type="datetimeFigureOut">
              <a:rPr lang="en-GB" smtClean="0"/>
              <a:t>31/05/2018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13BA22B-169B-42C3-8460-AFDE51357F62}" type="slidenum">
              <a:rPr lang="en-GB" smtClean="0"/>
              <a:t>‹#›</a:t>
            </a:fld>
            <a:endParaRPr lang="en-GB"/>
          </a:p>
        </p:txBody>
      </p:sp>
    </p:spTree>
    <p:extLst>
      <p:ext uri="{BB962C8B-B14F-4D97-AF65-F5344CB8AC3E}">
        <p14:creationId xmlns:p14="http://schemas.microsoft.com/office/powerpoint/2010/main" val="197530651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D058C7CE-370A-4FC3-966E-62521544B7D8}" type="datetimeFigureOut">
              <a:rPr lang="en-GB" smtClean="0"/>
              <a:t>31/05/2018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13BA22B-169B-42C3-8460-AFDE51357F62}" type="slidenum">
              <a:rPr lang="en-GB" smtClean="0"/>
              <a:t>‹#›</a:t>
            </a:fld>
            <a:endParaRPr lang="en-GB"/>
          </a:p>
        </p:txBody>
      </p:sp>
    </p:spTree>
    <p:extLst>
      <p:ext uri="{BB962C8B-B14F-4D97-AF65-F5344CB8AC3E}">
        <p14:creationId xmlns:p14="http://schemas.microsoft.com/office/powerpoint/2010/main" val="23135771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72050" y="366185"/>
            <a:ext cx="1543050" cy="7802033"/>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342900" y="366185"/>
            <a:ext cx="4514850" cy="780203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D058C7CE-370A-4FC3-966E-62521544B7D8}" type="datetimeFigureOut">
              <a:rPr lang="en-GB" smtClean="0"/>
              <a:t>31/05/2018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13BA22B-169B-42C3-8460-AFDE51357F62}" type="slidenum">
              <a:rPr lang="en-GB" smtClean="0"/>
              <a:t>‹#›</a:t>
            </a:fld>
            <a:endParaRPr lang="en-GB"/>
          </a:p>
        </p:txBody>
      </p:sp>
    </p:spTree>
    <p:extLst>
      <p:ext uri="{BB962C8B-B14F-4D97-AF65-F5344CB8AC3E}">
        <p14:creationId xmlns:p14="http://schemas.microsoft.com/office/powerpoint/2010/main" val="28177207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D058C7CE-370A-4FC3-966E-62521544B7D8}" type="datetimeFigureOut">
              <a:rPr lang="en-GB" smtClean="0"/>
              <a:t>31/05/2018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13BA22B-169B-42C3-8460-AFDE51357F62}" type="slidenum">
              <a:rPr lang="en-GB" smtClean="0"/>
              <a:t>‹#›</a:t>
            </a:fld>
            <a:endParaRPr lang="en-GB"/>
          </a:p>
        </p:txBody>
      </p:sp>
    </p:spTree>
    <p:extLst>
      <p:ext uri="{BB962C8B-B14F-4D97-AF65-F5344CB8AC3E}">
        <p14:creationId xmlns:p14="http://schemas.microsoft.com/office/powerpoint/2010/main" val="174090703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1735" y="5875867"/>
            <a:ext cx="5829300" cy="1816100"/>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541735" y="3875618"/>
            <a:ext cx="5829300" cy="2000249"/>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058C7CE-370A-4FC3-966E-62521544B7D8}" type="datetimeFigureOut">
              <a:rPr lang="en-GB" smtClean="0"/>
              <a:t>31/05/2018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13BA22B-169B-42C3-8460-AFDE51357F62}" type="slidenum">
              <a:rPr lang="en-GB" smtClean="0"/>
              <a:t>‹#›</a:t>
            </a:fld>
            <a:endParaRPr lang="en-GB"/>
          </a:p>
        </p:txBody>
      </p:sp>
    </p:spTree>
    <p:extLst>
      <p:ext uri="{BB962C8B-B14F-4D97-AF65-F5344CB8AC3E}">
        <p14:creationId xmlns:p14="http://schemas.microsoft.com/office/powerpoint/2010/main" val="199729105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34290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348615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D058C7CE-370A-4FC3-966E-62521544B7D8}" type="datetimeFigureOut">
              <a:rPr lang="en-GB" smtClean="0"/>
              <a:t>31/05/2018</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913BA22B-169B-42C3-8460-AFDE51357F62}" type="slidenum">
              <a:rPr lang="en-GB" smtClean="0"/>
              <a:t>‹#›</a:t>
            </a:fld>
            <a:endParaRPr lang="en-GB"/>
          </a:p>
        </p:txBody>
      </p:sp>
    </p:spTree>
    <p:extLst>
      <p:ext uri="{BB962C8B-B14F-4D97-AF65-F5344CB8AC3E}">
        <p14:creationId xmlns:p14="http://schemas.microsoft.com/office/powerpoint/2010/main" val="239254310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342900" y="2046817"/>
            <a:ext cx="303014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342900" y="2899833"/>
            <a:ext cx="303014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3483769" y="2046817"/>
            <a:ext cx="303133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3483769" y="2899833"/>
            <a:ext cx="303133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D058C7CE-370A-4FC3-966E-62521544B7D8}" type="datetimeFigureOut">
              <a:rPr lang="en-GB" smtClean="0"/>
              <a:t>31/05/2018</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913BA22B-169B-42C3-8460-AFDE51357F62}" type="slidenum">
              <a:rPr lang="en-GB" smtClean="0"/>
              <a:t>‹#›</a:t>
            </a:fld>
            <a:endParaRPr lang="en-GB"/>
          </a:p>
        </p:txBody>
      </p:sp>
    </p:spTree>
    <p:extLst>
      <p:ext uri="{BB962C8B-B14F-4D97-AF65-F5344CB8AC3E}">
        <p14:creationId xmlns:p14="http://schemas.microsoft.com/office/powerpoint/2010/main" val="33779556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D058C7CE-370A-4FC3-966E-62521544B7D8}" type="datetimeFigureOut">
              <a:rPr lang="en-GB" smtClean="0"/>
              <a:t>31/05/2018</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913BA22B-169B-42C3-8460-AFDE51357F62}" type="slidenum">
              <a:rPr lang="en-GB" smtClean="0"/>
              <a:t>‹#›</a:t>
            </a:fld>
            <a:endParaRPr lang="en-GB"/>
          </a:p>
        </p:txBody>
      </p:sp>
    </p:spTree>
    <p:extLst>
      <p:ext uri="{BB962C8B-B14F-4D97-AF65-F5344CB8AC3E}">
        <p14:creationId xmlns:p14="http://schemas.microsoft.com/office/powerpoint/2010/main" val="40774374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058C7CE-370A-4FC3-966E-62521544B7D8}" type="datetimeFigureOut">
              <a:rPr lang="en-GB" smtClean="0"/>
              <a:t>31/05/2018</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913BA22B-169B-42C3-8460-AFDE51357F62}" type="slidenum">
              <a:rPr lang="en-GB" smtClean="0"/>
              <a:t>‹#›</a:t>
            </a:fld>
            <a:endParaRPr lang="en-GB"/>
          </a:p>
        </p:txBody>
      </p:sp>
    </p:spTree>
    <p:extLst>
      <p:ext uri="{BB962C8B-B14F-4D97-AF65-F5344CB8AC3E}">
        <p14:creationId xmlns:p14="http://schemas.microsoft.com/office/powerpoint/2010/main" val="21566542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900" y="364067"/>
            <a:ext cx="2256235" cy="154940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2681287" y="364067"/>
            <a:ext cx="3833813" cy="780415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342900" y="1913467"/>
            <a:ext cx="2256235" cy="625475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058C7CE-370A-4FC3-966E-62521544B7D8}" type="datetimeFigureOut">
              <a:rPr lang="en-GB" smtClean="0"/>
              <a:t>31/05/2018</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913BA22B-169B-42C3-8460-AFDE51357F62}" type="slidenum">
              <a:rPr lang="en-GB" smtClean="0"/>
              <a:t>‹#›</a:t>
            </a:fld>
            <a:endParaRPr lang="en-GB"/>
          </a:p>
        </p:txBody>
      </p:sp>
    </p:spTree>
    <p:extLst>
      <p:ext uri="{BB962C8B-B14F-4D97-AF65-F5344CB8AC3E}">
        <p14:creationId xmlns:p14="http://schemas.microsoft.com/office/powerpoint/2010/main" val="32629612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344216" y="6400800"/>
            <a:ext cx="4114800" cy="755651"/>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344216" y="817033"/>
            <a:ext cx="41148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344216" y="7156451"/>
            <a:ext cx="4114800" cy="107314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058C7CE-370A-4FC3-966E-62521544B7D8}" type="datetimeFigureOut">
              <a:rPr lang="en-GB" smtClean="0"/>
              <a:t>31/05/2018</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913BA22B-169B-42C3-8460-AFDE51357F62}" type="slidenum">
              <a:rPr lang="en-GB" smtClean="0"/>
              <a:t>‹#›</a:t>
            </a:fld>
            <a:endParaRPr lang="en-GB"/>
          </a:p>
        </p:txBody>
      </p:sp>
    </p:spTree>
    <p:extLst>
      <p:ext uri="{BB962C8B-B14F-4D97-AF65-F5344CB8AC3E}">
        <p14:creationId xmlns:p14="http://schemas.microsoft.com/office/powerpoint/2010/main" val="383238790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vmlDrawing" Target="../drawings/vmlDrawing1.v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image" Target="../media/image1.emf"/><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oleObject" Target="../embeddings/oleObject1.bin"/><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ags" Target="../tags/tag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aphicFrame>
        <p:nvGraphicFramePr>
          <p:cNvPr id="7" name="Object 6" hidden="1"/>
          <p:cNvGraphicFramePr>
            <a:graphicFrameLocks noChangeAspect="1"/>
          </p:cNvGraphicFramePr>
          <p:nvPr userDrawn="1">
            <p:custDataLst>
              <p:tags r:id="rId14"/>
            </p:custDataLst>
            <p:extLst>
              <p:ext uri="{D42A27DB-BD31-4B8C-83A1-F6EECF244321}">
                <p14:modId xmlns:p14="http://schemas.microsoft.com/office/powerpoint/2010/main" val="3634533395"/>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spid="_x0000_s1032" name="think-cell Slide" r:id="rId15" imgW="270" imgH="270" progId="TCLayout.ActiveDocument.1">
                  <p:embed/>
                </p:oleObj>
              </mc:Choice>
              <mc:Fallback>
                <p:oleObj name="think-cell Slide" r:id="rId15" imgW="270" imgH="270" progId="TCLayout.ActiveDocument.1">
                  <p:embed/>
                  <p:pic>
                    <p:nvPicPr>
                      <p:cNvPr id="0" name=""/>
                      <p:cNvPicPr/>
                      <p:nvPr/>
                    </p:nvPicPr>
                    <p:blipFill>
                      <a:blip r:embed="rId16"/>
                      <a:stretch>
                        <a:fillRect/>
                      </a:stretch>
                    </p:blipFill>
                    <p:spPr>
                      <a:xfrm>
                        <a:off x="1588" y="1588"/>
                        <a:ext cx="1587" cy="1587"/>
                      </a:xfrm>
                      <a:prstGeom prst="rect">
                        <a:avLst/>
                      </a:prstGeom>
                    </p:spPr>
                  </p:pic>
                </p:oleObj>
              </mc:Fallback>
            </mc:AlternateContent>
          </a:graphicData>
        </a:graphic>
      </p:graphicFrame>
      <p:sp>
        <p:nvSpPr>
          <p:cNvPr id="2" name="Title Placeholder 1"/>
          <p:cNvSpPr>
            <a:spLocks noGrp="1"/>
          </p:cNvSpPr>
          <p:nvPr>
            <p:ph type="title"/>
          </p:nvPr>
        </p:nvSpPr>
        <p:spPr>
          <a:xfrm>
            <a:off x="342900" y="366184"/>
            <a:ext cx="6172200" cy="1524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342900" y="2133601"/>
            <a:ext cx="6172200" cy="6034617"/>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342900" y="8475134"/>
            <a:ext cx="1600200" cy="486833"/>
          </a:xfrm>
          <a:prstGeom prst="rect">
            <a:avLst/>
          </a:prstGeom>
        </p:spPr>
        <p:txBody>
          <a:bodyPr vert="horz" lIns="91440" tIns="45720" rIns="91440" bIns="45720" rtlCol="0" anchor="ctr"/>
          <a:lstStyle>
            <a:lvl1pPr algn="l">
              <a:defRPr sz="1200">
                <a:solidFill>
                  <a:schemeClr val="tx1">
                    <a:tint val="75000"/>
                  </a:schemeClr>
                </a:solidFill>
              </a:defRPr>
            </a:lvl1pPr>
          </a:lstStyle>
          <a:p>
            <a:fld id="{D058C7CE-370A-4FC3-966E-62521544B7D8}" type="datetimeFigureOut">
              <a:rPr lang="en-GB" smtClean="0"/>
              <a:t>31/05/2018</a:t>
            </a:fld>
            <a:endParaRPr lang="en-GB"/>
          </a:p>
        </p:txBody>
      </p:sp>
      <p:sp>
        <p:nvSpPr>
          <p:cNvPr id="5" name="Footer Placeholder 4"/>
          <p:cNvSpPr>
            <a:spLocks noGrp="1"/>
          </p:cNvSpPr>
          <p:nvPr>
            <p:ph type="ftr" sz="quarter" idx="3"/>
          </p:nvPr>
        </p:nvSpPr>
        <p:spPr>
          <a:xfrm>
            <a:off x="2343150" y="8475134"/>
            <a:ext cx="2171700" cy="486833"/>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4914900" y="8475134"/>
            <a:ext cx="1600200" cy="486833"/>
          </a:xfrm>
          <a:prstGeom prst="rect">
            <a:avLst/>
          </a:prstGeom>
        </p:spPr>
        <p:txBody>
          <a:bodyPr vert="horz" lIns="91440" tIns="45720" rIns="91440" bIns="45720" rtlCol="0" anchor="ctr"/>
          <a:lstStyle>
            <a:lvl1pPr algn="r">
              <a:defRPr sz="1200">
                <a:solidFill>
                  <a:schemeClr val="tx1">
                    <a:tint val="75000"/>
                  </a:schemeClr>
                </a:solidFill>
              </a:defRPr>
            </a:lvl1pPr>
          </a:lstStyle>
          <a:p>
            <a:fld id="{913BA22B-169B-42C3-8460-AFDE51357F62}" type="slidenum">
              <a:rPr lang="en-GB" smtClean="0"/>
              <a:t>‹#›</a:t>
            </a:fld>
            <a:endParaRPr lang="en-GB"/>
          </a:p>
        </p:txBody>
      </p:sp>
    </p:spTree>
    <p:extLst>
      <p:ext uri="{BB962C8B-B14F-4D97-AF65-F5344CB8AC3E}">
        <p14:creationId xmlns:p14="http://schemas.microsoft.com/office/powerpoint/2010/main" val="139185637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4.xml"/><Relationship Id="rId1" Type="http://schemas.openxmlformats.org/officeDocument/2006/relationships/vmlDrawing" Target="../drawings/vmlDrawing3.vml"/><Relationship Id="rId6" Type="http://schemas.openxmlformats.org/officeDocument/2006/relationships/hyperlink" Target="mailto:hey@inspiriko.co.uk" TargetMode="External"/><Relationship Id="rId5" Type="http://schemas.openxmlformats.org/officeDocument/2006/relationships/image" Target="../media/image1.emf"/><Relationship Id="rId4" Type="http://schemas.openxmlformats.org/officeDocument/2006/relationships/oleObject" Target="../embeddings/oleObject3.bin"/></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Object 3" hidden="1"/>
          <p:cNvGraphicFramePr>
            <a:graphicFrameLocks noChangeAspect="1"/>
          </p:cNvGraphicFramePr>
          <p:nvPr>
            <p:custDataLst>
              <p:tags r:id="rId2"/>
            </p:custDataLst>
            <p:extLst>
              <p:ext uri="{D42A27DB-BD31-4B8C-83A1-F6EECF244321}">
                <p14:modId xmlns:p14="http://schemas.microsoft.com/office/powerpoint/2010/main" val="1908075070"/>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spid="_x0000_s3084" name="think-cell Slide" r:id="rId4" imgW="270" imgH="270" progId="TCLayout.ActiveDocument.1">
                  <p:embed/>
                </p:oleObj>
              </mc:Choice>
              <mc:Fallback>
                <p:oleObj name="think-cell Slide" r:id="rId4" imgW="270" imgH="270" progId="TCLayout.ActiveDocument.1">
                  <p:embed/>
                  <p:pic>
                    <p:nvPicPr>
                      <p:cNvPr id="0" name=""/>
                      <p:cNvPicPr/>
                      <p:nvPr/>
                    </p:nvPicPr>
                    <p:blipFill>
                      <a:blip r:embed="rId5"/>
                      <a:stretch>
                        <a:fillRect/>
                      </a:stretch>
                    </p:blipFill>
                    <p:spPr>
                      <a:xfrm>
                        <a:off x="1588" y="1588"/>
                        <a:ext cx="1587" cy="1587"/>
                      </a:xfrm>
                      <a:prstGeom prst="rect">
                        <a:avLst/>
                      </a:prstGeom>
                    </p:spPr>
                  </p:pic>
                </p:oleObj>
              </mc:Fallback>
            </mc:AlternateContent>
          </a:graphicData>
        </a:graphic>
      </p:graphicFrame>
      <p:sp>
        <p:nvSpPr>
          <p:cNvPr id="5" name="TextBox 4"/>
          <p:cNvSpPr txBox="1"/>
          <p:nvPr/>
        </p:nvSpPr>
        <p:spPr>
          <a:xfrm>
            <a:off x="0" y="0"/>
            <a:ext cx="6858000" cy="1200329"/>
          </a:xfrm>
          <a:prstGeom prst="rect">
            <a:avLst/>
          </a:prstGeom>
          <a:solidFill>
            <a:srgbClr val="92D050"/>
          </a:solidFill>
        </p:spPr>
        <p:txBody>
          <a:bodyPr wrap="square" rtlCol="0">
            <a:spAutoFit/>
          </a:bodyPr>
          <a:lstStyle/>
          <a:p>
            <a:pPr algn="ctr"/>
            <a:r>
              <a:rPr lang="en-GB" sz="1200" dirty="0" smtClean="0"/>
              <a:t>(1) </a:t>
            </a:r>
          </a:p>
          <a:p>
            <a:pPr algn="ctr"/>
            <a:r>
              <a:rPr lang="en-GB" sz="1000" dirty="0" smtClean="0"/>
              <a:t>Thoughtfully </a:t>
            </a:r>
            <a:r>
              <a:rPr lang="en-GB" sz="1000" dirty="0"/>
              <a:t>blended to meet the nutritional needs of women, this super blend will give you exactly what is needed to keep your digestive system well oiled . Formulated by a team of expert </a:t>
            </a:r>
            <a:r>
              <a:rPr lang="en-GB" sz="1000" dirty="0" smtClean="0"/>
              <a:t>nutritionists, </a:t>
            </a:r>
            <a:r>
              <a:rPr lang="en-GB" sz="1000" dirty="0"/>
              <a:t>this blend includes some of the most nutrient dense  and researched plants known to mankind. Staying true to the Inspiriko promise the product has no added sugar, fillers, preservatives or additives and is made of 100% organic and suitable for vegan ingredients.</a:t>
            </a:r>
          </a:p>
          <a:p>
            <a:pPr algn="ctr"/>
            <a:r>
              <a:rPr lang="en-GB" sz="1000" dirty="0"/>
              <a:t>This blend has been designed to complement a varied and healthy diet and an active lifestyle. </a:t>
            </a:r>
          </a:p>
          <a:p>
            <a:pPr algn="ctr"/>
            <a:endParaRPr lang="en-GB" sz="1000" dirty="0"/>
          </a:p>
        </p:txBody>
      </p:sp>
      <p:cxnSp>
        <p:nvCxnSpPr>
          <p:cNvPr id="7" name="Straight Connector 6"/>
          <p:cNvCxnSpPr/>
          <p:nvPr/>
        </p:nvCxnSpPr>
        <p:spPr>
          <a:xfrm>
            <a:off x="3429000" y="3275856"/>
            <a:ext cx="0" cy="5760000"/>
          </a:xfrm>
          <a:prstGeom prst="line">
            <a:avLst/>
          </a:prstGeom>
        </p:spPr>
        <p:style>
          <a:lnRef idx="1">
            <a:schemeClr val="accent1"/>
          </a:lnRef>
          <a:fillRef idx="0">
            <a:schemeClr val="accent1"/>
          </a:fillRef>
          <a:effectRef idx="0">
            <a:schemeClr val="accent1"/>
          </a:effectRef>
          <a:fontRef idx="minor">
            <a:schemeClr val="tx1"/>
          </a:fontRef>
        </p:style>
      </p:cxnSp>
      <p:sp>
        <p:nvSpPr>
          <p:cNvPr id="9" name="TextBox 8"/>
          <p:cNvSpPr txBox="1"/>
          <p:nvPr/>
        </p:nvSpPr>
        <p:spPr>
          <a:xfrm>
            <a:off x="188640" y="3275856"/>
            <a:ext cx="2952328" cy="1754326"/>
          </a:xfrm>
          <a:prstGeom prst="rect">
            <a:avLst/>
          </a:prstGeom>
          <a:noFill/>
          <a:ln w="3175">
            <a:solidFill>
              <a:schemeClr val="tx1"/>
            </a:solidFill>
          </a:ln>
        </p:spPr>
        <p:txBody>
          <a:bodyPr wrap="square" rtlCol="0">
            <a:spAutoFit/>
          </a:bodyPr>
          <a:lstStyle/>
          <a:p>
            <a:pPr algn="ctr"/>
            <a:r>
              <a:rPr lang="en-GB" sz="1200" b="1" dirty="0" smtClean="0"/>
              <a:t>(3) How to use and Dosage guideline</a:t>
            </a:r>
          </a:p>
          <a:p>
            <a:endParaRPr lang="en-GB" sz="1200" dirty="0" smtClean="0"/>
          </a:p>
          <a:p>
            <a:r>
              <a:rPr lang="en-GB" sz="1200" dirty="0" smtClean="0"/>
              <a:t>Shake </a:t>
            </a:r>
            <a:r>
              <a:rPr lang="en-GB" sz="1200" dirty="0"/>
              <a:t>it: Add milk and give it a shake in a shaker</a:t>
            </a:r>
          </a:p>
          <a:p>
            <a:r>
              <a:rPr lang="en-GB" sz="1200" dirty="0"/>
              <a:t>Mix it: Mix it with your yogurt (Our favourite option)</a:t>
            </a:r>
          </a:p>
          <a:p>
            <a:r>
              <a:rPr lang="en-GB" sz="1200" dirty="0"/>
              <a:t>Juice it: Mix it with your favourite smoothie or juice recipe</a:t>
            </a:r>
          </a:p>
          <a:p>
            <a:pPr algn="ctr"/>
            <a:endParaRPr lang="en-GB" sz="1200" dirty="0"/>
          </a:p>
        </p:txBody>
      </p:sp>
      <p:sp>
        <p:nvSpPr>
          <p:cNvPr id="11" name="TextBox 10"/>
          <p:cNvSpPr txBox="1"/>
          <p:nvPr/>
        </p:nvSpPr>
        <p:spPr>
          <a:xfrm>
            <a:off x="188640" y="5148064"/>
            <a:ext cx="2952328" cy="1754326"/>
          </a:xfrm>
          <a:prstGeom prst="rect">
            <a:avLst/>
          </a:prstGeom>
          <a:noFill/>
          <a:ln w="3175">
            <a:solidFill>
              <a:schemeClr val="tx1"/>
            </a:solidFill>
          </a:ln>
        </p:spPr>
        <p:txBody>
          <a:bodyPr wrap="square" rtlCol="0">
            <a:spAutoFit/>
          </a:bodyPr>
          <a:lstStyle/>
          <a:p>
            <a:pPr algn="ctr"/>
            <a:r>
              <a:rPr lang="en-GB" sz="1200" b="1" dirty="0" smtClean="0"/>
              <a:t>(4) Our packaging is different</a:t>
            </a:r>
          </a:p>
          <a:p>
            <a:r>
              <a:rPr lang="en-GB" sz="1200" dirty="0" smtClean="0"/>
              <a:t>We </a:t>
            </a:r>
            <a:r>
              <a:rPr lang="en-GB" sz="1200" dirty="0"/>
              <a:t>work hard to make sure that we have the best quality biodegradable package. Thank you for choosing us, as this means one less plastic packet polluting our fragile </a:t>
            </a:r>
            <a:r>
              <a:rPr lang="en-GB" sz="1200" dirty="0" smtClean="0"/>
              <a:t>environment</a:t>
            </a:r>
          </a:p>
          <a:p>
            <a:endParaRPr lang="en-GB" sz="1200" dirty="0" smtClean="0"/>
          </a:p>
          <a:p>
            <a:r>
              <a:rPr lang="en-GB" sz="1200" dirty="0"/>
              <a:t>Store in a cool and dry space, away from the harsh sun. </a:t>
            </a:r>
          </a:p>
        </p:txBody>
      </p:sp>
      <p:sp>
        <p:nvSpPr>
          <p:cNvPr id="13" name="TextBox 12"/>
          <p:cNvSpPr txBox="1"/>
          <p:nvPr/>
        </p:nvSpPr>
        <p:spPr>
          <a:xfrm>
            <a:off x="3717032" y="3275856"/>
            <a:ext cx="2952328" cy="1015663"/>
          </a:xfrm>
          <a:prstGeom prst="rect">
            <a:avLst/>
          </a:prstGeom>
          <a:noFill/>
          <a:ln w="3175">
            <a:solidFill>
              <a:schemeClr val="tx1"/>
            </a:solidFill>
          </a:ln>
        </p:spPr>
        <p:txBody>
          <a:bodyPr wrap="square" rtlCol="0">
            <a:spAutoFit/>
          </a:bodyPr>
          <a:lstStyle/>
          <a:p>
            <a:pPr algn="ctr"/>
            <a:r>
              <a:rPr lang="en-GB" sz="1200" b="1" dirty="0" smtClean="0"/>
              <a:t>(7) Our precious ingredients</a:t>
            </a:r>
          </a:p>
          <a:p>
            <a:pPr algn="ctr"/>
            <a:endParaRPr lang="en-GB" sz="1200" b="1" dirty="0" smtClean="0"/>
          </a:p>
          <a:p>
            <a:pPr algn="ctr"/>
            <a:r>
              <a:rPr lang="en-GB" sz="1200" dirty="0"/>
              <a:t>Baobab, Flaxseed, Stevia, </a:t>
            </a:r>
            <a:r>
              <a:rPr lang="en-GB" sz="1200" dirty="0" err="1"/>
              <a:t>Barleygrass</a:t>
            </a:r>
            <a:r>
              <a:rPr lang="en-GB" sz="1200" dirty="0"/>
              <a:t>, Acai Berry, Goji Berry, </a:t>
            </a:r>
            <a:r>
              <a:rPr lang="en-GB" sz="1200" dirty="0" err="1"/>
              <a:t>Aronia</a:t>
            </a:r>
            <a:r>
              <a:rPr lang="en-GB" sz="1200" dirty="0"/>
              <a:t> Berry, </a:t>
            </a:r>
            <a:r>
              <a:rPr lang="en-GB" sz="1200" dirty="0" err="1"/>
              <a:t>Maca</a:t>
            </a:r>
            <a:r>
              <a:rPr lang="en-GB" sz="1200" dirty="0"/>
              <a:t>, Inulin, Blueberry </a:t>
            </a:r>
          </a:p>
        </p:txBody>
      </p:sp>
      <p:graphicFrame>
        <p:nvGraphicFramePr>
          <p:cNvPr id="16" name="Table 15"/>
          <p:cNvGraphicFramePr>
            <a:graphicFrameLocks noGrp="1"/>
          </p:cNvGraphicFramePr>
          <p:nvPr>
            <p:extLst>
              <p:ext uri="{D42A27DB-BD31-4B8C-83A1-F6EECF244321}">
                <p14:modId xmlns:p14="http://schemas.microsoft.com/office/powerpoint/2010/main" val="1044327413"/>
              </p:ext>
            </p:extLst>
          </p:nvPr>
        </p:nvGraphicFramePr>
        <p:xfrm>
          <a:off x="3717031" y="4499993"/>
          <a:ext cx="2808313" cy="3744414"/>
        </p:xfrm>
        <a:graphic>
          <a:graphicData uri="http://schemas.openxmlformats.org/drawingml/2006/table">
            <a:tbl>
              <a:tblPr firstRow="1" bandRow="1">
                <a:tableStyleId>{5940675A-B579-460E-94D1-54222C63F5DA}</a:tableStyleId>
              </a:tblPr>
              <a:tblGrid>
                <a:gridCol w="960738"/>
                <a:gridCol w="591224"/>
                <a:gridCol w="665127"/>
                <a:gridCol w="591224"/>
              </a:tblGrid>
              <a:tr h="224665">
                <a:tc gridSpan="4">
                  <a:txBody>
                    <a:bodyPr/>
                    <a:lstStyle/>
                    <a:p>
                      <a:r>
                        <a:rPr lang="en-GB" sz="1200" b="1" dirty="0" smtClean="0"/>
                        <a:t>(8) Nutritional</a:t>
                      </a:r>
                      <a:r>
                        <a:rPr lang="en-GB" sz="1200" b="1" baseline="0" dirty="0" smtClean="0"/>
                        <a:t> value</a:t>
                      </a:r>
                      <a:endParaRPr lang="en-GB" sz="1200" b="1" dirty="0"/>
                    </a:p>
                  </a:txBody>
                  <a:tcPr marL="90000" marR="90000" marT="0" marB="0"/>
                </a:tc>
                <a:tc hMerge="1">
                  <a:txBody>
                    <a:bodyPr/>
                    <a:lstStyle/>
                    <a:p>
                      <a:endParaRPr lang="en-GB" dirty="0"/>
                    </a:p>
                  </a:txBody>
                  <a:tcPr/>
                </a:tc>
                <a:tc hMerge="1">
                  <a:txBody>
                    <a:bodyPr/>
                    <a:lstStyle/>
                    <a:p>
                      <a:endParaRPr lang="en-GB" dirty="0"/>
                    </a:p>
                  </a:txBody>
                  <a:tcPr/>
                </a:tc>
                <a:tc hMerge="1">
                  <a:txBody>
                    <a:bodyPr/>
                    <a:lstStyle/>
                    <a:p>
                      <a:endParaRPr lang="en-GB" dirty="0"/>
                    </a:p>
                  </a:txBody>
                  <a:tcPr/>
                </a:tc>
              </a:tr>
              <a:tr h="324517">
                <a:tc>
                  <a:txBody>
                    <a:bodyPr/>
                    <a:lstStyle/>
                    <a:p>
                      <a:endParaRPr lang="en-GB" sz="1000" dirty="0"/>
                    </a:p>
                  </a:txBody>
                  <a:tcPr marL="90000" marR="90000" marT="0" marB="0"/>
                </a:tc>
                <a:tc>
                  <a:txBody>
                    <a:bodyPr/>
                    <a:lstStyle/>
                    <a:p>
                      <a:r>
                        <a:rPr lang="en-GB" sz="1000" dirty="0" smtClean="0"/>
                        <a:t>100gm</a:t>
                      </a:r>
                      <a:endParaRPr lang="en-GB" sz="1000" dirty="0"/>
                    </a:p>
                  </a:txBody>
                  <a:tcPr marL="90000" marR="90000" marT="0" marB="0"/>
                </a:tc>
                <a:tc>
                  <a:txBody>
                    <a:bodyPr/>
                    <a:lstStyle/>
                    <a:p>
                      <a:r>
                        <a:rPr lang="en-GB" sz="1000" dirty="0" smtClean="0"/>
                        <a:t>12gm</a:t>
                      </a:r>
                      <a:endParaRPr lang="en-GB" sz="1000" dirty="0"/>
                    </a:p>
                  </a:txBody>
                  <a:tcPr marL="90000" marR="90000" marT="0" marB="0"/>
                </a:tc>
                <a:tc>
                  <a:txBody>
                    <a:bodyPr/>
                    <a:lstStyle/>
                    <a:p>
                      <a:r>
                        <a:rPr lang="en-GB" sz="1000" dirty="0" smtClean="0"/>
                        <a:t>% of NRV</a:t>
                      </a:r>
                      <a:endParaRPr lang="en-GB" sz="1000" dirty="0"/>
                    </a:p>
                  </a:txBody>
                  <a:tcPr marL="90000" marR="90000" marT="0" marB="0"/>
                </a:tc>
              </a:tr>
              <a:tr h="199702">
                <a:tc>
                  <a:txBody>
                    <a:bodyPr/>
                    <a:lstStyle/>
                    <a:p>
                      <a:r>
                        <a:rPr lang="en-GB" sz="1000" dirty="0" smtClean="0"/>
                        <a:t>Protein</a:t>
                      </a:r>
                      <a:endParaRPr lang="en-GB" sz="1000" dirty="0"/>
                    </a:p>
                  </a:txBody>
                  <a:tcPr marL="90000" marR="90000" marT="0" marB="0"/>
                </a:tc>
                <a:tc>
                  <a:txBody>
                    <a:bodyPr/>
                    <a:lstStyle/>
                    <a:p>
                      <a:endParaRPr lang="en-GB" sz="1000" dirty="0"/>
                    </a:p>
                  </a:txBody>
                  <a:tcPr marL="90000" marR="90000" marT="0" marB="0"/>
                </a:tc>
                <a:tc>
                  <a:txBody>
                    <a:bodyPr/>
                    <a:lstStyle/>
                    <a:p>
                      <a:endParaRPr lang="en-GB" sz="1000"/>
                    </a:p>
                  </a:txBody>
                  <a:tcPr marL="90000" marR="90000" marT="0" marB="0"/>
                </a:tc>
                <a:tc>
                  <a:txBody>
                    <a:bodyPr/>
                    <a:lstStyle/>
                    <a:p>
                      <a:endParaRPr lang="en-GB" sz="1000"/>
                    </a:p>
                  </a:txBody>
                  <a:tcPr marL="90000" marR="90000" marT="0" marB="0"/>
                </a:tc>
              </a:tr>
              <a:tr h="199702">
                <a:tc>
                  <a:txBody>
                    <a:bodyPr/>
                    <a:lstStyle/>
                    <a:p>
                      <a:r>
                        <a:rPr lang="en-GB" sz="1000" dirty="0" smtClean="0"/>
                        <a:t>Carbohydrate</a:t>
                      </a:r>
                      <a:endParaRPr lang="en-GB" sz="1000" dirty="0"/>
                    </a:p>
                  </a:txBody>
                  <a:tcPr marL="90000" marR="90000" marT="0" marB="0"/>
                </a:tc>
                <a:tc>
                  <a:txBody>
                    <a:bodyPr/>
                    <a:lstStyle/>
                    <a:p>
                      <a:endParaRPr lang="en-GB" sz="1000"/>
                    </a:p>
                  </a:txBody>
                  <a:tcPr marL="90000" marR="90000" marT="0" marB="0"/>
                </a:tc>
                <a:tc>
                  <a:txBody>
                    <a:bodyPr/>
                    <a:lstStyle/>
                    <a:p>
                      <a:endParaRPr lang="en-GB" sz="1000" dirty="0"/>
                    </a:p>
                  </a:txBody>
                  <a:tcPr marL="90000" marR="90000" marT="0" marB="0"/>
                </a:tc>
                <a:tc>
                  <a:txBody>
                    <a:bodyPr/>
                    <a:lstStyle/>
                    <a:p>
                      <a:endParaRPr lang="en-GB" sz="1000"/>
                    </a:p>
                  </a:txBody>
                  <a:tcPr marL="90000" marR="90000" marT="0" marB="0"/>
                </a:tc>
              </a:tr>
              <a:tr h="199702">
                <a:tc>
                  <a:txBody>
                    <a:bodyPr/>
                    <a:lstStyle/>
                    <a:p>
                      <a:r>
                        <a:rPr lang="en-GB" sz="1000" dirty="0" smtClean="0"/>
                        <a:t>Fat</a:t>
                      </a:r>
                      <a:endParaRPr lang="en-GB" sz="1000" dirty="0"/>
                    </a:p>
                  </a:txBody>
                  <a:tcPr marL="90000" marR="90000" marT="0" marB="0"/>
                </a:tc>
                <a:tc>
                  <a:txBody>
                    <a:bodyPr/>
                    <a:lstStyle/>
                    <a:p>
                      <a:endParaRPr lang="en-GB" sz="1000"/>
                    </a:p>
                  </a:txBody>
                  <a:tcPr marL="90000" marR="90000" marT="0" marB="0"/>
                </a:tc>
                <a:tc>
                  <a:txBody>
                    <a:bodyPr/>
                    <a:lstStyle/>
                    <a:p>
                      <a:endParaRPr lang="en-GB" sz="1000" dirty="0"/>
                    </a:p>
                  </a:txBody>
                  <a:tcPr marL="90000" marR="90000" marT="0" marB="0"/>
                </a:tc>
                <a:tc>
                  <a:txBody>
                    <a:bodyPr/>
                    <a:lstStyle/>
                    <a:p>
                      <a:endParaRPr lang="en-GB" sz="1000"/>
                    </a:p>
                  </a:txBody>
                  <a:tcPr marL="90000" marR="90000" marT="0" marB="0"/>
                </a:tc>
              </a:tr>
              <a:tr h="199702">
                <a:tc>
                  <a:txBody>
                    <a:bodyPr/>
                    <a:lstStyle/>
                    <a:p>
                      <a:r>
                        <a:rPr lang="en-GB" sz="1000" dirty="0" err="1" smtClean="0"/>
                        <a:t>Fiber</a:t>
                      </a:r>
                      <a:endParaRPr lang="en-GB" sz="1000" dirty="0"/>
                    </a:p>
                  </a:txBody>
                  <a:tcPr marL="90000" marR="90000" marT="0" marB="0"/>
                </a:tc>
                <a:tc>
                  <a:txBody>
                    <a:bodyPr/>
                    <a:lstStyle/>
                    <a:p>
                      <a:endParaRPr lang="en-GB" sz="1000"/>
                    </a:p>
                  </a:txBody>
                  <a:tcPr marL="90000" marR="90000" marT="0" marB="0"/>
                </a:tc>
                <a:tc>
                  <a:txBody>
                    <a:bodyPr/>
                    <a:lstStyle/>
                    <a:p>
                      <a:endParaRPr lang="en-GB" sz="1000"/>
                    </a:p>
                  </a:txBody>
                  <a:tcPr marL="90000" marR="90000" marT="0" marB="0"/>
                </a:tc>
                <a:tc>
                  <a:txBody>
                    <a:bodyPr/>
                    <a:lstStyle/>
                    <a:p>
                      <a:endParaRPr lang="en-GB" sz="1000" dirty="0"/>
                    </a:p>
                  </a:txBody>
                  <a:tcPr marL="90000" marR="90000" marT="0" marB="0"/>
                </a:tc>
              </a:tr>
              <a:tr h="199702">
                <a:tc>
                  <a:txBody>
                    <a:bodyPr/>
                    <a:lstStyle/>
                    <a:p>
                      <a:r>
                        <a:rPr lang="en-GB" sz="1000" dirty="0" smtClean="0"/>
                        <a:t>Omega 3</a:t>
                      </a:r>
                      <a:endParaRPr lang="en-GB" sz="1000" dirty="0"/>
                    </a:p>
                  </a:txBody>
                  <a:tcPr marL="90000" marR="90000" marT="0" marB="0"/>
                </a:tc>
                <a:tc>
                  <a:txBody>
                    <a:bodyPr/>
                    <a:lstStyle/>
                    <a:p>
                      <a:endParaRPr lang="en-GB" sz="1000"/>
                    </a:p>
                  </a:txBody>
                  <a:tcPr marL="90000" marR="90000" marT="0" marB="0"/>
                </a:tc>
                <a:tc>
                  <a:txBody>
                    <a:bodyPr/>
                    <a:lstStyle/>
                    <a:p>
                      <a:endParaRPr lang="en-GB" sz="1000"/>
                    </a:p>
                  </a:txBody>
                  <a:tcPr marL="90000" marR="90000" marT="0" marB="0"/>
                </a:tc>
                <a:tc>
                  <a:txBody>
                    <a:bodyPr/>
                    <a:lstStyle/>
                    <a:p>
                      <a:endParaRPr lang="en-GB" sz="1000" dirty="0"/>
                    </a:p>
                  </a:txBody>
                  <a:tcPr marL="90000" marR="90000" marT="0" marB="0"/>
                </a:tc>
              </a:tr>
              <a:tr h="199702">
                <a:tc>
                  <a:txBody>
                    <a:bodyPr/>
                    <a:lstStyle/>
                    <a:p>
                      <a:r>
                        <a:rPr lang="en-GB" sz="1000" dirty="0" smtClean="0"/>
                        <a:t>Vitamin A</a:t>
                      </a:r>
                      <a:endParaRPr lang="en-GB" sz="1000" dirty="0"/>
                    </a:p>
                  </a:txBody>
                  <a:tcPr marL="90000" marR="90000" marT="0" marB="0"/>
                </a:tc>
                <a:tc>
                  <a:txBody>
                    <a:bodyPr/>
                    <a:lstStyle/>
                    <a:p>
                      <a:endParaRPr lang="en-GB" sz="1000"/>
                    </a:p>
                  </a:txBody>
                  <a:tcPr marL="90000" marR="90000" marT="0" marB="0"/>
                </a:tc>
                <a:tc>
                  <a:txBody>
                    <a:bodyPr/>
                    <a:lstStyle/>
                    <a:p>
                      <a:endParaRPr lang="en-GB" sz="1000"/>
                    </a:p>
                  </a:txBody>
                  <a:tcPr marL="90000" marR="90000" marT="0" marB="0"/>
                </a:tc>
                <a:tc>
                  <a:txBody>
                    <a:bodyPr/>
                    <a:lstStyle/>
                    <a:p>
                      <a:endParaRPr lang="en-GB" sz="1000" dirty="0"/>
                    </a:p>
                  </a:txBody>
                  <a:tcPr marL="90000" marR="90000" marT="0" marB="0"/>
                </a:tc>
              </a:tr>
              <a:tr h="199702">
                <a:tc>
                  <a:txBody>
                    <a:bodyPr/>
                    <a:lstStyle/>
                    <a:p>
                      <a:r>
                        <a:rPr lang="en-GB" sz="1000" dirty="0" smtClean="0"/>
                        <a:t>Vitamin B1</a:t>
                      </a:r>
                      <a:endParaRPr lang="en-GB" sz="1000" dirty="0"/>
                    </a:p>
                  </a:txBody>
                  <a:tcPr marL="90000" marR="90000" marT="0" marB="0"/>
                </a:tc>
                <a:tc>
                  <a:txBody>
                    <a:bodyPr/>
                    <a:lstStyle/>
                    <a:p>
                      <a:endParaRPr lang="en-GB" sz="1000"/>
                    </a:p>
                  </a:txBody>
                  <a:tcPr marL="90000" marR="90000" marT="0" marB="0"/>
                </a:tc>
                <a:tc>
                  <a:txBody>
                    <a:bodyPr/>
                    <a:lstStyle/>
                    <a:p>
                      <a:endParaRPr lang="en-GB" sz="1000"/>
                    </a:p>
                  </a:txBody>
                  <a:tcPr marL="90000" marR="90000" marT="0" marB="0"/>
                </a:tc>
                <a:tc>
                  <a:txBody>
                    <a:bodyPr/>
                    <a:lstStyle/>
                    <a:p>
                      <a:endParaRPr lang="en-GB" sz="1000" dirty="0"/>
                    </a:p>
                  </a:txBody>
                  <a:tcPr marL="90000" marR="90000" marT="0" marB="0"/>
                </a:tc>
              </a:tr>
              <a:tr h="199702">
                <a:tc>
                  <a:txBody>
                    <a:bodyPr/>
                    <a:lstStyle/>
                    <a:p>
                      <a:r>
                        <a:rPr lang="en-GB" sz="1000" dirty="0" smtClean="0"/>
                        <a:t>Vitamin B6</a:t>
                      </a:r>
                      <a:endParaRPr lang="en-GB" sz="1000" dirty="0"/>
                    </a:p>
                  </a:txBody>
                  <a:tcPr marL="90000" marR="90000" marT="0" marB="0"/>
                </a:tc>
                <a:tc>
                  <a:txBody>
                    <a:bodyPr/>
                    <a:lstStyle/>
                    <a:p>
                      <a:endParaRPr lang="en-GB" sz="1000"/>
                    </a:p>
                  </a:txBody>
                  <a:tcPr marL="90000" marR="90000" marT="0" marB="0"/>
                </a:tc>
                <a:tc>
                  <a:txBody>
                    <a:bodyPr/>
                    <a:lstStyle/>
                    <a:p>
                      <a:endParaRPr lang="en-GB" sz="1000"/>
                    </a:p>
                  </a:txBody>
                  <a:tcPr marL="90000" marR="90000" marT="0" marB="0"/>
                </a:tc>
                <a:tc>
                  <a:txBody>
                    <a:bodyPr/>
                    <a:lstStyle/>
                    <a:p>
                      <a:endParaRPr lang="en-GB" sz="1000" dirty="0"/>
                    </a:p>
                  </a:txBody>
                  <a:tcPr marL="90000" marR="90000" marT="0" marB="0"/>
                </a:tc>
              </a:tr>
              <a:tr h="199702">
                <a:tc>
                  <a:txBody>
                    <a:bodyPr/>
                    <a:lstStyle/>
                    <a:p>
                      <a:r>
                        <a:rPr lang="en-GB" sz="1000" dirty="0" smtClean="0"/>
                        <a:t>Vitamin C</a:t>
                      </a:r>
                      <a:endParaRPr lang="en-GB" sz="1000" dirty="0"/>
                    </a:p>
                  </a:txBody>
                  <a:tcPr marL="90000" marR="90000" marT="0" marB="0"/>
                </a:tc>
                <a:tc>
                  <a:txBody>
                    <a:bodyPr/>
                    <a:lstStyle/>
                    <a:p>
                      <a:endParaRPr lang="en-GB" sz="1000"/>
                    </a:p>
                  </a:txBody>
                  <a:tcPr marL="90000" marR="90000" marT="0" marB="0"/>
                </a:tc>
                <a:tc>
                  <a:txBody>
                    <a:bodyPr/>
                    <a:lstStyle/>
                    <a:p>
                      <a:endParaRPr lang="en-GB" sz="1000"/>
                    </a:p>
                  </a:txBody>
                  <a:tcPr marL="90000" marR="90000" marT="0" marB="0"/>
                </a:tc>
                <a:tc>
                  <a:txBody>
                    <a:bodyPr/>
                    <a:lstStyle/>
                    <a:p>
                      <a:endParaRPr lang="en-GB" sz="1000" dirty="0"/>
                    </a:p>
                  </a:txBody>
                  <a:tcPr marL="90000" marR="90000" marT="0" marB="0"/>
                </a:tc>
              </a:tr>
              <a:tr h="199702">
                <a:tc>
                  <a:txBody>
                    <a:bodyPr/>
                    <a:lstStyle/>
                    <a:p>
                      <a:r>
                        <a:rPr lang="en-GB" sz="1000" dirty="0" smtClean="0"/>
                        <a:t>Vitamin E</a:t>
                      </a:r>
                      <a:endParaRPr lang="en-GB" sz="1000" dirty="0"/>
                    </a:p>
                  </a:txBody>
                  <a:tcPr marL="90000" marR="90000" marT="0" marB="0"/>
                </a:tc>
                <a:tc>
                  <a:txBody>
                    <a:bodyPr/>
                    <a:lstStyle/>
                    <a:p>
                      <a:endParaRPr lang="en-GB" sz="1000"/>
                    </a:p>
                  </a:txBody>
                  <a:tcPr marL="90000" marR="90000" marT="0" marB="0"/>
                </a:tc>
                <a:tc>
                  <a:txBody>
                    <a:bodyPr/>
                    <a:lstStyle/>
                    <a:p>
                      <a:endParaRPr lang="en-GB" sz="1000"/>
                    </a:p>
                  </a:txBody>
                  <a:tcPr marL="90000" marR="90000" marT="0" marB="0"/>
                </a:tc>
                <a:tc>
                  <a:txBody>
                    <a:bodyPr/>
                    <a:lstStyle/>
                    <a:p>
                      <a:endParaRPr lang="en-GB" sz="1000" dirty="0"/>
                    </a:p>
                  </a:txBody>
                  <a:tcPr marL="90000" marR="90000" marT="0" marB="0"/>
                </a:tc>
              </a:tr>
              <a:tr h="199702">
                <a:tc>
                  <a:txBody>
                    <a:bodyPr/>
                    <a:lstStyle/>
                    <a:p>
                      <a:r>
                        <a:rPr lang="en-GB" sz="1000" dirty="0" smtClean="0"/>
                        <a:t>Chloride</a:t>
                      </a:r>
                      <a:endParaRPr lang="en-GB" sz="1000" dirty="0"/>
                    </a:p>
                  </a:txBody>
                  <a:tcPr marL="90000" marR="90000" marT="0" marB="0"/>
                </a:tc>
                <a:tc>
                  <a:txBody>
                    <a:bodyPr/>
                    <a:lstStyle/>
                    <a:p>
                      <a:endParaRPr lang="en-GB" sz="1000"/>
                    </a:p>
                  </a:txBody>
                  <a:tcPr marL="90000" marR="90000" marT="0" marB="0"/>
                </a:tc>
                <a:tc>
                  <a:txBody>
                    <a:bodyPr/>
                    <a:lstStyle/>
                    <a:p>
                      <a:endParaRPr lang="en-GB" sz="1000" dirty="0"/>
                    </a:p>
                  </a:txBody>
                  <a:tcPr marL="90000" marR="90000" marT="0" marB="0"/>
                </a:tc>
                <a:tc>
                  <a:txBody>
                    <a:bodyPr/>
                    <a:lstStyle/>
                    <a:p>
                      <a:endParaRPr lang="en-GB" sz="1000" dirty="0"/>
                    </a:p>
                  </a:txBody>
                  <a:tcPr marL="90000" marR="90000" marT="0" marB="0"/>
                </a:tc>
              </a:tr>
              <a:tr h="199702">
                <a:tc>
                  <a:txBody>
                    <a:bodyPr/>
                    <a:lstStyle/>
                    <a:p>
                      <a:r>
                        <a:rPr lang="en-GB" sz="1000" dirty="0" smtClean="0"/>
                        <a:t>Iron</a:t>
                      </a:r>
                      <a:endParaRPr lang="en-GB" sz="1000" dirty="0"/>
                    </a:p>
                  </a:txBody>
                  <a:tcPr marL="90000" marR="90000" marT="0" marB="0"/>
                </a:tc>
                <a:tc>
                  <a:txBody>
                    <a:bodyPr/>
                    <a:lstStyle/>
                    <a:p>
                      <a:endParaRPr lang="en-GB" sz="1000"/>
                    </a:p>
                  </a:txBody>
                  <a:tcPr marL="90000" marR="90000" marT="0" marB="0"/>
                </a:tc>
                <a:tc>
                  <a:txBody>
                    <a:bodyPr/>
                    <a:lstStyle/>
                    <a:p>
                      <a:endParaRPr lang="en-GB" sz="1000"/>
                    </a:p>
                  </a:txBody>
                  <a:tcPr marL="90000" marR="90000" marT="0" marB="0"/>
                </a:tc>
                <a:tc>
                  <a:txBody>
                    <a:bodyPr/>
                    <a:lstStyle/>
                    <a:p>
                      <a:endParaRPr lang="en-GB" sz="1000" dirty="0"/>
                    </a:p>
                  </a:txBody>
                  <a:tcPr marL="90000" marR="90000" marT="0" marB="0"/>
                </a:tc>
              </a:tr>
              <a:tr h="199702">
                <a:tc>
                  <a:txBody>
                    <a:bodyPr/>
                    <a:lstStyle/>
                    <a:p>
                      <a:r>
                        <a:rPr lang="en-GB" sz="1000" dirty="0" smtClean="0"/>
                        <a:t>Zinc</a:t>
                      </a:r>
                      <a:endParaRPr lang="en-GB" sz="1000" dirty="0"/>
                    </a:p>
                  </a:txBody>
                  <a:tcPr marL="90000" marR="90000" marT="0" marB="0"/>
                </a:tc>
                <a:tc>
                  <a:txBody>
                    <a:bodyPr/>
                    <a:lstStyle/>
                    <a:p>
                      <a:endParaRPr lang="en-GB" sz="1000"/>
                    </a:p>
                  </a:txBody>
                  <a:tcPr marL="90000" marR="90000" marT="0" marB="0"/>
                </a:tc>
                <a:tc>
                  <a:txBody>
                    <a:bodyPr/>
                    <a:lstStyle/>
                    <a:p>
                      <a:endParaRPr lang="en-GB" sz="1000"/>
                    </a:p>
                  </a:txBody>
                  <a:tcPr marL="90000" marR="90000" marT="0" marB="0"/>
                </a:tc>
                <a:tc>
                  <a:txBody>
                    <a:bodyPr/>
                    <a:lstStyle/>
                    <a:p>
                      <a:endParaRPr lang="en-GB" sz="1000" dirty="0"/>
                    </a:p>
                  </a:txBody>
                  <a:tcPr marL="90000" marR="90000" marT="0" marB="0"/>
                </a:tc>
              </a:tr>
              <a:tr h="199702">
                <a:tc>
                  <a:txBody>
                    <a:bodyPr/>
                    <a:lstStyle/>
                    <a:p>
                      <a:r>
                        <a:rPr lang="en-GB" sz="1000" dirty="0" smtClean="0"/>
                        <a:t>Calcium</a:t>
                      </a:r>
                      <a:endParaRPr lang="en-GB" sz="1000" dirty="0"/>
                    </a:p>
                  </a:txBody>
                  <a:tcPr marL="90000" marR="90000" marT="0" marB="0"/>
                </a:tc>
                <a:tc>
                  <a:txBody>
                    <a:bodyPr/>
                    <a:lstStyle/>
                    <a:p>
                      <a:endParaRPr lang="en-GB" sz="1000"/>
                    </a:p>
                  </a:txBody>
                  <a:tcPr marL="90000" marR="90000" marT="0" marB="0"/>
                </a:tc>
                <a:tc>
                  <a:txBody>
                    <a:bodyPr/>
                    <a:lstStyle/>
                    <a:p>
                      <a:endParaRPr lang="en-GB" sz="1000"/>
                    </a:p>
                  </a:txBody>
                  <a:tcPr marL="90000" marR="90000" marT="0" marB="0"/>
                </a:tc>
                <a:tc>
                  <a:txBody>
                    <a:bodyPr/>
                    <a:lstStyle/>
                    <a:p>
                      <a:endParaRPr lang="en-GB" sz="1000" dirty="0"/>
                    </a:p>
                  </a:txBody>
                  <a:tcPr marL="90000" marR="90000" marT="0" marB="0"/>
                </a:tc>
              </a:tr>
              <a:tr h="199702">
                <a:tc>
                  <a:txBody>
                    <a:bodyPr/>
                    <a:lstStyle/>
                    <a:p>
                      <a:r>
                        <a:rPr lang="en-GB" sz="1000" dirty="0" smtClean="0"/>
                        <a:t>Chloride</a:t>
                      </a:r>
                      <a:endParaRPr lang="en-GB" sz="1000" dirty="0"/>
                    </a:p>
                  </a:txBody>
                  <a:tcPr marL="90000" marR="90000" marT="0" marB="0"/>
                </a:tc>
                <a:tc>
                  <a:txBody>
                    <a:bodyPr/>
                    <a:lstStyle/>
                    <a:p>
                      <a:endParaRPr lang="en-GB" sz="1000"/>
                    </a:p>
                  </a:txBody>
                  <a:tcPr marL="90000" marR="90000" marT="0" marB="0"/>
                </a:tc>
                <a:tc>
                  <a:txBody>
                    <a:bodyPr/>
                    <a:lstStyle/>
                    <a:p>
                      <a:endParaRPr lang="en-GB" sz="1000"/>
                    </a:p>
                  </a:txBody>
                  <a:tcPr marL="90000" marR="90000" marT="0" marB="0"/>
                </a:tc>
                <a:tc>
                  <a:txBody>
                    <a:bodyPr/>
                    <a:lstStyle/>
                    <a:p>
                      <a:endParaRPr lang="en-GB" sz="1000" dirty="0"/>
                    </a:p>
                  </a:txBody>
                  <a:tcPr marL="90000" marR="90000" marT="0" marB="0"/>
                </a:tc>
              </a:tr>
              <a:tr h="199702">
                <a:tc>
                  <a:txBody>
                    <a:bodyPr/>
                    <a:lstStyle/>
                    <a:p>
                      <a:r>
                        <a:rPr lang="en-GB" sz="1000" dirty="0" err="1" smtClean="0"/>
                        <a:t>Maganese</a:t>
                      </a:r>
                      <a:endParaRPr lang="en-GB" sz="1000" dirty="0"/>
                    </a:p>
                  </a:txBody>
                  <a:tcPr marL="90000" marR="90000" marT="0" marB="0"/>
                </a:tc>
                <a:tc>
                  <a:txBody>
                    <a:bodyPr/>
                    <a:lstStyle/>
                    <a:p>
                      <a:endParaRPr lang="en-GB" sz="1000"/>
                    </a:p>
                  </a:txBody>
                  <a:tcPr marL="90000" marR="90000" marT="0" marB="0"/>
                </a:tc>
                <a:tc>
                  <a:txBody>
                    <a:bodyPr/>
                    <a:lstStyle/>
                    <a:p>
                      <a:endParaRPr lang="en-GB" sz="1000"/>
                    </a:p>
                  </a:txBody>
                  <a:tcPr marL="90000" marR="90000" marT="0" marB="0"/>
                </a:tc>
                <a:tc>
                  <a:txBody>
                    <a:bodyPr/>
                    <a:lstStyle/>
                    <a:p>
                      <a:endParaRPr lang="en-GB" sz="1000" dirty="0"/>
                    </a:p>
                  </a:txBody>
                  <a:tcPr marL="90000" marR="90000" marT="0" marB="0"/>
                </a:tc>
              </a:tr>
            </a:tbl>
          </a:graphicData>
        </a:graphic>
      </p:graphicFrame>
      <p:sp>
        <p:nvSpPr>
          <p:cNvPr id="18" name="TextBox 17"/>
          <p:cNvSpPr txBox="1"/>
          <p:nvPr/>
        </p:nvSpPr>
        <p:spPr>
          <a:xfrm>
            <a:off x="188640" y="7063244"/>
            <a:ext cx="2952328" cy="1015663"/>
          </a:xfrm>
          <a:prstGeom prst="rect">
            <a:avLst/>
          </a:prstGeom>
          <a:noFill/>
          <a:ln w="3175">
            <a:solidFill>
              <a:schemeClr val="tx1"/>
            </a:solidFill>
          </a:ln>
        </p:spPr>
        <p:txBody>
          <a:bodyPr wrap="square" rtlCol="0">
            <a:spAutoFit/>
          </a:bodyPr>
          <a:lstStyle/>
          <a:p>
            <a:pPr algn="ctr"/>
            <a:r>
              <a:rPr lang="en-GB" sz="1000" b="1" dirty="0" smtClean="0"/>
              <a:t>(5) So you want to talk ? </a:t>
            </a:r>
          </a:p>
          <a:p>
            <a:r>
              <a:rPr lang="en-GB" sz="1000" dirty="0" smtClean="0"/>
              <a:t>Made </a:t>
            </a:r>
            <a:r>
              <a:rPr lang="en-GB" sz="1000" dirty="0"/>
              <a:t>in the UK for; Think Organic Ltd; 161 City Road, Kemp House, London, EC1V 2NX</a:t>
            </a:r>
          </a:p>
          <a:p>
            <a:endParaRPr lang="en-GB" sz="1000" dirty="0" smtClean="0"/>
          </a:p>
          <a:p>
            <a:r>
              <a:rPr lang="en-GB" sz="1000" dirty="0" smtClean="0"/>
              <a:t>Or come </a:t>
            </a:r>
            <a:r>
              <a:rPr lang="en-GB" sz="1000" dirty="0"/>
              <a:t>say hi at </a:t>
            </a:r>
            <a:r>
              <a:rPr lang="en-GB" sz="1000" u="sng" dirty="0">
                <a:hlinkClick r:id="rId6"/>
              </a:rPr>
              <a:t>hey@inspiriko.co.uk</a:t>
            </a:r>
            <a:r>
              <a:rPr lang="en-GB" sz="1000" dirty="0"/>
              <a:t>; Facebook: @</a:t>
            </a:r>
            <a:r>
              <a:rPr lang="en-GB" sz="1000" dirty="0" err="1"/>
              <a:t>inspiriko</a:t>
            </a:r>
            <a:r>
              <a:rPr lang="en-GB" sz="1000" dirty="0"/>
              <a:t>; Instagram: @</a:t>
            </a:r>
            <a:r>
              <a:rPr lang="en-GB" sz="1000" dirty="0" err="1" smtClean="0"/>
              <a:t>inspiriko</a:t>
            </a:r>
            <a:endParaRPr lang="en-GB" sz="1000" dirty="0"/>
          </a:p>
        </p:txBody>
      </p:sp>
      <p:sp>
        <p:nvSpPr>
          <p:cNvPr id="19" name="TextBox 18"/>
          <p:cNvSpPr txBox="1"/>
          <p:nvPr/>
        </p:nvSpPr>
        <p:spPr>
          <a:xfrm>
            <a:off x="0" y="1259632"/>
            <a:ext cx="6858000" cy="1754326"/>
          </a:xfrm>
          <a:prstGeom prst="rect">
            <a:avLst/>
          </a:prstGeom>
          <a:noFill/>
          <a:ln w="3175">
            <a:solidFill>
              <a:schemeClr val="tx1"/>
            </a:solidFill>
          </a:ln>
        </p:spPr>
        <p:txBody>
          <a:bodyPr wrap="square" rtlCol="0">
            <a:spAutoFit/>
          </a:bodyPr>
          <a:lstStyle/>
          <a:p>
            <a:r>
              <a:rPr lang="en-GB" sz="1200" dirty="0" smtClean="0"/>
              <a:t>(2) You will love this blend: It is a perfect composition of essential nutrients for healthy gut and healthy you</a:t>
            </a:r>
          </a:p>
          <a:p>
            <a:r>
              <a:rPr lang="en-GB" sz="1200" dirty="0" smtClean="0"/>
              <a:t> </a:t>
            </a:r>
          </a:p>
          <a:p>
            <a:endParaRPr lang="en-GB" sz="1200" dirty="0" smtClean="0"/>
          </a:p>
          <a:p>
            <a:endParaRPr lang="en-GB" sz="1200" dirty="0"/>
          </a:p>
          <a:p>
            <a:endParaRPr lang="en-GB" sz="1200" dirty="0" smtClean="0"/>
          </a:p>
          <a:p>
            <a:endParaRPr lang="en-GB" sz="1200" dirty="0" smtClean="0"/>
          </a:p>
          <a:p>
            <a:endParaRPr lang="en-GB" sz="1200" dirty="0" smtClean="0"/>
          </a:p>
          <a:p>
            <a:endParaRPr lang="en-GB" sz="1200" dirty="0"/>
          </a:p>
          <a:p>
            <a:endParaRPr lang="en-GB" sz="1200" dirty="0"/>
          </a:p>
        </p:txBody>
      </p:sp>
      <p:sp>
        <p:nvSpPr>
          <p:cNvPr id="20" name="TextBox 19"/>
          <p:cNvSpPr txBox="1"/>
          <p:nvPr/>
        </p:nvSpPr>
        <p:spPr>
          <a:xfrm>
            <a:off x="44624" y="1598767"/>
            <a:ext cx="1116000" cy="540000"/>
          </a:xfrm>
          <a:prstGeom prst="rect">
            <a:avLst/>
          </a:prstGeom>
          <a:noFill/>
          <a:ln w="3175">
            <a:solidFill>
              <a:schemeClr val="tx1"/>
            </a:solidFill>
          </a:ln>
        </p:spPr>
        <p:txBody>
          <a:bodyPr wrap="square" rtlCol="0">
            <a:spAutoFit/>
          </a:bodyPr>
          <a:lstStyle/>
          <a:p>
            <a:r>
              <a:rPr lang="en-GB" sz="1000" dirty="0" smtClean="0"/>
              <a:t>Fibre: Contributes to normal bowel function</a:t>
            </a:r>
            <a:endParaRPr lang="en-GB" sz="1000" dirty="0"/>
          </a:p>
        </p:txBody>
      </p:sp>
      <p:sp>
        <p:nvSpPr>
          <p:cNvPr id="21" name="TextBox 20"/>
          <p:cNvSpPr txBox="1"/>
          <p:nvPr/>
        </p:nvSpPr>
        <p:spPr>
          <a:xfrm>
            <a:off x="1268760" y="2267744"/>
            <a:ext cx="1224136" cy="553998"/>
          </a:xfrm>
          <a:prstGeom prst="rect">
            <a:avLst/>
          </a:prstGeom>
          <a:noFill/>
          <a:ln w="3175">
            <a:solidFill>
              <a:schemeClr val="tx1"/>
            </a:solidFill>
          </a:ln>
        </p:spPr>
        <p:txBody>
          <a:bodyPr wrap="square" rtlCol="0">
            <a:spAutoFit/>
          </a:bodyPr>
          <a:lstStyle/>
          <a:p>
            <a:r>
              <a:rPr lang="en-GB" sz="1000" dirty="0" smtClean="0"/>
              <a:t>Iron: helps in  reduction of tiredness &amp;fatigue</a:t>
            </a:r>
            <a:endParaRPr lang="en-GB" sz="1000" dirty="0"/>
          </a:p>
        </p:txBody>
      </p:sp>
      <p:sp>
        <p:nvSpPr>
          <p:cNvPr id="22" name="TextBox 21"/>
          <p:cNvSpPr txBox="1"/>
          <p:nvPr/>
        </p:nvSpPr>
        <p:spPr>
          <a:xfrm>
            <a:off x="44624" y="2267744"/>
            <a:ext cx="1116000" cy="707886"/>
          </a:xfrm>
          <a:prstGeom prst="rect">
            <a:avLst/>
          </a:prstGeom>
          <a:noFill/>
          <a:ln w="3175">
            <a:solidFill>
              <a:schemeClr val="tx1"/>
            </a:solidFill>
          </a:ln>
        </p:spPr>
        <p:txBody>
          <a:bodyPr wrap="square" rtlCol="0">
            <a:spAutoFit/>
          </a:bodyPr>
          <a:lstStyle/>
          <a:p>
            <a:r>
              <a:rPr lang="en-GB" sz="1000" dirty="0" smtClean="0"/>
              <a:t>Vitamin C:  helps with collagen formation and immune system</a:t>
            </a:r>
            <a:endParaRPr lang="en-GB" sz="1000" dirty="0"/>
          </a:p>
        </p:txBody>
      </p:sp>
      <p:sp>
        <p:nvSpPr>
          <p:cNvPr id="23" name="TextBox 22"/>
          <p:cNvSpPr txBox="1"/>
          <p:nvPr/>
        </p:nvSpPr>
        <p:spPr>
          <a:xfrm>
            <a:off x="4077072" y="1628964"/>
            <a:ext cx="1368152" cy="400110"/>
          </a:xfrm>
          <a:prstGeom prst="rect">
            <a:avLst/>
          </a:prstGeom>
          <a:noFill/>
          <a:ln w="3175">
            <a:solidFill>
              <a:schemeClr val="tx1"/>
            </a:solidFill>
          </a:ln>
        </p:spPr>
        <p:txBody>
          <a:bodyPr wrap="square" rtlCol="0">
            <a:spAutoFit/>
          </a:bodyPr>
          <a:lstStyle/>
          <a:p>
            <a:r>
              <a:rPr lang="en-GB" sz="1000" dirty="0" smtClean="0"/>
              <a:t>Vitamin A:  helps with maintenance of l skin</a:t>
            </a:r>
            <a:endParaRPr lang="en-GB" sz="1000" dirty="0"/>
          </a:p>
        </p:txBody>
      </p:sp>
      <p:sp>
        <p:nvSpPr>
          <p:cNvPr id="25" name="TextBox 24"/>
          <p:cNvSpPr txBox="1"/>
          <p:nvPr/>
        </p:nvSpPr>
        <p:spPr>
          <a:xfrm>
            <a:off x="5589240" y="1628964"/>
            <a:ext cx="1080120" cy="707886"/>
          </a:xfrm>
          <a:prstGeom prst="rect">
            <a:avLst/>
          </a:prstGeom>
          <a:noFill/>
          <a:ln w="3175">
            <a:solidFill>
              <a:schemeClr val="tx1"/>
            </a:solidFill>
          </a:ln>
        </p:spPr>
        <p:txBody>
          <a:bodyPr wrap="square" rtlCol="0">
            <a:spAutoFit/>
          </a:bodyPr>
          <a:lstStyle/>
          <a:p>
            <a:r>
              <a:rPr lang="en-GB" sz="1000" dirty="0" smtClean="0"/>
              <a:t>Manganese: </a:t>
            </a:r>
          </a:p>
          <a:p>
            <a:r>
              <a:rPr lang="en-GB" sz="1000" dirty="0" smtClean="0"/>
              <a:t>normal energy-yielding metabolism</a:t>
            </a:r>
            <a:endParaRPr lang="en-GB" sz="1000" dirty="0"/>
          </a:p>
        </p:txBody>
      </p:sp>
      <p:sp>
        <p:nvSpPr>
          <p:cNvPr id="26" name="TextBox 25"/>
          <p:cNvSpPr txBox="1"/>
          <p:nvPr/>
        </p:nvSpPr>
        <p:spPr>
          <a:xfrm>
            <a:off x="2600580" y="1590055"/>
            <a:ext cx="1433234" cy="553998"/>
          </a:xfrm>
          <a:prstGeom prst="rect">
            <a:avLst/>
          </a:prstGeom>
          <a:noFill/>
          <a:ln w="3175">
            <a:solidFill>
              <a:schemeClr val="tx1"/>
            </a:solidFill>
          </a:ln>
        </p:spPr>
        <p:txBody>
          <a:bodyPr wrap="square" rtlCol="0">
            <a:spAutoFit/>
          </a:bodyPr>
          <a:lstStyle/>
          <a:p>
            <a:r>
              <a:rPr lang="en-GB" sz="1000" dirty="0" smtClean="0"/>
              <a:t>Chloride: helps digestion by production of hydrochloric acid</a:t>
            </a:r>
            <a:endParaRPr lang="en-GB" sz="1000" dirty="0"/>
          </a:p>
        </p:txBody>
      </p:sp>
      <p:sp>
        <p:nvSpPr>
          <p:cNvPr id="27" name="TextBox 26"/>
          <p:cNvSpPr txBox="1"/>
          <p:nvPr/>
        </p:nvSpPr>
        <p:spPr>
          <a:xfrm>
            <a:off x="1268760" y="1598767"/>
            <a:ext cx="1224136" cy="553998"/>
          </a:xfrm>
          <a:prstGeom prst="rect">
            <a:avLst/>
          </a:prstGeom>
          <a:noFill/>
          <a:ln w="3175">
            <a:solidFill>
              <a:schemeClr val="tx1"/>
            </a:solidFill>
          </a:ln>
        </p:spPr>
        <p:txBody>
          <a:bodyPr wrap="square" rtlCol="0">
            <a:spAutoFit/>
          </a:bodyPr>
          <a:lstStyle/>
          <a:p>
            <a:r>
              <a:rPr lang="en-GB" sz="1000" dirty="0" smtClean="0"/>
              <a:t>Calcium: Helps with function of digestive enzymes</a:t>
            </a:r>
            <a:endParaRPr lang="en-GB" sz="1000" dirty="0"/>
          </a:p>
        </p:txBody>
      </p:sp>
      <p:sp>
        <p:nvSpPr>
          <p:cNvPr id="28" name="TextBox 27"/>
          <p:cNvSpPr txBox="1"/>
          <p:nvPr/>
        </p:nvSpPr>
        <p:spPr>
          <a:xfrm>
            <a:off x="2564904" y="2267744"/>
            <a:ext cx="1404000" cy="553998"/>
          </a:xfrm>
          <a:prstGeom prst="rect">
            <a:avLst/>
          </a:prstGeom>
          <a:noFill/>
          <a:ln w="3175">
            <a:solidFill>
              <a:schemeClr val="tx1"/>
            </a:solidFill>
          </a:ln>
        </p:spPr>
        <p:txBody>
          <a:bodyPr wrap="square" rtlCol="0">
            <a:spAutoFit/>
          </a:bodyPr>
          <a:lstStyle/>
          <a:p>
            <a:r>
              <a:rPr lang="en-GB" sz="1000" dirty="0" smtClean="0"/>
              <a:t>Zinc:  helps with maintenance of hair, nails and skin</a:t>
            </a:r>
            <a:endParaRPr lang="en-GB" sz="1000" dirty="0"/>
          </a:p>
        </p:txBody>
      </p:sp>
      <p:sp>
        <p:nvSpPr>
          <p:cNvPr id="29" name="TextBox 28"/>
          <p:cNvSpPr txBox="1"/>
          <p:nvPr/>
        </p:nvSpPr>
        <p:spPr>
          <a:xfrm>
            <a:off x="4077072" y="2297941"/>
            <a:ext cx="1368152" cy="553998"/>
          </a:xfrm>
          <a:prstGeom prst="rect">
            <a:avLst/>
          </a:prstGeom>
          <a:noFill/>
          <a:ln w="3175">
            <a:solidFill>
              <a:schemeClr val="tx1"/>
            </a:solidFill>
          </a:ln>
        </p:spPr>
        <p:txBody>
          <a:bodyPr wrap="square" rtlCol="0">
            <a:spAutoFit/>
          </a:bodyPr>
          <a:lstStyle/>
          <a:p>
            <a:r>
              <a:rPr lang="en-GB" sz="1000" dirty="0" smtClean="0"/>
              <a:t>Vitamin E:  protection of cells from oxidative stress</a:t>
            </a:r>
            <a:endParaRPr lang="en-GB" sz="1000" dirty="0"/>
          </a:p>
        </p:txBody>
      </p:sp>
      <p:sp>
        <p:nvSpPr>
          <p:cNvPr id="30" name="TextBox 29"/>
          <p:cNvSpPr txBox="1"/>
          <p:nvPr/>
        </p:nvSpPr>
        <p:spPr>
          <a:xfrm>
            <a:off x="5589240" y="2297941"/>
            <a:ext cx="1080120" cy="707886"/>
          </a:xfrm>
          <a:prstGeom prst="rect">
            <a:avLst/>
          </a:prstGeom>
          <a:noFill/>
          <a:ln w="3175">
            <a:solidFill>
              <a:schemeClr val="tx1"/>
            </a:solidFill>
          </a:ln>
        </p:spPr>
        <p:txBody>
          <a:bodyPr wrap="square" rtlCol="0">
            <a:spAutoFit/>
          </a:bodyPr>
          <a:lstStyle/>
          <a:p>
            <a:r>
              <a:rPr lang="en-GB" sz="1000" dirty="0" smtClean="0"/>
              <a:t>Vitamin B6: Contributes to energy metabolism</a:t>
            </a:r>
            <a:endParaRPr lang="en-GB" sz="1000" dirty="0"/>
          </a:p>
        </p:txBody>
      </p:sp>
      <p:sp>
        <p:nvSpPr>
          <p:cNvPr id="31" name="TextBox 30"/>
          <p:cNvSpPr txBox="1"/>
          <p:nvPr/>
        </p:nvSpPr>
        <p:spPr>
          <a:xfrm>
            <a:off x="188640" y="8316416"/>
            <a:ext cx="2952000" cy="707886"/>
          </a:xfrm>
          <a:prstGeom prst="rect">
            <a:avLst/>
          </a:prstGeom>
          <a:noFill/>
          <a:ln w="3175">
            <a:solidFill>
              <a:schemeClr val="tx1"/>
            </a:solidFill>
          </a:ln>
        </p:spPr>
        <p:txBody>
          <a:bodyPr wrap="square" rtlCol="0">
            <a:spAutoFit/>
          </a:bodyPr>
          <a:lstStyle/>
          <a:p>
            <a:r>
              <a:rPr lang="en-GB" sz="1000" dirty="0" smtClean="0"/>
              <a:t>(6) Logos:</a:t>
            </a:r>
          </a:p>
          <a:p>
            <a:r>
              <a:rPr lang="en-GB" sz="1000" dirty="0" smtClean="0"/>
              <a:t>Vegan Association and Organic</a:t>
            </a:r>
          </a:p>
          <a:p>
            <a:endParaRPr lang="en-GB" sz="1000" dirty="0"/>
          </a:p>
          <a:p>
            <a:endParaRPr lang="en-GB" sz="1000" dirty="0"/>
          </a:p>
        </p:txBody>
      </p:sp>
      <p:sp>
        <p:nvSpPr>
          <p:cNvPr id="32" name="TextBox 31"/>
          <p:cNvSpPr txBox="1"/>
          <p:nvPr/>
        </p:nvSpPr>
        <p:spPr>
          <a:xfrm>
            <a:off x="3717032" y="8390165"/>
            <a:ext cx="2808312" cy="646331"/>
          </a:xfrm>
          <a:prstGeom prst="rect">
            <a:avLst/>
          </a:prstGeom>
          <a:noFill/>
          <a:ln>
            <a:solidFill>
              <a:schemeClr val="tx1"/>
            </a:solidFill>
            <a:prstDash val="solid"/>
          </a:ln>
        </p:spPr>
        <p:txBody>
          <a:bodyPr wrap="square" rtlCol="0">
            <a:spAutoFit/>
          </a:bodyPr>
          <a:lstStyle/>
          <a:p>
            <a:r>
              <a:rPr lang="en-GB" sz="1200" b="1" dirty="0" smtClean="0"/>
              <a:t>(9) Empty space for Bar Code and End Date</a:t>
            </a:r>
            <a:endParaRPr lang="en-GB" sz="1200" dirty="0"/>
          </a:p>
          <a:p>
            <a:endParaRPr lang="en-GB" sz="1200" dirty="0"/>
          </a:p>
        </p:txBody>
      </p:sp>
    </p:spTree>
    <p:extLst>
      <p:ext uri="{BB962C8B-B14F-4D97-AF65-F5344CB8AC3E}">
        <p14:creationId xmlns:p14="http://schemas.microsoft.com/office/powerpoint/2010/main" val="4234094836"/>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THINKCELLUNDODONOTDELETE" val="0"/>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529</TotalTime>
  <Words>437</Words>
  <Application>Microsoft Office PowerPoint</Application>
  <PresentationFormat>On-screen Show (4:3)</PresentationFormat>
  <Paragraphs>60</Paragraphs>
  <Slides>1</Slides>
  <Notes>0</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1</vt:i4>
      </vt:variant>
    </vt:vector>
  </HeadingPairs>
  <TitlesOfParts>
    <vt:vector size="3" baseType="lpstr">
      <vt:lpstr>Office Theme</vt:lpstr>
      <vt:lpstr>think-cell Slide</vt:lpstr>
      <vt:lpstr>PowerPoint Presentation</vt:lpstr>
    </vt:vector>
  </TitlesOfParts>
  <Company>Virgin Media</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Raju, Bipin</dc:creator>
  <cp:lastModifiedBy>Raju, Bipin</cp:lastModifiedBy>
  <cp:revision>11</cp:revision>
  <dcterms:created xsi:type="dcterms:W3CDTF">2018-05-24T14:54:12Z</dcterms:created>
  <dcterms:modified xsi:type="dcterms:W3CDTF">2018-05-31T09:01:45Z</dcterms:modified>
</cp:coreProperties>
</file>