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73" r:id="rId14"/>
    <p:sldId id="274" r:id="rId15"/>
    <p:sldId id="275" r:id="rId16"/>
    <p:sldId id="271" r:id="rId17"/>
    <p:sldId id="276" r:id="rId18"/>
    <p:sldId id="277" r:id="rId19"/>
    <p:sldId id="278" r:id="rId20"/>
    <p:sldId id="272" r:id="rId21"/>
    <p:sldId id="268" r:id="rId22"/>
    <p:sldId id="269" r:id="rId23"/>
    <p:sldId id="27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10"/>
    <p:restoredTop sz="94595"/>
  </p:normalViewPr>
  <p:slideViewPr>
    <p:cSldViewPr snapToGrid="0" snapToObjects="1">
      <p:cViewPr varScale="1">
        <p:scale>
          <a:sx n="143" d="100"/>
          <a:sy n="143" d="100"/>
        </p:scale>
        <p:origin x="216" y="472"/>
      </p:cViewPr>
      <p:guideLst/>
    </p:cSldViewPr>
  </p:slideViewPr>
  <p:notesTextViewPr>
    <p:cViewPr>
      <p:scale>
        <a:sx n="1" d="1"/>
        <a:sy n="1" d="1"/>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de-DE"/>
              <a:t>Mastertitelformat bearbeiten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a:pPr/>
              <a:t>4/11/18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a:pPr/>
              <a:t>4/11/18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a:pPr/>
              <a:t>4/11/18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a:pPr/>
              <a:t>4/11/18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5586B75A-687E-405C-8A0B-8D00578BA2C3}" type="datetimeFigureOut">
              <a:rPr lang="en-US"/>
              <a:pPr/>
              <a:t>4/11/18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a:pPr/>
              <a:t>4/11/18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a:pPr/>
              <a:t>4/11/18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Mastertitelformat bearbeiten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a:pPr/>
              <a:t>4/11/18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a:pPr/>
              <a:t>4/11/18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e-DE"/>
              <a:t>Mastertitelformat bearbeiten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8" name="Date Placeholder 7"/>
          <p:cNvSpPr>
            <a:spLocks noGrp="1"/>
          </p:cNvSpPr>
          <p:nvPr>
            <p:ph type="dt" sz="half" idx="10"/>
          </p:nvPr>
        </p:nvSpPr>
        <p:spPr/>
        <p:txBody>
          <a:bodyPr/>
          <a:lstStyle/>
          <a:p>
            <a:fld id="{5586B75A-687E-405C-8A0B-8D00578BA2C3}" type="datetimeFigureOut">
              <a:rPr lang="en-US"/>
              <a:pPr/>
              <a:t>4/11/18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de-DE"/>
              <a:t>Mastertitelformat bearbeiten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8" name="Date Placeholder 7"/>
          <p:cNvSpPr>
            <a:spLocks noGrp="1"/>
          </p:cNvSpPr>
          <p:nvPr>
            <p:ph type="dt" sz="half" idx="10"/>
          </p:nvPr>
        </p:nvSpPr>
        <p:spPr/>
        <p:txBody>
          <a:bodyPr/>
          <a:lstStyle/>
          <a:p>
            <a:fld id="{5586B75A-687E-405C-8A0B-8D00578BA2C3}" type="datetimeFigureOut">
              <a:rPr lang="en-US"/>
              <a:pPr/>
              <a:t>4/11/18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a:pPr/>
              <a:t>4/11/18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2.deloitte.com/ch/en/pages/technology/solutions/sap-s-4-hana.html"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5.tiff"/><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38.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37.png"/><Relationship Id="rId5" Type="http://schemas.openxmlformats.org/officeDocument/2006/relationships/tags" Target="../tags/tag7.xml"/><Relationship Id="rId10" Type="http://schemas.openxmlformats.org/officeDocument/2006/relationships/slideLayout" Target="../slideLayouts/slideLayout2.xml"/><Relationship Id="rId4" Type="http://schemas.openxmlformats.org/officeDocument/2006/relationships/tags" Target="../tags/tag6.xml"/><Relationship Id="rId9"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youtube.com/watch?v=nwTVjjfpM0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fastcompany.com/3030562/how-polaroid-saved-itself-from-certain-death" TargetMode="External"/><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nytimes.com/2008/05/02/technology/02kodak.html" TargetMode="External"/><Relationship Id="rId5" Type="http://schemas.openxmlformats.org/officeDocument/2006/relationships/image" Target="../media/image7.png"/><Relationship Id="rId10" Type="http://schemas.openxmlformats.org/officeDocument/2006/relationships/hyperlink" Target="https://www.forbes.com/2001/04/25/0425compaq.html" TargetMode="External"/><Relationship Id="rId4" Type="http://schemas.openxmlformats.org/officeDocument/2006/relationships/image" Target="../media/image6.png"/><Relationship Id="rId9" Type="http://schemas.openxmlformats.org/officeDocument/2006/relationships/hyperlink" Target="http://variety.com/2016/film/news/sxsw-compaq-documentary-silicon-cowboys-filmrise-1201730447/"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tiff"/><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6.jpeg"/><Relationship Id="rId5" Type="http://schemas.openxmlformats.org/officeDocument/2006/relationships/image" Target="../media/image21.jpe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hyperlink" Target="https://www.kodak.com/global/mul/service/index.html?reqURL=http://support.en.kodak.com/app/home/src/gosuppor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E935E9-3215-3445-85F6-599D7B75649C}"/>
              </a:ext>
            </a:extLst>
          </p:cNvPr>
          <p:cNvSpPr>
            <a:spLocks noGrp="1"/>
          </p:cNvSpPr>
          <p:nvPr>
            <p:ph type="ctrTitle"/>
          </p:nvPr>
        </p:nvSpPr>
        <p:spPr/>
        <p:txBody>
          <a:bodyPr>
            <a:normAutofit/>
          </a:bodyPr>
          <a:lstStyle/>
          <a:p>
            <a:pPr fontAlgn="base"/>
            <a:r>
              <a:rPr lang="en-GB" b="1" dirty="0">
                <a:solidFill>
                  <a:schemeClr val="bg1"/>
                </a:solidFill>
                <a:latin typeface="Arial Narrow" panose="020B0604020202020204" pitchFamily="34" charset="0"/>
                <a:cs typeface="Arial Narrow" panose="020B0604020202020204" pitchFamily="34" charset="0"/>
              </a:rPr>
              <a:t>Idea to design – </a:t>
            </a:r>
            <a:br>
              <a:rPr lang="en-GB" dirty="0">
                <a:solidFill>
                  <a:schemeClr val="bg1"/>
                </a:solidFill>
                <a:latin typeface="Arial Narrow" panose="020B0604020202020204" pitchFamily="34" charset="0"/>
                <a:cs typeface="Arial Narrow" panose="020B0604020202020204" pitchFamily="34" charset="0"/>
              </a:rPr>
            </a:br>
            <a:r>
              <a:rPr lang="en-GB" sz="1400" dirty="0">
                <a:solidFill>
                  <a:schemeClr val="bg1"/>
                </a:solidFill>
                <a:latin typeface="Arial Narrow" panose="020B0604020202020204" pitchFamily="34" charset="0"/>
                <a:cs typeface="Arial Narrow" panose="020B0604020202020204" pitchFamily="34" charset="0"/>
              </a:rPr>
              <a:t>(</a:t>
            </a:r>
            <a:r>
              <a:rPr lang="en-GB" sz="1400" dirty="0" err="1">
                <a:solidFill>
                  <a:schemeClr val="bg1"/>
                </a:solidFill>
                <a:latin typeface="Arial Narrow" panose="020B0604020202020204" pitchFamily="34" charset="0"/>
                <a:cs typeface="Arial Narrow" panose="020B0604020202020204" pitchFamily="34" charset="0"/>
              </a:rPr>
              <a:t>Ideo</a:t>
            </a:r>
            <a:r>
              <a:rPr lang="en-GB" sz="1400" dirty="0">
                <a:solidFill>
                  <a:schemeClr val="bg1"/>
                </a:solidFill>
                <a:latin typeface="Arial Narrow" panose="020B0604020202020204" pitchFamily="34" charset="0"/>
                <a:cs typeface="Arial Narrow" panose="020B0604020202020204" pitchFamily="34" charset="0"/>
              </a:rPr>
              <a:t> – Design Thinking)</a:t>
            </a:r>
            <a:br>
              <a:rPr lang="en-GB" sz="2200" dirty="0">
                <a:solidFill>
                  <a:schemeClr val="bg1"/>
                </a:solidFill>
                <a:latin typeface="Arial Narrow" panose="020B0604020202020204" pitchFamily="34" charset="0"/>
                <a:cs typeface="Arial Narrow" panose="020B0604020202020204" pitchFamily="34" charset="0"/>
              </a:rPr>
            </a:br>
            <a:br>
              <a:rPr lang="en-GB" sz="2200" dirty="0">
                <a:solidFill>
                  <a:schemeClr val="bg1"/>
                </a:solidFill>
                <a:latin typeface="Arial Narrow" panose="020B0604020202020204" pitchFamily="34" charset="0"/>
                <a:cs typeface="Arial Narrow" panose="020B0604020202020204" pitchFamily="34" charset="0"/>
              </a:rPr>
            </a:br>
            <a:r>
              <a:rPr lang="en-GB" dirty="0">
                <a:solidFill>
                  <a:schemeClr val="bg1"/>
                </a:solidFill>
                <a:latin typeface="Arial Narrow" panose="020B0604020202020204" pitchFamily="34" charset="0"/>
                <a:cs typeface="Arial Narrow" panose="020B0604020202020204" pitchFamily="34" charset="0"/>
              </a:rPr>
              <a:t>Accelerating SAP S/4HANA projects</a:t>
            </a:r>
            <a:endParaRPr lang="en-US" dirty="0">
              <a:latin typeface="Arial Narrow" panose="020B0604020202020204" pitchFamily="34" charset="0"/>
              <a:cs typeface="Arial Narrow" panose="020B0604020202020204" pitchFamily="34" charset="0"/>
            </a:endParaRPr>
          </a:p>
        </p:txBody>
      </p:sp>
      <p:sp>
        <p:nvSpPr>
          <p:cNvPr id="3" name="Untertitel 2">
            <a:extLst>
              <a:ext uri="{FF2B5EF4-FFF2-40B4-BE49-F238E27FC236}">
                <a16:creationId xmlns:a16="http://schemas.microsoft.com/office/drawing/2014/main" id="{41D37C5D-AABB-9942-A586-74FE5047BC27}"/>
              </a:ext>
            </a:extLst>
          </p:cNvPr>
          <p:cNvSpPr>
            <a:spLocks noGrp="1"/>
          </p:cNvSpPr>
          <p:nvPr>
            <p:ph type="subTitle" idx="1"/>
          </p:nvPr>
        </p:nvSpPr>
        <p:spPr/>
        <p:txBody>
          <a:bodyPr/>
          <a:lstStyle/>
          <a:p>
            <a:r>
              <a:rPr lang="en-GB" b="1">
                <a:latin typeface="Arial Narrow" panose="020B0604020202020204" pitchFamily="34" charset="0"/>
                <a:cs typeface="Arial Narrow" panose="020B0604020202020204" pitchFamily="34" charset="0"/>
              </a:rPr>
              <a:t>Illuminating the blind spots - making SAP S/4HANA projects challenging.</a:t>
            </a:r>
          </a:p>
        </p:txBody>
      </p:sp>
      <p:pic>
        <p:nvPicPr>
          <p:cNvPr id="4" name="Picture Placeholder 4">
            <a:hlinkClick r:id="rId2"/>
            <a:extLst>
              <a:ext uri="{FF2B5EF4-FFF2-40B4-BE49-F238E27FC236}">
                <a16:creationId xmlns:a16="http://schemas.microsoft.com/office/drawing/2014/main" id="{DC55A696-8BBA-C94A-9C97-AD63BA281C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849" y="1525572"/>
            <a:ext cx="3500582" cy="3463636"/>
          </a:xfrm>
          <a:prstGeom prst="rect">
            <a:avLst/>
          </a:prstGeom>
        </p:spPr>
      </p:pic>
      <p:grpSp>
        <p:nvGrpSpPr>
          <p:cNvPr id="5" name="Gruppieren 4">
            <a:extLst>
              <a:ext uri="{FF2B5EF4-FFF2-40B4-BE49-F238E27FC236}">
                <a16:creationId xmlns:a16="http://schemas.microsoft.com/office/drawing/2014/main" id="{C9A8109D-48A2-A541-A207-2CF6C251ACD8}"/>
              </a:ext>
            </a:extLst>
          </p:cNvPr>
          <p:cNvGrpSpPr/>
          <p:nvPr/>
        </p:nvGrpSpPr>
        <p:grpSpPr>
          <a:xfrm>
            <a:off x="7770517" y="1436552"/>
            <a:ext cx="3983245" cy="3984624"/>
            <a:chOff x="4163293" y="1784396"/>
            <a:chExt cx="3983245" cy="3984624"/>
          </a:xfrm>
        </p:grpSpPr>
        <p:grpSp>
          <p:nvGrpSpPr>
            <p:cNvPr id="6" name="Group 15">
              <a:extLst>
                <a:ext uri="{FF2B5EF4-FFF2-40B4-BE49-F238E27FC236}">
                  <a16:creationId xmlns:a16="http://schemas.microsoft.com/office/drawing/2014/main" id="{1FFD6EDD-7C9F-5148-B69B-C2D179B519B3}"/>
                </a:ext>
              </a:extLst>
            </p:cNvPr>
            <p:cNvGrpSpPr>
              <a:grpSpLocks/>
            </p:cNvGrpSpPr>
            <p:nvPr/>
          </p:nvGrpSpPr>
          <p:grpSpPr bwMode="auto">
            <a:xfrm>
              <a:off x="6154224" y="3775328"/>
              <a:ext cx="1174140" cy="1993692"/>
              <a:chOff x="3356" y="2880"/>
              <a:chExt cx="678" cy="1153"/>
            </a:xfrm>
            <a:solidFill>
              <a:schemeClr val="accent1"/>
            </a:solidFill>
          </p:grpSpPr>
          <p:sp>
            <p:nvSpPr>
              <p:cNvPr id="35" name="Arc 16">
                <a:extLst>
                  <a:ext uri="{FF2B5EF4-FFF2-40B4-BE49-F238E27FC236}">
                    <a16:creationId xmlns:a16="http://schemas.microsoft.com/office/drawing/2014/main" id="{01772DF0-3037-C54C-9139-4BB1BD415A0C}"/>
                  </a:ext>
                </a:extLst>
              </p:cNvPr>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12700">
                <a:solidFill>
                  <a:schemeClr val="bg1"/>
                </a:solidFill>
                <a:round/>
                <a:headEnd/>
                <a:tailEnd/>
              </a:ln>
            </p:spPr>
            <p:txBody>
              <a:bodyPr lIns="44450" tIns="1005840" rIns="27432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E</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ngagement</a:t>
                </a:r>
              </a:p>
            </p:txBody>
          </p:sp>
          <p:sp>
            <p:nvSpPr>
              <p:cNvPr id="36" name="Freeform 70">
                <a:extLst>
                  <a:ext uri="{FF2B5EF4-FFF2-40B4-BE49-F238E27FC236}">
                    <a16:creationId xmlns:a16="http://schemas.microsoft.com/office/drawing/2014/main" id="{FBE95E5B-C9B9-BE40-9449-439FAF9409B3}"/>
                  </a:ext>
                </a:extLst>
              </p:cNvPr>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7" name="Group 18">
              <a:extLst>
                <a:ext uri="{FF2B5EF4-FFF2-40B4-BE49-F238E27FC236}">
                  <a16:creationId xmlns:a16="http://schemas.microsoft.com/office/drawing/2014/main" id="{16157D33-49E1-F148-ADAB-96583AB55191}"/>
                </a:ext>
              </a:extLst>
            </p:cNvPr>
            <p:cNvGrpSpPr>
              <a:grpSpLocks/>
            </p:cNvGrpSpPr>
            <p:nvPr/>
          </p:nvGrpSpPr>
          <p:grpSpPr bwMode="auto">
            <a:xfrm>
              <a:off x="4984225" y="3775328"/>
              <a:ext cx="1171381" cy="1993692"/>
              <a:chOff x="2679" y="2880"/>
              <a:chExt cx="678" cy="1153"/>
            </a:xfrm>
            <a:solidFill>
              <a:schemeClr val="accent1"/>
            </a:solidFill>
          </p:grpSpPr>
          <p:sp>
            <p:nvSpPr>
              <p:cNvPr id="33" name="Arc 19">
                <a:extLst>
                  <a:ext uri="{FF2B5EF4-FFF2-40B4-BE49-F238E27FC236}">
                    <a16:creationId xmlns:a16="http://schemas.microsoft.com/office/drawing/2014/main" id="{D1F8CFAE-53A2-7A40-9545-283FE504A289}"/>
                  </a:ext>
                </a:extLst>
              </p:cNvPr>
              <p:cNvSpPr>
                <a:spLocks/>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12700">
                <a:solidFill>
                  <a:schemeClr val="bg1"/>
                </a:solidFill>
                <a:round/>
                <a:headEnd/>
                <a:tailEnd/>
              </a:ln>
            </p:spPr>
            <p:txBody>
              <a:bodyPr lIns="274320" tIns="100584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I</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nterface</a:t>
                </a:r>
                <a:b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b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processes</a:t>
                </a:r>
              </a:p>
            </p:txBody>
          </p:sp>
          <p:sp>
            <p:nvSpPr>
              <p:cNvPr id="34" name="Freeform 68">
                <a:extLst>
                  <a:ext uri="{FF2B5EF4-FFF2-40B4-BE49-F238E27FC236}">
                    <a16:creationId xmlns:a16="http://schemas.microsoft.com/office/drawing/2014/main" id="{878FF982-12EB-644C-8EFD-4F92F43CFB5C}"/>
                  </a:ext>
                </a:extLst>
              </p:cNvPr>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8" name="Group 3">
              <a:extLst>
                <a:ext uri="{FF2B5EF4-FFF2-40B4-BE49-F238E27FC236}">
                  <a16:creationId xmlns:a16="http://schemas.microsoft.com/office/drawing/2014/main" id="{6B0B09EA-95BD-AE44-AA94-7F9E4E5BC049}"/>
                </a:ext>
              </a:extLst>
            </p:cNvPr>
            <p:cNvGrpSpPr>
              <a:grpSpLocks/>
            </p:cNvGrpSpPr>
            <p:nvPr/>
          </p:nvGrpSpPr>
          <p:grpSpPr bwMode="auto">
            <a:xfrm>
              <a:off x="6154224" y="1784396"/>
              <a:ext cx="1174140" cy="1993693"/>
              <a:chOff x="3356" y="1728"/>
              <a:chExt cx="678" cy="1153"/>
            </a:xfrm>
            <a:solidFill>
              <a:schemeClr val="accent1"/>
            </a:solidFill>
          </p:grpSpPr>
          <p:sp>
            <p:nvSpPr>
              <p:cNvPr id="31" name="Arc 4">
                <a:extLst>
                  <a:ext uri="{FF2B5EF4-FFF2-40B4-BE49-F238E27FC236}">
                    <a16:creationId xmlns:a16="http://schemas.microsoft.com/office/drawing/2014/main" id="{303FDD1A-2560-3042-8998-B8FD5ED0D3EA}"/>
                  </a:ext>
                </a:extLst>
              </p:cNvPr>
              <p:cNvSpPr>
                <a:spLocks/>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12700">
                <a:solidFill>
                  <a:schemeClr val="bg1"/>
                </a:solidFill>
                <a:round/>
                <a:headEnd/>
                <a:tailEnd/>
              </a:ln>
            </p:spPr>
            <p:txBody>
              <a:bodyPr lIns="44450" tIns="44450" rIns="274320" bIns="100584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S</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taff experts </a:t>
                </a:r>
                <a:b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b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on demand</a:t>
                </a:r>
              </a:p>
            </p:txBody>
          </p:sp>
          <p:sp>
            <p:nvSpPr>
              <p:cNvPr id="32" name="Freeform 78">
                <a:extLst>
                  <a:ext uri="{FF2B5EF4-FFF2-40B4-BE49-F238E27FC236}">
                    <a16:creationId xmlns:a16="http://schemas.microsoft.com/office/drawing/2014/main" id="{24E50A83-8946-2C4F-B4C8-096E68414996}"/>
                  </a:ext>
                </a:extLst>
              </p:cNvPr>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9" name="Group 6">
              <a:extLst>
                <a:ext uri="{FF2B5EF4-FFF2-40B4-BE49-F238E27FC236}">
                  <a16:creationId xmlns:a16="http://schemas.microsoft.com/office/drawing/2014/main" id="{4D3B1FB3-283E-7245-B879-722615369146}"/>
                </a:ext>
              </a:extLst>
            </p:cNvPr>
            <p:cNvGrpSpPr>
              <a:grpSpLocks/>
            </p:cNvGrpSpPr>
            <p:nvPr/>
          </p:nvGrpSpPr>
          <p:grpSpPr bwMode="auto">
            <a:xfrm>
              <a:off x="6152495" y="2164333"/>
              <a:ext cx="1897112" cy="1612891"/>
              <a:chOff x="3356" y="1948"/>
              <a:chExt cx="1097" cy="933"/>
            </a:xfrm>
            <a:solidFill>
              <a:schemeClr val="accent1"/>
            </a:solidFill>
          </p:grpSpPr>
          <p:sp>
            <p:nvSpPr>
              <p:cNvPr id="29" name="Arc 7">
                <a:extLst>
                  <a:ext uri="{FF2B5EF4-FFF2-40B4-BE49-F238E27FC236}">
                    <a16:creationId xmlns:a16="http://schemas.microsoft.com/office/drawing/2014/main" id="{B65A747C-4F87-6348-8269-23843CFBBC15}"/>
                  </a:ext>
                </a:extLst>
              </p:cNvPr>
              <p:cNvSpPr>
                <a:spLocks/>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12700">
                <a:solidFill>
                  <a:schemeClr val="bg1"/>
                </a:solidFill>
                <a:round/>
                <a:headEnd/>
                <a:tailEnd/>
              </a:ln>
            </p:spPr>
            <p:txBody>
              <a:bodyPr lIns="731520" tIns="44450" rIns="44450" bIns="2743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C</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ommunity</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 &amp; crowd</a:t>
                </a:r>
              </a:p>
            </p:txBody>
          </p:sp>
          <p:sp>
            <p:nvSpPr>
              <p:cNvPr id="30" name="Freeform 76">
                <a:extLst>
                  <a:ext uri="{FF2B5EF4-FFF2-40B4-BE49-F238E27FC236}">
                    <a16:creationId xmlns:a16="http://schemas.microsoft.com/office/drawing/2014/main" id="{BB6CAB86-52F6-024F-8696-02F3A4E86412}"/>
                  </a:ext>
                </a:extLst>
              </p:cNvPr>
              <p:cNvSpPr>
                <a:spLocks/>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10" name="Group 9">
              <a:extLst>
                <a:ext uri="{FF2B5EF4-FFF2-40B4-BE49-F238E27FC236}">
                  <a16:creationId xmlns:a16="http://schemas.microsoft.com/office/drawing/2014/main" id="{9A8B2CD8-8E63-9744-9D42-39C3925A5A60}"/>
                </a:ext>
              </a:extLst>
            </p:cNvPr>
            <p:cNvGrpSpPr>
              <a:grpSpLocks/>
            </p:cNvGrpSpPr>
            <p:nvPr/>
          </p:nvGrpSpPr>
          <p:grpSpPr bwMode="auto">
            <a:xfrm>
              <a:off x="6154225" y="3159974"/>
              <a:ext cx="1992313" cy="1233468"/>
              <a:chOff x="3356" y="2524"/>
              <a:chExt cx="1152" cy="713"/>
            </a:xfrm>
            <a:solidFill>
              <a:schemeClr val="accent1"/>
            </a:solidFill>
          </p:grpSpPr>
          <p:sp>
            <p:nvSpPr>
              <p:cNvPr id="27" name="Arc 10">
                <a:extLst>
                  <a:ext uri="{FF2B5EF4-FFF2-40B4-BE49-F238E27FC236}">
                    <a16:creationId xmlns:a16="http://schemas.microsoft.com/office/drawing/2014/main" id="{C631EA1E-DBBB-7749-B6EF-DC27F2AF26F1}"/>
                  </a:ext>
                </a:extLst>
              </p:cNvPr>
              <p:cNvSpPr>
                <a:spLocks/>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12700">
                <a:solidFill>
                  <a:schemeClr val="bg1"/>
                </a:solidFill>
                <a:round/>
                <a:headEnd/>
                <a:tailEnd/>
              </a:ln>
            </p:spPr>
            <p:txBody>
              <a:bodyPr lIns="109728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A</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lgorithm</a:t>
                </a:r>
              </a:p>
            </p:txBody>
          </p:sp>
          <p:sp>
            <p:nvSpPr>
              <p:cNvPr id="28" name="Freeform 74">
                <a:extLst>
                  <a:ext uri="{FF2B5EF4-FFF2-40B4-BE49-F238E27FC236}">
                    <a16:creationId xmlns:a16="http://schemas.microsoft.com/office/drawing/2014/main" id="{63861C4F-97E6-324E-A71E-F79F59A46C9E}"/>
                  </a:ext>
                </a:extLst>
              </p:cNvPr>
              <p:cNvSpPr>
                <a:spLocks/>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11" name="Group 12">
              <a:extLst>
                <a:ext uri="{FF2B5EF4-FFF2-40B4-BE49-F238E27FC236}">
                  <a16:creationId xmlns:a16="http://schemas.microsoft.com/office/drawing/2014/main" id="{D083DC33-4664-1F46-A4D5-D46689889222}"/>
                </a:ext>
              </a:extLst>
            </p:cNvPr>
            <p:cNvGrpSpPr>
              <a:grpSpLocks/>
            </p:cNvGrpSpPr>
            <p:nvPr/>
          </p:nvGrpSpPr>
          <p:grpSpPr bwMode="auto">
            <a:xfrm>
              <a:off x="6154224" y="3775328"/>
              <a:ext cx="1897112" cy="1612890"/>
              <a:chOff x="3356" y="2880"/>
              <a:chExt cx="1097" cy="933"/>
            </a:xfrm>
            <a:solidFill>
              <a:schemeClr val="accent1"/>
            </a:solidFill>
          </p:grpSpPr>
          <p:sp>
            <p:nvSpPr>
              <p:cNvPr id="25" name="Arc 13">
                <a:extLst>
                  <a:ext uri="{FF2B5EF4-FFF2-40B4-BE49-F238E27FC236}">
                    <a16:creationId xmlns:a16="http://schemas.microsoft.com/office/drawing/2014/main" id="{AA85485D-D0F7-034E-B2C6-9D135D509CCB}"/>
                  </a:ext>
                </a:extLst>
              </p:cNvPr>
              <p:cNvSpPr>
                <a:spLocks/>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12700">
                <a:solidFill>
                  <a:schemeClr val="bg1"/>
                </a:solidFill>
                <a:round/>
                <a:headEnd/>
                <a:tailEnd/>
              </a:ln>
            </p:spPr>
            <p:txBody>
              <a:bodyPr lIns="731520" tIns="18288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L</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everaged</a:t>
                </a:r>
                <a:b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b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assets</a:t>
                </a:r>
              </a:p>
            </p:txBody>
          </p:sp>
          <p:sp>
            <p:nvSpPr>
              <p:cNvPr id="26" name="Freeform 72">
                <a:extLst>
                  <a:ext uri="{FF2B5EF4-FFF2-40B4-BE49-F238E27FC236}">
                    <a16:creationId xmlns:a16="http://schemas.microsoft.com/office/drawing/2014/main" id="{937C2602-4E84-9545-AD09-2EF4A4BCBF5E}"/>
                  </a:ext>
                </a:extLst>
              </p:cNvPr>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12" name="Group 21">
              <a:extLst>
                <a:ext uri="{FF2B5EF4-FFF2-40B4-BE49-F238E27FC236}">
                  <a16:creationId xmlns:a16="http://schemas.microsoft.com/office/drawing/2014/main" id="{17BEF43A-9508-484E-9B1C-77FFBAF0B7AA}"/>
                </a:ext>
              </a:extLst>
            </p:cNvPr>
            <p:cNvGrpSpPr>
              <a:grpSpLocks/>
            </p:cNvGrpSpPr>
            <p:nvPr/>
          </p:nvGrpSpPr>
          <p:grpSpPr bwMode="auto">
            <a:xfrm>
              <a:off x="4259872" y="3775328"/>
              <a:ext cx="1895732" cy="1612890"/>
              <a:chOff x="2260" y="2880"/>
              <a:chExt cx="1097" cy="933"/>
            </a:xfrm>
            <a:solidFill>
              <a:schemeClr val="accent1"/>
            </a:solidFill>
          </p:grpSpPr>
          <p:sp>
            <p:nvSpPr>
              <p:cNvPr id="23" name="Arc 22">
                <a:extLst>
                  <a:ext uri="{FF2B5EF4-FFF2-40B4-BE49-F238E27FC236}">
                    <a16:creationId xmlns:a16="http://schemas.microsoft.com/office/drawing/2014/main" id="{7845E0C2-05E5-5F4B-B264-0CC126103C4C}"/>
                  </a:ext>
                </a:extLst>
              </p:cNvPr>
              <p:cNvSpPr>
                <a:spLocks/>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grpFill/>
              <a:ln w="12700">
                <a:solidFill>
                  <a:schemeClr val="bg1"/>
                </a:solidFill>
                <a:round/>
                <a:headEnd/>
                <a:tailEnd/>
              </a:ln>
            </p:spPr>
            <p:txBody>
              <a:bodyPr lIns="45720" tIns="182880" rIns="731520" b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D</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ashboards</a:t>
                </a:r>
              </a:p>
            </p:txBody>
          </p:sp>
          <p:sp>
            <p:nvSpPr>
              <p:cNvPr id="24" name="Freeform 66">
                <a:extLst>
                  <a:ext uri="{FF2B5EF4-FFF2-40B4-BE49-F238E27FC236}">
                    <a16:creationId xmlns:a16="http://schemas.microsoft.com/office/drawing/2014/main" id="{D3779B47-A02C-0147-86F3-2FBE88A58439}"/>
                  </a:ext>
                </a:extLst>
              </p:cNvPr>
              <p:cNvSpPr>
                <a:spLocks/>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13" name="Group 24">
              <a:extLst>
                <a:ext uri="{FF2B5EF4-FFF2-40B4-BE49-F238E27FC236}">
                  <a16:creationId xmlns:a16="http://schemas.microsoft.com/office/drawing/2014/main" id="{ECA802C6-3985-4347-96EA-DE1D3F1ED5A1}"/>
                </a:ext>
              </a:extLst>
            </p:cNvPr>
            <p:cNvGrpSpPr>
              <a:grpSpLocks/>
            </p:cNvGrpSpPr>
            <p:nvPr/>
          </p:nvGrpSpPr>
          <p:grpSpPr bwMode="auto">
            <a:xfrm>
              <a:off x="4163293" y="3159974"/>
              <a:ext cx="1992313" cy="1233468"/>
              <a:chOff x="2204" y="2524"/>
              <a:chExt cx="1153" cy="713"/>
            </a:xfrm>
            <a:solidFill>
              <a:schemeClr val="accent1"/>
            </a:solidFill>
          </p:grpSpPr>
          <p:sp>
            <p:nvSpPr>
              <p:cNvPr id="21" name="Arc 25">
                <a:extLst>
                  <a:ext uri="{FF2B5EF4-FFF2-40B4-BE49-F238E27FC236}">
                    <a16:creationId xmlns:a16="http://schemas.microsoft.com/office/drawing/2014/main" id="{AEA0A16A-0937-0745-9A1A-4575FE617F3B}"/>
                  </a:ext>
                </a:extLst>
              </p:cNvPr>
              <p:cNvSpPr>
                <a:spLocks/>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grpFill/>
              <a:ln w="12700">
                <a:solidFill>
                  <a:schemeClr val="bg1"/>
                </a:solidFill>
                <a:round/>
                <a:headEnd/>
                <a:tailEnd/>
              </a:ln>
            </p:spPr>
            <p:txBody>
              <a:bodyPr lIns="44450" tIns="44450" rIns="109728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E</a:t>
                </a:r>
                <a:r>
                  <a:rPr kumimoji="0" lang="en-GB" sz="10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x-perimentation</a:t>
                </a:r>
              </a:p>
            </p:txBody>
          </p:sp>
          <p:sp>
            <p:nvSpPr>
              <p:cNvPr id="22" name="Freeform 64">
                <a:extLst>
                  <a:ext uri="{FF2B5EF4-FFF2-40B4-BE49-F238E27FC236}">
                    <a16:creationId xmlns:a16="http://schemas.microsoft.com/office/drawing/2014/main" id="{52BE723F-73EB-434B-9A50-737BA34E5A9F}"/>
                  </a:ext>
                </a:extLst>
              </p:cNvPr>
              <p:cNvSpPr>
                <a:spLocks/>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14" name="Group 27">
              <a:extLst>
                <a:ext uri="{FF2B5EF4-FFF2-40B4-BE49-F238E27FC236}">
                  <a16:creationId xmlns:a16="http://schemas.microsoft.com/office/drawing/2014/main" id="{EF96A9F3-EF44-3243-ACB2-FB2EC6914426}"/>
                </a:ext>
              </a:extLst>
            </p:cNvPr>
            <p:cNvGrpSpPr>
              <a:grpSpLocks/>
            </p:cNvGrpSpPr>
            <p:nvPr/>
          </p:nvGrpSpPr>
          <p:grpSpPr bwMode="auto">
            <a:xfrm>
              <a:off x="4259872" y="2165198"/>
              <a:ext cx="1895732" cy="1612891"/>
              <a:chOff x="2260" y="1948"/>
              <a:chExt cx="1097" cy="933"/>
            </a:xfrm>
            <a:solidFill>
              <a:schemeClr val="accent1"/>
            </a:solidFill>
          </p:grpSpPr>
          <p:sp>
            <p:nvSpPr>
              <p:cNvPr id="19" name="Arc 28">
                <a:extLst>
                  <a:ext uri="{FF2B5EF4-FFF2-40B4-BE49-F238E27FC236}">
                    <a16:creationId xmlns:a16="http://schemas.microsoft.com/office/drawing/2014/main" id="{B11F26F1-7E50-4F47-9021-121BCA6CAA60}"/>
                  </a:ext>
                </a:extLst>
              </p:cNvPr>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grpFill/>
              <a:ln w="12700">
                <a:solidFill>
                  <a:schemeClr val="bg1"/>
                </a:solidFill>
                <a:round/>
                <a:headEnd/>
                <a:tailEnd/>
              </a:ln>
            </p:spPr>
            <p:txBody>
              <a:bodyPr lIns="45720" tIns="44450" rIns="731520" bIns="2743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A</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utonomy </a:t>
                </a:r>
                <a:b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b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of teams</a:t>
                </a:r>
              </a:p>
            </p:txBody>
          </p:sp>
          <p:sp>
            <p:nvSpPr>
              <p:cNvPr id="20" name="Freeform 62">
                <a:extLst>
                  <a:ext uri="{FF2B5EF4-FFF2-40B4-BE49-F238E27FC236}">
                    <a16:creationId xmlns:a16="http://schemas.microsoft.com/office/drawing/2014/main" id="{7200F704-5C99-C846-82F2-E0C2BCCEFDCE}"/>
                  </a:ext>
                </a:extLst>
              </p:cNvPr>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15" name="Group 30">
              <a:extLst>
                <a:ext uri="{FF2B5EF4-FFF2-40B4-BE49-F238E27FC236}">
                  <a16:creationId xmlns:a16="http://schemas.microsoft.com/office/drawing/2014/main" id="{7A6A40FC-F20D-B848-A14D-0FE27ABCE81B}"/>
                </a:ext>
              </a:extLst>
            </p:cNvPr>
            <p:cNvGrpSpPr>
              <a:grpSpLocks/>
            </p:cNvGrpSpPr>
            <p:nvPr/>
          </p:nvGrpSpPr>
          <p:grpSpPr bwMode="auto">
            <a:xfrm>
              <a:off x="4984225" y="1784396"/>
              <a:ext cx="1171381" cy="1993693"/>
              <a:chOff x="2679" y="1728"/>
              <a:chExt cx="678" cy="1153"/>
            </a:xfrm>
            <a:solidFill>
              <a:schemeClr val="accent1"/>
            </a:solidFill>
          </p:grpSpPr>
          <p:sp>
            <p:nvSpPr>
              <p:cNvPr id="17" name="Arc 31">
                <a:extLst>
                  <a:ext uri="{FF2B5EF4-FFF2-40B4-BE49-F238E27FC236}">
                    <a16:creationId xmlns:a16="http://schemas.microsoft.com/office/drawing/2014/main" id="{00877060-11F1-E341-8C0E-572E8F90A01A}"/>
                  </a:ext>
                </a:extLst>
              </p:cNvPr>
              <p:cNvSpPr>
                <a:spLocks/>
              </p:cNvSpPr>
              <p:nvPr/>
            </p:nvSpPr>
            <p:spPr bwMode="auto">
              <a:xfrm>
                <a:off x="2679"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grpFill/>
              <a:ln w="12700">
                <a:solidFill>
                  <a:schemeClr val="bg1"/>
                </a:solidFill>
                <a:round/>
                <a:headEnd/>
                <a:tailEnd/>
              </a:ln>
            </p:spPr>
            <p:txBody>
              <a:bodyPr lIns="274320" tIns="45720" rIns="44450" bIns="100584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S</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ocial Technologies</a:t>
                </a:r>
              </a:p>
            </p:txBody>
          </p:sp>
          <p:sp>
            <p:nvSpPr>
              <p:cNvPr id="18" name="Freeform 60">
                <a:extLst>
                  <a:ext uri="{FF2B5EF4-FFF2-40B4-BE49-F238E27FC236}">
                    <a16:creationId xmlns:a16="http://schemas.microsoft.com/office/drawing/2014/main" id="{6A8B1B9C-242F-7B4F-BD97-47892A8E7B34}"/>
                  </a:ext>
                </a:extLst>
              </p:cNvPr>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sp>
          <p:nvSpPr>
            <p:cNvPr id="16" name="Oval 79">
              <a:extLst>
                <a:ext uri="{FF2B5EF4-FFF2-40B4-BE49-F238E27FC236}">
                  <a16:creationId xmlns:a16="http://schemas.microsoft.com/office/drawing/2014/main" id="{CE549813-A6E6-6E4E-80C8-8113FA6EB50F}"/>
                </a:ext>
              </a:extLst>
            </p:cNvPr>
            <p:cNvSpPr>
              <a:spLocks noChangeArrowheads="1"/>
            </p:cNvSpPr>
            <p:nvPr/>
          </p:nvSpPr>
          <p:spPr bwMode="auto">
            <a:xfrm>
              <a:off x="5157294" y="2779367"/>
              <a:ext cx="1992313" cy="1990933"/>
            </a:xfrm>
            <a:prstGeom prst="ellipse">
              <a:avLst/>
            </a:prstGeom>
            <a:solidFill>
              <a:schemeClr val="accent6"/>
            </a:solidFill>
            <a:ln w="5715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95000"/>
                </a:lnSpc>
                <a:spcBef>
                  <a:spcPct val="20000"/>
                </a:spcBef>
                <a:spcAft>
                  <a:spcPct val="37000"/>
                </a:spcAft>
                <a:buClrTx/>
                <a:buSzTx/>
                <a:buFontTx/>
                <a:buNone/>
                <a:tabLst/>
                <a:defRPr/>
              </a:pPr>
              <a:r>
                <a:rPr kumimoji="0" lang="en-GB" sz="17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SCALE IDEAS </a:t>
              </a:r>
            </a:p>
            <a:p>
              <a:pPr marL="0" marR="0" lvl="0" indent="0" algn="ctr" defTabSz="914400" rtl="0" eaLnBrk="1" fontAlgn="auto" latinLnBrk="0" hangingPunct="1">
                <a:lnSpc>
                  <a:spcPct val="95000"/>
                </a:lnSpc>
                <a:spcBef>
                  <a:spcPct val="20000"/>
                </a:spcBef>
                <a:spcAft>
                  <a:spcPct val="3700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for the creation of</a:t>
              </a:r>
            </a:p>
            <a:p>
              <a:pPr marL="0" marR="0" lvl="0" indent="0" algn="ctr" defTabSz="914400" rtl="0" eaLnBrk="1" fontAlgn="auto" latinLnBrk="0" hangingPunct="1">
                <a:lnSpc>
                  <a:spcPct val="95000"/>
                </a:lnSpc>
                <a:spcBef>
                  <a:spcPct val="20000"/>
                </a:spcBef>
                <a:spcAft>
                  <a:spcPct val="37000"/>
                </a:spcAft>
                <a:buClrTx/>
                <a:buSzTx/>
                <a:buFontTx/>
                <a:buNone/>
                <a:tabLst/>
                <a:defRPr/>
              </a:pPr>
              <a:r>
                <a:rPr lang="en-GB" sz="1600" b="1">
                  <a:solidFill>
                    <a:prstClr val="white"/>
                  </a:solidFill>
                  <a:latin typeface="Arial Narrow" panose="020B0606020202030204" pitchFamily="34" charset="0"/>
                  <a:cs typeface="Arial" pitchFamily="34" charset="0"/>
                </a:rPr>
                <a:t>exponential</a:t>
              </a:r>
              <a:r>
                <a:rPr kumimoji="0" lang="en-GB" sz="1600" b="1" i="0" u="none" strike="noStrike" kern="1200" cap="none" spc="0" normalizeH="0" baseline="0" noProof="0">
                  <a:ln>
                    <a:noFill/>
                  </a:ln>
                  <a:solidFill>
                    <a:prstClr val="white"/>
                  </a:solidFill>
                  <a:effectLst/>
                  <a:uLnTx/>
                  <a:uFillTx/>
                  <a:latin typeface="Arial Narrow" panose="020B0606020202030204" pitchFamily="34" charset="0"/>
                  <a:cs typeface="Arial" pitchFamily="34" charset="0"/>
                </a:rPr>
                <a:t> growth within your </a:t>
              </a:r>
              <a:br>
                <a:rPr kumimoji="0" lang="en-GB" sz="1600" b="1" i="0" u="none" strike="noStrike" kern="1200" cap="none" spc="0" normalizeH="0" baseline="0" noProof="0">
                  <a:ln>
                    <a:noFill/>
                  </a:ln>
                  <a:solidFill>
                    <a:prstClr val="white"/>
                  </a:solidFill>
                  <a:effectLst/>
                  <a:uLnTx/>
                  <a:uFillTx/>
                  <a:latin typeface="Arial Narrow" panose="020B0606020202030204" pitchFamily="34" charset="0"/>
                  <a:cs typeface="Arial" pitchFamily="34" charset="0"/>
                </a:rPr>
              </a:br>
              <a:r>
                <a:rPr kumimoji="0" lang="en-GB" sz="1600" b="1" i="0" u="none" strike="noStrike" kern="1200" cap="none" spc="0" normalizeH="0" baseline="0" noProof="0">
                  <a:ln>
                    <a:noFill/>
                  </a:ln>
                  <a:solidFill>
                    <a:prstClr val="white"/>
                  </a:solidFill>
                  <a:effectLst/>
                  <a:uLnTx/>
                  <a:uFillTx/>
                  <a:latin typeface="Arial Narrow" panose="020B0606020202030204" pitchFamily="34" charset="0"/>
                  <a:cs typeface="Arial" pitchFamily="34" charset="0"/>
                </a:rPr>
                <a:t>organization </a:t>
              </a:r>
            </a:p>
          </p:txBody>
        </p:sp>
      </p:grpSp>
      <p:sp>
        <p:nvSpPr>
          <p:cNvPr id="37" name="Text Placeholder 4">
            <a:extLst>
              <a:ext uri="{FF2B5EF4-FFF2-40B4-BE49-F238E27FC236}">
                <a16:creationId xmlns:a16="http://schemas.microsoft.com/office/drawing/2014/main" id="{0EB72B81-A60F-2348-AA3E-30672F990735}"/>
              </a:ext>
            </a:extLst>
          </p:cNvPr>
          <p:cNvSpPr txBox="1">
            <a:spLocks/>
          </p:cNvSpPr>
          <p:nvPr/>
        </p:nvSpPr>
        <p:spPr>
          <a:xfrm>
            <a:off x="1100015" y="6060068"/>
            <a:ext cx="6365867" cy="298451"/>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latin typeface="Arial Narrow" panose="020B0604020202020204" pitchFamily="34" charset="0"/>
                <a:cs typeface="Arial Narrow" panose="020B0604020202020204" pitchFamily="34" charset="0"/>
              </a:rPr>
              <a:t>Zurich, March  2018 – Andreas L. Gross-</a:t>
            </a:r>
            <a:r>
              <a:rPr lang="en-US" b="1" dirty="0" err="1">
                <a:latin typeface="Arial Narrow" panose="020B0604020202020204" pitchFamily="34" charset="0"/>
                <a:cs typeface="Arial Narrow" panose="020B0604020202020204" pitchFamily="34" charset="0"/>
              </a:rPr>
              <a:t>Zerilli</a:t>
            </a:r>
            <a:r>
              <a:rPr lang="en-US" b="1" dirty="0">
                <a:latin typeface="Arial Narrow" panose="020B0604020202020204" pitchFamily="34" charset="0"/>
                <a:cs typeface="Arial Narrow" panose="020B0604020202020204" pitchFamily="34" charset="0"/>
              </a:rPr>
              <a:t> - Project Manager, Mind Trainer &amp; Executive Coach</a:t>
            </a:r>
          </a:p>
        </p:txBody>
      </p:sp>
      <p:pic>
        <p:nvPicPr>
          <p:cNvPr id="41" name="Grafik 40">
            <a:extLst>
              <a:ext uri="{FF2B5EF4-FFF2-40B4-BE49-F238E27FC236}">
                <a16:creationId xmlns:a16="http://schemas.microsoft.com/office/drawing/2014/main" id="{18B0B4A6-2D40-4C4F-B788-D1F44566FEDF}"/>
              </a:ext>
            </a:extLst>
          </p:cNvPr>
          <p:cNvPicPr>
            <a:picLocks noChangeAspect="1"/>
          </p:cNvPicPr>
          <p:nvPr/>
        </p:nvPicPr>
        <p:blipFill>
          <a:blip r:embed="rId4"/>
          <a:stretch>
            <a:fillRect/>
          </a:stretch>
        </p:blipFill>
        <p:spPr>
          <a:xfrm>
            <a:off x="85163" y="77276"/>
            <a:ext cx="1167382" cy="1167382"/>
          </a:xfrm>
          <a:prstGeom prst="rect">
            <a:avLst/>
          </a:prstGeom>
        </p:spPr>
      </p:pic>
    </p:spTree>
    <p:extLst>
      <p:ext uri="{BB962C8B-B14F-4D97-AF65-F5344CB8AC3E}">
        <p14:creationId xmlns:p14="http://schemas.microsoft.com/office/powerpoint/2010/main" val="202513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D93A900-D8DD-3E4F-91BB-3F9E140A2625}"/>
              </a:ext>
            </a:extLst>
          </p:cNvPr>
          <p:cNvSpPr/>
          <p:nvPr/>
        </p:nvSpPr>
        <p:spPr>
          <a:xfrm>
            <a:off x="557646" y="45607"/>
            <a:ext cx="5851392" cy="800219"/>
          </a:xfrm>
          <a:prstGeom prst="rect">
            <a:avLst/>
          </a:prstGeom>
        </p:spPr>
        <p:txBody>
          <a:bodyPr wrap="square">
            <a:spAutoFit/>
          </a:bodyPr>
          <a:lstStyle/>
          <a:p>
            <a:r>
              <a:rPr lang="en-GB" dirty="0">
                <a:latin typeface="Arial Narrow" panose="020B0604020202020204" pitchFamily="34" charset="0"/>
                <a:ea typeface="Verdana" panose="020B0604030504040204" pitchFamily="34" charset="0"/>
                <a:cs typeface="Arial Narrow" panose="020B0604020202020204" pitchFamily="34" charset="0"/>
              </a:rPr>
              <a:t>Why are we here today? </a:t>
            </a:r>
            <a:r>
              <a:rPr lang="en-US" sz="1100" dirty="0">
                <a:solidFill>
                  <a:sysClr val="windowText" lastClr="000000"/>
                </a:solidFill>
                <a:latin typeface="Arial Narrow" panose="020B0604020202020204" pitchFamily="34" charset="0"/>
                <a:cs typeface="Arial Narrow" panose="020B0604020202020204" pitchFamily="34" charset="0"/>
              </a:rPr>
              <a:t>(providing the background of an SAP S/4Hana project)</a:t>
            </a:r>
            <a:br>
              <a:rPr lang="en-GB" sz="1100" dirty="0">
                <a:solidFill>
                  <a:sysClr val="windowText" lastClr="000000"/>
                </a:solidFill>
                <a:latin typeface="Arial Narrow" panose="020B0604020202020204" pitchFamily="34" charset="0"/>
                <a:cs typeface="Arial Narrow" panose="020B0604020202020204" pitchFamily="34" charset="0"/>
              </a:rPr>
            </a:br>
            <a:r>
              <a:rPr lang="en-GB" sz="1400" dirty="0">
                <a:solidFill>
                  <a:srgbClr val="575757"/>
                </a:solidFill>
                <a:latin typeface="Arial Narrow" panose="020B0604020202020204" pitchFamily="34" charset="0"/>
                <a:cs typeface="Arial Narrow" panose="020B0604020202020204" pitchFamily="34" charset="0"/>
              </a:rPr>
              <a:t>What is the business world - where SAP S/4HANA is “born in”- look like</a:t>
            </a:r>
            <a:endParaRPr lang="en-US" sz="1400" dirty="0">
              <a:solidFill>
                <a:srgbClr val="575757"/>
              </a:solidFill>
              <a:latin typeface="Arial Narrow" panose="020B0604020202020204" pitchFamily="34" charset="0"/>
              <a:cs typeface="Arial Narrow" panose="020B0604020202020204" pitchFamily="34" charset="0"/>
            </a:endParaRPr>
          </a:p>
          <a:p>
            <a:endParaRPr lang="en-US" sz="1400" dirty="0">
              <a:solidFill>
                <a:srgbClr val="575757"/>
              </a:solidFill>
              <a:latin typeface="Arial Narrow" panose="020B0604020202020204" pitchFamily="34" charset="0"/>
              <a:cs typeface="Arial Narrow" panose="020B0604020202020204" pitchFamily="34" charset="0"/>
            </a:endParaRPr>
          </a:p>
        </p:txBody>
      </p:sp>
      <p:sp>
        <p:nvSpPr>
          <p:cNvPr id="5" name="Geschweifte Klammer links 4">
            <a:extLst>
              <a:ext uri="{FF2B5EF4-FFF2-40B4-BE49-F238E27FC236}">
                <a16:creationId xmlns:a16="http://schemas.microsoft.com/office/drawing/2014/main" id="{B8546695-4C91-6748-AD34-18AAED4043C6}"/>
              </a:ext>
            </a:extLst>
          </p:cNvPr>
          <p:cNvSpPr/>
          <p:nvPr/>
        </p:nvSpPr>
        <p:spPr>
          <a:xfrm>
            <a:off x="6410411" y="1135746"/>
            <a:ext cx="578775" cy="4444054"/>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latin typeface="Arial Narrow" panose="020B0604020202020204" pitchFamily="34" charset="0"/>
              <a:cs typeface="Arial Narrow" panose="020B0604020202020204" pitchFamily="34" charset="0"/>
            </a:endParaRPr>
          </a:p>
        </p:txBody>
      </p:sp>
      <p:sp>
        <p:nvSpPr>
          <p:cNvPr id="6" name="Textfeld 5">
            <a:extLst>
              <a:ext uri="{FF2B5EF4-FFF2-40B4-BE49-F238E27FC236}">
                <a16:creationId xmlns:a16="http://schemas.microsoft.com/office/drawing/2014/main" id="{F3EDD539-42DA-2148-B8D4-D999CE35698A}"/>
              </a:ext>
            </a:extLst>
          </p:cNvPr>
          <p:cNvSpPr txBox="1"/>
          <p:nvPr/>
        </p:nvSpPr>
        <p:spPr>
          <a:xfrm>
            <a:off x="5543369" y="3167245"/>
            <a:ext cx="1232302" cy="369332"/>
          </a:xfrm>
          <a:prstGeom prst="rect">
            <a:avLst/>
          </a:prstGeom>
          <a:noFill/>
        </p:spPr>
        <p:txBody>
          <a:bodyPr wrap="square" lIns="0" tIns="0" rIns="0" bIns="0" rtlCol="0">
            <a:spAutoFit/>
          </a:bodyPr>
          <a:lstStyle/>
          <a:p>
            <a:pPr>
              <a:spcBef>
                <a:spcPts val="600"/>
              </a:spcBef>
              <a:buSzPct val="100000"/>
            </a:pPr>
            <a:r>
              <a:rPr lang="en-GB" sz="1200">
                <a:solidFill>
                  <a:schemeClr val="bg1">
                    <a:lumMod val="50000"/>
                  </a:schemeClr>
                </a:solidFill>
                <a:latin typeface="Arial Narrow" panose="020B0604020202020204" pitchFamily="34" charset="0"/>
                <a:ea typeface="+mj-ea"/>
                <a:cs typeface="Arial Narrow" panose="020B0604020202020204" pitchFamily="34" charset="0"/>
              </a:rPr>
              <a:t>VUCA is the </a:t>
            </a:r>
            <a:br>
              <a:rPr lang="en-GB" sz="1200">
                <a:solidFill>
                  <a:schemeClr val="bg1">
                    <a:lumMod val="50000"/>
                  </a:schemeClr>
                </a:solidFill>
                <a:latin typeface="Arial Narrow" panose="020B0604020202020204" pitchFamily="34" charset="0"/>
                <a:ea typeface="+mj-ea"/>
                <a:cs typeface="Arial Narrow" panose="020B0604020202020204" pitchFamily="34" charset="0"/>
              </a:rPr>
            </a:br>
            <a:r>
              <a:rPr lang="en-GB" sz="1200">
                <a:solidFill>
                  <a:schemeClr val="bg1">
                    <a:lumMod val="50000"/>
                  </a:schemeClr>
                </a:solidFill>
                <a:latin typeface="Arial Narrow" panose="020B0604020202020204" pitchFamily="34" charset="0"/>
                <a:ea typeface="+mj-ea"/>
                <a:cs typeface="Arial Narrow" panose="020B0604020202020204" pitchFamily="34" charset="0"/>
              </a:rPr>
              <a:t>“new” normal.</a:t>
            </a:r>
          </a:p>
        </p:txBody>
      </p:sp>
      <p:sp>
        <p:nvSpPr>
          <p:cNvPr id="7" name="Textfeld 6">
            <a:extLst>
              <a:ext uri="{FF2B5EF4-FFF2-40B4-BE49-F238E27FC236}">
                <a16:creationId xmlns:a16="http://schemas.microsoft.com/office/drawing/2014/main" id="{B63783DD-4C11-F845-A262-38E746E2B4DA}"/>
              </a:ext>
            </a:extLst>
          </p:cNvPr>
          <p:cNvSpPr txBox="1"/>
          <p:nvPr/>
        </p:nvSpPr>
        <p:spPr>
          <a:xfrm>
            <a:off x="7108047" y="1008812"/>
            <a:ext cx="1835014" cy="338554"/>
          </a:xfrm>
          <a:prstGeom prst="rect">
            <a:avLst/>
          </a:prstGeom>
          <a:noFill/>
        </p:spPr>
        <p:txBody>
          <a:bodyPr wrap="square" lIns="0" tIns="0" rIns="0" bIns="0" rtlCol="0">
            <a:spAutoFit/>
          </a:bodyPr>
          <a:lstStyle/>
          <a:p>
            <a:pPr>
              <a:spcBef>
                <a:spcPts val="600"/>
              </a:spcBef>
              <a:buSzPct val="100000"/>
            </a:pPr>
            <a:r>
              <a:rPr lang="en-GB" sz="1100">
                <a:solidFill>
                  <a:schemeClr val="bg1">
                    <a:lumMod val="50000"/>
                  </a:schemeClr>
                </a:solidFill>
                <a:latin typeface="Arial Narrow" panose="020B0604020202020204" pitchFamily="34" charset="0"/>
                <a:ea typeface="+mj-ea"/>
                <a:cs typeface="Arial Narrow" panose="020B0604020202020204" pitchFamily="34" charset="0"/>
              </a:rPr>
              <a:t>The future of all our globalized</a:t>
            </a:r>
            <a:br>
              <a:rPr lang="en-GB" sz="1100">
                <a:solidFill>
                  <a:schemeClr val="bg1">
                    <a:lumMod val="50000"/>
                  </a:schemeClr>
                </a:solidFill>
                <a:latin typeface="Arial Narrow" panose="020B0604020202020204" pitchFamily="34" charset="0"/>
                <a:ea typeface="+mj-ea"/>
                <a:cs typeface="Arial Narrow" panose="020B0604020202020204" pitchFamily="34" charset="0"/>
              </a:rPr>
            </a:br>
            <a:r>
              <a:rPr lang="en-GB" sz="1100">
                <a:solidFill>
                  <a:schemeClr val="bg1">
                    <a:lumMod val="50000"/>
                  </a:schemeClr>
                </a:solidFill>
                <a:latin typeface="Arial Narrow" panose="020B0604020202020204" pitchFamily="34" charset="0"/>
                <a:ea typeface="+mj-ea"/>
                <a:cs typeface="Arial Narrow" panose="020B0604020202020204" pitchFamily="34" charset="0"/>
              </a:rPr>
              <a:t>“real-time” business will be VUCA</a:t>
            </a:r>
          </a:p>
        </p:txBody>
      </p:sp>
      <p:sp>
        <p:nvSpPr>
          <p:cNvPr id="8" name="Textfeld 7">
            <a:extLst>
              <a:ext uri="{FF2B5EF4-FFF2-40B4-BE49-F238E27FC236}">
                <a16:creationId xmlns:a16="http://schemas.microsoft.com/office/drawing/2014/main" id="{C5C75C99-7BD9-F746-B06A-B389A9891308}"/>
              </a:ext>
            </a:extLst>
          </p:cNvPr>
          <p:cNvSpPr txBox="1"/>
          <p:nvPr/>
        </p:nvSpPr>
        <p:spPr>
          <a:xfrm>
            <a:off x="7184670" y="5483139"/>
            <a:ext cx="2206563" cy="338554"/>
          </a:xfrm>
          <a:prstGeom prst="rect">
            <a:avLst/>
          </a:prstGeom>
          <a:noFill/>
        </p:spPr>
        <p:txBody>
          <a:bodyPr wrap="square" lIns="0" tIns="0" rIns="0" bIns="0" rtlCol="0">
            <a:spAutoFit/>
          </a:bodyPr>
          <a:lstStyle/>
          <a:p>
            <a:pPr>
              <a:spcBef>
                <a:spcPts val="600"/>
              </a:spcBef>
              <a:buSzPct val="100000"/>
            </a:pPr>
            <a:r>
              <a:rPr lang="en-GB" sz="1100">
                <a:solidFill>
                  <a:schemeClr val="bg1">
                    <a:lumMod val="50000"/>
                  </a:schemeClr>
                </a:solidFill>
                <a:latin typeface="Arial Narrow" panose="020B0604020202020204" pitchFamily="34" charset="0"/>
                <a:ea typeface="+mj-ea"/>
                <a:cs typeface="Arial Narrow" panose="020B0604020202020204" pitchFamily="34" charset="0"/>
              </a:rPr>
              <a:t>Businesses in a globalized world must become “Real-time”</a:t>
            </a:r>
          </a:p>
        </p:txBody>
      </p:sp>
      <p:sp>
        <p:nvSpPr>
          <p:cNvPr id="9" name="Teardrop 25">
            <a:extLst>
              <a:ext uri="{FF2B5EF4-FFF2-40B4-BE49-F238E27FC236}">
                <a16:creationId xmlns:a16="http://schemas.microsoft.com/office/drawing/2014/main" id="{931BF98F-CE22-B44E-9C41-4C9EF660805B}"/>
              </a:ext>
            </a:extLst>
          </p:cNvPr>
          <p:cNvSpPr/>
          <p:nvPr/>
        </p:nvSpPr>
        <p:spPr bwMode="gray">
          <a:xfrm rot="8100000" flipH="1">
            <a:off x="7432530" y="1770951"/>
            <a:ext cx="1674465" cy="1801339"/>
          </a:xfrm>
          <a:custGeom>
            <a:avLst/>
            <a:gdLst>
              <a:gd name="connsiteX0" fmla="*/ 0 w 1963243"/>
              <a:gd name="connsiteY0" fmla="*/ 981622 h 1963243"/>
              <a:gd name="connsiteX1" fmla="*/ 981622 w 1963243"/>
              <a:gd name="connsiteY1" fmla="*/ 0 h 1963243"/>
              <a:gd name="connsiteX2" fmla="*/ 1963243 w 1963243"/>
              <a:gd name="connsiteY2" fmla="*/ 0 h 1963243"/>
              <a:gd name="connsiteX3" fmla="*/ 1963243 w 1963243"/>
              <a:gd name="connsiteY3" fmla="*/ 981622 h 1963243"/>
              <a:gd name="connsiteX4" fmla="*/ 981621 w 1963243"/>
              <a:gd name="connsiteY4" fmla="*/ 1963244 h 1963243"/>
              <a:gd name="connsiteX5" fmla="*/ -1 w 1963243"/>
              <a:gd name="connsiteY5" fmla="*/ 981622 h 1963243"/>
              <a:gd name="connsiteX6" fmla="*/ 0 w 1963243"/>
              <a:gd name="connsiteY6" fmla="*/ 981622 h 1963243"/>
              <a:gd name="connsiteX0" fmla="*/ 1 w 1988851"/>
              <a:gd name="connsiteY0" fmla="*/ 981622 h 1963244"/>
              <a:gd name="connsiteX1" fmla="*/ 981623 w 1988851"/>
              <a:gd name="connsiteY1" fmla="*/ 0 h 1963244"/>
              <a:gd name="connsiteX2" fmla="*/ 1988851 w 1988851"/>
              <a:gd name="connsiteY2" fmla="*/ 115231 h 1963244"/>
              <a:gd name="connsiteX3" fmla="*/ 1963244 w 1988851"/>
              <a:gd name="connsiteY3" fmla="*/ 981622 h 1963244"/>
              <a:gd name="connsiteX4" fmla="*/ 981622 w 1988851"/>
              <a:gd name="connsiteY4" fmla="*/ 1963244 h 1963244"/>
              <a:gd name="connsiteX5" fmla="*/ 0 w 1988851"/>
              <a:gd name="connsiteY5" fmla="*/ 981622 h 1963244"/>
              <a:gd name="connsiteX6" fmla="*/ 1 w 1988851"/>
              <a:gd name="connsiteY6" fmla="*/ 981622 h 1963244"/>
              <a:gd name="connsiteX0" fmla="*/ 1 w 1988851"/>
              <a:gd name="connsiteY0" fmla="*/ 987436 h 1969058"/>
              <a:gd name="connsiteX1" fmla="*/ 981623 w 1988851"/>
              <a:gd name="connsiteY1" fmla="*/ 5814 h 1969058"/>
              <a:gd name="connsiteX2" fmla="*/ 1988851 w 1988851"/>
              <a:gd name="connsiteY2" fmla="*/ 121045 h 1969058"/>
              <a:gd name="connsiteX3" fmla="*/ 1963244 w 1988851"/>
              <a:gd name="connsiteY3" fmla="*/ 987436 h 1969058"/>
              <a:gd name="connsiteX4" fmla="*/ 981622 w 1988851"/>
              <a:gd name="connsiteY4" fmla="*/ 1969058 h 1969058"/>
              <a:gd name="connsiteX5" fmla="*/ 0 w 1988851"/>
              <a:gd name="connsiteY5" fmla="*/ 987436 h 1969058"/>
              <a:gd name="connsiteX6" fmla="*/ 1 w 1988851"/>
              <a:gd name="connsiteY6" fmla="*/ 987436 h 1969058"/>
              <a:gd name="connsiteX0" fmla="*/ 1 w 1974354"/>
              <a:gd name="connsiteY0" fmla="*/ 987837 h 1969459"/>
              <a:gd name="connsiteX1" fmla="*/ 981623 w 1974354"/>
              <a:gd name="connsiteY1" fmla="*/ 6215 h 1969459"/>
              <a:gd name="connsiteX2" fmla="*/ 1974354 w 1974354"/>
              <a:gd name="connsiteY2" fmla="*/ 112748 h 1969459"/>
              <a:gd name="connsiteX3" fmla="*/ 1963244 w 1974354"/>
              <a:gd name="connsiteY3" fmla="*/ 987837 h 1969459"/>
              <a:gd name="connsiteX4" fmla="*/ 981622 w 1974354"/>
              <a:gd name="connsiteY4" fmla="*/ 1969459 h 1969459"/>
              <a:gd name="connsiteX5" fmla="*/ 0 w 1974354"/>
              <a:gd name="connsiteY5" fmla="*/ 987837 h 1969459"/>
              <a:gd name="connsiteX6" fmla="*/ 1 w 1974354"/>
              <a:gd name="connsiteY6" fmla="*/ 987837 h 1969459"/>
              <a:gd name="connsiteX0" fmla="*/ 1 w 1963244"/>
              <a:gd name="connsiteY0" fmla="*/ 987565 h 1969187"/>
              <a:gd name="connsiteX1" fmla="*/ 981623 w 1963244"/>
              <a:gd name="connsiteY1" fmla="*/ 5943 h 1969187"/>
              <a:gd name="connsiteX2" fmla="*/ 1962757 w 1963244"/>
              <a:gd name="connsiteY2" fmla="*/ 118275 h 1969187"/>
              <a:gd name="connsiteX3" fmla="*/ 1963244 w 1963244"/>
              <a:gd name="connsiteY3" fmla="*/ 987565 h 1969187"/>
              <a:gd name="connsiteX4" fmla="*/ 981622 w 1963244"/>
              <a:gd name="connsiteY4" fmla="*/ 1969187 h 1969187"/>
              <a:gd name="connsiteX5" fmla="*/ 0 w 1963244"/>
              <a:gd name="connsiteY5" fmla="*/ 987565 h 1969187"/>
              <a:gd name="connsiteX6" fmla="*/ 1 w 1963244"/>
              <a:gd name="connsiteY6" fmla="*/ 987565 h 1969187"/>
              <a:gd name="connsiteX0" fmla="*/ 1 w 1963244"/>
              <a:gd name="connsiteY0" fmla="*/ 1005501 h 1987123"/>
              <a:gd name="connsiteX1" fmla="*/ 981623 w 1963244"/>
              <a:gd name="connsiteY1" fmla="*/ 23879 h 1987123"/>
              <a:gd name="connsiteX2" fmla="*/ 1924909 w 1963244"/>
              <a:gd name="connsiteY2" fmla="*/ 28973 h 1987123"/>
              <a:gd name="connsiteX3" fmla="*/ 1963244 w 1963244"/>
              <a:gd name="connsiteY3" fmla="*/ 1005501 h 1987123"/>
              <a:gd name="connsiteX4" fmla="*/ 981622 w 1963244"/>
              <a:gd name="connsiteY4" fmla="*/ 1987123 h 1987123"/>
              <a:gd name="connsiteX5" fmla="*/ 0 w 1963244"/>
              <a:gd name="connsiteY5" fmla="*/ 1005501 h 1987123"/>
              <a:gd name="connsiteX6" fmla="*/ 1 w 1963244"/>
              <a:gd name="connsiteY6" fmla="*/ 1005501 h 1987123"/>
              <a:gd name="connsiteX0" fmla="*/ 1 w 1963244"/>
              <a:gd name="connsiteY0" fmla="*/ 1018555 h 2000177"/>
              <a:gd name="connsiteX1" fmla="*/ 981623 w 1963244"/>
              <a:gd name="connsiteY1" fmla="*/ 36933 h 2000177"/>
              <a:gd name="connsiteX2" fmla="*/ 1940680 w 1963244"/>
              <a:gd name="connsiteY2" fmla="*/ 19949 h 2000177"/>
              <a:gd name="connsiteX3" fmla="*/ 1963244 w 1963244"/>
              <a:gd name="connsiteY3" fmla="*/ 1018555 h 2000177"/>
              <a:gd name="connsiteX4" fmla="*/ 981622 w 1963244"/>
              <a:gd name="connsiteY4" fmla="*/ 2000177 h 2000177"/>
              <a:gd name="connsiteX5" fmla="*/ 0 w 1963244"/>
              <a:gd name="connsiteY5" fmla="*/ 1018555 h 2000177"/>
              <a:gd name="connsiteX6" fmla="*/ 1 w 1963244"/>
              <a:gd name="connsiteY6" fmla="*/ 1018555 h 2000177"/>
              <a:gd name="connsiteX0" fmla="*/ 1 w 1963244"/>
              <a:gd name="connsiteY0" fmla="*/ 998606 h 1980228"/>
              <a:gd name="connsiteX1" fmla="*/ 981623 w 1963244"/>
              <a:gd name="connsiteY1" fmla="*/ 16984 h 1980228"/>
              <a:gd name="connsiteX2" fmla="*/ 1940680 w 1963244"/>
              <a:gd name="connsiteY2" fmla="*/ 0 h 1980228"/>
              <a:gd name="connsiteX3" fmla="*/ 1963244 w 1963244"/>
              <a:gd name="connsiteY3" fmla="*/ 998606 h 1980228"/>
              <a:gd name="connsiteX4" fmla="*/ 981622 w 1963244"/>
              <a:gd name="connsiteY4" fmla="*/ 1980228 h 1980228"/>
              <a:gd name="connsiteX5" fmla="*/ 0 w 1963244"/>
              <a:gd name="connsiteY5" fmla="*/ 998606 h 1980228"/>
              <a:gd name="connsiteX6" fmla="*/ 1 w 1963244"/>
              <a:gd name="connsiteY6" fmla="*/ 998606 h 1980228"/>
              <a:gd name="connsiteX0" fmla="*/ 1 w 1963244"/>
              <a:gd name="connsiteY0" fmla="*/ 998606 h 1980228"/>
              <a:gd name="connsiteX1" fmla="*/ 981623 w 1963244"/>
              <a:gd name="connsiteY1" fmla="*/ 16984 h 1980228"/>
              <a:gd name="connsiteX2" fmla="*/ 1940680 w 1963244"/>
              <a:gd name="connsiteY2" fmla="*/ 0 h 1980228"/>
              <a:gd name="connsiteX3" fmla="*/ 1963244 w 1963244"/>
              <a:gd name="connsiteY3" fmla="*/ 998606 h 1980228"/>
              <a:gd name="connsiteX4" fmla="*/ 981622 w 1963244"/>
              <a:gd name="connsiteY4" fmla="*/ 1980228 h 1980228"/>
              <a:gd name="connsiteX5" fmla="*/ 0 w 1963244"/>
              <a:gd name="connsiteY5" fmla="*/ 998606 h 1980228"/>
              <a:gd name="connsiteX6" fmla="*/ 1 w 1963244"/>
              <a:gd name="connsiteY6" fmla="*/ 998606 h 1980228"/>
              <a:gd name="connsiteX0" fmla="*/ 1 w 1966287"/>
              <a:gd name="connsiteY0" fmla="*/ 1088231 h 2069853"/>
              <a:gd name="connsiteX1" fmla="*/ 981623 w 1966287"/>
              <a:gd name="connsiteY1" fmla="*/ 106609 h 2069853"/>
              <a:gd name="connsiteX2" fmla="*/ 1966287 w 1966287"/>
              <a:gd name="connsiteY2" fmla="*/ 0 h 2069853"/>
              <a:gd name="connsiteX3" fmla="*/ 1963244 w 1966287"/>
              <a:gd name="connsiteY3" fmla="*/ 1088231 h 2069853"/>
              <a:gd name="connsiteX4" fmla="*/ 981622 w 1966287"/>
              <a:gd name="connsiteY4" fmla="*/ 2069853 h 2069853"/>
              <a:gd name="connsiteX5" fmla="*/ 0 w 1966287"/>
              <a:gd name="connsiteY5" fmla="*/ 1088231 h 2069853"/>
              <a:gd name="connsiteX6" fmla="*/ 1 w 1966287"/>
              <a:gd name="connsiteY6" fmla="*/ 1088231 h 2069853"/>
              <a:gd name="connsiteX0" fmla="*/ 1 w 1966287"/>
              <a:gd name="connsiteY0" fmla="*/ 1088231 h 2069853"/>
              <a:gd name="connsiteX1" fmla="*/ 981623 w 1966287"/>
              <a:gd name="connsiteY1" fmla="*/ 106609 h 2069853"/>
              <a:gd name="connsiteX2" fmla="*/ 1966287 w 1966287"/>
              <a:gd name="connsiteY2" fmla="*/ 0 h 2069853"/>
              <a:gd name="connsiteX3" fmla="*/ 1963244 w 1966287"/>
              <a:gd name="connsiteY3" fmla="*/ 1088231 h 2069853"/>
              <a:gd name="connsiteX4" fmla="*/ 981622 w 1966287"/>
              <a:gd name="connsiteY4" fmla="*/ 2069853 h 2069853"/>
              <a:gd name="connsiteX5" fmla="*/ 0 w 1966287"/>
              <a:gd name="connsiteY5" fmla="*/ 1088231 h 2069853"/>
              <a:gd name="connsiteX6" fmla="*/ 1 w 1966287"/>
              <a:gd name="connsiteY6" fmla="*/ 1088231 h 2069853"/>
              <a:gd name="connsiteX0" fmla="*/ 1 w 1966287"/>
              <a:gd name="connsiteY0" fmla="*/ 1088231 h 2069853"/>
              <a:gd name="connsiteX1" fmla="*/ 981623 w 1966287"/>
              <a:gd name="connsiteY1" fmla="*/ 106609 h 2069853"/>
              <a:gd name="connsiteX2" fmla="*/ 1966287 w 1966287"/>
              <a:gd name="connsiteY2" fmla="*/ 0 h 2069853"/>
              <a:gd name="connsiteX3" fmla="*/ 1963244 w 1966287"/>
              <a:gd name="connsiteY3" fmla="*/ 1088231 h 2069853"/>
              <a:gd name="connsiteX4" fmla="*/ 981622 w 1966287"/>
              <a:gd name="connsiteY4" fmla="*/ 2069853 h 2069853"/>
              <a:gd name="connsiteX5" fmla="*/ 0 w 1966287"/>
              <a:gd name="connsiteY5" fmla="*/ 1088231 h 2069853"/>
              <a:gd name="connsiteX6" fmla="*/ 1 w 1966287"/>
              <a:gd name="connsiteY6" fmla="*/ 1088231 h 2069853"/>
              <a:gd name="connsiteX0" fmla="*/ 1 w 1966287"/>
              <a:gd name="connsiteY0" fmla="*/ 1088231 h 2069853"/>
              <a:gd name="connsiteX1" fmla="*/ 981623 w 1966287"/>
              <a:gd name="connsiteY1" fmla="*/ 106609 h 2069853"/>
              <a:gd name="connsiteX2" fmla="*/ 1966287 w 1966287"/>
              <a:gd name="connsiteY2" fmla="*/ 0 h 2069853"/>
              <a:gd name="connsiteX3" fmla="*/ 1963244 w 1966287"/>
              <a:gd name="connsiteY3" fmla="*/ 1088231 h 2069853"/>
              <a:gd name="connsiteX4" fmla="*/ 981622 w 1966287"/>
              <a:gd name="connsiteY4" fmla="*/ 2069853 h 2069853"/>
              <a:gd name="connsiteX5" fmla="*/ 0 w 1966287"/>
              <a:gd name="connsiteY5" fmla="*/ 1088231 h 2069853"/>
              <a:gd name="connsiteX6" fmla="*/ 1 w 1966287"/>
              <a:gd name="connsiteY6" fmla="*/ 1088231 h 2069853"/>
              <a:gd name="connsiteX0" fmla="*/ 1 w 1963244"/>
              <a:gd name="connsiteY0" fmla="*/ 1112357 h 2093979"/>
              <a:gd name="connsiteX1" fmla="*/ 981623 w 1963244"/>
              <a:gd name="connsiteY1" fmla="*/ 130735 h 2093979"/>
              <a:gd name="connsiteX2" fmla="*/ 1942160 w 1963244"/>
              <a:gd name="connsiteY2" fmla="*/ 0 h 2093979"/>
              <a:gd name="connsiteX3" fmla="*/ 1963244 w 1963244"/>
              <a:gd name="connsiteY3" fmla="*/ 1112357 h 2093979"/>
              <a:gd name="connsiteX4" fmla="*/ 981622 w 1963244"/>
              <a:gd name="connsiteY4" fmla="*/ 2093979 h 2093979"/>
              <a:gd name="connsiteX5" fmla="*/ 0 w 1963244"/>
              <a:gd name="connsiteY5" fmla="*/ 1112357 h 2093979"/>
              <a:gd name="connsiteX6" fmla="*/ 1 w 1963244"/>
              <a:gd name="connsiteY6" fmla="*/ 1112357 h 2093979"/>
              <a:gd name="connsiteX0" fmla="*/ 1 w 1963244"/>
              <a:gd name="connsiteY0" fmla="*/ 1112357 h 2093979"/>
              <a:gd name="connsiteX1" fmla="*/ 981623 w 1963244"/>
              <a:gd name="connsiteY1" fmla="*/ 130735 h 2093979"/>
              <a:gd name="connsiteX2" fmla="*/ 1942160 w 1963244"/>
              <a:gd name="connsiteY2" fmla="*/ 0 h 2093979"/>
              <a:gd name="connsiteX3" fmla="*/ 1963244 w 1963244"/>
              <a:gd name="connsiteY3" fmla="*/ 1112357 h 2093979"/>
              <a:gd name="connsiteX4" fmla="*/ 981622 w 1963244"/>
              <a:gd name="connsiteY4" fmla="*/ 2093979 h 2093979"/>
              <a:gd name="connsiteX5" fmla="*/ 0 w 1963244"/>
              <a:gd name="connsiteY5" fmla="*/ 1112357 h 2093979"/>
              <a:gd name="connsiteX6" fmla="*/ 1 w 1963244"/>
              <a:gd name="connsiteY6" fmla="*/ 1112357 h 209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244" h="2093979">
                <a:moveTo>
                  <a:pt x="1" y="1112357"/>
                </a:moveTo>
                <a:cubicBezTo>
                  <a:pt x="1" y="570222"/>
                  <a:pt x="439488" y="130735"/>
                  <a:pt x="981623" y="130735"/>
                </a:cubicBezTo>
                <a:cubicBezTo>
                  <a:pt x="1310964" y="98726"/>
                  <a:pt x="1603802" y="154382"/>
                  <a:pt x="1942160" y="0"/>
                </a:cubicBezTo>
                <a:cubicBezTo>
                  <a:pt x="1831091" y="454143"/>
                  <a:pt x="1963244" y="785150"/>
                  <a:pt x="1963244" y="1112357"/>
                </a:cubicBezTo>
                <a:cubicBezTo>
                  <a:pt x="1963244" y="1654492"/>
                  <a:pt x="1523757" y="2093979"/>
                  <a:pt x="981622" y="2093979"/>
                </a:cubicBezTo>
                <a:cubicBezTo>
                  <a:pt x="439487" y="2093979"/>
                  <a:pt x="0" y="1654492"/>
                  <a:pt x="0" y="1112357"/>
                </a:cubicBezTo>
                <a:lnTo>
                  <a:pt x="1" y="1112357"/>
                </a:lnTo>
                <a:close/>
              </a:path>
            </a:pathLst>
          </a:custGeom>
          <a:solidFill>
            <a:srgbClr val="00A3E0"/>
          </a:solidFill>
          <a:ln w="63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600" u="none" strike="noStrike" kern="0" cap="none" spc="0" normalizeH="0" baseline="0" noProof="0">
              <a:ln>
                <a:noFill/>
              </a:ln>
              <a:solidFill>
                <a:prstClr val="white"/>
              </a:solidFill>
              <a:effectLst/>
              <a:uLnTx/>
              <a:uFillTx/>
              <a:latin typeface="Arial Narrow" panose="020B0604020202020204" pitchFamily="34" charset="0"/>
              <a:cs typeface="Arial Narrow" panose="020B0604020202020204" pitchFamily="34" charset="0"/>
            </a:endParaRPr>
          </a:p>
        </p:txBody>
      </p:sp>
      <p:sp>
        <p:nvSpPr>
          <p:cNvPr id="10" name="Teardrop 1">
            <a:extLst>
              <a:ext uri="{FF2B5EF4-FFF2-40B4-BE49-F238E27FC236}">
                <a16:creationId xmlns:a16="http://schemas.microsoft.com/office/drawing/2014/main" id="{C11D97C8-7160-D043-B0F0-01D43D851198}"/>
              </a:ext>
            </a:extLst>
          </p:cNvPr>
          <p:cNvSpPr/>
          <p:nvPr/>
        </p:nvSpPr>
        <p:spPr bwMode="gray">
          <a:xfrm rot="13500000">
            <a:off x="8728267" y="2809989"/>
            <a:ext cx="1980338" cy="1697782"/>
          </a:xfrm>
          <a:custGeom>
            <a:avLst/>
            <a:gdLst>
              <a:gd name="connsiteX0" fmla="*/ 0 w 1719980"/>
              <a:gd name="connsiteY0" fmla="*/ 859990 h 1719980"/>
              <a:gd name="connsiteX1" fmla="*/ 859990 w 1719980"/>
              <a:gd name="connsiteY1" fmla="*/ 0 h 1719980"/>
              <a:gd name="connsiteX2" fmla="*/ 1719980 w 1719980"/>
              <a:gd name="connsiteY2" fmla="*/ 0 h 1719980"/>
              <a:gd name="connsiteX3" fmla="*/ 1719980 w 1719980"/>
              <a:gd name="connsiteY3" fmla="*/ 859990 h 1719980"/>
              <a:gd name="connsiteX4" fmla="*/ 859990 w 1719980"/>
              <a:gd name="connsiteY4" fmla="*/ 1719980 h 1719980"/>
              <a:gd name="connsiteX5" fmla="*/ 0 w 1719980"/>
              <a:gd name="connsiteY5" fmla="*/ 859990 h 1719980"/>
              <a:gd name="connsiteX0" fmla="*/ 0 w 1719980"/>
              <a:gd name="connsiteY0" fmla="*/ 859990 h 1719980"/>
              <a:gd name="connsiteX1" fmla="*/ 859990 w 1719980"/>
              <a:gd name="connsiteY1" fmla="*/ 0 h 1719980"/>
              <a:gd name="connsiteX2" fmla="*/ 1719980 w 1719980"/>
              <a:gd name="connsiteY2" fmla="*/ 0 h 1719980"/>
              <a:gd name="connsiteX3" fmla="*/ 1719980 w 1719980"/>
              <a:gd name="connsiteY3" fmla="*/ 859990 h 1719980"/>
              <a:gd name="connsiteX4" fmla="*/ 859990 w 1719980"/>
              <a:gd name="connsiteY4" fmla="*/ 1719980 h 1719980"/>
              <a:gd name="connsiteX5" fmla="*/ 0 w 1719980"/>
              <a:gd name="connsiteY5" fmla="*/ 859990 h 1719980"/>
              <a:gd name="connsiteX0" fmla="*/ 0 w 1890719"/>
              <a:gd name="connsiteY0" fmla="*/ 951927 h 1811917"/>
              <a:gd name="connsiteX1" fmla="*/ 859990 w 1890719"/>
              <a:gd name="connsiteY1" fmla="*/ 91937 h 1811917"/>
              <a:gd name="connsiteX2" fmla="*/ 1890719 w 1890719"/>
              <a:gd name="connsiteY2" fmla="*/ 0 h 1811917"/>
              <a:gd name="connsiteX3" fmla="*/ 1719980 w 1890719"/>
              <a:gd name="connsiteY3" fmla="*/ 951927 h 1811917"/>
              <a:gd name="connsiteX4" fmla="*/ 859990 w 1890719"/>
              <a:gd name="connsiteY4" fmla="*/ 1811917 h 1811917"/>
              <a:gd name="connsiteX5" fmla="*/ 0 w 1890719"/>
              <a:gd name="connsiteY5" fmla="*/ 951927 h 1811917"/>
              <a:gd name="connsiteX0" fmla="*/ 0 w 1890719"/>
              <a:gd name="connsiteY0" fmla="*/ 951927 h 1811917"/>
              <a:gd name="connsiteX1" fmla="*/ 859990 w 1890719"/>
              <a:gd name="connsiteY1" fmla="*/ 91937 h 1811917"/>
              <a:gd name="connsiteX2" fmla="*/ 1890719 w 1890719"/>
              <a:gd name="connsiteY2" fmla="*/ 0 h 1811917"/>
              <a:gd name="connsiteX3" fmla="*/ 1719980 w 1890719"/>
              <a:gd name="connsiteY3" fmla="*/ 951927 h 1811917"/>
              <a:gd name="connsiteX4" fmla="*/ 859990 w 1890719"/>
              <a:gd name="connsiteY4" fmla="*/ 1811917 h 1811917"/>
              <a:gd name="connsiteX5" fmla="*/ 0 w 1890719"/>
              <a:gd name="connsiteY5" fmla="*/ 951927 h 1811917"/>
              <a:gd name="connsiteX0" fmla="*/ 0 w 1890719"/>
              <a:gd name="connsiteY0" fmla="*/ 951927 h 1811917"/>
              <a:gd name="connsiteX1" fmla="*/ 859990 w 1890719"/>
              <a:gd name="connsiteY1" fmla="*/ 91937 h 1811917"/>
              <a:gd name="connsiteX2" fmla="*/ 1890719 w 1890719"/>
              <a:gd name="connsiteY2" fmla="*/ 0 h 1811917"/>
              <a:gd name="connsiteX3" fmla="*/ 1719980 w 1890719"/>
              <a:gd name="connsiteY3" fmla="*/ 951927 h 1811917"/>
              <a:gd name="connsiteX4" fmla="*/ 859990 w 1890719"/>
              <a:gd name="connsiteY4" fmla="*/ 1811917 h 1811917"/>
              <a:gd name="connsiteX5" fmla="*/ 0 w 1890719"/>
              <a:gd name="connsiteY5" fmla="*/ 951927 h 181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0719" h="1811917">
                <a:moveTo>
                  <a:pt x="0" y="951927"/>
                </a:moveTo>
                <a:cubicBezTo>
                  <a:pt x="0" y="476968"/>
                  <a:pt x="388899" y="119011"/>
                  <a:pt x="859990" y="91937"/>
                </a:cubicBezTo>
                <a:cubicBezTo>
                  <a:pt x="1203566" y="61291"/>
                  <a:pt x="1445356" y="93032"/>
                  <a:pt x="1890719" y="0"/>
                </a:cubicBezTo>
                <a:cubicBezTo>
                  <a:pt x="1673060" y="312270"/>
                  <a:pt x="1719980" y="665264"/>
                  <a:pt x="1719980" y="951927"/>
                </a:cubicBezTo>
                <a:cubicBezTo>
                  <a:pt x="1719980" y="1426886"/>
                  <a:pt x="1334949" y="1811917"/>
                  <a:pt x="859990" y="1811917"/>
                </a:cubicBezTo>
                <a:cubicBezTo>
                  <a:pt x="385031" y="1811917"/>
                  <a:pt x="0" y="1426886"/>
                  <a:pt x="0" y="951927"/>
                </a:cubicBezTo>
                <a:close/>
              </a:path>
            </a:pathLst>
          </a:custGeom>
          <a:solidFill>
            <a:srgbClr val="2C5234"/>
          </a:solidFill>
          <a:ln w="63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600" u="none" strike="noStrike" kern="0" cap="none" spc="0" normalizeH="0" baseline="0" noProof="0">
              <a:ln>
                <a:noFill/>
              </a:ln>
              <a:solidFill>
                <a:prstClr val="white"/>
              </a:solidFill>
              <a:effectLst/>
              <a:uLnTx/>
              <a:uFillTx/>
              <a:latin typeface="Arial Narrow" panose="020B0604020202020204" pitchFamily="34" charset="0"/>
              <a:cs typeface="Arial Narrow" panose="020B0604020202020204" pitchFamily="34" charset="0"/>
            </a:endParaRPr>
          </a:p>
        </p:txBody>
      </p:sp>
      <p:sp>
        <p:nvSpPr>
          <p:cNvPr id="11" name="Teardrop 25">
            <a:extLst>
              <a:ext uri="{FF2B5EF4-FFF2-40B4-BE49-F238E27FC236}">
                <a16:creationId xmlns:a16="http://schemas.microsoft.com/office/drawing/2014/main" id="{50E56493-FC79-7E43-9EE8-A395A4894D28}"/>
              </a:ext>
            </a:extLst>
          </p:cNvPr>
          <p:cNvSpPr/>
          <p:nvPr/>
        </p:nvSpPr>
        <p:spPr bwMode="gray">
          <a:xfrm rot="8318433" flipH="1">
            <a:off x="6946812" y="3412751"/>
            <a:ext cx="1821497" cy="1719409"/>
          </a:xfrm>
          <a:custGeom>
            <a:avLst/>
            <a:gdLst>
              <a:gd name="connsiteX0" fmla="*/ 0 w 1963243"/>
              <a:gd name="connsiteY0" fmla="*/ 981622 h 1963243"/>
              <a:gd name="connsiteX1" fmla="*/ 981622 w 1963243"/>
              <a:gd name="connsiteY1" fmla="*/ 0 h 1963243"/>
              <a:gd name="connsiteX2" fmla="*/ 1963243 w 1963243"/>
              <a:gd name="connsiteY2" fmla="*/ 0 h 1963243"/>
              <a:gd name="connsiteX3" fmla="*/ 1963243 w 1963243"/>
              <a:gd name="connsiteY3" fmla="*/ 981622 h 1963243"/>
              <a:gd name="connsiteX4" fmla="*/ 981621 w 1963243"/>
              <a:gd name="connsiteY4" fmla="*/ 1963244 h 1963243"/>
              <a:gd name="connsiteX5" fmla="*/ -1 w 1963243"/>
              <a:gd name="connsiteY5" fmla="*/ 981622 h 1963243"/>
              <a:gd name="connsiteX6" fmla="*/ 0 w 1963243"/>
              <a:gd name="connsiteY6" fmla="*/ 981622 h 1963243"/>
              <a:gd name="connsiteX0" fmla="*/ 1 w 1988851"/>
              <a:gd name="connsiteY0" fmla="*/ 981622 h 1963244"/>
              <a:gd name="connsiteX1" fmla="*/ 981623 w 1988851"/>
              <a:gd name="connsiteY1" fmla="*/ 0 h 1963244"/>
              <a:gd name="connsiteX2" fmla="*/ 1988851 w 1988851"/>
              <a:gd name="connsiteY2" fmla="*/ 115231 h 1963244"/>
              <a:gd name="connsiteX3" fmla="*/ 1963244 w 1988851"/>
              <a:gd name="connsiteY3" fmla="*/ 981622 h 1963244"/>
              <a:gd name="connsiteX4" fmla="*/ 981622 w 1988851"/>
              <a:gd name="connsiteY4" fmla="*/ 1963244 h 1963244"/>
              <a:gd name="connsiteX5" fmla="*/ 0 w 1988851"/>
              <a:gd name="connsiteY5" fmla="*/ 981622 h 1963244"/>
              <a:gd name="connsiteX6" fmla="*/ 1 w 1988851"/>
              <a:gd name="connsiteY6" fmla="*/ 981622 h 1963244"/>
              <a:gd name="connsiteX0" fmla="*/ 1 w 1988851"/>
              <a:gd name="connsiteY0" fmla="*/ 987436 h 1969058"/>
              <a:gd name="connsiteX1" fmla="*/ 981623 w 1988851"/>
              <a:gd name="connsiteY1" fmla="*/ 5814 h 1969058"/>
              <a:gd name="connsiteX2" fmla="*/ 1988851 w 1988851"/>
              <a:gd name="connsiteY2" fmla="*/ 121045 h 1969058"/>
              <a:gd name="connsiteX3" fmla="*/ 1963244 w 1988851"/>
              <a:gd name="connsiteY3" fmla="*/ 987436 h 1969058"/>
              <a:gd name="connsiteX4" fmla="*/ 981622 w 1988851"/>
              <a:gd name="connsiteY4" fmla="*/ 1969058 h 1969058"/>
              <a:gd name="connsiteX5" fmla="*/ 0 w 1988851"/>
              <a:gd name="connsiteY5" fmla="*/ 987436 h 1969058"/>
              <a:gd name="connsiteX6" fmla="*/ 1 w 1988851"/>
              <a:gd name="connsiteY6" fmla="*/ 987436 h 1969058"/>
              <a:gd name="connsiteX0" fmla="*/ 1 w 1974354"/>
              <a:gd name="connsiteY0" fmla="*/ 987837 h 1969459"/>
              <a:gd name="connsiteX1" fmla="*/ 981623 w 1974354"/>
              <a:gd name="connsiteY1" fmla="*/ 6215 h 1969459"/>
              <a:gd name="connsiteX2" fmla="*/ 1974354 w 1974354"/>
              <a:gd name="connsiteY2" fmla="*/ 112748 h 1969459"/>
              <a:gd name="connsiteX3" fmla="*/ 1963244 w 1974354"/>
              <a:gd name="connsiteY3" fmla="*/ 987837 h 1969459"/>
              <a:gd name="connsiteX4" fmla="*/ 981622 w 1974354"/>
              <a:gd name="connsiteY4" fmla="*/ 1969459 h 1969459"/>
              <a:gd name="connsiteX5" fmla="*/ 0 w 1974354"/>
              <a:gd name="connsiteY5" fmla="*/ 987837 h 1969459"/>
              <a:gd name="connsiteX6" fmla="*/ 1 w 1974354"/>
              <a:gd name="connsiteY6" fmla="*/ 987837 h 1969459"/>
              <a:gd name="connsiteX0" fmla="*/ 1 w 1963244"/>
              <a:gd name="connsiteY0" fmla="*/ 987565 h 1969187"/>
              <a:gd name="connsiteX1" fmla="*/ 981623 w 1963244"/>
              <a:gd name="connsiteY1" fmla="*/ 5943 h 1969187"/>
              <a:gd name="connsiteX2" fmla="*/ 1962757 w 1963244"/>
              <a:gd name="connsiteY2" fmla="*/ 118275 h 1969187"/>
              <a:gd name="connsiteX3" fmla="*/ 1963244 w 1963244"/>
              <a:gd name="connsiteY3" fmla="*/ 987565 h 1969187"/>
              <a:gd name="connsiteX4" fmla="*/ 981622 w 1963244"/>
              <a:gd name="connsiteY4" fmla="*/ 1969187 h 1969187"/>
              <a:gd name="connsiteX5" fmla="*/ 0 w 1963244"/>
              <a:gd name="connsiteY5" fmla="*/ 987565 h 1969187"/>
              <a:gd name="connsiteX6" fmla="*/ 1 w 1963244"/>
              <a:gd name="connsiteY6" fmla="*/ 987565 h 1969187"/>
              <a:gd name="connsiteX0" fmla="*/ 1 w 2021426"/>
              <a:gd name="connsiteY0" fmla="*/ 986920 h 1968542"/>
              <a:gd name="connsiteX1" fmla="*/ 981623 w 2021426"/>
              <a:gd name="connsiteY1" fmla="*/ 5298 h 1968542"/>
              <a:gd name="connsiteX2" fmla="*/ 2021426 w 2021426"/>
              <a:gd name="connsiteY2" fmla="*/ 133631 h 1968542"/>
              <a:gd name="connsiteX3" fmla="*/ 1963244 w 2021426"/>
              <a:gd name="connsiteY3" fmla="*/ 986920 h 1968542"/>
              <a:gd name="connsiteX4" fmla="*/ 981622 w 2021426"/>
              <a:gd name="connsiteY4" fmla="*/ 1968542 h 1968542"/>
              <a:gd name="connsiteX5" fmla="*/ 0 w 2021426"/>
              <a:gd name="connsiteY5" fmla="*/ 986920 h 1968542"/>
              <a:gd name="connsiteX6" fmla="*/ 1 w 2021426"/>
              <a:gd name="connsiteY6" fmla="*/ 986920 h 1968542"/>
              <a:gd name="connsiteX0" fmla="*/ 1 w 2021426"/>
              <a:gd name="connsiteY0" fmla="*/ 986920 h 1968542"/>
              <a:gd name="connsiteX1" fmla="*/ 981623 w 2021426"/>
              <a:gd name="connsiteY1" fmla="*/ 5298 h 1968542"/>
              <a:gd name="connsiteX2" fmla="*/ 2021426 w 2021426"/>
              <a:gd name="connsiteY2" fmla="*/ 133631 h 1968542"/>
              <a:gd name="connsiteX3" fmla="*/ 1963244 w 2021426"/>
              <a:gd name="connsiteY3" fmla="*/ 986920 h 1968542"/>
              <a:gd name="connsiteX4" fmla="*/ 981622 w 2021426"/>
              <a:gd name="connsiteY4" fmla="*/ 1968542 h 1968542"/>
              <a:gd name="connsiteX5" fmla="*/ 0 w 2021426"/>
              <a:gd name="connsiteY5" fmla="*/ 986920 h 1968542"/>
              <a:gd name="connsiteX6" fmla="*/ 1 w 2021426"/>
              <a:gd name="connsiteY6" fmla="*/ 986920 h 1968542"/>
              <a:gd name="connsiteX0" fmla="*/ 1 w 2077191"/>
              <a:gd name="connsiteY0" fmla="*/ 992390 h 1974012"/>
              <a:gd name="connsiteX1" fmla="*/ 981623 w 2077191"/>
              <a:gd name="connsiteY1" fmla="*/ 10768 h 1974012"/>
              <a:gd name="connsiteX2" fmla="*/ 2077191 w 2077191"/>
              <a:gd name="connsiteY2" fmla="*/ 63058 h 1974012"/>
              <a:gd name="connsiteX3" fmla="*/ 1963244 w 2077191"/>
              <a:gd name="connsiteY3" fmla="*/ 992390 h 1974012"/>
              <a:gd name="connsiteX4" fmla="*/ 981622 w 2077191"/>
              <a:gd name="connsiteY4" fmla="*/ 1974012 h 1974012"/>
              <a:gd name="connsiteX5" fmla="*/ 0 w 2077191"/>
              <a:gd name="connsiteY5" fmla="*/ 992390 h 1974012"/>
              <a:gd name="connsiteX6" fmla="*/ 1 w 2077191"/>
              <a:gd name="connsiteY6" fmla="*/ 992390 h 1974012"/>
              <a:gd name="connsiteX0" fmla="*/ 1 w 2077191"/>
              <a:gd name="connsiteY0" fmla="*/ 992390 h 1974012"/>
              <a:gd name="connsiteX1" fmla="*/ 981623 w 2077191"/>
              <a:gd name="connsiteY1" fmla="*/ 10768 h 1974012"/>
              <a:gd name="connsiteX2" fmla="*/ 2077191 w 2077191"/>
              <a:gd name="connsiteY2" fmla="*/ 63058 h 1974012"/>
              <a:gd name="connsiteX3" fmla="*/ 1963244 w 2077191"/>
              <a:gd name="connsiteY3" fmla="*/ 992390 h 1974012"/>
              <a:gd name="connsiteX4" fmla="*/ 981622 w 2077191"/>
              <a:gd name="connsiteY4" fmla="*/ 1974012 h 1974012"/>
              <a:gd name="connsiteX5" fmla="*/ 0 w 2077191"/>
              <a:gd name="connsiteY5" fmla="*/ 992390 h 1974012"/>
              <a:gd name="connsiteX6" fmla="*/ 1 w 2077191"/>
              <a:gd name="connsiteY6" fmla="*/ 992390 h 1974012"/>
              <a:gd name="connsiteX0" fmla="*/ 1 w 2077191"/>
              <a:gd name="connsiteY0" fmla="*/ 992390 h 1974012"/>
              <a:gd name="connsiteX1" fmla="*/ 981623 w 2077191"/>
              <a:gd name="connsiteY1" fmla="*/ 10768 h 1974012"/>
              <a:gd name="connsiteX2" fmla="*/ 2077191 w 2077191"/>
              <a:gd name="connsiteY2" fmla="*/ 63058 h 1974012"/>
              <a:gd name="connsiteX3" fmla="*/ 1963244 w 2077191"/>
              <a:gd name="connsiteY3" fmla="*/ 992390 h 1974012"/>
              <a:gd name="connsiteX4" fmla="*/ 981622 w 2077191"/>
              <a:gd name="connsiteY4" fmla="*/ 1974012 h 1974012"/>
              <a:gd name="connsiteX5" fmla="*/ 0 w 2077191"/>
              <a:gd name="connsiteY5" fmla="*/ 992390 h 1974012"/>
              <a:gd name="connsiteX6" fmla="*/ 1 w 2077191"/>
              <a:gd name="connsiteY6" fmla="*/ 992390 h 1974012"/>
              <a:gd name="connsiteX0" fmla="*/ 1 w 2112595"/>
              <a:gd name="connsiteY0" fmla="*/ 992020 h 1973642"/>
              <a:gd name="connsiteX1" fmla="*/ 981623 w 2112595"/>
              <a:gd name="connsiteY1" fmla="*/ 10398 h 1973642"/>
              <a:gd name="connsiteX2" fmla="*/ 2112595 w 2112595"/>
              <a:gd name="connsiteY2" fmla="*/ 65411 h 1973642"/>
              <a:gd name="connsiteX3" fmla="*/ 1963244 w 2112595"/>
              <a:gd name="connsiteY3" fmla="*/ 992020 h 1973642"/>
              <a:gd name="connsiteX4" fmla="*/ 981622 w 2112595"/>
              <a:gd name="connsiteY4" fmla="*/ 1973642 h 1973642"/>
              <a:gd name="connsiteX5" fmla="*/ 0 w 2112595"/>
              <a:gd name="connsiteY5" fmla="*/ 992020 h 1973642"/>
              <a:gd name="connsiteX6" fmla="*/ 1 w 2112595"/>
              <a:gd name="connsiteY6" fmla="*/ 992020 h 1973642"/>
              <a:gd name="connsiteX0" fmla="*/ 1 w 2112595"/>
              <a:gd name="connsiteY0" fmla="*/ 992020 h 1973642"/>
              <a:gd name="connsiteX1" fmla="*/ 981623 w 2112595"/>
              <a:gd name="connsiteY1" fmla="*/ 10398 h 1973642"/>
              <a:gd name="connsiteX2" fmla="*/ 2112595 w 2112595"/>
              <a:gd name="connsiteY2" fmla="*/ 65411 h 1973642"/>
              <a:gd name="connsiteX3" fmla="*/ 1963244 w 2112595"/>
              <a:gd name="connsiteY3" fmla="*/ 992020 h 1973642"/>
              <a:gd name="connsiteX4" fmla="*/ 981622 w 2112595"/>
              <a:gd name="connsiteY4" fmla="*/ 1973642 h 1973642"/>
              <a:gd name="connsiteX5" fmla="*/ 0 w 2112595"/>
              <a:gd name="connsiteY5" fmla="*/ 992020 h 1973642"/>
              <a:gd name="connsiteX6" fmla="*/ 1 w 2112595"/>
              <a:gd name="connsiteY6" fmla="*/ 992020 h 1973642"/>
              <a:gd name="connsiteX0" fmla="*/ 1 w 2112595"/>
              <a:gd name="connsiteY0" fmla="*/ 992020 h 1973642"/>
              <a:gd name="connsiteX1" fmla="*/ 981623 w 2112595"/>
              <a:gd name="connsiteY1" fmla="*/ 10398 h 1973642"/>
              <a:gd name="connsiteX2" fmla="*/ 2112595 w 2112595"/>
              <a:gd name="connsiteY2" fmla="*/ 65411 h 1973642"/>
              <a:gd name="connsiteX3" fmla="*/ 1963244 w 2112595"/>
              <a:gd name="connsiteY3" fmla="*/ 992020 h 1973642"/>
              <a:gd name="connsiteX4" fmla="*/ 981622 w 2112595"/>
              <a:gd name="connsiteY4" fmla="*/ 1973642 h 1973642"/>
              <a:gd name="connsiteX5" fmla="*/ 0 w 2112595"/>
              <a:gd name="connsiteY5" fmla="*/ 992020 h 1973642"/>
              <a:gd name="connsiteX6" fmla="*/ 1 w 2112595"/>
              <a:gd name="connsiteY6" fmla="*/ 992020 h 1973642"/>
              <a:gd name="connsiteX0" fmla="*/ 1 w 2112595"/>
              <a:gd name="connsiteY0" fmla="*/ 992020 h 1973642"/>
              <a:gd name="connsiteX1" fmla="*/ 981623 w 2112595"/>
              <a:gd name="connsiteY1" fmla="*/ 10398 h 1973642"/>
              <a:gd name="connsiteX2" fmla="*/ 2112595 w 2112595"/>
              <a:gd name="connsiteY2" fmla="*/ 65411 h 1973642"/>
              <a:gd name="connsiteX3" fmla="*/ 1963244 w 2112595"/>
              <a:gd name="connsiteY3" fmla="*/ 992020 h 1973642"/>
              <a:gd name="connsiteX4" fmla="*/ 981622 w 2112595"/>
              <a:gd name="connsiteY4" fmla="*/ 1973642 h 1973642"/>
              <a:gd name="connsiteX5" fmla="*/ 0 w 2112595"/>
              <a:gd name="connsiteY5" fmla="*/ 992020 h 1973642"/>
              <a:gd name="connsiteX6" fmla="*/ 1 w 2112595"/>
              <a:gd name="connsiteY6" fmla="*/ 992020 h 1973642"/>
              <a:gd name="connsiteX0" fmla="*/ 1 w 2133930"/>
              <a:gd name="connsiteY0" fmla="*/ 992020 h 1973642"/>
              <a:gd name="connsiteX1" fmla="*/ 981623 w 2133930"/>
              <a:gd name="connsiteY1" fmla="*/ 10398 h 1973642"/>
              <a:gd name="connsiteX2" fmla="*/ 2133930 w 2133930"/>
              <a:gd name="connsiteY2" fmla="*/ 65411 h 1973642"/>
              <a:gd name="connsiteX3" fmla="*/ 1963244 w 2133930"/>
              <a:gd name="connsiteY3" fmla="*/ 992020 h 1973642"/>
              <a:gd name="connsiteX4" fmla="*/ 981622 w 2133930"/>
              <a:gd name="connsiteY4" fmla="*/ 1973642 h 1973642"/>
              <a:gd name="connsiteX5" fmla="*/ 0 w 2133930"/>
              <a:gd name="connsiteY5" fmla="*/ 992020 h 1973642"/>
              <a:gd name="connsiteX6" fmla="*/ 1 w 2133930"/>
              <a:gd name="connsiteY6" fmla="*/ 992020 h 1973642"/>
              <a:gd name="connsiteX0" fmla="*/ 1 w 2133930"/>
              <a:gd name="connsiteY0" fmla="*/ 992020 h 1973642"/>
              <a:gd name="connsiteX1" fmla="*/ 981623 w 2133930"/>
              <a:gd name="connsiteY1" fmla="*/ 10398 h 1973642"/>
              <a:gd name="connsiteX2" fmla="*/ 2133930 w 2133930"/>
              <a:gd name="connsiteY2" fmla="*/ 65411 h 1973642"/>
              <a:gd name="connsiteX3" fmla="*/ 1963244 w 2133930"/>
              <a:gd name="connsiteY3" fmla="*/ 992020 h 1973642"/>
              <a:gd name="connsiteX4" fmla="*/ 981622 w 2133930"/>
              <a:gd name="connsiteY4" fmla="*/ 1973642 h 1973642"/>
              <a:gd name="connsiteX5" fmla="*/ 0 w 2133930"/>
              <a:gd name="connsiteY5" fmla="*/ 992020 h 1973642"/>
              <a:gd name="connsiteX6" fmla="*/ 1 w 2133930"/>
              <a:gd name="connsiteY6" fmla="*/ 992020 h 1973642"/>
              <a:gd name="connsiteX0" fmla="*/ 1 w 2133930"/>
              <a:gd name="connsiteY0" fmla="*/ 992020 h 1973642"/>
              <a:gd name="connsiteX1" fmla="*/ 981623 w 2133930"/>
              <a:gd name="connsiteY1" fmla="*/ 10398 h 1973642"/>
              <a:gd name="connsiteX2" fmla="*/ 2133930 w 2133930"/>
              <a:gd name="connsiteY2" fmla="*/ 65411 h 1973642"/>
              <a:gd name="connsiteX3" fmla="*/ 1963244 w 2133930"/>
              <a:gd name="connsiteY3" fmla="*/ 992020 h 1973642"/>
              <a:gd name="connsiteX4" fmla="*/ 981622 w 2133930"/>
              <a:gd name="connsiteY4" fmla="*/ 1973642 h 1973642"/>
              <a:gd name="connsiteX5" fmla="*/ 0 w 2133930"/>
              <a:gd name="connsiteY5" fmla="*/ 992020 h 1973642"/>
              <a:gd name="connsiteX6" fmla="*/ 1 w 2133930"/>
              <a:gd name="connsiteY6" fmla="*/ 992020 h 1973642"/>
              <a:gd name="connsiteX0" fmla="*/ 1 w 2133930"/>
              <a:gd name="connsiteY0" fmla="*/ 992020 h 1973642"/>
              <a:gd name="connsiteX1" fmla="*/ 981623 w 2133930"/>
              <a:gd name="connsiteY1" fmla="*/ 10398 h 1973642"/>
              <a:gd name="connsiteX2" fmla="*/ 2133930 w 2133930"/>
              <a:gd name="connsiteY2" fmla="*/ 65411 h 1973642"/>
              <a:gd name="connsiteX3" fmla="*/ 1963244 w 2133930"/>
              <a:gd name="connsiteY3" fmla="*/ 992020 h 1973642"/>
              <a:gd name="connsiteX4" fmla="*/ 981622 w 2133930"/>
              <a:gd name="connsiteY4" fmla="*/ 1973642 h 1973642"/>
              <a:gd name="connsiteX5" fmla="*/ 0 w 2133930"/>
              <a:gd name="connsiteY5" fmla="*/ 992020 h 1973642"/>
              <a:gd name="connsiteX6" fmla="*/ 1 w 2133930"/>
              <a:gd name="connsiteY6" fmla="*/ 992020 h 1973642"/>
              <a:gd name="connsiteX0" fmla="*/ 1 w 2133930"/>
              <a:gd name="connsiteY0" fmla="*/ 992020 h 1973642"/>
              <a:gd name="connsiteX1" fmla="*/ 981623 w 2133930"/>
              <a:gd name="connsiteY1" fmla="*/ 10398 h 1973642"/>
              <a:gd name="connsiteX2" fmla="*/ 2133930 w 2133930"/>
              <a:gd name="connsiteY2" fmla="*/ 65411 h 1973642"/>
              <a:gd name="connsiteX3" fmla="*/ 2000056 w 2133930"/>
              <a:gd name="connsiteY3" fmla="*/ 944688 h 1973642"/>
              <a:gd name="connsiteX4" fmla="*/ 981622 w 2133930"/>
              <a:gd name="connsiteY4" fmla="*/ 1973642 h 1973642"/>
              <a:gd name="connsiteX5" fmla="*/ 0 w 2133930"/>
              <a:gd name="connsiteY5" fmla="*/ 992020 h 1973642"/>
              <a:gd name="connsiteX6" fmla="*/ 1 w 2133930"/>
              <a:gd name="connsiteY6" fmla="*/ 992020 h 1973642"/>
              <a:gd name="connsiteX0" fmla="*/ 1 w 2133930"/>
              <a:gd name="connsiteY0" fmla="*/ 992020 h 1973642"/>
              <a:gd name="connsiteX1" fmla="*/ 981623 w 2133930"/>
              <a:gd name="connsiteY1" fmla="*/ 10398 h 1973642"/>
              <a:gd name="connsiteX2" fmla="*/ 2133930 w 2133930"/>
              <a:gd name="connsiteY2" fmla="*/ 65411 h 1973642"/>
              <a:gd name="connsiteX3" fmla="*/ 2000056 w 2133930"/>
              <a:gd name="connsiteY3" fmla="*/ 944688 h 1973642"/>
              <a:gd name="connsiteX4" fmla="*/ 981622 w 2133930"/>
              <a:gd name="connsiteY4" fmla="*/ 1973642 h 1973642"/>
              <a:gd name="connsiteX5" fmla="*/ 0 w 2133930"/>
              <a:gd name="connsiteY5" fmla="*/ 992020 h 1973642"/>
              <a:gd name="connsiteX6" fmla="*/ 1 w 2133930"/>
              <a:gd name="connsiteY6" fmla="*/ 992020 h 197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3930" h="1973642">
                <a:moveTo>
                  <a:pt x="1" y="992020"/>
                </a:moveTo>
                <a:cubicBezTo>
                  <a:pt x="1" y="449885"/>
                  <a:pt x="439488" y="10398"/>
                  <a:pt x="981623" y="10398"/>
                </a:cubicBezTo>
                <a:cubicBezTo>
                  <a:pt x="1310964" y="-21611"/>
                  <a:pt x="1798187" y="27001"/>
                  <a:pt x="2133930" y="65411"/>
                </a:cubicBezTo>
                <a:cubicBezTo>
                  <a:pt x="1969313" y="292018"/>
                  <a:pt x="2015416" y="673803"/>
                  <a:pt x="2000056" y="944688"/>
                </a:cubicBezTo>
                <a:cubicBezTo>
                  <a:pt x="2000056" y="1486823"/>
                  <a:pt x="1523757" y="1973642"/>
                  <a:pt x="981622" y="1973642"/>
                </a:cubicBezTo>
                <a:cubicBezTo>
                  <a:pt x="439487" y="1973642"/>
                  <a:pt x="0" y="1534155"/>
                  <a:pt x="0" y="992020"/>
                </a:cubicBezTo>
                <a:lnTo>
                  <a:pt x="1" y="992020"/>
                </a:lnTo>
                <a:close/>
              </a:path>
            </a:pathLst>
          </a:custGeom>
          <a:solidFill>
            <a:srgbClr val="86BC25"/>
          </a:solidFill>
          <a:ln w="63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600" u="none" strike="noStrike" kern="0" cap="none" spc="0" normalizeH="0" baseline="0" noProof="0">
              <a:ln>
                <a:noFill/>
              </a:ln>
              <a:solidFill>
                <a:prstClr val="white"/>
              </a:solidFill>
              <a:effectLst/>
              <a:uLnTx/>
              <a:uFillTx/>
              <a:latin typeface="Arial Narrow" panose="020B0604020202020204" pitchFamily="34" charset="0"/>
              <a:cs typeface="Arial Narrow" panose="020B0604020202020204" pitchFamily="34" charset="0"/>
            </a:endParaRPr>
          </a:p>
        </p:txBody>
      </p:sp>
      <p:sp>
        <p:nvSpPr>
          <p:cNvPr id="12" name="Oval 2">
            <a:extLst>
              <a:ext uri="{FF2B5EF4-FFF2-40B4-BE49-F238E27FC236}">
                <a16:creationId xmlns:a16="http://schemas.microsoft.com/office/drawing/2014/main" id="{8346D4F5-7C65-CD4C-8E58-D27DEDFF14EB}"/>
              </a:ext>
            </a:extLst>
          </p:cNvPr>
          <p:cNvSpPr/>
          <p:nvPr/>
        </p:nvSpPr>
        <p:spPr bwMode="gray">
          <a:xfrm>
            <a:off x="8829094" y="1044544"/>
            <a:ext cx="2064729" cy="1743003"/>
          </a:xfrm>
          <a:custGeom>
            <a:avLst/>
            <a:gdLst/>
            <a:ahLst/>
            <a:cxnLst/>
            <a:rect l="l" t="t" r="r" b="b"/>
            <a:pathLst>
              <a:path w="1991762" h="1729212">
                <a:moveTo>
                  <a:pt x="1127156" y="0"/>
                </a:moveTo>
                <a:cubicBezTo>
                  <a:pt x="1604665" y="0"/>
                  <a:pt x="1991762" y="387097"/>
                  <a:pt x="1991762" y="864606"/>
                </a:cubicBezTo>
                <a:cubicBezTo>
                  <a:pt x="1991762" y="1342115"/>
                  <a:pt x="1604665" y="1729212"/>
                  <a:pt x="1127156" y="1729212"/>
                </a:cubicBezTo>
                <a:cubicBezTo>
                  <a:pt x="854437" y="1729212"/>
                  <a:pt x="611209" y="1602946"/>
                  <a:pt x="455780" y="1403245"/>
                </a:cubicBezTo>
                <a:cubicBezTo>
                  <a:pt x="297421" y="1231998"/>
                  <a:pt x="164430" y="1008390"/>
                  <a:pt x="0" y="851026"/>
                </a:cubicBezTo>
                <a:cubicBezTo>
                  <a:pt x="222938" y="845780"/>
                  <a:pt x="235708" y="758685"/>
                  <a:pt x="293792" y="637170"/>
                </a:cubicBezTo>
                <a:cubicBezTo>
                  <a:pt x="392780" y="269872"/>
                  <a:pt x="728452" y="0"/>
                  <a:pt x="1127156" y="0"/>
                </a:cubicBezTo>
                <a:close/>
              </a:path>
            </a:pathLst>
          </a:custGeom>
          <a:solidFill>
            <a:srgbClr val="0097A9"/>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600" u="none" strike="noStrike" kern="0" cap="none" spc="0" normalizeH="0" baseline="0" noProof="0">
              <a:ln>
                <a:noFill/>
              </a:ln>
              <a:solidFill>
                <a:prstClr val="white"/>
              </a:solidFill>
              <a:effectLst/>
              <a:uLnTx/>
              <a:uFillTx/>
              <a:latin typeface="Arial Narrow" panose="020B0604020202020204" pitchFamily="34" charset="0"/>
              <a:cs typeface="Arial Narrow" panose="020B0604020202020204" pitchFamily="34" charset="0"/>
            </a:endParaRPr>
          </a:p>
        </p:txBody>
      </p:sp>
      <p:sp>
        <p:nvSpPr>
          <p:cNvPr id="13" name="Rectangle 26">
            <a:extLst>
              <a:ext uri="{FF2B5EF4-FFF2-40B4-BE49-F238E27FC236}">
                <a16:creationId xmlns:a16="http://schemas.microsoft.com/office/drawing/2014/main" id="{D330FF28-7499-1041-8CA5-12F4FB99DD01}"/>
              </a:ext>
            </a:extLst>
          </p:cNvPr>
          <p:cNvSpPr/>
          <p:nvPr/>
        </p:nvSpPr>
        <p:spPr>
          <a:xfrm>
            <a:off x="7749303" y="3792469"/>
            <a:ext cx="1135738" cy="1328468"/>
          </a:xfrm>
          <a:prstGeom prst="rect">
            <a:avLst/>
          </a:prstGeom>
        </p:spPr>
        <p:txBody>
          <a:bodyPr wrap="square" lIns="0" tIns="0" rIns="0" bIns="0" anchor="t" anchorCtr="0">
            <a:noAutofit/>
          </a:bodyPr>
          <a:lstStyle/>
          <a:p>
            <a:pPr defTabSz="914400">
              <a:defRPr/>
            </a:pPr>
            <a:r>
              <a:rPr lang="en-US" sz="1200" b="1" kern="0">
                <a:solidFill>
                  <a:schemeClr val="bg1"/>
                </a:solidFill>
                <a:latin typeface="Arial Narrow" panose="020B0604020202020204" pitchFamily="34" charset="0"/>
                <a:cs typeface="Arial Narrow" panose="020B0604020202020204" pitchFamily="34" charset="0"/>
              </a:rPr>
              <a:t>Volatile</a:t>
            </a:r>
          </a:p>
          <a:p>
            <a:pPr marL="0" marR="0" lvl="0" indent="0" defTabSz="914400" eaLnBrk="1" fontAlgn="auto" latinLnBrk="0" hangingPunct="1">
              <a:lnSpc>
                <a:spcPct val="100000"/>
              </a:lnSpc>
              <a:spcBef>
                <a:spcPts val="0"/>
              </a:spcBef>
              <a:spcAft>
                <a:spcPts val="0"/>
              </a:spcAft>
              <a:buClrTx/>
              <a:buSzTx/>
              <a:buFontTx/>
              <a:buNone/>
              <a:tabLst/>
              <a:defRPr/>
            </a:pPr>
            <a:endParaRPr lang="en-US" sz="1200" kern="0">
              <a:solidFill>
                <a:prstClr val="black"/>
              </a:solidFill>
              <a:latin typeface="Arial Narrow" panose="020B0604020202020204" pitchFamily="34" charset="0"/>
              <a:cs typeface="Arial Narrow"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a:solidFill>
                  <a:schemeClr val="bg1"/>
                </a:solidFill>
                <a:latin typeface="Arial Narrow" panose="020B0604020202020204" pitchFamily="34" charset="0"/>
                <a:ea typeface="+mj-ea"/>
                <a:cs typeface="Arial Narrow" panose="020B0604020202020204" pitchFamily="34" charset="0"/>
              </a:rPr>
              <a:t>Increasing number of changes</a:t>
            </a:r>
          </a:p>
        </p:txBody>
      </p:sp>
      <p:sp>
        <p:nvSpPr>
          <p:cNvPr id="14" name="TextBox 27">
            <a:extLst>
              <a:ext uri="{FF2B5EF4-FFF2-40B4-BE49-F238E27FC236}">
                <a16:creationId xmlns:a16="http://schemas.microsoft.com/office/drawing/2014/main" id="{1EE34729-6121-E544-80EE-E673431D6057}"/>
              </a:ext>
            </a:extLst>
          </p:cNvPr>
          <p:cNvSpPr txBox="1"/>
          <p:nvPr/>
        </p:nvSpPr>
        <p:spPr>
          <a:xfrm>
            <a:off x="7151852" y="3888274"/>
            <a:ext cx="515148" cy="932093"/>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u="none" strike="noStrike" kern="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V</a:t>
            </a:r>
          </a:p>
        </p:txBody>
      </p:sp>
      <p:cxnSp>
        <p:nvCxnSpPr>
          <p:cNvPr id="15" name="Straight Connector 28">
            <a:extLst>
              <a:ext uri="{FF2B5EF4-FFF2-40B4-BE49-F238E27FC236}">
                <a16:creationId xmlns:a16="http://schemas.microsoft.com/office/drawing/2014/main" id="{A7A2F8B9-FCB9-9747-AF7E-CB282CF3C740}"/>
              </a:ext>
            </a:extLst>
          </p:cNvPr>
          <p:cNvCxnSpPr/>
          <p:nvPr/>
        </p:nvCxnSpPr>
        <p:spPr>
          <a:xfrm>
            <a:off x="7685674" y="3687410"/>
            <a:ext cx="0" cy="1380542"/>
          </a:xfrm>
          <a:prstGeom prst="line">
            <a:avLst/>
          </a:prstGeom>
          <a:noFill/>
          <a:ln w="9525" cap="flat" cmpd="sng" algn="ctr">
            <a:solidFill>
              <a:sysClr val="window" lastClr="FFFFFF"/>
            </a:solidFill>
            <a:prstDash val="solid"/>
            <a:headEnd type="none"/>
            <a:tailEnd type="none"/>
          </a:ln>
          <a:effectLst/>
        </p:spPr>
      </p:cxnSp>
      <p:sp>
        <p:nvSpPr>
          <p:cNvPr id="16" name="Rectangle 29">
            <a:extLst>
              <a:ext uri="{FF2B5EF4-FFF2-40B4-BE49-F238E27FC236}">
                <a16:creationId xmlns:a16="http://schemas.microsoft.com/office/drawing/2014/main" id="{9D792760-5378-4F4E-A51C-1F5E1F0C1BD2}"/>
              </a:ext>
            </a:extLst>
          </p:cNvPr>
          <p:cNvSpPr/>
          <p:nvPr/>
        </p:nvSpPr>
        <p:spPr>
          <a:xfrm>
            <a:off x="7989405" y="2103694"/>
            <a:ext cx="1001537" cy="966159"/>
          </a:xfrm>
          <a:prstGeom prst="rect">
            <a:avLst/>
          </a:prstGeom>
        </p:spPr>
        <p:txBody>
          <a:bodyPr wrap="square" lIns="0" tIns="0" rIns="0" bIns="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u="none" strike="noStrike" kern="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Complex</a:t>
            </a:r>
          </a:p>
          <a:p>
            <a:pPr marL="0" marR="0" lvl="0" indent="0" defTabSz="914400" eaLnBrk="1" fontAlgn="auto" latinLnBrk="0" hangingPunct="1">
              <a:lnSpc>
                <a:spcPct val="100000"/>
              </a:lnSpc>
              <a:spcBef>
                <a:spcPts val="0"/>
              </a:spcBef>
              <a:spcAft>
                <a:spcPts val="0"/>
              </a:spcAft>
              <a:buClrTx/>
              <a:buSzTx/>
              <a:buFontTx/>
              <a:buNone/>
              <a:tabLst/>
              <a:defRPr/>
            </a:pPr>
            <a:endParaRPr lang="en-US" sz="1200" kern="0">
              <a:solidFill>
                <a:prstClr val="black"/>
              </a:solidFill>
              <a:latin typeface="Arial Narrow" panose="020B0604020202020204" pitchFamily="34" charset="0"/>
              <a:cs typeface="Arial Narrow" panose="020B0604020202020204" pitchFamily="34" charset="0"/>
            </a:endParaRPr>
          </a:p>
          <a:p>
            <a:r>
              <a:rPr lang="en-US" altLang="en-US" sz="1200">
                <a:solidFill>
                  <a:schemeClr val="bg1"/>
                </a:solidFill>
                <a:latin typeface="Arial Narrow" panose="020B0604020202020204" pitchFamily="34" charset="0"/>
                <a:ea typeface="+mj-ea"/>
                <a:cs typeface="Arial Narrow" panose="020B0604020202020204" pitchFamily="34" charset="0"/>
              </a:rPr>
              <a:t>diversity of decision factors </a:t>
            </a:r>
          </a:p>
        </p:txBody>
      </p:sp>
      <p:sp>
        <p:nvSpPr>
          <p:cNvPr id="17" name="TextBox 30">
            <a:extLst>
              <a:ext uri="{FF2B5EF4-FFF2-40B4-BE49-F238E27FC236}">
                <a16:creationId xmlns:a16="http://schemas.microsoft.com/office/drawing/2014/main" id="{257FD85F-6DA7-5945-9C2D-31F1904794B1}"/>
              </a:ext>
            </a:extLst>
          </p:cNvPr>
          <p:cNvSpPr txBox="1"/>
          <p:nvPr/>
        </p:nvSpPr>
        <p:spPr>
          <a:xfrm>
            <a:off x="7482288" y="2188382"/>
            <a:ext cx="515148" cy="932093"/>
          </a:xfrm>
          <a:prstGeom prst="rect">
            <a:avLst/>
          </a:prstGeom>
          <a:noFill/>
        </p:spPr>
        <p:txBody>
          <a:bodyPr wrap="square" lIns="0" tIns="0" rIns="0" bIns="0" rtlCol="0" anchor="ctr" anchorCtr="0">
            <a:noAutofit/>
          </a:bodyPr>
          <a:lstStyle/>
          <a:p>
            <a:pPr marR="0" lvl="0" indent="0" fontAlgn="auto">
              <a:lnSpc>
                <a:spcPct val="100000"/>
              </a:lnSpc>
              <a:spcBef>
                <a:spcPts val="0"/>
              </a:spcBef>
              <a:spcAft>
                <a:spcPts val="0"/>
              </a:spcAft>
              <a:buClrTx/>
              <a:buSzTx/>
              <a:buFontTx/>
              <a:buNone/>
              <a:tabLst/>
              <a:defRPr/>
            </a:pPr>
            <a:r>
              <a:rPr lang="en-US" sz="4000" kern="0">
                <a:solidFill>
                  <a:schemeClr val="bg1"/>
                </a:solidFill>
                <a:latin typeface="Arial Narrow" panose="020B0604020202020204" pitchFamily="34" charset="0"/>
                <a:cs typeface="Arial Narrow" panose="020B0604020202020204" pitchFamily="34" charset="0"/>
              </a:rPr>
              <a:t>C</a:t>
            </a:r>
          </a:p>
        </p:txBody>
      </p:sp>
      <p:cxnSp>
        <p:nvCxnSpPr>
          <p:cNvPr id="18" name="Straight Connector 31">
            <a:extLst>
              <a:ext uri="{FF2B5EF4-FFF2-40B4-BE49-F238E27FC236}">
                <a16:creationId xmlns:a16="http://schemas.microsoft.com/office/drawing/2014/main" id="{F60EEB5A-8C25-CD47-82D9-F79A040F42D6}"/>
              </a:ext>
            </a:extLst>
          </p:cNvPr>
          <p:cNvCxnSpPr/>
          <p:nvPr/>
        </p:nvCxnSpPr>
        <p:spPr>
          <a:xfrm>
            <a:off x="7923718" y="2093037"/>
            <a:ext cx="0" cy="1157165"/>
          </a:xfrm>
          <a:prstGeom prst="line">
            <a:avLst/>
          </a:prstGeom>
          <a:noFill/>
          <a:ln w="9525" cap="flat" cmpd="sng" algn="ctr">
            <a:solidFill>
              <a:sysClr val="window" lastClr="FFFFFF"/>
            </a:solidFill>
            <a:prstDash val="solid"/>
            <a:headEnd type="none"/>
            <a:tailEnd type="none"/>
          </a:ln>
          <a:effectLst/>
        </p:spPr>
      </p:cxnSp>
      <p:sp>
        <p:nvSpPr>
          <p:cNvPr id="19" name="Rectangle 32">
            <a:extLst>
              <a:ext uri="{FF2B5EF4-FFF2-40B4-BE49-F238E27FC236}">
                <a16:creationId xmlns:a16="http://schemas.microsoft.com/office/drawing/2014/main" id="{BD0F5D80-C5A5-D54B-B97C-1A87C9841C7A}"/>
              </a:ext>
            </a:extLst>
          </p:cNvPr>
          <p:cNvSpPr/>
          <p:nvPr/>
        </p:nvSpPr>
        <p:spPr>
          <a:xfrm>
            <a:off x="9417343" y="3175884"/>
            <a:ext cx="956439" cy="724619"/>
          </a:xfrm>
          <a:prstGeom prst="rect">
            <a:avLst/>
          </a:prstGeom>
        </p:spPr>
        <p:txBody>
          <a:bodyPr wrap="square" lIns="0" tIns="0" rIns="0" bIns="0" anchor="t" anchorCtr="0">
            <a:noAutofit/>
          </a:bodyPr>
          <a:lstStyle/>
          <a:p>
            <a:pPr marR="0" lvl="0" indent="0" defTabSz="914400" fontAlgn="auto">
              <a:lnSpc>
                <a:spcPct val="100000"/>
              </a:lnSpc>
              <a:spcBef>
                <a:spcPts val="0"/>
              </a:spcBef>
              <a:spcAft>
                <a:spcPts val="0"/>
              </a:spcAft>
              <a:buClrTx/>
              <a:buSzTx/>
              <a:buFontTx/>
              <a:buNone/>
              <a:tabLst/>
              <a:defRPr/>
            </a:pPr>
            <a:r>
              <a:rPr lang="en-US" sz="1200" b="1" kern="0">
                <a:solidFill>
                  <a:schemeClr val="bg1"/>
                </a:solidFill>
                <a:latin typeface="Arial Narrow" panose="020B0604020202020204" pitchFamily="34" charset="0"/>
                <a:cs typeface="Arial Narrow" panose="020B0604020202020204" pitchFamily="34" charset="0"/>
              </a:rPr>
              <a:t>Uncertain</a:t>
            </a:r>
          </a:p>
          <a:p>
            <a:pPr marL="0" marR="0" lvl="0" indent="0" defTabSz="914400" eaLnBrk="1" fontAlgn="auto" latinLnBrk="0" hangingPunct="1">
              <a:lnSpc>
                <a:spcPct val="100000"/>
              </a:lnSpc>
              <a:spcBef>
                <a:spcPts val="0"/>
              </a:spcBef>
              <a:spcAft>
                <a:spcPts val="0"/>
              </a:spcAft>
              <a:buClrTx/>
              <a:buSzTx/>
              <a:buFontTx/>
              <a:buNone/>
              <a:tabLst/>
              <a:defRPr/>
            </a:pPr>
            <a:endParaRPr lang="en-US" sz="1200" kern="0">
              <a:solidFill>
                <a:prstClr val="black"/>
              </a:solidFill>
              <a:latin typeface="Arial Narrow" panose="020B0604020202020204" pitchFamily="34" charset="0"/>
              <a:ea typeface="+mj-ea"/>
              <a:cs typeface="Arial Narrow"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Narrow" panose="020B0604020202020204" pitchFamily="34" charset="0"/>
                <a:ea typeface="+mj-ea"/>
                <a:cs typeface="Arial Narrow" panose="020B0604020202020204" pitchFamily="34" charset="0"/>
              </a:rPr>
              <a:t>less and less future-proof</a:t>
            </a:r>
            <a:endParaRPr lang="en-US" sz="1200">
              <a:solidFill>
                <a:schemeClr val="bg1"/>
              </a:solidFill>
              <a:latin typeface="Arial Narrow" panose="020B0604020202020204" pitchFamily="34" charset="0"/>
              <a:ea typeface="+mj-ea"/>
              <a:cs typeface="Arial Narrow" panose="020B0604020202020204" pitchFamily="34" charset="0"/>
            </a:endParaRPr>
          </a:p>
        </p:txBody>
      </p:sp>
      <p:sp>
        <p:nvSpPr>
          <p:cNvPr id="20" name="TextBox 33">
            <a:extLst>
              <a:ext uri="{FF2B5EF4-FFF2-40B4-BE49-F238E27FC236}">
                <a16:creationId xmlns:a16="http://schemas.microsoft.com/office/drawing/2014/main" id="{6235AC18-311F-AF4B-AFC0-705D9FC8653E}"/>
              </a:ext>
            </a:extLst>
          </p:cNvPr>
          <p:cNvSpPr txBox="1"/>
          <p:nvPr/>
        </p:nvSpPr>
        <p:spPr>
          <a:xfrm>
            <a:off x="8889166" y="3224939"/>
            <a:ext cx="515148" cy="773943"/>
          </a:xfrm>
          <a:prstGeom prst="rect">
            <a:avLst/>
          </a:prstGeom>
          <a:noFill/>
        </p:spPr>
        <p:txBody>
          <a:bodyPr wrap="square" lIns="0" tIns="0" rIns="0" bIns="0" rtlCol="0" anchor="ctr" anchorCtr="0">
            <a:noAutofit/>
          </a:bodyPr>
          <a:lstStyle/>
          <a:p>
            <a:pPr>
              <a:defRPr/>
            </a:pPr>
            <a:r>
              <a:rPr lang="en-US" sz="4000" kern="0">
                <a:solidFill>
                  <a:schemeClr val="bg1"/>
                </a:solidFill>
                <a:latin typeface="Arial Narrow" panose="020B0604020202020204" pitchFamily="34" charset="0"/>
                <a:cs typeface="Arial Narrow" panose="020B0604020202020204" pitchFamily="34" charset="0"/>
              </a:rPr>
              <a:t>U</a:t>
            </a:r>
          </a:p>
        </p:txBody>
      </p:sp>
      <p:cxnSp>
        <p:nvCxnSpPr>
          <p:cNvPr id="21" name="Straight Connector 34">
            <a:extLst>
              <a:ext uri="{FF2B5EF4-FFF2-40B4-BE49-F238E27FC236}">
                <a16:creationId xmlns:a16="http://schemas.microsoft.com/office/drawing/2014/main" id="{672FC298-FD3B-DF44-BBB0-C8EF476C254E}"/>
              </a:ext>
            </a:extLst>
          </p:cNvPr>
          <p:cNvCxnSpPr/>
          <p:nvPr/>
        </p:nvCxnSpPr>
        <p:spPr>
          <a:xfrm>
            <a:off x="9333364" y="3125158"/>
            <a:ext cx="0" cy="973504"/>
          </a:xfrm>
          <a:prstGeom prst="line">
            <a:avLst/>
          </a:prstGeom>
          <a:noFill/>
          <a:ln w="9525" cap="flat" cmpd="sng" algn="ctr">
            <a:solidFill>
              <a:sysClr val="window" lastClr="FFFFFF"/>
            </a:solidFill>
            <a:prstDash val="solid"/>
            <a:headEnd type="none"/>
            <a:tailEnd type="none"/>
          </a:ln>
          <a:effectLst/>
        </p:spPr>
      </p:cxnSp>
      <p:sp>
        <p:nvSpPr>
          <p:cNvPr id="22" name="Rectangle 35">
            <a:extLst>
              <a:ext uri="{FF2B5EF4-FFF2-40B4-BE49-F238E27FC236}">
                <a16:creationId xmlns:a16="http://schemas.microsoft.com/office/drawing/2014/main" id="{0518F012-3460-6A4C-8A49-A3971044F408}"/>
              </a:ext>
            </a:extLst>
          </p:cNvPr>
          <p:cNvSpPr/>
          <p:nvPr/>
        </p:nvSpPr>
        <p:spPr>
          <a:xfrm>
            <a:off x="9673244" y="1622280"/>
            <a:ext cx="1069427" cy="724619"/>
          </a:xfrm>
          <a:prstGeom prst="rect">
            <a:avLst/>
          </a:prstGeom>
        </p:spPr>
        <p:txBody>
          <a:bodyPr wrap="square" lIns="0" tIns="0" rIns="0" bIns="0" anchor="ctr" anchorCtr="0">
            <a:noAutofit/>
          </a:bodyPr>
          <a:lstStyle/>
          <a:p>
            <a:pPr defTabSz="914400">
              <a:defRPr/>
            </a:pPr>
            <a:r>
              <a:rPr lang="en-US" sz="1200" b="1" kern="0">
                <a:solidFill>
                  <a:schemeClr val="bg1"/>
                </a:solidFill>
                <a:latin typeface="Arial Narrow" panose="020B0604020202020204" pitchFamily="34" charset="0"/>
                <a:cs typeface="Arial Narrow" panose="020B0604020202020204" pitchFamily="34" charset="0"/>
              </a:rPr>
              <a:t>Ambiguous</a:t>
            </a:r>
          </a:p>
          <a:p>
            <a:pPr marL="0" marR="0" lvl="0" indent="0" defTabSz="914400" eaLnBrk="1" fontAlgn="auto" latinLnBrk="0" hangingPunct="1">
              <a:lnSpc>
                <a:spcPct val="100000"/>
              </a:lnSpc>
              <a:spcBef>
                <a:spcPts val="0"/>
              </a:spcBef>
              <a:spcAft>
                <a:spcPts val="0"/>
              </a:spcAft>
              <a:buClrTx/>
              <a:buSzTx/>
              <a:buFontTx/>
              <a:buNone/>
              <a:tabLst/>
              <a:defRPr/>
            </a:pPr>
            <a:endParaRPr lang="en-US" sz="1200" kern="0">
              <a:solidFill>
                <a:prstClr val="black"/>
              </a:solidFill>
              <a:latin typeface="Arial Narrow" panose="020B0604020202020204" pitchFamily="34" charset="0"/>
              <a:cs typeface="Arial Narrow" panose="020B0604020202020204" pitchFamily="34" charset="0"/>
            </a:endParaRPr>
          </a:p>
          <a:p>
            <a:r>
              <a:rPr lang="en-US" altLang="en-US" sz="1200">
                <a:solidFill>
                  <a:schemeClr val="bg1"/>
                </a:solidFill>
                <a:latin typeface="Arial Narrow" panose="020B0604020202020204" pitchFamily="34" charset="0"/>
                <a:ea typeface="+mj-ea"/>
                <a:cs typeface="Arial Narrow" panose="020B0604020202020204" pitchFamily="34" charset="0"/>
              </a:rPr>
              <a:t>There is not a single correct answer </a:t>
            </a:r>
            <a:endParaRPr lang="en-US" sz="1200">
              <a:solidFill>
                <a:schemeClr val="bg1"/>
              </a:solidFill>
              <a:latin typeface="Arial Narrow" panose="020B0604020202020204" pitchFamily="34" charset="0"/>
              <a:ea typeface="+mj-ea"/>
              <a:cs typeface="Arial Narrow"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kern="0">
              <a:solidFill>
                <a:prstClr val="black"/>
              </a:solidFill>
              <a:latin typeface="Arial Narrow" panose="020B0604020202020204" pitchFamily="34" charset="0"/>
              <a:cs typeface="Arial Narrow"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u="none" strike="noStrike" kern="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endParaRPr>
          </a:p>
        </p:txBody>
      </p:sp>
      <p:sp>
        <p:nvSpPr>
          <p:cNvPr id="23" name="TextBox 36">
            <a:extLst>
              <a:ext uri="{FF2B5EF4-FFF2-40B4-BE49-F238E27FC236}">
                <a16:creationId xmlns:a16="http://schemas.microsoft.com/office/drawing/2014/main" id="{1DB7A2A2-B33E-F346-8F02-E8A846645723}"/>
              </a:ext>
            </a:extLst>
          </p:cNvPr>
          <p:cNvSpPr txBox="1"/>
          <p:nvPr/>
        </p:nvSpPr>
        <p:spPr>
          <a:xfrm>
            <a:off x="9122477" y="1559219"/>
            <a:ext cx="515148" cy="773943"/>
          </a:xfrm>
          <a:prstGeom prst="rect">
            <a:avLst/>
          </a:prstGeom>
          <a:noFill/>
        </p:spPr>
        <p:txBody>
          <a:bodyPr wrap="square" lIns="0" tIns="0" rIns="0" bIns="0" rtlCol="0" anchor="ctr" anchorCtr="0">
            <a:noAutofit/>
          </a:bodyPr>
          <a:lstStyle/>
          <a:p>
            <a:pPr>
              <a:defRPr/>
            </a:pPr>
            <a:r>
              <a:rPr lang="en-US" sz="4000" kern="0">
                <a:solidFill>
                  <a:schemeClr val="bg1"/>
                </a:solidFill>
                <a:latin typeface="Arial Narrow" panose="020B0604020202020204" pitchFamily="34" charset="0"/>
                <a:cs typeface="Arial Narrow" panose="020B0604020202020204" pitchFamily="34" charset="0"/>
              </a:rPr>
              <a:t>A</a:t>
            </a:r>
          </a:p>
        </p:txBody>
      </p:sp>
      <p:cxnSp>
        <p:nvCxnSpPr>
          <p:cNvPr id="24" name="Straight Connector 37">
            <a:extLst>
              <a:ext uri="{FF2B5EF4-FFF2-40B4-BE49-F238E27FC236}">
                <a16:creationId xmlns:a16="http://schemas.microsoft.com/office/drawing/2014/main" id="{594E16AD-8E74-6F4A-A9FF-0EBCB0CD77E4}"/>
              </a:ext>
            </a:extLst>
          </p:cNvPr>
          <p:cNvCxnSpPr/>
          <p:nvPr/>
        </p:nvCxnSpPr>
        <p:spPr>
          <a:xfrm>
            <a:off x="9576231" y="1395956"/>
            <a:ext cx="0" cy="973504"/>
          </a:xfrm>
          <a:prstGeom prst="line">
            <a:avLst/>
          </a:prstGeom>
          <a:noFill/>
          <a:ln w="9525" cap="flat" cmpd="sng" algn="ctr">
            <a:solidFill>
              <a:sysClr val="window" lastClr="FFFFFF"/>
            </a:solidFill>
            <a:prstDash val="solid"/>
            <a:headEnd type="none"/>
            <a:tailEnd type="none"/>
          </a:ln>
          <a:effectLst/>
        </p:spPr>
      </p:cxnSp>
      <p:sp>
        <p:nvSpPr>
          <p:cNvPr id="25" name="Rechteck 24">
            <a:extLst>
              <a:ext uri="{FF2B5EF4-FFF2-40B4-BE49-F238E27FC236}">
                <a16:creationId xmlns:a16="http://schemas.microsoft.com/office/drawing/2014/main" id="{BF025979-E931-7D4B-8279-ABFB8A3E45A9}"/>
              </a:ext>
            </a:extLst>
          </p:cNvPr>
          <p:cNvSpPr/>
          <p:nvPr/>
        </p:nvSpPr>
        <p:spPr>
          <a:xfrm>
            <a:off x="7092695" y="5898326"/>
            <a:ext cx="3796493" cy="338554"/>
          </a:xfrm>
          <a:prstGeom prst="rect">
            <a:avLst/>
          </a:prstGeom>
        </p:spPr>
        <p:txBody>
          <a:bodyPr wrap="square">
            <a:spAutoFit/>
          </a:bodyPr>
          <a:lstStyle/>
          <a:p>
            <a:pPr algn="just"/>
            <a:r>
              <a:rPr lang="en-GB" sz="800" b="1">
                <a:solidFill>
                  <a:schemeClr val="bg1">
                    <a:lumMod val="50000"/>
                  </a:schemeClr>
                </a:solidFill>
                <a:latin typeface="Arial Narrow" panose="020B0604020202020204" pitchFamily="34" charset="0"/>
                <a:ea typeface="+mj-ea"/>
                <a:cs typeface="Arial Narrow" panose="020B0604020202020204" pitchFamily="34" charset="0"/>
              </a:rPr>
              <a:t>VUCA: The concept was stamped by the US Military and describes the challenges of the Management of staff in complex situations.</a:t>
            </a:r>
          </a:p>
        </p:txBody>
      </p:sp>
      <p:sp>
        <p:nvSpPr>
          <p:cNvPr id="26" name="Rechteck 25">
            <a:extLst>
              <a:ext uri="{FF2B5EF4-FFF2-40B4-BE49-F238E27FC236}">
                <a16:creationId xmlns:a16="http://schemas.microsoft.com/office/drawing/2014/main" id="{3F98779E-0B0A-7342-BC28-4AE53BD3C4A7}"/>
              </a:ext>
            </a:extLst>
          </p:cNvPr>
          <p:cNvSpPr/>
          <p:nvPr/>
        </p:nvSpPr>
        <p:spPr>
          <a:xfrm>
            <a:off x="5489154" y="2243052"/>
            <a:ext cx="1316386" cy="461665"/>
          </a:xfrm>
          <a:prstGeom prst="rect">
            <a:avLst/>
          </a:prstGeom>
        </p:spPr>
        <p:txBody>
          <a:bodyPr wrap="none">
            <a:spAutoFit/>
          </a:bodyPr>
          <a:lstStyle/>
          <a:p>
            <a:r>
              <a:rPr lang="en-GB" sz="1200">
                <a:solidFill>
                  <a:schemeClr val="bg1">
                    <a:lumMod val="50000"/>
                  </a:schemeClr>
                </a:solidFill>
                <a:latin typeface="Arial Narrow" panose="020B0604020202020204" pitchFamily="34" charset="0"/>
                <a:ea typeface="+mj-ea"/>
                <a:cs typeface="Arial Narrow" panose="020B0604020202020204" pitchFamily="34" charset="0"/>
              </a:rPr>
              <a:t>…not a single truth, </a:t>
            </a:r>
            <a:br>
              <a:rPr lang="en-GB" sz="1200">
                <a:solidFill>
                  <a:schemeClr val="bg1">
                    <a:lumMod val="50000"/>
                  </a:schemeClr>
                </a:solidFill>
                <a:latin typeface="Arial Narrow" panose="020B0604020202020204" pitchFamily="34" charset="0"/>
                <a:ea typeface="+mj-ea"/>
                <a:cs typeface="Arial Narrow" panose="020B0604020202020204" pitchFamily="34" charset="0"/>
              </a:rPr>
            </a:br>
            <a:r>
              <a:rPr lang="en-GB" sz="1200">
                <a:solidFill>
                  <a:schemeClr val="bg1">
                    <a:lumMod val="50000"/>
                  </a:schemeClr>
                </a:solidFill>
                <a:latin typeface="Arial Narrow" panose="020B0604020202020204" pitchFamily="34" charset="0"/>
                <a:ea typeface="+mj-ea"/>
                <a:cs typeface="Arial Narrow" panose="020B0604020202020204" pitchFamily="34" charset="0"/>
              </a:rPr>
              <a:t>anymore!</a:t>
            </a:r>
          </a:p>
        </p:txBody>
      </p:sp>
      <p:sp>
        <p:nvSpPr>
          <p:cNvPr id="27" name="Rechteck 26">
            <a:extLst>
              <a:ext uri="{FF2B5EF4-FFF2-40B4-BE49-F238E27FC236}">
                <a16:creationId xmlns:a16="http://schemas.microsoft.com/office/drawing/2014/main" id="{7BBA7EAE-95F7-434D-9506-237994B70C14}"/>
              </a:ext>
            </a:extLst>
          </p:cNvPr>
          <p:cNvSpPr/>
          <p:nvPr/>
        </p:nvSpPr>
        <p:spPr>
          <a:xfrm>
            <a:off x="5499937" y="4041984"/>
            <a:ext cx="1227877" cy="830997"/>
          </a:xfrm>
          <a:prstGeom prst="rect">
            <a:avLst/>
          </a:prstGeom>
        </p:spPr>
        <p:txBody>
          <a:bodyPr wrap="square">
            <a:spAutoFit/>
          </a:bodyPr>
          <a:lstStyle/>
          <a:p>
            <a:r>
              <a:rPr lang="en-GB" sz="1200">
                <a:solidFill>
                  <a:schemeClr val="bg1">
                    <a:lumMod val="50000"/>
                  </a:schemeClr>
                </a:solidFill>
                <a:latin typeface="Arial Narrow" panose="020B0604020202020204" pitchFamily="34" charset="0"/>
                <a:ea typeface="+mj-ea"/>
                <a:cs typeface="Arial Narrow" panose="020B0604020202020204" pitchFamily="34" charset="0"/>
              </a:rPr>
              <a:t>…but, the potential of the occurrence of a certain truth!</a:t>
            </a:r>
          </a:p>
        </p:txBody>
      </p:sp>
      <p:sp>
        <p:nvSpPr>
          <p:cNvPr id="28" name="Textfeld 27">
            <a:extLst>
              <a:ext uri="{FF2B5EF4-FFF2-40B4-BE49-F238E27FC236}">
                <a16:creationId xmlns:a16="http://schemas.microsoft.com/office/drawing/2014/main" id="{85EE1683-B274-8042-89CC-45CF9BE20DCC}"/>
              </a:ext>
            </a:extLst>
          </p:cNvPr>
          <p:cNvSpPr txBox="1"/>
          <p:nvPr/>
        </p:nvSpPr>
        <p:spPr>
          <a:xfrm rot="16200000">
            <a:off x="-343170" y="1253611"/>
            <a:ext cx="1395898" cy="461665"/>
          </a:xfrm>
          <a:prstGeom prst="rect">
            <a:avLst/>
          </a:prstGeom>
          <a:noFill/>
        </p:spPr>
        <p:txBody>
          <a:bodyPr wrap="square" rtlCol="0">
            <a:spAutoFit/>
          </a:bodyPr>
          <a:lstStyle/>
          <a:p>
            <a:r>
              <a:rPr lang="en-GB" sz="1200" b="1" dirty="0">
                <a:solidFill>
                  <a:schemeClr val="bg1"/>
                </a:solidFill>
                <a:latin typeface="Arial Narrow" panose="020B0604020202020204" pitchFamily="34" charset="0"/>
                <a:ea typeface="+mj-ea"/>
                <a:cs typeface="Arial Narrow" panose="020B0604020202020204" pitchFamily="34" charset="0"/>
              </a:rPr>
              <a:t>What we leave behind…</a:t>
            </a:r>
          </a:p>
        </p:txBody>
      </p:sp>
      <p:sp>
        <p:nvSpPr>
          <p:cNvPr id="29" name="Textfeld 28">
            <a:extLst>
              <a:ext uri="{FF2B5EF4-FFF2-40B4-BE49-F238E27FC236}">
                <a16:creationId xmlns:a16="http://schemas.microsoft.com/office/drawing/2014/main" id="{0A768E44-95E6-C846-B0AE-AD6E55199B54}"/>
              </a:ext>
            </a:extLst>
          </p:cNvPr>
          <p:cNvSpPr txBox="1"/>
          <p:nvPr/>
        </p:nvSpPr>
        <p:spPr>
          <a:xfrm rot="16200000">
            <a:off x="-867494" y="4457382"/>
            <a:ext cx="2444548" cy="461665"/>
          </a:xfrm>
          <a:prstGeom prst="rect">
            <a:avLst/>
          </a:prstGeom>
          <a:noFill/>
        </p:spPr>
        <p:txBody>
          <a:bodyPr wrap="square" rtlCol="0">
            <a:spAutoFit/>
          </a:bodyPr>
          <a:lstStyle/>
          <a:p>
            <a:r>
              <a:rPr lang="en-GB" sz="1200" b="1">
                <a:solidFill>
                  <a:schemeClr val="bg1"/>
                </a:solidFill>
                <a:latin typeface="Arial Narrow" panose="020B0604020202020204" pitchFamily="34" charset="0"/>
                <a:ea typeface="+mj-ea"/>
                <a:cs typeface="Arial Narrow" panose="020B0604020202020204" pitchFamily="34" charset="0"/>
              </a:rPr>
              <a:t>What we will call into our reality, instead….</a:t>
            </a:r>
          </a:p>
        </p:txBody>
      </p:sp>
      <p:sp>
        <p:nvSpPr>
          <p:cNvPr id="30" name="Textfeld 29">
            <a:extLst>
              <a:ext uri="{FF2B5EF4-FFF2-40B4-BE49-F238E27FC236}">
                <a16:creationId xmlns:a16="http://schemas.microsoft.com/office/drawing/2014/main" id="{E9CDED58-7A7D-094B-89F5-4AE29845A5E5}"/>
              </a:ext>
            </a:extLst>
          </p:cNvPr>
          <p:cNvSpPr txBox="1"/>
          <p:nvPr/>
        </p:nvSpPr>
        <p:spPr>
          <a:xfrm>
            <a:off x="773762" y="841359"/>
            <a:ext cx="2579130" cy="1754326"/>
          </a:xfrm>
          <a:prstGeom prst="rect">
            <a:avLst/>
          </a:prstGeom>
          <a:noFill/>
        </p:spPr>
        <p:txBody>
          <a:bodyPr wrap="square" rtlCol="0">
            <a:spAutoFit/>
          </a:bodyPr>
          <a:lstStyle/>
          <a:p>
            <a:pPr marL="171450" indent="-1714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MRP Planning runs</a:t>
            </a:r>
          </a:p>
          <a:p>
            <a:pPr marL="171450" indent="-1714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Keeping resources on stock</a:t>
            </a:r>
          </a:p>
          <a:p>
            <a:pPr marL="171450" indent="-1714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Payment processes lasting days or even weeks</a:t>
            </a:r>
          </a:p>
          <a:p>
            <a:pPr marL="171450" indent="-1714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Over-week planning security</a:t>
            </a:r>
          </a:p>
          <a:p>
            <a:pPr marL="171450" indent="-1714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Predictable attitude customers</a:t>
            </a:r>
          </a:p>
          <a:p>
            <a:pPr marL="171450" indent="-1714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Firmly established hierarchy levels and decision trees</a:t>
            </a:r>
          </a:p>
          <a:p>
            <a:pPr marL="171450" indent="-1714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Traditional thinking and mental configurations form the early ages of industrialization </a:t>
            </a:r>
          </a:p>
          <a:p>
            <a:pPr marL="171450" indent="-1714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Payroll costs as the baseline for product pricing </a:t>
            </a:r>
          </a:p>
          <a:p>
            <a:pPr marL="171450" indent="-1714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Un-synchronized mass production of goods to any form of stock or MRP</a:t>
            </a:r>
          </a:p>
        </p:txBody>
      </p:sp>
      <p:cxnSp>
        <p:nvCxnSpPr>
          <p:cNvPr id="31" name="Gerader Verbinder 35">
            <a:extLst>
              <a:ext uri="{FF2B5EF4-FFF2-40B4-BE49-F238E27FC236}">
                <a16:creationId xmlns:a16="http://schemas.microsoft.com/office/drawing/2014/main" id="{A54B80C6-F5EE-3E4A-B48A-E219AFA4093C}"/>
              </a:ext>
            </a:extLst>
          </p:cNvPr>
          <p:cNvCxnSpPr>
            <a:cxnSpLocks/>
          </p:cNvCxnSpPr>
          <p:nvPr/>
        </p:nvCxnSpPr>
        <p:spPr>
          <a:xfrm flipH="1" flipV="1">
            <a:off x="52732" y="3349945"/>
            <a:ext cx="5406659" cy="14201"/>
          </a:xfrm>
          <a:prstGeom prst="line">
            <a:avLst/>
          </a:prstGeom>
          <a:ln>
            <a:solidFill>
              <a:schemeClr val="accent1">
                <a:alpha val="96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9837674A-774A-EA4D-B5A5-CBDA38AD7C1F}"/>
              </a:ext>
            </a:extLst>
          </p:cNvPr>
          <p:cNvSpPr txBox="1"/>
          <p:nvPr/>
        </p:nvSpPr>
        <p:spPr>
          <a:xfrm>
            <a:off x="778796" y="2919314"/>
            <a:ext cx="2612476" cy="3139321"/>
          </a:xfrm>
          <a:prstGeom prst="rect">
            <a:avLst/>
          </a:prstGeom>
          <a:noFill/>
        </p:spPr>
        <p:txBody>
          <a:bodyPr wrap="square" rtlCol="0">
            <a:spAutoFit/>
          </a:bodyPr>
          <a:lstStyle/>
          <a:p>
            <a:pPr marL="171450" indent="-171450">
              <a:buFont typeface="Wingdings" panose="05000000000000000000" pitchFamily="2" charset="2"/>
              <a:buChar char="§"/>
            </a:pPr>
            <a:r>
              <a:rPr lang="en-GB" sz="900" b="1">
                <a:solidFill>
                  <a:schemeClr val="bg1"/>
                </a:solidFill>
                <a:latin typeface="Arial Narrow" panose="020B0604020202020204" pitchFamily="34" charset="0"/>
                <a:ea typeface="+mj-ea"/>
                <a:cs typeface="Arial Narrow" panose="020B0604020202020204" pitchFamily="34" charset="0"/>
              </a:rPr>
              <a:t>Massively divagating company goals and targets</a:t>
            </a:r>
          </a:p>
          <a:p>
            <a:pPr marL="171450" indent="-171450">
              <a:buFont typeface="Wingdings" panose="05000000000000000000" pitchFamily="2" charset="2"/>
              <a:buChar char="§"/>
            </a:pPr>
            <a:r>
              <a:rPr lang="en-GB" sz="900" b="1">
                <a:solidFill>
                  <a:schemeClr val="bg1"/>
                </a:solidFill>
                <a:latin typeface="Arial Narrow" panose="020B0604020202020204" pitchFamily="34" charset="0"/>
                <a:ea typeface="+mj-ea"/>
                <a:cs typeface="Arial Narrow" panose="020B0604020202020204" pitchFamily="34" charset="0"/>
              </a:rPr>
              <a:t>Demand-synchronized interaction with thousands of costumers ordering in real-time and parallel</a:t>
            </a:r>
          </a:p>
          <a:p>
            <a:pPr marL="171450" indent="-171450">
              <a:buFont typeface="Wingdings" panose="05000000000000000000" pitchFamily="2" charset="2"/>
              <a:buChar char="§"/>
            </a:pPr>
            <a:r>
              <a:rPr lang="en-GB" sz="900" b="1">
                <a:solidFill>
                  <a:schemeClr val="bg1"/>
                </a:solidFill>
                <a:latin typeface="Arial Narrow" panose="020B0604020202020204" pitchFamily="34" charset="0"/>
                <a:ea typeface="+mj-ea"/>
                <a:cs typeface="Arial Narrow" panose="020B0604020202020204" pitchFamily="34" charset="0"/>
              </a:rPr>
              <a:t>Planning blur (uncertainty) of what is currently “right” or “wrong”</a:t>
            </a:r>
            <a:br>
              <a:rPr lang="en-GB" sz="900" b="1">
                <a:solidFill>
                  <a:schemeClr val="bg1"/>
                </a:solidFill>
                <a:latin typeface="Arial Narrow" panose="020B0604020202020204" pitchFamily="34" charset="0"/>
                <a:ea typeface="+mj-ea"/>
                <a:cs typeface="Arial Narrow" panose="020B0604020202020204" pitchFamily="34" charset="0"/>
              </a:rPr>
            </a:br>
            <a:r>
              <a:rPr lang="en-GB" sz="900" b="1">
                <a:solidFill>
                  <a:schemeClr val="bg1"/>
                </a:solidFill>
                <a:latin typeface="Arial Narrow" panose="020B0604020202020204" pitchFamily="34" charset="0"/>
                <a:ea typeface="+mj-ea"/>
                <a:cs typeface="Arial Narrow" panose="020B0604020202020204" pitchFamily="34" charset="0"/>
              </a:rPr>
              <a:t>(zero planning)</a:t>
            </a:r>
          </a:p>
          <a:p>
            <a:pPr marL="171450" indent="-171450">
              <a:buFont typeface="Wingdings" panose="05000000000000000000" pitchFamily="2" charset="2"/>
              <a:buChar char="§"/>
            </a:pPr>
            <a:r>
              <a:rPr lang="en-GB" sz="900" b="1">
                <a:solidFill>
                  <a:schemeClr val="bg1"/>
                </a:solidFill>
                <a:latin typeface="Arial Narrow" panose="020B0604020202020204" pitchFamily="34" charset="0"/>
                <a:ea typeface="+mj-ea"/>
                <a:cs typeface="Arial Narrow" panose="020B0604020202020204" pitchFamily="34" charset="0"/>
              </a:rPr>
              <a:t>Parallel processing of complex (holistic) information structures to find out what might be relatively right at this particular point of time</a:t>
            </a:r>
          </a:p>
          <a:p>
            <a:pPr marL="171450" indent="-171450">
              <a:buFont typeface="Wingdings" panose="05000000000000000000" pitchFamily="2" charset="2"/>
              <a:buChar char="§"/>
            </a:pPr>
            <a:r>
              <a:rPr lang="en-GB" sz="900" b="1">
                <a:solidFill>
                  <a:schemeClr val="bg1"/>
                </a:solidFill>
                <a:latin typeface="Arial Narrow" panose="020B0604020202020204" pitchFamily="34" charset="0"/>
                <a:ea typeface="+mj-ea"/>
                <a:cs typeface="Arial Narrow" panose="020B0604020202020204" pitchFamily="34" charset="0"/>
              </a:rPr>
              <a:t>Fault-tolerant style of co-operation and co-creation</a:t>
            </a:r>
          </a:p>
          <a:p>
            <a:pPr marL="171450" indent="-171450">
              <a:buFont typeface="Wingdings" panose="05000000000000000000" pitchFamily="2" charset="2"/>
              <a:buChar char="§"/>
            </a:pPr>
            <a:r>
              <a:rPr lang="en-GB" sz="900" b="1">
                <a:solidFill>
                  <a:schemeClr val="bg1"/>
                </a:solidFill>
                <a:latin typeface="Arial Narrow" panose="020B0604020202020204" pitchFamily="34" charset="0"/>
                <a:ea typeface="+mj-ea"/>
                <a:cs typeface="Arial Narrow" panose="020B0604020202020204" pitchFamily="34" charset="0"/>
              </a:rPr>
              <a:t>Agile Management of kind of business cases</a:t>
            </a:r>
          </a:p>
          <a:p>
            <a:pPr marL="171450" indent="-171450">
              <a:buFont typeface="Wingdings" panose="05000000000000000000" pitchFamily="2" charset="2"/>
              <a:buChar char="§"/>
            </a:pPr>
            <a:r>
              <a:rPr lang="en-GB" sz="900" b="1">
                <a:solidFill>
                  <a:schemeClr val="bg1"/>
                </a:solidFill>
                <a:latin typeface="Arial Narrow" panose="020B0604020202020204" pitchFamily="34" charset="0"/>
                <a:ea typeface="+mj-ea"/>
                <a:cs typeface="Arial Narrow" panose="020B0604020202020204" pitchFamily="34" charset="0"/>
              </a:rPr>
              <a:t>Non “in-stone-carved” organizational structures and moving decision making responsibility and trees.</a:t>
            </a:r>
          </a:p>
          <a:p>
            <a:pPr marL="171450" indent="-171450">
              <a:buFont typeface="Wingdings" panose="05000000000000000000" pitchFamily="2" charset="2"/>
              <a:buChar char="§"/>
            </a:pPr>
            <a:r>
              <a:rPr lang="en-GB" sz="900" b="1">
                <a:solidFill>
                  <a:schemeClr val="bg1"/>
                </a:solidFill>
                <a:latin typeface="Arial Narrow" panose="020B0604020202020204" pitchFamily="34" charset="0"/>
                <a:ea typeface="+mj-ea"/>
                <a:cs typeface="Arial Narrow" panose="020B0604020202020204" pitchFamily="34" charset="0"/>
              </a:rPr>
              <a:t>Preventive interventions to early de-escalation of rising issues</a:t>
            </a:r>
          </a:p>
          <a:p>
            <a:pPr marL="171450" indent="-171450">
              <a:buFont typeface="Wingdings" panose="05000000000000000000" pitchFamily="2" charset="2"/>
              <a:buChar char="§"/>
            </a:pPr>
            <a:r>
              <a:rPr lang="en-GB" sz="900" b="1">
                <a:solidFill>
                  <a:schemeClr val="bg1"/>
                </a:solidFill>
                <a:latin typeface="Arial Narrow" panose="020B0604020202020204" pitchFamily="34" charset="0"/>
                <a:ea typeface="+mj-ea"/>
                <a:cs typeface="Arial Narrow" panose="020B0604020202020204" pitchFamily="34" charset="0"/>
              </a:rPr>
              <a:t>AI-influences and support on all layers of decision making</a:t>
            </a:r>
          </a:p>
          <a:p>
            <a:pPr marL="171450" indent="-171450">
              <a:buFont typeface="Wingdings" panose="05000000000000000000" pitchFamily="2" charset="2"/>
              <a:buChar char="§"/>
            </a:pPr>
            <a:r>
              <a:rPr lang="en-GB" sz="900" b="1">
                <a:solidFill>
                  <a:schemeClr val="bg1"/>
                </a:solidFill>
                <a:latin typeface="Arial Narrow" panose="020B0604020202020204" pitchFamily="34" charset="0"/>
                <a:ea typeface="+mj-ea"/>
                <a:cs typeface="Arial Narrow" panose="020B0604020202020204" pitchFamily="34" charset="0"/>
              </a:rPr>
              <a:t>Synchronized Lot-size “ONE” production and service delivery on demand.</a:t>
            </a:r>
          </a:p>
          <a:p>
            <a:pPr marL="171450" indent="-171450">
              <a:buFont typeface="Wingdings" panose="05000000000000000000" pitchFamily="2" charset="2"/>
              <a:buChar char="§"/>
            </a:pPr>
            <a:r>
              <a:rPr lang="en-GB" sz="900" b="1">
                <a:solidFill>
                  <a:schemeClr val="bg1"/>
                </a:solidFill>
                <a:latin typeface="Arial Narrow" panose="020B0604020202020204" pitchFamily="34" charset="0"/>
                <a:ea typeface="+mj-ea"/>
                <a:cs typeface="Arial Narrow" panose="020B0604020202020204" pitchFamily="34" charset="0"/>
              </a:rPr>
              <a:t>A VUCA-World in “Real-Time”.</a:t>
            </a:r>
          </a:p>
        </p:txBody>
      </p:sp>
      <p:grpSp>
        <p:nvGrpSpPr>
          <p:cNvPr id="36" name="Group 423">
            <a:extLst>
              <a:ext uri="{FF2B5EF4-FFF2-40B4-BE49-F238E27FC236}">
                <a16:creationId xmlns:a16="http://schemas.microsoft.com/office/drawing/2014/main" id="{A4A9048C-3E9F-F346-B9FC-10CEAE9FCB3F}"/>
              </a:ext>
            </a:extLst>
          </p:cNvPr>
          <p:cNvGrpSpPr>
            <a:grpSpLocks noChangeAspect="1"/>
          </p:cNvGrpSpPr>
          <p:nvPr/>
        </p:nvGrpSpPr>
        <p:grpSpPr bwMode="auto">
          <a:xfrm>
            <a:off x="3552303" y="5622872"/>
            <a:ext cx="458788" cy="458788"/>
            <a:chOff x="4285" y="1550"/>
            <a:chExt cx="340" cy="340"/>
          </a:xfrm>
          <a:solidFill>
            <a:schemeClr val="accent5"/>
          </a:solidFill>
        </p:grpSpPr>
        <p:sp>
          <p:nvSpPr>
            <p:cNvPr id="37" name="Freeform 424">
              <a:extLst>
                <a:ext uri="{FF2B5EF4-FFF2-40B4-BE49-F238E27FC236}">
                  <a16:creationId xmlns:a16="http://schemas.microsoft.com/office/drawing/2014/main" id="{6BE0F931-D67D-0D40-8229-5B730F4EBC69}"/>
                </a:ext>
              </a:extLst>
            </p:cNvPr>
            <p:cNvSpPr>
              <a:spLocks noEditPoints="1"/>
            </p:cNvSpPr>
            <p:nvPr/>
          </p:nvSpPr>
          <p:spPr bwMode="auto">
            <a:xfrm>
              <a:off x="4285" y="155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425">
              <a:extLst>
                <a:ext uri="{FF2B5EF4-FFF2-40B4-BE49-F238E27FC236}">
                  <a16:creationId xmlns:a16="http://schemas.microsoft.com/office/drawing/2014/main" id="{7FE376BD-856A-3444-91EA-D2AE048B401A}"/>
                </a:ext>
              </a:extLst>
            </p:cNvPr>
            <p:cNvSpPr>
              <a:spLocks noEditPoints="1"/>
            </p:cNvSpPr>
            <p:nvPr/>
          </p:nvSpPr>
          <p:spPr bwMode="auto">
            <a:xfrm>
              <a:off x="4354" y="1637"/>
              <a:ext cx="201" cy="189"/>
            </a:xfrm>
            <a:custGeom>
              <a:avLst/>
              <a:gdLst>
                <a:gd name="T0" fmla="*/ 302 w 303"/>
                <a:gd name="T1" fmla="*/ 91 h 285"/>
                <a:gd name="T2" fmla="*/ 279 w 303"/>
                <a:gd name="T3" fmla="*/ 8 h 285"/>
                <a:gd name="T4" fmla="*/ 274 w 303"/>
                <a:gd name="T5" fmla="*/ 2 h 285"/>
                <a:gd name="T6" fmla="*/ 266 w 303"/>
                <a:gd name="T7" fmla="*/ 1 h 285"/>
                <a:gd name="T8" fmla="*/ 225 w 303"/>
                <a:gd name="T9" fmla="*/ 12 h 285"/>
                <a:gd name="T10" fmla="*/ 218 w 303"/>
                <a:gd name="T11" fmla="*/ 25 h 285"/>
                <a:gd name="T12" fmla="*/ 135 w 303"/>
                <a:gd name="T13" fmla="*/ 48 h 285"/>
                <a:gd name="T14" fmla="*/ 128 w 303"/>
                <a:gd name="T15" fmla="*/ 57 h 285"/>
                <a:gd name="T16" fmla="*/ 24 w 303"/>
                <a:gd name="T17" fmla="*/ 85 h 285"/>
                <a:gd name="T18" fmla="*/ 22 w 303"/>
                <a:gd name="T19" fmla="*/ 78 h 285"/>
                <a:gd name="T20" fmla="*/ 9 w 303"/>
                <a:gd name="T21" fmla="*/ 71 h 285"/>
                <a:gd name="T22" fmla="*/ 2 w 303"/>
                <a:gd name="T23" fmla="*/ 84 h 285"/>
                <a:gd name="T24" fmla="*/ 24 w 303"/>
                <a:gd name="T25" fmla="*/ 166 h 285"/>
                <a:gd name="T26" fmla="*/ 34 w 303"/>
                <a:gd name="T27" fmla="*/ 174 h 285"/>
                <a:gd name="T28" fmla="*/ 37 w 303"/>
                <a:gd name="T29" fmla="*/ 174 h 285"/>
                <a:gd name="T30" fmla="*/ 45 w 303"/>
                <a:gd name="T31" fmla="*/ 161 h 285"/>
                <a:gd name="T32" fmla="*/ 43 w 303"/>
                <a:gd name="T33" fmla="*/ 154 h 285"/>
                <a:gd name="T34" fmla="*/ 43 w 303"/>
                <a:gd name="T35" fmla="*/ 154 h 285"/>
                <a:gd name="T36" fmla="*/ 139 w 303"/>
                <a:gd name="T37" fmla="*/ 128 h 285"/>
                <a:gd name="T38" fmla="*/ 88 w 303"/>
                <a:gd name="T39" fmla="*/ 270 h 285"/>
                <a:gd name="T40" fmla="*/ 95 w 303"/>
                <a:gd name="T41" fmla="*/ 284 h 285"/>
                <a:gd name="T42" fmla="*/ 98 w 303"/>
                <a:gd name="T43" fmla="*/ 285 h 285"/>
                <a:gd name="T44" fmla="*/ 108 w 303"/>
                <a:gd name="T45" fmla="*/ 278 h 285"/>
                <a:gd name="T46" fmla="*/ 141 w 303"/>
                <a:gd name="T47" fmla="*/ 186 h 285"/>
                <a:gd name="T48" fmla="*/ 141 w 303"/>
                <a:gd name="T49" fmla="*/ 274 h 285"/>
                <a:gd name="T50" fmla="*/ 152 w 303"/>
                <a:gd name="T51" fmla="*/ 285 h 285"/>
                <a:gd name="T52" fmla="*/ 162 w 303"/>
                <a:gd name="T53" fmla="*/ 274 h 285"/>
                <a:gd name="T54" fmla="*/ 162 w 303"/>
                <a:gd name="T55" fmla="*/ 186 h 285"/>
                <a:gd name="T56" fmla="*/ 195 w 303"/>
                <a:gd name="T57" fmla="*/ 278 h 285"/>
                <a:gd name="T58" fmla="*/ 205 w 303"/>
                <a:gd name="T59" fmla="*/ 285 h 285"/>
                <a:gd name="T60" fmla="*/ 209 w 303"/>
                <a:gd name="T61" fmla="*/ 284 h 285"/>
                <a:gd name="T62" fmla="*/ 215 w 303"/>
                <a:gd name="T63" fmla="*/ 270 h 285"/>
                <a:gd name="T64" fmla="*/ 164 w 303"/>
                <a:gd name="T65" fmla="*/ 128 h 285"/>
                <a:gd name="T66" fmla="*/ 240 w 303"/>
                <a:gd name="T67" fmla="*/ 107 h 285"/>
                <a:gd name="T68" fmla="*/ 240 w 303"/>
                <a:gd name="T69" fmla="*/ 107 h 285"/>
                <a:gd name="T70" fmla="*/ 250 w 303"/>
                <a:gd name="T71" fmla="*/ 115 h 285"/>
                <a:gd name="T72" fmla="*/ 253 w 303"/>
                <a:gd name="T73" fmla="*/ 115 h 285"/>
                <a:gd name="T74" fmla="*/ 294 w 303"/>
                <a:gd name="T75" fmla="*/ 104 h 285"/>
                <a:gd name="T76" fmla="*/ 301 w 303"/>
                <a:gd name="T77" fmla="*/ 99 h 285"/>
                <a:gd name="T78" fmla="*/ 302 w 303"/>
                <a:gd name="T79" fmla="*/ 91 h 285"/>
                <a:gd name="T80" fmla="*/ 40 w 303"/>
                <a:gd name="T81" fmla="*/ 103 h 285"/>
                <a:gd name="T82" fmla="*/ 132 w 303"/>
                <a:gd name="T83" fmla="*/ 78 h 285"/>
                <a:gd name="T84" fmla="*/ 140 w 303"/>
                <a:gd name="T85" fmla="*/ 105 h 285"/>
                <a:gd name="T86" fmla="*/ 47 w 303"/>
                <a:gd name="T87" fmla="*/ 131 h 285"/>
                <a:gd name="T88" fmla="*/ 40 w 303"/>
                <a:gd name="T89" fmla="*/ 103 h 285"/>
                <a:gd name="T90" fmla="*/ 162 w 303"/>
                <a:gd name="T91" fmla="*/ 106 h 285"/>
                <a:gd name="T92" fmla="*/ 151 w 303"/>
                <a:gd name="T93" fmla="*/ 65 h 285"/>
                <a:gd name="T94" fmla="*/ 223 w 303"/>
                <a:gd name="T95" fmla="*/ 46 h 285"/>
                <a:gd name="T96" fmla="*/ 229 w 303"/>
                <a:gd name="T97" fmla="*/ 66 h 285"/>
                <a:gd name="T98" fmla="*/ 234 w 303"/>
                <a:gd name="T99" fmla="*/ 87 h 285"/>
                <a:gd name="T100" fmla="*/ 162 w 303"/>
                <a:gd name="T101" fmla="*/ 106 h 285"/>
                <a:gd name="T102" fmla="*/ 258 w 303"/>
                <a:gd name="T103" fmla="*/ 91 h 285"/>
                <a:gd name="T104" fmla="*/ 241 w 303"/>
                <a:gd name="T105" fmla="*/ 30 h 285"/>
                <a:gd name="T106" fmla="*/ 262 w 303"/>
                <a:gd name="T107" fmla="*/ 24 h 285"/>
                <a:gd name="T108" fmla="*/ 278 w 303"/>
                <a:gd name="T109" fmla="*/ 86 h 285"/>
                <a:gd name="T110" fmla="*/ 258 w 303"/>
                <a:gd name="T111" fmla="*/ 9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285">
                  <a:moveTo>
                    <a:pt x="302" y="91"/>
                  </a:moveTo>
                  <a:cubicBezTo>
                    <a:pt x="279" y="8"/>
                    <a:pt x="279" y="8"/>
                    <a:pt x="279" y="8"/>
                  </a:cubicBezTo>
                  <a:cubicBezTo>
                    <a:pt x="279" y="5"/>
                    <a:pt x="277" y="3"/>
                    <a:pt x="274" y="2"/>
                  </a:cubicBezTo>
                  <a:cubicBezTo>
                    <a:pt x="272" y="0"/>
                    <a:pt x="269" y="0"/>
                    <a:pt x="266" y="1"/>
                  </a:cubicBezTo>
                  <a:cubicBezTo>
                    <a:pt x="225" y="12"/>
                    <a:pt x="225" y="12"/>
                    <a:pt x="225" y="12"/>
                  </a:cubicBezTo>
                  <a:cubicBezTo>
                    <a:pt x="219" y="14"/>
                    <a:pt x="216" y="19"/>
                    <a:pt x="218" y="25"/>
                  </a:cubicBezTo>
                  <a:cubicBezTo>
                    <a:pt x="135" y="48"/>
                    <a:pt x="135" y="48"/>
                    <a:pt x="135" y="48"/>
                  </a:cubicBezTo>
                  <a:cubicBezTo>
                    <a:pt x="131" y="49"/>
                    <a:pt x="128" y="53"/>
                    <a:pt x="128" y="57"/>
                  </a:cubicBezTo>
                  <a:cubicBezTo>
                    <a:pt x="24" y="85"/>
                    <a:pt x="24" y="85"/>
                    <a:pt x="24" y="85"/>
                  </a:cubicBezTo>
                  <a:cubicBezTo>
                    <a:pt x="22" y="78"/>
                    <a:pt x="22" y="78"/>
                    <a:pt x="22" y="78"/>
                  </a:cubicBezTo>
                  <a:cubicBezTo>
                    <a:pt x="21" y="73"/>
                    <a:pt x="15" y="69"/>
                    <a:pt x="9" y="71"/>
                  </a:cubicBezTo>
                  <a:cubicBezTo>
                    <a:pt x="3" y="73"/>
                    <a:pt x="0" y="78"/>
                    <a:pt x="2" y="84"/>
                  </a:cubicBezTo>
                  <a:cubicBezTo>
                    <a:pt x="24" y="166"/>
                    <a:pt x="24" y="166"/>
                    <a:pt x="24" y="166"/>
                  </a:cubicBezTo>
                  <a:cubicBezTo>
                    <a:pt x="25" y="171"/>
                    <a:pt x="30" y="174"/>
                    <a:pt x="34" y="174"/>
                  </a:cubicBezTo>
                  <a:cubicBezTo>
                    <a:pt x="35" y="174"/>
                    <a:pt x="36" y="174"/>
                    <a:pt x="37" y="174"/>
                  </a:cubicBezTo>
                  <a:cubicBezTo>
                    <a:pt x="43" y="172"/>
                    <a:pt x="46" y="167"/>
                    <a:pt x="45" y="161"/>
                  </a:cubicBezTo>
                  <a:cubicBezTo>
                    <a:pt x="43" y="154"/>
                    <a:pt x="43" y="154"/>
                    <a:pt x="43" y="154"/>
                  </a:cubicBezTo>
                  <a:cubicBezTo>
                    <a:pt x="43" y="154"/>
                    <a:pt x="43" y="154"/>
                    <a:pt x="43" y="154"/>
                  </a:cubicBezTo>
                  <a:cubicBezTo>
                    <a:pt x="139" y="128"/>
                    <a:pt x="139" y="128"/>
                    <a:pt x="139" y="128"/>
                  </a:cubicBezTo>
                  <a:cubicBezTo>
                    <a:pt x="88" y="270"/>
                    <a:pt x="88" y="270"/>
                    <a:pt x="88" y="270"/>
                  </a:cubicBezTo>
                  <a:cubicBezTo>
                    <a:pt x="86" y="276"/>
                    <a:pt x="89" y="282"/>
                    <a:pt x="95" y="284"/>
                  </a:cubicBezTo>
                  <a:cubicBezTo>
                    <a:pt x="96" y="284"/>
                    <a:pt x="97" y="285"/>
                    <a:pt x="98" y="285"/>
                  </a:cubicBezTo>
                  <a:cubicBezTo>
                    <a:pt x="103" y="285"/>
                    <a:pt x="107" y="282"/>
                    <a:pt x="108" y="278"/>
                  </a:cubicBezTo>
                  <a:cubicBezTo>
                    <a:pt x="141" y="186"/>
                    <a:pt x="141" y="186"/>
                    <a:pt x="141" y="186"/>
                  </a:cubicBezTo>
                  <a:cubicBezTo>
                    <a:pt x="141" y="274"/>
                    <a:pt x="141" y="274"/>
                    <a:pt x="141" y="274"/>
                  </a:cubicBezTo>
                  <a:cubicBezTo>
                    <a:pt x="141" y="280"/>
                    <a:pt x="146" y="285"/>
                    <a:pt x="152" y="285"/>
                  </a:cubicBezTo>
                  <a:cubicBezTo>
                    <a:pt x="158" y="285"/>
                    <a:pt x="162" y="280"/>
                    <a:pt x="162" y="274"/>
                  </a:cubicBezTo>
                  <a:cubicBezTo>
                    <a:pt x="162" y="186"/>
                    <a:pt x="162" y="186"/>
                    <a:pt x="162" y="186"/>
                  </a:cubicBezTo>
                  <a:cubicBezTo>
                    <a:pt x="195" y="278"/>
                    <a:pt x="195" y="278"/>
                    <a:pt x="195" y="278"/>
                  </a:cubicBezTo>
                  <a:cubicBezTo>
                    <a:pt x="197" y="282"/>
                    <a:pt x="201" y="285"/>
                    <a:pt x="205" y="285"/>
                  </a:cubicBezTo>
                  <a:cubicBezTo>
                    <a:pt x="206" y="285"/>
                    <a:pt x="207" y="284"/>
                    <a:pt x="209" y="284"/>
                  </a:cubicBezTo>
                  <a:cubicBezTo>
                    <a:pt x="214" y="282"/>
                    <a:pt x="217" y="276"/>
                    <a:pt x="215" y="270"/>
                  </a:cubicBezTo>
                  <a:cubicBezTo>
                    <a:pt x="164" y="128"/>
                    <a:pt x="164" y="128"/>
                    <a:pt x="164" y="128"/>
                  </a:cubicBezTo>
                  <a:cubicBezTo>
                    <a:pt x="240" y="107"/>
                    <a:pt x="240" y="107"/>
                    <a:pt x="240" y="107"/>
                  </a:cubicBezTo>
                  <a:cubicBezTo>
                    <a:pt x="240" y="107"/>
                    <a:pt x="240" y="107"/>
                    <a:pt x="240" y="107"/>
                  </a:cubicBezTo>
                  <a:cubicBezTo>
                    <a:pt x="241" y="112"/>
                    <a:pt x="246" y="115"/>
                    <a:pt x="250" y="115"/>
                  </a:cubicBezTo>
                  <a:cubicBezTo>
                    <a:pt x="251" y="115"/>
                    <a:pt x="252" y="115"/>
                    <a:pt x="253" y="115"/>
                  </a:cubicBezTo>
                  <a:cubicBezTo>
                    <a:pt x="294" y="104"/>
                    <a:pt x="294" y="104"/>
                    <a:pt x="294" y="104"/>
                  </a:cubicBezTo>
                  <a:cubicBezTo>
                    <a:pt x="297" y="103"/>
                    <a:pt x="299" y="101"/>
                    <a:pt x="301" y="99"/>
                  </a:cubicBezTo>
                  <a:cubicBezTo>
                    <a:pt x="302" y="96"/>
                    <a:pt x="303" y="93"/>
                    <a:pt x="302" y="91"/>
                  </a:cubicBezTo>
                  <a:close/>
                  <a:moveTo>
                    <a:pt x="40" y="103"/>
                  </a:moveTo>
                  <a:cubicBezTo>
                    <a:pt x="132" y="78"/>
                    <a:pt x="132" y="78"/>
                    <a:pt x="132" y="78"/>
                  </a:cubicBezTo>
                  <a:cubicBezTo>
                    <a:pt x="140" y="105"/>
                    <a:pt x="140" y="105"/>
                    <a:pt x="140" y="105"/>
                  </a:cubicBezTo>
                  <a:cubicBezTo>
                    <a:pt x="47" y="131"/>
                    <a:pt x="47" y="131"/>
                    <a:pt x="47" y="131"/>
                  </a:cubicBezTo>
                  <a:lnTo>
                    <a:pt x="40" y="103"/>
                  </a:lnTo>
                  <a:close/>
                  <a:moveTo>
                    <a:pt x="162" y="106"/>
                  </a:moveTo>
                  <a:cubicBezTo>
                    <a:pt x="151" y="65"/>
                    <a:pt x="151" y="65"/>
                    <a:pt x="151" y="65"/>
                  </a:cubicBezTo>
                  <a:cubicBezTo>
                    <a:pt x="223" y="46"/>
                    <a:pt x="223" y="46"/>
                    <a:pt x="223" y="46"/>
                  </a:cubicBezTo>
                  <a:cubicBezTo>
                    <a:pt x="229" y="66"/>
                    <a:pt x="229" y="66"/>
                    <a:pt x="229" y="66"/>
                  </a:cubicBezTo>
                  <a:cubicBezTo>
                    <a:pt x="234" y="87"/>
                    <a:pt x="234" y="87"/>
                    <a:pt x="234" y="87"/>
                  </a:cubicBezTo>
                  <a:lnTo>
                    <a:pt x="162" y="106"/>
                  </a:lnTo>
                  <a:close/>
                  <a:moveTo>
                    <a:pt x="258" y="91"/>
                  </a:moveTo>
                  <a:cubicBezTo>
                    <a:pt x="241" y="30"/>
                    <a:pt x="241" y="30"/>
                    <a:pt x="241" y="30"/>
                  </a:cubicBezTo>
                  <a:cubicBezTo>
                    <a:pt x="262" y="24"/>
                    <a:pt x="262" y="24"/>
                    <a:pt x="262" y="24"/>
                  </a:cubicBezTo>
                  <a:cubicBezTo>
                    <a:pt x="278" y="86"/>
                    <a:pt x="278" y="86"/>
                    <a:pt x="278" y="86"/>
                  </a:cubicBezTo>
                  <a:lnTo>
                    <a:pt x="258" y="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9" name="Group 53">
            <a:extLst>
              <a:ext uri="{FF2B5EF4-FFF2-40B4-BE49-F238E27FC236}">
                <a16:creationId xmlns:a16="http://schemas.microsoft.com/office/drawing/2014/main" id="{73355FBB-F6F3-BD4A-A224-E66B2B486289}"/>
              </a:ext>
            </a:extLst>
          </p:cNvPr>
          <p:cNvGrpSpPr>
            <a:grpSpLocks noChangeAspect="1"/>
          </p:cNvGrpSpPr>
          <p:nvPr/>
        </p:nvGrpSpPr>
        <p:grpSpPr bwMode="auto">
          <a:xfrm>
            <a:off x="3512092" y="800045"/>
            <a:ext cx="507169" cy="508661"/>
            <a:chOff x="5183" y="1046"/>
            <a:chExt cx="340" cy="341"/>
          </a:xfrm>
          <a:solidFill>
            <a:schemeClr val="accent1"/>
          </a:solidFill>
        </p:grpSpPr>
        <p:sp>
          <p:nvSpPr>
            <p:cNvPr id="40" name="Freeform 54">
              <a:extLst>
                <a:ext uri="{FF2B5EF4-FFF2-40B4-BE49-F238E27FC236}">
                  <a16:creationId xmlns:a16="http://schemas.microsoft.com/office/drawing/2014/main" id="{C732DC78-B723-484B-A421-43765541BE13}"/>
                </a:ext>
              </a:extLst>
            </p:cNvPr>
            <p:cNvSpPr>
              <a:spLocks noEditPoints="1"/>
            </p:cNvSpPr>
            <p:nvPr/>
          </p:nvSpPr>
          <p:spPr bwMode="auto">
            <a:xfrm>
              <a:off x="5247" y="1110"/>
              <a:ext cx="212" cy="213"/>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283 w 320"/>
                <a:gd name="T11" fmla="*/ 224 h 320"/>
                <a:gd name="T12" fmla="*/ 218 w 320"/>
                <a:gd name="T13" fmla="*/ 224 h 320"/>
                <a:gd name="T14" fmla="*/ 223 w 320"/>
                <a:gd name="T15" fmla="*/ 170 h 320"/>
                <a:gd name="T16" fmla="*/ 298 w 320"/>
                <a:gd name="T17" fmla="*/ 170 h 320"/>
                <a:gd name="T18" fmla="*/ 283 w 320"/>
                <a:gd name="T19" fmla="*/ 224 h 320"/>
                <a:gd name="T20" fmla="*/ 160 w 320"/>
                <a:gd name="T21" fmla="*/ 298 h 320"/>
                <a:gd name="T22" fmla="*/ 127 w 320"/>
                <a:gd name="T23" fmla="*/ 245 h 320"/>
                <a:gd name="T24" fmla="*/ 192 w 320"/>
                <a:gd name="T25" fmla="*/ 245 h 320"/>
                <a:gd name="T26" fmla="*/ 160 w 320"/>
                <a:gd name="T27" fmla="*/ 298 h 320"/>
                <a:gd name="T28" fmla="*/ 122 w 320"/>
                <a:gd name="T29" fmla="*/ 224 h 320"/>
                <a:gd name="T30" fmla="*/ 117 w 320"/>
                <a:gd name="T31" fmla="*/ 170 h 320"/>
                <a:gd name="T32" fmla="*/ 202 w 320"/>
                <a:gd name="T33" fmla="*/ 170 h 320"/>
                <a:gd name="T34" fmla="*/ 197 w 320"/>
                <a:gd name="T35" fmla="*/ 224 h 320"/>
                <a:gd name="T36" fmla="*/ 122 w 320"/>
                <a:gd name="T37" fmla="*/ 224 h 320"/>
                <a:gd name="T38" fmla="*/ 22 w 320"/>
                <a:gd name="T39" fmla="*/ 170 h 320"/>
                <a:gd name="T40" fmla="*/ 96 w 320"/>
                <a:gd name="T41" fmla="*/ 170 h 320"/>
                <a:gd name="T42" fmla="*/ 101 w 320"/>
                <a:gd name="T43" fmla="*/ 224 h 320"/>
                <a:gd name="T44" fmla="*/ 37 w 320"/>
                <a:gd name="T45" fmla="*/ 224 h 320"/>
                <a:gd name="T46" fmla="*/ 22 w 320"/>
                <a:gd name="T47" fmla="*/ 170 h 320"/>
                <a:gd name="T48" fmla="*/ 37 w 320"/>
                <a:gd name="T49" fmla="*/ 96 h 320"/>
                <a:gd name="T50" fmla="*/ 101 w 320"/>
                <a:gd name="T51" fmla="*/ 96 h 320"/>
                <a:gd name="T52" fmla="*/ 96 w 320"/>
                <a:gd name="T53" fmla="*/ 149 h 320"/>
                <a:gd name="T54" fmla="*/ 22 w 320"/>
                <a:gd name="T55" fmla="*/ 149 h 320"/>
                <a:gd name="T56" fmla="*/ 37 w 320"/>
                <a:gd name="T57" fmla="*/ 96 h 320"/>
                <a:gd name="T58" fmla="*/ 160 w 320"/>
                <a:gd name="T59" fmla="*/ 21 h 320"/>
                <a:gd name="T60" fmla="*/ 192 w 320"/>
                <a:gd name="T61" fmla="*/ 74 h 320"/>
                <a:gd name="T62" fmla="*/ 127 w 320"/>
                <a:gd name="T63" fmla="*/ 74 h 320"/>
                <a:gd name="T64" fmla="*/ 160 w 320"/>
                <a:gd name="T65" fmla="*/ 21 h 320"/>
                <a:gd name="T66" fmla="*/ 197 w 320"/>
                <a:gd name="T67" fmla="*/ 96 h 320"/>
                <a:gd name="T68" fmla="*/ 202 w 320"/>
                <a:gd name="T69" fmla="*/ 149 h 320"/>
                <a:gd name="T70" fmla="*/ 117 w 320"/>
                <a:gd name="T71" fmla="*/ 149 h 320"/>
                <a:gd name="T72" fmla="*/ 122 w 320"/>
                <a:gd name="T73" fmla="*/ 96 h 320"/>
                <a:gd name="T74" fmla="*/ 197 w 320"/>
                <a:gd name="T75" fmla="*/ 96 h 320"/>
                <a:gd name="T76" fmla="*/ 223 w 320"/>
                <a:gd name="T77" fmla="*/ 149 h 320"/>
                <a:gd name="T78" fmla="*/ 218 w 320"/>
                <a:gd name="T79" fmla="*/ 96 h 320"/>
                <a:gd name="T80" fmla="*/ 283 w 320"/>
                <a:gd name="T81" fmla="*/ 96 h 320"/>
                <a:gd name="T82" fmla="*/ 298 w 320"/>
                <a:gd name="T83" fmla="*/ 149 h 320"/>
                <a:gd name="T84" fmla="*/ 223 w 320"/>
                <a:gd name="T85" fmla="*/ 149 h 320"/>
                <a:gd name="T86" fmla="*/ 269 w 320"/>
                <a:gd name="T87" fmla="*/ 74 h 320"/>
                <a:gd name="T88" fmla="*/ 214 w 320"/>
                <a:gd name="T89" fmla="*/ 74 h 320"/>
                <a:gd name="T90" fmla="*/ 196 w 320"/>
                <a:gd name="T91" fmla="*/ 26 h 320"/>
                <a:gd name="T92" fmla="*/ 269 w 320"/>
                <a:gd name="T93" fmla="*/ 74 h 320"/>
                <a:gd name="T94" fmla="*/ 124 w 320"/>
                <a:gd name="T95" fmla="*/ 26 h 320"/>
                <a:gd name="T96" fmla="*/ 105 w 320"/>
                <a:gd name="T97" fmla="*/ 74 h 320"/>
                <a:gd name="T98" fmla="*/ 51 w 320"/>
                <a:gd name="T99" fmla="*/ 74 h 320"/>
                <a:gd name="T100" fmla="*/ 124 w 320"/>
                <a:gd name="T101" fmla="*/ 26 h 320"/>
                <a:gd name="T102" fmla="*/ 51 w 320"/>
                <a:gd name="T103" fmla="*/ 245 h 320"/>
                <a:gd name="T104" fmla="*/ 105 w 320"/>
                <a:gd name="T105" fmla="*/ 245 h 320"/>
                <a:gd name="T106" fmla="*/ 124 w 320"/>
                <a:gd name="T107" fmla="*/ 293 h 320"/>
                <a:gd name="T108" fmla="*/ 51 w 320"/>
                <a:gd name="T109" fmla="*/ 245 h 320"/>
                <a:gd name="T110" fmla="*/ 196 w 320"/>
                <a:gd name="T111" fmla="*/ 293 h 320"/>
                <a:gd name="T112" fmla="*/ 214 w 320"/>
                <a:gd name="T113" fmla="*/ 245 h 320"/>
                <a:gd name="T114" fmla="*/ 269 w 320"/>
                <a:gd name="T115" fmla="*/ 245 h 320"/>
                <a:gd name="T116" fmla="*/ 196 w 320"/>
                <a:gd name="T117" fmla="*/ 29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320">
                  <a:moveTo>
                    <a:pt x="160" y="0"/>
                  </a:moveTo>
                  <a:cubicBezTo>
                    <a:pt x="71" y="0"/>
                    <a:pt x="0" y="71"/>
                    <a:pt x="0" y="160"/>
                  </a:cubicBezTo>
                  <a:cubicBezTo>
                    <a:pt x="0" y="248"/>
                    <a:pt x="71" y="320"/>
                    <a:pt x="160" y="320"/>
                  </a:cubicBezTo>
                  <a:cubicBezTo>
                    <a:pt x="248" y="320"/>
                    <a:pt x="320" y="248"/>
                    <a:pt x="320" y="160"/>
                  </a:cubicBezTo>
                  <a:cubicBezTo>
                    <a:pt x="320" y="71"/>
                    <a:pt x="248" y="0"/>
                    <a:pt x="160" y="0"/>
                  </a:cubicBezTo>
                  <a:close/>
                  <a:moveTo>
                    <a:pt x="283" y="224"/>
                  </a:moveTo>
                  <a:cubicBezTo>
                    <a:pt x="218" y="224"/>
                    <a:pt x="218" y="224"/>
                    <a:pt x="218" y="224"/>
                  </a:cubicBezTo>
                  <a:cubicBezTo>
                    <a:pt x="221" y="207"/>
                    <a:pt x="223" y="188"/>
                    <a:pt x="223" y="170"/>
                  </a:cubicBezTo>
                  <a:cubicBezTo>
                    <a:pt x="298" y="170"/>
                    <a:pt x="298" y="170"/>
                    <a:pt x="298" y="170"/>
                  </a:cubicBezTo>
                  <a:cubicBezTo>
                    <a:pt x="296" y="189"/>
                    <a:pt x="291" y="207"/>
                    <a:pt x="283" y="224"/>
                  </a:cubicBezTo>
                  <a:close/>
                  <a:moveTo>
                    <a:pt x="160" y="298"/>
                  </a:moveTo>
                  <a:cubicBezTo>
                    <a:pt x="149" y="298"/>
                    <a:pt x="136" y="279"/>
                    <a:pt x="127" y="245"/>
                  </a:cubicBezTo>
                  <a:cubicBezTo>
                    <a:pt x="192" y="245"/>
                    <a:pt x="192" y="245"/>
                    <a:pt x="192" y="245"/>
                  </a:cubicBezTo>
                  <a:cubicBezTo>
                    <a:pt x="183" y="279"/>
                    <a:pt x="170" y="298"/>
                    <a:pt x="160" y="298"/>
                  </a:cubicBezTo>
                  <a:close/>
                  <a:moveTo>
                    <a:pt x="122" y="224"/>
                  </a:moveTo>
                  <a:cubicBezTo>
                    <a:pt x="120" y="208"/>
                    <a:pt x="118" y="190"/>
                    <a:pt x="117" y="170"/>
                  </a:cubicBezTo>
                  <a:cubicBezTo>
                    <a:pt x="202" y="170"/>
                    <a:pt x="202" y="170"/>
                    <a:pt x="202" y="170"/>
                  </a:cubicBezTo>
                  <a:cubicBezTo>
                    <a:pt x="202" y="190"/>
                    <a:pt x="200" y="208"/>
                    <a:pt x="197" y="224"/>
                  </a:cubicBezTo>
                  <a:lnTo>
                    <a:pt x="122" y="224"/>
                  </a:lnTo>
                  <a:close/>
                  <a:moveTo>
                    <a:pt x="22" y="170"/>
                  </a:moveTo>
                  <a:cubicBezTo>
                    <a:pt x="96" y="170"/>
                    <a:pt x="96" y="170"/>
                    <a:pt x="96" y="170"/>
                  </a:cubicBezTo>
                  <a:cubicBezTo>
                    <a:pt x="96" y="188"/>
                    <a:pt x="98" y="207"/>
                    <a:pt x="101" y="224"/>
                  </a:cubicBezTo>
                  <a:cubicBezTo>
                    <a:pt x="37" y="224"/>
                    <a:pt x="37" y="224"/>
                    <a:pt x="37" y="224"/>
                  </a:cubicBezTo>
                  <a:cubicBezTo>
                    <a:pt x="28" y="207"/>
                    <a:pt x="23" y="189"/>
                    <a:pt x="22" y="170"/>
                  </a:cubicBezTo>
                  <a:close/>
                  <a:moveTo>
                    <a:pt x="37" y="96"/>
                  </a:moveTo>
                  <a:cubicBezTo>
                    <a:pt x="101" y="96"/>
                    <a:pt x="101" y="96"/>
                    <a:pt x="101" y="96"/>
                  </a:cubicBezTo>
                  <a:cubicBezTo>
                    <a:pt x="98" y="113"/>
                    <a:pt x="96" y="131"/>
                    <a:pt x="96" y="149"/>
                  </a:cubicBezTo>
                  <a:cubicBezTo>
                    <a:pt x="22" y="149"/>
                    <a:pt x="22" y="149"/>
                    <a:pt x="22" y="149"/>
                  </a:cubicBezTo>
                  <a:cubicBezTo>
                    <a:pt x="23" y="130"/>
                    <a:pt x="28" y="112"/>
                    <a:pt x="37" y="96"/>
                  </a:cubicBezTo>
                  <a:close/>
                  <a:moveTo>
                    <a:pt x="160" y="21"/>
                  </a:moveTo>
                  <a:cubicBezTo>
                    <a:pt x="170" y="21"/>
                    <a:pt x="183" y="41"/>
                    <a:pt x="192" y="74"/>
                  </a:cubicBezTo>
                  <a:cubicBezTo>
                    <a:pt x="127" y="74"/>
                    <a:pt x="127" y="74"/>
                    <a:pt x="127" y="74"/>
                  </a:cubicBezTo>
                  <a:cubicBezTo>
                    <a:pt x="136" y="41"/>
                    <a:pt x="149" y="21"/>
                    <a:pt x="160" y="21"/>
                  </a:cubicBezTo>
                  <a:close/>
                  <a:moveTo>
                    <a:pt x="197" y="96"/>
                  </a:moveTo>
                  <a:cubicBezTo>
                    <a:pt x="200" y="111"/>
                    <a:pt x="202" y="129"/>
                    <a:pt x="202" y="149"/>
                  </a:cubicBezTo>
                  <a:cubicBezTo>
                    <a:pt x="117" y="149"/>
                    <a:pt x="117" y="149"/>
                    <a:pt x="117" y="149"/>
                  </a:cubicBezTo>
                  <a:cubicBezTo>
                    <a:pt x="118" y="129"/>
                    <a:pt x="120" y="111"/>
                    <a:pt x="122" y="96"/>
                  </a:cubicBezTo>
                  <a:lnTo>
                    <a:pt x="197" y="96"/>
                  </a:lnTo>
                  <a:close/>
                  <a:moveTo>
                    <a:pt x="223" y="149"/>
                  </a:moveTo>
                  <a:cubicBezTo>
                    <a:pt x="223" y="131"/>
                    <a:pt x="221" y="113"/>
                    <a:pt x="218" y="96"/>
                  </a:cubicBezTo>
                  <a:cubicBezTo>
                    <a:pt x="283" y="96"/>
                    <a:pt x="283" y="96"/>
                    <a:pt x="283" y="96"/>
                  </a:cubicBezTo>
                  <a:cubicBezTo>
                    <a:pt x="291" y="112"/>
                    <a:pt x="296" y="130"/>
                    <a:pt x="298" y="149"/>
                  </a:cubicBezTo>
                  <a:lnTo>
                    <a:pt x="223" y="149"/>
                  </a:lnTo>
                  <a:close/>
                  <a:moveTo>
                    <a:pt x="269" y="74"/>
                  </a:moveTo>
                  <a:cubicBezTo>
                    <a:pt x="214" y="74"/>
                    <a:pt x="214" y="74"/>
                    <a:pt x="214" y="74"/>
                  </a:cubicBezTo>
                  <a:cubicBezTo>
                    <a:pt x="210" y="55"/>
                    <a:pt x="203" y="39"/>
                    <a:pt x="196" y="26"/>
                  </a:cubicBezTo>
                  <a:cubicBezTo>
                    <a:pt x="225" y="34"/>
                    <a:pt x="251" y="51"/>
                    <a:pt x="269" y="74"/>
                  </a:cubicBezTo>
                  <a:close/>
                  <a:moveTo>
                    <a:pt x="124" y="26"/>
                  </a:moveTo>
                  <a:cubicBezTo>
                    <a:pt x="116" y="39"/>
                    <a:pt x="110" y="55"/>
                    <a:pt x="105" y="74"/>
                  </a:cubicBezTo>
                  <a:cubicBezTo>
                    <a:pt x="51" y="74"/>
                    <a:pt x="51" y="74"/>
                    <a:pt x="51" y="74"/>
                  </a:cubicBezTo>
                  <a:cubicBezTo>
                    <a:pt x="69" y="51"/>
                    <a:pt x="94" y="34"/>
                    <a:pt x="124" y="26"/>
                  </a:cubicBezTo>
                  <a:close/>
                  <a:moveTo>
                    <a:pt x="51" y="245"/>
                  </a:moveTo>
                  <a:cubicBezTo>
                    <a:pt x="105" y="245"/>
                    <a:pt x="105" y="245"/>
                    <a:pt x="105" y="245"/>
                  </a:cubicBezTo>
                  <a:cubicBezTo>
                    <a:pt x="110" y="264"/>
                    <a:pt x="116" y="281"/>
                    <a:pt x="124" y="293"/>
                  </a:cubicBezTo>
                  <a:cubicBezTo>
                    <a:pt x="94" y="285"/>
                    <a:pt x="69" y="268"/>
                    <a:pt x="51" y="245"/>
                  </a:cubicBezTo>
                  <a:close/>
                  <a:moveTo>
                    <a:pt x="196" y="293"/>
                  </a:moveTo>
                  <a:cubicBezTo>
                    <a:pt x="203" y="281"/>
                    <a:pt x="210" y="264"/>
                    <a:pt x="214" y="245"/>
                  </a:cubicBezTo>
                  <a:cubicBezTo>
                    <a:pt x="269" y="245"/>
                    <a:pt x="269" y="245"/>
                    <a:pt x="269" y="245"/>
                  </a:cubicBezTo>
                  <a:cubicBezTo>
                    <a:pt x="251" y="268"/>
                    <a:pt x="225" y="285"/>
                    <a:pt x="196" y="29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55">
              <a:extLst>
                <a:ext uri="{FF2B5EF4-FFF2-40B4-BE49-F238E27FC236}">
                  <a16:creationId xmlns:a16="http://schemas.microsoft.com/office/drawing/2014/main" id="{A86CB564-7B34-2E41-B35C-AF5B929C383A}"/>
                </a:ext>
              </a:extLst>
            </p:cNvPr>
            <p:cNvSpPr>
              <a:spLocks noEditPoints="1"/>
            </p:cNvSpPr>
            <p:nvPr/>
          </p:nvSpPr>
          <p:spPr bwMode="auto">
            <a:xfrm>
              <a:off x="5183" y="1046"/>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2" name="Rechteck 41">
            <a:extLst>
              <a:ext uri="{FF2B5EF4-FFF2-40B4-BE49-F238E27FC236}">
                <a16:creationId xmlns:a16="http://schemas.microsoft.com/office/drawing/2014/main" id="{883271BB-ED19-2046-898B-B8745A81B3C6}"/>
              </a:ext>
            </a:extLst>
          </p:cNvPr>
          <p:cNvSpPr/>
          <p:nvPr/>
        </p:nvSpPr>
        <p:spPr>
          <a:xfrm>
            <a:off x="3449922" y="3450506"/>
            <a:ext cx="1819787" cy="2031325"/>
          </a:xfrm>
          <a:prstGeom prst="rect">
            <a:avLst/>
          </a:prstGeom>
        </p:spPr>
        <p:txBody>
          <a:bodyPr wrap="square">
            <a:spAutoFit/>
          </a:bodyPr>
          <a:lstStyle/>
          <a:p>
            <a:r>
              <a:rPr lang="en-GB">
                <a:latin typeface="Arial Narrow" panose="020B0604020202020204" pitchFamily="34" charset="0"/>
                <a:cs typeface="Arial Narrow" panose="020B0604020202020204" pitchFamily="34" charset="0"/>
              </a:rPr>
              <a:t>The more businesses operate in “real-time”-  (synchronized) the more VUCA our world will become…</a:t>
            </a:r>
            <a:endParaRPr lang="en-US">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72164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3F0AC58-5FE6-DD41-86B3-E430FFCD0908}"/>
              </a:ext>
            </a:extLst>
          </p:cNvPr>
          <p:cNvPicPr>
            <a:picLocks noChangeAspect="1"/>
          </p:cNvPicPr>
          <p:nvPr/>
        </p:nvPicPr>
        <p:blipFill>
          <a:blip r:embed="rId2"/>
          <a:stretch>
            <a:fillRect/>
          </a:stretch>
        </p:blipFill>
        <p:spPr>
          <a:xfrm>
            <a:off x="5714826" y="641790"/>
            <a:ext cx="1186255" cy="1224521"/>
          </a:xfrm>
          <a:prstGeom prst="rect">
            <a:avLst/>
          </a:prstGeom>
        </p:spPr>
      </p:pic>
      <p:sp>
        <p:nvSpPr>
          <p:cNvPr id="5" name="Form 4">
            <a:extLst>
              <a:ext uri="{FF2B5EF4-FFF2-40B4-BE49-F238E27FC236}">
                <a16:creationId xmlns:a16="http://schemas.microsoft.com/office/drawing/2014/main" id="{6775EC70-1E82-204B-A99C-0BDAFB20E2E5}"/>
              </a:ext>
            </a:extLst>
          </p:cNvPr>
          <p:cNvSpPr/>
          <p:nvPr/>
        </p:nvSpPr>
        <p:spPr>
          <a:xfrm rot="15103513" flipV="1">
            <a:off x="5545777" y="1306113"/>
            <a:ext cx="1238768" cy="1162621"/>
          </a:xfrm>
          <a:prstGeom prst="swooshArrow">
            <a:avLst>
              <a:gd name="adj1" fmla="val 25000"/>
              <a:gd name="adj2" fmla="val 25000"/>
            </a:avLst>
          </a:prstGeom>
          <a:solidFill>
            <a:schemeClr val="accent1">
              <a:tint val="40000"/>
              <a:hueOff val="0"/>
              <a:satOff val="0"/>
              <a:lumOff val="0"/>
              <a:alpha val="76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Rechteck 5">
            <a:extLst>
              <a:ext uri="{FF2B5EF4-FFF2-40B4-BE49-F238E27FC236}">
                <a16:creationId xmlns:a16="http://schemas.microsoft.com/office/drawing/2014/main" id="{324D4D11-9004-0F4A-B69F-0986A8FB72C8}"/>
              </a:ext>
            </a:extLst>
          </p:cNvPr>
          <p:cNvSpPr/>
          <p:nvPr/>
        </p:nvSpPr>
        <p:spPr>
          <a:xfrm>
            <a:off x="916607" y="3821661"/>
            <a:ext cx="2406573" cy="1754326"/>
          </a:xfrm>
          <a:prstGeom prst="rect">
            <a:avLst/>
          </a:prstGeom>
        </p:spPr>
        <p:txBody>
          <a:bodyPr wrap="square">
            <a:spAutoFit/>
          </a:bodyPr>
          <a:lstStyle/>
          <a:p>
            <a:pPr marL="285750" indent="-285750">
              <a:buFont typeface="Wingdings" panose="05000000000000000000" pitchFamily="2" charset="2"/>
              <a:buChar char="§"/>
            </a:pPr>
            <a:r>
              <a:rPr lang="en-GB" sz="900" b="1">
                <a:solidFill>
                  <a:schemeClr val="bg1"/>
                </a:solidFill>
                <a:latin typeface="Arial Narrow" panose="020B0604020202020204" pitchFamily="34" charset="0"/>
                <a:ea typeface="+mj-ea"/>
                <a:cs typeface="Arial Narrow" panose="020B0604020202020204" pitchFamily="34" charset="0"/>
              </a:rPr>
              <a:t>Chat Bots and conversational Interfaces</a:t>
            </a:r>
          </a:p>
          <a:p>
            <a:pPr marL="285750" indent="-285750">
              <a:buFont typeface="Wingdings" panose="05000000000000000000" pitchFamily="2" charset="2"/>
              <a:buChar char="§"/>
            </a:pPr>
            <a:r>
              <a:rPr lang="en-US" sz="900" b="1">
                <a:solidFill>
                  <a:schemeClr val="bg1"/>
                </a:solidFill>
                <a:latin typeface="Arial Narrow" panose="020B0604020202020204" pitchFamily="34" charset="0"/>
                <a:ea typeface="+mj-ea"/>
                <a:cs typeface="Arial Narrow" panose="020B0604020202020204" pitchFamily="34" charset="0"/>
              </a:rPr>
              <a:t>Virtual Reality / Augmented Reality</a:t>
            </a:r>
          </a:p>
          <a:p>
            <a:pPr marL="285750" indent="-285750">
              <a:buFont typeface="Wingdings" panose="05000000000000000000" pitchFamily="2" charset="2"/>
              <a:buChar char="§"/>
            </a:pPr>
            <a:r>
              <a:rPr lang="en-GB" sz="900" b="1">
                <a:solidFill>
                  <a:schemeClr val="bg1"/>
                </a:solidFill>
                <a:latin typeface="Arial Narrow" panose="020B0604020202020204" pitchFamily="34" charset="0"/>
                <a:ea typeface="+mj-ea"/>
                <a:cs typeface="Arial Narrow" panose="020B0604020202020204" pitchFamily="34" charset="0"/>
              </a:rPr>
              <a:t>Human Machine Interfaces</a:t>
            </a:r>
            <a:endParaRPr lang="en-US" sz="900" b="1">
              <a:solidFill>
                <a:schemeClr val="bg1"/>
              </a:solidFill>
              <a:latin typeface="Arial Narrow" panose="020B0604020202020204" pitchFamily="34" charset="0"/>
              <a:ea typeface="+mj-ea"/>
              <a:cs typeface="Arial Narrow" panose="020B0604020202020204" pitchFamily="34" charset="0"/>
            </a:endParaRPr>
          </a:p>
          <a:p>
            <a:pPr marL="285750" indent="-285750">
              <a:buFont typeface="Wingdings" panose="05000000000000000000" pitchFamily="2" charset="2"/>
              <a:buChar char="§"/>
            </a:pPr>
            <a:r>
              <a:rPr lang="en-US" sz="900" b="1">
                <a:solidFill>
                  <a:schemeClr val="bg1"/>
                </a:solidFill>
                <a:latin typeface="Arial Narrow" panose="020B0604020202020204" pitchFamily="34" charset="0"/>
                <a:ea typeface="+mj-ea"/>
                <a:cs typeface="Arial Narrow" panose="020B0604020202020204" pitchFamily="34" charset="0"/>
              </a:rPr>
              <a:t>Driverless Cars</a:t>
            </a:r>
          </a:p>
          <a:p>
            <a:pPr marL="285750" indent="-285750">
              <a:buFont typeface="Wingdings" panose="05000000000000000000" pitchFamily="2" charset="2"/>
              <a:buChar char="§"/>
            </a:pPr>
            <a:r>
              <a:rPr lang="en-US" sz="900" b="1">
                <a:solidFill>
                  <a:schemeClr val="bg1"/>
                </a:solidFill>
                <a:latin typeface="Arial Narrow" panose="020B0604020202020204" pitchFamily="34" charset="0"/>
                <a:ea typeface="+mj-ea"/>
                <a:cs typeface="Arial Narrow" panose="020B0604020202020204" pitchFamily="34" charset="0"/>
              </a:rPr>
              <a:t>AI &amp; Automation</a:t>
            </a:r>
          </a:p>
          <a:p>
            <a:pPr marL="285750" indent="-285750">
              <a:buFont typeface="Wingdings" panose="05000000000000000000" pitchFamily="2" charset="2"/>
              <a:buChar char="§"/>
            </a:pPr>
            <a:r>
              <a:rPr lang="en-US" sz="900" b="1">
                <a:solidFill>
                  <a:schemeClr val="bg1"/>
                </a:solidFill>
                <a:latin typeface="Arial Narrow" panose="020B0604020202020204" pitchFamily="34" charset="0"/>
                <a:ea typeface="+mj-ea"/>
                <a:cs typeface="Arial Narrow" panose="020B0604020202020204" pitchFamily="34" charset="0"/>
              </a:rPr>
              <a:t>Internet Of Things (</a:t>
            </a:r>
            <a:r>
              <a:rPr lang="en-US" sz="900" b="1" err="1">
                <a:solidFill>
                  <a:schemeClr val="bg1"/>
                </a:solidFill>
                <a:latin typeface="Arial Narrow" panose="020B0604020202020204" pitchFamily="34" charset="0"/>
                <a:ea typeface="+mj-ea"/>
                <a:cs typeface="Arial Narrow" panose="020B0604020202020204" pitchFamily="34" charset="0"/>
              </a:rPr>
              <a:t>IoT</a:t>
            </a:r>
            <a:r>
              <a:rPr lang="en-US" sz="900" b="1">
                <a:solidFill>
                  <a:schemeClr val="bg1"/>
                </a:solidFill>
                <a:latin typeface="Arial Narrow" panose="020B0604020202020204" pitchFamily="34" charset="0"/>
                <a:ea typeface="+mj-ea"/>
                <a:cs typeface="Arial Narrow" panose="020B0604020202020204" pitchFamily="34" charset="0"/>
              </a:rPr>
              <a:t>) </a:t>
            </a:r>
          </a:p>
          <a:p>
            <a:pPr marL="285750" indent="-285750">
              <a:buFont typeface="Wingdings" panose="05000000000000000000" pitchFamily="2" charset="2"/>
              <a:buChar char="§"/>
            </a:pPr>
            <a:r>
              <a:rPr lang="en-US" sz="900" b="1">
                <a:solidFill>
                  <a:schemeClr val="bg1"/>
                </a:solidFill>
                <a:latin typeface="Arial Narrow" panose="020B0604020202020204" pitchFamily="34" charset="0"/>
                <a:ea typeface="+mj-ea"/>
                <a:cs typeface="Arial Narrow" panose="020B0604020202020204" pitchFamily="34" charset="0"/>
              </a:rPr>
              <a:t>Machine Learning</a:t>
            </a:r>
          </a:p>
          <a:p>
            <a:pPr marL="285750" indent="-285750">
              <a:buFont typeface="Wingdings" panose="05000000000000000000" pitchFamily="2" charset="2"/>
              <a:buChar char="§"/>
            </a:pPr>
            <a:r>
              <a:rPr lang="en-GB" sz="900" b="1" err="1">
                <a:solidFill>
                  <a:schemeClr val="bg1"/>
                </a:solidFill>
                <a:latin typeface="Arial Narrow" panose="020B0604020202020204" pitchFamily="34" charset="0"/>
                <a:ea typeface="+mj-ea"/>
                <a:cs typeface="Arial Narrow" panose="020B0604020202020204" pitchFamily="34" charset="0"/>
              </a:rPr>
              <a:t>Serverless</a:t>
            </a:r>
            <a:r>
              <a:rPr lang="en-GB" sz="900" b="1">
                <a:solidFill>
                  <a:schemeClr val="bg1"/>
                </a:solidFill>
                <a:latin typeface="Arial Narrow" panose="020B0604020202020204" pitchFamily="34" charset="0"/>
                <a:ea typeface="+mj-ea"/>
                <a:cs typeface="Arial Narrow" panose="020B0604020202020204" pitchFamily="34" charset="0"/>
              </a:rPr>
              <a:t> Architecture</a:t>
            </a:r>
          </a:p>
          <a:p>
            <a:pPr marL="285750" indent="-285750">
              <a:buFont typeface="Wingdings" panose="05000000000000000000" pitchFamily="2" charset="2"/>
              <a:buChar char="§"/>
            </a:pPr>
            <a:r>
              <a:rPr lang="en-GB" sz="900" b="1">
                <a:solidFill>
                  <a:schemeClr val="bg1"/>
                </a:solidFill>
                <a:latin typeface="Arial Narrow" panose="020B0604020202020204" pitchFamily="34" charset="0"/>
                <a:ea typeface="+mj-ea"/>
                <a:cs typeface="Arial Narrow" panose="020B0604020202020204" pitchFamily="34" charset="0"/>
              </a:rPr>
              <a:t>Cyber Attacks on </a:t>
            </a:r>
            <a:r>
              <a:rPr lang="en-GB" sz="900" b="1" err="1">
                <a:solidFill>
                  <a:schemeClr val="bg1"/>
                </a:solidFill>
                <a:latin typeface="Arial Narrow" panose="020B0604020202020204" pitchFamily="34" charset="0"/>
                <a:ea typeface="+mj-ea"/>
                <a:cs typeface="Arial Narrow" panose="020B0604020202020204" pitchFamily="34" charset="0"/>
              </a:rPr>
              <a:t>IoT</a:t>
            </a:r>
            <a:r>
              <a:rPr lang="en-GB" sz="900" b="1">
                <a:solidFill>
                  <a:schemeClr val="bg1"/>
                </a:solidFill>
                <a:latin typeface="Arial Narrow" panose="020B0604020202020204" pitchFamily="34" charset="0"/>
                <a:ea typeface="+mj-ea"/>
                <a:cs typeface="Arial Narrow" panose="020B0604020202020204" pitchFamily="34" charset="0"/>
              </a:rPr>
              <a:t> Devices</a:t>
            </a:r>
          </a:p>
          <a:p>
            <a:pPr marL="285750" indent="-285750">
              <a:buFont typeface="Wingdings" panose="05000000000000000000" pitchFamily="2" charset="2"/>
              <a:buChar char="§"/>
            </a:pPr>
            <a:r>
              <a:rPr lang="en-GB" sz="900" b="1">
                <a:solidFill>
                  <a:schemeClr val="bg1"/>
                </a:solidFill>
                <a:latin typeface="Arial Narrow" panose="020B0604020202020204" pitchFamily="34" charset="0"/>
                <a:ea typeface="+mj-ea"/>
                <a:cs typeface="Arial Narrow" panose="020B0604020202020204" pitchFamily="34" charset="0"/>
              </a:rPr>
              <a:t>Deep Learning</a:t>
            </a:r>
          </a:p>
          <a:p>
            <a:pPr marL="285750" indent="-285750">
              <a:buFont typeface="Wingdings" panose="05000000000000000000" pitchFamily="2" charset="2"/>
              <a:buChar char="§"/>
            </a:pPr>
            <a:r>
              <a:rPr lang="en-GB" sz="900" b="1">
                <a:solidFill>
                  <a:schemeClr val="bg1"/>
                </a:solidFill>
                <a:latin typeface="Arial Narrow" panose="020B0604020202020204" pitchFamily="34" charset="0"/>
                <a:ea typeface="+mj-ea"/>
                <a:cs typeface="Arial Narrow" panose="020B0604020202020204" pitchFamily="34" charset="0"/>
              </a:rPr>
              <a:t>Voice Control</a:t>
            </a:r>
          </a:p>
          <a:p>
            <a:pPr marL="285750" indent="-285750">
              <a:buFont typeface="Wingdings" panose="05000000000000000000" pitchFamily="2" charset="2"/>
              <a:buChar char="§"/>
            </a:pPr>
            <a:r>
              <a:rPr lang="en-GB" sz="900" b="1">
                <a:solidFill>
                  <a:schemeClr val="bg1"/>
                </a:solidFill>
                <a:latin typeface="Arial Narrow" panose="020B0604020202020204" pitchFamily="34" charset="0"/>
                <a:ea typeface="+mj-ea"/>
                <a:cs typeface="Arial Narrow" panose="020B0604020202020204" pitchFamily="34" charset="0"/>
              </a:rPr>
              <a:t>…</a:t>
            </a:r>
            <a:endParaRPr lang="en-US" sz="900" b="1">
              <a:solidFill>
                <a:schemeClr val="bg1"/>
              </a:solidFill>
              <a:latin typeface="Arial Narrow" panose="020B0604020202020204" pitchFamily="34" charset="0"/>
              <a:ea typeface="+mj-ea"/>
              <a:cs typeface="Arial Narrow" panose="020B0604020202020204" pitchFamily="34" charset="0"/>
            </a:endParaRPr>
          </a:p>
        </p:txBody>
      </p:sp>
      <p:sp>
        <p:nvSpPr>
          <p:cNvPr id="7" name="Textfeld 6">
            <a:extLst>
              <a:ext uri="{FF2B5EF4-FFF2-40B4-BE49-F238E27FC236}">
                <a16:creationId xmlns:a16="http://schemas.microsoft.com/office/drawing/2014/main" id="{66E89082-1FF8-0D40-BC68-8DE602D41424}"/>
              </a:ext>
            </a:extLst>
          </p:cNvPr>
          <p:cNvSpPr txBox="1"/>
          <p:nvPr/>
        </p:nvSpPr>
        <p:spPr>
          <a:xfrm rot="16200000">
            <a:off x="-412361" y="4420848"/>
            <a:ext cx="1702822" cy="461665"/>
          </a:xfrm>
          <a:prstGeom prst="rect">
            <a:avLst/>
          </a:prstGeom>
          <a:noFill/>
        </p:spPr>
        <p:txBody>
          <a:bodyPr wrap="square" rtlCol="0">
            <a:spAutoFit/>
          </a:bodyPr>
          <a:lstStyle/>
          <a:p>
            <a:r>
              <a:rPr lang="en-GB" sz="1200" b="1">
                <a:solidFill>
                  <a:schemeClr val="bg1"/>
                </a:solidFill>
                <a:latin typeface="Arial Narrow" panose="020B0604020202020204" pitchFamily="34" charset="0"/>
                <a:ea typeface="+mj-ea"/>
                <a:cs typeface="Arial Narrow" panose="020B0604020202020204" pitchFamily="34" charset="0"/>
              </a:rPr>
              <a:t>Megatrends we have to cope with…</a:t>
            </a:r>
          </a:p>
        </p:txBody>
      </p:sp>
      <p:sp>
        <p:nvSpPr>
          <p:cNvPr id="8" name="Textfeld 7">
            <a:extLst>
              <a:ext uri="{FF2B5EF4-FFF2-40B4-BE49-F238E27FC236}">
                <a16:creationId xmlns:a16="http://schemas.microsoft.com/office/drawing/2014/main" id="{3D8C8082-B5AF-7145-9392-12C2F14C3F77}"/>
              </a:ext>
            </a:extLst>
          </p:cNvPr>
          <p:cNvSpPr txBox="1"/>
          <p:nvPr/>
        </p:nvSpPr>
        <p:spPr>
          <a:xfrm>
            <a:off x="195704" y="5502786"/>
            <a:ext cx="895677" cy="276999"/>
          </a:xfrm>
          <a:prstGeom prst="rect">
            <a:avLst/>
          </a:prstGeom>
          <a:noFill/>
        </p:spPr>
        <p:txBody>
          <a:bodyPr wrap="square" rtlCol="0">
            <a:spAutoFit/>
          </a:bodyPr>
          <a:lstStyle/>
          <a:p>
            <a:r>
              <a:rPr lang="en-GB" sz="600" b="1">
                <a:solidFill>
                  <a:schemeClr val="bg1"/>
                </a:solidFill>
                <a:latin typeface="Arial Narrow" panose="020B0604020202020204" pitchFamily="34" charset="0"/>
                <a:ea typeface="+mj-ea"/>
                <a:cs typeface="Arial Narrow" panose="020B0604020202020204" pitchFamily="34" charset="0"/>
              </a:rPr>
              <a:t>Source: Forbs, Dec. 2016 </a:t>
            </a:r>
          </a:p>
        </p:txBody>
      </p:sp>
      <p:sp>
        <p:nvSpPr>
          <p:cNvPr id="9" name="Textfeld 8">
            <a:extLst>
              <a:ext uri="{FF2B5EF4-FFF2-40B4-BE49-F238E27FC236}">
                <a16:creationId xmlns:a16="http://schemas.microsoft.com/office/drawing/2014/main" id="{4778906A-686E-4B4A-BD79-9CC3895E449E}"/>
              </a:ext>
            </a:extLst>
          </p:cNvPr>
          <p:cNvSpPr txBox="1"/>
          <p:nvPr/>
        </p:nvSpPr>
        <p:spPr>
          <a:xfrm rot="16200000">
            <a:off x="-866561" y="1843253"/>
            <a:ext cx="2611220" cy="461665"/>
          </a:xfrm>
          <a:prstGeom prst="rect">
            <a:avLst/>
          </a:prstGeom>
          <a:noFill/>
        </p:spPr>
        <p:txBody>
          <a:bodyPr wrap="square" rtlCol="0">
            <a:spAutoFit/>
          </a:bodyPr>
          <a:lstStyle/>
          <a:p>
            <a:r>
              <a:rPr lang="en-GB" sz="1200" b="1" dirty="0">
                <a:solidFill>
                  <a:schemeClr val="bg1"/>
                </a:solidFill>
                <a:latin typeface="Arial Narrow" panose="020B0604020202020204" pitchFamily="34" charset="0"/>
                <a:ea typeface="+mj-ea"/>
                <a:cs typeface="Arial Narrow" panose="020B0604020202020204" pitchFamily="34" charset="0"/>
              </a:rPr>
              <a:t>End-to-End business processes being related….</a:t>
            </a:r>
          </a:p>
        </p:txBody>
      </p:sp>
      <p:grpSp>
        <p:nvGrpSpPr>
          <p:cNvPr id="10" name="Group 6">
            <a:extLst>
              <a:ext uri="{FF2B5EF4-FFF2-40B4-BE49-F238E27FC236}">
                <a16:creationId xmlns:a16="http://schemas.microsoft.com/office/drawing/2014/main" id="{1D62EA32-A95E-FB4E-8C53-5C234D11F1A4}"/>
              </a:ext>
            </a:extLst>
          </p:cNvPr>
          <p:cNvGrpSpPr/>
          <p:nvPr/>
        </p:nvGrpSpPr>
        <p:grpSpPr>
          <a:xfrm>
            <a:off x="4232911" y="1731478"/>
            <a:ext cx="4132227" cy="3235991"/>
            <a:chOff x="1719374" y="1518851"/>
            <a:chExt cx="5718279" cy="4212470"/>
          </a:xfrm>
          <a:solidFill>
            <a:srgbClr val="86BC25"/>
          </a:solidFill>
        </p:grpSpPr>
        <p:sp>
          <p:nvSpPr>
            <p:cNvPr id="11" name="Freeform 2">
              <a:extLst>
                <a:ext uri="{FF2B5EF4-FFF2-40B4-BE49-F238E27FC236}">
                  <a16:creationId xmlns:a16="http://schemas.microsoft.com/office/drawing/2014/main" id="{2DD00B45-0A99-D64C-B8C8-2603CCB97FB2}"/>
                </a:ext>
              </a:extLst>
            </p:cNvPr>
            <p:cNvSpPr>
              <a:spLocks/>
            </p:cNvSpPr>
            <p:nvPr/>
          </p:nvSpPr>
          <p:spPr bwMode="blackWhite">
            <a:xfrm flipH="1">
              <a:off x="4612404" y="1518851"/>
              <a:ext cx="2825249" cy="4174305"/>
            </a:xfrm>
            <a:custGeom>
              <a:avLst/>
              <a:gdLst>
                <a:gd name="T0" fmla="*/ 0 w 760"/>
                <a:gd name="T1" fmla="*/ 2147483647 h 1516"/>
                <a:gd name="T2" fmla="*/ 2147483647 w 760"/>
                <a:gd name="T3" fmla="*/ 2147483647 h 1516"/>
                <a:gd name="T4" fmla="*/ 2147483647 w 760"/>
                <a:gd name="T5" fmla="*/ 0 h 1516"/>
                <a:gd name="T6" fmla="*/ 0 w 760"/>
                <a:gd name="T7" fmla="*/ 2147483647 h 1516"/>
                <a:gd name="T8" fmla="*/ 0 60000 65536"/>
                <a:gd name="T9" fmla="*/ 0 60000 65536"/>
                <a:gd name="T10" fmla="*/ 0 60000 65536"/>
                <a:gd name="T11" fmla="*/ 0 60000 65536"/>
                <a:gd name="T12" fmla="*/ 0 w 760"/>
                <a:gd name="T13" fmla="*/ 0 h 1516"/>
                <a:gd name="T14" fmla="*/ 760 w 760"/>
                <a:gd name="T15" fmla="*/ 1516 h 1516"/>
              </a:gdLst>
              <a:ahLst/>
              <a:cxnLst>
                <a:cxn ang="T8">
                  <a:pos x="T0" y="T1"/>
                </a:cxn>
                <a:cxn ang="T9">
                  <a:pos x="T2" y="T3"/>
                </a:cxn>
                <a:cxn ang="T10">
                  <a:pos x="T4" y="T5"/>
                </a:cxn>
                <a:cxn ang="T11">
                  <a:pos x="T6" y="T7"/>
                </a:cxn>
              </a:cxnLst>
              <a:rect l="T12" t="T13" r="T14" b="T15"/>
              <a:pathLst>
                <a:path w="760" h="1516">
                  <a:moveTo>
                    <a:pt x="0" y="1516"/>
                  </a:moveTo>
                  <a:lnTo>
                    <a:pt x="760" y="960"/>
                  </a:lnTo>
                  <a:lnTo>
                    <a:pt x="760" y="0"/>
                  </a:lnTo>
                  <a:lnTo>
                    <a:pt x="0" y="1516"/>
                  </a:lnTo>
                  <a:close/>
                </a:path>
              </a:pathLst>
            </a:custGeom>
            <a:solidFill>
              <a:srgbClr val="75787B"/>
            </a:solidFill>
            <a:ln w="12700">
              <a:noFill/>
              <a:round/>
              <a:headEnd/>
              <a:tailEnd/>
            </a:ln>
          </p:spPr>
          <p:txBody>
            <a:bodyPr wrap="none" lIns="45720" tIns="274320" rIns="1371600" bIns="44450" anchor="ctr">
              <a:no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lang="en-GB" sz="800" b="1" kern="0">
                  <a:solidFill>
                    <a:prstClr val="white"/>
                  </a:solidFill>
                  <a:latin typeface="Verdana"/>
                  <a:cs typeface="Arial" pitchFamily="34" charset="0"/>
                </a:rPr>
                <a:t>Technology</a:t>
              </a:r>
            </a:p>
          </p:txBody>
        </p:sp>
        <p:sp>
          <p:nvSpPr>
            <p:cNvPr id="12" name="Freeform 2">
              <a:extLst>
                <a:ext uri="{FF2B5EF4-FFF2-40B4-BE49-F238E27FC236}">
                  <a16:creationId xmlns:a16="http://schemas.microsoft.com/office/drawing/2014/main" id="{658F69DB-D852-4B46-883A-37B9BA86A0BC}"/>
                </a:ext>
              </a:extLst>
            </p:cNvPr>
            <p:cNvSpPr>
              <a:spLocks/>
            </p:cNvSpPr>
            <p:nvPr/>
          </p:nvSpPr>
          <p:spPr bwMode="blackWhite">
            <a:xfrm>
              <a:off x="1719374" y="1518851"/>
              <a:ext cx="2825249" cy="4174305"/>
            </a:xfrm>
            <a:custGeom>
              <a:avLst/>
              <a:gdLst>
                <a:gd name="T0" fmla="*/ 0 w 760"/>
                <a:gd name="T1" fmla="*/ 2147483647 h 1516"/>
                <a:gd name="T2" fmla="*/ 2147483647 w 760"/>
                <a:gd name="T3" fmla="*/ 2147483647 h 1516"/>
                <a:gd name="T4" fmla="*/ 2147483647 w 760"/>
                <a:gd name="T5" fmla="*/ 0 h 1516"/>
                <a:gd name="T6" fmla="*/ 0 w 760"/>
                <a:gd name="T7" fmla="*/ 2147483647 h 1516"/>
                <a:gd name="T8" fmla="*/ 0 60000 65536"/>
                <a:gd name="T9" fmla="*/ 0 60000 65536"/>
                <a:gd name="T10" fmla="*/ 0 60000 65536"/>
                <a:gd name="T11" fmla="*/ 0 60000 65536"/>
                <a:gd name="T12" fmla="*/ 0 w 760"/>
                <a:gd name="T13" fmla="*/ 0 h 1516"/>
                <a:gd name="T14" fmla="*/ 760 w 760"/>
                <a:gd name="T15" fmla="*/ 1516 h 1516"/>
              </a:gdLst>
              <a:ahLst/>
              <a:cxnLst>
                <a:cxn ang="T8">
                  <a:pos x="T0" y="T1"/>
                </a:cxn>
                <a:cxn ang="T9">
                  <a:pos x="T2" y="T3"/>
                </a:cxn>
                <a:cxn ang="T10">
                  <a:pos x="T4" y="T5"/>
                </a:cxn>
                <a:cxn ang="T11">
                  <a:pos x="T6" y="T7"/>
                </a:cxn>
              </a:cxnLst>
              <a:rect l="T12" t="T13" r="T14" b="T15"/>
              <a:pathLst>
                <a:path w="760" h="1516">
                  <a:moveTo>
                    <a:pt x="0" y="1516"/>
                  </a:moveTo>
                  <a:lnTo>
                    <a:pt x="760" y="960"/>
                  </a:lnTo>
                  <a:lnTo>
                    <a:pt x="760" y="0"/>
                  </a:lnTo>
                  <a:lnTo>
                    <a:pt x="0" y="1516"/>
                  </a:lnTo>
                  <a:close/>
                </a:path>
              </a:pathLst>
            </a:custGeom>
            <a:solidFill>
              <a:srgbClr val="2C5234"/>
            </a:solidFill>
            <a:ln w="12700">
              <a:noFill/>
              <a:round/>
              <a:headEnd/>
              <a:tailEnd/>
            </a:ln>
          </p:spPr>
          <p:txBody>
            <a:bodyPr lIns="1371600" tIns="274320" rIns="44450" bIns="44450" anchor="ctr">
              <a:no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800" b="1" i="0" u="none" strike="noStrike" kern="0" cap="none" spc="0" normalizeH="0" baseline="0" noProof="0">
                  <a:ln>
                    <a:noFill/>
                  </a:ln>
                  <a:solidFill>
                    <a:prstClr val="white"/>
                  </a:solidFill>
                  <a:effectLst/>
                  <a:uLnTx/>
                  <a:uFillTx/>
                  <a:latin typeface="Verdana"/>
                  <a:cs typeface="Arial" pitchFamily="34" charset="0"/>
                </a:rPr>
                <a:t>Processes</a:t>
              </a:r>
            </a:p>
          </p:txBody>
        </p:sp>
        <p:sp>
          <p:nvSpPr>
            <p:cNvPr id="13" name="AutoShape 13">
              <a:extLst>
                <a:ext uri="{FF2B5EF4-FFF2-40B4-BE49-F238E27FC236}">
                  <a16:creationId xmlns:a16="http://schemas.microsoft.com/office/drawing/2014/main" id="{3CC05DC4-920E-9342-8015-37B8D1842B05}"/>
                </a:ext>
              </a:extLst>
            </p:cNvPr>
            <p:cNvSpPr>
              <a:spLocks noChangeArrowheads="1"/>
            </p:cNvSpPr>
            <p:nvPr/>
          </p:nvSpPr>
          <p:spPr bwMode="blackWhite">
            <a:xfrm>
              <a:off x="1744270" y="4211913"/>
              <a:ext cx="5655462" cy="1519408"/>
            </a:xfrm>
            <a:prstGeom prst="triangle">
              <a:avLst>
                <a:gd name="adj" fmla="val 49954"/>
              </a:avLst>
            </a:prstGeom>
            <a:solidFill>
              <a:srgbClr val="86BC25"/>
            </a:solidFill>
            <a:ln w="12700">
              <a:noFill/>
              <a:miter lim="800000"/>
              <a:headEnd/>
              <a:tailEnd/>
            </a:ln>
          </p:spPr>
          <p:txBody>
            <a:bodyPr lIns="44450" tIns="44450" rIns="44450" bIns="457200" anchor="ctr">
              <a:noAutofit/>
            </a:bodyPr>
            <a:lstStyle/>
            <a:p>
              <a:pPr marL="0" marR="0" lvl="0" indent="0" algn="ctr" defTabSz="762000" eaLnBrk="1" fontAlgn="auto" latinLnBrk="0" hangingPunct="1">
                <a:lnSpc>
                  <a:spcPct val="95000"/>
                </a:lnSpc>
                <a:spcBef>
                  <a:spcPct val="20000"/>
                </a:spcBef>
                <a:spcAft>
                  <a:spcPts val="0"/>
                </a:spcAft>
                <a:buClrTx/>
                <a:buSzTx/>
                <a:buFontTx/>
                <a:buNone/>
                <a:tabLst/>
                <a:defRPr/>
              </a:pPr>
              <a:r>
                <a:rPr lang="en-US" altLang="ja-JP" sz="1100" b="1" kern="0">
                  <a:solidFill>
                    <a:prstClr val="white"/>
                  </a:solidFill>
                  <a:latin typeface="Verdana"/>
                  <a:cs typeface="Arial" pitchFamily="34" charset="0"/>
                </a:rPr>
                <a:t>The global markets </a:t>
              </a:r>
              <a:br>
                <a:rPr lang="en-US" altLang="ja-JP" sz="1100" b="1" kern="0">
                  <a:solidFill>
                    <a:prstClr val="white"/>
                  </a:solidFill>
                  <a:latin typeface="Verdana"/>
                  <a:cs typeface="Arial" pitchFamily="34" charset="0"/>
                </a:rPr>
              </a:br>
              <a:r>
                <a:rPr lang="en-US" altLang="ja-JP" sz="1100" b="1" kern="0">
                  <a:solidFill>
                    <a:prstClr val="white"/>
                  </a:solidFill>
                  <a:latin typeface="Verdana"/>
                  <a:cs typeface="Arial" pitchFamily="34" charset="0"/>
                </a:rPr>
                <a:t>Megatrends</a:t>
              </a:r>
            </a:p>
            <a:p>
              <a:pPr marL="0" marR="0" lvl="0" indent="0" algn="ctr" defTabSz="762000" eaLnBrk="1" fontAlgn="auto" latinLnBrk="0" hangingPunct="1">
                <a:lnSpc>
                  <a:spcPct val="95000"/>
                </a:lnSpc>
                <a:spcBef>
                  <a:spcPct val="20000"/>
                </a:spcBef>
                <a:spcAft>
                  <a:spcPts val="0"/>
                </a:spcAft>
                <a:buClrTx/>
                <a:buSzTx/>
                <a:buFontTx/>
                <a:buNone/>
                <a:tabLst/>
                <a:defRPr/>
              </a:pPr>
              <a:r>
                <a:rPr lang="en-GB" altLang="ja-JP" sz="800" b="1" kern="0">
                  <a:solidFill>
                    <a:prstClr val="white"/>
                  </a:solidFill>
                  <a:latin typeface="Verdana"/>
                  <a:cs typeface="Arial" pitchFamily="34" charset="0"/>
                </a:rPr>
                <a:t>(co-created)</a:t>
              </a:r>
              <a:endParaRPr lang="ja-JP" altLang="en-US" sz="800" b="1" kern="0">
                <a:solidFill>
                  <a:prstClr val="white"/>
                </a:solidFill>
                <a:latin typeface="Verdana"/>
                <a:cs typeface="Arial" pitchFamily="34" charset="0"/>
              </a:endParaRPr>
            </a:p>
          </p:txBody>
        </p:sp>
      </p:grpSp>
      <p:sp>
        <p:nvSpPr>
          <p:cNvPr id="14" name="Textfeld 13">
            <a:extLst>
              <a:ext uri="{FF2B5EF4-FFF2-40B4-BE49-F238E27FC236}">
                <a16:creationId xmlns:a16="http://schemas.microsoft.com/office/drawing/2014/main" id="{6C232B55-E653-EB4A-879F-476DFC7B2FE9}"/>
              </a:ext>
            </a:extLst>
          </p:cNvPr>
          <p:cNvSpPr txBox="1"/>
          <p:nvPr/>
        </p:nvSpPr>
        <p:spPr>
          <a:xfrm>
            <a:off x="172994" y="3294932"/>
            <a:ext cx="993775" cy="183207"/>
          </a:xfrm>
          <a:prstGeom prst="rect">
            <a:avLst/>
          </a:prstGeom>
          <a:noFill/>
        </p:spPr>
        <p:txBody>
          <a:bodyPr wrap="square" rtlCol="0">
            <a:spAutoFit/>
          </a:bodyPr>
          <a:lstStyle/>
          <a:p>
            <a:r>
              <a:rPr lang="en-GB" sz="600" b="1">
                <a:solidFill>
                  <a:schemeClr val="bg1"/>
                </a:solidFill>
                <a:latin typeface="Arial Narrow" panose="020B0604020202020204" pitchFamily="34" charset="0"/>
                <a:ea typeface="+mj-ea"/>
                <a:cs typeface="Arial Narrow" panose="020B0604020202020204" pitchFamily="34" charset="0"/>
              </a:rPr>
              <a:t>Source: SAP</a:t>
            </a:r>
          </a:p>
        </p:txBody>
      </p:sp>
      <p:sp>
        <p:nvSpPr>
          <p:cNvPr id="15" name="Form 14">
            <a:extLst>
              <a:ext uri="{FF2B5EF4-FFF2-40B4-BE49-F238E27FC236}">
                <a16:creationId xmlns:a16="http://schemas.microsoft.com/office/drawing/2014/main" id="{206DA00D-8212-7D4F-AEB0-B819A8F8EA13}"/>
              </a:ext>
            </a:extLst>
          </p:cNvPr>
          <p:cNvSpPr/>
          <p:nvPr/>
        </p:nvSpPr>
        <p:spPr>
          <a:xfrm rot="20986686" flipH="1" flipV="1">
            <a:off x="6800619" y="2193526"/>
            <a:ext cx="2995028" cy="1829769"/>
          </a:xfrm>
          <a:prstGeom prst="swooshArrow">
            <a:avLst>
              <a:gd name="adj1" fmla="val 25000"/>
              <a:gd name="adj2" fmla="val 25000"/>
            </a:avLst>
          </a:prstGeom>
          <a:solidFill>
            <a:schemeClr val="accent1">
              <a:tint val="40000"/>
              <a:hueOff val="0"/>
              <a:satOff val="0"/>
              <a:lumOff val="0"/>
              <a:alpha val="49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Rechteck 15">
            <a:extLst>
              <a:ext uri="{FF2B5EF4-FFF2-40B4-BE49-F238E27FC236}">
                <a16:creationId xmlns:a16="http://schemas.microsoft.com/office/drawing/2014/main" id="{85945685-3D2E-9140-BBE2-1E35442D5739}"/>
              </a:ext>
            </a:extLst>
          </p:cNvPr>
          <p:cNvSpPr/>
          <p:nvPr/>
        </p:nvSpPr>
        <p:spPr>
          <a:xfrm>
            <a:off x="8645896" y="1116994"/>
            <a:ext cx="3144628" cy="4016484"/>
          </a:xfrm>
          <a:prstGeom prst="rect">
            <a:avLst/>
          </a:prstGeom>
        </p:spPr>
        <p:txBody>
          <a:bodyPr wrap="square">
            <a:spAutoFit/>
          </a:bodyPr>
          <a:lstStyle/>
          <a:p>
            <a:r>
              <a:rPr lang="en-US" sz="1200" b="1" dirty="0">
                <a:solidFill>
                  <a:schemeClr val="bg1">
                    <a:lumMod val="50000"/>
                  </a:schemeClr>
                </a:solidFill>
                <a:latin typeface="Arial Narrow" panose="020B0604020202020204" pitchFamily="34" charset="0"/>
                <a:ea typeface="+mj-ea"/>
                <a:cs typeface="Arial Narrow" panose="020B0604020202020204" pitchFamily="34" charset="0"/>
              </a:rPr>
              <a:t>SAP High Performance Analytic Appliance (HANA)</a:t>
            </a:r>
          </a:p>
          <a:p>
            <a:endParaRPr lang="en-GB" sz="1200" b="1" dirty="0">
              <a:solidFill>
                <a:schemeClr val="bg1">
                  <a:lumMod val="50000"/>
                </a:schemeClr>
              </a:solidFill>
              <a:latin typeface="Arial Narrow" panose="020B0604020202020204" pitchFamily="34" charset="0"/>
              <a:ea typeface="+mj-ea"/>
              <a:cs typeface="Arial Narrow" panose="020B0604020202020204" pitchFamily="34" charset="0"/>
            </a:endParaRPr>
          </a:p>
          <a:p>
            <a:r>
              <a:rPr lang="en-GB" sz="1200" b="1" dirty="0">
                <a:solidFill>
                  <a:schemeClr val="bg1">
                    <a:lumMod val="50000"/>
                  </a:schemeClr>
                </a:solidFill>
                <a:latin typeface="Arial Narrow" panose="020B0604020202020204" pitchFamily="34" charset="0"/>
                <a:ea typeface="+mj-ea"/>
                <a:cs typeface="Arial Narrow" panose="020B0604020202020204" pitchFamily="34" charset="0"/>
              </a:rPr>
              <a:t>The major benefit for you adapting this new technology</a:t>
            </a:r>
          </a:p>
          <a:p>
            <a:endParaRPr lang="en-GB" sz="1200" b="1" dirty="0">
              <a:solidFill>
                <a:schemeClr val="bg1">
                  <a:lumMod val="50000"/>
                </a:schemeClr>
              </a:solidFill>
              <a:latin typeface="+mj-lt"/>
              <a:ea typeface="+mj-ea"/>
              <a:cs typeface="+mj-cs"/>
            </a:endParaRPr>
          </a:p>
          <a:p>
            <a:pPr marL="171450" indent="-171450">
              <a:buFont typeface="Wingdings" panose="05000000000000000000" pitchFamily="2" charset="2"/>
              <a:buChar char="§"/>
            </a:pPr>
            <a:r>
              <a:rPr lang="en-GB" sz="1200" dirty="0">
                <a:solidFill>
                  <a:schemeClr val="bg1">
                    <a:lumMod val="50000"/>
                  </a:schemeClr>
                </a:solidFill>
                <a:latin typeface="+mj-lt"/>
                <a:ea typeface="+mj-ea"/>
                <a:cs typeface="+mj-cs"/>
              </a:rPr>
              <a:t>It </a:t>
            </a:r>
            <a:r>
              <a:rPr lang="en-GB" sz="900" b="1" dirty="0">
                <a:solidFill>
                  <a:schemeClr val="bg1">
                    <a:lumMod val="50000"/>
                  </a:schemeClr>
                </a:solidFill>
                <a:latin typeface="Arial Narrow" panose="020B0604020202020204" pitchFamily="34" charset="0"/>
                <a:ea typeface="+mj-ea"/>
                <a:cs typeface="Arial Narrow" panose="020B0604020202020204" pitchFamily="34" charset="0"/>
              </a:rPr>
              <a:t>is not only in the speed. OLTP transactions are not only improved by better performance but rather by a better Business Process based on smart software due to the advantages of SAP HANA as a platform.</a:t>
            </a:r>
          </a:p>
          <a:p>
            <a:pPr marL="171450" indent="-171450">
              <a:buFont typeface="Wingdings" panose="05000000000000000000" pitchFamily="2" charset="2"/>
              <a:buChar char="§"/>
            </a:pPr>
            <a:endParaRPr lang="en-GB" sz="900" b="1" dirty="0">
              <a:solidFill>
                <a:schemeClr val="bg1">
                  <a:lumMod val="50000"/>
                </a:schemeClr>
              </a:solidFill>
              <a:latin typeface="Arial Narrow" panose="020B0604020202020204" pitchFamily="34" charset="0"/>
              <a:ea typeface="+mj-ea"/>
              <a:cs typeface="Arial Narrow" panose="020B0604020202020204" pitchFamily="34" charset="0"/>
            </a:endParaRPr>
          </a:p>
          <a:p>
            <a:pPr marL="171450" indent="-171450">
              <a:buFont typeface="Wingdings" panose="05000000000000000000" pitchFamily="2" charset="2"/>
              <a:buChar char="§"/>
            </a:pPr>
            <a:r>
              <a:rPr lang="en-GB" sz="900" b="1" dirty="0">
                <a:solidFill>
                  <a:schemeClr val="bg1">
                    <a:lumMod val="50000"/>
                  </a:schemeClr>
                </a:solidFill>
                <a:latin typeface="Arial Narrow" panose="020B0604020202020204" pitchFamily="34" charset="0"/>
                <a:ea typeface="+mj-ea"/>
                <a:cs typeface="Arial Narrow" panose="020B0604020202020204" pitchFamily="34" charset="0"/>
              </a:rPr>
              <a:t>Significant improvement in OLAP processes where now truly the SAP Business Suite on HANA can leverage the User’s BI experience at all levels, from operation, to higher Strategic Business Intelligence.</a:t>
            </a:r>
          </a:p>
          <a:p>
            <a:pPr marL="171450" indent="-171450">
              <a:buFont typeface="Wingdings" panose="05000000000000000000" pitchFamily="2" charset="2"/>
              <a:buChar char="§"/>
            </a:pPr>
            <a:endParaRPr lang="en-GB" sz="900" b="1" dirty="0">
              <a:solidFill>
                <a:schemeClr val="bg1">
                  <a:lumMod val="50000"/>
                </a:schemeClr>
              </a:solidFill>
              <a:latin typeface="Arial Narrow" panose="020B0604020202020204" pitchFamily="34" charset="0"/>
              <a:ea typeface="+mj-ea"/>
              <a:cs typeface="Arial Narrow" panose="020B0604020202020204" pitchFamily="34" charset="0"/>
            </a:endParaRPr>
          </a:p>
          <a:p>
            <a:pPr marL="171450" indent="-171450">
              <a:buFont typeface="Wingdings" panose="05000000000000000000" pitchFamily="2" charset="2"/>
              <a:buChar char="§"/>
            </a:pPr>
            <a:r>
              <a:rPr lang="en-GB" sz="900" b="1" dirty="0">
                <a:solidFill>
                  <a:schemeClr val="bg1">
                    <a:lumMod val="50000"/>
                  </a:schemeClr>
                </a:solidFill>
                <a:latin typeface="Arial Narrow" panose="020B0604020202020204" pitchFamily="34" charset="0"/>
                <a:ea typeface="+mj-ea"/>
                <a:cs typeface="Arial Narrow" panose="020B0604020202020204" pitchFamily="34" charset="0"/>
              </a:rPr>
              <a:t>Integration + Integration + Integration – Finally you will be able to reduce your diverse Vendors’ footprints that your were collecting in the past 10 or 15 years. Don’t forget the rule of thumb. It will cost you 20% to 30% of your implementation and further maintenance costs to maintain connectivity, like for example Process Integration Software, at the same time SAP HANA new and flexible Smart Data Access offers you new possibilities to store Big data using smart tools like Hadoop, federating Data from several other systems and allowing you for a better and safer Business too Business interaction.</a:t>
            </a:r>
          </a:p>
        </p:txBody>
      </p:sp>
      <p:sp>
        <p:nvSpPr>
          <p:cNvPr id="17" name="Form 16">
            <a:extLst>
              <a:ext uri="{FF2B5EF4-FFF2-40B4-BE49-F238E27FC236}">
                <a16:creationId xmlns:a16="http://schemas.microsoft.com/office/drawing/2014/main" id="{713C1F1A-0ED1-3946-9626-A068DDA41943}"/>
              </a:ext>
            </a:extLst>
          </p:cNvPr>
          <p:cNvSpPr/>
          <p:nvPr/>
        </p:nvSpPr>
        <p:spPr>
          <a:xfrm rot="2986966">
            <a:off x="1888001" y="1730165"/>
            <a:ext cx="3994026" cy="2323162"/>
          </a:xfrm>
          <a:prstGeom prst="swooshArrow">
            <a:avLst>
              <a:gd name="adj1" fmla="val 25000"/>
              <a:gd name="adj2" fmla="val 25000"/>
            </a:avLst>
          </a:prstGeom>
          <a:solidFill>
            <a:schemeClr val="accent1">
              <a:tint val="40000"/>
              <a:hueOff val="0"/>
              <a:satOff val="0"/>
              <a:lumOff val="0"/>
              <a:alpha val="49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chteck 17">
            <a:extLst>
              <a:ext uri="{FF2B5EF4-FFF2-40B4-BE49-F238E27FC236}">
                <a16:creationId xmlns:a16="http://schemas.microsoft.com/office/drawing/2014/main" id="{77444065-CEE7-4C43-A656-31E64944083A}"/>
              </a:ext>
            </a:extLst>
          </p:cNvPr>
          <p:cNvSpPr/>
          <p:nvPr/>
        </p:nvSpPr>
        <p:spPr>
          <a:xfrm rot="16200000">
            <a:off x="7241234" y="1470269"/>
            <a:ext cx="2532325" cy="461665"/>
          </a:xfrm>
          <a:prstGeom prst="rect">
            <a:avLst/>
          </a:prstGeom>
        </p:spPr>
        <p:txBody>
          <a:bodyPr wrap="square">
            <a:spAutoFit/>
          </a:bodyPr>
          <a:lstStyle/>
          <a:p>
            <a:r>
              <a:rPr lang="de-DE" sz="1200" b="1" dirty="0">
                <a:solidFill>
                  <a:schemeClr val="bg1">
                    <a:lumMod val="50000"/>
                  </a:schemeClr>
                </a:solidFill>
                <a:latin typeface="Arial Narrow" panose="020B0604020202020204" pitchFamily="34" charset="0"/>
                <a:ea typeface="+mj-ea"/>
                <a:cs typeface="Arial Narrow" panose="020B0604020202020204" pitchFamily="34" charset="0"/>
              </a:rPr>
              <a:t>Online-Transaction-Processing </a:t>
            </a:r>
            <a:br>
              <a:rPr lang="de-DE" sz="1200" b="1" dirty="0">
                <a:solidFill>
                  <a:schemeClr val="bg1">
                    <a:lumMod val="50000"/>
                  </a:schemeClr>
                </a:solidFill>
                <a:latin typeface="Arial Narrow" panose="020B0604020202020204" pitchFamily="34" charset="0"/>
                <a:ea typeface="+mj-ea"/>
                <a:cs typeface="Arial Narrow" panose="020B0604020202020204" pitchFamily="34" charset="0"/>
              </a:rPr>
            </a:br>
            <a:r>
              <a:rPr lang="de-DE" sz="1200" b="1" dirty="0">
                <a:solidFill>
                  <a:schemeClr val="bg1">
                    <a:lumMod val="50000"/>
                  </a:schemeClr>
                </a:solidFill>
                <a:latin typeface="Arial Narrow" panose="020B0604020202020204" pitchFamily="34" charset="0"/>
                <a:ea typeface="+mj-ea"/>
                <a:cs typeface="Arial Narrow" panose="020B0604020202020204" pitchFamily="34" charset="0"/>
              </a:rPr>
              <a:t>(OLTP)</a:t>
            </a:r>
            <a:endParaRPr lang="en-US" sz="1200" b="1" dirty="0">
              <a:solidFill>
                <a:schemeClr val="bg1">
                  <a:lumMod val="50000"/>
                </a:schemeClr>
              </a:solidFill>
              <a:latin typeface="Arial Narrow" panose="020B0604020202020204" pitchFamily="34" charset="0"/>
              <a:ea typeface="+mj-ea"/>
              <a:cs typeface="Arial Narrow" panose="020B0604020202020204" pitchFamily="34" charset="0"/>
            </a:endParaRPr>
          </a:p>
        </p:txBody>
      </p:sp>
      <p:sp>
        <p:nvSpPr>
          <p:cNvPr id="21" name="Rechteck 20">
            <a:extLst>
              <a:ext uri="{FF2B5EF4-FFF2-40B4-BE49-F238E27FC236}">
                <a16:creationId xmlns:a16="http://schemas.microsoft.com/office/drawing/2014/main" id="{9A97F9DD-E262-2044-A9C5-B32A6CBE18B8}"/>
              </a:ext>
            </a:extLst>
          </p:cNvPr>
          <p:cNvSpPr/>
          <p:nvPr/>
        </p:nvSpPr>
        <p:spPr>
          <a:xfrm>
            <a:off x="907554" y="927509"/>
            <a:ext cx="2454599" cy="2031325"/>
          </a:xfrm>
          <a:prstGeom prst="rect">
            <a:avLst/>
          </a:prstGeom>
        </p:spPr>
        <p:txBody>
          <a:bodyPr wrap="square">
            <a:spAutoFit/>
          </a:bodyPr>
          <a:lstStyle/>
          <a:p>
            <a:pPr marL="285750" indent="-2857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Automated Purchase order approval process</a:t>
            </a:r>
          </a:p>
          <a:p>
            <a:pPr marL="285750" indent="-2857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Procure to pay</a:t>
            </a:r>
          </a:p>
          <a:p>
            <a:pPr marL="285750" indent="-2857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Idea to offering</a:t>
            </a:r>
          </a:p>
          <a:p>
            <a:pPr marL="285750" indent="-2857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Market to order</a:t>
            </a:r>
          </a:p>
          <a:p>
            <a:pPr marL="285750" indent="-2857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Quote to Cash</a:t>
            </a:r>
          </a:p>
          <a:p>
            <a:pPr marL="285750" indent="-2857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Order to Cash</a:t>
            </a:r>
          </a:p>
          <a:p>
            <a:pPr marL="285750" indent="-2857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Forecast to Delivery</a:t>
            </a:r>
          </a:p>
          <a:p>
            <a:pPr marL="285750" indent="-2857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Final plan to report</a:t>
            </a:r>
          </a:p>
          <a:p>
            <a:pPr marL="285750" indent="-2857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Issue to resolution</a:t>
            </a:r>
          </a:p>
          <a:p>
            <a:pPr marL="285750" indent="-2857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Plan to Inventory</a:t>
            </a:r>
          </a:p>
          <a:p>
            <a:pPr marL="285750" indent="-2857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Hire to retire</a:t>
            </a:r>
          </a:p>
          <a:p>
            <a:pPr marL="285750" indent="-2857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Assets to Acquire</a:t>
            </a:r>
          </a:p>
          <a:p>
            <a:pPr marL="285750" indent="-285750">
              <a:buFont typeface="Wingdings" panose="05000000000000000000" pitchFamily="2" charset="2"/>
              <a:buChar char="§"/>
            </a:pPr>
            <a:r>
              <a:rPr lang="en-GB" sz="900" b="1" dirty="0">
                <a:solidFill>
                  <a:schemeClr val="bg1"/>
                </a:solidFill>
                <a:latin typeface="Arial Narrow" panose="020B0604020202020204" pitchFamily="34" charset="0"/>
                <a:ea typeface="+mj-ea"/>
                <a:cs typeface="Arial Narrow" panose="020B0604020202020204" pitchFamily="34" charset="0"/>
              </a:rPr>
              <a:t>…</a:t>
            </a:r>
          </a:p>
        </p:txBody>
      </p:sp>
      <p:sp>
        <p:nvSpPr>
          <p:cNvPr id="22" name="Rechteck 21">
            <a:extLst>
              <a:ext uri="{FF2B5EF4-FFF2-40B4-BE49-F238E27FC236}">
                <a16:creationId xmlns:a16="http://schemas.microsoft.com/office/drawing/2014/main" id="{5E07B5BC-1C0C-6D40-BBDF-7DCB2698CDC6}"/>
              </a:ext>
            </a:extLst>
          </p:cNvPr>
          <p:cNvSpPr/>
          <p:nvPr/>
        </p:nvSpPr>
        <p:spPr>
          <a:xfrm>
            <a:off x="4926895" y="823015"/>
            <a:ext cx="994231" cy="507831"/>
          </a:xfrm>
          <a:prstGeom prst="rect">
            <a:avLst/>
          </a:prstGeom>
        </p:spPr>
        <p:txBody>
          <a:bodyPr wrap="square">
            <a:spAutoFit/>
          </a:bodyPr>
          <a:lstStyle/>
          <a:p>
            <a:r>
              <a:rPr lang="en-GB" sz="900" b="1">
                <a:solidFill>
                  <a:schemeClr val="bg1">
                    <a:lumMod val="50000"/>
                  </a:schemeClr>
                </a:solidFill>
                <a:latin typeface="Arial Narrow" panose="020B0604020202020204" pitchFamily="34" charset="0"/>
                <a:ea typeface="+mj-ea"/>
                <a:cs typeface="Arial Narrow" panose="020B0604020202020204" pitchFamily="34" charset="0"/>
              </a:rPr>
              <a:t>The humans’ business world becomes VUCA.</a:t>
            </a:r>
          </a:p>
        </p:txBody>
      </p:sp>
      <p:sp>
        <p:nvSpPr>
          <p:cNvPr id="23" name="Rechteck 22">
            <a:extLst>
              <a:ext uri="{FF2B5EF4-FFF2-40B4-BE49-F238E27FC236}">
                <a16:creationId xmlns:a16="http://schemas.microsoft.com/office/drawing/2014/main" id="{6CF1CB9C-F291-2A45-998D-7D93DB04AAE7}"/>
              </a:ext>
            </a:extLst>
          </p:cNvPr>
          <p:cNvSpPr/>
          <p:nvPr/>
        </p:nvSpPr>
        <p:spPr>
          <a:xfrm>
            <a:off x="4422071" y="2981000"/>
            <a:ext cx="693674" cy="313932"/>
          </a:xfrm>
          <a:prstGeom prst="rect">
            <a:avLst/>
          </a:prstGeom>
        </p:spPr>
        <p:txBody>
          <a:bodyPr wrap="square">
            <a:spAutoFit/>
          </a:bodyPr>
          <a:lstStyle/>
          <a:p>
            <a:pPr lvl="0" defTabSz="488950">
              <a:lnSpc>
                <a:spcPct val="90000"/>
              </a:lnSpc>
              <a:spcBef>
                <a:spcPct val="0"/>
              </a:spcBef>
              <a:spcAft>
                <a:spcPct val="10000"/>
              </a:spcAft>
            </a:pPr>
            <a:r>
              <a:rPr lang="en-GB" sz="800" b="1">
                <a:latin typeface="Arial Narrow" panose="020B0606020202030204" pitchFamily="34" charset="0"/>
              </a:rPr>
              <a:t>Design Thinking</a:t>
            </a:r>
          </a:p>
        </p:txBody>
      </p:sp>
      <p:sp>
        <p:nvSpPr>
          <p:cNvPr id="24" name="Rechteck 23">
            <a:extLst>
              <a:ext uri="{FF2B5EF4-FFF2-40B4-BE49-F238E27FC236}">
                <a16:creationId xmlns:a16="http://schemas.microsoft.com/office/drawing/2014/main" id="{FE78C130-2211-1B4D-907F-A84AB29110C8}"/>
              </a:ext>
            </a:extLst>
          </p:cNvPr>
          <p:cNvSpPr/>
          <p:nvPr/>
        </p:nvSpPr>
        <p:spPr>
          <a:xfrm>
            <a:off x="7558597" y="3473763"/>
            <a:ext cx="693674" cy="203133"/>
          </a:xfrm>
          <a:prstGeom prst="rect">
            <a:avLst/>
          </a:prstGeom>
        </p:spPr>
        <p:txBody>
          <a:bodyPr wrap="square">
            <a:spAutoFit/>
          </a:bodyPr>
          <a:lstStyle/>
          <a:p>
            <a:pPr lvl="0" defTabSz="488950">
              <a:lnSpc>
                <a:spcPct val="90000"/>
              </a:lnSpc>
              <a:spcBef>
                <a:spcPct val="0"/>
              </a:spcBef>
              <a:spcAft>
                <a:spcPct val="10000"/>
              </a:spcAft>
            </a:pPr>
            <a:r>
              <a:rPr lang="en-GB" sz="800" b="1">
                <a:latin typeface="Arial Narrow" panose="020B0606020202030204" pitchFamily="34" charset="0"/>
              </a:rPr>
              <a:t>agile</a:t>
            </a:r>
          </a:p>
        </p:txBody>
      </p:sp>
      <p:sp>
        <p:nvSpPr>
          <p:cNvPr id="27" name="Form 26">
            <a:extLst>
              <a:ext uri="{FF2B5EF4-FFF2-40B4-BE49-F238E27FC236}">
                <a16:creationId xmlns:a16="http://schemas.microsoft.com/office/drawing/2014/main" id="{E3B4539F-8713-D94F-8223-086459D95B8D}"/>
              </a:ext>
            </a:extLst>
          </p:cNvPr>
          <p:cNvSpPr/>
          <p:nvPr/>
        </p:nvSpPr>
        <p:spPr>
          <a:xfrm rot="18991565" flipV="1">
            <a:off x="2770708" y="4037695"/>
            <a:ext cx="3047127" cy="2773062"/>
          </a:xfrm>
          <a:prstGeom prst="swooshArrow">
            <a:avLst>
              <a:gd name="adj1" fmla="val 25000"/>
              <a:gd name="adj2" fmla="val 25000"/>
            </a:avLst>
          </a:prstGeom>
          <a:solidFill>
            <a:schemeClr val="accent1">
              <a:tint val="40000"/>
              <a:hueOff val="0"/>
              <a:satOff val="0"/>
              <a:lumOff val="0"/>
              <a:alpha val="49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Rechteck 19">
            <a:extLst>
              <a:ext uri="{FF2B5EF4-FFF2-40B4-BE49-F238E27FC236}">
                <a16:creationId xmlns:a16="http://schemas.microsoft.com/office/drawing/2014/main" id="{A3262726-2E6A-E740-A95E-2B8EE4C1A8AA}"/>
              </a:ext>
            </a:extLst>
          </p:cNvPr>
          <p:cNvSpPr/>
          <p:nvPr/>
        </p:nvSpPr>
        <p:spPr>
          <a:xfrm>
            <a:off x="5644718" y="5380294"/>
            <a:ext cx="2769401" cy="1200329"/>
          </a:xfrm>
          <a:prstGeom prst="rect">
            <a:avLst/>
          </a:prstGeom>
        </p:spPr>
        <p:txBody>
          <a:bodyPr wrap="square">
            <a:spAutoFit/>
          </a:bodyPr>
          <a:lstStyle/>
          <a:p>
            <a:pPr marL="171450" indent="-171450">
              <a:buFont typeface="Wingdings" panose="05000000000000000000" pitchFamily="2" charset="2"/>
              <a:buChar char="§"/>
            </a:pPr>
            <a:r>
              <a:rPr lang="en-GB" sz="900" b="1" dirty="0">
                <a:solidFill>
                  <a:schemeClr val="bg1">
                    <a:lumMod val="50000"/>
                  </a:schemeClr>
                </a:solidFill>
                <a:latin typeface="Arial Narrow" panose="020B0604020202020204" pitchFamily="34" charset="0"/>
                <a:ea typeface="+mj-ea"/>
                <a:cs typeface="Arial Narrow" panose="020B0604020202020204" pitchFamily="34" charset="0"/>
              </a:rPr>
              <a:t>Client Orientation &amp; Customer Focus</a:t>
            </a:r>
          </a:p>
          <a:p>
            <a:pPr marL="171450" indent="-171450">
              <a:buFont typeface="Wingdings" panose="05000000000000000000" pitchFamily="2" charset="2"/>
              <a:buChar char="§"/>
            </a:pPr>
            <a:r>
              <a:rPr lang="en-GB" sz="900" b="1" dirty="0">
                <a:solidFill>
                  <a:schemeClr val="bg1">
                    <a:lumMod val="50000"/>
                  </a:schemeClr>
                </a:solidFill>
                <a:latin typeface="Arial Narrow" panose="020B0604020202020204" pitchFamily="34" charset="0"/>
                <a:ea typeface="+mj-ea"/>
                <a:cs typeface="Arial Narrow" panose="020B0604020202020204" pitchFamily="34" charset="0"/>
              </a:rPr>
              <a:t>Digitalized Technologies</a:t>
            </a:r>
          </a:p>
          <a:p>
            <a:pPr marL="171450" indent="-171450">
              <a:buFont typeface="Wingdings" panose="05000000000000000000" pitchFamily="2" charset="2"/>
              <a:buChar char="§"/>
            </a:pPr>
            <a:r>
              <a:rPr lang="en-GB" sz="900" b="1" dirty="0">
                <a:solidFill>
                  <a:schemeClr val="bg1">
                    <a:lumMod val="50000"/>
                  </a:schemeClr>
                </a:solidFill>
                <a:latin typeface="Arial Narrow" panose="020B0604020202020204" pitchFamily="34" charset="0"/>
                <a:ea typeface="+mj-ea"/>
                <a:cs typeface="Arial Narrow" panose="020B0604020202020204" pitchFamily="34" charset="0"/>
              </a:rPr>
              <a:t>Entrepreneurship</a:t>
            </a:r>
          </a:p>
          <a:p>
            <a:pPr marL="171450" indent="-171450">
              <a:buFont typeface="Wingdings" panose="05000000000000000000" pitchFamily="2" charset="2"/>
              <a:buChar char="§"/>
            </a:pPr>
            <a:r>
              <a:rPr lang="en-GB" sz="900" b="1" dirty="0">
                <a:solidFill>
                  <a:schemeClr val="bg1">
                    <a:lumMod val="50000"/>
                  </a:schemeClr>
                </a:solidFill>
                <a:latin typeface="Arial Narrow" panose="020B0604020202020204" pitchFamily="34" charset="0"/>
                <a:ea typeface="+mj-ea"/>
                <a:cs typeface="Arial Narrow" panose="020B0604020202020204" pitchFamily="34" charset="0"/>
              </a:rPr>
              <a:t>Agility and Ability to create</a:t>
            </a:r>
          </a:p>
          <a:p>
            <a:pPr marL="171450" indent="-171450">
              <a:buFont typeface="Wingdings" panose="05000000000000000000" pitchFamily="2" charset="2"/>
              <a:buChar char="§"/>
            </a:pPr>
            <a:r>
              <a:rPr lang="en-GB" sz="900" b="1" dirty="0">
                <a:solidFill>
                  <a:schemeClr val="bg1">
                    <a:lumMod val="50000"/>
                  </a:schemeClr>
                </a:solidFill>
                <a:latin typeface="Arial Narrow" panose="020B0604020202020204" pitchFamily="34" charset="0"/>
                <a:ea typeface="+mj-ea"/>
                <a:cs typeface="Arial Narrow" panose="020B0604020202020204" pitchFamily="34" charset="0"/>
              </a:rPr>
              <a:t>Workplace of the future (independent working) </a:t>
            </a:r>
          </a:p>
          <a:p>
            <a:pPr marL="171450" indent="-171450">
              <a:buFont typeface="Wingdings" panose="05000000000000000000" pitchFamily="2" charset="2"/>
              <a:buChar char="§"/>
            </a:pPr>
            <a:r>
              <a:rPr lang="en-GB" sz="900" b="1" dirty="0">
                <a:solidFill>
                  <a:schemeClr val="bg1">
                    <a:lumMod val="50000"/>
                  </a:schemeClr>
                </a:solidFill>
                <a:latin typeface="Arial Narrow" panose="020B0604020202020204" pitchFamily="34" charset="0"/>
                <a:ea typeface="+mj-ea"/>
                <a:cs typeface="Arial Narrow" panose="020B0604020202020204" pitchFamily="34" charset="0"/>
              </a:rPr>
              <a:t>Digital Leadership</a:t>
            </a:r>
          </a:p>
          <a:p>
            <a:pPr marL="171450" indent="-171450">
              <a:buFont typeface="Wingdings" panose="05000000000000000000" pitchFamily="2" charset="2"/>
              <a:buChar char="§"/>
            </a:pPr>
            <a:r>
              <a:rPr lang="en-GB" sz="900" b="1" dirty="0">
                <a:solidFill>
                  <a:schemeClr val="bg1">
                    <a:lumMod val="50000"/>
                  </a:schemeClr>
                </a:solidFill>
                <a:latin typeface="Arial Narrow" panose="020B0604020202020204" pitchFamily="34" charset="0"/>
                <a:ea typeface="+mj-ea"/>
                <a:cs typeface="Arial Narrow" panose="020B0604020202020204" pitchFamily="34" charset="0"/>
              </a:rPr>
              <a:t>Collaboration &amp; Co-Creation</a:t>
            </a:r>
          </a:p>
          <a:p>
            <a:pPr marL="171450" indent="-171450">
              <a:buFont typeface="Wingdings" panose="05000000000000000000" pitchFamily="2" charset="2"/>
              <a:buChar char="§"/>
            </a:pPr>
            <a:r>
              <a:rPr lang="en-GB" sz="900" b="1" dirty="0">
                <a:solidFill>
                  <a:schemeClr val="bg1">
                    <a:lumMod val="50000"/>
                  </a:schemeClr>
                </a:solidFill>
                <a:latin typeface="Arial Narrow" panose="020B0604020202020204" pitchFamily="34" charset="0"/>
                <a:ea typeface="+mj-ea"/>
                <a:cs typeface="Arial Narrow" panose="020B0604020202020204" pitchFamily="34" charset="0"/>
              </a:rPr>
              <a:t>Continuous Improvement / Innovation &amp; Learning</a:t>
            </a:r>
          </a:p>
        </p:txBody>
      </p:sp>
      <p:sp>
        <p:nvSpPr>
          <p:cNvPr id="19" name="Rechteck 18">
            <a:extLst>
              <a:ext uri="{FF2B5EF4-FFF2-40B4-BE49-F238E27FC236}">
                <a16:creationId xmlns:a16="http://schemas.microsoft.com/office/drawing/2014/main" id="{7377F888-2417-8F4F-B799-CD65B245DAD2}"/>
              </a:ext>
            </a:extLst>
          </p:cNvPr>
          <p:cNvSpPr/>
          <p:nvPr/>
        </p:nvSpPr>
        <p:spPr>
          <a:xfrm rot="16200000">
            <a:off x="4625018" y="5599528"/>
            <a:ext cx="1576072" cy="461665"/>
          </a:xfrm>
          <a:prstGeom prst="rect">
            <a:avLst/>
          </a:prstGeom>
        </p:spPr>
        <p:txBody>
          <a:bodyPr wrap="none">
            <a:spAutoFit/>
          </a:bodyPr>
          <a:lstStyle/>
          <a:p>
            <a:r>
              <a:rPr lang="en-GB" sz="1200" b="1" dirty="0">
                <a:solidFill>
                  <a:schemeClr val="bg1">
                    <a:lumMod val="50000"/>
                  </a:schemeClr>
                </a:solidFill>
                <a:latin typeface="Arial Narrow" panose="020B0604020202020204" pitchFamily="34" charset="0"/>
                <a:ea typeface="+mj-ea"/>
                <a:cs typeface="Arial Narrow" panose="020B0604020202020204" pitchFamily="34" charset="0"/>
              </a:rPr>
              <a:t>Digitalized businesses </a:t>
            </a:r>
            <a:br>
              <a:rPr lang="en-GB" sz="1200" b="1" dirty="0">
                <a:solidFill>
                  <a:schemeClr val="bg1">
                    <a:lumMod val="50000"/>
                  </a:schemeClr>
                </a:solidFill>
                <a:latin typeface="Arial Narrow" panose="020B0604020202020204" pitchFamily="34" charset="0"/>
                <a:ea typeface="+mj-ea"/>
                <a:cs typeface="Arial Narrow" panose="020B0604020202020204" pitchFamily="34" charset="0"/>
              </a:rPr>
            </a:br>
            <a:r>
              <a:rPr lang="en-GB" sz="1200" b="1" dirty="0">
                <a:solidFill>
                  <a:schemeClr val="bg1">
                    <a:lumMod val="50000"/>
                  </a:schemeClr>
                </a:solidFill>
                <a:latin typeface="Arial Narrow" panose="020B0604020202020204" pitchFamily="34" charset="0"/>
                <a:ea typeface="+mj-ea"/>
                <a:cs typeface="Arial Narrow" panose="020B0604020202020204" pitchFamily="34" charset="0"/>
              </a:rPr>
              <a:t>are aiming for…</a:t>
            </a:r>
          </a:p>
        </p:txBody>
      </p:sp>
      <p:sp>
        <p:nvSpPr>
          <p:cNvPr id="25" name="Rechteck 24">
            <a:extLst>
              <a:ext uri="{FF2B5EF4-FFF2-40B4-BE49-F238E27FC236}">
                <a16:creationId xmlns:a16="http://schemas.microsoft.com/office/drawing/2014/main" id="{BE277CE6-2DF8-204B-B2FC-64E03FFD2DF7}"/>
              </a:ext>
            </a:extLst>
          </p:cNvPr>
          <p:cNvSpPr/>
          <p:nvPr/>
        </p:nvSpPr>
        <p:spPr>
          <a:xfrm>
            <a:off x="4612835" y="5419021"/>
            <a:ext cx="693674" cy="313932"/>
          </a:xfrm>
          <a:prstGeom prst="rect">
            <a:avLst/>
          </a:prstGeom>
        </p:spPr>
        <p:txBody>
          <a:bodyPr wrap="square">
            <a:spAutoFit/>
          </a:bodyPr>
          <a:lstStyle/>
          <a:p>
            <a:pPr lvl="0" defTabSz="488950">
              <a:lnSpc>
                <a:spcPct val="90000"/>
              </a:lnSpc>
              <a:spcBef>
                <a:spcPct val="0"/>
              </a:spcBef>
              <a:spcAft>
                <a:spcPct val="10000"/>
              </a:spcAft>
            </a:pPr>
            <a:r>
              <a:rPr lang="en-GB" sz="800" b="1" dirty="0">
                <a:latin typeface="Arial Narrow" panose="020B0606020202030204" pitchFamily="34" charset="0"/>
              </a:rPr>
              <a:t>Disruptive Innovation</a:t>
            </a:r>
          </a:p>
        </p:txBody>
      </p:sp>
      <p:sp>
        <p:nvSpPr>
          <p:cNvPr id="28" name="Rechteck 27">
            <a:extLst>
              <a:ext uri="{FF2B5EF4-FFF2-40B4-BE49-F238E27FC236}">
                <a16:creationId xmlns:a16="http://schemas.microsoft.com/office/drawing/2014/main" id="{4D45C20C-004C-E847-AB75-2AF3E097F82D}"/>
              </a:ext>
            </a:extLst>
          </p:cNvPr>
          <p:cNvSpPr/>
          <p:nvPr/>
        </p:nvSpPr>
        <p:spPr>
          <a:xfrm>
            <a:off x="557645" y="45607"/>
            <a:ext cx="7436427" cy="584775"/>
          </a:xfrm>
          <a:prstGeom prst="rect">
            <a:avLst/>
          </a:prstGeom>
        </p:spPr>
        <p:txBody>
          <a:bodyPr wrap="square">
            <a:spAutoFit/>
          </a:bodyPr>
          <a:lstStyle/>
          <a:p>
            <a:r>
              <a:rPr lang="en-GB" dirty="0">
                <a:latin typeface="Arial Narrow" panose="020B0604020202020204" pitchFamily="34" charset="0"/>
                <a:ea typeface="Verdana" panose="020B0604030504040204" pitchFamily="34" charset="0"/>
                <a:cs typeface="Arial Narrow" panose="020B0604020202020204" pitchFamily="34" charset="0"/>
              </a:rPr>
              <a:t>Why are we here today</a:t>
            </a:r>
            <a:r>
              <a:rPr lang="en-GB" sz="1100" dirty="0">
                <a:solidFill>
                  <a:sysClr val="windowText" lastClr="000000"/>
                </a:solidFill>
                <a:latin typeface="Arial Narrow" panose="020B0604020202020204" pitchFamily="34" charset="0"/>
                <a:cs typeface="Arial Narrow" panose="020B0604020202020204" pitchFamily="34" charset="0"/>
              </a:rPr>
              <a:t>? </a:t>
            </a:r>
            <a:r>
              <a:rPr lang="en-US" sz="1100" dirty="0">
                <a:solidFill>
                  <a:sysClr val="windowText" lastClr="000000"/>
                </a:solidFill>
                <a:latin typeface="Arial Narrow" panose="020B0604020202020204" pitchFamily="34" charset="0"/>
                <a:cs typeface="Arial Narrow" panose="020B0604020202020204" pitchFamily="34" charset="0"/>
              </a:rPr>
              <a:t>(</a:t>
            </a:r>
            <a:r>
              <a:rPr lang="en-GB" sz="1100" dirty="0">
                <a:solidFill>
                  <a:sysClr val="windowText" lastClr="000000"/>
                </a:solidFill>
                <a:latin typeface="Arial Narrow" panose="020B0604020202020204" pitchFamily="34" charset="0"/>
                <a:cs typeface="Arial Narrow" panose="020B0604020202020204" pitchFamily="34" charset="0"/>
              </a:rPr>
              <a:t>This correlation makes SAP S/4 HANA projects complex </a:t>
            </a:r>
            <a:r>
              <a:rPr lang="en-US" sz="1100" dirty="0">
                <a:solidFill>
                  <a:sysClr val="windowText" lastClr="000000"/>
                </a:solidFill>
                <a:latin typeface="Arial Narrow" panose="020B0604020202020204" pitchFamily="34" charset="0"/>
                <a:cs typeface="Arial Narrow" panose="020B0604020202020204" pitchFamily="34" charset="0"/>
              </a:rPr>
              <a:t>)</a:t>
            </a:r>
            <a:br>
              <a:rPr lang="en-GB" sz="1100" dirty="0">
                <a:solidFill>
                  <a:sysClr val="windowText" lastClr="000000"/>
                </a:solidFill>
                <a:latin typeface="Arial Narrow" panose="020B0604020202020204" pitchFamily="34" charset="0"/>
                <a:cs typeface="Arial Narrow" panose="020B0604020202020204" pitchFamily="34" charset="0"/>
              </a:rPr>
            </a:br>
            <a:r>
              <a:rPr lang="en-GB" sz="1400" dirty="0">
                <a:solidFill>
                  <a:srgbClr val="575757"/>
                </a:solidFill>
                <a:latin typeface="Arial Narrow" panose="020B0604020202020204" pitchFamily="34" charset="0"/>
                <a:cs typeface="Arial Narrow" panose="020B0604020202020204" pitchFamily="34" charset="0"/>
              </a:rPr>
              <a:t>Technologies and processes to govern our future collaboration and co-creation</a:t>
            </a:r>
            <a:endParaRPr lang="en-US" sz="1400" dirty="0">
              <a:solidFill>
                <a:srgbClr val="575757"/>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42510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Grafik 60">
            <a:extLst>
              <a:ext uri="{FF2B5EF4-FFF2-40B4-BE49-F238E27FC236}">
                <a16:creationId xmlns:a16="http://schemas.microsoft.com/office/drawing/2014/main" id="{4E6F1D67-1FCF-8246-ACD5-B4678F4F5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5783" y="2214421"/>
            <a:ext cx="515674" cy="328916"/>
          </a:xfrm>
          <a:prstGeom prst="rect">
            <a:avLst/>
          </a:prstGeom>
        </p:spPr>
      </p:pic>
      <p:pic>
        <p:nvPicPr>
          <p:cNvPr id="62" name="Picture 2" descr="Bildergebnis für sap s4 hana oberfläche">
            <a:extLst>
              <a:ext uri="{FF2B5EF4-FFF2-40B4-BE49-F238E27FC236}">
                <a16:creationId xmlns:a16="http://schemas.microsoft.com/office/drawing/2014/main" id="{B8F3ABDE-2949-4044-8DB8-73768E1E76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5783" y="3485913"/>
            <a:ext cx="576026" cy="31775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Ähnliches Foto">
            <a:extLst>
              <a:ext uri="{FF2B5EF4-FFF2-40B4-BE49-F238E27FC236}">
                <a16:creationId xmlns:a16="http://schemas.microsoft.com/office/drawing/2014/main" id="{112CD87F-23D7-7B46-9F2F-718BFB086F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5783" y="2964074"/>
            <a:ext cx="431013" cy="281643"/>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7">
            <a:extLst>
              <a:ext uri="{FF2B5EF4-FFF2-40B4-BE49-F238E27FC236}">
                <a16:creationId xmlns:a16="http://schemas.microsoft.com/office/drawing/2014/main" id="{41FC0BA1-1E1C-4540-A962-5A6AC034F2B6}"/>
              </a:ext>
            </a:extLst>
          </p:cNvPr>
          <p:cNvGrpSpPr/>
          <p:nvPr/>
        </p:nvGrpSpPr>
        <p:grpSpPr>
          <a:xfrm>
            <a:off x="4297990" y="1884401"/>
            <a:ext cx="4096899" cy="4123977"/>
            <a:chOff x="2331062" y="1453904"/>
            <a:chExt cx="4456114" cy="4485563"/>
          </a:xfrm>
        </p:grpSpPr>
        <p:sp>
          <p:nvSpPr>
            <p:cNvPr id="65" name="Oval 2">
              <a:extLst>
                <a:ext uri="{FF2B5EF4-FFF2-40B4-BE49-F238E27FC236}">
                  <a16:creationId xmlns:a16="http://schemas.microsoft.com/office/drawing/2014/main" id="{14F0B434-03CC-2D47-968B-73024ED2090B}"/>
                </a:ext>
              </a:extLst>
            </p:cNvPr>
            <p:cNvSpPr>
              <a:spLocks noChangeArrowheads="1"/>
            </p:cNvSpPr>
            <p:nvPr/>
          </p:nvSpPr>
          <p:spPr bwMode="auto">
            <a:xfrm>
              <a:off x="2331062" y="1453904"/>
              <a:ext cx="4456114" cy="4485562"/>
            </a:xfrm>
            <a:prstGeom prst="ellipse">
              <a:avLst/>
            </a:prstGeom>
            <a:solidFill>
              <a:schemeClr val="accent6">
                <a:lumMod val="40000"/>
                <a:lumOff val="60000"/>
              </a:schemeClr>
            </a:solidFill>
            <a:ln w="12700">
              <a:noFill/>
              <a:round/>
              <a:headEnd/>
              <a:tailEnd/>
            </a:ln>
          </p:spPr>
          <p:txBody>
            <a:bodyPr wrap="none" lIns="91440" tIns="91440" rIns="91440" bIns="3744000" anchor="t"/>
            <a:lstStyle/>
            <a:p>
              <a:pPr algn="ctr">
                <a:defRPr/>
              </a:pPr>
              <a:r>
                <a:rPr lang="en-US" sz="1400" b="1" dirty="0">
                  <a:solidFill>
                    <a:schemeClr val="bg1"/>
                  </a:solidFill>
                  <a:latin typeface="Arial Narrow" panose="020B0604020202020204" pitchFamily="34" charset="0"/>
                  <a:cs typeface="Arial Narrow" panose="020B0604020202020204" pitchFamily="34" charset="0"/>
                </a:rPr>
                <a:t>Human-Machine</a:t>
              </a:r>
            </a:p>
            <a:p>
              <a:pPr algn="ctr">
                <a:defRPr/>
              </a:pPr>
              <a:r>
                <a:rPr lang="en-US" sz="1400" b="1" dirty="0">
                  <a:solidFill>
                    <a:schemeClr val="bg1"/>
                  </a:solidFill>
                  <a:latin typeface="Arial Narrow" panose="020B0604020202020204" pitchFamily="34" charset="0"/>
                  <a:cs typeface="Arial Narrow" panose="020B0604020202020204" pitchFamily="34" charset="0"/>
                </a:rPr>
                <a:t>Integration (HMI)</a:t>
              </a:r>
            </a:p>
          </p:txBody>
        </p:sp>
        <p:sp>
          <p:nvSpPr>
            <p:cNvPr id="66" name="Oval 3">
              <a:extLst>
                <a:ext uri="{FF2B5EF4-FFF2-40B4-BE49-F238E27FC236}">
                  <a16:creationId xmlns:a16="http://schemas.microsoft.com/office/drawing/2014/main" id="{C91165CE-5363-8443-9A35-A38A8DEF3B4A}"/>
                </a:ext>
              </a:extLst>
            </p:cNvPr>
            <p:cNvSpPr>
              <a:spLocks noChangeArrowheads="1"/>
            </p:cNvSpPr>
            <p:nvPr/>
          </p:nvSpPr>
          <p:spPr bwMode="auto">
            <a:xfrm>
              <a:off x="2749368" y="2346952"/>
              <a:ext cx="3619501" cy="3592513"/>
            </a:xfrm>
            <a:prstGeom prst="ellipse">
              <a:avLst/>
            </a:prstGeom>
            <a:solidFill>
              <a:schemeClr val="accent6">
                <a:lumMod val="60000"/>
                <a:lumOff val="40000"/>
              </a:schemeClr>
            </a:solidFill>
            <a:ln w="12700">
              <a:noFill/>
              <a:round/>
              <a:headEnd/>
              <a:tailEnd/>
            </a:ln>
          </p:spPr>
          <p:txBody>
            <a:bodyPr wrap="none" lIns="91440" tIns="91440" rIns="91440" bIns="3168000" anchor="t"/>
            <a:lstStyle/>
            <a:p>
              <a:pPr algn="ctr">
                <a:defRPr/>
              </a:pPr>
              <a:r>
                <a:rPr lang="en-US" sz="1400" b="1" dirty="0">
                  <a:solidFill>
                    <a:schemeClr val="bg1"/>
                  </a:solidFill>
                  <a:latin typeface="Arial Narrow" panose="020B0604020202020204" pitchFamily="34" charset="0"/>
                  <a:cs typeface="Arial Narrow" panose="020B0604020202020204" pitchFamily="34" charset="0"/>
                </a:rPr>
                <a:t>S/4HANA</a:t>
              </a:r>
            </a:p>
          </p:txBody>
        </p:sp>
        <p:sp>
          <p:nvSpPr>
            <p:cNvPr id="67" name="Oval 4">
              <a:extLst>
                <a:ext uri="{FF2B5EF4-FFF2-40B4-BE49-F238E27FC236}">
                  <a16:creationId xmlns:a16="http://schemas.microsoft.com/office/drawing/2014/main" id="{F5498A41-63F0-434A-BB1B-057E424E7E9E}"/>
                </a:ext>
              </a:extLst>
            </p:cNvPr>
            <p:cNvSpPr>
              <a:spLocks noChangeArrowheads="1"/>
            </p:cNvSpPr>
            <p:nvPr/>
          </p:nvSpPr>
          <p:spPr bwMode="auto">
            <a:xfrm>
              <a:off x="3025593" y="2950204"/>
              <a:ext cx="3067051" cy="2989262"/>
            </a:xfrm>
            <a:prstGeom prst="ellipse">
              <a:avLst/>
            </a:prstGeom>
            <a:solidFill>
              <a:schemeClr val="accent6"/>
            </a:solidFill>
            <a:ln w="12700">
              <a:noFill/>
              <a:round/>
              <a:headEnd/>
              <a:tailEnd/>
            </a:ln>
          </p:spPr>
          <p:txBody>
            <a:bodyPr wrap="none" lIns="91440" tIns="91440" rIns="91440" bIns="2520000" anchor="t"/>
            <a:lstStyle/>
            <a:p>
              <a:pPr algn="ctr">
                <a:defRPr/>
              </a:pPr>
              <a:r>
                <a:rPr lang="en-US" sz="1400" b="1" dirty="0">
                  <a:solidFill>
                    <a:schemeClr val="bg1"/>
                  </a:solidFill>
                  <a:latin typeface="Arial Narrow" panose="020B0604020202020204" pitchFamily="34" charset="0"/>
                  <a:cs typeface="Arial Narrow" panose="020B0604020202020204" pitchFamily="34" charset="0"/>
                </a:rPr>
                <a:t>S/4</a:t>
              </a:r>
            </a:p>
          </p:txBody>
        </p:sp>
        <p:sp>
          <p:nvSpPr>
            <p:cNvPr id="68" name="Oval 5">
              <a:extLst>
                <a:ext uri="{FF2B5EF4-FFF2-40B4-BE49-F238E27FC236}">
                  <a16:creationId xmlns:a16="http://schemas.microsoft.com/office/drawing/2014/main" id="{0DDA83C0-3810-5241-ABE9-B4A85F1D3DCF}"/>
                </a:ext>
              </a:extLst>
            </p:cNvPr>
            <p:cNvSpPr>
              <a:spLocks noChangeArrowheads="1"/>
            </p:cNvSpPr>
            <p:nvPr/>
          </p:nvSpPr>
          <p:spPr bwMode="auto">
            <a:xfrm>
              <a:off x="3349443" y="3578854"/>
              <a:ext cx="2419351" cy="2360613"/>
            </a:xfrm>
            <a:prstGeom prst="ellipse">
              <a:avLst/>
            </a:prstGeom>
            <a:solidFill>
              <a:schemeClr val="accent6">
                <a:lumMod val="75000"/>
              </a:schemeClr>
            </a:solidFill>
            <a:ln w="12700">
              <a:noFill/>
              <a:round/>
              <a:headEnd/>
              <a:tailEnd/>
            </a:ln>
          </p:spPr>
          <p:txBody>
            <a:bodyPr wrap="none" lIns="91440" tIns="91440" rIns="91440" bIns="1908000" anchor="t"/>
            <a:lstStyle/>
            <a:p>
              <a:pPr algn="ctr">
                <a:defRPr/>
              </a:pPr>
              <a:r>
                <a:rPr lang="en-US" sz="1400" b="1" dirty="0">
                  <a:solidFill>
                    <a:schemeClr val="bg1"/>
                  </a:solidFill>
                  <a:latin typeface="Arial Narrow" panose="020B0604020202020204" pitchFamily="34" charset="0"/>
                  <a:cs typeface="Arial Narrow" panose="020B0604020202020204" pitchFamily="34" charset="0"/>
                </a:rPr>
                <a:t>SAP / R3</a:t>
              </a:r>
            </a:p>
          </p:txBody>
        </p:sp>
        <p:sp>
          <p:nvSpPr>
            <p:cNvPr id="69" name="Oval 6">
              <a:extLst>
                <a:ext uri="{FF2B5EF4-FFF2-40B4-BE49-F238E27FC236}">
                  <a16:creationId xmlns:a16="http://schemas.microsoft.com/office/drawing/2014/main" id="{5A7736E3-3DB8-004F-8A29-95B8B1DB0307}"/>
                </a:ext>
              </a:extLst>
            </p:cNvPr>
            <p:cNvSpPr>
              <a:spLocks noChangeArrowheads="1"/>
            </p:cNvSpPr>
            <p:nvPr/>
          </p:nvSpPr>
          <p:spPr bwMode="auto">
            <a:xfrm>
              <a:off x="3681231" y="4209091"/>
              <a:ext cx="1755776" cy="1730374"/>
            </a:xfrm>
            <a:prstGeom prst="ellipse">
              <a:avLst/>
            </a:prstGeom>
            <a:solidFill>
              <a:schemeClr val="accent6">
                <a:lumMod val="50000"/>
              </a:schemeClr>
            </a:solidFill>
            <a:ln w="12700">
              <a:noFill/>
              <a:round/>
              <a:headEnd/>
              <a:tailEnd/>
            </a:ln>
          </p:spPr>
          <p:txBody>
            <a:bodyPr wrap="none" lIns="91440" tIns="91440" rIns="91440" bIns="1296000" anchor="t"/>
            <a:lstStyle/>
            <a:p>
              <a:pPr algn="ctr"/>
              <a:r>
                <a:rPr lang="en-US" sz="1400" b="1" dirty="0">
                  <a:solidFill>
                    <a:schemeClr val="bg1"/>
                  </a:solidFill>
                  <a:latin typeface="Arial Narrow" panose="020B0604020202020204" pitchFamily="34" charset="0"/>
                  <a:cs typeface="Arial Narrow" panose="020B0604020202020204" pitchFamily="34" charset="0"/>
                </a:rPr>
                <a:t>SAP / R2</a:t>
              </a:r>
            </a:p>
          </p:txBody>
        </p:sp>
        <p:sp>
          <p:nvSpPr>
            <p:cNvPr id="70" name="Oval 7">
              <a:extLst>
                <a:ext uri="{FF2B5EF4-FFF2-40B4-BE49-F238E27FC236}">
                  <a16:creationId xmlns:a16="http://schemas.microsoft.com/office/drawing/2014/main" id="{369C1517-57CF-3243-819E-E3B59A9B6A4B}"/>
                </a:ext>
              </a:extLst>
            </p:cNvPr>
            <p:cNvSpPr>
              <a:spLocks noChangeArrowheads="1"/>
            </p:cNvSpPr>
            <p:nvPr/>
          </p:nvSpPr>
          <p:spPr bwMode="auto">
            <a:xfrm>
              <a:off x="4071587" y="5053004"/>
              <a:ext cx="975064" cy="886461"/>
            </a:xfrm>
            <a:prstGeom prst="ellipse">
              <a:avLst/>
            </a:prstGeom>
            <a:solidFill>
              <a:schemeClr val="accent1"/>
            </a:solidFill>
            <a:ln w="12700">
              <a:noFill/>
              <a:round/>
              <a:headEnd/>
              <a:tailEnd/>
            </a:ln>
          </p:spPr>
          <p:txBody>
            <a:bodyPr wrap="none" lIns="91440" tIns="91440" rIns="91440" bIns="36000" anchor="ctr"/>
            <a:lstStyle/>
            <a:p>
              <a:pPr algn="ctr"/>
              <a:r>
                <a:rPr lang="en-US" sz="1400" dirty="0">
                  <a:solidFill>
                    <a:schemeClr val="bg1"/>
                  </a:solidFill>
                  <a:latin typeface="Arial Narrow" panose="020B0604020202020204" pitchFamily="34" charset="0"/>
                  <a:cs typeface="Arial Narrow" panose="020B0604020202020204" pitchFamily="34" charset="0"/>
                </a:rPr>
                <a:t>SAP-PPS</a:t>
              </a:r>
              <a:br>
                <a:rPr lang="en-US" sz="1400" dirty="0">
                  <a:solidFill>
                    <a:schemeClr val="bg1"/>
                  </a:solidFill>
                  <a:latin typeface="Arial Narrow" panose="020B0604020202020204" pitchFamily="34" charset="0"/>
                  <a:cs typeface="Arial Narrow" panose="020B0604020202020204" pitchFamily="34" charset="0"/>
                </a:rPr>
              </a:br>
              <a:r>
                <a:rPr lang="en-US" sz="1400" dirty="0">
                  <a:solidFill>
                    <a:schemeClr val="bg1"/>
                  </a:solidFill>
                  <a:latin typeface="Arial Narrow" panose="020B0604020202020204" pitchFamily="34" charset="0"/>
                  <a:cs typeface="Arial Narrow" panose="020B0604020202020204" pitchFamily="34" charset="0"/>
                </a:rPr>
                <a:t> Baseline</a:t>
              </a:r>
            </a:p>
          </p:txBody>
        </p:sp>
      </p:grpSp>
      <p:sp>
        <p:nvSpPr>
          <p:cNvPr id="71" name="Textfeld 70">
            <a:extLst>
              <a:ext uri="{FF2B5EF4-FFF2-40B4-BE49-F238E27FC236}">
                <a16:creationId xmlns:a16="http://schemas.microsoft.com/office/drawing/2014/main" id="{04C15CDB-DBA7-D04E-805D-2C0F22CE3842}"/>
              </a:ext>
            </a:extLst>
          </p:cNvPr>
          <p:cNvSpPr txBox="1"/>
          <p:nvPr/>
        </p:nvSpPr>
        <p:spPr>
          <a:xfrm>
            <a:off x="4025333" y="3596976"/>
            <a:ext cx="1636651" cy="230832"/>
          </a:xfrm>
          <a:prstGeom prst="rect">
            <a:avLst/>
          </a:prstGeom>
          <a:noFill/>
        </p:spPr>
        <p:txBody>
          <a:bodyPr wrap="square" rtlCol="0">
            <a:spAutoFit/>
          </a:bodyPr>
          <a:lstStyle/>
          <a:p>
            <a:r>
              <a:rPr lang="en-GB" sz="900" b="1" dirty="0">
                <a:solidFill>
                  <a:schemeClr val="bg1">
                    <a:lumMod val="50000"/>
                  </a:schemeClr>
                </a:solidFill>
                <a:latin typeface="Arial Narrow" panose="020B0604020202020204" pitchFamily="34" charset="0"/>
                <a:ea typeface="+mj-ea"/>
                <a:cs typeface="Arial Narrow" panose="020B0604020202020204" pitchFamily="34" charset="0"/>
              </a:rPr>
              <a:t>…Minutes (2012)</a:t>
            </a:r>
          </a:p>
        </p:txBody>
      </p:sp>
      <p:cxnSp>
        <p:nvCxnSpPr>
          <p:cNvPr id="72" name="Gerader Verbinder 53">
            <a:extLst>
              <a:ext uri="{FF2B5EF4-FFF2-40B4-BE49-F238E27FC236}">
                <a16:creationId xmlns:a16="http://schemas.microsoft.com/office/drawing/2014/main" id="{293A0A21-99A7-B746-8BD1-89C4A75B991C}"/>
              </a:ext>
            </a:extLst>
          </p:cNvPr>
          <p:cNvCxnSpPr>
            <a:cxnSpLocks/>
          </p:cNvCxnSpPr>
          <p:nvPr/>
        </p:nvCxnSpPr>
        <p:spPr>
          <a:xfrm flipH="1" flipV="1">
            <a:off x="6356602" y="3838173"/>
            <a:ext cx="5723374" cy="30250"/>
          </a:xfrm>
          <a:prstGeom prst="line">
            <a:avLst/>
          </a:prstGeom>
          <a:ln>
            <a:solidFill>
              <a:schemeClr val="accent1">
                <a:alpha val="96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45F882F3-B5E4-F746-B1A7-8AFFD3A5F58D}"/>
              </a:ext>
            </a:extLst>
          </p:cNvPr>
          <p:cNvSpPr txBox="1"/>
          <p:nvPr/>
        </p:nvSpPr>
        <p:spPr>
          <a:xfrm rot="16200000">
            <a:off x="10888028" y="4798446"/>
            <a:ext cx="2106897" cy="276999"/>
          </a:xfrm>
          <a:prstGeom prst="rect">
            <a:avLst/>
          </a:prstGeom>
          <a:noFill/>
        </p:spPr>
        <p:txBody>
          <a:bodyPr wrap="square" rtlCol="0">
            <a:spAutoFit/>
          </a:bodyPr>
          <a:lstStyle/>
          <a:p>
            <a:pPr algn="r"/>
            <a:r>
              <a:rPr lang="en-GB" sz="1200" b="1" dirty="0">
                <a:solidFill>
                  <a:schemeClr val="bg1">
                    <a:lumMod val="50000"/>
                  </a:schemeClr>
                </a:solidFill>
                <a:latin typeface="Arial Narrow" panose="020B0604020202020204" pitchFamily="34" charset="0"/>
                <a:ea typeface="+mj-ea"/>
                <a:cs typeface="Arial Narrow" panose="020B0604020202020204" pitchFamily="34" charset="0"/>
              </a:rPr>
              <a:t>Mass-Production of goods</a:t>
            </a:r>
          </a:p>
        </p:txBody>
      </p:sp>
      <p:sp>
        <p:nvSpPr>
          <p:cNvPr id="74" name="Textfeld 73">
            <a:extLst>
              <a:ext uri="{FF2B5EF4-FFF2-40B4-BE49-F238E27FC236}">
                <a16:creationId xmlns:a16="http://schemas.microsoft.com/office/drawing/2014/main" id="{A5B7C090-A7EA-794F-973A-C247D87960A4}"/>
              </a:ext>
            </a:extLst>
          </p:cNvPr>
          <p:cNvSpPr txBox="1"/>
          <p:nvPr/>
        </p:nvSpPr>
        <p:spPr>
          <a:xfrm rot="16200000">
            <a:off x="10771924" y="2050558"/>
            <a:ext cx="2523772" cy="461665"/>
          </a:xfrm>
          <a:prstGeom prst="rect">
            <a:avLst/>
          </a:prstGeom>
          <a:noFill/>
        </p:spPr>
        <p:txBody>
          <a:bodyPr wrap="square" rtlCol="0">
            <a:spAutoFit/>
          </a:bodyPr>
          <a:lstStyle/>
          <a:p>
            <a:r>
              <a:rPr lang="en-GB" sz="1200" b="1" dirty="0">
                <a:solidFill>
                  <a:schemeClr val="bg1">
                    <a:lumMod val="50000"/>
                  </a:schemeClr>
                </a:solidFill>
                <a:latin typeface="Arial Narrow" panose="020B0604020202020204" pitchFamily="34" charset="0"/>
                <a:ea typeface="+mj-ea"/>
                <a:cs typeface="Arial Narrow" panose="020B0604020202020204" pitchFamily="34" charset="0"/>
              </a:rPr>
              <a:t>Preventive- and real-Time production</a:t>
            </a:r>
          </a:p>
          <a:p>
            <a:r>
              <a:rPr lang="en-GB" sz="1200" b="1" dirty="0">
                <a:solidFill>
                  <a:schemeClr val="bg1">
                    <a:lumMod val="50000"/>
                  </a:schemeClr>
                </a:solidFill>
                <a:latin typeface="Arial Narrow" panose="020B0604020202020204" pitchFamily="34" charset="0"/>
                <a:ea typeface="+mj-ea"/>
                <a:cs typeface="Arial Narrow" panose="020B0604020202020204" pitchFamily="34" charset="0"/>
              </a:rPr>
              <a:t>Of goods in “Lot-size one”</a:t>
            </a:r>
          </a:p>
        </p:txBody>
      </p:sp>
      <p:cxnSp>
        <p:nvCxnSpPr>
          <p:cNvPr id="75" name="Gerader Verbinder 60">
            <a:extLst>
              <a:ext uri="{FF2B5EF4-FFF2-40B4-BE49-F238E27FC236}">
                <a16:creationId xmlns:a16="http://schemas.microsoft.com/office/drawing/2014/main" id="{CE581AFE-B44A-7940-AC26-896C2B4E54EA}"/>
              </a:ext>
            </a:extLst>
          </p:cNvPr>
          <p:cNvCxnSpPr/>
          <p:nvPr/>
        </p:nvCxnSpPr>
        <p:spPr>
          <a:xfrm>
            <a:off x="6352921" y="1134973"/>
            <a:ext cx="0" cy="5683106"/>
          </a:xfrm>
          <a:prstGeom prst="line">
            <a:avLst/>
          </a:prstGeom>
          <a:ln>
            <a:solidFill>
              <a:schemeClr val="accent1">
                <a:alpha val="96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AutoShape 10">
            <a:extLst>
              <a:ext uri="{FF2B5EF4-FFF2-40B4-BE49-F238E27FC236}">
                <a16:creationId xmlns:a16="http://schemas.microsoft.com/office/drawing/2014/main" id="{FB7268FA-1C99-BE44-9A6C-C5DD47475CE1}"/>
              </a:ext>
            </a:extLst>
          </p:cNvPr>
          <p:cNvSpPr>
            <a:spLocks noChangeArrowheads="1"/>
          </p:cNvSpPr>
          <p:nvPr/>
        </p:nvSpPr>
        <p:spPr bwMode="auto">
          <a:xfrm>
            <a:off x="7529385" y="5731722"/>
            <a:ext cx="1215008" cy="622925"/>
          </a:xfrm>
          <a:prstGeom prst="wedgeRectCallout">
            <a:avLst>
              <a:gd name="adj1" fmla="val 171117"/>
              <a:gd name="adj2" fmla="val -53915"/>
            </a:avLst>
          </a:prstGeom>
          <a:solidFill>
            <a:schemeClr val="accent2">
              <a:alpha val="70000"/>
            </a:schemeClr>
          </a:solidFill>
          <a:ln w="12700">
            <a:noFill/>
            <a:miter lim="800000"/>
            <a:headEnd/>
            <a:tailEnd/>
          </a:ln>
        </p:spPr>
        <p:txBody>
          <a:bodyPr wrap="square" lIns="88900" tIns="88900" rIns="88900" bIns="88900" anchor="t"/>
          <a:lstStyle/>
          <a:p>
            <a:pPr fontAlgn="base">
              <a:spcBef>
                <a:spcPct val="0"/>
              </a:spcBef>
              <a:spcAft>
                <a:spcPct val="0"/>
              </a:spcAft>
            </a:pPr>
            <a:r>
              <a:rPr lang="en-GB" sz="1000" dirty="0">
                <a:solidFill>
                  <a:schemeClr val="bg1"/>
                </a:solidFill>
                <a:latin typeface="Arial Narrow" panose="020B0604020202020204" pitchFamily="34" charset="0"/>
                <a:cs typeface="Arial Narrow" panose="020B0604020202020204" pitchFamily="34" charset="0"/>
              </a:rPr>
              <a:t>No change - since the early days of industrialization.</a:t>
            </a:r>
            <a:endParaRPr lang="en-US" sz="1000" dirty="0">
              <a:solidFill>
                <a:schemeClr val="bg1"/>
              </a:solidFill>
              <a:latin typeface="Arial Narrow" panose="020B0604020202020204" pitchFamily="34" charset="0"/>
              <a:cs typeface="Arial Narrow" panose="020B0604020202020204" pitchFamily="34" charset="0"/>
            </a:endParaRPr>
          </a:p>
        </p:txBody>
      </p:sp>
      <p:sp>
        <p:nvSpPr>
          <p:cNvPr id="77" name="Pfeil nach oben 76">
            <a:extLst>
              <a:ext uri="{FF2B5EF4-FFF2-40B4-BE49-F238E27FC236}">
                <a16:creationId xmlns:a16="http://schemas.microsoft.com/office/drawing/2014/main" id="{D3BAF516-AF0F-D147-A59B-870ECC3C9CBF}"/>
              </a:ext>
            </a:extLst>
          </p:cNvPr>
          <p:cNvSpPr/>
          <p:nvPr/>
        </p:nvSpPr>
        <p:spPr>
          <a:xfrm>
            <a:off x="7165582" y="1649590"/>
            <a:ext cx="612628" cy="3625220"/>
          </a:xfrm>
          <a:prstGeom prst="upArrow">
            <a:avLst/>
          </a:prstGeom>
          <a:solidFill>
            <a:srgbClr val="C0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4020202020204" pitchFamily="34" charset="0"/>
              <a:cs typeface="Arial Narrow" panose="020B0604020202020204" pitchFamily="34" charset="0"/>
            </a:endParaRPr>
          </a:p>
        </p:txBody>
      </p:sp>
      <p:sp>
        <p:nvSpPr>
          <p:cNvPr id="78" name="AutoShape 10">
            <a:extLst>
              <a:ext uri="{FF2B5EF4-FFF2-40B4-BE49-F238E27FC236}">
                <a16:creationId xmlns:a16="http://schemas.microsoft.com/office/drawing/2014/main" id="{3C840B5A-7526-F749-9A57-663CF78135C6}"/>
              </a:ext>
            </a:extLst>
          </p:cNvPr>
          <p:cNvSpPr>
            <a:spLocks noChangeArrowheads="1"/>
          </p:cNvSpPr>
          <p:nvPr/>
        </p:nvSpPr>
        <p:spPr bwMode="auto">
          <a:xfrm>
            <a:off x="7526314" y="708246"/>
            <a:ext cx="1215008" cy="1513175"/>
          </a:xfrm>
          <a:prstGeom prst="wedgeRectCallout">
            <a:avLst>
              <a:gd name="adj1" fmla="val 182446"/>
              <a:gd name="adj2" fmla="val -1579"/>
            </a:avLst>
          </a:prstGeom>
          <a:solidFill>
            <a:schemeClr val="accent1">
              <a:lumMod val="60000"/>
              <a:lumOff val="40000"/>
              <a:alpha val="72000"/>
            </a:schemeClr>
          </a:solidFill>
          <a:ln w="12700">
            <a:noFill/>
            <a:miter lim="800000"/>
            <a:headEnd/>
            <a:tailEnd/>
          </a:ln>
        </p:spPr>
        <p:txBody>
          <a:bodyPr wrap="square" lIns="88900" tIns="88900" rIns="88900" bIns="88900" anchor="t"/>
          <a:lstStyle/>
          <a:p>
            <a:pPr lvl="0" fontAlgn="base">
              <a:spcBef>
                <a:spcPct val="0"/>
              </a:spcBef>
              <a:spcAft>
                <a:spcPct val="0"/>
              </a:spcAft>
            </a:pPr>
            <a:r>
              <a:rPr lang="en-US" sz="1000" dirty="0">
                <a:solidFill>
                  <a:schemeClr val="bg1"/>
                </a:solidFill>
                <a:latin typeface="Arial Narrow" panose="020B0604020202020204" pitchFamily="34" charset="0"/>
                <a:cs typeface="Arial Narrow" panose="020B0604020202020204" pitchFamily="34" charset="0"/>
              </a:rPr>
              <a:t>The “real-</a:t>
            </a:r>
            <a:r>
              <a:rPr lang="en-US" sz="1000" dirty="0" err="1">
                <a:solidFill>
                  <a:schemeClr val="bg1"/>
                </a:solidFill>
                <a:latin typeface="Arial Narrow" panose="020B0604020202020204" pitchFamily="34" charset="0"/>
                <a:cs typeface="Arial Narrow" panose="020B0604020202020204" pitchFamily="34" charset="0"/>
              </a:rPr>
              <a:t>timification</a:t>
            </a:r>
            <a:r>
              <a:rPr lang="en-US" sz="1000" dirty="0">
                <a:solidFill>
                  <a:schemeClr val="bg1"/>
                </a:solidFill>
                <a:latin typeface="Arial Narrow" panose="020B0604020202020204" pitchFamily="34" charset="0"/>
                <a:cs typeface="Arial Narrow" panose="020B0604020202020204" pitchFamily="34" charset="0"/>
              </a:rPr>
              <a:t>” demands significant and radical changes in the way a corporation organizes their business. </a:t>
            </a:r>
          </a:p>
        </p:txBody>
      </p:sp>
      <p:sp>
        <p:nvSpPr>
          <p:cNvPr id="79" name="AutoShape 10">
            <a:extLst>
              <a:ext uri="{FF2B5EF4-FFF2-40B4-BE49-F238E27FC236}">
                <a16:creationId xmlns:a16="http://schemas.microsoft.com/office/drawing/2014/main" id="{0800A2E1-A0D9-694E-8E28-71FE99639F51}"/>
              </a:ext>
            </a:extLst>
          </p:cNvPr>
          <p:cNvSpPr>
            <a:spLocks noChangeArrowheads="1"/>
          </p:cNvSpPr>
          <p:nvPr/>
        </p:nvSpPr>
        <p:spPr bwMode="auto">
          <a:xfrm>
            <a:off x="7524378" y="2264041"/>
            <a:ext cx="1215008" cy="1089977"/>
          </a:xfrm>
          <a:prstGeom prst="wedgeRectCallout">
            <a:avLst>
              <a:gd name="adj1" fmla="val 171117"/>
              <a:gd name="adj2" fmla="val -53915"/>
            </a:avLst>
          </a:prstGeom>
          <a:solidFill>
            <a:schemeClr val="accent1">
              <a:lumMod val="60000"/>
              <a:lumOff val="40000"/>
              <a:alpha val="72000"/>
            </a:schemeClr>
          </a:solidFill>
          <a:ln w="12700">
            <a:noFill/>
            <a:miter lim="800000"/>
            <a:headEnd/>
            <a:tailEnd/>
          </a:ln>
        </p:spPr>
        <p:txBody>
          <a:bodyPr wrap="square" lIns="88900" tIns="88900" rIns="88900" bIns="88900" anchor="t"/>
          <a:lstStyle/>
          <a:p>
            <a:pPr fontAlgn="base">
              <a:spcBef>
                <a:spcPct val="0"/>
              </a:spcBef>
              <a:spcAft>
                <a:spcPct val="0"/>
              </a:spcAft>
            </a:pPr>
            <a:r>
              <a:rPr lang="en-GB" sz="1000" dirty="0">
                <a:solidFill>
                  <a:schemeClr val="bg1"/>
                </a:solidFill>
                <a:latin typeface="Arial Narrow" panose="020B0604020202020204" pitchFamily="34" charset="0"/>
                <a:cs typeface="Arial Narrow" panose="020B0604020202020204" pitchFamily="34" charset="0"/>
              </a:rPr>
              <a:t>The “real-</a:t>
            </a:r>
            <a:r>
              <a:rPr lang="en-GB" sz="1000" dirty="0" err="1">
                <a:solidFill>
                  <a:schemeClr val="bg1"/>
                </a:solidFill>
                <a:latin typeface="Arial Narrow" panose="020B0604020202020204" pitchFamily="34" charset="0"/>
                <a:cs typeface="Arial Narrow" panose="020B0604020202020204" pitchFamily="34" charset="0"/>
              </a:rPr>
              <a:t>timification</a:t>
            </a:r>
            <a:r>
              <a:rPr lang="en-GB" sz="1000" dirty="0">
                <a:solidFill>
                  <a:schemeClr val="bg1"/>
                </a:solidFill>
                <a:latin typeface="Arial Narrow" panose="020B0604020202020204" pitchFamily="34" charset="0"/>
                <a:cs typeface="Arial Narrow" panose="020B0604020202020204" pitchFamily="34" charset="0"/>
              </a:rPr>
              <a:t>” demands a paradigm shift in how we organize our collaboration.</a:t>
            </a:r>
            <a:endParaRPr lang="en-US" sz="1000" dirty="0">
              <a:solidFill>
                <a:schemeClr val="bg1"/>
              </a:solidFill>
              <a:latin typeface="Arial Narrow" panose="020B0604020202020204" pitchFamily="34" charset="0"/>
              <a:cs typeface="Arial Narrow" panose="020B0604020202020204" pitchFamily="34" charset="0"/>
            </a:endParaRPr>
          </a:p>
        </p:txBody>
      </p:sp>
      <p:sp>
        <p:nvSpPr>
          <p:cNvPr id="80" name="Titel 1">
            <a:extLst>
              <a:ext uri="{FF2B5EF4-FFF2-40B4-BE49-F238E27FC236}">
                <a16:creationId xmlns:a16="http://schemas.microsoft.com/office/drawing/2014/main" id="{D3FF84CE-6F59-8042-B364-4FD2D603C4D7}"/>
              </a:ext>
            </a:extLst>
          </p:cNvPr>
          <p:cNvSpPr txBox="1">
            <a:spLocks/>
          </p:cNvSpPr>
          <p:nvPr/>
        </p:nvSpPr>
        <p:spPr>
          <a:xfrm>
            <a:off x="8717688" y="724859"/>
            <a:ext cx="2946789" cy="26992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b="1" dirty="0">
                <a:solidFill>
                  <a:schemeClr val="bg1">
                    <a:lumMod val="50000"/>
                  </a:schemeClr>
                </a:solidFill>
                <a:latin typeface="Arial Narrow" panose="020B0604020202020204" pitchFamily="34" charset="0"/>
                <a:cs typeface="Arial Narrow" panose="020B0604020202020204" pitchFamily="34" charset="0"/>
              </a:rPr>
              <a:t>Some examples for “Real-time” Business Processes based on synchronous communication…</a:t>
            </a:r>
          </a:p>
          <a:p>
            <a:endParaRPr lang="en-GB" sz="1200" dirty="0">
              <a:solidFill>
                <a:schemeClr val="bg1">
                  <a:lumMod val="50000"/>
                </a:schemeClr>
              </a:solidFill>
            </a:endParaRPr>
          </a:p>
          <a:p>
            <a:endParaRPr lang="en-GB" sz="1200" dirty="0">
              <a:solidFill>
                <a:schemeClr val="bg1">
                  <a:lumMod val="50000"/>
                </a:schemeClr>
              </a:solidFill>
            </a:endParaRPr>
          </a:p>
          <a:p>
            <a:pPr marL="285750" indent="-285750">
              <a:buFont typeface="Wingdings" panose="05000000000000000000" pitchFamily="2" charset="2"/>
              <a:buChar char="§"/>
            </a:pPr>
            <a:r>
              <a:rPr lang="en-GB" sz="900" b="1" dirty="0" err="1">
                <a:solidFill>
                  <a:schemeClr val="bg1">
                    <a:lumMod val="50000"/>
                  </a:schemeClr>
                </a:solidFill>
                <a:latin typeface="Arial Narrow" panose="020B0604020202020204" pitchFamily="34" charset="0"/>
                <a:cs typeface="Arial Narrow" panose="020B0604020202020204" pitchFamily="34" charset="0"/>
              </a:rPr>
              <a:t>IoT</a:t>
            </a:r>
            <a:r>
              <a:rPr lang="en-GB" sz="900" b="1" dirty="0">
                <a:solidFill>
                  <a:schemeClr val="bg1">
                    <a:lumMod val="50000"/>
                  </a:schemeClr>
                </a:solidFill>
                <a:latin typeface="Arial Narrow" panose="020B0604020202020204" pitchFamily="34" charset="0"/>
                <a:cs typeface="Arial Narrow" panose="020B0604020202020204" pitchFamily="34" charset="0"/>
              </a:rPr>
              <a:t> (Preventive Maintenance) </a:t>
            </a: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Instant-Payments</a:t>
            </a: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Emotion Analytics that transform Human Machine Interaction (HMI)</a:t>
            </a: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Service Technician Education Program (STEP)</a:t>
            </a: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Compliance check &amp; Multi-Ident</a:t>
            </a: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Follow the customer</a:t>
            </a: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Personalized Medicine</a:t>
            </a: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Production on Lot-size “ONE”</a:t>
            </a: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VR and Real-Time Simulation</a:t>
            </a: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AI and Self-acting robotics (Devices, Cars) and AI integration for consulting services</a:t>
            </a: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and many many more…</a:t>
            </a:r>
          </a:p>
          <a:p>
            <a:pPr marL="285750" indent="-285750">
              <a:buFont typeface="Wingdings" panose="05000000000000000000" pitchFamily="2" charset="2"/>
              <a:buChar char="§"/>
            </a:pPr>
            <a:endParaRPr lang="en-GB" sz="1200" dirty="0">
              <a:solidFill>
                <a:schemeClr val="bg1">
                  <a:lumMod val="50000"/>
                </a:schemeClr>
              </a:solidFill>
            </a:endParaRPr>
          </a:p>
          <a:p>
            <a:endParaRPr lang="en-GB" sz="1800" b="1" dirty="0">
              <a:latin typeface="Arial Narrow" panose="020B0606020202030204" pitchFamily="34" charset="0"/>
            </a:endParaRPr>
          </a:p>
        </p:txBody>
      </p:sp>
      <p:sp>
        <p:nvSpPr>
          <p:cNvPr id="81" name="AutoShape 10">
            <a:extLst>
              <a:ext uri="{FF2B5EF4-FFF2-40B4-BE49-F238E27FC236}">
                <a16:creationId xmlns:a16="http://schemas.microsoft.com/office/drawing/2014/main" id="{B37A4C08-4D1D-E242-9BF5-E43F43D4A625}"/>
              </a:ext>
            </a:extLst>
          </p:cNvPr>
          <p:cNvSpPr>
            <a:spLocks noChangeArrowheads="1"/>
          </p:cNvSpPr>
          <p:nvPr/>
        </p:nvSpPr>
        <p:spPr bwMode="auto">
          <a:xfrm>
            <a:off x="7526314" y="4340244"/>
            <a:ext cx="1215008" cy="1352639"/>
          </a:xfrm>
          <a:prstGeom prst="wedgeRectCallout">
            <a:avLst>
              <a:gd name="adj1" fmla="val 182446"/>
              <a:gd name="adj2" fmla="val -1579"/>
            </a:avLst>
          </a:prstGeom>
          <a:solidFill>
            <a:schemeClr val="accent2">
              <a:alpha val="70000"/>
            </a:schemeClr>
          </a:solidFill>
          <a:ln w="12700">
            <a:noFill/>
            <a:miter lim="800000"/>
            <a:headEnd/>
            <a:tailEnd/>
          </a:ln>
        </p:spPr>
        <p:txBody>
          <a:bodyPr wrap="square" lIns="88900" tIns="88900" rIns="88900" bIns="88900" anchor="t"/>
          <a:lstStyle/>
          <a:p>
            <a:pPr lvl="0" fontAlgn="base">
              <a:spcBef>
                <a:spcPct val="0"/>
              </a:spcBef>
              <a:spcAft>
                <a:spcPct val="0"/>
              </a:spcAft>
            </a:pPr>
            <a:r>
              <a:rPr lang="en-US" sz="1000" dirty="0">
                <a:solidFill>
                  <a:schemeClr val="bg1"/>
                </a:solidFill>
                <a:latin typeface="Arial Narrow" panose="020B0604020202020204" pitchFamily="34" charset="0"/>
                <a:cs typeface="Arial Narrow" panose="020B0604020202020204" pitchFamily="34" charset="0"/>
              </a:rPr>
              <a:t>This mental concept describes the style of collaboration and responsibility a company in the 2010th and 20th operates in. </a:t>
            </a:r>
          </a:p>
        </p:txBody>
      </p:sp>
      <p:sp>
        <p:nvSpPr>
          <p:cNvPr id="82" name="Titel 1">
            <a:extLst>
              <a:ext uri="{FF2B5EF4-FFF2-40B4-BE49-F238E27FC236}">
                <a16:creationId xmlns:a16="http://schemas.microsoft.com/office/drawing/2014/main" id="{612DB7EE-6B9F-DE4D-BC6E-6DD51D903DDC}"/>
              </a:ext>
            </a:extLst>
          </p:cNvPr>
          <p:cNvSpPr txBox="1">
            <a:spLocks/>
          </p:cNvSpPr>
          <p:nvPr/>
        </p:nvSpPr>
        <p:spPr>
          <a:xfrm>
            <a:off x="8744393" y="4374682"/>
            <a:ext cx="2946789" cy="244339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b="1" dirty="0">
                <a:solidFill>
                  <a:schemeClr val="bg1">
                    <a:lumMod val="50000"/>
                  </a:schemeClr>
                </a:solidFill>
              </a:rPr>
              <a:t>Some examples for “Off-time” Business Processes based on asynchronous communication…</a:t>
            </a:r>
          </a:p>
          <a:p>
            <a:endParaRPr lang="en-GB" sz="900" b="1" dirty="0">
              <a:solidFill>
                <a:schemeClr val="bg1">
                  <a:lumMod val="50000"/>
                </a:schemeClr>
              </a:solidFill>
              <a:latin typeface="Arial Narrow" panose="020B0604020202020204" pitchFamily="34" charset="0"/>
              <a:cs typeface="Arial Narrow" panose="020B0604020202020204" pitchFamily="34" charset="0"/>
            </a:endParaRP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Material Requirements Planning</a:t>
            </a: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Build-to-Production plan</a:t>
            </a: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Processes running for weeks for the creation of consolidated balance sheets</a:t>
            </a: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Grieving financial transactions for days </a:t>
            </a: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Procure-to-Warehouse</a:t>
            </a: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Approval processes reaching over corporate departments</a:t>
            </a: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Independent spheres of responsibilities</a:t>
            </a:r>
          </a:p>
          <a:p>
            <a:pPr marL="285750" indent="-285750">
              <a:buFont typeface="Wingdings" panose="05000000000000000000" pitchFamily="2" charset="2"/>
              <a:buChar char="§"/>
            </a:pPr>
            <a:r>
              <a:rPr lang="en-GB" sz="900" b="1" dirty="0">
                <a:solidFill>
                  <a:schemeClr val="bg1">
                    <a:lumMod val="50000"/>
                  </a:schemeClr>
                </a:solidFill>
                <a:latin typeface="Arial Narrow" panose="020B0604020202020204" pitchFamily="34" charset="0"/>
                <a:cs typeface="Arial Narrow" panose="020B0604020202020204" pitchFamily="34" charset="0"/>
              </a:rPr>
              <a:t>and many many more….</a:t>
            </a:r>
          </a:p>
          <a:p>
            <a:pPr marL="285750" indent="-285750">
              <a:buFont typeface="Wingdings" panose="05000000000000000000" pitchFamily="2" charset="2"/>
              <a:buChar char="§"/>
            </a:pPr>
            <a:endParaRPr lang="en-GB" sz="1200" dirty="0">
              <a:solidFill>
                <a:schemeClr val="bg1">
                  <a:lumMod val="50000"/>
                </a:schemeClr>
              </a:solidFill>
            </a:endParaRPr>
          </a:p>
        </p:txBody>
      </p:sp>
      <p:sp>
        <p:nvSpPr>
          <p:cNvPr id="83" name="Textfeld 82">
            <a:extLst>
              <a:ext uri="{FF2B5EF4-FFF2-40B4-BE49-F238E27FC236}">
                <a16:creationId xmlns:a16="http://schemas.microsoft.com/office/drawing/2014/main" id="{C698E5CC-8E99-0F45-ACCC-A87DFEF05B31}"/>
              </a:ext>
            </a:extLst>
          </p:cNvPr>
          <p:cNvSpPr txBox="1"/>
          <p:nvPr/>
        </p:nvSpPr>
        <p:spPr>
          <a:xfrm>
            <a:off x="6399602" y="783813"/>
            <a:ext cx="834926" cy="923330"/>
          </a:xfrm>
          <a:prstGeom prst="rect">
            <a:avLst/>
          </a:prstGeom>
          <a:noFill/>
        </p:spPr>
        <p:txBody>
          <a:bodyPr wrap="square" rtlCol="0">
            <a:spAutoFit/>
          </a:bodyPr>
          <a:lstStyle/>
          <a:p>
            <a:r>
              <a:rPr lang="en-GB" sz="900" dirty="0">
                <a:solidFill>
                  <a:schemeClr val="bg1">
                    <a:lumMod val="50000"/>
                  </a:schemeClr>
                </a:solidFill>
                <a:latin typeface="Arial Narrow" panose="020B0604020202020204" pitchFamily="34" charset="0"/>
                <a:ea typeface="+mj-ea"/>
                <a:cs typeface="Arial Narrow" panose="020B0604020202020204" pitchFamily="34" charset="0"/>
              </a:rPr>
              <a:t>Here it is, where the challenges of managing the change are originated.</a:t>
            </a:r>
          </a:p>
        </p:txBody>
      </p:sp>
      <p:pic>
        <p:nvPicPr>
          <p:cNvPr id="84" name="Grafik 83">
            <a:extLst>
              <a:ext uri="{FF2B5EF4-FFF2-40B4-BE49-F238E27FC236}">
                <a16:creationId xmlns:a16="http://schemas.microsoft.com/office/drawing/2014/main" id="{2E76D00F-705F-BA4B-A057-FE2D9351BBED}"/>
              </a:ext>
            </a:extLst>
          </p:cNvPr>
          <p:cNvPicPr>
            <a:picLocks noChangeAspect="1"/>
          </p:cNvPicPr>
          <p:nvPr/>
        </p:nvPicPr>
        <p:blipFill>
          <a:blip r:embed="rId5"/>
          <a:stretch>
            <a:fillRect/>
          </a:stretch>
        </p:blipFill>
        <p:spPr>
          <a:xfrm>
            <a:off x="3465783" y="4028463"/>
            <a:ext cx="556922" cy="348000"/>
          </a:xfrm>
          <a:prstGeom prst="rect">
            <a:avLst/>
          </a:prstGeom>
        </p:spPr>
      </p:pic>
      <p:pic>
        <p:nvPicPr>
          <p:cNvPr id="85" name="Grafik 84">
            <a:extLst>
              <a:ext uri="{FF2B5EF4-FFF2-40B4-BE49-F238E27FC236}">
                <a16:creationId xmlns:a16="http://schemas.microsoft.com/office/drawing/2014/main" id="{88F28A7C-BC52-4241-A6D0-E59BC6010DDD}"/>
              </a:ext>
            </a:extLst>
          </p:cNvPr>
          <p:cNvPicPr>
            <a:picLocks noChangeAspect="1"/>
          </p:cNvPicPr>
          <p:nvPr/>
        </p:nvPicPr>
        <p:blipFill>
          <a:blip r:embed="rId6"/>
          <a:stretch>
            <a:fillRect/>
          </a:stretch>
        </p:blipFill>
        <p:spPr>
          <a:xfrm>
            <a:off x="3465783" y="4752556"/>
            <a:ext cx="610391" cy="350629"/>
          </a:xfrm>
          <a:prstGeom prst="rect">
            <a:avLst/>
          </a:prstGeom>
        </p:spPr>
      </p:pic>
      <p:pic>
        <p:nvPicPr>
          <p:cNvPr id="86" name="Grafik 85">
            <a:extLst>
              <a:ext uri="{FF2B5EF4-FFF2-40B4-BE49-F238E27FC236}">
                <a16:creationId xmlns:a16="http://schemas.microsoft.com/office/drawing/2014/main" id="{85918801-962D-6048-B7B4-6E658E34F4CB}"/>
              </a:ext>
            </a:extLst>
          </p:cNvPr>
          <p:cNvPicPr>
            <a:picLocks noChangeAspect="1"/>
          </p:cNvPicPr>
          <p:nvPr/>
        </p:nvPicPr>
        <p:blipFill>
          <a:blip r:embed="rId7"/>
          <a:stretch>
            <a:fillRect/>
          </a:stretch>
        </p:blipFill>
        <p:spPr>
          <a:xfrm>
            <a:off x="3465783" y="5546067"/>
            <a:ext cx="595919" cy="364355"/>
          </a:xfrm>
          <a:prstGeom prst="rect">
            <a:avLst/>
          </a:prstGeom>
        </p:spPr>
      </p:pic>
      <p:sp>
        <p:nvSpPr>
          <p:cNvPr id="87" name="Textfeld 86">
            <a:extLst>
              <a:ext uri="{FF2B5EF4-FFF2-40B4-BE49-F238E27FC236}">
                <a16:creationId xmlns:a16="http://schemas.microsoft.com/office/drawing/2014/main" id="{22159AC4-A47C-1B49-84A6-383603E586C9}"/>
              </a:ext>
            </a:extLst>
          </p:cNvPr>
          <p:cNvSpPr txBox="1"/>
          <p:nvPr/>
        </p:nvSpPr>
        <p:spPr>
          <a:xfrm>
            <a:off x="4067921" y="4937810"/>
            <a:ext cx="1144492" cy="230832"/>
          </a:xfrm>
          <a:prstGeom prst="rect">
            <a:avLst/>
          </a:prstGeom>
          <a:noFill/>
        </p:spPr>
        <p:txBody>
          <a:bodyPr wrap="square" rtlCol="0">
            <a:spAutoFit/>
          </a:bodyPr>
          <a:lstStyle/>
          <a:p>
            <a:r>
              <a:rPr lang="en-GB" sz="900" b="1" dirty="0">
                <a:solidFill>
                  <a:schemeClr val="bg1">
                    <a:lumMod val="50000"/>
                  </a:schemeClr>
                </a:solidFill>
                <a:latin typeface="Arial Narrow" panose="020B0604020202020204" pitchFamily="34" charset="0"/>
                <a:ea typeface="+mj-ea"/>
                <a:cs typeface="Arial Narrow" panose="020B0604020202020204" pitchFamily="34" charset="0"/>
              </a:rPr>
              <a:t>…Days (1980)</a:t>
            </a:r>
          </a:p>
        </p:txBody>
      </p:sp>
      <p:sp>
        <p:nvSpPr>
          <p:cNvPr id="88" name="Textfeld 87">
            <a:extLst>
              <a:ext uri="{FF2B5EF4-FFF2-40B4-BE49-F238E27FC236}">
                <a16:creationId xmlns:a16="http://schemas.microsoft.com/office/drawing/2014/main" id="{D10C5651-D71B-FC4E-BB85-1A0CAA5418EE}"/>
              </a:ext>
            </a:extLst>
          </p:cNvPr>
          <p:cNvSpPr txBox="1"/>
          <p:nvPr/>
        </p:nvSpPr>
        <p:spPr>
          <a:xfrm>
            <a:off x="4073068" y="4168240"/>
            <a:ext cx="1416459" cy="230832"/>
          </a:xfrm>
          <a:prstGeom prst="rect">
            <a:avLst/>
          </a:prstGeom>
          <a:noFill/>
        </p:spPr>
        <p:txBody>
          <a:bodyPr wrap="square" rtlCol="0">
            <a:spAutoFit/>
          </a:bodyPr>
          <a:lstStyle/>
          <a:p>
            <a:r>
              <a:rPr lang="en-GB" sz="900" b="1" dirty="0">
                <a:solidFill>
                  <a:schemeClr val="bg1">
                    <a:lumMod val="50000"/>
                  </a:schemeClr>
                </a:solidFill>
                <a:latin typeface="Arial Narrow" panose="020B0604020202020204" pitchFamily="34" charset="0"/>
                <a:ea typeface="+mj-ea"/>
                <a:cs typeface="Arial Narrow" panose="020B0604020202020204" pitchFamily="34" charset="0"/>
              </a:rPr>
              <a:t>…Hours (1995)</a:t>
            </a:r>
          </a:p>
        </p:txBody>
      </p:sp>
      <p:sp>
        <p:nvSpPr>
          <p:cNvPr id="89" name="Textfeld 88">
            <a:extLst>
              <a:ext uri="{FF2B5EF4-FFF2-40B4-BE49-F238E27FC236}">
                <a16:creationId xmlns:a16="http://schemas.microsoft.com/office/drawing/2014/main" id="{3B81CE70-8BAF-A242-9223-940A2F301160}"/>
              </a:ext>
            </a:extLst>
          </p:cNvPr>
          <p:cNvSpPr txBox="1"/>
          <p:nvPr/>
        </p:nvSpPr>
        <p:spPr>
          <a:xfrm>
            <a:off x="3999867" y="3020764"/>
            <a:ext cx="1402740" cy="230832"/>
          </a:xfrm>
          <a:prstGeom prst="rect">
            <a:avLst/>
          </a:prstGeom>
          <a:noFill/>
        </p:spPr>
        <p:txBody>
          <a:bodyPr wrap="square" rtlCol="0">
            <a:spAutoFit/>
          </a:bodyPr>
          <a:lstStyle/>
          <a:p>
            <a:r>
              <a:rPr lang="en-GB" sz="900" b="1" dirty="0">
                <a:solidFill>
                  <a:schemeClr val="bg1">
                    <a:lumMod val="50000"/>
                  </a:schemeClr>
                </a:solidFill>
                <a:latin typeface="Arial Narrow" panose="020B0604020202020204" pitchFamily="34" charset="0"/>
                <a:ea typeface="+mj-ea"/>
                <a:cs typeface="Arial Narrow" panose="020B0604020202020204" pitchFamily="34" charset="0"/>
              </a:rPr>
              <a:t>…Seconds (2015)</a:t>
            </a:r>
          </a:p>
        </p:txBody>
      </p:sp>
      <p:sp>
        <p:nvSpPr>
          <p:cNvPr id="90" name="Textfeld 89">
            <a:extLst>
              <a:ext uri="{FF2B5EF4-FFF2-40B4-BE49-F238E27FC236}">
                <a16:creationId xmlns:a16="http://schemas.microsoft.com/office/drawing/2014/main" id="{D8C49D43-BD98-6146-A806-3CA0ABA08F94}"/>
              </a:ext>
            </a:extLst>
          </p:cNvPr>
          <p:cNvSpPr txBox="1"/>
          <p:nvPr/>
        </p:nvSpPr>
        <p:spPr>
          <a:xfrm>
            <a:off x="4069978" y="5713395"/>
            <a:ext cx="1257833" cy="276999"/>
          </a:xfrm>
          <a:prstGeom prst="rect">
            <a:avLst/>
          </a:prstGeom>
          <a:noFill/>
        </p:spPr>
        <p:txBody>
          <a:bodyPr wrap="square" rtlCol="0">
            <a:spAutoFit/>
          </a:bodyPr>
          <a:lstStyle/>
          <a:p>
            <a:r>
              <a:rPr lang="en-GB" sz="1200" dirty="0">
                <a:solidFill>
                  <a:schemeClr val="accent1">
                    <a:lumMod val="50000"/>
                  </a:schemeClr>
                </a:solidFill>
                <a:latin typeface="Arial Narrow" panose="020B0604020202020204" pitchFamily="34" charset="0"/>
                <a:cs typeface="Arial Narrow" panose="020B0604020202020204" pitchFamily="34" charset="0"/>
              </a:rPr>
              <a:t>…</a:t>
            </a:r>
            <a:r>
              <a:rPr lang="en-GB" sz="900" b="1" dirty="0">
                <a:solidFill>
                  <a:schemeClr val="bg1">
                    <a:lumMod val="50000"/>
                  </a:schemeClr>
                </a:solidFill>
                <a:latin typeface="Arial Narrow" panose="020B0604020202020204" pitchFamily="34" charset="0"/>
                <a:ea typeface="+mj-ea"/>
                <a:cs typeface="Arial Narrow" panose="020B0604020202020204" pitchFamily="34" charset="0"/>
              </a:rPr>
              <a:t>Weeks (1970)</a:t>
            </a:r>
          </a:p>
        </p:txBody>
      </p:sp>
      <p:sp>
        <p:nvSpPr>
          <p:cNvPr id="91" name="Textfeld 90">
            <a:extLst>
              <a:ext uri="{FF2B5EF4-FFF2-40B4-BE49-F238E27FC236}">
                <a16:creationId xmlns:a16="http://schemas.microsoft.com/office/drawing/2014/main" id="{59BE702E-6DEA-2444-8AF5-86E21044E36F}"/>
              </a:ext>
            </a:extLst>
          </p:cNvPr>
          <p:cNvSpPr txBox="1"/>
          <p:nvPr/>
        </p:nvSpPr>
        <p:spPr>
          <a:xfrm>
            <a:off x="4033008" y="2165975"/>
            <a:ext cx="1536163" cy="369332"/>
          </a:xfrm>
          <a:prstGeom prst="rect">
            <a:avLst/>
          </a:prstGeom>
          <a:noFill/>
        </p:spPr>
        <p:txBody>
          <a:bodyPr wrap="square" rtlCol="0">
            <a:spAutoFit/>
          </a:bodyPr>
          <a:lstStyle/>
          <a:p>
            <a:r>
              <a:rPr lang="en-GB" sz="900" b="1" dirty="0">
                <a:solidFill>
                  <a:schemeClr val="bg1">
                    <a:lumMod val="50000"/>
                  </a:schemeClr>
                </a:solidFill>
                <a:latin typeface="Arial Narrow" panose="020B0604020202020204" pitchFamily="34" charset="0"/>
                <a:ea typeface="+mj-ea"/>
                <a:cs typeface="Arial Narrow" panose="020B0604020202020204" pitchFamily="34" charset="0"/>
              </a:rPr>
              <a:t>…Milliseconds or even less (2030)</a:t>
            </a:r>
          </a:p>
        </p:txBody>
      </p:sp>
      <p:sp>
        <p:nvSpPr>
          <p:cNvPr id="92" name="Textfeld 91">
            <a:extLst>
              <a:ext uri="{FF2B5EF4-FFF2-40B4-BE49-F238E27FC236}">
                <a16:creationId xmlns:a16="http://schemas.microsoft.com/office/drawing/2014/main" id="{7C110123-522E-D74F-ADF4-DB1036651F87}"/>
              </a:ext>
            </a:extLst>
          </p:cNvPr>
          <p:cNvSpPr txBox="1"/>
          <p:nvPr/>
        </p:nvSpPr>
        <p:spPr>
          <a:xfrm>
            <a:off x="4038218" y="1612949"/>
            <a:ext cx="1327945" cy="369332"/>
          </a:xfrm>
          <a:prstGeom prst="rect">
            <a:avLst/>
          </a:prstGeom>
          <a:noFill/>
        </p:spPr>
        <p:txBody>
          <a:bodyPr wrap="square" rtlCol="0">
            <a:spAutoFit/>
          </a:bodyPr>
          <a:lstStyle/>
          <a:p>
            <a:r>
              <a:rPr lang="en-GB" sz="900" dirty="0">
                <a:solidFill>
                  <a:schemeClr val="bg1">
                    <a:lumMod val="50000"/>
                  </a:schemeClr>
                </a:solidFill>
                <a:latin typeface="Arial Narrow" panose="020B0604020202020204" pitchFamily="34" charset="0"/>
                <a:ea typeface="+mj-ea"/>
                <a:cs typeface="Arial Narrow" panose="020B0604020202020204" pitchFamily="34" charset="0"/>
              </a:rPr>
              <a:t>Time required to process a request…</a:t>
            </a:r>
          </a:p>
        </p:txBody>
      </p:sp>
      <p:sp>
        <p:nvSpPr>
          <p:cNvPr id="93" name="Textfeld 92">
            <a:extLst>
              <a:ext uri="{FF2B5EF4-FFF2-40B4-BE49-F238E27FC236}">
                <a16:creationId xmlns:a16="http://schemas.microsoft.com/office/drawing/2014/main" id="{F837C816-67A7-624E-BF4F-AE2BBFE3B6AD}"/>
              </a:ext>
            </a:extLst>
          </p:cNvPr>
          <p:cNvSpPr txBox="1"/>
          <p:nvPr/>
        </p:nvSpPr>
        <p:spPr>
          <a:xfrm>
            <a:off x="5269940" y="766155"/>
            <a:ext cx="1025110" cy="1107996"/>
          </a:xfrm>
          <a:prstGeom prst="rect">
            <a:avLst/>
          </a:prstGeom>
          <a:noFill/>
        </p:spPr>
        <p:txBody>
          <a:bodyPr wrap="square" rtlCol="0">
            <a:spAutoFit/>
          </a:bodyPr>
          <a:lstStyle/>
          <a:p>
            <a:pPr algn="r"/>
            <a:r>
              <a:rPr lang="en-GB" sz="900" dirty="0">
                <a:solidFill>
                  <a:schemeClr val="bg1">
                    <a:lumMod val="50000"/>
                  </a:schemeClr>
                </a:solidFill>
                <a:latin typeface="Arial Narrow" panose="020B0604020202020204" pitchFamily="34" charset="0"/>
                <a:ea typeface="+mj-ea"/>
                <a:cs typeface="Arial Narrow" panose="020B0604020202020204" pitchFamily="34" charset="0"/>
              </a:rPr>
              <a:t>The change of technology can be handled relatively easy. Tools and standard methods are there to support</a:t>
            </a:r>
            <a:r>
              <a:rPr lang="en-GB" sz="1200" dirty="0">
                <a:solidFill>
                  <a:schemeClr val="bg1">
                    <a:lumMod val="50000"/>
                  </a:schemeClr>
                </a:solidFill>
                <a:latin typeface="Arial Narrow" panose="020B0604020202020204" pitchFamily="34" charset="0"/>
                <a:ea typeface="+mj-ea"/>
                <a:cs typeface="Arial Narrow" panose="020B0604020202020204" pitchFamily="34" charset="0"/>
              </a:rPr>
              <a:t>.</a:t>
            </a:r>
          </a:p>
        </p:txBody>
      </p:sp>
      <p:sp>
        <p:nvSpPr>
          <p:cNvPr id="94" name="Textfeld 93">
            <a:extLst>
              <a:ext uri="{FF2B5EF4-FFF2-40B4-BE49-F238E27FC236}">
                <a16:creationId xmlns:a16="http://schemas.microsoft.com/office/drawing/2014/main" id="{8E8878CD-BFC2-CE47-A49F-3EF3D029E13D}"/>
              </a:ext>
            </a:extLst>
          </p:cNvPr>
          <p:cNvSpPr txBox="1"/>
          <p:nvPr/>
        </p:nvSpPr>
        <p:spPr>
          <a:xfrm>
            <a:off x="7604037" y="3911815"/>
            <a:ext cx="1162221" cy="461665"/>
          </a:xfrm>
          <a:prstGeom prst="rect">
            <a:avLst/>
          </a:prstGeom>
          <a:noFill/>
        </p:spPr>
        <p:txBody>
          <a:bodyPr wrap="square" rtlCol="0">
            <a:spAutoFit/>
          </a:bodyPr>
          <a:lstStyle/>
          <a:p>
            <a:r>
              <a:rPr lang="en-GB" sz="1200" dirty="0">
                <a:solidFill>
                  <a:schemeClr val="bg1">
                    <a:lumMod val="50000"/>
                  </a:schemeClr>
                </a:solidFill>
                <a:latin typeface="Arial Narrow" panose="020B0604020202020204" pitchFamily="34" charset="0"/>
                <a:ea typeface="+mj-ea"/>
                <a:cs typeface="Arial Narrow" panose="020B0604020202020204" pitchFamily="34" charset="0"/>
              </a:rPr>
              <a:t>“Un- synchronized”</a:t>
            </a:r>
          </a:p>
        </p:txBody>
      </p:sp>
      <p:sp>
        <p:nvSpPr>
          <p:cNvPr id="95" name="Textfeld 94">
            <a:extLst>
              <a:ext uri="{FF2B5EF4-FFF2-40B4-BE49-F238E27FC236}">
                <a16:creationId xmlns:a16="http://schemas.microsoft.com/office/drawing/2014/main" id="{43D857B5-9B6C-C641-95D3-3729A69E27EF}"/>
              </a:ext>
            </a:extLst>
          </p:cNvPr>
          <p:cNvSpPr txBox="1"/>
          <p:nvPr/>
        </p:nvSpPr>
        <p:spPr>
          <a:xfrm>
            <a:off x="7571013" y="3323700"/>
            <a:ext cx="1162221" cy="276999"/>
          </a:xfrm>
          <a:prstGeom prst="rect">
            <a:avLst/>
          </a:prstGeom>
          <a:noFill/>
        </p:spPr>
        <p:txBody>
          <a:bodyPr wrap="square" rtlCol="0">
            <a:spAutoFit/>
          </a:bodyPr>
          <a:lstStyle/>
          <a:p>
            <a:r>
              <a:rPr lang="en-GB" sz="1200" dirty="0">
                <a:solidFill>
                  <a:schemeClr val="bg1">
                    <a:lumMod val="50000"/>
                  </a:schemeClr>
                </a:solidFill>
                <a:latin typeface="Arial Narrow" panose="020B0604020202020204" pitchFamily="34" charset="0"/>
                <a:ea typeface="+mj-ea"/>
                <a:cs typeface="Arial Narrow" panose="020B0604020202020204" pitchFamily="34" charset="0"/>
              </a:rPr>
              <a:t>“synchronized”</a:t>
            </a:r>
          </a:p>
        </p:txBody>
      </p:sp>
      <p:sp>
        <p:nvSpPr>
          <p:cNvPr id="96" name="Rechteck 95">
            <a:extLst>
              <a:ext uri="{FF2B5EF4-FFF2-40B4-BE49-F238E27FC236}">
                <a16:creationId xmlns:a16="http://schemas.microsoft.com/office/drawing/2014/main" id="{6FC0ADEA-E81A-7E4B-9374-45CA441B6AA3}"/>
              </a:ext>
            </a:extLst>
          </p:cNvPr>
          <p:cNvSpPr/>
          <p:nvPr/>
        </p:nvSpPr>
        <p:spPr>
          <a:xfrm>
            <a:off x="5886186" y="5958076"/>
            <a:ext cx="511679" cy="307777"/>
          </a:xfrm>
          <a:prstGeom prst="rect">
            <a:avLst/>
          </a:prstGeom>
        </p:spPr>
        <p:txBody>
          <a:bodyPr wrap="none">
            <a:spAutoFit/>
          </a:bodyPr>
          <a:lstStyle/>
          <a:p>
            <a:r>
              <a:rPr lang="en-GB" sz="1400" dirty="0">
                <a:solidFill>
                  <a:schemeClr val="accent1">
                    <a:lumMod val="50000"/>
                  </a:schemeClr>
                </a:solidFill>
                <a:latin typeface="Arial Narrow" panose="020B0604020202020204" pitchFamily="34" charset="0"/>
                <a:cs typeface="Arial Narrow" panose="020B0604020202020204" pitchFamily="34" charset="0"/>
              </a:rPr>
              <a:t>1972</a:t>
            </a:r>
            <a:endParaRPr lang="en-US" sz="1400" dirty="0">
              <a:solidFill>
                <a:schemeClr val="accent1">
                  <a:lumMod val="50000"/>
                </a:schemeClr>
              </a:solidFill>
              <a:latin typeface="Arial Narrow" panose="020B0604020202020204" pitchFamily="34" charset="0"/>
              <a:cs typeface="Arial Narrow" panose="020B0604020202020204" pitchFamily="34" charset="0"/>
            </a:endParaRPr>
          </a:p>
        </p:txBody>
      </p:sp>
      <p:sp>
        <p:nvSpPr>
          <p:cNvPr id="97" name="Rechteck 96">
            <a:extLst>
              <a:ext uri="{FF2B5EF4-FFF2-40B4-BE49-F238E27FC236}">
                <a16:creationId xmlns:a16="http://schemas.microsoft.com/office/drawing/2014/main" id="{6125BB43-E21B-C944-B5C3-FFED6B663445}"/>
              </a:ext>
            </a:extLst>
          </p:cNvPr>
          <p:cNvSpPr/>
          <p:nvPr/>
        </p:nvSpPr>
        <p:spPr>
          <a:xfrm>
            <a:off x="5886186" y="4758892"/>
            <a:ext cx="511679" cy="307777"/>
          </a:xfrm>
          <a:prstGeom prst="rect">
            <a:avLst/>
          </a:prstGeom>
        </p:spPr>
        <p:txBody>
          <a:bodyPr wrap="none">
            <a:spAutoFit/>
          </a:bodyPr>
          <a:lstStyle/>
          <a:p>
            <a:r>
              <a:rPr lang="en-GB" sz="1400" dirty="0">
                <a:solidFill>
                  <a:schemeClr val="bg1"/>
                </a:solidFill>
                <a:latin typeface="Arial Narrow" panose="020B0604020202020204" pitchFamily="34" charset="0"/>
                <a:cs typeface="Arial Narrow" panose="020B0604020202020204" pitchFamily="34" charset="0"/>
              </a:rPr>
              <a:t>1979</a:t>
            </a:r>
            <a:endParaRPr lang="en-US" sz="1400" dirty="0">
              <a:solidFill>
                <a:schemeClr val="bg1"/>
              </a:solidFill>
              <a:latin typeface="Arial Narrow" panose="020B0604020202020204" pitchFamily="34" charset="0"/>
              <a:cs typeface="Arial Narrow" panose="020B0604020202020204" pitchFamily="34" charset="0"/>
            </a:endParaRPr>
          </a:p>
        </p:txBody>
      </p:sp>
      <p:sp>
        <p:nvSpPr>
          <p:cNvPr id="98" name="Rechteck 97">
            <a:extLst>
              <a:ext uri="{FF2B5EF4-FFF2-40B4-BE49-F238E27FC236}">
                <a16:creationId xmlns:a16="http://schemas.microsoft.com/office/drawing/2014/main" id="{1632E95B-62D2-3D47-BF78-8374FA722696}"/>
              </a:ext>
            </a:extLst>
          </p:cNvPr>
          <p:cNvSpPr/>
          <p:nvPr/>
        </p:nvSpPr>
        <p:spPr>
          <a:xfrm>
            <a:off x="5886186" y="4142647"/>
            <a:ext cx="511679" cy="307777"/>
          </a:xfrm>
          <a:prstGeom prst="rect">
            <a:avLst/>
          </a:prstGeom>
        </p:spPr>
        <p:txBody>
          <a:bodyPr wrap="none">
            <a:spAutoFit/>
          </a:bodyPr>
          <a:lstStyle/>
          <a:p>
            <a:r>
              <a:rPr lang="en-GB" sz="1400" dirty="0">
                <a:solidFill>
                  <a:schemeClr val="bg1"/>
                </a:solidFill>
                <a:latin typeface="Arial Narrow" panose="020B0604020202020204" pitchFamily="34" charset="0"/>
                <a:cs typeface="Arial Narrow" panose="020B0604020202020204" pitchFamily="34" charset="0"/>
              </a:rPr>
              <a:t>1992</a:t>
            </a:r>
            <a:endParaRPr lang="en-US" sz="1400" dirty="0">
              <a:solidFill>
                <a:schemeClr val="bg1"/>
              </a:solidFill>
              <a:latin typeface="Arial Narrow" panose="020B0604020202020204" pitchFamily="34" charset="0"/>
              <a:cs typeface="Arial Narrow" panose="020B0604020202020204" pitchFamily="34" charset="0"/>
            </a:endParaRPr>
          </a:p>
        </p:txBody>
      </p:sp>
      <p:sp>
        <p:nvSpPr>
          <p:cNvPr id="99" name="Rechteck 98">
            <a:extLst>
              <a:ext uri="{FF2B5EF4-FFF2-40B4-BE49-F238E27FC236}">
                <a16:creationId xmlns:a16="http://schemas.microsoft.com/office/drawing/2014/main" id="{1A31809A-2095-6F45-A0F4-36072E7F1883}"/>
              </a:ext>
            </a:extLst>
          </p:cNvPr>
          <p:cNvSpPr/>
          <p:nvPr/>
        </p:nvSpPr>
        <p:spPr>
          <a:xfrm>
            <a:off x="5886186" y="3575104"/>
            <a:ext cx="511679" cy="307777"/>
          </a:xfrm>
          <a:prstGeom prst="rect">
            <a:avLst/>
          </a:prstGeom>
        </p:spPr>
        <p:txBody>
          <a:bodyPr wrap="none">
            <a:spAutoFit/>
          </a:bodyPr>
          <a:lstStyle/>
          <a:p>
            <a:r>
              <a:rPr lang="en-GB" sz="1400" dirty="0">
                <a:solidFill>
                  <a:schemeClr val="bg1"/>
                </a:solidFill>
                <a:latin typeface="Arial Narrow" panose="020B0604020202020204" pitchFamily="34" charset="0"/>
                <a:cs typeface="Arial Narrow" panose="020B0604020202020204" pitchFamily="34" charset="0"/>
              </a:rPr>
              <a:t>2015</a:t>
            </a:r>
            <a:endParaRPr lang="en-US" sz="1400" dirty="0">
              <a:solidFill>
                <a:schemeClr val="bg1"/>
              </a:solidFill>
              <a:latin typeface="Arial Narrow" panose="020B0604020202020204" pitchFamily="34" charset="0"/>
              <a:cs typeface="Arial Narrow" panose="020B0604020202020204" pitchFamily="34" charset="0"/>
            </a:endParaRPr>
          </a:p>
        </p:txBody>
      </p:sp>
      <p:sp>
        <p:nvSpPr>
          <p:cNvPr id="100" name="Rechteck 99">
            <a:extLst>
              <a:ext uri="{FF2B5EF4-FFF2-40B4-BE49-F238E27FC236}">
                <a16:creationId xmlns:a16="http://schemas.microsoft.com/office/drawing/2014/main" id="{E68CD408-9F6B-6B40-AE76-63924DE32D7C}"/>
              </a:ext>
            </a:extLst>
          </p:cNvPr>
          <p:cNvSpPr/>
          <p:nvPr/>
        </p:nvSpPr>
        <p:spPr>
          <a:xfrm>
            <a:off x="5886186" y="3006023"/>
            <a:ext cx="511679" cy="307777"/>
          </a:xfrm>
          <a:prstGeom prst="rect">
            <a:avLst/>
          </a:prstGeom>
        </p:spPr>
        <p:txBody>
          <a:bodyPr wrap="none">
            <a:spAutoFit/>
          </a:bodyPr>
          <a:lstStyle/>
          <a:p>
            <a:r>
              <a:rPr lang="en-GB" sz="1400" dirty="0">
                <a:solidFill>
                  <a:schemeClr val="bg1"/>
                </a:solidFill>
                <a:latin typeface="Arial Narrow" panose="020B0604020202020204" pitchFamily="34" charset="0"/>
                <a:cs typeface="Arial Narrow" panose="020B0604020202020204" pitchFamily="34" charset="0"/>
              </a:rPr>
              <a:t>2016</a:t>
            </a:r>
            <a:endParaRPr lang="en-US" sz="1400" dirty="0">
              <a:solidFill>
                <a:schemeClr val="bg1"/>
              </a:solidFill>
              <a:latin typeface="Arial Narrow" panose="020B0604020202020204" pitchFamily="34" charset="0"/>
              <a:cs typeface="Arial Narrow" panose="020B0604020202020204" pitchFamily="34" charset="0"/>
            </a:endParaRPr>
          </a:p>
        </p:txBody>
      </p:sp>
      <p:sp>
        <p:nvSpPr>
          <p:cNvPr id="101" name="Rechteck 100">
            <a:extLst>
              <a:ext uri="{FF2B5EF4-FFF2-40B4-BE49-F238E27FC236}">
                <a16:creationId xmlns:a16="http://schemas.microsoft.com/office/drawing/2014/main" id="{2EED50CF-BB0E-5D40-853E-01CB156DE67C}"/>
              </a:ext>
            </a:extLst>
          </p:cNvPr>
          <p:cNvSpPr/>
          <p:nvPr/>
        </p:nvSpPr>
        <p:spPr>
          <a:xfrm>
            <a:off x="5886186" y="2482333"/>
            <a:ext cx="511679" cy="307777"/>
          </a:xfrm>
          <a:prstGeom prst="rect">
            <a:avLst/>
          </a:prstGeom>
        </p:spPr>
        <p:txBody>
          <a:bodyPr wrap="none">
            <a:spAutoFit/>
          </a:bodyPr>
          <a:lstStyle/>
          <a:p>
            <a:r>
              <a:rPr lang="en-GB" sz="1400" dirty="0">
                <a:solidFill>
                  <a:schemeClr val="bg1"/>
                </a:solidFill>
                <a:latin typeface="Arial Narrow" panose="020B0604020202020204" pitchFamily="34" charset="0"/>
                <a:cs typeface="Arial Narrow" panose="020B0604020202020204" pitchFamily="34" charset="0"/>
              </a:rPr>
              <a:t>2022</a:t>
            </a:r>
            <a:endParaRPr lang="en-US" sz="1400" dirty="0">
              <a:solidFill>
                <a:schemeClr val="bg1"/>
              </a:solidFill>
              <a:latin typeface="Arial Narrow" panose="020B0604020202020204" pitchFamily="34" charset="0"/>
              <a:cs typeface="Arial Narrow" panose="020B0604020202020204" pitchFamily="34" charset="0"/>
            </a:endParaRPr>
          </a:p>
        </p:txBody>
      </p:sp>
      <p:pic>
        <p:nvPicPr>
          <p:cNvPr id="102" name="Grafik 101">
            <a:extLst>
              <a:ext uri="{FF2B5EF4-FFF2-40B4-BE49-F238E27FC236}">
                <a16:creationId xmlns:a16="http://schemas.microsoft.com/office/drawing/2014/main" id="{9EBD3334-3E91-BF43-81D7-16D8CBE91608}"/>
              </a:ext>
            </a:extLst>
          </p:cNvPr>
          <p:cNvPicPr>
            <a:picLocks noChangeAspect="1"/>
          </p:cNvPicPr>
          <p:nvPr/>
        </p:nvPicPr>
        <p:blipFill>
          <a:blip r:embed="rId8"/>
          <a:stretch>
            <a:fillRect/>
          </a:stretch>
        </p:blipFill>
        <p:spPr>
          <a:xfrm>
            <a:off x="3465783" y="755086"/>
            <a:ext cx="1326959" cy="712908"/>
          </a:xfrm>
          <a:prstGeom prst="rect">
            <a:avLst/>
          </a:prstGeom>
        </p:spPr>
      </p:pic>
      <p:sp>
        <p:nvSpPr>
          <p:cNvPr id="103" name="Textfeld 102">
            <a:extLst>
              <a:ext uri="{FF2B5EF4-FFF2-40B4-BE49-F238E27FC236}">
                <a16:creationId xmlns:a16="http://schemas.microsoft.com/office/drawing/2014/main" id="{95110205-20BC-914E-8370-98D1C47B4AAA}"/>
              </a:ext>
            </a:extLst>
          </p:cNvPr>
          <p:cNvSpPr txBox="1"/>
          <p:nvPr/>
        </p:nvSpPr>
        <p:spPr>
          <a:xfrm rot="16200000">
            <a:off x="-474913" y="2108539"/>
            <a:ext cx="1702822" cy="276999"/>
          </a:xfrm>
          <a:prstGeom prst="rect">
            <a:avLst/>
          </a:prstGeom>
          <a:noFill/>
        </p:spPr>
        <p:txBody>
          <a:bodyPr wrap="square" rtlCol="0">
            <a:spAutoFit/>
          </a:bodyPr>
          <a:lstStyle/>
          <a:p>
            <a:r>
              <a:rPr lang="en-GB" sz="1200" b="1" dirty="0">
                <a:solidFill>
                  <a:schemeClr val="bg1"/>
                </a:solidFill>
                <a:latin typeface="Arial Narrow" panose="020B0604020202020204" pitchFamily="34" charset="0"/>
                <a:ea typeface="+mj-ea"/>
                <a:cs typeface="Arial Narrow" panose="020B0604020202020204" pitchFamily="34" charset="0"/>
              </a:rPr>
              <a:t>Server less Computing</a:t>
            </a:r>
          </a:p>
        </p:txBody>
      </p:sp>
      <p:sp>
        <p:nvSpPr>
          <p:cNvPr id="104" name="Textfeld 103">
            <a:extLst>
              <a:ext uri="{FF2B5EF4-FFF2-40B4-BE49-F238E27FC236}">
                <a16:creationId xmlns:a16="http://schemas.microsoft.com/office/drawing/2014/main" id="{563FB562-F4BA-C24D-AA3B-74FA91C7DF6B}"/>
              </a:ext>
            </a:extLst>
          </p:cNvPr>
          <p:cNvSpPr txBox="1"/>
          <p:nvPr/>
        </p:nvSpPr>
        <p:spPr>
          <a:xfrm>
            <a:off x="582711" y="5313495"/>
            <a:ext cx="2400439" cy="507831"/>
          </a:xfrm>
          <a:prstGeom prst="rect">
            <a:avLst/>
          </a:prstGeom>
          <a:noFill/>
        </p:spPr>
        <p:txBody>
          <a:bodyPr wrap="square" rtlCol="0">
            <a:spAutoFit/>
          </a:bodyPr>
          <a:lstStyle/>
          <a:p>
            <a:r>
              <a:rPr lang="en-GB" sz="900" b="1" dirty="0">
                <a:solidFill>
                  <a:schemeClr val="bg1"/>
                </a:solidFill>
                <a:latin typeface="Arial Narrow" panose="020B0604020202020204" pitchFamily="34" charset="0"/>
                <a:ea typeface="+mj-ea"/>
                <a:cs typeface="Arial Narrow" panose="020B0604020202020204" pitchFamily="34" charset="0"/>
              </a:rPr>
              <a:t>Development of “ONE” standardized product for all possible purposes (plus market and customer specific amendments)</a:t>
            </a:r>
          </a:p>
        </p:txBody>
      </p:sp>
      <p:sp>
        <p:nvSpPr>
          <p:cNvPr id="105" name="Textfeld 104">
            <a:extLst>
              <a:ext uri="{FF2B5EF4-FFF2-40B4-BE49-F238E27FC236}">
                <a16:creationId xmlns:a16="http://schemas.microsoft.com/office/drawing/2014/main" id="{5147A20C-785B-924D-BA7B-EE16D692B009}"/>
              </a:ext>
            </a:extLst>
          </p:cNvPr>
          <p:cNvSpPr txBox="1"/>
          <p:nvPr/>
        </p:nvSpPr>
        <p:spPr>
          <a:xfrm rot="16200000">
            <a:off x="-80366" y="5447820"/>
            <a:ext cx="913729" cy="276999"/>
          </a:xfrm>
          <a:prstGeom prst="rect">
            <a:avLst/>
          </a:prstGeom>
          <a:noFill/>
        </p:spPr>
        <p:txBody>
          <a:bodyPr wrap="square" rtlCol="0">
            <a:spAutoFit/>
          </a:bodyPr>
          <a:lstStyle/>
          <a:p>
            <a:r>
              <a:rPr lang="en-GB" sz="1200" b="1" dirty="0">
                <a:solidFill>
                  <a:schemeClr val="bg1"/>
                </a:solidFill>
                <a:latin typeface="Arial Narrow" panose="020B0604020202020204" pitchFamily="34" charset="0"/>
                <a:ea typeface="+mj-ea"/>
                <a:cs typeface="Arial Narrow" panose="020B0604020202020204" pitchFamily="34" charset="0"/>
              </a:rPr>
              <a:t>Mainframe</a:t>
            </a:r>
          </a:p>
        </p:txBody>
      </p:sp>
      <p:sp>
        <p:nvSpPr>
          <p:cNvPr id="107" name="Textfeld 106">
            <a:extLst>
              <a:ext uri="{FF2B5EF4-FFF2-40B4-BE49-F238E27FC236}">
                <a16:creationId xmlns:a16="http://schemas.microsoft.com/office/drawing/2014/main" id="{35B4A879-A508-9647-BABB-7E078E812092}"/>
              </a:ext>
            </a:extLst>
          </p:cNvPr>
          <p:cNvSpPr txBox="1"/>
          <p:nvPr/>
        </p:nvSpPr>
        <p:spPr>
          <a:xfrm rot="16200000">
            <a:off x="-474913" y="3947900"/>
            <a:ext cx="1702822" cy="276999"/>
          </a:xfrm>
          <a:prstGeom prst="rect">
            <a:avLst/>
          </a:prstGeom>
          <a:noFill/>
        </p:spPr>
        <p:txBody>
          <a:bodyPr wrap="square" rtlCol="0">
            <a:spAutoFit/>
          </a:bodyPr>
          <a:lstStyle/>
          <a:p>
            <a:r>
              <a:rPr lang="en-GB" sz="1200" b="1" dirty="0">
                <a:solidFill>
                  <a:schemeClr val="bg1"/>
                </a:solidFill>
                <a:latin typeface="Arial Narrow" panose="020B0604020202020204" pitchFamily="34" charset="0"/>
                <a:ea typeface="+mj-ea"/>
                <a:cs typeface="Arial Narrow" panose="020B0604020202020204" pitchFamily="34" charset="0"/>
              </a:rPr>
              <a:t>Server / Hosting / Cloud</a:t>
            </a:r>
          </a:p>
        </p:txBody>
      </p:sp>
      <p:sp>
        <p:nvSpPr>
          <p:cNvPr id="108" name="Textfeld 107">
            <a:extLst>
              <a:ext uri="{FF2B5EF4-FFF2-40B4-BE49-F238E27FC236}">
                <a16:creationId xmlns:a16="http://schemas.microsoft.com/office/drawing/2014/main" id="{24EA72A5-C5C0-BD4F-90F9-B53CB724504F}"/>
              </a:ext>
            </a:extLst>
          </p:cNvPr>
          <p:cNvSpPr txBox="1"/>
          <p:nvPr/>
        </p:nvSpPr>
        <p:spPr>
          <a:xfrm>
            <a:off x="582711" y="3510802"/>
            <a:ext cx="2400439" cy="1200329"/>
          </a:xfrm>
          <a:prstGeom prst="rect">
            <a:avLst/>
          </a:prstGeom>
          <a:noFill/>
        </p:spPr>
        <p:txBody>
          <a:bodyPr wrap="square" rtlCol="0">
            <a:spAutoFit/>
          </a:bodyPr>
          <a:lstStyle/>
          <a:p>
            <a:r>
              <a:rPr lang="en-GB" sz="900" b="1" dirty="0">
                <a:solidFill>
                  <a:schemeClr val="bg1"/>
                </a:solidFill>
                <a:latin typeface="Arial Narrow" panose="020B0604020202020204" pitchFamily="34" charset="0"/>
                <a:ea typeface="+mj-ea"/>
                <a:cs typeface="Arial Narrow" panose="020B0604020202020204" pitchFamily="34" charset="0"/>
              </a:rPr>
              <a:t>Cloud-based technology (on premise, private or public cloud)</a:t>
            </a:r>
          </a:p>
          <a:p>
            <a:endParaRPr lang="en-GB" sz="900" b="1" dirty="0">
              <a:solidFill>
                <a:schemeClr val="bg1"/>
              </a:solidFill>
              <a:latin typeface="Arial Narrow" panose="020B0604020202020204" pitchFamily="34" charset="0"/>
              <a:ea typeface="+mj-ea"/>
              <a:cs typeface="Arial Narrow" panose="020B0604020202020204" pitchFamily="34" charset="0"/>
            </a:endParaRPr>
          </a:p>
          <a:p>
            <a:r>
              <a:rPr lang="en-GB" sz="900" b="1" dirty="0">
                <a:solidFill>
                  <a:schemeClr val="bg1"/>
                </a:solidFill>
                <a:latin typeface="Arial Narrow" panose="020B0604020202020204" pitchFamily="34" charset="0"/>
                <a:cs typeface="Arial Narrow" panose="020B0604020202020204" pitchFamily="34" charset="0"/>
              </a:rPr>
              <a:t>Server Farms and off-shore hosting</a:t>
            </a:r>
            <a:br>
              <a:rPr lang="en-GB" sz="900" b="1" dirty="0">
                <a:solidFill>
                  <a:schemeClr val="bg1"/>
                </a:solidFill>
                <a:latin typeface="Arial Narrow" panose="020B0604020202020204" pitchFamily="34" charset="0"/>
                <a:cs typeface="Arial Narrow" panose="020B0604020202020204" pitchFamily="34" charset="0"/>
              </a:rPr>
            </a:br>
            <a:r>
              <a:rPr lang="en-GB" sz="900" b="1" dirty="0">
                <a:solidFill>
                  <a:schemeClr val="bg1"/>
                </a:solidFill>
                <a:latin typeface="Arial Narrow" panose="020B0604020202020204" pitchFamily="34" charset="0"/>
                <a:cs typeface="Arial Narrow" panose="020B0604020202020204" pitchFamily="34" charset="0"/>
              </a:rPr>
              <a:t>and integration of distrusted services </a:t>
            </a:r>
          </a:p>
          <a:p>
            <a:endParaRPr lang="en-GB" sz="900" b="1" dirty="0">
              <a:solidFill>
                <a:schemeClr val="bg1"/>
              </a:solidFill>
              <a:latin typeface="Arial Narrow" panose="020B0604020202020204" pitchFamily="34" charset="0"/>
              <a:cs typeface="Arial Narrow" panose="020B0604020202020204" pitchFamily="34" charset="0"/>
            </a:endParaRPr>
          </a:p>
          <a:p>
            <a:r>
              <a:rPr lang="en-GB" sz="900" b="1" dirty="0">
                <a:solidFill>
                  <a:schemeClr val="bg1"/>
                </a:solidFill>
                <a:latin typeface="Arial Narrow" panose="020B0604020202020204" pitchFamily="34" charset="0"/>
                <a:cs typeface="Arial Narrow" panose="020B0604020202020204" pitchFamily="34" charset="0"/>
              </a:rPr>
              <a:t>Client/Server Technology and Relational Databases and new programming languages </a:t>
            </a:r>
          </a:p>
        </p:txBody>
      </p:sp>
      <p:sp>
        <p:nvSpPr>
          <p:cNvPr id="110" name="Textfeld 109">
            <a:extLst>
              <a:ext uri="{FF2B5EF4-FFF2-40B4-BE49-F238E27FC236}">
                <a16:creationId xmlns:a16="http://schemas.microsoft.com/office/drawing/2014/main" id="{BBA797AB-158A-BD43-89EA-208342116F08}"/>
              </a:ext>
            </a:extLst>
          </p:cNvPr>
          <p:cNvSpPr txBox="1"/>
          <p:nvPr/>
        </p:nvSpPr>
        <p:spPr>
          <a:xfrm>
            <a:off x="582711" y="2027476"/>
            <a:ext cx="2400439" cy="507831"/>
          </a:xfrm>
          <a:prstGeom prst="rect">
            <a:avLst/>
          </a:prstGeom>
          <a:noFill/>
        </p:spPr>
        <p:txBody>
          <a:bodyPr wrap="square" rtlCol="0">
            <a:spAutoFit/>
          </a:bodyPr>
          <a:lstStyle/>
          <a:p>
            <a:r>
              <a:rPr lang="en-GB" sz="900" b="1" dirty="0">
                <a:solidFill>
                  <a:schemeClr val="bg1"/>
                </a:solidFill>
                <a:latin typeface="Arial Narrow" panose="020B0604020202020204" pitchFamily="34" charset="0"/>
                <a:ea typeface="+mj-ea"/>
                <a:cs typeface="Arial Narrow" panose="020B0604020202020204" pitchFamily="34" charset="0"/>
              </a:rPr>
              <a:t>BIO-Computers, Quantum computers and DNA-Storage will provide computing power far beyond everything imaginable today</a:t>
            </a:r>
          </a:p>
        </p:txBody>
      </p:sp>
      <p:cxnSp>
        <p:nvCxnSpPr>
          <p:cNvPr id="111" name="Gerader Verbinder 17">
            <a:extLst>
              <a:ext uri="{FF2B5EF4-FFF2-40B4-BE49-F238E27FC236}">
                <a16:creationId xmlns:a16="http://schemas.microsoft.com/office/drawing/2014/main" id="{A14D7FF7-AFB6-054F-981F-E1A8564F46C8}"/>
              </a:ext>
            </a:extLst>
          </p:cNvPr>
          <p:cNvCxnSpPr>
            <a:cxnSpLocks/>
          </p:cNvCxnSpPr>
          <p:nvPr/>
        </p:nvCxnSpPr>
        <p:spPr>
          <a:xfrm flipH="1" flipV="1">
            <a:off x="3412265" y="2707529"/>
            <a:ext cx="2951390" cy="11104"/>
          </a:xfrm>
          <a:prstGeom prst="line">
            <a:avLst/>
          </a:prstGeom>
          <a:ln>
            <a:solidFill>
              <a:schemeClr val="accent1">
                <a:alpha val="96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Gerader Verbinder 17">
            <a:extLst>
              <a:ext uri="{FF2B5EF4-FFF2-40B4-BE49-F238E27FC236}">
                <a16:creationId xmlns:a16="http://schemas.microsoft.com/office/drawing/2014/main" id="{670BFE51-5D22-4B4B-98F7-5295901C278C}"/>
              </a:ext>
            </a:extLst>
          </p:cNvPr>
          <p:cNvCxnSpPr>
            <a:cxnSpLocks/>
          </p:cNvCxnSpPr>
          <p:nvPr/>
        </p:nvCxnSpPr>
        <p:spPr>
          <a:xfrm flipH="1">
            <a:off x="3465783" y="3274370"/>
            <a:ext cx="2878974" cy="1961"/>
          </a:xfrm>
          <a:prstGeom prst="line">
            <a:avLst/>
          </a:prstGeom>
          <a:ln>
            <a:solidFill>
              <a:schemeClr val="accent1">
                <a:alpha val="96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Gerader Verbinder 17">
            <a:extLst>
              <a:ext uri="{FF2B5EF4-FFF2-40B4-BE49-F238E27FC236}">
                <a16:creationId xmlns:a16="http://schemas.microsoft.com/office/drawing/2014/main" id="{D9B10878-EB90-2C49-AA4B-1CF58380CB4D}"/>
              </a:ext>
            </a:extLst>
          </p:cNvPr>
          <p:cNvCxnSpPr>
            <a:cxnSpLocks/>
          </p:cNvCxnSpPr>
          <p:nvPr/>
        </p:nvCxnSpPr>
        <p:spPr>
          <a:xfrm flipH="1">
            <a:off x="3465783" y="3848470"/>
            <a:ext cx="3714552" cy="8398"/>
          </a:xfrm>
          <a:prstGeom prst="line">
            <a:avLst/>
          </a:prstGeom>
          <a:ln>
            <a:solidFill>
              <a:schemeClr val="accent1">
                <a:alpha val="96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Gerader Verbinder 17">
            <a:extLst>
              <a:ext uri="{FF2B5EF4-FFF2-40B4-BE49-F238E27FC236}">
                <a16:creationId xmlns:a16="http://schemas.microsoft.com/office/drawing/2014/main" id="{55EBC9F7-24B2-1A42-88FA-A217C97F9BB5}"/>
              </a:ext>
            </a:extLst>
          </p:cNvPr>
          <p:cNvCxnSpPr>
            <a:cxnSpLocks/>
          </p:cNvCxnSpPr>
          <p:nvPr/>
        </p:nvCxnSpPr>
        <p:spPr>
          <a:xfrm flipH="1">
            <a:off x="3465783" y="4414913"/>
            <a:ext cx="2908473" cy="22591"/>
          </a:xfrm>
          <a:prstGeom prst="line">
            <a:avLst/>
          </a:prstGeom>
          <a:ln>
            <a:solidFill>
              <a:schemeClr val="accent1">
                <a:alpha val="96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Gerader Verbinder 17">
            <a:extLst>
              <a:ext uri="{FF2B5EF4-FFF2-40B4-BE49-F238E27FC236}">
                <a16:creationId xmlns:a16="http://schemas.microsoft.com/office/drawing/2014/main" id="{77A35586-1679-AE42-A6FD-2DDF2F7DB5E1}"/>
              </a:ext>
            </a:extLst>
          </p:cNvPr>
          <p:cNvCxnSpPr>
            <a:cxnSpLocks/>
          </p:cNvCxnSpPr>
          <p:nvPr/>
        </p:nvCxnSpPr>
        <p:spPr>
          <a:xfrm flipH="1">
            <a:off x="3465783" y="5176909"/>
            <a:ext cx="2893729" cy="19291"/>
          </a:xfrm>
          <a:prstGeom prst="line">
            <a:avLst/>
          </a:prstGeom>
          <a:ln>
            <a:solidFill>
              <a:schemeClr val="accent1">
                <a:alpha val="96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Gerader Verbinder 17">
            <a:extLst>
              <a:ext uri="{FF2B5EF4-FFF2-40B4-BE49-F238E27FC236}">
                <a16:creationId xmlns:a16="http://schemas.microsoft.com/office/drawing/2014/main" id="{080A84D7-F1EC-784A-9638-C3FEC355F092}"/>
              </a:ext>
            </a:extLst>
          </p:cNvPr>
          <p:cNvCxnSpPr>
            <a:cxnSpLocks/>
          </p:cNvCxnSpPr>
          <p:nvPr/>
        </p:nvCxnSpPr>
        <p:spPr>
          <a:xfrm flipH="1" flipV="1">
            <a:off x="5905" y="3266379"/>
            <a:ext cx="3462368" cy="7011"/>
          </a:xfrm>
          <a:prstGeom prst="line">
            <a:avLst/>
          </a:prstGeom>
          <a:ln>
            <a:solidFill>
              <a:schemeClr val="bg1">
                <a:alpha val="96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Gerader Verbinder 17">
            <a:extLst>
              <a:ext uri="{FF2B5EF4-FFF2-40B4-BE49-F238E27FC236}">
                <a16:creationId xmlns:a16="http://schemas.microsoft.com/office/drawing/2014/main" id="{3A338C74-36C0-884B-AB28-75B345D0762C}"/>
              </a:ext>
            </a:extLst>
          </p:cNvPr>
          <p:cNvCxnSpPr>
            <a:cxnSpLocks/>
          </p:cNvCxnSpPr>
          <p:nvPr/>
        </p:nvCxnSpPr>
        <p:spPr>
          <a:xfrm flipH="1">
            <a:off x="0" y="5179403"/>
            <a:ext cx="3465783" cy="13971"/>
          </a:xfrm>
          <a:prstGeom prst="line">
            <a:avLst/>
          </a:prstGeom>
          <a:ln>
            <a:solidFill>
              <a:schemeClr val="bg1">
                <a:alpha val="96000"/>
              </a:schemeClr>
            </a:solidFill>
            <a:prstDash val="dash"/>
          </a:ln>
        </p:spPr>
        <p:style>
          <a:lnRef idx="1">
            <a:schemeClr val="accent1"/>
          </a:lnRef>
          <a:fillRef idx="0">
            <a:schemeClr val="accent1"/>
          </a:fillRef>
          <a:effectRef idx="0">
            <a:schemeClr val="accent1"/>
          </a:effectRef>
          <a:fontRef idx="minor">
            <a:schemeClr val="tx1"/>
          </a:fontRef>
        </p:style>
      </p:cxnSp>
      <p:sp>
        <p:nvSpPr>
          <p:cNvPr id="126" name="Rechteck 125">
            <a:extLst>
              <a:ext uri="{FF2B5EF4-FFF2-40B4-BE49-F238E27FC236}">
                <a16:creationId xmlns:a16="http://schemas.microsoft.com/office/drawing/2014/main" id="{6BA41B2E-CD87-4842-A57E-08B7F219D718}"/>
              </a:ext>
            </a:extLst>
          </p:cNvPr>
          <p:cNvSpPr/>
          <p:nvPr/>
        </p:nvSpPr>
        <p:spPr>
          <a:xfrm>
            <a:off x="557645" y="45607"/>
            <a:ext cx="7436427" cy="584775"/>
          </a:xfrm>
          <a:prstGeom prst="rect">
            <a:avLst/>
          </a:prstGeom>
        </p:spPr>
        <p:txBody>
          <a:bodyPr wrap="square">
            <a:spAutoFit/>
          </a:bodyPr>
          <a:lstStyle/>
          <a:p>
            <a:r>
              <a:rPr lang="en-GB" dirty="0">
                <a:latin typeface="Arial Narrow" panose="020B0604020202020204" pitchFamily="34" charset="0"/>
                <a:ea typeface="Verdana" panose="020B0604030504040204" pitchFamily="34" charset="0"/>
                <a:cs typeface="Arial Narrow" panose="020B0604020202020204" pitchFamily="34" charset="0"/>
              </a:rPr>
              <a:t>SAPs journey since the 1970’s – to the “Real-</a:t>
            </a:r>
            <a:r>
              <a:rPr lang="en-GB" dirty="0" err="1">
                <a:latin typeface="Arial Narrow" panose="020B0604020202020204" pitchFamily="34" charset="0"/>
                <a:ea typeface="Verdana" panose="020B0604030504040204" pitchFamily="34" charset="0"/>
                <a:cs typeface="Arial Narrow" panose="020B0604020202020204" pitchFamily="34" charset="0"/>
              </a:rPr>
              <a:t>timification</a:t>
            </a:r>
            <a:r>
              <a:rPr lang="en-GB" dirty="0">
                <a:latin typeface="Arial Narrow" panose="020B0604020202020204" pitchFamily="34" charset="0"/>
                <a:ea typeface="Verdana" panose="020B0604030504040204" pitchFamily="34" charset="0"/>
                <a:cs typeface="Arial Narrow" panose="020B0604020202020204" pitchFamily="34" charset="0"/>
              </a:rPr>
              <a:t>” or “Zero-Latency</a:t>
            </a:r>
            <a:endParaRPr lang="en-US" dirty="0">
              <a:latin typeface="Arial Narrow" panose="020B0604020202020204" pitchFamily="34" charset="0"/>
              <a:ea typeface="Verdana" panose="020B0604030504040204" pitchFamily="34" charset="0"/>
              <a:cs typeface="Arial Narrow" panose="020B0604020202020204" pitchFamily="34" charset="0"/>
            </a:endParaRPr>
          </a:p>
          <a:p>
            <a:r>
              <a:rPr lang="en-GB" sz="1400" dirty="0">
                <a:solidFill>
                  <a:srgbClr val="575757"/>
                </a:solidFill>
                <a:latin typeface="Arial Narrow" panose="020B0604020202020204" pitchFamily="34" charset="0"/>
                <a:cs typeface="Arial Narrow" panose="020B0604020202020204" pitchFamily="34" charset="0"/>
              </a:rPr>
              <a:t>Businesses operated in “Real-Time” require adapted processes, collaboration and responsibilities</a:t>
            </a:r>
          </a:p>
        </p:txBody>
      </p:sp>
    </p:spTree>
    <p:extLst>
      <p:ext uri="{BB962C8B-B14F-4D97-AF65-F5344CB8AC3E}">
        <p14:creationId xmlns:p14="http://schemas.microsoft.com/office/powerpoint/2010/main" val="35219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9A30CFE-59A0-8A46-8EBC-A7157BC78C3E}"/>
              </a:ext>
            </a:extLst>
          </p:cNvPr>
          <p:cNvSpPr/>
          <p:nvPr/>
        </p:nvSpPr>
        <p:spPr>
          <a:xfrm>
            <a:off x="3512841" y="1175573"/>
            <a:ext cx="992679" cy="4465676"/>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lumOff val="50000"/>
                </a:schemeClr>
              </a:solidFill>
              <a:latin typeface="Arial Narrow" panose="020B0604020202020204" pitchFamily="34" charset="0"/>
              <a:cs typeface="Arial Narrow" panose="020B0604020202020204" pitchFamily="34" charset="0"/>
            </a:endParaRPr>
          </a:p>
        </p:txBody>
      </p:sp>
      <p:sp>
        <p:nvSpPr>
          <p:cNvPr id="5" name="Rechteck 4">
            <a:extLst>
              <a:ext uri="{FF2B5EF4-FFF2-40B4-BE49-F238E27FC236}">
                <a16:creationId xmlns:a16="http://schemas.microsoft.com/office/drawing/2014/main" id="{0AC75F0F-B92E-6249-AADE-F1C10BCF2F6D}"/>
              </a:ext>
            </a:extLst>
          </p:cNvPr>
          <p:cNvSpPr/>
          <p:nvPr/>
        </p:nvSpPr>
        <p:spPr>
          <a:xfrm>
            <a:off x="10769648" y="1175573"/>
            <a:ext cx="992679" cy="446567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4020202020204" pitchFamily="34" charset="0"/>
              <a:cs typeface="Arial Narrow" panose="020B0604020202020204" pitchFamily="34" charset="0"/>
            </a:endParaRPr>
          </a:p>
        </p:txBody>
      </p:sp>
      <p:pic>
        <p:nvPicPr>
          <p:cNvPr id="6" name="Picture 2" descr="Hourglass by badaman">
            <a:extLst>
              <a:ext uri="{FF2B5EF4-FFF2-40B4-BE49-F238E27FC236}">
                <a16:creationId xmlns:a16="http://schemas.microsoft.com/office/drawing/2014/main" id="{055F48B7-2656-7D42-8DFF-BB5FCACC3E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6693" y="1922017"/>
            <a:ext cx="1737669" cy="30176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3">
            <a:extLst>
              <a:ext uri="{FF2B5EF4-FFF2-40B4-BE49-F238E27FC236}">
                <a16:creationId xmlns:a16="http://schemas.microsoft.com/office/drawing/2014/main" id="{DFA26BCB-E832-0647-AAEA-59EA18BF0070}"/>
              </a:ext>
            </a:extLst>
          </p:cNvPr>
          <p:cNvSpPr>
            <a:spLocks noChangeArrowheads="1"/>
          </p:cNvSpPr>
          <p:nvPr>
            <p:custDataLst>
              <p:tags r:id="rId1"/>
            </p:custDataLst>
          </p:nvPr>
        </p:nvSpPr>
        <p:spPr bwMode="auto">
          <a:xfrm>
            <a:off x="5938840" y="1034574"/>
            <a:ext cx="2873376" cy="4657061"/>
          </a:xfrm>
          <a:prstGeom prst="rect">
            <a:avLst/>
          </a:prstGeom>
          <a:solidFill>
            <a:schemeClr val="bg1">
              <a:alpha val="88000"/>
            </a:schemeClr>
          </a:solidFill>
          <a:ln w="6350" algn="ctr">
            <a:solidFill>
              <a:srgbClr val="BBBCBC"/>
            </a:solidFill>
            <a:miter lim="800000"/>
            <a:headEnd/>
            <a:tailEnd/>
          </a:ln>
        </p:spPr>
        <p:txBody>
          <a:bodyPr lIns="88900" tIns="88900" rIns="88900" bIns="88900" anchor="ctr"/>
          <a:lstStyle/>
          <a:p>
            <a:pPr algn="ctr">
              <a:defRPr/>
            </a:pPr>
            <a:r>
              <a:rPr lang="en-US" altLang="ja-JP" sz="1400" b="1" dirty="0">
                <a:solidFill>
                  <a:schemeClr val="bg1">
                    <a:lumMod val="50000"/>
                  </a:schemeClr>
                </a:solidFill>
                <a:latin typeface="Arial Narrow" panose="020B0604020202020204" pitchFamily="34" charset="0"/>
                <a:ea typeface="+mj-ea"/>
                <a:cs typeface="Arial Narrow" panose="020B0604020202020204" pitchFamily="34" charset="0"/>
              </a:rPr>
              <a:t>Factors </a:t>
            </a:r>
          </a:p>
          <a:p>
            <a:pPr algn="ctr">
              <a:defRPr/>
            </a:pPr>
            <a:r>
              <a:rPr lang="en-US" altLang="ja-JP" sz="1400" b="1" dirty="0">
                <a:solidFill>
                  <a:schemeClr val="bg1">
                    <a:lumMod val="50000"/>
                  </a:schemeClr>
                </a:solidFill>
                <a:latin typeface="Arial Narrow" panose="020B0604020202020204" pitchFamily="34" charset="0"/>
                <a:ea typeface="+mj-ea"/>
                <a:cs typeface="Arial Narrow" panose="020B0604020202020204" pitchFamily="34" charset="0"/>
              </a:rPr>
              <a:t>influencing </a:t>
            </a:r>
          </a:p>
          <a:p>
            <a:pPr algn="ctr">
              <a:defRPr/>
            </a:pPr>
            <a:r>
              <a:rPr lang="en-US" altLang="ja-JP" sz="1400" b="1" dirty="0">
                <a:solidFill>
                  <a:schemeClr val="bg1">
                    <a:lumMod val="50000"/>
                  </a:schemeClr>
                </a:solidFill>
                <a:latin typeface="Arial Narrow" panose="020B0604020202020204" pitchFamily="34" charset="0"/>
                <a:ea typeface="+mj-ea"/>
                <a:cs typeface="Arial Narrow" panose="020B0604020202020204" pitchFamily="34" charset="0"/>
              </a:rPr>
              <a:t>the </a:t>
            </a:r>
          </a:p>
          <a:p>
            <a:pPr algn="ctr">
              <a:defRPr/>
            </a:pPr>
            <a:r>
              <a:rPr lang="en-US" altLang="ja-JP" sz="1400" b="1" dirty="0">
                <a:solidFill>
                  <a:schemeClr val="bg1">
                    <a:lumMod val="50000"/>
                  </a:schemeClr>
                </a:solidFill>
                <a:latin typeface="Arial Narrow" panose="020B0604020202020204" pitchFamily="34" charset="0"/>
                <a:ea typeface="+mj-ea"/>
                <a:cs typeface="Arial Narrow" panose="020B0604020202020204" pitchFamily="34" charset="0"/>
              </a:rPr>
              <a:t>organization</a:t>
            </a:r>
          </a:p>
          <a:p>
            <a:pPr algn="ctr">
              <a:defRPr/>
            </a:pPr>
            <a:r>
              <a:rPr lang="en-US" altLang="ja-JP" sz="1400" b="1" dirty="0">
                <a:solidFill>
                  <a:schemeClr val="bg1">
                    <a:lumMod val="50000"/>
                  </a:schemeClr>
                </a:solidFill>
                <a:latin typeface="Arial Narrow" panose="020B0604020202020204" pitchFamily="34" charset="0"/>
                <a:ea typeface="+mj-ea"/>
                <a:cs typeface="Arial Narrow" panose="020B0604020202020204" pitchFamily="34" charset="0"/>
              </a:rPr>
              <a:t>on </a:t>
            </a:r>
          </a:p>
          <a:p>
            <a:pPr algn="ctr">
              <a:defRPr/>
            </a:pPr>
            <a:r>
              <a:rPr lang="en-US" altLang="ja-JP" sz="1400" b="1" dirty="0">
                <a:solidFill>
                  <a:schemeClr val="bg1">
                    <a:lumMod val="50000"/>
                  </a:schemeClr>
                </a:solidFill>
                <a:latin typeface="Arial Narrow" panose="020B0604020202020204" pitchFamily="34" charset="0"/>
                <a:ea typeface="+mj-ea"/>
                <a:cs typeface="Arial Narrow" panose="020B0604020202020204" pitchFamily="34" charset="0"/>
              </a:rPr>
              <a:t>their </a:t>
            </a:r>
          </a:p>
          <a:p>
            <a:pPr algn="ctr">
              <a:defRPr/>
            </a:pPr>
            <a:r>
              <a:rPr lang="en-US" altLang="ja-JP" sz="1400" b="1" dirty="0">
                <a:solidFill>
                  <a:schemeClr val="bg1">
                    <a:lumMod val="50000"/>
                  </a:schemeClr>
                </a:solidFill>
                <a:latin typeface="Arial Narrow" panose="020B0604020202020204" pitchFamily="34" charset="0"/>
                <a:ea typeface="+mj-ea"/>
                <a:cs typeface="Arial Narrow" panose="020B0604020202020204" pitchFamily="34" charset="0"/>
              </a:rPr>
              <a:t>journey</a:t>
            </a:r>
          </a:p>
          <a:p>
            <a:pPr algn="ctr">
              <a:defRPr/>
            </a:pPr>
            <a:r>
              <a:rPr lang="en-US" altLang="ja-JP" sz="1400" b="1" dirty="0">
                <a:solidFill>
                  <a:schemeClr val="bg1">
                    <a:lumMod val="50000"/>
                  </a:schemeClr>
                </a:solidFill>
                <a:latin typeface="Arial Narrow" panose="020B0604020202020204" pitchFamily="34" charset="0"/>
                <a:ea typeface="+mj-ea"/>
                <a:cs typeface="Arial Narrow" panose="020B0604020202020204" pitchFamily="34" charset="0"/>
              </a:rPr>
              <a:t>through </a:t>
            </a:r>
          </a:p>
          <a:p>
            <a:pPr algn="ctr">
              <a:defRPr/>
            </a:pPr>
            <a:r>
              <a:rPr lang="en-US" altLang="ja-JP" sz="1400" b="1" dirty="0">
                <a:solidFill>
                  <a:schemeClr val="bg1">
                    <a:lumMod val="50000"/>
                  </a:schemeClr>
                </a:solidFill>
                <a:latin typeface="Arial Narrow" panose="020B0604020202020204" pitchFamily="34" charset="0"/>
                <a:ea typeface="+mj-ea"/>
                <a:cs typeface="Arial Narrow" panose="020B0604020202020204" pitchFamily="34" charset="0"/>
              </a:rPr>
              <a:t>the change</a:t>
            </a:r>
          </a:p>
        </p:txBody>
      </p:sp>
      <p:sp>
        <p:nvSpPr>
          <p:cNvPr id="8" name="Text Placeholder 5">
            <a:extLst>
              <a:ext uri="{FF2B5EF4-FFF2-40B4-BE49-F238E27FC236}">
                <a16:creationId xmlns:a16="http://schemas.microsoft.com/office/drawing/2014/main" id="{E2B76D72-B709-3E46-A2B9-8D41E709FECA}"/>
              </a:ext>
            </a:extLst>
          </p:cNvPr>
          <p:cNvSpPr txBox="1">
            <a:spLocks/>
          </p:cNvSpPr>
          <p:nvPr/>
        </p:nvSpPr>
        <p:spPr>
          <a:xfrm>
            <a:off x="4070445" y="1256855"/>
            <a:ext cx="2357097" cy="1330325"/>
          </a:xfrm>
          <a:prstGeom prst="homePlate">
            <a:avLst>
              <a:gd name="adj" fmla="val 22028"/>
            </a:avLst>
          </a:prstGeom>
          <a:solidFill>
            <a:schemeClr val="accent1">
              <a:lumMod val="60000"/>
              <a:lumOff val="40000"/>
              <a:alpha val="70000"/>
            </a:schemeClr>
          </a:solidFill>
          <a:ln>
            <a:noFill/>
          </a:ln>
        </p:spPr>
        <p:txBody>
          <a:bodyPr wrap="square" lIns="88900" tIns="88900" rIns="88900" bIns="889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lvl="1" indent="0">
              <a:spcBef>
                <a:spcPts val="600"/>
              </a:spcBef>
              <a:buClr>
                <a:srgbClr val="000000"/>
              </a:buClr>
              <a:buSzPct val="100000"/>
              <a:buNone/>
            </a:pPr>
            <a:r>
              <a:rPr lang="en-US" sz="1200" b="1" dirty="0">
                <a:solidFill>
                  <a:schemeClr val="bg1"/>
                </a:solidFill>
                <a:latin typeface="Arial Narrow" panose="020B0604020202020204" pitchFamily="34" charset="0"/>
                <a:ea typeface="+mn-ea"/>
                <a:cs typeface="Arial Narrow" panose="020B0604020202020204" pitchFamily="34" charset="0"/>
              </a:rPr>
              <a:t>Real-Time &amp; preventive Processes</a:t>
            </a:r>
          </a:p>
          <a:p>
            <a:pPr marL="114300" lvl="1" indent="-114300">
              <a:spcBef>
                <a:spcPts val="600"/>
              </a:spcBef>
              <a:buSzPct val="100000"/>
              <a:buFont typeface="Arial"/>
              <a:buChar char="•"/>
            </a:pPr>
            <a:r>
              <a:rPr lang="en-US" sz="900" b="1" dirty="0">
                <a:solidFill>
                  <a:schemeClr val="bg1"/>
                </a:solidFill>
                <a:latin typeface="Arial Narrow" panose="020B0604020202020204" pitchFamily="34" charset="0"/>
                <a:cs typeface="Arial Narrow" panose="020B0604020202020204" pitchFamily="34" charset="0"/>
              </a:rPr>
              <a:t>HANA Database &amp; Infrastructure</a:t>
            </a:r>
          </a:p>
          <a:p>
            <a:pPr marL="114300" lvl="1" indent="-114300">
              <a:spcBef>
                <a:spcPts val="600"/>
              </a:spcBef>
              <a:buSzPct val="100000"/>
              <a:buFont typeface="Arial"/>
              <a:buChar char="•"/>
            </a:pPr>
            <a:r>
              <a:rPr lang="en-US" sz="900" b="1" dirty="0" err="1">
                <a:solidFill>
                  <a:schemeClr val="bg1"/>
                </a:solidFill>
                <a:latin typeface="Arial Narrow" panose="020B0604020202020204" pitchFamily="34" charset="0"/>
                <a:cs typeface="Arial Narrow" panose="020B0604020202020204" pitchFamily="34" charset="0"/>
              </a:rPr>
              <a:t>IoT</a:t>
            </a:r>
            <a:r>
              <a:rPr lang="en-US" sz="900" b="1" dirty="0">
                <a:solidFill>
                  <a:schemeClr val="bg1"/>
                </a:solidFill>
                <a:latin typeface="Arial Narrow" panose="020B0604020202020204" pitchFamily="34" charset="0"/>
                <a:cs typeface="Arial Narrow" panose="020B0604020202020204" pitchFamily="34" charset="0"/>
              </a:rPr>
              <a:t> – Leonardo</a:t>
            </a:r>
          </a:p>
          <a:p>
            <a:pPr marL="114300" lvl="1" indent="-114300">
              <a:spcBef>
                <a:spcPts val="600"/>
              </a:spcBef>
              <a:buSzPct val="100000"/>
              <a:buFont typeface="Arial"/>
              <a:buChar char="•"/>
            </a:pPr>
            <a:r>
              <a:rPr lang="en-US" sz="900" b="1" dirty="0">
                <a:solidFill>
                  <a:schemeClr val="bg1"/>
                </a:solidFill>
                <a:latin typeface="Arial Narrow" panose="020B0604020202020204" pitchFamily="34" charset="0"/>
                <a:cs typeface="Arial Narrow" panose="020B0604020202020204" pitchFamily="34" charset="0"/>
              </a:rPr>
              <a:t>Instant Payments</a:t>
            </a:r>
          </a:p>
          <a:p>
            <a:pPr marL="114300" lvl="1" indent="-114300">
              <a:spcBef>
                <a:spcPts val="600"/>
              </a:spcBef>
              <a:buSzPct val="100000"/>
              <a:buFont typeface="Arial"/>
              <a:buChar char="•"/>
            </a:pPr>
            <a:r>
              <a:rPr lang="en-US" sz="900" b="1" dirty="0">
                <a:solidFill>
                  <a:schemeClr val="bg1"/>
                </a:solidFill>
                <a:latin typeface="Arial Narrow" panose="020B0604020202020204" pitchFamily="34" charset="0"/>
                <a:cs typeface="Arial Narrow" panose="020B0604020202020204" pitchFamily="34" charset="0"/>
              </a:rPr>
              <a:t>Real-time Trading</a:t>
            </a:r>
          </a:p>
          <a:p>
            <a:pPr marL="114300" lvl="1" indent="-114300">
              <a:spcBef>
                <a:spcPts val="600"/>
              </a:spcBef>
              <a:buSzPct val="100000"/>
              <a:buFont typeface="Arial"/>
              <a:buChar char="•"/>
            </a:pPr>
            <a:endParaRPr lang="en-US" sz="1100" dirty="0">
              <a:solidFill>
                <a:schemeClr val="bg1"/>
              </a:solidFill>
              <a:latin typeface="Arial Narrow" panose="020B0604020202020204" pitchFamily="34" charset="0"/>
              <a:cs typeface="Arial Narrow" panose="020B0604020202020204" pitchFamily="34" charset="0"/>
            </a:endParaRPr>
          </a:p>
        </p:txBody>
      </p:sp>
      <p:sp>
        <p:nvSpPr>
          <p:cNvPr id="9" name="Text Placeholder 5">
            <a:extLst>
              <a:ext uri="{FF2B5EF4-FFF2-40B4-BE49-F238E27FC236}">
                <a16:creationId xmlns:a16="http://schemas.microsoft.com/office/drawing/2014/main" id="{13E4EF5A-30BC-014F-B169-3B69505947DE}"/>
              </a:ext>
            </a:extLst>
          </p:cNvPr>
          <p:cNvSpPr txBox="1">
            <a:spLocks/>
          </p:cNvSpPr>
          <p:nvPr/>
        </p:nvSpPr>
        <p:spPr>
          <a:xfrm>
            <a:off x="4070445" y="4178797"/>
            <a:ext cx="2357097" cy="1330325"/>
          </a:xfrm>
          <a:prstGeom prst="homePlate">
            <a:avLst>
              <a:gd name="adj" fmla="val 22028"/>
            </a:avLst>
          </a:prstGeom>
          <a:solidFill>
            <a:schemeClr val="accent1">
              <a:lumMod val="60000"/>
              <a:lumOff val="40000"/>
              <a:alpha val="70000"/>
            </a:schemeClr>
          </a:solidFill>
          <a:ln>
            <a:noFill/>
          </a:ln>
        </p:spPr>
        <p:txBody>
          <a:bodyPr wrap="square" lIns="88900" tIns="88900" rIns="88900" bIns="88900"/>
          <a:lstStyle>
            <a:defPPr>
              <a:defRPr lang="en-US"/>
            </a:defPPr>
            <a:lvl1pPr indent="0" defTabSz="957263" fontAlgn="base">
              <a:lnSpc>
                <a:spcPct val="100000"/>
              </a:lnSpc>
              <a:spcBef>
                <a:spcPts val="400"/>
              </a:spcBef>
              <a:spcAft>
                <a:spcPts val="0"/>
              </a:spcAft>
              <a:buClr>
                <a:srgbClr val="000000"/>
              </a:buClr>
              <a:buSzPct val="80000"/>
              <a:buFont typeface="Arial" charset="0"/>
              <a:defRPr sz="1400" b="1">
                <a:cs typeface="Arial" charset="0"/>
              </a:defRPr>
            </a:lvl1pPr>
            <a:lvl2pPr marL="114300" lvl="1" indent="-114300" defTabSz="957263" fontAlgn="base">
              <a:lnSpc>
                <a:spcPct val="100000"/>
              </a:lnSpc>
              <a:spcBef>
                <a:spcPts val="600"/>
              </a:spcBef>
              <a:spcAft>
                <a:spcPts val="0"/>
              </a:spcAft>
              <a:buSzPct val="100000"/>
              <a:buFont typeface="Arial"/>
              <a:buChar char="•"/>
              <a:defRPr sz="1100">
                <a:ea typeface="+mj-ea"/>
                <a:cs typeface="Arial" charset="0"/>
              </a:defRPr>
            </a:lvl2pPr>
            <a:lvl3pPr marL="254000" lvl="2" indent="-114300" defTabSz="957263" fontAlgn="base">
              <a:lnSpc>
                <a:spcPct val="100000"/>
              </a:lnSpc>
              <a:spcBef>
                <a:spcPts val="600"/>
              </a:spcBef>
              <a:spcAft>
                <a:spcPts val="0"/>
              </a:spcAft>
              <a:buSzPct val="100000"/>
              <a:buFont typeface="Arial"/>
              <a:buChar char="−"/>
              <a:defRPr sz="1000">
                <a:ea typeface="+mj-ea"/>
                <a:cs typeface="Arial" charset="0"/>
              </a:defRPr>
            </a:lvl3pPr>
            <a:lvl4pPr marL="393700" lvl="3" indent="-114300" defTabSz="957263" fontAlgn="base">
              <a:lnSpc>
                <a:spcPct val="100000"/>
              </a:lnSpc>
              <a:spcBef>
                <a:spcPts val="600"/>
              </a:spcBef>
              <a:spcAft>
                <a:spcPts val="0"/>
              </a:spcAft>
              <a:buSzPct val="100000"/>
              <a:buFont typeface="Arial"/>
              <a:buChar char="◦"/>
              <a:defRPr sz="1000">
                <a:ea typeface="+mj-ea"/>
                <a:cs typeface="Arial" charset="0"/>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r>
              <a:rPr lang="en-US" sz="1200" dirty="0">
                <a:solidFill>
                  <a:schemeClr val="bg1"/>
                </a:solidFill>
                <a:latin typeface="Arial Narrow" panose="020B0604020202020204" pitchFamily="34" charset="0"/>
                <a:cs typeface="Arial Narrow" panose="020B0604020202020204" pitchFamily="34" charset="0"/>
              </a:rPr>
              <a:t>S4 Process Requirements</a:t>
            </a:r>
          </a:p>
          <a:p>
            <a:pPr lvl="1"/>
            <a:r>
              <a:rPr lang="en-US" sz="900" dirty="0">
                <a:solidFill>
                  <a:schemeClr val="bg1"/>
                </a:solidFill>
                <a:latin typeface="Arial Narrow" panose="020B0604020202020204" pitchFamily="34" charset="0"/>
                <a:cs typeface="Arial Narrow" panose="020B0604020202020204" pitchFamily="34" charset="0"/>
              </a:rPr>
              <a:t>Intersectional Collaboration</a:t>
            </a:r>
          </a:p>
          <a:p>
            <a:pPr lvl="1"/>
            <a:r>
              <a:rPr lang="en-US" sz="900" dirty="0">
                <a:solidFill>
                  <a:schemeClr val="bg1"/>
                </a:solidFill>
                <a:latin typeface="Arial Narrow" panose="020B0604020202020204" pitchFamily="34" charset="0"/>
                <a:cs typeface="Arial Narrow" panose="020B0604020202020204" pitchFamily="34" charset="0"/>
              </a:rPr>
              <a:t>Harmonized business structures and models</a:t>
            </a:r>
          </a:p>
          <a:p>
            <a:pPr lvl="1"/>
            <a:r>
              <a:rPr lang="en-US" sz="900" dirty="0">
                <a:solidFill>
                  <a:schemeClr val="bg1"/>
                </a:solidFill>
                <a:latin typeface="Arial Narrow" panose="020B0604020202020204" pitchFamily="34" charset="0"/>
                <a:cs typeface="Arial Narrow" panose="020B0604020202020204" pitchFamily="34" charset="0"/>
              </a:rPr>
              <a:t>High-Quality of Master data</a:t>
            </a:r>
          </a:p>
          <a:p>
            <a:pPr lvl="1"/>
            <a:r>
              <a:rPr lang="en-US" sz="900" dirty="0">
                <a:solidFill>
                  <a:schemeClr val="bg1"/>
                </a:solidFill>
                <a:latin typeface="Arial Narrow" panose="020B0604020202020204" pitchFamily="34" charset="0"/>
                <a:cs typeface="Arial Narrow" panose="020B0604020202020204" pitchFamily="34" charset="0"/>
              </a:rPr>
              <a:t>Complexity and regulations being in place</a:t>
            </a:r>
          </a:p>
        </p:txBody>
      </p:sp>
      <p:sp>
        <p:nvSpPr>
          <p:cNvPr id="10" name="Text Placeholder 5">
            <a:extLst>
              <a:ext uri="{FF2B5EF4-FFF2-40B4-BE49-F238E27FC236}">
                <a16:creationId xmlns:a16="http://schemas.microsoft.com/office/drawing/2014/main" id="{CA96E08F-C2C1-DD4F-B9DE-52A9C74DE67D}"/>
              </a:ext>
            </a:extLst>
          </p:cNvPr>
          <p:cNvSpPr txBox="1">
            <a:spLocks/>
          </p:cNvSpPr>
          <p:nvPr/>
        </p:nvSpPr>
        <p:spPr>
          <a:xfrm flipH="1">
            <a:off x="8351956" y="1256855"/>
            <a:ext cx="2896199" cy="1330325"/>
          </a:xfrm>
          <a:prstGeom prst="homePlate">
            <a:avLst>
              <a:gd name="adj" fmla="val 22028"/>
            </a:avLst>
          </a:prstGeom>
          <a:solidFill>
            <a:schemeClr val="accent2">
              <a:alpha val="70000"/>
            </a:schemeClr>
          </a:solidFill>
          <a:ln>
            <a:noFill/>
          </a:ln>
        </p:spPr>
        <p:txBody>
          <a:bodyPr wrap="square" lIns="274320" tIns="88900" rIns="88900" bIns="889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buClr>
                <a:srgbClr val="000000"/>
              </a:buClr>
              <a:buSzPct val="80000"/>
            </a:pPr>
            <a:r>
              <a:rPr lang="en-US" sz="1200" b="1" dirty="0">
                <a:solidFill>
                  <a:schemeClr val="bg1"/>
                </a:solidFill>
                <a:latin typeface="Arial Narrow" panose="020B0604020202020204" pitchFamily="34" charset="0"/>
                <a:cs typeface="Arial Narrow" panose="020B0604020202020204" pitchFamily="34" charset="0"/>
              </a:rPr>
              <a:t>Cultural Resistance</a:t>
            </a:r>
          </a:p>
          <a:p>
            <a:pPr marL="114300" lvl="1" indent="-114300">
              <a:spcBef>
                <a:spcPts val="600"/>
              </a:spcBef>
              <a:buSzPct val="100000"/>
              <a:buFont typeface="Arial"/>
              <a:buChar char="•"/>
            </a:pPr>
            <a:r>
              <a:rPr lang="en-US" sz="900" b="1" dirty="0">
                <a:solidFill>
                  <a:schemeClr val="bg1"/>
                </a:solidFill>
                <a:latin typeface="Arial Narrow" panose="020B0604020202020204" pitchFamily="34" charset="0"/>
                <a:cs typeface="Arial Narrow" panose="020B0604020202020204" pitchFamily="34" charset="0"/>
              </a:rPr>
              <a:t>People working in your organization developed a culture of collaboration</a:t>
            </a:r>
          </a:p>
          <a:p>
            <a:pPr marL="114300" lvl="1" indent="-114300">
              <a:spcBef>
                <a:spcPts val="600"/>
              </a:spcBef>
              <a:buSzPct val="100000"/>
              <a:buFont typeface="Arial"/>
              <a:buChar char="•"/>
            </a:pPr>
            <a:r>
              <a:rPr lang="en-US" sz="900" b="1" dirty="0">
                <a:solidFill>
                  <a:schemeClr val="bg1"/>
                </a:solidFill>
                <a:latin typeface="Arial Narrow" panose="020B0604020202020204" pitchFamily="34" charset="0"/>
                <a:cs typeface="Arial Narrow" panose="020B0604020202020204" pitchFamily="34" charset="0"/>
              </a:rPr>
              <a:t>Change resistance comes form uncertainty - and uncertainty comes from fear</a:t>
            </a:r>
          </a:p>
        </p:txBody>
      </p:sp>
      <p:sp>
        <p:nvSpPr>
          <p:cNvPr id="11" name="Text Placeholder 5">
            <a:extLst>
              <a:ext uri="{FF2B5EF4-FFF2-40B4-BE49-F238E27FC236}">
                <a16:creationId xmlns:a16="http://schemas.microsoft.com/office/drawing/2014/main" id="{8E678C17-AE20-2A4F-8473-BB06362727DD}"/>
              </a:ext>
            </a:extLst>
          </p:cNvPr>
          <p:cNvSpPr txBox="1">
            <a:spLocks/>
          </p:cNvSpPr>
          <p:nvPr/>
        </p:nvSpPr>
        <p:spPr>
          <a:xfrm flipH="1">
            <a:off x="7985221" y="2717826"/>
            <a:ext cx="3253086" cy="1330325"/>
          </a:xfrm>
          <a:prstGeom prst="homePlate">
            <a:avLst>
              <a:gd name="adj" fmla="val 22028"/>
            </a:avLst>
          </a:prstGeom>
          <a:solidFill>
            <a:schemeClr val="accent2">
              <a:alpha val="70000"/>
            </a:schemeClr>
          </a:solidFill>
          <a:ln>
            <a:noFill/>
          </a:ln>
        </p:spPr>
        <p:txBody>
          <a:bodyPr wrap="square" lIns="274320" tIns="88900" rIns="88900" bIns="889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lvl="1" indent="0">
              <a:spcBef>
                <a:spcPts val="600"/>
              </a:spcBef>
              <a:buSzPct val="100000"/>
              <a:buNone/>
            </a:pPr>
            <a:r>
              <a:rPr lang="en-US" sz="1200" b="1" dirty="0">
                <a:solidFill>
                  <a:schemeClr val="bg1"/>
                </a:solidFill>
                <a:latin typeface="Arial Narrow" panose="020B0604020202020204" pitchFamily="34" charset="0"/>
                <a:ea typeface="+mn-ea"/>
                <a:cs typeface="Arial Narrow" panose="020B0604020202020204" pitchFamily="34" charset="0"/>
              </a:rPr>
              <a:t>Organizational Resistance</a:t>
            </a:r>
          </a:p>
          <a:p>
            <a:pPr marL="114300" lvl="1" indent="-114300">
              <a:spcBef>
                <a:spcPts val="600"/>
              </a:spcBef>
              <a:buSzPct val="100000"/>
              <a:buFont typeface="Arial"/>
              <a:buChar char="•"/>
            </a:pPr>
            <a:r>
              <a:rPr lang="en-US" sz="900" b="1" dirty="0">
                <a:solidFill>
                  <a:schemeClr val="bg1"/>
                </a:solidFill>
                <a:latin typeface="Arial Narrow" panose="020B0604020202020204" pitchFamily="34" charset="0"/>
                <a:cs typeface="Arial Narrow" panose="020B0604020202020204" pitchFamily="34" charset="0"/>
              </a:rPr>
              <a:t>Collective and individual treasures are at risk</a:t>
            </a:r>
          </a:p>
          <a:p>
            <a:pPr marL="114300" lvl="1" indent="-114300">
              <a:spcBef>
                <a:spcPts val="600"/>
              </a:spcBef>
              <a:buSzPct val="100000"/>
              <a:buFont typeface="Arial"/>
              <a:buChar char="•"/>
            </a:pPr>
            <a:r>
              <a:rPr lang="en-US" altLang="en-US" sz="900" b="1" dirty="0">
                <a:solidFill>
                  <a:schemeClr val="bg1"/>
                </a:solidFill>
                <a:latin typeface="Arial Narrow" panose="020B0604020202020204" pitchFamily="34" charset="0"/>
                <a:cs typeface="Arial Narrow" panose="020B0604020202020204" pitchFamily="34" charset="0"/>
              </a:rPr>
              <a:t>Peer pressure and group dynamics </a:t>
            </a:r>
          </a:p>
          <a:p>
            <a:pPr marL="114300" lvl="1" indent="-114300">
              <a:spcBef>
                <a:spcPts val="600"/>
              </a:spcBef>
              <a:buSzPct val="100000"/>
              <a:buFont typeface="Arial"/>
              <a:buChar char="•"/>
            </a:pPr>
            <a:r>
              <a:rPr lang="en-GB" sz="900" b="1" dirty="0">
                <a:solidFill>
                  <a:schemeClr val="bg1"/>
                </a:solidFill>
                <a:latin typeface="Arial Narrow" panose="020B0604020202020204" pitchFamily="34" charset="0"/>
                <a:cs typeface="Arial Narrow" panose="020B0604020202020204" pitchFamily="34" charset="0"/>
              </a:rPr>
              <a:t>Requirements / interdependencies of existing processes (ensuring today’s operations)</a:t>
            </a:r>
          </a:p>
          <a:p>
            <a:pPr marL="114300" lvl="1" indent="-114300">
              <a:spcBef>
                <a:spcPts val="600"/>
              </a:spcBef>
              <a:buSzPct val="100000"/>
              <a:buFont typeface="Arial"/>
              <a:buChar char="•"/>
            </a:pPr>
            <a:endParaRPr lang="en-US" altLang="en-US" sz="1100" dirty="0">
              <a:solidFill>
                <a:schemeClr val="bg1"/>
              </a:solidFill>
              <a:latin typeface="Arial Narrow" panose="020B0604020202020204" pitchFamily="34" charset="0"/>
              <a:cs typeface="Arial Narrow" panose="020B0604020202020204" pitchFamily="34" charset="0"/>
            </a:endParaRPr>
          </a:p>
          <a:p>
            <a:pPr marL="114300" lvl="1" indent="-114300">
              <a:spcBef>
                <a:spcPts val="600"/>
              </a:spcBef>
              <a:buSzPct val="100000"/>
              <a:buFont typeface="Arial"/>
              <a:buChar char="•"/>
            </a:pPr>
            <a:endParaRPr lang="en-US" sz="1100" dirty="0">
              <a:solidFill>
                <a:schemeClr val="bg1"/>
              </a:solidFill>
              <a:latin typeface="Arial Narrow" panose="020B0604020202020204" pitchFamily="34" charset="0"/>
              <a:cs typeface="Arial Narrow" panose="020B0604020202020204" pitchFamily="34" charset="0"/>
            </a:endParaRPr>
          </a:p>
        </p:txBody>
      </p:sp>
      <p:sp>
        <p:nvSpPr>
          <p:cNvPr id="12" name="Text Placeholder 5">
            <a:extLst>
              <a:ext uri="{FF2B5EF4-FFF2-40B4-BE49-F238E27FC236}">
                <a16:creationId xmlns:a16="http://schemas.microsoft.com/office/drawing/2014/main" id="{D0E9266B-63D7-194F-8CA7-1EA62B4C61FE}"/>
              </a:ext>
            </a:extLst>
          </p:cNvPr>
          <p:cNvSpPr txBox="1">
            <a:spLocks/>
          </p:cNvSpPr>
          <p:nvPr>
            <p:custDataLst>
              <p:tags r:id="rId2"/>
            </p:custDataLst>
          </p:nvPr>
        </p:nvSpPr>
        <p:spPr>
          <a:xfrm flipH="1">
            <a:off x="8351958" y="4178797"/>
            <a:ext cx="2869425" cy="1330325"/>
          </a:xfrm>
          <a:prstGeom prst="homePlate">
            <a:avLst>
              <a:gd name="adj" fmla="val 22028"/>
            </a:avLst>
          </a:prstGeom>
          <a:solidFill>
            <a:schemeClr val="accent2">
              <a:alpha val="70000"/>
            </a:schemeClr>
          </a:solidFill>
          <a:ln>
            <a:noFill/>
          </a:ln>
        </p:spPr>
        <p:txBody>
          <a:bodyPr wrap="square" lIns="274320" tIns="88900" rIns="88900" bIns="889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buClr>
                <a:srgbClr val="000000"/>
              </a:buClr>
              <a:buSzPct val="80000"/>
            </a:pPr>
            <a:r>
              <a:rPr lang="en-US" sz="1200" b="1" dirty="0">
                <a:solidFill>
                  <a:schemeClr val="bg1"/>
                </a:solidFill>
                <a:latin typeface="Arial Narrow" panose="020B0604020202020204" pitchFamily="34" charset="0"/>
                <a:cs typeface="Arial Narrow" panose="020B0604020202020204" pitchFamily="34" charset="0"/>
              </a:rPr>
              <a:t>Individual mental resistance</a:t>
            </a:r>
          </a:p>
          <a:p>
            <a:pPr marL="114300" lvl="1" indent="-114300">
              <a:spcBef>
                <a:spcPts val="600"/>
              </a:spcBef>
              <a:buSzPct val="100000"/>
              <a:buFont typeface="Arial"/>
              <a:buChar char="•"/>
            </a:pPr>
            <a:r>
              <a:rPr lang="en-US" sz="900" b="1" dirty="0">
                <a:solidFill>
                  <a:schemeClr val="bg1"/>
                </a:solidFill>
                <a:latin typeface="Arial Narrow" panose="020B0604020202020204" pitchFamily="34" charset="0"/>
                <a:cs typeface="Arial Narrow" panose="020B0604020202020204" pitchFamily="34" charset="0"/>
              </a:rPr>
              <a:t>Emotional Resistance</a:t>
            </a:r>
          </a:p>
          <a:p>
            <a:pPr marL="114300" lvl="1" indent="-114300">
              <a:spcBef>
                <a:spcPts val="600"/>
              </a:spcBef>
              <a:buSzPct val="100000"/>
              <a:buFont typeface="Arial"/>
              <a:buChar char="•"/>
            </a:pPr>
            <a:r>
              <a:rPr lang="en-US" sz="900" b="1" dirty="0">
                <a:solidFill>
                  <a:schemeClr val="bg1"/>
                </a:solidFill>
                <a:latin typeface="Arial Narrow" panose="020B0604020202020204" pitchFamily="34" charset="0"/>
                <a:cs typeface="Arial Narrow" panose="020B0604020202020204" pitchFamily="34" charset="0"/>
              </a:rPr>
              <a:t>Cognitive Resistance</a:t>
            </a:r>
          </a:p>
          <a:p>
            <a:pPr marL="114300" lvl="1" indent="-114300">
              <a:spcBef>
                <a:spcPts val="600"/>
              </a:spcBef>
              <a:buSzPct val="100000"/>
              <a:buFont typeface="Arial"/>
              <a:buChar char="•"/>
            </a:pPr>
            <a:r>
              <a:rPr lang="en-US" sz="900" b="1" dirty="0">
                <a:solidFill>
                  <a:schemeClr val="bg1"/>
                </a:solidFill>
                <a:latin typeface="Arial Narrow" panose="020B0604020202020204" pitchFamily="34" charset="0"/>
                <a:cs typeface="Arial Narrow" panose="020B0604020202020204" pitchFamily="34" charset="0"/>
              </a:rPr>
              <a:t>Traditional habits and conditions granted by education and experience</a:t>
            </a:r>
          </a:p>
          <a:p>
            <a:pPr marL="114300" lvl="1" indent="-114300">
              <a:spcBef>
                <a:spcPts val="600"/>
              </a:spcBef>
              <a:buSzPct val="100000"/>
              <a:buFont typeface="Arial"/>
              <a:buChar char="•"/>
            </a:pPr>
            <a:endParaRPr lang="en-US" sz="1100" dirty="0">
              <a:solidFill>
                <a:schemeClr val="bg1"/>
              </a:solidFill>
              <a:latin typeface="Arial Narrow" panose="020B0604020202020204" pitchFamily="34" charset="0"/>
              <a:cs typeface="Arial Narrow" panose="020B0604020202020204" pitchFamily="34" charset="0"/>
            </a:endParaRPr>
          </a:p>
        </p:txBody>
      </p:sp>
      <p:sp>
        <p:nvSpPr>
          <p:cNvPr id="13" name="Textfeld 12">
            <a:extLst>
              <a:ext uri="{FF2B5EF4-FFF2-40B4-BE49-F238E27FC236}">
                <a16:creationId xmlns:a16="http://schemas.microsoft.com/office/drawing/2014/main" id="{D4BF69C3-E3DF-BE4C-9347-2BBDBBE67A05}"/>
              </a:ext>
            </a:extLst>
          </p:cNvPr>
          <p:cNvSpPr txBox="1"/>
          <p:nvPr/>
        </p:nvSpPr>
        <p:spPr>
          <a:xfrm rot="16200000">
            <a:off x="10497467" y="3254522"/>
            <a:ext cx="1755609" cy="307777"/>
          </a:xfrm>
          <a:prstGeom prst="rect">
            <a:avLst/>
          </a:prstGeom>
          <a:noFill/>
        </p:spPr>
        <p:txBody>
          <a:bodyPr wrap="none" rtlCol="0">
            <a:spAutoFit/>
          </a:bodyPr>
          <a:lstStyle/>
          <a:p>
            <a:r>
              <a:rPr lang="en-GB" sz="1400" dirty="0">
                <a:solidFill>
                  <a:schemeClr val="bg1"/>
                </a:solidFill>
                <a:latin typeface="Arial Narrow" panose="020B0604020202020204" pitchFamily="34" charset="0"/>
                <a:cs typeface="Arial Narrow" panose="020B0604020202020204" pitchFamily="34" charset="0"/>
              </a:rPr>
              <a:t>Emotional Resistance…</a:t>
            </a:r>
          </a:p>
        </p:txBody>
      </p:sp>
      <p:sp>
        <p:nvSpPr>
          <p:cNvPr id="14" name="Pfeil nach oben 13">
            <a:extLst>
              <a:ext uri="{FF2B5EF4-FFF2-40B4-BE49-F238E27FC236}">
                <a16:creationId xmlns:a16="http://schemas.microsoft.com/office/drawing/2014/main" id="{134CDB6C-C329-DF46-84BD-97527E934EDC}"/>
              </a:ext>
            </a:extLst>
          </p:cNvPr>
          <p:cNvSpPr/>
          <p:nvPr/>
        </p:nvSpPr>
        <p:spPr>
          <a:xfrm rot="10800000">
            <a:off x="7042885" y="803390"/>
            <a:ext cx="612628" cy="5251722"/>
          </a:xfrm>
          <a:prstGeom prst="upArrow">
            <a:avLst/>
          </a:prstGeom>
          <a:solidFill>
            <a:srgbClr val="C0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4020202020204" pitchFamily="34" charset="0"/>
              <a:cs typeface="Arial Narrow" panose="020B0604020202020204" pitchFamily="34" charset="0"/>
            </a:endParaRPr>
          </a:p>
        </p:txBody>
      </p:sp>
      <p:sp>
        <p:nvSpPr>
          <p:cNvPr id="15" name="Textfeld 14">
            <a:extLst>
              <a:ext uri="{FF2B5EF4-FFF2-40B4-BE49-F238E27FC236}">
                <a16:creationId xmlns:a16="http://schemas.microsoft.com/office/drawing/2014/main" id="{67CCDB11-96AC-F740-96C0-C43CEFCD65BB}"/>
              </a:ext>
            </a:extLst>
          </p:cNvPr>
          <p:cNvSpPr txBox="1"/>
          <p:nvPr/>
        </p:nvSpPr>
        <p:spPr>
          <a:xfrm>
            <a:off x="5936228" y="760778"/>
            <a:ext cx="1402740" cy="523220"/>
          </a:xfrm>
          <a:prstGeom prst="rect">
            <a:avLst/>
          </a:prstGeom>
          <a:noFill/>
        </p:spPr>
        <p:txBody>
          <a:bodyPr wrap="square" rtlCol="0">
            <a:spAutoFit/>
          </a:bodyPr>
          <a:lstStyle/>
          <a:p>
            <a:r>
              <a:rPr lang="en-GB" sz="1400" b="1" dirty="0">
                <a:solidFill>
                  <a:schemeClr val="bg1">
                    <a:lumMod val="50000"/>
                  </a:schemeClr>
                </a:solidFill>
                <a:latin typeface="Arial Narrow" panose="020B0604020202020204" pitchFamily="34" charset="0"/>
                <a:ea typeface="+mj-ea"/>
                <a:cs typeface="Arial Narrow" panose="020B0604020202020204" pitchFamily="34" charset="0"/>
              </a:rPr>
              <a:t>Any SAP S/4HANA project </a:t>
            </a:r>
          </a:p>
        </p:txBody>
      </p:sp>
      <p:sp>
        <p:nvSpPr>
          <p:cNvPr id="16" name="Textfeld 15">
            <a:extLst>
              <a:ext uri="{FF2B5EF4-FFF2-40B4-BE49-F238E27FC236}">
                <a16:creationId xmlns:a16="http://schemas.microsoft.com/office/drawing/2014/main" id="{E3378009-EAE0-DE47-8CD4-668D942AC56F}"/>
              </a:ext>
            </a:extLst>
          </p:cNvPr>
          <p:cNvSpPr txBox="1"/>
          <p:nvPr/>
        </p:nvSpPr>
        <p:spPr>
          <a:xfrm>
            <a:off x="7428664" y="803392"/>
            <a:ext cx="1424181" cy="307777"/>
          </a:xfrm>
          <a:prstGeom prst="rect">
            <a:avLst/>
          </a:prstGeom>
          <a:noFill/>
        </p:spPr>
        <p:txBody>
          <a:bodyPr wrap="square" rtlCol="0">
            <a:spAutoFit/>
          </a:bodyPr>
          <a:lstStyle/>
          <a:p>
            <a:pPr algn="r"/>
            <a:r>
              <a:rPr lang="en-GB" sz="1400" b="1" dirty="0">
                <a:solidFill>
                  <a:schemeClr val="bg1">
                    <a:lumMod val="50000"/>
                  </a:schemeClr>
                </a:solidFill>
                <a:latin typeface="Arial Narrow" panose="020B0604020202020204" pitchFamily="34" charset="0"/>
                <a:ea typeface="+mj-ea"/>
                <a:cs typeface="Arial Narrow" panose="020B0604020202020204" pitchFamily="34" charset="0"/>
              </a:rPr>
              <a:t>is visualized best</a:t>
            </a:r>
          </a:p>
        </p:txBody>
      </p:sp>
      <p:sp>
        <p:nvSpPr>
          <p:cNvPr id="17" name="Textfeld 16">
            <a:extLst>
              <a:ext uri="{FF2B5EF4-FFF2-40B4-BE49-F238E27FC236}">
                <a16:creationId xmlns:a16="http://schemas.microsoft.com/office/drawing/2014/main" id="{8CBAD067-E2A3-E949-8689-C32C7752BE60}"/>
              </a:ext>
            </a:extLst>
          </p:cNvPr>
          <p:cNvSpPr txBox="1"/>
          <p:nvPr/>
        </p:nvSpPr>
        <p:spPr>
          <a:xfrm>
            <a:off x="5881551" y="5649103"/>
            <a:ext cx="893855" cy="307777"/>
          </a:xfrm>
          <a:prstGeom prst="rect">
            <a:avLst/>
          </a:prstGeom>
          <a:noFill/>
        </p:spPr>
        <p:txBody>
          <a:bodyPr wrap="square" rtlCol="0">
            <a:spAutoFit/>
          </a:bodyPr>
          <a:lstStyle/>
          <a:p>
            <a:r>
              <a:rPr lang="en-GB" sz="1400" b="1" dirty="0">
                <a:solidFill>
                  <a:schemeClr val="bg1">
                    <a:lumMod val="50000"/>
                  </a:schemeClr>
                </a:solidFill>
                <a:latin typeface="Arial Narrow" panose="020B0604020202020204" pitchFamily="34" charset="0"/>
                <a:ea typeface="+mj-ea"/>
                <a:cs typeface="Arial Narrow" panose="020B0604020202020204" pitchFamily="34" charset="0"/>
              </a:rPr>
              <a:t>by</a:t>
            </a:r>
          </a:p>
        </p:txBody>
      </p:sp>
      <p:sp>
        <p:nvSpPr>
          <p:cNvPr id="18" name="Textfeld 17">
            <a:extLst>
              <a:ext uri="{FF2B5EF4-FFF2-40B4-BE49-F238E27FC236}">
                <a16:creationId xmlns:a16="http://schemas.microsoft.com/office/drawing/2014/main" id="{6A628F5A-F6F7-6449-B1AA-97C8F677152D}"/>
              </a:ext>
            </a:extLst>
          </p:cNvPr>
          <p:cNvSpPr txBox="1"/>
          <p:nvPr/>
        </p:nvSpPr>
        <p:spPr>
          <a:xfrm>
            <a:off x="7457725" y="5641249"/>
            <a:ext cx="1424181" cy="307777"/>
          </a:xfrm>
          <a:prstGeom prst="rect">
            <a:avLst/>
          </a:prstGeom>
          <a:noFill/>
        </p:spPr>
        <p:txBody>
          <a:bodyPr wrap="square" rtlCol="0">
            <a:spAutoFit/>
          </a:bodyPr>
          <a:lstStyle/>
          <a:p>
            <a:pPr algn="r"/>
            <a:r>
              <a:rPr lang="en-GB" sz="1400" b="1" dirty="0">
                <a:solidFill>
                  <a:schemeClr val="bg1">
                    <a:lumMod val="50000"/>
                  </a:schemeClr>
                </a:solidFill>
                <a:latin typeface="Arial Narrow" panose="020B0604020202020204" pitchFamily="34" charset="0"/>
                <a:ea typeface="+mj-ea"/>
                <a:cs typeface="Arial Narrow" panose="020B0604020202020204" pitchFamily="34" charset="0"/>
              </a:rPr>
              <a:t>a hourglass.</a:t>
            </a:r>
          </a:p>
        </p:txBody>
      </p:sp>
      <p:sp>
        <p:nvSpPr>
          <p:cNvPr id="19" name="Textfeld 18">
            <a:extLst>
              <a:ext uri="{FF2B5EF4-FFF2-40B4-BE49-F238E27FC236}">
                <a16:creationId xmlns:a16="http://schemas.microsoft.com/office/drawing/2014/main" id="{5F858AB9-9F09-964D-9736-70B3BE01382B}"/>
              </a:ext>
            </a:extLst>
          </p:cNvPr>
          <p:cNvSpPr txBox="1"/>
          <p:nvPr/>
        </p:nvSpPr>
        <p:spPr>
          <a:xfrm rot="5400000">
            <a:off x="2517382" y="3297885"/>
            <a:ext cx="2569934" cy="307777"/>
          </a:xfrm>
          <a:prstGeom prst="rect">
            <a:avLst/>
          </a:prstGeom>
          <a:noFill/>
        </p:spPr>
        <p:txBody>
          <a:bodyPr wrap="none" rtlCol="0">
            <a:spAutoFit/>
          </a:bodyPr>
          <a:lstStyle/>
          <a:p>
            <a:r>
              <a:rPr lang="en-GB" sz="1400" dirty="0">
                <a:solidFill>
                  <a:schemeClr val="bg1"/>
                </a:solidFill>
                <a:latin typeface="Arial Narrow" panose="020B0604020202020204" pitchFamily="34" charset="0"/>
                <a:cs typeface="Arial Narrow" panose="020B0604020202020204" pitchFamily="34" charset="0"/>
              </a:rPr>
              <a:t>Legacy Systems and existing data…</a:t>
            </a:r>
          </a:p>
        </p:txBody>
      </p:sp>
      <p:sp>
        <p:nvSpPr>
          <p:cNvPr id="20" name="Textfeld 19">
            <a:extLst>
              <a:ext uri="{FF2B5EF4-FFF2-40B4-BE49-F238E27FC236}">
                <a16:creationId xmlns:a16="http://schemas.microsoft.com/office/drawing/2014/main" id="{0849E45F-C20D-3A44-853A-9A7EB42DB1C4}"/>
              </a:ext>
            </a:extLst>
          </p:cNvPr>
          <p:cNvSpPr txBox="1"/>
          <p:nvPr/>
        </p:nvSpPr>
        <p:spPr>
          <a:xfrm>
            <a:off x="6269515" y="1262678"/>
            <a:ext cx="953775" cy="507831"/>
          </a:xfrm>
          <a:prstGeom prst="rect">
            <a:avLst/>
          </a:prstGeom>
          <a:noFill/>
        </p:spPr>
        <p:txBody>
          <a:bodyPr wrap="square" rtlCol="0">
            <a:spAutoFit/>
          </a:bodyPr>
          <a:lstStyle/>
          <a:p>
            <a:r>
              <a:rPr lang="en-GB" sz="900" dirty="0">
                <a:solidFill>
                  <a:schemeClr val="bg1">
                    <a:lumMod val="50000"/>
                  </a:schemeClr>
                </a:solidFill>
                <a:latin typeface="Arial Narrow" panose="020B0604020202020204" pitchFamily="34" charset="0"/>
                <a:ea typeface="+mj-ea"/>
                <a:cs typeface="Arial Narrow" panose="020B0604020202020204" pitchFamily="34" charset="0"/>
              </a:rPr>
              <a:t>The business world until 2012 (or SAP R/3 ECC)</a:t>
            </a:r>
          </a:p>
        </p:txBody>
      </p:sp>
      <p:sp>
        <p:nvSpPr>
          <p:cNvPr id="21" name="Textfeld 20">
            <a:extLst>
              <a:ext uri="{FF2B5EF4-FFF2-40B4-BE49-F238E27FC236}">
                <a16:creationId xmlns:a16="http://schemas.microsoft.com/office/drawing/2014/main" id="{87F28E84-DFDA-2346-BE32-8E052670A4F7}"/>
              </a:ext>
            </a:extLst>
          </p:cNvPr>
          <p:cNvSpPr txBox="1"/>
          <p:nvPr/>
        </p:nvSpPr>
        <p:spPr>
          <a:xfrm rot="16200000">
            <a:off x="10102147" y="3519209"/>
            <a:ext cx="3012584" cy="307777"/>
          </a:xfrm>
          <a:prstGeom prst="rect">
            <a:avLst/>
          </a:prstGeom>
          <a:noFill/>
        </p:spPr>
        <p:txBody>
          <a:bodyPr wrap="square" rtlCol="0">
            <a:spAutoFit/>
          </a:bodyPr>
          <a:lstStyle/>
          <a:p>
            <a:pPr algn="r"/>
            <a:r>
              <a:rPr lang="en-GB" sz="1400" dirty="0">
                <a:solidFill>
                  <a:schemeClr val="bg1"/>
                </a:solidFill>
                <a:latin typeface="Arial Narrow" panose="020B0604020202020204" pitchFamily="34" charset="0"/>
                <a:cs typeface="Arial Narrow" panose="020B0604020202020204" pitchFamily="34" charset="0"/>
              </a:rPr>
              <a:t>…is it what you will find behind everything</a:t>
            </a:r>
          </a:p>
        </p:txBody>
      </p:sp>
      <p:sp>
        <p:nvSpPr>
          <p:cNvPr id="22" name="Text Placeholder 5">
            <a:extLst>
              <a:ext uri="{FF2B5EF4-FFF2-40B4-BE49-F238E27FC236}">
                <a16:creationId xmlns:a16="http://schemas.microsoft.com/office/drawing/2014/main" id="{9E3D2E35-A948-C441-B806-49BBBC532922}"/>
              </a:ext>
            </a:extLst>
          </p:cNvPr>
          <p:cNvSpPr txBox="1">
            <a:spLocks/>
          </p:cNvSpPr>
          <p:nvPr/>
        </p:nvSpPr>
        <p:spPr>
          <a:xfrm>
            <a:off x="4070445" y="2717826"/>
            <a:ext cx="2684848" cy="1330325"/>
          </a:xfrm>
          <a:prstGeom prst="homePlate">
            <a:avLst>
              <a:gd name="adj" fmla="val 22028"/>
            </a:avLst>
          </a:prstGeom>
          <a:solidFill>
            <a:schemeClr val="accent1">
              <a:lumMod val="60000"/>
              <a:lumOff val="40000"/>
              <a:alpha val="70000"/>
            </a:schemeClr>
          </a:solidFill>
          <a:ln>
            <a:noFill/>
          </a:ln>
        </p:spPr>
        <p:txBody>
          <a:bodyPr wrap="square" lIns="88900" tIns="88900" rIns="88900" bIns="88900"/>
          <a:lstStyle>
            <a:defPPr>
              <a:defRPr lang="en-US"/>
            </a:defPPr>
            <a:lvl1pPr indent="0" defTabSz="957263" fontAlgn="base">
              <a:lnSpc>
                <a:spcPct val="100000"/>
              </a:lnSpc>
              <a:spcBef>
                <a:spcPts val="400"/>
              </a:spcBef>
              <a:spcAft>
                <a:spcPts val="0"/>
              </a:spcAft>
              <a:buClr>
                <a:srgbClr val="000000"/>
              </a:buClr>
              <a:buSzPct val="80000"/>
              <a:buFont typeface="Arial" charset="0"/>
              <a:defRPr sz="1400" b="1">
                <a:cs typeface="Arial" charset="0"/>
              </a:defRPr>
            </a:lvl1pPr>
            <a:lvl2pPr marL="114300" lvl="1" indent="-114300" defTabSz="957263" fontAlgn="base">
              <a:lnSpc>
                <a:spcPct val="100000"/>
              </a:lnSpc>
              <a:spcBef>
                <a:spcPts val="600"/>
              </a:spcBef>
              <a:spcAft>
                <a:spcPts val="0"/>
              </a:spcAft>
              <a:buSzPct val="100000"/>
              <a:buFont typeface="Arial"/>
              <a:buChar char="•"/>
              <a:defRPr sz="1100">
                <a:ea typeface="+mj-ea"/>
                <a:cs typeface="Arial" charset="0"/>
              </a:defRPr>
            </a:lvl2pPr>
            <a:lvl3pPr marL="254000" lvl="2" indent="-114300" defTabSz="957263" fontAlgn="base">
              <a:lnSpc>
                <a:spcPct val="100000"/>
              </a:lnSpc>
              <a:spcBef>
                <a:spcPts val="600"/>
              </a:spcBef>
              <a:spcAft>
                <a:spcPts val="0"/>
              </a:spcAft>
              <a:buSzPct val="100000"/>
              <a:buFont typeface="Arial"/>
              <a:buChar char="−"/>
              <a:defRPr sz="1000">
                <a:ea typeface="+mj-ea"/>
                <a:cs typeface="Arial" charset="0"/>
              </a:defRPr>
            </a:lvl3pPr>
            <a:lvl4pPr marL="393700" lvl="3" indent="-114300" defTabSz="957263" fontAlgn="base">
              <a:lnSpc>
                <a:spcPct val="100000"/>
              </a:lnSpc>
              <a:spcBef>
                <a:spcPts val="600"/>
              </a:spcBef>
              <a:spcAft>
                <a:spcPts val="0"/>
              </a:spcAft>
              <a:buSzPct val="100000"/>
              <a:buFont typeface="Arial"/>
              <a:buChar char="◦"/>
              <a:defRPr sz="1000">
                <a:ea typeface="+mj-ea"/>
                <a:cs typeface="Arial" charset="0"/>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r>
              <a:rPr lang="en-US" sz="1200" dirty="0">
                <a:solidFill>
                  <a:schemeClr val="bg1"/>
                </a:solidFill>
                <a:latin typeface="Arial Narrow" panose="020B0604020202020204" pitchFamily="34" charset="0"/>
                <a:cs typeface="Arial Narrow" panose="020B0604020202020204" pitchFamily="34" charset="0"/>
              </a:rPr>
              <a:t>HANA Technology</a:t>
            </a:r>
          </a:p>
          <a:p>
            <a:pPr lvl="1"/>
            <a:r>
              <a:rPr lang="en-US" sz="900" b="1" dirty="0">
                <a:solidFill>
                  <a:schemeClr val="bg1"/>
                </a:solidFill>
                <a:latin typeface="Arial Narrow" panose="020B0604020202020204" pitchFamily="34" charset="0"/>
                <a:cs typeface="Arial Narrow" panose="020B0604020202020204" pitchFamily="34" charset="0"/>
              </a:rPr>
              <a:t>SAP Fiori APPs</a:t>
            </a:r>
          </a:p>
          <a:p>
            <a:pPr lvl="1"/>
            <a:r>
              <a:rPr lang="en-US" sz="900" b="1" dirty="0">
                <a:solidFill>
                  <a:schemeClr val="bg1"/>
                </a:solidFill>
                <a:latin typeface="Arial Narrow" panose="020B0604020202020204" pitchFamily="34" charset="0"/>
                <a:cs typeface="Arial Narrow" panose="020B0604020202020204" pitchFamily="34" charset="0"/>
              </a:rPr>
              <a:t>Business Intelligence</a:t>
            </a:r>
          </a:p>
          <a:p>
            <a:pPr lvl="1"/>
            <a:r>
              <a:rPr lang="en-US" sz="900" b="1" dirty="0">
                <a:solidFill>
                  <a:schemeClr val="bg1"/>
                </a:solidFill>
                <a:latin typeface="Arial Narrow" panose="020B0604020202020204" pitchFamily="34" charset="0"/>
                <a:cs typeface="Arial Narrow" panose="020B0604020202020204" pitchFamily="34" charset="0"/>
              </a:rPr>
              <a:t>Acceleration speed &amp; performance</a:t>
            </a:r>
          </a:p>
          <a:p>
            <a:pPr lvl="1"/>
            <a:r>
              <a:rPr lang="en-US" sz="900" b="1" dirty="0">
                <a:solidFill>
                  <a:schemeClr val="bg1"/>
                </a:solidFill>
                <a:latin typeface="Arial Narrow" panose="020B0604020202020204" pitchFamily="34" charset="0"/>
                <a:cs typeface="Arial Narrow" panose="020B0604020202020204" pitchFamily="34" charset="0"/>
              </a:rPr>
              <a:t>Embedded Software Solutions (</a:t>
            </a:r>
            <a:r>
              <a:rPr lang="en-GB" sz="900" b="1" dirty="0" err="1">
                <a:solidFill>
                  <a:schemeClr val="bg1"/>
                </a:solidFill>
                <a:latin typeface="Arial Narrow" panose="020B0604020202020204" pitchFamily="34" charset="0"/>
                <a:cs typeface="Arial Narrow" panose="020B0604020202020204" pitchFamily="34" charset="0"/>
              </a:rPr>
              <a:t>SuccessFactors</a:t>
            </a:r>
            <a:r>
              <a:rPr lang="en-GB" sz="900" b="1" dirty="0">
                <a:solidFill>
                  <a:schemeClr val="bg1"/>
                </a:solidFill>
                <a:latin typeface="Arial Narrow" panose="020B0604020202020204" pitchFamily="34" charset="0"/>
                <a:cs typeface="Arial Narrow" panose="020B0604020202020204" pitchFamily="34" charset="0"/>
              </a:rPr>
              <a:t>) </a:t>
            </a:r>
            <a:endParaRPr lang="en-US" sz="900" b="1" dirty="0">
              <a:solidFill>
                <a:schemeClr val="bg1"/>
              </a:solidFill>
              <a:latin typeface="Arial Narrow" panose="020B0604020202020204" pitchFamily="34" charset="0"/>
              <a:cs typeface="Arial Narrow" panose="020B0604020202020204" pitchFamily="34" charset="0"/>
            </a:endParaRPr>
          </a:p>
        </p:txBody>
      </p:sp>
      <p:sp>
        <p:nvSpPr>
          <p:cNvPr id="23" name="Textfeld 22">
            <a:extLst>
              <a:ext uri="{FF2B5EF4-FFF2-40B4-BE49-F238E27FC236}">
                <a16:creationId xmlns:a16="http://schemas.microsoft.com/office/drawing/2014/main" id="{DF578C90-9508-6E47-A295-1C920693EE8A}"/>
              </a:ext>
            </a:extLst>
          </p:cNvPr>
          <p:cNvSpPr txBox="1"/>
          <p:nvPr/>
        </p:nvSpPr>
        <p:spPr>
          <a:xfrm>
            <a:off x="3479180" y="5617334"/>
            <a:ext cx="2005545" cy="784830"/>
          </a:xfrm>
          <a:prstGeom prst="rect">
            <a:avLst/>
          </a:prstGeom>
          <a:noFill/>
        </p:spPr>
        <p:txBody>
          <a:bodyPr wrap="square" rtlCol="0">
            <a:spAutoFit/>
          </a:bodyPr>
          <a:lstStyle/>
          <a:p>
            <a:r>
              <a:rPr lang="en-GB" sz="900" dirty="0">
                <a:solidFill>
                  <a:schemeClr val="bg1">
                    <a:lumMod val="50000"/>
                  </a:schemeClr>
                </a:solidFill>
                <a:latin typeface="Arial Narrow" panose="020B0604020202020204" pitchFamily="34" charset="0"/>
                <a:ea typeface="+mj-ea"/>
                <a:cs typeface="Arial Narrow" panose="020B0604020202020204" pitchFamily="34" charset="0"/>
              </a:rPr>
              <a:t>Main-Problems: Accuracy &amp; Consistency of Master data &amp; un-predictable interdependencies of processes and legacy-systems and individual development.</a:t>
            </a:r>
          </a:p>
        </p:txBody>
      </p:sp>
      <p:sp>
        <p:nvSpPr>
          <p:cNvPr id="24" name="Textfeld 23">
            <a:extLst>
              <a:ext uri="{FF2B5EF4-FFF2-40B4-BE49-F238E27FC236}">
                <a16:creationId xmlns:a16="http://schemas.microsoft.com/office/drawing/2014/main" id="{4EF81712-10A1-5C47-8D3B-3AB189443840}"/>
              </a:ext>
            </a:extLst>
          </p:cNvPr>
          <p:cNvSpPr txBox="1"/>
          <p:nvPr/>
        </p:nvSpPr>
        <p:spPr>
          <a:xfrm>
            <a:off x="9139103" y="5687853"/>
            <a:ext cx="2651053" cy="646331"/>
          </a:xfrm>
          <a:prstGeom prst="rect">
            <a:avLst/>
          </a:prstGeom>
          <a:noFill/>
        </p:spPr>
        <p:txBody>
          <a:bodyPr wrap="square" rtlCol="0">
            <a:spAutoFit/>
          </a:bodyPr>
          <a:lstStyle/>
          <a:p>
            <a:pPr algn="r"/>
            <a:r>
              <a:rPr lang="en-GB" sz="900" dirty="0">
                <a:solidFill>
                  <a:schemeClr val="bg1">
                    <a:lumMod val="50000"/>
                  </a:schemeClr>
                </a:solidFill>
                <a:latin typeface="Arial Narrow" panose="020B0604020202020204" pitchFamily="34" charset="0"/>
                <a:ea typeface="+mj-ea"/>
                <a:cs typeface="Arial Narrow" panose="020B0604020202020204" pitchFamily="34" charset="0"/>
              </a:rPr>
              <a:t>Main-Problems: Missing a vision, a purpose and a sense why this particular project was started. Anxiousness and uncertainty are the main “sponsoring thoughts” for reluctance. </a:t>
            </a:r>
          </a:p>
        </p:txBody>
      </p:sp>
      <p:sp>
        <p:nvSpPr>
          <p:cNvPr id="25" name="Textfeld 24">
            <a:extLst>
              <a:ext uri="{FF2B5EF4-FFF2-40B4-BE49-F238E27FC236}">
                <a16:creationId xmlns:a16="http://schemas.microsoft.com/office/drawing/2014/main" id="{88458FFD-5B0A-F445-947C-C63FDB10DA19}"/>
              </a:ext>
            </a:extLst>
          </p:cNvPr>
          <p:cNvSpPr txBox="1"/>
          <p:nvPr/>
        </p:nvSpPr>
        <p:spPr>
          <a:xfrm>
            <a:off x="6050000" y="6089796"/>
            <a:ext cx="2651053" cy="584775"/>
          </a:xfrm>
          <a:prstGeom prst="rect">
            <a:avLst/>
          </a:prstGeom>
          <a:noFill/>
        </p:spPr>
        <p:txBody>
          <a:bodyPr wrap="square" rtlCol="0">
            <a:spAutoFit/>
          </a:bodyPr>
          <a:lstStyle/>
          <a:p>
            <a:pPr algn="ctr"/>
            <a:r>
              <a:rPr lang="en-GB" sz="900" dirty="0">
                <a:solidFill>
                  <a:schemeClr val="bg1">
                    <a:lumMod val="50000"/>
                  </a:schemeClr>
                </a:solidFill>
                <a:latin typeface="Arial Narrow" panose="020B0604020202020204" pitchFamily="34" charset="0"/>
                <a:ea typeface="+mj-ea"/>
                <a:cs typeface="Arial Narrow" panose="020B0604020202020204" pitchFamily="34" charset="0"/>
              </a:rPr>
              <a:t>In 2015 a “new” business world became real – business processes performed in “Real-Time”</a:t>
            </a:r>
          </a:p>
          <a:p>
            <a:pPr algn="ctr"/>
            <a:r>
              <a:rPr lang="en-GB" sz="1400" dirty="0">
                <a:solidFill>
                  <a:schemeClr val="bg1">
                    <a:lumMod val="50000"/>
                  </a:schemeClr>
                </a:solidFill>
                <a:latin typeface="Arial Narrow" panose="020B0604020202020204" pitchFamily="34" charset="0"/>
                <a:ea typeface="+mj-ea"/>
                <a:cs typeface="Arial Narrow" panose="020B0604020202020204" pitchFamily="34" charset="0"/>
              </a:rPr>
              <a:t>The VUCA-World </a:t>
            </a:r>
          </a:p>
        </p:txBody>
      </p:sp>
      <p:sp>
        <p:nvSpPr>
          <p:cNvPr id="26" name="Textfeld 25">
            <a:extLst>
              <a:ext uri="{FF2B5EF4-FFF2-40B4-BE49-F238E27FC236}">
                <a16:creationId xmlns:a16="http://schemas.microsoft.com/office/drawing/2014/main" id="{137A2E74-8FA5-8749-8B8B-B5E488DEAFF1}"/>
              </a:ext>
            </a:extLst>
          </p:cNvPr>
          <p:cNvSpPr txBox="1"/>
          <p:nvPr/>
        </p:nvSpPr>
        <p:spPr>
          <a:xfrm rot="16200000">
            <a:off x="6941185" y="1880563"/>
            <a:ext cx="795567" cy="276999"/>
          </a:xfrm>
          <a:prstGeom prst="rect">
            <a:avLst/>
          </a:prstGeom>
          <a:noFill/>
        </p:spPr>
        <p:txBody>
          <a:bodyPr wrap="square" rtlCol="0">
            <a:spAutoFit/>
          </a:bodyPr>
          <a:lstStyle/>
          <a:p>
            <a:pPr algn="ctr"/>
            <a:r>
              <a:rPr lang="en-GB" sz="1200" dirty="0">
                <a:solidFill>
                  <a:schemeClr val="bg1"/>
                </a:solidFill>
                <a:latin typeface="Arial Narrow" panose="020B0604020202020204" pitchFamily="34" charset="0"/>
                <a:ea typeface="+mj-ea"/>
                <a:cs typeface="Arial Narrow" panose="020B0604020202020204" pitchFamily="34" charset="0"/>
              </a:rPr>
              <a:t>Leading</a:t>
            </a:r>
          </a:p>
        </p:txBody>
      </p:sp>
      <p:sp>
        <p:nvSpPr>
          <p:cNvPr id="27" name="Textfeld 26">
            <a:extLst>
              <a:ext uri="{FF2B5EF4-FFF2-40B4-BE49-F238E27FC236}">
                <a16:creationId xmlns:a16="http://schemas.microsoft.com/office/drawing/2014/main" id="{D6B4B5FB-3237-0A4A-90F4-1399667FA954}"/>
              </a:ext>
            </a:extLst>
          </p:cNvPr>
          <p:cNvSpPr txBox="1"/>
          <p:nvPr/>
        </p:nvSpPr>
        <p:spPr>
          <a:xfrm>
            <a:off x="89210" y="1008613"/>
            <a:ext cx="3343007" cy="4708981"/>
          </a:xfrm>
          <a:prstGeom prst="rect">
            <a:avLst/>
          </a:prstGeom>
          <a:noFill/>
        </p:spPr>
        <p:txBody>
          <a:bodyPr wrap="square" rtlCol="0">
            <a:spAutoFit/>
          </a:bodyPr>
          <a:lstStyle/>
          <a:p>
            <a:r>
              <a:rPr lang="en-GB" sz="1200" dirty="0">
                <a:solidFill>
                  <a:schemeClr val="bg1"/>
                </a:solidFill>
                <a:latin typeface="Arial Narrow" panose="020B0604020202020204" pitchFamily="34" charset="0"/>
                <a:ea typeface="+mj-ea"/>
                <a:cs typeface="Arial Narrow" panose="020B0604020202020204" pitchFamily="34" charset="0"/>
              </a:rPr>
              <a:t>As the reader of this deck might anticipate an SAP S/4HANA project has to be considered far more complex than just an ordinary 1-2-1 lift and shift of a “realise-update” from “ERP” to “ECC”. </a:t>
            </a:r>
          </a:p>
          <a:p>
            <a:endParaRPr lang="en-GB" sz="1200" dirty="0">
              <a:solidFill>
                <a:schemeClr val="bg1"/>
              </a:solidFill>
              <a:latin typeface="Arial Narrow" panose="020B0604020202020204" pitchFamily="34" charset="0"/>
              <a:ea typeface="+mj-ea"/>
              <a:cs typeface="Arial Narrow" panose="020B0604020202020204" pitchFamily="34" charset="0"/>
            </a:endParaRPr>
          </a:p>
          <a:p>
            <a:r>
              <a:rPr lang="en-GB" sz="1200" dirty="0">
                <a:solidFill>
                  <a:schemeClr val="bg1"/>
                </a:solidFill>
                <a:latin typeface="Arial Narrow" panose="020B0604020202020204" pitchFamily="34" charset="0"/>
                <a:ea typeface="+mj-ea"/>
                <a:cs typeface="Arial Narrow" panose="020B0604020202020204" pitchFamily="34" charset="0"/>
              </a:rPr>
              <a:t>Moving your company’s business to SAP S4/HANA is NOT just an IT-Project - it is an evolutionary 1-2-n business transformation project, leading your users (and the full scale of your company’s organization) to completely new ways of thinning their business and collaboration.</a:t>
            </a:r>
          </a:p>
          <a:p>
            <a:endParaRPr lang="en-GB" sz="1200" dirty="0">
              <a:solidFill>
                <a:schemeClr val="bg1"/>
              </a:solidFill>
              <a:latin typeface="Arial Narrow" panose="020B0604020202020204" pitchFamily="34" charset="0"/>
              <a:ea typeface="+mj-ea"/>
              <a:cs typeface="Arial Narrow" panose="020B0604020202020204" pitchFamily="34" charset="0"/>
            </a:endParaRPr>
          </a:p>
          <a:p>
            <a:r>
              <a:rPr lang="en-GB" sz="1200" dirty="0">
                <a:solidFill>
                  <a:schemeClr val="bg1"/>
                </a:solidFill>
                <a:latin typeface="Arial Narrow" panose="020B0604020202020204" pitchFamily="34" charset="0"/>
                <a:ea typeface="+mj-ea"/>
                <a:cs typeface="Arial Narrow" panose="020B0604020202020204" pitchFamily="34" charset="0"/>
              </a:rPr>
              <a:t>Generally spoken, there are two options of defining the project for this journey</a:t>
            </a:r>
          </a:p>
          <a:p>
            <a:endParaRPr lang="en-GB" sz="1200" dirty="0">
              <a:solidFill>
                <a:schemeClr val="bg1"/>
              </a:solidFill>
              <a:latin typeface="Arial Narrow" panose="020B0604020202020204" pitchFamily="34" charset="0"/>
              <a:ea typeface="+mj-ea"/>
              <a:cs typeface="Arial Narrow" panose="020B0604020202020204" pitchFamily="34" charset="0"/>
            </a:endParaRPr>
          </a:p>
          <a:p>
            <a:pPr marL="171450" indent="-171450">
              <a:buFont typeface="Wingdings" panose="05000000000000000000" pitchFamily="2" charset="2"/>
              <a:buChar char="§"/>
            </a:pPr>
            <a:r>
              <a:rPr lang="en-GB" sz="1200" b="1" dirty="0">
                <a:solidFill>
                  <a:schemeClr val="bg1"/>
                </a:solidFill>
                <a:latin typeface="Arial Narrow" panose="020B0604020202020204" pitchFamily="34" charset="0"/>
                <a:ea typeface="+mj-ea"/>
                <a:cs typeface="Arial Narrow" panose="020B0604020202020204" pitchFamily="34" charset="0"/>
              </a:rPr>
              <a:t>1-2-1 lift and shift-IT-Project</a:t>
            </a:r>
          </a:p>
          <a:p>
            <a:endParaRPr lang="en-GB" sz="1200" dirty="0">
              <a:solidFill>
                <a:schemeClr val="bg1"/>
              </a:solidFill>
              <a:latin typeface="Arial Narrow" panose="020B0604020202020204" pitchFamily="34" charset="0"/>
              <a:ea typeface="+mj-ea"/>
              <a:cs typeface="Arial Narrow" panose="020B0604020202020204" pitchFamily="34" charset="0"/>
            </a:endParaRPr>
          </a:p>
          <a:p>
            <a:r>
              <a:rPr lang="en-GB" sz="1200" dirty="0">
                <a:solidFill>
                  <a:schemeClr val="bg1"/>
                </a:solidFill>
                <a:latin typeface="Arial Narrow" panose="020B0604020202020204" pitchFamily="34" charset="0"/>
                <a:ea typeface="+mj-ea"/>
                <a:cs typeface="Arial Narrow" panose="020B0604020202020204" pitchFamily="34" charset="0"/>
              </a:rPr>
              <a:t>     or alternatively</a:t>
            </a:r>
          </a:p>
          <a:p>
            <a:endParaRPr lang="en-GB" sz="1200" dirty="0">
              <a:solidFill>
                <a:schemeClr val="bg1"/>
              </a:solidFill>
              <a:latin typeface="Arial Narrow" panose="020B0604020202020204" pitchFamily="34" charset="0"/>
              <a:ea typeface="+mj-ea"/>
              <a:cs typeface="Arial Narrow" panose="020B0604020202020204" pitchFamily="34" charset="0"/>
            </a:endParaRPr>
          </a:p>
          <a:p>
            <a:pPr marL="171450" indent="-171450">
              <a:buFont typeface="Wingdings" panose="05000000000000000000" pitchFamily="2" charset="2"/>
              <a:buChar char="§"/>
            </a:pPr>
            <a:r>
              <a:rPr lang="en-GB" sz="1200" b="1" dirty="0">
                <a:solidFill>
                  <a:schemeClr val="bg1"/>
                </a:solidFill>
                <a:latin typeface="Arial Narrow" panose="020B0604020202020204" pitchFamily="34" charset="0"/>
                <a:ea typeface="+mj-ea"/>
                <a:cs typeface="Arial Narrow" panose="020B0604020202020204" pitchFamily="34" charset="0"/>
              </a:rPr>
              <a:t>1-2-n Business Transformation Project.</a:t>
            </a:r>
          </a:p>
          <a:p>
            <a:pPr marL="171450" indent="-171450">
              <a:buFont typeface="Wingdings" panose="05000000000000000000" pitchFamily="2" charset="2"/>
              <a:buChar char="§"/>
            </a:pPr>
            <a:endParaRPr lang="en-GB" sz="1200" dirty="0">
              <a:solidFill>
                <a:schemeClr val="bg1"/>
              </a:solidFill>
              <a:latin typeface="Arial Narrow" panose="020B0604020202020204" pitchFamily="34" charset="0"/>
              <a:ea typeface="+mj-ea"/>
              <a:cs typeface="Arial Narrow" panose="020B0604020202020204" pitchFamily="34" charset="0"/>
            </a:endParaRPr>
          </a:p>
          <a:p>
            <a:r>
              <a:rPr lang="en-GB" sz="1200" dirty="0">
                <a:solidFill>
                  <a:schemeClr val="bg1"/>
                </a:solidFill>
                <a:latin typeface="Arial Narrow" panose="020B0604020202020204" pitchFamily="34" charset="0"/>
                <a:ea typeface="+mj-ea"/>
                <a:cs typeface="Arial Narrow" panose="020B0604020202020204" pitchFamily="34" charset="0"/>
              </a:rPr>
              <a:t>Either way - you will have to perform 1-2-n Business transformation projects, anyway – as the global market will enforce it. The only decision you may take is – how to do the needed.</a:t>
            </a:r>
          </a:p>
        </p:txBody>
      </p:sp>
      <p:sp>
        <p:nvSpPr>
          <p:cNvPr id="29" name="Rechteck 28">
            <a:extLst>
              <a:ext uri="{FF2B5EF4-FFF2-40B4-BE49-F238E27FC236}">
                <a16:creationId xmlns:a16="http://schemas.microsoft.com/office/drawing/2014/main" id="{49D0A135-08B1-BD4C-AF2D-A61695846D4B}"/>
              </a:ext>
            </a:extLst>
          </p:cNvPr>
          <p:cNvSpPr/>
          <p:nvPr/>
        </p:nvSpPr>
        <p:spPr>
          <a:xfrm>
            <a:off x="557645" y="45607"/>
            <a:ext cx="7436427" cy="584775"/>
          </a:xfrm>
          <a:prstGeom prst="rect">
            <a:avLst/>
          </a:prstGeom>
        </p:spPr>
        <p:txBody>
          <a:bodyPr wrap="square">
            <a:spAutoFit/>
          </a:bodyPr>
          <a:lstStyle/>
          <a:p>
            <a:r>
              <a:rPr lang="en-GB" dirty="0">
                <a:latin typeface="Arial Narrow" panose="020B0604020202020204" pitchFamily="34" charset="0"/>
                <a:ea typeface="Verdana" panose="020B0604030504040204" pitchFamily="34" charset="0"/>
                <a:cs typeface="Arial Narrow" panose="020B0604020202020204" pitchFamily="34" charset="0"/>
              </a:rPr>
              <a:t>SAPs journey since the 1970’s – to the “Real-</a:t>
            </a:r>
            <a:r>
              <a:rPr lang="en-GB" dirty="0" err="1">
                <a:latin typeface="Arial Narrow" panose="020B0604020202020204" pitchFamily="34" charset="0"/>
                <a:ea typeface="Verdana" panose="020B0604030504040204" pitchFamily="34" charset="0"/>
                <a:cs typeface="Arial Narrow" panose="020B0604020202020204" pitchFamily="34" charset="0"/>
              </a:rPr>
              <a:t>timification</a:t>
            </a:r>
            <a:r>
              <a:rPr lang="en-GB" dirty="0">
                <a:latin typeface="Arial Narrow" panose="020B0604020202020204" pitchFamily="34" charset="0"/>
                <a:ea typeface="Verdana" panose="020B0604030504040204" pitchFamily="34" charset="0"/>
                <a:cs typeface="Arial Narrow" panose="020B0604020202020204" pitchFamily="34" charset="0"/>
              </a:rPr>
              <a:t>” or “Zero-Latency</a:t>
            </a:r>
            <a:endParaRPr lang="en-US" dirty="0">
              <a:latin typeface="Arial Narrow" panose="020B0604020202020204" pitchFamily="34" charset="0"/>
              <a:ea typeface="Verdana" panose="020B0604030504040204" pitchFamily="34" charset="0"/>
              <a:cs typeface="Arial Narrow" panose="020B0604020202020204" pitchFamily="34" charset="0"/>
            </a:endParaRPr>
          </a:p>
          <a:p>
            <a:r>
              <a:rPr lang="en-GB" sz="1400" dirty="0">
                <a:solidFill>
                  <a:srgbClr val="575757"/>
                </a:solidFill>
                <a:latin typeface="Arial Narrow" panose="020B0604020202020204" pitchFamily="34" charset="0"/>
                <a:cs typeface="Arial Narrow" panose="020B0604020202020204" pitchFamily="34" charset="0"/>
              </a:rPr>
              <a:t>SAP S/4HANA – Project requires a clear and unequivocal leading</a:t>
            </a:r>
            <a:endParaRPr lang="en-US" sz="1400" dirty="0">
              <a:solidFill>
                <a:srgbClr val="575757"/>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392733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6507A4E-8A1E-CD4F-981E-50562032689C}"/>
              </a:ext>
            </a:extLst>
          </p:cNvPr>
          <p:cNvSpPr txBox="1"/>
          <p:nvPr/>
        </p:nvSpPr>
        <p:spPr>
          <a:xfrm>
            <a:off x="0" y="839105"/>
            <a:ext cx="3412273" cy="5170646"/>
          </a:xfrm>
          <a:prstGeom prst="rect">
            <a:avLst/>
          </a:prstGeom>
          <a:noFill/>
        </p:spPr>
        <p:txBody>
          <a:bodyPr wrap="square" rtlCol="0">
            <a:spAutoFit/>
          </a:bodyPr>
          <a:lstStyle/>
          <a:p>
            <a:r>
              <a:rPr lang="en-GB" sz="1100" b="1" dirty="0">
                <a:solidFill>
                  <a:schemeClr val="bg1"/>
                </a:solidFill>
                <a:latin typeface="Arial Narrow" panose="020B0604020202020204" pitchFamily="34" charset="0"/>
                <a:cs typeface="Arial Narrow" panose="020B0604020202020204" pitchFamily="34" charset="0"/>
              </a:rPr>
              <a:t>John Kotter &amp; Kurt Levin are </a:t>
            </a:r>
            <a:r>
              <a:rPr lang="en-GB" sz="1100" dirty="0">
                <a:solidFill>
                  <a:schemeClr val="bg1"/>
                </a:solidFill>
                <a:latin typeface="Arial Narrow" panose="020B0604020202020204" pitchFamily="34" charset="0"/>
                <a:cs typeface="Arial Narrow" panose="020B0604020202020204" pitchFamily="34" charset="0"/>
              </a:rPr>
              <a:t>describing what is key for any (complex) project in terms of Managing the Change: Any existing system or organization can only create something of a higher value (earn money) as long it finds itself in a stable status. A being needs a body – an organization needs a structure – everything needs a shape. </a:t>
            </a:r>
          </a:p>
          <a:p>
            <a:endParaRPr lang="en-GB" sz="1100" dirty="0">
              <a:solidFill>
                <a:schemeClr val="bg1"/>
              </a:solidFill>
              <a:latin typeface="Arial Narrow" panose="020B0604020202020204" pitchFamily="34" charset="0"/>
              <a:cs typeface="Arial Narrow" panose="020B0604020202020204" pitchFamily="34" charset="0"/>
            </a:endParaRPr>
          </a:p>
          <a:p>
            <a:r>
              <a:rPr lang="en-GB" sz="1100" dirty="0">
                <a:solidFill>
                  <a:schemeClr val="bg1"/>
                </a:solidFill>
                <a:latin typeface="Arial Narrow" panose="020B0604020202020204" pitchFamily="34" charset="0"/>
                <a:cs typeface="Arial Narrow" panose="020B0604020202020204" pitchFamily="34" charset="0"/>
              </a:rPr>
              <a:t>It is exactly this organizational structure, the habits of the evidently functioning procedures, which need to become “unfrozen” – only “unfrozen” and (in the consequence) flexible structures can be changed without being distorted - or remain unchanged.</a:t>
            </a:r>
          </a:p>
          <a:p>
            <a:r>
              <a:rPr lang="en-GB" sz="1100" dirty="0">
                <a:solidFill>
                  <a:schemeClr val="bg1"/>
                </a:solidFill>
                <a:latin typeface="Arial Narrow" panose="020B0604020202020204" pitchFamily="34" charset="0"/>
                <a:cs typeface="Arial Narrow" panose="020B0604020202020204" pitchFamily="34" charset="0"/>
              </a:rPr>
              <a:t>Suddenly occurring flexibility in organizations, brought to the people by a project (here: SAP S4/HANA), quite often (not to say, always) leads to uncertainty, insecurity and unpredictability of results or future forms of collaboration. Nevertheless, this intermediate state is part of the project management process and has to be taken into account. As employees confront </a:t>
            </a:r>
            <a:r>
              <a:rPr lang="en-US" altLang="en-US" sz="1100" dirty="0">
                <a:solidFill>
                  <a:schemeClr val="bg1"/>
                </a:solidFill>
                <a:latin typeface="Arial Narrow" panose="020B0604020202020204" pitchFamily="34" charset="0"/>
                <a:cs typeface="Arial Narrow" panose="020B0604020202020204" pitchFamily="34" charset="0"/>
              </a:rPr>
              <a:t>vagueness they will react with anxiousness and fear – reluctance to change is the result.</a:t>
            </a:r>
          </a:p>
          <a:p>
            <a:r>
              <a:rPr lang="en-US" sz="1100" dirty="0">
                <a:solidFill>
                  <a:schemeClr val="bg1"/>
                </a:solidFill>
                <a:latin typeface="Arial Narrow" panose="020B0604020202020204" pitchFamily="34" charset="0"/>
                <a:cs typeface="Arial Narrow" panose="020B0604020202020204" pitchFamily="34" charset="0"/>
              </a:rPr>
              <a:t>Once all obstacles, tasks and organizational changes have been mastered, the newly established system and structure must become stable again. The system must freeze for future performance and compliance.</a:t>
            </a:r>
          </a:p>
          <a:p>
            <a:r>
              <a:rPr lang="en-US" sz="1100" dirty="0">
                <a:solidFill>
                  <a:schemeClr val="bg1"/>
                </a:solidFill>
                <a:latin typeface="Arial Narrow" panose="020B0604020202020204" pitchFamily="34" charset="0"/>
                <a:cs typeface="Arial Narrow" panose="020B0604020202020204" pitchFamily="34" charset="0"/>
              </a:rPr>
              <a:t>Now we have to answer the question: How can we expect to freeze a system and a structure to compete in a VUCA world of the future.</a:t>
            </a:r>
          </a:p>
          <a:p>
            <a:endParaRPr lang="en-US" sz="1100" dirty="0">
              <a:solidFill>
                <a:schemeClr val="bg1"/>
              </a:solidFill>
              <a:latin typeface="Arial Narrow" panose="020B0604020202020204" pitchFamily="34" charset="0"/>
              <a:cs typeface="Arial Narrow" panose="020B0604020202020204" pitchFamily="34" charset="0"/>
            </a:endParaRPr>
          </a:p>
          <a:p>
            <a:r>
              <a:rPr lang="en-US" sz="1100" dirty="0">
                <a:solidFill>
                  <a:schemeClr val="bg1"/>
                </a:solidFill>
                <a:latin typeface="Arial Narrow" panose="020B0604020202020204" pitchFamily="34" charset="0"/>
                <a:cs typeface="Arial Narrow" panose="020B0604020202020204" pitchFamily="34" charset="0"/>
              </a:rPr>
              <a:t>On the following pages we provide the answer to this – </a:t>
            </a:r>
            <a:r>
              <a:rPr lang="en-US" altLang="en-US" sz="1100" dirty="0">
                <a:solidFill>
                  <a:schemeClr val="bg1"/>
                </a:solidFill>
                <a:latin typeface="Arial Narrow" panose="020B0604020202020204" pitchFamily="34" charset="0"/>
                <a:cs typeface="Arial Narrow" panose="020B0604020202020204" pitchFamily="34" charset="0"/>
              </a:rPr>
              <a:t>at first sight - self-contradictory definition of task.</a:t>
            </a:r>
          </a:p>
        </p:txBody>
      </p:sp>
      <p:sp>
        <p:nvSpPr>
          <p:cNvPr id="5" name="AutoShape 12">
            <a:extLst>
              <a:ext uri="{FF2B5EF4-FFF2-40B4-BE49-F238E27FC236}">
                <a16:creationId xmlns:a16="http://schemas.microsoft.com/office/drawing/2014/main" id="{6DFE4974-FD87-514F-B542-A52A62F7DC49}"/>
              </a:ext>
            </a:extLst>
          </p:cNvPr>
          <p:cNvSpPr>
            <a:spLocks noChangeArrowheads="1"/>
          </p:cNvSpPr>
          <p:nvPr/>
        </p:nvSpPr>
        <p:spPr bwMode="auto">
          <a:xfrm flipH="1">
            <a:off x="5044747" y="877699"/>
            <a:ext cx="1544647" cy="638004"/>
          </a:xfrm>
          <a:prstGeom prst="wedgeRectCallout">
            <a:avLst>
              <a:gd name="adj1" fmla="val -34537"/>
              <a:gd name="adj2" fmla="val 91432"/>
            </a:avLst>
          </a:prstGeom>
          <a:solidFill>
            <a:schemeClr val="bg1"/>
          </a:solidFill>
          <a:ln w="6350">
            <a:solidFill>
              <a:srgbClr val="BBBCBC"/>
            </a:solidFill>
            <a:miter lim="800000"/>
            <a:headEnd/>
            <a:tailEnd/>
          </a:ln>
        </p:spPr>
        <p:txBody>
          <a:bodyPr wrap="square" lIns="88900" tIns="88900" rIns="88900" bIns="88900" anchor="ctr">
            <a:noAutofit/>
          </a:bodyPr>
          <a:lstStyle/>
          <a:p>
            <a:pPr fontAlgn="base">
              <a:spcBef>
                <a:spcPct val="0"/>
              </a:spcBef>
              <a:spcAft>
                <a:spcPct val="0"/>
              </a:spcAft>
            </a:pPr>
            <a:r>
              <a:rPr lang="en-US" sz="800" dirty="0">
                <a:solidFill>
                  <a:schemeClr val="tx1">
                    <a:lumMod val="65000"/>
                    <a:lumOff val="35000"/>
                  </a:schemeClr>
                </a:solidFill>
                <a:latin typeface="Arial Narrow" panose="020B0604020202020204" pitchFamily="34" charset="0"/>
                <a:cs typeface="Arial Narrow" panose="020B0604020202020204" pitchFamily="34" charset="0"/>
              </a:rPr>
              <a:t>Yes – but, we need to anticipate the market trends for being still there also the future!</a:t>
            </a:r>
          </a:p>
        </p:txBody>
      </p:sp>
      <p:pic>
        <p:nvPicPr>
          <p:cNvPr id="6" name="Grafik 5">
            <a:extLst>
              <a:ext uri="{FF2B5EF4-FFF2-40B4-BE49-F238E27FC236}">
                <a16:creationId xmlns:a16="http://schemas.microsoft.com/office/drawing/2014/main" id="{F6BF9A98-18FD-EB46-8F04-1AC318A33D0B}"/>
              </a:ext>
            </a:extLst>
          </p:cNvPr>
          <p:cNvPicPr>
            <a:picLocks noChangeAspect="1"/>
          </p:cNvPicPr>
          <p:nvPr/>
        </p:nvPicPr>
        <p:blipFill>
          <a:blip r:embed="rId11"/>
          <a:stretch>
            <a:fillRect/>
          </a:stretch>
        </p:blipFill>
        <p:spPr>
          <a:xfrm>
            <a:off x="6257264" y="1293530"/>
            <a:ext cx="2384032" cy="811282"/>
          </a:xfrm>
          <a:prstGeom prst="rect">
            <a:avLst/>
          </a:prstGeom>
        </p:spPr>
      </p:pic>
      <p:pic>
        <p:nvPicPr>
          <p:cNvPr id="7" name="Picture 2" descr="Lewin's Change Model: Unfreeze, Change, Refreeze">
            <a:extLst>
              <a:ext uri="{FF2B5EF4-FFF2-40B4-BE49-F238E27FC236}">
                <a16:creationId xmlns:a16="http://schemas.microsoft.com/office/drawing/2014/main" id="{3647016A-6259-624C-9B0D-77DEA28D793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7027387" y="5255751"/>
            <a:ext cx="915799" cy="2263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a:extLst>
              <a:ext uri="{FF2B5EF4-FFF2-40B4-BE49-F238E27FC236}">
                <a16:creationId xmlns:a16="http://schemas.microsoft.com/office/drawing/2014/main" id="{0168C9EA-E298-5842-A54A-B046E7CD316B}"/>
              </a:ext>
            </a:extLst>
          </p:cNvPr>
          <p:cNvSpPr>
            <a:spLocks noChangeArrowheads="1"/>
          </p:cNvSpPr>
          <p:nvPr>
            <p:custDataLst>
              <p:tags r:id="rId1"/>
            </p:custDataLst>
          </p:nvPr>
        </p:nvSpPr>
        <p:spPr bwMode="auto">
          <a:xfrm>
            <a:off x="6328168" y="2027719"/>
            <a:ext cx="2313128" cy="3496928"/>
          </a:xfrm>
          <a:prstGeom prst="rect">
            <a:avLst/>
          </a:prstGeom>
          <a:noFill/>
          <a:ln w="6350" algn="ctr">
            <a:solidFill>
              <a:srgbClr val="BBBCBC"/>
            </a:solidFill>
            <a:miter lim="800000"/>
            <a:headEnd/>
            <a:tailEnd/>
          </a:ln>
        </p:spPr>
        <p:txBody>
          <a:bodyPr lIns="88900" tIns="88900" rIns="88900" bIns="88900" anchor="ctr"/>
          <a:lstStyle/>
          <a:p>
            <a:pPr algn="ctr">
              <a:defRPr/>
            </a:pPr>
            <a:r>
              <a:rPr lang="en-US" altLang="ja-JP" sz="1400" dirty="0">
                <a:solidFill>
                  <a:prstClr val="white">
                    <a:lumMod val="50000"/>
                  </a:prstClr>
                </a:solidFill>
                <a:latin typeface="Arial Narrow" panose="020B0604020202020204" pitchFamily="34" charset="0"/>
                <a:cs typeface="Arial Narrow" panose="020B0604020202020204" pitchFamily="34" charset="0"/>
              </a:rPr>
              <a:t>This </a:t>
            </a:r>
          </a:p>
          <a:p>
            <a:pPr algn="ctr">
              <a:defRPr/>
            </a:pPr>
            <a:r>
              <a:rPr lang="en-US" altLang="ja-JP" sz="1400" dirty="0">
                <a:solidFill>
                  <a:prstClr val="white">
                    <a:lumMod val="50000"/>
                  </a:prstClr>
                </a:solidFill>
                <a:latin typeface="Arial Narrow" panose="020B0604020202020204" pitchFamily="34" charset="0"/>
                <a:cs typeface="Arial Narrow" panose="020B0604020202020204" pitchFamily="34" charset="0"/>
              </a:rPr>
              <a:t>project </a:t>
            </a:r>
          </a:p>
          <a:p>
            <a:pPr algn="ctr">
              <a:defRPr/>
            </a:pPr>
            <a:r>
              <a:rPr lang="en-US" altLang="ja-JP" sz="1400" dirty="0">
                <a:solidFill>
                  <a:prstClr val="white">
                    <a:lumMod val="50000"/>
                  </a:prstClr>
                </a:solidFill>
                <a:latin typeface="Arial Narrow" panose="020B0604020202020204" pitchFamily="34" charset="0"/>
                <a:cs typeface="Arial Narrow" panose="020B0604020202020204" pitchFamily="34" charset="0"/>
              </a:rPr>
              <a:t>is a big </a:t>
            </a:r>
          </a:p>
          <a:p>
            <a:pPr algn="ctr">
              <a:defRPr/>
            </a:pPr>
            <a:r>
              <a:rPr lang="en-US" altLang="ja-JP" sz="1400" dirty="0">
                <a:solidFill>
                  <a:prstClr val="white">
                    <a:lumMod val="50000"/>
                  </a:prstClr>
                </a:solidFill>
                <a:latin typeface="Arial Narrow" panose="020B0604020202020204" pitchFamily="34" charset="0"/>
                <a:cs typeface="Arial Narrow" panose="020B0604020202020204" pitchFamily="34" charset="0"/>
              </a:rPr>
              <a:t>opportunity!</a:t>
            </a:r>
          </a:p>
        </p:txBody>
      </p:sp>
      <p:sp>
        <p:nvSpPr>
          <p:cNvPr id="9" name="Text Placeholder 5">
            <a:extLst>
              <a:ext uri="{FF2B5EF4-FFF2-40B4-BE49-F238E27FC236}">
                <a16:creationId xmlns:a16="http://schemas.microsoft.com/office/drawing/2014/main" id="{3D115C3A-29FC-1448-B75E-BFF04A36BB4B}"/>
              </a:ext>
            </a:extLst>
          </p:cNvPr>
          <p:cNvSpPr txBox="1">
            <a:spLocks/>
          </p:cNvSpPr>
          <p:nvPr>
            <p:custDataLst>
              <p:tags r:id="rId2"/>
            </p:custDataLst>
          </p:nvPr>
        </p:nvSpPr>
        <p:spPr>
          <a:xfrm flipH="1">
            <a:off x="4331633" y="2229125"/>
            <a:ext cx="2623205" cy="756084"/>
          </a:xfrm>
          <a:prstGeom prst="homePlate">
            <a:avLst>
              <a:gd name="adj" fmla="val 22028"/>
            </a:avLst>
          </a:prstGeom>
          <a:solidFill>
            <a:srgbClr val="5B9BD5">
              <a:alpha val="70000"/>
            </a:srgbClr>
          </a:solidFill>
          <a:ln>
            <a:noFill/>
          </a:ln>
        </p:spPr>
        <p:txBody>
          <a:bodyPr wrap="square" lIns="274320" tIns="88900" rIns="88900" bIns="88900"/>
          <a:lstStyle>
            <a:defPPr>
              <a:defRPr lang="en-US"/>
            </a:defPPr>
            <a:lvl1pPr marL="171450" indent="-171450" defTabSz="957263" fontAlgn="base">
              <a:lnSpc>
                <a:spcPct val="100000"/>
              </a:lnSpc>
              <a:spcBef>
                <a:spcPts val="400"/>
              </a:spcBef>
              <a:spcAft>
                <a:spcPts val="0"/>
              </a:spcAft>
              <a:buClr>
                <a:srgbClr val="000000"/>
              </a:buClr>
              <a:buSzPct val="80000"/>
              <a:buFont typeface="Wingdings" panose="05000000000000000000" pitchFamily="2" charset="2"/>
              <a:buChar char="§"/>
              <a:defRPr sz="1100" b="1">
                <a:solidFill>
                  <a:schemeClr val="bg1"/>
                </a:solidFill>
                <a:ea typeface="+mj-ea"/>
                <a:cs typeface="Arial" charset="0"/>
              </a:defRPr>
            </a:lvl1pPr>
            <a:lvl2pPr marL="114300" lvl="1" indent="-114300" defTabSz="957263" fontAlgn="base">
              <a:lnSpc>
                <a:spcPct val="100000"/>
              </a:lnSpc>
              <a:spcBef>
                <a:spcPts val="600"/>
              </a:spcBef>
              <a:spcAft>
                <a:spcPts val="0"/>
              </a:spcAft>
              <a:buSzPct val="100000"/>
              <a:buFont typeface="Arial"/>
              <a:buChar char="•"/>
              <a:defRPr sz="1100" b="1">
                <a:solidFill>
                  <a:schemeClr val="bg1"/>
                </a:solidFill>
                <a:ea typeface="+mj-ea"/>
                <a:cs typeface="Arial" charset="0"/>
              </a:defRPr>
            </a:lvl2pPr>
            <a:lvl3pPr marL="36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lvl="1"/>
            <a:r>
              <a:rPr lang="en-US" b="0" dirty="0">
                <a:latin typeface="Arial Narrow" panose="020B0604020202020204" pitchFamily="34" charset="0"/>
                <a:cs typeface="Arial Narrow" panose="020B0604020202020204" pitchFamily="34" charset="0"/>
              </a:rPr>
              <a:t>Create - a sense of urgency</a:t>
            </a:r>
          </a:p>
          <a:p>
            <a:pPr lvl="1"/>
            <a:r>
              <a:rPr lang="en-US" b="0" dirty="0">
                <a:latin typeface="Arial Narrow" panose="020B0604020202020204" pitchFamily="34" charset="0"/>
                <a:cs typeface="Arial Narrow" panose="020B0604020202020204" pitchFamily="34" charset="0"/>
              </a:rPr>
              <a:t>Build - a guiding coalition</a:t>
            </a:r>
          </a:p>
        </p:txBody>
      </p:sp>
      <p:sp>
        <p:nvSpPr>
          <p:cNvPr id="10" name="Rechteck 9">
            <a:extLst>
              <a:ext uri="{FF2B5EF4-FFF2-40B4-BE49-F238E27FC236}">
                <a16:creationId xmlns:a16="http://schemas.microsoft.com/office/drawing/2014/main" id="{3DA02ACD-7723-6E48-9439-9C37549EE042}"/>
              </a:ext>
            </a:extLst>
          </p:cNvPr>
          <p:cNvSpPr/>
          <p:nvPr/>
        </p:nvSpPr>
        <p:spPr>
          <a:xfrm>
            <a:off x="4400037" y="2022723"/>
            <a:ext cx="1588897" cy="215444"/>
          </a:xfrm>
          <a:prstGeom prst="rect">
            <a:avLst/>
          </a:prstGeom>
        </p:spPr>
        <p:txBody>
          <a:bodyPr wrap="none">
            <a:spAutoFit/>
          </a:bodyPr>
          <a:lstStyle/>
          <a:p>
            <a:pPr>
              <a:buClr>
                <a:prstClr val="white"/>
              </a:buClr>
              <a:buSzPct val="100000"/>
            </a:pPr>
            <a:r>
              <a:rPr lang="en-US" sz="800" dirty="0">
                <a:solidFill>
                  <a:schemeClr val="tx1">
                    <a:lumMod val="65000"/>
                    <a:lumOff val="35000"/>
                  </a:schemeClr>
                </a:solidFill>
                <a:latin typeface="Arial Narrow" panose="020B0604020202020204" pitchFamily="34" charset="0"/>
                <a:cs typeface="Arial Narrow" panose="020B0604020202020204" pitchFamily="34" charset="0"/>
              </a:rPr>
              <a:t>John Kotter (one Change Pope) says:</a:t>
            </a:r>
          </a:p>
        </p:txBody>
      </p:sp>
      <p:sp>
        <p:nvSpPr>
          <p:cNvPr id="11" name="Text Placeholder 5">
            <a:extLst>
              <a:ext uri="{FF2B5EF4-FFF2-40B4-BE49-F238E27FC236}">
                <a16:creationId xmlns:a16="http://schemas.microsoft.com/office/drawing/2014/main" id="{0FD309C1-B10C-3041-B5A8-1959168C9474}"/>
              </a:ext>
            </a:extLst>
          </p:cNvPr>
          <p:cNvSpPr txBox="1">
            <a:spLocks/>
          </p:cNvSpPr>
          <p:nvPr>
            <p:custDataLst>
              <p:tags r:id="rId3"/>
            </p:custDataLst>
          </p:nvPr>
        </p:nvSpPr>
        <p:spPr>
          <a:xfrm flipH="1">
            <a:off x="4331632" y="3027923"/>
            <a:ext cx="2623207" cy="751823"/>
          </a:xfrm>
          <a:prstGeom prst="homePlate">
            <a:avLst>
              <a:gd name="adj" fmla="val 22028"/>
            </a:avLst>
          </a:prstGeom>
          <a:solidFill>
            <a:srgbClr val="5B9BD5">
              <a:alpha val="70000"/>
            </a:srgbClr>
          </a:solidFill>
          <a:ln>
            <a:noFill/>
          </a:ln>
        </p:spPr>
        <p:txBody>
          <a:bodyPr wrap="square" lIns="274320" tIns="88900" rIns="88900" bIns="88900"/>
          <a:lstStyle>
            <a:defPPr>
              <a:defRPr lang="en-US"/>
            </a:defPPr>
            <a:lvl1pPr marL="171450" indent="-171450" defTabSz="957263" fontAlgn="base">
              <a:lnSpc>
                <a:spcPct val="100000"/>
              </a:lnSpc>
              <a:spcBef>
                <a:spcPts val="400"/>
              </a:spcBef>
              <a:spcAft>
                <a:spcPts val="0"/>
              </a:spcAft>
              <a:buClr>
                <a:srgbClr val="000000"/>
              </a:buClr>
              <a:buSzPct val="80000"/>
              <a:buFont typeface="Wingdings" panose="05000000000000000000" pitchFamily="2" charset="2"/>
              <a:buChar char="§"/>
              <a:defRPr sz="1100" b="1">
                <a:solidFill>
                  <a:schemeClr val="bg1"/>
                </a:solidFill>
                <a:ea typeface="+mj-ea"/>
                <a:cs typeface="Arial" charset="0"/>
              </a:defRPr>
            </a:lvl1pPr>
            <a:lvl2pPr marL="114300" lvl="1" indent="-114300" defTabSz="957263" fontAlgn="base">
              <a:lnSpc>
                <a:spcPct val="100000"/>
              </a:lnSpc>
              <a:spcBef>
                <a:spcPts val="600"/>
              </a:spcBef>
              <a:spcAft>
                <a:spcPts val="0"/>
              </a:spcAft>
              <a:buSzPct val="100000"/>
              <a:buFont typeface="Arial"/>
              <a:buChar char="•"/>
              <a:defRPr sz="1100" b="1">
                <a:solidFill>
                  <a:schemeClr val="bg1"/>
                </a:solidFill>
                <a:ea typeface="+mj-ea"/>
                <a:cs typeface="Arial" charset="0"/>
              </a:defRPr>
            </a:lvl2pPr>
            <a:lvl3pPr marL="36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lvl="1"/>
            <a:r>
              <a:rPr lang="en-US" b="0" dirty="0">
                <a:latin typeface="Arial Narrow" panose="020B0604020202020204" pitchFamily="34" charset="0"/>
                <a:cs typeface="Arial Narrow" panose="020B0604020202020204" pitchFamily="34" charset="0"/>
              </a:rPr>
              <a:t>Form - a strategic vision and initiatives </a:t>
            </a:r>
          </a:p>
          <a:p>
            <a:pPr lvl="1"/>
            <a:r>
              <a:rPr lang="en-US" b="0" dirty="0">
                <a:latin typeface="Arial Narrow" panose="020B0604020202020204" pitchFamily="34" charset="0"/>
                <a:cs typeface="Arial Narrow" panose="020B0604020202020204" pitchFamily="34" charset="0"/>
              </a:rPr>
              <a:t>Enlist - a volunteer army</a:t>
            </a:r>
          </a:p>
        </p:txBody>
      </p:sp>
      <p:sp>
        <p:nvSpPr>
          <p:cNvPr id="12" name="Text Placeholder 5">
            <a:extLst>
              <a:ext uri="{FF2B5EF4-FFF2-40B4-BE49-F238E27FC236}">
                <a16:creationId xmlns:a16="http://schemas.microsoft.com/office/drawing/2014/main" id="{FAEC998F-F6AD-D544-BD22-5BA7DA8CB66B}"/>
              </a:ext>
            </a:extLst>
          </p:cNvPr>
          <p:cNvSpPr txBox="1">
            <a:spLocks/>
          </p:cNvSpPr>
          <p:nvPr>
            <p:custDataLst>
              <p:tags r:id="rId4"/>
            </p:custDataLst>
          </p:nvPr>
        </p:nvSpPr>
        <p:spPr>
          <a:xfrm flipH="1">
            <a:off x="4331631" y="3825845"/>
            <a:ext cx="2623209" cy="756084"/>
          </a:xfrm>
          <a:prstGeom prst="homePlate">
            <a:avLst>
              <a:gd name="adj" fmla="val 22028"/>
            </a:avLst>
          </a:prstGeom>
          <a:solidFill>
            <a:srgbClr val="5B9BD5">
              <a:alpha val="70000"/>
            </a:srgbClr>
          </a:solidFill>
          <a:ln>
            <a:noFill/>
          </a:ln>
        </p:spPr>
        <p:txBody>
          <a:bodyPr wrap="square" lIns="274320" tIns="88900" rIns="88900" bIns="88900"/>
          <a:lstStyle>
            <a:defPPr>
              <a:defRPr lang="en-US"/>
            </a:defPPr>
            <a:lvl1pPr marL="171450" indent="-171450" defTabSz="957263" fontAlgn="base">
              <a:lnSpc>
                <a:spcPct val="100000"/>
              </a:lnSpc>
              <a:spcBef>
                <a:spcPts val="400"/>
              </a:spcBef>
              <a:spcAft>
                <a:spcPts val="0"/>
              </a:spcAft>
              <a:buClr>
                <a:srgbClr val="000000"/>
              </a:buClr>
              <a:buSzPct val="80000"/>
              <a:buFont typeface="Wingdings" panose="05000000000000000000" pitchFamily="2" charset="2"/>
              <a:buChar char="§"/>
              <a:defRPr sz="1100" b="1">
                <a:solidFill>
                  <a:schemeClr val="bg1"/>
                </a:solidFill>
                <a:ea typeface="+mj-ea"/>
                <a:cs typeface="Arial" charset="0"/>
              </a:defRPr>
            </a:lvl1pPr>
            <a:lvl2pPr marL="114300" lvl="1" indent="-114300" defTabSz="957263" fontAlgn="base">
              <a:lnSpc>
                <a:spcPct val="100000"/>
              </a:lnSpc>
              <a:spcBef>
                <a:spcPts val="600"/>
              </a:spcBef>
              <a:spcAft>
                <a:spcPts val="0"/>
              </a:spcAft>
              <a:buSzPct val="100000"/>
              <a:buFont typeface="Arial"/>
              <a:buChar char="•"/>
              <a:defRPr sz="1100" b="1">
                <a:solidFill>
                  <a:schemeClr val="bg1"/>
                </a:solidFill>
                <a:ea typeface="+mj-ea"/>
                <a:cs typeface="Arial" charset="0"/>
              </a:defRPr>
            </a:lvl2pPr>
            <a:lvl3pPr marL="36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lvl="1"/>
            <a:r>
              <a:rPr lang="en-US" b="0" dirty="0">
                <a:latin typeface="Arial Narrow" panose="020B0604020202020204" pitchFamily="34" charset="0"/>
                <a:cs typeface="Arial Narrow" panose="020B0604020202020204" pitchFamily="34" charset="0"/>
              </a:rPr>
              <a:t>Enable – action by removing barriers</a:t>
            </a:r>
          </a:p>
          <a:p>
            <a:pPr lvl="1"/>
            <a:r>
              <a:rPr lang="en-US" b="0" dirty="0">
                <a:latin typeface="Arial Narrow" panose="020B0604020202020204" pitchFamily="34" charset="0"/>
                <a:cs typeface="Arial Narrow" panose="020B0604020202020204" pitchFamily="34" charset="0"/>
              </a:rPr>
              <a:t>Generate – short term wins</a:t>
            </a:r>
          </a:p>
        </p:txBody>
      </p:sp>
      <p:sp>
        <p:nvSpPr>
          <p:cNvPr id="13" name="Text Placeholder 5">
            <a:extLst>
              <a:ext uri="{FF2B5EF4-FFF2-40B4-BE49-F238E27FC236}">
                <a16:creationId xmlns:a16="http://schemas.microsoft.com/office/drawing/2014/main" id="{44172CE2-8F81-764E-93E1-3B7B5C7C3856}"/>
              </a:ext>
            </a:extLst>
          </p:cNvPr>
          <p:cNvSpPr txBox="1">
            <a:spLocks/>
          </p:cNvSpPr>
          <p:nvPr>
            <p:custDataLst>
              <p:tags r:id="rId5"/>
            </p:custDataLst>
          </p:nvPr>
        </p:nvSpPr>
        <p:spPr>
          <a:xfrm flipH="1">
            <a:off x="4328565" y="4628028"/>
            <a:ext cx="2618824" cy="756084"/>
          </a:xfrm>
          <a:prstGeom prst="homePlate">
            <a:avLst>
              <a:gd name="adj" fmla="val 22028"/>
            </a:avLst>
          </a:prstGeom>
          <a:solidFill>
            <a:srgbClr val="5B9BD5">
              <a:alpha val="70000"/>
            </a:srgbClr>
          </a:solidFill>
          <a:ln>
            <a:noFill/>
          </a:ln>
        </p:spPr>
        <p:txBody>
          <a:bodyPr wrap="square" lIns="274320" tIns="88900" rIns="88900" bIns="88900"/>
          <a:lstStyle>
            <a:defPPr>
              <a:defRPr lang="en-US"/>
            </a:defPPr>
            <a:lvl1pPr marL="171450" indent="-171450" defTabSz="957263" fontAlgn="base">
              <a:lnSpc>
                <a:spcPct val="100000"/>
              </a:lnSpc>
              <a:spcBef>
                <a:spcPts val="400"/>
              </a:spcBef>
              <a:spcAft>
                <a:spcPts val="0"/>
              </a:spcAft>
              <a:buClr>
                <a:srgbClr val="000000"/>
              </a:buClr>
              <a:buSzPct val="80000"/>
              <a:buFont typeface="Wingdings" panose="05000000000000000000" pitchFamily="2" charset="2"/>
              <a:buChar char="§"/>
              <a:defRPr sz="1100" b="1">
                <a:solidFill>
                  <a:schemeClr val="bg1"/>
                </a:solidFill>
                <a:ea typeface="+mj-ea"/>
                <a:cs typeface="Arial" charset="0"/>
              </a:defRPr>
            </a:lvl1pPr>
            <a:lvl2pPr marL="114300" lvl="1" indent="-114300" defTabSz="957263" fontAlgn="base">
              <a:lnSpc>
                <a:spcPct val="100000"/>
              </a:lnSpc>
              <a:spcBef>
                <a:spcPts val="600"/>
              </a:spcBef>
              <a:spcAft>
                <a:spcPts val="0"/>
              </a:spcAft>
              <a:buSzPct val="100000"/>
              <a:buFont typeface="Arial"/>
              <a:buChar char="•"/>
              <a:defRPr sz="1100" b="1">
                <a:solidFill>
                  <a:schemeClr val="bg1"/>
                </a:solidFill>
                <a:ea typeface="+mj-ea"/>
                <a:cs typeface="Arial" charset="0"/>
              </a:defRPr>
            </a:lvl2pPr>
            <a:lvl3pPr marL="36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pPr lvl="1"/>
            <a:r>
              <a:rPr lang="en-US" b="0" dirty="0">
                <a:latin typeface="Arial Narrow" panose="020B0604020202020204" pitchFamily="34" charset="0"/>
                <a:cs typeface="Arial Narrow" panose="020B0604020202020204" pitchFamily="34" charset="0"/>
              </a:rPr>
              <a:t>Sustain – acceleration</a:t>
            </a:r>
          </a:p>
          <a:p>
            <a:pPr lvl="1"/>
            <a:r>
              <a:rPr lang="en-US" b="0" dirty="0">
                <a:latin typeface="Arial Narrow" panose="020B0604020202020204" pitchFamily="34" charset="0"/>
                <a:cs typeface="Arial Narrow" panose="020B0604020202020204" pitchFamily="34" charset="0"/>
              </a:rPr>
              <a:t>Institute - change</a:t>
            </a:r>
          </a:p>
        </p:txBody>
      </p:sp>
      <p:sp>
        <p:nvSpPr>
          <p:cNvPr id="14" name="Rechteck 13">
            <a:extLst>
              <a:ext uri="{FF2B5EF4-FFF2-40B4-BE49-F238E27FC236}">
                <a16:creationId xmlns:a16="http://schemas.microsoft.com/office/drawing/2014/main" id="{D79AC82A-077E-1F46-828C-86BFDB57BBD4}"/>
              </a:ext>
            </a:extLst>
          </p:cNvPr>
          <p:cNvSpPr/>
          <p:nvPr/>
        </p:nvSpPr>
        <p:spPr>
          <a:xfrm>
            <a:off x="6471966" y="5519985"/>
            <a:ext cx="1401346" cy="200055"/>
          </a:xfrm>
          <a:prstGeom prst="rect">
            <a:avLst/>
          </a:prstGeom>
        </p:spPr>
        <p:txBody>
          <a:bodyPr wrap="none">
            <a:spAutoFit/>
          </a:bodyPr>
          <a:lstStyle/>
          <a:p>
            <a:pPr fontAlgn="base"/>
            <a:r>
              <a:rPr lang="en-GB" sz="700" dirty="0">
                <a:solidFill>
                  <a:schemeClr val="tx1">
                    <a:lumMod val="65000"/>
                    <a:lumOff val="35000"/>
                  </a:schemeClr>
                </a:solidFill>
                <a:latin typeface="Arial Narrow" panose="020B0604020202020204" pitchFamily="34" charset="0"/>
                <a:cs typeface="Arial Narrow" panose="020B0604020202020204" pitchFamily="34" charset="0"/>
              </a:rPr>
              <a:t>Kurt Lewin (one Change Pope) says:</a:t>
            </a:r>
          </a:p>
        </p:txBody>
      </p:sp>
      <p:sp>
        <p:nvSpPr>
          <p:cNvPr id="15" name="Textfeld 14">
            <a:extLst>
              <a:ext uri="{FF2B5EF4-FFF2-40B4-BE49-F238E27FC236}">
                <a16:creationId xmlns:a16="http://schemas.microsoft.com/office/drawing/2014/main" id="{E9E4ABBA-E833-7246-8DA5-784BA3923D9E}"/>
              </a:ext>
            </a:extLst>
          </p:cNvPr>
          <p:cNvSpPr txBox="1"/>
          <p:nvPr/>
        </p:nvSpPr>
        <p:spPr>
          <a:xfrm>
            <a:off x="5700736" y="5876384"/>
            <a:ext cx="3667539" cy="677108"/>
          </a:xfrm>
          <a:prstGeom prst="rect">
            <a:avLst/>
          </a:prstGeom>
          <a:noFill/>
        </p:spPr>
        <p:txBody>
          <a:bodyPr wrap="square" rtlCol="0">
            <a:spAutoFit/>
          </a:bodyPr>
          <a:lstStyle/>
          <a:p>
            <a:pPr algn="ctr"/>
            <a:r>
              <a:rPr lang="en-GB" sz="1200" dirty="0">
                <a:solidFill>
                  <a:prstClr val="white">
                    <a:lumMod val="50000"/>
                  </a:prstClr>
                </a:solidFill>
                <a:latin typeface="Arial Narrow" panose="020B0604020202020204" pitchFamily="34" charset="0"/>
                <a:cs typeface="Arial Narrow" panose="020B0604020202020204" pitchFamily="34" charset="0"/>
              </a:rPr>
              <a:t>Question: How can we realistically expect to “ freeze” a business model/scenario designed for a</a:t>
            </a:r>
          </a:p>
          <a:p>
            <a:pPr algn="ctr"/>
            <a:r>
              <a:rPr lang="en-GB" sz="1400" dirty="0">
                <a:solidFill>
                  <a:prstClr val="white">
                    <a:lumMod val="50000"/>
                  </a:prstClr>
                </a:solidFill>
                <a:latin typeface="Arial Narrow" panose="020B0604020202020204" pitchFamily="34" charset="0"/>
                <a:cs typeface="Arial Narrow" panose="020B0604020202020204" pitchFamily="34" charset="0"/>
              </a:rPr>
              <a:t>VUCA world?!</a:t>
            </a:r>
          </a:p>
        </p:txBody>
      </p:sp>
      <p:sp>
        <p:nvSpPr>
          <p:cNvPr id="16" name="Text Placeholder 5">
            <a:extLst>
              <a:ext uri="{FF2B5EF4-FFF2-40B4-BE49-F238E27FC236}">
                <a16:creationId xmlns:a16="http://schemas.microsoft.com/office/drawing/2014/main" id="{64184694-818A-BE40-935D-1C427BDA1500}"/>
              </a:ext>
            </a:extLst>
          </p:cNvPr>
          <p:cNvSpPr txBox="1">
            <a:spLocks/>
          </p:cNvSpPr>
          <p:nvPr>
            <p:custDataLst>
              <p:tags r:id="rId6"/>
            </p:custDataLst>
          </p:nvPr>
        </p:nvSpPr>
        <p:spPr>
          <a:xfrm>
            <a:off x="8023184" y="2229125"/>
            <a:ext cx="2994050" cy="744074"/>
          </a:xfrm>
          <a:prstGeom prst="homePlate">
            <a:avLst>
              <a:gd name="adj" fmla="val 22028"/>
            </a:avLst>
          </a:prstGeom>
          <a:solidFill>
            <a:srgbClr val="ED8B00">
              <a:alpha val="70000"/>
            </a:srgbClr>
          </a:solidFill>
          <a:ln>
            <a:noFill/>
          </a:ln>
        </p:spPr>
        <p:txBody>
          <a:bodyPr wrap="square" lIns="274320" tIns="88900" rIns="88900" bIns="88900"/>
          <a:lstStyle>
            <a:defPPr>
              <a:defRPr lang="en-US"/>
            </a:defPPr>
            <a:lvl1pPr indent="0" defTabSz="957263" fontAlgn="base">
              <a:lnSpc>
                <a:spcPct val="100000"/>
              </a:lnSpc>
              <a:spcBef>
                <a:spcPts val="400"/>
              </a:spcBef>
              <a:spcAft>
                <a:spcPts val="0"/>
              </a:spcAft>
              <a:buClr>
                <a:srgbClr val="000000"/>
              </a:buClr>
              <a:buSzPct val="80000"/>
              <a:buFont typeface="Arial" charset="0"/>
              <a:defRPr sz="1400" b="1">
                <a:solidFill>
                  <a:schemeClr val="bg1"/>
                </a:solidFill>
                <a:cs typeface="Arial" charset="0"/>
              </a:defRPr>
            </a:lvl1pPr>
            <a:lvl2pPr marL="114300" lvl="1" indent="-114300" defTabSz="957263" fontAlgn="base">
              <a:lnSpc>
                <a:spcPct val="100000"/>
              </a:lnSpc>
              <a:spcBef>
                <a:spcPts val="600"/>
              </a:spcBef>
              <a:spcAft>
                <a:spcPts val="0"/>
              </a:spcAft>
              <a:buSzPct val="100000"/>
              <a:buFont typeface="Arial"/>
              <a:buChar char="•"/>
              <a:defRPr sz="1100" b="1">
                <a:solidFill>
                  <a:schemeClr val="bg1"/>
                </a:solidFill>
                <a:ea typeface="+mj-ea"/>
                <a:cs typeface="Arial" charset="0"/>
              </a:defRPr>
            </a:lvl2pPr>
            <a:lvl3pPr marL="36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r>
              <a:rPr lang="en-GB" sz="1100" b="0" dirty="0">
                <a:latin typeface="Arial Narrow" panose="020B0604020202020204" pitchFamily="34" charset="0"/>
                <a:ea typeface="+mj-ea"/>
                <a:cs typeface="Arial Narrow" panose="020B0604020202020204" pitchFamily="34" charset="0"/>
              </a:rPr>
              <a:t>…used habits, convenience and commonly shared convictions for ensuring stability (this is how we make our money today…)</a:t>
            </a:r>
          </a:p>
        </p:txBody>
      </p:sp>
      <p:sp>
        <p:nvSpPr>
          <p:cNvPr id="17" name="Text Placeholder 5">
            <a:extLst>
              <a:ext uri="{FF2B5EF4-FFF2-40B4-BE49-F238E27FC236}">
                <a16:creationId xmlns:a16="http://schemas.microsoft.com/office/drawing/2014/main" id="{61010729-EA09-7F42-9FF6-17D351132CFA}"/>
              </a:ext>
            </a:extLst>
          </p:cNvPr>
          <p:cNvSpPr txBox="1">
            <a:spLocks/>
          </p:cNvSpPr>
          <p:nvPr>
            <p:custDataLst>
              <p:tags r:id="rId7"/>
            </p:custDataLst>
          </p:nvPr>
        </p:nvSpPr>
        <p:spPr>
          <a:xfrm>
            <a:off x="8023184" y="3024984"/>
            <a:ext cx="2994050" cy="744074"/>
          </a:xfrm>
          <a:prstGeom prst="homePlate">
            <a:avLst>
              <a:gd name="adj" fmla="val 22028"/>
            </a:avLst>
          </a:prstGeom>
          <a:solidFill>
            <a:srgbClr val="ED8B00">
              <a:alpha val="70000"/>
            </a:srgbClr>
          </a:solidFill>
          <a:ln>
            <a:noFill/>
          </a:ln>
        </p:spPr>
        <p:txBody>
          <a:bodyPr wrap="square" lIns="274320" tIns="88900" rIns="88900" bIns="88900"/>
          <a:lstStyle>
            <a:defPPr>
              <a:defRPr lang="en-US"/>
            </a:defPPr>
            <a:lvl1pPr indent="0" defTabSz="957263" fontAlgn="base">
              <a:lnSpc>
                <a:spcPct val="100000"/>
              </a:lnSpc>
              <a:spcBef>
                <a:spcPts val="400"/>
              </a:spcBef>
              <a:spcAft>
                <a:spcPts val="0"/>
              </a:spcAft>
              <a:buClr>
                <a:srgbClr val="000000"/>
              </a:buClr>
              <a:buSzPct val="80000"/>
              <a:buFont typeface="Arial" charset="0"/>
              <a:defRPr sz="1100" b="1">
                <a:solidFill>
                  <a:schemeClr val="bg1"/>
                </a:solidFill>
                <a:ea typeface="+mj-ea"/>
                <a:cs typeface="Arial" charset="0"/>
              </a:defRPr>
            </a:lvl1pPr>
            <a:lvl2pPr marL="114300" lvl="1" indent="-114300" defTabSz="957263" fontAlgn="base">
              <a:lnSpc>
                <a:spcPct val="100000"/>
              </a:lnSpc>
              <a:spcBef>
                <a:spcPts val="600"/>
              </a:spcBef>
              <a:spcAft>
                <a:spcPts val="0"/>
              </a:spcAft>
              <a:buSzPct val="100000"/>
              <a:buFont typeface="Arial"/>
              <a:buChar char="•"/>
              <a:defRPr sz="1100" b="1">
                <a:solidFill>
                  <a:schemeClr val="bg1"/>
                </a:solidFill>
                <a:ea typeface="+mj-ea"/>
                <a:cs typeface="Arial" charset="0"/>
              </a:defRPr>
            </a:lvl2pPr>
            <a:lvl3pPr marL="36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r>
              <a:rPr lang="en-GB" b="0" dirty="0">
                <a:latin typeface="Arial Narrow" panose="020B0604020202020204" pitchFamily="34" charset="0"/>
                <a:cs typeface="Arial Narrow" panose="020B0604020202020204" pitchFamily="34" charset="0"/>
              </a:rPr>
              <a:t>…humans (and orgs.) dislike to leave their comfort zone behind – nevertheless change starts where the comfort zone ends</a:t>
            </a:r>
          </a:p>
        </p:txBody>
      </p:sp>
      <p:sp>
        <p:nvSpPr>
          <p:cNvPr id="18" name="Textfeld 17">
            <a:extLst>
              <a:ext uri="{FF2B5EF4-FFF2-40B4-BE49-F238E27FC236}">
                <a16:creationId xmlns:a16="http://schemas.microsoft.com/office/drawing/2014/main" id="{9A41E0FF-402A-CF48-B35D-3A1266D81A69}"/>
              </a:ext>
            </a:extLst>
          </p:cNvPr>
          <p:cNvSpPr txBox="1"/>
          <p:nvPr/>
        </p:nvSpPr>
        <p:spPr>
          <a:xfrm>
            <a:off x="6005424" y="5674426"/>
            <a:ext cx="3140196" cy="276999"/>
          </a:xfrm>
          <a:prstGeom prst="rect">
            <a:avLst/>
          </a:prstGeom>
          <a:noFill/>
        </p:spPr>
        <p:txBody>
          <a:bodyPr wrap="square" rtlCol="0">
            <a:spAutoFit/>
          </a:bodyPr>
          <a:lstStyle/>
          <a:p>
            <a:pPr algn="ctr"/>
            <a:r>
              <a:rPr lang="en-GB" sz="1200" dirty="0">
                <a:solidFill>
                  <a:schemeClr val="bg1">
                    <a:lumMod val="50000"/>
                  </a:schemeClr>
                </a:solidFill>
                <a:latin typeface="Arial Narrow" panose="020B0604020202020204" pitchFamily="34" charset="0"/>
                <a:ea typeface="+mj-ea"/>
                <a:cs typeface="Arial Narrow" panose="020B0604020202020204" pitchFamily="34" charset="0"/>
              </a:rPr>
              <a:t>unfreeze – change – freeze again  </a:t>
            </a:r>
          </a:p>
        </p:txBody>
      </p:sp>
      <p:sp>
        <p:nvSpPr>
          <p:cNvPr id="19" name="Text Placeholder 5">
            <a:extLst>
              <a:ext uri="{FF2B5EF4-FFF2-40B4-BE49-F238E27FC236}">
                <a16:creationId xmlns:a16="http://schemas.microsoft.com/office/drawing/2014/main" id="{541EC63B-9319-B846-A5CD-219E86888CE5}"/>
              </a:ext>
            </a:extLst>
          </p:cNvPr>
          <p:cNvSpPr txBox="1">
            <a:spLocks/>
          </p:cNvSpPr>
          <p:nvPr>
            <p:custDataLst>
              <p:tags r:id="rId8"/>
            </p:custDataLst>
          </p:nvPr>
        </p:nvSpPr>
        <p:spPr>
          <a:xfrm>
            <a:off x="8023184" y="3825558"/>
            <a:ext cx="2994050" cy="744074"/>
          </a:xfrm>
          <a:prstGeom prst="homePlate">
            <a:avLst>
              <a:gd name="adj" fmla="val 22028"/>
            </a:avLst>
          </a:prstGeom>
          <a:solidFill>
            <a:srgbClr val="ED8B00">
              <a:alpha val="70000"/>
            </a:srgbClr>
          </a:solidFill>
          <a:ln>
            <a:noFill/>
          </a:ln>
        </p:spPr>
        <p:txBody>
          <a:bodyPr wrap="square" lIns="274320" tIns="88900" rIns="88900" bIns="88900"/>
          <a:lstStyle>
            <a:defPPr>
              <a:defRPr lang="en-US"/>
            </a:defPPr>
            <a:lvl1pPr indent="0" defTabSz="957263" fontAlgn="base">
              <a:lnSpc>
                <a:spcPct val="100000"/>
              </a:lnSpc>
              <a:spcBef>
                <a:spcPts val="400"/>
              </a:spcBef>
              <a:spcAft>
                <a:spcPts val="0"/>
              </a:spcAft>
              <a:buClr>
                <a:srgbClr val="000000"/>
              </a:buClr>
              <a:buSzPct val="80000"/>
              <a:buFont typeface="Arial" charset="0"/>
              <a:defRPr sz="1100" b="1">
                <a:solidFill>
                  <a:schemeClr val="bg1"/>
                </a:solidFill>
                <a:ea typeface="+mj-ea"/>
                <a:cs typeface="Arial" charset="0"/>
              </a:defRPr>
            </a:lvl1pPr>
            <a:lvl2pPr marL="114300" lvl="1" indent="-114300" defTabSz="957263" fontAlgn="base">
              <a:lnSpc>
                <a:spcPct val="100000"/>
              </a:lnSpc>
              <a:spcBef>
                <a:spcPts val="600"/>
              </a:spcBef>
              <a:spcAft>
                <a:spcPts val="0"/>
              </a:spcAft>
              <a:buSzPct val="100000"/>
              <a:buFont typeface="Arial"/>
              <a:buChar char="•"/>
              <a:defRPr sz="1100" b="1">
                <a:solidFill>
                  <a:schemeClr val="bg1"/>
                </a:solidFill>
                <a:ea typeface="+mj-ea"/>
                <a:cs typeface="Arial" charset="0"/>
              </a:defRPr>
            </a:lvl2pPr>
            <a:lvl3pPr marL="36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r>
              <a:rPr lang="en-GB" b="0" dirty="0">
                <a:latin typeface="Arial Narrow" panose="020B0604020202020204" pitchFamily="34" charset="0"/>
                <a:cs typeface="Arial Narrow" panose="020B0604020202020204" pitchFamily="34" charset="0"/>
              </a:rPr>
              <a:t>…all change comes along with uncertainty - it is the nature of change. Uncertainty produces anxiousness and …fear.</a:t>
            </a:r>
          </a:p>
        </p:txBody>
      </p:sp>
      <p:sp>
        <p:nvSpPr>
          <p:cNvPr id="20" name="Text Placeholder 5">
            <a:extLst>
              <a:ext uri="{FF2B5EF4-FFF2-40B4-BE49-F238E27FC236}">
                <a16:creationId xmlns:a16="http://schemas.microsoft.com/office/drawing/2014/main" id="{94A5FE4A-4A06-DB42-A215-AC6FB510EBC4}"/>
              </a:ext>
            </a:extLst>
          </p:cNvPr>
          <p:cNvSpPr txBox="1">
            <a:spLocks/>
          </p:cNvSpPr>
          <p:nvPr>
            <p:custDataLst>
              <p:tags r:id="rId9"/>
            </p:custDataLst>
          </p:nvPr>
        </p:nvSpPr>
        <p:spPr>
          <a:xfrm>
            <a:off x="8023184" y="4626132"/>
            <a:ext cx="2994050" cy="744074"/>
          </a:xfrm>
          <a:prstGeom prst="homePlate">
            <a:avLst>
              <a:gd name="adj" fmla="val 22028"/>
            </a:avLst>
          </a:prstGeom>
          <a:solidFill>
            <a:srgbClr val="ED8B00">
              <a:alpha val="70000"/>
            </a:srgbClr>
          </a:solidFill>
          <a:ln>
            <a:noFill/>
          </a:ln>
        </p:spPr>
        <p:txBody>
          <a:bodyPr wrap="square" lIns="274320" tIns="88900" rIns="72000" bIns="88900"/>
          <a:lstStyle>
            <a:defPPr>
              <a:defRPr lang="en-US"/>
            </a:defPPr>
            <a:lvl1pPr indent="0" defTabSz="957263" fontAlgn="base">
              <a:lnSpc>
                <a:spcPct val="100000"/>
              </a:lnSpc>
              <a:spcBef>
                <a:spcPts val="400"/>
              </a:spcBef>
              <a:spcAft>
                <a:spcPts val="0"/>
              </a:spcAft>
              <a:buClr>
                <a:srgbClr val="000000"/>
              </a:buClr>
              <a:buSzPct val="80000"/>
              <a:buFont typeface="Arial" charset="0"/>
              <a:defRPr sz="1100" b="1">
                <a:solidFill>
                  <a:schemeClr val="bg1"/>
                </a:solidFill>
                <a:ea typeface="+mj-ea"/>
                <a:cs typeface="Arial" charset="0"/>
              </a:defRPr>
            </a:lvl1pPr>
            <a:lvl2pPr marL="114300" lvl="1" indent="-114300" defTabSz="957263" fontAlgn="base">
              <a:lnSpc>
                <a:spcPct val="100000"/>
              </a:lnSpc>
              <a:spcBef>
                <a:spcPts val="600"/>
              </a:spcBef>
              <a:spcAft>
                <a:spcPts val="0"/>
              </a:spcAft>
              <a:buSzPct val="100000"/>
              <a:buFont typeface="Arial"/>
              <a:buChar char="•"/>
              <a:defRPr sz="1100" b="1">
                <a:solidFill>
                  <a:schemeClr val="bg1"/>
                </a:solidFill>
                <a:ea typeface="+mj-ea"/>
                <a:cs typeface="Arial" charset="0"/>
              </a:defRPr>
            </a:lvl2pPr>
            <a:lvl3pPr marL="36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3pPr>
            <a:lvl4pPr marL="540000" indent="-180000" defTabSz="957263" fontAlgn="base">
              <a:lnSpc>
                <a:spcPct val="100000"/>
              </a:lnSpc>
              <a:spcBef>
                <a:spcPts val="400"/>
              </a:spcBef>
              <a:spcAft>
                <a:spcPts val="0"/>
              </a:spcAft>
              <a:buFont typeface="Arial" charset="0"/>
              <a:buChar char="•"/>
              <a:defRPr sz="1200">
                <a:solidFill>
                  <a:schemeClr val="tx2"/>
                </a:solidFill>
                <a:ea typeface="+mj-ea"/>
                <a:cs typeface="+mj-cs"/>
              </a:defRPr>
            </a:lvl4pPr>
            <a:lvl5pPr marL="720000" indent="-179388" defTabSz="957263" fontAlgn="base">
              <a:lnSpc>
                <a:spcPct val="100000"/>
              </a:lnSpc>
              <a:spcBef>
                <a:spcPts val="400"/>
              </a:spcBef>
              <a:spcAft>
                <a:spcPts val="0"/>
              </a:spcAft>
              <a:buFont typeface="Arial" charset="0"/>
              <a:buChar char="‒"/>
              <a:defRPr sz="1200">
                <a:solidFill>
                  <a:schemeClr val="tx2"/>
                </a:solidFill>
                <a:ea typeface="+mj-ea"/>
                <a:cs typeface="+mj-cs"/>
              </a:defRPr>
            </a:lvl5pPr>
            <a:lvl6pPr marL="900000" indent="-180000" defTabSz="859512">
              <a:lnSpc>
                <a:spcPct val="100000"/>
              </a:lnSpc>
              <a:spcBef>
                <a:spcPts val="400"/>
              </a:spcBef>
              <a:spcAft>
                <a:spcPts val="0"/>
              </a:spcAft>
              <a:buFont typeface="Arial" pitchFamily="34" charset="0"/>
              <a:buChar char="•"/>
              <a:defRPr sz="1200" baseline="0">
                <a:solidFill>
                  <a:schemeClr val="accent1"/>
                </a:solidFill>
              </a:defRPr>
            </a:lvl6pPr>
            <a:lvl7pPr marL="1080000" indent="-180000" defTabSz="859512">
              <a:lnSpc>
                <a:spcPct val="100000"/>
              </a:lnSpc>
              <a:spcBef>
                <a:spcPts val="400"/>
              </a:spcBef>
              <a:spcAft>
                <a:spcPts val="0"/>
              </a:spcAft>
              <a:buFont typeface="Arial" pitchFamily="34" charset="0"/>
              <a:buChar char="‒"/>
              <a:defRPr sz="1200">
                <a:solidFill>
                  <a:schemeClr val="accent1"/>
                </a:solidFill>
              </a:defRPr>
            </a:lvl7pPr>
            <a:lvl8pPr marL="1260000" indent="-180000" defTabSz="859512">
              <a:lnSpc>
                <a:spcPct val="100000"/>
              </a:lnSpc>
              <a:spcBef>
                <a:spcPts val="400"/>
              </a:spcBef>
              <a:spcAft>
                <a:spcPts val="0"/>
              </a:spcAft>
              <a:buFont typeface="Arial" pitchFamily="34" charset="0"/>
              <a:buChar char="•"/>
              <a:defRPr sz="1200">
                <a:solidFill>
                  <a:schemeClr val="accent1"/>
                </a:solidFill>
              </a:defRPr>
            </a:lvl8pPr>
            <a:lvl9pPr marL="1440000" indent="-180000" defTabSz="859512">
              <a:lnSpc>
                <a:spcPct val="100000"/>
              </a:lnSpc>
              <a:spcBef>
                <a:spcPts val="400"/>
              </a:spcBef>
              <a:spcAft>
                <a:spcPts val="0"/>
              </a:spcAft>
              <a:buFont typeface="Arial" pitchFamily="34" charset="0"/>
              <a:buChar char="‒"/>
              <a:defRPr sz="1200">
                <a:solidFill>
                  <a:schemeClr val="accent1"/>
                </a:solidFill>
              </a:defRPr>
            </a:lvl9pPr>
          </a:lstStyle>
          <a:p>
            <a:r>
              <a:rPr lang="en-GB" b="0" dirty="0">
                <a:latin typeface="Arial Narrow" panose="020B0604020202020204" pitchFamily="34" charset="0"/>
                <a:cs typeface="Arial Narrow" panose="020B0604020202020204" pitchFamily="34" charset="0"/>
              </a:rPr>
              <a:t>…installed legacy systems, investments made and complexity in an “regulated” environment are representing obstacles </a:t>
            </a:r>
          </a:p>
        </p:txBody>
      </p:sp>
      <p:sp>
        <p:nvSpPr>
          <p:cNvPr id="21" name="Textfeld 20">
            <a:extLst>
              <a:ext uri="{FF2B5EF4-FFF2-40B4-BE49-F238E27FC236}">
                <a16:creationId xmlns:a16="http://schemas.microsoft.com/office/drawing/2014/main" id="{5B692BCD-3E61-1A48-A5A4-4CBACC1869DA}"/>
              </a:ext>
            </a:extLst>
          </p:cNvPr>
          <p:cNvSpPr txBox="1"/>
          <p:nvPr/>
        </p:nvSpPr>
        <p:spPr>
          <a:xfrm>
            <a:off x="4353066" y="5384112"/>
            <a:ext cx="2389279" cy="215444"/>
          </a:xfrm>
          <a:prstGeom prst="rect">
            <a:avLst/>
          </a:prstGeom>
          <a:noFill/>
        </p:spPr>
        <p:txBody>
          <a:bodyPr wrap="square" rtlCol="0">
            <a:spAutoFit/>
          </a:bodyPr>
          <a:lstStyle/>
          <a:p>
            <a:r>
              <a:rPr lang="en-GB" sz="800" dirty="0">
                <a:solidFill>
                  <a:schemeClr val="tx1">
                    <a:lumMod val="65000"/>
                    <a:lumOff val="35000"/>
                  </a:schemeClr>
                </a:solidFill>
                <a:latin typeface="Arial Narrow" panose="020B0604020202020204" pitchFamily="34" charset="0"/>
                <a:cs typeface="Arial Narrow" panose="020B0604020202020204" pitchFamily="34" charset="0"/>
              </a:rPr>
              <a:t>…Pulls the organization forward</a:t>
            </a:r>
          </a:p>
        </p:txBody>
      </p:sp>
      <p:sp>
        <p:nvSpPr>
          <p:cNvPr id="22" name="Textfeld 21">
            <a:extLst>
              <a:ext uri="{FF2B5EF4-FFF2-40B4-BE49-F238E27FC236}">
                <a16:creationId xmlns:a16="http://schemas.microsoft.com/office/drawing/2014/main" id="{600710C8-C0DC-044D-AE4F-40FE0B02E687}"/>
              </a:ext>
            </a:extLst>
          </p:cNvPr>
          <p:cNvSpPr txBox="1"/>
          <p:nvPr/>
        </p:nvSpPr>
        <p:spPr>
          <a:xfrm>
            <a:off x="8610879" y="5360988"/>
            <a:ext cx="2389279" cy="215444"/>
          </a:xfrm>
          <a:prstGeom prst="rect">
            <a:avLst/>
          </a:prstGeom>
          <a:noFill/>
        </p:spPr>
        <p:txBody>
          <a:bodyPr wrap="square" rtlCol="0">
            <a:spAutoFit/>
          </a:bodyPr>
          <a:lstStyle/>
          <a:p>
            <a:pPr algn="r"/>
            <a:r>
              <a:rPr lang="en-GB" sz="800" dirty="0">
                <a:solidFill>
                  <a:schemeClr val="tx1">
                    <a:lumMod val="65000"/>
                    <a:lumOff val="35000"/>
                  </a:schemeClr>
                </a:solidFill>
                <a:latin typeface="Arial Narrow" panose="020B0604020202020204" pitchFamily="34" charset="0"/>
                <a:cs typeface="Arial Narrow" panose="020B0604020202020204" pitchFamily="34" charset="0"/>
              </a:rPr>
              <a:t>Holds the individuals back…</a:t>
            </a:r>
          </a:p>
        </p:txBody>
      </p:sp>
      <p:sp>
        <p:nvSpPr>
          <p:cNvPr id="23" name="Form 22">
            <a:extLst>
              <a:ext uri="{FF2B5EF4-FFF2-40B4-BE49-F238E27FC236}">
                <a16:creationId xmlns:a16="http://schemas.microsoft.com/office/drawing/2014/main" id="{E0B51480-2A3D-C14D-B588-6AC2C7F9EB00}"/>
              </a:ext>
            </a:extLst>
          </p:cNvPr>
          <p:cNvSpPr/>
          <p:nvPr/>
        </p:nvSpPr>
        <p:spPr>
          <a:xfrm rot="20343013" flipH="1">
            <a:off x="7108784" y="4906661"/>
            <a:ext cx="717502" cy="473175"/>
          </a:xfrm>
          <a:prstGeom prst="swooshArrow">
            <a:avLst>
              <a:gd name="adj1" fmla="val 25000"/>
              <a:gd name="adj2" fmla="val 25000"/>
            </a:avLst>
          </a:prstGeom>
          <a:solidFill>
            <a:srgbClr val="5B9BD5">
              <a:tint val="40000"/>
              <a:hueOff val="0"/>
              <a:satOff val="0"/>
              <a:lumOff val="0"/>
              <a:alpha val="49000"/>
            </a:srgbClr>
          </a:solidFill>
          <a:ln>
            <a:noFill/>
          </a:ln>
          <a:effectLst/>
        </p:spPr>
      </p:sp>
      <p:sp>
        <p:nvSpPr>
          <p:cNvPr id="24" name="Rechteck 23">
            <a:extLst>
              <a:ext uri="{FF2B5EF4-FFF2-40B4-BE49-F238E27FC236}">
                <a16:creationId xmlns:a16="http://schemas.microsoft.com/office/drawing/2014/main" id="{9E7B072D-A2CE-7C48-A8E5-F129F0385FC2}"/>
              </a:ext>
            </a:extLst>
          </p:cNvPr>
          <p:cNvSpPr/>
          <p:nvPr/>
        </p:nvSpPr>
        <p:spPr bwMode="gray">
          <a:xfrm>
            <a:off x="6916467" y="1671951"/>
            <a:ext cx="499767" cy="3557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dirty="0">
              <a:solidFill>
                <a:schemeClr val="bg1"/>
              </a:solidFill>
              <a:latin typeface="Arial Narrow" panose="020B0604020202020204" pitchFamily="34" charset="0"/>
              <a:cs typeface="Arial Narrow" panose="020B0604020202020204" pitchFamily="34" charset="0"/>
            </a:endParaRPr>
          </a:p>
        </p:txBody>
      </p:sp>
      <p:sp>
        <p:nvSpPr>
          <p:cNvPr id="25" name="Rechteck 24">
            <a:extLst>
              <a:ext uri="{FF2B5EF4-FFF2-40B4-BE49-F238E27FC236}">
                <a16:creationId xmlns:a16="http://schemas.microsoft.com/office/drawing/2014/main" id="{726550E4-2380-BC40-895E-FD0C612A77F7}"/>
              </a:ext>
            </a:extLst>
          </p:cNvPr>
          <p:cNvSpPr/>
          <p:nvPr/>
        </p:nvSpPr>
        <p:spPr bwMode="gray">
          <a:xfrm>
            <a:off x="6916466" y="1355259"/>
            <a:ext cx="572395" cy="278310"/>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dirty="0">
              <a:solidFill>
                <a:schemeClr val="bg1"/>
              </a:solidFill>
              <a:latin typeface="Arial Narrow" panose="020B0604020202020204" pitchFamily="34" charset="0"/>
              <a:cs typeface="Arial Narrow" panose="020B0604020202020204" pitchFamily="34" charset="0"/>
            </a:endParaRPr>
          </a:p>
        </p:txBody>
      </p:sp>
      <p:sp>
        <p:nvSpPr>
          <p:cNvPr id="26" name="AutoShape 5">
            <a:extLst>
              <a:ext uri="{FF2B5EF4-FFF2-40B4-BE49-F238E27FC236}">
                <a16:creationId xmlns:a16="http://schemas.microsoft.com/office/drawing/2014/main" id="{A142C304-F1E1-A54B-AF3B-1FAFB8BB3EA3}"/>
              </a:ext>
            </a:extLst>
          </p:cNvPr>
          <p:cNvSpPr>
            <a:spLocks noChangeArrowheads="1"/>
          </p:cNvSpPr>
          <p:nvPr/>
        </p:nvSpPr>
        <p:spPr bwMode="auto">
          <a:xfrm>
            <a:off x="8131551" y="669076"/>
            <a:ext cx="1502687" cy="569913"/>
          </a:xfrm>
          <a:prstGeom prst="wedgeRectCallout">
            <a:avLst>
              <a:gd name="adj1" fmla="val -29352"/>
              <a:gd name="adj2" fmla="val 92985"/>
            </a:avLst>
          </a:prstGeom>
          <a:solidFill>
            <a:schemeClr val="bg1"/>
          </a:solidFill>
          <a:ln w="6350">
            <a:solidFill>
              <a:srgbClr val="BBBCBC"/>
            </a:solidFill>
            <a:miter lim="800000"/>
            <a:headEnd/>
            <a:tailEnd/>
          </a:ln>
        </p:spPr>
        <p:txBody>
          <a:bodyPr wrap="square" lIns="88900" tIns="88900" rIns="88900" bIns="88900" anchor="ctr">
            <a:noAutofit/>
          </a:bodyPr>
          <a:lstStyle/>
          <a:p>
            <a:pPr lvl="0" fontAlgn="base">
              <a:spcBef>
                <a:spcPct val="0"/>
              </a:spcBef>
              <a:spcAft>
                <a:spcPct val="0"/>
              </a:spcAft>
            </a:pPr>
            <a:r>
              <a:rPr lang="en-US" sz="800" dirty="0">
                <a:solidFill>
                  <a:schemeClr val="tx1">
                    <a:lumMod val="65000"/>
                    <a:lumOff val="35000"/>
                  </a:schemeClr>
                </a:solidFill>
                <a:latin typeface="Arial Narrow" panose="020B0604020202020204" pitchFamily="34" charset="0"/>
                <a:cs typeface="Arial Narrow" panose="020B0604020202020204" pitchFamily="34" charset="0"/>
              </a:rPr>
              <a:t>Hey wait! We run our business – and we make profit! Why change?</a:t>
            </a:r>
          </a:p>
        </p:txBody>
      </p:sp>
      <p:sp>
        <p:nvSpPr>
          <p:cNvPr id="27" name="Textfeld 26">
            <a:extLst>
              <a:ext uri="{FF2B5EF4-FFF2-40B4-BE49-F238E27FC236}">
                <a16:creationId xmlns:a16="http://schemas.microsoft.com/office/drawing/2014/main" id="{C72CFFFC-B67A-724E-BFB1-A773923AAA20}"/>
              </a:ext>
            </a:extLst>
          </p:cNvPr>
          <p:cNvSpPr txBox="1"/>
          <p:nvPr/>
        </p:nvSpPr>
        <p:spPr>
          <a:xfrm>
            <a:off x="9368275" y="5949593"/>
            <a:ext cx="1759600" cy="307777"/>
          </a:xfrm>
          <a:prstGeom prst="rect">
            <a:avLst/>
          </a:prstGeom>
          <a:noFill/>
        </p:spPr>
        <p:txBody>
          <a:bodyPr wrap="square" rtlCol="0">
            <a:spAutoFit/>
          </a:bodyPr>
          <a:lstStyle/>
          <a:p>
            <a:pPr algn="ctr"/>
            <a:r>
              <a:rPr lang="en-GB" sz="1400" b="1" dirty="0">
                <a:solidFill>
                  <a:prstClr val="white">
                    <a:lumMod val="50000"/>
                  </a:prstClr>
                </a:solidFill>
                <a:latin typeface="Arial Narrow" panose="020B0604020202020204" pitchFamily="34" charset="0"/>
                <a:cs typeface="Arial Narrow" panose="020B0604020202020204" pitchFamily="34" charset="0"/>
              </a:rPr>
              <a:t>Freeze flexibility! </a:t>
            </a:r>
          </a:p>
        </p:txBody>
      </p:sp>
      <p:sp>
        <p:nvSpPr>
          <p:cNvPr id="29" name="Rechteck 28">
            <a:extLst>
              <a:ext uri="{FF2B5EF4-FFF2-40B4-BE49-F238E27FC236}">
                <a16:creationId xmlns:a16="http://schemas.microsoft.com/office/drawing/2014/main" id="{355DEBB9-B009-A045-9F33-9A2312C65801}"/>
              </a:ext>
            </a:extLst>
          </p:cNvPr>
          <p:cNvSpPr/>
          <p:nvPr/>
        </p:nvSpPr>
        <p:spPr>
          <a:xfrm>
            <a:off x="557645" y="45607"/>
            <a:ext cx="7436427" cy="584775"/>
          </a:xfrm>
          <a:prstGeom prst="rect">
            <a:avLst/>
          </a:prstGeom>
        </p:spPr>
        <p:txBody>
          <a:bodyPr wrap="square">
            <a:spAutoFit/>
          </a:bodyPr>
          <a:lstStyle/>
          <a:p>
            <a:r>
              <a:rPr lang="en-GB" dirty="0">
                <a:latin typeface="Arial Narrow" panose="020B0604020202020204" pitchFamily="34" charset="0"/>
                <a:ea typeface="Verdana" panose="020B0604030504040204" pitchFamily="34" charset="0"/>
                <a:cs typeface="Arial Narrow" panose="020B0604020202020204" pitchFamily="34" charset="0"/>
              </a:rPr>
              <a:t>SAPs journey since the 1970’s – to the “Real-</a:t>
            </a:r>
            <a:r>
              <a:rPr lang="en-GB" dirty="0" err="1">
                <a:latin typeface="Arial Narrow" panose="020B0604020202020204" pitchFamily="34" charset="0"/>
                <a:ea typeface="Verdana" panose="020B0604030504040204" pitchFamily="34" charset="0"/>
                <a:cs typeface="Arial Narrow" panose="020B0604020202020204" pitchFamily="34" charset="0"/>
              </a:rPr>
              <a:t>timification</a:t>
            </a:r>
            <a:r>
              <a:rPr lang="en-GB" dirty="0">
                <a:latin typeface="Arial Narrow" panose="020B0604020202020204" pitchFamily="34" charset="0"/>
                <a:ea typeface="Verdana" panose="020B0604030504040204" pitchFamily="34" charset="0"/>
                <a:cs typeface="Arial Narrow" panose="020B0604020202020204" pitchFamily="34" charset="0"/>
              </a:rPr>
              <a:t>” or “Zero-Latency</a:t>
            </a:r>
            <a:endParaRPr lang="en-US" dirty="0">
              <a:latin typeface="Arial Narrow" panose="020B0604020202020204" pitchFamily="34" charset="0"/>
              <a:ea typeface="Verdana" panose="020B0604030504040204" pitchFamily="34" charset="0"/>
              <a:cs typeface="Arial Narrow" panose="020B0604020202020204" pitchFamily="34" charset="0"/>
            </a:endParaRPr>
          </a:p>
          <a:p>
            <a:r>
              <a:rPr lang="en-GB" sz="1400" dirty="0">
                <a:solidFill>
                  <a:srgbClr val="575757"/>
                </a:solidFill>
                <a:latin typeface="Arial Narrow" panose="020B0604020202020204" pitchFamily="34" charset="0"/>
                <a:cs typeface="Arial Narrow" panose="020B0604020202020204" pitchFamily="34" charset="0"/>
              </a:rPr>
              <a:t>two views that contradict each other - at first sight (</a:t>
            </a:r>
            <a:r>
              <a:rPr lang="en-US" sz="1400" dirty="0">
                <a:solidFill>
                  <a:srgbClr val="575757"/>
                </a:solidFill>
                <a:latin typeface="Arial Narrow" panose="020B0604020202020204" pitchFamily="34" charset="0"/>
                <a:cs typeface="Arial Narrow" panose="020B0604020202020204" pitchFamily="34" charset="0"/>
              </a:rPr>
              <a:t>under this conditions the project tears)</a:t>
            </a:r>
          </a:p>
        </p:txBody>
      </p:sp>
    </p:spTree>
    <p:extLst>
      <p:ext uri="{BB962C8B-B14F-4D97-AF65-F5344CB8AC3E}">
        <p14:creationId xmlns:p14="http://schemas.microsoft.com/office/powerpoint/2010/main" val="2864957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80F1D73-BB7A-9F44-BF49-72EB9AEC5DAD}"/>
              </a:ext>
            </a:extLst>
          </p:cNvPr>
          <p:cNvSpPr/>
          <p:nvPr/>
        </p:nvSpPr>
        <p:spPr>
          <a:xfrm>
            <a:off x="7350721" y="3529568"/>
            <a:ext cx="754521" cy="563963"/>
          </a:xfrm>
          <a:prstGeom prst="rect">
            <a:avLst/>
          </a:prstGeom>
          <a:solidFill>
            <a:srgbClr val="FFC000">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4020202020204" pitchFamily="34" charset="0"/>
              <a:cs typeface="Arial Narrow" panose="020B0604020202020204" pitchFamily="34" charset="0"/>
            </a:endParaRPr>
          </a:p>
        </p:txBody>
      </p:sp>
      <p:sp>
        <p:nvSpPr>
          <p:cNvPr id="5" name="Rechteck 4">
            <a:extLst>
              <a:ext uri="{FF2B5EF4-FFF2-40B4-BE49-F238E27FC236}">
                <a16:creationId xmlns:a16="http://schemas.microsoft.com/office/drawing/2014/main" id="{7D54B848-491C-9A41-9747-0F3341A25F23}"/>
              </a:ext>
            </a:extLst>
          </p:cNvPr>
          <p:cNvSpPr/>
          <p:nvPr/>
        </p:nvSpPr>
        <p:spPr>
          <a:xfrm>
            <a:off x="8157723" y="3529569"/>
            <a:ext cx="1976377" cy="570891"/>
          </a:xfrm>
          <a:prstGeom prst="rect">
            <a:avLst/>
          </a:prstGeom>
          <a:solidFill>
            <a:srgbClr val="92D050">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4020202020204" pitchFamily="34" charset="0"/>
              <a:cs typeface="Arial Narrow" panose="020B0604020202020204" pitchFamily="34" charset="0"/>
            </a:endParaRPr>
          </a:p>
        </p:txBody>
      </p:sp>
      <p:sp>
        <p:nvSpPr>
          <p:cNvPr id="6" name="Eingekerbter Richtungspfeil 68">
            <a:extLst>
              <a:ext uri="{FF2B5EF4-FFF2-40B4-BE49-F238E27FC236}">
                <a16:creationId xmlns:a16="http://schemas.microsoft.com/office/drawing/2014/main" id="{7F5AAA00-A7BA-8745-BC8A-0CF78A8C60DA}"/>
              </a:ext>
            </a:extLst>
          </p:cNvPr>
          <p:cNvSpPr/>
          <p:nvPr/>
        </p:nvSpPr>
        <p:spPr>
          <a:xfrm rot="16200000">
            <a:off x="7090816" y="5201365"/>
            <a:ext cx="466170" cy="232473"/>
          </a:xfrm>
          <a:prstGeom prst="chevron">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4020202020204" pitchFamily="34" charset="0"/>
              <a:cs typeface="Arial Narrow" panose="020B0604020202020204" pitchFamily="34" charset="0"/>
            </a:endParaRPr>
          </a:p>
        </p:txBody>
      </p:sp>
      <p:sp>
        <p:nvSpPr>
          <p:cNvPr id="7" name="Eingekerbter Richtungspfeil 81">
            <a:extLst>
              <a:ext uri="{FF2B5EF4-FFF2-40B4-BE49-F238E27FC236}">
                <a16:creationId xmlns:a16="http://schemas.microsoft.com/office/drawing/2014/main" id="{49AA242A-548E-D046-A2FD-90545A3D4FC1}"/>
              </a:ext>
            </a:extLst>
          </p:cNvPr>
          <p:cNvSpPr/>
          <p:nvPr/>
        </p:nvSpPr>
        <p:spPr>
          <a:xfrm rot="16200000">
            <a:off x="7099097" y="4833820"/>
            <a:ext cx="451580" cy="229759"/>
          </a:xfrm>
          <a:prstGeom prst="chevron">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4020202020204" pitchFamily="34" charset="0"/>
              <a:cs typeface="Arial Narrow" panose="020B0604020202020204" pitchFamily="34" charset="0"/>
            </a:endParaRPr>
          </a:p>
        </p:txBody>
      </p:sp>
      <p:sp>
        <p:nvSpPr>
          <p:cNvPr id="8" name="Pfeil nach oben 7">
            <a:extLst>
              <a:ext uri="{FF2B5EF4-FFF2-40B4-BE49-F238E27FC236}">
                <a16:creationId xmlns:a16="http://schemas.microsoft.com/office/drawing/2014/main" id="{88BE879C-8E9F-A546-A996-A2B220ACCAA3}"/>
              </a:ext>
            </a:extLst>
          </p:cNvPr>
          <p:cNvSpPr/>
          <p:nvPr/>
        </p:nvSpPr>
        <p:spPr>
          <a:xfrm>
            <a:off x="7184011" y="5453441"/>
            <a:ext cx="284103" cy="326970"/>
          </a:xfrm>
          <a:prstGeom prst="upArrow">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4020202020204" pitchFamily="34" charset="0"/>
              <a:cs typeface="Arial Narrow" panose="020B0604020202020204" pitchFamily="34" charset="0"/>
            </a:endParaRPr>
          </a:p>
        </p:txBody>
      </p:sp>
      <p:grpSp>
        <p:nvGrpSpPr>
          <p:cNvPr id="9" name="Group 1">
            <a:extLst>
              <a:ext uri="{FF2B5EF4-FFF2-40B4-BE49-F238E27FC236}">
                <a16:creationId xmlns:a16="http://schemas.microsoft.com/office/drawing/2014/main" id="{29FEB68F-1706-7A40-AA2C-ADE0E4052A6B}"/>
              </a:ext>
            </a:extLst>
          </p:cNvPr>
          <p:cNvGrpSpPr/>
          <p:nvPr/>
        </p:nvGrpSpPr>
        <p:grpSpPr>
          <a:xfrm>
            <a:off x="7486074" y="4191410"/>
            <a:ext cx="3550602" cy="2061179"/>
            <a:chOff x="932639" y="500775"/>
            <a:chExt cx="8426309" cy="5806323"/>
          </a:xfrm>
        </p:grpSpPr>
        <p:sp>
          <p:nvSpPr>
            <p:cNvPr id="10" name="Arc 2">
              <a:extLst>
                <a:ext uri="{FF2B5EF4-FFF2-40B4-BE49-F238E27FC236}">
                  <a16:creationId xmlns:a16="http://schemas.microsoft.com/office/drawing/2014/main" id="{D5F6A67D-46DE-0D4A-976E-F77BF6AC0783}"/>
                </a:ext>
              </a:extLst>
            </p:cNvPr>
            <p:cNvSpPr>
              <a:spLocks/>
            </p:cNvSpPr>
            <p:nvPr/>
          </p:nvSpPr>
          <p:spPr bwMode="auto">
            <a:xfrm>
              <a:off x="3202622" y="1976438"/>
              <a:ext cx="6156326" cy="3870325"/>
            </a:xfrm>
            <a:custGeom>
              <a:avLst/>
              <a:gdLst>
                <a:gd name="T0" fmla="*/ 0 w 21604"/>
                <a:gd name="T1" fmla="*/ 0 h 21600"/>
                <a:gd name="T2" fmla="*/ 2147483647 w 21604"/>
                <a:gd name="T3" fmla="*/ 2147483647 h 21600"/>
                <a:gd name="T4" fmla="*/ 2147483647 w 21604"/>
                <a:gd name="T5" fmla="*/ 2147483647 h 21600"/>
                <a:gd name="T6" fmla="*/ 0 60000 65536"/>
                <a:gd name="T7" fmla="*/ 0 60000 65536"/>
                <a:gd name="T8" fmla="*/ 0 60000 65536"/>
                <a:gd name="T9" fmla="*/ 0 w 21604"/>
                <a:gd name="T10" fmla="*/ 0 h 21600"/>
                <a:gd name="T11" fmla="*/ 21604 w 21604"/>
                <a:gd name="T12" fmla="*/ 21600 h 21600"/>
              </a:gdLst>
              <a:ahLst/>
              <a:cxnLst>
                <a:cxn ang="T6">
                  <a:pos x="T0" y="T1"/>
                </a:cxn>
                <a:cxn ang="T7">
                  <a:pos x="T2" y="T3"/>
                </a:cxn>
                <a:cxn ang="T8">
                  <a:pos x="T4" y="T5"/>
                </a:cxn>
              </a:cxnLst>
              <a:rect l="T9" t="T10" r="T11" b="T12"/>
              <a:pathLst>
                <a:path w="21604" h="21600" fill="none" extrusionOk="0">
                  <a:moveTo>
                    <a:pt x="0" y="0"/>
                  </a:moveTo>
                  <a:cubicBezTo>
                    <a:pt x="1" y="0"/>
                    <a:pt x="2" y="-1"/>
                    <a:pt x="4" y="0"/>
                  </a:cubicBezTo>
                  <a:cubicBezTo>
                    <a:pt x="11930" y="0"/>
                    <a:pt x="21600" y="9666"/>
                    <a:pt x="21603" y="21593"/>
                  </a:cubicBezTo>
                </a:path>
                <a:path w="21604" h="21600" stroke="0" extrusionOk="0">
                  <a:moveTo>
                    <a:pt x="0" y="0"/>
                  </a:moveTo>
                  <a:cubicBezTo>
                    <a:pt x="1" y="0"/>
                    <a:pt x="2" y="-1"/>
                    <a:pt x="4" y="0"/>
                  </a:cubicBezTo>
                  <a:cubicBezTo>
                    <a:pt x="11930" y="0"/>
                    <a:pt x="21600" y="9666"/>
                    <a:pt x="21603" y="21593"/>
                  </a:cubicBezTo>
                  <a:lnTo>
                    <a:pt x="4" y="21600"/>
                  </a:lnTo>
                  <a:close/>
                </a:path>
              </a:pathLst>
            </a:custGeom>
            <a:solidFill>
              <a:schemeClr val="bg2"/>
            </a:solidFill>
            <a:ln w="9525" cap="rnd">
              <a:noFill/>
              <a:round/>
              <a:headEnd type="none" w="sm" len="sm"/>
              <a:tailEnd type="none" w="sm" len="sm"/>
            </a:ln>
          </p:spPr>
          <p:txBody>
            <a:bodyPr wrap="none" anchor="ctr"/>
            <a:lstStyle/>
            <a:p>
              <a:pPr algn="ctr"/>
              <a:endParaRPr lang="en-US" dirty="0">
                <a:latin typeface="Arial Narrow" panose="020B0604020202020204" pitchFamily="34" charset="0"/>
                <a:cs typeface="Arial Narrow" panose="020B0604020202020204" pitchFamily="34" charset="0"/>
              </a:endParaRPr>
            </a:p>
          </p:txBody>
        </p:sp>
        <p:sp>
          <p:nvSpPr>
            <p:cNvPr id="11" name="Arc 3">
              <a:extLst>
                <a:ext uri="{FF2B5EF4-FFF2-40B4-BE49-F238E27FC236}">
                  <a16:creationId xmlns:a16="http://schemas.microsoft.com/office/drawing/2014/main" id="{AB9810BB-1F82-4A48-98CD-0F8922D37B61}"/>
                </a:ext>
              </a:extLst>
            </p:cNvPr>
            <p:cNvSpPr>
              <a:spLocks/>
            </p:cNvSpPr>
            <p:nvPr/>
          </p:nvSpPr>
          <p:spPr bwMode="auto">
            <a:xfrm>
              <a:off x="2482860" y="3051176"/>
              <a:ext cx="4646612" cy="2795587"/>
            </a:xfrm>
            <a:custGeom>
              <a:avLst/>
              <a:gdLst>
                <a:gd name="T0" fmla="*/ 0 w 21606"/>
                <a:gd name="T1" fmla="*/ 0 h 21600"/>
                <a:gd name="T2" fmla="*/ 1172857969 w 21606"/>
                <a:gd name="T3" fmla="*/ 361669101 h 21600"/>
                <a:gd name="T4" fmla="*/ 325719 w 21606"/>
                <a:gd name="T5" fmla="*/ 361820011 h 21600"/>
                <a:gd name="T6" fmla="*/ 0 60000 65536"/>
                <a:gd name="T7" fmla="*/ 0 60000 65536"/>
                <a:gd name="T8" fmla="*/ 0 60000 65536"/>
                <a:gd name="T9" fmla="*/ 0 w 21606"/>
                <a:gd name="T10" fmla="*/ 0 h 21600"/>
                <a:gd name="T11" fmla="*/ 21606 w 21606"/>
                <a:gd name="T12" fmla="*/ 21600 h 21600"/>
              </a:gdLst>
              <a:ahLst/>
              <a:cxnLst>
                <a:cxn ang="T6">
                  <a:pos x="T0" y="T1"/>
                </a:cxn>
                <a:cxn ang="T7">
                  <a:pos x="T2" y="T3"/>
                </a:cxn>
                <a:cxn ang="T8">
                  <a:pos x="T4" y="T5"/>
                </a:cxn>
              </a:cxnLst>
              <a:rect l="T9" t="T10" r="T11" b="T12"/>
              <a:pathLst>
                <a:path w="21606" h="21600" fill="none" extrusionOk="0">
                  <a:moveTo>
                    <a:pt x="0" y="0"/>
                  </a:moveTo>
                  <a:cubicBezTo>
                    <a:pt x="2" y="0"/>
                    <a:pt x="4" y="-1"/>
                    <a:pt x="6" y="0"/>
                  </a:cubicBezTo>
                  <a:cubicBezTo>
                    <a:pt x="11931" y="0"/>
                    <a:pt x="21601" y="9665"/>
                    <a:pt x="21605" y="21591"/>
                  </a:cubicBezTo>
                </a:path>
                <a:path w="21606" h="21600" stroke="0" extrusionOk="0">
                  <a:moveTo>
                    <a:pt x="0" y="0"/>
                  </a:moveTo>
                  <a:cubicBezTo>
                    <a:pt x="2" y="0"/>
                    <a:pt x="4" y="-1"/>
                    <a:pt x="6" y="0"/>
                  </a:cubicBezTo>
                  <a:cubicBezTo>
                    <a:pt x="11931" y="0"/>
                    <a:pt x="21601" y="9665"/>
                    <a:pt x="21605" y="21591"/>
                  </a:cubicBezTo>
                  <a:lnTo>
                    <a:pt x="6" y="21600"/>
                  </a:lnTo>
                  <a:close/>
                </a:path>
              </a:pathLst>
            </a:custGeom>
            <a:solidFill>
              <a:schemeClr val="bg2">
                <a:lumMod val="60000"/>
                <a:lumOff val="40000"/>
              </a:schemeClr>
            </a:solidFill>
            <a:ln w="12700" cap="rnd">
              <a:noFill/>
              <a:round/>
              <a:headEnd type="none" w="sm" len="sm"/>
              <a:tailEnd type="none" w="sm" len="sm"/>
            </a:ln>
          </p:spPr>
          <p:txBody>
            <a:bodyPr wrap="none" anchor="ctr"/>
            <a:lstStyle/>
            <a:p>
              <a:pPr algn="ctr">
                <a:defRPr/>
              </a:pPr>
              <a:endParaRPr lang="en-US" dirty="0">
                <a:latin typeface="Arial Narrow" panose="020B0604020202020204" pitchFamily="34" charset="0"/>
                <a:cs typeface="Arial Narrow" panose="020B0604020202020204" pitchFamily="34" charset="0"/>
              </a:endParaRPr>
            </a:p>
          </p:txBody>
        </p:sp>
        <p:sp>
          <p:nvSpPr>
            <p:cNvPr id="12" name="Arc 4">
              <a:extLst>
                <a:ext uri="{FF2B5EF4-FFF2-40B4-BE49-F238E27FC236}">
                  <a16:creationId xmlns:a16="http://schemas.microsoft.com/office/drawing/2014/main" id="{A61C5440-26A4-8946-B60B-AC81C5C612A7}"/>
                </a:ext>
              </a:extLst>
            </p:cNvPr>
            <p:cNvSpPr>
              <a:spLocks/>
            </p:cNvSpPr>
            <p:nvPr/>
          </p:nvSpPr>
          <p:spPr bwMode="auto">
            <a:xfrm>
              <a:off x="1825424" y="4080636"/>
              <a:ext cx="3005138" cy="1790700"/>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51" y="0"/>
                  </a:moveTo>
                  <a:cubicBezTo>
                    <a:pt x="11955" y="28"/>
                    <a:pt x="21592" y="9682"/>
                    <a:pt x="21599" y="21586"/>
                  </a:cubicBezTo>
                </a:path>
                <a:path w="21600" h="21600" stroke="0" extrusionOk="0">
                  <a:moveTo>
                    <a:pt x="51" y="0"/>
                  </a:moveTo>
                  <a:cubicBezTo>
                    <a:pt x="11955" y="28"/>
                    <a:pt x="21592" y="9682"/>
                    <a:pt x="21599" y="21586"/>
                  </a:cubicBezTo>
                  <a:lnTo>
                    <a:pt x="0" y="21600"/>
                  </a:lnTo>
                  <a:close/>
                </a:path>
              </a:pathLst>
            </a:custGeom>
            <a:solidFill>
              <a:schemeClr val="bg2">
                <a:lumMod val="40000"/>
                <a:lumOff val="60000"/>
              </a:schemeClr>
            </a:solidFill>
            <a:ln w="12700" cap="rnd">
              <a:noFill/>
              <a:round/>
              <a:headEnd type="none" w="sm" len="sm"/>
              <a:tailEnd type="none" w="sm" len="sm"/>
            </a:ln>
          </p:spPr>
          <p:txBody>
            <a:bodyPr wrap="none" anchor="ctr"/>
            <a:lstStyle/>
            <a:p>
              <a:pPr algn="ctr"/>
              <a:endParaRPr lang="en-US" dirty="0">
                <a:latin typeface="Arial Narrow" panose="020B0604020202020204" pitchFamily="34" charset="0"/>
                <a:cs typeface="Arial Narrow" panose="020B0604020202020204" pitchFamily="34" charset="0"/>
              </a:endParaRPr>
            </a:p>
          </p:txBody>
        </p:sp>
        <p:sp>
          <p:nvSpPr>
            <p:cNvPr id="13" name="Arc 5">
              <a:extLst>
                <a:ext uri="{FF2B5EF4-FFF2-40B4-BE49-F238E27FC236}">
                  <a16:creationId xmlns:a16="http://schemas.microsoft.com/office/drawing/2014/main" id="{AE48474C-A554-024F-86A4-1EA29B1E8661}"/>
                </a:ext>
              </a:extLst>
            </p:cNvPr>
            <p:cNvSpPr>
              <a:spLocks/>
            </p:cNvSpPr>
            <p:nvPr/>
          </p:nvSpPr>
          <p:spPr bwMode="auto">
            <a:xfrm>
              <a:off x="1473200" y="4977606"/>
              <a:ext cx="1311275" cy="871538"/>
            </a:xfrm>
            <a:custGeom>
              <a:avLst/>
              <a:gdLst>
                <a:gd name="T0" fmla="*/ 0 w 21620"/>
                <a:gd name="T1" fmla="*/ 0 h 21600"/>
                <a:gd name="T2" fmla="*/ 2147483647 w 21620"/>
                <a:gd name="T3" fmla="*/ 2147483647 h 21600"/>
                <a:gd name="T4" fmla="*/ 2147483647 w 21620"/>
                <a:gd name="T5" fmla="*/ 2147483647 h 21600"/>
                <a:gd name="T6" fmla="*/ 0 60000 65536"/>
                <a:gd name="T7" fmla="*/ 0 60000 65536"/>
                <a:gd name="T8" fmla="*/ 0 60000 65536"/>
                <a:gd name="T9" fmla="*/ 0 w 21620"/>
                <a:gd name="T10" fmla="*/ 0 h 21600"/>
                <a:gd name="T11" fmla="*/ 21620 w 21620"/>
                <a:gd name="T12" fmla="*/ 21600 h 21600"/>
              </a:gdLst>
              <a:ahLst/>
              <a:cxnLst>
                <a:cxn ang="T6">
                  <a:pos x="T0" y="T1"/>
                </a:cxn>
                <a:cxn ang="T7">
                  <a:pos x="T2" y="T3"/>
                </a:cxn>
                <a:cxn ang="T8">
                  <a:pos x="T4" y="T5"/>
                </a:cxn>
              </a:cxnLst>
              <a:rect l="T9" t="T10" r="T11" b="T12"/>
              <a:pathLst>
                <a:path w="21620" h="21600" fill="none" extrusionOk="0">
                  <a:moveTo>
                    <a:pt x="0" y="0"/>
                  </a:moveTo>
                  <a:cubicBezTo>
                    <a:pt x="6" y="0"/>
                    <a:pt x="13" y="-1"/>
                    <a:pt x="20" y="0"/>
                  </a:cubicBezTo>
                  <a:cubicBezTo>
                    <a:pt x="11937" y="0"/>
                    <a:pt x="21603" y="9652"/>
                    <a:pt x="21619" y="21570"/>
                  </a:cubicBezTo>
                </a:path>
                <a:path w="21620" h="21600" stroke="0" extrusionOk="0">
                  <a:moveTo>
                    <a:pt x="0" y="0"/>
                  </a:moveTo>
                  <a:cubicBezTo>
                    <a:pt x="6" y="0"/>
                    <a:pt x="13" y="-1"/>
                    <a:pt x="20" y="0"/>
                  </a:cubicBezTo>
                  <a:cubicBezTo>
                    <a:pt x="11937" y="0"/>
                    <a:pt x="21603" y="9652"/>
                    <a:pt x="21619" y="21570"/>
                  </a:cubicBezTo>
                  <a:lnTo>
                    <a:pt x="20" y="21600"/>
                  </a:lnTo>
                  <a:close/>
                </a:path>
              </a:pathLst>
            </a:custGeom>
            <a:solidFill>
              <a:schemeClr val="accent1">
                <a:alpha val="61000"/>
              </a:schemeClr>
            </a:solidFill>
            <a:ln w="12700" cap="rnd">
              <a:noFill/>
              <a:round/>
              <a:headEnd type="none" w="sm" len="sm"/>
              <a:tailEnd type="none" w="sm" len="sm"/>
            </a:ln>
          </p:spPr>
          <p:txBody>
            <a:bodyPr wrap="none" anchor="ctr"/>
            <a:lstStyle/>
            <a:p>
              <a:pPr algn="ctr"/>
              <a:endParaRPr lang="en-US" dirty="0">
                <a:latin typeface="Arial Narrow" panose="020B0604020202020204" pitchFamily="34" charset="0"/>
                <a:cs typeface="Arial Narrow" panose="020B0604020202020204" pitchFamily="34" charset="0"/>
              </a:endParaRPr>
            </a:p>
          </p:txBody>
        </p:sp>
        <p:sp>
          <p:nvSpPr>
            <p:cNvPr id="14" name="Rectangle 6">
              <a:extLst>
                <a:ext uri="{FF2B5EF4-FFF2-40B4-BE49-F238E27FC236}">
                  <a16:creationId xmlns:a16="http://schemas.microsoft.com/office/drawing/2014/main" id="{0B039D12-CA6B-C14F-9F7D-7A7D14448E56}"/>
                </a:ext>
              </a:extLst>
            </p:cNvPr>
            <p:cNvSpPr>
              <a:spLocks noChangeArrowheads="1"/>
            </p:cNvSpPr>
            <p:nvPr/>
          </p:nvSpPr>
          <p:spPr bwMode="auto">
            <a:xfrm>
              <a:off x="932639" y="500775"/>
              <a:ext cx="464118" cy="370643"/>
            </a:xfrm>
            <a:prstGeom prst="rect">
              <a:avLst/>
            </a:prstGeom>
            <a:noFill/>
            <a:ln w="9525">
              <a:noFill/>
              <a:miter lim="800000"/>
              <a:headEnd/>
              <a:tailEnd/>
            </a:ln>
          </p:spPr>
          <p:txBody>
            <a:bodyPr wrap="none" lIns="0" tIns="0" rIns="0" bIns="0">
              <a:spAutoFit/>
            </a:bodyPr>
            <a:lstStyle/>
            <a:p>
              <a:pPr algn="r" defTabSz="954088">
                <a:lnSpc>
                  <a:spcPct val="95000"/>
                </a:lnSpc>
              </a:pPr>
              <a:r>
                <a:rPr lang="en-US" sz="900" dirty="0">
                  <a:solidFill>
                    <a:prstClr val="white">
                      <a:lumMod val="50000"/>
                    </a:prstClr>
                  </a:solidFill>
                  <a:latin typeface="Arial Narrow" panose="020B0604020202020204" pitchFamily="34" charset="0"/>
                  <a:cs typeface="Arial Narrow" panose="020B0604020202020204" pitchFamily="34" charset="0"/>
                </a:rPr>
                <a:t>High</a:t>
              </a:r>
            </a:p>
          </p:txBody>
        </p:sp>
        <p:sp>
          <p:nvSpPr>
            <p:cNvPr id="15" name="Rectangle 7">
              <a:extLst>
                <a:ext uri="{FF2B5EF4-FFF2-40B4-BE49-F238E27FC236}">
                  <a16:creationId xmlns:a16="http://schemas.microsoft.com/office/drawing/2014/main" id="{1C2D099A-822E-254A-87D3-889CD1F88D41}"/>
                </a:ext>
              </a:extLst>
            </p:cNvPr>
            <p:cNvSpPr>
              <a:spLocks noChangeArrowheads="1"/>
            </p:cNvSpPr>
            <p:nvPr/>
          </p:nvSpPr>
          <p:spPr bwMode="auto">
            <a:xfrm>
              <a:off x="968047" y="5832900"/>
              <a:ext cx="414665" cy="370643"/>
            </a:xfrm>
            <a:prstGeom prst="rect">
              <a:avLst/>
            </a:prstGeom>
            <a:noFill/>
            <a:ln w="9525" algn="ctr">
              <a:noFill/>
              <a:miter lim="800000"/>
              <a:headEnd/>
              <a:tailEnd/>
            </a:ln>
          </p:spPr>
          <p:txBody>
            <a:bodyPr wrap="none" lIns="0" tIns="0" rIns="0" bIns="0">
              <a:spAutoFit/>
            </a:bodyPr>
            <a:lstStyle/>
            <a:p>
              <a:pPr algn="r" defTabSz="954088">
                <a:lnSpc>
                  <a:spcPct val="95000"/>
                </a:lnSpc>
              </a:pPr>
              <a:r>
                <a:rPr lang="en-US" sz="900" dirty="0">
                  <a:solidFill>
                    <a:prstClr val="white">
                      <a:lumMod val="50000"/>
                    </a:prstClr>
                  </a:solidFill>
                  <a:latin typeface="Arial Narrow" panose="020B0604020202020204" pitchFamily="34" charset="0"/>
                  <a:cs typeface="Arial Narrow" panose="020B0604020202020204" pitchFamily="34" charset="0"/>
                </a:rPr>
                <a:t>Low</a:t>
              </a:r>
            </a:p>
          </p:txBody>
        </p:sp>
        <p:sp>
          <p:nvSpPr>
            <p:cNvPr id="16" name="Rectangle 8">
              <a:extLst>
                <a:ext uri="{FF2B5EF4-FFF2-40B4-BE49-F238E27FC236}">
                  <a16:creationId xmlns:a16="http://schemas.microsoft.com/office/drawing/2014/main" id="{086B982B-75F7-FF4D-9F54-E2210801743D}"/>
                </a:ext>
              </a:extLst>
            </p:cNvPr>
            <p:cNvSpPr>
              <a:spLocks noChangeArrowheads="1"/>
            </p:cNvSpPr>
            <p:nvPr/>
          </p:nvSpPr>
          <p:spPr bwMode="auto">
            <a:xfrm>
              <a:off x="8766373" y="5936455"/>
              <a:ext cx="464118" cy="370643"/>
            </a:xfrm>
            <a:prstGeom prst="rect">
              <a:avLst/>
            </a:prstGeom>
            <a:noFill/>
            <a:ln w="9525" algn="ctr">
              <a:noFill/>
              <a:miter lim="800000"/>
              <a:headEnd/>
              <a:tailEnd/>
            </a:ln>
          </p:spPr>
          <p:txBody>
            <a:bodyPr wrap="none" lIns="0" tIns="0" rIns="0" bIns="0">
              <a:spAutoFit/>
            </a:bodyPr>
            <a:lstStyle/>
            <a:p>
              <a:pPr algn="r" defTabSz="954088">
                <a:lnSpc>
                  <a:spcPct val="95000"/>
                </a:lnSpc>
              </a:pPr>
              <a:r>
                <a:rPr lang="en-US" sz="900" dirty="0">
                  <a:solidFill>
                    <a:prstClr val="white">
                      <a:lumMod val="50000"/>
                    </a:prstClr>
                  </a:solidFill>
                  <a:latin typeface="Arial Narrow" panose="020B0604020202020204" pitchFamily="34" charset="0"/>
                  <a:cs typeface="Arial Narrow" panose="020B0604020202020204" pitchFamily="34" charset="0"/>
                </a:rPr>
                <a:t>High</a:t>
              </a:r>
            </a:p>
          </p:txBody>
        </p:sp>
        <p:cxnSp>
          <p:nvCxnSpPr>
            <p:cNvPr id="17" name="Straight Arrow Connector 2">
              <a:extLst>
                <a:ext uri="{FF2B5EF4-FFF2-40B4-BE49-F238E27FC236}">
                  <a16:creationId xmlns:a16="http://schemas.microsoft.com/office/drawing/2014/main" id="{8EE01C5B-F7F0-8748-8E16-E09B6E652104}"/>
                </a:ext>
              </a:extLst>
            </p:cNvPr>
            <p:cNvCxnSpPr/>
            <p:nvPr/>
          </p:nvCxnSpPr>
          <p:spPr>
            <a:xfrm flipV="1">
              <a:off x="1487701" y="2019522"/>
              <a:ext cx="6277342" cy="3834387"/>
            </a:xfrm>
            <a:prstGeom prst="straightConnector1">
              <a:avLst/>
            </a:prstGeom>
            <a:ln w="952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Freeform 13">
              <a:extLst>
                <a:ext uri="{FF2B5EF4-FFF2-40B4-BE49-F238E27FC236}">
                  <a16:creationId xmlns:a16="http://schemas.microsoft.com/office/drawing/2014/main" id="{930CD60D-587A-A648-8BA5-BDC15A269CFB}"/>
                </a:ext>
              </a:extLst>
            </p:cNvPr>
            <p:cNvSpPr>
              <a:spLocks/>
            </p:cNvSpPr>
            <p:nvPr/>
          </p:nvSpPr>
          <p:spPr bwMode="auto">
            <a:xfrm>
              <a:off x="1473200" y="635174"/>
              <a:ext cx="7885748" cy="5218732"/>
            </a:xfrm>
            <a:custGeom>
              <a:avLst/>
              <a:gdLst>
                <a:gd name="T0" fmla="*/ 0 w 4992"/>
                <a:gd name="T1" fmla="*/ 0 h 3188"/>
                <a:gd name="T2" fmla="*/ 0 w 4992"/>
                <a:gd name="T3" fmla="*/ 2147483647 h 3188"/>
                <a:gd name="T4" fmla="*/ 2147483647 w 4992"/>
                <a:gd name="T5" fmla="*/ 2147483647 h 3188"/>
                <a:gd name="T6" fmla="*/ 0 60000 65536"/>
                <a:gd name="T7" fmla="*/ 0 60000 65536"/>
                <a:gd name="T8" fmla="*/ 0 60000 65536"/>
                <a:gd name="T9" fmla="*/ 0 w 4992"/>
                <a:gd name="T10" fmla="*/ 0 h 3188"/>
                <a:gd name="T11" fmla="*/ 4992 w 4992"/>
                <a:gd name="T12" fmla="*/ 3188 h 3188"/>
              </a:gdLst>
              <a:ahLst/>
              <a:cxnLst>
                <a:cxn ang="T6">
                  <a:pos x="T0" y="T1"/>
                </a:cxn>
                <a:cxn ang="T7">
                  <a:pos x="T2" y="T3"/>
                </a:cxn>
                <a:cxn ang="T8">
                  <a:pos x="T4" y="T5"/>
                </a:cxn>
              </a:cxnLst>
              <a:rect l="T9" t="T10" r="T11" b="T12"/>
              <a:pathLst>
                <a:path w="4992" h="3188">
                  <a:moveTo>
                    <a:pt x="0" y="0"/>
                  </a:moveTo>
                  <a:lnTo>
                    <a:pt x="0" y="3187"/>
                  </a:lnTo>
                  <a:lnTo>
                    <a:pt x="4991" y="3187"/>
                  </a:lnTo>
                </a:path>
              </a:pathLst>
            </a:custGeom>
            <a:noFill/>
            <a:ln w="9525" cap="rnd">
              <a:solidFill>
                <a:schemeClr val="tx2"/>
              </a:solidFill>
              <a:round/>
              <a:headEnd type="none" w="sm" len="sm"/>
              <a:tailEnd type="none" w="sm" len="sm"/>
            </a:ln>
          </p:spPr>
          <p:txBody>
            <a:bodyPr/>
            <a:lstStyle/>
            <a:p>
              <a:endParaRPr lang="en-US" dirty="0">
                <a:latin typeface="Arial Narrow" panose="020B0604020202020204" pitchFamily="34" charset="0"/>
                <a:cs typeface="Arial Narrow" panose="020B0604020202020204" pitchFamily="34" charset="0"/>
              </a:endParaRPr>
            </a:p>
          </p:txBody>
        </p:sp>
      </p:grpSp>
      <p:sp>
        <p:nvSpPr>
          <p:cNvPr id="19" name="TextBox 15">
            <a:extLst>
              <a:ext uri="{FF2B5EF4-FFF2-40B4-BE49-F238E27FC236}">
                <a16:creationId xmlns:a16="http://schemas.microsoft.com/office/drawing/2014/main" id="{2361B544-870D-7E4E-B7D6-6C4620A87E0C}"/>
              </a:ext>
            </a:extLst>
          </p:cNvPr>
          <p:cNvSpPr txBox="1"/>
          <p:nvPr/>
        </p:nvSpPr>
        <p:spPr bwMode="gray">
          <a:xfrm rot="5400000">
            <a:off x="7564705" y="4485384"/>
            <a:ext cx="688897" cy="246221"/>
          </a:xfrm>
          <a:prstGeom prst="rect">
            <a:avLst/>
          </a:prstGeom>
          <a:noFill/>
        </p:spPr>
        <p:txBody>
          <a:bodyPr wrap="square" lIns="0" tIns="0" rIns="0" bIns="0" rtlCol="0">
            <a:spAutoFit/>
          </a:bodyPr>
          <a:lstStyle/>
          <a:p>
            <a:r>
              <a:rPr lang="en-US" sz="800" dirty="0">
                <a:solidFill>
                  <a:prstClr val="white">
                    <a:lumMod val="50000"/>
                  </a:prstClr>
                </a:solidFill>
                <a:latin typeface="Arial Narrow" panose="020B0604020202020204" pitchFamily="34" charset="0"/>
                <a:cs typeface="Arial Narrow" panose="020B0604020202020204" pitchFamily="34" charset="0"/>
              </a:rPr>
              <a:t>Impact of VUCA</a:t>
            </a:r>
          </a:p>
          <a:p>
            <a:r>
              <a:rPr lang="en-US" sz="800" dirty="0">
                <a:solidFill>
                  <a:prstClr val="white">
                    <a:lumMod val="50000"/>
                  </a:prstClr>
                </a:solidFill>
                <a:latin typeface="Arial Narrow" panose="020B0604020202020204" pitchFamily="34" charset="0"/>
                <a:cs typeface="Arial Narrow" panose="020B0604020202020204" pitchFamily="34" charset="0"/>
              </a:rPr>
              <a:t> on your project</a:t>
            </a:r>
          </a:p>
        </p:txBody>
      </p:sp>
      <p:sp>
        <p:nvSpPr>
          <p:cNvPr id="20" name="TextBox 15">
            <a:extLst>
              <a:ext uri="{FF2B5EF4-FFF2-40B4-BE49-F238E27FC236}">
                <a16:creationId xmlns:a16="http://schemas.microsoft.com/office/drawing/2014/main" id="{E09D2A91-2DDA-884D-B4FC-B0F30BD8C8F8}"/>
              </a:ext>
            </a:extLst>
          </p:cNvPr>
          <p:cNvSpPr txBox="1"/>
          <p:nvPr/>
        </p:nvSpPr>
        <p:spPr bwMode="gray">
          <a:xfrm rot="5400000">
            <a:off x="6834049" y="5219381"/>
            <a:ext cx="1495057" cy="246221"/>
          </a:xfrm>
          <a:prstGeom prst="rect">
            <a:avLst/>
          </a:prstGeom>
          <a:noFill/>
        </p:spPr>
        <p:txBody>
          <a:bodyPr wrap="square" lIns="0" tIns="0" rIns="0" bIns="0" rtlCol="0">
            <a:spAutoFit/>
          </a:bodyPr>
          <a:lstStyle/>
          <a:p>
            <a:pPr algn="r"/>
            <a:r>
              <a:rPr lang="en-US" sz="800" dirty="0">
                <a:solidFill>
                  <a:prstClr val="white">
                    <a:lumMod val="50000"/>
                  </a:prstClr>
                </a:solidFill>
                <a:latin typeface="Arial Narrow" panose="020B0604020202020204" pitchFamily="34" charset="0"/>
                <a:cs typeface="Arial Narrow" panose="020B0604020202020204" pitchFamily="34" charset="0"/>
              </a:rPr>
              <a:t>You are running SAP r/3 ECC EHP XX, today…</a:t>
            </a:r>
          </a:p>
        </p:txBody>
      </p:sp>
      <p:sp>
        <p:nvSpPr>
          <p:cNvPr id="21" name="Rectangle 6">
            <a:extLst>
              <a:ext uri="{FF2B5EF4-FFF2-40B4-BE49-F238E27FC236}">
                <a16:creationId xmlns:a16="http://schemas.microsoft.com/office/drawing/2014/main" id="{BB7732E2-DDF7-7647-B0B9-69FC4BF66E32}"/>
              </a:ext>
            </a:extLst>
          </p:cNvPr>
          <p:cNvSpPr>
            <a:spLocks noChangeArrowheads="1"/>
          </p:cNvSpPr>
          <p:nvPr/>
        </p:nvSpPr>
        <p:spPr bwMode="auto">
          <a:xfrm>
            <a:off x="7757225" y="5868599"/>
            <a:ext cx="317633" cy="131574"/>
          </a:xfrm>
          <a:prstGeom prst="rect">
            <a:avLst/>
          </a:prstGeom>
          <a:noFill/>
          <a:ln w="9525">
            <a:noFill/>
            <a:miter lim="800000"/>
            <a:headEnd/>
            <a:tailEnd/>
          </a:ln>
        </p:spPr>
        <p:txBody>
          <a:bodyPr wrap="square" lIns="0" tIns="0" rIns="0" bIns="0">
            <a:spAutoFit/>
          </a:bodyPr>
          <a:lstStyle/>
          <a:p>
            <a:pPr defTabSz="954088">
              <a:lnSpc>
                <a:spcPct val="95000"/>
              </a:lnSpc>
            </a:pPr>
            <a:r>
              <a:rPr lang="en-US" sz="900" dirty="0">
                <a:solidFill>
                  <a:schemeClr val="bg1"/>
                </a:solidFill>
                <a:latin typeface="Arial Narrow" panose="020B0604020202020204" pitchFamily="34" charset="0"/>
                <a:cs typeface="Arial Narrow" panose="020B0604020202020204" pitchFamily="34" charset="0"/>
              </a:rPr>
              <a:t>R/3</a:t>
            </a:r>
          </a:p>
        </p:txBody>
      </p:sp>
      <p:sp>
        <p:nvSpPr>
          <p:cNvPr id="22" name="Rectangle 6">
            <a:extLst>
              <a:ext uri="{FF2B5EF4-FFF2-40B4-BE49-F238E27FC236}">
                <a16:creationId xmlns:a16="http://schemas.microsoft.com/office/drawing/2014/main" id="{A2B2A0E3-0873-0348-8284-74407C8D8A2E}"/>
              </a:ext>
            </a:extLst>
          </p:cNvPr>
          <p:cNvSpPr>
            <a:spLocks noChangeArrowheads="1"/>
          </p:cNvSpPr>
          <p:nvPr/>
        </p:nvSpPr>
        <p:spPr bwMode="auto">
          <a:xfrm>
            <a:off x="8490319" y="5330266"/>
            <a:ext cx="317633" cy="131574"/>
          </a:xfrm>
          <a:prstGeom prst="rect">
            <a:avLst/>
          </a:prstGeom>
          <a:noFill/>
          <a:ln w="9525">
            <a:noFill/>
            <a:miter lim="800000"/>
            <a:headEnd/>
            <a:tailEnd/>
          </a:ln>
        </p:spPr>
        <p:txBody>
          <a:bodyPr wrap="square" lIns="0" tIns="0" rIns="0" bIns="0">
            <a:spAutoFit/>
          </a:bodyPr>
          <a:lstStyle/>
          <a:p>
            <a:pPr defTabSz="954088">
              <a:lnSpc>
                <a:spcPct val="95000"/>
              </a:lnSpc>
            </a:pPr>
            <a:r>
              <a:rPr lang="en-US" sz="900" dirty="0">
                <a:solidFill>
                  <a:schemeClr val="tx1">
                    <a:lumMod val="50000"/>
                    <a:lumOff val="50000"/>
                  </a:schemeClr>
                </a:solidFill>
                <a:latin typeface="Arial Narrow" panose="020B0604020202020204" pitchFamily="34" charset="0"/>
                <a:cs typeface="Arial Narrow" panose="020B0604020202020204" pitchFamily="34" charset="0"/>
              </a:rPr>
              <a:t>S/4</a:t>
            </a:r>
          </a:p>
        </p:txBody>
      </p:sp>
      <p:sp>
        <p:nvSpPr>
          <p:cNvPr id="23" name="Rectangle 6">
            <a:extLst>
              <a:ext uri="{FF2B5EF4-FFF2-40B4-BE49-F238E27FC236}">
                <a16:creationId xmlns:a16="http://schemas.microsoft.com/office/drawing/2014/main" id="{BBFCDA50-C5B8-AB42-8447-235A9B690AE1}"/>
              </a:ext>
            </a:extLst>
          </p:cNvPr>
          <p:cNvSpPr>
            <a:spLocks noChangeArrowheads="1"/>
          </p:cNvSpPr>
          <p:nvPr/>
        </p:nvSpPr>
        <p:spPr bwMode="auto">
          <a:xfrm>
            <a:off x="8041054" y="5597329"/>
            <a:ext cx="317633" cy="131574"/>
          </a:xfrm>
          <a:prstGeom prst="rect">
            <a:avLst/>
          </a:prstGeom>
          <a:noFill/>
          <a:ln w="9525">
            <a:noFill/>
            <a:miter lim="800000"/>
            <a:headEnd/>
            <a:tailEnd/>
          </a:ln>
        </p:spPr>
        <p:txBody>
          <a:bodyPr wrap="square" lIns="0" tIns="0" rIns="0" bIns="0">
            <a:spAutoFit/>
          </a:bodyPr>
          <a:lstStyle/>
          <a:p>
            <a:pPr algn="r" defTabSz="954088">
              <a:lnSpc>
                <a:spcPct val="95000"/>
              </a:lnSpc>
            </a:pPr>
            <a:r>
              <a:rPr lang="en-US" sz="900" dirty="0">
                <a:solidFill>
                  <a:schemeClr val="tx1">
                    <a:lumMod val="50000"/>
                    <a:lumOff val="50000"/>
                  </a:schemeClr>
                </a:solidFill>
                <a:latin typeface="Arial Narrow" panose="020B0604020202020204" pitchFamily="34" charset="0"/>
                <a:cs typeface="Arial Narrow" panose="020B0604020202020204" pitchFamily="34" charset="0"/>
              </a:rPr>
              <a:t>HANA</a:t>
            </a:r>
          </a:p>
        </p:txBody>
      </p:sp>
      <p:sp>
        <p:nvSpPr>
          <p:cNvPr id="24" name="Rectangle 6">
            <a:extLst>
              <a:ext uri="{FF2B5EF4-FFF2-40B4-BE49-F238E27FC236}">
                <a16:creationId xmlns:a16="http://schemas.microsoft.com/office/drawing/2014/main" id="{394A6191-3E9D-CE40-98B1-AFD8F0477D69}"/>
              </a:ext>
            </a:extLst>
          </p:cNvPr>
          <p:cNvSpPr>
            <a:spLocks noChangeArrowheads="1"/>
          </p:cNvSpPr>
          <p:nvPr/>
        </p:nvSpPr>
        <p:spPr bwMode="auto">
          <a:xfrm>
            <a:off x="7713851" y="6145040"/>
            <a:ext cx="656228" cy="350865"/>
          </a:xfrm>
          <a:prstGeom prst="rect">
            <a:avLst/>
          </a:prstGeom>
          <a:noFill/>
          <a:ln w="9525">
            <a:noFill/>
            <a:miter lim="800000"/>
            <a:headEnd/>
            <a:tailEnd/>
          </a:ln>
        </p:spPr>
        <p:txBody>
          <a:bodyPr wrap="square" lIns="0" tIns="0" rIns="0" bIns="0">
            <a:spAutoFit/>
          </a:bodyPr>
          <a:lstStyle/>
          <a:p>
            <a:pPr marL="171450" indent="-171450" defTabSz="954088">
              <a:lnSpc>
                <a:spcPct val="95000"/>
              </a:lnSpc>
              <a:buFont typeface="Wingdings" panose="05000000000000000000" pitchFamily="2" charset="2"/>
              <a:buChar char="§"/>
            </a:pPr>
            <a:r>
              <a:rPr lang="en-US" sz="800" dirty="0">
                <a:solidFill>
                  <a:prstClr val="white">
                    <a:lumMod val="50000"/>
                  </a:prstClr>
                </a:solidFill>
                <a:latin typeface="Arial Narrow" panose="020B0604020202020204" pitchFamily="34" charset="0"/>
                <a:cs typeface="Arial Narrow" panose="020B0604020202020204" pitchFamily="34" charset="0"/>
              </a:rPr>
              <a:t>hosted</a:t>
            </a:r>
          </a:p>
          <a:p>
            <a:pPr marL="171450" indent="-171450" defTabSz="954088">
              <a:lnSpc>
                <a:spcPct val="95000"/>
              </a:lnSpc>
              <a:buFont typeface="Wingdings" panose="05000000000000000000" pitchFamily="2" charset="2"/>
              <a:buChar char="§"/>
            </a:pPr>
            <a:r>
              <a:rPr lang="en-US" sz="800" dirty="0">
                <a:solidFill>
                  <a:prstClr val="white">
                    <a:lumMod val="50000"/>
                  </a:prstClr>
                </a:solidFill>
                <a:latin typeface="Arial Narrow" panose="020B0604020202020204" pitchFamily="34" charset="0"/>
                <a:cs typeface="Arial Narrow" panose="020B0604020202020204" pitchFamily="34" charset="0"/>
              </a:rPr>
              <a:t>In-house operations</a:t>
            </a:r>
          </a:p>
        </p:txBody>
      </p:sp>
      <p:sp>
        <p:nvSpPr>
          <p:cNvPr id="25" name="Rectangle 6">
            <a:extLst>
              <a:ext uri="{FF2B5EF4-FFF2-40B4-BE49-F238E27FC236}">
                <a16:creationId xmlns:a16="http://schemas.microsoft.com/office/drawing/2014/main" id="{F654A454-0962-BC4A-8F4D-7AF6E704BBF1}"/>
              </a:ext>
            </a:extLst>
          </p:cNvPr>
          <p:cNvSpPr>
            <a:spLocks noChangeArrowheads="1"/>
          </p:cNvSpPr>
          <p:nvPr/>
        </p:nvSpPr>
        <p:spPr bwMode="auto">
          <a:xfrm>
            <a:off x="8409354" y="5745615"/>
            <a:ext cx="656228" cy="350865"/>
          </a:xfrm>
          <a:prstGeom prst="rect">
            <a:avLst/>
          </a:prstGeom>
          <a:noFill/>
          <a:ln w="9525">
            <a:noFill/>
            <a:miter lim="800000"/>
            <a:headEnd/>
            <a:tailEnd/>
          </a:ln>
        </p:spPr>
        <p:txBody>
          <a:bodyPr wrap="square" lIns="0" tIns="0" rIns="0" bIns="0">
            <a:spAutoFit/>
          </a:bodyPr>
          <a:lstStyle/>
          <a:p>
            <a:pPr marL="171450" indent="-171450" defTabSz="954088">
              <a:lnSpc>
                <a:spcPct val="95000"/>
              </a:lnSpc>
              <a:buFont typeface="Wingdings" panose="05000000000000000000" pitchFamily="2" charset="2"/>
              <a:buChar char="§"/>
            </a:pPr>
            <a:r>
              <a:rPr lang="en-US" sz="800" dirty="0">
                <a:solidFill>
                  <a:prstClr val="white">
                    <a:lumMod val="50000"/>
                  </a:prstClr>
                </a:solidFill>
                <a:latin typeface="Arial Narrow" panose="020B0604020202020204" pitchFamily="34" charset="0"/>
                <a:cs typeface="Arial Narrow" panose="020B0604020202020204" pitchFamily="34" charset="0"/>
              </a:rPr>
              <a:t>hosted</a:t>
            </a:r>
          </a:p>
          <a:p>
            <a:pPr marL="171450" indent="-171450" defTabSz="954088">
              <a:lnSpc>
                <a:spcPct val="95000"/>
              </a:lnSpc>
              <a:buFont typeface="Wingdings" panose="05000000000000000000" pitchFamily="2" charset="2"/>
              <a:buChar char="§"/>
            </a:pPr>
            <a:r>
              <a:rPr lang="en-US" sz="800" dirty="0">
                <a:solidFill>
                  <a:prstClr val="white">
                    <a:lumMod val="50000"/>
                  </a:prstClr>
                </a:solidFill>
                <a:latin typeface="Arial Narrow" panose="020B0604020202020204" pitchFamily="34" charset="0"/>
                <a:cs typeface="Arial Narrow" panose="020B0604020202020204" pitchFamily="34" charset="0"/>
              </a:rPr>
              <a:t>In-house operations</a:t>
            </a:r>
          </a:p>
        </p:txBody>
      </p:sp>
      <p:pic>
        <p:nvPicPr>
          <p:cNvPr id="26" name="Picture 2" descr="Bildergebnis für SAP r3 logo">
            <a:extLst>
              <a:ext uri="{FF2B5EF4-FFF2-40B4-BE49-F238E27FC236}">
                <a16:creationId xmlns:a16="http://schemas.microsoft.com/office/drawing/2014/main" id="{FF55E459-9D21-5B49-A266-4863AB09FC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3224" y="5958813"/>
            <a:ext cx="227435" cy="124635"/>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Gerader Verbinder 49">
            <a:extLst>
              <a:ext uri="{FF2B5EF4-FFF2-40B4-BE49-F238E27FC236}">
                <a16:creationId xmlns:a16="http://schemas.microsoft.com/office/drawing/2014/main" id="{076922D7-082B-B748-84F5-D2413547CAAA}"/>
              </a:ext>
            </a:extLst>
          </p:cNvPr>
          <p:cNvCxnSpPr/>
          <p:nvPr/>
        </p:nvCxnSpPr>
        <p:spPr>
          <a:xfrm>
            <a:off x="7303976" y="3242837"/>
            <a:ext cx="28356" cy="2990765"/>
          </a:xfrm>
          <a:prstGeom prst="line">
            <a:avLst/>
          </a:prstGeom>
          <a:ln>
            <a:solidFill>
              <a:schemeClr val="accent1">
                <a:alpha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51">
            <a:extLst>
              <a:ext uri="{FF2B5EF4-FFF2-40B4-BE49-F238E27FC236}">
                <a16:creationId xmlns:a16="http://schemas.microsoft.com/office/drawing/2014/main" id="{EE2F0D26-5C6A-A84A-AB04-FA1B4A0D95A4}"/>
              </a:ext>
            </a:extLst>
          </p:cNvPr>
          <p:cNvCxnSpPr/>
          <p:nvPr/>
        </p:nvCxnSpPr>
        <p:spPr>
          <a:xfrm>
            <a:off x="5810498" y="4134261"/>
            <a:ext cx="5226178" cy="1396"/>
          </a:xfrm>
          <a:prstGeom prst="line">
            <a:avLst/>
          </a:prstGeom>
          <a:ln>
            <a:solidFill>
              <a:schemeClr val="accent1">
                <a:alpha val="96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61">
            <a:extLst>
              <a:ext uri="{FF2B5EF4-FFF2-40B4-BE49-F238E27FC236}">
                <a16:creationId xmlns:a16="http://schemas.microsoft.com/office/drawing/2014/main" id="{506F01D6-3CE8-494B-ABA3-4150A3A8A4BD}"/>
              </a:ext>
            </a:extLst>
          </p:cNvPr>
          <p:cNvCxnSpPr/>
          <p:nvPr/>
        </p:nvCxnSpPr>
        <p:spPr>
          <a:xfrm>
            <a:off x="5077283" y="5461840"/>
            <a:ext cx="2752767" cy="8149"/>
          </a:xfrm>
          <a:prstGeom prst="line">
            <a:avLst/>
          </a:prstGeom>
          <a:ln>
            <a:solidFill>
              <a:schemeClr val="accent1">
                <a:alpha val="96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Rectangle 6">
            <a:extLst>
              <a:ext uri="{FF2B5EF4-FFF2-40B4-BE49-F238E27FC236}">
                <a16:creationId xmlns:a16="http://schemas.microsoft.com/office/drawing/2014/main" id="{999F3FD2-73A1-4F44-A93F-8EF3BAEE23CB}"/>
              </a:ext>
            </a:extLst>
          </p:cNvPr>
          <p:cNvSpPr>
            <a:spLocks noChangeArrowheads="1"/>
          </p:cNvSpPr>
          <p:nvPr/>
        </p:nvSpPr>
        <p:spPr bwMode="auto">
          <a:xfrm>
            <a:off x="4858919" y="5497418"/>
            <a:ext cx="2332543" cy="350865"/>
          </a:xfrm>
          <a:prstGeom prst="rect">
            <a:avLst/>
          </a:prstGeom>
          <a:noFill/>
          <a:ln w="9525">
            <a:noFill/>
            <a:miter lim="800000"/>
            <a:headEnd/>
            <a:tailEnd/>
          </a:ln>
        </p:spPr>
        <p:txBody>
          <a:bodyPr wrap="square" lIns="0" tIns="0" rIns="0" bIns="0">
            <a:spAutoFit/>
          </a:bodyPr>
          <a:lstStyle/>
          <a:p>
            <a:pPr algn="r" defTabSz="954088">
              <a:lnSpc>
                <a:spcPct val="95000"/>
              </a:lnSpc>
            </a:pPr>
            <a:r>
              <a:rPr lang="en-US" sz="800" dirty="0">
                <a:solidFill>
                  <a:schemeClr val="tx1">
                    <a:lumMod val="50000"/>
                    <a:lumOff val="50000"/>
                  </a:schemeClr>
                </a:solidFill>
                <a:latin typeface="Arial Narrow" panose="020B0604020202020204" pitchFamily="34" charset="0"/>
                <a:cs typeface="Arial Narrow" panose="020B0604020202020204" pitchFamily="34" charset="0"/>
              </a:rPr>
              <a:t>…this project-type be tackled as “Lift &amp; shift project”</a:t>
            </a:r>
          </a:p>
          <a:p>
            <a:pPr algn="r" defTabSz="954088">
              <a:lnSpc>
                <a:spcPct val="95000"/>
              </a:lnSpc>
            </a:pPr>
            <a:r>
              <a:rPr lang="en-US" sz="800" dirty="0">
                <a:solidFill>
                  <a:schemeClr val="tx1">
                    <a:lumMod val="50000"/>
                    <a:lumOff val="50000"/>
                  </a:schemeClr>
                </a:solidFill>
                <a:latin typeface="Arial Narrow" panose="020B0604020202020204" pitchFamily="34" charset="0"/>
                <a:cs typeface="Arial Narrow" panose="020B0604020202020204" pitchFamily="34" charset="0"/>
              </a:rPr>
              <a:t>standard Change Management might be applied – as well as “plain vanilla” project management</a:t>
            </a:r>
          </a:p>
        </p:txBody>
      </p:sp>
      <p:sp>
        <p:nvSpPr>
          <p:cNvPr id="31" name="Rectangle 6">
            <a:extLst>
              <a:ext uri="{FF2B5EF4-FFF2-40B4-BE49-F238E27FC236}">
                <a16:creationId xmlns:a16="http://schemas.microsoft.com/office/drawing/2014/main" id="{674CB81E-ECAB-F042-BC54-7DE4C3973945}"/>
              </a:ext>
            </a:extLst>
          </p:cNvPr>
          <p:cNvSpPr>
            <a:spLocks noChangeArrowheads="1"/>
          </p:cNvSpPr>
          <p:nvPr/>
        </p:nvSpPr>
        <p:spPr bwMode="auto">
          <a:xfrm>
            <a:off x="5045112" y="5108071"/>
            <a:ext cx="2152628" cy="350865"/>
          </a:xfrm>
          <a:prstGeom prst="rect">
            <a:avLst/>
          </a:prstGeom>
          <a:noFill/>
          <a:ln w="9525">
            <a:noFill/>
            <a:miter lim="800000"/>
            <a:headEnd/>
            <a:tailEnd/>
          </a:ln>
        </p:spPr>
        <p:txBody>
          <a:bodyPr wrap="square" lIns="0" tIns="0" rIns="0" bIns="0">
            <a:spAutoFit/>
          </a:bodyPr>
          <a:lstStyle/>
          <a:p>
            <a:pPr algn="r" defTabSz="954088">
              <a:lnSpc>
                <a:spcPct val="95000"/>
              </a:lnSpc>
            </a:pPr>
            <a:r>
              <a:rPr lang="en-US" sz="800" dirty="0">
                <a:solidFill>
                  <a:schemeClr val="tx1">
                    <a:lumMod val="50000"/>
                    <a:lumOff val="50000"/>
                  </a:schemeClr>
                </a:solidFill>
                <a:latin typeface="Arial Narrow" panose="020B0604020202020204" pitchFamily="34" charset="0"/>
                <a:cs typeface="Arial Narrow" panose="020B0604020202020204" pitchFamily="34" charset="0"/>
              </a:rPr>
              <a:t>…represents a “Technology adoption project” mainly for the staff working with the new technology – and possibilities coming along with it</a:t>
            </a:r>
          </a:p>
        </p:txBody>
      </p:sp>
      <p:cxnSp>
        <p:nvCxnSpPr>
          <p:cNvPr id="32" name="Gerader Verbinder 65">
            <a:extLst>
              <a:ext uri="{FF2B5EF4-FFF2-40B4-BE49-F238E27FC236}">
                <a16:creationId xmlns:a16="http://schemas.microsoft.com/office/drawing/2014/main" id="{D1AF2CD7-CCF9-DE4C-8BB4-7A89038920F0}"/>
              </a:ext>
            </a:extLst>
          </p:cNvPr>
          <p:cNvCxnSpPr/>
          <p:nvPr/>
        </p:nvCxnSpPr>
        <p:spPr>
          <a:xfrm>
            <a:off x="5077283" y="5091046"/>
            <a:ext cx="3080440" cy="5039"/>
          </a:xfrm>
          <a:prstGeom prst="line">
            <a:avLst/>
          </a:prstGeom>
          <a:ln>
            <a:solidFill>
              <a:schemeClr val="accent1">
                <a:alpha val="96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Gerader Verbinder 69">
            <a:extLst>
              <a:ext uri="{FF2B5EF4-FFF2-40B4-BE49-F238E27FC236}">
                <a16:creationId xmlns:a16="http://schemas.microsoft.com/office/drawing/2014/main" id="{AE7C1840-33E8-9941-8770-A9A4DB4A451D}"/>
              </a:ext>
            </a:extLst>
          </p:cNvPr>
          <p:cNvCxnSpPr/>
          <p:nvPr/>
        </p:nvCxnSpPr>
        <p:spPr>
          <a:xfrm>
            <a:off x="5077283" y="4724362"/>
            <a:ext cx="3331311" cy="6281"/>
          </a:xfrm>
          <a:prstGeom prst="line">
            <a:avLst/>
          </a:prstGeom>
          <a:ln>
            <a:solidFill>
              <a:schemeClr val="accent1">
                <a:alpha val="96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6">
            <a:extLst>
              <a:ext uri="{FF2B5EF4-FFF2-40B4-BE49-F238E27FC236}">
                <a16:creationId xmlns:a16="http://schemas.microsoft.com/office/drawing/2014/main" id="{ED27BAD0-1251-5045-BC97-199D446F157A}"/>
              </a:ext>
            </a:extLst>
          </p:cNvPr>
          <p:cNvSpPr>
            <a:spLocks noChangeArrowheads="1"/>
          </p:cNvSpPr>
          <p:nvPr/>
        </p:nvSpPr>
        <p:spPr bwMode="auto">
          <a:xfrm>
            <a:off x="4727305" y="4740181"/>
            <a:ext cx="2464157" cy="350865"/>
          </a:xfrm>
          <a:prstGeom prst="rect">
            <a:avLst/>
          </a:prstGeom>
          <a:noFill/>
          <a:ln w="9525">
            <a:noFill/>
            <a:miter lim="800000"/>
            <a:headEnd/>
            <a:tailEnd/>
          </a:ln>
        </p:spPr>
        <p:txBody>
          <a:bodyPr wrap="square" lIns="0" tIns="0" rIns="0" bIns="0">
            <a:spAutoFit/>
          </a:bodyPr>
          <a:lstStyle/>
          <a:p>
            <a:pPr algn="r" defTabSz="954088">
              <a:lnSpc>
                <a:spcPct val="95000"/>
              </a:lnSpc>
            </a:pPr>
            <a:r>
              <a:rPr lang="en-US" sz="800" dirty="0">
                <a:solidFill>
                  <a:schemeClr val="tx1">
                    <a:lumMod val="50000"/>
                    <a:lumOff val="50000"/>
                  </a:schemeClr>
                </a:solidFill>
                <a:latin typeface="Arial Narrow" panose="020B0604020202020204" pitchFamily="34" charset="0"/>
                <a:cs typeface="Arial Narrow" panose="020B0604020202020204" pitchFamily="34" charset="0"/>
              </a:rPr>
              <a:t>…already represents a “Business Transformation project” roles &amp; responsibilities in the organization must and will change – as the “new” possibilities can be activated </a:t>
            </a:r>
          </a:p>
        </p:txBody>
      </p:sp>
      <p:sp>
        <p:nvSpPr>
          <p:cNvPr id="35" name="Rectangle 6">
            <a:extLst>
              <a:ext uri="{FF2B5EF4-FFF2-40B4-BE49-F238E27FC236}">
                <a16:creationId xmlns:a16="http://schemas.microsoft.com/office/drawing/2014/main" id="{1883A982-5AA2-BC4D-84B6-0FFAC06E26CC}"/>
              </a:ext>
            </a:extLst>
          </p:cNvPr>
          <p:cNvSpPr>
            <a:spLocks noChangeArrowheads="1"/>
          </p:cNvSpPr>
          <p:nvPr/>
        </p:nvSpPr>
        <p:spPr bwMode="auto">
          <a:xfrm>
            <a:off x="5680810" y="5875712"/>
            <a:ext cx="1563099" cy="233910"/>
          </a:xfrm>
          <a:prstGeom prst="rect">
            <a:avLst/>
          </a:prstGeom>
          <a:noFill/>
          <a:ln w="9525">
            <a:noFill/>
            <a:miter lim="800000"/>
            <a:headEnd/>
            <a:tailEnd/>
          </a:ln>
        </p:spPr>
        <p:txBody>
          <a:bodyPr wrap="square" lIns="0" tIns="0" rIns="0" bIns="0">
            <a:spAutoFit/>
          </a:bodyPr>
          <a:lstStyle/>
          <a:p>
            <a:pPr marL="171450" indent="-171450" defTabSz="954088">
              <a:lnSpc>
                <a:spcPct val="95000"/>
              </a:lnSpc>
              <a:buFont typeface="Wingdings" panose="05000000000000000000" pitchFamily="2" charset="2"/>
              <a:buChar char="§"/>
            </a:pPr>
            <a:r>
              <a:rPr lang="en-US" sz="800" dirty="0">
                <a:solidFill>
                  <a:prstClr val="white">
                    <a:lumMod val="50000"/>
                  </a:prstClr>
                </a:solidFill>
                <a:latin typeface="Arial Narrow" panose="020B0604020202020204" pitchFamily="34" charset="0"/>
                <a:cs typeface="Arial Narrow" panose="020B0604020202020204" pitchFamily="34" charset="0"/>
              </a:rPr>
              <a:t>Full “off-shore “ execution of such a project might be an option</a:t>
            </a:r>
          </a:p>
        </p:txBody>
      </p:sp>
      <p:sp>
        <p:nvSpPr>
          <p:cNvPr id="36" name="Geschweifte Klammer links 35">
            <a:extLst>
              <a:ext uri="{FF2B5EF4-FFF2-40B4-BE49-F238E27FC236}">
                <a16:creationId xmlns:a16="http://schemas.microsoft.com/office/drawing/2014/main" id="{505268AB-0883-F045-9D52-35469ABE2A29}"/>
              </a:ext>
            </a:extLst>
          </p:cNvPr>
          <p:cNvSpPr/>
          <p:nvPr/>
        </p:nvSpPr>
        <p:spPr>
          <a:xfrm>
            <a:off x="4550473" y="4134260"/>
            <a:ext cx="303285" cy="1335729"/>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latin typeface="Arial Narrow" panose="020B0604020202020204" pitchFamily="34" charset="0"/>
              <a:cs typeface="Arial Narrow" panose="020B0604020202020204" pitchFamily="34" charset="0"/>
            </a:endParaRPr>
          </a:p>
        </p:txBody>
      </p:sp>
      <p:sp>
        <p:nvSpPr>
          <p:cNvPr id="37" name="Rectangle 6">
            <a:extLst>
              <a:ext uri="{FF2B5EF4-FFF2-40B4-BE49-F238E27FC236}">
                <a16:creationId xmlns:a16="http://schemas.microsoft.com/office/drawing/2014/main" id="{73CCAB9A-8B6A-8441-86E2-A7A60EF87EA2}"/>
              </a:ext>
            </a:extLst>
          </p:cNvPr>
          <p:cNvSpPr>
            <a:spLocks noChangeArrowheads="1"/>
          </p:cNvSpPr>
          <p:nvPr/>
        </p:nvSpPr>
        <p:spPr bwMode="auto">
          <a:xfrm>
            <a:off x="10892368" y="5300587"/>
            <a:ext cx="688847" cy="511679"/>
          </a:xfrm>
          <a:prstGeom prst="rect">
            <a:avLst/>
          </a:prstGeom>
          <a:noFill/>
          <a:ln w="9525">
            <a:noFill/>
            <a:miter lim="800000"/>
            <a:headEnd/>
            <a:tailEnd/>
          </a:ln>
        </p:spPr>
        <p:txBody>
          <a:bodyPr wrap="square" lIns="0" tIns="0" rIns="0" bIns="0">
            <a:spAutoFit/>
          </a:bodyPr>
          <a:lstStyle/>
          <a:p>
            <a:pPr marL="171450" indent="-171450" defTabSz="954088">
              <a:lnSpc>
                <a:spcPct val="95000"/>
              </a:lnSpc>
              <a:buFont typeface="Wingdings" panose="05000000000000000000" pitchFamily="2" charset="2"/>
              <a:buChar char="§"/>
            </a:pPr>
            <a:r>
              <a:rPr lang="en-US" sz="500" dirty="0">
                <a:solidFill>
                  <a:prstClr val="white">
                    <a:lumMod val="50000"/>
                  </a:prstClr>
                </a:solidFill>
                <a:latin typeface="Arial Narrow" panose="020B0604020202020204" pitchFamily="34" charset="0"/>
                <a:cs typeface="Arial Narrow" panose="020B0604020202020204" pitchFamily="34" charset="0"/>
              </a:rPr>
              <a:t>Lot-size “ONE”</a:t>
            </a:r>
          </a:p>
          <a:p>
            <a:pPr marL="171450" indent="-171450" defTabSz="954088">
              <a:lnSpc>
                <a:spcPct val="95000"/>
              </a:lnSpc>
              <a:buFont typeface="Wingdings" panose="05000000000000000000" pitchFamily="2" charset="2"/>
              <a:buChar char="§"/>
            </a:pPr>
            <a:r>
              <a:rPr lang="en-US" sz="500" dirty="0">
                <a:solidFill>
                  <a:prstClr val="white">
                    <a:lumMod val="50000"/>
                  </a:prstClr>
                </a:solidFill>
                <a:latin typeface="Arial Narrow" panose="020B0604020202020204" pitchFamily="34" charset="0"/>
                <a:cs typeface="Arial Narrow" panose="020B0604020202020204" pitchFamily="34" charset="0"/>
              </a:rPr>
              <a:t>Personalized medicine</a:t>
            </a:r>
          </a:p>
          <a:p>
            <a:pPr marL="171450" indent="-171450" defTabSz="954088">
              <a:lnSpc>
                <a:spcPct val="95000"/>
              </a:lnSpc>
              <a:buFont typeface="Wingdings" panose="05000000000000000000" pitchFamily="2" charset="2"/>
              <a:buChar char="§"/>
            </a:pPr>
            <a:r>
              <a:rPr lang="en-US" sz="500" dirty="0" err="1">
                <a:solidFill>
                  <a:prstClr val="white">
                    <a:lumMod val="50000"/>
                  </a:prstClr>
                </a:solidFill>
                <a:latin typeface="Arial Narrow" panose="020B0604020202020204" pitchFamily="34" charset="0"/>
                <a:cs typeface="Arial Narrow" panose="020B0604020202020204" pitchFamily="34" charset="0"/>
              </a:rPr>
              <a:t>IoT</a:t>
            </a:r>
            <a:endParaRPr lang="en-US" sz="500" dirty="0">
              <a:solidFill>
                <a:prstClr val="white">
                  <a:lumMod val="50000"/>
                </a:prstClr>
              </a:solidFill>
              <a:latin typeface="Arial Narrow" panose="020B0604020202020204" pitchFamily="34" charset="0"/>
              <a:cs typeface="Arial Narrow" panose="020B0604020202020204" pitchFamily="34" charset="0"/>
            </a:endParaRPr>
          </a:p>
          <a:p>
            <a:pPr marL="171450" indent="-171450" defTabSz="954088">
              <a:lnSpc>
                <a:spcPct val="95000"/>
              </a:lnSpc>
              <a:buFont typeface="Wingdings" panose="05000000000000000000" pitchFamily="2" charset="2"/>
              <a:buChar char="§"/>
            </a:pPr>
            <a:r>
              <a:rPr lang="en-US" sz="500" dirty="0">
                <a:solidFill>
                  <a:prstClr val="white">
                    <a:lumMod val="50000"/>
                  </a:prstClr>
                </a:solidFill>
                <a:latin typeface="Arial Narrow" panose="020B0604020202020204" pitchFamily="34" charset="0"/>
                <a:cs typeface="Arial Narrow" panose="020B0604020202020204" pitchFamily="34" charset="0"/>
              </a:rPr>
              <a:t>Preventive </a:t>
            </a:r>
            <a:br>
              <a:rPr lang="en-US" sz="500" dirty="0">
                <a:solidFill>
                  <a:prstClr val="white">
                    <a:lumMod val="50000"/>
                  </a:prstClr>
                </a:solidFill>
                <a:latin typeface="Arial Narrow" panose="020B0604020202020204" pitchFamily="34" charset="0"/>
                <a:cs typeface="Arial Narrow" panose="020B0604020202020204" pitchFamily="34" charset="0"/>
              </a:rPr>
            </a:br>
            <a:r>
              <a:rPr lang="en-US" sz="500" dirty="0">
                <a:solidFill>
                  <a:prstClr val="white">
                    <a:lumMod val="50000"/>
                  </a:prstClr>
                </a:solidFill>
                <a:latin typeface="Arial Narrow" panose="020B0604020202020204" pitchFamily="34" charset="0"/>
                <a:cs typeface="Arial Narrow" panose="020B0604020202020204" pitchFamily="34" charset="0"/>
              </a:rPr>
              <a:t>maintenance</a:t>
            </a:r>
          </a:p>
          <a:p>
            <a:pPr marL="171450" indent="-171450" defTabSz="954088">
              <a:lnSpc>
                <a:spcPct val="95000"/>
              </a:lnSpc>
              <a:buFont typeface="Wingdings" panose="05000000000000000000" pitchFamily="2" charset="2"/>
              <a:buChar char="§"/>
            </a:pPr>
            <a:r>
              <a:rPr lang="en-US" sz="500" dirty="0">
                <a:solidFill>
                  <a:prstClr val="white">
                    <a:lumMod val="50000"/>
                  </a:prstClr>
                </a:solidFill>
                <a:latin typeface="Arial Narrow" panose="020B0604020202020204" pitchFamily="34" charset="0"/>
                <a:cs typeface="Arial Narrow" panose="020B0604020202020204" pitchFamily="34" charset="0"/>
              </a:rPr>
              <a:t>Zero Stock</a:t>
            </a:r>
          </a:p>
          <a:p>
            <a:pPr marL="171450" indent="-171450" defTabSz="954088">
              <a:lnSpc>
                <a:spcPct val="95000"/>
              </a:lnSpc>
              <a:buFont typeface="Wingdings" panose="05000000000000000000" pitchFamily="2" charset="2"/>
              <a:buChar char="§"/>
            </a:pPr>
            <a:r>
              <a:rPr lang="en-US" sz="500" dirty="0">
                <a:solidFill>
                  <a:prstClr val="white">
                    <a:lumMod val="50000"/>
                  </a:prstClr>
                </a:solidFill>
                <a:latin typeface="Arial Narrow" panose="020B0604020202020204" pitchFamily="34" charset="0"/>
                <a:cs typeface="Arial Narrow" panose="020B0604020202020204" pitchFamily="34" charset="0"/>
              </a:rPr>
              <a:t>…</a:t>
            </a:r>
          </a:p>
        </p:txBody>
      </p:sp>
      <p:sp>
        <p:nvSpPr>
          <p:cNvPr id="38" name="Rectangle 6">
            <a:extLst>
              <a:ext uri="{FF2B5EF4-FFF2-40B4-BE49-F238E27FC236}">
                <a16:creationId xmlns:a16="http://schemas.microsoft.com/office/drawing/2014/main" id="{7E140594-DF4D-4840-9EA6-CE5B67AA1837}"/>
              </a:ext>
            </a:extLst>
          </p:cNvPr>
          <p:cNvSpPr>
            <a:spLocks noChangeArrowheads="1"/>
          </p:cNvSpPr>
          <p:nvPr/>
        </p:nvSpPr>
        <p:spPr bwMode="auto">
          <a:xfrm>
            <a:off x="4829164" y="4138135"/>
            <a:ext cx="2369049" cy="584775"/>
          </a:xfrm>
          <a:prstGeom prst="rect">
            <a:avLst/>
          </a:prstGeom>
          <a:noFill/>
          <a:ln w="9525">
            <a:noFill/>
            <a:miter lim="800000"/>
            <a:headEnd/>
            <a:tailEnd/>
          </a:ln>
        </p:spPr>
        <p:txBody>
          <a:bodyPr wrap="square" lIns="0" tIns="0" rIns="0" bIns="0">
            <a:spAutoFit/>
          </a:bodyPr>
          <a:lstStyle/>
          <a:p>
            <a:pPr algn="r" defTabSz="954088">
              <a:lnSpc>
                <a:spcPct val="95000"/>
              </a:lnSpc>
            </a:pPr>
            <a:r>
              <a:rPr lang="en-US" sz="800" dirty="0">
                <a:solidFill>
                  <a:schemeClr val="tx1">
                    <a:lumMod val="50000"/>
                    <a:lumOff val="50000"/>
                  </a:schemeClr>
                </a:solidFill>
                <a:latin typeface="Arial Narrow" panose="020B0604020202020204" pitchFamily="34" charset="0"/>
                <a:cs typeface="Arial Narrow" panose="020B0604020202020204" pitchFamily="34" charset="0"/>
              </a:rPr>
              <a:t>…represents a full-size “Business Innovation project” . This type of a project unlocks the options and opportunities of real-time synchronized business relation with the customer. It enables your organization to compete successfully in the business habitat of the 21</a:t>
            </a:r>
            <a:r>
              <a:rPr lang="en-US" sz="800" baseline="30000" dirty="0">
                <a:solidFill>
                  <a:schemeClr val="tx1">
                    <a:lumMod val="50000"/>
                    <a:lumOff val="50000"/>
                  </a:schemeClr>
                </a:solidFill>
                <a:latin typeface="Arial Narrow" panose="020B0604020202020204" pitchFamily="34" charset="0"/>
                <a:cs typeface="Arial Narrow" panose="020B0604020202020204" pitchFamily="34" charset="0"/>
              </a:rPr>
              <a:t>st</a:t>
            </a:r>
            <a:r>
              <a:rPr lang="en-US" sz="800" dirty="0">
                <a:solidFill>
                  <a:schemeClr val="tx1">
                    <a:lumMod val="50000"/>
                    <a:lumOff val="50000"/>
                  </a:schemeClr>
                </a:solidFill>
                <a:latin typeface="Arial Narrow" panose="020B0604020202020204" pitchFamily="34" charset="0"/>
                <a:cs typeface="Arial Narrow" panose="020B0604020202020204" pitchFamily="34" charset="0"/>
              </a:rPr>
              <a:t> century. </a:t>
            </a:r>
          </a:p>
        </p:txBody>
      </p:sp>
      <p:sp>
        <p:nvSpPr>
          <p:cNvPr id="39" name="Eingekerbter Richtungspfeil 82">
            <a:extLst>
              <a:ext uri="{FF2B5EF4-FFF2-40B4-BE49-F238E27FC236}">
                <a16:creationId xmlns:a16="http://schemas.microsoft.com/office/drawing/2014/main" id="{A8BAE9C3-D59B-4244-8B7C-20FDCCCD0DE7}"/>
              </a:ext>
            </a:extLst>
          </p:cNvPr>
          <p:cNvSpPr/>
          <p:nvPr/>
        </p:nvSpPr>
        <p:spPr>
          <a:xfrm rot="16200000">
            <a:off x="6978531" y="4345722"/>
            <a:ext cx="690735" cy="211427"/>
          </a:xfrm>
          <a:prstGeom prst="chevron">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4020202020204" pitchFamily="34" charset="0"/>
              <a:cs typeface="Arial Narrow" panose="020B0604020202020204" pitchFamily="34" charset="0"/>
            </a:endParaRPr>
          </a:p>
        </p:txBody>
      </p:sp>
      <p:sp>
        <p:nvSpPr>
          <p:cNvPr id="40" name="Rectangle 8">
            <a:extLst>
              <a:ext uri="{FF2B5EF4-FFF2-40B4-BE49-F238E27FC236}">
                <a16:creationId xmlns:a16="http://schemas.microsoft.com/office/drawing/2014/main" id="{5C3EB9F3-8D26-A141-9F5F-BC00D20F830C}"/>
              </a:ext>
            </a:extLst>
          </p:cNvPr>
          <p:cNvSpPr>
            <a:spLocks noChangeArrowheads="1"/>
          </p:cNvSpPr>
          <p:nvPr/>
        </p:nvSpPr>
        <p:spPr bwMode="auto">
          <a:xfrm>
            <a:off x="7194238" y="6032622"/>
            <a:ext cx="275717" cy="102336"/>
          </a:xfrm>
          <a:prstGeom prst="rect">
            <a:avLst/>
          </a:prstGeom>
          <a:noFill/>
          <a:ln w="9525" algn="ctr">
            <a:noFill/>
            <a:miter lim="800000"/>
            <a:headEnd/>
            <a:tailEnd/>
          </a:ln>
        </p:spPr>
        <p:txBody>
          <a:bodyPr wrap="none" lIns="0" tIns="0" rIns="0" bIns="0">
            <a:spAutoFit/>
          </a:bodyPr>
          <a:lstStyle/>
          <a:p>
            <a:pPr algn="r" defTabSz="954088">
              <a:lnSpc>
                <a:spcPct val="95000"/>
              </a:lnSpc>
            </a:pPr>
            <a:r>
              <a:rPr lang="en-US" sz="700" dirty="0">
                <a:solidFill>
                  <a:prstClr val="white">
                    <a:lumMod val="50000"/>
                  </a:prstClr>
                </a:solidFill>
                <a:latin typeface="Arial Narrow" panose="020B0604020202020204" pitchFamily="34" charset="0"/>
                <a:cs typeface="Arial Narrow" panose="020B0604020202020204" pitchFamily="34" charset="0"/>
              </a:rPr>
              <a:t>waterfall</a:t>
            </a:r>
          </a:p>
        </p:txBody>
      </p:sp>
      <p:sp>
        <p:nvSpPr>
          <p:cNvPr id="41" name="Rectangle 8">
            <a:extLst>
              <a:ext uri="{FF2B5EF4-FFF2-40B4-BE49-F238E27FC236}">
                <a16:creationId xmlns:a16="http://schemas.microsoft.com/office/drawing/2014/main" id="{D3ED0805-B4F5-D944-8B8C-5B5623758262}"/>
              </a:ext>
            </a:extLst>
          </p:cNvPr>
          <p:cNvSpPr>
            <a:spLocks noChangeArrowheads="1"/>
          </p:cNvSpPr>
          <p:nvPr/>
        </p:nvSpPr>
        <p:spPr bwMode="auto">
          <a:xfrm>
            <a:off x="7089661" y="3969921"/>
            <a:ext cx="165110" cy="102336"/>
          </a:xfrm>
          <a:prstGeom prst="rect">
            <a:avLst/>
          </a:prstGeom>
          <a:noFill/>
          <a:ln w="9525" algn="ctr">
            <a:noFill/>
            <a:miter lim="800000"/>
            <a:headEnd/>
            <a:tailEnd/>
          </a:ln>
        </p:spPr>
        <p:txBody>
          <a:bodyPr wrap="none" lIns="0" tIns="0" rIns="0" bIns="0">
            <a:spAutoFit/>
          </a:bodyPr>
          <a:lstStyle/>
          <a:p>
            <a:pPr algn="r" defTabSz="954088">
              <a:lnSpc>
                <a:spcPct val="95000"/>
              </a:lnSpc>
            </a:pPr>
            <a:r>
              <a:rPr lang="en-US" sz="700" dirty="0">
                <a:solidFill>
                  <a:prstClr val="white">
                    <a:lumMod val="50000"/>
                  </a:prstClr>
                </a:solidFill>
                <a:latin typeface="Arial Narrow" panose="020B0604020202020204" pitchFamily="34" charset="0"/>
                <a:cs typeface="Arial Narrow" panose="020B0604020202020204" pitchFamily="34" charset="0"/>
              </a:rPr>
              <a:t>Agile</a:t>
            </a:r>
          </a:p>
        </p:txBody>
      </p:sp>
      <p:sp>
        <p:nvSpPr>
          <p:cNvPr id="42" name="Rectangle 6">
            <a:extLst>
              <a:ext uri="{FF2B5EF4-FFF2-40B4-BE49-F238E27FC236}">
                <a16:creationId xmlns:a16="http://schemas.microsoft.com/office/drawing/2014/main" id="{50F09E49-CA39-D741-8154-C4FF3B1E9855}"/>
              </a:ext>
            </a:extLst>
          </p:cNvPr>
          <p:cNvSpPr>
            <a:spLocks noChangeArrowheads="1"/>
          </p:cNvSpPr>
          <p:nvPr/>
        </p:nvSpPr>
        <p:spPr bwMode="auto">
          <a:xfrm>
            <a:off x="3629329" y="5668259"/>
            <a:ext cx="1089913" cy="350865"/>
          </a:xfrm>
          <a:prstGeom prst="rect">
            <a:avLst/>
          </a:prstGeom>
          <a:noFill/>
          <a:ln w="9525">
            <a:noFill/>
            <a:miter lim="800000"/>
            <a:headEnd/>
            <a:tailEnd/>
          </a:ln>
        </p:spPr>
        <p:txBody>
          <a:bodyPr wrap="square" lIns="0" tIns="0" rIns="0" bIns="0">
            <a:spAutoFit/>
          </a:bodyPr>
          <a:lstStyle/>
          <a:p>
            <a:pPr defTabSz="954088">
              <a:lnSpc>
                <a:spcPct val="95000"/>
              </a:lnSpc>
            </a:pPr>
            <a:r>
              <a:rPr lang="en-US" sz="800" dirty="0">
                <a:solidFill>
                  <a:prstClr val="white">
                    <a:lumMod val="50000"/>
                  </a:prstClr>
                </a:solidFill>
                <a:latin typeface="Arial Narrow" panose="020B0604020202020204" pitchFamily="34" charset="0"/>
                <a:cs typeface="Arial Narrow" panose="020B0604020202020204" pitchFamily="34" charset="0"/>
              </a:rPr>
              <a:t>Traditional “Change Management” </a:t>
            </a:r>
            <a:br>
              <a:rPr lang="en-US" sz="800" dirty="0">
                <a:solidFill>
                  <a:prstClr val="white">
                    <a:lumMod val="50000"/>
                  </a:prstClr>
                </a:solidFill>
                <a:latin typeface="Arial Narrow" panose="020B0604020202020204" pitchFamily="34" charset="0"/>
                <a:cs typeface="Arial Narrow" panose="020B0604020202020204" pitchFamily="34" charset="0"/>
              </a:rPr>
            </a:br>
            <a:r>
              <a:rPr lang="en-US" sz="800" dirty="0">
                <a:solidFill>
                  <a:prstClr val="white">
                    <a:lumMod val="50000"/>
                  </a:prstClr>
                </a:solidFill>
                <a:latin typeface="Arial Narrow" panose="020B0604020202020204" pitchFamily="34" charset="0"/>
                <a:cs typeface="Arial Narrow" panose="020B0604020202020204" pitchFamily="34" charset="0"/>
              </a:rPr>
              <a:t>based on deliverables. </a:t>
            </a:r>
          </a:p>
        </p:txBody>
      </p:sp>
      <p:sp>
        <p:nvSpPr>
          <p:cNvPr id="43" name="Rectangle 6">
            <a:extLst>
              <a:ext uri="{FF2B5EF4-FFF2-40B4-BE49-F238E27FC236}">
                <a16:creationId xmlns:a16="http://schemas.microsoft.com/office/drawing/2014/main" id="{6E44534A-8CFD-EC48-91DA-6C98100C640C}"/>
              </a:ext>
            </a:extLst>
          </p:cNvPr>
          <p:cNvSpPr>
            <a:spLocks noChangeArrowheads="1"/>
          </p:cNvSpPr>
          <p:nvPr/>
        </p:nvSpPr>
        <p:spPr bwMode="auto">
          <a:xfrm>
            <a:off x="3629329" y="4264046"/>
            <a:ext cx="1089913" cy="818686"/>
          </a:xfrm>
          <a:prstGeom prst="rect">
            <a:avLst/>
          </a:prstGeom>
          <a:noFill/>
          <a:ln w="9525">
            <a:noFill/>
            <a:miter lim="800000"/>
            <a:headEnd/>
            <a:tailEnd/>
          </a:ln>
        </p:spPr>
        <p:txBody>
          <a:bodyPr wrap="square" lIns="0" tIns="0" rIns="0" bIns="0">
            <a:spAutoFit/>
          </a:bodyPr>
          <a:lstStyle/>
          <a:p>
            <a:pPr defTabSz="954088">
              <a:lnSpc>
                <a:spcPct val="95000"/>
              </a:lnSpc>
            </a:pPr>
            <a:r>
              <a:rPr lang="en-US" sz="800" dirty="0">
                <a:solidFill>
                  <a:prstClr val="white">
                    <a:lumMod val="50000"/>
                  </a:prstClr>
                </a:solidFill>
                <a:latin typeface="Arial Narrow" panose="020B0604020202020204" pitchFamily="34" charset="0"/>
                <a:cs typeface="Arial Narrow" panose="020B0604020202020204" pitchFamily="34" charset="0"/>
              </a:rPr>
              <a:t>Concuss and controlled “Management of Change” towards “real-time” and synchronized agile operations – being capable to handle the challenges of the globalized completion.</a:t>
            </a:r>
          </a:p>
        </p:txBody>
      </p:sp>
      <p:cxnSp>
        <p:nvCxnSpPr>
          <p:cNvPr id="44" name="Gerader Verbinder 88">
            <a:extLst>
              <a:ext uri="{FF2B5EF4-FFF2-40B4-BE49-F238E27FC236}">
                <a16:creationId xmlns:a16="http://schemas.microsoft.com/office/drawing/2014/main" id="{A3D8B61B-6474-ED43-AA58-00517B08DA26}"/>
              </a:ext>
            </a:extLst>
          </p:cNvPr>
          <p:cNvCxnSpPr/>
          <p:nvPr/>
        </p:nvCxnSpPr>
        <p:spPr>
          <a:xfrm>
            <a:off x="8125154" y="3242837"/>
            <a:ext cx="12657" cy="1881707"/>
          </a:xfrm>
          <a:prstGeom prst="line">
            <a:avLst/>
          </a:prstGeom>
          <a:ln>
            <a:solidFill>
              <a:schemeClr val="accent1">
                <a:alpha val="96000"/>
              </a:schemeClr>
            </a:solidFill>
            <a:prstDash val="dash"/>
          </a:ln>
        </p:spPr>
        <p:style>
          <a:lnRef idx="1">
            <a:schemeClr val="accent1"/>
          </a:lnRef>
          <a:fillRef idx="0">
            <a:schemeClr val="accent1"/>
          </a:fillRef>
          <a:effectRef idx="0">
            <a:schemeClr val="accent1"/>
          </a:effectRef>
          <a:fontRef idx="minor">
            <a:schemeClr val="tx1"/>
          </a:fontRef>
        </p:style>
      </p:cxnSp>
      <p:sp>
        <p:nvSpPr>
          <p:cNvPr id="45" name="Geschweifte Klammer links 44">
            <a:extLst>
              <a:ext uri="{FF2B5EF4-FFF2-40B4-BE49-F238E27FC236}">
                <a16:creationId xmlns:a16="http://schemas.microsoft.com/office/drawing/2014/main" id="{ED8465B6-A40C-1149-AD8B-B256E986C5D3}"/>
              </a:ext>
            </a:extLst>
          </p:cNvPr>
          <p:cNvSpPr/>
          <p:nvPr/>
        </p:nvSpPr>
        <p:spPr>
          <a:xfrm>
            <a:off x="4589737" y="5550687"/>
            <a:ext cx="264021" cy="570328"/>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latin typeface="Arial Narrow" panose="020B0604020202020204" pitchFamily="34" charset="0"/>
              <a:cs typeface="Arial Narrow" panose="020B0604020202020204" pitchFamily="34" charset="0"/>
            </a:endParaRPr>
          </a:p>
        </p:txBody>
      </p:sp>
      <p:sp>
        <p:nvSpPr>
          <p:cNvPr id="46" name="Rectangle 6">
            <a:extLst>
              <a:ext uri="{FF2B5EF4-FFF2-40B4-BE49-F238E27FC236}">
                <a16:creationId xmlns:a16="http://schemas.microsoft.com/office/drawing/2014/main" id="{88A01ECA-95C0-4142-BEA8-129DD9C1DB66}"/>
              </a:ext>
            </a:extLst>
          </p:cNvPr>
          <p:cNvSpPr>
            <a:spLocks noChangeArrowheads="1"/>
          </p:cNvSpPr>
          <p:nvPr/>
        </p:nvSpPr>
        <p:spPr bwMode="auto">
          <a:xfrm>
            <a:off x="7377853" y="3235234"/>
            <a:ext cx="715101" cy="701731"/>
          </a:xfrm>
          <a:prstGeom prst="rect">
            <a:avLst/>
          </a:prstGeom>
          <a:noFill/>
          <a:ln w="9525">
            <a:noFill/>
            <a:miter lim="800000"/>
            <a:headEnd/>
            <a:tailEnd/>
          </a:ln>
        </p:spPr>
        <p:txBody>
          <a:bodyPr wrap="square" lIns="0" tIns="0" rIns="0" bIns="0">
            <a:spAutoFit/>
          </a:bodyPr>
          <a:lstStyle/>
          <a:p>
            <a:pPr defTabSz="954088">
              <a:lnSpc>
                <a:spcPct val="95000"/>
              </a:lnSpc>
            </a:pPr>
            <a:r>
              <a:rPr lang="en-US" sz="800" dirty="0">
                <a:solidFill>
                  <a:prstClr val="white">
                    <a:lumMod val="50000"/>
                  </a:prstClr>
                </a:solidFill>
                <a:latin typeface="Arial Narrow" panose="020B0604020202020204" pitchFamily="34" charset="0"/>
                <a:cs typeface="Arial Narrow" panose="020B0604020202020204" pitchFamily="34" charset="0"/>
              </a:rPr>
              <a:t>Project focus is: Cost </a:t>
            </a:r>
          </a:p>
          <a:p>
            <a:pPr defTabSz="954088">
              <a:lnSpc>
                <a:spcPct val="95000"/>
              </a:lnSpc>
            </a:pPr>
            <a:endParaRPr lang="en-US" sz="800" dirty="0">
              <a:solidFill>
                <a:prstClr val="white">
                  <a:lumMod val="50000"/>
                </a:prstClr>
              </a:solidFill>
              <a:latin typeface="Arial Narrow" panose="020B0604020202020204" pitchFamily="34" charset="0"/>
              <a:cs typeface="Arial Narrow" panose="020B0604020202020204" pitchFamily="34" charset="0"/>
            </a:endParaRPr>
          </a:p>
          <a:p>
            <a:pPr marL="171450" indent="-171450" defTabSz="954088">
              <a:lnSpc>
                <a:spcPct val="95000"/>
              </a:lnSpc>
              <a:buFont typeface="Wingdings" panose="05000000000000000000" pitchFamily="2" charset="2"/>
              <a:buChar char="§"/>
            </a:pPr>
            <a:r>
              <a:rPr lang="en-US" sz="800" dirty="0">
                <a:solidFill>
                  <a:prstClr val="white">
                    <a:lumMod val="50000"/>
                  </a:prstClr>
                </a:solidFill>
                <a:latin typeface="Arial Narrow" panose="020B0604020202020204" pitchFamily="34" charset="0"/>
                <a:cs typeface="Arial Narrow" panose="020B0604020202020204" pitchFamily="34" charset="0"/>
              </a:rPr>
              <a:t>Cost for Maintenance might drop</a:t>
            </a:r>
          </a:p>
        </p:txBody>
      </p:sp>
      <p:pic>
        <p:nvPicPr>
          <p:cNvPr id="47" name="Picture 6" descr="Bildergebnis für SAP s4 hana logo">
            <a:extLst>
              <a:ext uri="{FF2B5EF4-FFF2-40B4-BE49-F238E27FC236}">
                <a16:creationId xmlns:a16="http://schemas.microsoft.com/office/drawing/2014/main" id="{5678EF4E-FC0D-1E49-BF35-A9B1D2A7F1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6685" y="4438649"/>
            <a:ext cx="577415" cy="390717"/>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6">
            <a:extLst>
              <a:ext uri="{FF2B5EF4-FFF2-40B4-BE49-F238E27FC236}">
                <a16:creationId xmlns:a16="http://schemas.microsoft.com/office/drawing/2014/main" id="{161D01A1-D668-7F4C-A588-BEA233CF367D}"/>
              </a:ext>
            </a:extLst>
          </p:cNvPr>
          <p:cNvSpPr>
            <a:spLocks noChangeArrowheads="1"/>
          </p:cNvSpPr>
          <p:nvPr/>
        </p:nvSpPr>
        <p:spPr bwMode="auto">
          <a:xfrm>
            <a:off x="8831337" y="4952943"/>
            <a:ext cx="514916" cy="131574"/>
          </a:xfrm>
          <a:prstGeom prst="rect">
            <a:avLst/>
          </a:prstGeom>
          <a:noFill/>
          <a:ln w="9525">
            <a:noFill/>
            <a:miter lim="800000"/>
            <a:headEnd/>
            <a:tailEnd/>
          </a:ln>
        </p:spPr>
        <p:txBody>
          <a:bodyPr wrap="square" lIns="0" tIns="0" rIns="0" bIns="0">
            <a:spAutoFit/>
          </a:bodyPr>
          <a:lstStyle/>
          <a:p>
            <a:pPr defTabSz="954088">
              <a:lnSpc>
                <a:spcPct val="95000"/>
              </a:lnSpc>
            </a:pPr>
            <a:r>
              <a:rPr lang="en-US" sz="900" dirty="0">
                <a:solidFill>
                  <a:schemeClr val="tx1">
                    <a:lumMod val="50000"/>
                    <a:lumOff val="50000"/>
                  </a:schemeClr>
                </a:solidFill>
                <a:latin typeface="Arial Narrow" panose="020B0604020202020204" pitchFamily="34" charset="0"/>
                <a:cs typeface="Arial Narrow" panose="020B0604020202020204" pitchFamily="34" charset="0"/>
              </a:rPr>
              <a:t>S/4HANA</a:t>
            </a:r>
          </a:p>
        </p:txBody>
      </p:sp>
      <p:sp>
        <p:nvSpPr>
          <p:cNvPr id="49" name="Rectangle 6">
            <a:extLst>
              <a:ext uri="{FF2B5EF4-FFF2-40B4-BE49-F238E27FC236}">
                <a16:creationId xmlns:a16="http://schemas.microsoft.com/office/drawing/2014/main" id="{7A7B5432-0F8C-E049-B46F-769DBCEEEA6B}"/>
              </a:ext>
            </a:extLst>
          </p:cNvPr>
          <p:cNvSpPr>
            <a:spLocks noChangeArrowheads="1"/>
          </p:cNvSpPr>
          <p:nvPr/>
        </p:nvSpPr>
        <p:spPr bwMode="auto">
          <a:xfrm>
            <a:off x="10414200" y="4496638"/>
            <a:ext cx="1131875" cy="467820"/>
          </a:xfrm>
          <a:prstGeom prst="rect">
            <a:avLst/>
          </a:prstGeom>
          <a:noFill/>
          <a:ln w="9525">
            <a:noFill/>
            <a:miter lim="800000"/>
            <a:headEnd/>
            <a:tailEnd/>
          </a:ln>
        </p:spPr>
        <p:txBody>
          <a:bodyPr wrap="square" lIns="0" tIns="0" rIns="0" bIns="0">
            <a:spAutoFit/>
          </a:bodyPr>
          <a:lstStyle/>
          <a:p>
            <a:pPr defTabSz="954088">
              <a:lnSpc>
                <a:spcPct val="95000"/>
              </a:lnSpc>
            </a:pPr>
            <a:r>
              <a:rPr lang="en-US" sz="800" dirty="0">
                <a:solidFill>
                  <a:prstClr val="white">
                    <a:lumMod val="50000"/>
                  </a:prstClr>
                </a:solidFill>
                <a:latin typeface="Arial Narrow" panose="020B0604020202020204" pitchFamily="34" charset="0"/>
                <a:cs typeface="Arial Narrow" panose="020B0604020202020204" pitchFamily="34" charset="0"/>
              </a:rPr>
              <a:t>The Implementation of “real-time” business models and synchronized customer interaction</a:t>
            </a:r>
          </a:p>
        </p:txBody>
      </p:sp>
      <p:sp>
        <p:nvSpPr>
          <p:cNvPr id="50" name="Rectangle 6">
            <a:extLst>
              <a:ext uri="{FF2B5EF4-FFF2-40B4-BE49-F238E27FC236}">
                <a16:creationId xmlns:a16="http://schemas.microsoft.com/office/drawing/2014/main" id="{5C31A281-36A5-2B4B-9F46-E4B1E6D61A7D}"/>
              </a:ext>
            </a:extLst>
          </p:cNvPr>
          <p:cNvSpPr>
            <a:spLocks noChangeArrowheads="1"/>
          </p:cNvSpPr>
          <p:nvPr/>
        </p:nvSpPr>
        <p:spPr bwMode="auto">
          <a:xfrm>
            <a:off x="9049864" y="5497417"/>
            <a:ext cx="795528" cy="350865"/>
          </a:xfrm>
          <a:prstGeom prst="rect">
            <a:avLst/>
          </a:prstGeom>
          <a:noFill/>
          <a:ln w="9525">
            <a:noFill/>
            <a:miter lim="800000"/>
            <a:headEnd/>
            <a:tailEnd/>
          </a:ln>
        </p:spPr>
        <p:txBody>
          <a:bodyPr wrap="square" lIns="0" tIns="0" rIns="0" bIns="0">
            <a:spAutoFit/>
          </a:bodyPr>
          <a:lstStyle/>
          <a:p>
            <a:pPr marL="171450" indent="-171450" defTabSz="954088">
              <a:lnSpc>
                <a:spcPct val="95000"/>
              </a:lnSpc>
              <a:buFont typeface="Wingdings" panose="05000000000000000000" pitchFamily="2" charset="2"/>
              <a:buChar char="§"/>
            </a:pPr>
            <a:r>
              <a:rPr lang="en-US" sz="800" dirty="0">
                <a:solidFill>
                  <a:prstClr val="white">
                    <a:lumMod val="50000"/>
                  </a:prstClr>
                </a:solidFill>
                <a:latin typeface="Arial Narrow" panose="020B0604020202020204" pitchFamily="34" charset="0"/>
                <a:cs typeface="Arial Narrow" panose="020B0604020202020204" pitchFamily="34" charset="0"/>
              </a:rPr>
              <a:t>on premise</a:t>
            </a:r>
          </a:p>
          <a:p>
            <a:pPr marL="171450" indent="-171450" defTabSz="954088">
              <a:lnSpc>
                <a:spcPct val="95000"/>
              </a:lnSpc>
              <a:buFont typeface="Wingdings" panose="05000000000000000000" pitchFamily="2" charset="2"/>
              <a:buChar char="§"/>
            </a:pPr>
            <a:r>
              <a:rPr lang="en-US" sz="800" dirty="0">
                <a:solidFill>
                  <a:prstClr val="white">
                    <a:lumMod val="50000"/>
                  </a:prstClr>
                </a:solidFill>
                <a:latin typeface="Arial Narrow" panose="020B0604020202020204" pitchFamily="34" charset="0"/>
                <a:cs typeface="Arial Narrow" panose="020B0604020202020204" pitchFamily="34" charset="0"/>
              </a:rPr>
              <a:t>Private cloud</a:t>
            </a:r>
          </a:p>
          <a:p>
            <a:pPr marL="171450" indent="-171450" defTabSz="954088">
              <a:lnSpc>
                <a:spcPct val="95000"/>
              </a:lnSpc>
              <a:buFont typeface="Wingdings" panose="05000000000000000000" pitchFamily="2" charset="2"/>
              <a:buChar char="§"/>
            </a:pPr>
            <a:r>
              <a:rPr lang="en-US" sz="800" dirty="0">
                <a:solidFill>
                  <a:prstClr val="white">
                    <a:lumMod val="50000"/>
                  </a:prstClr>
                </a:solidFill>
                <a:latin typeface="Arial Narrow" panose="020B0604020202020204" pitchFamily="34" charset="0"/>
                <a:cs typeface="Arial Narrow" panose="020B0604020202020204" pitchFamily="34" charset="0"/>
              </a:rPr>
              <a:t>Public clouds</a:t>
            </a:r>
          </a:p>
        </p:txBody>
      </p:sp>
      <p:sp>
        <p:nvSpPr>
          <p:cNvPr id="51" name="Rectangle 6">
            <a:extLst>
              <a:ext uri="{FF2B5EF4-FFF2-40B4-BE49-F238E27FC236}">
                <a16:creationId xmlns:a16="http://schemas.microsoft.com/office/drawing/2014/main" id="{794661F5-BFC0-3C49-99AC-17170AEC66B3}"/>
              </a:ext>
            </a:extLst>
          </p:cNvPr>
          <p:cNvSpPr>
            <a:spLocks noChangeArrowheads="1"/>
          </p:cNvSpPr>
          <p:nvPr/>
        </p:nvSpPr>
        <p:spPr bwMode="auto">
          <a:xfrm>
            <a:off x="10395765" y="5018730"/>
            <a:ext cx="757394" cy="233910"/>
          </a:xfrm>
          <a:prstGeom prst="rect">
            <a:avLst/>
          </a:prstGeom>
          <a:noFill/>
          <a:ln w="9525">
            <a:noFill/>
            <a:miter lim="800000"/>
            <a:headEnd/>
            <a:tailEnd/>
          </a:ln>
        </p:spPr>
        <p:txBody>
          <a:bodyPr wrap="square" lIns="0" tIns="0" rIns="0" bIns="0">
            <a:spAutoFit/>
          </a:bodyPr>
          <a:lstStyle/>
          <a:p>
            <a:pPr marL="171450" indent="-171450" defTabSz="954088">
              <a:lnSpc>
                <a:spcPct val="95000"/>
              </a:lnSpc>
              <a:buFont typeface="Wingdings" panose="05000000000000000000" pitchFamily="2" charset="2"/>
              <a:buChar char="§"/>
            </a:pPr>
            <a:r>
              <a:rPr lang="en-US" sz="800" dirty="0" err="1">
                <a:solidFill>
                  <a:prstClr val="white">
                    <a:lumMod val="50000"/>
                  </a:prstClr>
                </a:solidFill>
                <a:latin typeface="Arial Narrow" panose="020B0604020202020204" pitchFamily="34" charset="0"/>
                <a:cs typeface="Arial Narrow" panose="020B0604020202020204" pitchFamily="34" charset="0"/>
              </a:rPr>
              <a:t>Serverless</a:t>
            </a:r>
            <a:r>
              <a:rPr lang="en-US" sz="800" dirty="0">
                <a:solidFill>
                  <a:prstClr val="white">
                    <a:lumMod val="50000"/>
                  </a:prstClr>
                </a:solidFill>
                <a:latin typeface="Arial Narrow" panose="020B0604020202020204" pitchFamily="34" charset="0"/>
                <a:cs typeface="Arial Narrow" panose="020B0604020202020204" pitchFamily="34" charset="0"/>
              </a:rPr>
              <a:t> </a:t>
            </a:r>
            <a:br>
              <a:rPr lang="en-US" sz="800" dirty="0">
                <a:solidFill>
                  <a:prstClr val="white">
                    <a:lumMod val="50000"/>
                  </a:prstClr>
                </a:solidFill>
                <a:latin typeface="Arial Narrow" panose="020B0604020202020204" pitchFamily="34" charset="0"/>
                <a:cs typeface="Arial Narrow" panose="020B0604020202020204" pitchFamily="34" charset="0"/>
              </a:rPr>
            </a:br>
            <a:r>
              <a:rPr lang="en-US" sz="800" dirty="0">
                <a:solidFill>
                  <a:prstClr val="white">
                    <a:lumMod val="50000"/>
                  </a:prstClr>
                </a:solidFill>
                <a:latin typeface="Arial Narrow" panose="020B0604020202020204" pitchFamily="34" charset="0"/>
                <a:cs typeface="Arial Narrow" panose="020B0604020202020204" pitchFamily="34" charset="0"/>
              </a:rPr>
              <a:t>Architecture</a:t>
            </a:r>
          </a:p>
        </p:txBody>
      </p:sp>
      <p:sp>
        <p:nvSpPr>
          <p:cNvPr id="52" name="TextBox 15">
            <a:extLst>
              <a:ext uri="{FF2B5EF4-FFF2-40B4-BE49-F238E27FC236}">
                <a16:creationId xmlns:a16="http://schemas.microsoft.com/office/drawing/2014/main" id="{F37ADF10-8FAE-E443-8220-A687907A794B}"/>
              </a:ext>
            </a:extLst>
          </p:cNvPr>
          <p:cNvSpPr txBox="1"/>
          <p:nvPr/>
        </p:nvSpPr>
        <p:spPr bwMode="gray">
          <a:xfrm>
            <a:off x="8718490" y="4190807"/>
            <a:ext cx="2757498" cy="276999"/>
          </a:xfrm>
          <a:prstGeom prst="rect">
            <a:avLst/>
          </a:prstGeom>
          <a:noFill/>
        </p:spPr>
        <p:txBody>
          <a:bodyPr wrap="square" lIns="0" tIns="0" rIns="0" bIns="0" rtlCol="0">
            <a:spAutoFit/>
          </a:bodyPr>
          <a:lstStyle/>
          <a:p>
            <a:pPr algn="r"/>
            <a:r>
              <a:rPr lang="en-US" sz="900" dirty="0">
                <a:solidFill>
                  <a:prstClr val="white">
                    <a:lumMod val="50000"/>
                  </a:prstClr>
                </a:solidFill>
                <a:latin typeface="Arial Narrow" panose="020B0604020202020204" pitchFamily="34" charset="0"/>
                <a:cs typeface="Arial Narrow" panose="020B0604020202020204" pitchFamily="34" charset="0"/>
              </a:rPr>
              <a:t>This is what your business is aiming for – this is the global markets “MEGATREND”</a:t>
            </a:r>
          </a:p>
        </p:txBody>
      </p:sp>
      <p:sp>
        <p:nvSpPr>
          <p:cNvPr id="53" name="Rectangle 6">
            <a:extLst>
              <a:ext uri="{FF2B5EF4-FFF2-40B4-BE49-F238E27FC236}">
                <a16:creationId xmlns:a16="http://schemas.microsoft.com/office/drawing/2014/main" id="{16FBE5DD-4052-264E-8B54-ED0F8DC8BE9A}"/>
              </a:ext>
            </a:extLst>
          </p:cNvPr>
          <p:cNvSpPr>
            <a:spLocks noChangeArrowheads="1"/>
          </p:cNvSpPr>
          <p:nvPr/>
        </p:nvSpPr>
        <p:spPr bwMode="auto">
          <a:xfrm>
            <a:off x="8208458" y="3235933"/>
            <a:ext cx="3163399" cy="701731"/>
          </a:xfrm>
          <a:prstGeom prst="rect">
            <a:avLst/>
          </a:prstGeom>
          <a:noFill/>
          <a:ln w="9525">
            <a:noFill/>
            <a:miter lim="800000"/>
            <a:headEnd/>
            <a:tailEnd/>
          </a:ln>
        </p:spPr>
        <p:txBody>
          <a:bodyPr wrap="square" lIns="0" tIns="0" rIns="0" bIns="0">
            <a:spAutoFit/>
          </a:bodyPr>
          <a:lstStyle/>
          <a:p>
            <a:pPr defTabSz="954088">
              <a:lnSpc>
                <a:spcPct val="95000"/>
              </a:lnSpc>
            </a:pPr>
            <a:r>
              <a:rPr lang="en-US" sz="800" dirty="0">
                <a:solidFill>
                  <a:prstClr val="white">
                    <a:lumMod val="50000"/>
                  </a:prstClr>
                </a:solidFill>
                <a:latin typeface="Arial Narrow" panose="020B0604020202020204" pitchFamily="34" charset="0"/>
                <a:cs typeface="Arial Narrow" panose="020B0604020202020204" pitchFamily="34" charset="0"/>
              </a:rPr>
              <a:t>Project focus is: </a:t>
            </a:r>
          </a:p>
          <a:p>
            <a:pPr defTabSz="954088">
              <a:lnSpc>
                <a:spcPct val="95000"/>
              </a:lnSpc>
            </a:pPr>
            <a:r>
              <a:rPr lang="en-US" sz="800" dirty="0">
                <a:solidFill>
                  <a:prstClr val="white">
                    <a:lumMod val="50000"/>
                  </a:prstClr>
                </a:solidFill>
                <a:latin typeface="Arial Narrow" panose="020B0604020202020204" pitchFamily="34" charset="0"/>
                <a:cs typeface="Arial Narrow" panose="020B0604020202020204" pitchFamily="34" charset="0"/>
              </a:rPr>
              <a:t>Gain advantages - Increase revenue and profit and raise the margin</a:t>
            </a:r>
          </a:p>
          <a:p>
            <a:pPr defTabSz="954088">
              <a:lnSpc>
                <a:spcPct val="95000"/>
              </a:lnSpc>
            </a:pPr>
            <a:endParaRPr lang="en-US" sz="800" dirty="0">
              <a:solidFill>
                <a:prstClr val="white">
                  <a:lumMod val="50000"/>
                </a:prstClr>
              </a:solidFill>
              <a:latin typeface="Arial Narrow" panose="020B0604020202020204" pitchFamily="34" charset="0"/>
              <a:cs typeface="Arial Narrow" panose="020B0604020202020204" pitchFamily="34" charset="0"/>
            </a:endParaRPr>
          </a:p>
          <a:p>
            <a:pPr marL="171450" indent="-171450" defTabSz="954088">
              <a:lnSpc>
                <a:spcPct val="95000"/>
              </a:lnSpc>
              <a:buFont typeface="Wingdings" panose="05000000000000000000" pitchFamily="2" charset="2"/>
              <a:buChar char="§"/>
            </a:pPr>
            <a:r>
              <a:rPr lang="en-US" sz="800" dirty="0">
                <a:solidFill>
                  <a:prstClr val="white">
                    <a:lumMod val="50000"/>
                  </a:prstClr>
                </a:solidFill>
                <a:latin typeface="Arial Narrow" panose="020B0604020202020204" pitchFamily="34" charset="0"/>
                <a:cs typeface="Arial Narrow" panose="020B0604020202020204" pitchFamily="34" charset="0"/>
              </a:rPr>
              <a:t>24 / 7 interaction with the customer</a:t>
            </a:r>
          </a:p>
          <a:p>
            <a:pPr marL="171450" indent="-171450" defTabSz="954088">
              <a:lnSpc>
                <a:spcPct val="95000"/>
              </a:lnSpc>
              <a:buFont typeface="Wingdings" panose="05000000000000000000" pitchFamily="2" charset="2"/>
              <a:buChar char="§"/>
            </a:pPr>
            <a:r>
              <a:rPr lang="en-US" sz="800" dirty="0">
                <a:solidFill>
                  <a:prstClr val="white">
                    <a:lumMod val="50000"/>
                  </a:prstClr>
                </a:solidFill>
                <a:latin typeface="Arial Narrow" panose="020B0604020202020204" pitchFamily="34" charset="0"/>
                <a:cs typeface="Arial Narrow" panose="020B0604020202020204" pitchFamily="34" charset="0"/>
              </a:rPr>
              <a:t>Reliable, predictive Interaction</a:t>
            </a:r>
          </a:p>
          <a:p>
            <a:pPr marL="171450" indent="-171450" defTabSz="954088">
              <a:lnSpc>
                <a:spcPct val="95000"/>
              </a:lnSpc>
              <a:buFont typeface="Wingdings" panose="05000000000000000000" pitchFamily="2" charset="2"/>
              <a:buChar char="§"/>
            </a:pPr>
            <a:r>
              <a:rPr lang="en-US" sz="800" dirty="0">
                <a:solidFill>
                  <a:prstClr val="white">
                    <a:lumMod val="50000"/>
                  </a:prstClr>
                </a:solidFill>
                <a:latin typeface="Arial Narrow" panose="020B0604020202020204" pitchFamily="34" charset="0"/>
                <a:cs typeface="Arial Narrow" panose="020B0604020202020204" pitchFamily="34" charset="0"/>
              </a:rPr>
              <a:t>Production of </a:t>
            </a:r>
            <a:r>
              <a:rPr lang="en-US" sz="800" dirty="0" err="1">
                <a:solidFill>
                  <a:prstClr val="white">
                    <a:lumMod val="50000"/>
                  </a:prstClr>
                </a:solidFill>
                <a:latin typeface="Arial Narrow" panose="020B0604020202020204" pitchFamily="34" charset="0"/>
                <a:cs typeface="Arial Narrow" panose="020B0604020202020204" pitchFamily="34" charset="0"/>
              </a:rPr>
              <a:t>LoT</a:t>
            </a:r>
            <a:r>
              <a:rPr lang="en-US" sz="800" dirty="0">
                <a:solidFill>
                  <a:prstClr val="white">
                    <a:lumMod val="50000"/>
                  </a:prstClr>
                </a:solidFill>
                <a:latin typeface="Arial Narrow" panose="020B0604020202020204" pitchFamily="34" charset="0"/>
                <a:cs typeface="Arial Narrow" panose="020B0604020202020204" pitchFamily="34" charset="0"/>
              </a:rPr>
              <a:t>-size “ONE”</a:t>
            </a:r>
          </a:p>
        </p:txBody>
      </p:sp>
      <p:sp>
        <p:nvSpPr>
          <p:cNvPr id="54" name="Rectangle 6">
            <a:extLst>
              <a:ext uri="{FF2B5EF4-FFF2-40B4-BE49-F238E27FC236}">
                <a16:creationId xmlns:a16="http://schemas.microsoft.com/office/drawing/2014/main" id="{01BE083D-AA6E-AF44-8F96-CDB991828E5E}"/>
              </a:ext>
            </a:extLst>
          </p:cNvPr>
          <p:cNvSpPr>
            <a:spLocks noChangeArrowheads="1"/>
          </p:cNvSpPr>
          <p:nvPr/>
        </p:nvSpPr>
        <p:spPr bwMode="auto">
          <a:xfrm>
            <a:off x="7271197" y="734991"/>
            <a:ext cx="1857349" cy="175433"/>
          </a:xfrm>
          <a:prstGeom prst="rect">
            <a:avLst/>
          </a:prstGeom>
          <a:noFill/>
          <a:ln w="9525">
            <a:noFill/>
            <a:miter lim="800000"/>
            <a:headEnd/>
            <a:tailEnd/>
          </a:ln>
        </p:spPr>
        <p:txBody>
          <a:bodyPr wrap="square" lIns="0" tIns="0" rIns="0" bIns="0">
            <a:spAutoFit/>
          </a:bodyPr>
          <a:lstStyle/>
          <a:p>
            <a:pPr defTabSz="954088">
              <a:lnSpc>
                <a:spcPct val="95000"/>
              </a:lnSpc>
            </a:pPr>
            <a:r>
              <a:rPr lang="en-US" sz="1200" dirty="0">
                <a:solidFill>
                  <a:srgbClr val="002060"/>
                </a:solidFill>
                <a:latin typeface="Arial Narrow" panose="020B0604020202020204" pitchFamily="34" charset="0"/>
                <a:cs typeface="Arial Narrow" panose="020B0604020202020204" pitchFamily="34" charset="0"/>
              </a:rPr>
              <a:t>“Management of Change” </a:t>
            </a:r>
          </a:p>
        </p:txBody>
      </p:sp>
      <p:sp>
        <p:nvSpPr>
          <p:cNvPr id="55" name="Rectangle 6">
            <a:extLst>
              <a:ext uri="{FF2B5EF4-FFF2-40B4-BE49-F238E27FC236}">
                <a16:creationId xmlns:a16="http://schemas.microsoft.com/office/drawing/2014/main" id="{4D72FD12-7BD8-814C-948D-4BECB93857C3}"/>
              </a:ext>
            </a:extLst>
          </p:cNvPr>
          <p:cNvSpPr>
            <a:spLocks noChangeArrowheads="1"/>
          </p:cNvSpPr>
          <p:nvPr/>
        </p:nvSpPr>
        <p:spPr bwMode="auto">
          <a:xfrm>
            <a:off x="7261897" y="1696349"/>
            <a:ext cx="1956315" cy="175433"/>
          </a:xfrm>
          <a:prstGeom prst="rect">
            <a:avLst/>
          </a:prstGeom>
          <a:noFill/>
          <a:ln w="9525">
            <a:noFill/>
            <a:miter lim="800000"/>
            <a:headEnd/>
            <a:tailEnd/>
          </a:ln>
        </p:spPr>
        <p:txBody>
          <a:bodyPr wrap="square" lIns="0" tIns="0" rIns="0" bIns="0">
            <a:spAutoFit/>
          </a:bodyPr>
          <a:lstStyle/>
          <a:p>
            <a:pPr defTabSz="954088">
              <a:lnSpc>
                <a:spcPct val="95000"/>
              </a:lnSpc>
            </a:pPr>
            <a:r>
              <a:rPr lang="en-US" sz="1200" dirty="0">
                <a:solidFill>
                  <a:srgbClr val="C00000"/>
                </a:solidFill>
                <a:latin typeface="Arial Narrow" panose="020B0604020202020204" pitchFamily="34" charset="0"/>
                <a:cs typeface="Arial Narrow" panose="020B0604020202020204" pitchFamily="34" charset="0"/>
              </a:rPr>
              <a:t>“Change Management”</a:t>
            </a:r>
          </a:p>
        </p:txBody>
      </p:sp>
      <p:sp>
        <p:nvSpPr>
          <p:cNvPr id="56" name="Rectangle 6">
            <a:extLst>
              <a:ext uri="{FF2B5EF4-FFF2-40B4-BE49-F238E27FC236}">
                <a16:creationId xmlns:a16="http://schemas.microsoft.com/office/drawing/2014/main" id="{08ECF371-76E8-224D-A114-54EECD57AC90}"/>
              </a:ext>
            </a:extLst>
          </p:cNvPr>
          <p:cNvSpPr>
            <a:spLocks noChangeArrowheads="1"/>
          </p:cNvSpPr>
          <p:nvPr/>
        </p:nvSpPr>
        <p:spPr bwMode="auto">
          <a:xfrm>
            <a:off x="3658657" y="738728"/>
            <a:ext cx="3427055" cy="2806922"/>
          </a:xfrm>
          <a:prstGeom prst="rect">
            <a:avLst/>
          </a:prstGeom>
          <a:noFill/>
          <a:ln w="9525">
            <a:noFill/>
            <a:miter lim="800000"/>
            <a:headEnd/>
            <a:tailEnd/>
          </a:ln>
        </p:spPr>
        <p:txBody>
          <a:bodyPr wrap="square" lIns="0" tIns="0" rIns="0" bIns="0">
            <a:spAutoFit/>
          </a:bodyPr>
          <a:lstStyle/>
          <a:p>
            <a:pPr defTabSz="954088">
              <a:lnSpc>
                <a:spcPct val="95000"/>
              </a:lnSpc>
            </a:pPr>
            <a:r>
              <a:rPr lang="en-US" sz="1200" dirty="0">
                <a:solidFill>
                  <a:prstClr val="white">
                    <a:lumMod val="50000"/>
                  </a:prstClr>
                </a:solidFill>
                <a:latin typeface="Arial Narrow" panose="020B0604020202020204" pitchFamily="34" charset="0"/>
                <a:cs typeface="Arial Narrow" panose="020B0604020202020204" pitchFamily="34" charset="0"/>
              </a:rPr>
              <a:t>We, as we are here to consult as experts on this topic, consider both CONSIDERATIONS AS VALLID and finally purposeful. </a:t>
            </a:r>
          </a:p>
          <a:p>
            <a:pPr defTabSz="954088">
              <a:lnSpc>
                <a:spcPct val="95000"/>
              </a:lnSpc>
            </a:pPr>
            <a:endParaRPr lang="en-US" sz="1200" dirty="0">
              <a:solidFill>
                <a:prstClr val="white">
                  <a:lumMod val="50000"/>
                </a:prstClr>
              </a:solidFill>
              <a:latin typeface="Arial Narrow" panose="020B0604020202020204" pitchFamily="34" charset="0"/>
              <a:cs typeface="Arial Narrow" panose="020B0604020202020204" pitchFamily="34" charset="0"/>
            </a:endParaRPr>
          </a:p>
          <a:p>
            <a:pPr defTabSz="954088">
              <a:lnSpc>
                <a:spcPct val="95000"/>
              </a:lnSpc>
            </a:pPr>
            <a:r>
              <a:rPr lang="en-US" sz="1200" dirty="0">
                <a:solidFill>
                  <a:prstClr val="white">
                    <a:lumMod val="50000"/>
                  </a:prstClr>
                </a:solidFill>
                <a:latin typeface="Arial Narrow" panose="020B0604020202020204" pitchFamily="34" charset="0"/>
                <a:cs typeface="Arial Narrow" panose="020B0604020202020204" pitchFamily="34" charset="0"/>
              </a:rPr>
              <a:t>Nevertheless the next pages of this presentation will indicate very clearly and presumably at the end undisputed why most the of the recognized SAP-experts recommend to follow the “S4/HANA business transformation” approach – and NOT the lift-and-shift approach; even if that one seems to be cheaper. We will prove during this document: This thinking is a false doctrine. </a:t>
            </a:r>
          </a:p>
          <a:p>
            <a:pPr defTabSz="954088">
              <a:lnSpc>
                <a:spcPct val="95000"/>
              </a:lnSpc>
            </a:pPr>
            <a:endParaRPr lang="en-US" sz="1200" dirty="0">
              <a:solidFill>
                <a:prstClr val="white">
                  <a:lumMod val="50000"/>
                </a:prstClr>
              </a:solidFill>
              <a:latin typeface="Arial Narrow" panose="020B0604020202020204" pitchFamily="34" charset="0"/>
              <a:cs typeface="Arial Narrow" panose="020B0604020202020204" pitchFamily="34" charset="0"/>
            </a:endParaRPr>
          </a:p>
          <a:p>
            <a:pPr defTabSz="954088">
              <a:lnSpc>
                <a:spcPct val="95000"/>
              </a:lnSpc>
            </a:pPr>
            <a:r>
              <a:rPr lang="en-US" sz="1200" dirty="0">
                <a:solidFill>
                  <a:prstClr val="white">
                    <a:lumMod val="50000"/>
                  </a:prstClr>
                </a:solidFill>
                <a:latin typeface="Arial Narrow" panose="020B0604020202020204" pitchFamily="34" charset="0"/>
                <a:cs typeface="Arial Narrow" panose="020B0604020202020204" pitchFamily="34" charset="0"/>
              </a:rPr>
              <a:t>The biggest of all mistake anyone can make, is to mix-up both of herein described project implementation procedures. Mixing both it will most likely lead to a massive explosion of cost – and not seldom the project will be dumped.</a:t>
            </a:r>
          </a:p>
        </p:txBody>
      </p:sp>
      <p:sp>
        <p:nvSpPr>
          <p:cNvPr id="57" name="Rechteck 56">
            <a:extLst>
              <a:ext uri="{FF2B5EF4-FFF2-40B4-BE49-F238E27FC236}">
                <a16:creationId xmlns:a16="http://schemas.microsoft.com/office/drawing/2014/main" id="{645A908C-1BB5-9E43-9B84-ABC634E342CC}"/>
              </a:ext>
            </a:extLst>
          </p:cNvPr>
          <p:cNvSpPr/>
          <p:nvPr/>
        </p:nvSpPr>
        <p:spPr>
          <a:xfrm>
            <a:off x="7201328" y="899278"/>
            <a:ext cx="4347870" cy="443198"/>
          </a:xfrm>
          <a:prstGeom prst="rect">
            <a:avLst/>
          </a:prstGeom>
        </p:spPr>
        <p:txBody>
          <a:bodyPr wrap="square">
            <a:spAutoFit/>
          </a:bodyPr>
          <a:lstStyle/>
          <a:p>
            <a:pPr defTabSz="954088">
              <a:lnSpc>
                <a:spcPct val="95000"/>
              </a:lnSpc>
            </a:pPr>
            <a:r>
              <a:rPr lang="en-US" sz="1200" dirty="0">
                <a:solidFill>
                  <a:prstClr val="white">
                    <a:lumMod val="50000"/>
                  </a:prstClr>
                </a:solidFill>
                <a:latin typeface="Arial Narrow" panose="020B0604020202020204" pitchFamily="34" charset="0"/>
                <a:cs typeface="Arial Narrow" panose="020B0604020202020204" pitchFamily="34" charset="0"/>
              </a:rPr>
              <a:t>Provides, to all organizations, inspiring, meaningful, motivating, Team-enhancing and the Project-accelerating tools and methodologies. </a:t>
            </a:r>
          </a:p>
        </p:txBody>
      </p:sp>
      <p:sp>
        <p:nvSpPr>
          <p:cNvPr id="58" name="Rechteck 57">
            <a:extLst>
              <a:ext uri="{FF2B5EF4-FFF2-40B4-BE49-F238E27FC236}">
                <a16:creationId xmlns:a16="http://schemas.microsoft.com/office/drawing/2014/main" id="{64EBCF29-D9B5-7840-A131-393028FDB011}"/>
              </a:ext>
            </a:extLst>
          </p:cNvPr>
          <p:cNvSpPr/>
          <p:nvPr/>
        </p:nvSpPr>
        <p:spPr>
          <a:xfrm>
            <a:off x="7211342" y="1848828"/>
            <a:ext cx="4347870" cy="618631"/>
          </a:xfrm>
          <a:prstGeom prst="rect">
            <a:avLst/>
          </a:prstGeom>
        </p:spPr>
        <p:txBody>
          <a:bodyPr wrap="square">
            <a:spAutoFit/>
          </a:bodyPr>
          <a:lstStyle/>
          <a:p>
            <a:pPr defTabSz="954088">
              <a:lnSpc>
                <a:spcPct val="95000"/>
              </a:lnSpc>
            </a:pPr>
            <a:r>
              <a:rPr lang="en-US" sz="1200" dirty="0">
                <a:solidFill>
                  <a:prstClr val="white">
                    <a:lumMod val="50000"/>
                  </a:prstClr>
                </a:solidFill>
                <a:latin typeface="Arial Narrow" panose="020B0604020202020204" pitchFamily="34" charset="0"/>
                <a:cs typeface="Arial Narrow" panose="020B0604020202020204" pitchFamily="34" charset="0"/>
              </a:rPr>
              <a:t>Puts the gear in, by the facilitation of “Change Management Deliverables” – but is always in danger to provide information and value that is not really understood, anticipated and appreciated. </a:t>
            </a:r>
          </a:p>
        </p:txBody>
      </p:sp>
      <p:sp>
        <p:nvSpPr>
          <p:cNvPr id="59" name="Rectangle 6">
            <a:extLst>
              <a:ext uri="{FF2B5EF4-FFF2-40B4-BE49-F238E27FC236}">
                <a16:creationId xmlns:a16="http://schemas.microsoft.com/office/drawing/2014/main" id="{D3E0343D-517B-E94C-BCD2-548F666F18AA}"/>
              </a:ext>
            </a:extLst>
          </p:cNvPr>
          <p:cNvSpPr>
            <a:spLocks noChangeArrowheads="1"/>
          </p:cNvSpPr>
          <p:nvPr/>
        </p:nvSpPr>
        <p:spPr bwMode="auto">
          <a:xfrm>
            <a:off x="9950065" y="5287198"/>
            <a:ext cx="795528" cy="350865"/>
          </a:xfrm>
          <a:prstGeom prst="rect">
            <a:avLst/>
          </a:prstGeom>
          <a:noFill/>
          <a:ln w="9525">
            <a:noFill/>
            <a:miter lim="800000"/>
            <a:headEnd/>
            <a:tailEnd/>
          </a:ln>
        </p:spPr>
        <p:txBody>
          <a:bodyPr wrap="square" lIns="0" tIns="0" rIns="0" bIns="0">
            <a:spAutoFit/>
          </a:bodyPr>
          <a:lstStyle/>
          <a:p>
            <a:pPr marL="171450" indent="-171450" defTabSz="954088">
              <a:lnSpc>
                <a:spcPct val="95000"/>
              </a:lnSpc>
              <a:buFont typeface="Wingdings" panose="05000000000000000000" pitchFamily="2" charset="2"/>
              <a:buChar char="§"/>
            </a:pPr>
            <a:r>
              <a:rPr lang="en-US" sz="800" dirty="0">
                <a:solidFill>
                  <a:prstClr val="white">
                    <a:lumMod val="50000"/>
                  </a:prstClr>
                </a:solidFill>
                <a:latin typeface="Arial Narrow" panose="020B0604020202020204" pitchFamily="34" charset="0"/>
                <a:cs typeface="Arial Narrow" panose="020B0604020202020204" pitchFamily="34" charset="0"/>
              </a:rPr>
              <a:t>on premise</a:t>
            </a:r>
          </a:p>
          <a:p>
            <a:pPr marL="171450" indent="-171450" defTabSz="954088">
              <a:lnSpc>
                <a:spcPct val="95000"/>
              </a:lnSpc>
              <a:buFont typeface="Wingdings" panose="05000000000000000000" pitchFamily="2" charset="2"/>
              <a:buChar char="§"/>
            </a:pPr>
            <a:r>
              <a:rPr lang="en-US" sz="800" dirty="0">
                <a:solidFill>
                  <a:prstClr val="white">
                    <a:lumMod val="50000"/>
                  </a:prstClr>
                </a:solidFill>
                <a:latin typeface="Arial Narrow" panose="020B0604020202020204" pitchFamily="34" charset="0"/>
                <a:cs typeface="Arial Narrow" panose="020B0604020202020204" pitchFamily="34" charset="0"/>
              </a:rPr>
              <a:t>Private cloud</a:t>
            </a:r>
          </a:p>
          <a:p>
            <a:pPr marL="171450" indent="-171450" defTabSz="954088">
              <a:lnSpc>
                <a:spcPct val="95000"/>
              </a:lnSpc>
              <a:buFont typeface="Wingdings" panose="05000000000000000000" pitchFamily="2" charset="2"/>
              <a:buChar char="§"/>
            </a:pPr>
            <a:r>
              <a:rPr lang="en-US" sz="800" dirty="0">
                <a:solidFill>
                  <a:prstClr val="white">
                    <a:lumMod val="50000"/>
                  </a:prstClr>
                </a:solidFill>
                <a:latin typeface="Arial Narrow" panose="020B0604020202020204" pitchFamily="34" charset="0"/>
                <a:cs typeface="Arial Narrow" panose="020B0604020202020204" pitchFamily="34" charset="0"/>
              </a:rPr>
              <a:t>Public clouds</a:t>
            </a:r>
          </a:p>
        </p:txBody>
      </p:sp>
      <p:sp>
        <p:nvSpPr>
          <p:cNvPr id="60" name="Rechteck 59">
            <a:extLst>
              <a:ext uri="{FF2B5EF4-FFF2-40B4-BE49-F238E27FC236}">
                <a16:creationId xmlns:a16="http://schemas.microsoft.com/office/drawing/2014/main" id="{77E87E03-37D7-B149-8D3A-0A11564617B1}"/>
              </a:ext>
            </a:extLst>
          </p:cNvPr>
          <p:cNvSpPr/>
          <p:nvPr/>
        </p:nvSpPr>
        <p:spPr>
          <a:xfrm>
            <a:off x="10134099" y="3531022"/>
            <a:ext cx="902577" cy="570891"/>
          </a:xfrm>
          <a:prstGeom prst="rect">
            <a:avLst/>
          </a:prstGeom>
          <a:solidFill>
            <a:srgbClr val="92D050">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4020202020204" pitchFamily="34" charset="0"/>
              <a:cs typeface="Arial Narrow" panose="020B0604020202020204" pitchFamily="34" charset="0"/>
            </a:endParaRPr>
          </a:p>
        </p:txBody>
      </p:sp>
      <p:sp>
        <p:nvSpPr>
          <p:cNvPr id="61" name="Rechteck 60">
            <a:extLst>
              <a:ext uri="{FF2B5EF4-FFF2-40B4-BE49-F238E27FC236}">
                <a16:creationId xmlns:a16="http://schemas.microsoft.com/office/drawing/2014/main" id="{1AD59B69-491E-EF40-B8B7-CD05D41D23E8}"/>
              </a:ext>
            </a:extLst>
          </p:cNvPr>
          <p:cNvSpPr/>
          <p:nvPr/>
        </p:nvSpPr>
        <p:spPr>
          <a:xfrm>
            <a:off x="7258593" y="5781830"/>
            <a:ext cx="138011" cy="245460"/>
          </a:xfrm>
          <a:prstGeom prst="rect">
            <a:avLst/>
          </a:prstGeom>
          <a:pattFill prst="dkDnDiag">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4020202020204" pitchFamily="34" charset="0"/>
              <a:cs typeface="Arial Narrow" panose="020B0604020202020204" pitchFamily="34" charset="0"/>
            </a:endParaRPr>
          </a:p>
        </p:txBody>
      </p:sp>
      <p:sp>
        <p:nvSpPr>
          <p:cNvPr id="62" name="Rectangle 6">
            <a:extLst>
              <a:ext uri="{FF2B5EF4-FFF2-40B4-BE49-F238E27FC236}">
                <a16:creationId xmlns:a16="http://schemas.microsoft.com/office/drawing/2014/main" id="{AE169B0F-9863-5F44-B3A8-5C0479F3A900}"/>
              </a:ext>
            </a:extLst>
          </p:cNvPr>
          <p:cNvSpPr>
            <a:spLocks noChangeArrowheads="1"/>
          </p:cNvSpPr>
          <p:nvPr/>
        </p:nvSpPr>
        <p:spPr bwMode="auto">
          <a:xfrm>
            <a:off x="7043259" y="2722758"/>
            <a:ext cx="1427931" cy="409343"/>
          </a:xfrm>
          <a:prstGeom prst="rect">
            <a:avLst/>
          </a:prstGeom>
          <a:noFill/>
          <a:ln w="9525">
            <a:noFill/>
            <a:miter lim="800000"/>
            <a:headEnd/>
            <a:tailEnd/>
          </a:ln>
        </p:spPr>
        <p:txBody>
          <a:bodyPr wrap="square" lIns="0" tIns="0" rIns="0" bIns="0">
            <a:spAutoFit/>
          </a:bodyPr>
          <a:lstStyle/>
          <a:p>
            <a:pPr algn="ctr" defTabSz="954088">
              <a:lnSpc>
                <a:spcPct val="95000"/>
              </a:lnSpc>
            </a:pPr>
            <a:r>
              <a:rPr lang="en-US" sz="800" dirty="0">
                <a:solidFill>
                  <a:prstClr val="white">
                    <a:lumMod val="50000"/>
                  </a:prstClr>
                </a:solidFill>
                <a:latin typeface="Arial Narrow" panose="020B0604020202020204" pitchFamily="34" charset="0"/>
                <a:cs typeface="Arial Narrow" panose="020B0604020202020204" pitchFamily="34" charset="0"/>
              </a:rPr>
              <a:t>Technical Challenges</a:t>
            </a:r>
          </a:p>
          <a:p>
            <a:pPr algn="ctr" defTabSz="954088">
              <a:lnSpc>
                <a:spcPct val="95000"/>
              </a:lnSpc>
            </a:pPr>
            <a:r>
              <a:rPr lang="en-US" sz="1200" dirty="0">
                <a:solidFill>
                  <a:srgbClr val="C00000"/>
                </a:solidFill>
                <a:latin typeface="Arial Narrow" panose="020B0604020202020204" pitchFamily="34" charset="0"/>
                <a:cs typeface="Arial Narrow" panose="020B0604020202020204" pitchFamily="34" charset="0"/>
              </a:rPr>
              <a:t>“Change Management” </a:t>
            </a:r>
          </a:p>
          <a:p>
            <a:pPr algn="ctr" defTabSz="954088">
              <a:lnSpc>
                <a:spcPct val="95000"/>
              </a:lnSpc>
            </a:pPr>
            <a:r>
              <a:rPr lang="en-GB" sz="800" dirty="0">
                <a:solidFill>
                  <a:prstClr val="white">
                    <a:lumMod val="50000"/>
                  </a:prstClr>
                </a:solidFill>
                <a:latin typeface="Arial Narrow" panose="020B0604020202020204" pitchFamily="34" charset="0"/>
                <a:cs typeface="Arial Narrow" panose="020B0604020202020204" pitchFamily="34" charset="0"/>
              </a:rPr>
              <a:t>20 %</a:t>
            </a:r>
            <a:endParaRPr lang="en-US" sz="800" dirty="0">
              <a:solidFill>
                <a:prstClr val="white">
                  <a:lumMod val="50000"/>
                </a:prstClr>
              </a:solidFill>
              <a:latin typeface="Arial Narrow" panose="020B0604020202020204" pitchFamily="34" charset="0"/>
              <a:cs typeface="Arial Narrow" panose="020B0604020202020204" pitchFamily="34" charset="0"/>
            </a:endParaRPr>
          </a:p>
        </p:txBody>
      </p:sp>
      <p:sp>
        <p:nvSpPr>
          <p:cNvPr id="63" name="Rectangle 6">
            <a:extLst>
              <a:ext uri="{FF2B5EF4-FFF2-40B4-BE49-F238E27FC236}">
                <a16:creationId xmlns:a16="http://schemas.microsoft.com/office/drawing/2014/main" id="{1B83D0FA-BA55-EC45-802C-842F4933ACFF}"/>
              </a:ext>
            </a:extLst>
          </p:cNvPr>
          <p:cNvSpPr>
            <a:spLocks noChangeArrowheads="1"/>
          </p:cNvSpPr>
          <p:nvPr/>
        </p:nvSpPr>
        <p:spPr bwMode="auto">
          <a:xfrm>
            <a:off x="8173083" y="2712264"/>
            <a:ext cx="2878953" cy="409343"/>
          </a:xfrm>
          <a:prstGeom prst="rect">
            <a:avLst/>
          </a:prstGeom>
          <a:noFill/>
          <a:ln w="9525">
            <a:noFill/>
            <a:miter lim="800000"/>
            <a:headEnd/>
            <a:tailEnd/>
          </a:ln>
        </p:spPr>
        <p:txBody>
          <a:bodyPr wrap="square" lIns="0" tIns="0" rIns="0" bIns="0">
            <a:spAutoFit/>
          </a:bodyPr>
          <a:lstStyle/>
          <a:p>
            <a:pPr algn="ctr" defTabSz="954088">
              <a:lnSpc>
                <a:spcPct val="95000"/>
              </a:lnSpc>
            </a:pPr>
            <a:r>
              <a:rPr lang="en-US" sz="800" dirty="0">
                <a:solidFill>
                  <a:prstClr val="white">
                    <a:lumMod val="50000"/>
                  </a:prstClr>
                </a:solidFill>
                <a:latin typeface="Arial Narrow" panose="020B0604020202020204" pitchFamily="34" charset="0"/>
                <a:cs typeface="Arial Narrow" panose="020B0604020202020204" pitchFamily="34" charset="0"/>
              </a:rPr>
              <a:t>Organizational, human and </a:t>
            </a:r>
            <a:br>
              <a:rPr lang="en-US" sz="800" dirty="0">
                <a:solidFill>
                  <a:prstClr val="white">
                    <a:lumMod val="50000"/>
                  </a:prstClr>
                </a:solidFill>
                <a:latin typeface="Arial Narrow" panose="020B0604020202020204" pitchFamily="34" charset="0"/>
                <a:cs typeface="Arial Narrow" panose="020B0604020202020204" pitchFamily="34" charset="0"/>
              </a:rPr>
            </a:br>
            <a:r>
              <a:rPr lang="en-US" sz="800" dirty="0">
                <a:solidFill>
                  <a:prstClr val="white">
                    <a:lumMod val="50000"/>
                  </a:prstClr>
                </a:solidFill>
                <a:latin typeface="Arial Narrow" panose="020B0604020202020204" pitchFamily="34" charset="0"/>
                <a:cs typeface="Arial Narrow" panose="020B0604020202020204" pitchFamily="34" charset="0"/>
              </a:rPr>
              <a:t>“</a:t>
            </a:r>
            <a:r>
              <a:rPr lang="en-US" sz="1200" dirty="0">
                <a:solidFill>
                  <a:srgbClr val="002060"/>
                </a:solidFill>
                <a:latin typeface="Arial Narrow" panose="020B0604020202020204" pitchFamily="34" charset="0"/>
                <a:cs typeface="Arial Narrow" panose="020B0604020202020204" pitchFamily="34" charset="0"/>
              </a:rPr>
              <a:t>Management of Change” Challenges </a:t>
            </a:r>
            <a:endParaRPr lang="en-GB" sz="800" dirty="0">
              <a:solidFill>
                <a:prstClr val="white">
                  <a:lumMod val="50000"/>
                </a:prstClr>
              </a:solidFill>
              <a:latin typeface="Arial Narrow" panose="020B0604020202020204" pitchFamily="34" charset="0"/>
              <a:cs typeface="Arial Narrow" panose="020B0604020202020204" pitchFamily="34" charset="0"/>
            </a:endParaRPr>
          </a:p>
          <a:p>
            <a:pPr algn="ctr" defTabSz="954088">
              <a:lnSpc>
                <a:spcPct val="95000"/>
              </a:lnSpc>
            </a:pPr>
            <a:r>
              <a:rPr lang="en-GB" sz="800" dirty="0">
                <a:solidFill>
                  <a:prstClr val="white">
                    <a:lumMod val="50000"/>
                  </a:prstClr>
                </a:solidFill>
                <a:latin typeface="Arial Narrow" panose="020B0604020202020204" pitchFamily="34" charset="0"/>
                <a:cs typeface="Arial Narrow" panose="020B0604020202020204" pitchFamily="34" charset="0"/>
              </a:rPr>
              <a:t>80 %</a:t>
            </a:r>
            <a:endParaRPr lang="en-US" sz="800" dirty="0">
              <a:solidFill>
                <a:prstClr val="white">
                  <a:lumMod val="50000"/>
                </a:prstClr>
              </a:solidFill>
              <a:latin typeface="Arial Narrow" panose="020B0604020202020204" pitchFamily="34" charset="0"/>
              <a:cs typeface="Arial Narrow" panose="020B0604020202020204" pitchFamily="34" charset="0"/>
            </a:endParaRPr>
          </a:p>
        </p:txBody>
      </p:sp>
      <p:sp>
        <p:nvSpPr>
          <p:cNvPr id="64" name="Rectangle 6">
            <a:extLst>
              <a:ext uri="{FF2B5EF4-FFF2-40B4-BE49-F238E27FC236}">
                <a16:creationId xmlns:a16="http://schemas.microsoft.com/office/drawing/2014/main" id="{E1AC638A-8867-E845-AF29-7996E6E11553}"/>
              </a:ext>
            </a:extLst>
          </p:cNvPr>
          <p:cNvSpPr>
            <a:spLocks noChangeArrowheads="1"/>
          </p:cNvSpPr>
          <p:nvPr/>
        </p:nvSpPr>
        <p:spPr bwMode="auto">
          <a:xfrm>
            <a:off x="147598" y="846839"/>
            <a:ext cx="3213456" cy="5087547"/>
          </a:xfrm>
          <a:prstGeom prst="rect">
            <a:avLst/>
          </a:prstGeom>
          <a:noFill/>
          <a:ln w="9525">
            <a:noFill/>
            <a:miter lim="800000"/>
            <a:headEnd/>
            <a:tailEnd/>
          </a:ln>
        </p:spPr>
        <p:txBody>
          <a:bodyPr wrap="square" lIns="0" tIns="0" rIns="0" bIns="0">
            <a:spAutoFit/>
          </a:bodyPr>
          <a:lstStyle/>
          <a:p>
            <a:pPr defTabSz="954088">
              <a:lnSpc>
                <a:spcPct val="95000"/>
              </a:lnSpc>
            </a:pPr>
            <a:r>
              <a:rPr lang="en-US" sz="1200" dirty="0">
                <a:solidFill>
                  <a:schemeClr val="bg1"/>
                </a:solidFill>
                <a:latin typeface="Arial Narrow" panose="020B0604020202020204" pitchFamily="34" charset="0"/>
                <a:cs typeface="Arial Narrow" panose="020B0604020202020204" pitchFamily="34" charset="0"/>
              </a:rPr>
              <a:t>Literally the ONE million Dollar question for each and every SAP S/4HANA project is: How quickly do you intent to take advantage from the effort you have invested?</a:t>
            </a:r>
          </a:p>
          <a:p>
            <a:pPr defTabSz="954088">
              <a:lnSpc>
                <a:spcPct val="95000"/>
              </a:lnSpc>
            </a:pPr>
            <a:endParaRPr lang="en-US" sz="1200" dirty="0">
              <a:solidFill>
                <a:schemeClr val="bg1"/>
              </a:solidFill>
              <a:latin typeface="Arial Narrow" panose="020B0604020202020204" pitchFamily="34" charset="0"/>
              <a:cs typeface="Arial Narrow" panose="020B0604020202020204" pitchFamily="34" charset="0"/>
            </a:endParaRPr>
          </a:p>
          <a:p>
            <a:pPr defTabSz="954088">
              <a:lnSpc>
                <a:spcPct val="95000"/>
              </a:lnSpc>
            </a:pPr>
            <a:r>
              <a:rPr lang="en-US" sz="1200" dirty="0">
                <a:solidFill>
                  <a:schemeClr val="bg1"/>
                </a:solidFill>
                <a:latin typeface="Arial Narrow" panose="020B0604020202020204" pitchFamily="34" charset="0"/>
                <a:cs typeface="Arial Narrow" panose="020B0604020202020204" pitchFamily="34" charset="0"/>
              </a:rPr>
              <a:t>If your thinking is tending to be short-term oriented and your desire is mainly to reduce the operational cost of an already existing (prior) system, you might decide to facilitate a “lift-and-shift” approach for your SAP S/4HANA project. The consequence and (most recently) downside of “lift-and-shift” approach for your project will necessarily be that you will have (almost) zero winning in additional business functionality and only a minimum of short-term advantages of being migrated to the newer technology (here: S/4 or even s/4 HANA). This kind of a project represents not more or less than an execution of your known business habitat in a renewed system landscape. On the upside you will have the chance of defining a fix-price project execution path – forcing your organization simplify to adopt the changes. It would not be wrong, if we would name such a project a “a change for the sake of staying what you are”. We consider this intention to be a valid option.</a:t>
            </a:r>
          </a:p>
          <a:p>
            <a:pPr defTabSz="954088">
              <a:lnSpc>
                <a:spcPct val="95000"/>
              </a:lnSpc>
            </a:pPr>
            <a:endParaRPr lang="en-US" sz="1200" dirty="0">
              <a:solidFill>
                <a:schemeClr val="bg1"/>
              </a:solidFill>
              <a:latin typeface="Arial Narrow" panose="020B0604020202020204" pitchFamily="34" charset="0"/>
              <a:cs typeface="Arial Narrow" panose="020B0604020202020204" pitchFamily="34" charset="0"/>
            </a:endParaRPr>
          </a:p>
          <a:p>
            <a:pPr defTabSz="954088">
              <a:lnSpc>
                <a:spcPct val="95000"/>
              </a:lnSpc>
            </a:pPr>
            <a:r>
              <a:rPr lang="en-US" sz="1200" dirty="0">
                <a:solidFill>
                  <a:schemeClr val="bg1"/>
                </a:solidFill>
                <a:latin typeface="Arial Narrow" panose="020B0604020202020204" pitchFamily="34" charset="0"/>
                <a:cs typeface="Arial Narrow" panose="020B0604020202020204" pitchFamily="34" charset="0"/>
              </a:rPr>
              <a:t>Is your thinking though strategy-oriented and you intend to anticipate the given moment a “S4/HANA business transformation” approach is providing a once in a life time opportunity to change the culture, the style of collaboration, the efficiency of your organization and power to innovate in your company now in the future. </a:t>
            </a:r>
          </a:p>
        </p:txBody>
      </p:sp>
      <p:sp>
        <p:nvSpPr>
          <p:cNvPr id="65" name="Rechteck 64">
            <a:extLst>
              <a:ext uri="{FF2B5EF4-FFF2-40B4-BE49-F238E27FC236}">
                <a16:creationId xmlns:a16="http://schemas.microsoft.com/office/drawing/2014/main" id="{DD4AC97C-B039-7548-B418-EF2155364A64}"/>
              </a:ext>
            </a:extLst>
          </p:cNvPr>
          <p:cNvSpPr/>
          <p:nvPr/>
        </p:nvSpPr>
        <p:spPr>
          <a:xfrm>
            <a:off x="557645" y="45607"/>
            <a:ext cx="10595514" cy="584775"/>
          </a:xfrm>
          <a:prstGeom prst="rect">
            <a:avLst/>
          </a:prstGeom>
        </p:spPr>
        <p:txBody>
          <a:bodyPr wrap="square">
            <a:spAutoFit/>
          </a:bodyPr>
          <a:lstStyle/>
          <a:p>
            <a:r>
              <a:rPr lang="en-GB" dirty="0">
                <a:latin typeface="Arial Narrow" panose="020B0604020202020204" pitchFamily="34" charset="0"/>
                <a:ea typeface="Verdana" panose="020B0604030504040204" pitchFamily="34" charset="0"/>
                <a:cs typeface="Arial Narrow" panose="020B0604020202020204" pitchFamily="34" charset="0"/>
              </a:rPr>
              <a:t>The SAP S/4HANA project – are we clear about where we are and where we want to go -  when we “Kick-off”?</a:t>
            </a:r>
          </a:p>
          <a:p>
            <a:r>
              <a:rPr lang="en-GB" sz="1400" dirty="0">
                <a:solidFill>
                  <a:srgbClr val="575757"/>
                </a:solidFill>
                <a:latin typeface="Arial Narrow" panose="020B0604020202020204" pitchFamily="34" charset="0"/>
                <a:cs typeface="Arial Narrow" panose="020B0604020202020204" pitchFamily="34" charset="0"/>
              </a:rPr>
              <a:t>How far do you intend to push your business?</a:t>
            </a:r>
          </a:p>
        </p:txBody>
      </p:sp>
    </p:spTree>
    <p:extLst>
      <p:ext uri="{BB962C8B-B14F-4D97-AF65-F5344CB8AC3E}">
        <p14:creationId xmlns:p14="http://schemas.microsoft.com/office/powerpoint/2010/main" val="1801638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004B084C-8C26-6241-BA6C-7939A97F1E17}"/>
              </a:ext>
            </a:extLst>
          </p:cNvPr>
          <p:cNvGrpSpPr/>
          <p:nvPr/>
        </p:nvGrpSpPr>
        <p:grpSpPr>
          <a:xfrm>
            <a:off x="4000609" y="1205817"/>
            <a:ext cx="3983245" cy="3984624"/>
            <a:chOff x="4163293" y="1784396"/>
            <a:chExt cx="3983245" cy="3984624"/>
          </a:xfrm>
        </p:grpSpPr>
        <p:grpSp>
          <p:nvGrpSpPr>
            <p:cNvPr id="6" name="Group 15">
              <a:extLst>
                <a:ext uri="{FF2B5EF4-FFF2-40B4-BE49-F238E27FC236}">
                  <a16:creationId xmlns:a16="http://schemas.microsoft.com/office/drawing/2014/main" id="{5E0CB50A-5844-424B-8438-1CA7D45F6A85}"/>
                </a:ext>
              </a:extLst>
            </p:cNvPr>
            <p:cNvGrpSpPr>
              <a:grpSpLocks/>
            </p:cNvGrpSpPr>
            <p:nvPr/>
          </p:nvGrpSpPr>
          <p:grpSpPr bwMode="auto">
            <a:xfrm>
              <a:off x="6154224" y="3775328"/>
              <a:ext cx="1174140" cy="1993692"/>
              <a:chOff x="3356" y="2880"/>
              <a:chExt cx="678" cy="1153"/>
            </a:xfrm>
            <a:solidFill>
              <a:srgbClr val="5B9BD5"/>
            </a:solidFill>
          </p:grpSpPr>
          <p:sp>
            <p:nvSpPr>
              <p:cNvPr id="35" name="Arc 16">
                <a:extLst>
                  <a:ext uri="{FF2B5EF4-FFF2-40B4-BE49-F238E27FC236}">
                    <a16:creationId xmlns:a16="http://schemas.microsoft.com/office/drawing/2014/main" id="{2E12B7E5-3267-784A-AF62-1EDB0FB4669A}"/>
                  </a:ext>
                </a:extLst>
              </p:cNvPr>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12700">
                <a:solidFill>
                  <a:sysClr val="window" lastClr="FFFFFF"/>
                </a:solidFill>
                <a:round/>
                <a:headEnd/>
                <a:tailEnd/>
              </a:ln>
            </p:spPr>
            <p:txBody>
              <a:bodyPr lIns="44450" tIns="1005840" rIns="27432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E</a:t>
                </a:r>
                <a: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ngagement</a:t>
                </a:r>
              </a:p>
            </p:txBody>
          </p:sp>
          <p:sp>
            <p:nvSpPr>
              <p:cNvPr id="36" name="Freeform 70">
                <a:extLst>
                  <a:ext uri="{FF2B5EF4-FFF2-40B4-BE49-F238E27FC236}">
                    <a16:creationId xmlns:a16="http://schemas.microsoft.com/office/drawing/2014/main" id="{380A3402-E0A0-CF43-AA8B-FCA6E8731150}"/>
                  </a:ext>
                </a:extLst>
              </p:cNvPr>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u="none" strike="noStrike" kern="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endParaRPr>
              </a:p>
            </p:txBody>
          </p:sp>
        </p:grpSp>
        <p:grpSp>
          <p:nvGrpSpPr>
            <p:cNvPr id="7" name="Group 18">
              <a:extLst>
                <a:ext uri="{FF2B5EF4-FFF2-40B4-BE49-F238E27FC236}">
                  <a16:creationId xmlns:a16="http://schemas.microsoft.com/office/drawing/2014/main" id="{2B95B6CE-B008-E944-888D-F462B217F590}"/>
                </a:ext>
              </a:extLst>
            </p:cNvPr>
            <p:cNvGrpSpPr>
              <a:grpSpLocks/>
            </p:cNvGrpSpPr>
            <p:nvPr/>
          </p:nvGrpSpPr>
          <p:grpSpPr bwMode="auto">
            <a:xfrm>
              <a:off x="4984225" y="3775328"/>
              <a:ext cx="1171381" cy="1993692"/>
              <a:chOff x="2679" y="2880"/>
              <a:chExt cx="678" cy="1153"/>
            </a:xfrm>
            <a:solidFill>
              <a:srgbClr val="5B9BD5"/>
            </a:solidFill>
          </p:grpSpPr>
          <p:sp>
            <p:nvSpPr>
              <p:cNvPr id="33" name="Arc 19">
                <a:extLst>
                  <a:ext uri="{FF2B5EF4-FFF2-40B4-BE49-F238E27FC236}">
                    <a16:creationId xmlns:a16="http://schemas.microsoft.com/office/drawing/2014/main" id="{74F42345-DDA9-E849-B907-55DB0365B3F1}"/>
                  </a:ext>
                </a:extLst>
              </p:cNvPr>
              <p:cNvSpPr>
                <a:spLocks/>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12700">
                <a:solidFill>
                  <a:sysClr val="window" lastClr="FFFFFF"/>
                </a:solidFill>
                <a:round/>
                <a:headEnd/>
                <a:tailEnd/>
              </a:ln>
            </p:spPr>
            <p:txBody>
              <a:bodyPr lIns="274320" tIns="100584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I</a:t>
                </a:r>
                <a: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nterface</a:t>
                </a:r>
                <a:b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br>
                <a: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processes</a:t>
                </a:r>
              </a:p>
            </p:txBody>
          </p:sp>
          <p:sp>
            <p:nvSpPr>
              <p:cNvPr id="34" name="Freeform 68">
                <a:extLst>
                  <a:ext uri="{FF2B5EF4-FFF2-40B4-BE49-F238E27FC236}">
                    <a16:creationId xmlns:a16="http://schemas.microsoft.com/office/drawing/2014/main" id="{347F7485-3092-3E48-BFB4-18890C856C39}"/>
                  </a:ext>
                </a:extLst>
              </p:cNvPr>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u="none" strike="noStrike" kern="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endParaRPr>
              </a:p>
            </p:txBody>
          </p:sp>
        </p:grpSp>
        <p:grpSp>
          <p:nvGrpSpPr>
            <p:cNvPr id="8" name="Group 3">
              <a:extLst>
                <a:ext uri="{FF2B5EF4-FFF2-40B4-BE49-F238E27FC236}">
                  <a16:creationId xmlns:a16="http://schemas.microsoft.com/office/drawing/2014/main" id="{E820CC36-9588-FD4F-A3EE-7A2031D17B70}"/>
                </a:ext>
              </a:extLst>
            </p:cNvPr>
            <p:cNvGrpSpPr>
              <a:grpSpLocks/>
            </p:cNvGrpSpPr>
            <p:nvPr/>
          </p:nvGrpSpPr>
          <p:grpSpPr bwMode="auto">
            <a:xfrm>
              <a:off x="6154224" y="1784396"/>
              <a:ext cx="1174140" cy="1993693"/>
              <a:chOff x="3356" y="1728"/>
              <a:chExt cx="678" cy="1153"/>
            </a:xfrm>
            <a:solidFill>
              <a:srgbClr val="5B9BD5"/>
            </a:solidFill>
          </p:grpSpPr>
          <p:sp>
            <p:nvSpPr>
              <p:cNvPr id="31" name="Arc 4">
                <a:extLst>
                  <a:ext uri="{FF2B5EF4-FFF2-40B4-BE49-F238E27FC236}">
                    <a16:creationId xmlns:a16="http://schemas.microsoft.com/office/drawing/2014/main" id="{3153941D-775E-474B-ABC1-A82673701530}"/>
                  </a:ext>
                </a:extLst>
              </p:cNvPr>
              <p:cNvSpPr>
                <a:spLocks/>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12700">
                <a:solidFill>
                  <a:sysClr val="window" lastClr="FFFFFF"/>
                </a:solidFill>
                <a:round/>
                <a:headEnd/>
                <a:tailEnd/>
              </a:ln>
            </p:spPr>
            <p:txBody>
              <a:bodyPr lIns="44450" tIns="44450" rIns="274320" bIns="100584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S</a:t>
                </a:r>
                <a: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taff experts </a:t>
                </a:r>
                <a:b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br>
                <a: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on demand</a:t>
                </a:r>
              </a:p>
            </p:txBody>
          </p:sp>
          <p:sp>
            <p:nvSpPr>
              <p:cNvPr id="32" name="Freeform 78">
                <a:extLst>
                  <a:ext uri="{FF2B5EF4-FFF2-40B4-BE49-F238E27FC236}">
                    <a16:creationId xmlns:a16="http://schemas.microsoft.com/office/drawing/2014/main" id="{7D9E7B6F-4FBA-2E40-9906-11EC243DE2FC}"/>
                  </a:ext>
                </a:extLst>
              </p:cNvPr>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u="none" strike="noStrike" kern="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endParaRPr>
              </a:p>
            </p:txBody>
          </p:sp>
        </p:grpSp>
        <p:grpSp>
          <p:nvGrpSpPr>
            <p:cNvPr id="9" name="Group 6">
              <a:extLst>
                <a:ext uri="{FF2B5EF4-FFF2-40B4-BE49-F238E27FC236}">
                  <a16:creationId xmlns:a16="http://schemas.microsoft.com/office/drawing/2014/main" id="{B9524A5C-5EC7-9841-B056-2AB23C1C3F96}"/>
                </a:ext>
              </a:extLst>
            </p:cNvPr>
            <p:cNvGrpSpPr>
              <a:grpSpLocks/>
            </p:cNvGrpSpPr>
            <p:nvPr/>
          </p:nvGrpSpPr>
          <p:grpSpPr bwMode="auto">
            <a:xfrm>
              <a:off x="6152495" y="2164333"/>
              <a:ext cx="1897112" cy="1612891"/>
              <a:chOff x="3356" y="1948"/>
              <a:chExt cx="1097" cy="933"/>
            </a:xfrm>
            <a:solidFill>
              <a:srgbClr val="5B9BD5"/>
            </a:solidFill>
          </p:grpSpPr>
          <p:sp>
            <p:nvSpPr>
              <p:cNvPr id="29" name="Arc 7">
                <a:extLst>
                  <a:ext uri="{FF2B5EF4-FFF2-40B4-BE49-F238E27FC236}">
                    <a16:creationId xmlns:a16="http://schemas.microsoft.com/office/drawing/2014/main" id="{443F733F-7F81-724C-86BF-0FD4AC023B49}"/>
                  </a:ext>
                </a:extLst>
              </p:cNvPr>
              <p:cNvSpPr>
                <a:spLocks/>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12700">
                <a:solidFill>
                  <a:sysClr val="window" lastClr="FFFFFF"/>
                </a:solidFill>
                <a:round/>
                <a:headEnd/>
                <a:tailEnd/>
              </a:ln>
            </p:spPr>
            <p:txBody>
              <a:bodyPr lIns="731520" tIns="44450" rIns="44450" bIns="27432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C</a:t>
                </a:r>
                <a: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ommunity</a:t>
                </a:r>
              </a:p>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 &amp; crowd</a:t>
                </a:r>
              </a:p>
            </p:txBody>
          </p:sp>
          <p:sp>
            <p:nvSpPr>
              <p:cNvPr id="30" name="Freeform 76">
                <a:extLst>
                  <a:ext uri="{FF2B5EF4-FFF2-40B4-BE49-F238E27FC236}">
                    <a16:creationId xmlns:a16="http://schemas.microsoft.com/office/drawing/2014/main" id="{30605A7A-AE55-144E-99BF-24C1BC617AB9}"/>
                  </a:ext>
                </a:extLst>
              </p:cNvPr>
              <p:cNvSpPr>
                <a:spLocks/>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u="none" strike="noStrike" kern="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endParaRPr>
              </a:p>
            </p:txBody>
          </p:sp>
        </p:grpSp>
        <p:grpSp>
          <p:nvGrpSpPr>
            <p:cNvPr id="10" name="Group 9">
              <a:extLst>
                <a:ext uri="{FF2B5EF4-FFF2-40B4-BE49-F238E27FC236}">
                  <a16:creationId xmlns:a16="http://schemas.microsoft.com/office/drawing/2014/main" id="{4E55016F-895E-8643-878D-E168092C1D77}"/>
                </a:ext>
              </a:extLst>
            </p:cNvPr>
            <p:cNvGrpSpPr>
              <a:grpSpLocks/>
            </p:cNvGrpSpPr>
            <p:nvPr/>
          </p:nvGrpSpPr>
          <p:grpSpPr bwMode="auto">
            <a:xfrm>
              <a:off x="6154225" y="3159974"/>
              <a:ext cx="1992313" cy="1233468"/>
              <a:chOff x="3356" y="2524"/>
              <a:chExt cx="1152" cy="713"/>
            </a:xfrm>
            <a:solidFill>
              <a:srgbClr val="5B9BD5"/>
            </a:solidFill>
          </p:grpSpPr>
          <p:sp>
            <p:nvSpPr>
              <p:cNvPr id="27" name="Arc 10">
                <a:extLst>
                  <a:ext uri="{FF2B5EF4-FFF2-40B4-BE49-F238E27FC236}">
                    <a16:creationId xmlns:a16="http://schemas.microsoft.com/office/drawing/2014/main" id="{C6A018AD-AF6B-B44B-A666-4AC8A261355F}"/>
                  </a:ext>
                </a:extLst>
              </p:cNvPr>
              <p:cNvSpPr>
                <a:spLocks/>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12700">
                <a:solidFill>
                  <a:sysClr val="window" lastClr="FFFFFF"/>
                </a:solidFill>
                <a:round/>
                <a:headEnd/>
                <a:tailEnd/>
              </a:ln>
            </p:spPr>
            <p:txBody>
              <a:bodyPr lIns="109728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A</a:t>
                </a:r>
                <a: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lgorithm</a:t>
                </a:r>
              </a:p>
            </p:txBody>
          </p:sp>
          <p:sp>
            <p:nvSpPr>
              <p:cNvPr id="28" name="Freeform 74">
                <a:extLst>
                  <a:ext uri="{FF2B5EF4-FFF2-40B4-BE49-F238E27FC236}">
                    <a16:creationId xmlns:a16="http://schemas.microsoft.com/office/drawing/2014/main" id="{4A082C90-F2A3-274F-852A-DEB7BF928A5E}"/>
                  </a:ext>
                </a:extLst>
              </p:cNvPr>
              <p:cNvSpPr>
                <a:spLocks/>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u="none" strike="noStrike" kern="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endParaRPr>
              </a:p>
            </p:txBody>
          </p:sp>
        </p:grpSp>
        <p:grpSp>
          <p:nvGrpSpPr>
            <p:cNvPr id="11" name="Group 12">
              <a:extLst>
                <a:ext uri="{FF2B5EF4-FFF2-40B4-BE49-F238E27FC236}">
                  <a16:creationId xmlns:a16="http://schemas.microsoft.com/office/drawing/2014/main" id="{CE7AB89A-0AA6-1B4D-B90D-163143430AE9}"/>
                </a:ext>
              </a:extLst>
            </p:cNvPr>
            <p:cNvGrpSpPr>
              <a:grpSpLocks/>
            </p:cNvGrpSpPr>
            <p:nvPr/>
          </p:nvGrpSpPr>
          <p:grpSpPr bwMode="auto">
            <a:xfrm>
              <a:off x="6154224" y="3775328"/>
              <a:ext cx="1897112" cy="1612890"/>
              <a:chOff x="3356" y="2880"/>
              <a:chExt cx="1097" cy="933"/>
            </a:xfrm>
            <a:solidFill>
              <a:srgbClr val="5B9BD5"/>
            </a:solidFill>
          </p:grpSpPr>
          <p:sp>
            <p:nvSpPr>
              <p:cNvPr id="25" name="Arc 13">
                <a:extLst>
                  <a:ext uri="{FF2B5EF4-FFF2-40B4-BE49-F238E27FC236}">
                    <a16:creationId xmlns:a16="http://schemas.microsoft.com/office/drawing/2014/main" id="{3CB645D2-F826-EF4E-B57D-8657A9110A72}"/>
                  </a:ext>
                </a:extLst>
              </p:cNvPr>
              <p:cNvSpPr>
                <a:spLocks/>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12700">
                <a:solidFill>
                  <a:sysClr val="window" lastClr="FFFFFF"/>
                </a:solidFill>
                <a:round/>
                <a:headEnd/>
                <a:tailEnd/>
              </a:ln>
            </p:spPr>
            <p:txBody>
              <a:bodyPr lIns="731520" tIns="18288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L</a:t>
                </a:r>
                <a: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everaged</a:t>
                </a:r>
                <a:b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br>
                <a: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assets</a:t>
                </a:r>
              </a:p>
            </p:txBody>
          </p:sp>
          <p:sp>
            <p:nvSpPr>
              <p:cNvPr id="26" name="Freeform 72">
                <a:extLst>
                  <a:ext uri="{FF2B5EF4-FFF2-40B4-BE49-F238E27FC236}">
                    <a16:creationId xmlns:a16="http://schemas.microsoft.com/office/drawing/2014/main" id="{206E1F7A-BDD9-824B-AC04-C0A4F547161C}"/>
                  </a:ext>
                </a:extLst>
              </p:cNvPr>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u="none" strike="noStrike" kern="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endParaRPr>
              </a:p>
            </p:txBody>
          </p:sp>
        </p:grpSp>
        <p:grpSp>
          <p:nvGrpSpPr>
            <p:cNvPr id="12" name="Group 21">
              <a:extLst>
                <a:ext uri="{FF2B5EF4-FFF2-40B4-BE49-F238E27FC236}">
                  <a16:creationId xmlns:a16="http://schemas.microsoft.com/office/drawing/2014/main" id="{17BFC1F7-551E-0B40-84E0-3A1DC898B6C2}"/>
                </a:ext>
              </a:extLst>
            </p:cNvPr>
            <p:cNvGrpSpPr>
              <a:grpSpLocks/>
            </p:cNvGrpSpPr>
            <p:nvPr/>
          </p:nvGrpSpPr>
          <p:grpSpPr bwMode="auto">
            <a:xfrm>
              <a:off x="4259872" y="3775328"/>
              <a:ext cx="1895732" cy="1612890"/>
              <a:chOff x="2260" y="2880"/>
              <a:chExt cx="1097" cy="933"/>
            </a:xfrm>
            <a:solidFill>
              <a:srgbClr val="5B9BD5"/>
            </a:solidFill>
          </p:grpSpPr>
          <p:sp>
            <p:nvSpPr>
              <p:cNvPr id="23" name="Arc 22">
                <a:extLst>
                  <a:ext uri="{FF2B5EF4-FFF2-40B4-BE49-F238E27FC236}">
                    <a16:creationId xmlns:a16="http://schemas.microsoft.com/office/drawing/2014/main" id="{45FD0BA8-ECE3-1147-BEB7-CED6318107FA}"/>
                  </a:ext>
                </a:extLst>
              </p:cNvPr>
              <p:cNvSpPr>
                <a:spLocks/>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grpFill/>
              <a:ln w="12700">
                <a:solidFill>
                  <a:sysClr val="window" lastClr="FFFFFF"/>
                </a:solidFill>
                <a:round/>
                <a:headEnd/>
                <a:tailEnd/>
              </a:ln>
            </p:spPr>
            <p:txBody>
              <a:bodyPr lIns="45720" tIns="182880" rIns="731520" bIns="4572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D</a:t>
                </a:r>
                <a: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ashboards</a:t>
                </a:r>
              </a:p>
            </p:txBody>
          </p:sp>
          <p:sp>
            <p:nvSpPr>
              <p:cNvPr id="24" name="Freeform 66">
                <a:extLst>
                  <a:ext uri="{FF2B5EF4-FFF2-40B4-BE49-F238E27FC236}">
                    <a16:creationId xmlns:a16="http://schemas.microsoft.com/office/drawing/2014/main" id="{D13BC9B7-3143-4D47-A723-7EDECD6DC1C8}"/>
                  </a:ext>
                </a:extLst>
              </p:cNvPr>
              <p:cNvSpPr>
                <a:spLocks/>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u="none" strike="noStrike" kern="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endParaRPr>
              </a:p>
            </p:txBody>
          </p:sp>
        </p:grpSp>
        <p:grpSp>
          <p:nvGrpSpPr>
            <p:cNvPr id="13" name="Group 24">
              <a:extLst>
                <a:ext uri="{FF2B5EF4-FFF2-40B4-BE49-F238E27FC236}">
                  <a16:creationId xmlns:a16="http://schemas.microsoft.com/office/drawing/2014/main" id="{EF9EEE9B-A1CD-8847-8D41-4C006229FA45}"/>
                </a:ext>
              </a:extLst>
            </p:cNvPr>
            <p:cNvGrpSpPr>
              <a:grpSpLocks/>
            </p:cNvGrpSpPr>
            <p:nvPr/>
          </p:nvGrpSpPr>
          <p:grpSpPr bwMode="auto">
            <a:xfrm>
              <a:off x="4163293" y="3159974"/>
              <a:ext cx="1992313" cy="1233468"/>
              <a:chOff x="2204" y="2524"/>
              <a:chExt cx="1153" cy="713"/>
            </a:xfrm>
            <a:solidFill>
              <a:srgbClr val="5B9BD5"/>
            </a:solidFill>
          </p:grpSpPr>
          <p:sp>
            <p:nvSpPr>
              <p:cNvPr id="21" name="Arc 25">
                <a:extLst>
                  <a:ext uri="{FF2B5EF4-FFF2-40B4-BE49-F238E27FC236}">
                    <a16:creationId xmlns:a16="http://schemas.microsoft.com/office/drawing/2014/main" id="{D6D112AE-2305-C24A-BEEF-C5A18853B9AE}"/>
                  </a:ext>
                </a:extLst>
              </p:cNvPr>
              <p:cNvSpPr>
                <a:spLocks/>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grpFill/>
              <a:ln w="12700">
                <a:solidFill>
                  <a:sysClr val="window" lastClr="FFFFFF"/>
                </a:solidFill>
                <a:round/>
                <a:headEnd/>
                <a:tailEnd/>
              </a:ln>
            </p:spPr>
            <p:txBody>
              <a:bodyPr lIns="44450" tIns="44450" rIns="109728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E</a:t>
                </a:r>
                <a:r>
                  <a:rPr kumimoji="0" lang="en-GB" sz="10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x-perimentation</a:t>
                </a:r>
              </a:p>
            </p:txBody>
          </p:sp>
          <p:sp>
            <p:nvSpPr>
              <p:cNvPr id="22" name="Freeform 64">
                <a:extLst>
                  <a:ext uri="{FF2B5EF4-FFF2-40B4-BE49-F238E27FC236}">
                    <a16:creationId xmlns:a16="http://schemas.microsoft.com/office/drawing/2014/main" id="{3A7B025F-2CE5-BE4D-AC55-15504F1D1B7B}"/>
                  </a:ext>
                </a:extLst>
              </p:cNvPr>
              <p:cNvSpPr>
                <a:spLocks/>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u="none" strike="noStrike" kern="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endParaRPr>
              </a:p>
            </p:txBody>
          </p:sp>
        </p:grpSp>
        <p:grpSp>
          <p:nvGrpSpPr>
            <p:cNvPr id="14" name="Group 27">
              <a:extLst>
                <a:ext uri="{FF2B5EF4-FFF2-40B4-BE49-F238E27FC236}">
                  <a16:creationId xmlns:a16="http://schemas.microsoft.com/office/drawing/2014/main" id="{4A7AD00F-72B3-8D4E-BE68-466B95726C43}"/>
                </a:ext>
              </a:extLst>
            </p:cNvPr>
            <p:cNvGrpSpPr>
              <a:grpSpLocks/>
            </p:cNvGrpSpPr>
            <p:nvPr/>
          </p:nvGrpSpPr>
          <p:grpSpPr bwMode="auto">
            <a:xfrm>
              <a:off x="4259872" y="2165198"/>
              <a:ext cx="1895732" cy="1612891"/>
              <a:chOff x="2260" y="1948"/>
              <a:chExt cx="1097" cy="933"/>
            </a:xfrm>
            <a:solidFill>
              <a:srgbClr val="5B9BD5"/>
            </a:solidFill>
          </p:grpSpPr>
          <p:sp>
            <p:nvSpPr>
              <p:cNvPr id="19" name="Arc 28">
                <a:extLst>
                  <a:ext uri="{FF2B5EF4-FFF2-40B4-BE49-F238E27FC236}">
                    <a16:creationId xmlns:a16="http://schemas.microsoft.com/office/drawing/2014/main" id="{AD199F9D-C2A0-8F46-891F-B5C00792C40A}"/>
                  </a:ext>
                </a:extLst>
              </p:cNvPr>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grpFill/>
              <a:ln w="12700">
                <a:solidFill>
                  <a:sysClr val="window" lastClr="FFFFFF"/>
                </a:solidFill>
                <a:round/>
                <a:headEnd/>
                <a:tailEnd/>
              </a:ln>
            </p:spPr>
            <p:txBody>
              <a:bodyPr lIns="45720" tIns="44450" rIns="731520" bIns="27432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A</a:t>
                </a:r>
                <a: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utonomy </a:t>
                </a:r>
                <a:b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br>
                <a: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of teams</a:t>
                </a:r>
              </a:p>
            </p:txBody>
          </p:sp>
          <p:sp>
            <p:nvSpPr>
              <p:cNvPr id="20" name="Freeform 62">
                <a:extLst>
                  <a:ext uri="{FF2B5EF4-FFF2-40B4-BE49-F238E27FC236}">
                    <a16:creationId xmlns:a16="http://schemas.microsoft.com/office/drawing/2014/main" id="{4AD19286-3658-BA47-9247-94E162D434E6}"/>
                  </a:ext>
                </a:extLst>
              </p:cNvPr>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u="none" strike="noStrike" kern="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endParaRPr>
              </a:p>
            </p:txBody>
          </p:sp>
        </p:grpSp>
        <p:grpSp>
          <p:nvGrpSpPr>
            <p:cNvPr id="15" name="Group 30">
              <a:extLst>
                <a:ext uri="{FF2B5EF4-FFF2-40B4-BE49-F238E27FC236}">
                  <a16:creationId xmlns:a16="http://schemas.microsoft.com/office/drawing/2014/main" id="{4F51556D-2EC5-9A4B-B44D-250E3F0D2E9A}"/>
                </a:ext>
              </a:extLst>
            </p:cNvPr>
            <p:cNvGrpSpPr>
              <a:grpSpLocks/>
            </p:cNvGrpSpPr>
            <p:nvPr/>
          </p:nvGrpSpPr>
          <p:grpSpPr bwMode="auto">
            <a:xfrm>
              <a:off x="4984225" y="1784396"/>
              <a:ext cx="1171381" cy="1993693"/>
              <a:chOff x="2679" y="1728"/>
              <a:chExt cx="678" cy="1153"/>
            </a:xfrm>
            <a:solidFill>
              <a:srgbClr val="5B9BD5"/>
            </a:solidFill>
          </p:grpSpPr>
          <p:sp>
            <p:nvSpPr>
              <p:cNvPr id="17" name="Arc 31">
                <a:extLst>
                  <a:ext uri="{FF2B5EF4-FFF2-40B4-BE49-F238E27FC236}">
                    <a16:creationId xmlns:a16="http://schemas.microsoft.com/office/drawing/2014/main" id="{7A72096C-76A7-764C-BA82-5B1938B180A9}"/>
                  </a:ext>
                </a:extLst>
              </p:cNvPr>
              <p:cNvSpPr>
                <a:spLocks/>
              </p:cNvSpPr>
              <p:nvPr/>
            </p:nvSpPr>
            <p:spPr bwMode="auto">
              <a:xfrm>
                <a:off x="2679"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grpFill/>
              <a:ln w="12700">
                <a:solidFill>
                  <a:sysClr val="window" lastClr="FFFFFF"/>
                </a:solidFill>
                <a:round/>
                <a:headEnd/>
                <a:tailEnd/>
              </a:ln>
            </p:spPr>
            <p:txBody>
              <a:bodyPr lIns="274320" tIns="45720" rIns="44450" bIns="100584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S</a:t>
                </a:r>
                <a:r>
                  <a:rPr kumimoji="0" lang="en-GB" sz="11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ocial Technologies</a:t>
                </a:r>
              </a:p>
            </p:txBody>
          </p:sp>
          <p:sp>
            <p:nvSpPr>
              <p:cNvPr id="18" name="Freeform 60">
                <a:extLst>
                  <a:ext uri="{FF2B5EF4-FFF2-40B4-BE49-F238E27FC236}">
                    <a16:creationId xmlns:a16="http://schemas.microsoft.com/office/drawing/2014/main" id="{9B6720CD-C6A3-7449-9230-094C54E8FCDF}"/>
                  </a:ext>
                </a:extLst>
              </p:cNvPr>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u="none" strike="noStrike" kern="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endParaRPr>
              </a:p>
            </p:txBody>
          </p:sp>
        </p:grpSp>
        <p:sp>
          <p:nvSpPr>
            <p:cNvPr id="16" name="Oval 79">
              <a:extLst>
                <a:ext uri="{FF2B5EF4-FFF2-40B4-BE49-F238E27FC236}">
                  <a16:creationId xmlns:a16="http://schemas.microsoft.com/office/drawing/2014/main" id="{B45BE363-4426-3843-9CC0-12BBBA2C913E}"/>
                </a:ext>
              </a:extLst>
            </p:cNvPr>
            <p:cNvSpPr>
              <a:spLocks noChangeArrowheads="1"/>
            </p:cNvSpPr>
            <p:nvPr/>
          </p:nvSpPr>
          <p:spPr bwMode="auto">
            <a:xfrm>
              <a:off x="5157294" y="2779367"/>
              <a:ext cx="1992313" cy="1990933"/>
            </a:xfrm>
            <a:prstGeom prst="ellipse">
              <a:avLst/>
            </a:prstGeom>
            <a:solidFill>
              <a:srgbClr val="70AD47"/>
            </a:solidFill>
            <a:ln w="5715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95000"/>
                </a:lnSpc>
                <a:spcBef>
                  <a:spcPct val="20000"/>
                </a:spcBef>
                <a:spcAft>
                  <a:spcPct val="37000"/>
                </a:spcAft>
                <a:buClrTx/>
                <a:buSzTx/>
                <a:buFontTx/>
                <a:buNone/>
                <a:tabLst/>
                <a:defRPr/>
              </a:pPr>
              <a:r>
                <a:rPr kumimoji="0" lang="en-GB" sz="16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SCALE IDEAS </a:t>
              </a:r>
            </a:p>
            <a:p>
              <a:pPr marL="0" marR="0" lvl="0" indent="0" algn="ctr" defTabSz="914400" eaLnBrk="1" fontAlgn="auto" latinLnBrk="0" hangingPunct="1">
                <a:lnSpc>
                  <a:spcPct val="95000"/>
                </a:lnSpc>
                <a:spcBef>
                  <a:spcPct val="20000"/>
                </a:spcBef>
                <a:spcAft>
                  <a:spcPct val="37000"/>
                </a:spcAft>
                <a:buClrTx/>
                <a:buSzTx/>
                <a:buFontTx/>
                <a:buNone/>
                <a:tabLst/>
                <a:defRPr/>
              </a:pPr>
              <a:r>
                <a:rPr kumimoji="0" lang="en-GB" sz="8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for the creation of</a:t>
              </a:r>
            </a:p>
            <a:p>
              <a:pPr marL="0" marR="0" lvl="0" indent="0" algn="ctr" defTabSz="914400" eaLnBrk="1" fontAlgn="auto" latinLnBrk="0" hangingPunct="1">
                <a:lnSpc>
                  <a:spcPct val="95000"/>
                </a:lnSpc>
                <a:spcBef>
                  <a:spcPct val="20000"/>
                </a:spcBef>
                <a:spcAft>
                  <a:spcPct val="37000"/>
                </a:spcAft>
                <a:buClrTx/>
                <a:buSzTx/>
                <a:buFontTx/>
                <a:buNone/>
                <a:tabLst/>
                <a:defRPr/>
              </a:pPr>
              <a:r>
                <a:rPr kumimoji="0" lang="en-GB" sz="16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exponential growth within your </a:t>
              </a:r>
              <a:br>
                <a:rPr kumimoji="0" lang="en-GB" sz="16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br>
              <a:r>
                <a:rPr kumimoji="0" lang="en-GB" sz="16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organization </a:t>
              </a:r>
            </a:p>
          </p:txBody>
        </p:sp>
      </p:grpSp>
      <p:sp>
        <p:nvSpPr>
          <p:cNvPr id="37" name="Rechteck 36">
            <a:extLst>
              <a:ext uri="{FF2B5EF4-FFF2-40B4-BE49-F238E27FC236}">
                <a16:creationId xmlns:a16="http://schemas.microsoft.com/office/drawing/2014/main" id="{D6787570-1FEA-5D4C-BD2A-16C2B8AE5677}"/>
              </a:ext>
            </a:extLst>
          </p:cNvPr>
          <p:cNvSpPr/>
          <p:nvPr/>
        </p:nvSpPr>
        <p:spPr>
          <a:xfrm>
            <a:off x="3766240" y="739412"/>
            <a:ext cx="7706013" cy="2400657"/>
          </a:xfrm>
          <a:prstGeom prst="rect">
            <a:avLst/>
          </a:prstGeom>
          <a:solidFill>
            <a:schemeClr val="bg1">
              <a:alpha val="80000"/>
            </a:schemeClr>
          </a:solidFill>
        </p:spPr>
        <p:txBody>
          <a:bodyPr wrap="square">
            <a:spAutoFit/>
          </a:bodyPr>
          <a:lstStyle/>
          <a:p>
            <a:r>
              <a:rPr lang="en-GB" sz="1100" b="1" dirty="0">
                <a:solidFill>
                  <a:schemeClr val="bg1">
                    <a:lumMod val="50000"/>
                  </a:schemeClr>
                </a:solidFill>
                <a:latin typeface="Arial Narrow" panose="020B0604020202020204" pitchFamily="34" charset="0"/>
                <a:cs typeface="Arial Narrow" panose="020B0604020202020204" pitchFamily="34" charset="0"/>
                <a:hlinkClick r:id="rId2"/>
              </a:rPr>
              <a:t>And lets start with a good repeat: What is SAP S/4HANA?</a:t>
            </a:r>
            <a:br>
              <a:rPr lang="en-GB" sz="1100" b="1" dirty="0">
                <a:solidFill>
                  <a:schemeClr val="bg1">
                    <a:lumMod val="50000"/>
                  </a:schemeClr>
                </a:solidFill>
                <a:latin typeface="Arial Narrow" panose="020B0604020202020204" pitchFamily="34" charset="0"/>
                <a:cs typeface="Arial Narrow" panose="020B0604020202020204" pitchFamily="34" charset="0"/>
              </a:rPr>
            </a:br>
            <a:endParaRPr lang="en-GB" sz="1100" b="1" dirty="0">
              <a:solidFill>
                <a:schemeClr val="bg1">
                  <a:lumMod val="50000"/>
                </a:schemeClr>
              </a:solidFill>
              <a:latin typeface="Arial Narrow" panose="020B0604020202020204" pitchFamily="34" charset="0"/>
              <a:cs typeface="Arial Narrow" panose="020B0604020202020204" pitchFamily="34" charset="0"/>
            </a:endParaRPr>
          </a:p>
          <a:p>
            <a:r>
              <a:rPr lang="en-GB" sz="900" dirty="0">
                <a:solidFill>
                  <a:schemeClr val="tx1">
                    <a:lumMod val="65000"/>
                    <a:lumOff val="35000"/>
                  </a:schemeClr>
                </a:solidFill>
                <a:latin typeface="Arial Narrow" panose="020B0604020202020204" pitchFamily="34" charset="0"/>
                <a:cs typeface="Arial Narrow" panose="020B0604020202020204" pitchFamily="34" charset="0"/>
              </a:rPr>
              <a:t>SAP S/4HANA Enterprise Management is SAP’s next-generation Digital Core and is a new product. With SAP S/4HANA, we are building on the success of the SAP Business Suite powered by SAP HANA with a completely new and re-imagined suite</a:t>
            </a:r>
          </a:p>
          <a:p>
            <a:endParaRPr lang="en-GB" sz="1100" dirty="0">
              <a:solidFill>
                <a:schemeClr val="tx1">
                  <a:lumMod val="65000"/>
                  <a:lumOff val="35000"/>
                </a:schemeClr>
              </a:solidFill>
              <a:latin typeface="Arial Narrow" panose="020B0604020202020204" pitchFamily="34" charset="0"/>
              <a:cs typeface="Arial Narrow" panose="020B0604020202020204" pitchFamily="34" charset="0"/>
            </a:endParaRPr>
          </a:p>
          <a:p>
            <a:pPr marL="171450" indent="-171450">
              <a:buFont typeface="Wingdings" panose="05000000000000000000" pitchFamily="2" charset="2"/>
              <a:buChar char="§"/>
            </a:pPr>
            <a:r>
              <a:rPr lang="en-GB" sz="900" dirty="0">
                <a:solidFill>
                  <a:schemeClr val="tx1">
                    <a:lumMod val="65000"/>
                    <a:lumOff val="35000"/>
                  </a:schemeClr>
                </a:solidFill>
                <a:latin typeface="Arial Narrow" panose="020B0604020202020204" pitchFamily="34" charset="0"/>
                <a:cs typeface="Arial Narrow" panose="020B0604020202020204" pitchFamily="34" charset="0"/>
              </a:rPr>
              <a:t>SAP S/4HANA is running on SAP HANA for massive simplifications (simplified data model: no indexes, no aggregates, no redundancies) and innovations (for example, open in-memory platform for advanced applications predicting, recommending, and simulating)</a:t>
            </a:r>
          </a:p>
          <a:p>
            <a:pPr marL="171450" indent="-171450">
              <a:buFont typeface="Wingdings" panose="05000000000000000000" pitchFamily="2" charset="2"/>
              <a:buChar char="§"/>
            </a:pPr>
            <a:r>
              <a:rPr lang="en-GB" sz="900" dirty="0">
                <a:solidFill>
                  <a:schemeClr val="tx1">
                    <a:lumMod val="65000"/>
                    <a:lumOff val="35000"/>
                  </a:schemeClr>
                </a:solidFill>
                <a:latin typeface="Arial Narrow" panose="020B0604020202020204" pitchFamily="34" charset="0"/>
                <a:cs typeface="Arial Narrow" panose="020B0604020202020204" pitchFamily="34" charset="0"/>
              </a:rPr>
              <a:t>SAP S/4HANA is natively designed with SAP Fiori UX, offering an integrated user experience with modern usability and instant insight on any device (role-based, three steps max to get the job done, mobile-first, consistent experience across lines of business) </a:t>
            </a:r>
          </a:p>
          <a:p>
            <a:pPr marL="171450" indent="-171450">
              <a:buFont typeface="Wingdings" panose="05000000000000000000" pitchFamily="2" charset="2"/>
              <a:buChar char="§"/>
            </a:pPr>
            <a:r>
              <a:rPr lang="en-GB" sz="900" dirty="0">
                <a:solidFill>
                  <a:schemeClr val="tx1">
                    <a:lumMod val="65000"/>
                    <a:lumOff val="35000"/>
                  </a:schemeClr>
                </a:solidFill>
                <a:latin typeface="Arial Narrow" panose="020B0604020202020204" pitchFamily="34" charset="0"/>
                <a:cs typeface="Arial Narrow" panose="020B0604020202020204" pitchFamily="34" charset="0"/>
              </a:rPr>
              <a:t>SAP S/4HANA is natively connected to the Internet of Things (IOT) and business networks for real-time collaboration (planned: machine-to-machine, </a:t>
            </a:r>
            <a:r>
              <a:rPr lang="en-GB" sz="900" dirty="0" err="1">
                <a:solidFill>
                  <a:schemeClr val="tx1">
                    <a:lumMod val="65000"/>
                    <a:lumOff val="35000"/>
                  </a:schemeClr>
                </a:solidFill>
                <a:latin typeface="Arial Narrow" panose="020B0604020202020204" pitchFamily="34" charset="0"/>
                <a:cs typeface="Arial Narrow" panose="020B0604020202020204" pitchFamily="34" charset="0"/>
              </a:rPr>
              <a:t>Ariba</a:t>
            </a:r>
            <a:r>
              <a:rPr lang="en-GB" sz="900" dirty="0">
                <a:solidFill>
                  <a:schemeClr val="tx1">
                    <a:lumMod val="65000"/>
                    <a:lumOff val="35000"/>
                  </a:schemeClr>
                </a:solidFill>
                <a:latin typeface="Arial Narrow" panose="020B0604020202020204" pitchFamily="34" charset="0"/>
                <a:cs typeface="Arial Narrow" panose="020B0604020202020204" pitchFamily="34" charset="0"/>
              </a:rPr>
              <a:t> Network, Concur) in the networked economy</a:t>
            </a:r>
          </a:p>
          <a:p>
            <a:pPr marL="171450" indent="-171450">
              <a:buFont typeface="Wingdings" panose="05000000000000000000" pitchFamily="2" charset="2"/>
              <a:buChar char="§"/>
            </a:pPr>
            <a:r>
              <a:rPr lang="en-GB" sz="900" dirty="0">
                <a:solidFill>
                  <a:schemeClr val="tx1">
                    <a:lumMod val="65000"/>
                    <a:lumOff val="35000"/>
                  </a:schemeClr>
                </a:solidFill>
                <a:latin typeface="Arial Narrow" panose="020B0604020202020204" pitchFamily="34" charset="0"/>
                <a:cs typeface="Arial Narrow" panose="020B0604020202020204" pitchFamily="34" charset="0"/>
              </a:rPr>
              <a:t>SAP S/4HANA is natively engineered for providing choice of deployment (on premise, cloud and hybrid)</a:t>
            </a:r>
          </a:p>
          <a:p>
            <a:pPr marL="171450" indent="-171450">
              <a:buFont typeface="Wingdings" panose="05000000000000000000" pitchFamily="2" charset="2"/>
              <a:buChar char="§"/>
            </a:pPr>
            <a:r>
              <a:rPr lang="en-GB" sz="900" dirty="0">
                <a:solidFill>
                  <a:schemeClr val="tx1">
                    <a:lumMod val="65000"/>
                    <a:lumOff val="35000"/>
                  </a:schemeClr>
                </a:solidFill>
                <a:latin typeface="Arial Narrow" panose="020B0604020202020204" pitchFamily="34" charset="0"/>
                <a:cs typeface="Arial Narrow" panose="020B0604020202020204" pitchFamily="34" charset="0"/>
              </a:rPr>
              <a:t>SAP S/4HANA is natively born for easy adoption (guided, configuration, and easy on-boarding, from the discovery of the solution through cloud trials to deployment with pre-configured best practices) </a:t>
            </a:r>
          </a:p>
          <a:p>
            <a:pPr marL="171450" indent="-171450">
              <a:buFont typeface="Wingdings" panose="05000000000000000000" pitchFamily="2" charset="2"/>
              <a:buChar char="§"/>
            </a:pPr>
            <a:r>
              <a:rPr lang="en-GB" sz="900" dirty="0">
                <a:solidFill>
                  <a:schemeClr val="tx1">
                    <a:lumMod val="65000"/>
                    <a:lumOff val="35000"/>
                  </a:schemeClr>
                </a:solidFill>
                <a:latin typeface="Arial Narrow" panose="020B0604020202020204" pitchFamily="34" charset="0"/>
                <a:cs typeface="Arial Narrow" panose="020B0604020202020204" pitchFamily="34" charset="0"/>
              </a:rPr>
              <a:t>In addition, SAP HANA Cloud Platform serves as open extension, agility layer for SAP S/4HANA. The extensions (APPs) built on the cloud platform can run against either deployment of SAP S/4HANA: in the cloud and on premise.</a:t>
            </a:r>
          </a:p>
        </p:txBody>
      </p:sp>
      <p:sp>
        <p:nvSpPr>
          <p:cNvPr id="38" name="Rechteck 37">
            <a:extLst>
              <a:ext uri="{FF2B5EF4-FFF2-40B4-BE49-F238E27FC236}">
                <a16:creationId xmlns:a16="http://schemas.microsoft.com/office/drawing/2014/main" id="{F9EABC1A-3E28-4541-852E-84A6A2B28AE6}"/>
              </a:ext>
            </a:extLst>
          </p:cNvPr>
          <p:cNvSpPr/>
          <p:nvPr/>
        </p:nvSpPr>
        <p:spPr>
          <a:xfrm>
            <a:off x="3950756" y="3142770"/>
            <a:ext cx="4308291" cy="2923877"/>
          </a:xfrm>
          <a:prstGeom prst="rect">
            <a:avLst/>
          </a:prstGeom>
          <a:solidFill>
            <a:schemeClr val="bg1">
              <a:alpha val="80000"/>
            </a:schemeClr>
          </a:solidFill>
        </p:spPr>
        <p:txBody>
          <a:bodyPr wrap="square">
            <a:spAutoFit/>
          </a:bodyPr>
          <a:lstStyle/>
          <a:p>
            <a:pPr lvl="0"/>
            <a:r>
              <a:rPr lang="en-GB" sz="1100" b="1" dirty="0">
                <a:solidFill>
                  <a:schemeClr val="bg1">
                    <a:lumMod val="50000"/>
                  </a:schemeClr>
                </a:solidFill>
                <a:latin typeface="Arial Narrow" panose="020B0604020202020204" pitchFamily="34" charset="0"/>
                <a:cs typeface="Arial Narrow" panose="020B0604020202020204" pitchFamily="34" charset="0"/>
              </a:rPr>
              <a:t>What is new in SAP S/4HANA?</a:t>
            </a:r>
            <a:br>
              <a:rPr lang="en-GB" sz="1100" b="1" dirty="0">
                <a:solidFill>
                  <a:schemeClr val="bg1">
                    <a:lumMod val="50000"/>
                  </a:schemeClr>
                </a:solidFill>
                <a:latin typeface="Arial Narrow" panose="020B0604020202020204" pitchFamily="34" charset="0"/>
                <a:cs typeface="Arial Narrow" panose="020B0604020202020204" pitchFamily="34" charset="0"/>
              </a:rPr>
            </a:br>
            <a:endParaRPr lang="en-GB" sz="1100" b="1" dirty="0">
              <a:solidFill>
                <a:schemeClr val="bg1">
                  <a:lumMod val="50000"/>
                </a:schemeClr>
              </a:solidFill>
              <a:latin typeface="Arial Narrow" panose="020B0604020202020204" pitchFamily="34" charset="0"/>
              <a:cs typeface="Arial Narrow" panose="020B0604020202020204" pitchFamily="34" charset="0"/>
            </a:endParaRPr>
          </a:p>
          <a:p>
            <a:pPr lvl="0"/>
            <a:r>
              <a:rPr lang="en-GB" sz="900" dirty="0">
                <a:solidFill>
                  <a:schemeClr val="bg1">
                    <a:lumMod val="50000"/>
                  </a:schemeClr>
                </a:solidFill>
                <a:latin typeface="Arial Narrow" panose="020B0604020202020204" pitchFamily="34" charset="0"/>
                <a:cs typeface="Arial Narrow" panose="020B0604020202020204" pitchFamily="34" charset="0"/>
              </a:rPr>
              <a:t>In October 2016 (1610), SAP delivered a massive wave of simplification and innovation in the core of SAP S/4HANA. With this delivery, enterprises can drive unprecedented business value with innovative use-cases – in core financial and operational areas such as in logistics – taking full advantage of a simplified data model and a responsive user experience. </a:t>
            </a:r>
          </a:p>
          <a:p>
            <a:pPr lvl="0"/>
            <a:r>
              <a:rPr lang="en-GB" sz="900" dirty="0">
                <a:solidFill>
                  <a:schemeClr val="bg1">
                    <a:lumMod val="50000"/>
                  </a:schemeClr>
                </a:solidFill>
                <a:latin typeface="Arial Narrow" panose="020B0604020202020204" pitchFamily="34" charset="0"/>
                <a:cs typeface="Arial Narrow" panose="020B0604020202020204" pitchFamily="34" charset="0"/>
              </a:rPr>
              <a:t>Key simplifications and innovations include:</a:t>
            </a:r>
          </a:p>
          <a:p>
            <a:pPr lvl="0"/>
            <a:endParaRPr lang="en-GB" sz="900" dirty="0">
              <a:solidFill>
                <a:schemeClr val="bg1">
                  <a:lumMod val="50000"/>
                </a:schemeClr>
              </a:solidFill>
              <a:latin typeface="Arial Narrow" panose="020B0604020202020204" pitchFamily="34" charset="0"/>
              <a:cs typeface="Arial Narrow" panose="020B0604020202020204" pitchFamily="34" charset="0"/>
            </a:endParaRPr>
          </a:p>
          <a:p>
            <a:pPr marL="171450" lvl="0" indent="-171450">
              <a:buFont typeface="Wingdings" panose="05000000000000000000" pitchFamily="2" charset="2"/>
              <a:buChar char="§"/>
            </a:pPr>
            <a:r>
              <a:rPr lang="en-GB" sz="900" dirty="0">
                <a:solidFill>
                  <a:schemeClr val="bg1">
                    <a:lumMod val="50000"/>
                  </a:schemeClr>
                </a:solidFill>
                <a:latin typeface="Arial Narrow" panose="020B0604020202020204" pitchFamily="34" charset="0"/>
                <a:cs typeface="Arial Narrow" panose="020B0604020202020204" pitchFamily="34" charset="0"/>
              </a:rPr>
              <a:t>Optimized working capital with new accounts payables and receivables cockpits</a:t>
            </a:r>
          </a:p>
          <a:p>
            <a:pPr marL="171450" lvl="0" indent="-171450">
              <a:buFont typeface="Wingdings" panose="05000000000000000000" pitchFamily="2" charset="2"/>
              <a:buChar char="§"/>
            </a:pPr>
            <a:r>
              <a:rPr lang="en-GB" sz="900" dirty="0">
                <a:solidFill>
                  <a:schemeClr val="bg1">
                    <a:lumMod val="50000"/>
                  </a:schemeClr>
                </a:solidFill>
                <a:latin typeface="Arial Narrow" panose="020B0604020202020204" pitchFamily="34" charset="0"/>
                <a:cs typeface="Arial Narrow" panose="020B0604020202020204" pitchFamily="34" charset="0"/>
              </a:rPr>
              <a:t>Decreased stock buffers with simplified data model in inventory management for real-time, high-volume processing</a:t>
            </a:r>
          </a:p>
          <a:p>
            <a:pPr marL="171450" lvl="0" indent="-171450">
              <a:buFont typeface="Wingdings" panose="05000000000000000000" pitchFamily="2" charset="2"/>
              <a:buChar char="§"/>
            </a:pPr>
            <a:r>
              <a:rPr lang="en-GB" sz="900" dirty="0">
                <a:solidFill>
                  <a:schemeClr val="bg1">
                    <a:lumMod val="50000"/>
                  </a:schemeClr>
                </a:solidFill>
                <a:latin typeface="Arial Narrow" panose="020B0604020202020204" pitchFamily="34" charset="0"/>
                <a:cs typeface="Arial Narrow" panose="020B0604020202020204" pitchFamily="34" charset="0"/>
              </a:rPr>
              <a:t>Increased visibility with real-time stock and material flow insight</a:t>
            </a:r>
          </a:p>
          <a:p>
            <a:pPr marL="171450" lvl="0" indent="-171450">
              <a:buFont typeface="Wingdings" panose="05000000000000000000" pitchFamily="2" charset="2"/>
              <a:buChar char="§"/>
            </a:pPr>
            <a:r>
              <a:rPr lang="en-GB" sz="900" dirty="0">
                <a:solidFill>
                  <a:schemeClr val="bg1">
                    <a:lumMod val="50000"/>
                  </a:schemeClr>
                </a:solidFill>
                <a:latin typeface="Arial Narrow" panose="020B0604020202020204" pitchFamily="34" charset="0"/>
                <a:cs typeface="Arial Narrow" panose="020B0604020202020204" pitchFamily="34" charset="0"/>
              </a:rPr>
              <a:t>Reduced manufacturing cycle time with streamlined material flow for internal requirements (MRP)</a:t>
            </a:r>
          </a:p>
          <a:p>
            <a:pPr marL="171450" lvl="0" indent="-171450">
              <a:buFont typeface="Wingdings" panose="05000000000000000000" pitchFamily="2" charset="2"/>
              <a:buChar char="§"/>
            </a:pPr>
            <a:r>
              <a:rPr lang="en-GB" sz="900" dirty="0">
                <a:solidFill>
                  <a:schemeClr val="bg1">
                    <a:lumMod val="50000"/>
                  </a:schemeClr>
                </a:solidFill>
                <a:latin typeface="Arial Narrow" panose="020B0604020202020204" pitchFamily="34" charset="0"/>
                <a:cs typeface="Arial Narrow" panose="020B0604020202020204" pitchFamily="34" charset="0"/>
              </a:rPr>
              <a:t>Augmented reactivity with real-time monitoring of production orders regarding flow and critical issues</a:t>
            </a:r>
          </a:p>
          <a:p>
            <a:pPr marL="171450" lvl="0" indent="-171450">
              <a:buFont typeface="Wingdings" panose="05000000000000000000" pitchFamily="2" charset="2"/>
              <a:buChar char="§"/>
            </a:pPr>
            <a:r>
              <a:rPr lang="en-GB" sz="900" dirty="0">
                <a:solidFill>
                  <a:schemeClr val="bg1">
                    <a:lumMod val="50000"/>
                  </a:schemeClr>
                </a:solidFill>
                <a:latin typeface="Arial Narrow" panose="020B0604020202020204" pitchFamily="34" charset="0"/>
                <a:cs typeface="Arial Narrow" panose="020B0604020202020204" pitchFamily="34" charset="0"/>
              </a:rPr>
              <a:t>Improved operational decisions with easy simulation of supply alternatives</a:t>
            </a:r>
          </a:p>
          <a:p>
            <a:pPr marL="171450" lvl="0" indent="-171450">
              <a:buFont typeface="Wingdings" panose="05000000000000000000" pitchFamily="2" charset="2"/>
              <a:buChar char="§"/>
            </a:pPr>
            <a:r>
              <a:rPr lang="en-GB" sz="900" dirty="0">
                <a:solidFill>
                  <a:schemeClr val="bg1">
                    <a:lumMod val="50000"/>
                  </a:schemeClr>
                </a:solidFill>
                <a:latin typeface="Arial Narrow" panose="020B0604020202020204" pitchFamily="34" charset="0"/>
                <a:cs typeface="Arial Narrow" panose="020B0604020202020204" pitchFamily="34" charset="0"/>
              </a:rPr>
              <a:t>Lower procurement costs with standard integration to the </a:t>
            </a:r>
            <a:r>
              <a:rPr lang="en-GB" sz="900" dirty="0" err="1">
                <a:solidFill>
                  <a:schemeClr val="bg1">
                    <a:lumMod val="50000"/>
                  </a:schemeClr>
                </a:solidFill>
                <a:latin typeface="Arial Narrow" panose="020B0604020202020204" pitchFamily="34" charset="0"/>
                <a:cs typeface="Arial Narrow" panose="020B0604020202020204" pitchFamily="34" charset="0"/>
              </a:rPr>
              <a:t>Ariba</a:t>
            </a:r>
            <a:r>
              <a:rPr lang="en-GB" sz="900" dirty="0">
                <a:solidFill>
                  <a:schemeClr val="bg1">
                    <a:lumMod val="50000"/>
                  </a:schemeClr>
                </a:solidFill>
                <a:latin typeface="Arial Narrow" panose="020B0604020202020204" pitchFamily="34" charset="0"/>
                <a:cs typeface="Arial Narrow" panose="020B0604020202020204" pitchFamily="34" charset="0"/>
              </a:rPr>
              <a:t> Business Network</a:t>
            </a:r>
          </a:p>
          <a:p>
            <a:pPr marL="171450" lvl="0" indent="-171450">
              <a:buFont typeface="Wingdings" panose="05000000000000000000" pitchFamily="2" charset="2"/>
              <a:buChar char="§"/>
            </a:pPr>
            <a:r>
              <a:rPr lang="en-GB" sz="900" dirty="0">
                <a:solidFill>
                  <a:schemeClr val="bg1">
                    <a:lumMod val="50000"/>
                  </a:schemeClr>
                </a:solidFill>
                <a:latin typeface="Arial Narrow" panose="020B0604020202020204" pitchFamily="34" charset="0"/>
                <a:cs typeface="Arial Narrow" panose="020B0604020202020204" pitchFamily="34" charset="0"/>
              </a:rPr>
              <a:t>Better customer service with new sales order fulfilment cockpit for instantly identifying bottlenecks and issues</a:t>
            </a:r>
          </a:p>
        </p:txBody>
      </p:sp>
      <p:sp>
        <p:nvSpPr>
          <p:cNvPr id="39" name="Rechteck 38">
            <a:extLst>
              <a:ext uri="{FF2B5EF4-FFF2-40B4-BE49-F238E27FC236}">
                <a16:creationId xmlns:a16="http://schemas.microsoft.com/office/drawing/2014/main" id="{D4301162-D969-6E48-B406-B039E38C2C00}"/>
              </a:ext>
            </a:extLst>
          </p:cNvPr>
          <p:cNvSpPr/>
          <p:nvPr/>
        </p:nvSpPr>
        <p:spPr>
          <a:xfrm>
            <a:off x="8207328" y="4799882"/>
            <a:ext cx="3240253" cy="1261884"/>
          </a:xfrm>
          <a:prstGeom prst="rect">
            <a:avLst/>
          </a:prstGeom>
          <a:solidFill>
            <a:schemeClr val="bg1">
              <a:alpha val="80000"/>
            </a:schemeClr>
          </a:solidFill>
        </p:spPr>
        <p:txBody>
          <a:bodyPr wrap="square">
            <a:spAutoFit/>
          </a:bodyPr>
          <a:lstStyle/>
          <a:p>
            <a:pPr indent="0"/>
            <a:r>
              <a:rPr lang="en-GB" sz="1100" b="1" dirty="0">
                <a:solidFill>
                  <a:schemeClr val="bg1">
                    <a:lumMod val="50000"/>
                  </a:schemeClr>
                </a:solidFill>
                <a:latin typeface="Arial Narrow" panose="020B0604020202020204" pitchFamily="34" charset="0"/>
                <a:cs typeface="Arial Narrow" panose="020B0604020202020204" pitchFamily="34" charset="0"/>
              </a:rPr>
              <a:t>How is SAP S/4HANA available to the market?</a:t>
            </a:r>
            <a:br>
              <a:rPr lang="en-GB" sz="1100" b="1" dirty="0">
                <a:solidFill>
                  <a:schemeClr val="bg1">
                    <a:lumMod val="50000"/>
                  </a:schemeClr>
                </a:solidFill>
                <a:latin typeface="Arial Narrow" panose="020B0604020202020204" pitchFamily="34" charset="0"/>
                <a:cs typeface="Arial Narrow" panose="020B0604020202020204" pitchFamily="34" charset="0"/>
              </a:rPr>
            </a:br>
            <a:endParaRPr lang="en-GB" sz="1100" b="1" dirty="0">
              <a:solidFill>
                <a:schemeClr val="bg1">
                  <a:lumMod val="50000"/>
                </a:schemeClr>
              </a:solidFill>
              <a:latin typeface="Arial Narrow" panose="020B0604020202020204" pitchFamily="34" charset="0"/>
              <a:cs typeface="Arial Narrow" panose="020B0604020202020204" pitchFamily="34" charset="0"/>
            </a:endParaRPr>
          </a:p>
          <a:p>
            <a:pPr marL="171450" indent="-171450">
              <a:buFont typeface="Wingdings" panose="05000000000000000000" pitchFamily="2" charset="2"/>
              <a:buChar char="§"/>
            </a:pPr>
            <a:r>
              <a:rPr lang="en-GB" sz="900" dirty="0">
                <a:solidFill>
                  <a:schemeClr val="bg1">
                    <a:lumMod val="50000"/>
                  </a:schemeClr>
                </a:solidFill>
                <a:latin typeface="Arial Narrow" panose="020B0604020202020204" pitchFamily="34" charset="0"/>
                <a:cs typeface="Arial Narrow" panose="020B0604020202020204" pitchFamily="34" charset="0"/>
              </a:rPr>
              <a:t>SAP S/4HANA, </a:t>
            </a:r>
            <a:r>
              <a:rPr lang="en-GB" sz="900" dirty="0" err="1">
                <a:solidFill>
                  <a:schemeClr val="bg1">
                    <a:lumMod val="50000"/>
                  </a:schemeClr>
                </a:solidFill>
                <a:latin typeface="Arial Narrow" panose="020B0604020202020204" pitchFamily="34" charset="0"/>
                <a:cs typeface="Arial Narrow" panose="020B0604020202020204" pitchFamily="34" charset="0"/>
              </a:rPr>
              <a:t>on-premise</a:t>
            </a:r>
            <a:r>
              <a:rPr lang="en-GB" sz="900" dirty="0">
                <a:solidFill>
                  <a:schemeClr val="bg1">
                    <a:lumMod val="50000"/>
                  </a:schemeClr>
                </a:solidFill>
                <a:latin typeface="Arial Narrow" panose="020B0604020202020204" pitchFamily="34" charset="0"/>
                <a:cs typeface="Arial Narrow" panose="020B0604020202020204" pitchFamily="34" charset="0"/>
              </a:rPr>
              <a:t> edition, and SAP S/4HANA cloud edition are available for customers in all industries and regions.</a:t>
            </a:r>
          </a:p>
          <a:p>
            <a:pPr marL="171450" indent="-171450">
              <a:buFont typeface="Wingdings" panose="05000000000000000000" pitchFamily="2" charset="2"/>
              <a:buChar char="§"/>
            </a:pPr>
            <a:r>
              <a:rPr lang="en-GB" sz="900" dirty="0">
                <a:solidFill>
                  <a:schemeClr val="bg1">
                    <a:lumMod val="50000"/>
                  </a:schemeClr>
                </a:solidFill>
                <a:latin typeface="Arial Narrow" panose="020B0604020202020204" pitchFamily="34" charset="0"/>
                <a:cs typeface="Arial Narrow" panose="020B0604020202020204" pitchFamily="34" charset="0"/>
              </a:rPr>
              <a:t>SAP S/4HANA, </a:t>
            </a:r>
            <a:r>
              <a:rPr lang="en-GB" sz="900" dirty="0" err="1">
                <a:solidFill>
                  <a:schemeClr val="bg1">
                    <a:lumMod val="50000"/>
                  </a:schemeClr>
                </a:solidFill>
                <a:latin typeface="Arial Narrow" panose="020B0604020202020204" pitchFamily="34" charset="0"/>
                <a:cs typeface="Arial Narrow" panose="020B0604020202020204" pitchFamily="34" charset="0"/>
              </a:rPr>
              <a:t>on-premise</a:t>
            </a:r>
            <a:r>
              <a:rPr lang="en-GB" sz="900" dirty="0">
                <a:solidFill>
                  <a:schemeClr val="bg1">
                    <a:lumMod val="50000"/>
                  </a:schemeClr>
                </a:solidFill>
                <a:latin typeface="Arial Narrow" panose="020B0604020202020204" pitchFamily="34" charset="0"/>
                <a:cs typeface="Arial Narrow" panose="020B0604020202020204" pitchFamily="34" charset="0"/>
              </a:rPr>
              <a:t> edition follows a yearly innovation cycle and SAP S/4HANA, cloud edition follows a quarterly innovation cycle.</a:t>
            </a:r>
          </a:p>
          <a:p>
            <a:pPr marL="171450" indent="-171450">
              <a:buFont typeface="Wingdings" panose="05000000000000000000" pitchFamily="2" charset="2"/>
              <a:buChar char="§"/>
            </a:pPr>
            <a:r>
              <a:rPr lang="en-GB" sz="900" dirty="0">
                <a:solidFill>
                  <a:schemeClr val="bg1">
                    <a:lumMod val="50000"/>
                  </a:schemeClr>
                </a:solidFill>
                <a:latin typeface="Arial Narrow" panose="020B0604020202020204" pitchFamily="34" charset="0"/>
                <a:cs typeface="Arial Narrow" panose="020B0604020202020204" pitchFamily="34" charset="0"/>
              </a:rPr>
              <a:t>In October 2016 (1610) updates have been released for both, SAP S/4HANA, </a:t>
            </a:r>
            <a:r>
              <a:rPr lang="en-GB" sz="900" dirty="0" err="1">
                <a:solidFill>
                  <a:schemeClr val="bg1">
                    <a:lumMod val="50000"/>
                  </a:schemeClr>
                </a:solidFill>
                <a:latin typeface="Arial Narrow" panose="020B0604020202020204" pitchFamily="34" charset="0"/>
                <a:cs typeface="Arial Narrow" panose="020B0604020202020204" pitchFamily="34" charset="0"/>
              </a:rPr>
              <a:t>on-premise</a:t>
            </a:r>
            <a:r>
              <a:rPr lang="en-GB" sz="900" dirty="0">
                <a:solidFill>
                  <a:schemeClr val="bg1">
                    <a:lumMod val="50000"/>
                  </a:schemeClr>
                </a:solidFill>
                <a:latin typeface="Arial Narrow" panose="020B0604020202020204" pitchFamily="34" charset="0"/>
                <a:cs typeface="Arial Narrow" panose="020B0604020202020204" pitchFamily="34" charset="0"/>
              </a:rPr>
              <a:t> and cloud edition.</a:t>
            </a:r>
          </a:p>
        </p:txBody>
      </p:sp>
      <p:sp>
        <p:nvSpPr>
          <p:cNvPr id="40" name="Rechteck 39">
            <a:extLst>
              <a:ext uri="{FF2B5EF4-FFF2-40B4-BE49-F238E27FC236}">
                <a16:creationId xmlns:a16="http://schemas.microsoft.com/office/drawing/2014/main" id="{49B9C8E0-9A3B-C842-A749-EEC5DD98A09C}"/>
              </a:ext>
            </a:extLst>
          </p:cNvPr>
          <p:cNvSpPr/>
          <p:nvPr/>
        </p:nvSpPr>
        <p:spPr>
          <a:xfrm>
            <a:off x="0" y="750333"/>
            <a:ext cx="3442645" cy="6109365"/>
          </a:xfrm>
          <a:prstGeom prst="rect">
            <a:avLst/>
          </a:prstGeom>
          <a:solidFill>
            <a:schemeClr val="bg1">
              <a:alpha val="80000"/>
            </a:schemeClr>
          </a:solidFill>
        </p:spPr>
        <p:txBody>
          <a:bodyPr wrap="square">
            <a:spAutoFit/>
          </a:bodyPr>
          <a:lstStyle/>
          <a:p>
            <a:pPr lvl="0"/>
            <a:r>
              <a:rPr lang="en-GB" sz="1100" b="1" dirty="0">
                <a:solidFill>
                  <a:schemeClr val="bg1">
                    <a:lumMod val="50000"/>
                  </a:schemeClr>
                </a:solidFill>
                <a:latin typeface="Arial Narrow" panose="020B0604020202020204" pitchFamily="34" charset="0"/>
                <a:cs typeface="Arial Narrow" panose="020B0604020202020204" pitchFamily="34" charset="0"/>
              </a:rPr>
              <a:t>What are the key benefits for a customer to move now to SAP S/4HANA?</a:t>
            </a:r>
          </a:p>
          <a:p>
            <a:pPr lvl="0"/>
            <a:endParaRPr lang="en-GB" sz="1100" b="1" dirty="0">
              <a:solidFill>
                <a:schemeClr val="bg1">
                  <a:lumMod val="50000"/>
                </a:schemeClr>
              </a:solidFill>
              <a:latin typeface="Arial Narrow" panose="020B0604020202020204" pitchFamily="34" charset="0"/>
              <a:cs typeface="Arial Narrow" panose="020B0604020202020204" pitchFamily="34" charset="0"/>
            </a:endParaRPr>
          </a:p>
          <a:p>
            <a:pPr lvl="0"/>
            <a:r>
              <a:rPr lang="en-GB" sz="900" dirty="0">
                <a:solidFill>
                  <a:schemeClr val="tx1">
                    <a:lumMod val="65000"/>
                    <a:lumOff val="35000"/>
                  </a:schemeClr>
                </a:solidFill>
                <a:latin typeface="Arial Narrow" panose="020B0604020202020204" pitchFamily="34" charset="0"/>
                <a:cs typeface="Arial Narrow" panose="020B0604020202020204" pitchFamily="34" charset="0"/>
              </a:rPr>
              <a:t>SAP’s vision and strategy is to help customers run simple in the digital economy. To deliver on this mission</a:t>
            </a:r>
            <a:r>
              <a:rPr lang="en-GB" sz="900" dirty="0">
                <a:solidFill>
                  <a:schemeClr val="bg1">
                    <a:lumMod val="50000"/>
                  </a:schemeClr>
                </a:solidFill>
                <a:latin typeface="Arial Narrow" panose="020B0604020202020204" pitchFamily="34" charset="0"/>
                <a:cs typeface="Arial Narrow" panose="020B0604020202020204" pitchFamily="34" charset="0"/>
              </a:rPr>
              <a:t>, we are redefining how enterprise software creates value. SAP S/4HANA is designed to drive instant value across lines of business and industries with the ultimate sophistication: simplicity.</a:t>
            </a:r>
          </a:p>
          <a:p>
            <a:pPr lvl="0"/>
            <a:endParaRPr lang="en-GB" sz="900" dirty="0">
              <a:solidFill>
                <a:schemeClr val="bg1">
                  <a:lumMod val="50000"/>
                </a:schemeClr>
              </a:solidFill>
              <a:latin typeface="Arial Narrow" panose="020B0604020202020204" pitchFamily="34" charset="0"/>
              <a:cs typeface="Arial Narrow" panose="020B0604020202020204" pitchFamily="34" charset="0"/>
            </a:endParaRPr>
          </a:p>
          <a:p>
            <a:pPr lvl="0"/>
            <a:r>
              <a:rPr lang="en-GB" sz="900" dirty="0">
                <a:solidFill>
                  <a:schemeClr val="bg1">
                    <a:lumMod val="50000"/>
                  </a:schemeClr>
                </a:solidFill>
                <a:latin typeface="Arial Narrow" panose="020B0604020202020204" pitchFamily="34" charset="0"/>
                <a:cs typeface="Arial Narrow" panose="020B0604020202020204" pitchFamily="34" charset="0"/>
              </a:rPr>
              <a:t>From a business value perspective, this means that SAP S/4HANA creates unique opportunities to reinvent business models and drive new revenues and profits. First, enterprises can now easily connect to people, devices, and business networks to deliver new value to their customers on any channel – the Internet of Things and Big Data become accessible to any business. Second, enterprises can dramatically simplify their processes, drive them in real time and change them as needed to gain new efficiencies – no more batch processing is required. And finally, business users can now get any insight on any data from anywhere in real-time: planning, execution, prediction, and simulation – decisions may be made on the fly with a high level of granularity for faster business impact.</a:t>
            </a:r>
          </a:p>
          <a:p>
            <a:pPr lvl="0"/>
            <a:br>
              <a:rPr lang="en-GB" sz="900" dirty="0">
                <a:solidFill>
                  <a:schemeClr val="bg1">
                    <a:lumMod val="50000"/>
                  </a:schemeClr>
                </a:solidFill>
                <a:latin typeface="Arial Narrow" panose="020B0604020202020204" pitchFamily="34" charset="0"/>
                <a:cs typeface="Arial Narrow" panose="020B0604020202020204" pitchFamily="34" charset="0"/>
              </a:rPr>
            </a:br>
            <a:r>
              <a:rPr lang="en-GB" sz="900" dirty="0">
                <a:solidFill>
                  <a:schemeClr val="bg1">
                    <a:lumMod val="50000"/>
                  </a:schemeClr>
                </a:solidFill>
                <a:latin typeface="Arial Narrow" panose="020B0604020202020204" pitchFamily="34" charset="0"/>
                <a:cs typeface="Arial Narrow" panose="020B0604020202020204" pitchFamily="34" charset="0"/>
              </a:rPr>
              <a:t>From an IT value perspective, this means that SAP S/4HANA creates unique opportunities to simplify the landscape and help reduce total cost of ownership (TCO) with SAP HANA as the great simplifier. First, enterprises can now reduce their data footprint and work with larger data sets in one system (for example with industry or application function re-integrated that was stand alone before, to save hardware costs, operational costs, time and reduce complexity. Second, innovation is also made simple with leveraging an open platform (SAP HANA Cloud Platform) to drive advanced applications – for example, predicting, recommending, and simulating – while protecting existing investments. Third, business users can leverage a simple and role-based user experience based on modern design principles which minimizes training efforts while increases productivity as it combines information from various sources at the point where decisions are made. We also support customers with simple configuration: setting up the system and during its use. And finally, enterprises get choice of deployment: cloud, on premise, and even support of hybrid scenarios to drive quick time-to-value and reflect current reality of customer solution landscapes.</a:t>
            </a:r>
          </a:p>
          <a:p>
            <a:pPr lvl="0"/>
            <a:endParaRPr lang="en-GB" sz="900" dirty="0">
              <a:solidFill>
                <a:schemeClr val="bg1">
                  <a:lumMod val="50000"/>
                </a:schemeClr>
              </a:solidFill>
              <a:latin typeface="Arial Narrow" panose="020B0604020202020204" pitchFamily="34" charset="0"/>
              <a:cs typeface="Arial Narrow" panose="020B0604020202020204" pitchFamily="34" charset="0"/>
            </a:endParaRPr>
          </a:p>
          <a:p>
            <a:pPr lvl="0"/>
            <a:r>
              <a:rPr lang="en-GB" sz="900" b="1" dirty="0">
                <a:solidFill>
                  <a:schemeClr val="bg1">
                    <a:lumMod val="50000"/>
                  </a:schemeClr>
                </a:solidFill>
                <a:latin typeface="Arial Narrow" panose="020B0604020202020204" pitchFamily="34" charset="0"/>
                <a:cs typeface="Arial Narrow" panose="020B0604020202020204" pitchFamily="34" charset="0"/>
              </a:rPr>
              <a:t>SAP S/4HANA is only built on SAP HANA because, as of today, only the SAP HANA platform can deliver such level of massive simplifications and innovations.</a:t>
            </a:r>
          </a:p>
        </p:txBody>
      </p:sp>
      <p:pic>
        <p:nvPicPr>
          <p:cNvPr id="41" name="Grafik 40">
            <a:extLst>
              <a:ext uri="{FF2B5EF4-FFF2-40B4-BE49-F238E27FC236}">
                <a16:creationId xmlns:a16="http://schemas.microsoft.com/office/drawing/2014/main" id="{C3B94ECF-6402-3849-B961-4394F4D728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3120" y="3086222"/>
            <a:ext cx="2418790" cy="1614946"/>
          </a:xfrm>
          <a:prstGeom prst="rect">
            <a:avLst/>
          </a:prstGeom>
          <a:ln>
            <a:noFill/>
          </a:ln>
          <a:effectLst>
            <a:outerShdw blurRad="292100" dist="139700" dir="2700000" algn="tl" rotWithShape="0">
              <a:srgbClr val="333333">
                <a:alpha val="65000"/>
              </a:srgbClr>
            </a:outerShdw>
          </a:effectLst>
        </p:spPr>
      </p:pic>
      <p:sp>
        <p:nvSpPr>
          <p:cNvPr id="49" name="Textfeld 48">
            <a:extLst>
              <a:ext uri="{FF2B5EF4-FFF2-40B4-BE49-F238E27FC236}">
                <a16:creationId xmlns:a16="http://schemas.microsoft.com/office/drawing/2014/main" id="{B7F9B01B-AB68-F340-B798-0BC53994AB0D}"/>
              </a:ext>
            </a:extLst>
          </p:cNvPr>
          <p:cNvSpPr txBox="1"/>
          <p:nvPr/>
        </p:nvSpPr>
        <p:spPr bwMode="gray">
          <a:xfrm rot="19342262">
            <a:off x="5628983" y="3840626"/>
            <a:ext cx="1070553" cy="729242"/>
          </a:xfrm>
          <a:prstGeom prst="rect">
            <a:avLst/>
          </a:prstGeom>
        </p:spPr>
        <p:txBody>
          <a:bodyPr wrap="none" lIns="0" rIns="0" rtlCol="0" anchor="t" anchorCtr="0">
            <a:normAutofit/>
          </a:bodyPr>
          <a:lstStyle/>
          <a:p>
            <a:r>
              <a:rPr lang="en-GB" sz="1400" b="1" dirty="0">
                <a:solidFill>
                  <a:srgbClr val="C00000"/>
                </a:solidFill>
                <a:latin typeface="Arial Narrow" panose="020B0604020202020204" pitchFamily="34" charset="0"/>
                <a:cs typeface="Arial Narrow" panose="020B0604020202020204" pitchFamily="34" charset="0"/>
              </a:rPr>
              <a:t>Interfaces</a:t>
            </a:r>
            <a:endParaRPr lang="en-US" sz="1400" b="1" dirty="0">
              <a:solidFill>
                <a:srgbClr val="C00000"/>
              </a:solidFill>
              <a:latin typeface="Arial Narrow" panose="020B0604020202020204" pitchFamily="34" charset="0"/>
              <a:cs typeface="Arial Narrow" panose="020B0604020202020204" pitchFamily="34" charset="0"/>
            </a:endParaRPr>
          </a:p>
        </p:txBody>
      </p:sp>
      <p:sp>
        <p:nvSpPr>
          <p:cNvPr id="50" name="Textfeld 49">
            <a:extLst>
              <a:ext uri="{FF2B5EF4-FFF2-40B4-BE49-F238E27FC236}">
                <a16:creationId xmlns:a16="http://schemas.microsoft.com/office/drawing/2014/main" id="{9B9648CF-1DC6-E24A-8A86-123DD4A15561}"/>
              </a:ext>
            </a:extLst>
          </p:cNvPr>
          <p:cNvSpPr txBox="1"/>
          <p:nvPr/>
        </p:nvSpPr>
        <p:spPr bwMode="gray">
          <a:xfrm rot="19342262">
            <a:off x="7853895" y="2159728"/>
            <a:ext cx="1328741" cy="513113"/>
          </a:xfrm>
          <a:prstGeom prst="rect">
            <a:avLst/>
          </a:prstGeom>
        </p:spPr>
        <p:txBody>
          <a:bodyPr wrap="none" lIns="0" rIns="0" rtlCol="0" anchor="t" anchorCtr="0">
            <a:noAutofit/>
          </a:bodyPr>
          <a:lstStyle/>
          <a:p>
            <a:r>
              <a:rPr lang="en-GB" sz="1400" b="1" dirty="0">
                <a:solidFill>
                  <a:srgbClr val="C00000"/>
                </a:solidFill>
                <a:latin typeface="Arial Narrow" panose="020B0604020202020204" pitchFamily="34" charset="0"/>
                <a:cs typeface="Arial Narrow" panose="020B0604020202020204" pitchFamily="34" charset="0"/>
              </a:rPr>
              <a:t>Social </a:t>
            </a:r>
            <a:br>
              <a:rPr lang="en-GB" sz="1400" b="1" dirty="0">
                <a:solidFill>
                  <a:srgbClr val="C00000"/>
                </a:solidFill>
                <a:latin typeface="Arial Narrow" panose="020B0604020202020204" pitchFamily="34" charset="0"/>
                <a:cs typeface="Arial Narrow" panose="020B0604020202020204" pitchFamily="34" charset="0"/>
              </a:rPr>
            </a:br>
            <a:r>
              <a:rPr lang="en-GB" sz="1400" b="1" dirty="0">
                <a:solidFill>
                  <a:srgbClr val="C00000"/>
                </a:solidFill>
                <a:latin typeface="Arial Narrow" panose="020B0604020202020204" pitchFamily="34" charset="0"/>
                <a:cs typeface="Arial Narrow" panose="020B0604020202020204" pitchFamily="34" charset="0"/>
              </a:rPr>
              <a:t>Technologies</a:t>
            </a:r>
            <a:endParaRPr lang="en-US" sz="1400" b="1" dirty="0">
              <a:solidFill>
                <a:srgbClr val="C00000"/>
              </a:solidFill>
              <a:latin typeface="Arial Narrow" panose="020B0604020202020204" pitchFamily="34" charset="0"/>
              <a:cs typeface="Arial Narrow" panose="020B0604020202020204" pitchFamily="34" charset="0"/>
            </a:endParaRPr>
          </a:p>
        </p:txBody>
      </p:sp>
      <p:sp>
        <p:nvSpPr>
          <p:cNvPr id="51" name="Textfeld 50">
            <a:extLst>
              <a:ext uri="{FF2B5EF4-FFF2-40B4-BE49-F238E27FC236}">
                <a16:creationId xmlns:a16="http://schemas.microsoft.com/office/drawing/2014/main" id="{334D81E7-8F0A-5E40-B494-D9775D24C5E5}"/>
              </a:ext>
            </a:extLst>
          </p:cNvPr>
          <p:cNvSpPr txBox="1"/>
          <p:nvPr/>
        </p:nvSpPr>
        <p:spPr bwMode="gray">
          <a:xfrm rot="19342262">
            <a:off x="6633216" y="1481976"/>
            <a:ext cx="1220339" cy="313525"/>
          </a:xfrm>
          <a:prstGeom prst="rect">
            <a:avLst/>
          </a:prstGeom>
        </p:spPr>
        <p:txBody>
          <a:bodyPr wrap="none" lIns="0" rIns="0" rtlCol="0" anchor="t" anchorCtr="0">
            <a:normAutofit/>
          </a:bodyPr>
          <a:lstStyle/>
          <a:p>
            <a:r>
              <a:rPr lang="en-GB" sz="1400" b="1" dirty="0">
                <a:solidFill>
                  <a:srgbClr val="C00000"/>
                </a:solidFill>
                <a:latin typeface="Arial Narrow" panose="020B0604020202020204" pitchFamily="34" charset="0"/>
                <a:cs typeface="Arial Narrow" panose="020B0604020202020204" pitchFamily="34" charset="0"/>
              </a:rPr>
              <a:t>Dashboards</a:t>
            </a:r>
            <a:endParaRPr lang="en-US" sz="1400" b="1" dirty="0">
              <a:solidFill>
                <a:srgbClr val="C00000"/>
              </a:solidFill>
              <a:latin typeface="Arial Narrow" panose="020B0604020202020204" pitchFamily="34" charset="0"/>
              <a:cs typeface="Arial Narrow" panose="020B0604020202020204" pitchFamily="34" charset="0"/>
            </a:endParaRPr>
          </a:p>
        </p:txBody>
      </p:sp>
      <p:sp>
        <p:nvSpPr>
          <p:cNvPr id="53" name="Rechteck 52">
            <a:extLst>
              <a:ext uri="{FF2B5EF4-FFF2-40B4-BE49-F238E27FC236}">
                <a16:creationId xmlns:a16="http://schemas.microsoft.com/office/drawing/2014/main" id="{69427095-E8AA-F84D-8E59-6AC74254354C}"/>
              </a:ext>
            </a:extLst>
          </p:cNvPr>
          <p:cNvSpPr/>
          <p:nvPr/>
        </p:nvSpPr>
        <p:spPr>
          <a:xfrm>
            <a:off x="557645" y="45607"/>
            <a:ext cx="7436427" cy="584775"/>
          </a:xfrm>
          <a:prstGeom prst="rect">
            <a:avLst/>
          </a:prstGeom>
        </p:spPr>
        <p:txBody>
          <a:bodyPr wrap="square">
            <a:spAutoFit/>
          </a:bodyPr>
          <a:lstStyle/>
          <a:p>
            <a:r>
              <a:rPr lang="de-CH" dirty="0" err="1">
                <a:latin typeface="Arial Narrow" panose="020B0604020202020204" pitchFamily="34" charset="0"/>
                <a:ea typeface="Verdana" panose="020B0604030504040204" pitchFamily="34" charset="0"/>
                <a:cs typeface="Arial Narrow" panose="020B0604020202020204" pitchFamily="34" charset="0"/>
              </a:rPr>
              <a:t>Everthing</a:t>
            </a:r>
            <a:r>
              <a:rPr lang="de-CH" dirty="0">
                <a:latin typeface="Arial Narrow" panose="020B0604020202020204" pitchFamily="34" charset="0"/>
                <a:ea typeface="Verdana" panose="020B0604030504040204" pitchFamily="34" charset="0"/>
                <a:cs typeface="Arial Narrow" panose="020B0604020202020204" pitchFamily="34" charset="0"/>
              </a:rPr>
              <a:t> </a:t>
            </a:r>
            <a:r>
              <a:rPr lang="de-CH" dirty="0" err="1">
                <a:latin typeface="Arial Narrow" panose="020B0604020202020204" pitchFamily="34" charset="0"/>
                <a:ea typeface="Verdana" panose="020B0604030504040204" pitchFamily="34" charset="0"/>
                <a:cs typeface="Arial Narrow" panose="020B0604020202020204" pitchFamily="34" charset="0"/>
              </a:rPr>
              <a:t>thing</a:t>
            </a:r>
            <a:r>
              <a:rPr lang="de-CH" dirty="0">
                <a:latin typeface="Arial Narrow" panose="020B0604020202020204" pitchFamily="34" charset="0"/>
                <a:ea typeface="Verdana" panose="020B0604030504040204" pitchFamily="34" charset="0"/>
                <a:cs typeface="Arial Narrow" panose="020B0604020202020204" pitchFamily="34" charset="0"/>
              </a:rPr>
              <a:t> </a:t>
            </a:r>
            <a:r>
              <a:rPr lang="de-CH" dirty="0" err="1">
                <a:latin typeface="Arial Narrow" panose="020B0604020202020204" pitchFamily="34" charset="0"/>
                <a:ea typeface="Verdana" panose="020B0604030504040204" pitchFamily="34" charset="0"/>
                <a:cs typeface="Arial Narrow" panose="020B0604020202020204" pitchFamily="34" charset="0"/>
              </a:rPr>
              <a:t>said</a:t>
            </a:r>
            <a:r>
              <a:rPr lang="de-CH" dirty="0">
                <a:latin typeface="Arial Narrow" panose="020B0604020202020204" pitchFamily="34" charset="0"/>
                <a:ea typeface="Verdana" panose="020B0604030504040204" pitchFamily="34" charset="0"/>
                <a:cs typeface="Arial Narrow" panose="020B0604020202020204" pitchFamily="34" charset="0"/>
              </a:rPr>
              <a:t> </a:t>
            </a:r>
            <a:r>
              <a:rPr lang="de-CH" dirty="0" err="1">
                <a:latin typeface="Arial Narrow" panose="020B0604020202020204" pitchFamily="34" charset="0"/>
                <a:ea typeface="Verdana" panose="020B0604030504040204" pitchFamily="34" charset="0"/>
                <a:cs typeface="Arial Narrow" panose="020B0604020202020204" pitchFamily="34" charset="0"/>
              </a:rPr>
              <a:t>during</a:t>
            </a:r>
            <a:r>
              <a:rPr lang="de-CH" dirty="0">
                <a:latin typeface="Arial Narrow" panose="020B0604020202020204" pitchFamily="34" charset="0"/>
                <a:ea typeface="Verdana" panose="020B0604030504040204" pitchFamily="34" charset="0"/>
                <a:cs typeface="Arial Narrow" panose="020B0604020202020204" pitchFamily="34" charset="0"/>
              </a:rPr>
              <a:t> </a:t>
            </a:r>
            <a:r>
              <a:rPr lang="de-CH" dirty="0" err="1">
                <a:latin typeface="Arial Narrow" panose="020B0604020202020204" pitchFamily="34" charset="0"/>
                <a:ea typeface="Verdana" panose="020B0604030504040204" pitchFamily="34" charset="0"/>
                <a:cs typeface="Arial Narrow" panose="020B0604020202020204" pitchFamily="34" charset="0"/>
              </a:rPr>
              <a:t>this</a:t>
            </a:r>
            <a:r>
              <a:rPr lang="de-CH" dirty="0">
                <a:latin typeface="Arial Narrow" panose="020B0604020202020204" pitchFamily="34" charset="0"/>
                <a:ea typeface="Verdana" panose="020B0604030504040204" pitchFamily="34" charset="0"/>
                <a:cs typeface="Arial Narrow" panose="020B0604020202020204" pitchFamily="34" charset="0"/>
              </a:rPr>
              <a:t> </a:t>
            </a:r>
            <a:r>
              <a:rPr lang="de-CH" dirty="0" err="1">
                <a:latin typeface="Arial Narrow" panose="020B0604020202020204" pitchFamily="34" charset="0"/>
                <a:ea typeface="Verdana" panose="020B0604030504040204" pitchFamily="34" charset="0"/>
                <a:cs typeface="Arial Narrow" panose="020B0604020202020204" pitchFamily="34" charset="0"/>
              </a:rPr>
              <a:t>presentation</a:t>
            </a:r>
            <a:r>
              <a:rPr lang="de-CH" dirty="0">
                <a:latin typeface="Arial Narrow" panose="020B0604020202020204" pitchFamily="34" charset="0"/>
                <a:ea typeface="Verdana" panose="020B0604030504040204" pitchFamily="34" charset="0"/>
                <a:cs typeface="Arial Narrow" panose="020B0604020202020204" pitchFamily="34" charset="0"/>
              </a:rPr>
              <a:t> - </a:t>
            </a:r>
            <a:r>
              <a:rPr lang="de-CH" dirty="0" err="1">
                <a:latin typeface="Arial Narrow" panose="020B0604020202020204" pitchFamily="34" charset="0"/>
                <a:ea typeface="Verdana" panose="020B0604030504040204" pitchFamily="34" charset="0"/>
                <a:cs typeface="Arial Narrow" panose="020B0604020202020204" pitchFamily="34" charset="0"/>
              </a:rPr>
              <a:t>brougt</a:t>
            </a:r>
            <a:r>
              <a:rPr lang="de-CH" dirty="0">
                <a:latin typeface="Arial Narrow" panose="020B0604020202020204" pitchFamily="34" charset="0"/>
                <a:ea typeface="Verdana" panose="020B0604030504040204" pitchFamily="34" charset="0"/>
                <a:cs typeface="Arial Narrow" panose="020B0604020202020204" pitchFamily="34" charset="0"/>
              </a:rPr>
              <a:t> </a:t>
            </a:r>
            <a:r>
              <a:rPr lang="de-CH" dirty="0" err="1">
                <a:latin typeface="Arial Narrow" panose="020B0604020202020204" pitchFamily="34" charset="0"/>
                <a:ea typeface="Verdana" panose="020B0604030504040204" pitchFamily="34" charset="0"/>
                <a:cs typeface="Arial Narrow" panose="020B0604020202020204" pitchFamily="34" charset="0"/>
              </a:rPr>
              <a:t>together</a:t>
            </a:r>
            <a:r>
              <a:rPr lang="de-CH" dirty="0">
                <a:latin typeface="Arial Narrow" panose="020B0604020202020204" pitchFamily="34" charset="0"/>
                <a:ea typeface="Verdana" panose="020B0604030504040204" pitchFamily="34" charset="0"/>
                <a:cs typeface="Arial Narrow" panose="020B0604020202020204" pitchFamily="34" charset="0"/>
              </a:rPr>
              <a:t> on </a:t>
            </a:r>
            <a:r>
              <a:rPr lang="de-CH" dirty="0" err="1">
                <a:latin typeface="Arial Narrow" panose="020B0604020202020204" pitchFamily="34" charset="0"/>
                <a:ea typeface="Verdana" panose="020B0604030504040204" pitchFamily="34" charset="0"/>
                <a:cs typeface="Arial Narrow" panose="020B0604020202020204" pitchFamily="34" charset="0"/>
              </a:rPr>
              <a:t>one</a:t>
            </a:r>
            <a:r>
              <a:rPr lang="de-CH" dirty="0">
                <a:latin typeface="Arial Narrow" panose="020B0604020202020204" pitchFamily="34" charset="0"/>
                <a:ea typeface="Verdana" panose="020B0604030504040204" pitchFamily="34" charset="0"/>
                <a:cs typeface="Arial Narrow" panose="020B0604020202020204" pitchFamily="34" charset="0"/>
              </a:rPr>
              <a:t> </a:t>
            </a:r>
            <a:r>
              <a:rPr lang="de-CH" dirty="0" err="1">
                <a:latin typeface="Arial Narrow" panose="020B0604020202020204" pitchFamily="34" charset="0"/>
                <a:ea typeface="Verdana" panose="020B0604030504040204" pitchFamily="34" charset="0"/>
                <a:cs typeface="Arial Narrow" panose="020B0604020202020204" pitchFamily="34" charset="0"/>
              </a:rPr>
              <a:t>slide</a:t>
            </a:r>
            <a:endParaRPr lang="en-US" dirty="0">
              <a:latin typeface="Arial Narrow" panose="020B0604020202020204" pitchFamily="34" charset="0"/>
              <a:ea typeface="Verdana" panose="020B0604030504040204" pitchFamily="34" charset="0"/>
              <a:cs typeface="Arial Narrow" panose="020B0604020202020204" pitchFamily="34" charset="0"/>
            </a:endParaRPr>
          </a:p>
          <a:p>
            <a:r>
              <a:rPr lang="en-GB" sz="1400" dirty="0">
                <a:solidFill>
                  <a:srgbClr val="575757"/>
                </a:solidFill>
                <a:latin typeface="Arial Narrow" panose="020B0604020202020204" pitchFamily="34" charset="0"/>
                <a:cs typeface="Arial Narrow" panose="020B0604020202020204" pitchFamily="34" charset="0"/>
              </a:rPr>
              <a:t>Proven: SAP S/4HANA has not fallen out of the sky!</a:t>
            </a:r>
          </a:p>
        </p:txBody>
      </p:sp>
      <p:sp>
        <p:nvSpPr>
          <p:cNvPr id="46" name="Textfeld 45">
            <a:extLst>
              <a:ext uri="{FF2B5EF4-FFF2-40B4-BE49-F238E27FC236}">
                <a16:creationId xmlns:a16="http://schemas.microsoft.com/office/drawing/2014/main" id="{A47F2A95-F217-7E42-BB0A-AE8DCFBA27E9}"/>
              </a:ext>
            </a:extLst>
          </p:cNvPr>
          <p:cNvSpPr txBox="1"/>
          <p:nvPr/>
        </p:nvSpPr>
        <p:spPr bwMode="gray">
          <a:xfrm rot="19342262">
            <a:off x="2047227" y="1841510"/>
            <a:ext cx="1631072" cy="589434"/>
          </a:xfrm>
          <a:prstGeom prst="rect">
            <a:avLst/>
          </a:prstGeom>
        </p:spPr>
        <p:txBody>
          <a:bodyPr wrap="none" lIns="0" rIns="0" rtlCol="0" anchor="t" anchorCtr="0">
            <a:noAutofit/>
          </a:bodyPr>
          <a:lstStyle/>
          <a:p>
            <a:r>
              <a:rPr lang="en-GB" sz="1400" b="1" dirty="0">
                <a:solidFill>
                  <a:srgbClr val="C00000"/>
                </a:solidFill>
                <a:latin typeface="Arial Narrow" panose="020B0604020202020204" pitchFamily="34" charset="0"/>
                <a:cs typeface="Arial Narrow" panose="020B0604020202020204" pitchFamily="34" charset="0"/>
              </a:rPr>
              <a:t>Algorithms </a:t>
            </a:r>
          </a:p>
          <a:p>
            <a:r>
              <a:rPr lang="en-GB" sz="1400" b="1" dirty="0">
                <a:solidFill>
                  <a:srgbClr val="C00000"/>
                </a:solidFill>
                <a:latin typeface="Arial Narrow" panose="020B0604020202020204" pitchFamily="34" charset="0"/>
                <a:cs typeface="Arial Narrow" panose="020B0604020202020204" pitchFamily="34" charset="0"/>
              </a:rPr>
              <a:t>&amp; Interfaces</a:t>
            </a:r>
            <a:endParaRPr lang="en-US" sz="1400" b="1" dirty="0">
              <a:solidFill>
                <a:srgbClr val="C00000"/>
              </a:solidFill>
              <a:latin typeface="Arial Narrow" panose="020B0604020202020204" pitchFamily="34" charset="0"/>
              <a:cs typeface="Arial Narrow" panose="020B0604020202020204" pitchFamily="34" charset="0"/>
            </a:endParaRPr>
          </a:p>
        </p:txBody>
      </p:sp>
      <p:sp>
        <p:nvSpPr>
          <p:cNvPr id="48" name="Textfeld 47">
            <a:extLst>
              <a:ext uri="{FF2B5EF4-FFF2-40B4-BE49-F238E27FC236}">
                <a16:creationId xmlns:a16="http://schemas.microsoft.com/office/drawing/2014/main" id="{8E8DDEED-33B5-E043-A9A0-3516C44256EB}"/>
              </a:ext>
            </a:extLst>
          </p:cNvPr>
          <p:cNvSpPr txBox="1"/>
          <p:nvPr/>
        </p:nvSpPr>
        <p:spPr bwMode="gray">
          <a:xfrm rot="19342262">
            <a:off x="1504971" y="901210"/>
            <a:ext cx="800271" cy="487635"/>
          </a:xfrm>
          <a:prstGeom prst="rect">
            <a:avLst/>
          </a:prstGeom>
        </p:spPr>
        <p:txBody>
          <a:bodyPr wrap="none" lIns="0" rIns="0" rtlCol="0" anchor="b" anchorCtr="0">
            <a:normAutofit/>
          </a:bodyPr>
          <a:lstStyle/>
          <a:p>
            <a:pPr>
              <a:lnSpc>
                <a:spcPts val="900"/>
              </a:lnSpc>
            </a:pPr>
            <a:r>
              <a:rPr lang="en-GB" sz="1400" b="1" dirty="0">
                <a:solidFill>
                  <a:srgbClr val="C00000"/>
                </a:solidFill>
                <a:latin typeface="Arial Narrow" panose="020B0604020202020204" pitchFamily="34" charset="0"/>
                <a:cs typeface="Arial Narrow" panose="020B0604020202020204" pitchFamily="34" charset="0"/>
              </a:rPr>
              <a:t>MTP</a:t>
            </a:r>
            <a:endParaRPr lang="en-US" sz="1400" b="1" dirty="0">
              <a:solidFill>
                <a:srgbClr val="C00000"/>
              </a:solidFill>
              <a:latin typeface="Arial Narrow" panose="020B0604020202020204" pitchFamily="34" charset="0"/>
              <a:cs typeface="Arial Narrow" panose="020B0604020202020204" pitchFamily="34" charset="0"/>
            </a:endParaRPr>
          </a:p>
        </p:txBody>
      </p:sp>
      <p:sp>
        <p:nvSpPr>
          <p:cNvPr id="42" name="Textfeld 41">
            <a:extLst>
              <a:ext uri="{FF2B5EF4-FFF2-40B4-BE49-F238E27FC236}">
                <a16:creationId xmlns:a16="http://schemas.microsoft.com/office/drawing/2014/main" id="{65908481-C879-764E-B4D5-E7B24460B695}"/>
              </a:ext>
            </a:extLst>
          </p:cNvPr>
          <p:cNvSpPr txBox="1"/>
          <p:nvPr/>
        </p:nvSpPr>
        <p:spPr bwMode="gray">
          <a:xfrm rot="19342262">
            <a:off x="1987765" y="5317498"/>
            <a:ext cx="1303096" cy="434565"/>
          </a:xfrm>
          <a:prstGeom prst="rect">
            <a:avLst/>
          </a:prstGeom>
        </p:spPr>
        <p:txBody>
          <a:bodyPr wrap="none" lIns="0" rIns="0" rtlCol="0" anchor="t" anchorCtr="0">
            <a:noAutofit/>
          </a:bodyPr>
          <a:lstStyle/>
          <a:p>
            <a:r>
              <a:rPr lang="en-GB" sz="1400" b="1" dirty="0">
                <a:solidFill>
                  <a:srgbClr val="C00000"/>
                </a:solidFill>
                <a:latin typeface="Arial Narrow" panose="020B0604020202020204" pitchFamily="34" charset="0"/>
                <a:cs typeface="Arial Narrow" panose="020B0604020202020204" pitchFamily="34" charset="0"/>
              </a:rPr>
              <a:t>Crowd becomes </a:t>
            </a:r>
            <a:br>
              <a:rPr lang="en-GB" sz="1400" b="1" dirty="0">
                <a:solidFill>
                  <a:srgbClr val="C00000"/>
                </a:solidFill>
                <a:latin typeface="Arial Narrow" panose="020B0604020202020204" pitchFamily="34" charset="0"/>
                <a:cs typeface="Arial Narrow" panose="020B0604020202020204" pitchFamily="34" charset="0"/>
              </a:rPr>
            </a:br>
            <a:r>
              <a:rPr lang="en-GB" sz="1400" b="1" dirty="0">
                <a:solidFill>
                  <a:srgbClr val="C00000"/>
                </a:solidFill>
                <a:latin typeface="Arial Narrow" panose="020B0604020202020204" pitchFamily="34" charset="0"/>
                <a:cs typeface="Arial Narrow" panose="020B0604020202020204" pitchFamily="34" charset="0"/>
              </a:rPr>
              <a:t>community</a:t>
            </a:r>
            <a:endParaRPr lang="en-US" sz="1400" b="1" dirty="0">
              <a:solidFill>
                <a:srgbClr val="C00000"/>
              </a:solidFill>
              <a:latin typeface="Arial Narrow" panose="020B0604020202020204" pitchFamily="34" charset="0"/>
              <a:cs typeface="Arial Narrow" panose="020B0604020202020204" pitchFamily="34" charset="0"/>
            </a:endParaRPr>
          </a:p>
        </p:txBody>
      </p:sp>
      <p:sp>
        <p:nvSpPr>
          <p:cNvPr id="43" name="Textfeld 42">
            <a:extLst>
              <a:ext uri="{FF2B5EF4-FFF2-40B4-BE49-F238E27FC236}">
                <a16:creationId xmlns:a16="http://schemas.microsoft.com/office/drawing/2014/main" id="{445F704D-8235-3C42-BC26-D2B5E9F34C79}"/>
              </a:ext>
            </a:extLst>
          </p:cNvPr>
          <p:cNvSpPr txBox="1"/>
          <p:nvPr/>
        </p:nvSpPr>
        <p:spPr bwMode="gray">
          <a:xfrm rot="19342262">
            <a:off x="1399677" y="4714332"/>
            <a:ext cx="1451401" cy="256637"/>
          </a:xfrm>
          <a:prstGeom prst="rect">
            <a:avLst/>
          </a:prstGeom>
        </p:spPr>
        <p:txBody>
          <a:bodyPr wrap="none" lIns="0" rIns="0" rtlCol="0" anchor="t" anchorCtr="0">
            <a:noAutofit/>
          </a:bodyPr>
          <a:lstStyle/>
          <a:p>
            <a:r>
              <a:rPr lang="en-GB" sz="1400" b="1" dirty="0">
                <a:solidFill>
                  <a:srgbClr val="C00000"/>
                </a:solidFill>
                <a:latin typeface="Arial Narrow" panose="020B0604020202020204" pitchFamily="34" charset="0"/>
                <a:cs typeface="Arial Narrow" panose="020B0604020202020204" pitchFamily="34" charset="0"/>
              </a:rPr>
              <a:t>Experimentation</a:t>
            </a:r>
            <a:endParaRPr lang="en-US" sz="1400" b="1" dirty="0">
              <a:solidFill>
                <a:srgbClr val="C00000"/>
              </a:solidFill>
              <a:latin typeface="Arial Narrow" panose="020B0604020202020204" pitchFamily="34" charset="0"/>
              <a:cs typeface="Arial Narrow" panose="020B0604020202020204" pitchFamily="34" charset="0"/>
            </a:endParaRPr>
          </a:p>
        </p:txBody>
      </p:sp>
      <p:sp>
        <p:nvSpPr>
          <p:cNvPr id="44" name="Textfeld 43">
            <a:extLst>
              <a:ext uri="{FF2B5EF4-FFF2-40B4-BE49-F238E27FC236}">
                <a16:creationId xmlns:a16="http://schemas.microsoft.com/office/drawing/2014/main" id="{180FEBF9-0067-B845-9F2A-3CF464FD3955}"/>
              </a:ext>
            </a:extLst>
          </p:cNvPr>
          <p:cNvSpPr txBox="1"/>
          <p:nvPr/>
        </p:nvSpPr>
        <p:spPr bwMode="gray">
          <a:xfrm rot="19342262">
            <a:off x="311965" y="4162398"/>
            <a:ext cx="975403" cy="279416"/>
          </a:xfrm>
          <a:prstGeom prst="rect">
            <a:avLst/>
          </a:prstGeom>
        </p:spPr>
        <p:txBody>
          <a:bodyPr wrap="none" lIns="0" rIns="0" rtlCol="0" anchor="t" anchorCtr="0">
            <a:noAutofit/>
          </a:bodyPr>
          <a:lstStyle/>
          <a:p>
            <a:r>
              <a:rPr lang="en-GB" sz="1400" b="1" dirty="0">
                <a:solidFill>
                  <a:srgbClr val="C00000"/>
                </a:solidFill>
                <a:latin typeface="Arial Narrow" panose="020B0604020202020204" pitchFamily="34" charset="0"/>
                <a:cs typeface="Arial Narrow" panose="020B0604020202020204" pitchFamily="34" charset="0"/>
              </a:rPr>
              <a:t>Autonomy</a:t>
            </a:r>
            <a:endParaRPr lang="en-US" sz="1400" b="1" dirty="0">
              <a:solidFill>
                <a:srgbClr val="C00000"/>
              </a:solidFill>
              <a:latin typeface="Arial Narrow" panose="020B0604020202020204" pitchFamily="34" charset="0"/>
              <a:cs typeface="Arial Narrow" panose="020B0604020202020204" pitchFamily="34" charset="0"/>
            </a:endParaRPr>
          </a:p>
        </p:txBody>
      </p:sp>
      <p:sp>
        <p:nvSpPr>
          <p:cNvPr id="45" name="Textfeld 44">
            <a:extLst>
              <a:ext uri="{FF2B5EF4-FFF2-40B4-BE49-F238E27FC236}">
                <a16:creationId xmlns:a16="http://schemas.microsoft.com/office/drawing/2014/main" id="{937A0DD7-A2F6-7A4F-B999-BCA064B3627A}"/>
              </a:ext>
            </a:extLst>
          </p:cNvPr>
          <p:cNvSpPr txBox="1"/>
          <p:nvPr/>
        </p:nvSpPr>
        <p:spPr bwMode="gray">
          <a:xfrm rot="19342262">
            <a:off x="381710" y="2505066"/>
            <a:ext cx="2365179" cy="724988"/>
          </a:xfrm>
          <a:prstGeom prst="rect">
            <a:avLst/>
          </a:prstGeom>
        </p:spPr>
        <p:txBody>
          <a:bodyPr wrap="none" lIns="0" rIns="0" rtlCol="0" anchor="t" anchorCtr="0">
            <a:noAutofit/>
          </a:bodyPr>
          <a:lstStyle/>
          <a:p>
            <a:r>
              <a:rPr lang="en-GB" sz="1400" b="1" dirty="0">
                <a:solidFill>
                  <a:srgbClr val="C00000"/>
                </a:solidFill>
                <a:latin typeface="Arial Narrow" panose="020B0604020202020204" pitchFamily="34" charset="0"/>
                <a:cs typeface="Arial Narrow" panose="020B0604020202020204" pitchFamily="34" charset="0"/>
              </a:rPr>
              <a:t>Real-</a:t>
            </a:r>
            <a:r>
              <a:rPr lang="en-GB" sz="1400" b="1" dirty="0" err="1">
                <a:solidFill>
                  <a:srgbClr val="C00000"/>
                </a:solidFill>
                <a:latin typeface="Arial Narrow" panose="020B0604020202020204" pitchFamily="34" charset="0"/>
                <a:cs typeface="Arial Narrow" panose="020B0604020202020204" pitchFamily="34" charset="0"/>
              </a:rPr>
              <a:t>timificaton</a:t>
            </a:r>
            <a:r>
              <a:rPr lang="en-GB" sz="1400" b="1" dirty="0">
                <a:solidFill>
                  <a:srgbClr val="C00000"/>
                </a:solidFill>
                <a:latin typeface="Arial Narrow" panose="020B0604020202020204" pitchFamily="34" charset="0"/>
                <a:cs typeface="Arial Narrow" panose="020B0604020202020204" pitchFamily="34" charset="0"/>
              </a:rPr>
              <a:t> &amp;</a:t>
            </a:r>
            <a:br>
              <a:rPr lang="en-GB" sz="1400" b="1" dirty="0">
                <a:solidFill>
                  <a:srgbClr val="C00000"/>
                </a:solidFill>
                <a:latin typeface="Arial Narrow" panose="020B0604020202020204" pitchFamily="34" charset="0"/>
                <a:cs typeface="Arial Narrow" panose="020B0604020202020204" pitchFamily="34" charset="0"/>
              </a:rPr>
            </a:br>
            <a:r>
              <a:rPr lang="en-GB" sz="1400" b="1" dirty="0">
                <a:solidFill>
                  <a:srgbClr val="C00000"/>
                </a:solidFill>
                <a:latin typeface="Arial Narrow" panose="020B0604020202020204" pitchFamily="34" charset="0"/>
                <a:cs typeface="Arial Narrow" panose="020B0604020202020204" pitchFamily="34" charset="0"/>
              </a:rPr>
              <a:t>Zero latency</a:t>
            </a:r>
            <a:endParaRPr lang="en-US" sz="1400" b="1" dirty="0">
              <a:solidFill>
                <a:srgbClr val="C00000"/>
              </a:solidFill>
              <a:latin typeface="Arial Narrow" panose="020B0604020202020204" pitchFamily="34" charset="0"/>
              <a:cs typeface="Arial Narrow" panose="020B0604020202020204" pitchFamily="34" charset="0"/>
            </a:endParaRPr>
          </a:p>
        </p:txBody>
      </p:sp>
      <p:sp>
        <p:nvSpPr>
          <p:cNvPr id="47" name="Textfeld 46">
            <a:extLst>
              <a:ext uri="{FF2B5EF4-FFF2-40B4-BE49-F238E27FC236}">
                <a16:creationId xmlns:a16="http://schemas.microsoft.com/office/drawing/2014/main" id="{AEB9CFD6-9116-1A49-8A86-ECB9F4D6FC64}"/>
              </a:ext>
            </a:extLst>
          </p:cNvPr>
          <p:cNvSpPr txBox="1"/>
          <p:nvPr/>
        </p:nvSpPr>
        <p:spPr bwMode="gray">
          <a:xfrm rot="19342262">
            <a:off x="236931" y="1591184"/>
            <a:ext cx="1298923" cy="377450"/>
          </a:xfrm>
          <a:prstGeom prst="rect">
            <a:avLst/>
          </a:prstGeom>
        </p:spPr>
        <p:txBody>
          <a:bodyPr wrap="none" lIns="0" rIns="0" rtlCol="0" anchor="b" anchorCtr="0">
            <a:noAutofit/>
          </a:bodyPr>
          <a:lstStyle/>
          <a:p>
            <a:r>
              <a:rPr lang="en-GB" sz="1400" b="1" dirty="0">
                <a:solidFill>
                  <a:srgbClr val="C00000"/>
                </a:solidFill>
                <a:latin typeface="Arial Narrow" panose="020B0604020202020204" pitchFamily="34" charset="0"/>
                <a:cs typeface="Arial Narrow" panose="020B0604020202020204" pitchFamily="34" charset="0"/>
              </a:rPr>
              <a:t>Leverage </a:t>
            </a:r>
            <a:br>
              <a:rPr lang="en-GB" sz="1400" b="1" dirty="0">
                <a:solidFill>
                  <a:srgbClr val="C00000"/>
                </a:solidFill>
                <a:latin typeface="Arial Narrow" panose="020B0604020202020204" pitchFamily="34" charset="0"/>
                <a:cs typeface="Arial Narrow" panose="020B0604020202020204" pitchFamily="34" charset="0"/>
              </a:rPr>
            </a:br>
            <a:r>
              <a:rPr lang="en-GB" sz="1400" b="1" dirty="0">
                <a:solidFill>
                  <a:srgbClr val="C00000"/>
                </a:solidFill>
                <a:latin typeface="Arial Narrow" panose="020B0604020202020204" pitchFamily="34" charset="0"/>
                <a:cs typeface="Arial Narrow" panose="020B0604020202020204" pitchFamily="34" charset="0"/>
              </a:rPr>
              <a:t>Assets</a:t>
            </a:r>
            <a:endParaRPr lang="en-US" sz="1400" b="1" dirty="0">
              <a:solidFill>
                <a:srgbClr val="C00000"/>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11801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17E46FC3-0F62-984E-B06C-3E09F68BDC43}"/>
              </a:ext>
            </a:extLst>
          </p:cNvPr>
          <p:cNvSpPr>
            <a:spLocks noGrp="1"/>
          </p:cNvSpPr>
          <p:nvPr>
            <p:ph type="title"/>
          </p:nvPr>
        </p:nvSpPr>
        <p:spPr/>
        <p:txBody>
          <a:bodyPr>
            <a:normAutofit/>
          </a:bodyPr>
          <a:lstStyle/>
          <a:p>
            <a:br>
              <a:rPr lang="en-GB" sz="1800" dirty="0">
                <a:solidFill>
                  <a:prstClr val="white"/>
                </a:solidFill>
                <a:latin typeface="Arial Narrow" panose="020B0604020202020204" pitchFamily="34" charset="0"/>
                <a:cs typeface="Arial Narrow" panose="020B0604020202020204" pitchFamily="34" charset="0"/>
              </a:rPr>
            </a:br>
            <a:br>
              <a:rPr lang="en-GB" sz="1800" dirty="0">
                <a:solidFill>
                  <a:prstClr val="white"/>
                </a:solidFill>
                <a:latin typeface="Arial Narrow" panose="020B0604020202020204" pitchFamily="34" charset="0"/>
                <a:cs typeface="Arial Narrow" panose="020B0604020202020204" pitchFamily="34" charset="0"/>
              </a:rPr>
            </a:br>
            <a:br>
              <a:rPr lang="en-GB" sz="1800" dirty="0">
                <a:solidFill>
                  <a:prstClr val="white"/>
                </a:solidFill>
                <a:latin typeface="Arial Narrow" panose="020B0604020202020204" pitchFamily="34" charset="0"/>
                <a:cs typeface="Arial Narrow" panose="020B0604020202020204" pitchFamily="34" charset="0"/>
              </a:rPr>
            </a:br>
            <a:r>
              <a:rPr lang="en-GB" sz="2700" b="1" dirty="0">
                <a:latin typeface="Arial Narrow" panose="020B0604020202020204" pitchFamily="34" charset="0"/>
                <a:cs typeface="Arial Narrow" panose="020B0604020202020204" pitchFamily="34" charset="0"/>
              </a:rPr>
              <a:t>What are we confronted with every day in the project?</a:t>
            </a:r>
            <a:br>
              <a:rPr lang="en-GB" sz="2400" dirty="0">
                <a:latin typeface="Verdana" panose="020B0604030504040204" pitchFamily="34" charset="0"/>
                <a:ea typeface="Verdana" panose="020B0604030504040204" pitchFamily="34" charset="0"/>
                <a:cs typeface="Verdana" panose="020B0604030504040204" pitchFamily="34" charset="0"/>
              </a:rPr>
            </a:br>
            <a:br>
              <a:rPr lang="en-GB" sz="2400" dirty="0">
                <a:latin typeface="Verdana" panose="020B0604030504040204" pitchFamily="34" charset="0"/>
                <a:ea typeface="Verdana" panose="020B0604030504040204" pitchFamily="34" charset="0"/>
                <a:cs typeface="Verdana" panose="020B0604030504040204" pitchFamily="34" charset="0"/>
              </a:rPr>
            </a:br>
            <a:r>
              <a:rPr lang="en-US" sz="1800" dirty="0">
                <a:latin typeface="Arial Narrow" panose="020B0604020202020204" pitchFamily="34" charset="0"/>
                <a:ea typeface="Verdana" panose="020B0604030504040204" pitchFamily="34" charset="0"/>
                <a:cs typeface="Arial Narrow" panose="020B0604020202020204" pitchFamily="34" charset="0"/>
              </a:rPr>
              <a:t>What does it mean for our daily business- &amp; project-lives…</a:t>
            </a:r>
            <a:endParaRPr lang="en-GB" sz="18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31077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a:extLst>
              <a:ext uri="{FF2B5EF4-FFF2-40B4-BE49-F238E27FC236}">
                <a16:creationId xmlns:a16="http://schemas.microsoft.com/office/drawing/2014/main" id="{55A676D5-8F45-3547-AF01-7A36C1812AC5}"/>
              </a:ext>
            </a:extLst>
          </p:cNvPr>
          <p:cNvSpPr>
            <a:spLocks noChangeArrowheads="1"/>
          </p:cNvSpPr>
          <p:nvPr>
            <p:custDataLst>
              <p:tags r:id="rId1"/>
            </p:custDataLst>
          </p:nvPr>
        </p:nvSpPr>
        <p:spPr bwMode="gray">
          <a:xfrm>
            <a:off x="246565" y="1100219"/>
            <a:ext cx="5132794" cy="618781"/>
          </a:xfrm>
          <a:prstGeom prst="rect">
            <a:avLst/>
          </a:prstGeom>
          <a:noFill/>
          <a:ln w="9525" algn="ctr">
            <a:noFill/>
            <a:miter lim="800000"/>
            <a:headEnd/>
            <a:tailEnd/>
          </a:ln>
        </p:spPr>
        <p:txBody>
          <a:bodyPr lIns="0" tIns="0" rIns="0" bIns="0" anchor="t" anchorCtr="0"/>
          <a:lstStyle/>
          <a:p>
            <a:pPr fontAlgn="base"/>
            <a:r>
              <a:rPr lang="en-GB" sz="1200" dirty="0">
                <a:solidFill>
                  <a:prstClr val="white">
                    <a:lumMod val="50000"/>
                  </a:prstClr>
                </a:solidFill>
                <a:latin typeface="Arial Narrow" panose="020B0604020202020204" pitchFamily="34" charset="0"/>
                <a:cs typeface="Arial Narrow" panose="020B0604020202020204" pitchFamily="34" charset="0"/>
              </a:rPr>
              <a:t>#1: Scope creep and moving targets</a:t>
            </a:r>
            <a:br>
              <a:rPr lang="en-GB" sz="1200" dirty="0">
                <a:solidFill>
                  <a:prstClr val="white">
                    <a:lumMod val="50000"/>
                  </a:prstClr>
                </a:solidFill>
                <a:latin typeface="Arial Narrow" panose="020B0604020202020204" pitchFamily="34" charset="0"/>
                <a:cs typeface="Arial Narrow" panose="020B0604020202020204" pitchFamily="34" charset="0"/>
              </a:rPr>
            </a:br>
            <a:r>
              <a:rPr lang="en-GB" sz="800" dirty="0">
                <a:solidFill>
                  <a:prstClr val="white">
                    <a:lumMod val="50000"/>
                  </a:prstClr>
                </a:solidFill>
                <a:latin typeface="Arial Narrow" panose="020B0604020202020204" pitchFamily="34" charset="0"/>
                <a:cs typeface="Arial Narrow" panose="020B0604020202020204" pitchFamily="34" charset="0"/>
              </a:rPr>
              <a:t>Scope is everything that you are going to do and conversely, not going to do. So once you’ve figured out exactly what the project work is, usually via a Work Breakdown Structure, you need to freeze it and zealously guard against unplanned changes to it. So planned changes via a change control board are ok, since then the PM can issue a new schedule, risk and budget plan as needed. Otherwise, you will surely miss your target and make both the management and customer unhappy.</a:t>
            </a:r>
          </a:p>
          <a:p>
            <a:pPr fontAlgn="base"/>
            <a:endParaRPr lang="en-GB" sz="800" dirty="0">
              <a:solidFill>
                <a:prstClr val="white">
                  <a:lumMod val="50000"/>
                </a:prstClr>
              </a:solidFill>
              <a:latin typeface="Arial Narrow" panose="020B0604020202020204" pitchFamily="34" charset="0"/>
              <a:cs typeface="Arial Narrow" panose="020B0604020202020204" pitchFamily="34" charset="0"/>
            </a:endParaRPr>
          </a:p>
        </p:txBody>
      </p:sp>
      <p:sp>
        <p:nvSpPr>
          <p:cNvPr id="7" name="Rectangle 17">
            <a:extLst>
              <a:ext uri="{FF2B5EF4-FFF2-40B4-BE49-F238E27FC236}">
                <a16:creationId xmlns:a16="http://schemas.microsoft.com/office/drawing/2014/main" id="{7B5689C9-0218-AE46-9A8D-48E1B544A223}"/>
              </a:ext>
            </a:extLst>
          </p:cNvPr>
          <p:cNvSpPr>
            <a:spLocks noChangeArrowheads="1"/>
          </p:cNvSpPr>
          <p:nvPr>
            <p:custDataLst>
              <p:tags r:id="rId2"/>
            </p:custDataLst>
          </p:nvPr>
        </p:nvSpPr>
        <p:spPr bwMode="gray">
          <a:xfrm>
            <a:off x="246565" y="1854015"/>
            <a:ext cx="4603495" cy="713947"/>
          </a:xfrm>
          <a:prstGeom prst="rect">
            <a:avLst/>
          </a:prstGeom>
          <a:noFill/>
          <a:ln w="9525" algn="ctr">
            <a:noFill/>
            <a:miter lim="800000"/>
            <a:headEnd/>
            <a:tailEnd/>
          </a:ln>
        </p:spPr>
        <p:txBody>
          <a:bodyPr lIns="0" tIns="0" rIns="0" bIns="0" anchor="t" anchorCtr="0"/>
          <a:lstStyle/>
          <a:p>
            <a:pPr defTabSz="957263">
              <a:spcBef>
                <a:spcPts val="1350"/>
              </a:spcBef>
              <a:buSzPct val="100000"/>
            </a:pPr>
            <a:r>
              <a:rPr lang="en-GB" sz="1200" dirty="0">
                <a:solidFill>
                  <a:prstClr val="white">
                    <a:lumMod val="50000"/>
                  </a:prstClr>
                </a:solidFill>
                <a:latin typeface="Arial Narrow" panose="020B0604020202020204" pitchFamily="34" charset="0"/>
                <a:cs typeface="Arial Narrow" panose="020B0604020202020204" pitchFamily="34" charset="0"/>
              </a:rPr>
              <a:t>#2: Over allocated resources</a:t>
            </a:r>
            <a:br>
              <a:rPr lang="en-GB" sz="1200" dirty="0">
                <a:solidFill>
                  <a:prstClr val="white">
                    <a:lumMod val="50000"/>
                  </a:prstClr>
                </a:solidFill>
                <a:latin typeface="Arial Narrow" panose="020B0604020202020204" pitchFamily="34" charset="0"/>
                <a:cs typeface="Arial Narrow" panose="020B0604020202020204" pitchFamily="34" charset="0"/>
              </a:rPr>
            </a:br>
            <a:r>
              <a:rPr lang="en-GB" sz="800" dirty="0">
                <a:solidFill>
                  <a:prstClr val="white">
                    <a:lumMod val="50000"/>
                  </a:prstClr>
                </a:solidFill>
                <a:latin typeface="Arial Narrow" panose="020B0604020202020204" pitchFamily="34" charset="0"/>
                <a:cs typeface="Arial Narrow" panose="020B0604020202020204" pitchFamily="34" charset="0"/>
              </a:rPr>
              <a:t>Often there are too few resources working on too many projects at the same time. In conjunction with that, managers don’t seem to have a grip on what their resources are doing all the time. Team members are left to figure out for themselves what projects they should be working on and when. A better way for managers is to meet weekly to discuss resource usage perhaps using a spreadsheet to track.</a:t>
            </a:r>
          </a:p>
          <a:p>
            <a:pPr defTabSz="957263">
              <a:spcBef>
                <a:spcPts val="1350"/>
              </a:spcBef>
              <a:buSzPct val="100000"/>
            </a:pPr>
            <a:endParaRPr lang="en-GB" sz="1200" dirty="0">
              <a:solidFill>
                <a:prstClr val="black"/>
              </a:solidFill>
              <a:latin typeface="Arial Narrow" panose="020B0604020202020204" pitchFamily="34" charset="0"/>
              <a:cs typeface="Arial Narrow" panose="020B0604020202020204" pitchFamily="34" charset="0"/>
            </a:endParaRPr>
          </a:p>
        </p:txBody>
      </p:sp>
      <p:sp>
        <p:nvSpPr>
          <p:cNvPr id="8" name="Rectangle 19">
            <a:extLst>
              <a:ext uri="{FF2B5EF4-FFF2-40B4-BE49-F238E27FC236}">
                <a16:creationId xmlns:a16="http://schemas.microsoft.com/office/drawing/2014/main" id="{E5E4085A-204F-F447-B398-9DA54960CF44}"/>
              </a:ext>
            </a:extLst>
          </p:cNvPr>
          <p:cNvSpPr>
            <a:spLocks noChangeArrowheads="1"/>
          </p:cNvSpPr>
          <p:nvPr>
            <p:custDataLst>
              <p:tags r:id="rId3"/>
            </p:custDataLst>
          </p:nvPr>
        </p:nvSpPr>
        <p:spPr bwMode="gray">
          <a:xfrm>
            <a:off x="246565" y="2495359"/>
            <a:ext cx="3973298" cy="799447"/>
          </a:xfrm>
          <a:prstGeom prst="rect">
            <a:avLst/>
          </a:prstGeom>
          <a:noFill/>
          <a:ln w="9525" algn="ctr">
            <a:noFill/>
            <a:miter lim="800000"/>
            <a:headEnd/>
            <a:tailEnd/>
          </a:ln>
        </p:spPr>
        <p:txBody>
          <a:bodyPr lIns="0" tIns="0" rIns="0" bIns="0" anchor="ctr" anchorCtr="0"/>
          <a:lstStyle/>
          <a:p>
            <a:pPr fontAlgn="base"/>
            <a:r>
              <a:rPr lang="en-GB" sz="1200" dirty="0">
                <a:solidFill>
                  <a:prstClr val="white">
                    <a:lumMod val="50000"/>
                  </a:prstClr>
                </a:solidFill>
                <a:latin typeface="Arial Narrow" panose="020B0604020202020204" pitchFamily="34" charset="0"/>
                <a:cs typeface="Arial Narrow" panose="020B0604020202020204" pitchFamily="34" charset="0"/>
              </a:rPr>
              <a:t>#3: Poor communications</a:t>
            </a:r>
          </a:p>
          <a:p>
            <a:pPr fontAlgn="base"/>
            <a:r>
              <a:rPr lang="en-GB" sz="800" dirty="0">
                <a:solidFill>
                  <a:prstClr val="white">
                    <a:lumMod val="50000"/>
                  </a:prstClr>
                </a:solidFill>
                <a:latin typeface="Arial Narrow" panose="020B0604020202020204" pitchFamily="34" charset="0"/>
                <a:cs typeface="Arial Narrow" panose="020B0604020202020204" pitchFamily="34" charset="0"/>
              </a:rPr>
              <a:t>Many people on a project will know the project manager only through his or her communications. And they will know them by how their voice comes across over the phone or especially by how well-written their emails are. If the project manager is not a clear, unambiguous communicator, chaos and confusion will ensue.</a:t>
            </a:r>
          </a:p>
        </p:txBody>
      </p:sp>
      <p:sp>
        <p:nvSpPr>
          <p:cNvPr id="9" name="Freeform 2">
            <a:extLst>
              <a:ext uri="{FF2B5EF4-FFF2-40B4-BE49-F238E27FC236}">
                <a16:creationId xmlns:a16="http://schemas.microsoft.com/office/drawing/2014/main" id="{D2E0E0FD-B73F-ED44-A3D5-AACFFEB7484C}"/>
              </a:ext>
            </a:extLst>
          </p:cNvPr>
          <p:cNvSpPr>
            <a:spLocks/>
          </p:cNvSpPr>
          <p:nvPr/>
        </p:nvSpPr>
        <p:spPr bwMode="blackWhite">
          <a:xfrm>
            <a:off x="2096359" y="1971674"/>
            <a:ext cx="3159085" cy="390314"/>
          </a:xfrm>
          <a:custGeom>
            <a:avLst/>
            <a:gdLst>
              <a:gd name="T0" fmla="*/ 2147483647 w 937"/>
              <a:gd name="T1" fmla="*/ 2147483647 h 153"/>
              <a:gd name="T2" fmla="*/ 2147483647 w 937"/>
              <a:gd name="T3" fmla="*/ 0 h 153"/>
              <a:gd name="T4" fmla="*/ 0 w 937"/>
              <a:gd name="T5" fmla="*/ 0 h 153"/>
              <a:gd name="T6" fmla="*/ 0 60000 65536"/>
              <a:gd name="T7" fmla="*/ 0 60000 65536"/>
              <a:gd name="T8" fmla="*/ 0 60000 65536"/>
              <a:gd name="T9" fmla="*/ 0 w 937"/>
              <a:gd name="T10" fmla="*/ 0 h 153"/>
              <a:gd name="T11" fmla="*/ 937 w 937"/>
              <a:gd name="T12" fmla="*/ 153 h 153"/>
              <a:gd name="connsiteX0" fmla="*/ 936 w 936"/>
              <a:gd name="connsiteY0" fmla="*/ 152 h 152"/>
              <a:gd name="connsiteX1" fmla="*/ 812 w 936"/>
              <a:gd name="connsiteY1" fmla="*/ 0 h 152"/>
              <a:gd name="connsiteX2" fmla="*/ 0 w 936"/>
              <a:gd name="connsiteY2" fmla="*/ 0 h 152"/>
              <a:gd name="connsiteX0" fmla="*/ 936 w 936"/>
              <a:gd name="connsiteY0" fmla="*/ 152 h 152"/>
              <a:gd name="connsiteX1" fmla="*/ 812 w 936"/>
              <a:gd name="connsiteY1" fmla="*/ 0 h 152"/>
              <a:gd name="connsiteX2" fmla="*/ 0 w 936"/>
              <a:gd name="connsiteY2" fmla="*/ 0 h 152"/>
            </a:gdLst>
            <a:ahLst/>
            <a:cxnLst>
              <a:cxn ang="0">
                <a:pos x="connsiteX0" y="connsiteY0"/>
              </a:cxn>
              <a:cxn ang="0">
                <a:pos x="connsiteX1" y="connsiteY1"/>
              </a:cxn>
              <a:cxn ang="0">
                <a:pos x="connsiteX2" y="connsiteY2"/>
              </a:cxn>
            </a:cxnLst>
            <a:rect l="l" t="t" r="r" b="b"/>
            <a:pathLst>
              <a:path w="936" h="152">
                <a:moveTo>
                  <a:pt x="936" y="152"/>
                </a:moveTo>
                <a:cubicBezTo>
                  <a:pt x="895" y="101"/>
                  <a:pt x="853" y="51"/>
                  <a:pt x="812" y="0"/>
                </a:cubicBezTo>
                <a:lnTo>
                  <a:pt x="0" y="0"/>
                </a:lnTo>
              </a:path>
            </a:pathLst>
          </a:custGeom>
          <a:noFill/>
          <a:ln w="6350" cap="rnd">
            <a:solidFill>
              <a:srgbClr val="BBBCBC"/>
            </a:solidFill>
            <a:round/>
            <a:headEnd type="none" w="sm" len="sm"/>
            <a:tailEnd type="none" w="sm" len="sm"/>
          </a:ln>
        </p:spPr>
        <p:txBody>
          <a:bodyPr lIns="91438" tIns="45719" rIns="91438" bIns="45719" anchor="ctr"/>
          <a:lstStyle/>
          <a:p>
            <a:pPr>
              <a:defRPr/>
            </a:pPr>
            <a:endParaRPr lang="en-GB" sz="1200" dirty="0">
              <a:solidFill>
                <a:prstClr val="black"/>
              </a:solidFill>
              <a:latin typeface="Arial Narrow" panose="020B0604020202020204" pitchFamily="34" charset="0"/>
              <a:cs typeface="Arial Narrow" panose="020B0604020202020204" pitchFamily="34" charset="0"/>
            </a:endParaRPr>
          </a:p>
        </p:txBody>
      </p:sp>
      <p:sp>
        <p:nvSpPr>
          <p:cNvPr id="10" name="Freeform 3">
            <a:extLst>
              <a:ext uri="{FF2B5EF4-FFF2-40B4-BE49-F238E27FC236}">
                <a16:creationId xmlns:a16="http://schemas.microsoft.com/office/drawing/2014/main" id="{004FF383-3F44-BD47-B32C-4476F07E7068}"/>
              </a:ext>
            </a:extLst>
          </p:cNvPr>
          <p:cNvSpPr>
            <a:spLocks/>
          </p:cNvSpPr>
          <p:nvPr/>
        </p:nvSpPr>
        <p:spPr bwMode="blackWhite">
          <a:xfrm>
            <a:off x="1975111" y="2660889"/>
            <a:ext cx="2911499" cy="597560"/>
          </a:xfrm>
          <a:custGeom>
            <a:avLst/>
            <a:gdLst>
              <a:gd name="T0" fmla="*/ 2147483647 w 831"/>
              <a:gd name="T1" fmla="*/ 2147483647 h 182"/>
              <a:gd name="T2" fmla="*/ 2147483647 w 831"/>
              <a:gd name="T3" fmla="*/ 0 h 182"/>
              <a:gd name="T4" fmla="*/ 0 w 831"/>
              <a:gd name="T5" fmla="*/ 0 h 182"/>
              <a:gd name="T6" fmla="*/ 0 60000 65536"/>
              <a:gd name="T7" fmla="*/ 0 60000 65536"/>
              <a:gd name="T8" fmla="*/ 0 60000 65536"/>
              <a:gd name="T9" fmla="*/ 0 w 831"/>
              <a:gd name="T10" fmla="*/ 0 h 182"/>
              <a:gd name="T11" fmla="*/ 831 w 831"/>
              <a:gd name="T12" fmla="*/ 182 h 182"/>
            </a:gdLst>
            <a:ahLst/>
            <a:cxnLst>
              <a:cxn ang="T6">
                <a:pos x="T0" y="T1"/>
              </a:cxn>
              <a:cxn ang="T7">
                <a:pos x="T2" y="T3"/>
              </a:cxn>
              <a:cxn ang="T8">
                <a:pos x="T4" y="T5"/>
              </a:cxn>
            </a:cxnLst>
            <a:rect l="T9" t="T10" r="T11" b="T12"/>
            <a:pathLst>
              <a:path w="831" h="182">
                <a:moveTo>
                  <a:pt x="830" y="181"/>
                </a:moveTo>
                <a:lnTo>
                  <a:pt x="639" y="0"/>
                </a:lnTo>
                <a:lnTo>
                  <a:pt x="0" y="0"/>
                </a:lnTo>
              </a:path>
            </a:pathLst>
          </a:custGeom>
          <a:noFill/>
          <a:ln w="6350" cap="rnd">
            <a:solidFill>
              <a:srgbClr val="BBBCBC"/>
            </a:solidFill>
            <a:round/>
            <a:headEnd type="none" w="sm" len="sm"/>
            <a:tailEnd type="none" w="sm" len="sm"/>
          </a:ln>
        </p:spPr>
        <p:txBody>
          <a:bodyPr lIns="91438" tIns="45719" rIns="91438" bIns="45719" anchor="ctr"/>
          <a:lstStyle/>
          <a:p>
            <a:pPr>
              <a:defRPr/>
            </a:pPr>
            <a:endParaRPr lang="en-GB" sz="1200" dirty="0">
              <a:solidFill>
                <a:prstClr val="black"/>
              </a:solidFill>
              <a:latin typeface="Arial Narrow" panose="020B0604020202020204" pitchFamily="34" charset="0"/>
              <a:cs typeface="Arial Narrow" panose="020B0604020202020204" pitchFamily="34" charset="0"/>
            </a:endParaRPr>
          </a:p>
        </p:txBody>
      </p:sp>
      <p:sp>
        <p:nvSpPr>
          <p:cNvPr id="11" name="Freeform 4">
            <a:extLst>
              <a:ext uri="{FF2B5EF4-FFF2-40B4-BE49-F238E27FC236}">
                <a16:creationId xmlns:a16="http://schemas.microsoft.com/office/drawing/2014/main" id="{0746F4CC-B8E6-F742-934E-AD31C2EF1E43}"/>
              </a:ext>
            </a:extLst>
          </p:cNvPr>
          <p:cNvSpPr>
            <a:spLocks/>
          </p:cNvSpPr>
          <p:nvPr/>
        </p:nvSpPr>
        <p:spPr bwMode="blackWhite">
          <a:xfrm>
            <a:off x="2493585" y="3280388"/>
            <a:ext cx="2391311" cy="595834"/>
          </a:xfrm>
          <a:custGeom>
            <a:avLst/>
            <a:gdLst>
              <a:gd name="T0" fmla="*/ 2147483647 w 825"/>
              <a:gd name="T1" fmla="*/ 0 h 182"/>
              <a:gd name="T2" fmla="*/ 2147483647 w 825"/>
              <a:gd name="T3" fmla="*/ 2147483647 h 182"/>
              <a:gd name="T4" fmla="*/ 0 w 825"/>
              <a:gd name="T5" fmla="*/ 2147483647 h 182"/>
              <a:gd name="T6" fmla="*/ 0 60000 65536"/>
              <a:gd name="T7" fmla="*/ 0 60000 65536"/>
              <a:gd name="T8" fmla="*/ 0 60000 65536"/>
              <a:gd name="T9" fmla="*/ 0 w 825"/>
              <a:gd name="T10" fmla="*/ 0 h 182"/>
              <a:gd name="T11" fmla="*/ 825 w 825"/>
              <a:gd name="T12" fmla="*/ 182 h 182"/>
            </a:gdLst>
            <a:ahLst/>
            <a:cxnLst>
              <a:cxn ang="T6">
                <a:pos x="T0" y="T1"/>
              </a:cxn>
              <a:cxn ang="T7">
                <a:pos x="T2" y="T3"/>
              </a:cxn>
              <a:cxn ang="T8">
                <a:pos x="T4" y="T5"/>
              </a:cxn>
            </a:cxnLst>
            <a:rect l="T9" t="T10" r="T11" b="T12"/>
            <a:pathLst>
              <a:path w="825" h="182">
                <a:moveTo>
                  <a:pt x="824" y="0"/>
                </a:moveTo>
                <a:lnTo>
                  <a:pt x="639" y="181"/>
                </a:lnTo>
                <a:lnTo>
                  <a:pt x="0" y="181"/>
                </a:lnTo>
              </a:path>
            </a:pathLst>
          </a:custGeom>
          <a:noFill/>
          <a:ln w="6350" cap="rnd">
            <a:solidFill>
              <a:srgbClr val="BBBCBC"/>
            </a:solidFill>
            <a:round/>
            <a:headEnd type="none" w="sm" len="sm"/>
            <a:tailEnd type="none" w="sm" len="sm"/>
          </a:ln>
        </p:spPr>
        <p:txBody>
          <a:bodyPr lIns="91438" tIns="45719" rIns="91438" bIns="45719" anchor="ctr"/>
          <a:lstStyle/>
          <a:p>
            <a:pPr>
              <a:defRPr/>
            </a:pPr>
            <a:endParaRPr lang="en-GB" sz="1200" dirty="0">
              <a:solidFill>
                <a:prstClr val="black"/>
              </a:solidFill>
              <a:latin typeface="Arial Narrow" panose="020B0604020202020204" pitchFamily="34" charset="0"/>
              <a:cs typeface="Arial Narrow" panose="020B0604020202020204" pitchFamily="34" charset="0"/>
            </a:endParaRPr>
          </a:p>
        </p:txBody>
      </p:sp>
      <p:sp>
        <p:nvSpPr>
          <p:cNvPr id="12" name="Freeform 6">
            <a:extLst>
              <a:ext uri="{FF2B5EF4-FFF2-40B4-BE49-F238E27FC236}">
                <a16:creationId xmlns:a16="http://schemas.microsoft.com/office/drawing/2014/main" id="{B5264452-1208-474C-84B8-D79E9358ED1F}"/>
              </a:ext>
            </a:extLst>
          </p:cNvPr>
          <p:cNvSpPr>
            <a:spLocks/>
          </p:cNvSpPr>
          <p:nvPr/>
        </p:nvSpPr>
        <p:spPr bwMode="blackWhite">
          <a:xfrm>
            <a:off x="2568287" y="1195335"/>
            <a:ext cx="3388910" cy="642464"/>
          </a:xfrm>
          <a:custGeom>
            <a:avLst/>
            <a:gdLst>
              <a:gd name="T0" fmla="*/ 2147483647 w 1239"/>
              <a:gd name="T1" fmla="*/ 2147483647 h 195"/>
              <a:gd name="T2" fmla="*/ 2147483647 w 1239"/>
              <a:gd name="T3" fmla="*/ 0 h 195"/>
              <a:gd name="T4" fmla="*/ 0 w 1239"/>
              <a:gd name="T5" fmla="*/ 0 h 195"/>
              <a:gd name="T6" fmla="*/ 0 60000 65536"/>
              <a:gd name="T7" fmla="*/ 0 60000 65536"/>
              <a:gd name="T8" fmla="*/ 0 60000 65536"/>
              <a:gd name="T9" fmla="*/ 0 w 1239"/>
              <a:gd name="T10" fmla="*/ 0 h 195"/>
              <a:gd name="T11" fmla="*/ 1239 w 1239"/>
              <a:gd name="T12" fmla="*/ 195 h 195"/>
            </a:gdLst>
            <a:ahLst/>
            <a:cxnLst>
              <a:cxn ang="T6">
                <a:pos x="T0" y="T1"/>
              </a:cxn>
              <a:cxn ang="T7">
                <a:pos x="T2" y="T3"/>
              </a:cxn>
              <a:cxn ang="T8">
                <a:pos x="T4" y="T5"/>
              </a:cxn>
            </a:cxnLst>
            <a:rect l="T9" t="T10" r="T11" b="T12"/>
            <a:pathLst>
              <a:path w="1239" h="195">
                <a:moveTo>
                  <a:pt x="1238" y="194"/>
                </a:moveTo>
                <a:lnTo>
                  <a:pt x="1047" y="0"/>
                </a:lnTo>
                <a:lnTo>
                  <a:pt x="0" y="0"/>
                </a:lnTo>
              </a:path>
            </a:pathLst>
          </a:custGeom>
          <a:noFill/>
          <a:ln w="6350" cap="rnd">
            <a:solidFill>
              <a:srgbClr val="BBBCBC"/>
            </a:solidFill>
            <a:round/>
            <a:headEnd type="none" w="sm" len="sm"/>
            <a:tailEnd type="none" w="sm" len="sm"/>
          </a:ln>
        </p:spPr>
        <p:txBody>
          <a:bodyPr lIns="91438" tIns="45719" rIns="91438" bIns="45719" anchor="ctr"/>
          <a:lstStyle/>
          <a:p>
            <a:pPr>
              <a:defRPr/>
            </a:pPr>
            <a:endParaRPr lang="en-GB" sz="1200" dirty="0">
              <a:solidFill>
                <a:prstClr val="black"/>
              </a:solidFill>
              <a:latin typeface="Arial Narrow" panose="020B0604020202020204" pitchFamily="34" charset="0"/>
              <a:cs typeface="Arial Narrow" panose="020B0604020202020204" pitchFamily="34" charset="0"/>
            </a:endParaRPr>
          </a:p>
        </p:txBody>
      </p:sp>
      <p:sp>
        <p:nvSpPr>
          <p:cNvPr id="13" name="Freeform 7">
            <a:extLst>
              <a:ext uri="{FF2B5EF4-FFF2-40B4-BE49-F238E27FC236}">
                <a16:creationId xmlns:a16="http://schemas.microsoft.com/office/drawing/2014/main" id="{10E2AADA-9211-B74F-9018-D11C5D4FE96C}"/>
              </a:ext>
            </a:extLst>
          </p:cNvPr>
          <p:cNvSpPr>
            <a:spLocks/>
          </p:cNvSpPr>
          <p:nvPr/>
        </p:nvSpPr>
        <p:spPr bwMode="blackWhite">
          <a:xfrm>
            <a:off x="1943980" y="4564614"/>
            <a:ext cx="4013217" cy="607923"/>
          </a:xfrm>
          <a:custGeom>
            <a:avLst/>
            <a:gdLst>
              <a:gd name="T0" fmla="*/ 2147483647 w 1240"/>
              <a:gd name="T1" fmla="*/ 0 h 185"/>
              <a:gd name="T2" fmla="*/ 2147483647 w 1240"/>
              <a:gd name="T3" fmla="*/ 2147483647 h 185"/>
              <a:gd name="T4" fmla="*/ 0 w 1240"/>
              <a:gd name="T5" fmla="*/ 2147483647 h 185"/>
              <a:gd name="T6" fmla="*/ 0 60000 65536"/>
              <a:gd name="T7" fmla="*/ 0 60000 65536"/>
              <a:gd name="T8" fmla="*/ 0 60000 65536"/>
              <a:gd name="T9" fmla="*/ 0 w 1240"/>
              <a:gd name="T10" fmla="*/ 0 h 185"/>
              <a:gd name="T11" fmla="*/ 1240 w 1240"/>
              <a:gd name="T12" fmla="*/ 185 h 185"/>
            </a:gdLst>
            <a:ahLst/>
            <a:cxnLst>
              <a:cxn ang="T6">
                <a:pos x="T0" y="T1"/>
              </a:cxn>
              <a:cxn ang="T7">
                <a:pos x="T2" y="T3"/>
              </a:cxn>
              <a:cxn ang="T8">
                <a:pos x="T4" y="T5"/>
              </a:cxn>
            </a:cxnLst>
            <a:rect l="T9" t="T10" r="T11" b="T12"/>
            <a:pathLst>
              <a:path w="1240" h="185">
                <a:moveTo>
                  <a:pt x="1239" y="0"/>
                </a:moveTo>
                <a:lnTo>
                  <a:pt x="1047" y="184"/>
                </a:lnTo>
                <a:lnTo>
                  <a:pt x="0" y="184"/>
                </a:lnTo>
              </a:path>
            </a:pathLst>
          </a:custGeom>
          <a:noFill/>
          <a:ln w="6350" cap="rnd">
            <a:solidFill>
              <a:srgbClr val="BBBCBC"/>
            </a:solidFill>
            <a:round/>
            <a:headEnd type="none" w="sm" len="sm"/>
            <a:tailEnd type="none" w="sm" len="sm"/>
          </a:ln>
        </p:spPr>
        <p:txBody>
          <a:bodyPr lIns="91438" tIns="45719" rIns="91438" bIns="45719" anchor="ctr"/>
          <a:lstStyle/>
          <a:p>
            <a:pPr>
              <a:defRPr/>
            </a:pPr>
            <a:endParaRPr lang="en-GB" sz="1200" dirty="0">
              <a:solidFill>
                <a:prstClr val="black"/>
              </a:solidFill>
              <a:latin typeface="Arial Narrow" panose="020B0604020202020204" pitchFamily="34" charset="0"/>
              <a:cs typeface="Arial Narrow" panose="020B0604020202020204" pitchFamily="34" charset="0"/>
            </a:endParaRPr>
          </a:p>
        </p:txBody>
      </p:sp>
      <p:sp>
        <p:nvSpPr>
          <p:cNvPr id="14" name="Freeform 8">
            <a:extLst>
              <a:ext uri="{FF2B5EF4-FFF2-40B4-BE49-F238E27FC236}">
                <a16:creationId xmlns:a16="http://schemas.microsoft.com/office/drawing/2014/main" id="{5BA7B314-E2E1-8647-85F8-AF11804411A6}"/>
              </a:ext>
            </a:extLst>
          </p:cNvPr>
          <p:cNvSpPr>
            <a:spLocks/>
          </p:cNvSpPr>
          <p:nvPr/>
        </p:nvSpPr>
        <p:spPr bwMode="blackWhite">
          <a:xfrm>
            <a:off x="1852399" y="4187081"/>
            <a:ext cx="3326268" cy="392041"/>
          </a:xfrm>
          <a:custGeom>
            <a:avLst/>
            <a:gdLst>
              <a:gd name="T0" fmla="*/ 2147483647 w 920"/>
              <a:gd name="T1" fmla="*/ 0 h 120"/>
              <a:gd name="T2" fmla="*/ 2147483647 w 920"/>
              <a:gd name="T3" fmla="*/ 2147483647 h 120"/>
              <a:gd name="T4" fmla="*/ 0 w 920"/>
              <a:gd name="T5" fmla="*/ 2147483647 h 120"/>
              <a:gd name="T6" fmla="*/ 0 60000 65536"/>
              <a:gd name="T7" fmla="*/ 0 60000 65536"/>
              <a:gd name="T8" fmla="*/ 0 60000 65536"/>
              <a:gd name="T9" fmla="*/ 0 w 920"/>
              <a:gd name="T10" fmla="*/ 0 h 120"/>
              <a:gd name="T11" fmla="*/ 920 w 920"/>
              <a:gd name="T12" fmla="*/ 120 h 120"/>
            </a:gdLst>
            <a:ahLst/>
            <a:cxnLst>
              <a:cxn ang="T6">
                <a:pos x="T0" y="T1"/>
              </a:cxn>
              <a:cxn ang="T7">
                <a:pos x="T2" y="T3"/>
              </a:cxn>
              <a:cxn ang="T8">
                <a:pos x="T4" y="T5"/>
              </a:cxn>
            </a:cxnLst>
            <a:rect l="T9" t="T10" r="T11" b="T12"/>
            <a:pathLst>
              <a:path w="920" h="120">
                <a:moveTo>
                  <a:pt x="919" y="0"/>
                </a:moveTo>
                <a:lnTo>
                  <a:pt x="799" y="119"/>
                </a:lnTo>
                <a:lnTo>
                  <a:pt x="0" y="119"/>
                </a:lnTo>
              </a:path>
            </a:pathLst>
          </a:custGeom>
          <a:noFill/>
          <a:ln w="6350" cap="rnd">
            <a:solidFill>
              <a:srgbClr val="BBBCBC"/>
            </a:solidFill>
            <a:round/>
            <a:headEnd type="none" w="sm" len="sm"/>
            <a:tailEnd type="none" w="sm" len="sm"/>
          </a:ln>
        </p:spPr>
        <p:txBody>
          <a:bodyPr lIns="91438" tIns="45719" rIns="91438" bIns="45719" anchor="ctr"/>
          <a:lstStyle/>
          <a:p>
            <a:pPr>
              <a:defRPr/>
            </a:pPr>
            <a:endParaRPr lang="en-GB" sz="1200" dirty="0">
              <a:solidFill>
                <a:prstClr val="black"/>
              </a:solidFill>
              <a:latin typeface="Arial Narrow" panose="020B0604020202020204" pitchFamily="34" charset="0"/>
              <a:cs typeface="Arial Narrow" panose="020B0604020202020204" pitchFamily="34" charset="0"/>
            </a:endParaRPr>
          </a:p>
        </p:txBody>
      </p:sp>
      <p:sp>
        <p:nvSpPr>
          <p:cNvPr id="15" name="Freeform 9">
            <a:extLst>
              <a:ext uri="{FF2B5EF4-FFF2-40B4-BE49-F238E27FC236}">
                <a16:creationId xmlns:a16="http://schemas.microsoft.com/office/drawing/2014/main" id="{185C1DDB-AA37-664A-BB58-F736C21E3714}"/>
              </a:ext>
            </a:extLst>
          </p:cNvPr>
          <p:cNvSpPr>
            <a:spLocks/>
          </p:cNvSpPr>
          <p:nvPr/>
        </p:nvSpPr>
        <p:spPr bwMode="blackWhite">
          <a:xfrm>
            <a:off x="5969194" y="1195335"/>
            <a:ext cx="3798022" cy="649372"/>
          </a:xfrm>
          <a:custGeom>
            <a:avLst/>
            <a:gdLst>
              <a:gd name="T0" fmla="*/ 0 w 1233"/>
              <a:gd name="T1" fmla="*/ 2147483647 h 198"/>
              <a:gd name="T2" fmla="*/ 2147483647 w 1233"/>
              <a:gd name="T3" fmla="*/ 0 h 198"/>
              <a:gd name="T4" fmla="*/ 2147483647 w 1233"/>
              <a:gd name="T5" fmla="*/ 0 h 198"/>
              <a:gd name="T6" fmla="*/ 0 60000 65536"/>
              <a:gd name="T7" fmla="*/ 0 60000 65536"/>
              <a:gd name="T8" fmla="*/ 0 60000 65536"/>
              <a:gd name="T9" fmla="*/ 0 w 1233"/>
              <a:gd name="T10" fmla="*/ 0 h 198"/>
              <a:gd name="T11" fmla="*/ 1233 w 1233"/>
              <a:gd name="T12" fmla="*/ 198 h 198"/>
            </a:gdLst>
            <a:ahLst/>
            <a:cxnLst>
              <a:cxn ang="T6">
                <a:pos x="T0" y="T1"/>
              </a:cxn>
              <a:cxn ang="T7">
                <a:pos x="T2" y="T3"/>
              </a:cxn>
              <a:cxn ang="T8">
                <a:pos x="T4" y="T5"/>
              </a:cxn>
            </a:cxnLst>
            <a:rect l="T9" t="T10" r="T11" b="T12"/>
            <a:pathLst>
              <a:path w="1233" h="198">
                <a:moveTo>
                  <a:pt x="0" y="197"/>
                </a:moveTo>
                <a:lnTo>
                  <a:pt x="185" y="0"/>
                </a:lnTo>
                <a:lnTo>
                  <a:pt x="1232" y="0"/>
                </a:lnTo>
              </a:path>
            </a:pathLst>
          </a:custGeom>
          <a:noFill/>
          <a:ln w="6350" cap="rnd">
            <a:solidFill>
              <a:srgbClr val="BBBCBC"/>
            </a:solidFill>
            <a:round/>
            <a:headEnd type="none" w="sm" len="sm"/>
            <a:tailEnd type="none" w="sm" len="sm"/>
          </a:ln>
        </p:spPr>
        <p:txBody>
          <a:bodyPr lIns="91438" tIns="45719" rIns="91438" bIns="45719" anchor="ctr"/>
          <a:lstStyle/>
          <a:p>
            <a:pPr>
              <a:defRPr/>
            </a:pPr>
            <a:endParaRPr lang="en-GB" sz="1200" dirty="0">
              <a:solidFill>
                <a:prstClr val="black"/>
              </a:solidFill>
              <a:latin typeface="Arial Narrow" panose="020B0604020202020204" pitchFamily="34" charset="0"/>
              <a:cs typeface="Arial Narrow" panose="020B0604020202020204" pitchFamily="34" charset="0"/>
            </a:endParaRPr>
          </a:p>
        </p:txBody>
      </p:sp>
      <p:sp>
        <p:nvSpPr>
          <p:cNvPr id="16" name="Freeform 10">
            <a:extLst>
              <a:ext uri="{FF2B5EF4-FFF2-40B4-BE49-F238E27FC236}">
                <a16:creationId xmlns:a16="http://schemas.microsoft.com/office/drawing/2014/main" id="{88B7535A-6D27-7C4C-9EF4-3E380F048503}"/>
              </a:ext>
            </a:extLst>
          </p:cNvPr>
          <p:cNvSpPr>
            <a:spLocks/>
          </p:cNvSpPr>
          <p:nvPr/>
        </p:nvSpPr>
        <p:spPr bwMode="blackWhite">
          <a:xfrm>
            <a:off x="6772839" y="1849137"/>
            <a:ext cx="2721000" cy="390314"/>
          </a:xfrm>
          <a:custGeom>
            <a:avLst/>
            <a:gdLst>
              <a:gd name="T0" fmla="*/ 0 w 920"/>
              <a:gd name="T1" fmla="*/ 2147483647 h 112"/>
              <a:gd name="T2" fmla="*/ 2147483647 w 920"/>
              <a:gd name="T3" fmla="*/ 0 h 112"/>
              <a:gd name="T4" fmla="*/ 2147483647 w 920"/>
              <a:gd name="T5" fmla="*/ 0 h 112"/>
              <a:gd name="T6" fmla="*/ 0 60000 65536"/>
              <a:gd name="T7" fmla="*/ 0 60000 65536"/>
              <a:gd name="T8" fmla="*/ 0 60000 65536"/>
              <a:gd name="T9" fmla="*/ 0 w 920"/>
              <a:gd name="T10" fmla="*/ 0 h 112"/>
              <a:gd name="T11" fmla="*/ 920 w 920"/>
              <a:gd name="T12" fmla="*/ 112 h 112"/>
            </a:gdLst>
            <a:ahLst/>
            <a:cxnLst>
              <a:cxn ang="T6">
                <a:pos x="T0" y="T1"/>
              </a:cxn>
              <a:cxn ang="T7">
                <a:pos x="T2" y="T3"/>
              </a:cxn>
              <a:cxn ang="T8">
                <a:pos x="T4" y="T5"/>
              </a:cxn>
            </a:cxnLst>
            <a:rect l="T9" t="T10" r="T11" b="T12"/>
            <a:pathLst>
              <a:path w="920" h="112">
                <a:moveTo>
                  <a:pt x="0" y="111"/>
                </a:moveTo>
                <a:lnTo>
                  <a:pt x="120" y="0"/>
                </a:lnTo>
                <a:lnTo>
                  <a:pt x="919" y="0"/>
                </a:lnTo>
              </a:path>
            </a:pathLst>
          </a:custGeom>
          <a:noFill/>
          <a:ln w="6350" cap="rnd">
            <a:solidFill>
              <a:srgbClr val="BBBCBC"/>
            </a:solidFill>
            <a:round/>
            <a:headEnd type="none" w="sm" len="sm"/>
            <a:tailEnd type="none" w="sm" len="sm"/>
          </a:ln>
        </p:spPr>
        <p:txBody>
          <a:bodyPr lIns="91438" tIns="45719" rIns="91438" bIns="45719" anchor="ctr"/>
          <a:lstStyle/>
          <a:p>
            <a:pPr>
              <a:defRPr/>
            </a:pPr>
            <a:endParaRPr lang="en-GB" sz="1200" dirty="0">
              <a:solidFill>
                <a:prstClr val="black"/>
              </a:solidFill>
              <a:latin typeface="Arial Narrow" panose="020B0604020202020204" pitchFamily="34" charset="0"/>
              <a:cs typeface="Arial Narrow" panose="020B0604020202020204" pitchFamily="34" charset="0"/>
            </a:endParaRPr>
          </a:p>
        </p:txBody>
      </p:sp>
      <p:sp>
        <p:nvSpPr>
          <p:cNvPr id="17" name="Freeform 11">
            <a:extLst>
              <a:ext uri="{FF2B5EF4-FFF2-40B4-BE49-F238E27FC236}">
                <a16:creationId xmlns:a16="http://schemas.microsoft.com/office/drawing/2014/main" id="{5373F47C-1E31-354B-BD97-A2CA6ACC3EDF}"/>
              </a:ext>
            </a:extLst>
          </p:cNvPr>
          <p:cNvSpPr>
            <a:spLocks/>
          </p:cNvSpPr>
          <p:nvPr/>
        </p:nvSpPr>
        <p:spPr bwMode="blackWhite">
          <a:xfrm>
            <a:off x="5972624" y="4564614"/>
            <a:ext cx="2458024" cy="607923"/>
          </a:xfrm>
          <a:custGeom>
            <a:avLst/>
            <a:gdLst>
              <a:gd name="T0" fmla="*/ 0 w 1232"/>
              <a:gd name="T1" fmla="*/ 0 h 185"/>
              <a:gd name="T2" fmla="*/ 2147483647 w 1232"/>
              <a:gd name="T3" fmla="*/ 2147483647 h 185"/>
              <a:gd name="T4" fmla="*/ 2147483647 w 1232"/>
              <a:gd name="T5" fmla="*/ 2147483647 h 185"/>
              <a:gd name="T6" fmla="*/ 0 60000 65536"/>
              <a:gd name="T7" fmla="*/ 0 60000 65536"/>
              <a:gd name="T8" fmla="*/ 0 60000 65536"/>
              <a:gd name="T9" fmla="*/ 0 w 1232"/>
              <a:gd name="T10" fmla="*/ 0 h 185"/>
              <a:gd name="T11" fmla="*/ 1232 w 1232"/>
              <a:gd name="T12" fmla="*/ 185 h 185"/>
            </a:gdLst>
            <a:ahLst/>
            <a:cxnLst>
              <a:cxn ang="T6">
                <a:pos x="T0" y="T1"/>
              </a:cxn>
              <a:cxn ang="T7">
                <a:pos x="T2" y="T3"/>
              </a:cxn>
              <a:cxn ang="T8">
                <a:pos x="T4" y="T5"/>
              </a:cxn>
            </a:cxnLst>
            <a:rect l="T9" t="T10" r="T11" b="T12"/>
            <a:pathLst>
              <a:path w="1232" h="185">
                <a:moveTo>
                  <a:pt x="0" y="0"/>
                </a:moveTo>
                <a:lnTo>
                  <a:pt x="184" y="184"/>
                </a:lnTo>
                <a:lnTo>
                  <a:pt x="1231" y="184"/>
                </a:lnTo>
              </a:path>
            </a:pathLst>
          </a:custGeom>
          <a:noFill/>
          <a:ln w="6350" cap="rnd">
            <a:solidFill>
              <a:srgbClr val="BBBCBC"/>
            </a:solidFill>
            <a:round/>
            <a:headEnd type="none" w="sm" len="sm"/>
            <a:tailEnd type="none" w="sm" len="sm"/>
          </a:ln>
        </p:spPr>
        <p:txBody>
          <a:bodyPr lIns="91438" tIns="45719" rIns="91438" bIns="45719" anchor="ctr"/>
          <a:lstStyle/>
          <a:p>
            <a:pPr>
              <a:defRPr/>
            </a:pPr>
            <a:endParaRPr lang="en-GB" sz="1200" dirty="0">
              <a:solidFill>
                <a:prstClr val="black"/>
              </a:solidFill>
              <a:latin typeface="Arial Narrow" panose="020B0604020202020204" pitchFamily="34" charset="0"/>
              <a:cs typeface="Arial Narrow" panose="020B0604020202020204" pitchFamily="34" charset="0"/>
            </a:endParaRPr>
          </a:p>
        </p:txBody>
      </p:sp>
      <p:sp>
        <p:nvSpPr>
          <p:cNvPr id="18" name="Freeform 12">
            <a:extLst>
              <a:ext uri="{FF2B5EF4-FFF2-40B4-BE49-F238E27FC236}">
                <a16:creationId xmlns:a16="http://schemas.microsoft.com/office/drawing/2014/main" id="{D849A8A7-AEF8-F448-A79E-67E574EE395E}"/>
              </a:ext>
            </a:extLst>
          </p:cNvPr>
          <p:cNvSpPr>
            <a:spLocks/>
          </p:cNvSpPr>
          <p:nvPr/>
        </p:nvSpPr>
        <p:spPr bwMode="blackWhite">
          <a:xfrm>
            <a:off x="6798889" y="4064544"/>
            <a:ext cx="2694949" cy="392041"/>
          </a:xfrm>
          <a:custGeom>
            <a:avLst/>
            <a:gdLst>
              <a:gd name="T0" fmla="*/ 0 w 918"/>
              <a:gd name="T1" fmla="*/ 0 h 111"/>
              <a:gd name="T2" fmla="*/ 2147483647 w 918"/>
              <a:gd name="T3" fmla="*/ 2147483647 h 111"/>
              <a:gd name="T4" fmla="*/ 2147483647 w 918"/>
              <a:gd name="T5" fmla="*/ 2147483647 h 111"/>
              <a:gd name="T6" fmla="*/ 0 60000 65536"/>
              <a:gd name="T7" fmla="*/ 0 60000 65536"/>
              <a:gd name="T8" fmla="*/ 0 60000 65536"/>
              <a:gd name="T9" fmla="*/ 0 w 918"/>
              <a:gd name="T10" fmla="*/ 0 h 111"/>
              <a:gd name="T11" fmla="*/ 918 w 918"/>
              <a:gd name="T12" fmla="*/ 111 h 111"/>
            </a:gdLst>
            <a:ahLst/>
            <a:cxnLst>
              <a:cxn ang="T6">
                <a:pos x="T0" y="T1"/>
              </a:cxn>
              <a:cxn ang="T7">
                <a:pos x="T2" y="T3"/>
              </a:cxn>
              <a:cxn ang="T8">
                <a:pos x="T4" y="T5"/>
              </a:cxn>
            </a:cxnLst>
            <a:rect l="T9" t="T10" r="T11" b="T12"/>
            <a:pathLst>
              <a:path w="918" h="111">
                <a:moveTo>
                  <a:pt x="0" y="0"/>
                </a:moveTo>
                <a:lnTo>
                  <a:pt x="118" y="110"/>
                </a:lnTo>
                <a:lnTo>
                  <a:pt x="917" y="110"/>
                </a:lnTo>
              </a:path>
            </a:pathLst>
          </a:custGeom>
          <a:noFill/>
          <a:ln w="6350" cap="rnd">
            <a:solidFill>
              <a:srgbClr val="BBBCBC"/>
            </a:solidFill>
            <a:round/>
            <a:headEnd type="none" w="sm" len="sm"/>
            <a:tailEnd type="none" w="sm" len="sm"/>
          </a:ln>
        </p:spPr>
        <p:txBody>
          <a:bodyPr lIns="91438" tIns="45719" rIns="91438" bIns="45719" anchor="ctr"/>
          <a:lstStyle/>
          <a:p>
            <a:pPr>
              <a:defRPr/>
            </a:pPr>
            <a:endParaRPr lang="en-GB" sz="1200" dirty="0">
              <a:solidFill>
                <a:prstClr val="black"/>
              </a:solidFill>
              <a:latin typeface="Arial Narrow" panose="020B0604020202020204" pitchFamily="34" charset="0"/>
              <a:cs typeface="Arial Narrow" panose="020B0604020202020204" pitchFamily="34" charset="0"/>
            </a:endParaRPr>
          </a:p>
        </p:txBody>
      </p:sp>
      <p:sp>
        <p:nvSpPr>
          <p:cNvPr id="19" name="Freeform 14">
            <a:extLst>
              <a:ext uri="{FF2B5EF4-FFF2-40B4-BE49-F238E27FC236}">
                <a16:creationId xmlns:a16="http://schemas.microsoft.com/office/drawing/2014/main" id="{3415933D-3A62-C442-9BC2-1B55F4D7B494}"/>
              </a:ext>
            </a:extLst>
          </p:cNvPr>
          <p:cNvSpPr>
            <a:spLocks/>
          </p:cNvSpPr>
          <p:nvPr/>
        </p:nvSpPr>
        <p:spPr bwMode="blackWhite">
          <a:xfrm>
            <a:off x="7138106" y="3157851"/>
            <a:ext cx="2629110" cy="599288"/>
          </a:xfrm>
          <a:custGeom>
            <a:avLst/>
            <a:gdLst>
              <a:gd name="T0" fmla="*/ 0 w 835"/>
              <a:gd name="T1" fmla="*/ 0 h 183"/>
              <a:gd name="T2" fmla="*/ 2147483647 w 835"/>
              <a:gd name="T3" fmla="*/ 2147483647 h 183"/>
              <a:gd name="T4" fmla="*/ 2147483647 w 835"/>
              <a:gd name="T5" fmla="*/ 2147483647 h 183"/>
              <a:gd name="T6" fmla="*/ 0 60000 65536"/>
              <a:gd name="T7" fmla="*/ 0 60000 65536"/>
              <a:gd name="T8" fmla="*/ 0 60000 65536"/>
              <a:gd name="T9" fmla="*/ 0 w 835"/>
              <a:gd name="T10" fmla="*/ 0 h 183"/>
              <a:gd name="T11" fmla="*/ 835 w 835"/>
              <a:gd name="T12" fmla="*/ 183 h 183"/>
            </a:gdLst>
            <a:ahLst/>
            <a:cxnLst>
              <a:cxn ang="T6">
                <a:pos x="T0" y="T1"/>
              </a:cxn>
              <a:cxn ang="T7">
                <a:pos x="T2" y="T3"/>
              </a:cxn>
              <a:cxn ang="T8">
                <a:pos x="T4" y="T5"/>
              </a:cxn>
            </a:cxnLst>
            <a:rect l="T9" t="T10" r="T11" b="T12"/>
            <a:pathLst>
              <a:path w="835" h="183">
                <a:moveTo>
                  <a:pt x="0" y="0"/>
                </a:moveTo>
                <a:lnTo>
                  <a:pt x="196" y="182"/>
                </a:lnTo>
                <a:lnTo>
                  <a:pt x="834" y="182"/>
                </a:lnTo>
              </a:path>
            </a:pathLst>
          </a:custGeom>
          <a:noFill/>
          <a:ln w="6350" cap="rnd">
            <a:solidFill>
              <a:srgbClr val="BBBCBC"/>
            </a:solidFill>
            <a:round/>
            <a:headEnd type="none" w="sm" len="sm"/>
            <a:tailEnd type="none" w="sm" len="sm"/>
          </a:ln>
        </p:spPr>
        <p:txBody>
          <a:bodyPr lIns="91438" tIns="45719" rIns="91438" bIns="45719" anchor="ctr"/>
          <a:lstStyle/>
          <a:p>
            <a:pPr>
              <a:defRPr/>
            </a:pPr>
            <a:endParaRPr lang="en-GB" sz="1200" dirty="0">
              <a:solidFill>
                <a:prstClr val="black"/>
              </a:solidFill>
              <a:latin typeface="Arial Narrow" panose="020B0604020202020204" pitchFamily="34" charset="0"/>
              <a:cs typeface="Arial Narrow" panose="020B0604020202020204" pitchFamily="34" charset="0"/>
            </a:endParaRPr>
          </a:p>
        </p:txBody>
      </p:sp>
      <p:sp>
        <p:nvSpPr>
          <p:cNvPr id="20" name="Rechteck 19">
            <a:extLst>
              <a:ext uri="{FF2B5EF4-FFF2-40B4-BE49-F238E27FC236}">
                <a16:creationId xmlns:a16="http://schemas.microsoft.com/office/drawing/2014/main" id="{93FBB414-3330-FF4D-9570-19E11BE356B1}"/>
              </a:ext>
            </a:extLst>
          </p:cNvPr>
          <p:cNvSpPr/>
          <p:nvPr/>
        </p:nvSpPr>
        <p:spPr>
          <a:xfrm>
            <a:off x="167735" y="3694587"/>
            <a:ext cx="4047540" cy="646331"/>
          </a:xfrm>
          <a:prstGeom prst="rect">
            <a:avLst/>
          </a:prstGeom>
        </p:spPr>
        <p:txBody>
          <a:bodyPr wrap="square">
            <a:spAutoFit/>
          </a:bodyPr>
          <a:lstStyle/>
          <a:p>
            <a:pPr fontAlgn="base"/>
            <a:r>
              <a:rPr lang="en-GB" sz="1200" dirty="0">
                <a:solidFill>
                  <a:prstClr val="white">
                    <a:lumMod val="50000"/>
                  </a:prstClr>
                </a:solidFill>
                <a:latin typeface="Arial Narrow" panose="020B0604020202020204" pitchFamily="34" charset="0"/>
                <a:cs typeface="Arial Narrow" panose="020B0604020202020204" pitchFamily="34" charset="0"/>
              </a:rPr>
              <a:t>#4: Bad Stakeholder Management</a:t>
            </a:r>
          </a:p>
          <a:p>
            <a:pPr fontAlgn="base"/>
            <a:r>
              <a:rPr lang="en-GB" sz="800" dirty="0">
                <a:solidFill>
                  <a:prstClr val="white">
                    <a:lumMod val="50000"/>
                  </a:prstClr>
                </a:solidFill>
                <a:latin typeface="Arial Narrow" panose="020B0604020202020204" pitchFamily="34" charset="0"/>
                <a:cs typeface="Arial Narrow" panose="020B0604020202020204" pitchFamily="34" charset="0"/>
              </a:rPr>
              <a:t>Stakeholders have a vested interest in the project for the good or sometimes to the detriment of the project. It is the project manager’s job not only to identify all stakeholders, but know how to manage and communicate with them in a timely fashion. A communication management plan helps here.</a:t>
            </a:r>
          </a:p>
        </p:txBody>
      </p:sp>
      <p:sp>
        <p:nvSpPr>
          <p:cNvPr id="21" name="Rechteck 20">
            <a:extLst>
              <a:ext uri="{FF2B5EF4-FFF2-40B4-BE49-F238E27FC236}">
                <a16:creationId xmlns:a16="http://schemas.microsoft.com/office/drawing/2014/main" id="{754854F2-7183-EB43-886A-460C4FF87731}"/>
              </a:ext>
            </a:extLst>
          </p:cNvPr>
          <p:cNvSpPr/>
          <p:nvPr/>
        </p:nvSpPr>
        <p:spPr>
          <a:xfrm>
            <a:off x="199267" y="4435115"/>
            <a:ext cx="4995424" cy="646331"/>
          </a:xfrm>
          <a:prstGeom prst="rect">
            <a:avLst/>
          </a:prstGeom>
        </p:spPr>
        <p:txBody>
          <a:bodyPr wrap="square">
            <a:spAutoFit/>
          </a:bodyPr>
          <a:lstStyle/>
          <a:p>
            <a:pPr fontAlgn="base"/>
            <a:r>
              <a:rPr lang="en-GB" sz="1200" dirty="0">
                <a:solidFill>
                  <a:prstClr val="white">
                    <a:lumMod val="50000"/>
                  </a:prstClr>
                </a:solidFill>
                <a:latin typeface="Arial Narrow" panose="020B0604020202020204" pitchFamily="34" charset="0"/>
                <a:cs typeface="Arial Narrow" panose="020B0604020202020204" pitchFamily="34" charset="0"/>
              </a:rPr>
              <a:t>#5: Unreliable Estimates</a:t>
            </a:r>
          </a:p>
          <a:p>
            <a:pPr fontAlgn="base"/>
            <a:r>
              <a:rPr lang="en-GB" sz="800" dirty="0">
                <a:solidFill>
                  <a:prstClr val="white">
                    <a:lumMod val="50000"/>
                  </a:prstClr>
                </a:solidFill>
                <a:latin typeface="Arial Narrow" panose="020B0604020202020204" pitchFamily="34" charset="0"/>
                <a:cs typeface="Arial Narrow" panose="020B0604020202020204" pitchFamily="34" charset="0"/>
              </a:rPr>
              <a:t>Estimates are very often just guesstimates by team members who are trying to calculate the duration of tasks based on how long it took them last time. This may turn out to be totally accurate or may be completely wrong. And if wrong, leads to a flawed schedule and increased risk. Historical records kept between projects helps solve this.</a:t>
            </a:r>
          </a:p>
        </p:txBody>
      </p:sp>
      <p:sp>
        <p:nvSpPr>
          <p:cNvPr id="22" name="Rechteck 21">
            <a:extLst>
              <a:ext uri="{FF2B5EF4-FFF2-40B4-BE49-F238E27FC236}">
                <a16:creationId xmlns:a16="http://schemas.microsoft.com/office/drawing/2014/main" id="{340C7572-225C-EE49-B872-CE6F08E89516}"/>
              </a:ext>
            </a:extLst>
          </p:cNvPr>
          <p:cNvSpPr/>
          <p:nvPr/>
        </p:nvSpPr>
        <p:spPr>
          <a:xfrm>
            <a:off x="167735" y="5040937"/>
            <a:ext cx="4905157" cy="646331"/>
          </a:xfrm>
          <a:prstGeom prst="rect">
            <a:avLst/>
          </a:prstGeom>
        </p:spPr>
        <p:txBody>
          <a:bodyPr wrap="square">
            <a:spAutoFit/>
          </a:bodyPr>
          <a:lstStyle/>
          <a:p>
            <a:pPr fontAlgn="base"/>
            <a:r>
              <a:rPr lang="en-GB" sz="1200" dirty="0">
                <a:solidFill>
                  <a:prstClr val="white">
                    <a:lumMod val="50000"/>
                  </a:prstClr>
                </a:solidFill>
                <a:latin typeface="Arial Narrow" panose="020B0604020202020204" pitchFamily="34" charset="0"/>
                <a:cs typeface="Arial Narrow" panose="020B0604020202020204" pitchFamily="34" charset="0"/>
              </a:rPr>
              <a:t>#6: No Risk Management</a:t>
            </a:r>
          </a:p>
          <a:p>
            <a:pPr fontAlgn="base"/>
            <a:r>
              <a:rPr lang="en-GB" sz="800" dirty="0">
                <a:solidFill>
                  <a:prstClr val="white">
                    <a:lumMod val="50000"/>
                  </a:prstClr>
                </a:solidFill>
                <a:latin typeface="Arial Narrow" panose="020B0604020202020204" pitchFamily="34" charset="0"/>
                <a:cs typeface="Arial Narrow" panose="020B0604020202020204" pitchFamily="34" charset="0"/>
              </a:rPr>
              <a:t>Every project is unique and hence, has uncertainty. When we try to qualify and quantify that uncertainty, we call it risk. It is incumbent upon the project manager to proactively anticipate things that might go wrong. Once he has identified risks, then he and the team can decide on how to respond to (e.g., mitigate, avoid) those specific risks should they occur.</a:t>
            </a:r>
            <a:endParaRPr lang="en-GB" sz="1200" dirty="0">
              <a:solidFill>
                <a:prstClr val="white">
                  <a:lumMod val="50000"/>
                </a:prstClr>
              </a:solidFill>
              <a:latin typeface="Arial Narrow" panose="020B0604020202020204" pitchFamily="34" charset="0"/>
              <a:cs typeface="Arial Narrow" panose="020B0604020202020204" pitchFamily="34" charset="0"/>
            </a:endParaRPr>
          </a:p>
        </p:txBody>
      </p:sp>
      <p:sp>
        <p:nvSpPr>
          <p:cNvPr id="23" name="Rechteck 22">
            <a:extLst>
              <a:ext uri="{FF2B5EF4-FFF2-40B4-BE49-F238E27FC236}">
                <a16:creationId xmlns:a16="http://schemas.microsoft.com/office/drawing/2014/main" id="{D03C7261-6201-394D-88FA-78135788EA45}"/>
              </a:ext>
            </a:extLst>
          </p:cNvPr>
          <p:cNvSpPr/>
          <p:nvPr/>
        </p:nvSpPr>
        <p:spPr>
          <a:xfrm>
            <a:off x="6957630" y="1039650"/>
            <a:ext cx="4798311" cy="754053"/>
          </a:xfrm>
          <a:prstGeom prst="rect">
            <a:avLst/>
          </a:prstGeom>
        </p:spPr>
        <p:txBody>
          <a:bodyPr wrap="square">
            <a:spAutoFit/>
          </a:bodyPr>
          <a:lstStyle/>
          <a:p>
            <a:pPr marL="0" marR="0" lvl="0" indent="0" algn="r" defTabSz="914400" eaLnBrk="1" fontAlgn="base" latinLnBrk="0" hangingPunct="1">
              <a:lnSpc>
                <a:spcPct val="100000"/>
              </a:lnSpc>
              <a:spcBef>
                <a:spcPts val="0"/>
              </a:spcBef>
              <a:spcAft>
                <a:spcPts val="0"/>
              </a:spcAft>
              <a:buClrTx/>
              <a:buSzTx/>
              <a:buFontTx/>
              <a:buNone/>
              <a:tabLst/>
              <a:defRPr/>
            </a:pPr>
            <a:r>
              <a:rPr kumimoji="0" lang="en-GB" sz="1100" u="none" strike="noStrike" kern="0" cap="none" spc="0" normalizeH="0" baseline="0" noProof="0" dirty="0">
                <a:ln>
                  <a:noFill/>
                </a:ln>
                <a:solidFill>
                  <a:prstClr val="white">
                    <a:lumMod val="50000"/>
                  </a:prstClr>
                </a:solidFill>
                <a:effectLst/>
                <a:uLnTx/>
                <a:uFillTx/>
                <a:latin typeface="Arial Narrow" panose="020B0604020202020204" pitchFamily="34" charset="0"/>
                <a:cs typeface="Arial Narrow" panose="020B0604020202020204" pitchFamily="34" charset="0"/>
              </a:rPr>
              <a:t>#7: Unsupported Project Culture</a:t>
            </a:r>
          </a:p>
          <a:p>
            <a:pPr marL="0" marR="0" lvl="0" indent="0" algn="r" defTabSz="914400" eaLnBrk="1" fontAlgn="base" latinLnBrk="0" hangingPunct="1">
              <a:lnSpc>
                <a:spcPct val="100000"/>
              </a:lnSpc>
              <a:spcBef>
                <a:spcPts val="0"/>
              </a:spcBef>
              <a:spcAft>
                <a:spcPts val="0"/>
              </a:spcAft>
              <a:buClrTx/>
              <a:buSzTx/>
              <a:buFontTx/>
              <a:buNone/>
              <a:tabLst/>
              <a:defRPr/>
            </a:pPr>
            <a:r>
              <a:rPr kumimoji="0" lang="en-GB" sz="800" u="none" strike="noStrike" kern="0" cap="none" spc="0" normalizeH="0" baseline="0" noProof="0" dirty="0">
                <a:ln>
                  <a:noFill/>
                </a:ln>
                <a:solidFill>
                  <a:prstClr val="white">
                    <a:lumMod val="50000"/>
                  </a:prstClr>
                </a:solidFill>
                <a:effectLst/>
                <a:uLnTx/>
                <a:uFillTx/>
                <a:latin typeface="Arial Narrow" panose="020B0604020202020204" pitchFamily="34" charset="0"/>
                <a:cs typeface="Arial Narrow" panose="020B0604020202020204" pitchFamily="34" charset="0"/>
              </a:rPr>
              <a:t>I was once asked to consult for a company and discovered that a complex project was being handled by an untrained secretary using 20 Excel spreadsheets. In this case, management clearly did not fully understand what it took to manage a project either in tools or using trained personnel. This is not easily solvable because it requires education of management and a cultural shift.</a:t>
            </a:r>
            <a:endParaRPr kumimoji="0" lang="en-GB" sz="1800" u="none" strike="noStrike" kern="0" cap="none" spc="0" normalizeH="0" baseline="0" noProof="0" dirty="0">
              <a:ln>
                <a:noFill/>
              </a:ln>
              <a:solidFill>
                <a:sysClr val="windowText" lastClr="000000"/>
              </a:solidFill>
              <a:effectLst/>
              <a:uLnTx/>
              <a:uFillTx/>
              <a:latin typeface="Arial Narrow" panose="020B0604020202020204" pitchFamily="34" charset="0"/>
              <a:cs typeface="Arial Narrow" panose="020B0604020202020204" pitchFamily="34" charset="0"/>
            </a:endParaRPr>
          </a:p>
        </p:txBody>
      </p:sp>
      <p:sp>
        <p:nvSpPr>
          <p:cNvPr id="24" name="Rechteck 23">
            <a:extLst>
              <a:ext uri="{FF2B5EF4-FFF2-40B4-BE49-F238E27FC236}">
                <a16:creationId xmlns:a16="http://schemas.microsoft.com/office/drawing/2014/main" id="{BA162BF3-2021-954B-AC7A-CB742C8BB351}"/>
              </a:ext>
            </a:extLst>
          </p:cNvPr>
          <p:cNvSpPr/>
          <p:nvPr/>
        </p:nvSpPr>
        <p:spPr>
          <a:xfrm>
            <a:off x="6943723" y="1709415"/>
            <a:ext cx="4812218" cy="877163"/>
          </a:xfrm>
          <a:prstGeom prst="rect">
            <a:avLst/>
          </a:prstGeom>
        </p:spPr>
        <p:txBody>
          <a:bodyPr wrap="square">
            <a:spAutoFit/>
          </a:bodyPr>
          <a:lstStyle/>
          <a:p>
            <a:pPr marL="0" marR="0" lvl="0" indent="0" algn="r" defTabSz="914400" eaLnBrk="1" fontAlgn="base" latinLnBrk="0" hangingPunct="1">
              <a:lnSpc>
                <a:spcPct val="100000"/>
              </a:lnSpc>
              <a:spcBef>
                <a:spcPts val="0"/>
              </a:spcBef>
              <a:spcAft>
                <a:spcPts val="0"/>
              </a:spcAft>
              <a:buClrTx/>
              <a:buSzTx/>
              <a:buFontTx/>
              <a:buNone/>
              <a:tabLst/>
              <a:defRPr/>
            </a:pPr>
            <a:r>
              <a:rPr kumimoji="0" lang="en-GB" sz="1100" u="none" strike="noStrike" kern="0" cap="none" spc="0" normalizeH="0" baseline="0" noProof="0" dirty="0">
                <a:ln>
                  <a:noFill/>
                </a:ln>
                <a:solidFill>
                  <a:prstClr val="white">
                    <a:lumMod val="50000"/>
                  </a:prstClr>
                </a:solidFill>
                <a:effectLst/>
                <a:uLnTx/>
                <a:uFillTx/>
                <a:latin typeface="Arial Narrow" panose="020B0604020202020204" pitchFamily="34" charset="0"/>
                <a:cs typeface="Arial Narrow" panose="020B0604020202020204" pitchFamily="34" charset="0"/>
              </a:rPr>
              <a:t>#8: The Accidental Project Manager*</a:t>
            </a:r>
          </a:p>
          <a:p>
            <a:pPr marL="0" marR="0" lvl="0" indent="0" algn="r" defTabSz="914400" eaLnBrk="1" fontAlgn="base" latinLnBrk="0" hangingPunct="1">
              <a:lnSpc>
                <a:spcPct val="100000"/>
              </a:lnSpc>
              <a:spcBef>
                <a:spcPts val="0"/>
              </a:spcBef>
              <a:spcAft>
                <a:spcPts val="0"/>
              </a:spcAft>
              <a:buClrTx/>
              <a:buSzTx/>
              <a:buFontTx/>
              <a:buNone/>
              <a:tabLst/>
              <a:defRPr/>
            </a:pPr>
            <a:r>
              <a:rPr kumimoji="0" lang="en-GB" sz="800" u="none" strike="noStrike" kern="0" cap="none" spc="0" normalizeH="0" baseline="0" noProof="0" dirty="0">
                <a:ln>
                  <a:noFill/>
                </a:ln>
                <a:solidFill>
                  <a:prstClr val="white">
                    <a:lumMod val="50000"/>
                  </a:prstClr>
                </a:solidFill>
                <a:effectLst/>
                <a:uLnTx/>
                <a:uFillTx/>
                <a:latin typeface="Arial Narrow" panose="020B0604020202020204" pitchFamily="34" charset="0"/>
                <a:cs typeface="Arial Narrow" panose="020B0604020202020204" pitchFamily="34" charset="0"/>
              </a:rPr>
              <a:t>This is similar to but not exactly the same as the unsupported project culture. In this instance, what typically happens is that a technical person (software developer, chemist, etc.) succeeds at the job. Based on that, gets promoted to project manager and is asked to manage the types of projects they just came from. The problem is they often don’t get training in project management and may well lack the social skills the job calls for. And so they flounder and often fail despite previous successes.</a:t>
            </a:r>
            <a:endParaRPr kumimoji="0" lang="en-GB" sz="1800" u="none" strike="noStrike" kern="0" cap="none" spc="0" normalizeH="0" baseline="0" noProof="0" dirty="0">
              <a:ln>
                <a:noFill/>
              </a:ln>
              <a:solidFill>
                <a:sysClr val="windowText" lastClr="000000"/>
              </a:solidFill>
              <a:effectLst/>
              <a:uLnTx/>
              <a:uFillTx/>
              <a:latin typeface="Arial Narrow" panose="020B0604020202020204" pitchFamily="34" charset="0"/>
              <a:cs typeface="Arial Narrow" panose="020B0604020202020204" pitchFamily="34" charset="0"/>
            </a:endParaRPr>
          </a:p>
        </p:txBody>
      </p:sp>
      <p:sp>
        <p:nvSpPr>
          <p:cNvPr id="25" name="Rechteck 24">
            <a:extLst>
              <a:ext uri="{FF2B5EF4-FFF2-40B4-BE49-F238E27FC236}">
                <a16:creationId xmlns:a16="http://schemas.microsoft.com/office/drawing/2014/main" id="{05A6DE5E-A3EE-CF45-8359-37C70BF01ADA}"/>
              </a:ext>
            </a:extLst>
          </p:cNvPr>
          <p:cNvSpPr/>
          <p:nvPr/>
        </p:nvSpPr>
        <p:spPr>
          <a:xfrm>
            <a:off x="7974967" y="2526908"/>
            <a:ext cx="3780974" cy="630942"/>
          </a:xfrm>
          <a:prstGeom prst="rect">
            <a:avLst/>
          </a:prstGeom>
        </p:spPr>
        <p:txBody>
          <a:bodyPr wrap="square">
            <a:spAutoFit/>
          </a:bodyPr>
          <a:lstStyle/>
          <a:p>
            <a:pPr algn="r" fontAlgn="base"/>
            <a:r>
              <a:rPr lang="en-GB" sz="1100" kern="0" dirty="0">
                <a:solidFill>
                  <a:prstClr val="white">
                    <a:lumMod val="50000"/>
                  </a:prstClr>
                </a:solidFill>
                <a:latin typeface="Arial Narrow" panose="020B0604020202020204" pitchFamily="34" charset="0"/>
                <a:cs typeface="Arial Narrow" panose="020B0604020202020204" pitchFamily="34" charset="0"/>
              </a:rPr>
              <a:t>#9: Lack of Team Planning Sessions</a:t>
            </a:r>
          </a:p>
          <a:p>
            <a:pPr algn="r" fontAlgn="base"/>
            <a:r>
              <a:rPr lang="en-GB" sz="800" kern="0" dirty="0">
                <a:solidFill>
                  <a:prstClr val="white">
                    <a:lumMod val="50000"/>
                  </a:prstClr>
                </a:solidFill>
                <a:latin typeface="Arial Narrow" panose="020B0604020202020204" pitchFamily="34" charset="0"/>
                <a:cs typeface="Arial Narrow" panose="020B0604020202020204" pitchFamily="34" charset="0"/>
              </a:rPr>
              <a:t>There is no more effective way to kick off a meeting than to have the entire team come together for a planning session. This enables everyone to not only work together on project artefacts (schedule, WBS) but also to bond as a team and buy into the project.</a:t>
            </a:r>
          </a:p>
        </p:txBody>
      </p:sp>
      <p:sp>
        <p:nvSpPr>
          <p:cNvPr id="26" name="Rechteck 25">
            <a:extLst>
              <a:ext uri="{FF2B5EF4-FFF2-40B4-BE49-F238E27FC236}">
                <a16:creationId xmlns:a16="http://schemas.microsoft.com/office/drawing/2014/main" id="{BE575452-C9A5-5645-B4D2-0E20090EBFD2}"/>
              </a:ext>
            </a:extLst>
          </p:cNvPr>
          <p:cNvSpPr/>
          <p:nvPr/>
        </p:nvSpPr>
        <p:spPr>
          <a:xfrm>
            <a:off x="6990432" y="3602464"/>
            <a:ext cx="4765509" cy="630942"/>
          </a:xfrm>
          <a:prstGeom prst="rect">
            <a:avLst/>
          </a:prstGeom>
        </p:spPr>
        <p:txBody>
          <a:bodyPr wrap="square">
            <a:spAutoFit/>
          </a:bodyPr>
          <a:lstStyle/>
          <a:p>
            <a:pPr algn="r" fontAlgn="base"/>
            <a:r>
              <a:rPr lang="en-GB" sz="1100" kern="0" dirty="0">
                <a:solidFill>
                  <a:prstClr val="white">
                    <a:lumMod val="50000"/>
                  </a:prstClr>
                </a:solidFill>
                <a:latin typeface="Arial Narrow" panose="020B0604020202020204" pitchFamily="34" charset="0"/>
                <a:cs typeface="Arial Narrow" panose="020B0604020202020204" pitchFamily="34" charset="0"/>
              </a:rPr>
              <a:t>#10: Monitoring and Controlling</a:t>
            </a:r>
          </a:p>
          <a:p>
            <a:pPr algn="r" fontAlgn="base"/>
            <a:r>
              <a:rPr lang="en-GB" sz="800" kern="0" dirty="0">
                <a:solidFill>
                  <a:prstClr val="white">
                    <a:lumMod val="50000"/>
                  </a:prstClr>
                </a:solidFill>
                <a:latin typeface="Arial Narrow" panose="020B0604020202020204" pitchFamily="34" charset="0"/>
                <a:cs typeface="Arial Narrow" panose="020B0604020202020204" pitchFamily="34" charset="0"/>
              </a:rPr>
              <a:t>Many project managers will create a schedule and never (or rarely) update it. Or if they do, they’ll just fill in percent done, which is an arbitrary number often picked out of the air by the team member. Better if they record actuals such as date started, work accomplished and estimate of remaining work.</a:t>
            </a:r>
          </a:p>
        </p:txBody>
      </p:sp>
      <p:sp>
        <p:nvSpPr>
          <p:cNvPr id="27" name="Freeform 14">
            <a:extLst>
              <a:ext uri="{FF2B5EF4-FFF2-40B4-BE49-F238E27FC236}">
                <a16:creationId xmlns:a16="http://schemas.microsoft.com/office/drawing/2014/main" id="{6B2949D0-E2A9-3145-9756-205F8AD3AFB5}"/>
              </a:ext>
            </a:extLst>
          </p:cNvPr>
          <p:cNvSpPr>
            <a:spLocks/>
          </p:cNvSpPr>
          <p:nvPr/>
        </p:nvSpPr>
        <p:spPr bwMode="blackWhite">
          <a:xfrm flipV="1">
            <a:off x="7145593" y="2657651"/>
            <a:ext cx="2478281" cy="511048"/>
          </a:xfrm>
          <a:custGeom>
            <a:avLst/>
            <a:gdLst>
              <a:gd name="T0" fmla="*/ 0 w 835"/>
              <a:gd name="T1" fmla="*/ 0 h 183"/>
              <a:gd name="T2" fmla="*/ 2147483647 w 835"/>
              <a:gd name="T3" fmla="*/ 2147483647 h 183"/>
              <a:gd name="T4" fmla="*/ 2147483647 w 835"/>
              <a:gd name="T5" fmla="*/ 2147483647 h 183"/>
              <a:gd name="T6" fmla="*/ 0 60000 65536"/>
              <a:gd name="T7" fmla="*/ 0 60000 65536"/>
              <a:gd name="T8" fmla="*/ 0 60000 65536"/>
              <a:gd name="T9" fmla="*/ 0 w 835"/>
              <a:gd name="T10" fmla="*/ 0 h 183"/>
              <a:gd name="T11" fmla="*/ 835 w 835"/>
              <a:gd name="T12" fmla="*/ 183 h 183"/>
            </a:gdLst>
            <a:ahLst/>
            <a:cxnLst>
              <a:cxn ang="T6">
                <a:pos x="T0" y="T1"/>
              </a:cxn>
              <a:cxn ang="T7">
                <a:pos x="T2" y="T3"/>
              </a:cxn>
              <a:cxn ang="T8">
                <a:pos x="T4" y="T5"/>
              </a:cxn>
            </a:cxnLst>
            <a:rect l="T9" t="T10" r="T11" b="T12"/>
            <a:pathLst>
              <a:path w="835" h="183">
                <a:moveTo>
                  <a:pt x="0" y="0"/>
                </a:moveTo>
                <a:lnTo>
                  <a:pt x="196" y="182"/>
                </a:lnTo>
                <a:lnTo>
                  <a:pt x="834" y="182"/>
                </a:lnTo>
              </a:path>
            </a:pathLst>
          </a:custGeom>
          <a:noFill/>
          <a:ln w="6350" cap="rnd">
            <a:solidFill>
              <a:srgbClr val="BBBCBC"/>
            </a:solidFill>
            <a:round/>
            <a:headEnd type="none" w="sm" len="sm"/>
            <a:tailEnd type="none" w="sm" len="sm"/>
          </a:ln>
        </p:spPr>
        <p:txBody>
          <a:bodyPr lIns="91438" tIns="45719" rIns="91438" bIns="45719" anchor="ctr"/>
          <a:lstStyle/>
          <a:p>
            <a:pPr>
              <a:defRPr/>
            </a:pPr>
            <a:endParaRPr lang="en-GB" sz="1200" dirty="0">
              <a:solidFill>
                <a:prstClr val="black"/>
              </a:solidFill>
              <a:latin typeface="Arial Narrow" panose="020B0604020202020204" pitchFamily="34" charset="0"/>
              <a:cs typeface="Arial Narrow" panose="020B0604020202020204" pitchFamily="34" charset="0"/>
            </a:endParaRPr>
          </a:p>
        </p:txBody>
      </p:sp>
      <p:sp>
        <p:nvSpPr>
          <p:cNvPr id="28" name="Rechteck 27">
            <a:extLst>
              <a:ext uri="{FF2B5EF4-FFF2-40B4-BE49-F238E27FC236}">
                <a16:creationId xmlns:a16="http://schemas.microsoft.com/office/drawing/2014/main" id="{92DCEECC-F551-F746-A2BF-CC8DA52AD0D9}"/>
              </a:ext>
            </a:extLst>
          </p:cNvPr>
          <p:cNvSpPr/>
          <p:nvPr/>
        </p:nvSpPr>
        <p:spPr>
          <a:xfrm>
            <a:off x="8047802" y="3222125"/>
            <a:ext cx="1104790" cy="276999"/>
          </a:xfrm>
          <a:prstGeom prst="rect">
            <a:avLst/>
          </a:prstGeom>
        </p:spPr>
        <p:txBody>
          <a:bodyPr wrap="none">
            <a:spAutoFit/>
          </a:bodyPr>
          <a:lstStyle/>
          <a:p>
            <a:pPr fontAlgn="base">
              <a:defRPr/>
            </a:pPr>
            <a:r>
              <a:rPr lang="en-GB" sz="600" kern="0" dirty="0">
                <a:solidFill>
                  <a:prstClr val="white">
                    <a:lumMod val="50000"/>
                  </a:prstClr>
                </a:solidFill>
                <a:latin typeface="Arial Narrow" panose="020B0604020202020204" pitchFamily="34" charset="0"/>
                <a:cs typeface="Arial Narrow" panose="020B0604020202020204" pitchFamily="34" charset="0"/>
              </a:rPr>
              <a:t>*ISBN- 978-0-471-41011-9</a:t>
            </a:r>
          </a:p>
          <a:p>
            <a:pPr lvl="0" fontAlgn="base">
              <a:defRPr/>
            </a:pPr>
            <a:r>
              <a:rPr lang="en-GB" sz="600" kern="0" dirty="0">
                <a:solidFill>
                  <a:prstClr val="white">
                    <a:lumMod val="50000"/>
                  </a:prstClr>
                </a:solidFill>
                <a:latin typeface="Arial Narrow" panose="020B0604020202020204" pitchFamily="34" charset="0"/>
                <a:cs typeface="Arial Narrow" panose="020B0604020202020204" pitchFamily="34" charset="0"/>
              </a:rPr>
              <a:t> The Accidental Project Manager</a:t>
            </a:r>
          </a:p>
        </p:txBody>
      </p:sp>
      <p:sp>
        <p:nvSpPr>
          <p:cNvPr id="29" name="Rectangle 1">
            <a:extLst>
              <a:ext uri="{FF2B5EF4-FFF2-40B4-BE49-F238E27FC236}">
                <a16:creationId xmlns:a16="http://schemas.microsoft.com/office/drawing/2014/main" id="{99368817-DEDC-3B4A-B1F9-88BF71D20DC6}"/>
              </a:ext>
            </a:extLst>
          </p:cNvPr>
          <p:cNvSpPr>
            <a:spLocks noChangeArrowheads="1"/>
          </p:cNvSpPr>
          <p:nvPr/>
        </p:nvSpPr>
        <p:spPr bwMode="auto">
          <a:xfrm>
            <a:off x="6352878" y="4244952"/>
            <a:ext cx="5403063"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100" kern="0" dirty="0">
                <a:solidFill>
                  <a:prstClr val="white">
                    <a:lumMod val="50000"/>
                  </a:prstClr>
                </a:solidFill>
                <a:latin typeface="Arial Narrow" panose="020B0604020202020204" pitchFamily="34" charset="0"/>
                <a:cs typeface="Arial Narrow" panose="020B0604020202020204" pitchFamily="34" charset="0"/>
              </a:rPr>
              <a:t>#11: Misaligned vision and leadership</a:t>
            </a:r>
            <a:endParaRPr lang="en-GB" altLang="en-US" sz="1100" kern="0" dirty="0">
              <a:solidFill>
                <a:prstClr val="white">
                  <a:lumMod val="50000"/>
                </a:prstClr>
              </a:solidFill>
              <a:latin typeface="Arial Narrow" panose="020B0604020202020204" pitchFamily="34" charset="0"/>
              <a:cs typeface="Arial Narrow"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800" kern="0" dirty="0">
                <a:solidFill>
                  <a:prstClr val="white">
                    <a:lumMod val="50000"/>
                  </a:prstClr>
                </a:solidFill>
                <a:latin typeface="Arial Narrow" panose="020B0604020202020204" pitchFamily="34" charset="0"/>
                <a:cs typeface="Arial Narrow" panose="020B0604020202020204" pitchFamily="34" charset="0"/>
              </a:rPr>
              <a:t>Limited company vision. No perspective of where the organization is going. Why are we are investing time, money and resources without a goal.</a:t>
            </a:r>
            <a:r>
              <a:rPr lang="en-GB" altLang="en-US" sz="800" kern="0" dirty="0">
                <a:solidFill>
                  <a:prstClr val="white">
                    <a:lumMod val="50000"/>
                  </a:prstClr>
                </a:solidFill>
                <a:latin typeface="Arial Narrow" panose="020B0604020202020204" pitchFamily="34" charset="0"/>
                <a:cs typeface="Arial Narrow" panose="020B0604020202020204" pitchFamily="34" charset="0"/>
              </a:rPr>
              <a:t> </a:t>
            </a:r>
            <a:r>
              <a:rPr lang="en-US" altLang="en-US" sz="800" kern="0" dirty="0">
                <a:solidFill>
                  <a:prstClr val="white">
                    <a:lumMod val="50000"/>
                  </a:prstClr>
                </a:solidFill>
                <a:latin typeface="Arial Narrow" panose="020B0604020202020204" pitchFamily="34" charset="0"/>
                <a:cs typeface="Arial Narrow" panose="020B0604020202020204" pitchFamily="34" charset="0"/>
              </a:rPr>
              <a:t>“Not being able to see how my role fits into the bigger picture.”</a:t>
            </a:r>
            <a:r>
              <a:rPr lang="en-GB" altLang="en-US" sz="800" kern="0" dirty="0">
                <a:solidFill>
                  <a:prstClr val="white">
                    <a:lumMod val="50000"/>
                  </a:prstClr>
                </a:solidFill>
                <a:latin typeface="Arial Narrow" panose="020B0604020202020204" pitchFamily="34" charset="0"/>
                <a:cs typeface="Arial Narrow" panose="020B0604020202020204" pitchFamily="34" charset="0"/>
              </a:rPr>
              <a:t> </a:t>
            </a:r>
            <a:r>
              <a:rPr lang="en-US" altLang="en-US" sz="800" kern="0" dirty="0">
                <a:solidFill>
                  <a:prstClr val="white">
                    <a:lumMod val="50000"/>
                  </a:prstClr>
                </a:solidFill>
                <a:latin typeface="Arial Narrow" panose="020B0604020202020204" pitchFamily="34" charset="0"/>
                <a:cs typeface="Arial Narrow" panose="020B0604020202020204" pitchFamily="34" charset="0"/>
              </a:rPr>
              <a:t>I have left companies and projects primarily because things aren't a good fit for me.</a:t>
            </a:r>
            <a:r>
              <a:rPr lang="en-GB" altLang="en-US" sz="800" kern="0" dirty="0">
                <a:solidFill>
                  <a:prstClr val="white">
                    <a:lumMod val="50000"/>
                  </a:prstClr>
                </a:solidFill>
                <a:latin typeface="Arial Narrow" panose="020B0604020202020204" pitchFamily="34" charset="0"/>
                <a:cs typeface="Arial Narrow" panose="020B0604020202020204" pitchFamily="34" charset="0"/>
              </a:rPr>
              <a:t> </a:t>
            </a:r>
            <a:r>
              <a:rPr lang="en-US" altLang="en-US" sz="800" kern="0" dirty="0">
                <a:solidFill>
                  <a:prstClr val="white">
                    <a:lumMod val="50000"/>
                  </a:prstClr>
                </a:solidFill>
                <a:latin typeface="Arial Narrow" panose="020B0604020202020204" pitchFamily="34" charset="0"/>
                <a:cs typeface="Arial Narrow" panose="020B0604020202020204" pitchFamily="34" charset="0"/>
              </a:rPr>
              <a:t>If leadership does not have a vision big enough for an individual’s personal goals and dreams to be achieved they will look elsewhere.</a:t>
            </a:r>
            <a:r>
              <a:rPr lang="en-GB" altLang="en-US" sz="800" kern="0" dirty="0">
                <a:solidFill>
                  <a:prstClr val="white">
                    <a:lumMod val="50000"/>
                  </a:prstClr>
                </a:solidFill>
                <a:latin typeface="Arial Narrow" panose="020B0604020202020204" pitchFamily="34" charset="0"/>
                <a:cs typeface="Arial Narrow" panose="020B0604020202020204" pitchFamily="34" charset="0"/>
              </a:rPr>
              <a:t> </a:t>
            </a:r>
            <a:r>
              <a:rPr lang="en-US" altLang="en-US" sz="800" kern="0" dirty="0">
                <a:solidFill>
                  <a:prstClr val="white">
                    <a:lumMod val="50000"/>
                  </a:prstClr>
                </a:solidFill>
                <a:latin typeface="Arial Narrow" panose="020B0604020202020204" pitchFamily="34" charset="0"/>
                <a:cs typeface="Arial Narrow" panose="020B0604020202020204" pitchFamily="34" charset="0"/>
              </a:rPr>
              <a:t>Leadership acted differently when they are going to sell a company vs growing it.</a:t>
            </a:r>
            <a:r>
              <a:rPr lang="en-GB" altLang="en-US" sz="800" kern="0" dirty="0">
                <a:solidFill>
                  <a:prstClr val="white">
                    <a:lumMod val="50000"/>
                  </a:prstClr>
                </a:solidFill>
                <a:latin typeface="Arial Narrow" panose="020B0604020202020204" pitchFamily="34" charset="0"/>
                <a:cs typeface="Arial Narrow" panose="020B0604020202020204" pitchFamily="34" charset="0"/>
              </a:rPr>
              <a:t> </a:t>
            </a:r>
            <a:r>
              <a:rPr lang="en-US" altLang="en-US" sz="800" kern="0" dirty="0">
                <a:solidFill>
                  <a:prstClr val="white">
                    <a:lumMod val="50000"/>
                  </a:prstClr>
                </a:solidFill>
                <a:latin typeface="Arial Narrow" panose="020B0604020202020204" pitchFamily="34" charset="0"/>
                <a:cs typeface="Arial Narrow" panose="020B0604020202020204" pitchFamily="34" charset="0"/>
              </a:rPr>
              <a:t>When a company's values contradict their business decisions, the mismatch begins to tear down the trust.</a:t>
            </a:r>
          </a:p>
        </p:txBody>
      </p:sp>
      <p:sp>
        <p:nvSpPr>
          <p:cNvPr id="30" name="Rectangle 2">
            <a:extLst>
              <a:ext uri="{FF2B5EF4-FFF2-40B4-BE49-F238E27FC236}">
                <a16:creationId xmlns:a16="http://schemas.microsoft.com/office/drawing/2014/main" id="{7327714E-BDE8-A545-B0D5-12A947FBA88F}"/>
              </a:ext>
            </a:extLst>
          </p:cNvPr>
          <p:cNvSpPr>
            <a:spLocks noChangeArrowheads="1"/>
          </p:cNvSpPr>
          <p:nvPr/>
        </p:nvSpPr>
        <p:spPr bwMode="auto">
          <a:xfrm>
            <a:off x="6284397" y="5117880"/>
            <a:ext cx="5471544"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100" kern="0" dirty="0">
                <a:solidFill>
                  <a:prstClr val="white">
                    <a:lumMod val="50000"/>
                  </a:prstClr>
                </a:solidFill>
                <a:latin typeface="Arial Narrow" panose="020B0604020202020204" pitchFamily="34" charset="0"/>
                <a:cs typeface="Arial Narrow" panose="020B0604020202020204" pitchFamily="34" charset="0"/>
              </a:rPr>
              <a:t>#12: Uncertainty during hard times and massive change</a:t>
            </a:r>
            <a:endParaRPr lang="en-GB" altLang="en-US" sz="1100" kern="0" dirty="0">
              <a:solidFill>
                <a:prstClr val="white">
                  <a:lumMod val="50000"/>
                </a:prstClr>
              </a:solidFill>
              <a:latin typeface="Arial Narrow" panose="020B0604020202020204" pitchFamily="34" charset="0"/>
              <a:cs typeface="Arial Narrow"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800" kern="0" dirty="0">
                <a:solidFill>
                  <a:prstClr val="white">
                    <a:lumMod val="50000"/>
                  </a:prstClr>
                </a:solidFill>
                <a:latin typeface="Arial Narrow" panose="020B0604020202020204" pitchFamily="34" charset="0"/>
                <a:cs typeface="Arial Narrow" panose="020B0604020202020204" pitchFamily="34" charset="0"/>
              </a:rPr>
              <a:t>I saw a lack of faith from some folks at my own company during the recession. We've always had a strong people/family oriented culture, but during that time and a couple of years after we got away from it and several key people left.</a:t>
            </a:r>
            <a:r>
              <a:rPr lang="en-GB" altLang="en-US" sz="800" kern="0" dirty="0">
                <a:solidFill>
                  <a:prstClr val="white">
                    <a:lumMod val="50000"/>
                  </a:prstClr>
                </a:solidFill>
                <a:latin typeface="Arial Narrow" panose="020B0604020202020204" pitchFamily="34" charset="0"/>
                <a:cs typeface="Arial Narrow" panose="020B0604020202020204" pitchFamily="34" charset="0"/>
              </a:rPr>
              <a:t> </a:t>
            </a:r>
            <a:r>
              <a:rPr lang="en-US" altLang="en-US" sz="800" kern="0" dirty="0">
                <a:solidFill>
                  <a:prstClr val="white">
                    <a:lumMod val="50000"/>
                  </a:prstClr>
                </a:solidFill>
                <a:latin typeface="Arial Narrow" panose="020B0604020202020204" pitchFamily="34" charset="0"/>
                <a:cs typeface="Arial Narrow" panose="020B0604020202020204" pitchFamily="34" charset="0"/>
              </a:rPr>
              <a:t>The company owner's fear of the business going under was getting in the way of us actually being able to solve problems that would help the business run better.</a:t>
            </a:r>
          </a:p>
        </p:txBody>
      </p:sp>
      <p:sp>
        <p:nvSpPr>
          <p:cNvPr id="31" name="Rechteck 30">
            <a:extLst>
              <a:ext uri="{FF2B5EF4-FFF2-40B4-BE49-F238E27FC236}">
                <a16:creationId xmlns:a16="http://schemas.microsoft.com/office/drawing/2014/main" id="{C37EFFDC-4828-E643-86E1-B17F03A2372D}"/>
              </a:ext>
            </a:extLst>
          </p:cNvPr>
          <p:cNvSpPr/>
          <p:nvPr/>
        </p:nvSpPr>
        <p:spPr>
          <a:xfrm>
            <a:off x="7274082" y="6369909"/>
            <a:ext cx="4478859" cy="276999"/>
          </a:xfrm>
          <a:prstGeom prst="rect">
            <a:avLst/>
          </a:prstGeom>
        </p:spPr>
        <p:txBody>
          <a:bodyPr wrap="square">
            <a:spAutoFit/>
          </a:bodyPr>
          <a:lstStyle/>
          <a:p>
            <a:r>
              <a:rPr lang="en-GB" sz="1200" dirty="0">
                <a:solidFill>
                  <a:prstClr val="white">
                    <a:lumMod val="50000"/>
                  </a:prstClr>
                </a:solidFill>
                <a:latin typeface="Arial Narrow" panose="020B0604020202020204" pitchFamily="34" charset="0"/>
                <a:cs typeface="Arial Narrow" panose="020B0604020202020204" pitchFamily="34" charset="0"/>
              </a:rPr>
              <a:t>Source: Statistical evaluation of self-experienced project deliveries </a:t>
            </a:r>
          </a:p>
        </p:txBody>
      </p:sp>
      <p:sp>
        <p:nvSpPr>
          <p:cNvPr id="32" name="Oval 5">
            <a:extLst>
              <a:ext uri="{FF2B5EF4-FFF2-40B4-BE49-F238E27FC236}">
                <a16:creationId xmlns:a16="http://schemas.microsoft.com/office/drawing/2014/main" id="{1CE8754F-43E4-3348-BB7A-67D54C61E58C}"/>
              </a:ext>
            </a:extLst>
          </p:cNvPr>
          <p:cNvSpPr>
            <a:spLocks noChangeArrowheads="1"/>
          </p:cNvSpPr>
          <p:nvPr/>
        </p:nvSpPr>
        <p:spPr bwMode="blackWhite">
          <a:xfrm>
            <a:off x="4580924" y="1858500"/>
            <a:ext cx="2766119" cy="2713022"/>
          </a:xfrm>
          <a:prstGeom prst="ellipse">
            <a:avLst/>
          </a:prstGeom>
          <a:pattFill prst="wdUpDiag">
            <a:fgClr>
              <a:schemeClr val="tx1">
                <a:lumMod val="50000"/>
                <a:lumOff val="50000"/>
              </a:schemeClr>
            </a:fgClr>
            <a:bgClr>
              <a:srgbClr val="C00000"/>
            </a:bgClr>
          </a:pattFill>
          <a:ln w="19050" algn="ctr">
            <a:noFill/>
            <a:miter lim="800000"/>
            <a:headEnd/>
            <a:tailEnd/>
          </a:ln>
        </p:spPr>
        <p:txBody>
          <a:bodyPr vert="vert270" wrap="square" lIns="88900" tIns="88900" rIns="88900" bIns="88900" rtlCol="0" anchor="ctr"/>
          <a:lstStyle/>
          <a:p>
            <a:pPr algn="ctr"/>
            <a:endParaRPr lang="en-GB" sz="900" dirty="0">
              <a:solidFill>
                <a:prstClr val="white"/>
              </a:solidFill>
              <a:latin typeface="Arial Narrow" panose="020B0604020202020204" pitchFamily="34" charset="0"/>
              <a:cs typeface="Arial Narrow" panose="020B0604020202020204" pitchFamily="34" charset="0"/>
            </a:endParaRPr>
          </a:p>
        </p:txBody>
      </p:sp>
      <p:sp>
        <p:nvSpPr>
          <p:cNvPr id="33" name="Rechteck 32">
            <a:extLst>
              <a:ext uri="{FF2B5EF4-FFF2-40B4-BE49-F238E27FC236}">
                <a16:creationId xmlns:a16="http://schemas.microsoft.com/office/drawing/2014/main" id="{A8BADB04-EF6B-0348-BEDD-21B33D1B9C60}"/>
              </a:ext>
            </a:extLst>
          </p:cNvPr>
          <p:cNvSpPr/>
          <p:nvPr/>
        </p:nvSpPr>
        <p:spPr>
          <a:xfrm>
            <a:off x="5046083" y="2336418"/>
            <a:ext cx="1849656" cy="1405513"/>
          </a:xfrm>
          <a:prstGeom prst="rect">
            <a:avLst/>
          </a:prstGeom>
        </p:spPr>
        <p:txBody>
          <a:bodyPr wrap="square">
            <a:spAutoFit/>
          </a:bodyPr>
          <a:lstStyle/>
          <a:p>
            <a:pPr algn="ctr" defTabSz="957263" fontAlgn="base">
              <a:spcBef>
                <a:spcPts val="400"/>
              </a:spcBef>
              <a:buClr>
                <a:srgbClr val="000000"/>
              </a:buClr>
              <a:buSzPct val="80000"/>
              <a:buFont typeface="Arial" charset="0"/>
            </a:pPr>
            <a:r>
              <a:rPr lang="en-GB" sz="1600" dirty="0">
                <a:solidFill>
                  <a:schemeClr val="bg1"/>
                </a:solidFill>
                <a:latin typeface="Arial Narrow" panose="020B0604020202020204" pitchFamily="34" charset="0"/>
                <a:cs typeface="Arial Narrow" panose="020B0604020202020204" pitchFamily="34" charset="0"/>
              </a:rPr>
              <a:t>The</a:t>
            </a:r>
          </a:p>
          <a:p>
            <a:pPr algn="ctr" defTabSz="957263" fontAlgn="base">
              <a:spcBef>
                <a:spcPts val="400"/>
              </a:spcBef>
              <a:buClr>
                <a:srgbClr val="000000"/>
              </a:buClr>
              <a:buSzPct val="80000"/>
              <a:buFont typeface="Arial" charset="0"/>
            </a:pPr>
            <a:r>
              <a:rPr lang="en-GB" dirty="0">
                <a:solidFill>
                  <a:schemeClr val="bg1"/>
                </a:solidFill>
                <a:latin typeface="Arial Narrow" panose="020B0604020202020204" pitchFamily="34" charset="0"/>
                <a:cs typeface="Arial Narrow" panose="020B0604020202020204" pitchFamily="34" charset="0"/>
              </a:rPr>
              <a:t>SAP S/4HANA </a:t>
            </a:r>
            <a:r>
              <a:rPr lang="en-GB" sz="1600" dirty="0">
                <a:solidFill>
                  <a:schemeClr val="bg1"/>
                </a:solidFill>
                <a:latin typeface="Arial Narrow" panose="020B0604020202020204" pitchFamily="34" charset="0"/>
                <a:cs typeface="Arial Narrow" panose="020B0604020202020204" pitchFamily="34" charset="0"/>
              </a:rPr>
              <a:t>project will most recently run into trouble</a:t>
            </a:r>
          </a:p>
        </p:txBody>
      </p:sp>
      <p:sp>
        <p:nvSpPr>
          <p:cNvPr id="36" name="Rechteck 35">
            <a:extLst>
              <a:ext uri="{FF2B5EF4-FFF2-40B4-BE49-F238E27FC236}">
                <a16:creationId xmlns:a16="http://schemas.microsoft.com/office/drawing/2014/main" id="{270F37F0-18BF-264D-86DA-265FB0658F84}"/>
              </a:ext>
            </a:extLst>
          </p:cNvPr>
          <p:cNvSpPr/>
          <p:nvPr/>
        </p:nvSpPr>
        <p:spPr>
          <a:xfrm>
            <a:off x="557645" y="45607"/>
            <a:ext cx="7436427" cy="584775"/>
          </a:xfrm>
          <a:prstGeom prst="rect">
            <a:avLst/>
          </a:prstGeom>
        </p:spPr>
        <p:txBody>
          <a:bodyPr wrap="square">
            <a:spAutoFit/>
          </a:bodyPr>
          <a:lstStyle/>
          <a:p>
            <a:r>
              <a:rPr lang="en-GB" dirty="0">
                <a:latin typeface="Arial Narrow" panose="020B0604020202020204" pitchFamily="34" charset="0"/>
                <a:ea typeface="Verdana" panose="020B0604030504040204" pitchFamily="34" charset="0"/>
                <a:cs typeface="Arial Narrow" panose="020B0604020202020204" pitchFamily="34" charset="0"/>
              </a:rPr>
              <a:t>Various studies prove why SAP S/4HANA projects run into trouble</a:t>
            </a:r>
            <a:endParaRPr lang="en-US" dirty="0">
              <a:latin typeface="Arial Narrow" panose="020B0604020202020204" pitchFamily="34" charset="0"/>
              <a:ea typeface="Verdana" panose="020B0604030504040204" pitchFamily="34" charset="0"/>
              <a:cs typeface="Arial Narrow" panose="020B0604020202020204" pitchFamily="34" charset="0"/>
            </a:endParaRPr>
          </a:p>
          <a:p>
            <a:r>
              <a:rPr lang="en-GB" sz="1400" dirty="0">
                <a:solidFill>
                  <a:srgbClr val="575757"/>
                </a:solidFill>
                <a:latin typeface="Arial Narrow" panose="020B0604020202020204" pitchFamily="34" charset="0"/>
                <a:cs typeface="Arial Narrow" panose="020B0604020202020204" pitchFamily="34" charset="0"/>
              </a:rPr>
              <a:t>Proven: SAP S/4HANA has not fallen out of the sky!</a:t>
            </a:r>
          </a:p>
        </p:txBody>
      </p:sp>
    </p:spTree>
    <p:extLst>
      <p:ext uri="{BB962C8B-B14F-4D97-AF65-F5344CB8AC3E}">
        <p14:creationId xmlns:p14="http://schemas.microsoft.com/office/powerpoint/2010/main" val="3762188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306F8B1-4800-924E-8701-402475A51A2F}"/>
              </a:ext>
            </a:extLst>
          </p:cNvPr>
          <p:cNvSpPr txBox="1">
            <a:spLocks/>
          </p:cNvSpPr>
          <p:nvPr/>
        </p:nvSpPr>
        <p:spPr>
          <a:xfrm rot="19044241">
            <a:off x="8074403" y="2814005"/>
            <a:ext cx="5236970" cy="679025"/>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GB" sz="4400" dirty="0">
                <a:solidFill>
                  <a:srgbClr val="005587">
                    <a:alpha val="22000"/>
                  </a:srgbClr>
                </a:solidFill>
                <a:latin typeface="Arial Narrow" panose="020B0604020202020204" pitchFamily="34" charset="0"/>
                <a:cs typeface="Arial Narrow" panose="020B0604020202020204" pitchFamily="34" charset="0"/>
              </a:rPr>
              <a:t>VALUE focused</a:t>
            </a:r>
          </a:p>
        </p:txBody>
      </p:sp>
      <p:cxnSp>
        <p:nvCxnSpPr>
          <p:cNvPr id="5" name="Gerader Verbinder 43">
            <a:extLst>
              <a:ext uri="{FF2B5EF4-FFF2-40B4-BE49-F238E27FC236}">
                <a16:creationId xmlns:a16="http://schemas.microsoft.com/office/drawing/2014/main" id="{838181C0-F7B9-C64B-972E-9D7FB6513E55}"/>
              </a:ext>
            </a:extLst>
          </p:cNvPr>
          <p:cNvCxnSpPr>
            <a:endCxn id="29" idx="1"/>
          </p:cNvCxnSpPr>
          <p:nvPr/>
        </p:nvCxnSpPr>
        <p:spPr>
          <a:xfrm flipV="1">
            <a:off x="4104655" y="866129"/>
            <a:ext cx="2868080" cy="31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Eingekerbter Richtungspfeil 48">
            <a:extLst>
              <a:ext uri="{FF2B5EF4-FFF2-40B4-BE49-F238E27FC236}">
                <a16:creationId xmlns:a16="http://schemas.microsoft.com/office/drawing/2014/main" id="{754E78D8-4B4F-AF49-AE37-03CE045CA11A}"/>
              </a:ext>
            </a:extLst>
          </p:cNvPr>
          <p:cNvSpPr/>
          <p:nvPr/>
        </p:nvSpPr>
        <p:spPr bwMode="gray">
          <a:xfrm rot="16200000">
            <a:off x="7989000" y="5013132"/>
            <a:ext cx="485773" cy="404636"/>
          </a:xfrm>
          <a:prstGeom prst="chevron">
            <a:avLst/>
          </a:prstGeom>
          <a:solidFill>
            <a:srgbClr val="5B9BD5">
              <a:alpha val="42000"/>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dirty="0">
              <a:solidFill>
                <a:schemeClr val="bg1"/>
              </a:solidFill>
              <a:latin typeface="Arial Narrow" panose="020B0604020202020204" pitchFamily="34" charset="0"/>
              <a:cs typeface="Arial Narrow" panose="020B0604020202020204" pitchFamily="34" charset="0"/>
            </a:endParaRPr>
          </a:p>
        </p:txBody>
      </p:sp>
      <p:sp>
        <p:nvSpPr>
          <p:cNvPr id="7" name="Eingekerbter Richtungspfeil 61">
            <a:extLst>
              <a:ext uri="{FF2B5EF4-FFF2-40B4-BE49-F238E27FC236}">
                <a16:creationId xmlns:a16="http://schemas.microsoft.com/office/drawing/2014/main" id="{5A3C6587-9D8C-FB46-AFC8-7C4299490FE1}"/>
              </a:ext>
            </a:extLst>
          </p:cNvPr>
          <p:cNvSpPr/>
          <p:nvPr/>
        </p:nvSpPr>
        <p:spPr bwMode="gray">
          <a:xfrm rot="5400000">
            <a:off x="7963751" y="5105734"/>
            <a:ext cx="518768" cy="406184"/>
          </a:xfrm>
          <a:prstGeom prst="chevron">
            <a:avLst/>
          </a:prstGeom>
          <a:solidFill>
            <a:srgbClr val="5B9BD5">
              <a:alpha val="42000"/>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dirty="0">
              <a:solidFill>
                <a:schemeClr val="bg1"/>
              </a:solidFill>
              <a:latin typeface="Arial Narrow" panose="020B0604020202020204" pitchFamily="34" charset="0"/>
              <a:cs typeface="Arial Narrow" panose="020B0604020202020204" pitchFamily="34" charset="0"/>
            </a:endParaRPr>
          </a:p>
        </p:txBody>
      </p:sp>
      <p:sp>
        <p:nvSpPr>
          <p:cNvPr id="8" name="Text Placeholder 4">
            <a:extLst>
              <a:ext uri="{FF2B5EF4-FFF2-40B4-BE49-F238E27FC236}">
                <a16:creationId xmlns:a16="http://schemas.microsoft.com/office/drawing/2014/main" id="{4A524500-8E61-7940-AAF8-5E064FD23E8F}"/>
              </a:ext>
            </a:extLst>
          </p:cNvPr>
          <p:cNvSpPr txBox="1">
            <a:spLocks/>
          </p:cNvSpPr>
          <p:nvPr/>
        </p:nvSpPr>
        <p:spPr>
          <a:xfrm rot="19077596">
            <a:off x="4144499" y="2926642"/>
            <a:ext cx="5329074" cy="702155"/>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GB" sz="4400" dirty="0">
                <a:solidFill>
                  <a:srgbClr val="DA291C">
                    <a:alpha val="21000"/>
                  </a:srgbClr>
                </a:solidFill>
                <a:latin typeface="Arial Narrow" panose="020B0604020202020204" pitchFamily="34" charset="0"/>
                <a:cs typeface="Arial Narrow" panose="020B0604020202020204" pitchFamily="34" charset="0"/>
              </a:rPr>
              <a:t>COST focused</a:t>
            </a:r>
          </a:p>
        </p:txBody>
      </p:sp>
      <p:sp>
        <p:nvSpPr>
          <p:cNvPr id="11" name="Rectangle 3">
            <a:extLst>
              <a:ext uri="{FF2B5EF4-FFF2-40B4-BE49-F238E27FC236}">
                <a16:creationId xmlns:a16="http://schemas.microsoft.com/office/drawing/2014/main" id="{6C252401-2524-0246-B63E-52AABAA19D85}"/>
              </a:ext>
            </a:extLst>
          </p:cNvPr>
          <p:cNvSpPr>
            <a:spLocks noChangeArrowheads="1"/>
          </p:cNvSpPr>
          <p:nvPr/>
        </p:nvSpPr>
        <p:spPr bwMode="auto">
          <a:xfrm>
            <a:off x="4257395" y="2294650"/>
            <a:ext cx="1295899" cy="553998"/>
          </a:xfrm>
          <a:prstGeom prst="rect">
            <a:avLst/>
          </a:prstGeom>
          <a:noFill/>
          <a:ln w="12700" algn="ctr">
            <a:noFill/>
            <a:miter lim="800000"/>
            <a:headEnd/>
            <a:tailEnd/>
          </a:ln>
        </p:spPr>
        <p:txBody>
          <a:bodyPr wrap="square" lIns="0" tIns="0" rIns="0" bIns="0">
            <a:spAutoFit/>
          </a:bodyPr>
          <a:lstStyle/>
          <a:p>
            <a:pPr>
              <a:lnSpc>
                <a:spcPct val="200000"/>
              </a:lnSpc>
              <a:buFont typeface="Wingdings 2" pitchFamily="18" charset="2"/>
              <a:buNone/>
            </a:pPr>
            <a:r>
              <a:rPr lang="en-GB" sz="900" dirty="0">
                <a:latin typeface="Arial Narrow" panose="020B0604020202020204" pitchFamily="34" charset="0"/>
                <a:cs typeface="Arial Narrow" panose="020B0604020202020204" pitchFamily="34" charset="0"/>
              </a:rPr>
              <a:t>changing </a:t>
            </a:r>
            <a:br>
              <a:rPr lang="en-GB" sz="900" dirty="0">
                <a:latin typeface="Arial Narrow" panose="020B0604020202020204" pitchFamily="34" charset="0"/>
                <a:cs typeface="Arial Narrow" panose="020B0604020202020204" pitchFamily="34" charset="0"/>
              </a:rPr>
            </a:br>
            <a:r>
              <a:rPr lang="en-GB" sz="900" dirty="0">
                <a:latin typeface="Arial Narrow" panose="020B0604020202020204" pitchFamily="34" charset="0"/>
                <a:cs typeface="Arial Narrow" panose="020B0604020202020204" pitchFamily="34" charset="0"/>
              </a:rPr>
              <a:t>to S/4 processes</a:t>
            </a:r>
          </a:p>
        </p:txBody>
      </p:sp>
      <p:sp>
        <p:nvSpPr>
          <p:cNvPr id="12" name="Freeform 7">
            <a:extLst>
              <a:ext uri="{FF2B5EF4-FFF2-40B4-BE49-F238E27FC236}">
                <a16:creationId xmlns:a16="http://schemas.microsoft.com/office/drawing/2014/main" id="{22DD9F37-5C59-994C-BF22-581624B7A921}"/>
              </a:ext>
            </a:extLst>
          </p:cNvPr>
          <p:cNvSpPr>
            <a:spLocks/>
          </p:cNvSpPr>
          <p:nvPr/>
        </p:nvSpPr>
        <p:spPr bwMode="auto">
          <a:xfrm>
            <a:off x="4139857" y="821539"/>
            <a:ext cx="8388350" cy="2373312"/>
          </a:xfrm>
          <a:custGeom>
            <a:avLst/>
            <a:gdLst>
              <a:gd name="T0" fmla="*/ 0 w 5233"/>
              <a:gd name="T1" fmla="*/ 2147483647 h 1595"/>
              <a:gd name="T2" fmla="*/ 0 w 5233"/>
              <a:gd name="T3" fmla="*/ 2147483647 h 1595"/>
              <a:gd name="T4" fmla="*/ 2147483647 w 5233"/>
              <a:gd name="T5" fmla="*/ 2147483647 h 1595"/>
              <a:gd name="T6" fmla="*/ 2147483647 w 5233"/>
              <a:gd name="T7" fmla="*/ 2147483647 h 1595"/>
              <a:gd name="T8" fmla="*/ 2147483647 w 5233"/>
              <a:gd name="T9" fmla="*/ 2147483647 h 1595"/>
              <a:gd name="T10" fmla="*/ 2147483647 w 5233"/>
              <a:gd name="T11" fmla="*/ 2147483647 h 1595"/>
              <a:gd name="T12" fmla="*/ 2147483647 w 5233"/>
              <a:gd name="T13" fmla="*/ 2147483647 h 1595"/>
              <a:gd name="T14" fmla="*/ 2147483647 w 5233"/>
              <a:gd name="T15" fmla="*/ 0 h 1595"/>
              <a:gd name="T16" fmla="*/ 2147483647 w 5233"/>
              <a:gd name="T17" fmla="*/ 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33"/>
              <a:gd name="T28" fmla="*/ 0 h 1595"/>
              <a:gd name="T29" fmla="*/ 5233 w 5233"/>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33" h="1595">
                <a:moveTo>
                  <a:pt x="0" y="1594"/>
                </a:moveTo>
                <a:lnTo>
                  <a:pt x="0" y="1195"/>
                </a:lnTo>
                <a:lnTo>
                  <a:pt x="1308" y="1195"/>
                </a:lnTo>
                <a:lnTo>
                  <a:pt x="1308" y="797"/>
                </a:lnTo>
                <a:lnTo>
                  <a:pt x="2616" y="797"/>
                </a:lnTo>
                <a:lnTo>
                  <a:pt x="2616" y="398"/>
                </a:lnTo>
                <a:lnTo>
                  <a:pt x="3924" y="398"/>
                </a:lnTo>
                <a:lnTo>
                  <a:pt x="3924" y="0"/>
                </a:lnTo>
                <a:lnTo>
                  <a:pt x="5232" y="0"/>
                </a:lnTo>
              </a:path>
            </a:pathLst>
          </a:custGeom>
          <a:noFill/>
          <a:ln w="9525" cap="rnd">
            <a:solidFill>
              <a:schemeClr val="accent1"/>
            </a:solidFill>
            <a:round/>
            <a:headEnd type="none" w="sm" len="sm"/>
            <a:tailEnd type="none" w="sm" len="sm"/>
          </a:ln>
        </p:spPr>
        <p:txBody>
          <a:bodyPr/>
          <a:lstStyle/>
          <a:p>
            <a:pPr>
              <a:defRPr/>
            </a:pPr>
            <a:endParaRPr lang="en-US" dirty="0">
              <a:latin typeface="Arial Narrow" panose="020B0604020202020204" pitchFamily="34" charset="0"/>
              <a:cs typeface="Arial Narrow" panose="020B0604020202020204" pitchFamily="34" charset="0"/>
            </a:endParaRPr>
          </a:p>
        </p:txBody>
      </p:sp>
      <p:sp>
        <p:nvSpPr>
          <p:cNvPr id="13" name="TextBox 24">
            <a:extLst>
              <a:ext uri="{FF2B5EF4-FFF2-40B4-BE49-F238E27FC236}">
                <a16:creationId xmlns:a16="http://schemas.microsoft.com/office/drawing/2014/main" id="{4AA8CBC9-F6CB-8F4F-BCFA-AB4D24BB944C}"/>
              </a:ext>
            </a:extLst>
          </p:cNvPr>
          <p:cNvSpPr txBox="1"/>
          <p:nvPr/>
        </p:nvSpPr>
        <p:spPr>
          <a:xfrm>
            <a:off x="4257395" y="2979358"/>
            <a:ext cx="1925868" cy="2153346"/>
          </a:xfrm>
          <a:prstGeom prst="rect">
            <a:avLst/>
          </a:prstGeom>
          <a:noFill/>
        </p:spPr>
        <p:txBody>
          <a:bodyPr wrap="square" lIns="0" tIns="0" rIns="0" bIns="0" rtlCol="0">
            <a:spAutoFit/>
          </a:bodyPr>
          <a:lstStyle/>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Real time business: all business data in one place, on-demand realignment</a:t>
            </a:r>
            <a:br>
              <a:rPr lang="en-GB" sz="1200" dirty="0">
                <a:solidFill>
                  <a:prstClr val="white">
                    <a:lumMod val="50000"/>
                  </a:prstClr>
                </a:solidFill>
                <a:latin typeface="Arial Narrow" panose="020B0604020202020204" pitchFamily="34" charset="0"/>
                <a:cs typeface="Arial Narrow" panose="020B0604020202020204" pitchFamily="34" charset="0"/>
              </a:rPr>
            </a:br>
            <a:endParaRPr lang="en-GB" sz="1200" dirty="0">
              <a:solidFill>
                <a:prstClr val="white">
                  <a:lumMod val="50000"/>
                </a:prstClr>
              </a:solidFill>
              <a:latin typeface="Arial Narrow" panose="020B0604020202020204" pitchFamily="34" charset="0"/>
              <a:cs typeface="Arial Narrow" panose="020B0604020202020204" pitchFamily="34" charset="0"/>
            </a:endParaRPr>
          </a:p>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Simplification: reduced data footprint, non-disruptive compatible views</a:t>
            </a:r>
            <a:br>
              <a:rPr lang="en-GB" sz="1200" dirty="0">
                <a:solidFill>
                  <a:prstClr val="white">
                    <a:lumMod val="50000"/>
                  </a:prstClr>
                </a:solidFill>
                <a:latin typeface="Arial Narrow" panose="020B0604020202020204" pitchFamily="34" charset="0"/>
                <a:cs typeface="Arial Narrow" panose="020B0604020202020204" pitchFamily="34" charset="0"/>
              </a:rPr>
            </a:br>
            <a:endParaRPr lang="en-GB" sz="1200" dirty="0">
              <a:solidFill>
                <a:prstClr val="white">
                  <a:lumMod val="50000"/>
                </a:prstClr>
              </a:solidFill>
              <a:latin typeface="Arial Narrow" panose="020B0604020202020204" pitchFamily="34" charset="0"/>
              <a:cs typeface="Arial Narrow" panose="020B0604020202020204" pitchFamily="34" charset="0"/>
            </a:endParaRPr>
          </a:p>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Innovation: internet of things, business data, business network</a:t>
            </a:r>
          </a:p>
        </p:txBody>
      </p:sp>
      <p:sp>
        <p:nvSpPr>
          <p:cNvPr id="14" name="TextBox 27">
            <a:extLst>
              <a:ext uri="{FF2B5EF4-FFF2-40B4-BE49-F238E27FC236}">
                <a16:creationId xmlns:a16="http://schemas.microsoft.com/office/drawing/2014/main" id="{815B1756-5F7C-994B-8B5E-C87ADDE62A47}"/>
              </a:ext>
            </a:extLst>
          </p:cNvPr>
          <p:cNvSpPr txBox="1"/>
          <p:nvPr/>
        </p:nvSpPr>
        <p:spPr>
          <a:xfrm>
            <a:off x="10562247" y="1207771"/>
            <a:ext cx="1965960" cy="3831818"/>
          </a:xfrm>
          <a:prstGeom prst="rect">
            <a:avLst/>
          </a:prstGeom>
          <a:noFill/>
        </p:spPr>
        <p:txBody>
          <a:bodyPr wrap="square" lIns="0" tIns="0" rIns="0" bIns="0" rtlCol="0">
            <a:spAutoFit/>
          </a:bodyPr>
          <a:lstStyle/>
          <a:p>
            <a:pPr marL="171450" indent="-171450">
              <a:spcBef>
                <a:spcPts val="600"/>
              </a:spcBef>
              <a:buSzPct val="100000"/>
              <a:buFont typeface="Wingdings" panose="05000000000000000000" pitchFamily="2" charset="2"/>
              <a:buChar char="§"/>
            </a:pPr>
            <a:r>
              <a:rPr lang="en-US" sz="1200" dirty="0">
                <a:solidFill>
                  <a:prstClr val="white">
                    <a:lumMod val="50000"/>
                  </a:prstClr>
                </a:solidFill>
                <a:latin typeface="Arial Narrow" panose="020B0604020202020204" pitchFamily="34" charset="0"/>
                <a:cs typeface="Arial Narrow" panose="020B0604020202020204" pitchFamily="34" charset="0"/>
              </a:rPr>
              <a:t>Mass-production of goods in “Lot size ONE”</a:t>
            </a:r>
          </a:p>
          <a:p>
            <a:pPr marL="171450" indent="-171450">
              <a:spcBef>
                <a:spcPts val="600"/>
              </a:spcBef>
              <a:buSzPct val="100000"/>
              <a:buFont typeface="Wingdings" panose="05000000000000000000" pitchFamily="2" charset="2"/>
              <a:buChar char="§"/>
            </a:pPr>
            <a:r>
              <a:rPr lang="en-US" sz="1200" dirty="0">
                <a:solidFill>
                  <a:prstClr val="white">
                    <a:lumMod val="50000"/>
                  </a:prstClr>
                </a:solidFill>
                <a:latin typeface="Arial Narrow" panose="020B0604020202020204" pitchFamily="34" charset="0"/>
                <a:cs typeface="Arial Narrow" panose="020B0604020202020204" pitchFamily="34" charset="0"/>
              </a:rPr>
              <a:t>Personalized Products (</a:t>
            </a:r>
            <a:r>
              <a:rPr lang="en-US" sz="1200" dirty="0" err="1">
                <a:solidFill>
                  <a:prstClr val="white">
                    <a:lumMod val="50000"/>
                  </a:prstClr>
                </a:solidFill>
                <a:latin typeface="Arial Narrow" panose="020B0604020202020204" pitchFamily="34" charset="0"/>
                <a:cs typeface="Arial Narrow" panose="020B0604020202020204" pitchFamily="34" charset="0"/>
              </a:rPr>
              <a:t>i</a:t>
            </a:r>
            <a:r>
              <a:rPr lang="en-US" sz="1200" dirty="0">
                <a:solidFill>
                  <a:prstClr val="white">
                    <a:lumMod val="50000"/>
                  </a:prstClr>
                </a:solidFill>
                <a:latin typeface="Arial Narrow" panose="020B0604020202020204" pitchFamily="34" charset="0"/>
                <a:cs typeface="Arial Narrow" panose="020B0604020202020204" pitchFamily="34" charset="0"/>
              </a:rPr>
              <a:t>..e. remedies &amp; vaccinations) </a:t>
            </a:r>
          </a:p>
          <a:p>
            <a:pPr marL="171450" indent="-171450">
              <a:spcBef>
                <a:spcPts val="600"/>
              </a:spcBef>
              <a:buSzPct val="100000"/>
              <a:buFont typeface="Wingdings" panose="05000000000000000000" pitchFamily="2" charset="2"/>
              <a:buChar char="§"/>
            </a:pPr>
            <a:r>
              <a:rPr lang="en-US" sz="1200" dirty="0">
                <a:solidFill>
                  <a:prstClr val="white">
                    <a:lumMod val="50000"/>
                  </a:prstClr>
                </a:solidFill>
                <a:latin typeface="Arial Narrow" panose="020B0604020202020204" pitchFamily="34" charset="0"/>
                <a:cs typeface="Arial Narrow" panose="020B0604020202020204" pitchFamily="34" charset="0"/>
              </a:rPr>
              <a:t>Preventive Maintenance (IOT)</a:t>
            </a:r>
          </a:p>
          <a:p>
            <a:pPr marL="171450" indent="-171450">
              <a:spcBef>
                <a:spcPts val="600"/>
              </a:spcBef>
              <a:buSzPct val="100000"/>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Product becomes a service (i.e. Jet plane Engines)</a:t>
            </a:r>
            <a:endParaRPr lang="en-US" sz="1200" dirty="0">
              <a:solidFill>
                <a:prstClr val="white">
                  <a:lumMod val="50000"/>
                </a:prstClr>
              </a:solidFill>
              <a:latin typeface="Arial Narrow" panose="020B0604020202020204" pitchFamily="34" charset="0"/>
              <a:cs typeface="Arial Narrow" panose="020B0604020202020204" pitchFamily="34" charset="0"/>
            </a:endParaRPr>
          </a:p>
          <a:p>
            <a:pPr marL="171450" indent="-171450">
              <a:spcBef>
                <a:spcPts val="600"/>
              </a:spcBef>
              <a:buSzPct val="100000"/>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No asset operated – but a platform driven business</a:t>
            </a:r>
            <a:endParaRPr lang="en-US" sz="1200" dirty="0">
              <a:solidFill>
                <a:prstClr val="white">
                  <a:lumMod val="50000"/>
                </a:prstClr>
              </a:solidFill>
              <a:latin typeface="Arial Narrow" panose="020B0604020202020204" pitchFamily="34" charset="0"/>
              <a:cs typeface="Arial Narrow" panose="020B0604020202020204" pitchFamily="34" charset="0"/>
            </a:endParaRPr>
          </a:p>
          <a:p>
            <a:pPr marL="171450" indent="-171450">
              <a:spcBef>
                <a:spcPts val="600"/>
              </a:spcBef>
              <a:buSzPct val="100000"/>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Leveraging the values of a community</a:t>
            </a:r>
            <a:endParaRPr lang="en-US" sz="1200" dirty="0">
              <a:solidFill>
                <a:prstClr val="white">
                  <a:lumMod val="50000"/>
                </a:prstClr>
              </a:solidFill>
              <a:latin typeface="Arial Narrow" panose="020B0604020202020204" pitchFamily="34" charset="0"/>
              <a:cs typeface="Arial Narrow" panose="020B0604020202020204" pitchFamily="34" charset="0"/>
            </a:endParaRPr>
          </a:p>
          <a:p>
            <a:pPr marL="171450" indent="-171450">
              <a:spcBef>
                <a:spcPts val="600"/>
              </a:spcBef>
              <a:buSzPct val="100000"/>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Disruptive impacts on cost per unit</a:t>
            </a:r>
            <a:endParaRPr lang="en-US" sz="1200" dirty="0">
              <a:solidFill>
                <a:prstClr val="white">
                  <a:lumMod val="50000"/>
                </a:prstClr>
              </a:solidFill>
              <a:latin typeface="Arial Narrow" panose="020B0604020202020204" pitchFamily="34" charset="0"/>
              <a:cs typeface="Arial Narrow" panose="020B0604020202020204" pitchFamily="34" charset="0"/>
            </a:endParaRPr>
          </a:p>
          <a:p>
            <a:pPr marL="171450" indent="-171450">
              <a:spcBef>
                <a:spcPts val="600"/>
              </a:spcBef>
              <a:buSzPct val="100000"/>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Smart contracts and instate payments</a:t>
            </a:r>
            <a:endParaRPr lang="en-US" sz="1200" dirty="0">
              <a:solidFill>
                <a:prstClr val="white">
                  <a:lumMod val="50000"/>
                </a:prstClr>
              </a:solidFill>
              <a:latin typeface="Arial Narrow" panose="020B0604020202020204" pitchFamily="34" charset="0"/>
              <a:cs typeface="Arial Narrow" panose="020B0604020202020204" pitchFamily="34" charset="0"/>
            </a:endParaRPr>
          </a:p>
          <a:p>
            <a:pPr marL="171450" indent="-171450">
              <a:spcBef>
                <a:spcPts val="600"/>
              </a:spcBef>
              <a:buSzPct val="100000"/>
              <a:buFont typeface="Wingdings" panose="05000000000000000000" pitchFamily="2" charset="2"/>
              <a:buChar char="§"/>
            </a:pPr>
            <a:r>
              <a:rPr lang="en-US" sz="1200" dirty="0">
                <a:solidFill>
                  <a:prstClr val="white">
                    <a:lumMod val="50000"/>
                  </a:prstClr>
                </a:solidFill>
                <a:latin typeface="Arial Narrow" panose="020B0604020202020204" pitchFamily="34" charset="0"/>
                <a:cs typeface="Arial Narrow" panose="020B0604020202020204" pitchFamily="34" charset="0"/>
              </a:rPr>
              <a:t>….</a:t>
            </a:r>
          </a:p>
          <a:p>
            <a:pPr marL="171450" indent="-171450">
              <a:spcBef>
                <a:spcPts val="600"/>
              </a:spcBef>
              <a:buSzPct val="100000"/>
              <a:buFont typeface="Wingdings" panose="05000000000000000000" pitchFamily="2" charset="2"/>
              <a:buChar char="§"/>
            </a:pPr>
            <a:r>
              <a:rPr lang="en-US" sz="1200" dirty="0">
                <a:solidFill>
                  <a:prstClr val="white">
                    <a:lumMod val="50000"/>
                  </a:prstClr>
                </a:solidFill>
                <a:latin typeface="Arial Narrow" panose="020B0604020202020204" pitchFamily="34" charset="0"/>
                <a:cs typeface="Arial Narrow" panose="020B0604020202020204" pitchFamily="34" charset="0"/>
              </a:rPr>
              <a:t>…</a:t>
            </a:r>
          </a:p>
        </p:txBody>
      </p:sp>
      <p:sp>
        <p:nvSpPr>
          <p:cNvPr id="15" name="Rectangle 3">
            <a:extLst>
              <a:ext uri="{FF2B5EF4-FFF2-40B4-BE49-F238E27FC236}">
                <a16:creationId xmlns:a16="http://schemas.microsoft.com/office/drawing/2014/main" id="{86DCFD48-FD69-5544-BD57-5A0F7DDC6948}"/>
              </a:ext>
            </a:extLst>
          </p:cNvPr>
          <p:cNvSpPr>
            <a:spLocks noChangeArrowheads="1"/>
          </p:cNvSpPr>
          <p:nvPr/>
        </p:nvSpPr>
        <p:spPr bwMode="auto">
          <a:xfrm>
            <a:off x="6395059" y="1691279"/>
            <a:ext cx="1752006" cy="553998"/>
          </a:xfrm>
          <a:prstGeom prst="rect">
            <a:avLst/>
          </a:prstGeom>
          <a:noFill/>
          <a:ln w="12700" algn="ctr">
            <a:noFill/>
            <a:miter lim="800000"/>
            <a:headEnd/>
            <a:tailEnd/>
          </a:ln>
        </p:spPr>
        <p:txBody>
          <a:bodyPr wrap="square" lIns="0" tIns="0" rIns="0" bIns="0">
            <a:spAutoFit/>
          </a:bodyPr>
          <a:lstStyle/>
          <a:p>
            <a:pPr>
              <a:lnSpc>
                <a:spcPct val="200000"/>
              </a:lnSpc>
              <a:buFont typeface="Wingdings 2" pitchFamily="18" charset="2"/>
              <a:buNone/>
            </a:pPr>
            <a:r>
              <a:rPr lang="en-GB" sz="900" dirty="0">
                <a:latin typeface="Arial Narrow" panose="020B0604020202020204" pitchFamily="34" charset="0"/>
                <a:cs typeface="Arial Narrow" panose="020B0604020202020204" pitchFamily="34" charset="0"/>
              </a:rPr>
              <a:t>changing </a:t>
            </a:r>
            <a:br>
              <a:rPr lang="en-GB" sz="900" dirty="0">
                <a:latin typeface="Arial Narrow" panose="020B0604020202020204" pitchFamily="34" charset="0"/>
                <a:cs typeface="Arial Narrow" panose="020B0604020202020204" pitchFamily="34" charset="0"/>
              </a:rPr>
            </a:br>
            <a:r>
              <a:rPr lang="en-GB" sz="900" dirty="0">
                <a:latin typeface="Arial Narrow" panose="020B0604020202020204" pitchFamily="34" charset="0"/>
                <a:cs typeface="Arial Narrow" panose="020B0604020202020204" pitchFamily="34" charset="0"/>
              </a:rPr>
              <a:t>to HANA technology</a:t>
            </a:r>
          </a:p>
        </p:txBody>
      </p:sp>
      <p:sp>
        <p:nvSpPr>
          <p:cNvPr id="16" name="Rectangle 3">
            <a:extLst>
              <a:ext uri="{FF2B5EF4-FFF2-40B4-BE49-F238E27FC236}">
                <a16:creationId xmlns:a16="http://schemas.microsoft.com/office/drawing/2014/main" id="{509D0521-58CD-B941-AD75-294A8033AEDB}"/>
              </a:ext>
            </a:extLst>
          </p:cNvPr>
          <p:cNvSpPr>
            <a:spLocks noChangeArrowheads="1"/>
          </p:cNvSpPr>
          <p:nvPr/>
        </p:nvSpPr>
        <p:spPr bwMode="auto">
          <a:xfrm>
            <a:off x="8472407" y="1097439"/>
            <a:ext cx="2105660" cy="553998"/>
          </a:xfrm>
          <a:prstGeom prst="rect">
            <a:avLst/>
          </a:prstGeom>
          <a:noFill/>
          <a:ln w="12700" algn="ctr">
            <a:noFill/>
            <a:miter lim="800000"/>
            <a:headEnd/>
            <a:tailEnd/>
          </a:ln>
        </p:spPr>
        <p:txBody>
          <a:bodyPr wrap="square" lIns="0" tIns="0" rIns="0" bIns="0">
            <a:spAutoFit/>
          </a:bodyPr>
          <a:lstStyle/>
          <a:p>
            <a:pPr>
              <a:lnSpc>
                <a:spcPct val="200000"/>
              </a:lnSpc>
              <a:buFont typeface="Wingdings 2" pitchFamily="18" charset="2"/>
              <a:buNone/>
            </a:pPr>
            <a:r>
              <a:rPr lang="en-GB" sz="900" dirty="0">
                <a:latin typeface="Arial Narrow" panose="020B0604020202020204" pitchFamily="34" charset="0"/>
                <a:cs typeface="Arial Narrow" panose="020B0604020202020204" pitchFamily="34" charset="0"/>
              </a:rPr>
              <a:t>Adopting your org.</a:t>
            </a:r>
            <a:br>
              <a:rPr lang="en-GB" sz="900" dirty="0">
                <a:latin typeface="Arial Narrow" panose="020B0604020202020204" pitchFamily="34" charset="0"/>
                <a:cs typeface="Arial Narrow" panose="020B0604020202020204" pitchFamily="34" charset="0"/>
              </a:rPr>
            </a:br>
            <a:r>
              <a:rPr lang="en-GB" sz="900" dirty="0">
                <a:latin typeface="Arial Narrow" panose="020B0604020202020204" pitchFamily="34" charset="0"/>
                <a:cs typeface="Arial Narrow" panose="020B0604020202020204" pitchFamily="34" charset="0"/>
              </a:rPr>
              <a:t>for SAP S/4HANA</a:t>
            </a:r>
          </a:p>
        </p:txBody>
      </p:sp>
      <p:sp>
        <p:nvSpPr>
          <p:cNvPr id="17" name="Rechteck 16">
            <a:extLst>
              <a:ext uri="{FF2B5EF4-FFF2-40B4-BE49-F238E27FC236}">
                <a16:creationId xmlns:a16="http://schemas.microsoft.com/office/drawing/2014/main" id="{3C30029B-CCAA-0B4C-867C-58994638203B}"/>
              </a:ext>
            </a:extLst>
          </p:cNvPr>
          <p:cNvSpPr/>
          <p:nvPr/>
        </p:nvSpPr>
        <p:spPr>
          <a:xfrm>
            <a:off x="6311807" y="2421915"/>
            <a:ext cx="2084030" cy="2637197"/>
          </a:xfrm>
          <a:prstGeom prst="rect">
            <a:avLst/>
          </a:prstGeom>
        </p:spPr>
        <p:txBody>
          <a:bodyPr wrap="square">
            <a:spAutoFit/>
          </a:bodyPr>
          <a:lstStyle/>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Accelerate processes</a:t>
            </a:r>
          </a:p>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Real-time operational analytics</a:t>
            </a:r>
          </a:p>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Re-imagined interface: Change from a function oriented user experience to a role oriented one</a:t>
            </a:r>
          </a:p>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In Memory Data-Base Technology</a:t>
            </a:r>
          </a:p>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Simplified data model</a:t>
            </a:r>
          </a:p>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On premise technology vs. cloud</a:t>
            </a:r>
          </a:p>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Business Warehouse to Hana-Data Base</a:t>
            </a:r>
          </a:p>
        </p:txBody>
      </p:sp>
      <p:sp>
        <p:nvSpPr>
          <p:cNvPr id="18" name="Rectangle 1">
            <a:extLst>
              <a:ext uri="{FF2B5EF4-FFF2-40B4-BE49-F238E27FC236}">
                <a16:creationId xmlns:a16="http://schemas.microsoft.com/office/drawing/2014/main" id="{6C489165-8ADA-8540-B98C-23894FDD351C}"/>
              </a:ext>
            </a:extLst>
          </p:cNvPr>
          <p:cNvSpPr/>
          <p:nvPr/>
        </p:nvSpPr>
        <p:spPr bwMode="gray">
          <a:xfrm>
            <a:off x="3659323" y="1492484"/>
            <a:ext cx="434814" cy="3762386"/>
          </a:xfrm>
          <a:prstGeom prst="rect">
            <a:avLst/>
          </a:prstGeom>
          <a:pattFill prst="wdUpDiag">
            <a:fgClr>
              <a:schemeClr val="tx1">
                <a:lumMod val="50000"/>
                <a:lumOff val="50000"/>
              </a:schemeClr>
            </a:fgClr>
            <a:bgClr>
              <a:srgbClr val="0076A8"/>
            </a:bgClr>
          </a:pattFill>
          <a:ln w="19050" algn="ctr">
            <a:noFill/>
            <a:miter lim="800000"/>
            <a:headEnd/>
            <a:tailEnd/>
          </a:ln>
        </p:spPr>
        <p:txBody>
          <a:bodyPr vert="vert270" wrap="square" lIns="88900" tIns="88900" rIns="88900" bIns="88900" rtlCol="0" anchor="ctr"/>
          <a:lstStyle/>
          <a:p>
            <a:pPr algn="ctr"/>
            <a:r>
              <a:rPr lang="en-GB" sz="900" dirty="0">
                <a:solidFill>
                  <a:prstClr val="white"/>
                </a:solidFill>
                <a:latin typeface="Arial Narrow" panose="020B0604020202020204" pitchFamily="34" charset="0"/>
                <a:cs typeface="Arial Narrow" panose="020B0604020202020204" pitchFamily="34" charset="0"/>
              </a:rPr>
              <a:t>Rational, intellectual Change</a:t>
            </a:r>
          </a:p>
        </p:txBody>
      </p:sp>
      <p:sp>
        <p:nvSpPr>
          <p:cNvPr id="19" name="Rectangle 21">
            <a:extLst>
              <a:ext uri="{FF2B5EF4-FFF2-40B4-BE49-F238E27FC236}">
                <a16:creationId xmlns:a16="http://schemas.microsoft.com/office/drawing/2014/main" id="{A849350D-8744-D34B-B075-B69DBE376462}"/>
              </a:ext>
            </a:extLst>
          </p:cNvPr>
          <p:cNvSpPr/>
          <p:nvPr/>
        </p:nvSpPr>
        <p:spPr bwMode="gray">
          <a:xfrm>
            <a:off x="3659324" y="5280935"/>
            <a:ext cx="434814" cy="999783"/>
          </a:xfrm>
          <a:prstGeom prst="rect">
            <a:avLst/>
          </a:prstGeom>
          <a:solidFill>
            <a:srgbClr val="5B9BD5"/>
          </a:solidFill>
          <a:ln w="19050" algn="ctr">
            <a:noFill/>
            <a:miter lim="800000"/>
            <a:headEnd/>
            <a:tailEnd/>
          </a:ln>
        </p:spPr>
        <p:txBody>
          <a:bodyPr vert="vert270"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Mental, emotional change</a:t>
            </a:r>
          </a:p>
        </p:txBody>
      </p:sp>
      <p:sp>
        <p:nvSpPr>
          <p:cNvPr id="20" name="Rectangle 25">
            <a:extLst>
              <a:ext uri="{FF2B5EF4-FFF2-40B4-BE49-F238E27FC236}">
                <a16:creationId xmlns:a16="http://schemas.microsoft.com/office/drawing/2014/main" id="{845CE9F6-69BA-6D41-899A-D6AFB22FE282}"/>
              </a:ext>
            </a:extLst>
          </p:cNvPr>
          <p:cNvSpPr/>
          <p:nvPr/>
        </p:nvSpPr>
        <p:spPr bwMode="gray">
          <a:xfrm>
            <a:off x="4139858" y="5280935"/>
            <a:ext cx="4399553" cy="925900"/>
          </a:xfrm>
          <a:prstGeom prst="rect">
            <a:avLst/>
          </a:prstGeom>
          <a:solidFill>
            <a:srgbClr val="E3E48D">
              <a:alpha val="15000"/>
            </a:srgbClr>
          </a:solidFill>
          <a:ln w="19050" algn="ctr">
            <a:noFill/>
            <a:miter lim="800000"/>
            <a:headEnd/>
            <a:tailEnd/>
          </a:ln>
        </p:spPr>
        <p:txBody>
          <a:bodyPr wrap="square" lIns="88900" tIns="88900" rIns="88900" bIns="88900" rtlCol="0" anchor="ctr"/>
          <a:lstStyle/>
          <a:p>
            <a:pPr marL="171450" indent="-171450">
              <a:lnSpc>
                <a:spcPct val="106000"/>
              </a:lnSpc>
              <a:buFont typeface="Wingdings" panose="05000000000000000000" pitchFamily="2" charset="2"/>
              <a:buChar char="§"/>
            </a:pPr>
            <a:r>
              <a:rPr lang="en-US" sz="1200" dirty="0">
                <a:solidFill>
                  <a:prstClr val="white">
                    <a:lumMod val="50000"/>
                  </a:prstClr>
                </a:solidFill>
                <a:latin typeface="Arial Narrow" panose="020B0604020202020204" pitchFamily="34" charset="0"/>
                <a:cs typeface="Arial Narrow" panose="020B0604020202020204" pitchFamily="34" charset="0"/>
                <a:sym typeface="Wingdings" panose="05000000000000000000" pitchFamily="2" charset="2"/>
              </a:rPr>
              <a:t>Misaligned vision and leadership</a:t>
            </a:r>
            <a:endParaRPr lang="en-US" sz="1200" dirty="0">
              <a:solidFill>
                <a:prstClr val="white">
                  <a:lumMod val="50000"/>
                </a:prstClr>
              </a:solidFill>
              <a:latin typeface="Arial Narrow" panose="020B0604020202020204" pitchFamily="34" charset="0"/>
              <a:cs typeface="Arial Narrow" panose="020B0604020202020204" pitchFamily="34" charset="0"/>
            </a:endParaRPr>
          </a:p>
          <a:p>
            <a:pPr marL="171450" indent="-171450">
              <a:lnSpc>
                <a:spcPct val="106000"/>
              </a:lnSpc>
              <a:buFont typeface="Wingdings" panose="05000000000000000000" pitchFamily="2" charset="2"/>
              <a:buChar char="§"/>
            </a:pPr>
            <a:r>
              <a:rPr lang="en-US" sz="1200" dirty="0">
                <a:solidFill>
                  <a:prstClr val="white">
                    <a:lumMod val="50000"/>
                  </a:prstClr>
                </a:solidFill>
                <a:latin typeface="Arial Narrow" panose="020B0604020202020204" pitchFamily="34" charset="0"/>
                <a:cs typeface="Arial Narrow" panose="020B0604020202020204" pitchFamily="34" charset="0"/>
              </a:rPr>
              <a:t>Compromised values, beliefs, and increased toxicity</a:t>
            </a:r>
          </a:p>
          <a:p>
            <a:pPr marL="171450" indent="-171450">
              <a:lnSpc>
                <a:spcPct val="106000"/>
              </a:lnSpc>
              <a:buFont typeface="Wingdings" panose="05000000000000000000" pitchFamily="2" charset="2"/>
              <a:buChar char="§"/>
            </a:pPr>
            <a:r>
              <a:rPr lang="en-US" sz="1200" dirty="0">
                <a:solidFill>
                  <a:prstClr val="white">
                    <a:lumMod val="50000"/>
                  </a:prstClr>
                </a:solidFill>
                <a:latin typeface="Arial Narrow" panose="020B0604020202020204" pitchFamily="34" charset="0"/>
                <a:cs typeface="Arial Narrow" panose="020B0604020202020204" pitchFamily="34" charset="0"/>
              </a:rPr>
              <a:t>New system challenges old ways of working </a:t>
            </a:r>
            <a:r>
              <a:rPr lang="en-US" sz="1200" dirty="0">
                <a:solidFill>
                  <a:prstClr val="white">
                    <a:lumMod val="50000"/>
                  </a:prstClr>
                </a:solidFill>
                <a:latin typeface="Arial Narrow" panose="020B0604020202020204" pitchFamily="34" charset="0"/>
                <a:cs typeface="Arial Narrow" panose="020B0604020202020204" pitchFamily="34" charset="0"/>
                <a:sym typeface="Wingdings" panose="05000000000000000000" pitchFamily="2" charset="2"/>
              </a:rPr>
              <a:t> resistance to change («it has always been done this way»)</a:t>
            </a:r>
          </a:p>
        </p:txBody>
      </p:sp>
      <p:sp>
        <p:nvSpPr>
          <p:cNvPr id="22" name="Rectangle 25">
            <a:extLst>
              <a:ext uri="{FF2B5EF4-FFF2-40B4-BE49-F238E27FC236}">
                <a16:creationId xmlns:a16="http://schemas.microsoft.com/office/drawing/2014/main" id="{DA113578-CDFD-1D43-AD3B-5AB688241DB0}"/>
              </a:ext>
            </a:extLst>
          </p:cNvPr>
          <p:cNvSpPr/>
          <p:nvPr/>
        </p:nvSpPr>
        <p:spPr bwMode="gray">
          <a:xfrm>
            <a:off x="8539411" y="5280935"/>
            <a:ext cx="4271009" cy="925900"/>
          </a:xfrm>
          <a:prstGeom prst="rect">
            <a:avLst/>
          </a:prstGeom>
          <a:solidFill>
            <a:srgbClr val="E3E48D">
              <a:alpha val="15000"/>
            </a:srgbClr>
          </a:solidFill>
          <a:ln w="19050" algn="ctr">
            <a:noFill/>
            <a:miter lim="800000"/>
            <a:headEnd/>
            <a:tailEnd/>
          </a:ln>
        </p:spPr>
        <p:txBody>
          <a:bodyPr wrap="square" lIns="88900" tIns="88900" rIns="88900" bIns="88900" rtlCol="0" anchor="ctr"/>
          <a:lstStyle/>
          <a:p>
            <a:pPr marL="171450" indent="-171450">
              <a:lnSpc>
                <a:spcPct val="106000"/>
              </a:lnSpc>
              <a:buFont typeface="Wingdings" panose="05000000000000000000" pitchFamily="2" charset="2"/>
              <a:buChar char="§"/>
            </a:pPr>
            <a:r>
              <a:rPr lang="en-US" sz="1200" dirty="0">
                <a:solidFill>
                  <a:prstClr val="white">
                    <a:lumMod val="50000"/>
                  </a:prstClr>
                </a:solidFill>
                <a:latin typeface="Arial Narrow" panose="020B0604020202020204" pitchFamily="34" charset="0"/>
                <a:cs typeface="Arial Narrow" panose="020B0604020202020204" pitchFamily="34" charset="0"/>
              </a:rPr>
              <a:t>Lack of connection, appreciation, community and affinity</a:t>
            </a:r>
          </a:p>
          <a:p>
            <a:pPr marL="171450" indent="-171450">
              <a:lnSpc>
                <a:spcPct val="106000"/>
              </a:lnSpc>
              <a:buFont typeface="Wingdings" panose="05000000000000000000" pitchFamily="2" charset="2"/>
              <a:buChar char="§"/>
            </a:pPr>
            <a:r>
              <a:rPr lang="en-US" sz="1200" dirty="0">
                <a:solidFill>
                  <a:prstClr val="white">
                    <a:lumMod val="50000"/>
                  </a:prstClr>
                </a:solidFill>
                <a:latin typeface="Arial Narrow" panose="020B0604020202020204" pitchFamily="34" charset="0"/>
                <a:cs typeface="Arial Narrow" panose="020B0604020202020204" pitchFamily="34" charset="0"/>
              </a:rPr>
              <a:t>Uncertainty during hard times and massive change</a:t>
            </a:r>
          </a:p>
          <a:p>
            <a:pPr marL="171450" indent="-171450">
              <a:lnSpc>
                <a:spcPct val="106000"/>
              </a:lnSpc>
              <a:buFont typeface="Wingdings" panose="05000000000000000000" pitchFamily="2" charset="2"/>
              <a:buChar char="§"/>
            </a:pPr>
            <a:r>
              <a:rPr lang="en-US" sz="1200" dirty="0">
                <a:solidFill>
                  <a:prstClr val="white">
                    <a:lumMod val="50000"/>
                  </a:prstClr>
                </a:solidFill>
                <a:latin typeface="Arial Narrow" panose="020B0604020202020204" pitchFamily="34" charset="0"/>
                <a:cs typeface="Arial Narrow" panose="020B0604020202020204" pitchFamily="34" charset="0"/>
              </a:rPr>
              <a:t>Organizational structures &amp; processes that create malaise and stagnation</a:t>
            </a:r>
          </a:p>
        </p:txBody>
      </p:sp>
      <p:sp>
        <p:nvSpPr>
          <p:cNvPr id="23" name="Rechteck 22">
            <a:extLst>
              <a:ext uri="{FF2B5EF4-FFF2-40B4-BE49-F238E27FC236}">
                <a16:creationId xmlns:a16="http://schemas.microsoft.com/office/drawing/2014/main" id="{565A13F4-3A5C-F34B-AEA0-71B52CFDA39B}"/>
              </a:ext>
            </a:extLst>
          </p:cNvPr>
          <p:cNvSpPr/>
          <p:nvPr/>
        </p:nvSpPr>
        <p:spPr>
          <a:xfrm>
            <a:off x="8494038" y="1831068"/>
            <a:ext cx="2084030" cy="3420232"/>
          </a:xfrm>
          <a:prstGeom prst="rect">
            <a:avLst/>
          </a:prstGeom>
        </p:spPr>
        <p:txBody>
          <a:bodyPr wrap="square">
            <a:spAutoFit/>
          </a:bodyPr>
          <a:lstStyle/>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Implementation and centralization of competence centres</a:t>
            </a:r>
          </a:p>
          <a:p>
            <a:pPr>
              <a:lnSpc>
                <a:spcPct val="106000"/>
              </a:lnSpc>
            </a:pPr>
            <a:endParaRPr lang="en-GB" sz="1200" dirty="0">
              <a:solidFill>
                <a:prstClr val="white">
                  <a:lumMod val="50000"/>
                </a:prstClr>
              </a:solidFill>
              <a:latin typeface="Arial Narrow" panose="020B0604020202020204" pitchFamily="34" charset="0"/>
              <a:cs typeface="Arial Narrow" panose="020B0604020202020204" pitchFamily="34" charset="0"/>
            </a:endParaRPr>
          </a:p>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Implementation and Organizations of Shared Service Centres (local?, near-shore?, off-shore? – buy-in as a service?</a:t>
            </a:r>
          </a:p>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a:t>
            </a:r>
          </a:p>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a:t>
            </a:r>
          </a:p>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a:t>
            </a:r>
          </a:p>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a:t>
            </a:r>
          </a:p>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a:t>
            </a:r>
          </a:p>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a:t>
            </a:r>
          </a:p>
          <a:p>
            <a:pPr marL="171450" indent="-171450">
              <a:lnSpc>
                <a:spcPct val="106000"/>
              </a:lnSpc>
              <a:buFont typeface="Wingdings" panose="05000000000000000000" pitchFamily="2" charset="2"/>
              <a:buChar char="§"/>
            </a:pPr>
            <a:r>
              <a:rPr lang="en-GB" sz="1200" dirty="0">
                <a:solidFill>
                  <a:prstClr val="white">
                    <a:lumMod val="50000"/>
                  </a:prstClr>
                </a:solidFill>
                <a:latin typeface="Arial Narrow" panose="020B0604020202020204" pitchFamily="34" charset="0"/>
                <a:cs typeface="Arial Narrow" panose="020B0604020202020204" pitchFamily="34" charset="0"/>
              </a:rPr>
              <a:t>…</a:t>
            </a:r>
          </a:p>
          <a:p>
            <a:pPr>
              <a:lnSpc>
                <a:spcPct val="106000"/>
              </a:lnSpc>
            </a:pPr>
            <a:endParaRPr lang="en-GB" sz="1200" dirty="0">
              <a:solidFill>
                <a:prstClr val="white">
                  <a:lumMod val="50000"/>
                </a:prstClr>
              </a:solidFill>
              <a:latin typeface="Arial Narrow" panose="020B0604020202020204" pitchFamily="34" charset="0"/>
              <a:cs typeface="Arial Narrow" panose="020B0604020202020204" pitchFamily="34" charset="0"/>
            </a:endParaRPr>
          </a:p>
        </p:txBody>
      </p:sp>
      <p:sp>
        <p:nvSpPr>
          <p:cNvPr id="24" name="Rectangle 3">
            <a:extLst>
              <a:ext uri="{FF2B5EF4-FFF2-40B4-BE49-F238E27FC236}">
                <a16:creationId xmlns:a16="http://schemas.microsoft.com/office/drawing/2014/main" id="{54CF54A7-97A6-3540-B304-BED987914CD4}"/>
              </a:ext>
            </a:extLst>
          </p:cNvPr>
          <p:cNvSpPr>
            <a:spLocks noChangeArrowheads="1"/>
          </p:cNvSpPr>
          <p:nvPr/>
        </p:nvSpPr>
        <p:spPr bwMode="auto">
          <a:xfrm>
            <a:off x="10578067" y="493444"/>
            <a:ext cx="2297113" cy="553998"/>
          </a:xfrm>
          <a:prstGeom prst="rect">
            <a:avLst/>
          </a:prstGeom>
          <a:noFill/>
          <a:ln w="12700" algn="ctr">
            <a:noFill/>
            <a:miter lim="800000"/>
            <a:headEnd/>
            <a:tailEnd/>
          </a:ln>
        </p:spPr>
        <p:txBody>
          <a:bodyPr wrap="square" lIns="0" tIns="0" rIns="0" bIns="0">
            <a:spAutoFit/>
          </a:bodyPr>
          <a:lstStyle/>
          <a:p>
            <a:pPr>
              <a:buFont typeface="Wingdings 2" pitchFamily="18" charset="2"/>
              <a:buNone/>
            </a:pPr>
            <a:r>
              <a:rPr lang="en-GB" sz="900" dirty="0">
                <a:latin typeface="Arial Narrow" panose="020B0604020202020204" pitchFamily="34" charset="0"/>
                <a:cs typeface="Arial Narrow" panose="020B0604020202020204" pitchFamily="34" charset="0"/>
              </a:rPr>
              <a:t>Embracing your “new” business to profit from S/4HANA’s possibilities</a:t>
            </a:r>
            <a:br>
              <a:rPr lang="en-GB" sz="900" dirty="0">
                <a:latin typeface="Arial Narrow" panose="020B0604020202020204" pitchFamily="34" charset="0"/>
                <a:cs typeface="Arial Narrow" panose="020B0604020202020204" pitchFamily="34" charset="0"/>
              </a:rPr>
            </a:br>
            <a:br>
              <a:rPr lang="en-GB" sz="900" dirty="0">
                <a:latin typeface="Arial Narrow" panose="020B0604020202020204" pitchFamily="34" charset="0"/>
                <a:cs typeface="Arial Narrow" panose="020B0604020202020204" pitchFamily="34" charset="0"/>
              </a:rPr>
            </a:br>
            <a:r>
              <a:rPr lang="en-GB" sz="900" dirty="0">
                <a:latin typeface="Arial Narrow" panose="020B0604020202020204" pitchFamily="34" charset="0"/>
                <a:cs typeface="Arial Narrow" panose="020B0604020202020204" pitchFamily="34" charset="0"/>
              </a:rPr>
              <a:t>Digitalization / Industry 4.0 </a:t>
            </a:r>
          </a:p>
        </p:txBody>
      </p:sp>
      <p:pic>
        <p:nvPicPr>
          <p:cNvPr id="25" name="Picture 2" descr="Bildergebnis für spiral dynamics">
            <a:extLst>
              <a:ext uri="{FF2B5EF4-FFF2-40B4-BE49-F238E27FC236}">
                <a16:creationId xmlns:a16="http://schemas.microsoft.com/office/drawing/2014/main" id="{2A8158F9-EE34-CF41-95A4-546167836750}"/>
              </a:ext>
            </a:extLst>
          </p:cNvPr>
          <p:cNvPicPr>
            <a:picLocks noChangeAspect="1" noChangeArrowheads="1"/>
          </p:cNvPicPr>
          <p:nvPr/>
        </p:nvPicPr>
        <p:blipFill>
          <a:blip r:embed="rId2" cstate="print">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9947390" y="955711"/>
            <a:ext cx="425429" cy="425429"/>
          </a:xfrm>
          <a:prstGeom prst="rect">
            <a:avLst/>
          </a:prstGeom>
          <a:noFill/>
          <a:extLst>
            <a:ext uri="{909E8E84-426E-40DD-AFC4-6F175D3DCCD1}">
              <a14:hiddenFill xmlns:a14="http://schemas.microsoft.com/office/drawing/2010/main">
                <a:solidFill>
                  <a:srgbClr val="FFFFFF"/>
                </a:solidFill>
              </a14:hiddenFill>
            </a:ext>
          </a:extLst>
        </p:spPr>
      </p:pic>
      <p:sp>
        <p:nvSpPr>
          <p:cNvPr id="27" name="Geschweifte Klammer links 26">
            <a:extLst>
              <a:ext uri="{FF2B5EF4-FFF2-40B4-BE49-F238E27FC236}">
                <a16:creationId xmlns:a16="http://schemas.microsoft.com/office/drawing/2014/main" id="{C10C0F46-E8A3-D94F-B71A-65636C9D0D8A}"/>
              </a:ext>
            </a:extLst>
          </p:cNvPr>
          <p:cNvSpPr/>
          <p:nvPr/>
        </p:nvSpPr>
        <p:spPr>
          <a:xfrm>
            <a:off x="3322084" y="680882"/>
            <a:ext cx="283074" cy="5540762"/>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solidFill>
                <a:prstClr val="black"/>
              </a:solidFill>
              <a:latin typeface="Arial Narrow" panose="020B0604020202020204" pitchFamily="34" charset="0"/>
              <a:cs typeface="Arial Narrow" panose="020B0604020202020204" pitchFamily="34" charset="0"/>
            </a:endParaRPr>
          </a:p>
        </p:txBody>
      </p:sp>
      <p:sp>
        <p:nvSpPr>
          <p:cNvPr id="28" name="Rechteck 27">
            <a:extLst>
              <a:ext uri="{FF2B5EF4-FFF2-40B4-BE49-F238E27FC236}">
                <a16:creationId xmlns:a16="http://schemas.microsoft.com/office/drawing/2014/main" id="{CF929535-1B6E-B347-B594-ACABC050BBFB}"/>
              </a:ext>
            </a:extLst>
          </p:cNvPr>
          <p:cNvSpPr/>
          <p:nvPr/>
        </p:nvSpPr>
        <p:spPr>
          <a:xfrm>
            <a:off x="5429004" y="1364359"/>
            <a:ext cx="2206053" cy="400110"/>
          </a:xfrm>
          <a:prstGeom prst="rect">
            <a:avLst/>
          </a:prstGeom>
        </p:spPr>
        <p:txBody>
          <a:bodyPr wrap="none">
            <a:spAutoFit/>
          </a:bodyPr>
          <a:lstStyle/>
          <a:p>
            <a:r>
              <a:rPr lang="en-GB" sz="2000" dirty="0">
                <a:solidFill>
                  <a:srgbClr val="DA291C"/>
                </a:solidFill>
                <a:latin typeface="Arial Narrow" panose="020B0604020202020204" pitchFamily="34" charset="0"/>
                <a:cs typeface="Arial Narrow" panose="020B0604020202020204" pitchFamily="34" charset="0"/>
              </a:rPr>
              <a:t>Change Management</a:t>
            </a:r>
          </a:p>
        </p:txBody>
      </p:sp>
      <p:sp>
        <p:nvSpPr>
          <p:cNvPr id="29" name="Rechteck 28">
            <a:extLst>
              <a:ext uri="{FF2B5EF4-FFF2-40B4-BE49-F238E27FC236}">
                <a16:creationId xmlns:a16="http://schemas.microsoft.com/office/drawing/2014/main" id="{D1B624DE-6D0C-D44C-9588-7075473C9A0D}"/>
              </a:ext>
            </a:extLst>
          </p:cNvPr>
          <p:cNvSpPr/>
          <p:nvPr/>
        </p:nvSpPr>
        <p:spPr>
          <a:xfrm>
            <a:off x="6972735" y="666074"/>
            <a:ext cx="2438488" cy="400110"/>
          </a:xfrm>
          <a:prstGeom prst="rect">
            <a:avLst/>
          </a:prstGeom>
        </p:spPr>
        <p:txBody>
          <a:bodyPr wrap="none">
            <a:spAutoFit/>
          </a:bodyPr>
          <a:lstStyle/>
          <a:p>
            <a:r>
              <a:rPr lang="en-GB" sz="2000" dirty="0">
                <a:solidFill>
                  <a:schemeClr val="accent4">
                    <a:lumMod val="75000"/>
                  </a:schemeClr>
                </a:solidFill>
                <a:latin typeface="Arial Narrow" panose="020B0604020202020204" pitchFamily="34" charset="0"/>
                <a:cs typeface="Arial Narrow" panose="020B0604020202020204" pitchFamily="34" charset="0"/>
              </a:rPr>
              <a:t>Management of Change</a:t>
            </a:r>
          </a:p>
        </p:txBody>
      </p:sp>
      <p:cxnSp>
        <p:nvCxnSpPr>
          <p:cNvPr id="30" name="Gerade Verbindung mit Pfeil 29">
            <a:extLst>
              <a:ext uri="{FF2B5EF4-FFF2-40B4-BE49-F238E27FC236}">
                <a16:creationId xmlns:a16="http://schemas.microsoft.com/office/drawing/2014/main" id="{BA0A4E36-5D68-504A-BCD7-9D167F8796C9}"/>
              </a:ext>
            </a:extLst>
          </p:cNvPr>
          <p:cNvCxnSpPr/>
          <p:nvPr/>
        </p:nvCxnSpPr>
        <p:spPr>
          <a:xfrm>
            <a:off x="7778317" y="1555915"/>
            <a:ext cx="506732" cy="3072"/>
          </a:xfrm>
          <a:prstGeom prst="straightConnector1">
            <a:avLst/>
          </a:prstGeom>
          <a:ln>
            <a:solidFill>
              <a:schemeClr val="tx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1" name="Gerader Verbinder 34">
            <a:extLst>
              <a:ext uri="{FF2B5EF4-FFF2-40B4-BE49-F238E27FC236}">
                <a16:creationId xmlns:a16="http://schemas.microsoft.com/office/drawing/2014/main" id="{FC83B785-F0CD-0447-A0F9-5E964FA59372}"/>
              </a:ext>
            </a:extLst>
          </p:cNvPr>
          <p:cNvCxnSpPr>
            <a:endCxn id="28" idx="1"/>
          </p:cNvCxnSpPr>
          <p:nvPr/>
        </p:nvCxnSpPr>
        <p:spPr>
          <a:xfrm>
            <a:off x="4092438" y="1564414"/>
            <a:ext cx="133656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C63C2653-CF8D-D54A-AB07-DA7B697B93EC}"/>
              </a:ext>
            </a:extLst>
          </p:cNvPr>
          <p:cNvCxnSpPr/>
          <p:nvPr/>
        </p:nvCxnSpPr>
        <p:spPr>
          <a:xfrm>
            <a:off x="9597364" y="871821"/>
            <a:ext cx="775456" cy="0"/>
          </a:xfrm>
          <a:prstGeom prst="straightConnector1">
            <a:avLst/>
          </a:prstGeom>
          <a:ln>
            <a:solidFill>
              <a:schemeClr val="tx2"/>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3" name="Rectangle 21">
            <a:extLst>
              <a:ext uri="{FF2B5EF4-FFF2-40B4-BE49-F238E27FC236}">
                <a16:creationId xmlns:a16="http://schemas.microsoft.com/office/drawing/2014/main" id="{19CCFF2C-9355-D24A-901C-55D3FE263F50}"/>
              </a:ext>
            </a:extLst>
          </p:cNvPr>
          <p:cNvSpPr/>
          <p:nvPr/>
        </p:nvSpPr>
        <p:spPr bwMode="gray">
          <a:xfrm>
            <a:off x="3651396" y="655943"/>
            <a:ext cx="453259" cy="823012"/>
          </a:xfrm>
          <a:prstGeom prst="rect">
            <a:avLst/>
          </a:prstGeom>
          <a:solidFill>
            <a:srgbClr val="5B9BD5"/>
          </a:solidFill>
          <a:ln w="19050" algn="ctr">
            <a:noFill/>
            <a:miter lim="800000"/>
            <a:headEnd/>
            <a:tailEnd/>
          </a:ln>
        </p:spPr>
        <p:txBody>
          <a:bodyPr vert="vert270"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u="none" strike="noStrike" kern="0" cap="none" spc="0" normalizeH="0" baseline="0" noProof="0" dirty="0">
                <a:ln>
                  <a:noFill/>
                </a:ln>
                <a:solidFill>
                  <a:prstClr val="white"/>
                </a:solidFill>
                <a:effectLst/>
                <a:uLnTx/>
                <a:uFillTx/>
                <a:latin typeface="Arial Narrow" panose="020B0604020202020204" pitchFamily="34" charset="0"/>
                <a:cs typeface="Arial Narrow" panose="020B0604020202020204" pitchFamily="34" charset="0"/>
              </a:rPr>
              <a:t>Mental, emotional change</a:t>
            </a:r>
          </a:p>
        </p:txBody>
      </p:sp>
      <p:sp>
        <p:nvSpPr>
          <p:cNvPr id="34" name="Eingekerbter Richtungspfeil 64">
            <a:extLst>
              <a:ext uri="{FF2B5EF4-FFF2-40B4-BE49-F238E27FC236}">
                <a16:creationId xmlns:a16="http://schemas.microsoft.com/office/drawing/2014/main" id="{EF7E35FB-46FE-1143-925A-0EADA2B06B31}"/>
              </a:ext>
            </a:extLst>
          </p:cNvPr>
          <p:cNvSpPr/>
          <p:nvPr/>
        </p:nvSpPr>
        <p:spPr bwMode="gray">
          <a:xfrm rot="16200000">
            <a:off x="12294072" y="5008802"/>
            <a:ext cx="485773" cy="404636"/>
          </a:xfrm>
          <a:prstGeom prst="chevron">
            <a:avLst/>
          </a:prstGeom>
          <a:solidFill>
            <a:srgbClr val="5B9BD5">
              <a:alpha val="42000"/>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dirty="0">
              <a:solidFill>
                <a:schemeClr val="bg1"/>
              </a:solidFill>
              <a:latin typeface="Arial Narrow" panose="020B0604020202020204" pitchFamily="34" charset="0"/>
              <a:cs typeface="Arial Narrow" panose="020B0604020202020204" pitchFamily="34" charset="0"/>
            </a:endParaRPr>
          </a:p>
        </p:txBody>
      </p:sp>
      <p:sp>
        <p:nvSpPr>
          <p:cNvPr id="35" name="Eingekerbter Richtungspfeil 65">
            <a:extLst>
              <a:ext uri="{FF2B5EF4-FFF2-40B4-BE49-F238E27FC236}">
                <a16:creationId xmlns:a16="http://schemas.microsoft.com/office/drawing/2014/main" id="{B977FEFD-ED14-1440-A2BE-FCD68A7183D0}"/>
              </a:ext>
            </a:extLst>
          </p:cNvPr>
          <p:cNvSpPr/>
          <p:nvPr/>
        </p:nvSpPr>
        <p:spPr bwMode="gray">
          <a:xfrm rot="5400000">
            <a:off x="12268823" y="5113761"/>
            <a:ext cx="518768" cy="406184"/>
          </a:xfrm>
          <a:prstGeom prst="chevron">
            <a:avLst/>
          </a:prstGeom>
          <a:solidFill>
            <a:srgbClr val="5B9BD5">
              <a:alpha val="42000"/>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dirty="0">
              <a:solidFill>
                <a:schemeClr val="bg1"/>
              </a:solidFill>
              <a:latin typeface="Arial Narrow" panose="020B0604020202020204" pitchFamily="34" charset="0"/>
              <a:cs typeface="Arial Narrow" panose="020B0604020202020204" pitchFamily="34" charset="0"/>
            </a:endParaRPr>
          </a:p>
        </p:txBody>
      </p:sp>
      <p:sp>
        <p:nvSpPr>
          <p:cNvPr id="36" name="Textfeld 35">
            <a:extLst>
              <a:ext uri="{FF2B5EF4-FFF2-40B4-BE49-F238E27FC236}">
                <a16:creationId xmlns:a16="http://schemas.microsoft.com/office/drawing/2014/main" id="{A80034D0-1B5E-1044-BF3B-19CA11923B57}"/>
              </a:ext>
            </a:extLst>
          </p:cNvPr>
          <p:cNvSpPr txBox="1"/>
          <p:nvPr/>
        </p:nvSpPr>
        <p:spPr>
          <a:xfrm>
            <a:off x="4182623" y="1261666"/>
            <a:ext cx="1352934" cy="553998"/>
          </a:xfrm>
          <a:prstGeom prst="rect">
            <a:avLst/>
          </a:prstGeom>
          <a:noFill/>
        </p:spPr>
        <p:txBody>
          <a:bodyPr wrap="none" lIns="0" tIns="0" rIns="0" bIns="0" rtlCol="0">
            <a:spAutoFit/>
          </a:bodyPr>
          <a:lstStyle/>
          <a:p>
            <a:pPr>
              <a:lnSpc>
                <a:spcPct val="150000"/>
              </a:lnSpc>
            </a:pPr>
            <a:r>
              <a:rPr lang="en-GB" sz="1200" dirty="0">
                <a:solidFill>
                  <a:prstClr val="white">
                    <a:lumMod val="50000"/>
                  </a:prstClr>
                </a:solidFill>
                <a:latin typeface="Arial Narrow" panose="020B0604020202020204" pitchFamily="34" charset="0"/>
                <a:cs typeface="Arial Narrow" panose="020B0604020202020204" pitchFamily="34" charset="0"/>
              </a:rPr>
              <a:t>1-2-1 (half scale) lift and</a:t>
            </a:r>
            <a:br>
              <a:rPr lang="en-GB" sz="1200" dirty="0">
                <a:solidFill>
                  <a:prstClr val="white">
                    <a:lumMod val="50000"/>
                  </a:prstClr>
                </a:solidFill>
                <a:latin typeface="Arial Narrow" panose="020B0604020202020204" pitchFamily="34" charset="0"/>
                <a:cs typeface="Arial Narrow" panose="020B0604020202020204" pitchFamily="34" charset="0"/>
              </a:rPr>
            </a:br>
            <a:r>
              <a:rPr lang="en-GB" sz="1200" dirty="0">
                <a:solidFill>
                  <a:prstClr val="white">
                    <a:lumMod val="50000"/>
                  </a:prstClr>
                </a:solidFill>
                <a:latin typeface="Arial Narrow" panose="020B0604020202020204" pitchFamily="34" charset="0"/>
                <a:cs typeface="Arial Narrow" panose="020B0604020202020204" pitchFamily="34" charset="0"/>
              </a:rPr>
              <a:t>shift-IT-Project</a:t>
            </a:r>
          </a:p>
        </p:txBody>
      </p:sp>
      <p:sp>
        <p:nvSpPr>
          <p:cNvPr id="37" name="Rechteck 36">
            <a:extLst>
              <a:ext uri="{FF2B5EF4-FFF2-40B4-BE49-F238E27FC236}">
                <a16:creationId xmlns:a16="http://schemas.microsoft.com/office/drawing/2014/main" id="{284161CC-5CC6-4C45-8BF0-5B6BA5F05877}"/>
              </a:ext>
            </a:extLst>
          </p:cNvPr>
          <p:cNvSpPr/>
          <p:nvPr/>
        </p:nvSpPr>
        <p:spPr>
          <a:xfrm>
            <a:off x="4092438" y="529716"/>
            <a:ext cx="2146998" cy="646331"/>
          </a:xfrm>
          <a:prstGeom prst="rect">
            <a:avLst/>
          </a:prstGeom>
        </p:spPr>
        <p:txBody>
          <a:bodyPr wrap="none">
            <a:spAutoFit/>
          </a:bodyPr>
          <a:lstStyle/>
          <a:p>
            <a:pPr>
              <a:lnSpc>
                <a:spcPct val="150000"/>
              </a:lnSpc>
            </a:pPr>
            <a:r>
              <a:rPr lang="en-GB" sz="1200" dirty="0">
                <a:solidFill>
                  <a:prstClr val="white">
                    <a:lumMod val="50000"/>
                  </a:prstClr>
                </a:solidFill>
                <a:latin typeface="Arial Narrow" panose="020B0604020202020204" pitchFamily="34" charset="0"/>
                <a:cs typeface="Arial Narrow" panose="020B0604020202020204" pitchFamily="34" charset="0"/>
              </a:rPr>
              <a:t>1-2-N (full-scale) Business </a:t>
            </a:r>
            <a:br>
              <a:rPr lang="en-GB" sz="1200" dirty="0">
                <a:solidFill>
                  <a:prstClr val="white">
                    <a:lumMod val="50000"/>
                  </a:prstClr>
                </a:solidFill>
                <a:latin typeface="Arial Narrow" panose="020B0604020202020204" pitchFamily="34" charset="0"/>
                <a:cs typeface="Arial Narrow" panose="020B0604020202020204" pitchFamily="34" charset="0"/>
              </a:rPr>
            </a:br>
            <a:r>
              <a:rPr lang="en-GB" sz="1200" dirty="0">
                <a:solidFill>
                  <a:prstClr val="white">
                    <a:lumMod val="50000"/>
                  </a:prstClr>
                </a:solidFill>
                <a:latin typeface="Arial Narrow" panose="020B0604020202020204" pitchFamily="34" charset="0"/>
                <a:cs typeface="Arial Narrow" panose="020B0604020202020204" pitchFamily="34" charset="0"/>
              </a:rPr>
              <a:t>Transformation / Innovation Project</a:t>
            </a:r>
          </a:p>
        </p:txBody>
      </p:sp>
      <p:sp>
        <p:nvSpPr>
          <p:cNvPr id="40" name="TextBox 20">
            <a:extLst>
              <a:ext uri="{FF2B5EF4-FFF2-40B4-BE49-F238E27FC236}">
                <a16:creationId xmlns:a16="http://schemas.microsoft.com/office/drawing/2014/main" id="{C90BAC6F-E6A6-BD46-9A87-A3015C6A4E22}"/>
              </a:ext>
            </a:extLst>
          </p:cNvPr>
          <p:cNvSpPr txBox="1"/>
          <p:nvPr/>
        </p:nvSpPr>
        <p:spPr>
          <a:xfrm>
            <a:off x="595671" y="829270"/>
            <a:ext cx="2706835" cy="1077218"/>
          </a:xfrm>
          <a:prstGeom prst="rect">
            <a:avLst/>
          </a:prstGeom>
          <a:noFill/>
        </p:spPr>
        <p:txBody>
          <a:bodyPr wrap="square" lIns="0" tIns="0" rIns="0" bIns="0" rtlCol="0">
            <a:spAutoFit/>
          </a:bodyPr>
          <a:lstStyle/>
          <a:p>
            <a:pPr>
              <a:spcBef>
                <a:spcPts val="600"/>
              </a:spcBef>
              <a:buSzPct val="100000"/>
            </a:pPr>
            <a:r>
              <a:rPr lang="en-GB" sz="1400" b="1" dirty="0">
                <a:solidFill>
                  <a:schemeClr val="bg1"/>
                </a:solidFill>
                <a:latin typeface="Arial Narrow" panose="020B0604020202020204" pitchFamily="34" charset="0"/>
                <a:cs typeface="Arial Narrow" panose="020B0604020202020204" pitchFamily="34" charset="0"/>
              </a:rPr>
              <a:t>An SAP S4/HANA project needs to address both the rational change and the mental change in order to ensure the four factors for success of the business change: </a:t>
            </a:r>
          </a:p>
        </p:txBody>
      </p:sp>
      <p:sp>
        <p:nvSpPr>
          <p:cNvPr id="41" name="Rechteck 40">
            <a:extLst>
              <a:ext uri="{FF2B5EF4-FFF2-40B4-BE49-F238E27FC236}">
                <a16:creationId xmlns:a16="http://schemas.microsoft.com/office/drawing/2014/main" id="{7DE9CF26-3E42-4246-A7D7-6AAE159E43A0}"/>
              </a:ext>
            </a:extLst>
          </p:cNvPr>
          <p:cNvSpPr/>
          <p:nvPr/>
        </p:nvSpPr>
        <p:spPr>
          <a:xfrm>
            <a:off x="536176" y="2110062"/>
            <a:ext cx="2069736" cy="3970318"/>
          </a:xfrm>
          <a:prstGeom prst="rect">
            <a:avLst/>
          </a:prstGeom>
        </p:spPr>
        <p:txBody>
          <a:bodyPr wrap="square">
            <a:spAutoFit/>
          </a:bodyPr>
          <a:lstStyle/>
          <a:p>
            <a:pPr marL="171450" indent="-171450">
              <a:buFont typeface="Wingdings" panose="05000000000000000000" pitchFamily="2" charset="2"/>
              <a:buChar char="§"/>
              <a:defRPr/>
            </a:pPr>
            <a:r>
              <a:rPr lang="en-GB" sz="1400" dirty="0">
                <a:solidFill>
                  <a:schemeClr val="bg1"/>
                </a:solidFill>
                <a:latin typeface="Arial Narrow" panose="020B0604020202020204" pitchFamily="34" charset="0"/>
                <a:cs typeface="Arial Narrow" panose="020B0604020202020204" pitchFamily="34" charset="0"/>
              </a:rPr>
              <a:t>Minimising impact on current business performance</a:t>
            </a:r>
          </a:p>
          <a:p>
            <a:pPr marL="171450" indent="-171450">
              <a:buFont typeface="Wingdings" panose="05000000000000000000" pitchFamily="2" charset="2"/>
              <a:buChar char="§"/>
              <a:defRPr/>
            </a:pPr>
            <a:endParaRPr lang="en-GB" sz="1400" dirty="0">
              <a:solidFill>
                <a:schemeClr val="bg1"/>
              </a:solidFill>
              <a:latin typeface="Arial Narrow" panose="020B0604020202020204" pitchFamily="34" charset="0"/>
              <a:cs typeface="Arial Narrow" panose="020B0604020202020204" pitchFamily="34" charset="0"/>
            </a:endParaRPr>
          </a:p>
          <a:p>
            <a:pPr marL="171450" indent="-171450">
              <a:buFont typeface="Wingdings" panose="05000000000000000000" pitchFamily="2" charset="2"/>
              <a:buChar char="§"/>
              <a:defRPr/>
            </a:pPr>
            <a:r>
              <a:rPr lang="en-GB" sz="1400" dirty="0">
                <a:solidFill>
                  <a:schemeClr val="bg1"/>
                </a:solidFill>
                <a:latin typeface="Arial Narrow" panose="020B0604020202020204" pitchFamily="34" charset="0"/>
                <a:cs typeface="Arial Narrow" panose="020B0604020202020204" pitchFamily="34" charset="0"/>
              </a:rPr>
              <a:t>Acceleration of the adoption of new system and processes</a:t>
            </a:r>
          </a:p>
          <a:p>
            <a:pPr marL="171450" indent="-171450">
              <a:buFont typeface="Wingdings" panose="05000000000000000000" pitchFamily="2" charset="2"/>
              <a:buChar char="§"/>
              <a:defRPr/>
            </a:pPr>
            <a:endParaRPr lang="en-GB" sz="1400" dirty="0">
              <a:solidFill>
                <a:schemeClr val="bg1"/>
              </a:solidFill>
              <a:latin typeface="Arial Narrow" panose="020B0604020202020204" pitchFamily="34" charset="0"/>
              <a:cs typeface="Arial Narrow" panose="020B0604020202020204" pitchFamily="34" charset="0"/>
            </a:endParaRPr>
          </a:p>
          <a:p>
            <a:pPr marL="171450" indent="-171450">
              <a:buFont typeface="Wingdings" panose="05000000000000000000" pitchFamily="2" charset="2"/>
              <a:buChar char="§"/>
              <a:defRPr/>
            </a:pPr>
            <a:r>
              <a:rPr lang="en-GB" sz="1400" dirty="0">
                <a:solidFill>
                  <a:schemeClr val="bg1"/>
                </a:solidFill>
                <a:latin typeface="Arial Narrow" panose="020B0604020202020204" pitchFamily="34" charset="0"/>
                <a:cs typeface="Arial Narrow" panose="020B0604020202020204" pitchFamily="34" charset="0"/>
              </a:rPr>
              <a:t>Embedding new ways of working and collaboration into the business</a:t>
            </a:r>
          </a:p>
          <a:p>
            <a:pPr marL="171450" indent="-171450">
              <a:buFont typeface="Wingdings" panose="05000000000000000000" pitchFamily="2" charset="2"/>
              <a:buChar char="§"/>
              <a:defRPr/>
            </a:pPr>
            <a:endParaRPr lang="en-GB" sz="1400" dirty="0">
              <a:solidFill>
                <a:schemeClr val="bg1"/>
              </a:solidFill>
              <a:latin typeface="Arial Narrow" panose="020B0604020202020204" pitchFamily="34" charset="0"/>
              <a:cs typeface="Arial Narrow" panose="020B0604020202020204" pitchFamily="34" charset="0"/>
            </a:endParaRPr>
          </a:p>
          <a:p>
            <a:pPr marL="171450" indent="-171450">
              <a:buFont typeface="Wingdings" panose="05000000000000000000" pitchFamily="2" charset="2"/>
              <a:buChar char="§"/>
              <a:defRPr/>
            </a:pPr>
            <a:r>
              <a:rPr lang="en-GB" sz="1400" dirty="0">
                <a:solidFill>
                  <a:schemeClr val="bg1"/>
                </a:solidFill>
                <a:latin typeface="Arial Narrow" panose="020B0604020202020204" pitchFamily="34" charset="0"/>
                <a:cs typeface="Arial Narrow" panose="020B0604020202020204" pitchFamily="34" charset="0"/>
              </a:rPr>
              <a:t>Sustainable adoption of the system implementation – and define the way you operate your business anew </a:t>
            </a:r>
          </a:p>
        </p:txBody>
      </p:sp>
    </p:spTree>
    <p:extLst>
      <p:ext uri="{BB962C8B-B14F-4D97-AF65-F5344CB8AC3E}">
        <p14:creationId xmlns:p14="http://schemas.microsoft.com/office/powerpoint/2010/main" val="4186525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49A6A-711F-134E-9587-01D040E8AE54}"/>
              </a:ext>
            </a:extLst>
          </p:cNvPr>
          <p:cNvSpPr>
            <a:spLocks noGrp="1"/>
          </p:cNvSpPr>
          <p:nvPr>
            <p:ph type="title"/>
          </p:nvPr>
        </p:nvSpPr>
        <p:spPr>
          <a:xfrm>
            <a:off x="534427" y="1186898"/>
            <a:ext cx="2869168" cy="4601183"/>
          </a:xfrm>
        </p:spPr>
        <p:txBody>
          <a:bodyPr>
            <a:normAutofit/>
          </a:bodyPr>
          <a:lstStyle/>
          <a:p>
            <a:r>
              <a:rPr lang="en-US" sz="1800" b="1">
                <a:latin typeface="Arial Narrow" panose="020B0604020202020204" pitchFamily="34" charset="0"/>
                <a:cs typeface="Arial Narrow" panose="020B0604020202020204" pitchFamily="34" charset="0"/>
              </a:rPr>
              <a:t>Where are we are coming from?</a:t>
            </a:r>
            <a:br>
              <a:rPr lang="en-US" sz="1800" b="1">
                <a:latin typeface="Arial Narrow" panose="020B0604020202020204" pitchFamily="34" charset="0"/>
                <a:cs typeface="Arial Narrow" panose="020B0604020202020204" pitchFamily="34" charset="0"/>
              </a:rPr>
            </a:br>
            <a:r>
              <a:rPr lang="en-US" sz="1400" b="1">
                <a:solidFill>
                  <a:schemeClr val="bg1">
                    <a:lumMod val="50000"/>
                  </a:schemeClr>
                </a:solidFill>
                <a:latin typeface="Arial Narrow" panose="020B0604020202020204" pitchFamily="34" charset="0"/>
                <a:cs typeface="Arial Narrow" panose="020B0604020202020204" pitchFamily="34" charset="0"/>
              </a:rPr>
              <a:t>Why are we here, today?</a:t>
            </a:r>
            <a:br>
              <a:rPr lang="en-US" sz="1800" b="1">
                <a:solidFill>
                  <a:schemeClr val="bg1">
                    <a:lumMod val="50000"/>
                  </a:schemeClr>
                </a:solidFill>
                <a:latin typeface="Arial Narrow" panose="020B0604020202020204" pitchFamily="34" charset="0"/>
                <a:cs typeface="Arial Narrow" panose="020B0604020202020204" pitchFamily="34" charset="0"/>
              </a:rPr>
            </a:br>
            <a:br>
              <a:rPr lang="en-US" sz="1800" b="1">
                <a:solidFill>
                  <a:schemeClr val="bg1">
                    <a:lumMod val="50000"/>
                  </a:schemeClr>
                </a:solidFill>
                <a:latin typeface="Arial Narrow" panose="020B0604020202020204" pitchFamily="34" charset="0"/>
                <a:cs typeface="Arial Narrow" panose="020B0604020202020204" pitchFamily="34" charset="0"/>
              </a:rPr>
            </a:br>
            <a:r>
              <a:rPr lang="en-US" sz="1800" b="1">
                <a:latin typeface="Arial Narrow" panose="020B0604020202020204" pitchFamily="34" charset="0"/>
                <a:cs typeface="Arial Narrow" panose="020B0604020202020204" pitchFamily="34" charset="0"/>
              </a:rPr>
              <a:t>What does SAP S/4HANA mean for our daily business- &amp; project lives?</a:t>
            </a:r>
            <a:br>
              <a:rPr lang="en-US" sz="1800" b="1">
                <a:latin typeface="Arial Narrow" panose="020B0604020202020204" pitchFamily="34" charset="0"/>
                <a:cs typeface="Arial Narrow" panose="020B0604020202020204" pitchFamily="34" charset="0"/>
              </a:rPr>
            </a:br>
            <a:r>
              <a:rPr lang="en-US" sz="1400" b="1">
                <a:solidFill>
                  <a:schemeClr val="bg1">
                    <a:lumMod val="50000"/>
                  </a:schemeClr>
                </a:solidFill>
                <a:latin typeface="Arial Narrow" panose="020B0604020202020204" pitchFamily="34" charset="0"/>
                <a:cs typeface="Arial Narrow" panose="020B0604020202020204" pitchFamily="34" charset="0"/>
              </a:rPr>
              <a:t>What makes the management of change so difficult – and how to solve the issue. </a:t>
            </a:r>
            <a:br>
              <a:rPr lang="en-US" sz="1800" b="1">
                <a:solidFill>
                  <a:schemeClr val="bg1">
                    <a:lumMod val="50000"/>
                  </a:schemeClr>
                </a:solidFill>
                <a:latin typeface="Arial Narrow" panose="020B0604020202020204" pitchFamily="34" charset="0"/>
                <a:cs typeface="Arial Narrow" panose="020B0604020202020204" pitchFamily="34" charset="0"/>
              </a:rPr>
            </a:br>
            <a:br>
              <a:rPr lang="en-US" sz="1800" b="1">
                <a:solidFill>
                  <a:schemeClr val="bg1">
                    <a:lumMod val="50000"/>
                  </a:schemeClr>
                </a:solidFill>
                <a:latin typeface="Arial Narrow" panose="020B0604020202020204" pitchFamily="34" charset="0"/>
                <a:cs typeface="Arial Narrow" panose="020B0604020202020204" pitchFamily="34" charset="0"/>
              </a:rPr>
            </a:br>
            <a:r>
              <a:rPr lang="en-US" sz="1800" b="1">
                <a:latin typeface="Arial Narrow" panose="020B0604020202020204" pitchFamily="34" charset="0"/>
                <a:cs typeface="Arial Narrow" panose="020B0604020202020204" pitchFamily="34" charset="0"/>
              </a:rPr>
              <a:t>How</a:t>
            </a:r>
            <a:r>
              <a:rPr lang="en-GB" sz="1800" b="1">
                <a:latin typeface="Arial Narrow" panose="020B0604020202020204" pitchFamily="34" charset="0"/>
                <a:cs typeface="Arial Narrow" panose="020B0604020202020204" pitchFamily="34" charset="0"/>
              </a:rPr>
              <a:t> we solve the occurring challenges during an SAP S/4HANA project</a:t>
            </a:r>
            <a:br>
              <a:rPr lang="en-GB" sz="1800" b="1">
                <a:latin typeface="Arial Narrow" panose="020B0604020202020204" pitchFamily="34" charset="0"/>
                <a:cs typeface="Arial Narrow" panose="020B0604020202020204" pitchFamily="34" charset="0"/>
              </a:rPr>
            </a:br>
            <a:r>
              <a:rPr lang="en-GB" sz="1400" b="1">
                <a:solidFill>
                  <a:schemeClr val="bg1">
                    <a:lumMod val="50000"/>
                  </a:schemeClr>
                </a:solidFill>
                <a:latin typeface="Arial Narrow" panose="020B0604020202020204" pitchFamily="34" charset="0"/>
                <a:cs typeface="Arial Narrow" panose="020B0604020202020204" pitchFamily="34" charset="0"/>
              </a:rPr>
              <a:t>Digitalization is “real-</a:t>
            </a:r>
            <a:r>
              <a:rPr lang="en-GB" sz="1400" b="1" err="1">
                <a:solidFill>
                  <a:schemeClr val="bg1">
                    <a:lumMod val="50000"/>
                  </a:schemeClr>
                </a:solidFill>
                <a:latin typeface="Arial Narrow" panose="020B0604020202020204" pitchFamily="34" charset="0"/>
                <a:cs typeface="Arial Narrow" panose="020B0604020202020204" pitchFamily="34" charset="0"/>
              </a:rPr>
              <a:t>timification</a:t>
            </a:r>
            <a:r>
              <a:rPr lang="en-GB" sz="1400" b="1">
                <a:solidFill>
                  <a:schemeClr val="bg1">
                    <a:lumMod val="50000"/>
                  </a:schemeClr>
                </a:solidFill>
                <a:latin typeface="Arial Narrow" panose="020B0604020202020204" pitchFamily="34" charset="0"/>
                <a:cs typeface="Arial Narrow" panose="020B0604020202020204" pitchFamily="34" charset="0"/>
              </a:rPr>
              <a:t>” (or: zero latency) of all our businesses and collaborations.</a:t>
            </a:r>
            <a:br>
              <a:rPr lang="en-GB" sz="1400" b="1">
                <a:solidFill>
                  <a:schemeClr val="bg1">
                    <a:lumMod val="50000"/>
                  </a:schemeClr>
                </a:solidFill>
                <a:latin typeface="Arial Narrow" panose="020B0604020202020204" pitchFamily="34" charset="0"/>
                <a:cs typeface="Arial Narrow" panose="020B0604020202020204" pitchFamily="34" charset="0"/>
              </a:rPr>
            </a:br>
            <a:br>
              <a:rPr lang="en-GB" sz="1400" b="1">
                <a:solidFill>
                  <a:schemeClr val="bg1">
                    <a:lumMod val="50000"/>
                  </a:schemeClr>
                </a:solidFill>
                <a:latin typeface="Arial Narrow" panose="020B0604020202020204" pitchFamily="34" charset="0"/>
                <a:cs typeface="Arial Narrow" panose="020B0604020202020204" pitchFamily="34" charset="0"/>
              </a:rPr>
            </a:br>
            <a:r>
              <a:rPr lang="en-GB" sz="1400" b="1">
                <a:solidFill>
                  <a:schemeClr val="bg1">
                    <a:lumMod val="50000"/>
                  </a:schemeClr>
                </a:solidFill>
                <a:latin typeface="Arial Narrow" panose="020B0604020202020204" pitchFamily="34" charset="0"/>
                <a:cs typeface="Arial Narrow" panose="020B0604020202020204" pitchFamily="34" charset="0"/>
              </a:rPr>
              <a:t>“embedded Management of Change”</a:t>
            </a:r>
            <a:endParaRPr lang="en-US" sz="1400" b="1">
              <a:solidFill>
                <a:schemeClr val="bg1">
                  <a:lumMod val="50000"/>
                </a:schemeClr>
              </a:solidFill>
              <a:latin typeface="Arial Narrow" panose="020B0604020202020204" pitchFamily="34" charset="0"/>
              <a:cs typeface="Arial Narrow" panose="020B0604020202020204" pitchFamily="34" charset="0"/>
            </a:endParaRPr>
          </a:p>
        </p:txBody>
      </p:sp>
      <p:sp>
        <p:nvSpPr>
          <p:cNvPr id="4" name="Oval 3">
            <a:extLst>
              <a:ext uri="{FF2B5EF4-FFF2-40B4-BE49-F238E27FC236}">
                <a16:creationId xmlns:a16="http://schemas.microsoft.com/office/drawing/2014/main" id="{E8AA9C5D-900C-8044-824F-EC005650A848}"/>
              </a:ext>
            </a:extLst>
          </p:cNvPr>
          <p:cNvSpPr/>
          <p:nvPr/>
        </p:nvSpPr>
        <p:spPr bwMode="gray">
          <a:xfrm rot="5583788">
            <a:off x="62451" y="3665245"/>
            <a:ext cx="444151" cy="452209"/>
          </a:xfrm>
          <a:prstGeom prst="ellipse">
            <a:avLst/>
          </a:prstGeom>
          <a:solidFill>
            <a:schemeClr val="bg1"/>
          </a:solidFill>
          <a:ln w="19050" algn="ctr">
            <a:noFill/>
            <a:miter lim="800000"/>
            <a:headEnd/>
            <a:tailEnd/>
          </a:ln>
        </p:spPr>
        <p:txBody>
          <a:bodyPr wrap="square" lIns="88900" tIns="88900" rIns="88900" bIns="88900" rtlCol="0" anchor="ctr"/>
          <a:lstStyle/>
          <a:p>
            <a:pPr algn="ctr" defTabSz="1219170">
              <a:lnSpc>
                <a:spcPct val="106000"/>
              </a:lnSpc>
              <a:buFont typeface="Wingdings 2" pitchFamily="18" charset="2"/>
              <a:buNone/>
            </a:pPr>
            <a:endParaRPr lang="de-CH" sz="1600" b="1">
              <a:solidFill>
                <a:prstClr val="white"/>
              </a:solidFill>
            </a:endParaRPr>
          </a:p>
        </p:txBody>
      </p:sp>
      <p:sp>
        <p:nvSpPr>
          <p:cNvPr id="5" name="Freeform 54">
            <a:extLst>
              <a:ext uri="{FF2B5EF4-FFF2-40B4-BE49-F238E27FC236}">
                <a16:creationId xmlns:a16="http://schemas.microsoft.com/office/drawing/2014/main" id="{989207C6-8E9D-1443-8799-2F78188D2A94}"/>
              </a:ext>
            </a:extLst>
          </p:cNvPr>
          <p:cNvSpPr>
            <a:spLocks noEditPoints="1"/>
          </p:cNvSpPr>
          <p:nvPr/>
        </p:nvSpPr>
        <p:spPr bwMode="auto">
          <a:xfrm rot="5583788">
            <a:off x="146320" y="3766697"/>
            <a:ext cx="263574" cy="269621"/>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283 w 320"/>
              <a:gd name="T11" fmla="*/ 224 h 320"/>
              <a:gd name="T12" fmla="*/ 218 w 320"/>
              <a:gd name="T13" fmla="*/ 224 h 320"/>
              <a:gd name="T14" fmla="*/ 223 w 320"/>
              <a:gd name="T15" fmla="*/ 170 h 320"/>
              <a:gd name="T16" fmla="*/ 298 w 320"/>
              <a:gd name="T17" fmla="*/ 170 h 320"/>
              <a:gd name="T18" fmla="*/ 283 w 320"/>
              <a:gd name="T19" fmla="*/ 224 h 320"/>
              <a:gd name="T20" fmla="*/ 160 w 320"/>
              <a:gd name="T21" fmla="*/ 298 h 320"/>
              <a:gd name="T22" fmla="*/ 127 w 320"/>
              <a:gd name="T23" fmla="*/ 245 h 320"/>
              <a:gd name="T24" fmla="*/ 192 w 320"/>
              <a:gd name="T25" fmla="*/ 245 h 320"/>
              <a:gd name="T26" fmla="*/ 160 w 320"/>
              <a:gd name="T27" fmla="*/ 298 h 320"/>
              <a:gd name="T28" fmla="*/ 122 w 320"/>
              <a:gd name="T29" fmla="*/ 224 h 320"/>
              <a:gd name="T30" fmla="*/ 117 w 320"/>
              <a:gd name="T31" fmla="*/ 170 h 320"/>
              <a:gd name="T32" fmla="*/ 202 w 320"/>
              <a:gd name="T33" fmla="*/ 170 h 320"/>
              <a:gd name="T34" fmla="*/ 197 w 320"/>
              <a:gd name="T35" fmla="*/ 224 h 320"/>
              <a:gd name="T36" fmla="*/ 122 w 320"/>
              <a:gd name="T37" fmla="*/ 224 h 320"/>
              <a:gd name="T38" fmla="*/ 22 w 320"/>
              <a:gd name="T39" fmla="*/ 170 h 320"/>
              <a:gd name="T40" fmla="*/ 96 w 320"/>
              <a:gd name="T41" fmla="*/ 170 h 320"/>
              <a:gd name="T42" fmla="*/ 101 w 320"/>
              <a:gd name="T43" fmla="*/ 224 h 320"/>
              <a:gd name="T44" fmla="*/ 37 w 320"/>
              <a:gd name="T45" fmla="*/ 224 h 320"/>
              <a:gd name="T46" fmla="*/ 22 w 320"/>
              <a:gd name="T47" fmla="*/ 170 h 320"/>
              <a:gd name="T48" fmla="*/ 37 w 320"/>
              <a:gd name="T49" fmla="*/ 96 h 320"/>
              <a:gd name="T50" fmla="*/ 101 w 320"/>
              <a:gd name="T51" fmla="*/ 96 h 320"/>
              <a:gd name="T52" fmla="*/ 96 w 320"/>
              <a:gd name="T53" fmla="*/ 149 h 320"/>
              <a:gd name="T54" fmla="*/ 22 w 320"/>
              <a:gd name="T55" fmla="*/ 149 h 320"/>
              <a:gd name="T56" fmla="*/ 37 w 320"/>
              <a:gd name="T57" fmla="*/ 96 h 320"/>
              <a:gd name="T58" fmla="*/ 160 w 320"/>
              <a:gd name="T59" fmla="*/ 21 h 320"/>
              <a:gd name="T60" fmla="*/ 192 w 320"/>
              <a:gd name="T61" fmla="*/ 74 h 320"/>
              <a:gd name="T62" fmla="*/ 127 w 320"/>
              <a:gd name="T63" fmla="*/ 74 h 320"/>
              <a:gd name="T64" fmla="*/ 160 w 320"/>
              <a:gd name="T65" fmla="*/ 21 h 320"/>
              <a:gd name="T66" fmla="*/ 197 w 320"/>
              <a:gd name="T67" fmla="*/ 96 h 320"/>
              <a:gd name="T68" fmla="*/ 202 w 320"/>
              <a:gd name="T69" fmla="*/ 149 h 320"/>
              <a:gd name="T70" fmla="*/ 117 w 320"/>
              <a:gd name="T71" fmla="*/ 149 h 320"/>
              <a:gd name="T72" fmla="*/ 122 w 320"/>
              <a:gd name="T73" fmla="*/ 96 h 320"/>
              <a:gd name="T74" fmla="*/ 197 w 320"/>
              <a:gd name="T75" fmla="*/ 96 h 320"/>
              <a:gd name="T76" fmla="*/ 223 w 320"/>
              <a:gd name="T77" fmla="*/ 149 h 320"/>
              <a:gd name="T78" fmla="*/ 218 w 320"/>
              <a:gd name="T79" fmla="*/ 96 h 320"/>
              <a:gd name="T80" fmla="*/ 283 w 320"/>
              <a:gd name="T81" fmla="*/ 96 h 320"/>
              <a:gd name="T82" fmla="*/ 298 w 320"/>
              <a:gd name="T83" fmla="*/ 149 h 320"/>
              <a:gd name="T84" fmla="*/ 223 w 320"/>
              <a:gd name="T85" fmla="*/ 149 h 320"/>
              <a:gd name="T86" fmla="*/ 269 w 320"/>
              <a:gd name="T87" fmla="*/ 74 h 320"/>
              <a:gd name="T88" fmla="*/ 214 w 320"/>
              <a:gd name="T89" fmla="*/ 74 h 320"/>
              <a:gd name="T90" fmla="*/ 196 w 320"/>
              <a:gd name="T91" fmla="*/ 26 h 320"/>
              <a:gd name="T92" fmla="*/ 269 w 320"/>
              <a:gd name="T93" fmla="*/ 74 h 320"/>
              <a:gd name="T94" fmla="*/ 124 w 320"/>
              <a:gd name="T95" fmla="*/ 26 h 320"/>
              <a:gd name="T96" fmla="*/ 105 w 320"/>
              <a:gd name="T97" fmla="*/ 74 h 320"/>
              <a:gd name="T98" fmla="*/ 51 w 320"/>
              <a:gd name="T99" fmla="*/ 74 h 320"/>
              <a:gd name="T100" fmla="*/ 124 w 320"/>
              <a:gd name="T101" fmla="*/ 26 h 320"/>
              <a:gd name="T102" fmla="*/ 51 w 320"/>
              <a:gd name="T103" fmla="*/ 245 h 320"/>
              <a:gd name="T104" fmla="*/ 105 w 320"/>
              <a:gd name="T105" fmla="*/ 245 h 320"/>
              <a:gd name="T106" fmla="*/ 124 w 320"/>
              <a:gd name="T107" fmla="*/ 293 h 320"/>
              <a:gd name="T108" fmla="*/ 51 w 320"/>
              <a:gd name="T109" fmla="*/ 245 h 320"/>
              <a:gd name="T110" fmla="*/ 196 w 320"/>
              <a:gd name="T111" fmla="*/ 293 h 320"/>
              <a:gd name="T112" fmla="*/ 214 w 320"/>
              <a:gd name="T113" fmla="*/ 245 h 320"/>
              <a:gd name="T114" fmla="*/ 269 w 320"/>
              <a:gd name="T115" fmla="*/ 245 h 320"/>
              <a:gd name="T116" fmla="*/ 196 w 320"/>
              <a:gd name="T117" fmla="*/ 29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320">
                <a:moveTo>
                  <a:pt x="160" y="0"/>
                </a:moveTo>
                <a:cubicBezTo>
                  <a:pt x="71" y="0"/>
                  <a:pt x="0" y="71"/>
                  <a:pt x="0" y="160"/>
                </a:cubicBezTo>
                <a:cubicBezTo>
                  <a:pt x="0" y="248"/>
                  <a:pt x="71" y="320"/>
                  <a:pt x="160" y="320"/>
                </a:cubicBezTo>
                <a:cubicBezTo>
                  <a:pt x="248" y="320"/>
                  <a:pt x="320" y="248"/>
                  <a:pt x="320" y="160"/>
                </a:cubicBezTo>
                <a:cubicBezTo>
                  <a:pt x="320" y="71"/>
                  <a:pt x="248" y="0"/>
                  <a:pt x="160" y="0"/>
                </a:cubicBezTo>
                <a:close/>
                <a:moveTo>
                  <a:pt x="283" y="224"/>
                </a:moveTo>
                <a:cubicBezTo>
                  <a:pt x="218" y="224"/>
                  <a:pt x="218" y="224"/>
                  <a:pt x="218" y="224"/>
                </a:cubicBezTo>
                <a:cubicBezTo>
                  <a:pt x="221" y="207"/>
                  <a:pt x="223" y="188"/>
                  <a:pt x="223" y="170"/>
                </a:cubicBezTo>
                <a:cubicBezTo>
                  <a:pt x="298" y="170"/>
                  <a:pt x="298" y="170"/>
                  <a:pt x="298" y="170"/>
                </a:cubicBezTo>
                <a:cubicBezTo>
                  <a:pt x="296" y="189"/>
                  <a:pt x="291" y="207"/>
                  <a:pt x="283" y="224"/>
                </a:cubicBezTo>
                <a:close/>
                <a:moveTo>
                  <a:pt x="160" y="298"/>
                </a:moveTo>
                <a:cubicBezTo>
                  <a:pt x="149" y="298"/>
                  <a:pt x="136" y="279"/>
                  <a:pt x="127" y="245"/>
                </a:cubicBezTo>
                <a:cubicBezTo>
                  <a:pt x="192" y="245"/>
                  <a:pt x="192" y="245"/>
                  <a:pt x="192" y="245"/>
                </a:cubicBezTo>
                <a:cubicBezTo>
                  <a:pt x="183" y="279"/>
                  <a:pt x="170" y="298"/>
                  <a:pt x="160" y="298"/>
                </a:cubicBezTo>
                <a:close/>
                <a:moveTo>
                  <a:pt x="122" y="224"/>
                </a:moveTo>
                <a:cubicBezTo>
                  <a:pt x="120" y="208"/>
                  <a:pt x="118" y="190"/>
                  <a:pt x="117" y="170"/>
                </a:cubicBezTo>
                <a:cubicBezTo>
                  <a:pt x="202" y="170"/>
                  <a:pt x="202" y="170"/>
                  <a:pt x="202" y="170"/>
                </a:cubicBezTo>
                <a:cubicBezTo>
                  <a:pt x="202" y="190"/>
                  <a:pt x="200" y="208"/>
                  <a:pt x="197" y="224"/>
                </a:cubicBezTo>
                <a:lnTo>
                  <a:pt x="122" y="224"/>
                </a:lnTo>
                <a:close/>
                <a:moveTo>
                  <a:pt x="22" y="170"/>
                </a:moveTo>
                <a:cubicBezTo>
                  <a:pt x="96" y="170"/>
                  <a:pt x="96" y="170"/>
                  <a:pt x="96" y="170"/>
                </a:cubicBezTo>
                <a:cubicBezTo>
                  <a:pt x="96" y="188"/>
                  <a:pt x="98" y="207"/>
                  <a:pt x="101" y="224"/>
                </a:cubicBezTo>
                <a:cubicBezTo>
                  <a:pt x="37" y="224"/>
                  <a:pt x="37" y="224"/>
                  <a:pt x="37" y="224"/>
                </a:cubicBezTo>
                <a:cubicBezTo>
                  <a:pt x="28" y="207"/>
                  <a:pt x="23" y="189"/>
                  <a:pt x="22" y="170"/>
                </a:cubicBezTo>
                <a:close/>
                <a:moveTo>
                  <a:pt x="37" y="96"/>
                </a:moveTo>
                <a:cubicBezTo>
                  <a:pt x="101" y="96"/>
                  <a:pt x="101" y="96"/>
                  <a:pt x="101" y="96"/>
                </a:cubicBezTo>
                <a:cubicBezTo>
                  <a:pt x="98" y="113"/>
                  <a:pt x="96" y="131"/>
                  <a:pt x="96" y="149"/>
                </a:cubicBezTo>
                <a:cubicBezTo>
                  <a:pt x="22" y="149"/>
                  <a:pt x="22" y="149"/>
                  <a:pt x="22" y="149"/>
                </a:cubicBezTo>
                <a:cubicBezTo>
                  <a:pt x="23" y="130"/>
                  <a:pt x="28" y="112"/>
                  <a:pt x="37" y="96"/>
                </a:cubicBezTo>
                <a:close/>
                <a:moveTo>
                  <a:pt x="160" y="21"/>
                </a:moveTo>
                <a:cubicBezTo>
                  <a:pt x="170" y="21"/>
                  <a:pt x="183" y="41"/>
                  <a:pt x="192" y="74"/>
                </a:cubicBezTo>
                <a:cubicBezTo>
                  <a:pt x="127" y="74"/>
                  <a:pt x="127" y="74"/>
                  <a:pt x="127" y="74"/>
                </a:cubicBezTo>
                <a:cubicBezTo>
                  <a:pt x="136" y="41"/>
                  <a:pt x="149" y="21"/>
                  <a:pt x="160" y="21"/>
                </a:cubicBezTo>
                <a:close/>
                <a:moveTo>
                  <a:pt x="197" y="96"/>
                </a:moveTo>
                <a:cubicBezTo>
                  <a:pt x="200" y="111"/>
                  <a:pt x="202" y="129"/>
                  <a:pt x="202" y="149"/>
                </a:cubicBezTo>
                <a:cubicBezTo>
                  <a:pt x="117" y="149"/>
                  <a:pt x="117" y="149"/>
                  <a:pt x="117" y="149"/>
                </a:cubicBezTo>
                <a:cubicBezTo>
                  <a:pt x="118" y="129"/>
                  <a:pt x="120" y="111"/>
                  <a:pt x="122" y="96"/>
                </a:cubicBezTo>
                <a:lnTo>
                  <a:pt x="197" y="96"/>
                </a:lnTo>
                <a:close/>
                <a:moveTo>
                  <a:pt x="223" y="149"/>
                </a:moveTo>
                <a:cubicBezTo>
                  <a:pt x="223" y="131"/>
                  <a:pt x="221" y="113"/>
                  <a:pt x="218" y="96"/>
                </a:cubicBezTo>
                <a:cubicBezTo>
                  <a:pt x="283" y="96"/>
                  <a:pt x="283" y="96"/>
                  <a:pt x="283" y="96"/>
                </a:cubicBezTo>
                <a:cubicBezTo>
                  <a:pt x="291" y="112"/>
                  <a:pt x="296" y="130"/>
                  <a:pt x="298" y="149"/>
                </a:cubicBezTo>
                <a:lnTo>
                  <a:pt x="223" y="149"/>
                </a:lnTo>
                <a:close/>
                <a:moveTo>
                  <a:pt x="269" y="74"/>
                </a:moveTo>
                <a:cubicBezTo>
                  <a:pt x="214" y="74"/>
                  <a:pt x="214" y="74"/>
                  <a:pt x="214" y="74"/>
                </a:cubicBezTo>
                <a:cubicBezTo>
                  <a:pt x="210" y="55"/>
                  <a:pt x="203" y="39"/>
                  <a:pt x="196" y="26"/>
                </a:cubicBezTo>
                <a:cubicBezTo>
                  <a:pt x="225" y="34"/>
                  <a:pt x="251" y="51"/>
                  <a:pt x="269" y="74"/>
                </a:cubicBezTo>
                <a:close/>
                <a:moveTo>
                  <a:pt x="124" y="26"/>
                </a:moveTo>
                <a:cubicBezTo>
                  <a:pt x="116" y="39"/>
                  <a:pt x="110" y="55"/>
                  <a:pt x="105" y="74"/>
                </a:cubicBezTo>
                <a:cubicBezTo>
                  <a:pt x="51" y="74"/>
                  <a:pt x="51" y="74"/>
                  <a:pt x="51" y="74"/>
                </a:cubicBezTo>
                <a:cubicBezTo>
                  <a:pt x="69" y="51"/>
                  <a:pt x="94" y="34"/>
                  <a:pt x="124" y="26"/>
                </a:cubicBezTo>
                <a:close/>
                <a:moveTo>
                  <a:pt x="51" y="245"/>
                </a:moveTo>
                <a:cubicBezTo>
                  <a:pt x="105" y="245"/>
                  <a:pt x="105" y="245"/>
                  <a:pt x="105" y="245"/>
                </a:cubicBezTo>
                <a:cubicBezTo>
                  <a:pt x="110" y="264"/>
                  <a:pt x="116" y="281"/>
                  <a:pt x="124" y="293"/>
                </a:cubicBezTo>
                <a:cubicBezTo>
                  <a:pt x="94" y="285"/>
                  <a:pt x="69" y="268"/>
                  <a:pt x="51" y="245"/>
                </a:cubicBezTo>
                <a:close/>
                <a:moveTo>
                  <a:pt x="196" y="293"/>
                </a:moveTo>
                <a:cubicBezTo>
                  <a:pt x="203" y="281"/>
                  <a:pt x="210" y="264"/>
                  <a:pt x="214" y="245"/>
                </a:cubicBezTo>
                <a:cubicBezTo>
                  <a:pt x="269" y="245"/>
                  <a:pt x="269" y="245"/>
                  <a:pt x="269" y="245"/>
                </a:cubicBezTo>
                <a:cubicBezTo>
                  <a:pt x="251" y="268"/>
                  <a:pt x="225" y="285"/>
                  <a:pt x="196" y="293"/>
                </a:cubicBezTo>
                <a:close/>
              </a:path>
            </a:pathLst>
          </a:custGeom>
          <a:solidFill>
            <a:schemeClr val="tx1">
              <a:lumMod val="65000"/>
              <a:lumOff val="3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400">
              <a:solidFill>
                <a:prstClr val="black"/>
              </a:solidFill>
            </a:endParaRPr>
          </a:p>
        </p:txBody>
      </p:sp>
      <p:sp>
        <p:nvSpPr>
          <p:cNvPr id="6" name="Freeform 55">
            <a:extLst>
              <a:ext uri="{FF2B5EF4-FFF2-40B4-BE49-F238E27FC236}">
                <a16:creationId xmlns:a16="http://schemas.microsoft.com/office/drawing/2014/main" id="{A08242C2-864F-014B-83E2-C98F32D12FD4}"/>
              </a:ext>
            </a:extLst>
          </p:cNvPr>
          <p:cNvSpPr>
            <a:spLocks noEditPoints="1"/>
          </p:cNvSpPr>
          <p:nvPr/>
        </p:nvSpPr>
        <p:spPr bwMode="auto">
          <a:xfrm rot="5583788">
            <a:off x="63251" y="3683315"/>
            <a:ext cx="422712" cy="431647"/>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tx1">
              <a:lumMod val="65000"/>
              <a:lumOff val="3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400">
              <a:solidFill>
                <a:prstClr val="black"/>
              </a:solidFill>
            </a:endParaRPr>
          </a:p>
        </p:txBody>
      </p:sp>
      <p:grpSp>
        <p:nvGrpSpPr>
          <p:cNvPr id="7" name="Group 20">
            <a:extLst>
              <a:ext uri="{FF2B5EF4-FFF2-40B4-BE49-F238E27FC236}">
                <a16:creationId xmlns:a16="http://schemas.microsoft.com/office/drawing/2014/main" id="{E46805F8-DD0C-5D4B-98BB-21B7760307F4}"/>
              </a:ext>
            </a:extLst>
          </p:cNvPr>
          <p:cNvGrpSpPr/>
          <p:nvPr/>
        </p:nvGrpSpPr>
        <p:grpSpPr>
          <a:xfrm>
            <a:off x="47402" y="2317772"/>
            <a:ext cx="432000" cy="432000"/>
            <a:chOff x="1166796" y="2822643"/>
            <a:chExt cx="396000" cy="396000"/>
          </a:xfrm>
        </p:grpSpPr>
        <p:sp>
          <p:nvSpPr>
            <p:cNvPr id="8" name="Oval 7">
              <a:extLst>
                <a:ext uri="{FF2B5EF4-FFF2-40B4-BE49-F238E27FC236}">
                  <a16:creationId xmlns:a16="http://schemas.microsoft.com/office/drawing/2014/main" id="{920E95C5-032E-DD4E-B6DE-961420A5E421}"/>
                </a:ext>
              </a:extLst>
            </p:cNvPr>
            <p:cNvSpPr/>
            <p:nvPr/>
          </p:nvSpPr>
          <p:spPr bwMode="gray">
            <a:xfrm>
              <a:off x="1166796" y="2822643"/>
              <a:ext cx="396000" cy="396000"/>
            </a:xfrm>
            <a:prstGeom prst="ellipse">
              <a:avLst/>
            </a:prstGeom>
            <a:solidFill>
              <a:schemeClr val="bg1"/>
            </a:solidFill>
            <a:ln w="19050" algn="ctr">
              <a:noFill/>
              <a:miter lim="800000"/>
              <a:headEnd/>
              <a:tailEnd/>
            </a:ln>
          </p:spPr>
          <p:txBody>
            <a:bodyPr wrap="square" lIns="88900" tIns="88900" rIns="88900" bIns="88900" rtlCol="0" anchor="ctr"/>
            <a:lstStyle/>
            <a:p>
              <a:pPr algn="ctr" defTabSz="1219170">
                <a:lnSpc>
                  <a:spcPct val="106000"/>
                </a:lnSpc>
                <a:buFont typeface="Wingdings 2" pitchFamily="18" charset="2"/>
                <a:buNone/>
              </a:pPr>
              <a:endParaRPr lang="de-CH" sz="1600" b="1">
                <a:solidFill>
                  <a:prstClr val="white"/>
                </a:solidFill>
              </a:endParaRPr>
            </a:p>
          </p:txBody>
        </p:sp>
        <p:grpSp>
          <p:nvGrpSpPr>
            <p:cNvPr id="9" name="Group 176">
              <a:extLst>
                <a:ext uri="{FF2B5EF4-FFF2-40B4-BE49-F238E27FC236}">
                  <a16:creationId xmlns:a16="http://schemas.microsoft.com/office/drawing/2014/main" id="{E7126DAF-E474-1846-8C85-886FD3AA2851}"/>
                </a:ext>
              </a:extLst>
            </p:cNvPr>
            <p:cNvGrpSpPr>
              <a:grpSpLocks noChangeAspect="1"/>
            </p:cNvGrpSpPr>
            <p:nvPr/>
          </p:nvGrpSpPr>
          <p:grpSpPr bwMode="auto">
            <a:xfrm>
              <a:off x="1180286" y="2835590"/>
              <a:ext cx="369021" cy="370106"/>
              <a:chOff x="5821" y="411"/>
              <a:chExt cx="340" cy="341"/>
            </a:xfrm>
            <a:solidFill>
              <a:schemeClr val="tx1">
                <a:lumMod val="65000"/>
                <a:lumOff val="35000"/>
              </a:schemeClr>
            </a:solidFill>
          </p:grpSpPr>
          <p:sp>
            <p:nvSpPr>
              <p:cNvPr id="10" name="Freeform 177">
                <a:extLst>
                  <a:ext uri="{FF2B5EF4-FFF2-40B4-BE49-F238E27FC236}">
                    <a16:creationId xmlns:a16="http://schemas.microsoft.com/office/drawing/2014/main" id="{9DD38581-3BFB-9342-A328-FA49B87F4340}"/>
                  </a:ext>
                </a:extLst>
              </p:cNvPr>
              <p:cNvSpPr>
                <a:spLocks noEditPoints="1"/>
              </p:cNvSpPr>
              <p:nvPr/>
            </p:nvSpPr>
            <p:spPr bwMode="auto">
              <a:xfrm>
                <a:off x="5821" y="41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de-CH" sz="2400">
                  <a:solidFill>
                    <a:prstClr val="black"/>
                  </a:solidFill>
                </a:endParaRPr>
              </a:p>
            </p:txBody>
          </p:sp>
          <p:sp>
            <p:nvSpPr>
              <p:cNvPr id="11" name="Freeform 178">
                <a:extLst>
                  <a:ext uri="{FF2B5EF4-FFF2-40B4-BE49-F238E27FC236}">
                    <a16:creationId xmlns:a16="http://schemas.microsoft.com/office/drawing/2014/main" id="{30A4EFB2-CFE6-7D45-8971-C1A0C94C15C4}"/>
                  </a:ext>
                </a:extLst>
              </p:cNvPr>
              <p:cNvSpPr>
                <a:spLocks/>
              </p:cNvSpPr>
              <p:nvPr/>
            </p:nvSpPr>
            <p:spPr bwMode="auto">
              <a:xfrm>
                <a:off x="5884" y="563"/>
                <a:ext cx="70" cy="89"/>
              </a:xfrm>
              <a:custGeom>
                <a:avLst/>
                <a:gdLst>
                  <a:gd name="T0" fmla="*/ 54 w 105"/>
                  <a:gd name="T1" fmla="*/ 134 h 134"/>
                  <a:gd name="T2" fmla="*/ 63 w 105"/>
                  <a:gd name="T3" fmla="*/ 130 h 134"/>
                  <a:gd name="T4" fmla="*/ 60 w 105"/>
                  <a:gd name="T5" fmla="*/ 115 h 134"/>
                  <a:gd name="T6" fmla="*/ 48 w 105"/>
                  <a:gd name="T7" fmla="*/ 99 h 134"/>
                  <a:gd name="T8" fmla="*/ 58 w 105"/>
                  <a:gd name="T9" fmla="*/ 91 h 134"/>
                  <a:gd name="T10" fmla="*/ 99 w 105"/>
                  <a:gd name="T11" fmla="*/ 35 h 134"/>
                  <a:gd name="T12" fmla="*/ 10 w 105"/>
                  <a:gd name="T13" fmla="*/ 6 h 134"/>
                  <a:gd name="T14" fmla="*/ 1 w 105"/>
                  <a:gd name="T15" fmla="*/ 18 h 134"/>
                  <a:gd name="T16" fmla="*/ 12 w 105"/>
                  <a:gd name="T17" fmla="*/ 28 h 134"/>
                  <a:gd name="T18" fmla="*/ 79 w 105"/>
                  <a:gd name="T19" fmla="*/ 41 h 134"/>
                  <a:gd name="T20" fmla="*/ 50 w 105"/>
                  <a:gd name="T21" fmla="*/ 71 h 134"/>
                  <a:gd name="T22" fmla="*/ 27 w 105"/>
                  <a:gd name="T23" fmla="*/ 98 h 134"/>
                  <a:gd name="T24" fmla="*/ 48 w 105"/>
                  <a:gd name="T25" fmla="*/ 132 h 134"/>
                  <a:gd name="T26" fmla="*/ 54 w 105"/>
                  <a:gd name="T27"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34">
                    <a:moveTo>
                      <a:pt x="54" y="134"/>
                    </a:moveTo>
                    <a:cubicBezTo>
                      <a:pt x="57" y="134"/>
                      <a:pt x="61" y="133"/>
                      <a:pt x="63" y="130"/>
                    </a:cubicBezTo>
                    <a:cubicBezTo>
                      <a:pt x="66" y="125"/>
                      <a:pt x="65" y="118"/>
                      <a:pt x="60" y="115"/>
                    </a:cubicBezTo>
                    <a:cubicBezTo>
                      <a:pt x="56" y="112"/>
                      <a:pt x="48" y="104"/>
                      <a:pt x="48" y="99"/>
                    </a:cubicBezTo>
                    <a:cubicBezTo>
                      <a:pt x="48" y="97"/>
                      <a:pt x="52" y="94"/>
                      <a:pt x="58" y="91"/>
                    </a:cubicBezTo>
                    <a:cubicBezTo>
                      <a:pt x="88" y="77"/>
                      <a:pt x="105" y="55"/>
                      <a:pt x="99" y="35"/>
                    </a:cubicBezTo>
                    <a:cubicBezTo>
                      <a:pt x="96" y="22"/>
                      <a:pt x="80" y="0"/>
                      <a:pt x="10" y="6"/>
                    </a:cubicBezTo>
                    <a:cubicBezTo>
                      <a:pt x="5" y="7"/>
                      <a:pt x="0" y="12"/>
                      <a:pt x="1" y="18"/>
                    </a:cubicBezTo>
                    <a:cubicBezTo>
                      <a:pt x="1" y="24"/>
                      <a:pt x="6" y="28"/>
                      <a:pt x="12" y="28"/>
                    </a:cubicBezTo>
                    <a:cubicBezTo>
                      <a:pt x="61" y="23"/>
                      <a:pt x="77" y="34"/>
                      <a:pt x="79" y="41"/>
                    </a:cubicBezTo>
                    <a:cubicBezTo>
                      <a:pt x="81" y="48"/>
                      <a:pt x="70" y="62"/>
                      <a:pt x="50" y="71"/>
                    </a:cubicBezTo>
                    <a:cubicBezTo>
                      <a:pt x="35" y="78"/>
                      <a:pt x="28" y="87"/>
                      <a:pt x="27" y="98"/>
                    </a:cubicBezTo>
                    <a:cubicBezTo>
                      <a:pt x="25" y="116"/>
                      <a:pt x="46" y="131"/>
                      <a:pt x="48" y="132"/>
                    </a:cubicBezTo>
                    <a:cubicBezTo>
                      <a:pt x="50" y="134"/>
                      <a:pt x="52" y="134"/>
                      <a:pt x="54" y="1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de-CH" sz="2400">
                  <a:solidFill>
                    <a:prstClr val="black"/>
                  </a:solidFill>
                </a:endParaRPr>
              </a:p>
            </p:txBody>
          </p:sp>
          <p:sp>
            <p:nvSpPr>
              <p:cNvPr id="12" name="Freeform 179">
                <a:extLst>
                  <a:ext uri="{FF2B5EF4-FFF2-40B4-BE49-F238E27FC236}">
                    <a16:creationId xmlns:a16="http://schemas.microsoft.com/office/drawing/2014/main" id="{41E660B0-442D-004E-92CD-A5B61F2F3D93}"/>
                  </a:ext>
                </a:extLst>
              </p:cNvPr>
              <p:cNvSpPr>
                <a:spLocks noEditPoints="1"/>
              </p:cNvSpPr>
              <p:nvPr/>
            </p:nvSpPr>
            <p:spPr bwMode="auto">
              <a:xfrm>
                <a:off x="5912" y="518"/>
                <a:ext cx="185" cy="163"/>
              </a:xfrm>
              <a:custGeom>
                <a:avLst/>
                <a:gdLst>
                  <a:gd name="T0" fmla="*/ 279 w 279"/>
                  <a:gd name="T1" fmla="*/ 30 h 245"/>
                  <a:gd name="T2" fmla="*/ 270 w 279"/>
                  <a:gd name="T3" fmla="*/ 12 h 245"/>
                  <a:gd name="T4" fmla="*/ 231 w 279"/>
                  <a:gd name="T5" fmla="*/ 10 h 245"/>
                  <a:gd name="T6" fmla="*/ 93 w 279"/>
                  <a:gd name="T7" fmla="*/ 148 h 245"/>
                  <a:gd name="T8" fmla="*/ 45 w 279"/>
                  <a:gd name="T9" fmla="*/ 187 h 245"/>
                  <a:gd name="T10" fmla="*/ 13 w 279"/>
                  <a:gd name="T11" fmla="*/ 212 h 245"/>
                  <a:gd name="T12" fmla="*/ 2 w 279"/>
                  <a:gd name="T13" fmla="*/ 220 h 245"/>
                  <a:gd name="T14" fmla="*/ 8 w 279"/>
                  <a:gd name="T15" fmla="*/ 233 h 245"/>
                  <a:gd name="T16" fmla="*/ 75 w 279"/>
                  <a:gd name="T17" fmla="*/ 245 h 245"/>
                  <a:gd name="T18" fmla="*/ 118 w 279"/>
                  <a:gd name="T19" fmla="*/ 234 h 245"/>
                  <a:gd name="T20" fmla="*/ 140 w 279"/>
                  <a:gd name="T21" fmla="*/ 191 h 245"/>
                  <a:gd name="T22" fmla="*/ 140 w 279"/>
                  <a:gd name="T23" fmla="*/ 185 h 245"/>
                  <a:gd name="T24" fmla="*/ 272 w 279"/>
                  <a:gd name="T25" fmla="*/ 50 h 245"/>
                  <a:gd name="T26" fmla="*/ 279 w 279"/>
                  <a:gd name="T27" fmla="*/ 30 h 245"/>
                  <a:gd name="T28" fmla="*/ 106 w 279"/>
                  <a:gd name="T29" fmla="*/ 216 h 245"/>
                  <a:gd name="T30" fmla="*/ 48 w 279"/>
                  <a:gd name="T31" fmla="*/ 221 h 245"/>
                  <a:gd name="T32" fmla="*/ 65 w 279"/>
                  <a:gd name="T33" fmla="*/ 194 h 245"/>
                  <a:gd name="T34" fmla="*/ 97 w 279"/>
                  <a:gd name="T35" fmla="*/ 169 h 245"/>
                  <a:gd name="T36" fmla="*/ 113 w 279"/>
                  <a:gd name="T37" fmla="*/ 177 h 245"/>
                  <a:gd name="T38" fmla="*/ 119 w 279"/>
                  <a:gd name="T39" fmla="*/ 190 h 245"/>
                  <a:gd name="T40" fmla="*/ 106 w 279"/>
                  <a:gd name="T41" fmla="*/ 216 h 245"/>
                  <a:gd name="T42" fmla="*/ 256 w 279"/>
                  <a:gd name="T43" fmla="*/ 35 h 245"/>
                  <a:gd name="T44" fmla="*/ 130 w 279"/>
                  <a:gd name="T45" fmla="*/ 164 h 245"/>
                  <a:gd name="T46" fmla="*/ 129 w 279"/>
                  <a:gd name="T47" fmla="*/ 162 h 245"/>
                  <a:gd name="T48" fmla="*/ 117 w 279"/>
                  <a:gd name="T49" fmla="*/ 154 h 245"/>
                  <a:gd name="T50" fmla="*/ 246 w 279"/>
                  <a:gd name="T51" fmla="*/ 25 h 245"/>
                  <a:gd name="T52" fmla="*/ 255 w 279"/>
                  <a:gd name="T53" fmla="*/ 27 h 245"/>
                  <a:gd name="T54" fmla="*/ 257 w 279"/>
                  <a:gd name="T55" fmla="*/ 32 h 245"/>
                  <a:gd name="T56" fmla="*/ 256 w 279"/>
                  <a:gd name="T57" fmla="*/ 3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9" h="245">
                    <a:moveTo>
                      <a:pt x="279" y="30"/>
                    </a:moveTo>
                    <a:cubicBezTo>
                      <a:pt x="278" y="24"/>
                      <a:pt x="275" y="17"/>
                      <a:pt x="270" y="12"/>
                    </a:cubicBezTo>
                    <a:cubicBezTo>
                      <a:pt x="259" y="1"/>
                      <a:pt x="241" y="0"/>
                      <a:pt x="231" y="10"/>
                    </a:cubicBezTo>
                    <a:cubicBezTo>
                      <a:pt x="93" y="148"/>
                      <a:pt x="93" y="148"/>
                      <a:pt x="93" y="148"/>
                    </a:cubicBezTo>
                    <a:cubicBezTo>
                      <a:pt x="80" y="149"/>
                      <a:pt x="56" y="153"/>
                      <a:pt x="45" y="187"/>
                    </a:cubicBezTo>
                    <a:cubicBezTo>
                      <a:pt x="36" y="213"/>
                      <a:pt x="15" y="212"/>
                      <a:pt x="13" y="212"/>
                    </a:cubicBezTo>
                    <a:cubicBezTo>
                      <a:pt x="8" y="211"/>
                      <a:pt x="3" y="215"/>
                      <a:pt x="2" y="220"/>
                    </a:cubicBezTo>
                    <a:cubicBezTo>
                      <a:pt x="0" y="225"/>
                      <a:pt x="3" y="231"/>
                      <a:pt x="8" y="233"/>
                    </a:cubicBezTo>
                    <a:cubicBezTo>
                      <a:pt x="10" y="233"/>
                      <a:pt x="42" y="245"/>
                      <a:pt x="75" y="245"/>
                    </a:cubicBezTo>
                    <a:cubicBezTo>
                      <a:pt x="90" y="245"/>
                      <a:pt x="106" y="242"/>
                      <a:pt x="118" y="234"/>
                    </a:cubicBezTo>
                    <a:cubicBezTo>
                      <a:pt x="132" y="225"/>
                      <a:pt x="139" y="211"/>
                      <a:pt x="140" y="191"/>
                    </a:cubicBezTo>
                    <a:cubicBezTo>
                      <a:pt x="140" y="189"/>
                      <a:pt x="140" y="187"/>
                      <a:pt x="140" y="185"/>
                    </a:cubicBezTo>
                    <a:cubicBezTo>
                      <a:pt x="272" y="50"/>
                      <a:pt x="272" y="50"/>
                      <a:pt x="272" y="50"/>
                    </a:cubicBezTo>
                    <a:cubicBezTo>
                      <a:pt x="277" y="45"/>
                      <a:pt x="279" y="38"/>
                      <a:pt x="279" y="30"/>
                    </a:cubicBezTo>
                    <a:close/>
                    <a:moveTo>
                      <a:pt x="106" y="216"/>
                    </a:moveTo>
                    <a:cubicBezTo>
                      <a:pt x="92" y="226"/>
                      <a:pt x="68" y="225"/>
                      <a:pt x="48" y="221"/>
                    </a:cubicBezTo>
                    <a:cubicBezTo>
                      <a:pt x="55" y="215"/>
                      <a:pt x="61" y="206"/>
                      <a:pt x="65" y="194"/>
                    </a:cubicBezTo>
                    <a:cubicBezTo>
                      <a:pt x="72" y="173"/>
                      <a:pt x="85" y="170"/>
                      <a:pt x="97" y="169"/>
                    </a:cubicBezTo>
                    <a:cubicBezTo>
                      <a:pt x="102" y="169"/>
                      <a:pt x="109" y="172"/>
                      <a:pt x="113" y="177"/>
                    </a:cubicBezTo>
                    <a:cubicBezTo>
                      <a:pt x="117" y="181"/>
                      <a:pt x="119" y="185"/>
                      <a:pt x="119" y="190"/>
                    </a:cubicBezTo>
                    <a:cubicBezTo>
                      <a:pt x="118" y="203"/>
                      <a:pt x="114" y="211"/>
                      <a:pt x="106" y="216"/>
                    </a:cubicBezTo>
                    <a:close/>
                    <a:moveTo>
                      <a:pt x="256" y="35"/>
                    </a:moveTo>
                    <a:cubicBezTo>
                      <a:pt x="130" y="164"/>
                      <a:pt x="130" y="164"/>
                      <a:pt x="130" y="164"/>
                    </a:cubicBezTo>
                    <a:cubicBezTo>
                      <a:pt x="130" y="163"/>
                      <a:pt x="129" y="163"/>
                      <a:pt x="129" y="162"/>
                    </a:cubicBezTo>
                    <a:cubicBezTo>
                      <a:pt x="126" y="159"/>
                      <a:pt x="122" y="156"/>
                      <a:pt x="117" y="154"/>
                    </a:cubicBezTo>
                    <a:cubicBezTo>
                      <a:pt x="246" y="25"/>
                      <a:pt x="246" y="25"/>
                      <a:pt x="246" y="25"/>
                    </a:cubicBezTo>
                    <a:cubicBezTo>
                      <a:pt x="248" y="23"/>
                      <a:pt x="252" y="24"/>
                      <a:pt x="255" y="27"/>
                    </a:cubicBezTo>
                    <a:cubicBezTo>
                      <a:pt x="256" y="28"/>
                      <a:pt x="257" y="30"/>
                      <a:pt x="257" y="32"/>
                    </a:cubicBezTo>
                    <a:cubicBezTo>
                      <a:pt x="257" y="33"/>
                      <a:pt x="257" y="34"/>
                      <a:pt x="256"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de-CH" sz="2400">
                  <a:solidFill>
                    <a:prstClr val="black"/>
                  </a:solidFill>
                </a:endParaRPr>
              </a:p>
            </p:txBody>
          </p:sp>
        </p:grpSp>
      </p:grpSp>
      <p:grpSp>
        <p:nvGrpSpPr>
          <p:cNvPr id="13" name="Group 26">
            <a:extLst>
              <a:ext uri="{FF2B5EF4-FFF2-40B4-BE49-F238E27FC236}">
                <a16:creationId xmlns:a16="http://schemas.microsoft.com/office/drawing/2014/main" id="{62B798ED-CD59-F04C-8A66-8373D1A8EBAC}"/>
              </a:ext>
            </a:extLst>
          </p:cNvPr>
          <p:cNvGrpSpPr/>
          <p:nvPr/>
        </p:nvGrpSpPr>
        <p:grpSpPr>
          <a:xfrm>
            <a:off x="32939" y="1616938"/>
            <a:ext cx="432000" cy="432000"/>
            <a:chOff x="623392" y="1466776"/>
            <a:chExt cx="396000" cy="396000"/>
          </a:xfrm>
        </p:grpSpPr>
        <p:sp>
          <p:nvSpPr>
            <p:cNvPr id="14" name="Oval 13">
              <a:extLst>
                <a:ext uri="{FF2B5EF4-FFF2-40B4-BE49-F238E27FC236}">
                  <a16:creationId xmlns:a16="http://schemas.microsoft.com/office/drawing/2014/main" id="{24400930-4B9B-3A49-9A83-C2B662AD69DA}"/>
                </a:ext>
              </a:extLst>
            </p:cNvPr>
            <p:cNvSpPr/>
            <p:nvPr/>
          </p:nvSpPr>
          <p:spPr bwMode="gray">
            <a:xfrm>
              <a:off x="623392" y="1466776"/>
              <a:ext cx="396000" cy="396000"/>
            </a:xfrm>
            <a:prstGeom prst="ellipse">
              <a:avLst/>
            </a:prstGeom>
            <a:solidFill>
              <a:schemeClr val="bg1"/>
            </a:solidFill>
            <a:ln w="19050" algn="ctr">
              <a:noFill/>
              <a:miter lim="800000"/>
              <a:headEnd/>
              <a:tailEnd/>
            </a:ln>
          </p:spPr>
          <p:txBody>
            <a:bodyPr wrap="square" lIns="88900" tIns="88900" rIns="88900" bIns="88900" rtlCol="0" anchor="ctr"/>
            <a:lstStyle/>
            <a:p>
              <a:pPr algn="ctr" defTabSz="1219170">
                <a:lnSpc>
                  <a:spcPct val="106000"/>
                </a:lnSpc>
                <a:buFont typeface="Wingdings 2" pitchFamily="18" charset="2"/>
                <a:buNone/>
              </a:pPr>
              <a:endParaRPr lang="de-CH" sz="1600" b="1">
                <a:solidFill>
                  <a:prstClr val="white"/>
                </a:solidFill>
              </a:endParaRPr>
            </a:p>
          </p:txBody>
        </p:sp>
        <p:sp>
          <p:nvSpPr>
            <p:cNvPr id="15" name="Freeform 478">
              <a:extLst>
                <a:ext uri="{FF2B5EF4-FFF2-40B4-BE49-F238E27FC236}">
                  <a16:creationId xmlns:a16="http://schemas.microsoft.com/office/drawing/2014/main" id="{4B20541A-B5F2-884C-8B4D-203CBB2B9011}"/>
                </a:ext>
              </a:extLst>
            </p:cNvPr>
            <p:cNvSpPr>
              <a:spLocks noChangeAspect="1" noEditPoints="1"/>
            </p:cNvSpPr>
            <p:nvPr/>
          </p:nvSpPr>
          <p:spPr bwMode="auto">
            <a:xfrm>
              <a:off x="623392" y="1480266"/>
              <a:ext cx="369021" cy="36902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 name="T20" fmla="*/ 277 w 512"/>
                <a:gd name="T21" fmla="*/ 352 h 512"/>
                <a:gd name="T22" fmla="*/ 362 w 512"/>
                <a:gd name="T23" fmla="*/ 352 h 512"/>
                <a:gd name="T24" fmla="*/ 373 w 512"/>
                <a:gd name="T25" fmla="*/ 341 h 512"/>
                <a:gd name="T26" fmla="*/ 373 w 512"/>
                <a:gd name="T27" fmla="*/ 256 h 512"/>
                <a:gd name="T28" fmla="*/ 362 w 512"/>
                <a:gd name="T29" fmla="*/ 245 h 512"/>
                <a:gd name="T30" fmla="*/ 288 w 512"/>
                <a:gd name="T31" fmla="*/ 245 h 512"/>
                <a:gd name="T32" fmla="*/ 362 w 512"/>
                <a:gd name="T33" fmla="*/ 181 h 512"/>
                <a:gd name="T34" fmla="*/ 373 w 512"/>
                <a:gd name="T35" fmla="*/ 170 h 512"/>
                <a:gd name="T36" fmla="*/ 362 w 512"/>
                <a:gd name="T37" fmla="*/ 160 h 512"/>
                <a:gd name="T38" fmla="*/ 266 w 512"/>
                <a:gd name="T39" fmla="*/ 256 h 512"/>
                <a:gd name="T40" fmla="*/ 266 w 512"/>
                <a:gd name="T41" fmla="*/ 341 h 512"/>
                <a:gd name="T42" fmla="*/ 277 w 512"/>
                <a:gd name="T43" fmla="*/ 352 h 512"/>
                <a:gd name="T44" fmla="*/ 352 w 512"/>
                <a:gd name="T45" fmla="*/ 330 h 512"/>
                <a:gd name="T46" fmla="*/ 288 w 512"/>
                <a:gd name="T47" fmla="*/ 330 h 512"/>
                <a:gd name="T48" fmla="*/ 288 w 512"/>
                <a:gd name="T49" fmla="*/ 266 h 512"/>
                <a:gd name="T50" fmla="*/ 352 w 512"/>
                <a:gd name="T51" fmla="*/ 266 h 512"/>
                <a:gd name="T52" fmla="*/ 352 w 512"/>
                <a:gd name="T53" fmla="*/ 330 h 512"/>
                <a:gd name="T54" fmla="*/ 149 w 512"/>
                <a:gd name="T55" fmla="*/ 352 h 512"/>
                <a:gd name="T56" fmla="*/ 234 w 512"/>
                <a:gd name="T57" fmla="*/ 352 h 512"/>
                <a:gd name="T58" fmla="*/ 245 w 512"/>
                <a:gd name="T59" fmla="*/ 341 h 512"/>
                <a:gd name="T60" fmla="*/ 245 w 512"/>
                <a:gd name="T61" fmla="*/ 256 h 512"/>
                <a:gd name="T62" fmla="*/ 234 w 512"/>
                <a:gd name="T63" fmla="*/ 245 h 512"/>
                <a:gd name="T64" fmla="*/ 160 w 512"/>
                <a:gd name="T65" fmla="*/ 245 h 512"/>
                <a:gd name="T66" fmla="*/ 234 w 512"/>
                <a:gd name="T67" fmla="*/ 181 h 512"/>
                <a:gd name="T68" fmla="*/ 245 w 512"/>
                <a:gd name="T69" fmla="*/ 170 h 512"/>
                <a:gd name="T70" fmla="*/ 234 w 512"/>
                <a:gd name="T71" fmla="*/ 160 h 512"/>
                <a:gd name="T72" fmla="*/ 138 w 512"/>
                <a:gd name="T73" fmla="*/ 256 h 512"/>
                <a:gd name="T74" fmla="*/ 138 w 512"/>
                <a:gd name="T75" fmla="*/ 341 h 512"/>
                <a:gd name="T76" fmla="*/ 149 w 512"/>
                <a:gd name="T77" fmla="*/ 352 h 512"/>
                <a:gd name="T78" fmla="*/ 224 w 512"/>
                <a:gd name="T79" fmla="*/ 330 h 512"/>
                <a:gd name="T80" fmla="*/ 160 w 512"/>
                <a:gd name="T81" fmla="*/ 330 h 512"/>
                <a:gd name="T82" fmla="*/ 160 w 512"/>
                <a:gd name="T83" fmla="*/ 266 h 512"/>
                <a:gd name="T84" fmla="*/ 224 w 512"/>
                <a:gd name="T85" fmla="*/ 266 h 512"/>
                <a:gd name="T86" fmla="*/ 224 w 512"/>
                <a:gd name="T87" fmla="*/ 33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77" y="352"/>
                  </a:moveTo>
                  <a:cubicBezTo>
                    <a:pt x="362" y="352"/>
                    <a:pt x="362" y="352"/>
                    <a:pt x="362" y="352"/>
                  </a:cubicBezTo>
                  <a:cubicBezTo>
                    <a:pt x="368" y="352"/>
                    <a:pt x="373" y="347"/>
                    <a:pt x="373" y="341"/>
                  </a:cubicBezTo>
                  <a:cubicBezTo>
                    <a:pt x="373" y="256"/>
                    <a:pt x="373" y="256"/>
                    <a:pt x="373" y="256"/>
                  </a:cubicBezTo>
                  <a:cubicBezTo>
                    <a:pt x="373" y="250"/>
                    <a:pt x="368" y="245"/>
                    <a:pt x="362" y="245"/>
                  </a:cubicBezTo>
                  <a:cubicBezTo>
                    <a:pt x="288" y="245"/>
                    <a:pt x="288" y="245"/>
                    <a:pt x="288" y="245"/>
                  </a:cubicBezTo>
                  <a:cubicBezTo>
                    <a:pt x="293" y="213"/>
                    <a:pt x="323" y="181"/>
                    <a:pt x="362" y="181"/>
                  </a:cubicBezTo>
                  <a:cubicBezTo>
                    <a:pt x="368" y="181"/>
                    <a:pt x="373" y="176"/>
                    <a:pt x="373" y="170"/>
                  </a:cubicBezTo>
                  <a:cubicBezTo>
                    <a:pt x="373" y="164"/>
                    <a:pt x="368" y="160"/>
                    <a:pt x="362" y="160"/>
                  </a:cubicBezTo>
                  <a:cubicBezTo>
                    <a:pt x="308" y="160"/>
                    <a:pt x="266" y="201"/>
                    <a:pt x="266" y="256"/>
                  </a:cubicBezTo>
                  <a:cubicBezTo>
                    <a:pt x="266" y="341"/>
                    <a:pt x="266" y="341"/>
                    <a:pt x="266" y="341"/>
                  </a:cubicBezTo>
                  <a:cubicBezTo>
                    <a:pt x="266" y="347"/>
                    <a:pt x="271" y="352"/>
                    <a:pt x="277" y="352"/>
                  </a:cubicBezTo>
                  <a:close/>
                  <a:moveTo>
                    <a:pt x="352" y="330"/>
                  </a:moveTo>
                  <a:cubicBezTo>
                    <a:pt x="288" y="330"/>
                    <a:pt x="288" y="330"/>
                    <a:pt x="288" y="330"/>
                  </a:cubicBezTo>
                  <a:cubicBezTo>
                    <a:pt x="288" y="266"/>
                    <a:pt x="288" y="266"/>
                    <a:pt x="288" y="266"/>
                  </a:cubicBezTo>
                  <a:cubicBezTo>
                    <a:pt x="352" y="266"/>
                    <a:pt x="352" y="266"/>
                    <a:pt x="352" y="266"/>
                  </a:cubicBezTo>
                  <a:lnTo>
                    <a:pt x="352" y="330"/>
                  </a:lnTo>
                  <a:close/>
                  <a:moveTo>
                    <a:pt x="149" y="352"/>
                  </a:moveTo>
                  <a:cubicBezTo>
                    <a:pt x="234" y="352"/>
                    <a:pt x="234" y="352"/>
                    <a:pt x="234" y="352"/>
                  </a:cubicBezTo>
                  <a:cubicBezTo>
                    <a:pt x="240" y="352"/>
                    <a:pt x="245" y="347"/>
                    <a:pt x="245" y="341"/>
                  </a:cubicBezTo>
                  <a:cubicBezTo>
                    <a:pt x="245" y="256"/>
                    <a:pt x="245" y="256"/>
                    <a:pt x="245" y="256"/>
                  </a:cubicBezTo>
                  <a:cubicBezTo>
                    <a:pt x="245" y="250"/>
                    <a:pt x="240" y="245"/>
                    <a:pt x="234" y="245"/>
                  </a:cubicBezTo>
                  <a:cubicBezTo>
                    <a:pt x="160" y="245"/>
                    <a:pt x="160" y="245"/>
                    <a:pt x="160" y="245"/>
                  </a:cubicBezTo>
                  <a:cubicBezTo>
                    <a:pt x="165" y="208"/>
                    <a:pt x="195" y="181"/>
                    <a:pt x="234" y="181"/>
                  </a:cubicBezTo>
                  <a:cubicBezTo>
                    <a:pt x="240" y="181"/>
                    <a:pt x="245" y="176"/>
                    <a:pt x="245" y="170"/>
                  </a:cubicBezTo>
                  <a:cubicBezTo>
                    <a:pt x="245" y="164"/>
                    <a:pt x="240" y="160"/>
                    <a:pt x="234" y="160"/>
                  </a:cubicBezTo>
                  <a:cubicBezTo>
                    <a:pt x="180" y="160"/>
                    <a:pt x="138" y="201"/>
                    <a:pt x="138" y="256"/>
                  </a:cubicBezTo>
                  <a:cubicBezTo>
                    <a:pt x="138" y="341"/>
                    <a:pt x="138" y="341"/>
                    <a:pt x="138" y="341"/>
                  </a:cubicBezTo>
                  <a:cubicBezTo>
                    <a:pt x="138" y="347"/>
                    <a:pt x="143" y="352"/>
                    <a:pt x="149" y="352"/>
                  </a:cubicBezTo>
                  <a:close/>
                  <a:moveTo>
                    <a:pt x="224" y="330"/>
                  </a:moveTo>
                  <a:cubicBezTo>
                    <a:pt x="160" y="330"/>
                    <a:pt x="160" y="330"/>
                    <a:pt x="160" y="330"/>
                  </a:cubicBezTo>
                  <a:cubicBezTo>
                    <a:pt x="160" y="266"/>
                    <a:pt x="160" y="266"/>
                    <a:pt x="160" y="266"/>
                  </a:cubicBezTo>
                  <a:cubicBezTo>
                    <a:pt x="224" y="266"/>
                    <a:pt x="224" y="266"/>
                    <a:pt x="224" y="266"/>
                  </a:cubicBezTo>
                  <a:lnTo>
                    <a:pt x="224" y="330"/>
                  </a:ln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pPr defTabSz="1219170"/>
              <a:endParaRPr lang="de-CH" sz="2400">
                <a:solidFill>
                  <a:prstClr val="black"/>
                </a:solidFill>
              </a:endParaRPr>
            </a:p>
          </p:txBody>
        </p:sp>
      </p:grpSp>
      <p:pic>
        <p:nvPicPr>
          <p:cNvPr id="16" name="Grafik 15">
            <a:extLst>
              <a:ext uri="{FF2B5EF4-FFF2-40B4-BE49-F238E27FC236}">
                <a16:creationId xmlns:a16="http://schemas.microsoft.com/office/drawing/2014/main" id="{8394DEB6-EDCE-4D42-B8D9-2B429C04298C}"/>
              </a:ext>
            </a:extLst>
          </p:cNvPr>
          <p:cNvPicPr>
            <a:picLocks noChangeAspect="1"/>
          </p:cNvPicPr>
          <p:nvPr/>
        </p:nvPicPr>
        <p:blipFill>
          <a:blip r:embed="rId2"/>
          <a:stretch>
            <a:fillRect/>
          </a:stretch>
        </p:blipFill>
        <p:spPr>
          <a:xfrm>
            <a:off x="4783655" y="3284955"/>
            <a:ext cx="5125277" cy="1716869"/>
          </a:xfrm>
          <a:prstGeom prst="rect">
            <a:avLst/>
          </a:prstGeom>
        </p:spPr>
      </p:pic>
      <p:sp>
        <p:nvSpPr>
          <p:cNvPr id="17" name="Rechteck 16">
            <a:extLst>
              <a:ext uri="{FF2B5EF4-FFF2-40B4-BE49-F238E27FC236}">
                <a16:creationId xmlns:a16="http://schemas.microsoft.com/office/drawing/2014/main" id="{A509EAA0-AD6F-0B40-AFD4-667B9DEEAFC4}"/>
              </a:ext>
            </a:extLst>
          </p:cNvPr>
          <p:cNvSpPr/>
          <p:nvPr/>
        </p:nvSpPr>
        <p:spPr>
          <a:xfrm>
            <a:off x="4783654" y="1362400"/>
            <a:ext cx="5125277" cy="1938992"/>
          </a:xfrm>
          <a:prstGeom prst="rect">
            <a:avLst/>
          </a:prstGeom>
        </p:spPr>
        <p:txBody>
          <a:bodyPr wrap="square">
            <a:spAutoFit/>
          </a:bodyPr>
          <a:lstStyle/>
          <a:p>
            <a:r>
              <a:rPr lang="en-GB" sz="2400">
                <a:solidFill>
                  <a:schemeClr val="bg1">
                    <a:lumMod val="50000"/>
                  </a:schemeClr>
                </a:solidFill>
                <a:latin typeface="Arial Narrow" panose="020B0604020202020204" pitchFamily="34" charset="0"/>
                <a:ea typeface="+mj-ea"/>
                <a:cs typeface="Arial Narrow" panose="020B0604020202020204" pitchFamily="34" charset="0"/>
              </a:rPr>
              <a:t>An introduction on the economical background, on the implementation concepts and the mind set of SAP S/4HANA projects – and how that affects an organization implementing.</a:t>
            </a:r>
            <a:endParaRPr lang="en-US" sz="2400">
              <a:solidFill>
                <a:schemeClr val="bg1">
                  <a:lumMod val="50000"/>
                </a:schemeClr>
              </a:solidFill>
              <a:latin typeface="Arial Narrow" panose="020B0604020202020204" pitchFamily="34" charset="0"/>
              <a:ea typeface="+mj-ea"/>
              <a:cs typeface="Arial Narrow" panose="020B0604020202020204" pitchFamily="34" charset="0"/>
            </a:endParaRPr>
          </a:p>
        </p:txBody>
      </p:sp>
      <p:sp>
        <p:nvSpPr>
          <p:cNvPr id="18" name="Textfeld 17">
            <a:extLst>
              <a:ext uri="{FF2B5EF4-FFF2-40B4-BE49-F238E27FC236}">
                <a16:creationId xmlns:a16="http://schemas.microsoft.com/office/drawing/2014/main" id="{1BFD8300-658C-2647-B52F-12E012EB4CAC}"/>
              </a:ext>
            </a:extLst>
          </p:cNvPr>
          <p:cNvSpPr txBox="1"/>
          <p:nvPr/>
        </p:nvSpPr>
        <p:spPr>
          <a:xfrm>
            <a:off x="4783655" y="4395912"/>
            <a:ext cx="2400016" cy="215444"/>
          </a:xfrm>
          <a:prstGeom prst="rect">
            <a:avLst/>
          </a:prstGeom>
          <a:noFill/>
        </p:spPr>
        <p:txBody>
          <a:bodyPr wrap="none" rtlCol="0">
            <a:spAutoFit/>
          </a:bodyPr>
          <a:lstStyle/>
          <a:p>
            <a:r>
              <a:rPr lang="en-GB" sz="800" b="1">
                <a:solidFill>
                  <a:schemeClr val="bg1">
                    <a:lumMod val="65000"/>
                  </a:schemeClr>
                </a:solidFill>
              </a:rPr>
              <a:t>Source: Original SAP© Advertisement </a:t>
            </a:r>
          </a:p>
        </p:txBody>
      </p:sp>
      <p:sp>
        <p:nvSpPr>
          <p:cNvPr id="19" name="Rechteck 18">
            <a:extLst>
              <a:ext uri="{FF2B5EF4-FFF2-40B4-BE49-F238E27FC236}">
                <a16:creationId xmlns:a16="http://schemas.microsoft.com/office/drawing/2014/main" id="{2B11460E-85D4-9B46-842A-5ADD42069AA2}"/>
              </a:ext>
            </a:extLst>
          </p:cNvPr>
          <p:cNvSpPr/>
          <p:nvPr/>
        </p:nvSpPr>
        <p:spPr>
          <a:xfrm>
            <a:off x="557645" y="45607"/>
            <a:ext cx="6494795" cy="584775"/>
          </a:xfrm>
          <a:prstGeom prst="rect">
            <a:avLst/>
          </a:prstGeom>
        </p:spPr>
        <p:txBody>
          <a:bodyPr wrap="square">
            <a:spAutoFit/>
          </a:bodyPr>
          <a:lstStyle/>
          <a:p>
            <a:r>
              <a:rPr lang="en-GB">
                <a:latin typeface="Arial Narrow" panose="020B0604020202020204" pitchFamily="34" charset="0"/>
                <a:ea typeface="Verdana" panose="020B0604030504040204" pitchFamily="34" charset="0"/>
                <a:cs typeface="Arial Narrow" panose="020B0604020202020204" pitchFamily="34" charset="0"/>
              </a:rPr>
              <a:t>Preamble </a:t>
            </a:r>
            <a:r>
              <a:rPr lang="en-US" sz="1100">
                <a:solidFill>
                  <a:sysClr val="windowText" lastClr="000000"/>
                </a:solidFill>
                <a:latin typeface="Arial Narrow" panose="020B0604020202020204" pitchFamily="34" charset="0"/>
                <a:cs typeface="Arial Narrow" panose="020B0604020202020204" pitchFamily="34" charset="0"/>
              </a:rPr>
              <a:t>(providing the background of an SAP S/4Hana project)</a:t>
            </a:r>
            <a:br>
              <a:rPr lang="en-GB" sz="1100">
                <a:solidFill>
                  <a:sysClr val="windowText" lastClr="000000"/>
                </a:solidFill>
                <a:latin typeface="Arial Narrow" panose="020B0604020202020204" pitchFamily="34" charset="0"/>
                <a:cs typeface="Arial Narrow" panose="020B0604020202020204" pitchFamily="34" charset="0"/>
              </a:rPr>
            </a:br>
            <a:r>
              <a:rPr lang="en-GB" sz="1400">
                <a:solidFill>
                  <a:srgbClr val="575757"/>
                </a:solidFill>
                <a:latin typeface="Arial Narrow" panose="020B0604020202020204" pitchFamily="34" charset="0"/>
                <a:cs typeface="Arial Narrow" panose="020B0604020202020204" pitchFamily="34" charset="0"/>
              </a:rPr>
              <a:t>SAP S/4HANA has not fallen out of the sky!</a:t>
            </a:r>
          </a:p>
        </p:txBody>
      </p:sp>
    </p:spTree>
    <p:extLst>
      <p:ext uri="{BB962C8B-B14F-4D97-AF65-F5344CB8AC3E}">
        <p14:creationId xmlns:p14="http://schemas.microsoft.com/office/powerpoint/2010/main" val="2112478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34720C4-B644-034F-BBA9-F325EE45D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97755">
            <a:off x="5648468" y="1331753"/>
            <a:ext cx="2419766" cy="2460919"/>
          </a:xfrm>
          <a:prstGeom prst="rect">
            <a:avLst/>
          </a:prstGeom>
        </p:spPr>
      </p:pic>
      <p:pic>
        <p:nvPicPr>
          <p:cNvPr id="6" name="Grafik 5">
            <a:extLst>
              <a:ext uri="{FF2B5EF4-FFF2-40B4-BE49-F238E27FC236}">
                <a16:creationId xmlns:a16="http://schemas.microsoft.com/office/drawing/2014/main" id="{2010704B-A758-8844-B0D3-8EF7F94FF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8499" y="5043934"/>
            <a:ext cx="845488" cy="606591"/>
          </a:xfrm>
          <a:prstGeom prst="rect">
            <a:avLst/>
          </a:prstGeom>
        </p:spPr>
      </p:pic>
      <p:sp>
        <p:nvSpPr>
          <p:cNvPr id="7" name="Rechteck 6">
            <a:extLst>
              <a:ext uri="{FF2B5EF4-FFF2-40B4-BE49-F238E27FC236}">
                <a16:creationId xmlns:a16="http://schemas.microsoft.com/office/drawing/2014/main" id="{835293B6-ECD0-604F-8ABE-4AA758B3A474}"/>
              </a:ext>
            </a:extLst>
          </p:cNvPr>
          <p:cNvSpPr/>
          <p:nvPr/>
        </p:nvSpPr>
        <p:spPr>
          <a:xfrm>
            <a:off x="8126034" y="2035521"/>
            <a:ext cx="2820006" cy="34163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From Destination to Acceleration…</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rPr>
              <a:t>…encouraging and enabling</a:t>
            </a:r>
            <a:r>
              <a:rPr kumimoji="0" lang="en-US" sz="18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rPr>
              <a:t>enterprises to pivot</a:t>
            </a:r>
            <a:r>
              <a:rPr kumimoji="0" lang="en-US" sz="18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rPr>
              <a:t>on demand and cope with fast moving targets.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rPr>
              <a:t>This with </a:t>
            </a:r>
            <a:r>
              <a:rPr kumimoji="0" lang="en-US" sz="18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rPr>
              <a:t>the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rPr>
              <a:t>purpose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rPr>
              <a:t> of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Calibri" panose="020F0502020204030204" pitchFamily="34" charset="0"/>
              </a:rPr>
              <a:t>unleashing sustained exponential growth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pitchFamily="34" charset="0"/>
                <a:ea typeface="Calibri" panose="020F0502020204030204" pitchFamily="34" charset="0"/>
              </a:rPr>
              <a:t>a</a:t>
            </a:r>
            <a:r>
              <a:rPr lang="en-US" noProof="0" dirty="0" err="1">
                <a:solidFill>
                  <a:prstClr val="black"/>
                </a:solidFill>
                <a:latin typeface="Calibri" panose="020F0502020204030204" pitchFamily="34" charset="0"/>
                <a:ea typeface="Calibri" panose="020F0502020204030204" pitchFamily="34" charset="0"/>
              </a:rPr>
              <a:t>nd</a:t>
            </a:r>
            <a:r>
              <a:rPr lang="en-US" noProof="0" dirty="0">
                <a:solidFill>
                  <a:prstClr val="black"/>
                </a:solidFill>
                <a:latin typeface="Calibri" panose="020F0502020204030204" pitchFamily="34" charset="0"/>
                <a:ea typeface="Calibri" panose="020F050202020403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rPr>
              <a:t>the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rPr>
              <a:t>sense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rPr>
              <a:t> of igniting  co-creation and </a:t>
            </a:r>
            <a:r>
              <a:rPr lang="en-US" dirty="0">
                <a:solidFill>
                  <a:prstClr val="black"/>
                </a:solidFill>
                <a:latin typeface="Calibri" panose="020F0502020204030204" pitchFamily="34" charset="0"/>
                <a:ea typeface="Calibri" panose="020F0502020204030204" pitchFamily="34" charset="0"/>
              </a:rPr>
              <a:t>creativity. </a:t>
            </a:r>
          </a:p>
        </p:txBody>
      </p:sp>
      <p:sp>
        <p:nvSpPr>
          <p:cNvPr id="8" name="Rechteck 7">
            <a:extLst>
              <a:ext uri="{FF2B5EF4-FFF2-40B4-BE49-F238E27FC236}">
                <a16:creationId xmlns:a16="http://schemas.microsoft.com/office/drawing/2014/main" id="{90479ADE-EB6E-824A-857C-68595001DA9B}"/>
              </a:ext>
            </a:extLst>
          </p:cNvPr>
          <p:cNvSpPr/>
          <p:nvPr/>
        </p:nvSpPr>
        <p:spPr>
          <a:xfrm>
            <a:off x="8137188" y="1123837"/>
            <a:ext cx="2803315"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Massive Transformational Purpose (MTP)</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9" name="Content Placeholder 10">
            <a:extLst>
              <a:ext uri="{FF2B5EF4-FFF2-40B4-BE49-F238E27FC236}">
                <a16:creationId xmlns:a16="http://schemas.microsoft.com/office/drawing/2014/main" id="{7C471749-E6EC-5B4E-88BC-E035F31591AA}"/>
              </a:ext>
            </a:extLst>
          </p:cNvPr>
          <p:cNvSpPr txBox="1">
            <a:spLocks/>
          </p:cNvSpPr>
          <p:nvPr/>
        </p:nvSpPr>
        <p:spPr>
          <a:xfrm>
            <a:off x="206805" y="1545592"/>
            <a:ext cx="3222009" cy="3795167"/>
          </a:xfrm>
          <a:prstGeom prst="rect">
            <a:avLst/>
          </a:prstGeom>
          <a:noFill/>
        </p:spPr>
        <p:txBody>
          <a:bodyPr/>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nSpc>
                <a:spcPct val="150000"/>
              </a:lnSpc>
            </a:pPr>
            <a:r>
              <a:rPr lang="en-GB" sz="1400" dirty="0">
                <a:solidFill>
                  <a:srgbClr val="A806A8"/>
                </a:solidFill>
                <a:latin typeface="Arial Narrow" panose="020B0604020202020204" pitchFamily="34" charset="0"/>
                <a:cs typeface="Arial Narrow" panose="020B0604020202020204" pitchFamily="34" charset="0"/>
              </a:rPr>
              <a:t>SCALE IDEAS </a:t>
            </a:r>
            <a:r>
              <a:rPr lang="en-GB" sz="800" dirty="0">
                <a:solidFill>
                  <a:srgbClr val="A806A8"/>
                </a:solidFill>
                <a:latin typeface="Arial Narrow" panose="020B0604020202020204" pitchFamily="34" charset="0"/>
                <a:ea typeface="+mj-ea"/>
                <a:cs typeface="Arial Narrow" panose="020B0604020202020204" pitchFamily="34" charset="0"/>
              </a:rPr>
              <a:t>(implement 4 out of 10!)</a:t>
            </a:r>
          </a:p>
          <a:p>
            <a:pPr marL="285750" indent="-285750">
              <a:spcAft>
                <a:spcPts val="0"/>
              </a:spcAft>
              <a:buFont typeface="Wingdings" panose="05000000000000000000" pitchFamily="2" charset="2"/>
              <a:buChar char="§"/>
            </a:pPr>
            <a:r>
              <a:rPr lang="en-GB" dirty="0">
                <a:solidFill>
                  <a:schemeClr val="bg1"/>
                </a:solidFill>
                <a:latin typeface="Arial Narrow" panose="020B0604020202020204" pitchFamily="34" charset="0"/>
                <a:cs typeface="Arial Narrow" panose="020B0604020202020204" pitchFamily="34" charset="0"/>
              </a:rPr>
              <a:t>Staffing of (expert) resources on demand</a:t>
            </a:r>
          </a:p>
          <a:p>
            <a:pPr marL="285750" indent="-285750">
              <a:spcAft>
                <a:spcPts val="0"/>
              </a:spcAft>
              <a:buFont typeface="Wingdings" panose="05000000000000000000" pitchFamily="2" charset="2"/>
              <a:buChar char="§"/>
            </a:pPr>
            <a:r>
              <a:rPr lang="en-GB" dirty="0">
                <a:solidFill>
                  <a:schemeClr val="bg1"/>
                </a:solidFill>
                <a:latin typeface="Arial Narrow" panose="020B0604020202020204" pitchFamily="34" charset="0"/>
                <a:cs typeface="Arial Narrow" panose="020B0604020202020204" pitchFamily="34" charset="0"/>
              </a:rPr>
              <a:t>Community &amp; Crowd must contribute to your business model</a:t>
            </a:r>
          </a:p>
          <a:p>
            <a:pPr marL="285750" indent="-285750">
              <a:spcAft>
                <a:spcPts val="0"/>
              </a:spcAft>
              <a:buFont typeface="Wingdings" panose="05000000000000000000" pitchFamily="2" charset="2"/>
              <a:buChar char="§"/>
            </a:pPr>
            <a:r>
              <a:rPr lang="en-GB" dirty="0">
                <a:solidFill>
                  <a:schemeClr val="bg1"/>
                </a:solidFill>
                <a:latin typeface="Arial Narrow" panose="020B0604020202020204" pitchFamily="34" charset="0"/>
                <a:cs typeface="Arial Narrow" panose="020B0604020202020204" pitchFamily="34" charset="0"/>
              </a:rPr>
              <a:t>Algorithms (Artificial Intelligence)</a:t>
            </a:r>
          </a:p>
          <a:p>
            <a:pPr marL="285750" indent="-285750">
              <a:spcAft>
                <a:spcPts val="0"/>
              </a:spcAft>
              <a:buFont typeface="Wingdings" panose="05000000000000000000" pitchFamily="2" charset="2"/>
              <a:buChar char="§"/>
            </a:pPr>
            <a:r>
              <a:rPr lang="en-GB" dirty="0">
                <a:solidFill>
                  <a:schemeClr val="bg1"/>
                </a:solidFill>
                <a:latin typeface="Arial Narrow" panose="020B0604020202020204" pitchFamily="34" charset="0"/>
                <a:cs typeface="Arial Narrow" panose="020B0604020202020204" pitchFamily="34" charset="0"/>
              </a:rPr>
              <a:t>Leveraged Assets (make your assets)</a:t>
            </a:r>
          </a:p>
          <a:p>
            <a:pPr marL="285750" indent="-285750">
              <a:spcAft>
                <a:spcPts val="0"/>
              </a:spcAft>
              <a:buFont typeface="Wingdings" panose="05000000000000000000" pitchFamily="2" charset="2"/>
              <a:buChar char="§"/>
            </a:pPr>
            <a:r>
              <a:rPr lang="en-GB" dirty="0">
                <a:solidFill>
                  <a:schemeClr val="bg1"/>
                </a:solidFill>
                <a:latin typeface="Arial Narrow" panose="020B0604020202020204" pitchFamily="34" charset="0"/>
                <a:cs typeface="Arial Narrow" panose="020B0604020202020204" pitchFamily="34" charset="0"/>
              </a:rPr>
              <a:t>Engagement (make you product engaging with your customer)</a:t>
            </a:r>
            <a:br>
              <a:rPr lang="en-GB" dirty="0">
                <a:solidFill>
                  <a:schemeClr val="bg1"/>
                </a:solidFill>
                <a:latin typeface="Arial Narrow" panose="020B0604020202020204" pitchFamily="34" charset="0"/>
                <a:cs typeface="Arial Narrow" panose="020B0604020202020204" pitchFamily="34" charset="0"/>
              </a:rPr>
            </a:br>
            <a:endParaRPr lang="en-GB" dirty="0">
              <a:solidFill>
                <a:schemeClr val="bg1"/>
              </a:solidFill>
              <a:latin typeface="Arial Narrow" panose="020B0604020202020204" pitchFamily="34" charset="0"/>
              <a:cs typeface="Arial Narrow" panose="020B0604020202020204" pitchFamily="34" charset="0"/>
            </a:endParaRPr>
          </a:p>
          <a:p>
            <a:pPr marL="285750" indent="-285750">
              <a:spcAft>
                <a:spcPts val="0"/>
              </a:spcAft>
              <a:buFont typeface="Wingdings" panose="05000000000000000000" pitchFamily="2" charset="2"/>
              <a:buChar char="§"/>
            </a:pPr>
            <a:r>
              <a:rPr lang="en-GB" dirty="0">
                <a:solidFill>
                  <a:schemeClr val="bg1"/>
                </a:solidFill>
                <a:latin typeface="Arial Narrow" panose="020B0604020202020204" pitchFamily="34" charset="0"/>
                <a:cs typeface="Arial Narrow" panose="020B0604020202020204" pitchFamily="34" charset="0"/>
              </a:rPr>
              <a:t>Interface Processes connecting you to the external world</a:t>
            </a:r>
          </a:p>
          <a:p>
            <a:pPr marL="285750" indent="-285750">
              <a:spcAft>
                <a:spcPts val="0"/>
              </a:spcAft>
              <a:buFont typeface="Wingdings" panose="05000000000000000000" pitchFamily="2" charset="2"/>
              <a:buChar char="§"/>
            </a:pPr>
            <a:r>
              <a:rPr lang="en-GB" dirty="0">
                <a:solidFill>
                  <a:schemeClr val="bg1"/>
                </a:solidFill>
                <a:latin typeface="Arial Narrow" panose="020B0604020202020204" pitchFamily="34" charset="0"/>
                <a:cs typeface="Arial Narrow" panose="020B0604020202020204" pitchFamily="34" charset="0"/>
              </a:rPr>
              <a:t>Dashboards (KPIs &amp; OKRs) – as well as the concept around it</a:t>
            </a:r>
          </a:p>
          <a:p>
            <a:pPr marL="285750" indent="-285750">
              <a:spcAft>
                <a:spcPts val="0"/>
              </a:spcAft>
              <a:buFont typeface="Wingdings" panose="05000000000000000000" pitchFamily="2" charset="2"/>
              <a:buChar char="§"/>
            </a:pPr>
            <a:r>
              <a:rPr lang="en-GB" dirty="0">
                <a:solidFill>
                  <a:schemeClr val="bg1"/>
                </a:solidFill>
                <a:latin typeface="Arial Narrow" panose="020B0604020202020204" pitchFamily="34" charset="0"/>
                <a:cs typeface="Arial Narrow" panose="020B0604020202020204" pitchFamily="34" charset="0"/>
              </a:rPr>
              <a:t>Experimentation (small batches fast testing of new ideas)</a:t>
            </a:r>
          </a:p>
          <a:p>
            <a:pPr marL="285750" indent="-285750">
              <a:spcAft>
                <a:spcPts val="0"/>
              </a:spcAft>
              <a:buFont typeface="Wingdings" panose="05000000000000000000" pitchFamily="2" charset="2"/>
              <a:buChar char="§"/>
            </a:pPr>
            <a:r>
              <a:rPr lang="en-GB" dirty="0">
                <a:solidFill>
                  <a:schemeClr val="bg1"/>
                </a:solidFill>
                <a:latin typeface="Arial Narrow" panose="020B0604020202020204" pitchFamily="34" charset="0"/>
                <a:cs typeface="Arial Narrow" panose="020B0604020202020204" pitchFamily="34" charset="0"/>
              </a:rPr>
              <a:t>Autonomy (create a network instead of a solid block)</a:t>
            </a:r>
          </a:p>
          <a:p>
            <a:pPr marL="285750" indent="-285750">
              <a:spcAft>
                <a:spcPts val="0"/>
              </a:spcAft>
              <a:buFont typeface="Wingdings" panose="05000000000000000000" pitchFamily="2" charset="2"/>
              <a:buChar char="§"/>
            </a:pPr>
            <a:r>
              <a:rPr lang="en-GB" dirty="0">
                <a:solidFill>
                  <a:schemeClr val="bg1"/>
                </a:solidFill>
                <a:latin typeface="Arial Narrow" panose="020B0604020202020204" pitchFamily="34" charset="0"/>
                <a:cs typeface="Arial Narrow" panose="020B0604020202020204" pitchFamily="34" charset="0"/>
              </a:rPr>
              <a:t>Social Technologies</a:t>
            </a:r>
          </a:p>
          <a:p>
            <a:endParaRPr lang="en-GB" sz="1050" dirty="0">
              <a:solidFill>
                <a:prstClr val="black"/>
              </a:solidFill>
              <a:latin typeface="Arial Narrow" panose="020B0606020202030204" pitchFamily="34" charset="0"/>
            </a:endParaRPr>
          </a:p>
        </p:txBody>
      </p:sp>
      <p:sp>
        <p:nvSpPr>
          <p:cNvPr id="10" name="Rechteck 9">
            <a:extLst>
              <a:ext uri="{FF2B5EF4-FFF2-40B4-BE49-F238E27FC236}">
                <a16:creationId xmlns:a16="http://schemas.microsoft.com/office/drawing/2014/main" id="{81992D5D-3819-5042-8A71-4A5B3593E377}"/>
              </a:ext>
            </a:extLst>
          </p:cNvPr>
          <p:cNvSpPr/>
          <p:nvPr/>
        </p:nvSpPr>
        <p:spPr>
          <a:xfrm>
            <a:off x="161753" y="897273"/>
            <a:ext cx="3267061" cy="646331"/>
          </a:xfrm>
          <a:prstGeom prst="rect">
            <a:avLst/>
          </a:prstGeom>
        </p:spPr>
        <p:txBody>
          <a:bodyPr wrap="square">
            <a:spAutoFit/>
          </a:bodyPr>
          <a:lstStyle/>
          <a:p>
            <a:pPr lvl="0">
              <a:defRPr/>
            </a:pPr>
            <a:r>
              <a:rPr lang="en-GB" sz="900" b="1" dirty="0">
                <a:solidFill>
                  <a:schemeClr val="bg1"/>
                </a:solidFill>
                <a:latin typeface="Arial Narrow" panose="020B0604020202020204" pitchFamily="34" charset="0"/>
                <a:ea typeface="+mj-ea"/>
                <a:cs typeface="Arial Narrow" panose="020B0604020202020204" pitchFamily="34" charset="0"/>
              </a:rPr>
              <a:t>The implementers business success will not come with SAP S/4Hana Technology (it might  be enabled by it – but it will not be brought for free) – the implementers success will come due the application of “SCALE IEADS”</a:t>
            </a:r>
          </a:p>
        </p:txBody>
      </p:sp>
      <p:sp>
        <p:nvSpPr>
          <p:cNvPr id="11" name="Rechteck 10">
            <a:extLst>
              <a:ext uri="{FF2B5EF4-FFF2-40B4-BE49-F238E27FC236}">
                <a16:creationId xmlns:a16="http://schemas.microsoft.com/office/drawing/2014/main" id="{DE2C538E-7F5A-5C48-80FD-810B5DB0072E}"/>
              </a:ext>
            </a:extLst>
          </p:cNvPr>
          <p:cNvSpPr/>
          <p:nvPr/>
        </p:nvSpPr>
        <p:spPr>
          <a:xfrm>
            <a:off x="225073" y="5379833"/>
            <a:ext cx="3225737" cy="507831"/>
          </a:xfrm>
          <a:prstGeom prst="rect">
            <a:avLst/>
          </a:prstGeom>
        </p:spPr>
        <p:txBody>
          <a:bodyPr wrap="square">
            <a:spAutoFit/>
          </a:bodyPr>
          <a:lstStyle/>
          <a:p>
            <a:pPr lvl="0">
              <a:defRPr/>
            </a:pPr>
            <a:r>
              <a:rPr lang="en-GB" sz="900" b="1" dirty="0">
                <a:solidFill>
                  <a:schemeClr val="bg1"/>
                </a:solidFill>
                <a:latin typeface="Arial Narrow" panose="020B0604020202020204" pitchFamily="34" charset="0"/>
                <a:ea typeface="+mj-ea"/>
                <a:cs typeface="Arial Narrow" panose="020B0604020202020204" pitchFamily="34" charset="0"/>
              </a:rPr>
              <a:t>If SCALE IDEAS is applied (and implemented with SAP S/4HANA) in a suitable manner, the efficiency and the out-put of the organization will accelerate by factor 10!</a:t>
            </a:r>
          </a:p>
        </p:txBody>
      </p:sp>
      <p:sp>
        <p:nvSpPr>
          <p:cNvPr id="12" name="Rechteck 11">
            <a:extLst>
              <a:ext uri="{FF2B5EF4-FFF2-40B4-BE49-F238E27FC236}">
                <a16:creationId xmlns:a16="http://schemas.microsoft.com/office/drawing/2014/main" id="{39D45218-F24D-CC41-9BC7-7059F4D0CC07}"/>
              </a:ext>
            </a:extLst>
          </p:cNvPr>
          <p:cNvSpPr/>
          <p:nvPr/>
        </p:nvSpPr>
        <p:spPr>
          <a:xfrm>
            <a:off x="557645" y="45607"/>
            <a:ext cx="7436427" cy="584775"/>
          </a:xfrm>
          <a:prstGeom prst="rect">
            <a:avLst/>
          </a:prstGeom>
        </p:spPr>
        <p:txBody>
          <a:bodyPr wrap="square">
            <a:spAutoFit/>
          </a:bodyPr>
          <a:lstStyle/>
          <a:p>
            <a:r>
              <a:rPr lang="en-GB" dirty="0">
                <a:latin typeface="Arial Narrow" panose="020B0604020202020204" pitchFamily="34" charset="0"/>
                <a:ea typeface="Verdana" panose="020B0604030504040204" pitchFamily="34" charset="0"/>
                <a:cs typeface="Arial Narrow" panose="020B0604020202020204" pitchFamily="34" charset="0"/>
              </a:rPr>
              <a:t>Conclusion</a:t>
            </a:r>
          </a:p>
          <a:p>
            <a:r>
              <a:rPr lang="en-GB" sz="1400" dirty="0">
                <a:solidFill>
                  <a:srgbClr val="575757"/>
                </a:solidFill>
                <a:latin typeface="Arial Narrow" panose="020B0604020202020204" pitchFamily="34" charset="0"/>
                <a:cs typeface="Arial Narrow" panose="020B0604020202020204" pitchFamily="34" charset="0"/>
              </a:rPr>
              <a:t>Businesses operated in “Real-Time” require adapted processes, collaboration and responsibilities</a:t>
            </a:r>
          </a:p>
        </p:txBody>
      </p:sp>
      <p:sp>
        <p:nvSpPr>
          <p:cNvPr id="4" name="Form 3">
            <a:extLst>
              <a:ext uri="{FF2B5EF4-FFF2-40B4-BE49-F238E27FC236}">
                <a16:creationId xmlns:a16="http://schemas.microsoft.com/office/drawing/2014/main" id="{FE8B9D8B-73ED-E444-A98B-3E5C7276E9C0}"/>
              </a:ext>
            </a:extLst>
          </p:cNvPr>
          <p:cNvSpPr/>
          <p:nvPr/>
        </p:nvSpPr>
        <p:spPr>
          <a:xfrm rot="16200000" flipV="1">
            <a:off x="4843387" y="3302839"/>
            <a:ext cx="2050264" cy="1875373"/>
          </a:xfrm>
          <a:prstGeom prst="swooshArrow">
            <a:avLst>
              <a:gd name="adj1" fmla="val 25000"/>
              <a:gd name="adj2" fmla="val 25000"/>
            </a:avLst>
          </a:prstGeom>
          <a:solidFill>
            <a:schemeClr val="accent1">
              <a:lumMod val="50000"/>
              <a:alpha val="21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cxnSp>
        <p:nvCxnSpPr>
          <p:cNvPr id="14" name="Gerader Verbinder 6">
            <a:extLst>
              <a:ext uri="{FF2B5EF4-FFF2-40B4-BE49-F238E27FC236}">
                <a16:creationId xmlns:a16="http://schemas.microsoft.com/office/drawing/2014/main" id="{BA3EB288-E214-B745-961C-B4E32C8BC96A}"/>
              </a:ext>
            </a:extLst>
          </p:cNvPr>
          <p:cNvCxnSpPr>
            <a:cxnSpLocks/>
          </p:cNvCxnSpPr>
          <p:nvPr/>
        </p:nvCxnSpPr>
        <p:spPr>
          <a:xfrm flipH="1">
            <a:off x="4030085" y="2594091"/>
            <a:ext cx="28215" cy="3290475"/>
          </a:xfrm>
          <a:prstGeom prst="line">
            <a:avLst/>
          </a:prstGeom>
          <a:ln w="25400"/>
        </p:spPr>
        <p:style>
          <a:lnRef idx="1">
            <a:schemeClr val="dk1"/>
          </a:lnRef>
          <a:fillRef idx="0">
            <a:schemeClr val="dk1"/>
          </a:fillRef>
          <a:effectRef idx="0">
            <a:schemeClr val="dk1"/>
          </a:effectRef>
          <a:fontRef idx="minor">
            <a:schemeClr val="tx1"/>
          </a:fontRef>
        </p:style>
      </p:cxnSp>
      <p:cxnSp>
        <p:nvCxnSpPr>
          <p:cNvPr id="15" name="Gerader Verbinder 11">
            <a:extLst>
              <a:ext uri="{FF2B5EF4-FFF2-40B4-BE49-F238E27FC236}">
                <a16:creationId xmlns:a16="http://schemas.microsoft.com/office/drawing/2014/main" id="{0CD4DA1C-72FE-6B47-92C9-7E99F2B78172}"/>
              </a:ext>
            </a:extLst>
          </p:cNvPr>
          <p:cNvCxnSpPr>
            <a:cxnSpLocks/>
          </p:cNvCxnSpPr>
          <p:nvPr/>
        </p:nvCxnSpPr>
        <p:spPr>
          <a:xfrm flipH="1">
            <a:off x="4029304" y="5849209"/>
            <a:ext cx="5299752" cy="19964"/>
          </a:xfrm>
          <a:prstGeom prst="line">
            <a:avLst/>
          </a:prstGeom>
          <a:ln w="25400"/>
        </p:spPr>
        <p:style>
          <a:lnRef idx="1">
            <a:schemeClr val="dk1"/>
          </a:lnRef>
          <a:fillRef idx="0">
            <a:schemeClr val="dk1"/>
          </a:fillRef>
          <a:effectRef idx="0">
            <a:schemeClr val="dk1"/>
          </a:effectRef>
          <a:fontRef idx="minor">
            <a:schemeClr val="tx1"/>
          </a:fontRef>
        </p:style>
      </p:cxnSp>
      <p:sp>
        <p:nvSpPr>
          <p:cNvPr id="16" name="Rechteck 15">
            <a:extLst>
              <a:ext uri="{FF2B5EF4-FFF2-40B4-BE49-F238E27FC236}">
                <a16:creationId xmlns:a16="http://schemas.microsoft.com/office/drawing/2014/main" id="{402F5837-5ED1-B74E-B8E5-0DF281A14C68}"/>
              </a:ext>
            </a:extLst>
          </p:cNvPr>
          <p:cNvSpPr/>
          <p:nvPr/>
        </p:nvSpPr>
        <p:spPr>
          <a:xfrm>
            <a:off x="7582067" y="5837804"/>
            <a:ext cx="492443" cy="258532"/>
          </a:xfrm>
          <a:prstGeom prst="rect">
            <a:avLst/>
          </a:prstGeom>
        </p:spPr>
        <p:txBody>
          <a:bodyPr wrap="none">
            <a:spAutoFit/>
          </a:bodyPr>
          <a:lstStyle/>
          <a:p>
            <a:pPr lvl="0" defTabSz="488950">
              <a:lnSpc>
                <a:spcPct val="90000"/>
              </a:lnSpc>
              <a:spcBef>
                <a:spcPct val="0"/>
              </a:spcBef>
              <a:spcAft>
                <a:spcPct val="10000"/>
              </a:spcAft>
            </a:pPr>
            <a:r>
              <a:rPr lang="en-GB" sz="1200" b="1" dirty="0">
                <a:latin typeface="Calibri Light" panose="020F0302020204030204" pitchFamily="34" charset="0"/>
                <a:cs typeface="Calibri Light" panose="020F0302020204030204" pitchFamily="34" charset="0"/>
              </a:rPr>
              <a:t>2020</a:t>
            </a:r>
          </a:p>
        </p:txBody>
      </p:sp>
      <p:sp>
        <p:nvSpPr>
          <p:cNvPr id="17" name="Rechteck 16">
            <a:extLst>
              <a:ext uri="{FF2B5EF4-FFF2-40B4-BE49-F238E27FC236}">
                <a16:creationId xmlns:a16="http://schemas.microsoft.com/office/drawing/2014/main" id="{812D7E90-16BF-BE40-A529-818B224FF008}"/>
              </a:ext>
            </a:extLst>
          </p:cNvPr>
          <p:cNvSpPr/>
          <p:nvPr/>
        </p:nvSpPr>
        <p:spPr>
          <a:xfrm>
            <a:off x="6959469" y="5837804"/>
            <a:ext cx="492443" cy="258532"/>
          </a:xfrm>
          <a:prstGeom prst="rect">
            <a:avLst/>
          </a:prstGeom>
        </p:spPr>
        <p:txBody>
          <a:bodyPr wrap="none">
            <a:spAutoFit/>
          </a:bodyPr>
          <a:lstStyle/>
          <a:p>
            <a:pPr lvl="0" defTabSz="488950">
              <a:lnSpc>
                <a:spcPct val="90000"/>
              </a:lnSpc>
              <a:spcBef>
                <a:spcPct val="0"/>
              </a:spcBef>
              <a:spcAft>
                <a:spcPct val="10000"/>
              </a:spcAft>
            </a:pPr>
            <a:r>
              <a:rPr lang="en-GB" sz="1200" b="1" dirty="0">
                <a:latin typeface="Calibri Light" panose="020F0302020204030204" pitchFamily="34" charset="0"/>
                <a:cs typeface="Calibri Light" panose="020F0302020204030204" pitchFamily="34" charset="0"/>
              </a:rPr>
              <a:t>2000</a:t>
            </a:r>
          </a:p>
        </p:txBody>
      </p:sp>
      <p:sp>
        <p:nvSpPr>
          <p:cNvPr id="18" name="Rechteck 17">
            <a:extLst>
              <a:ext uri="{FF2B5EF4-FFF2-40B4-BE49-F238E27FC236}">
                <a16:creationId xmlns:a16="http://schemas.microsoft.com/office/drawing/2014/main" id="{66FD83F9-5C74-D441-A608-00CBEDAE9631}"/>
              </a:ext>
            </a:extLst>
          </p:cNvPr>
          <p:cNvSpPr/>
          <p:nvPr/>
        </p:nvSpPr>
        <p:spPr>
          <a:xfrm>
            <a:off x="6336871" y="5837804"/>
            <a:ext cx="492443" cy="258532"/>
          </a:xfrm>
          <a:prstGeom prst="rect">
            <a:avLst/>
          </a:prstGeom>
        </p:spPr>
        <p:txBody>
          <a:bodyPr wrap="none">
            <a:spAutoFit/>
          </a:bodyPr>
          <a:lstStyle/>
          <a:p>
            <a:pPr lvl="0" defTabSz="488950">
              <a:lnSpc>
                <a:spcPct val="90000"/>
              </a:lnSpc>
              <a:spcBef>
                <a:spcPct val="0"/>
              </a:spcBef>
              <a:spcAft>
                <a:spcPct val="10000"/>
              </a:spcAft>
            </a:pPr>
            <a:r>
              <a:rPr lang="en-GB" sz="1200" b="1" dirty="0">
                <a:latin typeface="Calibri Light" panose="020F0302020204030204" pitchFamily="34" charset="0"/>
                <a:cs typeface="Calibri Light" panose="020F0302020204030204" pitchFamily="34" charset="0"/>
              </a:rPr>
              <a:t>1980</a:t>
            </a:r>
          </a:p>
        </p:txBody>
      </p:sp>
      <p:sp>
        <p:nvSpPr>
          <p:cNvPr id="19" name="Rechteck 18">
            <a:extLst>
              <a:ext uri="{FF2B5EF4-FFF2-40B4-BE49-F238E27FC236}">
                <a16:creationId xmlns:a16="http://schemas.microsoft.com/office/drawing/2014/main" id="{410B437C-AA84-5B44-92BB-19C3D642FFF1}"/>
              </a:ext>
            </a:extLst>
          </p:cNvPr>
          <p:cNvSpPr/>
          <p:nvPr/>
        </p:nvSpPr>
        <p:spPr>
          <a:xfrm>
            <a:off x="5723111" y="5837804"/>
            <a:ext cx="492443" cy="258532"/>
          </a:xfrm>
          <a:prstGeom prst="rect">
            <a:avLst/>
          </a:prstGeom>
        </p:spPr>
        <p:txBody>
          <a:bodyPr wrap="none">
            <a:spAutoFit/>
          </a:bodyPr>
          <a:lstStyle/>
          <a:p>
            <a:pPr lvl="0" defTabSz="488950">
              <a:lnSpc>
                <a:spcPct val="90000"/>
              </a:lnSpc>
              <a:spcBef>
                <a:spcPct val="0"/>
              </a:spcBef>
              <a:spcAft>
                <a:spcPct val="10000"/>
              </a:spcAft>
            </a:pPr>
            <a:r>
              <a:rPr lang="en-GB" sz="1200" b="1" dirty="0">
                <a:latin typeface="Calibri Light" panose="020F0302020204030204" pitchFamily="34" charset="0"/>
                <a:cs typeface="Calibri Light" panose="020F0302020204030204" pitchFamily="34" charset="0"/>
              </a:rPr>
              <a:t>1960</a:t>
            </a:r>
          </a:p>
        </p:txBody>
      </p:sp>
      <p:sp>
        <p:nvSpPr>
          <p:cNvPr id="20" name="Rechteck 19">
            <a:extLst>
              <a:ext uri="{FF2B5EF4-FFF2-40B4-BE49-F238E27FC236}">
                <a16:creationId xmlns:a16="http://schemas.microsoft.com/office/drawing/2014/main" id="{027F4F8E-BDA6-4641-B7AE-A0DB0D71B210}"/>
              </a:ext>
            </a:extLst>
          </p:cNvPr>
          <p:cNvSpPr/>
          <p:nvPr/>
        </p:nvSpPr>
        <p:spPr>
          <a:xfrm>
            <a:off x="5100513" y="5837804"/>
            <a:ext cx="492443" cy="258532"/>
          </a:xfrm>
          <a:prstGeom prst="rect">
            <a:avLst/>
          </a:prstGeom>
        </p:spPr>
        <p:txBody>
          <a:bodyPr wrap="none">
            <a:spAutoFit/>
          </a:bodyPr>
          <a:lstStyle/>
          <a:p>
            <a:pPr lvl="0" defTabSz="488950">
              <a:lnSpc>
                <a:spcPct val="90000"/>
              </a:lnSpc>
              <a:spcBef>
                <a:spcPct val="0"/>
              </a:spcBef>
              <a:spcAft>
                <a:spcPct val="10000"/>
              </a:spcAft>
            </a:pPr>
            <a:r>
              <a:rPr lang="en-GB" sz="1200" b="1" dirty="0">
                <a:latin typeface="Calibri Light" panose="020F0302020204030204" pitchFamily="34" charset="0"/>
                <a:cs typeface="Calibri Light" panose="020F0302020204030204" pitchFamily="34" charset="0"/>
              </a:rPr>
              <a:t>1940</a:t>
            </a:r>
          </a:p>
        </p:txBody>
      </p:sp>
      <p:sp>
        <p:nvSpPr>
          <p:cNvPr id="21" name="Rechteck 20">
            <a:extLst>
              <a:ext uri="{FF2B5EF4-FFF2-40B4-BE49-F238E27FC236}">
                <a16:creationId xmlns:a16="http://schemas.microsoft.com/office/drawing/2014/main" id="{C2EBC177-FA66-2B49-8583-0D68D0A8C900}"/>
              </a:ext>
            </a:extLst>
          </p:cNvPr>
          <p:cNvSpPr/>
          <p:nvPr/>
        </p:nvSpPr>
        <p:spPr>
          <a:xfrm>
            <a:off x="4486754" y="5837804"/>
            <a:ext cx="492443" cy="258532"/>
          </a:xfrm>
          <a:prstGeom prst="rect">
            <a:avLst/>
          </a:prstGeom>
        </p:spPr>
        <p:txBody>
          <a:bodyPr wrap="none">
            <a:spAutoFit/>
          </a:bodyPr>
          <a:lstStyle/>
          <a:p>
            <a:pPr lvl="0" defTabSz="488950">
              <a:lnSpc>
                <a:spcPct val="90000"/>
              </a:lnSpc>
              <a:spcBef>
                <a:spcPct val="0"/>
              </a:spcBef>
              <a:spcAft>
                <a:spcPct val="10000"/>
              </a:spcAft>
            </a:pPr>
            <a:r>
              <a:rPr lang="en-GB" sz="1200" b="1" dirty="0">
                <a:latin typeface="Calibri Light" panose="020F0302020204030204" pitchFamily="34" charset="0"/>
                <a:cs typeface="Calibri Light" panose="020F0302020204030204" pitchFamily="34" charset="0"/>
              </a:rPr>
              <a:t>1920</a:t>
            </a:r>
          </a:p>
        </p:txBody>
      </p:sp>
      <p:sp>
        <p:nvSpPr>
          <p:cNvPr id="22" name="Rechteck 21">
            <a:extLst>
              <a:ext uri="{FF2B5EF4-FFF2-40B4-BE49-F238E27FC236}">
                <a16:creationId xmlns:a16="http://schemas.microsoft.com/office/drawing/2014/main" id="{ACBEAD7C-81D1-A248-9182-351D54F34767}"/>
              </a:ext>
            </a:extLst>
          </p:cNvPr>
          <p:cNvSpPr/>
          <p:nvPr/>
        </p:nvSpPr>
        <p:spPr>
          <a:xfrm>
            <a:off x="3864156" y="5837804"/>
            <a:ext cx="492443" cy="258532"/>
          </a:xfrm>
          <a:prstGeom prst="rect">
            <a:avLst/>
          </a:prstGeom>
        </p:spPr>
        <p:txBody>
          <a:bodyPr wrap="none">
            <a:spAutoFit/>
          </a:bodyPr>
          <a:lstStyle/>
          <a:p>
            <a:pPr lvl="0" defTabSz="488950">
              <a:lnSpc>
                <a:spcPct val="90000"/>
              </a:lnSpc>
              <a:spcBef>
                <a:spcPct val="0"/>
              </a:spcBef>
              <a:spcAft>
                <a:spcPct val="10000"/>
              </a:spcAft>
            </a:pPr>
            <a:r>
              <a:rPr lang="en-GB" sz="1200" b="1" dirty="0">
                <a:latin typeface="Calibri Light" panose="020F0302020204030204" pitchFamily="34" charset="0"/>
                <a:cs typeface="Calibri Light" panose="020F0302020204030204" pitchFamily="34" charset="0"/>
              </a:rPr>
              <a:t>1900</a:t>
            </a:r>
          </a:p>
        </p:txBody>
      </p:sp>
      <p:sp>
        <p:nvSpPr>
          <p:cNvPr id="23" name="Rechteck 22">
            <a:extLst>
              <a:ext uri="{FF2B5EF4-FFF2-40B4-BE49-F238E27FC236}">
                <a16:creationId xmlns:a16="http://schemas.microsoft.com/office/drawing/2014/main" id="{9E86C5A3-2ED1-094D-A02C-37AEA10B2934}"/>
              </a:ext>
            </a:extLst>
          </p:cNvPr>
          <p:cNvSpPr/>
          <p:nvPr/>
        </p:nvSpPr>
        <p:spPr>
          <a:xfrm>
            <a:off x="8204413" y="5837804"/>
            <a:ext cx="492443" cy="258532"/>
          </a:xfrm>
          <a:prstGeom prst="rect">
            <a:avLst/>
          </a:prstGeom>
        </p:spPr>
        <p:txBody>
          <a:bodyPr wrap="none">
            <a:spAutoFit/>
          </a:bodyPr>
          <a:lstStyle/>
          <a:p>
            <a:pPr lvl="0" defTabSz="488950">
              <a:lnSpc>
                <a:spcPct val="90000"/>
              </a:lnSpc>
              <a:spcBef>
                <a:spcPct val="0"/>
              </a:spcBef>
              <a:spcAft>
                <a:spcPct val="10000"/>
              </a:spcAft>
            </a:pPr>
            <a:r>
              <a:rPr lang="en-GB" sz="1200" b="1" dirty="0">
                <a:latin typeface="Calibri Light" panose="020F0302020204030204" pitchFamily="34" charset="0"/>
                <a:cs typeface="Calibri Light" panose="020F0302020204030204" pitchFamily="34" charset="0"/>
              </a:rPr>
              <a:t>2040</a:t>
            </a:r>
          </a:p>
        </p:txBody>
      </p:sp>
      <p:sp>
        <p:nvSpPr>
          <p:cNvPr id="26" name="Rechteck 25">
            <a:extLst>
              <a:ext uri="{FF2B5EF4-FFF2-40B4-BE49-F238E27FC236}">
                <a16:creationId xmlns:a16="http://schemas.microsoft.com/office/drawing/2014/main" id="{BC128B27-B691-BF45-9148-89C28A22A346}"/>
              </a:ext>
            </a:extLst>
          </p:cNvPr>
          <p:cNvSpPr/>
          <p:nvPr/>
        </p:nvSpPr>
        <p:spPr>
          <a:xfrm>
            <a:off x="8765586" y="5826216"/>
            <a:ext cx="492443" cy="258532"/>
          </a:xfrm>
          <a:prstGeom prst="rect">
            <a:avLst/>
          </a:prstGeom>
        </p:spPr>
        <p:txBody>
          <a:bodyPr wrap="none">
            <a:spAutoFit/>
          </a:bodyPr>
          <a:lstStyle/>
          <a:p>
            <a:pPr lvl="0" defTabSz="488950">
              <a:lnSpc>
                <a:spcPct val="90000"/>
              </a:lnSpc>
              <a:spcBef>
                <a:spcPct val="0"/>
              </a:spcBef>
              <a:spcAft>
                <a:spcPct val="10000"/>
              </a:spcAft>
            </a:pPr>
            <a:r>
              <a:rPr lang="en-GB" sz="1200" b="1" dirty="0">
                <a:latin typeface="Calibri Light" panose="020F0302020204030204" pitchFamily="34" charset="0"/>
                <a:cs typeface="Calibri Light" panose="020F0302020204030204" pitchFamily="34" charset="0"/>
              </a:rPr>
              <a:t>2060</a:t>
            </a:r>
          </a:p>
        </p:txBody>
      </p:sp>
    </p:spTree>
    <p:extLst>
      <p:ext uri="{BB962C8B-B14F-4D97-AF65-F5344CB8AC3E}">
        <p14:creationId xmlns:p14="http://schemas.microsoft.com/office/powerpoint/2010/main" val="71123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17E46FC3-0F62-984E-B06C-3E09F68BDC43}"/>
              </a:ext>
            </a:extLst>
          </p:cNvPr>
          <p:cNvSpPr>
            <a:spLocks noGrp="1"/>
          </p:cNvSpPr>
          <p:nvPr>
            <p:ph type="title"/>
          </p:nvPr>
        </p:nvSpPr>
        <p:spPr/>
        <p:txBody>
          <a:bodyPr/>
          <a:lstStyle/>
          <a:p>
            <a:br>
              <a:rPr lang="en-GB" sz="1800" dirty="0">
                <a:solidFill>
                  <a:prstClr val="white"/>
                </a:solidFill>
                <a:latin typeface="Arial Narrow" panose="020B0604020202020204" pitchFamily="34" charset="0"/>
                <a:cs typeface="Arial Narrow" panose="020B0604020202020204" pitchFamily="34" charset="0"/>
              </a:rPr>
            </a:br>
            <a:br>
              <a:rPr lang="en-GB" sz="1800" dirty="0">
                <a:solidFill>
                  <a:prstClr val="white"/>
                </a:solidFill>
                <a:latin typeface="Arial Narrow" panose="020B0604020202020204" pitchFamily="34" charset="0"/>
                <a:cs typeface="Arial Narrow" panose="020B0604020202020204" pitchFamily="34" charset="0"/>
              </a:rPr>
            </a:br>
            <a:br>
              <a:rPr lang="en-GB" sz="1800" dirty="0">
                <a:solidFill>
                  <a:prstClr val="white"/>
                </a:solidFill>
                <a:latin typeface="Arial Narrow" panose="020B0604020202020204" pitchFamily="34" charset="0"/>
                <a:cs typeface="Arial Narrow" panose="020B0604020202020204" pitchFamily="34" charset="0"/>
              </a:rPr>
            </a:br>
            <a:r>
              <a:rPr lang="de-CH" sz="2400" b="1" dirty="0" err="1">
                <a:latin typeface="Arial Narrow" panose="020B0604020202020204" pitchFamily="34" charset="0"/>
                <a:cs typeface="Arial Narrow" panose="020B0604020202020204" pitchFamily="34" charset="0"/>
              </a:rPr>
              <a:t>Thank</a:t>
            </a:r>
            <a:r>
              <a:rPr lang="de-CH" sz="2400" b="1" dirty="0">
                <a:latin typeface="Arial Narrow" panose="020B0604020202020204" pitchFamily="34" charset="0"/>
                <a:cs typeface="Arial Narrow" panose="020B0604020202020204" pitchFamily="34" charset="0"/>
              </a:rPr>
              <a:t> </a:t>
            </a:r>
            <a:r>
              <a:rPr lang="de-CH" sz="2400" b="1" dirty="0" err="1">
                <a:latin typeface="Arial Narrow" panose="020B0604020202020204" pitchFamily="34" charset="0"/>
                <a:cs typeface="Arial Narrow" panose="020B0604020202020204" pitchFamily="34" charset="0"/>
              </a:rPr>
              <a:t>you</a:t>
            </a:r>
            <a:r>
              <a:rPr lang="de-CH" sz="2400" b="1" dirty="0">
                <a:latin typeface="Arial Narrow" panose="020B0604020202020204" pitchFamily="34" charset="0"/>
                <a:cs typeface="Arial Narrow" panose="020B0604020202020204" pitchFamily="34" charset="0"/>
              </a:rPr>
              <a:t> – </a:t>
            </a:r>
            <a:r>
              <a:rPr lang="de-CH" sz="2400" b="1" dirty="0" err="1">
                <a:latin typeface="Arial Narrow" panose="020B0604020202020204" pitchFamily="34" charset="0"/>
                <a:cs typeface="Arial Narrow" panose="020B0604020202020204" pitchFamily="34" charset="0"/>
              </a:rPr>
              <a:t>for</a:t>
            </a:r>
            <a:r>
              <a:rPr lang="de-CH" sz="2400" b="1" dirty="0">
                <a:latin typeface="Arial Narrow" panose="020B0604020202020204" pitchFamily="34" charset="0"/>
                <a:cs typeface="Arial Narrow" panose="020B0604020202020204" pitchFamily="34" charset="0"/>
              </a:rPr>
              <a:t> </a:t>
            </a:r>
            <a:r>
              <a:rPr lang="de-CH" sz="2400" b="1" dirty="0" err="1">
                <a:latin typeface="Arial Narrow" panose="020B0604020202020204" pitchFamily="34" charset="0"/>
                <a:cs typeface="Arial Narrow" panose="020B0604020202020204" pitchFamily="34" charset="0"/>
              </a:rPr>
              <a:t>listening</a:t>
            </a:r>
            <a:r>
              <a:rPr lang="de-CH" sz="2400" b="1" dirty="0">
                <a:latin typeface="Arial Narrow" panose="020B0604020202020204" pitchFamily="34" charset="0"/>
                <a:cs typeface="Arial Narrow" panose="020B0604020202020204" pitchFamily="34" charset="0"/>
              </a:rPr>
              <a:t> </a:t>
            </a:r>
            <a:br>
              <a:rPr lang="de-CH" sz="2400" b="1" dirty="0">
                <a:latin typeface="Arial Narrow" panose="020B0604020202020204" pitchFamily="34" charset="0"/>
                <a:cs typeface="Arial Narrow" panose="020B0604020202020204" pitchFamily="34" charset="0"/>
              </a:rPr>
            </a:br>
            <a:br>
              <a:rPr lang="de-CH" sz="2400" b="1" dirty="0">
                <a:latin typeface="Arial Narrow" panose="020B0604020202020204" pitchFamily="34" charset="0"/>
                <a:cs typeface="Arial Narrow" panose="020B0604020202020204" pitchFamily="34" charset="0"/>
              </a:rPr>
            </a:br>
            <a:br>
              <a:rPr lang="de-CH" sz="2400" b="1" dirty="0">
                <a:latin typeface="Arial Narrow" panose="020B0604020202020204" pitchFamily="34" charset="0"/>
                <a:cs typeface="Arial Narrow" panose="020B0604020202020204" pitchFamily="34" charset="0"/>
              </a:rPr>
            </a:br>
            <a:br>
              <a:rPr lang="en-GB" sz="1800" dirty="0">
                <a:solidFill>
                  <a:prstClr val="white"/>
                </a:solidFill>
                <a:latin typeface="Arial Narrow" panose="020B0604020202020204" pitchFamily="34" charset="0"/>
                <a:cs typeface="Arial Narrow" panose="020B0604020202020204" pitchFamily="34" charset="0"/>
              </a:rPr>
            </a:br>
            <a:r>
              <a:rPr lang="en-GB" sz="1800" dirty="0">
                <a:solidFill>
                  <a:prstClr val="white"/>
                </a:solidFill>
                <a:latin typeface="Arial Narrow" panose="020B0604020202020204" pitchFamily="34" charset="0"/>
                <a:cs typeface="Arial Narrow" panose="020B0604020202020204" pitchFamily="34" charset="0"/>
              </a:rPr>
              <a:t>your questions, please</a:t>
            </a:r>
            <a:endParaRPr lang="en-GB" sz="1800" b="1" dirty="0">
              <a:solidFill>
                <a:prstClr val="white"/>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740209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B77C34F-9082-E745-9824-476BAA9EC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0631" y="1497346"/>
            <a:ext cx="1326600" cy="1393487"/>
          </a:xfrm>
          <a:prstGeom prst="rect">
            <a:avLst/>
          </a:prstGeom>
        </p:spPr>
      </p:pic>
      <p:sp>
        <p:nvSpPr>
          <p:cNvPr id="5" name="Form 4">
            <a:extLst>
              <a:ext uri="{FF2B5EF4-FFF2-40B4-BE49-F238E27FC236}">
                <a16:creationId xmlns:a16="http://schemas.microsoft.com/office/drawing/2014/main" id="{992513CC-2772-054C-8464-6A1E5F5ACCA2}"/>
              </a:ext>
            </a:extLst>
          </p:cNvPr>
          <p:cNvSpPr/>
          <p:nvPr/>
        </p:nvSpPr>
        <p:spPr>
          <a:xfrm rot="20825620">
            <a:off x="5375880" y="2957139"/>
            <a:ext cx="3973055" cy="1346286"/>
          </a:xfrm>
          <a:prstGeom prst="swooshArrow">
            <a:avLst>
              <a:gd name="adj1" fmla="val 25000"/>
              <a:gd name="adj2" fmla="val 25000"/>
            </a:avLst>
          </a:prstGeom>
          <a:solidFill>
            <a:schemeClr val="accent1">
              <a:tint val="40000"/>
              <a:hueOff val="0"/>
              <a:satOff val="0"/>
              <a:lumOff val="0"/>
              <a:alpha val="49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6" name="Grafik 5">
            <a:extLst>
              <a:ext uri="{FF2B5EF4-FFF2-40B4-BE49-F238E27FC236}">
                <a16:creationId xmlns:a16="http://schemas.microsoft.com/office/drawing/2014/main" id="{5C8106F0-000C-6549-BFB2-C4A35B09A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050" y="3874693"/>
            <a:ext cx="2546432" cy="1454480"/>
          </a:xfrm>
          <a:prstGeom prst="rect">
            <a:avLst/>
          </a:prstGeom>
        </p:spPr>
      </p:pic>
      <p:sp>
        <p:nvSpPr>
          <p:cNvPr id="7" name="Ellipse 4">
            <a:extLst>
              <a:ext uri="{FF2B5EF4-FFF2-40B4-BE49-F238E27FC236}">
                <a16:creationId xmlns:a16="http://schemas.microsoft.com/office/drawing/2014/main" id="{16AD406F-E7C5-C842-A660-32D46FDEE174}"/>
              </a:ext>
            </a:extLst>
          </p:cNvPr>
          <p:cNvSpPr/>
          <p:nvPr/>
        </p:nvSpPr>
        <p:spPr bwMode="gray">
          <a:xfrm>
            <a:off x="5314917" y="3082303"/>
            <a:ext cx="3199004" cy="2907094"/>
          </a:xfrm>
          <a:prstGeom prst="ellipse">
            <a:avLst/>
          </a:prstGeom>
          <a:solidFill>
            <a:schemeClr val="accent3">
              <a:alpha val="3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 name="Textfeld 7">
            <a:extLst>
              <a:ext uri="{FF2B5EF4-FFF2-40B4-BE49-F238E27FC236}">
                <a16:creationId xmlns:a16="http://schemas.microsoft.com/office/drawing/2014/main" id="{612F4A8A-E339-414A-B16F-D116675D075A}"/>
              </a:ext>
            </a:extLst>
          </p:cNvPr>
          <p:cNvSpPr txBox="1"/>
          <p:nvPr/>
        </p:nvSpPr>
        <p:spPr bwMode="gray">
          <a:xfrm>
            <a:off x="5819569" y="6175857"/>
            <a:ext cx="1319792" cy="284965"/>
          </a:xfrm>
          <a:prstGeom prst="rect">
            <a:avLst/>
          </a:prstGeom>
        </p:spPr>
        <p:txBody>
          <a:bodyPr wrap="none" lIns="0" rIns="0" rtlCol="0" anchor="b" anchorCtr="0">
            <a:normAutofit/>
          </a:bodyPr>
          <a:lstStyle/>
          <a:p>
            <a:pPr algn="ctr">
              <a:lnSpc>
                <a:spcPts val="900"/>
              </a:lnSpc>
            </a:pPr>
            <a:r>
              <a:rPr lang="en-GB" sz="900" b="1" dirty="0">
                <a:solidFill>
                  <a:schemeClr val="tx1"/>
                </a:solidFill>
              </a:rPr>
              <a:t>Maximum speed</a:t>
            </a:r>
            <a:endParaRPr lang="en-US" sz="900" b="1" dirty="0">
              <a:solidFill>
                <a:schemeClr val="tx1"/>
              </a:solidFill>
            </a:endParaRPr>
          </a:p>
        </p:txBody>
      </p:sp>
      <p:sp>
        <p:nvSpPr>
          <p:cNvPr id="9" name="Textfeld 8">
            <a:extLst>
              <a:ext uri="{FF2B5EF4-FFF2-40B4-BE49-F238E27FC236}">
                <a16:creationId xmlns:a16="http://schemas.microsoft.com/office/drawing/2014/main" id="{C3955BFF-EAB3-4546-A3B6-E4D70E5B184D}"/>
              </a:ext>
            </a:extLst>
          </p:cNvPr>
          <p:cNvSpPr txBox="1"/>
          <p:nvPr/>
        </p:nvSpPr>
        <p:spPr bwMode="gray">
          <a:xfrm>
            <a:off x="7482158" y="5968046"/>
            <a:ext cx="756096" cy="263457"/>
          </a:xfrm>
          <a:prstGeom prst="rect">
            <a:avLst/>
          </a:prstGeom>
        </p:spPr>
        <p:txBody>
          <a:bodyPr wrap="none" lIns="0" rIns="0" rtlCol="0" anchor="b" anchorCtr="0">
            <a:normAutofit/>
          </a:bodyPr>
          <a:lstStyle/>
          <a:p>
            <a:pPr algn="ctr">
              <a:lnSpc>
                <a:spcPts val="900"/>
              </a:lnSpc>
            </a:pPr>
            <a:r>
              <a:rPr lang="en-GB" sz="900" b="1" dirty="0">
                <a:solidFill>
                  <a:schemeClr val="tx1"/>
                </a:solidFill>
              </a:rPr>
              <a:t>Distance</a:t>
            </a:r>
            <a:endParaRPr lang="en-US" sz="900" b="1" dirty="0">
              <a:solidFill>
                <a:schemeClr val="tx1"/>
              </a:solidFill>
            </a:endParaRPr>
          </a:p>
        </p:txBody>
      </p:sp>
      <p:sp>
        <p:nvSpPr>
          <p:cNvPr id="10" name="Textfeld 9">
            <a:extLst>
              <a:ext uri="{FF2B5EF4-FFF2-40B4-BE49-F238E27FC236}">
                <a16:creationId xmlns:a16="http://schemas.microsoft.com/office/drawing/2014/main" id="{862DAE48-AACA-6F43-AA75-86928859D943}"/>
              </a:ext>
            </a:extLst>
          </p:cNvPr>
          <p:cNvSpPr txBox="1"/>
          <p:nvPr/>
        </p:nvSpPr>
        <p:spPr bwMode="gray">
          <a:xfrm>
            <a:off x="8354977" y="5595492"/>
            <a:ext cx="756096" cy="263457"/>
          </a:xfrm>
          <a:prstGeom prst="rect">
            <a:avLst/>
          </a:prstGeom>
        </p:spPr>
        <p:txBody>
          <a:bodyPr wrap="none" lIns="0" rIns="0" rtlCol="0" anchor="b" anchorCtr="0">
            <a:normAutofit/>
          </a:bodyPr>
          <a:lstStyle/>
          <a:p>
            <a:pPr algn="ctr">
              <a:lnSpc>
                <a:spcPts val="900"/>
              </a:lnSpc>
            </a:pPr>
            <a:r>
              <a:rPr lang="en-GB" sz="900" b="1" dirty="0">
                <a:solidFill>
                  <a:schemeClr val="tx1"/>
                </a:solidFill>
              </a:rPr>
              <a:t>Event threshold </a:t>
            </a:r>
            <a:endParaRPr lang="en-US" sz="900" b="1" dirty="0">
              <a:solidFill>
                <a:schemeClr val="tx1"/>
              </a:solidFill>
            </a:endParaRPr>
          </a:p>
        </p:txBody>
      </p:sp>
      <p:sp>
        <p:nvSpPr>
          <p:cNvPr id="11" name="Textfeld 10">
            <a:extLst>
              <a:ext uri="{FF2B5EF4-FFF2-40B4-BE49-F238E27FC236}">
                <a16:creationId xmlns:a16="http://schemas.microsoft.com/office/drawing/2014/main" id="{E1D07090-84FB-5041-9D7A-3E5CE6F78CF5}"/>
              </a:ext>
            </a:extLst>
          </p:cNvPr>
          <p:cNvSpPr txBox="1"/>
          <p:nvPr/>
        </p:nvSpPr>
        <p:spPr bwMode="gray">
          <a:xfrm>
            <a:off x="8705947" y="5397293"/>
            <a:ext cx="756096" cy="263457"/>
          </a:xfrm>
          <a:prstGeom prst="rect">
            <a:avLst/>
          </a:prstGeom>
        </p:spPr>
        <p:txBody>
          <a:bodyPr wrap="none" lIns="0" rIns="0" rtlCol="0" anchor="b" anchorCtr="0">
            <a:normAutofit/>
          </a:bodyPr>
          <a:lstStyle/>
          <a:p>
            <a:pPr algn="ctr">
              <a:lnSpc>
                <a:spcPts val="900"/>
              </a:lnSpc>
            </a:pPr>
            <a:r>
              <a:rPr lang="en-GB" sz="900" b="1" dirty="0">
                <a:solidFill>
                  <a:schemeClr val="tx1"/>
                </a:solidFill>
              </a:rPr>
              <a:t>Trip Number</a:t>
            </a:r>
            <a:endParaRPr lang="en-US" sz="900" b="1" dirty="0">
              <a:solidFill>
                <a:schemeClr val="tx1"/>
              </a:solidFill>
            </a:endParaRPr>
          </a:p>
        </p:txBody>
      </p:sp>
      <p:sp>
        <p:nvSpPr>
          <p:cNvPr id="12" name="Textfeld 11">
            <a:extLst>
              <a:ext uri="{FF2B5EF4-FFF2-40B4-BE49-F238E27FC236}">
                <a16:creationId xmlns:a16="http://schemas.microsoft.com/office/drawing/2014/main" id="{5EC3BA80-4845-6042-ABC9-43A216F7CF2F}"/>
              </a:ext>
            </a:extLst>
          </p:cNvPr>
          <p:cNvSpPr txBox="1"/>
          <p:nvPr/>
        </p:nvSpPr>
        <p:spPr bwMode="gray">
          <a:xfrm>
            <a:off x="8992699" y="5101996"/>
            <a:ext cx="756096" cy="263457"/>
          </a:xfrm>
          <a:prstGeom prst="rect">
            <a:avLst/>
          </a:prstGeom>
        </p:spPr>
        <p:txBody>
          <a:bodyPr wrap="none" lIns="0" rIns="0" rtlCol="0" anchor="b" anchorCtr="0">
            <a:normAutofit/>
          </a:bodyPr>
          <a:lstStyle/>
          <a:p>
            <a:pPr algn="ctr">
              <a:lnSpc>
                <a:spcPts val="900"/>
              </a:lnSpc>
            </a:pPr>
            <a:r>
              <a:rPr lang="en-GB" sz="900" b="1" dirty="0">
                <a:solidFill>
                  <a:schemeClr val="tx1"/>
                </a:solidFill>
              </a:rPr>
              <a:t>Positional Quality </a:t>
            </a:r>
            <a:endParaRPr lang="en-US" sz="900" b="1" dirty="0">
              <a:solidFill>
                <a:schemeClr val="tx1"/>
              </a:solidFill>
            </a:endParaRPr>
          </a:p>
        </p:txBody>
      </p:sp>
      <p:sp>
        <p:nvSpPr>
          <p:cNvPr id="13" name="Textfeld 12">
            <a:extLst>
              <a:ext uri="{FF2B5EF4-FFF2-40B4-BE49-F238E27FC236}">
                <a16:creationId xmlns:a16="http://schemas.microsoft.com/office/drawing/2014/main" id="{FAAE9A01-5907-8640-93E3-CA70663AA935}"/>
              </a:ext>
            </a:extLst>
          </p:cNvPr>
          <p:cNvSpPr txBox="1"/>
          <p:nvPr/>
        </p:nvSpPr>
        <p:spPr bwMode="gray">
          <a:xfrm>
            <a:off x="8709142" y="4806699"/>
            <a:ext cx="756096" cy="263457"/>
          </a:xfrm>
          <a:prstGeom prst="rect">
            <a:avLst/>
          </a:prstGeom>
        </p:spPr>
        <p:txBody>
          <a:bodyPr wrap="none" lIns="0" rIns="0" rtlCol="0" anchor="b" anchorCtr="0">
            <a:normAutofit/>
          </a:bodyPr>
          <a:lstStyle/>
          <a:p>
            <a:pPr algn="ctr">
              <a:lnSpc>
                <a:spcPts val="900"/>
              </a:lnSpc>
            </a:pPr>
            <a:r>
              <a:rPr lang="en-GB" sz="900" b="1" dirty="0">
                <a:solidFill>
                  <a:schemeClr val="tx1"/>
                </a:solidFill>
              </a:rPr>
              <a:t>RPM</a:t>
            </a:r>
            <a:endParaRPr lang="en-US" sz="900" b="1" dirty="0">
              <a:solidFill>
                <a:schemeClr val="tx1"/>
              </a:solidFill>
            </a:endParaRPr>
          </a:p>
        </p:txBody>
      </p:sp>
      <p:sp>
        <p:nvSpPr>
          <p:cNvPr id="14" name="Textfeld 13">
            <a:extLst>
              <a:ext uri="{FF2B5EF4-FFF2-40B4-BE49-F238E27FC236}">
                <a16:creationId xmlns:a16="http://schemas.microsoft.com/office/drawing/2014/main" id="{9546390A-CF3F-AC4A-A050-CC19BF351A66}"/>
              </a:ext>
            </a:extLst>
          </p:cNvPr>
          <p:cNvSpPr txBox="1"/>
          <p:nvPr/>
        </p:nvSpPr>
        <p:spPr bwMode="gray">
          <a:xfrm>
            <a:off x="8992699" y="4231175"/>
            <a:ext cx="756096" cy="263457"/>
          </a:xfrm>
          <a:prstGeom prst="rect">
            <a:avLst/>
          </a:prstGeom>
        </p:spPr>
        <p:txBody>
          <a:bodyPr wrap="none" lIns="0" rIns="0" rtlCol="0" anchor="b" anchorCtr="0">
            <a:normAutofit/>
          </a:bodyPr>
          <a:lstStyle/>
          <a:p>
            <a:pPr algn="ctr">
              <a:lnSpc>
                <a:spcPts val="900"/>
              </a:lnSpc>
            </a:pPr>
            <a:r>
              <a:rPr lang="en-GB" sz="900" b="1" dirty="0">
                <a:solidFill>
                  <a:schemeClr val="tx1"/>
                </a:solidFill>
              </a:rPr>
              <a:t>Fuel Consumption</a:t>
            </a:r>
            <a:endParaRPr lang="en-US" sz="900" b="1" dirty="0">
              <a:solidFill>
                <a:schemeClr val="tx1"/>
              </a:solidFill>
            </a:endParaRPr>
          </a:p>
        </p:txBody>
      </p:sp>
      <p:sp>
        <p:nvSpPr>
          <p:cNvPr id="15" name="Textfeld 14">
            <a:extLst>
              <a:ext uri="{FF2B5EF4-FFF2-40B4-BE49-F238E27FC236}">
                <a16:creationId xmlns:a16="http://schemas.microsoft.com/office/drawing/2014/main" id="{E4AA996F-75C9-B548-8671-07E45F4A4F41}"/>
              </a:ext>
            </a:extLst>
          </p:cNvPr>
          <p:cNvSpPr txBox="1"/>
          <p:nvPr/>
        </p:nvSpPr>
        <p:spPr bwMode="gray">
          <a:xfrm>
            <a:off x="8992699" y="4543242"/>
            <a:ext cx="756096" cy="263457"/>
          </a:xfrm>
          <a:prstGeom prst="rect">
            <a:avLst/>
          </a:prstGeom>
        </p:spPr>
        <p:txBody>
          <a:bodyPr wrap="none" lIns="0" rIns="0" rtlCol="0" anchor="b" anchorCtr="0">
            <a:normAutofit/>
          </a:bodyPr>
          <a:lstStyle/>
          <a:p>
            <a:pPr algn="ctr">
              <a:lnSpc>
                <a:spcPts val="900"/>
              </a:lnSpc>
            </a:pPr>
            <a:r>
              <a:rPr lang="en-GB" sz="900" b="1" dirty="0">
                <a:solidFill>
                  <a:schemeClr val="tx1"/>
                </a:solidFill>
              </a:rPr>
              <a:t>Throttle position</a:t>
            </a:r>
            <a:endParaRPr lang="en-US" sz="900" b="1" dirty="0">
              <a:solidFill>
                <a:schemeClr val="tx1"/>
              </a:solidFill>
            </a:endParaRPr>
          </a:p>
        </p:txBody>
      </p:sp>
      <p:sp>
        <p:nvSpPr>
          <p:cNvPr id="16" name="Textfeld 15">
            <a:extLst>
              <a:ext uri="{FF2B5EF4-FFF2-40B4-BE49-F238E27FC236}">
                <a16:creationId xmlns:a16="http://schemas.microsoft.com/office/drawing/2014/main" id="{CEB4E99E-F0BF-544F-8603-E82A6E16E6B7}"/>
              </a:ext>
            </a:extLst>
          </p:cNvPr>
          <p:cNvSpPr txBox="1"/>
          <p:nvPr/>
        </p:nvSpPr>
        <p:spPr bwMode="gray">
          <a:xfrm>
            <a:off x="8858661" y="3952648"/>
            <a:ext cx="756096" cy="263457"/>
          </a:xfrm>
          <a:prstGeom prst="rect">
            <a:avLst/>
          </a:prstGeom>
        </p:spPr>
        <p:txBody>
          <a:bodyPr wrap="none" lIns="0" rIns="0" rtlCol="0" anchor="b" anchorCtr="0">
            <a:normAutofit/>
          </a:bodyPr>
          <a:lstStyle/>
          <a:p>
            <a:pPr algn="ctr">
              <a:lnSpc>
                <a:spcPts val="900"/>
              </a:lnSpc>
            </a:pPr>
            <a:r>
              <a:rPr lang="en-GB" sz="900" b="1" dirty="0"/>
              <a:t>Average Speed</a:t>
            </a:r>
            <a:endParaRPr lang="en-US" sz="900" b="1" dirty="0">
              <a:solidFill>
                <a:schemeClr val="tx1"/>
              </a:solidFill>
            </a:endParaRPr>
          </a:p>
        </p:txBody>
      </p:sp>
      <p:sp>
        <p:nvSpPr>
          <p:cNvPr id="17" name="Textfeld 16">
            <a:extLst>
              <a:ext uri="{FF2B5EF4-FFF2-40B4-BE49-F238E27FC236}">
                <a16:creationId xmlns:a16="http://schemas.microsoft.com/office/drawing/2014/main" id="{3101CE4B-078F-0843-AE55-2BD9D7E6C321}"/>
              </a:ext>
            </a:extLst>
          </p:cNvPr>
          <p:cNvSpPr txBox="1"/>
          <p:nvPr/>
        </p:nvSpPr>
        <p:spPr bwMode="gray">
          <a:xfrm>
            <a:off x="8800044" y="3584436"/>
            <a:ext cx="1409394" cy="327137"/>
          </a:xfrm>
          <a:prstGeom prst="rect">
            <a:avLst/>
          </a:prstGeom>
        </p:spPr>
        <p:txBody>
          <a:bodyPr wrap="none" lIns="0" rIns="0" rtlCol="0" anchor="b" anchorCtr="0">
            <a:normAutofit/>
          </a:bodyPr>
          <a:lstStyle/>
          <a:p>
            <a:pPr algn="ctr">
              <a:lnSpc>
                <a:spcPts val="900"/>
              </a:lnSpc>
            </a:pPr>
            <a:r>
              <a:rPr lang="en-GB" sz="900" b="1" dirty="0"/>
              <a:t>Begin / Ending</a:t>
            </a:r>
            <a:br>
              <a:rPr lang="en-GB" sz="900" b="1" dirty="0"/>
            </a:br>
            <a:r>
              <a:rPr lang="en-GB" sz="900" b="1" dirty="0"/>
              <a:t>Odometer Reading (Odometer) </a:t>
            </a:r>
            <a:endParaRPr lang="en-US" sz="900" b="1" dirty="0">
              <a:solidFill>
                <a:schemeClr val="tx1"/>
              </a:solidFill>
            </a:endParaRPr>
          </a:p>
        </p:txBody>
      </p:sp>
      <p:sp>
        <p:nvSpPr>
          <p:cNvPr id="18" name="Textfeld 17">
            <a:extLst>
              <a:ext uri="{FF2B5EF4-FFF2-40B4-BE49-F238E27FC236}">
                <a16:creationId xmlns:a16="http://schemas.microsoft.com/office/drawing/2014/main" id="{EC0AC1E7-18CC-CF43-AC80-9D3371903C20}"/>
              </a:ext>
            </a:extLst>
          </p:cNvPr>
          <p:cNvSpPr txBox="1"/>
          <p:nvPr/>
        </p:nvSpPr>
        <p:spPr bwMode="gray">
          <a:xfrm>
            <a:off x="7533557" y="2866100"/>
            <a:ext cx="1409394" cy="247537"/>
          </a:xfrm>
          <a:prstGeom prst="rect">
            <a:avLst/>
          </a:prstGeom>
        </p:spPr>
        <p:txBody>
          <a:bodyPr wrap="none" lIns="0" rIns="0" rtlCol="0" anchor="b" anchorCtr="0">
            <a:normAutofit/>
          </a:bodyPr>
          <a:lstStyle/>
          <a:p>
            <a:pPr>
              <a:lnSpc>
                <a:spcPts val="900"/>
              </a:lnSpc>
            </a:pPr>
            <a:r>
              <a:rPr lang="en-GB" sz="900" b="1" dirty="0"/>
              <a:t>Road temperature</a:t>
            </a:r>
            <a:endParaRPr lang="en-US" sz="900" b="1" dirty="0">
              <a:solidFill>
                <a:schemeClr val="tx1"/>
              </a:solidFill>
            </a:endParaRPr>
          </a:p>
        </p:txBody>
      </p:sp>
      <p:sp>
        <p:nvSpPr>
          <p:cNvPr id="19" name="Textfeld 18">
            <a:extLst>
              <a:ext uri="{FF2B5EF4-FFF2-40B4-BE49-F238E27FC236}">
                <a16:creationId xmlns:a16="http://schemas.microsoft.com/office/drawing/2014/main" id="{29666340-7D54-424D-B42B-DDCD05AA9B9F}"/>
              </a:ext>
            </a:extLst>
          </p:cNvPr>
          <p:cNvSpPr txBox="1"/>
          <p:nvPr/>
        </p:nvSpPr>
        <p:spPr bwMode="gray">
          <a:xfrm>
            <a:off x="8095347" y="3085999"/>
            <a:ext cx="1409394" cy="247537"/>
          </a:xfrm>
          <a:prstGeom prst="rect">
            <a:avLst/>
          </a:prstGeom>
        </p:spPr>
        <p:txBody>
          <a:bodyPr wrap="none" lIns="0" rIns="0" rtlCol="0" anchor="b" anchorCtr="0">
            <a:normAutofit/>
          </a:bodyPr>
          <a:lstStyle/>
          <a:p>
            <a:pPr>
              <a:lnSpc>
                <a:spcPts val="900"/>
              </a:lnSpc>
            </a:pPr>
            <a:r>
              <a:rPr lang="en-GB" sz="900" b="1" dirty="0"/>
              <a:t>Longitude / latitude</a:t>
            </a:r>
            <a:endParaRPr lang="en-US" sz="900" b="1" dirty="0">
              <a:solidFill>
                <a:schemeClr val="tx1"/>
              </a:solidFill>
            </a:endParaRPr>
          </a:p>
        </p:txBody>
      </p:sp>
      <p:sp>
        <p:nvSpPr>
          <p:cNvPr id="20" name="Textfeld 19">
            <a:extLst>
              <a:ext uri="{FF2B5EF4-FFF2-40B4-BE49-F238E27FC236}">
                <a16:creationId xmlns:a16="http://schemas.microsoft.com/office/drawing/2014/main" id="{1060E7DF-04BF-E046-B696-AFA41F44E50C}"/>
              </a:ext>
            </a:extLst>
          </p:cNvPr>
          <p:cNvSpPr txBox="1"/>
          <p:nvPr/>
        </p:nvSpPr>
        <p:spPr bwMode="gray">
          <a:xfrm>
            <a:off x="8247747" y="3238399"/>
            <a:ext cx="1409394" cy="247537"/>
          </a:xfrm>
          <a:prstGeom prst="rect">
            <a:avLst/>
          </a:prstGeom>
        </p:spPr>
        <p:txBody>
          <a:bodyPr wrap="none" lIns="0" rIns="0" rtlCol="0" anchor="b" anchorCtr="0">
            <a:normAutofit/>
          </a:bodyPr>
          <a:lstStyle/>
          <a:p>
            <a:pPr>
              <a:lnSpc>
                <a:spcPts val="900"/>
              </a:lnSpc>
            </a:pPr>
            <a:r>
              <a:rPr lang="en-GB" sz="900" b="1" dirty="0"/>
              <a:t>Longitude / latitude</a:t>
            </a:r>
            <a:endParaRPr lang="en-US" sz="900" b="1" dirty="0">
              <a:solidFill>
                <a:schemeClr val="tx1"/>
              </a:solidFill>
            </a:endParaRPr>
          </a:p>
        </p:txBody>
      </p:sp>
      <p:sp>
        <p:nvSpPr>
          <p:cNvPr id="21" name="Textfeld 20">
            <a:extLst>
              <a:ext uri="{FF2B5EF4-FFF2-40B4-BE49-F238E27FC236}">
                <a16:creationId xmlns:a16="http://schemas.microsoft.com/office/drawing/2014/main" id="{C3EFB6AD-1CB3-2D4A-B6D0-235D290CB190}"/>
              </a:ext>
            </a:extLst>
          </p:cNvPr>
          <p:cNvSpPr txBox="1"/>
          <p:nvPr/>
        </p:nvSpPr>
        <p:spPr bwMode="gray">
          <a:xfrm>
            <a:off x="7198303" y="2761944"/>
            <a:ext cx="1409394" cy="247537"/>
          </a:xfrm>
          <a:prstGeom prst="rect">
            <a:avLst/>
          </a:prstGeom>
        </p:spPr>
        <p:txBody>
          <a:bodyPr wrap="none" lIns="0" rIns="0" rtlCol="0" anchor="b" anchorCtr="0">
            <a:normAutofit/>
          </a:bodyPr>
          <a:lstStyle/>
          <a:p>
            <a:pPr>
              <a:lnSpc>
                <a:spcPts val="900"/>
              </a:lnSpc>
            </a:pPr>
            <a:r>
              <a:rPr lang="en-GB" sz="900" b="1" dirty="0"/>
              <a:t>ABS</a:t>
            </a:r>
            <a:endParaRPr lang="en-US" sz="900" b="1" dirty="0">
              <a:solidFill>
                <a:schemeClr val="tx1"/>
              </a:solidFill>
            </a:endParaRPr>
          </a:p>
        </p:txBody>
      </p:sp>
      <p:sp>
        <p:nvSpPr>
          <p:cNvPr id="22" name="Textfeld 21">
            <a:extLst>
              <a:ext uri="{FF2B5EF4-FFF2-40B4-BE49-F238E27FC236}">
                <a16:creationId xmlns:a16="http://schemas.microsoft.com/office/drawing/2014/main" id="{830C2A6F-A431-7B44-9048-8714EF93031F}"/>
              </a:ext>
            </a:extLst>
          </p:cNvPr>
          <p:cNvSpPr txBox="1"/>
          <p:nvPr/>
        </p:nvSpPr>
        <p:spPr bwMode="gray">
          <a:xfrm>
            <a:off x="6785681" y="2741536"/>
            <a:ext cx="1409394" cy="247537"/>
          </a:xfrm>
          <a:prstGeom prst="rect">
            <a:avLst/>
          </a:prstGeom>
        </p:spPr>
        <p:txBody>
          <a:bodyPr wrap="none" lIns="0" rIns="0" rtlCol="0" anchor="b" anchorCtr="0">
            <a:normAutofit/>
          </a:bodyPr>
          <a:lstStyle/>
          <a:p>
            <a:pPr>
              <a:lnSpc>
                <a:spcPts val="900"/>
              </a:lnSpc>
            </a:pPr>
            <a:r>
              <a:rPr lang="en-GB" sz="900" b="1" dirty="0"/>
              <a:t>VIN</a:t>
            </a:r>
            <a:endParaRPr lang="en-US" sz="900" b="1" dirty="0">
              <a:solidFill>
                <a:schemeClr val="tx1"/>
              </a:solidFill>
            </a:endParaRPr>
          </a:p>
        </p:txBody>
      </p:sp>
      <p:sp>
        <p:nvSpPr>
          <p:cNvPr id="23" name="Textfeld 22">
            <a:extLst>
              <a:ext uri="{FF2B5EF4-FFF2-40B4-BE49-F238E27FC236}">
                <a16:creationId xmlns:a16="http://schemas.microsoft.com/office/drawing/2014/main" id="{BD86F204-DAC0-3545-9F06-10036859E2C6}"/>
              </a:ext>
            </a:extLst>
          </p:cNvPr>
          <p:cNvSpPr txBox="1"/>
          <p:nvPr/>
        </p:nvSpPr>
        <p:spPr bwMode="gray">
          <a:xfrm>
            <a:off x="5874673" y="2824774"/>
            <a:ext cx="1409394" cy="247537"/>
          </a:xfrm>
          <a:prstGeom prst="rect">
            <a:avLst/>
          </a:prstGeom>
        </p:spPr>
        <p:txBody>
          <a:bodyPr wrap="none" lIns="0" rIns="0" rtlCol="0" anchor="b" anchorCtr="0">
            <a:normAutofit/>
          </a:bodyPr>
          <a:lstStyle/>
          <a:p>
            <a:pPr>
              <a:lnSpc>
                <a:spcPts val="900"/>
              </a:lnSpc>
            </a:pPr>
            <a:r>
              <a:rPr lang="en-GB" sz="900" b="1" dirty="0"/>
              <a:t>Timestamp</a:t>
            </a:r>
            <a:endParaRPr lang="en-US" sz="900" b="1" dirty="0">
              <a:solidFill>
                <a:schemeClr val="tx1"/>
              </a:solidFill>
            </a:endParaRPr>
          </a:p>
        </p:txBody>
      </p:sp>
      <p:sp>
        <p:nvSpPr>
          <p:cNvPr id="24" name="Textfeld 23">
            <a:extLst>
              <a:ext uri="{FF2B5EF4-FFF2-40B4-BE49-F238E27FC236}">
                <a16:creationId xmlns:a16="http://schemas.microsoft.com/office/drawing/2014/main" id="{6A139E8D-819B-D74E-83BE-603C27089A40}"/>
              </a:ext>
            </a:extLst>
          </p:cNvPr>
          <p:cNvSpPr txBox="1"/>
          <p:nvPr/>
        </p:nvSpPr>
        <p:spPr bwMode="gray">
          <a:xfrm>
            <a:off x="5371674" y="2998494"/>
            <a:ext cx="835283" cy="239905"/>
          </a:xfrm>
          <a:prstGeom prst="rect">
            <a:avLst/>
          </a:prstGeom>
        </p:spPr>
        <p:txBody>
          <a:bodyPr wrap="none" lIns="0" rIns="0" rtlCol="0" anchor="b" anchorCtr="0">
            <a:normAutofit/>
          </a:bodyPr>
          <a:lstStyle/>
          <a:p>
            <a:pPr>
              <a:lnSpc>
                <a:spcPts val="900"/>
              </a:lnSpc>
            </a:pPr>
            <a:r>
              <a:rPr lang="en-GB" sz="900" b="1" dirty="0"/>
              <a:t>Oil Level</a:t>
            </a:r>
            <a:endParaRPr lang="en-US" sz="900" b="1" dirty="0">
              <a:solidFill>
                <a:schemeClr val="tx1"/>
              </a:solidFill>
            </a:endParaRPr>
          </a:p>
        </p:txBody>
      </p:sp>
      <p:sp>
        <p:nvSpPr>
          <p:cNvPr id="25" name="Textfeld 24">
            <a:extLst>
              <a:ext uri="{FF2B5EF4-FFF2-40B4-BE49-F238E27FC236}">
                <a16:creationId xmlns:a16="http://schemas.microsoft.com/office/drawing/2014/main" id="{D7D999CE-144C-064E-9F07-106C3973648D}"/>
              </a:ext>
            </a:extLst>
          </p:cNvPr>
          <p:cNvSpPr txBox="1"/>
          <p:nvPr/>
        </p:nvSpPr>
        <p:spPr bwMode="gray">
          <a:xfrm>
            <a:off x="4490357" y="3209767"/>
            <a:ext cx="835283" cy="239905"/>
          </a:xfrm>
          <a:prstGeom prst="rect">
            <a:avLst/>
          </a:prstGeom>
        </p:spPr>
        <p:txBody>
          <a:bodyPr wrap="none" lIns="0" rIns="0" rtlCol="0" anchor="b" anchorCtr="0">
            <a:normAutofit/>
          </a:bodyPr>
          <a:lstStyle/>
          <a:p>
            <a:pPr>
              <a:lnSpc>
                <a:spcPts val="900"/>
              </a:lnSpc>
            </a:pPr>
            <a:r>
              <a:rPr lang="en-GB" sz="900" b="1" dirty="0"/>
              <a:t>Volumetric sensors </a:t>
            </a:r>
            <a:endParaRPr lang="en-US" sz="900" b="1" dirty="0">
              <a:solidFill>
                <a:schemeClr val="tx1"/>
              </a:solidFill>
            </a:endParaRPr>
          </a:p>
        </p:txBody>
      </p:sp>
      <p:sp>
        <p:nvSpPr>
          <p:cNvPr id="26" name="Textfeld 25">
            <a:extLst>
              <a:ext uri="{FF2B5EF4-FFF2-40B4-BE49-F238E27FC236}">
                <a16:creationId xmlns:a16="http://schemas.microsoft.com/office/drawing/2014/main" id="{A84F7B30-C7CE-D948-88F6-7982EA888863}"/>
              </a:ext>
            </a:extLst>
          </p:cNvPr>
          <p:cNvSpPr txBox="1"/>
          <p:nvPr/>
        </p:nvSpPr>
        <p:spPr bwMode="gray">
          <a:xfrm>
            <a:off x="4360697" y="3460242"/>
            <a:ext cx="1107351" cy="248388"/>
          </a:xfrm>
          <a:prstGeom prst="rect">
            <a:avLst/>
          </a:prstGeom>
        </p:spPr>
        <p:txBody>
          <a:bodyPr wrap="none" lIns="0" rIns="0" rtlCol="0" anchor="b" anchorCtr="0">
            <a:normAutofit/>
          </a:bodyPr>
          <a:lstStyle/>
          <a:p>
            <a:pPr>
              <a:lnSpc>
                <a:spcPts val="900"/>
              </a:lnSpc>
            </a:pPr>
            <a:r>
              <a:rPr lang="en-GB" sz="900" b="1" dirty="0"/>
              <a:t>Ignition Status</a:t>
            </a:r>
            <a:endParaRPr lang="en-US" sz="900" b="1" dirty="0">
              <a:solidFill>
                <a:schemeClr val="tx1"/>
              </a:solidFill>
            </a:endParaRPr>
          </a:p>
        </p:txBody>
      </p:sp>
      <p:sp>
        <p:nvSpPr>
          <p:cNvPr id="27" name="Textfeld 26">
            <a:extLst>
              <a:ext uri="{FF2B5EF4-FFF2-40B4-BE49-F238E27FC236}">
                <a16:creationId xmlns:a16="http://schemas.microsoft.com/office/drawing/2014/main" id="{4D05145A-E307-3649-B251-ECBFB0F96D3D}"/>
              </a:ext>
            </a:extLst>
          </p:cNvPr>
          <p:cNvSpPr txBox="1"/>
          <p:nvPr/>
        </p:nvSpPr>
        <p:spPr bwMode="gray">
          <a:xfrm>
            <a:off x="6078721" y="5434788"/>
            <a:ext cx="1718631" cy="395186"/>
          </a:xfrm>
          <a:prstGeom prst="rect">
            <a:avLst/>
          </a:prstGeom>
        </p:spPr>
        <p:txBody>
          <a:bodyPr wrap="none" lIns="0" rIns="0" rtlCol="0" anchor="b" anchorCtr="0">
            <a:normAutofit/>
          </a:bodyPr>
          <a:lstStyle/>
          <a:p>
            <a:pPr algn="ctr">
              <a:lnSpc>
                <a:spcPts val="900"/>
              </a:lnSpc>
            </a:pPr>
            <a:r>
              <a:rPr lang="en-GB" sz="900" b="1" dirty="0">
                <a:solidFill>
                  <a:schemeClr val="tx1"/>
                </a:solidFill>
              </a:rPr>
              <a:t>Data Platform</a:t>
            </a:r>
          </a:p>
          <a:p>
            <a:pPr algn="ctr">
              <a:lnSpc>
                <a:spcPts val="900"/>
              </a:lnSpc>
            </a:pPr>
            <a:r>
              <a:rPr lang="en-GB" sz="900" b="1" dirty="0"/>
              <a:t>“Automobile”</a:t>
            </a:r>
            <a:endParaRPr lang="en-US" sz="900" b="1" dirty="0">
              <a:solidFill>
                <a:schemeClr val="tx1"/>
              </a:solidFill>
            </a:endParaRPr>
          </a:p>
        </p:txBody>
      </p:sp>
      <p:sp>
        <p:nvSpPr>
          <p:cNvPr id="28" name="Textfeld 27">
            <a:extLst>
              <a:ext uri="{FF2B5EF4-FFF2-40B4-BE49-F238E27FC236}">
                <a16:creationId xmlns:a16="http://schemas.microsoft.com/office/drawing/2014/main" id="{1341A0FF-A41C-4B41-BB60-25D9482FBCD2}"/>
              </a:ext>
            </a:extLst>
          </p:cNvPr>
          <p:cNvSpPr txBox="1"/>
          <p:nvPr/>
        </p:nvSpPr>
        <p:spPr bwMode="gray">
          <a:xfrm>
            <a:off x="4025634" y="3761190"/>
            <a:ext cx="1207105" cy="338565"/>
          </a:xfrm>
          <a:prstGeom prst="rect">
            <a:avLst/>
          </a:prstGeom>
        </p:spPr>
        <p:txBody>
          <a:bodyPr wrap="none" lIns="0" rIns="0" rtlCol="0" anchor="b" anchorCtr="0">
            <a:normAutofit/>
          </a:bodyPr>
          <a:lstStyle/>
          <a:p>
            <a:pPr>
              <a:lnSpc>
                <a:spcPts val="900"/>
              </a:lnSpc>
            </a:pPr>
            <a:r>
              <a:rPr lang="en-GB" sz="900" b="1" dirty="0"/>
              <a:t>Windshield</a:t>
            </a:r>
            <a:br>
              <a:rPr lang="en-GB" sz="900" b="1" dirty="0"/>
            </a:br>
            <a:r>
              <a:rPr lang="en-GB" sz="900" b="1" dirty="0"/>
              <a:t>wiper Information </a:t>
            </a:r>
            <a:endParaRPr lang="en-US" sz="900" b="1" dirty="0">
              <a:solidFill>
                <a:schemeClr val="tx1"/>
              </a:solidFill>
            </a:endParaRPr>
          </a:p>
        </p:txBody>
      </p:sp>
      <p:sp>
        <p:nvSpPr>
          <p:cNvPr id="29" name="Textfeld 28">
            <a:extLst>
              <a:ext uri="{FF2B5EF4-FFF2-40B4-BE49-F238E27FC236}">
                <a16:creationId xmlns:a16="http://schemas.microsoft.com/office/drawing/2014/main" id="{E2FA35C4-4C14-9A4B-AE56-B2CB48FB3A9C}"/>
              </a:ext>
            </a:extLst>
          </p:cNvPr>
          <p:cNvSpPr txBox="1"/>
          <p:nvPr/>
        </p:nvSpPr>
        <p:spPr bwMode="gray">
          <a:xfrm>
            <a:off x="4360697" y="4082686"/>
            <a:ext cx="1207105" cy="338565"/>
          </a:xfrm>
          <a:prstGeom prst="rect">
            <a:avLst/>
          </a:prstGeom>
        </p:spPr>
        <p:txBody>
          <a:bodyPr wrap="none" lIns="0" rIns="0" rtlCol="0" anchor="b" anchorCtr="0">
            <a:normAutofit/>
          </a:bodyPr>
          <a:lstStyle/>
          <a:p>
            <a:pPr>
              <a:lnSpc>
                <a:spcPts val="900"/>
              </a:lnSpc>
            </a:pPr>
            <a:r>
              <a:rPr lang="en-GB" sz="900" b="1" dirty="0"/>
              <a:t>Car weight</a:t>
            </a:r>
            <a:endParaRPr lang="en-US" sz="900" b="1" dirty="0">
              <a:solidFill>
                <a:schemeClr val="tx1"/>
              </a:solidFill>
            </a:endParaRPr>
          </a:p>
        </p:txBody>
      </p:sp>
      <p:pic>
        <p:nvPicPr>
          <p:cNvPr id="30" name="Grafik 29">
            <a:extLst>
              <a:ext uri="{FF2B5EF4-FFF2-40B4-BE49-F238E27FC236}">
                <a16:creationId xmlns:a16="http://schemas.microsoft.com/office/drawing/2014/main" id="{E3923295-7B08-9647-8B1B-22D9597DAA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5695" y="3187679"/>
            <a:ext cx="936333" cy="640803"/>
          </a:xfrm>
          <a:prstGeom prst="rect">
            <a:avLst/>
          </a:prstGeom>
        </p:spPr>
      </p:pic>
      <p:sp>
        <p:nvSpPr>
          <p:cNvPr id="31" name="Textfeld 30">
            <a:extLst>
              <a:ext uri="{FF2B5EF4-FFF2-40B4-BE49-F238E27FC236}">
                <a16:creationId xmlns:a16="http://schemas.microsoft.com/office/drawing/2014/main" id="{7B0E7B9E-61D3-B844-B791-B7E75C1E8899}"/>
              </a:ext>
            </a:extLst>
          </p:cNvPr>
          <p:cNvSpPr txBox="1"/>
          <p:nvPr/>
        </p:nvSpPr>
        <p:spPr bwMode="gray">
          <a:xfrm>
            <a:off x="3809954" y="4421251"/>
            <a:ext cx="1207105" cy="338565"/>
          </a:xfrm>
          <a:prstGeom prst="rect">
            <a:avLst/>
          </a:prstGeom>
        </p:spPr>
        <p:txBody>
          <a:bodyPr wrap="none" lIns="0" rIns="0" rtlCol="0" anchor="b" anchorCtr="0">
            <a:normAutofit/>
          </a:bodyPr>
          <a:lstStyle/>
          <a:p>
            <a:pPr algn="ctr">
              <a:lnSpc>
                <a:spcPts val="900"/>
              </a:lnSpc>
            </a:pPr>
            <a:r>
              <a:rPr lang="en-GB" sz="900" b="1" dirty="0"/>
              <a:t>DTC Code</a:t>
            </a:r>
          </a:p>
          <a:p>
            <a:pPr algn="ctr">
              <a:lnSpc>
                <a:spcPts val="900"/>
              </a:lnSpc>
            </a:pPr>
            <a:r>
              <a:rPr lang="en-GB" sz="900" b="1" dirty="0">
                <a:solidFill>
                  <a:schemeClr val="tx1"/>
                </a:solidFill>
              </a:rPr>
              <a:t>Detection / Clearing</a:t>
            </a:r>
            <a:endParaRPr lang="en-US" sz="900" b="1" dirty="0">
              <a:solidFill>
                <a:schemeClr val="tx1"/>
              </a:solidFill>
            </a:endParaRPr>
          </a:p>
        </p:txBody>
      </p:sp>
      <p:sp>
        <p:nvSpPr>
          <p:cNvPr id="32" name="Textfeld 31">
            <a:extLst>
              <a:ext uri="{FF2B5EF4-FFF2-40B4-BE49-F238E27FC236}">
                <a16:creationId xmlns:a16="http://schemas.microsoft.com/office/drawing/2014/main" id="{82EA67C6-07CA-9947-ADB3-D74B5B82514A}"/>
              </a:ext>
            </a:extLst>
          </p:cNvPr>
          <p:cNvSpPr txBox="1"/>
          <p:nvPr/>
        </p:nvSpPr>
        <p:spPr bwMode="gray">
          <a:xfrm>
            <a:off x="4127388" y="4740674"/>
            <a:ext cx="1207105" cy="263457"/>
          </a:xfrm>
          <a:prstGeom prst="rect">
            <a:avLst/>
          </a:prstGeom>
        </p:spPr>
        <p:txBody>
          <a:bodyPr wrap="none" lIns="0" rIns="0" rtlCol="0" anchor="b" anchorCtr="0">
            <a:normAutofit/>
          </a:bodyPr>
          <a:lstStyle/>
          <a:p>
            <a:pPr algn="ctr">
              <a:lnSpc>
                <a:spcPts val="900"/>
              </a:lnSpc>
            </a:pPr>
            <a:r>
              <a:rPr lang="en-GB" sz="900" b="1" dirty="0"/>
              <a:t>Fuel Level</a:t>
            </a:r>
            <a:endParaRPr lang="en-US" sz="900" b="1" dirty="0">
              <a:solidFill>
                <a:schemeClr val="tx1"/>
              </a:solidFill>
            </a:endParaRPr>
          </a:p>
        </p:txBody>
      </p:sp>
      <p:sp>
        <p:nvSpPr>
          <p:cNvPr id="33" name="Textfeld 32">
            <a:extLst>
              <a:ext uri="{FF2B5EF4-FFF2-40B4-BE49-F238E27FC236}">
                <a16:creationId xmlns:a16="http://schemas.microsoft.com/office/drawing/2014/main" id="{C176DB2E-2C0E-1243-B091-3211160765A2}"/>
              </a:ext>
            </a:extLst>
          </p:cNvPr>
          <p:cNvSpPr txBox="1"/>
          <p:nvPr/>
        </p:nvSpPr>
        <p:spPr bwMode="gray">
          <a:xfrm>
            <a:off x="3949870" y="4986021"/>
            <a:ext cx="1207105" cy="263457"/>
          </a:xfrm>
          <a:prstGeom prst="rect">
            <a:avLst/>
          </a:prstGeom>
        </p:spPr>
        <p:txBody>
          <a:bodyPr wrap="none" lIns="0" rIns="0" rtlCol="0" anchor="b" anchorCtr="0">
            <a:normAutofit/>
          </a:bodyPr>
          <a:lstStyle/>
          <a:p>
            <a:pPr algn="ctr">
              <a:lnSpc>
                <a:spcPts val="900"/>
              </a:lnSpc>
            </a:pPr>
            <a:r>
              <a:rPr lang="en-GB" sz="900" b="1" dirty="0"/>
              <a:t>Make / Model / Year</a:t>
            </a:r>
            <a:endParaRPr lang="en-US" sz="900" b="1" dirty="0">
              <a:solidFill>
                <a:schemeClr val="tx1"/>
              </a:solidFill>
            </a:endParaRPr>
          </a:p>
        </p:txBody>
      </p:sp>
      <p:sp>
        <p:nvSpPr>
          <p:cNvPr id="34" name="Textfeld 33">
            <a:extLst>
              <a:ext uri="{FF2B5EF4-FFF2-40B4-BE49-F238E27FC236}">
                <a16:creationId xmlns:a16="http://schemas.microsoft.com/office/drawing/2014/main" id="{28D81AA1-425E-1D4E-8330-CC6BE26EFFD6}"/>
              </a:ext>
            </a:extLst>
          </p:cNvPr>
          <p:cNvSpPr txBox="1"/>
          <p:nvPr/>
        </p:nvSpPr>
        <p:spPr bwMode="gray">
          <a:xfrm>
            <a:off x="3980039" y="5265564"/>
            <a:ext cx="1207105" cy="263457"/>
          </a:xfrm>
          <a:prstGeom prst="rect">
            <a:avLst/>
          </a:prstGeom>
        </p:spPr>
        <p:txBody>
          <a:bodyPr wrap="none" lIns="0" rIns="0" rtlCol="0" anchor="b" anchorCtr="0">
            <a:normAutofit/>
          </a:bodyPr>
          <a:lstStyle/>
          <a:p>
            <a:pPr algn="ctr">
              <a:lnSpc>
                <a:spcPts val="900"/>
              </a:lnSpc>
            </a:pPr>
            <a:r>
              <a:rPr lang="en-GB" sz="900" b="1" dirty="0"/>
              <a:t>Injector circuit malfunction </a:t>
            </a:r>
            <a:endParaRPr lang="en-US" sz="900" b="1" dirty="0">
              <a:solidFill>
                <a:schemeClr val="tx1"/>
              </a:solidFill>
            </a:endParaRPr>
          </a:p>
        </p:txBody>
      </p:sp>
      <p:sp>
        <p:nvSpPr>
          <p:cNvPr id="35" name="Textfeld 34">
            <a:extLst>
              <a:ext uri="{FF2B5EF4-FFF2-40B4-BE49-F238E27FC236}">
                <a16:creationId xmlns:a16="http://schemas.microsoft.com/office/drawing/2014/main" id="{82410157-6842-8B48-8196-812276159C06}"/>
              </a:ext>
            </a:extLst>
          </p:cNvPr>
          <p:cNvSpPr txBox="1"/>
          <p:nvPr/>
        </p:nvSpPr>
        <p:spPr bwMode="gray">
          <a:xfrm>
            <a:off x="4025634" y="5545107"/>
            <a:ext cx="1207105" cy="263457"/>
          </a:xfrm>
          <a:prstGeom prst="rect">
            <a:avLst/>
          </a:prstGeom>
        </p:spPr>
        <p:txBody>
          <a:bodyPr wrap="none" lIns="0" rIns="0" rtlCol="0" anchor="b" anchorCtr="0">
            <a:normAutofit/>
          </a:bodyPr>
          <a:lstStyle/>
          <a:p>
            <a:pPr algn="ctr">
              <a:lnSpc>
                <a:spcPts val="900"/>
              </a:lnSpc>
            </a:pPr>
            <a:r>
              <a:rPr lang="en-GB" sz="900" b="1" dirty="0"/>
              <a:t>Hard breaking / Tire Pressure </a:t>
            </a:r>
            <a:endParaRPr lang="en-US" sz="900" b="1" dirty="0">
              <a:solidFill>
                <a:schemeClr val="tx1"/>
              </a:solidFill>
            </a:endParaRPr>
          </a:p>
        </p:txBody>
      </p:sp>
      <p:sp>
        <p:nvSpPr>
          <p:cNvPr id="36" name="Textfeld 35">
            <a:extLst>
              <a:ext uri="{FF2B5EF4-FFF2-40B4-BE49-F238E27FC236}">
                <a16:creationId xmlns:a16="http://schemas.microsoft.com/office/drawing/2014/main" id="{8F636D65-CED3-0042-898D-2FD08E925852}"/>
              </a:ext>
            </a:extLst>
          </p:cNvPr>
          <p:cNvSpPr txBox="1"/>
          <p:nvPr/>
        </p:nvSpPr>
        <p:spPr bwMode="gray">
          <a:xfrm>
            <a:off x="4920906" y="5789224"/>
            <a:ext cx="1207105" cy="263457"/>
          </a:xfrm>
          <a:prstGeom prst="rect">
            <a:avLst/>
          </a:prstGeom>
        </p:spPr>
        <p:txBody>
          <a:bodyPr wrap="none" lIns="0" rIns="0" rtlCol="0" anchor="b" anchorCtr="0">
            <a:normAutofit/>
          </a:bodyPr>
          <a:lstStyle/>
          <a:p>
            <a:pPr algn="ctr">
              <a:lnSpc>
                <a:spcPts val="900"/>
              </a:lnSpc>
            </a:pPr>
            <a:r>
              <a:rPr lang="en-GB" sz="900" b="1" dirty="0"/>
              <a:t>Battery level</a:t>
            </a:r>
            <a:endParaRPr lang="en-US" sz="900" b="1" dirty="0">
              <a:solidFill>
                <a:schemeClr val="tx1"/>
              </a:solidFill>
            </a:endParaRPr>
          </a:p>
        </p:txBody>
      </p:sp>
      <p:sp>
        <p:nvSpPr>
          <p:cNvPr id="37" name="Textfeld 36">
            <a:extLst>
              <a:ext uri="{FF2B5EF4-FFF2-40B4-BE49-F238E27FC236}">
                <a16:creationId xmlns:a16="http://schemas.microsoft.com/office/drawing/2014/main" id="{ADDCC215-4D8C-CA48-883E-4D71C809DAD5}"/>
              </a:ext>
            </a:extLst>
          </p:cNvPr>
          <p:cNvSpPr txBox="1"/>
          <p:nvPr/>
        </p:nvSpPr>
        <p:spPr bwMode="gray">
          <a:xfrm>
            <a:off x="8255678" y="5811029"/>
            <a:ext cx="1207105" cy="263457"/>
          </a:xfrm>
          <a:prstGeom prst="rect">
            <a:avLst/>
          </a:prstGeom>
        </p:spPr>
        <p:txBody>
          <a:bodyPr wrap="none" lIns="0" rIns="0" rtlCol="0" anchor="b" anchorCtr="0">
            <a:normAutofit/>
          </a:bodyPr>
          <a:lstStyle/>
          <a:p>
            <a:pPr algn="ctr">
              <a:lnSpc>
                <a:spcPts val="900"/>
              </a:lnSpc>
            </a:pPr>
            <a:r>
              <a:rPr lang="en-GB" sz="900" b="1" dirty="0"/>
              <a:t>Set belts / seat weight check</a:t>
            </a:r>
            <a:endParaRPr lang="en-US" sz="900" b="1" dirty="0">
              <a:solidFill>
                <a:schemeClr val="tx1"/>
              </a:solidFill>
            </a:endParaRPr>
          </a:p>
        </p:txBody>
      </p:sp>
      <p:sp>
        <p:nvSpPr>
          <p:cNvPr id="38" name="Textfeld 37">
            <a:extLst>
              <a:ext uri="{FF2B5EF4-FFF2-40B4-BE49-F238E27FC236}">
                <a16:creationId xmlns:a16="http://schemas.microsoft.com/office/drawing/2014/main" id="{F8F53CAF-85E9-CD45-8F96-EDE51D8E5F4E}"/>
              </a:ext>
            </a:extLst>
          </p:cNvPr>
          <p:cNvSpPr txBox="1"/>
          <p:nvPr/>
        </p:nvSpPr>
        <p:spPr bwMode="gray">
          <a:xfrm>
            <a:off x="5492516" y="5972298"/>
            <a:ext cx="1207105" cy="263457"/>
          </a:xfrm>
          <a:prstGeom prst="rect">
            <a:avLst/>
          </a:prstGeom>
        </p:spPr>
        <p:txBody>
          <a:bodyPr wrap="none" lIns="0" rIns="0" rtlCol="0" anchor="b" anchorCtr="0">
            <a:normAutofit/>
          </a:bodyPr>
          <a:lstStyle/>
          <a:p>
            <a:pPr algn="ctr">
              <a:lnSpc>
                <a:spcPts val="900"/>
              </a:lnSpc>
            </a:pPr>
            <a:r>
              <a:rPr lang="en-GB" sz="900" b="1" dirty="0"/>
              <a:t>Airbags</a:t>
            </a:r>
            <a:endParaRPr lang="en-US" sz="900" b="1" dirty="0">
              <a:solidFill>
                <a:schemeClr val="tx1"/>
              </a:solidFill>
            </a:endParaRPr>
          </a:p>
        </p:txBody>
      </p:sp>
      <p:sp>
        <p:nvSpPr>
          <p:cNvPr id="39" name="Textfeld 38">
            <a:extLst>
              <a:ext uri="{FF2B5EF4-FFF2-40B4-BE49-F238E27FC236}">
                <a16:creationId xmlns:a16="http://schemas.microsoft.com/office/drawing/2014/main" id="{FDA63010-2B9E-224D-A09D-1FF2D0048119}"/>
              </a:ext>
            </a:extLst>
          </p:cNvPr>
          <p:cNvSpPr txBox="1"/>
          <p:nvPr/>
        </p:nvSpPr>
        <p:spPr bwMode="gray">
          <a:xfrm>
            <a:off x="7135551" y="6175856"/>
            <a:ext cx="1319792" cy="284965"/>
          </a:xfrm>
          <a:prstGeom prst="rect">
            <a:avLst/>
          </a:prstGeom>
        </p:spPr>
        <p:txBody>
          <a:bodyPr wrap="none" lIns="0" rIns="0" rtlCol="0" anchor="b" anchorCtr="0">
            <a:normAutofit/>
          </a:bodyPr>
          <a:lstStyle/>
          <a:p>
            <a:pPr algn="ctr">
              <a:lnSpc>
                <a:spcPts val="900"/>
              </a:lnSpc>
            </a:pPr>
            <a:r>
              <a:rPr lang="en-GB" sz="900" b="1" dirty="0">
                <a:solidFill>
                  <a:schemeClr val="tx1"/>
                </a:solidFill>
              </a:rPr>
              <a:t>Steering wheel angle</a:t>
            </a:r>
            <a:endParaRPr lang="en-US" sz="900" b="1" dirty="0">
              <a:solidFill>
                <a:schemeClr val="tx1"/>
              </a:solidFill>
            </a:endParaRPr>
          </a:p>
        </p:txBody>
      </p:sp>
      <p:sp>
        <p:nvSpPr>
          <p:cNvPr id="40" name="Textfeld 39">
            <a:extLst>
              <a:ext uri="{FF2B5EF4-FFF2-40B4-BE49-F238E27FC236}">
                <a16:creationId xmlns:a16="http://schemas.microsoft.com/office/drawing/2014/main" id="{5C87D2DB-8100-2E4D-BDBD-3CD367F85EC7}"/>
              </a:ext>
            </a:extLst>
          </p:cNvPr>
          <p:cNvSpPr txBox="1"/>
          <p:nvPr/>
        </p:nvSpPr>
        <p:spPr bwMode="gray">
          <a:xfrm>
            <a:off x="6477560" y="6362315"/>
            <a:ext cx="1319792" cy="284965"/>
          </a:xfrm>
          <a:prstGeom prst="rect">
            <a:avLst/>
          </a:prstGeom>
        </p:spPr>
        <p:txBody>
          <a:bodyPr wrap="none" lIns="0" rIns="0" rtlCol="0" anchor="b" anchorCtr="0">
            <a:normAutofit/>
          </a:bodyPr>
          <a:lstStyle/>
          <a:p>
            <a:pPr algn="ctr">
              <a:lnSpc>
                <a:spcPts val="900"/>
              </a:lnSpc>
            </a:pPr>
            <a:r>
              <a:rPr lang="en-GB" sz="900" b="1" dirty="0">
                <a:solidFill>
                  <a:schemeClr val="tx1"/>
                </a:solidFill>
              </a:rPr>
              <a:t>Malfunction indicator light</a:t>
            </a:r>
            <a:endParaRPr lang="en-US" sz="900" b="1" dirty="0">
              <a:solidFill>
                <a:schemeClr val="tx1"/>
              </a:solidFill>
            </a:endParaRPr>
          </a:p>
        </p:txBody>
      </p:sp>
      <p:pic>
        <p:nvPicPr>
          <p:cNvPr id="41" name="Grafik 40">
            <a:extLst>
              <a:ext uri="{FF2B5EF4-FFF2-40B4-BE49-F238E27FC236}">
                <a16:creationId xmlns:a16="http://schemas.microsoft.com/office/drawing/2014/main" id="{E6A003EC-BA86-8540-B3AB-9D3C73DD1A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4461" y="1075576"/>
            <a:ext cx="1254877" cy="1031091"/>
          </a:xfrm>
          <a:prstGeom prst="rect">
            <a:avLst/>
          </a:prstGeom>
        </p:spPr>
      </p:pic>
      <p:sp>
        <p:nvSpPr>
          <p:cNvPr id="42" name="Textfeld 41">
            <a:extLst>
              <a:ext uri="{FF2B5EF4-FFF2-40B4-BE49-F238E27FC236}">
                <a16:creationId xmlns:a16="http://schemas.microsoft.com/office/drawing/2014/main" id="{F70DF7F6-1F53-144E-9541-415FD0AEA6EF}"/>
              </a:ext>
            </a:extLst>
          </p:cNvPr>
          <p:cNvSpPr txBox="1"/>
          <p:nvPr/>
        </p:nvSpPr>
        <p:spPr bwMode="gray">
          <a:xfrm>
            <a:off x="8602195" y="1988490"/>
            <a:ext cx="1034281" cy="284965"/>
          </a:xfrm>
          <a:prstGeom prst="rect">
            <a:avLst/>
          </a:prstGeom>
        </p:spPr>
        <p:txBody>
          <a:bodyPr wrap="none" lIns="0" rIns="0" rtlCol="0" anchor="b" anchorCtr="0">
            <a:normAutofit/>
          </a:bodyPr>
          <a:lstStyle/>
          <a:p>
            <a:pPr algn="ctr">
              <a:lnSpc>
                <a:spcPts val="900"/>
              </a:lnSpc>
            </a:pPr>
            <a:r>
              <a:rPr lang="en-GB" sz="900" b="1" dirty="0">
                <a:solidFill>
                  <a:schemeClr val="tx1"/>
                </a:solidFill>
              </a:rPr>
              <a:t>All kind of data…</a:t>
            </a:r>
            <a:endParaRPr lang="en-US" sz="900" b="1" dirty="0">
              <a:solidFill>
                <a:schemeClr val="tx1"/>
              </a:solidFill>
            </a:endParaRPr>
          </a:p>
        </p:txBody>
      </p:sp>
      <p:pic>
        <p:nvPicPr>
          <p:cNvPr id="44" name="Grafik 43">
            <a:extLst>
              <a:ext uri="{FF2B5EF4-FFF2-40B4-BE49-F238E27FC236}">
                <a16:creationId xmlns:a16="http://schemas.microsoft.com/office/drawing/2014/main" id="{6FCEA0BB-73B5-2341-BBDE-51966DCCE9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2793" y="1930781"/>
            <a:ext cx="1801626" cy="731712"/>
          </a:xfrm>
          <a:prstGeom prst="rect">
            <a:avLst/>
          </a:prstGeom>
        </p:spPr>
      </p:pic>
      <p:sp>
        <p:nvSpPr>
          <p:cNvPr id="45" name="Geschweifte Klammer links 44">
            <a:extLst>
              <a:ext uri="{FF2B5EF4-FFF2-40B4-BE49-F238E27FC236}">
                <a16:creationId xmlns:a16="http://schemas.microsoft.com/office/drawing/2014/main" id="{2200A347-19CF-7F4E-956F-1A6F4145E83B}"/>
              </a:ext>
            </a:extLst>
          </p:cNvPr>
          <p:cNvSpPr/>
          <p:nvPr/>
        </p:nvSpPr>
        <p:spPr>
          <a:xfrm rot="5400000">
            <a:off x="7151662" y="-1761047"/>
            <a:ext cx="335799" cy="7019218"/>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feld 45">
            <a:extLst>
              <a:ext uri="{FF2B5EF4-FFF2-40B4-BE49-F238E27FC236}">
                <a16:creationId xmlns:a16="http://schemas.microsoft.com/office/drawing/2014/main" id="{5E31D3CA-66FF-3D46-B01E-EC464DBD9683}"/>
              </a:ext>
            </a:extLst>
          </p:cNvPr>
          <p:cNvSpPr txBox="1"/>
          <p:nvPr/>
        </p:nvSpPr>
        <p:spPr bwMode="gray">
          <a:xfrm>
            <a:off x="3256645" y="797089"/>
            <a:ext cx="8054843" cy="643612"/>
          </a:xfrm>
          <a:prstGeom prst="rect">
            <a:avLst/>
          </a:prstGeom>
        </p:spPr>
        <p:txBody>
          <a:bodyPr wrap="none" lIns="0" rIns="0" rtlCol="0" anchor="b" anchorCtr="0">
            <a:noAutofit/>
          </a:bodyPr>
          <a:lstStyle/>
          <a:p>
            <a:pPr algn="ctr"/>
            <a:r>
              <a:rPr lang="en-GB" sz="1400" b="1" dirty="0">
                <a:latin typeface="Arial Narrow" panose="020B0604020202020204" pitchFamily="34" charset="0"/>
                <a:cs typeface="Arial Narrow" panose="020B0604020202020204" pitchFamily="34" charset="0"/>
              </a:rPr>
              <a:t>Result: Infinite number of Business models possible, all based on</a:t>
            </a:r>
            <a:br>
              <a:rPr lang="en-GB" sz="1400" b="1" dirty="0">
                <a:latin typeface="Arial Narrow" panose="020B0604020202020204" pitchFamily="34" charset="0"/>
                <a:cs typeface="Arial Narrow" panose="020B0604020202020204" pitchFamily="34" charset="0"/>
              </a:rPr>
            </a:br>
            <a:r>
              <a:rPr lang="en-GB" sz="1400" b="1" dirty="0">
                <a:latin typeface="Arial Narrow" panose="020B0604020202020204" pitchFamily="34" charset="0"/>
                <a:cs typeface="Arial Narrow" panose="020B0604020202020204" pitchFamily="34" charset="0"/>
              </a:rPr>
              <a:t>“Information, Platforms, Algorithms… “SCALE IDEAS” </a:t>
            </a:r>
            <a:endParaRPr lang="en-US" sz="1400" b="1" dirty="0">
              <a:solidFill>
                <a:schemeClr val="tx1"/>
              </a:solidFill>
              <a:latin typeface="Arial Narrow" panose="020B0604020202020204" pitchFamily="34" charset="0"/>
              <a:cs typeface="Arial Narrow" panose="020B0604020202020204" pitchFamily="34" charset="0"/>
            </a:endParaRPr>
          </a:p>
        </p:txBody>
      </p:sp>
      <p:sp>
        <p:nvSpPr>
          <p:cNvPr id="47" name="Textfeld 46">
            <a:extLst>
              <a:ext uri="{FF2B5EF4-FFF2-40B4-BE49-F238E27FC236}">
                <a16:creationId xmlns:a16="http://schemas.microsoft.com/office/drawing/2014/main" id="{D501B26B-AC63-5348-9DBC-B267F9F8500C}"/>
              </a:ext>
            </a:extLst>
          </p:cNvPr>
          <p:cNvSpPr txBox="1"/>
          <p:nvPr/>
        </p:nvSpPr>
        <p:spPr>
          <a:xfrm>
            <a:off x="294063" y="1655259"/>
            <a:ext cx="2869694" cy="2154436"/>
          </a:xfrm>
          <a:prstGeom prst="rect">
            <a:avLst/>
          </a:prstGeom>
          <a:noFill/>
        </p:spPr>
        <p:txBody>
          <a:bodyPr wrap="square" rtlCol="0">
            <a:spAutoFit/>
          </a:bodyPr>
          <a:lstStyle/>
          <a:p>
            <a:r>
              <a:rPr lang="en-GB" sz="2400" b="1" spc="-60" dirty="0">
                <a:solidFill>
                  <a:srgbClr val="FFFFFF"/>
                </a:solidFill>
                <a:latin typeface="Arial Narrow" panose="020B0604020202020204" pitchFamily="34" charset="0"/>
                <a:ea typeface="+mj-ea"/>
                <a:cs typeface="Arial Narrow" panose="020B0604020202020204" pitchFamily="34" charset="0"/>
              </a:rPr>
              <a:t>What do you think? </a:t>
            </a:r>
          </a:p>
          <a:p>
            <a:endParaRPr lang="en-GB" sz="1200" dirty="0">
              <a:solidFill>
                <a:prstClr val="white">
                  <a:lumMod val="50000"/>
                </a:prstClr>
              </a:solidFill>
              <a:latin typeface="Calibri Light" panose="020F0302020204030204"/>
            </a:endParaRPr>
          </a:p>
          <a:p>
            <a:r>
              <a:rPr lang="en-GB" sz="900" b="1" dirty="0">
                <a:solidFill>
                  <a:schemeClr val="bg1"/>
                </a:solidFill>
                <a:latin typeface="Arial Narrow" panose="020B0604020202020204" pitchFamily="34" charset="0"/>
                <a:ea typeface="+mj-ea"/>
                <a:cs typeface="Arial Narrow" panose="020B0604020202020204" pitchFamily="34" charset="0"/>
              </a:rPr>
              <a:t>As all this data is brought together and evaluated in “real time” – do you think this would provide additional businesses opportunities to your organization? </a:t>
            </a:r>
          </a:p>
          <a:p>
            <a:endParaRPr lang="en-GB" sz="1200" dirty="0">
              <a:solidFill>
                <a:prstClr val="white">
                  <a:lumMod val="50000"/>
                </a:prstClr>
              </a:solidFill>
              <a:latin typeface="Calibri Light" panose="020F0302020204030204"/>
            </a:endParaRPr>
          </a:p>
          <a:p>
            <a:r>
              <a:rPr lang="en-GB" sz="900" b="1" dirty="0">
                <a:solidFill>
                  <a:schemeClr val="bg1"/>
                </a:solidFill>
                <a:latin typeface="Arial Narrow" panose="020B0604020202020204" pitchFamily="34" charset="0"/>
                <a:ea typeface="+mj-ea"/>
                <a:cs typeface="Arial Narrow" panose="020B0604020202020204" pitchFamily="34" charset="0"/>
              </a:rPr>
              <a:t>Opportunities originating from Information and platforms - causing zero extra cost or effort.</a:t>
            </a:r>
          </a:p>
          <a:p>
            <a:endParaRPr lang="en-GB" sz="900" b="1" dirty="0">
              <a:solidFill>
                <a:schemeClr val="bg1"/>
              </a:solidFill>
              <a:latin typeface="Arial Narrow" panose="020B0604020202020204" pitchFamily="34" charset="0"/>
              <a:ea typeface="+mj-ea"/>
              <a:cs typeface="Arial Narrow" panose="020B0604020202020204" pitchFamily="34" charset="0"/>
            </a:endParaRPr>
          </a:p>
          <a:p>
            <a:r>
              <a:rPr lang="en-GB" sz="1600" b="1" dirty="0">
                <a:solidFill>
                  <a:schemeClr val="bg1"/>
                </a:solidFill>
                <a:latin typeface="Arial Narrow" panose="020B0604020202020204" pitchFamily="34" charset="0"/>
                <a:ea typeface="+mj-ea"/>
                <a:cs typeface="Arial Narrow" panose="020B0604020202020204" pitchFamily="34" charset="0"/>
              </a:rPr>
              <a:t>This is exactly, what SAP S4/HANA is here to enable.</a:t>
            </a:r>
          </a:p>
        </p:txBody>
      </p:sp>
      <p:sp>
        <p:nvSpPr>
          <p:cNvPr id="48" name="Rechteck 47">
            <a:extLst>
              <a:ext uri="{FF2B5EF4-FFF2-40B4-BE49-F238E27FC236}">
                <a16:creationId xmlns:a16="http://schemas.microsoft.com/office/drawing/2014/main" id="{4AFBFD2C-0FD8-9A4A-9BC7-62137BFF162E}"/>
              </a:ext>
            </a:extLst>
          </p:cNvPr>
          <p:cNvSpPr/>
          <p:nvPr/>
        </p:nvSpPr>
        <p:spPr>
          <a:xfrm>
            <a:off x="291748" y="4994112"/>
            <a:ext cx="2926513" cy="830997"/>
          </a:xfrm>
          <a:prstGeom prst="rect">
            <a:avLst/>
          </a:prstGeom>
        </p:spPr>
        <p:txBody>
          <a:bodyPr wrap="square">
            <a:spAutoFit/>
          </a:bodyPr>
          <a:lstStyle/>
          <a:p>
            <a:r>
              <a:rPr lang="en-US" sz="1600" b="1" dirty="0">
                <a:solidFill>
                  <a:schemeClr val="bg1"/>
                </a:solidFill>
                <a:latin typeface="Arial Narrow" panose="020B0604020202020204" pitchFamily="34" charset="0"/>
                <a:ea typeface="+mj-ea"/>
                <a:cs typeface="Arial Narrow" panose="020B0604020202020204" pitchFamily="34" charset="0"/>
              </a:rPr>
              <a:t>Porsche sold: </a:t>
            </a:r>
          </a:p>
          <a:p>
            <a:endParaRPr lang="en-US" sz="1600" b="1" dirty="0">
              <a:solidFill>
                <a:schemeClr val="bg1"/>
              </a:solidFill>
              <a:latin typeface="Arial Narrow" panose="020B0604020202020204" pitchFamily="34" charset="0"/>
              <a:ea typeface="+mj-ea"/>
              <a:cs typeface="Arial Narrow" panose="020B0604020202020204" pitchFamily="34" charset="0"/>
            </a:endParaRPr>
          </a:p>
          <a:p>
            <a:r>
              <a:rPr lang="en-US" sz="1600" b="1" dirty="0">
                <a:solidFill>
                  <a:schemeClr val="bg1"/>
                </a:solidFill>
                <a:latin typeface="Arial Narrow" panose="020B0604020202020204" pitchFamily="34" charset="0"/>
                <a:ea typeface="+mj-ea"/>
                <a:cs typeface="Arial Narrow" panose="020B0604020202020204" pitchFamily="34" charset="0"/>
              </a:rPr>
              <a:t>237.778 cars in 2016. </a:t>
            </a:r>
          </a:p>
        </p:txBody>
      </p:sp>
      <p:sp>
        <p:nvSpPr>
          <p:cNvPr id="50" name="Rechteck 49">
            <a:extLst>
              <a:ext uri="{FF2B5EF4-FFF2-40B4-BE49-F238E27FC236}">
                <a16:creationId xmlns:a16="http://schemas.microsoft.com/office/drawing/2014/main" id="{F895BD55-5A0A-BD4A-84E3-B51368181C9F}"/>
              </a:ext>
            </a:extLst>
          </p:cNvPr>
          <p:cNvSpPr/>
          <p:nvPr/>
        </p:nvSpPr>
        <p:spPr>
          <a:xfrm>
            <a:off x="557645" y="45607"/>
            <a:ext cx="7436427" cy="584775"/>
          </a:xfrm>
          <a:prstGeom prst="rect">
            <a:avLst/>
          </a:prstGeom>
        </p:spPr>
        <p:txBody>
          <a:bodyPr wrap="square">
            <a:spAutoFit/>
          </a:bodyPr>
          <a:lstStyle/>
          <a:p>
            <a:r>
              <a:rPr lang="en-GB" dirty="0">
                <a:latin typeface="Arial Narrow" panose="020B0604020202020204" pitchFamily="34" charset="0"/>
                <a:ea typeface="Verdana" panose="020B0604030504040204" pitchFamily="34" charset="0"/>
                <a:cs typeface="Arial Narrow" panose="020B0604020202020204" pitchFamily="34" charset="0"/>
              </a:rPr>
              <a:t>Appendix:</a:t>
            </a:r>
          </a:p>
          <a:p>
            <a:r>
              <a:rPr lang="en-GB" sz="1400" dirty="0">
                <a:solidFill>
                  <a:srgbClr val="575757"/>
                </a:solidFill>
                <a:latin typeface="Arial Narrow" panose="020B0604020202020204" pitchFamily="34" charset="0"/>
                <a:cs typeface="Arial Narrow" panose="020B0604020202020204" pitchFamily="34" charset="0"/>
              </a:rPr>
              <a:t>What does it mean to extract, transform and load (ETL) information from data sources.</a:t>
            </a:r>
            <a:endParaRPr lang="en-US" sz="1400" dirty="0">
              <a:solidFill>
                <a:srgbClr val="575757"/>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647789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189F856-E407-8A4B-B3C2-A53117ABEF42}"/>
              </a:ext>
            </a:extLst>
          </p:cNvPr>
          <p:cNvSpPr txBox="1"/>
          <p:nvPr/>
        </p:nvSpPr>
        <p:spPr>
          <a:xfrm>
            <a:off x="366465" y="840166"/>
            <a:ext cx="3041215" cy="369332"/>
          </a:xfrm>
          <a:prstGeom prst="rect">
            <a:avLst/>
          </a:prstGeom>
          <a:noFill/>
        </p:spPr>
        <p:txBody>
          <a:bodyPr wrap="square" rtlCol="0">
            <a:spAutoFit/>
          </a:bodyPr>
          <a:lstStyle/>
          <a:p>
            <a:r>
              <a:rPr lang="en-GB" sz="900" b="1" dirty="0">
                <a:solidFill>
                  <a:schemeClr val="bg1"/>
                </a:solidFill>
                <a:latin typeface="Arial Narrow" panose="020B0604020202020204" pitchFamily="34" charset="0"/>
                <a:cs typeface="Arial Narrow" panose="020B0604020202020204" pitchFamily="34" charset="0"/>
              </a:rPr>
              <a:t>Peter F. Drucker (1990-2005)  </a:t>
            </a:r>
          </a:p>
          <a:p>
            <a:r>
              <a:rPr lang="en-GB" sz="900" dirty="0">
                <a:solidFill>
                  <a:schemeClr val="bg1"/>
                </a:solidFill>
                <a:latin typeface="Arial Narrow" panose="020B0604020202020204" pitchFamily="34" charset="0"/>
                <a:cs typeface="Arial Narrow" panose="020B0604020202020204" pitchFamily="34" charset="0"/>
              </a:rPr>
              <a:t>Inventor of concepts we name today “Management”.</a:t>
            </a:r>
          </a:p>
        </p:txBody>
      </p:sp>
      <p:sp>
        <p:nvSpPr>
          <p:cNvPr id="5" name="Rechteck 4">
            <a:extLst>
              <a:ext uri="{FF2B5EF4-FFF2-40B4-BE49-F238E27FC236}">
                <a16:creationId xmlns:a16="http://schemas.microsoft.com/office/drawing/2014/main" id="{CDBCE21C-0ED2-5447-88A2-E79DFC900647}"/>
              </a:ext>
            </a:extLst>
          </p:cNvPr>
          <p:cNvSpPr/>
          <p:nvPr/>
        </p:nvSpPr>
        <p:spPr>
          <a:xfrm>
            <a:off x="366466" y="1310519"/>
            <a:ext cx="3041217" cy="369332"/>
          </a:xfrm>
          <a:prstGeom prst="rect">
            <a:avLst/>
          </a:prstGeom>
        </p:spPr>
        <p:txBody>
          <a:bodyPr wrap="square">
            <a:spAutoFit/>
          </a:bodyPr>
          <a:lstStyle/>
          <a:p>
            <a:r>
              <a:rPr lang="en-US" sz="900" b="1" dirty="0">
                <a:solidFill>
                  <a:schemeClr val="bg1"/>
                </a:solidFill>
                <a:latin typeface="Arial Narrow" panose="020B0604020202020204" pitchFamily="34" charset="0"/>
                <a:cs typeface="Arial Narrow" panose="020B0604020202020204" pitchFamily="34" charset="0"/>
              </a:rPr>
              <a:t>Masaaki Imai (1930)</a:t>
            </a:r>
          </a:p>
          <a:p>
            <a:r>
              <a:rPr lang="en-US" sz="900" dirty="0">
                <a:solidFill>
                  <a:schemeClr val="bg1"/>
                </a:solidFill>
                <a:latin typeface="Arial Narrow" panose="020B0604020202020204" pitchFamily="34" charset="0"/>
                <a:cs typeface="Arial Narrow" panose="020B0604020202020204" pitchFamily="34" charset="0"/>
              </a:rPr>
              <a:t>Founder and protagonist of the “Kaizen” Institute   </a:t>
            </a:r>
          </a:p>
        </p:txBody>
      </p:sp>
      <p:sp>
        <p:nvSpPr>
          <p:cNvPr id="6" name="Rechteck 5">
            <a:extLst>
              <a:ext uri="{FF2B5EF4-FFF2-40B4-BE49-F238E27FC236}">
                <a16:creationId xmlns:a16="http://schemas.microsoft.com/office/drawing/2014/main" id="{21E669FF-6B0D-FB41-A48C-33ABEDFB4596}"/>
              </a:ext>
            </a:extLst>
          </p:cNvPr>
          <p:cNvSpPr/>
          <p:nvPr/>
        </p:nvSpPr>
        <p:spPr>
          <a:xfrm>
            <a:off x="366466" y="1792686"/>
            <a:ext cx="3041217" cy="369332"/>
          </a:xfrm>
          <a:prstGeom prst="rect">
            <a:avLst/>
          </a:prstGeom>
        </p:spPr>
        <p:txBody>
          <a:bodyPr wrap="none">
            <a:spAutoFit/>
          </a:bodyPr>
          <a:lstStyle/>
          <a:p>
            <a:r>
              <a:rPr lang="de-DE" sz="900" b="1" dirty="0" err="1">
                <a:solidFill>
                  <a:schemeClr val="bg1"/>
                </a:solidFill>
                <a:latin typeface="Arial Narrow" panose="020B0604020202020204" pitchFamily="34" charset="0"/>
                <a:cs typeface="Arial Narrow" panose="020B0604020202020204" pitchFamily="34" charset="0"/>
              </a:rPr>
              <a:t>Shingō</a:t>
            </a:r>
            <a:r>
              <a:rPr lang="de-DE" sz="900" b="1" dirty="0">
                <a:solidFill>
                  <a:schemeClr val="bg1"/>
                </a:solidFill>
                <a:latin typeface="Arial Narrow" panose="020B0604020202020204" pitchFamily="34" charset="0"/>
                <a:cs typeface="Arial Narrow" panose="020B0604020202020204" pitchFamily="34" charset="0"/>
              </a:rPr>
              <a:t> </a:t>
            </a:r>
            <a:r>
              <a:rPr lang="de-DE" sz="900" b="1" dirty="0" err="1">
                <a:solidFill>
                  <a:schemeClr val="bg1"/>
                </a:solidFill>
                <a:latin typeface="Arial Narrow" panose="020B0604020202020204" pitchFamily="34" charset="0"/>
                <a:cs typeface="Arial Narrow" panose="020B0604020202020204" pitchFamily="34" charset="0"/>
              </a:rPr>
              <a:t>Shigeo</a:t>
            </a:r>
            <a:r>
              <a:rPr lang="de-DE" sz="900" b="1" dirty="0">
                <a:solidFill>
                  <a:schemeClr val="bg1"/>
                </a:solidFill>
                <a:latin typeface="Arial Narrow" panose="020B0604020202020204" pitchFamily="34" charset="0"/>
                <a:cs typeface="Arial Narrow" panose="020B0604020202020204" pitchFamily="34" charset="0"/>
              </a:rPr>
              <a:t> 1909 – 1990 </a:t>
            </a:r>
            <a:br>
              <a:rPr lang="de-DE" sz="900" dirty="0">
                <a:solidFill>
                  <a:schemeClr val="bg1"/>
                </a:solidFill>
                <a:latin typeface="Arial Narrow" panose="020B0604020202020204" pitchFamily="34" charset="0"/>
                <a:cs typeface="Arial Narrow" panose="020B0604020202020204" pitchFamily="34" charset="0"/>
              </a:rPr>
            </a:br>
            <a:r>
              <a:rPr lang="en-GB" sz="900" dirty="0">
                <a:solidFill>
                  <a:schemeClr val="bg1"/>
                </a:solidFill>
                <a:latin typeface="Arial Narrow" panose="020B0604020202020204" pitchFamily="34" charset="0"/>
                <a:cs typeface="Arial Narrow" panose="020B0604020202020204" pitchFamily="34" charset="0"/>
              </a:rPr>
              <a:t>Inventor of the Toyota Production System TPS based on </a:t>
            </a:r>
            <a:r>
              <a:rPr lang="en-GB" sz="900" dirty="0" err="1">
                <a:solidFill>
                  <a:schemeClr val="bg1"/>
                </a:solidFill>
                <a:latin typeface="Arial Narrow" panose="020B0604020202020204" pitchFamily="34" charset="0"/>
                <a:cs typeface="Arial Narrow" panose="020B0604020202020204" pitchFamily="34" charset="0"/>
              </a:rPr>
              <a:t>Poka</a:t>
            </a:r>
            <a:r>
              <a:rPr lang="en-GB" sz="900" dirty="0">
                <a:solidFill>
                  <a:schemeClr val="bg1"/>
                </a:solidFill>
                <a:latin typeface="Arial Narrow" panose="020B0604020202020204" pitchFamily="34" charset="0"/>
                <a:cs typeface="Arial Narrow" panose="020B0604020202020204" pitchFamily="34" charset="0"/>
              </a:rPr>
              <a:t>-Yoke</a:t>
            </a:r>
          </a:p>
        </p:txBody>
      </p:sp>
      <p:sp>
        <p:nvSpPr>
          <p:cNvPr id="7" name="Rechteck 6">
            <a:extLst>
              <a:ext uri="{FF2B5EF4-FFF2-40B4-BE49-F238E27FC236}">
                <a16:creationId xmlns:a16="http://schemas.microsoft.com/office/drawing/2014/main" id="{4B7DA4A0-9E7F-E841-916B-32481959314B}"/>
              </a:ext>
            </a:extLst>
          </p:cNvPr>
          <p:cNvSpPr/>
          <p:nvPr/>
        </p:nvSpPr>
        <p:spPr>
          <a:xfrm>
            <a:off x="366465" y="2341759"/>
            <a:ext cx="3041217" cy="369332"/>
          </a:xfrm>
          <a:prstGeom prst="rect">
            <a:avLst/>
          </a:prstGeom>
        </p:spPr>
        <p:txBody>
          <a:bodyPr wrap="square">
            <a:spAutoFit/>
          </a:bodyPr>
          <a:lstStyle/>
          <a:p>
            <a:r>
              <a:rPr lang="en-US" sz="900" b="1" dirty="0">
                <a:solidFill>
                  <a:schemeClr val="bg1"/>
                </a:solidFill>
                <a:latin typeface="Arial Narrow" panose="020B0604020202020204" pitchFamily="34" charset="0"/>
                <a:cs typeface="Arial Narrow" panose="020B0604020202020204" pitchFamily="34" charset="0"/>
              </a:rPr>
              <a:t>Carl Friedrich Gauss (1777-1855) &amp; Bob Galvin (1922 – 2011)</a:t>
            </a:r>
          </a:p>
          <a:p>
            <a:r>
              <a:rPr lang="en-US" sz="900" dirty="0">
                <a:solidFill>
                  <a:schemeClr val="bg1"/>
                </a:solidFill>
                <a:latin typeface="Arial Narrow" panose="020B0604020202020204" pitchFamily="34" charset="0"/>
                <a:cs typeface="Arial Narrow" panose="020B0604020202020204" pitchFamily="34" charset="0"/>
              </a:rPr>
              <a:t>Inventors of Six Sigma </a:t>
            </a:r>
          </a:p>
        </p:txBody>
      </p:sp>
      <p:sp>
        <p:nvSpPr>
          <p:cNvPr id="8" name="Rechteck 7">
            <a:extLst>
              <a:ext uri="{FF2B5EF4-FFF2-40B4-BE49-F238E27FC236}">
                <a16:creationId xmlns:a16="http://schemas.microsoft.com/office/drawing/2014/main" id="{BB1B6AF1-0AAB-0147-83FE-004D6BAC5863}"/>
              </a:ext>
            </a:extLst>
          </p:cNvPr>
          <p:cNvSpPr/>
          <p:nvPr/>
        </p:nvSpPr>
        <p:spPr>
          <a:xfrm>
            <a:off x="366466" y="2890832"/>
            <a:ext cx="3041216" cy="369332"/>
          </a:xfrm>
          <a:prstGeom prst="rect">
            <a:avLst/>
          </a:prstGeom>
        </p:spPr>
        <p:txBody>
          <a:bodyPr wrap="square">
            <a:spAutoFit/>
          </a:bodyPr>
          <a:lstStyle/>
          <a:p>
            <a:r>
              <a:rPr lang="en-US" sz="900" b="1" dirty="0">
                <a:solidFill>
                  <a:schemeClr val="bg1"/>
                </a:solidFill>
                <a:latin typeface="Arial Narrow" panose="020B0604020202020204" pitchFamily="34" charset="0"/>
                <a:cs typeface="Arial Narrow" panose="020B0604020202020204" pitchFamily="34" charset="0"/>
              </a:rPr>
              <a:t>Jeff Sutherland (1941) &amp;  Ken </a:t>
            </a:r>
            <a:r>
              <a:rPr lang="en-US" sz="900" b="1" dirty="0" err="1">
                <a:solidFill>
                  <a:schemeClr val="bg1"/>
                </a:solidFill>
                <a:latin typeface="Arial Narrow" panose="020B0604020202020204" pitchFamily="34" charset="0"/>
                <a:cs typeface="Arial Narrow" panose="020B0604020202020204" pitchFamily="34" charset="0"/>
              </a:rPr>
              <a:t>Schwaber</a:t>
            </a:r>
            <a:r>
              <a:rPr lang="en-US" sz="900" b="1" dirty="0">
                <a:solidFill>
                  <a:schemeClr val="bg1"/>
                </a:solidFill>
                <a:latin typeface="Arial Narrow" panose="020B0604020202020204" pitchFamily="34" charset="0"/>
                <a:cs typeface="Arial Narrow" panose="020B0604020202020204" pitchFamily="34" charset="0"/>
              </a:rPr>
              <a:t> (1945)</a:t>
            </a:r>
          </a:p>
          <a:p>
            <a:r>
              <a:rPr lang="en-GB" sz="900" dirty="0">
                <a:solidFill>
                  <a:schemeClr val="bg1"/>
                </a:solidFill>
                <a:latin typeface="Arial Narrow" panose="020B0604020202020204" pitchFamily="34" charset="0"/>
                <a:cs typeface="Arial Narrow" panose="020B0604020202020204" pitchFamily="34" charset="0"/>
              </a:rPr>
              <a:t>Inventors of the Agile Project Management methodology SCRUM</a:t>
            </a:r>
            <a:endParaRPr lang="en-US" sz="900" dirty="0">
              <a:solidFill>
                <a:schemeClr val="bg1"/>
              </a:solidFill>
              <a:latin typeface="Arial Narrow" panose="020B0604020202020204" pitchFamily="34" charset="0"/>
              <a:cs typeface="Arial Narrow" panose="020B0604020202020204" pitchFamily="34" charset="0"/>
            </a:endParaRPr>
          </a:p>
        </p:txBody>
      </p:sp>
      <p:sp>
        <p:nvSpPr>
          <p:cNvPr id="9" name="Rechteck 8">
            <a:extLst>
              <a:ext uri="{FF2B5EF4-FFF2-40B4-BE49-F238E27FC236}">
                <a16:creationId xmlns:a16="http://schemas.microsoft.com/office/drawing/2014/main" id="{2B6CC0E0-11E6-9643-AB30-92CF0406A6AD}"/>
              </a:ext>
            </a:extLst>
          </p:cNvPr>
          <p:cNvSpPr/>
          <p:nvPr/>
        </p:nvSpPr>
        <p:spPr>
          <a:xfrm>
            <a:off x="366467" y="3384489"/>
            <a:ext cx="3041215" cy="646331"/>
          </a:xfrm>
          <a:prstGeom prst="rect">
            <a:avLst/>
          </a:prstGeom>
        </p:spPr>
        <p:txBody>
          <a:bodyPr wrap="square">
            <a:spAutoFit/>
          </a:bodyPr>
          <a:lstStyle/>
          <a:p>
            <a:r>
              <a:rPr lang="en-US" sz="900" b="1" dirty="0">
                <a:solidFill>
                  <a:schemeClr val="bg1"/>
                </a:solidFill>
                <a:latin typeface="Arial Narrow" panose="020B0604020202020204" pitchFamily="34" charset="0"/>
                <a:cs typeface="Arial Narrow" panose="020B0604020202020204" pitchFamily="34" charset="0"/>
              </a:rPr>
              <a:t>Terry </a:t>
            </a:r>
            <a:r>
              <a:rPr lang="en-US" sz="900" b="1" dirty="0" err="1">
                <a:solidFill>
                  <a:schemeClr val="bg1"/>
                </a:solidFill>
                <a:latin typeface="Arial Narrow" panose="020B0604020202020204" pitchFamily="34" charset="0"/>
                <a:cs typeface="Arial Narrow" panose="020B0604020202020204" pitchFamily="34" charset="0"/>
              </a:rPr>
              <a:t>Winograd</a:t>
            </a:r>
            <a:r>
              <a:rPr lang="en-US" sz="900" b="1" dirty="0">
                <a:solidFill>
                  <a:schemeClr val="bg1"/>
                </a:solidFill>
                <a:latin typeface="Arial Narrow" panose="020B0604020202020204" pitchFamily="34" charset="0"/>
                <a:cs typeface="Arial Narrow" panose="020B0604020202020204" pitchFamily="34" charset="0"/>
              </a:rPr>
              <a:t> (1946), Larry </a:t>
            </a:r>
            <a:r>
              <a:rPr lang="en-US" sz="900" b="1" dirty="0" err="1">
                <a:solidFill>
                  <a:schemeClr val="bg1"/>
                </a:solidFill>
                <a:latin typeface="Arial Narrow" panose="020B0604020202020204" pitchFamily="34" charset="0"/>
                <a:cs typeface="Arial Narrow" panose="020B0604020202020204" pitchFamily="34" charset="0"/>
              </a:rPr>
              <a:t>Leifer</a:t>
            </a:r>
            <a:r>
              <a:rPr lang="en-US" sz="900" b="1" dirty="0">
                <a:solidFill>
                  <a:schemeClr val="bg1"/>
                </a:solidFill>
                <a:latin typeface="Arial Narrow" panose="020B0604020202020204" pitchFamily="34" charset="0"/>
                <a:cs typeface="Arial Narrow" panose="020B0604020202020204" pitchFamily="34" charset="0"/>
              </a:rPr>
              <a:t> (1958) &amp; David Kelley (1951) </a:t>
            </a:r>
          </a:p>
          <a:p>
            <a:r>
              <a:rPr lang="en-GB" sz="900" dirty="0">
                <a:solidFill>
                  <a:schemeClr val="bg1"/>
                </a:solidFill>
                <a:latin typeface="Arial Narrow" panose="020B0604020202020204" pitchFamily="34" charset="0"/>
                <a:cs typeface="Arial Narrow" panose="020B0604020202020204" pitchFamily="34" charset="0"/>
              </a:rPr>
              <a:t>Professors at Stanford and Princeton Universities, Founders of the IEDO Design Thinking company and board members of the </a:t>
            </a:r>
            <a:r>
              <a:rPr lang="en-GB" sz="900" dirty="0" err="1">
                <a:solidFill>
                  <a:schemeClr val="bg1"/>
                </a:solidFill>
                <a:latin typeface="Arial Narrow" panose="020B0604020202020204" pitchFamily="34" charset="0"/>
                <a:cs typeface="Arial Narrow" panose="020B0604020202020204" pitchFamily="34" charset="0"/>
              </a:rPr>
              <a:t>Hasso</a:t>
            </a:r>
            <a:r>
              <a:rPr lang="en-GB" sz="900" dirty="0">
                <a:solidFill>
                  <a:schemeClr val="bg1"/>
                </a:solidFill>
                <a:latin typeface="Arial Narrow" panose="020B0604020202020204" pitchFamily="34" charset="0"/>
                <a:cs typeface="Arial Narrow" panose="020B0604020202020204" pitchFamily="34" charset="0"/>
              </a:rPr>
              <a:t> </a:t>
            </a:r>
            <a:r>
              <a:rPr lang="en-GB" sz="900" dirty="0" err="1">
                <a:solidFill>
                  <a:schemeClr val="bg1"/>
                </a:solidFill>
                <a:latin typeface="Arial Narrow" panose="020B0604020202020204" pitchFamily="34" charset="0"/>
                <a:cs typeface="Arial Narrow" panose="020B0604020202020204" pitchFamily="34" charset="0"/>
              </a:rPr>
              <a:t>Plattner</a:t>
            </a:r>
            <a:r>
              <a:rPr lang="en-GB" sz="900" dirty="0">
                <a:solidFill>
                  <a:schemeClr val="bg1"/>
                </a:solidFill>
                <a:latin typeface="Arial Narrow" panose="020B0604020202020204" pitchFamily="34" charset="0"/>
                <a:cs typeface="Arial Narrow" panose="020B0604020202020204" pitchFamily="34" charset="0"/>
              </a:rPr>
              <a:t> Institute (SAP)</a:t>
            </a:r>
            <a:endParaRPr lang="en-US" sz="900" dirty="0">
              <a:solidFill>
                <a:schemeClr val="bg1"/>
              </a:solidFill>
              <a:latin typeface="Arial Narrow" panose="020B0604020202020204" pitchFamily="34" charset="0"/>
              <a:cs typeface="Arial Narrow" panose="020B0604020202020204" pitchFamily="34" charset="0"/>
            </a:endParaRPr>
          </a:p>
        </p:txBody>
      </p:sp>
      <p:sp>
        <p:nvSpPr>
          <p:cNvPr id="10" name="Rechteck 9">
            <a:extLst>
              <a:ext uri="{FF2B5EF4-FFF2-40B4-BE49-F238E27FC236}">
                <a16:creationId xmlns:a16="http://schemas.microsoft.com/office/drawing/2014/main" id="{16F95D5A-5602-C04F-932A-91756355D89A}"/>
              </a:ext>
            </a:extLst>
          </p:cNvPr>
          <p:cNvSpPr/>
          <p:nvPr/>
        </p:nvSpPr>
        <p:spPr>
          <a:xfrm>
            <a:off x="366465" y="4116429"/>
            <a:ext cx="3041215" cy="507831"/>
          </a:xfrm>
          <a:prstGeom prst="rect">
            <a:avLst/>
          </a:prstGeom>
        </p:spPr>
        <p:txBody>
          <a:bodyPr wrap="square">
            <a:spAutoFit/>
          </a:bodyPr>
          <a:lstStyle/>
          <a:p>
            <a:r>
              <a:rPr lang="en-US" sz="900" b="1" dirty="0">
                <a:solidFill>
                  <a:schemeClr val="bg1"/>
                </a:solidFill>
                <a:latin typeface="Arial Narrow" panose="020B0604020202020204" pitchFamily="34" charset="0"/>
                <a:cs typeface="Arial Narrow" panose="020B0604020202020204" pitchFamily="34" charset="0"/>
              </a:rPr>
              <a:t>Michael Malone (1942), &amp; </a:t>
            </a:r>
            <a:r>
              <a:rPr lang="en-US" sz="900" b="1" dirty="0" err="1">
                <a:solidFill>
                  <a:schemeClr val="bg1"/>
                </a:solidFill>
                <a:latin typeface="Arial Narrow" panose="020B0604020202020204" pitchFamily="34" charset="0"/>
                <a:cs typeface="Arial Narrow" panose="020B0604020202020204" pitchFamily="34" charset="0"/>
              </a:rPr>
              <a:t>Samil</a:t>
            </a:r>
            <a:r>
              <a:rPr lang="en-US" sz="900" b="1" dirty="0">
                <a:solidFill>
                  <a:schemeClr val="bg1"/>
                </a:solidFill>
                <a:latin typeface="Arial Narrow" panose="020B0604020202020204" pitchFamily="34" charset="0"/>
                <a:cs typeface="Arial Narrow" panose="020B0604020202020204" pitchFamily="34" charset="0"/>
              </a:rPr>
              <a:t> Ismail (1965) </a:t>
            </a:r>
          </a:p>
          <a:p>
            <a:r>
              <a:rPr lang="en-GB" sz="900" dirty="0">
                <a:solidFill>
                  <a:schemeClr val="bg1"/>
                </a:solidFill>
                <a:latin typeface="Arial Narrow" panose="020B0604020202020204" pitchFamily="34" charset="0"/>
                <a:cs typeface="Arial Narrow" panose="020B0604020202020204" pitchFamily="34" charset="0"/>
              </a:rPr>
              <a:t>(Start-up) Business Investors, Professor at Singularity University and Authors of the book “Exponential Organizations” </a:t>
            </a:r>
            <a:endParaRPr lang="en-US" sz="900" dirty="0">
              <a:solidFill>
                <a:schemeClr val="bg1"/>
              </a:solidFill>
              <a:latin typeface="Arial Narrow" panose="020B0604020202020204" pitchFamily="34" charset="0"/>
              <a:cs typeface="Arial Narrow" panose="020B0604020202020204" pitchFamily="34" charset="0"/>
            </a:endParaRPr>
          </a:p>
        </p:txBody>
      </p:sp>
      <p:sp>
        <p:nvSpPr>
          <p:cNvPr id="11" name="Rechteck 10">
            <a:extLst>
              <a:ext uri="{FF2B5EF4-FFF2-40B4-BE49-F238E27FC236}">
                <a16:creationId xmlns:a16="http://schemas.microsoft.com/office/drawing/2014/main" id="{1612F3B5-AFDA-D447-8A42-A7961D534C69}"/>
              </a:ext>
            </a:extLst>
          </p:cNvPr>
          <p:cNvSpPr/>
          <p:nvPr/>
        </p:nvSpPr>
        <p:spPr>
          <a:xfrm>
            <a:off x="366467" y="4743674"/>
            <a:ext cx="3041215" cy="507831"/>
          </a:xfrm>
          <a:prstGeom prst="rect">
            <a:avLst/>
          </a:prstGeom>
        </p:spPr>
        <p:txBody>
          <a:bodyPr wrap="square">
            <a:spAutoFit/>
          </a:bodyPr>
          <a:lstStyle/>
          <a:p>
            <a:r>
              <a:rPr lang="en-US" sz="900" b="1" dirty="0">
                <a:solidFill>
                  <a:schemeClr val="bg1"/>
                </a:solidFill>
                <a:latin typeface="Arial Narrow" panose="020B0604020202020204" pitchFamily="34" charset="0"/>
                <a:cs typeface="Arial Narrow" panose="020B0604020202020204" pitchFamily="34" charset="0"/>
              </a:rPr>
              <a:t>Eric Rice (1978), </a:t>
            </a:r>
          </a:p>
          <a:p>
            <a:r>
              <a:rPr lang="en-GB" sz="900" dirty="0">
                <a:solidFill>
                  <a:schemeClr val="bg1"/>
                </a:solidFill>
                <a:latin typeface="Arial Narrow" panose="020B0604020202020204" pitchFamily="34" charset="0"/>
                <a:cs typeface="Arial Narrow" panose="020B0604020202020204" pitchFamily="34" charset="0"/>
              </a:rPr>
              <a:t>(Start-up) Business Investors, Owner of various Internet Start-Ups and Author of the book “The Lean </a:t>
            </a:r>
            <a:r>
              <a:rPr lang="en-GB" sz="900" dirty="0" err="1">
                <a:solidFill>
                  <a:schemeClr val="bg1"/>
                </a:solidFill>
                <a:latin typeface="Arial Narrow" panose="020B0604020202020204" pitchFamily="34" charset="0"/>
                <a:cs typeface="Arial Narrow" panose="020B0604020202020204" pitchFamily="34" charset="0"/>
              </a:rPr>
              <a:t>Startup</a:t>
            </a:r>
            <a:r>
              <a:rPr lang="en-GB" sz="900" dirty="0">
                <a:solidFill>
                  <a:schemeClr val="bg1"/>
                </a:solidFill>
                <a:latin typeface="Arial Narrow" panose="020B0604020202020204" pitchFamily="34" charset="0"/>
                <a:cs typeface="Arial Narrow" panose="020B0604020202020204" pitchFamily="34" charset="0"/>
              </a:rPr>
              <a:t>”</a:t>
            </a:r>
            <a:endParaRPr lang="en-US" sz="900" dirty="0">
              <a:solidFill>
                <a:schemeClr val="bg1"/>
              </a:solidFill>
              <a:latin typeface="Arial Narrow" panose="020B0604020202020204" pitchFamily="34" charset="0"/>
              <a:cs typeface="Arial Narrow" panose="020B0604020202020204" pitchFamily="34" charset="0"/>
            </a:endParaRPr>
          </a:p>
        </p:txBody>
      </p:sp>
      <p:sp>
        <p:nvSpPr>
          <p:cNvPr id="12" name="Rechteck 11">
            <a:extLst>
              <a:ext uri="{FF2B5EF4-FFF2-40B4-BE49-F238E27FC236}">
                <a16:creationId xmlns:a16="http://schemas.microsoft.com/office/drawing/2014/main" id="{8315CC55-4105-DD45-B577-29F1607D7684}"/>
              </a:ext>
            </a:extLst>
          </p:cNvPr>
          <p:cNvSpPr/>
          <p:nvPr/>
        </p:nvSpPr>
        <p:spPr>
          <a:xfrm>
            <a:off x="366467" y="5431233"/>
            <a:ext cx="3041215" cy="369332"/>
          </a:xfrm>
          <a:prstGeom prst="rect">
            <a:avLst/>
          </a:prstGeom>
        </p:spPr>
        <p:txBody>
          <a:bodyPr wrap="square">
            <a:spAutoFit/>
          </a:bodyPr>
          <a:lstStyle/>
          <a:p>
            <a:r>
              <a:rPr lang="en-US" sz="900" b="1" dirty="0">
                <a:solidFill>
                  <a:schemeClr val="bg1"/>
                </a:solidFill>
                <a:latin typeface="Arial Narrow" panose="020B0604020202020204" pitchFamily="34" charset="0"/>
                <a:cs typeface="Arial Narrow" panose="020B0604020202020204" pitchFamily="34" charset="0"/>
              </a:rPr>
              <a:t>Don Beck (1937) &amp; </a:t>
            </a:r>
            <a:r>
              <a:rPr lang="de-DE" sz="900" b="1" dirty="0">
                <a:solidFill>
                  <a:schemeClr val="bg1"/>
                </a:solidFill>
                <a:latin typeface="Arial Narrow" panose="020B0604020202020204" pitchFamily="34" charset="0"/>
                <a:cs typeface="Arial Narrow" panose="020B0604020202020204" pitchFamily="34" charset="0"/>
              </a:rPr>
              <a:t>Clare W. Graves (1914-1986)</a:t>
            </a:r>
          </a:p>
          <a:p>
            <a:r>
              <a:rPr lang="en-GB" sz="900" dirty="0">
                <a:solidFill>
                  <a:schemeClr val="bg1"/>
                </a:solidFill>
                <a:latin typeface="Arial Narrow" panose="020B0604020202020204" pitchFamily="34" charset="0"/>
                <a:cs typeface="Arial Narrow" panose="020B0604020202020204" pitchFamily="34" charset="0"/>
              </a:rPr>
              <a:t>Inventors of the Management practice “Spiral Dynamics”</a:t>
            </a:r>
            <a:endParaRPr lang="en-US" sz="900" dirty="0">
              <a:solidFill>
                <a:schemeClr val="bg1"/>
              </a:solidFill>
              <a:latin typeface="Arial Narrow" panose="020B0604020202020204" pitchFamily="34" charset="0"/>
              <a:cs typeface="Arial Narrow" panose="020B0604020202020204" pitchFamily="34" charset="0"/>
            </a:endParaRPr>
          </a:p>
        </p:txBody>
      </p:sp>
      <p:sp>
        <p:nvSpPr>
          <p:cNvPr id="13" name="Rechteck 12">
            <a:extLst>
              <a:ext uri="{FF2B5EF4-FFF2-40B4-BE49-F238E27FC236}">
                <a16:creationId xmlns:a16="http://schemas.microsoft.com/office/drawing/2014/main" id="{603BDE83-4C60-694E-9346-262D3CF285D4}"/>
              </a:ext>
            </a:extLst>
          </p:cNvPr>
          <p:cNvSpPr/>
          <p:nvPr/>
        </p:nvSpPr>
        <p:spPr>
          <a:xfrm>
            <a:off x="366465" y="5821324"/>
            <a:ext cx="2688968" cy="230832"/>
          </a:xfrm>
          <a:prstGeom prst="rect">
            <a:avLst/>
          </a:prstGeom>
        </p:spPr>
        <p:txBody>
          <a:bodyPr wrap="square">
            <a:spAutoFit/>
          </a:bodyPr>
          <a:lstStyle/>
          <a:p>
            <a:r>
              <a:rPr lang="en-GB" sz="900" b="1" dirty="0">
                <a:solidFill>
                  <a:schemeClr val="bg1"/>
                </a:solidFill>
                <a:latin typeface="Arial Narrow" panose="020B0604020202020204" pitchFamily="34" charset="0"/>
                <a:cs typeface="Arial Narrow" panose="020B0604020202020204" pitchFamily="34" charset="0"/>
              </a:rPr>
              <a:t>and many, many more…</a:t>
            </a:r>
            <a:endParaRPr lang="en-US" sz="900" b="1" dirty="0">
              <a:solidFill>
                <a:schemeClr val="bg1"/>
              </a:solidFill>
              <a:latin typeface="Arial Narrow" panose="020B0604020202020204" pitchFamily="34" charset="0"/>
              <a:cs typeface="Arial Narrow" panose="020B0604020202020204" pitchFamily="34" charset="0"/>
            </a:endParaRPr>
          </a:p>
        </p:txBody>
      </p:sp>
      <p:sp>
        <p:nvSpPr>
          <p:cNvPr id="15" name="Rechteck 14">
            <a:extLst>
              <a:ext uri="{FF2B5EF4-FFF2-40B4-BE49-F238E27FC236}">
                <a16:creationId xmlns:a16="http://schemas.microsoft.com/office/drawing/2014/main" id="{5925AABC-1B5A-2F4A-9FC3-9F193BDA9C75}"/>
              </a:ext>
            </a:extLst>
          </p:cNvPr>
          <p:cNvSpPr/>
          <p:nvPr/>
        </p:nvSpPr>
        <p:spPr>
          <a:xfrm>
            <a:off x="557645" y="45607"/>
            <a:ext cx="7436427" cy="584775"/>
          </a:xfrm>
          <a:prstGeom prst="rect">
            <a:avLst/>
          </a:prstGeom>
        </p:spPr>
        <p:txBody>
          <a:bodyPr wrap="square">
            <a:spAutoFit/>
          </a:bodyPr>
          <a:lstStyle/>
          <a:p>
            <a:r>
              <a:rPr lang="en-GB" dirty="0">
                <a:latin typeface="Arial Narrow" panose="020B0604020202020204" pitchFamily="34" charset="0"/>
                <a:ea typeface="Verdana" panose="020B0604030504040204" pitchFamily="34" charset="0"/>
                <a:cs typeface="Arial Narrow" panose="020B0604020202020204" pitchFamily="34" charset="0"/>
              </a:rPr>
              <a:t>Appendix:</a:t>
            </a:r>
          </a:p>
          <a:p>
            <a:r>
              <a:rPr lang="en-GB" sz="1400" dirty="0">
                <a:solidFill>
                  <a:srgbClr val="575757"/>
                </a:solidFill>
                <a:latin typeface="Arial Narrow" panose="020B0604020202020204" pitchFamily="34" charset="0"/>
                <a:cs typeface="Arial Narrow" panose="020B0604020202020204" pitchFamily="34" charset="0"/>
              </a:rPr>
              <a:t>Some of the Master brains for Innovation and Management</a:t>
            </a:r>
            <a:endParaRPr lang="en-US" sz="1400" dirty="0">
              <a:solidFill>
                <a:srgbClr val="575757"/>
              </a:solidFill>
              <a:latin typeface="Arial Narrow" panose="020B0604020202020204" pitchFamily="34" charset="0"/>
              <a:cs typeface="Arial Narrow" panose="020B0604020202020204" pitchFamily="34" charset="0"/>
            </a:endParaRPr>
          </a:p>
        </p:txBody>
      </p:sp>
      <p:sp>
        <p:nvSpPr>
          <p:cNvPr id="16" name="Rechteck 15">
            <a:extLst>
              <a:ext uri="{FF2B5EF4-FFF2-40B4-BE49-F238E27FC236}">
                <a16:creationId xmlns:a16="http://schemas.microsoft.com/office/drawing/2014/main" id="{5E855A10-636F-9940-9DBF-FDF8F1F416E8}"/>
              </a:ext>
            </a:extLst>
          </p:cNvPr>
          <p:cNvSpPr/>
          <p:nvPr/>
        </p:nvSpPr>
        <p:spPr bwMode="gray">
          <a:xfrm>
            <a:off x="5265863" y="988291"/>
            <a:ext cx="6135934" cy="4761896"/>
          </a:xfrm>
          <a:prstGeom prst="rect">
            <a:avLst/>
          </a:prstGeom>
          <a:solidFill>
            <a:schemeClr val="accent3">
              <a:alpha val="17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dirty="0">
              <a:solidFill>
                <a:schemeClr val="bg1"/>
              </a:solidFill>
              <a:latin typeface="Arial Narrow" panose="020B0604020202020204" pitchFamily="34" charset="0"/>
              <a:cs typeface="Arial Narrow" panose="020B0604020202020204" pitchFamily="34" charset="0"/>
            </a:endParaRPr>
          </a:p>
        </p:txBody>
      </p:sp>
      <p:sp>
        <p:nvSpPr>
          <p:cNvPr id="17" name="Rechteck 16">
            <a:extLst>
              <a:ext uri="{FF2B5EF4-FFF2-40B4-BE49-F238E27FC236}">
                <a16:creationId xmlns:a16="http://schemas.microsoft.com/office/drawing/2014/main" id="{9B4819BA-F2F9-B445-974D-609C692AF2DB}"/>
              </a:ext>
            </a:extLst>
          </p:cNvPr>
          <p:cNvSpPr/>
          <p:nvPr/>
        </p:nvSpPr>
        <p:spPr>
          <a:xfrm>
            <a:off x="5488369" y="1062619"/>
            <a:ext cx="2619628" cy="307777"/>
          </a:xfrm>
          <a:prstGeom prst="rect">
            <a:avLst/>
          </a:prstGeom>
        </p:spPr>
        <p:txBody>
          <a:bodyPr wrap="none">
            <a:spAutoFit/>
          </a:bodyPr>
          <a:lstStyle/>
          <a:p>
            <a:r>
              <a:rPr lang="en-US" sz="1400" dirty="0">
                <a:latin typeface="Arial Narrow" panose="020B0604020202020204" pitchFamily="34" charset="0"/>
                <a:cs typeface="Arial Narrow" panose="020B0604020202020204" pitchFamily="34" charset="0"/>
              </a:rPr>
              <a:t>Innovation- and Lean Management…</a:t>
            </a:r>
          </a:p>
        </p:txBody>
      </p:sp>
      <p:sp>
        <p:nvSpPr>
          <p:cNvPr id="18" name="Rectangle 30">
            <a:extLst>
              <a:ext uri="{FF2B5EF4-FFF2-40B4-BE49-F238E27FC236}">
                <a16:creationId xmlns:a16="http://schemas.microsoft.com/office/drawing/2014/main" id="{223CB10B-EB72-2D43-BE14-8937A03C3697}"/>
              </a:ext>
            </a:extLst>
          </p:cNvPr>
          <p:cNvSpPr/>
          <p:nvPr/>
        </p:nvSpPr>
        <p:spPr>
          <a:xfrm>
            <a:off x="5600730" y="3769460"/>
            <a:ext cx="1179535" cy="1846659"/>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u="none" strike="noStrike" kern="0" cap="none" spc="0" normalizeH="0" baseline="0" noProof="0" dirty="0">
                <a:ln>
                  <a:noFill/>
                </a:ln>
                <a:solidFill>
                  <a:srgbClr val="012169"/>
                </a:solidFill>
                <a:effectLst/>
                <a:uLnTx/>
                <a:uFillTx/>
                <a:latin typeface="Arial Narrow" panose="020B0604020202020204" pitchFamily="34" charset="0"/>
                <a:cs typeface="Arial Narrow" panose="020B0604020202020204" pitchFamily="34" charset="0"/>
              </a:rPr>
              <a:t>Disruptive</a:t>
            </a:r>
            <a:r>
              <a:rPr kumimoji="0" lang="en-US" sz="1000" u="none" strike="noStrike" kern="0" cap="none" spc="0" normalizeH="0" noProof="0" dirty="0">
                <a:ln>
                  <a:noFill/>
                </a:ln>
                <a:solidFill>
                  <a:srgbClr val="012169"/>
                </a:solidFill>
                <a:effectLst/>
                <a:uLnTx/>
                <a:uFillTx/>
                <a:latin typeface="Arial Narrow" panose="020B0604020202020204" pitchFamily="34" charset="0"/>
                <a:cs typeface="Arial Narrow" panose="020B0604020202020204" pitchFamily="34" charset="0"/>
              </a:rPr>
              <a:t> Innovation </a:t>
            </a:r>
            <a:endParaRPr kumimoji="0" lang="en-US" sz="1000" u="none" strike="noStrike" kern="0" cap="none" spc="0" normalizeH="0" baseline="0" noProof="0" dirty="0">
              <a:ln>
                <a:noFill/>
              </a:ln>
              <a:solidFill>
                <a:srgbClr val="012169"/>
              </a:solidFill>
              <a:effectLst/>
              <a:uLnTx/>
              <a:uFillTx/>
              <a:latin typeface="Arial Narrow" panose="020B0604020202020204" pitchFamily="34" charset="0"/>
              <a:cs typeface="Arial Narrow"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000" kern="0" dirty="0">
              <a:solidFill>
                <a:srgbClr val="012169"/>
              </a:solidFill>
              <a:latin typeface="Arial Narrow" panose="020B0604020202020204" pitchFamily="34" charset="0"/>
              <a:cs typeface="Arial Narrow"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1000" u="none" strike="noStrike" kern="0" cap="none" spc="0" normalizeH="0" baseline="0" noProof="0" dirty="0">
                <a:ln>
                  <a:noFill/>
                </a:ln>
                <a:solidFill>
                  <a:srgbClr val="012169"/>
                </a:solidFill>
                <a:effectLst/>
                <a:uLnTx/>
                <a:uFillTx/>
                <a:latin typeface="Arial Narrow" panose="020B0604020202020204" pitchFamily="34" charset="0"/>
                <a:cs typeface="Arial Narrow" panose="020B0604020202020204" pitchFamily="34" charset="0"/>
              </a:rPr>
              <a:t>Innovation</a:t>
            </a:r>
          </a:p>
          <a:p>
            <a:pPr marR="0" lvl="0" defTabSz="914400" eaLnBrk="1" fontAlgn="auto" latinLnBrk="0" hangingPunct="1">
              <a:lnSpc>
                <a:spcPct val="100000"/>
              </a:lnSpc>
              <a:spcBef>
                <a:spcPts val="0"/>
              </a:spcBef>
              <a:spcAft>
                <a:spcPts val="0"/>
              </a:spcAft>
              <a:buClrTx/>
              <a:buSzTx/>
              <a:tabLst/>
              <a:defRPr/>
            </a:pPr>
            <a:endParaRPr kumimoji="0" lang="en-GB" sz="1000" u="none" strike="noStrike" kern="0" cap="none" spc="0" normalizeH="0" baseline="0" noProof="0" dirty="0">
              <a:ln>
                <a:noFill/>
              </a:ln>
              <a:solidFill>
                <a:srgbClr val="012169"/>
              </a:solidFill>
              <a:effectLst/>
              <a:uLnTx/>
              <a:uFillTx/>
              <a:latin typeface="Arial Narrow" panose="020B0604020202020204" pitchFamily="34" charset="0"/>
              <a:cs typeface="Arial Narrow" panose="020B0604020202020204" pitchFamily="34" charset="0"/>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00" u="none" strike="noStrike" kern="0" cap="none" spc="0" normalizeH="0" baseline="0" noProof="0" dirty="0" err="1">
                <a:ln>
                  <a:noFill/>
                </a:ln>
                <a:solidFill>
                  <a:srgbClr val="012169"/>
                </a:solidFill>
                <a:effectLst/>
                <a:uLnTx/>
                <a:uFillTx/>
                <a:latin typeface="Arial Narrow" panose="020B0604020202020204" pitchFamily="34" charset="0"/>
                <a:cs typeface="Arial Narrow" panose="020B0604020202020204" pitchFamily="34" charset="0"/>
              </a:rPr>
              <a:t>IoT</a:t>
            </a:r>
            <a:endParaRPr kumimoji="0" lang="en-GB" sz="1000" u="none" strike="noStrike" kern="0" cap="none" spc="0" normalizeH="0" baseline="0" noProof="0" dirty="0">
              <a:ln>
                <a:noFill/>
              </a:ln>
              <a:solidFill>
                <a:srgbClr val="012169"/>
              </a:solidFill>
              <a:effectLst/>
              <a:uLnTx/>
              <a:uFillTx/>
              <a:latin typeface="Arial Narrow" panose="020B0604020202020204" pitchFamily="34" charset="0"/>
              <a:cs typeface="Arial Narrow" panose="020B0604020202020204" pitchFamily="34" charset="0"/>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kern="0" dirty="0">
                <a:solidFill>
                  <a:srgbClr val="012169"/>
                </a:solidFill>
                <a:latin typeface="Arial Narrow" panose="020B0604020202020204" pitchFamily="34" charset="0"/>
                <a:cs typeface="Arial Narrow" panose="020B0604020202020204" pitchFamily="34" charset="0"/>
              </a:rPr>
              <a:t>Digitalization</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00" u="none" strike="noStrike" kern="0" cap="none" spc="0" normalizeH="0" baseline="0" noProof="0" dirty="0">
                <a:ln>
                  <a:noFill/>
                </a:ln>
                <a:solidFill>
                  <a:srgbClr val="012169"/>
                </a:solidFill>
                <a:effectLst/>
                <a:uLnTx/>
                <a:uFillTx/>
                <a:latin typeface="Arial Narrow" panose="020B0604020202020204" pitchFamily="34" charset="0"/>
                <a:cs typeface="Arial Narrow" panose="020B0604020202020204" pitchFamily="34" charset="0"/>
              </a:rPr>
              <a:t>Industry</a:t>
            </a:r>
            <a:r>
              <a:rPr kumimoji="0" lang="en-GB" sz="1000" u="none" strike="noStrike" kern="0" cap="none" spc="0" normalizeH="0" noProof="0" dirty="0">
                <a:ln>
                  <a:noFill/>
                </a:ln>
                <a:solidFill>
                  <a:srgbClr val="012169"/>
                </a:solidFill>
                <a:effectLst/>
                <a:uLnTx/>
                <a:uFillTx/>
                <a:latin typeface="Arial Narrow" panose="020B0604020202020204" pitchFamily="34" charset="0"/>
                <a:cs typeface="Arial Narrow" panose="020B0604020202020204" pitchFamily="34" charset="0"/>
              </a:rPr>
              <a:t> 4.0</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kern="0" dirty="0">
                <a:solidFill>
                  <a:srgbClr val="012169"/>
                </a:solidFill>
                <a:latin typeface="Arial Narrow" panose="020B0604020202020204" pitchFamily="34" charset="0"/>
                <a:cs typeface="Arial Narrow" panose="020B0604020202020204" pitchFamily="34" charset="0"/>
              </a:rPr>
              <a:t>Smart Technologies</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kern="0" dirty="0" err="1">
                <a:solidFill>
                  <a:srgbClr val="012169"/>
                </a:solidFill>
                <a:latin typeface="Arial Narrow" panose="020B0604020202020204" pitchFamily="34" charset="0"/>
                <a:cs typeface="Arial Narrow" panose="020B0604020202020204" pitchFamily="34" charset="0"/>
              </a:rPr>
              <a:t>Blockchain</a:t>
            </a:r>
            <a:endParaRPr lang="en-GB" sz="1000" kern="0" dirty="0">
              <a:solidFill>
                <a:srgbClr val="012169"/>
              </a:solidFill>
              <a:latin typeface="Arial Narrow" panose="020B0604020202020204" pitchFamily="34" charset="0"/>
              <a:cs typeface="Arial Narrow" panose="020B0604020202020204" pitchFamily="34" charset="0"/>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kern="0" dirty="0">
                <a:solidFill>
                  <a:srgbClr val="012169"/>
                </a:solidFill>
                <a:latin typeface="Arial Narrow" panose="020B0604020202020204" pitchFamily="34" charset="0"/>
                <a:cs typeface="Arial Narrow" panose="020B0604020202020204" pitchFamily="34" charset="0"/>
              </a:rPr>
              <a:t>…</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000" u="none" strike="noStrike" kern="0" cap="none" spc="0" normalizeH="0" noProof="0" dirty="0">
              <a:ln>
                <a:noFill/>
              </a:ln>
              <a:solidFill>
                <a:srgbClr val="012169"/>
              </a:solidFill>
              <a:effectLst/>
              <a:uLnTx/>
              <a:uFillTx/>
              <a:latin typeface="Arial Narrow" panose="020B0604020202020204" pitchFamily="34" charset="0"/>
              <a:cs typeface="Arial Narrow" panose="020B0604020202020204" pitchFamily="34" charset="0"/>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000" u="none" strike="noStrike" kern="0" cap="none" spc="0" normalizeH="0" baseline="0" noProof="0" dirty="0">
              <a:ln>
                <a:noFill/>
              </a:ln>
              <a:solidFill>
                <a:srgbClr val="012169"/>
              </a:solidFill>
              <a:effectLst/>
              <a:uLnTx/>
              <a:uFillTx/>
              <a:latin typeface="Arial Narrow" panose="020B0604020202020204" pitchFamily="34" charset="0"/>
              <a:cs typeface="Arial Narrow" panose="020B0604020202020204" pitchFamily="34" charset="0"/>
            </a:endParaRPr>
          </a:p>
        </p:txBody>
      </p:sp>
      <p:sp>
        <p:nvSpPr>
          <p:cNvPr id="19" name="Rectangle 32">
            <a:extLst>
              <a:ext uri="{FF2B5EF4-FFF2-40B4-BE49-F238E27FC236}">
                <a16:creationId xmlns:a16="http://schemas.microsoft.com/office/drawing/2014/main" id="{C40A847B-79D9-3C4F-A45F-5B2DFD38B4D3}"/>
              </a:ext>
            </a:extLst>
          </p:cNvPr>
          <p:cNvSpPr/>
          <p:nvPr/>
        </p:nvSpPr>
        <p:spPr>
          <a:xfrm>
            <a:off x="7499669" y="3737547"/>
            <a:ext cx="1397455" cy="2000548"/>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u="none" strike="noStrike" kern="0" cap="none" spc="0" normalizeH="0" baseline="0" noProof="0" dirty="0">
                <a:ln>
                  <a:noFill/>
                </a:ln>
                <a:solidFill>
                  <a:srgbClr val="2C5234"/>
                </a:solidFill>
                <a:effectLst/>
                <a:uLnTx/>
                <a:uFillTx/>
                <a:latin typeface="Arial Narrow" panose="020B0604020202020204" pitchFamily="34" charset="0"/>
                <a:cs typeface="Arial Narrow" panose="020B0604020202020204" pitchFamily="34" charset="0"/>
              </a:rPr>
              <a:t>Evolutionary</a:t>
            </a:r>
            <a:r>
              <a:rPr kumimoji="0" lang="en-US" sz="1000" u="none" strike="noStrike" kern="0" cap="none" spc="0" normalizeH="0" noProof="0" dirty="0">
                <a:ln>
                  <a:noFill/>
                </a:ln>
                <a:solidFill>
                  <a:srgbClr val="2C5234"/>
                </a:solidFill>
                <a:effectLst/>
                <a:uLnTx/>
                <a:uFillTx/>
                <a:latin typeface="Arial Narrow" panose="020B0604020202020204" pitchFamily="34" charset="0"/>
                <a:cs typeface="Arial Narrow" panose="020B0604020202020204" pitchFamily="34" charset="0"/>
              </a:rPr>
              <a:t> </a:t>
            </a:r>
            <a:br>
              <a:rPr kumimoji="0" lang="en-US" sz="1000" u="none" strike="noStrike" kern="0" cap="none" spc="0" normalizeH="0" baseline="0" noProof="0" dirty="0">
                <a:ln>
                  <a:noFill/>
                </a:ln>
                <a:solidFill>
                  <a:srgbClr val="2C5234"/>
                </a:solidFill>
                <a:effectLst/>
                <a:uLnTx/>
                <a:uFillTx/>
                <a:latin typeface="Arial Narrow" panose="020B0604020202020204" pitchFamily="34" charset="0"/>
                <a:cs typeface="Arial Narrow" panose="020B0604020202020204" pitchFamily="34" charset="0"/>
              </a:rPr>
            </a:br>
            <a:r>
              <a:rPr kumimoji="0" lang="en-US" sz="1000" u="none" strike="noStrike" kern="0" cap="none" spc="0" normalizeH="0" baseline="0" noProof="0" dirty="0">
                <a:ln>
                  <a:noFill/>
                </a:ln>
                <a:solidFill>
                  <a:srgbClr val="2C5234"/>
                </a:solidFill>
                <a:effectLst/>
                <a:uLnTx/>
                <a:uFillTx/>
                <a:latin typeface="Arial Narrow" panose="020B0604020202020204" pitchFamily="34" charset="0"/>
                <a:cs typeface="Arial Narrow" panose="020B0604020202020204" pitchFamily="34" charset="0"/>
              </a:rPr>
              <a:t>Innovation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spc="0" normalizeH="0" baseline="0" noProof="0" dirty="0">
              <a:ln>
                <a:noFill/>
              </a:ln>
              <a:solidFill>
                <a:srgbClr val="2C5234"/>
              </a:solidFill>
              <a:effectLst/>
              <a:uLnTx/>
              <a:uFillTx/>
              <a:latin typeface="Arial Narrow" panose="020B0604020202020204" pitchFamily="34" charset="0"/>
              <a:cs typeface="Arial Narrow"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lang="en-GB" sz="1000" kern="0" dirty="0">
                <a:solidFill>
                  <a:srgbClr val="2C5234"/>
                </a:solidFill>
                <a:latin typeface="Arial Narrow" panose="020B0604020202020204" pitchFamily="34" charset="0"/>
                <a:cs typeface="Arial Narrow" panose="020B0604020202020204" pitchFamily="34" charset="0"/>
              </a:rPr>
              <a:t>Agility/Flexibility</a:t>
            </a:r>
          </a:p>
          <a:p>
            <a:pPr marR="0" lvl="0" defTabSz="914400" eaLnBrk="1" fontAlgn="auto" latinLnBrk="0" hangingPunct="1">
              <a:lnSpc>
                <a:spcPct val="100000"/>
              </a:lnSpc>
              <a:spcBef>
                <a:spcPts val="0"/>
              </a:spcBef>
              <a:spcAft>
                <a:spcPts val="0"/>
              </a:spcAft>
              <a:buClrTx/>
              <a:buSzTx/>
              <a:tabLst/>
              <a:defRPr/>
            </a:pPr>
            <a:endParaRPr kumimoji="0" lang="en-US" sz="1000" u="none" strike="noStrike" kern="0" cap="none" spc="0" normalizeH="0" baseline="0" noProof="0" dirty="0">
              <a:ln>
                <a:noFill/>
              </a:ln>
              <a:solidFill>
                <a:srgbClr val="2C5234"/>
              </a:solidFill>
              <a:effectLst/>
              <a:uLnTx/>
              <a:uFillTx/>
              <a:latin typeface="Arial Narrow" panose="020B0604020202020204" pitchFamily="34" charset="0"/>
              <a:cs typeface="Arial Narrow" panose="020B0604020202020204" pitchFamily="34" charset="0"/>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u="none" strike="noStrike" kern="0" cap="none" spc="0" normalizeH="0" baseline="0" noProof="0" dirty="0">
                <a:ln>
                  <a:noFill/>
                </a:ln>
                <a:solidFill>
                  <a:srgbClr val="2C5234"/>
                </a:solidFill>
                <a:effectLst/>
                <a:uLnTx/>
                <a:uFillTx/>
                <a:latin typeface="Arial Narrow" panose="020B0604020202020204" pitchFamily="34" charset="0"/>
                <a:cs typeface="Arial Narrow" panose="020B0604020202020204" pitchFamily="34" charset="0"/>
              </a:rPr>
              <a:t>Six Sigma</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u="none" strike="noStrike" kern="0" cap="none" spc="0" normalizeH="0" baseline="0" noProof="0" dirty="0">
                <a:ln>
                  <a:noFill/>
                </a:ln>
                <a:solidFill>
                  <a:srgbClr val="2C5234"/>
                </a:solidFill>
                <a:effectLst/>
                <a:uLnTx/>
                <a:uFillTx/>
                <a:latin typeface="Arial Narrow" panose="020B0604020202020204" pitchFamily="34" charset="0"/>
                <a:cs typeface="Arial Narrow" panose="020B0604020202020204" pitchFamily="34" charset="0"/>
              </a:rPr>
              <a:t>Design Thinking</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kern="0" dirty="0">
                <a:solidFill>
                  <a:srgbClr val="2C5234"/>
                </a:solidFill>
                <a:latin typeface="Arial Narrow" panose="020B0604020202020204" pitchFamily="34" charset="0"/>
                <a:cs typeface="Arial Narrow" panose="020B0604020202020204" pitchFamily="34" charset="0"/>
              </a:rPr>
              <a:t>Agile Management</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kern="0" dirty="0">
                <a:solidFill>
                  <a:srgbClr val="2C5234"/>
                </a:solidFill>
                <a:latin typeface="Arial Narrow" panose="020B0604020202020204" pitchFamily="34" charset="0"/>
                <a:cs typeface="Arial Narrow" panose="020B0604020202020204" pitchFamily="34" charset="0"/>
              </a:rPr>
              <a:t>Lean</a:t>
            </a:r>
            <a:br>
              <a:rPr lang="en-GB" sz="1000" kern="0" dirty="0">
                <a:solidFill>
                  <a:srgbClr val="2C5234"/>
                </a:solidFill>
                <a:latin typeface="Arial Narrow" panose="020B0604020202020204" pitchFamily="34" charset="0"/>
                <a:cs typeface="Arial Narrow" panose="020B0604020202020204" pitchFamily="34" charset="0"/>
              </a:rPr>
            </a:br>
            <a:r>
              <a:rPr lang="en-GB" sz="1000" kern="0" dirty="0">
                <a:solidFill>
                  <a:srgbClr val="2C5234"/>
                </a:solidFill>
                <a:latin typeface="Arial Narrow" panose="020B0604020202020204" pitchFamily="34" charset="0"/>
                <a:cs typeface="Arial Narrow" panose="020B0604020202020204" pitchFamily="34" charset="0"/>
              </a:rPr>
              <a:t>Management</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kern="0" dirty="0">
                <a:solidFill>
                  <a:srgbClr val="2C5234"/>
                </a:solidFill>
                <a:latin typeface="Arial Narrow" panose="020B0604020202020204" pitchFamily="34" charset="0"/>
                <a:cs typeface="Arial Narrow" panose="020B0604020202020204" pitchFamily="34" charset="0"/>
              </a:rPr>
              <a:t>Lean</a:t>
            </a:r>
            <a:br>
              <a:rPr lang="en-GB" sz="1000" kern="0" dirty="0">
                <a:solidFill>
                  <a:srgbClr val="2C5234"/>
                </a:solidFill>
                <a:latin typeface="Arial Narrow" panose="020B0604020202020204" pitchFamily="34" charset="0"/>
                <a:cs typeface="Arial Narrow" panose="020B0604020202020204" pitchFamily="34" charset="0"/>
              </a:rPr>
            </a:br>
            <a:r>
              <a:rPr lang="en-GB" sz="1000" kern="0" dirty="0">
                <a:solidFill>
                  <a:srgbClr val="2C5234"/>
                </a:solidFill>
                <a:latin typeface="Arial Narrow" panose="020B0604020202020204" pitchFamily="34" charset="0"/>
                <a:cs typeface="Arial Narrow" panose="020B0604020202020204" pitchFamily="34" charset="0"/>
              </a:rPr>
              <a:t>Administration</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kern="0" dirty="0">
                <a:solidFill>
                  <a:srgbClr val="2C5234"/>
                </a:solidFill>
                <a:latin typeface="Arial Narrow" panose="020B0604020202020204" pitchFamily="34" charset="0"/>
                <a:cs typeface="Arial Narrow" panose="020B0604020202020204" pitchFamily="34" charset="0"/>
              </a:rPr>
              <a:t>…</a:t>
            </a:r>
          </a:p>
        </p:txBody>
      </p:sp>
      <p:sp>
        <p:nvSpPr>
          <p:cNvPr id="20" name="Rectangle 33">
            <a:extLst>
              <a:ext uri="{FF2B5EF4-FFF2-40B4-BE49-F238E27FC236}">
                <a16:creationId xmlns:a16="http://schemas.microsoft.com/office/drawing/2014/main" id="{292C16E4-8323-8A45-A154-6988EDB6A6F7}"/>
              </a:ext>
            </a:extLst>
          </p:cNvPr>
          <p:cNvSpPr/>
          <p:nvPr/>
        </p:nvSpPr>
        <p:spPr>
          <a:xfrm>
            <a:off x="9436224" y="3753821"/>
            <a:ext cx="1788295" cy="1692771"/>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kern="0" dirty="0">
                <a:solidFill>
                  <a:srgbClr val="0097A9"/>
                </a:solidFill>
                <a:latin typeface="Arial Narrow" panose="020B0604020202020204" pitchFamily="34" charset="0"/>
                <a:cs typeface="Arial Narrow" panose="020B0604020202020204" pitchFamily="34" charset="0"/>
              </a:rPr>
              <a:t>Efficiency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u="none" strike="noStrike" kern="0" cap="none" spc="0" normalizeH="0" baseline="0" noProof="0" dirty="0">
                <a:ln>
                  <a:noFill/>
                </a:ln>
                <a:solidFill>
                  <a:srgbClr val="0097A9"/>
                </a:solidFill>
                <a:effectLst/>
                <a:uLnTx/>
                <a:uFillTx/>
                <a:latin typeface="Arial Narrow" panose="020B0604020202020204" pitchFamily="34" charset="0"/>
                <a:cs typeface="Arial Narrow" panose="020B0604020202020204" pitchFamily="34" charset="0"/>
              </a:rPr>
              <a:t>Innovation</a:t>
            </a:r>
            <a:endParaRPr kumimoji="0" lang="en-US" sz="1000" u="none" strike="noStrike" kern="0" cap="none" spc="0" normalizeH="0" baseline="0" noProof="0" dirty="0">
              <a:ln>
                <a:noFill/>
              </a:ln>
              <a:solidFill>
                <a:srgbClr val="0097A9"/>
              </a:solidFill>
              <a:effectLst/>
              <a:uLnTx/>
              <a:uFillTx/>
              <a:latin typeface="Arial Narrow" panose="020B0604020202020204" pitchFamily="34" charset="0"/>
              <a:cs typeface="Arial Narrow"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spc="0" normalizeH="0" baseline="0" noProof="0" dirty="0">
              <a:ln>
                <a:noFill/>
              </a:ln>
              <a:solidFill>
                <a:srgbClr val="0097A9"/>
              </a:solidFill>
              <a:effectLst/>
              <a:uLnTx/>
              <a:uFillTx/>
              <a:latin typeface="Arial Narrow" panose="020B0604020202020204" pitchFamily="34" charset="0"/>
              <a:cs typeface="Arial Narrow"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1000" u="none" strike="noStrike" kern="0" cap="none" spc="0" normalizeH="0" baseline="0" noProof="0" dirty="0">
                <a:ln>
                  <a:noFill/>
                </a:ln>
                <a:solidFill>
                  <a:srgbClr val="0097A9"/>
                </a:solidFill>
                <a:effectLst/>
                <a:uLnTx/>
                <a:uFillTx/>
                <a:latin typeface="Arial Narrow" panose="020B0604020202020204" pitchFamily="34" charset="0"/>
                <a:cs typeface="Arial Narrow" panose="020B0604020202020204" pitchFamily="34" charset="0"/>
              </a:rPr>
              <a:t>Reliability/Predictability </a:t>
            </a:r>
          </a:p>
          <a:p>
            <a:pPr marR="0" lvl="0" defTabSz="914400" eaLnBrk="1" fontAlgn="auto" latinLnBrk="0" hangingPunct="1">
              <a:lnSpc>
                <a:spcPct val="100000"/>
              </a:lnSpc>
              <a:spcBef>
                <a:spcPts val="0"/>
              </a:spcBef>
              <a:spcAft>
                <a:spcPts val="0"/>
              </a:spcAft>
              <a:buClrTx/>
              <a:buSzTx/>
              <a:tabLst/>
              <a:defRPr/>
            </a:pPr>
            <a:endParaRPr kumimoji="0" lang="en-US" sz="1000" u="none" strike="noStrike" kern="0" cap="none" spc="0" normalizeH="0" baseline="0" noProof="0" dirty="0">
              <a:ln>
                <a:noFill/>
              </a:ln>
              <a:solidFill>
                <a:srgbClr val="0097A9"/>
              </a:solidFill>
              <a:effectLst/>
              <a:uLnTx/>
              <a:uFillTx/>
              <a:latin typeface="Arial Narrow" panose="020B0604020202020204" pitchFamily="34" charset="0"/>
              <a:cs typeface="Arial Narrow" panose="020B0604020202020204" pitchFamily="34" charset="0"/>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u="none" strike="noStrike" kern="0" cap="none" spc="0" normalizeH="0" baseline="0" noProof="0" dirty="0">
                <a:ln>
                  <a:noFill/>
                </a:ln>
                <a:solidFill>
                  <a:srgbClr val="0097A9"/>
                </a:solidFill>
                <a:effectLst/>
                <a:uLnTx/>
                <a:uFillTx/>
                <a:latin typeface="Arial Narrow" panose="020B0604020202020204" pitchFamily="34" charset="0"/>
                <a:cs typeface="Arial Narrow" panose="020B0604020202020204" pitchFamily="34" charset="0"/>
              </a:rPr>
              <a:t>Kaizen</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kern="0" dirty="0" err="1">
                <a:solidFill>
                  <a:srgbClr val="0097A9"/>
                </a:solidFill>
                <a:latin typeface="Arial Narrow" panose="020B0604020202020204" pitchFamily="34" charset="0"/>
                <a:cs typeface="Arial Narrow" panose="020B0604020202020204" pitchFamily="34" charset="0"/>
              </a:rPr>
              <a:t>Poka</a:t>
            </a:r>
            <a:r>
              <a:rPr lang="en-GB" sz="1000" kern="0" dirty="0">
                <a:solidFill>
                  <a:srgbClr val="0097A9"/>
                </a:solidFill>
                <a:latin typeface="Arial Narrow" panose="020B0604020202020204" pitchFamily="34" charset="0"/>
                <a:cs typeface="Arial Narrow" panose="020B0604020202020204" pitchFamily="34" charset="0"/>
              </a:rPr>
              <a:t> Yoke (TPS)</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kern="0" dirty="0">
                <a:solidFill>
                  <a:srgbClr val="0097A9"/>
                </a:solidFill>
                <a:latin typeface="Arial Narrow" panose="020B0604020202020204" pitchFamily="34" charset="0"/>
                <a:cs typeface="Arial Narrow" panose="020B0604020202020204" pitchFamily="34" charset="0"/>
              </a:rPr>
              <a:t>Lean Production</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kern="0" dirty="0">
                <a:solidFill>
                  <a:srgbClr val="0097A9"/>
                </a:solidFill>
                <a:latin typeface="Arial Narrow" panose="020B0604020202020204" pitchFamily="34" charset="0"/>
                <a:cs typeface="Arial Narrow" panose="020B0604020202020204" pitchFamily="34" charset="0"/>
              </a:rPr>
              <a:t>Lean Construction</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00" u="none" strike="noStrike" kern="0" cap="none" spc="0" normalizeH="0" baseline="0" noProof="0" dirty="0">
                <a:ln>
                  <a:noFill/>
                </a:ln>
                <a:solidFill>
                  <a:srgbClr val="0097A9"/>
                </a:solidFill>
                <a:effectLst/>
                <a:uLnTx/>
                <a:uFillTx/>
                <a:latin typeface="Arial Narrow" panose="020B0604020202020204" pitchFamily="34" charset="0"/>
                <a:cs typeface="Arial Narrow" panose="020B0604020202020204" pitchFamily="34" charset="0"/>
              </a:rPr>
              <a:t>Smart</a:t>
            </a:r>
            <a:r>
              <a:rPr kumimoji="0" lang="en-GB" sz="1000" u="none" strike="noStrike" kern="0" cap="none" spc="0" normalizeH="0" noProof="0" dirty="0">
                <a:ln>
                  <a:noFill/>
                </a:ln>
                <a:solidFill>
                  <a:srgbClr val="0097A9"/>
                </a:solidFill>
                <a:effectLst/>
                <a:uLnTx/>
                <a:uFillTx/>
                <a:latin typeface="Arial Narrow" panose="020B0604020202020204" pitchFamily="34" charset="0"/>
                <a:cs typeface="Arial Narrow" panose="020B0604020202020204" pitchFamily="34" charset="0"/>
              </a:rPr>
              <a:t> Supply Chain Management</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kern="0" baseline="0" dirty="0">
                <a:solidFill>
                  <a:srgbClr val="0097A9"/>
                </a:solidFill>
                <a:latin typeface="Arial Narrow" panose="020B0604020202020204" pitchFamily="34" charset="0"/>
                <a:cs typeface="Arial Narrow" panose="020B0604020202020204" pitchFamily="34" charset="0"/>
              </a:rPr>
              <a:t>…</a:t>
            </a:r>
            <a:endParaRPr kumimoji="0" lang="en-GB" sz="1000" u="none" strike="noStrike" kern="0" cap="none" spc="0" normalizeH="0" baseline="0" noProof="0" dirty="0">
              <a:ln>
                <a:noFill/>
              </a:ln>
              <a:solidFill>
                <a:srgbClr val="0097A9"/>
              </a:solidFill>
              <a:effectLst/>
              <a:uLnTx/>
              <a:uFillTx/>
              <a:latin typeface="Arial Narrow" panose="020B0604020202020204" pitchFamily="34" charset="0"/>
              <a:cs typeface="Arial Narrow" panose="020B0604020202020204" pitchFamily="34" charset="0"/>
            </a:endParaRPr>
          </a:p>
        </p:txBody>
      </p:sp>
      <p:sp>
        <p:nvSpPr>
          <p:cNvPr id="21" name="Diagonal Stripe 37">
            <a:extLst>
              <a:ext uri="{FF2B5EF4-FFF2-40B4-BE49-F238E27FC236}">
                <a16:creationId xmlns:a16="http://schemas.microsoft.com/office/drawing/2014/main" id="{F7A918D0-23B4-6446-A955-EF4DFBD6D4DD}"/>
              </a:ext>
            </a:extLst>
          </p:cNvPr>
          <p:cNvSpPr/>
          <p:nvPr/>
        </p:nvSpPr>
        <p:spPr>
          <a:xfrm>
            <a:off x="5606072" y="2617251"/>
            <a:ext cx="1037074" cy="1072306"/>
          </a:xfrm>
          <a:prstGeom prst="diagStripe">
            <a:avLst/>
          </a:prstGeom>
          <a:solidFill>
            <a:srgbClr val="00A3E0"/>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err="1">
              <a:ln>
                <a:noFill/>
              </a:ln>
              <a:solidFill>
                <a:srgbClr val="44546A"/>
              </a:solidFill>
              <a:effectLst/>
              <a:uLnTx/>
              <a:uFillTx/>
              <a:latin typeface="Arial Narrow" panose="020B0604020202020204" pitchFamily="34" charset="0"/>
              <a:cs typeface="Arial Narrow" panose="020B0604020202020204" pitchFamily="34" charset="0"/>
            </a:endParaRPr>
          </a:p>
        </p:txBody>
      </p:sp>
      <p:sp>
        <p:nvSpPr>
          <p:cNvPr id="22" name="Diagonal Stripe 38">
            <a:extLst>
              <a:ext uri="{FF2B5EF4-FFF2-40B4-BE49-F238E27FC236}">
                <a16:creationId xmlns:a16="http://schemas.microsoft.com/office/drawing/2014/main" id="{CDC3B964-4AE2-2E4A-9BF5-3C2BA92FEA3E}"/>
              </a:ext>
            </a:extLst>
          </p:cNvPr>
          <p:cNvSpPr/>
          <p:nvPr/>
        </p:nvSpPr>
        <p:spPr>
          <a:xfrm flipV="1">
            <a:off x="5606072" y="1496955"/>
            <a:ext cx="1037074" cy="1072306"/>
          </a:xfrm>
          <a:prstGeom prst="diagStripe">
            <a:avLst/>
          </a:prstGeom>
          <a:solidFill>
            <a:srgbClr val="012169"/>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err="1">
              <a:ln>
                <a:noFill/>
              </a:ln>
              <a:solidFill>
                <a:srgbClr val="44546A"/>
              </a:solidFill>
              <a:effectLst/>
              <a:uLnTx/>
              <a:uFillTx/>
              <a:latin typeface="Arial Narrow" panose="020B0604020202020204" pitchFamily="34" charset="0"/>
              <a:cs typeface="Arial Narrow" panose="020B0604020202020204" pitchFamily="34" charset="0"/>
            </a:endParaRPr>
          </a:p>
        </p:txBody>
      </p:sp>
      <p:sp>
        <p:nvSpPr>
          <p:cNvPr id="23" name="Diagonal Stripe 42">
            <a:extLst>
              <a:ext uri="{FF2B5EF4-FFF2-40B4-BE49-F238E27FC236}">
                <a16:creationId xmlns:a16="http://schemas.microsoft.com/office/drawing/2014/main" id="{90CA150A-A2B1-F947-BAF6-49AF975B084D}"/>
              </a:ext>
            </a:extLst>
          </p:cNvPr>
          <p:cNvSpPr/>
          <p:nvPr/>
        </p:nvSpPr>
        <p:spPr>
          <a:xfrm>
            <a:off x="9436224" y="2617251"/>
            <a:ext cx="1037074" cy="1072306"/>
          </a:xfrm>
          <a:prstGeom prst="diagStripe">
            <a:avLst/>
          </a:prstGeom>
          <a:solidFill>
            <a:srgbClr val="75787B"/>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err="1">
              <a:ln>
                <a:noFill/>
              </a:ln>
              <a:solidFill>
                <a:srgbClr val="44546A"/>
              </a:solidFill>
              <a:effectLst/>
              <a:uLnTx/>
              <a:uFillTx/>
              <a:latin typeface="Arial Narrow" panose="020B0604020202020204" pitchFamily="34" charset="0"/>
              <a:cs typeface="Arial Narrow" panose="020B0604020202020204" pitchFamily="34" charset="0"/>
            </a:endParaRPr>
          </a:p>
        </p:txBody>
      </p:sp>
      <p:sp>
        <p:nvSpPr>
          <p:cNvPr id="24" name="Diagonal Stripe 43">
            <a:extLst>
              <a:ext uri="{FF2B5EF4-FFF2-40B4-BE49-F238E27FC236}">
                <a16:creationId xmlns:a16="http://schemas.microsoft.com/office/drawing/2014/main" id="{1F6F7507-BDC9-EA47-BE71-B3AF3EC330A1}"/>
              </a:ext>
            </a:extLst>
          </p:cNvPr>
          <p:cNvSpPr/>
          <p:nvPr/>
        </p:nvSpPr>
        <p:spPr>
          <a:xfrm flipV="1">
            <a:off x="9436224" y="1496955"/>
            <a:ext cx="1037074" cy="1072306"/>
          </a:xfrm>
          <a:prstGeom prst="diagStripe">
            <a:avLst/>
          </a:prstGeom>
          <a:solidFill>
            <a:srgbClr val="0097A9"/>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err="1">
              <a:ln>
                <a:noFill/>
              </a:ln>
              <a:solidFill>
                <a:srgbClr val="44546A"/>
              </a:solidFill>
              <a:effectLst/>
              <a:uLnTx/>
              <a:uFillTx/>
              <a:latin typeface="Arial Narrow" panose="020B0604020202020204" pitchFamily="34" charset="0"/>
              <a:cs typeface="Arial Narrow" panose="020B0604020202020204" pitchFamily="34" charset="0"/>
            </a:endParaRPr>
          </a:p>
        </p:txBody>
      </p:sp>
      <p:sp>
        <p:nvSpPr>
          <p:cNvPr id="25" name="Diagonal Stripe 47">
            <a:extLst>
              <a:ext uri="{FF2B5EF4-FFF2-40B4-BE49-F238E27FC236}">
                <a16:creationId xmlns:a16="http://schemas.microsoft.com/office/drawing/2014/main" id="{1F4AE94C-0E39-8B46-B18D-794410DE2FBD}"/>
              </a:ext>
            </a:extLst>
          </p:cNvPr>
          <p:cNvSpPr/>
          <p:nvPr/>
        </p:nvSpPr>
        <p:spPr>
          <a:xfrm>
            <a:off x="7521148" y="2617251"/>
            <a:ext cx="1037074" cy="1072306"/>
          </a:xfrm>
          <a:prstGeom prst="diagStripe">
            <a:avLst/>
          </a:prstGeom>
          <a:solidFill>
            <a:srgbClr val="86BC25"/>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err="1">
              <a:ln>
                <a:noFill/>
              </a:ln>
              <a:solidFill>
                <a:srgbClr val="44546A"/>
              </a:solidFill>
              <a:effectLst/>
              <a:uLnTx/>
              <a:uFillTx/>
              <a:latin typeface="Arial Narrow" panose="020B0604020202020204" pitchFamily="34" charset="0"/>
              <a:cs typeface="Arial Narrow" panose="020B0604020202020204" pitchFamily="34" charset="0"/>
            </a:endParaRPr>
          </a:p>
        </p:txBody>
      </p:sp>
      <p:sp>
        <p:nvSpPr>
          <p:cNvPr id="26" name="Diagonal Stripe 48">
            <a:extLst>
              <a:ext uri="{FF2B5EF4-FFF2-40B4-BE49-F238E27FC236}">
                <a16:creationId xmlns:a16="http://schemas.microsoft.com/office/drawing/2014/main" id="{96AEECA3-1643-B248-913F-C1125A290FC5}"/>
              </a:ext>
            </a:extLst>
          </p:cNvPr>
          <p:cNvSpPr/>
          <p:nvPr/>
        </p:nvSpPr>
        <p:spPr>
          <a:xfrm flipV="1">
            <a:off x="7521148" y="1496955"/>
            <a:ext cx="1037074" cy="1072306"/>
          </a:xfrm>
          <a:prstGeom prst="diagStripe">
            <a:avLst/>
          </a:prstGeom>
          <a:solidFill>
            <a:srgbClr val="2C5234"/>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err="1">
              <a:ln>
                <a:noFill/>
              </a:ln>
              <a:solidFill>
                <a:srgbClr val="44546A"/>
              </a:solidFill>
              <a:effectLst/>
              <a:uLnTx/>
              <a:uFillTx/>
              <a:latin typeface="Arial Narrow" panose="020B0604020202020204" pitchFamily="34" charset="0"/>
              <a:cs typeface="Arial Narrow" panose="020B0604020202020204" pitchFamily="34" charset="0"/>
            </a:endParaRPr>
          </a:p>
        </p:txBody>
      </p:sp>
      <p:grpSp>
        <p:nvGrpSpPr>
          <p:cNvPr id="27" name="Group 192">
            <a:extLst>
              <a:ext uri="{FF2B5EF4-FFF2-40B4-BE49-F238E27FC236}">
                <a16:creationId xmlns:a16="http://schemas.microsoft.com/office/drawing/2014/main" id="{DBE8724C-8FF2-D041-9AA5-FDC1FCB690C4}"/>
              </a:ext>
            </a:extLst>
          </p:cNvPr>
          <p:cNvGrpSpPr>
            <a:grpSpLocks noChangeAspect="1"/>
          </p:cNvGrpSpPr>
          <p:nvPr/>
        </p:nvGrpSpPr>
        <p:grpSpPr bwMode="auto">
          <a:xfrm>
            <a:off x="9436224" y="2403080"/>
            <a:ext cx="367041" cy="367041"/>
            <a:chOff x="378" y="713"/>
            <a:chExt cx="340" cy="340"/>
          </a:xfrm>
          <a:solidFill>
            <a:schemeClr val="accent3"/>
          </a:solidFill>
        </p:grpSpPr>
        <p:sp>
          <p:nvSpPr>
            <p:cNvPr id="28" name="Freeform 193">
              <a:extLst>
                <a:ext uri="{FF2B5EF4-FFF2-40B4-BE49-F238E27FC236}">
                  <a16:creationId xmlns:a16="http://schemas.microsoft.com/office/drawing/2014/main" id="{8F444ADF-EBF0-3844-A56E-EC225FD4E3CE}"/>
                </a:ext>
              </a:extLst>
            </p:cNvPr>
            <p:cNvSpPr>
              <a:spLocks noEditPoints="1"/>
            </p:cNvSpPr>
            <p:nvPr/>
          </p:nvSpPr>
          <p:spPr bwMode="auto">
            <a:xfrm>
              <a:off x="378" y="71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Narrow" panose="020B0604020202020204" pitchFamily="34" charset="0"/>
                <a:cs typeface="Arial Narrow" panose="020B0604020202020204" pitchFamily="34" charset="0"/>
              </a:endParaRPr>
            </a:p>
          </p:txBody>
        </p:sp>
        <p:sp>
          <p:nvSpPr>
            <p:cNvPr id="29" name="Freeform 194">
              <a:extLst>
                <a:ext uri="{FF2B5EF4-FFF2-40B4-BE49-F238E27FC236}">
                  <a16:creationId xmlns:a16="http://schemas.microsoft.com/office/drawing/2014/main" id="{908C2B5E-1F12-654B-8ED2-8943972233F4}"/>
                </a:ext>
              </a:extLst>
            </p:cNvPr>
            <p:cNvSpPr>
              <a:spLocks noEditPoints="1"/>
            </p:cNvSpPr>
            <p:nvPr/>
          </p:nvSpPr>
          <p:spPr bwMode="auto">
            <a:xfrm>
              <a:off x="442" y="812"/>
              <a:ext cx="212" cy="157"/>
            </a:xfrm>
            <a:custGeom>
              <a:avLst/>
              <a:gdLst>
                <a:gd name="T0" fmla="*/ 309 w 320"/>
                <a:gd name="T1" fmla="*/ 21 h 236"/>
                <a:gd name="T2" fmla="*/ 309 w 320"/>
                <a:gd name="T3" fmla="*/ 0 h 236"/>
                <a:gd name="T4" fmla="*/ 288 w 320"/>
                <a:gd name="T5" fmla="*/ 11 h 236"/>
                <a:gd name="T6" fmla="*/ 247 w 320"/>
                <a:gd name="T7" fmla="*/ 32 h 236"/>
                <a:gd name="T8" fmla="*/ 165 w 320"/>
                <a:gd name="T9" fmla="*/ 12 h 236"/>
                <a:gd name="T10" fmla="*/ 128 w 320"/>
                <a:gd name="T11" fmla="*/ 32 h 236"/>
                <a:gd name="T12" fmla="*/ 32 w 320"/>
                <a:gd name="T13" fmla="*/ 11 h 236"/>
                <a:gd name="T14" fmla="*/ 10 w 320"/>
                <a:gd name="T15" fmla="*/ 0 h 236"/>
                <a:gd name="T16" fmla="*/ 10 w 320"/>
                <a:gd name="T17" fmla="*/ 21 h 236"/>
                <a:gd name="T18" fmla="*/ 0 w 320"/>
                <a:gd name="T19" fmla="*/ 181 h 236"/>
                <a:gd name="T20" fmla="*/ 21 w 320"/>
                <a:gd name="T21" fmla="*/ 192 h 236"/>
                <a:gd name="T22" fmla="*/ 32 w 320"/>
                <a:gd name="T23" fmla="*/ 171 h 236"/>
                <a:gd name="T24" fmla="*/ 76 w 320"/>
                <a:gd name="T25" fmla="*/ 219 h 236"/>
                <a:gd name="T26" fmla="*/ 121 w 320"/>
                <a:gd name="T27" fmla="*/ 232 h 236"/>
                <a:gd name="T28" fmla="*/ 154 w 320"/>
                <a:gd name="T29" fmla="*/ 235 h 236"/>
                <a:gd name="T30" fmla="*/ 181 w 320"/>
                <a:gd name="T31" fmla="*/ 221 h 236"/>
                <a:gd name="T32" fmla="*/ 222 w 320"/>
                <a:gd name="T33" fmla="*/ 227 h 236"/>
                <a:gd name="T34" fmla="*/ 242 w 320"/>
                <a:gd name="T35" fmla="*/ 210 h 236"/>
                <a:gd name="T36" fmla="*/ 275 w 320"/>
                <a:gd name="T37" fmla="*/ 185 h 236"/>
                <a:gd name="T38" fmla="*/ 288 w 320"/>
                <a:gd name="T39" fmla="*/ 171 h 236"/>
                <a:gd name="T40" fmla="*/ 298 w 320"/>
                <a:gd name="T41" fmla="*/ 192 h 236"/>
                <a:gd name="T42" fmla="*/ 320 w 320"/>
                <a:gd name="T43" fmla="*/ 181 h 236"/>
                <a:gd name="T44" fmla="*/ 254 w 320"/>
                <a:gd name="T45" fmla="*/ 179 h 236"/>
                <a:gd name="T46" fmla="*/ 239 w 320"/>
                <a:gd name="T47" fmla="*/ 188 h 236"/>
                <a:gd name="T48" fmla="*/ 232 w 320"/>
                <a:gd name="T49" fmla="*/ 183 h 236"/>
                <a:gd name="T50" fmla="*/ 198 w 320"/>
                <a:gd name="T51" fmla="*/ 125 h 236"/>
                <a:gd name="T52" fmla="*/ 179 w 320"/>
                <a:gd name="T53" fmla="*/ 135 h 236"/>
                <a:gd name="T54" fmla="*/ 214 w 320"/>
                <a:gd name="T55" fmla="*/ 194 h 236"/>
                <a:gd name="T56" fmla="*/ 194 w 320"/>
                <a:gd name="T57" fmla="*/ 204 h 236"/>
                <a:gd name="T58" fmla="*/ 147 w 320"/>
                <a:gd name="T59" fmla="*/ 147 h 236"/>
                <a:gd name="T60" fmla="*/ 164 w 320"/>
                <a:gd name="T61" fmla="*/ 196 h 236"/>
                <a:gd name="T62" fmla="*/ 160 w 320"/>
                <a:gd name="T63" fmla="*/ 212 h 236"/>
                <a:gd name="T64" fmla="*/ 143 w 320"/>
                <a:gd name="T65" fmla="*/ 208 h 236"/>
                <a:gd name="T66" fmla="*/ 132 w 320"/>
                <a:gd name="T67" fmla="*/ 188 h 236"/>
                <a:gd name="T68" fmla="*/ 124 w 320"/>
                <a:gd name="T69" fmla="*/ 176 h 236"/>
                <a:gd name="T70" fmla="*/ 106 w 320"/>
                <a:gd name="T71" fmla="*/ 188 h 236"/>
                <a:gd name="T72" fmla="*/ 111 w 320"/>
                <a:gd name="T73" fmla="*/ 214 h 236"/>
                <a:gd name="T74" fmla="*/ 62 w 320"/>
                <a:gd name="T75" fmla="*/ 155 h 236"/>
                <a:gd name="T76" fmla="*/ 32 w 320"/>
                <a:gd name="T77" fmla="*/ 149 h 236"/>
                <a:gd name="T78" fmla="*/ 88 w 320"/>
                <a:gd name="T79" fmla="*/ 53 h 236"/>
                <a:gd name="T80" fmla="*/ 64 w 320"/>
                <a:gd name="T81" fmla="*/ 85 h 236"/>
                <a:gd name="T82" fmla="*/ 97 w 320"/>
                <a:gd name="T83" fmla="*/ 117 h 236"/>
                <a:gd name="T84" fmla="*/ 253 w 320"/>
                <a:gd name="T85" fmla="*/ 170 h 236"/>
                <a:gd name="T86" fmla="*/ 288 w 320"/>
                <a:gd name="T87" fmla="*/ 149 h 236"/>
                <a:gd name="T88" fmla="*/ 265 w 320"/>
                <a:gd name="T89" fmla="*/ 150 h 236"/>
                <a:gd name="T90" fmla="*/ 215 w 320"/>
                <a:gd name="T91" fmla="*/ 76 h 236"/>
                <a:gd name="T92" fmla="*/ 88 w 320"/>
                <a:gd name="T93" fmla="*/ 95 h 236"/>
                <a:gd name="T94" fmla="*/ 90 w 320"/>
                <a:gd name="T95" fmla="*/ 77 h 236"/>
                <a:gd name="T96" fmla="*/ 242 w 320"/>
                <a:gd name="T97" fmla="*/ 53 h 236"/>
                <a:gd name="T98" fmla="*/ 288 w 320"/>
                <a:gd name="T99" fmla="*/ 5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236">
                  <a:moveTo>
                    <a:pt x="309" y="171"/>
                  </a:moveTo>
                  <a:cubicBezTo>
                    <a:pt x="309" y="21"/>
                    <a:pt x="309" y="21"/>
                    <a:pt x="309" y="21"/>
                  </a:cubicBezTo>
                  <a:cubicBezTo>
                    <a:pt x="315" y="21"/>
                    <a:pt x="320" y="17"/>
                    <a:pt x="320" y="11"/>
                  </a:cubicBezTo>
                  <a:cubicBezTo>
                    <a:pt x="320" y="5"/>
                    <a:pt x="315" y="0"/>
                    <a:pt x="309" y="0"/>
                  </a:cubicBezTo>
                  <a:cubicBezTo>
                    <a:pt x="298" y="0"/>
                    <a:pt x="298" y="0"/>
                    <a:pt x="298" y="0"/>
                  </a:cubicBezTo>
                  <a:cubicBezTo>
                    <a:pt x="292" y="0"/>
                    <a:pt x="288" y="5"/>
                    <a:pt x="288" y="11"/>
                  </a:cubicBezTo>
                  <a:cubicBezTo>
                    <a:pt x="288" y="32"/>
                    <a:pt x="288" y="32"/>
                    <a:pt x="288" y="32"/>
                  </a:cubicBezTo>
                  <a:cubicBezTo>
                    <a:pt x="247" y="32"/>
                    <a:pt x="247" y="32"/>
                    <a:pt x="247" y="32"/>
                  </a:cubicBezTo>
                  <a:cubicBezTo>
                    <a:pt x="173" y="11"/>
                    <a:pt x="173" y="11"/>
                    <a:pt x="173" y="11"/>
                  </a:cubicBezTo>
                  <a:cubicBezTo>
                    <a:pt x="171" y="10"/>
                    <a:pt x="168" y="11"/>
                    <a:pt x="165" y="12"/>
                  </a:cubicBezTo>
                  <a:cubicBezTo>
                    <a:pt x="128" y="32"/>
                    <a:pt x="128" y="32"/>
                    <a:pt x="128" y="32"/>
                  </a:cubicBezTo>
                  <a:cubicBezTo>
                    <a:pt x="128" y="32"/>
                    <a:pt x="128" y="32"/>
                    <a:pt x="128" y="32"/>
                  </a:cubicBezTo>
                  <a:cubicBezTo>
                    <a:pt x="32" y="32"/>
                    <a:pt x="32" y="32"/>
                    <a:pt x="32" y="32"/>
                  </a:cubicBezTo>
                  <a:cubicBezTo>
                    <a:pt x="32" y="11"/>
                    <a:pt x="32" y="11"/>
                    <a:pt x="32" y="11"/>
                  </a:cubicBezTo>
                  <a:cubicBezTo>
                    <a:pt x="32" y="5"/>
                    <a:pt x="27" y="0"/>
                    <a:pt x="21" y="0"/>
                  </a:cubicBezTo>
                  <a:cubicBezTo>
                    <a:pt x="10" y="0"/>
                    <a:pt x="10" y="0"/>
                    <a:pt x="10" y="0"/>
                  </a:cubicBezTo>
                  <a:cubicBezTo>
                    <a:pt x="4" y="0"/>
                    <a:pt x="0" y="5"/>
                    <a:pt x="0" y="11"/>
                  </a:cubicBezTo>
                  <a:cubicBezTo>
                    <a:pt x="0" y="17"/>
                    <a:pt x="4" y="21"/>
                    <a:pt x="10" y="21"/>
                  </a:cubicBezTo>
                  <a:cubicBezTo>
                    <a:pt x="10" y="171"/>
                    <a:pt x="10" y="171"/>
                    <a:pt x="10" y="171"/>
                  </a:cubicBezTo>
                  <a:cubicBezTo>
                    <a:pt x="4" y="171"/>
                    <a:pt x="0" y="175"/>
                    <a:pt x="0" y="181"/>
                  </a:cubicBezTo>
                  <a:cubicBezTo>
                    <a:pt x="0" y="187"/>
                    <a:pt x="4" y="192"/>
                    <a:pt x="10" y="192"/>
                  </a:cubicBezTo>
                  <a:cubicBezTo>
                    <a:pt x="21" y="192"/>
                    <a:pt x="21" y="192"/>
                    <a:pt x="21" y="192"/>
                  </a:cubicBezTo>
                  <a:cubicBezTo>
                    <a:pt x="27" y="192"/>
                    <a:pt x="32" y="187"/>
                    <a:pt x="32" y="181"/>
                  </a:cubicBezTo>
                  <a:cubicBezTo>
                    <a:pt x="32" y="171"/>
                    <a:pt x="32" y="171"/>
                    <a:pt x="32" y="171"/>
                  </a:cubicBezTo>
                  <a:cubicBezTo>
                    <a:pt x="47" y="171"/>
                    <a:pt x="47" y="171"/>
                    <a:pt x="47" y="171"/>
                  </a:cubicBezTo>
                  <a:cubicBezTo>
                    <a:pt x="76" y="219"/>
                    <a:pt x="76" y="219"/>
                    <a:pt x="76" y="219"/>
                  </a:cubicBezTo>
                  <a:cubicBezTo>
                    <a:pt x="82" y="230"/>
                    <a:pt x="94" y="236"/>
                    <a:pt x="106" y="236"/>
                  </a:cubicBezTo>
                  <a:cubicBezTo>
                    <a:pt x="111" y="236"/>
                    <a:pt x="116" y="235"/>
                    <a:pt x="121" y="232"/>
                  </a:cubicBezTo>
                  <a:cubicBezTo>
                    <a:pt x="125" y="230"/>
                    <a:pt x="128" y="227"/>
                    <a:pt x="130" y="225"/>
                  </a:cubicBezTo>
                  <a:cubicBezTo>
                    <a:pt x="136" y="231"/>
                    <a:pt x="145" y="235"/>
                    <a:pt x="154" y="235"/>
                  </a:cubicBezTo>
                  <a:cubicBezTo>
                    <a:pt x="160" y="235"/>
                    <a:pt x="165" y="233"/>
                    <a:pt x="171" y="230"/>
                  </a:cubicBezTo>
                  <a:cubicBezTo>
                    <a:pt x="175" y="228"/>
                    <a:pt x="178" y="225"/>
                    <a:pt x="181" y="221"/>
                  </a:cubicBezTo>
                  <a:cubicBezTo>
                    <a:pt x="187" y="228"/>
                    <a:pt x="196" y="232"/>
                    <a:pt x="205" y="232"/>
                  </a:cubicBezTo>
                  <a:cubicBezTo>
                    <a:pt x="211" y="232"/>
                    <a:pt x="217" y="231"/>
                    <a:pt x="222" y="227"/>
                  </a:cubicBezTo>
                  <a:cubicBezTo>
                    <a:pt x="229" y="223"/>
                    <a:pt x="234" y="216"/>
                    <a:pt x="236" y="209"/>
                  </a:cubicBezTo>
                  <a:cubicBezTo>
                    <a:pt x="238" y="209"/>
                    <a:pt x="240" y="210"/>
                    <a:pt x="242" y="210"/>
                  </a:cubicBezTo>
                  <a:cubicBezTo>
                    <a:pt x="248" y="210"/>
                    <a:pt x="254" y="208"/>
                    <a:pt x="259" y="205"/>
                  </a:cubicBezTo>
                  <a:cubicBezTo>
                    <a:pt x="267" y="201"/>
                    <a:pt x="272" y="193"/>
                    <a:pt x="275" y="185"/>
                  </a:cubicBezTo>
                  <a:cubicBezTo>
                    <a:pt x="276" y="180"/>
                    <a:pt x="276" y="175"/>
                    <a:pt x="275" y="171"/>
                  </a:cubicBezTo>
                  <a:cubicBezTo>
                    <a:pt x="288" y="171"/>
                    <a:pt x="288" y="171"/>
                    <a:pt x="288" y="171"/>
                  </a:cubicBezTo>
                  <a:cubicBezTo>
                    <a:pt x="288" y="181"/>
                    <a:pt x="288" y="181"/>
                    <a:pt x="288" y="181"/>
                  </a:cubicBezTo>
                  <a:cubicBezTo>
                    <a:pt x="288" y="187"/>
                    <a:pt x="292" y="192"/>
                    <a:pt x="298" y="192"/>
                  </a:cubicBezTo>
                  <a:cubicBezTo>
                    <a:pt x="309" y="192"/>
                    <a:pt x="309" y="192"/>
                    <a:pt x="309" y="192"/>
                  </a:cubicBezTo>
                  <a:cubicBezTo>
                    <a:pt x="315" y="192"/>
                    <a:pt x="320" y="187"/>
                    <a:pt x="320" y="181"/>
                  </a:cubicBezTo>
                  <a:cubicBezTo>
                    <a:pt x="320" y="175"/>
                    <a:pt x="315" y="171"/>
                    <a:pt x="309" y="171"/>
                  </a:cubicBezTo>
                  <a:close/>
                  <a:moveTo>
                    <a:pt x="254" y="179"/>
                  </a:moveTo>
                  <a:cubicBezTo>
                    <a:pt x="253" y="183"/>
                    <a:pt x="251" y="185"/>
                    <a:pt x="248" y="187"/>
                  </a:cubicBezTo>
                  <a:cubicBezTo>
                    <a:pt x="246" y="188"/>
                    <a:pt x="242" y="189"/>
                    <a:pt x="239" y="188"/>
                  </a:cubicBezTo>
                  <a:cubicBezTo>
                    <a:pt x="236" y="187"/>
                    <a:pt x="234" y="185"/>
                    <a:pt x="232" y="183"/>
                  </a:cubicBezTo>
                  <a:cubicBezTo>
                    <a:pt x="232" y="183"/>
                    <a:pt x="232" y="183"/>
                    <a:pt x="232" y="183"/>
                  </a:cubicBezTo>
                  <a:cubicBezTo>
                    <a:pt x="232" y="183"/>
                    <a:pt x="232" y="183"/>
                    <a:pt x="232" y="182"/>
                  </a:cubicBezTo>
                  <a:cubicBezTo>
                    <a:pt x="198" y="125"/>
                    <a:pt x="198" y="125"/>
                    <a:pt x="198" y="125"/>
                  </a:cubicBezTo>
                  <a:cubicBezTo>
                    <a:pt x="195" y="119"/>
                    <a:pt x="188" y="118"/>
                    <a:pt x="183" y="121"/>
                  </a:cubicBezTo>
                  <a:cubicBezTo>
                    <a:pt x="178" y="124"/>
                    <a:pt x="176" y="130"/>
                    <a:pt x="179" y="135"/>
                  </a:cubicBezTo>
                  <a:cubicBezTo>
                    <a:pt x="214" y="194"/>
                    <a:pt x="214" y="194"/>
                    <a:pt x="214" y="194"/>
                  </a:cubicBezTo>
                  <a:cubicBezTo>
                    <a:pt x="214" y="194"/>
                    <a:pt x="214" y="194"/>
                    <a:pt x="214" y="194"/>
                  </a:cubicBezTo>
                  <a:cubicBezTo>
                    <a:pt x="217" y="199"/>
                    <a:pt x="217" y="206"/>
                    <a:pt x="211" y="209"/>
                  </a:cubicBezTo>
                  <a:cubicBezTo>
                    <a:pt x="205" y="212"/>
                    <a:pt x="198" y="210"/>
                    <a:pt x="194" y="204"/>
                  </a:cubicBezTo>
                  <a:cubicBezTo>
                    <a:pt x="162" y="151"/>
                    <a:pt x="162" y="151"/>
                    <a:pt x="162" y="151"/>
                  </a:cubicBezTo>
                  <a:cubicBezTo>
                    <a:pt x="159" y="146"/>
                    <a:pt x="153" y="144"/>
                    <a:pt x="147" y="147"/>
                  </a:cubicBezTo>
                  <a:cubicBezTo>
                    <a:pt x="142" y="150"/>
                    <a:pt x="141" y="157"/>
                    <a:pt x="144" y="162"/>
                  </a:cubicBezTo>
                  <a:cubicBezTo>
                    <a:pt x="164" y="196"/>
                    <a:pt x="164" y="196"/>
                    <a:pt x="164" y="196"/>
                  </a:cubicBezTo>
                  <a:cubicBezTo>
                    <a:pt x="166" y="198"/>
                    <a:pt x="166" y="201"/>
                    <a:pt x="165" y="204"/>
                  </a:cubicBezTo>
                  <a:cubicBezTo>
                    <a:pt x="165" y="207"/>
                    <a:pt x="163" y="210"/>
                    <a:pt x="160" y="212"/>
                  </a:cubicBezTo>
                  <a:cubicBezTo>
                    <a:pt x="154" y="215"/>
                    <a:pt x="147" y="213"/>
                    <a:pt x="143" y="208"/>
                  </a:cubicBezTo>
                  <a:cubicBezTo>
                    <a:pt x="143" y="208"/>
                    <a:pt x="143" y="208"/>
                    <a:pt x="143" y="208"/>
                  </a:cubicBezTo>
                  <a:cubicBezTo>
                    <a:pt x="132" y="188"/>
                    <a:pt x="132" y="188"/>
                    <a:pt x="132" y="188"/>
                  </a:cubicBezTo>
                  <a:cubicBezTo>
                    <a:pt x="132" y="188"/>
                    <a:pt x="132" y="188"/>
                    <a:pt x="132" y="188"/>
                  </a:cubicBezTo>
                  <a:cubicBezTo>
                    <a:pt x="132" y="188"/>
                    <a:pt x="132" y="188"/>
                    <a:pt x="132" y="188"/>
                  </a:cubicBezTo>
                  <a:cubicBezTo>
                    <a:pt x="124" y="176"/>
                    <a:pt x="124" y="176"/>
                    <a:pt x="124" y="176"/>
                  </a:cubicBezTo>
                  <a:cubicBezTo>
                    <a:pt x="121" y="171"/>
                    <a:pt x="114" y="170"/>
                    <a:pt x="110" y="173"/>
                  </a:cubicBezTo>
                  <a:cubicBezTo>
                    <a:pt x="105" y="176"/>
                    <a:pt x="103" y="183"/>
                    <a:pt x="106" y="188"/>
                  </a:cubicBezTo>
                  <a:cubicBezTo>
                    <a:pt x="114" y="199"/>
                    <a:pt x="114" y="199"/>
                    <a:pt x="114" y="199"/>
                  </a:cubicBezTo>
                  <a:cubicBezTo>
                    <a:pt x="115" y="201"/>
                    <a:pt x="118" y="209"/>
                    <a:pt x="111" y="214"/>
                  </a:cubicBezTo>
                  <a:cubicBezTo>
                    <a:pt x="105" y="217"/>
                    <a:pt x="97" y="213"/>
                    <a:pt x="94" y="208"/>
                  </a:cubicBezTo>
                  <a:cubicBezTo>
                    <a:pt x="62" y="155"/>
                    <a:pt x="62" y="155"/>
                    <a:pt x="62" y="155"/>
                  </a:cubicBezTo>
                  <a:cubicBezTo>
                    <a:pt x="60" y="151"/>
                    <a:pt x="57" y="149"/>
                    <a:pt x="53" y="149"/>
                  </a:cubicBezTo>
                  <a:cubicBezTo>
                    <a:pt x="32" y="149"/>
                    <a:pt x="32" y="149"/>
                    <a:pt x="32" y="149"/>
                  </a:cubicBezTo>
                  <a:cubicBezTo>
                    <a:pt x="32" y="53"/>
                    <a:pt x="32" y="53"/>
                    <a:pt x="32" y="53"/>
                  </a:cubicBezTo>
                  <a:cubicBezTo>
                    <a:pt x="88" y="53"/>
                    <a:pt x="88" y="53"/>
                    <a:pt x="88" y="53"/>
                  </a:cubicBezTo>
                  <a:cubicBezTo>
                    <a:pt x="80" y="58"/>
                    <a:pt x="80" y="58"/>
                    <a:pt x="80" y="58"/>
                  </a:cubicBezTo>
                  <a:cubicBezTo>
                    <a:pt x="70" y="64"/>
                    <a:pt x="64" y="74"/>
                    <a:pt x="64" y="85"/>
                  </a:cubicBezTo>
                  <a:cubicBezTo>
                    <a:pt x="64" y="95"/>
                    <a:pt x="68" y="105"/>
                    <a:pt x="74" y="111"/>
                  </a:cubicBezTo>
                  <a:cubicBezTo>
                    <a:pt x="81" y="116"/>
                    <a:pt x="89" y="118"/>
                    <a:pt x="97" y="117"/>
                  </a:cubicBezTo>
                  <a:cubicBezTo>
                    <a:pt x="211" y="98"/>
                    <a:pt x="211" y="98"/>
                    <a:pt x="211" y="98"/>
                  </a:cubicBezTo>
                  <a:cubicBezTo>
                    <a:pt x="253" y="170"/>
                    <a:pt x="253" y="170"/>
                    <a:pt x="253" y="170"/>
                  </a:cubicBezTo>
                  <a:cubicBezTo>
                    <a:pt x="254" y="173"/>
                    <a:pt x="255" y="176"/>
                    <a:pt x="254" y="179"/>
                  </a:cubicBezTo>
                  <a:close/>
                  <a:moveTo>
                    <a:pt x="288" y="149"/>
                  </a:moveTo>
                  <a:cubicBezTo>
                    <a:pt x="266" y="149"/>
                    <a:pt x="266" y="149"/>
                    <a:pt x="266" y="149"/>
                  </a:cubicBezTo>
                  <a:cubicBezTo>
                    <a:pt x="266" y="149"/>
                    <a:pt x="266" y="150"/>
                    <a:pt x="265" y="150"/>
                  </a:cubicBezTo>
                  <a:cubicBezTo>
                    <a:pt x="226" y="81"/>
                    <a:pt x="226" y="81"/>
                    <a:pt x="226" y="81"/>
                  </a:cubicBezTo>
                  <a:cubicBezTo>
                    <a:pt x="224" y="77"/>
                    <a:pt x="220" y="75"/>
                    <a:pt x="215" y="76"/>
                  </a:cubicBezTo>
                  <a:cubicBezTo>
                    <a:pt x="94" y="96"/>
                    <a:pt x="94" y="96"/>
                    <a:pt x="94" y="96"/>
                  </a:cubicBezTo>
                  <a:cubicBezTo>
                    <a:pt x="91" y="97"/>
                    <a:pt x="89" y="96"/>
                    <a:pt x="88" y="95"/>
                  </a:cubicBezTo>
                  <a:cubicBezTo>
                    <a:pt x="86" y="93"/>
                    <a:pt x="85" y="89"/>
                    <a:pt x="85" y="85"/>
                  </a:cubicBezTo>
                  <a:cubicBezTo>
                    <a:pt x="85" y="80"/>
                    <a:pt x="88" y="78"/>
                    <a:pt x="90" y="77"/>
                  </a:cubicBezTo>
                  <a:cubicBezTo>
                    <a:pt x="172" y="33"/>
                    <a:pt x="172" y="33"/>
                    <a:pt x="172" y="33"/>
                  </a:cubicBezTo>
                  <a:cubicBezTo>
                    <a:pt x="242" y="53"/>
                    <a:pt x="242" y="53"/>
                    <a:pt x="242" y="53"/>
                  </a:cubicBezTo>
                  <a:cubicBezTo>
                    <a:pt x="243" y="53"/>
                    <a:pt x="244" y="53"/>
                    <a:pt x="245" y="53"/>
                  </a:cubicBezTo>
                  <a:cubicBezTo>
                    <a:pt x="288" y="53"/>
                    <a:pt x="288" y="53"/>
                    <a:pt x="288" y="53"/>
                  </a:cubicBezTo>
                  <a:lnTo>
                    <a:pt x="288" y="1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Narrow" panose="020B0604020202020204" pitchFamily="34" charset="0"/>
                <a:cs typeface="Arial Narrow" panose="020B0604020202020204" pitchFamily="34" charset="0"/>
              </a:endParaRPr>
            </a:p>
          </p:txBody>
        </p:sp>
      </p:grpSp>
      <p:grpSp>
        <p:nvGrpSpPr>
          <p:cNvPr id="30" name="Group 904">
            <a:extLst>
              <a:ext uri="{FF2B5EF4-FFF2-40B4-BE49-F238E27FC236}">
                <a16:creationId xmlns:a16="http://schemas.microsoft.com/office/drawing/2014/main" id="{3080E5B1-6080-1748-A447-AB3C28486CDB}"/>
              </a:ext>
            </a:extLst>
          </p:cNvPr>
          <p:cNvGrpSpPr>
            <a:grpSpLocks noChangeAspect="1"/>
          </p:cNvGrpSpPr>
          <p:nvPr/>
        </p:nvGrpSpPr>
        <p:grpSpPr bwMode="auto">
          <a:xfrm>
            <a:off x="5571327" y="2402539"/>
            <a:ext cx="368121" cy="367041"/>
            <a:chOff x="3518" y="3551"/>
            <a:chExt cx="341" cy="340"/>
          </a:xfrm>
          <a:solidFill>
            <a:schemeClr val="accent4"/>
          </a:solidFill>
        </p:grpSpPr>
        <p:sp>
          <p:nvSpPr>
            <p:cNvPr id="31" name="Freeform 905">
              <a:extLst>
                <a:ext uri="{FF2B5EF4-FFF2-40B4-BE49-F238E27FC236}">
                  <a16:creationId xmlns:a16="http://schemas.microsoft.com/office/drawing/2014/main" id="{EF7C6743-D1A5-6E49-AA6E-D9847BCE1E5E}"/>
                </a:ext>
              </a:extLst>
            </p:cNvPr>
            <p:cNvSpPr>
              <a:spLocks noEditPoints="1"/>
            </p:cNvSpPr>
            <p:nvPr/>
          </p:nvSpPr>
          <p:spPr bwMode="auto">
            <a:xfrm>
              <a:off x="3518" y="3551"/>
              <a:ext cx="341"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Narrow" panose="020B0604020202020204" pitchFamily="34" charset="0"/>
                <a:cs typeface="Arial Narrow" panose="020B0604020202020204" pitchFamily="34" charset="0"/>
              </a:endParaRPr>
            </a:p>
          </p:txBody>
        </p:sp>
        <p:sp>
          <p:nvSpPr>
            <p:cNvPr id="32" name="Freeform 906">
              <a:extLst>
                <a:ext uri="{FF2B5EF4-FFF2-40B4-BE49-F238E27FC236}">
                  <a16:creationId xmlns:a16="http://schemas.microsoft.com/office/drawing/2014/main" id="{B35340AD-12D3-6142-8D74-49595DE394BF}"/>
                </a:ext>
              </a:extLst>
            </p:cNvPr>
            <p:cNvSpPr>
              <a:spLocks noEditPoints="1"/>
            </p:cNvSpPr>
            <p:nvPr/>
          </p:nvSpPr>
          <p:spPr bwMode="auto">
            <a:xfrm>
              <a:off x="3625" y="3615"/>
              <a:ext cx="127" cy="212"/>
            </a:xfrm>
            <a:custGeom>
              <a:avLst/>
              <a:gdLst>
                <a:gd name="T0" fmla="*/ 107 w 192"/>
                <a:gd name="T1" fmla="*/ 267 h 320"/>
                <a:gd name="T2" fmla="*/ 96 w 192"/>
                <a:gd name="T3" fmla="*/ 278 h 320"/>
                <a:gd name="T4" fmla="*/ 85 w 192"/>
                <a:gd name="T5" fmla="*/ 267 h 320"/>
                <a:gd name="T6" fmla="*/ 96 w 192"/>
                <a:gd name="T7" fmla="*/ 256 h 320"/>
                <a:gd name="T8" fmla="*/ 107 w 192"/>
                <a:gd name="T9" fmla="*/ 267 h 320"/>
                <a:gd name="T10" fmla="*/ 192 w 192"/>
                <a:gd name="T11" fmla="*/ 22 h 320"/>
                <a:gd name="T12" fmla="*/ 192 w 192"/>
                <a:gd name="T13" fmla="*/ 299 h 320"/>
                <a:gd name="T14" fmla="*/ 169 w 192"/>
                <a:gd name="T15" fmla="*/ 320 h 320"/>
                <a:gd name="T16" fmla="*/ 23 w 192"/>
                <a:gd name="T17" fmla="*/ 320 h 320"/>
                <a:gd name="T18" fmla="*/ 0 w 192"/>
                <a:gd name="T19" fmla="*/ 299 h 320"/>
                <a:gd name="T20" fmla="*/ 0 w 192"/>
                <a:gd name="T21" fmla="*/ 22 h 320"/>
                <a:gd name="T22" fmla="*/ 23 w 192"/>
                <a:gd name="T23" fmla="*/ 0 h 320"/>
                <a:gd name="T24" fmla="*/ 169 w 192"/>
                <a:gd name="T25" fmla="*/ 0 h 320"/>
                <a:gd name="T26" fmla="*/ 192 w 192"/>
                <a:gd name="T27" fmla="*/ 22 h 320"/>
                <a:gd name="T28" fmla="*/ 171 w 192"/>
                <a:gd name="T29" fmla="*/ 298 h 320"/>
                <a:gd name="T30" fmla="*/ 171 w 192"/>
                <a:gd name="T31" fmla="*/ 22 h 320"/>
                <a:gd name="T32" fmla="*/ 169 w 192"/>
                <a:gd name="T33" fmla="*/ 22 h 320"/>
                <a:gd name="T34" fmla="*/ 23 w 192"/>
                <a:gd name="T35" fmla="*/ 22 h 320"/>
                <a:gd name="T36" fmla="*/ 21 w 192"/>
                <a:gd name="T37" fmla="*/ 22 h 320"/>
                <a:gd name="T38" fmla="*/ 21 w 192"/>
                <a:gd name="T39" fmla="*/ 299 h 320"/>
                <a:gd name="T40" fmla="*/ 21 w 192"/>
                <a:gd name="T41" fmla="*/ 299 h 320"/>
                <a:gd name="T42" fmla="*/ 23 w 192"/>
                <a:gd name="T43" fmla="*/ 299 h 320"/>
                <a:gd name="T44" fmla="*/ 169 w 192"/>
                <a:gd name="T45" fmla="*/ 299 h 320"/>
                <a:gd name="T46" fmla="*/ 171 w 192"/>
                <a:gd name="T47" fmla="*/ 298 h 320"/>
                <a:gd name="T48" fmla="*/ 160 w 192"/>
                <a:gd name="T49" fmla="*/ 43 h 320"/>
                <a:gd name="T50" fmla="*/ 160 w 192"/>
                <a:gd name="T51" fmla="*/ 224 h 320"/>
                <a:gd name="T52" fmla="*/ 149 w 192"/>
                <a:gd name="T53" fmla="*/ 235 h 320"/>
                <a:gd name="T54" fmla="*/ 43 w 192"/>
                <a:gd name="T55" fmla="*/ 235 h 320"/>
                <a:gd name="T56" fmla="*/ 32 w 192"/>
                <a:gd name="T57" fmla="*/ 224 h 320"/>
                <a:gd name="T58" fmla="*/ 32 w 192"/>
                <a:gd name="T59" fmla="*/ 43 h 320"/>
                <a:gd name="T60" fmla="*/ 43 w 192"/>
                <a:gd name="T61" fmla="*/ 32 h 320"/>
                <a:gd name="T62" fmla="*/ 149 w 192"/>
                <a:gd name="T63" fmla="*/ 32 h 320"/>
                <a:gd name="T64" fmla="*/ 160 w 192"/>
                <a:gd name="T65" fmla="*/ 43 h 320"/>
                <a:gd name="T66" fmla="*/ 139 w 192"/>
                <a:gd name="T67" fmla="*/ 54 h 320"/>
                <a:gd name="T68" fmla="*/ 53 w 192"/>
                <a:gd name="T69" fmla="*/ 54 h 320"/>
                <a:gd name="T70" fmla="*/ 53 w 192"/>
                <a:gd name="T71" fmla="*/ 214 h 320"/>
                <a:gd name="T72" fmla="*/ 139 w 192"/>
                <a:gd name="T73" fmla="*/ 214 h 320"/>
                <a:gd name="T74" fmla="*/ 139 w 192"/>
                <a:gd name="T75" fmla="*/ 5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320">
                  <a:moveTo>
                    <a:pt x="107" y="267"/>
                  </a:moveTo>
                  <a:cubicBezTo>
                    <a:pt x="107" y="273"/>
                    <a:pt x="102" y="278"/>
                    <a:pt x="96" y="278"/>
                  </a:cubicBezTo>
                  <a:cubicBezTo>
                    <a:pt x="90" y="278"/>
                    <a:pt x="85" y="273"/>
                    <a:pt x="85" y="267"/>
                  </a:cubicBezTo>
                  <a:cubicBezTo>
                    <a:pt x="85" y="261"/>
                    <a:pt x="90" y="256"/>
                    <a:pt x="96" y="256"/>
                  </a:cubicBezTo>
                  <a:cubicBezTo>
                    <a:pt x="102" y="256"/>
                    <a:pt x="107" y="261"/>
                    <a:pt x="107" y="267"/>
                  </a:cubicBezTo>
                  <a:close/>
                  <a:moveTo>
                    <a:pt x="192" y="22"/>
                  </a:moveTo>
                  <a:cubicBezTo>
                    <a:pt x="192" y="299"/>
                    <a:pt x="192" y="299"/>
                    <a:pt x="192" y="299"/>
                  </a:cubicBezTo>
                  <a:cubicBezTo>
                    <a:pt x="192" y="311"/>
                    <a:pt x="182" y="320"/>
                    <a:pt x="169" y="320"/>
                  </a:cubicBezTo>
                  <a:cubicBezTo>
                    <a:pt x="23" y="320"/>
                    <a:pt x="23" y="320"/>
                    <a:pt x="23" y="320"/>
                  </a:cubicBezTo>
                  <a:cubicBezTo>
                    <a:pt x="10" y="320"/>
                    <a:pt x="0" y="311"/>
                    <a:pt x="0" y="299"/>
                  </a:cubicBezTo>
                  <a:cubicBezTo>
                    <a:pt x="0" y="22"/>
                    <a:pt x="0" y="22"/>
                    <a:pt x="0" y="22"/>
                  </a:cubicBezTo>
                  <a:cubicBezTo>
                    <a:pt x="0" y="10"/>
                    <a:pt x="10" y="0"/>
                    <a:pt x="23" y="0"/>
                  </a:cubicBezTo>
                  <a:cubicBezTo>
                    <a:pt x="169" y="0"/>
                    <a:pt x="169" y="0"/>
                    <a:pt x="169" y="0"/>
                  </a:cubicBezTo>
                  <a:cubicBezTo>
                    <a:pt x="182" y="0"/>
                    <a:pt x="192" y="10"/>
                    <a:pt x="192" y="22"/>
                  </a:cubicBezTo>
                  <a:close/>
                  <a:moveTo>
                    <a:pt x="171" y="298"/>
                  </a:moveTo>
                  <a:cubicBezTo>
                    <a:pt x="171" y="22"/>
                    <a:pt x="171" y="22"/>
                    <a:pt x="171" y="22"/>
                  </a:cubicBezTo>
                  <a:cubicBezTo>
                    <a:pt x="171" y="22"/>
                    <a:pt x="170" y="22"/>
                    <a:pt x="169" y="22"/>
                  </a:cubicBezTo>
                  <a:cubicBezTo>
                    <a:pt x="23" y="22"/>
                    <a:pt x="23" y="22"/>
                    <a:pt x="23" y="22"/>
                  </a:cubicBezTo>
                  <a:cubicBezTo>
                    <a:pt x="22" y="22"/>
                    <a:pt x="21" y="22"/>
                    <a:pt x="21" y="22"/>
                  </a:cubicBezTo>
                  <a:cubicBezTo>
                    <a:pt x="21" y="299"/>
                    <a:pt x="21" y="299"/>
                    <a:pt x="21" y="299"/>
                  </a:cubicBezTo>
                  <a:cubicBezTo>
                    <a:pt x="21" y="299"/>
                    <a:pt x="21" y="299"/>
                    <a:pt x="21" y="299"/>
                  </a:cubicBezTo>
                  <a:cubicBezTo>
                    <a:pt x="22" y="299"/>
                    <a:pt x="22" y="299"/>
                    <a:pt x="23" y="299"/>
                  </a:cubicBezTo>
                  <a:cubicBezTo>
                    <a:pt x="169" y="299"/>
                    <a:pt x="169" y="299"/>
                    <a:pt x="169" y="299"/>
                  </a:cubicBezTo>
                  <a:cubicBezTo>
                    <a:pt x="170" y="299"/>
                    <a:pt x="171" y="299"/>
                    <a:pt x="171" y="298"/>
                  </a:cubicBezTo>
                  <a:close/>
                  <a:moveTo>
                    <a:pt x="160" y="43"/>
                  </a:moveTo>
                  <a:cubicBezTo>
                    <a:pt x="160" y="224"/>
                    <a:pt x="160" y="224"/>
                    <a:pt x="160" y="224"/>
                  </a:cubicBezTo>
                  <a:cubicBezTo>
                    <a:pt x="160" y="230"/>
                    <a:pt x="155" y="235"/>
                    <a:pt x="149" y="235"/>
                  </a:cubicBezTo>
                  <a:cubicBezTo>
                    <a:pt x="43" y="235"/>
                    <a:pt x="43" y="235"/>
                    <a:pt x="43" y="235"/>
                  </a:cubicBezTo>
                  <a:cubicBezTo>
                    <a:pt x="37" y="235"/>
                    <a:pt x="32" y="230"/>
                    <a:pt x="32" y="224"/>
                  </a:cubicBezTo>
                  <a:cubicBezTo>
                    <a:pt x="32" y="43"/>
                    <a:pt x="32" y="43"/>
                    <a:pt x="32" y="43"/>
                  </a:cubicBezTo>
                  <a:cubicBezTo>
                    <a:pt x="32" y="37"/>
                    <a:pt x="37" y="32"/>
                    <a:pt x="43" y="32"/>
                  </a:cubicBezTo>
                  <a:cubicBezTo>
                    <a:pt x="149" y="32"/>
                    <a:pt x="149" y="32"/>
                    <a:pt x="149" y="32"/>
                  </a:cubicBezTo>
                  <a:cubicBezTo>
                    <a:pt x="155" y="32"/>
                    <a:pt x="160" y="37"/>
                    <a:pt x="160" y="43"/>
                  </a:cubicBezTo>
                  <a:close/>
                  <a:moveTo>
                    <a:pt x="139" y="54"/>
                  </a:moveTo>
                  <a:cubicBezTo>
                    <a:pt x="53" y="54"/>
                    <a:pt x="53" y="54"/>
                    <a:pt x="53" y="54"/>
                  </a:cubicBezTo>
                  <a:cubicBezTo>
                    <a:pt x="53" y="214"/>
                    <a:pt x="53" y="214"/>
                    <a:pt x="53" y="214"/>
                  </a:cubicBezTo>
                  <a:cubicBezTo>
                    <a:pt x="139" y="214"/>
                    <a:pt x="139" y="214"/>
                    <a:pt x="139" y="214"/>
                  </a:cubicBezTo>
                  <a:lnTo>
                    <a:pt x="139"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Narrow" panose="020B0604020202020204" pitchFamily="34" charset="0"/>
                <a:cs typeface="Arial Narrow" panose="020B0604020202020204" pitchFamily="34" charset="0"/>
              </a:endParaRPr>
            </a:p>
          </p:txBody>
        </p:sp>
      </p:grpSp>
      <p:grpSp>
        <p:nvGrpSpPr>
          <p:cNvPr id="33" name="Group 308">
            <a:extLst>
              <a:ext uri="{FF2B5EF4-FFF2-40B4-BE49-F238E27FC236}">
                <a16:creationId xmlns:a16="http://schemas.microsoft.com/office/drawing/2014/main" id="{633DCDD2-FD8A-D94C-9EFC-C5CD6E926295}"/>
              </a:ext>
            </a:extLst>
          </p:cNvPr>
          <p:cNvGrpSpPr>
            <a:grpSpLocks noChangeAspect="1"/>
          </p:cNvGrpSpPr>
          <p:nvPr/>
        </p:nvGrpSpPr>
        <p:grpSpPr bwMode="auto">
          <a:xfrm>
            <a:off x="7489124" y="2402000"/>
            <a:ext cx="367041" cy="368120"/>
            <a:chOff x="2955" y="1719"/>
            <a:chExt cx="340" cy="341"/>
          </a:xfrm>
          <a:solidFill>
            <a:schemeClr val="accent4"/>
          </a:solidFill>
        </p:grpSpPr>
        <p:sp>
          <p:nvSpPr>
            <p:cNvPr id="34" name="Freeform 309">
              <a:extLst>
                <a:ext uri="{FF2B5EF4-FFF2-40B4-BE49-F238E27FC236}">
                  <a16:creationId xmlns:a16="http://schemas.microsoft.com/office/drawing/2014/main" id="{69E9FE1F-4A87-EA4F-A122-182F2537EEAC}"/>
                </a:ext>
              </a:extLst>
            </p:cNvPr>
            <p:cNvSpPr>
              <a:spLocks noEditPoints="1"/>
            </p:cNvSpPr>
            <p:nvPr/>
          </p:nvSpPr>
          <p:spPr bwMode="auto">
            <a:xfrm>
              <a:off x="2955" y="171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Narrow" panose="020B0604020202020204" pitchFamily="34" charset="0"/>
                <a:cs typeface="Arial Narrow" panose="020B0604020202020204" pitchFamily="34" charset="0"/>
              </a:endParaRPr>
            </a:p>
          </p:txBody>
        </p:sp>
        <p:sp>
          <p:nvSpPr>
            <p:cNvPr id="35" name="Freeform 310">
              <a:extLst>
                <a:ext uri="{FF2B5EF4-FFF2-40B4-BE49-F238E27FC236}">
                  <a16:creationId xmlns:a16="http://schemas.microsoft.com/office/drawing/2014/main" id="{A1643053-9830-3D44-9858-7DB2EE6426F5}"/>
                </a:ext>
              </a:extLst>
            </p:cNvPr>
            <p:cNvSpPr>
              <a:spLocks noEditPoints="1"/>
            </p:cNvSpPr>
            <p:nvPr/>
          </p:nvSpPr>
          <p:spPr bwMode="auto">
            <a:xfrm>
              <a:off x="3019" y="1761"/>
              <a:ext cx="212" cy="235"/>
            </a:xfrm>
            <a:custGeom>
              <a:avLst/>
              <a:gdLst>
                <a:gd name="T0" fmla="*/ 256 w 320"/>
                <a:gd name="T1" fmla="*/ 193 h 353"/>
                <a:gd name="T2" fmla="*/ 64 w 320"/>
                <a:gd name="T3" fmla="*/ 193 h 353"/>
                <a:gd name="T4" fmla="*/ 160 w 320"/>
                <a:gd name="T5" fmla="*/ 118 h 353"/>
                <a:gd name="T6" fmla="*/ 143 w 320"/>
                <a:gd name="T7" fmla="*/ 150 h 353"/>
                <a:gd name="T8" fmla="*/ 180 w 320"/>
                <a:gd name="T9" fmla="*/ 171 h 353"/>
                <a:gd name="T10" fmla="*/ 180 w 320"/>
                <a:gd name="T11" fmla="*/ 214 h 353"/>
                <a:gd name="T12" fmla="*/ 138 w 320"/>
                <a:gd name="T13" fmla="*/ 193 h 353"/>
                <a:gd name="T14" fmla="*/ 180 w 320"/>
                <a:gd name="T15" fmla="*/ 171 h 353"/>
                <a:gd name="T16" fmla="*/ 231 w 320"/>
                <a:gd name="T17" fmla="*/ 214 h 353"/>
                <a:gd name="T18" fmla="*/ 202 w 320"/>
                <a:gd name="T19" fmla="*/ 193 h 353"/>
                <a:gd name="T20" fmla="*/ 231 w 320"/>
                <a:gd name="T21" fmla="*/ 171 h 353"/>
                <a:gd name="T22" fmla="*/ 160 w 320"/>
                <a:gd name="T23" fmla="*/ 267 h 353"/>
                <a:gd name="T24" fmla="*/ 176 w 320"/>
                <a:gd name="T25" fmla="*/ 235 h 353"/>
                <a:gd name="T26" fmla="*/ 118 w 320"/>
                <a:gd name="T27" fmla="*/ 214 h 353"/>
                <a:gd name="T28" fmla="*/ 85 w 320"/>
                <a:gd name="T29" fmla="*/ 193 h 353"/>
                <a:gd name="T30" fmla="*/ 118 w 320"/>
                <a:gd name="T31" fmla="*/ 171 h 353"/>
                <a:gd name="T32" fmla="*/ 118 w 320"/>
                <a:gd name="T33" fmla="*/ 214 h 353"/>
                <a:gd name="T34" fmla="*/ 121 w 320"/>
                <a:gd name="T35" fmla="*/ 235 h 353"/>
                <a:gd name="T36" fmla="*/ 98 w 320"/>
                <a:gd name="T37" fmla="*/ 235 h 353"/>
                <a:gd name="T38" fmla="*/ 198 w 320"/>
                <a:gd name="T39" fmla="*/ 235 h 353"/>
                <a:gd name="T40" fmla="*/ 191 w 320"/>
                <a:gd name="T41" fmla="*/ 261 h 353"/>
                <a:gd name="T42" fmla="*/ 198 w 320"/>
                <a:gd name="T43" fmla="*/ 150 h 353"/>
                <a:gd name="T44" fmla="*/ 221 w 320"/>
                <a:gd name="T45" fmla="*/ 150 h 353"/>
                <a:gd name="T46" fmla="*/ 121 w 320"/>
                <a:gd name="T47" fmla="*/ 150 h 353"/>
                <a:gd name="T48" fmla="*/ 129 w 320"/>
                <a:gd name="T49" fmla="*/ 125 h 353"/>
                <a:gd name="T50" fmla="*/ 160 w 320"/>
                <a:gd name="T51" fmla="*/ 353 h 353"/>
                <a:gd name="T52" fmla="*/ 10 w 320"/>
                <a:gd name="T53" fmla="*/ 193 h 353"/>
                <a:gd name="T54" fmla="*/ 160 w 320"/>
                <a:gd name="T55" fmla="*/ 331 h 353"/>
                <a:gd name="T56" fmla="*/ 160 w 320"/>
                <a:gd name="T57" fmla="*/ 54 h 353"/>
                <a:gd name="T58" fmla="*/ 167 w 320"/>
                <a:gd name="T59" fmla="*/ 68 h 353"/>
                <a:gd name="T60" fmla="*/ 160 w 320"/>
                <a:gd name="T61" fmla="*/ 86 h 353"/>
                <a:gd name="T62" fmla="*/ 120 w 320"/>
                <a:gd name="T63" fmla="*/ 51 h 353"/>
                <a:gd name="T64" fmla="*/ 152 w 320"/>
                <a:gd name="T65" fmla="*/ 4 h 353"/>
                <a:gd name="T66" fmla="*/ 167 w 320"/>
                <a:gd name="T67" fmla="*/ 19 h 353"/>
                <a:gd name="T68" fmla="*/ 160 w 320"/>
                <a:gd name="T69" fmla="*/ 3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53">
                  <a:moveTo>
                    <a:pt x="160" y="289"/>
                  </a:moveTo>
                  <a:cubicBezTo>
                    <a:pt x="213" y="289"/>
                    <a:pt x="256" y="246"/>
                    <a:pt x="256" y="193"/>
                  </a:cubicBezTo>
                  <a:cubicBezTo>
                    <a:pt x="256" y="140"/>
                    <a:pt x="213" y="97"/>
                    <a:pt x="160" y="97"/>
                  </a:cubicBezTo>
                  <a:cubicBezTo>
                    <a:pt x="107" y="97"/>
                    <a:pt x="64" y="140"/>
                    <a:pt x="64" y="193"/>
                  </a:cubicBezTo>
                  <a:cubicBezTo>
                    <a:pt x="64" y="246"/>
                    <a:pt x="107" y="289"/>
                    <a:pt x="160" y="289"/>
                  </a:cubicBezTo>
                  <a:close/>
                  <a:moveTo>
                    <a:pt x="160" y="118"/>
                  </a:moveTo>
                  <a:cubicBezTo>
                    <a:pt x="164" y="118"/>
                    <a:pt x="171" y="129"/>
                    <a:pt x="176" y="150"/>
                  </a:cubicBezTo>
                  <a:cubicBezTo>
                    <a:pt x="143" y="150"/>
                    <a:pt x="143" y="150"/>
                    <a:pt x="143" y="150"/>
                  </a:cubicBezTo>
                  <a:cubicBezTo>
                    <a:pt x="148" y="129"/>
                    <a:pt x="156" y="118"/>
                    <a:pt x="160" y="118"/>
                  </a:cubicBezTo>
                  <a:close/>
                  <a:moveTo>
                    <a:pt x="180" y="171"/>
                  </a:moveTo>
                  <a:cubicBezTo>
                    <a:pt x="181" y="178"/>
                    <a:pt x="181" y="185"/>
                    <a:pt x="181" y="193"/>
                  </a:cubicBezTo>
                  <a:cubicBezTo>
                    <a:pt x="181" y="200"/>
                    <a:pt x="181" y="207"/>
                    <a:pt x="180" y="214"/>
                  </a:cubicBezTo>
                  <a:cubicBezTo>
                    <a:pt x="139" y="214"/>
                    <a:pt x="139" y="214"/>
                    <a:pt x="139" y="214"/>
                  </a:cubicBezTo>
                  <a:cubicBezTo>
                    <a:pt x="139" y="207"/>
                    <a:pt x="138" y="200"/>
                    <a:pt x="138" y="193"/>
                  </a:cubicBezTo>
                  <a:cubicBezTo>
                    <a:pt x="138" y="185"/>
                    <a:pt x="139" y="178"/>
                    <a:pt x="139" y="171"/>
                  </a:cubicBezTo>
                  <a:lnTo>
                    <a:pt x="180" y="171"/>
                  </a:lnTo>
                  <a:close/>
                  <a:moveTo>
                    <a:pt x="234" y="193"/>
                  </a:moveTo>
                  <a:cubicBezTo>
                    <a:pt x="234" y="200"/>
                    <a:pt x="233" y="207"/>
                    <a:pt x="231" y="214"/>
                  </a:cubicBezTo>
                  <a:cubicBezTo>
                    <a:pt x="201" y="214"/>
                    <a:pt x="201" y="214"/>
                    <a:pt x="201" y="214"/>
                  </a:cubicBezTo>
                  <a:cubicBezTo>
                    <a:pt x="202" y="207"/>
                    <a:pt x="202" y="200"/>
                    <a:pt x="202" y="193"/>
                  </a:cubicBezTo>
                  <a:cubicBezTo>
                    <a:pt x="202" y="186"/>
                    <a:pt x="202" y="178"/>
                    <a:pt x="201" y="171"/>
                  </a:cubicBezTo>
                  <a:cubicBezTo>
                    <a:pt x="231" y="171"/>
                    <a:pt x="231" y="171"/>
                    <a:pt x="231" y="171"/>
                  </a:cubicBezTo>
                  <a:cubicBezTo>
                    <a:pt x="233" y="178"/>
                    <a:pt x="234" y="185"/>
                    <a:pt x="234" y="193"/>
                  </a:cubicBezTo>
                  <a:close/>
                  <a:moveTo>
                    <a:pt x="160" y="267"/>
                  </a:moveTo>
                  <a:cubicBezTo>
                    <a:pt x="156" y="267"/>
                    <a:pt x="148" y="256"/>
                    <a:pt x="143" y="235"/>
                  </a:cubicBezTo>
                  <a:cubicBezTo>
                    <a:pt x="176" y="235"/>
                    <a:pt x="176" y="235"/>
                    <a:pt x="176" y="235"/>
                  </a:cubicBezTo>
                  <a:cubicBezTo>
                    <a:pt x="171" y="256"/>
                    <a:pt x="164" y="267"/>
                    <a:pt x="160" y="267"/>
                  </a:cubicBezTo>
                  <a:close/>
                  <a:moveTo>
                    <a:pt x="118" y="214"/>
                  </a:moveTo>
                  <a:cubicBezTo>
                    <a:pt x="88" y="214"/>
                    <a:pt x="88" y="214"/>
                    <a:pt x="88" y="214"/>
                  </a:cubicBezTo>
                  <a:cubicBezTo>
                    <a:pt x="86" y="207"/>
                    <a:pt x="85" y="200"/>
                    <a:pt x="85" y="193"/>
                  </a:cubicBezTo>
                  <a:cubicBezTo>
                    <a:pt x="85" y="185"/>
                    <a:pt x="86" y="178"/>
                    <a:pt x="88" y="171"/>
                  </a:cubicBezTo>
                  <a:cubicBezTo>
                    <a:pt x="118" y="171"/>
                    <a:pt x="118" y="171"/>
                    <a:pt x="118" y="171"/>
                  </a:cubicBezTo>
                  <a:cubicBezTo>
                    <a:pt x="117" y="178"/>
                    <a:pt x="117" y="186"/>
                    <a:pt x="117" y="193"/>
                  </a:cubicBezTo>
                  <a:cubicBezTo>
                    <a:pt x="117" y="200"/>
                    <a:pt x="117" y="207"/>
                    <a:pt x="118" y="214"/>
                  </a:cubicBezTo>
                  <a:close/>
                  <a:moveTo>
                    <a:pt x="98" y="235"/>
                  </a:moveTo>
                  <a:cubicBezTo>
                    <a:pt x="121" y="235"/>
                    <a:pt x="121" y="235"/>
                    <a:pt x="121" y="235"/>
                  </a:cubicBezTo>
                  <a:cubicBezTo>
                    <a:pt x="123" y="245"/>
                    <a:pt x="126" y="253"/>
                    <a:pt x="129" y="261"/>
                  </a:cubicBezTo>
                  <a:cubicBezTo>
                    <a:pt x="117" y="255"/>
                    <a:pt x="106" y="246"/>
                    <a:pt x="98" y="235"/>
                  </a:cubicBezTo>
                  <a:close/>
                  <a:moveTo>
                    <a:pt x="191" y="261"/>
                  </a:moveTo>
                  <a:cubicBezTo>
                    <a:pt x="194" y="253"/>
                    <a:pt x="196" y="245"/>
                    <a:pt x="198" y="235"/>
                  </a:cubicBezTo>
                  <a:cubicBezTo>
                    <a:pt x="221" y="235"/>
                    <a:pt x="221" y="235"/>
                    <a:pt x="221" y="235"/>
                  </a:cubicBezTo>
                  <a:cubicBezTo>
                    <a:pt x="213" y="246"/>
                    <a:pt x="203" y="255"/>
                    <a:pt x="191" y="261"/>
                  </a:cubicBezTo>
                  <a:close/>
                  <a:moveTo>
                    <a:pt x="221" y="150"/>
                  </a:moveTo>
                  <a:cubicBezTo>
                    <a:pt x="198" y="150"/>
                    <a:pt x="198" y="150"/>
                    <a:pt x="198" y="150"/>
                  </a:cubicBezTo>
                  <a:cubicBezTo>
                    <a:pt x="196" y="141"/>
                    <a:pt x="194" y="132"/>
                    <a:pt x="191" y="125"/>
                  </a:cubicBezTo>
                  <a:cubicBezTo>
                    <a:pt x="203" y="130"/>
                    <a:pt x="213" y="139"/>
                    <a:pt x="221" y="150"/>
                  </a:cubicBezTo>
                  <a:close/>
                  <a:moveTo>
                    <a:pt x="129" y="125"/>
                  </a:moveTo>
                  <a:cubicBezTo>
                    <a:pt x="126" y="132"/>
                    <a:pt x="123" y="141"/>
                    <a:pt x="121" y="150"/>
                  </a:cubicBezTo>
                  <a:cubicBezTo>
                    <a:pt x="98" y="150"/>
                    <a:pt x="98" y="150"/>
                    <a:pt x="98" y="150"/>
                  </a:cubicBezTo>
                  <a:cubicBezTo>
                    <a:pt x="106" y="139"/>
                    <a:pt x="117" y="130"/>
                    <a:pt x="129" y="125"/>
                  </a:cubicBezTo>
                  <a:close/>
                  <a:moveTo>
                    <a:pt x="320" y="193"/>
                  </a:moveTo>
                  <a:cubicBezTo>
                    <a:pt x="320" y="281"/>
                    <a:pt x="248" y="353"/>
                    <a:pt x="160" y="353"/>
                  </a:cubicBezTo>
                  <a:cubicBezTo>
                    <a:pt x="76" y="353"/>
                    <a:pt x="6" y="287"/>
                    <a:pt x="0" y="204"/>
                  </a:cubicBezTo>
                  <a:cubicBezTo>
                    <a:pt x="0" y="198"/>
                    <a:pt x="4" y="193"/>
                    <a:pt x="10" y="193"/>
                  </a:cubicBezTo>
                  <a:cubicBezTo>
                    <a:pt x="16" y="192"/>
                    <a:pt x="21" y="197"/>
                    <a:pt x="21" y="203"/>
                  </a:cubicBezTo>
                  <a:cubicBezTo>
                    <a:pt x="26" y="275"/>
                    <a:pt x="87" y="331"/>
                    <a:pt x="160" y="331"/>
                  </a:cubicBezTo>
                  <a:cubicBezTo>
                    <a:pt x="236" y="331"/>
                    <a:pt x="298" y="269"/>
                    <a:pt x="298" y="193"/>
                  </a:cubicBezTo>
                  <a:cubicBezTo>
                    <a:pt x="298" y="116"/>
                    <a:pt x="236" y="54"/>
                    <a:pt x="160" y="54"/>
                  </a:cubicBezTo>
                  <a:cubicBezTo>
                    <a:pt x="153" y="54"/>
                    <a:pt x="153" y="54"/>
                    <a:pt x="153" y="54"/>
                  </a:cubicBezTo>
                  <a:cubicBezTo>
                    <a:pt x="167" y="68"/>
                    <a:pt x="167" y="68"/>
                    <a:pt x="167" y="68"/>
                  </a:cubicBezTo>
                  <a:cubicBezTo>
                    <a:pt x="171" y="72"/>
                    <a:pt x="171" y="79"/>
                    <a:pt x="167" y="83"/>
                  </a:cubicBezTo>
                  <a:cubicBezTo>
                    <a:pt x="165" y="85"/>
                    <a:pt x="162" y="86"/>
                    <a:pt x="160" y="86"/>
                  </a:cubicBezTo>
                  <a:cubicBezTo>
                    <a:pt x="157" y="86"/>
                    <a:pt x="154" y="85"/>
                    <a:pt x="152" y="83"/>
                  </a:cubicBezTo>
                  <a:cubicBezTo>
                    <a:pt x="120" y="51"/>
                    <a:pt x="120" y="51"/>
                    <a:pt x="120" y="51"/>
                  </a:cubicBezTo>
                  <a:cubicBezTo>
                    <a:pt x="116" y="47"/>
                    <a:pt x="116" y="40"/>
                    <a:pt x="120" y="36"/>
                  </a:cubicBezTo>
                  <a:cubicBezTo>
                    <a:pt x="152" y="4"/>
                    <a:pt x="152" y="4"/>
                    <a:pt x="152" y="4"/>
                  </a:cubicBezTo>
                  <a:cubicBezTo>
                    <a:pt x="156" y="0"/>
                    <a:pt x="163" y="0"/>
                    <a:pt x="167" y="4"/>
                  </a:cubicBezTo>
                  <a:cubicBezTo>
                    <a:pt x="171" y="8"/>
                    <a:pt x="171" y="15"/>
                    <a:pt x="167" y="19"/>
                  </a:cubicBezTo>
                  <a:cubicBezTo>
                    <a:pt x="153" y="33"/>
                    <a:pt x="153" y="33"/>
                    <a:pt x="153" y="33"/>
                  </a:cubicBezTo>
                  <a:cubicBezTo>
                    <a:pt x="160" y="33"/>
                    <a:pt x="160" y="33"/>
                    <a:pt x="160" y="33"/>
                  </a:cubicBezTo>
                  <a:cubicBezTo>
                    <a:pt x="248" y="33"/>
                    <a:pt x="320" y="104"/>
                    <a:pt x="320" y="19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Narrow" panose="020B0604020202020204" pitchFamily="34" charset="0"/>
                <a:cs typeface="Arial Narrow" panose="020B0604020202020204" pitchFamily="34" charset="0"/>
              </a:endParaRPr>
            </a:p>
          </p:txBody>
        </p:sp>
      </p:grpSp>
      <p:sp>
        <p:nvSpPr>
          <p:cNvPr id="36" name="Chevron 43">
            <a:extLst>
              <a:ext uri="{FF2B5EF4-FFF2-40B4-BE49-F238E27FC236}">
                <a16:creationId xmlns:a16="http://schemas.microsoft.com/office/drawing/2014/main" id="{6A56EF21-B265-784F-BFD5-D400BD6E4075}"/>
              </a:ext>
            </a:extLst>
          </p:cNvPr>
          <p:cNvSpPr/>
          <p:nvPr/>
        </p:nvSpPr>
        <p:spPr bwMode="gray">
          <a:xfrm rot="10800000">
            <a:off x="8859134" y="1658152"/>
            <a:ext cx="521396" cy="276390"/>
          </a:xfrm>
          <a:prstGeom prst="chevron">
            <a:avLst/>
          </a:prstGeom>
          <a:solidFill>
            <a:schemeClr val="bg1">
              <a:lumMod val="8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dirty="0">
              <a:solidFill>
                <a:schemeClr val="bg1"/>
              </a:solidFill>
              <a:latin typeface="Arial Narrow" panose="020B0604020202020204" pitchFamily="34" charset="0"/>
              <a:cs typeface="Arial Narrow" panose="020B0604020202020204" pitchFamily="34" charset="0"/>
            </a:endParaRPr>
          </a:p>
        </p:txBody>
      </p:sp>
      <p:sp>
        <p:nvSpPr>
          <p:cNvPr id="37" name="Chevron 44">
            <a:extLst>
              <a:ext uri="{FF2B5EF4-FFF2-40B4-BE49-F238E27FC236}">
                <a16:creationId xmlns:a16="http://schemas.microsoft.com/office/drawing/2014/main" id="{807DDE85-745C-1743-82C2-4B03F84AD926}"/>
              </a:ext>
            </a:extLst>
          </p:cNvPr>
          <p:cNvSpPr/>
          <p:nvPr/>
        </p:nvSpPr>
        <p:spPr bwMode="gray">
          <a:xfrm rot="10800000">
            <a:off x="8375728" y="1658152"/>
            <a:ext cx="521396" cy="276390"/>
          </a:xfrm>
          <a:prstGeom prst="chevron">
            <a:avLst/>
          </a:prstGeom>
          <a:solidFill>
            <a:schemeClr val="bg1">
              <a:lumMod val="8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dirty="0">
              <a:solidFill>
                <a:schemeClr val="bg1"/>
              </a:solidFill>
              <a:latin typeface="Arial Narrow" panose="020B0604020202020204" pitchFamily="34" charset="0"/>
              <a:cs typeface="Arial Narrow" panose="020B0604020202020204" pitchFamily="34" charset="0"/>
            </a:endParaRPr>
          </a:p>
        </p:txBody>
      </p:sp>
      <p:sp>
        <p:nvSpPr>
          <p:cNvPr id="38" name="Chevron 45">
            <a:extLst>
              <a:ext uri="{FF2B5EF4-FFF2-40B4-BE49-F238E27FC236}">
                <a16:creationId xmlns:a16="http://schemas.microsoft.com/office/drawing/2014/main" id="{D57CB81F-18C3-3A4C-B823-6CEC6EA6E8B1}"/>
              </a:ext>
            </a:extLst>
          </p:cNvPr>
          <p:cNvSpPr/>
          <p:nvPr/>
        </p:nvSpPr>
        <p:spPr bwMode="gray">
          <a:xfrm rot="10800000">
            <a:off x="7902345" y="1658152"/>
            <a:ext cx="521396" cy="276390"/>
          </a:xfrm>
          <a:prstGeom prst="chevron">
            <a:avLst/>
          </a:prstGeom>
          <a:solidFill>
            <a:schemeClr val="bg1">
              <a:lumMod val="8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dirty="0">
              <a:solidFill>
                <a:schemeClr val="bg1"/>
              </a:solidFill>
              <a:latin typeface="Arial Narrow" panose="020B0604020202020204" pitchFamily="34" charset="0"/>
              <a:cs typeface="Arial Narrow" panose="020B0604020202020204" pitchFamily="34" charset="0"/>
            </a:endParaRPr>
          </a:p>
        </p:txBody>
      </p:sp>
      <p:sp>
        <p:nvSpPr>
          <p:cNvPr id="39" name="Chevron 46">
            <a:extLst>
              <a:ext uri="{FF2B5EF4-FFF2-40B4-BE49-F238E27FC236}">
                <a16:creationId xmlns:a16="http://schemas.microsoft.com/office/drawing/2014/main" id="{5892E6AE-4165-A84F-A047-97B8B5FE4CC0}"/>
              </a:ext>
            </a:extLst>
          </p:cNvPr>
          <p:cNvSpPr/>
          <p:nvPr/>
        </p:nvSpPr>
        <p:spPr bwMode="gray">
          <a:xfrm rot="10800000">
            <a:off x="6925324" y="1658152"/>
            <a:ext cx="521396" cy="276390"/>
          </a:xfrm>
          <a:prstGeom prst="chevron">
            <a:avLst/>
          </a:prstGeom>
          <a:solidFill>
            <a:schemeClr val="bg1">
              <a:lumMod val="8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dirty="0">
              <a:solidFill>
                <a:schemeClr val="bg1"/>
              </a:solidFill>
              <a:latin typeface="Arial Narrow" panose="020B0604020202020204" pitchFamily="34" charset="0"/>
              <a:cs typeface="Arial Narrow" panose="020B0604020202020204" pitchFamily="34" charset="0"/>
            </a:endParaRPr>
          </a:p>
        </p:txBody>
      </p:sp>
      <p:sp>
        <p:nvSpPr>
          <p:cNvPr id="40" name="Chevron 47">
            <a:extLst>
              <a:ext uri="{FF2B5EF4-FFF2-40B4-BE49-F238E27FC236}">
                <a16:creationId xmlns:a16="http://schemas.microsoft.com/office/drawing/2014/main" id="{105FC61A-3380-2F4D-A81E-D29A29F47C4F}"/>
              </a:ext>
            </a:extLst>
          </p:cNvPr>
          <p:cNvSpPr/>
          <p:nvPr/>
        </p:nvSpPr>
        <p:spPr bwMode="gray">
          <a:xfrm rot="10800000">
            <a:off x="6441918" y="1658152"/>
            <a:ext cx="521396" cy="276390"/>
          </a:xfrm>
          <a:prstGeom prst="chevron">
            <a:avLst/>
          </a:prstGeom>
          <a:solidFill>
            <a:schemeClr val="bg1">
              <a:lumMod val="8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dirty="0">
              <a:solidFill>
                <a:schemeClr val="bg1"/>
              </a:solidFill>
              <a:latin typeface="Arial Narrow" panose="020B0604020202020204" pitchFamily="34" charset="0"/>
              <a:cs typeface="Arial Narrow" panose="020B0604020202020204" pitchFamily="34" charset="0"/>
            </a:endParaRPr>
          </a:p>
        </p:txBody>
      </p:sp>
      <p:sp>
        <p:nvSpPr>
          <p:cNvPr id="41" name="Chevron 48">
            <a:extLst>
              <a:ext uri="{FF2B5EF4-FFF2-40B4-BE49-F238E27FC236}">
                <a16:creationId xmlns:a16="http://schemas.microsoft.com/office/drawing/2014/main" id="{63D5CC2A-09CC-BC4C-9803-3BAC9E078E6B}"/>
              </a:ext>
            </a:extLst>
          </p:cNvPr>
          <p:cNvSpPr/>
          <p:nvPr/>
        </p:nvSpPr>
        <p:spPr bwMode="gray">
          <a:xfrm rot="10800000">
            <a:off x="5968535" y="1658152"/>
            <a:ext cx="521396" cy="276390"/>
          </a:xfrm>
          <a:prstGeom prst="chevron">
            <a:avLst/>
          </a:prstGeom>
          <a:solidFill>
            <a:schemeClr val="bg1">
              <a:lumMod val="8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dirty="0">
              <a:solidFill>
                <a:schemeClr val="bg1"/>
              </a:solidFill>
              <a:latin typeface="Arial Narrow" panose="020B0604020202020204" pitchFamily="34" charset="0"/>
              <a:cs typeface="Arial Narrow" panose="020B0604020202020204" pitchFamily="34" charset="0"/>
            </a:endParaRPr>
          </a:p>
        </p:txBody>
      </p:sp>
      <p:sp>
        <p:nvSpPr>
          <p:cNvPr id="42" name="Rechteck 41">
            <a:extLst>
              <a:ext uri="{FF2B5EF4-FFF2-40B4-BE49-F238E27FC236}">
                <a16:creationId xmlns:a16="http://schemas.microsoft.com/office/drawing/2014/main" id="{BBF1EF97-41C2-0440-B8F0-7CF173202317}"/>
              </a:ext>
            </a:extLst>
          </p:cNvPr>
          <p:cNvSpPr/>
          <p:nvPr/>
        </p:nvSpPr>
        <p:spPr>
          <a:xfrm>
            <a:off x="5937253" y="1616434"/>
            <a:ext cx="1085554" cy="307777"/>
          </a:xfrm>
          <a:prstGeom prst="rect">
            <a:avLst/>
          </a:prstGeom>
        </p:spPr>
        <p:txBody>
          <a:bodyPr wrap="none">
            <a:spAutoFit/>
          </a:bodyPr>
          <a:lstStyle/>
          <a:p>
            <a:r>
              <a:rPr lang="en-US" sz="1400" dirty="0">
                <a:latin typeface="Arial Narrow" panose="020B0604020202020204" pitchFamily="34" charset="0"/>
                <a:cs typeface="Arial Narrow" panose="020B0604020202020204" pitchFamily="34" charset="0"/>
              </a:rPr>
              <a:t>…accelerates</a:t>
            </a:r>
          </a:p>
        </p:txBody>
      </p:sp>
      <p:sp>
        <p:nvSpPr>
          <p:cNvPr id="43" name="Rechteck 42">
            <a:extLst>
              <a:ext uri="{FF2B5EF4-FFF2-40B4-BE49-F238E27FC236}">
                <a16:creationId xmlns:a16="http://schemas.microsoft.com/office/drawing/2014/main" id="{39AB6164-B36B-1B48-9FD6-F08579F6896F}"/>
              </a:ext>
            </a:extLst>
          </p:cNvPr>
          <p:cNvSpPr/>
          <p:nvPr/>
        </p:nvSpPr>
        <p:spPr>
          <a:xfrm>
            <a:off x="8298973" y="1616434"/>
            <a:ext cx="529312" cy="307777"/>
          </a:xfrm>
          <a:prstGeom prst="rect">
            <a:avLst/>
          </a:prstGeom>
        </p:spPr>
        <p:txBody>
          <a:bodyPr wrap="none">
            <a:spAutoFit/>
          </a:bodyPr>
          <a:lstStyle/>
          <a:p>
            <a:r>
              <a:rPr lang="en-US" sz="1400" dirty="0">
                <a:latin typeface="Arial Narrow" panose="020B0604020202020204" pitchFamily="34" charset="0"/>
                <a:cs typeface="Arial Narrow" panose="020B0604020202020204" pitchFamily="34" charset="0"/>
              </a:rPr>
              <a:t>itself.</a:t>
            </a:r>
          </a:p>
        </p:txBody>
      </p:sp>
    </p:spTree>
    <p:extLst>
      <p:ext uri="{BB962C8B-B14F-4D97-AF65-F5344CB8AC3E}">
        <p14:creationId xmlns:p14="http://schemas.microsoft.com/office/powerpoint/2010/main" val="362779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500FAFA-4DD8-794E-A5C9-5633CBC989E8}"/>
              </a:ext>
            </a:extLst>
          </p:cNvPr>
          <p:cNvSpPr txBox="1">
            <a:spLocks noGrp="1"/>
          </p:cNvSpPr>
          <p:nvPr>
            <p:ph type="title"/>
          </p:nvPr>
        </p:nvSpPr>
        <p:spPr bwMode="gray">
          <a:prstGeom prst="rect">
            <a:avLst/>
          </a:prstGeom>
        </p:spPr>
        <p:txBody>
          <a:bodyPr vert="horz" lIns="0" tIns="0" rIns="0" bIns="0" rtlCol="0" anchor="b" anchorCtr="0">
            <a:noAutofit/>
          </a:bodyPr>
          <a:lstStyle>
            <a:lvl1pPr algn="l" defTabSz="1219170" rtl="0" eaLnBrk="1" latinLnBrk="0" hangingPunct="1">
              <a:lnSpc>
                <a:spcPct val="95000"/>
              </a:lnSpc>
              <a:spcBef>
                <a:spcPct val="0"/>
              </a:spcBef>
              <a:buNone/>
              <a:defRPr sz="3850" b="1" kern="1200">
                <a:solidFill>
                  <a:schemeClr val="bg1"/>
                </a:solidFill>
                <a:latin typeface="+mj-lt"/>
                <a:ea typeface="Open Sans" panose="020B0606030504020204" pitchFamily="34" charset="0"/>
                <a:cs typeface="Open Sans" panose="020B0606030504020204" pitchFamily="34" charset="0"/>
              </a:defRPr>
            </a:lvl1pPr>
          </a:lstStyle>
          <a:p>
            <a:r>
              <a:rPr lang="en-US" sz="4000"/>
              <a:t>Preamble</a:t>
            </a:r>
            <a:endParaRPr lang="en-US"/>
          </a:p>
        </p:txBody>
      </p:sp>
      <p:sp>
        <p:nvSpPr>
          <p:cNvPr id="5" name="Title 4">
            <a:extLst>
              <a:ext uri="{FF2B5EF4-FFF2-40B4-BE49-F238E27FC236}">
                <a16:creationId xmlns:a16="http://schemas.microsoft.com/office/drawing/2014/main" id="{49EBDD71-4327-9D48-80BB-4503B6178203}"/>
              </a:ext>
            </a:extLst>
          </p:cNvPr>
          <p:cNvSpPr txBox="1">
            <a:spLocks/>
          </p:cNvSpPr>
          <p:nvPr/>
        </p:nvSpPr>
        <p:spPr>
          <a:xfrm>
            <a:off x="4101440" y="883521"/>
            <a:ext cx="7712188" cy="50818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de-CH" sz="1400" b="1">
                <a:solidFill>
                  <a:schemeClr val="tx1">
                    <a:lumMod val="75000"/>
                    <a:lumOff val="25000"/>
                  </a:schemeClr>
                </a:solidFill>
                <a:latin typeface="Arial Narrow" panose="020B0604020202020204" pitchFamily="34" charset="0"/>
                <a:cs typeface="Arial Narrow" panose="020B0604020202020204" pitchFamily="34" charset="0"/>
              </a:rPr>
              <a:t>Es ist echt irre, was unser Gehirn alles so schafft! - Viel Spaß beim Lesen !!!</a:t>
            </a:r>
            <a:br>
              <a:rPr lang="en-US" sz="1400" b="1">
                <a:solidFill>
                  <a:schemeClr val="tx1">
                    <a:lumMod val="75000"/>
                    <a:lumOff val="25000"/>
                  </a:schemeClr>
                </a:solidFill>
                <a:latin typeface="Arial Narrow" panose="020B0604020202020204" pitchFamily="34" charset="0"/>
                <a:cs typeface="Arial Narrow" panose="020B0604020202020204" pitchFamily="34" charset="0"/>
              </a:rPr>
            </a:br>
            <a:r>
              <a:rPr lang="en-US" sz="1400">
                <a:solidFill>
                  <a:schemeClr val="tx1">
                    <a:lumMod val="75000"/>
                    <a:lumOff val="25000"/>
                  </a:schemeClr>
                </a:solidFill>
                <a:latin typeface="Arial Narrow" panose="020B0604020202020204" pitchFamily="34" charset="0"/>
                <a:cs typeface="Arial Narrow" panose="020B0604020202020204" pitchFamily="34" charset="0"/>
              </a:rPr>
              <a:t> </a:t>
            </a:r>
            <a:br>
              <a:rPr lang="en-US" sz="1400">
                <a:solidFill>
                  <a:schemeClr val="tx1">
                    <a:lumMod val="75000"/>
                    <a:lumOff val="25000"/>
                  </a:schemeClr>
                </a:solidFill>
                <a:latin typeface="Arial Narrow" panose="020B0604020202020204" pitchFamily="34" charset="0"/>
                <a:cs typeface="Arial Narrow" panose="020B0604020202020204" pitchFamily="34" charset="0"/>
              </a:rPr>
            </a:br>
            <a:r>
              <a:rPr lang="en-US" sz="1400" err="1">
                <a:solidFill>
                  <a:schemeClr val="tx1">
                    <a:lumMod val="75000"/>
                    <a:lumOff val="25000"/>
                  </a:schemeClr>
                </a:solidFill>
                <a:latin typeface="Arial Narrow" panose="020B0604020202020204" pitchFamily="34" charset="0"/>
                <a:cs typeface="Arial Narrow" panose="020B0604020202020204" pitchFamily="34" charset="0"/>
              </a:rPr>
              <a:t>Ehct</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ksras</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Gmäeß</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eneir</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Sutide</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eneir</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Uvinisterät</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ist</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es</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nchit</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witihcg</a:t>
            </a:r>
            <a:r>
              <a:rPr lang="en-US" sz="1400">
                <a:solidFill>
                  <a:schemeClr val="tx1">
                    <a:lumMod val="75000"/>
                    <a:lumOff val="25000"/>
                  </a:schemeClr>
                </a:solidFill>
                <a:latin typeface="Arial Narrow" panose="020B0604020202020204" pitchFamily="34" charset="0"/>
                <a:cs typeface="Arial Narrow" panose="020B0604020202020204" pitchFamily="34" charset="0"/>
              </a:rPr>
              <a:t>, in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wlecehr</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Rneflogheie</a:t>
            </a:r>
            <a:r>
              <a:rPr lang="en-US" sz="1400">
                <a:solidFill>
                  <a:schemeClr val="tx1">
                    <a:lumMod val="75000"/>
                    <a:lumOff val="25000"/>
                  </a:schemeClr>
                </a:solidFill>
                <a:latin typeface="Arial Narrow" panose="020B0604020202020204" pitchFamily="34" charset="0"/>
                <a:cs typeface="Arial Narrow" panose="020B0604020202020204" pitchFamily="34" charset="0"/>
              </a:rPr>
              <a:t> die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Bstachuebn</a:t>
            </a:r>
            <a:r>
              <a:rPr lang="en-US" sz="1400">
                <a:solidFill>
                  <a:schemeClr val="tx1">
                    <a:lumMod val="75000"/>
                    <a:lumOff val="25000"/>
                  </a:schemeClr>
                </a:solidFill>
                <a:latin typeface="Arial Narrow" panose="020B0604020202020204" pitchFamily="34" charset="0"/>
                <a:cs typeface="Arial Narrow" panose="020B0604020202020204" pitchFamily="34" charset="0"/>
              </a:rPr>
              <a:t> in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eneim</a:t>
            </a:r>
            <a:r>
              <a:rPr lang="en-US" sz="1400">
                <a:solidFill>
                  <a:schemeClr val="tx1">
                    <a:lumMod val="75000"/>
                    <a:lumOff val="25000"/>
                  </a:schemeClr>
                </a:solidFill>
                <a:latin typeface="Arial Narrow" panose="020B0604020202020204" pitchFamily="34" charset="0"/>
                <a:cs typeface="Arial Narrow" panose="020B0604020202020204" pitchFamily="34" charset="0"/>
              </a:rPr>
              <a:t> Wort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snid</a:t>
            </a:r>
            <a:r>
              <a:rPr lang="en-US" sz="1400">
                <a:solidFill>
                  <a:schemeClr val="tx1">
                    <a:lumMod val="75000"/>
                    <a:lumOff val="25000"/>
                  </a:schemeClr>
                </a:solidFill>
                <a:latin typeface="Arial Narrow" panose="020B0604020202020204" pitchFamily="34" charset="0"/>
                <a:cs typeface="Arial Narrow" panose="020B0604020202020204" pitchFamily="34" charset="0"/>
              </a:rPr>
              <a:t>, das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ezniige</a:t>
            </a:r>
            <a:r>
              <a:rPr lang="en-US" sz="1400">
                <a:solidFill>
                  <a:schemeClr val="tx1">
                    <a:lumMod val="75000"/>
                    <a:lumOff val="25000"/>
                  </a:schemeClr>
                </a:solidFill>
                <a:latin typeface="Arial Narrow" panose="020B0604020202020204" pitchFamily="34" charset="0"/>
                <a:cs typeface="Arial Narrow" panose="020B0604020202020204" pitchFamily="34" charset="0"/>
              </a:rPr>
              <a:t> was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wcthiig</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ist</a:t>
            </a:r>
            <a:r>
              <a:rPr lang="en-US" sz="1400">
                <a:solidFill>
                  <a:schemeClr val="tx1">
                    <a:lumMod val="75000"/>
                    <a:lumOff val="25000"/>
                  </a:schemeClr>
                </a:solidFill>
                <a:latin typeface="Arial Narrow" panose="020B0604020202020204" pitchFamily="34" charset="0"/>
                <a:cs typeface="Arial Narrow" panose="020B0604020202020204" pitchFamily="34" charset="0"/>
              </a:rPr>
              <a:t>, das der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estre</a:t>
            </a:r>
            <a:r>
              <a:rPr lang="en-US" sz="1400">
                <a:solidFill>
                  <a:schemeClr val="tx1">
                    <a:lumMod val="75000"/>
                    <a:lumOff val="25000"/>
                  </a:schemeClr>
                </a:solidFill>
                <a:latin typeface="Arial Narrow" panose="020B0604020202020204" pitchFamily="34" charset="0"/>
                <a:cs typeface="Arial Narrow" panose="020B0604020202020204" pitchFamily="34" charset="0"/>
              </a:rPr>
              <a:t> und der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leztte</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Bstabchue</a:t>
            </a:r>
            <a:r>
              <a:rPr lang="en-US" sz="1400">
                <a:solidFill>
                  <a:schemeClr val="tx1">
                    <a:lumMod val="75000"/>
                    <a:lumOff val="25000"/>
                  </a:schemeClr>
                </a:solidFill>
                <a:latin typeface="Arial Narrow" panose="020B0604020202020204" pitchFamily="34" charset="0"/>
                <a:cs typeface="Arial Narrow" panose="020B0604020202020204" pitchFamily="34" charset="0"/>
              </a:rPr>
              <a:t> an der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ritihcegn</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Pstoiin</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snid</a:t>
            </a:r>
            <a:r>
              <a:rPr lang="en-US" sz="1400">
                <a:solidFill>
                  <a:schemeClr val="tx1">
                    <a:lumMod val="75000"/>
                    <a:lumOff val="25000"/>
                  </a:schemeClr>
                </a:solidFill>
                <a:latin typeface="Arial Narrow" panose="020B0604020202020204" pitchFamily="34" charset="0"/>
                <a:cs typeface="Arial Narrow" panose="020B0604020202020204" pitchFamily="34" charset="0"/>
              </a:rPr>
              <a:t>. Der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Rset</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knan</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ein</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ttoaelr</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Bsinöldn</a:t>
            </a:r>
            <a:r>
              <a:rPr lang="en-US" sz="1400">
                <a:solidFill>
                  <a:schemeClr val="tx1">
                    <a:lumMod val="75000"/>
                    <a:lumOff val="25000"/>
                  </a:schemeClr>
                </a:solidFill>
                <a:latin typeface="Arial Narrow" panose="020B0604020202020204" pitchFamily="34" charset="0"/>
                <a:cs typeface="Arial Narrow" panose="020B0604020202020204" pitchFamily="34" charset="0"/>
              </a:rPr>
              <a:t> sein,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tedztorm</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knan</a:t>
            </a:r>
            <a:r>
              <a:rPr lang="en-US" sz="1400">
                <a:solidFill>
                  <a:schemeClr val="tx1">
                    <a:lumMod val="75000"/>
                    <a:lumOff val="25000"/>
                  </a:schemeClr>
                </a:solidFill>
                <a:latin typeface="Arial Narrow" panose="020B0604020202020204" pitchFamily="34" charset="0"/>
                <a:cs typeface="Arial Narrow" panose="020B0604020202020204" pitchFamily="34" charset="0"/>
              </a:rPr>
              <a:t> man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ihn</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onhe</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Pemoblre</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lseen</a:t>
            </a:r>
            <a:r>
              <a:rPr lang="en-US" sz="1400">
                <a:solidFill>
                  <a:schemeClr val="tx1">
                    <a:lumMod val="75000"/>
                    <a:lumOff val="25000"/>
                  </a:schemeClr>
                </a:solidFill>
                <a:latin typeface="Arial Narrow" panose="020B0604020202020204" pitchFamily="34" charset="0"/>
                <a:cs typeface="Arial Narrow" panose="020B0604020202020204" pitchFamily="34" charset="0"/>
              </a:rPr>
              <a:t>. Das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ist</a:t>
            </a:r>
            <a:r>
              <a:rPr lang="en-US" sz="1400">
                <a:solidFill>
                  <a:schemeClr val="tx1">
                    <a:lumMod val="75000"/>
                    <a:lumOff val="25000"/>
                  </a:schemeClr>
                </a:solidFill>
                <a:latin typeface="Arial Narrow" panose="020B0604020202020204" pitchFamily="34" charset="0"/>
                <a:cs typeface="Arial Narrow" panose="020B0604020202020204" pitchFamily="34" charset="0"/>
              </a:rPr>
              <a:t> so,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weil</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wir</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nicht</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jeedn</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Bstachuebn</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enzelin</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leesn</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snderon</a:t>
            </a:r>
            <a:r>
              <a:rPr lang="en-US" sz="1400">
                <a:solidFill>
                  <a:schemeClr val="tx1">
                    <a:lumMod val="75000"/>
                    <a:lumOff val="25000"/>
                  </a:schemeClr>
                </a:solidFill>
                <a:latin typeface="Arial Narrow" panose="020B0604020202020204" pitchFamily="34" charset="0"/>
                <a:cs typeface="Arial Narrow" panose="020B0604020202020204" pitchFamily="34" charset="0"/>
              </a:rPr>
              <a:t> das Wort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als</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gzeans</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enkreenn</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Ehct</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ksras</a:t>
            </a:r>
            <a:r>
              <a:rPr lang="en-US" sz="1400">
                <a:solidFill>
                  <a:schemeClr val="tx1">
                    <a:lumMod val="75000"/>
                    <a:lumOff val="25000"/>
                  </a:schemeClr>
                </a:solidFill>
                <a:latin typeface="Arial Narrow" panose="020B0604020202020204" pitchFamily="34" charset="0"/>
                <a:cs typeface="Arial Narrow" panose="020B0604020202020204" pitchFamily="34" charset="0"/>
              </a:rPr>
              <a:t>! Das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ghet</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wicklirh</a:t>
            </a:r>
            <a:r>
              <a:rPr lang="en-US" sz="1400">
                <a:solidFill>
                  <a:schemeClr val="tx1">
                    <a:lumMod val="75000"/>
                    <a:lumOff val="25000"/>
                  </a:schemeClr>
                </a:solidFill>
                <a:latin typeface="Arial Narrow" panose="020B0604020202020204" pitchFamily="34" charset="0"/>
                <a:cs typeface="Arial Narrow" panose="020B0604020202020204" pitchFamily="34" charset="0"/>
              </a:rPr>
              <a:t>! Und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dfüar</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ghneen</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wir</a:t>
            </a:r>
            <a:r>
              <a:rPr lang="en-US" sz="1400">
                <a:solidFill>
                  <a:schemeClr val="tx1">
                    <a:lumMod val="75000"/>
                    <a:lumOff val="25000"/>
                  </a:schemeClr>
                </a:solidFill>
                <a:latin typeface="Arial Narrow" panose="020B0604020202020204" pitchFamily="34" charset="0"/>
                <a:cs typeface="Arial Narrow" panose="020B0604020202020204" pitchFamily="34" charset="0"/>
              </a:rPr>
              <a:t>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jrhlaeng</a:t>
            </a:r>
            <a:r>
              <a:rPr lang="en-US" sz="1400">
                <a:solidFill>
                  <a:schemeClr val="tx1">
                    <a:lumMod val="75000"/>
                    <a:lumOff val="25000"/>
                  </a:schemeClr>
                </a:solidFill>
                <a:latin typeface="Arial Narrow" panose="020B0604020202020204" pitchFamily="34" charset="0"/>
                <a:cs typeface="Arial Narrow" panose="020B0604020202020204" pitchFamily="34" charset="0"/>
              </a:rPr>
              <a:t> in die </a:t>
            </a:r>
            <a:r>
              <a:rPr lang="en-US" sz="1400" err="1">
                <a:solidFill>
                  <a:schemeClr val="tx1">
                    <a:lumMod val="75000"/>
                    <a:lumOff val="25000"/>
                  </a:schemeClr>
                </a:solidFill>
                <a:latin typeface="Arial Narrow" panose="020B0604020202020204" pitchFamily="34" charset="0"/>
                <a:cs typeface="Arial Narrow" panose="020B0604020202020204" pitchFamily="34" charset="0"/>
              </a:rPr>
              <a:t>Slhcue</a:t>
            </a:r>
            <a:r>
              <a:rPr lang="en-US" sz="1400">
                <a:solidFill>
                  <a:schemeClr val="tx1">
                    <a:lumMod val="75000"/>
                    <a:lumOff val="25000"/>
                  </a:schemeClr>
                </a:solidFill>
                <a:latin typeface="Arial Narrow" panose="020B0604020202020204" pitchFamily="34" charset="0"/>
                <a:cs typeface="Arial Narrow" panose="020B0604020202020204" pitchFamily="34" charset="0"/>
              </a:rPr>
              <a:t>!</a:t>
            </a:r>
            <a:br>
              <a:rPr lang="en-US" sz="1400">
                <a:solidFill>
                  <a:schemeClr val="tx1">
                    <a:lumMod val="75000"/>
                    <a:lumOff val="25000"/>
                  </a:schemeClr>
                </a:solidFill>
                <a:latin typeface="Arial Narrow" panose="020B0604020202020204" pitchFamily="34" charset="0"/>
                <a:cs typeface="Arial Narrow" panose="020B0604020202020204" pitchFamily="34" charset="0"/>
              </a:rPr>
            </a:br>
            <a:r>
              <a:rPr lang="en-US" sz="1400">
                <a:solidFill>
                  <a:schemeClr val="tx1">
                    <a:lumMod val="75000"/>
                    <a:lumOff val="25000"/>
                  </a:schemeClr>
                </a:solidFill>
                <a:latin typeface="Arial Narrow" panose="020B0604020202020204" pitchFamily="34" charset="0"/>
                <a:cs typeface="Arial Narrow" panose="020B0604020202020204" pitchFamily="34" charset="0"/>
              </a:rPr>
              <a:t> </a:t>
            </a:r>
            <a:br>
              <a:rPr lang="en-US" sz="1400">
                <a:solidFill>
                  <a:schemeClr val="tx1">
                    <a:lumMod val="75000"/>
                    <a:lumOff val="25000"/>
                  </a:schemeClr>
                </a:solidFill>
                <a:latin typeface="Arial Narrow" panose="020B0604020202020204" pitchFamily="34" charset="0"/>
                <a:cs typeface="Arial Narrow" panose="020B0604020202020204" pitchFamily="34" charset="0"/>
              </a:rPr>
            </a:br>
            <a:r>
              <a:rPr lang="de-CH" sz="1400">
                <a:solidFill>
                  <a:schemeClr val="tx1">
                    <a:lumMod val="75000"/>
                    <a:lumOff val="25000"/>
                  </a:schemeClr>
                </a:solidFill>
                <a:latin typeface="Arial Narrow" panose="020B0604020202020204" pitchFamily="34" charset="0"/>
                <a:cs typeface="Arial Narrow" panose="020B0604020202020204" pitchFamily="34" charset="0"/>
              </a:rPr>
              <a:t> </a:t>
            </a:r>
            <a:br>
              <a:rPr lang="de-CH" sz="1400">
                <a:solidFill>
                  <a:schemeClr val="tx1">
                    <a:lumMod val="75000"/>
                    <a:lumOff val="25000"/>
                  </a:schemeClr>
                </a:solidFill>
                <a:latin typeface="Arial Narrow" panose="020B0604020202020204" pitchFamily="34" charset="0"/>
                <a:cs typeface="Arial Narrow" panose="020B0604020202020204" pitchFamily="34" charset="0"/>
              </a:rPr>
            </a:br>
            <a:r>
              <a:rPr lang="de-CH" sz="1400" b="1">
                <a:solidFill>
                  <a:schemeClr val="tx1">
                    <a:lumMod val="75000"/>
                    <a:lumOff val="25000"/>
                  </a:schemeClr>
                </a:solidFill>
                <a:latin typeface="Arial Narrow" panose="020B0604020202020204" pitchFamily="34" charset="0"/>
                <a:cs typeface="Arial Narrow" panose="020B0604020202020204" pitchFamily="34" charset="0"/>
              </a:rPr>
              <a:t>Und als absolute Steigerung dieses hier:</a:t>
            </a:r>
            <a:br>
              <a:rPr lang="en-US" sz="1400" b="1">
                <a:solidFill>
                  <a:schemeClr val="tx1">
                    <a:lumMod val="75000"/>
                    <a:lumOff val="25000"/>
                  </a:schemeClr>
                </a:solidFill>
                <a:latin typeface="Arial Narrow" panose="020B0604020202020204" pitchFamily="34" charset="0"/>
                <a:cs typeface="Arial Narrow" panose="020B0604020202020204" pitchFamily="34" charset="0"/>
              </a:rPr>
            </a:br>
            <a:r>
              <a:rPr lang="en-US" sz="1400">
                <a:solidFill>
                  <a:schemeClr val="tx1">
                    <a:lumMod val="75000"/>
                    <a:lumOff val="25000"/>
                  </a:schemeClr>
                </a:solidFill>
                <a:latin typeface="Arial Narrow" panose="020B0604020202020204" pitchFamily="34" charset="0"/>
                <a:cs typeface="Arial Narrow" panose="020B0604020202020204" pitchFamily="34" charset="0"/>
              </a:rPr>
              <a:t> </a:t>
            </a:r>
            <a:br>
              <a:rPr lang="en-US" sz="1400">
                <a:solidFill>
                  <a:schemeClr val="tx1">
                    <a:lumMod val="75000"/>
                    <a:lumOff val="25000"/>
                  </a:schemeClr>
                </a:solidFill>
                <a:latin typeface="Arial Narrow" panose="020B0604020202020204" pitchFamily="34" charset="0"/>
                <a:cs typeface="Arial Narrow" panose="020B0604020202020204" pitchFamily="34" charset="0"/>
              </a:rPr>
            </a:br>
            <a:r>
              <a:rPr lang="en-US" sz="1400">
                <a:solidFill>
                  <a:schemeClr val="tx1">
                    <a:lumMod val="75000"/>
                    <a:lumOff val="25000"/>
                  </a:schemeClr>
                </a:solidFill>
                <a:latin typeface="Arial Narrow" panose="020B0604020202020204" pitchFamily="34" charset="0"/>
                <a:cs typeface="Arial Narrow" panose="020B0604020202020204" pitchFamily="34" charset="0"/>
              </a:rPr>
              <a:t>D1353 M1TT31LUNG Z31GT D1R, ZU W3LCH3N GRO554RT1G3N L315TUNG3N UN53R G3H1RN F43H1G 15T! 4M 4NF4NG W4R 35 51CH3R NOCH 5CHW3R, D45 ZU L353N, 483R M1TTL3W31L3 K4NN5T DU D45 W4HR5CH31NL1ICH 5CHON G4NZ GUT L353N, OHN3 D455 35 D1CH W1RKL1CH 4N5TR3NGT. D45 L315T3T D31N G3H1RN M1T 531N3R 3NORM3N L3RNF43HIGKEIT. 8331NDRUCK3ND, OD3R? DU D4RF5T D45 G3RN3 KOP13R3N, W3NN DU 4UCH 4ND3R3 D4M1T 83G315T3RN W1LL5T</a:t>
            </a:r>
            <a:br>
              <a:rPr lang="en-US"/>
            </a:br>
            <a:r>
              <a:rPr lang="en-US"/>
              <a:t> </a:t>
            </a:r>
          </a:p>
        </p:txBody>
      </p:sp>
    </p:spTree>
    <p:extLst>
      <p:ext uri="{BB962C8B-B14F-4D97-AF65-F5344CB8AC3E}">
        <p14:creationId xmlns:p14="http://schemas.microsoft.com/office/powerpoint/2010/main" val="27240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a:extLst>
              <a:ext uri="{FF2B5EF4-FFF2-40B4-BE49-F238E27FC236}">
                <a16:creationId xmlns:a16="http://schemas.microsoft.com/office/drawing/2014/main" id="{4368E548-0532-4243-A748-CF85E04CB8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0243" y="3651129"/>
            <a:ext cx="875065" cy="875065"/>
          </a:xfrm>
          <a:prstGeom prst="rect">
            <a:avLst/>
          </a:prstGeom>
        </p:spPr>
      </p:pic>
      <p:pic>
        <p:nvPicPr>
          <p:cNvPr id="60" name="Grafik 59">
            <a:extLst>
              <a:ext uri="{FF2B5EF4-FFF2-40B4-BE49-F238E27FC236}">
                <a16:creationId xmlns:a16="http://schemas.microsoft.com/office/drawing/2014/main" id="{78D3B47D-0352-2341-B3D4-614F6615E0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1773" y="2681156"/>
            <a:ext cx="671614" cy="574971"/>
          </a:xfrm>
          <a:prstGeom prst="rect">
            <a:avLst/>
          </a:prstGeom>
        </p:spPr>
      </p:pic>
      <p:sp>
        <p:nvSpPr>
          <p:cNvPr id="14" name="Rechteck 13">
            <a:extLst>
              <a:ext uri="{FF2B5EF4-FFF2-40B4-BE49-F238E27FC236}">
                <a16:creationId xmlns:a16="http://schemas.microsoft.com/office/drawing/2014/main" id="{C6DD7BB7-2E3D-354A-AEFC-9A42D82627DE}"/>
              </a:ext>
            </a:extLst>
          </p:cNvPr>
          <p:cNvSpPr/>
          <p:nvPr/>
        </p:nvSpPr>
        <p:spPr>
          <a:xfrm>
            <a:off x="478826" y="2896295"/>
            <a:ext cx="2750190" cy="707886"/>
          </a:xfrm>
          <a:prstGeom prst="rect">
            <a:avLst/>
          </a:prstGeom>
        </p:spPr>
        <p:txBody>
          <a:bodyPr wrap="square">
            <a:spAutoFit/>
          </a:bodyPr>
          <a:lstStyle/>
          <a:p>
            <a:r>
              <a:rPr lang="en-GB" sz="1000" b="1">
                <a:solidFill>
                  <a:schemeClr val="bg1"/>
                </a:solidFill>
                <a:latin typeface="Arial Narrow" panose="020B0604020202020204" pitchFamily="34" charset="0"/>
                <a:cs typeface="Arial Narrow" panose="020B0604020202020204" pitchFamily="34" charset="0"/>
              </a:rPr>
              <a:t>Lack of popular apps and an unpopular ecosystem means Microsoft holds less than 2 per cent of the global smartphone market, and sold just 2.3 million units during the first three months of the year.</a:t>
            </a:r>
            <a:endParaRPr lang="en-US" sz="1000" b="1">
              <a:solidFill>
                <a:schemeClr val="bg1"/>
              </a:solidFill>
              <a:latin typeface="Arial Narrow" panose="020B0604020202020204" pitchFamily="34" charset="0"/>
              <a:cs typeface="Arial Narrow" panose="020B0604020202020204" pitchFamily="34" charset="0"/>
            </a:endParaRPr>
          </a:p>
        </p:txBody>
      </p:sp>
      <p:sp>
        <p:nvSpPr>
          <p:cNvPr id="15" name="Textfeld 14">
            <a:extLst>
              <a:ext uri="{FF2B5EF4-FFF2-40B4-BE49-F238E27FC236}">
                <a16:creationId xmlns:a16="http://schemas.microsoft.com/office/drawing/2014/main" id="{BE9D5C9E-10E8-7140-913F-484EBEE9ECC0}"/>
              </a:ext>
            </a:extLst>
          </p:cNvPr>
          <p:cNvSpPr txBox="1"/>
          <p:nvPr/>
        </p:nvSpPr>
        <p:spPr>
          <a:xfrm rot="16200000">
            <a:off x="-168802" y="3098312"/>
            <a:ext cx="865943" cy="338554"/>
          </a:xfrm>
          <a:prstGeom prst="rect">
            <a:avLst/>
          </a:prstGeom>
          <a:noFill/>
        </p:spPr>
        <p:txBody>
          <a:bodyPr wrap="none" rtlCol="0">
            <a:spAutoFit/>
          </a:bodyPr>
          <a:lstStyle/>
          <a:p>
            <a:r>
              <a:rPr lang="en-GB" sz="1600" b="1">
                <a:solidFill>
                  <a:srgbClr val="C00000"/>
                </a:solidFill>
                <a:latin typeface="Arial Narrow" panose="020B0604020202020204" pitchFamily="34" charset="0"/>
                <a:cs typeface="Arial Narrow" panose="020B0604020202020204" pitchFamily="34" charset="0"/>
              </a:rPr>
              <a:t>Platform</a:t>
            </a:r>
            <a:endParaRPr lang="en-US" sz="1600" b="1">
              <a:solidFill>
                <a:srgbClr val="C00000"/>
              </a:solidFill>
              <a:latin typeface="Arial Narrow" panose="020B0604020202020204" pitchFamily="34" charset="0"/>
              <a:cs typeface="Arial Narrow" panose="020B0604020202020204" pitchFamily="34" charset="0"/>
            </a:endParaRPr>
          </a:p>
        </p:txBody>
      </p:sp>
      <p:sp>
        <p:nvSpPr>
          <p:cNvPr id="16" name="Textfeld 15">
            <a:extLst>
              <a:ext uri="{FF2B5EF4-FFF2-40B4-BE49-F238E27FC236}">
                <a16:creationId xmlns:a16="http://schemas.microsoft.com/office/drawing/2014/main" id="{A54414E4-7770-E24E-9E08-300B27A6AF72}"/>
              </a:ext>
            </a:extLst>
          </p:cNvPr>
          <p:cNvSpPr txBox="1"/>
          <p:nvPr/>
        </p:nvSpPr>
        <p:spPr>
          <a:xfrm rot="16200000">
            <a:off x="-302701" y="2093932"/>
            <a:ext cx="1113318" cy="338554"/>
          </a:xfrm>
          <a:prstGeom prst="rect">
            <a:avLst/>
          </a:prstGeom>
          <a:noFill/>
        </p:spPr>
        <p:txBody>
          <a:bodyPr wrap="none" rtlCol="0">
            <a:spAutoFit/>
          </a:bodyPr>
          <a:lstStyle/>
          <a:p>
            <a:r>
              <a:rPr lang="en-GB" sz="1600" b="1">
                <a:solidFill>
                  <a:srgbClr val="C00000"/>
                </a:solidFill>
                <a:latin typeface="Arial Narrow" panose="020B0604020202020204" pitchFamily="34" charset="0"/>
                <a:cs typeface="Arial Narrow" panose="020B0604020202020204" pitchFamily="34" charset="0"/>
              </a:rPr>
              <a:t>Technology</a:t>
            </a:r>
            <a:endParaRPr lang="en-US" sz="1600" b="1">
              <a:solidFill>
                <a:srgbClr val="C00000"/>
              </a:solidFill>
              <a:latin typeface="Arial Narrow" panose="020B0604020202020204" pitchFamily="34" charset="0"/>
              <a:cs typeface="Arial Narrow" panose="020B0604020202020204" pitchFamily="34" charset="0"/>
            </a:endParaRPr>
          </a:p>
        </p:txBody>
      </p:sp>
      <p:sp>
        <p:nvSpPr>
          <p:cNvPr id="17" name="Textfeld 16">
            <a:extLst>
              <a:ext uri="{FF2B5EF4-FFF2-40B4-BE49-F238E27FC236}">
                <a16:creationId xmlns:a16="http://schemas.microsoft.com/office/drawing/2014/main" id="{8034D7FE-DCB9-7842-B4BF-5E70CAFA622D}"/>
              </a:ext>
            </a:extLst>
          </p:cNvPr>
          <p:cNvSpPr txBox="1"/>
          <p:nvPr/>
        </p:nvSpPr>
        <p:spPr>
          <a:xfrm rot="16200000">
            <a:off x="-14914" y="1098682"/>
            <a:ext cx="558166" cy="338554"/>
          </a:xfrm>
          <a:prstGeom prst="rect">
            <a:avLst/>
          </a:prstGeom>
          <a:noFill/>
        </p:spPr>
        <p:txBody>
          <a:bodyPr wrap="none" rtlCol="0">
            <a:spAutoFit/>
          </a:bodyPr>
          <a:lstStyle/>
          <a:p>
            <a:r>
              <a:rPr lang="en-GB" sz="1600" b="1">
                <a:solidFill>
                  <a:srgbClr val="C00000"/>
                </a:solidFill>
                <a:latin typeface="Arial Narrow" panose="020B0604020202020204" pitchFamily="34" charset="0"/>
                <a:cs typeface="Arial Narrow" panose="020B0604020202020204" pitchFamily="34" charset="0"/>
              </a:rPr>
              <a:t>Cost</a:t>
            </a:r>
            <a:endParaRPr lang="en-US" sz="1600" b="1">
              <a:solidFill>
                <a:srgbClr val="C00000"/>
              </a:solidFill>
              <a:latin typeface="Arial Narrow" panose="020B0604020202020204" pitchFamily="34" charset="0"/>
              <a:cs typeface="Arial Narrow" panose="020B0604020202020204" pitchFamily="34" charset="0"/>
            </a:endParaRPr>
          </a:p>
        </p:txBody>
      </p:sp>
      <p:sp>
        <p:nvSpPr>
          <p:cNvPr id="18" name="Textfeld 17">
            <a:extLst>
              <a:ext uri="{FF2B5EF4-FFF2-40B4-BE49-F238E27FC236}">
                <a16:creationId xmlns:a16="http://schemas.microsoft.com/office/drawing/2014/main" id="{0B5FE930-32E5-8E4A-9910-A93F7CAE9D65}"/>
              </a:ext>
            </a:extLst>
          </p:cNvPr>
          <p:cNvSpPr txBox="1"/>
          <p:nvPr/>
        </p:nvSpPr>
        <p:spPr>
          <a:xfrm rot="16200000">
            <a:off x="-300040" y="4124046"/>
            <a:ext cx="1107996" cy="338554"/>
          </a:xfrm>
          <a:prstGeom prst="rect">
            <a:avLst/>
          </a:prstGeom>
          <a:noFill/>
        </p:spPr>
        <p:txBody>
          <a:bodyPr wrap="none" rtlCol="0">
            <a:spAutoFit/>
          </a:bodyPr>
          <a:lstStyle/>
          <a:p>
            <a:r>
              <a:rPr lang="en-GB" sz="1600" b="1">
                <a:solidFill>
                  <a:srgbClr val="C00000"/>
                </a:solidFill>
                <a:latin typeface="Arial Narrow" panose="020B0604020202020204" pitchFamily="34" charset="0"/>
                <a:cs typeface="Arial Narrow" panose="020B0604020202020204" pitchFamily="34" charset="0"/>
              </a:rPr>
              <a:t>Community</a:t>
            </a:r>
            <a:endParaRPr lang="en-US" sz="1600" b="1">
              <a:solidFill>
                <a:srgbClr val="C00000"/>
              </a:solidFill>
              <a:latin typeface="Arial Narrow" panose="020B0604020202020204" pitchFamily="34" charset="0"/>
              <a:cs typeface="Arial Narrow" panose="020B0604020202020204" pitchFamily="34" charset="0"/>
            </a:endParaRPr>
          </a:p>
        </p:txBody>
      </p:sp>
      <p:sp>
        <p:nvSpPr>
          <p:cNvPr id="19" name="Textfeld 18">
            <a:extLst>
              <a:ext uri="{FF2B5EF4-FFF2-40B4-BE49-F238E27FC236}">
                <a16:creationId xmlns:a16="http://schemas.microsoft.com/office/drawing/2014/main" id="{65CDBE53-7225-8445-B79B-A0C4199BB5A0}"/>
              </a:ext>
            </a:extLst>
          </p:cNvPr>
          <p:cNvSpPr txBox="1"/>
          <p:nvPr/>
        </p:nvSpPr>
        <p:spPr>
          <a:xfrm rot="16200000">
            <a:off x="-252158" y="5241341"/>
            <a:ext cx="1032655" cy="338554"/>
          </a:xfrm>
          <a:prstGeom prst="rect">
            <a:avLst/>
          </a:prstGeom>
          <a:noFill/>
        </p:spPr>
        <p:txBody>
          <a:bodyPr wrap="none" rtlCol="0">
            <a:spAutoFit/>
          </a:bodyPr>
          <a:lstStyle/>
          <a:p>
            <a:r>
              <a:rPr lang="en-GB" sz="1600" b="1">
                <a:solidFill>
                  <a:srgbClr val="C00000"/>
                </a:solidFill>
                <a:latin typeface="Arial Narrow" panose="020B0604020202020204" pitchFamily="34" charset="0"/>
                <a:cs typeface="Arial Narrow" panose="020B0604020202020204" pitchFamily="34" charset="0"/>
              </a:rPr>
              <a:t>Innovation</a:t>
            </a:r>
            <a:endParaRPr lang="en-US" sz="1600" b="1">
              <a:solidFill>
                <a:srgbClr val="C00000"/>
              </a:solidFill>
              <a:latin typeface="Arial Narrow" panose="020B0604020202020204" pitchFamily="34" charset="0"/>
              <a:cs typeface="Arial Narrow" panose="020B0604020202020204" pitchFamily="34" charset="0"/>
            </a:endParaRPr>
          </a:p>
        </p:txBody>
      </p:sp>
      <p:sp>
        <p:nvSpPr>
          <p:cNvPr id="20" name="Rechteck 19">
            <a:extLst>
              <a:ext uri="{FF2B5EF4-FFF2-40B4-BE49-F238E27FC236}">
                <a16:creationId xmlns:a16="http://schemas.microsoft.com/office/drawing/2014/main" id="{19B10B42-B5A4-064F-BDE3-7EAF76866FF5}"/>
              </a:ext>
            </a:extLst>
          </p:cNvPr>
          <p:cNvSpPr/>
          <p:nvPr/>
        </p:nvSpPr>
        <p:spPr>
          <a:xfrm>
            <a:off x="471524" y="5021475"/>
            <a:ext cx="2726829" cy="707886"/>
          </a:xfrm>
          <a:prstGeom prst="rect">
            <a:avLst/>
          </a:prstGeom>
        </p:spPr>
        <p:txBody>
          <a:bodyPr wrap="square">
            <a:spAutoFit/>
          </a:bodyPr>
          <a:lstStyle/>
          <a:p>
            <a:r>
              <a:rPr lang="en-GB" sz="1000" b="1">
                <a:solidFill>
                  <a:schemeClr val="bg1"/>
                </a:solidFill>
                <a:latin typeface="Arial Narrow" panose="020B0604020202020204" pitchFamily="34" charset="0"/>
                <a:cs typeface="Arial Narrow" panose="020B0604020202020204" pitchFamily="34" charset="0"/>
              </a:rPr>
              <a:t>Lack of innovation and the belief in a business model being overdue. Resting on the laurels and not having the methodologies available to ignite a sustained process of innovation.</a:t>
            </a:r>
            <a:endParaRPr lang="en-US" sz="1000" b="1">
              <a:solidFill>
                <a:schemeClr val="bg1"/>
              </a:solidFill>
              <a:latin typeface="Arial Narrow" panose="020B0604020202020204" pitchFamily="34" charset="0"/>
              <a:cs typeface="Arial Narrow" panose="020B0604020202020204" pitchFamily="34" charset="0"/>
            </a:endParaRPr>
          </a:p>
        </p:txBody>
      </p:sp>
      <p:sp>
        <p:nvSpPr>
          <p:cNvPr id="21" name="Rechteck 20">
            <a:extLst>
              <a:ext uri="{FF2B5EF4-FFF2-40B4-BE49-F238E27FC236}">
                <a16:creationId xmlns:a16="http://schemas.microsoft.com/office/drawing/2014/main" id="{E5E48814-52D2-614C-92B7-24EF30316A4E}"/>
              </a:ext>
            </a:extLst>
          </p:cNvPr>
          <p:cNvSpPr/>
          <p:nvPr/>
        </p:nvSpPr>
        <p:spPr>
          <a:xfrm>
            <a:off x="464223" y="3862769"/>
            <a:ext cx="2741432" cy="861774"/>
          </a:xfrm>
          <a:prstGeom prst="rect">
            <a:avLst/>
          </a:prstGeom>
        </p:spPr>
        <p:txBody>
          <a:bodyPr wrap="square">
            <a:spAutoFit/>
          </a:bodyPr>
          <a:lstStyle/>
          <a:p>
            <a:r>
              <a:rPr lang="en-GB" sz="1000" b="1">
                <a:solidFill>
                  <a:schemeClr val="bg1"/>
                </a:solidFill>
                <a:latin typeface="Arial Narrow" panose="020B0604020202020204" pitchFamily="34" charset="0"/>
                <a:cs typeface="Arial Narrow" panose="020B0604020202020204" pitchFamily="34" charset="0"/>
              </a:rPr>
              <a:t>The three “Ls” killed Lehmann Broth: Not being capable to Leverage (the assets) due to that the Liquidity went down and the higher risk they had to take produced additional Losses! The community’s trust was “consumed”.</a:t>
            </a:r>
          </a:p>
        </p:txBody>
      </p:sp>
      <p:sp>
        <p:nvSpPr>
          <p:cNvPr id="22" name="Rechteck 21">
            <a:extLst>
              <a:ext uri="{FF2B5EF4-FFF2-40B4-BE49-F238E27FC236}">
                <a16:creationId xmlns:a16="http://schemas.microsoft.com/office/drawing/2014/main" id="{8985876B-BD4C-5B4D-8B18-0DE20E14579A}"/>
              </a:ext>
            </a:extLst>
          </p:cNvPr>
          <p:cNvSpPr/>
          <p:nvPr/>
        </p:nvSpPr>
        <p:spPr>
          <a:xfrm>
            <a:off x="478826" y="1839037"/>
            <a:ext cx="2726829" cy="861774"/>
          </a:xfrm>
          <a:prstGeom prst="rect">
            <a:avLst/>
          </a:prstGeom>
        </p:spPr>
        <p:txBody>
          <a:bodyPr wrap="square">
            <a:spAutoFit/>
          </a:bodyPr>
          <a:lstStyle/>
          <a:p>
            <a:r>
              <a:rPr lang="en-GB" sz="1000" b="1">
                <a:solidFill>
                  <a:schemeClr val="bg1"/>
                </a:solidFill>
                <a:latin typeface="Arial Narrow" panose="020B0604020202020204" pitchFamily="34" charset="0"/>
                <a:cs typeface="Arial Narrow" panose="020B0604020202020204" pitchFamily="34" charset="0"/>
              </a:rPr>
              <a:t>Disruption came from inside. The company’s management was not able to anticipate the related consequences of the invented “digital Cam”. The perception was to make money from photos printed on paper.</a:t>
            </a:r>
            <a:endParaRPr lang="en-US" sz="1000" b="1">
              <a:solidFill>
                <a:schemeClr val="bg1"/>
              </a:solidFill>
              <a:latin typeface="Arial Narrow" panose="020B0604020202020204" pitchFamily="34" charset="0"/>
              <a:cs typeface="Arial Narrow" panose="020B0604020202020204" pitchFamily="34" charset="0"/>
            </a:endParaRPr>
          </a:p>
        </p:txBody>
      </p:sp>
      <p:sp>
        <p:nvSpPr>
          <p:cNvPr id="23" name="Rechteck 22">
            <a:extLst>
              <a:ext uri="{FF2B5EF4-FFF2-40B4-BE49-F238E27FC236}">
                <a16:creationId xmlns:a16="http://schemas.microsoft.com/office/drawing/2014/main" id="{175E44D3-50B5-0F41-A301-43F9B665EABD}"/>
              </a:ext>
            </a:extLst>
          </p:cNvPr>
          <p:cNvSpPr/>
          <p:nvPr/>
        </p:nvSpPr>
        <p:spPr>
          <a:xfrm>
            <a:off x="478826" y="896835"/>
            <a:ext cx="2726829" cy="861774"/>
          </a:xfrm>
          <a:prstGeom prst="rect">
            <a:avLst/>
          </a:prstGeom>
        </p:spPr>
        <p:txBody>
          <a:bodyPr wrap="square">
            <a:spAutoFit/>
          </a:bodyPr>
          <a:lstStyle/>
          <a:p>
            <a:r>
              <a:rPr lang="en-GB" sz="1000" b="1">
                <a:solidFill>
                  <a:schemeClr val="bg1"/>
                </a:solidFill>
                <a:latin typeface="Arial Narrow" panose="020B0604020202020204" pitchFamily="34" charset="0"/>
                <a:cs typeface="Arial Narrow" panose="020B0604020202020204" pitchFamily="34" charset="0"/>
              </a:rPr>
              <a:t>The mobile service “Iridium” invented is used by all of us on a daily basis. Just on far lower and un-comparable scale of cost. The investment vs. the revenue subscribers leveraged generated unproportioned results. </a:t>
            </a:r>
            <a:endParaRPr lang="en-US" sz="1000" b="1">
              <a:solidFill>
                <a:schemeClr val="bg1"/>
              </a:solidFill>
              <a:latin typeface="Arial Narrow" panose="020B0604020202020204" pitchFamily="34" charset="0"/>
              <a:cs typeface="Arial Narrow" panose="020B0604020202020204" pitchFamily="34" charset="0"/>
            </a:endParaRPr>
          </a:p>
        </p:txBody>
      </p:sp>
      <p:pic>
        <p:nvPicPr>
          <p:cNvPr id="24" name="Grafik 23">
            <a:extLst>
              <a:ext uri="{FF2B5EF4-FFF2-40B4-BE49-F238E27FC236}">
                <a16:creationId xmlns:a16="http://schemas.microsoft.com/office/drawing/2014/main" id="{D89C6D42-1F00-6843-A646-20D189F390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2897" y="4834877"/>
            <a:ext cx="575741" cy="575741"/>
          </a:xfrm>
          <a:prstGeom prst="rect">
            <a:avLst/>
          </a:prstGeom>
        </p:spPr>
      </p:pic>
      <p:pic>
        <p:nvPicPr>
          <p:cNvPr id="26" name="Grafik 25">
            <a:extLst>
              <a:ext uri="{FF2B5EF4-FFF2-40B4-BE49-F238E27FC236}">
                <a16:creationId xmlns:a16="http://schemas.microsoft.com/office/drawing/2014/main" id="{204EC3DB-4508-FB41-A263-BFE6C37A0F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8050" y="2826252"/>
            <a:ext cx="671614" cy="574971"/>
          </a:xfrm>
          <a:prstGeom prst="rect">
            <a:avLst/>
          </a:prstGeom>
        </p:spPr>
      </p:pic>
      <p:pic>
        <p:nvPicPr>
          <p:cNvPr id="27" name="Grafik 26">
            <a:extLst>
              <a:ext uri="{FF2B5EF4-FFF2-40B4-BE49-F238E27FC236}">
                <a16:creationId xmlns:a16="http://schemas.microsoft.com/office/drawing/2014/main" id="{B579BEC8-1F8B-3540-B902-E497EA7DC9EB}"/>
              </a:ext>
            </a:extLst>
          </p:cNvPr>
          <p:cNvPicPr>
            <a:picLocks noChangeAspect="1"/>
          </p:cNvPicPr>
          <p:nvPr/>
        </p:nvPicPr>
        <p:blipFill>
          <a:blip r:embed="rId5"/>
          <a:stretch>
            <a:fillRect/>
          </a:stretch>
        </p:blipFill>
        <p:spPr>
          <a:xfrm>
            <a:off x="4839733" y="1598898"/>
            <a:ext cx="715389" cy="715389"/>
          </a:xfrm>
          <a:prstGeom prst="rect">
            <a:avLst/>
          </a:prstGeom>
        </p:spPr>
      </p:pic>
      <p:sp>
        <p:nvSpPr>
          <p:cNvPr id="28" name="Pentagon 12">
            <a:extLst>
              <a:ext uri="{FF2B5EF4-FFF2-40B4-BE49-F238E27FC236}">
                <a16:creationId xmlns:a16="http://schemas.microsoft.com/office/drawing/2014/main" id="{D33A1973-DDC4-A94A-BE61-F618E0F1117D}"/>
              </a:ext>
            </a:extLst>
          </p:cNvPr>
          <p:cNvSpPr/>
          <p:nvPr/>
        </p:nvSpPr>
        <p:spPr>
          <a:xfrm flipH="1">
            <a:off x="4473188" y="4986049"/>
            <a:ext cx="7718810"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00A3E0">
              <a:lumMod val="60000"/>
              <a:lumOff val="40000"/>
            </a:srgb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29" name="Pentagon 12">
            <a:extLst>
              <a:ext uri="{FF2B5EF4-FFF2-40B4-BE49-F238E27FC236}">
                <a16:creationId xmlns:a16="http://schemas.microsoft.com/office/drawing/2014/main" id="{D4A788C0-6536-DB47-B578-A3A2D8D21662}"/>
              </a:ext>
            </a:extLst>
          </p:cNvPr>
          <p:cNvSpPr/>
          <p:nvPr/>
        </p:nvSpPr>
        <p:spPr>
          <a:xfrm flipH="1">
            <a:off x="4500936" y="4024647"/>
            <a:ext cx="7691062"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75787B"/>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30" name="Pentagon 12">
            <a:extLst>
              <a:ext uri="{FF2B5EF4-FFF2-40B4-BE49-F238E27FC236}">
                <a16:creationId xmlns:a16="http://schemas.microsoft.com/office/drawing/2014/main" id="{A6FA35DF-B534-944A-9B6F-5BF6CB521957}"/>
              </a:ext>
            </a:extLst>
          </p:cNvPr>
          <p:cNvSpPr/>
          <p:nvPr/>
        </p:nvSpPr>
        <p:spPr>
          <a:xfrm flipH="1">
            <a:off x="4500936" y="3012031"/>
            <a:ext cx="7691062"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2C5234"/>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31" name="Pentagon 12">
            <a:extLst>
              <a:ext uri="{FF2B5EF4-FFF2-40B4-BE49-F238E27FC236}">
                <a16:creationId xmlns:a16="http://schemas.microsoft.com/office/drawing/2014/main" id="{AB286488-D462-9543-B4BF-5DB79D71BBB3}"/>
              </a:ext>
            </a:extLst>
          </p:cNvPr>
          <p:cNvSpPr/>
          <p:nvPr/>
        </p:nvSpPr>
        <p:spPr>
          <a:xfrm flipH="1">
            <a:off x="4316637" y="2065456"/>
            <a:ext cx="7875361"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00A3E0">
              <a:lumMod val="75000"/>
            </a:srgb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32" name="Pentagon 12">
            <a:extLst>
              <a:ext uri="{FF2B5EF4-FFF2-40B4-BE49-F238E27FC236}">
                <a16:creationId xmlns:a16="http://schemas.microsoft.com/office/drawing/2014/main" id="{5C83924D-3952-F744-843A-4EC848B967BF}"/>
              </a:ext>
            </a:extLst>
          </p:cNvPr>
          <p:cNvSpPr/>
          <p:nvPr/>
        </p:nvSpPr>
        <p:spPr>
          <a:xfrm flipH="1">
            <a:off x="4316638" y="946210"/>
            <a:ext cx="7875361"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86BC25">
              <a:lumMod val="75000"/>
            </a:srgb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33" name="Pentagon 9">
            <a:extLst>
              <a:ext uri="{FF2B5EF4-FFF2-40B4-BE49-F238E27FC236}">
                <a16:creationId xmlns:a16="http://schemas.microsoft.com/office/drawing/2014/main" id="{EAAEB802-1C74-0346-AEF6-411934981BEA}"/>
              </a:ext>
            </a:extLst>
          </p:cNvPr>
          <p:cNvSpPr/>
          <p:nvPr/>
        </p:nvSpPr>
        <p:spPr>
          <a:xfrm>
            <a:off x="3434828" y="933853"/>
            <a:ext cx="1603334"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86BC25"/>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34" name="Pentagon 9">
            <a:extLst>
              <a:ext uri="{FF2B5EF4-FFF2-40B4-BE49-F238E27FC236}">
                <a16:creationId xmlns:a16="http://schemas.microsoft.com/office/drawing/2014/main" id="{DFA9BCA4-FCDA-C344-8BE1-AEF9F267DE71}"/>
              </a:ext>
            </a:extLst>
          </p:cNvPr>
          <p:cNvSpPr/>
          <p:nvPr/>
        </p:nvSpPr>
        <p:spPr>
          <a:xfrm>
            <a:off x="3426952" y="1981382"/>
            <a:ext cx="1786644"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0097A9"/>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35" name="Pentagon 9">
            <a:extLst>
              <a:ext uri="{FF2B5EF4-FFF2-40B4-BE49-F238E27FC236}">
                <a16:creationId xmlns:a16="http://schemas.microsoft.com/office/drawing/2014/main" id="{D743B83D-0311-BD47-BD97-B97016214CB9}"/>
              </a:ext>
            </a:extLst>
          </p:cNvPr>
          <p:cNvSpPr/>
          <p:nvPr/>
        </p:nvSpPr>
        <p:spPr>
          <a:xfrm>
            <a:off x="3434828" y="3004602"/>
            <a:ext cx="1778768"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2C5234">
              <a:lumMod val="60000"/>
              <a:lumOff val="40000"/>
            </a:srgb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36" name="Pentagon 9">
            <a:extLst>
              <a:ext uri="{FF2B5EF4-FFF2-40B4-BE49-F238E27FC236}">
                <a16:creationId xmlns:a16="http://schemas.microsoft.com/office/drawing/2014/main" id="{13EEA05E-4C6D-9A4E-8F73-610030B0C3A0}"/>
              </a:ext>
            </a:extLst>
          </p:cNvPr>
          <p:cNvSpPr/>
          <p:nvPr/>
        </p:nvSpPr>
        <p:spPr>
          <a:xfrm>
            <a:off x="3434828" y="4054840"/>
            <a:ext cx="1775132"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75787B">
              <a:lumMod val="60000"/>
              <a:lumOff val="40000"/>
            </a:srgb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37" name="Pentagon 9">
            <a:extLst>
              <a:ext uri="{FF2B5EF4-FFF2-40B4-BE49-F238E27FC236}">
                <a16:creationId xmlns:a16="http://schemas.microsoft.com/office/drawing/2014/main" id="{444A4430-CE30-1240-B01A-6A5CE27817DC}"/>
              </a:ext>
            </a:extLst>
          </p:cNvPr>
          <p:cNvSpPr/>
          <p:nvPr/>
        </p:nvSpPr>
        <p:spPr>
          <a:xfrm>
            <a:off x="3426952" y="5069252"/>
            <a:ext cx="1763618"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00A3E0"/>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38" name="TextBox 40">
            <a:extLst>
              <a:ext uri="{FF2B5EF4-FFF2-40B4-BE49-F238E27FC236}">
                <a16:creationId xmlns:a16="http://schemas.microsoft.com/office/drawing/2014/main" id="{894E7FB8-D213-8943-90D7-43E07B61A312}"/>
              </a:ext>
            </a:extLst>
          </p:cNvPr>
          <p:cNvSpPr txBox="1"/>
          <p:nvPr/>
        </p:nvSpPr>
        <p:spPr>
          <a:xfrm>
            <a:off x="3563156" y="965637"/>
            <a:ext cx="1240388" cy="565146"/>
          </a:xfrm>
          <a:prstGeom prst="rect">
            <a:avLst/>
          </a:prstGeom>
          <a:noFill/>
        </p:spPr>
        <p:txBody>
          <a:bodyPr wrap="square" lIns="0" tIns="0" rIns="0" bIns="0" rtlCol="0" anchor="ctr" anchorCtr="0">
            <a:noAutofit/>
          </a:bodyPr>
          <a:lstStyle/>
          <a:p>
            <a:r>
              <a:rPr lang="en-US" sz="3200" kern="0">
                <a:solidFill>
                  <a:prstClr val="white"/>
                </a:solidFill>
                <a:latin typeface="Verdana"/>
              </a:rPr>
              <a:t>01</a:t>
            </a:r>
          </a:p>
        </p:txBody>
      </p:sp>
      <p:sp>
        <p:nvSpPr>
          <p:cNvPr id="39" name="TextBox 41">
            <a:extLst>
              <a:ext uri="{FF2B5EF4-FFF2-40B4-BE49-F238E27FC236}">
                <a16:creationId xmlns:a16="http://schemas.microsoft.com/office/drawing/2014/main" id="{D07A743A-FF15-6641-954F-1C336FAA5E16}"/>
              </a:ext>
            </a:extLst>
          </p:cNvPr>
          <p:cNvSpPr txBox="1"/>
          <p:nvPr/>
        </p:nvSpPr>
        <p:spPr>
          <a:xfrm>
            <a:off x="3552369" y="1442726"/>
            <a:ext cx="1512781" cy="300511"/>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chemeClr val="bg1"/>
                </a:solidFill>
                <a:effectLst/>
                <a:uLnTx/>
                <a:uFillTx/>
                <a:latin typeface="Verdana"/>
              </a:rPr>
              <a:t>Iridium (MOT)</a:t>
            </a:r>
          </a:p>
        </p:txBody>
      </p:sp>
      <p:sp>
        <p:nvSpPr>
          <p:cNvPr id="40" name="TextBox 42">
            <a:extLst>
              <a:ext uri="{FF2B5EF4-FFF2-40B4-BE49-F238E27FC236}">
                <a16:creationId xmlns:a16="http://schemas.microsoft.com/office/drawing/2014/main" id="{FE023944-2074-4148-A2FB-D230592DE50C}"/>
              </a:ext>
            </a:extLst>
          </p:cNvPr>
          <p:cNvSpPr txBox="1"/>
          <p:nvPr/>
        </p:nvSpPr>
        <p:spPr>
          <a:xfrm>
            <a:off x="3526138" y="2005205"/>
            <a:ext cx="1240388" cy="565146"/>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white"/>
                </a:solidFill>
                <a:effectLst/>
                <a:uLnTx/>
                <a:uFillTx/>
                <a:latin typeface="Verdana"/>
              </a:rPr>
              <a:t>02</a:t>
            </a:r>
          </a:p>
        </p:txBody>
      </p:sp>
      <p:sp>
        <p:nvSpPr>
          <p:cNvPr id="41" name="TextBox 43">
            <a:extLst>
              <a:ext uri="{FF2B5EF4-FFF2-40B4-BE49-F238E27FC236}">
                <a16:creationId xmlns:a16="http://schemas.microsoft.com/office/drawing/2014/main" id="{28576271-6C67-0E41-84C3-759968A67989}"/>
              </a:ext>
            </a:extLst>
          </p:cNvPr>
          <p:cNvSpPr txBox="1"/>
          <p:nvPr/>
        </p:nvSpPr>
        <p:spPr>
          <a:xfrm>
            <a:off x="3563156" y="2559102"/>
            <a:ext cx="1143558" cy="195389"/>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Verdana"/>
              </a:rPr>
              <a:t>Kodak</a:t>
            </a:r>
          </a:p>
        </p:txBody>
      </p:sp>
      <p:sp>
        <p:nvSpPr>
          <p:cNvPr id="42" name="TextBox 44">
            <a:extLst>
              <a:ext uri="{FF2B5EF4-FFF2-40B4-BE49-F238E27FC236}">
                <a16:creationId xmlns:a16="http://schemas.microsoft.com/office/drawing/2014/main" id="{BEC3F6E0-7A1F-BD4F-9486-3398A3417966}"/>
              </a:ext>
            </a:extLst>
          </p:cNvPr>
          <p:cNvSpPr txBox="1"/>
          <p:nvPr/>
        </p:nvSpPr>
        <p:spPr>
          <a:xfrm>
            <a:off x="3525776" y="3009651"/>
            <a:ext cx="1240388" cy="565146"/>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white"/>
                </a:solidFill>
                <a:effectLst/>
                <a:uLnTx/>
                <a:uFillTx/>
                <a:latin typeface="Verdana"/>
              </a:rPr>
              <a:t>03</a:t>
            </a:r>
          </a:p>
        </p:txBody>
      </p:sp>
      <p:sp>
        <p:nvSpPr>
          <p:cNvPr id="43" name="TextBox 45">
            <a:extLst>
              <a:ext uri="{FF2B5EF4-FFF2-40B4-BE49-F238E27FC236}">
                <a16:creationId xmlns:a16="http://schemas.microsoft.com/office/drawing/2014/main" id="{2726D182-58BC-8D45-BC2B-D347F2007669}"/>
              </a:ext>
            </a:extLst>
          </p:cNvPr>
          <p:cNvSpPr txBox="1"/>
          <p:nvPr/>
        </p:nvSpPr>
        <p:spPr>
          <a:xfrm>
            <a:off x="3559287" y="3536863"/>
            <a:ext cx="913902" cy="202462"/>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100" b="1" kern="0">
                <a:solidFill>
                  <a:prstClr val="white"/>
                </a:solidFill>
                <a:latin typeface="Verdana"/>
              </a:rPr>
              <a:t>Nokia</a:t>
            </a:r>
            <a:endParaRPr kumimoji="0" lang="en-US" sz="1100" b="1" i="0" u="none" strike="noStrike" kern="0" cap="none" spc="0" normalizeH="0" baseline="0" noProof="0">
              <a:ln>
                <a:noFill/>
              </a:ln>
              <a:solidFill>
                <a:prstClr val="white"/>
              </a:solidFill>
              <a:effectLst/>
              <a:uLnTx/>
              <a:uFillTx/>
              <a:latin typeface="Verdana"/>
            </a:endParaRPr>
          </a:p>
        </p:txBody>
      </p:sp>
      <p:sp>
        <p:nvSpPr>
          <p:cNvPr id="44" name="TextBox 46">
            <a:extLst>
              <a:ext uri="{FF2B5EF4-FFF2-40B4-BE49-F238E27FC236}">
                <a16:creationId xmlns:a16="http://schemas.microsoft.com/office/drawing/2014/main" id="{B18FD33D-EF83-2B40-918A-744E01C77834}"/>
              </a:ext>
            </a:extLst>
          </p:cNvPr>
          <p:cNvSpPr txBox="1"/>
          <p:nvPr/>
        </p:nvSpPr>
        <p:spPr>
          <a:xfrm>
            <a:off x="3488663" y="4077450"/>
            <a:ext cx="1240388" cy="565146"/>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white"/>
                </a:solidFill>
                <a:effectLst/>
                <a:uLnTx/>
                <a:uFillTx/>
                <a:latin typeface="Verdana"/>
              </a:rPr>
              <a:t>04</a:t>
            </a:r>
          </a:p>
        </p:txBody>
      </p:sp>
      <p:sp>
        <p:nvSpPr>
          <p:cNvPr id="45" name="TextBox 47">
            <a:extLst>
              <a:ext uri="{FF2B5EF4-FFF2-40B4-BE49-F238E27FC236}">
                <a16:creationId xmlns:a16="http://schemas.microsoft.com/office/drawing/2014/main" id="{0133CD24-2953-B245-8739-BA133F884422}"/>
              </a:ext>
            </a:extLst>
          </p:cNvPr>
          <p:cNvSpPr txBox="1"/>
          <p:nvPr/>
        </p:nvSpPr>
        <p:spPr>
          <a:xfrm>
            <a:off x="3523358" y="4608799"/>
            <a:ext cx="1455637" cy="239283"/>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Verdana"/>
              </a:rPr>
              <a:t>Lehmann Broth.</a:t>
            </a:r>
          </a:p>
        </p:txBody>
      </p:sp>
      <p:sp>
        <p:nvSpPr>
          <p:cNvPr id="46" name="TextBox 48">
            <a:extLst>
              <a:ext uri="{FF2B5EF4-FFF2-40B4-BE49-F238E27FC236}">
                <a16:creationId xmlns:a16="http://schemas.microsoft.com/office/drawing/2014/main" id="{A48CA2E0-E8CD-734F-8FEE-F92B5F98B071}"/>
              </a:ext>
            </a:extLst>
          </p:cNvPr>
          <p:cNvSpPr txBox="1"/>
          <p:nvPr/>
        </p:nvSpPr>
        <p:spPr>
          <a:xfrm>
            <a:off x="3469273" y="5053486"/>
            <a:ext cx="1240388" cy="565146"/>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0">
                <a:solidFill>
                  <a:prstClr val="white"/>
                </a:solidFill>
                <a:latin typeface="Verdana"/>
              </a:rPr>
              <a:t>05</a:t>
            </a:r>
          </a:p>
        </p:txBody>
      </p:sp>
      <p:sp>
        <p:nvSpPr>
          <p:cNvPr id="47" name="TextBox 49">
            <a:extLst>
              <a:ext uri="{FF2B5EF4-FFF2-40B4-BE49-F238E27FC236}">
                <a16:creationId xmlns:a16="http://schemas.microsoft.com/office/drawing/2014/main" id="{BE5B00E9-9920-7E41-8CCB-1ED1B5E89DC4}"/>
              </a:ext>
            </a:extLst>
          </p:cNvPr>
          <p:cNvSpPr txBox="1"/>
          <p:nvPr/>
        </p:nvSpPr>
        <p:spPr>
          <a:xfrm>
            <a:off x="3493107" y="5577416"/>
            <a:ext cx="1202820" cy="206827"/>
          </a:xfrm>
          <a:prstGeom prst="rect">
            <a:avLst/>
          </a:prstGeom>
          <a:noFill/>
        </p:spPr>
        <p:txBody>
          <a:bodyPr wrap="squar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b="1" kern="0">
                <a:solidFill>
                  <a:prstClr val="white"/>
                </a:solidFill>
                <a:latin typeface="Verdana"/>
              </a:rPr>
              <a:t>Chrysler </a:t>
            </a:r>
          </a:p>
        </p:txBody>
      </p:sp>
      <p:sp>
        <p:nvSpPr>
          <p:cNvPr id="48" name="Rectangle 51">
            <a:extLst>
              <a:ext uri="{FF2B5EF4-FFF2-40B4-BE49-F238E27FC236}">
                <a16:creationId xmlns:a16="http://schemas.microsoft.com/office/drawing/2014/main" id="{8C198F49-6500-C247-A76F-0305FD88E9DB}"/>
              </a:ext>
            </a:extLst>
          </p:cNvPr>
          <p:cNvSpPr/>
          <p:nvPr/>
        </p:nvSpPr>
        <p:spPr>
          <a:xfrm>
            <a:off x="6402654" y="956894"/>
            <a:ext cx="5611568" cy="828932"/>
          </a:xfrm>
          <a:prstGeom prst="rect">
            <a:avLst/>
          </a:prstGeom>
        </p:spPr>
        <p:txBody>
          <a:bodyPr wrap="square" lIns="0" tIns="0" rIns="0" bIns="0">
            <a:noAutofit/>
          </a:bodyPr>
          <a:lstStyle/>
          <a:p>
            <a:r>
              <a:rPr lang="en-GB" sz="1000" b="1">
                <a:solidFill>
                  <a:schemeClr val="bg1"/>
                </a:solidFill>
                <a:latin typeface="Arial Narrow" panose="020B0604020202020204" pitchFamily="34" charset="0"/>
                <a:cs typeface="Arial Narrow" panose="020B0604020202020204" pitchFamily="34" charset="0"/>
              </a:rPr>
              <a:t>Iridium, the global satellite phone company backed by Motorola (MOT), filed for bankruptcy in 1999, after the company had spent $5 billion to build and launch its infrastructure of satellites to provide worldwide wireless phone service. At the time, it was one of the 20 largest bankruptcies in US history. To work properly, the system needed 66 satellites. The creation of this enormous system forced the company to default on $1.5 billion of debt. The service had been such a failure that it only had 10,000 subscribers. </a:t>
            </a:r>
            <a:endParaRPr lang="en-US" sz="1000" b="1">
              <a:solidFill>
                <a:schemeClr val="bg1"/>
              </a:solidFill>
              <a:latin typeface="Arial Narrow" panose="020B0604020202020204" pitchFamily="34" charset="0"/>
              <a:cs typeface="Arial Narrow" panose="020B0604020202020204" pitchFamily="34" charset="0"/>
            </a:endParaRPr>
          </a:p>
        </p:txBody>
      </p:sp>
      <p:sp>
        <p:nvSpPr>
          <p:cNvPr id="49" name="Half Frame 52">
            <a:extLst>
              <a:ext uri="{FF2B5EF4-FFF2-40B4-BE49-F238E27FC236}">
                <a16:creationId xmlns:a16="http://schemas.microsoft.com/office/drawing/2014/main" id="{8689D108-E56A-D441-A5D6-4BCF446C6CF1}"/>
              </a:ext>
            </a:extLst>
          </p:cNvPr>
          <p:cNvSpPr/>
          <p:nvPr/>
        </p:nvSpPr>
        <p:spPr>
          <a:xfrm rot="8142470">
            <a:off x="5772447" y="2341031"/>
            <a:ext cx="461250" cy="257369"/>
          </a:xfrm>
          <a:prstGeom prst="halfFrame">
            <a:avLst>
              <a:gd name="adj1" fmla="val 26576"/>
              <a:gd name="adj2" fmla="val 25856"/>
            </a:avLst>
          </a:prstGeom>
          <a:solidFill>
            <a:sysClr val="window" lastClr="FFFFFF"/>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50" name="Rectangle 53">
            <a:extLst>
              <a:ext uri="{FF2B5EF4-FFF2-40B4-BE49-F238E27FC236}">
                <a16:creationId xmlns:a16="http://schemas.microsoft.com/office/drawing/2014/main" id="{DB1DF1F2-ECBC-9B47-90C7-8BAAEEF898B0}"/>
              </a:ext>
            </a:extLst>
          </p:cNvPr>
          <p:cNvSpPr/>
          <p:nvPr/>
        </p:nvSpPr>
        <p:spPr>
          <a:xfrm>
            <a:off x="6402653" y="2096968"/>
            <a:ext cx="5732748" cy="769261"/>
          </a:xfrm>
          <a:prstGeom prst="rect">
            <a:avLst/>
          </a:prstGeom>
        </p:spPr>
        <p:txBody>
          <a:bodyPr wrap="square" lIns="0" tIns="0" rIns="0" bIns="0">
            <a:noAutofit/>
          </a:bodyPr>
          <a:lstStyle/>
          <a:p>
            <a:r>
              <a:rPr lang="en-GB" sz="1000" b="1">
                <a:solidFill>
                  <a:schemeClr val="bg1"/>
                </a:solidFill>
                <a:latin typeface="Arial Narrow" panose="020B0604020202020204" pitchFamily="34" charset="0"/>
                <a:cs typeface="Arial Narrow" panose="020B0604020202020204" pitchFamily="34" charset="0"/>
              </a:rPr>
              <a:t>Kodak was a juggernaut of a company; but the tragedy of its collapse runs deeper. It is not that the company could not have saved itself by responding to change. The tragedy is that Kodak invented the change that eventually killed it. A Kodak engineer, Steven J. </a:t>
            </a:r>
            <a:r>
              <a:rPr lang="en-GB" sz="1000" b="1" err="1">
                <a:solidFill>
                  <a:schemeClr val="bg1"/>
                </a:solidFill>
                <a:latin typeface="Arial Narrow" panose="020B0604020202020204" pitchFamily="34" charset="0"/>
                <a:cs typeface="Arial Narrow" panose="020B0604020202020204" pitchFamily="34" charset="0"/>
              </a:rPr>
              <a:t>Sasson</a:t>
            </a:r>
            <a:r>
              <a:rPr lang="en-GB" sz="1000" b="1">
                <a:solidFill>
                  <a:schemeClr val="bg1"/>
                </a:solidFill>
                <a:latin typeface="Arial Narrow" panose="020B0604020202020204" pitchFamily="34" charset="0"/>
                <a:cs typeface="Arial Narrow" panose="020B0604020202020204" pitchFamily="34" charset="0"/>
              </a:rPr>
              <a:t>, invented the first digital camera in 1975. </a:t>
            </a:r>
            <a:r>
              <a:rPr lang="en-GB" sz="1000" b="1">
                <a:solidFill>
                  <a:schemeClr val="bg1"/>
                </a:solidFill>
                <a:latin typeface="Arial Narrow" panose="020B0604020202020204" pitchFamily="34" charset="0"/>
                <a:cs typeface="Arial Narrow" panose="020B0604020202020204" pitchFamily="34" charset="0"/>
                <a:hlinkClick r:id="rId6"/>
              </a:rPr>
              <a:t>In an interview with the New York Times</a:t>
            </a:r>
            <a:r>
              <a:rPr lang="en-GB" sz="1000" b="1">
                <a:solidFill>
                  <a:schemeClr val="bg1"/>
                </a:solidFill>
                <a:latin typeface="Arial Narrow" panose="020B0604020202020204" pitchFamily="34" charset="0"/>
                <a:cs typeface="Arial Narrow" panose="020B0604020202020204" pitchFamily="34" charset="0"/>
              </a:rPr>
              <a:t>, </a:t>
            </a:r>
            <a:r>
              <a:rPr lang="en-GB" sz="1000" b="1" err="1">
                <a:solidFill>
                  <a:schemeClr val="bg1"/>
                </a:solidFill>
                <a:latin typeface="Arial Narrow" panose="020B0604020202020204" pitchFamily="34" charset="0"/>
                <a:cs typeface="Arial Narrow" panose="020B0604020202020204" pitchFamily="34" charset="0"/>
              </a:rPr>
              <a:t>Sasson</a:t>
            </a:r>
            <a:r>
              <a:rPr lang="en-GB" sz="1000" b="1">
                <a:solidFill>
                  <a:schemeClr val="bg1"/>
                </a:solidFill>
                <a:latin typeface="Arial Narrow" panose="020B0604020202020204" pitchFamily="34" charset="0"/>
                <a:cs typeface="Arial Narrow" panose="020B0604020202020204" pitchFamily="34" charset="0"/>
              </a:rPr>
              <a:t> describes how Kodak’s management reacted negatively to his camera because it was filmless photography, instructing him to tell no one about it.</a:t>
            </a:r>
            <a:endParaRPr lang="en-US" sz="1000" b="1">
              <a:solidFill>
                <a:schemeClr val="bg1"/>
              </a:solidFill>
              <a:latin typeface="Arial Narrow" panose="020B0604020202020204" pitchFamily="34" charset="0"/>
              <a:cs typeface="Arial Narrow" panose="020B0604020202020204" pitchFamily="34" charset="0"/>
            </a:endParaRPr>
          </a:p>
        </p:txBody>
      </p:sp>
      <p:sp>
        <p:nvSpPr>
          <p:cNvPr id="51" name="Half Frame 54">
            <a:extLst>
              <a:ext uri="{FF2B5EF4-FFF2-40B4-BE49-F238E27FC236}">
                <a16:creationId xmlns:a16="http://schemas.microsoft.com/office/drawing/2014/main" id="{7E513B9F-F629-174C-8F53-41A169691CEA}"/>
              </a:ext>
            </a:extLst>
          </p:cNvPr>
          <p:cNvSpPr/>
          <p:nvPr/>
        </p:nvSpPr>
        <p:spPr>
          <a:xfrm rot="8142470">
            <a:off x="5758303" y="3272538"/>
            <a:ext cx="461250" cy="257369"/>
          </a:xfrm>
          <a:prstGeom prst="halfFrame">
            <a:avLst>
              <a:gd name="adj1" fmla="val 26576"/>
              <a:gd name="adj2" fmla="val 25856"/>
            </a:avLst>
          </a:prstGeom>
          <a:solidFill>
            <a:sysClr val="window" lastClr="FFFFFF"/>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52" name="Rectangle 55">
            <a:extLst>
              <a:ext uri="{FF2B5EF4-FFF2-40B4-BE49-F238E27FC236}">
                <a16:creationId xmlns:a16="http://schemas.microsoft.com/office/drawing/2014/main" id="{AD6BE646-125D-B14C-B3A3-C277E5B69DBB}"/>
              </a:ext>
            </a:extLst>
          </p:cNvPr>
          <p:cNvSpPr/>
          <p:nvPr/>
        </p:nvSpPr>
        <p:spPr>
          <a:xfrm>
            <a:off x="6402653" y="3055466"/>
            <a:ext cx="5719619" cy="842128"/>
          </a:xfrm>
          <a:prstGeom prst="rect">
            <a:avLst/>
          </a:prstGeom>
        </p:spPr>
        <p:txBody>
          <a:bodyPr wrap="square" lIns="0" tIns="0" rIns="0" bIns="0">
            <a:noAutofit/>
          </a:bodyPr>
          <a:lstStyle/>
          <a:p>
            <a:pPr lvl="0"/>
            <a:r>
              <a:rPr lang="en-GB" sz="1000" b="1">
                <a:solidFill>
                  <a:schemeClr val="bg1"/>
                </a:solidFill>
                <a:latin typeface="Arial Narrow" panose="020B0604020202020204" pitchFamily="34" charset="0"/>
                <a:cs typeface="Arial Narrow" panose="020B0604020202020204" pitchFamily="34" charset="0"/>
              </a:rPr>
              <a:t>When NOKIA’s top-brass realized that the iPhone and its App-Store were not going anywhere and that Android was on a steep rise, they panicked. It was only then that they realized that the rest of the world was breathing down their necks and their competitors were no longer local Italian, Korean or Japanese manufacturers (plus niche-happy BlackBerry) but multi-billion dollar Google and Apple. So, in their panic, they chose the coward’s solution: they sought out a strong ally. Only that ally turned out not to be their friend. </a:t>
            </a:r>
            <a:r>
              <a:rPr lang="en-GB" sz="600">
                <a:solidFill>
                  <a:schemeClr val="bg1"/>
                </a:solidFill>
                <a:latin typeface="Arial Narrow" panose="020B0604020202020204" pitchFamily="34" charset="0"/>
                <a:cs typeface="Arial Narrow" panose="020B0604020202020204" pitchFamily="34" charset="0"/>
              </a:rPr>
              <a:t>(Remark: Nokia is on his way back to the business!)</a:t>
            </a:r>
            <a:endParaRPr lang="en-US" sz="600">
              <a:solidFill>
                <a:schemeClr val="bg1"/>
              </a:solidFill>
              <a:latin typeface="Arial Narrow" panose="020B0604020202020204" pitchFamily="34" charset="0"/>
              <a:cs typeface="Arial Narrow" panose="020B0604020202020204" pitchFamily="34" charset="0"/>
            </a:endParaRPr>
          </a:p>
        </p:txBody>
      </p:sp>
      <p:sp>
        <p:nvSpPr>
          <p:cNvPr id="53" name="Half Frame 56">
            <a:extLst>
              <a:ext uri="{FF2B5EF4-FFF2-40B4-BE49-F238E27FC236}">
                <a16:creationId xmlns:a16="http://schemas.microsoft.com/office/drawing/2014/main" id="{4FA070B3-F430-364E-B912-AF0E54E799D0}"/>
              </a:ext>
            </a:extLst>
          </p:cNvPr>
          <p:cNvSpPr/>
          <p:nvPr/>
        </p:nvSpPr>
        <p:spPr>
          <a:xfrm rot="8142470">
            <a:off x="5781818" y="4260751"/>
            <a:ext cx="461250" cy="257369"/>
          </a:xfrm>
          <a:prstGeom prst="halfFrame">
            <a:avLst>
              <a:gd name="adj1" fmla="val 26576"/>
              <a:gd name="adj2" fmla="val 25856"/>
            </a:avLst>
          </a:prstGeom>
          <a:solidFill>
            <a:sysClr val="window" lastClr="FFFFFF"/>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54" name="Rectangle 57">
            <a:extLst>
              <a:ext uri="{FF2B5EF4-FFF2-40B4-BE49-F238E27FC236}">
                <a16:creationId xmlns:a16="http://schemas.microsoft.com/office/drawing/2014/main" id="{149C87D1-0994-5F4E-8E45-CF519AFB2DA4}"/>
              </a:ext>
            </a:extLst>
          </p:cNvPr>
          <p:cNvSpPr/>
          <p:nvPr/>
        </p:nvSpPr>
        <p:spPr>
          <a:xfrm>
            <a:off x="6402653" y="4024647"/>
            <a:ext cx="5719374" cy="802613"/>
          </a:xfrm>
          <a:prstGeom prst="rect">
            <a:avLst/>
          </a:prstGeom>
        </p:spPr>
        <p:txBody>
          <a:bodyPr wrap="square" lIns="0" tIns="0" rIns="0" bIns="0">
            <a:noAutofit/>
          </a:bodyPr>
          <a:lstStyle/>
          <a:p>
            <a:r>
              <a:rPr lang="en-GB" sz="1000" b="1" dirty="0">
                <a:solidFill>
                  <a:schemeClr val="bg1"/>
                </a:solidFill>
                <a:latin typeface="Arial Narrow" panose="020B0604020202020204" pitchFamily="34" charset="0"/>
                <a:cs typeface="Arial Narrow" panose="020B0604020202020204" pitchFamily="34" charset="0"/>
              </a:rPr>
              <a:t>In short, Lehman Brothers -- a company with a 158-year history, including 14 years as an NYSE-listed giant -- failed simply because it took on too much risk in a booming market. In the end, its move from the safety of corporate finance and M&amp;A (mergers and acquisitions) income into the risky world of proprietary trading proved to be its downfall. The lesson here is that any firm, no matter how big and powerful, can be dashed to pieces on the rocks of leverage, liquidity and losses!</a:t>
            </a:r>
          </a:p>
        </p:txBody>
      </p:sp>
      <p:sp>
        <p:nvSpPr>
          <p:cNvPr id="55" name="Rectangle 59">
            <a:extLst>
              <a:ext uri="{FF2B5EF4-FFF2-40B4-BE49-F238E27FC236}">
                <a16:creationId xmlns:a16="http://schemas.microsoft.com/office/drawing/2014/main" id="{66DC9007-4B3A-5540-9F1A-5C169AE8BFB8}"/>
              </a:ext>
            </a:extLst>
          </p:cNvPr>
          <p:cNvSpPr/>
          <p:nvPr/>
        </p:nvSpPr>
        <p:spPr>
          <a:xfrm>
            <a:off x="6416027" y="4986049"/>
            <a:ext cx="5719374" cy="768428"/>
          </a:xfrm>
          <a:prstGeom prst="rect">
            <a:avLst/>
          </a:prstGeom>
        </p:spPr>
        <p:txBody>
          <a:bodyPr wrap="square" lIns="0" tIns="0" rIns="0" bIns="0">
            <a:noAutofit/>
          </a:bodyPr>
          <a:lstStyle/>
          <a:p>
            <a:pPr lvl="0"/>
            <a:r>
              <a:rPr lang="en-GB" sz="1000" b="1">
                <a:solidFill>
                  <a:schemeClr val="bg1"/>
                </a:solidFill>
                <a:latin typeface="Arial Narrow" panose="020B0604020202020204" pitchFamily="34" charset="0"/>
                <a:cs typeface="Arial Narrow" panose="020B0604020202020204" pitchFamily="34" charset="0"/>
              </a:rPr>
              <a:t>On April 30, 2009, President Obama forced Chrysler into federal bankruptcy protection and the company announced a plan for a partnership with Italian automaker Fiat. On June 1, Chrysler LLC stated they were selling some assets and operations to the newly formed company Chrysler Group LLC. Fiat will hold a 20% stake in the new company, with an option to increase to 35%, and eventually to 51% if it meets financial and developmental goals for the company.</a:t>
            </a:r>
            <a:endParaRPr lang="en-US" sz="1000" b="1">
              <a:solidFill>
                <a:schemeClr val="bg1"/>
              </a:solidFill>
              <a:latin typeface="Arial Narrow" panose="020B0604020202020204" pitchFamily="34" charset="0"/>
              <a:cs typeface="Arial Narrow" panose="020B0604020202020204" pitchFamily="34" charset="0"/>
            </a:endParaRPr>
          </a:p>
        </p:txBody>
      </p:sp>
      <p:sp>
        <p:nvSpPr>
          <p:cNvPr id="56" name="Half Frame 52">
            <a:extLst>
              <a:ext uri="{FF2B5EF4-FFF2-40B4-BE49-F238E27FC236}">
                <a16:creationId xmlns:a16="http://schemas.microsoft.com/office/drawing/2014/main" id="{60B7BF3A-337F-DD4C-B48E-59F520144227}"/>
              </a:ext>
            </a:extLst>
          </p:cNvPr>
          <p:cNvSpPr/>
          <p:nvPr/>
        </p:nvSpPr>
        <p:spPr>
          <a:xfrm rot="8142470">
            <a:off x="5837804" y="1251344"/>
            <a:ext cx="461250" cy="257369"/>
          </a:xfrm>
          <a:prstGeom prst="halfFrame">
            <a:avLst>
              <a:gd name="adj1" fmla="val 26576"/>
              <a:gd name="adj2" fmla="val 25856"/>
            </a:avLst>
          </a:prstGeom>
          <a:solidFill>
            <a:sysClr val="window" lastClr="FFFFFF"/>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57" name="Half Frame 56">
            <a:extLst>
              <a:ext uri="{FF2B5EF4-FFF2-40B4-BE49-F238E27FC236}">
                <a16:creationId xmlns:a16="http://schemas.microsoft.com/office/drawing/2014/main" id="{3BDE50DE-5F48-4A46-AD09-0F32D3CAB9AE}"/>
              </a:ext>
            </a:extLst>
          </p:cNvPr>
          <p:cNvSpPr/>
          <p:nvPr/>
        </p:nvSpPr>
        <p:spPr>
          <a:xfrm rot="8142470">
            <a:off x="5790906" y="5253612"/>
            <a:ext cx="461250" cy="257369"/>
          </a:xfrm>
          <a:prstGeom prst="halfFrame">
            <a:avLst>
              <a:gd name="adj1" fmla="val 26576"/>
              <a:gd name="adj2" fmla="val 25856"/>
            </a:avLst>
          </a:prstGeom>
          <a:solidFill>
            <a:sysClr val="window" lastClr="FFFFFF"/>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pic>
        <p:nvPicPr>
          <p:cNvPr id="58" name="Grafik 57">
            <a:extLst>
              <a:ext uri="{FF2B5EF4-FFF2-40B4-BE49-F238E27FC236}">
                <a16:creationId xmlns:a16="http://schemas.microsoft.com/office/drawing/2014/main" id="{6B479A03-FE23-784F-A4D2-0338835493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9733" y="837256"/>
            <a:ext cx="930360" cy="264920"/>
          </a:xfrm>
          <a:prstGeom prst="rect">
            <a:avLst/>
          </a:prstGeom>
        </p:spPr>
      </p:pic>
      <p:sp>
        <p:nvSpPr>
          <p:cNvPr id="59" name="Rechteck 58">
            <a:extLst>
              <a:ext uri="{FF2B5EF4-FFF2-40B4-BE49-F238E27FC236}">
                <a16:creationId xmlns:a16="http://schemas.microsoft.com/office/drawing/2014/main" id="{14D776E3-67DB-5947-8397-D8AB1B4FCBEF}"/>
              </a:ext>
            </a:extLst>
          </p:cNvPr>
          <p:cNvSpPr/>
          <p:nvPr/>
        </p:nvSpPr>
        <p:spPr>
          <a:xfrm>
            <a:off x="557645" y="45607"/>
            <a:ext cx="6494795" cy="584775"/>
          </a:xfrm>
          <a:prstGeom prst="rect">
            <a:avLst/>
          </a:prstGeom>
        </p:spPr>
        <p:txBody>
          <a:bodyPr wrap="square">
            <a:spAutoFit/>
          </a:bodyPr>
          <a:lstStyle/>
          <a:p>
            <a:r>
              <a:rPr lang="en-GB">
                <a:latin typeface="Arial Narrow" panose="020B0604020202020204" pitchFamily="34" charset="0"/>
                <a:ea typeface="Verdana" panose="020B0604030504040204" pitchFamily="34" charset="0"/>
                <a:cs typeface="Arial Narrow" panose="020B0604020202020204" pitchFamily="34" charset="0"/>
              </a:rPr>
              <a:t>Preamble </a:t>
            </a:r>
            <a:r>
              <a:rPr lang="en-US" sz="1100">
                <a:solidFill>
                  <a:sysClr val="windowText" lastClr="000000"/>
                </a:solidFill>
                <a:latin typeface="Arial Narrow" panose="020B0604020202020204" pitchFamily="34" charset="0"/>
                <a:cs typeface="Arial Narrow" panose="020B0604020202020204" pitchFamily="34" charset="0"/>
              </a:rPr>
              <a:t>(providing the background of an SAP S/4Hana project)</a:t>
            </a:r>
            <a:br>
              <a:rPr lang="en-GB" sz="1100">
                <a:solidFill>
                  <a:sysClr val="windowText" lastClr="000000"/>
                </a:solidFill>
                <a:latin typeface="Arial Narrow" panose="020B0604020202020204" pitchFamily="34" charset="0"/>
                <a:cs typeface="Arial Narrow" panose="020B0604020202020204" pitchFamily="34" charset="0"/>
              </a:rPr>
            </a:br>
            <a:r>
              <a:rPr lang="en-GB" sz="1400">
                <a:solidFill>
                  <a:srgbClr val="575757"/>
                </a:solidFill>
                <a:latin typeface="Arial Narrow" panose="020B0604020202020204" pitchFamily="34" charset="0"/>
                <a:cs typeface="Arial Narrow" panose="020B0604020202020204" pitchFamily="34" charset="0"/>
              </a:rPr>
              <a:t>Can you grasp, what “Disruptive Innovation” – expressed by the term “Digitalization” stands for?</a:t>
            </a:r>
            <a:endParaRPr lang="en-US" sz="1400">
              <a:latin typeface="Arial Narrow" panose="020B0604020202020204" pitchFamily="34" charset="0"/>
              <a:cs typeface="Arial Narrow" panose="020B0604020202020204" pitchFamily="34" charset="0"/>
            </a:endParaRPr>
          </a:p>
        </p:txBody>
      </p:sp>
      <p:sp>
        <p:nvSpPr>
          <p:cNvPr id="61" name="Rechteck 60">
            <a:extLst>
              <a:ext uri="{FF2B5EF4-FFF2-40B4-BE49-F238E27FC236}">
                <a16:creationId xmlns:a16="http://schemas.microsoft.com/office/drawing/2014/main" id="{B9FC6049-A11D-D842-90A5-A8C6221EFE97}"/>
              </a:ext>
            </a:extLst>
          </p:cNvPr>
          <p:cNvSpPr/>
          <p:nvPr/>
        </p:nvSpPr>
        <p:spPr>
          <a:xfrm>
            <a:off x="3406509" y="5870600"/>
            <a:ext cx="3929711" cy="1031051"/>
          </a:xfrm>
          <a:prstGeom prst="rect">
            <a:avLst/>
          </a:prstGeom>
        </p:spPr>
        <p:txBody>
          <a:bodyPr wrap="square">
            <a:spAutoFit/>
          </a:bodyPr>
          <a:lstStyle/>
          <a:p>
            <a:r>
              <a:rPr lang="en-GB" sz="1100" b="1">
                <a:latin typeface="Arial" panose="020B0604020202020204" pitchFamily="34" charset="0"/>
                <a:cs typeface="Arial" panose="020B0604020202020204" pitchFamily="34" charset="0"/>
              </a:rPr>
              <a:t>Polaroid</a:t>
            </a:r>
          </a:p>
          <a:p>
            <a:r>
              <a:rPr lang="en-GB" sz="1000">
                <a:solidFill>
                  <a:schemeClr val="bg1">
                    <a:lumMod val="50000"/>
                  </a:schemeClr>
                </a:solidFill>
                <a:latin typeface="Arial Narrow" panose="020B0604020202020204" pitchFamily="34" charset="0"/>
                <a:cs typeface="Arial Narrow" panose="020B0604020202020204" pitchFamily="34" charset="0"/>
              </a:rPr>
              <a:t>At its peak in 1978, Polaroid had </a:t>
            </a:r>
            <a:r>
              <a:rPr lang="en-GB" sz="1000">
                <a:solidFill>
                  <a:schemeClr val="bg1">
                    <a:lumMod val="50000"/>
                  </a:schemeClr>
                </a:solidFill>
                <a:latin typeface="Arial Narrow" panose="020B0604020202020204" pitchFamily="34" charset="0"/>
                <a:cs typeface="Arial Narrow" panose="020B0604020202020204" pitchFamily="34" charset="0"/>
                <a:hlinkClick r:id="rId8"/>
              </a:rPr>
              <a:t>$3 billion in revenue</a:t>
            </a:r>
            <a:r>
              <a:rPr lang="en-GB" sz="1000">
                <a:solidFill>
                  <a:schemeClr val="bg1">
                    <a:lumMod val="50000"/>
                  </a:schemeClr>
                </a:solidFill>
                <a:latin typeface="Arial Narrow" panose="020B0604020202020204" pitchFamily="34" charset="0"/>
                <a:cs typeface="Arial Narrow" panose="020B0604020202020204" pitchFamily="34" charset="0"/>
              </a:rPr>
              <a:t>. But the advent of digital photography led to bankruptcy for the “instant film” company in 2008. The company reinvented itself, however, and today offers multiple digital products, including tablets, television sets, and digital cameras. The company’s “polarizer” technology enhances many LCD flat-screen televisions sold today.</a:t>
            </a:r>
          </a:p>
        </p:txBody>
      </p:sp>
      <p:sp>
        <p:nvSpPr>
          <p:cNvPr id="62" name="Rechteck 61">
            <a:extLst>
              <a:ext uri="{FF2B5EF4-FFF2-40B4-BE49-F238E27FC236}">
                <a16:creationId xmlns:a16="http://schemas.microsoft.com/office/drawing/2014/main" id="{2EB10CA3-AD29-5247-AB78-50DE7BD16C22}"/>
              </a:ext>
            </a:extLst>
          </p:cNvPr>
          <p:cNvSpPr/>
          <p:nvPr/>
        </p:nvSpPr>
        <p:spPr>
          <a:xfrm>
            <a:off x="7239343" y="5870599"/>
            <a:ext cx="4935815" cy="1031051"/>
          </a:xfrm>
          <a:prstGeom prst="rect">
            <a:avLst/>
          </a:prstGeom>
        </p:spPr>
        <p:txBody>
          <a:bodyPr wrap="square">
            <a:spAutoFit/>
          </a:bodyPr>
          <a:lstStyle/>
          <a:p>
            <a:r>
              <a:rPr lang="en-GB" sz="1100" b="1">
                <a:latin typeface="Arial" panose="020B0604020202020204" pitchFamily="34" charset="0"/>
                <a:cs typeface="Arial" panose="020B0604020202020204" pitchFamily="34" charset="0"/>
              </a:rPr>
              <a:t>Compaq Computers</a:t>
            </a:r>
          </a:p>
          <a:p>
            <a:r>
              <a:rPr lang="en-GB" sz="1000">
                <a:solidFill>
                  <a:schemeClr val="bg1">
                    <a:lumMod val="50000"/>
                  </a:schemeClr>
                </a:solidFill>
                <a:latin typeface="Arial Narrow" panose="020B0604020202020204" pitchFamily="34" charset="0"/>
                <a:cs typeface="Arial Narrow" panose="020B0604020202020204" pitchFamily="34" charset="0"/>
              </a:rPr>
              <a:t>Compaq was the</a:t>
            </a:r>
            <a:r>
              <a:rPr lang="en-GB" sz="1000">
                <a:solidFill>
                  <a:schemeClr val="bg1">
                    <a:lumMod val="50000"/>
                  </a:schemeClr>
                </a:solidFill>
                <a:latin typeface="Arial Narrow" panose="020B0604020202020204" pitchFamily="34" charset="0"/>
                <a:cs typeface="Arial Narrow" panose="020B0604020202020204" pitchFamily="34" charset="0"/>
                <a:hlinkClick r:id="rId9"/>
              </a:rPr>
              <a:t> first to re-engineer the IBM personal computers</a:t>
            </a:r>
            <a:r>
              <a:rPr lang="en-GB" sz="1000">
                <a:solidFill>
                  <a:schemeClr val="bg1">
                    <a:lumMod val="50000"/>
                  </a:schemeClr>
                </a:solidFill>
                <a:latin typeface="Arial Narrow" panose="020B0604020202020204" pitchFamily="34" charset="0"/>
                <a:cs typeface="Arial Narrow" panose="020B0604020202020204" pitchFamily="34" charset="0"/>
              </a:rPr>
              <a:t> for the mass market. The company became the number one seller of IBM-compatible personal computers during the 1990s and held on to that status until Hewlett-Packard bought the company for $25 million in 2001. By that point, Compaq </a:t>
            </a:r>
            <a:r>
              <a:rPr lang="en-GB" sz="1000">
                <a:solidFill>
                  <a:schemeClr val="bg1">
                    <a:lumMod val="50000"/>
                  </a:schemeClr>
                </a:solidFill>
                <a:latin typeface="Arial Narrow" panose="020B0604020202020204" pitchFamily="34" charset="0"/>
                <a:cs typeface="Arial Narrow" panose="020B0604020202020204" pitchFamily="34" charset="0"/>
                <a:hlinkClick r:id="rId10"/>
              </a:rPr>
              <a:t>had lost sales to Dell</a:t>
            </a:r>
            <a:r>
              <a:rPr lang="en-GB" sz="1000">
                <a:solidFill>
                  <a:schemeClr val="bg1">
                    <a:lumMod val="50000"/>
                  </a:schemeClr>
                </a:solidFill>
                <a:latin typeface="Arial Narrow" panose="020B0604020202020204" pitchFamily="34" charset="0"/>
                <a:cs typeface="Arial Narrow" panose="020B0604020202020204" pitchFamily="34" charset="0"/>
              </a:rPr>
              <a:t> Computer. It was also losing money on its acquisition of Digital Electronics Corporation. Hewlett-Packard discontinued the Compaq line in 2013.</a:t>
            </a:r>
          </a:p>
        </p:txBody>
      </p:sp>
    </p:spTree>
    <p:extLst>
      <p:ext uri="{BB962C8B-B14F-4D97-AF65-F5344CB8AC3E}">
        <p14:creationId xmlns:p14="http://schemas.microsoft.com/office/powerpoint/2010/main" val="2769330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35">
            <a:extLst>
              <a:ext uri="{FF2B5EF4-FFF2-40B4-BE49-F238E27FC236}">
                <a16:creationId xmlns:a16="http://schemas.microsoft.com/office/drawing/2014/main" id="{D09FA33E-56AB-E54D-8475-129B207D9B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9053" y="5536533"/>
            <a:ext cx="1019536" cy="1019536"/>
          </a:xfrm>
          <a:prstGeom prst="rect">
            <a:avLst/>
          </a:prstGeom>
        </p:spPr>
      </p:pic>
      <p:sp>
        <p:nvSpPr>
          <p:cNvPr id="2" name="Titel 1">
            <a:extLst>
              <a:ext uri="{FF2B5EF4-FFF2-40B4-BE49-F238E27FC236}">
                <a16:creationId xmlns:a16="http://schemas.microsoft.com/office/drawing/2014/main" id="{E2181217-2F24-3B4D-B487-44606625264D}"/>
              </a:ext>
            </a:extLst>
          </p:cNvPr>
          <p:cNvSpPr>
            <a:spLocks noGrp="1"/>
          </p:cNvSpPr>
          <p:nvPr>
            <p:ph type="title"/>
          </p:nvPr>
        </p:nvSpPr>
        <p:spPr/>
        <p:txBody>
          <a:bodyPr>
            <a:normAutofit/>
          </a:bodyPr>
          <a:lstStyle/>
          <a:p>
            <a:r>
              <a:rPr lang="en-GB" sz="1100" b="1">
                <a:solidFill>
                  <a:schemeClr val="bg1"/>
                </a:solidFill>
                <a:latin typeface="Arial Narrow" panose="020B0604020202020204" pitchFamily="34" charset="0"/>
                <a:ea typeface="+mn-ea"/>
                <a:cs typeface="Arial Narrow" panose="020B0604020202020204" pitchFamily="34" charset="0"/>
              </a:rPr>
              <a:t>In a world performing within a process of accelerating “</a:t>
            </a:r>
            <a:r>
              <a:rPr lang="en-US" sz="1100" b="1">
                <a:solidFill>
                  <a:schemeClr val="bg1"/>
                </a:solidFill>
                <a:latin typeface="Arial Narrow" panose="020B0604020202020204" pitchFamily="34" charset="0"/>
                <a:ea typeface="+mn-ea"/>
                <a:cs typeface="Arial Narrow" panose="020B0604020202020204" pitchFamily="34" charset="0"/>
              </a:rPr>
              <a:t>Disruptive innovation” we all have to decide if we want to play the role of the “Disruptive” or the “Disrupted”.</a:t>
            </a:r>
            <a:br>
              <a:rPr lang="en-US" sz="1100" b="1">
                <a:solidFill>
                  <a:schemeClr val="bg1"/>
                </a:solidFill>
                <a:latin typeface="Arial Narrow" panose="020B0604020202020204" pitchFamily="34" charset="0"/>
                <a:ea typeface="+mn-ea"/>
                <a:cs typeface="Arial Narrow" panose="020B0604020202020204" pitchFamily="34" charset="0"/>
              </a:rPr>
            </a:br>
            <a:r>
              <a:rPr lang="en-GB" sz="1100" b="1">
                <a:solidFill>
                  <a:schemeClr val="bg1"/>
                </a:solidFill>
                <a:latin typeface="Arial Narrow" panose="020B0604020202020204" pitchFamily="34" charset="0"/>
                <a:ea typeface="+mn-ea"/>
                <a:cs typeface="Arial Narrow" panose="020B0604020202020204" pitchFamily="34" charset="0"/>
              </a:rPr>
              <a:t>Here and Now, each and every organization may decide either to disrupt itself – or to allow others, to do it for them.</a:t>
            </a:r>
            <a:br>
              <a:rPr lang="en-GB" sz="1100" b="1">
                <a:solidFill>
                  <a:schemeClr val="bg1"/>
                </a:solidFill>
                <a:latin typeface="Arial Narrow" panose="020B0604020202020204" pitchFamily="34" charset="0"/>
                <a:ea typeface="+mn-ea"/>
                <a:cs typeface="Arial Narrow" panose="020B0604020202020204" pitchFamily="34" charset="0"/>
              </a:rPr>
            </a:br>
            <a:br>
              <a:rPr lang="en-GB" sz="1100" b="1">
                <a:solidFill>
                  <a:schemeClr val="bg1"/>
                </a:solidFill>
                <a:latin typeface="Arial Narrow" panose="020B0604020202020204" pitchFamily="34" charset="0"/>
                <a:ea typeface="+mn-ea"/>
                <a:cs typeface="Arial Narrow" panose="020B0604020202020204" pitchFamily="34" charset="0"/>
              </a:rPr>
            </a:br>
            <a:br>
              <a:rPr lang="en-GB" sz="1100" b="1">
                <a:solidFill>
                  <a:schemeClr val="bg1"/>
                </a:solidFill>
                <a:latin typeface="Arial Narrow" panose="020B0604020202020204" pitchFamily="34" charset="0"/>
                <a:ea typeface="+mn-ea"/>
                <a:cs typeface="Arial Narrow" panose="020B0604020202020204" pitchFamily="34" charset="0"/>
              </a:rPr>
            </a:br>
            <a:br>
              <a:rPr lang="en-GB" sz="1100" b="1">
                <a:solidFill>
                  <a:schemeClr val="bg1"/>
                </a:solidFill>
                <a:latin typeface="Arial Narrow" panose="020B0604020202020204" pitchFamily="34" charset="0"/>
                <a:ea typeface="+mn-ea"/>
                <a:cs typeface="Arial Narrow" panose="020B0604020202020204" pitchFamily="34" charset="0"/>
              </a:rPr>
            </a:br>
            <a:br>
              <a:rPr lang="en-GB" sz="1100" b="1">
                <a:solidFill>
                  <a:schemeClr val="bg1"/>
                </a:solidFill>
                <a:latin typeface="Arial Narrow" panose="020B0604020202020204" pitchFamily="34" charset="0"/>
                <a:ea typeface="+mn-ea"/>
                <a:cs typeface="Arial Narrow" panose="020B0604020202020204" pitchFamily="34" charset="0"/>
              </a:rPr>
            </a:br>
            <a:br>
              <a:rPr lang="en-GB" sz="1100" b="1">
                <a:solidFill>
                  <a:schemeClr val="bg1"/>
                </a:solidFill>
                <a:latin typeface="Arial Narrow" panose="020B0604020202020204" pitchFamily="34" charset="0"/>
                <a:ea typeface="+mn-ea"/>
                <a:cs typeface="Arial Narrow" panose="020B0604020202020204" pitchFamily="34" charset="0"/>
              </a:rPr>
            </a:br>
            <a:r>
              <a:rPr lang="en-GB" sz="1100" b="1">
                <a:solidFill>
                  <a:schemeClr val="bg1"/>
                </a:solidFill>
                <a:latin typeface="Arial Narrow" panose="020B0604020202020204" pitchFamily="34" charset="0"/>
                <a:ea typeface="+mn-ea"/>
                <a:cs typeface="Arial Narrow" panose="020B0604020202020204" pitchFamily="34" charset="0"/>
              </a:rPr>
              <a:t>All Exponential Organizations (</a:t>
            </a:r>
            <a:r>
              <a:rPr lang="en-GB" sz="1100" b="1" err="1">
                <a:solidFill>
                  <a:schemeClr val="bg1"/>
                </a:solidFill>
                <a:latin typeface="Arial Narrow" panose="020B0604020202020204" pitchFamily="34" charset="0"/>
                <a:ea typeface="+mn-ea"/>
                <a:cs typeface="Arial Narrow" panose="020B0604020202020204" pitchFamily="34" charset="0"/>
              </a:rPr>
              <a:t>ExOs</a:t>
            </a:r>
            <a:r>
              <a:rPr lang="en-GB" sz="1100" b="1">
                <a:solidFill>
                  <a:schemeClr val="bg1"/>
                </a:solidFill>
                <a:latin typeface="Arial Narrow" panose="020B0604020202020204" pitchFamily="34" charset="0"/>
                <a:ea typeface="+mn-ea"/>
                <a:cs typeface="Arial Narrow" panose="020B0604020202020204" pitchFamily="34" charset="0"/>
              </a:rPr>
              <a:t>) share the major connectional idea: The owning of assets will hinder us to innovate and in consequence will slow down the continuation of our exponential growth. This fact is a crucial thread to the future existence of our business.</a:t>
            </a:r>
            <a:endParaRPr lang="en-US" sz="1100" b="1">
              <a:solidFill>
                <a:schemeClr val="bg1"/>
              </a:solidFill>
              <a:latin typeface="Arial Narrow" panose="020B0604020202020204" pitchFamily="34" charset="0"/>
              <a:ea typeface="+mn-ea"/>
              <a:cs typeface="Arial Narrow" panose="020B0604020202020204" pitchFamily="34" charset="0"/>
            </a:endParaRPr>
          </a:p>
        </p:txBody>
      </p:sp>
      <p:grpSp>
        <p:nvGrpSpPr>
          <p:cNvPr id="4" name="Gruppieren 3">
            <a:extLst>
              <a:ext uri="{FF2B5EF4-FFF2-40B4-BE49-F238E27FC236}">
                <a16:creationId xmlns:a16="http://schemas.microsoft.com/office/drawing/2014/main" id="{ABD355D3-DA5B-374A-818B-95C49483EF74}"/>
              </a:ext>
            </a:extLst>
          </p:cNvPr>
          <p:cNvGrpSpPr/>
          <p:nvPr/>
        </p:nvGrpSpPr>
        <p:grpSpPr>
          <a:xfrm>
            <a:off x="7678748" y="1184217"/>
            <a:ext cx="3983245" cy="3984624"/>
            <a:chOff x="4163293" y="1784396"/>
            <a:chExt cx="3983245" cy="3984624"/>
          </a:xfrm>
        </p:grpSpPr>
        <p:grpSp>
          <p:nvGrpSpPr>
            <p:cNvPr id="5" name="Group 15">
              <a:extLst>
                <a:ext uri="{FF2B5EF4-FFF2-40B4-BE49-F238E27FC236}">
                  <a16:creationId xmlns:a16="http://schemas.microsoft.com/office/drawing/2014/main" id="{156EDDB6-4379-5C4C-95E4-7171A44AC7AF}"/>
                </a:ext>
              </a:extLst>
            </p:cNvPr>
            <p:cNvGrpSpPr>
              <a:grpSpLocks/>
            </p:cNvGrpSpPr>
            <p:nvPr/>
          </p:nvGrpSpPr>
          <p:grpSpPr bwMode="auto">
            <a:xfrm>
              <a:off x="6154224" y="3775328"/>
              <a:ext cx="1174140" cy="1993692"/>
              <a:chOff x="3356" y="2880"/>
              <a:chExt cx="678" cy="1153"/>
            </a:xfrm>
            <a:solidFill>
              <a:srgbClr val="5B9BD5"/>
            </a:solidFill>
          </p:grpSpPr>
          <p:sp>
            <p:nvSpPr>
              <p:cNvPr id="34" name="Arc 16">
                <a:extLst>
                  <a:ext uri="{FF2B5EF4-FFF2-40B4-BE49-F238E27FC236}">
                    <a16:creationId xmlns:a16="http://schemas.microsoft.com/office/drawing/2014/main" id="{86E29B5D-59A5-354F-B986-F8FA55D0E357}"/>
                  </a:ext>
                </a:extLst>
              </p:cNvPr>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12700">
                <a:solidFill>
                  <a:sysClr val="window" lastClr="FFFFFF"/>
                </a:solidFill>
                <a:round/>
                <a:headEnd/>
                <a:tailEnd/>
              </a:ln>
            </p:spPr>
            <p:txBody>
              <a:bodyPr lIns="44450" tIns="1005840" rIns="27432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E</a:t>
                </a:r>
                <a: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ngagement</a:t>
                </a:r>
              </a:p>
            </p:txBody>
          </p:sp>
          <p:sp>
            <p:nvSpPr>
              <p:cNvPr id="35" name="Freeform 70">
                <a:extLst>
                  <a:ext uri="{FF2B5EF4-FFF2-40B4-BE49-F238E27FC236}">
                    <a16:creationId xmlns:a16="http://schemas.microsoft.com/office/drawing/2014/main" id="{75B15F96-06B7-A74B-BD2C-6C134CE496E8}"/>
                  </a:ext>
                </a:extLst>
              </p:cNvPr>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cs typeface="Arial" pitchFamily="34" charset="0"/>
                </a:endParaRPr>
              </a:p>
            </p:txBody>
          </p:sp>
        </p:grpSp>
        <p:grpSp>
          <p:nvGrpSpPr>
            <p:cNvPr id="6" name="Group 18">
              <a:extLst>
                <a:ext uri="{FF2B5EF4-FFF2-40B4-BE49-F238E27FC236}">
                  <a16:creationId xmlns:a16="http://schemas.microsoft.com/office/drawing/2014/main" id="{D190EAFD-AB93-CC4E-B237-C8579A8E2D33}"/>
                </a:ext>
              </a:extLst>
            </p:cNvPr>
            <p:cNvGrpSpPr>
              <a:grpSpLocks/>
            </p:cNvGrpSpPr>
            <p:nvPr/>
          </p:nvGrpSpPr>
          <p:grpSpPr bwMode="auto">
            <a:xfrm>
              <a:off x="4984225" y="3775328"/>
              <a:ext cx="1171381" cy="1993692"/>
              <a:chOff x="2679" y="2880"/>
              <a:chExt cx="678" cy="1153"/>
            </a:xfrm>
            <a:solidFill>
              <a:srgbClr val="5B9BD5"/>
            </a:solidFill>
          </p:grpSpPr>
          <p:sp>
            <p:nvSpPr>
              <p:cNvPr id="32" name="Arc 19">
                <a:extLst>
                  <a:ext uri="{FF2B5EF4-FFF2-40B4-BE49-F238E27FC236}">
                    <a16:creationId xmlns:a16="http://schemas.microsoft.com/office/drawing/2014/main" id="{C614989C-F8BE-B748-B735-4C3586B2A38D}"/>
                  </a:ext>
                </a:extLst>
              </p:cNvPr>
              <p:cNvSpPr>
                <a:spLocks/>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12700">
                <a:solidFill>
                  <a:sysClr val="window" lastClr="FFFFFF"/>
                </a:solidFill>
                <a:round/>
                <a:headEnd/>
                <a:tailEnd/>
              </a:ln>
            </p:spPr>
            <p:txBody>
              <a:bodyPr lIns="274320" tIns="100584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I</a:t>
                </a:r>
                <a: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nterface</a:t>
                </a:r>
                <a:b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br>
                <a: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processes</a:t>
                </a:r>
              </a:p>
            </p:txBody>
          </p:sp>
          <p:sp>
            <p:nvSpPr>
              <p:cNvPr id="33" name="Freeform 68">
                <a:extLst>
                  <a:ext uri="{FF2B5EF4-FFF2-40B4-BE49-F238E27FC236}">
                    <a16:creationId xmlns:a16="http://schemas.microsoft.com/office/drawing/2014/main" id="{8805A538-FA66-B246-BA7F-F7DDE90805CE}"/>
                  </a:ext>
                </a:extLst>
              </p:cNvPr>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cs typeface="Arial" pitchFamily="34" charset="0"/>
                </a:endParaRPr>
              </a:p>
            </p:txBody>
          </p:sp>
        </p:grpSp>
        <p:grpSp>
          <p:nvGrpSpPr>
            <p:cNvPr id="7" name="Group 3">
              <a:extLst>
                <a:ext uri="{FF2B5EF4-FFF2-40B4-BE49-F238E27FC236}">
                  <a16:creationId xmlns:a16="http://schemas.microsoft.com/office/drawing/2014/main" id="{0440F245-6C16-BC4C-BB6A-CFA1F2DA9CC1}"/>
                </a:ext>
              </a:extLst>
            </p:cNvPr>
            <p:cNvGrpSpPr>
              <a:grpSpLocks/>
            </p:cNvGrpSpPr>
            <p:nvPr/>
          </p:nvGrpSpPr>
          <p:grpSpPr bwMode="auto">
            <a:xfrm>
              <a:off x="6154224" y="1784396"/>
              <a:ext cx="1174140" cy="1993693"/>
              <a:chOff x="3356" y="1728"/>
              <a:chExt cx="678" cy="1153"/>
            </a:xfrm>
            <a:solidFill>
              <a:srgbClr val="5B9BD5"/>
            </a:solidFill>
          </p:grpSpPr>
          <p:sp>
            <p:nvSpPr>
              <p:cNvPr id="30" name="Arc 4">
                <a:extLst>
                  <a:ext uri="{FF2B5EF4-FFF2-40B4-BE49-F238E27FC236}">
                    <a16:creationId xmlns:a16="http://schemas.microsoft.com/office/drawing/2014/main" id="{574B426A-5BFE-DA45-94B7-504CE59C07AC}"/>
                  </a:ext>
                </a:extLst>
              </p:cNvPr>
              <p:cNvSpPr>
                <a:spLocks/>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12700">
                <a:solidFill>
                  <a:sysClr val="window" lastClr="FFFFFF"/>
                </a:solidFill>
                <a:round/>
                <a:headEnd/>
                <a:tailEnd/>
              </a:ln>
            </p:spPr>
            <p:txBody>
              <a:bodyPr lIns="44450" tIns="44450" rIns="274320" bIns="100584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S</a:t>
                </a:r>
                <a: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taff experts </a:t>
                </a:r>
                <a:b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br>
                <a: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on demand</a:t>
                </a:r>
              </a:p>
            </p:txBody>
          </p:sp>
          <p:sp>
            <p:nvSpPr>
              <p:cNvPr id="31" name="Freeform 78">
                <a:extLst>
                  <a:ext uri="{FF2B5EF4-FFF2-40B4-BE49-F238E27FC236}">
                    <a16:creationId xmlns:a16="http://schemas.microsoft.com/office/drawing/2014/main" id="{3FD666D7-BE8D-744E-A7D4-400B2257E2FC}"/>
                  </a:ext>
                </a:extLst>
              </p:cNvPr>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cs typeface="Arial" pitchFamily="34" charset="0"/>
                </a:endParaRPr>
              </a:p>
            </p:txBody>
          </p:sp>
        </p:grpSp>
        <p:grpSp>
          <p:nvGrpSpPr>
            <p:cNvPr id="8" name="Group 6">
              <a:extLst>
                <a:ext uri="{FF2B5EF4-FFF2-40B4-BE49-F238E27FC236}">
                  <a16:creationId xmlns:a16="http://schemas.microsoft.com/office/drawing/2014/main" id="{42D25BF2-5580-4D48-99EB-20D319BD922A}"/>
                </a:ext>
              </a:extLst>
            </p:cNvPr>
            <p:cNvGrpSpPr>
              <a:grpSpLocks/>
            </p:cNvGrpSpPr>
            <p:nvPr/>
          </p:nvGrpSpPr>
          <p:grpSpPr bwMode="auto">
            <a:xfrm>
              <a:off x="6152495" y="2164333"/>
              <a:ext cx="1897112" cy="1612891"/>
              <a:chOff x="3356" y="1948"/>
              <a:chExt cx="1097" cy="933"/>
            </a:xfrm>
            <a:solidFill>
              <a:srgbClr val="5B9BD5"/>
            </a:solidFill>
          </p:grpSpPr>
          <p:sp>
            <p:nvSpPr>
              <p:cNvPr id="28" name="Arc 7">
                <a:extLst>
                  <a:ext uri="{FF2B5EF4-FFF2-40B4-BE49-F238E27FC236}">
                    <a16:creationId xmlns:a16="http://schemas.microsoft.com/office/drawing/2014/main" id="{010D60A8-6B13-DC4D-B723-6712249B2DCF}"/>
                  </a:ext>
                </a:extLst>
              </p:cNvPr>
              <p:cNvSpPr>
                <a:spLocks/>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12700">
                <a:solidFill>
                  <a:sysClr val="window" lastClr="FFFFFF"/>
                </a:solidFill>
                <a:round/>
                <a:headEnd/>
                <a:tailEnd/>
              </a:ln>
            </p:spPr>
            <p:txBody>
              <a:bodyPr lIns="731520" tIns="44450" rIns="44450" bIns="27432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C</a:t>
                </a:r>
                <a: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ommunity</a:t>
                </a:r>
              </a:p>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 &amp; crowd</a:t>
                </a:r>
              </a:p>
            </p:txBody>
          </p:sp>
          <p:sp>
            <p:nvSpPr>
              <p:cNvPr id="29" name="Freeform 76">
                <a:extLst>
                  <a:ext uri="{FF2B5EF4-FFF2-40B4-BE49-F238E27FC236}">
                    <a16:creationId xmlns:a16="http://schemas.microsoft.com/office/drawing/2014/main" id="{4CAF3866-469F-144B-B852-726DDEA4538F}"/>
                  </a:ext>
                </a:extLst>
              </p:cNvPr>
              <p:cNvSpPr>
                <a:spLocks/>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cs typeface="Arial" pitchFamily="34" charset="0"/>
                </a:endParaRPr>
              </a:p>
            </p:txBody>
          </p:sp>
        </p:grpSp>
        <p:grpSp>
          <p:nvGrpSpPr>
            <p:cNvPr id="9" name="Group 9">
              <a:extLst>
                <a:ext uri="{FF2B5EF4-FFF2-40B4-BE49-F238E27FC236}">
                  <a16:creationId xmlns:a16="http://schemas.microsoft.com/office/drawing/2014/main" id="{AF87D710-1707-AA4D-8AD5-CDD3A25A01D7}"/>
                </a:ext>
              </a:extLst>
            </p:cNvPr>
            <p:cNvGrpSpPr>
              <a:grpSpLocks/>
            </p:cNvGrpSpPr>
            <p:nvPr/>
          </p:nvGrpSpPr>
          <p:grpSpPr bwMode="auto">
            <a:xfrm>
              <a:off x="6154225" y="3159974"/>
              <a:ext cx="1992313" cy="1233468"/>
              <a:chOff x="3356" y="2524"/>
              <a:chExt cx="1152" cy="713"/>
            </a:xfrm>
            <a:solidFill>
              <a:srgbClr val="5B9BD5"/>
            </a:solidFill>
          </p:grpSpPr>
          <p:sp>
            <p:nvSpPr>
              <p:cNvPr id="26" name="Arc 10">
                <a:extLst>
                  <a:ext uri="{FF2B5EF4-FFF2-40B4-BE49-F238E27FC236}">
                    <a16:creationId xmlns:a16="http://schemas.microsoft.com/office/drawing/2014/main" id="{EB11F618-7682-7045-9A66-F22B8E97DC1D}"/>
                  </a:ext>
                </a:extLst>
              </p:cNvPr>
              <p:cNvSpPr>
                <a:spLocks/>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12700">
                <a:solidFill>
                  <a:sysClr val="window" lastClr="FFFFFF"/>
                </a:solidFill>
                <a:round/>
                <a:headEnd/>
                <a:tailEnd/>
              </a:ln>
            </p:spPr>
            <p:txBody>
              <a:bodyPr lIns="109728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A</a:t>
                </a:r>
                <a: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lgorithm</a:t>
                </a:r>
              </a:p>
            </p:txBody>
          </p:sp>
          <p:sp>
            <p:nvSpPr>
              <p:cNvPr id="27" name="Freeform 74">
                <a:extLst>
                  <a:ext uri="{FF2B5EF4-FFF2-40B4-BE49-F238E27FC236}">
                    <a16:creationId xmlns:a16="http://schemas.microsoft.com/office/drawing/2014/main" id="{B23FC7F7-590D-994F-B981-691E5CA1EFD4}"/>
                  </a:ext>
                </a:extLst>
              </p:cNvPr>
              <p:cNvSpPr>
                <a:spLocks/>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cs typeface="Arial" pitchFamily="34" charset="0"/>
                </a:endParaRPr>
              </a:p>
            </p:txBody>
          </p:sp>
        </p:grpSp>
        <p:grpSp>
          <p:nvGrpSpPr>
            <p:cNvPr id="10" name="Group 12">
              <a:extLst>
                <a:ext uri="{FF2B5EF4-FFF2-40B4-BE49-F238E27FC236}">
                  <a16:creationId xmlns:a16="http://schemas.microsoft.com/office/drawing/2014/main" id="{F7B77944-7BBA-434B-B796-0FBB6ECCF9A1}"/>
                </a:ext>
              </a:extLst>
            </p:cNvPr>
            <p:cNvGrpSpPr>
              <a:grpSpLocks/>
            </p:cNvGrpSpPr>
            <p:nvPr/>
          </p:nvGrpSpPr>
          <p:grpSpPr bwMode="auto">
            <a:xfrm>
              <a:off x="6154224" y="3775328"/>
              <a:ext cx="1897112" cy="1612890"/>
              <a:chOff x="3356" y="2880"/>
              <a:chExt cx="1097" cy="933"/>
            </a:xfrm>
            <a:solidFill>
              <a:srgbClr val="5B9BD5"/>
            </a:solidFill>
          </p:grpSpPr>
          <p:sp>
            <p:nvSpPr>
              <p:cNvPr id="24" name="Arc 13">
                <a:extLst>
                  <a:ext uri="{FF2B5EF4-FFF2-40B4-BE49-F238E27FC236}">
                    <a16:creationId xmlns:a16="http://schemas.microsoft.com/office/drawing/2014/main" id="{49FCD0AA-A0DE-BA4A-93B8-9753EC6EABF1}"/>
                  </a:ext>
                </a:extLst>
              </p:cNvPr>
              <p:cNvSpPr>
                <a:spLocks/>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12700">
                <a:solidFill>
                  <a:sysClr val="window" lastClr="FFFFFF"/>
                </a:solidFill>
                <a:round/>
                <a:headEnd/>
                <a:tailEnd/>
              </a:ln>
            </p:spPr>
            <p:txBody>
              <a:bodyPr lIns="731520" tIns="18288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L</a:t>
                </a:r>
                <a: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everaged</a:t>
                </a:r>
                <a:b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br>
                <a: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assets</a:t>
                </a:r>
              </a:p>
            </p:txBody>
          </p:sp>
          <p:sp>
            <p:nvSpPr>
              <p:cNvPr id="25" name="Freeform 72">
                <a:extLst>
                  <a:ext uri="{FF2B5EF4-FFF2-40B4-BE49-F238E27FC236}">
                    <a16:creationId xmlns:a16="http://schemas.microsoft.com/office/drawing/2014/main" id="{5BC49C74-D7DD-D448-BDC6-D7103023797C}"/>
                  </a:ext>
                </a:extLst>
              </p:cNvPr>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cs typeface="Arial" pitchFamily="34" charset="0"/>
                </a:endParaRPr>
              </a:p>
            </p:txBody>
          </p:sp>
        </p:grpSp>
        <p:grpSp>
          <p:nvGrpSpPr>
            <p:cNvPr id="11" name="Group 21">
              <a:extLst>
                <a:ext uri="{FF2B5EF4-FFF2-40B4-BE49-F238E27FC236}">
                  <a16:creationId xmlns:a16="http://schemas.microsoft.com/office/drawing/2014/main" id="{A403C446-3F1B-E04B-B74D-FD370F6D8548}"/>
                </a:ext>
              </a:extLst>
            </p:cNvPr>
            <p:cNvGrpSpPr>
              <a:grpSpLocks/>
            </p:cNvGrpSpPr>
            <p:nvPr/>
          </p:nvGrpSpPr>
          <p:grpSpPr bwMode="auto">
            <a:xfrm>
              <a:off x="4259872" y="3775328"/>
              <a:ext cx="1895732" cy="1612890"/>
              <a:chOff x="2260" y="2880"/>
              <a:chExt cx="1097" cy="933"/>
            </a:xfrm>
            <a:solidFill>
              <a:srgbClr val="5B9BD5"/>
            </a:solidFill>
          </p:grpSpPr>
          <p:sp>
            <p:nvSpPr>
              <p:cNvPr id="22" name="Arc 22">
                <a:extLst>
                  <a:ext uri="{FF2B5EF4-FFF2-40B4-BE49-F238E27FC236}">
                    <a16:creationId xmlns:a16="http://schemas.microsoft.com/office/drawing/2014/main" id="{F270DAD0-7607-8F41-92BE-8249B9C759BC}"/>
                  </a:ext>
                </a:extLst>
              </p:cNvPr>
              <p:cNvSpPr>
                <a:spLocks/>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grpFill/>
              <a:ln w="12700">
                <a:solidFill>
                  <a:sysClr val="window" lastClr="FFFFFF"/>
                </a:solidFill>
                <a:round/>
                <a:headEnd/>
                <a:tailEnd/>
              </a:ln>
            </p:spPr>
            <p:txBody>
              <a:bodyPr lIns="45720" tIns="182880" rIns="731520" bIns="4572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D</a:t>
                </a:r>
                <a: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ashboards</a:t>
                </a:r>
              </a:p>
            </p:txBody>
          </p:sp>
          <p:sp>
            <p:nvSpPr>
              <p:cNvPr id="23" name="Freeform 66">
                <a:extLst>
                  <a:ext uri="{FF2B5EF4-FFF2-40B4-BE49-F238E27FC236}">
                    <a16:creationId xmlns:a16="http://schemas.microsoft.com/office/drawing/2014/main" id="{47FBB7E5-5336-D543-9560-D1DA397C254D}"/>
                  </a:ext>
                </a:extLst>
              </p:cNvPr>
              <p:cNvSpPr>
                <a:spLocks/>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cs typeface="Arial" pitchFamily="34" charset="0"/>
                </a:endParaRPr>
              </a:p>
            </p:txBody>
          </p:sp>
        </p:grpSp>
        <p:grpSp>
          <p:nvGrpSpPr>
            <p:cNvPr id="12" name="Group 24">
              <a:extLst>
                <a:ext uri="{FF2B5EF4-FFF2-40B4-BE49-F238E27FC236}">
                  <a16:creationId xmlns:a16="http://schemas.microsoft.com/office/drawing/2014/main" id="{9E52A7E9-5CE0-A440-91B5-1B274125DCAF}"/>
                </a:ext>
              </a:extLst>
            </p:cNvPr>
            <p:cNvGrpSpPr>
              <a:grpSpLocks/>
            </p:cNvGrpSpPr>
            <p:nvPr/>
          </p:nvGrpSpPr>
          <p:grpSpPr bwMode="auto">
            <a:xfrm>
              <a:off x="4163293" y="3159974"/>
              <a:ext cx="1992313" cy="1233468"/>
              <a:chOff x="2204" y="2524"/>
              <a:chExt cx="1153" cy="713"/>
            </a:xfrm>
            <a:solidFill>
              <a:srgbClr val="5B9BD5"/>
            </a:solidFill>
          </p:grpSpPr>
          <p:sp>
            <p:nvSpPr>
              <p:cNvPr id="20" name="Arc 25">
                <a:extLst>
                  <a:ext uri="{FF2B5EF4-FFF2-40B4-BE49-F238E27FC236}">
                    <a16:creationId xmlns:a16="http://schemas.microsoft.com/office/drawing/2014/main" id="{84EFBCC5-0A4D-3744-9918-01E02CBCAF36}"/>
                  </a:ext>
                </a:extLst>
              </p:cNvPr>
              <p:cNvSpPr>
                <a:spLocks/>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grpFill/>
              <a:ln w="12700">
                <a:solidFill>
                  <a:sysClr val="window" lastClr="FFFFFF"/>
                </a:solidFill>
                <a:round/>
                <a:headEnd/>
                <a:tailEnd/>
              </a:ln>
            </p:spPr>
            <p:txBody>
              <a:bodyPr lIns="44450" tIns="44450" rIns="109728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E</a:t>
                </a:r>
                <a:r>
                  <a:rPr kumimoji="0" lang="en-GB" sz="10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x-perimentation</a:t>
                </a:r>
              </a:p>
            </p:txBody>
          </p:sp>
          <p:sp>
            <p:nvSpPr>
              <p:cNvPr id="21" name="Freeform 64">
                <a:extLst>
                  <a:ext uri="{FF2B5EF4-FFF2-40B4-BE49-F238E27FC236}">
                    <a16:creationId xmlns:a16="http://schemas.microsoft.com/office/drawing/2014/main" id="{4E6DF491-244E-0C44-8A5B-F980D69F478E}"/>
                  </a:ext>
                </a:extLst>
              </p:cNvPr>
              <p:cNvSpPr>
                <a:spLocks/>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cs typeface="Arial" pitchFamily="34" charset="0"/>
                </a:endParaRPr>
              </a:p>
            </p:txBody>
          </p:sp>
        </p:grpSp>
        <p:grpSp>
          <p:nvGrpSpPr>
            <p:cNvPr id="13" name="Group 27">
              <a:extLst>
                <a:ext uri="{FF2B5EF4-FFF2-40B4-BE49-F238E27FC236}">
                  <a16:creationId xmlns:a16="http://schemas.microsoft.com/office/drawing/2014/main" id="{54993B55-C62E-4E4C-91D1-94CF069B1C1A}"/>
                </a:ext>
              </a:extLst>
            </p:cNvPr>
            <p:cNvGrpSpPr>
              <a:grpSpLocks/>
            </p:cNvGrpSpPr>
            <p:nvPr/>
          </p:nvGrpSpPr>
          <p:grpSpPr bwMode="auto">
            <a:xfrm>
              <a:off x="4259872" y="2165198"/>
              <a:ext cx="1895732" cy="1612891"/>
              <a:chOff x="2260" y="1948"/>
              <a:chExt cx="1097" cy="933"/>
            </a:xfrm>
            <a:solidFill>
              <a:srgbClr val="5B9BD5"/>
            </a:solidFill>
          </p:grpSpPr>
          <p:sp>
            <p:nvSpPr>
              <p:cNvPr id="18" name="Arc 28">
                <a:extLst>
                  <a:ext uri="{FF2B5EF4-FFF2-40B4-BE49-F238E27FC236}">
                    <a16:creationId xmlns:a16="http://schemas.microsoft.com/office/drawing/2014/main" id="{543A8A1B-09F4-5446-812C-E871B8985D23}"/>
                  </a:ext>
                </a:extLst>
              </p:cNvPr>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grpFill/>
              <a:ln w="12700">
                <a:solidFill>
                  <a:sysClr val="window" lastClr="FFFFFF"/>
                </a:solidFill>
                <a:round/>
                <a:headEnd/>
                <a:tailEnd/>
              </a:ln>
            </p:spPr>
            <p:txBody>
              <a:bodyPr lIns="45720" tIns="44450" rIns="731520" bIns="27432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A</a:t>
                </a:r>
                <a: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utonomy </a:t>
                </a:r>
                <a:b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br>
                <a: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of teams</a:t>
                </a:r>
              </a:p>
            </p:txBody>
          </p:sp>
          <p:sp>
            <p:nvSpPr>
              <p:cNvPr id="19" name="Freeform 62">
                <a:extLst>
                  <a:ext uri="{FF2B5EF4-FFF2-40B4-BE49-F238E27FC236}">
                    <a16:creationId xmlns:a16="http://schemas.microsoft.com/office/drawing/2014/main" id="{B1600138-3B91-0E43-BE39-BDAE746DB0D1}"/>
                  </a:ext>
                </a:extLst>
              </p:cNvPr>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cs typeface="Arial" pitchFamily="34" charset="0"/>
                </a:endParaRPr>
              </a:p>
            </p:txBody>
          </p:sp>
        </p:grpSp>
        <p:grpSp>
          <p:nvGrpSpPr>
            <p:cNvPr id="14" name="Group 30">
              <a:extLst>
                <a:ext uri="{FF2B5EF4-FFF2-40B4-BE49-F238E27FC236}">
                  <a16:creationId xmlns:a16="http://schemas.microsoft.com/office/drawing/2014/main" id="{464987F1-4AF4-314C-975E-55EA4CE4CD67}"/>
                </a:ext>
              </a:extLst>
            </p:cNvPr>
            <p:cNvGrpSpPr>
              <a:grpSpLocks/>
            </p:cNvGrpSpPr>
            <p:nvPr/>
          </p:nvGrpSpPr>
          <p:grpSpPr bwMode="auto">
            <a:xfrm>
              <a:off x="4984225" y="1784396"/>
              <a:ext cx="1171381" cy="1993693"/>
              <a:chOff x="2679" y="1728"/>
              <a:chExt cx="678" cy="1153"/>
            </a:xfrm>
            <a:solidFill>
              <a:srgbClr val="5B9BD5"/>
            </a:solidFill>
          </p:grpSpPr>
          <p:sp>
            <p:nvSpPr>
              <p:cNvPr id="16" name="Arc 31">
                <a:extLst>
                  <a:ext uri="{FF2B5EF4-FFF2-40B4-BE49-F238E27FC236}">
                    <a16:creationId xmlns:a16="http://schemas.microsoft.com/office/drawing/2014/main" id="{FDDF0759-B9DE-2D49-9AE1-40A5A929A75D}"/>
                  </a:ext>
                </a:extLst>
              </p:cNvPr>
              <p:cNvSpPr>
                <a:spLocks/>
              </p:cNvSpPr>
              <p:nvPr/>
            </p:nvSpPr>
            <p:spPr bwMode="auto">
              <a:xfrm>
                <a:off x="2679"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grpFill/>
              <a:ln w="12700">
                <a:solidFill>
                  <a:sysClr val="window" lastClr="FFFFFF"/>
                </a:solidFill>
                <a:round/>
                <a:headEnd/>
                <a:tailEnd/>
              </a:ln>
            </p:spPr>
            <p:txBody>
              <a:bodyPr lIns="274320" tIns="45720" rIns="44450" bIns="100584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S</a:t>
                </a:r>
                <a:r>
                  <a:rPr kumimoji="0" lang="en-GB" sz="11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ocial Technologies</a:t>
                </a:r>
              </a:p>
            </p:txBody>
          </p:sp>
          <p:sp>
            <p:nvSpPr>
              <p:cNvPr id="17" name="Freeform 60">
                <a:extLst>
                  <a:ext uri="{FF2B5EF4-FFF2-40B4-BE49-F238E27FC236}">
                    <a16:creationId xmlns:a16="http://schemas.microsoft.com/office/drawing/2014/main" id="{A4E4E0FE-E6DB-9F44-80E7-538BD691E0D5}"/>
                  </a:ext>
                </a:extLst>
              </p:cNvPr>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noFill/>
              <a:ln w="1270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cs typeface="Arial" pitchFamily="34" charset="0"/>
                </a:endParaRPr>
              </a:p>
            </p:txBody>
          </p:sp>
        </p:grpSp>
        <p:sp>
          <p:nvSpPr>
            <p:cNvPr id="15" name="Oval 79">
              <a:extLst>
                <a:ext uri="{FF2B5EF4-FFF2-40B4-BE49-F238E27FC236}">
                  <a16:creationId xmlns:a16="http://schemas.microsoft.com/office/drawing/2014/main" id="{737F0CEA-30C3-9647-8E1A-12D5F073881A}"/>
                </a:ext>
              </a:extLst>
            </p:cNvPr>
            <p:cNvSpPr>
              <a:spLocks noChangeArrowheads="1"/>
            </p:cNvSpPr>
            <p:nvPr/>
          </p:nvSpPr>
          <p:spPr bwMode="auto">
            <a:xfrm>
              <a:off x="5157294" y="2779367"/>
              <a:ext cx="1992313" cy="1990933"/>
            </a:xfrm>
            <a:prstGeom prst="ellipse">
              <a:avLst/>
            </a:prstGeom>
            <a:solidFill>
              <a:srgbClr val="70AD47"/>
            </a:solidFill>
            <a:ln w="57150">
              <a:solidFill>
                <a:sysClr val="window" lastClr="FFFFFF"/>
              </a:solidFill>
              <a:round/>
              <a:headEnd/>
              <a:tailEnd/>
            </a:ln>
          </p:spPr>
          <p:txBody>
            <a:bodyPr lIns="44450" tIns="44450" rIns="44450" bIns="44450" anchor="ctr"/>
            <a:lstStyle/>
            <a:p>
              <a:pPr marL="0" marR="0" lvl="0" indent="0" algn="ctr" defTabSz="914400" eaLnBrk="1" fontAlgn="auto" latinLnBrk="0" hangingPunct="1">
                <a:lnSpc>
                  <a:spcPct val="95000"/>
                </a:lnSpc>
                <a:spcBef>
                  <a:spcPct val="20000"/>
                </a:spcBef>
                <a:spcAft>
                  <a:spcPct val="37000"/>
                </a:spcAft>
                <a:buClrTx/>
                <a:buSzTx/>
                <a:buFontTx/>
                <a:buNone/>
                <a:tabLst/>
                <a:defRPr/>
              </a:pPr>
              <a:r>
                <a:rPr kumimoji="0" lang="en-GB" sz="16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SCALE IDEAS </a:t>
              </a:r>
            </a:p>
            <a:p>
              <a:pPr marL="0" marR="0" lvl="0" indent="0" algn="ctr" defTabSz="914400" eaLnBrk="1" fontAlgn="auto" latinLnBrk="0" hangingPunct="1">
                <a:lnSpc>
                  <a:spcPct val="95000"/>
                </a:lnSpc>
                <a:spcBef>
                  <a:spcPct val="20000"/>
                </a:spcBef>
                <a:spcAft>
                  <a:spcPct val="37000"/>
                </a:spcAft>
                <a:buClrTx/>
                <a:buSzTx/>
                <a:buFontTx/>
                <a:buNone/>
                <a:tabLst/>
                <a:defRPr/>
              </a:pPr>
              <a:r>
                <a:rPr kumimoji="0" lang="en-GB" sz="8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for the creation of</a:t>
              </a:r>
            </a:p>
            <a:p>
              <a:pPr marL="0" marR="0" lvl="0" indent="0" algn="ctr" defTabSz="914400" eaLnBrk="1" fontAlgn="auto" latinLnBrk="0" hangingPunct="1">
                <a:lnSpc>
                  <a:spcPct val="95000"/>
                </a:lnSpc>
                <a:spcBef>
                  <a:spcPct val="20000"/>
                </a:spcBef>
                <a:spcAft>
                  <a:spcPct val="37000"/>
                </a:spcAft>
                <a:buClrTx/>
                <a:buSzTx/>
                <a:buFontTx/>
                <a:buNone/>
                <a:tabLst/>
                <a:defRPr/>
              </a:pPr>
              <a:r>
                <a:rPr kumimoji="0" lang="en-GB" sz="16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exponential growth within your </a:t>
              </a:r>
              <a:br>
                <a:rPr kumimoji="0" lang="en-GB" sz="16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br>
              <a:r>
                <a:rPr kumimoji="0" lang="en-GB" sz="1600" b="1" i="0" u="none" strike="noStrike" kern="0" cap="none" spc="0" normalizeH="0" baseline="0" noProof="0">
                  <a:ln>
                    <a:noFill/>
                  </a:ln>
                  <a:solidFill>
                    <a:prstClr val="white"/>
                  </a:solidFill>
                  <a:effectLst/>
                  <a:uLnTx/>
                  <a:uFillTx/>
                  <a:latin typeface="Arial Narrow" panose="020B0606020202030204" pitchFamily="34" charset="0"/>
                  <a:cs typeface="Arial" pitchFamily="34" charset="0"/>
                </a:rPr>
                <a:t>organization </a:t>
              </a:r>
            </a:p>
          </p:txBody>
        </p:sp>
      </p:grpSp>
      <p:pic>
        <p:nvPicPr>
          <p:cNvPr id="37" name="Grafik 36">
            <a:extLst>
              <a:ext uri="{FF2B5EF4-FFF2-40B4-BE49-F238E27FC236}">
                <a16:creationId xmlns:a16="http://schemas.microsoft.com/office/drawing/2014/main" id="{E7D61488-C7A4-5143-92D9-AE6D70A12D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7096" y="5660102"/>
            <a:ext cx="642882" cy="642882"/>
          </a:xfrm>
          <a:prstGeom prst="rect">
            <a:avLst/>
          </a:prstGeom>
        </p:spPr>
      </p:pic>
      <p:pic>
        <p:nvPicPr>
          <p:cNvPr id="38" name="Grafik 37">
            <a:extLst>
              <a:ext uri="{FF2B5EF4-FFF2-40B4-BE49-F238E27FC236}">
                <a16:creationId xmlns:a16="http://schemas.microsoft.com/office/drawing/2014/main" id="{F7702667-9EAA-B14E-BD4B-4FDC78873E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7423" y="5571817"/>
            <a:ext cx="1347219" cy="612649"/>
          </a:xfrm>
          <a:prstGeom prst="rect">
            <a:avLst/>
          </a:prstGeom>
        </p:spPr>
      </p:pic>
      <p:pic>
        <p:nvPicPr>
          <p:cNvPr id="39" name="Grafik 38">
            <a:extLst>
              <a:ext uri="{FF2B5EF4-FFF2-40B4-BE49-F238E27FC236}">
                <a16:creationId xmlns:a16="http://schemas.microsoft.com/office/drawing/2014/main" id="{3BA75C5F-A6AC-6548-95D5-6184654D9B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6377" y="6302984"/>
            <a:ext cx="1714149" cy="506170"/>
          </a:xfrm>
          <a:prstGeom prst="rect">
            <a:avLst/>
          </a:prstGeom>
        </p:spPr>
      </p:pic>
      <p:pic>
        <p:nvPicPr>
          <p:cNvPr id="40" name="Grafik 39">
            <a:extLst>
              <a:ext uri="{FF2B5EF4-FFF2-40B4-BE49-F238E27FC236}">
                <a16:creationId xmlns:a16="http://schemas.microsoft.com/office/drawing/2014/main" id="{B210926D-08E7-484A-9827-C866F0A6C9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8306" y="5900942"/>
            <a:ext cx="1019536" cy="715188"/>
          </a:xfrm>
          <a:prstGeom prst="rect">
            <a:avLst/>
          </a:prstGeom>
        </p:spPr>
      </p:pic>
      <p:pic>
        <p:nvPicPr>
          <p:cNvPr id="41" name="Grafik 40">
            <a:extLst>
              <a:ext uri="{FF2B5EF4-FFF2-40B4-BE49-F238E27FC236}">
                <a16:creationId xmlns:a16="http://schemas.microsoft.com/office/drawing/2014/main" id="{5C134F67-9363-5E44-8FFA-5F5C10E344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55429" y="6312493"/>
            <a:ext cx="963804" cy="353138"/>
          </a:xfrm>
          <a:prstGeom prst="rect">
            <a:avLst/>
          </a:prstGeom>
        </p:spPr>
      </p:pic>
      <p:pic>
        <p:nvPicPr>
          <p:cNvPr id="42" name="Grafik 41">
            <a:extLst>
              <a:ext uri="{FF2B5EF4-FFF2-40B4-BE49-F238E27FC236}">
                <a16:creationId xmlns:a16="http://schemas.microsoft.com/office/drawing/2014/main" id="{35FBF92C-57B9-9146-B2E0-2D30365569D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19232" y="6129065"/>
            <a:ext cx="1347219" cy="618761"/>
          </a:xfrm>
          <a:prstGeom prst="rect">
            <a:avLst/>
          </a:prstGeom>
        </p:spPr>
      </p:pic>
      <p:pic>
        <p:nvPicPr>
          <p:cNvPr id="43" name="Grafik 42">
            <a:extLst>
              <a:ext uri="{FF2B5EF4-FFF2-40B4-BE49-F238E27FC236}">
                <a16:creationId xmlns:a16="http://schemas.microsoft.com/office/drawing/2014/main" id="{07BA63F4-6C39-3646-9217-51215FC2266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42833" y="6116697"/>
            <a:ext cx="1206104" cy="516276"/>
          </a:xfrm>
          <a:prstGeom prst="rect">
            <a:avLst/>
          </a:prstGeom>
        </p:spPr>
      </p:pic>
      <p:sp>
        <p:nvSpPr>
          <p:cNvPr id="44" name="Rechteck 43">
            <a:extLst>
              <a:ext uri="{FF2B5EF4-FFF2-40B4-BE49-F238E27FC236}">
                <a16:creationId xmlns:a16="http://schemas.microsoft.com/office/drawing/2014/main" id="{B4DF243A-7FA3-B146-89EB-90DDD63BC144}"/>
              </a:ext>
            </a:extLst>
          </p:cNvPr>
          <p:cNvSpPr/>
          <p:nvPr/>
        </p:nvSpPr>
        <p:spPr>
          <a:xfrm rot="16200000">
            <a:off x="5180383" y="5961294"/>
            <a:ext cx="1273105" cy="461665"/>
          </a:xfrm>
          <a:prstGeom prst="rect">
            <a:avLst/>
          </a:prstGeom>
        </p:spPr>
        <p:txBody>
          <a:bodyPr wrap="none">
            <a:spAutoFit/>
          </a:bodyPr>
          <a:lstStyle/>
          <a:p>
            <a:r>
              <a:rPr lang="en-US" sz="800" b="1">
                <a:solidFill>
                  <a:schemeClr val="bg1">
                    <a:lumMod val="50000"/>
                  </a:schemeClr>
                </a:solidFill>
                <a:latin typeface="Arial Narrow" panose="020B0606020202030204" pitchFamily="34" charset="0"/>
                <a:ea typeface="+mj-ea"/>
                <a:cs typeface="+mj-cs"/>
              </a:rPr>
              <a:t>A few </a:t>
            </a:r>
            <a:r>
              <a:rPr lang="en-US" sz="1600" b="1">
                <a:solidFill>
                  <a:schemeClr val="bg1">
                    <a:lumMod val="50000"/>
                  </a:schemeClr>
                </a:solidFill>
                <a:latin typeface="Arial Narrow" panose="020B0606020202030204" pitchFamily="34" charset="0"/>
              </a:rPr>
              <a:t>Disrupters</a:t>
            </a:r>
          </a:p>
          <a:p>
            <a:r>
              <a:rPr lang="en-GB" sz="800" b="1">
                <a:solidFill>
                  <a:schemeClr val="bg1">
                    <a:lumMod val="50000"/>
                  </a:schemeClr>
                </a:solidFill>
                <a:latin typeface="Arial Narrow" panose="020B0606020202030204" pitchFamily="34" charset="0"/>
                <a:ea typeface="+mj-ea"/>
                <a:cs typeface="+mj-cs"/>
              </a:rPr>
              <a:t>In action</a:t>
            </a:r>
            <a:endParaRPr lang="en-US" sz="800" b="1">
              <a:solidFill>
                <a:schemeClr val="bg1">
                  <a:lumMod val="50000"/>
                </a:schemeClr>
              </a:solidFill>
              <a:latin typeface="Arial Narrow" panose="020B0606020202030204" pitchFamily="34" charset="0"/>
              <a:ea typeface="+mj-ea"/>
              <a:cs typeface="+mj-cs"/>
            </a:endParaRPr>
          </a:p>
        </p:txBody>
      </p:sp>
      <p:sp>
        <p:nvSpPr>
          <p:cNvPr id="45" name="Content Placeholder 10">
            <a:extLst>
              <a:ext uri="{FF2B5EF4-FFF2-40B4-BE49-F238E27FC236}">
                <a16:creationId xmlns:a16="http://schemas.microsoft.com/office/drawing/2014/main" id="{E55055B4-5854-054A-A671-156C7240DF14}"/>
              </a:ext>
            </a:extLst>
          </p:cNvPr>
          <p:cNvSpPr txBox="1">
            <a:spLocks/>
          </p:cNvSpPr>
          <p:nvPr/>
        </p:nvSpPr>
        <p:spPr>
          <a:xfrm>
            <a:off x="7678748" y="466687"/>
            <a:ext cx="4082328" cy="5210593"/>
          </a:xfrm>
          <a:prstGeom prst="rect">
            <a:avLst/>
          </a:prstGeom>
          <a:solidFill>
            <a:schemeClr val="bg1">
              <a:alpha val="84000"/>
            </a:schemeClr>
          </a:solidFill>
        </p:spPr>
        <p:txBody>
          <a:bodyPr/>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nSpc>
                <a:spcPct val="150000"/>
              </a:lnSpc>
            </a:pPr>
            <a:r>
              <a:rPr lang="en-GB" sz="1800">
                <a:solidFill>
                  <a:srgbClr val="575757"/>
                </a:solidFill>
                <a:latin typeface="Arial Narrow" panose="020B0604020202020204" pitchFamily="34" charset="0"/>
                <a:cs typeface="Arial Narrow" panose="020B0604020202020204" pitchFamily="34" charset="0"/>
              </a:rPr>
              <a:t>SCALE IDEAS (implement 4 out of 10!)</a:t>
            </a:r>
          </a:p>
          <a:p>
            <a:pPr marL="171450" indent="-171450">
              <a:buFont typeface="Wingdings" panose="05000000000000000000" pitchFamily="2" charset="2"/>
              <a:buChar char="§"/>
            </a:pPr>
            <a:r>
              <a:rPr lang="en-GB" sz="1800">
                <a:solidFill>
                  <a:srgbClr val="A806A8"/>
                </a:solidFill>
                <a:latin typeface="Arial Narrow" panose="020B0604020202020204" pitchFamily="34" charset="0"/>
                <a:ea typeface="+mj-ea"/>
                <a:cs typeface="Arial Narrow" panose="020B0604020202020204" pitchFamily="34" charset="0"/>
              </a:rPr>
              <a:t>S</a:t>
            </a:r>
            <a:r>
              <a:rPr lang="en-GB">
                <a:solidFill>
                  <a:schemeClr val="bg1">
                    <a:lumMod val="50000"/>
                  </a:schemeClr>
                </a:solidFill>
                <a:latin typeface="Arial Narrow" panose="020B0604020202020204" pitchFamily="34" charset="0"/>
                <a:ea typeface="+mj-ea"/>
                <a:cs typeface="Arial Narrow" panose="020B0604020202020204" pitchFamily="34" charset="0"/>
              </a:rPr>
              <a:t>taffing of (expert) resources on demand</a:t>
            </a:r>
          </a:p>
          <a:p>
            <a:pPr marL="171450" indent="-171450">
              <a:buFont typeface="Wingdings" panose="05000000000000000000" pitchFamily="2" charset="2"/>
              <a:buChar char="§"/>
            </a:pPr>
            <a:r>
              <a:rPr lang="en-GB" sz="1800">
                <a:solidFill>
                  <a:srgbClr val="A806A8"/>
                </a:solidFill>
                <a:latin typeface="Arial Narrow" panose="020B0604020202020204" pitchFamily="34" charset="0"/>
                <a:ea typeface="+mj-ea"/>
                <a:cs typeface="Arial Narrow" panose="020B0604020202020204" pitchFamily="34" charset="0"/>
              </a:rPr>
              <a:t>C</a:t>
            </a:r>
            <a:r>
              <a:rPr lang="en-GB">
                <a:solidFill>
                  <a:schemeClr val="bg1">
                    <a:lumMod val="50000"/>
                  </a:schemeClr>
                </a:solidFill>
                <a:latin typeface="Arial Narrow" panose="020B0604020202020204" pitchFamily="34" charset="0"/>
                <a:ea typeface="+mj-ea"/>
                <a:cs typeface="Arial Narrow" panose="020B0604020202020204" pitchFamily="34" charset="0"/>
              </a:rPr>
              <a:t>ommunity &amp; Crowd must contribute to your business model</a:t>
            </a:r>
          </a:p>
          <a:p>
            <a:pPr marL="171450" indent="-171450">
              <a:buFont typeface="Wingdings" panose="05000000000000000000" pitchFamily="2" charset="2"/>
              <a:buChar char="§"/>
            </a:pPr>
            <a:r>
              <a:rPr lang="en-GB" sz="1800">
                <a:solidFill>
                  <a:srgbClr val="A806A8"/>
                </a:solidFill>
                <a:latin typeface="Arial Narrow" panose="020B0604020202020204" pitchFamily="34" charset="0"/>
                <a:ea typeface="+mj-ea"/>
                <a:cs typeface="Arial Narrow" panose="020B0604020202020204" pitchFamily="34" charset="0"/>
              </a:rPr>
              <a:t>A</a:t>
            </a:r>
            <a:r>
              <a:rPr lang="en-GB">
                <a:solidFill>
                  <a:schemeClr val="bg1">
                    <a:lumMod val="50000"/>
                  </a:schemeClr>
                </a:solidFill>
                <a:latin typeface="Arial Narrow" panose="020B0604020202020204" pitchFamily="34" charset="0"/>
                <a:ea typeface="+mj-ea"/>
                <a:cs typeface="Arial Narrow" panose="020B0604020202020204" pitchFamily="34" charset="0"/>
              </a:rPr>
              <a:t>lgorithms</a:t>
            </a:r>
          </a:p>
          <a:p>
            <a:pPr marL="171450" indent="-171450">
              <a:buFont typeface="Wingdings" panose="05000000000000000000" pitchFamily="2" charset="2"/>
              <a:buChar char="§"/>
            </a:pPr>
            <a:r>
              <a:rPr lang="en-GB" sz="1800">
                <a:solidFill>
                  <a:srgbClr val="A806A8"/>
                </a:solidFill>
                <a:latin typeface="Arial Narrow" panose="020B0604020202020204" pitchFamily="34" charset="0"/>
                <a:ea typeface="+mj-ea"/>
                <a:cs typeface="Arial Narrow" panose="020B0604020202020204" pitchFamily="34" charset="0"/>
              </a:rPr>
              <a:t>L</a:t>
            </a:r>
            <a:r>
              <a:rPr lang="en-GB">
                <a:solidFill>
                  <a:schemeClr val="bg1">
                    <a:lumMod val="50000"/>
                  </a:schemeClr>
                </a:solidFill>
                <a:latin typeface="Arial Narrow" panose="020B0604020202020204" pitchFamily="34" charset="0"/>
                <a:ea typeface="+mj-ea"/>
                <a:cs typeface="Arial Narrow" panose="020B0604020202020204" pitchFamily="34" charset="0"/>
              </a:rPr>
              <a:t>everaged Assets</a:t>
            </a:r>
          </a:p>
          <a:p>
            <a:pPr marL="171450" indent="-171450">
              <a:buFont typeface="Wingdings" panose="05000000000000000000" pitchFamily="2" charset="2"/>
              <a:buChar char="§"/>
            </a:pPr>
            <a:r>
              <a:rPr lang="en-GB" sz="1800">
                <a:solidFill>
                  <a:srgbClr val="A806A8"/>
                </a:solidFill>
                <a:latin typeface="Arial Narrow" panose="020B0604020202020204" pitchFamily="34" charset="0"/>
                <a:ea typeface="+mj-ea"/>
                <a:cs typeface="Arial Narrow" panose="020B0604020202020204" pitchFamily="34" charset="0"/>
              </a:rPr>
              <a:t>E</a:t>
            </a:r>
            <a:r>
              <a:rPr lang="en-GB">
                <a:solidFill>
                  <a:schemeClr val="bg1">
                    <a:lumMod val="50000"/>
                  </a:schemeClr>
                </a:solidFill>
                <a:latin typeface="Arial Narrow" panose="020B0604020202020204" pitchFamily="34" charset="0"/>
                <a:ea typeface="+mj-ea"/>
                <a:cs typeface="Arial Narrow" panose="020B0604020202020204" pitchFamily="34" charset="0"/>
              </a:rPr>
              <a:t>ngagement</a:t>
            </a:r>
            <a:br>
              <a:rPr lang="en-GB">
                <a:solidFill>
                  <a:schemeClr val="bg1">
                    <a:lumMod val="50000"/>
                  </a:schemeClr>
                </a:solidFill>
                <a:latin typeface="Arial Narrow" panose="020B0604020202020204" pitchFamily="34" charset="0"/>
                <a:ea typeface="+mj-ea"/>
                <a:cs typeface="Arial Narrow" panose="020B0604020202020204" pitchFamily="34" charset="0"/>
              </a:rPr>
            </a:br>
            <a:endParaRPr lang="en-GB">
              <a:solidFill>
                <a:schemeClr val="bg1">
                  <a:lumMod val="50000"/>
                </a:schemeClr>
              </a:solidFill>
              <a:latin typeface="Arial Narrow" panose="020B0604020202020204" pitchFamily="34" charset="0"/>
              <a:ea typeface="+mj-ea"/>
              <a:cs typeface="Arial Narrow" panose="020B0604020202020204" pitchFamily="34" charset="0"/>
            </a:endParaRPr>
          </a:p>
          <a:p>
            <a:pPr marL="171450" indent="-171450">
              <a:buFont typeface="Wingdings" panose="05000000000000000000" pitchFamily="2" charset="2"/>
              <a:buChar char="§"/>
            </a:pPr>
            <a:r>
              <a:rPr lang="en-GB" sz="1800">
                <a:solidFill>
                  <a:srgbClr val="A806A8"/>
                </a:solidFill>
                <a:latin typeface="Arial Narrow" panose="020B0604020202020204" pitchFamily="34" charset="0"/>
                <a:ea typeface="+mj-ea"/>
                <a:cs typeface="Arial Narrow" panose="020B0604020202020204" pitchFamily="34" charset="0"/>
              </a:rPr>
              <a:t>I</a:t>
            </a:r>
            <a:r>
              <a:rPr lang="en-GB">
                <a:solidFill>
                  <a:schemeClr val="bg1">
                    <a:lumMod val="50000"/>
                  </a:schemeClr>
                </a:solidFill>
                <a:latin typeface="Arial Narrow" panose="020B0604020202020204" pitchFamily="34" charset="0"/>
                <a:ea typeface="+mj-ea"/>
                <a:cs typeface="Arial Narrow" panose="020B0604020202020204" pitchFamily="34" charset="0"/>
              </a:rPr>
              <a:t>nterface Processes connecting you to the external world</a:t>
            </a:r>
          </a:p>
          <a:p>
            <a:pPr marL="171450" indent="-171450">
              <a:buFont typeface="Wingdings" panose="05000000000000000000" pitchFamily="2" charset="2"/>
              <a:buChar char="§"/>
            </a:pPr>
            <a:r>
              <a:rPr lang="en-GB" sz="1800">
                <a:solidFill>
                  <a:srgbClr val="A806A8"/>
                </a:solidFill>
                <a:latin typeface="Arial Narrow" panose="020B0604020202020204" pitchFamily="34" charset="0"/>
                <a:ea typeface="+mj-ea"/>
                <a:cs typeface="Arial Narrow" panose="020B0604020202020204" pitchFamily="34" charset="0"/>
              </a:rPr>
              <a:t>D</a:t>
            </a:r>
            <a:r>
              <a:rPr lang="en-GB">
                <a:solidFill>
                  <a:schemeClr val="bg1">
                    <a:lumMod val="50000"/>
                  </a:schemeClr>
                </a:solidFill>
                <a:latin typeface="Arial Narrow" panose="020B0604020202020204" pitchFamily="34" charset="0"/>
                <a:ea typeface="+mj-ea"/>
                <a:cs typeface="Arial Narrow" panose="020B0604020202020204" pitchFamily="34" charset="0"/>
              </a:rPr>
              <a:t>ashboards (KPIs &amp; OKRs) – as well as the concept around it</a:t>
            </a:r>
          </a:p>
          <a:p>
            <a:pPr marL="171450" indent="-171450">
              <a:buFont typeface="Wingdings" panose="05000000000000000000" pitchFamily="2" charset="2"/>
              <a:buChar char="§"/>
            </a:pPr>
            <a:r>
              <a:rPr lang="en-GB" sz="1800">
                <a:solidFill>
                  <a:srgbClr val="A806A8"/>
                </a:solidFill>
                <a:latin typeface="Arial Narrow" panose="020B0604020202020204" pitchFamily="34" charset="0"/>
                <a:ea typeface="+mj-ea"/>
                <a:cs typeface="Arial Narrow" panose="020B0604020202020204" pitchFamily="34" charset="0"/>
              </a:rPr>
              <a:t>E</a:t>
            </a:r>
            <a:r>
              <a:rPr lang="en-GB">
                <a:solidFill>
                  <a:schemeClr val="bg1">
                    <a:lumMod val="50000"/>
                  </a:schemeClr>
                </a:solidFill>
                <a:latin typeface="Arial Narrow" panose="020B0604020202020204" pitchFamily="34" charset="0"/>
                <a:ea typeface="+mj-ea"/>
                <a:cs typeface="Arial Narrow" panose="020B0604020202020204" pitchFamily="34" charset="0"/>
              </a:rPr>
              <a:t>xperimentation</a:t>
            </a:r>
          </a:p>
          <a:p>
            <a:pPr marL="171450" indent="-171450">
              <a:buFont typeface="Wingdings" panose="05000000000000000000" pitchFamily="2" charset="2"/>
              <a:buChar char="§"/>
            </a:pPr>
            <a:r>
              <a:rPr lang="en-GB" sz="1800">
                <a:solidFill>
                  <a:srgbClr val="A806A8"/>
                </a:solidFill>
                <a:latin typeface="Arial Narrow" panose="020B0604020202020204" pitchFamily="34" charset="0"/>
                <a:ea typeface="+mj-ea"/>
                <a:cs typeface="Arial Narrow" panose="020B0604020202020204" pitchFamily="34" charset="0"/>
              </a:rPr>
              <a:t>A</a:t>
            </a:r>
            <a:r>
              <a:rPr lang="en-GB">
                <a:solidFill>
                  <a:schemeClr val="bg1">
                    <a:lumMod val="50000"/>
                  </a:schemeClr>
                </a:solidFill>
                <a:latin typeface="Arial Narrow" panose="020B0604020202020204" pitchFamily="34" charset="0"/>
                <a:ea typeface="+mj-ea"/>
                <a:cs typeface="Arial Narrow" panose="020B0604020202020204" pitchFamily="34" charset="0"/>
              </a:rPr>
              <a:t>utonomy</a:t>
            </a:r>
          </a:p>
          <a:p>
            <a:pPr marL="171450" indent="-171450">
              <a:buFont typeface="Wingdings" panose="05000000000000000000" pitchFamily="2" charset="2"/>
              <a:buChar char="§"/>
            </a:pPr>
            <a:r>
              <a:rPr lang="en-GB" sz="1800">
                <a:solidFill>
                  <a:srgbClr val="A806A8"/>
                </a:solidFill>
                <a:latin typeface="Arial Narrow" panose="020B0604020202020204" pitchFamily="34" charset="0"/>
                <a:ea typeface="+mj-ea"/>
                <a:cs typeface="Arial Narrow" panose="020B0604020202020204" pitchFamily="34" charset="0"/>
              </a:rPr>
              <a:t>S</a:t>
            </a:r>
            <a:r>
              <a:rPr lang="en-GB">
                <a:solidFill>
                  <a:schemeClr val="bg1">
                    <a:lumMod val="50000"/>
                  </a:schemeClr>
                </a:solidFill>
                <a:latin typeface="Arial Narrow" panose="020B0604020202020204" pitchFamily="34" charset="0"/>
                <a:ea typeface="+mj-ea"/>
                <a:cs typeface="Arial Narrow" panose="020B0604020202020204" pitchFamily="34" charset="0"/>
              </a:rPr>
              <a:t>ocial Technologies</a:t>
            </a:r>
          </a:p>
          <a:p>
            <a:endParaRPr lang="en-GB" sz="1050">
              <a:solidFill>
                <a:prstClr val="black"/>
              </a:solidFill>
              <a:latin typeface="Arial Narrow" panose="020B0606020202030204" pitchFamily="34" charset="0"/>
            </a:endParaRPr>
          </a:p>
        </p:txBody>
      </p:sp>
      <p:sp>
        <p:nvSpPr>
          <p:cNvPr id="46" name="Rechteck 45">
            <a:extLst>
              <a:ext uri="{FF2B5EF4-FFF2-40B4-BE49-F238E27FC236}">
                <a16:creationId xmlns:a16="http://schemas.microsoft.com/office/drawing/2014/main" id="{9AF3E86C-26A6-3F45-AA39-84FD19755330}"/>
              </a:ext>
            </a:extLst>
          </p:cNvPr>
          <p:cNvSpPr/>
          <p:nvPr/>
        </p:nvSpPr>
        <p:spPr>
          <a:xfrm>
            <a:off x="557646" y="45607"/>
            <a:ext cx="4287624" cy="584775"/>
          </a:xfrm>
          <a:prstGeom prst="rect">
            <a:avLst/>
          </a:prstGeom>
        </p:spPr>
        <p:txBody>
          <a:bodyPr wrap="square">
            <a:spAutoFit/>
          </a:bodyPr>
          <a:lstStyle/>
          <a:p>
            <a:r>
              <a:rPr lang="en-GB">
                <a:latin typeface="Arial Narrow" panose="020B0604020202020204" pitchFamily="34" charset="0"/>
                <a:ea typeface="Verdana" panose="020B0604030504040204" pitchFamily="34" charset="0"/>
                <a:cs typeface="Arial Narrow" panose="020B0604020202020204" pitchFamily="34" charset="0"/>
              </a:rPr>
              <a:t>Preamble </a:t>
            </a:r>
            <a:r>
              <a:rPr lang="en-US" sz="1100">
                <a:solidFill>
                  <a:sysClr val="windowText" lastClr="000000"/>
                </a:solidFill>
                <a:latin typeface="Arial Narrow" panose="020B0604020202020204" pitchFamily="34" charset="0"/>
                <a:cs typeface="Arial Narrow" panose="020B0604020202020204" pitchFamily="34" charset="0"/>
              </a:rPr>
              <a:t>(providing the background of an SAP S/4Hana project)</a:t>
            </a:r>
            <a:br>
              <a:rPr lang="en-GB" sz="1100">
                <a:solidFill>
                  <a:sysClr val="windowText" lastClr="000000"/>
                </a:solidFill>
                <a:latin typeface="Arial Narrow" panose="020B0604020202020204" pitchFamily="34" charset="0"/>
                <a:cs typeface="Arial Narrow" panose="020B0604020202020204" pitchFamily="34" charset="0"/>
              </a:rPr>
            </a:br>
            <a:r>
              <a:rPr lang="en-GB" sz="1400">
                <a:solidFill>
                  <a:srgbClr val="575757"/>
                </a:solidFill>
                <a:latin typeface="Arial Narrow" panose="020B0604020202020204" pitchFamily="34" charset="0"/>
                <a:cs typeface="Arial Narrow" panose="020B0604020202020204" pitchFamily="34" charset="0"/>
              </a:rPr>
              <a:t>Adoption curve over 160 years of progressing industrialization</a:t>
            </a:r>
            <a:endParaRPr lang="en-US" sz="1400">
              <a:solidFill>
                <a:srgbClr val="575757"/>
              </a:solidFill>
              <a:latin typeface="Arial Narrow" panose="020B0604020202020204" pitchFamily="34" charset="0"/>
              <a:cs typeface="Arial Narrow" panose="020B0604020202020204" pitchFamily="34" charset="0"/>
            </a:endParaRPr>
          </a:p>
        </p:txBody>
      </p:sp>
      <p:sp>
        <p:nvSpPr>
          <p:cNvPr id="85" name="Content Placeholder 10">
            <a:extLst>
              <a:ext uri="{FF2B5EF4-FFF2-40B4-BE49-F238E27FC236}">
                <a16:creationId xmlns:a16="http://schemas.microsoft.com/office/drawing/2014/main" id="{B29AD220-9EA1-3E4D-9BFC-79409061F24C}"/>
              </a:ext>
            </a:extLst>
          </p:cNvPr>
          <p:cNvSpPr txBox="1">
            <a:spLocks/>
          </p:cNvSpPr>
          <p:nvPr/>
        </p:nvSpPr>
        <p:spPr>
          <a:xfrm>
            <a:off x="3780385" y="3354320"/>
            <a:ext cx="5082674" cy="820784"/>
          </a:xfrm>
          <a:prstGeom prst="rect">
            <a:avLst/>
          </a:prstGeom>
        </p:spPr>
        <p:txBody>
          <a:bodyPr/>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endParaRPr lang="en-GB">
              <a:solidFill>
                <a:schemeClr val="bg1">
                  <a:lumMod val="50000"/>
                </a:schemeClr>
              </a:solidFill>
              <a:latin typeface="Calibri Light" panose="020F0302020204030204" pitchFamily="34" charset="0"/>
              <a:ea typeface="+mj-ea"/>
              <a:cs typeface="Calibri Light" panose="020F0302020204030204" pitchFamily="34" charset="0"/>
            </a:endParaRPr>
          </a:p>
        </p:txBody>
      </p:sp>
      <p:pic>
        <p:nvPicPr>
          <p:cNvPr id="192" name="Grafik 191">
            <a:extLst>
              <a:ext uri="{FF2B5EF4-FFF2-40B4-BE49-F238E27FC236}">
                <a16:creationId xmlns:a16="http://schemas.microsoft.com/office/drawing/2014/main" id="{C50EF734-2915-2645-B377-488DC71F5A8F}"/>
              </a:ext>
            </a:extLst>
          </p:cNvPr>
          <p:cNvPicPr>
            <a:picLocks noChangeAspect="1"/>
          </p:cNvPicPr>
          <p:nvPr/>
        </p:nvPicPr>
        <p:blipFill>
          <a:blip r:embed="rId10"/>
          <a:stretch>
            <a:fillRect/>
          </a:stretch>
        </p:blipFill>
        <p:spPr>
          <a:xfrm>
            <a:off x="3476920" y="1718966"/>
            <a:ext cx="4005814" cy="2955400"/>
          </a:xfrm>
          <a:prstGeom prst="rect">
            <a:avLst/>
          </a:prstGeom>
        </p:spPr>
      </p:pic>
    </p:spTree>
    <p:extLst>
      <p:ext uri="{BB962C8B-B14F-4D97-AF65-F5344CB8AC3E}">
        <p14:creationId xmlns:p14="http://schemas.microsoft.com/office/powerpoint/2010/main" val="324621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8E6180A-3844-6947-9ED2-66E9EAFD9CFA}"/>
              </a:ext>
            </a:extLst>
          </p:cNvPr>
          <p:cNvSpPr/>
          <p:nvPr/>
        </p:nvSpPr>
        <p:spPr>
          <a:xfrm>
            <a:off x="6195393" y="0"/>
            <a:ext cx="5996608" cy="6858000"/>
          </a:xfrm>
          <a:prstGeom prst="rect">
            <a:avLst/>
          </a:prstGeom>
          <a:gradFill>
            <a:gsLst>
              <a:gs pos="0">
                <a:srgbClr val="FF0000">
                  <a:alpha val="5000"/>
                </a:srgbClr>
              </a:gs>
              <a:gs pos="100000">
                <a:srgbClr val="C00000">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86955776-1892-A446-8106-676A63A760F6}"/>
              </a:ext>
            </a:extLst>
          </p:cNvPr>
          <p:cNvSpPr txBox="1"/>
          <p:nvPr/>
        </p:nvSpPr>
        <p:spPr>
          <a:xfrm rot="18746379">
            <a:off x="8363104" y="2249298"/>
            <a:ext cx="3667158" cy="707886"/>
          </a:xfrm>
          <a:prstGeom prst="rect">
            <a:avLst/>
          </a:prstGeom>
          <a:noFill/>
        </p:spPr>
        <p:txBody>
          <a:bodyPr wrap="none" rtlCol="0">
            <a:spAutoFit/>
          </a:bodyPr>
          <a:lstStyle/>
          <a:p>
            <a:r>
              <a:rPr lang="en-GB" sz="4000" b="1">
                <a:solidFill>
                  <a:schemeClr val="bg1"/>
                </a:solidFill>
                <a:latin typeface="+mj-lt"/>
              </a:rPr>
              <a:t>External - Factors</a:t>
            </a:r>
            <a:endParaRPr lang="en-US" sz="4000" b="1">
              <a:solidFill>
                <a:schemeClr val="bg1"/>
              </a:solidFill>
              <a:latin typeface="+mj-lt"/>
            </a:endParaRPr>
          </a:p>
        </p:txBody>
      </p:sp>
      <p:sp>
        <p:nvSpPr>
          <p:cNvPr id="6" name="Rechteck 5">
            <a:extLst>
              <a:ext uri="{FF2B5EF4-FFF2-40B4-BE49-F238E27FC236}">
                <a16:creationId xmlns:a16="http://schemas.microsoft.com/office/drawing/2014/main" id="{2645416D-75B4-8C4A-B684-83BE1BB189FA}"/>
              </a:ext>
            </a:extLst>
          </p:cNvPr>
          <p:cNvSpPr/>
          <p:nvPr/>
        </p:nvSpPr>
        <p:spPr>
          <a:xfrm>
            <a:off x="0" y="0"/>
            <a:ext cx="61181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a:extLst>
              <a:ext uri="{FF2B5EF4-FFF2-40B4-BE49-F238E27FC236}">
                <a16:creationId xmlns:a16="http://schemas.microsoft.com/office/drawing/2014/main" id="{B2DB5BDB-743E-2549-95B6-FFCFA22E15D6}"/>
              </a:ext>
            </a:extLst>
          </p:cNvPr>
          <p:cNvSpPr txBox="1"/>
          <p:nvPr/>
        </p:nvSpPr>
        <p:spPr>
          <a:xfrm rot="18747934">
            <a:off x="470110" y="2251364"/>
            <a:ext cx="3589124" cy="707886"/>
          </a:xfrm>
          <a:prstGeom prst="rect">
            <a:avLst/>
          </a:prstGeom>
          <a:noFill/>
        </p:spPr>
        <p:txBody>
          <a:bodyPr wrap="none" rtlCol="0">
            <a:spAutoFit/>
          </a:bodyPr>
          <a:lstStyle/>
          <a:p>
            <a:r>
              <a:rPr lang="en-GB" sz="4000" b="1">
                <a:solidFill>
                  <a:schemeClr val="bg1"/>
                </a:solidFill>
                <a:latin typeface="+mj-lt"/>
              </a:rPr>
              <a:t>Internal - Factors</a:t>
            </a:r>
            <a:endParaRPr lang="en-US" sz="4000" b="1">
              <a:solidFill>
                <a:schemeClr val="bg1"/>
              </a:solidFill>
              <a:latin typeface="+mj-lt"/>
            </a:endParaRPr>
          </a:p>
        </p:txBody>
      </p:sp>
      <p:grpSp>
        <p:nvGrpSpPr>
          <p:cNvPr id="8" name="Group 578">
            <a:extLst>
              <a:ext uri="{FF2B5EF4-FFF2-40B4-BE49-F238E27FC236}">
                <a16:creationId xmlns:a16="http://schemas.microsoft.com/office/drawing/2014/main" id="{006C5CFF-2097-1640-9E7C-4FF293535DE1}"/>
              </a:ext>
            </a:extLst>
          </p:cNvPr>
          <p:cNvGrpSpPr>
            <a:grpSpLocks noChangeAspect="1"/>
          </p:cNvGrpSpPr>
          <p:nvPr/>
        </p:nvGrpSpPr>
        <p:grpSpPr bwMode="auto">
          <a:xfrm>
            <a:off x="5686530" y="1312468"/>
            <a:ext cx="367041" cy="367041"/>
            <a:chOff x="1932" y="2478"/>
            <a:chExt cx="340" cy="340"/>
          </a:xfrm>
          <a:solidFill>
            <a:srgbClr val="86BC25"/>
          </a:solidFill>
        </p:grpSpPr>
        <p:sp>
          <p:nvSpPr>
            <p:cNvPr id="9" name="Freeform 579">
              <a:extLst>
                <a:ext uri="{FF2B5EF4-FFF2-40B4-BE49-F238E27FC236}">
                  <a16:creationId xmlns:a16="http://schemas.microsoft.com/office/drawing/2014/main" id="{73A91396-3A8F-DE45-94AD-73C2CDD1B95E}"/>
                </a:ext>
              </a:extLst>
            </p:cNvPr>
            <p:cNvSpPr>
              <a:spLocks noEditPoints="1"/>
            </p:cNvSpPr>
            <p:nvPr/>
          </p:nvSpPr>
          <p:spPr bwMode="auto">
            <a:xfrm>
              <a:off x="1996" y="2548"/>
              <a:ext cx="202" cy="185"/>
            </a:xfrm>
            <a:custGeom>
              <a:avLst/>
              <a:gdLst>
                <a:gd name="T0" fmla="*/ 298 w 304"/>
                <a:gd name="T1" fmla="*/ 160 h 278"/>
                <a:gd name="T2" fmla="*/ 234 w 304"/>
                <a:gd name="T3" fmla="*/ 96 h 278"/>
                <a:gd name="T4" fmla="*/ 196 w 304"/>
                <a:gd name="T5" fmla="*/ 96 h 278"/>
                <a:gd name="T6" fmla="*/ 213 w 304"/>
                <a:gd name="T7" fmla="*/ 46 h 278"/>
                <a:gd name="T8" fmla="*/ 199 w 304"/>
                <a:gd name="T9" fmla="*/ 3 h 278"/>
                <a:gd name="T10" fmla="*/ 191 w 304"/>
                <a:gd name="T11" fmla="*/ 0 h 278"/>
                <a:gd name="T12" fmla="*/ 184 w 304"/>
                <a:gd name="T13" fmla="*/ 4 h 278"/>
                <a:gd name="T14" fmla="*/ 89 w 304"/>
                <a:gd name="T15" fmla="*/ 112 h 278"/>
                <a:gd name="T16" fmla="*/ 88 w 304"/>
                <a:gd name="T17" fmla="*/ 114 h 278"/>
                <a:gd name="T18" fmla="*/ 79 w 304"/>
                <a:gd name="T19" fmla="*/ 128 h 278"/>
                <a:gd name="T20" fmla="*/ 10 w 304"/>
                <a:gd name="T21" fmla="*/ 128 h 278"/>
                <a:gd name="T22" fmla="*/ 0 w 304"/>
                <a:gd name="T23" fmla="*/ 139 h 278"/>
                <a:gd name="T24" fmla="*/ 0 w 304"/>
                <a:gd name="T25" fmla="*/ 256 h 278"/>
                <a:gd name="T26" fmla="*/ 10 w 304"/>
                <a:gd name="T27" fmla="*/ 267 h 278"/>
                <a:gd name="T28" fmla="*/ 95 w 304"/>
                <a:gd name="T29" fmla="*/ 267 h 278"/>
                <a:gd name="T30" fmla="*/ 128 w 304"/>
                <a:gd name="T31" fmla="*/ 278 h 278"/>
                <a:gd name="T32" fmla="*/ 224 w 304"/>
                <a:gd name="T33" fmla="*/ 278 h 278"/>
                <a:gd name="T34" fmla="*/ 274 w 304"/>
                <a:gd name="T35" fmla="*/ 256 h 278"/>
                <a:gd name="T36" fmla="*/ 298 w 304"/>
                <a:gd name="T37" fmla="*/ 160 h 278"/>
                <a:gd name="T38" fmla="*/ 21 w 304"/>
                <a:gd name="T39" fmla="*/ 150 h 278"/>
                <a:gd name="T40" fmla="*/ 74 w 304"/>
                <a:gd name="T41" fmla="*/ 150 h 278"/>
                <a:gd name="T42" fmla="*/ 74 w 304"/>
                <a:gd name="T43" fmla="*/ 150 h 278"/>
                <a:gd name="T44" fmla="*/ 74 w 304"/>
                <a:gd name="T45" fmla="*/ 224 h 278"/>
                <a:gd name="T46" fmla="*/ 78 w 304"/>
                <a:gd name="T47" fmla="*/ 246 h 278"/>
                <a:gd name="T48" fmla="*/ 21 w 304"/>
                <a:gd name="T49" fmla="*/ 246 h 278"/>
                <a:gd name="T50" fmla="*/ 21 w 304"/>
                <a:gd name="T51" fmla="*/ 150 h 278"/>
                <a:gd name="T52" fmla="*/ 258 w 304"/>
                <a:gd name="T53" fmla="*/ 242 h 278"/>
                <a:gd name="T54" fmla="*/ 224 w 304"/>
                <a:gd name="T55" fmla="*/ 256 h 278"/>
                <a:gd name="T56" fmla="*/ 128 w 304"/>
                <a:gd name="T57" fmla="*/ 256 h 278"/>
                <a:gd name="T58" fmla="*/ 96 w 304"/>
                <a:gd name="T59" fmla="*/ 224 h 278"/>
                <a:gd name="T60" fmla="*/ 96 w 304"/>
                <a:gd name="T61" fmla="*/ 150 h 278"/>
                <a:gd name="T62" fmla="*/ 104 w 304"/>
                <a:gd name="T63" fmla="*/ 127 h 278"/>
                <a:gd name="T64" fmla="*/ 105 w 304"/>
                <a:gd name="T65" fmla="*/ 127 h 278"/>
                <a:gd name="T66" fmla="*/ 191 w 304"/>
                <a:gd name="T67" fmla="*/ 28 h 278"/>
                <a:gd name="T68" fmla="*/ 192 w 304"/>
                <a:gd name="T69" fmla="*/ 40 h 278"/>
                <a:gd name="T70" fmla="*/ 171 w 304"/>
                <a:gd name="T71" fmla="*/ 104 h 278"/>
                <a:gd name="T72" fmla="*/ 171 w 304"/>
                <a:gd name="T73" fmla="*/ 104 h 278"/>
                <a:gd name="T74" fmla="*/ 170 w 304"/>
                <a:gd name="T75" fmla="*/ 107 h 278"/>
                <a:gd name="T76" fmla="*/ 181 w 304"/>
                <a:gd name="T77" fmla="*/ 118 h 278"/>
                <a:gd name="T78" fmla="*/ 234 w 304"/>
                <a:gd name="T79" fmla="*/ 118 h 278"/>
                <a:gd name="T80" fmla="*/ 277 w 304"/>
                <a:gd name="T81" fmla="*/ 161 h 278"/>
                <a:gd name="T82" fmla="*/ 258 w 304"/>
                <a:gd name="T83" fmla="*/ 24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4" h="278">
                  <a:moveTo>
                    <a:pt x="298" y="160"/>
                  </a:moveTo>
                  <a:cubicBezTo>
                    <a:pt x="298" y="129"/>
                    <a:pt x="265" y="96"/>
                    <a:pt x="234" y="96"/>
                  </a:cubicBezTo>
                  <a:cubicBezTo>
                    <a:pt x="196" y="96"/>
                    <a:pt x="196" y="96"/>
                    <a:pt x="196" y="96"/>
                  </a:cubicBezTo>
                  <a:cubicBezTo>
                    <a:pt x="213" y="46"/>
                    <a:pt x="213" y="46"/>
                    <a:pt x="213" y="46"/>
                  </a:cubicBezTo>
                  <a:cubicBezTo>
                    <a:pt x="219" y="23"/>
                    <a:pt x="200" y="4"/>
                    <a:pt x="199" y="3"/>
                  </a:cubicBezTo>
                  <a:cubicBezTo>
                    <a:pt x="197" y="1"/>
                    <a:pt x="194" y="0"/>
                    <a:pt x="191" y="0"/>
                  </a:cubicBezTo>
                  <a:cubicBezTo>
                    <a:pt x="188" y="0"/>
                    <a:pt x="186" y="2"/>
                    <a:pt x="184" y="4"/>
                  </a:cubicBezTo>
                  <a:cubicBezTo>
                    <a:pt x="89" y="112"/>
                    <a:pt x="89" y="112"/>
                    <a:pt x="89" y="112"/>
                  </a:cubicBezTo>
                  <a:cubicBezTo>
                    <a:pt x="89" y="112"/>
                    <a:pt x="89" y="112"/>
                    <a:pt x="88" y="114"/>
                  </a:cubicBezTo>
                  <a:cubicBezTo>
                    <a:pt x="84" y="118"/>
                    <a:pt x="81" y="123"/>
                    <a:pt x="79" y="128"/>
                  </a:cubicBezTo>
                  <a:cubicBezTo>
                    <a:pt x="10" y="128"/>
                    <a:pt x="10" y="128"/>
                    <a:pt x="10" y="128"/>
                  </a:cubicBezTo>
                  <a:cubicBezTo>
                    <a:pt x="4" y="128"/>
                    <a:pt x="0" y="133"/>
                    <a:pt x="0" y="139"/>
                  </a:cubicBezTo>
                  <a:cubicBezTo>
                    <a:pt x="0" y="256"/>
                    <a:pt x="0" y="256"/>
                    <a:pt x="0" y="256"/>
                  </a:cubicBezTo>
                  <a:cubicBezTo>
                    <a:pt x="0" y="262"/>
                    <a:pt x="4" y="267"/>
                    <a:pt x="10" y="267"/>
                  </a:cubicBezTo>
                  <a:cubicBezTo>
                    <a:pt x="95" y="267"/>
                    <a:pt x="95" y="267"/>
                    <a:pt x="95" y="267"/>
                  </a:cubicBezTo>
                  <a:cubicBezTo>
                    <a:pt x="104" y="274"/>
                    <a:pt x="115" y="278"/>
                    <a:pt x="128" y="278"/>
                  </a:cubicBezTo>
                  <a:cubicBezTo>
                    <a:pt x="224" y="278"/>
                    <a:pt x="224" y="278"/>
                    <a:pt x="224" y="278"/>
                  </a:cubicBezTo>
                  <a:cubicBezTo>
                    <a:pt x="244" y="278"/>
                    <a:pt x="261" y="271"/>
                    <a:pt x="274" y="256"/>
                  </a:cubicBezTo>
                  <a:cubicBezTo>
                    <a:pt x="304" y="223"/>
                    <a:pt x="299" y="162"/>
                    <a:pt x="298" y="160"/>
                  </a:cubicBezTo>
                  <a:close/>
                  <a:moveTo>
                    <a:pt x="21" y="150"/>
                  </a:moveTo>
                  <a:cubicBezTo>
                    <a:pt x="74" y="150"/>
                    <a:pt x="74" y="150"/>
                    <a:pt x="74" y="150"/>
                  </a:cubicBezTo>
                  <a:cubicBezTo>
                    <a:pt x="74" y="150"/>
                    <a:pt x="74" y="150"/>
                    <a:pt x="74" y="150"/>
                  </a:cubicBezTo>
                  <a:cubicBezTo>
                    <a:pt x="74" y="224"/>
                    <a:pt x="74" y="224"/>
                    <a:pt x="74" y="224"/>
                  </a:cubicBezTo>
                  <a:cubicBezTo>
                    <a:pt x="74" y="232"/>
                    <a:pt x="76" y="239"/>
                    <a:pt x="78" y="246"/>
                  </a:cubicBezTo>
                  <a:cubicBezTo>
                    <a:pt x="21" y="246"/>
                    <a:pt x="21" y="246"/>
                    <a:pt x="21" y="246"/>
                  </a:cubicBezTo>
                  <a:lnTo>
                    <a:pt x="21" y="150"/>
                  </a:lnTo>
                  <a:close/>
                  <a:moveTo>
                    <a:pt x="258" y="242"/>
                  </a:moveTo>
                  <a:cubicBezTo>
                    <a:pt x="250" y="252"/>
                    <a:pt x="238" y="256"/>
                    <a:pt x="224" y="256"/>
                  </a:cubicBezTo>
                  <a:cubicBezTo>
                    <a:pt x="128" y="256"/>
                    <a:pt x="128" y="256"/>
                    <a:pt x="128" y="256"/>
                  </a:cubicBezTo>
                  <a:cubicBezTo>
                    <a:pt x="109" y="256"/>
                    <a:pt x="96" y="243"/>
                    <a:pt x="96" y="224"/>
                  </a:cubicBezTo>
                  <a:cubicBezTo>
                    <a:pt x="96" y="150"/>
                    <a:pt x="96" y="150"/>
                    <a:pt x="96" y="150"/>
                  </a:cubicBezTo>
                  <a:cubicBezTo>
                    <a:pt x="96" y="142"/>
                    <a:pt x="99" y="134"/>
                    <a:pt x="104" y="127"/>
                  </a:cubicBezTo>
                  <a:cubicBezTo>
                    <a:pt x="105" y="127"/>
                    <a:pt x="105" y="127"/>
                    <a:pt x="105" y="127"/>
                  </a:cubicBezTo>
                  <a:cubicBezTo>
                    <a:pt x="191" y="28"/>
                    <a:pt x="191" y="28"/>
                    <a:pt x="191" y="28"/>
                  </a:cubicBezTo>
                  <a:cubicBezTo>
                    <a:pt x="192" y="32"/>
                    <a:pt x="193" y="36"/>
                    <a:pt x="192" y="40"/>
                  </a:cubicBezTo>
                  <a:cubicBezTo>
                    <a:pt x="171" y="104"/>
                    <a:pt x="171" y="104"/>
                    <a:pt x="171" y="104"/>
                  </a:cubicBezTo>
                  <a:cubicBezTo>
                    <a:pt x="171" y="104"/>
                    <a:pt x="171" y="104"/>
                    <a:pt x="171" y="104"/>
                  </a:cubicBezTo>
                  <a:cubicBezTo>
                    <a:pt x="171" y="105"/>
                    <a:pt x="170" y="106"/>
                    <a:pt x="170" y="107"/>
                  </a:cubicBezTo>
                  <a:cubicBezTo>
                    <a:pt x="170" y="113"/>
                    <a:pt x="175" y="118"/>
                    <a:pt x="181" y="118"/>
                  </a:cubicBezTo>
                  <a:cubicBezTo>
                    <a:pt x="234" y="118"/>
                    <a:pt x="234" y="118"/>
                    <a:pt x="234" y="118"/>
                  </a:cubicBezTo>
                  <a:cubicBezTo>
                    <a:pt x="253" y="118"/>
                    <a:pt x="277" y="141"/>
                    <a:pt x="277" y="161"/>
                  </a:cubicBezTo>
                  <a:cubicBezTo>
                    <a:pt x="277" y="162"/>
                    <a:pt x="282" y="216"/>
                    <a:pt x="258" y="24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sp>
          <p:nvSpPr>
            <p:cNvPr id="10" name="Freeform 580">
              <a:extLst>
                <a:ext uri="{FF2B5EF4-FFF2-40B4-BE49-F238E27FC236}">
                  <a16:creationId xmlns:a16="http://schemas.microsoft.com/office/drawing/2014/main" id="{ED669A9E-6F6B-1B49-A197-45E0EF93B020}"/>
                </a:ext>
              </a:extLst>
            </p:cNvPr>
            <p:cNvSpPr>
              <a:spLocks noEditPoints="1"/>
            </p:cNvSpPr>
            <p:nvPr/>
          </p:nvSpPr>
          <p:spPr bwMode="auto">
            <a:xfrm>
              <a:off x="1932" y="247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grpSp>
      <p:sp>
        <p:nvSpPr>
          <p:cNvPr id="11" name="Freeform 624">
            <a:extLst>
              <a:ext uri="{FF2B5EF4-FFF2-40B4-BE49-F238E27FC236}">
                <a16:creationId xmlns:a16="http://schemas.microsoft.com/office/drawing/2014/main" id="{C2B35ADC-DF65-AF42-9458-4DCB5BEB3E3D}"/>
              </a:ext>
            </a:extLst>
          </p:cNvPr>
          <p:cNvSpPr>
            <a:spLocks noChangeAspect="1" noEditPoints="1"/>
          </p:cNvSpPr>
          <p:nvPr/>
        </p:nvSpPr>
        <p:spPr bwMode="auto">
          <a:xfrm>
            <a:off x="1300538" y="5861236"/>
            <a:ext cx="367982" cy="367982"/>
          </a:xfrm>
          <a:custGeom>
            <a:avLst/>
            <a:gdLst>
              <a:gd name="T0" fmla="*/ 379 w 512"/>
              <a:gd name="T1" fmla="*/ 223 h 512"/>
              <a:gd name="T2" fmla="*/ 353 w 512"/>
              <a:gd name="T3" fmla="*/ 181 h 512"/>
              <a:gd name="T4" fmla="*/ 314 w 512"/>
              <a:gd name="T5" fmla="*/ 149 h 512"/>
              <a:gd name="T6" fmla="*/ 284 w 512"/>
              <a:gd name="T7" fmla="*/ 151 h 512"/>
              <a:gd name="T8" fmla="*/ 228 w 512"/>
              <a:gd name="T9" fmla="*/ 151 h 512"/>
              <a:gd name="T10" fmla="*/ 176 w 512"/>
              <a:gd name="T11" fmla="*/ 160 h 512"/>
              <a:gd name="T12" fmla="*/ 144 w 512"/>
              <a:gd name="T13" fmla="*/ 206 h 512"/>
              <a:gd name="T14" fmla="*/ 181 w 512"/>
              <a:gd name="T15" fmla="*/ 282 h 512"/>
              <a:gd name="T16" fmla="*/ 239 w 512"/>
              <a:gd name="T17" fmla="*/ 288 h 512"/>
              <a:gd name="T18" fmla="*/ 279 w 512"/>
              <a:gd name="T19" fmla="*/ 309 h 512"/>
              <a:gd name="T20" fmla="*/ 332 w 512"/>
              <a:gd name="T21" fmla="*/ 373 h 512"/>
              <a:gd name="T22" fmla="*/ 370 w 512"/>
              <a:gd name="T23" fmla="*/ 302 h 512"/>
              <a:gd name="T24" fmla="*/ 394 w 512"/>
              <a:gd name="T25" fmla="*/ 261 h 512"/>
              <a:gd name="T26" fmla="*/ 185 w 512"/>
              <a:gd name="T27" fmla="*/ 242 h 512"/>
              <a:gd name="T28" fmla="*/ 140 w 512"/>
              <a:gd name="T29" fmla="*/ 251 h 512"/>
              <a:gd name="T30" fmla="*/ 172 w 512"/>
              <a:gd name="T31" fmla="*/ 197 h 512"/>
              <a:gd name="T32" fmla="*/ 202 w 512"/>
              <a:gd name="T33" fmla="*/ 233 h 512"/>
              <a:gd name="T34" fmla="*/ 234 w 512"/>
              <a:gd name="T35" fmla="*/ 185 h 512"/>
              <a:gd name="T36" fmla="*/ 255 w 512"/>
              <a:gd name="T37" fmla="*/ 177 h 512"/>
              <a:gd name="T38" fmla="*/ 259 w 512"/>
              <a:gd name="T39" fmla="*/ 198 h 512"/>
              <a:gd name="T40" fmla="*/ 234 w 512"/>
              <a:gd name="T41" fmla="*/ 213 h 512"/>
              <a:gd name="T42" fmla="*/ 284 w 512"/>
              <a:gd name="T43" fmla="*/ 248 h 512"/>
              <a:gd name="T44" fmla="*/ 273 w 512"/>
              <a:gd name="T45" fmla="*/ 266 h 512"/>
              <a:gd name="T46" fmla="*/ 230 w 512"/>
              <a:gd name="T47" fmla="*/ 246 h 512"/>
              <a:gd name="T48" fmla="*/ 283 w 512"/>
              <a:gd name="T49" fmla="*/ 215 h 512"/>
              <a:gd name="T50" fmla="*/ 320 w 512"/>
              <a:gd name="T51" fmla="*/ 192 h 512"/>
              <a:gd name="T52" fmla="*/ 347 w 512"/>
              <a:gd name="T53" fmla="*/ 233 h 512"/>
              <a:gd name="T54" fmla="*/ 318 w 512"/>
              <a:gd name="T55" fmla="*/ 213 h 512"/>
              <a:gd name="T56" fmla="*/ 362 w 512"/>
              <a:gd name="T57" fmla="*/ 266 h 512"/>
              <a:gd name="T58" fmla="*/ 340 w 512"/>
              <a:gd name="T59" fmla="*/ 281 h 512"/>
              <a:gd name="T60" fmla="*/ 340 w 512"/>
              <a:gd name="T61" fmla="*/ 324 h 512"/>
              <a:gd name="T62" fmla="*/ 308 w 512"/>
              <a:gd name="T63" fmla="*/ 311 h 512"/>
              <a:gd name="T64" fmla="*/ 313 w 512"/>
              <a:gd name="T65" fmla="*/ 264 h 512"/>
              <a:gd name="T66" fmla="*/ 334 w 512"/>
              <a:gd name="T67" fmla="*/ 255 h 512"/>
              <a:gd name="T68" fmla="*/ 362 w 512"/>
              <a:gd name="T69" fmla="*/ 266 h 512"/>
              <a:gd name="T70" fmla="*/ 256 w 512"/>
              <a:gd name="T71" fmla="*/ 512 h 512"/>
              <a:gd name="T72" fmla="*/ 393 w 512"/>
              <a:gd name="T73" fmla="*/ 302 h 512"/>
              <a:gd name="T74" fmla="*/ 352 w 512"/>
              <a:gd name="T75" fmla="*/ 384 h 512"/>
              <a:gd name="T76" fmla="*/ 266 w 512"/>
              <a:gd name="T77" fmla="*/ 384 h 512"/>
              <a:gd name="T78" fmla="*/ 218 w 512"/>
              <a:gd name="T79" fmla="*/ 320 h 512"/>
              <a:gd name="T80" fmla="*/ 96 w 512"/>
              <a:gd name="T81" fmla="*/ 245 h 512"/>
              <a:gd name="T82" fmla="*/ 176 w 512"/>
              <a:gd name="T83" fmla="*/ 138 h 512"/>
              <a:gd name="T84" fmla="*/ 261 w 512"/>
              <a:gd name="T85" fmla="*/ 117 h 512"/>
              <a:gd name="T86" fmla="*/ 359 w 512"/>
              <a:gd name="T87" fmla="*/ 160 h 512"/>
              <a:gd name="T88" fmla="*/ 416 w 512"/>
              <a:gd name="T89" fmla="*/ 26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382" y="238"/>
                </a:moveTo>
                <a:cubicBezTo>
                  <a:pt x="379" y="237"/>
                  <a:pt x="377" y="234"/>
                  <a:pt x="377" y="231"/>
                </a:cubicBezTo>
                <a:cubicBezTo>
                  <a:pt x="376" y="229"/>
                  <a:pt x="377" y="226"/>
                  <a:pt x="379" y="223"/>
                </a:cubicBezTo>
                <a:cubicBezTo>
                  <a:pt x="382" y="219"/>
                  <a:pt x="384" y="213"/>
                  <a:pt x="384" y="208"/>
                </a:cubicBezTo>
                <a:cubicBezTo>
                  <a:pt x="384" y="193"/>
                  <a:pt x="372" y="181"/>
                  <a:pt x="357" y="181"/>
                </a:cubicBezTo>
                <a:cubicBezTo>
                  <a:pt x="356" y="181"/>
                  <a:pt x="354" y="181"/>
                  <a:pt x="353" y="181"/>
                </a:cubicBezTo>
                <a:cubicBezTo>
                  <a:pt x="350" y="182"/>
                  <a:pt x="347" y="181"/>
                  <a:pt x="345" y="179"/>
                </a:cubicBezTo>
                <a:cubicBezTo>
                  <a:pt x="342" y="178"/>
                  <a:pt x="341" y="175"/>
                  <a:pt x="341" y="172"/>
                </a:cubicBezTo>
                <a:cubicBezTo>
                  <a:pt x="339" y="159"/>
                  <a:pt x="328" y="149"/>
                  <a:pt x="314" y="149"/>
                </a:cubicBezTo>
                <a:cubicBezTo>
                  <a:pt x="309" y="149"/>
                  <a:pt x="303" y="151"/>
                  <a:pt x="299" y="154"/>
                </a:cubicBezTo>
                <a:cubicBezTo>
                  <a:pt x="296" y="156"/>
                  <a:pt x="293" y="156"/>
                  <a:pt x="291" y="156"/>
                </a:cubicBezTo>
                <a:cubicBezTo>
                  <a:pt x="288" y="155"/>
                  <a:pt x="285" y="154"/>
                  <a:pt x="284" y="151"/>
                </a:cubicBezTo>
                <a:cubicBezTo>
                  <a:pt x="279" y="143"/>
                  <a:pt x="270" y="138"/>
                  <a:pt x="261" y="138"/>
                </a:cubicBezTo>
                <a:cubicBezTo>
                  <a:pt x="253" y="138"/>
                  <a:pt x="246" y="142"/>
                  <a:pt x="241" y="148"/>
                </a:cubicBezTo>
                <a:cubicBezTo>
                  <a:pt x="238" y="152"/>
                  <a:pt x="233" y="153"/>
                  <a:pt x="228" y="151"/>
                </a:cubicBezTo>
                <a:cubicBezTo>
                  <a:pt x="218" y="147"/>
                  <a:pt x="205" y="150"/>
                  <a:pt x="198" y="159"/>
                </a:cubicBezTo>
                <a:cubicBezTo>
                  <a:pt x="195" y="162"/>
                  <a:pt x="190" y="163"/>
                  <a:pt x="186" y="162"/>
                </a:cubicBezTo>
                <a:cubicBezTo>
                  <a:pt x="183" y="160"/>
                  <a:pt x="179" y="160"/>
                  <a:pt x="176" y="160"/>
                </a:cubicBezTo>
                <a:cubicBezTo>
                  <a:pt x="161" y="160"/>
                  <a:pt x="149" y="172"/>
                  <a:pt x="149" y="186"/>
                </a:cubicBezTo>
                <a:cubicBezTo>
                  <a:pt x="149" y="188"/>
                  <a:pt x="149" y="190"/>
                  <a:pt x="150" y="193"/>
                </a:cubicBezTo>
                <a:cubicBezTo>
                  <a:pt x="151" y="198"/>
                  <a:pt x="149" y="203"/>
                  <a:pt x="144" y="206"/>
                </a:cubicBezTo>
                <a:cubicBezTo>
                  <a:pt x="127" y="212"/>
                  <a:pt x="117" y="228"/>
                  <a:pt x="117" y="245"/>
                </a:cubicBezTo>
                <a:cubicBezTo>
                  <a:pt x="117" y="269"/>
                  <a:pt x="136" y="288"/>
                  <a:pt x="160" y="288"/>
                </a:cubicBezTo>
                <a:cubicBezTo>
                  <a:pt x="167" y="288"/>
                  <a:pt x="174" y="286"/>
                  <a:pt x="181" y="282"/>
                </a:cubicBezTo>
                <a:cubicBezTo>
                  <a:pt x="186" y="279"/>
                  <a:pt x="193" y="280"/>
                  <a:pt x="196" y="285"/>
                </a:cubicBezTo>
                <a:cubicBezTo>
                  <a:pt x="201" y="293"/>
                  <a:pt x="209" y="298"/>
                  <a:pt x="218" y="298"/>
                </a:cubicBezTo>
                <a:cubicBezTo>
                  <a:pt x="226" y="298"/>
                  <a:pt x="234" y="295"/>
                  <a:pt x="239" y="288"/>
                </a:cubicBezTo>
                <a:cubicBezTo>
                  <a:pt x="241" y="285"/>
                  <a:pt x="245" y="284"/>
                  <a:pt x="249" y="284"/>
                </a:cubicBezTo>
                <a:cubicBezTo>
                  <a:pt x="253" y="285"/>
                  <a:pt x="256" y="288"/>
                  <a:pt x="257" y="291"/>
                </a:cubicBezTo>
                <a:cubicBezTo>
                  <a:pt x="261" y="301"/>
                  <a:pt x="269" y="307"/>
                  <a:pt x="279" y="309"/>
                </a:cubicBezTo>
                <a:cubicBezTo>
                  <a:pt x="284" y="309"/>
                  <a:pt x="288" y="314"/>
                  <a:pt x="288" y="319"/>
                </a:cubicBezTo>
                <a:cubicBezTo>
                  <a:pt x="288" y="373"/>
                  <a:pt x="288" y="373"/>
                  <a:pt x="288" y="373"/>
                </a:cubicBezTo>
                <a:cubicBezTo>
                  <a:pt x="332" y="373"/>
                  <a:pt x="332" y="373"/>
                  <a:pt x="332" y="373"/>
                </a:cubicBezTo>
                <a:cubicBezTo>
                  <a:pt x="334" y="363"/>
                  <a:pt x="339" y="349"/>
                  <a:pt x="353" y="340"/>
                </a:cubicBezTo>
                <a:cubicBezTo>
                  <a:pt x="370" y="330"/>
                  <a:pt x="373" y="322"/>
                  <a:pt x="373" y="315"/>
                </a:cubicBezTo>
                <a:cubicBezTo>
                  <a:pt x="373" y="310"/>
                  <a:pt x="372" y="306"/>
                  <a:pt x="370" y="302"/>
                </a:cubicBezTo>
                <a:cubicBezTo>
                  <a:pt x="368" y="299"/>
                  <a:pt x="368" y="295"/>
                  <a:pt x="369" y="292"/>
                </a:cubicBezTo>
                <a:cubicBezTo>
                  <a:pt x="370" y="290"/>
                  <a:pt x="373" y="287"/>
                  <a:pt x="376" y="286"/>
                </a:cubicBezTo>
                <a:cubicBezTo>
                  <a:pt x="387" y="283"/>
                  <a:pt x="394" y="273"/>
                  <a:pt x="394" y="261"/>
                </a:cubicBezTo>
                <a:cubicBezTo>
                  <a:pt x="394" y="252"/>
                  <a:pt x="390" y="243"/>
                  <a:pt x="382" y="238"/>
                </a:cubicBezTo>
                <a:close/>
                <a:moveTo>
                  <a:pt x="196" y="244"/>
                </a:moveTo>
                <a:cubicBezTo>
                  <a:pt x="193" y="246"/>
                  <a:pt x="188" y="245"/>
                  <a:pt x="185" y="242"/>
                </a:cubicBezTo>
                <a:cubicBezTo>
                  <a:pt x="182" y="240"/>
                  <a:pt x="168" y="245"/>
                  <a:pt x="155" y="254"/>
                </a:cubicBezTo>
                <a:cubicBezTo>
                  <a:pt x="153" y="255"/>
                  <a:pt x="151" y="256"/>
                  <a:pt x="149" y="256"/>
                </a:cubicBezTo>
                <a:cubicBezTo>
                  <a:pt x="146" y="256"/>
                  <a:pt x="142" y="254"/>
                  <a:pt x="140" y="251"/>
                </a:cubicBezTo>
                <a:cubicBezTo>
                  <a:pt x="137" y="247"/>
                  <a:pt x="138" y="240"/>
                  <a:pt x="143" y="236"/>
                </a:cubicBezTo>
                <a:cubicBezTo>
                  <a:pt x="147" y="233"/>
                  <a:pt x="163" y="222"/>
                  <a:pt x="179" y="221"/>
                </a:cubicBezTo>
                <a:cubicBezTo>
                  <a:pt x="177" y="212"/>
                  <a:pt x="175" y="203"/>
                  <a:pt x="172" y="197"/>
                </a:cubicBezTo>
                <a:cubicBezTo>
                  <a:pt x="169" y="192"/>
                  <a:pt x="171" y="185"/>
                  <a:pt x="176" y="182"/>
                </a:cubicBezTo>
                <a:cubicBezTo>
                  <a:pt x="181" y="179"/>
                  <a:pt x="188" y="181"/>
                  <a:pt x="190" y="187"/>
                </a:cubicBezTo>
                <a:cubicBezTo>
                  <a:pt x="199" y="203"/>
                  <a:pt x="202" y="230"/>
                  <a:pt x="202" y="233"/>
                </a:cubicBezTo>
                <a:cubicBezTo>
                  <a:pt x="203" y="238"/>
                  <a:pt x="200" y="242"/>
                  <a:pt x="196" y="244"/>
                </a:cubicBezTo>
                <a:close/>
                <a:moveTo>
                  <a:pt x="223" y="197"/>
                </a:moveTo>
                <a:cubicBezTo>
                  <a:pt x="224" y="195"/>
                  <a:pt x="225" y="191"/>
                  <a:pt x="234" y="185"/>
                </a:cubicBezTo>
                <a:cubicBezTo>
                  <a:pt x="233" y="182"/>
                  <a:pt x="234" y="178"/>
                  <a:pt x="236" y="176"/>
                </a:cubicBezTo>
                <a:cubicBezTo>
                  <a:pt x="239" y="171"/>
                  <a:pt x="245" y="169"/>
                  <a:pt x="250" y="172"/>
                </a:cubicBezTo>
                <a:cubicBezTo>
                  <a:pt x="253" y="173"/>
                  <a:pt x="254" y="175"/>
                  <a:pt x="255" y="177"/>
                </a:cubicBezTo>
                <a:cubicBezTo>
                  <a:pt x="255" y="177"/>
                  <a:pt x="256" y="177"/>
                  <a:pt x="257" y="177"/>
                </a:cubicBezTo>
                <a:cubicBezTo>
                  <a:pt x="262" y="178"/>
                  <a:pt x="266" y="182"/>
                  <a:pt x="266" y="187"/>
                </a:cubicBezTo>
                <a:cubicBezTo>
                  <a:pt x="267" y="192"/>
                  <a:pt x="264" y="197"/>
                  <a:pt x="259" y="198"/>
                </a:cubicBezTo>
                <a:cubicBezTo>
                  <a:pt x="254" y="200"/>
                  <a:pt x="248" y="202"/>
                  <a:pt x="245" y="204"/>
                </a:cubicBezTo>
                <a:cubicBezTo>
                  <a:pt x="245" y="206"/>
                  <a:pt x="244" y="208"/>
                  <a:pt x="242" y="210"/>
                </a:cubicBezTo>
                <a:cubicBezTo>
                  <a:pt x="240" y="212"/>
                  <a:pt x="237" y="213"/>
                  <a:pt x="234" y="213"/>
                </a:cubicBezTo>
                <a:cubicBezTo>
                  <a:pt x="232" y="213"/>
                  <a:pt x="229" y="212"/>
                  <a:pt x="227" y="210"/>
                </a:cubicBezTo>
                <a:cubicBezTo>
                  <a:pt x="223" y="207"/>
                  <a:pt x="222" y="202"/>
                  <a:pt x="223" y="197"/>
                </a:cubicBezTo>
                <a:close/>
                <a:moveTo>
                  <a:pt x="284" y="248"/>
                </a:moveTo>
                <a:cubicBezTo>
                  <a:pt x="288" y="251"/>
                  <a:pt x="289" y="257"/>
                  <a:pt x="286" y="261"/>
                </a:cubicBezTo>
                <a:cubicBezTo>
                  <a:pt x="284" y="265"/>
                  <a:pt x="281" y="266"/>
                  <a:pt x="277" y="266"/>
                </a:cubicBezTo>
                <a:cubicBezTo>
                  <a:pt x="276" y="266"/>
                  <a:pt x="274" y="266"/>
                  <a:pt x="273" y="266"/>
                </a:cubicBezTo>
                <a:cubicBezTo>
                  <a:pt x="255" y="258"/>
                  <a:pt x="239" y="265"/>
                  <a:pt x="239" y="265"/>
                </a:cubicBezTo>
                <a:cubicBezTo>
                  <a:pt x="233" y="268"/>
                  <a:pt x="227" y="265"/>
                  <a:pt x="225" y="260"/>
                </a:cubicBezTo>
                <a:cubicBezTo>
                  <a:pt x="222" y="255"/>
                  <a:pt x="224" y="249"/>
                  <a:pt x="230" y="246"/>
                </a:cubicBezTo>
                <a:cubicBezTo>
                  <a:pt x="230" y="246"/>
                  <a:pt x="243" y="240"/>
                  <a:pt x="260" y="241"/>
                </a:cubicBezTo>
                <a:cubicBezTo>
                  <a:pt x="260" y="234"/>
                  <a:pt x="262" y="226"/>
                  <a:pt x="268" y="217"/>
                </a:cubicBezTo>
                <a:cubicBezTo>
                  <a:pt x="272" y="213"/>
                  <a:pt x="279" y="212"/>
                  <a:pt x="283" y="215"/>
                </a:cubicBezTo>
                <a:cubicBezTo>
                  <a:pt x="288" y="219"/>
                  <a:pt x="289" y="225"/>
                  <a:pt x="286" y="230"/>
                </a:cubicBezTo>
                <a:cubicBezTo>
                  <a:pt x="277" y="241"/>
                  <a:pt x="283" y="247"/>
                  <a:pt x="284" y="248"/>
                </a:cubicBezTo>
                <a:close/>
                <a:moveTo>
                  <a:pt x="320" y="192"/>
                </a:moveTo>
                <a:cubicBezTo>
                  <a:pt x="320" y="192"/>
                  <a:pt x="320" y="192"/>
                  <a:pt x="320" y="192"/>
                </a:cubicBezTo>
                <a:cubicBezTo>
                  <a:pt x="325" y="192"/>
                  <a:pt x="336" y="195"/>
                  <a:pt x="350" y="218"/>
                </a:cubicBezTo>
                <a:cubicBezTo>
                  <a:pt x="353" y="223"/>
                  <a:pt x="352" y="230"/>
                  <a:pt x="347" y="233"/>
                </a:cubicBezTo>
                <a:cubicBezTo>
                  <a:pt x="345" y="234"/>
                  <a:pt x="343" y="234"/>
                  <a:pt x="341" y="234"/>
                </a:cubicBezTo>
                <a:cubicBezTo>
                  <a:pt x="337" y="234"/>
                  <a:pt x="334" y="233"/>
                  <a:pt x="332" y="229"/>
                </a:cubicBezTo>
                <a:cubicBezTo>
                  <a:pt x="324" y="217"/>
                  <a:pt x="319" y="213"/>
                  <a:pt x="318" y="213"/>
                </a:cubicBezTo>
                <a:cubicBezTo>
                  <a:pt x="313" y="212"/>
                  <a:pt x="309" y="208"/>
                  <a:pt x="309" y="202"/>
                </a:cubicBezTo>
                <a:cubicBezTo>
                  <a:pt x="309" y="196"/>
                  <a:pt x="314" y="192"/>
                  <a:pt x="320" y="192"/>
                </a:cubicBezTo>
                <a:close/>
                <a:moveTo>
                  <a:pt x="362" y="266"/>
                </a:moveTo>
                <a:cubicBezTo>
                  <a:pt x="346" y="266"/>
                  <a:pt x="341" y="279"/>
                  <a:pt x="340" y="280"/>
                </a:cubicBezTo>
                <a:cubicBezTo>
                  <a:pt x="340" y="280"/>
                  <a:pt x="340" y="281"/>
                  <a:pt x="340" y="281"/>
                </a:cubicBezTo>
                <a:cubicBezTo>
                  <a:pt x="340" y="281"/>
                  <a:pt x="340" y="281"/>
                  <a:pt x="340" y="281"/>
                </a:cubicBezTo>
                <a:cubicBezTo>
                  <a:pt x="340" y="282"/>
                  <a:pt x="335" y="294"/>
                  <a:pt x="329" y="304"/>
                </a:cubicBezTo>
                <a:cubicBezTo>
                  <a:pt x="329" y="306"/>
                  <a:pt x="332" y="309"/>
                  <a:pt x="335" y="310"/>
                </a:cubicBezTo>
                <a:cubicBezTo>
                  <a:pt x="340" y="313"/>
                  <a:pt x="342" y="319"/>
                  <a:pt x="340" y="324"/>
                </a:cubicBezTo>
                <a:cubicBezTo>
                  <a:pt x="338" y="328"/>
                  <a:pt x="334" y="330"/>
                  <a:pt x="330" y="330"/>
                </a:cubicBezTo>
                <a:cubicBezTo>
                  <a:pt x="329" y="330"/>
                  <a:pt x="327" y="330"/>
                  <a:pt x="326" y="329"/>
                </a:cubicBezTo>
                <a:cubicBezTo>
                  <a:pt x="323" y="328"/>
                  <a:pt x="311" y="322"/>
                  <a:pt x="308" y="311"/>
                </a:cubicBezTo>
                <a:cubicBezTo>
                  <a:pt x="306" y="305"/>
                  <a:pt x="307" y="298"/>
                  <a:pt x="311" y="293"/>
                </a:cubicBezTo>
                <a:cubicBezTo>
                  <a:pt x="315" y="286"/>
                  <a:pt x="319" y="277"/>
                  <a:pt x="320" y="274"/>
                </a:cubicBezTo>
                <a:cubicBezTo>
                  <a:pt x="320" y="272"/>
                  <a:pt x="317" y="267"/>
                  <a:pt x="313" y="264"/>
                </a:cubicBezTo>
                <a:cubicBezTo>
                  <a:pt x="308" y="261"/>
                  <a:pt x="308" y="254"/>
                  <a:pt x="311" y="249"/>
                </a:cubicBezTo>
                <a:cubicBezTo>
                  <a:pt x="315" y="244"/>
                  <a:pt x="321" y="244"/>
                  <a:pt x="326" y="247"/>
                </a:cubicBezTo>
                <a:cubicBezTo>
                  <a:pt x="327" y="248"/>
                  <a:pt x="330" y="250"/>
                  <a:pt x="334" y="255"/>
                </a:cubicBezTo>
                <a:cubicBezTo>
                  <a:pt x="341" y="249"/>
                  <a:pt x="350" y="245"/>
                  <a:pt x="363" y="245"/>
                </a:cubicBezTo>
                <a:cubicBezTo>
                  <a:pt x="369" y="245"/>
                  <a:pt x="373" y="250"/>
                  <a:pt x="373" y="256"/>
                </a:cubicBezTo>
                <a:cubicBezTo>
                  <a:pt x="373" y="262"/>
                  <a:pt x="368" y="266"/>
                  <a:pt x="362" y="26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302"/>
                </a:moveTo>
                <a:cubicBezTo>
                  <a:pt x="394" y="306"/>
                  <a:pt x="394" y="310"/>
                  <a:pt x="394" y="314"/>
                </a:cubicBezTo>
                <a:cubicBezTo>
                  <a:pt x="395" y="336"/>
                  <a:pt x="379" y="349"/>
                  <a:pt x="365" y="358"/>
                </a:cubicBezTo>
                <a:cubicBezTo>
                  <a:pt x="352" y="366"/>
                  <a:pt x="352" y="384"/>
                  <a:pt x="352" y="384"/>
                </a:cubicBezTo>
                <a:cubicBezTo>
                  <a:pt x="352" y="390"/>
                  <a:pt x="347" y="394"/>
                  <a:pt x="341" y="394"/>
                </a:cubicBezTo>
                <a:cubicBezTo>
                  <a:pt x="277" y="394"/>
                  <a:pt x="277" y="394"/>
                  <a:pt x="277" y="394"/>
                </a:cubicBezTo>
                <a:cubicBezTo>
                  <a:pt x="271" y="394"/>
                  <a:pt x="266" y="390"/>
                  <a:pt x="266" y="384"/>
                </a:cubicBezTo>
                <a:cubicBezTo>
                  <a:pt x="266" y="328"/>
                  <a:pt x="266" y="328"/>
                  <a:pt x="266" y="328"/>
                </a:cubicBezTo>
                <a:cubicBezTo>
                  <a:pt x="258" y="324"/>
                  <a:pt x="250" y="319"/>
                  <a:pt x="245" y="312"/>
                </a:cubicBezTo>
                <a:cubicBezTo>
                  <a:pt x="237" y="317"/>
                  <a:pt x="228" y="320"/>
                  <a:pt x="218" y="320"/>
                </a:cubicBezTo>
                <a:cubicBezTo>
                  <a:pt x="205" y="320"/>
                  <a:pt x="192" y="314"/>
                  <a:pt x="183" y="304"/>
                </a:cubicBezTo>
                <a:cubicBezTo>
                  <a:pt x="176" y="307"/>
                  <a:pt x="168" y="309"/>
                  <a:pt x="160" y="309"/>
                </a:cubicBezTo>
                <a:cubicBezTo>
                  <a:pt x="124" y="309"/>
                  <a:pt x="96" y="280"/>
                  <a:pt x="96" y="245"/>
                </a:cubicBezTo>
                <a:cubicBezTo>
                  <a:pt x="96" y="222"/>
                  <a:pt x="108" y="201"/>
                  <a:pt x="128" y="190"/>
                </a:cubicBezTo>
                <a:cubicBezTo>
                  <a:pt x="128" y="188"/>
                  <a:pt x="128" y="187"/>
                  <a:pt x="128" y="186"/>
                </a:cubicBezTo>
                <a:cubicBezTo>
                  <a:pt x="128" y="160"/>
                  <a:pt x="149" y="138"/>
                  <a:pt x="176" y="138"/>
                </a:cubicBezTo>
                <a:cubicBezTo>
                  <a:pt x="179" y="138"/>
                  <a:pt x="183" y="139"/>
                  <a:pt x="187" y="140"/>
                </a:cubicBezTo>
                <a:cubicBezTo>
                  <a:pt x="198" y="129"/>
                  <a:pt x="215" y="125"/>
                  <a:pt x="229" y="129"/>
                </a:cubicBezTo>
                <a:cubicBezTo>
                  <a:pt x="238" y="121"/>
                  <a:pt x="249" y="117"/>
                  <a:pt x="261" y="117"/>
                </a:cubicBezTo>
                <a:cubicBezTo>
                  <a:pt x="274" y="117"/>
                  <a:pt x="286" y="122"/>
                  <a:pt x="295" y="132"/>
                </a:cubicBezTo>
                <a:cubicBezTo>
                  <a:pt x="301" y="129"/>
                  <a:pt x="308" y="128"/>
                  <a:pt x="314" y="128"/>
                </a:cubicBezTo>
                <a:cubicBezTo>
                  <a:pt x="335" y="128"/>
                  <a:pt x="353" y="141"/>
                  <a:pt x="359" y="160"/>
                </a:cubicBezTo>
                <a:cubicBezTo>
                  <a:pt x="385" y="161"/>
                  <a:pt x="405" y="182"/>
                  <a:pt x="405" y="208"/>
                </a:cubicBezTo>
                <a:cubicBezTo>
                  <a:pt x="405" y="214"/>
                  <a:pt x="404" y="221"/>
                  <a:pt x="401" y="227"/>
                </a:cubicBezTo>
                <a:cubicBezTo>
                  <a:pt x="410" y="236"/>
                  <a:pt x="416" y="248"/>
                  <a:pt x="416" y="261"/>
                </a:cubicBezTo>
                <a:cubicBezTo>
                  <a:pt x="416" y="278"/>
                  <a:pt x="407" y="293"/>
                  <a:pt x="393" y="30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 name="Freeform 624">
            <a:extLst>
              <a:ext uri="{FF2B5EF4-FFF2-40B4-BE49-F238E27FC236}">
                <a16:creationId xmlns:a16="http://schemas.microsoft.com/office/drawing/2014/main" id="{C92E8F2B-4918-9B48-8CD8-6757D53AB9BC}"/>
              </a:ext>
            </a:extLst>
          </p:cNvPr>
          <p:cNvSpPr>
            <a:spLocks noChangeAspect="1" noEditPoints="1"/>
          </p:cNvSpPr>
          <p:nvPr/>
        </p:nvSpPr>
        <p:spPr bwMode="auto">
          <a:xfrm flipH="1">
            <a:off x="11402413" y="5901480"/>
            <a:ext cx="338598" cy="338598"/>
          </a:xfrm>
          <a:custGeom>
            <a:avLst/>
            <a:gdLst>
              <a:gd name="T0" fmla="*/ 379 w 512"/>
              <a:gd name="T1" fmla="*/ 223 h 512"/>
              <a:gd name="T2" fmla="*/ 353 w 512"/>
              <a:gd name="T3" fmla="*/ 181 h 512"/>
              <a:gd name="T4" fmla="*/ 314 w 512"/>
              <a:gd name="T5" fmla="*/ 149 h 512"/>
              <a:gd name="T6" fmla="*/ 284 w 512"/>
              <a:gd name="T7" fmla="*/ 151 h 512"/>
              <a:gd name="T8" fmla="*/ 228 w 512"/>
              <a:gd name="T9" fmla="*/ 151 h 512"/>
              <a:gd name="T10" fmla="*/ 176 w 512"/>
              <a:gd name="T11" fmla="*/ 160 h 512"/>
              <a:gd name="T12" fmla="*/ 144 w 512"/>
              <a:gd name="T13" fmla="*/ 206 h 512"/>
              <a:gd name="T14" fmla="*/ 181 w 512"/>
              <a:gd name="T15" fmla="*/ 282 h 512"/>
              <a:gd name="T16" fmla="*/ 239 w 512"/>
              <a:gd name="T17" fmla="*/ 288 h 512"/>
              <a:gd name="T18" fmla="*/ 279 w 512"/>
              <a:gd name="T19" fmla="*/ 309 h 512"/>
              <a:gd name="T20" fmla="*/ 332 w 512"/>
              <a:gd name="T21" fmla="*/ 373 h 512"/>
              <a:gd name="T22" fmla="*/ 370 w 512"/>
              <a:gd name="T23" fmla="*/ 302 h 512"/>
              <a:gd name="T24" fmla="*/ 394 w 512"/>
              <a:gd name="T25" fmla="*/ 261 h 512"/>
              <a:gd name="T26" fmla="*/ 185 w 512"/>
              <a:gd name="T27" fmla="*/ 242 h 512"/>
              <a:gd name="T28" fmla="*/ 140 w 512"/>
              <a:gd name="T29" fmla="*/ 251 h 512"/>
              <a:gd name="T30" fmla="*/ 172 w 512"/>
              <a:gd name="T31" fmla="*/ 197 h 512"/>
              <a:gd name="T32" fmla="*/ 202 w 512"/>
              <a:gd name="T33" fmla="*/ 233 h 512"/>
              <a:gd name="T34" fmla="*/ 234 w 512"/>
              <a:gd name="T35" fmla="*/ 185 h 512"/>
              <a:gd name="T36" fmla="*/ 255 w 512"/>
              <a:gd name="T37" fmla="*/ 177 h 512"/>
              <a:gd name="T38" fmla="*/ 259 w 512"/>
              <a:gd name="T39" fmla="*/ 198 h 512"/>
              <a:gd name="T40" fmla="*/ 234 w 512"/>
              <a:gd name="T41" fmla="*/ 213 h 512"/>
              <a:gd name="T42" fmla="*/ 284 w 512"/>
              <a:gd name="T43" fmla="*/ 248 h 512"/>
              <a:gd name="T44" fmla="*/ 273 w 512"/>
              <a:gd name="T45" fmla="*/ 266 h 512"/>
              <a:gd name="T46" fmla="*/ 230 w 512"/>
              <a:gd name="T47" fmla="*/ 246 h 512"/>
              <a:gd name="T48" fmla="*/ 283 w 512"/>
              <a:gd name="T49" fmla="*/ 215 h 512"/>
              <a:gd name="T50" fmla="*/ 320 w 512"/>
              <a:gd name="T51" fmla="*/ 192 h 512"/>
              <a:gd name="T52" fmla="*/ 347 w 512"/>
              <a:gd name="T53" fmla="*/ 233 h 512"/>
              <a:gd name="T54" fmla="*/ 318 w 512"/>
              <a:gd name="T55" fmla="*/ 213 h 512"/>
              <a:gd name="T56" fmla="*/ 362 w 512"/>
              <a:gd name="T57" fmla="*/ 266 h 512"/>
              <a:gd name="T58" fmla="*/ 340 w 512"/>
              <a:gd name="T59" fmla="*/ 281 h 512"/>
              <a:gd name="T60" fmla="*/ 340 w 512"/>
              <a:gd name="T61" fmla="*/ 324 h 512"/>
              <a:gd name="T62" fmla="*/ 308 w 512"/>
              <a:gd name="T63" fmla="*/ 311 h 512"/>
              <a:gd name="T64" fmla="*/ 313 w 512"/>
              <a:gd name="T65" fmla="*/ 264 h 512"/>
              <a:gd name="T66" fmla="*/ 334 w 512"/>
              <a:gd name="T67" fmla="*/ 255 h 512"/>
              <a:gd name="T68" fmla="*/ 362 w 512"/>
              <a:gd name="T69" fmla="*/ 266 h 512"/>
              <a:gd name="T70" fmla="*/ 256 w 512"/>
              <a:gd name="T71" fmla="*/ 512 h 512"/>
              <a:gd name="T72" fmla="*/ 393 w 512"/>
              <a:gd name="T73" fmla="*/ 302 h 512"/>
              <a:gd name="T74" fmla="*/ 352 w 512"/>
              <a:gd name="T75" fmla="*/ 384 h 512"/>
              <a:gd name="T76" fmla="*/ 266 w 512"/>
              <a:gd name="T77" fmla="*/ 384 h 512"/>
              <a:gd name="T78" fmla="*/ 218 w 512"/>
              <a:gd name="T79" fmla="*/ 320 h 512"/>
              <a:gd name="T80" fmla="*/ 96 w 512"/>
              <a:gd name="T81" fmla="*/ 245 h 512"/>
              <a:gd name="T82" fmla="*/ 176 w 512"/>
              <a:gd name="T83" fmla="*/ 138 h 512"/>
              <a:gd name="T84" fmla="*/ 261 w 512"/>
              <a:gd name="T85" fmla="*/ 117 h 512"/>
              <a:gd name="T86" fmla="*/ 359 w 512"/>
              <a:gd name="T87" fmla="*/ 160 h 512"/>
              <a:gd name="T88" fmla="*/ 416 w 512"/>
              <a:gd name="T89" fmla="*/ 26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382" y="238"/>
                </a:moveTo>
                <a:cubicBezTo>
                  <a:pt x="379" y="237"/>
                  <a:pt x="377" y="234"/>
                  <a:pt x="377" y="231"/>
                </a:cubicBezTo>
                <a:cubicBezTo>
                  <a:pt x="376" y="229"/>
                  <a:pt x="377" y="226"/>
                  <a:pt x="379" y="223"/>
                </a:cubicBezTo>
                <a:cubicBezTo>
                  <a:pt x="382" y="219"/>
                  <a:pt x="384" y="213"/>
                  <a:pt x="384" y="208"/>
                </a:cubicBezTo>
                <a:cubicBezTo>
                  <a:pt x="384" y="193"/>
                  <a:pt x="372" y="181"/>
                  <a:pt x="357" y="181"/>
                </a:cubicBezTo>
                <a:cubicBezTo>
                  <a:pt x="356" y="181"/>
                  <a:pt x="354" y="181"/>
                  <a:pt x="353" y="181"/>
                </a:cubicBezTo>
                <a:cubicBezTo>
                  <a:pt x="350" y="182"/>
                  <a:pt x="347" y="181"/>
                  <a:pt x="345" y="179"/>
                </a:cubicBezTo>
                <a:cubicBezTo>
                  <a:pt x="342" y="178"/>
                  <a:pt x="341" y="175"/>
                  <a:pt x="341" y="172"/>
                </a:cubicBezTo>
                <a:cubicBezTo>
                  <a:pt x="339" y="159"/>
                  <a:pt x="328" y="149"/>
                  <a:pt x="314" y="149"/>
                </a:cubicBezTo>
                <a:cubicBezTo>
                  <a:pt x="309" y="149"/>
                  <a:pt x="303" y="151"/>
                  <a:pt x="299" y="154"/>
                </a:cubicBezTo>
                <a:cubicBezTo>
                  <a:pt x="296" y="156"/>
                  <a:pt x="293" y="156"/>
                  <a:pt x="291" y="156"/>
                </a:cubicBezTo>
                <a:cubicBezTo>
                  <a:pt x="288" y="155"/>
                  <a:pt x="285" y="154"/>
                  <a:pt x="284" y="151"/>
                </a:cubicBezTo>
                <a:cubicBezTo>
                  <a:pt x="279" y="143"/>
                  <a:pt x="270" y="138"/>
                  <a:pt x="261" y="138"/>
                </a:cubicBezTo>
                <a:cubicBezTo>
                  <a:pt x="253" y="138"/>
                  <a:pt x="246" y="142"/>
                  <a:pt x="241" y="148"/>
                </a:cubicBezTo>
                <a:cubicBezTo>
                  <a:pt x="238" y="152"/>
                  <a:pt x="233" y="153"/>
                  <a:pt x="228" y="151"/>
                </a:cubicBezTo>
                <a:cubicBezTo>
                  <a:pt x="218" y="147"/>
                  <a:pt x="205" y="150"/>
                  <a:pt x="198" y="159"/>
                </a:cubicBezTo>
                <a:cubicBezTo>
                  <a:pt x="195" y="162"/>
                  <a:pt x="190" y="163"/>
                  <a:pt x="186" y="162"/>
                </a:cubicBezTo>
                <a:cubicBezTo>
                  <a:pt x="183" y="160"/>
                  <a:pt x="179" y="160"/>
                  <a:pt x="176" y="160"/>
                </a:cubicBezTo>
                <a:cubicBezTo>
                  <a:pt x="161" y="160"/>
                  <a:pt x="149" y="172"/>
                  <a:pt x="149" y="186"/>
                </a:cubicBezTo>
                <a:cubicBezTo>
                  <a:pt x="149" y="188"/>
                  <a:pt x="149" y="190"/>
                  <a:pt x="150" y="193"/>
                </a:cubicBezTo>
                <a:cubicBezTo>
                  <a:pt x="151" y="198"/>
                  <a:pt x="149" y="203"/>
                  <a:pt x="144" y="206"/>
                </a:cubicBezTo>
                <a:cubicBezTo>
                  <a:pt x="127" y="212"/>
                  <a:pt x="117" y="228"/>
                  <a:pt x="117" y="245"/>
                </a:cubicBezTo>
                <a:cubicBezTo>
                  <a:pt x="117" y="269"/>
                  <a:pt x="136" y="288"/>
                  <a:pt x="160" y="288"/>
                </a:cubicBezTo>
                <a:cubicBezTo>
                  <a:pt x="167" y="288"/>
                  <a:pt x="174" y="286"/>
                  <a:pt x="181" y="282"/>
                </a:cubicBezTo>
                <a:cubicBezTo>
                  <a:pt x="186" y="279"/>
                  <a:pt x="193" y="280"/>
                  <a:pt x="196" y="285"/>
                </a:cubicBezTo>
                <a:cubicBezTo>
                  <a:pt x="201" y="293"/>
                  <a:pt x="209" y="298"/>
                  <a:pt x="218" y="298"/>
                </a:cubicBezTo>
                <a:cubicBezTo>
                  <a:pt x="226" y="298"/>
                  <a:pt x="234" y="295"/>
                  <a:pt x="239" y="288"/>
                </a:cubicBezTo>
                <a:cubicBezTo>
                  <a:pt x="241" y="285"/>
                  <a:pt x="245" y="284"/>
                  <a:pt x="249" y="284"/>
                </a:cubicBezTo>
                <a:cubicBezTo>
                  <a:pt x="253" y="285"/>
                  <a:pt x="256" y="288"/>
                  <a:pt x="257" y="291"/>
                </a:cubicBezTo>
                <a:cubicBezTo>
                  <a:pt x="261" y="301"/>
                  <a:pt x="269" y="307"/>
                  <a:pt x="279" y="309"/>
                </a:cubicBezTo>
                <a:cubicBezTo>
                  <a:pt x="284" y="309"/>
                  <a:pt x="288" y="314"/>
                  <a:pt x="288" y="319"/>
                </a:cubicBezTo>
                <a:cubicBezTo>
                  <a:pt x="288" y="373"/>
                  <a:pt x="288" y="373"/>
                  <a:pt x="288" y="373"/>
                </a:cubicBezTo>
                <a:cubicBezTo>
                  <a:pt x="332" y="373"/>
                  <a:pt x="332" y="373"/>
                  <a:pt x="332" y="373"/>
                </a:cubicBezTo>
                <a:cubicBezTo>
                  <a:pt x="334" y="363"/>
                  <a:pt x="339" y="349"/>
                  <a:pt x="353" y="340"/>
                </a:cubicBezTo>
                <a:cubicBezTo>
                  <a:pt x="370" y="330"/>
                  <a:pt x="373" y="322"/>
                  <a:pt x="373" y="315"/>
                </a:cubicBezTo>
                <a:cubicBezTo>
                  <a:pt x="373" y="310"/>
                  <a:pt x="372" y="306"/>
                  <a:pt x="370" y="302"/>
                </a:cubicBezTo>
                <a:cubicBezTo>
                  <a:pt x="368" y="299"/>
                  <a:pt x="368" y="295"/>
                  <a:pt x="369" y="292"/>
                </a:cubicBezTo>
                <a:cubicBezTo>
                  <a:pt x="370" y="290"/>
                  <a:pt x="373" y="287"/>
                  <a:pt x="376" y="286"/>
                </a:cubicBezTo>
                <a:cubicBezTo>
                  <a:pt x="387" y="283"/>
                  <a:pt x="394" y="273"/>
                  <a:pt x="394" y="261"/>
                </a:cubicBezTo>
                <a:cubicBezTo>
                  <a:pt x="394" y="252"/>
                  <a:pt x="390" y="243"/>
                  <a:pt x="382" y="238"/>
                </a:cubicBezTo>
                <a:close/>
                <a:moveTo>
                  <a:pt x="196" y="244"/>
                </a:moveTo>
                <a:cubicBezTo>
                  <a:pt x="193" y="246"/>
                  <a:pt x="188" y="245"/>
                  <a:pt x="185" y="242"/>
                </a:cubicBezTo>
                <a:cubicBezTo>
                  <a:pt x="182" y="240"/>
                  <a:pt x="168" y="245"/>
                  <a:pt x="155" y="254"/>
                </a:cubicBezTo>
                <a:cubicBezTo>
                  <a:pt x="153" y="255"/>
                  <a:pt x="151" y="256"/>
                  <a:pt x="149" y="256"/>
                </a:cubicBezTo>
                <a:cubicBezTo>
                  <a:pt x="146" y="256"/>
                  <a:pt x="142" y="254"/>
                  <a:pt x="140" y="251"/>
                </a:cubicBezTo>
                <a:cubicBezTo>
                  <a:pt x="137" y="247"/>
                  <a:pt x="138" y="240"/>
                  <a:pt x="143" y="236"/>
                </a:cubicBezTo>
                <a:cubicBezTo>
                  <a:pt x="147" y="233"/>
                  <a:pt x="163" y="222"/>
                  <a:pt x="179" y="221"/>
                </a:cubicBezTo>
                <a:cubicBezTo>
                  <a:pt x="177" y="212"/>
                  <a:pt x="175" y="203"/>
                  <a:pt x="172" y="197"/>
                </a:cubicBezTo>
                <a:cubicBezTo>
                  <a:pt x="169" y="192"/>
                  <a:pt x="171" y="185"/>
                  <a:pt x="176" y="182"/>
                </a:cubicBezTo>
                <a:cubicBezTo>
                  <a:pt x="181" y="179"/>
                  <a:pt x="188" y="181"/>
                  <a:pt x="190" y="187"/>
                </a:cubicBezTo>
                <a:cubicBezTo>
                  <a:pt x="199" y="203"/>
                  <a:pt x="202" y="230"/>
                  <a:pt x="202" y="233"/>
                </a:cubicBezTo>
                <a:cubicBezTo>
                  <a:pt x="203" y="238"/>
                  <a:pt x="200" y="242"/>
                  <a:pt x="196" y="244"/>
                </a:cubicBezTo>
                <a:close/>
                <a:moveTo>
                  <a:pt x="223" y="197"/>
                </a:moveTo>
                <a:cubicBezTo>
                  <a:pt x="224" y="195"/>
                  <a:pt x="225" y="191"/>
                  <a:pt x="234" y="185"/>
                </a:cubicBezTo>
                <a:cubicBezTo>
                  <a:pt x="233" y="182"/>
                  <a:pt x="234" y="178"/>
                  <a:pt x="236" y="176"/>
                </a:cubicBezTo>
                <a:cubicBezTo>
                  <a:pt x="239" y="171"/>
                  <a:pt x="245" y="169"/>
                  <a:pt x="250" y="172"/>
                </a:cubicBezTo>
                <a:cubicBezTo>
                  <a:pt x="253" y="173"/>
                  <a:pt x="254" y="175"/>
                  <a:pt x="255" y="177"/>
                </a:cubicBezTo>
                <a:cubicBezTo>
                  <a:pt x="255" y="177"/>
                  <a:pt x="256" y="177"/>
                  <a:pt x="257" y="177"/>
                </a:cubicBezTo>
                <a:cubicBezTo>
                  <a:pt x="262" y="178"/>
                  <a:pt x="266" y="182"/>
                  <a:pt x="266" y="187"/>
                </a:cubicBezTo>
                <a:cubicBezTo>
                  <a:pt x="267" y="192"/>
                  <a:pt x="264" y="197"/>
                  <a:pt x="259" y="198"/>
                </a:cubicBezTo>
                <a:cubicBezTo>
                  <a:pt x="254" y="200"/>
                  <a:pt x="248" y="202"/>
                  <a:pt x="245" y="204"/>
                </a:cubicBezTo>
                <a:cubicBezTo>
                  <a:pt x="245" y="206"/>
                  <a:pt x="244" y="208"/>
                  <a:pt x="242" y="210"/>
                </a:cubicBezTo>
                <a:cubicBezTo>
                  <a:pt x="240" y="212"/>
                  <a:pt x="237" y="213"/>
                  <a:pt x="234" y="213"/>
                </a:cubicBezTo>
                <a:cubicBezTo>
                  <a:pt x="232" y="213"/>
                  <a:pt x="229" y="212"/>
                  <a:pt x="227" y="210"/>
                </a:cubicBezTo>
                <a:cubicBezTo>
                  <a:pt x="223" y="207"/>
                  <a:pt x="222" y="202"/>
                  <a:pt x="223" y="197"/>
                </a:cubicBezTo>
                <a:close/>
                <a:moveTo>
                  <a:pt x="284" y="248"/>
                </a:moveTo>
                <a:cubicBezTo>
                  <a:pt x="288" y="251"/>
                  <a:pt x="289" y="257"/>
                  <a:pt x="286" y="261"/>
                </a:cubicBezTo>
                <a:cubicBezTo>
                  <a:pt x="284" y="265"/>
                  <a:pt x="281" y="266"/>
                  <a:pt x="277" y="266"/>
                </a:cubicBezTo>
                <a:cubicBezTo>
                  <a:pt x="276" y="266"/>
                  <a:pt x="274" y="266"/>
                  <a:pt x="273" y="266"/>
                </a:cubicBezTo>
                <a:cubicBezTo>
                  <a:pt x="255" y="258"/>
                  <a:pt x="239" y="265"/>
                  <a:pt x="239" y="265"/>
                </a:cubicBezTo>
                <a:cubicBezTo>
                  <a:pt x="233" y="268"/>
                  <a:pt x="227" y="265"/>
                  <a:pt x="225" y="260"/>
                </a:cubicBezTo>
                <a:cubicBezTo>
                  <a:pt x="222" y="255"/>
                  <a:pt x="224" y="249"/>
                  <a:pt x="230" y="246"/>
                </a:cubicBezTo>
                <a:cubicBezTo>
                  <a:pt x="230" y="246"/>
                  <a:pt x="243" y="240"/>
                  <a:pt x="260" y="241"/>
                </a:cubicBezTo>
                <a:cubicBezTo>
                  <a:pt x="260" y="234"/>
                  <a:pt x="262" y="226"/>
                  <a:pt x="268" y="217"/>
                </a:cubicBezTo>
                <a:cubicBezTo>
                  <a:pt x="272" y="213"/>
                  <a:pt x="279" y="212"/>
                  <a:pt x="283" y="215"/>
                </a:cubicBezTo>
                <a:cubicBezTo>
                  <a:pt x="288" y="219"/>
                  <a:pt x="289" y="225"/>
                  <a:pt x="286" y="230"/>
                </a:cubicBezTo>
                <a:cubicBezTo>
                  <a:pt x="277" y="241"/>
                  <a:pt x="283" y="247"/>
                  <a:pt x="284" y="248"/>
                </a:cubicBezTo>
                <a:close/>
                <a:moveTo>
                  <a:pt x="320" y="192"/>
                </a:moveTo>
                <a:cubicBezTo>
                  <a:pt x="320" y="192"/>
                  <a:pt x="320" y="192"/>
                  <a:pt x="320" y="192"/>
                </a:cubicBezTo>
                <a:cubicBezTo>
                  <a:pt x="325" y="192"/>
                  <a:pt x="336" y="195"/>
                  <a:pt x="350" y="218"/>
                </a:cubicBezTo>
                <a:cubicBezTo>
                  <a:pt x="353" y="223"/>
                  <a:pt x="352" y="230"/>
                  <a:pt x="347" y="233"/>
                </a:cubicBezTo>
                <a:cubicBezTo>
                  <a:pt x="345" y="234"/>
                  <a:pt x="343" y="234"/>
                  <a:pt x="341" y="234"/>
                </a:cubicBezTo>
                <a:cubicBezTo>
                  <a:pt x="337" y="234"/>
                  <a:pt x="334" y="233"/>
                  <a:pt x="332" y="229"/>
                </a:cubicBezTo>
                <a:cubicBezTo>
                  <a:pt x="324" y="217"/>
                  <a:pt x="319" y="213"/>
                  <a:pt x="318" y="213"/>
                </a:cubicBezTo>
                <a:cubicBezTo>
                  <a:pt x="313" y="212"/>
                  <a:pt x="309" y="208"/>
                  <a:pt x="309" y="202"/>
                </a:cubicBezTo>
                <a:cubicBezTo>
                  <a:pt x="309" y="196"/>
                  <a:pt x="314" y="192"/>
                  <a:pt x="320" y="192"/>
                </a:cubicBezTo>
                <a:close/>
                <a:moveTo>
                  <a:pt x="362" y="266"/>
                </a:moveTo>
                <a:cubicBezTo>
                  <a:pt x="346" y="266"/>
                  <a:pt x="341" y="279"/>
                  <a:pt x="340" y="280"/>
                </a:cubicBezTo>
                <a:cubicBezTo>
                  <a:pt x="340" y="280"/>
                  <a:pt x="340" y="281"/>
                  <a:pt x="340" y="281"/>
                </a:cubicBezTo>
                <a:cubicBezTo>
                  <a:pt x="340" y="281"/>
                  <a:pt x="340" y="281"/>
                  <a:pt x="340" y="281"/>
                </a:cubicBezTo>
                <a:cubicBezTo>
                  <a:pt x="340" y="282"/>
                  <a:pt x="335" y="294"/>
                  <a:pt x="329" y="304"/>
                </a:cubicBezTo>
                <a:cubicBezTo>
                  <a:pt x="329" y="306"/>
                  <a:pt x="332" y="309"/>
                  <a:pt x="335" y="310"/>
                </a:cubicBezTo>
                <a:cubicBezTo>
                  <a:pt x="340" y="313"/>
                  <a:pt x="342" y="319"/>
                  <a:pt x="340" y="324"/>
                </a:cubicBezTo>
                <a:cubicBezTo>
                  <a:pt x="338" y="328"/>
                  <a:pt x="334" y="330"/>
                  <a:pt x="330" y="330"/>
                </a:cubicBezTo>
                <a:cubicBezTo>
                  <a:pt x="329" y="330"/>
                  <a:pt x="327" y="330"/>
                  <a:pt x="326" y="329"/>
                </a:cubicBezTo>
                <a:cubicBezTo>
                  <a:pt x="323" y="328"/>
                  <a:pt x="311" y="322"/>
                  <a:pt x="308" y="311"/>
                </a:cubicBezTo>
                <a:cubicBezTo>
                  <a:pt x="306" y="305"/>
                  <a:pt x="307" y="298"/>
                  <a:pt x="311" y="293"/>
                </a:cubicBezTo>
                <a:cubicBezTo>
                  <a:pt x="315" y="286"/>
                  <a:pt x="319" y="277"/>
                  <a:pt x="320" y="274"/>
                </a:cubicBezTo>
                <a:cubicBezTo>
                  <a:pt x="320" y="272"/>
                  <a:pt x="317" y="267"/>
                  <a:pt x="313" y="264"/>
                </a:cubicBezTo>
                <a:cubicBezTo>
                  <a:pt x="308" y="261"/>
                  <a:pt x="308" y="254"/>
                  <a:pt x="311" y="249"/>
                </a:cubicBezTo>
                <a:cubicBezTo>
                  <a:pt x="315" y="244"/>
                  <a:pt x="321" y="244"/>
                  <a:pt x="326" y="247"/>
                </a:cubicBezTo>
                <a:cubicBezTo>
                  <a:pt x="327" y="248"/>
                  <a:pt x="330" y="250"/>
                  <a:pt x="334" y="255"/>
                </a:cubicBezTo>
                <a:cubicBezTo>
                  <a:pt x="341" y="249"/>
                  <a:pt x="350" y="245"/>
                  <a:pt x="363" y="245"/>
                </a:cubicBezTo>
                <a:cubicBezTo>
                  <a:pt x="369" y="245"/>
                  <a:pt x="373" y="250"/>
                  <a:pt x="373" y="256"/>
                </a:cubicBezTo>
                <a:cubicBezTo>
                  <a:pt x="373" y="262"/>
                  <a:pt x="368" y="266"/>
                  <a:pt x="362" y="26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302"/>
                </a:moveTo>
                <a:cubicBezTo>
                  <a:pt x="394" y="306"/>
                  <a:pt x="394" y="310"/>
                  <a:pt x="394" y="314"/>
                </a:cubicBezTo>
                <a:cubicBezTo>
                  <a:pt x="395" y="336"/>
                  <a:pt x="379" y="349"/>
                  <a:pt x="365" y="358"/>
                </a:cubicBezTo>
                <a:cubicBezTo>
                  <a:pt x="352" y="366"/>
                  <a:pt x="352" y="384"/>
                  <a:pt x="352" y="384"/>
                </a:cubicBezTo>
                <a:cubicBezTo>
                  <a:pt x="352" y="390"/>
                  <a:pt x="347" y="394"/>
                  <a:pt x="341" y="394"/>
                </a:cubicBezTo>
                <a:cubicBezTo>
                  <a:pt x="277" y="394"/>
                  <a:pt x="277" y="394"/>
                  <a:pt x="277" y="394"/>
                </a:cubicBezTo>
                <a:cubicBezTo>
                  <a:pt x="271" y="394"/>
                  <a:pt x="266" y="390"/>
                  <a:pt x="266" y="384"/>
                </a:cubicBezTo>
                <a:cubicBezTo>
                  <a:pt x="266" y="328"/>
                  <a:pt x="266" y="328"/>
                  <a:pt x="266" y="328"/>
                </a:cubicBezTo>
                <a:cubicBezTo>
                  <a:pt x="258" y="324"/>
                  <a:pt x="250" y="319"/>
                  <a:pt x="245" y="312"/>
                </a:cubicBezTo>
                <a:cubicBezTo>
                  <a:pt x="237" y="317"/>
                  <a:pt x="228" y="320"/>
                  <a:pt x="218" y="320"/>
                </a:cubicBezTo>
                <a:cubicBezTo>
                  <a:pt x="205" y="320"/>
                  <a:pt x="192" y="314"/>
                  <a:pt x="183" y="304"/>
                </a:cubicBezTo>
                <a:cubicBezTo>
                  <a:pt x="176" y="307"/>
                  <a:pt x="168" y="309"/>
                  <a:pt x="160" y="309"/>
                </a:cubicBezTo>
                <a:cubicBezTo>
                  <a:pt x="124" y="309"/>
                  <a:pt x="96" y="280"/>
                  <a:pt x="96" y="245"/>
                </a:cubicBezTo>
                <a:cubicBezTo>
                  <a:pt x="96" y="222"/>
                  <a:pt x="108" y="201"/>
                  <a:pt x="128" y="190"/>
                </a:cubicBezTo>
                <a:cubicBezTo>
                  <a:pt x="128" y="188"/>
                  <a:pt x="128" y="187"/>
                  <a:pt x="128" y="186"/>
                </a:cubicBezTo>
                <a:cubicBezTo>
                  <a:pt x="128" y="160"/>
                  <a:pt x="149" y="138"/>
                  <a:pt x="176" y="138"/>
                </a:cubicBezTo>
                <a:cubicBezTo>
                  <a:pt x="179" y="138"/>
                  <a:pt x="183" y="139"/>
                  <a:pt x="187" y="140"/>
                </a:cubicBezTo>
                <a:cubicBezTo>
                  <a:pt x="198" y="129"/>
                  <a:pt x="215" y="125"/>
                  <a:pt x="229" y="129"/>
                </a:cubicBezTo>
                <a:cubicBezTo>
                  <a:pt x="238" y="121"/>
                  <a:pt x="249" y="117"/>
                  <a:pt x="261" y="117"/>
                </a:cubicBezTo>
                <a:cubicBezTo>
                  <a:pt x="274" y="117"/>
                  <a:pt x="286" y="122"/>
                  <a:pt x="295" y="132"/>
                </a:cubicBezTo>
                <a:cubicBezTo>
                  <a:pt x="301" y="129"/>
                  <a:pt x="308" y="128"/>
                  <a:pt x="314" y="128"/>
                </a:cubicBezTo>
                <a:cubicBezTo>
                  <a:pt x="335" y="128"/>
                  <a:pt x="353" y="141"/>
                  <a:pt x="359" y="160"/>
                </a:cubicBezTo>
                <a:cubicBezTo>
                  <a:pt x="385" y="161"/>
                  <a:pt x="405" y="182"/>
                  <a:pt x="405" y="208"/>
                </a:cubicBezTo>
                <a:cubicBezTo>
                  <a:pt x="405" y="214"/>
                  <a:pt x="404" y="221"/>
                  <a:pt x="401" y="227"/>
                </a:cubicBezTo>
                <a:cubicBezTo>
                  <a:pt x="410" y="236"/>
                  <a:pt x="416" y="248"/>
                  <a:pt x="416" y="261"/>
                </a:cubicBezTo>
                <a:cubicBezTo>
                  <a:pt x="416" y="278"/>
                  <a:pt x="407" y="293"/>
                  <a:pt x="393" y="30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 name="Form 12">
            <a:extLst>
              <a:ext uri="{FF2B5EF4-FFF2-40B4-BE49-F238E27FC236}">
                <a16:creationId xmlns:a16="http://schemas.microsoft.com/office/drawing/2014/main" id="{E48396D2-F065-B344-AEA4-834DEB65FCEE}"/>
              </a:ext>
            </a:extLst>
          </p:cNvPr>
          <p:cNvSpPr/>
          <p:nvPr/>
        </p:nvSpPr>
        <p:spPr>
          <a:xfrm rot="16837561">
            <a:off x="2114104" y="2275836"/>
            <a:ext cx="3994026" cy="2711788"/>
          </a:xfrm>
          <a:prstGeom prst="swooshArrow">
            <a:avLst>
              <a:gd name="adj1" fmla="val 25000"/>
              <a:gd name="adj2" fmla="val 25000"/>
            </a:avLst>
          </a:prstGeom>
          <a:solidFill>
            <a:schemeClr val="accent1">
              <a:tint val="40000"/>
              <a:hueOff val="0"/>
              <a:satOff val="0"/>
              <a:lumOff val="0"/>
              <a:alpha val="96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4" name="Gruppieren 13">
            <a:extLst>
              <a:ext uri="{FF2B5EF4-FFF2-40B4-BE49-F238E27FC236}">
                <a16:creationId xmlns:a16="http://schemas.microsoft.com/office/drawing/2014/main" id="{77BF8F7B-6696-DA47-B7C2-863881300D2E}"/>
              </a:ext>
            </a:extLst>
          </p:cNvPr>
          <p:cNvGrpSpPr/>
          <p:nvPr/>
        </p:nvGrpSpPr>
        <p:grpSpPr>
          <a:xfrm>
            <a:off x="4153638" y="1685389"/>
            <a:ext cx="3983245" cy="3984624"/>
            <a:chOff x="4163293" y="1784396"/>
            <a:chExt cx="3983245" cy="3984624"/>
          </a:xfrm>
        </p:grpSpPr>
        <p:grpSp>
          <p:nvGrpSpPr>
            <p:cNvPr id="15" name="Group 15">
              <a:extLst>
                <a:ext uri="{FF2B5EF4-FFF2-40B4-BE49-F238E27FC236}">
                  <a16:creationId xmlns:a16="http://schemas.microsoft.com/office/drawing/2014/main" id="{F1961F5A-2B92-BA4D-917B-E6D47BDAFBCD}"/>
                </a:ext>
              </a:extLst>
            </p:cNvPr>
            <p:cNvGrpSpPr>
              <a:grpSpLocks/>
            </p:cNvGrpSpPr>
            <p:nvPr/>
          </p:nvGrpSpPr>
          <p:grpSpPr bwMode="auto">
            <a:xfrm>
              <a:off x="6154224" y="3775328"/>
              <a:ext cx="1174140" cy="1993692"/>
              <a:chOff x="3356" y="2880"/>
              <a:chExt cx="678" cy="1153"/>
            </a:xfrm>
            <a:solidFill>
              <a:schemeClr val="accent1"/>
            </a:solidFill>
          </p:grpSpPr>
          <p:sp>
            <p:nvSpPr>
              <p:cNvPr id="44" name="Arc 16">
                <a:extLst>
                  <a:ext uri="{FF2B5EF4-FFF2-40B4-BE49-F238E27FC236}">
                    <a16:creationId xmlns:a16="http://schemas.microsoft.com/office/drawing/2014/main" id="{C21F75EF-2834-B24B-914E-9527788B8E9A}"/>
                  </a:ext>
                </a:extLst>
              </p:cNvPr>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12700">
                <a:solidFill>
                  <a:schemeClr val="bg1"/>
                </a:solidFill>
                <a:round/>
                <a:headEnd/>
                <a:tailEnd/>
              </a:ln>
            </p:spPr>
            <p:txBody>
              <a:bodyPr lIns="44450" tIns="1005840" rIns="27432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E</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ngagement</a:t>
                </a:r>
              </a:p>
            </p:txBody>
          </p:sp>
          <p:sp>
            <p:nvSpPr>
              <p:cNvPr id="45" name="Freeform 70">
                <a:extLst>
                  <a:ext uri="{FF2B5EF4-FFF2-40B4-BE49-F238E27FC236}">
                    <a16:creationId xmlns:a16="http://schemas.microsoft.com/office/drawing/2014/main" id="{455D0FDC-16E8-9C4E-99B9-60E797F44810}"/>
                  </a:ext>
                </a:extLst>
              </p:cNvPr>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16" name="Group 18">
              <a:extLst>
                <a:ext uri="{FF2B5EF4-FFF2-40B4-BE49-F238E27FC236}">
                  <a16:creationId xmlns:a16="http://schemas.microsoft.com/office/drawing/2014/main" id="{AD5946AB-0EDB-DE48-9B2F-0C3B3ED45A68}"/>
                </a:ext>
              </a:extLst>
            </p:cNvPr>
            <p:cNvGrpSpPr>
              <a:grpSpLocks/>
            </p:cNvGrpSpPr>
            <p:nvPr/>
          </p:nvGrpSpPr>
          <p:grpSpPr bwMode="auto">
            <a:xfrm>
              <a:off x="4984225" y="3775328"/>
              <a:ext cx="1171381" cy="1993692"/>
              <a:chOff x="2679" y="2880"/>
              <a:chExt cx="678" cy="1153"/>
            </a:xfrm>
            <a:solidFill>
              <a:schemeClr val="accent1"/>
            </a:solidFill>
          </p:grpSpPr>
          <p:sp>
            <p:nvSpPr>
              <p:cNvPr id="42" name="Arc 19">
                <a:extLst>
                  <a:ext uri="{FF2B5EF4-FFF2-40B4-BE49-F238E27FC236}">
                    <a16:creationId xmlns:a16="http://schemas.microsoft.com/office/drawing/2014/main" id="{4A48029C-E715-1B41-8853-E2717C90AE77}"/>
                  </a:ext>
                </a:extLst>
              </p:cNvPr>
              <p:cNvSpPr>
                <a:spLocks/>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12700">
                <a:solidFill>
                  <a:schemeClr val="bg1"/>
                </a:solidFill>
                <a:round/>
                <a:headEnd/>
                <a:tailEnd/>
              </a:ln>
            </p:spPr>
            <p:txBody>
              <a:bodyPr lIns="274320" tIns="100584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I</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nterface</a:t>
                </a:r>
                <a:b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b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processes</a:t>
                </a:r>
              </a:p>
            </p:txBody>
          </p:sp>
          <p:sp>
            <p:nvSpPr>
              <p:cNvPr id="43" name="Freeform 68">
                <a:extLst>
                  <a:ext uri="{FF2B5EF4-FFF2-40B4-BE49-F238E27FC236}">
                    <a16:creationId xmlns:a16="http://schemas.microsoft.com/office/drawing/2014/main" id="{48CD53DB-E790-9647-BD55-4EB88F214D85}"/>
                  </a:ext>
                </a:extLst>
              </p:cNvPr>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17" name="Group 3">
              <a:extLst>
                <a:ext uri="{FF2B5EF4-FFF2-40B4-BE49-F238E27FC236}">
                  <a16:creationId xmlns:a16="http://schemas.microsoft.com/office/drawing/2014/main" id="{A2417BD4-72AA-804C-B0F9-C9A515236791}"/>
                </a:ext>
              </a:extLst>
            </p:cNvPr>
            <p:cNvGrpSpPr>
              <a:grpSpLocks/>
            </p:cNvGrpSpPr>
            <p:nvPr/>
          </p:nvGrpSpPr>
          <p:grpSpPr bwMode="auto">
            <a:xfrm>
              <a:off x="6154224" y="1784396"/>
              <a:ext cx="1174140" cy="1993693"/>
              <a:chOff x="3356" y="1728"/>
              <a:chExt cx="678" cy="1153"/>
            </a:xfrm>
            <a:solidFill>
              <a:schemeClr val="accent1"/>
            </a:solidFill>
          </p:grpSpPr>
          <p:sp>
            <p:nvSpPr>
              <p:cNvPr id="40" name="Arc 4">
                <a:extLst>
                  <a:ext uri="{FF2B5EF4-FFF2-40B4-BE49-F238E27FC236}">
                    <a16:creationId xmlns:a16="http://schemas.microsoft.com/office/drawing/2014/main" id="{F2A4E41E-24A3-8842-AD94-BD7D92D322AA}"/>
                  </a:ext>
                </a:extLst>
              </p:cNvPr>
              <p:cNvSpPr>
                <a:spLocks/>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12700">
                <a:solidFill>
                  <a:schemeClr val="bg1"/>
                </a:solidFill>
                <a:round/>
                <a:headEnd/>
                <a:tailEnd/>
              </a:ln>
            </p:spPr>
            <p:txBody>
              <a:bodyPr lIns="44450" tIns="44450" rIns="274320" bIns="100584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S</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taff experts </a:t>
                </a:r>
                <a:b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b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on demand</a:t>
                </a:r>
              </a:p>
            </p:txBody>
          </p:sp>
          <p:sp>
            <p:nvSpPr>
              <p:cNvPr id="41" name="Freeform 78">
                <a:extLst>
                  <a:ext uri="{FF2B5EF4-FFF2-40B4-BE49-F238E27FC236}">
                    <a16:creationId xmlns:a16="http://schemas.microsoft.com/office/drawing/2014/main" id="{7D400454-032C-554A-823E-AC760100B096}"/>
                  </a:ext>
                </a:extLst>
              </p:cNvPr>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18" name="Group 6">
              <a:extLst>
                <a:ext uri="{FF2B5EF4-FFF2-40B4-BE49-F238E27FC236}">
                  <a16:creationId xmlns:a16="http://schemas.microsoft.com/office/drawing/2014/main" id="{97CD3762-2F5E-BE46-97F2-B86AC56D49EE}"/>
                </a:ext>
              </a:extLst>
            </p:cNvPr>
            <p:cNvGrpSpPr>
              <a:grpSpLocks/>
            </p:cNvGrpSpPr>
            <p:nvPr/>
          </p:nvGrpSpPr>
          <p:grpSpPr bwMode="auto">
            <a:xfrm>
              <a:off x="6152495" y="2164333"/>
              <a:ext cx="1897112" cy="1612891"/>
              <a:chOff x="3356" y="1948"/>
              <a:chExt cx="1097" cy="933"/>
            </a:xfrm>
            <a:solidFill>
              <a:schemeClr val="accent1"/>
            </a:solidFill>
          </p:grpSpPr>
          <p:sp>
            <p:nvSpPr>
              <p:cNvPr id="38" name="Arc 7">
                <a:extLst>
                  <a:ext uri="{FF2B5EF4-FFF2-40B4-BE49-F238E27FC236}">
                    <a16:creationId xmlns:a16="http://schemas.microsoft.com/office/drawing/2014/main" id="{49D6A6D6-EC56-934D-B63F-6282B2A925DE}"/>
                  </a:ext>
                </a:extLst>
              </p:cNvPr>
              <p:cNvSpPr>
                <a:spLocks/>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12700">
                <a:solidFill>
                  <a:schemeClr val="bg1"/>
                </a:solidFill>
                <a:round/>
                <a:headEnd/>
                <a:tailEnd/>
              </a:ln>
            </p:spPr>
            <p:txBody>
              <a:bodyPr lIns="731520" tIns="44450" rIns="44450" bIns="2743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C</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ommunity</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 &amp; crowd</a:t>
                </a:r>
              </a:p>
            </p:txBody>
          </p:sp>
          <p:sp>
            <p:nvSpPr>
              <p:cNvPr id="39" name="Freeform 76">
                <a:extLst>
                  <a:ext uri="{FF2B5EF4-FFF2-40B4-BE49-F238E27FC236}">
                    <a16:creationId xmlns:a16="http://schemas.microsoft.com/office/drawing/2014/main" id="{54F1EBA7-CE7E-2E40-889C-FC17555265F4}"/>
                  </a:ext>
                </a:extLst>
              </p:cNvPr>
              <p:cNvSpPr>
                <a:spLocks/>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19" name="Group 9">
              <a:extLst>
                <a:ext uri="{FF2B5EF4-FFF2-40B4-BE49-F238E27FC236}">
                  <a16:creationId xmlns:a16="http://schemas.microsoft.com/office/drawing/2014/main" id="{CF01115C-C512-F24A-BEE2-5D069459F387}"/>
                </a:ext>
              </a:extLst>
            </p:cNvPr>
            <p:cNvGrpSpPr>
              <a:grpSpLocks/>
            </p:cNvGrpSpPr>
            <p:nvPr/>
          </p:nvGrpSpPr>
          <p:grpSpPr bwMode="auto">
            <a:xfrm>
              <a:off x="6154225" y="3159974"/>
              <a:ext cx="1992313" cy="1233468"/>
              <a:chOff x="3356" y="2524"/>
              <a:chExt cx="1152" cy="713"/>
            </a:xfrm>
            <a:solidFill>
              <a:schemeClr val="accent1"/>
            </a:solidFill>
          </p:grpSpPr>
          <p:sp>
            <p:nvSpPr>
              <p:cNvPr id="36" name="Arc 10">
                <a:extLst>
                  <a:ext uri="{FF2B5EF4-FFF2-40B4-BE49-F238E27FC236}">
                    <a16:creationId xmlns:a16="http://schemas.microsoft.com/office/drawing/2014/main" id="{7AC78E89-84ED-B541-BD16-12BF1BBCA73F}"/>
                  </a:ext>
                </a:extLst>
              </p:cNvPr>
              <p:cNvSpPr>
                <a:spLocks/>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12700">
                <a:solidFill>
                  <a:schemeClr val="bg1"/>
                </a:solidFill>
                <a:round/>
                <a:headEnd/>
                <a:tailEnd/>
              </a:ln>
            </p:spPr>
            <p:txBody>
              <a:bodyPr lIns="109728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A</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lgorithm</a:t>
                </a:r>
              </a:p>
            </p:txBody>
          </p:sp>
          <p:sp>
            <p:nvSpPr>
              <p:cNvPr id="37" name="Freeform 74">
                <a:extLst>
                  <a:ext uri="{FF2B5EF4-FFF2-40B4-BE49-F238E27FC236}">
                    <a16:creationId xmlns:a16="http://schemas.microsoft.com/office/drawing/2014/main" id="{D2DC562F-FF1E-D240-988B-FAC848DCFCE1}"/>
                  </a:ext>
                </a:extLst>
              </p:cNvPr>
              <p:cNvSpPr>
                <a:spLocks/>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20" name="Group 12">
              <a:extLst>
                <a:ext uri="{FF2B5EF4-FFF2-40B4-BE49-F238E27FC236}">
                  <a16:creationId xmlns:a16="http://schemas.microsoft.com/office/drawing/2014/main" id="{A3844232-BAAC-054B-948D-0C30CCE43FBE}"/>
                </a:ext>
              </a:extLst>
            </p:cNvPr>
            <p:cNvGrpSpPr>
              <a:grpSpLocks/>
            </p:cNvGrpSpPr>
            <p:nvPr/>
          </p:nvGrpSpPr>
          <p:grpSpPr bwMode="auto">
            <a:xfrm>
              <a:off x="6154224" y="3775328"/>
              <a:ext cx="1897112" cy="1612890"/>
              <a:chOff x="3356" y="2880"/>
              <a:chExt cx="1097" cy="933"/>
            </a:xfrm>
            <a:solidFill>
              <a:schemeClr val="accent1"/>
            </a:solidFill>
          </p:grpSpPr>
          <p:sp>
            <p:nvSpPr>
              <p:cNvPr id="34" name="Arc 13">
                <a:extLst>
                  <a:ext uri="{FF2B5EF4-FFF2-40B4-BE49-F238E27FC236}">
                    <a16:creationId xmlns:a16="http://schemas.microsoft.com/office/drawing/2014/main" id="{2EB4AAF7-2ED1-FB49-8AEE-81DACB910D3D}"/>
                  </a:ext>
                </a:extLst>
              </p:cNvPr>
              <p:cNvSpPr>
                <a:spLocks/>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12700">
                <a:solidFill>
                  <a:schemeClr val="bg1"/>
                </a:solidFill>
                <a:round/>
                <a:headEnd/>
                <a:tailEnd/>
              </a:ln>
            </p:spPr>
            <p:txBody>
              <a:bodyPr lIns="731520" tIns="18288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L</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everaged</a:t>
                </a:r>
                <a:b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b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assets</a:t>
                </a:r>
              </a:p>
            </p:txBody>
          </p:sp>
          <p:sp>
            <p:nvSpPr>
              <p:cNvPr id="35" name="Freeform 72">
                <a:extLst>
                  <a:ext uri="{FF2B5EF4-FFF2-40B4-BE49-F238E27FC236}">
                    <a16:creationId xmlns:a16="http://schemas.microsoft.com/office/drawing/2014/main" id="{F8F831F7-EE77-564B-B2D5-D0D93FBDEF53}"/>
                  </a:ext>
                </a:extLst>
              </p:cNvPr>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21" name="Group 21">
              <a:extLst>
                <a:ext uri="{FF2B5EF4-FFF2-40B4-BE49-F238E27FC236}">
                  <a16:creationId xmlns:a16="http://schemas.microsoft.com/office/drawing/2014/main" id="{A9409B8D-E416-5643-A6B2-A6821E9B4831}"/>
                </a:ext>
              </a:extLst>
            </p:cNvPr>
            <p:cNvGrpSpPr>
              <a:grpSpLocks/>
            </p:cNvGrpSpPr>
            <p:nvPr/>
          </p:nvGrpSpPr>
          <p:grpSpPr bwMode="auto">
            <a:xfrm>
              <a:off x="4259872" y="3775328"/>
              <a:ext cx="1895732" cy="1612890"/>
              <a:chOff x="2260" y="2880"/>
              <a:chExt cx="1097" cy="933"/>
            </a:xfrm>
            <a:solidFill>
              <a:schemeClr val="accent1"/>
            </a:solidFill>
          </p:grpSpPr>
          <p:sp>
            <p:nvSpPr>
              <p:cNvPr id="32" name="Arc 22">
                <a:extLst>
                  <a:ext uri="{FF2B5EF4-FFF2-40B4-BE49-F238E27FC236}">
                    <a16:creationId xmlns:a16="http://schemas.microsoft.com/office/drawing/2014/main" id="{3763EA0E-E087-8B49-996E-873251537156}"/>
                  </a:ext>
                </a:extLst>
              </p:cNvPr>
              <p:cNvSpPr>
                <a:spLocks/>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grpFill/>
              <a:ln w="12700">
                <a:solidFill>
                  <a:schemeClr val="bg1"/>
                </a:solidFill>
                <a:round/>
                <a:headEnd/>
                <a:tailEnd/>
              </a:ln>
            </p:spPr>
            <p:txBody>
              <a:bodyPr lIns="45720" tIns="182880" rIns="731520" b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D</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ashboards</a:t>
                </a:r>
              </a:p>
            </p:txBody>
          </p:sp>
          <p:sp>
            <p:nvSpPr>
              <p:cNvPr id="33" name="Freeform 66">
                <a:extLst>
                  <a:ext uri="{FF2B5EF4-FFF2-40B4-BE49-F238E27FC236}">
                    <a16:creationId xmlns:a16="http://schemas.microsoft.com/office/drawing/2014/main" id="{8EF65041-4B53-6749-9994-7EF6E61A52D7}"/>
                  </a:ext>
                </a:extLst>
              </p:cNvPr>
              <p:cNvSpPr>
                <a:spLocks/>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22" name="Group 24">
              <a:extLst>
                <a:ext uri="{FF2B5EF4-FFF2-40B4-BE49-F238E27FC236}">
                  <a16:creationId xmlns:a16="http://schemas.microsoft.com/office/drawing/2014/main" id="{B9E54F54-DE7D-4846-80B1-0D39EA6EFED2}"/>
                </a:ext>
              </a:extLst>
            </p:cNvPr>
            <p:cNvGrpSpPr>
              <a:grpSpLocks/>
            </p:cNvGrpSpPr>
            <p:nvPr/>
          </p:nvGrpSpPr>
          <p:grpSpPr bwMode="auto">
            <a:xfrm>
              <a:off x="4163293" y="3159974"/>
              <a:ext cx="1992313" cy="1233468"/>
              <a:chOff x="2204" y="2524"/>
              <a:chExt cx="1153" cy="713"/>
            </a:xfrm>
            <a:solidFill>
              <a:schemeClr val="accent1"/>
            </a:solidFill>
          </p:grpSpPr>
          <p:sp>
            <p:nvSpPr>
              <p:cNvPr id="30" name="Arc 25">
                <a:extLst>
                  <a:ext uri="{FF2B5EF4-FFF2-40B4-BE49-F238E27FC236}">
                    <a16:creationId xmlns:a16="http://schemas.microsoft.com/office/drawing/2014/main" id="{9B45D222-2226-9847-86C8-B272D03F20DA}"/>
                  </a:ext>
                </a:extLst>
              </p:cNvPr>
              <p:cNvSpPr>
                <a:spLocks/>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grpFill/>
              <a:ln w="12700">
                <a:solidFill>
                  <a:schemeClr val="bg1"/>
                </a:solidFill>
                <a:round/>
                <a:headEnd/>
                <a:tailEnd/>
              </a:ln>
            </p:spPr>
            <p:txBody>
              <a:bodyPr lIns="44450" tIns="44450" rIns="109728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E</a:t>
                </a:r>
                <a:r>
                  <a:rPr kumimoji="0" lang="en-GB" sz="10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x-perimentation</a:t>
                </a:r>
              </a:p>
            </p:txBody>
          </p:sp>
          <p:sp>
            <p:nvSpPr>
              <p:cNvPr id="31" name="Freeform 64">
                <a:extLst>
                  <a:ext uri="{FF2B5EF4-FFF2-40B4-BE49-F238E27FC236}">
                    <a16:creationId xmlns:a16="http://schemas.microsoft.com/office/drawing/2014/main" id="{7FCD95DE-9810-694F-824E-FD10A776DBB6}"/>
                  </a:ext>
                </a:extLst>
              </p:cNvPr>
              <p:cNvSpPr>
                <a:spLocks/>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23" name="Group 27">
              <a:extLst>
                <a:ext uri="{FF2B5EF4-FFF2-40B4-BE49-F238E27FC236}">
                  <a16:creationId xmlns:a16="http://schemas.microsoft.com/office/drawing/2014/main" id="{B98A2668-E944-094F-9C67-6D7744A3C714}"/>
                </a:ext>
              </a:extLst>
            </p:cNvPr>
            <p:cNvGrpSpPr>
              <a:grpSpLocks/>
            </p:cNvGrpSpPr>
            <p:nvPr/>
          </p:nvGrpSpPr>
          <p:grpSpPr bwMode="auto">
            <a:xfrm>
              <a:off x="4259872" y="2165198"/>
              <a:ext cx="1895732" cy="1612891"/>
              <a:chOff x="2260" y="1948"/>
              <a:chExt cx="1097" cy="933"/>
            </a:xfrm>
            <a:solidFill>
              <a:schemeClr val="accent1"/>
            </a:solidFill>
          </p:grpSpPr>
          <p:sp>
            <p:nvSpPr>
              <p:cNvPr id="28" name="Arc 28">
                <a:extLst>
                  <a:ext uri="{FF2B5EF4-FFF2-40B4-BE49-F238E27FC236}">
                    <a16:creationId xmlns:a16="http://schemas.microsoft.com/office/drawing/2014/main" id="{F0C605DC-6B51-C14A-9CE0-C7EEEC979C30}"/>
                  </a:ext>
                </a:extLst>
              </p:cNvPr>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grpFill/>
              <a:ln w="12700">
                <a:solidFill>
                  <a:schemeClr val="bg1"/>
                </a:solidFill>
                <a:round/>
                <a:headEnd/>
                <a:tailEnd/>
              </a:ln>
            </p:spPr>
            <p:txBody>
              <a:bodyPr lIns="45720" tIns="44450" rIns="731520" bIns="2743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A</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utonomy </a:t>
                </a:r>
                <a:b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b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of teams</a:t>
                </a:r>
              </a:p>
            </p:txBody>
          </p:sp>
          <p:sp>
            <p:nvSpPr>
              <p:cNvPr id="29" name="Freeform 62">
                <a:extLst>
                  <a:ext uri="{FF2B5EF4-FFF2-40B4-BE49-F238E27FC236}">
                    <a16:creationId xmlns:a16="http://schemas.microsoft.com/office/drawing/2014/main" id="{6BE389AC-D62B-3242-9FC0-9A392E651585}"/>
                  </a:ext>
                </a:extLst>
              </p:cNvPr>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24" name="Group 30">
              <a:extLst>
                <a:ext uri="{FF2B5EF4-FFF2-40B4-BE49-F238E27FC236}">
                  <a16:creationId xmlns:a16="http://schemas.microsoft.com/office/drawing/2014/main" id="{D2022EDA-C7E7-2F4C-9D04-92CACD2EE141}"/>
                </a:ext>
              </a:extLst>
            </p:cNvPr>
            <p:cNvGrpSpPr>
              <a:grpSpLocks/>
            </p:cNvGrpSpPr>
            <p:nvPr/>
          </p:nvGrpSpPr>
          <p:grpSpPr bwMode="auto">
            <a:xfrm>
              <a:off x="4984225" y="1784396"/>
              <a:ext cx="1171381" cy="1993693"/>
              <a:chOff x="2679" y="1728"/>
              <a:chExt cx="678" cy="1153"/>
            </a:xfrm>
            <a:solidFill>
              <a:schemeClr val="accent1"/>
            </a:solidFill>
          </p:grpSpPr>
          <p:sp>
            <p:nvSpPr>
              <p:cNvPr id="26" name="Arc 31">
                <a:extLst>
                  <a:ext uri="{FF2B5EF4-FFF2-40B4-BE49-F238E27FC236}">
                    <a16:creationId xmlns:a16="http://schemas.microsoft.com/office/drawing/2014/main" id="{D5D655C6-801B-3E40-B1D8-4577269E2D71}"/>
                  </a:ext>
                </a:extLst>
              </p:cNvPr>
              <p:cNvSpPr>
                <a:spLocks/>
              </p:cNvSpPr>
              <p:nvPr/>
            </p:nvSpPr>
            <p:spPr bwMode="auto">
              <a:xfrm>
                <a:off x="2679"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grpFill/>
              <a:ln w="12700">
                <a:solidFill>
                  <a:schemeClr val="bg1"/>
                </a:solidFill>
                <a:round/>
                <a:headEnd/>
                <a:tailEnd/>
              </a:ln>
            </p:spPr>
            <p:txBody>
              <a:bodyPr lIns="274320" tIns="45720" rIns="44450" bIns="100584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S</a:t>
                </a:r>
                <a:r>
                  <a:rPr kumimoji="0" lang="en-GB" sz="11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ocial Technologies</a:t>
                </a:r>
              </a:p>
            </p:txBody>
          </p:sp>
          <p:sp>
            <p:nvSpPr>
              <p:cNvPr id="27" name="Freeform 60">
                <a:extLst>
                  <a:ext uri="{FF2B5EF4-FFF2-40B4-BE49-F238E27FC236}">
                    <a16:creationId xmlns:a16="http://schemas.microsoft.com/office/drawing/2014/main" id="{15F65535-BD4C-9840-922E-5DBE7651E2C7}"/>
                  </a:ext>
                </a:extLst>
              </p:cNvPr>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noFill/>
              <a:ln w="1270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sp>
          <p:nvSpPr>
            <p:cNvPr id="25" name="Oval 79">
              <a:extLst>
                <a:ext uri="{FF2B5EF4-FFF2-40B4-BE49-F238E27FC236}">
                  <a16:creationId xmlns:a16="http://schemas.microsoft.com/office/drawing/2014/main" id="{A4699794-6862-E641-96A2-EF1D346CD300}"/>
                </a:ext>
              </a:extLst>
            </p:cNvPr>
            <p:cNvSpPr>
              <a:spLocks noChangeArrowheads="1"/>
            </p:cNvSpPr>
            <p:nvPr/>
          </p:nvSpPr>
          <p:spPr bwMode="auto">
            <a:xfrm>
              <a:off x="5157294" y="2779367"/>
              <a:ext cx="1992313" cy="1990933"/>
            </a:xfrm>
            <a:prstGeom prst="ellipse">
              <a:avLst/>
            </a:prstGeom>
            <a:solidFill>
              <a:schemeClr val="accent6"/>
            </a:solidFill>
            <a:ln w="57150">
              <a:solidFill>
                <a:schemeClr val="bg1"/>
              </a:solidFill>
              <a:round/>
              <a:headEnd/>
              <a:tailEnd/>
            </a:ln>
          </p:spPr>
          <p:txBody>
            <a:bodyPr lIns="44450" tIns="44450" rIns="44450" bIns="44450" anchor="ctr"/>
            <a:lstStyle/>
            <a:p>
              <a:pPr marL="0" marR="0" lvl="0" indent="0" algn="ctr" defTabSz="914400" rtl="0" eaLnBrk="1" fontAlgn="auto" latinLnBrk="0" hangingPunct="1">
                <a:lnSpc>
                  <a:spcPct val="95000"/>
                </a:lnSpc>
                <a:spcBef>
                  <a:spcPct val="20000"/>
                </a:spcBef>
                <a:spcAft>
                  <a:spcPct val="37000"/>
                </a:spcAft>
                <a:buClrTx/>
                <a:buSzTx/>
                <a:buFontTx/>
                <a:buNone/>
                <a:tabLst/>
                <a:defRPr/>
              </a:pPr>
              <a:r>
                <a:rPr kumimoji="0" lang="en-GB" sz="17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SCALE IDEAS </a:t>
              </a:r>
            </a:p>
            <a:p>
              <a:pPr marL="0" marR="0" lvl="0" indent="0" algn="ctr" defTabSz="914400" rtl="0" eaLnBrk="1" fontAlgn="auto" latinLnBrk="0" hangingPunct="1">
                <a:lnSpc>
                  <a:spcPct val="95000"/>
                </a:lnSpc>
                <a:spcBef>
                  <a:spcPct val="20000"/>
                </a:spcBef>
                <a:spcAft>
                  <a:spcPct val="3700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Narrow" panose="020B0606020202030204" pitchFamily="34" charset="0"/>
                  <a:ea typeface="+mn-ea"/>
                  <a:cs typeface="Arial" pitchFamily="34" charset="0"/>
                </a:rPr>
                <a:t>for the creation of</a:t>
              </a:r>
            </a:p>
            <a:p>
              <a:pPr marL="0" marR="0" lvl="0" indent="0" algn="ctr" defTabSz="914400" rtl="0" eaLnBrk="1" fontAlgn="auto" latinLnBrk="0" hangingPunct="1">
                <a:lnSpc>
                  <a:spcPct val="95000"/>
                </a:lnSpc>
                <a:spcBef>
                  <a:spcPct val="20000"/>
                </a:spcBef>
                <a:spcAft>
                  <a:spcPct val="37000"/>
                </a:spcAft>
                <a:buClrTx/>
                <a:buSzTx/>
                <a:buFontTx/>
                <a:buNone/>
                <a:tabLst/>
                <a:defRPr/>
              </a:pPr>
              <a:r>
                <a:rPr lang="en-GB" sz="1600" b="1">
                  <a:solidFill>
                    <a:prstClr val="white"/>
                  </a:solidFill>
                  <a:latin typeface="Arial Narrow" panose="020B0606020202030204" pitchFamily="34" charset="0"/>
                  <a:cs typeface="Arial" pitchFamily="34" charset="0"/>
                </a:rPr>
                <a:t>exponential</a:t>
              </a:r>
              <a:r>
                <a:rPr kumimoji="0" lang="en-GB" sz="1600" b="1" i="0" u="none" strike="noStrike" kern="1200" cap="none" spc="0" normalizeH="0" baseline="0" noProof="0">
                  <a:ln>
                    <a:noFill/>
                  </a:ln>
                  <a:solidFill>
                    <a:prstClr val="white"/>
                  </a:solidFill>
                  <a:effectLst/>
                  <a:uLnTx/>
                  <a:uFillTx/>
                  <a:latin typeface="Arial Narrow" panose="020B0606020202030204" pitchFamily="34" charset="0"/>
                  <a:cs typeface="Arial" pitchFamily="34" charset="0"/>
                </a:rPr>
                <a:t> growth within your </a:t>
              </a:r>
              <a:br>
                <a:rPr kumimoji="0" lang="en-GB" sz="1600" b="1" i="0" u="none" strike="noStrike" kern="1200" cap="none" spc="0" normalizeH="0" baseline="0" noProof="0">
                  <a:ln>
                    <a:noFill/>
                  </a:ln>
                  <a:solidFill>
                    <a:prstClr val="white"/>
                  </a:solidFill>
                  <a:effectLst/>
                  <a:uLnTx/>
                  <a:uFillTx/>
                  <a:latin typeface="Arial Narrow" panose="020B0606020202030204" pitchFamily="34" charset="0"/>
                  <a:cs typeface="Arial" pitchFamily="34" charset="0"/>
                </a:rPr>
              </a:br>
              <a:r>
                <a:rPr kumimoji="0" lang="en-GB" sz="1600" b="1" i="0" u="none" strike="noStrike" kern="1200" cap="none" spc="0" normalizeH="0" baseline="0" noProof="0">
                  <a:ln>
                    <a:noFill/>
                  </a:ln>
                  <a:solidFill>
                    <a:prstClr val="white"/>
                  </a:solidFill>
                  <a:effectLst/>
                  <a:uLnTx/>
                  <a:uFillTx/>
                  <a:latin typeface="Arial Narrow" panose="020B0606020202030204" pitchFamily="34" charset="0"/>
                  <a:cs typeface="Arial" pitchFamily="34" charset="0"/>
                </a:rPr>
                <a:t>organization </a:t>
              </a:r>
            </a:p>
          </p:txBody>
        </p:sp>
      </p:grpSp>
      <p:sp>
        <p:nvSpPr>
          <p:cNvPr id="46" name="Textfeld 45">
            <a:extLst>
              <a:ext uri="{FF2B5EF4-FFF2-40B4-BE49-F238E27FC236}">
                <a16:creationId xmlns:a16="http://schemas.microsoft.com/office/drawing/2014/main" id="{058F7890-A07B-0C4F-90A4-11DA90E2A23C}"/>
              </a:ext>
            </a:extLst>
          </p:cNvPr>
          <p:cNvSpPr txBox="1"/>
          <p:nvPr/>
        </p:nvSpPr>
        <p:spPr>
          <a:xfrm>
            <a:off x="1782730" y="5536242"/>
            <a:ext cx="4137580" cy="1061829"/>
          </a:xfrm>
          <a:prstGeom prst="rect">
            <a:avLst/>
          </a:prstGeom>
          <a:noFill/>
        </p:spPr>
        <p:txBody>
          <a:bodyPr wrap="square" lIns="0" tIns="0" rIns="0" bIns="0" rtlCol="0">
            <a:spAutoFit/>
          </a:bodyPr>
          <a:lstStyle/>
          <a:p>
            <a:pPr marL="228600" marR="0" lvl="0" indent="-228600" algn="l" defTabSz="914400" rtl="0" eaLnBrk="1" fontAlgn="auto" latinLnBrk="0" hangingPunct="1">
              <a:lnSpc>
                <a:spcPct val="100000"/>
              </a:lnSpc>
              <a:spcBef>
                <a:spcPts val="0"/>
              </a:spcBef>
              <a:spcAft>
                <a:spcPts val="1000"/>
              </a:spcAft>
              <a:buClrTx/>
              <a:buSzPct val="100000"/>
              <a:buFont typeface="Wingdings" panose="05000000000000000000" pitchFamily="2" charset="2"/>
              <a:buChar char="§"/>
              <a:tabLst/>
              <a:defRPr/>
            </a:pPr>
            <a:r>
              <a:rPr lang="en-GB" sz="1400">
                <a:solidFill>
                  <a:prstClr val="black"/>
                </a:solidFill>
                <a:latin typeface="Arial Narrow" panose="020B0604020202020204" pitchFamily="34" charset="0"/>
                <a:cs typeface="Arial Narrow" panose="020B0604020202020204" pitchFamily="34" charset="0"/>
              </a:rPr>
              <a:t>Interfaces</a:t>
            </a:r>
            <a:r>
              <a:rPr kumimoji="0" lang="en-GB" sz="11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 </a:t>
            </a:r>
            <a:r>
              <a:rPr lang="en-GB" sz="1100">
                <a:solidFill>
                  <a:schemeClr val="bg2">
                    <a:lumMod val="50000"/>
                  </a:schemeClr>
                </a:solidFill>
                <a:latin typeface="Arial Narrow" panose="020B0604020202020204" pitchFamily="34" charset="0"/>
                <a:cs typeface="Arial Narrow" panose="020B0604020202020204" pitchFamily="34" charset="0"/>
              </a:rPr>
              <a:t>connect the SCALE externalities –</a:t>
            </a:r>
            <a:br>
              <a:rPr lang="en-GB" sz="1100">
                <a:solidFill>
                  <a:schemeClr val="bg2">
                    <a:lumMod val="50000"/>
                  </a:schemeClr>
                </a:solidFill>
                <a:latin typeface="Arial Narrow" panose="020B0604020202020204" pitchFamily="34" charset="0"/>
                <a:cs typeface="Arial Narrow" panose="020B0604020202020204" pitchFamily="34" charset="0"/>
              </a:rPr>
            </a:br>
            <a:r>
              <a:rPr lang="en-GB" sz="1100">
                <a:solidFill>
                  <a:schemeClr val="bg2">
                    <a:lumMod val="50000"/>
                  </a:schemeClr>
                </a:solidFill>
                <a:latin typeface="Arial Narrow" panose="020B0604020202020204" pitchFamily="34" charset="0"/>
                <a:cs typeface="Arial Narrow" panose="020B0604020202020204" pitchFamily="34" charset="0"/>
              </a:rPr>
              <a:t>such as your community - with the company’s internal workings. </a:t>
            </a:r>
            <a:r>
              <a:rPr lang="en-GB" sz="1100" err="1">
                <a:solidFill>
                  <a:schemeClr val="bg2">
                    <a:lumMod val="50000"/>
                  </a:schemeClr>
                </a:solidFill>
                <a:latin typeface="Arial Narrow" panose="020B0604020202020204" pitchFamily="34" charset="0"/>
                <a:cs typeface="Arial Narrow" panose="020B0604020202020204" pitchFamily="34" charset="0"/>
              </a:rPr>
              <a:t>ExOs</a:t>
            </a:r>
            <a:r>
              <a:rPr lang="en-GB" sz="1100">
                <a:solidFill>
                  <a:schemeClr val="bg2">
                    <a:lumMod val="50000"/>
                  </a:schemeClr>
                </a:solidFill>
                <a:latin typeface="Arial Narrow" panose="020B0604020202020204" pitchFamily="34" charset="0"/>
                <a:cs typeface="Arial Narrow" panose="020B0604020202020204" pitchFamily="34" charset="0"/>
              </a:rPr>
              <a:t> demand on interfaces to manage work and projects and push them into the world. </a:t>
            </a:r>
            <a:r>
              <a:rPr lang="en-US" sz="1100">
                <a:solidFill>
                  <a:schemeClr val="bg2">
                    <a:lumMod val="50000"/>
                  </a:schemeClr>
                </a:solidFill>
                <a:latin typeface="Arial Narrow" panose="020B0604020202020204" pitchFamily="34" charset="0"/>
                <a:cs typeface="Arial Narrow" panose="020B0604020202020204" pitchFamily="34" charset="0"/>
              </a:rPr>
              <a:t>Currently APPLEs App-Store is representing a fully developed interface, as it allows customers to see what is available, and what's more, it’s indispensable to APPLE and all its products.</a:t>
            </a:r>
            <a:endParaRPr lang="en-GB" sz="1100">
              <a:solidFill>
                <a:schemeClr val="bg2">
                  <a:lumMod val="50000"/>
                </a:schemeClr>
              </a:solidFill>
              <a:latin typeface="Arial Narrow" panose="020B0604020202020204" pitchFamily="34" charset="0"/>
              <a:cs typeface="Arial Narrow" panose="020B0604020202020204" pitchFamily="34" charset="0"/>
            </a:endParaRPr>
          </a:p>
        </p:txBody>
      </p:sp>
      <p:sp>
        <p:nvSpPr>
          <p:cNvPr id="47" name="Textfeld 46">
            <a:extLst>
              <a:ext uri="{FF2B5EF4-FFF2-40B4-BE49-F238E27FC236}">
                <a16:creationId xmlns:a16="http://schemas.microsoft.com/office/drawing/2014/main" id="{AAD030D2-23D0-2D49-8CDF-BA5948A3BC85}"/>
              </a:ext>
            </a:extLst>
          </p:cNvPr>
          <p:cNvSpPr txBox="1"/>
          <p:nvPr/>
        </p:nvSpPr>
        <p:spPr>
          <a:xfrm>
            <a:off x="375605" y="4643360"/>
            <a:ext cx="3624951" cy="723275"/>
          </a:xfrm>
          <a:prstGeom prst="rect">
            <a:avLst/>
          </a:prstGeom>
          <a:noFill/>
        </p:spPr>
        <p:txBody>
          <a:bodyPr wrap="square" lIns="0" tIns="0" rIns="0" bIns="0" rtlCol="0">
            <a:spAutoFit/>
          </a:bodyPr>
          <a:lstStyle/>
          <a:p>
            <a:pPr marL="228600" marR="0" lvl="0" indent="-228600" algn="l" defTabSz="914400" rtl="0" eaLnBrk="1" fontAlgn="auto" latinLnBrk="0" hangingPunct="1">
              <a:lnSpc>
                <a:spcPct val="100000"/>
              </a:lnSpc>
              <a:spcBef>
                <a:spcPts val="0"/>
              </a:spcBef>
              <a:spcAft>
                <a:spcPts val="1000"/>
              </a:spcAft>
              <a:buClrTx/>
              <a:buSzPct val="100000"/>
              <a:buFont typeface="Wingdings" panose="05000000000000000000" pitchFamily="2" charset="2"/>
              <a:buChar char="§"/>
              <a:tabLst/>
              <a:defRPr/>
            </a:pPr>
            <a:r>
              <a:rPr lang="en-GB" sz="1400">
                <a:solidFill>
                  <a:prstClr val="black"/>
                </a:solidFill>
                <a:latin typeface="Arial Narrow" panose="020B0604020202020204" pitchFamily="34" charset="0"/>
                <a:cs typeface="Arial Narrow" panose="020B0604020202020204" pitchFamily="34" charset="0"/>
              </a:rPr>
              <a:t>Dashboards</a:t>
            </a:r>
            <a:r>
              <a:rPr kumimoji="0" lang="en-GB" sz="11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 </a:t>
            </a:r>
            <a:r>
              <a:rPr lang="en-GB" sz="1100">
                <a:solidFill>
                  <a:schemeClr val="bg2">
                    <a:lumMod val="50000"/>
                  </a:schemeClr>
                </a:solidFill>
                <a:latin typeface="Arial Narrow" panose="020B0604020202020204" pitchFamily="34" charset="0"/>
                <a:cs typeface="Arial Narrow" panose="020B0604020202020204" pitchFamily="34" charset="0"/>
              </a:rPr>
              <a:t>enable people in their organization to access relevant data in real time. Think of a dashboard within a multiplayer game like “World of Warcraft”. You always know where to go, how to get there and what to do once you will be there.</a:t>
            </a:r>
          </a:p>
        </p:txBody>
      </p:sp>
      <p:sp>
        <p:nvSpPr>
          <p:cNvPr id="48" name="Textfeld 47">
            <a:extLst>
              <a:ext uri="{FF2B5EF4-FFF2-40B4-BE49-F238E27FC236}">
                <a16:creationId xmlns:a16="http://schemas.microsoft.com/office/drawing/2014/main" id="{C629EBFD-04FE-3547-85A5-2CAC5CFA4658}"/>
              </a:ext>
            </a:extLst>
          </p:cNvPr>
          <p:cNvSpPr txBox="1"/>
          <p:nvPr/>
        </p:nvSpPr>
        <p:spPr>
          <a:xfrm>
            <a:off x="87393" y="3054394"/>
            <a:ext cx="3781834" cy="1400383"/>
          </a:xfrm>
          <a:prstGeom prst="rect">
            <a:avLst/>
          </a:prstGeom>
          <a:noFill/>
        </p:spPr>
        <p:txBody>
          <a:bodyPr wrap="square" lIns="0" tIns="0" rIns="0" bIns="0" rtlCol="0">
            <a:spAutoFit/>
          </a:bodyPr>
          <a:lstStyle/>
          <a:p>
            <a:pPr marL="228600" lvl="0" indent="-228600">
              <a:spcAft>
                <a:spcPts val="1000"/>
              </a:spcAft>
              <a:buSzPct val="100000"/>
              <a:buFont typeface="Wingdings" panose="05000000000000000000" pitchFamily="2" charset="2"/>
              <a:buChar char="§"/>
              <a:defRPr/>
            </a:pPr>
            <a:r>
              <a:rPr lang="en-GB" sz="1400">
                <a:solidFill>
                  <a:prstClr val="black"/>
                </a:solidFill>
                <a:latin typeface="Arial Narrow" panose="020B0604020202020204" pitchFamily="34" charset="0"/>
                <a:cs typeface="Arial Narrow" panose="020B0604020202020204" pitchFamily="34" charset="0"/>
              </a:rPr>
              <a:t>Experimentation</a:t>
            </a:r>
            <a:r>
              <a:rPr lang="en-GB" sz="1100">
                <a:solidFill>
                  <a:schemeClr val="bg2">
                    <a:lumMod val="50000"/>
                  </a:schemeClr>
                </a:solidFill>
                <a:latin typeface="Arial Narrow" panose="020B0604020202020204" pitchFamily="34" charset="0"/>
                <a:cs typeface="Arial Narrow" panose="020B0604020202020204" pitchFamily="34" charset="0"/>
              </a:rPr>
              <a:t> is key to every </a:t>
            </a:r>
            <a:r>
              <a:rPr lang="en-GB" sz="1100" err="1">
                <a:solidFill>
                  <a:schemeClr val="bg2">
                    <a:lumMod val="50000"/>
                  </a:schemeClr>
                </a:solidFill>
                <a:latin typeface="Arial Narrow" panose="020B0604020202020204" pitchFamily="34" charset="0"/>
                <a:cs typeface="Arial Narrow" panose="020B0604020202020204" pitchFamily="34" charset="0"/>
              </a:rPr>
              <a:t>ExO</a:t>
            </a:r>
            <a:r>
              <a:rPr lang="en-GB" sz="1100">
                <a:solidFill>
                  <a:schemeClr val="bg2">
                    <a:lumMod val="50000"/>
                  </a:schemeClr>
                </a:solidFill>
                <a:latin typeface="Arial Narrow" panose="020B0604020202020204" pitchFamily="34" charset="0"/>
                <a:cs typeface="Arial Narrow" panose="020B0604020202020204" pitchFamily="34" charset="0"/>
              </a:rPr>
              <a:t>. Where traditional Organizations sought to reduce every risk (for various purposes) – they overlook the biggest risk. The biggest risk is in fact taking no risk. If anyone wants to succeeds – to experiment is a must. </a:t>
            </a:r>
            <a:r>
              <a:rPr lang="en-GB" sz="1100" err="1">
                <a:solidFill>
                  <a:schemeClr val="bg2">
                    <a:lumMod val="50000"/>
                  </a:schemeClr>
                </a:solidFill>
                <a:latin typeface="Arial Narrow" panose="020B0604020202020204" pitchFamily="34" charset="0"/>
                <a:cs typeface="Arial Narrow" panose="020B0604020202020204" pitchFamily="34" charset="0"/>
              </a:rPr>
              <a:t>Mondelez</a:t>
            </a:r>
            <a:r>
              <a:rPr lang="en-GB" sz="1100">
                <a:solidFill>
                  <a:schemeClr val="bg2">
                    <a:lumMod val="50000"/>
                  </a:schemeClr>
                </a:solidFill>
                <a:latin typeface="Arial Narrow" panose="020B0604020202020204" pitchFamily="34" charset="0"/>
                <a:cs typeface="Arial Narrow" panose="020B0604020202020204" pitchFamily="34" charset="0"/>
              </a:rPr>
              <a:t> International, a multinational confectionary company, employs “Garages” to support the employees to anticipate innovative ideas. Disconnected from outside contact, participants can focus on the problem at hand rising with the new solutions.</a:t>
            </a:r>
          </a:p>
        </p:txBody>
      </p:sp>
      <p:sp>
        <p:nvSpPr>
          <p:cNvPr id="49" name="Textfeld 48">
            <a:extLst>
              <a:ext uri="{FF2B5EF4-FFF2-40B4-BE49-F238E27FC236}">
                <a16:creationId xmlns:a16="http://schemas.microsoft.com/office/drawing/2014/main" id="{E6D8F23D-8A6F-E045-BB35-EEC803924F48}"/>
              </a:ext>
            </a:extLst>
          </p:cNvPr>
          <p:cNvSpPr txBox="1"/>
          <p:nvPr/>
        </p:nvSpPr>
        <p:spPr>
          <a:xfrm>
            <a:off x="276826" y="1803982"/>
            <a:ext cx="4141491" cy="1061829"/>
          </a:xfrm>
          <a:prstGeom prst="rect">
            <a:avLst/>
          </a:prstGeom>
          <a:noFill/>
        </p:spPr>
        <p:txBody>
          <a:bodyPr wrap="square" lIns="0" tIns="0" rIns="0" bIns="0" rtlCol="0">
            <a:spAutoFit/>
          </a:bodyPr>
          <a:lstStyle/>
          <a:p>
            <a:pPr marL="228600" marR="0" lvl="0" indent="-228600" algn="l" defTabSz="914400" rtl="0" eaLnBrk="1" fontAlgn="auto" latinLnBrk="0" hangingPunct="1">
              <a:lnSpc>
                <a:spcPct val="100000"/>
              </a:lnSpc>
              <a:spcBef>
                <a:spcPts val="0"/>
              </a:spcBef>
              <a:spcAft>
                <a:spcPts val="1000"/>
              </a:spcAft>
              <a:buClrTx/>
              <a:buSzPct val="100000"/>
              <a:buFont typeface="Wingdings" panose="05000000000000000000" pitchFamily="2" charset="2"/>
              <a:buChar char="§"/>
              <a:tabLst/>
              <a:defRPr/>
            </a:pPr>
            <a:r>
              <a:rPr lang="en-GB" sz="1400">
                <a:solidFill>
                  <a:prstClr val="black"/>
                </a:solidFill>
                <a:latin typeface="Arial Narrow" panose="020B0604020202020204" pitchFamily="34" charset="0"/>
                <a:cs typeface="Arial Narrow" panose="020B0604020202020204" pitchFamily="34" charset="0"/>
              </a:rPr>
              <a:t>Autonomy</a:t>
            </a:r>
            <a:r>
              <a:rPr lang="en-GB" sz="1100">
                <a:solidFill>
                  <a:schemeClr val="bg2">
                    <a:lumMod val="50000"/>
                  </a:schemeClr>
                </a:solidFill>
                <a:latin typeface="Arial Narrow" panose="020B0604020202020204" pitchFamily="34" charset="0"/>
                <a:cs typeface="Arial Narrow" panose="020B0604020202020204" pitchFamily="34" charset="0"/>
              </a:rPr>
              <a:t> represents the key of the belief system of an ideal </a:t>
            </a:r>
            <a:r>
              <a:rPr lang="en-GB" sz="1100" err="1">
                <a:solidFill>
                  <a:schemeClr val="bg2">
                    <a:lumMod val="50000"/>
                  </a:schemeClr>
                </a:solidFill>
                <a:latin typeface="Arial Narrow" panose="020B0604020202020204" pitchFamily="34" charset="0"/>
                <a:cs typeface="Arial Narrow" panose="020B0604020202020204" pitchFamily="34" charset="0"/>
              </a:rPr>
              <a:t>ExO</a:t>
            </a:r>
            <a:r>
              <a:rPr lang="en-GB" sz="1100">
                <a:solidFill>
                  <a:schemeClr val="bg2">
                    <a:lumMod val="50000"/>
                  </a:schemeClr>
                </a:solidFill>
                <a:latin typeface="Arial Narrow" panose="020B0604020202020204" pitchFamily="34" charset="0"/>
                <a:cs typeface="Arial Narrow" panose="020B0604020202020204" pitchFamily="34" charset="0"/>
              </a:rPr>
              <a:t> employee. </a:t>
            </a:r>
            <a:r>
              <a:rPr lang="en-GB" sz="1100" err="1">
                <a:solidFill>
                  <a:schemeClr val="bg2">
                    <a:lumMod val="50000"/>
                  </a:schemeClr>
                </a:solidFill>
                <a:latin typeface="Arial Narrow" panose="020B0604020202020204" pitchFamily="34" charset="0"/>
                <a:cs typeface="Arial Narrow" panose="020B0604020202020204" pitchFamily="34" charset="0"/>
              </a:rPr>
              <a:t>ExOs</a:t>
            </a:r>
            <a:r>
              <a:rPr lang="en-GB" sz="1100">
                <a:solidFill>
                  <a:schemeClr val="bg2">
                    <a:lumMod val="50000"/>
                  </a:schemeClr>
                </a:solidFill>
                <a:latin typeface="Arial Narrow" panose="020B0604020202020204" pitchFamily="34" charset="0"/>
                <a:cs typeface="Arial Narrow" panose="020B0604020202020204" pitchFamily="34" charset="0"/>
              </a:rPr>
              <a:t> need autonomous, multidisciplinary and decentralized teams with the intention to satisfy the growing demands of customers. The technology company “High Fidelity” for instance, implemented a quite extreme form of autonomy in their organizational charter – the employees vote every quarter if they want to keep their CEO.</a:t>
            </a:r>
          </a:p>
        </p:txBody>
      </p:sp>
      <p:sp>
        <p:nvSpPr>
          <p:cNvPr id="50" name="Textfeld 49">
            <a:extLst>
              <a:ext uri="{FF2B5EF4-FFF2-40B4-BE49-F238E27FC236}">
                <a16:creationId xmlns:a16="http://schemas.microsoft.com/office/drawing/2014/main" id="{D5BB5BEC-5832-A14F-8A44-5CAD79EB7D41}"/>
              </a:ext>
            </a:extLst>
          </p:cNvPr>
          <p:cNvSpPr txBox="1"/>
          <p:nvPr/>
        </p:nvSpPr>
        <p:spPr>
          <a:xfrm>
            <a:off x="1703638" y="1038017"/>
            <a:ext cx="3982064" cy="723275"/>
          </a:xfrm>
          <a:prstGeom prst="rect">
            <a:avLst/>
          </a:prstGeom>
          <a:noFill/>
        </p:spPr>
        <p:txBody>
          <a:bodyPr wrap="square" lIns="0" tIns="0" rIns="0" bIns="0" rtlCol="0">
            <a:spAutoFit/>
          </a:bodyPr>
          <a:lstStyle/>
          <a:p>
            <a:pPr marL="228600" marR="0" lvl="0" indent="-228600" algn="l" defTabSz="914400" rtl="0" eaLnBrk="1" fontAlgn="auto" latinLnBrk="0" hangingPunct="1">
              <a:lnSpc>
                <a:spcPct val="100000"/>
              </a:lnSpc>
              <a:spcBef>
                <a:spcPts val="0"/>
              </a:spcBef>
              <a:spcAft>
                <a:spcPts val="1000"/>
              </a:spcAft>
              <a:buClrTx/>
              <a:buSzPct val="100000"/>
              <a:buFont typeface="Wingdings" panose="05000000000000000000" pitchFamily="2" charset="2"/>
              <a:buChar char="§"/>
              <a:tabLst/>
              <a:defRPr/>
            </a:pPr>
            <a:r>
              <a:rPr kumimoji="0" lang="en-GB" sz="14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Social Technologies </a:t>
            </a:r>
            <a:r>
              <a:rPr kumimoji="0" lang="en-GB" sz="1100" u="none" strike="noStrike" kern="1200" cap="none" spc="0" normalizeH="0" baseline="0" noProof="0">
                <a:ln>
                  <a:noFill/>
                </a:ln>
                <a:solidFill>
                  <a:schemeClr val="bg2">
                    <a:lumMod val="50000"/>
                  </a:schemeClr>
                </a:solidFill>
                <a:effectLst/>
                <a:uLnTx/>
                <a:uFillTx/>
                <a:latin typeface="Arial Narrow" panose="020B0604020202020204" pitchFamily="34" charset="0"/>
                <a:cs typeface="Arial Narrow" panose="020B0604020202020204" pitchFamily="34" charset="0"/>
              </a:rPr>
              <a:t>guarantee that communication channels will stay open. More communication allows greater transparency, and importantly, keeps the organization always connected to its massive transformative purpose (MTP).</a:t>
            </a:r>
          </a:p>
        </p:txBody>
      </p:sp>
      <p:sp>
        <p:nvSpPr>
          <p:cNvPr id="52" name="Textfeld 51">
            <a:extLst>
              <a:ext uri="{FF2B5EF4-FFF2-40B4-BE49-F238E27FC236}">
                <a16:creationId xmlns:a16="http://schemas.microsoft.com/office/drawing/2014/main" id="{BFA757C3-130C-FA42-AFC2-90894F9E300E}"/>
              </a:ext>
            </a:extLst>
          </p:cNvPr>
          <p:cNvSpPr txBox="1"/>
          <p:nvPr/>
        </p:nvSpPr>
        <p:spPr>
          <a:xfrm>
            <a:off x="8015674" y="4468725"/>
            <a:ext cx="3957252" cy="1061829"/>
          </a:xfrm>
          <a:prstGeom prst="rect">
            <a:avLst/>
          </a:prstGeom>
          <a:noFill/>
        </p:spPr>
        <p:txBody>
          <a:bodyPr wrap="square" lIns="0" tIns="0" rIns="0" bIns="0" rtlCol="0">
            <a:spAutoFit/>
          </a:bodyPr>
          <a:lstStyle/>
          <a:p>
            <a:pPr marL="228600" lvl="0" indent="-228600">
              <a:spcAft>
                <a:spcPts val="1000"/>
              </a:spcAft>
              <a:buSzPct val="100000"/>
              <a:buFont typeface="Wingdings" panose="05000000000000000000" pitchFamily="2" charset="2"/>
              <a:buChar char="§"/>
              <a:defRPr/>
            </a:pPr>
            <a:r>
              <a:rPr lang="en-GB" sz="1400">
                <a:solidFill>
                  <a:prstClr val="black"/>
                </a:solidFill>
                <a:latin typeface="Arial Narrow" panose="020B0604020202020204" pitchFamily="34" charset="0"/>
                <a:cs typeface="Arial Narrow" panose="020B0604020202020204" pitchFamily="34" charset="0"/>
              </a:rPr>
              <a:t>Leverage assets </a:t>
            </a:r>
            <a:r>
              <a:rPr lang="en-GB" sz="1100">
                <a:solidFill>
                  <a:schemeClr val="bg2">
                    <a:lumMod val="50000"/>
                  </a:schemeClr>
                </a:solidFill>
                <a:latin typeface="Arial Narrow" panose="020B0604020202020204" pitchFamily="34" charset="0"/>
                <a:cs typeface="Arial Narrow" panose="020B0604020202020204" pitchFamily="34" charset="0"/>
              </a:rPr>
              <a:t>It is not necessary to own assets anymore – you just need access to them. Stay flexible about them, too! Only a few companies still need to own assets (like Amazon owns the warehouses they operate in). The minute your company’s operations are based on real-time and consistent (zero latency) information the situation is significantly different. </a:t>
            </a:r>
          </a:p>
        </p:txBody>
      </p:sp>
      <p:sp>
        <p:nvSpPr>
          <p:cNvPr id="53" name="Textfeld 52">
            <a:extLst>
              <a:ext uri="{FF2B5EF4-FFF2-40B4-BE49-F238E27FC236}">
                <a16:creationId xmlns:a16="http://schemas.microsoft.com/office/drawing/2014/main" id="{B1302562-5FFE-FD46-B268-0AB29600A21F}"/>
              </a:ext>
            </a:extLst>
          </p:cNvPr>
          <p:cNvSpPr txBox="1"/>
          <p:nvPr/>
        </p:nvSpPr>
        <p:spPr>
          <a:xfrm>
            <a:off x="6673749" y="5574016"/>
            <a:ext cx="3830779" cy="1061829"/>
          </a:xfrm>
          <a:prstGeom prst="rect">
            <a:avLst/>
          </a:prstGeom>
          <a:noFill/>
        </p:spPr>
        <p:txBody>
          <a:bodyPr wrap="square" lIns="0" tIns="0" rIns="0" bIns="0" rtlCol="0">
            <a:spAutoFit/>
          </a:bodyPr>
          <a:lstStyle/>
          <a:p>
            <a:pPr marL="228600" marR="0" lvl="0" indent="-228600" algn="l" defTabSz="914400" rtl="0" eaLnBrk="1" fontAlgn="auto" latinLnBrk="0" hangingPunct="1">
              <a:lnSpc>
                <a:spcPct val="100000"/>
              </a:lnSpc>
              <a:spcBef>
                <a:spcPts val="0"/>
              </a:spcBef>
              <a:spcAft>
                <a:spcPts val="1000"/>
              </a:spcAft>
              <a:buClrTx/>
              <a:buSzPct val="100000"/>
              <a:buFont typeface="Wingdings" panose="05000000000000000000" pitchFamily="2" charset="2"/>
              <a:buChar char="§"/>
              <a:tabLst/>
              <a:defRPr/>
            </a:pPr>
            <a:r>
              <a:rPr lang="en-GB" sz="1400">
                <a:solidFill>
                  <a:prstClr val="black"/>
                </a:solidFill>
                <a:latin typeface="Arial Narrow" panose="020B0604020202020204" pitchFamily="34" charset="0"/>
                <a:cs typeface="Arial Narrow" panose="020B0604020202020204" pitchFamily="34" charset="0"/>
              </a:rPr>
              <a:t>Engagement </a:t>
            </a:r>
            <a:r>
              <a:rPr lang="en-GB" sz="1100">
                <a:solidFill>
                  <a:schemeClr val="bg2">
                    <a:lumMod val="50000"/>
                  </a:schemeClr>
                </a:solidFill>
                <a:latin typeface="Arial Narrow" panose="020B0604020202020204" pitchFamily="34" charset="0"/>
                <a:cs typeface="Arial Narrow" panose="020B0604020202020204" pitchFamily="34" charset="0"/>
              </a:rPr>
              <a:t>as well as the delivery of “purpose &amp; sense” is crucial for the information based </a:t>
            </a:r>
            <a:r>
              <a:rPr lang="en-GB" sz="1100" err="1">
                <a:solidFill>
                  <a:schemeClr val="bg2">
                    <a:lumMod val="50000"/>
                  </a:schemeClr>
                </a:solidFill>
                <a:latin typeface="Arial Narrow" panose="020B0604020202020204" pitchFamily="34" charset="0"/>
                <a:cs typeface="Arial Narrow" panose="020B0604020202020204" pitchFamily="34" charset="0"/>
              </a:rPr>
              <a:t>ExO</a:t>
            </a:r>
            <a:r>
              <a:rPr lang="en-GB" sz="1100">
                <a:solidFill>
                  <a:schemeClr val="bg2">
                    <a:lumMod val="50000"/>
                  </a:schemeClr>
                </a:solidFill>
                <a:latin typeface="Arial Narrow" panose="020B0604020202020204" pitchFamily="34" charset="0"/>
                <a:cs typeface="Arial Narrow" panose="020B0604020202020204" pitchFamily="34" charset="0"/>
              </a:rPr>
              <a:t>-company approach. Networks, gamification and constructive competition and positive feedback loops are options of engaging people and deploying purpose &amp; sense to them. Engagement and contextualization help inject your company with new ideas, paving the way for innovation.</a:t>
            </a:r>
          </a:p>
        </p:txBody>
      </p:sp>
      <p:sp>
        <p:nvSpPr>
          <p:cNvPr id="54" name="Textfeld 53">
            <a:extLst>
              <a:ext uri="{FF2B5EF4-FFF2-40B4-BE49-F238E27FC236}">
                <a16:creationId xmlns:a16="http://schemas.microsoft.com/office/drawing/2014/main" id="{DDA82047-EF4B-3C4E-88F1-830751B5EDEB}"/>
              </a:ext>
            </a:extLst>
          </p:cNvPr>
          <p:cNvSpPr txBox="1"/>
          <p:nvPr/>
        </p:nvSpPr>
        <p:spPr>
          <a:xfrm>
            <a:off x="8329156" y="2972645"/>
            <a:ext cx="3643769" cy="1400383"/>
          </a:xfrm>
          <a:prstGeom prst="rect">
            <a:avLst/>
          </a:prstGeom>
          <a:noFill/>
        </p:spPr>
        <p:txBody>
          <a:bodyPr wrap="square" lIns="0" tIns="0" rIns="0" bIns="0" rtlCol="0">
            <a:spAutoFit/>
          </a:bodyPr>
          <a:lstStyle/>
          <a:p>
            <a:pPr marL="228600" marR="0" lvl="0" indent="-228600" algn="l" defTabSz="914400" rtl="0" eaLnBrk="1" fontAlgn="auto" latinLnBrk="0" hangingPunct="1">
              <a:lnSpc>
                <a:spcPct val="100000"/>
              </a:lnSpc>
              <a:spcBef>
                <a:spcPts val="0"/>
              </a:spcBef>
              <a:spcAft>
                <a:spcPts val="1000"/>
              </a:spcAft>
              <a:buClrTx/>
              <a:buSzPct val="100000"/>
              <a:buFont typeface="Wingdings" panose="05000000000000000000" pitchFamily="2" charset="2"/>
              <a:buChar char="§"/>
              <a:tabLst/>
              <a:defRPr/>
            </a:pPr>
            <a:r>
              <a:rPr lang="en-GB" sz="1400">
                <a:solidFill>
                  <a:prstClr val="black"/>
                </a:solidFill>
                <a:latin typeface="Arial Narrow" panose="020B0604020202020204" pitchFamily="34" charset="0"/>
                <a:cs typeface="Arial Narrow" panose="020B0604020202020204" pitchFamily="34" charset="0"/>
              </a:rPr>
              <a:t>Algorithms</a:t>
            </a:r>
            <a:r>
              <a:rPr lang="en-GB" sz="1100">
                <a:solidFill>
                  <a:prstClr val="black"/>
                </a:solidFill>
                <a:latin typeface="Arial Narrow" panose="020B0604020202020204" pitchFamily="34" charset="0"/>
                <a:cs typeface="Arial Narrow" panose="020B0604020202020204" pitchFamily="34" charset="0"/>
              </a:rPr>
              <a:t> </a:t>
            </a:r>
            <a:r>
              <a:rPr lang="en-GB" sz="1100">
                <a:solidFill>
                  <a:schemeClr val="bg2">
                    <a:lumMod val="50000"/>
                  </a:schemeClr>
                </a:solidFill>
                <a:latin typeface="Arial Narrow" panose="020B0604020202020204" pitchFamily="34" charset="0"/>
                <a:cs typeface="Arial Narrow" panose="020B0604020202020204" pitchFamily="34" charset="0"/>
              </a:rPr>
              <a:t>sound far more complex than they really are. This term stands just for a more or less complex sequence of defined process steps within a predicable workflow. In business we call them “End-2-End processes” – in Excel “Macros” and in Mathematics “f(x)”. Search algorithms (a defined set of automated operations) made google the world’s leading search engine, some HR-departments use algorithms to prevent biases in filling open positions.</a:t>
            </a:r>
          </a:p>
        </p:txBody>
      </p:sp>
      <p:sp>
        <p:nvSpPr>
          <p:cNvPr id="55" name="Textfeld 54">
            <a:extLst>
              <a:ext uri="{FF2B5EF4-FFF2-40B4-BE49-F238E27FC236}">
                <a16:creationId xmlns:a16="http://schemas.microsoft.com/office/drawing/2014/main" id="{8891A3FA-081C-0546-B832-13188B56756D}"/>
              </a:ext>
            </a:extLst>
          </p:cNvPr>
          <p:cNvSpPr txBox="1"/>
          <p:nvPr/>
        </p:nvSpPr>
        <p:spPr>
          <a:xfrm>
            <a:off x="8209826" y="1580649"/>
            <a:ext cx="3763099" cy="1231106"/>
          </a:xfrm>
          <a:prstGeom prst="rect">
            <a:avLst/>
          </a:prstGeom>
          <a:noFill/>
        </p:spPr>
        <p:txBody>
          <a:bodyPr wrap="square" lIns="0" tIns="0" rIns="0" bIns="0" rtlCol="0">
            <a:spAutoFit/>
          </a:bodyPr>
          <a:lstStyle/>
          <a:p>
            <a:pPr marL="228600" marR="0" lvl="0" indent="-228600" algn="l" defTabSz="914400" rtl="0" eaLnBrk="1" fontAlgn="auto" latinLnBrk="0" hangingPunct="1">
              <a:lnSpc>
                <a:spcPct val="100000"/>
              </a:lnSpc>
              <a:spcBef>
                <a:spcPts val="0"/>
              </a:spcBef>
              <a:spcAft>
                <a:spcPts val="1000"/>
              </a:spcAft>
              <a:buClrTx/>
              <a:buSzPct val="100000"/>
              <a:buFont typeface="Wingdings" panose="05000000000000000000" pitchFamily="2" charset="2"/>
              <a:buChar char="§"/>
              <a:tabLst/>
              <a:defRPr/>
            </a:pPr>
            <a:r>
              <a:rPr lang="en-GB" sz="1100">
                <a:solidFill>
                  <a:schemeClr val="bg2">
                    <a:lumMod val="50000"/>
                  </a:schemeClr>
                </a:solidFill>
                <a:latin typeface="Arial Narrow" panose="020B0604020202020204" pitchFamily="34" charset="0"/>
                <a:cs typeface="Arial Narrow" panose="020B0604020202020204" pitchFamily="34" charset="0"/>
              </a:rPr>
              <a:t>Maintaining a</a:t>
            </a:r>
            <a:r>
              <a:rPr lang="en-GB" sz="1100">
                <a:solidFill>
                  <a:prstClr val="black"/>
                </a:solidFill>
                <a:latin typeface="Arial Narrow" panose="020B0604020202020204" pitchFamily="34" charset="0"/>
                <a:cs typeface="Arial Narrow" panose="020B0604020202020204" pitchFamily="34" charset="0"/>
              </a:rPr>
              <a:t> </a:t>
            </a:r>
            <a:r>
              <a:rPr lang="en-GB" sz="1400">
                <a:solidFill>
                  <a:prstClr val="black"/>
                </a:solidFill>
                <a:latin typeface="Arial Narrow" panose="020B0604020202020204" pitchFamily="34" charset="0"/>
                <a:cs typeface="Arial Narrow" panose="020B0604020202020204" pitchFamily="34" charset="0"/>
              </a:rPr>
              <a:t>Community and a crowd</a:t>
            </a:r>
            <a:r>
              <a:rPr lang="en-GB" sz="1100">
                <a:solidFill>
                  <a:prstClr val="black"/>
                </a:solidFill>
                <a:latin typeface="Arial Narrow" panose="020B0604020202020204" pitchFamily="34" charset="0"/>
                <a:cs typeface="Arial Narrow" panose="020B0604020202020204" pitchFamily="34" charset="0"/>
              </a:rPr>
              <a:t>, </a:t>
            </a:r>
            <a:r>
              <a:rPr lang="en-GB" sz="1100">
                <a:solidFill>
                  <a:schemeClr val="bg2">
                    <a:lumMod val="50000"/>
                  </a:schemeClr>
                </a:solidFill>
                <a:latin typeface="Arial Narrow" panose="020B0604020202020204" pitchFamily="34" charset="0"/>
                <a:cs typeface="Arial Narrow" panose="020B0604020202020204" pitchFamily="34" charset="0"/>
              </a:rPr>
              <a:t>both lower the risk as well as the effort to be invested to operate the business. Your community is your core team, your user, your customers, your company’s alumni as well as your company’s vendors, your partners and your fans. The crowd is everyone outside your on-demand staff, or people you engage for validation purposes – crowdsourcing or even crowdfunding. </a:t>
            </a:r>
          </a:p>
        </p:txBody>
      </p:sp>
      <p:sp>
        <p:nvSpPr>
          <p:cNvPr id="56" name="Textfeld 55">
            <a:extLst>
              <a:ext uri="{FF2B5EF4-FFF2-40B4-BE49-F238E27FC236}">
                <a16:creationId xmlns:a16="http://schemas.microsoft.com/office/drawing/2014/main" id="{0301229B-12D6-B447-AF85-5D4FF0AA26C7}"/>
              </a:ext>
            </a:extLst>
          </p:cNvPr>
          <p:cNvSpPr txBox="1"/>
          <p:nvPr/>
        </p:nvSpPr>
        <p:spPr>
          <a:xfrm>
            <a:off x="6541898" y="562307"/>
            <a:ext cx="4978929" cy="892552"/>
          </a:xfrm>
          <a:prstGeom prst="rect">
            <a:avLst/>
          </a:prstGeom>
          <a:noFill/>
        </p:spPr>
        <p:txBody>
          <a:bodyPr wrap="square" lIns="0" tIns="0" rIns="0" bIns="0" rtlCol="0">
            <a:spAutoFit/>
          </a:bodyPr>
          <a:lstStyle/>
          <a:p>
            <a:pPr marL="228600" lvl="0" indent="-228600">
              <a:spcAft>
                <a:spcPts val="1000"/>
              </a:spcAft>
              <a:buSzPct val="100000"/>
              <a:buFont typeface="Wingdings" panose="05000000000000000000" pitchFamily="2" charset="2"/>
              <a:buChar char="§"/>
              <a:defRPr/>
            </a:pPr>
            <a:r>
              <a:rPr lang="en-GB" sz="1100">
                <a:solidFill>
                  <a:schemeClr val="bg2">
                    <a:lumMod val="50000"/>
                  </a:schemeClr>
                </a:solidFill>
                <a:latin typeface="Arial Narrow" panose="020B0604020202020204" pitchFamily="34" charset="0"/>
                <a:cs typeface="Arial Narrow" panose="020B0604020202020204" pitchFamily="34" charset="0"/>
              </a:rPr>
              <a:t>Having the right </a:t>
            </a:r>
            <a:r>
              <a:rPr lang="en-GB" sz="1400">
                <a:solidFill>
                  <a:prstClr val="black"/>
                </a:solidFill>
                <a:latin typeface="Arial Narrow" panose="020B0604020202020204" pitchFamily="34" charset="0"/>
                <a:cs typeface="Arial Narrow" panose="020B0604020202020204" pitchFamily="34" charset="0"/>
              </a:rPr>
              <a:t>Staff (experts) </a:t>
            </a:r>
            <a:r>
              <a:rPr lang="en-GB" sz="1100">
                <a:solidFill>
                  <a:schemeClr val="bg2">
                    <a:lumMod val="50000"/>
                  </a:schemeClr>
                </a:solidFill>
                <a:latin typeface="Arial Narrow" panose="020B0604020202020204" pitchFamily="34" charset="0"/>
                <a:cs typeface="Arial Narrow" panose="020B0604020202020204" pitchFamily="34" charset="0"/>
              </a:rPr>
              <a:t>engaged on demand is definitely crucial for an </a:t>
            </a:r>
            <a:r>
              <a:rPr lang="en-GB" sz="1100" err="1">
                <a:solidFill>
                  <a:schemeClr val="bg2">
                    <a:lumMod val="50000"/>
                  </a:schemeClr>
                </a:solidFill>
                <a:latin typeface="Arial Narrow" panose="020B0604020202020204" pitchFamily="34" charset="0"/>
                <a:cs typeface="Arial Narrow" panose="020B0604020202020204" pitchFamily="34" charset="0"/>
              </a:rPr>
              <a:t>ExO</a:t>
            </a:r>
            <a:r>
              <a:rPr lang="en-GB" sz="1100">
                <a:solidFill>
                  <a:schemeClr val="bg2">
                    <a:lumMod val="50000"/>
                  </a:schemeClr>
                </a:solidFill>
                <a:latin typeface="Arial Narrow" panose="020B0604020202020204" pitchFamily="34" charset="0"/>
                <a:cs typeface="Arial Narrow" panose="020B0604020202020204" pitchFamily="34" charset="0"/>
              </a:rPr>
              <a:t>. In most of the cases exceptionally performing organizations maintain a relatively small group of specialized people. The workforce is expanded and enriched by excellent, creative and flexible contractors whenever needed. AMP (Austria's greatest insurance company) uses contractors for nearly 50 percent of their IT-department.</a:t>
            </a:r>
          </a:p>
        </p:txBody>
      </p:sp>
      <p:sp>
        <p:nvSpPr>
          <p:cNvPr id="57" name="Rechteck 56">
            <a:extLst>
              <a:ext uri="{FF2B5EF4-FFF2-40B4-BE49-F238E27FC236}">
                <a16:creationId xmlns:a16="http://schemas.microsoft.com/office/drawing/2014/main" id="{2422F96D-09F3-AC42-A580-A9E3EEE3D7EF}"/>
              </a:ext>
            </a:extLst>
          </p:cNvPr>
          <p:cNvSpPr/>
          <p:nvPr/>
        </p:nvSpPr>
        <p:spPr>
          <a:xfrm>
            <a:off x="559057" y="5601026"/>
            <a:ext cx="1135526" cy="205594"/>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100" b="1">
                <a:solidFill>
                  <a:schemeClr val="bg1"/>
                </a:solidFill>
                <a:latin typeface="+mj-lt"/>
              </a:rPr>
              <a:t>Left brain</a:t>
            </a:r>
            <a:endParaRPr lang="en-US" sz="1100" b="1">
              <a:solidFill>
                <a:schemeClr val="bg1"/>
              </a:solidFill>
              <a:latin typeface="+mj-lt"/>
            </a:endParaRPr>
          </a:p>
        </p:txBody>
      </p:sp>
      <p:sp>
        <p:nvSpPr>
          <p:cNvPr id="58" name="Rechteck 57">
            <a:extLst>
              <a:ext uri="{FF2B5EF4-FFF2-40B4-BE49-F238E27FC236}">
                <a16:creationId xmlns:a16="http://schemas.microsoft.com/office/drawing/2014/main" id="{22729397-FC10-474D-967B-DD3898CFE8D0}"/>
              </a:ext>
            </a:extLst>
          </p:cNvPr>
          <p:cNvSpPr/>
          <p:nvPr/>
        </p:nvSpPr>
        <p:spPr>
          <a:xfrm>
            <a:off x="10648974" y="5654015"/>
            <a:ext cx="1131093" cy="191969"/>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100" b="1">
                <a:solidFill>
                  <a:schemeClr val="bg1"/>
                </a:solidFill>
                <a:latin typeface="+mj-lt"/>
              </a:rPr>
              <a:t>Right brain</a:t>
            </a:r>
            <a:endParaRPr lang="en-US" sz="1100" b="1">
              <a:solidFill>
                <a:schemeClr val="bg1"/>
              </a:solidFill>
              <a:latin typeface="+mj-lt"/>
            </a:endParaRPr>
          </a:p>
        </p:txBody>
      </p:sp>
      <p:sp>
        <p:nvSpPr>
          <p:cNvPr id="59" name="Rechteck 58">
            <a:extLst>
              <a:ext uri="{FF2B5EF4-FFF2-40B4-BE49-F238E27FC236}">
                <a16:creationId xmlns:a16="http://schemas.microsoft.com/office/drawing/2014/main" id="{F0C41977-903D-A049-8AEA-404FA7D24C63}"/>
              </a:ext>
            </a:extLst>
          </p:cNvPr>
          <p:cNvSpPr/>
          <p:nvPr/>
        </p:nvSpPr>
        <p:spPr>
          <a:xfrm>
            <a:off x="563490" y="5807603"/>
            <a:ext cx="1131093" cy="836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GB" sz="1100">
                <a:solidFill>
                  <a:prstClr val="black"/>
                </a:solidFill>
                <a:latin typeface="+mj-lt"/>
              </a:rPr>
              <a:t>Order</a:t>
            </a:r>
          </a:p>
          <a:p>
            <a:pPr marL="171450" indent="-171450">
              <a:buFont typeface="Wingdings" panose="05000000000000000000" pitchFamily="2" charset="2"/>
              <a:buChar char="§"/>
            </a:pPr>
            <a:r>
              <a:rPr lang="en-GB" sz="1100">
                <a:solidFill>
                  <a:prstClr val="black"/>
                </a:solidFill>
                <a:latin typeface="+mj-lt"/>
              </a:rPr>
              <a:t>Control</a:t>
            </a:r>
          </a:p>
          <a:p>
            <a:pPr marL="171450" indent="-171450">
              <a:buFont typeface="Wingdings" panose="05000000000000000000" pitchFamily="2" charset="2"/>
              <a:buChar char="§"/>
            </a:pPr>
            <a:r>
              <a:rPr lang="en-GB" sz="1100">
                <a:solidFill>
                  <a:prstClr val="black"/>
                </a:solidFill>
                <a:latin typeface="+mj-lt"/>
              </a:rPr>
              <a:t>Stability</a:t>
            </a:r>
            <a:endParaRPr lang="en-US" sz="1100">
              <a:solidFill>
                <a:prstClr val="black"/>
              </a:solidFill>
              <a:latin typeface="+mj-lt"/>
            </a:endParaRPr>
          </a:p>
        </p:txBody>
      </p:sp>
      <p:sp>
        <p:nvSpPr>
          <p:cNvPr id="60" name="Rechteck 59">
            <a:extLst>
              <a:ext uri="{FF2B5EF4-FFF2-40B4-BE49-F238E27FC236}">
                <a16:creationId xmlns:a16="http://schemas.microsoft.com/office/drawing/2014/main" id="{28DB2848-59B2-554B-8F98-A0D29AD8BFFB}"/>
              </a:ext>
            </a:extLst>
          </p:cNvPr>
          <p:cNvSpPr/>
          <p:nvPr/>
        </p:nvSpPr>
        <p:spPr>
          <a:xfrm>
            <a:off x="10648974" y="5857129"/>
            <a:ext cx="1131093" cy="836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GB" sz="1100">
                <a:solidFill>
                  <a:prstClr val="black"/>
                </a:solidFill>
                <a:latin typeface="+mj-lt"/>
              </a:rPr>
              <a:t>Creativity</a:t>
            </a:r>
          </a:p>
          <a:p>
            <a:pPr marL="171450" indent="-171450">
              <a:buFont typeface="Wingdings" panose="05000000000000000000" pitchFamily="2" charset="2"/>
              <a:buChar char="§"/>
            </a:pPr>
            <a:r>
              <a:rPr lang="en-GB" sz="1100">
                <a:solidFill>
                  <a:prstClr val="black"/>
                </a:solidFill>
                <a:latin typeface="+mj-lt"/>
              </a:rPr>
              <a:t>Growth</a:t>
            </a:r>
          </a:p>
          <a:p>
            <a:pPr marL="171450" indent="-171450">
              <a:buFont typeface="Wingdings" panose="05000000000000000000" pitchFamily="2" charset="2"/>
              <a:buChar char="§"/>
            </a:pPr>
            <a:r>
              <a:rPr lang="en-GB" sz="1100">
                <a:solidFill>
                  <a:prstClr val="black"/>
                </a:solidFill>
                <a:latin typeface="+mj-lt"/>
              </a:rPr>
              <a:t>Uncertainty </a:t>
            </a:r>
            <a:endParaRPr lang="en-US" sz="1100">
              <a:solidFill>
                <a:prstClr val="black"/>
              </a:solidFill>
              <a:latin typeface="+mj-lt"/>
            </a:endParaRPr>
          </a:p>
        </p:txBody>
      </p:sp>
      <p:grpSp>
        <p:nvGrpSpPr>
          <p:cNvPr id="61" name="Group 217">
            <a:extLst>
              <a:ext uri="{FF2B5EF4-FFF2-40B4-BE49-F238E27FC236}">
                <a16:creationId xmlns:a16="http://schemas.microsoft.com/office/drawing/2014/main" id="{B404823B-360B-2546-B7D0-B3011241EBF4}"/>
              </a:ext>
            </a:extLst>
          </p:cNvPr>
          <p:cNvGrpSpPr>
            <a:grpSpLocks noChangeAspect="1"/>
          </p:cNvGrpSpPr>
          <p:nvPr/>
        </p:nvGrpSpPr>
        <p:grpSpPr bwMode="auto">
          <a:xfrm>
            <a:off x="4839575" y="5402879"/>
            <a:ext cx="369676" cy="369676"/>
            <a:chOff x="5807" y="746"/>
            <a:chExt cx="340" cy="340"/>
          </a:xfrm>
          <a:solidFill>
            <a:srgbClr val="00A3E0"/>
          </a:solidFill>
        </p:grpSpPr>
        <p:sp>
          <p:nvSpPr>
            <p:cNvPr id="62" name="Freeform 218">
              <a:extLst>
                <a:ext uri="{FF2B5EF4-FFF2-40B4-BE49-F238E27FC236}">
                  <a16:creationId xmlns:a16="http://schemas.microsoft.com/office/drawing/2014/main" id="{3955482B-5BD0-0147-9CE0-BF8CDB4A285E}"/>
                </a:ext>
              </a:extLst>
            </p:cNvPr>
            <p:cNvSpPr>
              <a:spLocks noEditPoints="1"/>
            </p:cNvSpPr>
            <p:nvPr/>
          </p:nvSpPr>
          <p:spPr bwMode="auto">
            <a:xfrm>
              <a:off x="5892" y="824"/>
              <a:ext cx="170" cy="184"/>
            </a:xfrm>
            <a:custGeom>
              <a:avLst/>
              <a:gdLst>
                <a:gd name="T0" fmla="*/ 256 w 256"/>
                <a:gd name="T1" fmla="*/ 138 h 277"/>
                <a:gd name="T2" fmla="*/ 128 w 256"/>
                <a:gd name="T3" fmla="*/ 266 h 277"/>
                <a:gd name="T4" fmla="*/ 53 w 256"/>
                <a:gd name="T5" fmla="*/ 242 h 277"/>
                <a:gd name="T6" fmla="*/ 53 w 256"/>
                <a:gd name="T7" fmla="*/ 266 h 277"/>
                <a:gd name="T8" fmla="*/ 43 w 256"/>
                <a:gd name="T9" fmla="*/ 277 h 277"/>
                <a:gd name="T10" fmla="*/ 32 w 256"/>
                <a:gd name="T11" fmla="*/ 266 h 277"/>
                <a:gd name="T12" fmla="*/ 32 w 256"/>
                <a:gd name="T13" fmla="*/ 213 h 277"/>
                <a:gd name="T14" fmla="*/ 43 w 256"/>
                <a:gd name="T15" fmla="*/ 202 h 277"/>
                <a:gd name="T16" fmla="*/ 96 w 256"/>
                <a:gd name="T17" fmla="*/ 202 h 277"/>
                <a:gd name="T18" fmla="*/ 107 w 256"/>
                <a:gd name="T19" fmla="*/ 213 h 277"/>
                <a:gd name="T20" fmla="*/ 96 w 256"/>
                <a:gd name="T21" fmla="*/ 224 h 277"/>
                <a:gd name="T22" fmla="*/ 64 w 256"/>
                <a:gd name="T23" fmla="*/ 224 h 277"/>
                <a:gd name="T24" fmla="*/ 128 w 256"/>
                <a:gd name="T25" fmla="*/ 245 h 277"/>
                <a:gd name="T26" fmla="*/ 235 w 256"/>
                <a:gd name="T27" fmla="*/ 138 h 277"/>
                <a:gd name="T28" fmla="*/ 245 w 256"/>
                <a:gd name="T29" fmla="*/ 128 h 277"/>
                <a:gd name="T30" fmla="*/ 256 w 256"/>
                <a:gd name="T31" fmla="*/ 138 h 277"/>
                <a:gd name="T32" fmla="*/ 128 w 256"/>
                <a:gd name="T33" fmla="*/ 32 h 277"/>
                <a:gd name="T34" fmla="*/ 192 w 256"/>
                <a:gd name="T35" fmla="*/ 53 h 277"/>
                <a:gd name="T36" fmla="*/ 160 w 256"/>
                <a:gd name="T37" fmla="*/ 53 h 277"/>
                <a:gd name="T38" fmla="*/ 149 w 256"/>
                <a:gd name="T39" fmla="*/ 64 h 277"/>
                <a:gd name="T40" fmla="*/ 160 w 256"/>
                <a:gd name="T41" fmla="*/ 74 h 277"/>
                <a:gd name="T42" fmla="*/ 213 w 256"/>
                <a:gd name="T43" fmla="*/ 74 h 277"/>
                <a:gd name="T44" fmla="*/ 224 w 256"/>
                <a:gd name="T45" fmla="*/ 64 h 277"/>
                <a:gd name="T46" fmla="*/ 224 w 256"/>
                <a:gd name="T47" fmla="*/ 10 h 277"/>
                <a:gd name="T48" fmla="*/ 213 w 256"/>
                <a:gd name="T49" fmla="*/ 0 h 277"/>
                <a:gd name="T50" fmla="*/ 203 w 256"/>
                <a:gd name="T51" fmla="*/ 10 h 277"/>
                <a:gd name="T52" fmla="*/ 203 w 256"/>
                <a:gd name="T53" fmla="*/ 35 h 277"/>
                <a:gd name="T54" fmla="*/ 128 w 256"/>
                <a:gd name="T55" fmla="*/ 10 h 277"/>
                <a:gd name="T56" fmla="*/ 0 w 256"/>
                <a:gd name="T57" fmla="*/ 138 h 277"/>
                <a:gd name="T58" fmla="*/ 11 w 256"/>
                <a:gd name="T59" fmla="*/ 149 h 277"/>
                <a:gd name="T60" fmla="*/ 21 w 256"/>
                <a:gd name="T61" fmla="*/ 138 h 277"/>
                <a:gd name="T62" fmla="*/ 128 w 256"/>
                <a:gd name="T63" fmla="*/ 3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6" h="277">
                  <a:moveTo>
                    <a:pt x="256" y="138"/>
                  </a:moveTo>
                  <a:cubicBezTo>
                    <a:pt x="256" y="209"/>
                    <a:pt x="199" y="266"/>
                    <a:pt x="128" y="266"/>
                  </a:cubicBezTo>
                  <a:cubicBezTo>
                    <a:pt x="101" y="266"/>
                    <a:pt x="75" y="258"/>
                    <a:pt x="53" y="242"/>
                  </a:cubicBezTo>
                  <a:cubicBezTo>
                    <a:pt x="53" y="266"/>
                    <a:pt x="53" y="266"/>
                    <a:pt x="53" y="266"/>
                  </a:cubicBezTo>
                  <a:cubicBezTo>
                    <a:pt x="53" y="272"/>
                    <a:pt x="49" y="277"/>
                    <a:pt x="43" y="277"/>
                  </a:cubicBezTo>
                  <a:cubicBezTo>
                    <a:pt x="37" y="277"/>
                    <a:pt x="32" y="272"/>
                    <a:pt x="32" y="266"/>
                  </a:cubicBezTo>
                  <a:cubicBezTo>
                    <a:pt x="32" y="213"/>
                    <a:pt x="32" y="213"/>
                    <a:pt x="32" y="213"/>
                  </a:cubicBezTo>
                  <a:cubicBezTo>
                    <a:pt x="32" y="207"/>
                    <a:pt x="37" y="202"/>
                    <a:pt x="43" y="202"/>
                  </a:cubicBezTo>
                  <a:cubicBezTo>
                    <a:pt x="96" y="202"/>
                    <a:pt x="96" y="202"/>
                    <a:pt x="96" y="202"/>
                  </a:cubicBezTo>
                  <a:cubicBezTo>
                    <a:pt x="102" y="202"/>
                    <a:pt x="107" y="207"/>
                    <a:pt x="107" y="213"/>
                  </a:cubicBezTo>
                  <a:cubicBezTo>
                    <a:pt x="107" y="219"/>
                    <a:pt x="102" y="224"/>
                    <a:pt x="96" y="224"/>
                  </a:cubicBezTo>
                  <a:cubicBezTo>
                    <a:pt x="64" y="224"/>
                    <a:pt x="64" y="224"/>
                    <a:pt x="64" y="224"/>
                  </a:cubicBezTo>
                  <a:cubicBezTo>
                    <a:pt x="82" y="237"/>
                    <a:pt x="105" y="245"/>
                    <a:pt x="128" y="245"/>
                  </a:cubicBezTo>
                  <a:cubicBezTo>
                    <a:pt x="187" y="245"/>
                    <a:pt x="235" y="197"/>
                    <a:pt x="235" y="138"/>
                  </a:cubicBezTo>
                  <a:cubicBezTo>
                    <a:pt x="235" y="132"/>
                    <a:pt x="239" y="128"/>
                    <a:pt x="245" y="128"/>
                  </a:cubicBezTo>
                  <a:cubicBezTo>
                    <a:pt x="251" y="128"/>
                    <a:pt x="256" y="132"/>
                    <a:pt x="256" y="138"/>
                  </a:cubicBezTo>
                  <a:close/>
                  <a:moveTo>
                    <a:pt x="128" y="32"/>
                  </a:moveTo>
                  <a:cubicBezTo>
                    <a:pt x="151" y="32"/>
                    <a:pt x="174" y="39"/>
                    <a:pt x="192" y="53"/>
                  </a:cubicBezTo>
                  <a:cubicBezTo>
                    <a:pt x="160" y="53"/>
                    <a:pt x="160" y="53"/>
                    <a:pt x="160" y="53"/>
                  </a:cubicBezTo>
                  <a:cubicBezTo>
                    <a:pt x="154" y="53"/>
                    <a:pt x="149" y="58"/>
                    <a:pt x="149" y="64"/>
                  </a:cubicBezTo>
                  <a:cubicBezTo>
                    <a:pt x="149" y="70"/>
                    <a:pt x="154" y="74"/>
                    <a:pt x="160" y="74"/>
                  </a:cubicBezTo>
                  <a:cubicBezTo>
                    <a:pt x="213" y="74"/>
                    <a:pt x="213" y="74"/>
                    <a:pt x="213" y="74"/>
                  </a:cubicBezTo>
                  <a:cubicBezTo>
                    <a:pt x="219" y="74"/>
                    <a:pt x="224" y="70"/>
                    <a:pt x="224" y="64"/>
                  </a:cubicBezTo>
                  <a:cubicBezTo>
                    <a:pt x="224" y="10"/>
                    <a:pt x="224" y="10"/>
                    <a:pt x="224" y="10"/>
                  </a:cubicBezTo>
                  <a:cubicBezTo>
                    <a:pt x="224" y="4"/>
                    <a:pt x="219" y="0"/>
                    <a:pt x="213" y="0"/>
                  </a:cubicBezTo>
                  <a:cubicBezTo>
                    <a:pt x="207" y="0"/>
                    <a:pt x="203" y="4"/>
                    <a:pt x="203" y="10"/>
                  </a:cubicBezTo>
                  <a:cubicBezTo>
                    <a:pt x="203" y="35"/>
                    <a:pt x="203" y="35"/>
                    <a:pt x="203" y="35"/>
                  </a:cubicBezTo>
                  <a:cubicBezTo>
                    <a:pt x="181" y="19"/>
                    <a:pt x="155" y="10"/>
                    <a:pt x="128" y="10"/>
                  </a:cubicBezTo>
                  <a:cubicBezTo>
                    <a:pt x="57" y="10"/>
                    <a:pt x="0" y="68"/>
                    <a:pt x="0" y="138"/>
                  </a:cubicBezTo>
                  <a:cubicBezTo>
                    <a:pt x="0" y="144"/>
                    <a:pt x="5" y="149"/>
                    <a:pt x="11" y="149"/>
                  </a:cubicBezTo>
                  <a:cubicBezTo>
                    <a:pt x="17" y="149"/>
                    <a:pt x="21" y="144"/>
                    <a:pt x="21" y="138"/>
                  </a:cubicBezTo>
                  <a:cubicBezTo>
                    <a:pt x="21" y="80"/>
                    <a:pt x="69" y="32"/>
                    <a:pt x="128"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sp>
          <p:nvSpPr>
            <p:cNvPr id="63" name="Freeform 219">
              <a:extLst>
                <a:ext uri="{FF2B5EF4-FFF2-40B4-BE49-F238E27FC236}">
                  <a16:creationId xmlns:a16="http://schemas.microsoft.com/office/drawing/2014/main" id="{ABC5A9C7-CBFB-D84A-AB4E-C3A4D8CAC691}"/>
                </a:ext>
              </a:extLst>
            </p:cNvPr>
            <p:cNvSpPr>
              <a:spLocks noEditPoints="1"/>
            </p:cNvSpPr>
            <p:nvPr/>
          </p:nvSpPr>
          <p:spPr bwMode="auto">
            <a:xfrm>
              <a:off x="5807" y="746"/>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grpSp>
      <p:grpSp>
        <p:nvGrpSpPr>
          <p:cNvPr id="64" name="Group 763">
            <a:extLst>
              <a:ext uri="{FF2B5EF4-FFF2-40B4-BE49-F238E27FC236}">
                <a16:creationId xmlns:a16="http://schemas.microsoft.com/office/drawing/2014/main" id="{65D66B1D-B4F3-D446-9F69-9E28012C9E87}"/>
              </a:ext>
            </a:extLst>
          </p:cNvPr>
          <p:cNvGrpSpPr>
            <a:grpSpLocks noChangeAspect="1"/>
          </p:cNvGrpSpPr>
          <p:nvPr/>
        </p:nvGrpSpPr>
        <p:grpSpPr bwMode="auto">
          <a:xfrm>
            <a:off x="8110254" y="3980398"/>
            <a:ext cx="369064" cy="367982"/>
            <a:chOff x="3203" y="3365"/>
            <a:chExt cx="341" cy="340"/>
          </a:xfrm>
          <a:solidFill>
            <a:srgbClr val="00A3E0"/>
          </a:solidFill>
        </p:grpSpPr>
        <p:sp>
          <p:nvSpPr>
            <p:cNvPr id="65" name="Freeform 764">
              <a:extLst>
                <a:ext uri="{FF2B5EF4-FFF2-40B4-BE49-F238E27FC236}">
                  <a16:creationId xmlns:a16="http://schemas.microsoft.com/office/drawing/2014/main" id="{A6BA5B82-68C2-D440-8C55-91EB4CB9BC00}"/>
                </a:ext>
              </a:extLst>
            </p:cNvPr>
            <p:cNvSpPr>
              <a:spLocks noEditPoints="1"/>
            </p:cNvSpPr>
            <p:nvPr/>
          </p:nvSpPr>
          <p:spPr bwMode="auto">
            <a:xfrm>
              <a:off x="3295" y="3429"/>
              <a:ext cx="156" cy="212"/>
            </a:xfrm>
            <a:custGeom>
              <a:avLst/>
              <a:gdLst>
                <a:gd name="T0" fmla="*/ 11 w 235"/>
                <a:gd name="T1" fmla="*/ 0 h 320"/>
                <a:gd name="T2" fmla="*/ 0 w 235"/>
                <a:gd name="T3" fmla="*/ 309 h 320"/>
                <a:gd name="T4" fmla="*/ 224 w 235"/>
                <a:gd name="T5" fmla="*/ 320 h 320"/>
                <a:gd name="T6" fmla="*/ 235 w 235"/>
                <a:gd name="T7" fmla="*/ 10 h 320"/>
                <a:gd name="T8" fmla="*/ 214 w 235"/>
                <a:gd name="T9" fmla="*/ 298 h 320"/>
                <a:gd name="T10" fmla="*/ 22 w 235"/>
                <a:gd name="T11" fmla="*/ 21 h 320"/>
                <a:gd name="T12" fmla="*/ 214 w 235"/>
                <a:gd name="T13" fmla="*/ 298 h 320"/>
                <a:gd name="T14" fmla="*/ 182 w 235"/>
                <a:gd name="T15" fmla="*/ 106 h 320"/>
                <a:gd name="T16" fmla="*/ 192 w 235"/>
                <a:gd name="T17" fmla="*/ 53 h 320"/>
                <a:gd name="T18" fmla="*/ 54 w 235"/>
                <a:gd name="T19" fmla="*/ 42 h 320"/>
                <a:gd name="T20" fmla="*/ 43 w 235"/>
                <a:gd name="T21" fmla="*/ 96 h 320"/>
                <a:gd name="T22" fmla="*/ 64 w 235"/>
                <a:gd name="T23" fmla="*/ 64 h 320"/>
                <a:gd name="T24" fmla="*/ 171 w 235"/>
                <a:gd name="T25" fmla="*/ 85 h 320"/>
                <a:gd name="T26" fmla="*/ 64 w 235"/>
                <a:gd name="T27" fmla="*/ 64 h 320"/>
                <a:gd name="T28" fmla="*/ 54 w 235"/>
                <a:gd name="T29" fmla="*/ 128 h 320"/>
                <a:gd name="T30" fmla="*/ 54 w 235"/>
                <a:gd name="T31" fmla="*/ 149 h 320"/>
                <a:gd name="T32" fmla="*/ 107 w 235"/>
                <a:gd name="T33" fmla="*/ 138 h 320"/>
                <a:gd name="T34" fmla="*/ 86 w 235"/>
                <a:gd name="T35" fmla="*/ 138 h 320"/>
                <a:gd name="T36" fmla="*/ 107 w 235"/>
                <a:gd name="T37" fmla="*/ 138 h 320"/>
                <a:gd name="T38" fmla="*/ 139 w 235"/>
                <a:gd name="T39" fmla="*/ 149 h 320"/>
                <a:gd name="T40" fmla="*/ 139 w 235"/>
                <a:gd name="T41" fmla="*/ 128 h 320"/>
                <a:gd name="T42" fmla="*/ 192 w 235"/>
                <a:gd name="T43" fmla="*/ 138 h 320"/>
                <a:gd name="T44" fmla="*/ 171 w 235"/>
                <a:gd name="T45" fmla="*/ 138 h 320"/>
                <a:gd name="T46" fmla="*/ 192 w 235"/>
                <a:gd name="T47" fmla="*/ 138 h 320"/>
                <a:gd name="T48" fmla="*/ 54 w 235"/>
                <a:gd name="T49" fmla="*/ 170 h 320"/>
                <a:gd name="T50" fmla="*/ 54 w 235"/>
                <a:gd name="T51" fmla="*/ 192 h 320"/>
                <a:gd name="T52" fmla="*/ 107 w 235"/>
                <a:gd name="T53" fmla="*/ 181 h 320"/>
                <a:gd name="T54" fmla="*/ 86 w 235"/>
                <a:gd name="T55" fmla="*/ 181 h 320"/>
                <a:gd name="T56" fmla="*/ 107 w 235"/>
                <a:gd name="T57" fmla="*/ 181 h 320"/>
                <a:gd name="T58" fmla="*/ 139 w 235"/>
                <a:gd name="T59" fmla="*/ 192 h 320"/>
                <a:gd name="T60" fmla="*/ 139 w 235"/>
                <a:gd name="T61" fmla="*/ 170 h 320"/>
                <a:gd name="T62" fmla="*/ 192 w 235"/>
                <a:gd name="T63" fmla="*/ 181 h 320"/>
                <a:gd name="T64" fmla="*/ 171 w 235"/>
                <a:gd name="T65" fmla="*/ 181 h 320"/>
                <a:gd name="T66" fmla="*/ 192 w 235"/>
                <a:gd name="T67" fmla="*/ 181 h 320"/>
                <a:gd name="T68" fmla="*/ 54 w 235"/>
                <a:gd name="T69" fmla="*/ 213 h 320"/>
                <a:gd name="T70" fmla="*/ 54 w 235"/>
                <a:gd name="T71" fmla="*/ 234 h 320"/>
                <a:gd name="T72" fmla="*/ 107 w 235"/>
                <a:gd name="T73" fmla="*/ 224 h 320"/>
                <a:gd name="T74" fmla="*/ 86 w 235"/>
                <a:gd name="T75" fmla="*/ 224 h 320"/>
                <a:gd name="T76" fmla="*/ 107 w 235"/>
                <a:gd name="T77" fmla="*/ 224 h 320"/>
                <a:gd name="T78" fmla="*/ 139 w 235"/>
                <a:gd name="T79" fmla="*/ 234 h 320"/>
                <a:gd name="T80" fmla="*/ 139 w 235"/>
                <a:gd name="T81" fmla="*/ 213 h 320"/>
                <a:gd name="T82" fmla="*/ 192 w 235"/>
                <a:gd name="T83" fmla="*/ 224 h 320"/>
                <a:gd name="T84" fmla="*/ 182 w 235"/>
                <a:gd name="T85" fmla="*/ 277 h 320"/>
                <a:gd name="T86" fmla="*/ 171 w 235"/>
                <a:gd name="T87" fmla="*/ 224 h 320"/>
                <a:gd name="T88" fmla="*/ 192 w 235"/>
                <a:gd name="T89" fmla="*/ 224 h 320"/>
                <a:gd name="T90" fmla="*/ 54 w 235"/>
                <a:gd name="T91" fmla="*/ 256 h 320"/>
                <a:gd name="T92" fmla="*/ 54 w 235"/>
                <a:gd name="T93" fmla="*/ 277 h 320"/>
                <a:gd name="T94" fmla="*/ 107 w 235"/>
                <a:gd name="T95" fmla="*/ 266 h 320"/>
                <a:gd name="T96" fmla="*/ 86 w 235"/>
                <a:gd name="T97" fmla="*/ 266 h 320"/>
                <a:gd name="T98" fmla="*/ 107 w 235"/>
                <a:gd name="T99" fmla="*/ 266 h 320"/>
                <a:gd name="T100" fmla="*/ 139 w 235"/>
                <a:gd name="T101" fmla="*/ 277 h 320"/>
                <a:gd name="T102" fmla="*/ 139 w 235"/>
                <a:gd name="T10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5" h="320">
                  <a:moveTo>
                    <a:pt x="224" y="0"/>
                  </a:move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0"/>
                    <a:pt x="235" y="10"/>
                    <a:pt x="235" y="10"/>
                  </a:cubicBezTo>
                  <a:cubicBezTo>
                    <a:pt x="235" y="4"/>
                    <a:pt x="230" y="0"/>
                    <a:pt x="224" y="0"/>
                  </a:cubicBezTo>
                  <a:close/>
                  <a:moveTo>
                    <a:pt x="214" y="298"/>
                  </a:moveTo>
                  <a:cubicBezTo>
                    <a:pt x="22" y="298"/>
                    <a:pt x="22" y="298"/>
                    <a:pt x="22" y="298"/>
                  </a:cubicBezTo>
                  <a:cubicBezTo>
                    <a:pt x="22" y="21"/>
                    <a:pt x="22" y="21"/>
                    <a:pt x="22" y="21"/>
                  </a:cubicBezTo>
                  <a:cubicBezTo>
                    <a:pt x="214" y="21"/>
                    <a:pt x="214" y="21"/>
                    <a:pt x="214" y="21"/>
                  </a:cubicBezTo>
                  <a:lnTo>
                    <a:pt x="214" y="298"/>
                  </a:lnTo>
                  <a:close/>
                  <a:moveTo>
                    <a:pt x="54" y="106"/>
                  </a:moveTo>
                  <a:cubicBezTo>
                    <a:pt x="182" y="106"/>
                    <a:pt x="182" y="106"/>
                    <a:pt x="182" y="106"/>
                  </a:cubicBezTo>
                  <a:cubicBezTo>
                    <a:pt x="188" y="106"/>
                    <a:pt x="192" y="102"/>
                    <a:pt x="192" y="96"/>
                  </a:cubicBezTo>
                  <a:cubicBezTo>
                    <a:pt x="192" y="53"/>
                    <a:pt x="192" y="53"/>
                    <a:pt x="192" y="53"/>
                  </a:cubicBezTo>
                  <a:cubicBezTo>
                    <a:pt x="192" y="47"/>
                    <a:pt x="188" y="42"/>
                    <a:pt x="182" y="42"/>
                  </a:cubicBezTo>
                  <a:cubicBezTo>
                    <a:pt x="54" y="42"/>
                    <a:pt x="54" y="42"/>
                    <a:pt x="54" y="42"/>
                  </a:cubicBezTo>
                  <a:cubicBezTo>
                    <a:pt x="48" y="42"/>
                    <a:pt x="43" y="47"/>
                    <a:pt x="43" y="53"/>
                  </a:cubicBezTo>
                  <a:cubicBezTo>
                    <a:pt x="43" y="96"/>
                    <a:pt x="43" y="96"/>
                    <a:pt x="43" y="96"/>
                  </a:cubicBezTo>
                  <a:cubicBezTo>
                    <a:pt x="43" y="102"/>
                    <a:pt x="48" y="106"/>
                    <a:pt x="54" y="106"/>
                  </a:cubicBezTo>
                  <a:close/>
                  <a:moveTo>
                    <a:pt x="64" y="64"/>
                  </a:moveTo>
                  <a:cubicBezTo>
                    <a:pt x="171" y="64"/>
                    <a:pt x="171" y="64"/>
                    <a:pt x="171" y="64"/>
                  </a:cubicBezTo>
                  <a:cubicBezTo>
                    <a:pt x="171" y="85"/>
                    <a:pt x="171" y="85"/>
                    <a:pt x="171" y="85"/>
                  </a:cubicBezTo>
                  <a:cubicBezTo>
                    <a:pt x="64" y="85"/>
                    <a:pt x="64" y="85"/>
                    <a:pt x="64" y="85"/>
                  </a:cubicBezTo>
                  <a:lnTo>
                    <a:pt x="64" y="64"/>
                  </a:lnTo>
                  <a:close/>
                  <a:moveTo>
                    <a:pt x="43" y="138"/>
                  </a:moveTo>
                  <a:cubicBezTo>
                    <a:pt x="43" y="132"/>
                    <a:pt x="48" y="128"/>
                    <a:pt x="54" y="128"/>
                  </a:cubicBezTo>
                  <a:cubicBezTo>
                    <a:pt x="60" y="128"/>
                    <a:pt x="64" y="132"/>
                    <a:pt x="64" y="138"/>
                  </a:cubicBezTo>
                  <a:cubicBezTo>
                    <a:pt x="64" y="144"/>
                    <a:pt x="60" y="149"/>
                    <a:pt x="54" y="149"/>
                  </a:cubicBezTo>
                  <a:cubicBezTo>
                    <a:pt x="48" y="149"/>
                    <a:pt x="43" y="144"/>
                    <a:pt x="43" y="138"/>
                  </a:cubicBezTo>
                  <a:close/>
                  <a:moveTo>
                    <a:pt x="107" y="138"/>
                  </a:moveTo>
                  <a:cubicBezTo>
                    <a:pt x="107" y="144"/>
                    <a:pt x="102" y="149"/>
                    <a:pt x="96" y="149"/>
                  </a:cubicBezTo>
                  <a:cubicBezTo>
                    <a:pt x="90" y="149"/>
                    <a:pt x="86" y="144"/>
                    <a:pt x="86" y="138"/>
                  </a:cubicBezTo>
                  <a:cubicBezTo>
                    <a:pt x="86" y="132"/>
                    <a:pt x="90" y="128"/>
                    <a:pt x="96" y="128"/>
                  </a:cubicBezTo>
                  <a:cubicBezTo>
                    <a:pt x="102" y="128"/>
                    <a:pt x="107" y="132"/>
                    <a:pt x="107" y="138"/>
                  </a:cubicBezTo>
                  <a:close/>
                  <a:moveTo>
                    <a:pt x="150" y="138"/>
                  </a:moveTo>
                  <a:cubicBezTo>
                    <a:pt x="150" y="144"/>
                    <a:pt x="145" y="149"/>
                    <a:pt x="139" y="149"/>
                  </a:cubicBezTo>
                  <a:cubicBezTo>
                    <a:pt x="133" y="149"/>
                    <a:pt x="128" y="144"/>
                    <a:pt x="128" y="138"/>
                  </a:cubicBezTo>
                  <a:cubicBezTo>
                    <a:pt x="128" y="132"/>
                    <a:pt x="133" y="128"/>
                    <a:pt x="139" y="128"/>
                  </a:cubicBezTo>
                  <a:cubicBezTo>
                    <a:pt x="145" y="128"/>
                    <a:pt x="150" y="132"/>
                    <a:pt x="150" y="138"/>
                  </a:cubicBezTo>
                  <a:close/>
                  <a:moveTo>
                    <a:pt x="192" y="138"/>
                  </a:moveTo>
                  <a:cubicBezTo>
                    <a:pt x="192" y="144"/>
                    <a:pt x="188" y="149"/>
                    <a:pt x="182" y="149"/>
                  </a:cubicBezTo>
                  <a:cubicBezTo>
                    <a:pt x="176" y="149"/>
                    <a:pt x="171" y="144"/>
                    <a:pt x="171" y="138"/>
                  </a:cubicBezTo>
                  <a:cubicBezTo>
                    <a:pt x="171" y="132"/>
                    <a:pt x="176" y="128"/>
                    <a:pt x="182" y="128"/>
                  </a:cubicBezTo>
                  <a:cubicBezTo>
                    <a:pt x="188" y="128"/>
                    <a:pt x="192" y="132"/>
                    <a:pt x="192" y="138"/>
                  </a:cubicBezTo>
                  <a:close/>
                  <a:moveTo>
                    <a:pt x="43" y="181"/>
                  </a:moveTo>
                  <a:cubicBezTo>
                    <a:pt x="43" y="175"/>
                    <a:pt x="48" y="170"/>
                    <a:pt x="54" y="170"/>
                  </a:cubicBezTo>
                  <a:cubicBezTo>
                    <a:pt x="60" y="170"/>
                    <a:pt x="64" y="175"/>
                    <a:pt x="64" y="181"/>
                  </a:cubicBezTo>
                  <a:cubicBezTo>
                    <a:pt x="64" y="187"/>
                    <a:pt x="60" y="192"/>
                    <a:pt x="54" y="192"/>
                  </a:cubicBezTo>
                  <a:cubicBezTo>
                    <a:pt x="48" y="192"/>
                    <a:pt x="43" y="187"/>
                    <a:pt x="43" y="181"/>
                  </a:cubicBezTo>
                  <a:close/>
                  <a:moveTo>
                    <a:pt x="107" y="181"/>
                  </a:moveTo>
                  <a:cubicBezTo>
                    <a:pt x="107" y="187"/>
                    <a:pt x="102" y="192"/>
                    <a:pt x="96" y="192"/>
                  </a:cubicBezTo>
                  <a:cubicBezTo>
                    <a:pt x="90" y="192"/>
                    <a:pt x="86" y="187"/>
                    <a:pt x="86" y="181"/>
                  </a:cubicBezTo>
                  <a:cubicBezTo>
                    <a:pt x="86" y="175"/>
                    <a:pt x="90" y="170"/>
                    <a:pt x="96" y="170"/>
                  </a:cubicBezTo>
                  <a:cubicBezTo>
                    <a:pt x="102" y="170"/>
                    <a:pt x="107" y="175"/>
                    <a:pt x="107" y="181"/>
                  </a:cubicBezTo>
                  <a:close/>
                  <a:moveTo>
                    <a:pt x="150" y="181"/>
                  </a:moveTo>
                  <a:cubicBezTo>
                    <a:pt x="150" y="187"/>
                    <a:pt x="145" y="192"/>
                    <a:pt x="139" y="192"/>
                  </a:cubicBezTo>
                  <a:cubicBezTo>
                    <a:pt x="133" y="192"/>
                    <a:pt x="128" y="187"/>
                    <a:pt x="128" y="181"/>
                  </a:cubicBezTo>
                  <a:cubicBezTo>
                    <a:pt x="128" y="175"/>
                    <a:pt x="133" y="170"/>
                    <a:pt x="139" y="170"/>
                  </a:cubicBezTo>
                  <a:cubicBezTo>
                    <a:pt x="145" y="170"/>
                    <a:pt x="150" y="175"/>
                    <a:pt x="150" y="181"/>
                  </a:cubicBezTo>
                  <a:close/>
                  <a:moveTo>
                    <a:pt x="192" y="181"/>
                  </a:moveTo>
                  <a:cubicBezTo>
                    <a:pt x="192" y="187"/>
                    <a:pt x="188" y="192"/>
                    <a:pt x="182" y="192"/>
                  </a:cubicBezTo>
                  <a:cubicBezTo>
                    <a:pt x="176" y="192"/>
                    <a:pt x="171" y="187"/>
                    <a:pt x="171" y="181"/>
                  </a:cubicBezTo>
                  <a:cubicBezTo>
                    <a:pt x="171" y="175"/>
                    <a:pt x="176" y="170"/>
                    <a:pt x="182" y="170"/>
                  </a:cubicBezTo>
                  <a:cubicBezTo>
                    <a:pt x="188" y="170"/>
                    <a:pt x="192" y="175"/>
                    <a:pt x="192" y="181"/>
                  </a:cubicBezTo>
                  <a:close/>
                  <a:moveTo>
                    <a:pt x="43" y="224"/>
                  </a:moveTo>
                  <a:cubicBezTo>
                    <a:pt x="43" y="218"/>
                    <a:pt x="48" y="213"/>
                    <a:pt x="54" y="213"/>
                  </a:cubicBezTo>
                  <a:cubicBezTo>
                    <a:pt x="60" y="213"/>
                    <a:pt x="64" y="218"/>
                    <a:pt x="64" y="224"/>
                  </a:cubicBezTo>
                  <a:cubicBezTo>
                    <a:pt x="64" y="230"/>
                    <a:pt x="60" y="234"/>
                    <a:pt x="54" y="234"/>
                  </a:cubicBezTo>
                  <a:cubicBezTo>
                    <a:pt x="48" y="234"/>
                    <a:pt x="43" y="230"/>
                    <a:pt x="43" y="224"/>
                  </a:cubicBezTo>
                  <a:close/>
                  <a:moveTo>
                    <a:pt x="107" y="224"/>
                  </a:moveTo>
                  <a:cubicBezTo>
                    <a:pt x="107" y="230"/>
                    <a:pt x="102" y="234"/>
                    <a:pt x="96" y="234"/>
                  </a:cubicBezTo>
                  <a:cubicBezTo>
                    <a:pt x="90" y="234"/>
                    <a:pt x="86" y="230"/>
                    <a:pt x="86" y="224"/>
                  </a:cubicBezTo>
                  <a:cubicBezTo>
                    <a:pt x="86" y="218"/>
                    <a:pt x="90" y="213"/>
                    <a:pt x="96" y="213"/>
                  </a:cubicBezTo>
                  <a:cubicBezTo>
                    <a:pt x="102" y="213"/>
                    <a:pt x="107" y="218"/>
                    <a:pt x="107" y="224"/>
                  </a:cubicBezTo>
                  <a:close/>
                  <a:moveTo>
                    <a:pt x="150" y="224"/>
                  </a:moveTo>
                  <a:cubicBezTo>
                    <a:pt x="150" y="230"/>
                    <a:pt x="145" y="234"/>
                    <a:pt x="139" y="234"/>
                  </a:cubicBezTo>
                  <a:cubicBezTo>
                    <a:pt x="133" y="234"/>
                    <a:pt x="128" y="230"/>
                    <a:pt x="128" y="224"/>
                  </a:cubicBezTo>
                  <a:cubicBezTo>
                    <a:pt x="128" y="218"/>
                    <a:pt x="133" y="213"/>
                    <a:pt x="139" y="213"/>
                  </a:cubicBezTo>
                  <a:cubicBezTo>
                    <a:pt x="145" y="213"/>
                    <a:pt x="150" y="218"/>
                    <a:pt x="150" y="224"/>
                  </a:cubicBezTo>
                  <a:close/>
                  <a:moveTo>
                    <a:pt x="192" y="224"/>
                  </a:moveTo>
                  <a:cubicBezTo>
                    <a:pt x="192" y="266"/>
                    <a:pt x="192" y="266"/>
                    <a:pt x="192" y="266"/>
                  </a:cubicBezTo>
                  <a:cubicBezTo>
                    <a:pt x="192" y="272"/>
                    <a:pt x="188" y="277"/>
                    <a:pt x="182" y="277"/>
                  </a:cubicBezTo>
                  <a:cubicBezTo>
                    <a:pt x="176" y="277"/>
                    <a:pt x="171" y="272"/>
                    <a:pt x="171" y="266"/>
                  </a:cubicBezTo>
                  <a:cubicBezTo>
                    <a:pt x="171" y="224"/>
                    <a:pt x="171" y="224"/>
                    <a:pt x="171" y="224"/>
                  </a:cubicBezTo>
                  <a:cubicBezTo>
                    <a:pt x="171" y="218"/>
                    <a:pt x="176" y="213"/>
                    <a:pt x="182" y="213"/>
                  </a:cubicBezTo>
                  <a:cubicBezTo>
                    <a:pt x="188" y="213"/>
                    <a:pt x="192" y="218"/>
                    <a:pt x="192" y="224"/>
                  </a:cubicBezTo>
                  <a:close/>
                  <a:moveTo>
                    <a:pt x="43" y="266"/>
                  </a:moveTo>
                  <a:cubicBezTo>
                    <a:pt x="43" y="260"/>
                    <a:pt x="48" y="256"/>
                    <a:pt x="54" y="256"/>
                  </a:cubicBezTo>
                  <a:cubicBezTo>
                    <a:pt x="60" y="256"/>
                    <a:pt x="64" y="260"/>
                    <a:pt x="64" y="266"/>
                  </a:cubicBezTo>
                  <a:cubicBezTo>
                    <a:pt x="64" y="272"/>
                    <a:pt x="60" y="277"/>
                    <a:pt x="54" y="277"/>
                  </a:cubicBezTo>
                  <a:cubicBezTo>
                    <a:pt x="48" y="277"/>
                    <a:pt x="43" y="272"/>
                    <a:pt x="43" y="266"/>
                  </a:cubicBezTo>
                  <a:close/>
                  <a:moveTo>
                    <a:pt x="107" y="266"/>
                  </a:moveTo>
                  <a:cubicBezTo>
                    <a:pt x="107" y="272"/>
                    <a:pt x="102" y="277"/>
                    <a:pt x="96" y="277"/>
                  </a:cubicBezTo>
                  <a:cubicBezTo>
                    <a:pt x="90" y="277"/>
                    <a:pt x="86" y="272"/>
                    <a:pt x="86" y="266"/>
                  </a:cubicBezTo>
                  <a:cubicBezTo>
                    <a:pt x="86" y="260"/>
                    <a:pt x="90" y="256"/>
                    <a:pt x="96" y="256"/>
                  </a:cubicBezTo>
                  <a:cubicBezTo>
                    <a:pt x="102" y="256"/>
                    <a:pt x="107" y="260"/>
                    <a:pt x="107" y="266"/>
                  </a:cubicBezTo>
                  <a:close/>
                  <a:moveTo>
                    <a:pt x="150" y="266"/>
                  </a:moveTo>
                  <a:cubicBezTo>
                    <a:pt x="150" y="272"/>
                    <a:pt x="145" y="277"/>
                    <a:pt x="139" y="277"/>
                  </a:cubicBezTo>
                  <a:cubicBezTo>
                    <a:pt x="133" y="277"/>
                    <a:pt x="128" y="272"/>
                    <a:pt x="128" y="266"/>
                  </a:cubicBezTo>
                  <a:cubicBezTo>
                    <a:pt x="128" y="260"/>
                    <a:pt x="133" y="256"/>
                    <a:pt x="139" y="256"/>
                  </a:cubicBezTo>
                  <a:cubicBezTo>
                    <a:pt x="145" y="256"/>
                    <a:pt x="150" y="260"/>
                    <a:pt x="150" y="26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sp>
          <p:nvSpPr>
            <p:cNvPr id="66" name="Freeform 765">
              <a:extLst>
                <a:ext uri="{FF2B5EF4-FFF2-40B4-BE49-F238E27FC236}">
                  <a16:creationId xmlns:a16="http://schemas.microsoft.com/office/drawing/2014/main" id="{DFDCBEC2-86E0-D248-9133-9C79534CF938}"/>
                </a:ext>
              </a:extLst>
            </p:cNvPr>
            <p:cNvSpPr>
              <a:spLocks noEditPoints="1"/>
            </p:cNvSpPr>
            <p:nvPr/>
          </p:nvSpPr>
          <p:spPr bwMode="auto">
            <a:xfrm>
              <a:off x="3203" y="3365"/>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grpSp>
      <p:grpSp>
        <p:nvGrpSpPr>
          <p:cNvPr id="67" name="Group 271">
            <a:extLst>
              <a:ext uri="{FF2B5EF4-FFF2-40B4-BE49-F238E27FC236}">
                <a16:creationId xmlns:a16="http://schemas.microsoft.com/office/drawing/2014/main" id="{0EF10A9F-D96B-6846-8A24-DEA7EA4A97DA}"/>
              </a:ext>
            </a:extLst>
          </p:cNvPr>
          <p:cNvGrpSpPr>
            <a:grpSpLocks noChangeAspect="1"/>
          </p:cNvGrpSpPr>
          <p:nvPr/>
        </p:nvGrpSpPr>
        <p:grpSpPr bwMode="auto">
          <a:xfrm>
            <a:off x="3792238" y="3032992"/>
            <a:ext cx="370106" cy="369021"/>
            <a:chOff x="5834" y="786"/>
            <a:chExt cx="341" cy="340"/>
          </a:xfrm>
          <a:solidFill>
            <a:srgbClr val="00A3E0"/>
          </a:solidFill>
        </p:grpSpPr>
        <p:sp>
          <p:nvSpPr>
            <p:cNvPr id="68" name="Freeform 272">
              <a:extLst>
                <a:ext uri="{FF2B5EF4-FFF2-40B4-BE49-F238E27FC236}">
                  <a16:creationId xmlns:a16="http://schemas.microsoft.com/office/drawing/2014/main" id="{DD27388B-85C7-AD49-938D-12FBE1CCC914}"/>
                </a:ext>
              </a:extLst>
            </p:cNvPr>
            <p:cNvSpPr>
              <a:spLocks noEditPoints="1"/>
            </p:cNvSpPr>
            <p:nvPr/>
          </p:nvSpPr>
          <p:spPr bwMode="auto">
            <a:xfrm>
              <a:off x="5834" y="786"/>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sp>
          <p:nvSpPr>
            <p:cNvPr id="69" name="Freeform 273">
              <a:extLst>
                <a:ext uri="{FF2B5EF4-FFF2-40B4-BE49-F238E27FC236}">
                  <a16:creationId xmlns:a16="http://schemas.microsoft.com/office/drawing/2014/main" id="{0E8D1B9B-84EC-AB41-A7FD-0512616E813B}"/>
                </a:ext>
              </a:extLst>
            </p:cNvPr>
            <p:cNvSpPr>
              <a:spLocks noEditPoints="1"/>
            </p:cNvSpPr>
            <p:nvPr/>
          </p:nvSpPr>
          <p:spPr bwMode="auto">
            <a:xfrm>
              <a:off x="5898" y="868"/>
              <a:ext cx="213" cy="173"/>
            </a:xfrm>
            <a:custGeom>
              <a:avLst/>
              <a:gdLst>
                <a:gd name="T0" fmla="*/ 319 w 320"/>
                <a:gd name="T1" fmla="*/ 112 h 260"/>
                <a:gd name="T2" fmla="*/ 319 w 320"/>
                <a:gd name="T3" fmla="*/ 110 h 260"/>
                <a:gd name="T4" fmla="*/ 309 w 320"/>
                <a:gd name="T5" fmla="*/ 100 h 260"/>
                <a:gd name="T6" fmla="*/ 256 w 320"/>
                <a:gd name="T7" fmla="*/ 100 h 260"/>
                <a:gd name="T8" fmla="*/ 280 w 320"/>
                <a:gd name="T9" fmla="*/ 48 h 260"/>
                <a:gd name="T10" fmla="*/ 283 w 320"/>
                <a:gd name="T11" fmla="*/ 24 h 260"/>
                <a:gd name="T12" fmla="*/ 268 w 320"/>
                <a:gd name="T13" fmla="*/ 5 h 260"/>
                <a:gd name="T14" fmla="*/ 244 w 320"/>
                <a:gd name="T15" fmla="*/ 2 h 260"/>
                <a:gd name="T16" fmla="*/ 225 w 320"/>
                <a:gd name="T17" fmla="*/ 16 h 260"/>
                <a:gd name="T18" fmla="*/ 169 w 320"/>
                <a:gd name="T19" fmla="*/ 100 h 260"/>
                <a:gd name="T20" fmla="*/ 11 w 320"/>
                <a:gd name="T21" fmla="*/ 100 h 260"/>
                <a:gd name="T22" fmla="*/ 0 w 320"/>
                <a:gd name="T23" fmla="*/ 110 h 260"/>
                <a:gd name="T24" fmla="*/ 0 w 320"/>
                <a:gd name="T25" fmla="*/ 112 h 260"/>
                <a:gd name="T26" fmla="*/ 0 w 320"/>
                <a:gd name="T27" fmla="*/ 116 h 260"/>
                <a:gd name="T28" fmla="*/ 85 w 320"/>
                <a:gd name="T29" fmla="*/ 243 h 260"/>
                <a:gd name="T30" fmla="*/ 85 w 320"/>
                <a:gd name="T31" fmla="*/ 249 h 260"/>
                <a:gd name="T32" fmla="*/ 96 w 320"/>
                <a:gd name="T33" fmla="*/ 260 h 260"/>
                <a:gd name="T34" fmla="*/ 224 w 320"/>
                <a:gd name="T35" fmla="*/ 260 h 260"/>
                <a:gd name="T36" fmla="*/ 234 w 320"/>
                <a:gd name="T37" fmla="*/ 249 h 260"/>
                <a:gd name="T38" fmla="*/ 234 w 320"/>
                <a:gd name="T39" fmla="*/ 243 h 260"/>
                <a:gd name="T40" fmla="*/ 320 w 320"/>
                <a:gd name="T41" fmla="*/ 116 h 260"/>
                <a:gd name="T42" fmla="*/ 319 w 320"/>
                <a:gd name="T43" fmla="*/ 112 h 260"/>
                <a:gd name="T44" fmla="*/ 243 w 320"/>
                <a:gd name="T45" fmla="*/ 27 h 260"/>
                <a:gd name="T46" fmla="*/ 250 w 320"/>
                <a:gd name="T47" fmla="*/ 22 h 260"/>
                <a:gd name="T48" fmla="*/ 258 w 320"/>
                <a:gd name="T49" fmla="*/ 23 h 260"/>
                <a:gd name="T50" fmla="*/ 263 w 320"/>
                <a:gd name="T51" fmla="*/ 30 h 260"/>
                <a:gd name="T52" fmla="*/ 261 w 320"/>
                <a:gd name="T53" fmla="*/ 39 h 260"/>
                <a:gd name="T54" fmla="*/ 233 w 320"/>
                <a:gd name="T55" fmla="*/ 100 h 260"/>
                <a:gd name="T56" fmla="*/ 195 w 320"/>
                <a:gd name="T57" fmla="*/ 100 h 260"/>
                <a:gd name="T58" fmla="*/ 243 w 320"/>
                <a:gd name="T59" fmla="*/ 27 h 260"/>
                <a:gd name="T60" fmla="*/ 219 w 320"/>
                <a:gd name="T61" fmla="*/ 226 h 260"/>
                <a:gd name="T62" fmla="*/ 213 w 320"/>
                <a:gd name="T63" fmla="*/ 236 h 260"/>
                <a:gd name="T64" fmla="*/ 213 w 320"/>
                <a:gd name="T65" fmla="*/ 238 h 260"/>
                <a:gd name="T66" fmla="*/ 106 w 320"/>
                <a:gd name="T67" fmla="*/ 238 h 260"/>
                <a:gd name="T68" fmla="*/ 106 w 320"/>
                <a:gd name="T69" fmla="*/ 236 h 260"/>
                <a:gd name="T70" fmla="*/ 100 w 320"/>
                <a:gd name="T71" fmla="*/ 226 h 260"/>
                <a:gd name="T72" fmla="*/ 21 w 320"/>
                <a:gd name="T73" fmla="*/ 121 h 260"/>
                <a:gd name="T74" fmla="*/ 298 w 320"/>
                <a:gd name="T75" fmla="*/ 121 h 260"/>
                <a:gd name="T76" fmla="*/ 219 w 320"/>
                <a:gd name="T77" fmla="*/ 22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 h="260">
                  <a:moveTo>
                    <a:pt x="319" y="112"/>
                  </a:moveTo>
                  <a:cubicBezTo>
                    <a:pt x="319" y="110"/>
                    <a:pt x="319" y="110"/>
                    <a:pt x="319" y="110"/>
                  </a:cubicBezTo>
                  <a:cubicBezTo>
                    <a:pt x="319" y="104"/>
                    <a:pt x="314" y="100"/>
                    <a:pt x="309" y="100"/>
                  </a:cubicBezTo>
                  <a:cubicBezTo>
                    <a:pt x="256" y="100"/>
                    <a:pt x="256" y="100"/>
                    <a:pt x="256" y="100"/>
                  </a:cubicBezTo>
                  <a:cubicBezTo>
                    <a:pt x="280" y="48"/>
                    <a:pt x="280" y="48"/>
                    <a:pt x="280" y="48"/>
                  </a:cubicBezTo>
                  <a:cubicBezTo>
                    <a:pt x="285" y="41"/>
                    <a:pt x="286" y="32"/>
                    <a:pt x="283" y="24"/>
                  </a:cubicBezTo>
                  <a:cubicBezTo>
                    <a:pt x="281" y="16"/>
                    <a:pt x="276" y="9"/>
                    <a:pt x="268" y="5"/>
                  </a:cubicBezTo>
                  <a:cubicBezTo>
                    <a:pt x="261" y="1"/>
                    <a:pt x="252" y="0"/>
                    <a:pt x="244" y="2"/>
                  </a:cubicBezTo>
                  <a:cubicBezTo>
                    <a:pt x="236" y="4"/>
                    <a:pt x="229" y="9"/>
                    <a:pt x="225" y="16"/>
                  </a:cubicBezTo>
                  <a:cubicBezTo>
                    <a:pt x="169" y="100"/>
                    <a:pt x="169" y="100"/>
                    <a:pt x="169" y="100"/>
                  </a:cubicBezTo>
                  <a:cubicBezTo>
                    <a:pt x="11" y="100"/>
                    <a:pt x="11" y="100"/>
                    <a:pt x="11" y="100"/>
                  </a:cubicBezTo>
                  <a:cubicBezTo>
                    <a:pt x="5" y="100"/>
                    <a:pt x="0" y="104"/>
                    <a:pt x="0" y="110"/>
                  </a:cubicBezTo>
                  <a:cubicBezTo>
                    <a:pt x="0" y="112"/>
                    <a:pt x="0" y="112"/>
                    <a:pt x="0" y="112"/>
                  </a:cubicBezTo>
                  <a:cubicBezTo>
                    <a:pt x="0" y="113"/>
                    <a:pt x="0" y="114"/>
                    <a:pt x="0" y="116"/>
                  </a:cubicBezTo>
                  <a:cubicBezTo>
                    <a:pt x="0" y="169"/>
                    <a:pt x="33" y="218"/>
                    <a:pt x="85" y="243"/>
                  </a:cubicBezTo>
                  <a:cubicBezTo>
                    <a:pt x="85" y="249"/>
                    <a:pt x="85" y="249"/>
                    <a:pt x="85" y="249"/>
                  </a:cubicBezTo>
                  <a:cubicBezTo>
                    <a:pt x="85" y="255"/>
                    <a:pt x="90" y="260"/>
                    <a:pt x="96" y="260"/>
                  </a:cubicBezTo>
                  <a:cubicBezTo>
                    <a:pt x="224" y="260"/>
                    <a:pt x="224" y="260"/>
                    <a:pt x="224" y="260"/>
                  </a:cubicBezTo>
                  <a:cubicBezTo>
                    <a:pt x="230" y="260"/>
                    <a:pt x="234" y="255"/>
                    <a:pt x="234" y="249"/>
                  </a:cubicBezTo>
                  <a:cubicBezTo>
                    <a:pt x="234" y="243"/>
                    <a:pt x="234" y="243"/>
                    <a:pt x="234" y="243"/>
                  </a:cubicBezTo>
                  <a:cubicBezTo>
                    <a:pt x="286" y="218"/>
                    <a:pt x="320" y="169"/>
                    <a:pt x="320" y="116"/>
                  </a:cubicBezTo>
                  <a:cubicBezTo>
                    <a:pt x="320" y="114"/>
                    <a:pt x="320" y="113"/>
                    <a:pt x="319" y="112"/>
                  </a:cubicBezTo>
                  <a:close/>
                  <a:moveTo>
                    <a:pt x="243" y="27"/>
                  </a:moveTo>
                  <a:cubicBezTo>
                    <a:pt x="245" y="25"/>
                    <a:pt x="247" y="23"/>
                    <a:pt x="250" y="22"/>
                  </a:cubicBezTo>
                  <a:cubicBezTo>
                    <a:pt x="252" y="22"/>
                    <a:pt x="255" y="22"/>
                    <a:pt x="258" y="23"/>
                  </a:cubicBezTo>
                  <a:cubicBezTo>
                    <a:pt x="260" y="25"/>
                    <a:pt x="262" y="27"/>
                    <a:pt x="263" y="30"/>
                  </a:cubicBezTo>
                  <a:cubicBezTo>
                    <a:pt x="264" y="33"/>
                    <a:pt x="263" y="35"/>
                    <a:pt x="261" y="39"/>
                  </a:cubicBezTo>
                  <a:cubicBezTo>
                    <a:pt x="233" y="100"/>
                    <a:pt x="233" y="100"/>
                    <a:pt x="233" y="100"/>
                  </a:cubicBezTo>
                  <a:cubicBezTo>
                    <a:pt x="195" y="100"/>
                    <a:pt x="195" y="100"/>
                    <a:pt x="195" y="100"/>
                  </a:cubicBezTo>
                  <a:lnTo>
                    <a:pt x="243" y="27"/>
                  </a:lnTo>
                  <a:close/>
                  <a:moveTo>
                    <a:pt x="219" y="226"/>
                  </a:moveTo>
                  <a:cubicBezTo>
                    <a:pt x="216" y="228"/>
                    <a:pt x="213" y="232"/>
                    <a:pt x="213" y="236"/>
                  </a:cubicBezTo>
                  <a:cubicBezTo>
                    <a:pt x="213" y="238"/>
                    <a:pt x="213" y="238"/>
                    <a:pt x="213" y="238"/>
                  </a:cubicBezTo>
                  <a:cubicBezTo>
                    <a:pt x="106" y="238"/>
                    <a:pt x="106" y="238"/>
                    <a:pt x="106" y="238"/>
                  </a:cubicBezTo>
                  <a:cubicBezTo>
                    <a:pt x="106" y="236"/>
                    <a:pt x="106" y="236"/>
                    <a:pt x="106" y="236"/>
                  </a:cubicBezTo>
                  <a:cubicBezTo>
                    <a:pt x="106" y="232"/>
                    <a:pt x="104" y="228"/>
                    <a:pt x="100" y="226"/>
                  </a:cubicBezTo>
                  <a:cubicBezTo>
                    <a:pt x="54" y="207"/>
                    <a:pt x="23" y="166"/>
                    <a:pt x="21" y="121"/>
                  </a:cubicBezTo>
                  <a:cubicBezTo>
                    <a:pt x="298" y="121"/>
                    <a:pt x="298" y="121"/>
                    <a:pt x="298" y="121"/>
                  </a:cubicBezTo>
                  <a:cubicBezTo>
                    <a:pt x="296" y="166"/>
                    <a:pt x="266" y="207"/>
                    <a:pt x="219" y="22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grpSp>
      <p:grpSp>
        <p:nvGrpSpPr>
          <p:cNvPr id="70" name="Group 226">
            <a:extLst>
              <a:ext uri="{FF2B5EF4-FFF2-40B4-BE49-F238E27FC236}">
                <a16:creationId xmlns:a16="http://schemas.microsoft.com/office/drawing/2014/main" id="{C1D6C874-EBEB-124E-B8E9-9B9EF75FC305}"/>
              </a:ext>
            </a:extLst>
          </p:cNvPr>
          <p:cNvGrpSpPr>
            <a:grpSpLocks noChangeAspect="1"/>
          </p:cNvGrpSpPr>
          <p:nvPr/>
        </p:nvGrpSpPr>
        <p:grpSpPr bwMode="auto">
          <a:xfrm>
            <a:off x="4447128" y="1908927"/>
            <a:ext cx="367631" cy="367631"/>
            <a:chOff x="2710" y="770"/>
            <a:chExt cx="340" cy="340"/>
          </a:xfrm>
          <a:solidFill>
            <a:srgbClr val="00A3E0"/>
          </a:solidFill>
        </p:grpSpPr>
        <p:sp>
          <p:nvSpPr>
            <p:cNvPr id="71" name="Freeform 227">
              <a:extLst>
                <a:ext uri="{FF2B5EF4-FFF2-40B4-BE49-F238E27FC236}">
                  <a16:creationId xmlns:a16="http://schemas.microsoft.com/office/drawing/2014/main" id="{6194CE58-83E7-3447-B9CF-C229AE178B58}"/>
                </a:ext>
              </a:extLst>
            </p:cNvPr>
            <p:cNvSpPr>
              <a:spLocks noEditPoints="1"/>
            </p:cNvSpPr>
            <p:nvPr/>
          </p:nvSpPr>
          <p:spPr bwMode="auto">
            <a:xfrm>
              <a:off x="2710" y="77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sp>
          <p:nvSpPr>
            <p:cNvPr id="72" name="Freeform 228">
              <a:extLst>
                <a:ext uri="{FF2B5EF4-FFF2-40B4-BE49-F238E27FC236}">
                  <a16:creationId xmlns:a16="http://schemas.microsoft.com/office/drawing/2014/main" id="{41D2EEBB-BEB6-124F-AF3A-8BD6E366A6B8}"/>
                </a:ext>
              </a:extLst>
            </p:cNvPr>
            <p:cNvSpPr>
              <a:spLocks noEditPoints="1"/>
            </p:cNvSpPr>
            <p:nvPr/>
          </p:nvSpPr>
          <p:spPr bwMode="auto">
            <a:xfrm>
              <a:off x="2773" y="869"/>
              <a:ext cx="214" cy="177"/>
            </a:xfrm>
            <a:custGeom>
              <a:avLst/>
              <a:gdLst>
                <a:gd name="T0" fmla="*/ 320 w 322"/>
                <a:gd name="T1" fmla="*/ 91 h 267"/>
                <a:gd name="T2" fmla="*/ 277 w 322"/>
                <a:gd name="T3" fmla="*/ 6 h 267"/>
                <a:gd name="T4" fmla="*/ 267 w 322"/>
                <a:gd name="T5" fmla="*/ 0 h 267"/>
                <a:gd name="T6" fmla="*/ 54 w 322"/>
                <a:gd name="T7" fmla="*/ 0 h 267"/>
                <a:gd name="T8" fmla="*/ 44 w 322"/>
                <a:gd name="T9" fmla="*/ 6 h 267"/>
                <a:gd name="T10" fmla="*/ 2 w 322"/>
                <a:gd name="T11" fmla="*/ 91 h 267"/>
                <a:gd name="T12" fmla="*/ 4 w 322"/>
                <a:gd name="T13" fmla="*/ 103 h 267"/>
                <a:gd name="T14" fmla="*/ 153 w 322"/>
                <a:gd name="T15" fmla="*/ 263 h 267"/>
                <a:gd name="T16" fmla="*/ 161 w 322"/>
                <a:gd name="T17" fmla="*/ 267 h 267"/>
                <a:gd name="T18" fmla="*/ 168 w 322"/>
                <a:gd name="T19" fmla="*/ 263 h 267"/>
                <a:gd name="T20" fmla="*/ 318 w 322"/>
                <a:gd name="T21" fmla="*/ 103 h 267"/>
                <a:gd name="T22" fmla="*/ 320 w 322"/>
                <a:gd name="T23" fmla="*/ 91 h 267"/>
                <a:gd name="T24" fmla="*/ 214 w 322"/>
                <a:gd name="T25" fmla="*/ 107 h 267"/>
                <a:gd name="T26" fmla="*/ 161 w 322"/>
                <a:gd name="T27" fmla="*/ 229 h 267"/>
                <a:gd name="T28" fmla="*/ 108 w 322"/>
                <a:gd name="T29" fmla="*/ 107 h 267"/>
                <a:gd name="T30" fmla="*/ 214 w 322"/>
                <a:gd name="T31" fmla="*/ 107 h 267"/>
                <a:gd name="T32" fmla="*/ 118 w 322"/>
                <a:gd name="T33" fmla="*/ 85 h 267"/>
                <a:gd name="T34" fmla="*/ 161 w 322"/>
                <a:gd name="T35" fmla="*/ 28 h 267"/>
                <a:gd name="T36" fmla="*/ 203 w 322"/>
                <a:gd name="T37" fmla="*/ 85 h 267"/>
                <a:gd name="T38" fmla="*/ 118 w 322"/>
                <a:gd name="T39" fmla="*/ 85 h 267"/>
                <a:gd name="T40" fmla="*/ 185 w 322"/>
                <a:gd name="T41" fmla="*/ 21 h 267"/>
                <a:gd name="T42" fmla="*/ 251 w 322"/>
                <a:gd name="T43" fmla="*/ 21 h 267"/>
                <a:gd name="T44" fmla="*/ 226 w 322"/>
                <a:gd name="T45" fmla="*/ 78 h 267"/>
                <a:gd name="T46" fmla="*/ 185 w 322"/>
                <a:gd name="T47" fmla="*/ 21 h 267"/>
                <a:gd name="T48" fmla="*/ 95 w 322"/>
                <a:gd name="T49" fmla="*/ 78 h 267"/>
                <a:gd name="T50" fmla="*/ 71 w 322"/>
                <a:gd name="T51" fmla="*/ 21 h 267"/>
                <a:gd name="T52" fmla="*/ 137 w 322"/>
                <a:gd name="T53" fmla="*/ 21 h 267"/>
                <a:gd name="T54" fmla="*/ 95 w 322"/>
                <a:gd name="T55" fmla="*/ 78 h 267"/>
                <a:gd name="T56" fmla="*/ 76 w 322"/>
                <a:gd name="T57" fmla="*/ 85 h 267"/>
                <a:gd name="T58" fmla="*/ 29 w 322"/>
                <a:gd name="T59" fmla="*/ 85 h 267"/>
                <a:gd name="T60" fmla="*/ 54 w 322"/>
                <a:gd name="T61" fmla="*/ 35 h 267"/>
                <a:gd name="T62" fmla="*/ 76 w 322"/>
                <a:gd name="T63" fmla="*/ 85 h 267"/>
                <a:gd name="T64" fmla="*/ 85 w 322"/>
                <a:gd name="T65" fmla="*/ 107 h 267"/>
                <a:gd name="T66" fmla="*/ 129 w 322"/>
                <a:gd name="T67" fmla="*/ 207 h 267"/>
                <a:gd name="T68" fmla="*/ 36 w 322"/>
                <a:gd name="T69" fmla="*/ 107 h 267"/>
                <a:gd name="T70" fmla="*/ 85 w 322"/>
                <a:gd name="T71" fmla="*/ 107 h 267"/>
                <a:gd name="T72" fmla="*/ 236 w 322"/>
                <a:gd name="T73" fmla="*/ 107 h 267"/>
                <a:gd name="T74" fmla="*/ 285 w 322"/>
                <a:gd name="T75" fmla="*/ 107 h 267"/>
                <a:gd name="T76" fmla="*/ 192 w 322"/>
                <a:gd name="T77" fmla="*/ 207 h 267"/>
                <a:gd name="T78" fmla="*/ 236 w 322"/>
                <a:gd name="T79" fmla="*/ 107 h 267"/>
                <a:gd name="T80" fmla="*/ 245 w 322"/>
                <a:gd name="T81" fmla="*/ 85 h 267"/>
                <a:gd name="T82" fmla="*/ 267 w 322"/>
                <a:gd name="T83" fmla="*/ 35 h 267"/>
                <a:gd name="T84" fmla="*/ 293 w 322"/>
                <a:gd name="T85" fmla="*/ 85 h 267"/>
                <a:gd name="T86" fmla="*/ 245 w 322"/>
                <a:gd name="T87" fmla="*/ 85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 h="267">
                  <a:moveTo>
                    <a:pt x="320" y="91"/>
                  </a:moveTo>
                  <a:cubicBezTo>
                    <a:pt x="277" y="6"/>
                    <a:pt x="277" y="6"/>
                    <a:pt x="277" y="6"/>
                  </a:cubicBezTo>
                  <a:cubicBezTo>
                    <a:pt x="275" y="2"/>
                    <a:pt x="271" y="0"/>
                    <a:pt x="267" y="0"/>
                  </a:cubicBezTo>
                  <a:cubicBezTo>
                    <a:pt x="54" y="0"/>
                    <a:pt x="54" y="0"/>
                    <a:pt x="54" y="0"/>
                  </a:cubicBezTo>
                  <a:cubicBezTo>
                    <a:pt x="50" y="0"/>
                    <a:pt x="46" y="2"/>
                    <a:pt x="44" y="6"/>
                  </a:cubicBezTo>
                  <a:cubicBezTo>
                    <a:pt x="2" y="91"/>
                    <a:pt x="2" y="91"/>
                    <a:pt x="2" y="91"/>
                  </a:cubicBezTo>
                  <a:cubicBezTo>
                    <a:pt x="0" y="95"/>
                    <a:pt x="0" y="100"/>
                    <a:pt x="4" y="103"/>
                  </a:cubicBezTo>
                  <a:cubicBezTo>
                    <a:pt x="153" y="263"/>
                    <a:pt x="153" y="263"/>
                    <a:pt x="153" y="263"/>
                  </a:cubicBezTo>
                  <a:cubicBezTo>
                    <a:pt x="155" y="265"/>
                    <a:pt x="158" y="267"/>
                    <a:pt x="161" y="267"/>
                  </a:cubicBezTo>
                  <a:cubicBezTo>
                    <a:pt x="164" y="267"/>
                    <a:pt x="166" y="265"/>
                    <a:pt x="168" y="263"/>
                  </a:cubicBezTo>
                  <a:cubicBezTo>
                    <a:pt x="318" y="103"/>
                    <a:pt x="318" y="103"/>
                    <a:pt x="318" y="103"/>
                  </a:cubicBezTo>
                  <a:cubicBezTo>
                    <a:pt x="321" y="100"/>
                    <a:pt x="322" y="95"/>
                    <a:pt x="320" y="91"/>
                  </a:cubicBezTo>
                  <a:close/>
                  <a:moveTo>
                    <a:pt x="214" y="107"/>
                  </a:moveTo>
                  <a:cubicBezTo>
                    <a:pt x="161" y="229"/>
                    <a:pt x="161" y="229"/>
                    <a:pt x="161" y="229"/>
                  </a:cubicBezTo>
                  <a:cubicBezTo>
                    <a:pt x="108" y="107"/>
                    <a:pt x="108" y="107"/>
                    <a:pt x="108" y="107"/>
                  </a:cubicBezTo>
                  <a:lnTo>
                    <a:pt x="214" y="107"/>
                  </a:lnTo>
                  <a:close/>
                  <a:moveTo>
                    <a:pt x="118" y="85"/>
                  </a:moveTo>
                  <a:cubicBezTo>
                    <a:pt x="161" y="28"/>
                    <a:pt x="161" y="28"/>
                    <a:pt x="161" y="28"/>
                  </a:cubicBezTo>
                  <a:cubicBezTo>
                    <a:pt x="203" y="85"/>
                    <a:pt x="203" y="85"/>
                    <a:pt x="203" y="85"/>
                  </a:cubicBezTo>
                  <a:lnTo>
                    <a:pt x="118" y="85"/>
                  </a:lnTo>
                  <a:close/>
                  <a:moveTo>
                    <a:pt x="185" y="21"/>
                  </a:moveTo>
                  <a:cubicBezTo>
                    <a:pt x="251" y="21"/>
                    <a:pt x="251" y="21"/>
                    <a:pt x="251" y="21"/>
                  </a:cubicBezTo>
                  <a:cubicBezTo>
                    <a:pt x="226" y="78"/>
                    <a:pt x="226" y="78"/>
                    <a:pt x="226" y="78"/>
                  </a:cubicBezTo>
                  <a:lnTo>
                    <a:pt x="185" y="21"/>
                  </a:lnTo>
                  <a:close/>
                  <a:moveTo>
                    <a:pt x="95" y="78"/>
                  </a:moveTo>
                  <a:cubicBezTo>
                    <a:pt x="71" y="21"/>
                    <a:pt x="71" y="21"/>
                    <a:pt x="71" y="21"/>
                  </a:cubicBezTo>
                  <a:cubicBezTo>
                    <a:pt x="137" y="21"/>
                    <a:pt x="137" y="21"/>
                    <a:pt x="137" y="21"/>
                  </a:cubicBezTo>
                  <a:lnTo>
                    <a:pt x="95" y="78"/>
                  </a:lnTo>
                  <a:close/>
                  <a:moveTo>
                    <a:pt x="76" y="85"/>
                  </a:moveTo>
                  <a:cubicBezTo>
                    <a:pt x="29" y="85"/>
                    <a:pt x="29" y="85"/>
                    <a:pt x="29" y="85"/>
                  </a:cubicBezTo>
                  <a:cubicBezTo>
                    <a:pt x="54" y="35"/>
                    <a:pt x="54" y="35"/>
                    <a:pt x="54" y="35"/>
                  </a:cubicBezTo>
                  <a:lnTo>
                    <a:pt x="76" y="85"/>
                  </a:lnTo>
                  <a:close/>
                  <a:moveTo>
                    <a:pt x="85" y="107"/>
                  </a:moveTo>
                  <a:cubicBezTo>
                    <a:pt x="129" y="207"/>
                    <a:pt x="129" y="207"/>
                    <a:pt x="129" y="207"/>
                  </a:cubicBezTo>
                  <a:cubicBezTo>
                    <a:pt x="36" y="107"/>
                    <a:pt x="36" y="107"/>
                    <a:pt x="36" y="107"/>
                  </a:cubicBezTo>
                  <a:lnTo>
                    <a:pt x="85" y="107"/>
                  </a:lnTo>
                  <a:close/>
                  <a:moveTo>
                    <a:pt x="236" y="107"/>
                  </a:moveTo>
                  <a:cubicBezTo>
                    <a:pt x="285" y="107"/>
                    <a:pt x="285" y="107"/>
                    <a:pt x="285" y="107"/>
                  </a:cubicBezTo>
                  <a:cubicBezTo>
                    <a:pt x="192" y="207"/>
                    <a:pt x="192" y="207"/>
                    <a:pt x="192" y="207"/>
                  </a:cubicBezTo>
                  <a:lnTo>
                    <a:pt x="236" y="107"/>
                  </a:lnTo>
                  <a:close/>
                  <a:moveTo>
                    <a:pt x="245" y="85"/>
                  </a:moveTo>
                  <a:cubicBezTo>
                    <a:pt x="267" y="35"/>
                    <a:pt x="267" y="35"/>
                    <a:pt x="267" y="35"/>
                  </a:cubicBezTo>
                  <a:cubicBezTo>
                    <a:pt x="293" y="85"/>
                    <a:pt x="293" y="85"/>
                    <a:pt x="293" y="85"/>
                  </a:cubicBezTo>
                  <a:lnTo>
                    <a:pt x="245" y="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grpSp>
      <p:grpSp>
        <p:nvGrpSpPr>
          <p:cNvPr id="73" name="Group 226">
            <a:extLst>
              <a:ext uri="{FF2B5EF4-FFF2-40B4-BE49-F238E27FC236}">
                <a16:creationId xmlns:a16="http://schemas.microsoft.com/office/drawing/2014/main" id="{FBB53111-9E6B-0E4E-83A6-C5469BF47E63}"/>
              </a:ext>
            </a:extLst>
          </p:cNvPr>
          <p:cNvGrpSpPr>
            <a:grpSpLocks noChangeAspect="1"/>
          </p:cNvGrpSpPr>
          <p:nvPr/>
        </p:nvGrpSpPr>
        <p:grpSpPr bwMode="auto">
          <a:xfrm>
            <a:off x="3930970" y="4369672"/>
            <a:ext cx="369676" cy="369676"/>
            <a:chOff x="5048" y="783"/>
            <a:chExt cx="340" cy="340"/>
          </a:xfrm>
          <a:solidFill>
            <a:srgbClr val="00A3E0"/>
          </a:solidFill>
        </p:grpSpPr>
        <p:sp>
          <p:nvSpPr>
            <p:cNvPr id="74" name="Freeform 227">
              <a:extLst>
                <a:ext uri="{FF2B5EF4-FFF2-40B4-BE49-F238E27FC236}">
                  <a16:creationId xmlns:a16="http://schemas.microsoft.com/office/drawing/2014/main" id="{214592A6-6222-414C-BF3D-D551C774B415}"/>
                </a:ext>
              </a:extLst>
            </p:cNvPr>
            <p:cNvSpPr>
              <a:spLocks noEditPoints="1"/>
            </p:cNvSpPr>
            <p:nvPr/>
          </p:nvSpPr>
          <p:spPr bwMode="auto">
            <a:xfrm>
              <a:off x="5112" y="868"/>
              <a:ext cx="212" cy="127"/>
            </a:xfrm>
            <a:custGeom>
              <a:avLst/>
              <a:gdLst>
                <a:gd name="T0" fmla="*/ 282 w 320"/>
                <a:gd name="T1" fmla="*/ 56 h 192"/>
                <a:gd name="T2" fmla="*/ 296 w 320"/>
                <a:gd name="T3" fmla="*/ 38 h 192"/>
                <a:gd name="T4" fmla="*/ 295 w 320"/>
                <a:gd name="T5" fmla="*/ 24 h 192"/>
                <a:gd name="T6" fmla="*/ 281 w 320"/>
                <a:gd name="T7" fmla="*/ 23 h 192"/>
                <a:gd name="T8" fmla="*/ 263 w 320"/>
                <a:gd name="T9" fmla="*/ 37 h 192"/>
                <a:gd name="T10" fmla="*/ 160 w 320"/>
                <a:gd name="T11" fmla="*/ 0 h 192"/>
                <a:gd name="T12" fmla="*/ 0 w 320"/>
                <a:gd name="T13" fmla="*/ 160 h 192"/>
                <a:gd name="T14" fmla="*/ 10 w 320"/>
                <a:gd name="T15" fmla="*/ 170 h 192"/>
                <a:gd name="T16" fmla="*/ 21 w 320"/>
                <a:gd name="T17" fmla="*/ 160 h 192"/>
                <a:gd name="T18" fmla="*/ 160 w 320"/>
                <a:gd name="T19" fmla="*/ 21 h 192"/>
                <a:gd name="T20" fmla="*/ 245 w 320"/>
                <a:gd name="T21" fmla="*/ 51 h 192"/>
                <a:gd name="T22" fmla="*/ 137 w 320"/>
                <a:gd name="T23" fmla="*/ 133 h 192"/>
                <a:gd name="T24" fmla="*/ 136 w 320"/>
                <a:gd name="T25" fmla="*/ 134 h 192"/>
                <a:gd name="T26" fmla="*/ 126 w 320"/>
                <a:gd name="T27" fmla="*/ 158 h 192"/>
                <a:gd name="T28" fmla="*/ 136 w 320"/>
                <a:gd name="T29" fmla="*/ 182 h 192"/>
                <a:gd name="T30" fmla="*/ 160 w 320"/>
                <a:gd name="T31" fmla="*/ 192 h 192"/>
                <a:gd name="T32" fmla="*/ 160 w 320"/>
                <a:gd name="T33" fmla="*/ 192 h 192"/>
                <a:gd name="T34" fmla="*/ 183 w 320"/>
                <a:gd name="T35" fmla="*/ 182 h 192"/>
                <a:gd name="T36" fmla="*/ 184 w 320"/>
                <a:gd name="T37" fmla="*/ 181 h 192"/>
                <a:gd name="T38" fmla="*/ 268 w 320"/>
                <a:gd name="T39" fmla="*/ 74 h 192"/>
                <a:gd name="T40" fmla="*/ 298 w 320"/>
                <a:gd name="T41" fmla="*/ 160 h 192"/>
                <a:gd name="T42" fmla="*/ 309 w 320"/>
                <a:gd name="T43" fmla="*/ 170 h 192"/>
                <a:gd name="T44" fmla="*/ 320 w 320"/>
                <a:gd name="T45" fmla="*/ 160 h 192"/>
                <a:gd name="T46" fmla="*/ 282 w 320"/>
                <a:gd name="T47" fmla="*/ 56 h 192"/>
                <a:gd name="T48" fmla="*/ 168 w 320"/>
                <a:gd name="T49" fmla="*/ 167 h 192"/>
                <a:gd name="T50" fmla="*/ 160 w 320"/>
                <a:gd name="T51" fmla="*/ 170 h 192"/>
                <a:gd name="T52" fmla="*/ 160 w 320"/>
                <a:gd name="T53" fmla="*/ 170 h 192"/>
                <a:gd name="T54" fmla="*/ 151 w 320"/>
                <a:gd name="T55" fmla="*/ 167 h 192"/>
                <a:gd name="T56" fmla="*/ 147 w 320"/>
                <a:gd name="T57" fmla="*/ 158 h 192"/>
                <a:gd name="T58" fmla="*/ 151 w 320"/>
                <a:gd name="T59" fmla="*/ 150 h 192"/>
                <a:gd name="T60" fmla="*/ 227 w 320"/>
                <a:gd name="T61" fmla="*/ 91 h 192"/>
                <a:gd name="T62" fmla="*/ 168 w 320"/>
                <a:gd name="T63" fmla="*/ 16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0" h="192">
                  <a:moveTo>
                    <a:pt x="282" y="56"/>
                  </a:moveTo>
                  <a:cubicBezTo>
                    <a:pt x="296" y="38"/>
                    <a:pt x="296" y="38"/>
                    <a:pt x="296" y="38"/>
                  </a:cubicBezTo>
                  <a:cubicBezTo>
                    <a:pt x="299" y="34"/>
                    <a:pt x="299" y="28"/>
                    <a:pt x="295" y="24"/>
                  </a:cubicBezTo>
                  <a:cubicBezTo>
                    <a:pt x="291" y="20"/>
                    <a:pt x="285" y="20"/>
                    <a:pt x="281" y="23"/>
                  </a:cubicBezTo>
                  <a:cubicBezTo>
                    <a:pt x="263" y="37"/>
                    <a:pt x="263" y="37"/>
                    <a:pt x="263" y="37"/>
                  </a:cubicBezTo>
                  <a:cubicBezTo>
                    <a:pt x="235" y="14"/>
                    <a:pt x="199" y="0"/>
                    <a:pt x="160" y="0"/>
                  </a:cubicBezTo>
                  <a:cubicBezTo>
                    <a:pt x="71" y="0"/>
                    <a:pt x="0" y="71"/>
                    <a:pt x="0" y="160"/>
                  </a:cubicBezTo>
                  <a:cubicBezTo>
                    <a:pt x="0" y="166"/>
                    <a:pt x="4" y="170"/>
                    <a:pt x="10" y="170"/>
                  </a:cubicBezTo>
                  <a:cubicBezTo>
                    <a:pt x="16" y="170"/>
                    <a:pt x="21" y="166"/>
                    <a:pt x="21" y="160"/>
                  </a:cubicBezTo>
                  <a:cubicBezTo>
                    <a:pt x="21" y="83"/>
                    <a:pt x="83" y="21"/>
                    <a:pt x="160" y="21"/>
                  </a:cubicBezTo>
                  <a:cubicBezTo>
                    <a:pt x="192" y="21"/>
                    <a:pt x="222" y="32"/>
                    <a:pt x="245" y="51"/>
                  </a:cubicBezTo>
                  <a:cubicBezTo>
                    <a:pt x="137" y="133"/>
                    <a:pt x="137" y="133"/>
                    <a:pt x="137" y="133"/>
                  </a:cubicBezTo>
                  <a:cubicBezTo>
                    <a:pt x="137" y="134"/>
                    <a:pt x="136" y="134"/>
                    <a:pt x="136" y="134"/>
                  </a:cubicBezTo>
                  <a:cubicBezTo>
                    <a:pt x="130" y="141"/>
                    <a:pt x="126" y="149"/>
                    <a:pt x="126" y="158"/>
                  </a:cubicBezTo>
                  <a:cubicBezTo>
                    <a:pt x="126" y="167"/>
                    <a:pt x="130" y="175"/>
                    <a:pt x="136" y="182"/>
                  </a:cubicBezTo>
                  <a:cubicBezTo>
                    <a:pt x="142" y="188"/>
                    <a:pt x="151" y="192"/>
                    <a:pt x="160" y="192"/>
                  </a:cubicBezTo>
                  <a:cubicBezTo>
                    <a:pt x="160" y="192"/>
                    <a:pt x="160" y="192"/>
                    <a:pt x="160" y="192"/>
                  </a:cubicBezTo>
                  <a:cubicBezTo>
                    <a:pt x="169" y="192"/>
                    <a:pt x="177" y="188"/>
                    <a:pt x="183" y="182"/>
                  </a:cubicBezTo>
                  <a:cubicBezTo>
                    <a:pt x="184" y="182"/>
                    <a:pt x="184" y="181"/>
                    <a:pt x="184" y="181"/>
                  </a:cubicBezTo>
                  <a:cubicBezTo>
                    <a:pt x="268" y="74"/>
                    <a:pt x="268" y="74"/>
                    <a:pt x="268" y="74"/>
                  </a:cubicBezTo>
                  <a:cubicBezTo>
                    <a:pt x="287" y="97"/>
                    <a:pt x="298" y="127"/>
                    <a:pt x="298" y="160"/>
                  </a:cubicBezTo>
                  <a:cubicBezTo>
                    <a:pt x="298" y="166"/>
                    <a:pt x="303" y="170"/>
                    <a:pt x="309" y="170"/>
                  </a:cubicBezTo>
                  <a:cubicBezTo>
                    <a:pt x="315" y="170"/>
                    <a:pt x="320" y="166"/>
                    <a:pt x="320" y="160"/>
                  </a:cubicBezTo>
                  <a:cubicBezTo>
                    <a:pt x="320" y="120"/>
                    <a:pt x="305" y="84"/>
                    <a:pt x="282" y="56"/>
                  </a:cubicBezTo>
                  <a:close/>
                  <a:moveTo>
                    <a:pt x="168" y="167"/>
                  </a:moveTo>
                  <a:cubicBezTo>
                    <a:pt x="166" y="169"/>
                    <a:pt x="163" y="170"/>
                    <a:pt x="160" y="170"/>
                  </a:cubicBezTo>
                  <a:cubicBezTo>
                    <a:pt x="160" y="170"/>
                    <a:pt x="160" y="170"/>
                    <a:pt x="160" y="170"/>
                  </a:cubicBezTo>
                  <a:cubicBezTo>
                    <a:pt x="156" y="170"/>
                    <a:pt x="153" y="169"/>
                    <a:pt x="151" y="167"/>
                  </a:cubicBezTo>
                  <a:cubicBezTo>
                    <a:pt x="149" y="164"/>
                    <a:pt x="147" y="161"/>
                    <a:pt x="147" y="158"/>
                  </a:cubicBezTo>
                  <a:cubicBezTo>
                    <a:pt x="147" y="155"/>
                    <a:pt x="149" y="152"/>
                    <a:pt x="151" y="150"/>
                  </a:cubicBezTo>
                  <a:cubicBezTo>
                    <a:pt x="227" y="91"/>
                    <a:pt x="227" y="91"/>
                    <a:pt x="227" y="91"/>
                  </a:cubicBezTo>
                  <a:lnTo>
                    <a:pt x="168" y="16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sp>
          <p:nvSpPr>
            <p:cNvPr id="75" name="Freeform 228">
              <a:extLst>
                <a:ext uri="{FF2B5EF4-FFF2-40B4-BE49-F238E27FC236}">
                  <a16:creationId xmlns:a16="http://schemas.microsoft.com/office/drawing/2014/main" id="{676417BF-E1A1-4544-AB53-D63FCB4049FC}"/>
                </a:ext>
              </a:extLst>
            </p:cNvPr>
            <p:cNvSpPr>
              <a:spLocks noEditPoints="1"/>
            </p:cNvSpPr>
            <p:nvPr/>
          </p:nvSpPr>
          <p:spPr bwMode="auto">
            <a:xfrm>
              <a:off x="5048" y="78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grpSp>
      <p:grpSp>
        <p:nvGrpSpPr>
          <p:cNvPr id="76" name="Group 295">
            <a:extLst>
              <a:ext uri="{FF2B5EF4-FFF2-40B4-BE49-F238E27FC236}">
                <a16:creationId xmlns:a16="http://schemas.microsoft.com/office/drawing/2014/main" id="{39A40222-7417-D049-92B1-6A6909ABABAE}"/>
              </a:ext>
            </a:extLst>
          </p:cNvPr>
          <p:cNvGrpSpPr>
            <a:grpSpLocks noChangeAspect="1"/>
          </p:cNvGrpSpPr>
          <p:nvPr/>
        </p:nvGrpSpPr>
        <p:grpSpPr bwMode="auto">
          <a:xfrm>
            <a:off x="6161321" y="5674834"/>
            <a:ext cx="367982" cy="369064"/>
            <a:chOff x="3374" y="2060"/>
            <a:chExt cx="340" cy="341"/>
          </a:xfrm>
          <a:solidFill>
            <a:srgbClr val="00A3E0"/>
          </a:solidFill>
        </p:grpSpPr>
        <p:sp>
          <p:nvSpPr>
            <p:cNvPr id="77" name="Freeform 296">
              <a:extLst>
                <a:ext uri="{FF2B5EF4-FFF2-40B4-BE49-F238E27FC236}">
                  <a16:creationId xmlns:a16="http://schemas.microsoft.com/office/drawing/2014/main" id="{934FB6E5-9B5F-3F41-9E33-CE6FB4715BE4}"/>
                </a:ext>
              </a:extLst>
            </p:cNvPr>
            <p:cNvSpPr>
              <a:spLocks noEditPoints="1"/>
            </p:cNvSpPr>
            <p:nvPr/>
          </p:nvSpPr>
          <p:spPr bwMode="auto">
            <a:xfrm>
              <a:off x="3438" y="2152"/>
              <a:ext cx="212" cy="156"/>
            </a:xfrm>
            <a:custGeom>
              <a:avLst/>
              <a:gdLst>
                <a:gd name="T0" fmla="*/ 192 w 320"/>
                <a:gd name="T1" fmla="*/ 11 h 235"/>
                <a:gd name="T2" fmla="*/ 192 w 320"/>
                <a:gd name="T3" fmla="*/ 224 h 235"/>
                <a:gd name="T4" fmla="*/ 181 w 320"/>
                <a:gd name="T5" fmla="*/ 235 h 235"/>
                <a:gd name="T6" fmla="*/ 170 w 320"/>
                <a:gd name="T7" fmla="*/ 224 h 235"/>
                <a:gd name="T8" fmla="*/ 170 w 320"/>
                <a:gd name="T9" fmla="*/ 11 h 235"/>
                <a:gd name="T10" fmla="*/ 181 w 320"/>
                <a:gd name="T11" fmla="*/ 0 h 235"/>
                <a:gd name="T12" fmla="*/ 192 w 320"/>
                <a:gd name="T13" fmla="*/ 11 h 235"/>
                <a:gd name="T14" fmla="*/ 138 w 320"/>
                <a:gd name="T15" fmla="*/ 54 h 235"/>
                <a:gd name="T16" fmla="*/ 128 w 320"/>
                <a:gd name="T17" fmla="*/ 64 h 235"/>
                <a:gd name="T18" fmla="*/ 128 w 320"/>
                <a:gd name="T19" fmla="*/ 171 h 235"/>
                <a:gd name="T20" fmla="*/ 138 w 320"/>
                <a:gd name="T21" fmla="*/ 182 h 235"/>
                <a:gd name="T22" fmla="*/ 149 w 320"/>
                <a:gd name="T23" fmla="*/ 171 h 235"/>
                <a:gd name="T24" fmla="*/ 149 w 320"/>
                <a:gd name="T25" fmla="*/ 64 h 235"/>
                <a:gd name="T26" fmla="*/ 138 w 320"/>
                <a:gd name="T27" fmla="*/ 54 h 235"/>
                <a:gd name="T28" fmla="*/ 96 w 320"/>
                <a:gd name="T29" fmla="*/ 11 h 235"/>
                <a:gd name="T30" fmla="*/ 85 w 320"/>
                <a:gd name="T31" fmla="*/ 22 h 235"/>
                <a:gd name="T32" fmla="*/ 85 w 320"/>
                <a:gd name="T33" fmla="*/ 214 h 235"/>
                <a:gd name="T34" fmla="*/ 96 w 320"/>
                <a:gd name="T35" fmla="*/ 224 h 235"/>
                <a:gd name="T36" fmla="*/ 106 w 320"/>
                <a:gd name="T37" fmla="*/ 214 h 235"/>
                <a:gd name="T38" fmla="*/ 106 w 320"/>
                <a:gd name="T39" fmla="*/ 22 h 235"/>
                <a:gd name="T40" fmla="*/ 96 w 320"/>
                <a:gd name="T41" fmla="*/ 11 h 235"/>
                <a:gd name="T42" fmla="*/ 53 w 320"/>
                <a:gd name="T43" fmla="*/ 43 h 235"/>
                <a:gd name="T44" fmla="*/ 42 w 320"/>
                <a:gd name="T45" fmla="*/ 54 h 235"/>
                <a:gd name="T46" fmla="*/ 42 w 320"/>
                <a:gd name="T47" fmla="*/ 182 h 235"/>
                <a:gd name="T48" fmla="*/ 53 w 320"/>
                <a:gd name="T49" fmla="*/ 192 h 235"/>
                <a:gd name="T50" fmla="*/ 64 w 320"/>
                <a:gd name="T51" fmla="*/ 182 h 235"/>
                <a:gd name="T52" fmla="*/ 64 w 320"/>
                <a:gd name="T53" fmla="*/ 54 h 235"/>
                <a:gd name="T54" fmla="*/ 53 w 320"/>
                <a:gd name="T55" fmla="*/ 43 h 235"/>
                <a:gd name="T56" fmla="*/ 10 w 320"/>
                <a:gd name="T57" fmla="*/ 86 h 235"/>
                <a:gd name="T58" fmla="*/ 0 w 320"/>
                <a:gd name="T59" fmla="*/ 96 h 235"/>
                <a:gd name="T60" fmla="*/ 0 w 320"/>
                <a:gd name="T61" fmla="*/ 139 h 235"/>
                <a:gd name="T62" fmla="*/ 10 w 320"/>
                <a:gd name="T63" fmla="*/ 150 h 235"/>
                <a:gd name="T64" fmla="*/ 21 w 320"/>
                <a:gd name="T65" fmla="*/ 139 h 235"/>
                <a:gd name="T66" fmla="*/ 21 w 320"/>
                <a:gd name="T67" fmla="*/ 96 h 235"/>
                <a:gd name="T68" fmla="*/ 10 w 320"/>
                <a:gd name="T69" fmla="*/ 86 h 235"/>
                <a:gd name="T70" fmla="*/ 309 w 320"/>
                <a:gd name="T71" fmla="*/ 96 h 235"/>
                <a:gd name="T72" fmla="*/ 298 w 320"/>
                <a:gd name="T73" fmla="*/ 107 h 235"/>
                <a:gd name="T74" fmla="*/ 298 w 320"/>
                <a:gd name="T75" fmla="*/ 128 h 235"/>
                <a:gd name="T76" fmla="*/ 309 w 320"/>
                <a:gd name="T77" fmla="*/ 139 h 235"/>
                <a:gd name="T78" fmla="*/ 320 w 320"/>
                <a:gd name="T79" fmla="*/ 128 h 235"/>
                <a:gd name="T80" fmla="*/ 320 w 320"/>
                <a:gd name="T81" fmla="*/ 107 h 235"/>
                <a:gd name="T82" fmla="*/ 309 w 320"/>
                <a:gd name="T83" fmla="*/ 96 h 235"/>
                <a:gd name="T84" fmla="*/ 266 w 320"/>
                <a:gd name="T85" fmla="*/ 64 h 235"/>
                <a:gd name="T86" fmla="*/ 256 w 320"/>
                <a:gd name="T87" fmla="*/ 75 h 235"/>
                <a:gd name="T88" fmla="*/ 256 w 320"/>
                <a:gd name="T89" fmla="*/ 160 h 235"/>
                <a:gd name="T90" fmla="*/ 266 w 320"/>
                <a:gd name="T91" fmla="*/ 171 h 235"/>
                <a:gd name="T92" fmla="*/ 277 w 320"/>
                <a:gd name="T93" fmla="*/ 160 h 235"/>
                <a:gd name="T94" fmla="*/ 277 w 320"/>
                <a:gd name="T95" fmla="*/ 75 h 235"/>
                <a:gd name="T96" fmla="*/ 266 w 320"/>
                <a:gd name="T97" fmla="*/ 64 h 235"/>
                <a:gd name="T98" fmla="*/ 224 w 320"/>
                <a:gd name="T99" fmla="*/ 43 h 235"/>
                <a:gd name="T100" fmla="*/ 213 w 320"/>
                <a:gd name="T101" fmla="*/ 54 h 235"/>
                <a:gd name="T102" fmla="*/ 213 w 320"/>
                <a:gd name="T103" fmla="*/ 182 h 235"/>
                <a:gd name="T104" fmla="*/ 224 w 320"/>
                <a:gd name="T105" fmla="*/ 192 h 235"/>
                <a:gd name="T106" fmla="*/ 234 w 320"/>
                <a:gd name="T107" fmla="*/ 182 h 235"/>
                <a:gd name="T108" fmla="*/ 234 w 320"/>
                <a:gd name="T109" fmla="*/ 54 h 235"/>
                <a:gd name="T110" fmla="*/ 224 w 320"/>
                <a:gd name="T111" fmla="*/ 4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235">
                  <a:moveTo>
                    <a:pt x="192" y="11"/>
                  </a:moveTo>
                  <a:cubicBezTo>
                    <a:pt x="192" y="224"/>
                    <a:pt x="192" y="224"/>
                    <a:pt x="192" y="224"/>
                  </a:cubicBezTo>
                  <a:cubicBezTo>
                    <a:pt x="192" y="230"/>
                    <a:pt x="187" y="235"/>
                    <a:pt x="181" y="235"/>
                  </a:cubicBezTo>
                  <a:cubicBezTo>
                    <a:pt x="175" y="235"/>
                    <a:pt x="170" y="230"/>
                    <a:pt x="170" y="224"/>
                  </a:cubicBezTo>
                  <a:cubicBezTo>
                    <a:pt x="170" y="11"/>
                    <a:pt x="170" y="11"/>
                    <a:pt x="170" y="11"/>
                  </a:cubicBezTo>
                  <a:cubicBezTo>
                    <a:pt x="170" y="5"/>
                    <a:pt x="175" y="0"/>
                    <a:pt x="181" y="0"/>
                  </a:cubicBezTo>
                  <a:cubicBezTo>
                    <a:pt x="187" y="0"/>
                    <a:pt x="192" y="5"/>
                    <a:pt x="192" y="11"/>
                  </a:cubicBezTo>
                  <a:close/>
                  <a:moveTo>
                    <a:pt x="138" y="54"/>
                  </a:moveTo>
                  <a:cubicBezTo>
                    <a:pt x="132" y="54"/>
                    <a:pt x="128" y="58"/>
                    <a:pt x="128" y="64"/>
                  </a:cubicBezTo>
                  <a:cubicBezTo>
                    <a:pt x="128" y="171"/>
                    <a:pt x="128" y="171"/>
                    <a:pt x="128" y="171"/>
                  </a:cubicBezTo>
                  <a:cubicBezTo>
                    <a:pt x="128" y="177"/>
                    <a:pt x="132" y="182"/>
                    <a:pt x="138" y="182"/>
                  </a:cubicBezTo>
                  <a:cubicBezTo>
                    <a:pt x="144" y="182"/>
                    <a:pt x="149" y="177"/>
                    <a:pt x="149" y="171"/>
                  </a:cubicBezTo>
                  <a:cubicBezTo>
                    <a:pt x="149" y="64"/>
                    <a:pt x="149" y="64"/>
                    <a:pt x="149" y="64"/>
                  </a:cubicBezTo>
                  <a:cubicBezTo>
                    <a:pt x="149" y="58"/>
                    <a:pt x="144" y="54"/>
                    <a:pt x="138" y="54"/>
                  </a:cubicBezTo>
                  <a:close/>
                  <a:moveTo>
                    <a:pt x="96" y="11"/>
                  </a:moveTo>
                  <a:cubicBezTo>
                    <a:pt x="90" y="11"/>
                    <a:pt x="85" y="16"/>
                    <a:pt x="85" y="22"/>
                  </a:cubicBezTo>
                  <a:cubicBezTo>
                    <a:pt x="85" y="214"/>
                    <a:pt x="85" y="214"/>
                    <a:pt x="85" y="214"/>
                  </a:cubicBezTo>
                  <a:cubicBezTo>
                    <a:pt x="85" y="220"/>
                    <a:pt x="90" y="224"/>
                    <a:pt x="96" y="224"/>
                  </a:cubicBezTo>
                  <a:cubicBezTo>
                    <a:pt x="102" y="224"/>
                    <a:pt x="106" y="220"/>
                    <a:pt x="106" y="214"/>
                  </a:cubicBezTo>
                  <a:cubicBezTo>
                    <a:pt x="106" y="22"/>
                    <a:pt x="106" y="22"/>
                    <a:pt x="106" y="22"/>
                  </a:cubicBezTo>
                  <a:cubicBezTo>
                    <a:pt x="106" y="16"/>
                    <a:pt x="102" y="11"/>
                    <a:pt x="96" y="11"/>
                  </a:cubicBezTo>
                  <a:close/>
                  <a:moveTo>
                    <a:pt x="53" y="43"/>
                  </a:moveTo>
                  <a:cubicBezTo>
                    <a:pt x="47" y="43"/>
                    <a:pt x="42" y="48"/>
                    <a:pt x="42" y="54"/>
                  </a:cubicBezTo>
                  <a:cubicBezTo>
                    <a:pt x="42" y="182"/>
                    <a:pt x="42" y="182"/>
                    <a:pt x="42" y="182"/>
                  </a:cubicBezTo>
                  <a:cubicBezTo>
                    <a:pt x="42" y="188"/>
                    <a:pt x="47" y="192"/>
                    <a:pt x="53" y="192"/>
                  </a:cubicBezTo>
                  <a:cubicBezTo>
                    <a:pt x="59" y="192"/>
                    <a:pt x="64" y="188"/>
                    <a:pt x="64" y="182"/>
                  </a:cubicBezTo>
                  <a:cubicBezTo>
                    <a:pt x="64" y="54"/>
                    <a:pt x="64" y="54"/>
                    <a:pt x="64" y="54"/>
                  </a:cubicBezTo>
                  <a:cubicBezTo>
                    <a:pt x="64" y="48"/>
                    <a:pt x="59" y="43"/>
                    <a:pt x="53" y="43"/>
                  </a:cubicBezTo>
                  <a:close/>
                  <a:moveTo>
                    <a:pt x="10" y="86"/>
                  </a:moveTo>
                  <a:cubicBezTo>
                    <a:pt x="4" y="86"/>
                    <a:pt x="0" y="90"/>
                    <a:pt x="0" y="96"/>
                  </a:cubicBezTo>
                  <a:cubicBezTo>
                    <a:pt x="0" y="139"/>
                    <a:pt x="0" y="139"/>
                    <a:pt x="0" y="139"/>
                  </a:cubicBezTo>
                  <a:cubicBezTo>
                    <a:pt x="0" y="145"/>
                    <a:pt x="4" y="150"/>
                    <a:pt x="10" y="150"/>
                  </a:cubicBezTo>
                  <a:cubicBezTo>
                    <a:pt x="16" y="150"/>
                    <a:pt x="21" y="145"/>
                    <a:pt x="21" y="139"/>
                  </a:cubicBezTo>
                  <a:cubicBezTo>
                    <a:pt x="21" y="96"/>
                    <a:pt x="21" y="96"/>
                    <a:pt x="21" y="96"/>
                  </a:cubicBezTo>
                  <a:cubicBezTo>
                    <a:pt x="21" y="90"/>
                    <a:pt x="16" y="86"/>
                    <a:pt x="10" y="86"/>
                  </a:cubicBezTo>
                  <a:close/>
                  <a:moveTo>
                    <a:pt x="309" y="96"/>
                  </a:moveTo>
                  <a:cubicBezTo>
                    <a:pt x="303" y="96"/>
                    <a:pt x="298" y="101"/>
                    <a:pt x="298" y="107"/>
                  </a:cubicBezTo>
                  <a:cubicBezTo>
                    <a:pt x="298" y="128"/>
                    <a:pt x="298" y="128"/>
                    <a:pt x="298" y="128"/>
                  </a:cubicBezTo>
                  <a:cubicBezTo>
                    <a:pt x="298" y="134"/>
                    <a:pt x="303" y="139"/>
                    <a:pt x="309" y="139"/>
                  </a:cubicBezTo>
                  <a:cubicBezTo>
                    <a:pt x="315" y="139"/>
                    <a:pt x="320" y="134"/>
                    <a:pt x="320" y="128"/>
                  </a:cubicBezTo>
                  <a:cubicBezTo>
                    <a:pt x="320" y="107"/>
                    <a:pt x="320" y="107"/>
                    <a:pt x="320" y="107"/>
                  </a:cubicBezTo>
                  <a:cubicBezTo>
                    <a:pt x="320" y="101"/>
                    <a:pt x="315" y="96"/>
                    <a:pt x="309" y="96"/>
                  </a:cubicBezTo>
                  <a:close/>
                  <a:moveTo>
                    <a:pt x="266" y="64"/>
                  </a:moveTo>
                  <a:cubicBezTo>
                    <a:pt x="260" y="64"/>
                    <a:pt x="256" y="69"/>
                    <a:pt x="256" y="75"/>
                  </a:cubicBezTo>
                  <a:cubicBezTo>
                    <a:pt x="256" y="160"/>
                    <a:pt x="256" y="160"/>
                    <a:pt x="256" y="160"/>
                  </a:cubicBezTo>
                  <a:cubicBezTo>
                    <a:pt x="256" y="166"/>
                    <a:pt x="260" y="171"/>
                    <a:pt x="266" y="171"/>
                  </a:cubicBezTo>
                  <a:cubicBezTo>
                    <a:pt x="272" y="171"/>
                    <a:pt x="277" y="166"/>
                    <a:pt x="277" y="160"/>
                  </a:cubicBezTo>
                  <a:cubicBezTo>
                    <a:pt x="277" y="75"/>
                    <a:pt x="277" y="75"/>
                    <a:pt x="277" y="75"/>
                  </a:cubicBezTo>
                  <a:cubicBezTo>
                    <a:pt x="277" y="69"/>
                    <a:pt x="272" y="64"/>
                    <a:pt x="266" y="64"/>
                  </a:cubicBezTo>
                  <a:close/>
                  <a:moveTo>
                    <a:pt x="224" y="43"/>
                  </a:moveTo>
                  <a:cubicBezTo>
                    <a:pt x="218" y="43"/>
                    <a:pt x="213" y="48"/>
                    <a:pt x="213" y="54"/>
                  </a:cubicBezTo>
                  <a:cubicBezTo>
                    <a:pt x="213" y="182"/>
                    <a:pt x="213" y="182"/>
                    <a:pt x="213" y="182"/>
                  </a:cubicBezTo>
                  <a:cubicBezTo>
                    <a:pt x="213" y="188"/>
                    <a:pt x="218" y="192"/>
                    <a:pt x="224" y="192"/>
                  </a:cubicBezTo>
                  <a:cubicBezTo>
                    <a:pt x="230" y="192"/>
                    <a:pt x="234" y="188"/>
                    <a:pt x="234" y="182"/>
                  </a:cubicBezTo>
                  <a:cubicBezTo>
                    <a:pt x="234" y="54"/>
                    <a:pt x="234" y="54"/>
                    <a:pt x="234" y="54"/>
                  </a:cubicBezTo>
                  <a:cubicBezTo>
                    <a:pt x="234" y="48"/>
                    <a:pt x="230" y="43"/>
                    <a:pt x="224"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sp>
          <p:nvSpPr>
            <p:cNvPr id="78" name="Freeform 297">
              <a:extLst>
                <a:ext uri="{FF2B5EF4-FFF2-40B4-BE49-F238E27FC236}">
                  <a16:creationId xmlns:a16="http://schemas.microsoft.com/office/drawing/2014/main" id="{A14FED2A-64F9-EC42-BBA1-A29993EA5F1B}"/>
                </a:ext>
              </a:extLst>
            </p:cNvPr>
            <p:cNvSpPr>
              <a:spLocks noEditPoints="1"/>
            </p:cNvSpPr>
            <p:nvPr/>
          </p:nvSpPr>
          <p:spPr bwMode="auto">
            <a:xfrm>
              <a:off x="3374" y="2060"/>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grpSp>
      <p:grpSp>
        <p:nvGrpSpPr>
          <p:cNvPr id="79" name="Group 844">
            <a:extLst>
              <a:ext uri="{FF2B5EF4-FFF2-40B4-BE49-F238E27FC236}">
                <a16:creationId xmlns:a16="http://schemas.microsoft.com/office/drawing/2014/main" id="{BED60271-D135-624E-B30D-FC10321FB159}"/>
              </a:ext>
            </a:extLst>
          </p:cNvPr>
          <p:cNvGrpSpPr>
            <a:grpSpLocks noChangeAspect="1"/>
          </p:cNvGrpSpPr>
          <p:nvPr/>
        </p:nvGrpSpPr>
        <p:grpSpPr bwMode="auto">
          <a:xfrm>
            <a:off x="7091824" y="1615834"/>
            <a:ext cx="369676" cy="369676"/>
            <a:chOff x="4301" y="3046"/>
            <a:chExt cx="340" cy="340"/>
          </a:xfrm>
          <a:solidFill>
            <a:srgbClr val="00A3E0"/>
          </a:solidFill>
        </p:grpSpPr>
        <p:sp>
          <p:nvSpPr>
            <p:cNvPr id="80" name="Freeform 845">
              <a:extLst>
                <a:ext uri="{FF2B5EF4-FFF2-40B4-BE49-F238E27FC236}">
                  <a16:creationId xmlns:a16="http://schemas.microsoft.com/office/drawing/2014/main" id="{DC34A29C-A05D-1C4A-8E33-9E1C59D61528}"/>
                </a:ext>
              </a:extLst>
            </p:cNvPr>
            <p:cNvSpPr>
              <a:spLocks noEditPoints="1"/>
            </p:cNvSpPr>
            <p:nvPr/>
          </p:nvSpPr>
          <p:spPr bwMode="auto">
            <a:xfrm>
              <a:off x="4371" y="3166"/>
              <a:ext cx="57" cy="14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sp>
          <p:nvSpPr>
            <p:cNvPr id="81" name="Freeform 846">
              <a:extLst>
                <a:ext uri="{FF2B5EF4-FFF2-40B4-BE49-F238E27FC236}">
                  <a16:creationId xmlns:a16="http://schemas.microsoft.com/office/drawing/2014/main" id="{7F590AFE-5EC5-834B-8365-4346405CBE4E}"/>
                </a:ext>
              </a:extLst>
            </p:cNvPr>
            <p:cNvSpPr>
              <a:spLocks noEditPoints="1"/>
            </p:cNvSpPr>
            <p:nvPr/>
          </p:nvSpPr>
          <p:spPr bwMode="auto">
            <a:xfrm>
              <a:off x="4379"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sp>
          <p:nvSpPr>
            <p:cNvPr id="82" name="Freeform 847">
              <a:extLst>
                <a:ext uri="{FF2B5EF4-FFF2-40B4-BE49-F238E27FC236}">
                  <a16:creationId xmlns:a16="http://schemas.microsoft.com/office/drawing/2014/main" id="{E874CFC7-DFB2-D645-B684-E343E28E2AD9}"/>
                </a:ext>
              </a:extLst>
            </p:cNvPr>
            <p:cNvSpPr>
              <a:spLocks noEditPoints="1"/>
            </p:cNvSpPr>
            <p:nvPr/>
          </p:nvSpPr>
          <p:spPr bwMode="auto">
            <a:xfrm>
              <a:off x="4513" y="3166"/>
              <a:ext cx="57" cy="14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sp>
          <p:nvSpPr>
            <p:cNvPr id="83" name="Freeform 848">
              <a:extLst>
                <a:ext uri="{FF2B5EF4-FFF2-40B4-BE49-F238E27FC236}">
                  <a16:creationId xmlns:a16="http://schemas.microsoft.com/office/drawing/2014/main" id="{C253741A-D595-924C-91E2-F55044638F28}"/>
                </a:ext>
              </a:extLst>
            </p:cNvPr>
            <p:cNvSpPr>
              <a:spLocks noEditPoints="1"/>
            </p:cNvSpPr>
            <p:nvPr/>
          </p:nvSpPr>
          <p:spPr bwMode="auto">
            <a:xfrm>
              <a:off x="4520" y="3110"/>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sp>
          <p:nvSpPr>
            <p:cNvPr id="84" name="Freeform 849">
              <a:extLst>
                <a:ext uri="{FF2B5EF4-FFF2-40B4-BE49-F238E27FC236}">
                  <a16:creationId xmlns:a16="http://schemas.microsoft.com/office/drawing/2014/main" id="{25FC13E2-3B41-A847-89F4-963616147CE0}"/>
                </a:ext>
              </a:extLst>
            </p:cNvPr>
            <p:cNvSpPr>
              <a:spLocks noEditPoints="1"/>
            </p:cNvSpPr>
            <p:nvPr/>
          </p:nvSpPr>
          <p:spPr bwMode="auto">
            <a:xfrm>
              <a:off x="4442" y="3166"/>
              <a:ext cx="57" cy="142"/>
            </a:xfrm>
            <a:custGeom>
              <a:avLst/>
              <a:gdLst>
                <a:gd name="T0" fmla="*/ 75 w 85"/>
                <a:gd name="T1" fmla="*/ 0 h 213"/>
                <a:gd name="T2" fmla="*/ 11 w 85"/>
                <a:gd name="T3" fmla="*/ 0 h 213"/>
                <a:gd name="T4" fmla="*/ 0 w 85"/>
                <a:gd name="T5" fmla="*/ 11 h 213"/>
                <a:gd name="T6" fmla="*/ 0 w 85"/>
                <a:gd name="T7" fmla="*/ 96 h 213"/>
                <a:gd name="T8" fmla="*/ 11 w 85"/>
                <a:gd name="T9" fmla="*/ 107 h 213"/>
                <a:gd name="T10" fmla="*/ 11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5 w 85"/>
                <a:gd name="T25" fmla="*/ 203 h 213"/>
                <a:gd name="T26" fmla="*/ 75 w 85"/>
                <a:gd name="T27" fmla="*/ 107 h 213"/>
                <a:gd name="T28" fmla="*/ 85 w 85"/>
                <a:gd name="T29" fmla="*/ 96 h 213"/>
                <a:gd name="T30" fmla="*/ 85 w 85"/>
                <a:gd name="T31" fmla="*/ 11 h 213"/>
                <a:gd name="T32" fmla="*/ 75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5" y="0"/>
                  </a:moveTo>
                  <a:cubicBezTo>
                    <a:pt x="11" y="0"/>
                    <a:pt x="11" y="0"/>
                    <a:pt x="11" y="0"/>
                  </a:cubicBezTo>
                  <a:cubicBezTo>
                    <a:pt x="5" y="0"/>
                    <a:pt x="0" y="5"/>
                    <a:pt x="0" y="11"/>
                  </a:cubicBezTo>
                  <a:cubicBezTo>
                    <a:pt x="0" y="96"/>
                    <a:pt x="0" y="96"/>
                    <a:pt x="0" y="96"/>
                  </a:cubicBezTo>
                  <a:cubicBezTo>
                    <a:pt x="0" y="102"/>
                    <a:pt x="5" y="107"/>
                    <a:pt x="11" y="107"/>
                  </a:cubicBezTo>
                  <a:cubicBezTo>
                    <a:pt x="11" y="203"/>
                    <a:pt x="11" y="203"/>
                    <a:pt x="11" y="203"/>
                  </a:cubicBezTo>
                  <a:cubicBezTo>
                    <a:pt x="11"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5" y="209"/>
                    <a:pt x="75" y="203"/>
                  </a:cubicBezTo>
                  <a:cubicBezTo>
                    <a:pt x="75" y="107"/>
                    <a:pt x="75" y="107"/>
                    <a:pt x="75" y="107"/>
                  </a:cubicBezTo>
                  <a:cubicBezTo>
                    <a:pt x="81" y="107"/>
                    <a:pt x="85" y="102"/>
                    <a:pt x="85" y="96"/>
                  </a:cubicBezTo>
                  <a:cubicBezTo>
                    <a:pt x="85" y="11"/>
                    <a:pt x="85" y="11"/>
                    <a:pt x="85" y="11"/>
                  </a:cubicBezTo>
                  <a:cubicBezTo>
                    <a:pt x="85" y="5"/>
                    <a:pt x="81" y="0"/>
                    <a:pt x="75"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sp>
          <p:nvSpPr>
            <p:cNvPr id="85" name="Freeform 850">
              <a:extLst>
                <a:ext uri="{FF2B5EF4-FFF2-40B4-BE49-F238E27FC236}">
                  <a16:creationId xmlns:a16="http://schemas.microsoft.com/office/drawing/2014/main" id="{E96D58D0-6C2E-484C-A250-1EFE1C2F5A35}"/>
                </a:ext>
              </a:extLst>
            </p:cNvPr>
            <p:cNvSpPr>
              <a:spLocks noEditPoints="1"/>
            </p:cNvSpPr>
            <p:nvPr/>
          </p:nvSpPr>
          <p:spPr bwMode="auto">
            <a:xfrm>
              <a:off x="4450"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sp>
          <p:nvSpPr>
            <p:cNvPr id="86" name="Freeform 851">
              <a:extLst>
                <a:ext uri="{FF2B5EF4-FFF2-40B4-BE49-F238E27FC236}">
                  <a16:creationId xmlns:a16="http://schemas.microsoft.com/office/drawing/2014/main" id="{5CC80D21-4453-724E-AAB6-AEDD9C049273}"/>
                </a:ext>
              </a:extLst>
            </p:cNvPr>
            <p:cNvSpPr>
              <a:spLocks noEditPoints="1"/>
            </p:cNvSpPr>
            <p:nvPr/>
          </p:nvSpPr>
          <p:spPr bwMode="auto">
            <a:xfrm>
              <a:off x="4301" y="3046"/>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grpSp>
      <p:grpSp>
        <p:nvGrpSpPr>
          <p:cNvPr id="87" name="Group 205">
            <a:extLst>
              <a:ext uri="{FF2B5EF4-FFF2-40B4-BE49-F238E27FC236}">
                <a16:creationId xmlns:a16="http://schemas.microsoft.com/office/drawing/2014/main" id="{C21BB4D1-A82C-E548-B02E-64EE8678F786}"/>
              </a:ext>
            </a:extLst>
          </p:cNvPr>
          <p:cNvGrpSpPr>
            <a:grpSpLocks noChangeAspect="1"/>
          </p:cNvGrpSpPr>
          <p:nvPr/>
        </p:nvGrpSpPr>
        <p:grpSpPr>
          <a:xfrm>
            <a:off x="7980264" y="2628063"/>
            <a:ext cx="372873" cy="370800"/>
            <a:chOff x="3441700" y="3584575"/>
            <a:chExt cx="2570163" cy="2555875"/>
          </a:xfrm>
          <a:solidFill>
            <a:srgbClr val="00A3E0"/>
          </a:solidFill>
        </p:grpSpPr>
        <p:sp>
          <p:nvSpPr>
            <p:cNvPr id="88" name="Freeform 17">
              <a:extLst>
                <a:ext uri="{FF2B5EF4-FFF2-40B4-BE49-F238E27FC236}">
                  <a16:creationId xmlns:a16="http://schemas.microsoft.com/office/drawing/2014/main" id="{B70B03B8-8944-B149-A3B7-6B45BF10FE4A}"/>
                </a:ext>
              </a:extLst>
            </p:cNvPr>
            <p:cNvSpPr>
              <a:spLocks noEditPoints="1"/>
            </p:cNvSpPr>
            <p:nvPr/>
          </p:nvSpPr>
          <p:spPr bwMode="auto">
            <a:xfrm>
              <a:off x="3441700" y="3584575"/>
              <a:ext cx="2570163" cy="2555875"/>
            </a:xfrm>
            <a:custGeom>
              <a:avLst/>
              <a:gdLst>
                <a:gd name="T0" fmla="*/ 192 w 384"/>
                <a:gd name="T1" fmla="*/ 16 h 384"/>
                <a:gd name="T2" fmla="*/ 368 w 384"/>
                <a:gd name="T3" fmla="*/ 192 h 384"/>
                <a:gd name="T4" fmla="*/ 192 w 384"/>
                <a:gd name="T5" fmla="*/ 368 h 384"/>
                <a:gd name="T6" fmla="*/ 16 w 384"/>
                <a:gd name="T7" fmla="*/ 192 h 384"/>
                <a:gd name="T8" fmla="*/ 192 w 384"/>
                <a:gd name="T9" fmla="*/ 16 h 384"/>
                <a:gd name="T10" fmla="*/ 192 w 384"/>
                <a:gd name="T11" fmla="*/ 0 h 384"/>
                <a:gd name="T12" fmla="*/ 0 w 384"/>
                <a:gd name="T13" fmla="*/ 192 h 384"/>
                <a:gd name="T14" fmla="*/ 192 w 384"/>
                <a:gd name="T15" fmla="*/ 384 h 384"/>
                <a:gd name="T16" fmla="*/ 384 w 384"/>
                <a:gd name="T17" fmla="*/ 192 h 384"/>
                <a:gd name="T18" fmla="*/ 192 w 384"/>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16"/>
                  </a:moveTo>
                  <a:cubicBezTo>
                    <a:pt x="289" y="16"/>
                    <a:pt x="368" y="95"/>
                    <a:pt x="368" y="192"/>
                  </a:cubicBezTo>
                  <a:cubicBezTo>
                    <a:pt x="368" y="289"/>
                    <a:pt x="289" y="368"/>
                    <a:pt x="192" y="368"/>
                  </a:cubicBezTo>
                  <a:cubicBezTo>
                    <a:pt x="95" y="368"/>
                    <a:pt x="16" y="289"/>
                    <a:pt x="16" y="192"/>
                  </a:cubicBezTo>
                  <a:cubicBezTo>
                    <a:pt x="16" y="95"/>
                    <a:pt x="95" y="16"/>
                    <a:pt x="192" y="16"/>
                  </a:cubicBezTo>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ndParaRPr>
            </a:p>
          </p:txBody>
        </p:sp>
        <p:sp>
          <p:nvSpPr>
            <p:cNvPr id="89" name="Freeform 18">
              <a:extLst>
                <a:ext uri="{FF2B5EF4-FFF2-40B4-BE49-F238E27FC236}">
                  <a16:creationId xmlns:a16="http://schemas.microsoft.com/office/drawing/2014/main" id="{29666C80-5B94-3C40-91A3-ACDF71F6FBA9}"/>
                </a:ext>
              </a:extLst>
            </p:cNvPr>
            <p:cNvSpPr>
              <a:spLocks noEditPoints="1"/>
            </p:cNvSpPr>
            <p:nvPr/>
          </p:nvSpPr>
          <p:spPr bwMode="auto">
            <a:xfrm>
              <a:off x="3976688" y="4210050"/>
              <a:ext cx="1479550" cy="1184275"/>
            </a:xfrm>
            <a:custGeom>
              <a:avLst/>
              <a:gdLst>
                <a:gd name="T0" fmla="*/ 56 w 221"/>
                <a:gd name="T1" fmla="*/ 122 h 178"/>
                <a:gd name="T2" fmla="*/ 88 w 221"/>
                <a:gd name="T3" fmla="*/ 90 h 178"/>
                <a:gd name="T4" fmla="*/ 56 w 221"/>
                <a:gd name="T5" fmla="*/ 58 h 178"/>
                <a:gd name="T6" fmla="*/ 24 w 221"/>
                <a:gd name="T7" fmla="*/ 90 h 178"/>
                <a:gd name="T8" fmla="*/ 56 w 221"/>
                <a:gd name="T9" fmla="*/ 122 h 178"/>
                <a:gd name="T10" fmla="*/ 56 w 221"/>
                <a:gd name="T11" fmla="*/ 74 h 178"/>
                <a:gd name="T12" fmla="*/ 72 w 221"/>
                <a:gd name="T13" fmla="*/ 90 h 178"/>
                <a:gd name="T14" fmla="*/ 56 w 221"/>
                <a:gd name="T15" fmla="*/ 106 h 178"/>
                <a:gd name="T16" fmla="*/ 40 w 221"/>
                <a:gd name="T17" fmla="*/ 90 h 178"/>
                <a:gd name="T18" fmla="*/ 56 w 221"/>
                <a:gd name="T19" fmla="*/ 74 h 178"/>
                <a:gd name="T20" fmla="*/ 127 w 221"/>
                <a:gd name="T21" fmla="*/ 68 h 178"/>
                <a:gd name="T22" fmla="*/ 136 w 221"/>
                <a:gd name="T23" fmla="*/ 89 h 178"/>
                <a:gd name="T24" fmla="*/ 127 w 221"/>
                <a:gd name="T25" fmla="*/ 111 h 178"/>
                <a:gd name="T26" fmla="*/ 122 w 221"/>
                <a:gd name="T27" fmla="*/ 113 h 178"/>
                <a:gd name="T28" fmla="*/ 116 w 221"/>
                <a:gd name="T29" fmla="*/ 111 h 178"/>
                <a:gd name="T30" fmla="*/ 116 w 221"/>
                <a:gd name="T31" fmla="*/ 100 h 178"/>
                <a:gd name="T32" fmla="*/ 120 w 221"/>
                <a:gd name="T33" fmla="*/ 89 h 178"/>
                <a:gd name="T34" fmla="*/ 116 w 221"/>
                <a:gd name="T35" fmla="*/ 78 h 178"/>
                <a:gd name="T36" fmla="*/ 116 w 221"/>
                <a:gd name="T37" fmla="*/ 67 h 178"/>
                <a:gd name="T38" fmla="*/ 127 w 221"/>
                <a:gd name="T39" fmla="*/ 68 h 178"/>
                <a:gd name="T40" fmla="*/ 178 w 221"/>
                <a:gd name="T41" fmla="*/ 89 h 178"/>
                <a:gd name="T42" fmla="*/ 153 w 221"/>
                <a:gd name="T43" fmla="*/ 144 h 178"/>
                <a:gd name="T44" fmla="*/ 147 w 221"/>
                <a:gd name="T45" fmla="*/ 145 h 178"/>
                <a:gd name="T46" fmla="*/ 141 w 221"/>
                <a:gd name="T47" fmla="*/ 143 h 178"/>
                <a:gd name="T48" fmla="*/ 142 w 221"/>
                <a:gd name="T49" fmla="*/ 131 h 178"/>
                <a:gd name="T50" fmla="*/ 162 w 221"/>
                <a:gd name="T51" fmla="*/ 89 h 178"/>
                <a:gd name="T52" fmla="*/ 142 w 221"/>
                <a:gd name="T53" fmla="*/ 47 h 178"/>
                <a:gd name="T54" fmla="*/ 141 w 221"/>
                <a:gd name="T55" fmla="*/ 36 h 178"/>
                <a:gd name="T56" fmla="*/ 153 w 221"/>
                <a:gd name="T57" fmla="*/ 35 h 178"/>
                <a:gd name="T58" fmla="*/ 178 w 221"/>
                <a:gd name="T59" fmla="*/ 89 h 178"/>
                <a:gd name="T60" fmla="*/ 221 w 221"/>
                <a:gd name="T61" fmla="*/ 89 h 178"/>
                <a:gd name="T62" fmla="*/ 178 w 221"/>
                <a:gd name="T63" fmla="*/ 176 h 178"/>
                <a:gd name="T64" fmla="*/ 173 w 221"/>
                <a:gd name="T65" fmla="*/ 178 h 178"/>
                <a:gd name="T66" fmla="*/ 167 w 221"/>
                <a:gd name="T67" fmla="*/ 175 h 178"/>
                <a:gd name="T68" fmla="*/ 168 w 221"/>
                <a:gd name="T69" fmla="*/ 163 h 178"/>
                <a:gd name="T70" fmla="*/ 205 w 221"/>
                <a:gd name="T71" fmla="*/ 89 h 178"/>
                <a:gd name="T72" fmla="*/ 168 w 221"/>
                <a:gd name="T73" fmla="*/ 15 h 178"/>
                <a:gd name="T74" fmla="*/ 167 w 221"/>
                <a:gd name="T75" fmla="*/ 4 h 178"/>
                <a:gd name="T76" fmla="*/ 178 w 221"/>
                <a:gd name="T77" fmla="*/ 2 h 178"/>
                <a:gd name="T78" fmla="*/ 221 w 221"/>
                <a:gd name="T79" fmla="*/ 89 h 178"/>
                <a:gd name="T80" fmla="*/ 112 w 221"/>
                <a:gd name="T81" fmla="*/ 146 h 178"/>
                <a:gd name="T82" fmla="*/ 112 w 221"/>
                <a:gd name="T83" fmla="*/ 170 h 178"/>
                <a:gd name="T84" fmla="*/ 104 w 221"/>
                <a:gd name="T85" fmla="*/ 178 h 178"/>
                <a:gd name="T86" fmla="*/ 96 w 221"/>
                <a:gd name="T87" fmla="*/ 170 h 178"/>
                <a:gd name="T88" fmla="*/ 96 w 221"/>
                <a:gd name="T89" fmla="*/ 154 h 178"/>
                <a:gd name="T90" fmla="*/ 16 w 221"/>
                <a:gd name="T91" fmla="*/ 154 h 178"/>
                <a:gd name="T92" fmla="*/ 16 w 221"/>
                <a:gd name="T93" fmla="*/ 170 h 178"/>
                <a:gd name="T94" fmla="*/ 8 w 221"/>
                <a:gd name="T95" fmla="*/ 178 h 178"/>
                <a:gd name="T96" fmla="*/ 0 w 221"/>
                <a:gd name="T97" fmla="*/ 170 h 178"/>
                <a:gd name="T98" fmla="*/ 0 w 221"/>
                <a:gd name="T99" fmla="*/ 146 h 178"/>
                <a:gd name="T100" fmla="*/ 8 w 221"/>
                <a:gd name="T101" fmla="*/ 138 h 178"/>
                <a:gd name="T102" fmla="*/ 104 w 221"/>
                <a:gd name="T103" fmla="*/ 138 h 178"/>
                <a:gd name="T104" fmla="*/ 112 w 221"/>
                <a:gd name="T105" fmla="*/ 14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1" h="178">
                  <a:moveTo>
                    <a:pt x="56" y="122"/>
                  </a:moveTo>
                  <a:cubicBezTo>
                    <a:pt x="73" y="122"/>
                    <a:pt x="88" y="107"/>
                    <a:pt x="88" y="90"/>
                  </a:cubicBezTo>
                  <a:cubicBezTo>
                    <a:pt x="88" y="72"/>
                    <a:pt x="73" y="58"/>
                    <a:pt x="56" y="58"/>
                  </a:cubicBezTo>
                  <a:cubicBezTo>
                    <a:pt x="38" y="58"/>
                    <a:pt x="24" y="72"/>
                    <a:pt x="24" y="90"/>
                  </a:cubicBezTo>
                  <a:cubicBezTo>
                    <a:pt x="24" y="107"/>
                    <a:pt x="38" y="122"/>
                    <a:pt x="56" y="122"/>
                  </a:cubicBezTo>
                  <a:close/>
                  <a:moveTo>
                    <a:pt x="56" y="74"/>
                  </a:moveTo>
                  <a:cubicBezTo>
                    <a:pt x="64" y="74"/>
                    <a:pt x="72" y="81"/>
                    <a:pt x="72" y="90"/>
                  </a:cubicBezTo>
                  <a:cubicBezTo>
                    <a:pt x="72" y="98"/>
                    <a:pt x="64" y="106"/>
                    <a:pt x="56" y="106"/>
                  </a:cubicBezTo>
                  <a:cubicBezTo>
                    <a:pt x="47" y="106"/>
                    <a:pt x="40" y="98"/>
                    <a:pt x="40" y="90"/>
                  </a:cubicBezTo>
                  <a:cubicBezTo>
                    <a:pt x="40" y="81"/>
                    <a:pt x="47" y="74"/>
                    <a:pt x="56" y="74"/>
                  </a:cubicBezTo>
                  <a:close/>
                  <a:moveTo>
                    <a:pt x="127" y="68"/>
                  </a:moveTo>
                  <a:cubicBezTo>
                    <a:pt x="133" y="73"/>
                    <a:pt x="136" y="81"/>
                    <a:pt x="136" y="89"/>
                  </a:cubicBezTo>
                  <a:cubicBezTo>
                    <a:pt x="136" y="97"/>
                    <a:pt x="133" y="105"/>
                    <a:pt x="127" y="111"/>
                  </a:cubicBezTo>
                  <a:cubicBezTo>
                    <a:pt x="126" y="112"/>
                    <a:pt x="124" y="113"/>
                    <a:pt x="122" y="113"/>
                  </a:cubicBezTo>
                  <a:cubicBezTo>
                    <a:pt x="120" y="113"/>
                    <a:pt x="118" y="112"/>
                    <a:pt x="116" y="111"/>
                  </a:cubicBezTo>
                  <a:cubicBezTo>
                    <a:pt x="113" y="108"/>
                    <a:pt x="113" y="103"/>
                    <a:pt x="116" y="100"/>
                  </a:cubicBezTo>
                  <a:cubicBezTo>
                    <a:pt x="118" y="97"/>
                    <a:pt x="120" y="93"/>
                    <a:pt x="120" y="89"/>
                  </a:cubicBezTo>
                  <a:cubicBezTo>
                    <a:pt x="120" y="85"/>
                    <a:pt x="118" y="81"/>
                    <a:pt x="116" y="78"/>
                  </a:cubicBezTo>
                  <a:cubicBezTo>
                    <a:pt x="113" y="75"/>
                    <a:pt x="113" y="70"/>
                    <a:pt x="116" y="67"/>
                  </a:cubicBezTo>
                  <a:cubicBezTo>
                    <a:pt x="119" y="64"/>
                    <a:pt x="124" y="64"/>
                    <a:pt x="127" y="68"/>
                  </a:cubicBezTo>
                  <a:close/>
                  <a:moveTo>
                    <a:pt x="178" y="89"/>
                  </a:moveTo>
                  <a:cubicBezTo>
                    <a:pt x="178" y="110"/>
                    <a:pt x="169" y="130"/>
                    <a:pt x="153" y="144"/>
                  </a:cubicBezTo>
                  <a:cubicBezTo>
                    <a:pt x="151" y="145"/>
                    <a:pt x="149" y="145"/>
                    <a:pt x="147" y="145"/>
                  </a:cubicBezTo>
                  <a:cubicBezTo>
                    <a:pt x="145" y="145"/>
                    <a:pt x="143" y="144"/>
                    <a:pt x="141" y="143"/>
                  </a:cubicBezTo>
                  <a:cubicBezTo>
                    <a:pt x="138" y="139"/>
                    <a:pt x="139" y="134"/>
                    <a:pt x="142" y="131"/>
                  </a:cubicBezTo>
                  <a:cubicBezTo>
                    <a:pt x="155" y="121"/>
                    <a:pt x="162" y="105"/>
                    <a:pt x="162" y="89"/>
                  </a:cubicBezTo>
                  <a:cubicBezTo>
                    <a:pt x="162" y="73"/>
                    <a:pt x="155" y="58"/>
                    <a:pt x="142" y="47"/>
                  </a:cubicBezTo>
                  <a:cubicBezTo>
                    <a:pt x="139" y="44"/>
                    <a:pt x="138" y="39"/>
                    <a:pt x="141" y="36"/>
                  </a:cubicBezTo>
                  <a:cubicBezTo>
                    <a:pt x="144" y="32"/>
                    <a:pt x="149" y="32"/>
                    <a:pt x="153" y="35"/>
                  </a:cubicBezTo>
                  <a:cubicBezTo>
                    <a:pt x="169" y="48"/>
                    <a:pt x="178" y="68"/>
                    <a:pt x="178" y="89"/>
                  </a:cubicBezTo>
                  <a:close/>
                  <a:moveTo>
                    <a:pt x="221" y="89"/>
                  </a:moveTo>
                  <a:cubicBezTo>
                    <a:pt x="221" y="123"/>
                    <a:pt x="205" y="154"/>
                    <a:pt x="178" y="176"/>
                  </a:cubicBezTo>
                  <a:cubicBezTo>
                    <a:pt x="176" y="177"/>
                    <a:pt x="175" y="178"/>
                    <a:pt x="173" y="178"/>
                  </a:cubicBezTo>
                  <a:cubicBezTo>
                    <a:pt x="171" y="178"/>
                    <a:pt x="168" y="177"/>
                    <a:pt x="167" y="175"/>
                  </a:cubicBezTo>
                  <a:cubicBezTo>
                    <a:pt x="164" y="171"/>
                    <a:pt x="164" y="166"/>
                    <a:pt x="168" y="163"/>
                  </a:cubicBezTo>
                  <a:cubicBezTo>
                    <a:pt x="191" y="145"/>
                    <a:pt x="205" y="118"/>
                    <a:pt x="205" y="89"/>
                  </a:cubicBezTo>
                  <a:cubicBezTo>
                    <a:pt x="205" y="60"/>
                    <a:pt x="191" y="33"/>
                    <a:pt x="168" y="15"/>
                  </a:cubicBezTo>
                  <a:cubicBezTo>
                    <a:pt x="164" y="12"/>
                    <a:pt x="164" y="7"/>
                    <a:pt x="167" y="4"/>
                  </a:cubicBezTo>
                  <a:cubicBezTo>
                    <a:pt x="169" y="0"/>
                    <a:pt x="174" y="0"/>
                    <a:pt x="178" y="2"/>
                  </a:cubicBezTo>
                  <a:cubicBezTo>
                    <a:pt x="205" y="24"/>
                    <a:pt x="221" y="55"/>
                    <a:pt x="221" y="89"/>
                  </a:cubicBezTo>
                  <a:close/>
                  <a:moveTo>
                    <a:pt x="112" y="146"/>
                  </a:moveTo>
                  <a:cubicBezTo>
                    <a:pt x="112" y="170"/>
                    <a:pt x="112" y="170"/>
                    <a:pt x="112" y="170"/>
                  </a:cubicBezTo>
                  <a:cubicBezTo>
                    <a:pt x="112" y="174"/>
                    <a:pt x="108" y="178"/>
                    <a:pt x="104" y="178"/>
                  </a:cubicBezTo>
                  <a:cubicBezTo>
                    <a:pt x="99" y="178"/>
                    <a:pt x="96" y="174"/>
                    <a:pt x="96" y="170"/>
                  </a:cubicBezTo>
                  <a:cubicBezTo>
                    <a:pt x="96" y="154"/>
                    <a:pt x="96" y="154"/>
                    <a:pt x="96" y="154"/>
                  </a:cubicBezTo>
                  <a:cubicBezTo>
                    <a:pt x="16" y="154"/>
                    <a:pt x="16" y="154"/>
                    <a:pt x="16" y="154"/>
                  </a:cubicBezTo>
                  <a:cubicBezTo>
                    <a:pt x="16" y="170"/>
                    <a:pt x="16" y="170"/>
                    <a:pt x="16" y="170"/>
                  </a:cubicBezTo>
                  <a:cubicBezTo>
                    <a:pt x="16" y="174"/>
                    <a:pt x="12" y="178"/>
                    <a:pt x="8" y="178"/>
                  </a:cubicBezTo>
                  <a:cubicBezTo>
                    <a:pt x="3" y="178"/>
                    <a:pt x="0" y="174"/>
                    <a:pt x="0" y="170"/>
                  </a:cubicBezTo>
                  <a:cubicBezTo>
                    <a:pt x="0" y="146"/>
                    <a:pt x="0" y="146"/>
                    <a:pt x="0" y="146"/>
                  </a:cubicBezTo>
                  <a:cubicBezTo>
                    <a:pt x="0" y="141"/>
                    <a:pt x="3" y="138"/>
                    <a:pt x="8" y="138"/>
                  </a:cubicBezTo>
                  <a:cubicBezTo>
                    <a:pt x="104" y="138"/>
                    <a:pt x="104" y="138"/>
                    <a:pt x="104" y="138"/>
                  </a:cubicBezTo>
                  <a:cubicBezTo>
                    <a:pt x="108" y="138"/>
                    <a:pt x="112" y="141"/>
                    <a:pt x="112"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ndParaRPr>
            </a:p>
          </p:txBody>
        </p:sp>
      </p:grpSp>
      <p:grpSp>
        <p:nvGrpSpPr>
          <p:cNvPr id="90" name="Group 285">
            <a:extLst>
              <a:ext uri="{FF2B5EF4-FFF2-40B4-BE49-F238E27FC236}">
                <a16:creationId xmlns:a16="http://schemas.microsoft.com/office/drawing/2014/main" id="{CFCE09B8-7EFD-5143-80D8-B2C35E31FD40}"/>
              </a:ext>
            </a:extLst>
          </p:cNvPr>
          <p:cNvGrpSpPr>
            <a:grpSpLocks noChangeAspect="1"/>
          </p:cNvGrpSpPr>
          <p:nvPr/>
        </p:nvGrpSpPr>
        <p:grpSpPr bwMode="auto">
          <a:xfrm>
            <a:off x="7447803" y="5127135"/>
            <a:ext cx="370763" cy="369676"/>
            <a:chOff x="388" y="758"/>
            <a:chExt cx="341" cy="340"/>
          </a:xfrm>
          <a:solidFill>
            <a:srgbClr val="00A3E0"/>
          </a:solidFill>
        </p:grpSpPr>
        <p:sp>
          <p:nvSpPr>
            <p:cNvPr id="91" name="Freeform 286">
              <a:extLst>
                <a:ext uri="{FF2B5EF4-FFF2-40B4-BE49-F238E27FC236}">
                  <a16:creationId xmlns:a16="http://schemas.microsoft.com/office/drawing/2014/main" id="{5E75D1C9-F4B4-BD47-A93C-9C80739E469F}"/>
                </a:ext>
              </a:extLst>
            </p:cNvPr>
            <p:cNvSpPr>
              <a:spLocks noEditPoints="1"/>
            </p:cNvSpPr>
            <p:nvPr/>
          </p:nvSpPr>
          <p:spPr bwMode="auto">
            <a:xfrm>
              <a:off x="462" y="834"/>
              <a:ext cx="192" cy="192"/>
            </a:xfrm>
            <a:custGeom>
              <a:avLst/>
              <a:gdLst>
                <a:gd name="T0" fmla="*/ 43 w 289"/>
                <a:gd name="T1" fmla="*/ 289 h 289"/>
                <a:gd name="T2" fmla="*/ 13 w 289"/>
                <a:gd name="T3" fmla="*/ 276 h 289"/>
                <a:gd name="T4" fmla="*/ 0 w 289"/>
                <a:gd name="T5" fmla="*/ 246 h 289"/>
                <a:gd name="T6" fmla="*/ 13 w 289"/>
                <a:gd name="T7" fmla="*/ 216 h 289"/>
                <a:gd name="T8" fmla="*/ 118 w 289"/>
                <a:gd name="T9" fmla="*/ 111 h 289"/>
                <a:gd name="T10" fmla="*/ 140 w 289"/>
                <a:gd name="T11" fmla="*/ 29 h 289"/>
                <a:gd name="T12" fmla="*/ 156 w 289"/>
                <a:gd name="T13" fmla="*/ 16 h 289"/>
                <a:gd name="T14" fmla="*/ 229 w 289"/>
                <a:gd name="T15" fmla="*/ 9 h 289"/>
                <a:gd name="T16" fmla="*/ 235 w 289"/>
                <a:gd name="T17" fmla="*/ 16 h 289"/>
                <a:gd name="T18" fmla="*/ 233 w 289"/>
                <a:gd name="T19" fmla="*/ 26 h 289"/>
                <a:gd name="T20" fmla="*/ 194 w 289"/>
                <a:gd name="T21" fmla="*/ 65 h 289"/>
                <a:gd name="T22" fmla="*/ 208 w 289"/>
                <a:gd name="T23" fmla="*/ 81 h 289"/>
                <a:gd name="T24" fmla="*/ 224 w 289"/>
                <a:gd name="T25" fmla="*/ 95 h 289"/>
                <a:gd name="T26" fmla="*/ 263 w 289"/>
                <a:gd name="T27" fmla="*/ 56 h 289"/>
                <a:gd name="T28" fmla="*/ 273 w 289"/>
                <a:gd name="T29" fmla="*/ 54 h 289"/>
                <a:gd name="T30" fmla="*/ 280 w 289"/>
                <a:gd name="T31" fmla="*/ 60 h 289"/>
                <a:gd name="T32" fmla="*/ 273 w 289"/>
                <a:gd name="T33" fmla="*/ 133 h 289"/>
                <a:gd name="T34" fmla="*/ 273 w 289"/>
                <a:gd name="T35" fmla="*/ 133 h 289"/>
                <a:gd name="T36" fmla="*/ 260 w 289"/>
                <a:gd name="T37" fmla="*/ 149 h 289"/>
                <a:gd name="T38" fmla="*/ 178 w 289"/>
                <a:gd name="T39" fmla="*/ 171 h 289"/>
                <a:gd name="T40" fmla="*/ 73 w 289"/>
                <a:gd name="T41" fmla="*/ 276 h 289"/>
                <a:gd name="T42" fmla="*/ 43 w 289"/>
                <a:gd name="T43" fmla="*/ 289 h 289"/>
                <a:gd name="T44" fmla="*/ 200 w 289"/>
                <a:gd name="T45" fmla="*/ 25 h 289"/>
                <a:gd name="T46" fmla="*/ 167 w 289"/>
                <a:gd name="T47" fmla="*/ 34 h 289"/>
                <a:gd name="T48" fmla="*/ 155 w 289"/>
                <a:gd name="T49" fmla="*/ 44 h 289"/>
                <a:gd name="T50" fmla="*/ 140 w 289"/>
                <a:gd name="T51" fmla="*/ 110 h 289"/>
                <a:gd name="T52" fmla="*/ 137 w 289"/>
                <a:gd name="T53" fmla="*/ 122 h 289"/>
                <a:gd name="T54" fmla="*/ 28 w 289"/>
                <a:gd name="T55" fmla="*/ 231 h 289"/>
                <a:gd name="T56" fmla="*/ 22 w 289"/>
                <a:gd name="T57" fmla="*/ 246 h 289"/>
                <a:gd name="T58" fmla="*/ 28 w 289"/>
                <a:gd name="T59" fmla="*/ 261 h 289"/>
                <a:gd name="T60" fmla="*/ 58 w 289"/>
                <a:gd name="T61" fmla="*/ 261 h 289"/>
                <a:gd name="T62" fmla="*/ 167 w 289"/>
                <a:gd name="T63" fmla="*/ 152 h 289"/>
                <a:gd name="T64" fmla="*/ 179 w 289"/>
                <a:gd name="T65" fmla="*/ 149 h 289"/>
                <a:gd name="T66" fmla="*/ 245 w 289"/>
                <a:gd name="T67" fmla="*/ 134 h 289"/>
                <a:gd name="T68" fmla="*/ 255 w 289"/>
                <a:gd name="T69" fmla="*/ 122 h 289"/>
                <a:gd name="T70" fmla="*/ 255 w 289"/>
                <a:gd name="T71" fmla="*/ 122 h 289"/>
                <a:gd name="T72" fmla="*/ 264 w 289"/>
                <a:gd name="T73" fmla="*/ 85 h 289"/>
                <a:gd name="T74" fmla="*/ 232 w 289"/>
                <a:gd name="T75" fmla="*/ 117 h 289"/>
                <a:gd name="T76" fmla="*/ 219 w 289"/>
                <a:gd name="T77" fmla="*/ 118 h 289"/>
                <a:gd name="T78" fmla="*/ 192 w 289"/>
                <a:gd name="T79" fmla="*/ 96 h 289"/>
                <a:gd name="T80" fmla="*/ 171 w 289"/>
                <a:gd name="T81" fmla="*/ 70 h 289"/>
                <a:gd name="T82" fmla="*/ 172 w 289"/>
                <a:gd name="T83" fmla="*/ 56 h 289"/>
                <a:gd name="T84" fmla="*/ 204 w 289"/>
                <a:gd name="T85" fmla="*/ 25 h 289"/>
                <a:gd name="T86" fmla="*/ 200 w 289"/>
                <a:gd name="T87" fmla="*/ 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289">
                  <a:moveTo>
                    <a:pt x="43" y="289"/>
                  </a:moveTo>
                  <a:cubicBezTo>
                    <a:pt x="32" y="289"/>
                    <a:pt x="21" y="284"/>
                    <a:pt x="13" y="276"/>
                  </a:cubicBezTo>
                  <a:cubicBezTo>
                    <a:pt x="5" y="268"/>
                    <a:pt x="0" y="257"/>
                    <a:pt x="0" y="246"/>
                  </a:cubicBezTo>
                  <a:cubicBezTo>
                    <a:pt x="0" y="235"/>
                    <a:pt x="5" y="224"/>
                    <a:pt x="13" y="216"/>
                  </a:cubicBezTo>
                  <a:cubicBezTo>
                    <a:pt x="118" y="111"/>
                    <a:pt x="118" y="111"/>
                    <a:pt x="118" y="111"/>
                  </a:cubicBezTo>
                  <a:cubicBezTo>
                    <a:pt x="110" y="82"/>
                    <a:pt x="118" y="50"/>
                    <a:pt x="140" y="29"/>
                  </a:cubicBezTo>
                  <a:cubicBezTo>
                    <a:pt x="144" y="24"/>
                    <a:pt x="150" y="20"/>
                    <a:pt x="156" y="16"/>
                  </a:cubicBezTo>
                  <a:cubicBezTo>
                    <a:pt x="178" y="3"/>
                    <a:pt x="204" y="0"/>
                    <a:pt x="229" y="9"/>
                  </a:cubicBezTo>
                  <a:cubicBezTo>
                    <a:pt x="232" y="10"/>
                    <a:pt x="235" y="13"/>
                    <a:pt x="235" y="16"/>
                  </a:cubicBezTo>
                  <a:cubicBezTo>
                    <a:pt x="236" y="20"/>
                    <a:pt x="235" y="24"/>
                    <a:pt x="233" y="26"/>
                  </a:cubicBezTo>
                  <a:cubicBezTo>
                    <a:pt x="194" y="65"/>
                    <a:pt x="194" y="65"/>
                    <a:pt x="194" y="65"/>
                  </a:cubicBezTo>
                  <a:cubicBezTo>
                    <a:pt x="198" y="71"/>
                    <a:pt x="203" y="76"/>
                    <a:pt x="208" y="81"/>
                  </a:cubicBezTo>
                  <a:cubicBezTo>
                    <a:pt x="213" y="86"/>
                    <a:pt x="218" y="91"/>
                    <a:pt x="224" y="95"/>
                  </a:cubicBezTo>
                  <a:cubicBezTo>
                    <a:pt x="263" y="56"/>
                    <a:pt x="263" y="56"/>
                    <a:pt x="263" y="56"/>
                  </a:cubicBezTo>
                  <a:cubicBezTo>
                    <a:pt x="265" y="54"/>
                    <a:pt x="269" y="53"/>
                    <a:pt x="273" y="54"/>
                  </a:cubicBezTo>
                  <a:cubicBezTo>
                    <a:pt x="276" y="54"/>
                    <a:pt x="279" y="57"/>
                    <a:pt x="280" y="60"/>
                  </a:cubicBezTo>
                  <a:cubicBezTo>
                    <a:pt x="289" y="85"/>
                    <a:pt x="286" y="111"/>
                    <a:pt x="273" y="133"/>
                  </a:cubicBezTo>
                  <a:cubicBezTo>
                    <a:pt x="273" y="133"/>
                    <a:pt x="273" y="133"/>
                    <a:pt x="273" y="133"/>
                  </a:cubicBezTo>
                  <a:cubicBezTo>
                    <a:pt x="269" y="139"/>
                    <a:pt x="265" y="145"/>
                    <a:pt x="260" y="149"/>
                  </a:cubicBezTo>
                  <a:cubicBezTo>
                    <a:pt x="239" y="171"/>
                    <a:pt x="207" y="179"/>
                    <a:pt x="178" y="171"/>
                  </a:cubicBezTo>
                  <a:cubicBezTo>
                    <a:pt x="73" y="276"/>
                    <a:pt x="73" y="276"/>
                    <a:pt x="73" y="276"/>
                  </a:cubicBezTo>
                  <a:cubicBezTo>
                    <a:pt x="65" y="284"/>
                    <a:pt x="54" y="289"/>
                    <a:pt x="43" y="289"/>
                  </a:cubicBezTo>
                  <a:close/>
                  <a:moveTo>
                    <a:pt x="200" y="25"/>
                  </a:moveTo>
                  <a:cubicBezTo>
                    <a:pt x="188" y="25"/>
                    <a:pt x="177" y="28"/>
                    <a:pt x="167" y="34"/>
                  </a:cubicBezTo>
                  <a:cubicBezTo>
                    <a:pt x="162" y="37"/>
                    <a:pt x="158" y="40"/>
                    <a:pt x="155" y="44"/>
                  </a:cubicBezTo>
                  <a:cubicBezTo>
                    <a:pt x="137" y="61"/>
                    <a:pt x="132" y="87"/>
                    <a:pt x="140" y="110"/>
                  </a:cubicBezTo>
                  <a:cubicBezTo>
                    <a:pt x="141" y="114"/>
                    <a:pt x="140" y="119"/>
                    <a:pt x="137" y="122"/>
                  </a:cubicBezTo>
                  <a:cubicBezTo>
                    <a:pt x="28" y="231"/>
                    <a:pt x="28" y="231"/>
                    <a:pt x="28" y="231"/>
                  </a:cubicBezTo>
                  <a:cubicBezTo>
                    <a:pt x="24" y="235"/>
                    <a:pt x="22" y="240"/>
                    <a:pt x="22" y="246"/>
                  </a:cubicBezTo>
                  <a:cubicBezTo>
                    <a:pt x="22" y="252"/>
                    <a:pt x="24" y="257"/>
                    <a:pt x="28" y="261"/>
                  </a:cubicBezTo>
                  <a:cubicBezTo>
                    <a:pt x="36" y="269"/>
                    <a:pt x="50" y="269"/>
                    <a:pt x="58" y="261"/>
                  </a:cubicBezTo>
                  <a:cubicBezTo>
                    <a:pt x="167" y="152"/>
                    <a:pt x="167" y="152"/>
                    <a:pt x="167" y="152"/>
                  </a:cubicBezTo>
                  <a:cubicBezTo>
                    <a:pt x="170" y="149"/>
                    <a:pt x="175" y="148"/>
                    <a:pt x="179" y="149"/>
                  </a:cubicBezTo>
                  <a:cubicBezTo>
                    <a:pt x="202" y="157"/>
                    <a:pt x="228" y="152"/>
                    <a:pt x="245" y="134"/>
                  </a:cubicBezTo>
                  <a:cubicBezTo>
                    <a:pt x="249" y="131"/>
                    <a:pt x="252" y="127"/>
                    <a:pt x="255" y="122"/>
                  </a:cubicBezTo>
                  <a:cubicBezTo>
                    <a:pt x="255" y="122"/>
                    <a:pt x="255" y="122"/>
                    <a:pt x="255" y="122"/>
                  </a:cubicBezTo>
                  <a:cubicBezTo>
                    <a:pt x="261" y="111"/>
                    <a:pt x="265" y="98"/>
                    <a:pt x="264" y="85"/>
                  </a:cubicBezTo>
                  <a:cubicBezTo>
                    <a:pt x="232" y="117"/>
                    <a:pt x="232" y="117"/>
                    <a:pt x="232" y="117"/>
                  </a:cubicBezTo>
                  <a:cubicBezTo>
                    <a:pt x="229" y="120"/>
                    <a:pt x="223" y="121"/>
                    <a:pt x="219" y="118"/>
                  </a:cubicBezTo>
                  <a:cubicBezTo>
                    <a:pt x="210" y="112"/>
                    <a:pt x="201" y="105"/>
                    <a:pt x="192" y="96"/>
                  </a:cubicBezTo>
                  <a:cubicBezTo>
                    <a:pt x="184" y="88"/>
                    <a:pt x="177" y="79"/>
                    <a:pt x="171" y="70"/>
                  </a:cubicBezTo>
                  <a:cubicBezTo>
                    <a:pt x="168" y="66"/>
                    <a:pt x="169" y="60"/>
                    <a:pt x="172" y="56"/>
                  </a:cubicBezTo>
                  <a:cubicBezTo>
                    <a:pt x="204" y="25"/>
                    <a:pt x="204" y="25"/>
                    <a:pt x="204" y="25"/>
                  </a:cubicBezTo>
                  <a:cubicBezTo>
                    <a:pt x="202" y="25"/>
                    <a:pt x="201" y="25"/>
                    <a:pt x="200" y="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sp>
          <p:nvSpPr>
            <p:cNvPr id="92" name="Freeform 287">
              <a:extLst>
                <a:ext uri="{FF2B5EF4-FFF2-40B4-BE49-F238E27FC236}">
                  <a16:creationId xmlns:a16="http://schemas.microsoft.com/office/drawing/2014/main" id="{9DEFB277-A3C9-FE4D-8A79-BB980F8BF145}"/>
                </a:ext>
              </a:extLst>
            </p:cNvPr>
            <p:cNvSpPr>
              <a:spLocks noEditPoints="1"/>
            </p:cNvSpPr>
            <p:nvPr/>
          </p:nvSpPr>
          <p:spPr bwMode="auto">
            <a:xfrm>
              <a:off x="388" y="758"/>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Verdana"/>
              </a:endParaRPr>
            </a:p>
          </p:txBody>
        </p:sp>
      </p:grpSp>
      <p:cxnSp>
        <p:nvCxnSpPr>
          <p:cNvPr id="93" name="Gerader Verbinder 8">
            <a:extLst>
              <a:ext uri="{FF2B5EF4-FFF2-40B4-BE49-F238E27FC236}">
                <a16:creationId xmlns:a16="http://schemas.microsoft.com/office/drawing/2014/main" id="{4452FF26-0DC5-6E4B-B7E7-9C5A131A793B}"/>
              </a:ext>
            </a:extLst>
          </p:cNvPr>
          <p:cNvCxnSpPr>
            <a:endCxn id="25" idx="4"/>
          </p:cNvCxnSpPr>
          <p:nvPr/>
        </p:nvCxnSpPr>
        <p:spPr>
          <a:xfrm flipH="1" flipV="1">
            <a:off x="6143796" y="4671293"/>
            <a:ext cx="8470" cy="1003541"/>
          </a:xfrm>
          <a:prstGeom prst="line">
            <a:avLst/>
          </a:prstGeom>
          <a:ln w="666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4" name="Gerader Verbinder 147">
            <a:extLst>
              <a:ext uri="{FF2B5EF4-FFF2-40B4-BE49-F238E27FC236}">
                <a16:creationId xmlns:a16="http://schemas.microsoft.com/office/drawing/2014/main" id="{12875AD0-0274-9246-8748-BB38F040022C}"/>
              </a:ext>
            </a:extLst>
          </p:cNvPr>
          <p:cNvCxnSpPr/>
          <p:nvPr/>
        </p:nvCxnSpPr>
        <p:spPr>
          <a:xfrm flipH="1" flipV="1">
            <a:off x="6147207" y="1553323"/>
            <a:ext cx="4235" cy="1149186"/>
          </a:xfrm>
          <a:prstGeom prst="line">
            <a:avLst/>
          </a:prstGeom>
          <a:ln w="666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7" name="Rechteck 96">
            <a:extLst>
              <a:ext uri="{FF2B5EF4-FFF2-40B4-BE49-F238E27FC236}">
                <a16:creationId xmlns:a16="http://schemas.microsoft.com/office/drawing/2014/main" id="{58CC60C4-F034-D441-980E-42D10A2D55E3}"/>
              </a:ext>
            </a:extLst>
          </p:cNvPr>
          <p:cNvSpPr/>
          <p:nvPr/>
        </p:nvSpPr>
        <p:spPr>
          <a:xfrm>
            <a:off x="557646" y="45607"/>
            <a:ext cx="4918244" cy="584775"/>
          </a:xfrm>
          <a:prstGeom prst="rect">
            <a:avLst/>
          </a:prstGeom>
        </p:spPr>
        <p:txBody>
          <a:bodyPr wrap="square">
            <a:spAutoFit/>
          </a:bodyPr>
          <a:lstStyle/>
          <a:p>
            <a:r>
              <a:rPr lang="en-GB">
                <a:latin typeface="Arial Narrow" panose="020B0604020202020204" pitchFamily="34" charset="0"/>
                <a:ea typeface="Verdana" panose="020B0604030504040204" pitchFamily="34" charset="0"/>
                <a:cs typeface="Arial Narrow" panose="020B0604020202020204" pitchFamily="34" charset="0"/>
              </a:rPr>
              <a:t>Preamble </a:t>
            </a:r>
            <a:r>
              <a:rPr lang="en-US" sz="1100">
                <a:solidFill>
                  <a:sysClr val="windowText" lastClr="000000"/>
                </a:solidFill>
                <a:latin typeface="Arial Narrow" panose="020B0604020202020204" pitchFamily="34" charset="0"/>
                <a:cs typeface="Arial Narrow" panose="020B0604020202020204" pitchFamily="34" charset="0"/>
              </a:rPr>
              <a:t>(providing the background of an SAP S/4Hana project)</a:t>
            </a:r>
            <a:br>
              <a:rPr lang="en-GB" sz="1100">
                <a:solidFill>
                  <a:sysClr val="windowText" lastClr="000000"/>
                </a:solidFill>
                <a:latin typeface="Arial Narrow" panose="020B0604020202020204" pitchFamily="34" charset="0"/>
                <a:cs typeface="Arial Narrow" panose="020B0604020202020204" pitchFamily="34" charset="0"/>
              </a:rPr>
            </a:br>
            <a:r>
              <a:rPr lang="en-GB" sz="1400">
                <a:solidFill>
                  <a:srgbClr val="575757"/>
                </a:solidFill>
                <a:latin typeface="Arial Narrow" panose="020B0604020202020204" pitchFamily="34" charset="0"/>
                <a:cs typeface="Arial Narrow" panose="020B0604020202020204" pitchFamily="34" charset="0"/>
              </a:rPr>
              <a:t>Digitalization represents a Massive Transformation Purpose (MTP)</a:t>
            </a:r>
            <a:endParaRPr lang="en-US" sz="1400">
              <a:solidFill>
                <a:srgbClr val="575757"/>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18954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6FB1A5-6C50-554F-8011-098F9E5A627F}"/>
              </a:ext>
            </a:extLst>
          </p:cNvPr>
          <p:cNvSpPr>
            <a:spLocks noGrp="1"/>
          </p:cNvSpPr>
          <p:nvPr>
            <p:ph type="title"/>
          </p:nvPr>
        </p:nvSpPr>
        <p:spPr/>
        <p:txBody>
          <a:bodyPr>
            <a:normAutofit/>
          </a:bodyPr>
          <a:lstStyle/>
          <a:p>
            <a:r>
              <a:rPr lang="en-GB" sz="2000" b="1">
                <a:solidFill>
                  <a:schemeClr val="bg1"/>
                </a:solidFill>
                <a:latin typeface="Arial Narrow" panose="020B0604020202020204" pitchFamily="34" charset="0"/>
                <a:cs typeface="Arial Narrow" panose="020B0604020202020204" pitchFamily="34" charset="0"/>
              </a:rPr>
              <a:t>We are not claiming all these companies are using SAP S/4Hana – but we anticipate their journey into and through the area of</a:t>
            </a:r>
            <a:br>
              <a:rPr lang="en-GB" sz="2000" b="1">
                <a:solidFill>
                  <a:schemeClr val="bg1"/>
                </a:solidFill>
                <a:latin typeface="Arial Narrow" panose="020B0604020202020204" pitchFamily="34" charset="0"/>
                <a:cs typeface="Arial Narrow" panose="020B0604020202020204" pitchFamily="34" charset="0"/>
              </a:rPr>
            </a:br>
            <a:br>
              <a:rPr lang="en-GB" sz="2000" b="1">
                <a:solidFill>
                  <a:schemeClr val="bg1"/>
                </a:solidFill>
                <a:latin typeface="Arial Narrow" panose="020B0604020202020204" pitchFamily="34" charset="0"/>
                <a:cs typeface="Arial Narrow" panose="020B0604020202020204" pitchFamily="34" charset="0"/>
              </a:rPr>
            </a:br>
            <a:r>
              <a:rPr lang="en-GB" sz="2000" b="1">
                <a:solidFill>
                  <a:schemeClr val="bg1"/>
                </a:solidFill>
                <a:latin typeface="Arial Narrow" panose="020B0604020202020204" pitchFamily="34" charset="0"/>
                <a:cs typeface="Arial Narrow" panose="020B0604020202020204" pitchFamily="34" charset="0"/>
              </a:rPr>
              <a:t>“Digital Transformation”</a:t>
            </a:r>
            <a:endParaRPr lang="en-US" sz="2000" b="1">
              <a:solidFill>
                <a:schemeClr val="bg1"/>
              </a:solidFill>
              <a:latin typeface="Arial Narrow" panose="020B0604020202020204" pitchFamily="34" charset="0"/>
              <a:cs typeface="Arial Narrow" panose="020B0604020202020204" pitchFamily="34" charset="0"/>
            </a:endParaRPr>
          </a:p>
        </p:txBody>
      </p:sp>
      <p:sp>
        <p:nvSpPr>
          <p:cNvPr id="5" name="TextBox 49">
            <a:extLst>
              <a:ext uri="{FF2B5EF4-FFF2-40B4-BE49-F238E27FC236}">
                <a16:creationId xmlns:a16="http://schemas.microsoft.com/office/drawing/2014/main" id="{98BCD0D8-69FF-8844-AC92-7AF624A557AE}"/>
              </a:ext>
            </a:extLst>
          </p:cNvPr>
          <p:cNvSpPr txBox="1"/>
          <p:nvPr/>
        </p:nvSpPr>
        <p:spPr>
          <a:xfrm>
            <a:off x="4200730" y="696355"/>
            <a:ext cx="1260962" cy="722853"/>
          </a:xfrm>
          <a:prstGeom prst="rect">
            <a:avLst/>
          </a:prstGeom>
          <a:noFill/>
        </p:spPr>
        <p:txBody>
          <a:bodyPr wrap="square" lIns="0" tIns="0" rIns="0" bIns="0" rtlCol="0">
            <a:noAutofit/>
          </a:bodyPr>
          <a:lstStyle/>
          <a:p>
            <a:r>
              <a:rPr lang="en-GB" b="1" err="1">
                <a:solidFill>
                  <a:schemeClr val="accent3"/>
                </a:solidFill>
                <a:latin typeface="Arial Narrow" panose="020B0604020202020204" pitchFamily="34" charset="0"/>
                <a:cs typeface="Arial Narrow" panose="020B0604020202020204" pitchFamily="34" charset="0"/>
              </a:rPr>
              <a:t>AirBnB</a:t>
            </a:r>
            <a:r>
              <a:rPr lang="en-GB" b="1">
                <a:solidFill>
                  <a:schemeClr val="accent3"/>
                </a:solidFill>
                <a:latin typeface="Arial Narrow" panose="020B0604020202020204" pitchFamily="34" charset="0"/>
                <a:cs typeface="Arial Narrow" panose="020B0604020202020204" pitchFamily="34" charset="0"/>
              </a:rPr>
              <a:t> community</a:t>
            </a:r>
          </a:p>
          <a:p>
            <a:r>
              <a:rPr lang="en-GB" sz="800">
                <a:solidFill>
                  <a:prstClr val="black"/>
                </a:solidFill>
                <a:latin typeface="Arial Narrow" panose="020B0604020202020204" pitchFamily="34" charset="0"/>
                <a:cs typeface="Arial Narrow" panose="020B0604020202020204" pitchFamily="34" charset="0"/>
              </a:rPr>
              <a:t>90 x more listings per employee</a:t>
            </a:r>
          </a:p>
        </p:txBody>
      </p:sp>
      <p:sp>
        <p:nvSpPr>
          <p:cNvPr id="8" name="TextBox 54">
            <a:extLst>
              <a:ext uri="{FF2B5EF4-FFF2-40B4-BE49-F238E27FC236}">
                <a16:creationId xmlns:a16="http://schemas.microsoft.com/office/drawing/2014/main" id="{A9CEFDC8-549D-9247-8F23-D2A932FDA814}"/>
              </a:ext>
            </a:extLst>
          </p:cNvPr>
          <p:cNvSpPr txBox="1"/>
          <p:nvPr/>
        </p:nvSpPr>
        <p:spPr>
          <a:xfrm>
            <a:off x="7631913" y="696355"/>
            <a:ext cx="2558296" cy="806945"/>
          </a:xfrm>
          <a:prstGeom prst="rect">
            <a:avLst/>
          </a:prstGeom>
          <a:noFill/>
        </p:spPr>
        <p:txBody>
          <a:bodyPr wrap="square" lIns="0" tIns="0" rIns="0" bIns="0" rtlCol="0">
            <a:noAutofit/>
          </a:bodyPr>
          <a:lstStyle/>
          <a:p>
            <a:r>
              <a:rPr lang="en-GB" b="1">
                <a:solidFill>
                  <a:schemeClr val="tx2"/>
                </a:solidFill>
                <a:latin typeface="Arial Narrow" panose="020B0604020202020204" pitchFamily="34" charset="0"/>
                <a:cs typeface="Arial Narrow" panose="020B0604020202020204" pitchFamily="34" charset="0"/>
              </a:rPr>
              <a:t>Google Ventures – Investments</a:t>
            </a:r>
          </a:p>
          <a:p>
            <a:r>
              <a:rPr lang="en-GB" sz="800">
                <a:solidFill>
                  <a:prstClr val="black"/>
                </a:solidFill>
                <a:latin typeface="Arial Narrow" panose="020B0604020202020204" pitchFamily="34" charset="0"/>
                <a:cs typeface="Arial Narrow" panose="020B0604020202020204" pitchFamily="34" charset="0"/>
              </a:rPr>
              <a:t>2.5 x more investments in early stage start-ups</a:t>
            </a:r>
          </a:p>
          <a:p>
            <a:r>
              <a:rPr lang="en-GB" sz="800">
                <a:solidFill>
                  <a:prstClr val="black"/>
                </a:solidFill>
                <a:latin typeface="Arial Narrow" panose="020B0604020202020204" pitchFamily="34" charset="0"/>
                <a:cs typeface="Arial Narrow" panose="020B0604020202020204" pitchFamily="34" charset="0"/>
              </a:rPr>
              <a:t>10 x faster through design process </a:t>
            </a:r>
          </a:p>
        </p:txBody>
      </p:sp>
      <p:sp>
        <p:nvSpPr>
          <p:cNvPr id="12" name="TextBox 64">
            <a:extLst>
              <a:ext uri="{FF2B5EF4-FFF2-40B4-BE49-F238E27FC236}">
                <a16:creationId xmlns:a16="http://schemas.microsoft.com/office/drawing/2014/main" id="{C1F1F1FF-AFCB-A94B-9520-7946065E56A3}"/>
              </a:ext>
            </a:extLst>
          </p:cNvPr>
          <p:cNvSpPr txBox="1"/>
          <p:nvPr/>
        </p:nvSpPr>
        <p:spPr>
          <a:xfrm>
            <a:off x="4221019" y="1773573"/>
            <a:ext cx="1397601" cy="770577"/>
          </a:xfrm>
          <a:prstGeom prst="rect">
            <a:avLst/>
          </a:prstGeom>
          <a:noFill/>
        </p:spPr>
        <p:txBody>
          <a:bodyPr wrap="square" lIns="0" tIns="0" rIns="0" bIns="0" rtlCol="0">
            <a:noAutofit/>
          </a:bodyPr>
          <a:lstStyle/>
          <a:p>
            <a:r>
              <a:rPr lang="en-GB" b="1" err="1">
                <a:solidFill>
                  <a:schemeClr val="accent2"/>
                </a:solidFill>
                <a:latin typeface="Arial Narrow" panose="020B0604020202020204" pitchFamily="34" charset="0"/>
                <a:cs typeface="Arial Narrow" panose="020B0604020202020204" pitchFamily="34" charset="0"/>
              </a:rPr>
              <a:t>GitHUb</a:t>
            </a:r>
            <a:r>
              <a:rPr lang="en-GB" b="1">
                <a:solidFill>
                  <a:schemeClr val="accent2"/>
                </a:solidFill>
                <a:latin typeface="Arial Narrow" panose="020B0604020202020204" pitchFamily="34" charset="0"/>
                <a:cs typeface="Arial Narrow" panose="020B0604020202020204" pitchFamily="34" charset="0"/>
              </a:rPr>
              <a:t> SW-Development</a:t>
            </a:r>
          </a:p>
          <a:p>
            <a:r>
              <a:rPr lang="en-GB" sz="800">
                <a:solidFill>
                  <a:prstClr val="black"/>
                </a:solidFill>
                <a:latin typeface="Arial Narrow" panose="020B0604020202020204" pitchFamily="34" charset="0"/>
                <a:cs typeface="Arial Narrow" panose="020B0604020202020204" pitchFamily="34" charset="0"/>
              </a:rPr>
              <a:t>109 x more repositories per employee</a:t>
            </a:r>
          </a:p>
        </p:txBody>
      </p:sp>
      <p:sp>
        <p:nvSpPr>
          <p:cNvPr id="13" name="TextBox 66">
            <a:extLst>
              <a:ext uri="{FF2B5EF4-FFF2-40B4-BE49-F238E27FC236}">
                <a16:creationId xmlns:a16="http://schemas.microsoft.com/office/drawing/2014/main" id="{17E647D7-2A9A-4B48-BC94-5CB86EFFC79C}"/>
              </a:ext>
            </a:extLst>
          </p:cNvPr>
          <p:cNvSpPr txBox="1"/>
          <p:nvPr/>
        </p:nvSpPr>
        <p:spPr>
          <a:xfrm>
            <a:off x="7631913" y="1773573"/>
            <a:ext cx="1808653" cy="525516"/>
          </a:xfrm>
          <a:prstGeom prst="rect">
            <a:avLst/>
          </a:prstGeom>
          <a:noFill/>
        </p:spPr>
        <p:txBody>
          <a:bodyPr wrap="square" lIns="0" tIns="0" rIns="0" bIns="0" rtlCol="0">
            <a:noAutofit/>
          </a:bodyPr>
          <a:lstStyle/>
          <a:p>
            <a:r>
              <a:rPr lang="en-GB" b="1">
                <a:solidFill>
                  <a:schemeClr val="accent2">
                    <a:lumMod val="50000"/>
                  </a:schemeClr>
                </a:solidFill>
                <a:latin typeface="Arial Narrow" panose="020B0604020202020204" pitchFamily="34" charset="0"/>
                <a:cs typeface="Arial Narrow" panose="020B0604020202020204" pitchFamily="34" charset="0"/>
              </a:rPr>
              <a:t>Valve Gaming</a:t>
            </a:r>
          </a:p>
          <a:p>
            <a:r>
              <a:rPr lang="en-GB" sz="800">
                <a:solidFill>
                  <a:prstClr val="black"/>
                </a:solidFill>
                <a:latin typeface="Arial Narrow" panose="020B0604020202020204" pitchFamily="34" charset="0"/>
                <a:cs typeface="Arial Narrow" panose="020B0604020202020204" pitchFamily="34" charset="0"/>
              </a:rPr>
              <a:t>30 x more market cap per employee</a:t>
            </a:r>
          </a:p>
        </p:txBody>
      </p:sp>
      <p:sp>
        <p:nvSpPr>
          <p:cNvPr id="14" name="TextBox 68">
            <a:extLst>
              <a:ext uri="{FF2B5EF4-FFF2-40B4-BE49-F238E27FC236}">
                <a16:creationId xmlns:a16="http://schemas.microsoft.com/office/drawing/2014/main" id="{6375B443-B78C-E644-A020-DABA37DECCE7}"/>
              </a:ext>
            </a:extLst>
          </p:cNvPr>
          <p:cNvSpPr txBox="1"/>
          <p:nvPr/>
        </p:nvSpPr>
        <p:spPr>
          <a:xfrm>
            <a:off x="4221019" y="2766182"/>
            <a:ext cx="1315310" cy="1077218"/>
          </a:xfrm>
          <a:prstGeom prst="rect">
            <a:avLst/>
          </a:prstGeom>
          <a:noFill/>
        </p:spPr>
        <p:txBody>
          <a:bodyPr wrap="square" lIns="0" tIns="0" rIns="0" bIns="0" rtlCol="0">
            <a:noAutofit/>
          </a:bodyPr>
          <a:lstStyle/>
          <a:p>
            <a:r>
              <a:rPr lang="en-GB" b="1">
                <a:solidFill>
                  <a:schemeClr val="accent1"/>
                </a:solidFill>
                <a:latin typeface="Arial Narrow" panose="020B0604020202020204" pitchFamily="34" charset="0"/>
                <a:cs typeface="Arial Narrow" panose="020B0604020202020204" pitchFamily="34" charset="0"/>
              </a:rPr>
              <a:t>Local Motors Automotive</a:t>
            </a:r>
          </a:p>
          <a:p>
            <a:r>
              <a:rPr lang="en-GB" sz="800">
                <a:solidFill>
                  <a:prstClr val="black"/>
                </a:solidFill>
                <a:latin typeface="Arial Narrow" panose="020B0604020202020204" pitchFamily="34" charset="0"/>
                <a:cs typeface="Arial Narrow" panose="020B0604020202020204" pitchFamily="34" charset="0"/>
              </a:rPr>
              <a:t>1000 x cheaper to produce new car model 5 – 22 x faster process for a car to be produced (depending on the vehicle)</a:t>
            </a:r>
          </a:p>
        </p:txBody>
      </p:sp>
      <p:sp>
        <p:nvSpPr>
          <p:cNvPr id="15" name="TextBox 70">
            <a:extLst>
              <a:ext uri="{FF2B5EF4-FFF2-40B4-BE49-F238E27FC236}">
                <a16:creationId xmlns:a16="http://schemas.microsoft.com/office/drawing/2014/main" id="{05087755-957E-9D46-BB90-3E2E7D3AE28F}"/>
              </a:ext>
            </a:extLst>
          </p:cNvPr>
          <p:cNvSpPr txBox="1"/>
          <p:nvPr/>
        </p:nvSpPr>
        <p:spPr>
          <a:xfrm>
            <a:off x="7621567" y="2847422"/>
            <a:ext cx="1637766" cy="623633"/>
          </a:xfrm>
          <a:prstGeom prst="rect">
            <a:avLst/>
          </a:prstGeom>
          <a:noFill/>
        </p:spPr>
        <p:txBody>
          <a:bodyPr wrap="square" lIns="0" tIns="0" rIns="0" bIns="0" rtlCol="0">
            <a:noAutofit/>
          </a:bodyPr>
          <a:lstStyle/>
          <a:p>
            <a:r>
              <a:rPr lang="en-GB" b="1">
                <a:solidFill>
                  <a:schemeClr val="accent6">
                    <a:lumMod val="50000"/>
                  </a:schemeClr>
                </a:solidFill>
                <a:latin typeface="Arial Narrow" panose="020B0604020202020204" pitchFamily="34" charset="0"/>
                <a:cs typeface="Arial Narrow" panose="020B0604020202020204" pitchFamily="34" charset="0"/>
              </a:rPr>
              <a:t>Tesla Automotive</a:t>
            </a:r>
          </a:p>
          <a:p>
            <a:r>
              <a:rPr lang="en-GB" sz="800">
                <a:solidFill>
                  <a:prstClr val="black"/>
                </a:solidFill>
                <a:latin typeface="Arial Narrow" panose="020B0604020202020204" pitchFamily="34" charset="0"/>
                <a:cs typeface="Arial Narrow" panose="020B0604020202020204" pitchFamily="34" charset="0"/>
              </a:rPr>
              <a:t>30 x more market cap per employee </a:t>
            </a:r>
          </a:p>
        </p:txBody>
      </p:sp>
      <p:sp>
        <p:nvSpPr>
          <p:cNvPr id="18" name="TextBox 68">
            <a:extLst>
              <a:ext uri="{FF2B5EF4-FFF2-40B4-BE49-F238E27FC236}">
                <a16:creationId xmlns:a16="http://schemas.microsoft.com/office/drawing/2014/main" id="{6E22FE13-D9A5-064D-86C7-997E3F6866DE}"/>
              </a:ext>
            </a:extLst>
          </p:cNvPr>
          <p:cNvSpPr txBox="1"/>
          <p:nvPr/>
        </p:nvSpPr>
        <p:spPr>
          <a:xfrm>
            <a:off x="4203008" y="3914038"/>
            <a:ext cx="1619525" cy="822712"/>
          </a:xfrm>
          <a:prstGeom prst="rect">
            <a:avLst/>
          </a:prstGeom>
          <a:noFill/>
        </p:spPr>
        <p:txBody>
          <a:bodyPr wrap="square" lIns="0" tIns="0" rIns="0" bIns="0" rtlCol="0">
            <a:noAutofit/>
          </a:bodyPr>
          <a:lstStyle/>
          <a:p>
            <a:r>
              <a:rPr lang="en-GB" b="1">
                <a:solidFill>
                  <a:schemeClr val="accent5">
                    <a:lumMod val="50000"/>
                  </a:schemeClr>
                </a:solidFill>
                <a:latin typeface="Arial Narrow" panose="020B0604020202020204" pitchFamily="34" charset="0"/>
                <a:cs typeface="Arial Narrow" panose="020B0604020202020204" pitchFamily="34" charset="0"/>
              </a:rPr>
              <a:t>Quirky consumer goods</a:t>
            </a:r>
            <a:br>
              <a:rPr lang="en-GB">
                <a:solidFill>
                  <a:schemeClr val="accent5">
                    <a:lumMod val="50000"/>
                  </a:schemeClr>
                </a:solidFill>
                <a:latin typeface="Arial Narrow" panose="020B0604020202020204" pitchFamily="34" charset="0"/>
                <a:cs typeface="Arial Narrow" panose="020B0604020202020204" pitchFamily="34" charset="0"/>
              </a:rPr>
            </a:br>
            <a:r>
              <a:rPr lang="en-GB" sz="800">
                <a:solidFill>
                  <a:prstClr val="black"/>
                </a:solidFill>
                <a:latin typeface="Arial Narrow" panose="020B0604020202020204" pitchFamily="34" charset="0"/>
                <a:cs typeface="Arial Narrow" panose="020B0604020202020204" pitchFamily="34" charset="0"/>
              </a:rPr>
              <a:t>10 x faster product development (29 days vs 300 days)</a:t>
            </a:r>
          </a:p>
        </p:txBody>
      </p:sp>
      <p:sp>
        <p:nvSpPr>
          <p:cNvPr id="19" name="TextBox 70">
            <a:extLst>
              <a:ext uri="{FF2B5EF4-FFF2-40B4-BE49-F238E27FC236}">
                <a16:creationId xmlns:a16="http://schemas.microsoft.com/office/drawing/2014/main" id="{F2501CF0-EDA0-BB42-AF84-750B524C41A1}"/>
              </a:ext>
            </a:extLst>
          </p:cNvPr>
          <p:cNvSpPr txBox="1"/>
          <p:nvPr/>
        </p:nvSpPr>
        <p:spPr>
          <a:xfrm>
            <a:off x="7621567" y="3852337"/>
            <a:ext cx="1819000" cy="1077218"/>
          </a:xfrm>
          <a:prstGeom prst="rect">
            <a:avLst/>
          </a:prstGeom>
          <a:noFill/>
        </p:spPr>
        <p:txBody>
          <a:bodyPr wrap="square" lIns="0" tIns="0" rIns="0" bIns="0" rtlCol="0">
            <a:noAutofit/>
          </a:bodyPr>
          <a:lstStyle/>
          <a:p>
            <a:r>
              <a:rPr lang="en-GB" b="1">
                <a:solidFill>
                  <a:schemeClr val="accent2">
                    <a:lumMod val="50000"/>
                  </a:schemeClr>
                </a:solidFill>
                <a:latin typeface="Arial Narrow" panose="020B0604020202020204" pitchFamily="34" charset="0"/>
                <a:cs typeface="Arial Narrow" panose="020B0604020202020204" pitchFamily="34" charset="0"/>
              </a:rPr>
              <a:t>Tangerine</a:t>
            </a:r>
            <a:r>
              <a:rPr lang="en-GB">
                <a:solidFill>
                  <a:schemeClr val="accent2">
                    <a:lumMod val="50000"/>
                  </a:schemeClr>
                </a:solidFill>
                <a:latin typeface="Arial Narrow" panose="020B0604020202020204" pitchFamily="34" charset="0"/>
                <a:cs typeface="Arial Narrow" panose="020B0604020202020204" pitchFamily="34" charset="0"/>
              </a:rPr>
              <a:t> </a:t>
            </a:r>
            <a:r>
              <a:rPr lang="en-GB" sz="1200">
                <a:solidFill>
                  <a:schemeClr val="accent2">
                    <a:lumMod val="50000"/>
                  </a:schemeClr>
                </a:solidFill>
                <a:latin typeface="Arial Narrow" panose="020B0604020202020204" pitchFamily="34" charset="0"/>
                <a:cs typeface="Arial Narrow" panose="020B0604020202020204" pitchFamily="34" charset="0"/>
              </a:rPr>
              <a:t>(formerly ING Direct Canada)</a:t>
            </a:r>
            <a:br>
              <a:rPr lang="en-GB" sz="1200">
                <a:solidFill>
                  <a:schemeClr val="accent2">
                    <a:lumMod val="50000"/>
                  </a:schemeClr>
                </a:solidFill>
                <a:latin typeface="Arial Narrow" panose="020B0604020202020204" pitchFamily="34" charset="0"/>
                <a:cs typeface="Arial Narrow" panose="020B0604020202020204" pitchFamily="34" charset="0"/>
              </a:rPr>
            </a:br>
            <a:r>
              <a:rPr lang="en-GB" sz="800">
                <a:solidFill>
                  <a:prstClr val="black"/>
                </a:solidFill>
                <a:latin typeface="Arial Narrow" panose="020B0604020202020204" pitchFamily="34" charset="0"/>
                <a:cs typeface="Arial Narrow" panose="020B0604020202020204" pitchFamily="34" charset="0"/>
              </a:rPr>
              <a:t>7 x more customers per employee</a:t>
            </a:r>
          </a:p>
          <a:p>
            <a:r>
              <a:rPr lang="en-GB" sz="800">
                <a:solidFill>
                  <a:prstClr val="black"/>
                </a:solidFill>
                <a:latin typeface="Arial Narrow" panose="020B0604020202020204" pitchFamily="34" charset="0"/>
                <a:cs typeface="Arial Narrow" panose="020B0604020202020204" pitchFamily="34" charset="0"/>
              </a:rPr>
              <a:t>4 x more deposits per customer </a:t>
            </a:r>
          </a:p>
        </p:txBody>
      </p:sp>
      <p:pic>
        <p:nvPicPr>
          <p:cNvPr id="20" name="Grafik 19">
            <a:extLst>
              <a:ext uri="{FF2B5EF4-FFF2-40B4-BE49-F238E27FC236}">
                <a16:creationId xmlns:a16="http://schemas.microsoft.com/office/drawing/2014/main" id="{FAA85445-F8A2-CF41-896A-027FCB555F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8446" y="4667512"/>
            <a:ext cx="617343" cy="178080"/>
          </a:xfrm>
          <a:prstGeom prst="rect">
            <a:avLst/>
          </a:prstGeom>
        </p:spPr>
      </p:pic>
      <p:sp>
        <p:nvSpPr>
          <p:cNvPr id="21" name="Textfeld 20">
            <a:extLst>
              <a:ext uri="{FF2B5EF4-FFF2-40B4-BE49-F238E27FC236}">
                <a16:creationId xmlns:a16="http://schemas.microsoft.com/office/drawing/2014/main" id="{573A9287-2A1A-B540-A7A7-1ECA8670271C}"/>
              </a:ext>
            </a:extLst>
          </p:cNvPr>
          <p:cNvSpPr txBox="1"/>
          <p:nvPr/>
        </p:nvSpPr>
        <p:spPr>
          <a:xfrm>
            <a:off x="9607782" y="4623293"/>
            <a:ext cx="846038" cy="261610"/>
          </a:xfrm>
          <a:prstGeom prst="rect">
            <a:avLst/>
          </a:prstGeom>
          <a:noFill/>
        </p:spPr>
        <p:txBody>
          <a:bodyPr wrap="square" rtlCol="0">
            <a:spAutoFit/>
          </a:bodyPr>
          <a:lstStyle/>
          <a:p>
            <a:r>
              <a:rPr lang="en-GB" sz="1100" b="1">
                <a:solidFill>
                  <a:prstClr val="black"/>
                </a:solidFill>
                <a:latin typeface="+mj-lt"/>
              </a:rPr>
              <a:t>Source:</a:t>
            </a:r>
            <a:endParaRPr lang="en-US" sz="1100" b="1">
              <a:solidFill>
                <a:prstClr val="black"/>
              </a:solidFill>
              <a:latin typeface="+mj-lt"/>
            </a:endParaRPr>
          </a:p>
        </p:txBody>
      </p:sp>
      <p:pic>
        <p:nvPicPr>
          <p:cNvPr id="22" name="Grafik 21">
            <a:extLst>
              <a:ext uri="{FF2B5EF4-FFF2-40B4-BE49-F238E27FC236}">
                <a16:creationId xmlns:a16="http://schemas.microsoft.com/office/drawing/2014/main" id="{E1905F78-0B0E-E743-8D6C-D9714E71A6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8019" y="729829"/>
            <a:ext cx="969854" cy="653357"/>
          </a:xfrm>
          <a:prstGeom prst="rect">
            <a:avLst/>
          </a:prstGeom>
          <a:ln>
            <a:noFill/>
          </a:ln>
          <a:effectLst>
            <a:outerShdw blurRad="292100" dist="139700" dir="2700000" algn="tl" rotWithShape="0">
              <a:srgbClr val="333333">
                <a:alpha val="65000"/>
              </a:srgbClr>
            </a:outerShdw>
          </a:effectLst>
        </p:spPr>
      </p:pic>
      <p:pic>
        <p:nvPicPr>
          <p:cNvPr id="23" name="Grafik 22">
            <a:extLst>
              <a:ext uri="{FF2B5EF4-FFF2-40B4-BE49-F238E27FC236}">
                <a16:creationId xmlns:a16="http://schemas.microsoft.com/office/drawing/2014/main" id="{5259EE84-127E-F84C-8272-7F8BFEEF4F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4376" y="729830"/>
            <a:ext cx="998928" cy="689378"/>
          </a:xfrm>
          <a:prstGeom prst="rect">
            <a:avLst/>
          </a:prstGeom>
          <a:ln>
            <a:noFill/>
          </a:ln>
          <a:effectLst>
            <a:outerShdw blurRad="292100" dist="139700" dir="2700000" algn="tl" rotWithShape="0">
              <a:srgbClr val="333333">
                <a:alpha val="65000"/>
              </a:srgbClr>
            </a:outerShdw>
          </a:effectLst>
        </p:spPr>
      </p:pic>
      <p:pic>
        <p:nvPicPr>
          <p:cNvPr id="24" name="Grafik 23">
            <a:extLst>
              <a:ext uri="{FF2B5EF4-FFF2-40B4-BE49-F238E27FC236}">
                <a16:creationId xmlns:a16="http://schemas.microsoft.com/office/drawing/2014/main" id="{0199A225-617E-5647-B1B1-FBD66A0640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4376" y="1804230"/>
            <a:ext cx="998928" cy="675936"/>
          </a:xfrm>
          <a:prstGeom prst="rect">
            <a:avLst/>
          </a:prstGeom>
          <a:ln>
            <a:noFill/>
          </a:ln>
          <a:effectLst>
            <a:outerShdw blurRad="292100" dist="139700" dir="2700000" algn="tl" rotWithShape="0">
              <a:srgbClr val="333333">
                <a:alpha val="65000"/>
              </a:srgbClr>
            </a:outerShdw>
          </a:effectLst>
        </p:spPr>
      </p:pic>
      <p:pic>
        <p:nvPicPr>
          <p:cNvPr id="26" name="Grafik 25">
            <a:extLst>
              <a:ext uri="{FF2B5EF4-FFF2-40B4-BE49-F238E27FC236}">
                <a16:creationId xmlns:a16="http://schemas.microsoft.com/office/drawing/2014/main" id="{F042815F-4BDC-3D4A-B28A-CA8D020072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8019" y="1731879"/>
            <a:ext cx="992614" cy="654229"/>
          </a:xfrm>
          <a:prstGeom prst="rect">
            <a:avLst/>
          </a:prstGeom>
          <a:ln>
            <a:noFill/>
          </a:ln>
          <a:effectLst>
            <a:outerShdw blurRad="292100" dist="139700" dir="2700000" algn="tl" rotWithShape="0">
              <a:srgbClr val="333333">
                <a:alpha val="65000"/>
              </a:srgbClr>
            </a:outerShdw>
          </a:effectLst>
        </p:spPr>
      </p:pic>
      <p:pic>
        <p:nvPicPr>
          <p:cNvPr id="28" name="Grafik 27">
            <a:extLst>
              <a:ext uri="{FF2B5EF4-FFF2-40B4-BE49-F238E27FC236}">
                <a16:creationId xmlns:a16="http://schemas.microsoft.com/office/drawing/2014/main" id="{575FA2DC-E3A7-234B-916F-A96E79CBDF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8019" y="3914038"/>
            <a:ext cx="984514" cy="653357"/>
          </a:xfrm>
          <a:prstGeom prst="rect">
            <a:avLst/>
          </a:prstGeom>
          <a:ln>
            <a:noFill/>
          </a:ln>
          <a:effectLst>
            <a:outerShdw blurRad="292100" dist="139700" dir="2700000" algn="tl" rotWithShape="0">
              <a:srgbClr val="333333">
                <a:alpha val="65000"/>
              </a:srgbClr>
            </a:outerShdw>
          </a:effectLst>
        </p:spPr>
      </p:pic>
      <p:pic>
        <p:nvPicPr>
          <p:cNvPr id="29" name="Grafik 28">
            <a:extLst>
              <a:ext uri="{FF2B5EF4-FFF2-40B4-BE49-F238E27FC236}">
                <a16:creationId xmlns:a16="http://schemas.microsoft.com/office/drawing/2014/main" id="{F613874F-EE14-764C-9A12-ECFA559762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4376" y="3914038"/>
            <a:ext cx="1031913" cy="687187"/>
          </a:xfrm>
          <a:prstGeom prst="rect">
            <a:avLst/>
          </a:prstGeom>
          <a:ln>
            <a:noFill/>
          </a:ln>
          <a:effectLst>
            <a:outerShdw blurRad="292100" dist="139700" dir="2700000" algn="tl" rotWithShape="0">
              <a:srgbClr val="333333">
                <a:alpha val="65000"/>
              </a:srgbClr>
            </a:outerShdw>
          </a:effectLst>
        </p:spPr>
      </p:pic>
      <p:sp>
        <p:nvSpPr>
          <p:cNvPr id="31" name="TextBox 68">
            <a:extLst>
              <a:ext uri="{FF2B5EF4-FFF2-40B4-BE49-F238E27FC236}">
                <a16:creationId xmlns:a16="http://schemas.microsoft.com/office/drawing/2014/main" id="{6FA08A14-AECF-DE41-99BA-113B38857772}"/>
              </a:ext>
            </a:extLst>
          </p:cNvPr>
          <p:cNvSpPr txBox="1"/>
          <p:nvPr/>
        </p:nvSpPr>
        <p:spPr>
          <a:xfrm>
            <a:off x="4246107" y="5063065"/>
            <a:ext cx="5128556" cy="1324757"/>
          </a:xfrm>
          <a:prstGeom prst="rect">
            <a:avLst/>
          </a:prstGeom>
          <a:noFill/>
        </p:spPr>
        <p:txBody>
          <a:bodyPr wrap="square" lIns="0" tIns="0" rIns="0" bIns="0" rtlCol="0">
            <a:noAutofit/>
          </a:bodyPr>
          <a:lstStyle/>
          <a:p>
            <a:r>
              <a:rPr lang="en-GB" b="1">
                <a:solidFill>
                  <a:schemeClr val="accent6">
                    <a:lumMod val="50000"/>
                  </a:schemeClr>
                </a:solidFill>
                <a:latin typeface="Arial Narrow" panose="020B0604020202020204" pitchFamily="34" charset="0"/>
                <a:cs typeface="Arial Narrow" panose="020B0604020202020204" pitchFamily="34" charset="0"/>
                <a:hlinkClick r:id="rId9"/>
              </a:rPr>
              <a:t>Kodak </a:t>
            </a:r>
            <a:r>
              <a:rPr lang="en-GB" sz="1100" b="1">
                <a:solidFill>
                  <a:prstClr val="black"/>
                </a:solidFill>
                <a:latin typeface="Arial Narrow" panose="020B0604020202020204" pitchFamily="34" charset="0"/>
                <a:cs typeface="Arial Narrow" panose="020B0604020202020204" pitchFamily="34" charset="0"/>
              </a:rPr>
              <a:t>- </a:t>
            </a:r>
            <a:r>
              <a:rPr lang="en-GB" sz="1100">
                <a:solidFill>
                  <a:prstClr val="black"/>
                </a:solidFill>
                <a:latin typeface="Arial Narrow" panose="020B0604020202020204" pitchFamily="34" charset="0"/>
                <a:cs typeface="Arial Narrow" panose="020B0604020202020204" pitchFamily="34" charset="0"/>
              </a:rPr>
              <a:t>by the way… currently makes the way back…</a:t>
            </a:r>
            <a:br>
              <a:rPr lang="en-GB" sz="1100">
                <a:solidFill>
                  <a:prstClr val="black"/>
                </a:solidFill>
                <a:latin typeface="Arial Narrow" panose="020B0604020202020204" pitchFamily="34" charset="0"/>
                <a:cs typeface="Arial Narrow" panose="020B0604020202020204" pitchFamily="34" charset="0"/>
              </a:rPr>
            </a:br>
            <a:endParaRPr lang="en-GB" sz="1100">
              <a:solidFill>
                <a:prstClr val="black"/>
              </a:solidFill>
              <a:latin typeface="Arial Narrow" panose="020B0604020202020204" pitchFamily="34" charset="0"/>
              <a:cs typeface="Arial Narrow" panose="020B0604020202020204" pitchFamily="34" charset="0"/>
            </a:endParaRPr>
          </a:p>
          <a:p>
            <a:r>
              <a:rPr lang="en-GB" sz="1100" b="1">
                <a:solidFill>
                  <a:prstClr val="black"/>
                </a:solidFill>
                <a:latin typeface="Arial Narrow" panose="020B0604020202020204" pitchFamily="34" charset="0"/>
                <a:cs typeface="Arial Narrow" panose="020B0604020202020204" pitchFamily="34" charset="0"/>
              </a:rPr>
              <a:t>The </a:t>
            </a:r>
            <a:r>
              <a:rPr lang="en-GB" sz="1100" b="1" err="1">
                <a:solidFill>
                  <a:prstClr val="black"/>
                </a:solidFill>
                <a:latin typeface="Arial Narrow" panose="020B0604020202020204" pitchFamily="34" charset="0"/>
                <a:cs typeface="Arial Narrow" panose="020B0604020202020204" pitchFamily="34" charset="0"/>
              </a:rPr>
              <a:t>KODAKOne</a:t>
            </a:r>
            <a:r>
              <a:rPr lang="en-GB" sz="1100" b="1">
                <a:solidFill>
                  <a:prstClr val="black"/>
                </a:solidFill>
                <a:latin typeface="Arial Narrow" panose="020B0604020202020204" pitchFamily="34" charset="0"/>
                <a:cs typeface="Arial Narrow" panose="020B0604020202020204" pitchFamily="34" charset="0"/>
              </a:rPr>
              <a:t> </a:t>
            </a:r>
            <a:r>
              <a:rPr lang="en-GB" sz="1100">
                <a:solidFill>
                  <a:prstClr val="black"/>
                </a:solidFill>
                <a:latin typeface="Arial Narrow" panose="020B0604020202020204" pitchFamily="34" charset="0"/>
                <a:cs typeface="Arial Narrow" panose="020B0604020202020204" pitchFamily="34" charset="0"/>
              </a:rPr>
              <a:t>image rights management platform will create an encrypted, digital ledger of rights ownership for photographers to register both new and archive work that they can then license within the platform. </a:t>
            </a:r>
            <a:r>
              <a:rPr lang="en-GB" sz="1100" b="1" err="1">
                <a:solidFill>
                  <a:prstClr val="black"/>
                </a:solidFill>
                <a:latin typeface="Arial Narrow" panose="020B0604020202020204" pitchFamily="34" charset="0"/>
                <a:cs typeface="Arial Narrow" panose="020B0604020202020204" pitchFamily="34" charset="0"/>
              </a:rPr>
              <a:t>KODAKCoin</a:t>
            </a:r>
            <a:r>
              <a:rPr lang="en-GB" sz="1100">
                <a:solidFill>
                  <a:prstClr val="black"/>
                </a:solidFill>
                <a:latin typeface="Arial Narrow" panose="020B0604020202020204" pitchFamily="34" charset="0"/>
                <a:cs typeface="Arial Narrow" panose="020B0604020202020204" pitchFamily="34" charset="0"/>
              </a:rPr>
              <a:t> allows participating photographers to take part in a new economy for photography, receive payment for licensing their work immediately upon sale, and sell their work confidently on a secure block chain platform.</a:t>
            </a:r>
          </a:p>
        </p:txBody>
      </p:sp>
      <p:pic>
        <p:nvPicPr>
          <p:cNvPr id="32" name="Grafik 31">
            <a:extLst>
              <a:ext uri="{FF2B5EF4-FFF2-40B4-BE49-F238E27FC236}">
                <a16:creationId xmlns:a16="http://schemas.microsoft.com/office/drawing/2014/main" id="{D8AAA605-BB00-864B-9555-E1D31638DB9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33891" y="5436691"/>
            <a:ext cx="1006617" cy="717915"/>
          </a:xfrm>
          <a:prstGeom prst="rect">
            <a:avLst/>
          </a:prstGeom>
          <a:ln>
            <a:noFill/>
          </a:ln>
          <a:effectLst>
            <a:outerShdw blurRad="292100" dist="139700" dir="2700000" algn="tl" rotWithShape="0">
              <a:srgbClr val="333333">
                <a:alpha val="65000"/>
              </a:srgbClr>
            </a:outerShdw>
          </a:effectLst>
        </p:spPr>
      </p:pic>
      <p:pic>
        <p:nvPicPr>
          <p:cNvPr id="4" name="Grafik 3">
            <a:extLst>
              <a:ext uri="{FF2B5EF4-FFF2-40B4-BE49-F238E27FC236}">
                <a16:creationId xmlns:a16="http://schemas.microsoft.com/office/drawing/2014/main" id="{D3FE3C11-CE5E-6948-A2B8-629AC6E4DC7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22534" y="2816826"/>
            <a:ext cx="994575" cy="654229"/>
          </a:xfrm>
          <a:prstGeom prst="rect">
            <a:avLst/>
          </a:prstGeom>
          <a:ln>
            <a:noFill/>
          </a:ln>
          <a:effectLst>
            <a:outerShdw blurRad="292100" dist="139700" dir="2700000" algn="tl" rotWithShape="0">
              <a:srgbClr val="333333">
                <a:alpha val="65000"/>
              </a:srgbClr>
            </a:outerShdw>
          </a:effectLst>
        </p:spPr>
      </p:pic>
      <p:pic>
        <p:nvPicPr>
          <p:cNvPr id="25" name="Grafik 24">
            <a:extLst>
              <a:ext uri="{FF2B5EF4-FFF2-40B4-BE49-F238E27FC236}">
                <a16:creationId xmlns:a16="http://schemas.microsoft.com/office/drawing/2014/main" id="{21E031FA-E83F-3E43-80A6-FB14F076CA5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84376" y="2805803"/>
            <a:ext cx="1007153" cy="676273"/>
          </a:xfrm>
          <a:prstGeom prst="rect">
            <a:avLst/>
          </a:prstGeom>
          <a:ln>
            <a:noFill/>
          </a:ln>
          <a:effectLst>
            <a:outerShdw blurRad="292100" dist="139700" dir="2700000" algn="tl" rotWithShape="0">
              <a:srgbClr val="333333">
                <a:alpha val="65000"/>
              </a:srgbClr>
            </a:outerShdw>
          </a:effectLst>
        </p:spPr>
      </p:pic>
      <p:sp>
        <p:nvSpPr>
          <p:cNvPr id="33" name="Rechteck 32">
            <a:extLst>
              <a:ext uri="{FF2B5EF4-FFF2-40B4-BE49-F238E27FC236}">
                <a16:creationId xmlns:a16="http://schemas.microsoft.com/office/drawing/2014/main" id="{12E22B20-8DE9-1F4D-9E6D-9CD24B424D96}"/>
              </a:ext>
            </a:extLst>
          </p:cNvPr>
          <p:cNvSpPr/>
          <p:nvPr/>
        </p:nvSpPr>
        <p:spPr>
          <a:xfrm>
            <a:off x="557646" y="45607"/>
            <a:ext cx="5851392" cy="584775"/>
          </a:xfrm>
          <a:prstGeom prst="rect">
            <a:avLst/>
          </a:prstGeom>
        </p:spPr>
        <p:txBody>
          <a:bodyPr wrap="square">
            <a:spAutoFit/>
          </a:bodyPr>
          <a:lstStyle/>
          <a:p>
            <a:r>
              <a:rPr lang="en-GB">
                <a:latin typeface="Arial Narrow" panose="020B0604020202020204" pitchFamily="34" charset="0"/>
                <a:ea typeface="Verdana" panose="020B0604030504040204" pitchFamily="34" charset="0"/>
                <a:cs typeface="Arial Narrow" panose="020B0604020202020204" pitchFamily="34" charset="0"/>
              </a:rPr>
              <a:t>Preamble </a:t>
            </a:r>
            <a:r>
              <a:rPr lang="en-US" sz="1100">
                <a:solidFill>
                  <a:sysClr val="windowText" lastClr="000000"/>
                </a:solidFill>
                <a:latin typeface="Arial Narrow" panose="020B0604020202020204" pitchFamily="34" charset="0"/>
                <a:cs typeface="Arial Narrow" panose="020B0604020202020204" pitchFamily="34" charset="0"/>
              </a:rPr>
              <a:t>(providing the background of an SAP S/4Hana project)</a:t>
            </a:r>
            <a:br>
              <a:rPr lang="en-GB" sz="1100">
                <a:solidFill>
                  <a:sysClr val="windowText" lastClr="000000"/>
                </a:solidFill>
                <a:latin typeface="Arial Narrow" panose="020B0604020202020204" pitchFamily="34" charset="0"/>
                <a:cs typeface="Arial Narrow" panose="020B0604020202020204" pitchFamily="34" charset="0"/>
              </a:rPr>
            </a:br>
            <a:r>
              <a:rPr lang="en-GB" sz="1400">
                <a:solidFill>
                  <a:srgbClr val="575757"/>
                </a:solidFill>
                <a:latin typeface="Arial Narrow" panose="020B0604020202020204" pitchFamily="34" charset="0"/>
                <a:cs typeface="Arial Narrow" panose="020B0604020202020204" pitchFamily="34" charset="0"/>
              </a:rPr>
              <a:t>The Digitalization expects us to aim for a Massive Transformation Purpose (MTP)</a:t>
            </a:r>
            <a:endParaRPr lang="en-US" sz="1400">
              <a:solidFill>
                <a:srgbClr val="575757"/>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74902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A253C39-29A6-3640-A7E9-2F1A563E23B9}"/>
              </a:ext>
            </a:extLst>
          </p:cNvPr>
          <p:cNvSpPr/>
          <p:nvPr/>
        </p:nvSpPr>
        <p:spPr>
          <a:xfrm>
            <a:off x="226142" y="783324"/>
            <a:ext cx="3205315" cy="5201424"/>
          </a:xfrm>
          <a:prstGeom prst="rect">
            <a:avLst/>
          </a:prstGeom>
        </p:spPr>
        <p:txBody>
          <a:bodyPr wrap="square">
            <a:spAutoFit/>
          </a:bodyPr>
          <a:lstStyle/>
          <a:p>
            <a:pPr defTabSz="1219170">
              <a:spcBef>
                <a:spcPts val="600"/>
              </a:spcBef>
              <a:spcAft>
                <a:spcPts val="1125"/>
              </a:spcAft>
              <a:defRPr/>
            </a:pPr>
            <a:r>
              <a:rPr lang="en-US" sz="1100" b="1">
                <a:solidFill>
                  <a:schemeClr val="bg1"/>
                </a:solidFill>
                <a:latin typeface="Arial Narrow" panose="020B0604020202020204" pitchFamily="34" charset="0"/>
                <a:ea typeface="Verdana" panose="020B0604030504040204" pitchFamily="34" charset="0"/>
                <a:cs typeface="Arial Narrow" panose="020B0604020202020204" pitchFamily="34" charset="0"/>
              </a:rPr>
              <a:t>Choose the right </a:t>
            </a:r>
            <a:r>
              <a:rPr kumimoji="0" lang="en-US" sz="1100" b="1" u="none" strike="noStrike" kern="1200" cap="none" spc="0" normalizeH="0" baseline="0" noProof="0">
                <a:ln>
                  <a:noFill/>
                </a:ln>
                <a:solidFill>
                  <a:schemeClr val="bg1"/>
                </a:solidFill>
                <a:effectLst/>
                <a:uLnTx/>
                <a:uFillTx/>
                <a:latin typeface="Arial Narrow" panose="020B0604020202020204" pitchFamily="34" charset="0"/>
                <a:ea typeface="Verdana" panose="020B0604030504040204" pitchFamily="34" charset="0"/>
                <a:cs typeface="Arial Narrow" panose="020B0604020202020204" pitchFamily="34" charset="0"/>
              </a:rPr>
              <a:t>individuals to be </a:t>
            </a:r>
            <a:r>
              <a:rPr lang="en-US" sz="1100" b="1">
                <a:solidFill>
                  <a:schemeClr val="bg1"/>
                </a:solidFill>
                <a:latin typeface="Arial Narrow" panose="020B0604020202020204" pitchFamily="34" charset="0"/>
                <a:ea typeface="Verdana" panose="020B0604030504040204" pitchFamily="34" charset="0"/>
                <a:cs typeface="Arial Narrow" panose="020B0604020202020204" pitchFamily="34" charset="0"/>
              </a:rPr>
              <a:t>engaged (t</a:t>
            </a:r>
            <a:r>
              <a:rPr kumimoji="0" lang="en-US" sz="1100" b="1" u="none" strike="noStrike" kern="1200" cap="none" spc="0" normalizeH="0" baseline="0" noProof="0">
                <a:ln>
                  <a:noFill/>
                </a:ln>
                <a:solidFill>
                  <a:schemeClr val="bg1"/>
                </a:solidFill>
                <a:effectLst/>
                <a:uLnTx/>
                <a:uFillTx/>
                <a:latin typeface="Arial Narrow" panose="020B0604020202020204" pitchFamily="34" charset="0"/>
                <a:ea typeface="Verdana" panose="020B0604030504040204" pitchFamily="34" charset="0"/>
                <a:cs typeface="Arial Narrow" panose="020B0604020202020204" pitchFamily="34" charset="0"/>
              </a:rPr>
              <a:t>rained)</a:t>
            </a:r>
            <a:br>
              <a:rPr lang="en-US" sz="800" b="1">
                <a:solidFill>
                  <a:srgbClr val="C00000"/>
                </a:solidFill>
                <a:latin typeface="Arial Narrow" panose="020B0604020202020204" pitchFamily="34" charset="0"/>
                <a:ea typeface="Verdana" panose="020B0604030504040204" pitchFamily="34" charset="0"/>
                <a:cs typeface="Arial Narrow" panose="020B0604020202020204" pitchFamily="34" charset="0"/>
              </a:rPr>
            </a:br>
            <a:r>
              <a:rPr lang="en-US" sz="700">
                <a:solidFill>
                  <a:schemeClr val="bg1"/>
                </a:solidFill>
                <a:latin typeface="Arial Narrow" panose="020B0604020202020204" pitchFamily="34" charset="0"/>
                <a:cs typeface="Arial Narrow" panose="020B0604020202020204" pitchFamily="34" charset="0"/>
              </a:rPr>
              <a:t>Train the Trainer allows you to address a larger number of employees while staying in budget. More teachers can translate into less money spent on travel, since employees can all learn from someone in their local network. Further, having multiple trainers enables you to initiate multiple learning tracks or classes going on at the same time, accelerating the completion of the objective overall.  In order for this to work, however, you need to choose your champions according to more than just their location. As you're reading this, you're probably thinking of certain people who carry some authority among your staff. If you have the time, consider your employees' backgrounds, especially whether anyone has teaching experience or is practiced at leading meetings. Think outside the box as well; even a skill such as organizing events can be beneficial, especially when you're asking someone to develop a series of learning modules or ensure that every employee participated. And, of course, make sure all your designated trainers are willing to see the task through to the end.</a:t>
            </a:r>
            <a:br>
              <a:rPr lang="en-US" sz="700">
                <a:solidFill>
                  <a:schemeClr val="bg1"/>
                </a:solidFill>
                <a:latin typeface="Arial Narrow" panose="020B0604020202020204" pitchFamily="34" charset="0"/>
                <a:cs typeface="Arial Narrow" panose="020B0604020202020204" pitchFamily="34" charset="0"/>
              </a:rPr>
            </a:br>
            <a:br>
              <a:rPr lang="en-US" sz="700">
                <a:solidFill>
                  <a:schemeClr val="bg1"/>
                </a:solidFill>
                <a:latin typeface="Arial Narrow" panose="020B0604020202020204" pitchFamily="34" charset="0"/>
                <a:cs typeface="Arial Narrow" panose="020B0604020202020204" pitchFamily="34" charset="0"/>
              </a:rPr>
            </a:br>
            <a:r>
              <a:rPr lang="en-US" sz="1100" b="1">
                <a:solidFill>
                  <a:schemeClr val="bg1"/>
                </a:solidFill>
                <a:latin typeface="Arial Narrow" panose="020B0604020202020204" pitchFamily="34" charset="0"/>
                <a:ea typeface="Verdana" panose="020B0604030504040204" pitchFamily="34" charset="0"/>
                <a:cs typeface="Arial Narrow" panose="020B0604020202020204" pitchFamily="34" charset="0"/>
              </a:rPr>
              <a:t>Be prepared for mistakes and (hopefully) constructive criticism</a:t>
            </a:r>
            <a:br>
              <a:rPr lang="en-US" sz="1000" b="1">
                <a:solidFill>
                  <a:schemeClr val="bg1"/>
                </a:solidFill>
                <a:latin typeface="Arial Narrow" panose="020B0604020202020204" pitchFamily="34" charset="0"/>
                <a:ea typeface="Verdana" panose="020B0604030504040204" pitchFamily="34" charset="0"/>
                <a:cs typeface="Arial Narrow" panose="020B0604020202020204" pitchFamily="34" charset="0"/>
              </a:rPr>
            </a:br>
            <a:r>
              <a:rPr lang="en-US" sz="700">
                <a:solidFill>
                  <a:schemeClr val="bg1"/>
                </a:solidFill>
                <a:latin typeface="Arial Narrow" panose="020B0604020202020204" pitchFamily="34" charset="0"/>
                <a:cs typeface="Arial Narrow" panose="020B0604020202020204" pitchFamily="34" charset="0"/>
              </a:rPr>
              <a:t>Train the Trainer is a learning process. Even if your participants have years of experience in teaching, they may not have done so in the corporate environment. As with any learning process, if you don't allow your trainers to make mistakes, they may be hesitant to try something new again. And the same holds true for the managers overseeing the initiative. Allow enough time for preparation and practice. It's incredibly rare for something to go smoothly the first time you try it, even if you've spent a lot of time choosing the right trainers and researching the perfect subject-matter experts. Whether you're giving it or taking it, constructive criticism will play a direct role for you throughout the Train the Trainer process. Your trainers will be learning from someone who specializes in presentation. So, if they're told that a joke isn't landing or that they need to use a different method of demonstration, they should be prepared not to take it personally. The end goal of Train the Trainer is to maximize efficiency, not necessarily to introduce creative learning methods. At the same time, learners do connect with trainers when they are being genuine or authentic, so look for these traits when you're criticizing a trainer within your department.</a:t>
            </a:r>
            <a:br>
              <a:rPr lang="en-US" sz="700">
                <a:solidFill>
                  <a:schemeClr val="bg1"/>
                </a:solidFill>
                <a:latin typeface="Arial Narrow" panose="020B0604020202020204" pitchFamily="34" charset="0"/>
                <a:cs typeface="Arial Narrow" panose="020B0604020202020204" pitchFamily="34" charset="0"/>
              </a:rPr>
            </a:br>
            <a:br>
              <a:rPr lang="en-US" sz="1100">
                <a:solidFill>
                  <a:schemeClr val="bg1"/>
                </a:solidFill>
                <a:latin typeface="Arial Narrow" panose="020B0604020202020204" pitchFamily="34" charset="0"/>
                <a:cs typeface="Arial Narrow" panose="020B0604020202020204" pitchFamily="34" charset="0"/>
              </a:rPr>
            </a:br>
            <a:r>
              <a:rPr lang="en-US" sz="1100" b="1">
                <a:solidFill>
                  <a:schemeClr val="bg1"/>
                </a:solidFill>
                <a:latin typeface="Arial Narrow" panose="020B0604020202020204" pitchFamily="34" charset="0"/>
                <a:ea typeface="Verdana" panose="020B0604030504040204" pitchFamily="34" charset="0"/>
                <a:cs typeface="Arial Narrow" panose="020B0604020202020204" pitchFamily="34" charset="0"/>
              </a:rPr>
              <a:t>Define a accurate planning and a determined schedule</a:t>
            </a:r>
            <a:br>
              <a:rPr lang="en-US" sz="800">
                <a:solidFill>
                  <a:schemeClr val="accent5">
                    <a:lumMod val="50000"/>
                  </a:schemeClr>
                </a:solidFill>
                <a:latin typeface="Arial Narrow" panose="020B0604020202020204" pitchFamily="34" charset="0"/>
                <a:ea typeface="Verdana" panose="020B0604030504040204" pitchFamily="34" charset="0"/>
                <a:cs typeface="Arial Narrow" panose="020B0604020202020204" pitchFamily="34" charset="0"/>
              </a:rPr>
            </a:br>
            <a:r>
              <a:rPr lang="en-US" sz="700">
                <a:solidFill>
                  <a:schemeClr val="bg1"/>
                </a:solidFill>
                <a:latin typeface="Arial Narrow" panose="020B0604020202020204" pitchFamily="34" charset="0"/>
                <a:cs typeface="Arial Narrow" panose="020B0604020202020204" pitchFamily="34" charset="0"/>
              </a:rPr>
              <a:t>TTT doesn’t simply stand for the delivery of the one or the other type of content. TTT has the clear aim to provide the feeling of safety and the fact of “being prepared” for the challenges to come. The people of the organization must be encouraged to gain and to grow confidence in the implementation (technology and processes) and impregnable trust in the strategy the management provides.</a:t>
            </a:r>
            <a:br>
              <a:rPr lang="en-US" sz="700">
                <a:solidFill>
                  <a:schemeClr val="bg1"/>
                </a:solidFill>
                <a:latin typeface="Arial Narrow" panose="020B0604020202020204" pitchFamily="34" charset="0"/>
                <a:cs typeface="Arial Narrow" panose="020B0604020202020204" pitchFamily="34" charset="0"/>
              </a:rPr>
            </a:br>
            <a:br>
              <a:rPr lang="en-US" sz="700">
                <a:solidFill>
                  <a:schemeClr val="bg1"/>
                </a:solidFill>
                <a:latin typeface="Arial Narrow" panose="020B0604020202020204" pitchFamily="34" charset="0"/>
                <a:cs typeface="Arial Narrow" panose="020B0604020202020204" pitchFamily="34" charset="0"/>
              </a:rPr>
            </a:br>
            <a:r>
              <a:rPr lang="en-US" sz="1100" b="1">
                <a:solidFill>
                  <a:schemeClr val="bg1"/>
                </a:solidFill>
                <a:latin typeface="Arial Narrow" panose="020B0604020202020204" pitchFamily="34" charset="0"/>
                <a:ea typeface="Verdana" panose="020B0604030504040204" pitchFamily="34" charset="0"/>
                <a:cs typeface="Arial Narrow" panose="020B0604020202020204" pitchFamily="34" charset="0"/>
              </a:rPr>
              <a:t>Track results - feedback and mitigate the process</a:t>
            </a:r>
            <a:br>
              <a:rPr lang="en-US" sz="1000" b="1">
                <a:solidFill>
                  <a:schemeClr val="bg1"/>
                </a:solidFill>
                <a:latin typeface="Arial Narrow" panose="020B0604020202020204" pitchFamily="34" charset="0"/>
                <a:ea typeface="Verdana" panose="020B0604030504040204" pitchFamily="34" charset="0"/>
                <a:cs typeface="Arial Narrow" panose="020B0604020202020204" pitchFamily="34" charset="0"/>
              </a:rPr>
            </a:br>
            <a:r>
              <a:rPr lang="en-US" sz="700">
                <a:solidFill>
                  <a:schemeClr val="bg1"/>
                </a:solidFill>
                <a:latin typeface="Arial Narrow" panose="020B0604020202020204" pitchFamily="34" charset="0"/>
                <a:cs typeface="Arial Narrow" panose="020B0604020202020204" pitchFamily="34" charset="0"/>
              </a:rPr>
              <a:t>As new trainers, your employees are most likely eager to know how well they taught and what they could do better the next time around. Even if they led training through in-person meetings, create reports using tracking analytics to show them who is seeking the next steps, or who is following up with "homework" assignments. You can also use tactics such as gamification to encourage friendly competition and reward progress.</a:t>
            </a:r>
          </a:p>
        </p:txBody>
      </p:sp>
      <p:grpSp>
        <p:nvGrpSpPr>
          <p:cNvPr id="5" name="Gruppieren 4">
            <a:extLst>
              <a:ext uri="{FF2B5EF4-FFF2-40B4-BE49-F238E27FC236}">
                <a16:creationId xmlns:a16="http://schemas.microsoft.com/office/drawing/2014/main" id="{3DED0CF4-45A1-6D42-A67E-D66D361DEDC1}"/>
              </a:ext>
            </a:extLst>
          </p:cNvPr>
          <p:cNvGrpSpPr/>
          <p:nvPr/>
        </p:nvGrpSpPr>
        <p:grpSpPr>
          <a:xfrm>
            <a:off x="34191" y="2433072"/>
            <a:ext cx="228264" cy="241302"/>
            <a:chOff x="9622028" y="1188824"/>
            <a:chExt cx="1040254" cy="974604"/>
          </a:xfrm>
        </p:grpSpPr>
        <p:sp>
          <p:nvSpPr>
            <p:cNvPr id="6" name="Freeform 14">
              <a:extLst>
                <a:ext uri="{FF2B5EF4-FFF2-40B4-BE49-F238E27FC236}">
                  <a16:creationId xmlns:a16="http://schemas.microsoft.com/office/drawing/2014/main" id="{9FABF295-464D-464B-AC95-A3695A3DA0F7}"/>
                </a:ext>
              </a:extLst>
            </p:cNvPr>
            <p:cNvSpPr/>
            <p:nvPr/>
          </p:nvSpPr>
          <p:spPr bwMode="gray">
            <a:xfrm>
              <a:off x="9622028" y="1188824"/>
              <a:ext cx="1040254" cy="974604"/>
            </a:xfrm>
            <a:custGeom>
              <a:avLst/>
              <a:gdLst>
                <a:gd name="connsiteX0" fmla="*/ 1023258 w 2046514"/>
                <a:gd name="connsiteY0" fmla="*/ 53975 h 2046514"/>
                <a:gd name="connsiteX1" fmla="*/ 53975 w 2046514"/>
                <a:gd name="connsiteY1" fmla="*/ 1023258 h 2046514"/>
                <a:gd name="connsiteX2" fmla="*/ 1023258 w 2046514"/>
                <a:gd name="connsiteY2" fmla="*/ 1992541 h 2046514"/>
                <a:gd name="connsiteX3" fmla="*/ 1992541 w 2046514"/>
                <a:gd name="connsiteY3" fmla="*/ 1023258 h 2046514"/>
                <a:gd name="connsiteX4" fmla="*/ 1023258 w 2046514"/>
                <a:gd name="connsiteY4" fmla="*/ 53975 h 2046514"/>
                <a:gd name="connsiteX5" fmla="*/ 1023257 w 2046514"/>
                <a:gd name="connsiteY5" fmla="*/ 0 h 2046514"/>
                <a:gd name="connsiteX6" fmla="*/ 2046514 w 2046514"/>
                <a:gd name="connsiteY6" fmla="*/ 1023257 h 2046514"/>
                <a:gd name="connsiteX7" fmla="*/ 1023257 w 2046514"/>
                <a:gd name="connsiteY7" fmla="*/ 2046514 h 2046514"/>
                <a:gd name="connsiteX8" fmla="*/ 0 w 2046514"/>
                <a:gd name="connsiteY8" fmla="*/ 1023257 h 2046514"/>
                <a:gd name="connsiteX9" fmla="*/ 1023257 w 2046514"/>
                <a:gd name="connsiteY9" fmla="*/ 0 h 204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6514" h="2046514">
                  <a:moveTo>
                    <a:pt x="1023258" y="53975"/>
                  </a:moveTo>
                  <a:cubicBezTo>
                    <a:pt x="487938" y="53975"/>
                    <a:pt x="53975" y="487938"/>
                    <a:pt x="53975" y="1023258"/>
                  </a:cubicBezTo>
                  <a:cubicBezTo>
                    <a:pt x="53975" y="1558578"/>
                    <a:pt x="487938" y="1992541"/>
                    <a:pt x="1023258" y="1992541"/>
                  </a:cubicBezTo>
                  <a:cubicBezTo>
                    <a:pt x="1558578" y="1992541"/>
                    <a:pt x="1992541" y="1558578"/>
                    <a:pt x="1992541" y="1023258"/>
                  </a:cubicBezTo>
                  <a:cubicBezTo>
                    <a:pt x="1992541" y="487938"/>
                    <a:pt x="1558578" y="53975"/>
                    <a:pt x="1023258" y="53975"/>
                  </a:cubicBezTo>
                  <a:close/>
                  <a:moveTo>
                    <a:pt x="1023257" y="0"/>
                  </a:moveTo>
                  <a:cubicBezTo>
                    <a:pt x="1588386" y="0"/>
                    <a:pt x="2046514" y="458128"/>
                    <a:pt x="2046514" y="1023257"/>
                  </a:cubicBezTo>
                  <a:cubicBezTo>
                    <a:pt x="2046514" y="1588386"/>
                    <a:pt x="1588386" y="2046514"/>
                    <a:pt x="1023257" y="2046514"/>
                  </a:cubicBezTo>
                  <a:cubicBezTo>
                    <a:pt x="458128" y="2046514"/>
                    <a:pt x="0" y="1588386"/>
                    <a:pt x="0" y="1023257"/>
                  </a:cubicBezTo>
                  <a:cubicBezTo>
                    <a:pt x="0" y="458128"/>
                    <a:pt x="458128" y="0"/>
                    <a:pt x="1023257" y="0"/>
                  </a:cubicBezTo>
                  <a:close/>
                </a:path>
              </a:pathLst>
            </a:custGeom>
            <a:solidFill>
              <a:schemeClr val="accent6">
                <a:lumMod val="50000"/>
              </a:schemeClr>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16">
              <a:extLst>
                <a:ext uri="{FF2B5EF4-FFF2-40B4-BE49-F238E27FC236}">
                  <a16:creationId xmlns:a16="http://schemas.microsoft.com/office/drawing/2014/main" id="{B09C2498-A05B-D740-9BC2-2B44D42F7F45}"/>
                </a:ext>
              </a:extLst>
            </p:cNvPr>
            <p:cNvSpPr/>
            <p:nvPr/>
          </p:nvSpPr>
          <p:spPr bwMode="gray">
            <a:xfrm>
              <a:off x="9772150" y="1301816"/>
              <a:ext cx="768099" cy="719625"/>
            </a:xfrm>
            <a:prstGeom prst="ellipse">
              <a:avLst/>
            </a:prstGeom>
            <a:solidFill>
              <a:schemeClr val="accent6">
                <a:lumMod val="50000"/>
              </a:schemeClr>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29">
              <a:extLst>
                <a:ext uri="{FF2B5EF4-FFF2-40B4-BE49-F238E27FC236}">
                  <a16:creationId xmlns:a16="http://schemas.microsoft.com/office/drawing/2014/main" id="{A0EA09F8-9392-644C-BC7E-22A57FBB4249}"/>
                </a:ext>
              </a:extLst>
            </p:cNvPr>
            <p:cNvSpPr>
              <a:spLocks noEditPoints="1"/>
            </p:cNvSpPr>
            <p:nvPr/>
          </p:nvSpPr>
          <p:spPr bwMode="auto">
            <a:xfrm>
              <a:off x="9922199" y="1420793"/>
              <a:ext cx="468000" cy="468000"/>
            </a:xfrm>
            <a:custGeom>
              <a:avLst/>
              <a:gdLst>
                <a:gd name="T0" fmla="*/ 133 w 909"/>
                <a:gd name="T1" fmla="*/ 913 h 913"/>
                <a:gd name="T2" fmla="*/ 315 w 909"/>
                <a:gd name="T3" fmla="*/ 466 h 913"/>
                <a:gd name="T4" fmla="*/ 106 w 909"/>
                <a:gd name="T5" fmla="*/ 260 h 913"/>
                <a:gd name="T6" fmla="*/ 48 w 909"/>
                <a:gd name="T7" fmla="*/ 101 h 913"/>
                <a:gd name="T8" fmla="*/ 75 w 909"/>
                <a:gd name="T9" fmla="*/ 76 h 913"/>
                <a:gd name="T10" fmla="*/ 233 w 909"/>
                <a:gd name="T11" fmla="*/ 134 h 913"/>
                <a:gd name="T12" fmla="*/ 437 w 909"/>
                <a:gd name="T13" fmla="*/ 338 h 913"/>
                <a:gd name="T14" fmla="*/ 909 w 909"/>
                <a:gd name="T15" fmla="*/ 136 h 913"/>
                <a:gd name="T16" fmla="*/ 588 w 909"/>
                <a:gd name="T17" fmla="*/ 490 h 913"/>
                <a:gd name="T18" fmla="*/ 875 w 909"/>
                <a:gd name="T19" fmla="*/ 812 h 913"/>
                <a:gd name="T20" fmla="*/ 810 w 909"/>
                <a:gd name="T21" fmla="*/ 885 h 913"/>
                <a:gd name="T22" fmla="*/ 731 w 909"/>
                <a:gd name="T23" fmla="*/ 886 h 913"/>
                <a:gd name="T24" fmla="*/ 447 w 909"/>
                <a:gd name="T25" fmla="*/ 598 h 913"/>
                <a:gd name="T26" fmla="*/ 341 w 909"/>
                <a:gd name="T27" fmla="*/ 575 h 913"/>
                <a:gd name="T28" fmla="*/ 419 w 909"/>
                <a:gd name="T29" fmla="*/ 572 h 913"/>
                <a:gd name="T30" fmla="*/ 406 w 909"/>
                <a:gd name="T31" fmla="*/ 509 h 913"/>
                <a:gd name="T32" fmla="*/ 482 w 909"/>
                <a:gd name="T33" fmla="*/ 510 h 913"/>
                <a:gd name="T34" fmla="*/ 470 w 909"/>
                <a:gd name="T35" fmla="*/ 446 h 913"/>
                <a:gd name="T36" fmla="*/ 546 w 909"/>
                <a:gd name="T37" fmla="*/ 446 h 913"/>
                <a:gd name="T38" fmla="*/ 530 w 909"/>
                <a:gd name="T39" fmla="*/ 383 h 913"/>
                <a:gd name="T40" fmla="*/ 609 w 909"/>
                <a:gd name="T41" fmla="*/ 382 h 913"/>
                <a:gd name="T42" fmla="*/ 598 w 909"/>
                <a:gd name="T43" fmla="*/ 318 h 913"/>
                <a:gd name="T44" fmla="*/ 675 w 909"/>
                <a:gd name="T45" fmla="*/ 316 h 913"/>
                <a:gd name="T46" fmla="*/ 659 w 909"/>
                <a:gd name="T47" fmla="*/ 254 h 913"/>
                <a:gd name="T48" fmla="*/ 738 w 909"/>
                <a:gd name="T49" fmla="*/ 255 h 913"/>
                <a:gd name="T50" fmla="*/ 725 w 909"/>
                <a:gd name="T51" fmla="*/ 190 h 913"/>
                <a:gd name="T52" fmla="*/ 802 w 909"/>
                <a:gd name="T53" fmla="*/ 190 h 913"/>
                <a:gd name="T54" fmla="*/ 788 w 909"/>
                <a:gd name="T55" fmla="*/ 127 h 913"/>
                <a:gd name="T56" fmla="*/ 858 w 909"/>
                <a:gd name="T57" fmla="*/ 132 h 913"/>
                <a:gd name="T58" fmla="*/ 51 w 909"/>
                <a:gd name="T59" fmla="*/ 782 h 913"/>
                <a:gd name="T60" fmla="*/ 168 w 909"/>
                <a:gd name="T61" fmla="*/ 825 h 913"/>
                <a:gd name="T62" fmla="*/ 148 w 909"/>
                <a:gd name="T63" fmla="*/ 763 h 913"/>
                <a:gd name="T64" fmla="*/ 230 w 909"/>
                <a:gd name="T65" fmla="*/ 763 h 913"/>
                <a:gd name="T66" fmla="*/ 215 w 909"/>
                <a:gd name="T67" fmla="*/ 700 h 913"/>
                <a:gd name="T68" fmla="*/ 293 w 909"/>
                <a:gd name="T69" fmla="*/ 700 h 913"/>
                <a:gd name="T70" fmla="*/ 278 w 909"/>
                <a:gd name="T71" fmla="*/ 636 h 913"/>
                <a:gd name="T72" fmla="*/ 355 w 909"/>
                <a:gd name="T73" fmla="*/ 637 h 913"/>
                <a:gd name="T74" fmla="*/ 174 w 909"/>
                <a:gd name="T75" fmla="*/ 177 h 913"/>
                <a:gd name="T76" fmla="*/ 412 w 909"/>
                <a:gd name="T77" fmla="*/ 363 h 913"/>
                <a:gd name="T78" fmla="*/ 215 w 909"/>
                <a:gd name="T79" fmla="*/ 166 h 913"/>
                <a:gd name="T80" fmla="*/ 100 w 909"/>
                <a:gd name="T81" fmla="*/ 121 h 913"/>
                <a:gd name="T82" fmla="*/ 92 w 909"/>
                <a:gd name="T83" fmla="*/ 124 h 913"/>
                <a:gd name="T84" fmla="*/ 135 w 909"/>
                <a:gd name="T85" fmla="*/ 241 h 913"/>
                <a:gd name="T86" fmla="*/ 336 w 909"/>
                <a:gd name="T87" fmla="*/ 441 h 913"/>
                <a:gd name="T88" fmla="*/ 150 w 909"/>
                <a:gd name="T89" fmla="*/ 204 h 913"/>
                <a:gd name="T90" fmla="*/ 472 w 909"/>
                <a:gd name="T91" fmla="*/ 573 h 913"/>
                <a:gd name="T92" fmla="*/ 720 w 909"/>
                <a:gd name="T93" fmla="*/ 776 h 913"/>
                <a:gd name="T94" fmla="*/ 472 w 909"/>
                <a:gd name="T95" fmla="*/ 573 h 913"/>
                <a:gd name="T96" fmla="*/ 546 w 909"/>
                <a:gd name="T97" fmla="*/ 501 h 913"/>
                <a:gd name="T98" fmla="*/ 747 w 909"/>
                <a:gd name="T99" fmla="*/ 747 h 913"/>
                <a:gd name="T100" fmla="*/ 718 w 909"/>
                <a:gd name="T101" fmla="*/ 825 h 913"/>
                <a:gd name="T102" fmla="*/ 786 w 909"/>
                <a:gd name="T103" fmla="*/ 861 h 913"/>
                <a:gd name="T104" fmla="*/ 842 w 909"/>
                <a:gd name="T105" fmla="*/ 795 h 913"/>
                <a:gd name="T106" fmla="*/ 718 w 909"/>
                <a:gd name="T107" fmla="*/ 825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9" h="913">
                  <a:moveTo>
                    <a:pt x="447" y="598"/>
                  </a:moveTo>
                  <a:cubicBezTo>
                    <a:pt x="341" y="705"/>
                    <a:pt x="237" y="809"/>
                    <a:pt x="133" y="913"/>
                  </a:cubicBezTo>
                  <a:cubicBezTo>
                    <a:pt x="88" y="868"/>
                    <a:pt x="44" y="824"/>
                    <a:pt x="0" y="780"/>
                  </a:cubicBezTo>
                  <a:cubicBezTo>
                    <a:pt x="104" y="677"/>
                    <a:pt x="208" y="573"/>
                    <a:pt x="315" y="466"/>
                  </a:cubicBezTo>
                  <a:cubicBezTo>
                    <a:pt x="308" y="460"/>
                    <a:pt x="302" y="457"/>
                    <a:pt x="297" y="452"/>
                  </a:cubicBezTo>
                  <a:cubicBezTo>
                    <a:pt x="233" y="388"/>
                    <a:pt x="169" y="324"/>
                    <a:pt x="106" y="260"/>
                  </a:cubicBezTo>
                  <a:cubicBezTo>
                    <a:pt x="101" y="255"/>
                    <a:pt x="97" y="248"/>
                    <a:pt x="94" y="242"/>
                  </a:cubicBezTo>
                  <a:cubicBezTo>
                    <a:pt x="78" y="195"/>
                    <a:pt x="63" y="148"/>
                    <a:pt x="48" y="101"/>
                  </a:cubicBezTo>
                  <a:cubicBezTo>
                    <a:pt x="45" y="93"/>
                    <a:pt x="43" y="84"/>
                    <a:pt x="51" y="78"/>
                  </a:cubicBezTo>
                  <a:cubicBezTo>
                    <a:pt x="58" y="71"/>
                    <a:pt x="66" y="73"/>
                    <a:pt x="75" y="76"/>
                  </a:cubicBezTo>
                  <a:cubicBezTo>
                    <a:pt x="121" y="91"/>
                    <a:pt x="167" y="106"/>
                    <a:pt x="213" y="122"/>
                  </a:cubicBezTo>
                  <a:cubicBezTo>
                    <a:pt x="220" y="125"/>
                    <a:pt x="227" y="129"/>
                    <a:pt x="233" y="134"/>
                  </a:cubicBezTo>
                  <a:cubicBezTo>
                    <a:pt x="299" y="200"/>
                    <a:pt x="365" y="267"/>
                    <a:pt x="431" y="333"/>
                  </a:cubicBezTo>
                  <a:cubicBezTo>
                    <a:pt x="433" y="335"/>
                    <a:pt x="436" y="337"/>
                    <a:pt x="437" y="338"/>
                  </a:cubicBezTo>
                  <a:cubicBezTo>
                    <a:pt x="550" y="225"/>
                    <a:pt x="663" y="113"/>
                    <a:pt x="775" y="0"/>
                  </a:cubicBezTo>
                  <a:cubicBezTo>
                    <a:pt x="821" y="47"/>
                    <a:pt x="864" y="91"/>
                    <a:pt x="909" y="136"/>
                  </a:cubicBezTo>
                  <a:cubicBezTo>
                    <a:pt x="798" y="247"/>
                    <a:pt x="685" y="360"/>
                    <a:pt x="570" y="475"/>
                  </a:cubicBezTo>
                  <a:cubicBezTo>
                    <a:pt x="576" y="480"/>
                    <a:pt x="582" y="485"/>
                    <a:pt x="588" y="490"/>
                  </a:cubicBezTo>
                  <a:cubicBezTo>
                    <a:pt x="677" y="580"/>
                    <a:pt x="767" y="670"/>
                    <a:pt x="857" y="759"/>
                  </a:cubicBezTo>
                  <a:cubicBezTo>
                    <a:pt x="871" y="774"/>
                    <a:pt x="882" y="790"/>
                    <a:pt x="875" y="812"/>
                  </a:cubicBezTo>
                  <a:cubicBezTo>
                    <a:pt x="874" y="819"/>
                    <a:pt x="870" y="825"/>
                    <a:pt x="866" y="830"/>
                  </a:cubicBezTo>
                  <a:cubicBezTo>
                    <a:pt x="848" y="849"/>
                    <a:pt x="829" y="868"/>
                    <a:pt x="810" y="885"/>
                  </a:cubicBezTo>
                  <a:cubicBezTo>
                    <a:pt x="797" y="898"/>
                    <a:pt x="780" y="903"/>
                    <a:pt x="762" y="902"/>
                  </a:cubicBezTo>
                  <a:cubicBezTo>
                    <a:pt x="749" y="901"/>
                    <a:pt x="740" y="895"/>
                    <a:pt x="731" y="886"/>
                  </a:cubicBezTo>
                  <a:cubicBezTo>
                    <a:pt x="639" y="794"/>
                    <a:pt x="547" y="702"/>
                    <a:pt x="456" y="610"/>
                  </a:cubicBezTo>
                  <a:cubicBezTo>
                    <a:pt x="452" y="607"/>
                    <a:pt x="450" y="602"/>
                    <a:pt x="447" y="598"/>
                  </a:cubicBezTo>
                  <a:close/>
                  <a:moveTo>
                    <a:pt x="316" y="598"/>
                  </a:moveTo>
                  <a:cubicBezTo>
                    <a:pt x="324" y="590"/>
                    <a:pt x="332" y="583"/>
                    <a:pt x="341" y="575"/>
                  </a:cubicBezTo>
                  <a:cubicBezTo>
                    <a:pt x="353" y="587"/>
                    <a:pt x="367" y="600"/>
                    <a:pt x="380" y="612"/>
                  </a:cubicBezTo>
                  <a:cubicBezTo>
                    <a:pt x="393" y="599"/>
                    <a:pt x="405" y="586"/>
                    <a:pt x="419" y="572"/>
                  </a:cubicBezTo>
                  <a:cubicBezTo>
                    <a:pt x="406" y="561"/>
                    <a:pt x="393" y="548"/>
                    <a:pt x="381" y="537"/>
                  </a:cubicBezTo>
                  <a:cubicBezTo>
                    <a:pt x="389" y="528"/>
                    <a:pt x="397" y="519"/>
                    <a:pt x="406" y="509"/>
                  </a:cubicBezTo>
                  <a:cubicBezTo>
                    <a:pt x="419" y="523"/>
                    <a:pt x="431" y="537"/>
                    <a:pt x="443" y="550"/>
                  </a:cubicBezTo>
                  <a:cubicBezTo>
                    <a:pt x="456" y="536"/>
                    <a:pt x="469" y="524"/>
                    <a:pt x="482" y="510"/>
                  </a:cubicBezTo>
                  <a:cubicBezTo>
                    <a:pt x="469" y="498"/>
                    <a:pt x="456" y="486"/>
                    <a:pt x="444" y="475"/>
                  </a:cubicBezTo>
                  <a:cubicBezTo>
                    <a:pt x="453" y="465"/>
                    <a:pt x="460" y="457"/>
                    <a:pt x="470" y="446"/>
                  </a:cubicBezTo>
                  <a:cubicBezTo>
                    <a:pt x="482" y="460"/>
                    <a:pt x="495" y="474"/>
                    <a:pt x="506" y="486"/>
                  </a:cubicBezTo>
                  <a:cubicBezTo>
                    <a:pt x="519" y="472"/>
                    <a:pt x="532" y="459"/>
                    <a:pt x="546" y="446"/>
                  </a:cubicBezTo>
                  <a:cubicBezTo>
                    <a:pt x="533" y="434"/>
                    <a:pt x="520" y="421"/>
                    <a:pt x="506" y="407"/>
                  </a:cubicBezTo>
                  <a:cubicBezTo>
                    <a:pt x="514" y="399"/>
                    <a:pt x="522" y="391"/>
                    <a:pt x="530" y="383"/>
                  </a:cubicBezTo>
                  <a:cubicBezTo>
                    <a:pt x="544" y="397"/>
                    <a:pt x="558" y="410"/>
                    <a:pt x="570" y="421"/>
                  </a:cubicBezTo>
                  <a:cubicBezTo>
                    <a:pt x="584" y="407"/>
                    <a:pt x="596" y="395"/>
                    <a:pt x="609" y="382"/>
                  </a:cubicBezTo>
                  <a:cubicBezTo>
                    <a:pt x="597" y="370"/>
                    <a:pt x="584" y="358"/>
                    <a:pt x="571" y="347"/>
                  </a:cubicBezTo>
                  <a:cubicBezTo>
                    <a:pt x="580" y="337"/>
                    <a:pt x="588" y="329"/>
                    <a:pt x="598" y="318"/>
                  </a:cubicBezTo>
                  <a:cubicBezTo>
                    <a:pt x="611" y="332"/>
                    <a:pt x="623" y="345"/>
                    <a:pt x="634" y="357"/>
                  </a:cubicBezTo>
                  <a:cubicBezTo>
                    <a:pt x="647" y="344"/>
                    <a:pt x="659" y="332"/>
                    <a:pt x="675" y="316"/>
                  </a:cubicBezTo>
                  <a:cubicBezTo>
                    <a:pt x="661" y="305"/>
                    <a:pt x="647" y="293"/>
                    <a:pt x="635" y="283"/>
                  </a:cubicBezTo>
                  <a:cubicBezTo>
                    <a:pt x="644" y="272"/>
                    <a:pt x="651" y="264"/>
                    <a:pt x="659" y="254"/>
                  </a:cubicBezTo>
                  <a:cubicBezTo>
                    <a:pt x="673" y="268"/>
                    <a:pt x="686" y="282"/>
                    <a:pt x="698" y="294"/>
                  </a:cubicBezTo>
                  <a:cubicBezTo>
                    <a:pt x="711" y="281"/>
                    <a:pt x="723" y="269"/>
                    <a:pt x="738" y="255"/>
                  </a:cubicBezTo>
                  <a:cubicBezTo>
                    <a:pt x="725" y="242"/>
                    <a:pt x="711" y="229"/>
                    <a:pt x="698" y="216"/>
                  </a:cubicBezTo>
                  <a:cubicBezTo>
                    <a:pt x="706" y="208"/>
                    <a:pt x="713" y="201"/>
                    <a:pt x="725" y="190"/>
                  </a:cubicBezTo>
                  <a:cubicBezTo>
                    <a:pt x="737" y="204"/>
                    <a:pt x="749" y="219"/>
                    <a:pt x="760" y="232"/>
                  </a:cubicBezTo>
                  <a:cubicBezTo>
                    <a:pt x="774" y="218"/>
                    <a:pt x="787" y="205"/>
                    <a:pt x="802" y="190"/>
                  </a:cubicBezTo>
                  <a:cubicBezTo>
                    <a:pt x="788" y="179"/>
                    <a:pt x="774" y="167"/>
                    <a:pt x="761" y="155"/>
                  </a:cubicBezTo>
                  <a:cubicBezTo>
                    <a:pt x="770" y="145"/>
                    <a:pt x="778" y="138"/>
                    <a:pt x="788" y="127"/>
                  </a:cubicBezTo>
                  <a:cubicBezTo>
                    <a:pt x="800" y="141"/>
                    <a:pt x="813" y="155"/>
                    <a:pt x="824" y="167"/>
                  </a:cubicBezTo>
                  <a:cubicBezTo>
                    <a:pt x="836" y="155"/>
                    <a:pt x="848" y="143"/>
                    <a:pt x="858" y="132"/>
                  </a:cubicBezTo>
                  <a:cubicBezTo>
                    <a:pt x="832" y="106"/>
                    <a:pt x="805" y="79"/>
                    <a:pt x="779" y="53"/>
                  </a:cubicBezTo>
                  <a:cubicBezTo>
                    <a:pt x="537" y="296"/>
                    <a:pt x="293" y="539"/>
                    <a:pt x="51" y="782"/>
                  </a:cubicBezTo>
                  <a:cubicBezTo>
                    <a:pt x="77" y="808"/>
                    <a:pt x="104" y="835"/>
                    <a:pt x="130" y="861"/>
                  </a:cubicBezTo>
                  <a:cubicBezTo>
                    <a:pt x="142" y="850"/>
                    <a:pt x="155" y="838"/>
                    <a:pt x="168" y="825"/>
                  </a:cubicBezTo>
                  <a:cubicBezTo>
                    <a:pt x="154" y="813"/>
                    <a:pt x="140" y="801"/>
                    <a:pt x="126" y="789"/>
                  </a:cubicBezTo>
                  <a:cubicBezTo>
                    <a:pt x="133" y="780"/>
                    <a:pt x="140" y="772"/>
                    <a:pt x="148" y="763"/>
                  </a:cubicBezTo>
                  <a:cubicBezTo>
                    <a:pt x="163" y="776"/>
                    <a:pt x="178" y="789"/>
                    <a:pt x="192" y="801"/>
                  </a:cubicBezTo>
                  <a:cubicBezTo>
                    <a:pt x="204" y="788"/>
                    <a:pt x="216" y="777"/>
                    <a:pt x="230" y="763"/>
                  </a:cubicBezTo>
                  <a:cubicBezTo>
                    <a:pt x="216" y="752"/>
                    <a:pt x="202" y="739"/>
                    <a:pt x="188" y="727"/>
                  </a:cubicBezTo>
                  <a:cubicBezTo>
                    <a:pt x="198" y="717"/>
                    <a:pt x="205" y="710"/>
                    <a:pt x="215" y="700"/>
                  </a:cubicBezTo>
                  <a:cubicBezTo>
                    <a:pt x="228" y="714"/>
                    <a:pt x="240" y="728"/>
                    <a:pt x="251" y="741"/>
                  </a:cubicBezTo>
                  <a:cubicBezTo>
                    <a:pt x="266" y="727"/>
                    <a:pt x="278" y="714"/>
                    <a:pt x="293" y="700"/>
                  </a:cubicBezTo>
                  <a:cubicBezTo>
                    <a:pt x="280" y="688"/>
                    <a:pt x="266" y="676"/>
                    <a:pt x="252" y="664"/>
                  </a:cubicBezTo>
                  <a:cubicBezTo>
                    <a:pt x="261" y="654"/>
                    <a:pt x="269" y="647"/>
                    <a:pt x="278" y="636"/>
                  </a:cubicBezTo>
                  <a:cubicBezTo>
                    <a:pt x="291" y="651"/>
                    <a:pt x="304" y="665"/>
                    <a:pt x="315" y="677"/>
                  </a:cubicBezTo>
                  <a:cubicBezTo>
                    <a:pt x="329" y="663"/>
                    <a:pt x="342" y="650"/>
                    <a:pt x="355" y="637"/>
                  </a:cubicBezTo>
                  <a:cubicBezTo>
                    <a:pt x="343" y="624"/>
                    <a:pt x="330" y="611"/>
                    <a:pt x="316" y="598"/>
                  </a:cubicBezTo>
                  <a:close/>
                  <a:moveTo>
                    <a:pt x="174" y="177"/>
                  </a:moveTo>
                  <a:cubicBezTo>
                    <a:pt x="246" y="248"/>
                    <a:pt x="316" y="319"/>
                    <a:pt x="385" y="389"/>
                  </a:cubicBezTo>
                  <a:cubicBezTo>
                    <a:pt x="395" y="380"/>
                    <a:pt x="404" y="372"/>
                    <a:pt x="412" y="363"/>
                  </a:cubicBezTo>
                  <a:cubicBezTo>
                    <a:pt x="410" y="361"/>
                    <a:pt x="408" y="359"/>
                    <a:pt x="406" y="356"/>
                  </a:cubicBezTo>
                  <a:cubicBezTo>
                    <a:pt x="342" y="293"/>
                    <a:pt x="279" y="229"/>
                    <a:pt x="215" y="166"/>
                  </a:cubicBezTo>
                  <a:cubicBezTo>
                    <a:pt x="209" y="159"/>
                    <a:pt x="200" y="154"/>
                    <a:pt x="191" y="151"/>
                  </a:cubicBezTo>
                  <a:cubicBezTo>
                    <a:pt x="161" y="140"/>
                    <a:pt x="130" y="131"/>
                    <a:pt x="100" y="121"/>
                  </a:cubicBezTo>
                  <a:cubicBezTo>
                    <a:pt x="97" y="120"/>
                    <a:pt x="94" y="120"/>
                    <a:pt x="91" y="119"/>
                  </a:cubicBezTo>
                  <a:cubicBezTo>
                    <a:pt x="91" y="122"/>
                    <a:pt x="91" y="123"/>
                    <a:pt x="92" y="124"/>
                  </a:cubicBezTo>
                  <a:cubicBezTo>
                    <a:pt x="103" y="158"/>
                    <a:pt x="113" y="191"/>
                    <a:pt x="125" y="224"/>
                  </a:cubicBezTo>
                  <a:cubicBezTo>
                    <a:pt x="127" y="230"/>
                    <a:pt x="131" y="237"/>
                    <a:pt x="135" y="241"/>
                  </a:cubicBezTo>
                  <a:cubicBezTo>
                    <a:pt x="200" y="306"/>
                    <a:pt x="265" y="371"/>
                    <a:pt x="329" y="435"/>
                  </a:cubicBezTo>
                  <a:cubicBezTo>
                    <a:pt x="332" y="437"/>
                    <a:pt x="334" y="439"/>
                    <a:pt x="336" y="441"/>
                  </a:cubicBezTo>
                  <a:cubicBezTo>
                    <a:pt x="345" y="432"/>
                    <a:pt x="353" y="424"/>
                    <a:pt x="363" y="415"/>
                  </a:cubicBezTo>
                  <a:cubicBezTo>
                    <a:pt x="291" y="344"/>
                    <a:pt x="220" y="273"/>
                    <a:pt x="150" y="204"/>
                  </a:cubicBezTo>
                  <a:cubicBezTo>
                    <a:pt x="159" y="194"/>
                    <a:pt x="166" y="186"/>
                    <a:pt x="174" y="177"/>
                  </a:cubicBezTo>
                  <a:close/>
                  <a:moveTo>
                    <a:pt x="472" y="573"/>
                  </a:moveTo>
                  <a:cubicBezTo>
                    <a:pt x="548" y="648"/>
                    <a:pt x="622" y="723"/>
                    <a:pt x="696" y="797"/>
                  </a:cubicBezTo>
                  <a:cubicBezTo>
                    <a:pt x="703" y="790"/>
                    <a:pt x="712" y="783"/>
                    <a:pt x="720" y="776"/>
                  </a:cubicBezTo>
                  <a:cubicBezTo>
                    <a:pt x="644" y="700"/>
                    <a:pt x="569" y="626"/>
                    <a:pt x="495" y="551"/>
                  </a:cubicBezTo>
                  <a:cubicBezTo>
                    <a:pt x="488" y="558"/>
                    <a:pt x="479" y="566"/>
                    <a:pt x="472" y="573"/>
                  </a:cubicBezTo>
                  <a:close/>
                  <a:moveTo>
                    <a:pt x="770" y="724"/>
                  </a:moveTo>
                  <a:cubicBezTo>
                    <a:pt x="695" y="649"/>
                    <a:pt x="620" y="575"/>
                    <a:pt x="546" y="501"/>
                  </a:cubicBezTo>
                  <a:cubicBezTo>
                    <a:pt x="538" y="508"/>
                    <a:pt x="530" y="516"/>
                    <a:pt x="523" y="523"/>
                  </a:cubicBezTo>
                  <a:cubicBezTo>
                    <a:pt x="598" y="597"/>
                    <a:pt x="672" y="672"/>
                    <a:pt x="747" y="747"/>
                  </a:cubicBezTo>
                  <a:cubicBezTo>
                    <a:pt x="754" y="740"/>
                    <a:pt x="762" y="732"/>
                    <a:pt x="770" y="724"/>
                  </a:cubicBezTo>
                  <a:close/>
                  <a:moveTo>
                    <a:pt x="718" y="825"/>
                  </a:moveTo>
                  <a:cubicBezTo>
                    <a:pt x="731" y="838"/>
                    <a:pt x="743" y="849"/>
                    <a:pt x="754" y="860"/>
                  </a:cubicBezTo>
                  <a:cubicBezTo>
                    <a:pt x="766" y="872"/>
                    <a:pt x="774" y="873"/>
                    <a:pt x="786" y="861"/>
                  </a:cubicBezTo>
                  <a:cubicBezTo>
                    <a:pt x="805" y="843"/>
                    <a:pt x="823" y="825"/>
                    <a:pt x="841" y="806"/>
                  </a:cubicBezTo>
                  <a:cubicBezTo>
                    <a:pt x="843" y="804"/>
                    <a:pt x="844" y="797"/>
                    <a:pt x="842" y="795"/>
                  </a:cubicBezTo>
                  <a:cubicBezTo>
                    <a:pt x="827" y="779"/>
                    <a:pt x="812" y="764"/>
                    <a:pt x="798" y="750"/>
                  </a:cubicBezTo>
                  <a:cubicBezTo>
                    <a:pt x="772" y="775"/>
                    <a:pt x="746" y="799"/>
                    <a:pt x="718" y="8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uppieren 8">
            <a:extLst>
              <a:ext uri="{FF2B5EF4-FFF2-40B4-BE49-F238E27FC236}">
                <a16:creationId xmlns:a16="http://schemas.microsoft.com/office/drawing/2014/main" id="{3AEFD6A8-1208-284A-864E-54D7F31817FB}"/>
              </a:ext>
            </a:extLst>
          </p:cNvPr>
          <p:cNvGrpSpPr/>
          <p:nvPr/>
        </p:nvGrpSpPr>
        <p:grpSpPr>
          <a:xfrm>
            <a:off x="26795" y="856750"/>
            <a:ext cx="282014" cy="264128"/>
            <a:chOff x="336452" y="999766"/>
            <a:chExt cx="1040254" cy="974604"/>
          </a:xfrm>
        </p:grpSpPr>
        <p:sp>
          <p:nvSpPr>
            <p:cNvPr id="10" name="Freeform 86">
              <a:extLst>
                <a:ext uri="{FF2B5EF4-FFF2-40B4-BE49-F238E27FC236}">
                  <a16:creationId xmlns:a16="http://schemas.microsoft.com/office/drawing/2014/main" id="{E262CB54-D857-BA4A-A6E2-16D29B32D2A9}"/>
                </a:ext>
              </a:extLst>
            </p:cNvPr>
            <p:cNvSpPr/>
            <p:nvPr/>
          </p:nvSpPr>
          <p:spPr bwMode="gray">
            <a:xfrm>
              <a:off x="336452" y="999766"/>
              <a:ext cx="1040254" cy="974604"/>
            </a:xfrm>
            <a:custGeom>
              <a:avLst/>
              <a:gdLst>
                <a:gd name="connsiteX0" fmla="*/ 1023258 w 2046514"/>
                <a:gd name="connsiteY0" fmla="*/ 53975 h 2046514"/>
                <a:gd name="connsiteX1" fmla="*/ 53975 w 2046514"/>
                <a:gd name="connsiteY1" fmla="*/ 1023258 h 2046514"/>
                <a:gd name="connsiteX2" fmla="*/ 1023258 w 2046514"/>
                <a:gd name="connsiteY2" fmla="*/ 1992541 h 2046514"/>
                <a:gd name="connsiteX3" fmla="*/ 1992541 w 2046514"/>
                <a:gd name="connsiteY3" fmla="*/ 1023258 h 2046514"/>
                <a:gd name="connsiteX4" fmla="*/ 1023258 w 2046514"/>
                <a:gd name="connsiteY4" fmla="*/ 53975 h 2046514"/>
                <a:gd name="connsiteX5" fmla="*/ 1023257 w 2046514"/>
                <a:gd name="connsiteY5" fmla="*/ 0 h 2046514"/>
                <a:gd name="connsiteX6" fmla="*/ 2046514 w 2046514"/>
                <a:gd name="connsiteY6" fmla="*/ 1023257 h 2046514"/>
                <a:gd name="connsiteX7" fmla="*/ 1023257 w 2046514"/>
                <a:gd name="connsiteY7" fmla="*/ 2046514 h 2046514"/>
                <a:gd name="connsiteX8" fmla="*/ 0 w 2046514"/>
                <a:gd name="connsiteY8" fmla="*/ 1023257 h 2046514"/>
                <a:gd name="connsiteX9" fmla="*/ 1023257 w 2046514"/>
                <a:gd name="connsiteY9" fmla="*/ 0 h 204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6514" h="2046514">
                  <a:moveTo>
                    <a:pt x="1023258" y="53975"/>
                  </a:moveTo>
                  <a:cubicBezTo>
                    <a:pt x="487938" y="53975"/>
                    <a:pt x="53975" y="487938"/>
                    <a:pt x="53975" y="1023258"/>
                  </a:cubicBezTo>
                  <a:cubicBezTo>
                    <a:pt x="53975" y="1558578"/>
                    <a:pt x="487938" y="1992541"/>
                    <a:pt x="1023258" y="1992541"/>
                  </a:cubicBezTo>
                  <a:cubicBezTo>
                    <a:pt x="1558578" y="1992541"/>
                    <a:pt x="1992541" y="1558578"/>
                    <a:pt x="1992541" y="1023258"/>
                  </a:cubicBezTo>
                  <a:cubicBezTo>
                    <a:pt x="1992541" y="487938"/>
                    <a:pt x="1558578" y="53975"/>
                    <a:pt x="1023258" y="53975"/>
                  </a:cubicBezTo>
                  <a:close/>
                  <a:moveTo>
                    <a:pt x="1023257" y="0"/>
                  </a:moveTo>
                  <a:cubicBezTo>
                    <a:pt x="1588386" y="0"/>
                    <a:pt x="2046514" y="458128"/>
                    <a:pt x="2046514" y="1023257"/>
                  </a:cubicBezTo>
                  <a:cubicBezTo>
                    <a:pt x="2046514" y="1588386"/>
                    <a:pt x="1588386" y="2046514"/>
                    <a:pt x="1023257" y="2046514"/>
                  </a:cubicBezTo>
                  <a:cubicBezTo>
                    <a:pt x="458128" y="2046514"/>
                    <a:pt x="0" y="1588386"/>
                    <a:pt x="0" y="1023257"/>
                  </a:cubicBezTo>
                  <a:cubicBezTo>
                    <a:pt x="0" y="458128"/>
                    <a:pt x="458128" y="0"/>
                    <a:pt x="1023257" y="0"/>
                  </a:cubicBezTo>
                  <a:close/>
                </a:path>
              </a:pathLst>
            </a:custGeom>
            <a:solidFill>
              <a:schemeClr val="accent5"/>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11" name="Oval 105">
              <a:extLst>
                <a:ext uri="{FF2B5EF4-FFF2-40B4-BE49-F238E27FC236}">
                  <a16:creationId xmlns:a16="http://schemas.microsoft.com/office/drawing/2014/main" id="{84845183-C2C8-674D-BA61-3A1300AAE0EB}"/>
                </a:ext>
              </a:extLst>
            </p:cNvPr>
            <p:cNvSpPr/>
            <p:nvPr/>
          </p:nvSpPr>
          <p:spPr bwMode="gray">
            <a:xfrm>
              <a:off x="475677" y="1103862"/>
              <a:ext cx="768099" cy="719625"/>
            </a:xfrm>
            <a:prstGeom prst="ellipse">
              <a:avLst/>
            </a:prstGeom>
            <a:solidFill>
              <a:schemeClr val="accent5"/>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4472C4"/>
                </a:solidFill>
                <a:effectLst/>
                <a:uLnTx/>
                <a:uFillTx/>
                <a:latin typeface="Calibri" panose="020F0502020204030204"/>
                <a:ea typeface="+mn-ea"/>
                <a:cs typeface="+mn-cs"/>
              </a:endParaRPr>
            </a:p>
          </p:txBody>
        </p:sp>
        <p:grpSp>
          <p:nvGrpSpPr>
            <p:cNvPr id="12" name="Group 93">
              <a:extLst>
                <a:ext uri="{FF2B5EF4-FFF2-40B4-BE49-F238E27FC236}">
                  <a16:creationId xmlns:a16="http://schemas.microsoft.com/office/drawing/2014/main" id="{CB7E0D2B-8B5E-4942-A3FE-214DDA7C8EEF}"/>
                </a:ext>
              </a:extLst>
            </p:cNvPr>
            <p:cNvGrpSpPr/>
            <p:nvPr/>
          </p:nvGrpSpPr>
          <p:grpSpPr>
            <a:xfrm>
              <a:off x="613530" y="1227960"/>
              <a:ext cx="468000" cy="432000"/>
              <a:chOff x="931863" y="3168650"/>
              <a:chExt cx="1822451" cy="1825624"/>
            </a:xfrm>
          </p:grpSpPr>
          <p:sp>
            <p:nvSpPr>
              <p:cNvPr id="13" name="Freeform 11">
                <a:extLst>
                  <a:ext uri="{FF2B5EF4-FFF2-40B4-BE49-F238E27FC236}">
                    <a16:creationId xmlns:a16="http://schemas.microsoft.com/office/drawing/2014/main" id="{168BCF0C-1859-A542-8108-874CC4738A9A}"/>
                  </a:ext>
                </a:extLst>
              </p:cNvPr>
              <p:cNvSpPr>
                <a:spLocks/>
              </p:cNvSpPr>
              <p:nvPr/>
            </p:nvSpPr>
            <p:spPr bwMode="auto">
              <a:xfrm>
                <a:off x="931863" y="3168650"/>
                <a:ext cx="1822451" cy="1825624"/>
              </a:xfrm>
              <a:custGeom>
                <a:avLst/>
                <a:gdLst>
                  <a:gd name="T0" fmla="*/ 833 w 1890"/>
                  <a:gd name="T1" fmla="*/ 0 h 1893"/>
                  <a:gd name="T2" fmla="*/ 953 w 1890"/>
                  <a:gd name="T3" fmla="*/ 21 h 1893"/>
                  <a:gd name="T4" fmla="*/ 1406 w 1890"/>
                  <a:gd name="T5" fmla="*/ 337 h 1893"/>
                  <a:gd name="T6" fmla="*/ 1540 w 1890"/>
                  <a:gd name="T7" fmla="*/ 827 h 1893"/>
                  <a:gd name="T8" fmla="*/ 1455 w 1890"/>
                  <a:gd name="T9" fmla="*/ 1126 h 1893"/>
                  <a:gd name="T10" fmla="*/ 1434 w 1890"/>
                  <a:gd name="T11" fmla="*/ 1134 h 1893"/>
                  <a:gd name="T12" fmla="*/ 1418 w 1890"/>
                  <a:gd name="T13" fmla="*/ 1106 h 1893"/>
                  <a:gd name="T14" fmla="*/ 1494 w 1890"/>
                  <a:gd name="T15" fmla="*/ 860 h 1893"/>
                  <a:gd name="T16" fmla="*/ 1479 w 1890"/>
                  <a:gd name="T17" fmla="*/ 598 h 1893"/>
                  <a:gd name="T18" fmla="*/ 1350 w 1890"/>
                  <a:gd name="T19" fmla="*/ 326 h 1893"/>
                  <a:gd name="T20" fmla="*/ 856 w 1890"/>
                  <a:gd name="T21" fmla="*/ 46 h 1893"/>
                  <a:gd name="T22" fmla="*/ 371 w 1890"/>
                  <a:gd name="T23" fmla="*/ 159 h 1893"/>
                  <a:gd name="T24" fmla="*/ 102 w 1890"/>
                  <a:gd name="T25" fmla="*/ 476 h 1893"/>
                  <a:gd name="T26" fmla="*/ 44 w 1890"/>
                  <a:gd name="T27" fmla="*/ 839 h 1893"/>
                  <a:gd name="T28" fmla="*/ 182 w 1890"/>
                  <a:gd name="T29" fmla="*/ 1203 h 1893"/>
                  <a:gd name="T30" fmla="*/ 559 w 1890"/>
                  <a:gd name="T31" fmla="*/ 1469 h 1893"/>
                  <a:gd name="T32" fmla="*/ 1240 w 1890"/>
                  <a:gd name="T33" fmla="*/ 1328 h 1893"/>
                  <a:gd name="T34" fmla="*/ 1277 w 1890"/>
                  <a:gd name="T35" fmla="*/ 1294 h 1893"/>
                  <a:gd name="T36" fmla="*/ 1307 w 1890"/>
                  <a:gd name="T37" fmla="*/ 1294 h 1893"/>
                  <a:gd name="T38" fmla="*/ 1415 w 1890"/>
                  <a:gd name="T39" fmla="*/ 1401 h 1893"/>
                  <a:gd name="T40" fmla="*/ 1775 w 1890"/>
                  <a:gd name="T41" fmla="*/ 1750 h 1893"/>
                  <a:gd name="T42" fmla="*/ 1878 w 1890"/>
                  <a:gd name="T43" fmla="*/ 1849 h 1893"/>
                  <a:gd name="T44" fmla="*/ 1879 w 1890"/>
                  <a:gd name="T45" fmla="*/ 1875 h 1893"/>
                  <a:gd name="T46" fmla="*/ 1849 w 1890"/>
                  <a:gd name="T47" fmla="*/ 1879 h 1893"/>
                  <a:gd name="T48" fmla="*/ 1801 w 1890"/>
                  <a:gd name="T49" fmla="*/ 1833 h 1893"/>
                  <a:gd name="T50" fmla="*/ 1522 w 1890"/>
                  <a:gd name="T51" fmla="*/ 1562 h 1893"/>
                  <a:gd name="T52" fmla="*/ 1304 w 1890"/>
                  <a:gd name="T53" fmla="*/ 1351 h 1893"/>
                  <a:gd name="T54" fmla="*/ 1278 w 1890"/>
                  <a:gd name="T55" fmla="*/ 1350 h 1893"/>
                  <a:gd name="T56" fmla="*/ 924 w 1890"/>
                  <a:gd name="T57" fmla="*/ 1526 h 1893"/>
                  <a:gd name="T58" fmla="*/ 650 w 1890"/>
                  <a:gd name="T59" fmla="*/ 1532 h 1893"/>
                  <a:gd name="T60" fmla="*/ 195 w 1890"/>
                  <a:gd name="T61" fmla="*/ 1282 h 1893"/>
                  <a:gd name="T62" fmla="*/ 3 w 1890"/>
                  <a:gd name="T63" fmla="*/ 848 h 1893"/>
                  <a:gd name="T64" fmla="*/ 0 w 1890"/>
                  <a:gd name="T65" fmla="*/ 833 h 1893"/>
                  <a:gd name="T66" fmla="*/ 0 w 1890"/>
                  <a:gd name="T67" fmla="*/ 707 h 1893"/>
                  <a:gd name="T68" fmla="*/ 3 w 1890"/>
                  <a:gd name="T69" fmla="*/ 689 h 1893"/>
                  <a:gd name="T70" fmla="*/ 28 w 1890"/>
                  <a:gd name="T71" fmla="*/ 563 h 1893"/>
                  <a:gd name="T72" fmla="*/ 282 w 1890"/>
                  <a:gd name="T73" fmla="*/ 176 h 1893"/>
                  <a:gd name="T74" fmla="*/ 589 w 1890"/>
                  <a:gd name="T75" fmla="*/ 21 h 1893"/>
                  <a:gd name="T76" fmla="*/ 707 w 1890"/>
                  <a:gd name="T77" fmla="*/ 0 h 1893"/>
                  <a:gd name="T78" fmla="*/ 833 w 1890"/>
                  <a:gd name="T7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90" h="1893">
                    <a:moveTo>
                      <a:pt x="833" y="0"/>
                    </a:moveTo>
                    <a:cubicBezTo>
                      <a:pt x="873" y="8"/>
                      <a:pt x="914" y="11"/>
                      <a:pt x="953" y="21"/>
                    </a:cubicBezTo>
                    <a:cubicBezTo>
                      <a:pt x="1143" y="70"/>
                      <a:pt x="1294" y="176"/>
                      <a:pt x="1406" y="337"/>
                    </a:cubicBezTo>
                    <a:cubicBezTo>
                      <a:pt x="1509" y="484"/>
                      <a:pt x="1551" y="649"/>
                      <a:pt x="1540" y="827"/>
                    </a:cubicBezTo>
                    <a:cubicBezTo>
                      <a:pt x="1533" y="932"/>
                      <a:pt x="1503" y="1032"/>
                      <a:pt x="1455" y="1126"/>
                    </a:cubicBezTo>
                    <a:cubicBezTo>
                      <a:pt x="1450" y="1136"/>
                      <a:pt x="1445" y="1142"/>
                      <a:pt x="1434" y="1134"/>
                    </a:cubicBezTo>
                    <a:cubicBezTo>
                      <a:pt x="1425" y="1127"/>
                      <a:pt x="1407" y="1126"/>
                      <a:pt x="1418" y="1106"/>
                    </a:cubicBezTo>
                    <a:cubicBezTo>
                      <a:pt x="1459" y="1029"/>
                      <a:pt x="1484" y="947"/>
                      <a:pt x="1494" y="860"/>
                    </a:cubicBezTo>
                    <a:cubicBezTo>
                      <a:pt x="1505" y="772"/>
                      <a:pt x="1500" y="684"/>
                      <a:pt x="1479" y="598"/>
                    </a:cubicBezTo>
                    <a:cubicBezTo>
                      <a:pt x="1455" y="498"/>
                      <a:pt x="1413" y="407"/>
                      <a:pt x="1350" y="326"/>
                    </a:cubicBezTo>
                    <a:cubicBezTo>
                      <a:pt x="1224" y="164"/>
                      <a:pt x="1059" y="71"/>
                      <a:pt x="856" y="46"/>
                    </a:cubicBezTo>
                    <a:cubicBezTo>
                      <a:pt x="682" y="25"/>
                      <a:pt x="519" y="63"/>
                      <a:pt x="371" y="159"/>
                    </a:cubicBezTo>
                    <a:cubicBezTo>
                      <a:pt x="249" y="237"/>
                      <a:pt x="159" y="343"/>
                      <a:pt x="102" y="476"/>
                    </a:cubicBezTo>
                    <a:cubicBezTo>
                      <a:pt x="51" y="592"/>
                      <a:pt x="33" y="713"/>
                      <a:pt x="44" y="839"/>
                    </a:cubicBezTo>
                    <a:cubicBezTo>
                      <a:pt x="57" y="973"/>
                      <a:pt x="102" y="1095"/>
                      <a:pt x="182" y="1203"/>
                    </a:cubicBezTo>
                    <a:cubicBezTo>
                      <a:pt x="278" y="1334"/>
                      <a:pt x="404" y="1425"/>
                      <a:pt x="559" y="1469"/>
                    </a:cubicBezTo>
                    <a:cubicBezTo>
                      <a:pt x="809" y="1538"/>
                      <a:pt x="1038" y="1493"/>
                      <a:pt x="1240" y="1328"/>
                    </a:cubicBezTo>
                    <a:cubicBezTo>
                      <a:pt x="1253" y="1317"/>
                      <a:pt x="1266" y="1306"/>
                      <a:pt x="1277" y="1294"/>
                    </a:cubicBezTo>
                    <a:cubicBezTo>
                      <a:pt x="1288" y="1282"/>
                      <a:pt x="1296" y="1283"/>
                      <a:pt x="1307" y="1294"/>
                    </a:cubicBezTo>
                    <a:cubicBezTo>
                      <a:pt x="1343" y="1330"/>
                      <a:pt x="1379" y="1366"/>
                      <a:pt x="1415" y="1401"/>
                    </a:cubicBezTo>
                    <a:cubicBezTo>
                      <a:pt x="1535" y="1518"/>
                      <a:pt x="1655" y="1634"/>
                      <a:pt x="1775" y="1750"/>
                    </a:cubicBezTo>
                    <a:cubicBezTo>
                      <a:pt x="1810" y="1783"/>
                      <a:pt x="1843" y="1816"/>
                      <a:pt x="1878" y="1849"/>
                    </a:cubicBezTo>
                    <a:cubicBezTo>
                      <a:pt x="1887" y="1858"/>
                      <a:pt x="1890" y="1865"/>
                      <a:pt x="1879" y="1875"/>
                    </a:cubicBezTo>
                    <a:cubicBezTo>
                      <a:pt x="1870" y="1883"/>
                      <a:pt x="1863" y="1893"/>
                      <a:pt x="1849" y="1879"/>
                    </a:cubicBezTo>
                    <a:cubicBezTo>
                      <a:pt x="1834" y="1863"/>
                      <a:pt x="1817" y="1849"/>
                      <a:pt x="1801" y="1833"/>
                    </a:cubicBezTo>
                    <a:cubicBezTo>
                      <a:pt x="1708" y="1743"/>
                      <a:pt x="1615" y="1653"/>
                      <a:pt x="1522" y="1562"/>
                    </a:cubicBezTo>
                    <a:cubicBezTo>
                      <a:pt x="1450" y="1492"/>
                      <a:pt x="1377" y="1422"/>
                      <a:pt x="1304" y="1351"/>
                    </a:cubicBezTo>
                    <a:cubicBezTo>
                      <a:pt x="1295" y="1342"/>
                      <a:pt x="1288" y="1341"/>
                      <a:pt x="1278" y="1350"/>
                    </a:cubicBezTo>
                    <a:cubicBezTo>
                      <a:pt x="1176" y="1440"/>
                      <a:pt x="1057" y="1498"/>
                      <a:pt x="924" y="1526"/>
                    </a:cubicBezTo>
                    <a:cubicBezTo>
                      <a:pt x="833" y="1545"/>
                      <a:pt x="742" y="1547"/>
                      <a:pt x="650" y="1532"/>
                    </a:cubicBezTo>
                    <a:cubicBezTo>
                      <a:pt x="469" y="1502"/>
                      <a:pt x="317" y="1418"/>
                      <a:pt x="195" y="1282"/>
                    </a:cubicBezTo>
                    <a:cubicBezTo>
                      <a:pt x="85" y="1158"/>
                      <a:pt x="20" y="1013"/>
                      <a:pt x="3" y="848"/>
                    </a:cubicBezTo>
                    <a:cubicBezTo>
                      <a:pt x="3" y="843"/>
                      <a:pt x="1" y="838"/>
                      <a:pt x="0" y="833"/>
                    </a:cubicBezTo>
                    <a:cubicBezTo>
                      <a:pt x="0" y="791"/>
                      <a:pt x="0" y="749"/>
                      <a:pt x="0" y="707"/>
                    </a:cubicBezTo>
                    <a:cubicBezTo>
                      <a:pt x="1" y="701"/>
                      <a:pt x="3" y="695"/>
                      <a:pt x="3" y="689"/>
                    </a:cubicBezTo>
                    <a:cubicBezTo>
                      <a:pt x="8" y="646"/>
                      <a:pt x="16" y="604"/>
                      <a:pt x="28" y="563"/>
                    </a:cubicBezTo>
                    <a:cubicBezTo>
                      <a:pt x="73" y="408"/>
                      <a:pt x="157" y="279"/>
                      <a:pt x="282" y="176"/>
                    </a:cubicBezTo>
                    <a:cubicBezTo>
                      <a:pt x="372" y="101"/>
                      <a:pt x="475" y="49"/>
                      <a:pt x="589" y="21"/>
                    </a:cubicBezTo>
                    <a:cubicBezTo>
                      <a:pt x="628" y="11"/>
                      <a:pt x="668" y="7"/>
                      <a:pt x="707" y="0"/>
                    </a:cubicBezTo>
                    <a:cubicBezTo>
                      <a:pt x="749" y="0"/>
                      <a:pt x="791" y="0"/>
                      <a:pt x="833" y="0"/>
                    </a:cubicBezTo>
                    <a:close/>
                  </a:path>
                </a:pathLst>
              </a:custGeom>
              <a:solidFill>
                <a:srgbClr val="000000"/>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2">
                <a:extLst>
                  <a:ext uri="{FF2B5EF4-FFF2-40B4-BE49-F238E27FC236}">
                    <a16:creationId xmlns:a16="http://schemas.microsoft.com/office/drawing/2014/main" id="{8ACC6BC3-92A5-B547-9675-31280D93C1D7}"/>
                  </a:ext>
                </a:extLst>
              </p:cNvPr>
              <p:cNvSpPr>
                <a:spLocks noEditPoints="1"/>
              </p:cNvSpPr>
              <p:nvPr/>
            </p:nvSpPr>
            <p:spPr bwMode="auto">
              <a:xfrm>
                <a:off x="1081088" y="3317875"/>
                <a:ext cx="1185863" cy="1185862"/>
              </a:xfrm>
              <a:custGeom>
                <a:avLst/>
                <a:gdLst>
                  <a:gd name="T0" fmla="*/ 1229 w 1229"/>
                  <a:gd name="T1" fmla="*/ 619 h 1229"/>
                  <a:gd name="T2" fmla="*/ 613 w 1229"/>
                  <a:gd name="T3" fmla="*/ 1228 h 1229"/>
                  <a:gd name="T4" fmla="*/ 1 w 1229"/>
                  <a:gd name="T5" fmla="*/ 613 h 1229"/>
                  <a:gd name="T6" fmla="*/ 615 w 1229"/>
                  <a:gd name="T7" fmla="*/ 1 h 1229"/>
                  <a:gd name="T8" fmla="*/ 1229 w 1229"/>
                  <a:gd name="T9" fmla="*/ 619 h 1229"/>
                  <a:gd name="T10" fmla="*/ 615 w 1229"/>
                  <a:gd name="T11" fmla="*/ 1185 h 1229"/>
                  <a:gd name="T12" fmla="*/ 1186 w 1229"/>
                  <a:gd name="T13" fmla="*/ 620 h 1229"/>
                  <a:gd name="T14" fmla="*/ 595 w 1229"/>
                  <a:gd name="T15" fmla="*/ 43 h 1229"/>
                  <a:gd name="T16" fmla="*/ 43 w 1229"/>
                  <a:gd name="T17" fmla="*/ 624 h 1229"/>
                  <a:gd name="T18" fmla="*/ 615 w 1229"/>
                  <a:gd name="T19" fmla="*/ 1185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1229">
                    <a:moveTo>
                      <a:pt x="1229" y="619"/>
                    </a:moveTo>
                    <a:cubicBezTo>
                      <a:pt x="1220" y="970"/>
                      <a:pt x="945" y="1229"/>
                      <a:pt x="613" y="1228"/>
                    </a:cubicBezTo>
                    <a:cubicBezTo>
                      <a:pt x="264" y="1226"/>
                      <a:pt x="0" y="943"/>
                      <a:pt x="1" y="613"/>
                    </a:cubicBezTo>
                    <a:cubicBezTo>
                      <a:pt x="2" y="269"/>
                      <a:pt x="282" y="0"/>
                      <a:pt x="615" y="1"/>
                    </a:cubicBezTo>
                    <a:cubicBezTo>
                      <a:pt x="961" y="3"/>
                      <a:pt x="1226" y="283"/>
                      <a:pt x="1229" y="619"/>
                    </a:cubicBezTo>
                    <a:close/>
                    <a:moveTo>
                      <a:pt x="615" y="1185"/>
                    </a:moveTo>
                    <a:cubicBezTo>
                      <a:pt x="928" y="1190"/>
                      <a:pt x="1183" y="927"/>
                      <a:pt x="1186" y="620"/>
                    </a:cubicBezTo>
                    <a:cubicBezTo>
                      <a:pt x="1189" y="303"/>
                      <a:pt x="928" y="33"/>
                      <a:pt x="595" y="43"/>
                    </a:cubicBezTo>
                    <a:cubicBezTo>
                      <a:pt x="298" y="52"/>
                      <a:pt x="38" y="302"/>
                      <a:pt x="43" y="624"/>
                    </a:cubicBezTo>
                    <a:cubicBezTo>
                      <a:pt x="48" y="930"/>
                      <a:pt x="298" y="1189"/>
                      <a:pt x="615" y="1185"/>
                    </a:cubicBezTo>
                    <a:close/>
                  </a:path>
                </a:pathLst>
              </a:custGeom>
              <a:solidFill>
                <a:srgbClr val="000000"/>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6" name="Freeform 24">
            <a:extLst>
              <a:ext uri="{FF2B5EF4-FFF2-40B4-BE49-F238E27FC236}">
                <a16:creationId xmlns:a16="http://schemas.microsoft.com/office/drawing/2014/main" id="{C32F4ED4-EDC8-D84A-B6FF-17D9745BB819}"/>
              </a:ext>
            </a:extLst>
          </p:cNvPr>
          <p:cNvSpPr/>
          <p:nvPr/>
        </p:nvSpPr>
        <p:spPr bwMode="gray">
          <a:xfrm>
            <a:off x="441045" y="6254482"/>
            <a:ext cx="344129" cy="363793"/>
          </a:xfrm>
          <a:custGeom>
            <a:avLst/>
            <a:gdLst>
              <a:gd name="connsiteX0" fmla="*/ 1023258 w 2046514"/>
              <a:gd name="connsiteY0" fmla="*/ 53975 h 2046514"/>
              <a:gd name="connsiteX1" fmla="*/ 53975 w 2046514"/>
              <a:gd name="connsiteY1" fmla="*/ 1023258 h 2046514"/>
              <a:gd name="connsiteX2" fmla="*/ 1023258 w 2046514"/>
              <a:gd name="connsiteY2" fmla="*/ 1992541 h 2046514"/>
              <a:gd name="connsiteX3" fmla="*/ 1992541 w 2046514"/>
              <a:gd name="connsiteY3" fmla="*/ 1023258 h 2046514"/>
              <a:gd name="connsiteX4" fmla="*/ 1023258 w 2046514"/>
              <a:gd name="connsiteY4" fmla="*/ 53975 h 2046514"/>
              <a:gd name="connsiteX5" fmla="*/ 1023257 w 2046514"/>
              <a:gd name="connsiteY5" fmla="*/ 0 h 2046514"/>
              <a:gd name="connsiteX6" fmla="*/ 2046514 w 2046514"/>
              <a:gd name="connsiteY6" fmla="*/ 1023257 h 2046514"/>
              <a:gd name="connsiteX7" fmla="*/ 1023257 w 2046514"/>
              <a:gd name="connsiteY7" fmla="*/ 2046514 h 2046514"/>
              <a:gd name="connsiteX8" fmla="*/ 0 w 2046514"/>
              <a:gd name="connsiteY8" fmla="*/ 1023257 h 2046514"/>
              <a:gd name="connsiteX9" fmla="*/ 1023257 w 2046514"/>
              <a:gd name="connsiteY9" fmla="*/ 0 h 204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6514" h="2046514">
                <a:moveTo>
                  <a:pt x="1023258" y="53975"/>
                </a:moveTo>
                <a:cubicBezTo>
                  <a:pt x="487938" y="53975"/>
                  <a:pt x="53975" y="487938"/>
                  <a:pt x="53975" y="1023258"/>
                </a:cubicBezTo>
                <a:cubicBezTo>
                  <a:pt x="53975" y="1558578"/>
                  <a:pt x="487938" y="1992541"/>
                  <a:pt x="1023258" y="1992541"/>
                </a:cubicBezTo>
                <a:cubicBezTo>
                  <a:pt x="1558578" y="1992541"/>
                  <a:pt x="1992541" y="1558578"/>
                  <a:pt x="1992541" y="1023258"/>
                </a:cubicBezTo>
                <a:cubicBezTo>
                  <a:pt x="1992541" y="487938"/>
                  <a:pt x="1558578" y="53975"/>
                  <a:pt x="1023258" y="53975"/>
                </a:cubicBezTo>
                <a:close/>
                <a:moveTo>
                  <a:pt x="1023257" y="0"/>
                </a:moveTo>
                <a:cubicBezTo>
                  <a:pt x="1588386" y="0"/>
                  <a:pt x="2046514" y="458128"/>
                  <a:pt x="2046514" y="1023257"/>
                </a:cubicBezTo>
                <a:cubicBezTo>
                  <a:pt x="2046514" y="1588386"/>
                  <a:pt x="1588386" y="2046514"/>
                  <a:pt x="1023257" y="2046514"/>
                </a:cubicBezTo>
                <a:cubicBezTo>
                  <a:pt x="458128" y="2046514"/>
                  <a:pt x="0" y="1588386"/>
                  <a:pt x="0" y="1023257"/>
                </a:cubicBezTo>
                <a:cubicBezTo>
                  <a:pt x="0" y="458128"/>
                  <a:pt x="458128" y="0"/>
                  <a:pt x="1023257" y="0"/>
                </a:cubicBezTo>
                <a:close/>
              </a:path>
            </a:pathLst>
          </a:custGeom>
          <a:solidFill>
            <a:schemeClr val="accent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2D2BE30C-E925-8540-8888-E8ED920F8FFA}"/>
              </a:ext>
            </a:extLst>
          </p:cNvPr>
          <p:cNvSpPr/>
          <p:nvPr/>
        </p:nvSpPr>
        <p:spPr bwMode="gray">
          <a:xfrm>
            <a:off x="490813" y="6300935"/>
            <a:ext cx="254097" cy="268616"/>
          </a:xfrm>
          <a:prstGeom prst="ellipse">
            <a:avLst/>
          </a:prstGeom>
          <a:solidFill>
            <a:schemeClr val="accent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32">
            <a:extLst>
              <a:ext uri="{FF2B5EF4-FFF2-40B4-BE49-F238E27FC236}">
                <a16:creationId xmlns:a16="http://schemas.microsoft.com/office/drawing/2014/main" id="{89FC5C95-EC51-6149-9522-DCA87D6F4ACF}"/>
              </a:ext>
            </a:extLst>
          </p:cNvPr>
          <p:cNvGrpSpPr/>
          <p:nvPr/>
        </p:nvGrpSpPr>
        <p:grpSpPr>
          <a:xfrm>
            <a:off x="490813" y="6347897"/>
            <a:ext cx="154820" cy="174692"/>
            <a:chOff x="15166976" y="595313"/>
            <a:chExt cx="1974850" cy="2147888"/>
          </a:xfrm>
          <a:solidFill>
            <a:schemeClr val="bg1"/>
          </a:solidFill>
        </p:grpSpPr>
        <p:sp>
          <p:nvSpPr>
            <p:cNvPr id="19" name="Freeform 17">
              <a:extLst>
                <a:ext uri="{FF2B5EF4-FFF2-40B4-BE49-F238E27FC236}">
                  <a16:creationId xmlns:a16="http://schemas.microsoft.com/office/drawing/2014/main" id="{6E5A3BAB-2337-BB49-857C-F2150D654186}"/>
                </a:ext>
              </a:extLst>
            </p:cNvPr>
            <p:cNvSpPr>
              <a:spLocks/>
            </p:cNvSpPr>
            <p:nvPr/>
          </p:nvSpPr>
          <p:spPr bwMode="auto">
            <a:xfrm>
              <a:off x="15166976" y="595313"/>
              <a:ext cx="1638300" cy="2147888"/>
            </a:xfrm>
            <a:custGeom>
              <a:avLst/>
              <a:gdLst>
                <a:gd name="T0" fmla="*/ 1 w 840"/>
                <a:gd name="T1" fmla="*/ 549 h 1102"/>
                <a:gd name="T2" fmla="*/ 0 w 840"/>
                <a:gd name="T3" fmla="*/ 106 h 1102"/>
                <a:gd name="T4" fmla="*/ 104 w 840"/>
                <a:gd name="T5" fmla="*/ 2 h 1102"/>
                <a:gd name="T6" fmla="*/ 543 w 840"/>
                <a:gd name="T7" fmla="*/ 3 h 1102"/>
                <a:gd name="T8" fmla="*/ 735 w 840"/>
                <a:gd name="T9" fmla="*/ 2 h 1102"/>
                <a:gd name="T10" fmla="*/ 839 w 840"/>
                <a:gd name="T11" fmla="*/ 107 h 1102"/>
                <a:gd name="T12" fmla="*/ 839 w 840"/>
                <a:gd name="T13" fmla="*/ 538 h 1102"/>
                <a:gd name="T14" fmla="*/ 826 w 840"/>
                <a:gd name="T15" fmla="*/ 569 h 1102"/>
                <a:gd name="T16" fmla="*/ 807 w 840"/>
                <a:gd name="T17" fmla="*/ 588 h 1102"/>
                <a:gd name="T18" fmla="*/ 800 w 840"/>
                <a:gd name="T19" fmla="*/ 592 h 1102"/>
                <a:gd name="T20" fmla="*/ 797 w 840"/>
                <a:gd name="T21" fmla="*/ 583 h 1102"/>
                <a:gd name="T22" fmla="*/ 797 w 840"/>
                <a:gd name="T23" fmla="*/ 444 h 1102"/>
                <a:gd name="T24" fmla="*/ 797 w 840"/>
                <a:gd name="T25" fmla="*/ 111 h 1102"/>
                <a:gd name="T26" fmla="*/ 793 w 840"/>
                <a:gd name="T27" fmla="*/ 80 h 1102"/>
                <a:gd name="T28" fmla="*/ 735 w 840"/>
                <a:gd name="T29" fmla="*/ 44 h 1102"/>
                <a:gd name="T30" fmla="*/ 522 w 840"/>
                <a:gd name="T31" fmla="*/ 44 h 1102"/>
                <a:gd name="T32" fmla="*/ 118 w 840"/>
                <a:gd name="T33" fmla="*/ 44 h 1102"/>
                <a:gd name="T34" fmla="*/ 97 w 840"/>
                <a:gd name="T35" fmla="*/ 46 h 1102"/>
                <a:gd name="T36" fmla="*/ 43 w 840"/>
                <a:gd name="T37" fmla="*/ 113 h 1102"/>
                <a:gd name="T38" fmla="*/ 43 w 840"/>
                <a:gd name="T39" fmla="*/ 417 h 1102"/>
                <a:gd name="T40" fmla="*/ 43 w 840"/>
                <a:gd name="T41" fmla="*/ 985 h 1102"/>
                <a:gd name="T42" fmla="*/ 56 w 840"/>
                <a:gd name="T43" fmla="*/ 1034 h 1102"/>
                <a:gd name="T44" fmla="*/ 112 w 840"/>
                <a:gd name="T45" fmla="*/ 1061 h 1102"/>
                <a:gd name="T46" fmla="*/ 736 w 840"/>
                <a:gd name="T47" fmla="*/ 1060 h 1102"/>
                <a:gd name="T48" fmla="*/ 797 w 840"/>
                <a:gd name="T49" fmla="*/ 995 h 1102"/>
                <a:gd name="T50" fmla="*/ 797 w 840"/>
                <a:gd name="T51" fmla="*/ 933 h 1102"/>
                <a:gd name="T52" fmla="*/ 806 w 840"/>
                <a:gd name="T53" fmla="*/ 909 h 1102"/>
                <a:gd name="T54" fmla="*/ 830 w 840"/>
                <a:gd name="T55" fmla="*/ 886 h 1102"/>
                <a:gd name="T56" fmla="*/ 837 w 840"/>
                <a:gd name="T57" fmla="*/ 883 h 1102"/>
                <a:gd name="T58" fmla="*/ 839 w 840"/>
                <a:gd name="T59" fmla="*/ 889 h 1102"/>
                <a:gd name="T60" fmla="*/ 838 w 840"/>
                <a:gd name="T61" fmla="*/ 1012 h 1102"/>
                <a:gd name="T62" fmla="*/ 740 w 840"/>
                <a:gd name="T63" fmla="*/ 1102 h 1102"/>
                <a:gd name="T64" fmla="*/ 107 w 840"/>
                <a:gd name="T65" fmla="*/ 1102 h 1102"/>
                <a:gd name="T66" fmla="*/ 3 w 840"/>
                <a:gd name="T67" fmla="*/ 1018 h 1102"/>
                <a:gd name="T68" fmla="*/ 1 w 840"/>
                <a:gd name="T69" fmla="*/ 989 h 1102"/>
                <a:gd name="T70" fmla="*/ 1 w 840"/>
                <a:gd name="T71" fmla="*/ 549 h 1102"/>
                <a:gd name="T72" fmla="*/ 1 w 840"/>
                <a:gd name="T73" fmla="*/ 549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1102">
                  <a:moveTo>
                    <a:pt x="1" y="549"/>
                  </a:moveTo>
                  <a:cubicBezTo>
                    <a:pt x="1" y="402"/>
                    <a:pt x="2" y="254"/>
                    <a:pt x="0" y="106"/>
                  </a:cubicBezTo>
                  <a:cubicBezTo>
                    <a:pt x="0" y="44"/>
                    <a:pt x="58" y="2"/>
                    <a:pt x="104" y="2"/>
                  </a:cubicBezTo>
                  <a:cubicBezTo>
                    <a:pt x="250" y="3"/>
                    <a:pt x="397" y="3"/>
                    <a:pt x="543" y="3"/>
                  </a:cubicBezTo>
                  <a:cubicBezTo>
                    <a:pt x="607" y="2"/>
                    <a:pt x="671" y="4"/>
                    <a:pt x="735" y="2"/>
                  </a:cubicBezTo>
                  <a:cubicBezTo>
                    <a:pt x="800" y="0"/>
                    <a:pt x="840" y="49"/>
                    <a:pt x="839" y="107"/>
                  </a:cubicBezTo>
                  <a:cubicBezTo>
                    <a:pt x="838" y="250"/>
                    <a:pt x="839" y="394"/>
                    <a:pt x="839" y="538"/>
                  </a:cubicBezTo>
                  <a:cubicBezTo>
                    <a:pt x="839" y="551"/>
                    <a:pt x="836" y="561"/>
                    <a:pt x="826" y="569"/>
                  </a:cubicBezTo>
                  <a:cubicBezTo>
                    <a:pt x="819" y="575"/>
                    <a:pt x="813" y="582"/>
                    <a:pt x="807" y="588"/>
                  </a:cubicBezTo>
                  <a:cubicBezTo>
                    <a:pt x="805" y="590"/>
                    <a:pt x="803" y="593"/>
                    <a:pt x="800" y="592"/>
                  </a:cubicBezTo>
                  <a:cubicBezTo>
                    <a:pt x="795" y="591"/>
                    <a:pt x="797" y="586"/>
                    <a:pt x="797" y="583"/>
                  </a:cubicBezTo>
                  <a:cubicBezTo>
                    <a:pt x="797" y="537"/>
                    <a:pt x="797" y="490"/>
                    <a:pt x="797" y="444"/>
                  </a:cubicBezTo>
                  <a:cubicBezTo>
                    <a:pt x="797" y="333"/>
                    <a:pt x="797" y="222"/>
                    <a:pt x="797" y="111"/>
                  </a:cubicBezTo>
                  <a:cubicBezTo>
                    <a:pt x="797" y="101"/>
                    <a:pt x="796" y="90"/>
                    <a:pt x="793" y="80"/>
                  </a:cubicBezTo>
                  <a:cubicBezTo>
                    <a:pt x="784" y="56"/>
                    <a:pt x="765" y="44"/>
                    <a:pt x="735" y="44"/>
                  </a:cubicBezTo>
                  <a:cubicBezTo>
                    <a:pt x="664" y="44"/>
                    <a:pt x="593" y="44"/>
                    <a:pt x="522" y="44"/>
                  </a:cubicBezTo>
                  <a:cubicBezTo>
                    <a:pt x="387" y="44"/>
                    <a:pt x="253" y="44"/>
                    <a:pt x="118" y="44"/>
                  </a:cubicBezTo>
                  <a:cubicBezTo>
                    <a:pt x="111" y="44"/>
                    <a:pt x="104" y="44"/>
                    <a:pt x="97" y="46"/>
                  </a:cubicBezTo>
                  <a:cubicBezTo>
                    <a:pt x="60" y="54"/>
                    <a:pt x="43" y="75"/>
                    <a:pt x="43" y="113"/>
                  </a:cubicBezTo>
                  <a:cubicBezTo>
                    <a:pt x="43" y="214"/>
                    <a:pt x="43" y="316"/>
                    <a:pt x="43" y="417"/>
                  </a:cubicBezTo>
                  <a:cubicBezTo>
                    <a:pt x="43" y="607"/>
                    <a:pt x="43" y="796"/>
                    <a:pt x="43" y="985"/>
                  </a:cubicBezTo>
                  <a:cubicBezTo>
                    <a:pt x="43" y="1003"/>
                    <a:pt x="45" y="1020"/>
                    <a:pt x="56" y="1034"/>
                  </a:cubicBezTo>
                  <a:cubicBezTo>
                    <a:pt x="71" y="1052"/>
                    <a:pt x="90" y="1060"/>
                    <a:pt x="112" y="1061"/>
                  </a:cubicBezTo>
                  <a:cubicBezTo>
                    <a:pt x="320" y="1061"/>
                    <a:pt x="528" y="1061"/>
                    <a:pt x="736" y="1060"/>
                  </a:cubicBezTo>
                  <a:cubicBezTo>
                    <a:pt x="774" y="1060"/>
                    <a:pt x="795" y="1038"/>
                    <a:pt x="797" y="995"/>
                  </a:cubicBezTo>
                  <a:cubicBezTo>
                    <a:pt x="797" y="975"/>
                    <a:pt x="797" y="953"/>
                    <a:pt x="797" y="933"/>
                  </a:cubicBezTo>
                  <a:cubicBezTo>
                    <a:pt x="797" y="923"/>
                    <a:pt x="799" y="916"/>
                    <a:pt x="806" y="909"/>
                  </a:cubicBezTo>
                  <a:cubicBezTo>
                    <a:pt x="814" y="902"/>
                    <a:pt x="822" y="894"/>
                    <a:pt x="830" y="886"/>
                  </a:cubicBezTo>
                  <a:cubicBezTo>
                    <a:pt x="832" y="884"/>
                    <a:pt x="833" y="881"/>
                    <a:pt x="837" y="883"/>
                  </a:cubicBezTo>
                  <a:cubicBezTo>
                    <a:pt x="839" y="884"/>
                    <a:pt x="839" y="887"/>
                    <a:pt x="839" y="889"/>
                  </a:cubicBezTo>
                  <a:cubicBezTo>
                    <a:pt x="839" y="930"/>
                    <a:pt x="840" y="971"/>
                    <a:pt x="838" y="1012"/>
                  </a:cubicBezTo>
                  <a:cubicBezTo>
                    <a:pt x="836" y="1063"/>
                    <a:pt x="792" y="1102"/>
                    <a:pt x="740" y="1102"/>
                  </a:cubicBezTo>
                  <a:cubicBezTo>
                    <a:pt x="529" y="1102"/>
                    <a:pt x="318" y="1102"/>
                    <a:pt x="107" y="1102"/>
                  </a:cubicBezTo>
                  <a:cubicBezTo>
                    <a:pt x="57" y="1102"/>
                    <a:pt x="13" y="1066"/>
                    <a:pt x="3" y="1018"/>
                  </a:cubicBezTo>
                  <a:cubicBezTo>
                    <a:pt x="0" y="1008"/>
                    <a:pt x="1" y="999"/>
                    <a:pt x="1" y="989"/>
                  </a:cubicBezTo>
                  <a:cubicBezTo>
                    <a:pt x="1" y="842"/>
                    <a:pt x="1" y="696"/>
                    <a:pt x="1" y="549"/>
                  </a:cubicBezTo>
                  <a:cubicBezTo>
                    <a:pt x="1" y="549"/>
                    <a:pt x="1" y="549"/>
                    <a:pt x="1" y="5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8">
              <a:extLst>
                <a:ext uri="{FF2B5EF4-FFF2-40B4-BE49-F238E27FC236}">
                  <a16:creationId xmlns:a16="http://schemas.microsoft.com/office/drawing/2014/main" id="{97794EB9-D289-1E49-8DB9-C1B223602357}"/>
                </a:ext>
              </a:extLst>
            </p:cNvPr>
            <p:cNvSpPr>
              <a:spLocks/>
            </p:cNvSpPr>
            <p:nvPr/>
          </p:nvSpPr>
          <p:spPr bwMode="auto">
            <a:xfrm>
              <a:off x="16360776" y="1652588"/>
              <a:ext cx="781050" cy="784225"/>
            </a:xfrm>
            <a:custGeom>
              <a:avLst/>
              <a:gdLst>
                <a:gd name="T0" fmla="*/ 398 w 401"/>
                <a:gd name="T1" fmla="*/ 116 h 403"/>
                <a:gd name="T2" fmla="*/ 382 w 401"/>
                <a:gd name="T3" fmla="*/ 154 h 403"/>
                <a:gd name="T4" fmla="*/ 150 w 401"/>
                <a:gd name="T5" fmla="*/ 385 h 403"/>
                <a:gd name="T6" fmla="*/ 112 w 401"/>
                <a:gd name="T7" fmla="*/ 392 h 403"/>
                <a:gd name="T8" fmla="*/ 121 w 401"/>
                <a:gd name="T9" fmla="*/ 355 h 403"/>
                <a:gd name="T10" fmla="*/ 346 w 401"/>
                <a:gd name="T11" fmla="*/ 130 h 403"/>
                <a:gd name="T12" fmla="*/ 347 w 401"/>
                <a:gd name="T13" fmla="*/ 80 h 403"/>
                <a:gd name="T14" fmla="*/ 322 w 401"/>
                <a:gd name="T15" fmla="*/ 55 h 403"/>
                <a:gd name="T16" fmla="*/ 301 w 401"/>
                <a:gd name="T17" fmla="*/ 46 h 403"/>
                <a:gd name="T18" fmla="*/ 265 w 401"/>
                <a:gd name="T19" fmla="*/ 60 h 403"/>
                <a:gd name="T20" fmla="*/ 46 w 401"/>
                <a:gd name="T21" fmla="*/ 279 h 403"/>
                <a:gd name="T22" fmla="*/ 33 w 401"/>
                <a:gd name="T23" fmla="*/ 291 h 403"/>
                <a:gd name="T24" fmla="*/ 7 w 401"/>
                <a:gd name="T25" fmla="*/ 287 h 403"/>
                <a:gd name="T26" fmla="*/ 6 w 401"/>
                <a:gd name="T27" fmla="*/ 261 h 403"/>
                <a:gd name="T28" fmla="*/ 14 w 401"/>
                <a:gd name="T29" fmla="*/ 253 h 403"/>
                <a:gd name="T30" fmla="*/ 251 w 401"/>
                <a:gd name="T31" fmla="*/ 16 h 403"/>
                <a:gd name="T32" fmla="*/ 286 w 401"/>
                <a:gd name="T33" fmla="*/ 4 h 403"/>
                <a:gd name="T34" fmla="*/ 290 w 401"/>
                <a:gd name="T35" fmla="*/ 5 h 403"/>
                <a:gd name="T36" fmla="*/ 362 w 401"/>
                <a:gd name="T37" fmla="*/ 39 h 403"/>
                <a:gd name="T38" fmla="*/ 369 w 401"/>
                <a:gd name="T39" fmla="*/ 46 h 403"/>
                <a:gd name="T40" fmla="*/ 398 w 401"/>
                <a:gd name="T41" fmla="*/ 11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403">
                  <a:moveTo>
                    <a:pt x="398" y="116"/>
                  </a:moveTo>
                  <a:cubicBezTo>
                    <a:pt x="401" y="130"/>
                    <a:pt x="393" y="142"/>
                    <a:pt x="382" y="154"/>
                  </a:cubicBezTo>
                  <a:cubicBezTo>
                    <a:pt x="304" y="230"/>
                    <a:pt x="227" y="308"/>
                    <a:pt x="150" y="385"/>
                  </a:cubicBezTo>
                  <a:cubicBezTo>
                    <a:pt x="135" y="400"/>
                    <a:pt x="123" y="403"/>
                    <a:pt x="112" y="392"/>
                  </a:cubicBezTo>
                  <a:cubicBezTo>
                    <a:pt x="103" y="382"/>
                    <a:pt x="106" y="371"/>
                    <a:pt x="121" y="355"/>
                  </a:cubicBezTo>
                  <a:cubicBezTo>
                    <a:pt x="196" y="280"/>
                    <a:pt x="271" y="205"/>
                    <a:pt x="346" y="130"/>
                  </a:cubicBezTo>
                  <a:cubicBezTo>
                    <a:pt x="359" y="118"/>
                    <a:pt x="359" y="92"/>
                    <a:pt x="347" y="80"/>
                  </a:cubicBezTo>
                  <a:cubicBezTo>
                    <a:pt x="338" y="71"/>
                    <a:pt x="330" y="63"/>
                    <a:pt x="322" y="55"/>
                  </a:cubicBezTo>
                  <a:cubicBezTo>
                    <a:pt x="316" y="48"/>
                    <a:pt x="309" y="47"/>
                    <a:pt x="301" y="46"/>
                  </a:cubicBezTo>
                  <a:cubicBezTo>
                    <a:pt x="286" y="44"/>
                    <a:pt x="276" y="50"/>
                    <a:pt x="265" y="60"/>
                  </a:cubicBezTo>
                  <a:cubicBezTo>
                    <a:pt x="193" y="133"/>
                    <a:pt x="120" y="206"/>
                    <a:pt x="46" y="279"/>
                  </a:cubicBezTo>
                  <a:cubicBezTo>
                    <a:pt x="42" y="283"/>
                    <a:pt x="38" y="288"/>
                    <a:pt x="33" y="291"/>
                  </a:cubicBezTo>
                  <a:cubicBezTo>
                    <a:pt x="24" y="297"/>
                    <a:pt x="14" y="295"/>
                    <a:pt x="7" y="287"/>
                  </a:cubicBezTo>
                  <a:cubicBezTo>
                    <a:pt x="0" y="279"/>
                    <a:pt x="0" y="270"/>
                    <a:pt x="6" y="261"/>
                  </a:cubicBezTo>
                  <a:cubicBezTo>
                    <a:pt x="9" y="258"/>
                    <a:pt x="12" y="256"/>
                    <a:pt x="14" y="253"/>
                  </a:cubicBezTo>
                  <a:cubicBezTo>
                    <a:pt x="93" y="174"/>
                    <a:pt x="172" y="95"/>
                    <a:pt x="251" y="16"/>
                  </a:cubicBezTo>
                  <a:cubicBezTo>
                    <a:pt x="261" y="6"/>
                    <a:pt x="272" y="1"/>
                    <a:pt x="286" y="4"/>
                  </a:cubicBezTo>
                  <a:cubicBezTo>
                    <a:pt x="287" y="5"/>
                    <a:pt x="288" y="5"/>
                    <a:pt x="290" y="5"/>
                  </a:cubicBezTo>
                  <a:cubicBezTo>
                    <a:pt x="321" y="0"/>
                    <a:pt x="343" y="15"/>
                    <a:pt x="362" y="39"/>
                  </a:cubicBezTo>
                  <a:cubicBezTo>
                    <a:pt x="364" y="41"/>
                    <a:pt x="367" y="43"/>
                    <a:pt x="369" y="46"/>
                  </a:cubicBezTo>
                  <a:cubicBezTo>
                    <a:pt x="397" y="74"/>
                    <a:pt x="397" y="74"/>
                    <a:pt x="39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9">
              <a:extLst>
                <a:ext uri="{FF2B5EF4-FFF2-40B4-BE49-F238E27FC236}">
                  <a16:creationId xmlns:a16="http://schemas.microsoft.com/office/drawing/2014/main" id="{791D7979-B449-5147-9398-3E251F8EF330}"/>
                </a:ext>
              </a:extLst>
            </p:cNvPr>
            <p:cNvSpPr>
              <a:spLocks/>
            </p:cNvSpPr>
            <p:nvPr/>
          </p:nvSpPr>
          <p:spPr bwMode="auto">
            <a:xfrm>
              <a:off x="16216313" y="2217738"/>
              <a:ext cx="361950" cy="358775"/>
            </a:xfrm>
            <a:custGeom>
              <a:avLst/>
              <a:gdLst>
                <a:gd name="T0" fmla="*/ 78 w 186"/>
                <a:gd name="T1" fmla="*/ 25 h 184"/>
                <a:gd name="T2" fmla="*/ 65 w 186"/>
                <a:gd name="T3" fmla="*/ 78 h 184"/>
                <a:gd name="T4" fmla="*/ 86 w 186"/>
                <a:gd name="T5" fmla="*/ 122 h 184"/>
                <a:gd name="T6" fmla="*/ 97 w 186"/>
                <a:gd name="T7" fmla="*/ 121 h 184"/>
                <a:gd name="T8" fmla="*/ 149 w 186"/>
                <a:gd name="T9" fmla="*/ 110 h 184"/>
                <a:gd name="T10" fmla="*/ 158 w 186"/>
                <a:gd name="T11" fmla="*/ 108 h 184"/>
                <a:gd name="T12" fmla="*/ 184 w 186"/>
                <a:gd name="T13" fmla="*/ 125 h 184"/>
                <a:gd name="T14" fmla="*/ 166 w 186"/>
                <a:gd name="T15" fmla="*/ 149 h 184"/>
                <a:gd name="T16" fmla="*/ 123 w 186"/>
                <a:gd name="T17" fmla="*/ 159 h 184"/>
                <a:gd name="T18" fmla="*/ 32 w 186"/>
                <a:gd name="T19" fmla="*/ 180 h 184"/>
                <a:gd name="T20" fmla="*/ 5 w 186"/>
                <a:gd name="T21" fmla="*/ 152 h 184"/>
                <a:gd name="T22" fmla="*/ 36 w 186"/>
                <a:gd name="T23" fmla="*/ 20 h 184"/>
                <a:gd name="T24" fmla="*/ 59 w 186"/>
                <a:gd name="T25" fmla="*/ 2 h 184"/>
                <a:gd name="T26" fmla="*/ 78 w 186"/>
                <a:gd name="T27" fmla="*/ 2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184">
                  <a:moveTo>
                    <a:pt x="78" y="25"/>
                  </a:moveTo>
                  <a:cubicBezTo>
                    <a:pt x="74" y="40"/>
                    <a:pt x="69" y="59"/>
                    <a:pt x="65" y="78"/>
                  </a:cubicBezTo>
                  <a:cubicBezTo>
                    <a:pt x="61" y="95"/>
                    <a:pt x="70" y="115"/>
                    <a:pt x="86" y="122"/>
                  </a:cubicBezTo>
                  <a:cubicBezTo>
                    <a:pt x="90" y="123"/>
                    <a:pt x="93" y="122"/>
                    <a:pt x="97" y="121"/>
                  </a:cubicBezTo>
                  <a:cubicBezTo>
                    <a:pt x="114" y="117"/>
                    <a:pt x="131" y="113"/>
                    <a:pt x="149" y="110"/>
                  </a:cubicBezTo>
                  <a:cubicBezTo>
                    <a:pt x="152" y="109"/>
                    <a:pt x="155" y="108"/>
                    <a:pt x="158" y="108"/>
                  </a:cubicBezTo>
                  <a:cubicBezTo>
                    <a:pt x="172" y="107"/>
                    <a:pt x="182" y="114"/>
                    <a:pt x="184" y="125"/>
                  </a:cubicBezTo>
                  <a:cubicBezTo>
                    <a:pt x="186" y="136"/>
                    <a:pt x="178" y="146"/>
                    <a:pt x="166" y="149"/>
                  </a:cubicBezTo>
                  <a:cubicBezTo>
                    <a:pt x="152" y="153"/>
                    <a:pt x="137" y="156"/>
                    <a:pt x="123" y="159"/>
                  </a:cubicBezTo>
                  <a:cubicBezTo>
                    <a:pt x="93" y="166"/>
                    <a:pt x="63" y="173"/>
                    <a:pt x="32" y="180"/>
                  </a:cubicBezTo>
                  <a:cubicBezTo>
                    <a:pt x="12" y="184"/>
                    <a:pt x="0" y="172"/>
                    <a:pt x="5" y="152"/>
                  </a:cubicBezTo>
                  <a:cubicBezTo>
                    <a:pt x="15" y="108"/>
                    <a:pt x="25" y="64"/>
                    <a:pt x="36" y="20"/>
                  </a:cubicBezTo>
                  <a:cubicBezTo>
                    <a:pt x="39" y="7"/>
                    <a:pt x="47" y="0"/>
                    <a:pt x="59" y="2"/>
                  </a:cubicBezTo>
                  <a:cubicBezTo>
                    <a:pt x="70" y="3"/>
                    <a:pt x="77" y="11"/>
                    <a:pt x="7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0">
              <a:extLst>
                <a:ext uri="{FF2B5EF4-FFF2-40B4-BE49-F238E27FC236}">
                  <a16:creationId xmlns:a16="http://schemas.microsoft.com/office/drawing/2014/main" id="{5EE80F6D-1860-1846-9917-B9A31D490317}"/>
                </a:ext>
              </a:extLst>
            </p:cNvPr>
            <p:cNvSpPr>
              <a:spLocks/>
            </p:cNvSpPr>
            <p:nvPr/>
          </p:nvSpPr>
          <p:spPr bwMode="auto">
            <a:xfrm>
              <a:off x="16475076" y="1789113"/>
              <a:ext cx="527050" cy="519113"/>
            </a:xfrm>
            <a:custGeom>
              <a:avLst/>
              <a:gdLst>
                <a:gd name="T0" fmla="*/ 13 w 270"/>
                <a:gd name="T1" fmla="*/ 267 h 267"/>
                <a:gd name="T2" fmla="*/ 4 w 270"/>
                <a:gd name="T3" fmla="*/ 252 h 267"/>
                <a:gd name="T4" fmla="*/ 13 w 270"/>
                <a:gd name="T5" fmla="*/ 242 h 267"/>
                <a:gd name="T6" fmla="*/ 239 w 270"/>
                <a:gd name="T7" fmla="*/ 16 h 267"/>
                <a:gd name="T8" fmla="*/ 261 w 270"/>
                <a:gd name="T9" fmla="*/ 9 h 267"/>
                <a:gd name="T10" fmla="*/ 254 w 270"/>
                <a:gd name="T11" fmla="*/ 31 h 267"/>
                <a:gd name="T12" fmla="*/ 28 w 270"/>
                <a:gd name="T13" fmla="*/ 257 h 267"/>
                <a:gd name="T14" fmla="*/ 13 w 270"/>
                <a:gd name="T15" fmla="*/ 2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267">
                  <a:moveTo>
                    <a:pt x="13" y="267"/>
                  </a:moveTo>
                  <a:cubicBezTo>
                    <a:pt x="5" y="267"/>
                    <a:pt x="0" y="258"/>
                    <a:pt x="4" y="252"/>
                  </a:cubicBezTo>
                  <a:cubicBezTo>
                    <a:pt x="6" y="248"/>
                    <a:pt x="10" y="245"/>
                    <a:pt x="13" y="242"/>
                  </a:cubicBezTo>
                  <a:cubicBezTo>
                    <a:pt x="88" y="167"/>
                    <a:pt x="163" y="91"/>
                    <a:pt x="239" y="16"/>
                  </a:cubicBezTo>
                  <a:cubicBezTo>
                    <a:pt x="245" y="10"/>
                    <a:pt x="251" y="0"/>
                    <a:pt x="261" y="9"/>
                  </a:cubicBezTo>
                  <a:cubicBezTo>
                    <a:pt x="270" y="18"/>
                    <a:pt x="260" y="25"/>
                    <a:pt x="254" y="31"/>
                  </a:cubicBezTo>
                  <a:cubicBezTo>
                    <a:pt x="179" y="106"/>
                    <a:pt x="103" y="182"/>
                    <a:pt x="28" y="257"/>
                  </a:cubicBezTo>
                  <a:cubicBezTo>
                    <a:pt x="24" y="262"/>
                    <a:pt x="20" y="267"/>
                    <a:pt x="13"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1">
              <a:extLst>
                <a:ext uri="{FF2B5EF4-FFF2-40B4-BE49-F238E27FC236}">
                  <a16:creationId xmlns:a16="http://schemas.microsoft.com/office/drawing/2014/main" id="{C734B136-F564-1646-91DE-4721C0D95F49}"/>
                </a:ext>
              </a:extLst>
            </p:cNvPr>
            <p:cNvSpPr>
              <a:spLocks noEditPoints="1"/>
            </p:cNvSpPr>
            <p:nvPr/>
          </p:nvSpPr>
          <p:spPr bwMode="auto">
            <a:xfrm>
              <a:off x="15527338" y="1566863"/>
              <a:ext cx="238125" cy="239713"/>
            </a:xfrm>
            <a:custGeom>
              <a:avLst/>
              <a:gdLst>
                <a:gd name="T0" fmla="*/ 122 w 122"/>
                <a:gd name="T1" fmla="*/ 61 h 123"/>
                <a:gd name="T2" fmla="*/ 61 w 122"/>
                <a:gd name="T3" fmla="*/ 123 h 123"/>
                <a:gd name="T4" fmla="*/ 0 w 122"/>
                <a:gd name="T5" fmla="*/ 61 h 123"/>
                <a:gd name="T6" fmla="*/ 60 w 122"/>
                <a:gd name="T7" fmla="*/ 0 h 123"/>
                <a:gd name="T8" fmla="*/ 122 w 122"/>
                <a:gd name="T9" fmla="*/ 61 h 123"/>
                <a:gd name="T10" fmla="*/ 62 w 122"/>
                <a:gd name="T11" fmla="*/ 100 h 123"/>
                <a:gd name="T12" fmla="*/ 101 w 122"/>
                <a:gd name="T13" fmla="*/ 63 h 123"/>
                <a:gd name="T14" fmla="*/ 62 w 122"/>
                <a:gd name="T15" fmla="*/ 22 h 123"/>
                <a:gd name="T16" fmla="*/ 22 w 122"/>
                <a:gd name="T17" fmla="*/ 61 h 123"/>
                <a:gd name="T18" fmla="*/ 62 w 122"/>
                <a:gd name="T19"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3">
                  <a:moveTo>
                    <a:pt x="122" y="61"/>
                  </a:moveTo>
                  <a:cubicBezTo>
                    <a:pt x="122" y="96"/>
                    <a:pt x="96" y="123"/>
                    <a:pt x="61" y="123"/>
                  </a:cubicBezTo>
                  <a:cubicBezTo>
                    <a:pt x="28" y="123"/>
                    <a:pt x="0" y="95"/>
                    <a:pt x="0" y="61"/>
                  </a:cubicBezTo>
                  <a:cubicBezTo>
                    <a:pt x="0" y="29"/>
                    <a:pt x="29" y="0"/>
                    <a:pt x="60" y="0"/>
                  </a:cubicBezTo>
                  <a:cubicBezTo>
                    <a:pt x="96" y="0"/>
                    <a:pt x="122" y="26"/>
                    <a:pt x="122" y="61"/>
                  </a:cubicBezTo>
                  <a:close/>
                  <a:moveTo>
                    <a:pt x="62" y="100"/>
                  </a:moveTo>
                  <a:cubicBezTo>
                    <a:pt x="84" y="100"/>
                    <a:pt x="100" y="84"/>
                    <a:pt x="101" y="63"/>
                  </a:cubicBezTo>
                  <a:cubicBezTo>
                    <a:pt x="101" y="41"/>
                    <a:pt x="83" y="22"/>
                    <a:pt x="62" y="22"/>
                  </a:cubicBezTo>
                  <a:cubicBezTo>
                    <a:pt x="40" y="22"/>
                    <a:pt x="22" y="40"/>
                    <a:pt x="22" y="61"/>
                  </a:cubicBezTo>
                  <a:cubicBezTo>
                    <a:pt x="22" y="83"/>
                    <a:pt x="39" y="100"/>
                    <a:pt x="62"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2">
              <a:extLst>
                <a:ext uri="{FF2B5EF4-FFF2-40B4-BE49-F238E27FC236}">
                  <a16:creationId xmlns:a16="http://schemas.microsoft.com/office/drawing/2014/main" id="{A5739DCF-9766-DC44-B227-B4911D1EEFBE}"/>
                </a:ext>
              </a:extLst>
            </p:cNvPr>
            <p:cNvSpPr>
              <a:spLocks noEditPoints="1"/>
            </p:cNvSpPr>
            <p:nvPr/>
          </p:nvSpPr>
          <p:spPr bwMode="auto">
            <a:xfrm>
              <a:off x="15527338" y="1895475"/>
              <a:ext cx="239713" cy="239713"/>
            </a:xfrm>
            <a:custGeom>
              <a:avLst/>
              <a:gdLst>
                <a:gd name="T0" fmla="*/ 61 w 123"/>
                <a:gd name="T1" fmla="*/ 123 h 123"/>
                <a:gd name="T2" fmla="*/ 0 w 123"/>
                <a:gd name="T3" fmla="*/ 60 h 123"/>
                <a:gd name="T4" fmla="*/ 63 w 123"/>
                <a:gd name="T5" fmla="*/ 1 h 123"/>
                <a:gd name="T6" fmla="*/ 123 w 123"/>
                <a:gd name="T7" fmla="*/ 64 h 123"/>
                <a:gd name="T8" fmla="*/ 61 w 123"/>
                <a:gd name="T9" fmla="*/ 123 h 123"/>
                <a:gd name="T10" fmla="*/ 23 w 123"/>
                <a:gd name="T11" fmla="*/ 61 h 123"/>
                <a:gd name="T12" fmla="*/ 61 w 123"/>
                <a:gd name="T13" fmla="*/ 101 h 123"/>
                <a:gd name="T14" fmla="*/ 101 w 123"/>
                <a:gd name="T15" fmla="*/ 62 h 123"/>
                <a:gd name="T16" fmla="*/ 60 w 123"/>
                <a:gd name="T17" fmla="*/ 22 h 123"/>
                <a:gd name="T18" fmla="*/ 23 w 123"/>
                <a:gd name="T19"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1" y="123"/>
                  </a:moveTo>
                  <a:cubicBezTo>
                    <a:pt x="27" y="122"/>
                    <a:pt x="0" y="95"/>
                    <a:pt x="0" y="60"/>
                  </a:cubicBezTo>
                  <a:cubicBezTo>
                    <a:pt x="1" y="26"/>
                    <a:pt x="28" y="0"/>
                    <a:pt x="63" y="1"/>
                  </a:cubicBezTo>
                  <a:cubicBezTo>
                    <a:pt x="98" y="2"/>
                    <a:pt x="123" y="28"/>
                    <a:pt x="123" y="64"/>
                  </a:cubicBezTo>
                  <a:cubicBezTo>
                    <a:pt x="123" y="96"/>
                    <a:pt x="94" y="123"/>
                    <a:pt x="61" y="123"/>
                  </a:cubicBezTo>
                  <a:close/>
                  <a:moveTo>
                    <a:pt x="23" y="61"/>
                  </a:moveTo>
                  <a:cubicBezTo>
                    <a:pt x="23" y="84"/>
                    <a:pt x="39" y="101"/>
                    <a:pt x="61" y="101"/>
                  </a:cubicBezTo>
                  <a:cubicBezTo>
                    <a:pt x="82" y="102"/>
                    <a:pt x="101" y="84"/>
                    <a:pt x="101" y="62"/>
                  </a:cubicBezTo>
                  <a:cubicBezTo>
                    <a:pt x="101" y="40"/>
                    <a:pt x="82" y="22"/>
                    <a:pt x="60" y="22"/>
                  </a:cubicBezTo>
                  <a:cubicBezTo>
                    <a:pt x="40" y="22"/>
                    <a:pt x="23" y="40"/>
                    <a:pt x="2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3">
              <a:extLst>
                <a:ext uri="{FF2B5EF4-FFF2-40B4-BE49-F238E27FC236}">
                  <a16:creationId xmlns:a16="http://schemas.microsoft.com/office/drawing/2014/main" id="{BA3E9716-F6EC-1E4A-BE5B-CD38DD0A95F2}"/>
                </a:ext>
              </a:extLst>
            </p:cNvPr>
            <p:cNvSpPr>
              <a:spLocks/>
            </p:cNvSpPr>
            <p:nvPr/>
          </p:nvSpPr>
          <p:spPr bwMode="auto">
            <a:xfrm>
              <a:off x="15892463" y="1012825"/>
              <a:ext cx="554038" cy="41275"/>
            </a:xfrm>
            <a:custGeom>
              <a:avLst/>
              <a:gdLst>
                <a:gd name="T0" fmla="*/ 141 w 284"/>
                <a:gd name="T1" fmla="*/ 0 h 21"/>
                <a:gd name="T2" fmla="*/ 264 w 284"/>
                <a:gd name="T3" fmla="*/ 1 h 21"/>
                <a:gd name="T4" fmla="*/ 276 w 284"/>
                <a:gd name="T5" fmla="*/ 1 h 21"/>
                <a:gd name="T6" fmla="*/ 284 w 284"/>
                <a:gd name="T7" fmla="*/ 11 h 21"/>
                <a:gd name="T8" fmla="*/ 276 w 284"/>
                <a:gd name="T9" fmla="*/ 21 h 21"/>
                <a:gd name="T10" fmla="*/ 266 w 284"/>
                <a:gd name="T11" fmla="*/ 21 h 21"/>
                <a:gd name="T12" fmla="*/ 20 w 284"/>
                <a:gd name="T13" fmla="*/ 21 h 21"/>
                <a:gd name="T14" fmla="*/ 14 w 284"/>
                <a:gd name="T15" fmla="*/ 21 h 21"/>
                <a:gd name="T16" fmla="*/ 0 w 284"/>
                <a:gd name="T17" fmla="*/ 10 h 21"/>
                <a:gd name="T18" fmla="*/ 14 w 284"/>
                <a:gd name="T19" fmla="*/ 1 h 21"/>
                <a:gd name="T20" fmla="*/ 110 w 284"/>
                <a:gd name="T21" fmla="*/ 0 h 21"/>
                <a:gd name="T22" fmla="*/ 141 w 284"/>
                <a:gd name="T23" fmla="*/ 0 h 21"/>
                <a:gd name="T24" fmla="*/ 141 w 284"/>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1">
                  <a:moveTo>
                    <a:pt x="141" y="0"/>
                  </a:moveTo>
                  <a:cubicBezTo>
                    <a:pt x="182" y="0"/>
                    <a:pt x="223" y="0"/>
                    <a:pt x="264" y="1"/>
                  </a:cubicBezTo>
                  <a:cubicBezTo>
                    <a:pt x="268" y="1"/>
                    <a:pt x="272" y="1"/>
                    <a:pt x="276" y="1"/>
                  </a:cubicBezTo>
                  <a:cubicBezTo>
                    <a:pt x="281" y="2"/>
                    <a:pt x="284" y="6"/>
                    <a:pt x="284" y="11"/>
                  </a:cubicBezTo>
                  <a:cubicBezTo>
                    <a:pt x="284" y="16"/>
                    <a:pt x="281" y="20"/>
                    <a:pt x="276" y="21"/>
                  </a:cubicBezTo>
                  <a:cubicBezTo>
                    <a:pt x="272" y="21"/>
                    <a:pt x="269" y="21"/>
                    <a:pt x="266" y="21"/>
                  </a:cubicBezTo>
                  <a:cubicBezTo>
                    <a:pt x="184" y="21"/>
                    <a:pt x="102" y="21"/>
                    <a:pt x="20" y="21"/>
                  </a:cubicBezTo>
                  <a:cubicBezTo>
                    <a:pt x="18" y="21"/>
                    <a:pt x="16" y="21"/>
                    <a:pt x="14" y="21"/>
                  </a:cubicBezTo>
                  <a:cubicBezTo>
                    <a:pt x="6" y="21"/>
                    <a:pt x="0" y="19"/>
                    <a:pt x="0" y="10"/>
                  </a:cubicBezTo>
                  <a:cubicBezTo>
                    <a:pt x="0" y="1"/>
                    <a:pt x="7" y="1"/>
                    <a:pt x="14" y="1"/>
                  </a:cubicBezTo>
                  <a:cubicBezTo>
                    <a:pt x="46" y="1"/>
                    <a:pt x="78" y="0"/>
                    <a:pt x="110" y="0"/>
                  </a:cubicBezTo>
                  <a:cubicBezTo>
                    <a:pt x="120" y="0"/>
                    <a:pt x="131" y="0"/>
                    <a:pt x="141" y="0"/>
                  </a:cubicBezTo>
                  <a:cubicBezTo>
                    <a:pt x="141" y="0"/>
                    <a:pt x="141" y="0"/>
                    <a:pt x="1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4">
              <a:extLst>
                <a:ext uri="{FF2B5EF4-FFF2-40B4-BE49-F238E27FC236}">
                  <a16:creationId xmlns:a16="http://schemas.microsoft.com/office/drawing/2014/main" id="{F8FDABD8-ED8C-4E49-A142-A912232F9206}"/>
                </a:ext>
              </a:extLst>
            </p:cNvPr>
            <p:cNvSpPr>
              <a:spLocks/>
            </p:cNvSpPr>
            <p:nvPr/>
          </p:nvSpPr>
          <p:spPr bwMode="auto">
            <a:xfrm>
              <a:off x="15892463" y="1347788"/>
              <a:ext cx="554038" cy="41275"/>
            </a:xfrm>
            <a:custGeom>
              <a:avLst/>
              <a:gdLst>
                <a:gd name="T0" fmla="*/ 142 w 284"/>
                <a:gd name="T1" fmla="*/ 21 h 21"/>
                <a:gd name="T2" fmla="*/ 20 w 284"/>
                <a:gd name="T3" fmla="*/ 21 h 21"/>
                <a:gd name="T4" fmla="*/ 9 w 284"/>
                <a:gd name="T5" fmla="*/ 20 h 21"/>
                <a:gd name="T6" fmla="*/ 0 w 284"/>
                <a:gd name="T7" fmla="*/ 10 h 21"/>
                <a:gd name="T8" fmla="*/ 9 w 284"/>
                <a:gd name="T9" fmla="*/ 1 h 21"/>
                <a:gd name="T10" fmla="*/ 20 w 284"/>
                <a:gd name="T11" fmla="*/ 0 h 21"/>
                <a:gd name="T12" fmla="*/ 265 w 284"/>
                <a:gd name="T13" fmla="*/ 0 h 21"/>
                <a:gd name="T14" fmla="*/ 274 w 284"/>
                <a:gd name="T15" fmla="*/ 0 h 21"/>
                <a:gd name="T16" fmla="*/ 284 w 284"/>
                <a:gd name="T17" fmla="*/ 10 h 21"/>
                <a:gd name="T18" fmla="*/ 274 w 284"/>
                <a:gd name="T19" fmla="*/ 20 h 21"/>
                <a:gd name="T20" fmla="*/ 263 w 284"/>
                <a:gd name="T21" fmla="*/ 21 h 21"/>
                <a:gd name="T22" fmla="*/ 142 w 284"/>
                <a:gd name="T23" fmla="*/ 21 h 21"/>
                <a:gd name="T24" fmla="*/ 142 w 28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1">
                  <a:moveTo>
                    <a:pt x="142" y="21"/>
                  </a:moveTo>
                  <a:cubicBezTo>
                    <a:pt x="101" y="21"/>
                    <a:pt x="61" y="21"/>
                    <a:pt x="20" y="21"/>
                  </a:cubicBezTo>
                  <a:cubicBezTo>
                    <a:pt x="16" y="21"/>
                    <a:pt x="12" y="21"/>
                    <a:pt x="9" y="20"/>
                  </a:cubicBezTo>
                  <a:cubicBezTo>
                    <a:pt x="4" y="19"/>
                    <a:pt x="0" y="16"/>
                    <a:pt x="0" y="10"/>
                  </a:cubicBezTo>
                  <a:cubicBezTo>
                    <a:pt x="0" y="5"/>
                    <a:pt x="4" y="2"/>
                    <a:pt x="9" y="1"/>
                  </a:cubicBezTo>
                  <a:cubicBezTo>
                    <a:pt x="12" y="0"/>
                    <a:pt x="16" y="0"/>
                    <a:pt x="20" y="0"/>
                  </a:cubicBezTo>
                  <a:cubicBezTo>
                    <a:pt x="102" y="0"/>
                    <a:pt x="183" y="0"/>
                    <a:pt x="265" y="0"/>
                  </a:cubicBezTo>
                  <a:cubicBezTo>
                    <a:pt x="268" y="0"/>
                    <a:pt x="271" y="0"/>
                    <a:pt x="274" y="0"/>
                  </a:cubicBezTo>
                  <a:cubicBezTo>
                    <a:pt x="280" y="1"/>
                    <a:pt x="284" y="4"/>
                    <a:pt x="284" y="10"/>
                  </a:cubicBezTo>
                  <a:cubicBezTo>
                    <a:pt x="284" y="16"/>
                    <a:pt x="280" y="19"/>
                    <a:pt x="274" y="20"/>
                  </a:cubicBezTo>
                  <a:cubicBezTo>
                    <a:pt x="270" y="21"/>
                    <a:pt x="266" y="21"/>
                    <a:pt x="263" y="21"/>
                  </a:cubicBezTo>
                  <a:cubicBezTo>
                    <a:pt x="222" y="21"/>
                    <a:pt x="182" y="21"/>
                    <a:pt x="142" y="21"/>
                  </a:cubicBezTo>
                  <a:cubicBezTo>
                    <a:pt x="142" y="21"/>
                    <a:pt x="142" y="21"/>
                    <a:pt x="14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5">
              <a:extLst>
                <a:ext uri="{FF2B5EF4-FFF2-40B4-BE49-F238E27FC236}">
                  <a16:creationId xmlns:a16="http://schemas.microsoft.com/office/drawing/2014/main" id="{6EEF9D41-F401-1847-8F9F-66FBAF261A9E}"/>
                </a:ext>
              </a:extLst>
            </p:cNvPr>
            <p:cNvSpPr>
              <a:spLocks/>
            </p:cNvSpPr>
            <p:nvPr/>
          </p:nvSpPr>
          <p:spPr bwMode="auto">
            <a:xfrm>
              <a:off x="15892463" y="1662113"/>
              <a:ext cx="554038" cy="41275"/>
            </a:xfrm>
            <a:custGeom>
              <a:avLst/>
              <a:gdLst>
                <a:gd name="T0" fmla="*/ 142 w 284"/>
                <a:gd name="T1" fmla="*/ 0 h 21"/>
                <a:gd name="T2" fmla="*/ 264 w 284"/>
                <a:gd name="T3" fmla="*/ 0 h 21"/>
                <a:gd name="T4" fmla="*/ 277 w 284"/>
                <a:gd name="T5" fmla="*/ 1 h 21"/>
                <a:gd name="T6" fmla="*/ 284 w 284"/>
                <a:gd name="T7" fmla="*/ 10 h 21"/>
                <a:gd name="T8" fmla="*/ 277 w 284"/>
                <a:gd name="T9" fmla="*/ 20 h 21"/>
                <a:gd name="T10" fmla="*/ 265 w 284"/>
                <a:gd name="T11" fmla="*/ 21 h 21"/>
                <a:gd name="T12" fmla="*/ 18 w 284"/>
                <a:gd name="T13" fmla="*/ 21 h 21"/>
                <a:gd name="T14" fmla="*/ 9 w 284"/>
                <a:gd name="T15" fmla="*/ 20 h 21"/>
                <a:gd name="T16" fmla="*/ 0 w 284"/>
                <a:gd name="T17" fmla="*/ 10 h 21"/>
                <a:gd name="T18" fmla="*/ 9 w 284"/>
                <a:gd name="T19" fmla="*/ 1 h 21"/>
                <a:gd name="T20" fmla="*/ 24 w 284"/>
                <a:gd name="T21" fmla="*/ 0 h 21"/>
                <a:gd name="T22" fmla="*/ 142 w 284"/>
                <a:gd name="T23" fmla="*/ 0 h 21"/>
                <a:gd name="T24" fmla="*/ 142 w 284"/>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1">
                  <a:moveTo>
                    <a:pt x="142" y="0"/>
                  </a:moveTo>
                  <a:cubicBezTo>
                    <a:pt x="183" y="0"/>
                    <a:pt x="224" y="0"/>
                    <a:pt x="264" y="0"/>
                  </a:cubicBezTo>
                  <a:cubicBezTo>
                    <a:pt x="268" y="0"/>
                    <a:pt x="273" y="0"/>
                    <a:pt x="277" y="1"/>
                  </a:cubicBezTo>
                  <a:cubicBezTo>
                    <a:pt x="281" y="2"/>
                    <a:pt x="284" y="5"/>
                    <a:pt x="284" y="10"/>
                  </a:cubicBezTo>
                  <a:cubicBezTo>
                    <a:pt x="284" y="15"/>
                    <a:pt x="282" y="18"/>
                    <a:pt x="277" y="20"/>
                  </a:cubicBezTo>
                  <a:cubicBezTo>
                    <a:pt x="273" y="21"/>
                    <a:pt x="269" y="21"/>
                    <a:pt x="265" y="21"/>
                  </a:cubicBezTo>
                  <a:cubicBezTo>
                    <a:pt x="183" y="21"/>
                    <a:pt x="100" y="21"/>
                    <a:pt x="18" y="21"/>
                  </a:cubicBezTo>
                  <a:cubicBezTo>
                    <a:pt x="15" y="21"/>
                    <a:pt x="12" y="21"/>
                    <a:pt x="9" y="20"/>
                  </a:cubicBezTo>
                  <a:cubicBezTo>
                    <a:pt x="4" y="19"/>
                    <a:pt x="0" y="16"/>
                    <a:pt x="0" y="10"/>
                  </a:cubicBezTo>
                  <a:cubicBezTo>
                    <a:pt x="1" y="5"/>
                    <a:pt x="4" y="1"/>
                    <a:pt x="9" y="1"/>
                  </a:cubicBezTo>
                  <a:cubicBezTo>
                    <a:pt x="14" y="0"/>
                    <a:pt x="19" y="0"/>
                    <a:pt x="24" y="0"/>
                  </a:cubicBezTo>
                  <a:cubicBezTo>
                    <a:pt x="63" y="0"/>
                    <a:pt x="103" y="0"/>
                    <a:pt x="142" y="0"/>
                  </a:cubicBezTo>
                  <a:cubicBezTo>
                    <a:pt x="142" y="0"/>
                    <a:pt x="142" y="0"/>
                    <a:pt x="1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6">
              <a:extLst>
                <a:ext uri="{FF2B5EF4-FFF2-40B4-BE49-F238E27FC236}">
                  <a16:creationId xmlns:a16="http://schemas.microsoft.com/office/drawing/2014/main" id="{92139D64-BFFD-A145-A7DD-87DDF0AF8244}"/>
                </a:ext>
              </a:extLst>
            </p:cNvPr>
            <p:cNvSpPr>
              <a:spLocks/>
            </p:cNvSpPr>
            <p:nvPr/>
          </p:nvSpPr>
          <p:spPr bwMode="auto">
            <a:xfrm>
              <a:off x="15892463" y="1995488"/>
              <a:ext cx="514350" cy="41275"/>
            </a:xfrm>
            <a:custGeom>
              <a:avLst/>
              <a:gdLst>
                <a:gd name="T0" fmla="*/ 132 w 264"/>
                <a:gd name="T1" fmla="*/ 0 h 21"/>
                <a:gd name="T2" fmla="*/ 244 w 264"/>
                <a:gd name="T3" fmla="*/ 0 h 21"/>
                <a:gd name="T4" fmla="*/ 254 w 264"/>
                <a:gd name="T5" fmla="*/ 1 h 21"/>
                <a:gd name="T6" fmla="*/ 264 w 264"/>
                <a:gd name="T7" fmla="*/ 11 h 21"/>
                <a:gd name="T8" fmla="*/ 254 w 264"/>
                <a:gd name="T9" fmla="*/ 21 h 21"/>
                <a:gd name="T10" fmla="*/ 243 w 264"/>
                <a:gd name="T11" fmla="*/ 21 h 21"/>
                <a:gd name="T12" fmla="*/ 20 w 264"/>
                <a:gd name="T13" fmla="*/ 21 h 21"/>
                <a:gd name="T14" fmla="*/ 14 w 264"/>
                <a:gd name="T15" fmla="*/ 21 h 21"/>
                <a:gd name="T16" fmla="*/ 0 w 264"/>
                <a:gd name="T17" fmla="*/ 10 h 21"/>
                <a:gd name="T18" fmla="*/ 14 w 264"/>
                <a:gd name="T19" fmla="*/ 0 h 21"/>
                <a:gd name="T20" fmla="*/ 108 w 264"/>
                <a:gd name="T21" fmla="*/ 0 h 21"/>
                <a:gd name="T22" fmla="*/ 132 w 264"/>
                <a:gd name="T23" fmla="*/ 0 h 21"/>
                <a:gd name="T24" fmla="*/ 132 w 264"/>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 h="21">
                  <a:moveTo>
                    <a:pt x="132" y="0"/>
                  </a:moveTo>
                  <a:cubicBezTo>
                    <a:pt x="170" y="0"/>
                    <a:pt x="207" y="0"/>
                    <a:pt x="244" y="0"/>
                  </a:cubicBezTo>
                  <a:cubicBezTo>
                    <a:pt x="248" y="0"/>
                    <a:pt x="251" y="0"/>
                    <a:pt x="254" y="1"/>
                  </a:cubicBezTo>
                  <a:cubicBezTo>
                    <a:pt x="260" y="2"/>
                    <a:pt x="264" y="5"/>
                    <a:pt x="264" y="11"/>
                  </a:cubicBezTo>
                  <a:cubicBezTo>
                    <a:pt x="264" y="17"/>
                    <a:pt x="260" y="20"/>
                    <a:pt x="254" y="21"/>
                  </a:cubicBezTo>
                  <a:cubicBezTo>
                    <a:pt x="251" y="21"/>
                    <a:pt x="247" y="21"/>
                    <a:pt x="243" y="21"/>
                  </a:cubicBezTo>
                  <a:cubicBezTo>
                    <a:pt x="169" y="21"/>
                    <a:pt x="94" y="21"/>
                    <a:pt x="20" y="21"/>
                  </a:cubicBezTo>
                  <a:cubicBezTo>
                    <a:pt x="18" y="21"/>
                    <a:pt x="16" y="21"/>
                    <a:pt x="14" y="21"/>
                  </a:cubicBezTo>
                  <a:cubicBezTo>
                    <a:pt x="6" y="21"/>
                    <a:pt x="0" y="18"/>
                    <a:pt x="0" y="10"/>
                  </a:cubicBezTo>
                  <a:cubicBezTo>
                    <a:pt x="1" y="1"/>
                    <a:pt x="7" y="0"/>
                    <a:pt x="14" y="0"/>
                  </a:cubicBezTo>
                  <a:cubicBezTo>
                    <a:pt x="45" y="0"/>
                    <a:pt x="77" y="0"/>
                    <a:pt x="108" y="0"/>
                  </a:cubicBezTo>
                  <a:cubicBezTo>
                    <a:pt x="116" y="0"/>
                    <a:pt x="124" y="0"/>
                    <a:pt x="132" y="0"/>
                  </a:cubicBezTo>
                  <a:cubicBezTo>
                    <a:pt x="132" y="0"/>
                    <a:pt x="132" y="0"/>
                    <a:pt x="1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7">
              <a:extLst>
                <a:ext uri="{FF2B5EF4-FFF2-40B4-BE49-F238E27FC236}">
                  <a16:creationId xmlns:a16="http://schemas.microsoft.com/office/drawing/2014/main" id="{320C138F-6EBB-9A45-A662-3951A6641F49}"/>
                </a:ext>
              </a:extLst>
            </p:cNvPr>
            <p:cNvSpPr>
              <a:spLocks/>
            </p:cNvSpPr>
            <p:nvPr/>
          </p:nvSpPr>
          <p:spPr bwMode="auto">
            <a:xfrm>
              <a:off x="15508288" y="936625"/>
              <a:ext cx="273050" cy="180975"/>
            </a:xfrm>
            <a:custGeom>
              <a:avLst/>
              <a:gdLst>
                <a:gd name="T0" fmla="*/ 140 w 140"/>
                <a:gd name="T1" fmla="*/ 12 h 93"/>
                <a:gd name="T2" fmla="*/ 134 w 140"/>
                <a:gd name="T3" fmla="*/ 24 h 93"/>
                <a:gd name="T4" fmla="*/ 73 w 140"/>
                <a:gd name="T5" fmla="*/ 85 h 93"/>
                <a:gd name="T6" fmla="*/ 49 w 140"/>
                <a:gd name="T7" fmla="*/ 85 h 93"/>
                <a:gd name="T8" fmla="*/ 10 w 140"/>
                <a:gd name="T9" fmla="*/ 46 h 93"/>
                <a:gd name="T10" fmla="*/ 7 w 140"/>
                <a:gd name="T11" fmla="*/ 26 h 93"/>
                <a:gd name="T12" fmla="*/ 25 w 140"/>
                <a:gd name="T13" fmla="*/ 30 h 93"/>
                <a:gd name="T14" fmla="*/ 52 w 140"/>
                <a:gd name="T15" fmla="*/ 57 h 93"/>
                <a:gd name="T16" fmla="*/ 70 w 140"/>
                <a:gd name="T17" fmla="*/ 57 h 93"/>
                <a:gd name="T18" fmla="*/ 116 w 140"/>
                <a:gd name="T19" fmla="*/ 11 h 93"/>
                <a:gd name="T20" fmla="*/ 126 w 140"/>
                <a:gd name="T21" fmla="*/ 3 h 93"/>
                <a:gd name="T22" fmla="*/ 140 w 140"/>
                <a:gd name="T23"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93">
                  <a:moveTo>
                    <a:pt x="140" y="12"/>
                  </a:moveTo>
                  <a:cubicBezTo>
                    <a:pt x="140" y="18"/>
                    <a:pt x="137" y="21"/>
                    <a:pt x="134" y="24"/>
                  </a:cubicBezTo>
                  <a:cubicBezTo>
                    <a:pt x="113" y="44"/>
                    <a:pt x="93" y="64"/>
                    <a:pt x="73" y="85"/>
                  </a:cubicBezTo>
                  <a:cubicBezTo>
                    <a:pt x="65" y="93"/>
                    <a:pt x="58" y="93"/>
                    <a:pt x="49" y="85"/>
                  </a:cubicBezTo>
                  <a:cubicBezTo>
                    <a:pt x="37" y="72"/>
                    <a:pt x="23" y="59"/>
                    <a:pt x="10" y="46"/>
                  </a:cubicBezTo>
                  <a:cubicBezTo>
                    <a:pt x="5" y="40"/>
                    <a:pt x="0" y="34"/>
                    <a:pt x="7" y="26"/>
                  </a:cubicBezTo>
                  <a:cubicBezTo>
                    <a:pt x="15" y="19"/>
                    <a:pt x="20" y="25"/>
                    <a:pt x="25" y="30"/>
                  </a:cubicBezTo>
                  <a:cubicBezTo>
                    <a:pt x="34" y="39"/>
                    <a:pt x="44" y="48"/>
                    <a:pt x="52" y="57"/>
                  </a:cubicBezTo>
                  <a:cubicBezTo>
                    <a:pt x="58" y="64"/>
                    <a:pt x="63" y="65"/>
                    <a:pt x="70" y="57"/>
                  </a:cubicBezTo>
                  <a:cubicBezTo>
                    <a:pt x="85" y="41"/>
                    <a:pt x="101" y="26"/>
                    <a:pt x="116" y="11"/>
                  </a:cubicBezTo>
                  <a:cubicBezTo>
                    <a:pt x="119" y="8"/>
                    <a:pt x="123" y="5"/>
                    <a:pt x="126" y="3"/>
                  </a:cubicBezTo>
                  <a:cubicBezTo>
                    <a:pt x="133" y="0"/>
                    <a:pt x="140" y="5"/>
                    <a:pt x="14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8">
              <a:extLst>
                <a:ext uri="{FF2B5EF4-FFF2-40B4-BE49-F238E27FC236}">
                  <a16:creationId xmlns:a16="http://schemas.microsoft.com/office/drawing/2014/main" id="{82378E85-710C-3743-9684-B9BFCCAA62EF}"/>
                </a:ext>
              </a:extLst>
            </p:cNvPr>
            <p:cNvSpPr>
              <a:spLocks/>
            </p:cNvSpPr>
            <p:nvPr/>
          </p:nvSpPr>
          <p:spPr bwMode="auto">
            <a:xfrm>
              <a:off x="15513051" y="1262063"/>
              <a:ext cx="276225" cy="184150"/>
            </a:xfrm>
            <a:custGeom>
              <a:avLst/>
              <a:gdLst>
                <a:gd name="T0" fmla="*/ 12 w 142"/>
                <a:gd name="T1" fmla="*/ 25 h 94"/>
                <a:gd name="T2" fmla="*/ 22 w 142"/>
                <a:gd name="T3" fmla="*/ 30 h 94"/>
                <a:gd name="T4" fmla="*/ 51 w 142"/>
                <a:gd name="T5" fmla="*/ 59 h 94"/>
                <a:gd name="T6" fmla="*/ 68 w 142"/>
                <a:gd name="T7" fmla="*/ 59 h 94"/>
                <a:gd name="T8" fmla="*/ 116 w 142"/>
                <a:gd name="T9" fmla="*/ 11 h 94"/>
                <a:gd name="T10" fmla="*/ 135 w 142"/>
                <a:gd name="T11" fmla="*/ 7 h 94"/>
                <a:gd name="T12" fmla="*/ 132 w 142"/>
                <a:gd name="T13" fmla="*/ 26 h 94"/>
                <a:gd name="T14" fmla="*/ 71 w 142"/>
                <a:gd name="T15" fmla="*/ 86 h 94"/>
                <a:gd name="T16" fmla="*/ 49 w 142"/>
                <a:gd name="T17" fmla="*/ 87 h 94"/>
                <a:gd name="T18" fmla="*/ 6 w 142"/>
                <a:gd name="T19" fmla="*/ 43 h 94"/>
                <a:gd name="T20" fmla="*/ 3 w 142"/>
                <a:gd name="T21" fmla="*/ 31 h 94"/>
                <a:gd name="T22" fmla="*/ 12 w 142"/>
                <a:gd name="T23" fmla="*/ 2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94">
                  <a:moveTo>
                    <a:pt x="12" y="25"/>
                  </a:moveTo>
                  <a:cubicBezTo>
                    <a:pt x="16" y="25"/>
                    <a:pt x="19" y="28"/>
                    <a:pt x="22" y="30"/>
                  </a:cubicBezTo>
                  <a:cubicBezTo>
                    <a:pt x="32" y="40"/>
                    <a:pt x="41" y="50"/>
                    <a:pt x="51" y="59"/>
                  </a:cubicBezTo>
                  <a:cubicBezTo>
                    <a:pt x="57" y="65"/>
                    <a:pt x="62" y="65"/>
                    <a:pt x="68" y="59"/>
                  </a:cubicBezTo>
                  <a:cubicBezTo>
                    <a:pt x="84" y="43"/>
                    <a:pt x="100" y="27"/>
                    <a:pt x="116" y="11"/>
                  </a:cubicBezTo>
                  <a:cubicBezTo>
                    <a:pt x="122" y="5"/>
                    <a:pt x="128" y="0"/>
                    <a:pt x="135" y="7"/>
                  </a:cubicBezTo>
                  <a:cubicBezTo>
                    <a:pt x="142" y="14"/>
                    <a:pt x="137" y="20"/>
                    <a:pt x="132" y="26"/>
                  </a:cubicBezTo>
                  <a:cubicBezTo>
                    <a:pt x="111" y="46"/>
                    <a:pt x="91" y="66"/>
                    <a:pt x="71" y="86"/>
                  </a:cubicBezTo>
                  <a:cubicBezTo>
                    <a:pt x="64" y="94"/>
                    <a:pt x="57" y="94"/>
                    <a:pt x="49" y="87"/>
                  </a:cubicBezTo>
                  <a:cubicBezTo>
                    <a:pt x="35" y="72"/>
                    <a:pt x="20" y="58"/>
                    <a:pt x="6" y="43"/>
                  </a:cubicBezTo>
                  <a:cubicBezTo>
                    <a:pt x="2" y="40"/>
                    <a:pt x="0" y="36"/>
                    <a:pt x="3" y="31"/>
                  </a:cubicBezTo>
                  <a:cubicBezTo>
                    <a:pt x="5" y="27"/>
                    <a:pt x="8" y="25"/>
                    <a:pt x="1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1" name="Gruppieren 30">
            <a:extLst>
              <a:ext uri="{FF2B5EF4-FFF2-40B4-BE49-F238E27FC236}">
                <a16:creationId xmlns:a16="http://schemas.microsoft.com/office/drawing/2014/main" id="{325138CA-F280-4645-A4E4-44C9BDE06794}"/>
              </a:ext>
            </a:extLst>
          </p:cNvPr>
          <p:cNvGrpSpPr/>
          <p:nvPr/>
        </p:nvGrpSpPr>
        <p:grpSpPr>
          <a:xfrm>
            <a:off x="45759" y="5214841"/>
            <a:ext cx="275652" cy="192901"/>
            <a:chOff x="7624873" y="1692220"/>
            <a:chExt cx="1040254" cy="974604"/>
          </a:xfrm>
        </p:grpSpPr>
        <p:sp>
          <p:nvSpPr>
            <p:cNvPr id="32" name="Freeform 45">
              <a:extLst>
                <a:ext uri="{FF2B5EF4-FFF2-40B4-BE49-F238E27FC236}">
                  <a16:creationId xmlns:a16="http://schemas.microsoft.com/office/drawing/2014/main" id="{D7447320-E661-5E49-9261-3070D1E73E33}"/>
                </a:ext>
              </a:extLst>
            </p:cNvPr>
            <p:cNvSpPr/>
            <p:nvPr/>
          </p:nvSpPr>
          <p:spPr bwMode="gray">
            <a:xfrm>
              <a:off x="7624873" y="1692220"/>
              <a:ext cx="1040254" cy="974604"/>
            </a:xfrm>
            <a:custGeom>
              <a:avLst/>
              <a:gdLst>
                <a:gd name="connsiteX0" fmla="*/ 1023258 w 2046514"/>
                <a:gd name="connsiteY0" fmla="*/ 53975 h 2046514"/>
                <a:gd name="connsiteX1" fmla="*/ 53975 w 2046514"/>
                <a:gd name="connsiteY1" fmla="*/ 1023258 h 2046514"/>
                <a:gd name="connsiteX2" fmla="*/ 1023258 w 2046514"/>
                <a:gd name="connsiteY2" fmla="*/ 1992541 h 2046514"/>
                <a:gd name="connsiteX3" fmla="*/ 1992541 w 2046514"/>
                <a:gd name="connsiteY3" fmla="*/ 1023258 h 2046514"/>
                <a:gd name="connsiteX4" fmla="*/ 1023258 w 2046514"/>
                <a:gd name="connsiteY4" fmla="*/ 53975 h 2046514"/>
                <a:gd name="connsiteX5" fmla="*/ 1023257 w 2046514"/>
                <a:gd name="connsiteY5" fmla="*/ 0 h 2046514"/>
                <a:gd name="connsiteX6" fmla="*/ 2046514 w 2046514"/>
                <a:gd name="connsiteY6" fmla="*/ 1023257 h 2046514"/>
                <a:gd name="connsiteX7" fmla="*/ 1023257 w 2046514"/>
                <a:gd name="connsiteY7" fmla="*/ 2046514 h 2046514"/>
                <a:gd name="connsiteX8" fmla="*/ 0 w 2046514"/>
                <a:gd name="connsiteY8" fmla="*/ 1023257 h 2046514"/>
                <a:gd name="connsiteX9" fmla="*/ 1023257 w 2046514"/>
                <a:gd name="connsiteY9" fmla="*/ 0 h 204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6514" h="2046514">
                  <a:moveTo>
                    <a:pt x="1023258" y="53975"/>
                  </a:moveTo>
                  <a:cubicBezTo>
                    <a:pt x="487938" y="53975"/>
                    <a:pt x="53975" y="487938"/>
                    <a:pt x="53975" y="1023258"/>
                  </a:cubicBezTo>
                  <a:cubicBezTo>
                    <a:pt x="53975" y="1558578"/>
                    <a:pt x="487938" y="1992541"/>
                    <a:pt x="1023258" y="1992541"/>
                  </a:cubicBezTo>
                  <a:cubicBezTo>
                    <a:pt x="1558578" y="1992541"/>
                    <a:pt x="1992541" y="1558578"/>
                    <a:pt x="1992541" y="1023258"/>
                  </a:cubicBezTo>
                  <a:cubicBezTo>
                    <a:pt x="1992541" y="487938"/>
                    <a:pt x="1558578" y="53975"/>
                    <a:pt x="1023258" y="53975"/>
                  </a:cubicBezTo>
                  <a:close/>
                  <a:moveTo>
                    <a:pt x="1023257" y="0"/>
                  </a:moveTo>
                  <a:cubicBezTo>
                    <a:pt x="1588386" y="0"/>
                    <a:pt x="2046514" y="458128"/>
                    <a:pt x="2046514" y="1023257"/>
                  </a:cubicBezTo>
                  <a:cubicBezTo>
                    <a:pt x="2046514" y="1588386"/>
                    <a:pt x="1588386" y="2046514"/>
                    <a:pt x="1023257" y="2046514"/>
                  </a:cubicBezTo>
                  <a:cubicBezTo>
                    <a:pt x="458128" y="2046514"/>
                    <a:pt x="0" y="1588386"/>
                    <a:pt x="0" y="1023257"/>
                  </a:cubicBezTo>
                  <a:cubicBezTo>
                    <a:pt x="0" y="458128"/>
                    <a:pt x="458128" y="0"/>
                    <a:pt x="1023257" y="0"/>
                  </a:cubicBezTo>
                  <a:close/>
                </a:path>
              </a:pathLst>
            </a:custGeom>
            <a:solidFill>
              <a:srgbClr val="92D050"/>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33" name="Oval 47">
              <a:extLst>
                <a:ext uri="{FF2B5EF4-FFF2-40B4-BE49-F238E27FC236}">
                  <a16:creationId xmlns:a16="http://schemas.microsoft.com/office/drawing/2014/main" id="{6AF5590E-177B-CC43-9D82-D7F5B66CC377}"/>
                </a:ext>
              </a:extLst>
            </p:cNvPr>
            <p:cNvSpPr/>
            <p:nvPr/>
          </p:nvSpPr>
          <p:spPr bwMode="gray">
            <a:xfrm>
              <a:off x="7774025" y="1815721"/>
              <a:ext cx="768099" cy="719625"/>
            </a:xfrm>
            <a:prstGeom prst="ellipse">
              <a:avLst/>
            </a:prstGeom>
            <a:solidFill>
              <a:srgbClr val="92D050"/>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4472C4"/>
                </a:solidFill>
                <a:effectLst/>
                <a:uLnTx/>
                <a:uFillTx/>
                <a:latin typeface="Calibri" panose="020F0502020204030204"/>
                <a:ea typeface="+mn-ea"/>
                <a:cs typeface="+mn-cs"/>
              </a:endParaRPr>
            </a:p>
          </p:txBody>
        </p:sp>
        <p:grpSp>
          <p:nvGrpSpPr>
            <p:cNvPr id="34" name="Group 65">
              <a:extLst>
                <a:ext uri="{FF2B5EF4-FFF2-40B4-BE49-F238E27FC236}">
                  <a16:creationId xmlns:a16="http://schemas.microsoft.com/office/drawing/2014/main" id="{BD01E8C9-CFDD-7E46-B3F9-A2B1A4A07683}"/>
                </a:ext>
              </a:extLst>
            </p:cNvPr>
            <p:cNvGrpSpPr/>
            <p:nvPr/>
          </p:nvGrpSpPr>
          <p:grpSpPr>
            <a:xfrm>
              <a:off x="7874282" y="1899174"/>
              <a:ext cx="576000" cy="576000"/>
              <a:chOff x="12306301" y="404813"/>
              <a:chExt cx="2390775" cy="2438400"/>
            </a:xfrm>
            <a:solidFill>
              <a:schemeClr val="bg1"/>
            </a:solidFill>
          </p:grpSpPr>
          <p:sp>
            <p:nvSpPr>
              <p:cNvPr id="35" name="Freeform 5">
                <a:extLst>
                  <a:ext uri="{FF2B5EF4-FFF2-40B4-BE49-F238E27FC236}">
                    <a16:creationId xmlns:a16="http://schemas.microsoft.com/office/drawing/2014/main" id="{3AA73996-8F94-4040-A624-30F7F41E454A}"/>
                  </a:ext>
                </a:extLst>
              </p:cNvPr>
              <p:cNvSpPr>
                <a:spLocks noEditPoints="1"/>
              </p:cNvSpPr>
              <p:nvPr/>
            </p:nvSpPr>
            <p:spPr bwMode="auto">
              <a:xfrm>
                <a:off x="12306301" y="404813"/>
                <a:ext cx="2390775" cy="2438400"/>
              </a:xfrm>
              <a:custGeom>
                <a:avLst/>
                <a:gdLst>
                  <a:gd name="T0" fmla="*/ 654 w 1227"/>
                  <a:gd name="T1" fmla="*/ 0 h 1251"/>
                  <a:gd name="T2" fmla="*/ 733 w 1227"/>
                  <a:gd name="T3" fmla="*/ 13 h 1251"/>
                  <a:gd name="T4" fmla="*/ 998 w 1227"/>
                  <a:gd name="T5" fmla="*/ 147 h 1251"/>
                  <a:gd name="T6" fmla="*/ 1179 w 1227"/>
                  <a:gd name="T7" fmla="*/ 417 h 1251"/>
                  <a:gd name="T8" fmla="*/ 1154 w 1227"/>
                  <a:gd name="T9" fmla="*/ 855 h 1251"/>
                  <a:gd name="T10" fmla="*/ 791 w 1227"/>
                  <a:gd name="T11" fmla="*/ 1179 h 1251"/>
                  <a:gd name="T12" fmla="*/ 179 w 1227"/>
                  <a:gd name="T13" fmla="*/ 1032 h 1251"/>
                  <a:gd name="T14" fmla="*/ 3 w 1227"/>
                  <a:gd name="T15" fmla="*/ 671 h 1251"/>
                  <a:gd name="T16" fmla="*/ 0 w 1227"/>
                  <a:gd name="T17" fmla="*/ 654 h 1251"/>
                  <a:gd name="T18" fmla="*/ 0 w 1227"/>
                  <a:gd name="T19" fmla="*/ 555 h 1251"/>
                  <a:gd name="T20" fmla="*/ 2 w 1227"/>
                  <a:gd name="T21" fmla="*/ 546 h 1251"/>
                  <a:gd name="T22" fmla="*/ 43 w 1227"/>
                  <a:gd name="T23" fmla="*/ 379 h 1251"/>
                  <a:gd name="T24" fmla="*/ 214 w 1227"/>
                  <a:gd name="T25" fmla="*/ 144 h 1251"/>
                  <a:gd name="T26" fmla="*/ 474 w 1227"/>
                  <a:gd name="T27" fmla="*/ 14 h 1251"/>
                  <a:gd name="T28" fmla="*/ 555 w 1227"/>
                  <a:gd name="T29" fmla="*/ 0 h 1251"/>
                  <a:gd name="T30" fmla="*/ 654 w 1227"/>
                  <a:gd name="T31" fmla="*/ 0 h 1251"/>
                  <a:gd name="T32" fmla="*/ 1170 w 1227"/>
                  <a:gd name="T33" fmla="*/ 605 h 1251"/>
                  <a:gd name="T34" fmla="*/ 604 w 1227"/>
                  <a:gd name="T35" fmla="*/ 39 h 1251"/>
                  <a:gd name="T36" fmla="*/ 39 w 1227"/>
                  <a:gd name="T37" fmla="*/ 604 h 1251"/>
                  <a:gd name="T38" fmla="*/ 604 w 1227"/>
                  <a:gd name="T39" fmla="*/ 1169 h 1251"/>
                  <a:gd name="T40" fmla="*/ 1170 w 1227"/>
                  <a:gd name="T41" fmla="*/ 605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7" h="1251">
                    <a:moveTo>
                      <a:pt x="654" y="0"/>
                    </a:moveTo>
                    <a:cubicBezTo>
                      <a:pt x="680" y="4"/>
                      <a:pt x="707" y="7"/>
                      <a:pt x="733" y="13"/>
                    </a:cubicBezTo>
                    <a:cubicBezTo>
                      <a:pt x="833" y="36"/>
                      <a:pt x="921" y="80"/>
                      <a:pt x="998" y="147"/>
                    </a:cubicBezTo>
                    <a:cubicBezTo>
                      <a:pt x="1083" y="221"/>
                      <a:pt x="1145" y="310"/>
                      <a:pt x="1179" y="417"/>
                    </a:cubicBezTo>
                    <a:cubicBezTo>
                      <a:pt x="1227" y="566"/>
                      <a:pt x="1220" y="713"/>
                      <a:pt x="1154" y="855"/>
                    </a:cubicBezTo>
                    <a:cubicBezTo>
                      <a:pt x="1080" y="1014"/>
                      <a:pt x="959" y="1126"/>
                      <a:pt x="791" y="1179"/>
                    </a:cubicBezTo>
                    <a:cubicBezTo>
                      <a:pt x="560" y="1251"/>
                      <a:pt x="354" y="1199"/>
                      <a:pt x="179" y="1032"/>
                    </a:cubicBezTo>
                    <a:cubicBezTo>
                      <a:pt x="77" y="934"/>
                      <a:pt x="20" y="812"/>
                      <a:pt x="3" y="671"/>
                    </a:cubicBezTo>
                    <a:cubicBezTo>
                      <a:pt x="2" y="666"/>
                      <a:pt x="3" y="660"/>
                      <a:pt x="0" y="654"/>
                    </a:cubicBezTo>
                    <a:cubicBezTo>
                      <a:pt x="0" y="621"/>
                      <a:pt x="0" y="588"/>
                      <a:pt x="0" y="555"/>
                    </a:cubicBezTo>
                    <a:cubicBezTo>
                      <a:pt x="1" y="552"/>
                      <a:pt x="2" y="549"/>
                      <a:pt x="2" y="546"/>
                    </a:cubicBezTo>
                    <a:cubicBezTo>
                      <a:pt x="8" y="488"/>
                      <a:pt x="21" y="433"/>
                      <a:pt x="43" y="379"/>
                    </a:cubicBezTo>
                    <a:cubicBezTo>
                      <a:pt x="81" y="287"/>
                      <a:pt x="138" y="209"/>
                      <a:pt x="214" y="144"/>
                    </a:cubicBezTo>
                    <a:cubicBezTo>
                      <a:pt x="290" y="79"/>
                      <a:pt x="376" y="36"/>
                      <a:pt x="474" y="14"/>
                    </a:cubicBezTo>
                    <a:cubicBezTo>
                      <a:pt x="500" y="8"/>
                      <a:pt x="528" y="4"/>
                      <a:pt x="555" y="0"/>
                    </a:cubicBezTo>
                    <a:cubicBezTo>
                      <a:pt x="588" y="0"/>
                      <a:pt x="621" y="0"/>
                      <a:pt x="654" y="0"/>
                    </a:cubicBezTo>
                    <a:close/>
                    <a:moveTo>
                      <a:pt x="1170" y="605"/>
                    </a:moveTo>
                    <a:cubicBezTo>
                      <a:pt x="1167" y="287"/>
                      <a:pt x="920" y="39"/>
                      <a:pt x="604" y="39"/>
                    </a:cubicBezTo>
                    <a:cubicBezTo>
                      <a:pt x="288" y="40"/>
                      <a:pt x="40" y="286"/>
                      <a:pt x="39" y="604"/>
                    </a:cubicBezTo>
                    <a:cubicBezTo>
                      <a:pt x="39" y="918"/>
                      <a:pt x="284" y="1169"/>
                      <a:pt x="604" y="1169"/>
                    </a:cubicBezTo>
                    <a:cubicBezTo>
                      <a:pt x="920" y="1170"/>
                      <a:pt x="1167" y="923"/>
                      <a:pt x="1170" y="6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6">
                <a:extLst>
                  <a:ext uri="{FF2B5EF4-FFF2-40B4-BE49-F238E27FC236}">
                    <a16:creationId xmlns:a16="http://schemas.microsoft.com/office/drawing/2014/main" id="{618C82C7-A3A4-CA4A-9C9A-0B07CB69DAFC}"/>
                  </a:ext>
                </a:extLst>
              </p:cNvPr>
              <p:cNvSpPr>
                <a:spLocks noEditPoints="1"/>
              </p:cNvSpPr>
              <p:nvPr/>
            </p:nvSpPr>
            <p:spPr bwMode="auto">
              <a:xfrm>
                <a:off x="12449176" y="547688"/>
                <a:ext cx="2073275" cy="2071688"/>
              </a:xfrm>
              <a:custGeom>
                <a:avLst/>
                <a:gdLst>
                  <a:gd name="T0" fmla="*/ 531 w 1064"/>
                  <a:gd name="T1" fmla="*/ 2 h 1063"/>
                  <a:gd name="T2" fmla="*/ 1061 w 1064"/>
                  <a:gd name="T3" fmla="*/ 537 h 1063"/>
                  <a:gd name="T4" fmla="*/ 536 w 1064"/>
                  <a:gd name="T5" fmla="*/ 1061 h 1063"/>
                  <a:gd name="T6" fmla="*/ 2 w 1064"/>
                  <a:gd name="T7" fmla="*/ 530 h 1063"/>
                  <a:gd name="T8" fmla="*/ 531 w 1064"/>
                  <a:gd name="T9" fmla="*/ 2 h 1063"/>
                  <a:gd name="T10" fmla="*/ 1021 w 1064"/>
                  <a:gd name="T11" fmla="*/ 531 h 1063"/>
                  <a:gd name="T12" fmla="*/ 534 w 1064"/>
                  <a:gd name="T13" fmla="*/ 42 h 1063"/>
                  <a:gd name="T14" fmla="*/ 42 w 1064"/>
                  <a:gd name="T15" fmla="*/ 533 h 1063"/>
                  <a:gd name="T16" fmla="*/ 531 w 1064"/>
                  <a:gd name="T17" fmla="*/ 1021 h 1063"/>
                  <a:gd name="T18" fmla="*/ 1021 w 1064"/>
                  <a:gd name="T19" fmla="*/ 531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4" h="1063">
                    <a:moveTo>
                      <a:pt x="531" y="2"/>
                    </a:moveTo>
                    <a:cubicBezTo>
                      <a:pt x="819" y="0"/>
                      <a:pt x="1064" y="243"/>
                      <a:pt x="1061" y="537"/>
                    </a:cubicBezTo>
                    <a:cubicBezTo>
                      <a:pt x="1059" y="820"/>
                      <a:pt x="819" y="1059"/>
                      <a:pt x="536" y="1061"/>
                    </a:cubicBezTo>
                    <a:cubicBezTo>
                      <a:pt x="243" y="1063"/>
                      <a:pt x="0" y="819"/>
                      <a:pt x="2" y="530"/>
                    </a:cubicBezTo>
                    <a:cubicBezTo>
                      <a:pt x="3" y="241"/>
                      <a:pt x="241" y="2"/>
                      <a:pt x="531" y="2"/>
                    </a:cubicBezTo>
                    <a:close/>
                    <a:moveTo>
                      <a:pt x="1021" y="531"/>
                    </a:moveTo>
                    <a:cubicBezTo>
                      <a:pt x="1019" y="258"/>
                      <a:pt x="808" y="43"/>
                      <a:pt x="534" y="42"/>
                    </a:cubicBezTo>
                    <a:cubicBezTo>
                      <a:pt x="259" y="40"/>
                      <a:pt x="41" y="255"/>
                      <a:pt x="42" y="533"/>
                    </a:cubicBezTo>
                    <a:cubicBezTo>
                      <a:pt x="43" y="806"/>
                      <a:pt x="255" y="1020"/>
                      <a:pt x="531" y="1021"/>
                    </a:cubicBezTo>
                    <a:cubicBezTo>
                      <a:pt x="806" y="1021"/>
                      <a:pt x="1019" y="807"/>
                      <a:pt x="1021" y="5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7">
                <a:extLst>
                  <a:ext uri="{FF2B5EF4-FFF2-40B4-BE49-F238E27FC236}">
                    <a16:creationId xmlns:a16="http://schemas.microsoft.com/office/drawing/2014/main" id="{0E98F9F3-5692-4C41-81D9-03E77AD271C6}"/>
                  </a:ext>
                </a:extLst>
              </p:cNvPr>
              <p:cNvSpPr>
                <a:spLocks noEditPoints="1"/>
              </p:cNvSpPr>
              <p:nvPr/>
            </p:nvSpPr>
            <p:spPr bwMode="auto">
              <a:xfrm>
                <a:off x="12714288" y="812800"/>
                <a:ext cx="1541463" cy="1541463"/>
              </a:xfrm>
              <a:custGeom>
                <a:avLst/>
                <a:gdLst>
                  <a:gd name="T0" fmla="*/ 431 w 791"/>
                  <a:gd name="T1" fmla="*/ 767 h 791"/>
                  <a:gd name="T2" fmla="*/ 360 w 791"/>
                  <a:gd name="T3" fmla="*/ 763 h 791"/>
                  <a:gd name="T4" fmla="*/ 165 w 791"/>
                  <a:gd name="T5" fmla="*/ 719 h 791"/>
                  <a:gd name="T6" fmla="*/ 158 w 791"/>
                  <a:gd name="T7" fmla="*/ 633 h 791"/>
                  <a:gd name="T8" fmla="*/ 72 w 791"/>
                  <a:gd name="T9" fmla="*/ 626 h 791"/>
                  <a:gd name="T10" fmla="*/ 28 w 791"/>
                  <a:gd name="T11" fmla="*/ 430 h 791"/>
                  <a:gd name="T12" fmla="*/ 27 w 791"/>
                  <a:gd name="T13" fmla="*/ 361 h 791"/>
                  <a:gd name="T14" fmla="*/ 72 w 791"/>
                  <a:gd name="T15" fmla="*/ 165 h 791"/>
                  <a:gd name="T16" fmla="*/ 157 w 791"/>
                  <a:gd name="T17" fmla="*/ 158 h 791"/>
                  <a:gd name="T18" fmla="*/ 165 w 791"/>
                  <a:gd name="T19" fmla="*/ 72 h 791"/>
                  <a:gd name="T20" fmla="*/ 360 w 791"/>
                  <a:gd name="T21" fmla="*/ 26 h 791"/>
                  <a:gd name="T22" fmla="*/ 431 w 791"/>
                  <a:gd name="T23" fmla="*/ 26 h 791"/>
                  <a:gd name="T24" fmla="*/ 626 w 791"/>
                  <a:gd name="T25" fmla="*/ 72 h 791"/>
                  <a:gd name="T26" fmla="*/ 633 w 791"/>
                  <a:gd name="T27" fmla="*/ 157 h 791"/>
                  <a:gd name="T28" fmla="*/ 719 w 791"/>
                  <a:gd name="T29" fmla="*/ 165 h 791"/>
                  <a:gd name="T30" fmla="*/ 764 w 791"/>
                  <a:gd name="T31" fmla="*/ 360 h 791"/>
                  <a:gd name="T32" fmla="*/ 763 w 791"/>
                  <a:gd name="T33" fmla="*/ 430 h 791"/>
                  <a:gd name="T34" fmla="*/ 719 w 791"/>
                  <a:gd name="T35" fmla="*/ 625 h 791"/>
                  <a:gd name="T36" fmla="*/ 633 w 791"/>
                  <a:gd name="T37" fmla="*/ 633 h 791"/>
                  <a:gd name="T38" fmla="*/ 626 w 791"/>
                  <a:gd name="T39" fmla="*/ 719 h 791"/>
                  <a:gd name="T40" fmla="*/ 456 w 791"/>
                  <a:gd name="T41" fmla="*/ 788 h 791"/>
                  <a:gd name="T42" fmla="*/ 203 w 791"/>
                  <a:gd name="T43" fmla="*/ 683 h 791"/>
                  <a:gd name="T44" fmla="*/ 315 w 791"/>
                  <a:gd name="T45" fmla="*/ 743 h 791"/>
                  <a:gd name="T46" fmla="*/ 461 w 791"/>
                  <a:gd name="T47" fmla="*/ 736 h 791"/>
                  <a:gd name="T48" fmla="*/ 584 w 791"/>
                  <a:gd name="T49" fmla="*/ 699 h 791"/>
                  <a:gd name="T50" fmla="*/ 607 w 791"/>
                  <a:gd name="T51" fmla="*/ 607 h 791"/>
                  <a:gd name="T52" fmla="*/ 699 w 791"/>
                  <a:gd name="T53" fmla="*/ 583 h 791"/>
                  <a:gd name="T54" fmla="*/ 735 w 791"/>
                  <a:gd name="T55" fmla="*/ 461 h 791"/>
                  <a:gd name="T56" fmla="*/ 736 w 791"/>
                  <a:gd name="T57" fmla="*/ 330 h 791"/>
                  <a:gd name="T58" fmla="*/ 699 w 791"/>
                  <a:gd name="T59" fmla="*/ 208 h 791"/>
                  <a:gd name="T60" fmla="*/ 607 w 791"/>
                  <a:gd name="T61" fmla="*/ 184 h 791"/>
                  <a:gd name="T62" fmla="*/ 584 w 791"/>
                  <a:gd name="T63" fmla="*/ 92 h 791"/>
                  <a:gd name="T64" fmla="*/ 461 w 791"/>
                  <a:gd name="T65" fmla="*/ 55 h 791"/>
                  <a:gd name="T66" fmla="*/ 329 w 791"/>
                  <a:gd name="T67" fmla="*/ 55 h 791"/>
                  <a:gd name="T68" fmla="*/ 209 w 791"/>
                  <a:gd name="T69" fmla="*/ 91 h 791"/>
                  <a:gd name="T70" fmla="*/ 184 w 791"/>
                  <a:gd name="T71" fmla="*/ 184 h 791"/>
                  <a:gd name="T72" fmla="*/ 90 w 791"/>
                  <a:gd name="T73" fmla="*/ 210 h 791"/>
                  <a:gd name="T74" fmla="*/ 54 w 791"/>
                  <a:gd name="T75" fmla="*/ 329 h 791"/>
                  <a:gd name="T76" fmla="*/ 47 w 791"/>
                  <a:gd name="T77" fmla="*/ 476 h 791"/>
                  <a:gd name="T78" fmla="*/ 105 w 791"/>
                  <a:gd name="T79" fmla="*/ 58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1" h="791">
                    <a:moveTo>
                      <a:pt x="456" y="788"/>
                    </a:moveTo>
                    <a:cubicBezTo>
                      <a:pt x="440" y="788"/>
                      <a:pt x="435" y="783"/>
                      <a:pt x="431" y="767"/>
                    </a:cubicBezTo>
                    <a:cubicBezTo>
                      <a:pt x="425" y="742"/>
                      <a:pt x="409" y="732"/>
                      <a:pt x="384" y="738"/>
                    </a:cubicBezTo>
                    <a:cubicBezTo>
                      <a:pt x="370" y="741"/>
                      <a:pt x="363" y="751"/>
                      <a:pt x="360" y="763"/>
                    </a:cubicBezTo>
                    <a:cubicBezTo>
                      <a:pt x="355" y="787"/>
                      <a:pt x="349" y="791"/>
                      <a:pt x="325" y="786"/>
                    </a:cubicBezTo>
                    <a:cubicBezTo>
                      <a:pt x="267" y="775"/>
                      <a:pt x="213" y="753"/>
                      <a:pt x="165" y="719"/>
                    </a:cubicBezTo>
                    <a:cubicBezTo>
                      <a:pt x="149" y="708"/>
                      <a:pt x="148" y="699"/>
                      <a:pt x="159" y="683"/>
                    </a:cubicBezTo>
                    <a:cubicBezTo>
                      <a:pt x="171" y="667"/>
                      <a:pt x="171" y="646"/>
                      <a:pt x="158" y="633"/>
                    </a:cubicBezTo>
                    <a:cubicBezTo>
                      <a:pt x="145" y="620"/>
                      <a:pt x="124" y="620"/>
                      <a:pt x="108" y="631"/>
                    </a:cubicBezTo>
                    <a:cubicBezTo>
                      <a:pt x="92" y="643"/>
                      <a:pt x="83" y="642"/>
                      <a:pt x="72" y="626"/>
                    </a:cubicBezTo>
                    <a:cubicBezTo>
                      <a:pt x="37" y="577"/>
                      <a:pt x="15" y="524"/>
                      <a:pt x="5" y="466"/>
                    </a:cubicBezTo>
                    <a:cubicBezTo>
                      <a:pt x="0" y="442"/>
                      <a:pt x="4" y="436"/>
                      <a:pt x="28" y="430"/>
                    </a:cubicBezTo>
                    <a:cubicBezTo>
                      <a:pt x="45" y="426"/>
                      <a:pt x="55" y="413"/>
                      <a:pt x="55" y="395"/>
                    </a:cubicBezTo>
                    <a:cubicBezTo>
                      <a:pt x="54" y="377"/>
                      <a:pt x="45" y="364"/>
                      <a:pt x="27" y="361"/>
                    </a:cubicBezTo>
                    <a:cubicBezTo>
                      <a:pt x="5" y="356"/>
                      <a:pt x="0" y="348"/>
                      <a:pt x="4" y="326"/>
                    </a:cubicBezTo>
                    <a:cubicBezTo>
                      <a:pt x="15" y="267"/>
                      <a:pt x="37" y="213"/>
                      <a:pt x="72" y="165"/>
                    </a:cubicBezTo>
                    <a:cubicBezTo>
                      <a:pt x="83" y="149"/>
                      <a:pt x="93" y="148"/>
                      <a:pt x="108" y="159"/>
                    </a:cubicBezTo>
                    <a:cubicBezTo>
                      <a:pt x="124" y="171"/>
                      <a:pt x="144" y="171"/>
                      <a:pt x="157" y="158"/>
                    </a:cubicBezTo>
                    <a:cubicBezTo>
                      <a:pt x="170" y="146"/>
                      <a:pt x="171" y="125"/>
                      <a:pt x="160" y="109"/>
                    </a:cubicBezTo>
                    <a:cubicBezTo>
                      <a:pt x="148" y="92"/>
                      <a:pt x="149" y="84"/>
                      <a:pt x="165" y="72"/>
                    </a:cubicBezTo>
                    <a:cubicBezTo>
                      <a:pt x="215" y="36"/>
                      <a:pt x="270" y="14"/>
                      <a:pt x="330" y="4"/>
                    </a:cubicBezTo>
                    <a:cubicBezTo>
                      <a:pt x="349" y="0"/>
                      <a:pt x="356" y="6"/>
                      <a:pt x="360" y="26"/>
                    </a:cubicBezTo>
                    <a:cubicBezTo>
                      <a:pt x="364" y="44"/>
                      <a:pt x="376" y="54"/>
                      <a:pt x="395" y="55"/>
                    </a:cubicBezTo>
                    <a:cubicBezTo>
                      <a:pt x="414" y="55"/>
                      <a:pt x="426" y="45"/>
                      <a:pt x="431" y="26"/>
                    </a:cubicBezTo>
                    <a:cubicBezTo>
                      <a:pt x="435" y="6"/>
                      <a:pt x="443" y="0"/>
                      <a:pt x="463" y="4"/>
                    </a:cubicBezTo>
                    <a:cubicBezTo>
                      <a:pt x="522" y="15"/>
                      <a:pt x="577" y="37"/>
                      <a:pt x="626" y="72"/>
                    </a:cubicBezTo>
                    <a:cubicBezTo>
                      <a:pt x="641" y="83"/>
                      <a:pt x="643" y="92"/>
                      <a:pt x="632" y="108"/>
                    </a:cubicBezTo>
                    <a:cubicBezTo>
                      <a:pt x="620" y="124"/>
                      <a:pt x="620" y="144"/>
                      <a:pt x="633" y="157"/>
                    </a:cubicBezTo>
                    <a:cubicBezTo>
                      <a:pt x="646" y="171"/>
                      <a:pt x="666" y="171"/>
                      <a:pt x="683" y="159"/>
                    </a:cubicBezTo>
                    <a:cubicBezTo>
                      <a:pt x="698" y="148"/>
                      <a:pt x="708" y="150"/>
                      <a:pt x="719" y="165"/>
                    </a:cubicBezTo>
                    <a:cubicBezTo>
                      <a:pt x="753" y="213"/>
                      <a:pt x="776" y="267"/>
                      <a:pt x="786" y="326"/>
                    </a:cubicBezTo>
                    <a:cubicBezTo>
                      <a:pt x="791" y="349"/>
                      <a:pt x="786" y="355"/>
                      <a:pt x="764" y="360"/>
                    </a:cubicBezTo>
                    <a:cubicBezTo>
                      <a:pt x="746" y="364"/>
                      <a:pt x="736" y="377"/>
                      <a:pt x="736" y="395"/>
                    </a:cubicBezTo>
                    <a:cubicBezTo>
                      <a:pt x="736" y="414"/>
                      <a:pt x="745" y="426"/>
                      <a:pt x="763" y="430"/>
                    </a:cubicBezTo>
                    <a:cubicBezTo>
                      <a:pt x="787" y="436"/>
                      <a:pt x="791" y="442"/>
                      <a:pt x="786" y="467"/>
                    </a:cubicBezTo>
                    <a:cubicBezTo>
                      <a:pt x="775" y="525"/>
                      <a:pt x="753" y="577"/>
                      <a:pt x="719" y="625"/>
                    </a:cubicBezTo>
                    <a:cubicBezTo>
                      <a:pt x="708" y="641"/>
                      <a:pt x="698" y="643"/>
                      <a:pt x="683" y="632"/>
                    </a:cubicBezTo>
                    <a:cubicBezTo>
                      <a:pt x="667" y="620"/>
                      <a:pt x="646" y="620"/>
                      <a:pt x="633" y="633"/>
                    </a:cubicBezTo>
                    <a:cubicBezTo>
                      <a:pt x="620" y="646"/>
                      <a:pt x="619" y="667"/>
                      <a:pt x="631" y="683"/>
                    </a:cubicBezTo>
                    <a:cubicBezTo>
                      <a:pt x="643" y="699"/>
                      <a:pt x="641" y="708"/>
                      <a:pt x="626" y="719"/>
                    </a:cubicBezTo>
                    <a:cubicBezTo>
                      <a:pt x="577" y="754"/>
                      <a:pt x="523" y="776"/>
                      <a:pt x="464" y="787"/>
                    </a:cubicBezTo>
                    <a:cubicBezTo>
                      <a:pt x="461" y="787"/>
                      <a:pt x="458" y="788"/>
                      <a:pt x="456" y="788"/>
                    </a:cubicBezTo>
                    <a:close/>
                    <a:moveTo>
                      <a:pt x="129" y="583"/>
                    </a:moveTo>
                    <a:cubicBezTo>
                      <a:pt x="181" y="583"/>
                      <a:pt x="219" y="635"/>
                      <a:pt x="203" y="683"/>
                    </a:cubicBezTo>
                    <a:cubicBezTo>
                      <a:pt x="200" y="692"/>
                      <a:pt x="202" y="696"/>
                      <a:pt x="210" y="701"/>
                    </a:cubicBezTo>
                    <a:cubicBezTo>
                      <a:pt x="243" y="721"/>
                      <a:pt x="277" y="735"/>
                      <a:pt x="315" y="743"/>
                    </a:cubicBezTo>
                    <a:cubicBezTo>
                      <a:pt x="322" y="745"/>
                      <a:pt x="326" y="742"/>
                      <a:pt x="330" y="736"/>
                    </a:cubicBezTo>
                    <a:cubicBezTo>
                      <a:pt x="362" y="684"/>
                      <a:pt x="429" y="683"/>
                      <a:pt x="461" y="736"/>
                    </a:cubicBezTo>
                    <a:cubicBezTo>
                      <a:pt x="465" y="743"/>
                      <a:pt x="470" y="745"/>
                      <a:pt x="477" y="743"/>
                    </a:cubicBezTo>
                    <a:cubicBezTo>
                      <a:pt x="515" y="734"/>
                      <a:pt x="551" y="720"/>
                      <a:pt x="584" y="699"/>
                    </a:cubicBezTo>
                    <a:cubicBezTo>
                      <a:pt x="589" y="695"/>
                      <a:pt x="590" y="691"/>
                      <a:pt x="588" y="685"/>
                    </a:cubicBezTo>
                    <a:cubicBezTo>
                      <a:pt x="577" y="655"/>
                      <a:pt x="585" y="629"/>
                      <a:pt x="607" y="607"/>
                    </a:cubicBezTo>
                    <a:cubicBezTo>
                      <a:pt x="629" y="585"/>
                      <a:pt x="655" y="578"/>
                      <a:pt x="685" y="588"/>
                    </a:cubicBezTo>
                    <a:cubicBezTo>
                      <a:pt x="691" y="590"/>
                      <a:pt x="695" y="589"/>
                      <a:pt x="699" y="583"/>
                    </a:cubicBezTo>
                    <a:cubicBezTo>
                      <a:pt x="720" y="550"/>
                      <a:pt x="734" y="515"/>
                      <a:pt x="743" y="478"/>
                    </a:cubicBezTo>
                    <a:cubicBezTo>
                      <a:pt x="745" y="469"/>
                      <a:pt x="743" y="465"/>
                      <a:pt x="735" y="461"/>
                    </a:cubicBezTo>
                    <a:cubicBezTo>
                      <a:pt x="712" y="446"/>
                      <a:pt x="697" y="425"/>
                      <a:pt x="697" y="396"/>
                    </a:cubicBezTo>
                    <a:cubicBezTo>
                      <a:pt x="697" y="366"/>
                      <a:pt x="712" y="345"/>
                      <a:pt x="736" y="330"/>
                    </a:cubicBezTo>
                    <a:cubicBezTo>
                      <a:pt x="741" y="326"/>
                      <a:pt x="745" y="324"/>
                      <a:pt x="744" y="316"/>
                    </a:cubicBezTo>
                    <a:cubicBezTo>
                      <a:pt x="735" y="277"/>
                      <a:pt x="720" y="241"/>
                      <a:pt x="699" y="208"/>
                    </a:cubicBezTo>
                    <a:cubicBezTo>
                      <a:pt x="696" y="202"/>
                      <a:pt x="692" y="200"/>
                      <a:pt x="686" y="203"/>
                    </a:cubicBezTo>
                    <a:cubicBezTo>
                      <a:pt x="656" y="213"/>
                      <a:pt x="629" y="206"/>
                      <a:pt x="607" y="184"/>
                    </a:cubicBezTo>
                    <a:cubicBezTo>
                      <a:pt x="584" y="162"/>
                      <a:pt x="577" y="136"/>
                      <a:pt x="588" y="105"/>
                    </a:cubicBezTo>
                    <a:cubicBezTo>
                      <a:pt x="590" y="99"/>
                      <a:pt x="589" y="95"/>
                      <a:pt x="584" y="92"/>
                    </a:cubicBezTo>
                    <a:cubicBezTo>
                      <a:pt x="550" y="71"/>
                      <a:pt x="514" y="56"/>
                      <a:pt x="476" y="48"/>
                    </a:cubicBezTo>
                    <a:cubicBezTo>
                      <a:pt x="469" y="46"/>
                      <a:pt x="465" y="48"/>
                      <a:pt x="461" y="55"/>
                    </a:cubicBezTo>
                    <a:cubicBezTo>
                      <a:pt x="454" y="67"/>
                      <a:pt x="445" y="76"/>
                      <a:pt x="433" y="83"/>
                    </a:cubicBezTo>
                    <a:cubicBezTo>
                      <a:pt x="396" y="105"/>
                      <a:pt x="354" y="94"/>
                      <a:pt x="329" y="55"/>
                    </a:cubicBezTo>
                    <a:cubicBezTo>
                      <a:pt x="325" y="48"/>
                      <a:pt x="321" y="46"/>
                      <a:pt x="313" y="48"/>
                    </a:cubicBezTo>
                    <a:cubicBezTo>
                      <a:pt x="276" y="57"/>
                      <a:pt x="241" y="70"/>
                      <a:pt x="209" y="91"/>
                    </a:cubicBezTo>
                    <a:cubicBezTo>
                      <a:pt x="202" y="95"/>
                      <a:pt x="200" y="99"/>
                      <a:pt x="203" y="107"/>
                    </a:cubicBezTo>
                    <a:cubicBezTo>
                      <a:pt x="213" y="137"/>
                      <a:pt x="206" y="163"/>
                      <a:pt x="184" y="184"/>
                    </a:cubicBezTo>
                    <a:cubicBezTo>
                      <a:pt x="162" y="206"/>
                      <a:pt x="136" y="213"/>
                      <a:pt x="107" y="203"/>
                    </a:cubicBezTo>
                    <a:cubicBezTo>
                      <a:pt x="98" y="200"/>
                      <a:pt x="94" y="203"/>
                      <a:pt x="90" y="210"/>
                    </a:cubicBezTo>
                    <a:cubicBezTo>
                      <a:pt x="70" y="242"/>
                      <a:pt x="57" y="277"/>
                      <a:pt x="48" y="313"/>
                    </a:cubicBezTo>
                    <a:cubicBezTo>
                      <a:pt x="46" y="320"/>
                      <a:pt x="47" y="325"/>
                      <a:pt x="54" y="329"/>
                    </a:cubicBezTo>
                    <a:cubicBezTo>
                      <a:pt x="108" y="364"/>
                      <a:pt x="108" y="428"/>
                      <a:pt x="54" y="461"/>
                    </a:cubicBezTo>
                    <a:cubicBezTo>
                      <a:pt x="48" y="465"/>
                      <a:pt x="46" y="469"/>
                      <a:pt x="47" y="476"/>
                    </a:cubicBezTo>
                    <a:cubicBezTo>
                      <a:pt x="56" y="514"/>
                      <a:pt x="71" y="550"/>
                      <a:pt x="91" y="583"/>
                    </a:cubicBezTo>
                    <a:cubicBezTo>
                      <a:pt x="95" y="589"/>
                      <a:pt x="99" y="591"/>
                      <a:pt x="105" y="588"/>
                    </a:cubicBezTo>
                    <a:cubicBezTo>
                      <a:pt x="113" y="585"/>
                      <a:pt x="121" y="583"/>
                      <a:pt x="129"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8">
                <a:extLst>
                  <a:ext uri="{FF2B5EF4-FFF2-40B4-BE49-F238E27FC236}">
                    <a16:creationId xmlns:a16="http://schemas.microsoft.com/office/drawing/2014/main" id="{AD0A4D84-0562-9742-A676-7E5B5DB272C5}"/>
                  </a:ext>
                </a:extLst>
              </p:cNvPr>
              <p:cNvSpPr>
                <a:spLocks/>
              </p:cNvSpPr>
              <p:nvPr/>
            </p:nvSpPr>
            <p:spPr bwMode="auto">
              <a:xfrm>
                <a:off x="13446126" y="735013"/>
                <a:ext cx="76200" cy="77788"/>
              </a:xfrm>
              <a:custGeom>
                <a:avLst/>
                <a:gdLst>
                  <a:gd name="T0" fmla="*/ 39 w 39"/>
                  <a:gd name="T1" fmla="*/ 21 h 40"/>
                  <a:gd name="T2" fmla="*/ 15 w 39"/>
                  <a:gd name="T3" fmla="*/ 40 h 40"/>
                  <a:gd name="T4" fmla="*/ 0 w 39"/>
                  <a:gd name="T5" fmla="*/ 16 h 40"/>
                  <a:gd name="T6" fmla="*/ 22 w 39"/>
                  <a:gd name="T7" fmla="*/ 1 h 40"/>
                  <a:gd name="T8" fmla="*/ 39 w 39"/>
                  <a:gd name="T9" fmla="*/ 21 h 40"/>
                </a:gdLst>
                <a:ahLst/>
                <a:cxnLst>
                  <a:cxn ang="0">
                    <a:pos x="T0" y="T1"/>
                  </a:cxn>
                  <a:cxn ang="0">
                    <a:pos x="T2" y="T3"/>
                  </a:cxn>
                  <a:cxn ang="0">
                    <a:pos x="T4" y="T5"/>
                  </a:cxn>
                  <a:cxn ang="0">
                    <a:pos x="T6" y="T7"/>
                  </a:cxn>
                  <a:cxn ang="0">
                    <a:pos x="T8" y="T9"/>
                  </a:cxn>
                </a:cxnLst>
                <a:rect l="0" t="0" r="r" b="b"/>
                <a:pathLst>
                  <a:path w="39" h="40">
                    <a:moveTo>
                      <a:pt x="39" y="21"/>
                    </a:moveTo>
                    <a:cubicBezTo>
                      <a:pt x="39" y="40"/>
                      <a:pt x="39" y="40"/>
                      <a:pt x="15" y="40"/>
                    </a:cubicBezTo>
                    <a:cubicBezTo>
                      <a:pt x="0" y="40"/>
                      <a:pt x="0" y="40"/>
                      <a:pt x="0" y="16"/>
                    </a:cubicBezTo>
                    <a:cubicBezTo>
                      <a:pt x="0" y="0"/>
                      <a:pt x="0" y="0"/>
                      <a:pt x="22" y="1"/>
                    </a:cubicBezTo>
                    <a:cubicBezTo>
                      <a:pt x="39" y="1"/>
                      <a:pt x="39" y="1"/>
                      <a:pt x="3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9">
                <a:extLst>
                  <a:ext uri="{FF2B5EF4-FFF2-40B4-BE49-F238E27FC236}">
                    <a16:creationId xmlns:a16="http://schemas.microsoft.com/office/drawing/2014/main" id="{C8CE07A0-44BF-A448-967D-77A87FFBAD38}"/>
                  </a:ext>
                </a:extLst>
              </p:cNvPr>
              <p:cNvSpPr>
                <a:spLocks/>
              </p:cNvSpPr>
              <p:nvPr/>
            </p:nvSpPr>
            <p:spPr bwMode="auto">
              <a:xfrm>
                <a:off x="12858751" y="957263"/>
                <a:ext cx="80963" cy="77788"/>
              </a:xfrm>
              <a:custGeom>
                <a:avLst/>
                <a:gdLst>
                  <a:gd name="T0" fmla="*/ 19 w 42"/>
                  <a:gd name="T1" fmla="*/ 39 h 40"/>
                  <a:gd name="T2" fmla="*/ 0 w 42"/>
                  <a:gd name="T3" fmla="*/ 22 h 40"/>
                  <a:gd name="T4" fmla="*/ 17 w 42"/>
                  <a:gd name="T5" fmla="*/ 0 h 40"/>
                  <a:gd name="T6" fmla="*/ 39 w 42"/>
                  <a:gd name="T7" fmla="*/ 15 h 40"/>
                  <a:gd name="T8" fmla="*/ 19 w 42"/>
                  <a:gd name="T9" fmla="*/ 39 h 40"/>
                </a:gdLst>
                <a:ahLst/>
                <a:cxnLst>
                  <a:cxn ang="0">
                    <a:pos x="T0" y="T1"/>
                  </a:cxn>
                  <a:cxn ang="0">
                    <a:pos x="T2" y="T3"/>
                  </a:cxn>
                  <a:cxn ang="0">
                    <a:pos x="T4" y="T5"/>
                  </a:cxn>
                  <a:cxn ang="0">
                    <a:pos x="T6" y="T7"/>
                  </a:cxn>
                  <a:cxn ang="0">
                    <a:pos x="T8" y="T9"/>
                  </a:cxn>
                </a:cxnLst>
                <a:rect l="0" t="0" r="r" b="b"/>
                <a:pathLst>
                  <a:path w="42" h="40">
                    <a:moveTo>
                      <a:pt x="19" y="39"/>
                    </a:moveTo>
                    <a:cubicBezTo>
                      <a:pt x="0" y="39"/>
                      <a:pt x="0" y="39"/>
                      <a:pt x="0" y="22"/>
                    </a:cubicBezTo>
                    <a:cubicBezTo>
                      <a:pt x="0" y="0"/>
                      <a:pt x="0" y="0"/>
                      <a:pt x="17" y="0"/>
                    </a:cubicBezTo>
                    <a:cubicBezTo>
                      <a:pt x="39" y="0"/>
                      <a:pt x="39" y="0"/>
                      <a:pt x="39" y="15"/>
                    </a:cubicBezTo>
                    <a:cubicBezTo>
                      <a:pt x="39" y="40"/>
                      <a:pt x="42" y="39"/>
                      <a:pt x="1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0">
                <a:extLst>
                  <a:ext uri="{FF2B5EF4-FFF2-40B4-BE49-F238E27FC236}">
                    <a16:creationId xmlns:a16="http://schemas.microsoft.com/office/drawing/2014/main" id="{5371E570-8797-8E41-967B-62E9D42DB5FF}"/>
                  </a:ext>
                </a:extLst>
              </p:cNvPr>
              <p:cNvSpPr>
                <a:spLocks/>
              </p:cNvSpPr>
              <p:nvPr/>
            </p:nvSpPr>
            <p:spPr bwMode="auto">
              <a:xfrm>
                <a:off x="14035088" y="957263"/>
                <a:ext cx="76200" cy="74613"/>
              </a:xfrm>
              <a:custGeom>
                <a:avLst/>
                <a:gdLst>
                  <a:gd name="T0" fmla="*/ 20 w 39"/>
                  <a:gd name="T1" fmla="*/ 0 h 39"/>
                  <a:gd name="T2" fmla="*/ 39 w 39"/>
                  <a:gd name="T3" fmla="*/ 22 h 39"/>
                  <a:gd name="T4" fmla="*/ 17 w 39"/>
                  <a:gd name="T5" fmla="*/ 39 h 39"/>
                  <a:gd name="T6" fmla="*/ 0 w 39"/>
                  <a:gd name="T7" fmla="*/ 14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cubicBezTo>
                      <a:pt x="39" y="0"/>
                      <a:pt x="39" y="0"/>
                      <a:pt x="39" y="22"/>
                    </a:cubicBezTo>
                    <a:cubicBezTo>
                      <a:pt x="39" y="39"/>
                      <a:pt x="39" y="39"/>
                      <a:pt x="17" y="39"/>
                    </a:cubicBezTo>
                    <a:cubicBezTo>
                      <a:pt x="0" y="39"/>
                      <a:pt x="0" y="39"/>
                      <a:pt x="0" y="14"/>
                    </a:cubicBezTo>
                    <a:cubicBezTo>
                      <a:pt x="0" y="0"/>
                      <a:pt x="0"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11">
                <a:extLst>
                  <a:ext uri="{FF2B5EF4-FFF2-40B4-BE49-F238E27FC236}">
                    <a16:creationId xmlns:a16="http://schemas.microsoft.com/office/drawing/2014/main" id="{6565E591-556C-C047-A9C5-EA0B82AB9DFC}"/>
                  </a:ext>
                </a:extLst>
              </p:cNvPr>
              <p:cNvSpPr>
                <a:spLocks/>
              </p:cNvSpPr>
              <p:nvPr/>
            </p:nvSpPr>
            <p:spPr bwMode="auto">
              <a:xfrm>
                <a:off x="12636501" y="1544638"/>
                <a:ext cx="80963" cy="82550"/>
              </a:xfrm>
              <a:custGeom>
                <a:avLst/>
                <a:gdLst>
                  <a:gd name="T0" fmla="*/ 0 w 42"/>
                  <a:gd name="T1" fmla="*/ 19 h 42"/>
                  <a:gd name="T2" fmla="*/ 20 w 42"/>
                  <a:gd name="T3" fmla="*/ 0 h 42"/>
                  <a:gd name="T4" fmla="*/ 40 w 42"/>
                  <a:gd name="T5" fmla="*/ 16 h 42"/>
                  <a:gd name="T6" fmla="*/ 16 w 42"/>
                  <a:gd name="T7" fmla="*/ 39 h 42"/>
                  <a:gd name="T8" fmla="*/ 0 w 42"/>
                  <a:gd name="T9" fmla="*/ 19 h 42"/>
                </a:gdLst>
                <a:ahLst/>
                <a:cxnLst>
                  <a:cxn ang="0">
                    <a:pos x="T0" y="T1"/>
                  </a:cxn>
                  <a:cxn ang="0">
                    <a:pos x="T2" y="T3"/>
                  </a:cxn>
                  <a:cxn ang="0">
                    <a:pos x="T4" y="T5"/>
                  </a:cxn>
                  <a:cxn ang="0">
                    <a:pos x="T6" y="T7"/>
                  </a:cxn>
                  <a:cxn ang="0">
                    <a:pos x="T8" y="T9"/>
                  </a:cxn>
                </a:cxnLst>
                <a:rect l="0" t="0" r="r" b="b"/>
                <a:pathLst>
                  <a:path w="42" h="42">
                    <a:moveTo>
                      <a:pt x="0" y="19"/>
                    </a:moveTo>
                    <a:cubicBezTo>
                      <a:pt x="0" y="0"/>
                      <a:pt x="0" y="0"/>
                      <a:pt x="20" y="0"/>
                    </a:cubicBezTo>
                    <a:cubicBezTo>
                      <a:pt x="40" y="0"/>
                      <a:pt x="40" y="0"/>
                      <a:pt x="40" y="16"/>
                    </a:cubicBezTo>
                    <a:cubicBezTo>
                      <a:pt x="39" y="42"/>
                      <a:pt x="42" y="39"/>
                      <a:pt x="16" y="39"/>
                    </a:cubicBezTo>
                    <a:cubicBezTo>
                      <a:pt x="0" y="39"/>
                      <a:pt x="0" y="3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12">
                <a:extLst>
                  <a:ext uri="{FF2B5EF4-FFF2-40B4-BE49-F238E27FC236}">
                    <a16:creationId xmlns:a16="http://schemas.microsoft.com/office/drawing/2014/main" id="{8CAFA510-B4ED-4649-88CE-74E4328009AD}"/>
                  </a:ext>
                </a:extLst>
              </p:cNvPr>
              <p:cNvSpPr>
                <a:spLocks/>
              </p:cNvSpPr>
              <p:nvPr/>
            </p:nvSpPr>
            <p:spPr bwMode="auto">
              <a:xfrm>
                <a:off x="14255751" y="1544638"/>
                <a:ext cx="76200" cy="76200"/>
              </a:xfrm>
              <a:custGeom>
                <a:avLst/>
                <a:gdLst>
                  <a:gd name="T0" fmla="*/ 0 w 39"/>
                  <a:gd name="T1" fmla="*/ 19 h 39"/>
                  <a:gd name="T2" fmla="*/ 22 w 39"/>
                  <a:gd name="T3" fmla="*/ 0 h 39"/>
                  <a:gd name="T4" fmla="*/ 39 w 39"/>
                  <a:gd name="T5" fmla="*/ 24 h 39"/>
                  <a:gd name="T6" fmla="*/ 22 w 39"/>
                  <a:gd name="T7" fmla="*/ 39 h 39"/>
                  <a:gd name="T8" fmla="*/ 0 w 39"/>
                  <a:gd name="T9" fmla="*/ 19 h 39"/>
                </a:gdLst>
                <a:ahLst/>
                <a:cxnLst>
                  <a:cxn ang="0">
                    <a:pos x="T0" y="T1"/>
                  </a:cxn>
                  <a:cxn ang="0">
                    <a:pos x="T2" y="T3"/>
                  </a:cxn>
                  <a:cxn ang="0">
                    <a:pos x="T4" y="T5"/>
                  </a:cxn>
                  <a:cxn ang="0">
                    <a:pos x="T6" y="T7"/>
                  </a:cxn>
                  <a:cxn ang="0">
                    <a:pos x="T8" y="T9"/>
                  </a:cxn>
                </a:cxnLst>
                <a:rect l="0" t="0" r="r" b="b"/>
                <a:pathLst>
                  <a:path w="39" h="39">
                    <a:moveTo>
                      <a:pt x="0" y="19"/>
                    </a:moveTo>
                    <a:cubicBezTo>
                      <a:pt x="0" y="0"/>
                      <a:pt x="0" y="0"/>
                      <a:pt x="22" y="0"/>
                    </a:cubicBezTo>
                    <a:cubicBezTo>
                      <a:pt x="39" y="0"/>
                      <a:pt x="39" y="0"/>
                      <a:pt x="39" y="24"/>
                    </a:cubicBezTo>
                    <a:cubicBezTo>
                      <a:pt x="39" y="39"/>
                      <a:pt x="39" y="39"/>
                      <a:pt x="22" y="39"/>
                    </a:cubicBezTo>
                    <a:cubicBezTo>
                      <a:pt x="0" y="39"/>
                      <a:pt x="0" y="3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13">
                <a:extLst>
                  <a:ext uri="{FF2B5EF4-FFF2-40B4-BE49-F238E27FC236}">
                    <a16:creationId xmlns:a16="http://schemas.microsoft.com/office/drawing/2014/main" id="{1B797A86-9E66-5349-B24E-08E7FB0A92F4}"/>
                  </a:ext>
                </a:extLst>
              </p:cNvPr>
              <p:cNvSpPr>
                <a:spLocks/>
              </p:cNvSpPr>
              <p:nvPr/>
            </p:nvSpPr>
            <p:spPr bwMode="auto">
              <a:xfrm>
                <a:off x="12858751" y="2133600"/>
                <a:ext cx="74613" cy="76200"/>
              </a:xfrm>
              <a:custGeom>
                <a:avLst/>
                <a:gdLst>
                  <a:gd name="T0" fmla="*/ 39 w 39"/>
                  <a:gd name="T1" fmla="*/ 20 h 39"/>
                  <a:gd name="T2" fmla="*/ 17 w 39"/>
                  <a:gd name="T3" fmla="*/ 39 h 39"/>
                  <a:gd name="T4" fmla="*/ 0 w 39"/>
                  <a:gd name="T5" fmla="*/ 15 h 39"/>
                  <a:gd name="T6" fmla="*/ 17 w 39"/>
                  <a:gd name="T7" fmla="*/ 0 h 39"/>
                  <a:gd name="T8" fmla="*/ 39 w 39"/>
                  <a:gd name="T9" fmla="*/ 20 h 39"/>
                </a:gdLst>
                <a:ahLst/>
                <a:cxnLst>
                  <a:cxn ang="0">
                    <a:pos x="T0" y="T1"/>
                  </a:cxn>
                  <a:cxn ang="0">
                    <a:pos x="T2" y="T3"/>
                  </a:cxn>
                  <a:cxn ang="0">
                    <a:pos x="T4" y="T5"/>
                  </a:cxn>
                  <a:cxn ang="0">
                    <a:pos x="T6" y="T7"/>
                  </a:cxn>
                  <a:cxn ang="0">
                    <a:pos x="T8" y="T9"/>
                  </a:cxn>
                </a:cxnLst>
                <a:rect l="0" t="0" r="r" b="b"/>
                <a:pathLst>
                  <a:path w="39" h="39">
                    <a:moveTo>
                      <a:pt x="39" y="20"/>
                    </a:moveTo>
                    <a:cubicBezTo>
                      <a:pt x="39" y="39"/>
                      <a:pt x="39" y="39"/>
                      <a:pt x="17" y="39"/>
                    </a:cubicBezTo>
                    <a:cubicBezTo>
                      <a:pt x="0" y="39"/>
                      <a:pt x="0" y="39"/>
                      <a:pt x="0" y="15"/>
                    </a:cubicBezTo>
                    <a:cubicBezTo>
                      <a:pt x="0" y="0"/>
                      <a:pt x="0" y="0"/>
                      <a:pt x="17" y="0"/>
                    </a:cubicBezTo>
                    <a:cubicBezTo>
                      <a:pt x="39" y="0"/>
                      <a:pt x="39" y="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14">
                <a:extLst>
                  <a:ext uri="{FF2B5EF4-FFF2-40B4-BE49-F238E27FC236}">
                    <a16:creationId xmlns:a16="http://schemas.microsoft.com/office/drawing/2014/main" id="{408018D9-496B-5844-88DF-FD33BE7873B6}"/>
                  </a:ext>
                </a:extLst>
              </p:cNvPr>
              <p:cNvSpPr>
                <a:spLocks/>
              </p:cNvSpPr>
              <p:nvPr/>
            </p:nvSpPr>
            <p:spPr bwMode="auto">
              <a:xfrm>
                <a:off x="14035088" y="2133600"/>
                <a:ext cx="76200" cy="76200"/>
              </a:xfrm>
              <a:custGeom>
                <a:avLst/>
                <a:gdLst>
                  <a:gd name="T0" fmla="*/ 39 w 39"/>
                  <a:gd name="T1" fmla="*/ 20 h 39"/>
                  <a:gd name="T2" fmla="*/ 24 w 39"/>
                  <a:gd name="T3" fmla="*/ 39 h 39"/>
                  <a:gd name="T4" fmla="*/ 0 w 39"/>
                  <a:gd name="T5" fmla="*/ 22 h 39"/>
                  <a:gd name="T6" fmla="*/ 19 w 39"/>
                  <a:gd name="T7" fmla="*/ 0 h 39"/>
                  <a:gd name="T8" fmla="*/ 39 w 39"/>
                  <a:gd name="T9" fmla="*/ 20 h 39"/>
                </a:gdLst>
                <a:ahLst/>
                <a:cxnLst>
                  <a:cxn ang="0">
                    <a:pos x="T0" y="T1"/>
                  </a:cxn>
                  <a:cxn ang="0">
                    <a:pos x="T2" y="T3"/>
                  </a:cxn>
                  <a:cxn ang="0">
                    <a:pos x="T4" y="T5"/>
                  </a:cxn>
                  <a:cxn ang="0">
                    <a:pos x="T6" y="T7"/>
                  </a:cxn>
                  <a:cxn ang="0">
                    <a:pos x="T8" y="T9"/>
                  </a:cxn>
                </a:cxnLst>
                <a:rect l="0" t="0" r="r" b="b"/>
                <a:pathLst>
                  <a:path w="39" h="39">
                    <a:moveTo>
                      <a:pt x="39" y="20"/>
                    </a:moveTo>
                    <a:cubicBezTo>
                      <a:pt x="39" y="39"/>
                      <a:pt x="39" y="39"/>
                      <a:pt x="24" y="39"/>
                    </a:cubicBezTo>
                    <a:cubicBezTo>
                      <a:pt x="0" y="39"/>
                      <a:pt x="0" y="39"/>
                      <a:pt x="0" y="22"/>
                    </a:cubicBezTo>
                    <a:cubicBezTo>
                      <a:pt x="0" y="0"/>
                      <a:pt x="0" y="0"/>
                      <a:pt x="19" y="0"/>
                    </a:cubicBezTo>
                    <a:cubicBezTo>
                      <a:pt x="39" y="0"/>
                      <a:pt x="39" y="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15">
                <a:extLst>
                  <a:ext uri="{FF2B5EF4-FFF2-40B4-BE49-F238E27FC236}">
                    <a16:creationId xmlns:a16="http://schemas.microsoft.com/office/drawing/2014/main" id="{4D0A2C6E-37DB-D041-A002-1E33371812BE}"/>
                  </a:ext>
                </a:extLst>
              </p:cNvPr>
              <p:cNvSpPr>
                <a:spLocks/>
              </p:cNvSpPr>
              <p:nvPr/>
            </p:nvSpPr>
            <p:spPr bwMode="auto">
              <a:xfrm>
                <a:off x="13446126" y="2354263"/>
                <a:ext cx="76200" cy="74613"/>
              </a:xfrm>
              <a:custGeom>
                <a:avLst/>
                <a:gdLst>
                  <a:gd name="T0" fmla="*/ 0 w 39"/>
                  <a:gd name="T1" fmla="*/ 19 h 39"/>
                  <a:gd name="T2" fmla="*/ 21 w 39"/>
                  <a:gd name="T3" fmla="*/ 0 h 39"/>
                  <a:gd name="T4" fmla="*/ 39 w 39"/>
                  <a:gd name="T5" fmla="*/ 24 h 39"/>
                  <a:gd name="T6" fmla="*/ 22 w 39"/>
                  <a:gd name="T7" fmla="*/ 39 h 39"/>
                  <a:gd name="T8" fmla="*/ 0 w 39"/>
                  <a:gd name="T9" fmla="*/ 19 h 39"/>
                </a:gdLst>
                <a:ahLst/>
                <a:cxnLst>
                  <a:cxn ang="0">
                    <a:pos x="T0" y="T1"/>
                  </a:cxn>
                  <a:cxn ang="0">
                    <a:pos x="T2" y="T3"/>
                  </a:cxn>
                  <a:cxn ang="0">
                    <a:pos x="T4" y="T5"/>
                  </a:cxn>
                  <a:cxn ang="0">
                    <a:pos x="T6" y="T7"/>
                  </a:cxn>
                  <a:cxn ang="0">
                    <a:pos x="T8" y="T9"/>
                  </a:cxn>
                </a:cxnLst>
                <a:rect l="0" t="0" r="r" b="b"/>
                <a:pathLst>
                  <a:path w="39" h="39">
                    <a:moveTo>
                      <a:pt x="0" y="19"/>
                    </a:moveTo>
                    <a:cubicBezTo>
                      <a:pt x="0" y="0"/>
                      <a:pt x="0" y="0"/>
                      <a:pt x="21" y="0"/>
                    </a:cubicBezTo>
                    <a:cubicBezTo>
                      <a:pt x="39" y="0"/>
                      <a:pt x="39" y="0"/>
                      <a:pt x="39" y="24"/>
                    </a:cubicBezTo>
                    <a:cubicBezTo>
                      <a:pt x="39" y="39"/>
                      <a:pt x="39" y="39"/>
                      <a:pt x="22" y="39"/>
                    </a:cubicBezTo>
                    <a:cubicBezTo>
                      <a:pt x="0" y="39"/>
                      <a:pt x="0" y="3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16">
                <a:extLst>
                  <a:ext uri="{FF2B5EF4-FFF2-40B4-BE49-F238E27FC236}">
                    <a16:creationId xmlns:a16="http://schemas.microsoft.com/office/drawing/2014/main" id="{7E98E8B6-2734-D14C-BF14-F939FB929C23}"/>
                  </a:ext>
                </a:extLst>
              </p:cNvPr>
              <p:cNvSpPr>
                <a:spLocks noEditPoints="1"/>
              </p:cNvSpPr>
              <p:nvPr/>
            </p:nvSpPr>
            <p:spPr bwMode="auto">
              <a:xfrm>
                <a:off x="13115926" y="1214438"/>
                <a:ext cx="738188" cy="738188"/>
              </a:xfrm>
              <a:custGeom>
                <a:avLst/>
                <a:gdLst>
                  <a:gd name="T0" fmla="*/ 189 w 379"/>
                  <a:gd name="T1" fmla="*/ 0 h 379"/>
                  <a:gd name="T2" fmla="*/ 379 w 379"/>
                  <a:gd name="T3" fmla="*/ 190 h 379"/>
                  <a:gd name="T4" fmla="*/ 191 w 379"/>
                  <a:gd name="T5" fmla="*/ 379 h 379"/>
                  <a:gd name="T6" fmla="*/ 0 w 379"/>
                  <a:gd name="T7" fmla="*/ 190 h 379"/>
                  <a:gd name="T8" fmla="*/ 189 w 379"/>
                  <a:gd name="T9" fmla="*/ 0 h 379"/>
                  <a:gd name="T10" fmla="*/ 39 w 379"/>
                  <a:gd name="T11" fmla="*/ 189 h 379"/>
                  <a:gd name="T12" fmla="*/ 189 w 379"/>
                  <a:gd name="T13" fmla="*/ 339 h 379"/>
                  <a:gd name="T14" fmla="*/ 339 w 379"/>
                  <a:gd name="T15" fmla="*/ 188 h 379"/>
                  <a:gd name="T16" fmla="*/ 190 w 379"/>
                  <a:gd name="T17" fmla="*/ 40 h 379"/>
                  <a:gd name="T18" fmla="*/ 39 w 379"/>
                  <a:gd name="T19" fmla="*/ 18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9" h="379">
                    <a:moveTo>
                      <a:pt x="189" y="0"/>
                    </a:moveTo>
                    <a:cubicBezTo>
                      <a:pt x="293" y="0"/>
                      <a:pt x="379" y="86"/>
                      <a:pt x="379" y="190"/>
                    </a:cubicBezTo>
                    <a:cubicBezTo>
                      <a:pt x="379" y="292"/>
                      <a:pt x="293" y="379"/>
                      <a:pt x="191" y="379"/>
                    </a:cubicBezTo>
                    <a:cubicBezTo>
                      <a:pt x="86" y="379"/>
                      <a:pt x="0" y="293"/>
                      <a:pt x="0" y="190"/>
                    </a:cubicBezTo>
                    <a:cubicBezTo>
                      <a:pt x="0" y="86"/>
                      <a:pt x="86" y="0"/>
                      <a:pt x="189" y="0"/>
                    </a:cubicBezTo>
                    <a:close/>
                    <a:moveTo>
                      <a:pt x="39" y="189"/>
                    </a:moveTo>
                    <a:cubicBezTo>
                      <a:pt x="42" y="277"/>
                      <a:pt x="102" y="339"/>
                      <a:pt x="189" y="339"/>
                    </a:cubicBezTo>
                    <a:cubicBezTo>
                      <a:pt x="277" y="339"/>
                      <a:pt x="340" y="275"/>
                      <a:pt x="339" y="188"/>
                    </a:cubicBezTo>
                    <a:cubicBezTo>
                      <a:pt x="338" y="102"/>
                      <a:pt x="277" y="40"/>
                      <a:pt x="190" y="40"/>
                    </a:cubicBezTo>
                    <a:cubicBezTo>
                      <a:pt x="104" y="39"/>
                      <a:pt x="41" y="102"/>
                      <a:pt x="39"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7" name="Rectangle 22">
            <a:extLst>
              <a:ext uri="{FF2B5EF4-FFF2-40B4-BE49-F238E27FC236}">
                <a16:creationId xmlns:a16="http://schemas.microsoft.com/office/drawing/2014/main" id="{21FAA4F1-9669-614C-8C3E-0188B623AA2E}"/>
              </a:ext>
            </a:extLst>
          </p:cNvPr>
          <p:cNvSpPr/>
          <p:nvPr/>
        </p:nvSpPr>
        <p:spPr bwMode="gray">
          <a:xfrm rot="16200000">
            <a:off x="7256632" y="2880036"/>
            <a:ext cx="1616227" cy="5794055"/>
          </a:xfrm>
          <a:prstGeom prst="rect">
            <a:avLst/>
          </a:prstGeom>
          <a:solidFill>
            <a:schemeClr val="accent5">
              <a:lumMod val="60000"/>
              <a:lumOff val="40000"/>
            </a:schemeClr>
          </a:solidFill>
          <a:ln w="19050" algn="ctr">
            <a:noFill/>
            <a:miter lim="800000"/>
            <a:headEnd/>
            <a:tailEnd/>
          </a:ln>
          <a:effectLst>
            <a:outerShdw blurRad="50800" dist="38100" dir="5400000" algn="t" rotWithShape="0">
              <a:prstClr val="black">
                <a:alpha val="40000"/>
              </a:prstClr>
            </a:outerShdw>
          </a:effectLst>
        </p:spPr>
        <p:txBody>
          <a:bodyPr wrap="square" lIns="97996" tIns="97996" rIns="97996" bIns="97996"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213"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22">
            <a:extLst>
              <a:ext uri="{FF2B5EF4-FFF2-40B4-BE49-F238E27FC236}">
                <a16:creationId xmlns:a16="http://schemas.microsoft.com/office/drawing/2014/main" id="{01B0CAA6-AAF8-4049-BA39-33857FD16363}"/>
              </a:ext>
            </a:extLst>
          </p:cNvPr>
          <p:cNvSpPr/>
          <p:nvPr/>
        </p:nvSpPr>
        <p:spPr bwMode="gray">
          <a:xfrm rot="16200000">
            <a:off x="7820452" y="1746194"/>
            <a:ext cx="3594373" cy="2688260"/>
          </a:xfrm>
          <a:prstGeom prst="rect">
            <a:avLst/>
          </a:prstGeom>
          <a:solidFill>
            <a:schemeClr val="accent1">
              <a:lumMod val="60000"/>
              <a:lumOff val="40000"/>
            </a:schemeClr>
          </a:solidFill>
          <a:ln w="19050" algn="ctr">
            <a:noFill/>
            <a:miter lim="800000"/>
            <a:headEnd/>
            <a:tailEnd/>
          </a:ln>
          <a:effectLst>
            <a:outerShdw blurRad="50800" dist="38100" dir="5400000" algn="t" rotWithShape="0">
              <a:prstClr val="black">
                <a:alpha val="40000"/>
              </a:prstClr>
            </a:outerShdw>
          </a:effectLst>
        </p:spPr>
        <p:txBody>
          <a:bodyPr wrap="square" lIns="97996" tIns="97996" rIns="97996" bIns="97996"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213"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22">
            <a:extLst>
              <a:ext uri="{FF2B5EF4-FFF2-40B4-BE49-F238E27FC236}">
                <a16:creationId xmlns:a16="http://schemas.microsoft.com/office/drawing/2014/main" id="{9C2273C7-DD8D-C24B-A3DB-4B58E0EC95FA}"/>
              </a:ext>
            </a:extLst>
          </p:cNvPr>
          <p:cNvSpPr/>
          <p:nvPr/>
        </p:nvSpPr>
        <p:spPr bwMode="gray">
          <a:xfrm rot="16200000">
            <a:off x="4760160" y="1711447"/>
            <a:ext cx="3588492" cy="2763636"/>
          </a:xfrm>
          <a:prstGeom prst="rect">
            <a:avLst/>
          </a:prstGeom>
          <a:solidFill>
            <a:schemeClr val="accent1">
              <a:lumMod val="60000"/>
              <a:lumOff val="40000"/>
            </a:schemeClr>
          </a:solidFill>
          <a:ln w="19050" algn="ctr">
            <a:noFill/>
            <a:miter lim="800000"/>
            <a:headEnd/>
            <a:tailEnd/>
          </a:ln>
          <a:effectLst>
            <a:outerShdw blurRad="50800" dist="38100" dir="5400000" algn="t" rotWithShape="0">
              <a:prstClr val="black">
                <a:alpha val="40000"/>
              </a:prstClr>
            </a:outerShdw>
          </a:effectLst>
        </p:spPr>
        <p:txBody>
          <a:bodyPr wrap="square" lIns="97996" tIns="97996" rIns="97996" bIns="97996" rtlCol="0" anchor="ctr"/>
          <a:lstStyle/>
          <a:p>
            <a:pPr algn="ctr" defTabSz="1219170">
              <a:lnSpc>
                <a:spcPct val="106000"/>
              </a:lnSpc>
              <a:buFont typeface="Wingdings 2" pitchFamily="18" charset="2"/>
              <a:buNone/>
            </a:pPr>
            <a:endParaRPr lang="en-US" sz="1213" b="1">
              <a:solidFill>
                <a:prstClr val="white"/>
              </a:solidFill>
              <a:latin typeface="Calibri" panose="020F0502020204030204"/>
            </a:endParaRPr>
          </a:p>
        </p:txBody>
      </p:sp>
      <p:sp>
        <p:nvSpPr>
          <p:cNvPr id="50" name="Rectangle 22">
            <a:extLst>
              <a:ext uri="{FF2B5EF4-FFF2-40B4-BE49-F238E27FC236}">
                <a16:creationId xmlns:a16="http://schemas.microsoft.com/office/drawing/2014/main" id="{DC081B6F-3346-0643-BF6B-398F6272369E}"/>
              </a:ext>
            </a:extLst>
          </p:cNvPr>
          <p:cNvSpPr/>
          <p:nvPr/>
        </p:nvSpPr>
        <p:spPr bwMode="gray">
          <a:xfrm>
            <a:off x="5561573" y="1098241"/>
            <a:ext cx="2327875" cy="678138"/>
          </a:xfrm>
          <a:prstGeom prst="rect">
            <a:avLst/>
          </a:prstGeom>
          <a:solidFill>
            <a:srgbClr val="00B0F0"/>
          </a:solidFill>
          <a:ln w="19050" algn="ctr">
            <a:noFill/>
            <a:miter lim="800000"/>
            <a:headEnd/>
            <a:tailEnd/>
          </a:ln>
          <a:effectLst>
            <a:outerShdw blurRad="50800" dist="38100" dir="5400000" algn="t" rotWithShape="0">
              <a:prstClr val="black">
                <a:alpha val="40000"/>
              </a:prstClr>
            </a:outerShdw>
          </a:effectLst>
        </p:spPr>
        <p:txBody>
          <a:bodyPr wrap="square" lIns="97996" tIns="97996" rIns="97996" bIns="97996"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lang="en-US" sz="900" b="1">
                <a:solidFill>
                  <a:prstClr val="white"/>
                </a:solidFill>
                <a:latin typeface="Calibri" panose="020F0502020204030204"/>
              </a:rPr>
              <a:t>Transition path </a:t>
            </a:r>
          </a:p>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lang="en-US" sz="900" b="1">
                <a:solidFill>
                  <a:prstClr val="white"/>
                </a:solidFill>
                <a:latin typeface="Calibri" panose="020F0502020204030204"/>
              </a:rPr>
              <a:t>definition</a:t>
            </a:r>
          </a:p>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lang="en-US" sz="900" b="1">
                <a:solidFill>
                  <a:prstClr val="white"/>
                </a:solidFill>
                <a:latin typeface="Calibri" panose="020F0502020204030204"/>
              </a:rPr>
              <a:t>From various SAP evolutions</a:t>
            </a:r>
          </a:p>
        </p:txBody>
      </p:sp>
      <p:sp>
        <p:nvSpPr>
          <p:cNvPr id="51" name="Oval 524">
            <a:extLst>
              <a:ext uri="{FF2B5EF4-FFF2-40B4-BE49-F238E27FC236}">
                <a16:creationId xmlns:a16="http://schemas.microsoft.com/office/drawing/2014/main" id="{57D1A1D3-3701-B543-9839-9D53F1EE8078}"/>
              </a:ext>
            </a:extLst>
          </p:cNvPr>
          <p:cNvSpPr>
            <a:spLocks noChangeArrowheads="1"/>
          </p:cNvSpPr>
          <p:nvPr/>
        </p:nvSpPr>
        <p:spPr bwMode="auto">
          <a:xfrm>
            <a:off x="5561572" y="809242"/>
            <a:ext cx="618383" cy="607715"/>
          </a:xfrm>
          <a:prstGeom prst="ellipse">
            <a:avLst/>
          </a:prstGeom>
          <a:solidFill>
            <a:srgbClr val="00B0F0"/>
          </a:solidFill>
          <a:ln w="19050">
            <a:solidFill>
              <a:srgbClr val="8C8C8C">
                <a:lumMod val="20000"/>
                <a:lumOff val="80000"/>
              </a:srgbClr>
            </a:solidFill>
            <a:round/>
            <a:headEnd/>
            <a:tailEnd/>
          </a:ln>
          <a:effectLst>
            <a:outerShdw blurRad="50800" dist="38100" dir="5400000" sx="98000" sy="98000" algn="tl" rotWithShape="0">
              <a:prstClr val="black">
                <a:alpha val="40000"/>
              </a:prstClr>
            </a:outerShdw>
          </a:effectLst>
        </p:spPr>
        <p:txBody>
          <a:bodyPr lIns="90420" tIns="45210" rIns="90420" bIns="45210"/>
          <a:lstStyle/>
          <a:p>
            <a:pPr marL="0" marR="0" lvl="0" indent="0" algn="ctr" defTabSz="902949" rtl="0" eaLnBrk="1" fontAlgn="base" latinLnBrk="0" hangingPunct="1">
              <a:lnSpc>
                <a:spcPct val="100000"/>
              </a:lnSpc>
              <a:spcBef>
                <a:spcPct val="20000"/>
              </a:spcBef>
              <a:spcAft>
                <a:spcPct val="0"/>
              </a:spcAft>
              <a:buClrTx/>
              <a:buSzTx/>
              <a:buFontTx/>
              <a:buNone/>
              <a:tabLst/>
              <a:defRPr/>
            </a:pPr>
            <a:endParaRPr kumimoji="0" lang="en-US" sz="1157" b="1" i="0" u="none" strike="noStrike" kern="0" cap="none" spc="0" normalizeH="0" baseline="0" noProof="0">
              <a:ln>
                <a:noFill/>
              </a:ln>
              <a:solidFill>
                <a:srgbClr val="000000"/>
              </a:solidFill>
              <a:effectLst/>
              <a:uLnTx/>
              <a:uFillTx/>
              <a:latin typeface="Calibri" panose="020F0502020204030204"/>
              <a:ea typeface="+mn-ea"/>
              <a:cs typeface="Arial" pitchFamily="34" charset="0"/>
            </a:endParaRPr>
          </a:p>
        </p:txBody>
      </p:sp>
      <p:sp>
        <p:nvSpPr>
          <p:cNvPr id="52" name="Rectangle 24">
            <a:extLst>
              <a:ext uri="{FF2B5EF4-FFF2-40B4-BE49-F238E27FC236}">
                <a16:creationId xmlns:a16="http://schemas.microsoft.com/office/drawing/2014/main" id="{2994977F-C242-CD4B-A821-30F6DB63D738}"/>
              </a:ext>
            </a:extLst>
          </p:cNvPr>
          <p:cNvSpPr/>
          <p:nvPr/>
        </p:nvSpPr>
        <p:spPr bwMode="gray">
          <a:xfrm>
            <a:off x="5561574" y="2149390"/>
            <a:ext cx="2327875" cy="718844"/>
          </a:xfrm>
          <a:prstGeom prst="rect">
            <a:avLst/>
          </a:prstGeom>
          <a:solidFill>
            <a:srgbClr val="00B0F0"/>
          </a:solidFill>
          <a:ln w="19050" algn="ctr">
            <a:noFill/>
            <a:miter lim="800000"/>
            <a:headEnd/>
            <a:tailEnd/>
          </a:ln>
          <a:effectLst>
            <a:outerShdw blurRad="50800" dist="38100" dir="5400000" algn="t" rotWithShape="0">
              <a:prstClr val="black">
                <a:alpha val="40000"/>
              </a:prstClr>
            </a:outerShdw>
          </a:effectLst>
        </p:spPr>
        <p:txBody>
          <a:bodyPr wrap="square" lIns="97996" tIns="97996" rIns="97996" bIns="97996" rtlCol="0" anchor="ctr"/>
          <a:lstStyle/>
          <a:p>
            <a:pPr algn="ctr" defTabSz="1219170">
              <a:lnSpc>
                <a:spcPct val="106000"/>
              </a:lnSpc>
              <a:buFont typeface="Wingdings 2" pitchFamily="18" charset="2"/>
              <a:buNone/>
            </a:pPr>
            <a:r>
              <a:rPr lang="en-US" sz="900" b="1">
                <a:solidFill>
                  <a:prstClr val="white"/>
                </a:solidFill>
                <a:latin typeface="Calibri" panose="020F0502020204030204"/>
              </a:rPr>
              <a:t>Actual recording </a:t>
            </a:r>
          </a:p>
          <a:p>
            <a:pPr algn="ctr" defTabSz="1219170">
              <a:lnSpc>
                <a:spcPct val="106000"/>
              </a:lnSpc>
              <a:buFont typeface="Wingdings 2" pitchFamily="18" charset="2"/>
              <a:buNone/>
            </a:pPr>
            <a:r>
              <a:rPr lang="en-US" sz="900" b="1">
                <a:solidFill>
                  <a:prstClr val="white"/>
                </a:solidFill>
                <a:latin typeface="Calibri" panose="020F0502020204030204"/>
              </a:rPr>
              <a:t>of processes </a:t>
            </a:r>
          </a:p>
          <a:p>
            <a:pPr algn="ctr" defTabSz="1219170">
              <a:lnSpc>
                <a:spcPct val="106000"/>
              </a:lnSpc>
              <a:buFont typeface="Wingdings 2" pitchFamily="18" charset="2"/>
              <a:buNone/>
            </a:pPr>
            <a:r>
              <a:rPr lang="en-US" sz="900" b="1">
                <a:solidFill>
                  <a:prstClr val="white"/>
                </a:solidFill>
                <a:latin typeface="Calibri" panose="020F0502020204030204"/>
              </a:rPr>
              <a:t>(legacy SAP Environment)</a:t>
            </a:r>
          </a:p>
        </p:txBody>
      </p:sp>
      <p:sp>
        <p:nvSpPr>
          <p:cNvPr id="53" name="Oval 524">
            <a:extLst>
              <a:ext uri="{FF2B5EF4-FFF2-40B4-BE49-F238E27FC236}">
                <a16:creationId xmlns:a16="http://schemas.microsoft.com/office/drawing/2014/main" id="{0F92916A-B1F7-8140-8250-BEDD2962FC8A}"/>
              </a:ext>
            </a:extLst>
          </p:cNvPr>
          <p:cNvSpPr>
            <a:spLocks noChangeArrowheads="1"/>
          </p:cNvSpPr>
          <p:nvPr/>
        </p:nvSpPr>
        <p:spPr bwMode="auto">
          <a:xfrm>
            <a:off x="5561573" y="1901097"/>
            <a:ext cx="618383" cy="607715"/>
          </a:xfrm>
          <a:prstGeom prst="ellipse">
            <a:avLst/>
          </a:prstGeom>
          <a:solidFill>
            <a:srgbClr val="00B0F0"/>
          </a:solidFill>
          <a:ln w="19050">
            <a:solidFill>
              <a:srgbClr val="8C8C8C">
                <a:lumMod val="20000"/>
                <a:lumOff val="80000"/>
              </a:srgbClr>
            </a:solidFill>
            <a:round/>
            <a:headEnd/>
            <a:tailEnd/>
          </a:ln>
          <a:effectLst>
            <a:outerShdw blurRad="50800" dist="38100" dir="5400000" sx="98000" sy="98000" algn="tl" rotWithShape="0">
              <a:prstClr val="black">
                <a:alpha val="40000"/>
              </a:prstClr>
            </a:outerShdw>
          </a:effectLst>
        </p:spPr>
        <p:txBody>
          <a:bodyPr lIns="90420" tIns="45210" rIns="90420" bIns="45210"/>
          <a:lstStyle/>
          <a:p>
            <a:pPr marL="0" marR="0" lvl="0" indent="0" algn="ctr" defTabSz="902949" rtl="0" eaLnBrk="1" fontAlgn="base" latinLnBrk="0" hangingPunct="1">
              <a:lnSpc>
                <a:spcPct val="100000"/>
              </a:lnSpc>
              <a:spcBef>
                <a:spcPct val="20000"/>
              </a:spcBef>
              <a:spcAft>
                <a:spcPct val="0"/>
              </a:spcAft>
              <a:buClrTx/>
              <a:buSzTx/>
              <a:buFontTx/>
              <a:buNone/>
              <a:tabLst/>
              <a:defRPr/>
            </a:pPr>
            <a:endParaRPr kumimoji="0" lang="en-US" sz="1157" b="1" i="0" u="none" strike="noStrike" kern="0" cap="none" spc="0" normalizeH="0" baseline="0" noProof="0">
              <a:ln>
                <a:noFill/>
              </a:ln>
              <a:solidFill>
                <a:srgbClr val="000000"/>
              </a:solidFill>
              <a:effectLst/>
              <a:uLnTx/>
              <a:uFillTx/>
              <a:latin typeface="Calibri" panose="020F0502020204030204"/>
              <a:ea typeface="+mn-ea"/>
              <a:cs typeface="Arial" pitchFamily="34" charset="0"/>
            </a:endParaRPr>
          </a:p>
        </p:txBody>
      </p:sp>
      <p:sp>
        <p:nvSpPr>
          <p:cNvPr id="54" name="Rectangle 26">
            <a:extLst>
              <a:ext uri="{FF2B5EF4-FFF2-40B4-BE49-F238E27FC236}">
                <a16:creationId xmlns:a16="http://schemas.microsoft.com/office/drawing/2014/main" id="{2CC3973E-294B-CB4F-BF91-A37C0BF720C4}"/>
              </a:ext>
            </a:extLst>
          </p:cNvPr>
          <p:cNvSpPr/>
          <p:nvPr/>
        </p:nvSpPr>
        <p:spPr bwMode="gray">
          <a:xfrm>
            <a:off x="5554955" y="3242275"/>
            <a:ext cx="2374666" cy="718844"/>
          </a:xfrm>
          <a:prstGeom prst="rect">
            <a:avLst/>
          </a:prstGeom>
          <a:solidFill>
            <a:srgbClr val="00B0F0"/>
          </a:solidFill>
          <a:ln w="19050" algn="ctr">
            <a:noFill/>
            <a:miter lim="800000"/>
            <a:headEnd/>
            <a:tailEnd/>
          </a:ln>
          <a:effectLst>
            <a:outerShdw blurRad="50800" dist="38100" dir="5400000" algn="t" rotWithShape="0">
              <a:prstClr val="black">
                <a:alpha val="40000"/>
              </a:prstClr>
            </a:outerShdw>
          </a:effectLst>
        </p:spPr>
        <p:txBody>
          <a:bodyPr wrap="square" lIns="97996" tIns="97996" rIns="97996" bIns="97996" rtlCol="0" anchor="ctr"/>
          <a:lstStyle/>
          <a:p>
            <a:pPr algn="ctr" defTabSz="1219170">
              <a:lnSpc>
                <a:spcPct val="106000"/>
              </a:lnSpc>
              <a:buFont typeface="Wingdings 2" pitchFamily="18" charset="2"/>
              <a:buNone/>
            </a:pPr>
            <a:r>
              <a:rPr lang="en-US" sz="900" b="1">
                <a:solidFill>
                  <a:prstClr val="white"/>
                </a:solidFill>
                <a:latin typeface="Calibri" panose="020F0502020204030204"/>
              </a:rPr>
              <a:t>Mapping to</a:t>
            </a:r>
            <a:br>
              <a:rPr lang="en-US" sz="900" b="1">
                <a:solidFill>
                  <a:prstClr val="white"/>
                </a:solidFill>
                <a:latin typeface="Calibri" panose="020F0502020204030204"/>
              </a:rPr>
            </a:br>
            <a:r>
              <a:rPr lang="en-US" sz="900" b="1">
                <a:solidFill>
                  <a:prstClr val="white"/>
                </a:solidFill>
                <a:latin typeface="Calibri" panose="020F0502020204030204"/>
              </a:rPr>
              <a:t> corporate</a:t>
            </a:r>
            <a:br>
              <a:rPr lang="en-US" sz="900" b="1">
                <a:solidFill>
                  <a:prstClr val="white"/>
                </a:solidFill>
                <a:latin typeface="Calibri" panose="020F0502020204030204"/>
              </a:rPr>
            </a:br>
            <a:r>
              <a:rPr lang="en-US" sz="900" b="1">
                <a:solidFill>
                  <a:prstClr val="white"/>
                </a:solidFill>
                <a:latin typeface="Calibri" panose="020F0502020204030204"/>
              </a:rPr>
              <a:t> SAP S/4 Hana processes, rules and definitions</a:t>
            </a:r>
          </a:p>
        </p:txBody>
      </p:sp>
      <p:sp>
        <p:nvSpPr>
          <p:cNvPr id="55" name="Oval 524">
            <a:extLst>
              <a:ext uri="{FF2B5EF4-FFF2-40B4-BE49-F238E27FC236}">
                <a16:creationId xmlns:a16="http://schemas.microsoft.com/office/drawing/2014/main" id="{B1CD54FA-2031-4940-83E1-439BDA6650C3}"/>
              </a:ext>
            </a:extLst>
          </p:cNvPr>
          <p:cNvSpPr>
            <a:spLocks noChangeArrowheads="1"/>
          </p:cNvSpPr>
          <p:nvPr/>
        </p:nvSpPr>
        <p:spPr bwMode="auto">
          <a:xfrm>
            <a:off x="5554955" y="2963602"/>
            <a:ext cx="618383" cy="607715"/>
          </a:xfrm>
          <a:prstGeom prst="ellipse">
            <a:avLst/>
          </a:prstGeom>
          <a:solidFill>
            <a:srgbClr val="00B0F0"/>
          </a:solidFill>
          <a:ln w="19050">
            <a:solidFill>
              <a:srgbClr val="8C8C8C">
                <a:lumMod val="20000"/>
                <a:lumOff val="80000"/>
              </a:srgbClr>
            </a:solidFill>
            <a:round/>
            <a:headEnd/>
            <a:tailEnd/>
          </a:ln>
          <a:effectLst>
            <a:outerShdw blurRad="50800" dist="38100" dir="5400000" sx="98000" sy="98000" algn="tl" rotWithShape="0">
              <a:prstClr val="black">
                <a:alpha val="40000"/>
              </a:prstClr>
            </a:outerShdw>
          </a:effectLst>
        </p:spPr>
        <p:txBody>
          <a:bodyPr lIns="90420" tIns="45210" rIns="90420" bIns="45210"/>
          <a:lstStyle/>
          <a:p>
            <a:pPr marL="0" marR="0" lvl="0" indent="0" algn="ctr" defTabSz="902949" rtl="0" eaLnBrk="1" fontAlgn="base" latinLnBrk="0" hangingPunct="1">
              <a:lnSpc>
                <a:spcPct val="100000"/>
              </a:lnSpc>
              <a:spcBef>
                <a:spcPct val="20000"/>
              </a:spcBef>
              <a:spcAft>
                <a:spcPct val="0"/>
              </a:spcAft>
              <a:buClrTx/>
              <a:buSzTx/>
              <a:buFontTx/>
              <a:buNone/>
              <a:tabLst/>
              <a:defRPr/>
            </a:pPr>
            <a:endParaRPr kumimoji="0" lang="en-US" sz="1157" b="1" i="0" u="none" strike="noStrike" kern="0" cap="none" spc="0" normalizeH="0" baseline="0" noProof="0">
              <a:ln>
                <a:noFill/>
              </a:ln>
              <a:solidFill>
                <a:srgbClr val="000000"/>
              </a:solidFill>
              <a:effectLst/>
              <a:uLnTx/>
              <a:uFillTx/>
              <a:latin typeface="Calibri" panose="020F0502020204030204"/>
              <a:ea typeface="+mn-ea"/>
              <a:cs typeface="Arial" pitchFamily="34" charset="0"/>
            </a:endParaRPr>
          </a:p>
        </p:txBody>
      </p:sp>
      <p:sp>
        <p:nvSpPr>
          <p:cNvPr id="56" name="Rectangle 28">
            <a:extLst>
              <a:ext uri="{FF2B5EF4-FFF2-40B4-BE49-F238E27FC236}">
                <a16:creationId xmlns:a16="http://schemas.microsoft.com/office/drawing/2014/main" id="{7840C656-9C48-9C42-95F0-0047A15A01F4}"/>
              </a:ext>
            </a:extLst>
          </p:cNvPr>
          <p:cNvSpPr/>
          <p:nvPr/>
        </p:nvSpPr>
        <p:spPr bwMode="gray">
          <a:xfrm>
            <a:off x="5554955" y="4333667"/>
            <a:ext cx="2381267" cy="718844"/>
          </a:xfrm>
          <a:prstGeom prst="rect">
            <a:avLst/>
          </a:prstGeom>
          <a:solidFill>
            <a:srgbClr val="00B0F0"/>
          </a:solidFill>
          <a:ln w="19050" algn="ctr">
            <a:noFill/>
            <a:miter lim="800000"/>
            <a:headEnd/>
            <a:tailEnd/>
          </a:ln>
          <a:effectLst>
            <a:outerShdw blurRad="50800" dist="38100" dir="5400000" algn="t" rotWithShape="0">
              <a:prstClr val="black">
                <a:alpha val="40000"/>
              </a:prstClr>
            </a:outerShdw>
          </a:effectLst>
        </p:spPr>
        <p:txBody>
          <a:bodyPr wrap="square" lIns="97996" tIns="97996" rIns="97996" bIns="97996" rtlCol="0" anchor="ctr"/>
          <a:lstStyle/>
          <a:p>
            <a:pPr algn="ctr" defTabSz="1219170">
              <a:lnSpc>
                <a:spcPct val="106000"/>
              </a:lnSpc>
              <a:buFont typeface="Wingdings 2" pitchFamily="18" charset="2"/>
              <a:buNone/>
            </a:pPr>
            <a:r>
              <a:rPr lang="en-US" sz="900" b="1">
                <a:solidFill>
                  <a:prstClr val="white"/>
                </a:solidFill>
                <a:latin typeface="Calibri" panose="020F0502020204030204"/>
              </a:rPr>
              <a:t>Training Delivery </a:t>
            </a:r>
            <a:br>
              <a:rPr lang="en-US" sz="900" b="1">
                <a:solidFill>
                  <a:prstClr val="white"/>
                </a:solidFill>
                <a:latin typeface="Calibri" panose="020F0502020204030204"/>
              </a:rPr>
            </a:br>
            <a:r>
              <a:rPr lang="en-US" sz="900" b="1">
                <a:solidFill>
                  <a:prstClr val="white"/>
                </a:solidFill>
                <a:latin typeface="Calibri" panose="020F0502020204030204"/>
              </a:rPr>
              <a:t>by trained trainers in the </a:t>
            </a:r>
            <a:br>
              <a:rPr lang="en-US" sz="900" b="1">
                <a:solidFill>
                  <a:prstClr val="white"/>
                </a:solidFill>
                <a:latin typeface="Calibri" panose="020F0502020204030204"/>
              </a:rPr>
            </a:br>
            <a:r>
              <a:rPr lang="en-US" sz="900" b="1">
                <a:solidFill>
                  <a:prstClr val="white"/>
                </a:solidFill>
                <a:latin typeface="Calibri" panose="020F0502020204030204"/>
              </a:rPr>
              <a:t>SAP-regions</a:t>
            </a:r>
          </a:p>
        </p:txBody>
      </p:sp>
      <p:sp>
        <p:nvSpPr>
          <p:cNvPr id="57" name="Oval 524">
            <a:extLst>
              <a:ext uri="{FF2B5EF4-FFF2-40B4-BE49-F238E27FC236}">
                <a16:creationId xmlns:a16="http://schemas.microsoft.com/office/drawing/2014/main" id="{83AB5115-18CF-A249-AE5D-41B4F1944519}"/>
              </a:ext>
            </a:extLst>
          </p:cNvPr>
          <p:cNvSpPr>
            <a:spLocks noChangeArrowheads="1"/>
          </p:cNvSpPr>
          <p:nvPr/>
        </p:nvSpPr>
        <p:spPr bwMode="auto">
          <a:xfrm>
            <a:off x="5554955" y="4085374"/>
            <a:ext cx="618383" cy="607715"/>
          </a:xfrm>
          <a:prstGeom prst="ellipse">
            <a:avLst/>
          </a:prstGeom>
          <a:solidFill>
            <a:srgbClr val="00B0F0"/>
          </a:solidFill>
          <a:ln w="19050">
            <a:solidFill>
              <a:srgbClr val="8C8C8C">
                <a:lumMod val="20000"/>
                <a:lumOff val="80000"/>
              </a:srgbClr>
            </a:solidFill>
            <a:round/>
            <a:headEnd/>
            <a:tailEnd/>
          </a:ln>
          <a:effectLst>
            <a:outerShdw blurRad="50800" dist="38100" dir="5400000" sx="98000" sy="98000" algn="tl" rotWithShape="0">
              <a:prstClr val="black">
                <a:alpha val="40000"/>
              </a:prstClr>
            </a:outerShdw>
          </a:effectLst>
        </p:spPr>
        <p:txBody>
          <a:bodyPr lIns="90420" tIns="45210" rIns="90420" bIns="45210"/>
          <a:lstStyle/>
          <a:p>
            <a:pPr marL="0" marR="0" lvl="0" indent="0" algn="ctr" defTabSz="902949" rtl="0" eaLnBrk="1" fontAlgn="base" latinLnBrk="0" hangingPunct="1">
              <a:lnSpc>
                <a:spcPct val="100000"/>
              </a:lnSpc>
              <a:spcBef>
                <a:spcPct val="20000"/>
              </a:spcBef>
              <a:spcAft>
                <a:spcPct val="0"/>
              </a:spcAft>
              <a:buClrTx/>
              <a:buSzTx/>
              <a:buFontTx/>
              <a:buNone/>
              <a:tabLst/>
              <a:defRPr/>
            </a:pPr>
            <a:endParaRPr kumimoji="0" lang="en-US" sz="1157" b="1" i="0" u="none" strike="noStrike" kern="0" cap="none" spc="0" normalizeH="0" baseline="0" noProof="0">
              <a:ln>
                <a:noFill/>
              </a:ln>
              <a:solidFill>
                <a:srgbClr val="000000"/>
              </a:solidFill>
              <a:effectLst/>
              <a:uLnTx/>
              <a:uFillTx/>
              <a:latin typeface="Calibri" panose="020F0502020204030204"/>
              <a:ea typeface="+mn-ea"/>
              <a:cs typeface="Arial" pitchFamily="34" charset="0"/>
            </a:endParaRPr>
          </a:p>
        </p:txBody>
      </p:sp>
      <p:sp>
        <p:nvSpPr>
          <p:cNvPr id="58" name="Rectangle 30">
            <a:extLst>
              <a:ext uri="{FF2B5EF4-FFF2-40B4-BE49-F238E27FC236}">
                <a16:creationId xmlns:a16="http://schemas.microsoft.com/office/drawing/2014/main" id="{FEDEBE8A-0F8E-894F-AC24-1CE5D9FD4840}"/>
              </a:ext>
            </a:extLst>
          </p:cNvPr>
          <p:cNvSpPr/>
          <p:nvPr/>
        </p:nvSpPr>
        <p:spPr bwMode="gray">
          <a:xfrm>
            <a:off x="5528384" y="5363207"/>
            <a:ext cx="5024446" cy="718844"/>
          </a:xfrm>
          <a:prstGeom prst="rect">
            <a:avLst/>
          </a:prstGeom>
          <a:solidFill>
            <a:srgbClr val="00B0F0"/>
          </a:solidFill>
          <a:ln w="19050" algn="ctr">
            <a:noFill/>
            <a:miter lim="800000"/>
            <a:headEnd/>
            <a:tailEnd/>
          </a:ln>
          <a:effectLst>
            <a:outerShdw blurRad="50800" dist="38100" dir="5400000" algn="t" rotWithShape="0">
              <a:prstClr val="black">
                <a:alpha val="40000"/>
              </a:prstClr>
            </a:outerShdw>
          </a:effectLst>
        </p:spPr>
        <p:txBody>
          <a:bodyPr wrap="square" lIns="97996" tIns="97996" rIns="97996" bIns="97996" rtlCol="0" anchor="ctr"/>
          <a:lstStyle/>
          <a:p>
            <a:pPr algn="ctr" defTabSz="1219170">
              <a:lnSpc>
                <a:spcPct val="106000"/>
              </a:lnSpc>
              <a:buFont typeface="Wingdings 2" pitchFamily="18" charset="2"/>
              <a:buNone/>
            </a:pPr>
            <a:r>
              <a:rPr lang="en-US" sz="900" b="1">
                <a:solidFill>
                  <a:prstClr val="white"/>
                </a:solidFill>
                <a:latin typeface="Calibri" panose="020F0502020204030204"/>
              </a:rPr>
              <a:t>Aim: Globally harmonized </a:t>
            </a:r>
            <a:r>
              <a:rPr lang="en-US" sz="1200" b="1">
                <a:solidFill>
                  <a:prstClr val="white"/>
                </a:solidFill>
                <a:latin typeface="Calibri" panose="020F0502020204030204"/>
              </a:rPr>
              <a:t>SAP S/4HANA </a:t>
            </a:r>
            <a:r>
              <a:rPr lang="en-US" sz="900" b="1">
                <a:solidFill>
                  <a:prstClr val="white"/>
                </a:solidFill>
                <a:latin typeface="Calibri" panose="020F0502020204030204"/>
              </a:rPr>
              <a:t>operations, continuously supported </a:t>
            </a:r>
          </a:p>
          <a:p>
            <a:pPr algn="ctr" defTabSz="1219170">
              <a:lnSpc>
                <a:spcPct val="106000"/>
              </a:lnSpc>
              <a:buFont typeface="Wingdings 2" pitchFamily="18" charset="2"/>
              <a:buNone/>
            </a:pPr>
            <a:r>
              <a:rPr lang="en-US" sz="900" b="1">
                <a:solidFill>
                  <a:prstClr val="white"/>
                </a:solidFill>
                <a:latin typeface="Calibri" panose="020F0502020204030204"/>
              </a:rPr>
              <a:t>by dedicated “Certified Trainers / Super Users”</a:t>
            </a:r>
          </a:p>
        </p:txBody>
      </p:sp>
      <p:sp>
        <p:nvSpPr>
          <p:cNvPr id="59" name="Oval 524">
            <a:extLst>
              <a:ext uri="{FF2B5EF4-FFF2-40B4-BE49-F238E27FC236}">
                <a16:creationId xmlns:a16="http://schemas.microsoft.com/office/drawing/2014/main" id="{ECA4D92B-68A6-7442-B494-4F50B2E53B05}"/>
              </a:ext>
            </a:extLst>
          </p:cNvPr>
          <p:cNvSpPr>
            <a:spLocks noChangeArrowheads="1"/>
          </p:cNvSpPr>
          <p:nvPr/>
        </p:nvSpPr>
        <p:spPr bwMode="auto">
          <a:xfrm>
            <a:off x="5511252" y="5119935"/>
            <a:ext cx="618383" cy="607715"/>
          </a:xfrm>
          <a:prstGeom prst="ellipse">
            <a:avLst/>
          </a:prstGeom>
          <a:solidFill>
            <a:srgbClr val="00B0F0"/>
          </a:solidFill>
          <a:ln w="19050">
            <a:solidFill>
              <a:srgbClr val="8C8C8C">
                <a:lumMod val="20000"/>
                <a:lumOff val="80000"/>
              </a:srgbClr>
            </a:solidFill>
            <a:round/>
            <a:headEnd/>
            <a:tailEnd/>
          </a:ln>
          <a:effectLst>
            <a:outerShdw blurRad="50800" dist="38100" dir="5400000" sx="98000" sy="98000" algn="tl" rotWithShape="0">
              <a:prstClr val="black">
                <a:alpha val="40000"/>
              </a:prstClr>
            </a:outerShdw>
          </a:effectLst>
        </p:spPr>
        <p:txBody>
          <a:bodyPr lIns="90420" tIns="45210" rIns="90420" bIns="45210"/>
          <a:lstStyle/>
          <a:p>
            <a:pPr marL="0" marR="0" lvl="0" indent="0" algn="ctr" defTabSz="902949" rtl="0" eaLnBrk="1" fontAlgn="base" latinLnBrk="0" hangingPunct="1">
              <a:lnSpc>
                <a:spcPct val="100000"/>
              </a:lnSpc>
              <a:spcBef>
                <a:spcPct val="20000"/>
              </a:spcBef>
              <a:spcAft>
                <a:spcPct val="0"/>
              </a:spcAft>
              <a:buClrTx/>
              <a:buSzTx/>
              <a:buFontTx/>
              <a:buNone/>
              <a:tabLst/>
              <a:defRPr/>
            </a:pPr>
            <a:endParaRPr kumimoji="0" lang="en-US" sz="1157" b="1" i="0" u="none" strike="noStrike" kern="0" cap="none" spc="0" normalizeH="0" baseline="0" noProof="0">
              <a:ln>
                <a:noFill/>
              </a:ln>
              <a:solidFill>
                <a:srgbClr val="000000"/>
              </a:solidFill>
              <a:effectLst/>
              <a:uLnTx/>
              <a:uFillTx/>
              <a:latin typeface="Calibri" panose="020F0502020204030204"/>
              <a:ea typeface="+mn-ea"/>
              <a:cs typeface="Arial" pitchFamily="34" charset="0"/>
            </a:endParaRPr>
          </a:p>
        </p:txBody>
      </p:sp>
      <p:sp>
        <p:nvSpPr>
          <p:cNvPr id="60" name="Freeform 118">
            <a:extLst>
              <a:ext uri="{FF2B5EF4-FFF2-40B4-BE49-F238E27FC236}">
                <a16:creationId xmlns:a16="http://schemas.microsoft.com/office/drawing/2014/main" id="{436342E5-3B95-2249-9831-DA4FE8F52593}"/>
              </a:ext>
            </a:extLst>
          </p:cNvPr>
          <p:cNvSpPr>
            <a:spLocks noEditPoints="1"/>
          </p:cNvSpPr>
          <p:nvPr/>
        </p:nvSpPr>
        <p:spPr bwMode="auto">
          <a:xfrm rot="16037349">
            <a:off x="5716917" y="1959653"/>
            <a:ext cx="354939" cy="448071"/>
          </a:xfrm>
          <a:custGeom>
            <a:avLst/>
            <a:gdLst>
              <a:gd name="T0" fmla="*/ 283 w 348"/>
              <a:gd name="T1" fmla="*/ 103 h 457"/>
              <a:gd name="T2" fmla="*/ 283 w 348"/>
              <a:gd name="T3" fmla="*/ 103 h 457"/>
              <a:gd name="T4" fmla="*/ 245 w 348"/>
              <a:gd name="T5" fmla="*/ 66 h 457"/>
              <a:gd name="T6" fmla="*/ 283 w 348"/>
              <a:gd name="T7" fmla="*/ 28 h 457"/>
              <a:gd name="T8" fmla="*/ 320 w 348"/>
              <a:gd name="T9" fmla="*/ 66 h 457"/>
              <a:gd name="T10" fmla="*/ 283 w 348"/>
              <a:gd name="T11" fmla="*/ 103 h 457"/>
              <a:gd name="T12" fmla="*/ 65 w 348"/>
              <a:gd name="T13" fmla="*/ 430 h 457"/>
              <a:gd name="T14" fmla="*/ 65 w 348"/>
              <a:gd name="T15" fmla="*/ 430 h 457"/>
              <a:gd name="T16" fmla="*/ 27 w 348"/>
              <a:gd name="T17" fmla="*/ 392 h 457"/>
              <a:gd name="T18" fmla="*/ 65 w 348"/>
              <a:gd name="T19" fmla="*/ 354 h 457"/>
              <a:gd name="T20" fmla="*/ 103 w 348"/>
              <a:gd name="T21" fmla="*/ 392 h 457"/>
              <a:gd name="T22" fmla="*/ 65 w 348"/>
              <a:gd name="T23" fmla="*/ 430 h 457"/>
              <a:gd name="T24" fmla="*/ 27 w 348"/>
              <a:gd name="T25" fmla="*/ 66 h 457"/>
              <a:gd name="T26" fmla="*/ 27 w 348"/>
              <a:gd name="T27" fmla="*/ 66 h 457"/>
              <a:gd name="T28" fmla="*/ 65 w 348"/>
              <a:gd name="T29" fmla="*/ 28 h 457"/>
              <a:gd name="T30" fmla="*/ 103 w 348"/>
              <a:gd name="T31" fmla="*/ 66 h 457"/>
              <a:gd name="T32" fmla="*/ 65 w 348"/>
              <a:gd name="T33" fmla="*/ 103 h 457"/>
              <a:gd name="T34" fmla="*/ 27 w 348"/>
              <a:gd name="T35" fmla="*/ 66 h 457"/>
              <a:gd name="T36" fmla="*/ 348 w 348"/>
              <a:gd name="T37" fmla="*/ 66 h 457"/>
              <a:gd name="T38" fmla="*/ 348 w 348"/>
              <a:gd name="T39" fmla="*/ 66 h 457"/>
              <a:gd name="T40" fmla="*/ 283 w 348"/>
              <a:gd name="T41" fmla="*/ 0 h 457"/>
              <a:gd name="T42" fmla="*/ 217 w 348"/>
              <a:gd name="T43" fmla="*/ 66 h 457"/>
              <a:gd name="T44" fmla="*/ 256 w 348"/>
              <a:gd name="T45" fmla="*/ 125 h 457"/>
              <a:gd name="T46" fmla="*/ 166 w 348"/>
              <a:gd name="T47" fmla="*/ 204 h 457"/>
              <a:gd name="T48" fmla="*/ 91 w 348"/>
              <a:gd name="T49" fmla="*/ 237 h 457"/>
              <a:gd name="T50" fmla="*/ 91 w 348"/>
              <a:gd name="T51" fmla="*/ 126 h 457"/>
              <a:gd name="T52" fmla="*/ 130 w 348"/>
              <a:gd name="T53" fmla="*/ 66 h 457"/>
              <a:gd name="T54" fmla="*/ 65 w 348"/>
              <a:gd name="T55" fmla="*/ 0 h 457"/>
              <a:gd name="T56" fmla="*/ 0 w 348"/>
              <a:gd name="T57" fmla="*/ 66 h 457"/>
              <a:gd name="T58" fmla="*/ 39 w 348"/>
              <a:gd name="T59" fmla="*/ 126 h 457"/>
              <a:gd name="T60" fmla="*/ 39 w 348"/>
              <a:gd name="T61" fmla="*/ 332 h 457"/>
              <a:gd name="T62" fmla="*/ 0 w 348"/>
              <a:gd name="T63" fmla="*/ 392 h 457"/>
              <a:gd name="T64" fmla="*/ 65 w 348"/>
              <a:gd name="T65" fmla="*/ 457 h 457"/>
              <a:gd name="T66" fmla="*/ 130 w 348"/>
              <a:gd name="T67" fmla="*/ 392 h 457"/>
              <a:gd name="T68" fmla="*/ 92 w 348"/>
              <a:gd name="T69" fmla="*/ 333 h 457"/>
              <a:gd name="T70" fmla="*/ 181 w 348"/>
              <a:gd name="T71" fmla="*/ 254 h 457"/>
              <a:gd name="T72" fmla="*/ 307 w 348"/>
              <a:gd name="T73" fmla="*/ 126 h 457"/>
              <a:gd name="T74" fmla="*/ 348 w 348"/>
              <a:gd name="T75" fmla="*/ 6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8" h="457">
                <a:moveTo>
                  <a:pt x="283" y="103"/>
                </a:moveTo>
                <a:lnTo>
                  <a:pt x="283" y="103"/>
                </a:lnTo>
                <a:cubicBezTo>
                  <a:pt x="262" y="103"/>
                  <a:pt x="245" y="87"/>
                  <a:pt x="245" y="66"/>
                </a:cubicBezTo>
                <a:cubicBezTo>
                  <a:pt x="245" y="45"/>
                  <a:pt x="262" y="28"/>
                  <a:pt x="283" y="28"/>
                </a:cubicBezTo>
                <a:cubicBezTo>
                  <a:pt x="303" y="28"/>
                  <a:pt x="320" y="45"/>
                  <a:pt x="320" y="66"/>
                </a:cubicBezTo>
                <a:cubicBezTo>
                  <a:pt x="320" y="87"/>
                  <a:pt x="303" y="103"/>
                  <a:pt x="283" y="103"/>
                </a:cubicBezTo>
                <a:close/>
                <a:moveTo>
                  <a:pt x="65" y="430"/>
                </a:moveTo>
                <a:lnTo>
                  <a:pt x="65" y="430"/>
                </a:lnTo>
                <a:cubicBezTo>
                  <a:pt x="44" y="430"/>
                  <a:pt x="27" y="413"/>
                  <a:pt x="27" y="392"/>
                </a:cubicBezTo>
                <a:cubicBezTo>
                  <a:pt x="27" y="371"/>
                  <a:pt x="44" y="354"/>
                  <a:pt x="65" y="354"/>
                </a:cubicBezTo>
                <a:cubicBezTo>
                  <a:pt x="86" y="354"/>
                  <a:pt x="103" y="371"/>
                  <a:pt x="103" y="392"/>
                </a:cubicBezTo>
                <a:cubicBezTo>
                  <a:pt x="103" y="413"/>
                  <a:pt x="86" y="430"/>
                  <a:pt x="65" y="430"/>
                </a:cubicBezTo>
                <a:close/>
                <a:moveTo>
                  <a:pt x="27" y="66"/>
                </a:moveTo>
                <a:lnTo>
                  <a:pt x="27" y="66"/>
                </a:lnTo>
                <a:cubicBezTo>
                  <a:pt x="27" y="45"/>
                  <a:pt x="44" y="28"/>
                  <a:pt x="65" y="28"/>
                </a:cubicBezTo>
                <a:cubicBezTo>
                  <a:pt x="86" y="28"/>
                  <a:pt x="103" y="45"/>
                  <a:pt x="103" y="66"/>
                </a:cubicBezTo>
                <a:cubicBezTo>
                  <a:pt x="103" y="87"/>
                  <a:pt x="86" y="103"/>
                  <a:pt x="65" y="103"/>
                </a:cubicBezTo>
                <a:cubicBezTo>
                  <a:pt x="44" y="103"/>
                  <a:pt x="27" y="87"/>
                  <a:pt x="27" y="66"/>
                </a:cubicBezTo>
                <a:close/>
                <a:moveTo>
                  <a:pt x="348" y="66"/>
                </a:moveTo>
                <a:lnTo>
                  <a:pt x="348" y="66"/>
                </a:lnTo>
                <a:cubicBezTo>
                  <a:pt x="348" y="30"/>
                  <a:pt x="319" y="0"/>
                  <a:pt x="283" y="0"/>
                </a:cubicBezTo>
                <a:cubicBezTo>
                  <a:pt x="246" y="0"/>
                  <a:pt x="217" y="30"/>
                  <a:pt x="217" y="66"/>
                </a:cubicBezTo>
                <a:cubicBezTo>
                  <a:pt x="217" y="92"/>
                  <a:pt x="233" y="115"/>
                  <a:pt x="256" y="125"/>
                </a:cubicBezTo>
                <a:cubicBezTo>
                  <a:pt x="249" y="178"/>
                  <a:pt x="215" y="189"/>
                  <a:pt x="166" y="204"/>
                </a:cubicBezTo>
                <a:cubicBezTo>
                  <a:pt x="142" y="212"/>
                  <a:pt x="114" y="220"/>
                  <a:pt x="91" y="237"/>
                </a:cubicBezTo>
                <a:lnTo>
                  <a:pt x="91" y="126"/>
                </a:lnTo>
                <a:cubicBezTo>
                  <a:pt x="114" y="116"/>
                  <a:pt x="130" y="93"/>
                  <a:pt x="130" y="66"/>
                </a:cubicBezTo>
                <a:cubicBezTo>
                  <a:pt x="130" y="30"/>
                  <a:pt x="101" y="0"/>
                  <a:pt x="65" y="0"/>
                </a:cubicBezTo>
                <a:cubicBezTo>
                  <a:pt x="29" y="0"/>
                  <a:pt x="0" y="30"/>
                  <a:pt x="0" y="66"/>
                </a:cubicBezTo>
                <a:cubicBezTo>
                  <a:pt x="0" y="93"/>
                  <a:pt x="16" y="116"/>
                  <a:pt x="39" y="126"/>
                </a:cubicBezTo>
                <a:lnTo>
                  <a:pt x="39" y="332"/>
                </a:lnTo>
                <a:cubicBezTo>
                  <a:pt x="16" y="342"/>
                  <a:pt x="0" y="365"/>
                  <a:pt x="0" y="392"/>
                </a:cubicBezTo>
                <a:cubicBezTo>
                  <a:pt x="0" y="428"/>
                  <a:pt x="29" y="457"/>
                  <a:pt x="65" y="457"/>
                </a:cubicBezTo>
                <a:cubicBezTo>
                  <a:pt x="101" y="457"/>
                  <a:pt x="130" y="428"/>
                  <a:pt x="130" y="392"/>
                </a:cubicBezTo>
                <a:cubicBezTo>
                  <a:pt x="130" y="366"/>
                  <a:pt x="114" y="343"/>
                  <a:pt x="92" y="333"/>
                </a:cubicBezTo>
                <a:cubicBezTo>
                  <a:pt x="98" y="280"/>
                  <a:pt x="132" y="269"/>
                  <a:pt x="181" y="254"/>
                </a:cubicBezTo>
                <a:cubicBezTo>
                  <a:pt x="232" y="238"/>
                  <a:pt x="299" y="217"/>
                  <a:pt x="307" y="126"/>
                </a:cubicBezTo>
                <a:cubicBezTo>
                  <a:pt x="331" y="116"/>
                  <a:pt x="348" y="93"/>
                  <a:pt x="348" y="66"/>
                </a:cubicBezTo>
                <a:close/>
              </a:path>
            </a:pathLst>
          </a:custGeom>
          <a:solidFill>
            <a:schemeClr val="bg1"/>
          </a:solidFill>
          <a:ln w="0">
            <a:noFill/>
            <a:prstDash val="solid"/>
            <a:round/>
            <a:headEnd/>
            <a:tailEnd/>
          </a:ln>
        </p:spPr>
        <p:txBody>
          <a:bodyPr vert="horz" wrap="square" lIns="100796" tIns="50398" rIns="100796" bIns="50398"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334"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1" name="Group 33">
            <a:extLst>
              <a:ext uri="{FF2B5EF4-FFF2-40B4-BE49-F238E27FC236}">
                <a16:creationId xmlns:a16="http://schemas.microsoft.com/office/drawing/2014/main" id="{86CDF851-6BF0-7643-BD17-D86A664F5C28}"/>
              </a:ext>
            </a:extLst>
          </p:cNvPr>
          <p:cNvGrpSpPr/>
          <p:nvPr/>
        </p:nvGrpSpPr>
        <p:grpSpPr>
          <a:xfrm>
            <a:off x="5649450" y="4194885"/>
            <a:ext cx="463379" cy="444766"/>
            <a:chOff x="6389688" y="2490788"/>
            <a:chExt cx="879475" cy="895350"/>
          </a:xfrm>
          <a:solidFill>
            <a:schemeClr val="bg1"/>
          </a:solidFill>
        </p:grpSpPr>
        <p:sp>
          <p:nvSpPr>
            <p:cNvPr id="62" name="Freeform 13">
              <a:extLst>
                <a:ext uri="{FF2B5EF4-FFF2-40B4-BE49-F238E27FC236}">
                  <a16:creationId xmlns:a16="http://schemas.microsoft.com/office/drawing/2014/main" id="{0CB84D17-D84F-F046-B47A-F2FB3DCE4D99}"/>
                </a:ext>
              </a:extLst>
            </p:cNvPr>
            <p:cNvSpPr>
              <a:spLocks noEditPoints="1"/>
            </p:cNvSpPr>
            <p:nvPr/>
          </p:nvSpPr>
          <p:spPr bwMode="auto">
            <a:xfrm>
              <a:off x="6389688" y="2598738"/>
              <a:ext cx="879475" cy="787400"/>
            </a:xfrm>
            <a:custGeom>
              <a:avLst/>
              <a:gdLst>
                <a:gd name="T0" fmla="*/ 108 w 114"/>
                <a:gd name="T1" fmla="*/ 46 h 102"/>
                <a:gd name="T2" fmla="*/ 104 w 114"/>
                <a:gd name="T3" fmla="*/ 46 h 102"/>
                <a:gd name="T4" fmla="*/ 83 w 114"/>
                <a:gd name="T5" fmla="*/ 16 h 102"/>
                <a:gd name="T6" fmla="*/ 65 w 114"/>
                <a:gd name="T7" fmla="*/ 26 h 102"/>
                <a:gd name="T8" fmla="*/ 43 w 114"/>
                <a:gd name="T9" fmla="*/ 10 h 102"/>
                <a:gd name="T10" fmla="*/ 31 w 114"/>
                <a:gd name="T11" fmla="*/ 1 h 102"/>
                <a:gd name="T12" fmla="*/ 28 w 114"/>
                <a:gd name="T13" fmla="*/ 3 h 102"/>
                <a:gd name="T14" fmla="*/ 27 w 114"/>
                <a:gd name="T15" fmla="*/ 20 h 102"/>
                <a:gd name="T16" fmla="*/ 13 w 114"/>
                <a:gd name="T17" fmla="*/ 37 h 102"/>
                <a:gd name="T18" fmla="*/ 5 w 114"/>
                <a:gd name="T19" fmla="*/ 37 h 102"/>
                <a:gd name="T20" fmla="*/ 0 w 114"/>
                <a:gd name="T21" fmla="*/ 43 h 102"/>
                <a:gd name="T22" fmla="*/ 0 w 114"/>
                <a:gd name="T23" fmla="*/ 59 h 102"/>
                <a:gd name="T24" fmla="*/ 5 w 114"/>
                <a:gd name="T25" fmla="*/ 65 h 102"/>
                <a:gd name="T26" fmla="*/ 12 w 114"/>
                <a:gd name="T27" fmla="*/ 65 h 102"/>
                <a:gd name="T28" fmla="*/ 31 w 114"/>
                <a:gd name="T29" fmla="*/ 89 h 102"/>
                <a:gd name="T30" fmla="*/ 31 w 114"/>
                <a:gd name="T31" fmla="*/ 99 h 102"/>
                <a:gd name="T32" fmla="*/ 33 w 114"/>
                <a:gd name="T33" fmla="*/ 102 h 102"/>
                <a:gd name="T34" fmla="*/ 46 w 114"/>
                <a:gd name="T35" fmla="*/ 102 h 102"/>
                <a:gd name="T36" fmla="*/ 48 w 114"/>
                <a:gd name="T37" fmla="*/ 99 h 102"/>
                <a:gd name="T38" fmla="*/ 48 w 114"/>
                <a:gd name="T39" fmla="*/ 95 h 102"/>
                <a:gd name="T40" fmla="*/ 57 w 114"/>
                <a:gd name="T41" fmla="*/ 96 h 102"/>
                <a:gd name="T42" fmla="*/ 67 w 114"/>
                <a:gd name="T43" fmla="*/ 95 h 102"/>
                <a:gd name="T44" fmla="*/ 67 w 114"/>
                <a:gd name="T45" fmla="*/ 99 h 102"/>
                <a:gd name="T46" fmla="*/ 69 w 114"/>
                <a:gd name="T47" fmla="*/ 102 h 102"/>
                <a:gd name="T48" fmla="*/ 81 w 114"/>
                <a:gd name="T49" fmla="*/ 102 h 102"/>
                <a:gd name="T50" fmla="*/ 84 w 114"/>
                <a:gd name="T51" fmla="*/ 99 h 102"/>
                <a:gd name="T52" fmla="*/ 84 w 114"/>
                <a:gd name="T53" fmla="*/ 89 h 102"/>
                <a:gd name="T54" fmla="*/ 105 w 114"/>
                <a:gd name="T55" fmla="*/ 57 h 102"/>
                <a:gd name="T56" fmla="*/ 108 w 114"/>
                <a:gd name="T57" fmla="*/ 57 h 102"/>
                <a:gd name="T58" fmla="*/ 114 w 114"/>
                <a:gd name="T59" fmla="*/ 52 h 102"/>
                <a:gd name="T60" fmla="*/ 108 w 114"/>
                <a:gd name="T61" fmla="*/ 46 h 102"/>
                <a:gd name="T62" fmla="*/ 32 w 114"/>
                <a:gd name="T63" fmla="*/ 41 h 102"/>
                <a:gd name="T64" fmla="*/ 25 w 114"/>
                <a:gd name="T65" fmla="*/ 36 h 102"/>
                <a:gd name="T66" fmla="*/ 29 w 114"/>
                <a:gd name="T67" fmla="*/ 38 h 102"/>
                <a:gd name="T68" fmla="*/ 34 w 114"/>
                <a:gd name="T69" fmla="*/ 33 h 102"/>
                <a:gd name="T70" fmla="*/ 29 w 114"/>
                <a:gd name="T71" fmla="*/ 28 h 102"/>
                <a:gd name="T72" fmla="*/ 28 w 114"/>
                <a:gd name="T73" fmla="*/ 28 h 102"/>
                <a:gd name="T74" fmla="*/ 32 w 114"/>
                <a:gd name="T75" fmla="*/ 27 h 102"/>
                <a:gd name="T76" fmla="*/ 39 w 114"/>
                <a:gd name="T77" fmla="*/ 34 h 102"/>
                <a:gd name="T78" fmla="*/ 32 w 114"/>
                <a:gd name="T79" fmla="*/ 4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 h="102">
                  <a:moveTo>
                    <a:pt x="108" y="46"/>
                  </a:moveTo>
                  <a:cubicBezTo>
                    <a:pt x="104" y="46"/>
                    <a:pt x="104" y="46"/>
                    <a:pt x="104" y="46"/>
                  </a:cubicBezTo>
                  <a:cubicBezTo>
                    <a:pt x="102" y="34"/>
                    <a:pt x="94" y="23"/>
                    <a:pt x="83" y="16"/>
                  </a:cubicBezTo>
                  <a:cubicBezTo>
                    <a:pt x="79" y="22"/>
                    <a:pt x="72" y="26"/>
                    <a:pt x="65" y="26"/>
                  </a:cubicBezTo>
                  <a:cubicBezTo>
                    <a:pt x="55" y="26"/>
                    <a:pt x="46" y="19"/>
                    <a:pt x="43" y="10"/>
                  </a:cubicBezTo>
                  <a:cubicBezTo>
                    <a:pt x="31" y="1"/>
                    <a:pt x="31" y="1"/>
                    <a:pt x="31" y="1"/>
                  </a:cubicBezTo>
                  <a:cubicBezTo>
                    <a:pt x="30" y="0"/>
                    <a:pt x="29" y="1"/>
                    <a:pt x="28" y="3"/>
                  </a:cubicBezTo>
                  <a:cubicBezTo>
                    <a:pt x="27" y="20"/>
                    <a:pt x="27" y="20"/>
                    <a:pt x="27" y="20"/>
                  </a:cubicBezTo>
                  <a:cubicBezTo>
                    <a:pt x="21" y="24"/>
                    <a:pt x="16" y="30"/>
                    <a:pt x="13" y="37"/>
                  </a:cubicBezTo>
                  <a:cubicBezTo>
                    <a:pt x="5" y="37"/>
                    <a:pt x="5" y="37"/>
                    <a:pt x="5" y="37"/>
                  </a:cubicBezTo>
                  <a:cubicBezTo>
                    <a:pt x="2" y="37"/>
                    <a:pt x="0" y="40"/>
                    <a:pt x="0" y="43"/>
                  </a:cubicBezTo>
                  <a:cubicBezTo>
                    <a:pt x="0" y="59"/>
                    <a:pt x="0" y="59"/>
                    <a:pt x="0" y="59"/>
                  </a:cubicBezTo>
                  <a:cubicBezTo>
                    <a:pt x="0" y="63"/>
                    <a:pt x="2" y="65"/>
                    <a:pt x="5" y="65"/>
                  </a:cubicBezTo>
                  <a:cubicBezTo>
                    <a:pt x="12" y="65"/>
                    <a:pt x="12" y="65"/>
                    <a:pt x="12" y="65"/>
                  </a:cubicBezTo>
                  <a:cubicBezTo>
                    <a:pt x="15" y="75"/>
                    <a:pt x="22" y="83"/>
                    <a:pt x="31" y="89"/>
                  </a:cubicBezTo>
                  <a:cubicBezTo>
                    <a:pt x="31" y="99"/>
                    <a:pt x="31" y="99"/>
                    <a:pt x="31" y="99"/>
                  </a:cubicBezTo>
                  <a:cubicBezTo>
                    <a:pt x="31" y="101"/>
                    <a:pt x="32" y="102"/>
                    <a:pt x="33" y="102"/>
                  </a:cubicBezTo>
                  <a:cubicBezTo>
                    <a:pt x="46" y="102"/>
                    <a:pt x="46" y="102"/>
                    <a:pt x="46" y="102"/>
                  </a:cubicBezTo>
                  <a:cubicBezTo>
                    <a:pt x="47" y="102"/>
                    <a:pt x="48" y="101"/>
                    <a:pt x="48" y="99"/>
                  </a:cubicBezTo>
                  <a:cubicBezTo>
                    <a:pt x="48" y="95"/>
                    <a:pt x="48" y="95"/>
                    <a:pt x="48" y="95"/>
                  </a:cubicBezTo>
                  <a:cubicBezTo>
                    <a:pt x="51" y="96"/>
                    <a:pt x="54" y="96"/>
                    <a:pt x="57" y="96"/>
                  </a:cubicBezTo>
                  <a:cubicBezTo>
                    <a:pt x="61" y="96"/>
                    <a:pt x="64" y="96"/>
                    <a:pt x="67" y="95"/>
                  </a:cubicBezTo>
                  <a:cubicBezTo>
                    <a:pt x="67" y="99"/>
                    <a:pt x="67" y="99"/>
                    <a:pt x="67" y="99"/>
                  </a:cubicBezTo>
                  <a:cubicBezTo>
                    <a:pt x="67" y="101"/>
                    <a:pt x="68" y="102"/>
                    <a:pt x="69" y="102"/>
                  </a:cubicBezTo>
                  <a:cubicBezTo>
                    <a:pt x="81" y="102"/>
                    <a:pt x="81" y="102"/>
                    <a:pt x="81" y="102"/>
                  </a:cubicBezTo>
                  <a:cubicBezTo>
                    <a:pt x="83" y="102"/>
                    <a:pt x="84" y="101"/>
                    <a:pt x="84" y="99"/>
                  </a:cubicBezTo>
                  <a:cubicBezTo>
                    <a:pt x="84" y="89"/>
                    <a:pt x="84" y="89"/>
                    <a:pt x="84" y="89"/>
                  </a:cubicBezTo>
                  <a:cubicBezTo>
                    <a:pt x="95" y="82"/>
                    <a:pt x="103" y="70"/>
                    <a:pt x="105" y="57"/>
                  </a:cubicBezTo>
                  <a:cubicBezTo>
                    <a:pt x="108" y="57"/>
                    <a:pt x="108" y="57"/>
                    <a:pt x="108" y="57"/>
                  </a:cubicBezTo>
                  <a:cubicBezTo>
                    <a:pt x="111" y="57"/>
                    <a:pt x="114" y="55"/>
                    <a:pt x="114" y="52"/>
                  </a:cubicBezTo>
                  <a:cubicBezTo>
                    <a:pt x="114" y="49"/>
                    <a:pt x="111" y="46"/>
                    <a:pt x="108" y="46"/>
                  </a:cubicBezTo>
                  <a:close/>
                  <a:moveTo>
                    <a:pt x="32" y="41"/>
                  </a:moveTo>
                  <a:cubicBezTo>
                    <a:pt x="29" y="41"/>
                    <a:pt x="26" y="39"/>
                    <a:pt x="25" y="36"/>
                  </a:cubicBezTo>
                  <a:cubicBezTo>
                    <a:pt x="26" y="37"/>
                    <a:pt x="27" y="38"/>
                    <a:pt x="29" y="38"/>
                  </a:cubicBezTo>
                  <a:cubicBezTo>
                    <a:pt x="32" y="38"/>
                    <a:pt x="34" y="36"/>
                    <a:pt x="34" y="33"/>
                  </a:cubicBezTo>
                  <a:cubicBezTo>
                    <a:pt x="34" y="30"/>
                    <a:pt x="32" y="28"/>
                    <a:pt x="29" y="28"/>
                  </a:cubicBezTo>
                  <a:cubicBezTo>
                    <a:pt x="29" y="28"/>
                    <a:pt x="29" y="28"/>
                    <a:pt x="28" y="28"/>
                  </a:cubicBezTo>
                  <a:cubicBezTo>
                    <a:pt x="29" y="27"/>
                    <a:pt x="31" y="27"/>
                    <a:pt x="32" y="27"/>
                  </a:cubicBezTo>
                  <a:cubicBezTo>
                    <a:pt x="36" y="27"/>
                    <a:pt x="39" y="30"/>
                    <a:pt x="39" y="34"/>
                  </a:cubicBezTo>
                  <a:cubicBezTo>
                    <a:pt x="39" y="38"/>
                    <a:pt x="36" y="41"/>
                    <a:pt x="32" y="41"/>
                  </a:cubicBezTo>
                  <a:close/>
                </a:path>
              </a:pathLst>
            </a:custGeom>
            <a:grpFill/>
            <a:ln>
              <a:noFill/>
            </a:ln>
          </p:spPr>
          <p:txBody>
            <a:bodyPr vert="horz" wrap="square" lIns="100796" tIns="50398" rIns="100796" bIns="50398"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33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14">
              <a:extLst>
                <a:ext uri="{FF2B5EF4-FFF2-40B4-BE49-F238E27FC236}">
                  <a16:creationId xmlns:a16="http://schemas.microsoft.com/office/drawing/2014/main" id="{96B2293C-7671-FE47-825A-56492874FE6C}"/>
                </a:ext>
              </a:extLst>
            </p:cNvPr>
            <p:cNvSpPr>
              <a:spLocks noEditPoints="1"/>
            </p:cNvSpPr>
            <p:nvPr/>
          </p:nvSpPr>
          <p:spPr bwMode="auto">
            <a:xfrm>
              <a:off x="6759576" y="2490788"/>
              <a:ext cx="255588" cy="254000"/>
            </a:xfrm>
            <a:custGeom>
              <a:avLst/>
              <a:gdLst>
                <a:gd name="T0" fmla="*/ 17 w 33"/>
                <a:gd name="T1" fmla="*/ 0 h 33"/>
                <a:gd name="T2" fmla="*/ 0 w 33"/>
                <a:gd name="T3" fmla="*/ 17 h 33"/>
                <a:gd name="T4" fmla="*/ 17 w 33"/>
                <a:gd name="T5" fmla="*/ 33 h 33"/>
                <a:gd name="T6" fmla="*/ 33 w 33"/>
                <a:gd name="T7" fmla="*/ 17 h 33"/>
                <a:gd name="T8" fmla="*/ 17 w 33"/>
                <a:gd name="T9" fmla="*/ 0 h 33"/>
                <a:gd name="T10" fmla="*/ 18 w 33"/>
                <a:gd name="T11" fmla="*/ 25 h 33"/>
                <a:gd name="T12" fmla="*/ 18 w 33"/>
                <a:gd name="T13" fmla="*/ 28 h 33"/>
                <a:gd name="T14" fmla="*/ 15 w 33"/>
                <a:gd name="T15" fmla="*/ 28 h 33"/>
                <a:gd name="T16" fmla="*/ 15 w 33"/>
                <a:gd name="T17" fmla="*/ 25 h 33"/>
                <a:gd name="T18" fmla="*/ 9 w 33"/>
                <a:gd name="T19" fmla="*/ 24 h 33"/>
                <a:gd name="T20" fmla="*/ 10 w 33"/>
                <a:gd name="T21" fmla="*/ 20 h 33"/>
                <a:gd name="T22" fmla="*/ 16 w 33"/>
                <a:gd name="T23" fmla="*/ 21 h 33"/>
                <a:gd name="T24" fmla="*/ 18 w 33"/>
                <a:gd name="T25" fmla="*/ 20 h 33"/>
                <a:gd name="T26" fmla="*/ 15 w 33"/>
                <a:gd name="T27" fmla="*/ 18 h 33"/>
                <a:gd name="T28" fmla="*/ 10 w 33"/>
                <a:gd name="T29" fmla="*/ 13 h 33"/>
                <a:gd name="T30" fmla="*/ 15 w 33"/>
                <a:gd name="T31" fmla="*/ 8 h 33"/>
                <a:gd name="T32" fmla="*/ 15 w 33"/>
                <a:gd name="T33" fmla="*/ 5 h 33"/>
                <a:gd name="T34" fmla="*/ 18 w 33"/>
                <a:gd name="T35" fmla="*/ 5 h 33"/>
                <a:gd name="T36" fmla="*/ 18 w 33"/>
                <a:gd name="T37" fmla="*/ 8 h 33"/>
                <a:gd name="T38" fmla="*/ 23 w 33"/>
                <a:gd name="T39" fmla="*/ 8 h 33"/>
                <a:gd name="T40" fmla="*/ 22 w 33"/>
                <a:gd name="T41" fmla="*/ 12 h 33"/>
                <a:gd name="T42" fmla="*/ 17 w 33"/>
                <a:gd name="T43" fmla="*/ 11 h 33"/>
                <a:gd name="T44" fmla="*/ 15 w 33"/>
                <a:gd name="T45" fmla="*/ 12 h 33"/>
                <a:gd name="T46" fmla="*/ 19 w 33"/>
                <a:gd name="T47" fmla="*/ 14 h 33"/>
                <a:gd name="T48" fmla="*/ 24 w 33"/>
                <a:gd name="T49" fmla="*/ 20 h 33"/>
                <a:gd name="T50" fmla="*/ 18 w 33"/>
                <a:gd name="T51"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33">
                  <a:moveTo>
                    <a:pt x="17" y="0"/>
                  </a:moveTo>
                  <a:cubicBezTo>
                    <a:pt x="8" y="0"/>
                    <a:pt x="0" y="8"/>
                    <a:pt x="0" y="17"/>
                  </a:cubicBezTo>
                  <a:cubicBezTo>
                    <a:pt x="0" y="26"/>
                    <a:pt x="8" y="33"/>
                    <a:pt x="17" y="33"/>
                  </a:cubicBezTo>
                  <a:cubicBezTo>
                    <a:pt x="26" y="33"/>
                    <a:pt x="33" y="26"/>
                    <a:pt x="33" y="17"/>
                  </a:cubicBezTo>
                  <a:cubicBezTo>
                    <a:pt x="33" y="8"/>
                    <a:pt x="26" y="0"/>
                    <a:pt x="17" y="0"/>
                  </a:cubicBezTo>
                  <a:close/>
                  <a:moveTo>
                    <a:pt x="18" y="25"/>
                  </a:moveTo>
                  <a:cubicBezTo>
                    <a:pt x="18" y="28"/>
                    <a:pt x="18" y="28"/>
                    <a:pt x="18" y="28"/>
                  </a:cubicBezTo>
                  <a:cubicBezTo>
                    <a:pt x="15" y="28"/>
                    <a:pt x="15" y="28"/>
                    <a:pt x="15" y="28"/>
                  </a:cubicBezTo>
                  <a:cubicBezTo>
                    <a:pt x="15" y="25"/>
                    <a:pt x="15" y="25"/>
                    <a:pt x="15" y="25"/>
                  </a:cubicBezTo>
                  <a:cubicBezTo>
                    <a:pt x="13" y="25"/>
                    <a:pt x="11" y="25"/>
                    <a:pt x="9" y="24"/>
                  </a:cubicBezTo>
                  <a:cubicBezTo>
                    <a:pt x="10" y="20"/>
                    <a:pt x="10" y="20"/>
                    <a:pt x="10" y="20"/>
                  </a:cubicBezTo>
                  <a:cubicBezTo>
                    <a:pt x="12" y="21"/>
                    <a:pt x="14" y="21"/>
                    <a:pt x="16" y="21"/>
                  </a:cubicBezTo>
                  <a:cubicBezTo>
                    <a:pt x="17" y="21"/>
                    <a:pt x="18" y="21"/>
                    <a:pt x="18" y="20"/>
                  </a:cubicBezTo>
                  <a:cubicBezTo>
                    <a:pt x="18" y="19"/>
                    <a:pt x="17" y="19"/>
                    <a:pt x="15" y="18"/>
                  </a:cubicBezTo>
                  <a:cubicBezTo>
                    <a:pt x="12" y="17"/>
                    <a:pt x="10" y="16"/>
                    <a:pt x="10" y="13"/>
                  </a:cubicBezTo>
                  <a:cubicBezTo>
                    <a:pt x="10" y="10"/>
                    <a:pt x="11" y="8"/>
                    <a:pt x="15" y="8"/>
                  </a:cubicBezTo>
                  <a:cubicBezTo>
                    <a:pt x="15" y="5"/>
                    <a:pt x="15" y="5"/>
                    <a:pt x="15" y="5"/>
                  </a:cubicBezTo>
                  <a:cubicBezTo>
                    <a:pt x="18" y="5"/>
                    <a:pt x="18" y="5"/>
                    <a:pt x="18" y="5"/>
                  </a:cubicBezTo>
                  <a:cubicBezTo>
                    <a:pt x="18" y="8"/>
                    <a:pt x="18" y="8"/>
                    <a:pt x="18" y="8"/>
                  </a:cubicBezTo>
                  <a:cubicBezTo>
                    <a:pt x="20" y="8"/>
                    <a:pt x="22" y="8"/>
                    <a:pt x="23" y="8"/>
                  </a:cubicBezTo>
                  <a:cubicBezTo>
                    <a:pt x="22" y="12"/>
                    <a:pt x="22" y="12"/>
                    <a:pt x="22" y="12"/>
                  </a:cubicBezTo>
                  <a:cubicBezTo>
                    <a:pt x="21" y="12"/>
                    <a:pt x="20" y="11"/>
                    <a:pt x="17" y="11"/>
                  </a:cubicBezTo>
                  <a:cubicBezTo>
                    <a:pt x="16" y="11"/>
                    <a:pt x="15" y="12"/>
                    <a:pt x="15" y="12"/>
                  </a:cubicBezTo>
                  <a:cubicBezTo>
                    <a:pt x="15" y="13"/>
                    <a:pt x="16" y="14"/>
                    <a:pt x="19" y="14"/>
                  </a:cubicBezTo>
                  <a:cubicBezTo>
                    <a:pt x="22" y="16"/>
                    <a:pt x="24" y="17"/>
                    <a:pt x="24" y="20"/>
                  </a:cubicBezTo>
                  <a:cubicBezTo>
                    <a:pt x="24" y="22"/>
                    <a:pt x="22" y="24"/>
                    <a:pt x="18" y="25"/>
                  </a:cubicBezTo>
                  <a:close/>
                </a:path>
              </a:pathLst>
            </a:custGeom>
            <a:grpFill/>
            <a:ln>
              <a:noFill/>
            </a:ln>
          </p:spPr>
          <p:txBody>
            <a:bodyPr vert="horz" wrap="square" lIns="100796" tIns="50398" rIns="100796" bIns="50398"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334"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 name="Freeform 189">
            <a:extLst>
              <a:ext uri="{FF2B5EF4-FFF2-40B4-BE49-F238E27FC236}">
                <a16:creationId xmlns:a16="http://schemas.microsoft.com/office/drawing/2014/main" id="{2678BE98-BF41-FD4D-811F-80CCB8C66CBB}"/>
              </a:ext>
            </a:extLst>
          </p:cNvPr>
          <p:cNvSpPr>
            <a:spLocks noEditPoints="1"/>
          </p:cNvSpPr>
          <p:nvPr/>
        </p:nvSpPr>
        <p:spPr bwMode="auto">
          <a:xfrm>
            <a:off x="5627924" y="5319019"/>
            <a:ext cx="350922" cy="246513"/>
          </a:xfrm>
          <a:custGeom>
            <a:avLst/>
            <a:gdLst>
              <a:gd name="T0" fmla="*/ 204 w 611"/>
              <a:gd name="T1" fmla="*/ 476 h 476"/>
              <a:gd name="T2" fmla="*/ 274 w 611"/>
              <a:gd name="T3" fmla="*/ 476 h 476"/>
              <a:gd name="T4" fmla="*/ 291 w 611"/>
              <a:gd name="T5" fmla="*/ 459 h 476"/>
              <a:gd name="T6" fmla="*/ 291 w 611"/>
              <a:gd name="T7" fmla="*/ 308 h 476"/>
              <a:gd name="T8" fmla="*/ 244 w 611"/>
              <a:gd name="T9" fmla="*/ 282 h 476"/>
              <a:gd name="T10" fmla="*/ 187 w 611"/>
              <a:gd name="T11" fmla="*/ 316 h 476"/>
              <a:gd name="T12" fmla="*/ 187 w 611"/>
              <a:gd name="T13" fmla="*/ 459 h 476"/>
              <a:gd name="T14" fmla="*/ 204 w 611"/>
              <a:gd name="T15" fmla="*/ 476 h 476"/>
              <a:gd name="T16" fmla="*/ 0 w 611"/>
              <a:gd name="T17" fmla="*/ 311 h 476"/>
              <a:gd name="T18" fmla="*/ 229 w 611"/>
              <a:gd name="T19" fmla="*/ 175 h 476"/>
              <a:gd name="T20" fmla="*/ 242 w 611"/>
              <a:gd name="T21" fmla="*/ 167 h 476"/>
              <a:gd name="T22" fmla="*/ 256 w 611"/>
              <a:gd name="T23" fmla="*/ 174 h 476"/>
              <a:gd name="T24" fmla="*/ 325 w 611"/>
              <a:gd name="T25" fmla="*/ 212 h 476"/>
              <a:gd name="T26" fmla="*/ 509 w 611"/>
              <a:gd name="T27" fmla="*/ 55 h 476"/>
              <a:gd name="T28" fmla="*/ 482 w 611"/>
              <a:gd name="T29" fmla="*/ 25 h 476"/>
              <a:gd name="T30" fmla="*/ 547 w 611"/>
              <a:gd name="T31" fmla="*/ 12 h 476"/>
              <a:gd name="T32" fmla="*/ 611 w 611"/>
              <a:gd name="T33" fmla="*/ 0 h 476"/>
              <a:gd name="T34" fmla="*/ 590 w 611"/>
              <a:gd name="T35" fmla="*/ 62 h 476"/>
              <a:gd name="T36" fmla="*/ 569 w 611"/>
              <a:gd name="T37" fmla="*/ 124 h 476"/>
              <a:gd name="T38" fmla="*/ 544 w 611"/>
              <a:gd name="T39" fmla="*/ 96 h 476"/>
              <a:gd name="T40" fmla="*/ 346 w 611"/>
              <a:gd name="T41" fmla="*/ 266 h 476"/>
              <a:gd name="T42" fmla="*/ 331 w 611"/>
              <a:gd name="T43" fmla="*/ 278 h 476"/>
              <a:gd name="T44" fmla="*/ 315 w 611"/>
              <a:gd name="T45" fmla="*/ 269 h 476"/>
              <a:gd name="T46" fmla="*/ 243 w 611"/>
              <a:gd name="T47" fmla="*/ 230 h 476"/>
              <a:gd name="T48" fmla="*/ 27 w 611"/>
              <a:gd name="T49" fmla="*/ 357 h 476"/>
              <a:gd name="T50" fmla="*/ 0 w 611"/>
              <a:gd name="T51" fmla="*/ 311 h 476"/>
              <a:gd name="T52" fmla="*/ 58 w 611"/>
              <a:gd name="T53" fmla="*/ 476 h 476"/>
              <a:gd name="T54" fmla="*/ 128 w 611"/>
              <a:gd name="T55" fmla="*/ 476 h 476"/>
              <a:gd name="T56" fmla="*/ 145 w 611"/>
              <a:gd name="T57" fmla="*/ 459 h 476"/>
              <a:gd name="T58" fmla="*/ 145 w 611"/>
              <a:gd name="T59" fmla="*/ 341 h 476"/>
              <a:gd name="T60" fmla="*/ 41 w 611"/>
              <a:gd name="T61" fmla="*/ 402 h 476"/>
              <a:gd name="T62" fmla="*/ 41 w 611"/>
              <a:gd name="T63" fmla="*/ 459 h 476"/>
              <a:gd name="T64" fmla="*/ 58 w 611"/>
              <a:gd name="T65" fmla="*/ 476 h 476"/>
              <a:gd name="T66" fmla="*/ 350 w 611"/>
              <a:gd name="T67" fmla="*/ 476 h 476"/>
              <a:gd name="T68" fmla="*/ 420 w 611"/>
              <a:gd name="T69" fmla="*/ 476 h 476"/>
              <a:gd name="T70" fmla="*/ 437 w 611"/>
              <a:gd name="T71" fmla="*/ 459 h 476"/>
              <a:gd name="T72" fmla="*/ 437 w 611"/>
              <a:gd name="T73" fmla="*/ 247 h 476"/>
              <a:gd name="T74" fmla="*/ 437 w 611"/>
              <a:gd name="T75" fmla="*/ 244 h 476"/>
              <a:gd name="T76" fmla="*/ 335 w 611"/>
              <a:gd name="T77" fmla="*/ 332 h 476"/>
              <a:gd name="T78" fmla="*/ 333 w 611"/>
              <a:gd name="T79" fmla="*/ 331 h 476"/>
              <a:gd name="T80" fmla="*/ 333 w 611"/>
              <a:gd name="T81" fmla="*/ 459 h 476"/>
              <a:gd name="T82" fmla="*/ 350 w 611"/>
              <a:gd name="T83" fmla="*/ 476 h 476"/>
              <a:gd name="T84" fmla="*/ 497 w 611"/>
              <a:gd name="T85" fmla="*/ 476 h 476"/>
              <a:gd name="T86" fmla="*/ 567 w 611"/>
              <a:gd name="T87" fmla="*/ 476 h 476"/>
              <a:gd name="T88" fmla="*/ 584 w 611"/>
              <a:gd name="T89" fmla="*/ 459 h 476"/>
              <a:gd name="T90" fmla="*/ 584 w 611"/>
              <a:gd name="T91" fmla="*/ 203 h 476"/>
              <a:gd name="T92" fmla="*/ 542 w 611"/>
              <a:gd name="T93" fmla="*/ 155 h 476"/>
              <a:gd name="T94" fmla="*/ 480 w 611"/>
              <a:gd name="T95" fmla="*/ 208 h 476"/>
              <a:gd name="T96" fmla="*/ 480 w 611"/>
              <a:gd name="T97" fmla="*/ 459 h 476"/>
              <a:gd name="T98" fmla="*/ 497 w 611"/>
              <a:gd name="T9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1" h="476">
                <a:moveTo>
                  <a:pt x="204" y="476"/>
                </a:moveTo>
                <a:cubicBezTo>
                  <a:pt x="227" y="476"/>
                  <a:pt x="251" y="476"/>
                  <a:pt x="274" y="476"/>
                </a:cubicBezTo>
                <a:cubicBezTo>
                  <a:pt x="283" y="476"/>
                  <a:pt x="291" y="469"/>
                  <a:pt x="291" y="459"/>
                </a:cubicBezTo>
                <a:cubicBezTo>
                  <a:pt x="291" y="308"/>
                  <a:pt x="291" y="308"/>
                  <a:pt x="291" y="308"/>
                </a:cubicBezTo>
                <a:cubicBezTo>
                  <a:pt x="244" y="282"/>
                  <a:pt x="244" y="282"/>
                  <a:pt x="244" y="282"/>
                </a:cubicBezTo>
                <a:cubicBezTo>
                  <a:pt x="187" y="316"/>
                  <a:pt x="187" y="316"/>
                  <a:pt x="187" y="316"/>
                </a:cubicBezTo>
                <a:cubicBezTo>
                  <a:pt x="187" y="459"/>
                  <a:pt x="187" y="459"/>
                  <a:pt x="187" y="459"/>
                </a:cubicBezTo>
                <a:cubicBezTo>
                  <a:pt x="187" y="469"/>
                  <a:pt x="195" y="476"/>
                  <a:pt x="204" y="476"/>
                </a:cubicBezTo>
                <a:close/>
                <a:moveTo>
                  <a:pt x="0" y="311"/>
                </a:moveTo>
                <a:cubicBezTo>
                  <a:pt x="229" y="175"/>
                  <a:pt x="229" y="175"/>
                  <a:pt x="229" y="175"/>
                </a:cubicBezTo>
                <a:cubicBezTo>
                  <a:pt x="242" y="167"/>
                  <a:pt x="242" y="167"/>
                  <a:pt x="242" y="167"/>
                </a:cubicBezTo>
                <a:cubicBezTo>
                  <a:pt x="256" y="174"/>
                  <a:pt x="256" y="174"/>
                  <a:pt x="256" y="174"/>
                </a:cubicBezTo>
                <a:cubicBezTo>
                  <a:pt x="325" y="212"/>
                  <a:pt x="325" y="212"/>
                  <a:pt x="325" y="212"/>
                </a:cubicBezTo>
                <a:cubicBezTo>
                  <a:pt x="509" y="55"/>
                  <a:pt x="509" y="55"/>
                  <a:pt x="509" y="55"/>
                </a:cubicBezTo>
                <a:cubicBezTo>
                  <a:pt x="482" y="25"/>
                  <a:pt x="482" y="25"/>
                  <a:pt x="482" y="25"/>
                </a:cubicBezTo>
                <a:cubicBezTo>
                  <a:pt x="547" y="12"/>
                  <a:pt x="547" y="12"/>
                  <a:pt x="547" y="12"/>
                </a:cubicBezTo>
                <a:cubicBezTo>
                  <a:pt x="611" y="0"/>
                  <a:pt x="611" y="0"/>
                  <a:pt x="611" y="0"/>
                </a:cubicBezTo>
                <a:cubicBezTo>
                  <a:pt x="590" y="62"/>
                  <a:pt x="590" y="62"/>
                  <a:pt x="590" y="62"/>
                </a:cubicBezTo>
                <a:cubicBezTo>
                  <a:pt x="569" y="124"/>
                  <a:pt x="569" y="124"/>
                  <a:pt x="569" y="124"/>
                </a:cubicBezTo>
                <a:cubicBezTo>
                  <a:pt x="544" y="96"/>
                  <a:pt x="544" y="96"/>
                  <a:pt x="544" y="96"/>
                </a:cubicBezTo>
                <a:cubicBezTo>
                  <a:pt x="346" y="266"/>
                  <a:pt x="346" y="266"/>
                  <a:pt x="346" y="266"/>
                </a:cubicBezTo>
                <a:cubicBezTo>
                  <a:pt x="331" y="278"/>
                  <a:pt x="331" y="278"/>
                  <a:pt x="331" y="278"/>
                </a:cubicBezTo>
                <a:cubicBezTo>
                  <a:pt x="315" y="269"/>
                  <a:pt x="315" y="269"/>
                  <a:pt x="315" y="269"/>
                </a:cubicBezTo>
                <a:cubicBezTo>
                  <a:pt x="243" y="230"/>
                  <a:pt x="243" y="230"/>
                  <a:pt x="243" y="230"/>
                </a:cubicBezTo>
                <a:cubicBezTo>
                  <a:pt x="27" y="357"/>
                  <a:pt x="27" y="357"/>
                  <a:pt x="27" y="357"/>
                </a:cubicBezTo>
                <a:cubicBezTo>
                  <a:pt x="0" y="311"/>
                  <a:pt x="0" y="311"/>
                  <a:pt x="0" y="311"/>
                </a:cubicBezTo>
                <a:close/>
                <a:moveTo>
                  <a:pt x="58" y="476"/>
                </a:moveTo>
                <a:cubicBezTo>
                  <a:pt x="128" y="476"/>
                  <a:pt x="128" y="476"/>
                  <a:pt x="128" y="476"/>
                </a:cubicBezTo>
                <a:cubicBezTo>
                  <a:pt x="137" y="476"/>
                  <a:pt x="145" y="469"/>
                  <a:pt x="145" y="459"/>
                </a:cubicBezTo>
                <a:cubicBezTo>
                  <a:pt x="145" y="341"/>
                  <a:pt x="145" y="341"/>
                  <a:pt x="145" y="341"/>
                </a:cubicBezTo>
                <a:cubicBezTo>
                  <a:pt x="41" y="402"/>
                  <a:pt x="41" y="402"/>
                  <a:pt x="41" y="402"/>
                </a:cubicBezTo>
                <a:cubicBezTo>
                  <a:pt x="41" y="459"/>
                  <a:pt x="41" y="459"/>
                  <a:pt x="41" y="459"/>
                </a:cubicBezTo>
                <a:cubicBezTo>
                  <a:pt x="41" y="469"/>
                  <a:pt x="48" y="476"/>
                  <a:pt x="58" y="476"/>
                </a:cubicBezTo>
                <a:close/>
                <a:moveTo>
                  <a:pt x="350" y="476"/>
                </a:moveTo>
                <a:cubicBezTo>
                  <a:pt x="374" y="476"/>
                  <a:pt x="397" y="476"/>
                  <a:pt x="420" y="476"/>
                </a:cubicBezTo>
                <a:cubicBezTo>
                  <a:pt x="430" y="476"/>
                  <a:pt x="437" y="469"/>
                  <a:pt x="437" y="459"/>
                </a:cubicBezTo>
                <a:cubicBezTo>
                  <a:pt x="437" y="389"/>
                  <a:pt x="437" y="318"/>
                  <a:pt x="437" y="247"/>
                </a:cubicBezTo>
                <a:cubicBezTo>
                  <a:pt x="437" y="246"/>
                  <a:pt x="437" y="245"/>
                  <a:pt x="437" y="244"/>
                </a:cubicBezTo>
                <a:cubicBezTo>
                  <a:pt x="335" y="332"/>
                  <a:pt x="335" y="332"/>
                  <a:pt x="335" y="332"/>
                </a:cubicBezTo>
                <a:cubicBezTo>
                  <a:pt x="333" y="331"/>
                  <a:pt x="333" y="331"/>
                  <a:pt x="333" y="331"/>
                </a:cubicBezTo>
                <a:cubicBezTo>
                  <a:pt x="333" y="459"/>
                  <a:pt x="333" y="459"/>
                  <a:pt x="333" y="459"/>
                </a:cubicBezTo>
                <a:cubicBezTo>
                  <a:pt x="333" y="469"/>
                  <a:pt x="341" y="476"/>
                  <a:pt x="350" y="476"/>
                </a:cubicBezTo>
                <a:close/>
                <a:moveTo>
                  <a:pt x="497" y="476"/>
                </a:moveTo>
                <a:cubicBezTo>
                  <a:pt x="567" y="476"/>
                  <a:pt x="567" y="476"/>
                  <a:pt x="567" y="476"/>
                </a:cubicBezTo>
                <a:cubicBezTo>
                  <a:pt x="576" y="476"/>
                  <a:pt x="584" y="469"/>
                  <a:pt x="584" y="459"/>
                </a:cubicBezTo>
                <a:cubicBezTo>
                  <a:pt x="584" y="203"/>
                  <a:pt x="584" y="203"/>
                  <a:pt x="584" y="203"/>
                </a:cubicBezTo>
                <a:cubicBezTo>
                  <a:pt x="542" y="155"/>
                  <a:pt x="542" y="155"/>
                  <a:pt x="542" y="155"/>
                </a:cubicBezTo>
                <a:cubicBezTo>
                  <a:pt x="480" y="208"/>
                  <a:pt x="480" y="208"/>
                  <a:pt x="480" y="208"/>
                </a:cubicBezTo>
                <a:cubicBezTo>
                  <a:pt x="480" y="459"/>
                  <a:pt x="480" y="459"/>
                  <a:pt x="480" y="459"/>
                </a:cubicBezTo>
                <a:cubicBezTo>
                  <a:pt x="480" y="469"/>
                  <a:pt x="487" y="476"/>
                  <a:pt x="497" y="476"/>
                </a:cubicBezTo>
                <a:close/>
              </a:path>
            </a:pathLst>
          </a:custGeom>
          <a:solidFill>
            <a:sysClr val="window" lastClr="FFFFFF"/>
          </a:solidFill>
          <a:ln>
            <a:noFill/>
          </a:ln>
        </p:spPr>
        <p:txBody>
          <a:bodyPr vert="horz" wrap="square" lIns="133968" tIns="66982" rIns="133968" bIns="66982" numCol="1" anchor="t" anchorCtr="0" compatLnSpc="1">
            <a:prstTxWarp prst="textNoShape">
              <a:avLst/>
            </a:prstTxWarp>
          </a:bodyPr>
          <a:lstStyle/>
          <a:p>
            <a:pPr marL="0" marR="0" lvl="0" indent="0" algn="l" defTabSz="1340161" rtl="0" eaLnBrk="1" fontAlgn="base" latinLnBrk="0" hangingPunct="1">
              <a:lnSpc>
                <a:spcPct val="100000"/>
              </a:lnSpc>
              <a:spcBef>
                <a:spcPct val="0"/>
              </a:spcBef>
              <a:spcAft>
                <a:spcPct val="0"/>
              </a:spcAft>
              <a:buClrTx/>
              <a:buSzTx/>
              <a:buFontTx/>
              <a:buNone/>
              <a:tabLst/>
              <a:defRPr/>
            </a:pPr>
            <a:endParaRPr kumimoji="0" lang="en-US" sz="1157" b="0" i="0" u="none" strike="noStrike" kern="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65" name="Freeform 124">
            <a:extLst>
              <a:ext uri="{FF2B5EF4-FFF2-40B4-BE49-F238E27FC236}">
                <a16:creationId xmlns:a16="http://schemas.microsoft.com/office/drawing/2014/main" id="{5DE55268-EF0A-B942-B84D-AB87B0D71E42}"/>
              </a:ext>
            </a:extLst>
          </p:cNvPr>
          <p:cNvSpPr>
            <a:spLocks noEditPoints="1"/>
          </p:cNvSpPr>
          <p:nvPr/>
        </p:nvSpPr>
        <p:spPr bwMode="auto">
          <a:xfrm>
            <a:off x="5713818" y="917219"/>
            <a:ext cx="339402" cy="413871"/>
          </a:xfrm>
          <a:custGeom>
            <a:avLst/>
            <a:gdLst>
              <a:gd name="T0" fmla="*/ 79 w 86"/>
              <a:gd name="T1" fmla="*/ 39 h 94"/>
              <a:gd name="T2" fmla="*/ 71 w 86"/>
              <a:gd name="T3" fmla="*/ 48 h 94"/>
              <a:gd name="T4" fmla="*/ 64 w 86"/>
              <a:gd name="T5" fmla="*/ 37 h 94"/>
              <a:gd name="T6" fmla="*/ 71 w 86"/>
              <a:gd name="T7" fmla="*/ 31 h 94"/>
              <a:gd name="T8" fmla="*/ 70 w 86"/>
              <a:gd name="T9" fmla="*/ 23 h 94"/>
              <a:gd name="T10" fmla="*/ 63 w 86"/>
              <a:gd name="T11" fmla="*/ 16 h 94"/>
              <a:gd name="T12" fmla="*/ 55 w 86"/>
              <a:gd name="T13" fmla="*/ 15 h 94"/>
              <a:gd name="T14" fmla="*/ 55 w 86"/>
              <a:gd name="T15" fmla="*/ 16 h 94"/>
              <a:gd name="T16" fmla="*/ 52 w 86"/>
              <a:gd name="T17" fmla="*/ 19 h 94"/>
              <a:gd name="T18" fmla="*/ 51 w 86"/>
              <a:gd name="T19" fmla="*/ 19 h 94"/>
              <a:gd name="T20" fmla="*/ 34 w 86"/>
              <a:gd name="T21" fmla="*/ 36 h 94"/>
              <a:gd name="T22" fmla="*/ 35 w 86"/>
              <a:gd name="T23" fmla="*/ 44 h 94"/>
              <a:gd name="T24" fmla="*/ 35 w 86"/>
              <a:gd name="T25" fmla="*/ 44 h 94"/>
              <a:gd name="T26" fmla="*/ 35 w 86"/>
              <a:gd name="T27" fmla="*/ 44 h 94"/>
              <a:gd name="T28" fmla="*/ 39 w 86"/>
              <a:gd name="T29" fmla="*/ 49 h 94"/>
              <a:gd name="T30" fmla="*/ 46 w 86"/>
              <a:gd name="T31" fmla="*/ 56 h 94"/>
              <a:gd name="T32" fmla="*/ 38 w 86"/>
              <a:gd name="T33" fmla="*/ 64 h 94"/>
              <a:gd name="T34" fmla="*/ 31 w 86"/>
              <a:gd name="T35" fmla="*/ 57 h 94"/>
              <a:gd name="T36" fmla="*/ 26 w 86"/>
              <a:gd name="T37" fmla="*/ 53 h 94"/>
              <a:gd name="T38" fmla="*/ 26 w 86"/>
              <a:gd name="T39" fmla="*/ 53 h 94"/>
              <a:gd name="T40" fmla="*/ 26 w 86"/>
              <a:gd name="T41" fmla="*/ 53 h 94"/>
              <a:gd name="T42" fmla="*/ 26 w 86"/>
              <a:gd name="T43" fmla="*/ 53 h 94"/>
              <a:gd name="T44" fmla="*/ 26 w 86"/>
              <a:gd name="T45" fmla="*/ 28 h 94"/>
              <a:gd name="T46" fmla="*/ 38 w 86"/>
              <a:gd name="T47" fmla="*/ 16 h 94"/>
              <a:gd name="T48" fmla="*/ 38 w 86"/>
              <a:gd name="T49" fmla="*/ 16 h 94"/>
              <a:gd name="T50" fmla="*/ 47 w 86"/>
              <a:gd name="T51" fmla="*/ 7 h 94"/>
              <a:gd name="T52" fmla="*/ 72 w 86"/>
              <a:gd name="T53" fmla="*/ 8 h 94"/>
              <a:gd name="T54" fmla="*/ 78 w 86"/>
              <a:gd name="T55" fmla="*/ 14 h 94"/>
              <a:gd name="T56" fmla="*/ 79 w 86"/>
              <a:gd name="T57" fmla="*/ 39 h 94"/>
              <a:gd name="T58" fmla="*/ 49 w 86"/>
              <a:gd name="T59" fmla="*/ 30 h 94"/>
              <a:gd name="T60" fmla="*/ 49 w 86"/>
              <a:gd name="T61" fmla="*/ 30 h 94"/>
              <a:gd name="T62" fmla="*/ 40 w 86"/>
              <a:gd name="T63" fmla="*/ 39 h 94"/>
              <a:gd name="T64" fmla="*/ 40 w 86"/>
              <a:gd name="T65" fmla="*/ 39 h 94"/>
              <a:gd name="T66" fmla="*/ 51 w 86"/>
              <a:gd name="T67" fmla="*/ 49 h 94"/>
              <a:gd name="T68" fmla="*/ 52 w 86"/>
              <a:gd name="T69" fmla="*/ 58 h 94"/>
              <a:gd name="T70" fmla="*/ 31 w 86"/>
              <a:gd name="T71" fmla="*/ 79 h 94"/>
              <a:gd name="T72" fmla="*/ 23 w 86"/>
              <a:gd name="T73" fmla="*/ 78 h 94"/>
              <a:gd name="T74" fmla="*/ 16 w 86"/>
              <a:gd name="T75" fmla="*/ 71 h 94"/>
              <a:gd name="T76" fmla="*/ 16 w 86"/>
              <a:gd name="T77" fmla="*/ 63 h 94"/>
              <a:gd name="T78" fmla="*/ 22 w 86"/>
              <a:gd name="T79" fmla="*/ 57 h 94"/>
              <a:gd name="T80" fmla="*/ 16 w 86"/>
              <a:gd name="T81" fmla="*/ 46 h 94"/>
              <a:gd name="T82" fmla="*/ 7 w 86"/>
              <a:gd name="T83" fmla="*/ 55 h 94"/>
              <a:gd name="T84" fmla="*/ 8 w 86"/>
              <a:gd name="T85" fmla="*/ 80 h 94"/>
              <a:gd name="T86" fmla="*/ 14 w 86"/>
              <a:gd name="T87" fmla="*/ 86 h 94"/>
              <a:gd name="T88" fmla="*/ 40 w 86"/>
              <a:gd name="T89" fmla="*/ 87 h 94"/>
              <a:gd name="T90" fmla="*/ 61 w 86"/>
              <a:gd name="T91" fmla="*/ 66 h 94"/>
              <a:gd name="T92" fmla="*/ 60 w 86"/>
              <a:gd name="T93" fmla="*/ 41 h 94"/>
              <a:gd name="T94" fmla="*/ 49 w 86"/>
              <a:gd name="T95" fmla="*/ 3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94">
                <a:moveTo>
                  <a:pt x="79" y="39"/>
                </a:moveTo>
                <a:cubicBezTo>
                  <a:pt x="71" y="48"/>
                  <a:pt x="71" y="48"/>
                  <a:pt x="71" y="48"/>
                </a:cubicBezTo>
                <a:cubicBezTo>
                  <a:pt x="70" y="44"/>
                  <a:pt x="67" y="40"/>
                  <a:pt x="64" y="37"/>
                </a:cubicBezTo>
                <a:cubicBezTo>
                  <a:pt x="71" y="31"/>
                  <a:pt x="71" y="31"/>
                  <a:pt x="71" y="31"/>
                </a:cubicBezTo>
                <a:cubicBezTo>
                  <a:pt x="73" y="29"/>
                  <a:pt x="72" y="25"/>
                  <a:pt x="70" y="23"/>
                </a:cubicBezTo>
                <a:cubicBezTo>
                  <a:pt x="63" y="16"/>
                  <a:pt x="63" y="16"/>
                  <a:pt x="63" y="16"/>
                </a:cubicBezTo>
                <a:cubicBezTo>
                  <a:pt x="61" y="14"/>
                  <a:pt x="58" y="13"/>
                  <a:pt x="55" y="15"/>
                </a:cubicBezTo>
                <a:cubicBezTo>
                  <a:pt x="55" y="16"/>
                  <a:pt x="55" y="16"/>
                  <a:pt x="55" y="16"/>
                </a:cubicBezTo>
                <a:cubicBezTo>
                  <a:pt x="52" y="19"/>
                  <a:pt x="52" y="19"/>
                  <a:pt x="52" y="19"/>
                </a:cubicBezTo>
                <a:cubicBezTo>
                  <a:pt x="51" y="19"/>
                  <a:pt x="51" y="19"/>
                  <a:pt x="51" y="19"/>
                </a:cubicBezTo>
                <a:cubicBezTo>
                  <a:pt x="34" y="36"/>
                  <a:pt x="34" y="36"/>
                  <a:pt x="34" y="36"/>
                </a:cubicBezTo>
                <a:cubicBezTo>
                  <a:pt x="32" y="39"/>
                  <a:pt x="33" y="42"/>
                  <a:pt x="35" y="44"/>
                </a:cubicBezTo>
                <a:cubicBezTo>
                  <a:pt x="35" y="44"/>
                  <a:pt x="35" y="44"/>
                  <a:pt x="35" y="44"/>
                </a:cubicBezTo>
                <a:cubicBezTo>
                  <a:pt x="35" y="44"/>
                  <a:pt x="35" y="44"/>
                  <a:pt x="35" y="44"/>
                </a:cubicBezTo>
                <a:cubicBezTo>
                  <a:pt x="39" y="49"/>
                  <a:pt x="39" y="49"/>
                  <a:pt x="39" y="49"/>
                </a:cubicBezTo>
                <a:cubicBezTo>
                  <a:pt x="46" y="56"/>
                  <a:pt x="46" y="56"/>
                  <a:pt x="46" y="56"/>
                </a:cubicBezTo>
                <a:cubicBezTo>
                  <a:pt x="38" y="64"/>
                  <a:pt x="38" y="64"/>
                  <a:pt x="38" y="64"/>
                </a:cubicBezTo>
                <a:cubicBezTo>
                  <a:pt x="31" y="57"/>
                  <a:pt x="31" y="57"/>
                  <a:pt x="31" y="57"/>
                </a:cubicBezTo>
                <a:cubicBezTo>
                  <a:pt x="26" y="53"/>
                  <a:pt x="26" y="53"/>
                  <a:pt x="26" y="53"/>
                </a:cubicBezTo>
                <a:cubicBezTo>
                  <a:pt x="26" y="53"/>
                  <a:pt x="26" y="53"/>
                  <a:pt x="26" y="53"/>
                </a:cubicBezTo>
                <a:cubicBezTo>
                  <a:pt x="26" y="53"/>
                  <a:pt x="26" y="53"/>
                  <a:pt x="26" y="53"/>
                </a:cubicBezTo>
                <a:cubicBezTo>
                  <a:pt x="26" y="53"/>
                  <a:pt x="26" y="53"/>
                  <a:pt x="26" y="53"/>
                </a:cubicBezTo>
                <a:cubicBezTo>
                  <a:pt x="19" y="46"/>
                  <a:pt x="19" y="35"/>
                  <a:pt x="26" y="28"/>
                </a:cubicBezTo>
                <a:cubicBezTo>
                  <a:pt x="38" y="16"/>
                  <a:pt x="38" y="16"/>
                  <a:pt x="38" y="16"/>
                </a:cubicBezTo>
                <a:cubicBezTo>
                  <a:pt x="38" y="16"/>
                  <a:pt x="38" y="16"/>
                  <a:pt x="38" y="16"/>
                </a:cubicBezTo>
                <a:cubicBezTo>
                  <a:pt x="47" y="7"/>
                  <a:pt x="47" y="7"/>
                  <a:pt x="47" y="7"/>
                </a:cubicBezTo>
                <a:cubicBezTo>
                  <a:pt x="53" y="0"/>
                  <a:pt x="64" y="0"/>
                  <a:pt x="72" y="8"/>
                </a:cubicBezTo>
                <a:cubicBezTo>
                  <a:pt x="78" y="14"/>
                  <a:pt x="78" y="14"/>
                  <a:pt x="78" y="14"/>
                </a:cubicBezTo>
                <a:cubicBezTo>
                  <a:pt x="86" y="21"/>
                  <a:pt x="86" y="33"/>
                  <a:pt x="79" y="39"/>
                </a:cubicBezTo>
                <a:close/>
                <a:moveTo>
                  <a:pt x="49" y="30"/>
                </a:moveTo>
                <a:cubicBezTo>
                  <a:pt x="49" y="30"/>
                  <a:pt x="49" y="30"/>
                  <a:pt x="49" y="30"/>
                </a:cubicBezTo>
                <a:cubicBezTo>
                  <a:pt x="40" y="39"/>
                  <a:pt x="40" y="39"/>
                  <a:pt x="40" y="39"/>
                </a:cubicBezTo>
                <a:cubicBezTo>
                  <a:pt x="40" y="39"/>
                  <a:pt x="40" y="39"/>
                  <a:pt x="40" y="39"/>
                </a:cubicBezTo>
                <a:cubicBezTo>
                  <a:pt x="51" y="49"/>
                  <a:pt x="51" y="49"/>
                  <a:pt x="51" y="49"/>
                </a:cubicBezTo>
                <a:cubicBezTo>
                  <a:pt x="54" y="52"/>
                  <a:pt x="55" y="56"/>
                  <a:pt x="52" y="58"/>
                </a:cubicBezTo>
                <a:cubicBezTo>
                  <a:pt x="31" y="79"/>
                  <a:pt x="31" y="79"/>
                  <a:pt x="31" y="79"/>
                </a:cubicBezTo>
                <a:cubicBezTo>
                  <a:pt x="29" y="81"/>
                  <a:pt x="25" y="80"/>
                  <a:pt x="23" y="78"/>
                </a:cubicBezTo>
                <a:cubicBezTo>
                  <a:pt x="16" y="71"/>
                  <a:pt x="16" y="71"/>
                  <a:pt x="16" y="71"/>
                </a:cubicBezTo>
                <a:cubicBezTo>
                  <a:pt x="14" y="69"/>
                  <a:pt x="13" y="66"/>
                  <a:pt x="16" y="63"/>
                </a:cubicBezTo>
                <a:cubicBezTo>
                  <a:pt x="22" y="57"/>
                  <a:pt x="22" y="57"/>
                  <a:pt x="22" y="57"/>
                </a:cubicBezTo>
                <a:cubicBezTo>
                  <a:pt x="19" y="54"/>
                  <a:pt x="17" y="50"/>
                  <a:pt x="16" y="46"/>
                </a:cubicBezTo>
                <a:cubicBezTo>
                  <a:pt x="7" y="55"/>
                  <a:pt x="7" y="55"/>
                  <a:pt x="7" y="55"/>
                </a:cubicBezTo>
                <a:cubicBezTo>
                  <a:pt x="0" y="62"/>
                  <a:pt x="1" y="73"/>
                  <a:pt x="8" y="80"/>
                </a:cubicBezTo>
                <a:cubicBezTo>
                  <a:pt x="14" y="86"/>
                  <a:pt x="14" y="86"/>
                  <a:pt x="14" y="86"/>
                </a:cubicBezTo>
                <a:cubicBezTo>
                  <a:pt x="22" y="93"/>
                  <a:pt x="33" y="94"/>
                  <a:pt x="40" y="87"/>
                </a:cubicBezTo>
                <a:cubicBezTo>
                  <a:pt x="61" y="66"/>
                  <a:pt x="61" y="66"/>
                  <a:pt x="61" y="66"/>
                </a:cubicBezTo>
                <a:cubicBezTo>
                  <a:pt x="68" y="59"/>
                  <a:pt x="67" y="48"/>
                  <a:pt x="60" y="41"/>
                </a:cubicBezTo>
                <a:lnTo>
                  <a:pt x="49" y="30"/>
                </a:lnTo>
                <a:close/>
              </a:path>
            </a:pathLst>
          </a:custGeom>
          <a:solidFill>
            <a:sysClr val="window" lastClr="FFFFFF"/>
          </a:solidFill>
          <a:ln>
            <a:noFill/>
          </a:ln>
          <a:extLst/>
        </p:spPr>
        <p:txBody>
          <a:bodyPr vert="horz" wrap="square" lIns="133968" tIns="66982" rIns="133968" bIns="66982" numCol="1" anchor="t" anchorCtr="0" compatLnSpc="1">
            <a:prstTxWarp prst="textNoShape">
              <a:avLst/>
            </a:prstTxWarp>
          </a:bodyPr>
          <a:lstStyle/>
          <a:p>
            <a:pPr marL="0" marR="0" lvl="0" indent="0" algn="l" defTabSz="1340161" rtl="0" eaLnBrk="1" fontAlgn="base" latinLnBrk="0" hangingPunct="1">
              <a:lnSpc>
                <a:spcPct val="100000"/>
              </a:lnSpc>
              <a:spcBef>
                <a:spcPct val="0"/>
              </a:spcBef>
              <a:spcAft>
                <a:spcPct val="0"/>
              </a:spcAft>
              <a:buClrTx/>
              <a:buSzTx/>
              <a:buFontTx/>
              <a:buNone/>
              <a:tabLst/>
              <a:defRPr/>
            </a:pPr>
            <a:endParaRPr kumimoji="0" lang="en-US" sz="1157" b="0" i="0" u="none" strike="noStrike" kern="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66" name="Freeform 117">
            <a:extLst>
              <a:ext uri="{FF2B5EF4-FFF2-40B4-BE49-F238E27FC236}">
                <a16:creationId xmlns:a16="http://schemas.microsoft.com/office/drawing/2014/main" id="{786ACBD4-BCF9-8C49-9FF3-1C021079545B}"/>
              </a:ext>
            </a:extLst>
          </p:cNvPr>
          <p:cNvSpPr>
            <a:spLocks noEditPoints="1"/>
          </p:cNvSpPr>
          <p:nvPr/>
        </p:nvSpPr>
        <p:spPr bwMode="auto">
          <a:xfrm>
            <a:off x="5700445" y="3146907"/>
            <a:ext cx="344395" cy="338307"/>
          </a:xfrm>
          <a:custGeom>
            <a:avLst/>
            <a:gdLst>
              <a:gd name="T0" fmla="*/ 446 w 511"/>
              <a:gd name="T1" fmla="*/ 484 h 511"/>
              <a:gd name="T2" fmla="*/ 446 w 511"/>
              <a:gd name="T3" fmla="*/ 484 h 511"/>
              <a:gd name="T4" fmla="*/ 408 w 511"/>
              <a:gd name="T5" fmla="*/ 446 h 511"/>
              <a:gd name="T6" fmla="*/ 446 w 511"/>
              <a:gd name="T7" fmla="*/ 409 h 511"/>
              <a:gd name="T8" fmla="*/ 484 w 511"/>
              <a:gd name="T9" fmla="*/ 446 h 511"/>
              <a:gd name="T10" fmla="*/ 446 w 511"/>
              <a:gd name="T11" fmla="*/ 484 h 511"/>
              <a:gd name="T12" fmla="*/ 293 w 511"/>
              <a:gd name="T13" fmla="*/ 446 h 511"/>
              <a:gd name="T14" fmla="*/ 293 w 511"/>
              <a:gd name="T15" fmla="*/ 446 h 511"/>
              <a:gd name="T16" fmla="*/ 256 w 511"/>
              <a:gd name="T17" fmla="*/ 484 h 511"/>
              <a:gd name="T18" fmla="*/ 218 w 511"/>
              <a:gd name="T19" fmla="*/ 446 h 511"/>
              <a:gd name="T20" fmla="*/ 256 w 511"/>
              <a:gd name="T21" fmla="*/ 409 h 511"/>
              <a:gd name="T22" fmla="*/ 293 w 511"/>
              <a:gd name="T23" fmla="*/ 446 h 511"/>
              <a:gd name="T24" fmla="*/ 218 w 511"/>
              <a:gd name="T25" fmla="*/ 66 h 511"/>
              <a:gd name="T26" fmla="*/ 218 w 511"/>
              <a:gd name="T27" fmla="*/ 66 h 511"/>
              <a:gd name="T28" fmla="*/ 256 w 511"/>
              <a:gd name="T29" fmla="*/ 28 h 511"/>
              <a:gd name="T30" fmla="*/ 293 w 511"/>
              <a:gd name="T31" fmla="*/ 66 h 511"/>
              <a:gd name="T32" fmla="*/ 256 w 511"/>
              <a:gd name="T33" fmla="*/ 103 h 511"/>
              <a:gd name="T34" fmla="*/ 218 w 511"/>
              <a:gd name="T35" fmla="*/ 66 h 511"/>
              <a:gd name="T36" fmla="*/ 103 w 511"/>
              <a:gd name="T37" fmla="*/ 446 h 511"/>
              <a:gd name="T38" fmla="*/ 103 w 511"/>
              <a:gd name="T39" fmla="*/ 446 h 511"/>
              <a:gd name="T40" fmla="*/ 65 w 511"/>
              <a:gd name="T41" fmla="*/ 484 h 511"/>
              <a:gd name="T42" fmla="*/ 28 w 511"/>
              <a:gd name="T43" fmla="*/ 446 h 511"/>
              <a:gd name="T44" fmla="*/ 65 w 511"/>
              <a:gd name="T45" fmla="*/ 409 h 511"/>
              <a:gd name="T46" fmla="*/ 103 w 511"/>
              <a:gd name="T47" fmla="*/ 446 h 511"/>
              <a:gd name="T48" fmla="*/ 472 w 511"/>
              <a:gd name="T49" fmla="*/ 386 h 511"/>
              <a:gd name="T50" fmla="*/ 472 w 511"/>
              <a:gd name="T51" fmla="*/ 386 h 511"/>
              <a:gd name="T52" fmla="*/ 472 w 511"/>
              <a:gd name="T53" fmla="*/ 324 h 511"/>
              <a:gd name="T54" fmla="*/ 378 w 511"/>
              <a:gd name="T55" fmla="*/ 230 h 511"/>
              <a:gd name="T56" fmla="*/ 324 w 511"/>
              <a:gd name="T57" fmla="*/ 230 h 511"/>
              <a:gd name="T58" fmla="*/ 282 w 511"/>
              <a:gd name="T59" fmla="*/ 201 h 511"/>
              <a:gd name="T60" fmla="*/ 282 w 511"/>
              <a:gd name="T61" fmla="*/ 125 h 511"/>
              <a:gd name="T62" fmla="*/ 321 w 511"/>
              <a:gd name="T63" fmla="*/ 66 h 511"/>
              <a:gd name="T64" fmla="*/ 256 w 511"/>
              <a:gd name="T65" fmla="*/ 0 h 511"/>
              <a:gd name="T66" fmla="*/ 191 w 511"/>
              <a:gd name="T67" fmla="*/ 66 h 511"/>
              <a:gd name="T68" fmla="*/ 230 w 511"/>
              <a:gd name="T69" fmla="*/ 125 h 511"/>
              <a:gd name="T70" fmla="*/ 230 w 511"/>
              <a:gd name="T71" fmla="*/ 201 h 511"/>
              <a:gd name="T72" fmla="*/ 188 w 511"/>
              <a:gd name="T73" fmla="*/ 230 h 511"/>
              <a:gd name="T74" fmla="*/ 133 w 511"/>
              <a:gd name="T75" fmla="*/ 230 h 511"/>
              <a:gd name="T76" fmla="*/ 40 w 511"/>
              <a:gd name="T77" fmla="*/ 324 h 511"/>
              <a:gd name="T78" fmla="*/ 40 w 511"/>
              <a:gd name="T79" fmla="*/ 386 h 511"/>
              <a:gd name="T80" fmla="*/ 0 w 511"/>
              <a:gd name="T81" fmla="*/ 446 h 511"/>
              <a:gd name="T82" fmla="*/ 65 w 511"/>
              <a:gd name="T83" fmla="*/ 511 h 511"/>
              <a:gd name="T84" fmla="*/ 131 w 511"/>
              <a:gd name="T85" fmla="*/ 446 h 511"/>
              <a:gd name="T86" fmla="*/ 91 w 511"/>
              <a:gd name="T87" fmla="*/ 386 h 511"/>
              <a:gd name="T88" fmla="*/ 91 w 511"/>
              <a:gd name="T89" fmla="*/ 324 h 511"/>
              <a:gd name="T90" fmla="*/ 133 w 511"/>
              <a:gd name="T91" fmla="*/ 282 h 511"/>
              <a:gd name="T92" fmla="*/ 188 w 511"/>
              <a:gd name="T93" fmla="*/ 282 h 511"/>
              <a:gd name="T94" fmla="*/ 230 w 511"/>
              <a:gd name="T95" fmla="*/ 275 h 511"/>
              <a:gd name="T96" fmla="*/ 230 w 511"/>
              <a:gd name="T97" fmla="*/ 386 h 511"/>
              <a:gd name="T98" fmla="*/ 191 w 511"/>
              <a:gd name="T99" fmla="*/ 446 h 511"/>
              <a:gd name="T100" fmla="*/ 256 w 511"/>
              <a:gd name="T101" fmla="*/ 511 h 511"/>
              <a:gd name="T102" fmla="*/ 321 w 511"/>
              <a:gd name="T103" fmla="*/ 446 h 511"/>
              <a:gd name="T104" fmla="*/ 282 w 511"/>
              <a:gd name="T105" fmla="*/ 386 h 511"/>
              <a:gd name="T106" fmla="*/ 282 w 511"/>
              <a:gd name="T107" fmla="*/ 275 h 511"/>
              <a:gd name="T108" fmla="*/ 324 w 511"/>
              <a:gd name="T109" fmla="*/ 282 h 511"/>
              <a:gd name="T110" fmla="*/ 378 w 511"/>
              <a:gd name="T111" fmla="*/ 282 h 511"/>
              <a:gd name="T112" fmla="*/ 420 w 511"/>
              <a:gd name="T113" fmla="*/ 324 h 511"/>
              <a:gd name="T114" fmla="*/ 420 w 511"/>
              <a:gd name="T115" fmla="*/ 386 h 511"/>
              <a:gd name="T116" fmla="*/ 381 w 511"/>
              <a:gd name="T117" fmla="*/ 446 h 511"/>
              <a:gd name="T118" fmla="*/ 446 w 511"/>
              <a:gd name="T119" fmla="*/ 511 h 511"/>
              <a:gd name="T120" fmla="*/ 511 w 511"/>
              <a:gd name="T121" fmla="*/ 446 h 511"/>
              <a:gd name="T122" fmla="*/ 472 w 511"/>
              <a:gd name="T123" fmla="*/ 38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1" h="511">
                <a:moveTo>
                  <a:pt x="446" y="484"/>
                </a:moveTo>
                <a:lnTo>
                  <a:pt x="446" y="484"/>
                </a:lnTo>
                <a:cubicBezTo>
                  <a:pt x="425" y="484"/>
                  <a:pt x="408" y="467"/>
                  <a:pt x="408" y="446"/>
                </a:cubicBezTo>
                <a:cubicBezTo>
                  <a:pt x="408" y="425"/>
                  <a:pt x="425" y="409"/>
                  <a:pt x="446" y="409"/>
                </a:cubicBezTo>
                <a:cubicBezTo>
                  <a:pt x="467" y="409"/>
                  <a:pt x="484" y="425"/>
                  <a:pt x="484" y="446"/>
                </a:cubicBezTo>
                <a:cubicBezTo>
                  <a:pt x="484" y="467"/>
                  <a:pt x="467" y="484"/>
                  <a:pt x="446" y="484"/>
                </a:cubicBezTo>
                <a:close/>
                <a:moveTo>
                  <a:pt x="293" y="446"/>
                </a:moveTo>
                <a:lnTo>
                  <a:pt x="293" y="446"/>
                </a:lnTo>
                <a:cubicBezTo>
                  <a:pt x="293" y="467"/>
                  <a:pt x="277" y="484"/>
                  <a:pt x="256" y="484"/>
                </a:cubicBezTo>
                <a:cubicBezTo>
                  <a:pt x="235" y="484"/>
                  <a:pt x="218" y="467"/>
                  <a:pt x="218" y="446"/>
                </a:cubicBezTo>
                <a:cubicBezTo>
                  <a:pt x="218" y="425"/>
                  <a:pt x="235" y="409"/>
                  <a:pt x="256" y="409"/>
                </a:cubicBezTo>
                <a:cubicBezTo>
                  <a:pt x="277" y="409"/>
                  <a:pt x="293" y="425"/>
                  <a:pt x="293" y="446"/>
                </a:cubicBezTo>
                <a:close/>
                <a:moveTo>
                  <a:pt x="218" y="66"/>
                </a:moveTo>
                <a:lnTo>
                  <a:pt x="218" y="66"/>
                </a:lnTo>
                <a:cubicBezTo>
                  <a:pt x="218" y="45"/>
                  <a:pt x="235" y="28"/>
                  <a:pt x="256" y="28"/>
                </a:cubicBezTo>
                <a:cubicBezTo>
                  <a:pt x="277" y="28"/>
                  <a:pt x="293" y="45"/>
                  <a:pt x="293" y="66"/>
                </a:cubicBezTo>
                <a:cubicBezTo>
                  <a:pt x="293" y="86"/>
                  <a:pt x="277" y="103"/>
                  <a:pt x="256" y="103"/>
                </a:cubicBezTo>
                <a:cubicBezTo>
                  <a:pt x="235" y="103"/>
                  <a:pt x="218" y="86"/>
                  <a:pt x="218" y="66"/>
                </a:cubicBezTo>
                <a:close/>
                <a:moveTo>
                  <a:pt x="103" y="446"/>
                </a:moveTo>
                <a:lnTo>
                  <a:pt x="103" y="446"/>
                </a:lnTo>
                <a:cubicBezTo>
                  <a:pt x="103" y="467"/>
                  <a:pt x="86" y="484"/>
                  <a:pt x="65" y="484"/>
                </a:cubicBezTo>
                <a:cubicBezTo>
                  <a:pt x="45" y="484"/>
                  <a:pt x="28" y="467"/>
                  <a:pt x="28" y="446"/>
                </a:cubicBezTo>
                <a:cubicBezTo>
                  <a:pt x="28" y="425"/>
                  <a:pt x="45" y="409"/>
                  <a:pt x="65" y="409"/>
                </a:cubicBezTo>
                <a:cubicBezTo>
                  <a:pt x="86" y="409"/>
                  <a:pt x="103" y="425"/>
                  <a:pt x="103" y="446"/>
                </a:cubicBezTo>
                <a:close/>
                <a:moveTo>
                  <a:pt x="472" y="386"/>
                </a:moveTo>
                <a:lnTo>
                  <a:pt x="472" y="386"/>
                </a:lnTo>
                <a:lnTo>
                  <a:pt x="472" y="324"/>
                </a:lnTo>
                <a:cubicBezTo>
                  <a:pt x="472" y="286"/>
                  <a:pt x="447" y="230"/>
                  <a:pt x="378" y="230"/>
                </a:cubicBezTo>
                <a:lnTo>
                  <a:pt x="324" y="230"/>
                </a:lnTo>
                <a:cubicBezTo>
                  <a:pt x="285" y="230"/>
                  <a:pt x="282" y="211"/>
                  <a:pt x="282" y="201"/>
                </a:cubicBezTo>
                <a:lnTo>
                  <a:pt x="282" y="125"/>
                </a:lnTo>
                <a:cubicBezTo>
                  <a:pt x="305" y="115"/>
                  <a:pt x="321" y="92"/>
                  <a:pt x="321" y="66"/>
                </a:cubicBezTo>
                <a:cubicBezTo>
                  <a:pt x="321" y="29"/>
                  <a:pt x="292" y="0"/>
                  <a:pt x="256" y="0"/>
                </a:cubicBezTo>
                <a:cubicBezTo>
                  <a:pt x="220" y="0"/>
                  <a:pt x="191" y="29"/>
                  <a:pt x="191" y="66"/>
                </a:cubicBezTo>
                <a:cubicBezTo>
                  <a:pt x="191" y="92"/>
                  <a:pt x="207" y="115"/>
                  <a:pt x="230" y="125"/>
                </a:cubicBezTo>
                <a:lnTo>
                  <a:pt x="230" y="201"/>
                </a:lnTo>
                <a:cubicBezTo>
                  <a:pt x="230" y="209"/>
                  <a:pt x="228" y="230"/>
                  <a:pt x="188" y="230"/>
                </a:cubicBezTo>
                <a:lnTo>
                  <a:pt x="133" y="230"/>
                </a:lnTo>
                <a:cubicBezTo>
                  <a:pt x="65" y="230"/>
                  <a:pt x="40" y="286"/>
                  <a:pt x="40" y="324"/>
                </a:cubicBezTo>
                <a:lnTo>
                  <a:pt x="40" y="386"/>
                </a:lnTo>
                <a:cubicBezTo>
                  <a:pt x="16" y="396"/>
                  <a:pt x="0" y="419"/>
                  <a:pt x="0" y="446"/>
                </a:cubicBezTo>
                <a:cubicBezTo>
                  <a:pt x="0" y="482"/>
                  <a:pt x="29" y="511"/>
                  <a:pt x="65" y="511"/>
                </a:cubicBezTo>
                <a:cubicBezTo>
                  <a:pt x="101" y="511"/>
                  <a:pt x="131" y="482"/>
                  <a:pt x="131" y="446"/>
                </a:cubicBezTo>
                <a:cubicBezTo>
                  <a:pt x="131" y="419"/>
                  <a:pt x="114" y="396"/>
                  <a:pt x="91" y="386"/>
                </a:cubicBezTo>
                <a:lnTo>
                  <a:pt x="91" y="324"/>
                </a:lnTo>
                <a:cubicBezTo>
                  <a:pt x="91" y="317"/>
                  <a:pt x="93" y="282"/>
                  <a:pt x="133" y="282"/>
                </a:cubicBezTo>
                <a:lnTo>
                  <a:pt x="188" y="282"/>
                </a:lnTo>
                <a:cubicBezTo>
                  <a:pt x="204" y="282"/>
                  <a:pt x="218" y="279"/>
                  <a:pt x="230" y="275"/>
                </a:cubicBezTo>
                <a:lnTo>
                  <a:pt x="230" y="386"/>
                </a:lnTo>
                <a:cubicBezTo>
                  <a:pt x="207" y="396"/>
                  <a:pt x="191" y="419"/>
                  <a:pt x="191" y="446"/>
                </a:cubicBezTo>
                <a:cubicBezTo>
                  <a:pt x="191" y="482"/>
                  <a:pt x="220" y="511"/>
                  <a:pt x="256" y="511"/>
                </a:cubicBezTo>
                <a:cubicBezTo>
                  <a:pt x="292" y="511"/>
                  <a:pt x="321" y="482"/>
                  <a:pt x="321" y="446"/>
                </a:cubicBezTo>
                <a:cubicBezTo>
                  <a:pt x="321" y="419"/>
                  <a:pt x="305" y="396"/>
                  <a:pt x="282" y="386"/>
                </a:cubicBezTo>
                <a:lnTo>
                  <a:pt x="282" y="275"/>
                </a:lnTo>
                <a:cubicBezTo>
                  <a:pt x="293" y="279"/>
                  <a:pt x="307" y="282"/>
                  <a:pt x="324" y="282"/>
                </a:cubicBezTo>
                <a:lnTo>
                  <a:pt x="378" y="282"/>
                </a:lnTo>
                <a:cubicBezTo>
                  <a:pt x="417" y="282"/>
                  <a:pt x="420" y="314"/>
                  <a:pt x="420" y="324"/>
                </a:cubicBezTo>
                <a:lnTo>
                  <a:pt x="420" y="386"/>
                </a:lnTo>
                <a:cubicBezTo>
                  <a:pt x="397" y="396"/>
                  <a:pt x="381" y="419"/>
                  <a:pt x="381" y="446"/>
                </a:cubicBezTo>
                <a:cubicBezTo>
                  <a:pt x="381" y="482"/>
                  <a:pt x="410" y="511"/>
                  <a:pt x="446" y="511"/>
                </a:cubicBezTo>
                <a:cubicBezTo>
                  <a:pt x="482" y="511"/>
                  <a:pt x="511" y="482"/>
                  <a:pt x="511" y="446"/>
                </a:cubicBezTo>
                <a:cubicBezTo>
                  <a:pt x="511" y="419"/>
                  <a:pt x="495" y="396"/>
                  <a:pt x="472" y="386"/>
                </a:cubicBezTo>
                <a:close/>
              </a:path>
            </a:pathLst>
          </a:custGeom>
          <a:solidFill>
            <a:sysClr val="window" lastClr="FFFFFF"/>
          </a:solidFill>
          <a:ln w="0">
            <a:noFill/>
            <a:prstDash val="solid"/>
            <a:round/>
            <a:headEnd/>
            <a:tailEnd/>
          </a:ln>
        </p:spPr>
        <p:txBody>
          <a:bodyPr vert="horz" wrap="square" lIns="133968" tIns="66982" rIns="133968" bIns="66982" numCol="1" anchor="t" anchorCtr="0" compatLnSpc="1">
            <a:prstTxWarp prst="textNoShape">
              <a:avLst/>
            </a:prstTxWarp>
          </a:bodyPr>
          <a:lstStyle/>
          <a:p>
            <a:pPr marL="0" marR="0" lvl="0" indent="0" algn="l" defTabSz="1340161" rtl="0" eaLnBrk="1" fontAlgn="base" latinLnBrk="0" hangingPunct="1">
              <a:lnSpc>
                <a:spcPct val="100000"/>
              </a:lnSpc>
              <a:spcBef>
                <a:spcPct val="0"/>
              </a:spcBef>
              <a:spcAft>
                <a:spcPct val="0"/>
              </a:spcAft>
              <a:buClrTx/>
              <a:buSzTx/>
              <a:buFontTx/>
              <a:buNone/>
              <a:tabLst/>
              <a:defRPr/>
            </a:pPr>
            <a:endParaRPr kumimoji="0" lang="en-US" sz="1157" b="0" i="0" u="none" strike="noStrike" kern="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67" name="Rectangle 22">
            <a:extLst>
              <a:ext uri="{FF2B5EF4-FFF2-40B4-BE49-F238E27FC236}">
                <a16:creationId xmlns:a16="http://schemas.microsoft.com/office/drawing/2014/main" id="{095BCD50-3CF8-8E4E-B34A-8952C6476CE1}"/>
              </a:ext>
            </a:extLst>
          </p:cNvPr>
          <p:cNvSpPr/>
          <p:nvPr/>
        </p:nvSpPr>
        <p:spPr bwMode="gray">
          <a:xfrm>
            <a:off x="8280126" y="1098241"/>
            <a:ext cx="2299276" cy="689637"/>
          </a:xfrm>
          <a:prstGeom prst="rect">
            <a:avLst/>
          </a:prstGeom>
          <a:solidFill>
            <a:srgbClr val="00B0F0"/>
          </a:solidFill>
          <a:ln w="19050" algn="ctr">
            <a:noFill/>
            <a:miter lim="800000"/>
            <a:headEnd/>
            <a:tailEnd/>
          </a:ln>
          <a:effectLst>
            <a:outerShdw blurRad="50800" dist="38100" dir="5400000" algn="t" rotWithShape="0">
              <a:prstClr val="black">
                <a:alpha val="40000"/>
              </a:prstClr>
            </a:outerShdw>
          </a:effectLst>
        </p:spPr>
        <p:txBody>
          <a:bodyPr wrap="square" lIns="97996" tIns="97996" rIns="97996" bIns="97996" rtlCol="0" anchor="ctr"/>
          <a:lstStyle/>
          <a:p>
            <a:pPr algn="ctr" defTabSz="1219170">
              <a:lnSpc>
                <a:spcPct val="106000"/>
              </a:lnSpc>
              <a:buFont typeface="Wingdings 2" pitchFamily="18" charset="2"/>
              <a:buNone/>
            </a:pPr>
            <a:r>
              <a:rPr lang="en-US" sz="900" b="1">
                <a:solidFill>
                  <a:prstClr val="white"/>
                </a:solidFill>
                <a:latin typeface="Calibri" panose="020F0502020204030204"/>
              </a:rPr>
              <a:t>SAP Basis and </a:t>
            </a:r>
            <a:br>
              <a:rPr lang="en-US" sz="900" b="1">
                <a:solidFill>
                  <a:prstClr val="white"/>
                </a:solidFill>
                <a:latin typeface="Calibri" panose="020F0502020204030204"/>
              </a:rPr>
            </a:br>
            <a:r>
              <a:rPr lang="en-US" sz="900" b="1">
                <a:solidFill>
                  <a:prstClr val="white"/>
                </a:solidFill>
                <a:latin typeface="Calibri" panose="020F0502020204030204"/>
              </a:rPr>
              <a:t>guiding structures</a:t>
            </a:r>
          </a:p>
        </p:txBody>
      </p:sp>
      <p:sp>
        <p:nvSpPr>
          <p:cNvPr id="68" name="Rectangle 24">
            <a:extLst>
              <a:ext uri="{FF2B5EF4-FFF2-40B4-BE49-F238E27FC236}">
                <a16:creationId xmlns:a16="http://schemas.microsoft.com/office/drawing/2014/main" id="{50B03E9B-559E-5043-82F9-156F83902D4A}"/>
              </a:ext>
            </a:extLst>
          </p:cNvPr>
          <p:cNvSpPr/>
          <p:nvPr/>
        </p:nvSpPr>
        <p:spPr bwMode="gray">
          <a:xfrm>
            <a:off x="8280126" y="2149390"/>
            <a:ext cx="2299275" cy="718165"/>
          </a:xfrm>
          <a:prstGeom prst="rect">
            <a:avLst/>
          </a:prstGeom>
          <a:solidFill>
            <a:srgbClr val="00B0F0"/>
          </a:solidFill>
          <a:ln w="19050" algn="ctr">
            <a:noFill/>
            <a:miter lim="800000"/>
            <a:headEnd/>
            <a:tailEnd/>
          </a:ln>
          <a:effectLst>
            <a:outerShdw blurRad="50800" dist="38100" dir="5400000" algn="t" rotWithShape="0">
              <a:prstClr val="black">
                <a:alpha val="40000"/>
              </a:prstClr>
            </a:outerShdw>
          </a:effectLst>
        </p:spPr>
        <p:txBody>
          <a:bodyPr wrap="square" lIns="97996" tIns="97996" rIns="97996" bIns="97996" rtlCol="0" anchor="ctr"/>
          <a:lstStyle/>
          <a:p>
            <a:pPr algn="ctr" defTabSz="1219170">
              <a:lnSpc>
                <a:spcPct val="106000"/>
              </a:lnSpc>
              <a:buFont typeface="Wingdings 2" pitchFamily="18" charset="2"/>
              <a:buNone/>
            </a:pPr>
            <a:r>
              <a:rPr lang="en-US" sz="900" b="1">
                <a:solidFill>
                  <a:prstClr val="white"/>
                </a:solidFill>
                <a:latin typeface="Calibri" panose="020F0502020204030204"/>
              </a:rPr>
              <a:t>Actual documentation </a:t>
            </a:r>
          </a:p>
          <a:p>
            <a:pPr algn="ctr" defTabSz="1219170">
              <a:lnSpc>
                <a:spcPct val="106000"/>
              </a:lnSpc>
              <a:buFont typeface="Wingdings 2" pitchFamily="18" charset="2"/>
              <a:buNone/>
            </a:pPr>
            <a:r>
              <a:rPr lang="en-US" sz="900" b="1">
                <a:solidFill>
                  <a:prstClr val="white"/>
                </a:solidFill>
                <a:latin typeface="Calibri" panose="020F0502020204030204"/>
              </a:rPr>
              <a:t>of processes </a:t>
            </a:r>
          </a:p>
          <a:p>
            <a:pPr algn="ctr" defTabSz="1219170">
              <a:lnSpc>
                <a:spcPct val="106000"/>
              </a:lnSpc>
              <a:buFont typeface="Wingdings 2" pitchFamily="18" charset="2"/>
              <a:buNone/>
            </a:pPr>
            <a:r>
              <a:rPr lang="en-US" sz="900" b="1">
                <a:solidFill>
                  <a:prstClr val="white"/>
                </a:solidFill>
                <a:latin typeface="Calibri" panose="020F0502020204030204"/>
              </a:rPr>
              <a:t>(non SAP Environment) – </a:t>
            </a:r>
          </a:p>
          <a:p>
            <a:pPr algn="ctr" defTabSz="1219170">
              <a:lnSpc>
                <a:spcPct val="106000"/>
              </a:lnSpc>
              <a:buFont typeface="Wingdings 2" pitchFamily="18" charset="2"/>
              <a:buNone/>
            </a:pPr>
            <a:r>
              <a:rPr lang="en-US" sz="900" b="1">
                <a:solidFill>
                  <a:prstClr val="white"/>
                </a:solidFill>
                <a:latin typeface="Calibri" panose="020F0502020204030204"/>
              </a:rPr>
              <a:t>Preparation for and migration to SAP S/4HANA</a:t>
            </a:r>
          </a:p>
        </p:txBody>
      </p:sp>
      <p:sp>
        <p:nvSpPr>
          <p:cNvPr id="69" name="Rectangle 26">
            <a:extLst>
              <a:ext uri="{FF2B5EF4-FFF2-40B4-BE49-F238E27FC236}">
                <a16:creationId xmlns:a16="http://schemas.microsoft.com/office/drawing/2014/main" id="{9AB98155-977E-534A-BDD4-617362C8C5ED}"/>
              </a:ext>
            </a:extLst>
          </p:cNvPr>
          <p:cNvSpPr/>
          <p:nvPr/>
        </p:nvSpPr>
        <p:spPr bwMode="gray">
          <a:xfrm>
            <a:off x="8273507" y="3224896"/>
            <a:ext cx="2310115" cy="718844"/>
          </a:xfrm>
          <a:prstGeom prst="rect">
            <a:avLst/>
          </a:prstGeom>
          <a:solidFill>
            <a:srgbClr val="00B0F0"/>
          </a:solidFill>
          <a:ln w="19050" algn="ctr">
            <a:noFill/>
            <a:miter lim="800000"/>
            <a:headEnd/>
            <a:tailEnd/>
          </a:ln>
          <a:effectLst>
            <a:outerShdw blurRad="50800" dist="38100" dir="5400000" algn="t" rotWithShape="0">
              <a:prstClr val="black">
                <a:alpha val="40000"/>
              </a:prstClr>
            </a:outerShdw>
          </a:effectLst>
        </p:spPr>
        <p:txBody>
          <a:bodyPr wrap="square" lIns="97996" tIns="97996" rIns="97996" bIns="97996" rtlCol="0" anchor="ctr"/>
          <a:lstStyle/>
          <a:p>
            <a:pPr algn="ctr" defTabSz="1219170">
              <a:lnSpc>
                <a:spcPct val="106000"/>
              </a:lnSpc>
              <a:buFont typeface="Wingdings 2" pitchFamily="18" charset="2"/>
              <a:buNone/>
            </a:pPr>
            <a:r>
              <a:rPr lang="en-GB" sz="900" b="1">
                <a:solidFill>
                  <a:prstClr val="white"/>
                </a:solidFill>
                <a:latin typeface="Calibri" panose="020F0502020204030204"/>
              </a:rPr>
              <a:t>Value Generation </a:t>
            </a:r>
            <a:br>
              <a:rPr lang="en-GB" sz="900" b="1">
                <a:solidFill>
                  <a:prstClr val="white"/>
                </a:solidFill>
                <a:latin typeface="Calibri" panose="020F0502020204030204"/>
              </a:rPr>
            </a:br>
            <a:r>
              <a:rPr lang="en-GB" sz="900" b="1">
                <a:solidFill>
                  <a:prstClr val="white"/>
                </a:solidFill>
                <a:latin typeface="Calibri" panose="020F0502020204030204"/>
              </a:rPr>
              <a:t>for no SAP users. </a:t>
            </a:r>
            <a:br>
              <a:rPr lang="en-GB" sz="900" b="1">
                <a:solidFill>
                  <a:prstClr val="white"/>
                </a:solidFill>
                <a:latin typeface="Calibri" panose="020F0502020204030204"/>
              </a:rPr>
            </a:br>
            <a:r>
              <a:rPr lang="en-GB" sz="900" b="1">
                <a:solidFill>
                  <a:prstClr val="white"/>
                </a:solidFill>
                <a:latin typeface="Calibri" panose="020F0502020204030204"/>
              </a:rPr>
              <a:t>Motivation over </a:t>
            </a:r>
            <a:br>
              <a:rPr lang="en-GB" sz="900" b="1">
                <a:solidFill>
                  <a:prstClr val="white"/>
                </a:solidFill>
                <a:latin typeface="Calibri" panose="020F0502020204030204"/>
              </a:rPr>
            </a:br>
            <a:r>
              <a:rPr lang="en-GB" sz="900" b="1">
                <a:solidFill>
                  <a:prstClr val="white"/>
                </a:solidFill>
                <a:latin typeface="Calibri" panose="020F0502020204030204"/>
              </a:rPr>
              <a:t>“purpose &amp; sense”</a:t>
            </a:r>
            <a:endParaRPr lang="en-US" sz="900" b="1">
              <a:solidFill>
                <a:prstClr val="white"/>
              </a:solidFill>
              <a:latin typeface="Calibri" panose="020F0502020204030204"/>
            </a:endParaRPr>
          </a:p>
        </p:txBody>
      </p:sp>
      <p:sp>
        <p:nvSpPr>
          <p:cNvPr id="70" name="Rectangle 28">
            <a:extLst>
              <a:ext uri="{FF2B5EF4-FFF2-40B4-BE49-F238E27FC236}">
                <a16:creationId xmlns:a16="http://schemas.microsoft.com/office/drawing/2014/main" id="{744BEBD5-7904-B24F-AF59-ACF7E88BD2BE}"/>
              </a:ext>
            </a:extLst>
          </p:cNvPr>
          <p:cNvSpPr/>
          <p:nvPr/>
        </p:nvSpPr>
        <p:spPr bwMode="gray">
          <a:xfrm>
            <a:off x="8273507" y="4333667"/>
            <a:ext cx="2310115" cy="718844"/>
          </a:xfrm>
          <a:prstGeom prst="rect">
            <a:avLst/>
          </a:prstGeom>
          <a:solidFill>
            <a:srgbClr val="00B0F0"/>
          </a:solidFill>
          <a:ln w="19050" algn="ctr">
            <a:noFill/>
            <a:miter lim="800000"/>
            <a:headEnd/>
            <a:tailEnd/>
          </a:ln>
          <a:effectLst>
            <a:outerShdw blurRad="50800" dist="38100" dir="5400000" algn="t" rotWithShape="0">
              <a:prstClr val="black">
                <a:alpha val="40000"/>
              </a:prstClr>
            </a:outerShdw>
          </a:effectLst>
        </p:spPr>
        <p:txBody>
          <a:bodyPr wrap="square" lIns="97996" tIns="97996" rIns="97996" bIns="97996" rtlCol="0" anchor="ctr"/>
          <a:lstStyle/>
          <a:p>
            <a:pPr algn="ctr" defTabSz="1219170">
              <a:lnSpc>
                <a:spcPct val="106000"/>
              </a:lnSpc>
              <a:buFont typeface="Wingdings 2" pitchFamily="18" charset="2"/>
              <a:buNone/>
            </a:pPr>
            <a:r>
              <a:rPr lang="en-US" sz="900" b="1">
                <a:solidFill>
                  <a:prstClr val="white"/>
                </a:solidFill>
                <a:latin typeface="Calibri" panose="020F0502020204030204"/>
              </a:rPr>
              <a:t>Training Delivery</a:t>
            </a:r>
            <a:br>
              <a:rPr lang="en-US" sz="900" b="1">
                <a:solidFill>
                  <a:prstClr val="white"/>
                </a:solidFill>
                <a:latin typeface="Calibri" panose="020F0502020204030204"/>
              </a:rPr>
            </a:br>
            <a:r>
              <a:rPr lang="en-US" sz="900" b="1">
                <a:solidFill>
                  <a:prstClr val="white"/>
                </a:solidFill>
                <a:latin typeface="Calibri" panose="020F0502020204030204"/>
              </a:rPr>
              <a:t>by trained trainers in the </a:t>
            </a:r>
            <a:br>
              <a:rPr lang="en-US" sz="900" b="1">
                <a:solidFill>
                  <a:prstClr val="white"/>
                </a:solidFill>
                <a:latin typeface="Calibri" panose="020F0502020204030204"/>
              </a:rPr>
            </a:br>
            <a:r>
              <a:rPr lang="en-US" sz="900" b="1">
                <a:solidFill>
                  <a:prstClr val="white"/>
                </a:solidFill>
                <a:latin typeface="Calibri" panose="020F0502020204030204"/>
              </a:rPr>
              <a:t>former non-SAP-regions</a:t>
            </a:r>
          </a:p>
        </p:txBody>
      </p:sp>
      <p:sp>
        <p:nvSpPr>
          <p:cNvPr id="71" name="Oval 524">
            <a:extLst>
              <a:ext uri="{FF2B5EF4-FFF2-40B4-BE49-F238E27FC236}">
                <a16:creationId xmlns:a16="http://schemas.microsoft.com/office/drawing/2014/main" id="{56FA839E-7349-424B-9EB5-4E48C815338F}"/>
              </a:ext>
            </a:extLst>
          </p:cNvPr>
          <p:cNvSpPr>
            <a:spLocks noChangeArrowheads="1"/>
          </p:cNvSpPr>
          <p:nvPr/>
        </p:nvSpPr>
        <p:spPr bwMode="auto">
          <a:xfrm>
            <a:off x="8273507" y="4085374"/>
            <a:ext cx="618383" cy="607715"/>
          </a:xfrm>
          <a:prstGeom prst="ellipse">
            <a:avLst/>
          </a:prstGeom>
          <a:solidFill>
            <a:srgbClr val="00B0F0"/>
          </a:solidFill>
          <a:ln w="19050">
            <a:solidFill>
              <a:srgbClr val="8C8C8C">
                <a:lumMod val="20000"/>
                <a:lumOff val="80000"/>
              </a:srgbClr>
            </a:solidFill>
            <a:round/>
            <a:headEnd/>
            <a:tailEnd/>
          </a:ln>
          <a:effectLst>
            <a:outerShdw blurRad="50800" dist="38100" dir="5400000" sx="98000" sy="98000" algn="tl" rotWithShape="0">
              <a:prstClr val="black">
                <a:alpha val="40000"/>
              </a:prstClr>
            </a:outerShdw>
          </a:effectLst>
        </p:spPr>
        <p:txBody>
          <a:bodyPr lIns="90420" tIns="45210" rIns="90420" bIns="45210"/>
          <a:lstStyle/>
          <a:p>
            <a:pPr marL="0" marR="0" lvl="0" indent="0" algn="ctr" defTabSz="902949" rtl="0" eaLnBrk="1" fontAlgn="base" latinLnBrk="0" hangingPunct="1">
              <a:lnSpc>
                <a:spcPct val="100000"/>
              </a:lnSpc>
              <a:spcBef>
                <a:spcPct val="20000"/>
              </a:spcBef>
              <a:spcAft>
                <a:spcPct val="0"/>
              </a:spcAft>
              <a:buClrTx/>
              <a:buSzTx/>
              <a:buFontTx/>
              <a:buNone/>
              <a:tabLst/>
              <a:defRPr/>
            </a:pPr>
            <a:endParaRPr kumimoji="0" lang="en-US" sz="1157" b="1" i="0" u="none" strike="noStrike" kern="0" cap="none" spc="0" normalizeH="0" baseline="0" noProof="0">
              <a:ln>
                <a:noFill/>
              </a:ln>
              <a:solidFill>
                <a:srgbClr val="000000"/>
              </a:solidFill>
              <a:effectLst/>
              <a:uLnTx/>
              <a:uFillTx/>
              <a:latin typeface="Calibri" panose="020F0502020204030204"/>
              <a:ea typeface="+mn-ea"/>
              <a:cs typeface="Arial" pitchFamily="34" charset="0"/>
            </a:endParaRPr>
          </a:p>
        </p:txBody>
      </p:sp>
      <p:grpSp>
        <p:nvGrpSpPr>
          <p:cNvPr id="72" name="Group 33">
            <a:extLst>
              <a:ext uri="{FF2B5EF4-FFF2-40B4-BE49-F238E27FC236}">
                <a16:creationId xmlns:a16="http://schemas.microsoft.com/office/drawing/2014/main" id="{E3127A57-2E0D-AA4B-9CAA-AA71A08A228E}"/>
              </a:ext>
            </a:extLst>
          </p:cNvPr>
          <p:cNvGrpSpPr/>
          <p:nvPr/>
        </p:nvGrpSpPr>
        <p:grpSpPr>
          <a:xfrm>
            <a:off x="8368002" y="4194885"/>
            <a:ext cx="463379" cy="444766"/>
            <a:chOff x="6389688" y="2490788"/>
            <a:chExt cx="879475" cy="895350"/>
          </a:xfrm>
          <a:solidFill>
            <a:schemeClr val="bg1"/>
          </a:solidFill>
        </p:grpSpPr>
        <p:sp>
          <p:nvSpPr>
            <p:cNvPr id="73" name="Freeform 13">
              <a:extLst>
                <a:ext uri="{FF2B5EF4-FFF2-40B4-BE49-F238E27FC236}">
                  <a16:creationId xmlns:a16="http://schemas.microsoft.com/office/drawing/2014/main" id="{5E80400C-8441-A242-B758-58106A8727F6}"/>
                </a:ext>
              </a:extLst>
            </p:cNvPr>
            <p:cNvSpPr>
              <a:spLocks noEditPoints="1"/>
            </p:cNvSpPr>
            <p:nvPr/>
          </p:nvSpPr>
          <p:spPr bwMode="auto">
            <a:xfrm>
              <a:off x="6389688" y="2598738"/>
              <a:ext cx="879475" cy="787400"/>
            </a:xfrm>
            <a:custGeom>
              <a:avLst/>
              <a:gdLst>
                <a:gd name="T0" fmla="*/ 108 w 114"/>
                <a:gd name="T1" fmla="*/ 46 h 102"/>
                <a:gd name="T2" fmla="*/ 104 w 114"/>
                <a:gd name="T3" fmla="*/ 46 h 102"/>
                <a:gd name="T4" fmla="*/ 83 w 114"/>
                <a:gd name="T5" fmla="*/ 16 h 102"/>
                <a:gd name="T6" fmla="*/ 65 w 114"/>
                <a:gd name="T7" fmla="*/ 26 h 102"/>
                <a:gd name="T8" fmla="*/ 43 w 114"/>
                <a:gd name="T9" fmla="*/ 10 h 102"/>
                <a:gd name="T10" fmla="*/ 31 w 114"/>
                <a:gd name="T11" fmla="*/ 1 h 102"/>
                <a:gd name="T12" fmla="*/ 28 w 114"/>
                <a:gd name="T13" fmla="*/ 3 h 102"/>
                <a:gd name="T14" fmla="*/ 27 w 114"/>
                <a:gd name="T15" fmla="*/ 20 h 102"/>
                <a:gd name="T16" fmla="*/ 13 w 114"/>
                <a:gd name="T17" fmla="*/ 37 h 102"/>
                <a:gd name="T18" fmla="*/ 5 w 114"/>
                <a:gd name="T19" fmla="*/ 37 h 102"/>
                <a:gd name="T20" fmla="*/ 0 w 114"/>
                <a:gd name="T21" fmla="*/ 43 h 102"/>
                <a:gd name="T22" fmla="*/ 0 w 114"/>
                <a:gd name="T23" fmla="*/ 59 h 102"/>
                <a:gd name="T24" fmla="*/ 5 w 114"/>
                <a:gd name="T25" fmla="*/ 65 h 102"/>
                <a:gd name="T26" fmla="*/ 12 w 114"/>
                <a:gd name="T27" fmla="*/ 65 h 102"/>
                <a:gd name="T28" fmla="*/ 31 w 114"/>
                <a:gd name="T29" fmla="*/ 89 h 102"/>
                <a:gd name="T30" fmla="*/ 31 w 114"/>
                <a:gd name="T31" fmla="*/ 99 h 102"/>
                <a:gd name="T32" fmla="*/ 33 w 114"/>
                <a:gd name="T33" fmla="*/ 102 h 102"/>
                <a:gd name="T34" fmla="*/ 46 w 114"/>
                <a:gd name="T35" fmla="*/ 102 h 102"/>
                <a:gd name="T36" fmla="*/ 48 w 114"/>
                <a:gd name="T37" fmla="*/ 99 h 102"/>
                <a:gd name="T38" fmla="*/ 48 w 114"/>
                <a:gd name="T39" fmla="*/ 95 h 102"/>
                <a:gd name="T40" fmla="*/ 57 w 114"/>
                <a:gd name="T41" fmla="*/ 96 h 102"/>
                <a:gd name="T42" fmla="*/ 67 w 114"/>
                <a:gd name="T43" fmla="*/ 95 h 102"/>
                <a:gd name="T44" fmla="*/ 67 w 114"/>
                <a:gd name="T45" fmla="*/ 99 h 102"/>
                <a:gd name="T46" fmla="*/ 69 w 114"/>
                <a:gd name="T47" fmla="*/ 102 h 102"/>
                <a:gd name="T48" fmla="*/ 81 w 114"/>
                <a:gd name="T49" fmla="*/ 102 h 102"/>
                <a:gd name="T50" fmla="*/ 84 w 114"/>
                <a:gd name="T51" fmla="*/ 99 h 102"/>
                <a:gd name="T52" fmla="*/ 84 w 114"/>
                <a:gd name="T53" fmla="*/ 89 h 102"/>
                <a:gd name="T54" fmla="*/ 105 w 114"/>
                <a:gd name="T55" fmla="*/ 57 h 102"/>
                <a:gd name="T56" fmla="*/ 108 w 114"/>
                <a:gd name="T57" fmla="*/ 57 h 102"/>
                <a:gd name="T58" fmla="*/ 114 w 114"/>
                <a:gd name="T59" fmla="*/ 52 h 102"/>
                <a:gd name="T60" fmla="*/ 108 w 114"/>
                <a:gd name="T61" fmla="*/ 46 h 102"/>
                <a:gd name="T62" fmla="*/ 32 w 114"/>
                <a:gd name="T63" fmla="*/ 41 h 102"/>
                <a:gd name="T64" fmla="*/ 25 w 114"/>
                <a:gd name="T65" fmla="*/ 36 h 102"/>
                <a:gd name="T66" fmla="*/ 29 w 114"/>
                <a:gd name="T67" fmla="*/ 38 h 102"/>
                <a:gd name="T68" fmla="*/ 34 w 114"/>
                <a:gd name="T69" fmla="*/ 33 h 102"/>
                <a:gd name="T70" fmla="*/ 29 w 114"/>
                <a:gd name="T71" fmla="*/ 28 h 102"/>
                <a:gd name="T72" fmla="*/ 28 w 114"/>
                <a:gd name="T73" fmla="*/ 28 h 102"/>
                <a:gd name="T74" fmla="*/ 32 w 114"/>
                <a:gd name="T75" fmla="*/ 27 h 102"/>
                <a:gd name="T76" fmla="*/ 39 w 114"/>
                <a:gd name="T77" fmla="*/ 34 h 102"/>
                <a:gd name="T78" fmla="*/ 32 w 114"/>
                <a:gd name="T79" fmla="*/ 4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 h="102">
                  <a:moveTo>
                    <a:pt x="108" y="46"/>
                  </a:moveTo>
                  <a:cubicBezTo>
                    <a:pt x="104" y="46"/>
                    <a:pt x="104" y="46"/>
                    <a:pt x="104" y="46"/>
                  </a:cubicBezTo>
                  <a:cubicBezTo>
                    <a:pt x="102" y="34"/>
                    <a:pt x="94" y="23"/>
                    <a:pt x="83" y="16"/>
                  </a:cubicBezTo>
                  <a:cubicBezTo>
                    <a:pt x="79" y="22"/>
                    <a:pt x="72" y="26"/>
                    <a:pt x="65" y="26"/>
                  </a:cubicBezTo>
                  <a:cubicBezTo>
                    <a:pt x="55" y="26"/>
                    <a:pt x="46" y="19"/>
                    <a:pt x="43" y="10"/>
                  </a:cubicBezTo>
                  <a:cubicBezTo>
                    <a:pt x="31" y="1"/>
                    <a:pt x="31" y="1"/>
                    <a:pt x="31" y="1"/>
                  </a:cubicBezTo>
                  <a:cubicBezTo>
                    <a:pt x="30" y="0"/>
                    <a:pt x="29" y="1"/>
                    <a:pt x="28" y="3"/>
                  </a:cubicBezTo>
                  <a:cubicBezTo>
                    <a:pt x="27" y="20"/>
                    <a:pt x="27" y="20"/>
                    <a:pt x="27" y="20"/>
                  </a:cubicBezTo>
                  <a:cubicBezTo>
                    <a:pt x="21" y="24"/>
                    <a:pt x="16" y="30"/>
                    <a:pt x="13" y="37"/>
                  </a:cubicBezTo>
                  <a:cubicBezTo>
                    <a:pt x="5" y="37"/>
                    <a:pt x="5" y="37"/>
                    <a:pt x="5" y="37"/>
                  </a:cubicBezTo>
                  <a:cubicBezTo>
                    <a:pt x="2" y="37"/>
                    <a:pt x="0" y="40"/>
                    <a:pt x="0" y="43"/>
                  </a:cubicBezTo>
                  <a:cubicBezTo>
                    <a:pt x="0" y="59"/>
                    <a:pt x="0" y="59"/>
                    <a:pt x="0" y="59"/>
                  </a:cubicBezTo>
                  <a:cubicBezTo>
                    <a:pt x="0" y="63"/>
                    <a:pt x="2" y="65"/>
                    <a:pt x="5" y="65"/>
                  </a:cubicBezTo>
                  <a:cubicBezTo>
                    <a:pt x="12" y="65"/>
                    <a:pt x="12" y="65"/>
                    <a:pt x="12" y="65"/>
                  </a:cubicBezTo>
                  <a:cubicBezTo>
                    <a:pt x="15" y="75"/>
                    <a:pt x="22" y="83"/>
                    <a:pt x="31" y="89"/>
                  </a:cubicBezTo>
                  <a:cubicBezTo>
                    <a:pt x="31" y="99"/>
                    <a:pt x="31" y="99"/>
                    <a:pt x="31" y="99"/>
                  </a:cubicBezTo>
                  <a:cubicBezTo>
                    <a:pt x="31" y="101"/>
                    <a:pt x="32" y="102"/>
                    <a:pt x="33" y="102"/>
                  </a:cubicBezTo>
                  <a:cubicBezTo>
                    <a:pt x="46" y="102"/>
                    <a:pt x="46" y="102"/>
                    <a:pt x="46" y="102"/>
                  </a:cubicBezTo>
                  <a:cubicBezTo>
                    <a:pt x="47" y="102"/>
                    <a:pt x="48" y="101"/>
                    <a:pt x="48" y="99"/>
                  </a:cubicBezTo>
                  <a:cubicBezTo>
                    <a:pt x="48" y="95"/>
                    <a:pt x="48" y="95"/>
                    <a:pt x="48" y="95"/>
                  </a:cubicBezTo>
                  <a:cubicBezTo>
                    <a:pt x="51" y="96"/>
                    <a:pt x="54" y="96"/>
                    <a:pt x="57" y="96"/>
                  </a:cubicBezTo>
                  <a:cubicBezTo>
                    <a:pt x="61" y="96"/>
                    <a:pt x="64" y="96"/>
                    <a:pt x="67" y="95"/>
                  </a:cubicBezTo>
                  <a:cubicBezTo>
                    <a:pt x="67" y="99"/>
                    <a:pt x="67" y="99"/>
                    <a:pt x="67" y="99"/>
                  </a:cubicBezTo>
                  <a:cubicBezTo>
                    <a:pt x="67" y="101"/>
                    <a:pt x="68" y="102"/>
                    <a:pt x="69" y="102"/>
                  </a:cubicBezTo>
                  <a:cubicBezTo>
                    <a:pt x="81" y="102"/>
                    <a:pt x="81" y="102"/>
                    <a:pt x="81" y="102"/>
                  </a:cubicBezTo>
                  <a:cubicBezTo>
                    <a:pt x="83" y="102"/>
                    <a:pt x="84" y="101"/>
                    <a:pt x="84" y="99"/>
                  </a:cubicBezTo>
                  <a:cubicBezTo>
                    <a:pt x="84" y="89"/>
                    <a:pt x="84" y="89"/>
                    <a:pt x="84" y="89"/>
                  </a:cubicBezTo>
                  <a:cubicBezTo>
                    <a:pt x="95" y="82"/>
                    <a:pt x="103" y="70"/>
                    <a:pt x="105" y="57"/>
                  </a:cubicBezTo>
                  <a:cubicBezTo>
                    <a:pt x="108" y="57"/>
                    <a:pt x="108" y="57"/>
                    <a:pt x="108" y="57"/>
                  </a:cubicBezTo>
                  <a:cubicBezTo>
                    <a:pt x="111" y="57"/>
                    <a:pt x="114" y="55"/>
                    <a:pt x="114" y="52"/>
                  </a:cubicBezTo>
                  <a:cubicBezTo>
                    <a:pt x="114" y="49"/>
                    <a:pt x="111" y="46"/>
                    <a:pt x="108" y="46"/>
                  </a:cubicBezTo>
                  <a:close/>
                  <a:moveTo>
                    <a:pt x="32" y="41"/>
                  </a:moveTo>
                  <a:cubicBezTo>
                    <a:pt x="29" y="41"/>
                    <a:pt x="26" y="39"/>
                    <a:pt x="25" y="36"/>
                  </a:cubicBezTo>
                  <a:cubicBezTo>
                    <a:pt x="26" y="37"/>
                    <a:pt x="27" y="38"/>
                    <a:pt x="29" y="38"/>
                  </a:cubicBezTo>
                  <a:cubicBezTo>
                    <a:pt x="32" y="38"/>
                    <a:pt x="34" y="36"/>
                    <a:pt x="34" y="33"/>
                  </a:cubicBezTo>
                  <a:cubicBezTo>
                    <a:pt x="34" y="30"/>
                    <a:pt x="32" y="28"/>
                    <a:pt x="29" y="28"/>
                  </a:cubicBezTo>
                  <a:cubicBezTo>
                    <a:pt x="29" y="28"/>
                    <a:pt x="29" y="28"/>
                    <a:pt x="28" y="28"/>
                  </a:cubicBezTo>
                  <a:cubicBezTo>
                    <a:pt x="29" y="27"/>
                    <a:pt x="31" y="27"/>
                    <a:pt x="32" y="27"/>
                  </a:cubicBezTo>
                  <a:cubicBezTo>
                    <a:pt x="36" y="27"/>
                    <a:pt x="39" y="30"/>
                    <a:pt x="39" y="34"/>
                  </a:cubicBezTo>
                  <a:cubicBezTo>
                    <a:pt x="39" y="38"/>
                    <a:pt x="36" y="41"/>
                    <a:pt x="32" y="41"/>
                  </a:cubicBezTo>
                  <a:close/>
                </a:path>
              </a:pathLst>
            </a:custGeom>
            <a:grpFill/>
            <a:ln>
              <a:noFill/>
            </a:ln>
          </p:spPr>
          <p:txBody>
            <a:bodyPr vert="horz" wrap="square" lIns="100796" tIns="50398" rIns="100796" bIns="50398"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33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14">
              <a:extLst>
                <a:ext uri="{FF2B5EF4-FFF2-40B4-BE49-F238E27FC236}">
                  <a16:creationId xmlns:a16="http://schemas.microsoft.com/office/drawing/2014/main" id="{520B28D6-B48F-D649-A909-E1146B82508C}"/>
                </a:ext>
              </a:extLst>
            </p:cNvPr>
            <p:cNvSpPr>
              <a:spLocks noEditPoints="1"/>
            </p:cNvSpPr>
            <p:nvPr/>
          </p:nvSpPr>
          <p:spPr bwMode="auto">
            <a:xfrm>
              <a:off x="6759576" y="2490788"/>
              <a:ext cx="255588" cy="254000"/>
            </a:xfrm>
            <a:custGeom>
              <a:avLst/>
              <a:gdLst>
                <a:gd name="T0" fmla="*/ 17 w 33"/>
                <a:gd name="T1" fmla="*/ 0 h 33"/>
                <a:gd name="T2" fmla="*/ 0 w 33"/>
                <a:gd name="T3" fmla="*/ 17 h 33"/>
                <a:gd name="T4" fmla="*/ 17 w 33"/>
                <a:gd name="T5" fmla="*/ 33 h 33"/>
                <a:gd name="T6" fmla="*/ 33 w 33"/>
                <a:gd name="T7" fmla="*/ 17 h 33"/>
                <a:gd name="T8" fmla="*/ 17 w 33"/>
                <a:gd name="T9" fmla="*/ 0 h 33"/>
                <a:gd name="T10" fmla="*/ 18 w 33"/>
                <a:gd name="T11" fmla="*/ 25 h 33"/>
                <a:gd name="T12" fmla="*/ 18 w 33"/>
                <a:gd name="T13" fmla="*/ 28 h 33"/>
                <a:gd name="T14" fmla="*/ 15 w 33"/>
                <a:gd name="T15" fmla="*/ 28 h 33"/>
                <a:gd name="T16" fmla="*/ 15 w 33"/>
                <a:gd name="T17" fmla="*/ 25 h 33"/>
                <a:gd name="T18" fmla="*/ 9 w 33"/>
                <a:gd name="T19" fmla="*/ 24 h 33"/>
                <a:gd name="T20" fmla="*/ 10 w 33"/>
                <a:gd name="T21" fmla="*/ 20 h 33"/>
                <a:gd name="T22" fmla="*/ 16 w 33"/>
                <a:gd name="T23" fmla="*/ 21 h 33"/>
                <a:gd name="T24" fmla="*/ 18 w 33"/>
                <a:gd name="T25" fmla="*/ 20 h 33"/>
                <a:gd name="T26" fmla="*/ 15 w 33"/>
                <a:gd name="T27" fmla="*/ 18 h 33"/>
                <a:gd name="T28" fmla="*/ 10 w 33"/>
                <a:gd name="T29" fmla="*/ 13 h 33"/>
                <a:gd name="T30" fmla="*/ 15 w 33"/>
                <a:gd name="T31" fmla="*/ 8 h 33"/>
                <a:gd name="T32" fmla="*/ 15 w 33"/>
                <a:gd name="T33" fmla="*/ 5 h 33"/>
                <a:gd name="T34" fmla="*/ 18 w 33"/>
                <a:gd name="T35" fmla="*/ 5 h 33"/>
                <a:gd name="T36" fmla="*/ 18 w 33"/>
                <a:gd name="T37" fmla="*/ 8 h 33"/>
                <a:gd name="T38" fmla="*/ 23 w 33"/>
                <a:gd name="T39" fmla="*/ 8 h 33"/>
                <a:gd name="T40" fmla="*/ 22 w 33"/>
                <a:gd name="T41" fmla="*/ 12 h 33"/>
                <a:gd name="T42" fmla="*/ 17 w 33"/>
                <a:gd name="T43" fmla="*/ 11 h 33"/>
                <a:gd name="T44" fmla="*/ 15 w 33"/>
                <a:gd name="T45" fmla="*/ 12 h 33"/>
                <a:gd name="T46" fmla="*/ 19 w 33"/>
                <a:gd name="T47" fmla="*/ 14 h 33"/>
                <a:gd name="T48" fmla="*/ 24 w 33"/>
                <a:gd name="T49" fmla="*/ 20 h 33"/>
                <a:gd name="T50" fmla="*/ 18 w 33"/>
                <a:gd name="T51"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33">
                  <a:moveTo>
                    <a:pt x="17" y="0"/>
                  </a:moveTo>
                  <a:cubicBezTo>
                    <a:pt x="8" y="0"/>
                    <a:pt x="0" y="8"/>
                    <a:pt x="0" y="17"/>
                  </a:cubicBezTo>
                  <a:cubicBezTo>
                    <a:pt x="0" y="26"/>
                    <a:pt x="8" y="33"/>
                    <a:pt x="17" y="33"/>
                  </a:cubicBezTo>
                  <a:cubicBezTo>
                    <a:pt x="26" y="33"/>
                    <a:pt x="33" y="26"/>
                    <a:pt x="33" y="17"/>
                  </a:cubicBezTo>
                  <a:cubicBezTo>
                    <a:pt x="33" y="8"/>
                    <a:pt x="26" y="0"/>
                    <a:pt x="17" y="0"/>
                  </a:cubicBezTo>
                  <a:close/>
                  <a:moveTo>
                    <a:pt x="18" y="25"/>
                  </a:moveTo>
                  <a:cubicBezTo>
                    <a:pt x="18" y="28"/>
                    <a:pt x="18" y="28"/>
                    <a:pt x="18" y="28"/>
                  </a:cubicBezTo>
                  <a:cubicBezTo>
                    <a:pt x="15" y="28"/>
                    <a:pt x="15" y="28"/>
                    <a:pt x="15" y="28"/>
                  </a:cubicBezTo>
                  <a:cubicBezTo>
                    <a:pt x="15" y="25"/>
                    <a:pt x="15" y="25"/>
                    <a:pt x="15" y="25"/>
                  </a:cubicBezTo>
                  <a:cubicBezTo>
                    <a:pt x="13" y="25"/>
                    <a:pt x="11" y="25"/>
                    <a:pt x="9" y="24"/>
                  </a:cubicBezTo>
                  <a:cubicBezTo>
                    <a:pt x="10" y="20"/>
                    <a:pt x="10" y="20"/>
                    <a:pt x="10" y="20"/>
                  </a:cubicBezTo>
                  <a:cubicBezTo>
                    <a:pt x="12" y="21"/>
                    <a:pt x="14" y="21"/>
                    <a:pt x="16" y="21"/>
                  </a:cubicBezTo>
                  <a:cubicBezTo>
                    <a:pt x="17" y="21"/>
                    <a:pt x="18" y="21"/>
                    <a:pt x="18" y="20"/>
                  </a:cubicBezTo>
                  <a:cubicBezTo>
                    <a:pt x="18" y="19"/>
                    <a:pt x="17" y="19"/>
                    <a:pt x="15" y="18"/>
                  </a:cubicBezTo>
                  <a:cubicBezTo>
                    <a:pt x="12" y="17"/>
                    <a:pt x="10" y="16"/>
                    <a:pt x="10" y="13"/>
                  </a:cubicBezTo>
                  <a:cubicBezTo>
                    <a:pt x="10" y="10"/>
                    <a:pt x="11" y="8"/>
                    <a:pt x="15" y="8"/>
                  </a:cubicBezTo>
                  <a:cubicBezTo>
                    <a:pt x="15" y="5"/>
                    <a:pt x="15" y="5"/>
                    <a:pt x="15" y="5"/>
                  </a:cubicBezTo>
                  <a:cubicBezTo>
                    <a:pt x="18" y="5"/>
                    <a:pt x="18" y="5"/>
                    <a:pt x="18" y="5"/>
                  </a:cubicBezTo>
                  <a:cubicBezTo>
                    <a:pt x="18" y="8"/>
                    <a:pt x="18" y="8"/>
                    <a:pt x="18" y="8"/>
                  </a:cubicBezTo>
                  <a:cubicBezTo>
                    <a:pt x="20" y="8"/>
                    <a:pt x="22" y="8"/>
                    <a:pt x="23" y="8"/>
                  </a:cubicBezTo>
                  <a:cubicBezTo>
                    <a:pt x="22" y="12"/>
                    <a:pt x="22" y="12"/>
                    <a:pt x="22" y="12"/>
                  </a:cubicBezTo>
                  <a:cubicBezTo>
                    <a:pt x="21" y="12"/>
                    <a:pt x="20" y="11"/>
                    <a:pt x="17" y="11"/>
                  </a:cubicBezTo>
                  <a:cubicBezTo>
                    <a:pt x="16" y="11"/>
                    <a:pt x="15" y="12"/>
                    <a:pt x="15" y="12"/>
                  </a:cubicBezTo>
                  <a:cubicBezTo>
                    <a:pt x="15" y="13"/>
                    <a:pt x="16" y="14"/>
                    <a:pt x="19" y="14"/>
                  </a:cubicBezTo>
                  <a:cubicBezTo>
                    <a:pt x="22" y="16"/>
                    <a:pt x="24" y="17"/>
                    <a:pt x="24" y="20"/>
                  </a:cubicBezTo>
                  <a:cubicBezTo>
                    <a:pt x="24" y="22"/>
                    <a:pt x="22" y="24"/>
                    <a:pt x="18" y="25"/>
                  </a:cubicBezTo>
                  <a:close/>
                </a:path>
              </a:pathLst>
            </a:custGeom>
            <a:grpFill/>
            <a:ln>
              <a:noFill/>
            </a:ln>
          </p:spPr>
          <p:txBody>
            <a:bodyPr vert="horz" wrap="square" lIns="100796" tIns="50398" rIns="100796" bIns="50398"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334"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5" name="Title 3">
            <a:extLst>
              <a:ext uri="{FF2B5EF4-FFF2-40B4-BE49-F238E27FC236}">
                <a16:creationId xmlns:a16="http://schemas.microsoft.com/office/drawing/2014/main" id="{07BC1E86-1C01-E245-A41C-D0EDDB415C34}"/>
              </a:ext>
            </a:extLst>
          </p:cNvPr>
          <p:cNvSpPr txBox="1">
            <a:spLocks/>
          </p:cNvSpPr>
          <p:nvPr/>
        </p:nvSpPr>
        <p:spPr>
          <a:xfrm>
            <a:off x="5918357" y="619632"/>
            <a:ext cx="1528675" cy="50124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sz="1600">
                <a:solidFill>
                  <a:schemeClr val="accent5">
                    <a:lumMod val="50000"/>
                  </a:schemeClr>
                </a:solidFill>
                <a:latin typeface="+mn-lt"/>
              </a:rPr>
              <a:t>1A</a:t>
            </a:r>
            <a:r>
              <a:rPr lang="en-GB" sz="900" b="0">
                <a:solidFill>
                  <a:schemeClr val="bg1">
                    <a:lumMod val="50000"/>
                  </a:schemeClr>
                </a:solidFill>
                <a:latin typeface="+mn-lt"/>
              </a:rPr>
              <a:t> </a:t>
            </a:r>
            <a:br>
              <a:rPr lang="en-GB" sz="900" b="0">
                <a:solidFill>
                  <a:schemeClr val="bg1">
                    <a:lumMod val="50000"/>
                  </a:schemeClr>
                </a:solidFill>
                <a:latin typeface="+mn-lt"/>
              </a:rPr>
            </a:br>
            <a:r>
              <a:rPr lang="en-GB" sz="900" b="0">
                <a:solidFill>
                  <a:schemeClr val="bg1">
                    <a:lumMod val="50000"/>
                  </a:schemeClr>
                </a:solidFill>
                <a:latin typeface="+mn-lt"/>
              </a:rPr>
              <a:t>SAP R/3 </a:t>
            </a:r>
            <a:r>
              <a:rPr lang="en-GB" sz="900">
                <a:solidFill>
                  <a:schemeClr val="bg1">
                    <a:lumMod val="50000"/>
                  </a:schemeClr>
                </a:solidFill>
                <a:latin typeface="+mn-lt"/>
              </a:rPr>
              <a:t>Transition path</a:t>
            </a:r>
          </a:p>
        </p:txBody>
      </p:sp>
      <p:sp>
        <p:nvSpPr>
          <p:cNvPr id="76" name="Title 3">
            <a:extLst>
              <a:ext uri="{FF2B5EF4-FFF2-40B4-BE49-F238E27FC236}">
                <a16:creationId xmlns:a16="http://schemas.microsoft.com/office/drawing/2014/main" id="{F232EF2F-3496-6041-B472-8E2336B23CCB}"/>
              </a:ext>
            </a:extLst>
          </p:cNvPr>
          <p:cNvSpPr txBox="1">
            <a:spLocks/>
          </p:cNvSpPr>
          <p:nvPr/>
        </p:nvSpPr>
        <p:spPr>
          <a:xfrm>
            <a:off x="8800208" y="600396"/>
            <a:ext cx="1723350" cy="3639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GB" sz="1600">
                <a:solidFill>
                  <a:schemeClr val="accent5">
                    <a:lumMod val="50000"/>
                  </a:schemeClr>
                </a:solidFill>
                <a:latin typeface="+mn-lt"/>
              </a:rPr>
              <a:t>A1</a:t>
            </a:r>
          </a:p>
          <a:p>
            <a:pPr marL="0" marR="0" lvl="0" indent="0" defTabSz="914400" rtl="0" eaLnBrk="1" fontAlgn="auto" latinLnBrk="0" hangingPunct="1">
              <a:lnSpc>
                <a:spcPct val="90000"/>
              </a:lnSpc>
              <a:spcBef>
                <a:spcPct val="0"/>
              </a:spcBef>
              <a:spcAft>
                <a:spcPts val="0"/>
              </a:spcAft>
              <a:buClrTx/>
              <a:buSzTx/>
              <a:buFontTx/>
              <a:buNone/>
              <a:tabLst/>
              <a:defRPr/>
            </a:pPr>
            <a:r>
              <a:rPr lang="en-GB" sz="900" b="0">
                <a:solidFill>
                  <a:schemeClr val="bg1">
                    <a:lumMod val="50000"/>
                  </a:schemeClr>
                </a:solidFill>
                <a:latin typeface="+mn-lt"/>
              </a:rPr>
              <a:t>NON SAP R/3 </a:t>
            </a:r>
            <a:r>
              <a:rPr lang="en-GB" sz="900">
                <a:solidFill>
                  <a:schemeClr val="bg1">
                    <a:lumMod val="50000"/>
                  </a:schemeClr>
                </a:solidFill>
                <a:latin typeface="+mn-lt"/>
              </a:rPr>
              <a:t>Migration path</a:t>
            </a:r>
          </a:p>
        </p:txBody>
      </p:sp>
      <p:sp>
        <p:nvSpPr>
          <p:cNvPr id="77" name="Rechteck 76">
            <a:extLst>
              <a:ext uri="{FF2B5EF4-FFF2-40B4-BE49-F238E27FC236}">
                <a16:creationId xmlns:a16="http://schemas.microsoft.com/office/drawing/2014/main" id="{44347D06-1605-884C-AF22-D0EA0596111F}"/>
              </a:ext>
            </a:extLst>
          </p:cNvPr>
          <p:cNvSpPr/>
          <p:nvPr/>
        </p:nvSpPr>
        <p:spPr>
          <a:xfrm>
            <a:off x="6507436" y="4032741"/>
            <a:ext cx="1422185" cy="341632"/>
          </a:xfrm>
          <a:prstGeom prst="rect">
            <a:avLst/>
          </a:prstGeom>
        </p:spPr>
        <p:txBody>
          <a:bodyPr wrap="none">
            <a:sp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lang="en-US" sz="900">
                <a:solidFill>
                  <a:schemeClr val="bg1"/>
                </a:solidFill>
                <a:ea typeface="Verdana" panose="020B0604030504040204" pitchFamily="34" charset="0"/>
                <a:cs typeface="Verdana" panose="020B0604030504040204" pitchFamily="34" charset="0"/>
              </a:rPr>
              <a:t>Certified trained Trainers </a:t>
            </a:r>
            <a:br>
              <a:rPr lang="en-US" sz="900">
                <a:solidFill>
                  <a:schemeClr val="bg1"/>
                </a:solidFill>
                <a:ea typeface="Verdana" panose="020B0604030504040204" pitchFamily="34" charset="0"/>
                <a:cs typeface="Verdana" panose="020B0604030504040204" pitchFamily="34" charset="0"/>
              </a:rPr>
            </a:br>
            <a:r>
              <a:rPr lang="en-US" sz="900">
                <a:solidFill>
                  <a:schemeClr val="bg1"/>
                </a:solidFill>
                <a:ea typeface="Verdana" panose="020B0604030504040204" pitchFamily="34" charset="0"/>
                <a:cs typeface="Verdana" panose="020B0604030504040204" pitchFamily="34" charset="0"/>
              </a:rPr>
              <a:t>/ Super Users</a:t>
            </a:r>
          </a:p>
        </p:txBody>
      </p:sp>
      <p:sp>
        <p:nvSpPr>
          <p:cNvPr id="78" name="Title 3">
            <a:extLst>
              <a:ext uri="{FF2B5EF4-FFF2-40B4-BE49-F238E27FC236}">
                <a16:creationId xmlns:a16="http://schemas.microsoft.com/office/drawing/2014/main" id="{12DA1565-50EB-3A45-BD1C-63FF8C5F79E8}"/>
              </a:ext>
            </a:extLst>
          </p:cNvPr>
          <p:cNvSpPr txBox="1">
            <a:spLocks/>
          </p:cNvSpPr>
          <p:nvPr/>
        </p:nvSpPr>
        <p:spPr>
          <a:xfrm>
            <a:off x="5511252" y="6083932"/>
            <a:ext cx="5068149" cy="50124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lgn="just">
              <a:defRPr/>
            </a:pPr>
            <a:r>
              <a:rPr kumimoji="0" lang="en-GB" sz="900" b="1" i="0" u="none" strike="noStrike" kern="1200" cap="none" spc="0" normalizeH="0" baseline="0" noProof="0">
                <a:ln>
                  <a:noFill/>
                </a:ln>
                <a:solidFill>
                  <a:schemeClr val="bg1"/>
                </a:solidFill>
                <a:effectLst/>
                <a:uLnTx/>
                <a:uFillTx/>
                <a:latin typeface="+mn-lt"/>
              </a:rPr>
              <a:t>Remark: </a:t>
            </a:r>
            <a:r>
              <a:rPr kumimoji="0" lang="en-GB" sz="900" b="0" i="0" u="none" strike="noStrike" kern="1200" cap="none" spc="0" normalizeH="0" baseline="0" noProof="0">
                <a:ln>
                  <a:noFill/>
                </a:ln>
                <a:solidFill>
                  <a:schemeClr val="bg1"/>
                </a:solidFill>
                <a:effectLst/>
                <a:uLnTx/>
                <a:uFillTx/>
                <a:latin typeface="+mn-lt"/>
              </a:rPr>
              <a:t>Our TTT-model provides your organization not only with the advantage of reducing direct project cost </a:t>
            </a:r>
            <a:r>
              <a:rPr kumimoji="0" lang="en-GB" sz="900" b="1" i="0" u="none" strike="noStrike" kern="1200" cap="none" spc="0" normalizeH="0" baseline="0" noProof="0">
                <a:ln>
                  <a:noFill/>
                </a:ln>
                <a:solidFill>
                  <a:schemeClr val="bg1"/>
                </a:solidFill>
                <a:effectLst/>
                <a:uLnTx/>
                <a:uFillTx/>
                <a:latin typeface="+mn-lt"/>
              </a:rPr>
              <a:t>– but it will </a:t>
            </a:r>
            <a:r>
              <a:rPr lang="en-GB" sz="900">
                <a:solidFill>
                  <a:schemeClr val="bg1"/>
                </a:solidFill>
                <a:latin typeface="+mn-lt"/>
              </a:rPr>
              <a:t>also qualify </a:t>
            </a:r>
            <a:r>
              <a:rPr kumimoji="0" lang="en-GB" sz="900" b="1" i="0" u="none" strike="noStrike" kern="1200" cap="none" spc="0" normalizeH="0" baseline="0" noProof="0">
                <a:ln>
                  <a:noFill/>
                </a:ln>
                <a:solidFill>
                  <a:schemeClr val="bg1"/>
                </a:solidFill>
                <a:effectLst/>
                <a:uLnTx/>
                <a:uFillTx/>
                <a:latin typeface="+mn-lt"/>
              </a:rPr>
              <a:t>you and the future users of the system to cope with all kind of changes to come in the future.</a:t>
            </a:r>
          </a:p>
        </p:txBody>
      </p:sp>
      <p:sp>
        <p:nvSpPr>
          <p:cNvPr id="79" name="Richtungspfeil 78">
            <a:extLst>
              <a:ext uri="{FF2B5EF4-FFF2-40B4-BE49-F238E27FC236}">
                <a16:creationId xmlns:a16="http://schemas.microsoft.com/office/drawing/2014/main" id="{B5D6E7B7-CE10-CC45-8746-19133AA5E5D4}"/>
              </a:ext>
            </a:extLst>
          </p:cNvPr>
          <p:cNvSpPr/>
          <p:nvPr/>
        </p:nvSpPr>
        <p:spPr>
          <a:xfrm rot="5400000">
            <a:off x="6230329" y="4938483"/>
            <a:ext cx="551801" cy="628594"/>
          </a:xfrm>
          <a:prstGeom prst="homePlate">
            <a:avLst/>
          </a:prstGeom>
          <a:gradFill flip="none" rotWithShape="1">
            <a:gsLst>
              <a:gs pos="0">
                <a:srgbClr val="EAEFF7">
                  <a:shade val="30000"/>
                  <a:satMod val="115000"/>
                  <a:alpha val="0"/>
                </a:srgbClr>
              </a:gs>
              <a:gs pos="50000">
                <a:srgbClr val="EAEFF7">
                  <a:shade val="67500"/>
                  <a:satMod val="115000"/>
                </a:srgbClr>
              </a:gs>
              <a:gs pos="100000">
                <a:srgbClr val="EAEFF7">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ichtungspfeil 79">
            <a:extLst>
              <a:ext uri="{FF2B5EF4-FFF2-40B4-BE49-F238E27FC236}">
                <a16:creationId xmlns:a16="http://schemas.microsoft.com/office/drawing/2014/main" id="{61D9B87F-2D2E-9640-9AC3-5CAA4C7210C9}"/>
              </a:ext>
            </a:extLst>
          </p:cNvPr>
          <p:cNvSpPr/>
          <p:nvPr/>
        </p:nvSpPr>
        <p:spPr>
          <a:xfrm rot="5400000">
            <a:off x="9507285" y="4930554"/>
            <a:ext cx="551801" cy="628594"/>
          </a:xfrm>
          <a:prstGeom prst="homePlate">
            <a:avLst/>
          </a:prstGeom>
          <a:gradFill flip="none" rotWithShape="1">
            <a:gsLst>
              <a:gs pos="0">
                <a:srgbClr val="EAEFF7">
                  <a:shade val="30000"/>
                  <a:satMod val="115000"/>
                  <a:alpha val="0"/>
                </a:srgbClr>
              </a:gs>
              <a:gs pos="50000">
                <a:srgbClr val="EAEFF7">
                  <a:shade val="67500"/>
                  <a:satMod val="115000"/>
                </a:srgbClr>
              </a:gs>
              <a:gs pos="100000">
                <a:srgbClr val="EAEFF7">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itle 3">
            <a:extLst>
              <a:ext uri="{FF2B5EF4-FFF2-40B4-BE49-F238E27FC236}">
                <a16:creationId xmlns:a16="http://schemas.microsoft.com/office/drawing/2014/main" id="{A3EE3A90-ED18-2B49-A453-DC6A583C6F44}"/>
              </a:ext>
            </a:extLst>
          </p:cNvPr>
          <p:cNvSpPr txBox="1">
            <a:spLocks/>
          </p:cNvSpPr>
          <p:nvPr/>
        </p:nvSpPr>
        <p:spPr>
          <a:xfrm rot="16200000">
            <a:off x="3940453" y="3202593"/>
            <a:ext cx="2893804" cy="50124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900" i="0" u="none" strike="noStrike" kern="1200" cap="none" spc="0" normalizeH="0" baseline="0" noProof="0">
                <a:ln>
                  <a:noFill/>
                </a:ln>
                <a:solidFill>
                  <a:prstClr val="white"/>
                </a:solidFill>
                <a:effectLst/>
                <a:uLnTx/>
                <a:uFillTx/>
                <a:latin typeface="+mn-lt"/>
                <a:ea typeface="Verdana" panose="020B0604030504040204" pitchFamily="34" charset="0"/>
                <a:cs typeface="Verdana" panose="020B0604030504040204" pitchFamily="34" charset="0"/>
              </a:rPr>
              <a:t>High-Level:</a:t>
            </a:r>
            <a:r>
              <a:rPr kumimoji="0" lang="en-GB" sz="900" i="0" u="none" strike="noStrike" kern="1200" cap="none" spc="0" normalizeH="0" noProof="0">
                <a:ln>
                  <a:noFill/>
                </a:ln>
                <a:solidFill>
                  <a:prstClr val="white"/>
                </a:solidFill>
                <a:effectLst/>
                <a:uLnTx/>
                <a:uFillTx/>
                <a:latin typeface="+mn-lt"/>
                <a:ea typeface="Verdana" panose="020B0604030504040204" pitchFamily="34" charset="0"/>
                <a:cs typeface="Verdana" panose="020B0604030504040204" pitchFamily="34" charset="0"/>
              </a:rPr>
              <a:t> </a:t>
            </a:r>
            <a:r>
              <a:rPr kumimoji="0" lang="en-GB" sz="900" b="0" i="0" u="none" strike="noStrike" kern="1200" cap="none" spc="0" normalizeH="0" baseline="0" noProof="0">
                <a:ln>
                  <a:noFill/>
                </a:ln>
                <a:solidFill>
                  <a:prstClr val="white"/>
                </a:solidFill>
                <a:effectLst/>
                <a:uLnTx/>
                <a:uFillTx/>
                <a:latin typeface="+mn-lt"/>
                <a:ea typeface="Verdana" panose="020B0604030504040204" pitchFamily="34" charset="0"/>
                <a:cs typeface="Verdana" panose="020B0604030504040204" pitchFamily="34" charset="0"/>
              </a:rPr>
              <a:t>TTT-Curriculum for countries running already prior Versions of SAP</a:t>
            </a:r>
          </a:p>
        </p:txBody>
      </p:sp>
      <p:sp>
        <p:nvSpPr>
          <p:cNvPr id="82" name="Title 3">
            <a:extLst>
              <a:ext uri="{FF2B5EF4-FFF2-40B4-BE49-F238E27FC236}">
                <a16:creationId xmlns:a16="http://schemas.microsoft.com/office/drawing/2014/main" id="{A12B16AE-7E5E-484A-82BE-F97FB02C8884}"/>
              </a:ext>
            </a:extLst>
          </p:cNvPr>
          <p:cNvSpPr txBox="1">
            <a:spLocks/>
          </p:cNvSpPr>
          <p:nvPr/>
        </p:nvSpPr>
        <p:spPr>
          <a:xfrm rot="16200000">
            <a:off x="9429230" y="3230706"/>
            <a:ext cx="2893804" cy="50124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900" i="0" u="none" strike="noStrike" kern="1200" cap="none" spc="0" normalizeH="0" baseline="0" noProof="0">
                <a:ln>
                  <a:noFill/>
                </a:ln>
                <a:solidFill>
                  <a:prstClr val="white"/>
                </a:solidFill>
                <a:effectLst/>
                <a:uLnTx/>
                <a:uFillTx/>
                <a:latin typeface="+mn-lt"/>
              </a:rPr>
              <a:t>High Level: </a:t>
            </a:r>
            <a:r>
              <a:rPr kumimoji="0" lang="en-GB" sz="900" b="0" i="0" u="none" strike="noStrike" kern="1200" cap="none" spc="0" normalizeH="0" baseline="0" noProof="0">
                <a:ln>
                  <a:noFill/>
                </a:ln>
                <a:solidFill>
                  <a:prstClr val="white"/>
                </a:solidFill>
                <a:effectLst/>
                <a:uLnTx/>
                <a:uFillTx/>
                <a:latin typeface="+mn-lt"/>
              </a:rPr>
              <a:t>TTT-Curriculum for countries running</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900" i="0" u="none" strike="noStrike" kern="1200" cap="none" spc="0" normalizeH="0" baseline="0" noProof="0">
                <a:ln>
                  <a:noFill/>
                </a:ln>
                <a:solidFill>
                  <a:prstClr val="white"/>
                </a:solidFill>
                <a:effectLst/>
                <a:uLnTx/>
                <a:uFillTx/>
                <a:latin typeface="+mn-lt"/>
              </a:rPr>
              <a:t>NON SAP Systems</a:t>
            </a:r>
          </a:p>
        </p:txBody>
      </p:sp>
      <p:sp>
        <p:nvSpPr>
          <p:cNvPr id="83" name="Rechteck 82">
            <a:extLst>
              <a:ext uri="{FF2B5EF4-FFF2-40B4-BE49-F238E27FC236}">
                <a16:creationId xmlns:a16="http://schemas.microsoft.com/office/drawing/2014/main" id="{A8AF3AA8-5D7B-7E4A-81F7-05EA5563030C}"/>
              </a:ext>
            </a:extLst>
          </p:cNvPr>
          <p:cNvSpPr/>
          <p:nvPr/>
        </p:nvSpPr>
        <p:spPr>
          <a:xfrm>
            <a:off x="6752988" y="5012443"/>
            <a:ext cx="2783439" cy="369332"/>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900">
                <a:solidFill>
                  <a:prstClr val="white"/>
                </a:solidFill>
                <a:ea typeface="Verdana" panose="020B0604030504040204" pitchFamily="34" charset="0"/>
                <a:cs typeface="Verdana" panose="020B0604030504040204" pitchFamily="34" charset="0"/>
              </a:rPr>
              <a:t>Globally unified structure, methodology, technology and language…</a:t>
            </a:r>
          </a:p>
        </p:txBody>
      </p:sp>
      <p:sp>
        <p:nvSpPr>
          <p:cNvPr id="84" name="Rechteck 83">
            <a:extLst>
              <a:ext uri="{FF2B5EF4-FFF2-40B4-BE49-F238E27FC236}">
                <a16:creationId xmlns:a16="http://schemas.microsoft.com/office/drawing/2014/main" id="{F10785ED-DFAB-9648-8D58-4447CEBEED08}"/>
              </a:ext>
            </a:extLst>
          </p:cNvPr>
          <p:cNvSpPr/>
          <p:nvPr/>
        </p:nvSpPr>
        <p:spPr>
          <a:xfrm>
            <a:off x="9157216" y="4024069"/>
            <a:ext cx="1422185" cy="341632"/>
          </a:xfrm>
          <a:prstGeom prst="rect">
            <a:avLst/>
          </a:prstGeom>
        </p:spPr>
        <p:txBody>
          <a:bodyPr wrap="none">
            <a:spAutoFit/>
          </a:bodyPr>
          <a:lstStyle/>
          <a:p>
            <a:pPr algn="r">
              <a:lnSpc>
                <a:spcPct val="90000"/>
              </a:lnSpc>
              <a:spcBef>
                <a:spcPct val="0"/>
              </a:spcBef>
              <a:defRPr/>
            </a:pPr>
            <a:r>
              <a:rPr lang="en-US" sz="900">
                <a:solidFill>
                  <a:schemeClr val="bg1"/>
                </a:solidFill>
                <a:ea typeface="Verdana" panose="020B0604030504040204" pitchFamily="34" charset="0"/>
                <a:cs typeface="Verdana" panose="020B0604030504040204" pitchFamily="34" charset="0"/>
              </a:rPr>
              <a:t>Certified trained Trainers </a:t>
            </a:r>
            <a:br>
              <a:rPr lang="en-US" sz="900">
                <a:solidFill>
                  <a:schemeClr val="bg1"/>
                </a:solidFill>
                <a:ea typeface="Verdana" panose="020B0604030504040204" pitchFamily="34" charset="0"/>
                <a:cs typeface="Verdana" panose="020B0604030504040204" pitchFamily="34" charset="0"/>
              </a:rPr>
            </a:br>
            <a:r>
              <a:rPr lang="en-US" sz="900">
                <a:solidFill>
                  <a:schemeClr val="bg1"/>
                </a:solidFill>
                <a:ea typeface="Verdana" panose="020B0604030504040204" pitchFamily="34" charset="0"/>
                <a:cs typeface="Verdana" panose="020B0604030504040204" pitchFamily="34" charset="0"/>
              </a:rPr>
              <a:t>/ Super Users</a:t>
            </a:r>
          </a:p>
        </p:txBody>
      </p:sp>
      <p:sp>
        <p:nvSpPr>
          <p:cNvPr id="85" name="Title 3">
            <a:extLst>
              <a:ext uri="{FF2B5EF4-FFF2-40B4-BE49-F238E27FC236}">
                <a16:creationId xmlns:a16="http://schemas.microsoft.com/office/drawing/2014/main" id="{E5C49647-2B76-FB4B-A957-3802F99C7526}"/>
              </a:ext>
            </a:extLst>
          </p:cNvPr>
          <p:cNvSpPr txBox="1">
            <a:spLocks/>
          </p:cNvSpPr>
          <p:nvPr/>
        </p:nvSpPr>
        <p:spPr>
          <a:xfrm>
            <a:off x="5857561" y="2893949"/>
            <a:ext cx="1881847" cy="3383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sz="900" b="0">
                <a:solidFill>
                  <a:schemeClr val="bg1">
                    <a:lumMod val="50000"/>
                  </a:schemeClr>
                </a:solidFill>
                <a:latin typeface="+mn-lt"/>
              </a:rPr>
              <a:t>Specific Data Cleansing </a:t>
            </a:r>
            <a:br>
              <a:rPr lang="en-GB" sz="900" b="0">
                <a:solidFill>
                  <a:schemeClr val="bg1">
                    <a:lumMod val="50000"/>
                  </a:schemeClr>
                </a:solidFill>
                <a:latin typeface="+mn-lt"/>
              </a:rPr>
            </a:br>
            <a:r>
              <a:rPr lang="en-GB" sz="900" b="0">
                <a:solidFill>
                  <a:schemeClr val="bg1">
                    <a:lumMod val="50000"/>
                  </a:schemeClr>
                </a:solidFill>
                <a:latin typeface="+mn-lt"/>
              </a:rPr>
              <a:t>&amp; Mitigation effort</a:t>
            </a:r>
            <a:endParaRPr lang="en-GB" sz="900">
              <a:solidFill>
                <a:schemeClr val="bg1">
                  <a:lumMod val="50000"/>
                </a:schemeClr>
              </a:solidFill>
              <a:latin typeface="+mn-lt"/>
            </a:endParaRPr>
          </a:p>
        </p:txBody>
      </p:sp>
      <p:sp>
        <p:nvSpPr>
          <p:cNvPr id="86" name="Title 3">
            <a:extLst>
              <a:ext uri="{FF2B5EF4-FFF2-40B4-BE49-F238E27FC236}">
                <a16:creationId xmlns:a16="http://schemas.microsoft.com/office/drawing/2014/main" id="{D2BD4055-34E0-A34F-9570-D83FA9D0B029}"/>
              </a:ext>
            </a:extLst>
          </p:cNvPr>
          <p:cNvSpPr txBox="1">
            <a:spLocks/>
          </p:cNvSpPr>
          <p:nvPr/>
        </p:nvSpPr>
        <p:spPr>
          <a:xfrm rot="16200000">
            <a:off x="4501038" y="5612571"/>
            <a:ext cx="1618434" cy="34705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900" b="0">
                <a:solidFill>
                  <a:prstClr val="white"/>
                </a:solidFill>
                <a:latin typeface="+mn-lt"/>
              </a:rPr>
              <a:t>Globally harmonized SAP S74Hana–System...</a:t>
            </a:r>
          </a:p>
        </p:txBody>
      </p:sp>
      <p:sp>
        <p:nvSpPr>
          <p:cNvPr id="87" name="Title 3">
            <a:extLst>
              <a:ext uri="{FF2B5EF4-FFF2-40B4-BE49-F238E27FC236}">
                <a16:creationId xmlns:a16="http://schemas.microsoft.com/office/drawing/2014/main" id="{49A5730F-BBD9-934E-923D-8B60B3F58989}"/>
              </a:ext>
            </a:extLst>
          </p:cNvPr>
          <p:cNvSpPr txBox="1">
            <a:spLocks/>
          </p:cNvSpPr>
          <p:nvPr/>
        </p:nvSpPr>
        <p:spPr>
          <a:xfrm rot="16200000">
            <a:off x="9975496" y="5588073"/>
            <a:ext cx="1618434" cy="34705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en-GB" sz="900" b="0">
                <a:solidFill>
                  <a:prstClr val="white"/>
                </a:solidFill>
                <a:latin typeface="+mn-lt"/>
              </a:rPr>
              <a:t>…</a:t>
            </a:r>
            <a:r>
              <a:rPr lang="en-US" sz="900" b="0">
                <a:solidFill>
                  <a:prstClr val="white"/>
                </a:solidFill>
                <a:latin typeface="+mn-lt"/>
              </a:rPr>
              <a:t>only the necessary will be locally customized.</a:t>
            </a:r>
          </a:p>
          <a:p>
            <a:pPr marL="0" marR="0" lvl="0" indent="0" algn="l" defTabSz="914400" rtl="0" eaLnBrk="1" fontAlgn="auto" latinLnBrk="0" hangingPunct="1">
              <a:lnSpc>
                <a:spcPct val="90000"/>
              </a:lnSpc>
              <a:spcBef>
                <a:spcPct val="0"/>
              </a:spcBef>
              <a:spcAft>
                <a:spcPts val="0"/>
              </a:spcAft>
              <a:buClrTx/>
              <a:buSzTx/>
              <a:buFontTx/>
              <a:buNone/>
              <a:tabLst/>
              <a:defRPr/>
            </a:pPr>
            <a:r>
              <a:rPr lang="en-GB" sz="900" b="0">
                <a:solidFill>
                  <a:prstClr val="white"/>
                </a:solidFill>
                <a:latin typeface="+mn-lt"/>
              </a:rPr>
              <a:t> </a:t>
            </a:r>
          </a:p>
        </p:txBody>
      </p:sp>
      <p:sp>
        <p:nvSpPr>
          <p:cNvPr id="88" name="Richtungspfeil 87">
            <a:extLst>
              <a:ext uri="{FF2B5EF4-FFF2-40B4-BE49-F238E27FC236}">
                <a16:creationId xmlns:a16="http://schemas.microsoft.com/office/drawing/2014/main" id="{3463F37E-E265-B841-B1CB-291443AA366E}"/>
              </a:ext>
            </a:extLst>
          </p:cNvPr>
          <p:cNvSpPr/>
          <p:nvPr/>
        </p:nvSpPr>
        <p:spPr>
          <a:xfrm rot="5400000">
            <a:off x="6400140" y="2117512"/>
            <a:ext cx="3307130" cy="628594"/>
          </a:xfrm>
          <a:prstGeom prst="homePlate">
            <a:avLst/>
          </a:prstGeom>
          <a:solidFill>
            <a:schemeClr val="accent1">
              <a:lumMod val="40000"/>
              <a:lumOff val="60000"/>
              <a:alpha val="85000"/>
            </a:schemeClr>
          </a:solidFill>
          <a:ln w="19050" algn="ctr">
            <a:noFill/>
            <a:miter lim="800000"/>
            <a:headEnd/>
            <a:tailEnd/>
          </a:ln>
        </p:spPr>
        <p:txBody>
          <a:bodyPr wrap="square" lIns="97996" tIns="97996" rIns="97996" bIns="97996" rtlCol="0" anchor="ctr"/>
          <a:lstStyle/>
          <a:p>
            <a:pPr algn="ctr" defTabSz="1219170">
              <a:lnSpc>
                <a:spcPct val="106000"/>
              </a:lnSpc>
              <a:buFont typeface="Wingdings 2" pitchFamily="18" charset="2"/>
              <a:buNone/>
            </a:pPr>
            <a:endParaRPr lang="en-US" sz="900" b="1">
              <a:solidFill>
                <a:prstClr val="white"/>
              </a:solidFill>
              <a:latin typeface="Calibri" panose="020F0502020204030204"/>
            </a:endParaRPr>
          </a:p>
        </p:txBody>
      </p:sp>
      <p:sp>
        <p:nvSpPr>
          <p:cNvPr id="89" name="Title 3">
            <a:extLst>
              <a:ext uri="{FF2B5EF4-FFF2-40B4-BE49-F238E27FC236}">
                <a16:creationId xmlns:a16="http://schemas.microsoft.com/office/drawing/2014/main" id="{070B503A-923A-1845-A878-064E7E274F18}"/>
              </a:ext>
            </a:extLst>
          </p:cNvPr>
          <p:cNvSpPr txBox="1">
            <a:spLocks/>
          </p:cNvSpPr>
          <p:nvPr/>
        </p:nvSpPr>
        <p:spPr>
          <a:xfrm rot="16200000">
            <a:off x="6375215" y="2146142"/>
            <a:ext cx="3120028" cy="28062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900" b="0" dirty="0">
                <a:solidFill>
                  <a:schemeClr val="bg1">
                    <a:lumMod val="50000"/>
                  </a:schemeClr>
                </a:solidFill>
                <a:latin typeface="+mn-lt"/>
              </a:rPr>
              <a:t>We </a:t>
            </a:r>
            <a:r>
              <a:rPr lang="en-GB" sz="900" b="0">
                <a:solidFill>
                  <a:schemeClr val="bg1">
                    <a:lumMod val="50000"/>
                  </a:schemeClr>
                </a:solidFill>
                <a:latin typeface="+mn-lt"/>
              </a:rPr>
              <a:t>are able able </a:t>
            </a:r>
            <a:r>
              <a:rPr lang="en-GB" sz="900" b="0" dirty="0">
                <a:solidFill>
                  <a:schemeClr val="bg1">
                    <a:lumMod val="50000"/>
                  </a:schemeClr>
                </a:solidFill>
                <a:latin typeface="+mn-lt"/>
              </a:rPr>
              <a:t>to support and to develop the trained trainers’ and executives’ capabilities, with additional coaching support (on time &amp; material) </a:t>
            </a:r>
          </a:p>
        </p:txBody>
      </p:sp>
      <p:sp>
        <p:nvSpPr>
          <p:cNvPr id="90" name="Title 3">
            <a:extLst>
              <a:ext uri="{FF2B5EF4-FFF2-40B4-BE49-F238E27FC236}">
                <a16:creationId xmlns:a16="http://schemas.microsoft.com/office/drawing/2014/main" id="{FEF7EA63-FC7E-2940-AB3F-7C3AC666E856}"/>
              </a:ext>
            </a:extLst>
          </p:cNvPr>
          <p:cNvSpPr txBox="1">
            <a:spLocks/>
          </p:cNvSpPr>
          <p:nvPr/>
        </p:nvSpPr>
        <p:spPr>
          <a:xfrm>
            <a:off x="9409599" y="1783270"/>
            <a:ext cx="1211510" cy="3358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sz="900" b="0">
                <a:solidFill>
                  <a:schemeClr val="bg1">
                    <a:lumMod val="50000"/>
                  </a:schemeClr>
                </a:solidFill>
                <a:latin typeface="+mn-lt"/>
              </a:rPr>
              <a:t>*Not in scope of the</a:t>
            </a:r>
          </a:p>
          <a:p>
            <a:pPr marL="0" marR="0" lvl="0" indent="0" algn="r" defTabSz="914400" rtl="0" eaLnBrk="1" fontAlgn="auto" latinLnBrk="0" hangingPunct="1">
              <a:lnSpc>
                <a:spcPct val="90000"/>
              </a:lnSpc>
              <a:spcBef>
                <a:spcPct val="0"/>
              </a:spcBef>
              <a:spcAft>
                <a:spcPts val="0"/>
              </a:spcAft>
              <a:buClrTx/>
              <a:buSzTx/>
              <a:buFontTx/>
              <a:buNone/>
              <a:tabLst/>
              <a:defRPr/>
            </a:pPr>
            <a:r>
              <a:rPr lang="en-GB" sz="900" b="0">
                <a:solidFill>
                  <a:schemeClr val="bg1">
                    <a:lumMod val="50000"/>
                  </a:schemeClr>
                </a:solidFill>
                <a:latin typeface="+mn-lt"/>
              </a:rPr>
              <a:t> proposed project</a:t>
            </a:r>
            <a:endParaRPr lang="en-GB" sz="900">
              <a:solidFill>
                <a:schemeClr val="bg1">
                  <a:lumMod val="50000"/>
                </a:schemeClr>
              </a:solidFill>
              <a:latin typeface="+mn-lt"/>
            </a:endParaRPr>
          </a:p>
        </p:txBody>
      </p:sp>
      <p:sp>
        <p:nvSpPr>
          <p:cNvPr id="91" name="Oval 524">
            <a:extLst>
              <a:ext uri="{FF2B5EF4-FFF2-40B4-BE49-F238E27FC236}">
                <a16:creationId xmlns:a16="http://schemas.microsoft.com/office/drawing/2014/main" id="{874E33AF-5082-2C4E-8ACF-B1CDFFB8F203}"/>
              </a:ext>
            </a:extLst>
          </p:cNvPr>
          <p:cNvSpPr>
            <a:spLocks noChangeArrowheads="1"/>
          </p:cNvSpPr>
          <p:nvPr/>
        </p:nvSpPr>
        <p:spPr bwMode="auto">
          <a:xfrm>
            <a:off x="8280125" y="1941803"/>
            <a:ext cx="618383" cy="607715"/>
          </a:xfrm>
          <a:prstGeom prst="ellipse">
            <a:avLst/>
          </a:prstGeom>
          <a:solidFill>
            <a:srgbClr val="00B0F0"/>
          </a:solidFill>
          <a:ln w="19050">
            <a:solidFill>
              <a:srgbClr val="8C8C8C">
                <a:lumMod val="20000"/>
                <a:lumOff val="80000"/>
              </a:srgbClr>
            </a:solidFill>
            <a:round/>
            <a:headEnd/>
            <a:tailEnd/>
          </a:ln>
          <a:effectLst>
            <a:outerShdw blurRad="50800" dist="38100" dir="5400000" sx="98000" sy="98000" algn="tl" rotWithShape="0">
              <a:prstClr val="black">
                <a:alpha val="40000"/>
              </a:prstClr>
            </a:outerShdw>
          </a:effectLst>
        </p:spPr>
        <p:txBody>
          <a:bodyPr lIns="90420" tIns="45210" rIns="90420" bIns="45210"/>
          <a:lstStyle/>
          <a:p>
            <a:pPr marL="0" marR="0" lvl="0" indent="0" algn="ctr" defTabSz="902949" rtl="0" eaLnBrk="1" fontAlgn="base" latinLnBrk="0" hangingPunct="1">
              <a:lnSpc>
                <a:spcPct val="100000"/>
              </a:lnSpc>
              <a:spcBef>
                <a:spcPct val="20000"/>
              </a:spcBef>
              <a:spcAft>
                <a:spcPct val="0"/>
              </a:spcAft>
              <a:buClrTx/>
              <a:buSzTx/>
              <a:buFontTx/>
              <a:buNone/>
              <a:tabLst/>
              <a:defRPr/>
            </a:pPr>
            <a:endParaRPr kumimoji="0" lang="en-US" sz="1157" b="1" i="0" u="none" strike="noStrike" kern="0" cap="none" spc="0" normalizeH="0" baseline="0" noProof="0">
              <a:ln>
                <a:noFill/>
              </a:ln>
              <a:solidFill>
                <a:srgbClr val="000000"/>
              </a:solidFill>
              <a:effectLst/>
              <a:uLnTx/>
              <a:uFillTx/>
              <a:latin typeface="Calibri" panose="020F0502020204030204"/>
              <a:ea typeface="+mn-ea"/>
              <a:cs typeface="Arial" pitchFamily="34" charset="0"/>
            </a:endParaRPr>
          </a:p>
        </p:txBody>
      </p:sp>
      <p:sp>
        <p:nvSpPr>
          <p:cNvPr id="92" name="Freeform 118">
            <a:extLst>
              <a:ext uri="{FF2B5EF4-FFF2-40B4-BE49-F238E27FC236}">
                <a16:creationId xmlns:a16="http://schemas.microsoft.com/office/drawing/2014/main" id="{12AE504B-3D3D-7241-817C-7D5FF09A909B}"/>
              </a:ext>
            </a:extLst>
          </p:cNvPr>
          <p:cNvSpPr>
            <a:spLocks noEditPoints="1"/>
          </p:cNvSpPr>
          <p:nvPr/>
        </p:nvSpPr>
        <p:spPr bwMode="auto">
          <a:xfrm rot="16037349">
            <a:off x="8435469" y="2000359"/>
            <a:ext cx="354939" cy="448071"/>
          </a:xfrm>
          <a:custGeom>
            <a:avLst/>
            <a:gdLst>
              <a:gd name="T0" fmla="*/ 283 w 348"/>
              <a:gd name="T1" fmla="*/ 103 h 457"/>
              <a:gd name="T2" fmla="*/ 283 w 348"/>
              <a:gd name="T3" fmla="*/ 103 h 457"/>
              <a:gd name="T4" fmla="*/ 245 w 348"/>
              <a:gd name="T5" fmla="*/ 66 h 457"/>
              <a:gd name="T6" fmla="*/ 283 w 348"/>
              <a:gd name="T7" fmla="*/ 28 h 457"/>
              <a:gd name="T8" fmla="*/ 320 w 348"/>
              <a:gd name="T9" fmla="*/ 66 h 457"/>
              <a:gd name="T10" fmla="*/ 283 w 348"/>
              <a:gd name="T11" fmla="*/ 103 h 457"/>
              <a:gd name="T12" fmla="*/ 65 w 348"/>
              <a:gd name="T13" fmla="*/ 430 h 457"/>
              <a:gd name="T14" fmla="*/ 65 w 348"/>
              <a:gd name="T15" fmla="*/ 430 h 457"/>
              <a:gd name="T16" fmla="*/ 27 w 348"/>
              <a:gd name="T17" fmla="*/ 392 h 457"/>
              <a:gd name="T18" fmla="*/ 65 w 348"/>
              <a:gd name="T19" fmla="*/ 354 h 457"/>
              <a:gd name="T20" fmla="*/ 103 w 348"/>
              <a:gd name="T21" fmla="*/ 392 h 457"/>
              <a:gd name="T22" fmla="*/ 65 w 348"/>
              <a:gd name="T23" fmla="*/ 430 h 457"/>
              <a:gd name="T24" fmla="*/ 27 w 348"/>
              <a:gd name="T25" fmla="*/ 66 h 457"/>
              <a:gd name="T26" fmla="*/ 27 w 348"/>
              <a:gd name="T27" fmla="*/ 66 h 457"/>
              <a:gd name="T28" fmla="*/ 65 w 348"/>
              <a:gd name="T29" fmla="*/ 28 h 457"/>
              <a:gd name="T30" fmla="*/ 103 w 348"/>
              <a:gd name="T31" fmla="*/ 66 h 457"/>
              <a:gd name="T32" fmla="*/ 65 w 348"/>
              <a:gd name="T33" fmla="*/ 103 h 457"/>
              <a:gd name="T34" fmla="*/ 27 w 348"/>
              <a:gd name="T35" fmla="*/ 66 h 457"/>
              <a:gd name="T36" fmla="*/ 348 w 348"/>
              <a:gd name="T37" fmla="*/ 66 h 457"/>
              <a:gd name="T38" fmla="*/ 348 w 348"/>
              <a:gd name="T39" fmla="*/ 66 h 457"/>
              <a:gd name="T40" fmla="*/ 283 w 348"/>
              <a:gd name="T41" fmla="*/ 0 h 457"/>
              <a:gd name="T42" fmla="*/ 217 w 348"/>
              <a:gd name="T43" fmla="*/ 66 h 457"/>
              <a:gd name="T44" fmla="*/ 256 w 348"/>
              <a:gd name="T45" fmla="*/ 125 h 457"/>
              <a:gd name="T46" fmla="*/ 166 w 348"/>
              <a:gd name="T47" fmla="*/ 204 h 457"/>
              <a:gd name="T48" fmla="*/ 91 w 348"/>
              <a:gd name="T49" fmla="*/ 237 h 457"/>
              <a:gd name="T50" fmla="*/ 91 w 348"/>
              <a:gd name="T51" fmla="*/ 126 h 457"/>
              <a:gd name="T52" fmla="*/ 130 w 348"/>
              <a:gd name="T53" fmla="*/ 66 h 457"/>
              <a:gd name="T54" fmla="*/ 65 w 348"/>
              <a:gd name="T55" fmla="*/ 0 h 457"/>
              <a:gd name="T56" fmla="*/ 0 w 348"/>
              <a:gd name="T57" fmla="*/ 66 h 457"/>
              <a:gd name="T58" fmla="*/ 39 w 348"/>
              <a:gd name="T59" fmla="*/ 126 h 457"/>
              <a:gd name="T60" fmla="*/ 39 w 348"/>
              <a:gd name="T61" fmla="*/ 332 h 457"/>
              <a:gd name="T62" fmla="*/ 0 w 348"/>
              <a:gd name="T63" fmla="*/ 392 h 457"/>
              <a:gd name="T64" fmla="*/ 65 w 348"/>
              <a:gd name="T65" fmla="*/ 457 h 457"/>
              <a:gd name="T66" fmla="*/ 130 w 348"/>
              <a:gd name="T67" fmla="*/ 392 h 457"/>
              <a:gd name="T68" fmla="*/ 92 w 348"/>
              <a:gd name="T69" fmla="*/ 333 h 457"/>
              <a:gd name="T70" fmla="*/ 181 w 348"/>
              <a:gd name="T71" fmla="*/ 254 h 457"/>
              <a:gd name="T72" fmla="*/ 307 w 348"/>
              <a:gd name="T73" fmla="*/ 126 h 457"/>
              <a:gd name="T74" fmla="*/ 348 w 348"/>
              <a:gd name="T75" fmla="*/ 6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8" h="457">
                <a:moveTo>
                  <a:pt x="283" y="103"/>
                </a:moveTo>
                <a:lnTo>
                  <a:pt x="283" y="103"/>
                </a:lnTo>
                <a:cubicBezTo>
                  <a:pt x="262" y="103"/>
                  <a:pt x="245" y="87"/>
                  <a:pt x="245" y="66"/>
                </a:cubicBezTo>
                <a:cubicBezTo>
                  <a:pt x="245" y="45"/>
                  <a:pt x="262" y="28"/>
                  <a:pt x="283" y="28"/>
                </a:cubicBezTo>
                <a:cubicBezTo>
                  <a:pt x="303" y="28"/>
                  <a:pt x="320" y="45"/>
                  <a:pt x="320" y="66"/>
                </a:cubicBezTo>
                <a:cubicBezTo>
                  <a:pt x="320" y="87"/>
                  <a:pt x="303" y="103"/>
                  <a:pt x="283" y="103"/>
                </a:cubicBezTo>
                <a:close/>
                <a:moveTo>
                  <a:pt x="65" y="430"/>
                </a:moveTo>
                <a:lnTo>
                  <a:pt x="65" y="430"/>
                </a:lnTo>
                <a:cubicBezTo>
                  <a:pt x="44" y="430"/>
                  <a:pt x="27" y="413"/>
                  <a:pt x="27" y="392"/>
                </a:cubicBezTo>
                <a:cubicBezTo>
                  <a:pt x="27" y="371"/>
                  <a:pt x="44" y="354"/>
                  <a:pt x="65" y="354"/>
                </a:cubicBezTo>
                <a:cubicBezTo>
                  <a:pt x="86" y="354"/>
                  <a:pt x="103" y="371"/>
                  <a:pt x="103" y="392"/>
                </a:cubicBezTo>
                <a:cubicBezTo>
                  <a:pt x="103" y="413"/>
                  <a:pt x="86" y="430"/>
                  <a:pt x="65" y="430"/>
                </a:cubicBezTo>
                <a:close/>
                <a:moveTo>
                  <a:pt x="27" y="66"/>
                </a:moveTo>
                <a:lnTo>
                  <a:pt x="27" y="66"/>
                </a:lnTo>
                <a:cubicBezTo>
                  <a:pt x="27" y="45"/>
                  <a:pt x="44" y="28"/>
                  <a:pt x="65" y="28"/>
                </a:cubicBezTo>
                <a:cubicBezTo>
                  <a:pt x="86" y="28"/>
                  <a:pt x="103" y="45"/>
                  <a:pt x="103" y="66"/>
                </a:cubicBezTo>
                <a:cubicBezTo>
                  <a:pt x="103" y="87"/>
                  <a:pt x="86" y="103"/>
                  <a:pt x="65" y="103"/>
                </a:cubicBezTo>
                <a:cubicBezTo>
                  <a:pt x="44" y="103"/>
                  <a:pt x="27" y="87"/>
                  <a:pt x="27" y="66"/>
                </a:cubicBezTo>
                <a:close/>
                <a:moveTo>
                  <a:pt x="348" y="66"/>
                </a:moveTo>
                <a:lnTo>
                  <a:pt x="348" y="66"/>
                </a:lnTo>
                <a:cubicBezTo>
                  <a:pt x="348" y="30"/>
                  <a:pt x="319" y="0"/>
                  <a:pt x="283" y="0"/>
                </a:cubicBezTo>
                <a:cubicBezTo>
                  <a:pt x="246" y="0"/>
                  <a:pt x="217" y="30"/>
                  <a:pt x="217" y="66"/>
                </a:cubicBezTo>
                <a:cubicBezTo>
                  <a:pt x="217" y="92"/>
                  <a:pt x="233" y="115"/>
                  <a:pt x="256" y="125"/>
                </a:cubicBezTo>
                <a:cubicBezTo>
                  <a:pt x="249" y="178"/>
                  <a:pt x="215" y="189"/>
                  <a:pt x="166" y="204"/>
                </a:cubicBezTo>
                <a:cubicBezTo>
                  <a:pt x="142" y="212"/>
                  <a:pt x="114" y="220"/>
                  <a:pt x="91" y="237"/>
                </a:cubicBezTo>
                <a:lnTo>
                  <a:pt x="91" y="126"/>
                </a:lnTo>
                <a:cubicBezTo>
                  <a:pt x="114" y="116"/>
                  <a:pt x="130" y="93"/>
                  <a:pt x="130" y="66"/>
                </a:cubicBezTo>
                <a:cubicBezTo>
                  <a:pt x="130" y="30"/>
                  <a:pt x="101" y="0"/>
                  <a:pt x="65" y="0"/>
                </a:cubicBezTo>
                <a:cubicBezTo>
                  <a:pt x="29" y="0"/>
                  <a:pt x="0" y="30"/>
                  <a:pt x="0" y="66"/>
                </a:cubicBezTo>
                <a:cubicBezTo>
                  <a:pt x="0" y="93"/>
                  <a:pt x="16" y="116"/>
                  <a:pt x="39" y="126"/>
                </a:cubicBezTo>
                <a:lnTo>
                  <a:pt x="39" y="332"/>
                </a:lnTo>
                <a:cubicBezTo>
                  <a:pt x="16" y="342"/>
                  <a:pt x="0" y="365"/>
                  <a:pt x="0" y="392"/>
                </a:cubicBezTo>
                <a:cubicBezTo>
                  <a:pt x="0" y="428"/>
                  <a:pt x="29" y="457"/>
                  <a:pt x="65" y="457"/>
                </a:cubicBezTo>
                <a:cubicBezTo>
                  <a:pt x="101" y="457"/>
                  <a:pt x="130" y="428"/>
                  <a:pt x="130" y="392"/>
                </a:cubicBezTo>
                <a:cubicBezTo>
                  <a:pt x="130" y="366"/>
                  <a:pt x="114" y="343"/>
                  <a:pt x="92" y="333"/>
                </a:cubicBezTo>
                <a:cubicBezTo>
                  <a:pt x="98" y="280"/>
                  <a:pt x="132" y="269"/>
                  <a:pt x="181" y="254"/>
                </a:cubicBezTo>
                <a:cubicBezTo>
                  <a:pt x="232" y="238"/>
                  <a:pt x="299" y="217"/>
                  <a:pt x="307" y="126"/>
                </a:cubicBezTo>
                <a:cubicBezTo>
                  <a:pt x="331" y="116"/>
                  <a:pt x="348" y="93"/>
                  <a:pt x="348" y="66"/>
                </a:cubicBezTo>
                <a:close/>
              </a:path>
            </a:pathLst>
          </a:custGeom>
          <a:solidFill>
            <a:schemeClr val="bg1"/>
          </a:solidFill>
          <a:ln w="0">
            <a:noFill/>
            <a:prstDash val="solid"/>
            <a:round/>
            <a:headEnd/>
            <a:tailEnd/>
          </a:ln>
        </p:spPr>
        <p:txBody>
          <a:bodyPr vert="horz" wrap="square" lIns="100796" tIns="50398" rIns="100796" bIns="50398"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33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Oval 524">
            <a:extLst>
              <a:ext uri="{FF2B5EF4-FFF2-40B4-BE49-F238E27FC236}">
                <a16:creationId xmlns:a16="http://schemas.microsoft.com/office/drawing/2014/main" id="{C8EE0C31-E71F-164F-994F-D2F3E1301D77}"/>
              </a:ext>
            </a:extLst>
          </p:cNvPr>
          <p:cNvSpPr>
            <a:spLocks noChangeArrowheads="1"/>
          </p:cNvSpPr>
          <p:nvPr/>
        </p:nvSpPr>
        <p:spPr bwMode="auto">
          <a:xfrm>
            <a:off x="8280124" y="849948"/>
            <a:ext cx="618383" cy="607715"/>
          </a:xfrm>
          <a:prstGeom prst="ellipse">
            <a:avLst/>
          </a:prstGeom>
          <a:solidFill>
            <a:srgbClr val="00B0F0"/>
          </a:solidFill>
          <a:ln w="19050">
            <a:solidFill>
              <a:srgbClr val="8C8C8C">
                <a:lumMod val="20000"/>
                <a:lumOff val="80000"/>
              </a:srgbClr>
            </a:solidFill>
            <a:round/>
            <a:headEnd/>
            <a:tailEnd/>
          </a:ln>
          <a:effectLst>
            <a:outerShdw blurRad="50800" dist="38100" dir="5400000" sx="98000" sy="98000" algn="tl" rotWithShape="0">
              <a:prstClr val="black">
                <a:alpha val="40000"/>
              </a:prstClr>
            </a:outerShdw>
          </a:effectLst>
        </p:spPr>
        <p:txBody>
          <a:bodyPr lIns="90420" tIns="45210" rIns="90420" bIns="45210"/>
          <a:lstStyle/>
          <a:p>
            <a:pPr marL="0" marR="0" lvl="0" indent="0" algn="ctr" defTabSz="902949" rtl="0" eaLnBrk="1" fontAlgn="base" latinLnBrk="0" hangingPunct="1">
              <a:lnSpc>
                <a:spcPct val="100000"/>
              </a:lnSpc>
              <a:spcBef>
                <a:spcPct val="20000"/>
              </a:spcBef>
              <a:spcAft>
                <a:spcPct val="0"/>
              </a:spcAft>
              <a:buClrTx/>
              <a:buSzTx/>
              <a:buFontTx/>
              <a:buNone/>
              <a:tabLst/>
              <a:defRPr/>
            </a:pPr>
            <a:endParaRPr kumimoji="0" lang="en-US" sz="1157" b="1" i="0" u="none" strike="noStrike" kern="0" cap="none" spc="0" normalizeH="0" baseline="0" noProof="0">
              <a:ln>
                <a:noFill/>
              </a:ln>
              <a:solidFill>
                <a:srgbClr val="000000"/>
              </a:solidFill>
              <a:effectLst/>
              <a:uLnTx/>
              <a:uFillTx/>
              <a:latin typeface="Calibri" panose="020F0502020204030204"/>
              <a:ea typeface="+mn-ea"/>
              <a:cs typeface="Arial" pitchFamily="34" charset="0"/>
            </a:endParaRPr>
          </a:p>
        </p:txBody>
      </p:sp>
      <p:sp>
        <p:nvSpPr>
          <p:cNvPr id="94" name="Freeform 124">
            <a:extLst>
              <a:ext uri="{FF2B5EF4-FFF2-40B4-BE49-F238E27FC236}">
                <a16:creationId xmlns:a16="http://schemas.microsoft.com/office/drawing/2014/main" id="{1B31C634-FCC8-D74E-8E8C-DDFE25DEE942}"/>
              </a:ext>
            </a:extLst>
          </p:cNvPr>
          <p:cNvSpPr>
            <a:spLocks noEditPoints="1"/>
          </p:cNvSpPr>
          <p:nvPr/>
        </p:nvSpPr>
        <p:spPr bwMode="auto">
          <a:xfrm>
            <a:off x="8432370" y="957925"/>
            <a:ext cx="339402" cy="413871"/>
          </a:xfrm>
          <a:custGeom>
            <a:avLst/>
            <a:gdLst>
              <a:gd name="T0" fmla="*/ 79 w 86"/>
              <a:gd name="T1" fmla="*/ 39 h 94"/>
              <a:gd name="T2" fmla="*/ 71 w 86"/>
              <a:gd name="T3" fmla="*/ 48 h 94"/>
              <a:gd name="T4" fmla="*/ 64 w 86"/>
              <a:gd name="T5" fmla="*/ 37 h 94"/>
              <a:gd name="T6" fmla="*/ 71 w 86"/>
              <a:gd name="T7" fmla="*/ 31 h 94"/>
              <a:gd name="T8" fmla="*/ 70 w 86"/>
              <a:gd name="T9" fmla="*/ 23 h 94"/>
              <a:gd name="T10" fmla="*/ 63 w 86"/>
              <a:gd name="T11" fmla="*/ 16 h 94"/>
              <a:gd name="T12" fmla="*/ 55 w 86"/>
              <a:gd name="T13" fmla="*/ 15 h 94"/>
              <a:gd name="T14" fmla="*/ 55 w 86"/>
              <a:gd name="T15" fmla="*/ 16 h 94"/>
              <a:gd name="T16" fmla="*/ 52 w 86"/>
              <a:gd name="T17" fmla="*/ 19 h 94"/>
              <a:gd name="T18" fmla="*/ 51 w 86"/>
              <a:gd name="T19" fmla="*/ 19 h 94"/>
              <a:gd name="T20" fmla="*/ 34 w 86"/>
              <a:gd name="T21" fmla="*/ 36 h 94"/>
              <a:gd name="T22" fmla="*/ 35 w 86"/>
              <a:gd name="T23" fmla="*/ 44 h 94"/>
              <a:gd name="T24" fmla="*/ 35 w 86"/>
              <a:gd name="T25" fmla="*/ 44 h 94"/>
              <a:gd name="T26" fmla="*/ 35 w 86"/>
              <a:gd name="T27" fmla="*/ 44 h 94"/>
              <a:gd name="T28" fmla="*/ 39 w 86"/>
              <a:gd name="T29" fmla="*/ 49 h 94"/>
              <a:gd name="T30" fmla="*/ 46 w 86"/>
              <a:gd name="T31" fmla="*/ 56 h 94"/>
              <a:gd name="T32" fmla="*/ 38 w 86"/>
              <a:gd name="T33" fmla="*/ 64 h 94"/>
              <a:gd name="T34" fmla="*/ 31 w 86"/>
              <a:gd name="T35" fmla="*/ 57 h 94"/>
              <a:gd name="T36" fmla="*/ 26 w 86"/>
              <a:gd name="T37" fmla="*/ 53 h 94"/>
              <a:gd name="T38" fmla="*/ 26 w 86"/>
              <a:gd name="T39" fmla="*/ 53 h 94"/>
              <a:gd name="T40" fmla="*/ 26 w 86"/>
              <a:gd name="T41" fmla="*/ 53 h 94"/>
              <a:gd name="T42" fmla="*/ 26 w 86"/>
              <a:gd name="T43" fmla="*/ 53 h 94"/>
              <a:gd name="T44" fmla="*/ 26 w 86"/>
              <a:gd name="T45" fmla="*/ 28 h 94"/>
              <a:gd name="T46" fmla="*/ 38 w 86"/>
              <a:gd name="T47" fmla="*/ 16 h 94"/>
              <a:gd name="T48" fmla="*/ 38 w 86"/>
              <a:gd name="T49" fmla="*/ 16 h 94"/>
              <a:gd name="T50" fmla="*/ 47 w 86"/>
              <a:gd name="T51" fmla="*/ 7 h 94"/>
              <a:gd name="T52" fmla="*/ 72 w 86"/>
              <a:gd name="T53" fmla="*/ 8 h 94"/>
              <a:gd name="T54" fmla="*/ 78 w 86"/>
              <a:gd name="T55" fmla="*/ 14 h 94"/>
              <a:gd name="T56" fmla="*/ 79 w 86"/>
              <a:gd name="T57" fmla="*/ 39 h 94"/>
              <a:gd name="T58" fmla="*/ 49 w 86"/>
              <a:gd name="T59" fmla="*/ 30 h 94"/>
              <a:gd name="T60" fmla="*/ 49 w 86"/>
              <a:gd name="T61" fmla="*/ 30 h 94"/>
              <a:gd name="T62" fmla="*/ 40 w 86"/>
              <a:gd name="T63" fmla="*/ 39 h 94"/>
              <a:gd name="T64" fmla="*/ 40 w 86"/>
              <a:gd name="T65" fmla="*/ 39 h 94"/>
              <a:gd name="T66" fmla="*/ 51 w 86"/>
              <a:gd name="T67" fmla="*/ 49 h 94"/>
              <a:gd name="T68" fmla="*/ 52 w 86"/>
              <a:gd name="T69" fmla="*/ 58 h 94"/>
              <a:gd name="T70" fmla="*/ 31 w 86"/>
              <a:gd name="T71" fmla="*/ 79 h 94"/>
              <a:gd name="T72" fmla="*/ 23 w 86"/>
              <a:gd name="T73" fmla="*/ 78 h 94"/>
              <a:gd name="T74" fmla="*/ 16 w 86"/>
              <a:gd name="T75" fmla="*/ 71 h 94"/>
              <a:gd name="T76" fmla="*/ 16 w 86"/>
              <a:gd name="T77" fmla="*/ 63 h 94"/>
              <a:gd name="T78" fmla="*/ 22 w 86"/>
              <a:gd name="T79" fmla="*/ 57 h 94"/>
              <a:gd name="T80" fmla="*/ 16 w 86"/>
              <a:gd name="T81" fmla="*/ 46 h 94"/>
              <a:gd name="T82" fmla="*/ 7 w 86"/>
              <a:gd name="T83" fmla="*/ 55 h 94"/>
              <a:gd name="T84" fmla="*/ 8 w 86"/>
              <a:gd name="T85" fmla="*/ 80 h 94"/>
              <a:gd name="T86" fmla="*/ 14 w 86"/>
              <a:gd name="T87" fmla="*/ 86 h 94"/>
              <a:gd name="T88" fmla="*/ 40 w 86"/>
              <a:gd name="T89" fmla="*/ 87 h 94"/>
              <a:gd name="T90" fmla="*/ 61 w 86"/>
              <a:gd name="T91" fmla="*/ 66 h 94"/>
              <a:gd name="T92" fmla="*/ 60 w 86"/>
              <a:gd name="T93" fmla="*/ 41 h 94"/>
              <a:gd name="T94" fmla="*/ 49 w 86"/>
              <a:gd name="T95" fmla="*/ 3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94">
                <a:moveTo>
                  <a:pt x="79" y="39"/>
                </a:moveTo>
                <a:cubicBezTo>
                  <a:pt x="71" y="48"/>
                  <a:pt x="71" y="48"/>
                  <a:pt x="71" y="48"/>
                </a:cubicBezTo>
                <a:cubicBezTo>
                  <a:pt x="70" y="44"/>
                  <a:pt x="67" y="40"/>
                  <a:pt x="64" y="37"/>
                </a:cubicBezTo>
                <a:cubicBezTo>
                  <a:pt x="71" y="31"/>
                  <a:pt x="71" y="31"/>
                  <a:pt x="71" y="31"/>
                </a:cubicBezTo>
                <a:cubicBezTo>
                  <a:pt x="73" y="29"/>
                  <a:pt x="72" y="25"/>
                  <a:pt x="70" y="23"/>
                </a:cubicBezTo>
                <a:cubicBezTo>
                  <a:pt x="63" y="16"/>
                  <a:pt x="63" y="16"/>
                  <a:pt x="63" y="16"/>
                </a:cubicBezTo>
                <a:cubicBezTo>
                  <a:pt x="61" y="14"/>
                  <a:pt x="58" y="13"/>
                  <a:pt x="55" y="15"/>
                </a:cubicBezTo>
                <a:cubicBezTo>
                  <a:pt x="55" y="16"/>
                  <a:pt x="55" y="16"/>
                  <a:pt x="55" y="16"/>
                </a:cubicBezTo>
                <a:cubicBezTo>
                  <a:pt x="52" y="19"/>
                  <a:pt x="52" y="19"/>
                  <a:pt x="52" y="19"/>
                </a:cubicBezTo>
                <a:cubicBezTo>
                  <a:pt x="51" y="19"/>
                  <a:pt x="51" y="19"/>
                  <a:pt x="51" y="19"/>
                </a:cubicBezTo>
                <a:cubicBezTo>
                  <a:pt x="34" y="36"/>
                  <a:pt x="34" y="36"/>
                  <a:pt x="34" y="36"/>
                </a:cubicBezTo>
                <a:cubicBezTo>
                  <a:pt x="32" y="39"/>
                  <a:pt x="33" y="42"/>
                  <a:pt x="35" y="44"/>
                </a:cubicBezTo>
                <a:cubicBezTo>
                  <a:pt x="35" y="44"/>
                  <a:pt x="35" y="44"/>
                  <a:pt x="35" y="44"/>
                </a:cubicBezTo>
                <a:cubicBezTo>
                  <a:pt x="35" y="44"/>
                  <a:pt x="35" y="44"/>
                  <a:pt x="35" y="44"/>
                </a:cubicBezTo>
                <a:cubicBezTo>
                  <a:pt x="39" y="49"/>
                  <a:pt x="39" y="49"/>
                  <a:pt x="39" y="49"/>
                </a:cubicBezTo>
                <a:cubicBezTo>
                  <a:pt x="46" y="56"/>
                  <a:pt x="46" y="56"/>
                  <a:pt x="46" y="56"/>
                </a:cubicBezTo>
                <a:cubicBezTo>
                  <a:pt x="38" y="64"/>
                  <a:pt x="38" y="64"/>
                  <a:pt x="38" y="64"/>
                </a:cubicBezTo>
                <a:cubicBezTo>
                  <a:pt x="31" y="57"/>
                  <a:pt x="31" y="57"/>
                  <a:pt x="31" y="57"/>
                </a:cubicBezTo>
                <a:cubicBezTo>
                  <a:pt x="26" y="53"/>
                  <a:pt x="26" y="53"/>
                  <a:pt x="26" y="53"/>
                </a:cubicBezTo>
                <a:cubicBezTo>
                  <a:pt x="26" y="53"/>
                  <a:pt x="26" y="53"/>
                  <a:pt x="26" y="53"/>
                </a:cubicBezTo>
                <a:cubicBezTo>
                  <a:pt x="26" y="53"/>
                  <a:pt x="26" y="53"/>
                  <a:pt x="26" y="53"/>
                </a:cubicBezTo>
                <a:cubicBezTo>
                  <a:pt x="26" y="53"/>
                  <a:pt x="26" y="53"/>
                  <a:pt x="26" y="53"/>
                </a:cubicBezTo>
                <a:cubicBezTo>
                  <a:pt x="19" y="46"/>
                  <a:pt x="19" y="35"/>
                  <a:pt x="26" y="28"/>
                </a:cubicBezTo>
                <a:cubicBezTo>
                  <a:pt x="38" y="16"/>
                  <a:pt x="38" y="16"/>
                  <a:pt x="38" y="16"/>
                </a:cubicBezTo>
                <a:cubicBezTo>
                  <a:pt x="38" y="16"/>
                  <a:pt x="38" y="16"/>
                  <a:pt x="38" y="16"/>
                </a:cubicBezTo>
                <a:cubicBezTo>
                  <a:pt x="47" y="7"/>
                  <a:pt x="47" y="7"/>
                  <a:pt x="47" y="7"/>
                </a:cubicBezTo>
                <a:cubicBezTo>
                  <a:pt x="53" y="0"/>
                  <a:pt x="64" y="0"/>
                  <a:pt x="72" y="8"/>
                </a:cubicBezTo>
                <a:cubicBezTo>
                  <a:pt x="78" y="14"/>
                  <a:pt x="78" y="14"/>
                  <a:pt x="78" y="14"/>
                </a:cubicBezTo>
                <a:cubicBezTo>
                  <a:pt x="86" y="21"/>
                  <a:pt x="86" y="33"/>
                  <a:pt x="79" y="39"/>
                </a:cubicBezTo>
                <a:close/>
                <a:moveTo>
                  <a:pt x="49" y="30"/>
                </a:moveTo>
                <a:cubicBezTo>
                  <a:pt x="49" y="30"/>
                  <a:pt x="49" y="30"/>
                  <a:pt x="49" y="30"/>
                </a:cubicBezTo>
                <a:cubicBezTo>
                  <a:pt x="40" y="39"/>
                  <a:pt x="40" y="39"/>
                  <a:pt x="40" y="39"/>
                </a:cubicBezTo>
                <a:cubicBezTo>
                  <a:pt x="40" y="39"/>
                  <a:pt x="40" y="39"/>
                  <a:pt x="40" y="39"/>
                </a:cubicBezTo>
                <a:cubicBezTo>
                  <a:pt x="51" y="49"/>
                  <a:pt x="51" y="49"/>
                  <a:pt x="51" y="49"/>
                </a:cubicBezTo>
                <a:cubicBezTo>
                  <a:pt x="54" y="52"/>
                  <a:pt x="55" y="56"/>
                  <a:pt x="52" y="58"/>
                </a:cubicBezTo>
                <a:cubicBezTo>
                  <a:pt x="31" y="79"/>
                  <a:pt x="31" y="79"/>
                  <a:pt x="31" y="79"/>
                </a:cubicBezTo>
                <a:cubicBezTo>
                  <a:pt x="29" y="81"/>
                  <a:pt x="25" y="80"/>
                  <a:pt x="23" y="78"/>
                </a:cubicBezTo>
                <a:cubicBezTo>
                  <a:pt x="16" y="71"/>
                  <a:pt x="16" y="71"/>
                  <a:pt x="16" y="71"/>
                </a:cubicBezTo>
                <a:cubicBezTo>
                  <a:pt x="14" y="69"/>
                  <a:pt x="13" y="66"/>
                  <a:pt x="16" y="63"/>
                </a:cubicBezTo>
                <a:cubicBezTo>
                  <a:pt x="22" y="57"/>
                  <a:pt x="22" y="57"/>
                  <a:pt x="22" y="57"/>
                </a:cubicBezTo>
                <a:cubicBezTo>
                  <a:pt x="19" y="54"/>
                  <a:pt x="17" y="50"/>
                  <a:pt x="16" y="46"/>
                </a:cubicBezTo>
                <a:cubicBezTo>
                  <a:pt x="7" y="55"/>
                  <a:pt x="7" y="55"/>
                  <a:pt x="7" y="55"/>
                </a:cubicBezTo>
                <a:cubicBezTo>
                  <a:pt x="0" y="62"/>
                  <a:pt x="1" y="73"/>
                  <a:pt x="8" y="80"/>
                </a:cubicBezTo>
                <a:cubicBezTo>
                  <a:pt x="14" y="86"/>
                  <a:pt x="14" y="86"/>
                  <a:pt x="14" y="86"/>
                </a:cubicBezTo>
                <a:cubicBezTo>
                  <a:pt x="22" y="93"/>
                  <a:pt x="33" y="94"/>
                  <a:pt x="40" y="87"/>
                </a:cubicBezTo>
                <a:cubicBezTo>
                  <a:pt x="61" y="66"/>
                  <a:pt x="61" y="66"/>
                  <a:pt x="61" y="66"/>
                </a:cubicBezTo>
                <a:cubicBezTo>
                  <a:pt x="68" y="59"/>
                  <a:pt x="67" y="48"/>
                  <a:pt x="60" y="41"/>
                </a:cubicBezTo>
                <a:lnTo>
                  <a:pt x="49" y="30"/>
                </a:lnTo>
                <a:close/>
              </a:path>
            </a:pathLst>
          </a:custGeom>
          <a:solidFill>
            <a:sysClr val="window" lastClr="FFFFFF"/>
          </a:solidFill>
          <a:ln>
            <a:noFill/>
          </a:ln>
          <a:extLst/>
        </p:spPr>
        <p:txBody>
          <a:bodyPr vert="horz" wrap="square" lIns="133968" tIns="66982" rIns="133968" bIns="66982" numCol="1" anchor="t" anchorCtr="0" compatLnSpc="1">
            <a:prstTxWarp prst="textNoShape">
              <a:avLst/>
            </a:prstTxWarp>
          </a:bodyPr>
          <a:lstStyle/>
          <a:p>
            <a:pPr marL="0" marR="0" lvl="0" indent="0" algn="l" defTabSz="1340161" rtl="0" eaLnBrk="1" fontAlgn="base" latinLnBrk="0" hangingPunct="1">
              <a:lnSpc>
                <a:spcPct val="100000"/>
              </a:lnSpc>
              <a:spcBef>
                <a:spcPct val="0"/>
              </a:spcBef>
              <a:spcAft>
                <a:spcPct val="0"/>
              </a:spcAft>
              <a:buClrTx/>
              <a:buSzTx/>
              <a:buFontTx/>
              <a:buNone/>
              <a:tabLst/>
              <a:defRPr/>
            </a:pPr>
            <a:endParaRPr kumimoji="0" lang="en-US" sz="1157" b="0" i="0" u="none" strike="noStrike" kern="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95" name="Oval 524">
            <a:extLst>
              <a:ext uri="{FF2B5EF4-FFF2-40B4-BE49-F238E27FC236}">
                <a16:creationId xmlns:a16="http://schemas.microsoft.com/office/drawing/2014/main" id="{F5726FDC-61CF-854E-8052-E53A1C7B4480}"/>
              </a:ext>
            </a:extLst>
          </p:cNvPr>
          <p:cNvSpPr>
            <a:spLocks noChangeArrowheads="1"/>
          </p:cNvSpPr>
          <p:nvPr/>
        </p:nvSpPr>
        <p:spPr bwMode="auto">
          <a:xfrm>
            <a:off x="8273507" y="2976603"/>
            <a:ext cx="618383" cy="607715"/>
          </a:xfrm>
          <a:prstGeom prst="ellipse">
            <a:avLst/>
          </a:prstGeom>
          <a:solidFill>
            <a:srgbClr val="00B0F0"/>
          </a:solidFill>
          <a:ln w="19050">
            <a:solidFill>
              <a:srgbClr val="8C8C8C">
                <a:lumMod val="20000"/>
                <a:lumOff val="80000"/>
              </a:srgbClr>
            </a:solidFill>
            <a:round/>
            <a:headEnd/>
            <a:tailEnd/>
          </a:ln>
          <a:effectLst>
            <a:outerShdw blurRad="50800" dist="38100" dir="5400000" sx="98000" sy="98000" algn="tl" rotWithShape="0">
              <a:prstClr val="black">
                <a:alpha val="40000"/>
              </a:prstClr>
            </a:outerShdw>
          </a:effectLst>
        </p:spPr>
        <p:txBody>
          <a:bodyPr lIns="90420" tIns="45210" rIns="90420" bIns="45210"/>
          <a:lstStyle/>
          <a:p>
            <a:pPr marL="0" marR="0" lvl="0" indent="0" algn="ctr" defTabSz="902949" rtl="0" eaLnBrk="1" fontAlgn="base" latinLnBrk="0" hangingPunct="1">
              <a:lnSpc>
                <a:spcPct val="100000"/>
              </a:lnSpc>
              <a:spcBef>
                <a:spcPct val="20000"/>
              </a:spcBef>
              <a:spcAft>
                <a:spcPct val="0"/>
              </a:spcAft>
              <a:buClrTx/>
              <a:buSzTx/>
              <a:buFontTx/>
              <a:buNone/>
              <a:tabLst/>
              <a:defRPr/>
            </a:pPr>
            <a:endParaRPr kumimoji="0" lang="en-US" sz="1157" b="1" i="0" u="none" strike="noStrike" kern="0" cap="none" spc="0" normalizeH="0" baseline="0" noProof="0">
              <a:ln>
                <a:noFill/>
              </a:ln>
              <a:solidFill>
                <a:srgbClr val="000000"/>
              </a:solidFill>
              <a:effectLst/>
              <a:uLnTx/>
              <a:uFillTx/>
              <a:latin typeface="Calibri" panose="020F0502020204030204"/>
              <a:ea typeface="+mn-ea"/>
              <a:cs typeface="Arial" pitchFamily="34" charset="0"/>
            </a:endParaRPr>
          </a:p>
        </p:txBody>
      </p:sp>
      <p:sp>
        <p:nvSpPr>
          <p:cNvPr id="96" name="Freeform 117">
            <a:extLst>
              <a:ext uri="{FF2B5EF4-FFF2-40B4-BE49-F238E27FC236}">
                <a16:creationId xmlns:a16="http://schemas.microsoft.com/office/drawing/2014/main" id="{A73399EC-F390-0648-A0CF-76C5DEC2FB9F}"/>
              </a:ext>
            </a:extLst>
          </p:cNvPr>
          <p:cNvSpPr>
            <a:spLocks noEditPoints="1"/>
          </p:cNvSpPr>
          <p:nvPr/>
        </p:nvSpPr>
        <p:spPr bwMode="auto">
          <a:xfrm>
            <a:off x="8418997" y="3129528"/>
            <a:ext cx="344395" cy="338307"/>
          </a:xfrm>
          <a:custGeom>
            <a:avLst/>
            <a:gdLst>
              <a:gd name="T0" fmla="*/ 446 w 511"/>
              <a:gd name="T1" fmla="*/ 484 h 511"/>
              <a:gd name="T2" fmla="*/ 446 w 511"/>
              <a:gd name="T3" fmla="*/ 484 h 511"/>
              <a:gd name="T4" fmla="*/ 408 w 511"/>
              <a:gd name="T5" fmla="*/ 446 h 511"/>
              <a:gd name="T6" fmla="*/ 446 w 511"/>
              <a:gd name="T7" fmla="*/ 409 h 511"/>
              <a:gd name="T8" fmla="*/ 484 w 511"/>
              <a:gd name="T9" fmla="*/ 446 h 511"/>
              <a:gd name="T10" fmla="*/ 446 w 511"/>
              <a:gd name="T11" fmla="*/ 484 h 511"/>
              <a:gd name="T12" fmla="*/ 293 w 511"/>
              <a:gd name="T13" fmla="*/ 446 h 511"/>
              <a:gd name="T14" fmla="*/ 293 w 511"/>
              <a:gd name="T15" fmla="*/ 446 h 511"/>
              <a:gd name="T16" fmla="*/ 256 w 511"/>
              <a:gd name="T17" fmla="*/ 484 h 511"/>
              <a:gd name="T18" fmla="*/ 218 w 511"/>
              <a:gd name="T19" fmla="*/ 446 h 511"/>
              <a:gd name="T20" fmla="*/ 256 w 511"/>
              <a:gd name="T21" fmla="*/ 409 h 511"/>
              <a:gd name="T22" fmla="*/ 293 w 511"/>
              <a:gd name="T23" fmla="*/ 446 h 511"/>
              <a:gd name="T24" fmla="*/ 218 w 511"/>
              <a:gd name="T25" fmla="*/ 66 h 511"/>
              <a:gd name="T26" fmla="*/ 218 w 511"/>
              <a:gd name="T27" fmla="*/ 66 h 511"/>
              <a:gd name="T28" fmla="*/ 256 w 511"/>
              <a:gd name="T29" fmla="*/ 28 h 511"/>
              <a:gd name="T30" fmla="*/ 293 w 511"/>
              <a:gd name="T31" fmla="*/ 66 h 511"/>
              <a:gd name="T32" fmla="*/ 256 w 511"/>
              <a:gd name="T33" fmla="*/ 103 h 511"/>
              <a:gd name="T34" fmla="*/ 218 w 511"/>
              <a:gd name="T35" fmla="*/ 66 h 511"/>
              <a:gd name="T36" fmla="*/ 103 w 511"/>
              <a:gd name="T37" fmla="*/ 446 h 511"/>
              <a:gd name="T38" fmla="*/ 103 w 511"/>
              <a:gd name="T39" fmla="*/ 446 h 511"/>
              <a:gd name="T40" fmla="*/ 65 w 511"/>
              <a:gd name="T41" fmla="*/ 484 h 511"/>
              <a:gd name="T42" fmla="*/ 28 w 511"/>
              <a:gd name="T43" fmla="*/ 446 h 511"/>
              <a:gd name="T44" fmla="*/ 65 w 511"/>
              <a:gd name="T45" fmla="*/ 409 h 511"/>
              <a:gd name="T46" fmla="*/ 103 w 511"/>
              <a:gd name="T47" fmla="*/ 446 h 511"/>
              <a:gd name="T48" fmla="*/ 472 w 511"/>
              <a:gd name="T49" fmla="*/ 386 h 511"/>
              <a:gd name="T50" fmla="*/ 472 w 511"/>
              <a:gd name="T51" fmla="*/ 386 h 511"/>
              <a:gd name="T52" fmla="*/ 472 w 511"/>
              <a:gd name="T53" fmla="*/ 324 h 511"/>
              <a:gd name="T54" fmla="*/ 378 w 511"/>
              <a:gd name="T55" fmla="*/ 230 h 511"/>
              <a:gd name="T56" fmla="*/ 324 w 511"/>
              <a:gd name="T57" fmla="*/ 230 h 511"/>
              <a:gd name="T58" fmla="*/ 282 w 511"/>
              <a:gd name="T59" fmla="*/ 201 h 511"/>
              <a:gd name="T60" fmla="*/ 282 w 511"/>
              <a:gd name="T61" fmla="*/ 125 h 511"/>
              <a:gd name="T62" fmla="*/ 321 w 511"/>
              <a:gd name="T63" fmla="*/ 66 h 511"/>
              <a:gd name="T64" fmla="*/ 256 w 511"/>
              <a:gd name="T65" fmla="*/ 0 h 511"/>
              <a:gd name="T66" fmla="*/ 191 w 511"/>
              <a:gd name="T67" fmla="*/ 66 h 511"/>
              <a:gd name="T68" fmla="*/ 230 w 511"/>
              <a:gd name="T69" fmla="*/ 125 h 511"/>
              <a:gd name="T70" fmla="*/ 230 w 511"/>
              <a:gd name="T71" fmla="*/ 201 h 511"/>
              <a:gd name="T72" fmla="*/ 188 w 511"/>
              <a:gd name="T73" fmla="*/ 230 h 511"/>
              <a:gd name="T74" fmla="*/ 133 w 511"/>
              <a:gd name="T75" fmla="*/ 230 h 511"/>
              <a:gd name="T76" fmla="*/ 40 w 511"/>
              <a:gd name="T77" fmla="*/ 324 h 511"/>
              <a:gd name="T78" fmla="*/ 40 w 511"/>
              <a:gd name="T79" fmla="*/ 386 h 511"/>
              <a:gd name="T80" fmla="*/ 0 w 511"/>
              <a:gd name="T81" fmla="*/ 446 h 511"/>
              <a:gd name="T82" fmla="*/ 65 w 511"/>
              <a:gd name="T83" fmla="*/ 511 h 511"/>
              <a:gd name="T84" fmla="*/ 131 w 511"/>
              <a:gd name="T85" fmla="*/ 446 h 511"/>
              <a:gd name="T86" fmla="*/ 91 w 511"/>
              <a:gd name="T87" fmla="*/ 386 h 511"/>
              <a:gd name="T88" fmla="*/ 91 w 511"/>
              <a:gd name="T89" fmla="*/ 324 h 511"/>
              <a:gd name="T90" fmla="*/ 133 w 511"/>
              <a:gd name="T91" fmla="*/ 282 h 511"/>
              <a:gd name="T92" fmla="*/ 188 w 511"/>
              <a:gd name="T93" fmla="*/ 282 h 511"/>
              <a:gd name="T94" fmla="*/ 230 w 511"/>
              <a:gd name="T95" fmla="*/ 275 h 511"/>
              <a:gd name="T96" fmla="*/ 230 w 511"/>
              <a:gd name="T97" fmla="*/ 386 h 511"/>
              <a:gd name="T98" fmla="*/ 191 w 511"/>
              <a:gd name="T99" fmla="*/ 446 h 511"/>
              <a:gd name="T100" fmla="*/ 256 w 511"/>
              <a:gd name="T101" fmla="*/ 511 h 511"/>
              <a:gd name="T102" fmla="*/ 321 w 511"/>
              <a:gd name="T103" fmla="*/ 446 h 511"/>
              <a:gd name="T104" fmla="*/ 282 w 511"/>
              <a:gd name="T105" fmla="*/ 386 h 511"/>
              <a:gd name="T106" fmla="*/ 282 w 511"/>
              <a:gd name="T107" fmla="*/ 275 h 511"/>
              <a:gd name="T108" fmla="*/ 324 w 511"/>
              <a:gd name="T109" fmla="*/ 282 h 511"/>
              <a:gd name="T110" fmla="*/ 378 w 511"/>
              <a:gd name="T111" fmla="*/ 282 h 511"/>
              <a:gd name="T112" fmla="*/ 420 w 511"/>
              <a:gd name="T113" fmla="*/ 324 h 511"/>
              <a:gd name="T114" fmla="*/ 420 w 511"/>
              <a:gd name="T115" fmla="*/ 386 h 511"/>
              <a:gd name="T116" fmla="*/ 381 w 511"/>
              <a:gd name="T117" fmla="*/ 446 h 511"/>
              <a:gd name="T118" fmla="*/ 446 w 511"/>
              <a:gd name="T119" fmla="*/ 511 h 511"/>
              <a:gd name="T120" fmla="*/ 511 w 511"/>
              <a:gd name="T121" fmla="*/ 446 h 511"/>
              <a:gd name="T122" fmla="*/ 472 w 511"/>
              <a:gd name="T123" fmla="*/ 38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1" h="511">
                <a:moveTo>
                  <a:pt x="446" y="484"/>
                </a:moveTo>
                <a:lnTo>
                  <a:pt x="446" y="484"/>
                </a:lnTo>
                <a:cubicBezTo>
                  <a:pt x="425" y="484"/>
                  <a:pt x="408" y="467"/>
                  <a:pt x="408" y="446"/>
                </a:cubicBezTo>
                <a:cubicBezTo>
                  <a:pt x="408" y="425"/>
                  <a:pt x="425" y="409"/>
                  <a:pt x="446" y="409"/>
                </a:cubicBezTo>
                <a:cubicBezTo>
                  <a:pt x="467" y="409"/>
                  <a:pt x="484" y="425"/>
                  <a:pt x="484" y="446"/>
                </a:cubicBezTo>
                <a:cubicBezTo>
                  <a:pt x="484" y="467"/>
                  <a:pt x="467" y="484"/>
                  <a:pt x="446" y="484"/>
                </a:cubicBezTo>
                <a:close/>
                <a:moveTo>
                  <a:pt x="293" y="446"/>
                </a:moveTo>
                <a:lnTo>
                  <a:pt x="293" y="446"/>
                </a:lnTo>
                <a:cubicBezTo>
                  <a:pt x="293" y="467"/>
                  <a:pt x="277" y="484"/>
                  <a:pt x="256" y="484"/>
                </a:cubicBezTo>
                <a:cubicBezTo>
                  <a:pt x="235" y="484"/>
                  <a:pt x="218" y="467"/>
                  <a:pt x="218" y="446"/>
                </a:cubicBezTo>
                <a:cubicBezTo>
                  <a:pt x="218" y="425"/>
                  <a:pt x="235" y="409"/>
                  <a:pt x="256" y="409"/>
                </a:cubicBezTo>
                <a:cubicBezTo>
                  <a:pt x="277" y="409"/>
                  <a:pt x="293" y="425"/>
                  <a:pt x="293" y="446"/>
                </a:cubicBezTo>
                <a:close/>
                <a:moveTo>
                  <a:pt x="218" y="66"/>
                </a:moveTo>
                <a:lnTo>
                  <a:pt x="218" y="66"/>
                </a:lnTo>
                <a:cubicBezTo>
                  <a:pt x="218" y="45"/>
                  <a:pt x="235" y="28"/>
                  <a:pt x="256" y="28"/>
                </a:cubicBezTo>
                <a:cubicBezTo>
                  <a:pt x="277" y="28"/>
                  <a:pt x="293" y="45"/>
                  <a:pt x="293" y="66"/>
                </a:cubicBezTo>
                <a:cubicBezTo>
                  <a:pt x="293" y="86"/>
                  <a:pt x="277" y="103"/>
                  <a:pt x="256" y="103"/>
                </a:cubicBezTo>
                <a:cubicBezTo>
                  <a:pt x="235" y="103"/>
                  <a:pt x="218" y="86"/>
                  <a:pt x="218" y="66"/>
                </a:cubicBezTo>
                <a:close/>
                <a:moveTo>
                  <a:pt x="103" y="446"/>
                </a:moveTo>
                <a:lnTo>
                  <a:pt x="103" y="446"/>
                </a:lnTo>
                <a:cubicBezTo>
                  <a:pt x="103" y="467"/>
                  <a:pt x="86" y="484"/>
                  <a:pt x="65" y="484"/>
                </a:cubicBezTo>
                <a:cubicBezTo>
                  <a:pt x="45" y="484"/>
                  <a:pt x="28" y="467"/>
                  <a:pt x="28" y="446"/>
                </a:cubicBezTo>
                <a:cubicBezTo>
                  <a:pt x="28" y="425"/>
                  <a:pt x="45" y="409"/>
                  <a:pt x="65" y="409"/>
                </a:cubicBezTo>
                <a:cubicBezTo>
                  <a:pt x="86" y="409"/>
                  <a:pt x="103" y="425"/>
                  <a:pt x="103" y="446"/>
                </a:cubicBezTo>
                <a:close/>
                <a:moveTo>
                  <a:pt x="472" y="386"/>
                </a:moveTo>
                <a:lnTo>
                  <a:pt x="472" y="386"/>
                </a:lnTo>
                <a:lnTo>
                  <a:pt x="472" y="324"/>
                </a:lnTo>
                <a:cubicBezTo>
                  <a:pt x="472" y="286"/>
                  <a:pt x="447" y="230"/>
                  <a:pt x="378" y="230"/>
                </a:cubicBezTo>
                <a:lnTo>
                  <a:pt x="324" y="230"/>
                </a:lnTo>
                <a:cubicBezTo>
                  <a:pt x="285" y="230"/>
                  <a:pt x="282" y="211"/>
                  <a:pt x="282" y="201"/>
                </a:cubicBezTo>
                <a:lnTo>
                  <a:pt x="282" y="125"/>
                </a:lnTo>
                <a:cubicBezTo>
                  <a:pt x="305" y="115"/>
                  <a:pt x="321" y="92"/>
                  <a:pt x="321" y="66"/>
                </a:cubicBezTo>
                <a:cubicBezTo>
                  <a:pt x="321" y="29"/>
                  <a:pt x="292" y="0"/>
                  <a:pt x="256" y="0"/>
                </a:cubicBezTo>
                <a:cubicBezTo>
                  <a:pt x="220" y="0"/>
                  <a:pt x="191" y="29"/>
                  <a:pt x="191" y="66"/>
                </a:cubicBezTo>
                <a:cubicBezTo>
                  <a:pt x="191" y="92"/>
                  <a:pt x="207" y="115"/>
                  <a:pt x="230" y="125"/>
                </a:cubicBezTo>
                <a:lnTo>
                  <a:pt x="230" y="201"/>
                </a:lnTo>
                <a:cubicBezTo>
                  <a:pt x="230" y="209"/>
                  <a:pt x="228" y="230"/>
                  <a:pt x="188" y="230"/>
                </a:cubicBezTo>
                <a:lnTo>
                  <a:pt x="133" y="230"/>
                </a:lnTo>
                <a:cubicBezTo>
                  <a:pt x="65" y="230"/>
                  <a:pt x="40" y="286"/>
                  <a:pt x="40" y="324"/>
                </a:cubicBezTo>
                <a:lnTo>
                  <a:pt x="40" y="386"/>
                </a:lnTo>
                <a:cubicBezTo>
                  <a:pt x="16" y="396"/>
                  <a:pt x="0" y="419"/>
                  <a:pt x="0" y="446"/>
                </a:cubicBezTo>
                <a:cubicBezTo>
                  <a:pt x="0" y="482"/>
                  <a:pt x="29" y="511"/>
                  <a:pt x="65" y="511"/>
                </a:cubicBezTo>
                <a:cubicBezTo>
                  <a:pt x="101" y="511"/>
                  <a:pt x="131" y="482"/>
                  <a:pt x="131" y="446"/>
                </a:cubicBezTo>
                <a:cubicBezTo>
                  <a:pt x="131" y="419"/>
                  <a:pt x="114" y="396"/>
                  <a:pt x="91" y="386"/>
                </a:cubicBezTo>
                <a:lnTo>
                  <a:pt x="91" y="324"/>
                </a:lnTo>
                <a:cubicBezTo>
                  <a:pt x="91" y="317"/>
                  <a:pt x="93" y="282"/>
                  <a:pt x="133" y="282"/>
                </a:cubicBezTo>
                <a:lnTo>
                  <a:pt x="188" y="282"/>
                </a:lnTo>
                <a:cubicBezTo>
                  <a:pt x="204" y="282"/>
                  <a:pt x="218" y="279"/>
                  <a:pt x="230" y="275"/>
                </a:cubicBezTo>
                <a:lnTo>
                  <a:pt x="230" y="386"/>
                </a:lnTo>
                <a:cubicBezTo>
                  <a:pt x="207" y="396"/>
                  <a:pt x="191" y="419"/>
                  <a:pt x="191" y="446"/>
                </a:cubicBezTo>
                <a:cubicBezTo>
                  <a:pt x="191" y="482"/>
                  <a:pt x="220" y="511"/>
                  <a:pt x="256" y="511"/>
                </a:cubicBezTo>
                <a:cubicBezTo>
                  <a:pt x="292" y="511"/>
                  <a:pt x="321" y="482"/>
                  <a:pt x="321" y="446"/>
                </a:cubicBezTo>
                <a:cubicBezTo>
                  <a:pt x="321" y="419"/>
                  <a:pt x="305" y="396"/>
                  <a:pt x="282" y="386"/>
                </a:cubicBezTo>
                <a:lnTo>
                  <a:pt x="282" y="275"/>
                </a:lnTo>
                <a:cubicBezTo>
                  <a:pt x="293" y="279"/>
                  <a:pt x="307" y="282"/>
                  <a:pt x="324" y="282"/>
                </a:cubicBezTo>
                <a:lnTo>
                  <a:pt x="378" y="282"/>
                </a:lnTo>
                <a:cubicBezTo>
                  <a:pt x="417" y="282"/>
                  <a:pt x="420" y="314"/>
                  <a:pt x="420" y="324"/>
                </a:cubicBezTo>
                <a:lnTo>
                  <a:pt x="420" y="386"/>
                </a:lnTo>
                <a:cubicBezTo>
                  <a:pt x="397" y="396"/>
                  <a:pt x="381" y="419"/>
                  <a:pt x="381" y="446"/>
                </a:cubicBezTo>
                <a:cubicBezTo>
                  <a:pt x="381" y="482"/>
                  <a:pt x="410" y="511"/>
                  <a:pt x="446" y="511"/>
                </a:cubicBezTo>
                <a:cubicBezTo>
                  <a:pt x="482" y="511"/>
                  <a:pt x="511" y="482"/>
                  <a:pt x="511" y="446"/>
                </a:cubicBezTo>
                <a:cubicBezTo>
                  <a:pt x="511" y="419"/>
                  <a:pt x="495" y="396"/>
                  <a:pt x="472" y="386"/>
                </a:cubicBezTo>
                <a:close/>
              </a:path>
            </a:pathLst>
          </a:custGeom>
          <a:solidFill>
            <a:sysClr val="window" lastClr="FFFFFF"/>
          </a:solidFill>
          <a:ln w="0">
            <a:noFill/>
            <a:prstDash val="solid"/>
            <a:round/>
            <a:headEnd/>
            <a:tailEnd/>
          </a:ln>
        </p:spPr>
        <p:txBody>
          <a:bodyPr vert="horz" wrap="square" lIns="133968" tIns="66982" rIns="133968" bIns="66982" numCol="1" anchor="t" anchorCtr="0" compatLnSpc="1">
            <a:prstTxWarp prst="textNoShape">
              <a:avLst/>
            </a:prstTxWarp>
          </a:bodyPr>
          <a:lstStyle/>
          <a:p>
            <a:pPr marL="0" marR="0" lvl="0" indent="0" algn="l" defTabSz="1340161" rtl="0" eaLnBrk="1" fontAlgn="base" latinLnBrk="0" hangingPunct="1">
              <a:lnSpc>
                <a:spcPct val="100000"/>
              </a:lnSpc>
              <a:spcBef>
                <a:spcPct val="0"/>
              </a:spcBef>
              <a:spcAft>
                <a:spcPct val="0"/>
              </a:spcAft>
              <a:buClrTx/>
              <a:buSzTx/>
              <a:buFontTx/>
              <a:buNone/>
              <a:tabLst/>
              <a:defRPr/>
            </a:pPr>
            <a:endParaRPr kumimoji="0" lang="en-US" sz="1157" b="0" i="0" u="none" strike="noStrike" kern="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97" name="Title 3">
            <a:extLst>
              <a:ext uri="{FF2B5EF4-FFF2-40B4-BE49-F238E27FC236}">
                <a16:creationId xmlns:a16="http://schemas.microsoft.com/office/drawing/2014/main" id="{7F69D797-43EE-994D-B75C-C5DDD5DB12EF}"/>
              </a:ext>
            </a:extLst>
          </p:cNvPr>
          <p:cNvSpPr txBox="1">
            <a:spLocks/>
          </p:cNvSpPr>
          <p:nvPr/>
        </p:nvSpPr>
        <p:spPr>
          <a:xfrm>
            <a:off x="8663990" y="2889216"/>
            <a:ext cx="1881847" cy="3383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r">
              <a:defRPr/>
            </a:pPr>
            <a:r>
              <a:rPr lang="en-GB" sz="900" b="0">
                <a:solidFill>
                  <a:schemeClr val="bg1">
                    <a:lumMod val="50000"/>
                  </a:schemeClr>
                </a:solidFill>
                <a:latin typeface="+mn-lt"/>
              </a:rPr>
              <a:t>Specific Data Cleansing </a:t>
            </a:r>
            <a:br>
              <a:rPr lang="en-GB" sz="900" b="0">
                <a:solidFill>
                  <a:schemeClr val="bg1">
                    <a:lumMod val="50000"/>
                  </a:schemeClr>
                </a:solidFill>
                <a:latin typeface="+mn-lt"/>
              </a:rPr>
            </a:br>
            <a:r>
              <a:rPr lang="en-GB" sz="900" b="0">
                <a:solidFill>
                  <a:schemeClr val="bg1">
                    <a:lumMod val="50000"/>
                  </a:schemeClr>
                </a:solidFill>
                <a:latin typeface="+mn-lt"/>
              </a:rPr>
              <a:t>&amp; Mitigation effort</a:t>
            </a:r>
          </a:p>
        </p:txBody>
      </p:sp>
      <p:sp>
        <p:nvSpPr>
          <p:cNvPr id="98" name="Pfeil nach unten 97">
            <a:extLst>
              <a:ext uri="{FF2B5EF4-FFF2-40B4-BE49-F238E27FC236}">
                <a16:creationId xmlns:a16="http://schemas.microsoft.com/office/drawing/2014/main" id="{A8C5879A-B8C7-2C4E-9BF9-8EC86AEE04BF}"/>
              </a:ext>
            </a:extLst>
          </p:cNvPr>
          <p:cNvSpPr/>
          <p:nvPr/>
        </p:nvSpPr>
        <p:spPr>
          <a:xfrm rot="2280862">
            <a:off x="7106117" y="203628"/>
            <a:ext cx="435823" cy="475956"/>
          </a:xfrm>
          <a:prstGeom prst="downArrow">
            <a:avLst/>
          </a:prstGeom>
          <a:solidFill>
            <a:srgbClr val="00B0F0"/>
          </a:solidFill>
          <a:ln w="19050" algn="ctr">
            <a:noFill/>
            <a:miter lim="800000"/>
            <a:headEnd/>
            <a:tailEnd/>
          </a:ln>
        </p:spPr>
        <p:txBody>
          <a:bodyPr wrap="square" lIns="97996" tIns="97996" rIns="97996" bIns="97996" rtlCol="0" anchor="ctr"/>
          <a:lstStyle/>
          <a:p>
            <a:pPr algn="ctr" defTabSz="1219170">
              <a:lnSpc>
                <a:spcPct val="106000"/>
              </a:lnSpc>
              <a:buFont typeface="Wingdings 2" pitchFamily="18" charset="2"/>
              <a:buNone/>
            </a:pPr>
            <a:endParaRPr lang="en-US" sz="900" b="1">
              <a:solidFill>
                <a:prstClr val="white"/>
              </a:solidFill>
              <a:latin typeface="Calibri" panose="020F0502020204030204"/>
            </a:endParaRPr>
          </a:p>
        </p:txBody>
      </p:sp>
      <p:sp>
        <p:nvSpPr>
          <p:cNvPr id="99" name="Pfeil nach unten 98">
            <a:extLst>
              <a:ext uri="{FF2B5EF4-FFF2-40B4-BE49-F238E27FC236}">
                <a16:creationId xmlns:a16="http://schemas.microsoft.com/office/drawing/2014/main" id="{DDB279D9-B4F3-F644-A429-F66AEE86D4A0}"/>
              </a:ext>
            </a:extLst>
          </p:cNvPr>
          <p:cNvSpPr/>
          <p:nvPr/>
        </p:nvSpPr>
        <p:spPr>
          <a:xfrm rot="19174330">
            <a:off x="8733563" y="209561"/>
            <a:ext cx="435823" cy="475956"/>
          </a:xfrm>
          <a:prstGeom prst="downArrow">
            <a:avLst/>
          </a:prstGeom>
          <a:solidFill>
            <a:srgbClr val="00B0F0"/>
          </a:solidFill>
          <a:ln w="19050" algn="ctr">
            <a:noFill/>
            <a:miter lim="800000"/>
            <a:headEnd/>
            <a:tailEnd/>
          </a:ln>
        </p:spPr>
        <p:txBody>
          <a:bodyPr wrap="square" lIns="97996" tIns="97996" rIns="97996" bIns="97996" rtlCol="0" anchor="ctr"/>
          <a:lstStyle/>
          <a:p>
            <a:pPr algn="ctr" defTabSz="1219170">
              <a:lnSpc>
                <a:spcPct val="106000"/>
              </a:lnSpc>
              <a:buFont typeface="Wingdings 2" pitchFamily="18" charset="2"/>
              <a:buNone/>
            </a:pPr>
            <a:endParaRPr lang="en-US" sz="900" b="1">
              <a:solidFill>
                <a:prstClr val="white"/>
              </a:solidFill>
              <a:latin typeface="Calibri" panose="020F0502020204030204"/>
            </a:endParaRPr>
          </a:p>
        </p:txBody>
      </p:sp>
      <p:sp>
        <p:nvSpPr>
          <p:cNvPr id="100" name="Title 3">
            <a:extLst>
              <a:ext uri="{FF2B5EF4-FFF2-40B4-BE49-F238E27FC236}">
                <a16:creationId xmlns:a16="http://schemas.microsoft.com/office/drawing/2014/main" id="{CD256770-9388-F241-9CDA-D11B2B663BDA}"/>
              </a:ext>
            </a:extLst>
          </p:cNvPr>
          <p:cNvSpPr txBox="1">
            <a:spLocks/>
          </p:cNvSpPr>
          <p:nvPr/>
        </p:nvSpPr>
        <p:spPr>
          <a:xfrm>
            <a:off x="7419322" y="129560"/>
            <a:ext cx="1382474" cy="55915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900">
                <a:solidFill>
                  <a:schemeClr val="bg1">
                    <a:lumMod val="50000"/>
                  </a:schemeClr>
                </a:solidFill>
                <a:latin typeface="+mn-lt"/>
              </a:rPr>
              <a:t>One project One aim -</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GB" sz="900" b="0">
              <a:solidFill>
                <a:schemeClr val="bg1">
                  <a:lumMod val="50000"/>
                </a:schemeClr>
              </a:solidFill>
              <a:latin typeface="+mn-lt"/>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GB" sz="900" b="0">
                <a:solidFill>
                  <a:schemeClr val="bg1">
                    <a:lumMod val="50000"/>
                  </a:schemeClr>
                </a:solidFill>
                <a:latin typeface="+mn-lt"/>
              </a:rPr>
              <a:t>…both paths must be handled equally </a:t>
            </a:r>
          </a:p>
        </p:txBody>
      </p:sp>
      <p:sp>
        <p:nvSpPr>
          <p:cNvPr id="101" name="Textfeld 100">
            <a:extLst>
              <a:ext uri="{FF2B5EF4-FFF2-40B4-BE49-F238E27FC236}">
                <a16:creationId xmlns:a16="http://schemas.microsoft.com/office/drawing/2014/main" id="{226B5561-87F4-064F-A9B6-280BE8291CEC}"/>
              </a:ext>
            </a:extLst>
          </p:cNvPr>
          <p:cNvSpPr txBox="1"/>
          <p:nvPr/>
        </p:nvSpPr>
        <p:spPr>
          <a:xfrm rot="16200000">
            <a:off x="3949632" y="1593667"/>
            <a:ext cx="1797480" cy="461665"/>
          </a:xfrm>
          <a:prstGeom prst="rect">
            <a:avLst/>
          </a:prstGeom>
          <a:noFill/>
        </p:spPr>
        <p:txBody>
          <a:bodyPr wrap="none" rtlCol="0">
            <a:spAutoFit/>
          </a:bodyPr>
          <a:lstStyle/>
          <a:p>
            <a:r>
              <a:rPr lang="en-GB" sz="1200" b="1">
                <a:solidFill>
                  <a:schemeClr val="bg1">
                    <a:lumMod val="65000"/>
                  </a:schemeClr>
                </a:solidFill>
              </a:rPr>
              <a:t>accurate evaluation/</a:t>
            </a:r>
            <a:br>
              <a:rPr lang="en-GB" sz="1200" b="1">
                <a:solidFill>
                  <a:schemeClr val="bg1">
                    <a:lumMod val="65000"/>
                  </a:schemeClr>
                </a:solidFill>
              </a:rPr>
            </a:br>
            <a:r>
              <a:rPr lang="en-GB" sz="1200" b="1">
                <a:solidFill>
                  <a:schemeClr val="bg1">
                    <a:lumMod val="65000"/>
                  </a:schemeClr>
                </a:solidFill>
              </a:rPr>
              <a:t>decision and enablement</a:t>
            </a:r>
            <a:endParaRPr lang="en-US" sz="1200" b="1">
              <a:solidFill>
                <a:schemeClr val="bg1">
                  <a:lumMod val="65000"/>
                </a:schemeClr>
              </a:solidFill>
            </a:endParaRPr>
          </a:p>
        </p:txBody>
      </p:sp>
      <p:sp>
        <p:nvSpPr>
          <p:cNvPr id="102" name="Textfeld 101">
            <a:extLst>
              <a:ext uri="{FF2B5EF4-FFF2-40B4-BE49-F238E27FC236}">
                <a16:creationId xmlns:a16="http://schemas.microsoft.com/office/drawing/2014/main" id="{31495106-F399-7B40-AAC3-FD7130D1B29D}"/>
              </a:ext>
            </a:extLst>
          </p:cNvPr>
          <p:cNvSpPr txBox="1"/>
          <p:nvPr/>
        </p:nvSpPr>
        <p:spPr>
          <a:xfrm rot="16200000">
            <a:off x="4346286" y="3571737"/>
            <a:ext cx="1110176" cy="461665"/>
          </a:xfrm>
          <a:prstGeom prst="rect">
            <a:avLst/>
          </a:prstGeom>
          <a:noFill/>
        </p:spPr>
        <p:txBody>
          <a:bodyPr wrap="none" rtlCol="0">
            <a:spAutoFit/>
          </a:bodyPr>
          <a:lstStyle/>
          <a:p>
            <a:r>
              <a:rPr lang="en-GB" sz="1200" b="1">
                <a:solidFill>
                  <a:schemeClr val="bg1">
                    <a:lumMod val="65000"/>
                  </a:schemeClr>
                </a:solidFill>
              </a:rPr>
              <a:t>Sophisticated</a:t>
            </a:r>
            <a:br>
              <a:rPr lang="en-GB" sz="1200" b="1">
                <a:solidFill>
                  <a:schemeClr val="bg1">
                    <a:lumMod val="65000"/>
                  </a:schemeClr>
                </a:solidFill>
              </a:rPr>
            </a:br>
            <a:r>
              <a:rPr lang="en-GB" sz="1200" b="1">
                <a:solidFill>
                  <a:schemeClr val="bg1">
                    <a:lumMod val="65000"/>
                  </a:schemeClr>
                </a:solidFill>
              </a:rPr>
              <a:t>methodology </a:t>
            </a:r>
            <a:endParaRPr lang="en-US" sz="1200" b="1">
              <a:solidFill>
                <a:schemeClr val="bg1">
                  <a:lumMod val="65000"/>
                </a:schemeClr>
              </a:solidFill>
            </a:endParaRPr>
          </a:p>
        </p:txBody>
      </p:sp>
      <p:sp>
        <p:nvSpPr>
          <p:cNvPr id="103" name="Textfeld 102">
            <a:extLst>
              <a:ext uri="{FF2B5EF4-FFF2-40B4-BE49-F238E27FC236}">
                <a16:creationId xmlns:a16="http://schemas.microsoft.com/office/drawing/2014/main" id="{9BC21D08-1F96-1D40-9391-A613A8F7D7FC}"/>
              </a:ext>
            </a:extLst>
          </p:cNvPr>
          <p:cNvSpPr txBox="1"/>
          <p:nvPr/>
        </p:nvSpPr>
        <p:spPr>
          <a:xfrm rot="16200000">
            <a:off x="4421538" y="5052249"/>
            <a:ext cx="955711" cy="461665"/>
          </a:xfrm>
          <a:prstGeom prst="rect">
            <a:avLst/>
          </a:prstGeom>
          <a:noFill/>
        </p:spPr>
        <p:txBody>
          <a:bodyPr wrap="none" rtlCol="0">
            <a:spAutoFit/>
          </a:bodyPr>
          <a:lstStyle/>
          <a:p>
            <a:r>
              <a:rPr lang="en-GB" sz="1200" b="1">
                <a:solidFill>
                  <a:schemeClr val="bg1">
                    <a:lumMod val="65000"/>
                  </a:schemeClr>
                </a:solidFill>
              </a:rPr>
              <a:t>OCM – </a:t>
            </a:r>
          </a:p>
          <a:p>
            <a:r>
              <a:rPr lang="en-GB" sz="1200" b="1">
                <a:solidFill>
                  <a:schemeClr val="bg1">
                    <a:lumMod val="65000"/>
                  </a:schemeClr>
                </a:solidFill>
              </a:rPr>
              <a:t>deliverables</a:t>
            </a:r>
            <a:endParaRPr lang="en-US" sz="1200" b="1">
              <a:solidFill>
                <a:schemeClr val="bg1">
                  <a:lumMod val="65000"/>
                </a:schemeClr>
              </a:solidFill>
            </a:endParaRPr>
          </a:p>
        </p:txBody>
      </p:sp>
      <p:sp>
        <p:nvSpPr>
          <p:cNvPr id="104" name="Textfeld 103">
            <a:extLst>
              <a:ext uri="{FF2B5EF4-FFF2-40B4-BE49-F238E27FC236}">
                <a16:creationId xmlns:a16="http://schemas.microsoft.com/office/drawing/2014/main" id="{7FF77BF3-6EE6-5147-92FC-B9FEF892D9AE}"/>
              </a:ext>
            </a:extLst>
          </p:cNvPr>
          <p:cNvSpPr txBox="1"/>
          <p:nvPr/>
        </p:nvSpPr>
        <p:spPr>
          <a:xfrm rot="16200000">
            <a:off x="4389043" y="6125947"/>
            <a:ext cx="970137" cy="461665"/>
          </a:xfrm>
          <a:prstGeom prst="rect">
            <a:avLst/>
          </a:prstGeom>
          <a:noFill/>
        </p:spPr>
        <p:txBody>
          <a:bodyPr wrap="none" rtlCol="0">
            <a:spAutoFit/>
          </a:bodyPr>
          <a:lstStyle/>
          <a:p>
            <a:r>
              <a:rPr lang="en-GB" sz="1200" b="1">
                <a:solidFill>
                  <a:schemeClr val="bg1">
                    <a:lumMod val="65000"/>
                  </a:schemeClr>
                </a:solidFill>
              </a:rPr>
              <a:t>Dashboards</a:t>
            </a:r>
            <a:br>
              <a:rPr lang="en-GB" sz="1200" b="1">
                <a:solidFill>
                  <a:schemeClr val="bg1">
                    <a:lumMod val="65000"/>
                  </a:schemeClr>
                </a:solidFill>
              </a:rPr>
            </a:br>
            <a:r>
              <a:rPr lang="en-GB" sz="1200" b="1">
                <a:solidFill>
                  <a:schemeClr val="bg1">
                    <a:lumMod val="65000"/>
                  </a:schemeClr>
                </a:solidFill>
              </a:rPr>
              <a:t>KPIs &amp; OKRs</a:t>
            </a:r>
            <a:endParaRPr lang="en-US" sz="1200" b="1">
              <a:solidFill>
                <a:schemeClr val="bg1">
                  <a:lumMod val="65000"/>
                </a:schemeClr>
              </a:solidFill>
            </a:endParaRPr>
          </a:p>
        </p:txBody>
      </p:sp>
      <p:sp>
        <p:nvSpPr>
          <p:cNvPr id="106" name="Rechteck 105">
            <a:extLst>
              <a:ext uri="{FF2B5EF4-FFF2-40B4-BE49-F238E27FC236}">
                <a16:creationId xmlns:a16="http://schemas.microsoft.com/office/drawing/2014/main" id="{243AA98C-ED81-1948-96A4-A554A4AC963A}"/>
              </a:ext>
            </a:extLst>
          </p:cNvPr>
          <p:cNvSpPr/>
          <p:nvPr/>
        </p:nvSpPr>
        <p:spPr>
          <a:xfrm>
            <a:off x="557646" y="45607"/>
            <a:ext cx="5851392" cy="584775"/>
          </a:xfrm>
          <a:prstGeom prst="rect">
            <a:avLst/>
          </a:prstGeom>
        </p:spPr>
        <p:txBody>
          <a:bodyPr wrap="square">
            <a:spAutoFit/>
          </a:bodyPr>
          <a:lstStyle/>
          <a:p>
            <a:r>
              <a:rPr lang="en-GB">
                <a:latin typeface="Arial Narrow" panose="020B0604020202020204" pitchFamily="34" charset="0"/>
                <a:ea typeface="Verdana" panose="020B0604030504040204" pitchFamily="34" charset="0"/>
                <a:cs typeface="Arial Narrow" panose="020B0604020202020204" pitchFamily="34" charset="0"/>
              </a:rPr>
              <a:t>Preamble </a:t>
            </a:r>
            <a:r>
              <a:rPr lang="en-US" sz="1100">
                <a:solidFill>
                  <a:sysClr val="windowText" lastClr="000000"/>
                </a:solidFill>
                <a:latin typeface="Arial Narrow" panose="020B0604020202020204" pitchFamily="34" charset="0"/>
                <a:cs typeface="Arial Narrow" panose="020B0604020202020204" pitchFamily="34" charset="0"/>
              </a:rPr>
              <a:t>(providing the background of an SAP S/4Hana project)</a:t>
            </a:r>
            <a:br>
              <a:rPr lang="en-GB" sz="1100">
                <a:solidFill>
                  <a:sysClr val="windowText" lastClr="000000"/>
                </a:solidFill>
                <a:latin typeface="Arial Narrow" panose="020B0604020202020204" pitchFamily="34" charset="0"/>
                <a:cs typeface="Arial Narrow" panose="020B0604020202020204" pitchFamily="34" charset="0"/>
              </a:rPr>
            </a:br>
            <a:r>
              <a:rPr lang="en-GB" sz="1400">
                <a:solidFill>
                  <a:srgbClr val="575757"/>
                </a:solidFill>
                <a:latin typeface="Arial Narrow" panose="020B0604020202020204" pitchFamily="34" charset="0"/>
                <a:cs typeface="Arial Narrow" panose="020B0604020202020204" pitchFamily="34" charset="0"/>
              </a:rPr>
              <a:t>Four pre-conditions for a successful SAP S/4HANA project</a:t>
            </a:r>
            <a:endParaRPr lang="en-US" sz="1400">
              <a:solidFill>
                <a:srgbClr val="575757"/>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79526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17E46FC3-0F62-984E-B06C-3E09F68BDC43}"/>
              </a:ext>
            </a:extLst>
          </p:cNvPr>
          <p:cNvSpPr>
            <a:spLocks noGrp="1"/>
          </p:cNvSpPr>
          <p:nvPr>
            <p:ph type="title"/>
          </p:nvPr>
        </p:nvSpPr>
        <p:spPr/>
        <p:txBody>
          <a:bodyPr/>
          <a:lstStyle/>
          <a:p>
            <a:br>
              <a:rPr lang="en-GB" sz="1800" dirty="0">
                <a:solidFill>
                  <a:prstClr val="white"/>
                </a:solidFill>
                <a:latin typeface="Arial Narrow" panose="020B0604020202020204" pitchFamily="34" charset="0"/>
                <a:cs typeface="Arial Narrow" panose="020B0604020202020204" pitchFamily="34" charset="0"/>
              </a:rPr>
            </a:br>
            <a:br>
              <a:rPr lang="en-GB" sz="1800" dirty="0">
                <a:solidFill>
                  <a:prstClr val="white"/>
                </a:solidFill>
                <a:latin typeface="Arial Narrow" panose="020B0604020202020204" pitchFamily="34" charset="0"/>
                <a:cs typeface="Arial Narrow" panose="020B0604020202020204" pitchFamily="34" charset="0"/>
              </a:rPr>
            </a:br>
            <a:br>
              <a:rPr lang="en-GB" sz="1800" dirty="0">
                <a:solidFill>
                  <a:prstClr val="white"/>
                </a:solidFill>
                <a:latin typeface="Arial Narrow" panose="020B0604020202020204" pitchFamily="34" charset="0"/>
                <a:cs typeface="Arial Narrow" panose="020B0604020202020204" pitchFamily="34" charset="0"/>
              </a:rPr>
            </a:br>
            <a:r>
              <a:rPr lang="en-US" sz="2400" b="1" dirty="0">
                <a:latin typeface="Arial Narrow" panose="020B0604020202020204" pitchFamily="34" charset="0"/>
                <a:cs typeface="Arial Narrow" panose="020B0604020202020204" pitchFamily="34" charset="0"/>
              </a:rPr>
              <a:t>Why are we here, today</a:t>
            </a:r>
            <a:r>
              <a:rPr lang="en-GB" sz="2400" b="1" dirty="0">
                <a:latin typeface="Arial Narrow" panose="020B0604020202020204" pitchFamily="34" charset="0"/>
                <a:cs typeface="Arial Narrow" panose="020B0604020202020204" pitchFamily="34" charset="0"/>
              </a:rPr>
              <a:t>?</a:t>
            </a:r>
            <a:br>
              <a:rPr lang="en-GB" sz="1800" dirty="0">
                <a:solidFill>
                  <a:prstClr val="white"/>
                </a:solidFill>
                <a:latin typeface="Arial Narrow" panose="020B0604020202020204" pitchFamily="34" charset="0"/>
                <a:cs typeface="Arial Narrow" panose="020B0604020202020204" pitchFamily="34" charset="0"/>
              </a:rPr>
            </a:br>
            <a:br>
              <a:rPr lang="en-GB" sz="1800" dirty="0">
                <a:solidFill>
                  <a:prstClr val="white"/>
                </a:solidFill>
                <a:latin typeface="Arial Narrow" panose="020B0604020202020204" pitchFamily="34" charset="0"/>
                <a:cs typeface="Arial Narrow" panose="020B0604020202020204" pitchFamily="34" charset="0"/>
              </a:rPr>
            </a:br>
            <a:r>
              <a:rPr lang="en-GB" sz="1800" dirty="0">
                <a:solidFill>
                  <a:prstClr val="white"/>
                </a:solidFill>
                <a:latin typeface="Arial Narrow" panose="020B0604020202020204" pitchFamily="34" charset="0"/>
                <a:cs typeface="Arial Narrow" panose="020B0604020202020204" pitchFamily="34" charset="0"/>
              </a:rPr>
              <a:t>We will  understand why the implementation of SAP S/4 HANA is different, how such a project will be delivered successfully - and how you will manage to take your people, your organization and collaborators with you. </a:t>
            </a:r>
          </a:p>
          <a:p>
            <a:endParaRPr lang="en-GB" sz="1800" dirty="0">
              <a:solidFill>
                <a:prstClr val="white"/>
              </a:solidFill>
              <a:latin typeface="Arial Narrow" panose="020B0604020202020204" pitchFamily="34" charset="0"/>
              <a:cs typeface="Arial Narrow" panose="020B0604020202020204" pitchFamily="34" charset="0"/>
            </a:endParaRPr>
          </a:p>
          <a:p>
            <a:r>
              <a:rPr lang="en-GB" sz="1800" b="1" dirty="0">
                <a:solidFill>
                  <a:prstClr val="white"/>
                </a:solidFill>
                <a:latin typeface="Arial Narrow" panose="020B0604020202020204" pitchFamily="34" charset="0"/>
                <a:cs typeface="Arial Narrow" panose="020B0604020202020204" pitchFamily="34" charset="0"/>
              </a:rPr>
              <a:t>Having the people of your company by your side is key – it is NOT the technology causing the challenges.</a:t>
            </a:r>
          </a:p>
        </p:txBody>
      </p:sp>
    </p:spTree>
    <p:extLst>
      <p:ext uri="{BB962C8B-B14F-4D97-AF65-F5344CB8AC3E}">
        <p14:creationId xmlns:p14="http://schemas.microsoft.com/office/powerpoint/2010/main" val="20573420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xjr80JyZ0aqiSTAbyd2J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TFJmYgZtk6g7Ur.Y3_X.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TFJmYgZtk6g7Ur.Y3_X.Q"/>
</p:tagLst>
</file>

<file path=ppt/tags/tag12.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13.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14.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TFJmYgZtk6g7Ur.Y3_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qBBvzvdJEeeIyH.0M4Qp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TFJmYgZtk6g7Ur.Y3_X.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TFJmYgZtk6g7Ur.Y3_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TFJmYgZtk6g7Ur.Y3_X.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TFJmYgZtk6g7Ur.Y3_X.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TFJmYgZtk6g7Ur.Y3_X.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TFJmYgZtk6g7Ur.Y3_X.Q"/>
</p:tagLst>
</file>

<file path=ppt/theme/theme1.xml><?xml version="1.0" encoding="utf-8"?>
<a:theme xmlns:a="http://schemas.openxmlformats.org/drawingml/2006/main" name="Rahmen">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Rahmen</Template>
  <TotalTime>0</TotalTime>
  <Words>6894</Words>
  <Application>Microsoft Macintosh PowerPoint</Application>
  <PresentationFormat>Breitbild</PresentationFormat>
  <Paragraphs>805</Paragraphs>
  <Slides>23</Slides>
  <Notes>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23</vt:i4>
      </vt:variant>
    </vt:vector>
  </HeadingPairs>
  <TitlesOfParts>
    <vt:vector size="34" baseType="lpstr">
      <vt:lpstr>ＭＳ ゴシック</vt:lpstr>
      <vt:lpstr>Arial</vt:lpstr>
      <vt:lpstr>Arial Narrow</vt:lpstr>
      <vt:lpstr>Calibri</vt:lpstr>
      <vt:lpstr>Calibri Light</vt:lpstr>
      <vt:lpstr>Corbel</vt:lpstr>
      <vt:lpstr>Open Sans</vt:lpstr>
      <vt:lpstr>Verdana</vt:lpstr>
      <vt:lpstr>Wingdings</vt:lpstr>
      <vt:lpstr>Wingdings 2</vt:lpstr>
      <vt:lpstr>Rahmen</vt:lpstr>
      <vt:lpstr>Idea to design –  (Ideo – Design Thinking)  Accelerating SAP S/4HANA projects</vt:lpstr>
      <vt:lpstr>Where are we are coming from? Why are we here, today?  What does SAP S/4HANA mean for our daily business- &amp; project lives? What makes the management of change so difficult – and how to solve the issue.   How we solve the occurring challenges during an SAP S/4HANA project Digitalization is “real-timification” (or: zero latency) of all our businesses and collaborations.  “embedded Management of Change”</vt:lpstr>
      <vt:lpstr>Preamble</vt:lpstr>
      <vt:lpstr>PowerPoint-Präsentation</vt:lpstr>
      <vt:lpstr>In a world performing within a process of accelerating “Disruptive innovation” we all have to decide if we want to play the role of the “Disruptive” or the “Disrupted”. Here and Now, each and every organization may decide either to disrupt itself – or to allow others, to do it for them.      All Exponential Organizations (ExOs) share the major connectional idea: The owning of assets will hinder us to innovate and in consequence will slow down the continuation of our exponential growth. This fact is a crucial thread to the future existence of our business.</vt:lpstr>
      <vt:lpstr>PowerPoint-Präsentation</vt:lpstr>
      <vt:lpstr>We are not claiming all these companies are using SAP S/4Hana – but we anticipate their journey into and through the area of  “Digital Transformation”</vt:lpstr>
      <vt:lpstr>PowerPoint-Präsentation</vt:lpstr>
      <vt:lpstr>   Why are we here, today?  We will  understand why the implementation of SAP S/4 HANA is different, how such a project will be delivered successfully - and how you will manage to take your people, your organization and collaborators with you.   Having the people of your company by your side is key – it is NOT the technology causing the challenges.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What are we confronted with every day in the project?  What does it mean for our daily business- &amp; project-lives…</vt:lpstr>
      <vt:lpstr>PowerPoint-Präsentation</vt:lpstr>
      <vt:lpstr>PowerPoint-Präsentation</vt:lpstr>
      <vt:lpstr>PowerPoint-Präsentation</vt:lpstr>
      <vt:lpstr>   Thank you – for listening     your questions, please</vt:lpstr>
      <vt:lpstr>PowerPoint-Präsentation</vt:lpstr>
      <vt:lpstr>PowerPoint-Präsentation</vt:lpstr>
    </vt:vector>
  </TitlesOfParts>
  <Manager/>
  <Company>Zerilli.net</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Ideas to design –   Accelerating SAP S/4HANA projects</dc:title>
  <dc:subject>Design Thinking</dc:subject>
  <dc:creator>Andreas L. Gross-Zerilli</dc:creator>
  <cp:keywords/>
  <dc:description/>
  <cp:lastModifiedBy>Andreas L. Gross-Zerilli</cp:lastModifiedBy>
  <cp:revision>49</cp:revision>
  <dcterms:created xsi:type="dcterms:W3CDTF">2018-03-08T10:06:09Z</dcterms:created>
  <dcterms:modified xsi:type="dcterms:W3CDTF">2018-04-11T13:08:39Z</dcterms:modified>
  <cp:category/>
</cp:coreProperties>
</file>