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8" r:id="rId4"/>
    <p:sldId id="257" r:id="rId5"/>
    <p:sldId id="261" r:id="rId6"/>
    <p:sldId id="273" r:id="rId7"/>
    <p:sldId id="286" r:id="rId8"/>
    <p:sldId id="259" r:id="rId9"/>
    <p:sldId id="264" r:id="rId10"/>
    <p:sldId id="278" r:id="rId11"/>
    <p:sldId id="263" r:id="rId12"/>
    <p:sldId id="277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9535"/>
    <a:srgbClr val="969632"/>
    <a:srgbClr val="994B2C"/>
    <a:srgbClr val="98682E"/>
    <a:srgbClr val="9B2D2A"/>
    <a:srgbClr val="827E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77595" autoAdjust="0"/>
  </p:normalViewPr>
  <p:slideViewPr>
    <p:cSldViewPr>
      <p:cViewPr varScale="1">
        <p:scale>
          <a:sx n="52" d="100"/>
          <a:sy n="52" d="100"/>
        </p:scale>
        <p:origin x="9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Sheet1!$B$6</c:f>
              <c:strCache>
                <c:ptCount val="1"/>
                <c:pt idx="0">
                  <c:v>by Revenue</c:v>
                </c:pt>
              </c:strCache>
            </c:strRef>
          </c:tx>
          <c:dLbls>
            <c:spPr>
              <a:noFill/>
            </c:spPr>
            <c:txPr>
              <a:bodyPr/>
              <a:lstStyle/>
              <a:p>
                <a:pPr>
                  <a:defRPr sz="20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Sheet1!$A$7:$A$12</c:f>
              <c:strCache>
                <c:ptCount val="6"/>
                <c:pt idx="0">
                  <c:v>Paint &amp; Coating</c:v>
                </c:pt>
                <c:pt idx="1">
                  <c:v>Adhesive / Sealant</c:v>
                </c:pt>
                <c:pt idx="2">
                  <c:v>Plastic</c:v>
                </c:pt>
                <c:pt idx="3">
                  <c:v>Ink</c:v>
                </c:pt>
                <c:pt idx="4">
                  <c:v>Rubber</c:v>
                </c:pt>
                <c:pt idx="5">
                  <c:v>Misc.</c:v>
                </c:pt>
              </c:strCache>
            </c:strRef>
          </c:cat>
          <c:val>
            <c:numRef>
              <c:f>Sheet1!$B$7:$B$12</c:f>
              <c:numCache>
                <c:formatCode>0%</c:formatCode>
                <c:ptCount val="6"/>
                <c:pt idx="0">
                  <c:v>0.45</c:v>
                </c:pt>
                <c:pt idx="1">
                  <c:v>0.2</c:v>
                </c:pt>
                <c:pt idx="2">
                  <c:v>0.14000000000000001</c:v>
                </c:pt>
                <c:pt idx="3">
                  <c:v>0.08</c:v>
                </c:pt>
                <c:pt idx="4">
                  <c:v>0.08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D9-4CCD-A70C-344B60E0FB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1952803196897686"/>
          <c:y val="0.15688299704724409"/>
          <c:w val="0.27121266936227567"/>
          <c:h val="0.70185900590551176"/>
        </c:manualLayout>
      </c:layout>
      <c:overlay val="0"/>
      <c:txPr>
        <a:bodyPr/>
        <a:lstStyle/>
        <a:p>
          <a:pPr>
            <a:defRPr sz="2000" b="1" i="0" baseline="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90160-D328-4B69-A035-90D3C82FA0A6}" type="doc">
      <dgm:prSet loTypeId="urn:microsoft.com/office/officeart/2005/8/layout/pList2#1" loCatId="list" qsTypeId="urn:microsoft.com/office/officeart/2005/8/quickstyle/simple4" qsCatId="simple" csTypeId="urn:microsoft.com/office/officeart/2005/8/colors/colorful2" csCatId="colorful" phldr="1"/>
      <dgm:spPr/>
    </dgm:pt>
    <dgm:pt modelId="{476E4177-EF8D-419E-AB8A-93E66CC82482}">
      <dgm:prSet phldrT="[Text]" custT="1"/>
      <dgm:spPr/>
      <dgm:t>
        <a:bodyPr lIns="73152" tIns="274320" rIns="73152"/>
        <a:lstStyle/>
        <a:p>
          <a:pPr algn="ctr"/>
          <a:r>
            <a:rPr lang="en-US" sz="2200" dirty="0">
              <a:latin typeface="Corbel" pitchFamily="34" charset="0"/>
            </a:rPr>
            <a:t>About Us</a:t>
          </a:r>
        </a:p>
      </dgm:t>
    </dgm:pt>
    <dgm:pt modelId="{50A25A56-CEA1-40EB-822C-18475EA4B47A}" type="parTrans" cxnId="{9A40B199-C1E6-4AA6-9486-07915ED7CAE7}">
      <dgm:prSet/>
      <dgm:spPr/>
      <dgm:t>
        <a:bodyPr/>
        <a:lstStyle/>
        <a:p>
          <a:endParaRPr lang="en-US"/>
        </a:p>
      </dgm:t>
    </dgm:pt>
    <dgm:pt modelId="{A91F7A1B-DD1E-4B26-839C-2A5EF0A403AD}" type="sibTrans" cxnId="{9A40B199-C1E6-4AA6-9486-07915ED7CAE7}">
      <dgm:prSet/>
      <dgm:spPr/>
      <dgm:t>
        <a:bodyPr/>
        <a:lstStyle/>
        <a:p>
          <a:endParaRPr lang="en-US"/>
        </a:p>
      </dgm:t>
    </dgm:pt>
    <dgm:pt modelId="{5DD0A7D4-5781-4819-AF33-C5CE25A2D297}">
      <dgm:prSet phldrT="[Text]" custT="1"/>
      <dgm:spPr/>
      <dgm:t>
        <a:bodyPr lIns="73152" tIns="274320" rIns="73152"/>
        <a:lstStyle/>
        <a:p>
          <a:pPr algn="ctr"/>
          <a:r>
            <a:rPr lang="en-US" sz="2200" dirty="0">
              <a:latin typeface="Corbel" pitchFamily="34" charset="0"/>
            </a:rPr>
            <a:t>Sales</a:t>
          </a:r>
        </a:p>
      </dgm:t>
    </dgm:pt>
    <dgm:pt modelId="{05B7C26E-C389-4346-849B-05526EF2C457}" type="parTrans" cxnId="{7417CC53-98FE-43F4-BF56-8508FB7DA803}">
      <dgm:prSet/>
      <dgm:spPr/>
      <dgm:t>
        <a:bodyPr/>
        <a:lstStyle/>
        <a:p>
          <a:endParaRPr lang="en-US"/>
        </a:p>
      </dgm:t>
    </dgm:pt>
    <dgm:pt modelId="{FD53903F-8A86-4D24-917A-36748269F973}" type="sibTrans" cxnId="{7417CC53-98FE-43F4-BF56-8508FB7DA803}">
      <dgm:prSet/>
      <dgm:spPr/>
      <dgm:t>
        <a:bodyPr/>
        <a:lstStyle/>
        <a:p>
          <a:endParaRPr lang="en-US"/>
        </a:p>
      </dgm:t>
    </dgm:pt>
    <dgm:pt modelId="{C20F2834-7A4B-463C-ABDE-12FFE93933A3}">
      <dgm:prSet phldrT="[Text]" custT="1"/>
      <dgm:spPr/>
      <dgm:t>
        <a:bodyPr lIns="73152" tIns="274320" rIns="73152"/>
        <a:lstStyle/>
        <a:p>
          <a:pPr algn="ctr"/>
          <a:r>
            <a:rPr lang="en-US" sz="2200" dirty="0">
              <a:latin typeface="Corbel" pitchFamily="34" charset="0"/>
            </a:rPr>
            <a:t>Path to </a:t>
          </a:r>
        </a:p>
        <a:p>
          <a:pPr algn="ctr"/>
          <a:r>
            <a:rPr lang="en-US" sz="2200" dirty="0">
              <a:latin typeface="Corbel" pitchFamily="34" charset="0"/>
            </a:rPr>
            <a:t>Success</a:t>
          </a:r>
        </a:p>
      </dgm:t>
    </dgm:pt>
    <dgm:pt modelId="{BCFE97E8-F389-4CB9-AF67-54F99688D24C}" type="parTrans" cxnId="{4C839C11-576D-4F8B-A506-F28B1DFFF881}">
      <dgm:prSet/>
      <dgm:spPr/>
      <dgm:t>
        <a:bodyPr/>
        <a:lstStyle/>
        <a:p>
          <a:endParaRPr lang="en-US"/>
        </a:p>
      </dgm:t>
    </dgm:pt>
    <dgm:pt modelId="{CAE5F0D1-5C6A-4BF8-ACC0-DB67084C99C7}" type="sibTrans" cxnId="{4C839C11-576D-4F8B-A506-F28B1DFFF881}">
      <dgm:prSet/>
      <dgm:spPr/>
      <dgm:t>
        <a:bodyPr/>
        <a:lstStyle/>
        <a:p>
          <a:endParaRPr lang="en-US"/>
        </a:p>
      </dgm:t>
    </dgm:pt>
    <dgm:pt modelId="{9FB9E97D-3D9F-43F3-9DE6-BCFDF751FA83}">
      <dgm:prSet phldrT="[Text]" custT="1"/>
      <dgm:spPr/>
      <dgm:t>
        <a:bodyPr lIns="73152" tIns="274320" rIns="73152"/>
        <a:lstStyle/>
        <a:p>
          <a:pPr algn="ctr"/>
          <a:r>
            <a:rPr lang="en-US" sz="2200" dirty="0">
              <a:latin typeface="Corbel" pitchFamily="34" charset="0"/>
            </a:rPr>
            <a:t>Systems &amp; Logistics  </a:t>
          </a:r>
        </a:p>
        <a:p>
          <a:pPr algn="l"/>
          <a:endParaRPr lang="en-US" sz="2200" dirty="0">
            <a:latin typeface="Corbel" pitchFamily="34" charset="0"/>
          </a:endParaRPr>
        </a:p>
      </dgm:t>
    </dgm:pt>
    <dgm:pt modelId="{8EF173C0-3FBD-4823-AA47-4C448A7D4050}" type="parTrans" cxnId="{57519FB9-6C93-41E1-8FD9-D04E0F457D1D}">
      <dgm:prSet/>
      <dgm:spPr/>
      <dgm:t>
        <a:bodyPr/>
        <a:lstStyle/>
        <a:p>
          <a:endParaRPr lang="en-US"/>
        </a:p>
      </dgm:t>
    </dgm:pt>
    <dgm:pt modelId="{DB13494E-0E85-4F2A-9B3F-AF36521C86F8}" type="sibTrans" cxnId="{57519FB9-6C93-41E1-8FD9-D04E0F457D1D}">
      <dgm:prSet/>
      <dgm:spPr/>
      <dgm:t>
        <a:bodyPr/>
        <a:lstStyle/>
        <a:p>
          <a:endParaRPr lang="en-US"/>
        </a:p>
      </dgm:t>
    </dgm:pt>
    <dgm:pt modelId="{9E4DC8AD-1AC7-4E53-B32C-25202AFDB195}" type="pres">
      <dgm:prSet presAssocID="{AA690160-D328-4B69-A035-90D3C82FA0A6}" presName="Name0" presStyleCnt="0">
        <dgm:presLayoutVars>
          <dgm:dir/>
          <dgm:resizeHandles val="exact"/>
        </dgm:presLayoutVars>
      </dgm:prSet>
      <dgm:spPr/>
    </dgm:pt>
    <dgm:pt modelId="{ACBF4AF3-FAB8-444C-81AB-52C89640E279}" type="pres">
      <dgm:prSet presAssocID="{AA690160-D328-4B69-A035-90D3C82FA0A6}" presName="bkgdShp" presStyleLbl="alignAccFollowNode1" presStyleIdx="0" presStyleCnt="1"/>
      <dgm:spPr>
        <a:solidFill>
          <a:schemeClr val="bg1">
            <a:lumMod val="65000"/>
            <a:alpha val="90000"/>
          </a:schemeClr>
        </a:solidFill>
      </dgm:spPr>
    </dgm:pt>
    <dgm:pt modelId="{78248EF9-FFBB-4EB0-94C4-16A1D0A1A170}" type="pres">
      <dgm:prSet presAssocID="{AA690160-D328-4B69-A035-90D3C82FA0A6}" presName="linComp" presStyleCnt="0"/>
      <dgm:spPr/>
    </dgm:pt>
    <dgm:pt modelId="{CC8831C0-DF59-484B-83B2-A708366B3EB6}" type="pres">
      <dgm:prSet presAssocID="{476E4177-EF8D-419E-AB8A-93E66CC82482}" presName="compNode" presStyleCnt="0"/>
      <dgm:spPr/>
    </dgm:pt>
    <dgm:pt modelId="{2572025E-E8B8-4F94-94D0-DC22D7F762FB}" type="pres">
      <dgm:prSet presAssocID="{476E4177-EF8D-419E-AB8A-93E66CC82482}" presName="node" presStyleLbl="node1" presStyleIdx="0" presStyleCnt="4" custScaleX="118226" custLinFactNeighborX="-1855" custLinFactNeighborY="2273">
        <dgm:presLayoutVars>
          <dgm:bulletEnabled val="1"/>
        </dgm:presLayoutVars>
      </dgm:prSet>
      <dgm:spPr/>
    </dgm:pt>
    <dgm:pt modelId="{2E2B4276-DB06-4C66-80FF-919CDE10A5FE}" type="pres">
      <dgm:prSet presAssocID="{476E4177-EF8D-419E-AB8A-93E66CC82482}" presName="invisiNode" presStyleLbl="node1" presStyleIdx="0" presStyleCnt="4"/>
      <dgm:spPr/>
    </dgm:pt>
    <dgm:pt modelId="{C43EB61A-2E04-409F-8F87-79F190ED3CE0}" type="pres">
      <dgm:prSet presAssocID="{476E4177-EF8D-419E-AB8A-93E66CC82482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</dgm:spPr>
    </dgm:pt>
    <dgm:pt modelId="{3DB5F289-A8C3-40D5-8393-8636D9BFFD29}" type="pres">
      <dgm:prSet presAssocID="{A91F7A1B-DD1E-4B26-839C-2A5EF0A403AD}" presName="sibTrans" presStyleLbl="sibTrans2D1" presStyleIdx="0" presStyleCnt="0"/>
      <dgm:spPr/>
    </dgm:pt>
    <dgm:pt modelId="{0C509E44-86D3-42D8-94FF-9B9788BAB857}" type="pres">
      <dgm:prSet presAssocID="{5DD0A7D4-5781-4819-AF33-C5CE25A2D297}" presName="compNode" presStyleCnt="0"/>
      <dgm:spPr/>
    </dgm:pt>
    <dgm:pt modelId="{E4B0666F-2CF1-4C21-A251-46E6EBFF7C1D}" type="pres">
      <dgm:prSet presAssocID="{5DD0A7D4-5781-4819-AF33-C5CE25A2D297}" presName="node" presStyleLbl="node1" presStyleIdx="1" presStyleCnt="4" custScaleX="125030">
        <dgm:presLayoutVars>
          <dgm:bulletEnabled val="1"/>
        </dgm:presLayoutVars>
      </dgm:prSet>
      <dgm:spPr/>
    </dgm:pt>
    <dgm:pt modelId="{BBFA0B92-8C45-4EAA-A200-A78384D846A7}" type="pres">
      <dgm:prSet presAssocID="{5DD0A7D4-5781-4819-AF33-C5CE25A2D297}" presName="invisiNode" presStyleLbl="node1" presStyleIdx="1" presStyleCnt="4"/>
      <dgm:spPr/>
    </dgm:pt>
    <dgm:pt modelId="{BF646D7A-C7D0-4489-A68F-61F32B7DB0C6}" type="pres">
      <dgm:prSet presAssocID="{5DD0A7D4-5781-4819-AF33-C5CE25A2D297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AAEED2F-AC44-4514-84C2-160FDC42F579}" type="pres">
      <dgm:prSet presAssocID="{FD53903F-8A86-4D24-917A-36748269F973}" presName="sibTrans" presStyleLbl="sibTrans2D1" presStyleIdx="0" presStyleCnt="0"/>
      <dgm:spPr/>
    </dgm:pt>
    <dgm:pt modelId="{EDF275D2-9256-47E5-A5C5-3A04DC73355E}" type="pres">
      <dgm:prSet presAssocID="{9FB9E97D-3D9F-43F3-9DE6-BCFDF751FA83}" presName="compNode" presStyleCnt="0"/>
      <dgm:spPr/>
    </dgm:pt>
    <dgm:pt modelId="{147A4E27-A6CB-439C-94B0-891F354C8244}" type="pres">
      <dgm:prSet presAssocID="{9FB9E97D-3D9F-43F3-9DE6-BCFDF751FA83}" presName="node" presStyleLbl="node1" presStyleIdx="2" presStyleCnt="4" custScaleX="119846">
        <dgm:presLayoutVars>
          <dgm:bulletEnabled val="1"/>
        </dgm:presLayoutVars>
      </dgm:prSet>
      <dgm:spPr/>
    </dgm:pt>
    <dgm:pt modelId="{A4703AD8-3C82-4E66-AE73-83A893E520B4}" type="pres">
      <dgm:prSet presAssocID="{9FB9E97D-3D9F-43F3-9DE6-BCFDF751FA83}" presName="invisiNode" presStyleLbl="node1" presStyleIdx="2" presStyleCnt="4"/>
      <dgm:spPr/>
    </dgm:pt>
    <dgm:pt modelId="{E0726161-4F54-4CC3-80C5-4B4A009C09B5}" type="pres">
      <dgm:prSet presAssocID="{9FB9E97D-3D9F-43F3-9DE6-BCFDF751FA83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2E35478D-A4A1-4E3D-B3D7-D07C1FFDFCA4}" type="pres">
      <dgm:prSet presAssocID="{DB13494E-0E85-4F2A-9B3F-AF36521C86F8}" presName="sibTrans" presStyleLbl="sibTrans2D1" presStyleIdx="0" presStyleCnt="0"/>
      <dgm:spPr/>
    </dgm:pt>
    <dgm:pt modelId="{8AC8F713-1879-4B70-BB31-C5C195E24471}" type="pres">
      <dgm:prSet presAssocID="{C20F2834-7A4B-463C-ABDE-12FFE93933A3}" presName="compNode" presStyleCnt="0"/>
      <dgm:spPr/>
    </dgm:pt>
    <dgm:pt modelId="{9B706799-997B-4F74-B652-58B58A51EA58}" type="pres">
      <dgm:prSet presAssocID="{C20F2834-7A4B-463C-ABDE-12FFE93933A3}" presName="node" presStyleLbl="node1" presStyleIdx="3" presStyleCnt="4" custScaleX="125610">
        <dgm:presLayoutVars>
          <dgm:bulletEnabled val="1"/>
        </dgm:presLayoutVars>
      </dgm:prSet>
      <dgm:spPr/>
    </dgm:pt>
    <dgm:pt modelId="{AF8C36F4-A127-4733-8CAC-70994BB842F2}" type="pres">
      <dgm:prSet presAssocID="{C20F2834-7A4B-463C-ABDE-12FFE93933A3}" presName="invisiNode" presStyleLbl="node1" presStyleIdx="3" presStyleCnt="4"/>
      <dgm:spPr/>
    </dgm:pt>
    <dgm:pt modelId="{B68F94D2-D73D-420A-802B-DFDC9BE4ED4C}" type="pres">
      <dgm:prSet presAssocID="{C20F2834-7A4B-463C-ABDE-12FFE93933A3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</dgm:ptLst>
  <dgm:cxnLst>
    <dgm:cxn modelId="{D6C2B20E-D8EE-4EC0-8F0F-74659E9D7331}" type="presOf" srcId="{5DD0A7D4-5781-4819-AF33-C5CE25A2D297}" destId="{E4B0666F-2CF1-4C21-A251-46E6EBFF7C1D}" srcOrd="0" destOrd="0" presId="urn:microsoft.com/office/officeart/2005/8/layout/pList2#1"/>
    <dgm:cxn modelId="{4C839C11-576D-4F8B-A506-F28B1DFFF881}" srcId="{AA690160-D328-4B69-A035-90D3C82FA0A6}" destId="{C20F2834-7A4B-463C-ABDE-12FFE93933A3}" srcOrd="3" destOrd="0" parTransId="{BCFE97E8-F389-4CB9-AF67-54F99688D24C}" sibTransId="{CAE5F0D1-5C6A-4BF8-ACC0-DB67084C99C7}"/>
    <dgm:cxn modelId="{F4BF0727-3CCF-4669-A4BD-891E0BFB8EE4}" type="presOf" srcId="{476E4177-EF8D-419E-AB8A-93E66CC82482}" destId="{2572025E-E8B8-4F94-94D0-DC22D7F762FB}" srcOrd="0" destOrd="0" presId="urn:microsoft.com/office/officeart/2005/8/layout/pList2#1"/>
    <dgm:cxn modelId="{7485C12B-D391-445D-AB8A-761962A6F8B2}" type="presOf" srcId="{DB13494E-0E85-4F2A-9B3F-AF36521C86F8}" destId="{2E35478D-A4A1-4E3D-B3D7-D07C1FFDFCA4}" srcOrd="0" destOrd="0" presId="urn:microsoft.com/office/officeart/2005/8/layout/pList2#1"/>
    <dgm:cxn modelId="{6CF0D760-DBF8-468A-A195-C86CFD4C4AF6}" type="presOf" srcId="{C20F2834-7A4B-463C-ABDE-12FFE93933A3}" destId="{9B706799-997B-4F74-B652-58B58A51EA58}" srcOrd="0" destOrd="0" presId="urn:microsoft.com/office/officeart/2005/8/layout/pList2#1"/>
    <dgm:cxn modelId="{7417CC53-98FE-43F4-BF56-8508FB7DA803}" srcId="{AA690160-D328-4B69-A035-90D3C82FA0A6}" destId="{5DD0A7D4-5781-4819-AF33-C5CE25A2D297}" srcOrd="1" destOrd="0" parTransId="{05B7C26E-C389-4346-849B-05526EF2C457}" sibTransId="{FD53903F-8A86-4D24-917A-36748269F973}"/>
    <dgm:cxn modelId="{9D2D6E57-4563-4E9D-B64C-4CC5CA52CD21}" type="presOf" srcId="{AA690160-D328-4B69-A035-90D3C82FA0A6}" destId="{9E4DC8AD-1AC7-4E53-B32C-25202AFDB195}" srcOrd="0" destOrd="0" presId="urn:microsoft.com/office/officeart/2005/8/layout/pList2#1"/>
    <dgm:cxn modelId="{B5E9B583-A2BB-466B-A981-6CF3F8C55A9A}" type="presOf" srcId="{9FB9E97D-3D9F-43F3-9DE6-BCFDF751FA83}" destId="{147A4E27-A6CB-439C-94B0-891F354C8244}" srcOrd="0" destOrd="0" presId="urn:microsoft.com/office/officeart/2005/8/layout/pList2#1"/>
    <dgm:cxn modelId="{9A40B199-C1E6-4AA6-9486-07915ED7CAE7}" srcId="{AA690160-D328-4B69-A035-90D3C82FA0A6}" destId="{476E4177-EF8D-419E-AB8A-93E66CC82482}" srcOrd="0" destOrd="0" parTransId="{50A25A56-CEA1-40EB-822C-18475EA4B47A}" sibTransId="{A91F7A1B-DD1E-4B26-839C-2A5EF0A403AD}"/>
    <dgm:cxn modelId="{57519FB9-6C93-41E1-8FD9-D04E0F457D1D}" srcId="{AA690160-D328-4B69-A035-90D3C82FA0A6}" destId="{9FB9E97D-3D9F-43F3-9DE6-BCFDF751FA83}" srcOrd="2" destOrd="0" parTransId="{8EF173C0-3FBD-4823-AA47-4C448A7D4050}" sibTransId="{DB13494E-0E85-4F2A-9B3F-AF36521C86F8}"/>
    <dgm:cxn modelId="{114D0FE8-F9D9-4BD0-9EBB-6F3E7E326AA9}" type="presOf" srcId="{A91F7A1B-DD1E-4B26-839C-2A5EF0A403AD}" destId="{3DB5F289-A8C3-40D5-8393-8636D9BFFD29}" srcOrd="0" destOrd="0" presId="urn:microsoft.com/office/officeart/2005/8/layout/pList2#1"/>
    <dgm:cxn modelId="{A22C2BFB-4080-48EB-A16D-3776A5A58E4A}" type="presOf" srcId="{FD53903F-8A86-4D24-917A-36748269F973}" destId="{CAAEED2F-AC44-4514-84C2-160FDC42F579}" srcOrd="0" destOrd="0" presId="urn:microsoft.com/office/officeart/2005/8/layout/pList2#1"/>
    <dgm:cxn modelId="{9BF6F6B0-BEB4-49F1-924E-275E9EBD4217}" type="presParOf" srcId="{9E4DC8AD-1AC7-4E53-B32C-25202AFDB195}" destId="{ACBF4AF3-FAB8-444C-81AB-52C89640E279}" srcOrd="0" destOrd="0" presId="urn:microsoft.com/office/officeart/2005/8/layout/pList2#1"/>
    <dgm:cxn modelId="{84171304-7FF2-4994-9F0C-39B3B49D5C7D}" type="presParOf" srcId="{9E4DC8AD-1AC7-4E53-B32C-25202AFDB195}" destId="{78248EF9-FFBB-4EB0-94C4-16A1D0A1A170}" srcOrd="1" destOrd="0" presId="urn:microsoft.com/office/officeart/2005/8/layout/pList2#1"/>
    <dgm:cxn modelId="{2EAAFD75-AF37-4B50-A287-9EF102E9E495}" type="presParOf" srcId="{78248EF9-FFBB-4EB0-94C4-16A1D0A1A170}" destId="{CC8831C0-DF59-484B-83B2-A708366B3EB6}" srcOrd="0" destOrd="0" presId="urn:microsoft.com/office/officeart/2005/8/layout/pList2#1"/>
    <dgm:cxn modelId="{0CE73E52-A51A-4C10-8992-7996BA1807E0}" type="presParOf" srcId="{CC8831C0-DF59-484B-83B2-A708366B3EB6}" destId="{2572025E-E8B8-4F94-94D0-DC22D7F762FB}" srcOrd="0" destOrd="0" presId="urn:microsoft.com/office/officeart/2005/8/layout/pList2#1"/>
    <dgm:cxn modelId="{8ECB9AD0-C7CF-4C1E-85A6-5A75A2C93A65}" type="presParOf" srcId="{CC8831C0-DF59-484B-83B2-A708366B3EB6}" destId="{2E2B4276-DB06-4C66-80FF-919CDE10A5FE}" srcOrd="1" destOrd="0" presId="urn:microsoft.com/office/officeart/2005/8/layout/pList2#1"/>
    <dgm:cxn modelId="{DD2108F8-5767-4374-AEC6-71123F2150BC}" type="presParOf" srcId="{CC8831C0-DF59-484B-83B2-A708366B3EB6}" destId="{C43EB61A-2E04-409F-8F87-79F190ED3CE0}" srcOrd="2" destOrd="0" presId="urn:microsoft.com/office/officeart/2005/8/layout/pList2#1"/>
    <dgm:cxn modelId="{28E950C9-757B-4363-9952-94547141B46C}" type="presParOf" srcId="{78248EF9-FFBB-4EB0-94C4-16A1D0A1A170}" destId="{3DB5F289-A8C3-40D5-8393-8636D9BFFD29}" srcOrd="1" destOrd="0" presId="urn:microsoft.com/office/officeart/2005/8/layout/pList2#1"/>
    <dgm:cxn modelId="{EA568BDF-2F77-4A97-B7B3-64BAC2B1A245}" type="presParOf" srcId="{78248EF9-FFBB-4EB0-94C4-16A1D0A1A170}" destId="{0C509E44-86D3-42D8-94FF-9B9788BAB857}" srcOrd="2" destOrd="0" presId="urn:microsoft.com/office/officeart/2005/8/layout/pList2#1"/>
    <dgm:cxn modelId="{1995A220-FDCC-49B1-AA51-3AABC75D0F44}" type="presParOf" srcId="{0C509E44-86D3-42D8-94FF-9B9788BAB857}" destId="{E4B0666F-2CF1-4C21-A251-46E6EBFF7C1D}" srcOrd="0" destOrd="0" presId="urn:microsoft.com/office/officeart/2005/8/layout/pList2#1"/>
    <dgm:cxn modelId="{F45B8C2F-85ED-4548-BB51-BD0B12D4AAD4}" type="presParOf" srcId="{0C509E44-86D3-42D8-94FF-9B9788BAB857}" destId="{BBFA0B92-8C45-4EAA-A200-A78384D846A7}" srcOrd="1" destOrd="0" presId="urn:microsoft.com/office/officeart/2005/8/layout/pList2#1"/>
    <dgm:cxn modelId="{2326CB72-CA4C-4D8D-92D7-C22178014557}" type="presParOf" srcId="{0C509E44-86D3-42D8-94FF-9B9788BAB857}" destId="{BF646D7A-C7D0-4489-A68F-61F32B7DB0C6}" srcOrd="2" destOrd="0" presId="urn:microsoft.com/office/officeart/2005/8/layout/pList2#1"/>
    <dgm:cxn modelId="{F78741FD-E94F-4C03-B4D6-84E5777A94D5}" type="presParOf" srcId="{78248EF9-FFBB-4EB0-94C4-16A1D0A1A170}" destId="{CAAEED2F-AC44-4514-84C2-160FDC42F579}" srcOrd="3" destOrd="0" presId="urn:microsoft.com/office/officeart/2005/8/layout/pList2#1"/>
    <dgm:cxn modelId="{FFD51FA1-7280-4947-B468-E30B2F4D6541}" type="presParOf" srcId="{78248EF9-FFBB-4EB0-94C4-16A1D0A1A170}" destId="{EDF275D2-9256-47E5-A5C5-3A04DC73355E}" srcOrd="4" destOrd="0" presId="urn:microsoft.com/office/officeart/2005/8/layout/pList2#1"/>
    <dgm:cxn modelId="{E3BD4DED-5D95-4CB6-B929-731DA4BD373D}" type="presParOf" srcId="{EDF275D2-9256-47E5-A5C5-3A04DC73355E}" destId="{147A4E27-A6CB-439C-94B0-891F354C8244}" srcOrd="0" destOrd="0" presId="urn:microsoft.com/office/officeart/2005/8/layout/pList2#1"/>
    <dgm:cxn modelId="{2FDEF5F0-C7DE-4089-98B0-FD40F6AB9CC0}" type="presParOf" srcId="{EDF275D2-9256-47E5-A5C5-3A04DC73355E}" destId="{A4703AD8-3C82-4E66-AE73-83A893E520B4}" srcOrd="1" destOrd="0" presId="urn:microsoft.com/office/officeart/2005/8/layout/pList2#1"/>
    <dgm:cxn modelId="{1B64CCF9-0703-4E57-A747-68DBF78022F6}" type="presParOf" srcId="{EDF275D2-9256-47E5-A5C5-3A04DC73355E}" destId="{E0726161-4F54-4CC3-80C5-4B4A009C09B5}" srcOrd="2" destOrd="0" presId="urn:microsoft.com/office/officeart/2005/8/layout/pList2#1"/>
    <dgm:cxn modelId="{C8D3D585-C0DC-4856-9AE2-D72EDC573564}" type="presParOf" srcId="{78248EF9-FFBB-4EB0-94C4-16A1D0A1A170}" destId="{2E35478D-A4A1-4E3D-B3D7-D07C1FFDFCA4}" srcOrd="5" destOrd="0" presId="urn:microsoft.com/office/officeart/2005/8/layout/pList2#1"/>
    <dgm:cxn modelId="{43C31E3B-4290-41C3-8AE9-F98891C8D5D9}" type="presParOf" srcId="{78248EF9-FFBB-4EB0-94C4-16A1D0A1A170}" destId="{8AC8F713-1879-4B70-BB31-C5C195E24471}" srcOrd="6" destOrd="0" presId="urn:microsoft.com/office/officeart/2005/8/layout/pList2#1"/>
    <dgm:cxn modelId="{0CD61CF8-F0B5-4BAF-A625-C7DA6315C09F}" type="presParOf" srcId="{8AC8F713-1879-4B70-BB31-C5C195E24471}" destId="{9B706799-997B-4F74-B652-58B58A51EA58}" srcOrd="0" destOrd="0" presId="urn:microsoft.com/office/officeart/2005/8/layout/pList2#1"/>
    <dgm:cxn modelId="{5AC6560F-68C4-46FE-A491-3CFF3B045368}" type="presParOf" srcId="{8AC8F713-1879-4B70-BB31-C5C195E24471}" destId="{AF8C36F4-A127-4733-8CAC-70994BB842F2}" srcOrd="1" destOrd="0" presId="urn:microsoft.com/office/officeart/2005/8/layout/pList2#1"/>
    <dgm:cxn modelId="{177AF293-275E-4907-B258-2281FD4CCD6D}" type="presParOf" srcId="{8AC8F713-1879-4B70-BB31-C5C195E24471}" destId="{B68F94D2-D73D-420A-802B-DFDC9BE4ED4C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F4AF3-FAB8-444C-81AB-52C89640E279}">
      <dsp:nvSpPr>
        <dsp:cNvPr id="0" name=""/>
        <dsp:cNvSpPr/>
      </dsp:nvSpPr>
      <dsp:spPr>
        <a:xfrm>
          <a:off x="0" y="0"/>
          <a:ext cx="8458200" cy="1828800"/>
        </a:xfrm>
        <a:prstGeom prst="roundRect">
          <a:avLst>
            <a:gd name="adj" fmla="val 10000"/>
          </a:avLst>
        </a:prstGeom>
        <a:solidFill>
          <a:schemeClr val="bg1">
            <a:lumMod val="65000"/>
            <a:alpha val="9000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EB61A-2E04-409F-8F87-79F190ED3CE0}">
      <dsp:nvSpPr>
        <dsp:cNvPr id="0" name=""/>
        <dsp:cNvSpPr/>
      </dsp:nvSpPr>
      <dsp:spPr>
        <a:xfrm>
          <a:off x="396576" y="243840"/>
          <a:ext cx="1531520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72025E-E8B8-4F94-94D0-DC22D7F762FB}">
      <dsp:nvSpPr>
        <dsp:cNvPr id="0" name=""/>
        <dsp:cNvSpPr/>
      </dsp:nvSpPr>
      <dsp:spPr>
        <a:xfrm rot="10800000">
          <a:off x="228599" y="1828799"/>
          <a:ext cx="1810655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orbel" pitchFamily="34" charset="0"/>
            </a:rPr>
            <a:t>About Us</a:t>
          </a:r>
        </a:p>
      </dsp:txBody>
      <dsp:txXfrm rot="10800000">
        <a:off x="284283" y="1828799"/>
        <a:ext cx="1699287" cy="2179516"/>
      </dsp:txXfrm>
    </dsp:sp>
    <dsp:sp modelId="{BF646D7A-C7D0-4489-A68F-61F32B7DB0C6}">
      <dsp:nvSpPr>
        <dsp:cNvPr id="0" name=""/>
        <dsp:cNvSpPr/>
      </dsp:nvSpPr>
      <dsp:spPr>
        <a:xfrm>
          <a:off x="2412486" y="243840"/>
          <a:ext cx="1531520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B0666F-2CF1-4C21-A251-46E6EBFF7C1D}">
      <dsp:nvSpPr>
        <dsp:cNvPr id="0" name=""/>
        <dsp:cNvSpPr/>
      </dsp:nvSpPr>
      <dsp:spPr>
        <a:xfrm rot="10800000">
          <a:off x="2220816" y="1828799"/>
          <a:ext cx="1914860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orbel" pitchFamily="34" charset="0"/>
            </a:rPr>
            <a:t>Sales</a:t>
          </a:r>
        </a:p>
      </dsp:txBody>
      <dsp:txXfrm rot="10800000">
        <a:off x="2279705" y="1828799"/>
        <a:ext cx="1797082" cy="2176311"/>
      </dsp:txXfrm>
    </dsp:sp>
    <dsp:sp modelId="{E0726161-4F54-4CC3-80C5-4B4A009C09B5}">
      <dsp:nvSpPr>
        <dsp:cNvPr id="0" name=""/>
        <dsp:cNvSpPr/>
      </dsp:nvSpPr>
      <dsp:spPr>
        <a:xfrm>
          <a:off x="4440802" y="243840"/>
          <a:ext cx="1531520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7A4E27-A6CB-439C-94B0-891F354C8244}">
      <dsp:nvSpPr>
        <dsp:cNvPr id="0" name=""/>
        <dsp:cNvSpPr/>
      </dsp:nvSpPr>
      <dsp:spPr>
        <a:xfrm rot="10800000">
          <a:off x="4288829" y="1828799"/>
          <a:ext cx="1835466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orbel" pitchFamily="34" charset="0"/>
            </a:rPr>
            <a:t>Systems &amp; Logistics 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latin typeface="Corbel" pitchFamily="34" charset="0"/>
          </a:endParaRPr>
        </a:p>
      </dsp:txBody>
      <dsp:txXfrm rot="10800000">
        <a:off x="4345276" y="1828799"/>
        <a:ext cx="1722572" cy="2178753"/>
      </dsp:txXfrm>
    </dsp:sp>
    <dsp:sp modelId="{B68F94D2-D73D-420A-802B-DFDC9BE4ED4C}">
      <dsp:nvSpPr>
        <dsp:cNvPr id="0" name=""/>
        <dsp:cNvSpPr/>
      </dsp:nvSpPr>
      <dsp:spPr>
        <a:xfrm>
          <a:off x="6473558" y="243840"/>
          <a:ext cx="1531520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706799-997B-4F74-B652-58B58A51EA58}">
      <dsp:nvSpPr>
        <dsp:cNvPr id="0" name=""/>
        <dsp:cNvSpPr/>
      </dsp:nvSpPr>
      <dsp:spPr>
        <a:xfrm rot="10800000">
          <a:off x="6277447" y="1828799"/>
          <a:ext cx="1923743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orbel" pitchFamily="34" charset="0"/>
            </a:rPr>
            <a:t>Path to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orbel" pitchFamily="34" charset="0"/>
            </a:rPr>
            <a:t>Success</a:t>
          </a:r>
        </a:p>
      </dsp:txBody>
      <dsp:txXfrm rot="10800000">
        <a:off x="6336609" y="1828799"/>
        <a:ext cx="1805419" cy="2176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6535D6-5F5B-4CE1-BF7F-690EFA9F226B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AC39D3-BB60-4765-8B35-5A6755C44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46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D0C4AB8-25BE-445F-8073-7AAC05BD37FF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D566074-CEC2-4EBF-B1F3-E97A96BEB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0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2450" y="468313"/>
            <a:ext cx="3198813" cy="2398712"/>
          </a:xfrm>
        </p:spPr>
      </p:sp>
    </p:spTree>
    <p:extLst>
      <p:ext uri="{BB962C8B-B14F-4D97-AF65-F5344CB8AC3E}">
        <p14:creationId xmlns:p14="http://schemas.microsoft.com/office/powerpoint/2010/main" val="1802170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Internal resource for each principal – i.e. Product Managers/Principal</a:t>
            </a:r>
            <a:r>
              <a:rPr lang="en-US" baseline="0" dirty="0"/>
              <a:t> Liaison???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6074-CEC2-4EBF-B1F3-E97A96BEB2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89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6074-CEC2-4EBF-B1F3-E97A96BEB2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37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focus on growth executing our principals missions, acting as an </a:t>
            </a:r>
            <a:r>
              <a:rPr lang="en-US" dirty="0" err="1"/>
              <a:t>extentsion</a:t>
            </a:r>
            <a:r>
              <a:rPr lang="en-US" dirty="0"/>
              <a:t> of their sale team.  Knowing that if we help them achieve their goals the opportunity to expand with them increases ( </a:t>
            </a:r>
            <a:r>
              <a:rPr lang="en-US" dirty="0" err="1"/>
              <a:t>Unimin</a:t>
            </a:r>
            <a:r>
              <a:rPr lang="en-US" dirty="0"/>
              <a:t> Sibelco, DCC, </a:t>
            </a:r>
            <a:r>
              <a:rPr lang="en-US" dirty="0" err="1"/>
              <a:t>Tolsa</a:t>
            </a:r>
            <a:r>
              <a:rPr lang="en-US" dirty="0"/>
              <a:t>…)</a:t>
            </a:r>
          </a:p>
          <a:p>
            <a:r>
              <a:rPr lang="en-US" dirty="0"/>
              <a:t>Focus on long-term relationship and </a:t>
            </a:r>
            <a:r>
              <a:rPr lang="en-US" dirty="0" err="1"/>
              <a:t>stregic</a:t>
            </a:r>
            <a:r>
              <a:rPr lang="en-US" dirty="0"/>
              <a:t> growth based off execution.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6074-CEC2-4EBF-B1F3-E97A96BEB2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04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 sales people ( averaging 17 years of experience in the industry, 11 years on average at </a:t>
            </a:r>
            <a:r>
              <a:rPr lang="en-US" dirty="0" err="1"/>
              <a:t>dar</a:t>
            </a:r>
            <a:r>
              <a:rPr lang="en-US" dirty="0"/>
              <a:t>-tech while adding three new employees in the last 12 months )</a:t>
            </a:r>
          </a:p>
          <a:p>
            <a:r>
              <a:rPr lang="en-US" dirty="0"/>
              <a:t>3 Customer Service Representatives – Avg. 18 years with </a:t>
            </a:r>
            <a:r>
              <a:rPr lang="en-US" dirty="0" err="1"/>
              <a:t>dar</a:t>
            </a:r>
            <a:r>
              <a:rPr lang="en-US" dirty="0"/>
              <a:t>-tech.</a:t>
            </a:r>
          </a:p>
          <a:p>
            <a:r>
              <a:rPr lang="en-US" dirty="0"/>
              <a:t>Operations – Avg. 14 years experience at </a:t>
            </a:r>
            <a:r>
              <a:rPr lang="en-US" dirty="0" err="1"/>
              <a:t>dar</a:t>
            </a:r>
            <a:r>
              <a:rPr lang="en-US" dirty="0"/>
              <a:t>-tech.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6074-CEC2-4EBF-B1F3-E97A96BEB2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37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6074-CEC2-4EBF-B1F3-E97A96BEB2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70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Comparison from 10years prior</a:t>
            </a:r>
          </a:p>
          <a:p>
            <a:r>
              <a:rPr lang="en-US" dirty="0"/>
              <a:t>  Coatings – 55%</a:t>
            </a:r>
          </a:p>
          <a:p>
            <a:r>
              <a:rPr lang="en-US" dirty="0"/>
              <a:t>  Adhesives – 13 %</a:t>
            </a:r>
          </a:p>
          <a:p>
            <a:r>
              <a:rPr lang="en-US" dirty="0"/>
              <a:t>  Plastics – 21%</a:t>
            </a:r>
          </a:p>
          <a:p>
            <a:r>
              <a:rPr lang="en-US" baseline="0" dirty="0"/>
              <a:t>  Ink – 8%</a:t>
            </a:r>
          </a:p>
          <a:p>
            <a:r>
              <a:rPr lang="en-US" baseline="0" dirty="0"/>
              <a:t>  Rubber – 8%</a:t>
            </a:r>
          </a:p>
          <a:p>
            <a:r>
              <a:rPr lang="en-US" baseline="0" dirty="0"/>
              <a:t>  </a:t>
            </a:r>
            <a:r>
              <a:rPr lang="en-US" baseline="0" dirty="0" err="1"/>
              <a:t>Misc</a:t>
            </a:r>
            <a:r>
              <a:rPr lang="en-US" baseline="0" dirty="0"/>
              <a:t> – 5%</a:t>
            </a:r>
          </a:p>
          <a:p>
            <a:r>
              <a:rPr lang="en-US" baseline="0" dirty="0"/>
              <a:t>      - Ceramics, Concrete, Textile, Ag. HI&amp;I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6074-CEC2-4EBF-B1F3-E97A96BEB2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71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Comparison from 10years prior</a:t>
            </a:r>
          </a:p>
          <a:p>
            <a:r>
              <a:rPr lang="en-US" dirty="0"/>
              <a:t>  Coatings – 55%</a:t>
            </a:r>
          </a:p>
          <a:p>
            <a:r>
              <a:rPr lang="en-US" dirty="0"/>
              <a:t>  Adhesives – 13 %</a:t>
            </a:r>
          </a:p>
          <a:p>
            <a:r>
              <a:rPr lang="en-US" dirty="0"/>
              <a:t>  Plastics – 21%</a:t>
            </a:r>
          </a:p>
          <a:p>
            <a:r>
              <a:rPr lang="en-US" baseline="0" dirty="0"/>
              <a:t>  Ink – 8%</a:t>
            </a:r>
          </a:p>
          <a:p>
            <a:r>
              <a:rPr lang="en-US" baseline="0" dirty="0"/>
              <a:t>  Rubber – 8%</a:t>
            </a:r>
          </a:p>
          <a:p>
            <a:r>
              <a:rPr lang="en-US" baseline="0" dirty="0"/>
              <a:t>  </a:t>
            </a:r>
            <a:r>
              <a:rPr lang="en-US" baseline="0" dirty="0" err="1"/>
              <a:t>Misc</a:t>
            </a:r>
            <a:r>
              <a:rPr lang="en-US" baseline="0" dirty="0"/>
              <a:t> – 5%</a:t>
            </a:r>
          </a:p>
          <a:p>
            <a:r>
              <a:rPr lang="en-US" baseline="0" dirty="0"/>
              <a:t>      - Ceramics, Concrete, Textile, Ag. HI&amp;I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6074-CEC2-4EBF-B1F3-E97A96BEB2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01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Currently have customers in 35 states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6074-CEC2-4EBF-B1F3-E97A96BEB2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3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6074-CEC2-4EBF-B1F3-E97A96BEB2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57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6074-CEC2-4EBF-B1F3-E97A96BEB2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57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00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67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9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7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8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5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1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6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1627"/>
            <a:ext cx="2438400" cy="385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5" y="5832190"/>
            <a:ext cx="1000125" cy="1000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30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0730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7E66"/>
            </a:gs>
            <a:gs pos="65000">
              <a:srgbClr val="9B2D2A"/>
            </a:gs>
            <a:gs pos="94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5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547097538"/>
              </p:ext>
            </p:extLst>
          </p:nvPr>
        </p:nvGraphicFramePr>
        <p:xfrm>
          <a:off x="381000" y="1397000"/>
          <a:ext cx="8458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99130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1000"/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0726161-4F54-4CC3-80C5-4B4A009C0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graphicEl>
                                              <a:dgm id="{E0726161-4F54-4CC3-80C5-4B4A009C0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graphicEl>
                                              <a:dgm id="{E0726161-4F54-4CC3-80C5-4B4A009C0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graphicEl>
                                              <a:dgm id="{E0726161-4F54-4CC3-80C5-4B4A009C09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47A4E27-A6CB-439C-94B0-891F354C8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graphicEl>
                                              <a:dgm id="{147A4E27-A6CB-439C-94B0-891F354C8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graphicEl>
                                              <a:dgm id="{147A4E27-A6CB-439C-94B0-891F354C8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graphicEl>
                                              <a:dgm id="{147A4E27-A6CB-439C-94B0-891F354C8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B706799-997B-4F74-B652-58B58A51E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1000"/>
                                        <p:tgtEl>
                                          <p:spTgt spid="11">
                                            <p:graphicEl>
                                              <a:dgm id="{9B706799-997B-4F74-B652-58B58A51E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71600" y="609600"/>
            <a:ext cx="6636509" cy="584775"/>
          </a:xfrm>
          <a:prstGeom prst="rect">
            <a:avLst/>
          </a:prstGeom>
          <a:solidFill>
            <a:srgbClr val="994B2C"/>
          </a:solidFill>
          <a:effectLst>
            <a:glow rad="63500">
              <a:schemeClr val="tx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Communication and Transparency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828800"/>
            <a:ext cx="4038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 Liaison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reports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Activity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Prodecision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Reports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(Opp. Tracking)</a:t>
            </a:r>
          </a:p>
          <a:p>
            <a:pPr>
              <a:lnSpc>
                <a:spcPct val="200000"/>
              </a:lnSpc>
            </a:pP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81059" y="1828800"/>
            <a:ext cx="428194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Calls with Principals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 Meetings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Training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Meetings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generation</a:t>
            </a:r>
          </a:p>
        </p:txBody>
      </p:sp>
    </p:spTree>
    <p:extLst>
      <p:ext uri="{BB962C8B-B14F-4D97-AF65-F5344CB8AC3E}">
        <p14:creationId xmlns:p14="http://schemas.microsoft.com/office/powerpoint/2010/main" val="25289898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198473"/>
            <a:ext cx="8610600" cy="460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Improvements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 of 3 new positions in the sales department</a:t>
            </a:r>
          </a:p>
          <a:p>
            <a:pPr marL="1257300" lvl="2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Jim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Gacek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added as VP of Sales</a:t>
            </a:r>
          </a:p>
          <a:p>
            <a:pPr marL="1257300" lvl="2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Expansion westward with existing lines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BI Software</a:t>
            </a:r>
          </a:p>
          <a:p>
            <a:pPr marL="1257300" lvl="2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softeare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trends and opportunities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CRM Data improvement to assist in targeted marketing activities</a:t>
            </a:r>
          </a:p>
          <a:p>
            <a:pPr lvl="1">
              <a:spcAft>
                <a:spcPts val="1000"/>
              </a:spcAft>
            </a:pPr>
            <a:r>
              <a:rPr lang="en-US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Goals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Realigning customer service with sales team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integration of Power BI with CRM and ERP</a:t>
            </a:r>
          </a:p>
          <a:p>
            <a:pPr lvl="1">
              <a:spcAft>
                <a:spcPts val="1000"/>
              </a:spcAft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609600"/>
            <a:ext cx="5638800" cy="584775"/>
          </a:xfrm>
          <a:prstGeom prst="rect">
            <a:avLst/>
          </a:prstGeom>
          <a:solidFill>
            <a:srgbClr val="969632"/>
          </a:solidFill>
          <a:effectLst>
            <a:glow rad="63500">
              <a:schemeClr val="tx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Continuous Improvement</a:t>
            </a:r>
          </a:p>
        </p:txBody>
      </p:sp>
    </p:spTree>
    <p:extLst>
      <p:ext uri="{BB962C8B-B14F-4D97-AF65-F5344CB8AC3E}">
        <p14:creationId xmlns:p14="http://schemas.microsoft.com/office/powerpoint/2010/main" val="306474450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43200" y="609600"/>
            <a:ext cx="3962400" cy="584775"/>
          </a:xfrm>
          <a:prstGeom prst="rect">
            <a:avLst/>
          </a:prstGeom>
          <a:solidFill>
            <a:srgbClr val="9B2D2A"/>
          </a:solidFill>
          <a:effectLst>
            <a:glow rad="63500">
              <a:schemeClr val="tx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Dar-tech philosophy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190500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altLang="en-US" sz="2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0BD9A54-D125-4043-BEF3-B38179621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2667000"/>
            <a:ext cx="86106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dar</a:t>
            </a:r>
            <a:r>
              <a:rPr lang="en-US" dirty="0">
                <a:solidFill>
                  <a:schemeClr val="bg1"/>
                </a:solidFill>
              </a:rPr>
              <a:t>-tech is successful when we partner with quality manufactures to bring unique chemistries to a customer base that we have strong, long-term relationships with, enabling success for all.</a:t>
            </a:r>
          </a:p>
        </p:txBody>
      </p:sp>
    </p:spTree>
    <p:extLst>
      <p:ext uri="{BB962C8B-B14F-4D97-AF65-F5344CB8AC3E}">
        <p14:creationId xmlns:p14="http://schemas.microsoft.com/office/powerpoint/2010/main" val="130454511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493996"/>
            <a:ext cx="8610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Dar-tech was founded in 1951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Headquartered in Cleveland Ohio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currently in our fourth generation of ownership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Privately held corporation with 6 principal owners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Strongest financial position in the company’s 67 year history.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team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Brett Walburn – President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 Marek – Vice President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 Kramer – CFO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Jim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Benduhn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Srenior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Vice President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Jim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Gacek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Vice President of Sales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total employees ( most in company history 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Salespeople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 Customer Service Representatives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 Operations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609600"/>
            <a:ext cx="3962400" cy="584775"/>
          </a:xfrm>
          <a:prstGeom prst="rect">
            <a:avLst/>
          </a:prstGeom>
          <a:solidFill>
            <a:srgbClr val="9B2D2A"/>
          </a:solidFill>
          <a:effectLst>
            <a:glow rad="63500">
              <a:schemeClr val="tx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About the company</a:t>
            </a:r>
          </a:p>
        </p:txBody>
      </p:sp>
    </p:spTree>
    <p:extLst>
      <p:ext uri="{BB962C8B-B14F-4D97-AF65-F5344CB8AC3E}">
        <p14:creationId xmlns:p14="http://schemas.microsoft.com/office/powerpoint/2010/main" val="258418920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43200" y="0"/>
            <a:ext cx="3962400" cy="1200329"/>
          </a:xfrm>
          <a:prstGeom prst="rect">
            <a:avLst/>
          </a:prstGeom>
          <a:solidFill>
            <a:srgbClr val="9B2D2A"/>
          </a:solidFill>
          <a:effectLst>
            <a:glow rad="63500">
              <a:schemeClr val="tx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Principal Partnerships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Long-term relationships complementary products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BBD1D99-0087-4204-9654-38B0F0702FA8}"/>
              </a:ext>
            </a:extLst>
          </p:cNvPr>
          <p:cNvSpPr txBox="1">
            <a:spLocks/>
          </p:cNvSpPr>
          <p:nvPr/>
        </p:nvSpPr>
        <p:spPr>
          <a:xfrm>
            <a:off x="0" y="1200329"/>
            <a:ext cx="8915400" cy="596544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</a:rPr>
              <a:t>Chemours ( formerly DuPont )		Titanium Dioxide			8 Years</a:t>
            </a:r>
          </a:p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bg1"/>
                </a:solidFill>
              </a:rPr>
              <a:t>Unimin</a:t>
            </a:r>
            <a:r>
              <a:rPr lang="en-US" sz="1400" dirty="0">
                <a:solidFill>
                  <a:schemeClr val="bg1"/>
                </a:solidFill>
              </a:rPr>
              <a:t>	 			 Microcrystalline Silica and Clays 		31 Years	</a:t>
            </a:r>
          </a:p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bg1"/>
                </a:solidFill>
              </a:rPr>
              <a:t>Imerys</a:t>
            </a:r>
            <a:r>
              <a:rPr lang="en-US" sz="1400" dirty="0">
                <a:solidFill>
                  <a:schemeClr val="bg1"/>
                </a:solidFill>
              </a:rPr>
              <a:t> 				 Talc				26 Years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</a:rPr>
              <a:t>Sibelco				Flame Retardants			4 Years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</a:rPr>
              <a:t>JM Huber			</a:t>
            </a:r>
            <a:r>
              <a:rPr lang="en-US" sz="1400" dirty="0" err="1">
                <a:solidFill>
                  <a:schemeClr val="bg1"/>
                </a:solidFill>
              </a:rPr>
              <a:t>Pergopak</a:t>
            </a:r>
            <a:r>
              <a:rPr lang="en-US" sz="1400" dirty="0">
                <a:solidFill>
                  <a:schemeClr val="bg1"/>
                </a:solidFill>
              </a:rPr>
              <a:t> matting agent			20 Years</a:t>
            </a:r>
          </a:p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bg1"/>
                </a:solidFill>
              </a:rPr>
              <a:t>Borica</a:t>
            </a:r>
            <a:r>
              <a:rPr lang="en-US" sz="1400" dirty="0">
                <a:solidFill>
                  <a:schemeClr val="bg1"/>
                </a:solidFill>
              </a:rPr>
              <a:t>				Organic </a:t>
            </a:r>
            <a:r>
              <a:rPr lang="en-US" sz="1400" dirty="0" err="1">
                <a:solidFill>
                  <a:schemeClr val="bg1"/>
                </a:solidFill>
              </a:rPr>
              <a:t>Titantes</a:t>
            </a:r>
            <a:r>
              <a:rPr lang="en-US" sz="1400" dirty="0">
                <a:solidFill>
                  <a:schemeClr val="bg1"/>
                </a:solidFill>
              </a:rPr>
              <a:t> &amp; </a:t>
            </a:r>
            <a:r>
              <a:rPr lang="en-US" sz="1400" dirty="0" err="1">
                <a:solidFill>
                  <a:schemeClr val="bg1"/>
                </a:solidFill>
              </a:rPr>
              <a:t>Zirconates</a:t>
            </a:r>
            <a:r>
              <a:rPr lang="en-US" sz="1400" dirty="0">
                <a:solidFill>
                  <a:schemeClr val="bg1"/>
                </a:solidFill>
              </a:rPr>
              <a:t>		11 Years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</a:rPr>
              <a:t>Burgess Pigment			Kaolin Clays				43 years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</a:rPr>
              <a:t>TOLSA				</a:t>
            </a:r>
            <a:r>
              <a:rPr lang="en-US" sz="1400" dirty="0" err="1">
                <a:solidFill>
                  <a:schemeClr val="bg1"/>
                </a:solidFill>
              </a:rPr>
              <a:t>Sepiolite</a:t>
            </a:r>
            <a:r>
              <a:rPr lang="en-US" sz="1400" dirty="0">
                <a:solidFill>
                  <a:schemeClr val="bg1"/>
                </a:solidFill>
              </a:rPr>
              <a:t> Rheological  Additives		4 Years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</a:rPr>
              <a:t>CVC Thermoset Specialties		Epoxy  Resins , Modifiers, Curing  Agents		24 years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</a:rPr>
              <a:t>Dominion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Corporation		Organic and Inorganic Pigments		46 Years	</a:t>
            </a:r>
          </a:p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bg1"/>
                </a:solidFill>
              </a:rPr>
              <a:t>Cimbar</a:t>
            </a:r>
            <a:r>
              <a:rPr lang="en-US" sz="1400" dirty="0">
                <a:solidFill>
                  <a:schemeClr val="bg1"/>
                </a:solidFill>
              </a:rPr>
              <a:t> Performance Minerals		Barium </a:t>
            </a:r>
            <a:r>
              <a:rPr lang="en-US" sz="1400" dirty="0" err="1">
                <a:solidFill>
                  <a:schemeClr val="bg1"/>
                </a:solidFill>
              </a:rPr>
              <a:t>Sulphate</a:t>
            </a:r>
            <a:r>
              <a:rPr lang="en-US" sz="1400" dirty="0">
                <a:solidFill>
                  <a:schemeClr val="bg1"/>
                </a:solidFill>
              </a:rPr>
              <a:t>, Bentonite Clay		26 Years</a:t>
            </a:r>
          </a:p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bg1"/>
                </a:solidFill>
              </a:rPr>
              <a:t>Hauthaway</a:t>
            </a:r>
            <a:r>
              <a:rPr lang="en-US" sz="1400" dirty="0">
                <a:solidFill>
                  <a:schemeClr val="bg1"/>
                </a:solidFill>
              </a:rPr>
              <a:t>  &amp; Sons			Polyurethane Dispersions			20 Years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</a:rPr>
              <a:t>PPG Industries			Precipitated Silica			25 Years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</a:rPr>
              <a:t>CDF Corporations			Drum and  Pail Liners			38 Years</a:t>
            </a:r>
          </a:p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bg1"/>
                </a:solidFill>
              </a:rPr>
              <a:t>Omya</a:t>
            </a:r>
            <a:r>
              <a:rPr lang="en-US" sz="1400" dirty="0">
                <a:solidFill>
                  <a:schemeClr val="bg1"/>
                </a:solidFill>
              </a:rPr>
              <a:t>				Calcium Carbonate			8 Years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</a:rPr>
              <a:t>BYK Gardner			Lab Instrumentation			24 Years</a:t>
            </a:r>
          </a:p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bg1"/>
                </a:solidFill>
              </a:rPr>
              <a:t>Minifibers</a:t>
            </a:r>
            <a:r>
              <a:rPr lang="en-US" sz="1400" dirty="0">
                <a:solidFill>
                  <a:schemeClr val="bg1"/>
                </a:solidFill>
              </a:rPr>
              <a:t>			Synthetic Wood Pulp			2 Years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</a:rPr>
              <a:t>AFCONA				Additives				2 Years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</a:rPr>
              <a:t>PCC 				Polyols, Flame Retardants, Surfactants 		1 Year</a:t>
            </a:r>
          </a:p>
        </p:txBody>
      </p:sp>
    </p:spTree>
    <p:extLst>
      <p:ext uri="{BB962C8B-B14F-4D97-AF65-F5344CB8AC3E}">
        <p14:creationId xmlns:p14="http://schemas.microsoft.com/office/powerpoint/2010/main" val="81212676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95600" y="609600"/>
            <a:ext cx="3962400" cy="584775"/>
          </a:xfrm>
          <a:prstGeom prst="rect">
            <a:avLst/>
          </a:prstGeom>
          <a:solidFill>
            <a:srgbClr val="994B2C"/>
          </a:solidFill>
          <a:effectLst>
            <a:glow rad="63500">
              <a:schemeClr val="tx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Markets Served</a:t>
            </a: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1799962"/>
              </p:ext>
            </p:extLst>
          </p:nvPr>
        </p:nvGraphicFramePr>
        <p:xfrm>
          <a:off x="381000" y="1447800"/>
          <a:ext cx="8458200" cy="513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058468" y="609600"/>
            <a:ext cx="837132" cy="584775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tint val="50000"/>
              <a:hueOff val="1250719"/>
              <a:satOff val="-1118"/>
              <a:lumOff val="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22748866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95600" y="363379"/>
            <a:ext cx="3962400" cy="1077218"/>
          </a:xfrm>
          <a:prstGeom prst="rect">
            <a:avLst/>
          </a:prstGeom>
          <a:solidFill>
            <a:srgbClr val="994B2C"/>
          </a:solidFill>
          <a:effectLst>
            <a:glow rad="63500">
              <a:schemeClr val="tx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Top Customers by Market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58468" y="609600"/>
            <a:ext cx="837132" cy="584775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tint val="50000"/>
              <a:hueOff val="1250719"/>
              <a:satOff val="-1118"/>
              <a:lumOff val="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39E56C-F82A-4CD3-89EC-95CD6172A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8288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03986C1-A8C1-445D-84CC-4834AEAE8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463198"/>
              </p:ext>
            </p:extLst>
          </p:nvPr>
        </p:nvGraphicFramePr>
        <p:xfrm>
          <a:off x="228600" y="1509592"/>
          <a:ext cx="8686799" cy="51230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3957">
                  <a:extLst>
                    <a:ext uri="{9D8B030D-6E8A-4147-A177-3AD203B41FA5}">
                      <a16:colId xmlns:a16="http://schemas.microsoft.com/office/drawing/2014/main" val="3177515535"/>
                    </a:ext>
                  </a:extLst>
                </a:gridCol>
                <a:gridCol w="2813027">
                  <a:extLst>
                    <a:ext uri="{9D8B030D-6E8A-4147-A177-3AD203B41FA5}">
                      <a16:colId xmlns:a16="http://schemas.microsoft.com/office/drawing/2014/main" val="3952220300"/>
                    </a:ext>
                  </a:extLst>
                </a:gridCol>
                <a:gridCol w="2539815">
                  <a:extLst>
                    <a:ext uri="{9D8B030D-6E8A-4147-A177-3AD203B41FA5}">
                      <a16:colId xmlns:a16="http://schemas.microsoft.com/office/drawing/2014/main" val="2519359027"/>
                    </a:ext>
                  </a:extLst>
                </a:gridCol>
              </a:tblGrid>
              <a:tr h="4657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n w="19050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Coatings</a:t>
                      </a:r>
                      <a:endParaRPr lang="en-US" sz="1400" b="1" i="0" u="none" strike="noStrike" dirty="0">
                        <a:ln w="19050"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gradFill>
                      <a:gsLst>
                        <a:gs pos="0">
                          <a:srgbClr val="827E66"/>
                        </a:gs>
                        <a:gs pos="65000">
                          <a:srgbClr val="9B2D2A"/>
                        </a:gs>
                        <a:gs pos="94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n w="19050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Plastics</a:t>
                      </a:r>
                      <a:endParaRPr lang="en-US" sz="1400" b="1" i="0" u="none" strike="noStrike" dirty="0">
                        <a:ln w="19050"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gradFill>
                      <a:gsLst>
                        <a:gs pos="0">
                          <a:srgbClr val="827E66"/>
                        </a:gs>
                        <a:gs pos="65000">
                          <a:srgbClr val="9B2D2A"/>
                        </a:gs>
                        <a:gs pos="94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n w="19050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Ink</a:t>
                      </a:r>
                      <a:endParaRPr lang="en-US" sz="1400" b="1" i="0" u="none" strike="noStrike" dirty="0">
                        <a:ln w="19050"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gradFill>
                      <a:gsLst>
                        <a:gs pos="0">
                          <a:srgbClr val="827E66"/>
                        </a:gs>
                        <a:gs pos="65000">
                          <a:srgbClr val="9B2D2A"/>
                        </a:gs>
                        <a:gs pos="94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09361538"/>
                  </a:ext>
                </a:extLst>
              </a:tr>
              <a:tr h="4657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Sherwin-Williams</a:t>
                      </a:r>
                      <a:endParaRPr lang="en-US" sz="1100" b="0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Seaman Corporation</a:t>
                      </a:r>
                      <a:endParaRPr lang="en-US" sz="1100" b="0" i="0" u="none" strike="noStrike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Sun Chemical</a:t>
                      </a:r>
                      <a:endParaRPr lang="en-US" sz="1100" b="0" i="0" u="none" strike="noStrike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045493"/>
                  </a:ext>
                </a:extLst>
              </a:tr>
              <a:tr h="4657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PPG Industries</a:t>
                      </a:r>
                      <a:endParaRPr lang="en-US" sz="1100" b="0" i="0" u="none" strike="noStrike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Radix Wire</a:t>
                      </a:r>
                      <a:endParaRPr lang="en-US" sz="1100" b="0" i="0" u="none" strike="noStrike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INX</a:t>
                      </a:r>
                      <a:endParaRPr lang="en-US" sz="1100" b="0" i="0" u="none" strike="noStrike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0413847"/>
                  </a:ext>
                </a:extLst>
              </a:tr>
              <a:tr h="4657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NB Coatings </a:t>
                      </a:r>
                      <a:endParaRPr lang="en-US" sz="1100" b="0" i="0" u="none" strike="noStrike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SACO Polymer</a:t>
                      </a:r>
                      <a:endParaRPr lang="en-US" sz="1100" b="0" i="0" u="none" strike="noStrike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Flint</a:t>
                      </a:r>
                      <a:endParaRPr lang="en-US" sz="1100" b="0" i="0" u="none" strike="noStrike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6538479"/>
                  </a:ext>
                </a:extLst>
              </a:tr>
              <a:tr h="4657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Axalta Coatings</a:t>
                      </a:r>
                      <a:endParaRPr lang="en-US" sz="1100" b="0" i="0" u="none" strike="noStrike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Rochling Glastic</a:t>
                      </a:r>
                      <a:endParaRPr lang="en-US" sz="1100" b="0" i="0" u="none" strike="noStrike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Magnum</a:t>
                      </a:r>
                      <a:endParaRPr lang="en-US" sz="1100" b="0" i="0" u="none" strike="noStrike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5723314"/>
                  </a:ext>
                </a:extLst>
              </a:tr>
              <a:tr h="4657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NOF Metal Coatings</a:t>
                      </a:r>
                      <a:endParaRPr lang="en-US" sz="1100" b="0" i="0" u="none" strike="noStrike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Profusion</a:t>
                      </a:r>
                      <a:endParaRPr lang="en-US" sz="1100" b="0" i="0" u="none" strike="noStrike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EMS</a:t>
                      </a:r>
                      <a:endParaRPr lang="en-US" sz="1100" b="0" i="0" u="none" strike="noStrike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539505"/>
                  </a:ext>
                </a:extLst>
              </a:tr>
              <a:tr h="4657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Akzo ( International Paint )</a:t>
                      </a:r>
                      <a:endParaRPr lang="en-US" sz="1100" b="0" i="0" u="none" strike="noStrike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Trinity</a:t>
                      </a:r>
                      <a:endParaRPr lang="en-US" sz="1100" b="0" i="0" u="none" strike="noStrike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IIMAK</a:t>
                      </a:r>
                      <a:endParaRPr lang="en-US" sz="1100" b="0" i="0" u="none" strike="noStrike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8974583"/>
                  </a:ext>
                </a:extLst>
              </a:tr>
              <a:tr h="4657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Red Spot</a:t>
                      </a:r>
                      <a:endParaRPr lang="en-US" sz="1100" b="0" i="0" u="none" strike="noStrike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Hexpol</a:t>
                      </a:r>
                      <a:endParaRPr lang="en-US" sz="1100" b="0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EFI</a:t>
                      </a:r>
                      <a:endParaRPr lang="en-US" sz="1100" b="0" i="0" u="none" strike="noStrike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4672940"/>
                  </a:ext>
                </a:extLst>
              </a:tr>
              <a:tr h="4657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NB Coatings </a:t>
                      </a:r>
                      <a:endParaRPr lang="en-US" sz="1100" b="0" i="0" u="none" strike="noStrike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Radici</a:t>
                      </a:r>
                      <a:endParaRPr lang="en-US" sz="1100" b="0" i="0" u="none" strike="noStrike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International Paper</a:t>
                      </a:r>
                      <a:endParaRPr lang="en-US" sz="1100" b="0" i="0" u="none" strike="noStrike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016505"/>
                  </a:ext>
                </a:extLst>
              </a:tr>
              <a:tr h="4657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Alpha Coatings</a:t>
                      </a:r>
                      <a:endParaRPr lang="en-US" sz="1100" b="0" i="0" u="none" strike="noStrike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Omnova</a:t>
                      </a:r>
                      <a:endParaRPr lang="en-US" sz="1100" b="0" i="0" u="none" strike="noStrike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Sinkro</a:t>
                      </a:r>
                      <a:endParaRPr lang="en-US" sz="1100" b="0" i="0" u="none" strike="noStrike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6021550"/>
                  </a:ext>
                </a:extLst>
              </a:tr>
              <a:tr h="4657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Protech Powder</a:t>
                      </a:r>
                      <a:endParaRPr lang="en-US" sz="1100" b="0" i="0" u="none" strike="noStrike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Akro Chem</a:t>
                      </a:r>
                      <a:endParaRPr lang="en-US" sz="1100" b="0" i="0" u="none" strike="noStrike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Braden Sutphin</a:t>
                      </a:r>
                      <a:endParaRPr lang="en-US" sz="1100" b="0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3265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16465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95600" y="563647"/>
            <a:ext cx="3962400" cy="584775"/>
          </a:xfrm>
          <a:prstGeom prst="rect">
            <a:avLst/>
          </a:prstGeom>
          <a:solidFill>
            <a:srgbClr val="994B2C"/>
          </a:solidFill>
          <a:effectLst>
            <a:glow rad="63500">
              <a:schemeClr val="tx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Dar-tech Territory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58468" y="609600"/>
            <a:ext cx="837132" cy="584775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tint val="50000"/>
              <a:hueOff val="1250719"/>
              <a:satOff val="-1118"/>
              <a:lumOff val="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DEE0A8-431A-4FA7-9455-EEFDBE675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00200"/>
            <a:ext cx="9137822" cy="430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5443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14600" y="609600"/>
            <a:ext cx="3962400" cy="584775"/>
          </a:xfrm>
          <a:prstGeom prst="rect">
            <a:avLst/>
          </a:prstGeom>
          <a:solidFill>
            <a:srgbClr val="98682E"/>
          </a:solidFill>
          <a:effectLst>
            <a:glow rad="63500">
              <a:schemeClr val="tx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Logistics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295400"/>
            <a:ext cx="87630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Location – Cleveland Ohio – 20+ Years in This Location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69,516 SQ. Ft Leased (340,000 SQ. Ft Total Building)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	NACD Responsible Distribution –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Recertified June 2018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18 Million pounds shipments in Calendar Year 2017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.003 error rate.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Buffalo, NY – 20+ Years in this Location – 65,000 SQ. Ft.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- Supporting a principal request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Greensboro, NC – 100,000 SQ Ft.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Supporting a key customer  request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50000"/>
              </a:lnSpc>
            </a:pP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7572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67000" y="353498"/>
            <a:ext cx="3962400" cy="584775"/>
          </a:xfrm>
          <a:prstGeom prst="rect">
            <a:avLst/>
          </a:prstGeom>
          <a:solidFill>
            <a:srgbClr val="98682E"/>
          </a:solidFill>
          <a:effectLst>
            <a:glow rad="63500">
              <a:schemeClr val="tx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Systems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938273"/>
            <a:ext cx="8763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ERP system is Take Stock: Wholesale Enterprise Package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COA’s automated with shipping docs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MSDS’ with each new product, or new revision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Invoicing for customers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Indefinite Sales Histories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CRM system is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Vmobile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Tracking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reporting for Principal partners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 Marketing activities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defined custom fields for detailed activities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calendar activities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Device accessible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ProDecisions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&amp; Power BI 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reporting and analysis (ERP, CRM, and third party data</a:t>
            </a:r>
          </a:p>
        </p:txBody>
      </p:sp>
    </p:spTree>
    <p:extLst>
      <p:ext uri="{BB962C8B-B14F-4D97-AF65-F5344CB8AC3E}">
        <p14:creationId xmlns:p14="http://schemas.microsoft.com/office/powerpoint/2010/main" val="137752027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ti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0902D99-6D34-4974-BE6D-CA732313B1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dti 2</Template>
  <TotalTime>0</TotalTime>
  <Words>608</Words>
  <Application>Microsoft Office PowerPoint</Application>
  <PresentationFormat>On-screen Show (4:3)</PresentationFormat>
  <Paragraphs>165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Corbel</vt:lpstr>
      <vt:lpstr>Times New Roman</vt:lpstr>
      <vt:lpstr>dti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2014-01-10T17:31:12Z</dcterms:created>
  <dcterms:modified xsi:type="dcterms:W3CDTF">2018-02-28T16:25:59Z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TC020116629991</vt:lpwstr>
  </property>
</Properties>
</file>