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2B4"/>
    <a:srgbClr val="595955"/>
    <a:srgbClr val="C5B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6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8.jpg"/><Relationship Id="rId11" Type="http://schemas.openxmlformats.org/officeDocument/2006/relationships/package" Target="../embeddings/Microsoft_Excel_Worksheet.xlsx"/><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213949105885"/>
          <c:y val="4.9904393350807576E-2"/>
          <c:w val="0.63229170767716536"/>
          <c:h val="0.94843750317190556"/>
        </c:manualLayout>
      </c:layout>
      <c:pieChart>
        <c:varyColors val="1"/>
        <c:ser>
          <c:idx val="0"/>
          <c:order val="0"/>
          <c:tx>
            <c:strRef>
              <c:f>Sheet1!$B$1</c:f>
              <c:strCache>
                <c:ptCount val="1"/>
                <c:pt idx="0">
                  <c:v>Sales</c:v>
                </c:pt>
              </c:strCache>
            </c:strRef>
          </c:tx>
          <c:dPt>
            <c:idx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0000" t="-10000" r="17000" b="2000"/>
                </a:stretch>
              </a:blipFill>
              <a:ln w="19050">
                <a:solidFill>
                  <a:schemeClr val="lt1"/>
                </a:solidFill>
              </a:ln>
              <a:effectLst/>
            </c:spPr>
            <c:extLst>
              <c:ext xmlns:c16="http://schemas.microsoft.com/office/drawing/2014/chart" uri="{C3380CC4-5D6E-409C-BE32-E72D297353CC}">
                <c16:uniqueId val="{00000001-99D5-4955-BB27-D320AA1079E1}"/>
              </c:ext>
            </c:extLst>
          </c:dPt>
          <c:dPt>
            <c:idx val="1"/>
            <c:bubble3D val="0"/>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4000"/>
                </a:stretch>
              </a:blipFill>
              <a:ln w="19050">
                <a:solidFill>
                  <a:schemeClr val="lt1"/>
                </a:solidFill>
              </a:ln>
              <a:effectLst/>
            </c:spPr>
            <c:extLst>
              <c:ext xmlns:c16="http://schemas.microsoft.com/office/drawing/2014/chart" uri="{C3380CC4-5D6E-409C-BE32-E72D297353CC}">
                <c16:uniqueId val="{00000002-99D5-4955-BB27-D320AA1079E1}"/>
              </c:ext>
            </c:extLst>
          </c:dPt>
          <c:dPt>
            <c:idx val="2"/>
            <c:bubble3D val="0"/>
            <c: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000" r="1000" b="7000"/>
                </a:stretch>
              </a:blipFill>
              <a:ln w="19050">
                <a:solidFill>
                  <a:schemeClr val="lt1"/>
                </a:solidFill>
              </a:ln>
              <a:effectLst/>
            </c:spPr>
            <c:extLst>
              <c:ext xmlns:c16="http://schemas.microsoft.com/office/drawing/2014/chart" uri="{C3380CC4-5D6E-409C-BE32-E72D297353CC}">
                <c16:uniqueId val="{00000003-99D5-4955-BB27-D320AA1079E1}"/>
              </c:ext>
            </c:extLst>
          </c:dPt>
          <c:dPt>
            <c:idx val="3"/>
            <c:bubble3D val="0"/>
            <c: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8000" t="2000" r="-6000"/>
                </a:stretch>
              </a:blipFill>
              <a:ln w="19050">
                <a:solidFill>
                  <a:schemeClr val="lt1"/>
                </a:solidFill>
              </a:ln>
              <a:effectLst/>
            </c:spPr>
            <c:extLst>
              <c:ext xmlns:c16="http://schemas.microsoft.com/office/drawing/2014/chart" uri="{C3380CC4-5D6E-409C-BE32-E72D297353CC}">
                <c16:uniqueId val="{00000004-99D5-4955-BB27-D320AA1079E1}"/>
              </c:ext>
            </c:extLst>
          </c:dPt>
          <c:dPt>
            <c:idx val="4"/>
            <c:bubble3D val="0"/>
            <c: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1000" t="9000" r="-52000"/>
                </a:stretch>
              </a:blipFill>
              <a:ln w="19050">
                <a:solidFill>
                  <a:schemeClr val="lt1"/>
                </a:solidFill>
              </a:ln>
              <a:effectLst/>
            </c:spPr>
            <c:extLst>
              <c:ext xmlns:c16="http://schemas.microsoft.com/office/drawing/2014/chart" uri="{C3380CC4-5D6E-409C-BE32-E72D297353CC}">
                <c16:uniqueId val="{00000006-99D5-4955-BB27-D320AA1079E1}"/>
              </c:ext>
            </c:extLst>
          </c:dPt>
          <c:dPt>
            <c:idx val="5"/>
            <c:bubble3D val="0"/>
            <c: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t="-31000"/>
                </a:stretch>
              </a:blipFill>
              <a:ln w="19050">
                <a:solidFill>
                  <a:schemeClr val="lt1"/>
                </a:solidFill>
              </a:ln>
              <a:effectLst/>
            </c:spPr>
            <c:extLst>
              <c:ext xmlns:c16="http://schemas.microsoft.com/office/drawing/2014/chart" uri="{C3380CC4-5D6E-409C-BE32-E72D297353CC}">
                <c16:uniqueId val="{00000005-99D5-4955-BB27-D320AA1079E1}"/>
              </c:ext>
            </c:extLst>
          </c:dPt>
          <c:dPt>
            <c:idx val="6"/>
            <c:bubble3D val="0"/>
            <c:spPr>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l="-2000" t="19000" r="2000"/>
                </a:stretch>
              </a:blipFill>
              <a:ln w="19050">
                <a:solidFill>
                  <a:schemeClr val="lt1"/>
                </a:solidFill>
              </a:ln>
              <a:effectLst/>
            </c:spPr>
            <c:extLst>
              <c:ext xmlns:c16="http://schemas.microsoft.com/office/drawing/2014/chart" uri="{C3380CC4-5D6E-409C-BE32-E72D297353CC}">
                <c16:uniqueId val="{00000007-99D5-4955-BB27-D320AA1079E1}"/>
              </c:ext>
            </c:extLst>
          </c:dPt>
          <c:dPt>
            <c:idx val="7"/>
            <c:bubble3D val="0"/>
            <c:spPr>
              <a:blipFill dpi="0" rotWithShape="1">
                <a:blip xmlns:r="http://schemas.openxmlformats.org/officeDocument/2006/relationships" r:embed="rId10">
                  <a:extLst>
                    <a:ext uri="{28A0092B-C50C-407E-A947-70E740481C1C}">
                      <a14:useLocalDpi xmlns:a14="http://schemas.microsoft.com/office/drawing/2010/main" val="0"/>
                    </a:ext>
                  </a:extLst>
                </a:blip>
                <a:srcRect/>
                <a:stretch>
                  <a:fillRect t="-6000" r="-28000" b="3000"/>
                </a:stretch>
              </a:blipFill>
              <a:ln w="19050">
                <a:solidFill>
                  <a:schemeClr val="lt1"/>
                </a:solidFill>
              </a:ln>
              <a:effectLst/>
            </c:spPr>
            <c:extLst>
              <c:ext xmlns:c16="http://schemas.microsoft.com/office/drawing/2014/chart" uri="{C3380CC4-5D6E-409C-BE32-E72D297353CC}">
                <c16:uniqueId val="{00000008-99D5-4955-BB27-D320AA1079E1}"/>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1.2</c:v>
                </c:pt>
                <c:pt idx="1">
                  <c:v>1.2</c:v>
                </c:pt>
                <c:pt idx="2">
                  <c:v>1.2</c:v>
                </c:pt>
                <c:pt idx="3">
                  <c:v>1.2</c:v>
                </c:pt>
                <c:pt idx="4">
                  <c:v>1.2</c:v>
                </c:pt>
                <c:pt idx="5">
                  <c:v>1.2</c:v>
                </c:pt>
                <c:pt idx="6">
                  <c:v>1.2</c:v>
                </c:pt>
                <c:pt idx="7">
                  <c:v>1.2</c:v>
                </c:pt>
              </c:numCache>
            </c:numRef>
          </c:val>
          <c:extLst>
            <c:ext xmlns:c16="http://schemas.microsoft.com/office/drawing/2014/chart" uri="{C3380CC4-5D6E-409C-BE32-E72D297353CC}">
              <c16:uniqueId val="{00000000-99D5-4955-BB27-D320AA1079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1">
    <c:autoUpdate val="0"/>
  </c:externalData>
  <c:userShapes r:id="rId1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0.21257</cdr:x>
      <cdr:y>0.15102</cdr:y>
    </cdr:from>
    <cdr:to>
      <cdr:x>0.95543</cdr:x>
      <cdr:y>0.89571</cdr:y>
    </cdr:to>
    <cdr:sp macro="" textlink="">
      <cdr:nvSpPr>
        <cdr:cNvPr id="4" name="Block Arc 3">
          <a:extLst xmlns:a="http://schemas.openxmlformats.org/drawingml/2006/main">
            <a:ext uri="{FF2B5EF4-FFF2-40B4-BE49-F238E27FC236}">
              <a16:creationId xmlns:a16="http://schemas.microsoft.com/office/drawing/2014/main" id="{79DDCF91-1CEB-44D4-BCEC-E1895D5AC2F3}"/>
            </a:ext>
          </a:extLst>
        </cdr:cNvPr>
        <cdr:cNvSpPr/>
      </cdr:nvSpPr>
      <cdr:spPr>
        <a:xfrm xmlns:a="http://schemas.openxmlformats.org/drawingml/2006/main" rot="10800000" flipH="1">
          <a:off x="766715" y="545392"/>
          <a:ext cx="2679336" cy="2689374"/>
        </a:xfrm>
        <a:prstGeom xmlns:a="http://schemas.openxmlformats.org/drawingml/2006/main" prst="blockArc">
          <a:avLst>
            <a:gd name="adj1" fmla="val 13550415"/>
            <a:gd name="adj2" fmla="val 16174769"/>
            <a:gd name="adj3" fmla="val 6854"/>
          </a:avLst>
        </a:prstGeom>
        <a:solidFill xmlns:a="http://schemas.openxmlformats.org/drawingml/2006/main">
          <a:schemeClr val="bg1">
            <a:lumMod val="6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AU" dirty="0">
            <a:solidFill>
              <a:schemeClr val="tx1"/>
            </a:solidFill>
          </a:endParaRPr>
        </a:p>
      </cdr:txBody>
    </cdr:sp>
  </cdr:relSizeAnchor>
  <cdr:relSizeAnchor xmlns:cdr="http://schemas.openxmlformats.org/drawingml/2006/chartDrawing">
    <cdr:from>
      <cdr:x>0.21257</cdr:x>
      <cdr:y>0.1554</cdr:y>
    </cdr:from>
    <cdr:to>
      <cdr:x>0.95543</cdr:x>
      <cdr:y>0.89705</cdr:y>
    </cdr:to>
    <cdr:sp macro="" textlink="">
      <cdr:nvSpPr>
        <cdr:cNvPr id="5" name="Block Arc 4">
          <a:extLst xmlns:a="http://schemas.openxmlformats.org/drawingml/2006/main">
            <a:ext uri="{FF2B5EF4-FFF2-40B4-BE49-F238E27FC236}">
              <a16:creationId xmlns:a16="http://schemas.microsoft.com/office/drawing/2014/main" id="{19FE0087-0A94-4D8D-A175-840B14031D4D}"/>
            </a:ext>
          </a:extLst>
        </cdr:cNvPr>
        <cdr:cNvSpPr/>
      </cdr:nvSpPr>
      <cdr:spPr>
        <a:xfrm xmlns:a="http://schemas.openxmlformats.org/drawingml/2006/main" rot="16200000" flipH="1">
          <a:off x="767182" y="560729"/>
          <a:ext cx="2678400" cy="2679336"/>
        </a:xfrm>
        <a:prstGeom xmlns:a="http://schemas.openxmlformats.org/drawingml/2006/main" prst="blockArc">
          <a:avLst>
            <a:gd name="adj1" fmla="val 13520863"/>
            <a:gd name="adj2" fmla="val 16152987"/>
            <a:gd name="adj3" fmla="val 6969"/>
          </a:avLst>
        </a:prstGeom>
        <a:solidFill xmlns:a="http://schemas.openxmlformats.org/drawingml/2006/main">
          <a:schemeClr val="bg1">
            <a:lumMod val="6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AU" dirty="0">
            <a:solidFill>
              <a:schemeClr val="tx1"/>
            </a:solidFill>
          </a:endParaRPr>
        </a:p>
      </cdr:txBody>
    </cdr:sp>
  </cdr:relSizeAnchor>
  <cdr:relSizeAnchor xmlns:cdr="http://schemas.openxmlformats.org/drawingml/2006/chartDrawing">
    <cdr:from>
      <cdr:x>0.21257</cdr:x>
      <cdr:y>0.15285</cdr:y>
    </cdr:from>
    <cdr:to>
      <cdr:x>0.95543</cdr:x>
      <cdr:y>0.89571</cdr:y>
    </cdr:to>
    <cdr:sp macro="" textlink="">
      <cdr:nvSpPr>
        <cdr:cNvPr id="6" name="Block Arc 5">
          <a:extLst xmlns:a="http://schemas.openxmlformats.org/drawingml/2006/main">
            <a:ext uri="{FF2B5EF4-FFF2-40B4-BE49-F238E27FC236}">
              <a16:creationId xmlns:a16="http://schemas.microsoft.com/office/drawing/2014/main" id="{31465FD3-B957-41AD-BF4E-44B033B3D580}"/>
            </a:ext>
          </a:extLst>
        </cdr:cNvPr>
        <cdr:cNvSpPr/>
      </cdr:nvSpPr>
      <cdr:spPr>
        <a:xfrm xmlns:a="http://schemas.openxmlformats.org/drawingml/2006/main" rot="5400000" flipH="1">
          <a:off x="765003" y="553719"/>
          <a:ext cx="2682758" cy="2679336"/>
        </a:xfrm>
        <a:prstGeom xmlns:a="http://schemas.openxmlformats.org/drawingml/2006/main" prst="blockArc">
          <a:avLst>
            <a:gd name="adj1" fmla="val 13545673"/>
            <a:gd name="adj2" fmla="val 16193654"/>
            <a:gd name="adj3" fmla="val 6854"/>
          </a:avLst>
        </a:prstGeom>
        <a:solidFill xmlns:a="http://schemas.openxmlformats.org/drawingml/2006/main">
          <a:schemeClr val="bg1">
            <a:lumMod val="65000"/>
          </a:schemeClr>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AU" dirty="0">
            <a:solidFill>
              <a:schemeClr val="tx1"/>
            </a:solidFill>
          </a:endParaRPr>
        </a:p>
      </cdr:txBody>
    </cdr:sp>
  </cdr:relSizeAnchor>
  <cdr:relSizeAnchor xmlns:cdr="http://schemas.openxmlformats.org/drawingml/2006/chartDrawing">
    <cdr:from>
      <cdr:x>0.21258</cdr:x>
      <cdr:y>0.15285</cdr:y>
    </cdr:from>
    <cdr:to>
      <cdr:x>0.95543</cdr:x>
      <cdr:y>0.89571</cdr:y>
    </cdr:to>
    <cdr:sp macro="" textlink="">
      <cdr:nvSpPr>
        <cdr:cNvPr id="8" name="Block Arc 7">
          <a:extLst xmlns:a="http://schemas.openxmlformats.org/drawingml/2006/main">
            <a:ext uri="{FF2B5EF4-FFF2-40B4-BE49-F238E27FC236}">
              <a16:creationId xmlns:a16="http://schemas.microsoft.com/office/drawing/2014/main" id="{B9F126C9-21F6-469B-B605-2B9F3B29F0A2}"/>
            </a:ext>
          </a:extLst>
        </cdr:cNvPr>
        <cdr:cNvSpPr/>
      </cdr:nvSpPr>
      <cdr:spPr>
        <a:xfrm xmlns:a="http://schemas.openxmlformats.org/drawingml/2006/main" flipH="1">
          <a:off x="1071379" y="770369"/>
          <a:ext cx="3744000" cy="3744000"/>
        </a:xfrm>
        <a:prstGeom xmlns:a="http://schemas.openxmlformats.org/drawingml/2006/main" prst="blockArc">
          <a:avLst>
            <a:gd name="adj1" fmla="val 13539418"/>
            <a:gd name="adj2" fmla="val 16164637"/>
            <a:gd name="adj3" fmla="val 6853"/>
          </a:avLst>
        </a:prstGeom>
        <a:solidFill xmlns:a="http://schemas.openxmlformats.org/drawingml/2006/main">
          <a:schemeClr val="bg1">
            <a:lumMod val="6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none" lIns="14400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AU" dirty="0">
            <a:solidFill>
              <a:schemeClr val="tx1"/>
            </a:solidFill>
          </a:endParaRPr>
        </a:p>
      </cdr:txBody>
    </cdr:sp>
  </cdr:relSizeAnchor>
  <cdr:relSizeAnchor xmlns:cdr="http://schemas.openxmlformats.org/drawingml/2006/chartDrawing">
    <cdr:from>
      <cdr:x>0.21257</cdr:x>
      <cdr:y>0.15285</cdr:y>
    </cdr:from>
    <cdr:to>
      <cdr:x>0.95324</cdr:x>
      <cdr:y>0.89571</cdr:y>
    </cdr:to>
    <cdr:sp macro="" textlink="">
      <cdr:nvSpPr>
        <cdr:cNvPr id="9" name="Block Arc 8">
          <a:extLst xmlns:a="http://schemas.openxmlformats.org/drawingml/2006/main">
            <a:ext uri="{FF2B5EF4-FFF2-40B4-BE49-F238E27FC236}">
              <a16:creationId xmlns:a16="http://schemas.microsoft.com/office/drawing/2014/main" id="{5A882069-61DB-4058-8792-9B847867C103}"/>
            </a:ext>
          </a:extLst>
        </cdr:cNvPr>
        <cdr:cNvSpPr/>
      </cdr:nvSpPr>
      <cdr:spPr>
        <a:xfrm xmlns:a="http://schemas.openxmlformats.org/drawingml/2006/main" rot="16200000">
          <a:off x="761046" y="557676"/>
          <a:ext cx="2682759" cy="2671421"/>
        </a:xfrm>
        <a:prstGeom xmlns:a="http://schemas.openxmlformats.org/drawingml/2006/main" prst="blockArc">
          <a:avLst>
            <a:gd name="adj1" fmla="val 13512595"/>
            <a:gd name="adj2" fmla="val 16174696"/>
            <a:gd name="adj3" fmla="val 6981"/>
          </a:avLst>
        </a:prstGeom>
        <a:solidFill xmlns:a="http://schemas.openxmlformats.org/drawingml/2006/main">
          <a:schemeClr val="bg1">
            <a:lumMod val="6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AU" dirty="0">
            <a:solidFill>
              <a:schemeClr val="tx1"/>
            </a:solidFill>
          </a:endParaRPr>
        </a:p>
      </cdr:txBody>
    </cdr:sp>
  </cdr:relSizeAnchor>
  <cdr:relSizeAnchor xmlns:cdr="http://schemas.openxmlformats.org/drawingml/2006/chartDrawing">
    <cdr:from>
      <cdr:x>0.23881</cdr:x>
      <cdr:y>0.18075</cdr:y>
    </cdr:from>
    <cdr:to>
      <cdr:x>0.92813</cdr:x>
      <cdr:y>0.86717</cdr:y>
    </cdr:to>
    <cdr:sp macro="" textlink="">
      <cdr:nvSpPr>
        <cdr:cNvPr id="15" name="Rectangle 14">
          <a:extLst xmlns:a="http://schemas.openxmlformats.org/drawingml/2006/main">
            <a:ext uri="{FF2B5EF4-FFF2-40B4-BE49-F238E27FC236}">
              <a16:creationId xmlns:a16="http://schemas.microsoft.com/office/drawing/2014/main" id="{24B3A765-DDD6-487F-90B2-CC8B26CFCCAC}"/>
            </a:ext>
          </a:extLst>
        </cdr:cNvPr>
        <cdr:cNvSpPr/>
      </cdr:nvSpPr>
      <cdr:spPr>
        <a:xfrm xmlns:a="http://schemas.openxmlformats.org/drawingml/2006/main" rot="17564311">
          <a:off x="1210925" y="903678"/>
          <a:ext cx="3459521" cy="3474170"/>
        </a:xfrm>
        <a:prstGeom xmlns:a="http://schemas.openxmlformats.org/drawingml/2006/main" prst="rect">
          <a:avLst/>
        </a:prstGeom>
        <a:noFill xmlns:a="http://schemas.openxmlformats.org/drawingml/2006/main"/>
      </cdr:spPr>
      <cdr:txBody>
        <a:bodyPr xmlns:a="http://schemas.openxmlformats.org/drawingml/2006/main" spcFirstLastPara="1" wrap="none" lIns="91440" tIns="45720" rIns="91440" bIns="45720" numCol="1">
          <a:prstTxWarp prst="textArchUp">
            <a:avLst>
              <a:gd name="adj" fmla="val 11599038"/>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ln w="0"/>
              <a:effectLst>
                <a:outerShdw blurRad="38100" dist="19050" dir="2700000" algn="tl" rotWithShape="0">
                  <a:schemeClr val="dk1">
                    <a:alpha val="40000"/>
                  </a:schemeClr>
                </a:outerShdw>
              </a:effectLst>
            </a:rPr>
            <a:t>Smart Garage</a:t>
          </a:r>
          <a:endParaRPr lang="en-US" sz="9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0.23916</cdr:x>
      <cdr:y>0.18136</cdr:y>
    </cdr:from>
    <cdr:to>
      <cdr:x>0.93049</cdr:x>
      <cdr:y>0.86849</cdr:y>
    </cdr:to>
    <cdr:sp macro="" textlink="">
      <cdr:nvSpPr>
        <cdr:cNvPr id="16" name="Rectangle 15">
          <a:extLst xmlns:a="http://schemas.openxmlformats.org/drawingml/2006/main">
            <a:ext uri="{FF2B5EF4-FFF2-40B4-BE49-F238E27FC236}">
              <a16:creationId xmlns:a16="http://schemas.microsoft.com/office/drawing/2014/main" id="{07A5A2BF-741F-4AC1-9887-7C9E68EFD046}"/>
            </a:ext>
          </a:extLst>
        </cdr:cNvPr>
        <cdr:cNvSpPr/>
      </cdr:nvSpPr>
      <cdr:spPr>
        <a:xfrm xmlns:a="http://schemas.openxmlformats.org/drawingml/2006/main" rot="20253845">
          <a:off x="862587" y="654970"/>
          <a:ext cx="2493500" cy="2481493"/>
        </a:xfrm>
        <a:prstGeom xmlns:a="http://schemas.openxmlformats.org/drawingml/2006/main" prst="rect">
          <a:avLst/>
        </a:prstGeom>
        <a:noFill xmlns:a="http://schemas.openxmlformats.org/drawingml/2006/main"/>
      </cdr:spPr>
      <cdr:txBody>
        <a:bodyPr xmlns:a="http://schemas.openxmlformats.org/drawingml/2006/main" spcFirstLastPara="1" wrap="none" lIns="91440" tIns="45720" rIns="91440" bIns="45720" numCol="1">
          <a:prstTxWarp prst="textArchUp">
            <a:avLst>
              <a:gd name="adj" fmla="val 6384150"/>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ln w="0"/>
              <a:effectLst>
                <a:outerShdw blurRad="38100" dist="19050" dir="2700000" algn="tl" rotWithShape="0">
                  <a:schemeClr val="dk1">
                    <a:alpha val="40000"/>
                  </a:schemeClr>
                </a:outerShdw>
              </a:effectLst>
            </a:rPr>
            <a:t>Smart Blinds</a:t>
          </a:r>
          <a:endParaRPr lang="en-US" sz="9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9A8B8-9304-4FEE-A1B9-5E644972E31E}" type="datetimeFigureOut">
              <a:rPr lang="en-AU" smtClean="0"/>
              <a:t>19/03/2018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97979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9A8B8-9304-4FEE-A1B9-5E644972E31E}" type="datetimeFigureOut">
              <a:rPr lang="en-AU" smtClean="0"/>
              <a:t>19/03/2018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259096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9A8B8-9304-4FEE-A1B9-5E644972E31E}" type="datetimeFigureOut">
              <a:rPr lang="en-AU" smtClean="0"/>
              <a:t>19/03/2018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304385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9A8B8-9304-4FEE-A1B9-5E644972E31E}" type="datetimeFigureOut">
              <a:rPr lang="en-AU" smtClean="0"/>
              <a:t>19/03/2018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4089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9A8B8-9304-4FEE-A1B9-5E644972E31E}" type="datetimeFigureOut">
              <a:rPr lang="en-AU" smtClean="0"/>
              <a:t>19/03/2018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65867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9A8B8-9304-4FEE-A1B9-5E644972E31E}" type="datetimeFigureOut">
              <a:rPr lang="en-AU" smtClean="0"/>
              <a:t>19/03/2018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60615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9A8B8-9304-4FEE-A1B9-5E644972E31E}" type="datetimeFigureOut">
              <a:rPr lang="en-AU" smtClean="0"/>
              <a:t>19/03/2018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251639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9A8B8-9304-4FEE-A1B9-5E644972E31E}" type="datetimeFigureOut">
              <a:rPr lang="en-AU" smtClean="0"/>
              <a:t>19/03/2018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153996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9A8B8-9304-4FEE-A1B9-5E644972E31E}" type="datetimeFigureOut">
              <a:rPr lang="en-AU" smtClean="0"/>
              <a:t>19/03/2018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155608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FF69A8B8-9304-4FEE-A1B9-5E644972E31E}" type="datetimeFigureOut">
              <a:rPr lang="en-AU" smtClean="0"/>
              <a:t>19/03/2018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137635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FF69A8B8-9304-4FEE-A1B9-5E644972E31E}" type="datetimeFigureOut">
              <a:rPr lang="en-AU" smtClean="0"/>
              <a:t>19/03/2018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2FA390C-9D41-4298-9E64-C879EF410024}" type="slidenum">
              <a:rPr lang="en-AU" smtClean="0"/>
              <a:t>‹#›</a:t>
            </a:fld>
            <a:endParaRPr lang="en-AU"/>
          </a:p>
        </p:txBody>
      </p:sp>
    </p:spTree>
    <p:extLst>
      <p:ext uri="{BB962C8B-B14F-4D97-AF65-F5344CB8AC3E}">
        <p14:creationId xmlns:p14="http://schemas.microsoft.com/office/powerpoint/2010/main" val="275860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F69A8B8-9304-4FEE-A1B9-5E644972E31E}" type="datetimeFigureOut">
              <a:rPr lang="en-AU" smtClean="0"/>
              <a:t>19/03/2018</a:t>
            </a:fld>
            <a:endParaRPr lang="en-A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2FA390C-9D41-4298-9E64-C879EF410024}" type="slidenum">
              <a:rPr lang="en-AU" smtClean="0"/>
              <a:t>‹#›</a:t>
            </a:fld>
            <a:endParaRPr lang="en-AU"/>
          </a:p>
        </p:txBody>
      </p:sp>
    </p:spTree>
    <p:extLst>
      <p:ext uri="{BB962C8B-B14F-4D97-AF65-F5344CB8AC3E}">
        <p14:creationId xmlns:p14="http://schemas.microsoft.com/office/powerpoint/2010/main" val="3211801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www.visionimmersion.com.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ABE18D-EB2F-49F3-866E-E87C8B1AF73A}"/>
              </a:ext>
            </a:extLst>
          </p:cNvPr>
          <p:cNvSpPr/>
          <p:nvPr/>
        </p:nvSpPr>
        <p:spPr>
          <a:xfrm>
            <a:off x="-44" y="920983"/>
            <a:ext cx="7559675" cy="2700000"/>
          </a:xfrm>
          <a:prstGeom prst="rect">
            <a:avLst/>
          </a:pr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B10717D6-2822-49CE-A695-051872F75A56}"/>
              </a:ext>
            </a:extLst>
          </p:cNvPr>
          <p:cNvSpPr/>
          <p:nvPr/>
        </p:nvSpPr>
        <p:spPr>
          <a:xfrm>
            <a:off x="-1" y="-1"/>
            <a:ext cx="7559675" cy="92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AC61475-3833-4755-A9CA-78BEA64C7DC6}"/>
              </a:ext>
            </a:extLst>
          </p:cNvPr>
          <p:cNvSpPr/>
          <p:nvPr/>
        </p:nvSpPr>
        <p:spPr>
          <a:xfrm>
            <a:off x="3779837" y="900000"/>
            <a:ext cx="3779838" cy="2700000"/>
          </a:xfrm>
          <a:prstGeom prst="rect">
            <a:avLst/>
          </a:prstGeom>
          <a:gradFill flip="none" rotWithShape="1">
            <a:gsLst>
              <a:gs pos="0">
                <a:srgbClr val="C5B358">
                  <a:shade val="30000"/>
                  <a:satMod val="115000"/>
                </a:srgbClr>
              </a:gs>
              <a:gs pos="50000">
                <a:srgbClr val="C5B358">
                  <a:shade val="67500"/>
                  <a:satMod val="115000"/>
                </a:srgbClr>
              </a:gs>
              <a:gs pos="100000">
                <a:srgbClr val="C5B35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8564D63E-E1C2-4AEB-8D52-41EAB05CC92C}"/>
              </a:ext>
            </a:extLst>
          </p:cNvPr>
          <p:cNvSpPr/>
          <p:nvPr/>
        </p:nvSpPr>
        <p:spPr>
          <a:xfrm>
            <a:off x="4251967" y="6263379"/>
            <a:ext cx="3319011" cy="2700000"/>
          </a:xfrm>
          <a:prstGeom prst="rect">
            <a:avLst/>
          </a:prstGeom>
          <a:solidFill>
            <a:srgbClr val="46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descr="A drawing of a face&#10;&#10;Description generated with high confidence">
            <a:extLst>
              <a:ext uri="{FF2B5EF4-FFF2-40B4-BE49-F238E27FC236}">
                <a16:creationId xmlns:a16="http://schemas.microsoft.com/office/drawing/2014/main" id="{B560F77E-F59D-46DD-9D4F-09D63B5D7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 y="15373"/>
            <a:ext cx="2656114" cy="912910"/>
          </a:xfrm>
          <a:prstGeom prst="rect">
            <a:avLst/>
          </a:prstGeom>
        </p:spPr>
      </p:pic>
      <p:sp>
        <p:nvSpPr>
          <p:cNvPr id="4" name="TextBox 3">
            <a:extLst>
              <a:ext uri="{FF2B5EF4-FFF2-40B4-BE49-F238E27FC236}">
                <a16:creationId xmlns:a16="http://schemas.microsoft.com/office/drawing/2014/main" id="{42C16362-4746-435F-81A6-B7B75A9C28C3}"/>
              </a:ext>
            </a:extLst>
          </p:cNvPr>
          <p:cNvSpPr txBox="1"/>
          <p:nvPr/>
        </p:nvSpPr>
        <p:spPr>
          <a:xfrm>
            <a:off x="4405612" y="1449781"/>
            <a:ext cx="3000374" cy="1754326"/>
          </a:xfrm>
          <a:prstGeom prst="rect">
            <a:avLst/>
          </a:prstGeom>
          <a:noFill/>
        </p:spPr>
        <p:txBody>
          <a:bodyPr wrap="square" rtlCol="0">
            <a:spAutoFit/>
          </a:bodyPr>
          <a:lstStyle/>
          <a:p>
            <a:r>
              <a:rPr lang="en-AU" sz="1200" dirty="0">
                <a:solidFill>
                  <a:schemeClr val="bg1"/>
                </a:solidFill>
              </a:rPr>
              <a:t>Chances are that by now you’ve heard of Google Home, Amazon Echo and Apple </a:t>
            </a:r>
            <a:r>
              <a:rPr lang="en-AU" sz="1200" dirty="0" err="1">
                <a:solidFill>
                  <a:schemeClr val="bg1"/>
                </a:solidFill>
              </a:rPr>
              <a:t>HomePod</a:t>
            </a:r>
            <a:r>
              <a:rPr lang="en-AU" sz="1200" dirty="0">
                <a:solidFill>
                  <a:schemeClr val="bg1"/>
                </a:solidFill>
              </a:rPr>
              <a:t>, theses speaker-powered, voice-activated smart assistants, hold the key to your smart home and your time and money saving.</a:t>
            </a:r>
          </a:p>
          <a:p>
            <a:endParaRPr lang="en-AU" sz="1200" dirty="0">
              <a:solidFill>
                <a:schemeClr val="bg1"/>
              </a:solidFill>
            </a:endParaRPr>
          </a:p>
          <a:p>
            <a:r>
              <a:rPr lang="en-AU" sz="1200" dirty="0">
                <a:solidFill>
                  <a:schemeClr val="bg1"/>
                </a:solidFill>
              </a:rPr>
              <a:t>With devices starting from $50 anyone can afford to start building a smart home.  </a:t>
            </a:r>
          </a:p>
        </p:txBody>
      </p:sp>
      <p:pic>
        <p:nvPicPr>
          <p:cNvPr id="18" name="Picture 17" descr="A picture containing indoor, sitting, black, bottle&#10;&#10;Description generated with very high confidence">
            <a:extLst>
              <a:ext uri="{FF2B5EF4-FFF2-40B4-BE49-F238E27FC236}">
                <a16:creationId xmlns:a16="http://schemas.microsoft.com/office/drawing/2014/main" id="{E536B2E4-E3C4-4472-953F-69D0BA7A4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0000"/>
            <a:ext cx="4251968" cy="2700000"/>
          </a:xfrm>
          <a:prstGeom prst="rect">
            <a:avLst/>
          </a:prstGeom>
        </p:spPr>
      </p:pic>
      <p:pic>
        <p:nvPicPr>
          <p:cNvPr id="20" name="Picture 19" descr="Screen of a cell phone&#10;&#10;Description generated with high confidence">
            <a:extLst>
              <a:ext uri="{FF2B5EF4-FFF2-40B4-BE49-F238E27FC236}">
                <a16:creationId xmlns:a16="http://schemas.microsoft.com/office/drawing/2014/main" id="{2EFA0940-C880-4AD4-9B7B-3D2F177C1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833" y="3600000"/>
            <a:ext cx="3804145" cy="2663379"/>
          </a:xfrm>
          <a:prstGeom prst="rect">
            <a:avLst/>
          </a:prstGeom>
        </p:spPr>
      </p:pic>
      <p:sp>
        <p:nvSpPr>
          <p:cNvPr id="13" name="Rectangle 12">
            <a:extLst>
              <a:ext uri="{FF2B5EF4-FFF2-40B4-BE49-F238E27FC236}">
                <a16:creationId xmlns:a16="http://schemas.microsoft.com/office/drawing/2014/main" id="{D6F80787-92D9-4663-B08C-F77B783F5D92}"/>
              </a:ext>
            </a:extLst>
          </p:cNvPr>
          <p:cNvSpPr/>
          <p:nvPr/>
        </p:nvSpPr>
        <p:spPr>
          <a:xfrm>
            <a:off x="0" y="3600000"/>
            <a:ext cx="3804145" cy="2664172"/>
          </a:xfrm>
          <a:prstGeom prst="rect">
            <a:avLst/>
          </a:prstGeom>
          <a:gradFill flip="none" rotWithShape="1">
            <a:gsLst>
              <a:gs pos="0">
                <a:srgbClr val="595955">
                  <a:tint val="66000"/>
                  <a:satMod val="160000"/>
                </a:srgbClr>
              </a:gs>
              <a:gs pos="50000">
                <a:srgbClr val="595955">
                  <a:tint val="44500"/>
                  <a:satMod val="160000"/>
                </a:srgbClr>
              </a:gs>
              <a:gs pos="100000">
                <a:srgbClr val="595955">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1AF84D15-1EBB-46DC-8DDE-B7E008B206A2}"/>
              </a:ext>
            </a:extLst>
          </p:cNvPr>
          <p:cNvSpPr/>
          <p:nvPr/>
        </p:nvSpPr>
        <p:spPr>
          <a:xfrm>
            <a:off x="184850" y="3857993"/>
            <a:ext cx="3457120" cy="2862322"/>
          </a:xfrm>
          <a:prstGeom prst="rect">
            <a:avLst/>
          </a:prstGeom>
        </p:spPr>
        <p:txBody>
          <a:bodyPr wrap="square">
            <a:spAutoFit/>
          </a:bodyPr>
          <a:lstStyle/>
          <a:p>
            <a:r>
              <a:rPr lang="en-AU" sz="1200" b="1" dirty="0">
                <a:latin typeface="LiberationSerif"/>
              </a:rPr>
              <a:t>WHAT EXACTLY IS A SMART ASSISTANT?</a:t>
            </a:r>
          </a:p>
          <a:p>
            <a:pPr fontAlgn="base"/>
            <a:r>
              <a:rPr lang="en-AU" sz="1200" dirty="0"/>
              <a:t>If you have ever used Siri on your </a:t>
            </a:r>
            <a:r>
              <a:rPr lang="en-AU" sz="1200" dirty="0" err="1"/>
              <a:t>iphone</a:t>
            </a:r>
            <a:r>
              <a:rPr lang="en-AU" sz="1200" dirty="0"/>
              <a:t>, Cortana on windows or Google Assistant on your smartphone, you have already interacted with a smart assistant. If you have not, think of these devices as an unpaid personal assistant that does all the mundane tasks around your home</a:t>
            </a:r>
          </a:p>
          <a:p>
            <a:pPr fontAlgn="base"/>
            <a:endParaRPr lang="en-AU" sz="1200" dirty="0"/>
          </a:p>
          <a:p>
            <a:pPr fontAlgn="base"/>
            <a:r>
              <a:rPr lang="en-AU" sz="1200" dirty="0"/>
              <a:t>Google Home, Amazon Echo and Apple </a:t>
            </a:r>
            <a:r>
              <a:rPr lang="en-AU" sz="1200" dirty="0" err="1"/>
              <a:t>Homepod</a:t>
            </a:r>
            <a:r>
              <a:rPr lang="en-AU" sz="1200" dirty="0"/>
              <a:t> all integrate virtual assistants with speaker hardware, which allows you to turn your home into an automated, voice-activated and app-controlled hub.</a:t>
            </a:r>
          </a:p>
          <a:p>
            <a:endParaRPr lang="en-AU" b="1" dirty="0">
              <a:solidFill>
                <a:srgbClr val="262626"/>
              </a:solidFill>
              <a:latin typeface="LiberationSerif"/>
            </a:endParaRPr>
          </a:p>
          <a:p>
            <a:endParaRPr lang="en-AU" dirty="0"/>
          </a:p>
        </p:txBody>
      </p:sp>
      <p:sp>
        <p:nvSpPr>
          <p:cNvPr id="21" name="TextBox 20">
            <a:extLst>
              <a:ext uri="{FF2B5EF4-FFF2-40B4-BE49-F238E27FC236}">
                <a16:creationId xmlns:a16="http://schemas.microsoft.com/office/drawing/2014/main" id="{703C7353-CEA9-4A06-954D-C6C14C6FFE34}"/>
              </a:ext>
            </a:extLst>
          </p:cNvPr>
          <p:cNvSpPr txBox="1"/>
          <p:nvPr/>
        </p:nvSpPr>
        <p:spPr>
          <a:xfrm>
            <a:off x="4405611" y="6320984"/>
            <a:ext cx="3056753" cy="2677656"/>
          </a:xfrm>
          <a:prstGeom prst="rect">
            <a:avLst/>
          </a:prstGeom>
          <a:noFill/>
        </p:spPr>
        <p:txBody>
          <a:bodyPr wrap="square" rtlCol="0">
            <a:spAutoFit/>
          </a:bodyPr>
          <a:lstStyle/>
          <a:p>
            <a:r>
              <a:rPr lang="en-AU" sz="1200" b="1" dirty="0">
                <a:latin typeface="LiberationSerif"/>
              </a:rPr>
              <a:t>WHY DO I NEED SMART DEVICES?</a:t>
            </a:r>
          </a:p>
          <a:p>
            <a:r>
              <a:rPr lang="en-AU" sz="1200" dirty="0"/>
              <a:t>The simple answer is, you don’t, If your happy turning your own electrical equipment on and off, finding the remote for the tv or walking to the other side of the house because you left a light on, then these devices aren’t for you. If you forget to add items to the shopping list or forget appointments because you can’t find a pen or your phone, then all is great.  </a:t>
            </a:r>
          </a:p>
          <a:p>
            <a:endParaRPr lang="en-AU" sz="1200" dirty="0"/>
          </a:p>
          <a:p>
            <a:r>
              <a:rPr lang="en-AU" sz="1200" dirty="0"/>
              <a:t>But if your like me, there are more important and better ways to occupy your time, family time, pet time or time for yourself. </a:t>
            </a:r>
            <a:r>
              <a:rPr lang="en-AU" sz="1200" b="1" dirty="0"/>
              <a:t>This is what smart devices are for.</a:t>
            </a:r>
          </a:p>
        </p:txBody>
      </p:sp>
      <p:pic>
        <p:nvPicPr>
          <p:cNvPr id="23" name="Picture 22" descr="A close up of a sign&#10;&#10;Description generated with high confidence">
            <a:extLst>
              <a:ext uri="{FF2B5EF4-FFF2-40B4-BE49-F238E27FC236}">
                <a16:creationId xmlns:a16="http://schemas.microsoft.com/office/drawing/2014/main" id="{1836534E-948C-4147-AECF-B8F63C1BBE07}"/>
              </a:ext>
            </a:extLst>
          </p:cNvPr>
          <p:cNvPicPr>
            <a:picLocks noChangeAspect="1"/>
          </p:cNvPicPr>
          <p:nvPr/>
        </p:nvPicPr>
        <p:blipFill rotWithShape="1">
          <a:blip r:embed="rId5">
            <a:extLst>
              <a:ext uri="{28A0092B-C50C-407E-A947-70E740481C1C}">
                <a14:useLocalDpi xmlns:a14="http://schemas.microsoft.com/office/drawing/2010/main" val="0"/>
              </a:ext>
            </a:extLst>
          </a:blip>
          <a:srcRect t="10574" b="15905"/>
          <a:stretch/>
        </p:blipFill>
        <p:spPr>
          <a:xfrm>
            <a:off x="-44" y="6271717"/>
            <a:ext cx="4287448" cy="2700000"/>
          </a:xfrm>
          <a:prstGeom prst="rect">
            <a:avLst/>
          </a:prstGeom>
        </p:spPr>
      </p:pic>
      <p:sp>
        <p:nvSpPr>
          <p:cNvPr id="24" name="TextBox 23">
            <a:extLst>
              <a:ext uri="{FF2B5EF4-FFF2-40B4-BE49-F238E27FC236}">
                <a16:creationId xmlns:a16="http://schemas.microsoft.com/office/drawing/2014/main" id="{A83F57A5-671F-4C54-B2F4-B8E7C406C8B1}"/>
              </a:ext>
            </a:extLst>
          </p:cNvPr>
          <p:cNvSpPr txBox="1"/>
          <p:nvPr/>
        </p:nvSpPr>
        <p:spPr>
          <a:xfrm>
            <a:off x="2731710" y="287162"/>
            <a:ext cx="4321027" cy="369332"/>
          </a:xfrm>
          <a:prstGeom prst="rect">
            <a:avLst/>
          </a:prstGeom>
          <a:noFill/>
        </p:spPr>
        <p:txBody>
          <a:bodyPr wrap="square" rtlCol="0">
            <a:spAutoFit/>
          </a:bodyPr>
          <a:lstStyle/>
          <a:p>
            <a:r>
              <a:rPr lang="en-AU" dirty="0"/>
              <a:t>Your smart home integration professionals.</a:t>
            </a:r>
          </a:p>
        </p:txBody>
      </p:sp>
    </p:spTree>
    <p:extLst>
      <p:ext uri="{BB962C8B-B14F-4D97-AF65-F5344CB8AC3E}">
        <p14:creationId xmlns:p14="http://schemas.microsoft.com/office/powerpoint/2010/main" val="296801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D0AD1EB2-753E-4AC4-BA9C-E4E489D6DD98}"/>
              </a:ext>
            </a:extLst>
          </p:cNvPr>
          <p:cNvGrpSpPr/>
          <p:nvPr/>
        </p:nvGrpSpPr>
        <p:grpSpPr>
          <a:xfrm>
            <a:off x="490853" y="2076329"/>
            <a:ext cx="6491049" cy="4352156"/>
            <a:chOff x="351711" y="2908602"/>
            <a:chExt cx="6491049" cy="4352156"/>
          </a:xfrm>
        </p:grpSpPr>
        <p:sp>
          <p:nvSpPr>
            <p:cNvPr id="33" name="Block Arc 32">
              <a:extLst>
                <a:ext uri="{FF2B5EF4-FFF2-40B4-BE49-F238E27FC236}">
                  <a16:creationId xmlns:a16="http://schemas.microsoft.com/office/drawing/2014/main" id="{B4169F70-9EEB-499A-9BDF-4C9FE9E495CC}"/>
                </a:ext>
              </a:extLst>
            </p:cNvPr>
            <p:cNvSpPr/>
            <p:nvPr/>
          </p:nvSpPr>
          <p:spPr>
            <a:xfrm>
              <a:off x="2391808" y="3635413"/>
              <a:ext cx="2679335" cy="2682758"/>
            </a:xfrm>
            <a:prstGeom prst="blockArc">
              <a:avLst>
                <a:gd name="adj1" fmla="val 13545673"/>
                <a:gd name="adj2" fmla="val 16164531"/>
                <a:gd name="adj3" fmla="val 698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6698" tIns="28348" rIns="56698" bIns="28348" numCol="1" spcCol="0" rtlCol="0" fromWordArt="0" anchor="ctr" anchorCtr="0" forceAA="0" compatLnSpc="1">
              <a:prstTxWarp prst="textNoShape">
                <a:avLst/>
              </a:prstTxWarp>
              <a:noAutofit/>
            </a:bodyPr>
            <a:lstStyle/>
            <a:p>
              <a:pPr algn="ctr"/>
              <a:endParaRPr lang="en-AU" sz="744" dirty="0">
                <a:solidFill>
                  <a:schemeClr val="tx1"/>
                </a:solidFill>
              </a:endParaRPr>
            </a:p>
          </p:txBody>
        </p:sp>
        <p:graphicFrame>
          <p:nvGraphicFramePr>
            <p:cNvPr id="25" name="Chart 24">
              <a:extLst>
                <a:ext uri="{FF2B5EF4-FFF2-40B4-BE49-F238E27FC236}">
                  <a16:creationId xmlns:a16="http://schemas.microsoft.com/office/drawing/2014/main" id="{FCA6FD30-55AA-4F8F-BEAB-A6B4DDC5624F}"/>
                </a:ext>
              </a:extLst>
            </p:cNvPr>
            <p:cNvGraphicFramePr/>
            <p:nvPr>
              <p:extLst>
                <p:ext uri="{D42A27DB-BD31-4B8C-83A1-F6EECF244321}">
                  <p14:modId xmlns:p14="http://schemas.microsoft.com/office/powerpoint/2010/main" val="138430882"/>
                </p:ext>
              </p:extLst>
            </p:nvPr>
          </p:nvGraphicFramePr>
          <p:xfrm>
            <a:off x="1625089" y="3084965"/>
            <a:ext cx="3606798" cy="3611406"/>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a:extLst>
                <a:ext uri="{FF2B5EF4-FFF2-40B4-BE49-F238E27FC236}">
                  <a16:creationId xmlns:a16="http://schemas.microsoft.com/office/drawing/2014/main" id="{2F176B74-86C7-4072-94A6-88EEF76F0AFB}"/>
                </a:ext>
              </a:extLst>
            </p:cNvPr>
            <p:cNvSpPr/>
            <p:nvPr/>
          </p:nvSpPr>
          <p:spPr>
            <a:xfrm>
              <a:off x="3212125" y="4468653"/>
              <a:ext cx="1030514" cy="1031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698" tIns="28348" rIns="56698" bIns="28348" numCol="1" spcCol="0" rtlCol="0" fromWordArt="0" anchor="ctr" anchorCtr="0" forceAA="0" compatLnSpc="1">
              <a:prstTxWarp prst="textNoShape">
                <a:avLst/>
              </a:prstTxWarp>
              <a:noAutofit/>
            </a:bodyPr>
            <a:lstStyle/>
            <a:p>
              <a:pPr algn="ctr"/>
              <a:r>
                <a:rPr lang="en-AU" sz="1117" dirty="0">
                  <a:solidFill>
                    <a:schemeClr val="tx1"/>
                  </a:solidFill>
                </a:rPr>
                <a:t>VI Smart Homes  This is What we do.</a:t>
              </a:r>
            </a:p>
          </p:txBody>
        </p:sp>
        <p:sp>
          <p:nvSpPr>
            <p:cNvPr id="41" name="Block Arc 40">
              <a:extLst>
                <a:ext uri="{FF2B5EF4-FFF2-40B4-BE49-F238E27FC236}">
                  <a16:creationId xmlns:a16="http://schemas.microsoft.com/office/drawing/2014/main" id="{14FCA870-A45F-4B6C-9F8E-B417E89E98F6}"/>
                </a:ext>
              </a:extLst>
            </p:cNvPr>
            <p:cNvSpPr/>
            <p:nvPr/>
          </p:nvSpPr>
          <p:spPr>
            <a:xfrm rot="5400000">
              <a:off x="2390096" y="3638686"/>
              <a:ext cx="2682758" cy="2679335"/>
            </a:xfrm>
            <a:prstGeom prst="blockArc">
              <a:avLst>
                <a:gd name="adj1" fmla="val 13527072"/>
                <a:gd name="adj2" fmla="val 16173388"/>
                <a:gd name="adj3" fmla="val 6853"/>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698" tIns="28348" rIns="56698" bIns="28348" numCol="1" spcCol="0" rtlCol="0" fromWordArt="0" anchor="ctr" anchorCtr="0" forceAA="0" compatLnSpc="1">
              <a:prstTxWarp prst="textNoShape">
                <a:avLst/>
              </a:prstTxWarp>
              <a:noAutofit/>
            </a:bodyPr>
            <a:lstStyle/>
            <a:p>
              <a:pPr algn="ctr"/>
              <a:endParaRPr lang="en-AU" sz="1117" dirty="0">
                <a:solidFill>
                  <a:schemeClr val="tx1"/>
                </a:solidFill>
              </a:endParaRPr>
            </a:p>
          </p:txBody>
        </p:sp>
        <p:sp>
          <p:nvSpPr>
            <p:cNvPr id="42" name="Block Arc 41">
              <a:extLst>
                <a:ext uri="{FF2B5EF4-FFF2-40B4-BE49-F238E27FC236}">
                  <a16:creationId xmlns:a16="http://schemas.microsoft.com/office/drawing/2014/main" id="{79DDCF91-1CEB-44D4-BCEC-E1895D5AC2F3}"/>
                </a:ext>
              </a:extLst>
            </p:cNvPr>
            <p:cNvSpPr/>
            <p:nvPr/>
          </p:nvSpPr>
          <p:spPr>
            <a:xfrm rot="10800000">
              <a:off x="2391808" y="3630356"/>
              <a:ext cx="2679335" cy="2689374"/>
            </a:xfrm>
            <a:prstGeom prst="blockArc">
              <a:avLst>
                <a:gd name="adj1" fmla="val 13533063"/>
                <a:gd name="adj2" fmla="val 16154555"/>
                <a:gd name="adj3" fmla="val 677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698" tIns="28348" rIns="56698" bIns="28348" numCol="1" spcCol="0" rtlCol="0" fromWordArt="0" anchor="ctr" anchorCtr="0" forceAA="0" compatLnSpc="1">
              <a:prstTxWarp prst="textNoShape">
                <a:avLst/>
              </a:prstTxWarp>
              <a:noAutofit/>
            </a:bodyPr>
            <a:lstStyle/>
            <a:p>
              <a:pPr algn="ctr"/>
              <a:endParaRPr lang="en-AU" sz="1117" dirty="0">
                <a:solidFill>
                  <a:schemeClr val="tx1"/>
                </a:solidFill>
              </a:endParaRPr>
            </a:p>
          </p:txBody>
        </p:sp>
        <p:sp>
          <p:nvSpPr>
            <p:cNvPr id="46" name="Rectangle 45">
              <a:extLst>
                <a:ext uri="{FF2B5EF4-FFF2-40B4-BE49-F238E27FC236}">
                  <a16:creationId xmlns:a16="http://schemas.microsoft.com/office/drawing/2014/main" id="{35BBAE7E-5A1E-48D7-9EBC-5322C25C9EAD}"/>
                </a:ext>
              </a:extLst>
            </p:cNvPr>
            <p:cNvSpPr/>
            <p:nvPr/>
          </p:nvSpPr>
          <p:spPr>
            <a:xfrm rot="1355347">
              <a:off x="2484007" y="3745339"/>
              <a:ext cx="2491285" cy="2478459"/>
            </a:xfrm>
            <a:prstGeom prst="rect">
              <a:avLst/>
            </a:prstGeom>
            <a:noFill/>
          </p:spPr>
          <p:txBody>
            <a:bodyPr spcFirstLastPara="1" wrap="none" lIns="56698" tIns="28348" rIns="56698" bIns="28348" numCol="1">
              <a:prstTxWarp prst="textArchUp">
                <a:avLst>
                  <a:gd name="adj" fmla="val 11599038"/>
                </a:avLst>
              </a:prstTxWarp>
              <a:spAutoFit/>
            </a:bodyPr>
            <a:lstStyle/>
            <a:p>
              <a:pPr algn="ctr"/>
              <a:r>
                <a:rPr lang="en-US" sz="869" dirty="0">
                  <a:ln w="0"/>
                  <a:effectLst>
                    <a:outerShdw blurRad="38100" dist="19050" dir="2700000" algn="tl" rotWithShape="0">
                      <a:schemeClr val="dk1">
                        <a:alpha val="40000"/>
                      </a:schemeClr>
                    </a:outerShdw>
                  </a:effectLst>
                </a:rPr>
                <a:t>Lighting Control</a:t>
              </a:r>
            </a:p>
          </p:txBody>
        </p:sp>
        <p:sp>
          <p:nvSpPr>
            <p:cNvPr id="47" name="Rectangle 46">
              <a:extLst>
                <a:ext uri="{FF2B5EF4-FFF2-40B4-BE49-F238E27FC236}">
                  <a16:creationId xmlns:a16="http://schemas.microsoft.com/office/drawing/2014/main" id="{B032E26E-DD3C-413D-9716-325ADC5D921F}"/>
                </a:ext>
              </a:extLst>
            </p:cNvPr>
            <p:cNvSpPr/>
            <p:nvPr/>
          </p:nvSpPr>
          <p:spPr>
            <a:xfrm rot="4010107">
              <a:off x="2498280" y="3748745"/>
              <a:ext cx="2474219" cy="2472017"/>
            </a:xfrm>
            <a:prstGeom prst="rect">
              <a:avLst/>
            </a:prstGeom>
            <a:noFill/>
          </p:spPr>
          <p:txBody>
            <a:bodyPr spcFirstLastPara="1" wrap="none" lIns="56698" tIns="28348" rIns="56698" bIns="28348" numCol="1">
              <a:prstTxWarp prst="textArchUp">
                <a:avLst>
                  <a:gd name="adj" fmla="val 11599038"/>
                </a:avLst>
              </a:prstTxWarp>
              <a:spAutoFit/>
            </a:bodyPr>
            <a:lstStyle/>
            <a:p>
              <a:pPr algn="ctr"/>
              <a:r>
                <a:rPr lang="en-US" sz="869" dirty="0">
                  <a:ln w="0"/>
                  <a:effectLst>
                    <a:outerShdw blurRad="38100" dist="19050" dir="2700000" algn="tl" rotWithShape="0">
                      <a:schemeClr val="dk1">
                        <a:alpha val="40000"/>
                      </a:schemeClr>
                    </a:outerShdw>
                  </a:effectLst>
                </a:rPr>
                <a:t>Voice Assistant</a:t>
              </a:r>
            </a:p>
          </p:txBody>
        </p:sp>
        <p:sp>
          <p:nvSpPr>
            <p:cNvPr id="48" name="Rectangle 47">
              <a:extLst>
                <a:ext uri="{FF2B5EF4-FFF2-40B4-BE49-F238E27FC236}">
                  <a16:creationId xmlns:a16="http://schemas.microsoft.com/office/drawing/2014/main" id="{1270B4D0-E0EE-4AF4-8E2F-05D55BEBA563}"/>
                </a:ext>
              </a:extLst>
            </p:cNvPr>
            <p:cNvSpPr/>
            <p:nvPr/>
          </p:nvSpPr>
          <p:spPr>
            <a:xfrm rot="6752318">
              <a:off x="2485596" y="3740861"/>
              <a:ext cx="2494906" cy="2470847"/>
            </a:xfrm>
            <a:prstGeom prst="rect">
              <a:avLst/>
            </a:prstGeom>
            <a:noFill/>
          </p:spPr>
          <p:txBody>
            <a:bodyPr spcFirstLastPara="1" wrap="none" lIns="56698" tIns="28348" rIns="56698" bIns="28348" numCol="1">
              <a:prstTxWarp prst="textArchUp">
                <a:avLst>
                  <a:gd name="adj" fmla="val 11599038"/>
                </a:avLst>
              </a:prstTxWarp>
              <a:spAutoFit/>
            </a:bodyPr>
            <a:lstStyle/>
            <a:p>
              <a:pPr algn="ctr"/>
              <a:r>
                <a:rPr lang="en-US" sz="869" dirty="0">
                  <a:ln w="0"/>
                  <a:effectLst>
                    <a:outerShdw blurRad="38100" dist="19050" dir="2700000" algn="tl" rotWithShape="0">
                      <a:schemeClr val="dk1">
                        <a:alpha val="40000"/>
                      </a:schemeClr>
                    </a:outerShdw>
                  </a:effectLst>
                </a:rPr>
                <a:t>Multi-room Audio</a:t>
              </a:r>
            </a:p>
          </p:txBody>
        </p:sp>
        <p:sp>
          <p:nvSpPr>
            <p:cNvPr id="49" name="Rectangle 48">
              <a:extLst>
                <a:ext uri="{FF2B5EF4-FFF2-40B4-BE49-F238E27FC236}">
                  <a16:creationId xmlns:a16="http://schemas.microsoft.com/office/drawing/2014/main" id="{58C53886-406C-4465-8259-7D465D055A76}"/>
                </a:ext>
              </a:extLst>
            </p:cNvPr>
            <p:cNvSpPr/>
            <p:nvPr/>
          </p:nvSpPr>
          <p:spPr>
            <a:xfrm rot="9452485">
              <a:off x="2476164" y="3731065"/>
              <a:ext cx="2491324" cy="2468454"/>
            </a:xfrm>
            <a:prstGeom prst="rect">
              <a:avLst/>
            </a:prstGeom>
            <a:noFill/>
          </p:spPr>
          <p:txBody>
            <a:bodyPr spcFirstLastPara="1" wrap="none" lIns="56698" tIns="28348" rIns="56698" bIns="28348" numCol="1">
              <a:prstTxWarp prst="textArchUp">
                <a:avLst>
                  <a:gd name="adj" fmla="val 5758557"/>
                </a:avLst>
              </a:prstTxWarp>
              <a:spAutoFit/>
            </a:bodyPr>
            <a:lstStyle/>
            <a:p>
              <a:pPr algn="ctr"/>
              <a:r>
                <a:rPr lang="en-US" sz="869" dirty="0">
                  <a:ln w="0"/>
                  <a:effectLst>
                    <a:outerShdw blurRad="38100" dist="19050" dir="2700000" algn="tl" rotWithShape="0">
                      <a:schemeClr val="dk1">
                        <a:alpha val="40000"/>
                      </a:schemeClr>
                    </a:outerShdw>
                  </a:effectLst>
                </a:rPr>
                <a:t>Smart CCTV</a:t>
              </a:r>
            </a:p>
          </p:txBody>
        </p:sp>
        <p:sp>
          <p:nvSpPr>
            <p:cNvPr id="50" name="Rectangle 49">
              <a:extLst>
                <a:ext uri="{FF2B5EF4-FFF2-40B4-BE49-F238E27FC236}">
                  <a16:creationId xmlns:a16="http://schemas.microsoft.com/office/drawing/2014/main" id="{4861B5CA-30D8-4E15-AEC7-F7D3F8724E55}"/>
                </a:ext>
              </a:extLst>
            </p:cNvPr>
            <p:cNvSpPr/>
            <p:nvPr/>
          </p:nvSpPr>
          <p:spPr>
            <a:xfrm rot="12143352">
              <a:off x="2472762" y="3714709"/>
              <a:ext cx="2512597" cy="2503026"/>
            </a:xfrm>
            <a:prstGeom prst="rect">
              <a:avLst/>
            </a:prstGeom>
            <a:noFill/>
          </p:spPr>
          <p:txBody>
            <a:bodyPr spcFirstLastPara="1" wrap="none" lIns="56698" tIns="28348" rIns="56698" bIns="28348" numCol="1">
              <a:prstTxWarp prst="textArchUp">
                <a:avLst>
                  <a:gd name="adj" fmla="val 11599038"/>
                </a:avLst>
              </a:prstTxWarp>
              <a:spAutoFit/>
            </a:bodyPr>
            <a:lstStyle/>
            <a:p>
              <a:pPr algn="ctr"/>
              <a:r>
                <a:rPr lang="en-US" sz="869" dirty="0">
                  <a:ln w="0"/>
                  <a:effectLst>
                    <a:outerShdw blurRad="38100" dist="19050" dir="2700000" algn="tl" rotWithShape="0">
                      <a:schemeClr val="dk1">
                        <a:alpha val="40000"/>
                      </a:schemeClr>
                    </a:outerShdw>
                  </a:effectLst>
                </a:rPr>
                <a:t>Smart Lock</a:t>
              </a:r>
            </a:p>
          </p:txBody>
        </p:sp>
        <p:sp>
          <p:nvSpPr>
            <p:cNvPr id="51" name="Rectangle 50">
              <a:extLst>
                <a:ext uri="{FF2B5EF4-FFF2-40B4-BE49-F238E27FC236}">
                  <a16:creationId xmlns:a16="http://schemas.microsoft.com/office/drawing/2014/main" id="{24B3A765-DDD6-487F-90B2-CC8B26CFCCAC}"/>
                </a:ext>
              </a:extLst>
            </p:cNvPr>
            <p:cNvSpPr/>
            <p:nvPr/>
          </p:nvSpPr>
          <p:spPr>
            <a:xfrm rot="14902087">
              <a:off x="2494137" y="3736164"/>
              <a:ext cx="2487043" cy="2489197"/>
            </a:xfrm>
            <a:prstGeom prst="rect">
              <a:avLst/>
            </a:prstGeom>
            <a:noFill/>
          </p:spPr>
          <p:txBody>
            <a:bodyPr spcFirstLastPara="1" wrap="none" lIns="56698" tIns="28348" rIns="56698" bIns="28348" numCol="1">
              <a:prstTxWarp prst="textArchUp">
                <a:avLst>
                  <a:gd name="adj" fmla="val 11599038"/>
                </a:avLst>
              </a:prstTxWarp>
              <a:spAutoFit/>
            </a:bodyPr>
            <a:lstStyle/>
            <a:p>
              <a:pPr algn="ctr"/>
              <a:r>
                <a:rPr lang="en-US" sz="869" dirty="0">
                  <a:ln w="0"/>
                  <a:effectLst>
                    <a:outerShdw blurRad="38100" dist="19050" dir="2700000" algn="tl" rotWithShape="0">
                      <a:schemeClr val="dk1">
                        <a:alpha val="40000"/>
                      </a:schemeClr>
                    </a:outerShdw>
                  </a:effectLst>
                </a:rPr>
                <a:t>Video Doorbell</a:t>
              </a:r>
            </a:p>
          </p:txBody>
        </p:sp>
        <p:sp>
          <p:nvSpPr>
            <p:cNvPr id="56" name="TextBox 55">
              <a:extLst>
                <a:ext uri="{FF2B5EF4-FFF2-40B4-BE49-F238E27FC236}">
                  <a16:creationId xmlns:a16="http://schemas.microsoft.com/office/drawing/2014/main" id="{221EDB7D-64C3-44DF-B7DD-3C02D3779997}"/>
                </a:ext>
              </a:extLst>
            </p:cNvPr>
            <p:cNvSpPr txBox="1"/>
            <p:nvPr/>
          </p:nvSpPr>
          <p:spPr>
            <a:xfrm>
              <a:off x="457227" y="3985441"/>
              <a:ext cx="1932875" cy="707886"/>
            </a:xfrm>
            <a:prstGeom prst="rect">
              <a:avLst/>
            </a:prstGeom>
            <a:noFill/>
          </p:spPr>
          <p:txBody>
            <a:bodyPr wrap="square" rtlCol="0">
              <a:spAutoFit/>
            </a:bodyPr>
            <a:lstStyle/>
            <a:p>
              <a:pPr algn="ctr"/>
              <a:r>
                <a:rPr lang="en-AU" sz="800" dirty="0">
                  <a:ln w="0"/>
                </a:rPr>
                <a:t>Companion device to an existing garage door opener that securely allows one or more users to open, close, and monitor their garage door from anywhere in the world.</a:t>
              </a:r>
              <a:endParaRPr lang="en-US" sz="800" dirty="0">
                <a:ln w="0"/>
              </a:endParaRPr>
            </a:p>
          </p:txBody>
        </p:sp>
        <p:sp>
          <p:nvSpPr>
            <p:cNvPr id="57" name="TextBox 56">
              <a:extLst>
                <a:ext uri="{FF2B5EF4-FFF2-40B4-BE49-F238E27FC236}">
                  <a16:creationId xmlns:a16="http://schemas.microsoft.com/office/drawing/2014/main" id="{5777D85E-7B8F-4699-AB3E-616785C70341}"/>
                </a:ext>
              </a:extLst>
            </p:cNvPr>
            <p:cNvSpPr txBox="1"/>
            <p:nvPr/>
          </p:nvSpPr>
          <p:spPr>
            <a:xfrm>
              <a:off x="351711" y="5132034"/>
              <a:ext cx="2038391" cy="707886"/>
            </a:xfrm>
            <a:prstGeom prst="rect">
              <a:avLst/>
            </a:prstGeom>
            <a:noFill/>
          </p:spPr>
          <p:txBody>
            <a:bodyPr wrap="square" rtlCol="0">
              <a:spAutoFit/>
            </a:bodyPr>
            <a:lstStyle/>
            <a:p>
              <a:pPr algn="ctr"/>
              <a:r>
                <a:rPr lang="en-AU" sz="800" dirty="0"/>
                <a:t>Watch over your home in crystal-clear 1080HD video, and see, hear and speak to visitors from anywhere. With instant mobile alerts and two-way talk, you can answer the door from your smartphone, tablet and PC.</a:t>
              </a:r>
              <a:endParaRPr lang="en-US" sz="800" dirty="0">
                <a:ln w="0"/>
                <a:effectLst>
                  <a:outerShdw blurRad="38100" dist="19050" dir="2700000" algn="tl" rotWithShape="0">
                    <a:schemeClr val="dk1">
                      <a:alpha val="40000"/>
                    </a:schemeClr>
                  </a:outerShdw>
                </a:effectLst>
              </a:endParaRPr>
            </a:p>
          </p:txBody>
        </p:sp>
        <p:sp>
          <p:nvSpPr>
            <p:cNvPr id="59" name="TextBox 58">
              <a:extLst>
                <a:ext uri="{FF2B5EF4-FFF2-40B4-BE49-F238E27FC236}">
                  <a16:creationId xmlns:a16="http://schemas.microsoft.com/office/drawing/2014/main" id="{29150D49-368A-4139-8C93-36DBC3497BE6}"/>
                </a:ext>
              </a:extLst>
            </p:cNvPr>
            <p:cNvSpPr txBox="1"/>
            <p:nvPr/>
          </p:nvSpPr>
          <p:spPr>
            <a:xfrm>
              <a:off x="1079990" y="6177019"/>
              <a:ext cx="2260587" cy="707886"/>
            </a:xfrm>
            <a:prstGeom prst="rect">
              <a:avLst/>
            </a:prstGeom>
            <a:noFill/>
          </p:spPr>
          <p:txBody>
            <a:bodyPr wrap="square" rtlCol="0">
              <a:spAutoFit/>
            </a:bodyPr>
            <a:lstStyle/>
            <a:p>
              <a:r>
                <a:rPr lang="en-AU" sz="800" dirty="0"/>
                <a:t>A smart lock is arguably the most important part of a truly smart, connected home. Not only will it allow you to come and go as you please, it will also monitor who is entering and leaving your home while you're away.</a:t>
              </a:r>
            </a:p>
          </p:txBody>
        </p:sp>
        <p:sp>
          <p:nvSpPr>
            <p:cNvPr id="60" name="TextBox 59">
              <a:extLst>
                <a:ext uri="{FF2B5EF4-FFF2-40B4-BE49-F238E27FC236}">
                  <a16:creationId xmlns:a16="http://schemas.microsoft.com/office/drawing/2014/main" id="{03CA56C5-9C22-4F93-BAF8-7C7C8BF4B283}"/>
                </a:ext>
              </a:extLst>
            </p:cNvPr>
            <p:cNvSpPr txBox="1"/>
            <p:nvPr/>
          </p:nvSpPr>
          <p:spPr>
            <a:xfrm>
              <a:off x="3885676" y="6306651"/>
              <a:ext cx="1803503" cy="954107"/>
            </a:xfrm>
            <a:prstGeom prst="rect">
              <a:avLst/>
            </a:prstGeom>
            <a:noFill/>
          </p:spPr>
          <p:txBody>
            <a:bodyPr wrap="square" rtlCol="0">
              <a:spAutoFit/>
            </a:bodyPr>
            <a:lstStyle/>
            <a:p>
              <a:r>
                <a:rPr lang="en-AU" sz="800" dirty="0"/>
                <a:t>HD video quality, two-way audio, live streaming, free cloud recording, instant alerts, and other smart features, these security cameras let you watch over what you love from every angle, indoors and out, day and night.</a:t>
              </a:r>
            </a:p>
          </p:txBody>
        </p:sp>
        <p:sp>
          <p:nvSpPr>
            <p:cNvPr id="61" name="TextBox 60">
              <a:extLst>
                <a:ext uri="{FF2B5EF4-FFF2-40B4-BE49-F238E27FC236}">
                  <a16:creationId xmlns:a16="http://schemas.microsoft.com/office/drawing/2014/main" id="{3B7D20E8-C256-42E1-977F-E204E9DFB776}"/>
                </a:ext>
              </a:extLst>
            </p:cNvPr>
            <p:cNvSpPr txBox="1"/>
            <p:nvPr/>
          </p:nvSpPr>
          <p:spPr>
            <a:xfrm>
              <a:off x="5026951" y="5142319"/>
              <a:ext cx="1815809" cy="830997"/>
            </a:xfrm>
            <a:prstGeom prst="rect">
              <a:avLst/>
            </a:prstGeom>
            <a:noFill/>
          </p:spPr>
          <p:txBody>
            <a:bodyPr wrap="square" rtlCol="0">
              <a:spAutoFit/>
            </a:bodyPr>
            <a:lstStyle/>
            <a:p>
              <a:r>
                <a:rPr lang="en-AU" sz="800" dirty="0"/>
                <a:t>Wireless Home Sound System that fill as many rooms as you want with great-sounding music, movies and TV. Stream via </a:t>
              </a:r>
              <a:r>
                <a:rPr lang="en-AU" sz="800" dirty="0" err="1"/>
                <a:t>WiFi</a:t>
              </a:r>
              <a:r>
                <a:rPr lang="en-AU" sz="800" dirty="0"/>
                <a:t>. Play whatever you’re craving. And amp up every moment with intense, pulse-pounding sound.</a:t>
              </a:r>
            </a:p>
          </p:txBody>
        </p:sp>
        <p:sp>
          <p:nvSpPr>
            <p:cNvPr id="62" name="TextBox 61">
              <a:extLst>
                <a:ext uri="{FF2B5EF4-FFF2-40B4-BE49-F238E27FC236}">
                  <a16:creationId xmlns:a16="http://schemas.microsoft.com/office/drawing/2014/main" id="{9FD0EF01-79E3-4514-BD95-D56B148E60E0}"/>
                </a:ext>
              </a:extLst>
            </p:cNvPr>
            <p:cNvSpPr txBox="1"/>
            <p:nvPr/>
          </p:nvSpPr>
          <p:spPr>
            <a:xfrm>
              <a:off x="5080262" y="4132111"/>
              <a:ext cx="1451229" cy="723275"/>
            </a:xfrm>
            <a:prstGeom prst="rect">
              <a:avLst/>
            </a:prstGeom>
            <a:noFill/>
          </p:spPr>
          <p:txBody>
            <a:bodyPr wrap="square" rtlCol="0">
              <a:spAutoFit/>
            </a:bodyPr>
            <a:lstStyle/>
            <a:p>
              <a:r>
                <a:rPr lang="en-AU" sz="800" dirty="0"/>
                <a:t>Get answers, play songs, tackle your day, enjoy your entertainment and control your smart home with just your voice</a:t>
              </a:r>
              <a:r>
                <a:rPr lang="en-AU" sz="744" dirty="0"/>
                <a:t>.</a:t>
              </a:r>
            </a:p>
          </p:txBody>
        </p:sp>
        <p:sp>
          <p:nvSpPr>
            <p:cNvPr id="63" name="TextBox 62">
              <a:extLst>
                <a:ext uri="{FF2B5EF4-FFF2-40B4-BE49-F238E27FC236}">
                  <a16:creationId xmlns:a16="http://schemas.microsoft.com/office/drawing/2014/main" id="{7F9E30A9-45B4-425A-AA88-873203D8ADC6}"/>
                </a:ext>
              </a:extLst>
            </p:cNvPr>
            <p:cNvSpPr txBox="1"/>
            <p:nvPr/>
          </p:nvSpPr>
          <p:spPr>
            <a:xfrm>
              <a:off x="4099530" y="2908602"/>
              <a:ext cx="1671474" cy="830997"/>
            </a:xfrm>
            <a:prstGeom prst="rect">
              <a:avLst/>
            </a:prstGeom>
            <a:noFill/>
          </p:spPr>
          <p:txBody>
            <a:bodyPr wrap="square" rtlCol="0">
              <a:spAutoFit/>
            </a:bodyPr>
            <a:lstStyle/>
            <a:p>
              <a:r>
                <a:rPr lang="en-AU" sz="800" dirty="0"/>
                <a:t>Your personal wireless lighting system that lets you easily control your light and create the right ambiance for every moment. Bring your smart home to life with the most connected light in the world.</a:t>
              </a:r>
            </a:p>
          </p:txBody>
        </p:sp>
        <p:sp>
          <p:nvSpPr>
            <p:cNvPr id="64" name="TextBox 63">
              <a:extLst>
                <a:ext uri="{FF2B5EF4-FFF2-40B4-BE49-F238E27FC236}">
                  <a16:creationId xmlns:a16="http://schemas.microsoft.com/office/drawing/2014/main" id="{53067FB5-8EE9-47FB-8613-6D30D0F915F8}"/>
                </a:ext>
              </a:extLst>
            </p:cNvPr>
            <p:cNvSpPr txBox="1"/>
            <p:nvPr/>
          </p:nvSpPr>
          <p:spPr>
            <a:xfrm>
              <a:off x="1387473" y="2924970"/>
              <a:ext cx="1993140" cy="830997"/>
            </a:xfrm>
            <a:prstGeom prst="rect">
              <a:avLst/>
            </a:prstGeom>
            <a:noFill/>
          </p:spPr>
          <p:txBody>
            <a:bodyPr wrap="square" rtlCol="0">
              <a:spAutoFit/>
            </a:bodyPr>
            <a:lstStyle/>
            <a:p>
              <a:r>
                <a:rPr lang="en-AU" sz="800" dirty="0"/>
                <a:t>Control blinds and curtains directly from your smartphone. Adjust your blinds from your sofa while watching TV. Set a time schedule and wake up in a perfect way or set an automation based on sun conditions and come home to a cooler environment. </a:t>
              </a:r>
            </a:p>
          </p:txBody>
        </p:sp>
      </p:grpSp>
      <p:sp>
        <p:nvSpPr>
          <p:cNvPr id="65" name="Rectangle 64">
            <a:extLst>
              <a:ext uri="{FF2B5EF4-FFF2-40B4-BE49-F238E27FC236}">
                <a16:creationId xmlns:a16="http://schemas.microsoft.com/office/drawing/2014/main" id="{1AF22B8F-29F0-4212-8B6C-DD04DB9EA646}"/>
              </a:ext>
            </a:extLst>
          </p:cNvPr>
          <p:cNvSpPr/>
          <p:nvPr/>
        </p:nvSpPr>
        <p:spPr>
          <a:xfrm>
            <a:off x="325485" y="414486"/>
            <a:ext cx="6908703" cy="209991"/>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a:endParaRPr lang="en-AU" sz="1985"/>
          </a:p>
        </p:txBody>
      </p:sp>
      <p:pic>
        <p:nvPicPr>
          <p:cNvPr id="71" name="Picture 70" descr="Vision Immersion">
            <a:extLst>
              <a:ext uri="{FF2B5EF4-FFF2-40B4-BE49-F238E27FC236}">
                <a16:creationId xmlns:a16="http://schemas.microsoft.com/office/drawing/2014/main" id="{EC5CEDDE-086E-4774-B01D-A970FFDDE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84" y="9719368"/>
            <a:ext cx="1889209" cy="649324"/>
          </a:xfrm>
          <a:prstGeom prst="rect">
            <a:avLst/>
          </a:prstGeom>
          <a:ln>
            <a:solidFill>
              <a:schemeClr val="bg1">
                <a:lumMod val="65000"/>
              </a:schemeClr>
            </a:solidFill>
          </a:ln>
        </p:spPr>
      </p:pic>
      <p:sp>
        <p:nvSpPr>
          <p:cNvPr id="72" name="Rectangle 71">
            <a:extLst>
              <a:ext uri="{FF2B5EF4-FFF2-40B4-BE49-F238E27FC236}">
                <a16:creationId xmlns:a16="http://schemas.microsoft.com/office/drawing/2014/main" id="{22257127-95A9-4F4C-A8D6-81322C30B5AC}"/>
              </a:ext>
            </a:extLst>
          </p:cNvPr>
          <p:cNvSpPr/>
          <p:nvPr/>
        </p:nvSpPr>
        <p:spPr>
          <a:xfrm>
            <a:off x="2214693" y="9702754"/>
            <a:ext cx="5048070" cy="6704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a:p>
            <a:pPr algn="ctr"/>
            <a:r>
              <a:rPr lang="en-AU" sz="1200" dirty="0">
                <a:solidFill>
                  <a:schemeClr val="tx1"/>
                </a:solidFill>
              </a:rPr>
              <a:t>e: info@visionimmersion.com.au</a:t>
            </a:r>
          </a:p>
          <a:p>
            <a:pPr algn="ctr"/>
            <a:r>
              <a:rPr lang="en-AU" sz="1200" dirty="0">
                <a:solidFill>
                  <a:schemeClr val="tx1"/>
                </a:solidFill>
              </a:rPr>
              <a:t>w: </a:t>
            </a:r>
            <a:r>
              <a:rPr lang="en-AU" sz="1200" dirty="0">
                <a:solidFill>
                  <a:schemeClr val="tx1"/>
                </a:solidFill>
                <a:hlinkClick r:id="rId4"/>
              </a:rPr>
              <a:t>www.visionimmersion.com.au</a:t>
            </a:r>
            <a:endParaRPr lang="en-AU" sz="1200" dirty="0">
              <a:solidFill>
                <a:schemeClr val="tx1"/>
              </a:solidFill>
            </a:endParaRPr>
          </a:p>
          <a:p>
            <a:pPr algn="ctr"/>
            <a:r>
              <a:rPr lang="en-AU" sz="1200" dirty="0">
                <a:solidFill>
                  <a:schemeClr val="tx1"/>
                </a:solidFill>
              </a:rPr>
              <a:t>Make an appointment today to view our display home in action</a:t>
            </a:r>
          </a:p>
          <a:p>
            <a:pPr algn="ctr"/>
            <a:endParaRPr lang="en-AU" dirty="0"/>
          </a:p>
        </p:txBody>
      </p:sp>
      <p:sp>
        <p:nvSpPr>
          <p:cNvPr id="73" name="TextBox 72">
            <a:extLst>
              <a:ext uri="{FF2B5EF4-FFF2-40B4-BE49-F238E27FC236}">
                <a16:creationId xmlns:a16="http://schemas.microsoft.com/office/drawing/2014/main" id="{DE9CE6CE-16CF-436E-A64A-D4309A084F70}"/>
              </a:ext>
            </a:extLst>
          </p:cNvPr>
          <p:cNvSpPr txBox="1"/>
          <p:nvPr/>
        </p:nvSpPr>
        <p:spPr>
          <a:xfrm>
            <a:off x="585361" y="954192"/>
            <a:ext cx="6394160" cy="646331"/>
          </a:xfrm>
          <a:prstGeom prst="rect">
            <a:avLst/>
          </a:prstGeom>
          <a:noFill/>
        </p:spPr>
        <p:txBody>
          <a:bodyPr wrap="square" rtlCol="0">
            <a:spAutoFit/>
          </a:bodyPr>
          <a:lstStyle/>
          <a:p>
            <a:r>
              <a:rPr lang="en-AU" dirty="0"/>
              <a:t>How we can help you take full advantage of your Smart Assistant and control your home.  </a:t>
            </a:r>
          </a:p>
        </p:txBody>
      </p:sp>
      <p:sp>
        <p:nvSpPr>
          <p:cNvPr id="74" name="Rectangle 73">
            <a:extLst>
              <a:ext uri="{FF2B5EF4-FFF2-40B4-BE49-F238E27FC236}">
                <a16:creationId xmlns:a16="http://schemas.microsoft.com/office/drawing/2014/main" id="{12AA296E-B650-405C-972D-6AC92A29A4B6}"/>
              </a:ext>
            </a:extLst>
          </p:cNvPr>
          <p:cNvSpPr/>
          <p:nvPr/>
        </p:nvSpPr>
        <p:spPr>
          <a:xfrm>
            <a:off x="2202380" y="7216704"/>
            <a:ext cx="5048069" cy="2246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t>VI is now offering Fingbox, a revolutionary device that connects directly to your modem\router, protecting your home from threats inside and out. Giving you peace of mind from external threats to your home and privacy. </a:t>
            </a:r>
          </a:p>
          <a:p>
            <a:endParaRPr lang="en-AU" sz="1000" dirty="0"/>
          </a:p>
          <a:p>
            <a:r>
              <a:rPr lang="en-AU" sz="1000" b="1" dirty="0"/>
              <a:t>Fingbox</a:t>
            </a:r>
            <a:r>
              <a:rPr lang="en-AU" sz="1000" dirty="0"/>
              <a:t> is also your gateway to total parental control, allowing you to monitor and control your kid's internet usage in an easily useable application for IOS, Android and PC. </a:t>
            </a:r>
          </a:p>
          <a:p>
            <a:endParaRPr lang="en-AU" sz="1000" dirty="0"/>
          </a:p>
          <a:p>
            <a:r>
              <a:rPr lang="en-AU" sz="1000" b="1" dirty="0"/>
              <a:t>Access scheduling </a:t>
            </a:r>
            <a:r>
              <a:rPr lang="en-AU" sz="1000" dirty="0"/>
              <a:t>- Create profiles for your kid's devices, tv's and gaming consoles, allow for scheduling during the week, or block access for any period of time with the push of your finger.</a:t>
            </a:r>
          </a:p>
          <a:p>
            <a:endParaRPr lang="en-AU" sz="1000" dirty="0"/>
          </a:p>
          <a:p>
            <a:r>
              <a:rPr lang="en-AU" sz="1000" b="1" dirty="0"/>
              <a:t>Remote Notification and Management - </a:t>
            </a:r>
            <a:r>
              <a:rPr lang="en-AU" sz="1000" dirty="0"/>
              <a:t>get push notifications to your phone when devices  connect to the internet, control your internet access from any location in the world as long as you have data.</a:t>
            </a:r>
          </a:p>
        </p:txBody>
      </p:sp>
      <p:pic>
        <p:nvPicPr>
          <p:cNvPr id="76" name="Picture 75" descr="A screenshot of a cell phone&#10;&#10;Description generated with high confidence">
            <a:extLst>
              <a:ext uri="{FF2B5EF4-FFF2-40B4-BE49-F238E27FC236}">
                <a16:creationId xmlns:a16="http://schemas.microsoft.com/office/drawing/2014/main" id="{F0E52934-9B80-41BC-83A9-B1DDF736C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852" y="7359870"/>
            <a:ext cx="1838559" cy="2011383"/>
          </a:xfrm>
          <a:prstGeom prst="rect">
            <a:avLst/>
          </a:prstGeom>
        </p:spPr>
      </p:pic>
      <p:sp>
        <p:nvSpPr>
          <p:cNvPr id="79" name="TextBox 78">
            <a:extLst>
              <a:ext uri="{FF2B5EF4-FFF2-40B4-BE49-F238E27FC236}">
                <a16:creationId xmlns:a16="http://schemas.microsoft.com/office/drawing/2014/main" id="{8F0E07A4-6A9E-4FAD-BD94-62F8B1DF940A}"/>
              </a:ext>
            </a:extLst>
          </p:cNvPr>
          <p:cNvSpPr txBox="1"/>
          <p:nvPr/>
        </p:nvSpPr>
        <p:spPr>
          <a:xfrm>
            <a:off x="938014" y="6448281"/>
            <a:ext cx="5945858" cy="646331"/>
          </a:xfrm>
          <a:prstGeom prst="rect">
            <a:avLst/>
          </a:prstGeom>
          <a:noFill/>
        </p:spPr>
        <p:txBody>
          <a:bodyPr wrap="none" rtlCol="0">
            <a:spAutoFit/>
          </a:bodyPr>
          <a:lstStyle/>
          <a:p>
            <a:r>
              <a:rPr lang="en-AU" dirty="0"/>
              <a:t>Plus many, many, many more handy and time saving devices.</a:t>
            </a:r>
          </a:p>
          <a:p>
            <a:r>
              <a:rPr lang="en-AU" dirty="0"/>
              <a:t>Contact us today to find out how we can help you.</a:t>
            </a:r>
          </a:p>
        </p:txBody>
      </p:sp>
    </p:spTree>
    <p:extLst>
      <p:ext uri="{BB962C8B-B14F-4D97-AF65-F5344CB8AC3E}">
        <p14:creationId xmlns:p14="http://schemas.microsoft.com/office/powerpoint/2010/main" val="17550679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TotalTime>
  <Words>790</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LiberationSerif</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Powell st</dc:creator>
  <cp:lastModifiedBy>Powell st</cp:lastModifiedBy>
  <cp:revision>52</cp:revision>
  <dcterms:created xsi:type="dcterms:W3CDTF">2018-03-19T04:45:35Z</dcterms:created>
  <dcterms:modified xsi:type="dcterms:W3CDTF">2018-03-19T15:41:36Z</dcterms:modified>
</cp:coreProperties>
</file>