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64" r:id="rId3"/>
    <p:sldId id="263"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5D7"/>
    <a:srgbClr val="E5E8EE"/>
    <a:srgbClr val="DDDFE3"/>
    <a:srgbClr val="CBCB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4351"/>
  </p:normalViewPr>
  <p:slideViewPr>
    <p:cSldViewPr snapToGrid="0" snapToObjects="1">
      <p:cViewPr varScale="1">
        <p:scale>
          <a:sx n="49" d="100"/>
          <a:sy n="49" d="100"/>
        </p:scale>
        <p:origin x="2212" y="3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AB7D0B-E8E2-AD40-81A1-64622D0DAA7F}"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EDB4A-2AC2-D246-BF86-1FA1C2509E0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AB7D0B-E8E2-AD40-81A1-64622D0DAA7F}"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EDB4A-2AC2-D246-BF86-1FA1C2509E0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AB7D0B-E8E2-AD40-81A1-64622D0DAA7F}"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EDB4A-2AC2-D246-BF86-1FA1C2509E0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AB7D0B-E8E2-AD40-81A1-64622D0DAA7F}"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EDB4A-2AC2-D246-BF86-1FA1C2509E0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AB7D0B-E8E2-AD40-81A1-64622D0DAA7F}"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EDB4A-2AC2-D246-BF86-1FA1C2509E0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AB7D0B-E8E2-AD40-81A1-64622D0DAA7F}"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3EDB4A-2AC2-D246-BF86-1FA1C2509E0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AB7D0B-E8E2-AD40-81A1-64622D0DAA7F}" type="datetimeFigureOut">
              <a:rPr lang="en-US" smtClean="0"/>
              <a:t>4/3/2018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3EDB4A-2AC2-D246-BF86-1FA1C2509E0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AB7D0B-E8E2-AD40-81A1-64622D0DAA7F}" type="datetimeFigureOut">
              <a:rPr lang="en-US" smtClean="0"/>
              <a:t>4/3/2018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3EDB4A-2AC2-D246-BF86-1FA1C2509E0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AB7D0B-E8E2-AD40-81A1-64622D0DAA7F}" type="datetimeFigureOut">
              <a:rPr lang="en-US" smtClean="0"/>
              <a:t>4/3/2018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3EDB4A-2AC2-D246-BF86-1FA1C2509E0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AB7D0B-E8E2-AD40-81A1-64622D0DAA7F}"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3EDB4A-2AC2-D246-BF86-1FA1C2509E0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AB7D0B-E8E2-AD40-81A1-64622D0DAA7F}"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3EDB4A-2AC2-D246-BF86-1FA1C2509E0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AAB7D0B-E8E2-AD40-81A1-64622D0DAA7F}" type="datetimeFigureOut">
              <a:rPr lang="en-US" smtClean="0"/>
              <a:t>4/3/2018</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23EDB4A-2AC2-D246-BF86-1FA1C2509E0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8786125"/>
            <a:ext cx="6858000" cy="348763"/>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89806" y="1282678"/>
            <a:ext cx="2717190" cy="400110"/>
          </a:xfrm>
          <a:prstGeom prst="rect">
            <a:avLst/>
          </a:prstGeom>
        </p:spPr>
        <p:txBody>
          <a:bodyPr wrap="square">
            <a:spAutoFit/>
          </a:bodyPr>
          <a:lstStyle/>
          <a:p>
            <a:r>
              <a:rPr lang="en-US" sz="2000" b="1" dirty="0">
                <a:solidFill>
                  <a:schemeClr val="accent1"/>
                </a:solidFill>
                <a:latin typeface="Bell MT" panose="02020503060305020303" pitchFamily="18" charset="0"/>
              </a:rPr>
              <a:t>Overview</a:t>
            </a:r>
          </a:p>
        </p:txBody>
      </p:sp>
      <p:sp>
        <p:nvSpPr>
          <p:cNvPr id="3" name="Rectangle 2"/>
          <p:cNvSpPr/>
          <p:nvPr/>
        </p:nvSpPr>
        <p:spPr>
          <a:xfrm>
            <a:off x="95170" y="5045892"/>
            <a:ext cx="4167682" cy="400110"/>
          </a:xfrm>
          <a:prstGeom prst="rect">
            <a:avLst/>
          </a:prstGeom>
        </p:spPr>
        <p:txBody>
          <a:bodyPr wrap="square">
            <a:spAutoFit/>
          </a:bodyPr>
          <a:lstStyle/>
          <a:p>
            <a:r>
              <a:rPr lang="en-US" sz="2000" b="1" dirty="0" smtClean="0">
                <a:solidFill>
                  <a:schemeClr val="accent1"/>
                </a:solidFill>
                <a:latin typeface="Bell MT" panose="02020503060305020303" pitchFamily="18" charset="0"/>
              </a:rPr>
              <a:t>Key </a:t>
            </a:r>
            <a:r>
              <a:rPr lang="en-US" sz="2000" b="1" dirty="0">
                <a:solidFill>
                  <a:schemeClr val="accent1"/>
                </a:solidFill>
                <a:latin typeface="Bell MT" panose="02020503060305020303" pitchFamily="18" charset="0"/>
              </a:rPr>
              <a:t>Features</a:t>
            </a:r>
          </a:p>
        </p:txBody>
      </p:sp>
      <p:sp>
        <p:nvSpPr>
          <p:cNvPr id="7" name="TextBox 6"/>
          <p:cNvSpPr txBox="1"/>
          <p:nvPr/>
        </p:nvSpPr>
        <p:spPr>
          <a:xfrm>
            <a:off x="82797" y="5379369"/>
            <a:ext cx="6699330" cy="1815882"/>
          </a:xfrm>
          <a:prstGeom prst="rect">
            <a:avLst/>
          </a:prstGeom>
          <a:noFill/>
        </p:spPr>
        <p:txBody>
          <a:bodyPr wrap="square" rtlCol="0">
            <a:spAutoFit/>
          </a:bodyPr>
          <a:lstStyle/>
          <a:p>
            <a:pPr marL="285750" indent="-285750">
              <a:buFont typeface="Arial" charset="0"/>
              <a:buChar char="•"/>
            </a:pPr>
            <a:r>
              <a:rPr lang="en-US" sz="1400" dirty="0" smtClean="0">
                <a:latin typeface="Bell MT" panose="02020503060305020303" pitchFamily="18" charset="0"/>
              </a:rPr>
              <a:t>Binbox Smart Lock uses Bluetooth and eliminates the inconvenience of keys or pad locks – your phone is your key</a:t>
            </a:r>
          </a:p>
          <a:p>
            <a:pPr marL="285750" indent="-285750">
              <a:buFont typeface="Arial" charset="0"/>
              <a:buChar char="•"/>
            </a:pPr>
            <a:r>
              <a:rPr lang="en-US" sz="1400" dirty="0" smtClean="0">
                <a:latin typeface="Bell MT" panose="02020503060305020303" pitchFamily="18" charset="0"/>
              </a:rPr>
              <a:t>GPS location </a:t>
            </a:r>
            <a:r>
              <a:rPr lang="en-US" sz="1400" dirty="0">
                <a:latin typeface="Bell MT" panose="02020503060305020303" pitchFamily="18" charset="0"/>
              </a:rPr>
              <a:t>services </a:t>
            </a:r>
            <a:r>
              <a:rPr lang="en-US" sz="1400" dirty="0" smtClean="0">
                <a:latin typeface="Bell MT" panose="02020503060305020303" pitchFamily="18" charset="0"/>
              </a:rPr>
              <a:t>allow users to </a:t>
            </a:r>
            <a:r>
              <a:rPr lang="en-US" sz="1400" dirty="0">
                <a:latin typeface="Bell MT" panose="02020503060305020303" pitchFamily="18" charset="0"/>
              </a:rPr>
              <a:t>easily find lockers and check availability</a:t>
            </a:r>
          </a:p>
          <a:p>
            <a:pPr marL="285750" indent="-285750">
              <a:buFont typeface="Arial" charset="0"/>
              <a:buChar char="•"/>
            </a:pPr>
            <a:r>
              <a:rPr lang="en-US" sz="1400" dirty="0">
                <a:latin typeface="Bell MT" panose="02020503060305020303" pitchFamily="18" charset="0"/>
              </a:rPr>
              <a:t>Point of Sale (POS) system integrated into the platform</a:t>
            </a:r>
          </a:p>
          <a:p>
            <a:pPr marL="285750" indent="-285750">
              <a:buFont typeface="Arial" charset="0"/>
              <a:buChar char="•"/>
            </a:pPr>
            <a:r>
              <a:rPr lang="en-US" sz="1400" dirty="0" smtClean="0">
                <a:latin typeface="Bell MT" panose="02020503060305020303" pitchFamily="18" charset="0"/>
              </a:rPr>
              <a:t>Interchangeable lockers to adapt to demand, usage, seasons, and more</a:t>
            </a:r>
          </a:p>
          <a:p>
            <a:pPr marL="285750" indent="-285750">
              <a:buFont typeface="Arial" charset="0"/>
              <a:buChar char="•"/>
            </a:pPr>
            <a:r>
              <a:rPr lang="en-US" sz="1400" dirty="0" smtClean="0">
                <a:latin typeface="Bell MT" panose="02020503060305020303" pitchFamily="18" charset="0"/>
              </a:rPr>
              <a:t>External kiosk provides members the option to store phone</a:t>
            </a:r>
          </a:p>
          <a:p>
            <a:pPr marL="285750" indent="-285750">
              <a:buFont typeface="Arial" charset="0"/>
              <a:buChar char="•"/>
            </a:pPr>
            <a:r>
              <a:rPr lang="en-US" sz="1400" dirty="0" smtClean="0">
                <a:latin typeface="Bell MT" panose="02020503060305020303" pitchFamily="18" charset="0"/>
              </a:rPr>
              <a:t>Each unit is equipped with USB charger</a:t>
            </a:r>
          </a:p>
          <a:p>
            <a:pPr marL="285750" indent="-285750">
              <a:buFont typeface="Arial" charset="0"/>
              <a:buChar char="•"/>
            </a:pPr>
            <a:r>
              <a:rPr lang="en-US" sz="1400" dirty="0" smtClean="0">
                <a:latin typeface="Bell MT" panose="02020503060305020303" pitchFamily="18" charset="0"/>
              </a:rPr>
              <a:t>Variable pricing is based on the size of the unit</a:t>
            </a:r>
            <a:endParaRPr lang="en-US" sz="1400" dirty="0">
              <a:latin typeface="Bell MT" panose="02020503060305020303" pitchFamily="18" charset="0"/>
            </a:endParaRPr>
          </a:p>
        </p:txBody>
      </p:sp>
      <p:sp>
        <p:nvSpPr>
          <p:cNvPr id="27" name="TextBox 26"/>
          <p:cNvSpPr txBox="1"/>
          <p:nvPr/>
        </p:nvSpPr>
        <p:spPr>
          <a:xfrm>
            <a:off x="95170" y="1652010"/>
            <a:ext cx="6740175" cy="738664"/>
          </a:xfrm>
          <a:prstGeom prst="rect">
            <a:avLst/>
          </a:prstGeom>
          <a:noFill/>
        </p:spPr>
        <p:txBody>
          <a:bodyPr wrap="square" rtlCol="0">
            <a:spAutoFit/>
          </a:bodyPr>
          <a:lstStyle/>
          <a:p>
            <a:r>
              <a:rPr lang="en-US" sz="1400" dirty="0" smtClean="0">
                <a:latin typeface="Bell MT" panose="02020503060305020303" pitchFamily="18" charset="0"/>
              </a:rPr>
              <a:t>BinBox is the future of mobility.  A mobile enabled locker system that provides individuals an app to safely secure items. BinBox is a system that consists of three different components: our app, unit, and lock.</a:t>
            </a:r>
            <a:endParaRPr lang="en-US" sz="1400" dirty="0">
              <a:latin typeface="Bell MT" panose="02020503060305020303" pitchFamily="18" charset="0"/>
            </a:endParaRPr>
          </a:p>
        </p:txBody>
      </p:sp>
      <p:sp>
        <p:nvSpPr>
          <p:cNvPr id="21" name="Rectangle 20"/>
          <p:cNvSpPr/>
          <p:nvPr/>
        </p:nvSpPr>
        <p:spPr>
          <a:xfrm>
            <a:off x="0" y="-19455"/>
            <a:ext cx="6858000" cy="121904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22" name="Picture 21" descr="3-high-resolution-dark.png"/>
          <p:cNvPicPr>
            <a:picLocks noChangeAspect="1"/>
          </p:cNvPicPr>
          <p:nvPr/>
        </p:nvPicPr>
        <p:blipFill>
          <a:blip r:embed="rId2"/>
          <a:stretch>
            <a:fillRect/>
          </a:stretch>
        </p:blipFill>
        <p:spPr>
          <a:xfrm>
            <a:off x="95170" y="54691"/>
            <a:ext cx="2711826" cy="813547"/>
          </a:xfrm>
          <a:prstGeom prst="rect">
            <a:avLst/>
          </a:prstGeom>
        </p:spPr>
      </p:pic>
      <p:pic>
        <p:nvPicPr>
          <p:cNvPr id="69" name="Picture 68"/>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Lst>
          </a:blip>
          <a:stretch>
            <a:fillRect/>
          </a:stretch>
        </p:blipFill>
        <p:spPr>
          <a:xfrm>
            <a:off x="4036485" y="2399515"/>
            <a:ext cx="2252855" cy="2767036"/>
          </a:xfrm>
          <a:prstGeom prst="rect">
            <a:avLst/>
          </a:prstGeom>
          <a:effectLst>
            <a:softEdge rad="0"/>
          </a:effectLst>
        </p:spPr>
      </p:pic>
      <p:sp>
        <p:nvSpPr>
          <p:cNvPr id="79" name="Rectangle 78"/>
          <p:cNvSpPr/>
          <p:nvPr/>
        </p:nvSpPr>
        <p:spPr>
          <a:xfrm>
            <a:off x="396864" y="811270"/>
            <a:ext cx="1818959" cy="307777"/>
          </a:xfrm>
          <a:prstGeom prst="rect">
            <a:avLst/>
          </a:prstGeom>
        </p:spPr>
        <p:txBody>
          <a:bodyPr wrap="none">
            <a:spAutoFit/>
          </a:bodyPr>
          <a:lstStyle/>
          <a:p>
            <a:pPr algn="ctr"/>
            <a:r>
              <a:rPr lang="en-US" sz="1400" dirty="0"/>
              <a:t>The </a:t>
            </a:r>
            <a:r>
              <a:rPr lang="en-US" sz="1400" dirty="0" smtClean="0"/>
              <a:t>Future </a:t>
            </a:r>
            <a:r>
              <a:rPr lang="en-US" sz="1400" dirty="0"/>
              <a:t>of Mobility</a:t>
            </a:r>
          </a:p>
        </p:txBody>
      </p:sp>
      <p:sp>
        <p:nvSpPr>
          <p:cNvPr id="80" name="TextBox 79"/>
          <p:cNvSpPr txBox="1"/>
          <p:nvPr/>
        </p:nvSpPr>
        <p:spPr>
          <a:xfrm>
            <a:off x="2704035" y="141933"/>
            <a:ext cx="396262" cy="276999"/>
          </a:xfrm>
          <a:prstGeom prst="rect">
            <a:avLst/>
          </a:prstGeom>
          <a:noFill/>
        </p:spPr>
        <p:txBody>
          <a:bodyPr wrap="none" rtlCol="0">
            <a:spAutoFit/>
          </a:bodyPr>
          <a:lstStyle/>
          <a:p>
            <a:r>
              <a:rPr lang="en-US" sz="1200" b="1" dirty="0" smtClean="0">
                <a:solidFill>
                  <a:schemeClr val="tx2"/>
                </a:solidFill>
              </a:rPr>
              <a:t>TM</a:t>
            </a:r>
            <a:endParaRPr lang="en-US" b="1" dirty="0">
              <a:solidFill>
                <a:schemeClr val="tx2"/>
              </a:solidFill>
            </a:endParaRPr>
          </a:p>
        </p:txBody>
      </p:sp>
      <p:pic>
        <p:nvPicPr>
          <p:cNvPr id="12" name="Picture 11"/>
          <p:cNvPicPr>
            <a:picLocks noChangeAspect="1"/>
          </p:cNvPicPr>
          <p:nvPr/>
        </p:nvPicPr>
        <p:blipFill>
          <a:blip r:embed="rId5"/>
          <a:stretch>
            <a:fillRect/>
          </a:stretch>
        </p:blipFill>
        <p:spPr>
          <a:xfrm>
            <a:off x="4494486" y="7892488"/>
            <a:ext cx="435357" cy="435357"/>
          </a:xfrm>
          <a:prstGeom prst="rect">
            <a:avLst/>
          </a:prstGeom>
        </p:spPr>
      </p:pic>
      <p:sp>
        <p:nvSpPr>
          <p:cNvPr id="13" name="TextBox 12"/>
          <p:cNvSpPr txBox="1"/>
          <p:nvPr/>
        </p:nvSpPr>
        <p:spPr>
          <a:xfrm>
            <a:off x="3948676" y="8327845"/>
            <a:ext cx="1491714" cy="276999"/>
          </a:xfrm>
          <a:prstGeom prst="rect">
            <a:avLst/>
          </a:prstGeom>
          <a:noFill/>
        </p:spPr>
        <p:txBody>
          <a:bodyPr wrap="square" rtlCol="0">
            <a:spAutoFit/>
          </a:bodyPr>
          <a:lstStyle/>
          <a:p>
            <a:pPr algn="ctr"/>
            <a:r>
              <a:rPr lang="en-US" sz="1200" dirty="0" smtClean="0">
                <a:latin typeface="Bell MT" panose="02020503060305020303" pitchFamily="18" charset="0"/>
              </a:rPr>
              <a:t>Tool Rentals</a:t>
            </a:r>
            <a:endParaRPr lang="en-US" sz="1200" dirty="0">
              <a:latin typeface="Bell MT" panose="02020503060305020303" pitchFamily="18" charset="0"/>
            </a:endParaRPr>
          </a:p>
        </p:txBody>
      </p:sp>
      <p:pic>
        <p:nvPicPr>
          <p:cNvPr id="14" name="Picture 13"/>
          <p:cNvPicPr>
            <a:picLocks noChangeAspect="1"/>
          </p:cNvPicPr>
          <p:nvPr/>
        </p:nvPicPr>
        <p:blipFill>
          <a:blip r:embed="rId6"/>
          <a:stretch>
            <a:fillRect/>
          </a:stretch>
        </p:blipFill>
        <p:spPr>
          <a:xfrm>
            <a:off x="2039857" y="7897090"/>
            <a:ext cx="385490" cy="385490"/>
          </a:xfrm>
          <a:prstGeom prst="rect">
            <a:avLst/>
          </a:prstGeom>
        </p:spPr>
      </p:pic>
      <p:pic>
        <p:nvPicPr>
          <p:cNvPr id="15" name="Picture 14"/>
          <p:cNvPicPr>
            <a:picLocks noChangeAspect="1"/>
          </p:cNvPicPr>
          <p:nvPr/>
        </p:nvPicPr>
        <p:blipFill>
          <a:blip r:embed="rId7"/>
          <a:stretch>
            <a:fillRect/>
          </a:stretch>
        </p:blipFill>
        <p:spPr>
          <a:xfrm>
            <a:off x="3107462" y="7796988"/>
            <a:ext cx="553780" cy="553780"/>
          </a:xfrm>
          <a:prstGeom prst="rect">
            <a:avLst/>
          </a:prstGeom>
        </p:spPr>
      </p:pic>
      <p:sp>
        <p:nvSpPr>
          <p:cNvPr id="16" name="TextBox 15"/>
          <p:cNvSpPr txBox="1"/>
          <p:nvPr/>
        </p:nvSpPr>
        <p:spPr>
          <a:xfrm>
            <a:off x="2680261" y="8317619"/>
            <a:ext cx="1491714" cy="276999"/>
          </a:xfrm>
          <a:prstGeom prst="rect">
            <a:avLst/>
          </a:prstGeom>
          <a:noFill/>
        </p:spPr>
        <p:txBody>
          <a:bodyPr wrap="square" rtlCol="0">
            <a:spAutoFit/>
          </a:bodyPr>
          <a:lstStyle/>
          <a:p>
            <a:pPr algn="ctr"/>
            <a:r>
              <a:rPr lang="en-US" sz="1200" dirty="0" smtClean="0">
                <a:latin typeface="Bell MT" panose="02020503060305020303" pitchFamily="18" charset="0"/>
              </a:rPr>
              <a:t>Waterparks</a:t>
            </a:r>
            <a:endParaRPr lang="en-US" sz="1200" dirty="0">
              <a:latin typeface="Bell MT" panose="02020503060305020303" pitchFamily="18" charset="0"/>
            </a:endParaRPr>
          </a:p>
        </p:txBody>
      </p:sp>
      <p:sp>
        <p:nvSpPr>
          <p:cNvPr id="17" name="TextBox 16"/>
          <p:cNvSpPr txBox="1"/>
          <p:nvPr/>
        </p:nvSpPr>
        <p:spPr>
          <a:xfrm>
            <a:off x="1488046" y="8327845"/>
            <a:ext cx="1491714" cy="276999"/>
          </a:xfrm>
          <a:prstGeom prst="rect">
            <a:avLst/>
          </a:prstGeom>
          <a:noFill/>
        </p:spPr>
        <p:txBody>
          <a:bodyPr wrap="square" rtlCol="0">
            <a:spAutoFit/>
          </a:bodyPr>
          <a:lstStyle/>
          <a:p>
            <a:pPr algn="ctr"/>
            <a:r>
              <a:rPr lang="en-US" sz="1200" dirty="0" smtClean="0">
                <a:latin typeface="Bell MT" panose="02020503060305020303" pitchFamily="18" charset="0"/>
              </a:rPr>
              <a:t>Ski Resorts</a:t>
            </a:r>
            <a:endParaRPr lang="en-US" sz="1200" dirty="0">
              <a:latin typeface="Bell MT" panose="02020503060305020303" pitchFamily="18" charset="0"/>
            </a:endParaRPr>
          </a:p>
        </p:txBody>
      </p:sp>
      <p:pic>
        <p:nvPicPr>
          <p:cNvPr id="5" name="Picture 4"/>
          <p:cNvPicPr>
            <a:picLocks noChangeAspect="1"/>
          </p:cNvPicPr>
          <p:nvPr/>
        </p:nvPicPr>
        <p:blipFill>
          <a:blip r:embed="rId8"/>
          <a:stretch>
            <a:fillRect/>
          </a:stretch>
        </p:blipFill>
        <p:spPr>
          <a:xfrm>
            <a:off x="708660" y="7822840"/>
            <a:ext cx="459740" cy="459740"/>
          </a:xfrm>
          <a:prstGeom prst="rect">
            <a:avLst/>
          </a:prstGeom>
        </p:spPr>
      </p:pic>
      <p:sp>
        <p:nvSpPr>
          <p:cNvPr id="20" name="TextBox 19"/>
          <p:cNvSpPr txBox="1"/>
          <p:nvPr/>
        </p:nvSpPr>
        <p:spPr>
          <a:xfrm>
            <a:off x="158670" y="8323405"/>
            <a:ext cx="1491714" cy="276999"/>
          </a:xfrm>
          <a:prstGeom prst="rect">
            <a:avLst/>
          </a:prstGeom>
          <a:noFill/>
        </p:spPr>
        <p:txBody>
          <a:bodyPr wrap="square" rtlCol="0">
            <a:spAutoFit/>
          </a:bodyPr>
          <a:lstStyle/>
          <a:p>
            <a:pPr algn="ctr"/>
            <a:r>
              <a:rPr lang="en-US" sz="1200" dirty="0" smtClean="0">
                <a:latin typeface="Bell MT" panose="02020503060305020303" pitchFamily="18" charset="0"/>
              </a:rPr>
              <a:t>Coworking Space</a:t>
            </a:r>
            <a:endParaRPr lang="en-US" sz="1200" dirty="0">
              <a:latin typeface="Bell MT" panose="02020503060305020303" pitchFamily="18" charset="0"/>
            </a:endParaRPr>
          </a:p>
        </p:txBody>
      </p:sp>
      <p:pic>
        <p:nvPicPr>
          <p:cNvPr id="6" name="Picture 5"/>
          <p:cNvPicPr>
            <a:picLocks noChangeAspect="1"/>
          </p:cNvPicPr>
          <p:nvPr/>
        </p:nvPicPr>
        <p:blipFill rotWithShape="1">
          <a:blip r:embed="rId9"/>
          <a:srcRect l="4937" t="6695" r="54815" b="10758"/>
          <a:stretch/>
        </p:blipFill>
        <p:spPr>
          <a:xfrm>
            <a:off x="5629053" y="7861929"/>
            <a:ext cx="549171" cy="549171"/>
          </a:xfrm>
          <a:prstGeom prst="rect">
            <a:avLst/>
          </a:prstGeom>
        </p:spPr>
      </p:pic>
      <p:sp>
        <p:nvSpPr>
          <p:cNvPr id="23" name="TextBox 22"/>
          <p:cNvSpPr txBox="1"/>
          <p:nvPr/>
        </p:nvSpPr>
        <p:spPr>
          <a:xfrm>
            <a:off x="5162913" y="8327845"/>
            <a:ext cx="1491714" cy="276999"/>
          </a:xfrm>
          <a:prstGeom prst="rect">
            <a:avLst/>
          </a:prstGeom>
          <a:noFill/>
        </p:spPr>
        <p:txBody>
          <a:bodyPr wrap="square" rtlCol="0">
            <a:spAutoFit/>
          </a:bodyPr>
          <a:lstStyle/>
          <a:p>
            <a:pPr algn="ctr"/>
            <a:r>
              <a:rPr lang="en-US" sz="1200" dirty="0" smtClean="0">
                <a:latin typeface="Bell MT" panose="02020503060305020303" pitchFamily="18" charset="0"/>
              </a:rPr>
              <a:t>Theme Parks</a:t>
            </a:r>
            <a:endParaRPr lang="en-US" sz="1200" dirty="0">
              <a:latin typeface="Bell MT" panose="02020503060305020303" pitchFamily="18" charset="0"/>
            </a:endParaRPr>
          </a:p>
        </p:txBody>
      </p:sp>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8400" y="2428338"/>
            <a:ext cx="1403902" cy="2551748"/>
          </a:xfrm>
          <a:prstGeom prst="rect">
            <a:avLst/>
          </a:prstGeom>
        </p:spPr>
      </p:pic>
      <p:sp>
        <p:nvSpPr>
          <p:cNvPr id="30" name="Rectangle 29"/>
          <p:cNvSpPr/>
          <p:nvPr/>
        </p:nvSpPr>
        <p:spPr>
          <a:xfrm>
            <a:off x="89957" y="7412818"/>
            <a:ext cx="2688044" cy="400110"/>
          </a:xfrm>
          <a:prstGeom prst="rect">
            <a:avLst/>
          </a:prstGeom>
        </p:spPr>
        <p:txBody>
          <a:bodyPr wrap="none">
            <a:spAutoFit/>
          </a:bodyPr>
          <a:lstStyle/>
          <a:p>
            <a:r>
              <a:rPr lang="en-US" sz="2000" b="1" dirty="0">
                <a:solidFill>
                  <a:schemeClr val="accent1"/>
                </a:solidFill>
                <a:latin typeface="Bell MT" panose="02020503060305020303" pitchFamily="18" charset="0"/>
              </a:rPr>
              <a:t>Ideal for </a:t>
            </a:r>
            <a:r>
              <a:rPr lang="en-US" sz="2000" b="1" dirty="0" smtClean="0">
                <a:solidFill>
                  <a:schemeClr val="accent1"/>
                </a:solidFill>
                <a:latin typeface="Bell MT" panose="02020503060305020303" pitchFamily="18" charset="0"/>
              </a:rPr>
              <a:t>Many </a:t>
            </a:r>
            <a:r>
              <a:rPr lang="en-US" sz="2000" b="1" dirty="0">
                <a:solidFill>
                  <a:schemeClr val="accent1"/>
                </a:solidFill>
                <a:latin typeface="Bell MT" panose="02020503060305020303" pitchFamily="18" charset="0"/>
              </a:rPr>
              <a:t>Venues</a:t>
            </a:r>
          </a:p>
        </p:txBody>
      </p:sp>
      <p:sp>
        <p:nvSpPr>
          <p:cNvPr id="4" name="Rectangle 3"/>
          <p:cNvSpPr/>
          <p:nvPr/>
        </p:nvSpPr>
        <p:spPr>
          <a:xfrm>
            <a:off x="5162912" y="8823862"/>
            <a:ext cx="1553630" cy="253916"/>
          </a:xfrm>
          <a:prstGeom prst="rect">
            <a:avLst/>
          </a:prstGeom>
        </p:spPr>
        <p:txBody>
          <a:bodyPr wrap="none">
            <a:spAutoFit/>
          </a:bodyPr>
          <a:lstStyle/>
          <a:p>
            <a:r>
              <a:rPr lang="en-US" sz="1050" b="1" dirty="0" smtClean="0">
                <a:solidFill>
                  <a:schemeClr val="bg1"/>
                </a:solidFill>
                <a:latin typeface="Bell MT" panose="02020503060305020303" pitchFamily="18" charset="0"/>
              </a:rPr>
              <a:t>www.binboxlocker.com</a:t>
            </a:r>
            <a:endParaRPr lang="en-US" sz="1050" b="1" dirty="0">
              <a:solidFill>
                <a:schemeClr val="bg1"/>
              </a:solidFill>
              <a:latin typeface="Bell MT" panose="02020503060305020303" pitchFamily="18" charset="0"/>
            </a:endParaRPr>
          </a:p>
        </p:txBody>
      </p:sp>
      <p:sp>
        <p:nvSpPr>
          <p:cNvPr id="25" name="Rectangle 24"/>
          <p:cNvSpPr/>
          <p:nvPr/>
        </p:nvSpPr>
        <p:spPr>
          <a:xfrm>
            <a:off x="92561" y="8845423"/>
            <a:ext cx="2108269" cy="253916"/>
          </a:xfrm>
          <a:prstGeom prst="rect">
            <a:avLst/>
          </a:prstGeom>
        </p:spPr>
        <p:txBody>
          <a:bodyPr wrap="none">
            <a:spAutoFit/>
          </a:bodyPr>
          <a:lstStyle/>
          <a:p>
            <a:r>
              <a:rPr lang="en-US" sz="1050" b="1" dirty="0" smtClean="0">
                <a:solidFill>
                  <a:schemeClr val="bg1"/>
                </a:solidFill>
                <a:latin typeface="Bell MT" panose="02020503060305020303" pitchFamily="18" charset="0"/>
              </a:rPr>
              <a:t>Binbox – The Future of Mobility</a:t>
            </a:r>
          </a:p>
        </p:txBody>
      </p:sp>
    </p:spTree>
    <p:extLst>
      <p:ext uri="{BB962C8B-B14F-4D97-AF65-F5344CB8AC3E}">
        <p14:creationId xmlns:p14="http://schemas.microsoft.com/office/powerpoint/2010/main" val="11743400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455"/>
            <a:ext cx="6858000" cy="121904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47563" y="328553"/>
            <a:ext cx="5572359" cy="584775"/>
          </a:xfrm>
          <a:prstGeom prst="rect">
            <a:avLst/>
          </a:prstGeom>
          <a:noFill/>
        </p:spPr>
        <p:txBody>
          <a:bodyPr wrap="none" rtlCol="0">
            <a:spAutoFit/>
          </a:bodyPr>
          <a:lstStyle/>
          <a:p>
            <a:r>
              <a:rPr lang="en-US" sz="3200" b="1" dirty="0" smtClean="0">
                <a:solidFill>
                  <a:schemeClr val="accent1"/>
                </a:solidFill>
                <a:latin typeface="Bell MT" panose="02020503060305020303" pitchFamily="18" charset="0"/>
              </a:rPr>
              <a:t>Binbox Locking System (BLS)</a:t>
            </a:r>
            <a:endParaRPr lang="en-US" sz="3200" b="1" dirty="0">
              <a:solidFill>
                <a:schemeClr val="accent1"/>
              </a:solidFill>
              <a:latin typeface="Bell MT" panose="02020503060305020303"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125316285"/>
              </p:ext>
            </p:extLst>
          </p:nvPr>
        </p:nvGraphicFramePr>
        <p:xfrm>
          <a:off x="239245" y="2648555"/>
          <a:ext cx="3424457" cy="2468880"/>
        </p:xfrm>
        <a:graphic>
          <a:graphicData uri="http://schemas.openxmlformats.org/drawingml/2006/table">
            <a:tbl>
              <a:tblPr firstRow="1" bandRow="1">
                <a:tableStyleId>{5C22544A-7EE6-4342-B048-85BDC9FD1C3A}</a:tableStyleId>
              </a:tblPr>
              <a:tblGrid>
                <a:gridCol w="3424457">
                  <a:extLst>
                    <a:ext uri="{9D8B030D-6E8A-4147-A177-3AD203B41FA5}">
                      <a16:colId xmlns:a16="http://schemas.microsoft.com/office/drawing/2014/main" val="20000"/>
                    </a:ext>
                  </a:extLst>
                </a:gridCol>
              </a:tblGrid>
              <a:tr h="1833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Bell MT" panose="02020503060305020303" pitchFamily="18" charset="0"/>
                        </a:rPr>
                        <a:t>Off-the-grid lockers require no external power or internet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833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Bell MT" panose="02020503060305020303" pitchFamily="18" charset="0"/>
                        </a:rPr>
                        <a:t>Wi-Fi/4G Kiosk unit support new user integration, as well as solves any phone/network related issues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1833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Bell MT" panose="02020503060305020303" pitchFamily="18" charset="0"/>
                        </a:rPr>
                        <a:t>Multi-year internal battery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1833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Bell MT" panose="02020503060305020303" pitchFamily="18" charset="0"/>
                        </a:rPr>
                        <a:t>Digital display shows locker and battery status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1833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Bell MT" panose="02020503060305020303" pitchFamily="18" charset="0"/>
                        </a:rPr>
                        <a:t>Metal structural frame resists damage and tampering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37282116"/>
                  </a:ext>
                </a:extLst>
              </a:tr>
              <a:tr h="1833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Bell MT" panose="02020503060305020303" pitchFamily="18" charset="0"/>
                        </a:rPr>
                        <a:t>Left or Right installation available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49450096"/>
                  </a:ext>
                </a:extLst>
              </a:tr>
              <a:tr h="1833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Bell MT" panose="02020503060305020303" pitchFamily="18" charset="0"/>
                        </a:rPr>
                        <a:t>Retrofits onto most lockers, wooden or metal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12054187"/>
                  </a:ext>
                </a:extLst>
              </a:tr>
            </a:tbl>
          </a:graphicData>
        </a:graphic>
      </p:graphicFrame>
      <p:sp>
        <p:nvSpPr>
          <p:cNvPr id="14" name="TextBox 13"/>
          <p:cNvSpPr txBox="1"/>
          <p:nvPr/>
        </p:nvSpPr>
        <p:spPr>
          <a:xfrm>
            <a:off x="202001" y="2250378"/>
            <a:ext cx="1261179" cy="400110"/>
          </a:xfrm>
          <a:prstGeom prst="rect">
            <a:avLst/>
          </a:prstGeom>
          <a:noFill/>
        </p:spPr>
        <p:txBody>
          <a:bodyPr wrap="none" rtlCol="0">
            <a:spAutoFit/>
          </a:bodyPr>
          <a:lstStyle/>
          <a:p>
            <a:r>
              <a:rPr lang="en-US" sz="2000" b="1" dirty="0">
                <a:solidFill>
                  <a:schemeClr val="accent1"/>
                </a:solidFill>
                <a:latin typeface="Bell MT" panose="02020503060305020303" pitchFamily="18" charset="0"/>
              </a:rPr>
              <a:t>Hardware</a:t>
            </a:r>
          </a:p>
        </p:txBody>
      </p:sp>
      <p:sp>
        <p:nvSpPr>
          <p:cNvPr id="26" name="TextBox 25"/>
          <p:cNvSpPr txBox="1"/>
          <p:nvPr/>
        </p:nvSpPr>
        <p:spPr>
          <a:xfrm>
            <a:off x="147563" y="5699048"/>
            <a:ext cx="1415965" cy="400110"/>
          </a:xfrm>
          <a:prstGeom prst="rect">
            <a:avLst/>
          </a:prstGeom>
          <a:noFill/>
        </p:spPr>
        <p:txBody>
          <a:bodyPr wrap="none" rtlCol="0">
            <a:spAutoFit/>
          </a:bodyPr>
          <a:lstStyle/>
          <a:p>
            <a:r>
              <a:rPr lang="en-US" sz="2000" b="1" dirty="0">
                <a:solidFill>
                  <a:schemeClr val="accent1"/>
                </a:solidFill>
                <a:latin typeface="Bell MT" panose="02020503060305020303" pitchFamily="18" charset="0"/>
              </a:rPr>
              <a:t>Phone App</a:t>
            </a:r>
          </a:p>
        </p:txBody>
      </p:sp>
      <p:cxnSp>
        <p:nvCxnSpPr>
          <p:cNvPr id="6" name="Straight Connector 5"/>
          <p:cNvCxnSpPr/>
          <p:nvPr/>
        </p:nvCxnSpPr>
        <p:spPr>
          <a:xfrm>
            <a:off x="132559" y="5433641"/>
            <a:ext cx="6505985"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3052205379"/>
              </p:ext>
            </p:extLst>
          </p:nvPr>
        </p:nvGraphicFramePr>
        <p:xfrm>
          <a:off x="239244" y="6129187"/>
          <a:ext cx="3424457" cy="2377440"/>
        </p:xfrm>
        <a:graphic>
          <a:graphicData uri="http://schemas.openxmlformats.org/drawingml/2006/table">
            <a:tbl>
              <a:tblPr firstRow="1" bandRow="1">
                <a:tableStyleId>{5C22544A-7EE6-4342-B048-85BDC9FD1C3A}</a:tableStyleId>
              </a:tblPr>
              <a:tblGrid>
                <a:gridCol w="3424457">
                  <a:extLst>
                    <a:ext uri="{9D8B030D-6E8A-4147-A177-3AD203B41FA5}">
                      <a16:colId xmlns:a16="http://schemas.microsoft.com/office/drawing/2014/main" val="20000"/>
                    </a:ext>
                  </a:extLst>
                </a:gridCol>
              </a:tblGrid>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Bell MT" panose="02020503060305020303" pitchFamily="18" charset="0"/>
                          <a:ea typeface="+mn-ea"/>
                          <a:cs typeface="+mn-cs"/>
                        </a:rPr>
                        <a:t>No administrator required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833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Bell MT" panose="02020503060305020303" pitchFamily="18" charset="0"/>
                          <a:ea typeface="+mn-ea"/>
                          <a:cs typeface="+mn-cs"/>
                        </a:rPr>
                        <a:t>Only requires once a year charging of less than 1 minute per locker without any training (charging service can be purchased separately)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1833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Bell MT" panose="02020503060305020303" pitchFamily="18" charset="0"/>
                          <a:ea typeface="+mn-ea"/>
                          <a:cs typeface="+mn-cs"/>
                        </a:rPr>
                        <a:t>Allows for on-demand rentals of any time period from minutes to months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1833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Bell MT" panose="02020503060305020303" pitchFamily="18" charset="0"/>
                          <a:ea typeface="+mn-ea"/>
                          <a:cs typeface="+mn-cs"/>
                        </a:rPr>
                        <a:t>Users only pay for what they 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1833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Bell MT" panose="02020503060305020303" pitchFamily="18" charset="0"/>
                          <a:ea typeface="+mn-ea"/>
                          <a:cs typeface="+mn-cs"/>
                        </a:rPr>
                        <a:t>Credit card processing to validate trusted users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37282116"/>
                  </a:ext>
                </a:extLst>
              </a:tr>
              <a:tr h="1833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Bell MT" panose="02020503060305020303" pitchFamily="18" charset="0"/>
                          <a:ea typeface="+mn-ea"/>
                          <a:cs typeface="+mn-cs"/>
                        </a:rPr>
                        <a:t>Variable pricing options to best match supply and demand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49450096"/>
                  </a:ext>
                </a:extLst>
              </a:tr>
            </a:tbl>
          </a:graphicData>
        </a:graphic>
      </p:graphicFrame>
      <p:pic>
        <p:nvPicPr>
          <p:cNvPr id="40" name="Picture 39"/>
          <p:cNvPicPr>
            <a:picLocks noChangeAspect="1"/>
          </p:cNvPicPr>
          <p:nvPr/>
        </p:nvPicPr>
        <p:blipFill>
          <a:blip r:embed="rId2"/>
          <a:stretch>
            <a:fillRect/>
          </a:stretch>
        </p:blipFill>
        <p:spPr>
          <a:xfrm>
            <a:off x="3967701" y="6627007"/>
            <a:ext cx="533047" cy="1120859"/>
          </a:xfrm>
          <a:prstGeom prst="rect">
            <a:avLst/>
          </a:prstGeom>
        </p:spPr>
      </p:pic>
      <p:pic>
        <p:nvPicPr>
          <p:cNvPr id="41" name="Picture 40"/>
          <p:cNvPicPr>
            <a:picLocks noChangeAspect="1"/>
          </p:cNvPicPr>
          <p:nvPr/>
        </p:nvPicPr>
        <p:blipFill>
          <a:blip r:embed="rId3"/>
          <a:stretch>
            <a:fillRect/>
          </a:stretch>
        </p:blipFill>
        <p:spPr>
          <a:xfrm>
            <a:off x="5294435" y="6251952"/>
            <a:ext cx="1351871" cy="1863659"/>
          </a:xfrm>
          <a:prstGeom prst="rect">
            <a:avLst/>
          </a:prstGeom>
        </p:spPr>
      </p:pic>
      <p:pic>
        <p:nvPicPr>
          <p:cNvPr id="42" name="Picture 41"/>
          <p:cNvPicPr>
            <a:picLocks noChangeAspect="1"/>
          </p:cNvPicPr>
          <p:nvPr/>
        </p:nvPicPr>
        <p:blipFill>
          <a:blip r:embed="rId4"/>
          <a:stretch>
            <a:fillRect/>
          </a:stretch>
        </p:blipFill>
        <p:spPr>
          <a:xfrm>
            <a:off x="4625855" y="6979980"/>
            <a:ext cx="543473" cy="407605"/>
          </a:xfrm>
          <a:prstGeom prst="rect">
            <a:avLst/>
          </a:prstGeom>
        </p:spPr>
      </p:pic>
      <p:sp>
        <p:nvSpPr>
          <p:cNvPr id="19" name="TextBox 18"/>
          <p:cNvSpPr txBox="1"/>
          <p:nvPr/>
        </p:nvSpPr>
        <p:spPr>
          <a:xfrm>
            <a:off x="132559" y="1331626"/>
            <a:ext cx="6725441" cy="738664"/>
          </a:xfrm>
          <a:prstGeom prst="rect">
            <a:avLst/>
          </a:prstGeom>
          <a:noFill/>
        </p:spPr>
        <p:txBody>
          <a:bodyPr wrap="square" rtlCol="0">
            <a:spAutoFit/>
          </a:bodyPr>
          <a:lstStyle/>
          <a:p>
            <a:r>
              <a:rPr lang="en-US" sz="1400" dirty="0">
                <a:latin typeface="Bell MT" panose="02020503060305020303" pitchFamily="18" charset="0"/>
              </a:rPr>
              <a:t>The Binbox Locking System (BLS) solution </a:t>
            </a:r>
            <a:r>
              <a:rPr lang="en-US" sz="1400" dirty="0" smtClean="0">
                <a:latin typeface="Bell MT" panose="02020503060305020303" pitchFamily="18" charset="0"/>
              </a:rPr>
              <a:t>provides users with a simple and easy way to store their belongings with the Binbox app. The software in our lock is completely configurable toward hourly, daily, weekly, or monthly use</a:t>
            </a:r>
            <a:endParaRPr lang="en-US" sz="1400" dirty="0">
              <a:latin typeface="Bell MT" panose="02020503060305020303" pitchFamily="18" charset="0"/>
            </a:endParaRPr>
          </a:p>
        </p:txBody>
      </p:sp>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7712" y="2494915"/>
            <a:ext cx="1296723" cy="2351151"/>
          </a:xfrm>
          <a:prstGeom prst="rect">
            <a:avLst/>
          </a:prstGeom>
        </p:spPr>
      </p:pic>
      <p:pic>
        <p:nvPicPr>
          <p:cNvPr id="45" name="Picture 44"/>
          <p:cNvPicPr>
            <a:picLocks noChangeAspect="1"/>
          </p:cNvPicPr>
          <p:nvPr/>
        </p:nvPicPr>
        <p:blipFill>
          <a:blip r:embed="rId6"/>
          <a:stretch>
            <a:fillRect/>
          </a:stretch>
        </p:blipFill>
        <p:spPr>
          <a:xfrm>
            <a:off x="5358568" y="2521978"/>
            <a:ext cx="1175610" cy="2393970"/>
          </a:xfrm>
          <a:prstGeom prst="rect">
            <a:avLst/>
          </a:prstGeom>
        </p:spPr>
      </p:pic>
      <p:sp>
        <p:nvSpPr>
          <p:cNvPr id="46" name="Rectangle 45"/>
          <p:cNvSpPr/>
          <p:nvPr/>
        </p:nvSpPr>
        <p:spPr>
          <a:xfrm>
            <a:off x="4884284" y="4846066"/>
            <a:ext cx="1182609" cy="338554"/>
          </a:xfrm>
          <a:prstGeom prst="rect">
            <a:avLst/>
          </a:prstGeom>
        </p:spPr>
        <p:txBody>
          <a:bodyPr wrap="square">
            <a:spAutoFit/>
          </a:bodyPr>
          <a:lstStyle/>
          <a:p>
            <a:pPr lvl="0" algn="ctr">
              <a:defRPr/>
            </a:pPr>
            <a:r>
              <a:rPr lang="en-US" sz="800" dirty="0" smtClean="0">
                <a:latin typeface="Bell MT" panose="02020503060305020303" pitchFamily="18" charset="0"/>
              </a:rPr>
              <a:t>Enclosed case protects the embedded software</a:t>
            </a:r>
            <a:endParaRPr lang="en-US" sz="800" dirty="0">
              <a:latin typeface="Bell MT" panose="02020503060305020303" pitchFamily="18" charset="0"/>
            </a:endParaRPr>
          </a:p>
        </p:txBody>
      </p:sp>
      <p:sp>
        <p:nvSpPr>
          <p:cNvPr id="17" name="Rectangle 16"/>
          <p:cNvSpPr/>
          <p:nvPr/>
        </p:nvSpPr>
        <p:spPr>
          <a:xfrm>
            <a:off x="0" y="8786125"/>
            <a:ext cx="6858000" cy="348763"/>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162912" y="8823862"/>
            <a:ext cx="1553630" cy="253916"/>
          </a:xfrm>
          <a:prstGeom prst="rect">
            <a:avLst/>
          </a:prstGeom>
        </p:spPr>
        <p:txBody>
          <a:bodyPr wrap="none">
            <a:spAutoFit/>
          </a:bodyPr>
          <a:lstStyle/>
          <a:p>
            <a:r>
              <a:rPr lang="en-US" sz="1050" b="1" dirty="0" smtClean="0">
                <a:solidFill>
                  <a:schemeClr val="bg1"/>
                </a:solidFill>
                <a:latin typeface="Bell MT" panose="02020503060305020303" pitchFamily="18" charset="0"/>
              </a:rPr>
              <a:t>www.binboxlocker.com</a:t>
            </a:r>
            <a:endParaRPr lang="en-US" sz="1050" b="1" dirty="0">
              <a:solidFill>
                <a:schemeClr val="bg1"/>
              </a:solidFill>
              <a:latin typeface="Bell MT" panose="02020503060305020303" pitchFamily="18" charset="0"/>
            </a:endParaRPr>
          </a:p>
        </p:txBody>
      </p:sp>
      <p:sp>
        <p:nvSpPr>
          <p:cNvPr id="20" name="Rectangle 19"/>
          <p:cNvSpPr/>
          <p:nvPr/>
        </p:nvSpPr>
        <p:spPr>
          <a:xfrm>
            <a:off x="92561" y="8845423"/>
            <a:ext cx="2108269" cy="253916"/>
          </a:xfrm>
          <a:prstGeom prst="rect">
            <a:avLst/>
          </a:prstGeom>
        </p:spPr>
        <p:txBody>
          <a:bodyPr wrap="none">
            <a:spAutoFit/>
          </a:bodyPr>
          <a:lstStyle/>
          <a:p>
            <a:r>
              <a:rPr lang="en-US" sz="1050" b="1" dirty="0" smtClean="0">
                <a:solidFill>
                  <a:schemeClr val="bg1"/>
                </a:solidFill>
                <a:latin typeface="Bell MT" panose="02020503060305020303" pitchFamily="18" charset="0"/>
              </a:rPr>
              <a:t>Binbox – The Future of Mobility</a:t>
            </a:r>
          </a:p>
        </p:txBody>
      </p:sp>
    </p:spTree>
    <p:extLst>
      <p:ext uri="{BB962C8B-B14F-4D97-AF65-F5344CB8AC3E}">
        <p14:creationId xmlns:p14="http://schemas.microsoft.com/office/powerpoint/2010/main" val="4044426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99210" y="1316238"/>
            <a:ext cx="1487908" cy="400110"/>
          </a:xfrm>
          <a:prstGeom prst="rect">
            <a:avLst/>
          </a:prstGeom>
          <a:noFill/>
        </p:spPr>
        <p:txBody>
          <a:bodyPr wrap="none" rtlCol="0">
            <a:spAutoFit/>
          </a:bodyPr>
          <a:lstStyle/>
          <a:p>
            <a:r>
              <a:rPr lang="en-US" sz="2000" b="1" dirty="0">
                <a:solidFill>
                  <a:schemeClr val="accent1"/>
                </a:solidFill>
                <a:latin typeface="Bell MT" panose="02020503060305020303" pitchFamily="18" charset="0"/>
              </a:rPr>
              <a:t>Application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211" y="2995429"/>
            <a:ext cx="772476" cy="137149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7231" y="3064158"/>
            <a:ext cx="778748" cy="12704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4023" y="3035823"/>
            <a:ext cx="792202" cy="1299170"/>
          </a:xfrm>
          <a:prstGeom prst="rect">
            <a:avLst/>
          </a:prstGeom>
        </p:spPr>
      </p:pic>
      <p:sp>
        <p:nvSpPr>
          <p:cNvPr id="12" name="TextBox 11"/>
          <p:cNvSpPr txBox="1"/>
          <p:nvPr/>
        </p:nvSpPr>
        <p:spPr>
          <a:xfrm>
            <a:off x="161436" y="1708828"/>
            <a:ext cx="6525611" cy="738664"/>
          </a:xfrm>
          <a:prstGeom prst="rect">
            <a:avLst/>
          </a:prstGeom>
          <a:noFill/>
        </p:spPr>
        <p:txBody>
          <a:bodyPr wrap="square" rtlCol="0">
            <a:spAutoFit/>
          </a:bodyPr>
          <a:lstStyle/>
          <a:p>
            <a:r>
              <a:rPr lang="en-US" sz="1400" dirty="0" smtClean="0">
                <a:latin typeface="Bell MT" panose="02020503060305020303" pitchFamily="18" charset="0"/>
              </a:rPr>
              <a:t>BinBox offers app based keyless entry to all of our units. Our keyless lock allows customers to access the unit via Bluetooth. Simply search for nearby units on our app, pick the best location for you, and rent it. </a:t>
            </a:r>
            <a:endParaRPr lang="en-US" sz="1400" dirty="0">
              <a:latin typeface="Bell MT" panose="02020503060305020303" pitchFamily="18" charset="0"/>
            </a:endParaRPr>
          </a:p>
        </p:txBody>
      </p:sp>
      <p:sp>
        <p:nvSpPr>
          <p:cNvPr id="16" name="Rectangle 15"/>
          <p:cNvSpPr/>
          <p:nvPr/>
        </p:nvSpPr>
        <p:spPr>
          <a:xfrm>
            <a:off x="5107" y="-36484"/>
            <a:ext cx="6858000" cy="121904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5"/>
          <a:stretch>
            <a:fillRect/>
          </a:stretch>
        </p:blipFill>
        <p:spPr>
          <a:xfrm>
            <a:off x="1131893" y="2719261"/>
            <a:ext cx="890881" cy="1873250"/>
          </a:xfrm>
          <a:prstGeom prst="rect">
            <a:avLst/>
          </a:prstGeom>
        </p:spPr>
      </p:pic>
      <p:pic>
        <p:nvPicPr>
          <p:cNvPr id="18" name="Picture 17"/>
          <p:cNvPicPr>
            <a:picLocks noChangeAspect="1"/>
          </p:cNvPicPr>
          <p:nvPr/>
        </p:nvPicPr>
        <p:blipFill>
          <a:blip r:embed="rId5"/>
          <a:stretch>
            <a:fillRect/>
          </a:stretch>
        </p:blipFill>
        <p:spPr>
          <a:xfrm>
            <a:off x="2949457" y="2744550"/>
            <a:ext cx="890881" cy="1873250"/>
          </a:xfrm>
          <a:prstGeom prst="rect">
            <a:avLst/>
          </a:prstGeom>
        </p:spPr>
      </p:pic>
      <p:pic>
        <p:nvPicPr>
          <p:cNvPr id="19" name="Picture 18"/>
          <p:cNvPicPr>
            <a:picLocks noChangeAspect="1"/>
          </p:cNvPicPr>
          <p:nvPr/>
        </p:nvPicPr>
        <p:blipFill>
          <a:blip r:embed="rId5"/>
          <a:stretch>
            <a:fillRect/>
          </a:stretch>
        </p:blipFill>
        <p:spPr>
          <a:xfrm>
            <a:off x="4767021" y="2744550"/>
            <a:ext cx="890881" cy="1873250"/>
          </a:xfrm>
          <a:prstGeom prst="rect">
            <a:avLst/>
          </a:prstGeom>
        </p:spPr>
      </p:pic>
      <p:sp>
        <p:nvSpPr>
          <p:cNvPr id="17" name="Content Placeholder 5">
            <a:extLst>
              <a:ext uri="{FF2B5EF4-FFF2-40B4-BE49-F238E27FC236}">
                <a16:creationId xmlns:a16="http://schemas.microsoft.com/office/drawing/2014/main" id="{11F9E9A2-508D-432E-96CF-6B82C2E681E0}"/>
              </a:ext>
            </a:extLst>
          </p:cNvPr>
          <p:cNvSpPr txBox="1">
            <a:spLocks/>
          </p:cNvSpPr>
          <p:nvPr/>
        </p:nvSpPr>
        <p:spPr bwMode="auto">
          <a:xfrm>
            <a:off x="4639784" y="8146166"/>
            <a:ext cx="2137783" cy="1161111"/>
          </a:xfrm>
          <a:prstGeom prst="rect">
            <a:avLst/>
          </a:prstGeom>
          <a:noFill/>
          <a:ln w="9525">
            <a:noFill/>
            <a:miter lim="800000"/>
            <a:headEnd/>
            <a:tailEnd/>
          </a:ln>
        </p:spPr>
        <p:txBody>
          <a:bodyPr/>
          <a:lstStyle/>
          <a:p>
            <a:r>
              <a:rPr lang="en-US" sz="1400" b="1" dirty="0" smtClean="0">
                <a:solidFill>
                  <a:srgbClr val="182C68"/>
                </a:solidFill>
                <a:latin typeface="Calibri" panose="020F0502020204030204" pitchFamily="34" charset="0"/>
              </a:rPr>
              <a:t>Jeff Mullen</a:t>
            </a:r>
            <a:endParaRPr lang="en-US" sz="1400" b="1" dirty="0">
              <a:solidFill>
                <a:srgbClr val="182C68"/>
              </a:solidFill>
              <a:latin typeface="Calibri" panose="020F0502020204030204" pitchFamily="34" charset="0"/>
            </a:endParaRPr>
          </a:p>
          <a:p>
            <a:r>
              <a:rPr lang="it-IT" sz="1200" dirty="0" smtClean="0">
                <a:latin typeface="Calibri" panose="020F0502020204030204" pitchFamily="34" charset="0"/>
              </a:rPr>
              <a:t>Chief Operations Officer (COO)</a:t>
            </a:r>
            <a:endParaRPr lang="it-IT" sz="1200" dirty="0">
              <a:latin typeface="Calibri" panose="020F0502020204030204" pitchFamily="34" charset="0"/>
            </a:endParaRPr>
          </a:p>
          <a:p>
            <a:r>
              <a:rPr lang="it-IT" sz="1200" dirty="0" smtClean="0">
                <a:latin typeface="Calibri" panose="020F0502020204030204" pitchFamily="34" charset="0"/>
              </a:rPr>
              <a:t>jeff@binboxlockers.com</a:t>
            </a:r>
            <a:endParaRPr lang="it-IT" sz="1200" dirty="0">
              <a:latin typeface="Calibri" panose="020F0502020204030204" pitchFamily="34" charset="0"/>
            </a:endParaRPr>
          </a:p>
          <a:p>
            <a:r>
              <a:rPr lang="it-IT" sz="1200" dirty="0" smtClean="0">
                <a:latin typeface="Calibri" panose="020F0502020204030204" pitchFamily="34" charset="0"/>
              </a:rPr>
              <a:t>(856) 904-8643</a:t>
            </a:r>
            <a:endParaRPr lang="it-IT" sz="1200" dirty="0">
              <a:latin typeface="Calibri" panose="020F0502020204030204" pitchFamily="34" charset="0"/>
            </a:endParaRPr>
          </a:p>
          <a:p>
            <a:endParaRPr lang="en-US" sz="1200" dirty="0">
              <a:solidFill>
                <a:srgbClr val="000000"/>
              </a:solidFill>
              <a:latin typeface="Calibri" panose="020F0502020204030204" pitchFamily="34" charset="0"/>
            </a:endParaRPr>
          </a:p>
          <a:p>
            <a:pPr marL="800100" lvl="1" indent="-342900">
              <a:buFont typeface="Arial" panose="020B0604020202020204" pitchFamily="34" charset="0"/>
              <a:buChar char="•"/>
            </a:pPr>
            <a:endParaRPr lang="en-US" sz="1200" dirty="0">
              <a:latin typeface="Calibri" panose="020F0502020204030204" pitchFamily="34" charset="0"/>
            </a:endParaRPr>
          </a:p>
          <a:p>
            <a:pPr marL="800100" lvl="1" indent="-342900">
              <a:buFont typeface="Arial" panose="020B0604020202020204" pitchFamily="34" charset="0"/>
              <a:buChar char="•"/>
            </a:pPr>
            <a:endParaRPr lang="en-US" sz="1200" b="1" dirty="0">
              <a:solidFill>
                <a:srgbClr val="182C68"/>
              </a:solidFill>
              <a:latin typeface="Calibri" panose="020F0502020204030204" pitchFamily="34" charset="0"/>
            </a:endParaRPr>
          </a:p>
        </p:txBody>
      </p:sp>
      <p:sp>
        <p:nvSpPr>
          <p:cNvPr id="20" name="Content Placeholder 5">
            <a:extLst>
              <a:ext uri="{FF2B5EF4-FFF2-40B4-BE49-F238E27FC236}">
                <a16:creationId xmlns:a16="http://schemas.microsoft.com/office/drawing/2014/main" id="{FA4E9622-B5D0-439A-8849-7FBB26770CFB}"/>
              </a:ext>
            </a:extLst>
          </p:cNvPr>
          <p:cNvSpPr txBox="1">
            <a:spLocks/>
          </p:cNvSpPr>
          <p:nvPr/>
        </p:nvSpPr>
        <p:spPr bwMode="auto">
          <a:xfrm>
            <a:off x="2379123" y="8146166"/>
            <a:ext cx="2214473" cy="913569"/>
          </a:xfrm>
          <a:prstGeom prst="rect">
            <a:avLst/>
          </a:prstGeom>
          <a:noFill/>
          <a:ln w="9525">
            <a:noFill/>
            <a:miter lim="800000"/>
            <a:headEnd/>
            <a:tailEnd/>
          </a:ln>
        </p:spPr>
        <p:txBody>
          <a:bodyPr anchor="t"/>
          <a:lstStyle/>
          <a:p>
            <a:r>
              <a:rPr lang="en-US" sz="1400" b="1" dirty="0" smtClean="0">
                <a:solidFill>
                  <a:srgbClr val="182C68"/>
                </a:solidFill>
                <a:latin typeface="Calibri" panose="020F0502020204030204" pitchFamily="34" charset="0"/>
              </a:rPr>
              <a:t>Eric Herring</a:t>
            </a:r>
            <a:endParaRPr lang="en-US" sz="1400" b="1" dirty="0">
              <a:solidFill>
                <a:srgbClr val="182C68"/>
              </a:solidFill>
              <a:latin typeface="Calibri" panose="020F0502020204030204" pitchFamily="34" charset="0"/>
            </a:endParaRPr>
          </a:p>
          <a:p>
            <a:r>
              <a:rPr lang="it-IT" sz="1200" dirty="0">
                <a:latin typeface="Calibri" panose="020F0502020204030204" pitchFamily="34" charset="0"/>
              </a:rPr>
              <a:t>Chief </a:t>
            </a:r>
            <a:r>
              <a:rPr lang="it-IT" sz="1200" dirty="0" smtClean="0">
                <a:latin typeface="Calibri" panose="020F0502020204030204" pitchFamily="34" charset="0"/>
              </a:rPr>
              <a:t>Technology </a:t>
            </a:r>
            <a:r>
              <a:rPr lang="it-IT" sz="1200" dirty="0">
                <a:latin typeface="Calibri" panose="020F0502020204030204" pitchFamily="34" charset="0"/>
              </a:rPr>
              <a:t>Officer</a:t>
            </a:r>
            <a:r>
              <a:rPr lang="it-IT" sz="1200" dirty="0">
                <a:latin typeface="Calibri" panose="020F0502020204030204" pitchFamily="34" charset="0"/>
                <a:cs typeface="Calibri"/>
              </a:rPr>
              <a:t> (</a:t>
            </a:r>
            <a:r>
              <a:rPr lang="it-IT" sz="1200" dirty="0" smtClean="0">
                <a:latin typeface="Calibri" panose="020F0502020204030204" pitchFamily="34" charset="0"/>
                <a:cs typeface="Calibri"/>
              </a:rPr>
              <a:t>CTO</a:t>
            </a:r>
            <a:r>
              <a:rPr lang="it-IT" sz="1200" dirty="0">
                <a:latin typeface="Calibri" panose="020F0502020204030204" pitchFamily="34" charset="0"/>
                <a:cs typeface="Calibri"/>
              </a:rPr>
              <a:t>)</a:t>
            </a:r>
            <a:endParaRPr lang="it-IT" sz="1200" dirty="0">
              <a:latin typeface="Calibri" panose="020F0502020204030204" pitchFamily="34" charset="0"/>
            </a:endParaRPr>
          </a:p>
          <a:p>
            <a:r>
              <a:rPr lang="it-IT" sz="1200" dirty="0" smtClean="0">
                <a:latin typeface="Calibri" panose="020F0502020204030204" pitchFamily="34" charset="0"/>
              </a:rPr>
              <a:t>eric@binboxlockers.com</a:t>
            </a:r>
            <a:endParaRPr lang="it-IT" sz="1200" dirty="0">
              <a:latin typeface="Calibri" panose="020F0502020204030204" pitchFamily="34" charset="0"/>
              <a:cs typeface="Calibri"/>
            </a:endParaRPr>
          </a:p>
          <a:p>
            <a:r>
              <a:rPr lang="it-IT" sz="1200" dirty="0" smtClean="0">
                <a:latin typeface="Calibri" panose="020F0502020204030204" pitchFamily="34" charset="0"/>
              </a:rPr>
              <a:t>(202) 853-0506</a:t>
            </a:r>
            <a:endParaRPr lang="it-IT" sz="1200" dirty="0">
              <a:latin typeface="Calibri" panose="020F0502020204030204" pitchFamily="34" charset="0"/>
              <a:cs typeface="Calibri"/>
            </a:endParaRPr>
          </a:p>
          <a:p>
            <a:pPr marL="800100" lvl="1" indent="-342900">
              <a:buFont typeface="Arial" panose="020B0604020202020204" pitchFamily="34" charset="0"/>
              <a:buChar char="•"/>
            </a:pPr>
            <a:endParaRPr lang="en-US" sz="1200" dirty="0">
              <a:latin typeface="Calibri" panose="020F0502020204030204" pitchFamily="34" charset="0"/>
            </a:endParaRPr>
          </a:p>
          <a:p>
            <a:pPr marL="800100" lvl="1" indent="-342900">
              <a:buFont typeface="Arial" panose="020B0604020202020204" pitchFamily="34" charset="0"/>
              <a:buChar char="•"/>
            </a:pPr>
            <a:endParaRPr lang="en-US" sz="1200" b="1" dirty="0">
              <a:solidFill>
                <a:srgbClr val="182C68"/>
              </a:solidFill>
              <a:latin typeface="Calibri" panose="020F0502020204030204" pitchFamily="34" charset="0"/>
            </a:endParaRPr>
          </a:p>
        </p:txBody>
      </p:sp>
      <p:sp>
        <p:nvSpPr>
          <p:cNvPr id="21" name="Content Placeholder 5">
            <a:extLst>
              <a:ext uri="{FF2B5EF4-FFF2-40B4-BE49-F238E27FC236}">
                <a16:creationId xmlns:a16="http://schemas.microsoft.com/office/drawing/2014/main" id="{2B936194-8835-49D8-952A-38601B6B09A5}"/>
              </a:ext>
            </a:extLst>
          </p:cNvPr>
          <p:cNvSpPr txBox="1">
            <a:spLocks/>
          </p:cNvSpPr>
          <p:nvPr/>
        </p:nvSpPr>
        <p:spPr bwMode="auto">
          <a:xfrm>
            <a:off x="301950" y="8146166"/>
            <a:ext cx="2030983" cy="913569"/>
          </a:xfrm>
          <a:prstGeom prst="rect">
            <a:avLst/>
          </a:prstGeom>
          <a:noFill/>
          <a:ln w="9525">
            <a:noFill/>
            <a:miter lim="800000"/>
            <a:headEnd/>
            <a:tailEnd/>
          </a:ln>
        </p:spPr>
        <p:txBody>
          <a:bodyPr anchor="t"/>
          <a:lstStyle/>
          <a:p>
            <a:r>
              <a:rPr lang="en-US" sz="1400" b="1" dirty="0" smtClean="0">
                <a:solidFill>
                  <a:srgbClr val="182C68"/>
                </a:solidFill>
                <a:latin typeface="Calibri" panose="020F0502020204030204" pitchFamily="34" charset="0"/>
              </a:rPr>
              <a:t>Daniel Flynn</a:t>
            </a:r>
            <a:endParaRPr lang="en-US" sz="1400" b="1" dirty="0">
              <a:solidFill>
                <a:srgbClr val="182C68"/>
              </a:solidFill>
              <a:latin typeface="Calibri" panose="020F0502020204030204" pitchFamily="34" charset="0"/>
            </a:endParaRPr>
          </a:p>
          <a:p>
            <a:r>
              <a:rPr lang="it-IT" sz="1200" dirty="0" smtClean="0">
                <a:latin typeface="Calibri" panose="020F0502020204030204" pitchFamily="34" charset="0"/>
              </a:rPr>
              <a:t>President</a:t>
            </a:r>
            <a:r>
              <a:rPr lang="it-IT" sz="1200" dirty="0" smtClean="0">
                <a:latin typeface="Calibri" panose="020F0502020204030204" pitchFamily="34" charset="0"/>
                <a:cs typeface="Calibri"/>
              </a:rPr>
              <a:t>n &amp; CEO</a:t>
            </a:r>
            <a:endParaRPr lang="it-IT" sz="1200" dirty="0">
              <a:latin typeface="Calibri" panose="020F0502020204030204" pitchFamily="34" charset="0"/>
              <a:cs typeface="Calibri"/>
            </a:endParaRPr>
          </a:p>
          <a:p>
            <a:r>
              <a:rPr lang="it-IT" sz="1200" dirty="0" smtClean="0">
                <a:latin typeface="Calibri" panose="020F0502020204030204" pitchFamily="34" charset="0"/>
              </a:rPr>
              <a:t>dan@binboxlockers.com</a:t>
            </a:r>
            <a:endParaRPr lang="it-IT" sz="1200" dirty="0">
              <a:latin typeface="Calibri" panose="020F0502020204030204" pitchFamily="34" charset="0"/>
            </a:endParaRPr>
          </a:p>
          <a:p>
            <a:r>
              <a:rPr lang="it-IT" sz="1200" dirty="0" smtClean="0">
                <a:latin typeface="Calibri" panose="020F0502020204030204" pitchFamily="34" charset="0"/>
              </a:rPr>
              <a:t>(617) 817-5425</a:t>
            </a:r>
            <a:endParaRPr lang="it-IT" sz="1200" dirty="0">
              <a:latin typeface="Calibri" panose="020F0502020204030204" pitchFamily="34" charset="0"/>
            </a:endParaRPr>
          </a:p>
          <a:p>
            <a:pPr marL="800100" lvl="1" indent="-342900">
              <a:buFont typeface="Arial" panose="020B0604020202020204" pitchFamily="34" charset="0"/>
              <a:buChar char="•"/>
            </a:pPr>
            <a:endParaRPr lang="en-US" sz="1200" dirty="0">
              <a:latin typeface="Calibri" panose="020F0502020204030204" pitchFamily="34" charset="0"/>
            </a:endParaRPr>
          </a:p>
          <a:p>
            <a:pPr marL="800100" lvl="1" indent="-342900">
              <a:buFont typeface="Arial" panose="020B0604020202020204" pitchFamily="34" charset="0"/>
              <a:buChar char="•"/>
            </a:pPr>
            <a:endParaRPr lang="en-US" sz="1200" b="1" dirty="0">
              <a:solidFill>
                <a:srgbClr val="182C68"/>
              </a:solidFill>
              <a:latin typeface="Calibri" panose="020F0502020204030204" pitchFamily="34" charset="0"/>
            </a:endParaRPr>
          </a:p>
        </p:txBody>
      </p:sp>
      <p:sp>
        <p:nvSpPr>
          <p:cNvPr id="22" name="Rectangle 21"/>
          <p:cNvSpPr/>
          <p:nvPr/>
        </p:nvSpPr>
        <p:spPr>
          <a:xfrm>
            <a:off x="684491" y="7597332"/>
            <a:ext cx="4527971" cy="369332"/>
          </a:xfrm>
          <a:prstGeom prst="rect">
            <a:avLst/>
          </a:prstGeom>
        </p:spPr>
        <p:txBody>
          <a:bodyPr wrap="none">
            <a:spAutoFit/>
          </a:bodyPr>
          <a:lstStyle/>
          <a:p>
            <a:r>
              <a:rPr lang="en-US" b="1" dirty="0" smtClean="0">
                <a:latin typeface="Bell MT" panose="02020503060305020303" pitchFamily="18" charset="0"/>
              </a:rPr>
              <a:t>Contact Binbox for Additional Information</a:t>
            </a:r>
            <a:endParaRPr lang="en-US" b="1" dirty="0">
              <a:latin typeface="Bell MT" panose="02020503060305020303" pitchFamily="18" charset="0"/>
            </a:endParaRPr>
          </a:p>
        </p:txBody>
      </p:sp>
      <p:pic>
        <p:nvPicPr>
          <p:cNvPr id="23" name="Picture 22">
            <a:extLst>
              <a:ext uri="{FF2B5EF4-FFF2-40B4-BE49-F238E27FC236}">
                <a16:creationId xmlns:a16="http://schemas.microsoft.com/office/drawing/2014/main" id="{8F4E34E1-9611-4C8D-8D2D-B4931CA6031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158041" y="7459345"/>
            <a:ext cx="1427113" cy="692256"/>
          </a:xfrm>
          <a:prstGeom prst="rect">
            <a:avLst/>
          </a:prstGeom>
        </p:spPr>
      </p:pic>
      <p:sp>
        <p:nvSpPr>
          <p:cNvPr id="28" name="TextBox 27"/>
          <p:cNvSpPr txBox="1"/>
          <p:nvPr/>
        </p:nvSpPr>
        <p:spPr>
          <a:xfrm>
            <a:off x="147563" y="328553"/>
            <a:ext cx="4358757" cy="584775"/>
          </a:xfrm>
          <a:prstGeom prst="rect">
            <a:avLst/>
          </a:prstGeom>
          <a:noFill/>
        </p:spPr>
        <p:txBody>
          <a:bodyPr wrap="none" rtlCol="0">
            <a:spAutoFit/>
          </a:bodyPr>
          <a:lstStyle/>
          <a:p>
            <a:r>
              <a:rPr lang="en-US" sz="3200" b="1" dirty="0" smtClean="0">
                <a:solidFill>
                  <a:schemeClr val="accent1"/>
                </a:solidFill>
                <a:latin typeface="Bell MT" panose="02020503060305020303" pitchFamily="18" charset="0"/>
              </a:rPr>
              <a:t>Additional Information</a:t>
            </a:r>
            <a:endParaRPr lang="en-US" sz="3200" b="1" dirty="0">
              <a:solidFill>
                <a:schemeClr val="accent1"/>
              </a:solidFill>
              <a:latin typeface="Bell MT" panose="02020503060305020303" pitchFamily="18" charset="0"/>
            </a:endParaRPr>
          </a:p>
        </p:txBody>
      </p:sp>
      <p:cxnSp>
        <p:nvCxnSpPr>
          <p:cNvPr id="29" name="Straight Connector 28"/>
          <p:cNvCxnSpPr/>
          <p:nvPr/>
        </p:nvCxnSpPr>
        <p:spPr>
          <a:xfrm>
            <a:off x="179379" y="7350078"/>
            <a:ext cx="6505985"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6983" y="4973855"/>
            <a:ext cx="2870401" cy="400110"/>
          </a:xfrm>
          <a:prstGeom prst="rect">
            <a:avLst/>
          </a:prstGeom>
          <a:noFill/>
        </p:spPr>
        <p:txBody>
          <a:bodyPr wrap="none" rtlCol="0">
            <a:spAutoFit/>
          </a:bodyPr>
          <a:lstStyle/>
          <a:p>
            <a:r>
              <a:rPr lang="en-US" sz="2000" b="1" dirty="0" smtClean="0">
                <a:solidFill>
                  <a:schemeClr val="accent1"/>
                </a:solidFill>
                <a:latin typeface="Bell MT" panose="02020503060305020303" pitchFamily="18" charset="0"/>
              </a:rPr>
              <a:t>Revenue Share Program</a:t>
            </a:r>
            <a:endParaRPr lang="en-US" sz="2000" b="1" dirty="0">
              <a:solidFill>
                <a:schemeClr val="accent1"/>
              </a:solidFill>
              <a:latin typeface="Bell MT" panose="02020503060305020303" pitchFamily="18" charset="0"/>
            </a:endParaRPr>
          </a:p>
        </p:txBody>
      </p:sp>
      <p:sp>
        <p:nvSpPr>
          <p:cNvPr id="26" name="TextBox 25"/>
          <p:cNvSpPr txBox="1"/>
          <p:nvPr/>
        </p:nvSpPr>
        <p:spPr>
          <a:xfrm>
            <a:off x="99210" y="5366445"/>
            <a:ext cx="6586154" cy="1846659"/>
          </a:xfrm>
          <a:prstGeom prst="rect">
            <a:avLst/>
          </a:prstGeom>
          <a:noFill/>
        </p:spPr>
        <p:txBody>
          <a:bodyPr wrap="square" rtlCol="0">
            <a:spAutoFit/>
          </a:bodyPr>
          <a:lstStyle/>
          <a:p>
            <a:r>
              <a:rPr lang="en-US" sz="1400" dirty="0" smtClean="0">
                <a:latin typeface="Bell MT" panose="02020503060305020303" pitchFamily="18" charset="0"/>
              </a:rPr>
              <a:t>Ideal when capital dollars are allocated for higher profit centers, but there is a desire to provide an added convenience for members and employees. </a:t>
            </a:r>
          </a:p>
          <a:p>
            <a:pPr marL="742950" lvl="1" indent="-285750">
              <a:buFont typeface="Arial" panose="020B0604020202020204" pitchFamily="34" charset="0"/>
              <a:buChar char="•"/>
            </a:pPr>
            <a:r>
              <a:rPr lang="en-US" sz="1400" b="1" dirty="0" smtClean="0">
                <a:latin typeface="Bell MT" panose="02020503060305020303" pitchFamily="18" charset="0"/>
              </a:rPr>
              <a:t>No out-of-pocket expense </a:t>
            </a:r>
            <a:r>
              <a:rPr lang="en-US" sz="1400" dirty="0" smtClean="0">
                <a:latin typeface="Bell MT" panose="02020503060305020303" pitchFamily="18" charset="0"/>
              </a:rPr>
              <a:t>for the property</a:t>
            </a:r>
          </a:p>
          <a:p>
            <a:pPr marL="742950" lvl="1" indent="-285750">
              <a:buFont typeface="Arial" panose="020B0604020202020204" pitchFamily="34" charset="0"/>
              <a:buChar char="•"/>
            </a:pPr>
            <a:r>
              <a:rPr lang="en-US" sz="1400" dirty="0" smtClean="0">
                <a:latin typeface="Bell MT" panose="02020503060305020303" pitchFamily="18" charset="0"/>
              </a:rPr>
              <a:t>Generous revenue share program resulting in </a:t>
            </a:r>
            <a:r>
              <a:rPr lang="en-US" sz="1400" b="1" dirty="0" smtClean="0">
                <a:latin typeface="Bell MT" panose="02020503060305020303" pitchFamily="18" charset="0"/>
              </a:rPr>
              <a:t>increased cash flow</a:t>
            </a:r>
          </a:p>
          <a:p>
            <a:pPr marL="742950" lvl="1" indent="-285750">
              <a:buFont typeface="Arial" panose="020B0604020202020204" pitchFamily="34" charset="0"/>
              <a:buChar char="•"/>
            </a:pPr>
            <a:r>
              <a:rPr lang="en-US" sz="1400" dirty="0" smtClean="0">
                <a:latin typeface="Bell MT" panose="02020503060305020303" pitchFamily="18" charset="0"/>
              </a:rPr>
              <a:t>Property oversees day-to-day management with </a:t>
            </a:r>
            <a:r>
              <a:rPr lang="en-US" sz="1400" b="1" dirty="0" smtClean="0">
                <a:latin typeface="Bell MT" panose="02020503060305020303" pitchFamily="18" charset="0"/>
              </a:rPr>
              <a:t>minimal operational requirements</a:t>
            </a:r>
          </a:p>
          <a:p>
            <a:pPr marL="742950" lvl="1" indent="-285750">
              <a:buFont typeface="Arial" panose="020B0604020202020204" pitchFamily="34" charset="0"/>
              <a:buChar char="•"/>
            </a:pPr>
            <a:r>
              <a:rPr lang="en-US" sz="1400" dirty="0" smtClean="0">
                <a:latin typeface="Bell MT" panose="02020503060305020303" pitchFamily="18" charset="0"/>
              </a:rPr>
              <a:t>Trouble shooting and problem resolution via the web for </a:t>
            </a:r>
            <a:r>
              <a:rPr lang="en-US" sz="1400" b="1" dirty="0" smtClean="0">
                <a:latin typeface="Bell MT" panose="02020503060305020303" pitchFamily="18" charset="0"/>
              </a:rPr>
              <a:t>efficient support</a:t>
            </a:r>
          </a:p>
          <a:p>
            <a:pPr marL="285750" indent="-285750">
              <a:buFont typeface="Arial" panose="020B0604020202020204" pitchFamily="34" charset="0"/>
              <a:buChar char="•"/>
            </a:pPr>
            <a:endParaRPr lang="en-US" sz="1600" dirty="0">
              <a:latin typeface="Bell MT" panose="02020503060305020303" pitchFamily="18" charset="0"/>
            </a:endParaRPr>
          </a:p>
        </p:txBody>
      </p:sp>
      <p:pic>
        <p:nvPicPr>
          <p:cNvPr id="3" name="Picture 2"/>
          <p:cNvPicPr>
            <a:picLocks noChangeAspect="1"/>
          </p:cNvPicPr>
          <p:nvPr/>
        </p:nvPicPr>
        <p:blipFill>
          <a:blip r:embed="rId7"/>
          <a:stretch>
            <a:fillRect/>
          </a:stretch>
        </p:blipFill>
        <p:spPr>
          <a:xfrm>
            <a:off x="2786240" y="4910700"/>
            <a:ext cx="461981" cy="484531"/>
          </a:xfrm>
          <a:prstGeom prst="rect">
            <a:avLst/>
          </a:prstGeom>
        </p:spPr>
      </p:pic>
    </p:spTree>
    <p:extLst>
      <p:ext uri="{BB962C8B-B14F-4D97-AF65-F5344CB8AC3E}">
        <p14:creationId xmlns:p14="http://schemas.microsoft.com/office/powerpoint/2010/main" val="1571818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3585</TotalTime>
  <Words>483</Words>
  <Application>Microsoft Office PowerPoint</Application>
  <PresentationFormat>On-screen Show (4:3)</PresentationFormat>
  <Paragraphs>63</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Bell MT</vt:lpstr>
      <vt:lpstr>Calibri</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 Flynn</dc:creator>
  <cp:lastModifiedBy>Daniel Flynn</cp:lastModifiedBy>
  <cp:revision>55</cp:revision>
  <dcterms:created xsi:type="dcterms:W3CDTF">2018-03-08T02:05:37Z</dcterms:created>
  <dcterms:modified xsi:type="dcterms:W3CDTF">2018-04-03T13:11:39Z</dcterms:modified>
</cp:coreProperties>
</file>