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16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FE35B8-30BC-4903-9863-8B6060F470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2DD7B-F47D-46F4-BC74-E4A6BB713B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72ACD-A523-4C2F-BD6B-9877354D87D6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0EBF7-B028-4500-8D6D-1F415F7FDE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60A8F-5EF0-41B0-9947-61F484680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11356-E642-43DB-A187-E303D2614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1F69-F23B-4FB9-9A0F-3792C62F3D34}" type="datetimeFigureOut">
              <a:rPr lang="en-GB" smtClean="0"/>
              <a:t>22/04/2018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6BAB-C588-45CC-AA14-BAB7ED3ED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77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D590-B25D-4FAC-9F28-68720A80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8A1AD-93DB-4899-B221-93BA4F455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5AA9F-C138-4355-9F21-24BD77F9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1148-F8CF-4A87-8FBC-5E1AFB82C208}" type="datetime1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60479-2924-44BF-B11A-D3B9C124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77A6C-4AE1-4FC8-B076-0714D8DD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74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234DB-D618-4189-9A95-98CD4A86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DDC04-05B6-4641-8664-82E8098FA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72AEC-3537-4781-862F-CD3A271B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D5BFB-992A-4943-99F9-4EF0498E0C9B}" type="datetime1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56611-EEF4-4456-97DC-EC60B655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606E-3189-4F35-8EA4-2EA67893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70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33B940-2BCB-4D3C-A1E5-83DAF4770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16D41-72F2-4CD9-B2E7-E4BB4C5F5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E59E-B24A-45FA-84FD-F81CAF2D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449D-AA2A-4C8E-81E5-9ED615C495C9}" type="datetime1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3A3B1-07DF-4235-91D8-2A456FBE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DB6C6-6D8D-44A2-B165-0688282D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4CFA-AC8B-4357-9F94-0704B54D9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0DCE6-2366-4C70-BE96-87849619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B18AA-FE83-491A-A1B3-C69E1AB7D17A}" type="datetime1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F763BE-1457-4C44-BF55-DDDAFE3D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EFAA7-DB53-40EC-8D6A-38D7F905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DEB61E1B-7612-4845-ACBD-5FE16D51892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7C6761A-69F7-4F37-B51F-654475B67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3A51FA-BDC4-4C4A-9329-0009AC43F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47" y="6192946"/>
            <a:ext cx="906305" cy="6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5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B4BF-8166-4EC7-83A6-298A10A2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8EF-4D6B-4E8E-AAFD-D35633F21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E416C-46D2-40CF-9673-AF59177D0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C64D-416E-4CCF-806D-E8B3509B38E9}" type="datetime1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3AAD2-2EC3-44AB-B810-723EA539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D7112-E6F4-4422-BAB6-501DF11F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4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8B7A-39F7-4673-8BB7-EE0E7A99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ECEEB-FCDF-4318-A496-F4CBECE0B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25279-1DE7-4AD9-B9E4-1E972353A0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4E966-5F1B-467C-A07E-92BD8FE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2A23-B504-4E6C-91E3-E7EBDED889E5}" type="datetime1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A8906-8890-40FF-B2B2-9BC1C15F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626C-FDA8-47C5-9995-EBF0EB72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052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8E0A-3425-4105-8B64-E81020E0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F4FB6-8C29-4C62-B895-5B60E904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603D2-708B-4848-A07D-F926E9067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2F0B1-D745-49FA-8DAD-1336D1855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08957-951C-4278-8865-5E2BA2BD9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0D856-182C-4E81-AE96-F2EFDBDB2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7F52-5108-4013-B72C-37AD13F279F5}" type="datetime1">
              <a:rPr lang="en-GB" smtClean="0"/>
              <a:t>22/04/2018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B0F20-24E3-429C-8681-9870237A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E57D74-03A3-4B4C-A1BF-9B050B22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7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6A04-8370-42DD-994C-659385D17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A446A-EC7C-4F86-9C19-4FF04E168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A5F9-6745-4DE7-9E34-38477FD9F03F}" type="datetime1">
              <a:rPr lang="en-GB" smtClean="0"/>
              <a:t>22/04/2018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87D8EC-1322-412F-BD83-185618CB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578F4-CA91-46D4-BC5A-F0CF0675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07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92F4E2-BCCE-40A8-9555-DCC7CBD2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1C57-5671-4E1C-B365-754971600C34}" type="datetime1">
              <a:rPr lang="en-GB" smtClean="0"/>
              <a:t>22/04/2018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C5B011-58AD-478A-9B81-727E2F03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C2705-6D13-4FF1-8DFE-1B6B8815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6C88-4158-455D-91AD-920D0027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02B3-466B-462F-AF1D-A8F3A5E72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E1E25-36D3-44B5-BB63-8F8718502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F563C-3641-4A62-956E-20ACF317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44F9D-743F-4839-A84D-CAA66B002DFB}" type="datetime1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2EAE-BD7F-42C9-8050-75EAA413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AA8E5-F88A-4DC0-AC20-D0D6A30D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52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9602-017A-4A22-A22C-60ABCD67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365760-43CC-4840-8B12-757C3ADE2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A69DD-C9E9-4C53-82DB-D887A7A32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F8622-5BB6-47B3-A5DA-F2253592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E293-8034-4A27-8C3F-414806EBA2FC}" type="datetime1">
              <a:rPr lang="en-GB" smtClean="0"/>
              <a:t>22/04/2018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89B48-820A-4A39-90E8-68A029FD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361BC-1226-4F6E-AFDA-12BC2028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9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E273C8-E797-4A77-AA20-A3CB8431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07A1A-AD1B-4FBC-9082-A82566547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05FB2-E344-45FE-BFCC-22EA51A81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EEE3-2074-450C-9B55-24BC3E2E8528}" type="datetime1">
              <a:rPr lang="en-GB" smtClean="0"/>
              <a:t>22/04/2018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DDD11-C2D6-40A0-9A9E-5536024AD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ABB5F-79EB-4645-8347-52FD49B1C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1E1B-7612-4845-ACBD-5FE16D5189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0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72CC-C3D0-4D35-80CF-EEF4A5780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WDYT Design Specification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4642A-A925-4B96-9162-4C547FC4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Updates to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4A177-D77E-4073-B277-E68CD9D1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56" y="231579"/>
            <a:ext cx="2026779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9C588-A1FE-4BDD-AC59-9A04D8F1C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452" y="73524"/>
            <a:ext cx="330074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9019-30B7-4711-972E-18805F31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 - Text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F44A600D-7ED3-4038-BB4F-FEB92D1075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3" r="59436" b="4297"/>
          <a:stretch/>
        </p:blipFill>
        <p:spPr bwMode="auto">
          <a:xfrm>
            <a:off x="838200" y="1550344"/>
            <a:ext cx="4732020" cy="346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0" y="5231368"/>
            <a:ext cx="4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  I like orange as the secondary theme.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5688067" y="1550344"/>
            <a:ext cx="31593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did not design the text screens.  Please can you give me a design for this screen.  </a:t>
            </a:r>
          </a:p>
          <a:p>
            <a:endParaRPr lang="en-GB" sz="1600" dirty="0"/>
          </a:p>
          <a:p>
            <a:r>
              <a:rPr lang="en-GB" sz="1600" dirty="0"/>
              <a:t>Please include all changes from previous slide.</a:t>
            </a:r>
          </a:p>
          <a:p>
            <a:endParaRPr lang="en-GB" sz="1600" dirty="0"/>
          </a:p>
          <a:p>
            <a:r>
              <a:rPr lang="en-GB" sz="1600" dirty="0"/>
              <a:t>I quite like the way text is shown here.  However if you have any better ideas really keen to see these.</a:t>
            </a:r>
          </a:p>
          <a:p>
            <a:endParaRPr lang="en-GB" sz="1600" dirty="0"/>
          </a:p>
          <a:p>
            <a:r>
              <a:rPr lang="en-GB" sz="1600" b="1" dirty="0"/>
              <a:t>Please do continue to be creative with design. This should not just be a copy and paste.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F649D9C-A857-4EE9-93EB-04C1AB7B465F}"/>
              </a:ext>
            </a:extLst>
          </p:cNvPr>
          <p:cNvSpPr/>
          <p:nvPr/>
        </p:nvSpPr>
        <p:spPr>
          <a:xfrm rot="20076631">
            <a:off x="8297999" y="3501567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http://96.57.152.179/WDYT/app/27-dec/6b_Home.png">
            <a:extLst>
              <a:ext uri="{FF2B5EF4-FFF2-40B4-BE49-F238E27FC236}">
                <a16:creationId xmlns:a16="http://schemas.microsoft.com/office/drawing/2014/main" id="{1F9D81DF-6678-40D5-A504-BB2383B317A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2935" b="54730"/>
          <a:stretch/>
        </p:blipFill>
        <p:spPr bwMode="auto">
          <a:xfrm>
            <a:off x="9290590" y="2618390"/>
            <a:ext cx="2408126" cy="1021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383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9019-30B7-4711-972E-18805F31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 - Audio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F44A600D-7ED3-4038-BB4F-FEB92D1075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3" r="59436" b="4297"/>
          <a:stretch/>
        </p:blipFill>
        <p:spPr bwMode="auto">
          <a:xfrm>
            <a:off x="838200" y="1550344"/>
            <a:ext cx="4732020" cy="346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0" y="5231368"/>
            <a:ext cx="4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  I like orange as the secondary theme.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5688067" y="1550344"/>
            <a:ext cx="31593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did not design the audio screens.  Please can you give me a design for this screen.  </a:t>
            </a:r>
          </a:p>
          <a:p>
            <a:endParaRPr lang="en-GB" sz="1600" dirty="0"/>
          </a:p>
          <a:p>
            <a:r>
              <a:rPr lang="en-GB" sz="1600" dirty="0"/>
              <a:t>Please include all changes from previous slide.</a:t>
            </a:r>
          </a:p>
          <a:p>
            <a:endParaRPr lang="en-GB" sz="1600" dirty="0"/>
          </a:p>
          <a:p>
            <a:r>
              <a:rPr lang="en-GB" sz="1600" dirty="0"/>
              <a:t>I quite like the way audio is shown here, but would need to follow existing colour theme.  If you have any better ideas really keen to see these.</a:t>
            </a:r>
          </a:p>
          <a:p>
            <a:endParaRPr lang="en-GB" sz="1600" dirty="0"/>
          </a:p>
          <a:p>
            <a:r>
              <a:rPr lang="en-GB" sz="1600" b="1" dirty="0"/>
              <a:t>Please do continue to be creative with design. This should not just be a copy and paste.</a:t>
            </a:r>
          </a:p>
        </p:txBody>
      </p:sp>
      <p:pic>
        <p:nvPicPr>
          <p:cNvPr id="10" name="Picture 9" descr="design image">
            <a:extLst>
              <a:ext uri="{FF2B5EF4-FFF2-40B4-BE49-F238E27FC236}">
                <a16:creationId xmlns:a16="http://schemas.microsoft.com/office/drawing/2014/main" id="{189BAB51-625D-4150-A608-ED8D46015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6" t="10166" r="22917" b="83868"/>
          <a:stretch/>
        </p:blipFill>
        <p:spPr bwMode="auto">
          <a:xfrm>
            <a:off x="9111048" y="2844450"/>
            <a:ext cx="2827094" cy="11690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F649D9C-A857-4EE9-93EB-04C1AB7B465F}"/>
              </a:ext>
            </a:extLst>
          </p:cNvPr>
          <p:cNvSpPr/>
          <p:nvPr/>
        </p:nvSpPr>
        <p:spPr>
          <a:xfrm rot="20076631">
            <a:off x="8297999" y="3501567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96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9019-30B7-4711-972E-18805F31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1097531" y="4729811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5829551" y="1501345"/>
            <a:ext cx="3159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change wording to “Get in touch” and in the same style as here. </a:t>
            </a:r>
          </a:p>
          <a:p>
            <a:endParaRPr lang="en-GB" sz="1600" dirty="0"/>
          </a:p>
          <a:p>
            <a:r>
              <a:rPr lang="en-GB" sz="1600" dirty="0"/>
              <a:t>Please include field for users to add their name also.</a:t>
            </a:r>
          </a:p>
          <a:p>
            <a:endParaRPr lang="en-GB" sz="1600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F649D9C-A857-4EE9-93EB-04C1AB7B465F}"/>
              </a:ext>
            </a:extLst>
          </p:cNvPr>
          <p:cNvSpPr/>
          <p:nvPr/>
        </p:nvSpPr>
        <p:spPr>
          <a:xfrm rot="20952612">
            <a:off x="8437871" y="1807960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design image">
            <a:extLst>
              <a:ext uri="{FF2B5EF4-FFF2-40B4-BE49-F238E27FC236}">
                <a16:creationId xmlns:a16="http://schemas.microsoft.com/office/drawing/2014/main" id="{D5D4BD51-F8D1-4035-816B-039548C8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5" r="26177" b="60528"/>
          <a:stretch/>
        </p:blipFill>
        <p:spPr bwMode="auto">
          <a:xfrm>
            <a:off x="838200" y="1501345"/>
            <a:ext cx="4854146" cy="3047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design image">
            <a:extLst>
              <a:ext uri="{FF2B5EF4-FFF2-40B4-BE49-F238E27FC236}">
                <a16:creationId xmlns:a16="http://schemas.microsoft.com/office/drawing/2014/main" id="{E2C3B9E0-C6BB-4E20-B458-60112777BA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2" t="71243" r="17579" b="17728"/>
          <a:stretch/>
        </p:blipFill>
        <p:spPr bwMode="auto">
          <a:xfrm>
            <a:off x="9522941" y="1501345"/>
            <a:ext cx="2260005" cy="1650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941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9019-30B7-4711-972E-18805F31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Notifications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0" y="5808074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</a:t>
            </a:r>
          </a:p>
        </p:txBody>
      </p:sp>
      <p:pic>
        <p:nvPicPr>
          <p:cNvPr id="10" name="Picture 9" descr="design image">
            <a:extLst>
              <a:ext uri="{FF2B5EF4-FFF2-40B4-BE49-F238E27FC236}">
                <a16:creationId xmlns:a16="http://schemas.microsoft.com/office/drawing/2014/main" id="{59364DF7-DF0A-4175-902B-66E708B9917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9" t="25473" b="27949"/>
          <a:stretch/>
        </p:blipFill>
        <p:spPr bwMode="auto">
          <a:xfrm>
            <a:off x="838200" y="1412730"/>
            <a:ext cx="5765165" cy="421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3684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9019-30B7-4711-972E-18805F31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0" y="5808074"/>
            <a:ext cx="473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</a:t>
            </a:r>
          </a:p>
        </p:txBody>
      </p:sp>
      <p:pic>
        <p:nvPicPr>
          <p:cNvPr id="8" name="Picture 7" descr="design image">
            <a:extLst>
              <a:ext uri="{FF2B5EF4-FFF2-40B4-BE49-F238E27FC236}">
                <a16:creationId xmlns:a16="http://schemas.microsoft.com/office/drawing/2014/main" id="{7BAB36E8-B94D-487A-9CB1-180815C8096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7" t="22292" b="32702"/>
          <a:stretch/>
        </p:blipFill>
        <p:spPr bwMode="auto">
          <a:xfrm>
            <a:off x="838200" y="1498282"/>
            <a:ext cx="4867275" cy="3861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7E9CF1-A4F2-4455-92DF-6C1EA04A71E8}"/>
              </a:ext>
            </a:extLst>
          </p:cNvPr>
          <p:cNvSpPr txBox="1"/>
          <p:nvPr/>
        </p:nvSpPr>
        <p:spPr>
          <a:xfrm>
            <a:off x="5980253" y="1498282"/>
            <a:ext cx="2244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add option to edit interests</a:t>
            </a:r>
          </a:p>
        </p:txBody>
      </p:sp>
    </p:spTree>
    <p:extLst>
      <p:ext uri="{BB962C8B-B14F-4D97-AF65-F5344CB8AC3E}">
        <p14:creationId xmlns:p14="http://schemas.microsoft.com/office/powerpoint/2010/main" val="175262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CDC18-8141-45C1-8945-628E8263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05C9-CDDA-4089-8D19-FA5BB362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3DEA0C-3069-44C0-B17C-16A91CE5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Demographics</a:t>
            </a:r>
          </a:p>
        </p:txBody>
      </p:sp>
      <p:pic>
        <p:nvPicPr>
          <p:cNvPr id="6" name="Picture 5" descr="http://96.57.152.179/WDYT/app/27-dec/14a_Demographics.png">
            <a:extLst>
              <a:ext uri="{FF2B5EF4-FFF2-40B4-BE49-F238E27FC236}">
                <a16:creationId xmlns:a16="http://schemas.microsoft.com/office/drawing/2014/main" id="{E0D1D027-ADE3-44D1-8248-76D7009857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9547"/>
            <a:ext cx="2616200" cy="4643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AFD563-556B-4483-823C-7B6612778F85}"/>
              </a:ext>
            </a:extLst>
          </p:cNvPr>
          <p:cNvSpPr txBox="1"/>
          <p:nvPr/>
        </p:nvSpPr>
        <p:spPr>
          <a:xfrm>
            <a:off x="5746751" y="1373820"/>
            <a:ext cx="26828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You did not design the demographics  screen. Please can you give me a design for this screen.  </a:t>
            </a:r>
          </a:p>
          <a:p>
            <a:endParaRPr lang="en-GB" sz="1600" dirty="0"/>
          </a:p>
          <a:p>
            <a:r>
              <a:rPr lang="en-GB" sz="1600" dirty="0"/>
              <a:t>On the left is the current screens I have.   </a:t>
            </a:r>
          </a:p>
          <a:p>
            <a:endParaRPr lang="en-GB" sz="1600" dirty="0"/>
          </a:p>
          <a:p>
            <a:r>
              <a:rPr lang="en-GB" sz="1600" dirty="0"/>
              <a:t>One idea I like is here on the right. Replace the W with G for Gender. The L will be for Location, replace the S with A for Age.  Then replace the writing, listening, speaking ….etc with the different categories within the demographics. E.g. when user clicks on G, they should see Male, female and </a:t>
            </a:r>
            <a:endParaRPr lang="en-GB" sz="1600" b="1" dirty="0"/>
          </a:p>
        </p:txBody>
      </p:sp>
      <p:pic>
        <p:nvPicPr>
          <p:cNvPr id="8" name="Picture 7" descr="http://96.57.152.179/WDYT/app/27-dec/14b_Demographics.png">
            <a:extLst>
              <a:ext uri="{FF2B5EF4-FFF2-40B4-BE49-F238E27FC236}">
                <a16:creationId xmlns:a16="http://schemas.microsoft.com/office/drawing/2014/main" id="{474BF98A-D3C0-45AA-AB23-E89241C7E1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459546"/>
            <a:ext cx="2616200" cy="464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static1.squarespace.com/static/555c72a4e4b077c3c4edf864/t/55bb7445e4b028210db4c3fd/1438348364239/?format=1500w">
            <a:extLst>
              <a:ext uri="{FF2B5EF4-FFF2-40B4-BE49-F238E27FC236}">
                <a16:creationId xmlns:a16="http://schemas.microsoft.com/office/drawing/2014/main" id="{FCD8B552-BF03-4FA5-A35F-D9B98F5487E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0" t="21357" r="300"/>
          <a:stretch/>
        </p:blipFill>
        <p:spPr bwMode="auto">
          <a:xfrm>
            <a:off x="8572746" y="1373821"/>
            <a:ext cx="3357245" cy="5224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rc 9">
            <a:extLst>
              <a:ext uri="{FF2B5EF4-FFF2-40B4-BE49-F238E27FC236}">
                <a16:creationId xmlns:a16="http://schemas.microsoft.com/office/drawing/2014/main" id="{9ED0EA4A-4760-4058-A0BA-F72BA5DBDFF7}"/>
              </a:ext>
            </a:extLst>
          </p:cNvPr>
          <p:cNvSpPr/>
          <p:nvPr/>
        </p:nvSpPr>
        <p:spPr>
          <a:xfrm rot="19725216">
            <a:off x="7951748" y="3306162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4F6B62D9-13CE-4450-B632-255A6B6C2A85}"/>
              </a:ext>
            </a:extLst>
          </p:cNvPr>
          <p:cNvSpPr/>
          <p:nvPr/>
        </p:nvSpPr>
        <p:spPr>
          <a:xfrm rot="1874784" flipH="1">
            <a:off x="4979494" y="2706919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3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C693-D70C-4E90-A484-9CAFD7BE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Profile Screen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EC9BA2-70C7-4537-BE6E-BAE843D3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A8838-4011-4CD5-8B6B-3B1F6A3F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0E2E5-DDB1-444D-BB9C-4C49EDF6D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1" y="1550967"/>
            <a:ext cx="3577178" cy="24876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33E9B2-A138-46D8-BF6B-D57F38834228}"/>
              </a:ext>
            </a:extLst>
          </p:cNvPr>
          <p:cNvSpPr txBox="1"/>
          <p:nvPr/>
        </p:nvSpPr>
        <p:spPr>
          <a:xfrm>
            <a:off x="441961" y="4184164"/>
            <a:ext cx="26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</a:t>
            </a:r>
          </a:p>
        </p:txBody>
      </p:sp>
      <p:pic>
        <p:nvPicPr>
          <p:cNvPr id="9" name="Picture 8" descr="design image">
            <a:extLst>
              <a:ext uri="{FF2B5EF4-FFF2-40B4-BE49-F238E27FC236}">
                <a16:creationId xmlns:a16="http://schemas.microsoft.com/office/drawing/2014/main" id="{DECF4D61-708B-4863-8BF1-9081D0F4E11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" t="2436" r="88871" b="67466"/>
          <a:stretch/>
        </p:blipFill>
        <p:spPr bwMode="auto">
          <a:xfrm>
            <a:off x="4414837" y="767863"/>
            <a:ext cx="1624013" cy="4968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6852AA-F4E9-4A4D-8464-74FDF1FA2EE0}"/>
              </a:ext>
            </a:extLst>
          </p:cNvPr>
          <p:cNvSpPr/>
          <p:nvPr/>
        </p:nvSpPr>
        <p:spPr>
          <a:xfrm>
            <a:off x="4463730" y="2817252"/>
            <a:ext cx="797688" cy="2152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ABA7-8712-4BEB-8517-D426D2311FF3}"/>
              </a:ext>
            </a:extLst>
          </p:cNvPr>
          <p:cNvSpPr txBox="1"/>
          <p:nvPr/>
        </p:nvSpPr>
        <p:spPr>
          <a:xfrm>
            <a:off x="4186237" y="5761058"/>
            <a:ext cx="182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these icons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D6725F-0BF1-4C9B-B5E4-B0074E0EBE7B}"/>
              </a:ext>
            </a:extLst>
          </p:cNvPr>
          <p:cNvCxnSpPr/>
          <p:nvPr/>
        </p:nvCxnSpPr>
        <p:spPr>
          <a:xfrm flipV="1">
            <a:off x="4686300" y="4969902"/>
            <a:ext cx="104775" cy="8593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design image">
            <a:extLst>
              <a:ext uri="{FF2B5EF4-FFF2-40B4-BE49-F238E27FC236}">
                <a16:creationId xmlns:a16="http://schemas.microsoft.com/office/drawing/2014/main" id="{7AFD9846-EE70-4361-8E0A-A93E16496A8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5" t="12612" r="31062" b="12001"/>
          <a:stretch/>
        </p:blipFill>
        <p:spPr bwMode="auto">
          <a:xfrm>
            <a:off x="6244590" y="255418"/>
            <a:ext cx="2583180" cy="4994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D52A62E-9B3D-4E3F-9A4A-C041A5D04087}"/>
              </a:ext>
            </a:extLst>
          </p:cNvPr>
          <p:cNvSpPr/>
          <p:nvPr/>
        </p:nvSpPr>
        <p:spPr>
          <a:xfrm>
            <a:off x="6486525" y="3362325"/>
            <a:ext cx="1219200" cy="1571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59FF50-E10F-42C7-B846-F220E85E8C72}"/>
              </a:ext>
            </a:extLst>
          </p:cNvPr>
          <p:cNvSpPr txBox="1"/>
          <p:nvPr/>
        </p:nvSpPr>
        <p:spPr>
          <a:xfrm>
            <a:off x="6301740" y="5355679"/>
            <a:ext cx="25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Add these items and the icons.   Please separate Log Out item as show here.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F1BDEB-7786-4B33-8C87-690111841E72}"/>
              </a:ext>
            </a:extLst>
          </p:cNvPr>
          <p:cNvCxnSpPr>
            <a:cxnSpLocks/>
          </p:cNvCxnSpPr>
          <p:nvPr/>
        </p:nvCxnSpPr>
        <p:spPr>
          <a:xfrm flipV="1">
            <a:off x="6876858" y="4969902"/>
            <a:ext cx="114492" cy="4037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design image">
            <a:extLst>
              <a:ext uri="{FF2B5EF4-FFF2-40B4-BE49-F238E27FC236}">
                <a16:creationId xmlns:a16="http://schemas.microsoft.com/office/drawing/2014/main" id="{ED72B6C4-A661-46F2-9342-C84FCBBCF8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" t="12778" r="82708" b="79760"/>
          <a:stretch/>
        </p:blipFill>
        <p:spPr bwMode="auto">
          <a:xfrm>
            <a:off x="9514967" y="501625"/>
            <a:ext cx="1824038" cy="1189063"/>
          </a:xfrm>
          <a:prstGeom prst="parallelogram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6747EC0-D095-48BF-8DED-1D2ED3CF0FCB}"/>
              </a:ext>
            </a:extLst>
          </p:cNvPr>
          <p:cNvSpPr txBox="1"/>
          <p:nvPr/>
        </p:nvSpPr>
        <p:spPr>
          <a:xfrm>
            <a:off x="9224009" y="1931166"/>
            <a:ext cx="252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use orange colour for notification counter.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3CB863-75C5-42B1-8E3E-EE703211A6FC}"/>
              </a:ext>
            </a:extLst>
          </p:cNvPr>
          <p:cNvCxnSpPr>
            <a:cxnSpLocks/>
          </p:cNvCxnSpPr>
          <p:nvPr/>
        </p:nvCxnSpPr>
        <p:spPr>
          <a:xfrm flipV="1">
            <a:off x="10312494" y="1219200"/>
            <a:ext cx="0" cy="7119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design image">
            <a:extLst>
              <a:ext uri="{FF2B5EF4-FFF2-40B4-BE49-F238E27FC236}">
                <a16:creationId xmlns:a16="http://schemas.microsoft.com/office/drawing/2014/main" id="{FB15CBEE-A68E-47A3-9BD0-ABEC4EDF73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2807" r="66890" b="47923"/>
          <a:stretch/>
        </p:blipFill>
        <p:spPr bwMode="auto">
          <a:xfrm>
            <a:off x="8991408" y="2527527"/>
            <a:ext cx="2957490" cy="31112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CBFE9A-B2A0-4EE2-A613-44D593FF4506}"/>
              </a:ext>
            </a:extLst>
          </p:cNvPr>
          <p:cNvSpPr txBox="1"/>
          <p:nvPr/>
        </p:nvSpPr>
        <p:spPr>
          <a:xfrm>
            <a:off x="9119235" y="5761058"/>
            <a:ext cx="252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use this design for </a:t>
            </a:r>
            <a:r>
              <a:rPr lang="en-GB" sz="1600" dirty="0" err="1"/>
              <a:t>dp</a:t>
            </a:r>
            <a:r>
              <a:rPr lang="en-GB" sz="1600" dirty="0"/>
              <a:t>, but convert to green theme.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9312A2-09DB-4D90-800C-E9D26DC0A3E4}"/>
              </a:ext>
            </a:extLst>
          </p:cNvPr>
          <p:cNvSpPr/>
          <p:nvPr/>
        </p:nvSpPr>
        <p:spPr>
          <a:xfrm>
            <a:off x="8827770" y="2441897"/>
            <a:ext cx="3167044" cy="31969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8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5F40A-273A-4165-BE25-ACF3B4F0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B8C1-D2F2-48B1-B8AF-CC7AF01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F1CF3-1642-40AF-B610-E889D1A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Profile - Select Interest</a:t>
            </a:r>
          </a:p>
        </p:txBody>
      </p:sp>
      <p:pic>
        <p:nvPicPr>
          <p:cNvPr id="6" name="Picture 5" descr="http://96.57.152.179/WDYT/app/27-dec/5a_Select_Interest.png">
            <a:extLst>
              <a:ext uri="{FF2B5EF4-FFF2-40B4-BE49-F238E27FC236}">
                <a16:creationId xmlns:a16="http://schemas.microsoft.com/office/drawing/2014/main" id="{1BC78313-C545-431B-A740-3E0C401AF5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619250"/>
            <a:ext cx="2667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601C15-2191-4182-8D88-332B62DB943C}"/>
              </a:ext>
            </a:extLst>
          </p:cNvPr>
          <p:cNvSpPr txBox="1"/>
          <p:nvPr/>
        </p:nvSpPr>
        <p:spPr>
          <a:xfrm>
            <a:off x="3546229" y="2746712"/>
            <a:ext cx="3562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did not give me a design for this page - please can you give me a design.  Should be similar to design on right.</a:t>
            </a:r>
          </a:p>
        </p:txBody>
      </p:sp>
      <p:pic>
        <p:nvPicPr>
          <p:cNvPr id="8" name="Picture 7" descr="design image">
            <a:extLst>
              <a:ext uri="{FF2B5EF4-FFF2-40B4-BE49-F238E27FC236}">
                <a16:creationId xmlns:a16="http://schemas.microsoft.com/office/drawing/2014/main" id="{5CD65B8F-7D85-43D0-8713-42F701C078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0" t="53759" r="27186" b="801"/>
          <a:stretch/>
        </p:blipFill>
        <p:spPr bwMode="auto">
          <a:xfrm>
            <a:off x="7813667" y="1831658"/>
            <a:ext cx="4150368" cy="2986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A4C312E-7D89-4DED-AF5B-B218D1106E03}"/>
              </a:ext>
            </a:extLst>
          </p:cNvPr>
          <p:cNvCxnSpPr>
            <a:cxnSpLocks/>
          </p:cNvCxnSpPr>
          <p:nvPr/>
        </p:nvCxnSpPr>
        <p:spPr>
          <a:xfrm>
            <a:off x="6961130" y="3293504"/>
            <a:ext cx="150568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9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35F40A-273A-4165-BE25-ACF3B4F0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2B8C1-D2F2-48B1-B8AF-CC7AF01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08F1CF3-1642-40AF-B610-E889D1AE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 Interest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601C15-2191-4182-8D88-332B62DB943C}"/>
              </a:ext>
            </a:extLst>
          </p:cNvPr>
          <p:cNvSpPr txBox="1"/>
          <p:nvPr/>
        </p:nvSpPr>
        <p:spPr>
          <a:xfrm>
            <a:off x="3546229" y="2746712"/>
            <a:ext cx="356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did not give me a design for this page - please can you give me a design. </a:t>
            </a:r>
          </a:p>
        </p:txBody>
      </p:sp>
      <p:pic>
        <p:nvPicPr>
          <p:cNvPr id="10" name="Picture 9" descr="http://96.57.152.179/WDYT/app/27-dec/5b_Add_Interest.png">
            <a:extLst>
              <a:ext uri="{FF2B5EF4-FFF2-40B4-BE49-F238E27FC236}">
                <a16:creationId xmlns:a16="http://schemas.microsoft.com/office/drawing/2014/main" id="{70CA25B1-61DD-4B56-AA93-7BAC482E9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2" y="1496297"/>
            <a:ext cx="2755299" cy="4890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8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0BFFBF-1B65-47EC-914C-FE152A27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C2821-D6A5-40FB-ADDF-10777D0B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588725-D040-44B9-982B-82BA3FD0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– Select Interest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860B6FEC-0989-49A8-A959-5DA0C6AE30E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0" t="53759" r="27186" b="801"/>
          <a:stretch/>
        </p:blipFill>
        <p:spPr bwMode="auto">
          <a:xfrm>
            <a:off x="838200" y="1690688"/>
            <a:ext cx="4916170" cy="353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9A7D4B-B1CF-40E3-A1A1-C08C9AF92C14}"/>
              </a:ext>
            </a:extLst>
          </p:cNvPr>
          <p:cNvSpPr txBox="1"/>
          <p:nvPr/>
        </p:nvSpPr>
        <p:spPr>
          <a:xfrm>
            <a:off x="6003102" y="2818765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design is good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DE25E2-9E0F-403C-A162-0FC3D255F6C9}"/>
              </a:ext>
            </a:extLst>
          </p:cNvPr>
          <p:cNvSpPr txBox="1"/>
          <p:nvPr/>
        </p:nvSpPr>
        <p:spPr>
          <a:xfrm>
            <a:off x="838200" y="5422979"/>
            <a:ext cx="26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</a:t>
            </a:r>
          </a:p>
        </p:txBody>
      </p:sp>
    </p:spTree>
    <p:extLst>
      <p:ext uri="{BB962C8B-B14F-4D97-AF65-F5344CB8AC3E}">
        <p14:creationId xmlns:p14="http://schemas.microsoft.com/office/powerpoint/2010/main" val="2056575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70A81-220E-45B0-9E8F-B280D3A9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3D0C-A30F-4D54-94D9-C231B12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943D6-1FC4-4443-9BEE-79B1F4A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- Images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6C58B4C6-F263-4908-9A62-2A85F524B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" r="53125" b="64821"/>
          <a:stretch/>
        </p:blipFill>
        <p:spPr bwMode="auto">
          <a:xfrm>
            <a:off x="838200" y="1690688"/>
            <a:ext cx="4359717" cy="2428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D8117A-3E18-40C0-B1CE-AD90A9EB5422}"/>
              </a:ext>
            </a:extLst>
          </p:cNvPr>
          <p:cNvSpPr txBox="1"/>
          <p:nvPr/>
        </p:nvSpPr>
        <p:spPr>
          <a:xfrm>
            <a:off x="838200" y="4193400"/>
            <a:ext cx="26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</a:t>
            </a:r>
          </a:p>
        </p:txBody>
      </p:sp>
      <p:pic>
        <p:nvPicPr>
          <p:cNvPr id="8" name="Picture 7" descr="design image">
            <a:extLst>
              <a:ext uri="{FF2B5EF4-FFF2-40B4-BE49-F238E27FC236}">
                <a16:creationId xmlns:a16="http://schemas.microsoft.com/office/drawing/2014/main" id="{9BCE718A-8716-4A4E-B622-38D01125FFB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5" t="14619" r="55571" b="22177"/>
          <a:stretch/>
        </p:blipFill>
        <p:spPr bwMode="auto">
          <a:xfrm>
            <a:off x="8548335" y="1487805"/>
            <a:ext cx="2581275" cy="53701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D2575E1-163B-491B-B7FC-F7E1D5AB5790}"/>
              </a:ext>
            </a:extLst>
          </p:cNvPr>
          <p:cNvSpPr/>
          <p:nvPr/>
        </p:nvSpPr>
        <p:spPr>
          <a:xfrm>
            <a:off x="10178472" y="2612777"/>
            <a:ext cx="812800" cy="270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E2598-1BEA-444E-A655-9260C911964F}"/>
              </a:ext>
            </a:extLst>
          </p:cNvPr>
          <p:cNvSpPr/>
          <p:nvPr/>
        </p:nvSpPr>
        <p:spPr>
          <a:xfrm>
            <a:off x="8702879" y="4563653"/>
            <a:ext cx="2144086" cy="305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B7F156-BB66-4EF4-BF48-3D366E6CF636}"/>
              </a:ext>
            </a:extLst>
          </p:cNvPr>
          <p:cNvSpPr/>
          <p:nvPr/>
        </p:nvSpPr>
        <p:spPr>
          <a:xfrm>
            <a:off x="8709265" y="3492731"/>
            <a:ext cx="2144086" cy="794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DC0C-175A-497C-8B4F-814E8603BD7B}"/>
              </a:ext>
            </a:extLst>
          </p:cNvPr>
          <p:cNvSpPr txBox="1"/>
          <p:nvPr/>
        </p:nvSpPr>
        <p:spPr>
          <a:xfrm>
            <a:off x="5342078" y="1435176"/>
            <a:ext cx="224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add option to delete interests (in orange).</a:t>
            </a:r>
          </a:p>
          <a:p>
            <a:endParaRPr lang="en-GB" sz="1600" dirty="0"/>
          </a:p>
          <a:p>
            <a:r>
              <a:rPr lang="en-GB" sz="1600" dirty="0"/>
              <a:t>Please add an option to edit.</a:t>
            </a:r>
          </a:p>
          <a:p>
            <a:endParaRPr lang="en-GB" sz="1600" dirty="0"/>
          </a:p>
          <a:p>
            <a:r>
              <a:rPr lang="en-GB" sz="1600" dirty="0"/>
              <a:t>Please add a text box and add 30 words max.</a:t>
            </a:r>
          </a:p>
          <a:p>
            <a:endParaRPr lang="en-GB" sz="1600" dirty="0"/>
          </a:p>
          <a:p>
            <a:r>
              <a:rPr lang="en-GB" sz="1600" dirty="0"/>
              <a:t>Please add in line image/txt/audio selector.</a:t>
            </a:r>
          </a:p>
          <a:p>
            <a:endParaRPr lang="en-GB" sz="1600" dirty="0"/>
          </a:p>
          <a:p>
            <a:r>
              <a:rPr lang="en-GB" sz="1600" b="1" dirty="0"/>
              <a:t>Please do continue to be creative with design. This should not just be a copy and paste.</a:t>
            </a:r>
          </a:p>
        </p:txBody>
      </p:sp>
      <p:pic>
        <p:nvPicPr>
          <p:cNvPr id="13" name="Picture 12" descr="design image">
            <a:extLst>
              <a:ext uri="{FF2B5EF4-FFF2-40B4-BE49-F238E27FC236}">
                <a16:creationId xmlns:a16="http://schemas.microsoft.com/office/drawing/2014/main" id="{FEC7834B-FB5D-45EB-B0F8-F48111CBBF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9" t="28234" r="17161" b="64694"/>
          <a:stretch/>
        </p:blipFill>
        <p:spPr bwMode="auto">
          <a:xfrm>
            <a:off x="8548335" y="764294"/>
            <a:ext cx="2318385" cy="527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5532970-563F-4710-B120-6DBF034297C9}"/>
              </a:ext>
            </a:extLst>
          </p:cNvPr>
          <p:cNvSpPr/>
          <p:nvPr/>
        </p:nvSpPr>
        <p:spPr>
          <a:xfrm rot="19549498">
            <a:off x="7325433" y="863391"/>
            <a:ext cx="2127565" cy="1108359"/>
          </a:xfrm>
          <a:custGeom>
            <a:avLst/>
            <a:gdLst>
              <a:gd name="connsiteX0" fmla="*/ 693937 w 1920655"/>
              <a:gd name="connsiteY0" fmla="*/ 18589 h 947364"/>
              <a:gd name="connsiteX1" fmla="*/ 1174886 w 1920655"/>
              <a:gd name="connsiteY1" fmla="*/ 11974 h 947364"/>
              <a:gd name="connsiteX2" fmla="*/ 1866604 w 1920655"/>
              <a:gd name="connsiteY2" fmla="*/ 317008 h 947364"/>
              <a:gd name="connsiteX3" fmla="*/ 960328 w 1920655"/>
              <a:gd name="connsiteY3" fmla="*/ 473682 h 947364"/>
              <a:gd name="connsiteX4" fmla="*/ 693937 w 1920655"/>
              <a:gd name="connsiteY4" fmla="*/ 18589 h 947364"/>
              <a:gd name="connsiteX0" fmla="*/ 693937 w 1920655"/>
              <a:gd name="connsiteY0" fmla="*/ 18589 h 947364"/>
              <a:gd name="connsiteX1" fmla="*/ 1174886 w 1920655"/>
              <a:gd name="connsiteY1" fmla="*/ 11974 h 947364"/>
              <a:gd name="connsiteX2" fmla="*/ 1866604 w 1920655"/>
              <a:gd name="connsiteY2" fmla="*/ 317008 h 947364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898" h="473682" stroke="0" extrusionOk="0">
                <a:moveTo>
                  <a:pt x="165231" y="18589"/>
                </a:moveTo>
                <a:cubicBezTo>
                  <a:pt x="321812" y="-3710"/>
                  <a:pt x="487323" y="-5987"/>
                  <a:pt x="646180" y="11974"/>
                </a:cubicBezTo>
                <a:cubicBezTo>
                  <a:pt x="967647" y="48319"/>
                  <a:pt x="1228813" y="163489"/>
                  <a:pt x="1337898" y="317008"/>
                </a:cubicBezTo>
                <a:lnTo>
                  <a:pt x="431622" y="473682"/>
                </a:lnTo>
                <a:lnTo>
                  <a:pt x="165231" y="18589"/>
                </a:lnTo>
                <a:close/>
              </a:path>
              <a:path w="1337898" h="473682" fill="none">
                <a:moveTo>
                  <a:pt x="0" y="112765"/>
                </a:moveTo>
                <a:cubicBezTo>
                  <a:pt x="133192" y="225101"/>
                  <a:pt x="487323" y="-5987"/>
                  <a:pt x="646180" y="11974"/>
                </a:cubicBezTo>
                <a:cubicBezTo>
                  <a:pt x="967647" y="48319"/>
                  <a:pt x="1228813" y="163489"/>
                  <a:pt x="1337898" y="317008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FA27B479-8E00-49B8-A043-039C7B56D12D}"/>
              </a:ext>
            </a:extLst>
          </p:cNvPr>
          <p:cNvSpPr/>
          <p:nvPr/>
        </p:nvSpPr>
        <p:spPr>
          <a:xfrm rot="21200892">
            <a:off x="6081365" y="2465277"/>
            <a:ext cx="4166016" cy="873552"/>
          </a:xfrm>
          <a:prstGeom prst="arc">
            <a:avLst>
              <a:gd name="adj1" fmla="val 12757591"/>
              <a:gd name="adj2" fmla="val 2154213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82A8DEE-F94E-4F54-B9EF-A37CC3F123C0}"/>
              </a:ext>
            </a:extLst>
          </p:cNvPr>
          <p:cNvSpPr/>
          <p:nvPr/>
        </p:nvSpPr>
        <p:spPr>
          <a:xfrm rot="165348">
            <a:off x="6497522" y="3287581"/>
            <a:ext cx="2390517" cy="675945"/>
          </a:xfrm>
          <a:prstGeom prst="arc">
            <a:avLst>
              <a:gd name="adj1" fmla="val 13053662"/>
              <a:gd name="adj2" fmla="val 2128096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352B57A-6E77-40DC-A9DB-F7B8B99F986D}"/>
              </a:ext>
            </a:extLst>
          </p:cNvPr>
          <p:cNvSpPr/>
          <p:nvPr/>
        </p:nvSpPr>
        <p:spPr>
          <a:xfrm rot="1557420" flipV="1">
            <a:off x="6453222" y="3313674"/>
            <a:ext cx="2775980" cy="1185563"/>
          </a:xfrm>
          <a:prstGeom prst="arc">
            <a:avLst>
              <a:gd name="adj1" fmla="val 13079854"/>
              <a:gd name="adj2" fmla="val 203248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4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70A81-220E-45B0-9E8F-B280D3A9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3D0C-A30F-4D54-94D9-C231B12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22" name="Picture 21" descr="design image">
            <a:extLst>
              <a:ext uri="{FF2B5EF4-FFF2-40B4-BE49-F238E27FC236}">
                <a16:creationId xmlns:a16="http://schemas.microsoft.com/office/drawing/2014/main" id="{DC0116FC-84DF-444B-8AC0-58D7C0023E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57" t="12031" r="21079" b="53333"/>
          <a:stretch/>
        </p:blipFill>
        <p:spPr bwMode="auto">
          <a:xfrm>
            <a:off x="8379937" y="1435176"/>
            <a:ext cx="2593791" cy="5057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58943D6-1FC4-4443-9BEE-79B1F4A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- Audio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8117A-3E18-40C0-B1CE-AD90A9EB5422}"/>
              </a:ext>
            </a:extLst>
          </p:cNvPr>
          <p:cNvSpPr txBox="1"/>
          <p:nvPr/>
        </p:nvSpPr>
        <p:spPr>
          <a:xfrm>
            <a:off x="838200" y="4893618"/>
            <a:ext cx="26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2575E1-163B-491B-B7FC-F7E1D5AB5790}"/>
              </a:ext>
            </a:extLst>
          </p:cNvPr>
          <p:cNvSpPr/>
          <p:nvPr/>
        </p:nvSpPr>
        <p:spPr>
          <a:xfrm>
            <a:off x="10114211" y="2251856"/>
            <a:ext cx="812800" cy="270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E2598-1BEA-444E-A655-9260C911964F}"/>
              </a:ext>
            </a:extLst>
          </p:cNvPr>
          <p:cNvSpPr/>
          <p:nvPr/>
        </p:nvSpPr>
        <p:spPr>
          <a:xfrm>
            <a:off x="8635484" y="4426847"/>
            <a:ext cx="2144086" cy="305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B7F156-BB66-4EF4-BF48-3D366E6CF636}"/>
              </a:ext>
            </a:extLst>
          </p:cNvPr>
          <p:cNvSpPr/>
          <p:nvPr/>
        </p:nvSpPr>
        <p:spPr>
          <a:xfrm>
            <a:off x="8565589" y="3252311"/>
            <a:ext cx="2144086" cy="794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DC0C-175A-497C-8B4F-814E8603BD7B}"/>
              </a:ext>
            </a:extLst>
          </p:cNvPr>
          <p:cNvSpPr txBox="1"/>
          <p:nvPr/>
        </p:nvSpPr>
        <p:spPr>
          <a:xfrm>
            <a:off x="5342078" y="1435176"/>
            <a:ext cx="224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add option to delete interests (in orange).</a:t>
            </a:r>
          </a:p>
          <a:p>
            <a:endParaRPr lang="en-GB" sz="1600" dirty="0"/>
          </a:p>
          <a:p>
            <a:r>
              <a:rPr lang="en-GB" sz="1600" dirty="0"/>
              <a:t>Please add an option to edit.</a:t>
            </a:r>
          </a:p>
          <a:p>
            <a:endParaRPr lang="en-GB" sz="1600" dirty="0"/>
          </a:p>
          <a:p>
            <a:r>
              <a:rPr lang="en-GB" sz="1600" dirty="0"/>
              <a:t>Please add a text box and add 30 words max.</a:t>
            </a:r>
          </a:p>
          <a:p>
            <a:endParaRPr lang="en-GB" sz="1600" dirty="0"/>
          </a:p>
          <a:p>
            <a:r>
              <a:rPr lang="en-GB" sz="1600" dirty="0"/>
              <a:t>Please add in line image/txt/audio selector.</a:t>
            </a:r>
          </a:p>
          <a:p>
            <a:endParaRPr lang="en-GB" sz="1600" dirty="0"/>
          </a:p>
          <a:p>
            <a:r>
              <a:rPr lang="en-GB" sz="1600" b="1" dirty="0"/>
              <a:t>Please do continue to be creative with design. This should not just be a copy and paste.</a:t>
            </a:r>
          </a:p>
        </p:txBody>
      </p:sp>
      <p:pic>
        <p:nvPicPr>
          <p:cNvPr id="13" name="Picture 12" descr="design image">
            <a:extLst>
              <a:ext uri="{FF2B5EF4-FFF2-40B4-BE49-F238E27FC236}">
                <a16:creationId xmlns:a16="http://schemas.microsoft.com/office/drawing/2014/main" id="{FEC7834B-FB5D-45EB-B0F8-F48111CBBF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9" t="28234" r="17161" b="64694"/>
          <a:stretch/>
        </p:blipFill>
        <p:spPr bwMode="auto">
          <a:xfrm>
            <a:off x="8548335" y="764294"/>
            <a:ext cx="2318385" cy="527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5532970-563F-4710-B120-6DBF034297C9}"/>
              </a:ext>
            </a:extLst>
          </p:cNvPr>
          <p:cNvSpPr/>
          <p:nvPr/>
        </p:nvSpPr>
        <p:spPr>
          <a:xfrm rot="19549498">
            <a:off x="7325433" y="863391"/>
            <a:ext cx="2127565" cy="1108359"/>
          </a:xfrm>
          <a:custGeom>
            <a:avLst/>
            <a:gdLst>
              <a:gd name="connsiteX0" fmla="*/ 693937 w 1920655"/>
              <a:gd name="connsiteY0" fmla="*/ 18589 h 947364"/>
              <a:gd name="connsiteX1" fmla="*/ 1174886 w 1920655"/>
              <a:gd name="connsiteY1" fmla="*/ 11974 h 947364"/>
              <a:gd name="connsiteX2" fmla="*/ 1866604 w 1920655"/>
              <a:gd name="connsiteY2" fmla="*/ 317008 h 947364"/>
              <a:gd name="connsiteX3" fmla="*/ 960328 w 1920655"/>
              <a:gd name="connsiteY3" fmla="*/ 473682 h 947364"/>
              <a:gd name="connsiteX4" fmla="*/ 693937 w 1920655"/>
              <a:gd name="connsiteY4" fmla="*/ 18589 h 947364"/>
              <a:gd name="connsiteX0" fmla="*/ 693937 w 1920655"/>
              <a:gd name="connsiteY0" fmla="*/ 18589 h 947364"/>
              <a:gd name="connsiteX1" fmla="*/ 1174886 w 1920655"/>
              <a:gd name="connsiteY1" fmla="*/ 11974 h 947364"/>
              <a:gd name="connsiteX2" fmla="*/ 1866604 w 1920655"/>
              <a:gd name="connsiteY2" fmla="*/ 317008 h 947364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898" h="473682" stroke="0" extrusionOk="0">
                <a:moveTo>
                  <a:pt x="165231" y="18589"/>
                </a:moveTo>
                <a:cubicBezTo>
                  <a:pt x="321812" y="-3710"/>
                  <a:pt x="487323" y="-5987"/>
                  <a:pt x="646180" y="11974"/>
                </a:cubicBezTo>
                <a:cubicBezTo>
                  <a:pt x="967647" y="48319"/>
                  <a:pt x="1228813" y="163489"/>
                  <a:pt x="1337898" y="317008"/>
                </a:cubicBezTo>
                <a:lnTo>
                  <a:pt x="431622" y="473682"/>
                </a:lnTo>
                <a:lnTo>
                  <a:pt x="165231" y="18589"/>
                </a:lnTo>
                <a:close/>
              </a:path>
              <a:path w="1337898" h="473682" fill="none">
                <a:moveTo>
                  <a:pt x="0" y="112765"/>
                </a:moveTo>
                <a:cubicBezTo>
                  <a:pt x="133192" y="225101"/>
                  <a:pt x="487323" y="-5987"/>
                  <a:pt x="646180" y="11974"/>
                </a:cubicBezTo>
                <a:cubicBezTo>
                  <a:pt x="967647" y="48319"/>
                  <a:pt x="1228813" y="163489"/>
                  <a:pt x="1337898" y="317008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FA27B479-8E00-49B8-A043-039C7B56D12D}"/>
              </a:ext>
            </a:extLst>
          </p:cNvPr>
          <p:cNvSpPr/>
          <p:nvPr/>
        </p:nvSpPr>
        <p:spPr>
          <a:xfrm rot="20609488">
            <a:off x="6081365" y="2465277"/>
            <a:ext cx="4166016" cy="873552"/>
          </a:xfrm>
          <a:prstGeom prst="arc">
            <a:avLst>
              <a:gd name="adj1" fmla="val 13123249"/>
              <a:gd name="adj2" fmla="val 2154213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82A8DEE-F94E-4F54-B9EF-A37CC3F123C0}"/>
              </a:ext>
            </a:extLst>
          </p:cNvPr>
          <p:cNvSpPr/>
          <p:nvPr/>
        </p:nvSpPr>
        <p:spPr>
          <a:xfrm rot="165348">
            <a:off x="6497536" y="3287015"/>
            <a:ext cx="2366974" cy="675945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352B57A-6E77-40DC-A9DB-F7B8B99F986D}"/>
              </a:ext>
            </a:extLst>
          </p:cNvPr>
          <p:cNvSpPr/>
          <p:nvPr/>
        </p:nvSpPr>
        <p:spPr>
          <a:xfrm rot="1557420" flipV="1">
            <a:off x="6453222" y="3313674"/>
            <a:ext cx="2775980" cy="1185563"/>
          </a:xfrm>
          <a:prstGeom prst="arc">
            <a:avLst>
              <a:gd name="adj1" fmla="val 13079854"/>
              <a:gd name="adj2" fmla="val 203248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 descr="design image">
            <a:extLst>
              <a:ext uri="{FF2B5EF4-FFF2-40B4-BE49-F238E27FC236}">
                <a16:creationId xmlns:a16="http://schemas.microsoft.com/office/drawing/2014/main" id="{0DD2011F-B73A-43DC-AB33-7C28D934FD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1" t="54856"/>
          <a:stretch/>
        </p:blipFill>
        <p:spPr bwMode="auto">
          <a:xfrm>
            <a:off x="905613" y="1487805"/>
            <a:ext cx="4356000" cy="3313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613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70A81-220E-45B0-9E8F-B280D3A9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B3D0C-A30F-4D54-94D9-C231B125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943D6-1FC4-4443-9BEE-79B1F4A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a Question -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8117A-3E18-40C0-B1CE-AD90A9EB5422}"/>
              </a:ext>
            </a:extLst>
          </p:cNvPr>
          <p:cNvSpPr txBox="1"/>
          <p:nvPr/>
        </p:nvSpPr>
        <p:spPr>
          <a:xfrm>
            <a:off x="838200" y="4893618"/>
            <a:ext cx="26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</a:t>
            </a:r>
          </a:p>
        </p:txBody>
      </p:sp>
      <p:pic>
        <p:nvPicPr>
          <p:cNvPr id="24" name="Picture 23" descr="design image">
            <a:extLst>
              <a:ext uri="{FF2B5EF4-FFF2-40B4-BE49-F238E27FC236}">
                <a16:creationId xmlns:a16="http://schemas.microsoft.com/office/drawing/2014/main" id="{4E65F098-6439-439F-A8B7-FC37CE203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2" t="12374" r="40402" b="47841"/>
          <a:stretch/>
        </p:blipFill>
        <p:spPr bwMode="auto">
          <a:xfrm>
            <a:off x="8537561" y="1376695"/>
            <a:ext cx="2448000" cy="5382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4D2575E1-163B-491B-B7FC-F7E1D5AB5790}"/>
              </a:ext>
            </a:extLst>
          </p:cNvPr>
          <p:cNvSpPr/>
          <p:nvPr/>
        </p:nvSpPr>
        <p:spPr>
          <a:xfrm>
            <a:off x="10175305" y="2089857"/>
            <a:ext cx="812800" cy="2707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6FE2598-1BEA-444E-A655-9260C911964F}"/>
              </a:ext>
            </a:extLst>
          </p:cNvPr>
          <p:cNvSpPr/>
          <p:nvPr/>
        </p:nvSpPr>
        <p:spPr>
          <a:xfrm>
            <a:off x="8739445" y="4067785"/>
            <a:ext cx="2144086" cy="305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B7F156-BB66-4EF4-BF48-3D366E6CF636}"/>
              </a:ext>
            </a:extLst>
          </p:cNvPr>
          <p:cNvSpPr/>
          <p:nvPr/>
        </p:nvSpPr>
        <p:spPr>
          <a:xfrm>
            <a:off x="8689518" y="2962746"/>
            <a:ext cx="2144086" cy="794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6DC0C-175A-497C-8B4F-814E8603BD7B}"/>
              </a:ext>
            </a:extLst>
          </p:cNvPr>
          <p:cNvSpPr txBox="1"/>
          <p:nvPr/>
        </p:nvSpPr>
        <p:spPr>
          <a:xfrm>
            <a:off x="5342078" y="1435176"/>
            <a:ext cx="224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add option to delete interests (in orange).</a:t>
            </a:r>
          </a:p>
          <a:p>
            <a:endParaRPr lang="en-GB" sz="1600" dirty="0"/>
          </a:p>
          <a:p>
            <a:r>
              <a:rPr lang="en-GB" sz="1600" dirty="0"/>
              <a:t>Please add an option to edit.</a:t>
            </a:r>
          </a:p>
          <a:p>
            <a:endParaRPr lang="en-GB" sz="1600" dirty="0"/>
          </a:p>
          <a:p>
            <a:r>
              <a:rPr lang="en-GB" sz="1600" dirty="0"/>
              <a:t>Please add a text box and add 30 words max.</a:t>
            </a:r>
          </a:p>
          <a:p>
            <a:endParaRPr lang="en-GB" sz="1600" dirty="0"/>
          </a:p>
          <a:p>
            <a:r>
              <a:rPr lang="en-GB" sz="1600" dirty="0"/>
              <a:t>Please add in line image/txt/audio selector.</a:t>
            </a:r>
          </a:p>
          <a:p>
            <a:endParaRPr lang="en-GB" sz="1600" dirty="0"/>
          </a:p>
          <a:p>
            <a:r>
              <a:rPr lang="en-GB" sz="1600" b="1" dirty="0"/>
              <a:t>Please do continue to be creative with design. This should not just be a copy and paste.</a:t>
            </a:r>
          </a:p>
        </p:txBody>
      </p:sp>
      <p:pic>
        <p:nvPicPr>
          <p:cNvPr id="13" name="Picture 12" descr="design image">
            <a:extLst>
              <a:ext uri="{FF2B5EF4-FFF2-40B4-BE49-F238E27FC236}">
                <a16:creationId xmlns:a16="http://schemas.microsoft.com/office/drawing/2014/main" id="{FEC7834B-FB5D-45EB-B0F8-F48111CBBF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9" t="28234" r="17161" b="64694"/>
          <a:stretch/>
        </p:blipFill>
        <p:spPr bwMode="auto">
          <a:xfrm>
            <a:off x="8548335" y="764294"/>
            <a:ext cx="2318385" cy="527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45532970-563F-4710-B120-6DBF034297C9}"/>
              </a:ext>
            </a:extLst>
          </p:cNvPr>
          <p:cNvSpPr/>
          <p:nvPr/>
        </p:nvSpPr>
        <p:spPr>
          <a:xfrm rot="19549498">
            <a:off x="7325433" y="863391"/>
            <a:ext cx="2127565" cy="1108359"/>
          </a:xfrm>
          <a:custGeom>
            <a:avLst/>
            <a:gdLst>
              <a:gd name="connsiteX0" fmla="*/ 693937 w 1920655"/>
              <a:gd name="connsiteY0" fmla="*/ 18589 h 947364"/>
              <a:gd name="connsiteX1" fmla="*/ 1174886 w 1920655"/>
              <a:gd name="connsiteY1" fmla="*/ 11974 h 947364"/>
              <a:gd name="connsiteX2" fmla="*/ 1866604 w 1920655"/>
              <a:gd name="connsiteY2" fmla="*/ 317008 h 947364"/>
              <a:gd name="connsiteX3" fmla="*/ 960328 w 1920655"/>
              <a:gd name="connsiteY3" fmla="*/ 473682 h 947364"/>
              <a:gd name="connsiteX4" fmla="*/ 693937 w 1920655"/>
              <a:gd name="connsiteY4" fmla="*/ 18589 h 947364"/>
              <a:gd name="connsiteX0" fmla="*/ 693937 w 1920655"/>
              <a:gd name="connsiteY0" fmla="*/ 18589 h 947364"/>
              <a:gd name="connsiteX1" fmla="*/ 1174886 w 1920655"/>
              <a:gd name="connsiteY1" fmla="*/ 11974 h 947364"/>
              <a:gd name="connsiteX2" fmla="*/ 1866604 w 1920655"/>
              <a:gd name="connsiteY2" fmla="*/ 317008 h 947364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0" fmla="*/ 165231 w 1337898"/>
              <a:gd name="connsiteY0" fmla="*/ 18589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  <a:gd name="connsiteX3" fmla="*/ 431622 w 1337898"/>
              <a:gd name="connsiteY3" fmla="*/ 473682 h 473682"/>
              <a:gd name="connsiteX4" fmla="*/ 165231 w 1337898"/>
              <a:gd name="connsiteY4" fmla="*/ 18589 h 473682"/>
              <a:gd name="connsiteX0" fmla="*/ 0 w 1337898"/>
              <a:gd name="connsiteY0" fmla="*/ 112765 h 473682"/>
              <a:gd name="connsiteX1" fmla="*/ 646180 w 1337898"/>
              <a:gd name="connsiteY1" fmla="*/ 11974 h 473682"/>
              <a:gd name="connsiteX2" fmla="*/ 1337898 w 1337898"/>
              <a:gd name="connsiteY2" fmla="*/ 317008 h 47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7898" h="473682" stroke="0" extrusionOk="0">
                <a:moveTo>
                  <a:pt x="165231" y="18589"/>
                </a:moveTo>
                <a:cubicBezTo>
                  <a:pt x="321812" y="-3710"/>
                  <a:pt x="487323" y="-5987"/>
                  <a:pt x="646180" y="11974"/>
                </a:cubicBezTo>
                <a:cubicBezTo>
                  <a:pt x="967647" y="48319"/>
                  <a:pt x="1228813" y="163489"/>
                  <a:pt x="1337898" y="317008"/>
                </a:cubicBezTo>
                <a:lnTo>
                  <a:pt x="431622" y="473682"/>
                </a:lnTo>
                <a:lnTo>
                  <a:pt x="165231" y="18589"/>
                </a:lnTo>
                <a:close/>
              </a:path>
              <a:path w="1337898" h="473682" fill="none">
                <a:moveTo>
                  <a:pt x="0" y="112765"/>
                </a:moveTo>
                <a:cubicBezTo>
                  <a:pt x="133192" y="225101"/>
                  <a:pt x="487323" y="-5987"/>
                  <a:pt x="646180" y="11974"/>
                </a:cubicBezTo>
                <a:cubicBezTo>
                  <a:pt x="967647" y="48319"/>
                  <a:pt x="1228813" y="163489"/>
                  <a:pt x="1337898" y="317008"/>
                </a:cubicBezTo>
              </a:path>
            </a:pathLst>
          </a:cu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FA27B479-8E00-49B8-A043-039C7B56D12D}"/>
              </a:ext>
            </a:extLst>
          </p:cNvPr>
          <p:cNvSpPr/>
          <p:nvPr/>
        </p:nvSpPr>
        <p:spPr>
          <a:xfrm rot="20437692">
            <a:off x="6081365" y="2465277"/>
            <a:ext cx="4166016" cy="873552"/>
          </a:xfrm>
          <a:prstGeom prst="arc">
            <a:avLst>
              <a:gd name="adj1" fmla="val 13123249"/>
              <a:gd name="adj2" fmla="val 2154213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82A8DEE-F94E-4F54-B9EF-A37CC3F123C0}"/>
              </a:ext>
            </a:extLst>
          </p:cNvPr>
          <p:cNvSpPr/>
          <p:nvPr/>
        </p:nvSpPr>
        <p:spPr>
          <a:xfrm rot="20995690">
            <a:off x="6495729" y="3266515"/>
            <a:ext cx="2601417" cy="675945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A352B57A-6E77-40DC-A9DB-F7B8B99F986D}"/>
              </a:ext>
            </a:extLst>
          </p:cNvPr>
          <p:cNvSpPr/>
          <p:nvPr/>
        </p:nvSpPr>
        <p:spPr>
          <a:xfrm rot="359748" flipV="1">
            <a:off x="6296701" y="3190105"/>
            <a:ext cx="2775980" cy="1185563"/>
          </a:xfrm>
          <a:prstGeom prst="arc">
            <a:avLst>
              <a:gd name="adj1" fmla="val 13079854"/>
              <a:gd name="adj2" fmla="val 20324841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 descr="design image">
            <a:extLst>
              <a:ext uri="{FF2B5EF4-FFF2-40B4-BE49-F238E27FC236}">
                <a16:creationId xmlns:a16="http://schemas.microsoft.com/office/drawing/2014/main" id="{2CE71193-E35B-4292-9FB0-6CA999FEB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2287" r="25315" b="31606"/>
          <a:stretch/>
        </p:blipFill>
        <p:spPr bwMode="auto">
          <a:xfrm>
            <a:off x="838200" y="1595050"/>
            <a:ext cx="4356000" cy="3224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167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E9019-30B7-4711-972E-18805F31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013BA-4B97-44FF-B5BE-93F6E6F9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61E1B-7612-4845-ACBD-5FE16D51892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A29277-D2DB-4C6E-B88D-EC5E4156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 - Images</a:t>
            </a:r>
          </a:p>
        </p:txBody>
      </p:sp>
      <p:pic>
        <p:nvPicPr>
          <p:cNvPr id="6" name="Picture 5" descr="design image">
            <a:extLst>
              <a:ext uri="{FF2B5EF4-FFF2-40B4-BE49-F238E27FC236}">
                <a16:creationId xmlns:a16="http://schemas.microsoft.com/office/drawing/2014/main" id="{F44A600D-7ED3-4038-BB4F-FEB92D1075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3" r="59436" b="4297"/>
          <a:stretch/>
        </p:blipFill>
        <p:spPr bwMode="auto">
          <a:xfrm>
            <a:off x="838200" y="1550344"/>
            <a:ext cx="4732020" cy="346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22D7F8-2509-4CBF-9EF5-0442D7EC4BDE}"/>
              </a:ext>
            </a:extLst>
          </p:cNvPr>
          <p:cNvSpPr txBox="1"/>
          <p:nvPr/>
        </p:nvSpPr>
        <p:spPr>
          <a:xfrm>
            <a:off x="838200" y="5231368"/>
            <a:ext cx="473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Maintain this base design.  I like orange as the secondary theme.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8E208-3095-44F4-AC14-386CE578DEE9}"/>
              </a:ext>
            </a:extLst>
          </p:cNvPr>
          <p:cNvSpPr txBox="1"/>
          <p:nvPr/>
        </p:nvSpPr>
        <p:spPr>
          <a:xfrm>
            <a:off x="5688067" y="1550344"/>
            <a:ext cx="31593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Please increase size of the  orange circle for posting new questions.</a:t>
            </a:r>
          </a:p>
          <a:p>
            <a:endParaRPr lang="en-GB" sz="1600" dirty="0"/>
          </a:p>
          <a:p>
            <a:r>
              <a:rPr lang="en-GB" sz="1600" dirty="0"/>
              <a:t>Please change eye icon to stats icon.  Here is an example of stats icon, but please feel free to use a better one. </a:t>
            </a:r>
          </a:p>
          <a:p>
            <a:endParaRPr lang="en-GB" sz="1600" dirty="0"/>
          </a:p>
          <a:p>
            <a:r>
              <a:rPr lang="en-GB" sz="1600" dirty="0"/>
              <a:t>Please change the graphic between the two image options to this.</a:t>
            </a:r>
          </a:p>
          <a:p>
            <a:endParaRPr lang="en-GB" sz="1600" dirty="0"/>
          </a:p>
          <a:p>
            <a:r>
              <a:rPr lang="en-GB" sz="1600" dirty="0"/>
              <a:t>When option selected, it should look like the this (with the OR in the middle of the two images)</a:t>
            </a:r>
          </a:p>
          <a:p>
            <a:endParaRPr lang="en-GB" sz="1600" dirty="0"/>
          </a:p>
          <a:p>
            <a:r>
              <a:rPr lang="en-GB" sz="1600" b="1" dirty="0"/>
              <a:t>Please do continue to be creative with design. This should not just be a copy and paste.</a:t>
            </a:r>
          </a:p>
        </p:txBody>
      </p:sp>
      <p:pic>
        <p:nvPicPr>
          <p:cNvPr id="1028" name="Picture 4" descr="Image result for performance arrow icon">
            <a:extLst>
              <a:ext uri="{FF2B5EF4-FFF2-40B4-BE49-F238E27FC236}">
                <a16:creationId xmlns:a16="http://schemas.microsoft.com/office/drawing/2014/main" id="{697AD6EA-7CDA-4F66-8BDF-8FFE9CD05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2516900"/>
            <a:ext cx="365124" cy="36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esign image">
            <a:extLst>
              <a:ext uri="{FF2B5EF4-FFF2-40B4-BE49-F238E27FC236}">
                <a16:creationId xmlns:a16="http://schemas.microsoft.com/office/drawing/2014/main" id="{313273A3-5287-4152-AF0C-080D58B363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60866" r="68352" b="35670"/>
          <a:stretch/>
        </p:blipFill>
        <p:spPr bwMode="auto">
          <a:xfrm>
            <a:off x="9692869" y="3533132"/>
            <a:ext cx="578662" cy="459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design image">
            <a:extLst>
              <a:ext uri="{FF2B5EF4-FFF2-40B4-BE49-F238E27FC236}">
                <a16:creationId xmlns:a16="http://schemas.microsoft.com/office/drawing/2014/main" id="{5763F6D3-06A5-4D22-9056-E4DD1998799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1" t="20708" r="42820" b="73193"/>
          <a:stretch/>
        </p:blipFill>
        <p:spPr bwMode="auto">
          <a:xfrm>
            <a:off x="8865131" y="4254233"/>
            <a:ext cx="2372498" cy="1004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F134C3B4-B7FF-4DC8-8C1E-0E3A778264DE}"/>
              </a:ext>
            </a:extLst>
          </p:cNvPr>
          <p:cNvSpPr/>
          <p:nvPr/>
        </p:nvSpPr>
        <p:spPr>
          <a:xfrm rot="20995690">
            <a:off x="8005490" y="2683183"/>
            <a:ext cx="2033703" cy="675945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7F649D9C-A857-4EE9-93EB-04C1AB7B465F}"/>
              </a:ext>
            </a:extLst>
          </p:cNvPr>
          <p:cNvSpPr/>
          <p:nvPr/>
        </p:nvSpPr>
        <p:spPr>
          <a:xfrm rot="20949527">
            <a:off x="8597782" y="3721479"/>
            <a:ext cx="1098877" cy="375267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C9D145BE-505E-445E-9AC7-343A2A98E0D7}"/>
              </a:ext>
            </a:extLst>
          </p:cNvPr>
          <p:cNvSpPr/>
          <p:nvPr/>
        </p:nvSpPr>
        <p:spPr>
          <a:xfrm rot="364788" flipV="1">
            <a:off x="8022831" y="4458322"/>
            <a:ext cx="889820" cy="426072"/>
          </a:xfrm>
          <a:prstGeom prst="arc">
            <a:avLst>
              <a:gd name="adj1" fmla="val 13053662"/>
              <a:gd name="adj2" fmla="val 2072421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8DEB88-29C5-4440-86A9-7E3EA807392E}"/>
              </a:ext>
            </a:extLst>
          </p:cNvPr>
          <p:cNvSpPr/>
          <p:nvPr/>
        </p:nvSpPr>
        <p:spPr>
          <a:xfrm rot="18496413" flipH="1">
            <a:off x="4277626" y="2333044"/>
            <a:ext cx="2451422" cy="675945"/>
          </a:xfrm>
          <a:prstGeom prst="arc">
            <a:avLst>
              <a:gd name="adj1" fmla="val 11903053"/>
              <a:gd name="adj2" fmla="val 2144645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53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772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WDYT Design Specification</vt:lpstr>
      <vt:lpstr>Profile Screen</vt:lpstr>
      <vt:lpstr>Profile - Select Interest</vt:lpstr>
      <vt:lpstr>Add Interest</vt:lpstr>
      <vt:lpstr>Post a Question – Select Interest</vt:lpstr>
      <vt:lpstr>Post a Question - Images</vt:lpstr>
      <vt:lpstr>Post a Question - Audio</vt:lpstr>
      <vt:lpstr>Post a Question - Text</vt:lpstr>
      <vt:lpstr>Home Screen - Images</vt:lpstr>
      <vt:lpstr>Home Screen - Text</vt:lpstr>
      <vt:lpstr>Home Screen - Audio</vt:lpstr>
      <vt:lpstr>Contact Us</vt:lpstr>
      <vt:lpstr>Notifications</vt:lpstr>
      <vt:lpstr>Filters</vt:lpstr>
      <vt:lpstr>Demographics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WDYT Design Specification</dc:title>
  <dc:creator>Joyce Otobo</dc:creator>
  <cp:lastModifiedBy>Joyce Otobo</cp:lastModifiedBy>
  <cp:revision>48</cp:revision>
  <dcterms:created xsi:type="dcterms:W3CDTF">2018-04-22T10:34:44Z</dcterms:created>
  <dcterms:modified xsi:type="dcterms:W3CDTF">2018-04-22T20:50:57Z</dcterms:modified>
</cp:coreProperties>
</file>