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
  </p:notesMasterIdLst>
  <p:sldIdLst>
    <p:sldId id="256" r:id="rId2"/>
  </p:sldIdLst>
  <p:sldSz cx="7772400" cy="10058400"/>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3" d="100"/>
          <a:sy n="63" d="100"/>
        </p:scale>
        <p:origin x="229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1F092B4D-5917-44D9-BCC0-94FBE0E1B5DD}" type="datetimeFigureOut">
              <a:rPr lang="ar-EG" smtClean="0"/>
              <a:t>26/05/1439</a:t>
            </a:fld>
            <a:endParaRPr lang="ar-EG"/>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07732851-58CA-4256-8A2E-BA99C850FF30}" type="slidenum">
              <a:rPr lang="ar-EG" smtClean="0"/>
              <a:t>‹#›</a:t>
            </a:fld>
            <a:endParaRPr lang="ar-EG"/>
          </a:p>
        </p:txBody>
      </p:sp>
    </p:spTree>
    <p:extLst>
      <p:ext uri="{BB962C8B-B14F-4D97-AF65-F5344CB8AC3E}">
        <p14:creationId xmlns:p14="http://schemas.microsoft.com/office/powerpoint/2010/main" val="248756889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EG" dirty="0"/>
          </a:p>
        </p:txBody>
      </p:sp>
      <p:sp>
        <p:nvSpPr>
          <p:cNvPr id="4" name="Slide Number Placeholder 3"/>
          <p:cNvSpPr>
            <a:spLocks noGrp="1"/>
          </p:cNvSpPr>
          <p:nvPr>
            <p:ph type="sldNum" sz="quarter" idx="10"/>
          </p:nvPr>
        </p:nvSpPr>
        <p:spPr/>
        <p:txBody>
          <a:bodyPr/>
          <a:lstStyle/>
          <a:p>
            <a:fld id="{07732851-58CA-4256-8A2E-BA99C850FF30}" type="slidenum">
              <a:rPr lang="ar-EG" smtClean="0"/>
              <a:t>1</a:t>
            </a:fld>
            <a:endParaRPr lang="ar-EG"/>
          </a:p>
        </p:txBody>
      </p:sp>
    </p:spTree>
    <p:extLst>
      <p:ext uri="{BB962C8B-B14F-4D97-AF65-F5344CB8AC3E}">
        <p14:creationId xmlns:p14="http://schemas.microsoft.com/office/powerpoint/2010/main" val="4036675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DD95B8-CC14-4A25-9CC1-08F06CE190F3}" type="datetimeFigureOut">
              <a:rPr lang="ar-EG" smtClean="0"/>
              <a:t>26/05/1439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92665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DD95B8-CC14-4A25-9CC1-08F06CE190F3}" type="datetimeFigureOut">
              <a:rPr lang="ar-EG" smtClean="0"/>
              <a:t>26/05/1439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192355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DD95B8-CC14-4A25-9CC1-08F06CE190F3}" type="datetimeFigureOut">
              <a:rPr lang="ar-EG" smtClean="0"/>
              <a:t>26/05/1439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35357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DD95B8-CC14-4A25-9CC1-08F06CE190F3}" type="datetimeFigureOut">
              <a:rPr lang="ar-EG" smtClean="0"/>
              <a:t>26/05/1439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576029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DD95B8-CC14-4A25-9CC1-08F06CE190F3}" type="datetimeFigureOut">
              <a:rPr lang="ar-EG" smtClean="0"/>
              <a:t>26/05/1439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3415466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DD95B8-CC14-4A25-9CC1-08F06CE190F3}" type="datetimeFigureOut">
              <a:rPr lang="ar-EG" smtClean="0"/>
              <a:t>26/05/1439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203393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DD95B8-CC14-4A25-9CC1-08F06CE190F3}" type="datetimeFigureOut">
              <a:rPr lang="ar-EG" smtClean="0"/>
              <a:t>26/05/1439</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66124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DD95B8-CC14-4A25-9CC1-08F06CE190F3}" type="datetimeFigureOut">
              <a:rPr lang="ar-EG" smtClean="0"/>
              <a:t>26/05/1439</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3332025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DD95B8-CC14-4A25-9CC1-08F06CE190F3}" type="datetimeFigureOut">
              <a:rPr lang="ar-EG" smtClean="0"/>
              <a:t>26/05/1439</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3286729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EDD95B8-CC14-4A25-9CC1-08F06CE190F3}" type="datetimeFigureOut">
              <a:rPr lang="ar-EG" smtClean="0"/>
              <a:t>26/05/1439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3620368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EDD95B8-CC14-4A25-9CC1-08F06CE190F3}" type="datetimeFigureOut">
              <a:rPr lang="ar-EG" smtClean="0"/>
              <a:t>26/05/1439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A9F8E6D-05E0-40DD-B5F8-2BF948AC1168}" type="slidenum">
              <a:rPr lang="ar-EG" smtClean="0"/>
              <a:t>‹#›</a:t>
            </a:fld>
            <a:endParaRPr lang="ar-EG"/>
          </a:p>
        </p:txBody>
      </p:sp>
    </p:spTree>
    <p:extLst>
      <p:ext uri="{BB962C8B-B14F-4D97-AF65-F5344CB8AC3E}">
        <p14:creationId xmlns:p14="http://schemas.microsoft.com/office/powerpoint/2010/main" val="2646606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EDD95B8-CC14-4A25-9CC1-08F06CE190F3}" type="datetimeFigureOut">
              <a:rPr lang="ar-EG" smtClean="0"/>
              <a:t>26/05/1439</a:t>
            </a:fld>
            <a:endParaRPr lang="ar-EG"/>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A9F8E6D-05E0-40DD-B5F8-2BF948AC1168}" type="slidenum">
              <a:rPr lang="ar-EG" smtClean="0"/>
              <a:t>‹#›</a:t>
            </a:fld>
            <a:endParaRPr lang="ar-EG"/>
          </a:p>
        </p:txBody>
      </p:sp>
    </p:spTree>
    <p:extLst>
      <p:ext uri="{BB962C8B-B14F-4D97-AF65-F5344CB8AC3E}">
        <p14:creationId xmlns:p14="http://schemas.microsoft.com/office/powerpoint/2010/main" val="2156632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1"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r" defTabSz="777240" rtl="1"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r" defTabSz="777240" rtl="1"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r" defTabSz="777240" rtl="1"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r" defTabSz="777240" rtl="1" eaLnBrk="1" latinLnBrk="0" hangingPunct="1">
        <a:defRPr sz="1530" kern="1200">
          <a:solidFill>
            <a:schemeClr val="tx1"/>
          </a:solidFill>
          <a:latin typeface="+mn-lt"/>
          <a:ea typeface="+mn-ea"/>
          <a:cs typeface="+mn-cs"/>
        </a:defRPr>
      </a:lvl1pPr>
      <a:lvl2pPr marL="388620" algn="r" defTabSz="777240" rtl="1" eaLnBrk="1" latinLnBrk="0" hangingPunct="1">
        <a:defRPr sz="1530" kern="1200">
          <a:solidFill>
            <a:schemeClr val="tx1"/>
          </a:solidFill>
          <a:latin typeface="+mn-lt"/>
          <a:ea typeface="+mn-ea"/>
          <a:cs typeface="+mn-cs"/>
        </a:defRPr>
      </a:lvl2pPr>
      <a:lvl3pPr marL="777240" algn="r" defTabSz="777240" rtl="1" eaLnBrk="1" latinLnBrk="0" hangingPunct="1">
        <a:defRPr sz="1530" kern="1200">
          <a:solidFill>
            <a:schemeClr val="tx1"/>
          </a:solidFill>
          <a:latin typeface="+mn-lt"/>
          <a:ea typeface="+mn-ea"/>
          <a:cs typeface="+mn-cs"/>
        </a:defRPr>
      </a:lvl3pPr>
      <a:lvl4pPr marL="1165860" algn="r" defTabSz="777240" rtl="1" eaLnBrk="1" latinLnBrk="0" hangingPunct="1">
        <a:defRPr sz="1530" kern="1200">
          <a:solidFill>
            <a:schemeClr val="tx1"/>
          </a:solidFill>
          <a:latin typeface="+mn-lt"/>
          <a:ea typeface="+mn-ea"/>
          <a:cs typeface="+mn-cs"/>
        </a:defRPr>
      </a:lvl4pPr>
      <a:lvl5pPr marL="1554480" algn="r" defTabSz="777240" rtl="1" eaLnBrk="1" latinLnBrk="0" hangingPunct="1">
        <a:defRPr sz="1530" kern="1200">
          <a:solidFill>
            <a:schemeClr val="tx1"/>
          </a:solidFill>
          <a:latin typeface="+mn-lt"/>
          <a:ea typeface="+mn-ea"/>
          <a:cs typeface="+mn-cs"/>
        </a:defRPr>
      </a:lvl5pPr>
      <a:lvl6pPr marL="1943100" algn="r" defTabSz="777240" rtl="1" eaLnBrk="1" latinLnBrk="0" hangingPunct="1">
        <a:defRPr sz="1530" kern="1200">
          <a:solidFill>
            <a:schemeClr val="tx1"/>
          </a:solidFill>
          <a:latin typeface="+mn-lt"/>
          <a:ea typeface="+mn-ea"/>
          <a:cs typeface="+mn-cs"/>
        </a:defRPr>
      </a:lvl6pPr>
      <a:lvl7pPr marL="2331720" algn="r" defTabSz="777240" rtl="1" eaLnBrk="1" latinLnBrk="0" hangingPunct="1">
        <a:defRPr sz="1530" kern="1200">
          <a:solidFill>
            <a:schemeClr val="tx1"/>
          </a:solidFill>
          <a:latin typeface="+mn-lt"/>
          <a:ea typeface="+mn-ea"/>
          <a:cs typeface="+mn-cs"/>
        </a:defRPr>
      </a:lvl7pPr>
      <a:lvl8pPr marL="2720340" algn="r" defTabSz="777240" rtl="1" eaLnBrk="1" latinLnBrk="0" hangingPunct="1">
        <a:defRPr sz="1530" kern="1200">
          <a:solidFill>
            <a:schemeClr val="tx1"/>
          </a:solidFill>
          <a:latin typeface="+mn-lt"/>
          <a:ea typeface="+mn-ea"/>
          <a:cs typeface="+mn-cs"/>
        </a:defRPr>
      </a:lvl8pPr>
      <a:lvl9pPr marL="3108960" algn="r" defTabSz="777240" rtl="1"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7903464"/>
            <a:ext cx="7772400" cy="2154936"/>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7772400" cy="218236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1945" y="2454765"/>
            <a:ext cx="252985" cy="338329"/>
          </a:xfrm>
          <a:prstGeom prst="rect">
            <a:avLst/>
          </a:prstGeom>
        </p:spPr>
      </p:pic>
      <p:sp>
        <p:nvSpPr>
          <p:cNvPr id="13" name="TextBox 12"/>
          <p:cNvSpPr txBox="1"/>
          <p:nvPr/>
        </p:nvSpPr>
        <p:spPr>
          <a:xfrm>
            <a:off x="484930" y="2264875"/>
            <a:ext cx="5838093" cy="698012"/>
          </a:xfrm>
          <a:prstGeom prst="rect">
            <a:avLst/>
          </a:prstGeom>
          <a:noFill/>
        </p:spPr>
        <p:txBody>
          <a:bodyPr wrap="square" rtlCol="1">
            <a:spAutoFit/>
          </a:bodyPr>
          <a:lstStyle/>
          <a:p>
            <a:pPr algn="l" rtl="0"/>
            <a:r>
              <a:rPr lang="en-CA" sz="3936" dirty="0">
                <a:solidFill>
                  <a:schemeClr val="tx1">
                    <a:lumMod val="75000"/>
                    <a:lumOff val="25000"/>
                  </a:schemeClr>
                </a:solidFill>
                <a:latin typeface="Franklin Gothic Demi" panose="020B0703020102020204" pitchFamily="34" charset="0"/>
              </a:rPr>
              <a:t>HEAVY DUTY DEGREASER</a:t>
            </a:r>
            <a:endParaRPr lang="en-US" sz="3936" dirty="0">
              <a:solidFill>
                <a:schemeClr val="tx1">
                  <a:lumMod val="75000"/>
                  <a:lumOff val="25000"/>
                </a:schemeClr>
              </a:solidFill>
              <a:latin typeface="Franklin Gothic Demi" panose="020B0703020102020204" pitchFamily="34" charset="0"/>
            </a:endParaRPr>
          </a:p>
        </p:txBody>
      </p:sp>
      <p:sp>
        <p:nvSpPr>
          <p:cNvPr id="14" name="TextBox 13"/>
          <p:cNvSpPr txBox="1"/>
          <p:nvPr/>
        </p:nvSpPr>
        <p:spPr>
          <a:xfrm>
            <a:off x="128949" y="2936600"/>
            <a:ext cx="3757251" cy="5478423"/>
          </a:xfrm>
          <a:prstGeom prst="rect">
            <a:avLst/>
          </a:prstGeom>
          <a:noFill/>
        </p:spPr>
        <p:txBody>
          <a:bodyPr wrap="square" rtlCol="1">
            <a:spAutoFit/>
          </a:bodyPr>
          <a:lstStyle/>
          <a:p>
            <a:pPr algn="justLow" rtl="0" hangingPunct="0"/>
            <a:r>
              <a:rPr lang="en-US" sz="1000" dirty="0">
                <a:latin typeface="Franklin Gothic Demi" panose="020B0703020102020204" pitchFamily="34" charset="0"/>
              </a:rPr>
              <a:t>Fats, oils and grease are quickly and effectively separated from metals and plastics using Green Earth’s heavy duty degreaser. This military grade product dries quickly, and a simple surface wash with clean water will guarantee no residual remains on the cleaned area. It is engineered to permanently remove stubborn problems for the toughest industrial and commercial cleaning applications.</a:t>
            </a:r>
          </a:p>
          <a:p>
            <a:pPr algn="justLow" rtl="0"/>
            <a:r>
              <a:rPr lang="en-US" sz="1000" dirty="0">
                <a:latin typeface="Franklin Gothic Demi" panose="020B0703020102020204" pitchFamily="34" charset="0"/>
              </a:rPr>
              <a:t> </a:t>
            </a:r>
          </a:p>
          <a:p>
            <a:pPr algn="justLow" rtl="0" hangingPunct="0"/>
            <a:r>
              <a:rPr lang="en-US" sz="1000" dirty="0">
                <a:latin typeface="Franklin Gothic Demi" panose="020B0703020102020204" pitchFamily="34" charset="0"/>
              </a:rPr>
              <a:t>Heavy duty degreasers are being used by professionals in a diverse range of industries including: </a:t>
            </a:r>
          </a:p>
          <a:p>
            <a:pPr lvl="0" algn="justLow" rtl="0" hangingPunct="0"/>
            <a:r>
              <a:rPr lang="en-US" sz="1000" dirty="0">
                <a:latin typeface="Franklin Gothic Demi" panose="020B0703020102020204" pitchFamily="34" charset="0"/>
              </a:rPr>
              <a:t>Hospitality, </a:t>
            </a:r>
          </a:p>
          <a:p>
            <a:pPr lvl="0" algn="justLow" rtl="0" hangingPunct="0"/>
            <a:r>
              <a:rPr lang="en-US" sz="1000" dirty="0">
                <a:latin typeface="Franklin Gothic Demi" panose="020B0703020102020204" pitchFamily="34" charset="0"/>
              </a:rPr>
              <a:t>Transportation </a:t>
            </a:r>
          </a:p>
          <a:p>
            <a:pPr lvl="0" algn="justLow" rtl="0" hangingPunct="0"/>
            <a:r>
              <a:rPr lang="en-US" sz="1000" dirty="0">
                <a:latin typeface="Franklin Gothic Demi" panose="020B0703020102020204" pitchFamily="34" charset="0"/>
              </a:rPr>
              <a:t>Oil, Gas &amp; Mining </a:t>
            </a:r>
          </a:p>
          <a:p>
            <a:pPr lvl="0" algn="justLow" rtl="0" hangingPunct="0"/>
            <a:r>
              <a:rPr lang="en-US" sz="1000" dirty="0">
                <a:latin typeface="Franklin Gothic Demi" panose="020B0703020102020204" pitchFamily="34" charset="0"/>
              </a:rPr>
              <a:t>Military </a:t>
            </a:r>
          </a:p>
          <a:p>
            <a:pPr lvl="0" algn="justLow" rtl="0" hangingPunct="0"/>
            <a:r>
              <a:rPr lang="en-US" sz="1000" dirty="0">
                <a:latin typeface="Franklin Gothic Demi" panose="020B0703020102020204" pitchFamily="34" charset="0"/>
              </a:rPr>
              <a:t>Marine </a:t>
            </a:r>
          </a:p>
          <a:p>
            <a:pPr lvl="0" algn="justLow" rtl="0" hangingPunct="0"/>
            <a:r>
              <a:rPr lang="en-US" sz="1000" dirty="0">
                <a:latin typeface="Franklin Gothic Demi" panose="020B0703020102020204" pitchFamily="34" charset="0"/>
              </a:rPr>
              <a:t>Manufacturing </a:t>
            </a:r>
          </a:p>
          <a:p>
            <a:pPr algn="justLow" rtl="0"/>
            <a:r>
              <a:rPr lang="en-US" sz="1000" dirty="0">
                <a:latin typeface="Franklin Gothic Demi" panose="020B0703020102020204" pitchFamily="34" charset="0"/>
              </a:rPr>
              <a:t> </a:t>
            </a:r>
          </a:p>
          <a:p>
            <a:pPr algn="justLow" rtl="0" hangingPunct="0"/>
            <a:r>
              <a:rPr lang="en-US" sz="1000" dirty="0">
                <a:latin typeface="Franklin Gothic Demi" panose="020B0703020102020204" pitchFamily="34" charset="0"/>
              </a:rPr>
              <a:t>Green Earth Heavy Duty Degreaser counters the need for conventional, caustic and environmentally hazardous chemicals typically used in industry. Additional benefits:</a:t>
            </a:r>
          </a:p>
          <a:p>
            <a:pPr algn="justLow" rtl="0"/>
            <a:r>
              <a:rPr lang="en-US" sz="1000" dirty="0">
                <a:latin typeface="Franklin Gothic Demi" panose="020B0703020102020204" pitchFamily="34" charset="0"/>
              </a:rPr>
              <a:t> </a:t>
            </a:r>
          </a:p>
          <a:p>
            <a:pPr lvl="0" algn="justLow" rtl="0" hangingPunct="0"/>
            <a:r>
              <a:rPr lang="en-US" sz="1000" dirty="0">
                <a:latin typeface="Franklin Gothic Demi" panose="020B0703020102020204" pitchFamily="34" charset="0"/>
              </a:rPr>
              <a:t>It is formulated from a variety of readily available plants and minerals. The natural ingredients mean it is fully biodegradable, and will not contaminate or pollute the environment. </a:t>
            </a:r>
          </a:p>
          <a:p>
            <a:pPr lvl="0" algn="justLow" rtl="0" hangingPunct="0"/>
            <a:r>
              <a:rPr lang="en-US" sz="1000" dirty="0">
                <a:latin typeface="Franklin Gothic Demi" panose="020B0703020102020204" pitchFamily="34" charset="0"/>
              </a:rPr>
              <a:t>Oils and greases are easily separated from the degreaser solution and the Green Earth Heavy Duty Degreaser can be re-used or recycled for even greater savings. </a:t>
            </a:r>
          </a:p>
          <a:p>
            <a:pPr lvl="0" algn="justLow" rtl="0" hangingPunct="0"/>
            <a:r>
              <a:rPr lang="en-US" sz="1000" dirty="0">
                <a:latin typeface="Franklin Gothic Demi" panose="020B0703020102020204" pitchFamily="34" charset="0"/>
              </a:rPr>
              <a:t>There are no environmental charges or disposal fees after use. </a:t>
            </a:r>
          </a:p>
          <a:p>
            <a:pPr lvl="0" algn="justLow" rtl="0" hangingPunct="0"/>
            <a:r>
              <a:rPr lang="en-US" sz="1000" dirty="0">
                <a:latin typeface="Franklin Gothic Demi" panose="020B0703020102020204" pitchFamily="34" charset="0"/>
              </a:rPr>
              <a:t>is non-corrosive and will not damage metal or plastic surfaces. </a:t>
            </a:r>
          </a:p>
          <a:p>
            <a:pPr lvl="0" algn="justLow" rtl="0" hangingPunct="0"/>
            <a:r>
              <a:rPr lang="en-US" sz="1000" dirty="0">
                <a:latin typeface="Franklin Gothic Demi" panose="020B0703020102020204" pitchFamily="34" charset="0"/>
              </a:rPr>
              <a:t>It is safe for the user. Many of the standard work-safe procedures are a thing of the past as there are no VOC’s, it is non-toxic, nonhazardous, non-flammable and non – cancer forming. </a:t>
            </a:r>
          </a:p>
          <a:p>
            <a:pPr algn="justLow" rtl="0"/>
            <a:endParaRPr lang="ar-EG" sz="1000" dirty="0">
              <a:latin typeface="Franklin Gothic Demi" panose="020B0703020102020204" pitchFamily="34" charset="0"/>
            </a:endParaRPr>
          </a:p>
        </p:txBody>
      </p:sp>
      <p:sp>
        <p:nvSpPr>
          <p:cNvPr id="37" name="TextBox 36"/>
          <p:cNvSpPr txBox="1"/>
          <p:nvPr/>
        </p:nvSpPr>
        <p:spPr>
          <a:xfrm>
            <a:off x="3999781" y="2932706"/>
            <a:ext cx="1642073" cy="2246769"/>
          </a:xfrm>
          <a:prstGeom prst="rect">
            <a:avLst/>
          </a:prstGeom>
          <a:noFill/>
        </p:spPr>
        <p:txBody>
          <a:bodyPr wrap="square" rtlCol="1">
            <a:spAutoFit/>
          </a:bodyPr>
          <a:lstStyle/>
          <a:p>
            <a:pPr algn="just" rtl="0" hangingPunct="0"/>
            <a:r>
              <a:rPr lang="en-US" sz="1000" dirty="0">
                <a:latin typeface="Franklin Gothic Demi" panose="020B0703020102020204" pitchFamily="34" charset="0"/>
              </a:rPr>
              <a:t>The active ingredients behind all Green Earth cleaning, solvent and lubricating products are combinations of various readily biodegradable plants and naturally occurring minerals. Green Earth’s proprietary, renewable; chemical/mechanical process creates a truly unique product that is safe for human use and</a:t>
            </a:r>
          </a:p>
        </p:txBody>
      </p:sp>
      <p:sp>
        <p:nvSpPr>
          <p:cNvPr id="39" name="TextBox 38"/>
          <p:cNvSpPr txBox="1"/>
          <p:nvPr/>
        </p:nvSpPr>
        <p:spPr>
          <a:xfrm>
            <a:off x="3999781" y="5118003"/>
            <a:ext cx="3538256" cy="3323987"/>
          </a:xfrm>
          <a:prstGeom prst="rect">
            <a:avLst/>
          </a:prstGeom>
          <a:noFill/>
        </p:spPr>
        <p:txBody>
          <a:bodyPr wrap="square" rtlCol="1">
            <a:spAutoFit/>
          </a:bodyPr>
          <a:lstStyle/>
          <a:p>
            <a:pPr algn="just" rtl="0" hangingPunct="0"/>
            <a:r>
              <a:rPr lang="en-US" sz="1000" dirty="0">
                <a:latin typeface="Franklin Gothic Demi" panose="020B0703020102020204" pitchFamily="34" charset="0"/>
              </a:rPr>
              <a:t>All Green Earth active ingredient formulas are effective as a result of the creation of electrically charged particles known as micelle. When activated in water, micelles repel each other in a ceaseless random movement. Measuring only 2 – 4 nanometers in size, their extreme surface-area-to-volume ratio enables far greater efficacy than conventional technologies or formulas. Micelles do not produce a chemical reaction that generates new compounds when introduced into another material or the environment, instead they break down carbon based compounds into smaller particles that can be easily assimilated and metabolized by normal soil or water microorganisms.</a:t>
            </a:r>
          </a:p>
          <a:p>
            <a:pPr algn="just" rtl="0" hangingPunct="0"/>
            <a:r>
              <a:rPr lang="en-US" sz="1000" dirty="0">
                <a:latin typeface="Franklin Gothic Demi" panose="020B0703020102020204" pitchFamily="34" charset="0"/>
              </a:rPr>
              <a:t>The active ingredients behind all Green Earth cleaning, solvent and lubricating products are combinations of various readily biodegradable plants and naturally occurring minerals. Green Earth’s proprietary, renewable; chemical/mechanical process creates a truly unique product that is safe </a:t>
            </a:r>
          </a:p>
          <a:p>
            <a:pPr algn="just" rtl="0" hangingPunct="0"/>
            <a:endParaRPr lang="en-US" sz="1000" dirty="0">
              <a:latin typeface="Franklin Gothic Demi" panose="020B0703020102020204" pitchFamily="34" charset="0"/>
            </a:endParaRPr>
          </a:p>
          <a:p>
            <a:pPr algn="just" rtl="0" hangingPunct="0"/>
            <a:endParaRPr lang="en-US" sz="1000" dirty="0">
              <a:latin typeface="Franklin Gothic Demi" panose="020B0703020102020204" pitchFamily="34" charset="0"/>
            </a:endParaRPr>
          </a:p>
        </p:txBody>
      </p:sp>
      <p:sp>
        <p:nvSpPr>
          <p:cNvPr id="27" name="TextBox 26"/>
          <p:cNvSpPr txBox="1"/>
          <p:nvPr/>
        </p:nvSpPr>
        <p:spPr>
          <a:xfrm>
            <a:off x="44425" y="8519267"/>
            <a:ext cx="2150105" cy="461665"/>
          </a:xfrm>
          <a:prstGeom prst="rect">
            <a:avLst/>
          </a:prstGeom>
          <a:noFill/>
        </p:spPr>
        <p:txBody>
          <a:bodyPr wrap="square" rtlCol="1">
            <a:spAutoFit/>
          </a:bodyPr>
          <a:lstStyle/>
          <a:p>
            <a:r>
              <a:rPr lang="en-US" sz="1200" dirty="0">
                <a:solidFill>
                  <a:schemeClr val="bg1"/>
                </a:solidFill>
                <a:latin typeface="Motor Oil 1937 M54" panose="020B0603050302020204" pitchFamily="34" charset="0"/>
              </a:rPr>
              <a:t>Green Earth Chemicals Are</a:t>
            </a:r>
          </a:p>
          <a:p>
            <a:endParaRPr lang="ar-EG" sz="1200" dirty="0">
              <a:solidFill>
                <a:schemeClr val="bg1"/>
              </a:solidFill>
              <a:latin typeface="Motor Oil 1937 M54" panose="020B0603050302020204" pitchFamily="34" charset="0"/>
            </a:endParaRPr>
          </a:p>
        </p:txBody>
      </p:sp>
      <p:sp>
        <p:nvSpPr>
          <p:cNvPr id="40" name="TextBox 39"/>
          <p:cNvSpPr txBox="1"/>
          <p:nvPr/>
        </p:nvSpPr>
        <p:spPr>
          <a:xfrm>
            <a:off x="3064009" y="8522431"/>
            <a:ext cx="2150105" cy="276999"/>
          </a:xfrm>
          <a:prstGeom prst="rect">
            <a:avLst/>
          </a:prstGeom>
          <a:noFill/>
        </p:spPr>
        <p:txBody>
          <a:bodyPr wrap="square" rtlCol="1">
            <a:spAutoFit/>
          </a:bodyPr>
          <a:lstStyle/>
          <a:p>
            <a:r>
              <a:rPr lang="en-US" sz="1200" dirty="0">
                <a:solidFill>
                  <a:schemeClr val="bg1"/>
                </a:solidFill>
                <a:latin typeface="Motor Oil 1937 M54" panose="020B0603050302020204" pitchFamily="34" charset="0"/>
              </a:rPr>
              <a:t>Do Not Contain</a:t>
            </a:r>
          </a:p>
        </p:txBody>
      </p:sp>
      <p:sp>
        <p:nvSpPr>
          <p:cNvPr id="41" name="TextBox 40"/>
          <p:cNvSpPr txBox="1"/>
          <p:nvPr/>
        </p:nvSpPr>
        <p:spPr>
          <a:xfrm>
            <a:off x="128949" y="8720574"/>
            <a:ext cx="2007010" cy="1446550"/>
          </a:xfrm>
          <a:prstGeom prst="rect">
            <a:avLst/>
          </a:prstGeom>
          <a:noFill/>
        </p:spPr>
        <p:txBody>
          <a:bodyPr wrap="square" rtlCol="1">
            <a:spAutoFit/>
          </a:bodyPr>
          <a:lstStyle/>
          <a:p>
            <a:pPr algn="l" rtl="0"/>
            <a:r>
              <a:rPr lang="en-US" sz="1100" dirty="0">
                <a:solidFill>
                  <a:schemeClr val="bg1"/>
                </a:solidFill>
                <a:latin typeface="Franklin Gothic Demi" panose="020B0703020102020204" pitchFamily="34" charset="0"/>
              </a:rPr>
              <a:t>-</a:t>
            </a:r>
            <a:r>
              <a:rPr lang="en-US" sz="1100" dirty="0">
                <a:solidFill>
                  <a:schemeClr val="bg1"/>
                </a:solidFill>
                <a:latin typeface="Motor Oil 1937 M54" panose="020B0603050302020204" pitchFamily="34" charset="0"/>
              </a:rPr>
              <a:t>Bio Based</a:t>
            </a:r>
          </a:p>
          <a:p>
            <a:pPr algn="l" rtl="0"/>
            <a:r>
              <a:rPr lang="en-US" sz="1100" dirty="0">
                <a:solidFill>
                  <a:schemeClr val="bg1"/>
                </a:solidFill>
                <a:latin typeface="Franklin Gothic Demi" panose="020B0703020102020204" pitchFamily="34" charset="0"/>
              </a:rPr>
              <a:t>-</a:t>
            </a:r>
            <a:r>
              <a:rPr lang="en-US" sz="1100" dirty="0">
                <a:solidFill>
                  <a:schemeClr val="bg1"/>
                </a:solidFill>
                <a:latin typeface="Motor Oil 1937 M54" panose="020B0603050302020204" pitchFamily="34" charset="0"/>
              </a:rPr>
              <a:t>Readily Biodegradable</a:t>
            </a:r>
          </a:p>
          <a:p>
            <a:pPr algn="l" rtl="0"/>
            <a:r>
              <a:rPr lang="en-US" sz="1100" dirty="0">
                <a:solidFill>
                  <a:schemeClr val="bg1"/>
                </a:solidFill>
                <a:latin typeface="Franklin Gothic Demi" panose="020B0703020102020204" pitchFamily="34" charset="0"/>
              </a:rPr>
              <a:t>-</a:t>
            </a:r>
            <a:r>
              <a:rPr lang="en-US" sz="1100" dirty="0">
                <a:solidFill>
                  <a:schemeClr val="bg1"/>
                </a:solidFill>
                <a:latin typeface="Motor Oil 1937 M54" panose="020B0603050302020204" pitchFamily="34" charset="0"/>
              </a:rPr>
              <a:t>Non</a:t>
            </a:r>
            <a:r>
              <a:rPr lang="en-US" sz="1100" dirty="0">
                <a:solidFill>
                  <a:schemeClr val="bg1"/>
                </a:solidFill>
                <a:latin typeface="Franklin Gothic Demi" panose="020B0703020102020204" pitchFamily="34" charset="0"/>
              </a:rPr>
              <a:t>-</a:t>
            </a:r>
            <a:r>
              <a:rPr lang="en-US" sz="1100" dirty="0">
                <a:solidFill>
                  <a:schemeClr val="bg1"/>
                </a:solidFill>
                <a:latin typeface="Motor Oil 1937 M54" panose="020B0603050302020204" pitchFamily="34" charset="0"/>
              </a:rPr>
              <a:t>Toxic</a:t>
            </a:r>
          </a:p>
          <a:p>
            <a:pPr algn="l" rtl="0"/>
            <a:r>
              <a:rPr lang="en-US" sz="1100" dirty="0">
                <a:solidFill>
                  <a:schemeClr val="bg1"/>
                </a:solidFill>
                <a:latin typeface="Franklin Gothic Demi" panose="020B0703020102020204" pitchFamily="34" charset="0"/>
              </a:rPr>
              <a:t>-</a:t>
            </a:r>
            <a:r>
              <a:rPr lang="en-US" sz="1100" dirty="0">
                <a:solidFill>
                  <a:schemeClr val="bg1"/>
                </a:solidFill>
                <a:latin typeface="Motor Oil 1937 M54" panose="020B0603050302020204" pitchFamily="34" charset="0"/>
              </a:rPr>
              <a:t>Non</a:t>
            </a:r>
            <a:r>
              <a:rPr lang="en-US" sz="1100" dirty="0">
                <a:solidFill>
                  <a:schemeClr val="bg1"/>
                </a:solidFill>
                <a:latin typeface="Franklin Gothic Demi" panose="020B0703020102020204" pitchFamily="34" charset="0"/>
              </a:rPr>
              <a:t>-</a:t>
            </a:r>
            <a:r>
              <a:rPr lang="en-US" sz="1100" dirty="0">
                <a:solidFill>
                  <a:schemeClr val="bg1"/>
                </a:solidFill>
                <a:latin typeface="Motor Oil 1937 M54" panose="020B0603050302020204" pitchFamily="34" charset="0"/>
              </a:rPr>
              <a:t>Corrosive</a:t>
            </a:r>
          </a:p>
          <a:p>
            <a:pPr algn="l" rtl="0"/>
            <a:endParaRPr lang="en-US" sz="1100" dirty="0">
              <a:solidFill>
                <a:schemeClr val="bg1"/>
              </a:solidFill>
              <a:latin typeface="Motor Oil 1937 M54" panose="020B0603050302020204" pitchFamily="34" charset="0"/>
            </a:endParaRPr>
          </a:p>
          <a:p>
            <a:pPr algn="l" rtl="0"/>
            <a:endParaRPr lang="en-US" sz="1100" dirty="0">
              <a:solidFill>
                <a:schemeClr val="bg1"/>
              </a:solidFill>
              <a:latin typeface="Motor Oil 1937 M54" panose="020B0603050302020204" pitchFamily="34" charset="0"/>
            </a:endParaRPr>
          </a:p>
          <a:p>
            <a:pPr algn="l" rtl="0"/>
            <a:endParaRPr lang="en-US" sz="1100" dirty="0">
              <a:solidFill>
                <a:schemeClr val="bg1"/>
              </a:solidFill>
              <a:latin typeface="Motor Oil 1937 M54" panose="020B0603050302020204" pitchFamily="34" charset="0"/>
            </a:endParaRPr>
          </a:p>
          <a:p>
            <a:pPr algn="l" rtl="0"/>
            <a:endParaRPr lang="en-US" sz="1100" dirty="0">
              <a:solidFill>
                <a:schemeClr val="bg1"/>
              </a:solidFill>
              <a:latin typeface="Motor Oil 1937 M54" panose="020B0603050302020204" pitchFamily="34" charset="0"/>
            </a:endParaRPr>
          </a:p>
        </p:txBody>
      </p:sp>
      <p:sp>
        <p:nvSpPr>
          <p:cNvPr id="42" name="TextBox 41"/>
          <p:cNvSpPr txBox="1"/>
          <p:nvPr/>
        </p:nvSpPr>
        <p:spPr>
          <a:xfrm>
            <a:off x="1817718" y="8720574"/>
            <a:ext cx="2007010" cy="769441"/>
          </a:xfrm>
          <a:prstGeom prst="rect">
            <a:avLst/>
          </a:prstGeom>
          <a:noFill/>
        </p:spPr>
        <p:txBody>
          <a:bodyPr wrap="square" rtlCol="1">
            <a:spAutoFit/>
          </a:bodyPr>
          <a:lstStyle/>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Non</a:t>
            </a:r>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Caustic</a:t>
            </a:r>
          </a:p>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Non</a:t>
            </a:r>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Flammable</a:t>
            </a:r>
          </a:p>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Non</a:t>
            </a:r>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Cancer Causing</a:t>
            </a:r>
          </a:p>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Non</a:t>
            </a:r>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Hazardous</a:t>
            </a:r>
            <a:endParaRPr lang="en-US" sz="1100" dirty="0">
              <a:solidFill>
                <a:schemeClr val="bg1"/>
              </a:solidFill>
              <a:latin typeface="Motor Oil 1937 M54" panose="020B0603050302020204" pitchFamily="34" charset="0"/>
            </a:endParaRPr>
          </a:p>
        </p:txBody>
      </p:sp>
      <p:sp>
        <p:nvSpPr>
          <p:cNvPr id="43" name="TextBox 42"/>
          <p:cNvSpPr txBox="1"/>
          <p:nvPr/>
        </p:nvSpPr>
        <p:spPr>
          <a:xfrm>
            <a:off x="3981410" y="8712889"/>
            <a:ext cx="2473178" cy="769441"/>
          </a:xfrm>
          <a:prstGeom prst="rect">
            <a:avLst/>
          </a:prstGeom>
          <a:noFill/>
        </p:spPr>
        <p:txBody>
          <a:bodyPr wrap="square" rtlCol="1">
            <a:spAutoFit/>
          </a:bodyPr>
          <a:lstStyle/>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Ozone Depleting Substances</a:t>
            </a:r>
          </a:p>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Petroleum Distillates</a:t>
            </a:r>
          </a:p>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Glycol Ethers</a:t>
            </a:r>
          </a:p>
          <a:p>
            <a:pPr algn="l" rtl="0"/>
            <a:r>
              <a:rPr lang="it-IT" sz="1100" dirty="0">
                <a:solidFill>
                  <a:schemeClr val="bg1"/>
                </a:solidFill>
                <a:latin typeface="Franklin Gothic Demi" panose="020B0703020102020204" pitchFamily="34" charset="0"/>
              </a:rPr>
              <a:t>-</a:t>
            </a:r>
            <a:r>
              <a:rPr lang="it-IT" sz="1100" dirty="0">
                <a:solidFill>
                  <a:schemeClr val="bg1"/>
                </a:solidFill>
                <a:latin typeface="Motor Oil 1937 M54" panose="020B0603050302020204" pitchFamily="34" charset="0"/>
              </a:rPr>
              <a:t>Caustics</a:t>
            </a:r>
            <a:endParaRPr lang="en-US" sz="1100" dirty="0">
              <a:solidFill>
                <a:schemeClr val="bg1"/>
              </a:solidFill>
              <a:latin typeface="Motor Oil 1937 M54" panose="020B0603050302020204" pitchFamily="34" charset="0"/>
            </a:endParaRPr>
          </a:p>
        </p:txBody>
      </p:sp>
      <p:sp>
        <p:nvSpPr>
          <p:cNvPr id="44" name="TextBox 43"/>
          <p:cNvSpPr txBox="1"/>
          <p:nvPr/>
        </p:nvSpPr>
        <p:spPr>
          <a:xfrm>
            <a:off x="2720148" y="9658830"/>
            <a:ext cx="2473178" cy="307777"/>
          </a:xfrm>
          <a:prstGeom prst="rect">
            <a:avLst/>
          </a:prstGeom>
          <a:noFill/>
        </p:spPr>
        <p:txBody>
          <a:bodyPr wrap="square" rtlCol="1">
            <a:spAutoFit/>
          </a:bodyPr>
          <a:lstStyle/>
          <a:p>
            <a:pPr algn="l" rtl="0"/>
            <a:r>
              <a:rPr lang="en-US" sz="1400" b="1" dirty="0">
                <a:solidFill>
                  <a:schemeClr val="bg1"/>
                </a:solidFill>
                <a:latin typeface="Myriad Pro" panose="020B0503030403020204" pitchFamily="34" charset="0"/>
                <a:cs typeface="Myriad Hebrew" panose="01010101010101010101" pitchFamily="50" charset="-79"/>
              </a:rPr>
              <a:t>www.greenearthenergy.ca</a:t>
            </a:r>
            <a:endParaRPr lang="ar-EG" sz="1400" b="1" dirty="0">
              <a:solidFill>
                <a:schemeClr val="bg1"/>
              </a:solidFill>
              <a:latin typeface="Myriad Pro" panose="020B0503030403020204" pitchFamily="34" charset="0"/>
            </a:endParaRPr>
          </a:p>
        </p:txBody>
      </p:sp>
      <p:pic>
        <p:nvPicPr>
          <p:cNvPr id="45" name="Picture 44"/>
          <p:cNvPicPr/>
          <p:nvPr/>
        </p:nvPicPr>
        <p:blipFill rotWithShape="1">
          <a:blip r:embed="rId6" cstate="print">
            <a:extLst>
              <a:ext uri="{28A0092B-C50C-407E-A947-70E740481C1C}">
                <a14:useLocalDpi xmlns:a14="http://schemas.microsoft.com/office/drawing/2010/main" val="0"/>
              </a:ext>
            </a:extLst>
          </a:blip>
          <a:srcRect l="44697"/>
          <a:stretch/>
        </p:blipFill>
        <p:spPr bwMode="auto">
          <a:xfrm>
            <a:off x="5755435" y="3045394"/>
            <a:ext cx="1782601" cy="207260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929896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TotalTime>
  <Words>304</Words>
  <Application>Microsoft Office PowerPoint</Application>
  <PresentationFormat>Custom</PresentationFormat>
  <Paragraphs>39</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Franklin Gothic Demi</vt:lpstr>
      <vt:lpstr>Motor Oil 1937 M54</vt:lpstr>
      <vt:lpstr>Myriad Hebrew</vt:lpstr>
      <vt:lpstr>Myriad Pro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Larry Peters</cp:lastModifiedBy>
  <cp:revision>11</cp:revision>
  <dcterms:created xsi:type="dcterms:W3CDTF">2018-01-23T21:31:17Z</dcterms:created>
  <dcterms:modified xsi:type="dcterms:W3CDTF">2018-02-11T18:45:10Z</dcterms:modified>
</cp:coreProperties>
</file>