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</p:sldMasterIdLst>
  <p:notesMasterIdLst>
    <p:notesMasterId r:id="rId7"/>
  </p:notesMasterIdLst>
  <p:handoutMasterIdLst>
    <p:handoutMasterId r:id="rId8"/>
  </p:handoutMasterIdLst>
  <p:sldIdLst>
    <p:sldId id="419" r:id="rId5"/>
    <p:sldId id="556" r:id="rId6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7C18EAE8-F628-4FC7-8D0D-8FC8D7EB6A74}">
          <p14:sldIdLst>
            <p14:sldId id="419"/>
            <p14:sldId id="5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B5121B"/>
    <a:srgbClr val="A50021"/>
    <a:srgbClr val="993300"/>
    <a:srgbClr val="CC3300"/>
    <a:srgbClr val="000000"/>
    <a:srgbClr val="FF8000"/>
    <a:srgbClr val="469042"/>
    <a:srgbClr val="749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552" autoAdjust="0"/>
  </p:normalViewPr>
  <p:slideViewPr>
    <p:cSldViewPr>
      <p:cViewPr varScale="1">
        <p:scale>
          <a:sx n="68" d="100"/>
          <a:sy n="68" d="100"/>
        </p:scale>
        <p:origin x="166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8" d="100"/>
        <a:sy n="14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170582" cy="480389"/>
          </a:xfrm>
          <a:prstGeom prst="rect">
            <a:avLst/>
          </a:prstGeom>
        </p:spPr>
        <p:txBody>
          <a:bodyPr vert="horz" lIns="94846" tIns="47422" rIns="94846" bIns="4742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3" y="0"/>
            <a:ext cx="3170582" cy="480389"/>
          </a:xfrm>
          <a:prstGeom prst="rect">
            <a:avLst/>
          </a:prstGeom>
        </p:spPr>
        <p:txBody>
          <a:bodyPr vert="horz" lIns="94846" tIns="47422" rIns="94846" bIns="47422" rtlCol="0"/>
          <a:lstStyle>
            <a:lvl1pPr algn="r">
              <a:defRPr sz="1200"/>
            </a:lvl1pPr>
          </a:lstStyle>
          <a:p>
            <a:fld id="{B9F33C64-E95D-495A-8C1B-D9D7E2118EC3}" type="datetimeFigureOut">
              <a:rPr lang="en-US" smtClean="0"/>
              <a:t>3/25/2018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119173"/>
            <a:ext cx="3170582" cy="480389"/>
          </a:xfrm>
          <a:prstGeom prst="rect">
            <a:avLst/>
          </a:prstGeom>
        </p:spPr>
        <p:txBody>
          <a:bodyPr vert="horz" lIns="94846" tIns="47422" rIns="94846" bIns="4742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3" y="9119173"/>
            <a:ext cx="3170582" cy="480389"/>
          </a:xfrm>
          <a:prstGeom prst="rect">
            <a:avLst/>
          </a:prstGeom>
        </p:spPr>
        <p:txBody>
          <a:bodyPr vert="horz" lIns="94846" tIns="47422" rIns="94846" bIns="47422" rtlCol="0" anchor="b"/>
          <a:lstStyle>
            <a:lvl1pPr algn="r">
              <a:defRPr sz="1200"/>
            </a:lvl1pPr>
          </a:lstStyle>
          <a:p>
            <a:fld id="{765D20BA-95EA-4AC0-A59D-18022B8504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87007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1" cy="48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904" tIns="48953" rIns="97904" bIns="48953" numCol="1" anchor="t" anchorCtr="0" compatLnSpc="1">
            <a:prstTxWarp prst="textNoShape">
              <a:avLst/>
            </a:prstTxWarp>
          </a:bodyPr>
          <a:lstStyle>
            <a:lvl1pPr algn="l" defTabSz="979235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1" cy="48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904" tIns="48953" rIns="97904" bIns="48953" numCol="1" anchor="t" anchorCtr="0" compatLnSpc="1">
            <a:prstTxWarp prst="textNoShape">
              <a:avLst/>
            </a:prstTxWarp>
          </a:bodyPr>
          <a:lstStyle>
            <a:lvl1pPr algn="r" defTabSz="979235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19138"/>
            <a:ext cx="4803775" cy="3602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1313"/>
            <a:ext cx="5852160" cy="432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904" tIns="48953" rIns="97904" bIns="489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325"/>
            <a:ext cx="3169921" cy="48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904" tIns="48953" rIns="97904" bIns="48953" numCol="1" anchor="b" anchorCtr="0" compatLnSpc="1">
            <a:prstTxWarp prst="textNoShape">
              <a:avLst/>
            </a:prstTxWarp>
          </a:bodyPr>
          <a:lstStyle>
            <a:lvl1pPr algn="l" defTabSz="979235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325"/>
            <a:ext cx="3169921" cy="48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904" tIns="48953" rIns="97904" bIns="48953" numCol="1" anchor="b" anchorCtr="0" compatLnSpc="1">
            <a:prstTxWarp prst="textNoShape">
              <a:avLst/>
            </a:prstTxWarp>
          </a:bodyPr>
          <a:lstStyle>
            <a:lvl1pPr algn="r" defTabSz="979235">
              <a:defRPr sz="1200" b="0"/>
            </a:lvl1pPr>
          </a:lstStyle>
          <a:p>
            <a:pPr>
              <a:defRPr/>
            </a:pPr>
            <a:fld id="{70A0BA8A-D20C-467A-8EE1-9D1334AFF9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36313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597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4741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785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3505200" y="1676400"/>
            <a:ext cx="457200" cy="3810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30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095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420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744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415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FB25D-CFEE-4575-A301-070C61F3E395}" type="datetime1">
              <a:rPr lang="en-US" smtClean="0"/>
              <a:t>3/25/2018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67000" y="6477000"/>
            <a:ext cx="38100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17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82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2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6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82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617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12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95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8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val 2"/>
          <p:cNvSpPr>
            <a:spLocks noChangeArrowheads="1"/>
          </p:cNvSpPr>
          <p:nvPr/>
        </p:nvSpPr>
        <p:spPr bwMode="auto">
          <a:xfrm>
            <a:off x="3505200" y="1676400"/>
            <a:ext cx="457200" cy="3810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77000"/>
            <a:ext cx="3352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 dirty="0"/>
              <a:t>Proprietary &amp; Confidential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21336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16"/>
          <p:cNvSpPr>
            <a:spLocks noChangeArrowheads="1"/>
          </p:cNvSpPr>
          <p:nvPr/>
        </p:nvSpPr>
        <p:spPr bwMode="auto">
          <a:xfrm>
            <a:off x="152400" y="152400"/>
            <a:ext cx="8839200" cy="838200"/>
          </a:xfrm>
          <a:prstGeom prst="rect">
            <a:avLst/>
          </a:prstGeom>
          <a:solidFill>
            <a:srgbClr val="B512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031" name="Rectangle 17"/>
          <p:cNvSpPr>
            <a:spLocks noChangeArrowheads="1"/>
          </p:cNvSpPr>
          <p:nvPr/>
        </p:nvSpPr>
        <p:spPr bwMode="auto">
          <a:xfrm>
            <a:off x="152400" y="990600"/>
            <a:ext cx="8839200" cy="7620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pic>
        <p:nvPicPr>
          <p:cNvPr id="1032" name="Picture 18" descr="image00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16675"/>
            <a:ext cx="1524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1" r:id="rId14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Proprietary &amp; Confidential</a:t>
            </a:r>
          </a:p>
        </p:txBody>
      </p:sp>
      <p:sp>
        <p:nvSpPr>
          <p:cNvPr id="4100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dirty="0"/>
              <a:t>z</a:t>
            </a:r>
          </a:p>
        </p:txBody>
      </p:sp>
      <p:sp>
        <p:nvSpPr>
          <p:cNvPr id="4101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defTabSz="457200" eaLnBrk="1" hangingPunct="1">
              <a:buFontTx/>
              <a:buNone/>
            </a:pPr>
            <a:endParaRPr lang="en-US" dirty="0">
              <a:solidFill>
                <a:srgbClr val="DA8989"/>
              </a:solidFill>
            </a:endParaRPr>
          </a:p>
        </p:txBody>
      </p:sp>
      <p:pic>
        <p:nvPicPr>
          <p:cNvPr id="4102" name="Picture 3" descr="LES-6432_Powerpoint_v3fina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7963"/>
            <a:ext cx="9144000" cy="706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Box 4"/>
          <p:cNvSpPr txBox="1">
            <a:spLocks noChangeArrowheads="1"/>
          </p:cNvSpPr>
          <p:nvPr/>
        </p:nvSpPr>
        <p:spPr bwMode="auto">
          <a:xfrm>
            <a:off x="2667000" y="1828800"/>
            <a:ext cx="6172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800" b="0" dirty="0">
                <a:solidFill>
                  <a:srgbClr val="B6121B"/>
                </a:solidFill>
                <a:latin typeface="Insignia LT Std" pitchFamily="34" charset="0"/>
              </a:rPr>
              <a:t>Decision Making Criteria – Why Acclaim</a:t>
            </a:r>
          </a:p>
          <a:p>
            <a:pPr algn="r" eaLnBrk="1" hangingPunct="1"/>
            <a:r>
              <a:rPr lang="en-US" sz="2800" b="0" dirty="0">
                <a:solidFill>
                  <a:srgbClr val="B6121B"/>
                </a:solidFill>
                <a:latin typeface="Insignia LT Std" pitchFamily="34" charset="0"/>
              </a:rPr>
              <a:t>March 2018</a:t>
            </a:r>
          </a:p>
        </p:txBody>
      </p:sp>
      <p:sp>
        <p:nvSpPr>
          <p:cNvPr id="4106" name="Footer Placeholder 15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0" dirty="0">
                <a:solidFill>
                  <a:srgbClr val="DA8989"/>
                </a:solidFill>
                <a:latin typeface="Insignia A"/>
              </a:rPr>
              <a:t>Proprietary and Confidential</a:t>
            </a:r>
          </a:p>
        </p:txBody>
      </p:sp>
      <p:sp>
        <p:nvSpPr>
          <p:cNvPr id="4107" name="Text Box 10"/>
          <p:cNvSpPr txBox="1">
            <a:spLocks noChangeArrowheads="1"/>
          </p:cNvSpPr>
          <p:nvPr/>
        </p:nvSpPr>
        <p:spPr bwMode="auto">
          <a:xfrm>
            <a:off x="7205663" y="4146550"/>
            <a:ext cx="170973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400" b="0" dirty="0">
                <a:solidFill>
                  <a:srgbClr val="B5121B"/>
                </a:solidFill>
                <a:latin typeface="Insignia LT Std" pitchFamily="34" charset="0"/>
              </a:rPr>
              <a:t>innovation.</a:t>
            </a:r>
          </a:p>
          <a:p>
            <a:pPr algn="r" eaLnBrk="1" hangingPunct="1"/>
            <a:r>
              <a:rPr lang="en-US" sz="2400" b="0" dirty="0">
                <a:solidFill>
                  <a:srgbClr val="B5121B"/>
                </a:solidFill>
                <a:latin typeface="Insignia LT Std" pitchFamily="34" charset="0"/>
              </a:rPr>
              <a:t>expertise.</a:t>
            </a:r>
          </a:p>
          <a:p>
            <a:pPr algn="r" eaLnBrk="1" hangingPunct="1"/>
            <a:r>
              <a:rPr lang="en-US" sz="2400" b="0" dirty="0">
                <a:solidFill>
                  <a:srgbClr val="B5121B"/>
                </a:solidFill>
                <a:latin typeface="Insignia LT Std" pitchFamily="34" charset="0"/>
              </a:rPr>
              <a:t>results.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651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Value vs. Price Under Lawless Environment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96983FA-C10F-4375-8884-3F8411E11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039814"/>
            <a:ext cx="3886200" cy="639762"/>
          </a:xfrm>
          <a:solidFill>
            <a:srgbClr val="C0000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Acclaim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74594" y="1704729"/>
            <a:ext cx="3864006" cy="4357688"/>
          </a:xfrm>
        </p:spPr>
        <p:txBody>
          <a:bodyPr/>
          <a:lstStyle/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Interests aligned with those of client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Development of short and long-term sourcing Strategy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Evaluation of all available supply options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In-depth qualitative and quantitative analysis, with apples to apples comparison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100% price and fee transparency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Driven by value creation through savings and risk management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Qualitative interpretation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Focus on defining criteria to make the best and right decision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0B0EC1-AA56-42C3-8378-00ABF1A312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49219" y="1039814"/>
            <a:ext cx="3951781" cy="639762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Brokers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14339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Proprietary &amp; Confidential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EA0CF-4479-4248-AD9E-CEB12EC89123}" type="slidenum">
              <a:rPr kumimoji="0" lang="en-US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8F0BE8B-D86D-4560-AC95-9C347E2C23F3}"/>
              </a:ext>
            </a:extLst>
          </p:cNvPr>
          <p:cNvSpPr txBox="1">
            <a:spLocks/>
          </p:cNvSpPr>
          <p:nvPr/>
        </p:nvSpPr>
        <p:spPr bwMode="auto">
          <a:xfrm>
            <a:off x="8011619" y="1039814"/>
            <a:ext cx="1026589" cy="63976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 b="1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en-US" sz="1800" kern="0" dirty="0"/>
              <a:t>Budget</a:t>
            </a:r>
          </a:p>
          <a:p>
            <a:pPr algn="ctr"/>
            <a:r>
              <a:rPr lang="en-US" sz="1800" kern="0" dirty="0"/>
              <a:t>Impact</a:t>
            </a:r>
            <a:endParaRPr lang="es-MX" sz="1800" kern="0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F396F91B-8C39-45EE-A09D-6395AEEFB224}"/>
              </a:ext>
            </a:extLst>
          </p:cNvPr>
          <p:cNvSpPr txBox="1">
            <a:spLocks/>
          </p:cNvSpPr>
          <p:nvPr/>
        </p:nvSpPr>
        <p:spPr bwMode="auto">
          <a:xfrm>
            <a:off x="8001000" y="1742582"/>
            <a:ext cx="1037208" cy="435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en-US" sz="1600" b="0" kern="0" dirty="0"/>
          </a:p>
          <a:p>
            <a:r>
              <a:rPr lang="en-US" sz="1600" b="0" kern="0" dirty="0"/>
              <a:t>2%</a:t>
            </a:r>
          </a:p>
          <a:p>
            <a:endParaRPr lang="en-US" sz="1600" b="0" kern="0" dirty="0"/>
          </a:p>
          <a:p>
            <a:r>
              <a:rPr lang="en-US" sz="1600" b="0" kern="0" dirty="0"/>
              <a:t>7%</a:t>
            </a:r>
          </a:p>
          <a:p>
            <a:endParaRPr lang="en-US" sz="1600" b="0" kern="0" dirty="0"/>
          </a:p>
          <a:p>
            <a:r>
              <a:rPr lang="en-US" sz="1600" b="0" kern="0" dirty="0"/>
              <a:t>5%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b="0" kern="0" dirty="0"/>
          </a:p>
          <a:p>
            <a:pPr marL="0" indent="0">
              <a:spcBef>
                <a:spcPts val="0"/>
              </a:spcBef>
              <a:buNone/>
            </a:pPr>
            <a:endParaRPr lang="en-US" sz="1600" b="0" kern="0" dirty="0"/>
          </a:p>
          <a:p>
            <a:r>
              <a:rPr lang="en-US" sz="1600" b="0" kern="0" dirty="0"/>
              <a:t>1.5%</a:t>
            </a:r>
          </a:p>
          <a:p>
            <a:r>
              <a:rPr lang="en-US" sz="1600" b="0" kern="0" dirty="0"/>
              <a:t>1.5%</a:t>
            </a:r>
          </a:p>
          <a:p>
            <a:endParaRPr lang="en-US" sz="1600" b="0" kern="0" dirty="0"/>
          </a:p>
          <a:p>
            <a:endParaRPr lang="en-US" sz="1600" b="0" kern="0" dirty="0"/>
          </a:p>
          <a:p>
            <a:r>
              <a:rPr lang="en-US" sz="1600" b="0" kern="0" dirty="0"/>
              <a:t>3.0%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2F5A88-9FB1-47D5-A54E-62E5B9DABEFC}"/>
              </a:ext>
            </a:extLst>
          </p:cNvPr>
          <p:cNvSpPr txBox="1"/>
          <p:nvPr/>
        </p:nvSpPr>
        <p:spPr>
          <a:xfrm>
            <a:off x="914400" y="6096896"/>
            <a:ext cx="74676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Assuming a $1MM USD electricity annual budget (~ 1.5 MW on average), 1% Impact =$10,000 USD</a:t>
            </a:r>
            <a:endParaRPr lang="es-MX" dirty="0"/>
          </a:p>
        </p:txBody>
      </p:sp>
      <p:sp>
        <p:nvSpPr>
          <p:cNvPr id="13" name="Content Placeholder 4"/>
          <p:cNvSpPr>
            <a:spLocks noGrp="1"/>
          </p:cNvSpPr>
          <p:nvPr>
            <p:ph sz="half" idx="2"/>
          </p:nvPr>
        </p:nvSpPr>
        <p:spPr>
          <a:xfrm>
            <a:off x="4049218" y="1703306"/>
            <a:ext cx="3951781" cy="4357688"/>
          </a:xfrm>
        </p:spPr>
        <p:txBody>
          <a:bodyPr/>
          <a:lstStyle/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Interests not aligned with client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Short-term transactional objective</a:t>
            </a:r>
          </a:p>
          <a:p>
            <a:pPr marL="0" lvl="0" indent="0" eaLnBrk="1" hangingPunct="1">
              <a:spcBef>
                <a:spcPct val="0"/>
              </a:spcBef>
              <a:spcAft>
                <a:spcPts val="0"/>
              </a:spcAft>
              <a:buNone/>
            </a:pPr>
            <a:endParaRPr lang="en-US" sz="1600" kern="1200" dirty="0">
              <a:solidFill>
                <a:srgbClr val="000000"/>
              </a:solidFill>
            </a:endParaRP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Evaluation of limited No. of supply options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No analytical support and misleading comparison among proposals with inaccurate savings projections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No price and no fee transparency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Driven by higher prices, and long-term transactions with higher volumes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No qualitative interpretation</a:t>
            </a:r>
          </a:p>
          <a:p>
            <a:pPr marL="285750" lvl="0" indent="-28575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000000"/>
                </a:solidFill>
              </a:rPr>
              <a:t>Focus on quick execution without proper evaluation</a:t>
            </a:r>
          </a:p>
        </p:txBody>
      </p:sp>
    </p:spTree>
    <p:extLst>
      <p:ext uri="{BB962C8B-B14F-4D97-AF65-F5344CB8AC3E}">
        <p14:creationId xmlns:p14="http://schemas.microsoft.com/office/powerpoint/2010/main" val="1411817953"/>
      </p:ext>
    </p:extLst>
  </p:cSld>
  <p:clrMapOvr>
    <a:masterClrMapping/>
  </p:clrMapOvr>
</p:sld>
</file>

<file path=ppt/theme/theme1.xml><?xml version="1.0" encoding="utf-8"?>
<a:theme xmlns:a="http://schemas.openxmlformats.org/drawingml/2006/main" name="Legacy Template">
  <a:themeElements>
    <a:clrScheme name="Legacy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800000"/>
      </a:folHlink>
    </a:clrScheme>
    <a:fontScheme name="Legacy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Legacy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acy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acy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acy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acy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acy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acy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acy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acy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acy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acy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acy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acy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rvice_x0020_ID_x0020__x0028_vKey_x0029_ xmlns="49b7996e-9343-4370-9be4-a0b34011d188" xsi:nil="true"/>
    <Service xmlns="49b7996e-9343-4370-9be4-a0b34011d188" xsi:nil="true"/>
    <Client xmlns="49b7996e-9343-4370-9be4-a0b34011d188" xsi:nil="true"/>
    <Document_x0020_Type xmlns="49b7996e-9343-4370-9be4-a0b34011d188">Other</Document_x0020_Typ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C838C8986AC24CB2D38C95ED8C6749" ma:contentTypeVersion="24" ma:contentTypeDescription="Create a new document." ma:contentTypeScope="" ma:versionID="71dc355b4304895bd2fb507a1a12d520">
  <xsd:schema xmlns:xsd="http://www.w3.org/2001/XMLSchema" xmlns:xs="http://www.w3.org/2001/XMLSchema" xmlns:p="http://schemas.microsoft.com/office/2006/metadata/properties" xmlns:ns1="49b7996e-9343-4370-9be4-a0b34011d188" xmlns:ns3="bb5fed57-4004-4231-b8cf-4b8586bfc66e" targetNamespace="http://schemas.microsoft.com/office/2006/metadata/properties" ma:root="true" ma:fieldsID="1c7965a924cf7bf9d867fe900596410c" ns1:_="" ns3:_="">
    <xsd:import namespace="49b7996e-9343-4370-9be4-a0b34011d188"/>
    <xsd:import namespace="bb5fed57-4004-4231-b8cf-4b8586bfc66e"/>
    <xsd:element name="properties">
      <xsd:complexType>
        <xsd:sequence>
          <xsd:element name="documentManagement">
            <xsd:complexType>
              <xsd:all>
                <xsd:element ref="ns1:Client" minOccurs="0"/>
                <xsd:element ref="ns1:Service" minOccurs="0"/>
                <xsd:element ref="ns1:Document_x0020_Type" minOccurs="0"/>
                <xsd:element ref="ns1:Service_x0020_ID_x0020__x0028_vKey_x0029_" minOccurs="0"/>
                <xsd:element ref="ns3:SharedWithUsers" minOccurs="0"/>
                <xsd:element ref="ns3:SharingHintHash" minOccurs="0"/>
                <xsd:element ref="ns3:SharedWithDetails" minOccurs="0"/>
                <xsd:element ref="ns1:MediaServiceMetadata" minOccurs="0"/>
                <xsd:element ref="ns1:MediaServiceFastMetadata" minOccurs="0"/>
                <xsd:element ref="ns1:MediaServiceDateTaken" minOccurs="0"/>
                <xsd:element ref="ns1:MediaServiceAutoTags" minOccurs="0"/>
                <xsd:element ref="ns1:MediaServiceOCR" minOccurs="0"/>
                <xsd:element ref="ns1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7996e-9343-4370-9be4-a0b34011d188" elementFormDefault="qualified">
    <xsd:import namespace="http://schemas.microsoft.com/office/2006/documentManagement/types"/>
    <xsd:import namespace="http://schemas.microsoft.com/office/infopath/2007/PartnerControls"/>
    <xsd:element name="Client" ma:index="0" nillable="true" ma:displayName="Client" ma:list="e2ca59a8-4ca4-4613-8331-50e2283fc61a" ma:internalName="Client" ma:showField="CLIENTNAME">
      <xsd:simpleType>
        <xsd:restriction base="dms:Lookup"/>
      </xsd:simpleType>
    </xsd:element>
    <xsd:element name="Service" ma:index="1" nillable="true" ma:displayName="Service" ma:list="dfd1e76e-52e8-4f9d-b08a-d82649a3f8f0" ma:internalName="Service" ma:showField="Name1">
      <xsd:simpleType>
        <xsd:restriction base="dms:Lookup"/>
      </xsd:simpleType>
    </xsd:element>
    <xsd:element name="Document_x0020_Type" ma:index="2" nillable="true" ma:displayName="Document Type" ma:default="Other" ma:format="Dropdown" ma:internalName="Document_x0020_Type">
      <xsd:simpleType>
        <xsd:restriction base="dms:Choice">
          <xsd:enumeration value="Broker Agreement"/>
          <xsd:enumeration value="Contract Confirmation"/>
          <xsd:enumeration value="Contract Amedment"/>
          <xsd:enumeration value="Lock Confirmation"/>
          <xsd:enumeration value="Client Communication"/>
          <xsd:enumeration value="Tax Form"/>
          <xsd:enumeration value="State Filing"/>
          <xsd:enumeration value="Budget Report"/>
          <xsd:enumeration value="Load File"/>
          <xsd:enumeration value="Client Deliverable"/>
          <xsd:enumeration value="LOA"/>
          <xsd:enumeration value="Pricing Report"/>
          <xsd:enumeration value="Other"/>
        </xsd:restriction>
      </xsd:simpleType>
    </xsd:element>
    <xsd:element name="Service_x0020_ID_x0020__x0028_vKey_x0029_" ma:index="7" nillable="true" ma:displayName="Service ID (vKey)" ma:list="04e810f0-cbd5-40fe-932e-292080924740" ma:internalName="Service_x0020_ID_x0020__x0028_vKey_x0029_" ma:showField="ID">
      <xsd:simpleType>
        <xsd:restriction base="dms:Lookup"/>
      </xsd:simpleType>
    </xsd:element>
    <xsd:element name="MediaServiceMetadata" ma:index="1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8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9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fed57-4004-4231-b8cf-4b8586bfc66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4" nillable="true" ma:displayName="Sharing Hint Hash" ma:internalName="SharingHintHash" ma:readOnly="true">
      <xsd:simpleType>
        <xsd:restriction base="dms:Text"/>
      </xsd:simple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96D57D-5C99-4E5C-8E87-D3E8703BCE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B06A16-BF9A-4B38-AD92-220787704871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purl.org/dc/terms/"/>
    <ds:schemaRef ds:uri="49b7996e-9343-4370-9be4-a0b34011d188"/>
    <ds:schemaRef ds:uri="bb5fed57-4004-4231-b8cf-4b8586bfc66e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F6FD034-9AA1-4657-820C-DE2DC6F0A0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b7996e-9343-4370-9be4-a0b34011d188"/>
    <ds:schemaRef ds:uri="bb5fed57-4004-4231-b8cf-4b8586bfc6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Legacy Template</Template>
  <TotalTime>34014</TotalTime>
  <Words>181</Words>
  <Application>Microsoft Office PowerPoint</Application>
  <PresentationFormat>On-screen Show (4:3)</PresentationFormat>
  <Paragraphs>46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Insignia A</vt:lpstr>
      <vt:lpstr>Insignia LT Std</vt:lpstr>
      <vt:lpstr>Legacy Template</vt:lpstr>
      <vt:lpstr>z</vt:lpstr>
      <vt:lpstr>Value vs. Price Under Lawless Environment</vt:lpstr>
    </vt:vector>
  </TitlesOfParts>
  <Company>Xvand Technology Corp.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rzdunkewicz</dc:creator>
  <cp:lastModifiedBy>John Elder</cp:lastModifiedBy>
  <cp:revision>1277</cp:revision>
  <cp:lastPrinted>2016-11-14T17:40:55Z</cp:lastPrinted>
  <dcterms:created xsi:type="dcterms:W3CDTF">2007-01-03T19:08:43Z</dcterms:created>
  <dcterms:modified xsi:type="dcterms:W3CDTF">2018-03-25T21:40:30Z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0x0101006FC838C8986AC24CB2D38C95ED8C6749</vt:lpwstr>
  </property>
  <property fmtid="{D5CDD505-2E9C-101B-9397-08002B2CF9AE}" pid="3" name="IsMyDocuments">
    <vt:bool>true</vt:bool>
  </property>
</Properties>
</file>