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1"/>
  </p:notesMasterIdLst>
  <p:handoutMasterIdLst>
    <p:handoutMasterId r:id="rId12"/>
  </p:handoutMasterIdLst>
  <p:sldIdLst>
    <p:sldId id="256" r:id="rId2"/>
    <p:sldId id="264" r:id="rId3"/>
    <p:sldId id="267" r:id="rId4"/>
    <p:sldId id="309" r:id="rId5"/>
    <p:sldId id="334" r:id="rId6"/>
    <p:sldId id="336" r:id="rId7"/>
    <p:sldId id="337" r:id="rId8"/>
    <p:sldId id="341" r:id="rId9"/>
    <p:sldId id="335" r:id="rId10"/>
  </p:sldIdLst>
  <p:sldSz cx="9899650" cy="6858000"/>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3" userDrawn="1">
          <p15:clr>
            <a:srgbClr val="A4A3A4"/>
          </p15:clr>
        </p15:guide>
        <p15:guide id="2" orient="horz" pos="228" userDrawn="1">
          <p15:clr>
            <a:srgbClr val="A4A3A4"/>
          </p15:clr>
        </p15:guide>
        <p15:guide id="3" orient="horz" pos="908" userDrawn="1">
          <p15:clr>
            <a:srgbClr val="A4A3A4"/>
          </p15:clr>
        </p15:guide>
        <p15:guide id="4" pos="4789" userDrawn="1">
          <p15:clr>
            <a:srgbClr val="A4A3A4"/>
          </p15:clr>
        </p15:guide>
        <p15:guide id="5" pos="24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Askew" initials="MA" lastIdx="20" clrIdx="0">
    <p:extLst>
      <p:ext uri="{19B8F6BF-5375-455C-9EA6-DF929625EA0E}">
        <p15:presenceInfo xmlns:p15="http://schemas.microsoft.com/office/powerpoint/2012/main" userId="S-1-5-21-697509055-844289208-2303239939-8378" providerId="AD"/>
      </p:ext>
    </p:extLst>
  </p:cmAuthor>
  <p:cmAuthor id="2" name="Nick Screen" initials="NS" lastIdx="34" clrIdx="1">
    <p:extLst>
      <p:ext uri="{19B8F6BF-5375-455C-9EA6-DF929625EA0E}">
        <p15:presenceInfo xmlns:p15="http://schemas.microsoft.com/office/powerpoint/2012/main" userId="S-1-5-21-697509055-844289208-2303239939-3128" providerId="AD"/>
      </p:ext>
    </p:extLst>
  </p:cmAuthor>
  <p:cmAuthor id="3" name="Duncan Sinclair" initials="DS" lastIdx="20" clrIdx="2">
    <p:extLst>
      <p:ext uri="{19B8F6BF-5375-455C-9EA6-DF929625EA0E}">
        <p15:presenceInfo xmlns:p15="http://schemas.microsoft.com/office/powerpoint/2012/main" userId="S-1-5-21-697509055-844289208-2303239939-1411" providerId="AD"/>
      </p:ext>
    </p:extLst>
  </p:cmAuthor>
  <p:cmAuthor id="4" name="Vivian Li" initials="VL" lastIdx="10" clrIdx="3">
    <p:extLst>
      <p:ext uri="{19B8F6BF-5375-455C-9EA6-DF929625EA0E}">
        <p15:presenceInfo xmlns:p15="http://schemas.microsoft.com/office/powerpoint/2012/main" userId="Vivian Li" providerId="None"/>
      </p:ext>
    </p:extLst>
  </p:cmAuthor>
  <p:cmAuthor id="5" name="Kush Patel" initials="KP" lastIdx="11" clrIdx="4">
    <p:extLst>
      <p:ext uri="{19B8F6BF-5375-455C-9EA6-DF929625EA0E}">
        <p15:presenceInfo xmlns:p15="http://schemas.microsoft.com/office/powerpoint/2012/main" userId="Kush Pat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6F"/>
    <a:srgbClr val="EAEBEB"/>
    <a:srgbClr val="EECBD5"/>
    <a:srgbClr val="D5D6D7"/>
    <a:srgbClr val="8027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1" autoAdjust="0"/>
    <p:restoredTop sz="96586" autoAdjust="0"/>
  </p:normalViewPr>
  <p:slideViewPr>
    <p:cSldViewPr showGuides="1">
      <p:cViewPr varScale="1">
        <p:scale>
          <a:sx n="92" d="100"/>
          <a:sy n="92" d="100"/>
        </p:scale>
        <p:origin x="854" y="62"/>
      </p:cViewPr>
      <p:guideLst>
        <p:guide orient="horz" pos="3743"/>
        <p:guide orient="horz" pos="228"/>
        <p:guide orient="horz" pos="908"/>
        <p:guide pos="4789"/>
        <p:guide pos="2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7-04-13T16:04:11.731" idx="1">
    <p:pos x="906" y="940"/>
    <p:text>Is using the term DSP in the title a bit perjorative given that we are distinctly defining DSO and DSP?</p:text>
    <p:extLst>
      <p:ext uri="{C676402C-5697-4E1C-873F-D02D1690AC5C}">
        <p15:threadingInfo xmlns:p15="http://schemas.microsoft.com/office/powerpoint/2012/main" timeZoneBias="-60"/>
      </p:ext>
    </p:extLst>
  </p:cm>
  <p:cm authorId="2" dt="2017-04-13T18:30:55.045" idx="31">
    <p:pos x="906" y="1076"/>
    <p:text>I mde the same comment - we should pick one and stick with it.  I don't think we cna avoid picking a term.  Giving that the JU is commitment to DSP by reg filings, I think we should use DSP</p:text>
    <p:extLst>
      <p:ext uri="{C676402C-5697-4E1C-873F-D02D1690AC5C}">
        <p15:threadingInfo xmlns:p15="http://schemas.microsoft.com/office/powerpoint/2012/main" timeZoneBias="-60">
          <p15:parentCm authorId="3" idx="1"/>
        </p15:threadingInfo>
      </p:ext>
    </p:extLst>
  </p:cm>
  <p:cm authorId="5" dt="2017-04-14T12:08:47.455" idx="1">
    <p:pos x="906" y="1212"/>
    <p:text>I now the terminology is confusing which is one of the reasons for this project.  I think we need to says its both a DSP and DSO vision since the JU will want to explore the different models and some may end up at a DSP while others will perfer a DSO.  A good outcome out of this work will be having the JU being clear on the distinctions which we present later.</p:text>
    <p:extLst>
      <p:ext uri="{C676402C-5697-4E1C-873F-D02D1690AC5C}">
        <p15:threadingInfo xmlns:p15="http://schemas.microsoft.com/office/powerpoint/2012/main" timeZoneBias="420">
          <p15:parentCm authorId="3"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4-13T14:42:58.732" idx="16">
    <p:pos x="1696" y="1274"/>
    <p:text>I think there's a case for this sitting in the DSP lite model</p:text>
    <p:extLst>
      <p:ext uri="{C676402C-5697-4E1C-873F-D02D1690AC5C}">
        <p15:threadingInfo xmlns:p15="http://schemas.microsoft.com/office/powerpoint/2012/main" timeZoneBias="-60"/>
      </p:ext>
    </p:extLst>
  </p:cm>
  <p:cm authorId="3" dt="2017-04-13T16:44:39.397" idx="19">
    <p:pos x="1652" y="1542"/>
    <p:text>But I think we are saying that the NWA approaches are quite localised and hence the utility is still broadly using traditional techniques.  Whereas as you start to get into DSO it is taking a more holistic view on how to optimise its system.</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7-04-13T16:35:14.496" idx="15">
    <p:pos x="3735" y="2109"/>
    <p:text>The way we have shown DSO and DSO+ on this and the next slide essentially suggest the only difference really is degree of separation of the DSO.  I hadn't seen it quite like that.  In my mind under DSO, some DERs and aggregators would be contracting direct with ISO, whereas under DSO+ everything goes through the DSO.
So I think there should also be an interface between NYISO and DSP in this model, but not in DSO+.</p:text>
    <p:extLst>
      <p:ext uri="{C676402C-5697-4E1C-873F-D02D1690AC5C}">
        <p15:threadingInfo xmlns:p15="http://schemas.microsoft.com/office/powerpoint/2012/main" timeZoneBias="-60"/>
      </p:ext>
    </p:extLst>
  </p:cm>
  <p:cm authorId="5" dt="2017-04-14T12:29:37.648" idx="8">
    <p:pos x="3735" y="2245"/>
    <p:text>I think the distinction here is that all DERs in the DSP/DSO system have to go through them to access the TSO markets. Also the degree of separation from the DSP will be driven by competition and jurisdictional concerns.</p:text>
    <p:extLst>
      <p:ext uri="{C676402C-5697-4E1C-873F-D02D1690AC5C}">
        <p15:threadingInfo xmlns:p15="http://schemas.microsoft.com/office/powerpoint/2012/main" timeZoneBias="420">
          <p15:parentCm authorId="3" idx="15"/>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17-04-13T16:42:47.799" idx="18">
    <p:pos x="5247" y="2151"/>
    <p:text>I think we were toying with the idea that the DSP function could be smaller under DSO+.   The DSO becomes the single counterparty in this model and hence the nature of the platform could be different.   Are we capturing that concept the way that we are representing this.</p:text>
    <p:extLst>
      <p:ext uri="{C676402C-5697-4E1C-873F-D02D1690AC5C}">
        <p15:threadingInfo xmlns:p15="http://schemas.microsoft.com/office/powerpoint/2012/main" timeZoneBias="-60"/>
      </p:ext>
    </p:extLst>
  </p:cm>
  <p:cm authorId="5" dt="2017-04-14T12:34:06.038" idx="9">
    <p:pos x="5247" y="2287"/>
    <p:text>It may be worth putting in a slide after the last model comparing the models where we compare the number of potential operators/optimisers or DERs vs. the number of counterparties. In BAU a DER can have a customer, utility, aggregator, or the NYISO as a counterparty and an operator vs. the strong DSO model where the DSO is the only counterparty and operator.</p:text>
    <p:extLst>
      <p:ext uri="{C676402C-5697-4E1C-873F-D02D1690AC5C}">
        <p15:threadingInfo xmlns:p15="http://schemas.microsoft.com/office/powerpoint/2012/main" timeZoneBias="420">
          <p15:parentCm authorId="3" idx="18"/>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7-04-12T18:43:09.705" idx="18">
    <p:pos x="10" y="10"/>
    <p:text>We might want to include something on the variants not considered, or the detail that woudl need to be developed below this.  This could be a way to head of detailed questions that the models are silent on</p:text>
    <p:extLst>
      <p:ext uri="{C676402C-5697-4E1C-873F-D02D1690AC5C}">
        <p15:threadingInfo xmlns:p15="http://schemas.microsoft.com/office/powerpoint/2012/main" timeZoneBias="-60"/>
      </p:ext>
    </p:extLst>
  </p:cm>
  <p:cm authorId="1" dt="2017-04-13T14:45:03.966" idx="18">
    <p:pos x="10" y="146"/>
    <p:text>I think we need to include this as a valid option on the specturm</p:text>
    <p:extLst>
      <p:ext uri="{C676402C-5697-4E1C-873F-D02D1690AC5C}">
        <p15:threadingInfo xmlns:p15="http://schemas.microsoft.com/office/powerpoint/2012/main" timeZoneBias="-60">
          <p15:parentCm authorId="2" idx="18"/>
        </p15:threadingInfo>
      </p:ext>
    </p:extLst>
  </p:cm>
  <p:cm authorId="2" dt="2017-04-13T18:29:41.266" idx="30">
    <p:pos x="10" y="282"/>
    <p:text>Mark - my comment was not specific to this model.  I was saying that in additioan to these models we should be aware of the dimensions we have not incldued</p:text>
    <p:extLst>
      <p:ext uri="{C676402C-5697-4E1C-873F-D02D1690AC5C}">
        <p15:threadingInfo xmlns:p15="http://schemas.microsoft.com/office/powerpoint/2012/main" timeZoneBias="-60">
          <p15:parentCm authorId="2" idx="18"/>
        </p15:threadingInfo>
      </p:ext>
    </p:extLst>
  </p:cm>
  <p:cm authorId="3" dt="2017-04-13T16:46:45.164" idx="20">
    <p:pos x="1643" y="1948"/>
    <p:text>But there is a question here of whether the NYISO starts to have a role in network planning at the distribution level.</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fld id="{7FD90AEF-2594-4E32-A13C-018DCDFA0C23}" type="datetimeFigureOut">
              <a:rPr lang="en-US" smtClean="0"/>
              <a:t>4/18/2017</a:t>
            </a:fld>
            <a:endParaRPr lang="en-US"/>
          </a:p>
        </p:txBody>
      </p:sp>
      <p:sp>
        <p:nvSpPr>
          <p:cNvPr id="4" name="Footer Placeholder 3"/>
          <p:cNvSpPr>
            <a:spLocks noGrp="1"/>
          </p:cNvSpPr>
          <p:nvPr>
            <p:ph type="ftr" sz="quarter" idx="2"/>
          </p:nvPr>
        </p:nvSpPr>
        <p:spPr>
          <a:xfrm>
            <a:off x="0" y="8805863"/>
            <a:ext cx="3027363"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05863"/>
            <a:ext cx="3027363" cy="465137"/>
          </a:xfrm>
          <a:prstGeom prst="rect">
            <a:avLst/>
          </a:prstGeom>
        </p:spPr>
        <p:txBody>
          <a:bodyPr vert="horz" lIns="91440" tIns="45720" rIns="91440" bIns="45720" rtlCol="0" anchor="b"/>
          <a:lstStyle>
            <a:lvl1pPr algn="r">
              <a:defRPr sz="1200"/>
            </a:lvl1pPr>
          </a:lstStyle>
          <a:p>
            <a:fld id="{E58D5755-4ECB-4149-8A25-4A4AFA1C0832}" type="slidenum">
              <a:rPr lang="en-US" smtClean="0"/>
              <a:t>‹#›</a:t>
            </a:fld>
            <a:endParaRPr lang="en-US"/>
          </a:p>
        </p:txBody>
      </p:sp>
    </p:spTree>
    <p:extLst>
      <p:ext uri="{BB962C8B-B14F-4D97-AF65-F5344CB8AC3E}">
        <p14:creationId xmlns:p14="http://schemas.microsoft.com/office/powerpoint/2010/main" val="1381224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GB" dirty="0"/>
          </a:p>
        </p:txBody>
      </p:sp>
      <p:sp>
        <p:nvSpPr>
          <p:cNvPr id="3" name="Date Placeholder 2"/>
          <p:cNvSpPr>
            <a:spLocks noGrp="1"/>
          </p:cNvSpPr>
          <p:nvPr>
            <p:ph type="dt" idx="1"/>
          </p:nvPr>
        </p:nvSpPr>
        <p:spPr>
          <a:xfrm>
            <a:off x="3956550" y="0"/>
            <a:ext cx="3026833" cy="465160"/>
          </a:xfrm>
          <a:prstGeom prst="rect">
            <a:avLst/>
          </a:prstGeom>
        </p:spPr>
        <p:txBody>
          <a:bodyPr vert="horz" lIns="92885" tIns="46442" rIns="92885" bIns="46442" rtlCol="0"/>
          <a:lstStyle>
            <a:lvl1pPr algn="r">
              <a:defRPr sz="1200"/>
            </a:lvl1pPr>
          </a:lstStyle>
          <a:p>
            <a:fld id="{B9F29013-D118-4F22-8331-FAAC7A6D301F}" type="datetimeFigureOut">
              <a:rPr lang="en-GB" smtClean="0"/>
              <a:t>18/04/2017</a:t>
            </a:fld>
            <a:endParaRPr lang="en-GB" dirty="0"/>
          </a:p>
        </p:txBody>
      </p:sp>
      <p:sp>
        <p:nvSpPr>
          <p:cNvPr id="4" name="Slide Image Placeholder 3"/>
          <p:cNvSpPr>
            <a:spLocks noGrp="1" noRot="1" noChangeAspect="1"/>
          </p:cNvSpPr>
          <p:nvPr>
            <p:ph type="sldImg" idx="2"/>
          </p:nvPr>
        </p:nvSpPr>
        <p:spPr>
          <a:xfrm>
            <a:off x="1233488" y="1158875"/>
            <a:ext cx="4518025" cy="3128963"/>
          </a:xfrm>
          <a:prstGeom prst="rect">
            <a:avLst/>
          </a:prstGeom>
          <a:noFill/>
          <a:ln w="12700">
            <a:solidFill>
              <a:prstClr val="black"/>
            </a:solidFill>
          </a:ln>
        </p:spPr>
        <p:txBody>
          <a:bodyPr vert="horz" lIns="92885" tIns="46442" rIns="92885" bIns="46442" rtlCol="0" anchor="ctr"/>
          <a:lstStyle/>
          <a:p>
            <a:endParaRPr lang="en-GB" dirty="0"/>
          </a:p>
        </p:txBody>
      </p:sp>
      <p:sp>
        <p:nvSpPr>
          <p:cNvPr id="5" name="Notes Placeholder 4"/>
          <p:cNvSpPr>
            <a:spLocks noGrp="1"/>
          </p:cNvSpPr>
          <p:nvPr>
            <p:ph type="body" sz="quarter" idx="3"/>
          </p:nvPr>
        </p:nvSpPr>
        <p:spPr>
          <a:xfrm>
            <a:off x="698500" y="4461669"/>
            <a:ext cx="5588000" cy="3650456"/>
          </a:xfrm>
          <a:prstGeom prst="rect">
            <a:avLst/>
          </a:prstGeom>
        </p:spPr>
        <p:txBody>
          <a:bodyPr vert="horz" lIns="92885" tIns="46442" rIns="92885" bIns="464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05841"/>
            <a:ext cx="3026833" cy="465159"/>
          </a:xfrm>
          <a:prstGeom prst="rect">
            <a:avLst/>
          </a:prstGeom>
        </p:spPr>
        <p:txBody>
          <a:bodyPr vert="horz" lIns="92885" tIns="46442" rIns="92885" bIns="4644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56550" y="8805841"/>
            <a:ext cx="3026833" cy="465159"/>
          </a:xfrm>
          <a:prstGeom prst="rect">
            <a:avLst/>
          </a:prstGeom>
        </p:spPr>
        <p:txBody>
          <a:bodyPr vert="horz" lIns="92885" tIns="46442" rIns="92885" bIns="46442" rtlCol="0" anchor="b"/>
          <a:lstStyle>
            <a:lvl1pPr algn="r">
              <a:defRPr sz="1200"/>
            </a:lvl1pPr>
          </a:lstStyle>
          <a:p>
            <a:fld id="{EC4B5513-5A0F-4C94-9F10-C43A138904C4}" type="slidenum">
              <a:rPr lang="en-GB" smtClean="0"/>
              <a:t>‹#›</a:t>
            </a:fld>
            <a:endParaRPr lang="en-GB" dirty="0"/>
          </a:p>
        </p:txBody>
      </p:sp>
    </p:spTree>
    <p:extLst>
      <p:ext uri="{BB962C8B-B14F-4D97-AF65-F5344CB8AC3E}">
        <p14:creationId xmlns:p14="http://schemas.microsoft.com/office/powerpoint/2010/main" val="1236196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4B5513-5A0F-4C94-9F10-C43A138904C4}" type="slidenum">
              <a:rPr lang="en-GB" smtClean="0"/>
              <a:t>4</a:t>
            </a:fld>
            <a:endParaRPr lang="en-GB" dirty="0"/>
          </a:p>
        </p:txBody>
      </p:sp>
    </p:spTree>
    <p:extLst>
      <p:ext uri="{BB962C8B-B14F-4D97-AF65-F5344CB8AC3E}">
        <p14:creationId xmlns:p14="http://schemas.microsoft.com/office/powerpoint/2010/main" val="385019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DSP could also be a thin DSO</a:t>
            </a:r>
          </a:p>
          <a:p>
            <a:r>
              <a:rPr lang="en-GB" dirty="0"/>
              <a:t>Dark blue arrow to NYISO could be “two way”?</a:t>
            </a:r>
          </a:p>
        </p:txBody>
      </p:sp>
      <p:sp>
        <p:nvSpPr>
          <p:cNvPr id="4" name="Slide Number Placeholder 3"/>
          <p:cNvSpPr>
            <a:spLocks noGrp="1"/>
          </p:cNvSpPr>
          <p:nvPr>
            <p:ph type="sldNum" sz="quarter" idx="10"/>
          </p:nvPr>
        </p:nvSpPr>
        <p:spPr/>
        <p:txBody>
          <a:bodyPr/>
          <a:lstStyle/>
          <a:p>
            <a:fld id="{EC4B5513-5A0F-4C94-9F10-C43A138904C4}" type="slidenum">
              <a:rPr lang="en-GB" smtClean="0"/>
              <a:t>6</a:t>
            </a:fld>
            <a:endParaRPr lang="en-GB" dirty="0"/>
          </a:p>
        </p:txBody>
      </p:sp>
    </p:spTree>
    <p:extLst>
      <p:ext uri="{BB962C8B-B14F-4D97-AF65-F5344CB8AC3E}">
        <p14:creationId xmlns:p14="http://schemas.microsoft.com/office/powerpoint/2010/main" val="312002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DSP could also be a thin DSO</a:t>
            </a:r>
          </a:p>
        </p:txBody>
      </p:sp>
      <p:sp>
        <p:nvSpPr>
          <p:cNvPr id="4" name="Slide Number Placeholder 3"/>
          <p:cNvSpPr>
            <a:spLocks noGrp="1"/>
          </p:cNvSpPr>
          <p:nvPr>
            <p:ph type="sldNum" sz="quarter" idx="10"/>
          </p:nvPr>
        </p:nvSpPr>
        <p:spPr/>
        <p:txBody>
          <a:bodyPr/>
          <a:lstStyle/>
          <a:p>
            <a:fld id="{EC4B5513-5A0F-4C94-9F10-C43A138904C4}" type="slidenum">
              <a:rPr lang="en-GB" smtClean="0"/>
              <a:t>7</a:t>
            </a:fld>
            <a:endParaRPr lang="en-GB" dirty="0"/>
          </a:p>
        </p:txBody>
      </p:sp>
    </p:spTree>
    <p:extLst>
      <p:ext uri="{BB962C8B-B14F-4D97-AF65-F5344CB8AC3E}">
        <p14:creationId xmlns:p14="http://schemas.microsoft.com/office/powerpoint/2010/main" val="3091321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DSP could also be a thin DSO</a:t>
            </a:r>
          </a:p>
        </p:txBody>
      </p:sp>
      <p:sp>
        <p:nvSpPr>
          <p:cNvPr id="4" name="Slide Number Placeholder 3"/>
          <p:cNvSpPr>
            <a:spLocks noGrp="1"/>
          </p:cNvSpPr>
          <p:nvPr>
            <p:ph type="sldNum" sz="quarter" idx="10"/>
          </p:nvPr>
        </p:nvSpPr>
        <p:spPr/>
        <p:txBody>
          <a:bodyPr/>
          <a:lstStyle/>
          <a:p>
            <a:fld id="{EC4B5513-5A0F-4C94-9F10-C43A138904C4}" type="slidenum">
              <a:rPr lang="en-GB" smtClean="0"/>
              <a:t>8</a:t>
            </a:fld>
            <a:endParaRPr lang="en-GB" dirty="0"/>
          </a:p>
        </p:txBody>
      </p:sp>
    </p:spTree>
    <p:extLst>
      <p:ext uri="{BB962C8B-B14F-4D97-AF65-F5344CB8AC3E}">
        <p14:creationId xmlns:p14="http://schemas.microsoft.com/office/powerpoint/2010/main" val="583527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DSP could also be a thin DSO</a:t>
            </a:r>
          </a:p>
        </p:txBody>
      </p:sp>
      <p:sp>
        <p:nvSpPr>
          <p:cNvPr id="4" name="Slide Number Placeholder 3"/>
          <p:cNvSpPr>
            <a:spLocks noGrp="1"/>
          </p:cNvSpPr>
          <p:nvPr>
            <p:ph type="sldNum" sz="quarter" idx="10"/>
          </p:nvPr>
        </p:nvSpPr>
        <p:spPr/>
        <p:txBody>
          <a:bodyPr/>
          <a:lstStyle/>
          <a:p>
            <a:fld id="{EC4B5513-5A0F-4C94-9F10-C43A138904C4}" type="slidenum">
              <a:rPr lang="en-GB" smtClean="0"/>
              <a:t>9</a:t>
            </a:fld>
            <a:endParaRPr lang="en-GB" dirty="0"/>
          </a:p>
        </p:txBody>
      </p:sp>
    </p:spTree>
    <p:extLst>
      <p:ext uri="{BB962C8B-B14F-4D97-AF65-F5344CB8AC3E}">
        <p14:creationId xmlns:p14="http://schemas.microsoft.com/office/powerpoint/2010/main" val="311303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198"/>
            <a:ext cx="9899650" cy="6853604"/>
          </a:xfrm>
          <a:prstGeom prst="rect">
            <a:avLst/>
          </a:prstGeom>
        </p:spPr>
      </p:pic>
      <p:sp>
        <p:nvSpPr>
          <p:cNvPr id="11" name="Text Placeholder 10"/>
          <p:cNvSpPr>
            <a:spLocks noGrp="1"/>
          </p:cNvSpPr>
          <p:nvPr>
            <p:ph type="body" sz="quarter" idx="10" hasCustomPrompt="1"/>
          </p:nvPr>
        </p:nvSpPr>
        <p:spPr>
          <a:xfrm flipV="1">
            <a:off x="0" y="950400"/>
            <a:ext cx="5688000" cy="3060000"/>
          </a:xfrm>
          <a:custGeom>
            <a:avLst/>
            <a:gdLst>
              <a:gd name="connsiteX0" fmla="*/ 0 w 5688000"/>
              <a:gd name="connsiteY0" fmla="*/ 0 h 3060000"/>
              <a:gd name="connsiteX1" fmla="*/ 5177990 w 5688000"/>
              <a:gd name="connsiteY1" fmla="*/ 0 h 3060000"/>
              <a:gd name="connsiteX2" fmla="*/ 5688000 w 5688000"/>
              <a:gd name="connsiteY2" fmla="*/ 510010 h 3060000"/>
              <a:gd name="connsiteX3" fmla="*/ 5688000 w 5688000"/>
              <a:gd name="connsiteY3" fmla="*/ 3060000 h 3060000"/>
              <a:gd name="connsiteX4" fmla="*/ 0 w 5688000"/>
              <a:gd name="connsiteY4" fmla="*/ 3060000 h 3060000"/>
              <a:gd name="connsiteX5" fmla="*/ 0 w 5688000"/>
              <a:gd name="connsiteY5" fmla="*/ 0 h 3060000"/>
              <a:gd name="connsiteX0" fmla="*/ 0 w 5688000"/>
              <a:gd name="connsiteY0" fmla="*/ 0 h 3060000"/>
              <a:gd name="connsiteX1" fmla="*/ 5177990 w 5688000"/>
              <a:gd name="connsiteY1" fmla="*/ 0 h 3060000"/>
              <a:gd name="connsiteX2" fmla="*/ 5688000 w 5688000"/>
              <a:gd name="connsiteY2" fmla="*/ 522710 h 3060000"/>
              <a:gd name="connsiteX3" fmla="*/ 5688000 w 5688000"/>
              <a:gd name="connsiteY3" fmla="*/ 3060000 h 3060000"/>
              <a:gd name="connsiteX4" fmla="*/ 0 w 5688000"/>
              <a:gd name="connsiteY4" fmla="*/ 3060000 h 3060000"/>
              <a:gd name="connsiteX5" fmla="*/ 0 w 5688000"/>
              <a:gd name="connsiteY5" fmla="*/ 0 h 3060000"/>
              <a:gd name="connsiteX0" fmla="*/ 0 w 5688000"/>
              <a:gd name="connsiteY0" fmla="*/ 0 h 3060000"/>
              <a:gd name="connsiteX1" fmla="*/ 5404473 w 5688000"/>
              <a:gd name="connsiteY1" fmla="*/ 2117 h 3060000"/>
              <a:gd name="connsiteX2" fmla="*/ 5688000 w 5688000"/>
              <a:gd name="connsiteY2" fmla="*/ 522710 h 3060000"/>
              <a:gd name="connsiteX3" fmla="*/ 5688000 w 5688000"/>
              <a:gd name="connsiteY3" fmla="*/ 3060000 h 3060000"/>
              <a:gd name="connsiteX4" fmla="*/ 0 w 5688000"/>
              <a:gd name="connsiteY4" fmla="*/ 3060000 h 3060000"/>
              <a:gd name="connsiteX5" fmla="*/ 0 w 5688000"/>
              <a:gd name="connsiteY5" fmla="*/ 0 h 3060000"/>
              <a:gd name="connsiteX0" fmla="*/ 0 w 5688000"/>
              <a:gd name="connsiteY0" fmla="*/ 0 h 3060000"/>
              <a:gd name="connsiteX1" fmla="*/ 5393268 w 5688000"/>
              <a:gd name="connsiteY1" fmla="*/ 2117 h 3060000"/>
              <a:gd name="connsiteX2" fmla="*/ 5688000 w 5688000"/>
              <a:gd name="connsiteY2" fmla="*/ 522710 h 3060000"/>
              <a:gd name="connsiteX3" fmla="*/ 5688000 w 5688000"/>
              <a:gd name="connsiteY3" fmla="*/ 3060000 h 3060000"/>
              <a:gd name="connsiteX4" fmla="*/ 0 w 5688000"/>
              <a:gd name="connsiteY4" fmla="*/ 3060000 h 3060000"/>
              <a:gd name="connsiteX5" fmla="*/ 0 w 5688000"/>
              <a:gd name="connsiteY5" fmla="*/ 0 h 30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8000" h="3060000">
                <a:moveTo>
                  <a:pt x="0" y="0"/>
                </a:moveTo>
                <a:lnTo>
                  <a:pt x="5393268" y="2117"/>
                </a:lnTo>
                <a:lnTo>
                  <a:pt x="5688000" y="522710"/>
                </a:lnTo>
                <a:lnTo>
                  <a:pt x="5688000" y="3060000"/>
                </a:lnTo>
                <a:lnTo>
                  <a:pt x="0" y="3060000"/>
                </a:lnTo>
                <a:lnTo>
                  <a:pt x="0" y="0"/>
                </a:lnTo>
                <a:close/>
              </a:path>
            </a:pathLst>
          </a:custGeom>
          <a:solidFill>
            <a:schemeClr val="bg1"/>
          </a:solidFill>
        </p:spPr>
        <p:txBody>
          <a:bodyPr/>
          <a:lstStyle>
            <a:lvl1pPr>
              <a:defRPr sz="100" baseline="0"/>
            </a:lvl1pPr>
          </a:lstStyle>
          <a:p>
            <a:pPr lvl="0"/>
            <a:r>
              <a:rPr lang="en-GB" dirty="0"/>
              <a:t> </a:t>
            </a:r>
          </a:p>
        </p:txBody>
      </p:sp>
      <p:sp>
        <p:nvSpPr>
          <p:cNvPr id="2" name="Title 1"/>
          <p:cNvSpPr>
            <a:spLocks noGrp="1"/>
          </p:cNvSpPr>
          <p:nvPr>
            <p:ph type="ctrTitle"/>
          </p:nvPr>
        </p:nvSpPr>
        <p:spPr>
          <a:xfrm>
            <a:off x="360000" y="1116000"/>
            <a:ext cx="5040000" cy="846000"/>
          </a:xfrm>
        </p:spPr>
        <p:txBody>
          <a:bodyPr anchor="b" anchorCtr="0"/>
          <a:lstStyle>
            <a:lvl1pPr algn="l">
              <a:lnSpc>
                <a:spcPct val="100000"/>
              </a:lnSpc>
              <a:defRPr/>
            </a:lvl1pPr>
          </a:lstStyle>
          <a:p>
            <a:r>
              <a:rPr lang="en-US"/>
              <a:t>Click to edit Master title style</a:t>
            </a:r>
            <a:endParaRPr lang="en-GB" dirty="0"/>
          </a:p>
        </p:txBody>
      </p:sp>
      <p:sp>
        <p:nvSpPr>
          <p:cNvPr id="3" name="Subtitle 2"/>
          <p:cNvSpPr>
            <a:spLocks noGrp="1"/>
          </p:cNvSpPr>
          <p:nvPr>
            <p:ph type="subTitle" idx="1"/>
          </p:nvPr>
        </p:nvSpPr>
        <p:spPr>
          <a:xfrm>
            <a:off x="360000" y="2232000"/>
            <a:ext cx="4572000" cy="511200"/>
          </a:xfrm>
        </p:spPr>
        <p:txBody>
          <a:bodyPr>
            <a:noAutofit/>
          </a:bodyPr>
          <a:lstStyle>
            <a:lvl1pPr marL="0" indent="0" algn="l">
              <a:spcAft>
                <a:spcPts val="0"/>
              </a:spcAft>
              <a:buNone/>
              <a:defRPr sz="22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7" name="Picture 6" descr="p1 – logo.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9200" y="360000"/>
            <a:ext cx="2011429" cy="630857"/>
          </a:xfrm>
          <a:prstGeom prst="rect">
            <a:avLst/>
          </a:prstGeom>
        </p:spPr>
      </p:pic>
      <p:sp>
        <p:nvSpPr>
          <p:cNvPr id="8" name="TextBox 7"/>
          <p:cNvSpPr txBox="1"/>
          <p:nvPr/>
        </p:nvSpPr>
        <p:spPr>
          <a:xfrm>
            <a:off x="360000" y="6570278"/>
            <a:ext cx="6084000" cy="107722"/>
          </a:xfrm>
          <a:prstGeom prst="rect">
            <a:avLst/>
          </a:prstGeom>
          <a:noFill/>
        </p:spPr>
        <p:txBody>
          <a:bodyPr wrap="square" lIns="0" tIns="0" rIns="0" bIns="0" rtlCol="0" anchor="b" anchorCtr="0">
            <a:spAutoFit/>
          </a:bodyPr>
          <a:lstStyle/>
          <a:p>
            <a:r>
              <a:rPr lang="en-GB" sz="700" baseline="0" dirty="0"/>
              <a:t>Copyright © Baringa Partners LLP 2017.  All rights reserved. This document is subject to contract and contains confidential and proprietary information.</a:t>
            </a:r>
          </a:p>
        </p:txBody>
      </p:sp>
      <p:pic>
        <p:nvPicPr>
          <p:cNvPr id="9" name="Picture 8" descr="p1 –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9200" y="360000"/>
            <a:ext cx="2011429" cy="630857"/>
          </a:xfrm>
          <a:prstGeom prst="rect">
            <a:avLst/>
          </a:prstGeom>
        </p:spPr>
      </p:pic>
      <p:sp>
        <p:nvSpPr>
          <p:cNvPr id="12" name="Text Placeholder 12"/>
          <p:cNvSpPr>
            <a:spLocks noGrp="1"/>
          </p:cNvSpPr>
          <p:nvPr>
            <p:ph type="body" sz="quarter" idx="11" hasCustomPrompt="1"/>
          </p:nvPr>
        </p:nvSpPr>
        <p:spPr>
          <a:xfrm>
            <a:off x="360000" y="3167999"/>
            <a:ext cx="648000" cy="180000"/>
          </a:xfrm>
        </p:spPr>
        <p:txBody>
          <a:bodyPr anchor="t" anchorCtr="0"/>
          <a:lstStyle>
            <a:lvl1pPr defTabSz="720000">
              <a:lnSpc>
                <a:spcPct val="100000"/>
              </a:lnSpc>
              <a:spcAft>
                <a:spcPts val="0"/>
              </a:spcAft>
              <a:buNone/>
              <a:tabLst>
                <a:tab pos="720000" algn="l"/>
              </a:tabLst>
              <a:defRPr sz="1400" b="1" i="0" baseline="0">
                <a:solidFill>
                  <a:schemeClr val="tx1"/>
                </a:solidFill>
              </a:defRPr>
            </a:lvl1pPr>
          </a:lstStyle>
          <a:p>
            <a:pPr lvl="0"/>
            <a:r>
              <a:rPr lang="en-US" dirty="0"/>
              <a:t>Text:</a:t>
            </a:r>
          </a:p>
        </p:txBody>
      </p:sp>
      <p:sp>
        <p:nvSpPr>
          <p:cNvPr id="14" name="Text Placeholder 12"/>
          <p:cNvSpPr>
            <a:spLocks noGrp="1"/>
          </p:cNvSpPr>
          <p:nvPr>
            <p:ph type="body" sz="quarter" idx="12" hasCustomPrompt="1"/>
          </p:nvPr>
        </p:nvSpPr>
        <p:spPr>
          <a:xfrm>
            <a:off x="1008000" y="3167999"/>
            <a:ext cx="3096000" cy="180000"/>
          </a:xfrm>
        </p:spPr>
        <p:txBody>
          <a:bodyPr anchor="t" anchorCtr="0"/>
          <a:lstStyle>
            <a:lvl1pPr defTabSz="720000">
              <a:lnSpc>
                <a:spcPct val="100000"/>
              </a:lnSpc>
              <a:spcAft>
                <a:spcPts val="0"/>
              </a:spcAft>
              <a:buNone/>
              <a:tabLst>
                <a:tab pos="720000" algn="l"/>
              </a:tabLst>
              <a:defRPr sz="1400" b="0" i="0" baseline="0">
                <a:solidFill>
                  <a:schemeClr val="tx1"/>
                </a:solidFill>
              </a:defRPr>
            </a:lvl1pPr>
          </a:lstStyle>
          <a:p>
            <a:pPr lvl="0"/>
            <a:r>
              <a:rPr lang="en-US" dirty="0"/>
              <a:t>Insert text</a:t>
            </a:r>
          </a:p>
        </p:txBody>
      </p:sp>
      <p:sp>
        <p:nvSpPr>
          <p:cNvPr id="15" name="Text Placeholder 12"/>
          <p:cNvSpPr>
            <a:spLocks noGrp="1"/>
          </p:cNvSpPr>
          <p:nvPr>
            <p:ph type="body" sz="quarter" idx="13" hasCustomPrompt="1"/>
          </p:nvPr>
        </p:nvSpPr>
        <p:spPr>
          <a:xfrm>
            <a:off x="365908" y="3375228"/>
            <a:ext cx="648000" cy="180000"/>
          </a:xfrm>
        </p:spPr>
        <p:txBody>
          <a:bodyPr anchor="t" anchorCtr="0"/>
          <a:lstStyle>
            <a:lvl1pPr defTabSz="720000">
              <a:lnSpc>
                <a:spcPct val="100000"/>
              </a:lnSpc>
              <a:spcAft>
                <a:spcPts val="0"/>
              </a:spcAft>
              <a:buNone/>
              <a:tabLst>
                <a:tab pos="720000" algn="l"/>
              </a:tabLst>
              <a:defRPr sz="1400" b="1" i="0" baseline="0">
                <a:solidFill>
                  <a:schemeClr val="tx1"/>
                </a:solidFill>
              </a:defRPr>
            </a:lvl1pPr>
          </a:lstStyle>
          <a:p>
            <a:pPr lvl="0"/>
            <a:r>
              <a:rPr lang="en-US" dirty="0"/>
              <a:t>Text:</a:t>
            </a:r>
          </a:p>
        </p:txBody>
      </p:sp>
      <p:sp>
        <p:nvSpPr>
          <p:cNvPr id="16" name="Text Placeholder 12"/>
          <p:cNvSpPr>
            <a:spLocks noGrp="1"/>
          </p:cNvSpPr>
          <p:nvPr>
            <p:ph type="body" sz="quarter" idx="14" hasCustomPrompt="1"/>
          </p:nvPr>
        </p:nvSpPr>
        <p:spPr>
          <a:xfrm>
            <a:off x="1008000" y="3375228"/>
            <a:ext cx="3096000" cy="180000"/>
          </a:xfrm>
        </p:spPr>
        <p:txBody>
          <a:bodyPr anchor="t" anchorCtr="0"/>
          <a:lstStyle>
            <a:lvl1pPr defTabSz="720000">
              <a:lnSpc>
                <a:spcPct val="100000"/>
              </a:lnSpc>
              <a:spcAft>
                <a:spcPts val="0"/>
              </a:spcAft>
              <a:buNone/>
              <a:tabLst>
                <a:tab pos="720000" algn="l"/>
              </a:tabLst>
              <a:defRPr sz="1400" b="0" i="0" baseline="0">
                <a:solidFill>
                  <a:schemeClr val="tx1"/>
                </a:solidFill>
              </a:defRPr>
            </a:lvl1pPr>
          </a:lstStyle>
          <a:p>
            <a:pPr lvl="0"/>
            <a:r>
              <a:rPr lang="en-US" dirty="0"/>
              <a:t>Insert text</a:t>
            </a:r>
          </a:p>
        </p:txBody>
      </p:sp>
    </p:spTree>
    <p:extLst>
      <p:ext uri="{BB962C8B-B14F-4D97-AF65-F5344CB8AC3E}">
        <p14:creationId xmlns:p14="http://schemas.microsoft.com/office/powerpoint/2010/main" val="157255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7" name="Text Placeholder 8"/>
          <p:cNvSpPr>
            <a:spLocks noGrp="1"/>
          </p:cNvSpPr>
          <p:nvPr>
            <p:ph type="body" sz="quarter" idx="15"/>
          </p:nvPr>
        </p:nvSpPr>
        <p:spPr>
          <a:xfrm>
            <a:off x="6030000" y="6498000"/>
            <a:ext cx="946800" cy="180000"/>
          </a:xfrm>
        </p:spPr>
        <p:txBody>
          <a:bodyPr anchor="b" anchorCtr="0"/>
          <a:lstStyle>
            <a:lvl1pPr>
              <a:buNone/>
              <a:defRPr sz="800"/>
            </a:lvl1pPr>
          </a:lstStyle>
          <a:p>
            <a:pPr lvl="0"/>
            <a:r>
              <a:rPr lang="en-US"/>
              <a:t>Click to edit Master text styles</a:t>
            </a:r>
          </a:p>
        </p:txBody>
      </p:sp>
      <p:sp>
        <p:nvSpPr>
          <p:cNvPr id="9" name="Text Placeholder 8"/>
          <p:cNvSpPr>
            <a:spLocks noGrp="1"/>
          </p:cNvSpPr>
          <p:nvPr>
            <p:ph type="body" sz="quarter" idx="16"/>
          </p:nvPr>
        </p:nvSpPr>
        <p:spPr>
          <a:xfrm>
            <a:off x="6991200" y="6498000"/>
            <a:ext cx="946800" cy="180000"/>
          </a:xfrm>
        </p:spPr>
        <p:txBody>
          <a:bodyPr anchor="b" anchorCtr="0"/>
          <a:lstStyle>
            <a:lvl1pPr>
              <a:buNone/>
              <a:defRPr sz="800"/>
            </a:lvl1pPr>
          </a:lstStyle>
          <a:p>
            <a:pPr lvl="0"/>
            <a:r>
              <a:rPr lang="en-US"/>
              <a:t>Click to edit Master text styles</a:t>
            </a:r>
          </a:p>
        </p:txBody>
      </p:sp>
      <p:sp>
        <p:nvSpPr>
          <p:cNvPr id="10" name="Text Placeholder 9"/>
          <p:cNvSpPr>
            <a:spLocks noGrp="1"/>
          </p:cNvSpPr>
          <p:nvPr>
            <p:ph type="body" sz="quarter" idx="13"/>
          </p:nvPr>
        </p:nvSpPr>
        <p:spPr>
          <a:xfrm>
            <a:off x="360363" y="792000"/>
            <a:ext cx="9180000" cy="360362"/>
          </a:xfrm>
        </p:spPr>
        <p:txBody>
          <a:bodyPr>
            <a:noAutofit/>
          </a:bodyPr>
          <a:lstStyle>
            <a:lvl1pPr>
              <a:buNone/>
              <a:defRPr sz="2200" baseline="0">
                <a:solidFill>
                  <a:schemeClr val="tx2"/>
                </a:solidFill>
              </a:defRPr>
            </a:lvl1pPr>
          </a:lstStyle>
          <a:p>
            <a:pPr lvl="0"/>
            <a:r>
              <a:rPr lang="en-US"/>
              <a:t>Click to edit Master text styles</a:t>
            </a:r>
          </a:p>
        </p:txBody>
      </p:sp>
      <p:sp>
        <p:nvSpPr>
          <p:cNvPr id="4" name="Content Placeholder 3"/>
          <p:cNvSpPr>
            <a:spLocks noGrp="1"/>
          </p:cNvSpPr>
          <p:nvPr>
            <p:ph sz="quarter" idx="17"/>
          </p:nvPr>
        </p:nvSpPr>
        <p:spPr>
          <a:xfrm>
            <a:off x="360000" y="1440000"/>
            <a:ext cx="9180000" cy="3600000"/>
          </a:xfrm>
        </p:spPr>
        <p:txBody>
          <a:bodyPr/>
          <a:lstStyle/>
          <a:p>
            <a:pPr lvl="0"/>
            <a:r>
              <a:rPr lang="en-US"/>
              <a:t>Click to edit Master text styles</a:t>
            </a:r>
          </a:p>
        </p:txBody>
      </p:sp>
      <p:sp>
        <p:nvSpPr>
          <p:cNvPr id="8" name="Picture Placeholder 4"/>
          <p:cNvSpPr>
            <a:spLocks noGrp="1"/>
          </p:cNvSpPr>
          <p:nvPr>
            <p:ph type="pic" sz="quarter" idx="14" hasCustomPrompt="1"/>
          </p:nvPr>
        </p:nvSpPr>
        <p:spPr>
          <a:xfrm>
            <a:off x="8067599" y="6087600"/>
            <a:ext cx="1472400" cy="410400"/>
          </a:xfrm>
        </p:spPr>
        <p:txBody>
          <a:bodyPr/>
          <a:lstStyle>
            <a:lvl1pPr>
              <a:buNone/>
              <a:defRPr sz="1000" baseline="0"/>
            </a:lvl1pPr>
          </a:lstStyle>
          <a:p>
            <a:r>
              <a:rPr lang="en-GB" dirty="0"/>
              <a:t>Insert client logo</a:t>
            </a:r>
          </a:p>
        </p:txBody>
      </p:sp>
    </p:spTree>
    <p:extLst>
      <p:ext uri="{BB962C8B-B14F-4D97-AF65-F5344CB8AC3E}">
        <p14:creationId xmlns:p14="http://schemas.microsoft.com/office/powerpoint/2010/main" val="19758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7" name="Text Placeholder 8"/>
          <p:cNvSpPr>
            <a:spLocks noGrp="1"/>
          </p:cNvSpPr>
          <p:nvPr>
            <p:ph type="body" sz="quarter" idx="16"/>
          </p:nvPr>
        </p:nvSpPr>
        <p:spPr>
          <a:xfrm>
            <a:off x="6030000" y="6498000"/>
            <a:ext cx="946800" cy="180000"/>
          </a:xfrm>
        </p:spPr>
        <p:txBody>
          <a:bodyPr anchor="b" anchorCtr="0"/>
          <a:lstStyle>
            <a:lvl1pPr>
              <a:defRPr sz="800"/>
            </a:lvl1pPr>
          </a:lstStyle>
          <a:p>
            <a:pPr lvl="0"/>
            <a:r>
              <a:rPr lang="en-US"/>
              <a:t>Click to edit Master text styles</a:t>
            </a:r>
          </a:p>
        </p:txBody>
      </p:sp>
      <p:sp>
        <p:nvSpPr>
          <p:cNvPr id="9" name="Text Placeholder 8"/>
          <p:cNvSpPr>
            <a:spLocks noGrp="1"/>
          </p:cNvSpPr>
          <p:nvPr>
            <p:ph type="body" sz="quarter" idx="17"/>
          </p:nvPr>
        </p:nvSpPr>
        <p:spPr>
          <a:xfrm>
            <a:off x="6991200" y="6498000"/>
            <a:ext cx="946800" cy="180000"/>
          </a:xfrm>
        </p:spPr>
        <p:txBody>
          <a:bodyPr anchor="b" anchorCtr="0"/>
          <a:lstStyle>
            <a:lvl1pPr>
              <a:defRPr sz="800"/>
            </a:lvl1pPr>
          </a:lstStyle>
          <a:p>
            <a:pPr lvl="0"/>
            <a:r>
              <a:rPr lang="en-US"/>
              <a:t>Click to edit Master text styles</a:t>
            </a:r>
          </a:p>
        </p:txBody>
      </p:sp>
      <p:sp>
        <p:nvSpPr>
          <p:cNvPr id="10" name="Text Placeholder 9"/>
          <p:cNvSpPr>
            <a:spLocks noGrp="1"/>
          </p:cNvSpPr>
          <p:nvPr>
            <p:ph type="body" sz="quarter" idx="13"/>
          </p:nvPr>
        </p:nvSpPr>
        <p:spPr>
          <a:xfrm>
            <a:off x="360363" y="792000"/>
            <a:ext cx="9180000" cy="360362"/>
          </a:xfrm>
        </p:spPr>
        <p:txBody>
          <a:bodyPr>
            <a:noAutofit/>
          </a:bodyPr>
          <a:lstStyle>
            <a:lvl1pPr>
              <a:buNone/>
              <a:defRPr sz="2200" baseline="0">
                <a:solidFill>
                  <a:schemeClr val="tx2"/>
                </a:solidFill>
              </a:defRPr>
            </a:lvl1pPr>
          </a:lstStyle>
          <a:p>
            <a:pPr lvl="0"/>
            <a:r>
              <a:rPr lang="en-US"/>
              <a:t>Click to edit Master text styles</a:t>
            </a:r>
          </a:p>
        </p:txBody>
      </p:sp>
      <p:sp>
        <p:nvSpPr>
          <p:cNvPr id="11" name="Content Placeholder 10"/>
          <p:cNvSpPr>
            <a:spLocks noGrp="1"/>
          </p:cNvSpPr>
          <p:nvPr>
            <p:ph sz="quarter" idx="18"/>
          </p:nvPr>
        </p:nvSpPr>
        <p:spPr>
          <a:xfrm>
            <a:off x="360000" y="1440000"/>
            <a:ext cx="4464000" cy="3600000"/>
          </a:xfrm>
        </p:spPr>
        <p:txBody>
          <a:bodyPr/>
          <a:lstStyle/>
          <a:p>
            <a:pPr lvl="0"/>
            <a:r>
              <a:rPr lang="en-US"/>
              <a:t>Click to edit Master text styles</a:t>
            </a:r>
          </a:p>
        </p:txBody>
      </p:sp>
      <p:sp>
        <p:nvSpPr>
          <p:cNvPr id="13" name="Content Placeholder 12"/>
          <p:cNvSpPr>
            <a:spLocks noGrp="1"/>
          </p:cNvSpPr>
          <p:nvPr>
            <p:ph sz="quarter" idx="19"/>
          </p:nvPr>
        </p:nvSpPr>
        <p:spPr>
          <a:xfrm>
            <a:off x="5076000" y="1440000"/>
            <a:ext cx="4464000" cy="3600000"/>
          </a:xfrm>
        </p:spPr>
        <p:txBody>
          <a:bodyPr/>
          <a:lstStyle/>
          <a:p>
            <a:pPr lvl="0"/>
            <a:r>
              <a:rPr lang="en-US"/>
              <a:t>Click to edit Master text styles</a:t>
            </a:r>
          </a:p>
        </p:txBody>
      </p:sp>
      <p:sp>
        <p:nvSpPr>
          <p:cNvPr id="12" name="Picture Placeholder 4"/>
          <p:cNvSpPr>
            <a:spLocks noGrp="1"/>
          </p:cNvSpPr>
          <p:nvPr>
            <p:ph type="pic" sz="quarter" idx="14" hasCustomPrompt="1"/>
          </p:nvPr>
        </p:nvSpPr>
        <p:spPr>
          <a:xfrm>
            <a:off x="8067599" y="6087600"/>
            <a:ext cx="1472400" cy="410400"/>
          </a:xfrm>
        </p:spPr>
        <p:txBody>
          <a:bodyPr/>
          <a:lstStyle>
            <a:lvl1pPr>
              <a:buNone/>
              <a:defRPr sz="1000" baseline="0"/>
            </a:lvl1pPr>
          </a:lstStyle>
          <a:p>
            <a:r>
              <a:rPr lang="en-GB" dirty="0"/>
              <a:t>Insert client logo</a:t>
            </a:r>
          </a:p>
        </p:txBody>
      </p:sp>
    </p:spTree>
    <p:extLst>
      <p:ext uri="{BB962C8B-B14F-4D97-AF65-F5344CB8AC3E}">
        <p14:creationId xmlns:p14="http://schemas.microsoft.com/office/powerpoint/2010/main" val="2210798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a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8" name="Text Placeholder 8"/>
          <p:cNvSpPr>
            <a:spLocks noGrp="1"/>
          </p:cNvSpPr>
          <p:nvPr>
            <p:ph type="body" sz="quarter" idx="15"/>
          </p:nvPr>
        </p:nvSpPr>
        <p:spPr>
          <a:xfrm>
            <a:off x="6030000" y="6498000"/>
            <a:ext cx="946800" cy="180000"/>
          </a:xfrm>
        </p:spPr>
        <p:txBody>
          <a:bodyPr anchor="b" anchorCtr="0"/>
          <a:lstStyle>
            <a:lvl1pPr>
              <a:buNone/>
              <a:defRPr sz="800"/>
            </a:lvl1pPr>
          </a:lstStyle>
          <a:p>
            <a:pPr lvl="0"/>
            <a:r>
              <a:rPr lang="en-US"/>
              <a:t>Click to edit Master text styles</a:t>
            </a:r>
          </a:p>
        </p:txBody>
      </p:sp>
      <p:sp>
        <p:nvSpPr>
          <p:cNvPr id="9" name="Text Placeholder 8"/>
          <p:cNvSpPr>
            <a:spLocks noGrp="1"/>
          </p:cNvSpPr>
          <p:nvPr>
            <p:ph type="body" sz="quarter" idx="16"/>
          </p:nvPr>
        </p:nvSpPr>
        <p:spPr>
          <a:xfrm>
            <a:off x="6991200" y="6498000"/>
            <a:ext cx="946800" cy="180000"/>
          </a:xfrm>
        </p:spPr>
        <p:txBody>
          <a:bodyPr anchor="b" anchorCtr="0"/>
          <a:lstStyle>
            <a:lvl1pPr>
              <a:buNone/>
              <a:defRPr sz="800"/>
            </a:lvl1pPr>
          </a:lstStyle>
          <a:p>
            <a:pPr lvl="0"/>
            <a:r>
              <a:rPr lang="en-US"/>
              <a:t>Click to edit Master text styles</a:t>
            </a:r>
          </a:p>
        </p:txBody>
      </p:sp>
      <p:sp>
        <p:nvSpPr>
          <p:cNvPr id="10" name="Text Placeholder 9"/>
          <p:cNvSpPr>
            <a:spLocks noGrp="1"/>
          </p:cNvSpPr>
          <p:nvPr>
            <p:ph type="body" sz="quarter" idx="13"/>
          </p:nvPr>
        </p:nvSpPr>
        <p:spPr>
          <a:xfrm>
            <a:off x="360363" y="792000"/>
            <a:ext cx="9180000" cy="360362"/>
          </a:xfrm>
        </p:spPr>
        <p:txBody>
          <a:bodyPr>
            <a:noAutofit/>
          </a:bodyPr>
          <a:lstStyle>
            <a:lvl1pPr>
              <a:buNone/>
              <a:defRPr sz="2200" baseline="0">
                <a:solidFill>
                  <a:schemeClr val="tx2"/>
                </a:solidFill>
              </a:defRPr>
            </a:lvl1pPr>
          </a:lstStyle>
          <a:p>
            <a:pPr lvl="0"/>
            <a:r>
              <a:rPr lang="en-US"/>
              <a:t>Click to edit Master text styles</a:t>
            </a:r>
          </a:p>
        </p:txBody>
      </p:sp>
      <p:sp>
        <p:nvSpPr>
          <p:cNvPr id="4" name="Content Placeholder 3"/>
          <p:cNvSpPr>
            <a:spLocks noGrp="1"/>
          </p:cNvSpPr>
          <p:nvPr>
            <p:ph sz="quarter" idx="17"/>
          </p:nvPr>
        </p:nvSpPr>
        <p:spPr>
          <a:xfrm>
            <a:off x="1134000" y="1728000"/>
            <a:ext cx="4464000" cy="4068000"/>
          </a:xfrm>
        </p:spPr>
        <p:txBody>
          <a:bodyPr/>
          <a:lstStyle/>
          <a:p>
            <a:pPr lvl="0"/>
            <a:r>
              <a:rPr lang="en-US"/>
              <a:t>Click to edit Master text styles</a:t>
            </a:r>
          </a:p>
        </p:txBody>
      </p:sp>
      <p:sp>
        <p:nvSpPr>
          <p:cNvPr id="11" name="Picture Placeholder 4"/>
          <p:cNvSpPr>
            <a:spLocks noGrp="1"/>
          </p:cNvSpPr>
          <p:nvPr>
            <p:ph type="pic" sz="quarter" idx="14" hasCustomPrompt="1"/>
          </p:nvPr>
        </p:nvSpPr>
        <p:spPr>
          <a:xfrm>
            <a:off x="8067599" y="6087600"/>
            <a:ext cx="1472400" cy="410400"/>
          </a:xfrm>
        </p:spPr>
        <p:txBody>
          <a:bodyPr/>
          <a:lstStyle>
            <a:lvl1pPr>
              <a:buNone/>
              <a:defRPr sz="1000" baseline="0"/>
            </a:lvl1pPr>
          </a:lstStyle>
          <a:p>
            <a:r>
              <a:rPr lang="en-GB" dirty="0"/>
              <a:t>Insert client logo</a:t>
            </a:r>
          </a:p>
        </p:txBody>
      </p:sp>
    </p:spTree>
    <p:extLst>
      <p:ext uri="{BB962C8B-B14F-4D97-AF65-F5344CB8AC3E}">
        <p14:creationId xmlns:p14="http://schemas.microsoft.com/office/powerpoint/2010/main" val="2171035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Profi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Picture Placeholder 3"/>
          <p:cNvSpPr>
            <a:spLocks noGrp="1"/>
          </p:cNvSpPr>
          <p:nvPr>
            <p:ph type="pic" sz="quarter" idx="14"/>
          </p:nvPr>
        </p:nvSpPr>
        <p:spPr>
          <a:xfrm>
            <a:off x="360000" y="1440000"/>
            <a:ext cx="1317600" cy="1317600"/>
          </a:xfrm>
        </p:spPr>
        <p:txBody>
          <a:bodyPr/>
          <a:lstStyle>
            <a:lvl1pPr>
              <a:buNone/>
              <a:defRPr/>
            </a:lvl1pPr>
          </a:lstStyle>
          <a:p>
            <a:r>
              <a:rPr lang="en-US"/>
              <a:t>Click icon to add picture</a:t>
            </a:r>
            <a:endParaRPr lang="en-GB" dirty="0"/>
          </a:p>
        </p:txBody>
      </p:sp>
      <p:sp>
        <p:nvSpPr>
          <p:cNvPr id="7" name="Picture Placeholder 3"/>
          <p:cNvSpPr>
            <a:spLocks noGrp="1"/>
          </p:cNvSpPr>
          <p:nvPr>
            <p:ph type="pic" sz="quarter" idx="15"/>
          </p:nvPr>
        </p:nvSpPr>
        <p:spPr>
          <a:xfrm>
            <a:off x="3456000" y="1440000"/>
            <a:ext cx="1317600" cy="1317600"/>
          </a:xfrm>
        </p:spPr>
        <p:txBody>
          <a:bodyPr/>
          <a:lstStyle>
            <a:lvl1pPr>
              <a:buNone/>
              <a:defRPr/>
            </a:lvl1pPr>
          </a:lstStyle>
          <a:p>
            <a:r>
              <a:rPr lang="en-US"/>
              <a:t>Click icon to add picture</a:t>
            </a:r>
            <a:endParaRPr lang="en-GB" dirty="0"/>
          </a:p>
        </p:txBody>
      </p:sp>
      <p:sp>
        <p:nvSpPr>
          <p:cNvPr id="8" name="Picture Placeholder 3"/>
          <p:cNvSpPr>
            <a:spLocks noGrp="1"/>
          </p:cNvSpPr>
          <p:nvPr>
            <p:ph type="pic" sz="quarter" idx="16"/>
          </p:nvPr>
        </p:nvSpPr>
        <p:spPr>
          <a:xfrm>
            <a:off x="6552000" y="1440000"/>
            <a:ext cx="1317600" cy="1317600"/>
          </a:xfrm>
        </p:spPr>
        <p:txBody>
          <a:bodyPr/>
          <a:lstStyle>
            <a:lvl1pPr>
              <a:buNone/>
              <a:defRPr/>
            </a:lvl1pPr>
          </a:lstStyle>
          <a:p>
            <a:r>
              <a:rPr lang="en-US"/>
              <a:t>Click icon to add picture</a:t>
            </a:r>
            <a:endParaRPr lang="en-GB" dirty="0"/>
          </a:p>
        </p:txBody>
      </p:sp>
      <p:sp>
        <p:nvSpPr>
          <p:cNvPr id="10" name="Text Placeholder 9"/>
          <p:cNvSpPr>
            <a:spLocks noGrp="1"/>
          </p:cNvSpPr>
          <p:nvPr>
            <p:ph type="body" sz="quarter" idx="17" hasCustomPrompt="1"/>
          </p:nvPr>
        </p:nvSpPr>
        <p:spPr>
          <a:xfrm>
            <a:off x="360362" y="2952000"/>
            <a:ext cx="2700000" cy="360000"/>
          </a:xfrm>
        </p:spPr>
        <p:txBody>
          <a:bodyPr/>
          <a:lstStyle>
            <a:lvl1pPr>
              <a:lnSpc>
                <a:spcPct val="100000"/>
              </a:lnSpc>
              <a:spcAft>
                <a:spcPts val="0"/>
              </a:spcAft>
              <a:buNone/>
              <a:defRPr b="1" i="0" baseline="0">
                <a:solidFill>
                  <a:schemeClr val="tx1"/>
                </a:solidFill>
              </a:defRPr>
            </a:lvl1pPr>
            <a:lvl2pPr marL="0" indent="0">
              <a:spcAft>
                <a:spcPts val="900"/>
              </a:spcAft>
              <a:buFontTx/>
              <a:buNone/>
              <a:defRPr/>
            </a:lvl2pPr>
          </a:lstStyle>
          <a:p>
            <a:pPr lvl="0"/>
            <a:r>
              <a:rPr lang="en-US" dirty="0"/>
              <a:t>Insert text</a:t>
            </a:r>
          </a:p>
        </p:txBody>
      </p:sp>
      <p:sp>
        <p:nvSpPr>
          <p:cNvPr id="14" name="Text Placeholder 13"/>
          <p:cNvSpPr>
            <a:spLocks noGrp="1"/>
          </p:cNvSpPr>
          <p:nvPr>
            <p:ph type="body" sz="quarter" idx="18"/>
          </p:nvPr>
        </p:nvSpPr>
        <p:spPr>
          <a:xfrm>
            <a:off x="360000" y="3312000"/>
            <a:ext cx="2700000" cy="2520000"/>
          </a:xfrm>
        </p:spPr>
        <p:txBody>
          <a:bodyPr/>
          <a:lstStyle/>
          <a:p>
            <a:pPr lvl="0"/>
            <a:r>
              <a:rPr lang="en-US"/>
              <a:t>Click to edit Master text styles</a:t>
            </a:r>
          </a:p>
        </p:txBody>
      </p:sp>
      <p:sp>
        <p:nvSpPr>
          <p:cNvPr id="15" name="Text Placeholder 9"/>
          <p:cNvSpPr>
            <a:spLocks noGrp="1"/>
          </p:cNvSpPr>
          <p:nvPr>
            <p:ph type="body" sz="quarter" idx="19" hasCustomPrompt="1"/>
          </p:nvPr>
        </p:nvSpPr>
        <p:spPr>
          <a:xfrm>
            <a:off x="3456000" y="2952000"/>
            <a:ext cx="2700000" cy="360000"/>
          </a:xfrm>
        </p:spPr>
        <p:txBody>
          <a:bodyPr/>
          <a:lstStyle>
            <a:lvl1pPr>
              <a:spcAft>
                <a:spcPts val="900"/>
              </a:spcAft>
              <a:buNone/>
              <a:defRPr b="1" i="0" baseline="0">
                <a:solidFill>
                  <a:schemeClr val="tx1"/>
                </a:solidFill>
              </a:defRPr>
            </a:lvl1pPr>
            <a:lvl2pPr marL="0" indent="0">
              <a:spcAft>
                <a:spcPts val="900"/>
              </a:spcAft>
              <a:buFontTx/>
              <a:buNone/>
              <a:defRPr/>
            </a:lvl2pPr>
          </a:lstStyle>
          <a:p>
            <a:pPr lvl="0"/>
            <a:r>
              <a:rPr lang="en-US" dirty="0"/>
              <a:t>Insert text</a:t>
            </a:r>
          </a:p>
        </p:txBody>
      </p:sp>
      <p:sp>
        <p:nvSpPr>
          <p:cNvPr id="17" name="Text Placeholder 13"/>
          <p:cNvSpPr>
            <a:spLocks noGrp="1"/>
          </p:cNvSpPr>
          <p:nvPr>
            <p:ph type="body" sz="quarter" idx="20"/>
          </p:nvPr>
        </p:nvSpPr>
        <p:spPr>
          <a:xfrm>
            <a:off x="3456000" y="3312000"/>
            <a:ext cx="2700000" cy="2520000"/>
          </a:xfrm>
        </p:spPr>
        <p:txBody>
          <a:bodyPr/>
          <a:lstStyle/>
          <a:p>
            <a:pPr lvl="0"/>
            <a:r>
              <a:rPr lang="en-US"/>
              <a:t>Click to edit Master text styles</a:t>
            </a:r>
          </a:p>
        </p:txBody>
      </p:sp>
      <p:sp>
        <p:nvSpPr>
          <p:cNvPr id="18" name="Text Placeholder 9"/>
          <p:cNvSpPr>
            <a:spLocks noGrp="1"/>
          </p:cNvSpPr>
          <p:nvPr>
            <p:ph type="body" sz="quarter" idx="21" hasCustomPrompt="1"/>
          </p:nvPr>
        </p:nvSpPr>
        <p:spPr>
          <a:xfrm>
            <a:off x="6552000" y="2952000"/>
            <a:ext cx="2700000" cy="360000"/>
          </a:xfrm>
        </p:spPr>
        <p:txBody>
          <a:bodyPr/>
          <a:lstStyle>
            <a:lvl1pPr>
              <a:spcAft>
                <a:spcPts val="900"/>
              </a:spcAft>
              <a:buNone/>
              <a:defRPr b="1" i="0" baseline="0">
                <a:solidFill>
                  <a:schemeClr val="tx1"/>
                </a:solidFill>
              </a:defRPr>
            </a:lvl1pPr>
            <a:lvl2pPr marL="0" indent="0">
              <a:spcAft>
                <a:spcPts val="900"/>
              </a:spcAft>
              <a:buFontTx/>
              <a:buNone/>
              <a:defRPr/>
            </a:lvl2pPr>
          </a:lstStyle>
          <a:p>
            <a:pPr lvl="0"/>
            <a:r>
              <a:rPr lang="en-US" dirty="0"/>
              <a:t>Insert text</a:t>
            </a:r>
          </a:p>
        </p:txBody>
      </p:sp>
      <p:sp>
        <p:nvSpPr>
          <p:cNvPr id="20" name="Text Placeholder 13"/>
          <p:cNvSpPr>
            <a:spLocks noGrp="1"/>
          </p:cNvSpPr>
          <p:nvPr>
            <p:ph type="body" sz="quarter" idx="22"/>
          </p:nvPr>
        </p:nvSpPr>
        <p:spPr>
          <a:xfrm>
            <a:off x="6552000" y="3312000"/>
            <a:ext cx="2700000" cy="2520000"/>
          </a:xfrm>
        </p:spPr>
        <p:txBody>
          <a:bodyPr/>
          <a:lstStyle/>
          <a:p>
            <a:pPr lvl="0"/>
            <a:r>
              <a:rPr lang="en-US"/>
              <a:t>Click to edit Master text styles</a:t>
            </a:r>
          </a:p>
        </p:txBody>
      </p:sp>
      <p:sp>
        <p:nvSpPr>
          <p:cNvPr id="9" name="Text Placeholder 8"/>
          <p:cNvSpPr>
            <a:spLocks noGrp="1"/>
          </p:cNvSpPr>
          <p:nvPr>
            <p:ph type="body" sz="quarter" idx="23"/>
          </p:nvPr>
        </p:nvSpPr>
        <p:spPr>
          <a:xfrm>
            <a:off x="360000" y="3276000"/>
            <a:ext cx="2664000" cy="0"/>
          </a:xfrm>
          <a:noFill/>
          <a:ln w="3175">
            <a:solidFill>
              <a:schemeClr val="accent2"/>
            </a:solidFill>
          </a:ln>
        </p:spPr>
        <p:txBody>
          <a:bodyPr/>
          <a:lstStyle>
            <a:lvl1pPr>
              <a:defRPr sz="100">
                <a:solidFill>
                  <a:schemeClr val="bg1"/>
                </a:solidFill>
              </a:defRPr>
            </a:lvl1pPr>
          </a:lstStyle>
          <a:p>
            <a:pPr lvl="0"/>
            <a:r>
              <a:rPr lang="en-US"/>
              <a:t>Click to edit Master text styles</a:t>
            </a:r>
          </a:p>
        </p:txBody>
      </p:sp>
      <p:sp>
        <p:nvSpPr>
          <p:cNvPr id="21" name="Text Placeholder 8"/>
          <p:cNvSpPr>
            <a:spLocks noGrp="1"/>
          </p:cNvSpPr>
          <p:nvPr>
            <p:ph type="body" sz="quarter" idx="24"/>
          </p:nvPr>
        </p:nvSpPr>
        <p:spPr>
          <a:xfrm>
            <a:off x="3456000" y="3276000"/>
            <a:ext cx="2664000" cy="0"/>
          </a:xfrm>
          <a:noFill/>
          <a:ln w="3175">
            <a:solidFill>
              <a:schemeClr val="accent2"/>
            </a:solidFill>
          </a:ln>
        </p:spPr>
        <p:txBody>
          <a:bodyPr/>
          <a:lstStyle>
            <a:lvl1pPr>
              <a:defRPr sz="100">
                <a:solidFill>
                  <a:schemeClr val="bg1"/>
                </a:solidFill>
              </a:defRPr>
            </a:lvl1pPr>
          </a:lstStyle>
          <a:p>
            <a:pPr lvl="0"/>
            <a:r>
              <a:rPr lang="en-US"/>
              <a:t>Click to edit Master text styles</a:t>
            </a:r>
          </a:p>
        </p:txBody>
      </p:sp>
      <p:sp>
        <p:nvSpPr>
          <p:cNvPr id="22" name="Text Placeholder 8"/>
          <p:cNvSpPr>
            <a:spLocks noGrp="1"/>
          </p:cNvSpPr>
          <p:nvPr>
            <p:ph type="body" sz="quarter" idx="25"/>
          </p:nvPr>
        </p:nvSpPr>
        <p:spPr>
          <a:xfrm>
            <a:off x="6552000" y="3276000"/>
            <a:ext cx="2664000" cy="0"/>
          </a:xfrm>
          <a:noFill/>
          <a:ln w="3175">
            <a:solidFill>
              <a:schemeClr val="accent2"/>
            </a:solidFill>
          </a:ln>
        </p:spPr>
        <p:txBody>
          <a:bodyPr/>
          <a:lstStyle>
            <a:lvl1pPr>
              <a:defRPr sz="100">
                <a:solidFill>
                  <a:schemeClr val="bg1"/>
                </a:solidFill>
              </a:defRPr>
            </a:lvl1pPr>
          </a:lstStyle>
          <a:p>
            <a:pPr lvl="0"/>
            <a:r>
              <a:rPr lang="en-US"/>
              <a:t>Click to edit Master text styles</a:t>
            </a:r>
          </a:p>
        </p:txBody>
      </p:sp>
      <p:sp>
        <p:nvSpPr>
          <p:cNvPr id="19" name="Text Placeholder 9"/>
          <p:cNvSpPr>
            <a:spLocks noGrp="1"/>
          </p:cNvSpPr>
          <p:nvPr>
            <p:ph type="body" sz="quarter" idx="13"/>
          </p:nvPr>
        </p:nvSpPr>
        <p:spPr>
          <a:xfrm>
            <a:off x="360363" y="792000"/>
            <a:ext cx="9180000" cy="360362"/>
          </a:xfrm>
        </p:spPr>
        <p:txBody>
          <a:bodyPr>
            <a:noAutofit/>
          </a:bodyPr>
          <a:lstStyle>
            <a:lvl1pPr>
              <a:buNone/>
              <a:defRPr sz="2200" baseline="0">
                <a:solidFill>
                  <a:schemeClr val="tx2"/>
                </a:solidFill>
              </a:defRPr>
            </a:lvl1pPr>
          </a:lstStyle>
          <a:p>
            <a:pPr lvl="0"/>
            <a:r>
              <a:rPr lang="en-US"/>
              <a:t>Click to edit Master text styles</a:t>
            </a:r>
          </a:p>
        </p:txBody>
      </p:sp>
      <p:sp>
        <p:nvSpPr>
          <p:cNvPr id="23" name="Picture Placeholder 4"/>
          <p:cNvSpPr>
            <a:spLocks noGrp="1"/>
          </p:cNvSpPr>
          <p:nvPr>
            <p:ph type="pic" sz="quarter" idx="26" hasCustomPrompt="1"/>
          </p:nvPr>
        </p:nvSpPr>
        <p:spPr>
          <a:xfrm>
            <a:off x="8067599" y="6087600"/>
            <a:ext cx="1472400" cy="410400"/>
          </a:xfrm>
        </p:spPr>
        <p:txBody>
          <a:bodyPr/>
          <a:lstStyle>
            <a:lvl1pPr>
              <a:buNone/>
              <a:defRPr sz="1000" baseline="0"/>
            </a:lvl1pPr>
          </a:lstStyle>
          <a:p>
            <a:r>
              <a:rPr lang="en-GB" dirty="0"/>
              <a:t>Insert client logo</a:t>
            </a:r>
          </a:p>
        </p:txBody>
      </p:sp>
    </p:spTree>
    <p:extLst>
      <p:ext uri="{BB962C8B-B14F-4D97-AF65-F5344CB8AC3E}">
        <p14:creationId xmlns:p14="http://schemas.microsoft.com/office/powerpoint/2010/main" val="3604956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7" name="Text Placeholder 9"/>
          <p:cNvSpPr>
            <a:spLocks noGrp="1"/>
          </p:cNvSpPr>
          <p:nvPr>
            <p:ph type="body" sz="quarter" idx="13"/>
          </p:nvPr>
        </p:nvSpPr>
        <p:spPr>
          <a:xfrm>
            <a:off x="360363" y="792000"/>
            <a:ext cx="9180000" cy="360362"/>
          </a:xfrm>
        </p:spPr>
        <p:txBody>
          <a:bodyPr>
            <a:noAutofit/>
          </a:bodyPr>
          <a:lstStyle>
            <a:lvl1pPr>
              <a:buNone/>
              <a:defRPr sz="2200" baseline="0">
                <a:solidFill>
                  <a:schemeClr val="tx2"/>
                </a:solidFill>
              </a:defRPr>
            </a:lvl1pPr>
          </a:lstStyle>
          <a:p>
            <a:pPr lvl="0"/>
            <a:r>
              <a:rPr lang="en-US"/>
              <a:t>Click to edit Master text styles</a:t>
            </a:r>
          </a:p>
        </p:txBody>
      </p:sp>
      <p:sp>
        <p:nvSpPr>
          <p:cNvPr id="6" name="Picture Placeholder 4"/>
          <p:cNvSpPr>
            <a:spLocks noGrp="1"/>
          </p:cNvSpPr>
          <p:nvPr>
            <p:ph type="pic" sz="quarter" idx="14" hasCustomPrompt="1"/>
          </p:nvPr>
        </p:nvSpPr>
        <p:spPr>
          <a:xfrm>
            <a:off x="8067599" y="6087600"/>
            <a:ext cx="1472400" cy="410400"/>
          </a:xfrm>
        </p:spPr>
        <p:txBody>
          <a:bodyPr/>
          <a:lstStyle>
            <a:lvl1pPr>
              <a:buNone/>
              <a:defRPr sz="1000" baseline="0"/>
            </a:lvl1pPr>
          </a:lstStyle>
          <a:p>
            <a:r>
              <a:rPr lang="en-GB" dirty="0"/>
              <a:t>Insert client logo</a:t>
            </a:r>
          </a:p>
        </p:txBody>
      </p:sp>
    </p:spTree>
    <p:extLst>
      <p:ext uri="{BB962C8B-B14F-4D97-AF65-F5344CB8AC3E}">
        <p14:creationId xmlns:p14="http://schemas.microsoft.com/office/powerpoint/2010/main" val="2321861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icture Placeholder 4"/>
          <p:cNvSpPr>
            <a:spLocks noGrp="1"/>
          </p:cNvSpPr>
          <p:nvPr>
            <p:ph type="pic" sz="quarter" idx="14" hasCustomPrompt="1"/>
          </p:nvPr>
        </p:nvSpPr>
        <p:spPr>
          <a:xfrm>
            <a:off x="8067599" y="6087600"/>
            <a:ext cx="1472400" cy="410400"/>
          </a:xfrm>
        </p:spPr>
        <p:txBody>
          <a:bodyPr/>
          <a:lstStyle>
            <a:lvl1pPr>
              <a:buNone/>
              <a:defRPr sz="1000" baseline="0"/>
            </a:lvl1pPr>
          </a:lstStyle>
          <a:p>
            <a:r>
              <a:rPr lang="en-GB" dirty="0"/>
              <a:t>Insert client logo</a:t>
            </a:r>
          </a:p>
        </p:txBody>
      </p:sp>
    </p:spTree>
    <p:extLst>
      <p:ext uri="{BB962C8B-B14F-4D97-AF65-F5344CB8AC3E}">
        <p14:creationId xmlns:p14="http://schemas.microsoft.com/office/powerpoint/2010/main" val="886782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360363" y="792000"/>
            <a:ext cx="9180000" cy="360362"/>
          </a:xfrm>
        </p:spPr>
        <p:txBody>
          <a:bodyPr/>
          <a:lstStyle>
            <a:lvl1pPr algn="ctr">
              <a:buNone/>
              <a:defRPr sz="1400" baseline="0">
                <a:solidFill>
                  <a:schemeClr val="accent3"/>
                </a:solidFill>
              </a:defRPr>
            </a:lvl1pPr>
          </a:lstStyle>
          <a:p>
            <a:pPr lvl="0"/>
            <a:r>
              <a:rPr lang="en-US" dirty="0"/>
              <a:t>If presentation is for external purposes please use the appropriate disclaimer from the ribbon.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1200" y="2786400"/>
            <a:ext cx="2218731" cy="687600"/>
          </a:xfrm>
          <a:prstGeom prst="rect">
            <a:avLst/>
          </a:prstGeom>
        </p:spPr>
      </p:pic>
    </p:spTree>
    <p:extLst>
      <p:ext uri="{BB962C8B-B14F-4D97-AF65-F5344CB8AC3E}">
        <p14:creationId xmlns:p14="http://schemas.microsoft.com/office/powerpoint/2010/main" val="109810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359999" y="1440000"/>
            <a:ext cx="9179999" cy="4572000"/>
          </a:xfrm>
        </p:spPr>
        <p:txBody>
          <a:bodyPr/>
          <a:lstStyle>
            <a:lvl2pPr>
              <a:buSzPct val="100000"/>
              <a:defRPr/>
            </a:lvl2pPr>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3"/>
          </p:nvPr>
        </p:nvSpPr>
        <p:spPr>
          <a:xfrm>
            <a:off x="360363" y="792000"/>
            <a:ext cx="9180000" cy="360362"/>
          </a:xfrm>
        </p:spPr>
        <p:txBody>
          <a:bodyPr>
            <a:noAutofit/>
          </a:bodyPr>
          <a:lstStyle>
            <a:lvl1pPr>
              <a:buNone/>
              <a:defRPr sz="2200" baseline="0">
                <a:solidFill>
                  <a:schemeClr val="tx2"/>
                </a:solidFill>
              </a:defRPr>
            </a:lvl1pPr>
          </a:lstStyle>
          <a:p>
            <a:pPr lvl="0"/>
            <a:r>
              <a:rPr lang="en-US"/>
              <a:t>Click to edit Master text styles</a:t>
            </a:r>
          </a:p>
        </p:txBody>
      </p:sp>
      <p:sp>
        <p:nvSpPr>
          <p:cNvPr id="5" name="Picture Placeholder 4"/>
          <p:cNvSpPr>
            <a:spLocks noGrp="1"/>
          </p:cNvSpPr>
          <p:nvPr>
            <p:ph type="pic" sz="quarter" idx="14" hasCustomPrompt="1"/>
          </p:nvPr>
        </p:nvSpPr>
        <p:spPr>
          <a:xfrm>
            <a:off x="8067599" y="6087600"/>
            <a:ext cx="1472400" cy="410400"/>
          </a:xfrm>
        </p:spPr>
        <p:txBody>
          <a:bodyPr/>
          <a:lstStyle>
            <a:lvl1pPr>
              <a:buNone/>
              <a:defRPr sz="1000" baseline="0"/>
            </a:lvl1pPr>
          </a:lstStyle>
          <a:p>
            <a:r>
              <a:rPr lang="en-GB" dirty="0"/>
              <a:t>Insert client logo</a:t>
            </a:r>
          </a:p>
        </p:txBody>
      </p:sp>
    </p:spTree>
    <p:extLst>
      <p:ext uri="{BB962C8B-B14F-4D97-AF65-F5344CB8AC3E}">
        <p14:creationId xmlns:p14="http://schemas.microsoft.com/office/powerpoint/2010/main" val="146366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ents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Contents Title</a:t>
            </a:r>
            <a:endParaRPr lang="en-GB" dirty="0"/>
          </a:p>
        </p:txBody>
      </p:sp>
      <p:sp>
        <p:nvSpPr>
          <p:cNvPr id="3" name="Content Placeholder 2"/>
          <p:cNvSpPr>
            <a:spLocks noGrp="1"/>
          </p:cNvSpPr>
          <p:nvPr>
            <p:ph idx="1" hasCustomPrompt="1"/>
          </p:nvPr>
        </p:nvSpPr>
        <p:spPr>
          <a:xfrm>
            <a:off x="359999" y="1440000"/>
            <a:ext cx="9179999" cy="4572000"/>
          </a:xfrm>
        </p:spPr>
        <p:txBody>
          <a:bodyPr/>
          <a:lstStyle>
            <a:lvl1pPr marL="285750" indent="-285750">
              <a:spcAft>
                <a:spcPts val="1200"/>
              </a:spcAft>
              <a:buFontTx/>
              <a:buBlip>
                <a:blip r:embed="rId2"/>
              </a:buBlip>
              <a:defRPr baseline="0">
                <a:solidFill>
                  <a:schemeClr val="bg2"/>
                </a:solidFill>
              </a:defRPr>
            </a:lvl1pPr>
            <a:lvl2pPr marL="177800" indent="0">
              <a:spcAft>
                <a:spcPts val="1200"/>
              </a:spcAft>
              <a:buSzPct val="100000"/>
              <a:buFontTx/>
              <a:buBlip>
                <a:blip r:embed="rId3"/>
              </a:buBlip>
              <a:defRPr sz="1200" baseline="0">
                <a:solidFill>
                  <a:schemeClr val="accent1"/>
                </a:solidFill>
              </a:defRPr>
            </a:lvl2pPr>
            <a:lvl5pPr>
              <a:defRPr/>
            </a:lvl5pPr>
            <a:lvl6pPr>
              <a:defRPr/>
            </a:lvl6pPr>
          </a:lstStyle>
          <a:p>
            <a:pPr lvl="0"/>
            <a:r>
              <a:rPr lang="en-US" dirty="0"/>
              <a:t>Insert Section Title</a:t>
            </a:r>
          </a:p>
          <a:p>
            <a:pPr lvl="1"/>
            <a:r>
              <a:rPr lang="en-US" dirty="0"/>
              <a:t>Insert sub section Title</a:t>
            </a:r>
          </a:p>
          <a:p>
            <a:pPr lvl="0"/>
            <a:r>
              <a:rPr lang="en-US" dirty="0"/>
              <a:t>Insert Section Title</a:t>
            </a:r>
          </a:p>
          <a:p>
            <a:pPr lvl="0"/>
            <a:r>
              <a:rPr lang="en-US" dirty="0"/>
              <a:t>Insert Section Title</a:t>
            </a:r>
          </a:p>
          <a:p>
            <a:pPr lvl="0"/>
            <a:r>
              <a:rPr lang="en-US" dirty="0"/>
              <a:t>Insert Section Title</a:t>
            </a:r>
          </a:p>
          <a:p>
            <a:pPr lvl="0"/>
            <a:r>
              <a:rPr lang="en-US" dirty="0"/>
              <a:t>Insert Section Title</a:t>
            </a:r>
          </a:p>
          <a:p>
            <a:pPr lvl="1"/>
            <a:endParaRPr lang="en-US" dirty="0"/>
          </a:p>
          <a:p>
            <a:pPr lvl="0"/>
            <a:endParaRPr lang="en-US" dirty="0"/>
          </a:p>
          <a:p>
            <a:pPr lvl="0"/>
            <a:endParaRPr lang="en-US" dirty="0"/>
          </a:p>
        </p:txBody>
      </p:sp>
      <p:sp>
        <p:nvSpPr>
          <p:cNvPr id="5" name="Picture Placeholder 4"/>
          <p:cNvSpPr>
            <a:spLocks noGrp="1"/>
          </p:cNvSpPr>
          <p:nvPr>
            <p:ph type="pic" sz="quarter" idx="14" hasCustomPrompt="1"/>
          </p:nvPr>
        </p:nvSpPr>
        <p:spPr>
          <a:xfrm>
            <a:off x="8067599" y="6087600"/>
            <a:ext cx="1472400" cy="410400"/>
          </a:xfrm>
        </p:spPr>
        <p:txBody>
          <a:bodyPr/>
          <a:lstStyle>
            <a:lvl1pPr>
              <a:buNone/>
              <a:defRPr sz="1000" baseline="0"/>
            </a:lvl1pPr>
          </a:lstStyle>
          <a:p>
            <a:r>
              <a:rPr lang="en-GB" dirty="0"/>
              <a:t>Insert client logo</a:t>
            </a:r>
          </a:p>
        </p:txBody>
      </p:sp>
    </p:spTree>
    <p:extLst>
      <p:ext uri="{BB962C8B-B14F-4D97-AF65-F5344CB8AC3E}">
        <p14:creationId xmlns:p14="http://schemas.microsoft.com/office/powerpoint/2010/main" val="2891160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accent4"/>
        </a:solidFill>
        <a:effectLst/>
      </p:bgPr>
    </p:bg>
    <p:spTree>
      <p:nvGrpSpPr>
        <p:cNvPr id="1" name=""/>
        <p:cNvGrpSpPr/>
        <p:nvPr/>
      </p:nvGrpSpPr>
      <p:grpSpPr>
        <a:xfrm>
          <a:off x="0" y="0"/>
          <a:ext cx="0" cy="0"/>
          <a:chOff x="0" y="0"/>
          <a:chExt cx="0" cy="0"/>
        </a:xfrm>
      </p:grpSpPr>
      <p:sp>
        <p:nvSpPr>
          <p:cNvPr id="7" name="Text Placeholder 10"/>
          <p:cNvSpPr>
            <a:spLocks noGrp="1"/>
          </p:cNvSpPr>
          <p:nvPr>
            <p:ph type="body" sz="quarter" idx="10" hasCustomPrompt="1"/>
          </p:nvPr>
        </p:nvSpPr>
        <p:spPr>
          <a:xfrm flipV="1">
            <a:off x="0" y="950400"/>
            <a:ext cx="5688000" cy="2450055"/>
          </a:xfrm>
          <a:custGeom>
            <a:avLst/>
            <a:gdLst>
              <a:gd name="connsiteX0" fmla="*/ 0 w 5688000"/>
              <a:gd name="connsiteY0" fmla="*/ 0 h 2448000"/>
              <a:gd name="connsiteX1" fmla="*/ 5279992 w 5688000"/>
              <a:gd name="connsiteY1" fmla="*/ 0 h 2448000"/>
              <a:gd name="connsiteX2" fmla="*/ 5688000 w 5688000"/>
              <a:gd name="connsiteY2" fmla="*/ 408008 h 2448000"/>
              <a:gd name="connsiteX3" fmla="*/ 5688000 w 5688000"/>
              <a:gd name="connsiteY3" fmla="*/ 2448000 h 2448000"/>
              <a:gd name="connsiteX4" fmla="*/ 0 w 5688000"/>
              <a:gd name="connsiteY4" fmla="*/ 2448000 h 2448000"/>
              <a:gd name="connsiteX5" fmla="*/ 0 w 5688000"/>
              <a:gd name="connsiteY5" fmla="*/ 0 h 2448000"/>
              <a:gd name="connsiteX0" fmla="*/ 0 w 5688000"/>
              <a:gd name="connsiteY0" fmla="*/ 2055 h 2450055"/>
              <a:gd name="connsiteX1" fmla="*/ 5446433 w 5688000"/>
              <a:gd name="connsiteY1" fmla="*/ 0 h 2450055"/>
              <a:gd name="connsiteX2" fmla="*/ 5688000 w 5688000"/>
              <a:gd name="connsiteY2" fmla="*/ 410063 h 2450055"/>
              <a:gd name="connsiteX3" fmla="*/ 5688000 w 5688000"/>
              <a:gd name="connsiteY3" fmla="*/ 2450055 h 2450055"/>
              <a:gd name="connsiteX4" fmla="*/ 0 w 5688000"/>
              <a:gd name="connsiteY4" fmla="*/ 2450055 h 2450055"/>
              <a:gd name="connsiteX5" fmla="*/ 0 w 5688000"/>
              <a:gd name="connsiteY5" fmla="*/ 2055 h 245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8000" h="2450055">
                <a:moveTo>
                  <a:pt x="0" y="2055"/>
                </a:moveTo>
                <a:lnTo>
                  <a:pt x="5446433" y="0"/>
                </a:lnTo>
                <a:lnTo>
                  <a:pt x="5688000" y="410063"/>
                </a:lnTo>
                <a:lnTo>
                  <a:pt x="5688000" y="2450055"/>
                </a:lnTo>
                <a:lnTo>
                  <a:pt x="0" y="2450055"/>
                </a:lnTo>
                <a:lnTo>
                  <a:pt x="0" y="2055"/>
                </a:lnTo>
                <a:close/>
              </a:path>
            </a:pathLst>
          </a:custGeom>
          <a:solidFill>
            <a:schemeClr val="bg1"/>
          </a:solidFill>
        </p:spPr>
        <p:txBody>
          <a:bodyPr/>
          <a:lstStyle>
            <a:lvl1pPr>
              <a:defRPr sz="100" baseline="0"/>
            </a:lvl1pPr>
          </a:lstStyle>
          <a:p>
            <a:pPr lvl="0"/>
            <a:r>
              <a:rPr lang="en-GB" dirty="0"/>
              <a:t> </a:t>
            </a:r>
          </a:p>
        </p:txBody>
      </p:sp>
      <p:sp>
        <p:nvSpPr>
          <p:cNvPr id="8" name="Title 1"/>
          <p:cNvSpPr>
            <a:spLocks noGrp="1"/>
          </p:cNvSpPr>
          <p:nvPr>
            <p:ph type="ctrTitle"/>
          </p:nvPr>
        </p:nvSpPr>
        <p:spPr>
          <a:xfrm>
            <a:off x="360000" y="1116000"/>
            <a:ext cx="4536000" cy="720000"/>
          </a:xfrm>
        </p:spPr>
        <p:txBody>
          <a:bodyPr anchor="t" anchorCtr="0">
            <a:noAutofit/>
          </a:bodyPr>
          <a:lstStyle>
            <a:lvl1pPr algn="l">
              <a:lnSpc>
                <a:spcPct val="100000"/>
              </a:lnSpc>
              <a:defRPr sz="2600" baseline="0"/>
            </a:lvl1pPr>
          </a:lstStyle>
          <a:p>
            <a:r>
              <a:rPr lang="en-US"/>
              <a:t>Click to edit Master title style</a:t>
            </a:r>
            <a:endParaRPr lang="en-GB" dirty="0"/>
          </a:p>
        </p:txBody>
      </p:sp>
      <p:sp>
        <p:nvSpPr>
          <p:cNvPr id="9" name="Subtitle 2"/>
          <p:cNvSpPr>
            <a:spLocks noGrp="1"/>
          </p:cNvSpPr>
          <p:nvPr>
            <p:ph type="subTitle" idx="1"/>
          </p:nvPr>
        </p:nvSpPr>
        <p:spPr>
          <a:xfrm>
            <a:off x="360000" y="2160000"/>
            <a:ext cx="4572000" cy="1038592"/>
          </a:xfrm>
        </p:spPr>
        <p:txBody>
          <a:bodyPr>
            <a:noAutofit/>
          </a:bodyPr>
          <a:lstStyle>
            <a:lvl1pPr marL="0" indent="0" algn="l">
              <a:spcAft>
                <a:spcPts val="0"/>
              </a:spcAft>
              <a:buNone/>
              <a:defRPr sz="1600" b="0" i="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Box 11"/>
          <p:cNvSpPr txBox="1"/>
          <p:nvPr/>
        </p:nvSpPr>
        <p:spPr>
          <a:xfrm>
            <a:off x="360000" y="6570278"/>
            <a:ext cx="6084000" cy="107722"/>
          </a:xfrm>
          <a:prstGeom prst="rect">
            <a:avLst/>
          </a:prstGeom>
          <a:noFill/>
        </p:spPr>
        <p:txBody>
          <a:bodyPr wrap="square" lIns="0" tIns="0" rIns="0" bIns="0" rtlCol="0" anchor="b" anchorCtr="0">
            <a:spAutoFit/>
          </a:bodyPr>
          <a:lstStyle/>
          <a:p>
            <a:r>
              <a:rPr lang="en-GB" sz="700" baseline="0" dirty="0"/>
              <a:t>Copyright © Baringa Partners LLP 2017.  All rights reserved. This document is subject to contract and contains confidential and proprietary information.</a:t>
            </a:r>
          </a:p>
        </p:txBody>
      </p:sp>
      <p:pic>
        <p:nvPicPr>
          <p:cNvPr id="13" name="Picture 12" descr="white logo.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0000" y="360000"/>
            <a:ext cx="2032000" cy="647700"/>
          </a:xfrm>
          <a:prstGeom prst="rect">
            <a:avLst/>
          </a:prstGeom>
        </p:spPr>
      </p:pic>
      <p:pic>
        <p:nvPicPr>
          <p:cNvPr id="14" name="Picture 13" descr="white 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0000" y="360000"/>
            <a:ext cx="2032000" cy="647700"/>
          </a:xfrm>
          <a:prstGeom prst="rect">
            <a:avLst/>
          </a:prstGeom>
        </p:spPr>
      </p:pic>
    </p:spTree>
    <p:extLst>
      <p:ext uri="{BB962C8B-B14F-4D97-AF65-F5344CB8AC3E}">
        <p14:creationId xmlns:p14="http://schemas.microsoft.com/office/powerpoint/2010/main" val="311574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0000" y="1440000"/>
            <a:ext cx="4464000" cy="4932000"/>
          </a:xfrm>
        </p:spPr>
        <p:txBody>
          <a:bodyPr/>
          <a:lstStyle>
            <a:lvl1pPr>
              <a:defRPr sz="1900"/>
            </a:lvl1pPr>
            <a:lvl2pPr marL="177800" indent="0">
              <a:buSzPct val="100000"/>
              <a:buFontTx/>
              <a:buBlip>
                <a:blip r:embed="rId2"/>
              </a:buBlip>
              <a:defRPr sz="1900"/>
            </a:lvl2pPr>
            <a:lvl3pPr>
              <a:defRPr sz="1900"/>
            </a:lvl3pPr>
            <a:lvl4pPr>
              <a:defRPr sz="1900"/>
            </a:lvl4pPr>
            <a:lvl5pPr>
              <a:defRPr sz="1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04000" y="1440000"/>
            <a:ext cx="4464000" cy="4572000"/>
          </a:xfrm>
        </p:spPr>
        <p:txBody>
          <a:bodyPr/>
          <a:lstStyle>
            <a:lvl1pPr>
              <a:defRPr sz="1900"/>
            </a:lvl1pPr>
            <a:lvl2pPr>
              <a:buSzPct val="100000"/>
              <a:defRPr sz="1900"/>
            </a:lvl2pPr>
            <a:lvl3pPr>
              <a:defRPr sz="1900"/>
            </a:lvl3pPr>
            <a:lvl4pPr>
              <a:defRPr sz="1900"/>
            </a:lvl4pPr>
            <a:lvl5pPr>
              <a:defRPr sz="1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9"/>
          <p:cNvSpPr>
            <a:spLocks noGrp="1"/>
          </p:cNvSpPr>
          <p:nvPr>
            <p:ph type="body" sz="quarter" idx="13"/>
          </p:nvPr>
        </p:nvSpPr>
        <p:spPr>
          <a:xfrm>
            <a:off x="360363" y="792000"/>
            <a:ext cx="9180000" cy="360362"/>
          </a:xfrm>
        </p:spPr>
        <p:txBody>
          <a:bodyPr>
            <a:noAutofit/>
          </a:bodyPr>
          <a:lstStyle>
            <a:lvl1pPr>
              <a:buNone/>
              <a:defRPr sz="2200" baseline="0">
                <a:solidFill>
                  <a:schemeClr val="tx2"/>
                </a:solidFill>
              </a:defRPr>
            </a:lvl1pPr>
          </a:lstStyle>
          <a:p>
            <a:pPr lvl="0"/>
            <a:r>
              <a:rPr lang="en-US"/>
              <a:t>Click to edit Master text styles</a:t>
            </a:r>
          </a:p>
        </p:txBody>
      </p:sp>
      <p:sp>
        <p:nvSpPr>
          <p:cNvPr id="8" name="Picture Placeholder 4"/>
          <p:cNvSpPr>
            <a:spLocks noGrp="1"/>
          </p:cNvSpPr>
          <p:nvPr>
            <p:ph type="pic" sz="quarter" idx="14" hasCustomPrompt="1"/>
          </p:nvPr>
        </p:nvSpPr>
        <p:spPr>
          <a:xfrm>
            <a:off x="8067599" y="6087600"/>
            <a:ext cx="1472400" cy="410400"/>
          </a:xfrm>
        </p:spPr>
        <p:txBody>
          <a:bodyPr/>
          <a:lstStyle>
            <a:lvl1pPr>
              <a:buNone/>
              <a:defRPr sz="1000" baseline="0"/>
            </a:lvl1pPr>
          </a:lstStyle>
          <a:p>
            <a:r>
              <a:rPr lang="en-GB" dirty="0"/>
              <a:t>Insert client logo</a:t>
            </a:r>
          </a:p>
        </p:txBody>
      </p:sp>
    </p:spTree>
    <p:extLst>
      <p:ext uri="{BB962C8B-B14F-4D97-AF65-F5344CB8AC3E}">
        <p14:creationId xmlns:p14="http://schemas.microsoft.com/office/powerpoint/2010/main" val="86227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0000" y="1440000"/>
            <a:ext cx="4464000" cy="4932000"/>
          </a:xfrm>
        </p:spPr>
        <p:txBody>
          <a:bodyPr/>
          <a:lstStyle>
            <a:lvl1pPr>
              <a:defRPr sz="1900"/>
            </a:lvl1pPr>
            <a:lvl2pPr>
              <a:buSzPct val="100000"/>
              <a:defRPr sz="1900"/>
            </a:lvl2pPr>
            <a:lvl3pPr>
              <a:defRPr sz="1900"/>
            </a:lvl3pPr>
            <a:lvl4pPr>
              <a:defRPr sz="1900"/>
            </a:lvl4pPr>
            <a:lvl5pPr>
              <a:defRPr sz="1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Picture Placeholder 5"/>
          <p:cNvSpPr>
            <a:spLocks noGrp="1"/>
          </p:cNvSpPr>
          <p:nvPr>
            <p:ph type="pic" sz="quarter" idx="14"/>
          </p:nvPr>
        </p:nvSpPr>
        <p:spPr>
          <a:xfrm>
            <a:off x="5004000" y="1440000"/>
            <a:ext cx="4536000" cy="4572000"/>
          </a:xfrm>
        </p:spPr>
        <p:txBody>
          <a:bodyPr/>
          <a:lstStyle>
            <a:lvl1pPr>
              <a:buNone/>
              <a:defRPr/>
            </a:lvl1pPr>
          </a:lstStyle>
          <a:p>
            <a:r>
              <a:rPr lang="en-US"/>
              <a:t>Click icon to add picture</a:t>
            </a:r>
            <a:endParaRPr lang="en-GB" dirty="0"/>
          </a:p>
        </p:txBody>
      </p:sp>
      <p:sp>
        <p:nvSpPr>
          <p:cNvPr id="10" name="Text Placeholder 9"/>
          <p:cNvSpPr>
            <a:spLocks noGrp="1"/>
          </p:cNvSpPr>
          <p:nvPr>
            <p:ph type="body" sz="quarter" idx="15"/>
          </p:nvPr>
        </p:nvSpPr>
        <p:spPr>
          <a:xfrm>
            <a:off x="5003800" y="6087600"/>
            <a:ext cx="1800000" cy="216000"/>
          </a:xfrm>
        </p:spPr>
        <p:txBody>
          <a:bodyPr anchor="b" anchorCtr="0"/>
          <a:lstStyle>
            <a:lvl1pPr>
              <a:lnSpc>
                <a:spcPct val="100000"/>
              </a:lnSpc>
              <a:spcAft>
                <a:spcPts val="0"/>
              </a:spcAft>
              <a:buNone/>
              <a:defRPr sz="1100" baseline="0"/>
            </a:lvl1pPr>
          </a:lstStyle>
          <a:p>
            <a:pPr lvl="0"/>
            <a:r>
              <a:rPr lang="en-US"/>
              <a:t>Click to edit Master text styles</a:t>
            </a:r>
          </a:p>
        </p:txBody>
      </p:sp>
      <p:sp>
        <p:nvSpPr>
          <p:cNvPr id="9" name="Text Placeholder 9"/>
          <p:cNvSpPr>
            <a:spLocks noGrp="1"/>
          </p:cNvSpPr>
          <p:nvPr>
            <p:ph type="body" sz="quarter" idx="13"/>
          </p:nvPr>
        </p:nvSpPr>
        <p:spPr>
          <a:xfrm>
            <a:off x="360363" y="792000"/>
            <a:ext cx="9180000" cy="360362"/>
          </a:xfrm>
        </p:spPr>
        <p:txBody>
          <a:bodyPr>
            <a:noAutofit/>
          </a:bodyPr>
          <a:lstStyle>
            <a:lvl1pPr>
              <a:buNone/>
              <a:defRPr sz="2200" baseline="0">
                <a:solidFill>
                  <a:schemeClr val="tx2"/>
                </a:solidFill>
              </a:defRPr>
            </a:lvl1pPr>
          </a:lstStyle>
          <a:p>
            <a:pPr lvl="0"/>
            <a:r>
              <a:rPr lang="en-US"/>
              <a:t>Click to edit Master text styles</a:t>
            </a:r>
          </a:p>
        </p:txBody>
      </p:sp>
      <p:sp>
        <p:nvSpPr>
          <p:cNvPr id="8" name="Picture Placeholder 4"/>
          <p:cNvSpPr>
            <a:spLocks noGrp="1"/>
          </p:cNvSpPr>
          <p:nvPr>
            <p:ph type="pic" sz="quarter" idx="16" hasCustomPrompt="1"/>
          </p:nvPr>
        </p:nvSpPr>
        <p:spPr>
          <a:xfrm>
            <a:off x="8067599" y="6087600"/>
            <a:ext cx="1472400" cy="410400"/>
          </a:xfrm>
        </p:spPr>
        <p:txBody>
          <a:bodyPr/>
          <a:lstStyle>
            <a:lvl1pPr>
              <a:buNone/>
              <a:defRPr sz="1000" baseline="0"/>
            </a:lvl1pPr>
          </a:lstStyle>
          <a:p>
            <a:r>
              <a:rPr lang="en-GB" dirty="0"/>
              <a:t>Insert client logo</a:t>
            </a:r>
          </a:p>
        </p:txBody>
      </p:sp>
    </p:spTree>
    <p:extLst>
      <p:ext uri="{BB962C8B-B14F-4D97-AF65-F5344CB8AC3E}">
        <p14:creationId xmlns:p14="http://schemas.microsoft.com/office/powerpoint/2010/main" val="11269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loured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6" name="Picture Placeholder 4"/>
          <p:cNvSpPr>
            <a:spLocks noGrp="1"/>
          </p:cNvSpPr>
          <p:nvPr>
            <p:ph type="pic" sz="quarter" idx="14" hasCustomPrompt="1"/>
          </p:nvPr>
        </p:nvSpPr>
        <p:spPr>
          <a:xfrm>
            <a:off x="8067599" y="6087600"/>
            <a:ext cx="1472400" cy="410400"/>
          </a:xfrm>
        </p:spPr>
        <p:txBody>
          <a:bodyPr/>
          <a:lstStyle>
            <a:lvl1pPr>
              <a:buNone/>
              <a:defRPr sz="1000" baseline="0"/>
            </a:lvl1pPr>
          </a:lstStyle>
          <a:p>
            <a:r>
              <a:rPr lang="en-GB" dirty="0"/>
              <a:t>Insert client logo</a:t>
            </a:r>
          </a:p>
        </p:txBody>
      </p:sp>
      <p:sp>
        <p:nvSpPr>
          <p:cNvPr id="8" name="Content Placeholder 2"/>
          <p:cNvSpPr>
            <a:spLocks noGrp="1"/>
          </p:cNvSpPr>
          <p:nvPr>
            <p:ph idx="1" hasCustomPrompt="1"/>
          </p:nvPr>
        </p:nvSpPr>
        <p:spPr>
          <a:xfrm>
            <a:off x="359999" y="1440000"/>
            <a:ext cx="6858001" cy="4932000"/>
          </a:xfrm>
        </p:spPr>
        <p:txBody>
          <a:bodyPr>
            <a:normAutofit/>
          </a:bodyPr>
          <a:lstStyle>
            <a:lvl1pPr marL="0" indent="0">
              <a:spcBef>
                <a:spcPts val="0"/>
              </a:spcBef>
              <a:spcAft>
                <a:spcPts val="0"/>
              </a:spcAft>
              <a:buSzPct val="100000"/>
              <a:buFontTx/>
              <a:buBlip>
                <a:blip r:embed="rId2"/>
              </a:buBlip>
              <a:defRPr sz="1600" b="0" i="0" baseline="0">
                <a:solidFill>
                  <a:schemeClr val="tx2"/>
                </a:solidFill>
              </a:defRPr>
            </a:lvl1pPr>
            <a:lvl2pPr marL="177800" indent="0">
              <a:spcBef>
                <a:spcPts val="0"/>
              </a:spcBef>
              <a:spcAft>
                <a:spcPts val="0"/>
              </a:spcAft>
              <a:buFontTx/>
              <a:buBlip>
                <a:blip r:embed="rId3"/>
              </a:buBlip>
              <a:defRPr sz="1600" baseline="0">
                <a:solidFill>
                  <a:schemeClr val="accent2"/>
                </a:solidFill>
              </a:defRPr>
            </a:lvl2pPr>
            <a:lvl3pPr marL="355600" indent="0">
              <a:buSzPct val="100000"/>
              <a:buFontTx/>
              <a:buBlip>
                <a:blip r:embed="rId4"/>
              </a:buBlip>
              <a:defRPr sz="1600" baseline="0">
                <a:solidFill>
                  <a:schemeClr val="accent3"/>
                </a:solidFill>
              </a:defRPr>
            </a:lvl3pPr>
            <a:lvl4pPr marL="541338" indent="0">
              <a:buFontTx/>
              <a:buBlip>
                <a:blip r:embed="rId5"/>
              </a:buBlip>
              <a:defRPr sz="1600" baseline="0">
                <a:solidFill>
                  <a:schemeClr val="accent4"/>
                </a:solidFill>
              </a:defRPr>
            </a:lvl4pPr>
            <a:lvl5pPr marL="719138" indent="0">
              <a:buFontTx/>
              <a:buBlip>
                <a:blip r:embed="rId6"/>
              </a:buBlip>
              <a:defRPr sz="1600" baseline="0">
                <a:solidFill>
                  <a:schemeClr val="accent5"/>
                </a:solidFill>
              </a:defRPr>
            </a:lvl5pPr>
            <a:lvl6pPr marL="896938" indent="0">
              <a:buFontTx/>
              <a:buBlip>
                <a:blip r:embed="rId7"/>
              </a:buBlip>
              <a:defRPr sz="1600">
                <a:solidFill>
                  <a:schemeClr val="bg2"/>
                </a:solidFill>
              </a:defRPr>
            </a:lvl6pPr>
          </a:lstStyle>
          <a:p>
            <a:pPr lvl="0"/>
            <a:r>
              <a:rPr lang="en-GB" dirty="0"/>
              <a:t>Bullet Level 1</a:t>
            </a:r>
          </a:p>
          <a:p>
            <a:pPr lvl="1"/>
            <a:r>
              <a:rPr lang="en-GB" dirty="0"/>
              <a:t>Bullet Level 2</a:t>
            </a:r>
          </a:p>
          <a:p>
            <a:pPr lvl="2"/>
            <a:r>
              <a:rPr lang="en-GB" dirty="0"/>
              <a:t>Bullet Level 3</a:t>
            </a:r>
          </a:p>
          <a:p>
            <a:pPr lvl="3"/>
            <a:r>
              <a:rPr lang="en-GB" dirty="0"/>
              <a:t>Bullet Level 4</a:t>
            </a:r>
          </a:p>
          <a:p>
            <a:pPr lvl="4"/>
            <a:r>
              <a:rPr lang="en-GB" dirty="0"/>
              <a:t>Bullet Level 5</a:t>
            </a:r>
          </a:p>
          <a:p>
            <a:pPr lvl="5"/>
            <a:r>
              <a:rPr lang="en-GB" dirty="0"/>
              <a:t>Bullet Level 6</a:t>
            </a:r>
          </a:p>
        </p:txBody>
      </p:sp>
    </p:spTree>
    <p:extLst>
      <p:ext uri="{BB962C8B-B14F-4D97-AF65-F5344CB8AC3E}">
        <p14:creationId xmlns:p14="http://schemas.microsoft.com/office/powerpoint/2010/main" val="3156187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3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0000" y="1440000"/>
            <a:ext cx="4464000" cy="4932000"/>
          </a:xfrm>
        </p:spPr>
        <p:txBody>
          <a:bodyPr/>
          <a:lstStyle>
            <a:lvl1pPr>
              <a:defRPr sz="1900"/>
            </a:lvl1pPr>
            <a:lvl2pPr>
              <a:buSzPct val="100000"/>
              <a:defRPr sz="1900"/>
            </a:lvl2pPr>
            <a:lvl3pPr>
              <a:defRPr sz="1900"/>
            </a:lvl3pPr>
            <a:lvl4pPr>
              <a:defRPr sz="1900"/>
            </a:lvl4pPr>
            <a:lvl5pPr>
              <a:defRPr sz="1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Picture Placeholder 5"/>
          <p:cNvSpPr>
            <a:spLocks noGrp="1"/>
          </p:cNvSpPr>
          <p:nvPr>
            <p:ph type="pic" sz="quarter" idx="14"/>
          </p:nvPr>
        </p:nvSpPr>
        <p:spPr>
          <a:xfrm>
            <a:off x="5004000" y="1440000"/>
            <a:ext cx="4536000" cy="2268000"/>
          </a:xfrm>
        </p:spPr>
        <p:txBody>
          <a:bodyPr/>
          <a:lstStyle>
            <a:lvl1pPr>
              <a:buNone/>
              <a:defRPr/>
            </a:lvl1pPr>
          </a:lstStyle>
          <a:p>
            <a:r>
              <a:rPr lang="en-US"/>
              <a:t>Click icon to add picture</a:t>
            </a:r>
            <a:endParaRPr lang="en-GB" dirty="0"/>
          </a:p>
        </p:txBody>
      </p:sp>
      <p:sp>
        <p:nvSpPr>
          <p:cNvPr id="5" name="Picture Placeholder 4"/>
          <p:cNvSpPr>
            <a:spLocks noGrp="1"/>
          </p:cNvSpPr>
          <p:nvPr>
            <p:ph type="pic" sz="quarter" idx="15"/>
          </p:nvPr>
        </p:nvSpPr>
        <p:spPr>
          <a:xfrm>
            <a:off x="5003799" y="3826800"/>
            <a:ext cx="2196000" cy="2052000"/>
          </a:xfrm>
        </p:spPr>
        <p:txBody>
          <a:bodyPr/>
          <a:lstStyle>
            <a:lvl1pPr>
              <a:buNone/>
              <a:defRPr/>
            </a:lvl1pPr>
          </a:lstStyle>
          <a:p>
            <a:r>
              <a:rPr lang="en-US"/>
              <a:t>Click icon to add picture</a:t>
            </a:r>
            <a:endParaRPr lang="en-GB" dirty="0"/>
          </a:p>
        </p:txBody>
      </p:sp>
      <p:sp>
        <p:nvSpPr>
          <p:cNvPr id="11" name="Picture Placeholder 10"/>
          <p:cNvSpPr>
            <a:spLocks noGrp="1"/>
          </p:cNvSpPr>
          <p:nvPr>
            <p:ph type="pic" sz="quarter" idx="16"/>
          </p:nvPr>
        </p:nvSpPr>
        <p:spPr>
          <a:xfrm>
            <a:off x="7340400" y="3826800"/>
            <a:ext cx="2196000" cy="2052000"/>
          </a:xfrm>
        </p:spPr>
        <p:txBody>
          <a:bodyPr/>
          <a:lstStyle>
            <a:lvl1pPr>
              <a:buNone/>
              <a:defRPr/>
            </a:lvl1pPr>
          </a:lstStyle>
          <a:p>
            <a:r>
              <a:rPr lang="en-US"/>
              <a:t>Click icon to add picture</a:t>
            </a:r>
            <a:endParaRPr lang="en-GB" dirty="0"/>
          </a:p>
        </p:txBody>
      </p:sp>
      <p:sp>
        <p:nvSpPr>
          <p:cNvPr id="9" name="Text Placeholder 9"/>
          <p:cNvSpPr>
            <a:spLocks noGrp="1"/>
          </p:cNvSpPr>
          <p:nvPr>
            <p:ph type="body" sz="quarter" idx="13"/>
          </p:nvPr>
        </p:nvSpPr>
        <p:spPr>
          <a:xfrm>
            <a:off x="360363" y="792000"/>
            <a:ext cx="9180000" cy="360362"/>
          </a:xfrm>
        </p:spPr>
        <p:txBody>
          <a:bodyPr>
            <a:noAutofit/>
          </a:bodyPr>
          <a:lstStyle>
            <a:lvl1pPr>
              <a:buNone/>
              <a:defRPr sz="2200" baseline="0">
                <a:solidFill>
                  <a:schemeClr val="tx2"/>
                </a:solidFill>
              </a:defRPr>
            </a:lvl1pPr>
          </a:lstStyle>
          <a:p>
            <a:pPr lvl="0"/>
            <a:r>
              <a:rPr lang="en-US"/>
              <a:t>Click to edit Master text styles</a:t>
            </a:r>
          </a:p>
        </p:txBody>
      </p:sp>
      <p:sp>
        <p:nvSpPr>
          <p:cNvPr id="10" name="Picture Placeholder 4"/>
          <p:cNvSpPr>
            <a:spLocks noGrp="1"/>
          </p:cNvSpPr>
          <p:nvPr>
            <p:ph type="pic" sz="quarter" idx="17" hasCustomPrompt="1"/>
          </p:nvPr>
        </p:nvSpPr>
        <p:spPr>
          <a:xfrm>
            <a:off x="8067599" y="6087600"/>
            <a:ext cx="1472400" cy="410400"/>
          </a:xfrm>
        </p:spPr>
        <p:txBody>
          <a:bodyPr/>
          <a:lstStyle>
            <a:lvl1pPr>
              <a:buNone/>
              <a:defRPr sz="1000" baseline="0"/>
            </a:lvl1pPr>
          </a:lstStyle>
          <a:p>
            <a:r>
              <a:rPr lang="en-GB" dirty="0"/>
              <a:t>Insert client logo</a:t>
            </a:r>
          </a:p>
        </p:txBody>
      </p:sp>
    </p:spTree>
    <p:extLst>
      <p:ext uri="{BB962C8B-B14F-4D97-AF65-F5344CB8AC3E}">
        <p14:creationId xmlns:p14="http://schemas.microsoft.com/office/powerpoint/2010/main" val="2681448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Pi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9" name="Text Placeholder 8"/>
          <p:cNvSpPr>
            <a:spLocks noGrp="1"/>
          </p:cNvSpPr>
          <p:nvPr>
            <p:ph type="body" sz="quarter" idx="15"/>
          </p:nvPr>
        </p:nvSpPr>
        <p:spPr>
          <a:xfrm>
            <a:off x="6030000" y="6498000"/>
            <a:ext cx="946800" cy="180000"/>
          </a:xfrm>
        </p:spPr>
        <p:txBody>
          <a:bodyPr anchor="b" anchorCtr="0"/>
          <a:lstStyle>
            <a:lvl1pPr>
              <a:buNone/>
              <a:defRPr sz="800"/>
            </a:lvl1pPr>
          </a:lstStyle>
          <a:p>
            <a:pPr lvl="0"/>
            <a:r>
              <a:rPr lang="en-US"/>
              <a:t>Click to edit Master text styles</a:t>
            </a:r>
          </a:p>
        </p:txBody>
      </p:sp>
      <p:sp>
        <p:nvSpPr>
          <p:cNvPr id="10" name="Text Placeholder 8"/>
          <p:cNvSpPr>
            <a:spLocks noGrp="1"/>
          </p:cNvSpPr>
          <p:nvPr>
            <p:ph type="body" sz="quarter" idx="16"/>
          </p:nvPr>
        </p:nvSpPr>
        <p:spPr>
          <a:xfrm>
            <a:off x="6991200" y="6498000"/>
            <a:ext cx="946800" cy="180000"/>
          </a:xfrm>
        </p:spPr>
        <p:txBody>
          <a:bodyPr anchor="b" anchorCtr="0"/>
          <a:lstStyle>
            <a:lvl1pPr>
              <a:buNone/>
              <a:defRPr sz="800"/>
            </a:lvl1pPr>
          </a:lstStyle>
          <a:p>
            <a:pPr lvl="0"/>
            <a:r>
              <a:rPr lang="en-US"/>
              <a:t>Click to edit Master text styles</a:t>
            </a:r>
          </a:p>
        </p:txBody>
      </p:sp>
      <p:sp>
        <p:nvSpPr>
          <p:cNvPr id="8" name="Text Placeholder 9"/>
          <p:cNvSpPr>
            <a:spLocks noGrp="1"/>
          </p:cNvSpPr>
          <p:nvPr>
            <p:ph type="body" sz="quarter" idx="13"/>
          </p:nvPr>
        </p:nvSpPr>
        <p:spPr>
          <a:xfrm>
            <a:off x="360363" y="792000"/>
            <a:ext cx="9180000" cy="360362"/>
          </a:xfrm>
        </p:spPr>
        <p:txBody>
          <a:bodyPr>
            <a:noAutofit/>
          </a:bodyPr>
          <a:lstStyle>
            <a:lvl1pPr>
              <a:buNone/>
              <a:defRPr sz="2200" baseline="0">
                <a:solidFill>
                  <a:schemeClr val="tx2"/>
                </a:solidFill>
              </a:defRPr>
            </a:lvl1pPr>
          </a:lstStyle>
          <a:p>
            <a:pPr lvl="0"/>
            <a:r>
              <a:rPr lang="en-US"/>
              <a:t>Click to edit Master text styles</a:t>
            </a:r>
          </a:p>
        </p:txBody>
      </p:sp>
      <p:sp>
        <p:nvSpPr>
          <p:cNvPr id="7" name="Content Placeholder 6"/>
          <p:cNvSpPr>
            <a:spLocks noGrp="1"/>
          </p:cNvSpPr>
          <p:nvPr>
            <p:ph sz="quarter" idx="17"/>
          </p:nvPr>
        </p:nvSpPr>
        <p:spPr>
          <a:xfrm>
            <a:off x="828000" y="1980000"/>
            <a:ext cx="3492000" cy="3492000"/>
          </a:xfrm>
        </p:spPr>
        <p:txBody>
          <a:bodyPr/>
          <a:lstStyle/>
          <a:p>
            <a:pPr lvl="0"/>
            <a:r>
              <a:rPr lang="en-US"/>
              <a:t>Click to edit Master text styles</a:t>
            </a:r>
          </a:p>
        </p:txBody>
      </p:sp>
      <p:sp>
        <p:nvSpPr>
          <p:cNvPr id="11" name="Picture Placeholder 4"/>
          <p:cNvSpPr>
            <a:spLocks noGrp="1"/>
          </p:cNvSpPr>
          <p:nvPr>
            <p:ph type="pic" sz="quarter" idx="14" hasCustomPrompt="1"/>
          </p:nvPr>
        </p:nvSpPr>
        <p:spPr>
          <a:xfrm>
            <a:off x="8067599" y="6087600"/>
            <a:ext cx="1472400" cy="410400"/>
          </a:xfrm>
        </p:spPr>
        <p:txBody>
          <a:bodyPr/>
          <a:lstStyle>
            <a:lvl1pPr>
              <a:buNone/>
              <a:defRPr sz="1000" baseline="0"/>
            </a:lvl1pPr>
          </a:lstStyle>
          <a:p>
            <a:r>
              <a:rPr lang="en-GB" dirty="0"/>
              <a:t>Insert client logo</a:t>
            </a:r>
          </a:p>
        </p:txBody>
      </p:sp>
    </p:spTree>
    <p:extLst>
      <p:ext uri="{BB962C8B-B14F-4D97-AF65-F5344CB8AC3E}">
        <p14:creationId xmlns:p14="http://schemas.microsoft.com/office/powerpoint/2010/main" val="1160807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6858000" cy="360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360000" y="1440000"/>
            <a:ext cx="6858000" cy="4572000"/>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Forth Level</a:t>
            </a:r>
          </a:p>
          <a:p>
            <a:pPr lvl="4"/>
            <a:r>
              <a:rPr lang="en-US" dirty="0"/>
              <a:t>Fifth Level</a:t>
            </a:r>
          </a:p>
          <a:p>
            <a:pPr lvl="5"/>
            <a:r>
              <a:rPr lang="en-US" dirty="0"/>
              <a:t> Sixth Level</a:t>
            </a:r>
          </a:p>
          <a:p>
            <a:pPr lvl="0"/>
            <a:endParaRPr lang="en-US" dirty="0"/>
          </a:p>
          <a:p>
            <a:pPr lvl="5"/>
            <a:endParaRPr lang="en-GB" dirty="0"/>
          </a:p>
        </p:txBody>
      </p:sp>
      <p:pic>
        <p:nvPicPr>
          <p:cNvPr id="7" name="Picture 6" descr="p2 – logo small.ai"/>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067600" y="360001"/>
            <a:ext cx="1472000" cy="411429"/>
          </a:xfrm>
          <a:prstGeom prst="rect">
            <a:avLst/>
          </a:prstGeom>
        </p:spPr>
      </p:pic>
      <p:pic>
        <p:nvPicPr>
          <p:cNvPr id="8" name="Picture 7" descr="p2 – logo small.ai"/>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067600" y="360001"/>
            <a:ext cx="1472000" cy="411429"/>
          </a:xfrm>
          <a:prstGeom prst="rect">
            <a:avLst/>
          </a:prstGeom>
        </p:spPr>
      </p:pic>
      <p:sp>
        <p:nvSpPr>
          <p:cNvPr id="9" name="TextBox 8"/>
          <p:cNvSpPr txBox="1"/>
          <p:nvPr userDrawn="1"/>
        </p:nvSpPr>
        <p:spPr>
          <a:xfrm>
            <a:off x="360000" y="6570278"/>
            <a:ext cx="6084000" cy="107722"/>
          </a:xfrm>
          <a:prstGeom prst="rect">
            <a:avLst/>
          </a:prstGeom>
          <a:noFill/>
        </p:spPr>
        <p:txBody>
          <a:bodyPr wrap="square" lIns="0" tIns="0" rIns="0" bIns="0" rtlCol="0" anchor="b" anchorCtr="0">
            <a:spAutoFit/>
          </a:bodyPr>
          <a:lstStyle/>
          <a:p>
            <a:r>
              <a:rPr lang="en-GB" sz="700" baseline="0" dirty="0"/>
              <a:t>Copyright © Baringa Partners LLP 2017.  All rights reserved. This document is subject to contract and contains confidential and proprietary information.</a:t>
            </a:r>
          </a:p>
        </p:txBody>
      </p:sp>
      <p:sp>
        <p:nvSpPr>
          <p:cNvPr id="5" name="TextBox 4"/>
          <p:cNvSpPr txBox="1"/>
          <p:nvPr userDrawn="1"/>
        </p:nvSpPr>
        <p:spPr>
          <a:xfrm>
            <a:off x="8874000" y="6498000"/>
            <a:ext cx="666000" cy="153888"/>
          </a:xfrm>
          <a:prstGeom prst="rect">
            <a:avLst/>
          </a:prstGeom>
          <a:noFill/>
        </p:spPr>
        <p:txBody>
          <a:bodyPr wrap="square" lIns="0" tIns="0" rIns="0" bIns="0" rtlCol="0">
            <a:spAutoFit/>
          </a:bodyPr>
          <a:lstStyle/>
          <a:p>
            <a:pPr algn="r"/>
            <a:fld id="{9A610449-7FA7-4735-AF22-52053BFA6AC2}" type="slidenum">
              <a:rPr lang="en-GB" sz="1000" smtClean="0"/>
              <a:pPr algn="r"/>
              <a:t>‹#›</a:t>
            </a:fld>
            <a:endParaRPr lang="en-GB" sz="1000" dirty="0"/>
          </a:p>
        </p:txBody>
      </p:sp>
    </p:spTree>
    <p:extLst>
      <p:ext uri="{BB962C8B-B14F-4D97-AF65-F5344CB8AC3E}">
        <p14:creationId xmlns:p14="http://schemas.microsoft.com/office/powerpoint/2010/main" val="70732985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1" r:id="rId3"/>
    <p:sldLayoutId id="2147483680"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hdr="0" ftr="0" dt="0"/>
  <p:txStyles>
    <p:titleStyle>
      <a:lvl1pPr algn="l" defTabSz="914400" rtl="0" eaLnBrk="1" latinLnBrk="0" hangingPunct="1">
        <a:lnSpc>
          <a:spcPts val="3000"/>
        </a:lnSpc>
        <a:spcBef>
          <a:spcPct val="0"/>
        </a:spcBef>
        <a:buNone/>
        <a:defRPr sz="3000" b="1" i="0" kern="1200" baseline="0">
          <a:solidFill>
            <a:schemeClr val="bg2"/>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FontTx/>
        <a:buBlip>
          <a:blip r:embed="rId19"/>
        </a:buBlip>
        <a:defRPr sz="1600" kern="1200" baseline="0">
          <a:solidFill>
            <a:schemeClr val="bg2"/>
          </a:solidFill>
          <a:latin typeface="+mn-lt"/>
          <a:ea typeface="+mn-ea"/>
          <a:cs typeface="+mn-cs"/>
        </a:defRPr>
      </a:lvl1pPr>
      <a:lvl2pPr marL="177800" indent="0" algn="l" defTabSz="914400" rtl="0" eaLnBrk="1" latinLnBrk="0" hangingPunct="1">
        <a:spcBef>
          <a:spcPts val="0"/>
        </a:spcBef>
        <a:spcAft>
          <a:spcPts val="0"/>
        </a:spcAft>
        <a:buClr>
          <a:schemeClr val="accent6"/>
        </a:buClr>
        <a:buSzPct val="100000"/>
        <a:buFontTx/>
        <a:buBlip>
          <a:blip r:embed="rId19"/>
        </a:buBlip>
        <a:defRPr sz="1600" kern="1200" baseline="0">
          <a:solidFill>
            <a:schemeClr val="bg2"/>
          </a:solidFill>
          <a:latin typeface="+mn-lt"/>
          <a:ea typeface="+mn-ea"/>
          <a:cs typeface="+mn-cs"/>
        </a:defRPr>
      </a:lvl2pPr>
      <a:lvl3pPr marL="355600" indent="0" algn="l" defTabSz="804863" rtl="0" eaLnBrk="1" latinLnBrk="0" hangingPunct="1">
        <a:spcBef>
          <a:spcPts val="0"/>
        </a:spcBef>
        <a:spcAft>
          <a:spcPts val="0"/>
        </a:spcAft>
        <a:buFontTx/>
        <a:buBlip>
          <a:blip r:embed="rId20"/>
        </a:buBlip>
        <a:defRPr sz="1600" kern="1200" baseline="0">
          <a:solidFill>
            <a:schemeClr val="accent1"/>
          </a:solidFill>
          <a:latin typeface="+mn-lt"/>
          <a:ea typeface="+mn-ea"/>
          <a:cs typeface="+mn-cs"/>
        </a:defRPr>
      </a:lvl3pPr>
      <a:lvl4pPr marL="541338" indent="0" algn="l" defTabSz="914400" rtl="0" eaLnBrk="1" latinLnBrk="0" hangingPunct="1">
        <a:spcBef>
          <a:spcPts val="0"/>
        </a:spcBef>
        <a:spcAft>
          <a:spcPts val="0"/>
        </a:spcAft>
        <a:buFontTx/>
        <a:buBlip>
          <a:blip r:embed="rId20"/>
        </a:buBlip>
        <a:defRPr sz="1600" kern="1200">
          <a:solidFill>
            <a:schemeClr val="accent1"/>
          </a:solidFill>
          <a:latin typeface="+mn-lt"/>
          <a:ea typeface="+mn-ea"/>
          <a:cs typeface="+mn-cs"/>
        </a:defRPr>
      </a:lvl4pPr>
      <a:lvl5pPr marL="719138" indent="0" algn="l" defTabSz="914400" rtl="0" eaLnBrk="1" latinLnBrk="0" hangingPunct="1">
        <a:spcBef>
          <a:spcPts val="0"/>
        </a:spcBef>
        <a:spcAft>
          <a:spcPts val="0"/>
        </a:spcAft>
        <a:buFontTx/>
        <a:buBlip>
          <a:blip r:embed="rId21"/>
        </a:buBlip>
        <a:defRPr sz="1600" kern="1200" baseline="0">
          <a:solidFill>
            <a:schemeClr val="accent4"/>
          </a:solidFill>
          <a:latin typeface="+mn-lt"/>
          <a:ea typeface="+mn-ea"/>
          <a:cs typeface="+mn-cs"/>
        </a:defRPr>
      </a:lvl5pPr>
      <a:lvl6pPr marL="896938" indent="0" algn="l" defTabSz="914400" rtl="0" eaLnBrk="1" latinLnBrk="0" hangingPunct="1">
        <a:spcBef>
          <a:spcPts val="0"/>
        </a:spcBef>
        <a:spcAft>
          <a:spcPts val="0"/>
        </a:spcAft>
        <a:buFontTx/>
        <a:buBlip>
          <a:blip r:embed="rId21"/>
        </a:buBlip>
        <a:defRPr sz="1600" kern="1200" baseline="0">
          <a:solidFill>
            <a:schemeClr val="accent4"/>
          </a:solidFill>
          <a:latin typeface="+mn-lt"/>
          <a:ea typeface="+mn-ea"/>
          <a:cs typeface="+mn-cs"/>
        </a:defRPr>
      </a:lvl6pPr>
      <a:lvl7pPr marL="1252538" indent="-177800" algn="l" defTabSz="914400" rtl="0" eaLnBrk="1" latinLnBrk="0" hangingPunct="1">
        <a:spcBef>
          <a:spcPts val="0"/>
        </a:spcBef>
        <a:spcAft>
          <a:spcPts val="0"/>
        </a:spcAft>
        <a:buFontTx/>
        <a:buBlip>
          <a:blip r:embed="rId22"/>
        </a:buBlip>
        <a:defRPr sz="2000" kern="1200">
          <a:solidFill>
            <a:schemeClr val="tx1"/>
          </a:solidFill>
          <a:latin typeface="+mn-lt"/>
          <a:ea typeface="+mn-ea"/>
          <a:cs typeface="+mn-cs"/>
        </a:defRPr>
      </a:lvl7pPr>
      <a:lvl8pPr marL="1617663" indent="0" algn="l" defTabSz="914400" rtl="0" eaLnBrk="1" latinLnBrk="0" hangingPunct="1">
        <a:spcBef>
          <a:spcPct val="20000"/>
        </a:spcBef>
        <a:buFont typeface="Wingdings" panose="05000000000000000000" pitchFamily="2" charset="2"/>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14.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14.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omments" Target="../comments/comment4.xml"/><Relationship Id="rId5" Type="http://schemas.openxmlformats.org/officeDocument/2006/relationships/image" Target="../media/image14.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omments" Target="../comments/comment5.xml"/><Relationship Id="rId5" Type="http://schemas.openxmlformats.org/officeDocument/2006/relationships/image" Target="../media/image14.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err="1"/>
              <a:t>WOrks</a:t>
            </a:r>
            <a:endParaRPr lang="en-GB" dirty="0"/>
          </a:p>
        </p:txBody>
      </p:sp>
      <p:sp>
        <p:nvSpPr>
          <p:cNvPr id="3" name="Title 2"/>
          <p:cNvSpPr>
            <a:spLocks noGrp="1"/>
          </p:cNvSpPr>
          <p:nvPr>
            <p:ph type="ctrTitle"/>
          </p:nvPr>
        </p:nvSpPr>
        <p:spPr/>
        <p:txBody>
          <a:bodyPr/>
          <a:lstStyle/>
          <a:p>
            <a:r>
              <a:rPr lang="en-GB"/>
              <a:t>JU DSP/DSO </a:t>
            </a:r>
            <a:r>
              <a:rPr lang="en-GB" dirty="0"/>
              <a:t>Vision workshop</a:t>
            </a:r>
          </a:p>
        </p:txBody>
      </p:sp>
      <p:sp>
        <p:nvSpPr>
          <p:cNvPr id="4" name="Subtitle 3"/>
          <p:cNvSpPr>
            <a:spLocks noGrp="1"/>
          </p:cNvSpPr>
          <p:nvPr>
            <p:ph type="subTitle" idx="1"/>
          </p:nvPr>
        </p:nvSpPr>
        <p:spPr/>
        <p:txBody>
          <a:bodyPr/>
          <a:lstStyle/>
          <a:p>
            <a:r>
              <a:rPr lang="en-GB" dirty="0"/>
              <a:t>Workshop 1: Defining the vision</a:t>
            </a:r>
          </a:p>
        </p:txBody>
      </p:sp>
      <p:sp>
        <p:nvSpPr>
          <p:cNvPr id="5" name="Text Placeholder 4"/>
          <p:cNvSpPr>
            <a:spLocks noGrp="1"/>
          </p:cNvSpPr>
          <p:nvPr>
            <p:ph type="body" sz="quarter" idx="11"/>
          </p:nvPr>
        </p:nvSpPr>
        <p:spPr/>
        <p:txBody>
          <a:bodyPr>
            <a:normAutofit fontScale="92500" lnSpcReduction="10000"/>
          </a:bodyPr>
          <a:lstStyle/>
          <a:p>
            <a:r>
              <a:rPr lang="en-GB" dirty="0"/>
              <a:t>Date</a:t>
            </a:r>
          </a:p>
        </p:txBody>
      </p:sp>
      <p:sp>
        <p:nvSpPr>
          <p:cNvPr id="6" name="Text Placeholder 5"/>
          <p:cNvSpPr>
            <a:spLocks noGrp="1"/>
          </p:cNvSpPr>
          <p:nvPr>
            <p:ph type="body" sz="quarter" idx="12"/>
          </p:nvPr>
        </p:nvSpPr>
        <p:spPr/>
        <p:txBody>
          <a:bodyPr>
            <a:normAutofit fontScale="92500" lnSpcReduction="10000"/>
          </a:bodyPr>
          <a:lstStyle/>
          <a:p>
            <a:r>
              <a:rPr lang="en-GB" dirty="0"/>
              <a:t>21 April 2017</a:t>
            </a:r>
          </a:p>
        </p:txBody>
      </p:sp>
    </p:spTree>
    <p:extLst>
      <p:ext uri="{BB962C8B-B14F-4D97-AF65-F5344CB8AC3E}">
        <p14:creationId xmlns:p14="http://schemas.microsoft.com/office/powerpoint/2010/main" val="2760121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529" y="3068960"/>
            <a:ext cx="6858000" cy="360000"/>
          </a:xfrm>
        </p:spPr>
        <p:txBody>
          <a:bodyPr/>
          <a:lstStyle/>
          <a:p>
            <a:r>
              <a:rPr lang="en-GB" dirty="0"/>
              <a:t>1. Introductions</a:t>
            </a:r>
          </a:p>
        </p:txBody>
      </p:sp>
      <p:sp>
        <p:nvSpPr>
          <p:cNvPr id="5" name="Picture Placeholder 4"/>
          <p:cNvSpPr>
            <a:spLocks noGrp="1"/>
          </p:cNvSpPr>
          <p:nvPr>
            <p:ph type="pic" sz="quarter" idx="14"/>
          </p:nvPr>
        </p:nvSpPr>
        <p:spPr/>
      </p:sp>
      <p:pic>
        <p:nvPicPr>
          <p:cNvPr id="6" name="Picture 5"/>
          <p:cNvPicPr>
            <a:picLocks noChangeAspect="1"/>
          </p:cNvPicPr>
          <p:nvPr/>
        </p:nvPicPr>
        <p:blipFill>
          <a:blip r:embed="rId2"/>
          <a:stretch>
            <a:fillRect/>
          </a:stretch>
        </p:blipFill>
        <p:spPr>
          <a:xfrm>
            <a:off x="7110065" y="188640"/>
            <a:ext cx="719390" cy="548688"/>
          </a:xfrm>
          <a:prstGeom prst="rect">
            <a:avLst/>
          </a:prstGeom>
        </p:spPr>
      </p:pic>
    </p:spTree>
    <p:extLst>
      <p:ext uri="{BB962C8B-B14F-4D97-AF65-F5344CB8AC3E}">
        <p14:creationId xmlns:p14="http://schemas.microsoft.com/office/powerpoint/2010/main" val="3833957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385" y="2780928"/>
            <a:ext cx="6858000" cy="360000"/>
          </a:xfrm>
        </p:spPr>
        <p:txBody>
          <a:bodyPr/>
          <a:lstStyle/>
          <a:p>
            <a:r>
              <a:rPr lang="en-GB" dirty="0"/>
              <a:t>3. Overview of objectives for project</a:t>
            </a:r>
          </a:p>
        </p:txBody>
      </p:sp>
      <p:sp>
        <p:nvSpPr>
          <p:cNvPr id="5" name="Picture Placeholder 4"/>
          <p:cNvSpPr>
            <a:spLocks noGrp="1"/>
          </p:cNvSpPr>
          <p:nvPr>
            <p:ph type="pic" sz="quarter" idx="14"/>
          </p:nvPr>
        </p:nvSpPr>
        <p:spPr/>
      </p:sp>
      <p:pic>
        <p:nvPicPr>
          <p:cNvPr id="6" name="Picture 5"/>
          <p:cNvPicPr>
            <a:picLocks noChangeAspect="1"/>
          </p:cNvPicPr>
          <p:nvPr/>
        </p:nvPicPr>
        <p:blipFill>
          <a:blip r:embed="rId2"/>
          <a:stretch>
            <a:fillRect/>
          </a:stretch>
        </p:blipFill>
        <p:spPr>
          <a:xfrm>
            <a:off x="7182073" y="116632"/>
            <a:ext cx="720080" cy="547261"/>
          </a:xfrm>
          <a:prstGeom prst="rect">
            <a:avLst/>
          </a:prstGeom>
        </p:spPr>
      </p:pic>
    </p:spTree>
    <p:extLst>
      <p:ext uri="{BB962C8B-B14F-4D97-AF65-F5344CB8AC3E}">
        <p14:creationId xmlns:p14="http://schemas.microsoft.com/office/powerpoint/2010/main" val="118203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of REV Objectives</a:t>
            </a:r>
          </a:p>
        </p:txBody>
      </p:sp>
      <p:sp>
        <p:nvSpPr>
          <p:cNvPr id="4" name="Text Placeholder 3"/>
          <p:cNvSpPr>
            <a:spLocks noGrp="1"/>
          </p:cNvSpPr>
          <p:nvPr>
            <p:ph type="body" sz="quarter" idx="13"/>
          </p:nvPr>
        </p:nvSpPr>
        <p:spPr/>
        <p:txBody>
          <a:bodyPr/>
          <a:lstStyle/>
          <a:p>
            <a:r>
              <a:rPr lang="en-GB" dirty="0"/>
              <a:t>The REV Objectives will drive the Vision for the New York DSP/DSO</a:t>
            </a:r>
          </a:p>
        </p:txBody>
      </p:sp>
      <p:sp>
        <p:nvSpPr>
          <p:cNvPr id="5" name="Picture Placeholder 4"/>
          <p:cNvSpPr>
            <a:spLocks noGrp="1"/>
          </p:cNvSpPr>
          <p:nvPr>
            <p:ph type="pic" sz="quarter" idx="14"/>
          </p:nvPr>
        </p:nvSpPr>
        <p:spPr/>
      </p:sp>
      <p:grpSp>
        <p:nvGrpSpPr>
          <p:cNvPr id="11" name="Group 10"/>
          <p:cNvGrpSpPr/>
          <p:nvPr/>
        </p:nvGrpSpPr>
        <p:grpSpPr>
          <a:xfrm>
            <a:off x="1218706" y="1628800"/>
            <a:ext cx="7462239" cy="3168352"/>
            <a:chOff x="1304010" y="1772816"/>
            <a:chExt cx="6814167" cy="2646343"/>
          </a:xfrm>
        </p:grpSpPr>
        <p:pic>
          <p:nvPicPr>
            <p:cNvPr id="7" name="Picture 6"/>
            <p:cNvPicPr>
              <a:picLocks noChangeAspect="1"/>
            </p:cNvPicPr>
            <p:nvPr/>
          </p:nvPicPr>
          <p:blipFill>
            <a:blip r:embed="rId3"/>
            <a:stretch>
              <a:fillRect/>
            </a:stretch>
          </p:blipFill>
          <p:spPr>
            <a:xfrm>
              <a:off x="1304010" y="1772816"/>
              <a:ext cx="6796303" cy="1296144"/>
            </a:xfrm>
            <a:prstGeom prst="rect">
              <a:avLst/>
            </a:prstGeom>
          </p:spPr>
        </p:pic>
        <p:pic>
          <p:nvPicPr>
            <p:cNvPr id="8" name="Picture 7"/>
            <p:cNvPicPr>
              <a:picLocks noChangeAspect="1"/>
            </p:cNvPicPr>
            <p:nvPr/>
          </p:nvPicPr>
          <p:blipFill>
            <a:blip r:embed="rId4"/>
            <a:stretch>
              <a:fillRect/>
            </a:stretch>
          </p:blipFill>
          <p:spPr>
            <a:xfrm>
              <a:off x="3509665" y="3023834"/>
              <a:ext cx="2277663" cy="1380578"/>
            </a:xfrm>
            <a:prstGeom prst="rect">
              <a:avLst/>
            </a:prstGeom>
          </p:spPr>
        </p:pic>
        <p:pic>
          <p:nvPicPr>
            <p:cNvPr id="9" name="Picture 8"/>
            <p:cNvPicPr>
              <a:picLocks noChangeAspect="1"/>
            </p:cNvPicPr>
            <p:nvPr/>
          </p:nvPicPr>
          <p:blipFill>
            <a:blip r:embed="rId5"/>
            <a:stretch>
              <a:fillRect/>
            </a:stretch>
          </p:blipFill>
          <p:spPr>
            <a:xfrm>
              <a:off x="1304010" y="3035710"/>
              <a:ext cx="2341742" cy="1380579"/>
            </a:xfrm>
            <a:prstGeom prst="rect">
              <a:avLst/>
            </a:prstGeom>
          </p:spPr>
        </p:pic>
        <p:pic>
          <p:nvPicPr>
            <p:cNvPr id="10" name="Picture 9"/>
            <p:cNvPicPr>
              <a:picLocks noChangeAspect="1"/>
            </p:cNvPicPr>
            <p:nvPr/>
          </p:nvPicPr>
          <p:blipFill>
            <a:blip r:embed="rId6"/>
            <a:stretch>
              <a:fillRect/>
            </a:stretch>
          </p:blipFill>
          <p:spPr>
            <a:xfrm>
              <a:off x="5795377" y="3068960"/>
              <a:ext cx="2322800" cy="1350199"/>
            </a:xfrm>
            <a:prstGeom prst="rect">
              <a:avLst/>
            </a:prstGeom>
          </p:spPr>
        </p:pic>
      </p:grpSp>
      <p:sp>
        <p:nvSpPr>
          <p:cNvPr id="12" name="TextBox 11"/>
          <p:cNvSpPr txBox="1"/>
          <p:nvPr/>
        </p:nvSpPr>
        <p:spPr>
          <a:xfrm>
            <a:off x="2717577" y="5209566"/>
            <a:ext cx="4464496" cy="646331"/>
          </a:xfrm>
          <a:prstGeom prst="rect">
            <a:avLst/>
          </a:prstGeom>
          <a:noFill/>
        </p:spPr>
        <p:txBody>
          <a:bodyPr wrap="square" rtlCol="0">
            <a:spAutoFit/>
          </a:bodyPr>
          <a:lstStyle/>
          <a:p>
            <a:pPr algn="ctr"/>
            <a:r>
              <a:rPr lang="en-GB" b="1" dirty="0"/>
              <a:t>50% of New York’s electricity to be generated from renewable sources by 2030</a:t>
            </a:r>
          </a:p>
        </p:txBody>
      </p:sp>
    </p:spTree>
    <p:extLst>
      <p:ext uri="{BB962C8B-B14F-4D97-AF65-F5344CB8AC3E}">
        <p14:creationId xmlns:p14="http://schemas.microsoft.com/office/powerpoint/2010/main" val="2893750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“DSP </a:t>
            </a:r>
            <a:r>
              <a:rPr lang="en-GB" dirty="0" err="1"/>
              <a:t>Lite</a:t>
            </a:r>
            <a:r>
              <a:rPr lang="en-GB" dirty="0"/>
              <a:t>”</a:t>
            </a:r>
          </a:p>
        </p:txBody>
      </p:sp>
      <p:sp>
        <p:nvSpPr>
          <p:cNvPr id="4" name="Text Placeholder 3"/>
          <p:cNvSpPr>
            <a:spLocks noGrp="1"/>
          </p:cNvSpPr>
          <p:nvPr>
            <p:ph type="body" sz="quarter" idx="13"/>
          </p:nvPr>
        </p:nvSpPr>
        <p:spPr/>
        <p:txBody>
          <a:bodyPr/>
          <a:lstStyle/>
          <a:p>
            <a:r>
              <a:rPr lang="en-GB" dirty="0"/>
              <a:t>Utility starts to coordinate DER and aggregators</a:t>
            </a:r>
          </a:p>
        </p:txBody>
      </p:sp>
      <p:sp>
        <p:nvSpPr>
          <p:cNvPr id="5" name="Picture Placeholder 4"/>
          <p:cNvSpPr>
            <a:spLocks noGrp="1"/>
          </p:cNvSpPr>
          <p:nvPr>
            <p:ph type="pic" sz="quarter" idx="14"/>
          </p:nvPr>
        </p:nvSpPr>
        <p:spPr/>
      </p:sp>
      <p:sp>
        <p:nvSpPr>
          <p:cNvPr id="6" name="Rectangle 5"/>
          <p:cNvSpPr/>
          <p:nvPr/>
        </p:nvSpPr>
        <p:spPr>
          <a:xfrm>
            <a:off x="4427605" y="4742230"/>
            <a:ext cx="909568" cy="320240"/>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94205" y="5644871"/>
            <a:ext cx="909568" cy="320240"/>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21006" y="2639604"/>
            <a:ext cx="365591" cy="233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2512" y="2923380"/>
            <a:ext cx="365591" cy="233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28464" y="4310152"/>
            <a:ext cx="418992" cy="210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24402" y="4902351"/>
            <a:ext cx="418992" cy="228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38121" y="4097975"/>
            <a:ext cx="407197" cy="2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338121" y="4755255"/>
            <a:ext cx="407197" cy="2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33621" y="2475896"/>
            <a:ext cx="297663" cy="215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745318" y="2161057"/>
            <a:ext cx="391887" cy="266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84202" y="5438088"/>
            <a:ext cx="297663" cy="215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283171" y="3551121"/>
            <a:ext cx="297663" cy="215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476698" y="3766625"/>
            <a:ext cx="297663" cy="215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33"/>
          <p:cNvCxnSpPr>
            <a:cxnSpLocks/>
            <a:stCxn id="70" idx="0"/>
            <a:endCxn id="34" idx="1"/>
          </p:cNvCxnSpPr>
          <p:nvPr/>
        </p:nvCxnSpPr>
        <p:spPr>
          <a:xfrm rot="5400000" flipH="1" flipV="1">
            <a:off x="4163234" y="3616696"/>
            <a:ext cx="590432" cy="522214"/>
          </a:xfrm>
          <a:prstGeom prst="bentConnector2">
            <a:avLst/>
          </a:prstGeom>
          <a:ln w="28575">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33"/>
          <p:cNvCxnSpPr>
            <a:cxnSpLocks/>
            <a:stCxn id="48" idx="0"/>
            <a:endCxn id="27" idx="1"/>
          </p:cNvCxnSpPr>
          <p:nvPr/>
        </p:nvCxnSpPr>
        <p:spPr>
          <a:xfrm rot="5400000" flipH="1" flipV="1">
            <a:off x="7160403" y="3659374"/>
            <a:ext cx="551353" cy="501038"/>
          </a:xfrm>
          <a:prstGeom prst="bentConnector2">
            <a:avLst/>
          </a:prstGeom>
          <a:ln w="28575">
            <a:solidFill>
              <a:schemeClr val="tx2">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48"/>
          <p:cNvCxnSpPr>
            <a:cxnSpLocks/>
            <a:endCxn id="24" idx="0"/>
          </p:cNvCxnSpPr>
          <p:nvPr/>
        </p:nvCxnSpPr>
        <p:spPr>
          <a:xfrm>
            <a:off x="7182684" y="1916648"/>
            <a:ext cx="1083203" cy="953454"/>
          </a:xfrm>
          <a:prstGeom prst="bentConnector2">
            <a:avLst/>
          </a:prstGeom>
          <a:ln w="28575">
            <a:solidFill>
              <a:schemeClr val="accent2"/>
            </a:solidFill>
            <a:prstDash val="solid"/>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49"/>
          <p:cNvCxnSpPr>
            <a:cxnSpLocks/>
            <a:endCxn id="31" idx="0"/>
          </p:cNvCxnSpPr>
          <p:nvPr/>
        </p:nvCxnSpPr>
        <p:spPr>
          <a:xfrm rot="10800000" flipV="1">
            <a:off x="5247167" y="1894365"/>
            <a:ext cx="772129" cy="959527"/>
          </a:xfrm>
          <a:prstGeom prst="bentConnector2">
            <a:avLst/>
          </a:prstGeom>
          <a:ln w="28575">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7668313" y="2865667"/>
            <a:ext cx="1182237" cy="927652"/>
            <a:chOff x="5690304" y="2582981"/>
            <a:chExt cx="1273571" cy="884651"/>
          </a:xfrm>
        </p:grpSpPr>
        <p:sp>
          <p:nvSpPr>
            <p:cNvPr id="24" name="Rectangle 23"/>
            <p:cNvSpPr/>
            <p:nvPr/>
          </p:nvSpPr>
          <p:spPr>
            <a:xfrm>
              <a:off x="5704211" y="2587210"/>
              <a:ext cx="1259664" cy="865178"/>
            </a:xfrm>
            <a:prstGeom prst="rect">
              <a:avLst/>
            </a:prstGeom>
            <a:pattFill prst="pct5">
              <a:fgClr>
                <a:schemeClr val="bg1">
                  <a:lumMod val="65000"/>
                </a:schemeClr>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5070"/>
                  </a:solidFill>
                </a:rPr>
                <a:t>DSP</a:t>
              </a:r>
            </a:p>
          </p:txBody>
        </p:sp>
        <p:sp>
          <p:nvSpPr>
            <p:cNvPr id="25" name="Rectangle 24"/>
            <p:cNvSpPr/>
            <p:nvPr/>
          </p:nvSpPr>
          <p:spPr>
            <a:xfrm>
              <a:off x="5690304" y="2582981"/>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453992" y="2591018"/>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710002" y="3164176"/>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449011" y="3137548"/>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 name="Straight Arrow Connector 33"/>
          <p:cNvCxnSpPr>
            <a:cxnSpLocks/>
            <a:stCxn id="33" idx="3"/>
            <a:endCxn id="25" idx="1"/>
          </p:cNvCxnSpPr>
          <p:nvPr/>
        </p:nvCxnSpPr>
        <p:spPr>
          <a:xfrm>
            <a:off x="5778486" y="3008294"/>
            <a:ext cx="1889827" cy="16476"/>
          </a:xfrm>
          <a:prstGeom prst="straightConnector1">
            <a:avLst/>
          </a:prstGeom>
          <a:ln w="28575">
            <a:solidFill>
              <a:schemeClr val="tx2">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4699859" y="2849664"/>
            <a:ext cx="1083264" cy="884651"/>
            <a:chOff x="5690304" y="2582981"/>
            <a:chExt cx="1083264" cy="884651"/>
          </a:xfrm>
        </p:grpSpPr>
        <p:sp>
          <p:nvSpPr>
            <p:cNvPr id="31" name="Rectangle 30"/>
            <p:cNvSpPr/>
            <p:nvPr/>
          </p:nvSpPr>
          <p:spPr>
            <a:xfrm>
              <a:off x="5704211" y="2587210"/>
              <a:ext cx="1066800" cy="865178"/>
            </a:xfrm>
            <a:prstGeom prst="rect">
              <a:avLst/>
            </a:prstGeom>
            <a:pattFill prst="lt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5070"/>
                  </a:solidFill>
                </a:rPr>
                <a:t>3</a:t>
              </a:r>
              <a:r>
                <a:rPr lang="en-US" sz="1400" baseline="30000" dirty="0">
                  <a:solidFill>
                    <a:srgbClr val="005070"/>
                  </a:solidFill>
                </a:rPr>
                <a:t>rd</a:t>
              </a:r>
              <a:r>
                <a:rPr lang="en-US" sz="1400" dirty="0">
                  <a:solidFill>
                    <a:srgbClr val="005070"/>
                  </a:solidFill>
                </a:rPr>
                <a:t> Party Aggregator</a:t>
              </a:r>
            </a:p>
          </p:txBody>
        </p:sp>
        <p:sp>
          <p:nvSpPr>
            <p:cNvPr id="32" name="Rectangle 31"/>
            <p:cNvSpPr/>
            <p:nvPr/>
          </p:nvSpPr>
          <p:spPr>
            <a:xfrm>
              <a:off x="5690304" y="2582981"/>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259806" y="2589883"/>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710002" y="3164176"/>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264443" y="3146764"/>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Arrow Connector 33"/>
          <p:cNvCxnSpPr>
            <a:cxnSpLocks/>
            <a:stCxn id="33" idx="0"/>
          </p:cNvCxnSpPr>
          <p:nvPr/>
        </p:nvCxnSpPr>
        <p:spPr>
          <a:xfrm rot="5400000" flipH="1" flipV="1">
            <a:off x="5382723" y="2269653"/>
            <a:ext cx="728115" cy="445712"/>
          </a:xfrm>
          <a:prstGeom prst="bentConnector2">
            <a:avLst/>
          </a:prstGeom>
          <a:ln w="28575">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6785054" y="4185568"/>
            <a:ext cx="2866508" cy="1331664"/>
            <a:chOff x="6924892" y="4380744"/>
            <a:chExt cx="2866508" cy="1331664"/>
          </a:xfrm>
        </p:grpSpPr>
        <p:pic>
          <p:nvPicPr>
            <p:cNvPr id="38" name="Picture 37"/>
            <p:cNvPicPr>
              <a:picLocks noChangeAspect="1"/>
            </p:cNvPicPr>
            <p:nvPr/>
          </p:nvPicPr>
          <p:blipFill>
            <a:blip r:embed="rId2"/>
            <a:stretch>
              <a:fillRect/>
            </a:stretch>
          </p:blipFill>
          <p:spPr>
            <a:xfrm>
              <a:off x="8022321" y="4726755"/>
              <a:ext cx="753518" cy="669800"/>
            </a:xfrm>
            <a:prstGeom prst="rect">
              <a:avLst/>
            </a:prstGeom>
          </p:spPr>
        </p:pic>
        <p:grpSp>
          <p:nvGrpSpPr>
            <p:cNvPr id="39" name="Group 38"/>
            <p:cNvGrpSpPr/>
            <p:nvPr/>
          </p:nvGrpSpPr>
          <p:grpSpPr>
            <a:xfrm>
              <a:off x="6924892" y="4380744"/>
              <a:ext cx="2866508" cy="1331664"/>
              <a:chOff x="4556143" y="4490993"/>
              <a:chExt cx="2866508" cy="1331664"/>
            </a:xfrm>
          </p:grpSpPr>
          <p:grpSp>
            <p:nvGrpSpPr>
              <p:cNvPr id="40" name="Group 39"/>
              <p:cNvGrpSpPr/>
              <p:nvPr/>
            </p:nvGrpSpPr>
            <p:grpSpPr>
              <a:xfrm>
                <a:off x="4556143" y="4490993"/>
                <a:ext cx="2866508" cy="1331664"/>
                <a:chOff x="769326" y="3282847"/>
                <a:chExt cx="2834573" cy="1196899"/>
              </a:xfrm>
            </p:grpSpPr>
            <p:grpSp>
              <p:nvGrpSpPr>
                <p:cNvPr id="47" name="Group 46"/>
                <p:cNvGrpSpPr/>
                <p:nvPr/>
              </p:nvGrpSpPr>
              <p:grpSpPr>
                <a:xfrm>
                  <a:off x="769326" y="3282848"/>
                  <a:ext cx="2830803" cy="1192236"/>
                  <a:chOff x="773361" y="3320153"/>
                  <a:chExt cx="2830803" cy="1192236"/>
                </a:xfrm>
              </p:grpSpPr>
              <p:grpSp>
                <p:nvGrpSpPr>
                  <p:cNvPr id="52" name="Group 51"/>
                  <p:cNvGrpSpPr/>
                  <p:nvPr/>
                </p:nvGrpSpPr>
                <p:grpSpPr>
                  <a:xfrm>
                    <a:off x="773361" y="3320153"/>
                    <a:ext cx="2830803" cy="1192236"/>
                    <a:chOff x="8077200" y="1420822"/>
                    <a:chExt cx="1066800" cy="865178"/>
                  </a:xfrm>
                </p:grpSpPr>
                <p:sp>
                  <p:nvSpPr>
                    <p:cNvPr id="54" name="Rectangle 53"/>
                    <p:cNvSpPr/>
                    <p:nvPr/>
                  </p:nvSpPr>
                  <p:spPr>
                    <a:xfrm>
                      <a:off x="8077200" y="1420822"/>
                      <a:ext cx="1066800" cy="865178"/>
                    </a:xfrm>
                    <a:prstGeom prst="rect">
                      <a:avLst/>
                    </a:prstGeom>
                    <a:noFill/>
                    <a:ln>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084681" y="1420822"/>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084681" y="2060319"/>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8801225" y="1424205"/>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8801225" y="2060319"/>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3" name="Picture 52"/>
                  <p:cNvPicPr>
                    <a:picLocks noChangeAspect="1"/>
                  </p:cNvPicPr>
                  <p:nvPr/>
                </p:nvPicPr>
                <p:blipFill>
                  <a:blip r:embed="rId3"/>
                  <a:stretch>
                    <a:fillRect/>
                  </a:stretch>
                </p:blipFill>
                <p:spPr>
                  <a:xfrm>
                    <a:off x="945896" y="3555848"/>
                    <a:ext cx="760970" cy="577287"/>
                  </a:xfrm>
                  <a:prstGeom prst="rect">
                    <a:avLst/>
                  </a:prstGeom>
                </p:spPr>
              </p:pic>
            </p:grpSp>
            <p:sp>
              <p:nvSpPr>
                <p:cNvPr id="48" name="Rectangle 47"/>
                <p:cNvSpPr/>
                <p:nvPr/>
              </p:nvSpPr>
              <p:spPr>
                <a:xfrm>
                  <a:off x="769326" y="3282848"/>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73694" y="4021861"/>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795319" y="3282847"/>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811811" y="4026523"/>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6601149" y="4979116"/>
                <a:ext cx="596472" cy="349579"/>
                <a:chOff x="1617049" y="5015478"/>
                <a:chExt cx="884504" cy="349579"/>
              </a:xfrm>
            </p:grpSpPr>
            <p:sp>
              <p:nvSpPr>
                <p:cNvPr id="42" name="Rectangle 41"/>
                <p:cNvSpPr/>
                <p:nvPr/>
              </p:nvSpPr>
              <p:spPr>
                <a:xfrm>
                  <a:off x="1702780" y="5076049"/>
                  <a:ext cx="726765" cy="23716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744179" y="5026503"/>
                  <a:ext cx="222710" cy="338554"/>
                </a:xfrm>
                <a:prstGeom prst="rect">
                  <a:avLst/>
                </a:prstGeom>
                <a:noFill/>
              </p:spPr>
              <p:txBody>
                <a:bodyPr wrap="square" rtlCol="0">
                  <a:spAutoFit/>
                </a:bodyPr>
                <a:lstStyle/>
                <a:p>
                  <a:pPr algn="ctr"/>
                  <a:r>
                    <a:rPr lang="en-US" sz="1600" b="1" dirty="0">
                      <a:solidFill>
                        <a:schemeClr val="accent2"/>
                      </a:solidFill>
                    </a:rPr>
                    <a:t>+</a:t>
                  </a:r>
                </a:p>
              </p:txBody>
            </p:sp>
            <p:sp>
              <p:nvSpPr>
                <p:cNvPr id="44" name="TextBox 43"/>
                <p:cNvSpPr txBox="1"/>
                <p:nvPr/>
              </p:nvSpPr>
              <p:spPr>
                <a:xfrm>
                  <a:off x="2198241" y="5015478"/>
                  <a:ext cx="222710" cy="338554"/>
                </a:xfrm>
                <a:prstGeom prst="rect">
                  <a:avLst/>
                </a:prstGeom>
                <a:noFill/>
              </p:spPr>
              <p:txBody>
                <a:bodyPr wrap="square" rtlCol="0">
                  <a:spAutoFit/>
                </a:bodyPr>
                <a:lstStyle/>
                <a:p>
                  <a:pPr algn="ctr"/>
                  <a:r>
                    <a:rPr lang="en-US" sz="1600" b="1" dirty="0">
                      <a:solidFill>
                        <a:schemeClr val="accent2"/>
                      </a:solidFill>
                    </a:rPr>
                    <a:t>-</a:t>
                  </a:r>
                </a:p>
              </p:txBody>
            </p:sp>
            <p:sp>
              <p:nvSpPr>
                <p:cNvPr id="45" name="Rectangle 44"/>
                <p:cNvSpPr/>
                <p:nvPr/>
              </p:nvSpPr>
              <p:spPr>
                <a:xfrm>
                  <a:off x="2429545" y="5162496"/>
                  <a:ext cx="72008" cy="6427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617049" y="5158761"/>
                  <a:ext cx="72008" cy="6427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9" name="Group 58"/>
          <p:cNvGrpSpPr/>
          <p:nvPr/>
        </p:nvGrpSpPr>
        <p:grpSpPr>
          <a:xfrm>
            <a:off x="3796837" y="4173018"/>
            <a:ext cx="2866508" cy="1331664"/>
            <a:chOff x="2313651" y="4537135"/>
            <a:chExt cx="2866508" cy="1331664"/>
          </a:xfrm>
        </p:grpSpPr>
        <p:grpSp>
          <p:nvGrpSpPr>
            <p:cNvPr id="60" name="Group 59"/>
            <p:cNvGrpSpPr/>
            <p:nvPr/>
          </p:nvGrpSpPr>
          <p:grpSpPr>
            <a:xfrm>
              <a:off x="2313651" y="4537135"/>
              <a:ext cx="2866508" cy="1331664"/>
              <a:chOff x="4556143" y="4490993"/>
              <a:chExt cx="2866508" cy="1331664"/>
            </a:xfrm>
          </p:grpSpPr>
          <p:grpSp>
            <p:nvGrpSpPr>
              <p:cNvPr id="62" name="Group 61"/>
              <p:cNvGrpSpPr/>
              <p:nvPr/>
            </p:nvGrpSpPr>
            <p:grpSpPr>
              <a:xfrm>
                <a:off x="4556143" y="4490993"/>
                <a:ext cx="2866508" cy="1331664"/>
                <a:chOff x="769326" y="3282847"/>
                <a:chExt cx="2834573" cy="1196899"/>
              </a:xfrm>
            </p:grpSpPr>
            <p:grpSp>
              <p:nvGrpSpPr>
                <p:cNvPr id="69" name="Group 68"/>
                <p:cNvGrpSpPr/>
                <p:nvPr/>
              </p:nvGrpSpPr>
              <p:grpSpPr>
                <a:xfrm>
                  <a:off x="769326" y="3282848"/>
                  <a:ext cx="2830803" cy="1192236"/>
                  <a:chOff x="773361" y="3320153"/>
                  <a:chExt cx="2830803" cy="1192236"/>
                </a:xfrm>
              </p:grpSpPr>
              <p:grpSp>
                <p:nvGrpSpPr>
                  <p:cNvPr id="74" name="Group 73"/>
                  <p:cNvGrpSpPr/>
                  <p:nvPr/>
                </p:nvGrpSpPr>
                <p:grpSpPr>
                  <a:xfrm>
                    <a:off x="773361" y="3320153"/>
                    <a:ext cx="2830803" cy="1192236"/>
                    <a:chOff x="8077200" y="1420822"/>
                    <a:chExt cx="1066800" cy="865178"/>
                  </a:xfrm>
                </p:grpSpPr>
                <p:sp>
                  <p:nvSpPr>
                    <p:cNvPr id="76" name="Rectangle 75"/>
                    <p:cNvSpPr/>
                    <p:nvPr/>
                  </p:nvSpPr>
                  <p:spPr>
                    <a:xfrm>
                      <a:off x="8077200" y="1420822"/>
                      <a:ext cx="1066800" cy="865178"/>
                    </a:xfrm>
                    <a:prstGeom prst="rect">
                      <a:avLst/>
                    </a:prstGeom>
                    <a:noFill/>
                    <a:ln>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8084681" y="1420822"/>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8084681" y="2060319"/>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8801225" y="1424205"/>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8801225" y="2060319"/>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5" name="Picture 74"/>
                  <p:cNvPicPr>
                    <a:picLocks noChangeAspect="1"/>
                  </p:cNvPicPr>
                  <p:nvPr/>
                </p:nvPicPr>
                <p:blipFill>
                  <a:blip r:embed="rId3"/>
                  <a:stretch>
                    <a:fillRect/>
                  </a:stretch>
                </p:blipFill>
                <p:spPr>
                  <a:xfrm>
                    <a:off x="945896" y="3555848"/>
                    <a:ext cx="760970" cy="577287"/>
                  </a:xfrm>
                  <a:prstGeom prst="rect">
                    <a:avLst/>
                  </a:prstGeom>
                </p:spPr>
              </p:pic>
            </p:grpSp>
            <p:sp>
              <p:nvSpPr>
                <p:cNvPr id="70" name="Rectangle 69"/>
                <p:cNvSpPr/>
                <p:nvPr/>
              </p:nvSpPr>
              <p:spPr>
                <a:xfrm>
                  <a:off x="769326" y="3282848"/>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73694" y="4021861"/>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795319" y="3282847"/>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811811" y="4026523"/>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6601149" y="4979116"/>
                <a:ext cx="596472" cy="349579"/>
                <a:chOff x="1617049" y="5015478"/>
                <a:chExt cx="884504" cy="349579"/>
              </a:xfrm>
            </p:grpSpPr>
            <p:sp>
              <p:nvSpPr>
                <p:cNvPr id="64" name="Rectangle 63"/>
                <p:cNvSpPr/>
                <p:nvPr/>
              </p:nvSpPr>
              <p:spPr>
                <a:xfrm>
                  <a:off x="1702780" y="5076049"/>
                  <a:ext cx="726765" cy="23716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744179" y="5026503"/>
                  <a:ext cx="222710" cy="338554"/>
                </a:xfrm>
                <a:prstGeom prst="rect">
                  <a:avLst/>
                </a:prstGeom>
                <a:noFill/>
              </p:spPr>
              <p:txBody>
                <a:bodyPr wrap="square" rtlCol="0">
                  <a:spAutoFit/>
                </a:bodyPr>
                <a:lstStyle/>
                <a:p>
                  <a:pPr algn="ctr"/>
                  <a:r>
                    <a:rPr lang="en-US" sz="1600" b="1" dirty="0">
                      <a:solidFill>
                        <a:schemeClr val="accent2"/>
                      </a:solidFill>
                    </a:rPr>
                    <a:t>+</a:t>
                  </a:r>
                </a:p>
              </p:txBody>
            </p:sp>
            <p:sp>
              <p:nvSpPr>
                <p:cNvPr id="66" name="TextBox 65"/>
                <p:cNvSpPr txBox="1"/>
                <p:nvPr/>
              </p:nvSpPr>
              <p:spPr>
                <a:xfrm>
                  <a:off x="2198241" y="5015478"/>
                  <a:ext cx="222710" cy="338554"/>
                </a:xfrm>
                <a:prstGeom prst="rect">
                  <a:avLst/>
                </a:prstGeom>
                <a:noFill/>
              </p:spPr>
              <p:txBody>
                <a:bodyPr wrap="square" rtlCol="0">
                  <a:spAutoFit/>
                </a:bodyPr>
                <a:lstStyle/>
                <a:p>
                  <a:pPr algn="ctr"/>
                  <a:r>
                    <a:rPr lang="en-US" sz="1600" b="1" dirty="0">
                      <a:solidFill>
                        <a:schemeClr val="accent2"/>
                      </a:solidFill>
                    </a:rPr>
                    <a:t>-</a:t>
                  </a:r>
                </a:p>
              </p:txBody>
            </p:sp>
            <p:sp>
              <p:nvSpPr>
                <p:cNvPr id="67" name="Rectangle 66"/>
                <p:cNvSpPr/>
                <p:nvPr/>
              </p:nvSpPr>
              <p:spPr>
                <a:xfrm>
                  <a:off x="2429545" y="5162496"/>
                  <a:ext cx="72008" cy="6427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617049" y="5158761"/>
                  <a:ext cx="72008" cy="6427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1" name="Picture 60"/>
            <p:cNvPicPr>
              <a:picLocks noChangeAspect="1"/>
            </p:cNvPicPr>
            <p:nvPr/>
          </p:nvPicPr>
          <p:blipFill>
            <a:blip r:embed="rId2"/>
            <a:stretch>
              <a:fillRect/>
            </a:stretch>
          </p:blipFill>
          <p:spPr>
            <a:xfrm>
              <a:off x="3397915" y="4844937"/>
              <a:ext cx="753518" cy="669800"/>
            </a:xfrm>
            <a:prstGeom prst="rect">
              <a:avLst/>
            </a:prstGeom>
          </p:spPr>
        </p:pic>
      </p:grpSp>
      <p:grpSp>
        <p:nvGrpSpPr>
          <p:cNvPr id="81" name="Group 80"/>
          <p:cNvGrpSpPr/>
          <p:nvPr/>
        </p:nvGrpSpPr>
        <p:grpSpPr>
          <a:xfrm>
            <a:off x="5968776" y="1434278"/>
            <a:ext cx="1295400" cy="1388345"/>
            <a:chOff x="5245726" y="1440726"/>
            <a:chExt cx="1295400" cy="1388345"/>
          </a:xfrm>
        </p:grpSpPr>
        <p:sp>
          <p:nvSpPr>
            <p:cNvPr id="82" name="Oval 81"/>
            <p:cNvSpPr/>
            <p:nvPr/>
          </p:nvSpPr>
          <p:spPr>
            <a:xfrm>
              <a:off x="5245726" y="1440726"/>
              <a:ext cx="1295400" cy="1388345"/>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5070"/>
                  </a:solidFill>
                </a:rPr>
                <a:t>TSO</a:t>
              </a:r>
            </a:p>
          </p:txBody>
        </p:sp>
        <p:sp>
          <p:nvSpPr>
            <p:cNvPr id="83" name="Oval 82"/>
            <p:cNvSpPr/>
            <p:nvPr/>
          </p:nvSpPr>
          <p:spPr>
            <a:xfrm>
              <a:off x="5295385" y="1683498"/>
              <a:ext cx="493641" cy="4346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931353" y="2240606"/>
              <a:ext cx="493641" cy="4346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5" name="Straight Arrow Connector 33"/>
          <p:cNvCxnSpPr>
            <a:cxnSpLocks/>
            <a:stCxn id="25" idx="0"/>
          </p:cNvCxnSpPr>
          <p:nvPr/>
        </p:nvCxnSpPr>
        <p:spPr>
          <a:xfrm rot="16200000" flipV="1">
            <a:off x="7216220" y="2177267"/>
            <a:ext cx="737216" cy="639584"/>
          </a:xfrm>
          <a:prstGeom prst="bentConnector2">
            <a:avLst/>
          </a:prstGeom>
          <a:ln w="28575">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33"/>
          <p:cNvCxnSpPr>
            <a:cxnSpLocks/>
            <a:stCxn id="50" idx="0"/>
            <a:endCxn id="28" idx="3"/>
          </p:cNvCxnSpPr>
          <p:nvPr/>
        </p:nvCxnSpPr>
        <p:spPr>
          <a:xfrm rot="16200000" flipV="1">
            <a:off x="8750163" y="3701353"/>
            <a:ext cx="579275" cy="389156"/>
          </a:xfrm>
          <a:prstGeom prst="bentConnector2">
            <a:avLst/>
          </a:prstGeom>
          <a:ln w="28575">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8056743" y="764704"/>
            <a:ext cx="2869746" cy="769441"/>
            <a:chOff x="6405447" y="1285616"/>
            <a:chExt cx="2869746" cy="769441"/>
          </a:xfrm>
        </p:grpSpPr>
        <p:cxnSp>
          <p:nvCxnSpPr>
            <p:cNvPr id="88" name="Straight Connector 87"/>
            <p:cNvCxnSpPr/>
            <p:nvPr/>
          </p:nvCxnSpPr>
          <p:spPr>
            <a:xfrm>
              <a:off x="6405447" y="1754976"/>
              <a:ext cx="458600" cy="0"/>
            </a:xfrm>
            <a:prstGeom prst="line">
              <a:avLst/>
            </a:prstGeom>
            <a:ln w="254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405447" y="1591294"/>
              <a:ext cx="458600" cy="0"/>
            </a:xfrm>
            <a:prstGeom prst="line">
              <a:avLst/>
            </a:prstGeom>
            <a:ln w="25400">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874278" y="1285616"/>
              <a:ext cx="2400915" cy="769441"/>
            </a:xfrm>
            <a:prstGeom prst="rect">
              <a:avLst/>
            </a:prstGeom>
            <a:noFill/>
          </p:spPr>
          <p:txBody>
            <a:bodyPr wrap="square" rtlCol="0">
              <a:spAutoFit/>
            </a:bodyPr>
            <a:lstStyle/>
            <a:p>
              <a:endParaRPr lang="en-US" sz="1100" b="1" dirty="0">
                <a:solidFill>
                  <a:srgbClr val="007A33"/>
                </a:solidFill>
              </a:endParaRPr>
            </a:p>
            <a:p>
              <a:r>
                <a:rPr lang="en-US" sz="1100" b="1" dirty="0">
                  <a:solidFill>
                    <a:schemeClr val="accent1">
                      <a:lumMod val="60000"/>
                      <a:lumOff val="40000"/>
                    </a:schemeClr>
                  </a:solidFill>
                </a:rPr>
                <a:t>Retail Services</a:t>
              </a:r>
            </a:p>
            <a:p>
              <a:r>
                <a:rPr lang="en-US" sz="1100" b="1" dirty="0">
                  <a:solidFill>
                    <a:schemeClr val="bg2"/>
                  </a:solidFill>
                </a:rPr>
                <a:t>Wholesale Services</a:t>
              </a:r>
            </a:p>
            <a:p>
              <a:r>
                <a:rPr lang="en-US" sz="1100" b="1" dirty="0">
                  <a:solidFill>
                    <a:schemeClr val="accent2"/>
                  </a:solidFill>
                </a:rPr>
                <a:t>Signals/Telemetry</a:t>
              </a:r>
            </a:p>
          </p:txBody>
        </p:sp>
        <p:cxnSp>
          <p:nvCxnSpPr>
            <p:cNvPr id="91" name="Straight Connector 90"/>
            <p:cNvCxnSpPr/>
            <p:nvPr/>
          </p:nvCxnSpPr>
          <p:spPr>
            <a:xfrm>
              <a:off x="6414166" y="1914128"/>
              <a:ext cx="458600" cy="0"/>
            </a:xfrm>
            <a:prstGeom prst="line">
              <a:avLst/>
            </a:prstGeom>
            <a:ln w="25400">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sp>
        <p:nvSpPr>
          <p:cNvPr id="93" name="TextBox 92"/>
          <p:cNvSpPr txBox="1"/>
          <p:nvPr/>
        </p:nvSpPr>
        <p:spPr>
          <a:xfrm>
            <a:off x="286910" y="1677050"/>
            <a:ext cx="2686038" cy="3539430"/>
          </a:xfrm>
          <a:prstGeom prst="rect">
            <a:avLst/>
          </a:prstGeom>
          <a:noFill/>
        </p:spPr>
        <p:txBody>
          <a:bodyPr wrap="square" rtlCol="0">
            <a:spAutoFit/>
          </a:bodyPr>
          <a:lstStyle/>
          <a:p>
            <a:pPr marL="285750" indent="-285750">
              <a:buFont typeface="Arial" panose="020B0604020202020204" pitchFamily="34" charset="0"/>
              <a:buChar char="•"/>
            </a:pPr>
            <a:r>
              <a:rPr lang="en-GB" sz="1400" dirty="0"/>
              <a:t>DSP is responsible for some co-ordination of DER and aggregators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DSP continues to run NWA and demand response programs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Some co-ordination of aggregators but still vibrant aggregator market. DSP can act as a default aggregator or “aggregator of last resort”</a:t>
            </a:r>
          </a:p>
          <a:p>
            <a:endParaRPr lang="en-US" sz="1400" dirty="0"/>
          </a:p>
          <a:p>
            <a:endParaRPr lang="en-US" sz="1400" dirty="0"/>
          </a:p>
          <a:p>
            <a:pPr marL="285750" indent="-285750">
              <a:buFont typeface="Arial" panose="020B0604020202020204" pitchFamily="34" charset="0"/>
              <a:buChar char="•"/>
            </a:pPr>
            <a:endParaRPr lang="en-US" sz="1400" dirty="0"/>
          </a:p>
        </p:txBody>
      </p:sp>
      <p:sp>
        <p:nvSpPr>
          <p:cNvPr id="94" name="TextBox 93"/>
          <p:cNvSpPr txBox="1"/>
          <p:nvPr/>
        </p:nvSpPr>
        <p:spPr>
          <a:xfrm>
            <a:off x="465381" y="4855903"/>
            <a:ext cx="2859856" cy="1415772"/>
          </a:xfrm>
          <a:prstGeom prst="rect">
            <a:avLst/>
          </a:prstGeom>
          <a:solidFill>
            <a:schemeClr val="bg1"/>
          </a:solidFill>
          <a:ln w="12700">
            <a:solidFill>
              <a:schemeClr val="accent6">
                <a:lumMod val="75000"/>
              </a:schemeClr>
            </a:solidFill>
          </a:ln>
        </p:spPr>
        <p:txBody>
          <a:bodyPr wrap="square" rtlCol="0">
            <a:spAutoFit/>
          </a:bodyPr>
          <a:lstStyle/>
          <a:p>
            <a:r>
              <a:rPr lang="en-GB" sz="1200" b="1" dirty="0">
                <a:solidFill>
                  <a:schemeClr val="accent6">
                    <a:lumMod val="75000"/>
                  </a:schemeClr>
                </a:solidFill>
              </a:rPr>
              <a:t>Key Differences from Previous Model:</a:t>
            </a:r>
          </a:p>
          <a:p>
            <a:endParaRPr lang="en-GB" sz="1200" b="1" dirty="0">
              <a:solidFill>
                <a:schemeClr val="accent6">
                  <a:lumMod val="75000"/>
                </a:schemeClr>
              </a:solidFill>
            </a:endParaRPr>
          </a:p>
          <a:p>
            <a:pPr marL="285750" indent="-285750">
              <a:buFont typeface="Arial" panose="020B0604020202020204" pitchFamily="34" charset="0"/>
              <a:buChar char="•"/>
            </a:pPr>
            <a:r>
              <a:rPr lang="en-GB" sz="1200" dirty="0">
                <a:solidFill>
                  <a:schemeClr val="accent6">
                    <a:lumMod val="75000"/>
                  </a:schemeClr>
                </a:solidFill>
              </a:rPr>
              <a:t>More active than BAU</a:t>
            </a:r>
          </a:p>
          <a:p>
            <a:pPr marL="285750" indent="-285750">
              <a:buFont typeface="Arial" panose="020B0604020202020204" pitchFamily="34" charset="0"/>
              <a:buChar char="•"/>
            </a:pPr>
            <a:r>
              <a:rPr lang="en-GB" sz="1200" dirty="0">
                <a:solidFill>
                  <a:schemeClr val="accent6">
                    <a:lumMod val="75000"/>
                  </a:schemeClr>
                </a:solidFill>
              </a:rPr>
              <a:t>DSP starts to offer wholesale services</a:t>
            </a:r>
          </a:p>
          <a:p>
            <a:pPr marL="285750" indent="-285750">
              <a:buFont typeface="Arial" panose="020B0604020202020204" pitchFamily="34" charset="0"/>
              <a:buChar char="•"/>
            </a:pPr>
            <a:r>
              <a:rPr lang="en-GB" sz="1200" dirty="0">
                <a:solidFill>
                  <a:schemeClr val="accent6">
                    <a:lumMod val="75000"/>
                  </a:schemeClr>
                </a:solidFill>
              </a:rPr>
              <a:t>DSP starts to coordinate DER and aggregators</a:t>
            </a:r>
          </a:p>
          <a:p>
            <a:endParaRPr lang="en-GB" sz="1400" dirty="0">
              <a:solidFill>
                <a:schemeClr val="accent6">
                  <a:lumMod val="75000"/>
                </a:schemeClr>
              </a:solidFill>
            </a:endParaRPr>
          </a:p>
        </p:txBody>
      </p:sp>
      <p:pic>
        <p:nvPicPr>
          <p:cNvPr id="95" name="Picture 94"/>
          <p:cNvPicPr>
            <a:picLocks noChangeAspect="1"/>
          </p:cNvPicPr>
          <p:nvPr/>
        </p:nvPicPr>
        <p:blipFill>
          <a:blip r:embed="rId4"/>
          <a:stretch>
            <a:fillRect/>
          </a:stretch>
        </p:blipFill>
        <p:spPr>
          <a:xfrm>
            <a:off x="7182073" y="188640"/>
            <a:ext cx="720080" cy="547261"/>
          </a:xfrm>
          <a:prstGeom prst="rect">
            <a:avLst/>
          </a:prstGeom>
        </p:spPr>
      </p:pic>
      <p:cxnSp>
        <p:nvCxnSpPr>
          <p:cNvPr id="96" name="Straight Arrow Connector 33"/>
          <p:cNvCxnSpPr>
            <a:cxnSpLocks/>
            <a:endCxn id="82" idx="3"/>
          </p:cNvCxnSpPr>
          <p:nvPr/>
        </p:nvCxnSpPr>
        <p:spPr>
          <a:xfrm flipV="1">
            <a:off x="6152134" y="2619305"/>
            <a:ext cx="6349" cy="1572614"/>
          </a:xfrm>
          <a:prstGeom prst="straightConnector1">
            <a:avLst/>
          </a:prstGeom>
          <a:ln w="28575">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249"/>
          <p:cNvCxnSpPr>
            <a:cxnSpLocks/>
          </p:cNvCxnSpPr>
          <p:nvPr/>
        </p:nvCxnSpPr>
        <p:spPr>
          <a:xfrm rot="5400000">
            <a:off x="5825075" y="3493603"/>
            <a:ext cx="1341956" cy="1"/>
          </a:xfrm>
          <a:prstGeom prst="bentConnector3">
            <a:avLst>
              <a:gd name="adj1" fmla="val 50000"/>
            </a:avLst>
          </a:prstGeom>
          <a:ln w="28575">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977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“DSP +”</a:t>
            </a:r>
          </a:p>
        </p:txBody>
      </p:sp>
      <p:sp>
        <p:nvSpPr>
          <p:cNvPr id="4" name="Text Placeholder 3"/>
          <p:cNvSpPr>
            <a:spLocks noGrp="1"/>
          </p:cNvSpPr>
          <p:nvPr>
            <p:ph type="body" sz="quarter" idx="13"/>
          </p:nvPr>
        </p:nvSpPr>
        <p:spPr/>
        <p:txBody>
          <a:bodyPr/>
          <a:lstStyle/>
          <a:p>
            <a:r>
              <a:rPr lang="en-GB" dirty="0"/>
              <a:t>Utility as an Active DSP Coordinating Multiple Markets</a:t>
            </a:r>
          </a:p>
        </p:txBody>
      </p:sp>
      <p:sp>
        <p:nvSpPr>
          <p:cNvPr id="5" name="Picture Placeholder 4"/>
          <p:cNvSpPr>
            <a:spLocks noGrp="1"/>
          </p:cNvSpPr>
          <p:nvPr>
            <p:ph type="pic" sz="quarter" idx="14"/>
          </p:nvPr>
        </p:nvSpPr>
        <p:spPr/>
      </p:sp>
      <p:sp>
        <p:nvSpPr>
          <p:cNvPr id="7" name="Rectangle 6"/>
          <p:cNvSpPr/>
          <p:nvPr/>
        </p:nvSpPr>
        <p:spPr>
          <a:xfrm>
            <a:off x="4085729" y="5424266"/>
            <a:ext cx="909568" cy="320240"/>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341313" y="1340768"/>
            <a:ext cx="3783115" cy="4832092"/>
          </a:xfrm>
          <a:prstGeom prst="rect">
            <a:avLst/>
          </a:prstGeom>
          <a:noFill/>
        </p:spPr>
        <p:txBody>
          <a:bodyPr wrap="square" rtlCol="0">
            <a:spAutoFit/>
          </a:bodyPr>
          <a:lstStyle/>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GB" sz="1400" dirty="0"/>
              <a:t>DSP is responsible for co-ordination of all DER and aggregators at distribution level and acts as aggregator of last resort</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DSP continues to run NWA and demand response programs</a:t>
            </a:r>
          </a:p>
          <a:p>
            <a:endParaRPr lang="en-US" sz="1400" dirty="0"/>
          </a:p>
          <a:p>
            <a:pPr marL="285750" indent="-285750">
              <a:buFont typeface="Arial" panose="020B0604020202020204" pitchFamily="34" charset="0"/>
              <a:buChar char="•"/>
            </a:pPr>
            <a:r>
              <a:rPr lang="en-GB" sz="1400" dirty="0"/>
              <a:t>DSP operates multiple markets to support both the distribution network and NYSIO</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DSP dispatches DER to manage local constraints and meet NYISO requirements at interconnection</a:t>
            </a:r>
          </a:p>
          <a:p>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sz="1400" dirty="0"/>
          </a:p>
          <a:p>
            <a:pPr marL="285750" indent="-285750">
              <a:buFont typeface="Arial" panose="020B0604020202020204" pitchFamily="34" charset="0"/>
              <a:buChar char="•"/>
            </a:pPr>
            <a:endParaRPr lang="en-US" sz="1400" dirty="0"/>
          </a:p>
        </p:txBody>
      </p:sp>
      <p:sp>
        <p:nvSpPr>
          <p:cNvPr id="92" name="Rectangle 91"/>
          <p:cNvSpPr/>
          <p:nvPr/>
        </p:nvSpPr>
        <p:spPr>
          <a:xfrm>
            <a:off x="5072629" y="2647664"/>
            <a:ext cx="365591" cy="233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843299" y="3455818"/>
            <a:ext cx="297663" cy="215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874507" y="2804339"/>
            <a:ext cx="365591" cy="233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886013" y="3088115"/>
            <a:ext cx="365591" cy="233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63395" y="5067086"/>
            <a:ext cx="418992" cy="228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977114" y="4262710"/>
            <a:ext cx="407197" cy="2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977114" y="4919990"/>
            <a:ext cx="407197" cy="2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472614" y="2640631"/>
            <a:ext cx="297663" cy="215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384311" y="2325792"/>
            <a:ext cx="391887" cy="266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7223195" y="5602823"/>
            <a:ext cx="297663" cy="215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7922164" y="3715856"/>
            <a:ext cx="297663" cy="215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922163" y="4046868"/>
            <a:ext cx="297663" cy="215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735188" y="1194568"/>
            <a:ext cx="1374358" cy="1388345"/>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5070"/>
                </a:solidFill>
              </a:rPr>
              <a:t>TSO</a:t>
            </a:r>
          </a:p>
        </p:txBody>
      </p:sp>
      <p:cxnSp>
        <p:nvCxnSpPr>
          <p:cNvPr id="80" name="Straight Arrow Connector 33"/>
          <p:cNvCxnSpPr>
            <a:cxnSpLocks/>
            <a:stCxn id="170" idx="1"/>
            <a:endCxn id="149" idx="1"/>
          </p:cNvCxnSpPr>
          <p:nvPr/>
        </p:nvCxnSpPr>
        <p:spPr>
          <a:xfrm rot="10800000">
            <a:off x="4756196" y="4775903"/>
            <a:ext cx="3472" cy="582266"/>
          </a:xfrm>
          <a:prstGeom prst="bentConnector3">
            <a:avLst>
              <a:gd name="adj1" fmla="val 6684101"/>
            </a:avLst>
          </a:prstGeom>
          <a:ln w="28575">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248"/>
          <p:cNvCxnSpPr>
            <a:cxnSpLocks/>
          </p:cNvCxnSpPr>
          <p:nvPr/>
        </p:nvCxnSpPr>
        <p:spPr>
          <a:xfrm>
            <a:off x="6606009" y="2570279"/>
            <a:ext cx="0" cy="401647"/>
          </a:xfrm>
          <a:prstGeom prst="straightConnector1">
            <a:avLst/>
          </a:prstGeom>
          <a:ln w="28575">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5897392" y="2983052"/>
            <a:ext cx="1083264" cy="884651"/>
            <a:chOff x="5690304" y="2582981"/>
            <a:chExt cx="1083264" cy="884651"/>
          </a:xfrm>
        </p:grpSpPr>
        <p:sp>
          <p:nvSpPr>
            <p:cNvPr id="83" name="Rectangle 82"/>
            <p:cNvSpPr/>
            <p:nvPr/>
          </p:nvSpPr>
          <p:spPr>
            <a:xfrm>
              <a:off x="5704211" y="2587210"/>
              <a:ext cx="1066800" cy="865178"/>
            </a:xfrm>
            <a:prstGeom prst="rect">
              <a:avLst/>
            </a:prstGeom>
            <a:pattFill prst="pct5">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5070"/>
                  </a:solidFill>
                </a:rPr>
                <a:t>DSP</a:t>
              </a:r>
            </a:p>
          </p:txBody>
        </p:sp>
        <p:sp>
          <p:nvSpPr>
            <p:cNvPr id="84" name="Rectangle 83"/>
            <p:cNvSpPr/>
            <p:nvPr/>
          </p:nvSpPr>
          <p:spPr>
            <a:xfrm>
              <a:off x="5690304" y="2582981"/>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6259806" y="2589883"/>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5710002" y="3164176"/>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6264443" y="3146764"/>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4733801" y="4015931"/>
            <a:ext cx="1231558" cy="917299"/>
            <a:chOff x="5690304" y="2582981"/>
            <a:chExt cx="1083264" cy="884651"/>
          </a:xfrm>
        </p:grpSpPr>
        <p:sp>
          <p:nvSpPr>
            <p:cNvPr id="89" name="Rectangle 88"/>
            <p:cNvSpPr/>
            <p:nvPr/>
          </p:nvSpPr>
          <p:spPr>
            <a:xfrm>
              <a:off x="5704210" y="2587210"/>
              <a:ext cx="1066800" cy="865178"/>
            </a:xfrm>
            <a:prstGeom prst="rect">
              <a:avLst/>
            </a:prstGeom>
            <a:pattFill prst="lt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5070"/>
                  </a:solidFill>
                </a:rPr>
                <a:t>3</a:t>
              </a:r>
              <a:r>
                <a:rPr lang="en-US" sz="1400" baseline="30000" dirty="0">
                  <a:solidFill>
                    <a:srgbClr val="005070"/>
                  </a:solidFill>
                </a:rPr>
                <a:t>rd</a:t>
              </a:r>
              <a:r>
                <a:rPr lang="en-US" sz="1400" dirty="0">
                  <a:solidFill>
                    <a:srgbClr val="005070"/>
                  </a:solidFill>
                </a:rPr>
                <a:t> Party Aggregators</a:t>
              </a:r>
            </a:p>
          </p:txBody>
        </p:sp>
        <p:sp>
          <p:nvSpPr>
            <p:cNvPr id="90" name="Rectangle 89"/>
            <p:cNvSpPr/>
            <p:nvPr/>
          </p:nvSpPr>
          <p:spPr>
            <a:xfrm>
              <a:off x="5690304" y="2582981"/>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259806" y="2589883"/>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5710002" y="3164176"/>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6264443" y="3146764"/>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1" name="Straight Arrow Connector 150"/>
          <p:cNvCxnSpPr>
            <a:cxnSpLocks/>
          </p:cNvCxnSpPr>
          <p:nvPr/>
        </p:nvCxnSpPr>
        <p:spPr>
          <a:xfrm flipV="1">
            <a:off x="6294331" y="2570514"/>
            <a:ext cx="0" cy="412537"/>
          </a:xfrm>
          <a:prstGeom prst="straightConnector1">
            <a:avLst/>
          </a:prstGeom>
          <a:ln w="28575">
            <a:solidFill>
              <a:schemeClr val="bg2">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33"/>
          <p:cNvCxnSpPr>
            <a:cxnSpLocks/>
            <a:endCxn id="87" idx="3"/>
          </p:cNvCxnSpPr>
          <p:nvPr/>
        </p:nvCxnSpPr>
        <p:spPr>
          <a:xfrm rot="16200000" flipV="1">
            <a:off x="6395593" y="4283626"/>
            <a:ext cx="1412666" cy="242539"/>
          </a:xfrm>
          <a:prstGeom prst="bentConnector2">
            <a:avLst/>
          </a:prstGeom>
          <a:ln w="28575">
            <a:solidFill>
              <a:schemeClr val="tx2">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33"/>
          <p:cNvCxnSpPr>
            <a:cxnSpLocks/>
            <a:stCxn id="91" idx="0"/>
            <a:endCxn id="86" idx="1"/>
          </p:cNvCxnSpPr>
          <p:nvPr/>
        </p:nvCxnSpPr>
        <p:spPr>
          <a:xfrm rot="5400000" flipH="1" flipV="1">
            <a:off x="5640327" y="3746325"/>
            <a:ext cx="307113" cy="246414"/>
          </a:xfrm>
          <a:prstGeom prst="bentConnector2">
            <a:avLst/>
          </a:prstGeom>
          <a:ln w="28575">
            <a:solidFill>
              <a:schemeClr val="accent1">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59" name="Group 158"/>
          <p:cNvGrpSpPr/>
          <p:nvPr/>
        </p:nvGrpSpPr>
        <p:grpSpPr>
          <a:xfrm>
            <a:off x="4759668" y="5106041"/>
            <a:ext cx="2866508" cy="1331664"/>
            <a:chOff x="2313651" y="4537135"/>
            <a:chExt cx="2866508" cy="1331664"/>
          </a:xfrm>
        </p:grpSpPr>
        <p:grpSp>
          <p:nvGrpSpPr>
            <p:cNvPr id="160" name="Group 159"/>
            <p:cNvGrpSpPr/>
            <p:nvPr/>
          </p:nvGrpSpPr>
          <p:grpSpPr>
            <a:xfrm>
              <a:off x="2313651" y="4537135"/>
              <a:ext cx="2866508" cy="1331664"/>
              <a:chOff x="4556143" y="4490993"/>
              <a:chExt cx="2866508" cy="1331664"/>
            </a:xfrm>
          </p:grpSpPr>
          <p:grpSp>
            <p:nvGrpSpPr>
              <p:cNvPr id="162" name="Group 161"/>
              <p:cNvGrpSpPr/>
              <p:nvPr/>
            </p:nvGrpSpPr>
            <p:grpSpPr>
              <a:xfrm>
                <a:off x="4556143" y="4490993"/>
                <a:ext cx="2866508" cy="1331664"/>
                <a:chOff x="769326" y="3282847"/>
                <a:chExt cx="2834573" cy="1196899"/>
              </a:xfrm>
            </p:grpSpPr>
            <p:grpSp>
              <p:nvGrpSpPr>
                <p:cNvPr id="169" name="Group 168"/>
                <p:cNvGrpSpPr/>
                <p:nvPr/>
              </p:nvGrpSpPr>
              <p:grpSpPr>
                <a:xfrm>
                  <a:off x="769326" y="3282848"/>
                  <a:ext cx="2830803" cy="1192236"/>
                  <a:chOff x="773361" y="3320153"/>
                  <a:chExt cx="2830803" cy="1192236"/>
                </a:xfrm>
              </p:grpSpPr>
              <p:grpSp>
                <p:nvGrpSpPr>
                  <p:cNvPr id="174" name="Group 173"/>
                  <p:cNvGrpSpPr/>
                  <p:nvPr/>
                </p:nvGrpSpPr>
                <p:grpSpPr>
                  <a:xfrm>
                    <a:off x="773361" y="3320153"/>
                    <a:ext cx="2830803" cy="1192236"/>
                    <a:chOff x="8077200" y="1420822"/>
                    <a:chExt cx="1066800" cy="865178"/>
                  </a:xfrm>
                </p:grpSpPr>
                <p:sp>
                  <p:nvSpPr>
                    <p:cNvPr id="176" name="Rectangle 175"/>
                    <p:cNvSpPr/>
                    <p:nvPr/>
                  </p:nvSpPr>
                  <p:spPr>
                    <a:xfrm>
                      <a:off x="8077200" y="1420822"/>
                      <a:ext cx="1066800" cy="865178"/>
                    </a:xfrm>
                    <a:prstGeom prst="rect">
                      <a:avLst/>
                    </a:prstGeom>
                    <a:noFill/>
                    <a:ln>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8084681" y="1420822"/>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8084681" y="2060319"/>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8801225" y="1424205"/>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8801225" y="2060319"/>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5" name="Picture 174"/>
                  <p:cNvPicPr>
                    <a:picLocks noChangeAspect="1"/>
                  </p:cNvPicPr>
                  <p:nvPr/>
                </p:nvPicPr>
                <p:blipFill>
                  <a:blip r:embed="rId3"/>
                  <a:stretch>
                    <a:fillRect/>
                  </a:stretch>
                </p:blipFill>
                <p:spPr>
                  <a:xfrm>
                    <a:off x="945896" y="3555848"/>
                    <a:ext cx="760970" cy="577287"/>
                  </a:xfrm>
                  <a:prstGeom prst="rect">
                    <a:avLst/>
                  </a:prstGeom>
                </p:spPr>
              </p:pic>
            </p:grpSp>
            <p:sp>
              <p:nvSpPr>
                <p:cNvPr id="170" name="Rectangle 169"/>
                <p:cNvSpPr/>
                <p:nvPr/>
              </p:nvSpPr>
              <p:spPr>
                <a:xfrm>
                  <a:off x="769326" y="3282848"/>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773694" y="4021861"/>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2795319" y="3282847"/>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2811811" y="4026523"/>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6601149" y="4979116"/>
                <a:ext cx="596472" cy="349579"/>
                <a:chOff x="1617049" y="5015478"/>
                <a:chExt cx="884504" cy="349579"/>
              </a:xfrm>
            </p:grpSpPr>
            <p:sp>
              <p:nvSpPr>
                <p:cNvPr id="164" name="Rectangle 163"/>
                <p:cNvSpPr/>
                <p:nvPr/>
              </p:nvSpPr>
              <p:spPr>
                <a:xfrm>
                  <a:off x="1702780" y="5076049"/>
                  <a:ext cx="726765" cy="23716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1744179" y="5026503"/>
                  <a:ext cx="222710" cy="338554"/>
                </a:xfrm>
                <a:prstGeom prst="rect">
                  <a:avLst/>
                </a:prstGeom>
                <a:noFill/>
              </p:spPr>
              <p:txBody>
                <a:bodyPr wrap="square" rtlCol="0">
                  <a:spAutoFit/>
                </a:bodyPr>
                <a:lstStyle/>
                <a:p>
                  <a:pPr algn="ctr"/>
                  <a:r>
                    <a:rPr lang="en-US" sz="1600" b="1" dirty="0">
                      <a:solidFill>
                        <a:schemeClr val="accent2"/>
                      </a:solidFill>
                    </a:rPr>
                    <a:t>+</a:t>
                  </a:r>
                </a:p>
              </p:txBody>
            </p:sp>
            <p:sp>
              <p:nvSpPr>
                <p:cNvPr id="166" name="TextBox 165"/>
                <p:cNvSpPr txBox="1"/>
                <p:nvPr/>
              </p:nvSpPr>
              <p:spPr>
                <a:xfrm>
                  <a:off x="2198241" y="5015478"/>
                  <a:ext cx="222710" cy="338554"/>
                </a:xfrm>
                <a:prstGeom prst="rect">
                  <a:avLst/>
                </a:prstGeom>
                <a:noFill/>
              </p:spPr>
              <p:txBody>
                <a:bodyPr wrap="square" rtlCol="0">
                  <a:spAutoFit/>
                </a:bodyPr>
                <a:lstStyle/>
                <a:p>
                  <a:pPr algn="ctr"/>
                  <a:r>
                    <a:rPr lang="en-US" sz="1600" b="1" dirty="0">
                      <a:solidFill>
                        <a:schemeClr val="accent2"/>
                      </a:solidFill>
                    </a:rPr>
                    <a:t>-</a:t>
                  </a:r>
                </a:p>
              </p:txBody>
            </p:sp>
            <p:sp>
              <p:nvSpPr>
                <p:cNvPr id="167" name="Rectangle 166"/>
                <p:cNvSpPr/>
                <p:nvPr/>
              </p:nvSpPr>
              <p:spPr>
                <a:xfrm>
                  <a:off x="2429545" y="5162496"/>
                  <a:ext cx="72008" cy="6427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617049" y="5158761"/>
                  <a:ext cx="72008" cy="6427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61" name="Picture 160"/>
            <p:cNvPicPr>
              <a:picLocks noChangeAspect="1"/>
            </p:cNvPicPr>
            <p:nvPr/>
          </p:nvPicPr>
          <p:blipFill>
            <a:blip r:embed="rId4"/>
            <a:stretch>
              <a:fillRect/>
            </a:stretch>
          </p:blipFill>
          <p:spPr>
            <a:xfrm>
              <a:off x="3397915" y="4844937"/>
              <a:ext cx="753518" cy="669800"/>
            </a:xfrm>
            <a:prstGeom prst="rect">
              <a:avLst/>
            </a:prstGeom>
          </p:spPr>
        </p:pic>
      </p:grpSp>
      <p:cxnSp>
        <p:nvCxnSpPr>
          <p:cNvPr id="181" name="Connector: Elbow 175"/>
          <p:cNvCxnSpPr>
            <a:cxnSpLocks/>
            <a:stCxn id="83" idx="3"/>
            <a:endCxn id="179" idx="3"/>
          </p:cNvCxnSpPr>
          <p:nvPr/>
        </p:nvCxnSpPr>
        <p:spPr>
          <a:xfrm>
            <a:off x="6978099" y="3419870"/>
            <a:ext cx="644262" cy="1864364"/>
          </a:xfrm>
          <a:prstGeom prst="bentConnector3">
            <a:avLst>
              <a:gd name="adj1" fmla="val 135482"/>
            </a:avLst>
          </a:prstGeom>
          <a:ln w="28575">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2" name="Connector: Elbow 176"/>
          <p:cNvCxnSpPr>
            <a:cxnSpLocks/>
            <a:stCxn id="83" idx="1"/>
            <a:endCxn id="90" idx="0"/>
          </p:cNvCxnSpPr>
          <p:nvPr/>
        </p:nvCxnSpPr>
        <p:spPr>
          <a:xfrm rot="10800000" flipV="1">
            <a:off x="5023213" y="3419869"/>
            <a:ext cx="888087" cy="596061"/>
          </a:xfrm>
          <a:prstGeom prst="bentConnector2">
            <a:avLst/>
          </a:prstGeom>
          <a:ln w="28575">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83" name="Group 182"/>
          <p:cNvGrpSpPr/>
          <p:nvPr/>
        </p:nvGrpSpPr>
        <p:grpSpPr>
          <a:xfrm>
            <a:off x="7372026" y="1636504"/>
            <a:ext cx="2869746" cy="769441"/>
            <a:chOff x="6405447" y="1285616"/>
            <a:chExt cx="2869746" cy="769441"/>
          </a:xfrm>
        </p:grpSpPr>
        <p:cxnSp>
          <p:nvCxnSpPr>
            <p:cNvPr id="184" name="Straight Connector 183"/>
            <p:cNvCxnSpPr/>
            <p:nvPr/>
          </p:nvCxnSpPr>
          <p:spPr>
            <a:xfrm>
              <a:off x="6405447" y="1754976"/>
              <a:ext cx="458600" cy="0"/>
            </a:xfrm>
            <a:prstGeom prst="line">
              <a:avLst/>
            </a:prstGeom>
            <a:ln w="254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6405447" y="1591294"/>
              <a:ext cx="458600" cy="0"/>
            </a:xfrm>
            <a:prstGeom prst="line">
              <a:avLst/>
            </a:prstGeom>
            <a:ln w="25400">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6874278" y="1285616"/>
              <a:ext cx="2400915" cy="769441"/>
            </a:xfrm>
            <a:prstGeom prst="rect">
              <a:avLst/>
            </a:prstGeom>
            <a:noFill/>
          </p:spPr>
          <p:txBody>
            <a:bodyPr wrap="square" rtlCol="0">
              <a:spAutoFit/>
            </a:bodyPr>
            <a:lstStyle/>
            <a:p>
              <a:endParaRPr lang="en-US" sz="1100" b="1" dirty="0">
                <a:solidFill>
                  <a:srgbClr val="007A33"/>
                </a:solidFill>
              </a:endParaRPr>
            </a:p>
            <a:p>
              <a:r>
                <a:rPr lang="en-US" sz="1100" b="1" dirty="0">
                  <a:solidFill>
                    <a:schemeClr val="accent1">
                      <a:lumMod val="60000"/>
                      <a:lumOff val="40000"/>
                    </a:schemeClr>
                  </a:solidFill>
                </a:rPr>
                <a:t>Retail Services</a:t>
              </a:r>
            </a:p>
            <a:p>
              <a:r>
                <a:rPr lang="en-US" sz="1100" b="1" dirty="0">
                  <a:solidFill>
                    <a:schemeClr val="bg2"/>
                  </a:solidFill>
                </a:rPr>
                <a:t>Wholesale Services</a:t>
              </a:r>
            </a:p>
            <a:p>
              <a:r>
                <a:rPr lang="en-US" sz="1100" b="1" dirty="0">
                  <a:solidFill>
                    <a:schemeClr val="accent2"/>
                  </a:solidFill>
                </a:rPr>
                <a:t>Signals/Telemetry</a:t>
              </a:r>
            </a:p>
          </p:txBody>
        </p:sp>
        <p:cxnSp>
          <p:nvCxnSpPr>
            <p:cNvPr id="187" name="Straight Connector 186"/>
            <p:cNvCxnSpPr/>
            <p:nvPr/>
          </p:nvCxnSpPr>
          <p:spPr>
            <a:xfrm>
              <a:off x="6414166" y="1914128"/>
              <a:ext cx="458600" cy="0"/>
            </a:xfrm>
            <a:prstGeom prst="line">
              <a:avLst/>
            </a:prstGeom>
            <a:ln w="25400">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sp>
        <p:nvSpPr>
          <p:cNvPr id="189" name="TextBox 188"/>
          <p:cNvSpPr txBox="1"/>
          <p:nvPr/>
        </p:nvSpPr>
        <p:spPr>
          <a:xfrm>
            <a:off x="502703" y="4819984"/>
            <a:ext cx="2859856" cy="1600438"/>
          </a:xfrm>
          <a:prstGeom prst="rect">
            <a:avLst/>
          </a:prstGeom>
          <a:solidFill>
            <a:schemeClr val="bg1"/>
          </a:solidFill>
          <a:ln w="12700">
            <a:solidFill>
              <a:schemeClr val="accent6">
                <a:lumMod val="75000"/>
              </a:schemeClr>
            </a:solidFill>
          </a:ln>
        </p:spPr>
        <p:txBody>
          <a:bodyPr wrap="square" rtlCol="0">
            <a:spAutoFit/>
          </a:bodyPr>
          <a:lstStyle/>
          <a:p>
            <a:r>
              <a:rPr lang="en-GB" sz="1200" b="1" dirty="0">
                <a:solidFill>
                  <a:schemeClr val="accent6">
                    <a:lumMod val="75000"/>
                  </a:schemeClr>
                </a:solidFill>
              </a:rPr>
              <a:t>Key Differences from Previous Model:</a:t>
            </a:r>
          </a:p>
          <a:p>
            <a:endParaRPr lang="en-GB" sz="1200" b="1" dirty="0">
              <a:solidFill>
                <a:schemeClr val="accent6">
                  <a:lumMod val="75000"/>
                </a:schemeClr>
              </a:solidFill>
            </a:endParaRPr>
          </a:p>
          <a:p>
            <a:pPr marL="285750" indent="-285750">
              <a:buFont typeface="Arial" panose="020B0604020202020204" pitchFamily="34" charset="0"/>
              <a:buChar char="•"/>
            </a:pPr>
            <a:r>
              <a:rPr lang="en-GB" sz="1200" dirty="0">
                <a:solidFill>
                  <a:schemeClr val="accent6">
                    <a:lumMod val="75000"/>
                  </a:schemeClr>
                </a:solidFill>
              </a:rPr>
              <a:t>More active than DSP </a:t>
            </a:r>
            <a:r>
              <a:rPr lang="en-GB" sz="1200" dirty="0" err="1">
                <a:solidFill>
                  <a:schemeClr val="accent6">
                    <a:lumMod val="75000"/>
                  </a:schemeClr>
                </a:solidFill>
              </a:rPr>
              <a:t>lite</a:t>
            </a:r>
            <a:endParaRPr lang="en-GB" sz="1200" dirty="0">
              <a:solidFill>
                <a:schemeClr val="accent6">
                  <a:lumMod val="75000"/>
                </a:schemeClr>
              </a:solidFill>
            </a:endParaRPr>
          </a:p>
          <a:p>
            <a:pPr marL="285750" indent="-285750">
              <a:buFont typeface="Arial" panose="020B0604020202020204" pitchFamily="34" charset="0"/>
              <a:buChar char="•"/>
            </a:pPr>
            <a:r>
              <a:rPr lang="en-GB" sz="1200" dirty="0">
                <a:solidFill>
                  <a:schemeClr val="accent6">
                    <a:lumMod val="75000"/>
                  </a:schemeClr>
                </a:solidFill>
              </a:rPr>
              <a:t>DSP coordinates all DER and aggregators access the wholesale market via the DSO</a:t>
            </a:r>
          </a:p>
          <a:p>
            <a:pPr marL="285750" indent="-285750">
              <a:buFont typeface="Arial" panose="020B0604020202020204" pitchFamily="34" charset="0"/>
              <a:buChar char="•"/>
            </a:pPr>
            <a:r>
              <a:rPr lang="en-GB" sz="1200" dirty="0">
                <a:solidFill>
                  <a:schemeClr val="accent6">
                    <a:lumMod val="75000"/>
                  </a:schemeClr>
                </a:solidFill>
              </a:rPr>
              <a:t>DSP offers services to the NYISO</a:t>
            </a:r>
          </a:p>
          <a:p>
            <a:endParaRPr lang="en-GB" sz="1400" dirty="0">
              <a:solidFill>
                <a:schemeClr val="accent6">
                  <a:lumMod val="75000"/>
                </a:schemeClr>
              </a:solidFill>
            </a:endParaRPr>
          </a:p>
        </p:txBody>
      </p:sp>
      <p:pic>
        <p:nvPicPr>
          <p:cNvPr id="67" name="Picture 66"/>
          <p:cNvPicPr>
            <a:picLocks noChangeAspect="1"/>
          </p:cNvPicPr>
          <p:nvPr/>
        </p:nvPicPr>
        <p:blipFill>
          <a:blip r:embed="rId5"/>
          <a:stretch>
            <a:fillRect/>
          </a:stretch>
        </p:blipFill>
        <p:spPr>
          <a:xfrm>
            <a:off x="7182073" y="188640"/>
            <a:ext cx="720080" cy="547261"/>
          </a:xfrm>
          <a:prstGeom prst="rect">
            <a:avLst/>
          </a:prstGeom>
        </p:spPr>
      </p:pic>
    </p:spTree>
    <p:extLst>
      <p:ext uri="{BB962C8B-B14F-4D97-AF65-F5344CB8AC3E}">
        <p14:creationId xmlns:p14="http://schemas.microsoft.com/office/powerpoint/2010/main" val="1076234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“DSO </a:t>
            </a:r>
            <a:r>
              <a:rPr lang="en-GB" dirty="0" err="1"/>
              <a:t>Lite</a:t>
            </a:r>
            <a:r>
              <a:rPr lang="en-GB" dirty="0"/>
              <a:t>”</a:t>
            </a:r>
          </a:p>
        </p:txBody>
      </p:sp>
      <p:sp>
        <p:nvSpPr>
          <p:cNvPr id="4" name="Text Placeholder 3"/>
          <p:cNvSpPr>
            <a:spLocks noGrp="1"/>
          </p:cNvSpPr>
          <p:nvPr>
            <p:ph type="body" sz="quarter" idx="13"/>
          </p:nvPr>
        </p:nvSpPr>
        <p:spPr/>
        <p:txBody>
          <a:bodyPr/>
          <a:lstStyle/>
          <a:p>
            <a:r>
              <a:rPr lang="en-GB" dirty="0"/>
              <a:t>Utility as DSP Service Provider with arms-length DSO</a:t>
            </a:r>
          </a:p>
        </p:txBody>
      </p:sp>
      <p:sp>
        <p:nvSpPr>
          <p:cNvPr id="5" name="Picture Placeholder 4"/>
          <p:cNvSpPr>
            <a:spLocks noGrp="1"/>
          </p:cNvSpPr>
          <p:nvPr>
            <p:ph type="pic" sz="quarter" idx="14"/>
          </p:nvPr>
        </p:nvSpPr>
        <p:spPr/>
      </p:sp>
      <p:sp>
        <p:nvSpPr>
          <p:cNvPr id="93" name="TextBox 92"/>
          <p:cNvSpPr txBox="1"/>
          <p:nvPr/>
        </p:nvSpPr>
        <p:spPr>
          <a:xfrm>
            <a:off x="341313" y="1717839"/>
            <a:ext cx="3783115" cy="3323987"/>
          </a:xfrm>
          <a:prstGeom prst="rect">
            <a:avLst/>
          </a:prstGeom>
          <a:noFill/>
        </p:spPr>
        <p:txBody>
          <a:bodyPr wrap="square" rtlCol="0">
            <a:spAutoFit/>
          </a:bodyPr>
          <a:lstStyle/>
          <a:p>
            <a:pPr marL="285750" indent="-285750">
              <a:buFont typeface="Arial" panose="020B0604020202020204" pitchFamily="34" charset="0"/>
              <a:buChar char="•"/>
            </a:pPr>
            <a:r>
              <a:rPr lang="en-US" sz="1400" dirty="0"/>
              <a:t>This model could be driven </a:t>
            </a:r>
            <a:r>
              <a:rPr lang="en-GB" sz="1400" dirty="0"/>
              <a:t>by competition concerns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DSP would access programs and markets through the DSO to manage the distribution network</a:t>
            </a:r>
          </a:p>
          <a:p>
            <a:endParaRPr lang="en-US" sz="1400" dirty="0"/>
          </a:p>
          <a:p>
            <a:pPr marL="285750" indent="-285750">
              <a:buFont typeface="Arial" panose="020B0604020202020204" pitchFamily="34" charset="0"/>
              <a:buChar char="•"/>
            </a:pPr>
            <a:r>
              <a:rPr lang="en-US" sz="1400" dirty="0"/>
              <a:t>DSO coordinates aggregators and DERs in wholesale market whilst DSP provides retail services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sz="1400" dirty="0"/>
          </a:p>
          <a:p>
            <a:pPr marL="285750" indent="-285750">
              <a:buFont typeface="Arial" panose="020B0604020202020204" pitchFamily="34" charset="0"/>
              <a:buChar char="•"/>
            </a:pPr>
            <a:endParaRPr lang="en-US" sz="1400" dirty="0"/>
          </a:p>
        </p:txBody>
      </p:sp>
      <p:sp>
        <p:nvSpPr>
          <p:cNvPr id="69" name="Rectangle 68"/>
          <p:cNvSpPr/>
          <p:nvPr/>
        </p:nvSpPr>
        <p:spPr>
          <a:xfrm>
            <a:off x="3874507" y="2804339"/>
            <a:ext cx="365591" cy="233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886013" y="3088115"/>
            <a:ext cx="365591" cy="233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76680" y="2615517"/>
            <a:ext cx="365591" cy="233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488186" y="2899293"/>
            <a:ext cx="365591" cy="233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483575" y="3448814"/>
            <a:ext cx="418992" cy="210854"/>
          </a:xfrm>
          <a:prstGeom prst="rect">
            <a:avLst/>
          </a:prstGeom>
          <a:noFill/>
          <a:ln>
            <a:solidFill>
              <a:srgbClr val="007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6489295" y="2451809"/>
            <a:ext cx="297663" cy="215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400992" y="2136970"/>
            <a:ext cx="391887" cy="266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239876" y="5414001"/>
            <a:ext cx="297663" cy="215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938845" y="3527034"/>
            <a:ext cx="297663" cy="215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938844" y="3858046"/>
            <a:ext cx="297663" cy="215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5812053" y="1164605"/>
            <a:ext cx="1295400" cy="1388345"/>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5070"/>
                </a:solidFill>
              </a:rPr>
              <a:t>TSO</a:t>
            </a:r>
          </a:p>
        </p:txBody>
      </p:sp>
      <p:cxnSp>
        <p:nvCxnSpPr>
          <p:cNvPr id="100" name="Straight Arrow Connector 33"/>
          <p:cNvCxnSpPr>
            <a:cxnSpLocks/>
            <a:stCxn id="106" idx="1"/>
            <a:endCxn id="153" idx="1"/>
          </p:cNvCxnSpPr>
          <p:nvPr/>
        </p:nvCxnSpPr>
        <p:spPr>
          <a:xfrm rot="10800000" flipH="1" flipV="1">
            <a:off x="4675286" y="4452042"/>
            <a:ext cx="353194" cy="921757"/>
          </a:xfrm>
          <a:prstGeom prst="bentConnector3">
            <a:avLst>
              <a:gd name="adj1" fmla="val -64724"/>
            </a:avLst>
          </a:prstGeom>
          <a:ln w="28575">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3" name="Group 102"/>
          <p:cNvGrpSpPr/>
          <p:nvPr/>
        </p:nvGrpSpPr>
        <p:grpSpPr>
          <a:xfrm>
            <a:off x="4659475" y="3999104"/>
            <a:ext cx="1231558" cy="917299"/>
            <a:chOff x="4360243" y="3627560"/>
            <a:chExt cx="1231558" cy="917299"/>
          </a:xfrm>
        </p:grpSpPr>
        <p:sp>
          <p:nvSpPr>
            <p:cNvPr id="104" name="Rectangle 103"/>
            <p:cNvSpPr/>
            <p:nvPr/>
          </p:nvSpPr>
          <p:spPr>
            <a:xfrm>
              <a:off x="5181411" y="3822026"/>
              <a:ext cx="407197" cy="213639"/>
            </a:xfrm>
            <a:prstGeom prst="rect">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a:off x="4360243" y="3627560"/>
              <a:ext cx="1231558" cy="917299"/>
              <a:chOff x="5690304" y="2582981"/>
              <a:chExt cx="1083264" cy="884651"/>
            </a:xfrm>
          </p:grpSpPr>
          <p:sp>
            <p:nvSpPr>
              <p:cNvPr id="106" name="Rectangle 105"/>
              <p:cNvSpPr/>
              <p:nvPr/>
            </p:nvSpPr>
            <p:spPr>
              <a:xfrm>
                <a:off x="5704211" y="2587210"/>
                <a:ext cx="1066800" cy="865178"/>
              </a:xfrm>
              <a:prstGeom prst="rect">
                <a:avLst/>
              </a:prstGeom>
              <a:pattFill prst="lt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5070"/>
                    </a:solidFill>
                  </a:rPr>
                  <a:t>3</a:t>
                </a:r>
                <a:r>
                  <a:rPr lang="en-US" sz="1400" baseline="30000" dirty="0">
                    <a:solidFill>
                      <a:srgbClr val="005070"/>
                    </a:solidFill>
                  </a:rPr>
                  <a:t>rd</a:t>
                </a:r>
                <a:r>
                  <a:rPr lang="en-US" sz="1400" dirty="0">
                    <a:solidFill>
                      <a:srgbClr val="005070"/>
                    </a:solidFill>
                  </a:rPr>
                  <a:t> Party Aggregator</a:t>
                </a:r>
              </a:p>
            </p:txBody>
          </p:sp>
          <p:sp>
            <p:nvSpPr>
              <p:cNvPr id="107" name="Rectangle 106"/>
              <p:cNvSpPr/>
              <p:nvPr/>
            </p:nvSpPr>
            <p:spPr>
              <a:xfrm>
                <a:off x="5690304" y="2582981"/>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6259806" y="2589883"/>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5710002" y="3164176"/>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6264443" y="3146764"/>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 name="Group 110"/>
          <p:cNvGrpSpPr/>
          <p:nvPr/>
        </p:nvGrpSpPr>
        <p:grpSpPr>
          <a:xfrm>
            <a:off x="4948886" y="3063510"/>
            <a:ext cx="979673" cy="939980"/>
            <a:chOff x="4558647" y="2863961"/>
            <a:chExt cx="979673" cy="939980"/>
          </a:xfrm>
        </p:grpSpPr>
        <p:cxnSp>
          <p:nvCxnSpPr>
            <p:cNvPr id="112" name="Straight Arrow Connector 33"/>
            <p:cNvCxnSpPr>
              <a:cxnSpLocks/>
              <a:stCxn id="107" idx="0"/>
              <a:endCxn id="123" idx="1"/>
            </p:cNvCxnSpPr>
            <p:nvPr/>
          </p:nvCxnSpPr>
          <p:spPr>
            <a:xfrm rot="5400000" flipH="1" flipV="1">
              <a:off x="4573733" y="2848875"/>
              <a:ext cx="935594" cy="965766"/>
            </a:xfrm>
            <a:prstGeom prst="bentConnector2">
              <a:avLst/>
            </a:prstGeom>
            <a:ln w="34925">
              <a:solidFill>
                <a:schemeClr val="tx2">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33"/>
            <p:cNvCxnSpPr>
              <a:cxnSpLocks/>
              <a:stCxn id="106" idx="0"/>
              <a:endCxn id="122" idx="1"/>
            </p:cNvCxnSpPr>
            <p:nvPr/>
          </p:nvCxnSpPr>
          <p:spPr>
            <a:xfrm rot="5400000" flipH="1" flipV="1">
              <a:off x="4887449" y="3153070"/>
              <a:ext cx="654889" cy="646853"/>
            </a:xfrm>
            <a:prstGeom prst="bentConnector2">
              <a:avLst/>
            </a:prstGeom>
            <a:ln w="34925">
              <a:solidFill>
                <a:schemeClr val="accent6"/>
              </a:solidFill>
              <a:prstDash val="solid"/>
              <a:tailEnd type="triangle"/>
            </a:ln>
          </p:spPr>
          <p:style>
            <a:lnRef idx="1">
              <a:schemeClr val="accent1"/>
            </a:lnRef>
            <a:fillRef idx="0">
              <a:schemeClr val="accent1"/>
            </a:fillRef>
            <a:effectRef idx="0">
              <a:schemeClr val="accent1"/>
            </a:effectRef>
            <a:fontRef idx="minor">
              <a:schemeClr val="tx1"/>
            </a:fontRef>
          </p:style>
        </p:cxnSp>
      </p:grpSp>
      <p:cxnSp>
        <p:nvCxnSpPr>
          <p:cNvPr id="114" name="Straight Arrow Connector 33"/>
          <p:cNvCxnSpPr>
            <a:cxnSpLocks/>
            <a:stCxn id="190" idx="0"/>
            <a:endCxn id="122" idx="2"/>
          </p:cNvCxnSpPr>
          <p:nvPr/>
        </p:nvCxnSpPr>
        <p:spPr>
          <a:xfrm rot="5400000" flipH="1" flipV="1">
            <a:off x="5790651" y="4450366"/>
            <a:ext cx="1340484" cy="2131"/>
          </a:xfrm>
          <a:prstGeom prst="bentConnector3">
            <a:avLst>
              <a:gd name="adj1" fmla="val 50000"/>
            </a:avLst>
          </a:prstGeom>
          <a:ln w="34925">
            <a:solidFill>
              <a:schemeClr val="tx2">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5914652" y="2911782"/>
            <a:ext cx="1083264" cy="884651"/>
            <a:chOff x="5523834" y="2594681"/>
            <a:chExt cx="1083264" cy="884651"/>
          </a:xfrm>
        </p:grpSpPr>
        <p:grpSp>
          <p:nvGrpSpPr>
            <p:cNvPr id="117" name="Group 116"/>
            <p:cNvGrpSpPr/>
            <p:nvPr/>
          </p:nvGrpSpPr>
          <p:grpSpPr>
            <a:xfrm>
              <a:off x="5523834" y="2594681"/>
              <a:ext cx="1083264" cy="884651"/>
              <a:chOff x="5690304" y="2582981"/>
              <a:chExt cx="1083264" cy="884651"/>
            </a:xfrm>
          </p:grpSpPr>
          <p:sp>
            <p:nvSpPr>
              <p:cNvPr id="122" name="Rectangle 121"/>
              <p:cNvSpPr/>
              <p:nvPr/>
            </p:nvSpPr>
            <p:spPr>
              <a:xfrm>
                <a:off x="5704211" y="2587210"/>
                <a:ext cx="1066800" cy="865178"/>
              </a:xfrm>
              <a:prstGeom prst="rect">
                <a:avLst/>
              </a:prstGeom>
              <a:pattFill prst="pct5">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5070"/>
                    </a:solidFill>
                  </a:rPr>
                  <a:t>DSO</a:t>
                </a:r>
              </a:p>
            </p:txBody>
          </p:sp>
          <p:sp>
            <p:nvSpPr>
              <p:cNvPr id="123" name="Rectangle 122"/>
              <p:cNvSpPr/>
              <p:nvPr/>
            </p:nvSpPr>
            <p:spPr>
              <a:xfrm>
                <a:off x="5690304" y="2582981"/>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6259806" y="2589883"/>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5710002" y="3164176"/>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6264443" y="3146764"/>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Rectangle 117"/>
            <p:cNvSpPr/>
            <p:nvPr/>
          </p:nvSpPr>
          <p:spPr>
            <a:xfrm>
              <a:off x="5550545" y="2799297"/>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5557278" y="3092622"/>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6159656" y="2806389"/>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6155488" y="3091179"/>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5024517" y="5114581"/>
            <a:ext cx="2870471" cy="1338755"/>
            <a:chOff x="4634278" y="4850651"/>
            <a:chExt cx="2870471" cy="1338755"/>
          </a:xfrm>
        </p:grpSpPr>
        <p:grpSp>
          <p:nvGrpSpPr>
            <p:cNvPr id="128" name="Group 127"/>
            <p:cNvGrpSpPr/>
            <p:nvPr/>
          </p:nvGrpSpPr>
          <p:grpSpPr>
            <a:xfrm>
              <a:off x="4634278" y="4855698"/>
              <a:ext cx="2870471" cy="1333708"/>
              <a:chOff x="4634278" y="4803281"/>
              <a:chExt cx="2870471" cy="1333708"/>
            </a:xfrm>
          </p:grpSpPr>
          <p:sp>
            <p:nvSpPr>
              <p:cNvPr id="133" name="Rectangle 132"/>
              <p:cNvSpPr/>
              <p:nvPr/>
            </p:nvSpPr>
            <p:spPr>
              <a:xfrm>
                <a:off x="6675778" y="4803281"/>
                <a:ext cx="418992" cy="228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33"/>
              <p:cNvGrpSpPr/>
              <p:nvPr/>
            </p:nvGrpSpPr>
            <p:grpSpPr>
              <a:xfrm>
                <a:off x="4634278" y="4805325"/>
                <a:ext cx="2870471" cy="1331664"/>
                <a:chOff x="4632297" y="4736424"/>
                <a:chExt cx="2870471" cy="1331664"/>
              </a:xfrm>
            </p:grpSpPr>
            <p:grpSp>
              <p:nvGrpSpPr>
                <p:cNvPr id="135" name="Group 134"/>
                <p:cNvGrpSpPr/>
                <p:nvPr/>
              </p:nvGrpSpPr>
              <p:grpSpPr>
                <a:xfrm>
                  <a:off x="4636260" y="4736424"/>
                  <a:ext cx="2866508" cy="1331664"/>
                  <a:chOff x="2313651" y="4537135"/>
                  <a:chExt cx="2866508" cy="1331664"/>
                </a:xfrm>
              </p:grpSpPr>
              <p:grpSp>
                <p:nvGrpSpPr>
                  <p:cNvPr id="140" name="Group 139"/>
                  <p:cNvGrpSpPr/>
                  <p:nvPr/>
                </p:nvGrpSpPr>
                <p:grpSpPr>
                  <a:xfrm>
                    <a:off x="2313651" y="4537135"/>
                    <a:ext cx="2866508" cy="1331664"/>
                    <a:chOff x="4556143" y="4490993"/>
                    <a:chExt cx="2866508" cy="1331664"/>
                  </a:xfrm>
                </p:grpSpPr>
                <p:grpSp>
                  <p:nvGrpSpPr>
                    <p:cNvPr id="142" name="Group 141"/>
                    <p:cNvGrpSpPr/>
                    <p:nvPr/>
                  </p:nvGrpSpPr>
                  <p:grpSpPr>
                    <a:xfrm>
                      <a:off x="4556143" y="4490993"/>
                      <a:ext cx="2866508" cy="1331664"/>
                      <a:chOff x="769326" y="3282847"/>
                      <a:chExt cx="2834573" cy="1196899"/>
                    </a:xfrm>
                  </p:grpSpPr>
                  <p:grpSp>
                    <p:nvGrpSpPr>
                      <p:cNvPr id="152" name="Group 151"/>
                      <p:cNvGrpSpPr/>
                      <p:nvPr/>
                    </p:nvGrpSpPr>
                    <p:grpSpPr>
                      <a:xfrm>
                        <a:off x="769326" y="3282848"/>
                        <a:ext cx="2830803" cy="1192236"/>
                        <a:chOff x="773361" y="3320153"/>
                        <a:chExt cx="2830803" cy="1192236"/>
                      </a:xfrm>
                    </p:grpSpPr>
                    <p:grpSp>
                      <p:nvGrpSpPr>
                        <p:cNvPr id="188" name="Group 187"/>
                        <p:cNvGrpSpPr/>
                        <p:nvPr/>
                      </p:nvGrpSpPr>
                      <p:grpSpPr>
                        <a:xfrm>
                          <a:off x="773361" y="3320153"/>
                          <a:ext cx="2830803" cy="1192236"/>
                          <a:chOff x="8077200" y="1420822"/>
                          <a:chExt cx="1066800" cy="865178"/>
                        </a:xfrm>
                      </p:grpSpPr>
                      <p:sp>
                        <p:nvSpPr>
                          <p:cNvPr id="190" name="Rectangle 189"/>
                          <p:cNvSpPr/>
                          <p:nvPr/>
                        </p:nvSpPr>
                        <p:spPr>
                          <a:xfrm>
                            <a:off x="8077200" y="1420822"/>
                            <a:ext cx="1066800" cy="865178"/>
                          </a:xfrm>
                          <a:prstGeom prst="rect">
                            <a:avLst/>
                          </a:prstGeom>
                          <a:noFill/>
                          <a:ln>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8084681" y="1420822"/>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8084681" y="2060319"/>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8801225" y="1424205"/>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8801225" y="2060319"/>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9" name="Picture 188"/>
                        <p:cNvPicPr>
                          <a:picLocks noChangeAspect="1"/>
                        </p:cNvPicPr>
                        <p:nvPr/>
                      </p:nvPicPr>
                      <p:blipFill>
                        <a:blip r:embed="rId3"/>
                        <a:stretch>
                          <a:fillRect/>
                        </a:stretch>
                      </p:blipFill>
                      <p:spPr>
                        <a:xfrm>
                          <a:off x="945896" y="3555848"/>
                          <a:ext cx="760970" cy="577287"/>
                        </a:xfrm>
                        <a:prstGeom prst="rect">
                          <a:avLst/>
                        </a:prstGeom>
                      </p:spPr>
                    </p:pic>
                  </p:grpSp>
                  <p:sp>
                    <p:nvSpPr>
                      <p:cNvPr id="153" name="Rectangle 152"/>
                      <p:cNvSpPr/>
                      <p:nvPr/>
                    </p:nvSpPr>
                    <p:spPr>
                      <a:xfrm>
                        <a:off x="769326" y="3282848"/>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773694" y="4021861"/>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2795319" y="3282847"/>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2811811" y="4026523"/>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6601149" y="4979116"/>
                      <a:ext cx="596472" cy="349579"/>
                      <a:chOff x="1617049" y="5015478"/>
                      <a:chExt cx="884504" cy="349579"/>
                    </a:xfrm>
                  </p:grpSpPr>
                  <p:sp>
                    <p:nvSpPr>
                      <p:cNvPr id="144" name="Rectangle 143"/>
                      <p:cNvSpPr/>
                      <p:nvPr/>
                    </p:nvSpPr>
                    <p:spPr>
                      <a:xfrm>
                        <a:off x="1702780" y="5076049"/>
                        <a:ext cx="726765" cy="23716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nvSpPr>
                    <p:spPr>
                      <a:xfrm>
                        <a:off x="1744179" y="5026503"/>
                        <a:ext cx="222710" cy="338554"/>
                      </a:xfrm>
                      <a:prstGeom prst="rect">
                        <a:avLst/>
                      </a:prstGeom>
                      <a:noFill/>
                    </p:spPr>
                    <p:txBody>
                      <a:bodyPr wrap="square" rtlCol="0">
                        <a:spAutoFit/>
                      </a:bodyPr>
                      <a:lstStyle/>
                      <a:p>
                        <a:pPr algn="ctr"/>
                        <a:r>
                          <a:rPr lang="en-US" sz="1600" b="1" dirty="0">
                            <a:solidFill>
                              <a:schemeClr val="accent2"/>
                            </a:solidFill>
                          </a:rPr>
                          <a:t>+</a:t>
                        </a:r>
                      </a:p>
                    </p:txBody>
                  </p:sp>
                  <p:sp>
                    <p:nvSpPr>
                      <p:cNvPr id="146" name="TextBox 145"/>
                      <p:cNvSpPr txBox="1"/>
                      <p:nvPr/>
                    </p:nvSpPr>
                    <p:spPr>
                      <a:xfrm>
                        <a:off x="2198241" y="5015478"/>
                        <a:ext cx="222710" cy="338554"/>
                      </a:xfrm>
                      <a:prstGeom prst="rect">
                        <a:avLst/>
                      </a:prstGeom>
                      <a:noFill/>
                    </p:spPr>
                    <p:txBody>
                      <a:bodyPr wrap="square" rtlCol="0">
                        <a:spAutoFit/>
                      </a:bodyPr>
                      <a:lstStyle/>
                      <a:p>
                        <a:pPr algn="ctr"/>
                        <a:r>
                          <a:rPr lang="en-US" sz="1600" b="1" dirty="0">
                            <a:solidFill>
                              <a:schemeClr val="accent2"/>
                            </a:solidFill>
                          </a:rPr>
                          <a:t>-</a:t>
                        </a:r>
                      </a:p>
                    </p:txBody>
                  </p:sp>
                  <p:sp>
                    <p:nvSpPr>
                      <p:cNvPr id="147" name="Rectangle 146"/>
                      <p:cNvSpPr/>
                      <p:nvPr/>
                    </p:nvSpPr>
                    <p:spPr>
                      <a:xfrm>
                        <a:off x="2429545" y="5162496"/>
                        <a:ext cx="72008" cy="6427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1617049" y="5158761"/>
                        <a:ext cx="72008" cy="6427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41" name="Picture 140"/>
                  <p:cNvPicPr>
                    <a:picLocks noChangeAspect="1"/>
                  </p:cNvPicPr>
                  <p:nvPr/>
                </p:nvPicPr>
                <p:blipFill>
                  <a:blip r:embed="rId4"/>
                  <a:stretch>
                    <a:fillRect/>
                  </a:stretch>
                </p:blipFill>
                <p:spPr>
                  <a:xfrm>
                    <a:off x="3397915" y="4844937"/>
                    <a:ext cx="753518" cy="669800"/>
                  </a:xfrm>
                  <a:prstGeom prst="rect">
                    <a:avLst/>
                  </a:prstGeom>
                </p:spPr>
              </p:pic>
            </p:grpSp>
            <p:sp>
              <p:nvSpPr>
                <p:cNvPr id="136" name="Rectangle 135"/>
                <p:cNvSpPr/>
                <p:nvPr/>
              </p:nvSpPr>
              <p:spPr>
                <a:xfrm>
                  <a:off x="4632297" y="4742093"/>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637897" y="5125367"/>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4638794" y="5514163"/>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638794" y="5849711"/>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 name="Group 128"/>
            <p:cNvGrpSpPr/>
            <p:nvPr/>
          </p:nvGrpSpPr>
          <p:grpSpPr>
            <a:xfrm>
              <a:off x="4772590" y="4850651"/>
              <a:ext cx="779671" cy="367097"/>
              <a:chOff x="4708986" y="4733858"/>
              <a:chExt cx="779671" cy="438564"/>
            </a:xfrm>
          </p:grpSpPr>
          <p:sp>
            <p:nvSpPr>
              <p:cNvPr id="130" name="Rectangle 129"/>
              <p:cNvSpPr/>
              <p:nvPr/>
            </p:nvSpPr>
            <p:spPr>
              <a:xfrm>
                <a:off x="4708986" y="4734421"/>
                <a:ext cx="258566" cy="437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970892" y="4733858"/>
                <a:ext cx="258566" cy="437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5230091" y="4735003"/>
                <a:ext cx="258566" cy="437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95" name="Straight Arrow Connector 33"/>
          <p:cNvCxnSpPr>
            <a:cxnSpLocks/>
            <a:stCxn id="206" idx="2"/>
          </p:cNvCxnSpPr>
          <p:nvPr/>
        </p:nvCxnSpPr>
        <p:spPr>
          <a:xfrm>
            <a:off x="7528342" y="3802518"/>
            <a:ext cx="0" cy="1319154"/>
          </a:xfrm>
          <a:prstGeom prst="straightConnector1">
            <a:avLst/>
          </a:prstGeom>
          <a:ln w="28575">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33"/>
          <p:cNvCxnSpPr>
            <a:cxnSpLocks/>
            <a:stCxn id="125" idx="2"/>
            <a:endCxn id="104" idx="3"/>
          </p:cNvCxnSpPr>
          <p:nvPr/>
        </p:nvCxnSpPr>
        <p:spPr>
          <a:xfrm rot="5400000">
            <a:off x="5786399" y="3897875"/>
            <a:ext cx="503957" cy="301073"/>
          </a:xfrm>
          <a:prstGeom prst="bentConnector2">
            <a:avLst/>
          </a:prstGeom>
          <a:ln w="28575">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97" name="Group 196"/>
          <p:cNvGrpSpPr/>
          <p:nvPr/>
        </p:nvGrpSpPr>
        <p:grpSpPr>
          <a:xfrm>
            <a:off x="7254081" y="2917867"/>
            <a:ext cx="1083264" cy="884651"/>
            <a:chOff x="5523834" y="2594681"/>
            <a:chExt cx="1083264" cy="884651"/>
          </a:xfrm>
        </p:grpSpPr>
        <p:grpSp>
          <p:nvGrpSpPr>
            <p:cNvPr id="198" name="Group 197"/>
            <p:cNvGrpSpPr/>
            <p:nvPr/>
          </p:nvGrpSpPr>
          <p:grpSpPr>
            <a:xfrm>
              <a:off x="5523834" y="2594681"/>
              <a:ext cx="1083264" cy="884651"/>
              <a:chOff x="5690304" y="2582981"/>
              <a:chExt cx="1083264" cy="884651"/>
            </a:xfrm>
          </p:grpSpPr>
          <p:sp>
            <p:nvSpPr>
              <p:cNvPr id="203" name="Rectangle 202"/>
              <p:cNvSpPr/>
              <p:nvPr/>
            </p:nvSpPr>
            <p:spPr>
              <a:xfrm>
                <a:off x="5704211" y="2587210"/>
                <a:ext cx="1066800" cy="865178"/>
              </a:xfrm>
              <a:prstGeom prst="rect">
                <a:avLst/>
              </a:prstGeom>
              <a:pattFill prst="pct5">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5070"/>
                    </a:solidFill>
                  </a:rPr>
                  <a:t>DSP</a:t>
                </a:r>
              </a:p>
            </p:txBody>
          </p:sp>
          <p:sp>
            <p:nvSpPr>
              <p:cNvPr id="204" name="Rectangle 203"/>
              <p:cNvSpPr/>
              <p:nvPr/>
            </p:nvSpPr>
            <p:spPr>
              <a:xfrm>
                <a:off x="5690304" y="2582981"/>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6259806" y="2589883"/>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5710002" y="3164176"/>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6264443" y="3146764"/>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Rectangle 198"/>
            <p:cNvSpPr/>
            <p:nvPr/>
          </p:nvSpPr>
          <p:spPr>
            <a:xfrm>
              <a:off x="5550545" y="2799297"/>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5557278" y="3092622"/>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6159656" y="2806389"/>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6155488" y="3091179"/>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 name="Rectangle: Rounded Corners 58"/>
          <p:cNvSpPr/>
          <p:nvPr/>
        </p:nvSpPr>
        <p:spPr>
          <a:xfrm>
            <a:off x="5813922" y="2708920"/>
            <a:ext cx="2664295" cy="1248094"/>
          </a:xfrm>
          <a:prstGeom prst="roundRect">
            <a:avLst/>
          </a:prstGeom>
          <a:noFill/>
          <a:ln w="38100">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208"/>
          <p:cNvGrpSpPr/>
          <p:nvPr/>
        </p:nvGrpSpPr>
        <p:grpSpPr>
          <a:xfrm>
            <a:off x="7408671" y="1399073"/>
            <a:ext cx="2869746" cy="769441"/>
            <a:chOff x="6405447" y="1285616"/>
            <a:chExt cx="2869746" cy="769441"/>
          </a:xfrm>
        </p:grpSpPr>
        <p:cxnSp>
          <p:nvCxnSpPr>
            <p:cNvPr id="210" name="Straight Connector 209"/>
            <p:cNvCxnSpPr/>
            <p:nvPr/>
          </p:nvCxnSpPr>
          <p:spPr>
            <a:xfrm>
              <a:off x="6405447" y="1754976"/>
              <a:ext cx="458600" cy="0"/>
            </a:xfrm>
            <a:prstGeom prst="line">
              <a:avLst/>
            </a:prstGeom>
            <a:ln w="254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6405447" y="1591294"/>
              <a:ext cx="458600" cy="0"/>
            </a:xfrm>
            <a:prstGeom prst="line">
              <a:avLst/>
            </a:prstGeom>
            <a:ln w="25400">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6874278" y="1285616"/>
              <a:ext cx="2400915" cy="769441"/>
            </a:xfrm>
            <a:prstGeom prst="rect">
              <a:avLst/>
            </a:prstGeom>
            <a:noFill/>
          </p:spPr>
          <p:txBody>
            <a:bodyPr wrap="square" rtlCol="0">
              <a:spAutoFit/>
            </a:bodyPr>
            <a:lstStyle/>
            <a:p>
              <a:endParaRPr lang="en-US" sz="1100" b="1" dirty="0">
                <a:solidFill>
                  <a:srgbClr val="007A33"/>
                </a:solidFill>
              </a:endParaRPr>
            </a:p>
            <a:p>
              <a:r>
                <a:rPr lang="en-US" sz="1100" b="1" dirty="0">
                  <a:solidFill>
                    <a:schemeClr val="accent1">
                      <a:lumMod val="60000"/>
                      <a:lumOff val="40000"/>
                    </a:schemeClr>
                  </a:solidFill>
                </a:rPr>
                <a:t>Retail Services</a:t>
              </a:r>
            </a:p>
            <a:p>
              <a:r>
                <a:rPr lang="en-US" sz="1100" b="1" dirty="0">
                  <a:solidFill>
                    <a:schemeClr val="bg2"/>
                  </a:solidFill>
                </a:rPr>
                <a:t>Wholesale Services</a:t>
              </a:r>
            </a:p>
            <a:p>
              <a:r>
                <a:rPr lang="en-US" sz="1100" b="1" dirty="0">
                  <a:solidFill>
                    <a:schemeClr val="accent2"/>
                  </a:solidFill>
                </a:rPr>
                <a:t>Signals/Telemetry</a:t>
              </a:r>
            </a:p>
          </p:txBody>
        </p:sp>
        <p:cxnSp>
          <p:nvCxnSpPr>
            <p:cNvPr id="213" name="Straight Connector 212"/>
            <p:cNvCxnSpPr/>
            <p:nvPr/>
          </p:nvCxnSpPr>
          <p:spPr>
            <a:xfrm>
              <a:off x="6414166" y="1914128"/>
              <a:ext cx="458600" cy="0"/>
            </a:xfrm>
            <a:prstGeom prst="line">
              <a:avLst/>
            </a:prstGeom>
            <a:ln w="25400">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cxnSp>
        <p:nvCxnSpPr>
          <p:cNvPr id="214" name="Straight Arrow Connector 33"/>
          <p:cNvCxnSpPr>
            <a:cxnSpLocks/>
          </p:cNvCxnSpPr>
          <p:nvPr/>
        </p:nvCxnSpPr>
        <p:spPr>
          <a:xfrm>
            <a:off x="6998902" y="3372021"/>
            <a:ext cx="294251" cy="1923"/>
          </a:xfrm>
          <a:prstGeom prst="straightConnector1">
            <a:avLst/>
          </a:prstGeom>
          <a:ln w="28575">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33"/>
          <p:cNvCxnSpPr>
            <a:cxnSpLocks/>
          </p:cNvCxnSpPr>
          <p:nvPr/>
        </p:nvCxnSpPr>
        <p:spPr>
          <a:xfrm rot="5400000" flipH="1" flipV="1">
            <a:off x="7071533" y="4460008"/>
            <a:ext cx="1340484" cy="2131"/>
          </a:xfrm>
          <a:prstGeom prst="bentConnector3">
            <a:avLst>
              <a:gd name="adj1" fmla="val 50000"/>
            </a:avLst>
          </a:prstGeom>
          <a:ln w="34925">
            <a:solidFill>
              <a:schemeClr val="tx2">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16" name="TextBox 215"/>
          <p:cNvSpPr txBox="1"/>
          <p:nvPr/>
        </p:nvSpPr>
        <p:spPr>
          <a:xfrm>
            <a:off x="666484" y="4538115"/>
            <a:ext cx="2859856" cy="1569660"/>
          </a:xfrm>
          <a:prstGeom prst="rect">
            <a:avLst/>
          </a:prstGeom>
          <a:solidFill>
            <a:schemeClr val="bg1"/>
          </a:solidFill>
          <a:ln w="12700">
            <a:solidFill>
              <a:schemeClr val="accent6">
                <a:lumMod val="75000"/>
              </a:schemeClr>
            </a:solidFill>
          </a:ln>
        </p:spPr>
        <p:txBody>
          <a:bodyPr wrap="square" rtlCol="0">
            <a:spAutoFit/>
          </a:bodyPr>
          <a:lstStyle/>
          <a:p>
            <a:r>
              <a:rPr lang="en-GB" sz="1200" b="1" dirty="0">
                <a:solidFill>
                  <a:schemeClr val="accent6">
                    <a:lumMod val="75000"/>
                  </a:schemeClr>
                </a:solidFill>
              </a:rPr>
              <a:t>Key Differences from Other Models:</a:t>
            </a:r>
          </a:p>
          <a:p>
            <a:endParaRPr lang="en-GB" sz="1200" b="1" dirty="0">
              <a:solidFill>
                <a:schemeClr val="accent6">
                  <a:lumMod val="75000"/>
                </a:schemeClr>
              </a:solidFill>
            </a:endParaRPr>
          </a:p>
          <a:p>
            <a:pPr marL="285750" indent="-285750">
              <a:buFont typeface="Arial" panose="020B0604020202020204" pitchFamily="34" charset="0"/>
              <a:buChar char="•"/>
            </a:pPr>
            <a:r>
              <a:rPr lang="en-US" sz="1200" dirty="0">
                <a:solidFill>
                  <a:schemeClr val="accent6">
                    <a:lumMod val="75000"/>
                  </a:schemeClr>
                </a:solidFill>
              </a:rPr>
              <a:t>Similar functionality to DSP +, but the dispatch of DER is run by an arms length unit (functional separation and firewalls) within the Utility (DSO)</a:t>
            </a:r>
            <a:endParaRPr lang="en-GB" sz="1400" dirty="0">
              <a:solidFill>
                <a:schemeClr val="accent6">
                  <a:lumMod val="75000"/>
                </a:schemeClr>
              </a:solidFill>
            </a:endParaRPr>
          </a:p>
          <a:p>
            <a:pPr marL="285750" indent="-285750">
              <a:buFont typeface="Arial" panose="020B0604020202020204" pitchFamily="34" charset="0"/>
              <a:buChar char="•"/>
            </a:pPr>
            <a:r>
              <a:rPr lang="en-GB" sz="1200" dirty="0">
                <a:solidFill>
                  <a:schemeClr val="accent6">
                    <a:lumMod val="75000"/>
                  </a:schemeClr>
                </a:solidFill>
              </a:rPr>
              <a:t>The DSP and all aggregators accesses all markets via the DSO</a:t>
            </a:r>
          </a:p>
        </p:txBody>
      </p:sp>
      <p:pic>
        <p:nvPicPr>
          <p:cNvPr id="102" name="Picture 101"/>
          <p:cNvPicPr>
            <a:picLocks noChangeAspect="1"/>
          </p:cNvPicPr>
          <p:nvPr/>
        </p:nvPicPr>
        <p:blipFill>
          <a:blip r:embed="rId5"/>
          <a:stretch>
            <a:fillRect/>
          </a:stretch>
        </p:blipFill>
        <p:spPr>
          <a:xfrm>
            <a:off x="7182073" y="188640"/>
            <a:ext cx="720080" cy="547261"/>
          </a:xfrm>
          <a:prstGeom prst="rect">
            <a:avLst/>
          </a:prstGeom>
        </p:spPr>
      </p:pic>
      <p:cxnSp>
        <p:nvCxnSpPr>
          <p:cNvPr id="6" name="Straight Connector 5"/>
          <p:cNvCxnSpPr/>
          <p:nvPr/>
        </p:nvCxnSpPr>
        <p:spPr>
          <a:xfrm>
            <a:off x="7110065" y="2708920"/>
            <a:ext cx="0" cy="122413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0" name="Straight Arrow Connector 33"/>
          <p:cNvCxnSpPr>
            <a:cxnSpLocks/>
          </p:cNvCxnSpPr>
          <p:nvPr/>
        </p:nvCxnSpPr>
        <p:spPr>
          <a:xfrm flipV="1">
            <a:off x="6738717" y="3779021"/>
            <a:ext cx="4637" cy="1335560"/>
          </a:xfrm>
          <a:prstGeom prst="straightConnector1">
            <a:avLst/>
          </a:prstGeom>
          <a:ln w="34925">
            <a:solidFill>
              <a:schemeClr val="accent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7" name="Connector: Elbow 248"/>
          <p:cNvCxnSpPr>
            <a:cxnSpLocks/>
          </p:cNvCxnSpPr>
          <p:nvPr/>
        </p:nvCxnSpPr>
        <p:spPr>
          <a:xfrm>
            <a:off x="6606009" y="2518547"/>
            <a:ext cx="0" cy="406397"/>
          </a:xfrm>
          <a:prstGeom prst="straightConnector1">
            <a:avLst/>
          </a:prstGeom>
          <a:ln w="28575">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cxnSpLocks/>
          </p:cNvCxnSpPr>
          <p:nvPr/>
        </p:nvCxnSpPr>
        <p:spPr>
          <a:xfrm flipV="1">
            <a:off x="6294331" y="2493131"/>
            <a:ext cx="0" cy="412537"/>
          </a:xfrm>
          <a:prstGeom prst="straightConnector1">
            <a:avLst/>
          </a:prstGeom>
          <a:ln w="28575">
            <a:solidFill>
              <a:schemeClr val="bg2">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602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“DSO +”</a:t>
            </a:r>
          </a:p>
        </p:txBody>
      </p:sp>
      <p:sp>
        <p:nvSpPr>
          <p:cNvPr id="4" name="Text Placeholder 3"/>
          <p:cNvSpPr>
            <a:spLocks noGrp="1"/>
          </p:cNvSpPr>
          <p:nvPr>
            <p:ph type="body" sz="quarter" idx="13"/>
          </p:nvPr>
        </p:nvSpPr>
        <p:spPr/>
        <p:txBody>
          <a:bodyPr/>
          <a:lstStyle/>
          <a:p>
            <a:r>
              <a:rPr lang="en-GB" dirty="0"/>
              <a:t>Utility as DSP Service Provider with Independent DSO</a:t>
            </a:r>
          </a:p>
        </p:txBody>
      </p:sp>
      <p:sp>
        <p:nvSpPr>
          <p:cNvPr id="5" name="Picture Placeholder 4"/>
          <p:cNvSpPr>
            <a:spLocks noGrp="1"/>
          </p:cNvSpPr>
          <p:nvPr>
            <p:ph type="pic" sz="quarter" idx="14"/>
          </p:nvPr>
        </p:nvSpPr>
        <p:spPr/>
      </p:sp>
      <p:sp>
        <p:nvSpPr>
          <p:cNvPr id="93" name="TextBox 92"/>
          <p:cNvSpPr txBox="1"/>
          <p:nvPr/>
        </p:nvSpPr>
        <p:spPr>
          <a:xfrm>
            <a:off x="341313" y="1717839"/>
            <a:ext cx="3783115" cy="3539430"/>
          </a:xfrm>
          <a:prstGeom prst="rect">
            <a:avLst/>
          </a:prstGeom>
          <a:noFill/>
        </p:spPr>
        <p:txBody>
          <a:bodyPr wrap="square" rtlCol="0">
            <a:spAutoFit/>
          </a:bodyPr>
          <a:lstStyle/>
          <a:p>
            <a:pPr marL="285750" indent="-285750">
              <a:buFont typeface="Arial" panose="020B0604020202020204" pitchFamily="34" charset="0"/>
              <a:buChar char="•"/>
            </a:pPr>
            <a:r>
              <a:rPr lang="en-US" sz="1400" dirty="0"/>
              <a:t>This model could be driven </a:t>
            </a:r>
            <a:r>
              <a:rPr lang="en-GB" sz="1400" dirty="0"/>
              <a:t>by competition concerns and arms length regulation is not sufficient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DSP would access programs and markets through the separate DSO to manage the distribution network</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The DSO coordinates aggregators and DERs in wholesale market whilst DSP provides retail services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sz="1400" dirty="0"/>
          </a:p>
          <a:p>
            <a:pPr marL="285750" indent="-285750">
              <a:buFont typeface="Arial" panose="020B0604020202020204" pitchFamily="34" charset="0"/>
              <a:buChar char="•"/>
            </a:pPr>
            <a:endParaRPr lang="en-US" sz="1400" dirty="0"/>
          </a:p>
        </p:txBody>
      </p:sp>
      <p:sp>
        <p:nvSpPr>
          <p:cNvPr id="69" name="Rectangle 68"/>
          <p:cNvSpPr/>
          <p:nvPr/>
        </p:nvSpPr>
        <p:spPr>
          <a:xfrm>
            <a:off x="3874507" y="2804339"/>
            <a:ext cx="365591" cy="233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886013" y="3088115"/>
            <a:ext cx="365591" cy="233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76680" y="2615517"/>
            <a:ext cx="365591" cy="233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488186" y="2899293"/>
            <a:ext cx="365591" cy="233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483575" y="3448814"/>
            <a:ext cx="418992" cy="210854"/>
          </a:xfrm>
          <a:prstGeom prst="rect">
            <a:avLst/>
          </a:prstGeom>
          <a:noFill/>
          <a:ln>
            <a:solidFill>
              <a:srgbClr val="007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6489295" y="2451809"/>
            <a:ext cx="297663" cy="215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400992" y="2136970"/>
            <a:ext cx="391887" cy="266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239876" y="5414001"/>
            <a:ext cx="297663" cy="215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938845" y="3527034"/>
            <a:ext cx="297663" cy="215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938844" y="3858046"/>
            <a:ext cx="297663" cy="215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5812053" y="1164605"/>
            <a:ext cx="1295400" cy="1388345"/>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5070"/>
                </a:solidFill>
              </a:rPr>
              <a:t>TSO</a:t>
            </a:r>
          </a:p>
        </p:txBody>
      </p:sp>
      <p:cxnSp>
        <p:nvCxnSpPr>
          <p:cNvPr id="100" name="Straight Arrow Connector 33"/>
          <p:cNvCxnSpPr>
            <a:cxnSpLocks/>
            <a:stCxn id="106" idx="1"/>
            <a:endCxn id="153" idx="1"/>
          </p:cNvCxnSpPr>
          <p:nvPr/>
        </p:nvCxnSpPr>
        <p:spPr>
          <a:xfrm rot="10800000" flipH="1" flipV="1">
            <a:off x="4675286" y="4452042"/>
            <a:ext cx="353194" cy="921757"/>
          </a:xfrm>
          <a:prstGeom prst="bentConnector3">
            <a:avLst>
              <a:gd name="adj1" fmla="val -64724"/>
            </a:avLst>
          </a:prstGeom>
          <a:ln w="28575">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3" name="Group 102"/>
          <p:cNvGrpSpPr/>
          <p:nvPr/>
        </p:nvGrpSpPr>
        <p:grpSpPr>
          <a:xfrm>
            <a:off x="4659475" y="3999104"/>
            <a:ext cx="1231558" cy="917299"/>
            <a:chOff x="4360243" y="3627560"/>
            <a:chExt cx="1231558" cy="917299"/>
          </a:xfrm>
        </p:grpSpPr>
        <p:sp>
          <p:nvSpPr>
            <p:cNvPr id="104" name="Rectangle 103"/>
            <p:cNvSpPr/>
            <p:nvPr/>
          </p:nvSpPr>
          <p:spPr>
            <a:xfrm>
              <a:off x="5181411" y="3822026"/>
              <a:ext cx="407197" cy="213639"/>
            </a:xfrm>
            <a:prstGeom prst="rect">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a:off x="4360243" y="3627560"/>
              <a:ext cx="1231558" cy="917299"/>
              <a:chOff x="5690304" y="2582981"/>
              <a:chExt cx="1083264" cy="884651"/>
            </a:xfrm>
          </p:grpSpPr>
          <p:sp>
            <p:nvSpPr>
              <p:cNvPr id="106" name="Rectangle 105"/>
              <p:cNvSpPr/>
              <p:nvPr/>
            </p:nvSpPr>
            <p:spPr>
              <a:xfrm>
                <a:off x="5704211" y="2587210"/>
                <a:ext cx="1066800" cy="865178"/>
              </a:xfrm>
              <a:prstGeom prst="rect">
                <a:avLst/>
              </a:prstGeom>
              <a:pattFill prst="lt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5070"/>
                    </a:solidFill>
                  </a:rPr>
                  <a:t>3</a:t>
                </a:r>
                <a:r>
                  <a:rPr lang="en-US" sz="1400" baseline="30000" dirty="0">
                    <a:solidFill>
                      <a:srgbClr val="005070"/>
                    </a:solidFill>
                  </a:rPr>
                  <a:t>rd</a:t>
                </a:r>
                <a:r>
                  <a:rPr lang="en-US" sz="1400" dirty="0">
                    <a:solidFill>
                      <a:srgbClr val="005070"/>
                    </a:solidFill>
                  </a:rPr>
                  <a:t> Party Aggregator</a:t>
                </a:r>
              </a:p>
            </p:txBody>
          </p:sp>
          <p:sp>
            <p:nvSpPr>
              <p:cNvPr id="107" name="Rectangle 106"/>
              <p:cNvSpPr/>
              <p:nvPr/>
            </p:nvSpPr>
            <p:spPr>
              <a:xfrm>
                <a:off x="5690304" y="2582981"/>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6259806" y="2589883"/>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5710002" y="3164176"/>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6264443" y="3146764"/>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 name="Group 110"/>
          <p:cNvGrpSpPr/>
          <p:nvPr/>
        </p:nvGrpSpPr>
        <p:grpSpPr>
          <a:xfrm>
            <a:off x="4948886" y="3063510"/>
            <a:ext cx="979673" cy="939980"/>
            <a:chOff x="4558647" y="2863961"/>
            <a:chExt cx="979673" cy="939980"/>
          </a:xfrm>
        </p:grpSpPr>
        <p:cxnSp>
          <p:nvCxnSpPr>
            <p:cNvPr id="112" name="Straight Arrow Connector 33"/>
            <p:cNvCxnSpPr>
              <a:cxnSpLocks/>
              <a:stCxn id="107" idx="0"/>
              <a:endCxn id="123" idx="1"/>
            </p:cNvCxnSpPr>
            <p:nvPr/>
          </p:nvCxnSpPr>
          <p:spPr>
            <a:xfrm rot="5400000" flipH="1" flipV="1">
              <a:off x="4573733" y="2848875"/>
              <a:ext cx="935594" cy="965766"/>
            </a:xfrm>
            <a:prstGeom prst="bentConnector2">
              <a:avLst/>
            </a:prstGeom>
            <a:ln w="34925">
              <a:solidFill>
                <a:schemeClr val="tx2">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33"/>
            <p:cNvCxnSpPr>
              <a:cxnSpLocks/>
              <a:stCxn id="106" idx="0"/>
              <a:endCxn id="122" idx="1"/>
            </p:cNvCxnSpPr>
            <p:nvPr/>
          </p:nvCxnSpPr>
          <p:spPr>
            <a:xfrm rot="5400000" flipH="1" flipV="1">
              <a:off x="4887449" y="3153070"/>
              <a:ext cx="654889" cy="646853"/>
            </a:xfrm>
            <a:prstGeom prst="bentConnector2">
              <a:avLst/>
            </a:prstGeom>
            <a:ln w="34925">
              <a:solidFill>
                <a:schemeClr val="accent6"/>
              </a:solidFill>
              <a:prstDash val="solid"/>
              <a:tailEnd type="triangle"/>
            </a:ln>
          </p:spPr>
          <p:style>
            <a:lnRef idx="1">
              <a:schemeClr val="accent1"/>
            </a:lnRef>
            <a:fillRef idx="0">
              <a:schemeClr val="accent1"/>
            </a:fillRef>
            <a:effectRef idx="0">
              <a:schemeClr val="accent1"/>
            </a:effectRef>
            <a:fontRef idx="minor">
              <a:schemeClr val="tx1"/>
            </a:fontRef>
          </p:style>
        </p:cxnSp>
      </p:grpSp>
      <p:cxnSp>
        <p:nvCxnSpPr>
          <p:cNvPr id="114" name="Straight Arrow Connector 33"/>
          <p:cNvCxnSpPr>
            <a:cxnSpLocks/>
            <a:stCxn id="190" idx="0"/>
            <a:endCxn id="122" idx="2"/>
          </p:cNvCxnSpPr>
          <p:nvPr/>
        </p:nvCxnSpPr>
        <p:spPr>
          <a:xfrm rot="5400000" flipH="1" flipV="1">
            <a:off x="5790651" y="4450366"/>
            <a:ext cx="1340484" cy="2131"/>
          </a:xfrm>
          <a:prstGeom prst="bentConnector3">
            <a:avLst>
              <a:gd name="adj1" fmla="val 50000"/>
            </a:avLst>
          </a:prstGeom>
          <a:ln w="34925">
            <a:solidFill>
              <a:schemeClr val="tx2">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5914652" y="2911782"/>
            <a:ext cx="1083264" cy="884651"/>
            <a:chOff x="5523834" y="2594681"/>
            <a:chExt cx="1083264" cy="884651"/>
          </a:xfrm>
        </p:grpSpPr>
        <p:grpSp>
          <p:nvGrpSpPr>
            <p:cNvPr id="117" name="Group 116"/>
            <p:cNvGrpSpPr/>
            <p:nvPr/>
          </p:nvGrpSpPr>
          <p:grpSpPr>
            <a:xfrm>
              <a:off x="5523834" y="2594681"/>
              <a:ext cx="1083264" cy="884651"/>
              <a:chOff x="5690304" y="2582981"/>
              <a:chExt cx="1083264" cy="884651"/>
            </a:xfrm>
          </p:grpSpPr>
          <p:sp>
            <p:nvSpPr>
              <p:cNvPr id="122" name="Rectangle 121"/>
              <p:cNvSpPr/>
              <p:nvPr/>
            </p:nvSpPr>
            <p:spPr>
              <a:xfrm>
                <a:off x="5704211" y="2587210"/>
                <a:ext cx="1066800" cy="865178"/>
              </a:xfrm>
              <a:prstGeom prst="rect">
                <a:avLst/>
              </a:prstGeom>
              <a:pattFill prst="pct5">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5070"/>
                    </a:solidFill>
                  </a:rPr>
                  <a:t>IDSO</a:t>
                </a:r>
              </a:p>
            </p:txBody>
          </p:sp>
          <p:sp>
            <p:nvSpPr>
              <p:cNvPr id="123" name="Rectangle 122"/>
              <p:cNvSpPr/>
              <p:nvPr/>
            </p:nvSpPr>
            <p:spPr>
              <a:xfrm>
                <a:off x="5690304" y="2582981"/>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6259806" y="2589883"/>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5710002" y="3164176"/>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6264443" y="3146764"/>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Rectangle 117"/>
            <p:cNvSpPr/>
            <p:nvPr/>
          </p:nvSpPr>
          <p:spPr>
            <a:xfrm>
              <a:off x="5550545" y="2799297"/>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5557278" y="3092622"/>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6159656" y="2806389"/>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6155488" y="3091179"/>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5024517" y="5114581"/>
            <a:ext cx="2870471" cy="1338755"/>
            <a:chOff x="4634278" y="4850651"/>
            <a:chExt cx="2870471" cy="1338755"/>
          </a:xfrm>
        </p:grpSpPr>
        <p:grpSp>
          <p:nvGrpSpPr>
            <p:cNvPr id="128" name="Group 127"/>
            <p:cNvGrpSpPr/>
            <p:nvPr/>
          </p:nvGrpSpPr>
          <p:grpSpPr>
            <a:xfrm>
              <a:off x="4634278" y="4855698"/>
              <a:ext cx="2870471" cy="1333708"/>
              <a:chOff x="4634278" y="4803281"/>
              <a:chExt cx="2870471" cy="1333708"/>
            </a:xfrm>
          </p:grpSpPr>
          <p:sp>
            <p:nvSpPr>
              <p:cNvPr id="133" name="Rectangle 132"/>
              <p:cNvSpPr/>
              <p:nvPr/>
            </p:nvSpPr>
            <p:spPr>
              <a:xfrm>
                <a:off x="6675778" y="4803281"/>
                <a:ext cx="418992" cy="228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33"/>
              <p:cNvGrpSpPr/>
              <p:nvPr/>
            </p:nvGrpSpPr>
            <p:grpSpPr>
              <a:xfrm>
                <a:off x="4634278" y="4805325"/>
                <a:ext cx="2870471" cy="1331664"/>
                <a:chOff x="4632297" y="4736424"/>
                <a:chExt cx="2870471" cy="1331664"/>
              </a:xfrm>
            </p:grpSpPr>
            <p:grpSp>
              <p:nvGrpSpPr>
                <p:cNvPr id="135" name="Group 134"/>
                <p:cNvGrpSpPr/>
                <p:nvPr/>
              </p:nvGrpSpPr>
              <p:grpSpPr>
                <a:xfrm>
                  <a:off x="4636260" y="4736424"/>
                  <a:ext cx="2866508" cy="1331664"/>
                  <a:chOff x="2313651" y="4537135"/>
                  <a:chExt cx="2866508" cy="1331664"/>
                </a:xfrm>
              </p:grpSpPr>
              <p:grpSp>
                <p:nvGrpSpPr>
                  <p:cNvPr id="140" name="Group 139"/>
                  <p:cNvGrpSpPr/>
                  <p:nvPr/>
                </p:nvGrpSpPr>
                <p:grpSpPr>
                  <a:xfrm>
                    <a:off x="2313651" y="4537135"/>
                    <a:ext cx="2866508" cy="1331664"/>
                    <a:chOff x="4556143" y="4490993"/>
                    <a:chExt cx="2866508" cy="1331664"/>
                  </a:xfrm>
                </p:grpSpPr>
                <p:grpSp>
                  <p:nvGrpSpPr>
                    <p:cNvPr id="142" name="Group 141"/>
                    <p:cNvGrpSpPr/>
                    <p:nvPr/>
                  </p:nvGrpSpPr>
                  <p:grpSpPr>
                    <a:xfrm>
                      <a:off x="4556143" y="4490993"/>
                      <a:ext cx="2866508" cy="1331664"/>
                      <a:chOff x="769326" y="3282847"/>
                      <a:chExt cx="2834573" cy="1196899"/>
                    </a:xfrm>
                  </p:grpSpPr>
                  <p:grpSp>
                    <p:nvGrpSpPr>
                      <p:cNvPr id="152" name="Group 151"/>
                      <p:cNvGrpSpPr/>
                      <p:nvPr/>
                    </p:nvGrpSpPr>
                    <p:grpSpPr>
                      <a:xfrm>
                        <a:off x="769326" y="3282848"/>
                        <a:ext cx="2830803" cy="1192236"/>
                        <a:chOff x="773361" y="3320153"/>
                        <a:chExt cx="2830803" cy="1192236"/>
                      </a:xfrm>
                    </p:grpSpPr>
                    <p:grpSp>
                      <p:nvGrpSpPr>
                        <p:cNvPr id="188" name="Group 187"/>
                        <p:cNvGrpSpPr/>
                        <p:nvPr/>
                      </p:nvGrpSpPr>
                      <p:grpSpPr>
                        <a:xfrm>
                          <a:off x="773361" y="3320153"/>
                          <a:ext cx="2830803" cy="1192236"/>
                          <a:chOff x="8077200" y="1420822"/>
                          <a:chExt cx="1066800" cy="865178"/>
                        </a:xfrm>
                      </p:grpSpPr>
                      <p:sp>
                        <p:nvSpPr>
                          <p:cNvPr id="190" name="Rectangle 189"/>
                          <p:cNvSpPr/>
                          <p:nvPr/>
                        </p:nvSpPr>
                        <p:spPr>
                          <a:xfrm>
                            <a:off x="8077200" y="1420822"/>
                            <a:ext cx="1066800" cy="865178"/>
                          </a:xfrm>
                          <a:prstGeom prst="rect">
                            <a:avLst/>
                          </a:prstGeom>
                          <a:noFill/>
                          <a:ln>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8084681" y="1420822"/>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8084681" y="2060319"/>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8801225" y="1424205"/>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8801225" y="2060319"/>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9" name="Picture 188"/>
                        <p:cNvPicPr>
                          <a:picLocks noChangeAspect="1"/>
                        </p:cNvPicPr>
                        <p:nvPr/>
                      </p:nvPicPr>
                      <p:blipFill>
                        <a:blip r:embed="rId3"/>
                        <a:stretch>
                          <a:fillRect/>
                        </a:stretch>
                      </p:blipFill>
                      <p:spPr>
                        <a:xfrm>
                          <a:off x="945896" y="3555848"/>
                          <a:ext cx="760970" cy="577287"/>
                        </a:xfrm>
                        <a:prstGeom prst="rect">
                          <a:avLst/>
                        </a:prstGeom>
                      </p:spPr>
                    </p:pic>
                  </p:grpSp>
                  <p:sp>
                    <p:nvSpPr>
                      <p:cNvPr id="153" name="Rectangle 152"/>
                      <p:cNvSpPr/>
                      <p:nvPr/>
                    </p:nvSpPr>
                    <p:spPr>
                      <a:xfrm>
                        <a:off x="769326" y="3282848"/>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773694" y="4021861"/>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2795319" y="3282847"/>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2811811" y="4026523"/>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6601149" y="4979116"/>
                      <a:ext cx="596472" cy="349579"/>
                      <a:chOff x="1617049" y="5015478"/>
                      <a:chExt cx="884504" cy="349579"/>
                    </a:xfrm>
                  </p:grpSpPr>
                  <p:sp>
                    <p:nvSpPr>
                      <p:cNvPr id="144" name="Rectangle 143"/>
                      <p:cNvSpPr/>
                      <p:nvPr/>
                    </p:nvSpPr>
                    <p:spPr>
                      <a:xfrm>
                        <a:off x="1702780" y="5076049"/>
                        <a:ext cx="726765" cy="23716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nvSpPr>
                    <p:spPr>
                      <a:xfrm>
                        <a:off x="1744179" y="5026503"/>
                        <a:ext cx="222710" cy="338554"/>
                      </a:xfrm>
                      <a:prstGeom prst="rect">
                        <a:avLst/>
                      </a:prstGeom>
                      <a:noFill/>
                    </p:spPr>
                    <p:txBody>
                      <a:bodyPr wrap="square" rtlCol="0">
                        <a:spAutoFit/>
                      </a:bodyPr>
                      <a:lstStyle/>
                      <a:p>
                        <a:pPr algn="ctr"/>
                        <a:r>
                          <a:rPr lang="en-US" sz="1600" b="1" dirty="0">
                            <a:solidFill>
                              <a:schemeClr val="accent2"/>
                            </a:solidFill>
                          </a:rPr>
                          <a:t>+</a:t>
                        </a:r>
                      </a:p>
                    </p:txBody>
                  </p:sp>
                  <p:sp>
                    <p:nvSpPr>
                      <p:cNvPr id="146" name="TextBox 145"/>
                      <p:cNvSpPr txBox="1"/>
                      <p:nvPr/>
                    </p:nvSpPr>
                    <p:spPr>
                      <a:xfrm>
                        <a:off x="2198241" y="5015478"/>
                        <a:ext cx="222710" cy="338554"/>
                      </a:xfrm>
                      <a:prstGeom prst="rect">
                        <a:avLst/>
                      </a:prstGeom>
                      <a:noFill/>
                    </p:spPr>
                    <p:txBody>
                      <a:bodyPr wrap="square" rtlCol="0">
                        <a:spAutoFit/>
                      </a:bodyPr>
                      <a:lstStyle/>
                      <a:p>
                        <a:pPr algn="ctr"/>
                        <a:r>
                          <a:rPr lang="en-US" sz="1600" b="1" dirty="0">
                            <a:solidFill>
                              <a:schemeClr val="accent2"/>
                            </a:solidFill>
                          </a:rPr>
                          <a:t>-</a:t>
                        </a:r>
                      </a:p>
                    </p:txBody>
                  </p:sp>
                  <p:sp>
                    <p:nvSpPr>
                      <p:cNvPr id="147" name="Rectangle 146"/>
                      <p:cNvSpPr/>
                      <p:nvPr/>
                    </p:nvSpPr>
                    <p:spPr>
                      <a:xfrm>
                        <a:off x="2429545" y="5162496"/>
                        <a:ext cx="72008" cy="6427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1617049" y="5158761"/>
                        <a:ext cx="72008" cy="6427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41" name="Picture 140"/>
                  <p:cNvPicPr>
                    <a:picLocks noChangeAspect="1"/>
                  </p:cNvPicPr>
                  <p:nvPr/>
                </p:nvPicPr>
                <p:blipFill>
                  <a:blip r:embed="rId4"/>
                  <a:stretch>
                    <a:fillRect/>
                  </a:stretch>
                </p:blipFill>
                <p:spPr>
                  <a:xfrm>
                    <a:off x="3397915" y="4844937"/>
                    <a:ext cx="753518" cy="669800"/>
                  </a:xfrm>
                  <a:prstGeom prst="rect">
                    <a:avLst/>
                  </a:prstGeom>
                </p:spPr>
              </p:pic>
            </p:grpSp>
            <p:sp>
              <p:nvSpPr>
                <p:cNvPr id="136" name="Rectangle 135"/>
                <p:cNvSpPr/>
                <p:nvPr/>
              </p:nvSpPr>
              <p:spPr>
                <a:xfrm>
                  <a:off x="4632297" y="4742093"/>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637897" y="5125367"/>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4638794" y="5514163"/>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638794" y="5849711"/>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 name="Group 128"/>
            <p:cNvGrpSpPr/>
            <p:nvPr/>
          </p:nvGrpSpPr>
          <p:grpSpPr>
            <a:xfrm>
              <a:off x="4772590" y="4850651"/>
              <a:ext cx="779671" cy="367097"/>
              <a:chOff x="4708986" y="4733858"/>
              <a:chExt cx="779671" cy="438564"/>
            </a:xfrm>
          </p:grpSpPr>
          <p:sp>
            <p:nvSpPr>
              <p:cNvPr id="130" name="Rectangle 129"/>
              <p:cNvSpPr/>
              <p:nvPr/>
            </p:nvSpPr>
            <p:spPr>
              <a:xfrm>
                <a:off x="4708986" y="4734421"/>
                <a:ext cx="258566" cy="437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970892" y="4733858"/>
                <a:ext cx="258566" cy="437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5230091" y="4735003"/>
                <a:ext cx="258566" cy="437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95" name="Straight Arrow Connector 33"/>
          <p:cNvCxnSpPr>
            <a:cxnSpLocks/>
            <a:stCxn id="206" idx="2"/>
          </p:cNvCxnSpPr>
          <p:nvPr/>
        </p:nvCxnSpPr>
        <p:spPr>
          <a:xfrm>
            <a:off x="7528342" y="3802518"/>
            <a:ext cx="0" cy="1319154"/>
          </a:xfrm>
          <a:prstGeom prst="straightConnector1">
            <a:avLst/>
          </a:prstGeom>
          <a:ln w="28575">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33"/>
          <p:cNvCxnSpPr>
            <a:cxnSpLocks/>
            <a:stCxn id="125" idx="2"/>
            <a:endCxn id="104" idx="3"/>
          </p:cNvCxnSpPr>
          <p:nvPr/>
        </p:nvCxnSpPr>
        <p:spPr>
          <a:xfrm rot="5400000">
            <a:off x="5786399" y="3897875"/>
            <a:ext cx="503957" cy="301073"/>
          </a:xfrm>
          <a:prstGeom prst="bentConnector2">
            <a:avLst/>
          </a:prstGeom>
          <a:ln w="28575">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97" name="Group 196"/>
          <p:cNvGrpSpPr/>
          <p:nvPr/>
        </p:nvGrpSpPr>
        <p:grpSpPr>
          <a:xfrm>
            <a:off x="7254081" y="2917867"/>
            <a:ext cx="1083264" cy="884651"/>
            <a:chOff x="5523834" y="2594681"/>
            <a:chExt cx="1083264" cy="884651"/>
          </a:xfrm>
        </p:grpSpPr>
        <p:grpSp>
          <p:nvGrpSpPr>
            <p:cNvPr id="198" name="Group 197"/>
            <p:cNvGrpSpPr/>
            <p:nvPr/>
          </p:nvGrpSpPr>
          <p:grpSpPr>
            <a:xfrm>
              <a:off x="5523834" y="2594681"/>
              <a:ext cx="1083264" cy="884651"/>
              <a:chOff x="5690304" y="2582981"/>
              <a:chExt cx="1083264" cy="884651"/>
            </a:xfrm>
          </p:grpSpPr>
          <p:sp>
            <p:nvSpPr>
              <p:cNvPr id="203" name="Rectangle 202"/>
              <p:cNvSpPr/>
              <p:nvPr/>
            </p:nvSpPr>
            <p:spPr>
              <a:xfrm>
                <a:off x="5704211" y="2587210"/>
                <a:ext cx="1066800" cy="865178"/>
              </a:xfrm>
              <a:prstGeom prst="rect">
                <a:avLst/>
              </a:prstGeom>
              <a:pattFill prst="pct5">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5070"/>
                    </a:solidFill>
                  </a:rPr>
                  <a:t>DSP</a:t>
                </a:r>
              </a:p>
            </p:txBody>
          </p:sp>
          <p:sp>
            <p:nvSpPr>
              <p:cNvPr id="204" name="Rectangle 203"/>
              <p:cNvSpPr/>
              <p:nvPr/>
            </p:nvSpPr>
            <p:spPr>
              <a:xfrm>
                <a:off x="5690304" y="2582981"/>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6259806" y="2589883"/>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5710002" y="3164176"/>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6264443" y="3146764"/>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Rectangle 198"/>
            <p:cNvSpPr/>
            <p:nvPr/>
          </p:nvSpPr>
          <p:spPr>
            <a:xfrm>
              <a:off x="5550545" y="2799297"/>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5557278" y="3092622"/>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6159656" y="2806389"/>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6155488" y="3091179"/>
              <a:ext cx="443845" cy="20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a:off x="7408671" y="1399073"/>
            <a:ext cx="2869746" cy="769441"/>
            <a:chOff x="6405447" y="1285616"/>
            <a:chExt cx="2869746" cy="769441"/>
          </a:xfrm>
        </p:grpSpPr>
        <p:cxnSp>
          <p:nvCxnSpPr>
            <p:cNvPr id="210" name="Straight Connector 209"/>
            <p:cNvCxnSpPr/>
            <p:nvPr/>
          </p:nvCxnSpPr>
          <p:spPr>
            <a:xfrm>
              <a:off x="6405447" y="1754976"/>
              <a:ext cx="458600" cy="0"/>
            </a:xfrm>
            <a:prstGeom prst="line">
              <a:avLst/>
            </a:prstGeom>
            <a:ln w="254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6405447" y="1591294"/>
              <a:ext cx="458600" cy="0"/>
            </a:xfrm>
            <a:prstGeom prst="line">
              <a:avLst/>
            </a:prstGeom>
            <a:ln w="25400">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6874278" y="1285616"/>
              <a:ext cx="2400915" cy="769441"/>
            </a:xfrm>
            <a:prstGeom prst="rect">
              <a:avLst/>
            </a:prstGeom>
            <a:noFill/>
          </p:spPr>
          <p:txBody>
            <a:bodyPr wrap="square" rtlCol="0">
              <a:spAutoFit/>
            </a:bodyPr>
            <a:lstStyle/>
            <a:p>
              <a:endParaRPr lang="en-US" sz="1100" b="1" dirty="0">
                <a:solidFill>
                  <a:srgbClr val="007A33"/>
                </a:solidFill>
              </a:endParaRPr>
            </a:p>
            <a:p>
              <a:r>
                <a:rPr lang="en-US" sz="1100" b="1" dirty="0">
                  <a:solidFill>
                    <a:schemeClr val="accent1">
                      <a:lumMod val="60000"/>
                      <a:lumOff val="40000"/>
                    </a:schemeClr>
                  </a:solidFill>
                </a:rPr>
                <a:t>Retail Services</a:t>
              </a:r>
            </a:p>
            <a:p>
              <a:r>
                <a:rPr lang="en-US" sz="1100" b="1" dirty="0">
                  <a:solidFill>
                    <a:schemeClr val="bg2"/>
                  </a:solidFill>
                </a:rPr>
                <a:t>Wholesale Services</a:t>
              </a:r>
            </a:p>
            <a:p>
              <a:r>
                <a:rPr lang="en-US" sz="1100" b="1" dirty="0">
                  <a:solidFill>
                    <a:schemeClr val="accent2"/>
                  </a:solidFill>
                </a:rPr>
                <a:t>Signals/Telemetry</a:t>
              </a:r>
            </a:p>
          </p:txBody>
        </p:sp>
        <p:cxnSp>
          <p:nvCxnSpPr>
            <p:cNvPr id="213" name="Straight Connector 212"/>
            <p:cNvCxnSpPr/>
            <p:nvPr/>
          </p:nvCxnSpPr>
          <p:spPr>
            <a:xfrm>
              <a:off x="6414166" y="1914128"/>
              <a:ext cx="458600" cy="0"/>
            </a:xfrm>
            <a:prstGeom prst="line">
              <a:avLst/>
            </a:prstGeom>
            <a:ln w="25400">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cxnSp>
        <p:nvCxnSpPr>
          <p:cNvPr id="214" name="Straight Arrow Connector 33"/>
          <p:cNvCxnSpPr>
            <a:cxnSpLocks/>
          </p:cNvCxnSpPr>
          <p:nvPr/>
        </p:nvCxnSpPr>
        <p:spPr>
          <a:xfrm>
            <a:off x="6998902" y="3372021"/>
            <a:ext cx="294251" cy="1923"/>
          </a:xfrm>
          <a:prstGeom prst="straightConnector1">
            <a:avLst/>
          </a:prstGeom>
          <a:ln w="28575">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33"/>
          <p:cNvCxnSpPr>
            <a:cxnSpLocks/>
          </p:cNvCxnSpPr>
          <p:nvPr/>
        </p:nvCxnSpPr>
        <p:spPr>
          <a:xfrm rot="5400000" flipH="1" flipV="1">
            <a:off x="7071533" y="4460008"/>
            <a:ext cx="1340484" cy="2131"/>
          </a:xfrm>
          <a:prstGeom prst="bentConnector3">
            <a:avLst>
              <a:gd name="adj1" fmla="val 50000"/>
            </a:avLst>
          </a:prstGeom>
          <a:ln w="34925">
            <a:solidFill>
              <a:schemeClr val="tx2">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16" name="TextBox 215"/>
          <p:cNvSpPr txBox="1"/>
          <p:nvPr/>
        </p:nvSpPr>
        <p:spPr>
          <a:xfrm>
            <a:off x="666484" y="4538115"/>
            <a:ext cx="2859856" cy="1200329"/>
          </a:xfrm>
          <a:prstGeom prst="rect">
            <a:avLst/>
          </a:prstGeom>
          <a:solidFill>
            <a:schemeClr val="bg1"/>
          </a:solidFill>
          <a:ln w="12700">
            <a:solidFill>
              <a:schemeClr val="accent6">
                <a:lumMod val="75000"/>
              </a:schemeClr>
            </a:solidFill>
          </a:ln>
        </p:spPr>
        <p:txBody>
          <a:bodyPr wrap="square" rtlCol="0">
            <a:spAutoFit/>
          </a:bodyPr>
          <a:lstStyle/>
          <a:p>
            <a:r>
              <a:rPr lang="en-GB" sz="1200" b="1" dirty="0">
                <a:solidFill>
                  <a:schemeClr val="accent6">
                    <a:lumMod val="75000"/>
                  </a:schemeClr>
                </a:solidFill>
              </a:rPr>
              <a:t>Key Differences from Other Models:</a:t>
            </a:r>
          </a:p>
          <a:p>
            <a:endParaRPr lang="en-GB" sz="1200" b="1" dirty="0">
              <a:solidFill>
                <a:schemeClr val="accent6">
                  <a:lumMod val="75000"/>
                </a:schemeClr>
              </a:solidFill>
            </a:endParaRPr>
          </a:p>
          <a:p>
            <a:pPr marL="285750" indent="-285750">
              <a:buFont typeface="Arial" panose="020B0604020202020204" pitchFamily="34" charset="0"/>
              <a:buChar char="•"/>
            </a:pPr>
            <a:r>
              <a:rPr lang="en-US" sz="1200" dirty="0">
                <a:solidFill>
                  <a:schemeClr val="accent6">
                    <a:lumMod val="75000"/>
                  </a:schemeClr>
                </a:solidFill>
              </a:rPr>
              <a:t>Similar to DSO function but is run by an independent entity</a:t>
            </a:r>
            <a:endParaRPr lang="en-GB" sz="1400" dirty="0">
              <a:solidFill>
                <a:schemeClr val="accent6">
                  <a:lumMod val="75000"/>
                </a:schemeClr>
              </a:solidFill>
            </a:endParaRPr>
          </a:p>
          <a:p>
            <a:pPr marL="285750" indent="-285750">
              <a:buFont typeface="Arial" panose="020B0604020202020204" pitchFamily="34" charset="0"/>
              <a:buChar char="•"/>
            </a:pPr>
            <a:r>
              <a:rPr lang="en-GB" sz="1200" dirty="0">
                <a:solidFill>
                  <a:schemeClr val="accent6">
                    <a:lumMod val="75000"/>
                  </a:schemeClr>
                </a:solidFill>
              </a:rPr>
              <a:t>The DSP accesses all markets via the DSO</a:t>
            </a:r>
          </a:p>
        </p:txBody>
      </p:sp>
      <p:pic>
        <p:nvPicPr>
          <p:cNvPr id="102" name="Picture 101"/>
          <p:cNvPicPr>
            <a:picLocks noChangeAspect="1"/>
          </p:cNvPicPr>
          <p:nvPr/>
        </p:nvPicPr>
        <p:blipFill>
          <a:blip r:embed="rId5"/>
          <a:stretch>
            <a:fillRect/>
          </a:stretch>
        </p:blipFill>
        <p:spPr>
          <a:xfrm>
            <a:off x="7182073" y="188640"/>
            <a:ext cx="720080" cy="547261"/>
          </a:xfrm>
          <a:prstGeom prst="rect">
            <a:avLst/>
          </a:prstGeom>
        </p:spPr>
      </p:pic>
      <p:cxnSp>
        <p:nvCxnSpPr>
          <p:cNvPr id="150" name="Straight Arrow Connector 33"/>
          <p:cNvCxnSpPr>
            <a:cxnSpLocks/>
            <a:endCxn id="126" idx="2"/>
          </p:cNvCxnSpPr>
          <p:nvPr/>
        </p:nvCxnSpPr>
        <p:spPr>
          <a:xfrm flipV="1">
            <a:off x="6738717" y="3779021"/>
            <a:ext cx="4637" cy="1335560"/>
          </a:xfrm>
          <a:prstGeom prst="straightConnector1">
            <a:avLst/>
          </a:prstGeom>
          <a:ln w="34925">
            <a:solidFill>
              <a:schemeClr val="accent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7" name="Connector: Elbow 248"/>
          <p:cNvCxnSpPr>
            <a:cxnSpLocks/>
          </p:cNvCxnSpPr>
          <p:nvPr/>
        </p:nvCxnSpPr>
        <p:spPr>
          <a:xfrm>
            <a:off x="6606009" y="2518547"/>
            <a:ext cx="0" cy="406397"/>
          </a:xfrm>
          <a:prstGeom prst="straightConnector1">
            <a:avLst/>
          </a:prstGeom>
          <a:ln w="28575">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cxnSpLocks/>
          </p:cNvCxnSpPr>
          <p:nvPr/>
        </p:nvCxnSpPr>
        <p:spPr>
          <a:xfrm flipV="1">
            <a:off x="6294331" y="2493131"/>
            <a:ext cx="0" cy="412537"/>
          </a:xfrm>
          <a:prstGeom prst="straightConnector1">
            <a:avLst/>
          </a:prstGeom>
          <a:ln w="28575">
            <a:solidFill>
              <a:schemeClr val="bg2">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969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“TSO +”</a:t>
            </a:r>
          </a:p>
        </p:txBody>
      </p:sp>
      <p:sp>
        <p:nvSpPr>
          <p:cNvPr id="4" name="Text Placeholder 3"/>
          <p:cNvSpPr>
            <a:spLocks noGrp="1"/>
          </p:cNvSpPr>
          <p:nvPr>
            <p:ph type="body" sz="quarter" idx="13"/>
          </p:nvPr>
        </p:nvSpPr>
        <p:spPr/>
        <p:txBody>
          <a:bodyPr/>
          <a:lstStyle/>
          <a:p>
            <a:r>
              <a:rPr lang="en-GB" dirty="0"/>
              <a:t>TSO assumes role of co-ordinating and managing DER</a:t>
            </a:r>
          </a:p>
        </p:txBody>
      </p:sp>
      <p:sp>
        <p:nvSpPr>
          <p:cNvPr id="5" name="Picture Placeholder 4"/>
          <p:cNvSpPr>
            <a:spLocks noGrp="1"/>
          </p:cNvSpPr>
          <p:nvPr>
            <p:ph type="pic" sz="quarter" idx="14"/>
          </p:nvPr>
        </p:nvSpPr>
        <p:spPr/>
      </p:sp>
      <p:sp>
        <p:nvSpPr>
          <p:cNvPr id="7" name="Rectangle 6"/>
          <p:cNvSpPr/>
          <p:nvPr/>
        </p:nvSpPr>
        <p:spPr>
          <a:xfrm>
            <a:off x="4085729" y="5424266"/>
            <a:ext cx="909568" cy="320240"/>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242326" y="5433507"/>
            <a:ext cx="297663" cy="215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262914" y="1348222"/>
            <a:ext cx="3783115" cy="3754874"/>
          </a:xfrm>
          <a:prstGeom prst="rect">
            <a:avLst/>
          </a:prstGeom>
          <a:noFill/>
        </p:spPr>
        <p:txBody>
          <a:bodyPr wrap="square" rtlCol="0">
            <a:spAutoFit/>
          </a:bodyPr>
          <a:lstStyle/>
          <a:p>
            <a:pPr marL="285750" indent="-285750">
              <a:buFont typeface="Arial" panose="020B0604020202020204" pitchFamily="34" charset="0"/>
              <a:buChar char="•"/>
            </a:pPr>
            <a:r>
              <a:rPr lang="en-US" sz="1400" dirty="0"/>
              <a:t>TSO manages and coordinates DER participation in wholesale markets.  </a:t>
            </a:r>
          </a:p>
          <a:p>
            <a:endParaRPr lang="en-US" sz="1400" dirty="0"/>
          </a:p>
          <a:p>
            <a:pPr marL="285750" indent="-285750">
              <a:buFont typeface="Arial" panose="020B0604020202020204" pitchFamily="34" charset="0"/>
              <a:buChar char="•"/>
            </a:pPr>
            <a:r>
              <a:rPr lang="en-US" sz="1400" dirty="0"/>
              <a:t>TSO takes data from the DSP and dispatches DER in the same way it does for large generators</a:t>
            </a:r>
          </a:p>
          <a:p>
            <a:endParaRPr lang="en-US" sz="1400" dirty="0"/>
          </a:p>
          <a:p>
            <a:pPr marL="285750" indent="-285750">
              <a:buFont typeface="Arial" panose="020B0604020202020204" pitchFamily="34" charset="0"/>
              <a:buChar char="•"/>
            </a:pPr>
            <a:r>
              <a:rPr lang="en-US" sz="1400" dirty="0"/>
              <a:t>TSO maintains distribution reliability through coordination of DER</a:t>
            </a:r>
          </a:p>
          <a:p>
            <a:endParaRPr lang="en-US" sz="1400" dirty="0"/>
          </a:p>
          <a:p>
            <a:pPr marL="285750" indent="-285750">
              <a:buFont typeface="Arial" panose="020B0604020202020204" pitchFamily="34" charset="0"/>
              <a:buChar char="•"/>
            </a:pPr>
            <a:r>
              <a:rPr lang="en-US" sz="1400" dirty="0"/>
              <a:t>In TSO+ model DER could serve transmission network needs first, remaining resources would then be used on the distribution network.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Could operate alongside “BAU” model</a:t>
            </a:r>
          </a:p>
          <a:p>
            <a:pPr marL="285750" indent="-285750">
              <a:buFont typeface="Arial" panose="020B0604020202020204" pitchFamily="34" charset="0"/>
              <a:buChar char="•"/>
            </a:pPr>
            <a:endParaRPr lang="en-US" sz="1400" dirty="0"/>
          </a:p>
        </p:txBody>
      </p:sp>
      <p:sp>
        <p:nvSpPr>
          <p:cNvPr id="92" name="Rectangle 91"/>
          <p:cNvSpPr/>
          <p:nvPr/>
        </p:nvSpPr>
        <p:spPr>
          <a:xfrm>
            <a:off x="4487137" y="2647664"/>
            <a:ext cx="365591" cy="233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6790533" y="4910411"/>
            <a:ext cx="418992" cy="228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004252" y="4106035"/>
            <a:ext cx="407197" cy="2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6004252" y="4763315"/>
            <a:ext cx="407197" cy="2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6499752" y="2483956"/>
            <a:ext cx="297663" cy="215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6411449" y="2169117"/>
            <a:ext cx="391887" cy="266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250333" y="5446148"/>
            <a:ext cx="297663" cy="215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7949302" y="3343157"/>
            <a:ext cx="297663" cy="215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7949301" y="3674169"/>
            <a:ext cx="297663" cy="215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843299" y="3455818"/>
            <a:ext cx="297663" cy="215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5822510" y="1196752"/>
            <a:ext cx="1295400" cy="1388345"/>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5070"/>
                </a:solidFill>
              </a:rPr>
              <a:t>TSO</a:t>
            </a:r>
          </a:p>
        </p:txBody>
      </p:sp>
      <p:cxnSp>
        <p:nvCxnSpPr>
          <p:cNvPr id="104" name="Straight Arrow Connector 33"/>
          <p:cNvCxnSpPr>
            <a:cxnSpLocks/>
            <a:stCxn id="126" idx="1"/>
            <a:endCxn id="110" idx="1"/>
          </p:cNvCxnSpPr>
          <p:nvPr/>
        </p:nvCxnSpPr>
        <p:spPr>
          <a:xfrm rot="10800000">
            <a:off x="4657386" y="4514176"/>
            <a:ext cx="120007" cy="668042"/>
          </a:xfrm>
          <a:prstGeom prst="bentConnector3">
            <a:avLst>
              <a:gd name="adj1" fmla="val 290489"/>
            </a:avLst>
          </a:prstGeom>
          <a:ln w="28575">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5" name="Connector: Elbow 248"/>
          <p:cNvCxnSpPr>
            <a:cxnSpLocks/>
          </p:cNvCxnSpPr>
          <p:nvPr/>
        </p:nvCxnSpPr>
        <p:spPr>
          <a:xfrm>
            <a:off x="6614116" y="2575695"/>
            <a:ext cx="1599" cy="336800"/>
          </a:xfrm>
          <a:prstGeom prst="straightConnector1">
            <a:avLst/>
          </a:prstGeom>
          <a:ln w="28575">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4634990" y="3754204"/>
            <a:ext cx="1231558" cy="917299"/>
            <a:chOff x="5690304" y="2582981"/>
            <a:chExt cx="1083264" cy="884651"/>
          </a:xfrm>
        </p:grpSpPr>
        <p:sp>
          <p:nvSpPr>
            <p:cNvPr id="107" name="Rectangle 106"/>
            <p:cNvSpPr/>
            <p:nvPr/>
          </p:nvSpPr>
          <p:spPr>
            <a:xfrm>
              <a:off x="5704211" y="2587210"/>
              <a:ext cx="1066800" cy="865178"/>
            </a:xfrm>
            <a:prstGeom prst="rect">
              <a:avLst/>
            </a:prstGeom>
            <a:pattFill prst="lt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5070"/>
                  </a:solidFill>
                </a:rPr>
                <a:t>3</a:t>
              </a:r>
              <a:r>
                <a:rPr lang="en-US" sz="1400" baseline="30000" dirty="0">
                  <a:solidFill>
                    <a:srgbClr val="005070"/>
                  </a:solidFill>
                </a:rPr>
                <a:t>rd</a:t>
              </a:r>
              <a:r>
                <a:rPr lang="en-US" sz="1400" dirty="0">
                  <a:solidFill>
                    <a:srgbClr val="005070"/>
                  </a:solidFill>
                </a:rPr>
                <a:t> Party Aggregator</a:t>
              </a:r>
            </a:p>
          </p:txBody>
        </p:sp>
        <p:sp>
          <p:nvSpPr>
            <p:cNvPr id="108" name="Rectangle 107"/>
            <p:cNvSpPr/>
            <p:nvPr/>
          </p:nvSpPr>
          <p:spPr>
            <a:xfrm>
              <a:off x="5690304" y="2582981"/>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6259806" y="2589883"/>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5710002" y="3164176"/>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6264443" y="3146764"/>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2" name="Straight Arrow Connector 111"/>
          <p:cNvCxnSpPr>
            <a:cxnSpLocks/>
          </p:cNvCxnSpPr>
          <p:nvPr/>
        </p:nvCxnSpPr>
        <p:spPr>
          <a:xfrm>
            <a:off x="6309097" y="2592224"/>
            <a:ext cx="7832" cy="348485"/>
          </a:xfrm>
          <a:prstGeom prst="straightConnector1">
            <a:avLst/>
          </a:prstGeom>
          <a:ln w="28575">
            <a:solidFill>
              <a:schemeClr val="tx2">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33"/>
          <p:cNvCxnSpPr>
            <a:cxnSpLocks/>
            <a:stCxn id="128" idx="0"/>
          </p:cNvCxnSpPr>
          <p:nvPr/>
        </p:nvCxnSpPr>
        <p:spPr>
          <a:xfrm rot="16200000" flipV="1">
            <a:off x="5803305" y="3506678"/>
            <a:ext cx="2548311" cy="298513"/>
          </a:xfrm>
          <a:prstGeom prst="bentConnector3">
            <a:avLst>
              <a:gd name="adj1" fmla="val 99753"/>
            </a:avLst>
          </a:prstGeom>
          <a:ln w="28575" cmpd="sng">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33"/>
          <p:cNvCxnSpPr>
            <a:cxnSpLocks/>
            <a:stCxn id="107" idx="0"/>
          </p:cNvCxnSpPr>
          <p:nvPr/>
        </p:nvCxnSpPr>
        <p:spPr>
          <a:xfrm rot="5400000" flipH="1" flipV="1">
            <a:off x="4946314" y="2692686"/>
            <a:ext cx="1376810" cy="754996"/>
          </a:xfrm>
          <a:prstGeom prst="bentConnector3">
            <a:avLst>
              <a:gd name="adj1" fmla="val 101346"/>
            </a:avLst>
          </a:prstGeom>
          <a:ln w="28575">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4777392" y="4930090"/>
            <a:ext cx="2866508" cy="1331664"/>
            <a:chOff x="2313651" y="4537135"/>
            <a:chExt cx="2866508" cy="1331664"/>
          </a:xfrm>
        </p:grpSpPr>
        <p:grpSp>
          <p:nvGrpSpPr>
            <p:cNvPr id="116" name="Group 115"/>
            <p:cNvGrpSpPr/>
            <p:nvPr/>
          </p:nvGrpSpPr>
          <p:grpSpPr>
            <a:xfrm>
              <a:off x="2313651" y="4537135"/>
              <a:ext cx="2866508" cy="1331664"/>
              <a:chOff x="4556143" y="4490993"/>
              <a:chExt cx="2866508" cy="1331664"/>
            </a:xfrm>
          </p:grpSpPr>
          <p:grpSp>
            <p:nvGrpSpPr>
              <p:cNvPr id="118" name="Group 117"/>
              <p:cNvGrpSpPr/>
              <p:nvPr/>
            </p:nvGrpSpPr>
            <p:grpSpPr>
              <a:xfrm>
                <a:off x="4556143" y="4490993"/>
                <a:ext cx="2866508" cy="1331664"/>
                <a:chOff x="769326" y="3282847"/>
                <a:chExt cx="2834573" cy="1196899"/>
              </a:xfrm>
            </p:grpSpPr>
            <p:grpSp>
              <p:nvGrpSpPr>
                <p:cNvPr id="125" name="Group 124"/>
                <p:cNvGrpSpPr/>
                <p:nvPr/>
              </p:nvGrpSpPr>
              <p:grpSpPr>
                <a:xfrm>
                  <a:off x="769326" y="3282848"/>
                  <a:ext cx="2830803" cy="1192236"/>
                  <a:chOff x="773361" y="3320153"/>
                  <a:chExt cx="2830803" cy="1192236"/>
                </a:xfrm>
              </p:grpSpPr>
              <p:grpSp>
                <p:nvGrpSpPr>
                  <p:cNvPr id="130" name="Group 129"/>
                  <p:cNvGrpSpPr/>
                  <p:nvPr/>
                </p:nvGrpSpPr>
                <p:grpSpPr>
                  <a:xfrm>
                    <a:off x="773361" y="3320153"/>
                    <a:ext cx="2830803" cy="1192236"/>
                    <a:chOff x="8077200" y="1420822"/>
                    <a:chExt cx="1066800" cy="865178"/>
                  </a:xfrm>
                </p:grpSpPr>
                <p:sp>
                  <p:nvSpPr>
                    <p:cNvPr id="132" name="Rectangle 131"/>
                    <p:cNvSpPr/>
                    <p:nvPr/>
                  </p:nvSpPr>
                  <p:spPr>
                    <a:xfrm>
                      <a:off x="8077200" y="1420822"/>
                      <a:ext cx="1066800" cy="865178"/>
                    </a:xfrm>
                    <a:prstGeom prst="rect">
                      <a:avLst/>
                    </a:prstGeom>
                    <a:noFill/>
                    <a:ln>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8084681" y="1420822"/>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8084681" y="2060319"/>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8801225" y="1424205"/>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8801225" y="2060319"/>
                      <a:ext cx="342774" cy="22568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1" name="Picture 130"/>
                  <p:cNvPicPr>
                    <a:picLocks noChangeAspect="1"/>
                  </p:cNvPicPr>
                  <p:nvPr/>
                </p:nvPicPr>
                <p:blipFill>
                  <a:blip r:embed="rId3"/>
                  <a:stretch>
                    <a:fillRect/>
                  </a:stretch>
                </p:blipFill>
                <p:spPr>
                  <a:xfrm>
                    <a:off x="945896" y="3555848"/>
                    <a:ext cx="760970" cy="577287"/>
                  </a:xfrm>
                  <a:prstGeom prst="rect">
                    <a:avLst/>
                  </a:prstGeom>
                </p:spPr>
              </p:pic>
            </p:grpSp>
            <p:sp>
              <p:nvSpPr>
                <p:cNvPr id="126" name="Rectangle 125"/>
                <p:cNvSpPr/>
                <p:nvPr/>
              </p:nvSpPr>
              <p:spPr>
                <a:xfrm>
                  <a:off x="769326" y="3282848"/>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773694" y="4021861"/>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2795319" y="3282847"/>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2811811" y="4026523"/>
                  <a:ext cx="792088" cy="45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6601149" y="4979116"/>
                <a:ext cx="596472" cy="349579"/>
                <a:chOff x="1617049" y="5015478"/>
                <a:chExt cx="884504" cy="349579"/>
              </a:xfrm>
            </p:grpSpPr>
            <p:sp>
              <p:nvSpPr>
                <p:cNvPr id="120" name="Rectangle 119"/>
                <p:cNvSpPr/>
                <p:nvPr/>
              </p:nvSpPr>
              <p:spPr>
                <a:xfrm>
                  <a:off x="1702780" y="5076049"/>
                  <a:ext cx="726765" cy="23716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1744179" y="5026503"/>
                  <a:ext cx="222710" cy="338554"/>
                </a:xfrm>
                <a:prstGeom prst="rect">
                  <a:avLst/>
                </a:prstGeom>
                <a:noFill/>
              </p:spPr>
              <p:txBody>
                <a:bodyPr wrap="square" rtlCol="0">
                  <a:spAutoFit/>
                </a:bodyPr>
                <a:lstStyle/>
                <a:p>
                  <a:pPr algn="ctr"/>
                  <a:r>
                    <a:rPr lang="en-US" sz="1600" b="1" dirty="0">
                      <a:solidFill>
                        <a:schemeClr val="accent2"/>
                      </a:solidFill>
                    </a:rPr>
                    <a:t>+</a:t>
                  </a:r>
                </a:p>
              </p:txBody>
            </p:sp>
            <p:sp>
              <p:nvSpPr>
                <p:cNvPr id="122" name="TextBox 121"/>
                <p:cNvSpPr txBox="1"/>
                <p:nvPr/>
              </p:nvSpPr>
              <p:spPr>
                <a:xfrm>
                  <a:off x="2198241" y="5015478"/>
                  <a:ext cx="222710" cy="338554"/>
                </a:xfrm>
                <a:prstGeom prst="rect">
                  <a:avLst/>
                </a:prstGeom>
                <a:noFill/>
              </p:spPr>
              <p:txBody>
                <a:bodyPr wrap="square" rtlCol="0">
                  <a:spAutoFit/>
                </a:bodyPr>
                <a:lstStyle/>
                <a:p>
                  <a:pPr algn="ctr"/>
                  <a:r>
                    <a:rPr lang="en-US" sz="1600" b="1" dirty="0">
                      <a:solidFill>
                        <a:schemeClr val="accent2"/>
                      </a:solidFill>
                    </a:rPr>
                    <a:t>-</a:t>
                  </a:r>
                </a:p>
              </p:txBody>
            </p:sp>
            <p:sp>
              <p:nvSpPr>
                <p:cNvPr id="123" name="Rectangle 122"/>
                <p:cNvSpPr/>
                <p:nvPr/>
              </p:nvSpPr>
              <p:spPr>
                <a:xfrm>
                  <a:off x="2429545" y="5162496"/>
                  <a:ext cx="72008" cy="6427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1617049" y="5158761"/>
                  <a:ext cx="72008" cy="6427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17" name="Picture 116"/>
            <p:cNvPicPr>
              <a:picLocks noChangeAspect="1"/>
            </p:cNvPicPr>
            <p:nvPr/>
          </p:nvPicPr>
          <p:blipFill>
            <a:blip r:embed="rId4"/>
            <a:stretch>
              <a:fillRect/>
            </a:stretch>
          </p:blipFill>
          <p:spPr>
            <a:xfrm>
              <a:off x="3397915" y="4844937"/>
              <a:ext cx="753518" cy="669800"/>
            </a:xfrm>
            <a:prstGeom prst="rect">
              <a:avLst/>
            </a:prstGeom>
          </p:spPr>
        </p:pic>
      </p:grpSp>
      <p:cxnSp>
        <p:nvCxnSpPr>
          <p:cNvPr id="137" name="Connector: Elbow 12"/>
          <p:cNvCxnSpPr>
            <a:cxnSpLocks/>
            <a:stCxn id="103" idx="6"/>
            <a:endCxn id="128" idx="3"/>
          </p:cNvCxnSpPr>
          <p:nvPr/>
        </p:nvCxnSpPr>
        <p:spPr>
          <a:xfrm>
            <a:off x="7117910" y="1890925"/>
            <a:ext cx="509312" cy="3291292"/>
          </a:xfrm>
          <a:prstGeom prst="bentConnector3">
            <a:avLst>
              <a:gd name="adj1" fmla="val 144884"/>
            </a:avLst>
          </a:prstGeom>
          <a:ln w="28575">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8" name="Connector: Elbow 105"/>
          <p:cNvCxnSpPr>
            <a:cxnSpLocks/>
            <a:stCxn id="103" idx="2"/>
            <a:endCxn id="108" idx="0"/>
          </p:cNvCxnSpPr>
          <p:nvPr/>
        </p:nvCxnSpPr>
        <p:spPr>
          <a:xfrm rot="10800000" flipV="1">
            <a:off x="4924402" y="1890924"/>
            <a:ext cx="898109" cy="1863279"/>
          </a:xfrm>
          <a:prstGeom prst="bentConnector2">
            <a:avLst/>
          </a:prstGeom>
          <a:ln w="28575">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9" name="Group 138"/>
          <p:cNvGrpSpPr/>
          <p:nvPr/>
        </p:nvGrpSpPr>
        <p:grpSpPr>
          <a:xfrm>
            <a:off x="5924502" y="2917668"/>
            <a:ext cx="1083264" cy="884651"/>
            <a:chOff x="5632978" y="2922249"/>
            <a:chExt cx="1083264" cy="884651"/>
          </a:xfrm>
        </p:grpSpPr>
        <p:grpSp>
          <p:nvGrpSpPr>
            <p:cNvPr id="140" name="Group 139"/>
            <p:cNvGrpSpPr/>
            <p:nvPr/>
          </p:nvGrpSpPr>
          <p:grpSpPr>
            <a:xfrm>
              <a:off x="5632978" y="2922249"/>
              <a:ext cx="1083264" cy="884651"/>
              <a:chOff x="5690304" y="2582981"/>
              <a:chExt cx="1083264" cy="884651"/>
            </a:xfrm>
          </p:grpSpPr>
          <p:sp>
            <p:nvSpPr>
              <p:cNvPr id="144" name="Rectangle 143"/>
              <p:cNvSpPr/>
              <p:nvPr/>
            </p:nvSpPr>
            <p:spPr>
              <a:xfrm>
                <a:off x="5704211" y="2587210"/>
                <a:ext cx="1066800" cy="865178"/>
              </a:xfrm>
              <a:prstGeom prst="rect">
                <a:avLst/>
              </a:prstGeom>
              <a:pattFill prst="pct5">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5070"/>
                    </a:solidFill>
                  </a:rPr>
                  <a:t>DSP</a:t>
                </a:r>
              </a:p>
            </p:txBody>
          </p:sp>
          <p:sp>
            <p:nvSpPr>
              <p:cNvPr id="145" name="Rectangle 144"/>
              <p:cNvSpPr/>
              <p:nvPr/>
            </p:nvSpPr>
            <p:spPr>
              <a:xfrm>
                <a:off x="5690304" y="2582981"/>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6259806" y="2589883"/>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5710002" y="3164176"/>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6264443" y="3146764"/>
                <a:ext cx="509125" cy="30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p:cNvSpPr/>
            <p:nvPr/>
          </p:nvSpPr>
          <p:spPr>
            <a:xfrm>
              <a:off x="5844196" y="2924835"/>
              <a:ext cx="36004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5947400" y="2937071"/>
              <a:ext cx="36004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6111528" y="2938545"/>
              <a:ext cx="36004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7928741" y="767641"/>
            <a:ext cx="2869746" cy="769441"/>
            <a:chOff x="6405447" y="1285616"/>
            <a:chExt cx="2869746" cy="769441"/>
          </a:xfrm>
        </p:grpSpPr>
        <p:cxnSp>
          <p:nvCxnSpPr>
            <p:cNvPr id="153" name="Straight Connector 152"/>
            <p:cNvCxnSpPr/>
            <p:nvPr/>
          </p:nvCxnSpPr>
          <p:spPr>
            <a:xfrm>
              <a:off x="6405447" y="1754976"/>
              <a:ext cx="458600" cy="0"/>
            </a:xfrm>
            <a:prstGeom prst="line">
              <a:avLst/>
            </a:prstGeom>
            <a:ln w="254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405447" y="1591294"/>
              <a:ext cx="458600" cy="0"/>
            </a:xfrm>
            <a:prstGeom prst="line">
              <a:avLst/>
            </a:prstGeom>
            <a:ln w="25400">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6874278" y="1285616"/>
              <a:ext cx="2400915" cy="769441"/>
            </a:xfrm>
            <a:prstGeom prst="rect">
              <a:avLst/>
            </a:prstGeom>
            <a:noFill/>
          </p:spPr>
          <p:txBody>
            <a:bodyPr wrap="square" rtlCol="0">
              <a:spAutoFit/>
            </a:bodyPr>
            <a:lstStyle/>
            <a:p>
              <a:endParaRPr lang="en-US" sz="1100" b="1" dirty="0">
                <a:solidFill>
                  <a:srgbClr val="007A33"/>
                </a:solidFill>
              </a:endParaRPr>
            </a:p>
            <a:p>
              <a:r>
                <a:rPr lang="en-US" sz="1100" b="1" dirty="0">
                  <a:solidFill>
                    <a:schemeClr val="accent1">
                      <a:lumMod val="60000"/>
                      <a:lumOff val="40000"/>
                    </a:schemeClr>
                  </a:solidFill>
                </a:rPr>
                <a:t>Retail Services</a:t>
              </a:r>
            </a:p>
            <a:p>
              <a:r>
                <a:rPr lang="en-US" sz="1100" b="1" dirty="0">
                  <a:solidFill>
                    <a:schemeClr val="bg2"/>
                  </a:solidFill>
                </a:rPr>
                <a:t>Wholesale Services</a:t>
              </a:r>
            </a:p>
            <a:p>
              <a:r>
                <a:rPr lang="en-US" sz="1100" b="1" dirty="0">
                  <a:solidFill>
                    <a:schemeClr val="accent2"/>
                  </a:solidFill>
                </a:rPr>
                <a:t>Signals/Telemetry</a:t>
              </a:r>
            </a:p>
          </p:txBody>
        </p:sp>
        <p:cxnSp>
          <p:nvCxnSpPr>
            <p:cNvPr id="156" name="Straight Connector 155"/>
            <p:cNvCxnSpPr/>
            <p:nvPr/>
          </p:nvCxnSpPr>
          <p:spPr>
            <a:xfrm>
              <a:off x="6414166" y="1914128"/>
              <a:ext cx="458600" cy="0"/>
            </a:xfrm>
            <a:prstGeom prst="line">
              <a:avLst/>
            </a:prstGeom>
            <a:ln w="25400">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sp>
        <p:nvSpPr>
          <p:cNvPr id="158" name="TextBox 157"/>
          <p:cNvSpPr txBox="1"/>
          <p:nvPr/>
        </p:nvSpPr>
        <p:spPr>
          <a:xfrm>
            <a:off x="557337" y="5157192"/>
            <a:ext cx="2859856" cy="1200329"/>
          </a:xfrm>
          <a:prstGeom prst="rect">
            <a:avLst/>
          </a:prstGeom>
          <a:solidFill>
            <a:schemeClr val="bg1"/>
          </a:solidFill>
          <a:ln w="12700">
            <a:solidFill>
              <a:schemeClr val="accent6">
                <a:lumMod val="75000"/>
              </a:schemeClr>
            </a:solidFill>
          </a:ln>
        </p:spPr>
        <p:txBody>
          <a:bodyPr wrap="square" rtlCol="0">
            <a:spAutoFit/>
          </a:bodyPr>
          <a:lstStyle/>
          <a:p>
            <a:r>
              <a:rPr lang="en-GB" sz="1200" b="1" dirty="0">
                <a:solidFill>
                  <a:schemeClr val="accent6">
                    <a:lumMod val="75000"/>
                  </a:schemeClr>
                </a:solidFill>
              </a:rPr>
              <a:t>Key Differences from Other Models:</a:t>
            </a:r>
          </a:p>
          <a:p>
            <a:endParaRPr lang="en-GB" sz="1200" b="1" dirty="0">
              <a:solidFill>
                <a:schemeClr val="accent6">
                  <a:lumMod val="75000"/>
                </a:schemeClr>
              </a:solidFill>
            </a:endParaRPr>
          </a:p>
          <a:p>
            <a:pPr marL="285750" indent="-285750">
              <a:buFont typeface="Arial" panose="020B0604020202020204" pitchFamily="34" charset="0"/>
              <a:buChar char="•"/>
            </a:pPr>
            <a:r>
              <a:rPr lang="en-US" sz="1200" dirty="0">
                <a:solidFill>
                  <a:schemeClr val="accent6">
                    <a:lumMod val="75000"/>
                  </a:schemeClr>
                </a:solidFill>
              </a:rPr>
              <a:t>Similar to Model DSO, but the DSO function is run by the TSO</a:t>
            </a:r>
          </a:p>
          <a:p>
            <a:pPr marL="285750" indent="-285750">
              <a:buFont typeface="Arial" panose="020B0604020202020204" pitchFamily="34" charset="0"/>
              <a:buChar char="•"/>
            </a:pPr>
            <a:r>
              <a:rPr lang="en-GB" sz="1200" dirty="0">
                <a:solidFill>
                  <a:schemeClr val="accent6">
                    <a:lumMod val="75000"/>
                  </a:schemeClr>
                </a:solidFill>
              </a:rPr>
              <a:t>The DSP accesses all markets via the TSO</a:t>
            </a:r>
          </a:p>
        </p:txBody>
      </p:sp>
      <p:pic>
        <p:nvPicPr>
          <p:cNvPr id="70" name="Picture 69"/>
          <p:cNvPicPr>
            <a:picLocks noChangeAspect="1"/>
          </p:cNvPicPr>
          <p:nvPr/>
        </p:nvPicPr>
        <p:blipFill>
          <a:blip r:embed="rId5"/>
          <a:stretch>
            <a:fillRect/>
          </a:stretch>
        </p:blipFill>
        <p:spPr>
          <a:xfrm>
            <a:off x="7182073" y="188640"/>
            <a:ext cx="720080" cy="547261"/>
          </a:xfrm>
          <a:prstGeom prst="rect">
            <a:avLst/>
          </a:prstGeom>
        </p:spPr>
      </p:pic>
    </p:spTree>
    <p:extLst>
      <p:ext uri="{BB962C8B-B14F-4D97-AF65-F5344CB8AC3E}">
        <p14:creationId xmlns:p14="http://schemas.microsoft.com/office/powerpoint/2010/main" val="1894240772"/>
      </p:ext>
    </p:extLst>
  </p:cSld>
  <p:clrMapOvr>
    <a:masterClrMapping/>
  </p:clrMapOvr>
</p:sld>
</file>

<file path=ppt/theme/theme1.xml><?xml version="1.0" encoding="utf-8"?>
<a:theme xmlns:a="http://schemas.openxmlformats.org/drawingml/2006/main" name="Philosophy - Baringa">
  <a:themeElements>
    <a:clrScheme name="Custom 4">
      <a:dk1>
        <a:sysClr val="windowText" lastClr="000000"/>
      </a:dk1>
      <a:lt1>
        <a:sysClr val="window" lastClr="FFFFFF"/>
      </a:lt1>
      <a:dk2>
        <a:srgbClr val="0086BF"/>
      </a:dk2>
      <a:lt2>
        <a:srgbClr val="00358E"/>
      </a:lt2>
      <a:accent1>
        <a:srgbClr val="0086BF"/>
      </a:accent1>
      <a:accent2>
        <a:srgbClr val="D0006F"/>
      </a:accent2>
      <a:accent3>
        <a:srgbClr val="97999B"/>
      </a:accent3>
      <a:accent4>
        <a:srgbClr val="8DC8E8"/>
      </a:accent4>
      <a:accent5>
        <a:srgbClr val="80276C"/>
      </a:accent5>
      <a:accent6>
        <a:srgbClr val="00358E"/>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Warm Yellow">
      <a:srgbClr val="F1C400"/>
    </a:custClr>
    <a:custClr name="Warm Orange">
      <a:srgbClr val="D86018"/>
    </a:custClr>
    <a:custClr name="Warm Red">
      <a:srgbClr val="A50034"/>
    </a:custClr>
    <a:custClr name="Rich Dark Purple">
      <a:srgbClr val="3C1053"/>
    </a:custClr>
    <a:custClr name="Rich Purple">
      <a:srgbClr val="5C068C"/>
    </a:custClr>
    <a:custClr name="Rich Pink">
      <a:srgbClr val="AD1AAC"/>
    </a:custClr>
    <a:custClr name="Cool Blue">
      <a:srgbClr val="7A99AC"/>
    </a:custClr>
    <a:custClr name="Cool Aqua">
      <a:srgbClr val="00C1D4"/>
    </a:custClr>
    <a:custClr name="Cool Turqoise">
      <a:srgbClr val="00778B"/>
    </a:custClr>
    <a:custClr name="Fresh Turqoise">
      <a:srgbClr val="6BBBAE"/>
    </a:custClr>
    <a:custClr name="Fresh Green">
      <a:srgbClr val="658D1B"/>
    </a:custClr>
    <a:custClr name="Fresh Dark Green">
      <a:srgbClr val="007A33"/>
    </a:custClr>
    <a:custClr name="Dark Light Grey">
      <a:srgbClr val="A2AAAD"/>
    </a:custClr>
    <a:custClr name="Dark Grey">
      <a:srgbClr val="5B6770"/>
    </a:custClr>
    <a:custClr name="Dark Dark Grey">
      <a:srgbClr val="333F48"/>
    </a:custClr>
    <a:custClr name="Natural Light Brown">
      <a:srgbClr val="C4BCB7"/>
    </a:custClr>
    <a:custClr name="Natural Brown">
      <a:srgbClr val="A39382"/>
    </a:custClr>
    <a:custClr name="Natural Dark Brown">
      <a:srgbClr val="746661"/>
    </a:custClr>
  </a:custClrLst>
  <a:extLst>
    <a:ext uri="{05A4C25C-085E-4340-85A3-A5531E510DB2}">
      <thm15:themeFamily xmlns:thm15="http://schemas.microsoft.com/office/thememl/2012/main" name="Powerpoint_Presentation" id="{D7630919-0284-404C-9CE2-FF324A1DB482}" vid="{405757ED-6ABE-4225-8657-3A9BC0DAB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Powerpoint_Presentation</Template>
  <TotalTime>2715</TotalTime>
  <Words>631</Words>
  <Application>Microsoft Office PowerPoint</Application>
  <PresentationFormat>Custom</PresentationFormat>
  <Paragraphs>146</Paragraphs>
  <Slides>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Philosophy - Baringa</vt:lpstr>
      <vt:lpstr>JU DSP/DSO Vision workshop</vt:lpstr>
      <vt:lpstr>1. Introductions</vt:lpstr>
      <vt:lpstr>3. Overview of objectives for project</vt:lpstr>
      <vt:lpstr>Recap of REV Objectives</vt:lpstr>
      <vt:lpstr>“DSP Lite”</vt:lpstr>
      <vt:lpstr>“DSP +”</vt:lpstr>
      <vt:lpstr>“DSO Lite”</vt:lpstr>
      <vt:lpstr>“DSO +”</vt:lpstr>
      <vt:lpstr>“TSO +”</vt:lpstr>
    </vt:vector>
  </TitlesOfParts>
  <Company>Baringa Partners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 DSO Vision workshop</dc:title>
  <dc:creator>Mark Askew</dc:creator>
  <cp:lastModifiedBy>Kushal Patel</cp:lastModifiedBy>
  <cp:revision>292</cp:revision>
  <cp:lastPrinted>2017-04-14T21:50:27Z</cp:lastPrinted>
  <dcterms:created xsi:type="dcterms:W3CDTF">2017-04-06T11:51:27Z</dcterms:created>
  <dcterms:modified xsi:type="dcterms:W3CDTF">2017-04-18T20:48:29Z</dcterms:modified>
</cp:coreProperties>
</file>