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821" r:id="rId3"/>
  </p:sldMasterIdLst>
  <p:notesMasterIdLst>
    <p:notesMasterId r:id="rId12"/>
  </p:notesMasterIdLst>
  <p:sldIdLst>
    <p:sldId id="394" r:id="rId4"/>
    <p:sldId id="381" r:id="rId5"/>
    <p:sldId id="395" r:id="rId6"/>
    <p:sldId id="386" r:id="rId7"/>
    <p:sldId id="391" r:id="rId8"/>
    <p:sldId id="388" r:id="rId9"/>
    <p:sldId id="389" r:id="rId10"/>
    <p:sldId id="390" r:id="rId11"/>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ormation Technology" initials="IT" lastIdx="2" clrIdx="0">
    <p:extLst>
      <p:ext uri="{19B8F6BF-5375-455C-9EA6-DF929625EA0E}">
        <p15:presenceInfo xmlns:p15="http://schemas.microsoft.com/office/powerpoint/2012/main" userId="Information Technolo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1F1F1"/>
    <a:srgbClr val="F8F8F8"/>
    <a:srgbClr val="C0504D"/>
    <a:srgbClr val="C25654"/>
    <a:srgbClr val="9BBB59"/>
    <a:srgbClr val="B2C1DB"/>
    <a:srgbClr val="C0CCE2"/>
    <a:srgbClr val="215968"/>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2" autoAdjust="0"/>
    <p:restoredTop sz="95411" autoAdjust="0"/>
  </p:normalViewPr>
  <p:slideViewPr>
    <p:cSldViewPr snapToGrid="0">
      <p:cViewPr varScale="1">
        <p:scale>
          <a:sx n="147" d="100"/>
          <a:sy n="147" d="100"/>
        </p:scale>
        <p:origin x="114" y="186"/>
      </p:cViewPr>
      <p:guideLst/>
    </p:cSldViewPr>
  </p:slideViewPr>
  <p:outlineViewPr>
    <p:cViewPr>
      <p:scale>
        <a:sx n="33" d="100"/>
        <a:sy n="33" d="100"/>
      </p:scale>
      <p:origin x="0" y="-10963"/>
    </p:cViewPr>
  </p:outlineViewPr>
  <p:notesTextViewPr>
    <p:cViewPr>
      <p:scale>
        <a:sx n="1" d="1"/>
        <a:sy n="1" d="1"/>
      </p:scale>
      <p:origin x="0" y="0"/>
    </p:cViewPr>
  </p:notesTextViewPr>
  <p:sorterViewPr>
    <p:cViewPr varScale="1">
      <p:scale>
        <a:sx n="100" d="100"/>
        <a:sy n="100" d="100"/>
      </p:scale>
      <p:origin x="0" y="-32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9F4031E-1854-4A48-987C-84C8FD1D4E33}" type="datetimeFigureOut">
              <a:rPr lang="en-US" smtClean="0"/>
              <a:t>2/7/2017</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306C8AD-6BFC-4A9A-91F4-47FE7798A3F0}" type="slidenum">
              <a:rPr lang="en-US" smtClean="0"/>
              <a:t>‹#›</a:t>
            </a:fld>
            <a:endParaRPr lang="en-US" dirty="0"/>
          </a:p>
        </p:txBody>
      </p:sp>
    </p:spTree>
    <p:extLst>
      <p:ext uri="{BB962C8B-B14F-4D97-AF65-F5344CB8AC3E}">
        <p14:creationId xmlns:p14="http://schemas.microsoft.com/office/powerpoint/2010/main" val="15593577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39694" rtl="0" eaLnBrk="1" fontAlgn="auto" latinLnBrk="0" hangingPunct="1">
              <a:lnSpc>
                <a:spcPct val="100000"/>
              </a:lnSpc>
              <a:spcBef>
                <a:spcPts val="0"/>
              </a:spcBef>
              <a:spcAft>
                <a:spcPts val="0"/>
              </a:spcAft>
              <a:buClrTx/>
              <a:buSzTx/>
              <a:buFontTx/>
              <a:buNone/>
              <a:tabLst/>
              <a:defRPr/>
            </a:pPr>
            <a:r>
              <a:rPr lang="en-US" sz="1100" dirty="0">
                <a:latin typeface="Calibri Light" panose="020F0302020204030204" pitchFamily="34" charset="0"/>
              </a:rPr>
              <a:t>These DR businesses tend to earn revenues through subscription fees (i.e. payments from the utility linked to the provision of the DR management software, etc.) or brokerage fees (i.e. keeping a share of the revenue earned from the sale of the DR resource to the utility). </a:t>
            </a:r>
          </a:p>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fld id="{5B1B492F-E6BA-4409-9212-AB9CAE5B4C5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t>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4876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fld id="{5B1B492F-E6BA-4409-9212-AB9CAE5B4C5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907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fld id="{5B1B492F-E6BA-4409-9212-AB9CAE5B4C5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342" rtl="0" eaLnBrk="1" fontAlgn="auto" latinLnBrk="0" hangingPunct="1">
                <a:lnSpc>
                  <a:spcPct val="100000"/>
                </a:lnSpc>
                <a:spcBef>
                  <a:spcPts val="0"/>
                </a:spcBef>
                <a:spcAft>
                  <a:spcPts val="0"/>
                </a:spcAft>
                <a:buClr>
                  <a:prstClr val="black"/>
                </a:buClr>
                <a:buSzTx/>
                <a:buFont typeface="Arial" pitchFamily="34" charset="0"/>
                <a:buNone/>
                <a:tabLst/>
                <a:defRPr/>
              </a:pPr>
              <a:t>7</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647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197057"/>
            <a:ext cx="5657850" cy="533311"/>
          </a:xfrm>
          <a:prstGeom prst="rect">
            <a:avLst/>
          </a:prstGeom>
        </p:spPr>
        <p:txBody>
          <a:bodyPr>
            <a:normAutofit/>
          </a:bodyPr>
          <a:lstStyle>
            <a:lvl1pPr>
              <a:defRPr sz="2100" b="1" cap="all" baseline="0">
                <a:latin typeface="+mj-lt"/>
              </a:defRPr>
            </a:lvl1pPr>
          </a:lstStyle>
          <a:p>
            <a:r>
              <a:rPr lang="en-US" dirty="0"/>
              <a:t>Main title goes here</a:t>
            </a:r>
          </a:p>
        </p:txBody>
      </p:sp>
      <p:grpSp>
        <p:nvGrpSpPr>
          <p:cNvPr id="7" name="Group 6"/>
          <p:cNvGrpSpPr/>
          <p:nvPr userDrawn="1"/>
        </p:nvGrpSpPr>
        <p:grpSpPr>
          <a:xfrm>
            <a:off x="6686551" y="685800"/>
            <a:ext cx="2078831" cy="3531692"/>
            <a:chOff x="7154862" y="296862"/>
            <a:chExt cx="3695700" cy="6278563"/>
          </a:xfrm>
        </p:grpSpPr>
        <p:pic>
          <p:nvPicPr>
            <p:cNvPr id="8" name="Picture 5" descr="C:\Users\Wengchucon\Desktop\bulb b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2" y="4762500"/>
              <a:ext cx="2446338" cy="18129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Wengchucon\Desktop\detai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862" y="296862"/>
              <a:ext cx="3695700" cy="4503738"/>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userDrawn="1"/>
        </p:nvSpPr>
        <p:spPr>
          <a:xfrm>
            <a:off x="457200" y="4171950"/>
            <a:ext cx="5657850" cy="57150"/>
          </a:xfrm>
          <a:prstGeom prst="rect">
            <a:avLst/>
          </a:prstGeom>
          <a:solidFill>
            <a:srgbClr val="FCB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349" dirty="0">
              <a:solidFill>
                <a:prstClr val="white"/>
              </a:solidFill>
            </a:endParaRP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1" y="400051"/>
            <a:ext cx="2481511" cy="599122"/>
          </a:xfrm>
          <a:prstGeom prst="rect">
            <a:avLst/>
          </a:prstGeom>
        </p:spPr>
      </p:pic>
      <p:sp>
        <p:nvSpPr>
          <p:cNvPr id="15" name="Text Placeholder 14"/>
          <p:cNvSpPr>
            <a:spLocks noGrp="1"/>
          </p:cNvSpPr>
          <p:nvPr>
            <p:ph type="body" sz="quarter" idx="10" hasCustomPrompt="1"/>
          </p:nvPr>
        </p:nvSpPr>
        <p:spPr>
          <a:xfrm>
            <a:off x="457200" y="3908823"/>
            <a:ext cx="5657850" cy="228838"/>
          </a:xfrm>
          <a:prstGeom prst="rect">
            <a:avLst/>
          </a:prstGeom>
        </p:spPr>
        <p:txBody>
          <a:bodyPr/>
          <a:lstStyle>
            <a:lvl1pPr marL="0" indent="0">
              <a:buNone/>
              <a:defRPr lang="en-US" sz="1200" b="1" kern="1200" cap="all" smtClean="0">
                <a:solidFill>
                  <a:schemeClr val="tx2">
                    <a:lumMod val="20000"/>
                    <a:lumOff val="80000"/>
                  </a:schemeClr>
                </a:solidFill>
                <a:latin typeface="+mj-lt"/>
                <a:cs typeface="Arial" pitchFamily="34" charset="0"/>
              </a:defRPr>
            </a:lvl1pPr>
            <a:lvl5pPr marL="1371315" indent="0">
              <a:buNone/>
              <a:defRPr/>
            </a:lvl5pPr>
          </a:lstStyle>
          <a:p>
            <a:r>
              <a:rPr lang="en-US" sz="1200" b="1" kern="1200" cap="all" dirty="0">
                <a:solidFill>
                  <a:schemeClr val="tx2">
                    <a:lumMod val="20000"/>
                    <a:lumOff val="80000"/>
                  </a:schemeClr>
                </a:solidFill>
                <a:latin typeface="Arial" pitchFamily="34" charset="0"/>
                <a:ea typeface="+mj-ea"/>
                <a:cs typeface="Arial" pitchFamily="34" charset="0"/>
              </a:rPr>
              <a:t>Month day, year</a:t>
            </a:r>
          </a:p>
        </p:txBody>
      </p:sp>
    </p:spTree>
    <p:extLst>
      <p:ext uri="{BB962C8B-B14F-4D97-AF65-F5344CB8AC3E}">
        <p14:creationId xmlns:p14="http://schemas.microsoft.com/office/powerpoint/2010/main" val="12701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_ With Heading">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a:xfrm>
            <a:off x="332100" y="1216325"/>
            <a:ext cx="8477964" cy="3362875"/>
          </a:xfrm>
          <a:prstGeom prst="rect">
            <a:avLst/>
          </a:prstGeo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371867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_ Double Column Tex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a:xfrm>
            <a:off x="332100" y="953100"/>
            <a:ext cx="8477964" cy="3618000"/>
          </a:xfrm>
          <a:prstGeom prst="rect">
            <a:avLst/>
          </a:prstGeom>
        </p:spPr>
        <p:txBody>
          <a:bodyPr vert="horz" lIns="0" tIns="0" rIns="0" bIns="0" numCol="2" spcCol="36000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smtClean="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307724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2" name="Group 11"/>
          <p:cNvGrpSpPr/>
          <p:nvPr userDrawn="1"/>
        </p:nvGrpSpPr>
        <p:grpSpPr>
          <a:xfrm>
            <a:off x="0" y="1"/>
            <a:ext cx="9144000" cy="5157425"/>
            <a:chOff x="0" y="0"/>
            <a:chExt cx="12192000" cy="6876567"/>
          </a:xfrm>
        </p:grpSpPr>
        <p:sp>
          <p:nvSpPr>
            <p:cNvPr id="10" name="Rectangle 9"/>
            <p:cNvSpPr/>
            <p:nvPr userDrawn="1"/>
          </p:nvSpPr>
          <p:spPr>
            <a:xfrm>
              <a:off x="0" y="0"/>
              <a:ext cx="12192000" cy="641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solidFill>
                  <a:schemeClr val="bg1"/>
                </a:solidFill>
              </a:endParaRPr>
            </a:p>
          </p:txBody>
        </p:sp>
        <p:sp>
          <p:nvSpPr>
            <p:cNvPr id="11" name="Rectangle 10"/>
            <p:cNvSpPr/>
            <p:nvPr userDrawn="1"/>
          </p:nvSpPr>
          <p:spPr>
            <a:xfrm>
              <a:off x="0" y="6416861"/>
              <a:ext cx="12192000" cy="4597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solidFill>
                  <a:schemeClr val="bg1"/>
                </a:solidFill>
              </a:endParaRPr>
            </a:p>
          </p:txBody>
        </p:sp>
      </p:grpSp>
      <p:sp>
        <p:nvSpPr>
          <p:cNvPr id="2" name="SectionTitle"/>
          <p:cNvSpPr>
            <a:spLocks noGrp="1"/>
          </p:cNvSpPr>
          <p:nvPr>
            <p:ph type="title" hasCustomPrompt="1"/>
          </p:nvPr>
        </p:nvSpPr>
        <p:spPr bwMode="gray">
          <a:xfrm>
            <a:off x="844550" y="1966465"/>
            <a:ext cx="7596738" cy="487400"/>
          </a:xfrm>
        </p:spPr>
        <p:txBody>
          <a:bodyPr anchor="b" anchorCtr="0">
            <a:noAutofit/>
          </a:bodyPr>
          <a:lstStyle>
            <a:lvl1pPr algn="l">
              <a:lnSpc>
                <a:spcPts val="3000"/>
              </a:lnSpc>
              <a:defRPr sz="2850" b="1" cap="none" baseline="0">
                <a:solidFill>
                  <a:schemeClr val="bg1"/>
                </a:solidFill>
              </a:defRPr>
            </a:lvl1pPr>
          </a:lstStyle>
          <a:p>
            <a:r>
              <a:rPr lang="en-GB" noProof="0" dirty="0"/>
              <a:t>&lt;Insert section title&gt;</a:t>
            </a:r>
          </a:p>
        </p:txBody>
      </p:sp>
      <p:sp>
        <p:nvSpPr>
          <p:cNvPr id="3" name="Text Placeholder 2"/>
          <p:cNvSpPr>
            <a:spLocks noGrp="1"/>
          </p:cNvSpPr>
          <p:nvPr>
            <p:ph type="body" idx="1" hasCustomPrompt="1"/>
          </p:nvPr>
        </p:nvSpPr>
        <p:spPr bwMode="gray">
          <a:xfrm>
            <a:off x="332101" y="2472643"/>
            <a:ext cx="8109188" cy="1125140"/>
          </a:xfrm>
          <a:prstGeom prst="rect">
            <a:avLst/>
          </a:prstGeom>
        </p:spPr>
        <p:txBody>
          <a:bodyPr anchor="t" anchorCtr="0">
            <a:noAutofit/>
          </a:bodyPr>
          <a:lstStyle>
            <a:lvl1pPr marL="0" indent="0">
              <a:buNone/>
              <a:defRPr sz="2250" b="0">
                <a:solidFill>
                  <a:schemeClr val="bg1"/>
                </a:solidFill>
              </a:defRPr>
            </a:lvl1pPr>
            <a:lvl2pPr marL="342878" indent="0">
              <a:buNone/>
              <a:defRPr sz="1350">
                <a:solidFill>
                  <a:schemeClr val="tx1">
                    <a:tint val="75000"/>
                  </a:schemeClr>
                </a:solidFill>
              </a:defRPr>
            </a:lvl2pPr>
            <a:lvl3pPr marL="685757" indent="0">
              <a:buNone/>
              <a:defRPr sz="1200">
                <a:solidFill>
                  <a:schemeClr val="tx1">
                    <a:tint val="75000"/>
                  </a:schemeClr>
                </a:solidFill>
              </a:defRPr>
            </a:lvl3pPr>
            <a:lvl4pPr marL="1028635" indent="0">
              <a:buNone/>
              <a:defRPr sz="1050">
                <a:solidFill>
                  <a:schemeClr val="tx1">
                    <a:tint val="75000"/>
                  </a:schemeClr>
                </a:solidFill>
              </a:defRPr>
            </a:lvl4pPr>
            <a:lvl5pPr marL="1371513" indent="0">
              <a:buNone/>
              <a:defRPr sz="1050">
                <a:solidFill>
                  <a:schemeClr val="tx1">
                    <a:tint val="75000"/>
                  </a:schemeClr>
                </a:solidFill>
              </a:defRPr>
            </a:lvl5pPr>
            <a:lvl6pPr marL="1714391" indent="0">
              <a:buNone/>
              <a:defRPr sz="1050">
                <a:solidFill>
                  <a:schemeClr val="tx1">
                    <a:tint val="75000"/>
                  </a:schemeClr>
                </a:solidFill>
              </a:defRPr>
            </a:lvl6pPr>
            <a:lvl7pPr marL="2057270" indent="0">
              <a:buNone/>
              <a:defRPr sz="1050">
                <a:solidFill>
                  <a:schemeClr val="tx1">
                    <a:tint val="75000"/>
                  </a:schemeClr>
                </a:solidFill>
              </a:defRPr>
            </a:lvl7pPr>
            <a:lvl8pPr marL="2400149" indent="0">
              <a:buNone/>
              <a:defRPr sz="1050">
                <a:solidFill>
                  <a:schemeClr val="tx1">
                    <a:tint val="75000"/>
                  </a:schemeClr>
                </a:solidFill>
              </a:defRPr>
            </a:lvl8pPr>
            <a:lvl9pPr marL="2743027" indent="0">
              <a:buNone/>
              <a:defRPr sz="1050">
                <a:solidFill>
                  <a:schemeClr val="tx1">
                    <a:tint val="75000"/>
                  </a:schemeClr>
                </a:solidFill>
              </a:defRPr>
            </a:lvl9pPr>
          </a:lstStyle>
          <a:p>
            <a:pPr lvl="0"/>
            <a:r>
              <a:rPr lang="en-GB" noProof="0" dirty="0"/>
              <a:t>&lt;Sub title&gt;</a:t>
            </a:r>
          </a:p>
        </p:txBody>
      </p:sp>
      <p:sp>
        <p:nvSpPr>
          <p:cNvPr id="6" name="SectionNumber"/>
          <p:cNvSpPr>
            <a:spLocks noGrp="1"/>
          </p:cNvSpPr>
          <p:nvPr>
            <p:ph type="body" sz="quarter" idx="10" hasCustomPrompt="1"/>
          </p:nvPr>
        </p:nvSpPr>
        <p:spPr>
          <a:xfrm>
            <a:off x="332100" y="1966464"/>
            <a:ext cx="512450" cy="488700"/>
          </a:xfrm>
          <a:prstGeom prst="rect">
            <a:avLst/>
          </a:prstGeom>
        </p:spPr>
        <p:txBody>
          <a:bodyPr bIns="90000" anchor="b" anchorCtr="0"/>
          <a:lstStyle>
            <a:lvl1pPr algn="l">
              <a:lnSpc>
                <a:spcPts val="3000"/>
              </a:lnSpc>
              <a:spcBef>
                <a:spcPts val="0"/>
              </a:spcBef>
              <a:spcAft>
                <a:spcPts val="0"/>
              </a:spcAft>
              <a:defRPr sz="2850" b="1">
                <a:solidFill>
                  <a:schemeClr val="bg1"/>
                </a:solidFill>
                <a:latin typeface="+mj-lt"/>
              </a:defRPr>
            </a:lvl1pPr>
            <a:lvl2pPr>
              <a:defRPr sz="2850" b="0">
                <a:solidFill>
                  <a:schemeClr val="bg1"/>
                </a:solidFill>
              </a:defRPr>
            </a:lvl2pPr>
            <a:lvl3pPr>
              <a:defRPr sz="2850" b="0">
                <a:solidFill>
                  <a:schemeClr val="bg1"/>
                </a:solidFill>
              </a:defRPr>
            </a:lvl3pPr>
            <a:lvl4pPr>
              <a:defRPr sz="2850" b="0">
                <a:solidFill>
                  <a:schemeClr val="bg1"/>
                </a:solidFill>
              </a:defRPr>
            </a:lvl4pPr>
            <a:lvl5pPr>
              <a:defRPr sz="2850" b="0">
                <a:solidFill>
                  <a:schemeClr val="bg1"/>
                </a:solidFill>
              </a:defRPr>
            </a:lvl5pPr>
          </a:lstStyle>
          <a:p>
            <a:pPr lvl="0"/>
            <a:r>
              <a:rPr lang="en-GB" dirty="0"/>
              <a:t>#</a:t>
            </a:r>
          </a:p>
        </p:txBody>
      </p:sp>
      <p:sp>
        <p:nvSpPr>
          <p:cNvPr id="13" name="ctsFooter"/>
          <p:cNvSpPr txBox="1"/>
          <p:nvPr userDrawn="1"/>
        </p:nvSpPr>
        <p:spPr>
          <a:xfrm>
            <a:off x="332233" y="4841100"/>
            <a:ext cx="7021351" cy="275400"/>
          </a:xfrm>
          <a:prstGeom prst="rect">
            <a:avLst/>
          </a:prstGeom>
          <a:noFill/>
        </p:spPr>
        <p:txBody>
          <a:bodyPr wrap="square" lIns="0" tIns="0" rIns="0" bIns="0" rtlCol="0" anchor="ctr" anchorCtr="0">
            <a:noAutofit/>
          </a:bodyPr>
          <a:lstStyle/>
          <a:p>
            <a:r>
              <a:rPr lang="en-GB" sz="975">
                <a:solidFill>
                  <a:schemeClr val="bg1"/>
                </a:solidFill>
                <a:latin typeface="+mj-lt"/>
              </a:rPr>
              <a:t>October 2016</a:t>
            </a:r>
            <a:endParaRPr lang="en-GB" sz="975" dirty="0">
              <a:solidFill>
                <a:schemeClr val="bg1"/>
              </a:solidFill>
              <a:latin typeface="+mj-lt"/>
            </a:endParaRPr>
          </a:p>
        </p:txBody>
      </p:sp>
      <p:pic>
        <p:nvPicPr>
          <p:cNvPr id="4" name="Picture 3"/>
          <p:cNvPicPr>
            <a:picLocks noChangeAspect="1"/>
          </p:cNvPicPr>
          <p:nvPr userDrawn="1"/>
        </p:nvPicPr>
        <p:blipFill>
          <a:blip r:embed="rId2"/>
          <a:stretch>
            <a:fillRect/>
          </a:stretch>
        </p:blipFill>
        <p:spPr>
          <a:xfrm>
            <a:off x="7970400" y="4919400"/>
            <a:ext cx="850500" cy="144287"/>
          </a:xfrm>
          <a:prstGeom prst="rect">
            <a:avLst/>
          </a:prstGeom>
        </p:spPr>
      </p:pic>
    </p:spTree>
    <p:extLst>
      <p:ext uri="{BB962C8B-B14F-4D97-AF65-F5344CB8AC3E}">
        <p14:creationId xmlns:p14="http://schemas.microsoft.com/office/powerpoint/2010/main" val="38628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953100"/>
            <a:ext cx="4171905" cy="36180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9"/>
          <p:cNvSpPr>
            <a:spLocks noGrp="1"/>
          </p:cNvSpPr>
          <p:nvPr>
            <p:ph sz="quarter" idx="14" hasCustomPrompt="1"/>
          </p:nvPr>
        </p:nvSpPr>
        <p:spPr bwMode="gray">
          <a:xfrm>
            <a:off x="4623239" y="953100"/>
            <a:ext cx="4171500" cy="36180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393377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_ With Headings">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20400"/>
            <a:ext cx="4171500" cy="3353756"/>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9"/>
          <p:cNvSpPr>
            <a:spLocks noGrp="1"/>
          </p:cNvSpPr>
          <p:nvPr>
            <p:ph sz="quarter" idx="14" hasCustomPrompt="1"/>
          </p:nvPr>
        </p:nvSpPr>
        <p:spPr bwMode="gray">
          <a:xfrm>
            <a:off x="4636700" y="1220400"/>
            <a:ext cx="4171500" cy="3353756"/>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416839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1 Content _ With Headings">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17700"/>
            <a:ext cx="6183000" cy="3362927"/>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11" name="Content Placeholder 9"/>
          <p:cNvSpPr>
            <a:spLocks noGrp="1"/>
          </p:cNvSpPr>
          <p:nvPr>
            <p:ph sz="quarter" idx="14" hasCustomPrompt="1"/>
          </p:nvPr>
        </p:nvSpPr>
        <p:spPr bwMode="gray">
          <a:xfrm>
            <a:off x="6648450" y="1217700"/>
            <a:ext cx="2159750" cy="3362927"/>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smtClean="0"/>
            </a:lvl6pPr>
            <a:lvl7pPr>
              <a:spcBef>
                <a:spcPts val="450"/>
              </a:spcBef>
              <a:defRPr lang="en-GB" noProof="0" dirty="0" smtClean="0"/>
            </a:lvl7pPr>
            <a:lvl8pPr>
              <a:spcBef>
                <a:spcPts val="450"/>
              </a:spcBef>
              <a:defRPr lang="en-GB" noProof="0" dirty="0" smtClean="0"/>
            </a:lvl8pPr>
            <a:lvl9pPr>
              <a:spcBef>
                <a:spcPts val="450"/>
              </a:spcBef>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130573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_ Horizontal">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17700"/>
            <a:ext cx="8478000" cy="1519031"/>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a:lvl6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11" name="Content Placeholder 9"/>
          <p:cNvSpPr>
            <a:spLocks noGrp="1"/>
          </p:cNvSpPr>
          <p:nvPr>
            <p:ph sz="quarter" idx="14" hasCustomPrompt="1"/>
          </p:nvPr>
        </p:nvSpPr>
        <p:spPr bwMode="gray">
          <a:xfrm>
            <a:off x="332100" y="3067046"/>
            <a:ext cx="84780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a:lvl6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3" name="Title 2"/>
          <p:cNvSpPr>
            <a:spLocks noGrp="1"/>
          </p:cNvSpPr>
          <p:nvPr>
            <p:ph type="title" hasCustomPrompt="1"/>
          </p:nvPr>
        </p:nvSpPr>
        <p:spPr>
          <a:xfrm>
            <a:off x="332100" y="108000"/>
            <a:ext cx="8478000" cy="571500"/>
          </a:xfrm>
        </p:spPr>
        <p:txBody>
          <a:bodyPr>
            <a:noAutofit/>
          </a:bodyPr>
          <a:lstStyle/>
          <a:p>
            <a:r>
              <a:rPr lang="en-GB" noProof="0" dirty="0"/>
              <a:t>&lt;Insert title&gt;</a:t>
            </a:r>
          </a:p>
        </p:txBody>
      </p:sp>
    </p:spTree>
    <p:extLst>
      <p:ext uri="{BB962C8B-B14F-4D97-AF65-F5344CB8AC3E}">
        <p14:creationId xmlns:p14="http://schemas.microsoft.com/office/powerpoint/2010/main" val="104187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ntent with Margin">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1764506" y="953100"/>
            <a:ext cx="7053822" cy="3621186"/>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a:lvl6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3" name="Title 2"/>
          <p:cNvSpPr>
            <a:spLocks noGrp="1"/>
          </p:cNvSpPr>
          <p:nvPr>
            <p:ph type="title" hasCustomPrompt="1"/>
          </p:nvPr>
        </p:nvSpPr>
        <p:spPr/>
        <p:txBody>
          <a:bodyPr>
            <a:noAutofit/>
          </a:bodyPr>
          <a:lstStyle/>
          <a:p>
            <a:r>
              <a:rPr lang="en-GB" noProof="0" dirty="0"/>
              <a:t>&lt;Insert title&gt;</a:t>
            </a:r>
          </a:p>
        </p:txBody>
      </p:sp>
    </p:spTree>
    <p:extLst>
      <p:ext uri="{BB962C8B-B14F-4D97-AF65-F5344CB8AC3E}">
        <p14:creationId xmlns:p14="http://schemas.microsoft.com/office/powerpoint/2010/main" val="214750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with Margin">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1764506" y="953100"/>
            <a:ext cx="7053822" cy="1650206"/>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a:lvl6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3" name="Title 2"/>
          <p:cNvSpPr>
            <a:spLocks noGrp="1"/>
          </p:cNvSpPr>
          <p:nvPr>
            <p:ph type="title" hasCustomPrompt="1"/>
          </p:nvPr>
        </p:nvSpPr>
        <p:spPr/>
        <p:txBody>
          <a:bodyPr>
            <a:noAutofit/>
          </a:bodyPr>
          <a:lstStyle/>
          <a:p>
            <a:r>
              <a:rPr lang="en-GB" noProof="0" dirty="0"/>
              <a:t>&lt;Insert title&gt;</a:t>
            </a:r>
          </a:p>
        </p:txBody>
      </p:sp>
      <p:sp>
        <p:nvSpPr>
          <p:cNvPr id="6" name="Content Placeholder 9"/>
          <p:cNvSpPr>
            <a:spLocks noGrp="1"/>
          </p:cNvSpPr>
          <p:nvPr>
            <p:ph sz="quarter" idx="14" hasCustomPrompt="1"/>
          </p:nvPr>
        </p:nvSpPr>
        <p:spPr bwMode="gray">
          <a:xfrm>
            <a:off x="1764506" y="2921794"/>
            <a:ext cx="7053822" cy="1650206"/>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smtClean="0"/>
            </a:lvl5pPr>
            <a:lvl6pPr>
              <a:spcBef>
                <a:spcPts val="450"/>
              </a:spcBef>
              <a:defRPr lang="en-GB" noProof="0" dirty="0"/>
            </a:lvl6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Tree>
    <p:extLst>
      <p:ext uri="{BB962C8B-B14F-4D97-AF65-F5344CB8AC3E}">
        <p14:creationId xmlns:p14="http://schemas.microsoft.com/office/powerpoint/2010/main" val="263672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with Margin">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1764506" y="953101"/>
            <a:ext cx="7053822" cy="1085849"/>
          </a:xfrm>
          <a:prstGeom prst="rect">
            <a:avLst/>
          </a:prstGeom>
        </p:spPr>
        <p:txBody>
          <a:bodyPr tIns="0">
            <a:noAutofit/>
          </a:bodyPr>
          <a:lstStyle>
            <a:lvl1pPr>
              <a:spcAft>
                <a:spcPts val="0"/>
              </a:spcAft>
              <a:defRPr/>
            </a:lvl1pPr>
            <a:lvl2pPr>
              <a:spcBef>
                <a:spcPts val="300"/>
              </a:spcBef>
              <a:defRPr/>
            </a:lvl2pPr>
            <a:lvl3pPr>
              <a:spcBef>
                <a:spcPts val="300"/>
              </a:spcBef>
              <a:defRPr/>
            </a:lvl3pPr>
            <a:lvl4pPr>
              <a:spcBef>
                <a:spcPts val="300"/>
              </a:spcBef>
              <a:defRPr/>
            </a:lvl4pPr>
            <a:lvl5pPr>
              <a:defRPr/>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p:txBody>
      </p:sp>
      <p:sp>
        <p:nvSpPr>
          <p:cNvPr id="3" name="Title 2"/>
          <p:cNvSpPr>
            <a:spLocks noGrp="1"/>
          </p:cNvSpPr>
          <p:nvPr>
            <p:ph type="title" hasCustomPrompt="1"/>
          </p:nvPr>
        </p:nvSpPr>
        <p:spPr/>
        <p:txBody>
          <a:bodyPr>
            <a:noAutofit/>
          </a:bodyPr>
          <a:lstStyle/>
          <a:p>
            <a:r>
              <a:rPr lang="en-GB" noProof="0" dirty="0"/>
              <a:t>&lt;Insert title&gt;</a:t>
            </a:r>
          </a:p>
        </p:txBody>
      </p:sp>
      <p:sp>
        <p:nvSpPr>
          <p:cNvPr id="8" name="Content Placeholder 9"/>
          <p:cNvSpPr>
            <a:spLocks noGrp="1"/>
          </p:cNvSpPr>
          <p:nvPr>
            <p:ph sz="quarter" idx="14" hasCustomPrompt="1"/>
          </p:nvPr>
        </p:nvSpPr>
        <p:spPr bwMode="gray">
          <a:xfrm>
            <a:off x="1764506" y="2219626"/>
            <a:ext cx="7053822" cy="1085849"/>
          </a:xfrm>
          <a:prstGeom prst="rect">
            <a:avLst/>
          </a:prstGeom>
        </p:spPr>
        <p:txBody>
          <a:bodyPr vert="horz" lIns="0" tIns="0" rIns="0" bIns="0" rtlCol="0">
            <a:noAutofit/>
          </a:bodyPr>
          <a:lstStyle>
            <a:lvl1pPr>
              <a:defRPr lang="en-GB" noProof="0" dirty="0" smtClean="0"/>
            </a:lvl1pPr>
            <a:lvl2pPr>
              <a:spcBef>
                <a:spcPts val="300"/>
              </a:spcBef>
              <a:defRPr lang="en-GB" noProof="0" dirty="0" smtClean="0"/>
            </a:lvl2pPr>
            <a:lvl3pPr>
              <a:spcBef>
                <a:spcPts val="300"/>
              </a:spcBef>
              <a:defRPr lang="en-GB" noProof="0" dirty="0" smtClean="0"/>
            </a:lvl3pPr>
            <a:lvl4pPr>
              <a:spcBef>
                <a:spcPts val="300"/>
              </a:spcBef>
              <a:defRPr lang="en-GB" noProof="0" dirty="0" smtClean="0"/>
            </a:lvl4pPr>
          </a:lstStyle>
          <a:p>
            <a:pPr lvl="0">
              <a:spcAft>
                <a:spcPts val="0"/>
              </a:spcAft>
            </a:pPr>
            <a:r>
              <a:rPr lang="en-GB" noProof="0" dirty="0"/>
              <a:t>&lt;Insert bullets or format text with the buttons on the ‘GTM Tools’ ribbon&gt;</a:t>
            </a:r>
          </a:p>
          <a:p>
            <a:pPr lvl="1">
              <a:spcBef>
                <a:spcPts val="450"/>
              </a:spcBef>
            </a:pPr>
            <a:r>
              <a:rPr lang="en-GB" noProof="0" dirty="0"/>
              <a:t>Second level</a:t>
            </a:r>
          </a:p>
          <a:p>
            <a:pPr lvl="2">
              <a:spcBef>
                <a:spcPts val="300"/>
              </a:spcBef>
            </a:pPr>
            <a:r>
              <a:rPr lang="en-GB" noProof="0" dirty="0"/>
              <a:t>Third level</a:t>
            </a:r>
          </a:p>
          <a:p>
            <a:pPr lvl="3">
              <a:spcBef>
                <a:spcPts val="300"/>
              </a:spcBef>
            </a:pPr>
            <a:r>
              <a:rPr lang="en-GB" noProof="0" dirty="0"/>
              <a:t>Fourth level</a:t>
            </a:r>
          </a:p>
        </p:txBody>
      </p:sp>
      <p:sp>
        <p:nvSpPr>
          <p:cNvPr id="9" name="Content Placeholder 9"/>
          <p:cNvSpPr>
            <a:spLocks noGrp="1"/>
          </p:cNvSpPr>
          <p:nvPr>
            <p:ph sz="quarter" idx="15" hasCustomPrompt="1"/>
          </p:nvPr>
        </p:nvSpPr>
        <p:spPr bwMode="gray">
          <a:xfrm>
            <a:off x="1764506" y="3486151"/>
            <a:ext cx="7053822" cy="1085849"/>
          </a:xfrm>
          <a:prstGeom prst="rect">
            <a:avLst/>
          </a:prstGeom>
        </p:spPr>
        <p:txBody>
          <a:bodyPr vert="horz" lIns="0" tIns="0" rIns="0" bIns="0" rtlCol="0">
            <a:noAutofit/>
          </a:bodyPr>
          <a:lstStyle>
            <a:lvl1pPr>
              <a:defRPr lang="en-GB" noProof="0" dirty="0" smtClean="0"/>
            </a:lvl1pPr>
            <a:lvl2pPr>
              <a:spcBef>
                <a:spcPts val="300"/>
              </a:spcBef>
              <a:defRPr lang="en-GB" noProof="0" dirty="0" smtClean="0"/>
            </a:lvl2pPr>
            <a:lvl3pPr>
              <a:spcBef>
                <a:spcPts val="300"/>
              </a:spcBef>
              <a:defRPr lang="en-GB" noProof="0" dirty="0" smtClean="0"/>
            </a:lvl3pPr>
            <a:lvl4pPr>
              <a:spcBef>
                <a:spcPts val="300"/>
              </a:spcBef>
              <a:defRPr lang="en-GB" noProof="0" dirty="0" smtClean="0"/>
            </a:lvl4pPr>
          </a:lstStyle>
          <a:p>
            <a:pPr lvl="0">
              <a:spcAft>
                <a:spcPts val="0"/>
              </a:spcAft>
            </a:pPr>
            <a:r>
              <a:rPr lang="en-GB" noProof="0" dirty="0"/>
              <a:t>&lt;Insert bullets or format text with the buttons on the ‘GTM Tools’ ribbon&gt;</a:t>
            </a:r>
          </a:p>
          <a:p>
            <a:pPr lvl="1">
              <a:spcBef>
                <a:spcPts val="450"/>
              </a:spcBef>
            </a:pPr>
            <a:r>
              <a:rPr lang="en-GB" noProof="0" dirty="0"/>
              <a:t>Second level</a:t>
            </a:r>
          </a:p>
          <a:p>
            <a:pPr lvl="2">
              <a:spcBef>
                <a:spcPts val="300"/>
              </a:spcBef>
            </a:pPr>
            <a:r>
              <a:rPr lang="en-GB" noProof="0" dirty="0"/>
              <a:t>Third level</a:t>
            </a:r>
          </a:p>
          <a:p>
            <a:pPr lvl="3">
              <a:spcBef>
                <a:spcPts val="300"/>
              </a:spcBef>
            </a:pPr>
            <a:r>
              <a:rPr lang="en-GB" noProof="0" dirty="0"/>
              <a:t>Fourth level</a:t>
            </a:r>
          </a:p>
        </p:txBody>
      </p:sp>
    </p:spTree>
    <p:extLst>
      <p:ext uri="{BB962C8B-B14F-4D97-AF65-F5344CB8AC3E}">
        <p14:creationId xmlns:p14="http://schemas.microsoft.com/office/powerpoint/2010/main" val="63823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08542" y="2228850"/>
            <a:ext cx="7726918" cy="685800"/>
          </a:xfrm>
          <a:prstGeom prst="rect">
            <a:avLst/>
          </a:prstGeom>
        </p:spPr>
        <p:txBody>
          <a:bodyPr/>
          <a:lstStyle>
            <a:lvl1pPr marL="0" indent="0" algn="ctr">
              <a:buNone/>
              <a:defRPr sz="2100" b="1" baseline="0">
                <a:latin typeface="+mj-lt"/>
              </a:defRPr>
            </a:lvl1pPr>
            <a:lvl2pPr>
              <a:defRPr sz="1650">
                <a:latin typeface="+mj-lt"/>
              </a:defRPr>
            </a:lvl2pPr>
            <a:lvl3pPr>
              <a:defRPr sz="1650">
                <a:latin typeface="+mj-lt"/>
              </a:defRPr>
            </a:lvl3pPr>
            <a:lvl4pPr>
              <a:defRPr sz="1650">
                <a:latin typeface="+mj-lt"/>
              </a:defRPr>
            </a:lvl4pPr>
            <a:lvl5pPr>
              <a:defRPr sz="1650">
                <a:latin typeface="+mj-lt"/>
              </a:defRPr>
            </a:lvl5pPr>
          </a:lstStyle>
          <a:p>
            <a:pPr lvl="0"/>
            <a:r>
              <a:rPr lang="en-US" dirty="0"/>
              <a:t>Section Break – Title Case (as in, Words that are Longer than Three Letters are Capitalized)</a:t>
            </a:r>
          </a:p>
        </p:txBody>
      </p:sp>
      <p:sp>
        <p:nvSpPr>
          <p:cNvPr id="3" name="Text Placeholder 2"/>
          <p:cNvSpPr txBox="1">
            <a:spLocks/>
          </p:cNvSpPr>
          <p:nvPr userDrawn="1"/>
        </p:nvSpPr>
        <p:spPr>
          <a:xfrm>
            <a:off x="3176017" y="4844007"/>
            <a:ext cx="2791968" cy="322485"/>
          </a:xfrm>
          <a:prstGeom prst="rect">
            <a:avLst/>
          </a:prstGeom>
        </p:spPr>
        <p:txBody>
          <a:bodyPr vert="horz" lIns="121899" tIns="60949" rIns="121899" bIns="60949" rtlCol="0" anchor="ctr">
            <a:normAutofit/>
          </a:bodyPr>
          <a:lstStyle>
            <a:lvl1pPr marL="0" indent="0" algn="l" defTabSz="685863" rtl="0" eaLnBrk="1" latinLnBrk="0" hangingPunct="1">
              <a:spcBef>
                <a:spcPct val="20000"/>
              </a:spcBef>
              <a:buFont typeface="Wingdings" panose="05000000000000000000" pitchFamily="2" charset="2"/>
              <a:buNone/>
              <a:defRPr sz="1200" kern="1200">
                <a:solidFill>
                  <a:schemeClr val="tx1"/>
                </a:solidFill>
                <a:latin typeface="+mj-lt"/>
                <a:ea typeface="+mn-ea"/>
                <a:cs typeface="+mn-cs"/>
              </a:defRPr>
            </a:lvl1pPr>
            <a:lvl2pPr marL="129779" indent="-129779" algn="l" defTabSz="685863" rtl="0" eaLnBrk="1" latinLnBrk="0" hangingPunct="1">
              <a:spcBef>
                <a:spcPct val="20000"/>
              </a:spcBef>
              <a:buFont typeface="Wingdings" panose="05000000000000000000" pitchFamily="2" charset="2"/>
              <a:buChar char="§"/>
              <a:defRPr sz="1200" kern="1200">
                <a:solidFill>
                  <a:schemeClr val="tx1"/>
                </a:solidFill>
                <a:latin typeface="+mj-lt"/>
                <a:ea typeface="+mn-ea"/>
                <a:cs typeface="+mn-cs"/>
              </a:defRPr>
            </a:lvl2pPr>
            <a:lvl3pPr marL="259556" indent="-129779"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3pPr>
            <a:lvl4pPr marL="388144" indent="-128588"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4pPr>
            <a:lvl5pPr marL="517922" indent="-129779"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5pPr>
            <a:lvl6pPr marL="1886123"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6pPr>
            <a:lvl7pPr marL="2229055"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7pPr>
            <a:lvl8pPr marL="2571986"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8pPr>
            <a:lvl9pPr marL="2914917"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9pPr>
          </a:lstStyle>
          <a:p>
            <a:pPr algn="ctr"/>
            <a:r>
              <a:rPr lang="en-US" altLang="zh-CN" sz="1050" dirty="0">
                <a:solidFill>
                  <a:schemeClr val="bg1"/>
                </a:solidFill>
              </a:rPr>
              <a:t>NYPA Strategy – Privileged &amp; Confidential</a:t>
            </a:r>
          </a:p>
        </p:txBody>
      </p:sp>
    </p:spTree>
    <p:extLst>
      <p:ext uri="{BB962C8B-B14F-4D97-AF65-F5344CB8AC3E}">
        <p14:creationId xmlns:p14="http://schemas.microsoft.com/office/powerpoint/2010/main" val="376652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17700"/>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Content Placeholder 9"/>
          <p:cNvSpPr>
            <a:spLocks noGrp="1"/>
          </p:cNvSpPr>
          <p:nvPr>
            <p:ph sz="quarter" idx="14" hasCustomPrompt="1"/>
          </p:nvPr>
        </p:nvSpPr>
        <p:spPr bwMode="gray">
          <a:xfrm>
            <a:off x="332100" y="3067046"/>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itle 2"/>
          <p:cNvSpPr>
            <a:spLocks noGrp="1"/>
          </p:cNvSpPr>
          <p:nvPr>
            <p:ph type="title" hasCustomPrompt="1"/>
          </p:nvPr>
        </p:nvSpPr>
        <p:spPr>
          <a:xfrm>
            <a:off x="332100" y="108000"/>
            <a:ext cx="8478000" cy="571500"/>
          </a:xfrm>
        </p:spPr>
        <p:txBody>
          <a:bodyPr>
            <a:noAutofit/>
          </a:bodyPr>
          <a:lstStyle/>
          <a:p>
            <a:r>
              <a:rPr lang="en-GB" noProof="0" dirty="0"/>
              <a:t>&lt;Insert title&gt;</a:t>
            </a:r>
          </a:p>
        </p:txBody>
      </p:sp>
      <p:sp>
        <p:nvSpPr>
          <p:cNvPr id="25" name="Content Placeholder 9"/>
          <p:cNvSpPr>
            <a:spLocks noGrp="1"/>
          </p:cNvSpPr>
          <p:nvPr>
            <p:ph sz="quarter" idx="15" hasCustomPrompt="1"/>
          </p:nvPr>
        </p:nvSpPr>
        <p:spPr bwMode="gray">
          <a:xfrm>
            <a:off x="4635898" y="1217700"/>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Content Placeholder 9"/>
          <p:cNvSpPr>
            <a:spLocks noGrp="1"/>
          </p:cNvSpPr>
          <p:nvPr>
            <p:ph sz="quarter" idx="16" hasCustomPrompt="1"/>
          </p:nvPr>
        </p:nvSpPr>
        <p:spPr bwMode="gray">
          <a:xfrm>
            <a:off x="4635898" y="3067046"/>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807998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1 Content _ With Headings">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17700"/>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Content Placeholder 9"/>
          <p:cNvSpPr>
            <a:spLocks noGrp="1"/>
          </p:cNvSpPr>
          <p:nvPr>
            <p:ph sz="quarter" idx="14" hasCustomPrompt="1"/>
          </p:nvPr>
        </p:nvSpPr>
        <p:spPr bwMode="gray">
          <a:xfrm>
            <a:off x="332100" y="3067046"/>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itle 2"/>
          <p:cNvSpPr>
            <a:spLocks noGrp="1"/>
          </p:cNvSpPr>
          <p:nvPr>
            <p:ph type="title" hasCustomPrompt="1"/>
          </p:nvPr>
        </p:nvSpPr>
        <p:spPr>
          <a:xfrm>
            <a:off x="332100" y="108000"/>
            <a:ext cx="8478000" cy="571500"/>
          </a:xfrm>
        </p:spPr>
        <p:txBody>
          <a:bodyPr>
            <a:noAutofit/>
          </a:bodyPr>
          <a:lstStyle/>
          <a:p>
            <a:r>
              <a:rPr lang="en-GB" noProof="0" dirty="0"/>
              <a:t>&lt;Insert title&gt;</a:t>
            </a:r>
          </a:p>
        </p:txBody>
      </p:sp>
      <p:sp>
        <p:nvSpPr>
          <p:cNvPr id="25" name="Content Placeholder 9"/>
          <p:cNvSpPr>
            <a:spLocks noGrp="1"/>
          </p:cNvSpPr>
          <p:nvPr>
            <p:ph sz="quarter" idx="15" hasCustomPrompt="1"/>
          </p:nvPr>
        </p:nvSpPr>
        <p:spPr bwMode="gray">
          <a:xfrm>
            <a:off x="4635898" y="1217700"/>
            <a:ext cx="4171500" cy="3352071"/>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4355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X2 Content _ With Headings">
    <p:spTree>
      <p:nvGrpSpPr>
        <p:cNvPr id="1" name=""/>
        <p:cNvGrpSpPr/>
        <p:nvPr/>
      </p:nvGrpSpPr>
      <p:grpSpPr>
        <a:xfrm>
          <a:off x="0" y="0"/>
          <a:ext cx="0" cy="0"/>
          <a:chOff x="0" y="0"/>
          <a:chExt cx="0" cy="0"/>
        </a:xfrm>
      </p:grpSpPr>
      <p:sp>
        <p:nvSpPr>
          <p:cNvPr id="10" name="Content Placeholder 9"/>
          <p:cNvSpPr>
            <a:spLocks noGrp="1"/>
          </p:cNvSpPr>
          <p:nvPr>
            <p:ph sz="quarter" idx="13" hasCustomPrompt="1"/>
          </p:nvPr>
        </p:nvSpPr>
        <p:spPr bwMode="gray">
          <a:xfrm>
            <a:off x="332100" y="1217700"/>
            <a:ext cx="4171500" cy="3352071"/>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itle 2"/>
          <p:cNvSpPr>
            <a:spLocks noGrp="1"/>
          </p:cNvSpPr>
          <p:nvPr>
            <p:ph type="title" hasCustomPrompt="1"/>
          </p:nvPr>
        </p:nvSpPr>
        <p:spPr>
          <a:xfrm>
            <a:off x="332100" y="108000"/>
            <a:ext cx="8478000" cy="571500"/>
          </a:xfrm>
        </p:spPr>
        <p:txBody>
          <a:bodyPr>
            <a:noAutofit/>
          </a:bodyPr>
          <a:lstStyle/>
          <a:p>
            <a:r>
              <a:rPr lang="en-GB" noProof="0" dirty="0"/>
              <a:t>&lt;Insert title&gt;</a:t>
            </a:r>
          </a:p>
        </p:txBody>
      </p:sp>
      <p:sp>
        <p:nvSpPr>
          <p:cNvPr id="25" name="Content Placeholder 9"/>
          <p:cNvSpPr>
            <a:spLocks noGrp="1"/>
          </p:cNvSpPr>
          <p:nvPr>
            <p:ph sz="quarter" idx="15" hasCustomPrompt="1"/>
          </p:nvPr>
        </p:nvSpPr>
        <p:spPr bwMode="gray">
          <a:xfrm>
            <a:off x="4635898" y="1217700"/>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Content Placeholder 9"/>
          <p:cNvSpPr>
            <a:spLocks noGrp="1"/>
          </p:cNvSpPr>
          <p:nvPr>
            <p:ph sz="quarter" idx="16" hasCustomPrompt="1"/>
          </p:nvPr>
        </p:nvSpPr>
        <p:spPr bwMode="gray">
          <a:xfrm>
            <a:off x="4635898" y="3067046"/>
            <a:ext cx="4171500" cy="1520100"/>
          </a:xfrm>
          <a:prstGeom prst="rect">
            <a:avLst/>
          </a:prstGeom>
        </p:spPr>
        <p:txBody>
          <a:bodyPr vert="horz" lIns="0" tIns="0" rIns="0" bIns="0" rtlCol="0">
            <a:noAutofit/>
          </a:bodyPr>
          <a:lstStyle>
            <a:lvl1pPr>
              <a:spcAft>
                <a:spcPts val="0"/>
              </a:spcAft>
              <a:defRPr lang="en-GB" noProof="0" dirty="0" smtClean="0"/>
            </a:lvl1pPr>
            <a:lvl2pPr>
              <a:spcBef>
                <a:spcPts val="450"/>
              </a:spcBef>
              <a:defRPr lang="en-GB" noProof="0" dirty="0" smtClean="0"/>
            </a:lvl2pPr>
            <a:lvl3pPr>
              <a:spcBef>
                <a:spcPts val="450"/>
              </a:spcBef>
              <a:defRPr lang="en-GB" noProof="0" dirty="0" smtClean="0"/>
            </a:lvl3pPr>
            <a:lvl4pPr>
              <a:spcBef>
                <a:spcPts val="450"/>
              </a:spcBef>
              <a:defRPr lang="en-GB" noProof="0" dirty="0" smtClean="0"/>
            </a:lvl4pPr>
            <a:lvl5pPr>
              <a:spcBef>
                <a:spcPts val="450"/>
              </a:spcBef>
              <a:defRPr lang="en-GB" noProof="0" dirty="0"/>
            </a:lvl5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023686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noAutofit/>
          </a:bodyPr>
          <a:lstStyle/>
          <a:p>
            <a:r>
              <a:rPr lang="en-GB" noProof="0" dirty="0"/>
              <a:t>&lt;Insert title&gt;</a:t>
            </a:r>
          </a:p>
        </p:txBody>
      </p:sp>
    </p:spTree>
    <p:extLst>
      <p:ext uri="{BB962C8B-B14F-4D97-AF65-F5344CB8AC3E}">
        <p14:creationId xmlns:p14="http://schemas.microsoft.com/office/powerpoint/2010/main" val="47402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90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n ToC Section Header">
    <p:spTree>
      <p:nvGrpSpPr>
        <p:cNvPr id="1" name=""/>
        <p:cNvGrpSpPr/>
        <p:nvPr/>
      </p:nvGrpSpPr>
      <p:grpSpPr>
        <a:xfrm>
          <a:off x="0" y="0"/>
          <a:ext cx="0" cy="0"/>
          <a:chOff x="0" y="0"/>
          <a:chExt cx="0" cy="0"/>
        </a:xfrm>
      </p:grpSpPr>
      <p:grpSp>
        <p:nvGrpSpPr>
          <p:cNvPr id="12" name="Group 11"/>
          <p:cNvGrpSpPr/>
          <p:nvPr userDrawn="1"/>
        </p:nvGrpSpPr>
        <p:grpSpPr>
          <a:xfrm>
            <a:off x="0" y="1"/>
            <a:ext cx="9144000" cy="5157425"/>
            <a:chOff x="0" y="0"/>
            <a:chExt cx="12192000" cy="6876567"/>
          </a:xfrm>
        </p:grpSpPr>
        <p:sp>
          <p:nvSpPr>
            <p:cNvPr id="10" name="Rectangle 9"/>
            <p:cNvSpPr/>
            <p:nvPr userDrawn="1"/>
          </p:nvSpPr>
          <p:spPr>
            <a:xfrm>
              <a:off x="0" y="0"/>
              <a:ext cx="12192000" cy="64168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solidFill>
                  <a:schemeClr val="bg1"/>
                </a:solidFill>
              </a:endParaRPr>
            </a:p>
          </p:txBody>
        </p:sp>
        <p:sp>
          <p:nvSpPr>
            <p:cNvPr id="11" name="Rectangle 10"/>
            <p:cNvSpPr/>
            <p:nvPr userDrawn="1"/>
          </p:nvSpPr>
          <p:spPr>
            <a:xfrm>
              <a:off x="0" y="6416861"/>
              <a:ext cx="12192000" cy="4597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solidFill>
                  <a:schemeClr val="bg1"/>
                </a:solidFill>
              </a:endParaRPr>
            </a:p>
          </p:txBody>
        </p:sp>
      </p:grpSp>
      <p:sp>
        <p:nvSpPr>
          <p:cNvPr id="2" name="NonTocSectionTitle"/>
          <p:cNvSpPr>
            <a:spLocks noGrp="1"/>
          </p:cNvSpPr>
          <p:nvPr>
            <p:ph type="title" hasCustomPrompt="1"/>
          </p:nvPr>
        </p:nvSpPr>
        <p:spPr bwMode="gray">
          <a:xfrm>
            <a:off x="332101" y="1967764"/>
            <a:ext cx="8109188" cy="487400"/>
          </a:xfrm>
        </p:spPr>
        <p:txBody>
          <a:bodyPr anchor="b" anchorCtr="0">
            <a:noAutofit/>
          </a:bodyPr>
          <a:lstStyle>
            <a:lvl1pPr algn="l">
              <a:lnSpc>
                <a:spcPts val="3000"/>
              </a:lnSpc>
              <a:defRPr sz="2850" b="1" cap="none" baseline="0">
                <a:solidFill>
                  <a:schemeClr val="bg1"/>
                </a:solidFill>
              </a:defRPr>
            </a:lvl1pPr>
          </a:lstStyle>
          <a:p>
            <a:r>
              <a:rPr lang="en-GB" noProof="0" dirty="0"/>
              <a:t>&lt;Insert section title&gt;</a:t>
            </a:r>
          </a:p>
        </p:txBody>
      </p:sp>
      <p:sp>
        <p:nvSpPr>
          <p:cNvPr id="3" name="Text Placeholder 2"/>
          <p:cNvSpPr>
            <a:spLocks noGrp="1"/>
          </p:cNvSpPr>
          <p:nvPr>
            <p:ph type="body" idx="1" hasCustomPrompt="1"/>
          </p:nvPr>
        </p:nvSpPr>
        <p:spPr bwMode="gray">
          <a:xfrm>
            <a:off x="332101" y="2472643"/>
            <a:ext cx="8109188" cy="1125140"/>
          </a:xfrm>
          <a:prstGeom prst="rect">
            <a:avLst/>
          </a:prstGeom>
        </p:spPr>
        <p:txBody>
          <a:bodyPr anchor="t" anchorCtr="0">
            <a:noAutofit/>
          </a:bodyPr>
          <a:lstStyle>
            <a:lvl1pPr marL="0" indent="0">
              <a:buNone/>
              <a:defRPr sz="2250" b="0">
                <a:solidFill>
                  <a:schemeClr val="bg1"/>
                </a:solidFill>
              </a:defRPr>
            </a:lvl1pPr>
            <a:lvl2pPr marL="342878" indent="0">
              <a:buNone/>
              <a:defRPr sz="1350">
                <a:solidFill>
                  <a:schemeClr val="tx1">
                    <a:tint val="75000"/>
                  </a:schemeClr>
                </a:solidFill>
              </a:defRPr>
            </a:lvl2pPr>
            <a:lvl3pPr marL="685757" indent="0">
              <a:buNone/>
              <a:defRPr sz="1200">
                <a:solidFill>
                  <a:schemeClr val="tx1">
                    <a:tint val="75000"/>
                  </a:schemeClr>
                </a:solidFill>
              </a:defRPr>
            </a:lvl3pPr>
            <a:lvl4pPr marL="1028635" indent="0">
              <a:buNone/>
              <a:defRPr sz="1050">
                <a:solidFill>
                  <a:schemeClr val="tx1">
                    <a:tint val="75000"/>
                  </a:schemeClr>
                </a:solidFill>
              </a:defRPr>
            </a:lvl4pPr>
            <a:lvl5pPr marL="1371513" indent="0">
              <a:buNone/>
              <a:defRPr sz="1050">
                <a:solidFill>
                  <a:schemeClr val="tx1">
                    <a:tint val="75000"/>
                  </a:schemeClr>
                </a:solidFill>
              </a:defRPr>
            </a:lvl5pPr>
            <a:lvl6pPr marL="1714391" indent="0">
              <a:buNone/>
              <a:defRPr sz="1050">
                <a:solidFill>
                  <a:schemeClr val="tx1">
                    <a:tint val="75000"/>
                  </a:schemeClr>
                </a:solidFill>
              </a:defRPr>
            </a:lvl6pPr>
            <a:lvl7pPr marL="2057270" indent="0">
              <a:buNone/>
              <a:defRPr sz="1050">
                <a:solidFill>
                  <a:schemeClr val="tx1">
                    <a:tint val="75000"/>
                  </a:schemeClr>
                </a:solidFill>
              </a:defRPr>
            </a:lvl7pPr>
            <a:lvl8pPr marL="2400149" indent="0">
              <a:buNone/>
              <a:defRPr sz="1050">
                <a:solidFill>
                  <a:schemeClr val="tx1">
                    <a:tint val="75000"/>
                  </a:schemeClr>
                </a:solidFill>
              </a:defRPr>
            </a:lvl8pPr>
            <a:lvl9pPr marL="2743027" indent="0">
              <a:buNone/>
              <a:defRPr sz="1050">
                <a:solidFill>
                  <a:schemeClr val="tx1">
                    <a:tint val="75000"/>
                  </a:schemeClr>
                </a:solidFill>
              </a:defRPr>
            </a:lvl9pPr>
          </a:lstStyle>
          <a:p>
            <a:pPr lvl="0"/>
            <a:r>
              <a:rPr lang="en-GB" noProof="0" dirty="0"/>
              <a:t>&lt;Sub title&gt;</a:t>
            </a:r>
          </a:p>
        </p:txBody>
      </p:sp>
      <p:sp>
        <p:nvSpPr>
          <p:cNvPr id="13" name="ctsFooter"/>
          <p:cNvSpPr txBox="1"/>
          <p:nvPr userDrawn="1"/>
        </p:nvSpPr>
        <p:spPr>
          <a:xfrm>
            <a:off x="332233" y="4841100"/>
            <a:ext cx="7021351" cy="275400"/>
          </a:xfrm>
          <a:prstGeom prst="rect">
            <a:avLst/>
          </a:prstGeom>
          <a:noFill/>
        </p:spPr>
        <p:txBody>
          <a:bodyPr wrap="square" lIns="0" tIns="0" rIns="0" bIns="0" rtlCol="0" anchor="ctr" anchorCtr="0">
            <a:noAutofit/>
          </a:bodyPr>
          <a:lstStyle/>
          <a:p>
            <a:r>
              <a:rPr lang="en-GB" sz="975">
                <a:solidFill>
                  <a:schemeClr val="bg1"/>
                </a:solidFill>
                <a:latin typeface="+mj-lt"/>
              </a:rPr>
              <a:t>October 2016</a:t>
            </a:r>
            <a:endParaRPr lang="en-GB" sz="975" dirty="0">
              <a:solidFill>
                <a:schemeClr val="bg1"/>
              </a:solidFill>
              <a:latin typeface="+mj-lt"/>
            </a:endParaRPr>
          </a:p>
        </p:txBody>
      </p:sp>
      <p:pic>
        <p:nvPicPr>
          <p:cNvPr id="14" name="Picture 13"/>
          <p:cNvPicPr>
            <a:picLocks noChangeAspect="1"/>
          </p:cNvPicPr>
          <p:nvPr userDrawn="1"/>
        </p:nvPicPr>
        <p:blipFill>
          <a:blip r:embed="rId2"/>
          <a:stretch>
            <a:fillRect/>
          </a:stretch>
        </p:blipFill>
        <p:spPr>
          <a:xfrm>
            <a:off x="7970400" y="4919400"/>
            <a:ext cx="850500" cy="144287"/>
          </a:xfrm>
          <a:prstGeom prst="rect">
            <a:avLst/>
          </a:prstGeom>
        </p:spPr>
      </p:pic>
    </p:spTree>
    <p:extLst>
      <p:ext uri="{BB962C8B-B14F-4D97-AF65-F5344CB8AC3E}">
        <p14:creationId xmlns:p14="http://schemas.microsoft.com/office/powerpoint/2010/main" val="2409444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Page">
    <p:spTree>
      <p:nvGrpSpPr>
        <p:cNvPr id="1" name=""/>
        <p:cNvGrpSpPr/>
        <p:nvPr/>
      </p:nvGrpSpPr>
      <p:grpSpPr>
        <a:xfrm>
          <a:off x="0" y="0"/>
          <a:ext cx="0" cy="0"/>
          <a:chOff x="0" y="0"/>
          <a:chExt cx="0" cy="0"/>
        </a:xfrm>
      </p:grpSpPr>
      <p:grpSp>
        <p:nvGrpSpPr>
          <p:cNvPr id="14" name="Group 13"/>
          <p:cNvGrpSpPr/>
          <p:nvPr userDrawn="1"/>
        </p:nvGrpSpPr>
        <p:grpSpPr>
          <a:xfrm>
            <a:off x="0" y="0"/>
            <a:ext cx="9144000" cy="5143500"/>
            <a:chOff x="0" y="0"/>
            <a:chExt cx="12192000" cy="6858000"/>
          </a:xfrm>
        </p:grpSpPr>
        <p:sp>
          <p:nvSpPr>
            <p:cNvPr id="15" name="Rectangle 14"/>
            <p:cNvSpPr/>
            <p:nvPr userDrawn="1"/>
          </p:nvSpPr>
          <p:spPr>
            <a:xfrm>
              <a:off x="0" y="0"/>
              <a:ext cx="12192000"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sp>
          <p:nvSpPr>
            <p:cNvPr id="16" name="Rectangle 15"/>
            <p:cNvSpPr/>
            <p:nvPr userDrawn="1"/>
          </p:nvSpPr>
          <p:spPr>
            <a:xfrm>
              <a:off x="0" y="548640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grpSp>
      <p:pic>
        <p:nvPicPr>
          <p:cNvPr id="17" name="Picture 16"/>
          <p:cNvPicPr>
            <a:picLocks noChangeAspect="1"/>
          </p:cNvPicPr>
          <p:nvPr userDrawn="1"/>
        </p:nvPicPr>
        <p:blipFill>
          <a:blip r:embed="rId2"/>
          <a:stretch>
            <a:fillRect/>
          </a:stretch>
        </p:blipFill>
        <p:spPr>
          <a:xfrm>
            <a:off x="6215063" y="4427072"/>
            <a:ext cx="2582796" cy="442857"/>
          </a:xfrm>
          <a:prstGeom prst="rect">
            <a:avLst/>
          </a:prstGeom>
        </p:spPr>
      </p:pic>
      <p:sp>
        <p:nvSpPr>
          <p:cNvPr id="2" name="NonTocSectionTitle"/>
          <p:cNvSpPr>
            <a:spLocks noGrp="1"/>
          </p:cNvSpPr>
          <p:nvPr>
            <p:ph type="title" hasCustomPrompt="1"/>
          </p:nvPr>
        </p:nvSpPr>
        <p:spPr bwMode="gray">
          <a:xfrm>
            <a:off x="332101" y="1967764"/>
            <a:ext cx="8109188" cy="487400"/>
          </a:xfrm>
        </p:spPr>
        <p:txBody>
          <a:bodyPr anchor="b" anchorCtr="0">
            <a:noAutofit/>
          </a:bodyPr>
          <a:lstStyle>
            <a:lvl1pPr algn="l">
              <a:lnSpc>
                <a:spcPts val="3000"/>
              </a:lnSpc>
              <a:defRPr sz="2850" b="1" cap="none" baseline="0">
                <a:solidFill>
                  <a:schemeClr val="bg1"/>
                </a:solidFill>
              </a:defRPr>
            </a:lvl1pPr>
          </a:lstStyle>
          <a:p>
            <a:r>
              <a:rPr lang="en-GB" noProof="0" dirty="0"/>
              <a:t>&lt;Insert section title&gt;</a:t>
            </a:r>
          </a:p>
        </p:txBody>
      </p:sp>
      <p:sp>
        <p:nvSpPr>
          <p:cNvPr id="18" name="Date Placeholder 3"/>
          <p:cNvSpPr>
            <a:spLocks noGrp="1"/>
          </p:cNvSpPr>
          <p:nvPr>
            <p:ph type="dt" sz="half" idx="11"/>
          </p:nvPr>
        </p:nvSpPr>
        <p:spPr>
          <a:xfrm>
            <a:off x="332101" y="4576757"/>
            <a:ext cx="4120532" cy="275152"/>
          </a:xfrm>
          <a:prstGeom prst="rect">
            <a:avLst/>
          </a:prstGeom>
        </p:spPr>
        <p:txBody>
          <a:bodyPr lIns="0" tIns="0" rIns="0" bIns="0"/>
          <a:lstStyle>
            <a:lvl1pPr>
              <a:defRPr sz="1650" b="0">
                <a:solidFill>
                  <a:schemeClr val="accent2"/>
                </a:solidFill>
                <a:latin typeface="+mj-lt"/>
              </a:defRPr>
            </a:lvl1pPr>
          </a:lstStyle>
          <a:p>
            <a:r>
              <a:rPr lang="en-US"/>
              <a:t>Insert Date with 'Insert - Header &amp; Footer'</a:t>
            </a:r>
            <a:endParaRPr lang="en-GB" dirty="0"/>
          </a:p>
        </p:txBody>
      </p:sp>
      <p:sp>
        <p:nvSpPr>
          <p:cNvPr id="3" name="TextBox 2"/>
          <p:cNvSpPr txBox="1"/>
          <p:nvPr userDrawn="1"/>
        </p:nvSpPr>
        <p:spPr>
          <a:xfrm>
            <a:off x="332100" y="3782700"/>
            <a:ext cx="8145900" cy="199800"/>
          </a:xfrm>
          <a:prstGeom prst="rect">
            <a:avLst/>
          </a:prstGeom>
          <a:noFill/>
        </p:spPr>
        <p:txBody>
          <a:bodyPr wrap="square" lIns="0" tIns="0" rIns="0" bIns="0" rtlCol="0" anchor="ctr" anchorCtr="0">
            <a:noAutofit/>
          </a:bodyPr>
          <a:lstStyle/>
          <a:p>
            <a:pPr algn="l">
              <a:spcBef>
                <a:spcPts val="900"/>
              </a:spcBef>
              <a:spcAft>
                <a:spcPts val="750"/>
              </a:spcAft>
            </a:pPr>
            <a:r>
              <a:rPr lang="en-GB" sz="1013" dirty="0">
                <a:solidFill>
                  <a:schemeClr val="bg1"/>
                </a:solidFill>
              </a:rPr>
              <a:t>Interested in other GTM Research products and services? Please visit www.gtmresearch.com or contact sales@greentechmedia.com</a:t>
            </a:r>
          </a:p>
        </p:txBody>
      </p:sp>
    </p:spTree>
    <p:extLst>
      <p:ext uri="{BB962C8B-B14F-4D97-AF65-F5344CB8AC3E}">
        <p14:creationId xmlns:p14="http://schemas.microsoft.com/office/powerpoint/2010/main" val="405573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2286000" y="2888916"/>
            <a:ext cx="4572000" cy="923330"/>
          </a:xfrm>
          <a:prstGeom prst="rect">
            <a:avLst/>
          </a:prstGeom>
        </p:spPr>
        <p:txBody>
          <a:bodyPr>
            <a:spAutoFit/>
          </a:bodyPr>
          <a:lstStyle/>
          <a:p>
            <a:pPr algn="ctr"/>
            <a:r>
              <a:rPr lang="en-US" sz="1350" i="1" dirty="0">
                <a:solidFill>
                  <a:prstClr val="white"/>
                </a:solidFill>
                <a:latin typeface="Arial" panose="020B0604020202020204" pitchFamily="34" charset="0"/>
                <a:cs typeface="Arial" panose="020B0604020202020204" pitchFamily="34" charset="0"/>
              </a:rPr>
              <a:t>“Power the economic growth and competitiveness of New York State by providing customers with low cost, clean, reliable power and the innovative energy infrastructure and services they value”</a:t>
            </a:r>
          </a:p>
        </p:txBody>
      </p:sp>
      <p:sp>
        <p:nvSpPr>
          <p:cNvPr id="5" name="Rectangle 4"/>
          <p:cNvSpPr/>
          <p:nvPr userDrawn="1"/>
        </p:nvSpPr>
        <p:spPr>
          <a:xfrm>
            <a:off x="2286000" y="2412132"/>
            <a:ext cx="4572000" cy="369332"/>
          </a:xfrm>
          <a:prstGeom prst="rect">
            <a:avLst/>
          </a:prstGeom>
        </p:spPr>
        <p:txBody>
          <a:bodyPr>
            <a:spAutoFit/>
          </a:bodyPr>
          <a:lstStyle/>
          <a:p>
            <a:pPr algn="ctr"/>
            <a:r>
              <a:rPr lang="en-US" sz="1800" b="1" i="0" dirty="0">
                <a:solidFill>
                  <a:prstClr val="white"/>
                </a:solidFill>
                <a:latin typeface="Arial" panose="020B0604020202020204" pitchFamily="34" charset="0"/>
                <a:cs typeface="Arial" panose="020B0604020202020204" pitchFamily="34" charset="0"/>
              </a:rPr>
              <a:t>Our Mission</a:t>
            </a:r>
          </a:p>
        </p:txBody>
      </p:sp>
      <p:sp>
        <p:nvSpPr>
          <p:cNvPr id="6" name="Rectangle 5"/>
          <p:cNvSpPr/>
          <p:nvPr userDrawn="1"/>
        </p:nvSpPr>
        <p:spPr>
          <a:xfrm>
            <a:off x="1485018" y="4317552"/>
            <a:ext cx="6173965" cy="59518"/>
          </a:xfrm>
          <a:prstGeom prst="rect">
            <a:avLst/>
          </a:prstGeom>
          <a:solidFill>
            <a:srgbClr val="FCB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013"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4368" y="998221"/>
            <a:ext cx="3415265" cy="824562"/>
          </a:xfrm>
          <a:prstGeom prst="rect">
            <a:avLst/>
          </a:prstGeom>
        </p:spPr>
      </p:pic>
    </p:spTree>
    <p:extLst>
      <p:ext uri="{BB962C8B-B14F-4D97-AF65-F5344CB8AC3E}">
        <p14:creationId xmlns:p14="http://schemas.microsoft.com/office/powerpoint/2010/main" val="425623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5" name="Rectangle 4"/>
          <p:cNvSpPr/>
          <p:nvPr userDrawn="1"/>
        </p:nvSpPr>
        <p:spPr>
          <a:xfrm>
            <a:off x="2286000" y="2791274"/>
            <a:ext cx="4572000" cy="369332"/>
          </a:xfrm>
          <a:prstGeom prst="rect">
            <a:avLst/>
          </a:prstGeom>
        </p:spPr>
        <p:txBody>
          <a:bodyPr>
            <a:spAutoFit/>
          </a:bodyPr>
          <a:lstStyle/>
          <a:p>
            <a:pPr algn="ctr"/>
            <a:r>
              <a:rPr lang="en-US" sz="1800" b="1" i="0" dirty="0">
                <a:solidFill>
                  <a:prstClr val="white"/>
                </a:solidFill>
                <a:latin typeface="Arial" panose="020B0604020202020204" pitchFamily="34" charset="0"/>
                <a:cs typeface="Arial" panose="020B0604020202020204" pitchFamily="34" charset="0"/>
              </a:rPr>
              <a:t>Generating more than electricity</a:t>
            </a:r>
          </a:p>
        </p:txBody>
      </p:sp>
      <p:sp>
        <p:nvSpPr>
          <p:cNvPr id="6" name="Rectangle 5"/>
          <p:cNvSpPr/>
          <p:nvPr userDrawn="1"/>
        </p:nvSpPr>
        <p:spPr>
          <a:xfrm>
            <a:off x="1485018" y="4317552"/>
            <a:ext cx="6173965" cy="59518"/>
          </a:xfrm>
          <a:prstGeom prst="rect">
            <a:avLst/>
          </a:prstGeom>
          <a:solidFill>
            <a:srgbClr val="FCB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013"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4368" y="998221"/>
            <a:ext cx="3415265" cy="824562"/>
          </a:xfrm>
          <a:prstGeom prst="rect">
            <a:avLst/>
          </a:prstGeom>
        </p:spPr>
      </p:pic>
    </p:spTree>
    <p:extLst>
      <p:ext uri="{BB962C8B-B14F-4D97-AF65-F5344CB8AC3E}">
        <p14:creationId xmlns:p14="http://schemas.microsoft.com/office/powerpoint/2010/main" val="287439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grpSp>
        <p:nvGrpSpPr>
          <p:cNvPr id="8" name="Group 7"/>
          <p:cNvGrpSpPr/>
          <p:nvPr userDrawn="1"/>
        </p:nvGrpSpPr>
        <p:grpSpPr>
          <a:xfrm rot="1502371">
            <a:off x="6309162" y="1888431"/>
            <a:ext cx="588708" cy="1040024"/>
            <a:chOff x="5869118" y="1864852"/>
            <a:chExt cx="1875650" cy="3313563"/>
          </a:xfrm>
        </p:grpSpPr>
        <p:grpSp>
          <p:nvGrpSpPr>
            <p:cNvPr id="9" name="Group 8"/>
            <p:cNvGrpSpPr/>
            <p:nvPr/>
          </p:nvGrpSpPr>
          <p:grpSpPr>
            <a:xfrm>
              <a:off x="5869118" y="1864852"/>
              <a:ext cx="1875650" cy="3313563"/>
              <a:chOff x="3509193" y="2208611"/>
              <a:chExt cx="2116248" cy="3738609"/>
            </a:xfrm>
          </p:grpSpPr>
          <p:sp>
            <p:nvSpPr>
              <p:cNvPr id="11" name="Freeform 10"/>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2" name="Group 11"/>
              <p:cNvGrpSpPr/>
              <p:nvPr/>
            </p:nvGrpSpPr>
            <p:grpSpPr>
              <a:xfrm>
                <a:off x="4221220" y="3554960"/>
                <a:ext cx="700181" cy="1502973"/>
                <a:chOff x="6480420" y="3161623"/>
                <a:chExt cx="813818" cy="1746901"/>
              </a:xfrm>
            </p:grpSpPr>
            <p:sp>
              <p:nvSpPr>
                <p:cNvPr id="21" name="Freeform 20"/>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 name="Freeform 21"/>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3" name="Freeform 22"/>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 name="Freeform 23"/>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5" name="Freeform 24"/>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 name="Freeform 25"/>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7" name="Freeform 26"/>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8" name="Freeform 27"/>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 name="Rounded Rectangle 28"/>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3" name="Group 12"/>
              <p:cNvGrpSpPr/>
              <p:nvPr/>
            </p:nvGrpSpPr>
            <p:grpSpPr>
              <a:xfrm>
                <a:off x="4077456" y="5030272"/>
                <a:ext cx="983340" cy="916948"/>
                <a:chOff x="4077456" y="5030272"/>
                <a:chExt cx="983340" cy="916948"/>
              </a:xfrm>
            </p:grpSpPr>
            <p:sp>
              <p:nvSpPr>
                <p:cNvPr id="15" name="Freeform 14"/>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6" name="Freeform 15"/>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 name="Freeform 16"/>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8" name="Freeform 17"/>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 name="Freeform 18"/>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0" name="Freeform 19"/>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4" name="Oval 13"/>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0" name="Oval 9"/>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30" name="Group 29"/>
          <p:cNvGrpSpPr/>
          <p:nvPr userDrawn="1"/>
        </p:nvGrpSpPr>
        <p:grpSpPr>
          <a:xfrm rot="3986291">
            <a:off x="6040610" y="2613193"/>
            <a:ext cx="588708" cy="1040024"/>
            <a:chOff x="5869118" y="1864852"/>
            <a:chExt cx="1875650" cy="3313563"/>
          </a:xfrm>
        </p:grpSpPr>
        <p:grpSp>
          <p:nvGrpSpPr>
            <p:cNvPr id="31" name="Group 30"/>
            <p:cNvGrpSpPr/>
            <p:nvPr/>
          </p:nvGrpSpPr>
          <p:grpSpPr>
            <a:xfrm>
              <a:off x="5869118" y="1864852"/>
              <a:ext cx="1875650" cy="3313563"/>
              <a:chOff x="3509193" y="2208611"/>
              <a:chExt cx="2116248" cy="3738609"/>
            </a:xfrm>
          </p:grpSpPr>
          <p:sp>
            <p:nvSpPr>
              <p:cNvPr id="33" name="Freeform 32"/>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34" name="Group 33"/>
              <p:cNvGrpSpPr/>
              <p:nvPr/>
            </p:nvGrpSpPr>
            <p:grpSpPr>
              <a:xfrm>
                <a:off x="4221220" y="3554960"/>
                <a:ext cx="700181" cy="1502973"/>
                <a:chOff x="6480420" y="3161623"/>
                <a:chExt cx="813818" cy="1746901"/>
              </a:xfrm>
            </p:grpSpPr>
            <p:sp>
              <p:nvSpPr>
                <p:cNvPr id="43" name="Freeform 42"/>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44" name="Freeform 43"/>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45" name="Freeform 44"/>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46" name="Freeform 45"/>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47" name="Freeform 46"/>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48" name="Freeform 47"/>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49" name="Freeform 48"/>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50" name="Freeform 49"/>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51" name="Rounded Rectangle 50"/>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35" name="Group 34"/>
              <p:cNvGrpSpPr/>
              <p:nvPr/>
            </p:nvGrpSpPr>
            <p:grpSpPr>
              <a:xfrm>
                <a:off x="4077456" y="5030272"/>
                <a:ext cx="983340" cy="916948"/>
                <a:chOff x="4077456" y="5030272"/>
                <a:chExt cx="983340" cy="916948"/>
              </a:xfrm>
            </p:grpSpPr>
            <p:sp>
              <p:nvSpPr>
                <p:cNvPr id="37" name="Freeform 36"/>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38" name="Freeform 37"/>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39" name="Freeform 38"/>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40" name="Freeform 39"/>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41" name="Freeform 40"/>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42" name="Freeform 41"/>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36" name="Oval 35"/>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32" name="Oval 31"/>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52" name="Group 51"/>
          <p:cNvGrpSpPr/>
          <p:nvPr userDrawn="1"/>
        </p:nvGrpSpPr>
        <p:grpSpPr>
          <a:xfrm rot="18795435">
            <a:off x="6774043" y="2441107"/>
            <a:ext cx="588708" cy="1040024"/>
            <a:chOff x="5869118" y="1864852"/>
            <a:chExt cx="1875650" cy="3313563"/>
          </a:xfrm>
        </p:grpSpPr>
        <p:grpSp>
          <p:nvGrpSpPr>
            <p:cNvPr id="53" name="Group 52"/>
            <p:cNvGrpSpPr/>
            <p:nvPr/>
          </p:nvGrpSpPr>
          <p:grpSpPr>
            <a:xfrm>
              <a:off x="5869118" y="1864852"/>
              <a:ext cx="1875650" cy="3313563"/>
              <a:chOff x="3509193" y="2208611"/>
              <a:chExt cx="2116248" cy="3738609"/>
            </a:xfrm>
          </p:grpSpPr>
          <p:sp>
            <p:nvSpPr>
              <p:cNvPr id="55" name="Freeform 54"/>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56" name="Group 55"/>
              <p:cNvGrpSpPr/>
              <p:nvPr/>
            </p:nvGrpSpPr>
            <p:grpSpPr>
              <a:xfrm>
                <a:off x="4221220" y="3554960"/>
                <a:ext cx="700181" cy="1502973"/>
                <a:chOff x="6480420" y="3161623"/>
                <a:chExt cx="813818" cy="1746901"/>
              </a:xfrm>
            </p:grpSpPr>
            <p:sp>
              <p:nvSpPr>
                <p:cNvPr id="65" name="Freeform 64"/>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66" name="Freeform 65"/>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67" name="Freeform 66"/>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68" name="Freeform 67"/>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69" name="Freeform 68"/>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70" name="Freeform 69"/>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71" name="Freeform 70"/>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72" name="Freeform 71"/>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73" name="Rounded Rectangle 72"/>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57" name="Group 56"/>
              <p:cNvGrpSpPr/>
              <p:nvPr/>
            </p:nvGrpSpPr>
            <p:grpSpPr>
              <a:xfrm>
                <a:off x="4077456" y="5030272"/>
                <a:ext cx="983340" cy="916948"/>
                <a:chOff x="4077456" y="5030272"/>
                <a:chExt cx="983340" cy="916948"/>
              </a:xfrm>
            </p:grpSpPr>
            <p:sp>
              <p:nvSpPr>
                <p:cNvPr id="59" name="Freeform 58"/>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60" name="Freeform 59"/>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61" name="Freeform 60"/>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62" name="Freeform 61"/>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63" name="Freeform 62"/>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64" name="Freeform 63"/>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58" name="Oval 57"/>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54" name="Oval 53"/>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74" name="Group 73"/>
          <p:cNvGrpSpPr/>
          <p:nvPr userDrawn="1"/>
        </p:nvGrpSpPr>
        <p:grpSpPr>
          <a:xfrm rot="17057516">
            <a:off x="5740862" y="2271540"/>
            <a:ext cx="588708" cy="1040024"/>
            <a:chOff x="5869118" y="1864852"/>
            <a:chExt cx="1875650" cy="3313563"/>
          </a:xfrm>
        </p:grpSpPr>
        <p:grpSp>
          <p:nvGrpSpPr>
            <p:cNvPr id="75" name="Group 74"/>
            <p:cNvGrpSpPr/>
            <p:nvPr/>
          </p:nvGrpSpPr>
          <p:grpSpPr>
            <a:xfrm>
              <a:off x="5869118" y="1864852"/>
              <a:ext cx="1875650" cy="3313563"/>
              <a:chOff x="3509193" y="2208611"/>
              <a:chExt cx="2116248" cy="3738609"/>
            </a:xfrm>
          </p:grpSpPr>
          <p:sp>
            <p:nvSpPr>
              <p:cNvPr id="77" name="Freeform 76"/>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78" name="Group 77"/>
              <p:cNvGrpSpPr/>
              <p:nvPr/>
            </p:nvGrpSpPr>
            <p:grpSpPr>
              <a:xfrm>
                <a:off x="4221220" y="3554960"/>
                <a:ext cx="700181" cy="1502973"/>
                <a:chOff x="6480420" y="3161623"/>
                <a:chExt cx="813818" cy="1746901"/>
              </a:xfrm>
            </p:grpSpPr>
            <p:sp>
              <p:nvSpPr>
                <p:cNvPr id="87" name="Freeform 86"/>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88" name="Freeform 87"/>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89" name="Freeform 88"/>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90" name="Freeform 89"/>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91" name="Freeform 90"/>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92" name="Freeform 91"/>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93" name="Freeform 92"/>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94" name="Freeform 93"/>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95" name="Rounded Rectangle 94"/>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79" name="Group 78"/>
              <p:cNvGrpSpPr/>
              <p:nvPr/>
            </p:nvGrpSpPr>
            <p:grpSpPr>
              <a:xfrm>
                <a:off x="4077456" y="5030272"/>
                <a:ext cx="983340" cy="916948"/>
                <a:chOff x="4077456" y="5030272"/>
                <a:chExt cx="983340" cy="916948"/>
              </a:xfrm>
            </p:grpSpPr>
            <p:sp>
              <p:nvSpPr>
                <p:cNvPr id="81" name="Freeform 80"/>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82" name="Freeform 81"/>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83" name="Freeform 82"/>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84" name="Freeform 83"/>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85" name="Freeform 84"/>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86" name="Freeform 85"/>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80" name="Oval 79"/>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76" name="Oval 75"/>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96" name="Group 95"/>
          <p:cNvGrpSpPr/>
          <p:nvPr userDrawn="1"/>
        </p:nvGrpSpPr>
        <p:grpSpPr>
          <a:xfrm rot="18650810">
            <a:off x="5903905" y="1364809"/>
            <a:ext cx="588708" cy="1040024"/>
            <a:chOff x="5869118" y="1864852"/>
            <a:chExt cx="1875650" cy="3313563"/>
          </a:xfrm>
        </p:grpSpPr>
        <p:grpSp>
          <p:nvGrpSpPr>
            <p:cNvPr id="97" name="Group 96"/>
            <p:cNvGrpSpPr/>
            <p:nvPr/>
          </p:nvGrpSpPr>
          <p:grpSpPr>
            <a:xfrm>
              <a:off x="5869118" y="1864852"/>
              <a:ext cx="1875650" cy="3313563"/>
              <a:chOff x="3509193" y="2208611"/>
              <a:chExt cx="2116248" cy="3738609"/>
            </a:xfrm>
          </p:grpSpPr>
          <p:sp>
            <p:nvSpPr>
              <p:cNvPr id="99" name="Freeform 98"/>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00" name="Group 99"/>
              <p:cNvGrpSpPr/>
              <p:nvPr/>
            </p:nvGrpSpPr>
            <p:grpSpPr>
              <a:xfrm>
                <a:off x="4221220" y="3554960"/>
                <a:ext cx="700181" cy="1502973"/>
                <a:chOff x="6480420" y="3161623"/>
                <a:chExt cx="813818" cy="1746901"/>
              </a:xfrm>
            </p:grpSpPr>
            <p:sp>
              <p:nvSpPr>
                <p:cNvPr id="109" name="Freeform 108"/>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0" name="Freeform 109"/>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1" name="Freeform 110"/>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2" name="Freeform 111"/>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3" name="Freeform 112"/>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4" name="Freeform 113"/>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15" name="Freeform 114"/>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6" name="Freeform 115"/>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17" name="Rounded Rectangle 116"/>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01" name="Group 100"/>
              <p:cNvGrpSpPr/>
              <p:nvPr/>
            </p:nvGrpSpPr>
            <p:grpSpPr>
              <a:xfrm>
                <a:off x="4077456" y="5030272"/>
                <a:ext cx="983340" cy="916948"/>
                <a:chOff x="4077456" y="5030272"/>
                <a:chExt cx="983340" cy="916948"/>
              </a:xfrm>
            </p:grpSpPr>
            <p:sp>
              <p:nvSpPr>
                <p:cNvPr id="103" name="Freeform 102"/>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04" name="Freeform 103"/>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05" name="Freeform 104"/>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06" name="Freeform 105"/>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07" name="Freeform 106"/>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08" name="Freeform 107"/>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02" name="Oval 101"/>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98" name="Oval 97"/>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118" name="Group 117"/>
          <p:cNvGrpSpPr/>
          <p:nvPr userDrawn="1"/>
        </p:nvGrpSpPr>
        <p:grpSpPr>
          <a:xfrm rot="5785292">
            <a:off x="5576692" y="1941232"/>
            <a:ext cx="588708" cy="1040024"/>
            <a:chOff x="5869118" y="1864852"/>
            <a:chExt cx="1875650" cy="3313563"/>
          </a:xfrm>
        </p:grpSpPr>
        <p:grpSp>
          <p:nvGrpSpPr>
            <p:cNvPr id="119" name="Group 118"/>
            <p:cNvGrpSpPr/>
            <p:nvPr/>
          </p:nvGrpSpPr>
          <p:grpSpPr>
            <a:xfrm>
              <a:off x="5869118" y="1864852"/>
              <a:ext cx="1875650" cy="3313563"/>
              <a:chOff x="3509193" y="2208611"/>
              <a:chExt cx="2116248" cy="3738609"/>
            </a:xfrm>
          </p:grpSpPr>
          <p:sp>
            <p:nvSpPr>
              <p:cNvPr id="121" name="Freeform 120"/>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22" name="Group 121"/>
              <p:cNvGrpSpPr/>
              <p:nvPr/>
            </p:nvGrpSpPr>
            <p:grpSpPr>
              <a:xfrm>
                <a:off x="4221220" y="3554960"/>
                <a:ext cx="700181" cy="1502973"/>
                <a:chOff x="6480420" y="3161623"/>
                <a:chExt cx="813818" cy="1746901"/>
              </a:xfrm>
            </p:grpSpPr>
            <p:sp>
              <p:nvSpPr>
                <p:cNvPr id="131" name="Freeform 130"/>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2" name="Freeform 131"/>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3" name="Freeform 132"/>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4" name="Freeform 133"/>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5" name="Freeform 134"/>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6" name="Freeform 135"/>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37" name="Freeform 136"/>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8" name="Freeform 137"/>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39" name="Rounded Rectangle 138"/>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23" name="Group 122"/>
              <p:cNvGrpSpPr/>
              <p:nvPr/>
            </p:nvGrpSpPr>
            <p:grpSpPr>
              <a:xfrm>
                <a:off x="4077456" y="5030272"/>
                <a:ext cx="983340" cy="916948"/>
                <a:chOff x="4077456" y="5030272"/>
                <a:chExt cx="983340" cy="916948"/>
              </a:xfrm>
            </p:grpSpPr>
            <p:sp>
              <p:nvSpPr>
                <p:cNvPr id="125" name="Freeform 124"/>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26" name="Freeform 125"/>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27" name="Freeform 126"/>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28" name="Freeform 127"/>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29" name="Freeform 128"/>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30" name="Freeform 129"/>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24" name="Oval 123"/>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20" name="Oval 119"/>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140" name="Group 139"/>
          <p:cNvGrpSpPr/>
          <p:nvPr userDrawn="1"/>
        </p:nvGrpSpPr>
        <p:grpSpPr>
          <a:xfrm rot="5785292">
            <a:off x="5570267" y="2780494"/>
            <a:ext cx="588708" cy="1040024"/>
            <a:chOff x="5869118" y="1864852"/>
            <a:chExt cx="1875650" cy="3313563"/>
          </a:xfrm>
        </p:grpSpPr>
        <p:grpSp>
          <p:nvGrpSpPr>
            <p:cNvPr id="141" name="Group 140"/>
            <p:cNvGrpSpPr/>
            <p:nvPr/>
          </p:nvGrpSpPr>
          <p:grpSpPr>
            <a:xfrm>
              <a:off x="5869118" y="1864852"/>
              <a:ext cx="1875650" cy="3313563"/>
              <a:chOff x="3509193" y="2208611"/>
              <a:chExt cx="2116248" cy="3738609"/>
            </a:xfrm>
          </p:grpSpPr>
          <p:sp>
            <p:nvSpPr>
              <p:cNvPr id="143" name="Freeform 142"/>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44" name="Group 143"/>
              <p:cNvGrpSpPr/>
              <p:nvPr/>
            </p:nvGrpSpPr>
            <p:grpSpPr>
              <a:xfrm>
                <a:off x="4221220" y="3554960"/>
                <a:ext cx="700181" cy="1502973"/>
                <a:chOff x="6480420" y="3161623"/>
                <a:chExt cx="813818" cy="1746901"/>
              </a:xfrm>
            </p:grpSpPr>
            <p:sp>
              <p:nvSpPr>
                <p:cNvPr id="153" name="Freeform 152"/>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54" name="Freeform 153"/>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55" name="Freeform 154"/>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56" name="Freeform 155"/>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57" name="Freeform 156"/>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58" name="Freeform 157"/>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59" name="Freeform 158"/>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60" name="Freeform 159"/>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61" name="Rounded Rectangle 160"/>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45" name="Group 144"/>
              <p:cNvGrpSpPr/>
              <p:nvPr/>
            </p:nvGrpSpPr>
            <p:grpSpPr>
              <a:xfrm>
                <a:off x="4077456" y="5030272"/>
                <a:ext cx="983340" cy="916948"/>
                <a:chOff x="4077456" y="5030272"/>
                <a:chExt cx="983340" cy="916948"/>
              </a:xfrm>
            </p:grpSpPr>
            <p:sp>
              <p:nvSpPr>
                <p:cNvPr id="147" name="Freeform 146"/>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48" name="Freeform 147"/>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49" name="Freeform 148"/>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50" name="Freeform 149"/>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51" name="Freeform 150"/>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52" name="Freeform 151"/>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46" name="Oval 145"/>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42" name="Oval 141"/>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162" name="Group 161"/>
          <p:cNvGrpSpPr/>
          <p:nvPr userDrawn="1"/>
        </p:nvGrpSpPr>
        <p:grpSpPr>
          <a:xfrm rot="3994560">
            <a:off x="6764596" y="1971781"/>
            <a:ext cx="588708" cy="1040024"/>
            <a:chOff x="5869118" y="1864852"/>
            <a:chExt cx="1875650" cy="3313563"/>
          </a:xfrm>
        </p:grpSpPr>
        <p:grpSp>
          <p:nvGrpSpPr>
            <p:cNvPr id="163" name="Group 162"/>
            <p:cNvGrpSpPr/>
            <p:nvPr/>
          </p:nvGrpSpPr>
          <p:grpSpPr>
            <a:xfrm>
              <a:off x="5869118" y="1864852"/>
              <a:ext cx="1875650" cy="3313563"/>
              <a:chOff x="3509193" y="2208611"/>
              <a:chExt cx="2116248" cy="3738609"/>
            </a:xfrm>
          </p:grpSpPr>
          <p:sp>
            <p:nvSpPr>
              <p:cNvPr id="165" name="Freeform 164"/>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66" name="Group 165"/>
              <p:cNvGrpSpPr/>
              <p:nvPr/>
            </p:nvGrpSpPr>
            <p:grpSpPr>
              <a:xfrm>
                <a:off x="4221220" y="3554960"/>
                <a:ext cx="700181" cy="1502973"/>
                <a:chOff x="6480420" y="3161623"/>
                <a:chExt cx="813818" cy="1746901"/>
              </a:xfrm>
            </p:grpSpPr>
            <p:sp>
              <p:nvSpPr>
                <p:cNvPr id="175" name="Freeform 174"/>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76" name="Freeform 175"/>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77" name="Freeform 176"/>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78" name="Freeform 177"/>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79" name="Freeform 178"/>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80" name="Freeform 179"/>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81" name="Freeform 180"/>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82" name="Freeform 181"/>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83" name="Rounded Rectangle 182"/>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67" name="Group 166"/>
              <p:cNvGrpSpPr/>
              <p:nvPr/>
            </p:nvGrpSpPr>
            <p:grpSpPr>
              <a:xfrm>
                <a:off x="4077456" y="5030272"/>
                <a:ext cx="983340" cy="916948"/>
                <a:chOff x="4077456" y="5030272"/>
                <a:chExt cx="983340" cy="916948"/>
              </a:xfrm>
            </p:grpSpPr>
            <p:sp>
              <p:nvSpPr>
                <p:cNvPr id="169" name="Freeform 168"/>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0" name="Freeform 169"/>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1" name="Freeform 170"/>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2" name="Freeform 171"/>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3" name="Freeform 172"/>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74" name="Freeform 173"/>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68" name="Oval 167"/>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64" name="Oval 163"/>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184" name="Group 183"/>
          <p:cNvGrpSpPr/>
          <p:nvPr userDrawn="1"/>
        </p:nvGrpSpPr>
        <p:grpSpPr>
          <a:xfrm rot="3994560">
            <a:off x="6573626" y="1428559"/>
            <a:ext cx="588708" cy="1040024"/>
            <a:chOff x="5869118" y="1864852"/>
            <a:chExt cx="1875650" cy="3313563"/>
          </a:xfrm>
        </p:grpSpPr>
        <p:grpSp>
          <p:nvGrpSpPr>
            <p:cNvPr id="185" name="Group 184"/>
            <p:cNvGrpSpPr/>
            <p:nvPr/>
          </p:nvGrpSpPr>
          <p:grpSpPr>
            <a:xfrm>
              <a:off x="5869118" y="1864852"/>
              <a:ext cx="1875650" cy="3313563"/>
              <a:chOff x="3509193" y="2208611"/>
              <a:chExt cx="2116248" cy="3738609"/>
            </a:xfrm>
          </p:grpSpPr>
          <p:sp>
            <p:nvSpPr>
              <p:cNvPr id="187" name="Freeform 186"/>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188" name="Group 187"/>
              <p:cNvGrpSpPr/>
              <p:nvPr/>
            </p:nvGrpSpPr>
            <p:grpSpPr>
              <a:xfrm>
                <a:off x="4221220" y="3554960"/>
                <a:ext cx="700181" cy="1502973"/>
                <a:chOff x="6480420" y="3161623"/>
                <a:chExt cx="813818" cy="1746901"/>
              </a:xfrm>
            </p:grpSpPr>
            <p:sp>
              <p:nvSpPr>
                <p:cNvPr id="197" name="Freeform 196"/>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98" name="Freeform 197"/>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199" name="Freeform 198"/>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00" name="Freeform 199"/>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01" name="Freeform 200"/>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02" name="Freeform 201"/>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03" name="Freeform 202"/>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04" name="Freeform 203"/>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05" name="Rounded Rectangle 204"/>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189" name="Group 188"/>
              <p:cNvGrpSpPr/>
              <p:nvPr/>
            </p:nvGrpSpPr>
            <p:grpSpPr>
              <a:xfrm>
                <a:off x="4077456" y="5030272"/>
                <a:ext cx="983340" cy="916948"/>
                <a:chOff x="4077456" y="5030272"/>
                <a:chExt cx="983340" cy="916948"/>
              </a:xfrm>
            </p:grpSpPr>
            <p:sp>
              <p:nvSpPr>
                <p:cNvPr id="191" name="Freeform 190"/>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2" name="Freeform 191"/>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3" name="Freeform 192"/>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4" name="Freeform 193"/>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5" name="Freeform 194"/>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196" name="Freeform 195"/>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90" name="Oval 189"/>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186" name="Oval 185"/>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206" name="Group 205"/>
          <p:cNvGrpSpPr/>
          <p:nvPr userDrawn="1"/>
        </p:nvGrpSpPr>
        <p:grpSpPr>
          <a:xfrm rot="1502371">
            <a:off x="6480848" y="857122"/>
            <a:ext cx="588708" cy="1040024"/>
            <a:chOff x="5869118" y="1864852"/>
            <a:chExt cx="1875650" cy="3313563"/>
          </a:xfrm>
        </p:grpSpPr>
        <p:grpSp>
          <p:nvGrpSpPr>
            <p:cNvPr id="207" name="Group 206"/>
            <p:cNvGrpSpPr/>
            <p:nvPr/>
          </p:nvGrpSpPr>
          <p:grpSpPr>
            <a:xfrm>
              <a:off x="5869118" y="1864852"/>
              <a:ext cx="1875650" cy="3313563"/>
              <a:chOff x="3509193" y="2208611"/>
              <a:chExt cx="2116248" cy="3738609"/>
            </a:xfrm>
          </p:grpSpPr>
          <p:sp>
            <p:nvSpPr>
              <p:cNvPr id="209" name="Freeform 208"/>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210" name="Group 209"/>
              <p:cNvGrpSpPr/>
              <p:nvPr/>
            </p:nvGrpSpPr>
            <p:grpSpPr>
              <a:xfrm>
                <a:off x="4221220" y="3554960"/>
                <a:ext cx="700181" cy="1502973"/>
                <a:chOff x="6480420" y="3161623"/>
                <a:chExt cx="813818" cy="1746901"/>
              </a:xfrm>
            </p:grpSpPr>
            <p:sp>
              <p:nvSpPr>
                <p:cNvPr id="219" name="Freeform 218"/>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0" name="Freeform 219"/>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1" name="Freeform 220"/>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2" name="Freeform 221"/>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3" name="Freeform 222"/>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4" name="Freeform 223"/>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25" name="Freeform 224"/>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6" name="Freeform 225"/>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27" name="Rounded Rectangle 226"/>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211" name="Group 210"/>
              <p:cNvGrpSpPr/>
              <p:nvPr/>
            </p:nvGrpSpPr>
            <p:grpSpPr>
              <a:xfrm>
                <a:off x="4077456" y="5030272"/>
                <a:ext cx="983340" cy="916948"/>
                <a:chOff x="4077456" y="5030272"/>
                <a:chExt cx="983340" cy="916948"/>
              </a:xfrm>
            </p:grpSpPr>
            <p:sp>
              <p:nvSpPr>
                <p:cNvPr id="213" name="Freeform 212"/>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14" name="Freeform 213"/>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15" name="Freeform 214"/>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16" name="Freeform 215"/>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17" name="Freeform 216"/>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18" name="Freeform 217"/>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12" name="Oval 211"/>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08" name="Oval 207"/>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228" name="Group 227"/>
          <p:cNvGrpSpPr/>
          <p:nvPr userDrawn="1"/>
        </p:nvGrpSpPr>
        <p:grpSpPr>
          <a:xfrm rot="3986291">
            <a:off x="6761016" y="2662918"/>
            <a:ext cx="588708" cy="1040024"/>
            <a:chOff x="5869118" y="1864852"/>
            <a:chExt cx="1875650" cy="3313563"/>
          </a:xfrm>
        </p:grpSpPr>
        <p:grpSp>
          <p:nvGrpSpPr>
            <p:cNvPr id="229" name="Group 228"/>
            <p:cNvGrpSpPr/>
            <p:nvPr/>
          </p:nvGrpSpPr>
          <p:grpSpPr>
            <a:xfrm>
              <a:off x="5869118" y="1864852"/>
              <a:ext cx="1875650" cy="3313563"/>
              <a:chOff x="3509193" y="2208611"/>
              <a:chExt cx="2116248" cy="3738609"/>
            </a:xfrm>
          </p:grpSpPr>
          <p:sp>
            <p:nvSpPr>
              <p:cNvPr id="231" name="Freeform 230"/>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232" name="Group 231"/>
              <p:cNvGrpSpPr/>
              <p:nvPr/>
            </p:nvGrpSpPr>
            <p:grpSpPr>
              <a:xfrm>
                <a:off x="4221220" y="3554960"/>
                <a:ext cx="700181" cy="1502973"/>
                <a:chOff x="6480420" y="3161623"/>
                <a:chExt cx="813818" cy="1746901"/>
              </a:xfrm>
            </p:grpSpPr>
            <p:sp>
              <p:nvSpPr>
                <p:cNvPr id="241" name="Freeform 240"/>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2" name="Freeform 241"/>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3" name="Freeform 242"/>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4" name="Freeform 243"/>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5" name="Freeform 244"/>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6" name="Freeform 245"/>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47" name="Freeform 246"/>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8" name="Freeform 247"/>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49" name="Rounded Rectangle 248"/>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233" name="Group 232"/>
              <p:cNvGrpSpPr/>
              <p:nvPr/>
            </p:nvGrpSpPr>
            <p:grpSpPr>
              <a:xfrm>
                <a:off x="4077456" y="5030272"/>
                <a:ext cx="983340" cy="916948"/>
                <a:chOff x="4077456" y="5030272"/>
                <a:chExt cx="983340" cy="916948"/>
              </a:xfrm>
            </p:grpSpPr>
            <p:sp>
              <p:nvSpPr>
                <p:cNvPr id="235" name="Freeform 234"/>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36" name="Freeform 235"/>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37" name="Freeform 236"/>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38" name="Freeform 237"/>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39" name="Freeform 238"/>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40" name="Freeform 239"/>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34" name="Oval 233"/>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30" name="Oval 229"/>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250" name="Group 249"/>
          <p:cNvGrpSpPr/>
          <p:nvPr userDrawn="1"/>
        </p:nvGrpSpPr>
        <p:grpSpPr>
          <a:xfrm rot="18795435">
            <a:off x="5812942" y="826603"/>
            <a:ext cx="588708" cy="1040024"/>
            <a:chOff x="5869118" y="1864852"/>
            <a:chExt cx="1875650" cy="3313563"/>
          </a:xfrm>
        </p:grpSpPr>
        <p:grpSp>
          <p:nvGrpSpPr>
            <p:cNvPr id="251" name="Group 250"/>
            <p:cNvGrpSpPr/>
            <p:nvPr/>
          </p:nvGrpSpPr>
          <p:grpSpPr>
            <a:xfrm>
              <a:off x="5869118" y="1864852"/>
              <a:ext cx="1875650" cy="3313563"/>
              <a:chOff x="3509193" y="2208611"/>
              <a:chExt cx="2116248" cy="3738609"/>
            </a:xfrm>
          </p:grpSpPr>
          <p:sp>
            <p:nvSpPr>
              <p:cNvPr id="253" name="Freeform 252"/>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254" name="Group 253"/>
              <p:cNvGrpSpPr/>
              <p:nvPr/>
            </p:nvGrpSpPr>
            <p:grpSpPr>
              <a:xfrm>
                <a:off x="4221220" y="3554960"/>
                <a:ext cx="700181" cy="1502973"/>
                <a:chOff x="6480420" y="3161623"/>
                <a:chExt cx="813818" cy="1746901"/>
              </a:xfrm>
            </p:grpSpPr>
            <p:sp>
              <p:nvSpPr>
                <p:cNvPr id="263" name="Freeform 262"/>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4" name="Freeform 263"/>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5" name="Freeform 264"/>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6" name="Freeform 265"/>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7" name="Freeform 266"/>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68" name="Freeform 267"/>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69" name="Freeform 268"/>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70" name="Freeform 269"/>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71" name="Rounded Rectangle 270"/>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255" name="Group 254"/>
              <p:cNvGrpSpPr/>
              <p:nvPr/>
            </p:nvGrpSpPr>
            <p:grpSpPr>
              <a:xfrm>
                <a:off x="4077456" y="5030272"/>
                <a:ext cx="983340" cy="916948"/>
                <a:chOff x="4077456" y="5030272"/>
                <a:chExt cx="983340" cy="916948"/>
              </a:xfrm>
            </p:grpSpPr>
            <p:sp>
              <p:nvSpPr>
                <p:cNvPr id="257" name="Freeform 256"/>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58" name="Freeform 257"/>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59" name="Freeform 258"/>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60" name="Freeform 259"/>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61" name="Freeform 260"/>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62" name="Freeform 261"/>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56" name="Oval 255"/>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52" name="Oval 251"/>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272" name="Group 271"/>
          <p:cNvGrpSpPr/>
          <p:nvPr userDrawn="1"/>
        </p:nvGrpSpPr>
        <p:grpSpPr>
          <a:xfrm rot="13446306">
            <a:off x="5719163" y="1438947"/>
            <a:ext cx="588708" cy="1040024"/>
            <a:chOff x="5869118" y="1864852"/>
            <a:chExt cx="1875650" cy="3313563"/>
          </a:xfrm>
        </p:grpSpPr>
        <p:grpSp>
          <p:nvGrpSpPr>
            <p:cNvPr id="273" name="Group 272"/>
            <p:cNvGrpSpPr/>
            <p:nvPr/>
          </p:nvGrpSpPr>
          <p:grpSpPr>
            <a:xfrm>
              <a:off x="5869118" y="1864852"/>
              <a:ext cx="1875650" cy="3313563"/>
              <a:chOff x="3509193" y="2208611"/>
              <a:chExt cx="2116248" cy="3738609"/>
            </a:xfrm>
          </p:grpSpPr>
          <p:sp>
            <p:nvSpPr>
              <p:cNvPr id="275" name="Freeform 274"/>
              <p:cNvSpPr/>
              <p:nvPr/>
            </p:nvSpPr>
            <p:spPr>
              <a:xfrm>
                <a:off x="3509193" y="2208611"/>
                <a:ext cx="2116248" cy="2832368"/>
              </a:xfrm>
              <a:custGeom>
                <a:avLst/>
                <a:gdLst>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 name="connsiteX0" fmla="*/ 632444 w 1264888"/>
                  <a:gd name="connsiteY0" fmla="*/ 0 h 1692915"/>
                  <a:gd name="connsiteX1" fmla="*/ 1264888 w 1264888"/>
                  <a:gd name="connsiteY1" fmla="*/ 632458 h 1692915"/>
                  <a:gd name="connsiteX2" fmla="*/ 1212119 w 1264888"/>
                  <a:gd name="connsiteY2" fmla="*/ 884292 h 1692915"/>
                  <a:gd name="connsiteX3" fmla="*/ 1026175 w 1264888"/>
                  <a:gd name="connsiteY3" fmla="*/ 1272920 h 1692915"/>
                  <a:gd name="connsiteX4" fmla="*/ 972341 w 1264888"/>
                  <a:gd name="connsiteY4" fmla="*/ 1634870 h 1692915"/>
                  <a:gd name="connsiteX5" fmla="*/ 888132 w 1264888"/>
                  <a:gd name="connsiteY5" fmla="*/ 1692910 h 1692915"/>
                  <a:gd name="connsiteX6" fmla="*/ 376023 w 1264888"/>
                  <a:gd name="connsiteY6" fmla="*/ 1692910 h 1692915"/>
                  <a:gd name="connsiteX7" fmla="*/ 292547 w 1264888"/>
                  <a:gd name="connsiteY7" fmla="*/ 1635064 h 1692915"/>
                  <a:gd name="connsiteX8" fmla="*/ 238713 w 1264888"/>
                  <a:gd name="connsiteY8" fmla="*/ 1273114 h 1692915"/>
                  <a:gd name="connsiteX9" fmla="*/ 52769 w 1264888"/>
                  <a:gd name="connsiteY9" fmla="*/ 884486 h 1692915"/>
                  <a:gd name="connsiteX10" fmla="*/ 0 w 1264888"/>
                  <a:gd name="connsiteY10" fmla="*/ 632652 h 1692915"/>
                  <a:gd name="connsiteX11" fmla="*/ 632444 w 1264888"/>
                  <a:gd name="connsiteY11" fmla="*/ 194 h 1692915"/>
                  <a:gd name="connsiteX12" fmla="*/ 632444 w 1264888"/>
                  <a:gd name="connsiteY12" fmla="*/ 0 h 169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888" h="1692915">
                    <a:moveTo>
                      <a:pt x="632444" y="0"/>
                    </a:moveTo>
                    <a:cubicBezTo>
                      <a:pt x="981735" y="7"/>
                      <a:pt x="1264888" y="283165"/>
                      <a:pt x="1264888" y="632458"/>
                    </a:cubicBezTo>
                    <a:cubicBezTo>
                      <a:pt x="1264888" y="722053"/>
                      <a:pt x="1243620" y="800469"/>
                      <a:pt x="1212119" y="884292"/>
                    </a:cubicBezTo>
                    <a:cubicBezTo>
                      <a:pt x="1180618" y="968115"/>
                      <a:pt x="1050676" y="1160843"/>
                      <a:pt x="1026175" y="1272920"/>
                    </a:cubicBezTo>
                    <a:cubicBezTo>
                      <a:pt x="1001674" y="1384997"/>
                      <a:pt x="991603" y="1515490"/>
                      <a:pt x="972341" y="1634870"/>
                    </a:cubicBezTo>
                    <a:cubicBezTo>
                      <a:pt x="968177" y="1660679"/>
                      <a:pt x="924730" y="1693412"/>
                      <a:pt x="888132" y="1692910"/>
                    </a:cubicBezTo>
                    <a:cubicBezTo>
                      <a:pt x="851534" y="1692408"/>
                      <a:pt x="429358" y="1692412"/>
                      <a:pt x="376023" y="1692910"/>
                    </a:cubicBezTo>
                    <a:cubicBezTo>
                      <a:pt x="322688" y="1693408"/>
                      <a:pt x="296690" y="1660741"/>
                      <a:pt x="292547" y="1635064"/>
                    </a:cubicBezTo>
                    <a:cubicBezTo>
                      <a:pt x="273285" y="1515684"/>
                      <a:pt x="263214" y="1385191"/>
                      <a:pt x="238713" y="1273114"/>
                    </a:cubicBezTo>
                    <a:cubicBezTo>
                      <a:pt x="214212" y="1161037"/>
                      <a:pt x="84270" y="968309"/>
                      <a:pt x="52769" y="884486"/>
                    </a:cubicBezTo>
                    <a:cubicBezTo>
                      <a:pt x="21268" y="800663"/>
                      <a:pt x="0" y="722247"/>
                      <a:pt x="0" y="632652"/>
                    </a:cubicBezTo>
                    <a:cubicBezTo>
                      <a:pt x="0" y="283359"/>
                      <a:pt x="283153" y="201"/>
                      <a:pt x="632444" y="194"/>
                    </a:cubicBezTo>
                    <a:lnTo>
                      <a:pt x="632444" y="0"/>
                    </a:lnTo>
                    <a:close/>
                  </a:path>
                </a:pathLst>
              </a:custGeom>
              <a:solidFill>
                <a:srgbClr val="00B0F0">
                  <a:alpha val="20000"/>
                </a:srgbClr>
              </a:solidFill>
              <a:ln>
                <a:noFill/>
              </a:ln>
              <a:effectLst/>
              <a:scene3d>
                <a:camera prst="orthographicFront">
                  <a:rot lat="0" lon="0" rev="0"/>
                </a:camera>
                <a:lightRig rig="twoPt" dir="t">
                  <a:rot lat="0" lon="0" rev="0"/>
                </a:lightRig>
              </a:scene3d>
              <a:sp3d prstMaterial="clear">
                <a:bevelT w="317500" h="190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nvGrpSpPr>
              <p:cNvPr id="276" name="Group 275"/>
              <p:cNvGrpSpPr/>
              <p:nvPr/>
            </p:nvGrpSpPr>
            <p:grpSpPr>
              <a:xfrm>
                <a:off x="4221220" y="3554960"/>
                <a:ext cx="700181" cy="1502973"/>
                <a:chOff x="6480420" y="3161623"/>
                <a:chExt cx="813818" cy="1746901"/>
              </a:xfrm>
            </p:grpSpPr>
            <p:sp>
              <p:nvSpPr>
                <p:cNvPr id="285" name="Freeform 284"/>
                <p:cNvSpPr/>
                <p:nvPr/>
              </p:nvSpPr>
              <p:spPr>
                <a:xfrm>
                  <a:off x="6747926" y="4123689"/>
                  <a:ext cx="27850" cy="772043"/>
                </a:xfrm>
                <a:custGeom>
                  <a:avLst/>
                  <a:gdLst>
                    <a:gd name="connsiteX0" fmla="*/ 0 w 34290"/>
                    <a:gd name="connsiteY0" fmla="*/ 0 h 950595"/>
                    <a:gd name="connsiteX1" fmla="*/ 34290 w 34290"/>
                    <a:gd name="connsiteY1" fmla="*/ 950595 h 950595"/>
                  </a:gdLst>
                  <a:ahLst/>
                  <a:cxnLst>
                    <a:cxn ang="0">
                      <a:pos x="connsiteX0" y="connsiteY0"/>
                    </a:cxn>
                    <a:cxn ang="0">
                      <a:pos x="connsiteX1" y="connsiteY1"/>
                    </a:cxn>
                  </a:cxnLst>
                  <a:rect l="l" t="t" r="r" b="b"/>
                  <a:pathLst>
                    <a:path w="34290" h="950595">
                      <a:moveTo>
                        <a:pt x="0" y="0"/>
                      </a:moveTo>
                      <a:lnTo>
                        <a:pt x="34290" y="950595"/>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86" name="Freeform 285"/>
                <p:cNvSpPr/>
                <p:nvPr/>
              </p:nvSpPr>
              <p:spPr>
                <a:xfrm>
                  <a:off x="7003162" y="4123690"/>
                  <a:ext cx="21660" cy="770496"/>
                </a:xfrm>
                <a:custGeom>
                  <a:avLst/>
                  <a:gdLst>
                    <a:gd name="connsiteX0" fmla="*/ 26670 w 26670"/>
                    <a:gd name="connsiteY0" fmla="*/ 0 h 948690"/>
                    <a:gd name="connsiteX1" fmla="*/ 0 w 26670"/>
                    <a:gd name="connsiteY1" fmla="*/ 948690 h 948690"/>
                  </a:gdLst>
                  <a:ahLst/>
                  <a:cxnLst>
                    <a:cxn ang="0">
                      <a:pos x="connsiteX0" y="connsiteY0"/>
                    </a:cxn>
                    <a:cxn ang="0">
                      <a:pos x="connsiteX1" y="connsiteY1"/>
                    </a:cxn>
                  </a:cxnLst>
                  <a:rect l="l" t="t" r="r" b="b"/>
                  <a:pathLst>
                    <a:path w="26670" h="948690">
                      <a:moveTo>
                        <a:pt x="26670" y="0"/>
                      </a:moveTo>
                      <a:lnTo>
                        <a:pt x="0" y="948690"/>
                      </a:lnTo>
                    </a:path>
                  </a:pathLst>
                </a:custGeom>
                <a:ln w="317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87" name="Freeform 286"/>
                <p:cNvSpPr/>
                <p:nvPr/>
              </p:nvSpPr>
              <p:spPr>
                <a:xfrm>
                  <a:off x="6672271" y="3166397"/>
                  <a:ext cx="120681" cy="521400"/>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123 w 148713"/>
                    <a:gd name="connsiteY0" fmla="*/ 0 h 641985"/>
                    <a:gd name="connsiteX1" fmla="*/ 3933 w 148713"/>
                    <a:gd name="connsiteY1" fmla="*/ 110490 h 641985"/>
                    <a:gd name="connsiteX2" fmla="*/ 34413 w 148713"/>
                    <a:gd name="connsiteY2" fmla="*/ 129540 h 641985"/>
                    <a:gd name="connsiteX3" fmla="*/ 57273 w 148713"/>
                    <a:gd name="connsiteY3" fmla="*/ 87630 h 641985"/>
                    <a:gd name="connsiteX4" fmla="*/ 30603 w 148713"/>
                    <a:gd name="connsiteY4" fmla="*/ 57150 h 641985"/>
                    <a:gd name="connsiteX5" fmla="*/ 15363 w 148713"/>
                    <a:gd name="connsiteY5" fmla="*/ 144780 h 641985"/>
                    <a:gd name="connsiteX6" fmla="*/ 148713 w 148713"/>
                    <a:gd name="connsiteY6" fmla="*/ 641985 h 641985"/>
                    <a:gd name="connsiteX0" fmla="*/ 0 w 148590"/>
                    <a:gd name="connsiteY0" fmla="*/ 0 h 641985"/>
                    <a:gd name="connsiteX1" fmla="*/ 3810 w 148590"/>
                    <a:gd name="connsiteY1" fmla="*/ 110490 h 641985"/>
                    <a:gd name="connsiteX2" fmla="*/ 34290 w 148590"/>
                    <a:gd name="connsiteY2" fmla="*/ 129540 h 641985"/>
                    <a:gd name="connsiteX3" fmla="*/ 57150 w 148590"/>
                    <a:gd name="connsiteY3" fmla="*/ 87630 h 641985"/>
                    <a:gd name="connsiteX4" fmla="*/ 30480 w 148590"/>
                    <a:gd name="connsiteY4" fmla="*/ 57150 h 641985"/>
                    <a:gd name="connsiteX5" fmla="*/ 15240 w 148590"/>
                    <a:gd name="connsiteY5" fmla="*/ 144780 h 641985"/>
                    <a:gd name="connsiteX6" fmla="*/ 148590 w 148590"/>
                    <a:gd name="connsiteY6" fmla="*/ 641985 h 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0" h="641985">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931" y="57677"/>
                        <a:pt x="30480" y="57150"/>
                      </a:cubicBezTo>
                      <a:cubicBezTo>
                        <a:pt x="8255" y="56515"/>
                        <a:pt x="-4445" y="47308"/>
                        <a:pt x="15240" y="144780"/>
                      </a:cubicBezTo>
                      <a:cubicBezTo>
                        <a:pt x="34925" y="242253"/>
                        <a:pt x="104140" y="467995"/>
                        <a:pt x="148590" y="641985"/>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88" name="Freeform 287"/>
                <p:cNvSpPr/>
                <p:nvPr/>
              </p:nvSpPr>
              <p:spPr>
                <a:xfrm rot="21360000" flipH="1">
                  <a:off x="6946994" y="3161623"/>
                  <a:ext cx="116190" cy="521665"/>
                </a:xfrm>
                <a:custGeom>
                  <a:avLst/>
                  <a:gdLst>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8590"/>
                    <a:gd name="connsiteY0" fmla="*/ 0 h 666750"/>
                    <a:gd name="connsiteX1" fmla="*/ 3810 w 148590"/>
                    <a:gd name="connsiteY1" fmla="*/ 110490 h 666750"/>
                    <a:gd name="connsiteX2" fmla="*/ 34290 w 148590"/>
                    <a:gd name="connsiteY2" fmla="*/ 129540 h 666750"/>
                    <a:gd name="connsiteX3" fmla="*/ 57150 w 148590"/>
                    <a:gd name="connsiteY3" fmla="*/ 87630 h 666750"/>
                    <a:gd name="connsiteX4" fmla="*/ 30480 w 148590"/>
                    <a:gd name="connsiteY4" fmla="*/ 57150 h 666750"/>
                    <a:gd name="connsiteX5" fmla="*/ 15240 w 148590"/>
                    <a:gd name="connsiteY5" fmla="*/ 144780 h 666750"/>
                    <a:gd name="connsiteX6" fmla="*/ 148590 w 148590"/>
                    <a:gd name="connsiteY6" fmla="*/ 666750 h 666750"/>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 name="connsiteX0" fmla="*/ 0 w 143061"/>
                    <a:gd name="connsiteY0" fmla="*/ 0 h 642311"/>
                    <a:gd name="connsiteX1" fmla="*/ 3810 w 143061"/>
                    <a:gd name="connsiteY1" fmla="*/ 110490 h 642311"/>
                    <a:gd name="connsiteX2" fmla="*/ 34290 w 143061"/>
                    <a:gd name="connsiteY2" fmla="*/ 129540 h 642311"/>
                    <a:gd name="connsiteX3" fmla="*/ 57150 w 143061"/>
                    <a:gd name="connsiteY3" fmla="*/ 87630 h 642311"/>
                    <a:gd name="connsiteX4" fmla="*/ 30480 w 143061"/>
                    <a:gd name="connsiteY4" fmla="*/ 57150 h 642311"/>
                    <a:gd name="connsiteX5" fmla="*/ 15240 w 143061"/>
                    <a:gd name="connsiteY5" fmla="*/ 144780 h 642311"/>
                    <a:gd name="connsiteX6" fmla="*/ 143061 w 143061"/>
                    <a:gd name="connsiteY6" fmla="*/ 642311 h 6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061" h="642311">
                      <a:moveTo>
                        <a:pt x="0" y="0"/>
                      </a:moveTo>
                      <a:cubicBezTo>
                        <a:pt x="1270" y="36830"/>
                        <a:pt x="3175" y="92710"/>
                        <a:pt x="3810" y="110490"/>
                      </a:cubicBezTo>
                      <a:cubicBezTo>
                        <a:pt x="4445" y="128270"/>
                        <a:pt x="18415" y="132715"/>
                        <a:pt x="34290" y="129540"/>
                      </a:cubicBezTo>
                      <a:cubicBezTo>
                        <a:pt x="50165" y="126365"/>
                        <a:pt x="62865" y="111125"/>
                        <a:pt x="57150" y="87630"/>
                      </a:cubicBezTo>
                      <a:cubicBezTo>
                        <a:pt x="51435" y="64135"/>
                        <a:pt x="48877" y="55639"/>
                        <a:pt x="30480" y="57150"/>
                      </a:cubicBezTo>
                      <a:cubicBezTo>
                        <a:pt x="6441" y="59125"/>
                        <a:pt x="-3523" y="47253"/>
                        <a:pt x="15240" y="144780"/>
                      </a:cubicBezTo>
                      <a:cubicBezTo>
                        <a:pt x="34003" y="242307"/>
                        <a:pt x="98611" y="468321"/>
                        <a:pt x="143061" y="642311"/>
                      </a:cubicBezTo>
                    </a:path>
                  </a:pathLst>
                </a:custGeom>
                <a:ln w="3175"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89" name="Freeform 288"/>
                <p:cNvSpPr/>
                <p:nvPr/>
              </p:nvSpPr>
              <p:spPr>
                <a:xfrm>
                  <a:off x="6480420" y="3237725"/>
                  <a:ext cx="812786" cy="82516"/>
                </a:xfrm>
                <a:custGeom>
                  <a:avLst/>
                  <a:gdLst>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 name="connsiteX0" fmla="*/ 0 w 1000760"/>
                    <a:gd name="connsiteY0" fmla="*/ 86360 h 101600"/>
                    <a:gd name="connsiteX1" fmla="*/ 261620 w 1000760"/>
                    <a:gd name="connsiteY1" fmla="*/ 5080 h 101600"/>
                    <a:gd name="connsiteX2" fmla="*/ 662940 w 1000760"/>
                    <a:gd name="connsiteY2" fmla="*/ 0 h 101600"/>
                    <a:gd name="connsiteX3" fmla="*/ 1000760 w 1000760"/>
                    <a:gd name="connsiteY3" fmla="*/ 101600 h 101600"/>
                  </a:gdLst>
                  <a:ahLst/>
                  <a:cxnLst>
                    <a:cxn ang="0">
                      <a:pos x="connsiteX0" y="connsiteY0"/>
                    </a:cxn>
                    <a:cxn ang="0">
                      <a:pos x="connsiteX1" y="connsiteY1"/>
                    </a:cxn>
                    <a:cxn ang="0">
                      <a:pos x="connsiteX2" y="connsiteY2"/>
                    </a:cxn>
                    <a:cxn ang="0">
                      <a:pos x="connsiteX3" y="connsiteY3"/>
                    </a:cxn>
                  </a:cxnLst>
                  <a:rect l="l" t="t" r="r" b="b"/>
                  <a:pathLst>
                    <a:path w="1000760" h="101600">
                      <a:moveTo>
                        <a:pt x="0" y="86360"/>
                      </a:moveTo>
                      <a:cubicBezTo>
                        <a:pt x="143087" y="92287"/>
                        <a:pt x="174413" y="55033"/>
                        <a:pt x="261620" y="5080"/>
                      </a:cubicBezTo>
                      <a:cubicBezTo>
                        <a:pt x="395393" y="33867"/>
                        <a:pt x="516467" y="37253"/>
                        <a:pt x="662940" y="0"/>
                      </a:cubicBezTo>
                      <a:cubicBezTo>
                        <a:pt x="813647" y="69427"/>
                        <a:pt x="865293" y="90593"/>
                        <a:pt x="1000760" y="101600"/>
                      </a:cubicBezTo>
                    </a:path>
                  </a:pathLst>
                </a:custGeom>
                <a:noFill/>
                <a:ln w="19050" cap="rnd" cmpd="sng">
                  <a:solidFill>
                    <a:schemeClr val="tx1">
                      <a:lumMod val="50000"/>
                      <a:lumOff val="50000"/>
                    </a:schemeClr>
                  </a:solidFill>
                  <a:prstDash val="solid"/>
                </a:ln>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0" name="Freeform 289"/>
                <p:cNvSpPr/>
                <p:nvPr/>
              </p:nvSpPr>
              <p:spPr>
                <a:xfrm flipH="1">
                  <a:off x="6678460" y="3749170"/>
                  <a:ext cx="412581" cy="1159354"/>
                </a:xfrm>
                <a:custGeom>
                  <a:avLst/>
                  <a:gdLst/>
                  <a:ahLst/>
                  <a:cxnLst/>
                  <a:rect l="l" t="t" r="r" b="b"/>
                  <a:pathLst>
                    <a:path w="508000" h="1427480">
                      <a:moveTo>
                        <a:pt x="254000" y="647700"/>
                      </a:moveTo>
                      <a:cubicBezTo>
                        <a:pt x="294681" y="647700"/>
                        <a:pt x="327660" y="680679"/>
                        <a:pt x="327660" y="721360"/>
                      </a:cubicBezTo>
                      <a:cubicBezTo>
                        <a:pt x="327660" y="762041"/>
                        <a:pt x="294681" y="795020"/>
                        <a:pt x="254000" y="795020"/>
                      </a:cubicBezTo>
                      <a:cubicBezTo>
                        <a:pt x="213319" y="795020"/>
                        <a:pt x="180340" y="762041"/>
                        <a:pt x="180340" y="721360"/>
                      </a:cubicBezTo>
                      <a:cubicBezTo>
                        <a:pt x="180340" y="680679"/>
                        <a:pt x="213319" y="647700"/>
                        <a:pt x="254000" y="647700"/>
                      </a:cubicBezTo>
                      <a:close/>
                      <a:moveTo>
                        <a:pt x="325120" y="0"/>
                      </a:moveTo>
                      <a:lnTo>
                        <a:pt x="254000" y="2453"/>
                      </a:lnTo>
                      <a:lnTo>
                        <a:pt x="182880" y="0"/>
                      </a:lnTo>
                      <a:lnTo>
                        <a:pt x="182880" y="375920"/>
                      </a:lnTo>
                      <a:cubicBezTo>
                        <a:pt x="178647" y="395393"/>
                        <a:pt x="191135" y="416348"/>
                        <a:pt x="170180" y="434340"/>
                      </a:cubicBezTo>
                      <a:cubicBezTo>
                        <a:pt x="149225" y="452332"/>
                        <a:pt x="11007" y="447040"/>
                        <a:pt x="10160" y="551180"/>
                      </a:cubicBezTo>
                      <a:cubicBezTo>
                        <a:pt x="9313" y="655320"/>
                        <a:pt x="53975" y="768138"/>
                        <a:pt x="53340" y="817880"/>
                      </a:cubicBezTo>
                      <a:cubicBezTo>
                        <a:pt x="52705" y="867622"/>
                        <a:pt x="0" y="937472"/>
                        <a:pt x="0" y="995680"/>
                      </a:cubicBezTo>
                      <a:lnTo>
                        <a:pt x="0" y="1427480"/>
                      </a:lnTo>
                      <a:lnTo>
                        <a:pt x="254000" y="1427480"/>
                      </a:lnTo>
                      <a:lnTo>
                        <a:pt x="508000" y="1427480"/>
                      </a:lnTo>
                      <a:lnTo>
                        <a:pt x="508000" y="995680"/>
                      </a:lnTo>
                      <a:cubicBezTo>
                        <a:pt x="508000" y="937472"/>
                        <a:pt x="455295" y="867622"/>
                        <a:pt x="454660" y="817880"/>
                      </a:cubicBezTo>
                      <a:cubicBezTo>
                        <a:pt x="454025" y="768138"/>
                        <a:pt x="498687" y="655320"/>
                        <a:pt x="497840" y="551180"/>
                      </a:cubicBezTo>
                      <a:cubicBezTo>
                        <a:pt x="496993" y="447040"/>
                        <a:pt x="358775" y="452332"/>
                        <a:pt x="337820" y="434340"/>
                      </a:cubicBezTo>
                      <a:cubicBezTo>
                        <a:pt x="316865" y="416348"/>
                        <a:pt x="329353" y="395393"/>
                        <a:pt x="325120" y="375920"/>
                      </a:cubicBezTo>
                      <a:close/>
                    </a:path>
                  </a:pathLst>
                </a:custGeom>
                <a:solidFill>
                  <a:schemeClr val="bg1">
                    <a:alpha val="20000"/>
                  </a:schemeClr>
                </a:solidFill>
                <a:ln>
                  <a:noFill/>
                </a:ln>
                <a:effectLst/>
                <a:scene3d>
                  <a:camera prst="orthographicFront">
                    <a:rot lat="0" lon="0" rev="0"/>
                  </a:camera>
                  <a:lightRig rig="chilly" dir="t"/>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91" name="Freeform 290"/>
                <p:cNvSpPr/>
                <p:nvPr/>
              </p:nvSpPr>
              <p:spPr>
                <a:xfrm>
                  <a:off x="6480420"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2" name="Freeform 291"/>
                <p:cNvSpPr/>
                <p:nvPr/>
              </p:nvSpPr>
              <p:spPr>
                <a:xfrm flipH="1">
                  <a:off x="7028123" y="3296361"/>
                  <a:ext cx="266115" cy="826195"/>
                </a:xfrm>
                <a:custGeom>
                  <a:avLst/>
                  <a:gdLst>
                    <a:gd name="connsiteX0" fmla="*/ 7620 w 327660"/>
                    <a:gd name="connsiteY0" fmla="*/ 80010 h 1988820"/>
                    <a:gd name="connsiteX1" fmla="*/ 0 w 327660"/>
                    <a:gd name="connsiteY1" fmla="*/ 0 h 1988820"/>
                    <a:gd name="connsiteX2" fmla="*/ 327660 w 327660"/>
                    <a:gd name="connsiteY2" fmla="*/ 1017270 h 1988820"/>
                    <a:gd name="connsiteX3" fmla="*/ 327660 w 327660"/>
                    <a:gd name="connsiteY3" fmla="*/ 1988820 h 1988820"/>
                    <a:gd name="connsiteX0" fmla="*/ 7620 w 327660"/>
                    <a:gd name="connsiteY0" fmla="*/ 80010 h 1017270"/>
                    <a:gd name="connsiteX1" fmla="*/ 0 w 327660"/>
                    <a:gd name="connsiteY1" fmla="*/ 0 h 1017270"/>
                    <a:gd name="connsiteX2" fmla="*/ 327660 w 327660"/>
                    <a:gd name="connsiteY2" fmla="*/ 1017270 h 1017270"/>
                  </a:gdLst>
                  <a:ahLst/>
                  <a:cxnLst>
                    <a:cxn ang="0">
                      <a:pos x="connsiteX0" y="connsiteY0"/>
                    </a:cxn>
                    <a:cxn ang="0">
                      <a:pos x="connsiteX1" y="connsiteY1"/>
                    </a:cxn>
                    <a:cxn ang="0">
                      <a:pos x="connsiteX2" y="connsiteY2"/>
                    </a:cxn>
                  </a:cxnLst>
                  <a:rect l="l" t="t" r="r" b="b"/>
                  <a:pathLst>
                    <a:path w="327660" h="1017270">
                      <a:moveTo>
                        <a:pt x="7620" y="80010"/>
                      </a:moveTo>
                      <a:lnTo>
                        <a:pt x="0" y="0"/>
                      </a:lnTo>
                      <a:lnTo>
                        <a:pt x="327660" y="1017270"/>
                      </a:lnTo>
                    </a:path>
                  </a:pathLst>
                </a:custGeom>
                <a:ln w="190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3" name="Rounded Rectangle 292"/>
                <p:cNvSpPr/>
                <p:nvPr/>
              </p:nvSpPr>
              <p:spPr>
                <a:xfrm>
                  <a:off x="6771291" y="3686870"/>
                  <a:ext cx="222795" cy="61888"/>
                </a:xfrm>
                <a:prstGeom prst="roundRect">
                  <a:avLst>
                    <a:gd name="adj" fmla="val 50000"/>
                  </a:avLst>
                </a:prstGeom>
                <a:solidFill>
                  <a:schemeClr val="bg1">
                    <a:alpha val="2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grpSp>
            <p:nvGrpSpPr>
              <p:cNvPr id="277" name="Group 276"/>
              <p:cNvGrpSpPr/>
              <p:nvPr/>
            </p:nvGrpSpPr>
            <p:grpSpPr>
              <a:xfrm>
                <a:off x="4077456" y="5030272"/>
                <a:ext cx="983340" cy="916948"/>
                <a:chOff x="4077456" y="5030272"/>
                <a:chExt cx="983340" cy="916948"/>
              </a:xfrm>
            </p:grpSpPr>
            <p:sp>
              <p:nvSpPr>
                <p:cNvPr id="279" name="Freeform 278"/>
                <p:cNvSpPr/>
                <p:nvPr/>
              </p:nvSpPr>
              <p:spPr>
                <a:xfrm>
                  <a:off x="4077456" y="5030272"/>
                  <a:ext cx="983340" cy="827082"/>
                </a:xfrm>
                <a:custGeom>
                  <a:avLst/>
                  <a:gdLst>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160"/>
                    <a:gd name="connsiteY0" fmla="*/ 0 h 1183640"/>
                    <a:gd name="connsiteX1" fmla="*/ 1402080 w 1407160"/>
                    <a:gd name="connsiteY1" fmla="*/ 177800 h 1183640"/>
                    <a:gd name="connsiteX2" fmla="*/ 1325880 w 1407160"/>
                    <a:gd name="connsiteY2" fmla="*/ 238760 h 1183640"/>
                    <a:gd name="connsiteX3" fmla="*/ 1407160 w 1407160"/>
                    <a:gd name="connsiteY3" fmla="*/ 340360 h 1183640"/>
                    <a:gd name="connsiteX4" fmla="*/ 1330960 w 1407160"/>
                    <a:gd name="connsiteY4" fmla="*/ 421640 h 1183640"/>
                    <a:gd name="connsiteX5" fmla="*/ 1402080 w 1407160"/>
                    <a:gd name="connsiteY5" fmla="*/ 518160 h 1183640"/>
                    <a:gd name="connsiteX6" fmla="*/ 1325880 w 1407160"/>
                    <a:gd name="connsiteY6" fmla="*/ 589280 h 1183640"/>
                    <a:gd name="connsiteX7" fmla="*/ 1407160 w 1407160"/>
                    <a:gd name="connsiteY7" fmla="*/ 690880 h 1183640"/>
                    <a:gd name="connsiteX8" fmla="*/ 1325880 w 1407160"/>
                    <a:gd name="connsiteY8" fmla="*/ 772160 h 1183640"/>
                    <a:gd name="connsiteX9" fmla="*/ 1407160 w 1407160"/>
                    <a:gd name="connsiteY9" fmla="*/ 863600 h 1183640"/>
                    <a:gd name="connsiteX10" fmla="*/ 1366520 w 1407160"/>
                    <a:gd name="connsiteY10" fmla="*/ 980440 h 1183640"/>
                    <a:gd name="connsiteX11" fmla="*/ 1036320 w 1407160"/>
                    <a:gd name="connsiteY11" fmla="*/ 1178560 h 1183640"/>
                    <a:gd name="connsiteX12" fmla="*/ 381000 w 1407160"/>
                    <a:gd name="connsiteY12" fmla="*/ 1183640 h 1183640"/>
                    <a:gd name="connsiteX13" fmla="*/ 15240 w 1407160"/>
                    <a:gd name="connsiteY13" fmla="*/ 899160 h 1183640"/>
                    <a:gd name="connsiteX14" fmla="*/ 71120 w 1407160"/>
                    <a:gd name="connsiteY14" fmla="*/ 812800 h 1183640"/>
                    <a:gd name="connsiteX15" fmla="*/ 0 w 1407160"/>
                    <a:gd name="connsiteY15" fmla="*/ 736600 h 1183640"/>
                    <a:gd name="connsiteX16" fmla="*/ 81280 w 1407160"/>
                    <a:gd name="connsiteY16" fmla="*/ 624840 h 1183640"/>
                    <a:gd name="connsiteX17" fmla="*/ 10160 w 1407160"/>
                    <a:gd name="connsiteY17" fmla="*/ 548640 h 1183640"/>
                    <a:gd name="connsiteX18" fmla="*/ 76200 w 1407160"/>
                    <a:gd name="connsiteY18" fmla="*/ 462280 h 1183640"/>
                    <a:gd name="connsiteX19" fmla="*/ 5080 w 1407160"/>
                    <a:gd name="connsiteY19" fmla="*/ 370840 h 1183640"/>
                    <a:gd name="connsiteX20" fmla="*/ 81280 w 1407160"/>
                    <a:gd name="connsiteY20" fmla="*/ 274320 h 1183640"/>
                    <a:gd name="connsiteX21" fmla="*/ 15240 w 1407160"/>
                    <a:gd name="connsiteY21" fmla="*/ 218440 h 1183640"/>
                    <a:gd name="connsiteX22" fmla="*/ 5080 w 1407160"/>
                    <a:gd name="connsiteY22" fmla="*/ 5080 h 1183640"/>
                    <a:gd name="connsiteX23" fmla="*/ 1402080 w 1407160"/>
                    <a:gd name="connsiteY23" fmla="*/ 0 h 1183640"/>
                    <a:gd name="connsiteX0" fmla="*/ 1402080 w 1407303"/>
                    <a:gd name="connsiteY0" fmla="*/ 0 h 1183640"/>
                    <a:gd name="connsiteX1" fmla="*/ 1402080 w 1407303"/>
                    <a:gd name="connsiteY1" fmla="*/ 177800 h 1183640"/>
                    <a:gd name="connsiteX2" fmla="*/ 1325880 w 1407303"/>
                    <a:gd name="connsiteY2" fmla="*/ 238760 h 1183640"/>
                    <a:gd name="connsiteX3" fmla="*/ 1407160 w 1407303"/>
                    <a:gd name="connsiteY3" fmla="*/ 340360 h 1183640"/>
                    <a:gd name="connsiteX4" fmla="*/ 1330960 w 1407303"/>
                    <a:gd name="connsiteY4" fmla="*/ 421640 h 1183640"/>
                    <a:gd name="connsiteX5" fmla="*/ 1402080 w 1407303"/>
                    <a:gd name="connsiteY5" fmla="*/ 518160 h 1183640"/>
                    <a:gd name="connsiteX6" fmla="*/ 1325880 w 1407303"/>
                    <a:gd name="connsiteY6" fmla="*/ 589280 h 1183640"/>
                    <a:gd name="connsiteX7" fmla="*/ 1407160 w 1407303"/>
                    <a:gd name="connsiteY7" fmla="*/ 690880 h 1183640"/>
                    <a:gd name="connsiteX8" fmla="*/ 1325880 w 1407303"/>
                    <a:gd name="connsiteY8" fmla="*/ 772160 h 1183640"/>
                    <a:gd name="connsiteX9" fmla="*/ 1407160 w 1407303"/>
                    <a:gd name="connsiteY9" fmla="*/ 863600 h 1183640"/>
                    <a:gd name="connsiteX10" fmla="*/ 1366520 w 1407303"/>
                    <a:gd name="connsiteY10" fmla="*/ 980440 h 1183640"/>
                    <a:gd name="connsiteX11" fmla="*/ 1036320 w 1407303"/>
                    <a:gd name="connsiteY11" fmla="*/ 1178560 h 1183640"/>
                    <a:gd name="connsiteX12" fmla="*/ 381000 w 1407303"/>
                    <a:gd name="connsiteY12" fmla="*/ 1183640 h 1183640"/>
                    <a:gd name="connsiteX13" fmla="*/ 15240 w 1407303"/>
                    <a:gd name="connsiteY13" fmla="*/ 899160 h 1183640"/>
                    <a:gd name="connsiteX14" fmla="*/ 71120 w 1407303"/>
                    <a:gd name="connsiteY14" fmla="*/ 812800 h 1183640"/>
                    <a:gd name="connsiteX15" fmla="*/ 0 w 1407303"/>
                    <a:gd name="connsiteY15" fmla="*/ 736600 h 1183640"/>
                    <a:gd name="connsiteX16" fmla="*/ 81280 w 1407303"/>
                    <a:gd name="connsiteY16" fmla="*/ 624840 h 1183640"/>
                    <a:gd name="connsiteX17" fmla="*/ 10160 w 1407303"/>
                    <a:gd name="connsiteY17" fmla="*/ 548640 h 1183640"/>
                    <a:gd name="connsiteX18" fmla="*/ 76200 w 1407303"/>
                    <a:gd name="connsiteY18" fmla="*/ 462280 h 1183640"/>
                    <a:gd name="connsiteX19" fmla="*/ 5080 w 1407303"/>
                    <a:gd name="connsiteY19" fmla="*/ 370840 h 1183640"/>
                    <a:gd name="connsiteX20" fmla="*/ 81280 w 1407303"/>
                    <a:gd name="connsiteY20" fmla="*/ 274320 h 1183640"/>
                    <a:gd name="connsiteX21" fmla="*/ 15240 w 1407303"/>
                    <a:gd name="connsiteY21" fmla="*/ 218440 h 1183640"/>
                    <a:gd name="connsiteX22" fmla="*/ 5080 w 1407303"/>
                    <a:gd name="connsiteY22" fmla="*/ 5080 h 1183640"/>
                    <a:gd name="connsiteX23" fmla="*/ 1402080 w 1407303"/>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0 w 1407254"/>
                    <a:gd name="connsiteY0" fmla="*/ 0 h 1183640"/>
                    <a:gd name="connsiteX1" fmla="*/ 1402080 w 1407254"/>
                    <a:gd name="connsiteY1" fmla="*/ 177800 h 1183640"/>
                    <a:gd name="connsiteX2" fmla="*/ 1325880 w 1407254"/>
                    <a:gd name="connsiteY2" fmla="*/ 238760 h 1183640"/>
                    <a:gd name="connsiteX3" fmla="*/ 1407160 w 1407254"/>
                    <a:gd name="connsiteY3" fmla="*/ 340360 h 1183640"/>
                    <a:gd name="connsiteX4" fmla="*/ 1330960 w 1407254"/>
                    <a:gd name="connsiteY4" fmla="*/ 421640 h 1183640"/>
                    <a:gd name="connsiteX5" fmla="*/ 1402080 w 1407254"/>
                    <a:gd name="connsiteY5" fmla="*/ 518160 h 1183640"/>
                    <a:gd name="connsiteX6" fmla="*/ 1325880 w 1407254"/>
                    <a:gd name="connsiteY6" fmla="*/ 589280 h 1183640"/>
                    <a:gd name="connsiteX7" fmla="*/ 1407160 w 1407254"/>
                    <a:gd name="connsiteY7" fmla="*/ 690880 h 1183640"/>
                    <a:gd name="connsiteX8" fmla="*/ 1325880 w 1407254"/>
                    <a:gd name="connsiteY8" fmla="*/ 772160 h 1183640"/>
                    <a:gd name="connsiteX9" fmla="*/ 1407160 w 1407254"/>
                    <a:gd name="connsiteY9" fmla="*/ 863600 h 1183640"/>
                    <a:gd name="connsiteX10" fmla="*/ 1366520 w 1407254"/>
                    <a:gd name="connsiteY10" fmla="*/ 980440 h 1183640"/>
                    <a:gd name="connsiteX11" fmla="*/ 1036320 w 1407254"/>
                    <a:gd name="connsiteY11" fmla="*/ 1178560 h 1183640"/>
                    <a:gd name="connsiteX12" fmla="*/ 381000 w 1407254"/>
                    <a:gd name="connsiteY12" fmla="*/ 1183640 h 1183640"/>
                    <a:gd name="connsiteX13" fmla="*/ 15240 w 1407254"/>
                    <a:gd name="connsiteY13" fmla="*/ 899160 h 1183640"/>
                    <a:gd name="connsiteX14" fmla="*/ 71120 w 1407254"/>
                    <a:gd name="connsiteY14" fmla="*/ 812800 h 1183640"/>
                    <a:gd name="connsiteX15" fmla="*/ 0 w 1407254"/>
                    <a:gd name="connsiteY15" fmla="*/ 736600 h 1183640"/>
                    <a:gd name="connsiteX16" fmla="*/ 81280 w 1407254"/>
                    <a:gd name="connsiteY16" fmla="*/ 624840 h 1183640"/>
                    <a:gd name="connsiteX17" fmla="*/ 10160 w 1407254"/>
                    <a:gd name="connsiteY17" fmla="*/ 548640 h 1183640"/>
                    <a:gd name="connsiteX18" fmla="*/ 76200 w 1407254"/>
                    <a:gd name="connsiteY18" fmla="*/ 462280 h 1183640"/>
                    <a:gd name="connsiteX19" fmla="*/ 5080 w 1407254"/>
                    <a:gd name="connsiteY19" fmla="*/ 370840 h 1183640"/>
                    <a:gd name="connsiteX20" fmla="*/ 81280 w 1407254"/>
                    <a:gd name="connsiteY20" fmla="*/ 274320 h 1183640"/>
                    <a:gd name="connsiteX21" fmla="*/ 15240 w 1407254"/>
                    <a:gd name="connsiteY21" fmla="*/ 218440 h 1183640"/>
                    <a:gd name="connsiteX22" fmla="*/ 5080 w 1407254"/>
                    <a:gd name="connsiteY22" fmla="*/ 5080 h 1183640"/>
                    <a:gd name="connsiteX23" fmla="*/ 1402080 w 1407254"/>
                    <a:gd name="connsiteY23" fmla="*/ 0 h 1183640"/>
                    <a:gd name="connsiteX0" fmla="*/ 1402089 w 1407263"/>
                    <a:gd name="connsiteY0" fmla="*/ 0 h 1183640"/>
                    <a:gd name="connsiteX1" fmla="*/ 1402089 w 1407263"/>
                    <a:gd name="connsiteY1" fmla="*/ 177800 h 1183640"/>
                    <a:gd name="connsiteX2" fmla="*/ 1325889 w 1407263"/>
                    <a:gd name="connsiteY2" fmla="*/ 238760 h 1183640"/>
                    <a:gd name="connsiteX3" fmla="*/ 1407169 w 1407263"/>
                    <a:gd name="connsiteY3" fmla="*/ 340360 h 1183640"/>
                    <a:gd name="connsiteX4" fmla="*/ 1330969 w 1407263"/>
                    <a:gd name="connsiteY4" fmla="*/ 421640 h 1183640"/>
                    <a:gd name="connsiteX5" fmla="*/ 1402089 w 1407263"/>
                    <a:gd name="connsiteY5" fmla="*/ 518160 h 1183640"/>
                    <a:gd name="connsiteX6" fmla="*/ 1325889 w 1407263"/>
                    <a:gd name="connsiteY6" fmla="*/ 589280 h 1183640"/>
                    <a:gd name="connsiteX7" fmla="*/ 1407169 w 1407263"/>
                    <a:gd name="connsiteY7" fmla="*/ 690880 h 1183640"/>
                    <a:gd name="connsiteX8" fmla="*/ 1325889 w 1407263"/>
                    <a:gd name="connsiteY8" fmla="*/ 772160 h 1183640"/>
                    <a:gd name="connsiteX9" fmla="*/ 1407169 w 1407263"/>
                    <a:gd name="connsiteY9" fmla="*/ 863600 h 1183640"/>
                    <a:gd name="connsiteX10" fmla="*/ 1366529 w 1407263"/>
                    <a:gd name="connsiteY10" fmla="*/ 980440 h 1183640"/>
                    <a:gd name="connsiteX11" fmla="*/ 1036329 w 1407263"/>
                    <a:gd name="connsiteY11" fmla="*/ 1178560 h 1183640"/>
                    <a:gd name="connsiteX12" fmla="*/ 381009 w 1407263"/>
                    <a:gd name="connsiteY12" fmla="*/ 1183640 h 1183640"/>
                    <a:gd name="connsiteX13" fmla="*/ 15249 w 1407263"/>
                    <a:gd name="connsiteY13" fmla="*/ 899160 h 1183640"/>
                    <a:gd name="connsiteX14" fmla="*/ 71129 w 1407263"/>
                    <a:gd name="connsiteY14" fmla="*/ 812800 h 1183640"/>
                    <a:gd name="connsiteX15" fmla="*/ 9 w 1407263"/>
                    <a:gd name="connsiteY15" fmla="*/ 736600 h 1183640"/>
                    <a:gd name="connsiteX16" fmla="*/ 81289 w 1407263"/>
                    <a:gd name="connsiteY16" fmla="*/ 624840 h 1183640"/>
                    <a:gd name="connsiteX17" fmla="*/ 10169 w 1407263"/>
                    <a:gd name="connsiteY17" fmla="*/ 548640 h 1183640"/>
                    <a:gd name="connsiteX18" fmla="*/ 76209 w 1407263"/>
                    <a:gd name="connsiteY18" fmla="*/ 462280 h 1183640"/>
                    <a:gd name="connsiteX19" fmla="*/ 5089 w 1407263"/>
                    <a:gd name="connsiteY19" fmla="*/ 370840 h 1183640"/>
                    <a:gd name="connsiteX20" fmla="*/ 81289 w 1407263"/>
                    <a:gd name="connsiteY20" fmla="*/ 274320 h 1183640"/>
                    <a:gd name="connsiteX21" fmla="*/ 15249 w 1407263"/>
                    <a:gd name="connsiteY21" fmla="*/ 218440 h 1183640"/>
                    <a:gd name="connsiteX22" fmla="*/ 5089 w 1407263"/>
                    <a:gd name="connsiteY22" fmla="*/ 5080 h 1183640"/>
                    <a:gd name="connsiteX23" fmla="*/ 1402089 w 1407263"/>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15247 w 1407261"/>
                    <a:gd name="connsiteY21" fmla="*/ 218440 h 1183640"/>
                    <a:gd name="connsiteX22" fmla="*/ 5087 w 1407261"/>
                    <a:gd name="connsiteY22" fmla="*/ 5080 h 1183640"/>
                    <a:gd name="connsiteX23" fmla="*/ 1402087 w 1407261"/>
                    <a:gd name="connsiteY23" fmla="*/ 0 h 1183640"/>
                    <a:gd name="connsiteX0" fmla="*/ 1402087 w 1407261"/>
                    <a:gd name="connsiteY0" fmla="*/ 0 h 1183640"/>
                    <a:gd name="connsiteX1" fmla="*/ 1402087 w 1407261"/>
                    <a:gd name="connsiteY1" fmla="*/ 177800 h 1183640"/>
                    <a:gd name="connsiteX2" fmla="*/ 1325887 w 1407261"/>
                    <a:gd name="connsiteY2" fmla="*/ 238760 h 1183640"/>
                    <a:gd name="connsiteX3" fmla="*/ 1407167 w 1407261"/>
                    <a:gd name="connsiteY3" fmla="*/ 340360 h 1183640"/>
                    <a:gd name="connsiteX4" fmla="*/ 1330967 w 1407261"/>
                    <a:gd name="connsiteY4" fmla="*/ 421640 h 1183640"/>
                    <a:gd name="connsiteX5" fmla="*/ 1402087 w 1407261"/>
                    <a:gd name="connsiteY5" fmla="*/ 518160 h 1183640"/>
                    <a:gd name="connsiteX6" fmla="*/ 1325887 w 1407261"/>
                    <a:gd name="connsiteY6" fmla="*/ 589280 h 1183640"/>
                    <a:gd name="connsiteX7" fmla="*/ 1407167 w 1407261"/>
                    <a:gd name="connsiteY7" fmla="*/ 690880 h 1183640"/>
                    <a:gd name="connsiteX8" fmla="*/ 1325887 w 1407261"/>
                    <a:gd name="connsiteY8" fmla="*/ 772160 h 1183640"/>
                    <a:gd name="connsiteX9" fmla="*/ 1407167 w 1407261"/>
                    <a:gd name="connsiteY9" fmla="*/ 863600 h 1183640"/>
                    <a:gd name="connsiteX10" fmla="*/ 1366527 w 1407261"/>
                    <a:gd name="connsiteY10" fmla="*/ 980440 h 1183640"/>
                    <a:gd name="connsiteX11" fmla="*/ 1036327 w 1407261"/>
                    <a:gd name="connsiteY11" fmla="*/ 1178560 h 1183640"/>
                    <a:gd name="connsiteX12" fmla="*/ 381007 w 1407261"/>
                    <a:gd name="connsiteY12" fmla="*/ 1183640 h 1183640"/>
                    <a:gd name="connsiteX13" fmla="*/ 15247 w 1407261"/>
                    <a:gd name="connsiteY13" fmla="*/ 899160 h 1183640"/>
                    <a:gd name="connsiteX14" fmla="*/ 71127 w 1407261"/>
                    <a:gd name="connsiteY14" fmla="*/ 812800 h 1183640"/>
                    <a:gd name="connsiteX15" fmla="*/ 7 w 1407261"/>
                    <a:gd name="connsiteY15" fmla="*/ 736600 h 1183640"/>
                    <a:gd name="connsiteX16" fmla="*/ 81287 w 1407261"/>
                    <a:gd name="connsiteY16" fmla="*/ 624840 h 1183640"/>
                    <a:gd name="connsiteX17" fmla="*/ 10167 w 1407261"/>
                    <a:gd name="connsiteY17" fmla="*/ 548640 h 1183640"/>
                    <a:gd name="connsiteX18" fmla="*/ 76207 w 1407261"/>
                    <a:gd name="connsiteY18" fmla="*/ 462280 h 1183640"/>
                    <a:gd name="connsiteX19" fmla="*/ 5087 w 1407261"/>
                    <a:gd name="connsiteY19" fmla="*/ 370840 h 1183640"/>
                    <a:gd name="connsiteX20" fmla="*/ 81287 w 1407261"/>
                    <a:gd name="connsiteY20" fmla="*/ 274320 h 1183640"/>
                    <a:gd name="connsiteX21" fmla="*/ 7627 w 1407261"/>
                    <a:gd name="connsiteY21" fmla="*/ 215900 h 1183640"/>
                    <a:gd name="connsiteX22" fmla="*/ 5087 w 1407261"/>
                    <a:gd name="connsiteY22" fmla="*/ 5080 h 1183640"/>
                    <a:gd name="connsiteX23" fmla="*/ 1402087 w 1407261"/>
                    <a:gd name="connsiteY23" fmla="*/ 0 h 11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07261" h="1183640">
                      <a:moveTo>
                        <a:pt x="1402087" y="0"/>
                      </a:moveTo>
                      <a:lnTo>
                        <a:pt x="1402087" y="177800"/>
                      </a:lnTo>
                      <a:cubicBezTo>
                        <a:pt x="1376687" y="198120"/>
                        <a:pt x="1326734" y="209973"/>
                        <a:pt x="1325887" y="238760"/>
                      </a:cubicBezTo>
                      <a:cubicBezTo>
                        <a:pt x="1325040" y="267547"/>
                        <a:pt x="1407167" y="318347"/>
                        <a:pt x="1407167" y="340360"/>
                      </a:cubicBezTo>
                      <a:cubicBezTo>
                        <a:pt x="1407167" y="362373"/>
                        <a:pt x="1319960" y="381847"/>
                        <a:pt x="1330967" y="421640"/>
                      </a:cubicBezTo>
                      <a:cubicBezTo>
                        <a:pt x="1341974" y="461433"/>
                        <a:pt x="1407167" y="494453"/>
                        <a:pt x="1402087" y="518160"/>
                      </a:cubicBezTo>
                      <a:cubicBezTo>
                        <a:pt x="1397007" y="541867"/>
                        <a:pt x="1326734" y="552873"/>
                        <a:pt x="1325887" y="589280"/>
                      </a:cubicBezTo>
                      <a:cubicBezTo>
                        <a:pt x="1325040" y="625687"/>
                        <a:pt x="1403780" y="658707"/>
                        <a:pt x="1407167" y="690880"/>
                      </a:cubicBezTo>
                      <a:cubicBezTo>
                        <a:pt x="1410554" y="723053"/>
                        <a:pt x="1321654" y="736600"/>
                        <a:pt x="1325887" y="772160"/>
                      </a:cubicBezTo>
                      <a:cubicBezTo>
                        <a:pt x="1330120" y="807720"/>
                        <a:pt x="1380074" y="833120"/>
                        <a:pt x="1407167" y="863600"/>
                      </a:cubicBezTo>
                      <a:cubicBezTo>
                        <a:pt x="1393620" y="902547"/>
                        <a:pt x="1390234" y="944880"/>
                        <a:pt x="1366527" y="980440"/>
                      </a:cubicBezTo>
                      <a:cubicBezTo>
                        <a:pt x="1342820" y="1016000"/>
                        <a:pt x="1100674" y="1145540"/>
                        <a:pt x="1036327" y="1178560"/>
                      </a:cubicBezTo>
                      <a:lnTo>
                        <a:pt x="381007" y="1183640"/>
                      </a:lnTo>
                      <a:cubicBezTo>
                        <a:pt x="200667" y="1098973"/>
                        <a:pt x="25407" y="996527"/>
                        <a:pt x="15247" y="899160"/>
                      </a:cubicBezTo>
                      <a:cubicBezTo>
                        <a:pt x="33874" y="870373"/>
                        <a:pt x="75360" y="836507"/>
                        <a:pt x="71127" y="812800"/>
                      </a:cubicBezTo>
                      <a:cubicBezTo>
                        <a:pt x="66894" y="789093"/>
                        <a:pt x="854" y="764540"/>
                        <a:pt x="7" y="736600"/>
                      </a:cubicBezTo>
                      <a:cubicBezTo>
                        <a:pt x="-840" y="708660"/>
                        <a:pt x="79594" y="654473"/>
                        <a:pt x="81287" y="624840"/>
                      </a:cubicBezTo>
                      <a:cubicBezTo>
                        <a:pt x="82980" y="595207"/>
                        <a:pt x="5934" y="581660"/>
                        <a:pt x="10167" y="548640"/>
                      </a:cubicBezTo>
                      <a:cubicBezTo>
                        <a:pt x="14400" y="515620"/>
                        <a:pt x="77054" y="488527"/>
                        <a:pt x="76207" y="462280"/>
                      </a:cubicBezTo>
                      <a:cubicBezTo>
                        <a:pt x="75360" y="436033"/>
                        <a:pt x="854" y="396240"/>
                        <a:pt x="5087" y="370840"/>
                      </a:cubicBezTo>
                      <a:cubicBezTo>
                        <a:pt x="9320" y="345440"/>
                        <a:pt x="80864" y="300143"/>
                        <a:pt x="81287" y="274320"/>
                      </a:cubicBezTo>
                      <a:cubicBezTo>
                        <a:pt x="81710" y="248497"/>
                        <a:pt x="29640" y="234527"/>
                        <a:pt x="7627" y="215900"/>
                      </a:cubicBezTo>
                      <a:cubicBezTo>
                        <a:pt x="6780" y="145627"/>
                        <a:pt x="5934" y="75353"/>
                        <a:pt x="5087" y="5080"/>
                      </a:cubicBezTo>
                      <a:lnTo>
                        <a:pt x="1402087" y="0"/>
                      </a:lnTo>
                      <a:close/>
                    </a:path>
                  </a:pathLst>
                </a:custGeom>
                <a:gradFill flip="none" rotWithShape="1">
                  <a:gsLst>
                    <a:gs pos="0">
                      <a:schemeClr val="bg1">
                        <a:lumMod val="30000"/>
                      </a:schemeClr>
                    </a:gs>
                    <a:gs pos="85000">
                      <a:schemeClr val="bg1">
                        <a:lumMod val="95000"/>
                      </a:schemeClr>
                    </a:gs>
                    <a:gs pos="42000">
                      <a:srgbClr val="B6B6B6">
                        <a:lumMod val="95000"/>
                      </a:srgbClr>
                    </a:gs>
                    <a:gs pos="70000">
                      <a:schemeClr val="bg1">
                        <a:lumMod val="66000"/>
                      </a:schemeClr>
                    </a:gs>
                    <a:gs pos="100000">
                      <a:schemeClr val="bg1">
                        <a:lumMod val="30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80" name="Freeform 279"/>
                <p:cNvSpPr/>
                <p:nvPr/>
              </p:nvSpPr>
              <p:spPr>
                <a:xfrm>
                  <a:off x="4088110" y="5582219"/>
                  <a:ext cx="972621" cy="141683"/>
                </a:xfrm>
                <a:custGeom>
                  <a:avLst/>
                  <a:gdLst/>
                  <a:ahLst/>
                  <a:cxnLst/>
                  <a:rect l="l" t="t" r="r" b="b"/>
                  <a:pathLst>
                    <a:path w="1391920" h="202763">
                      <a:moveTo>
                        <a:pt x="1319213" y="0"/>
                      </a:moveTo>
                      <a:cubicBezTo>
                        <a:pt x="1334296" y="26053"/>
                        <a:pt x="1370352" y="47098"/>
                        <a:pt x="1391920" y="71362"/>
                      </a:cubicBezTo>
                      <a:lnTo>
                        <a:pt x="1381165" y="110247"/>
                      </a:lnTo>
                      <a:lnTo>
                        <a:pt x="58123" y="202763"/>
                      </a:lnTo>
                      <a:cubicBezTo>
                        <a:pt x="24364" y="171244"/>
                        <a:pt x="3328" y="138811"/>
                        <a:pt x="0" y="106922"/>
                      </a:cubicBezTo>
                      <a:lnTo>
                        <a:pt x="11949" y="9141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81" name="Freeform 280"/>
                <p:cNvSpPr/>
                <p:nvPr/>
              </p:nvSpPr>
              <p:spPr>
                <a:xfrm>
                  <a:off x="4077456" y="5459198"/>
                  <a:ext cx="983340" cy="141952"/>
                </a:xfrm>
                <a:custGeom>
                  <a:avLst/>
                  <a:gdLst/>
                  <a:ahLst/>
                  <a:cxnLst/>
                  <a:rect l="l" t="t" r="r" b="b"/>
                  <a:pathLst>
                    <a:path w="1407261" h="203148">
                      <a:moveTo>
                        <a:pt x="1336797" y="0"/>
                      </a:moveTo>
                      <a:cubicBezTo>
                        <a:pt x="1357661" y="27201"/>
                        <a:pt x="1404570" y="52371"/>
                        <a:pt x="1407167" y="77042"/>
                      </a:cubicBezTo>
                      <a:cubicBezTo>
                        <a:pt x="1408668" y="91297"/>
                        <a:pt x="1392052" y="101895"/>
                        <a:pt x="1373255" y="112030"/>
                      </a:cubicBezTo>
                      <a:lnTo>
                        <a:pt x="70196" y="203148"/>
                      </a:lnTo>
                      <a:cubicBezTo>
                        <a:pt x="71464" y="201748"/>
                        <a:pt x="71373" y="200338"/>
                        <a:pt x="71127" y="198962"/>
                      </a:cubicBezTo>
                      <a:cubicBezTo>
                        <a:pt x="66894" y="175255"/>
                        <a:pt x="854" y="150702"/>
                        <a:pt x="7" y="122762"/>
                      </a:cubicBezTo>
                      <a:cubicBezTo>
                        <a:pt x="-246" y="114413"/>
                        <a:pt x="6760" y="103719"/>
                        <a:pt x="17044" y="92286"/>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82" name="Freeform 281"/>
                <p:cNvSpPr/>
                <p:nvPr/>
              </p:nvSpPr>
              <p:spPr>
                <a:xfrm>
                  <a:off x="4084442" y="5334842"/>
                  <a:ext cx="972935" cy="141885"/>
                </a:xfrm>
                <a:custGeom>
                  <a:avLst/>
                  <a:gdLst/>
                  <a:ahLst/>
                  <a:cxnLst/>
                  <a:rect l="l" t="t" r="r" b="b"/>
                  <a:pathLst>
                    <a:path w="1392370" h="203052">
                      <a:moveTo>
                        <a:pt x="1329184" y="0"/>
                      </a:moveTo>
                      <a:cubicBezTo>
                        <a:pt x="1347693" y="33963"/>
                        <a:pt x="1396511" y="61654"/>
                        <a:pt x="1392089" y="82288"/>
                      </a:cubicBezTo>
                      <a:cubicBezTo>
                        <a:pt x="1389561" y="94086"/>
                        <a:pt x="1370889" y="102738"/>
                        <a:pt x="1352660" y="112938"/>
                      </a:cubicBezTo>
                      <a:lnTo>
                        <a:pt x="63968" y="203052"/>
                      </a:lnTo>
                      <a:cubicBezTo>
                        <a:pt x="68944" y="198570"/>
                        <a:pt x="71031" y="193484"/>
                        <a:pt x="71289" y="188968"/>
                      </a:cubicBezTo>
                      <a:cubicBezTo>
                        <a:pt x="72982" y="159335"/>
                        <a:pt x="-4064" y="145788"/>
                        <a:pt x="169" y="112768"/>
                      </a:cubicBezTo>
                      <a:lnTo>
                        <a:pt x="10766" y="92193"/>
                      </a:ln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83" name="Freeform 282"/>
                <p:cNvSpPr/>
                <p:nvPr/>
              </p:nvSpPr>
              <p:spPr>
                <a:xfrm>
                  <a:off x="4080889" y="5208287"/>
                  <a:ext cx="979841" cy="141561"/>
                </a:xfrm>
                <a:custGeom>
                  <a:avLst/>
                  <a:gdLst/>
                  <a:ahLst/>
                  <a:cxnLst/>
                  <a:rect l="l" t="t" r="r" b="b"/>
                  <a:pathLst>
                    <a:path w="1402254" h="202589">
                      <a:moveTo>
                        <a:pt x="1327165" y="0"/>
                      </a:moveTo>
                      <a:cubicBezTo>
                        <a:pt x="1345502" y="29113"/>
                        <a:pt x="1402254" y="67305"/>
                        <a:pt x="1402254" y="85604"/>
                      </a:cubicBezTo>
                      <a:cubicBezTo>
                        <a:pt x="1402254" y="94165"/>
                        <a:pt x="1389065" y="102342"/>
                        <a:pt x="1373510" y="111338"/>
                      </a:cubicBezTo>
                      <a:lnTo>
                        <a:pt x="68561" y="202589"/>
                      </a:lnTo>
                      <a:cubicBezTo>
                        <a:pt x="60713" y="175951"/>
                        <a:pt x="-3772" y="139763"/>
                        <a:pt x="174" y="116084"/>
                      </a:cubicBezTo>
                      <a:cubicBezTo>
                        <a:pt x="1332" y="109136"/>
                        <a:pt x="7527" y="100699"/>
                        <a:pt x="16039" y="91683"/>
                      </a:cubicBezTo>
                      <a:close/>
                    </a:path>
                  </a:pathLst>
                </a:custGeom>
                <a:gradFill flip="none" rotWithShape="1">
                  <a:gsLst>
                    <a:gs pos="0">
                      <a:schemeClr val="bg1">
                        <a:lumMod val="99000"/>
                      </a:schemeClr>
                    </a:gs>
                    <a:gs pos="71000">
                      <a:schemeClr val="bg1">
                        <a:lumMod val="92000"/>
                      </a:schemeClr>
                    </a:gs>
                    <a:gs pos="45000">
                      <a:srgbClr val="D6D6D6">
                        <a:lumMod val="95000"/>
                      </a:srgbClr>
                    </a:gs>
                    <a:gs pos="26000">
                      <a:schemeClr val="bg1">
                        <a:lumMod val="66000"/>
                      </a:schemeClr>
                    </a:gs>
                    <a:gs pos="100000">
                      <a:schemeClr val="bg1">
                        <a:lumMod val="85000"/>
                      </a:schemeClr>
                    </a:gs>
                  </a:gsLst>
                  <a:lin ang="0" scaled="1"/>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sp>
              <p:nvSpPr>
                <p:cNvPr id="284" name="Freeform 283"/>
                <p:cNvSpPr/>
                <p:nvPr/>
              </p:nvSpPr>
              <p:spPr>
                <a:xfrm>
                  <a:off x="4336590" y="5852030"/>
                  <a:ext cx="470337" cy="95190"/>
                </a:xfrm>
                <a:custGeom>
                  <a:avLst/>
                  <a:gdLst>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000"/>
                    <a:gd name="connsiteX1" fmla="*/ 241300 w 673100"/>
                    <a:gd name="connsiteY1" fmla="*/ 121920 h 127000"/>
                    <a:gd name="connsiteX2" fmla="*/ 434340 w 673100"/>
                    <a:gd name="connsiteY2" fmla="*/ 127000 h 127000"/>
                    <a:gd name="connsiteX3" fmla="*/ 673100 w 673100"/>
                    <a:gd name="connsiteY3" fmla="*/ 0 h 127000"/>
                    <a:gd name="connsiteX4" fmla="*/ 0 w 673100"/>
                    <a:gd name="connsiteY4" fmla="*/ 5080 h 127000"/>
                    <a:gd name="connsiteX0" fmla="*/ 0 w 673100"/>
                    <a:gd name="connsiteY0" fmla="*/ 5080 h 127325"/>
                    <a:gd name="connsiteX1" fmla="*/ 241300 w 673100"/>
                    <a:gd name="connsiteY1" fmla="*/ 121920 h 127325"/>
                    <a:gd name="connsiteX2" fmla="*/ 434340 w 673100"/>
                    <a:gd name="connsiteY2" fmla="*/ 127000 h 127325"/>
                    <a:gd name="connsiteX3" fmla="*/ 673100 w 673100"/>
                    <a:gd name="connsiteY3" fmla="*/ 0 h 127325"/>
                    <a:gd name="connsiteX4" fmla="*/ 0 w 673100"/>
                    <a:gd name="connsiteY4" fmla="*/ 5080 h 127325"/>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2967"/>
                    <a:gd name="connsiteX1" fmla="*/ 241300 w 673100"/>
                    <a:gd name="connsiteY1" fmla="*/ 121920 h 132967"/>
                    <a:gd name="connsiteX2" fmla="*/ 434340 w 673100"/>
                    <a:gd name="connsiteY2" fmla="*/ 127000 h 132967"/>
                    <a:gd name="connsiteX3" fmla="*/ 673100 w 673100"/>
                    <a:gd name="connsiteY3" fmla="*/ 0 h 132967"/>
                    <a:gd name="connsiteX4" fmla="*/ 0 w 673100"/>
                    <a:gd name="connsiteY4" fmla="*/ 5080 h 132967"/>
                    <a:gd name="connsiteX0" fmla="*/ 0 w 673100"/>
                    <a:gd name="connsiteY0" fmla="*/ 5080 h 134622"/>
                    <a:gd name="connsiteX1" fmla="*/ 241300 w 673100"/>
                    <a:gd name="connsiteY1" fmla="*/ 121920 h 134622"/>
                    <a:gd name="connsiteX2" fmla="*/ 434340 w 673100"/>
                    <a:gd name="connsiteY2" fmla="*/ 127000 h 134622"/>
                    <a:gd name="connsiteX3" fmla="*/ 673100 w 673100"/>
                    <a:gd name="connsiteY3" fmla="*/ 0 h 134622"/>
                    <a:gd name="connsiteX4" fmla="*/ 0 w 673100"/>
                    <a:gd name="connsiteY4" fmla="*/ 5080 h 134622"/>
                    <a:gd name="connsiteX0" fmla="*/ 0 w 673100"/>
                    <a:gd name="connsiteY0" fmla="*/ 5080 h 136227"/>
                    <a:gd name="connsiteX1" fmla="*/ 241300 w 673100"/>
                    <a:gd name="connsiteY1" fmla="*/ 121920 h 136227"/>
                    <a:gd name="connsiteX2" fmla="*/ 434340 w 673100"/>
                    <a:gd name="connsiteY2" fmla="*/ 127000 h 136227"/>
                    <a:gd name="connsiteX3" fmla="*/ 673100 w 673100"/>
                    <a:gd name="connsiteY3" fmla="*/ 0 h 136227"/>
                    <a:gd name="connsiteX4" fmla="*/ 0 w 673100"/>
                    <a:gd name="connsiteY4" fmla="*/ 5080 h 13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100" h="136227">
                      <a:moveTo>
                        <a:pt x="0" y="5080"/>
                      </a:moveTo>
                      <a:cubicBezTo>
                        <a:pt x="423" y="32597"/>
                        <a:pt x="226483" y="106892"/>
                        <a:pt x="241300" y="121920"/>
                      </a:cubicBezTo>
                      <a:cubicBezTo>
                        <a:pt x="256117" y="136948"/>
                        <a:pt x="421428" y="142452"/>
                        <a:pt x="434340" y="127000"/>
                      </a:cubicBezTo>
                      <a:cubicBezTo>
                        <a:pt x="447252" y="111548"/>
                        <a:pt x="671618" y="23283"/>
                        <a:pt x="673100" y="0"/>
                      </a:cubicBezTo>
                      <a:lnTo>
                        <a:pt x="0" y="50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78" name="Oval 277"/>
              <p:cNvSpPr/>
              <p:nvPr/>
            </p:nvSpPr>
            <p:spPr>
              <a:xfrm rot="19080000" flipH="1">
                <a:off x="3521505" y="2435407"/>
                <a:ext cx="890063" cy="265634"/>
              </a:xfrm>
              <a:prstGeom prst="ellipse">
                <a:avLst/>
              </a:prstGeom>
              <a:gradFill flip="none" rotWithShape="1">
                <a:gsLst>
                  <a:gs pos="28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a:endParaRPr lang="en-US" sz="1800" dirty="0">
                  <a:solidFill>
                    <a:prstClr val="white"/>
                  </a:solidFill>
                  <a:latin typeface="Arial" panose="020B0604020202020204" pitchFamily="34" charset="0"/>
                  <a:cs typeface="Arial" panose="020B0604020202020204" pitchFamily="34" charset="0"/>
                </a:endParaRPr>
              </a:p>
            </p:txBody>
          </p:sp>
        </p:grpSp>
        <p:sp>
          <p:nvSpPr>
            <p:cNvPr id="274" name="Oval 273"/>
            <p:cNvSpPr/>
            <p:nvPr/>
          </p:nvSpPr>
          <p:spPr>
            <a:xfrm>
              <a:off x="6247117" y="2512770"/>
              <a:ext cx="1162056" cy="1079812"/>
            </a:xfrm>
            <a:prstGeom prst="ellipse">
              <a:avLst/>
            </a:prstGeom>
            <a:gradFill flip="none" rotWithShape="1">
              <a:gsLst>
                <a:gs pos="32000">
                  <a:srgbClr val="00B0F0"/>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grpSp>
      <p:grpSp>
        <p:nvGrpSpPr>
          <p:cNvPr id="294" name="Group 293"/>
          <p:cNvGrpSpPr/>
          <p:nvPr userDrawn="1"/>
        </p:nvGrpSpPr>
        <p:grpSpPr>
          <a:xfrm>
            <a:off x="5524044" y="3083042"/>
            <a:ext cx="3618766" cy="1028700"/>
            <a:chOff x="6246812" y="3581400"/>
            <a:chExt cx="5940424" cy="1419243"/>
          </a:xfrm>
        </p:grpSpPr>
        <p:sp>
          <p:nvSpPr>
            <p:cNvPr id="295" name="Freeform 5"/>
            <p:cNvSpPr>
              <a:spLocks/>
            </p:cNvSpPr>
            <p:nvPr/>
          </p:nvSpPr>
          <p:spPr bwMode="auto">
            <a:xfrm>
              <a:off x="6311157" y="3999039"/>
              <a:ext cx="1643845" cy="780645"/>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6" name="Freeform 6"/>
            <p:cNvSpPr>
              <a:spLocks/>
            </p:cNvSpPr>
            <p:nvPr/>
          </p:nvSpPr>
          <p:spPr bwMode="auto">
            <a:xfrm>
              <a:off x="6246812" y="3965045"/>
              <a:ext cx="1636561" cy="773360"/>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chemeClr val="accent4">
                <a:lumMod val="60000"/>
                <a:lumOff val="4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7" name="Freeform 7"/>
            <p:cNvSpPr>
              <a:spLocks/>
            </p:cNvSpPr>
            <p:nvPr/>
          </p:nvSpPr>
          <p:spPr bwMode="auto">
            <a:xfrm>
              <a:off x="6354863" y="3656672"/>
              <a:ext cx="4141178" cy="1284481"/>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8" name="Freeform 8"/>
            <p:cNvSpPr>
              <a:spLocks/>
            </p:cNvSpPr>
            <p:nvPr/>
          </p:nvSpPr>
          <p:spPr bwMode="auto">
            <a:xfrm>
              <a:off x="7063878" y="4215142"/>
              <a:ext cx="1390105" cy="365434"/>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chemeClr val="accent4">
                <a:lumMod val="60000"/>
                <a:lumOff val="4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299" name="Freeform 9"/>
            <p:cNvSpPr>
              <a:spLocks/>
            </p:cNvSpPr>
            <p:nvPr/>
          </p:nvSpPr>
          <p:spPr bwMode="auto">
            <a:xfrm>
              <a:off x="7239918" y="4145941"/>
              <a:ext cx="279235" cy="228244"/>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chemeClr val="accent4">
                <a:lumMod val="20000"/>
                <a:lumOff val="8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0" name="Freeform 10"/>
            <p:cNvSpPr>
              <a:spLocks/>
            </p:cNvSpPr>
            <p:nvPr/>
          </p:nvSpPr>
          <p:spPr bwMode="auto">
            <a:xfrm>
              <a:off x="9403383" y="3723446"/>
              <a:ext cx="1682695" cy="1102372"/>
            </a:xfrm>
            <a:custGeom>
              <a:avLst/>
              <a:gdLst>
                <a:gd name="T0" fmla="*/ 0 w 1386"/>
                <a:gd name="T1" fmla="*/ 99 h 908"/>
                <a:gd name="T2" fmla="*/ 40 w 1386"/>
                <a:gd name="T3" fmla="*/ 865 h 908"/>
                <a:gd name="T4" fmla="*/ 1386 w 1386"/>
                <a:gd name="T5" fmla="*/ 908 h 908"/>
                <a:gd name="T6" fmla="*/ 1365 w 1386"/>
                <a:gd name="T7" fmla="*/ 0 h 908"/>
                <a:gd name="T8" fmla="*/ 0 w 1386"/>
                <a:gd name="T9" fmla="*/ 99 h 908"/>
              </a:gdLst>
              <a:ahLst/>
              <a:cxnLst>
                <a:cxn ang="0">
                  <a:pos x="T0" y="T1"/>
                </a:cxn>
                <a:cxn ang="0">
                  <a:pos x="T2" y="T3"/>
                </a:cxn>
                <a:cxn ang="0">
                  <a:pos x="T4" y="T5"/>
                </a:cxn>
                <a:cxn ang="0">
                  <a:pos x="T6" y="T7"/>
                </a:cxn>
                <a:cxn ang="0">
                  <a:pos x="T8" y="T9"/>
                </a:cxn>
              </a:cxnLst>
              <a:rect l="0" t="0" r="r" b="b"/>
              <a:pathLst>
                <a:path w="1386" h="908">
                  <a:moveTo>
                    <a:pt x="0" y="99"/>
                  </a:moveTo>
                  <a:lnTo>
                    <a:pt x="40" y="865"/>
                  </a:lnTo>
                  <a:lnTo>
                    <a:pt x="1386" y="908"/>
                  </a:lnTo>
                  <a:lnTo>
                    <a:pt x="1365" y="0"/>
                  </a:lnTo>
                  <a:lnTo>
                    <a:pt x="0" y="9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1" name="Freeform 11"/>
            <p:cNvSpPr>
              <a:spLocks/>
            </p:cNvSpPr>
            <p:nvPr/>
          </p:nvSpPr>
          <p:spPr bwMode="auto">
            <a:xfrm>
              <a:off x="9403383" y="3723446"/>
              <a:ext cx="1682695" cy="1102372"/>
            </a:xfrm>
            <a:custGeom>
              <a:avLst/>
              <a:gdLst>
                <a:gd name="T0" fmla="*/ 0 w 1386"/>
                <a:gd name="T1" fmla="*/ 99 h 908"/>
                <a:gd name="T2" fmla="*/ 40 w 1386"/>
                <a:gd name="T3" fmla="*/ 865 h 908"/>
                <a:gd name="T4" fmla="*/ 1386 w 1386"/>
                <a:gd name="T5" fmla="*/ 908 h 908"/>
                <a:gd name="T6" fmla="*/ 1365 w 1386"/>
                <a:gd name="T7" fmla="*/ 0 h 908"/>
                <a:gd name="T8" fmla="*/ 0 w 1386"/>
                <a:gd name="T9" fmla="*/ 99 h 908"/>
              </a:gdLst>
              <a:ahLst/>
              <a:cxnLst>
                <a:cxn ang="0">
                  <a:pos x="T0" y="T1"/>
                </a:cxn>
                <a:cxn ang="0">
                  <a:pos x="T2" y="T3"/>
                </a:cxn>
                <a:cxn ang="0">
                  <a:pos x="T4" y="T5"/>
                </a:cxn>
                <a:cxn ang="0">
                  <a:pos x="T6" y="T7"/>
                </a:cxn>
                <a:cxn ang="0">
                  <a:pos x="T8" y="T9"/>
                </a:cxn>
              </a:cxnLst>
              <a:rect l="0" t="0" r="r" b="b"/>
              <a:pathLst>
                <a:path w="1386" h="908">
                  <a:moveTo>
                    <a:pt x="0" y="99"/>
                  </a:moveTo>
                  <a:lnTo>
                    <a:pt x="40" y="865"/>
                  </a:lnTo>
                  <a:lnTo>
                    <a:pt x="1386" y="908"/>
                  </a:lnTo>
                  <a:lnTo>
                    <a:pt x="1365" y="0"/>
                  </a:lnTo>
                  <a:lnTo>
                    <a:pt x="0" y="9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2" name="Freeform 12"/>
            <p:cNvSpPr>
              <a:spLocks/>
            </p:cNvSpPr>
            <p:nvPr/>
          </p:nvSpPr>
          <p:spPr bwMode="auto">
            <a:xfrm>
              <a:off x="9568496" y="3581400"/>
              <a:ext cx="2618740" cy="1419243"/>
            </a:xfrm>
            <a:custGeom>
              <a:avLst/>
              <a:gdLst>
                <a:gd name="T0" fmla="*/ 7 w 2157"/>
                <a:gd name="T1" fmla="*/ 125 h 1169"/>
                <a:gd name="T2" fmla="*/ 0 w 2157"/>
                <a:gd name="T3" fmla="*/ 1093 h 1169"/>
                <a:gd name="T4" fmla="*/ 2157 w 2157"/>
                <a:gd name="T5" fmla="*/ 1169 h 1169"/>
                <a:gd name="T6" fmla="*/ 2138 w 2157"/>
                <a:gd name="T7" fmla="*/ 0 h 1169"/>
                <a:gd name="T8" fmla="*/ 7 w 2157"/>
                <a:gd name="T9" fmla="*/ 125 h 1169"/>
                <a:gd name="connsiteX0" fmla="*/ 32 w 10000"/>
                <a:gd name="connsiteY0" fmla="*/ 1069 h 10000"/>
                <a:gd name="connsiteX1" fmla="*/ 0 w 10000"/>
                <a:gd name="connsiteY1" fmla="*/ 9350 h 10000"/>
                <a:gd name="connsiteX2" fmla="*/ 10000 w 10000"/>
                <a:gd name="connsiteY2" fmla="*/ 10000 h 10000"/>
                <a:gd name="connsiteX3" fmla="*/ 9985 w 10000"/>
                <a:gd name="connsiteY3" fmla="*/ 0 h 10000"/>
                <a:gd name="connsiteX4" fmla="*/ 32 w 10000"/>
                <a:gd name="connsiteY4" fmla="*/ 1069 h 10000"/>
                <a:gd name="connsiteX0" fmla="*/ 32 w 10000"/>
                <a:gd name="connsiteY0" fmla="*/ 1069 h 10000"/>
                <a:gd name="connsiteX1" fmla="*/ 0 w 10000"/>
                <a:gd name="connsiteY1" fmla="*/ 9350 h 10000"/>
                <a:gd name="connsiteX2" fmla="*/ 10000 w 10000"/>
                <a:gd name="connsiteY2" fmla="*/ 10000 h 10000"/>
                <a:gd name="connsiteX3" fmla="*/ 9997 w 10000"/>
                <a:gd name="connsiteY3" fmla="*/ 0 h 10000"/>
                <a:gd name="connsiteX4" fmla="*/ 32 w 10000"/>
                <a:gd name="connsiteY4" fmla="*/ 1069 h 10000"/>
                <a:gd name="connsiteX0" fmla="*/ 32 w 10000"/>
                <a:gd name="connsiteY0" fmla="*/ 1069 h 10000"/>
                <a:gd name="connsiteX1" fmla="*/ 0 w 10000"/>
                <a:gd name="connsiteY1" fmla="*/ 9350 h 10000"/>
                <a:gd name="connsiteX2" fmla="*/ 10000 w 10000"/>
                <a:gd name="connsiteY2" fmla="*/ 10000 h 10000"/>
                <a:gd name="connsiteX3" fmla="*/ 9997 w 10000"/>
                <a:gd name="connsiteY3" fmla="*/ 0 h 10000"/>
                <a:gd name="connsiteX4" fmla="*/ 32 w 10000"/>
                <a:gd name="connsiteY4" fmla="*/ 10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32" y="1069"/>
                  </a:moveTo>
                  <a:cubicBezTo>
                    <a:pt x="21" y="3829"/>
                    <a:pt x="11" y="6590"/>
                    <a:pt x="0" y="9350"/>
                  </a:cubicBezTo>
                  <a:lnTo>
                    <a:pt x="10000" y="10000"/>
                  </a:lnTo>
                  <a:cubicBezTo>
                    <a:pt x="9999" y="6667"/>
                    <a:pt x="9998" y="3333"/>
                    <a:pt x="9997" y="0"/>
                  </a:cubicBezTo>
                  <a:lnTo>
                    <a:pt x="32" y="1069"/>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3" name="Freeform 13"/>
            <p:cNvSpPr>
              <a:spLocks/>
            </p:cNvSpPr>
            <p:nvPr/>
          </p:nvSpPr>
          <p:spPr bwMode="auto">
            <a:xfrm>
              <a:off x="9568496" y="3581400"/>
              <a:ext cx="2618740" cy="1419243"/>
            </a:xfrm>
            <a:custGeom>
              <a:avLst/>
              <a:gdLst>
                <a:gd name="T0" fmla="*/ 7 w 2157"/>
                <a:gd name="T1" fmla="*/ 125 h 1169"/>
                <a:gd name="T2" fmla="*/ 0 w 2157"/>
                <a:gd name="T3" fmla="*/ 1093 h 1169"/>
                <a:gd name="T4" fmla="*/ 2157 w 2157"/>
                <a:gd name="T5" fmla="*/ 1169 h 1169"/>
                <a:gd name="T6" fmla="*/ 2138 w 2157"/>
                <a:gd name="T7" fmla="*/ 0 h 1169"/>
                <a:gd name="T8" fmla="*/ 7 w 2157"/>
                <a:gd name="T9" fmla="*/ 125 h 1169"/>
              </a:gdLst>
              <a:ahLst/>
              <a:cxnLst>
                <a:cxn ang="0">
                  <a:pos x="T0" y="T1"/>
                </a:cxn>
                <a:cxn ang="0">
                  <a:pos x="T2" y="T3"/>
                </a:cxn>
                <a:cxn ang="0">
                  <a:pos x="T4" y="T5"/>
                </a:cxn>
                <a:cxn ang="0">
                  <a:pos x="T6" y="T7"/>
                </a:cxn>
                <a:cxn ang="0">
                  <a:pos x="T8" y="T9"/>
                </a:cxn>
              </a:cxnLst>
              <a:rect l="0" t="0" r="r" b="b"/>
              <a:pathLst>
                <a:path w="2157" h="1169">
                  <a:moveTo>
                    <a:pt x="7" y="125"/>
                  </a:moveTo>
                  <a:lnTo>
                    <a:pt x="0" y="1093"/>
                  </a:lnTo>
                  <a:lnTo>
                    <a:pt x="2157" y="1169"/>
                  </a:lnTo>
                  <a:lnTo>
                    <a:pt x="2138" y="0"/>
                  </a:lnTo>
                  <a:lnTo>
                    <a:pt x="7" y="12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4" name="Freeform 14"/>
            <p:cNvSpPr>
              <a:spLocks/>
            </p:cNvSpPr>
            <p:nvPr/>
          </p:nvSpPr>
          <p:spPr bwMode="auto">
            <a:xfrm>
              <a:off x="9568496" y="4601215"/>
              <a:ext cx="2618740" cy="399428"/>
            </a:xfrm>
            <a:custGeom>
              <a:avLst/>
              <a:gdLst>
                <a:gd name="T0" fmla="*/ 2 w 2157"/>
                <a:gd name="T1" fmla="*/ 0 h 329"/>
                <a:gd name="T2" fmla="*/ 0 w 2157"/>
                <a:gd name="T3" fmla="*/ 253 h 329"/>
                <a:gd name="T4" fmla="*/ 2157 w 2157"/>
                <a:gd name="T5" fmla="*/ 329 h 329"/>
                <a:gd name="T6" fmla="*/ 2151 w 2157"/>
                <a:gd name="T7" fmla="*/ 17 h 329"/>
                <a:gd name="T8" fmla="*/ 2 w 2157"/>
                <a:gd name="T9" fmla="*/ 0 h 329"/>
                <a:gd name="connsiteX0" fmla="*/ 9 w 10000"/>
                <a:gd name="connsiteY0" fmla="*/ 0 h 10000"/>
                <a:gd name="connsiteX1" fmla="*/ 0 w 10000"/>
                <a:gd name="connsiteY1" fmla="*/ 7690 h 10000"/>
                <a:gd name="connsiteX2" fmla="*/ 10000 w 10000"/>
                <a:gd name="connsiteY2" fmla="*/ 10000 h 10000"/>
                <a:gd name="connsiteX3" fmla="*/ 9996 w 10000"/>
                <a:gd name="connsiteY3" fmla="*/ 596 h 10000"/>
                <a:gd name="connsiteX4" fmla="*/ 9 w 10000"/>
                <a:gd name="connsiteY4" fmla="*/ 0 h 10000"/>
                <a:gd name="connsiteX0" fmla="*/ 9 w 10000"/>
                <a:gd name="connsiteY0" fmla="*/ 0 h 10000"/>
                <a:gd name="connsiteX1" fmla="*/ 0 w 10000"/>
                <a:gd name="connsiteY1" fmla="*/ 7690 h 10000"/>
                <a:gd name="connsiteX2" fmla="*/ 10000 w 10000"/>
                <a:gd name="connsiteY2" fmla="*/ 10000 h 10000"/>
                <a:gd name="connsiteX3" fmla="*/ 9996 w 10000"/>
                <a:gd name="connsiteY3" fmla="*/ 596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cubicBezTo>
                    <a:pt x="6" y="2563"/>
                    <a:pt x="3" y="5127"/>
                    <a:pt x="0" y="7690"/>
                  </a:cubicBezTo>
                  <a:lnTo>
                    <a:pt x="10000" y="10000"/>
                  </a:lnTo>
                  <a:cubicBezTo>
                    <a:pt x="9999" y="6865"/>
                    <a:pt x="9997" y="3731"/>
                    <a:pt x="9996" y="596"/>
                  </a:cubicBezTo>
                  <a:lnTo>
                    <a:pt x="9" y="0"/>
                  </a:lnTo>
                  <a:close/>
                </a:path>
              </a:pathLst>
            </a:custGeom>
            <a:solidFill>
              <a:schemeClr val="accent4">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5" name="Freeform 15"/>
            <p:cNvSpPr>
              <a:spLocks/>
            </p:cNvSpPr>
            <p:nvPr/>
          </p:nvSpPr>
          <p:spPr bwMode="auto">
            <a:xfrm>
              <a:off x="9568496" y="4601215"/>
              <a:ext cx="2618740" cy="399428"/>
            </a:xfrm>
            <a:custGeom>
              <a:avLst/>
              <a:gdLst>
                <a:gd name="T0" fmla="*/ 2 w 2157"/>
                <a:gd name="T1" fmla="*/ 0 h 329"/>
                <a:gd name="T2" fmla="*/ 0 w 2157"/>
                <a:gd name="T3" fmla="*/ 253 h 329"/>
                <a:gd name="T4" fmla="*/ 2157 w 2157"/>
                <a:gd name="T5" fmla="*/ 329 h 329"/>
                <a:gd name="T6" fmla="*/ 2151 w 2157"/>
                <a:gd name="T7" fmla="*/ 17 h 329"/>
                <a:gd name="T8" fmla="*/ 2 w 2157"/>
                <a:gd name="T9" fmla="*/ 0 h 329"/>
              </a:gdLst>
              <a:ahLst/>
              <a:cxnLst>
                <a:cxn ang="0">
                  <a:pos x="T0" y="T1"/>
                </a:cxn>
                <a:cxn ang="0">
                  <a:pos x="T2" y="T3"/>
                </a:cxn>
                <a:cxn ang="0">
                  <a:pos x="T4" y="T5"/>
                </a:cxn>
                <a:cxn ang="0">
                  <a:pos x="T6" y="T7"/>
                </a:cxn>
                <a:cxn ang="0">
                  <a:pos x="T8" y="T9"/>
                </a:cxn>
              </a:cxnLst>
              <a:rect l="0" t="0" r="r" b="b"/>
              <a:pathLst>
                <a:path w="2157" h="329">
                  <a:moveTo>
                    <a:pt x="2" y="0"/>
                  </a:moveTo>
                  <a:lnTo>
                    <a:pt x="0" y="253"/>
                  </a:lnTo>
                  <a:lnTo>
                    <a:pt x="2157" y="329"/>
                  </a:lnTo>
                  <a:lnTo>
                    <a:pt x="2151" y="17"/>
                  </a:lnTo>
                  <a:lnTo>
                    <a:pt x="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6" name="Freeform 16"/>
            <p:cNvSpPr>
              <a:spLocks/>
            </p:cNvSpPr>
            <p:nvPr/>
          </p:nvSpPr>
          <p:spPr bwMode="auto">
            <a:xfrm>
              <a:off x="9804025" y="4660705"/>
              <a:ext cx="185752" cy="188181"/>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07" name="Freeform 17"/>
            <p:cNvSpPr>
              <a:spLocks/>
            </p:cNvSpPr>
            <p:nvPr/>
          </p:nvSpPr>
          <p:spPr bwMode="auto">
            <a:xfrm>
              <a:off x="10096615" y="4678915"/>
              <a:ext cx="185752" cy="188181"/>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grpSp>
      <p:grpSp>
        <p:nvGrpSpPr>
          <p:cNvPr id="308" name="Group 460"/>
          <p:cNvGrpSpPr/>
          <p:nvPr userDrawn="1"/>
        </p:nvGrpSpPr>
        <p:grpSpPr>
          <a:xfrm flipH="1">
            <a:off x="1191" y="3083042"/>
            <a:ext cx="3333015" cy="1028700"/>
            <a:chOff x="6246812" y="3581400"/>
            <a:chExt cx="5940424" cy="1419243"/>
          </a:xfrm>
        </p:grpSpPr>
        <p:sp>
          <p:nvSpPr>
            <p:cNvPr id="309" name="Freeform 5"/>
            <p:cNvSpPr>
              <a:spLocks/>
            </p:cNvSpPr>
            <p:nvPr/>
          </p:nvSpPr>
          <p:spPr bwMode="auto">
            <a:xfrm>
              <a:off x="6311157" y="3999039"/>
              <a:ext cx="1643845" cy="780645"/>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0" name="Freeform 6"/>
            <p:cNvSpPr>
              <a:spLocks/>
            </p:cNvSpPr>
            <p:nvPr/>
          </p:nvSpPr>
          <p:spPr bwMode="auto">
            <a:xfrm>
              <a:off x="6246812" y="3965045"/>
              <a:ext cx="1636561" cy="773360"/>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chemeClr val="accent4">
                <a:lumMod val="60000"/>
                <a:lumOff val="4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1" name="Freeform 7"/>
            <p:cNvSpPr>
              <a:spLocks/>
            </p:cNvSpPr>
            <p:nvPr/>
          </p:nvSpPr>
          <p:spPr bwMode="auto">
            <a:xfrm>
              <a:off x="6354863" y="3656672"/>
              <a:ext cx="4141178" cy="1284481"/>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2" name="Freeform 8"/>
            <p:cNvSpPr>
              <a:spLocks/>
            </p:cNvSpPr>
            <p:nvPr/>
          </p:nvSpPr>
          <p:spPr bwMode="auto">
            <a:xfrm>
              <a:off x="7063878" y="4215142"/>
              <a:ext cx="1390105" cy="365434"/>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chemeClr val="accent4">
                <a:lumMod val="60000"/>
                <a:lumOff val="4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3" name="Freeform 9"/>
            <p:cNvSpPr>
              <a:spLocks/>
            </p:cNvSpPr>
            <p:nvPr/>
          </p:nvSpPr>
          <p:spPr bwMode="auto">
            <a:xfrm>
              <a:off x="7239918" y="4145941"/>
              <a:ext cx="279235" cy="228244"/>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chemeClr val="accent4">
                <a:lumMod val="20000"/>
                <a:lumOff val="8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4" name="Freeform 10"/>
            <p:cNvSpPr>
              <a:spLocks/>
            </p:cNvSpPr>
            <p:nvPr/>
          </p:nvSpPr>
          <p:spPr bwMode="auto">
            <a:xfrm>
              <a:off x="9403383" y="3723446"/>
              <a:ext cx="1682695" cy="1102372"/>
            </a:xfrm>
            <a:custGeom>
              <a:avLst/>
              <a:gdLst>
                <a:gd name="T0" fmla="*/ 0 w 1386"/>
                <a:gd name="T1" fmla="*/ 99 h 908"/>
                <a:gd name="T2" fmla="*/ 40 w 1386"/>
                <a:gd name="T3" fmla="*/ 865 h 908"/>
                <a:gd name="T4" fmla="*/ 1386 w 1386"/>
                <a:gd name="T5" fmla="*/ 908 h 908"/>
                <a:gd name="T6" fmla="*/ 1365 w 1386"/>
                <a:gd name="T7" fmla="*/ 0 h 908"/>
                <a:gd name="T8" fmla="*/ 0 w 1386"/>
                <a:gd name="T9" fmla="*/ 99 h 908"/>
              </a:gdLst>
              <a:ahLst/>
              <a:cxnLst>
                <a:cxn ang="0">
                  <a:pos x="T0" y="T1"/>
                </a:cxn>
                <a:cxn ang="0">
                  <a:pos x="T2" y="T3"/>
                </a:cxn>
                <a:cxn ang="0">
                  <a:pos x="T4" y="T5"/>
                </a:cxn>
                <a:cxn ang="0">
                  <a:pos x="T6" y="T7"/>
                </a:cxn>
                <a:cxn ang="0">
                  <a:pos x="T8" y="T9"/>
                </a:cxn>
              </a:cxnLst>
              <a:rect l="0" t="0" r="r" b="b"/>
              <a:pathLst>
                <a:path w="1386" h="908">
                  <a:moveTo>
                    <a:pt x="0" y="99"/>
                  </a:moveTo>
                  <a:lnTo>
                    <a:pt x="40" y="865"/>
                  </a:lnTo>
                  <a:lnTo>
                    <a:pt x="1386" y="908"/>
                  </a:lnTo>
                  <a:lnTo>
                    <a:pt x="1365" y="0"/>
                  </a:lnTo>
                  <a:lnTo>
                    <a:pt x="0" y="9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5" name="Freeform 11"/>
            <p:cNvSpPr>
              <a:spLocks/>
            </p:cNvSpPr>
            <p:nvPr/>
          </p:nvSpPr>
          <p:spPr bwMode="auto">
            <a:xfrm>
              <a:off x="9403383" y="3723446"/>
              <a:ext cx="1682695" cy="1102372"/>
            </a:xfrm>
            <a:custGeom>
              <a:avLst/>
              <a:gdLst>
                <a:gd name="T0" fmla="*/ 0 w 1386"/>
                <a:gd name="T1" fmla="*/ 99 h 908"/>
                <a:gd name="T2" fmla="*/ 40 w 1386"/>
                <a:gd name="T3" fmla="*/ 865 h 908"/>
                <a:gd name="T4" fmla="*/ 1386 w 1386"/>
                <a:gd name="T5" fmla="*/ 908 h 908"/>
                <a:gd name="T6" fmla="*/ 1365 w 1386"/>
                <a:gd name="T7" fmla="*/ 0 h 908"/>
                <a:gd name="T8" fmla="*/ 0 w 1386"/>
                <a:gd name="T9" fmla="*/ 99 h 908"/>
              </a:gdLst>
              <a:ahLst/>
              <a:cxnLst>
                <a:cxn ang="0">
                  <a:pos x="T0" y="T1"/>
                </a:cxn>
                <a:cxn ang="0">
                  <a:pos x="T2" y="T3"/>
                </a:cxn>
                <a:cxn ang="0">
                  <a:pos x="T4" y="T5"/>
                </a:cxn>
                <a:cxn ang="0">
                  <a:pos x="T6" y="T7"/>
                </a:cxn>
                <a:cxn ang="0">
                  <a:pos x="T8" y="T9"/>
                </a:cxn>
              </a:cxnLst>
              <a:rect l="0" t="0" r="r" b="b"/>
              <a:pathLst>
                <a:path w="1386" h="908">
                  <a:moveTo>
                    <a:pt x="0" y="99"/>
                  </a:moveTo>
                  <a:lnTo>
                    <a:pt x="40" y="865"/>
                  </a:lnTo>
                  <a:lnTo>
                    <a:pt x="1386" y="908"/>
                  </a:lnTo>
                  <a:lnTo>
                    <a:pt x="1365" y="0"/>
                  </a:lnTo>
                  <a:lnTo>
                    <a:pt x="0" y="99"/>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6" name="Freeform 12"/>
            <p:cNvSpPr>
              <a:spLocks/>
            </p:cNvSpPr>
            <p:nvPr/>
          </p:nvSpPr>
          <p:spPr bwMode="auto">
            <a:xfrm>
              <a:off x="9568496" y="3581400"/>
              <a:ext cx="2618740" cy="1419243"/>
            </a:xfrm>
            <a:custGeom>
              <a:avLst/>
              <a:gdLst>
                <a:gd name="T0" fmla="*/ 7 w 2157"/>
                <a:gd name="T1" fmla="*/ 125 h 1169"/>
                <a:gd name="T2" fmla="*/ 0 w 2157"/>
                <a:gd name="T3" fmla="*/ 1093 h 1169"/>
                <a:gd name="T4" fmla="*/ 2157 w 2157"/>
                <a:gd name="T5" fmla="*/ 1169 h 1169"/>
                <a:gd name="T6" fmla="*/ 2138 w 2157"/>
                <a:gd name="T7" fmla="*/ 0 h 1169"/>
                <a:gd name="T8" fmla="*/ 7 w 2157"/>
                <a:gd name="T9" fmla="*/ 125 h 1169"/>
                <a:gd name="connsiteX0" fmla="*/ 32 w 10000"/>
                <a:gd name="connsiteY0" fmla="*/ 1069 h 10000"/>
                <a:gd name="connsiteX1" fmla="*/ 0 w 10000"/>
                <a:gd name="connsiteY1" fmla="*/ 9350 h 10000"/>
                <a:gd name="connsiteX2" fmla="*/ 10000 w 10000"/>
                <a:gd name="connsiteY2" fmla="*/ 10000 h 10000"/>
                <a:gd name="connsiteX3" fmla="*/ 9985 w 10000"/>
                <a:gd name="connsiteY3" fmla="*/ 0 h 10000"/>
                <a:gd name="connsiteX4" fmla="*/ 32 w 10000"/>
                <a:gd name="connsiteY4" fmla="*/ 1069 h 10000"/>
                <a:gd name="connsiteX0" fmla="*/ 32 w 10000"/>
                <a:gd name="connsiteY0" fmla="*/ 1069 h 10000"/>
                <a:gd name="connsiteX1" fmla="*/ 0 w 10000"/>
                <a:gd name="connsiteY1" fmla="*/ 9350 h 10000"/>
                <a:gd name="connsiteX2" fmla="*/ 10000 w 10000"/>
                <a:gd name="connsiteY2" fmla="*/ 10000 h 10000"/>
                <a:gd name="connsiteX3" fmla="*/ 9997 w 10000"/>
                <a:gd name="connsiteY3" fmla="*/ 0 h 10000"/>
                <a:gd name="connsiteX4" fmla="*/ 32 w 10000"/>
                <a:gd name="connsiteY4" fmla="*/ 1069 h 10000"/>
                <a:gd name="connsiteX0" fmla="*/ 32 w 10000"/>
                <a:gd name="connsiteY0" fmla="*/ 1069 h 10000"/>
                <a:gd name="connsiteX1" fmla="*/ 0 w 10000"/>
                <a:gd name="connsiteY1" fmla="*/ 9350 h 10000"/>
                <a:gd name="connsiteX2" fmla="*/ 10000 w 10000"/>
                <a:gd name="connsiteY2" fmla="*/ 10000 h 10000"/>
                <a:gd name="connsiteX3" fmla="*/ 9997 w 10000"/>
                <a:gd name="connsiteY3" fmla="*/ 0 h 10000"/>
                <a:gd name="connsiteX4" fmla="*/ 32 w 10000"/>
                <a:gd name="connsiteY4" fmla="*/ 106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32" y="1069"/>
                  </a:moveTo>
                  <a:cubicBezTo>
                    <a:pt x="21" y="3829"/>
                    <a:pt x="11" y="6590"/>
                    <a:pt x="0" y="9350"/>
                  </a:cubicBezTo>
                  <a:lnTo>
                    <a:pt x="10000" y="10000"/>
                  </a:lnTo>
                  <a:cubicBezTo>
                    <a:pt x="9999" y="6667"/>
                    <a:pt x="9998" y="3333"/>
                    <a:pt x="9997" y="0"/>
                  </a:cubicBezTo>
                  <a:lnTo>
                    <a:pt x="32" y="1069"/>
                  </a:lnTo>
                  <a:close/>
                </a:path>
              </a:pathLst>
            </a:custGeom>
            <a:solidFill>
              <a:schemeClr val="accent4">
                <a:lumMod val="75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7" name="Freeform 13"/>
            <p:cNvSpPr>
              <a:spLocks/>
            </p:cNvSpPr>
            <p:nvPr/>
          </p:nvSpPr>
          <p:spPr bwMode="auto">
            <a:xfrm>
              <a:off x="9568496" y="3581400"/>
              <a:ext cx="2618740" cy="1419243"/>
            </a:xfrm>
            <a:custGeom>
              <a:avLst/>
              <a:gdLst>
                <a:gd name="T0" fmla="*/ 7 w 2157"/>
                <a:gd name="T1" fmla="*/ 125 h 1169"/>
                <a:gd name="T2" fmla="*/ 0 w 2157"/>
                <a:gd name="T3" fmla="*/ 1093 h 1169"/>
                <a:gd name="T4" fmla="*/ 2157 w 2157"/>
                <a:gd name="T5" fmla="*/ 1169 h 1169"/>
                <a:gd name="T6" fmla="*/ 2138 w 2157"/>
                <a:gd name="T7" fmla="*/ 0 h 1169"/>
                <a:gd name="T8" fmla="*/ 7 w 2157"/>
                <a:gd name="T9" fmla="*/ 125 h 1169"/>
              </a:gdLst>
              <a:ahLst/>
              <a:cxnLst>
                <a:cxn ang="0">
                  <a:pos x="T0" y="T1"/>
                </a:cxn>
                <a:cxn ang="0">
                  <a:pos x="T2" y="T3"/>
                </a:cxn>
                <a:cxn ang="0">
                  <a:pos x="T4" y="T5"/>
                </a:cxn>
                <a:cxn ang="0">
                  <a:pos x="T6" y="T7"/>
                </a:cxn>
                <a:cxn ang="0">
                  <a:pos x="T8" y="T9"/>
                </a:cxn>
              </a:cxnLst>
              <a:rect l="0" t="0" r="r" b="b"/>
              <a:pathLst>
                <a:path w="2157" h="1169">
                  <a:moveTo>
                    <a:pt x="7" y="125"/>
                  </a:moveTo>
                  <a:lnTo>
                    <a:pt x="0" y="1093"/>
                  </a:lnTo>
                  <a:lnTo>
                    <a:pt x="2157" y="1169"/>
                  </a:lnTo>
                  <a:lnTo>
                    <a:pt x="2138" y="0"/>
                  </a:lnTo>
                  <a:lnTo>
                    <a:pt x="7" y="125"/>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8" name="Freeform 14"/>
            <p:cNvSpPr>
              <a:spLocks/>
            </p:cNvSpPr>
            <p:nvPr/>
          </p:nvSpPr>
          <p:spPr bwMode="auto">
            <a:xfrm>
              <a:off x="9568496" y="4601215"/>
              <a:ext cx="2618740" cy="399428"/>
            </a:xfrm>
            <a:custGeom>
              <a:avLst/>
              <a:gdLst>
                <a:gd name="T0" fmla="*/ 2 w 2157"/>
                <a:gd name="T1" fmla="*/ 0 h 329"/>
                <a:gd name="T2" fmla="*/ 0 w 2157"/>
                <a:gd name="T3" fmla="*/ 253 h 329"/>
                <a:gd name="T4" fmla="*/ 2157 w 2157"/>
                <a:gd name="T5" fmla="*/ 329 h 329"/>
                <a:gd name="T6" fmla="*/ 2151 w 2157"/>
                <a:gd name="T7" fmla="*/ 17 h 329"/>
                <a:gd name="T8" fmla="*/ 2 w 2157"/>
                <a:gd name="T9" fmla="*/ 0 h 329"/>
                <a:gd name="connsiteX0" fmla="*/ 9 w 10000"/>
                <a:gd name="connsiteY0" fmla="*/ 0 h 10000"/>
                <a:gd name="connsiteX1" fmla="*/ 0 w 10000"/>
                <a:gd name="connsiteY1" fmla="*/ 7690 h 10000"/>
                <a:gd name="connsiteX2" fmla="*/ 10000 w 10000"/>
                <a:gd name="connsiteY2" fmla="*/ 10000 h 10000"/>
                <a:gd name="connsiteX3" fmla="*/ 9996 w 10000"/>
                <a:gd name="connsiteY3" fmla="*/ 596 h 10000"/>
                <a:gd name="connsiteX4" fmla="*/ 9 w 10000"/>
                <a:gd name="connsiteY4" fmla="*/ 0 h 10000"/>
                <a:gd name="connsiteX0" fmla="*/ 9 w 10000"/>
                <a:gd name="connsiteY0" fmla="*/ 0 h 10000"/>
                <a:gd name="connsiteX1" fmla="*/ 0 w 10000"/>
                <a:gd name="connsiteY1" fmla="*/ 7690 h 10000"/>
                <a:gd name="connsiteX2" fmla="*/ 10000 w 10000"/>
                <a:gd name="connsiteY2" fmla="*/ 10000 h 10000"/>
                <a:gd name="connsiteX3" fmla="*/ 9996 w 10000"/>
                <a:gd name="connsiteY3" fmla="*/ 596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cubicBezTo>
                    <a:pt x="6" y="2563"/>
                    <a:pt x="3" y="5127"/>
                    <a:pt x="0" y="7690"/>
                  </a:cubicBezTo>
                  <a:lnTo>
                    <a:pt x="10000" y="10000"/>
                  </a:lnTo>
                  <a:cubicBezTo>
                    <a:pt x="9999" y="6865"/>
                    <a:pt x="9997" y="3731"/>
                    <a:pt x="9996" y="596"/>
                  </a:cubicBezTo>
                  <a:lnTo>
                    <a:pt x="9" y="0"/>
                  </a:lnTo>
                  <a:close/>
                </a:path>
              </a:pathLst>
            </a:custGeom>
            <a:solidFill>
              <a:schemeClr val="accent4">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19" name="Freeform 15"/>
            <p:cNvSpPr>
              <a:spLocks/>
            </p:cNvSpPr>
            <p:nvPr/>
          </p:nvSpPr>
          <p:spPr bwMode="auto">
            <a:xfrm>
              <a:off x="9568496" y="4601215"/>
              <a:ext cx="2618740" cy="399428"/>
            </a:xfrm>
            <a:custGeom>
              <a:avLst/>
              <a:gdLst>
                <a:gd name="T0" fmla="*/ 2 w 2157"/>
                <a:gd name="T1" fmla="*/ 0 h 329"/>
                <a:gd name="T2" fmla="*/ 0 w 2157"/>
                <a:gd name="T3" fmla="*/ 253 h 329"/>
                <a:gd name="T4" fmla="*/ 2157 w 2157"/>
                <a:gd name="T5" fmla="*/ 329 h 329"/>
                <a:gd name="T6" fmla="*/ 2151 w 2157"/>
                <a:gd name="T7" fmla="*/ 17 h 329"/>
                <a:gd name="T8" fmla="*/ 2 w 2157"/>
                <a:gd name="T9" fmla="*/ 0 h 329"/>
              </a:gdLst>
              <a:ahLst/>
              <a:cxnLst>
                <a:cxn ang="0">
                  <a:pos x="T0" y="T1"/>
                </a:cxn>
                <a:cxn ang="0">
                  <a:pos x="T2" y="T3"/>
                </a:cxn>
                <a:cxn ang="0">
                  <a:pos x="T4" y="T5"/>
                </a:cxn>
                <a:cxn ang="0">
                  <a:pos x="T6" y="T7"/>
                </a:cxn>
                <a:cxn ang="0">
                  <a:pos x="T8" y="T9"/>
                </a:cxn>
              </a:cxnLst>
              <a:rect l="0" t="0" r="r" b="b"/>
              <a:pathLst>
                <a:path w="2157" h="329">
                  <a:moveTo>
                    <a:pt x="2" y="0"/>
                  </a:moveTo>
                  <a:lnTo>
                    <a:pt x="0" y="253"/>
                  </a:lnTo>
                  <a:lnTo>
                    <a:pt x="2157" y="329"/>
                  </a:lnTo>
                  <a:lnTo>
                    <a:pt x="2151" y="17"/>
                  </a:lnTo>
                  <a:lnTo>
                    <a:pt x="2"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20" name="Freeform 16"/>
            <p:cNvSpPr>
              <a:spLocks/>
            </p:cNvSpPr>
            <p:nvPr/>
          </p:nvSpPr>
          <p:spPr bwMode="auto">
            <a:xfrm>
              <a:off x="9804025" y="4660705"/>
              <a:ext cx="185752" cy="188181"/>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sp>
          <p:nvSpPr>
            <p:cNvPr id="321" name="Freeform 17"/>
            <p:cNvSpPr>
              <a:spLocks/>
            </p:cNvSpPr>
            <p:nvPr/>
          </p:nvSpPr>
          <p:spPr bwMode="auto">
            <a:xfrm>
              <a:off x="10096615" y="4678915"/>
              <a:ext cx="185752" cy="188181"/>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914240"/>
              <a:endParaRPr lang="en-US" sz="1800" dirty="0">
                <a:solidFill>
                  <a:srgbClr val="000000"/>
                </a:solidFill>
                <a:latin typeface="Arial" panose="020B0604020202020204" pitchFamily="34" charset="0"/>
                <a:cs typeface="Arial" panose="020B0604020202020204" pitchFamily="34" charset="0"/>
              </a:endParaRPr>
            </a:p>
          </p:txBody>
        </p:sp>
      </p:grpSp>
      <p:sp>
        <p:nvSpPr>
          <p:cNvPr id="322" name="Oval 498"/>
          <p:cNvSpPr/>
          <p:nvPr userDrawn="1"/>
        </p:nvSpPr>
        <p:spPr>
          <a:xfrm>
            <a:off x="1954530" y="1313935"/>
            <a:ext cx="1359967" cy="1263716"/>
          </a:xfrm>
          <a:prstGeom prst="ellipse">
            <a:avLst/>
          </a:prstGeom>
          <a:gradFill flip="none" rotWithShape="1">
            <a:gsLst>
              <a:gs pos="22000">
                <a:srgbClr val="FFFF00"/>
              </a:gs>
              <a:gs pos="97000">
                <a:sysClr val="window" lastClr="FFFFFF">
                  <a:lumMod val="100000"/>
                  <a:alpha val="0"/>
                </a:sysClr>
              </a:gs>
            </a:gsLst>
            <a:path path="shape">
              <a:fillToRect l="50000" t="50000" r="50000" b="50000"/>
            </a:path>
            <a:tileRect/>
          </a:gradFill>
          <a:ln w="25400" cap="flat" cmpd="sng" algn="ctr">
            <a:noFill/>
            <a:prstDash val="solid"/>
          </a:ln>
          <a:effectLst/>
        </p:spPr>
        <p:txBody>
          <a:bodyPr rtlCol="0" anchor="ctr"/>
          <a:lstStyle/>
          <a:p>
            <a:pPr algn="ctr">
              <a:defRPr/>
            </a:pPr>
            <a:endParaRPr lang="en-US" kern="0" dirty="0">
              <a:solidFill>
                <a:sysClr val="window" lastClr="FFFFFF"/>
              </a:solidFill>
              <a:latin typeface="Arial" panose="020B0604020202020204" pitchFamily="34" charset="0"/>
              <a:cs typeface="Arial" panose="020B0604020202020204" pitchFamily="34" charset="0"/>
            </a:endParaRPr>
          </a:p>
        </p:txBody>
      </p:sp>
      <p:pic>
        <p:nvPicPr>
          <p:cNvPr id="323" name="Picture 322"/>
          <p:cNvPicPr>
            <a:picLocks noChangeAspect="1"/>
          </p:cNvPicPr>
          <p:nvPr userDrawn="1"/>
        </p:nvPicPr>
        <p:blipFill>
          <a:blip r:embed="rId2">
            <a:biLevel thresh="25000"/>
          </a:blip>
          <a:stretch>
            <a:fillRect/>
          </a:stretch>
        </p:blipFill>
        <p:spPr>
          <a:xfrm>
            <a:off x="2743200" y="3683820"/>
            <a:ext cx="3216269" cy="773881"/>
          </a:xfrm>
          <a:prstGeom prst="rect">
            <a:avLst/>
          </a:prstGeom>
        </p:spPr>
      </p:pic>
    </p:spTree>
    <p:extLst>
      <p:ext uri="{BB962C8B-B14F-4D97-AF65-F5344CB8AC3E}">
        <p14:creationId xmlns:p14="http://schemas.microsoft.com/office/powerpoint/2010/main" val="316478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p:cNvSpPr>
            <a:spLocks noGrp="1"/>
          </p:cNvSpPr>
          <p:nvPr>
            <p:ph type="body" sz="quarter" idx="11" hasCustomPrompt="1"/>
          </p:nvPr>
        </p:nvSpPr>
        <p:spPr>
          <a:xfrm>
            <a:off x="76200" y="66674"/>
            <a:ext cx="4924425" cy="271463"/>
          </a:xfrm>
        </p:spPr>
        <p:txBody>
          <a:bodyPr lIns="118872" tIns="0" rIns="91440" bIns="0" anchor="ctr">
            <a:noAutofit/>
          </a:bodyPr>
          <a:lstStyle>
            <a:lvl1pPr>
              <a:defRPr b="1" baseline="0">
                <a:solidFill>
                  <a:schemeClr val="bg1"/>
                </a:solidFill>
              </a:defRPr>
            </a:lvl1pPr>
          </a:lstStyle>
          <a:p>
            <a:pPr lvl="0"/>
            <a:r>
              <a:rPr lang="en-US" dirty="0"/>
              <a:t>Section Title</a:t>
            </a:r>
          </a:p>
        </p:txBody>
      </p:sp>
    </p:spTree>
    <p:extLst>
      <p:ext uri="{BB962C8B-B14F-4D97-AF65-F5344CB8AC3E}">
        <p14:creationId xmlns:p14="http://schemas.microsoft.com/office/powerpoint/2010/main" val="189231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5143500"/>
            <a:chOff x="0" y="0"/>
            <a:chExt cx="12192000" cy="6858000"/>
          </a:xfrm>
        </p:grpSpPr>
        <p:sp>
          <p:nvSpPr>
            <p:cNvPr id="6" name="Rectangle 5"/>
            <p:cNvSpPr/>
            <p:nvPr userDrawn="1"/>
          </p:nvSpPr>
          <p:spPr>
            <a:xfrm>
              <a:off x="0" y="0"/>
              <a:ext cx="12192000"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sp>
          <p:nvSpPr>
            <p:cNvPr id="7" name="Rectangle 6"/>
            <p:cNvSpPr/>
            <p:nvPr userDrawn="1"/>
          </p:nvSpPr>
          <p:spPr>
            <a:xfrm>
              <a:off x="0" y="548640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grpSp>
      <p:pic>
        <p:nvPicPr>
          <p:cNvPr id="9" name="Picture 8"/>
          <p:cNvPicPr>
            <a:picLocks noChangeAspect="1"/>
          </p:cNvPicPr>
          <p:nvPr userDrawn="1"/>
        </p:nvPicPr>
        <p:blipFill>
          <a:blip r:embed="rId2"/>
          <a:stretch>
            <a:fillRect/>
          </a:stretch>
        </p:blipFill>
        <p:spPr>
          <a:xfrm>
            <a:off x="6215063" y="4427072"/>
            <a:ext cx="2582796" cy="442857"/>
          </a:xfrm>
          <a:prstGeom prst="rect">
            <a:avLst/>
          </a:prstGeom>
        </p:spPr>
      </p:pic>
      <p:sp>
        <p:nvSpPr>
          <p:cNvPr id="2" name="Title 1"/>
          <p:cNvSpPr>
            <a:spLocks noGrp="1"/>
          </p:cNvSpPr>
          <p:nvPr>
            <p:ph type="ctrTitle" hasCustomPrompt="1"/>
          </p:nvPr>
        </p:nvSpPr>
        <p:spPr bwMode="gray">
          <a:xfrm>
            <a:off x="332100" y="638553"/>
            <a:ext cx="8372951" cy="833098"/>
          </a:xfrm>
        </p:spPr>
        <p:txBody>
          <a:bodyPr anchor="t" anchorCtr="0"/>
          <a:lstStyle>
            <a:lvl1pPr algn="l">
              <a:lnSpc>
                <a:spcPts val="3000"/>
              </a:lnSpc>
              <a:defRPr sz="3000" b="1" baseline="0"/>
            </a:lvl1pPr>
          </a:lstStyle>
          <a:p>
            <a:r>
              <a:rPr lang="en-GB" noProof="0" dirty="0"/>
              <a:t>&lt;Presentation Title&gt;</a:t>
            </a:r>
          </a:p>
        </p:txBody>
      </p:sp>
      <p:sp>
        <p:nvSpPr>
          <p:cNvPr id="3" name="Subtitle 2"/>
          <p:cNvSpPr>
            <a:spLocks noGrp="1"/>
          </p:cNvSpPr>
          <p:nvPr>
            <p:ph type="subTitle" idx="1" hasCustomPrompt="1"/>
          </p:nvPr>
        </p:nvSpPr>
        <p:spPr bwMode="gray">
          <a:xfrm>
            <a:off x="332100" y="1661463"/>
            <a:ext cx="8372951" cy="685761"/>
          </a:xfrm>
          <a:prstGeom prst="rect">
            <a:avLst/>
          </a:prstGeom>
        </p:spPr>
        <p:txBody>
          <a:bodyPr/>
          <a:lstStyle>
            <a:lvl1pPr marL="0" indent="0" algn="l">
              <a:lnSpc>
                <a:spcPts val="2250"/>
              </a:lnSpc>
              <a:spcBef>
                <a:spcPts val="0"/>
              </a:spcBef>
              <a:buNone/>
              <a:defRPr sz="2325" b="0" baseline="0">
                <a:solidFill>
                  <a:schemeClr val="bg1"/>
                </a:solidFill>
                <a:latin typeface="+mj-lt"/>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GB" noProof="0" dirty="0"/>
              <a:t>&lt;Presentation Sub Title&gt;</a:t>
            </a:r>
          </a:p>
        </p:txBody>
      </p:sp>
      <p:sp>
        <p:nvSpPr>
          <p:cNvPr id="4" name="Date Placeholder 3"/>
          <p:cNvSpPr>
            <a:spLocks noGrp="1"/>
          </p:cNvSpPr>
          <p:nvPr>
            <p:ph type="dt" sz="half" idx="10"/>
          </p:nvPr>
        </p:nvSpPr>
        <p:spPr>
          <a:xfrm>
            <a:off x="332101" y="4576757"/>
            <a:ext cx="4120532" cy="275152"/>
          </a:xfrm>
          <a:prstGeom prst="rect">
            <a:avLst/>
          </a:prstGeom>
        </p:spPr>
        <p:txBody>
          <a:bodyPr lIns="0" tIns="0" rIns="0" bIns="0"/>
          <a:lstStyle>
            <a:lvl1pPr>
              <a:defRPr sz="1650" b="0">
                <a:solidFill>
                  <a:schemeClr val="accent2"/>
                </a:solidFill>
                <a:latin typeface="+mj-lt"/>
              </a:defRPr>
            </a:lvl1pPr>
          </a:lstStyle>
          <a:p>
            <a:r>
              <a:rPr lang="en-US"/>
              <a:t>Insert Date with 'Insert - Header &amp; Footer'</a:t>
            </a:r>
            <a:endParaRPr lang="en-GB" dirty="0"/>
          </a:p>
        </p:txBody>
      </p:sp>
      <p:sp>
        <p:nvSpPr>
          <p:cNvPr id="13" name="Analyst Name"/>
          <p:cNvSpPr>
            <a:spLocks noGrp="1"/>
          </p:cNvSpPr>
          <p:nvPr>
            <p:ph type="body" sz="quarter" idx="11" hasCustomPrompt="1"/>
          </p:nvPr>
        </p:nvSpPr>
        <p:spPr>
          <a:xfrm>
            <a:off x="332100" y="2409410"/>
            <a:ext cx="4320000" cy="299700"/>
          </a:xfrm>
          <a:prstGeom prst="rect">
            <a:avLst/>
          </a:prstGeom>
        </p:spPr>
        <p:txBody>
          <a:bodyPr/>
          <a:lstStyle>
            <a:lvl1pPr>
              <a:spcBef>
                <a:spcPts val="0"/>
              </a:spcBef>
              <a:spcAft>
                <a:spcPts val="0"/>
              </a:spcAft>
              <a:defRPr sz="1800" b="1">
                <a:solidFill>
                  <a:schemeClr val="bg1"/>
                </a:solidFill>
                <a:latin typeface="+mj-lt"/>
              </a:defRPr>
            </a:lvl1pPr>
            <a:lvl2pPr>
              <a:defRPr sz="1950" b="1">
                <a:solidFill>
                  <a:schemeClr val="bg1"/>
                </a:solidFill>
              </a:defRPr>
            </a:lvl2pPr>
            <a:lvl3pPr>
              <a:defRPr sz="1950" b="1">
                <a:solidFill>
                  <a:schemeClr val="bg1"/>
                </a:solidFill>
              </a:defRPr>
            </a:lvl3pPr>
            <a:lvl4pPr>
              <a:defRPr sz="1950" b="1">
                <a:solidFill>
                  <a:schemeClr val="bg1"/>
                </a:solidFill>
              </a:defRPr>
            </a:lvl4pPr>
            <a:lvl5pPr>
              <a:defRPr sz="1950" b="1">
                <a:solidFill>
                  <a:schemeClr val="bg1"/>
                </a:solidFill>
              </a:defRPr>
            </a:lvl5pPr>
            <a:lvl6pPr>
              <a:defRPr sz="1950" b="1">
                <a:solidFill>
                  <a:schemeClr val="bg1"/>
                </a:solidFill>
              </a:defRPr>
            </a:lvl6pPr>
            <a:lvl7pPr>
              <a:defRPr sz="1950" b="1">
                <a:solidFill>
                  <a:schemeClr val="bg1"/>
                </a:solidFill>
              </a:defRPr>
            </a:lvl7pPr>
            <a:lvl8pPr>
              <a:defRPr sz="1950" b="1">
                <a:solidFill>
                  <a:schemeClr val="bg1"/>
                </a:solidFill>
              </a:defRPr>
            </a:lvl8pPr>
            <a:lvl9pPr>
              <a:defRPr sz="1950" b="1">
                <a:solidFill>
                  <a:schemeClr val="bg1"/>
                </a:solidFill>
              </a:defRPr>
            </a:lvl9pPr>
          </a:lstStyle>
          <a:p>
            <a:pPr lvl="0"/>
            <a:r>
              <a:rPr lang="en-US" dirty="0"/>
              <a:t>&lt;Analyst Name&gt;</a:t>
            </a:r>
            <a:endParaRPr lang="en-GB" dirty="0"/>
          </a:p>
        </p:txBody>
      </p:sp>
      <p:sp>
        <p:nvSpPr>
          <p:cNvPr id="14" name="Analyst Title"/>
          <p:cNvSpPr>
            <a:spLocks noGrp="1"/>
          </p:cNvSpPr>
          <p:nvPr>
            <p:ph type="body" sz="quarter" idx="12" hasCustomPrompt="1"/>
          </p:nvPr>
        </p:nvSpPr>
        <p:spPr>
          <a:xfrm>
            <a:off x="332100" y="2717210"/>
            <a:ext cx="4320000" cy="299700"/>
          </a:xfrm>
          <a:prstGeom prst="rect">
            <a:avLst/>
          </a:prstGeom>
        </p:spPr>
        <p:txBody>
          <a:bodyPr/>
          <a:lstStyle>
            <a:lvl1pPr>
              <a:spcBef>
                <a:spcPts val="0"/>
              </a:spcBef>
              <a:spcAft>
                <a:spcPts val="0"/>
              </a:spcAft>
              <a:defRPr sz="1800" b="0">
                <a:solidFill>
                  <a:schemeClr val="bg1"/>
                </a:solidFill>
                <a:latin typeface="+mj-lt"/>
              </a:defRPr>
            </a:lvl1pPr>
            <a:lvl2pPr>
              <a:defRPr sz="1950" b="0">
                <a:solidFill>
                  <a:schemeClr val="bg1"/>
                </a:solidFill>
              </a:defRPr>
            </a:lvl2pPr>
            <a:lvl3pPr>
              <a:defRPr sz="1950" b="0">
                <a:solidFill>
                  <a:schemeClr val="bg1"/>
                </a:solidFill>
              </a:defRPr>
            </a:lvl3pPr>
            <a:lvl4pPr>
              <a:defRPr sz="1950" b="0">
                <a:solidFill>
                  <a:schemeClr val="bg1"/>
                </a:solidFill>
              </a:defRPr>
            </a:lvl4pPr>
            <a:lvl5pPr>
              <a:defRPr sz="1950" b="0">
                <a:solidFill>
                  <a:schemeClr val="bg1"/>
                </a:solidFill>
              </a:defRPr>
            </a:lvl5pPr>
            <a:lvl6pPr>
              <a:defRPr sz="1950" b="0">
                <a:solidFill>
                  <a:schemeClr val="bg1"/>
                </a:solidFill>
              </a:defRPr>
            </a:lvl6pPr>
            <a:lvl7pPr>
              <a:defRPr sz="1950" b="0">
                <a:solidFill>
                  <a:schemeClr val="bg1"/>
                </a:solidFill>
              </a:defRPr>
            </a:lvl7pPr>
            <a:lvl8pPr>
              <a:defRPr sz="1950" b="0">
                <a:solidFill>
                  <a:schemeClr val="bg1"/>
                </a:solidFill>
              </a:defRPr>
            </a:lvl8pPr>
            <a:lvl9pPr>
              <a:defRPr sz="1950" b="0">
                <a:solidFill>
                  <a:schemeClr val="bg1"/>
                </a:solidFill>
              </a:defRPr>
            </a:lvl9pPr>
          </a:lstStyle>
          <a:p>
            <a:pPr lvl="0"/>
            <a:r>
              <a:rPr lang="en-GB" dirty="0"/>
              <a:t>&lt;Title&gt;</a:t>
            </a:r>
          </a:p>
        </p:txBody>
      </p:sp>
      <p:sp>
        <p:nvSpPr>
          <p:cNvPr id="15" name="Analyst Email"/>
          <p:cNvSpPr>
            <a:spLocks noGrp="1"/>
          </p:cNvSpPr>
          <p:nvPr>
            <p:ph type="body" sz="quarter" idx="13" hasCustomPrompt="1"/>
          </p:nvPr>
        </p:nvSpPr>
        <p:spPr>
          <a:xfrm>
            <a:off x="332100" y="3025010"/>
            <a:ext cx="4320000" cy="299700"/>
          </a:xfrm>
          <a:prstGeom prst="rect">
            <a:avLst/>
          </a:prstGeom>
        </p:spPr>
        <p:txBody>
          <a:bodyPr/>
          <a:lstStyle>
            <a:lvl1pPr>
              <a:spcBef>
                <a:spcPts val="0"/>
              </a:spcBef>
              <a:spcAft>
                <a:spcPts val="0"/>
              </a:spcAft>
              <a:defRPr sz="1800" b="0">
                <a:solidFill>
                  <a:schemeClr val="bg1"/>
                </a:solidFill>
                <a:latin typeface="+mj-lt"/>
              </a:defRPr>
            </a:lvl1pPr>
            <a:lvl2pPr>
              <a:defRPr sz="1950" b="0">
                <a:solidFill>
                  <a:schemeClr val="bg1"/>
                </a:solidFill>
              </a:defRPr>
            </a:lvl2pPr>
            <a:lvl3pPr>
              <a:defRPr sz="1950" b="0">
                <a:solidFill>
                  <a:schemeClr val="bg1"/>
                </a:solidFill>
              </a:defRPr>
            </a:lvl3pPr>
            <a:lvl4pPr>
              <a:defRPr sz="1950" b="0">
                <a:solidFill>
                  <a:schemeClr val="bg1"/>
                </a:solidFill>
              </a:defRPr>
            </a:lvl4pPr>
            <a:lvl5pPr>
              <a:defRPr sz="1950" b="0">
                <a:solidFill>
                  <a:schemeClr val="bg1"/>
                </a:solidFill>
              </a:defRPr>
            </a:lvl5pPr>
            <a:lvl6pPr>
              <a:defRPr sz="1950" b="0">
                <a:solidFill>
                  <a:schemeClr val="bg1"/>
                </a:solidFill>
              </a:defRPr>
            </a:lvl6pPr>
            <a:lvl7pPr>
              <a:defRPr sz="1950" b="0">
                <a:solidFill>
                  <a:schemeClr val="bg1"/>
                </a:solidFill>
              </a:defRPr>
            </a:lvl7pPr>
            <a:lvl8pPr>
              <a:defRPr sz="1950" b="0">
                <a:solidFill>
                  <a:schemeClr val="bg1"/>
                </a:solidFill>
              </a:defRPr>
            </a:lvl8pPr>
            <a:lvl9pPr>
              <a:defRPr sz="1950" b="0">
                <a:solidFill>
                  <a:schemeClr val="bg1"/>
                </a:solidFill>
              </a:defRPr>
            </a:lvl9pPr>
          </a:lstStyle>
          <a:p>
            <a:pPr lvl="0"/>
            <a:r>
              <a:rPr lang="en-GB" dirty="0"/>
              <a:t>&lt;Email&gt;</a:t>
            </a:r>
          </a:p>
        </p:txBody>
      </p:sp>
    </p:spTree>
    <p:extLst>
      <p:ext uri="{BB962C8B-B14F-4D97-AF65-F5344CB8AC3E}">
        <p14:creationId xmlns:p14="http://schemas.microsoft.com/office/powerpoint/2010/main" val="122079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bwMode="gray">
          <a:xfrm>
            <a:off x="332100" y="953262"/>
            <a:ext cx="8477964" cy="3618903"/>
          </a:xfrm>
          <a:prstGeom prst="rect">
            <a:avLst/>
          </a:prstGeo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smtClean="0"/>
            </a:lvl6pPr>
            <a:lvl7pPr>
              <a:defRPr lang="en-GB" noProof="0" dirty="0" smtClean="0"/>
            </a:lvl7pPr>
            <a:lvl8pPr>
              <a:defRPr lang="en-GB" noProof="0" dirty="0" smtClean="0"/>
            </a:lvl8pPr>
            <a:lvl9pPr>
              <a:defRPr lang="en-GB" noProof="0" dirty="0"/>
            </a:lvl9pPr>
          </a:lstStyle>
          <a:p>
            <a:pPr lvl="0"/>
            <a:r>
              <a:rPr lang="en-GB" noProof="0" dirty="0"/>
              <a:t>&lt;Insert bullets or format text with the buttons on the ‘GTM Tools’ ribbon&gt;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3" name="Title 2"/>
          <p:cNvSpPr>
            <a:spLocks noGrp="1"/>
          </p:cNvSpPr>
          <p:nvPr>
            <p:ph type="title" hasCustomPrompt="1"/>
          </p:nvPr>
        </p:nvSpPr>
        <p:spPr>
          <a:xfrm>
            <a:off x="332100" y="108000"/>
            <a:ext cx="8478000" cy="571500"/>
          </a:xfrm>
        </p:spPr>
        <p:txBody>
          <a:bodyPr/>
          <a:lstStyle/>
          <a:p>
            <a:r>
              <a:rPr lang="en-GB" noProof="0" dirty="0"/>
              <a:t>&lt;Insert title&gt;</a:t>
            </a:r>
          </a:p>
        </p:txBody>
      </p:sp>
    </p:spTree>
    <p:extLst>
      <p:ext uri="{BB962C8B-B14F-4D97-AF65-F5344CB8AC3E}">
        <p14:creationId xmlns:p14="http://schemas.microsoft.com/office/powerpoint/2010/main" val="422180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_Logos">
    <p:spTree>
      <p:nvGrpSpPr>
        <p:cNvPr id="1" name=""/>
        <p:cNvGrpSpPr/>
        <p:nvPr/>
      </p:nvGrpSpPr>
      <p:grpSpPr>
        <a:xfrm>
          <a:off x="0" y="0"/>
          <a:ext cx="0" cy="0"/>
          <a:chOff x="0" y="0"/>
          <a:chExt cx="0" cy="0"/>
        </a:xfrm>
      </p:grpSpPr>
      <p:grpSp>
        <p:nvGrpSpPr>
          <p:cNvPr id="8" name="Group 7"/>
          <p:cNvGrpSpPr/>
          <p:nvPr userDrawn="1"/>
        </p:nvGrpSpPr>
        <p:grpSpPr>
          <a:xfrm>
            <a:off x="0" y="0"/>
            <a:ext cx="9144000" cy="5143500"/>
            <a:chOff x="0" y="0"/>
            <a:chExt cx="12192000" cy="6858000"/>
          </a:xfrm>
        </p:grpSpPr>
        <p:sp>
          <p:nvSpPr>
            <p:cNvPr id="6" name="Rectangle 5"/>
            <p:cNvSpPr/>
            <p:nvPr userDrawn="1"/>
          </p:nvSpPr>
          <p:spPr>
            <a:xfrm>
              <a:off x="0" y="0"/>
              <a:ext cx="12192000"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sp>
          <p:nvSpPr>
            <p:cNvPr id="7" name="Rectangle 6"/>
            <p:cNvSpPr/>
            <p:nvPr userDrawn="1"/>
          </p:nvSpPr>
          <p:spPr>
            <a:xfrm>
              <a:off x="0" y="548640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grpSp>
      <p:pic>
        <p:nvPicPr>
          <p:cNvPr id="9" name="Picture 8"/>
          <p:cNvPicPr>
            <a:picLocks noChangeAspect="1"/>
          </p:cNvPicPr>
          <p:nvPr userDrawn="1"/>
        </p:nvPicPr>
        <p:blipFill>
          <a:blip r:embed="rId2"/>
          <a:stretch>
            <a:fillRect/>
          </a:stretch>
        </p:blipFill>
        <p:spPr>
          <a:xfrm>
            <a:off x="6215063" y="4427072"/>
            <a:ext cx="2582796" cy="442857"/>
          </a:xfrm>
          <a:prstGeom prst="rect">
            <a:avLst/>
          </a:prstGeom>
        </p:spPr>
      </p:pic>
      <p:sp>
        <p:nvSpPr>
          <p:cNvPr id="4" name="Date Placeholder 3"/>
          <p:cNvSpPr>
            <a:spLocks noGrp="1"/>
          </p:cNvSpPr>
          <p:nvPr>
            <p:ph type="dt" sz="half" idx="10"/>
          </p:nvPr>
        </p:nvSpPr>
        <p:spPr>
          <a:xfrm>
            <a:off x="332101" y="4576500"/>
            <a:ext cx="4120532" cy="275152"/>
          </a:xfrm>
          <a:prstGeom prst="rect">
            <a:avLst/>
          </a:prstGeom>
        </p:spPr>
        <p:txBody>
          <a:bodyPr lIns="0" tIns="0" rIns="0" bIns="0"/>
          <a:lstStyle>
            <a:lvl1pPr>
              <a:defRPr sz="1650" b="0">
                <a:solidFill>
                  <a:schemeClr val="accent2"/>
                </a:solidFill>
                <a:latin typeface="+mj-lt"/>
              </a:defRPr>
            </a:lvl1pPr>
          </a:lstStyle>
          <a:p>
            <a:r>
              <a:rPr lang="en-US"/>
              <a:t>Insert Date with 'Insert - Header &amp; Footer'</a:t>
            </a:r>
            <a:endParaRPr lang="en-GB" dirty="0"/>
          </a:p>
        </p:txBody>
      </p:sp>
      <p:sp>
        <p:nvSpPr>
          <p:cNvPr id="17" name="Analyst Title"/>
          <p:cNvSpPr>
            <a:spLocks noGrp="1"/>
          </p:cNvSpPr>
          <p:nvPr>
            <p:ph type="body" sz="quarter" idx="12" hasCustomPrompt="1"/>
          </p:nvPr>
        </p:nvSpPr>
        <p:spPr>
          <a:xfrm>
            <a:off x="338510" y="3165272"/>
            <a:ext cx="4320000" cy="232200"/>
          </a:xfrm>
          <a:prstGeom prst="rect">
            <a:avLst/>
          </a:prstGeom>
        </p:spPr>
        <p:txBody>
          <a:bodyPr/>
          <a:lstStyle>
            <a:lvl1pPr>
              <a:spcBef>
                <a:spcPts val="0"/>
              </a:spcBef>
              <a:spcAft>
                <a:spcPts val="0"/>
              </a:spcAft>
              <a:defRPr sz="1425" b="0">
                <a:solidFill>
                  <a:schemeClr val="bg1"/>
                </a:solidFill>
                <a:latin typeface="+mj-lt"/>
              </a:defRPr>
            </a:lvl1pPr>
            <a:lvl2pPr>
              <a:defRPr sz="1500" b="0">
                <a:solidFill>
                  <a:schemeClr val="bg1"/>
                </a:solidFill>
              </a:defRPr>
            </a:lvl2pPr>
            <a:lvl3pPr>
              <a:defRPr sz="1500" b="0">
                <a:solidFill>
                  <a:schemeClr val="bg1"/>
                </a:solidFill>
              </a:defRPr>
            </a:lvl3pPr>
            <a:lvl4pPr>
              <a:defRPr sz="1500" b="0">
                <a:solidFill>
                  <a:schemeClr val="bg1"/>
                </a:solidFill>
              </a:defRPr>
            </a:lvl4pPr>
            <a:lvl5pPr>
              <a:defRPr sz="1500" b="0">
                <a:solidFill>
                  <a:schemeClr val="bg1"/>
                </a:solidFill>
              </a:defRPr>
            </a:lvl5pPr>
            <a:lvl6pPr>
              <a:defRPr sz="1500" b="0">
                <a:solidFill>
                  <a:schemeClr val="bg1"/>
                </a:solidFill>
              </a:defRPr>
            </a:lvl6pPr>
            <a:lvl7pPr>
              <a:defRPr sz="1500" b="0">
                <a:solidFill>
                  <a:schemeClr val="bg1"/>
                </a:solidFill>
              </a:defRPr>
            </a:lvl7pPr>
            <a:lvl8pPr>
              <a:defRPr sz="1500" b="0">
                <a:solidFill>
                  <a:schemeClr val="bg1"/>
                </a:solidFill>
              </a:defRPr>
            </a:lvl8pPr>
            <a:lvl9pPr>
              <a:defRPr sz="1500" b="0">
                <a:solidFill>
                  <a:schemeClr val="bg1"/>
                </a:solidFill>
              </a:defRPr>
            </a:lvl9pPr>
          </a:lstStyle>
          <a:p>
            <a:pPr lvl="0"/>
            <a:r>
              <a:rPr lang="en-GB" dirty="0"/>
              <a:t>&lt;Title&gt;</a:t>
            </a:r>
          </a:p>
        </p:txBody>
      </p:sp>
      <p:sp>
        <p:nvSpPr>
          <p:cNvPr id="18" name="Analyst Email"/>
          <p:cNvSpPr>
            <a:spLocks noGrp="1"/>
          </p:cNvSpPr>
          <p:nvPr>
            <p:ph type="body" sz="quarter" idx="13" hasCustomPrompt="1"/>
          </p:nvPr>
        </p:nvSpPr>
        <p:spPr>
          <a:xfrm>
            <a:off x="338510" y="3418200"/>
            <a:ext cx="4320000" cy="232200"/>
          </a:xfrm>
          <a:prstGeom prst="rect">
            <a:avLst/>
          </a:prstGeom>
        </p:spPr>
        <p:txBody>
          <a:bodyPr/>
          <a:lstStyle>
            <a:lvl1pPr>
              <a:spcBef>
                <a:spcPts val="0"/>
              </a:spcBef>
              <a:spcAft>
                <a:spcPts val="0"/>
              </a:spcAft>
              <a:defRPr sz="1425" b="0">
                <a:solidFill>
                  <a:schemeClr val="bg1"/>
                </a:solidFill>
                <a:latin typeface="+mj-lt"/>
              </a:defRPr>
            </a:lvl1pPr>
            <a:lvl2pPr>
              <a:defRPr sz="1500" b="0">
                <a:solidFill>
                  <a:schemeClr val="bg1"/>
                </a:solidFill>
              </a:defRPr>
            </a:lvl2pPr>
            <a:lvl3pPr>
              <a:defRPr sz="1500" b="0">
                <a:solidFill>
                  <a:schemeClr val="bg1"/>
                </a:solidFill>
              </a:defRPr>
            </a:lvl3pPr>
            <a:lvl4pPr>
              <a:defRPr sz="1500" b="0">
                <a:solidFill>
                  <a:schemeClr val="bg1"/>
                </a:solidFill>
              </a:defRPr>
            </a:lvl4pPr>
            <a:lvl5pPr>
              <a:defRPr sz="1500" b="0">
                <a:solidFill>
                  <a:schemeClr val="bg1"/>
                </a:solidFill>
              </a:defRPr>
            </a:lvl5pPr>
            <a:lvl6pPr>
              <a:defRPr sz="1500" b="0">
                <a:solidFill>
                  <a:schemeClr val="bg1"/>
                </a:solidFill>
              </a:defRPr>
            </a:lvl6pPr>
            <a:lvl7pPr>
              <a:defRPr sz="1500" b="0">
                <a:solidFill>
                  <a:schemeClr val="bg1"/>
                </a:solidFill>
              </a:defRPr>
            </a:lvl7pPr>
            <a:lvl8pPr>
              <a:defRPr sz="1500" b="0">
                <a:solidFill>
                  <a:schemeClr val="bg1"/>
                </a:solidFill>
              </a:defRPr>
            </a:lvl8pPr>
            <a:lvl9pPr>
              <a:defRPr sz="1500" b="0">
                <a:solidFill>
                  <a:schemeClr val="bg1"/>
                </a:solidFill>
              </a:defRPr>
            </a:lvl9pPr>
          </a:lstStyle>
          <a:p>
            <a:pPr lvl="0"/>
            <a:r>
              <a:rPr lang="en-GB" dirty="0"/>
              <a:t>&lt;Email&gt;</a:t>
            </a:r>
          </a:p>
        </p:txBody>
      </p:sp>
      <p:sp>
        <p:nvSpPr>
          <p:cNvPr id="14" name="Analyst Name"/>
          <p:cNvSpPr>
            <a:spLocks noGrp="1"/>
          </p:cNvSpPr>
          <p:nvPr>
            <p:ph type="body" sz="quarter" idx="14" hasCustomPrompt="1"/>
          </p:nvPr>
        </p:nvSpPr>
        <p:spPr>
          <a:xfrm>
            <a:off x="338510" y="2909500"/>
            <a:ext cx="4320000" cy="232200"/>
          </a:xfrm>
          <a:prstGeom prst="rect">
            <a:avLst/>
          </a:prstGeom>
        </p:spPr>
        <p:txBody>
          <a:bodyPr/>
          <a:lstStyle>
            <a:lvl1pPr>
              <a:spcBef>
                <a:spcPts val="0"/>
              </a:spcBef>
              <a:spcAft>
                <a:spcPts val="0"/>
              </a:spcAft>
              <a:defRPr sz="1425" b="0" baseline="0">
                <a:solidFill>
                  <a:schemeClr val="bg1"/>
                </a:solidFill>
                <a:latin typeface="+mj-lt"/>
              </a:defRPr>
            </a:lvl1pPr>
            <a:lvl2pPr>
              <a:defRPr sz="1500" b="0">
                <a:solidFill>
                  <a:schemeClr val="bg1"/>
                </a:solidFill>
              </a:defRPr>
            </a:lvl2pPr>
            <a:lvl3pPr>
              <a:defRPr sz="1500" b="0">
                <a:solidFill>
                  <a:schemeClr val="bg1"/>
                </a:solidFill>
              </a:defRPr>
            </a:lvl3pPr>
            <a:lvl4pPr>
              <a:defRPr sz="1500" b="0">
                <a:solidFill>
                  <a:schemeClr val="bg1"/>
                </a:solidFill>
              </a:defRPr>
            </a:lvl4pPr>
            <a:lvl5pPr>
              <a:defRPr sz="1500" b="0">
                <a:solidFill>
                  <a:schemeClr val="bg1"/>
                </a:solidFill>
              </a:defRPr>
            </a:lvl5pPr>
            <a:lvl6pPr>
              <a:defRPr sz="1500" b="0">
                <a:solidFill>
                  <a:schemeClr val="bg1"/>
                </a:solidFill>
              </a:defRPr>
            </a:lvl6pPr>
            <a:lvl7pPr>
              <a:defRPr sz="1500" b="0">
                <a:solidFill>
                  <a:schemeClr val="bg1"/>
                </a:solidFill>
              </a:defRPr>
            </a:lvl7pPr>
            <a:lvl8pPr>
              <a:defRPr sz="1500" b="0">
                <a:solidFill>
                  <a:schemeClr val="bg1"/>
                </a:solidFill>
              </a:defRPr>
            </a:lvl8pPr>
            <a:lvl9pPr>
              <a:defRPr sz="1500" b="0">
                <a:solidFill>
                  <a:schemeClr val="bg1"/>
                </a:solidFill>
              </a:defRPr>
            </a:lvl9pPr>
          </a:lstStyle>
          <a:p>
            <a:pPr lvl="0"/>
            <a:r>
              <a:rPr lang="en-GB" dirty="0"/>
              <a:t>&lt;Analyst Name&gt;</a:t>
            </a:r>
          </a:p>
        </p:txBody>
      </p:sp>
      <p:sp>
        <p:nvSpPr>
          <p:cNvPr id="13" name="Prepared for"/>
          <p:cNvSpPr txBox="1"/>
          <p:nvPr userDrawn="1"/>
        </p:nvSpPr>
        <p:spPr>
          <a:xfrm>
            <a:off x="338509" y="1661052"/>
            <a:ext cx="2928938" cy="230833"/>
          </a:xfrm>
          <a:prstGeom prst="rect">
            <a:avLst/>
          </a:prstGeom>
          <a:noFill/>
        </p:spPr>
        <p:txBody>
          <a:bodyPr wrap="square" lIns="0" tIns="0" rIns="0" bIns="0" rtlCol="0">
            <a:noAutofit/>
          </a:bodyPr>
          <a:lstStyle/>
          <a:p>
            <a:r>
              <a:rPr lang="en-GB" sz="1425" b="0" noProof="0" dirty="0">
                <a:solidFill>
                  <a:schemeClr val="bg1"/>
                </a:solidFill>
                <a:latin typeface="+mj-lt"/>
              </a:rPr>
              <a:t>Prepared For:</a:t>
            </a:r>
          </a:p>
        </p:txBody>
      </p:sp>
      <p:sp>
        <p:nvSpPr>
          <p:cNvPr id="2" name="Title 1"/>
          <p:cNvSpPr>
            <a:spLocks noGrp="1"/>
          </p:cNvSpPr>
          <p:nvPr>
            <p:ph type="ctrTitle" hasCustomPrompt="1"/>
          </p:nvPr>
        </p:nvSpPr>
        <p:spPr bwMode="gray">
          <a:xfrm>
            <a:off x="338510" y="581403"/>
            <a:ext cx="8372700" cy="833098"/>
          </a:xfrm>
        </p:spPr>
        <p:txBody>
          <a:bodyPr anchor="t" anchorCtr="0"/>
          <a:lstStyle>
            <a:lvl1pPr algn="l">
              <a:lnSpc>
                <a:spcPts val="3000"/>
              </a:lnSpc>
              <a:defRPr sz="3000" b="1"/>
            </a:lvl1pPr>
          </a:lstStyle>
          <a:p>
            <a:r>
              <a:rPr lang="en-GB" noProof="0" dirty="0"/>
              <a:t>&lt;Presentation Title&gt;</a:t>
            </a:r>
          </a:p>
        </p:txBody>
      </p:sp>
    </p:spTree>
    <p:extLst>
      <p:ext uri="{BB962C8B-B14F-4D97-AF65-F5344CB8AC3E}">
        <p14:creationId xmlns:p14="http://schemas.microsoft.com/office/powerpoint/2010/main" val="1430480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3.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55000">
              <a:srgbClr val="1164AF"/>
            </a:gs>
            <a:gs pos="0">
              <a:srgbClr val="1267AE"/>
            </a:gs>
            <a:gs pos="100000">
              <a:srgbClr val="0A4474"/>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094521"/>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 id="2147483750" r:id="rId4"/>
    <p:sldLayoutId id="2147483820" r:id="rId5"/>
  </p:sldLayoutIdLst>
  <p:hf hdr="0" ftr="0" dt="0"/>
  <p:txStyles>
    <p:titleStyle>
      <a:lvl1pPr algn="l" defTabSz="685658" rtl="0" eaLnBrk="1" latinLnBrk="0" hangingPunct="1">
        <a:spcBef>
          <a:spcPct val="0"/>
        </a:spcBef>
        <a:buNone/>
        <a:defRPr sz="2025" kern="1200">
          <a:solidFill>
            <a:schemeClr val="bg1"/>
          </a:solidFill>
          <a:latin typeface="Arial" pitchFamily="34" charset="0"/>
          <a:ea typeface="+mj-ea"/>
          <a:cs typeface="Arial" pitchFamily="34" charset="0"/>
        </a:defRPr>
      </a:lvl1pPr>
    </p:titleStyle>
    <p:bodyStyle>
      <a:lvl1pPr marL="257121" indent="-257121" algn="l" defTabSz="685658" rtl="0" eaLnBrk="1" latinLnBrk="0" hangingPunct="1">
        <a:spcBef>
          <a:spcPct val="20000"/>
        </a:spcBef>
        <a:buFont typeface="Arial" pitchFamily="34" charset="0"/>
        <a:buChar char="•"/>
        <a:defRPr sz="2025" kern="1200">
          <a:solidFill>
            <a:schemeClr val="bg1"/>
          </a:solidFill>
          <a:latin typeface="Arial" pitchFamily="34" charset="0"/>
          <a:ea typeface="+mn-ea"/>
          <a:cs typeface="Arial" pitchFamily="34" charset="0"/>
        </a:defRPr>
      </a:lvl1pPr>
      <a:lvl2pPr marL="557096" indent="-214268" algn="l" defTabSz="685658"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2pPr>
      <a:lvl3pPr marL="857071" indent="-171414" algn="l" defTabSz="685658" rtl="0" eaLnBrk="1" latinLnBrk="0" hangingPunct="1">
        <a:spcBef>
          <a:spcPct val="20000"/>
        </a:spcBef>
        <a:buFont typeface="Arial" pitchFamily="34" charset="0"/>
        <a:buChar char="•"/>
        <a:defRPr sz="1349" kern="1200">
          <a:solidFill>
            <a:schemeClr val="bg1"/>
          </a:solidFill>
          <a:latin typeface="Arial" pitchFamily="34" charset="0"/>
          <a:ea typeface="+mn-ea"/>
          <a:cs typeface="Arial" pitchFamily="34" charset="0"/>
        </a:defRPr>
      </a:lvl3pPr>
      <a:lvl4pPr marL="1199900" indent="-171414" algn="l" defTabSz="685658" rtl="0" eaLnBrk="1" latinLnBrk="0" hangingPunct="1">
        <a:spcBef>
          <a:spcPct val="20000"/>
        </a:spcBef>
        <a:buFont typeface="Arial" pitchFamily="34" charset="0"/>
        <a:buChar char="–"/>
        <a:defRPr sz="1125" kern="1200">
          <a:solidFill>
            <a:schemeClr val="bg1"/>
          </a:solidFill>
          <a:latin typeface="Arial" pitchFamily="34" charset="0"/>
          <a:ea typeface="+mn-ea"/>
          <a:cs typeface="Arial" pitchFamily="34" charset="0"/>
        </a:defRPr>
      </a:lvl4pPr>
      <a:lvl5pPr marL="1542729" indent="-171414" algn="l" defTabSz="685658" rtl="0" eaLnBrk="1" latinLnBrk="0" hangingPunct="1">
        <a:spcBef>
          <a:spcPct val="20000"/>
        </a:spcBef>
        <a:buFont typeface="Arial" pitchFamily="34" charset="0"/>
        <a:buChar char="»"/>
        <a:defRPr sz="1125" kern="1200">
          <a:solidFill>
            <a:schemeClr val="bg1"/>
          </a:solidFill>
          <a:latin typeface="Arial" pitchFamily="34" charset="0"/>
          <a:ea typeface="+mn-ea"/>
          <a:cs typeface="Arial" pitchFamily="34" charset="0"/>
        </a:defRPr>
      </a:lvl5pPr>
      <a:lvl6pPr marL="1885557" indent="-171414" algn="l" defTabSz="685658" rtl="0" eaLnBrk="1" latinLnBrk="0" hangingPunct="1">
        <a:spcBef>
          <a:spcPct val="20000"/>
        </a:spcBef>
        <a:buFont typeface="Arial" pitchFamily="34" charset="0"/>
        <a:buChar char="•"/>
        <a:defRPr sz="1519" kern="1200">
          <a:solidFill>
            <a:schemeClr val="tx1"/>
          </a:solidFill>
          <a:latin typeface="+mn-lt"/>
          <a:ea typeface="+mn-ea"/>
          <a:cs typeface="+mn-cs"/>
        </a:defRPr>
      </a:lvl6pPr>
      <a:lvl7pPr marL="2228386" indent="-171414" algn="l" defTabSz="685658" rtl="0" eaLnBrk="1" latinLnBrk="0" hangingPunct="1">
        <a:spcBef>
          <a:spcPct val="20000"/>
        </a:spcBef>
        <a:buFont typeface="Arial" pitchFamily="34" charset="0"/>
        <a:buChar char="•"/>
        <a:defRPr sz="1519" kern="1200">
          <a:solidFill>
            <a:schemeClr val="tx1"/>
          </a:solidFill>
          <a:latin typeface="+mn-lt"/>
          <a:ea typeface="+mn-ea"/>
          <a:cs typeface="+mn-cs"/>
        </a:defRPr>
      </a:lvl7pPr>
      <a:lvl8pPr marL="2571214" indent="-171414" algn="l" defTabSz="685658" rtl="0" eaLnBrk="1" latinLnBrk="0" hangingPunct="1">
        <a:spcBef>
          <a:spcPct val="20000"/>
        </a:spcBef>
        <a:buFont typeface="Arial" pitchFamily="34" charset="0"/>
        <a:buChar char="•"/>
        <a:defRPr sz="1519" kern="1200">
          <a:solidFill>
            <a:schemeClr val="tx1"/>
          </a:solidFill>
          <a:latin typeface="+mn-lt"/>
          <a:ea typeface="+mn-ea"/>
          <a:cs typeface="+mn-cs"/>
        </a:defRPr>
      </a:lvl8pPr>
      <a:lvl9pPr marL="2914043" indent="-171414" algn="l" defTabSz="685658" rtl="0" eaLnBrk="1" latinLnBrk="0" hangingPunct="1">
        <a:spcBef>
          <a:spcPct val="20000"/>
        </a:spcBef>
        <a:buFont typeface="Arial" pitchFamily="34" charset="0"/>
        <a:buChar char="•"/>
        <a:defRPr sz="1519" kern="1200">
          <a:solidFill>
            <a:schemeClr val="tx1"/>
          </a:solidFill>
          <a:latin typeface="+mn-lt"/>
          <a:ea typeface="+mn-ea"/>
          <a:cs typeface="+mn-cs"/>
        </a:defRPr>
      </a:lvl9pPr>
    </p:bodyStyle>
    <p:otherStyle>
      <a:defPPr>
        <a:defRPr lang="en-US"/>
      </a:defPPr>
      <a:lvl1pPr marL="0" algn="l" defTabSz="685658" rtl="0" eaLnBrk="1" latinLnBrk="0" hangingPunct="1">
        <a:defRPr sz="1349" kern="1200">
          <a:solidFill>
            <a:schemeClr val="tx1"/>
          </a:solidFill>
          <a:latin typeface="+mn-lt"/>
          <a:ea typeface="+mn-ea"/>
          <a:cs typeface="+mn-cs"/>
        </a:defRPr>
      </a:lvl1pPr>
      <a:lvl2pPr marL="342829" algn="l" defTabSz="685658" rtl="0" eaLnBrk="1" latinLnBrk="0" hangingPunct="1">
        <a:defRPr sz="1349" kern="1200">
          <a:solidFill>
            <a:schemeClr val="tx1"/>
          </a:solidFill>
          <a:latin typeface="+mn-lt"/>
          <a:ea typeface="+mn-ea"/>
          <a:cs typeface="+mn-cs"/>
        </a:defRPr>
      </a:lvl2pPr>
      <a:lvl3pPr marL="685658" algn="l" defTabSz="685658" rtl="0" eaLnBrk="1" latinLnBrk="0" hangingPunct="1">
        <a:defRPr sz="1349" kern="1200">
          <a:solidFill>
            <a:schemeClr val="tx1"/>
          </a:solidFill>
          <a:latin typeface="+mn-lt"/>
          <a:ea typeface="+mn-ea"/>
          <a:cs typeface="+mn-cs"/>
        </a:defRPr>
      </a:lvl3pPr>
      <a:lvl4pPr marL="1028486" algn="l" defTabSz="685658" rtl="0" eaLnBrk="1" latinLnBrk="0" hangingPunct="1">
        <a:defRPr sz="1349" kern="1200">
          <a:solidFill>
            <a:schemeClr val="tx1"/>
          </a:solidFill>
          <a:latin typeface="+mn-lt"/>
          <a:ea typeface="+mn-ea"/>
          <a:cs typeface="+mn-cs"/>
        </a:defRPr>
      </a:lvl4pPr>
      <a:lvl5pPr marL="1371314" algn="l" defTabSz="685658" rtl="0" eaLnBrk="1" latinLnBrk="0" hangingPunct="1">
        <a:defRPr sz="1349" kern="1200">
          <a:solidFill>
            <a:schemeClr val="tx1"/>
          </a:solidFill>
          <a:latin typeface="+mn-lt"/>
          <a:ea typeface="+mn-ea"/>
          <a:cs typeface="+mn-cs"/>
        </a:defRPr>
      </a:lvl5pPr>
      <a:lvl6pPr marL="1714143" algn="l" defTabSz="685658" rtl="0" eaLnBrk="1" latinLnBrk="0" hangingPunct="1">
        <a:defRPr sz="1349" kern="1200">
          <a:solidFill>
            <a:schemeClr val="tx1"/>
          </a:solidFill>
          <a:latin typeface="+mn-lt"/>
          <a:ea typeface="+mn-ea"/>
          <a:cs typeface="+mn-cs"/>
        </a:defRPr>
      </a:lvl6pPr>
      <a:lvl7pPr marL="2056971" algn="l" defTabSz="685658" rtl="0" eaLnBrk="1" latinLnBrk="0" hangingPunct="1">
        <a:defRPr sz="1349" kern="1200">
          <a:solidFill>
            <a:schemeClr val="tx1"/>
          </a:solidFill>
          <a:latin typeface="+mn-lt"/>
          <a:ea typeface="+mn-ea"/>
          <a:cs typeface="+mn-cs"/>
        </a:defRPr>
      </a:lvl7pPr>
      <a:lvl8pPr marL="2399800" algn="l" defTabSz="685658" rtl="0" eaLnBrk="1" latinLnBrk="0" hangingPunct="1">
        <a:defRPr sz="1349" kern="1200">
          <a:solidFill>
            <a:schemeClr val="tx1"/>
          </a:solidFill>
          <a:latin typeface="+mn-lt"/>
          <a:ea typeface="+mn-ea"/>
          <a:cs typeface="+mn-cs"/>
        </a:defRPr>
      </a:lvl8pPr>
      <a:lvl9pPr marL="2742629" algn="l" defTabSz="685658"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381465"/>
            <a:ext cx="8892540" cy="533311"/>
          </a:xfrm>
          <a:prstGeom prst="rect">
            <a:avLst/>
          </a:prstGeom>
        </p:spPr>
        <p:txBody>
          <a:bodyPr vert="horz" lIns="121899" tIns="60949" rIns="121899" bIns="60949" rtlCol="0" anchor="ctr">
            <a:normAutofit/>
          </a:bodyPr>
          <a:lstStyle/>
          <a:p>
            <a:r>
              <a:rPr lang="en-US" dirty="0"/>
              <a:t>Click to edit Master title style</a:t>
            </a:r>
          </a:p>
        </p:txBody>
      </p:sp>
      <p:sp>
        <p:nvSpPr>
          <p:cNvPr id="3" name="Text Placeholder 2"/>
          <p:cNvSpPr>
            <a:spLocks noGrp="1"/>
          </p:cNvSpPr>
          <p:nvPr>
            <p:ph type="body" idx="1"/>
          </p:nvPr>
        </p:nvSpPr>
        <p:spPr>
          <a:xfrm>
            <a:off x="76200" y="1029302"/>
            <a:ext cx="8892540" cy="3611279"/>
          </a:xfrm>
          <a:prstGeom prst="rect">
            <a:avLst/>
          </a:prstGeom>
        </p:spPr>
        <p:txBody>
          <a:bodyPr vert="horz" lIns="121899" tIns="60949" rIns="121899" bIns="60949" rtlCol="0">
            <a:no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1" name="Rectangle 10"/>
          <p:cNvSpPr/>
          <p:nvPr userDrawn="1"/>
        </p:nvSpPr>
        <p:spPr>
          <a:xfrm>
            <a:off x="1" y="46758"/>
            <a:ext cx="9144000" cy="296142"/>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349" dirty="0">
              <a:solidFill>
                <a:prstClr val="white"/>
              </a:solidFill>
            </a:endParaRPr>
          </a:p>
        </p:txBody>
      </p:sp>
      <p:sp>
        <p:nvSpPr>
          <p:cNvPr id="12" name="Rectangle 11"/>
          <p:cNvSpPr/>
          <p:nvPr userDrawn="1"/>
        </p:nvSpPr>
        <p:spPr>
          <a:xfrm>
            <a:off x="1" y="-14287"/>
            <a:ext cx="9144000" cy="80453"/>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endParaRPr lang="en-US" sz="1349" dirty="0">
              <a:solidFill>
                <a:prstClr val="white"/>
              </a:solidFill>
            </a:endParaRPr>
          </a:p>
        </p:txBody>
      </p:sp>
      <p:sp>
        <p:nvSpPr>
          <p:cNvPr id="13" name="Slide Number Placeholder 3"/>
          <p:cNvSpPr txBox="1">
            <a:spLocks/>
          </p:cNvSpPr>
          <p:nvPr userDrawn="1"/>
        </p:nvSpPr>
        <p:spPr>
          <a:xfrm>
            <a:off x="8637270" y="74991"/>
            <a:ext cx="506730" cy="20574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050" b="1" smtClean="0">
                <a:solidFill>
                  <a:prstClr val="white"/>
                </a:solidFill>
                <a:latin typeface="+mj-lt"/>
              </a:rPr>
              <a:pPr algn="r"/>
              <a:t>‹#›</a:t>
            </a:fld>
            <a:endParaRPr lang="en-US" sz="1050" b="1" dirty="0">
              <a:solidFill>
                <a:prstClr val="white"/>
              </a:solidFill>
              <a:latin typeface="+mj-lt"/>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9810" y="96092"/>
            <a:ext cx="852275" cy="205740"/>
          </a:xfrm>
          <a:prstGeom prst="rect">
            <a:avLst/>
          </a:prstGeom>
        </p:spPr>
      </p:pic>
      <p:sp>
        <p:nvSpPr>
          <p:cNvPr id="14" name="Text Placeholder 2"/>
          <p:cNvSpPr txBox="1">
            <a:spLocks/>
          </p:cNvSpPr>
          <p:nvPr userDrawn="1"/>
        </p:nvSpPr>
        <p:spPr>
          <a:xfrm>
            <a:off x="3176017" y="4844007"/>
            <a:ext cx="2791968" cy="322485"/>
          </a:xfrm>
          <a:prstGeom prst="rect">
            <a:avLst/>
          </a:prstGeom>
        </p:spPr>
        <p:txBody>
          <a:bodyPr vert="horz" lIns="121899" tIns="60949" rIns="121899" bIns="60949" rtlCol="0" anchor="ctr">
            <a:normAutofit/>
          </a:bodyPr>
          <a:lstStyle>
            <a:lvl1pPr marL="0" indent="0" algn="l" defTabSz="685863" rtl="0" eaLnBrk="1" latinLnBrk="0" hangingPunct="1">
              <a:spcBef>
                <a:spcPct val="20000"/>
              </a:spcBef>
              <a:buFont typeface="Wingdings" panose="05000000000000000000" pitchFamily="2" charset="2"/>
              <a:buNone/>
              <a:defRPr sz="1200" kern="1200">
                <a:solidFill>
                  <a:schemeClr val="tx1"/>
                </a:solidFill>
                <a:latin typeface="+mj-lt"/>
                <a:ea typeface="+mn-ea"/>
                <a:cs typeface="+mn-cs"/>
              </a:defRPr>
            </a:lvl1pPr>
            <a:lvl2pPr marL="129779" indent="-129779" algn="l" defTabSz="685863" rtl="0" eaLnBrk="1" latinLnBrk="0" hangingPunct="1">
              <a:spcBef>
                <a:spcPct val="20000"/>
              </a:spcBef>
              <a:buFont typeface="Wingdings" panose="05000000000000000000" pitchFamily="2" charset="2"/>
              <a:buChar char="§"/>
              <a:defRPr sz="1200" kern="1200">
                <a:solidFill>
                  <a:schemeClr val="tx1"/>
                </a:solidFill>
                <a:latin typeface="+mj-lt"/>
                <a:ea typeface="+mn-ea"/>
                <a:cs typeface="+mn-cs"/>
              </a:defRPr>
            </a:lvl2pPr>
            <a:lvl3pPr marL="259556" indent="-129779"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3pPr>
            <a:lvl4pPr marL="388144" indent="-128588"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4pPr>
            <a:lvl5pPr marL="517922" indent="-129779"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5pPr>
            <a:lvl6pPr marL="1886123"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6pPr>
            <a:lvl7pPr marL="2229055"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7pPr>
            <a:lvl8pPr marL="2571986"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8pPr>
            <a:lvl9pPr marL="2914917"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9pPr>
          </a:lstStyle>
          <a:p>
            <a:pPr algn="ctr"/>
            <a:r>
              <a:rPr lang="en-US" altLang="zh-CN" sz="1050" dirty="0">
                <a:solidFill>
                  <a:schemeClr val="tx1">
                    <a:lumMod val="50000"/>
                    <a:lumOff val="50000"/>
                  </a:schemeClr>
                </a:solidFill>
              </a:rPr>
              <a:t>NYPA Strategy – Privileged &amp; Confidential</a:t>
            </a:r>
          </a:p>
        </p:txBody>
      </p:sp>
    </p:spTree>
    <p:extLst>
      <p:ext uri="{BB962C8B-B14F-4D97-AF65-F5344CB8AC3E}">
        <p14:creationId xmlns:p14="http://schemas.microsoft.com/office/powerpoint/2010/main" val="3072420704"/>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defTabSz="685863" rtl="0" eaLnBrk="1" latinLnBrk="0" hangingPunct="1">
        <a:spcBef>
          <a:spcPct val="0"/>
        </a:spcBef>
        <a:buNone/>
        <a:defRPr sz="2026" b="1" kern="1200">
          <a:solidFill>
            <a:schemeClr val="tx2"/>
          </a:solidFill>
          <a:latin typeface="+mj-lt"/>
          <a:ea typeface="+mj-ea"/>
          <a:cs typeface="+mj-cs"/>
        </a:defRPr>
      </a:lvl1pPr>
    </p:titleStyle>
    <p:bodyStyle>
      <a:lvl1pPr marL="0" indent="0" algn="l" defTabSz="685863" rtl="0" eaLnBrk="1" latinLnBrk="0" hangingPunct="1">
        <a:spcBef>
          <a:spcPct val="20000"/>
        </a:spcBef>
        <a:buFont typeface="Wingdings" panose="05000000000000000000" pitchFamily="2" charset="2"/>
        <a:buNone/>
        <a:defRPr sz="1200" kern="1200">
          <a:solidFill>
            <a:schemeClr val="tx1"/>
          </a:solidFill>
          <a:latin typeface="+mj-lt"/>
          <a:ea typeface="+mn-ea"/>
          <a:cs typeface="+mn-cs"/>
        </a:defRPr>
      </a:lvl1pPr>
      <a:lvl2pPr marL="129779" indent="-129779" algn="l" defTabSz="685863" rtl="0" eaLnBrk="1" latinLnBrk="0" hangingPunct="1">
        <a:spcBef>
          <a:spcPct val="20000"/>
        </a:spcBef>
        <a:buSzPct val="150000"/>
        <a:buFont typeface="Arial" panose="020B0604020202020204" pitchFamily="34" charset="0"/>
        <a:buChar char="•"/>
        <a:defRPr sz="1200" kern="1200">
          <a:solidFill>
            <a:schemeClr val="tx1"/>
          </a:solidFill>
          <a:latin typeface="+mj-lt"/>
          <a:ea typeface="+mn-ea"/>
          <a:cs typeface="+mn-cs"/>
        </a:defRPr>
      </a:lvl2pPr>
      <a:lvl3pPr marL="259556" indent="-129779" algn="l" defTabSz="685863" rtl="0" eaLnBrk="1" latinLnBrk="0" hangingPunct="1">
        <a:spcBef>
          <a:spcPct val="20000"/>
        </a:spcBef>
        <a:buSzPct val="90000"/>
        <a:buFont typeface="Courier New" panose="02070309020205020404" pitchFamily="49" charset="0"/>
        <a:buChar char="o"/>
        <a:defRPr sz="1200" kern="1200">
          <a:solidFill>
            <a:schemeClr val="tx1"/>
          </a:solidFill>
          <a:latin typeface="+mj-lt"/>
          <a:ea typeface="+mn-ea"/>
          <a:cs typeface="+mn-cs"/>
        </a:defRPr>
      </a:lvl3pPr>
      <a:lvl4pPr marL="388144" indent="-128588" algn="l" defTabSz="685863" rtl="0" eaLnBrk="1" latinLnBrk="0" hangingPunct="1">
        <a:spcBef>
          <a:spcPct val="20000"/>
        </a:spcBef>
        <a:buFont typeface="Calibri" panose="020F0502020204030204" pitchFamily="34" charset="0"/>
        <a:buChar char="–"/>
        <a:defRPr sz="1200" kern="1200">
          <a:solidFill>
            <a:schemeClr val="tx1"/>
          </a:solidFill>
          <a:latin typeface="+mj-lt"/>
          <a:ea typeface="+mn-ea"/>
          <a:cs typeface="+mn-cs"/>
        </a:defRPr>
      </a:lvl4pPr>
      <a:lvl5pPr marL="517922" indent="-129779" algn="l" defTabSz="685863" rtl="0" eaLnBrk="1" latinLnBrk="0" hangingPunct="1">
        <a:spcBef>
          <a:spcPct val="20000"/>
        </a:spcBef>
        <a:buFont typeface="Wingdings" panose="05000000000000000000" pitchFamily="2" charset="2"/>
        <a:buChar char="§"/>
        <a:defRPr sz="1200" kern="1200">
          <a:solidFill>
            <a:schemeClr val="tx1"/>
          </a:solidFill>
          <a:latin typeface="+mj-lt"/>
          <a:ea typeface="+mn-ea"/>
          <a:cs typeface="+mn-cs"/>
        </a:defRPr>
      </a:lvl5pPr>
      <a:lvl6pPr marL="1886123"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6pPr>
      <a:lvl7pPr marL="2229055"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7pPr>
      <a:lvl8pPr marL="2571986"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8pPr>
      <a:lvl9pPr marL="2914917" indent="-171466" algn="l" defTabSz="685863" rtl="0" eaLnBrk="1" latinLnBrk="0" hangingPunct="1">
        <a:spcBef>
          <a:spcPct val="20000"/>
        </a:spcBef>
        <a:buFont typeface="Arial" pitchFamily="34" charset="0"/>
        <a:buChar char="•"/>
        <a:defRPr sz="1520" kern="1200">
          <a:solidFill>
            <a:schemeClr val="tx1"/>
          </a:solidFill>
          <a:latin typeface="+mn-lt"/>
          <a:ea typeface="+mn-ea"/>
          <a:cs typeface="+mn-cs"/>
        </a:defRPr>
      </a:lvl9pPr>
    </p:bodyStyle>
    <p:otherStyle>
      <a:defPPr>
        <a:defRPr lang="en-US"/>
      </a:defPPr>
      <a:lvl1pPr marL="0" algn="l" defTabSz="685863" rtl="0" eaLnBrk="1" latinLnBrk="0" hangingPunct="1">
        <a:defRPr sz="1350" kern="1200">
          <a:solidFill>
            <a:schemeClr val="tx1"/>
          </a:solidFill>
          <a:latin typeface="+mn-lt"/>
          <a:ea typeface="+mn-ea"/>
          <a:cs typeface="+mn-cs"/>
        </a:defRPr>
      </a:lvl1pPr>
      <a:lvl2pPr marL="342932" algn="l" defTabSz="685863" rtl="0" eaLnBrk="1" latinLnBrk="0" hangingPunct="1">
        <a:defRPr sz="1350" kern="1200">
          <a:solidFill>
            <a:schemeClr val="tx1"/>
          </a:solidFill>
          <a:latin typeface="+mn-lt"/>
          <a:ea typeface="+mn-ea"/>
          <a:cs typeface="+mn-cs"/>
        </a:defRPr>
      </a:lvl2pPr>
      <a:lvl3pPr marL="685863" algn="l" defTabSz="685863" rtl="0" eaLnBrk="1" latinLnBrk="0" hangingPunct="1">
        <a:defRPr sz="1350" kern="1200">
          <a:solidFill>
            <a:schemeClr val="tx1"/>
          </a:solidFill>
          <a:latin typeface="+mn-lt"/>
          <a:ea typeface="+mn-ea"/>
          <a:cs typeface="+mn-cs"/>
        </a:defRPr>
      </a:lvl3pPr>
      <a:lvl4pPr marL="1028795" algn="l" defTabSz="685863" rtl="0" eaLnBrk="1" latinLnBrk="0" hangingPunct="1">
        <a:defRPr sz="1350" kern="1200">
          <a:solidFill>
            <a:schemeClr val="tx1"/>
          </a:solidFill>
          <a:latin typeface="+mn-lt"/>
          <a:ea typeface="+mn-ea"/>
          <a:cs typeface="+mn-cs"/>
        </a:defRPr>
      </a:lvl4pPr>
      <a:lvl5pPr marL="1371725" algn="l" defTabSz="685863" rtl="0" eaLnBrk="1" latinLnBrk="0" hangingPunct="1">
        <a:defRPr sz="1350" kern="1200">
          <a:solidFill>
            <a:schemeClr val="tx1"/>
          </a:solidFill>
          <a:latin typeface="+mn-lt"/>
          <a:ea typeface="+mn-ea"/>
          <a:cs typeface="+mn-cs"/>
        </a:defRPr>
      </a:lvl5pPr>
      <a:lvl6pPr marL="1714658" algn="l" defTabSz="685863" rtl="0" eaLnBrk="1" latinLnBrk="0" hangingPunct="1">
        <a:defRPr sz="1350" kern="1200">
          <a:solidFill>
            <a:schemeClr val="tx1"/>
          </a:solidFill>
          <a:latin typeface="+mn-lt"/>
          <a:ea typeface="+mn-ea"/>
          <a:cs typeface="+mn-cs"/>
        </a:defRPr>
      </a:lvl6pPr>
      <a:lvl7pPr marL="2057588" algn="l" defTabSz="685863" rtl="0" eaLnBrk="1" latinLnBrk="0" hangingPunct="1">
        <a:defRPr sz="1350" kern="1200">
          <a:solidFill>
            <a:schemeClr val="tx1"/>
          </a:solidFill>
          <a:latin typeface="+mn-lt"/>
          <a:ea typeface="+mn-ea"/>
          <a:cs typeface="+mn-cs"/>
        </a:defRPr>
      </a:lvl7pPr>
      <a:lvl8pPr marL="2400520" algn="l" defTabSz="685863" rtl="0" eaLnBrk="1" latinLnBrk="0" hangingPunct="1">
        <a:defRPr sz="1350" kern="1200">
          <a:solidFill>
            <a:schemeClr val="tx1"/>
          </a:solidFill>
          <a:latin typeface="+mn-lt"/>
          <a:ea typeface="+mn-ea"/>
          <a:cs typeface="+mn-cs"/>
        </a:defRPr>
      </a:lvl8pPr>
      <a:lvl9pPr marL="2743451" algn="l" defTabSz="68586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4815508"/>
            <a:ext cx="9144900" cy="3305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n-GB" sz="1013" noProof="0" dirty="0"/>
          </a:p>
        </p:txBody>
      </p:sp>
      <p:grpSp>
        <p:nvGrpSpPr>
          <p:cNvPr id="12" name="Group 11"/>
          <p:cNvGrpSpPr/>
          <p:nvPr userDrawn="1"/>
        </p:nvGrpSpPr>
        <p:grpSpPr>
          <a:xfrm>
            <a:off x="0" y="1"/>
            <a:ext cx="9144900" cy="683099"/>
            <a:chOff x="0" y="1"/>
            <a:chExt cx="12193200" cy="910799"/>
          </a:xfrm>
          <a:solidFill>
            <a:schemeClr val="accent1"/>
          </a:solidFill>
        </p:grpSpPr>
        <p:sp>
          <p:nvSpPr>
            <p:cNvPr id="10" name="Rectangle 9"/>
            <p:cNvSpPr/>
            <p:nvPr userDrawn="1"/>
          </p:nvSpPr>
          <p:spPr>
            <a:xfrm>
              <a:off x="0" y="1"/>
              <a:ext cx="12193200" cy="16200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sp>
          <p:nvSpPr>
            <p:cNvPr id="11" name="Rectangle 10"/>
            <p:cNvSpPr/>
            <p:nvPr userDrawn="1"/>
          </p:nvSpPr>
          <p:spPr>
            <a:xfrm>
              <a:off x="0" y="144000"/>
              <a:ext cx="12193200" cy="7668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13" noProof="0" dirty="0"/>
            </a:p>
          </p:txBody>
        </p:sp>
      </p:grpSp>
      <p:pic>
        <p:nvPicPr>
          <p:cNvPr id="16" name="Picture 15"/>
          <p:cNvPicPr>
            <a:picLocks noChangeAspect="1"/>
          </p:cNvPicPr>
          <p:nvPr userDrawn="1"/>
        </p:nvPicPr>
        <p:blipFill>
          <a:blip r:embed="rId22"/>
          <a:stretch>
            <a:fillRect/>
          </a:stretch>
        </p:blipFill>
        <p:spPr>
          <a:xfrm>
            <a:off x="7668409" y="4919016"/>
            <a:ext cx="850210" cy="144641"/>
          </a:xfrm>
          <a:prstGeom prst="rect">
            <a:avLst/>
          </a:prstGeom>
        </p:spPr>
      </p:pic>
      <p:sp>
        <p:nvSpPr>
          <p:cNvPr id="32" name="ctsSlideNumber"/>
          <p:cNvSpPr txBox="1"/>
          <p:nvPr userDrawn="1"/>
        </p:nvSpPr>
        <p:spPr>
          <a:xfrm>
            <a:off x="8567100" y="4841100"/>
            <a:ext cx="226800" cy="275400"/>
          </a:xfrm>
          <a:prstGeom prst="rect">
            <a:avLst/>
          </a:prstGeom>
          <a:noFill/>
        </p:spPr>
        <p:txBody>
          <a:bodyPr wrap="square" lIns="0" tIns="0" rIns="0" bIns="0" rtlCol="0" anchor="ctr" anchorCtr="0">
            <a:noAutofit/>
          </a:bodyPr>
          <a:lstStyle/>
          <a:p>
            <a:pPr marL="0" marR="0" indent="0" algn="r" defTabSz="675000" rtl="0" eaLnBrk="1" fontAlgn="auto" latinLnBrk="0" hangingPunct="1">
              <a:lnSpc>
                <a:spcPct val="100000"/>
              </a:lnSpc>
              <a:spcBef>
                <a:spcPts val="0"/>
              </a:spcBef>
              <a:spcAft>
                <a:spcPts val="0"/>
              </a:spcAft>
              <a:buClrTx/>
              <a:buSzTx/>
              <a:buFontTx/>
              <a:buNone/>
              <a:tabLst/>
              <a:defRPr/>
            </a:pPr>
            <a:fld id="{9BD6FA6A-A86D-4D06-AFF9-1E656D8048A1}" type="slidenum">
              <a:rPr lang="en-GB" sz="900" b="1" noProof="0" smtClean="0">
                <a:solidFill>
                  <a:schemeClr val="bg1"/>
                </a:solidFill>
                <a:latin typeface="+mj-lt"/>
              </a:rPr>
              <a:pPr marL="0" marR="0" indent="0" algn="r" defTabSz="675000" rtl="0" eaLnBrk="1" fontAlgn="auto" latinLnBrk="0" hangingPunct="1">
                <a:lnSpc>
                  <a:spcPct val="100000"/>
                </a:lnSpc>
                <a:spcBef>
                  <a:spcPts val="0"/>
                </a:spcBef>
                <a:spcAft>
                  <a:spcPts val="0"/>
                </a:spcAft>
                <a:buClrTx/>
                <a:buSzTx/>
                <a:buFontTx/>
                <a:buNone/>
                <a:tabLst/>
                <a:defRPr/>
              </a:pPr>
              <a:t>‹#›</a:t>
            </a:fld>
            <a:endParaRPr lang="en-GB" sz="900" b="1" noProof="0" dirty="0">
              <a:solidFill>
                <a:schemeClr val="bg1"/>
              </a:solidFill>
              <a:latin typeface="+mj-lt"/>
            </a:endParaRPr>
          </a:p>
        </p:txBody>
      </p:sp>
      <p:sp>
        <p:nvSpPr>
          <p:cNvPr id="31" name="ctsFooter"/>
          <p:cNvSpPr txBox="1"/>
          <p:nvPr userDrawn="1"/>
        </p:nvSpPr>
        <p:spPr>
          <a:xfrm>
            <a:off x="332233" y="4841100"/>
            <a:ext cx="7021351" cy="275400"/>
          </a:xfrm>
          <a:prstGeom prst="rect">
            <a:avLst/>
          </a:prstGeom>
          <a:noFill/>
        </p:spPr>
        <p:txBody>
          <a:bodyPr wrap="square" lIns="0" tIns="0" rIns="0" bIns="0" rtlCol="0" anchor="ctr" anchorCtr="0">
            <a:noAutofit/>
          </a:bodyPr>
          <a:lstStyle/>
          <a:p>
            <a:r>
              <a:rPr lang="en-GB" sz="975">
                <a:solidFill>
                  <a:schemeClr val="bg1"/>
                </a:solidFill>
                <a:latin typeface="+mj-lt"/>
              </a:rPr>
              <a:t>October 2016</a:t>
            </a:r>
            <a:endParaRPr lang="en-GB" sz="975" dirty="0">
              <a:solidFill>
                <a:schemeClr val="bg1"/>
              </a:solidFill>
              <a:latin typeface="+mj-lt"/>
            </a:endParaRPr>
          </a:p>
        </p:txBody>
      </p:sp>
      <p:sp>
        <p:nvSpPr>
          <p:cNvPr id="7" name="ctsMasterTextPlaceholder"/>
          <p:cNvSpPr>
            <a:spLocks noGrp="1"/>
          </p:cNvSpPr>
          <p:nvPr>
            <p:ph type="body" idx="1"/>
          </p:nvPr>
        </p:nvSpPr>
        <p:spPr>
          <a:xfrm>
            <a:off x="332233" y="953230"/>
            <a:ext cx="8478000" cy="3614336"/>
          </a:xfrm>
          <a:prstGeom prst="rect">
            <a:avLst/>
          </a:prstGeom>
        </p:spPr>
        <p:txBody>
          <a:bodyPr vert="horz" lIns="0" tIns="0" rIns="0" bIns="0" rtlCol="0">
            <a:noAutofit/>
          </a:bodyPr>
          <a:lstStyle/>
          <a:p>
            <a:pPr lvl="0"/>
            <a:r>
              <a:rPr lang="en-GB" dirty="0"/>
              <a:t>&lt;Insert bullets or format text with the buttons on the ‘</a:t>
            </a:r>
            <a:r>
              <a:rPr lang="en-GB" dirty="0" err="1"/>
              <a:t>GTM</a:t>
            </a:r>
            <a:r>
              <a:rPr lang="en-GB" dirty="0"/>
              <a:t> Tools’ ribbon&gt;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a:p>
            <a:pPr lvl="0"/>
            <a:endParaRPr lang="en-GB" dirty="0"/>
          </a:p>
        </p:txBody>
      </p:sp>
      <p:grpSp>
        <p:nvGrpSpPr>
          <p:cNvPr id="33" name="ctsGrid" hidden="1"/>
          <p:cNvGrpSpPr/>
          <p:nvPr userDrawn="1"/>
        </p:nvGrpSpPr>
        <p:grpSpPr>
          <a:xfrm>
            <a:off x="-123669" y="-163286"/>
            <a:ext cx="9335124" cy="5483571"/>
            <a:chOff x="-5261" y="0"/>
            <a:chExt cx="9911262" cy="6876000"/>
          </a:xfrm>
        </p:grpSpPr>
        <p:cxnSp>
          <p:nvCxnSpPr>
            <p:cNvPr id="34" name="Straight Connector 33" hidden="1"/>
            <p:cNvCxnSpPr/>
            <p:nvPr/>
          </p:nvCxnSpPr>
          <p:spPr>
            <a:xfrm>
              <a:off x="0" y="6240569"/>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hidden="1"/>
            <p:cNvCxnSpPr/>
            <p:nvPr/>
          </p:nvCxnSpPr>
          <p:spPr>
            <a:xfrm>
              <a:off x="2" y="1666520"/>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hidden="1"/>
            <p:cNvCxnSpPr/>
            <p:nvPr/>
          </p:nvCxnSpPr>
          <p:spPr>
            <a:xfrm>
              <a:off x="2" y="5941339"/>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rot="10800000">
              <a:off x="2" y="1395887"/>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hidden="1"/>
            <p:cNvCxnSpPr/>
            <p:nvPr/>
          </p:nvCxnSpPr>
          <p:spPr>
            <a:xfrm>
              <a:off x="-5261" y="1058896"/>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nvCxnSpPr>
          <p:spPr>
            <a:xfrm>
              <a:off x="1" y="348937"/>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a:off x="478778" y="0"/>
              <a:ext cx="0" cy="68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915791" y="0"/>
              <a:ext cx="0" cy="68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p:nvCxnSpPr>
          <p:spPr>
            <a:xfrm>
              <a:off x="5036211" y="0"/>
              <a:ext cx="0" cy="68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p:nvCxnSpPr>
          <p:spPr>
            <a:xfrm>
              <a:off x="9486721" y="0"/>
              <a:ext cx="0" cy="68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a:off x="-5261" y="3628097"/>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p:nvCxnSpPr>
          <p:spPr>
            <a:xfrm>
              <a:off x="2" y="4042147"/>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userDrawn="1"/>
          </p:nvCxnSpPr>
          <p:spPr>
            <a:xfrm>
              <a:off x="2" y="1733704"/>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hidden="1"/>
            <p:cNvCxnSpPr/>
            <p:nvPr userDrawn="1"/>
          </p:nvCxnSpPr>
          <p:spPr>
            <a:xfrm>
              <a:off x="2" y="3973967"/>
              <a:ext cx="990599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p:nvCxnSpPr>
          <p:spPr>
            <a:xfrm>
              <a:off x="1998183" y="0"/>
              <a:ext cx="0" cy="6876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bwMode="gray">
          <a:xfrm>
            <a:off x="332233" y="104617"/>
            <a:ext cx="8478000" cy="565955"/>
          </a:xfrm>
          <a:prstGeom prst="rect">
            <a:avLst/>
          </a:prstGeom>
        </p:spPr>
        <p:txBody>
          <a:bodyPr vert="horz" lIns="0" tIns="0" rIns="0" bIns="90000" rtlCol="0" anchor="b" anchorCtr="0">
            <a:noAutofit/>
          </a:bodyPr>
          <a:lstStyle/>
          <a:p>
            <a:endParaRPr lang="en-GB" noProof="0" dirty="0"/>
          </a:p>
        </p:txBody>
      </p:sp>
    </p:spTree>
    <p:extLst>
      <p:ext uri="{BB962C8B-B14F-4D97-AF65-F5344CB8AC3E}">
        <p14:creationId xmlns:p14="http://schemas.microsoft.com/office/powerpoint/2010/main" val="368661190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Lst>
  <p:hf sldNum="0" hdr="0" ftr="0"/>
  <p:txStyles>
    <p:titleStyle>
      <a:lvl1pPr algn="l" defTabSz="685757" rtl="0" eaLnBrk="1" latinLnBrk="0" hangingPunct="1">
        <a:lnSpc>
          <a:spcPts val="1875"/>
        </a:lnSpc>
        <a:spcBef>
          <a:spcPct val="0"/>
        </a:spcBef>
        <a:buNone/>
        <a:defRPr sz="1800" kern="1200" baseline="0">
          <a:solidFill>
            <a:schemeClr val="bg1"/>
          </a:solidFill>
          <a:latin typeface="+mj-lt"/>
          <a:ea typeface="+mj-ea"/>
          <a:cs typeface="+mj-cs"/>
        </a:defRPr>
      </a:lvl1pPr>
    </p:titleStyle>
    <p:bodyStyle>
      <a:lvl1pPr marL="0" marR="0" indent="0" algn="just" defTabSz="685757" rtl="0" eaLnBrk="1" fontAlgn="auto" latinLnBrk="0" hangingPunct="1">
        <a:lnSpc>
          <a:spcPct val="125000"/>
        </a:lnSpc>
        <a:spcBef>
          <a:spcPts val="900"/>
        </a:spcBef>
        <a:spcAft>
          <a:spcPts val="750"/>
        </a:spcAft>
        <a:buClrTx/>
        <a:buSzTx/>
        <a:buFont typeface="Arial" pitchFamily="34" charset="0"/>
        <a:buNone/>
        <a:tabLst/>
        <a:defRPr sz="1275" b="1" kern="1200" baseline="0">
          <a:solidFill>
            <a:schemeClr val="tx1"/>
          </a:solidFill>
          <a:latin typeface="+mj-lt"/>
          <a:ea typeface="+mn-ea"/>
          <a:cs typeface="+mn-cs"/>
        </a:defRPr>
      </a:lvl1pPr>
      <a:lvl2pPr marL="0" indent="0" algn="just" defTabSz="685757" rtl="0" eaLnBrk="1" latinLnBrk="0" hangingPunct="1">
        <a:lnSpc>
          <a:spcPct val="125000"/>
        </a:lnSpc>
        <a:spcBef>
          <a:spcPts val="750"/>
        </a:spcBef>
        <a:buFont typeface="Arial" panose="05020102010507070707" pitchFamily="18" charset="2"/>
        <a:buNone/>
        <a:defRPr sz="1275" kern="1200">
          <a:solidFill>
            <a:schemeClr val="tx1"/>
          </a:solidFill>
          <a:latin typeface="+mn-lt"/>
          <a:ea typeface="+mn-ea"/>
          <a:cs typeface="+mn-cs"/>
        </a:defRPr>
      </a:lvl2pPr>
      <a:lvl3pPr marL="0" indent="0" algn="just" defTabSz="685757" rtl="0" eaLnBrk="1" latinLnBrk="0" hangingPunct="1">
        <a:lnSpc>
          <a:spcPct val="125000"/>
        </a:lnSpc>
        <a:spcBef>
          <a:spcPts val="450"/>
        </a:spcBef>
        <a:buClr>
          <a:schemeClr val="tx1"/>
        </a:buClr>
        <a:buFont typeface="Arial" pitchFamily="34" charset="0"/>
        <a:buNone/>
        <a:defRPr sz="1050" kern="1200">
          <a:solidFill>
            <a:schemeClr val="tx1"/>
          </a:solidFill>
          <a:latin typeface="+mn-lt"/>
          <a:ea typeface="+mn-ea"/>
          <a:cs typeface="+mn-cs"/>
        </a:defRPr>
      </a:lvl3pPr>
      <a:lvl4pPr marL="135731" indent="-135731" algn="just" defTabSz="685757" rtl="0" eaLnBrk="1" latinLnBrk="0" hangingPunct="1">
        <a:lnSpc>
          <a:spcPct val="125000"/>
        </a:lnSpc>
        <a:spcBef>
          <a:spcPts val="450"/>
        </a:spcBef>
        <a:buClr>
          <a:schemeClr val="tx1"/>
        </a:buClr>
        <a:buFont typeface="Calibri Light" panose="020F0302020204030204" pitchFamily="34" charset="0"/>
        <a:buChar char="•"/>
        <a:defRPr sz="1050" kern="1200">
          <a:solidFill>
            <a:schemeClr val="tx1"/>
          </a:solidFill>
          <a:latin typeface="+mn-lt"/>
          <a:ea typeface="+mn-ea"/>
          <a:cs typeface="+mn-cs"/>
        </a:defRPr>
      </a:lvl4pPr>
      <a:lvl5pPr marL="271463" indent="-135731" algn="just" defTabSz="685757" rtl="0" eaLnBrk="1" latinLnBrk="0" hangingPunct="1">
        <a:lnSpc>
          <a:spcPct val="125000"/>
        </a:lnSpc>
        <a:spcBef>
          <a:spcPts val="450"/>
        </a:spcBef>
        <a:buClr>
          <a:schemeClr val="tx1"/>
        </a:buClr>
        <a:buSzPct val="120000"/>
        <a:buFont typeface="Calibri Light" panose="020F0302020204030204" pitchFamily="34" charset="0"/>
        <a:buChar char="◦"/>
        <a:defRPr sz="1050" kern="1200">
          <a:solidFill>
            <a:schemeClr val="tx1"/>
          </a:solidFill>
          <a:latin typeface="+mn-lt"/>
          <a:ea typeface="+mn-ea"/>
          <a:cs typeface="+mn-cs"/>
        </a:defRPr>
      </a:lvl5pPr>
      <a:lvl6pPr marL="407194" indent="-135731" algn="just" defTabSz="685757" rtl="0" eaLnBrk="1" latinLnBrk="0" hangingPunct="1">
        <a:lnSpc>
          <a:spcPct val="125000"/>
        </a:lnSpc>
        <a:spcBef>
          <a:spcPts val="450"/>
        </a:spcBef>
        <a:buClr>
          <a:schemeClr val="tx1"/>
        </a:buClr>
        <a:buFont typeface="Arial" pitchFamily="34" charset="0"/>
        <a:buChar char="–"/>
        <a:defRPr sz="1050" kern="1200">
          <a:solidFill>
            <a:schemeClr val="tx1"/>
          </a:solidFill>
          <a:latin typeface="+mn-lt"/>
          <a:ea typeface="+mn-ea"/>
          <a:cs typeface="+mn-cs"/>
        </a:defRPr>
      </a:lvl6pPr>
      <a:lvl7pPr marL="542925" indent="-135731" algn="just" defTabSz="685757" rtl="0" eaLnBrk="1" latinLnBrk="0" hangingPunct="1">
        <a:lnSpc>
          <a:spcPct val="125000"/>
        </a:lnSpc>
        <a:spcBef>
          <a:spcPts val="450"/>
        </a:spcBef>
        <a:buClr>
          <a:schemeClr val="tx1"/>
        </a:buClr>
        <a:buFont typeface="Arial" pitchFamily="34" charset="0"/>
        <a:buChar char="–"/>
        <a:defRPr sz="1050" kern="1200">
          <a:solidFill>
            <a:schemeClr val="tx1"/>
          </a:solidFill>
          <a:latin typeface="+mn-lt"/>
          <a:ea typeface="+mn-ea"/>
          <a:cs typeface="+mn-cs"/>
        </a:defRPr>
      </a:lvl7pPr>
      <a:lvl8pPr marL="678656" indent="-135731" algn="just" defTabSz="685757" rtl="0" eaLnBrk="1" latinLnBrk="0" hangingPunct="1">
        <a:lnSpc>
          <a:spcPct val="125000"/>
        </a:lnSpc>
        <a:spcBef>
          <a:spcPts val="450"/>
        </a:spcBef>
        <a:buClr>
          <a:schemeClr val="tx1"/>
        </a:buClr>
        <a:buFont typeface="Arial" pitchFamily="34" charset="0"/>
        <a:buChar char="–"/>
        <a:defRPr sz="1050" kern="1200">
          <a:solidFill>
            <a:schemeClr val="tx1"/>
          </a:solidFill>
          <a:latin typeface="+mn-lt"/>
          <a:ea typeface="+mn-ea"/>
          <a:cs typeface="+mn-cs"/>
        </a:defRPr>
      </a:lvl8pPr>
      <a:lvl9pPr marL="814388" indent="-135731" algn="just" defTabSz="685757" rtl="0" eaLnBrk="1" latinLnBrk="0" hangingPunct="1">
        <a:lnSpc>
          <a:spcPct val="125000"/>
        </a:lnSpc>
        <a:spcBef>
          <a:spcPts val="450"/>
        </a:spcBef>
        <a:buClr>
          <a:schemeClr val="tx1"/>
        </a:buClr>
        <a:buFont typeface="Arial" pitchFamily="34" charset="0"/>
        <a:buChar char="–"/>
        <a:defRPr sz="1050" kern="1200" baseline="0">
          <a:solidFill>
            <a:schemeClr val="tx1"/>
          </a:solidFill>
          <a:latin typeface="+mn-lt"/>
          <a:ea typeface="+mn-ea"/>
          <a:cs typeface="+mn-cs"/>
        </a:defRPr>
      </a:lvl9pPr>
    </p:bodyStyle>
    <p:otherStyle>
      <a:defPPr>
        <a:defRPr lang="en-GB"/>
      </a:defPPr>
      <a:lvl1pPr marL="0" indent="0" defTabSz="685757" rtl="0" eaLnBrk="1" latinLnBrk="0" hangingPunct="1">
        <a:buClr>
          <a:schemeClr val="tx1"/>
        </a:buClr>
        <a:buFont typeface="Arial" pitchFamily="34" charset="0"/>
        <a:buNone/>
        <a:defRPr sz="900" kern="1200">
          <a:solidFill>
            <a:schemeClr val="tx1"/>
          </a:solidFill>
          <a:latin typeface="+mn-lt"/>
          <a:ea typeface="+mn-ea"/>
          <a:cs typeface="+mn-cs"/>
        </a:defRPr>
      </a:lvl1pPr>
      <a:lvl2pPr marL="135731" indent="-135731" defTabSz="685757" rtl="0" eaLnBrk="1" latinLnBrk="0" hangingPunct="1">
        <a:buClr>
          <a:schemeClr val="tx1"/>
        </a:buClr>
        <a:buFont typeface="Calibri Light" panose="020F0302020204030204" pitchFamily="34" charset="0"/>
        <a:buChar char="•"/>
        <a:defRPr sz="900" kern="1200">
          <a:solidFill>
            <a:schemeClr val="tx1"/>
          </a:solidFill>
          <a:latin typeface="+mn-lt"/>
          <a:ea typeface="+mn-ea"/>
          <a:cs typeface="+mn-cs"/>
        </a:defRPr>
      </a:lvl2pPr>
      <a:lvl3pPr marL="271463" indent="-135731" defTabSz="685757" rtl="0" eaLnBrk="1" latinLnBrk="0" hangingPunct="1">
        <a:buClr>
          <a:schemeClr val="tx1"/>
        </a:buClr>
        <a:buSzPct val="120000"/>
        <a:buFont typeface="Calibri Light" panose="020F0302020204030204" pitchFamily="34" charset="0"/>
        <a:buChar char="◦"/>
        <a:defRPr sz="900" kern="1200">
          <a:solidFill>
            <a:schemeClr val="tx1"/>
          </a:solidFill>
          <a:latin typeface="+mn-lt"/>
          <a:ea typeface="+mn-ea"/>
          <a:cs typeface="+mn-cs"/>
        </a:defRPr>
      </a:lvl3pPr>
      <a:lvl4pPr marL="407194" indent="-135731" defTabSz="685757" rtl="0" eaLnBrk="1" latinLnBrk="0" hangingPunct="1">
        <a:buClr>
          <a:schemeClr val="tx1"/>
        </a:buClr>
        <a:buFont typeface="Arial" pitchFamily="34" charset="0"/>
        <a:buChar char="–"/>
        <a:defRPr sz="900" kern="1200">
          <a:solidFill>
            <a:schemeClr val="tx1"/>
          </a:solidFill>
          <a:latin typeface="+mn-lt"/>
          <a:ea typeface="+mn-ea"/>
          <a:cs typeface="+mn-cs"/>
        </a:defRPr>
      </a:lvl4pPr>
      <a:lvl5pPr marL="542925" indent="-135731" defTabSz="685757" rtl="0" eaLnBrk="1" latinLnBrk="0" hangingPunct="1">
        <a:buClr>
          <a:schemeClr val="tx1"/>
        </a:buClr>
        <a:buFont typeface="Arial" pitchFamily="34" charset="0"/>
        <a:buChar char="–"/>
        <a:defRPr sz="900" kern="1200">
          <a:solidFill>
            <a:schemeClr val="tx1"/>
          </a:solidFill>
          <a:latin typeface="+mn-lt"/>
          <a:ea typeface="+mn-ea"/>
          <a:cs typeface="+mn-cs"/>
        </a:defRPr>
      </a:lvl5pPr>
      <a:lvl6pPr marL="678656" indent="-135731" defTabSz="685757" rtl="0" eaLnBrk="1" latinLnBrk="0" hangingPunct="1">
        <a:buClr>
          <a:schemeClr val="tx1"/>
        </a:buClr>
        <a:buFont typeface="Arial" pitchFamily="34" charset="0"/>
        <a:buChar char="–"/>
        <a:defRPr sz="900" kern="1200">
          <a:solidFill>
            <a:schemeClr val="tx1"/>
          </a:solidFill>
          <a:latin typeface="+mn-lt"/>
          <a:ea typeface="+mn-ea"/>
          <a:cs typeface="+mn-cs"/>
        </a:defRPr>
      </a:lvl6pPr>
      <a:lvl7pPr marL="814388" indent="-135731" defTabSz="685757" rtl="0" eaLnBrk="1" latinLnBrk="0" hangingPunct="1">
        <a:buClr>
          <a:schemeClr val="tx1"/>
        </a:buClr>
        <a:buFont typeface="Arial" pitchFamily="34" charset="0"/>
        <a:buChar char="–"/>
        <a:defRPr sz="900" kern="1200" baseline="0">
          <a:solidFill>
            <a:schemeClr val="tx1"/>
          </a:solidFill>
          <a:latin typeface="+mn-lt"/>
          <a:ea typeface="+mn-ea"/>
          <a:cs typeface="+mn-cs"/>
        </a:defRPr>
      </a:lvl7pPr>
      <a:lvl8pPr marL="950119" indent="-135731" defTabSz="685757" rtl="0" eaLnBrk="1" latinLnBrk="0" hangingPunct="1">
        <a:buClr>
          <a:schemeClr val="tx1"/>
        </a:buClr>
        <a:buFont typeface="Arial" pitchFamily="34" charset="0"/>
        <a:buChar char="–"/>
        <a:defRPr sz="900" kern="1200" baseline="0">
          <a:solidFill>
            <a:schemeClr val="tx1"/>
          </a:solidFill>
          <a:latin typeface="+mn-lt"/>
          <a:ea typeface="+mn-ea"/>
          <a:cs typeface="+mn-cs"/>
        </a:defRPr>
      </a:lvl8pPr>
      <a:lvl9pPr marL="1085850" indent="-135731" defTabSz="685757" rtl="0" eaLnBrk="1" latinLnBrk="0" hangingPunct="1">
        <a:spcBef>
          <a:spcPts val="375"/>
        </a:spcBef>
        <a:buClr>
          <a:schemeClr val="tx1"/>
        </a:buClr>
        <a:buFont typeface="Arial" pitchFamily="34" charset="0"/>
        <a:buChar char="–"/>
        <a:defRPr sz="9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slideLayout" Target="../slideLayouts/slideLayout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tif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tiff"/><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19.tiff"/><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7.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00" y="1966464"/>
            <a:ext cx="7596738" cy="487400"/>
          </a:xfrm>
        </p:spPr>
        <p:txBody>
          <a:bodyPr/>
          <a:lstStyle/>
          <a:p>
            <a:r>
              <a:rPr lang="en-US" dirty="0"/>
              <a:t>Section III Update – February 8, 2017</a:t>
            </a:r>
          </a:p>
        </p:txBody>
      </p:sp>
      <p:sp>
        <p:nvSpPr>
          <p:cNvPr id="5" name="Rectangle 4"/>
          <p:cNvSpPr/>
          <p:nvPr/>
        </p:nvSpPr>
        <p:spPr>
          <a:xfrm>
            <a:off x="233464" y="4870315"/>
            <a:ext cx="1141379" cy="21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379438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Workstream 3: Market &amp; Technology Research</a:t>
            </a:r>
          </a:p>
        </p:txBody>
      </p:sp>
      <p:sp>
        <p:nvSpPr>
          <p:cNvPr id="4" name="Text Placeholder 3"/>
          <p:cNvSpPr>
            <a:spLocks noGrp="1"/>
          </p:cNvSpPr>
          <p:nvPr>
            <p:ph type="body" sz="quarter" idx="11"/>
          </p:nvPr>
        </p:nvSpPr>
        <p:spPr/>
        <p:txBody>
          <a:bodyPr/>
          <a:lstStyle/>
          <a:p>
            <a:r>
              <a:rPr lang="en-US" dirty="0"/>
              <a:t>Program Governance</a:t>
            </a:r>
          </a:p>
        </p:txBody>
      </p:sp>
      <p:sp>
        <p:nvSpPr>
          <p:cNvPr id="10" name="Rectangle 17"/>
          <p:cNvSpPr>
            <a:spLocks noChangeArrowheads="1"/>
          </p:cNvSpPr>
          <p:nvPr>
            <p:custDataLst>
              <p:tags r:id="rId1"/>
            </p:custDataLst>
          </p:nvPr>
        </p:nvSpPr>
        <p:spPr bwMode="gray">
          <a:xfrm>
            <a:off x="116113" y="2684660"/>
            <a:ext cx="5716372" cy="1051560"/>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11" name="Rectangle 18"/>
          <p:cNvSpPr>
            <a:spLocks noChangeArrowheads="1"/>
          </p:cNvSpPr>
          <p:nvPr>
            <p:custDataLst>
              <p:tags r:id="rId2"/>
            </p:custDataLst>
          </p:nvPr>
        </p:nvSpPr>
        <p:spPr bwMode="gray">
          <a:xfrm>
            <a:off x="116113" y="2475101"/>
            <a:ext cx="5716372" cy="221096"/>
          </a:xfrm>
          <a:prstGeom prst="rect">
            <a:avLst/>
          </a:prstGeom>
          <a:solidFill>
            <a:schemeClr val="accent1"/>
          </a:solidFill>
          <a:ln>
            <a:solidFill>
              <a:schemeClr val="accent1"/>
            </a:solidFill>
          </a:ln>
          <a:effectLst/>
          <a:extLst/>
        </p:spPr>
        <p:txBody>
          <a:bodyPr vert="horz" wrap="square" lIns="27989" tIns="27989" rIns="27989" bIns="27989"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12" name="Rectangle 19"/>
          <p:cNvSpPr>
            <a:spLocks noChangeArrowheads="1"/>
          </p:cNvSpPr>
          <p:nvPr>
            <p:custDataLst>
              <p:tags r:id="rId3"/>
            </p:custDataLst>
          </p:nvPr>
        </p:nvSpPr>
        <p:spPr bwMode="gray">
          <a:xfrm>
            <a:off x="163490" y="2516400"/>
            <a:ext cx="1322927"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b="1" dirty="0">
                <a:solidFill>
                  <a:srgbClr val="FFFFFF"/>
                </a:solidFill>
                <a:cs typeface="Arial" pitchFamily="34" charset="0"/>
              </a:rPr>
              <a:t>Next Steps</a:t>
            </a:r>
            <a:endParaRPr lang="en-US" sz="1200" dirty="0">
              <a:solidFill>
                <a:srgbClr val="000000"/>
              </a:solidFill>
              <a:cs typeface="Arial" pitchFamily="34" charset="0"/>
            </a:endParaRPr>
          </a:p>
        </p:txBody>
      </p:sp>
      <p:sp>
        <p:nvSpPr>
          <p:cNvPr id="13" name="Rectangle 26"/>
          <p:cNvSpPr>
            <a:spLocks noChangeArrowheads="1"/>
          </p:cNvSpPr>
          <p:nvPr>
            <p:custDataLst>
              <p:tags r:id="rId4"/>
            </p:custDataLst>
          </p:nvPr>
        </p:nvSpPr>
        <p:spPr bwMode="gray">
          <a:xfrm>
            <a:off x="5963687" y="1000013"/>
            <a:ext cx="3044012" cy="2744421"/>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14" name="Rectangle 30"/>
          <p:cNvSpPr>
            <a:spLocks noChangeArrowheads="1"/>
          </p:cNvSpPr>
          <p:nvPr>
            <p:custDataLst>
              <p:tags r:id="rId5"/>
            </p:custDataLst>
          </p:nvPr>
        </p:nvSpPr>
        <p:spPr bwMode="gray">
          <a:xfrm>
            <a:off x="5963687" y="1000010"/>
            <a:ext cx="3044012" cy="221096"/>
          </a:xfrm>
          <a:prstGeom prst="rect">
            <a:avLst/>
          </a:prstGeom>
          <a:solidFill>
            <a:schemeClr val="accent1"/>
          </a:solidFill>
          <a:ln>
            <a:noFill/>
          </a:ln>
          <a:effectLst/>
          <a:extLst/>
        </p:spPr>
        <p:txBody>
          <a:bodyPr vert="horz" wrap="square" lIns="27989" tIns="27989" rIns="27989" bIns="27989"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16" name="Rectangle 33"/>
          <p:cNvSpPr>
            <a:spLocks noChangeArrowheads="1"/>
          </p:cNvSpPr>
          <p:nvPr>
            <p:custDataLst>
              <p:tags r:id="rId6"/>
            </p:custDataLst>
          </p:nvPr>
        </p:nvSpPr>
        <p:spPr bwMode="gray">
          <a:xfrm>
            <a:off x="6025643" y="1041308"/>
            <a:ext cx="2203663"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b="1" dirty="0">
                <a:solidFill>
                  <a:srgbClr val="FFFFFF"/>
                </a:solidFill>
                <a:cs typeface="Arial" pitchFamily="34" charset="0"/>
              </a:rPr>
              <a:t>Timeline</a:t>
            </a:r>
            <a:endParaRPr lang="en-US" sz="1200" dirty="0">
              <a:solidFill>
                <a:srgbClr val="000000"/>
              </a:solidFill>
              <a:cs typeface="Arial" pitchFamily="34" charset="0"/>
            </a:endParaRPr>
          </a:p>
        </p:txBody>
      </p:sp>
      <p:sp>
        <p:nvSpPr>
          <p:cNvPr id="17" name="Rectangle 34"/>
          <p:cNvSpPr>
            <a:spLocks noChangeArrowheads="1"/>
          </p:cNvSpPr>
          <p:nvPr>
            <p:custDataLst>
              <p:tags r:id="rId7"/>
            </p:custDataLst>
          </p:nvPr>
        </p:nvSpPr>
        <p:spPr bwMode="gray">
          <a:xfrm>
            <a:off x="6025641" y="1282397"/>
            <a:ext cx="2218241" cy="115407"/>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fontAlgn="base">
              <a:spcBef>
                <a:spcPct val="0"/>
              </a:spcBef>
              <a:spcAft>
                <a:spcPct val="0"/>
              </a:spcAft>
            </a:pPr>
            <a:r>
              <a:rPr lang="en-GB" sz="1200" b="1" dirty="0">
                <a:solidFill>
                  <a:srgbClr val="000000"/>
                </a:solidFill>
                <a:cs typeface="Arial" pitchFamily="34" charset="0"/>
              </a:rPr>
              <a:t>Milestone</a:t>
            </a:r>
            <a:endParaRPr lang="en-US" sz="1200" dirty="0">
              <a:solidFill>
                <a:srgbClr val="000000"/>
              </a:solidFill>
              <a:cs typeface="Arial" pitchFamily="34" charset="0"/>
            </a:endParaRPr>
          </a:p>
        </p:txBody>
      </p:sp>
      <p:sp>
        <p:nvSpPr>
          <p:cNvPr id="18" name="Rectangle 35"/>
          <p:cNvSpPr>
            <a:spLocks noChangeArrowheads="1"/>
          </p:cNvSpPr>
          <p:nvPr>
            <p:custDataLst>
              <p:tags r:id="rId8"/>
            </p:custDataLst>
          </p:nvPr>
        </p:nvSpPr>
        <p:spPr bwMode="gray">
          <a:xfrm>
            <a:off x="7455845" y="1213137"/>
            <a:ext cx="573993"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GB" sz="1200" b="1" dirty="0">
                <a:solidFill>
                  <a:srgbClr val="000000"/>
                </a:solidFill>
                <a:cs typeface="Arial" pitchFamily="34" charset="0"/>
              </a:rPr>
              <a:t>Commit</a:t>
            </a:r>
            <a:endParaRPr lang="en-US" sz="1200" dirty="0">
              <a:solidFill>
                <a:srgbClr val="000000"/>
              </a:solidFill>
              <a:cs typeface="Arial" pitchFamily="34" charset="0"/>
            </a:endParaRPr>
          </a:p>
        </p:txBody>
      </p:sp>
      <p:sp>
        <p:nvSpPr>
          <p:cNvPr id="20" name="Line 42"/>
          <p:cNvSpPr>
            <a:spLocks noChangeShapeType="1"/>
          </p:cNvSpPr>
          <p:nvPr/>
        </p:nvSpPr>
        <p:spPr bwMode="gray">
          <a:xfrm>
            <a:off x="6025641" y="1388858"/>
            <a:ext cx="13642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fontAlgn="base">
              <a:spcBef>
                <a:spcPct val="0"/>
              </a:spcBef>
              <a:spcAft>
                <a:spcPct val="0"/>
              </a:spcAft>
            </a:pPr>
            <a:endParaRPr lang="en-US" sz="1200" b="1" dirty="0">
              <a:solidFill>
                <a:srgbClr val="000000"/>
              </a:solidFill>
            </a:endParaRPr>
          </a:p>
        </p:txBody>
      </p:sp>
      <p:sp>
        <p:nvSpPr>
          <p:cNvPr id="25" name="Rectangle 62"/>
          <p:cNvSpPr>
            <a:spLocks noChangeArrowheads="1"/>
          </p:cNvSpPr>
          <p:nvPr/>
        </p:nvSpPr>
        <p:spPr bwMode="gray">
          <a:xfrm>
            <a:off x="6025644" y="1455572"/>
            <a:ext cx="1441975"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14300" lvl="1" indent="-112713" defTabSz="895350" fontAlgn="base">
              <a:spcBef>
                <a:spcPct val="0"/>
              </a:spcBef>
              <a:spcAft>
                <a:spcPct val="0"/>
              </a:spcAft>
              <a:buClr>
                <a:schemeClr val="tx2"/>
              </a:buClr>
              <a:buSzPct val="100000"/>
              <a:buFont typeface="Arial" charset="0"/>
              <a:buChar char="▪"/>
            </a:pPr>
            <a:r>
              <a:rPr lang="en-US" sz="1100" dirty="0"/>
              <a:t>Design initial survey</a:t>
            </a:r>
          </a:p>
          <a:p>
            <a:pPr marL="114300" lvl="1" indent="-112713" defTabSz="895350" fontAlgn="base">
              <a:spcBef>
                <a:spcPct val="0"/>
              </a:spcBef>
              <a:spcAft>
                <a:spcPct val="0"/>
              </a:spcAft>
              <a:buClr>
                <a:schemeClr val="tx2"/>
              </a:buClr>
              <a:buSzPct val="100000"/>
              <a:buFont typeface="Arial" charset="0"/>
              <a:buChar char="▪"/>
            </a:pPr>
            <a:r>
              <a:rPr lang="en-US" sz="1100" dirty="0"/>
              <a:t>Determine survey participants</a:t>
            </a:r>
          </a:p>
          <a:p>
            <a:pPr marL="114300" lvl="1" indent="-112713" defTabSz="895350" fontAlgn="base">
              <a:spcBef>
                <a:spcPct val="0"/>
              </a:spcBef>
              <a:spcAft>
                <a:spcPct val="0"/>
              </a:spcAft>
              <a:buClr>
                <a:schemeClr val="tx2"/>
              </a:buClr>
              <a:buSzPct val="100000"/>
              <a:buFont typeface="Arial" charset="0"/>
              <a:buChar char="▪"/>
            </a:pPr>
            <a:r>
              <a:rPr lang="en-US" sz="1100" dirty="0"/>
              <a:t>Develop vendor taxonomy</a:t>
            </a:r>
          </a:p>
          <a:p>
            <a:pPr marL="114300" lvl="1" indent="-112713" defTabSz="895350" fontAlgn="base">
              <a:spcBef>
                <a:spcPct val="0"/>
              </a:spcBef>
              <a:spcAft>
                <a:spcPct val="0"/>
              </a:spcAft>
              <a:buClr>
                <a:schemeClr val="tx2"/>
              </a:buClr>
              <a:buSzPct val="100000"/>
              <a:buFont typeface="Arial" charset="0"/>
              <a:buChar char="▪"/>
            </a:pPr>
            <a:r>
              <a:rPr lang="en-US" sz="1100" dirty="0"/>
              <a:t>Complete surveys</a:t>
            </a:r>
          </a:p>
          <a:p>
            <a:pPr marL="114300" lvl="1" indent="-112713" defTabSz="895350" fontAlgn="base">
              <a:spcBef>
                <a:spcPct val="0"/>
              </a:spcBef>
              <a:spcAft>
                <a:spcPct val="0"/>
              </a:spcAft>
              <a:buClr>
                <a:schemeClr val="tx2"/>
              </a:buClr>
              <a:buSzPct val="100000"/>
              <a:buFont typeface="Arial" charset="0"/>
              <a:buChar char="▪"/>
            </a:pPr>
            <a:r>
              <a:rPr lang="en-US" sz="1100" dirty="0"/>
              <a:t>Diagram business cases and bundles</a:t>
            </a:r>
          </a:p>
          <a:p>
            <a:pPr marL="114300" lvl="1" indent="-112713" defTabSz="895350" fontAlgn="base">
              <a:spcBef>
                <a:spcPct val="0"/>
              </a:spcBef>
              <a:spcAft>
                <a:spcPct val="0"/>
              </a:spcAft>
              <a:buClr>
                <a:schemeClr val="tx2"/>
              </a:buClr>
              <a:buSzPct val="100000"/>
              <a:buFont typeface="Arial" charset="0"/>
              <a:buChar char="▪"/>
            </a:pPr>
            <a:r>
              <a:rPr lang="en-US" sz="1100" dirty="0"/>
              <a:t>Develop strategic recommendations</a:t>
            </a:r>
          </a:p>
          <a:p>
            <a:pPr marL="114300" lvl="1" indent="-112713" defTabSz="895350" fontAlgn="base">
              <a:spcBef>
                <a:spcPct val="0"/>
              </a:spcBef>
              <a:spcAft>
                <a:spcPct val="0"/>
              </a:spcAft>
              <a:buClr>
                <a:schemeClr val="tx2"/>
              </a:buClr>
              <a:buSzPct val="100000"/>
              <a:buFont typeface="Arial" charset="0"/>
              <a:buChar char="▪"/>
            </a:pPr>
            <a:r>
              <a:rPr lang="en-US" sz="1100" dirty="0"/>
              <a:t>Prepare and present output to steering committee </a:t>
            </a:r>
          </a:p>
          <a:p>
            <a:pPr marL="114300" lvl="1" indent="-112713" defTabSz="895350" fontAlgn="base">
              <a:spcBef>
                <a:spcPct val="0"/>
              </a:spcBef>
              <a:spcAft>
                <a:spcPct val="0"/>
              </a:spcAft>
              <a:buClr>
                <a:schemeClr val="tx2"/>
              </a:buClr>
              <a:buSzPct val="100000"/>
              <a:buFont typeface="Arial" charset="0"/>
              <a:buChar char="▪"/>
            </a:pPr>
            <a:endParaRPr lang="en-US" sz="1200" dirty="0"/>
          </a:p>
        </p:txBody>
      </p:sp>
      <p:sp>
        <p:nvSpPr>
          <p:cNvPr id="33" name="Rectangle 35"/>
          <p:cNvSpPr>
            <a:spLocks noChangeArrowheads="1"/>
          </p:cNvSpPr>
          <p:nvPr>
            <p:custDataLst>
              <p:tags r:id="rId9"/>
            </p:custDataLst>
          </p:nvPr>
        </p:nvSpPr>
        <p:spPr bwMode="gray">
          <a:xfrm>
            <a:off x="8594118" y="1213137"/>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GB" sz="1200" b="1" dirty="0">
                <a:solidFill>
                  <a:srgbClr val="000000"/>
                </a:solidFill>
                <a:cs typeface="Arial" pitchFamily="34" charset="0"/>
              </a:rPr>
              <a:t>Status</a:t>
            </a:r>
            <a:endParaRPr lang="en-US" sz="1200" dirty="0">
              <a:solidFill>
                <a:srgbClr val="000000"/>
              </a:solidFill>
              <a:cs typeface="Arial" pitchFamily="34" charset="0"/>
            </a:endParaRPr>
          </a:p>
        </p:txBody>
      </p:sp>
      <p:sp>
        <p:nvSpPr>
          <p:cNvPr id="38" name="Rectangle 17"/>
          <p:cNvSpPr>
            <a:spLocks noChangeArrowheads="1"/>
          </p:cNvSpPr>
          <p:nvPr>
            <p:custDataLst>
              <p:tags r:id="rId10"/>
            </p:custDataLst>
          </p:nvPr>
        </p:nvSpPr>
        <p:spPr bwMode="gray">
          <a:xfrm>
            <a:off x="116113" y="1218962"/>
            <a:ext cx="5716372" cy="1051560"/>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39" name="Rectangle 18"/>
          <p:cNvSpPr>
            <a:spLocks noChangeArrowheads="1"/>
          </p:cNvSpPr>
          <p:nvPr>
            <p:custDataLst>
              <p:tags r:id="rId11"/>
            </p:custDataLst>
          </p:nvPr>
        </p:nvSpPr>
        <p:spPr bwMode="gray">
          <a:xfrm>
            <a:off x="116113" y="997867"/>
            <a:ext cx="5716372" cy="221096"/>
          </a:xfrm>
          <a:prstGeom prst="rect">
            <a:avLst/>
          </a:prstGeom>
          <a:solidFill>
            <a:schemeClr val="accent1"/>
          </a:solidFill>
          <a:ln>
            <a:solidFill>
              <a:schemeClr val="accent1"/>
            </a:solidFill>
          </a:ln>
          <a:effectLst/>
          <a:extLst/>
        </p:spPr>
        <p:txBody>
          <a:bodyPr vert="horz" wrap="square" lIns="27989" tIns="27989" rIns="27989" bIns="27989" numCol="1" anchor="ctr" anchorCtr="0" compatLnSpc="1">
            <a:prstTxWarp prst="textNoShape">
              <a:avLst/>
            </a:prstTxWarp>
          </a:bodyPr>
          <a:lstStyle/>
          <a:p>
            <a:pPr algn="ctr" fontAlgn="base">
              <a:spcBef>
                <a:spcPct val="0"/>
              </a:spcBef>
              <a:spcAft>
                <a:spcPct val="0"/>
              </a:spcAft>
            </a:pPr>
            <a:endParaRPr lang="en-US" sz="1200" dirty="0">
              <a:solidFill>
                <a:srgbClr val="000000"/>
              </a:solidFill>
              <a:cs typeface="Arial" pitchFamily="34" charset="0"/>
            </a:endParaRPr>
          </a:p>
        </p:txBody>
      </p:sp>
      <p:sp>
        <p:nvSpPr>
          <p:cNvPr id="40" name="Rectangle 19"/>
          <p:cNvSpPr>
            <a:spLocks noChangeArrowheads="1"/>
          </p:cNvSpPr>
          <p:nvPr>
            <p:custDataLst>
              <p:tags r:id="rId12"/>
            </p:custDataLst>
          </p:nvPr>
        </p:nvSpPr>
        <p:spPr bwMode="gray">
          <a:xfrm>
            <a:off x="163490" y="1039165"/>
            <a:ext cx="1865567"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b="1" dirty="0">
                <a:solidFill>
                  <a:srgbClr val="FFFFFF"/>
                </a:solidFill>
                <a:cs typeface="Arial" pitchFamily="34" charset="0"/>
              </a:rPr>
              <a:t>Recent Achievements</a:t>
            </a:r>
            <a:endParaRPr lang="en-US" sz="1200" dirty="0">
              <a:solidFill>
                <a:srgbClr val="000000"/>
              </a:solidFill>
              <a:cs typeface="Arial" pitchFamily="34" charset="0"/>
            </a:endParaRPr>
          </a:p>
        </p:txBody>
      </p:sp>
      <p:sp>
        <p:nvSpPr>
          <p:cNvPr id="41" name="Rectangle 41"/>
          <p:cNvSpPr>
            <a:spLocks noChangeArrowheads="1"/>
          </p:cNvSpPr>
          <p:nvPr>
            <p:custDataLst>
              <p:tags r:id="rId13"/>
            </p:custDataLst>
          </p:nvPr>
        </p:nvSpPr>
        <p:spPr bwMode="gray">
          <a:xfrm>
            <a:off x="163489" y="1226280"/>
            <a:ext cx="562162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14300" lvl="1" indent="-112713" defTabSz="895350" fontAlgn="base">
              <a:spcBef>
                <a:spcPct val="0"/>
              </a:spcBef>
              <a:buClr>
                <a:schemeClr val="tx2"/>
              </a:buClr>
              <a:buSzPct val="100000"/>
              <a:buFont typeface="Arial" charset="0"/>
              <a:buChar char="▪"/>
            </a:pPr>
            <a:r>
              <a:rPr lang="en-US" sz="1200" dirty="0"/>
              <a:t>Participated in initial project kick-off calls across the project team and NYPA stakeholders </a:t>
            </a:r>
          </a:p>
          <a:p>
            <a:pPr marL="114300" lvl="1" indent="-112713" defTabSz="895350" fontAlgn="base">
              <a:spcBef>
                <a:spcPct val="0"/>
              </a:spcBef>
              <a:buClr>
                <a:schemeClr val="tx2"/>
              </a:buClr>
              <a:buSzPct val="100000"/>
              <a:buFont typeface="Arial" charset="0"/>
              <a:buChar char="▪"/>
            </a:pPr>
            <a:r>
              <a:rPr lang="en-US" sz="1200" dirty="0"/>
              <a:t>Coordinated initial project plan with other workstreams, including specific milestones for market and technology vendor analysis and deliverables</a:t>
            </a:r>
          </a:p>
          <a:p>
            <a:pPr marL="114300" lvl="1" indent="-112713" defTabSz="895350" fontAlgn="base">
              <a:spcBef>
                <a:spcPct val="0"/>
              </a:spcBef>
              <a:buClr>
                <a:schemeClr val="tx2"/>
              </a:buClr>
              <a:buSzPct val="100000"/>
              <a:buFont typeface="Arial" charset="0"/>
              <a:buChar char="▪"/>
            </a:pPr>
            <a:r>
              <a:rPr lang="en-US" sz="1200" dirty="0"/>
              <a:t>Provided general examples of DER business models</a:t>
            </a:r>
            <a:endParaRPr lang="en-US" sz="1200" dirty="0">
              <a:solidFill>
                <a:srgbClr val="000000"/>
              </a:solidFill>
              <a:cs typeface="Arial"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2384692289"/>
              </p:ext>
            </p:extLst>
          </p:nvPr>
        </p:nvGraphicFramePr>
        <p:xfrm>
          <a:off x="116113" y="3774489"/>
          <a:ext cx="8891586" cy="754380"/>
        </p:xfrm>
        <a:graphic>
          <a:graphicData uri="http://schemas.openxmlformats.org/drawingml/2006/table">
            <a:tbl>
              <a:tblPr firstRow="1" bandRow="1">
                <a:tableStyleId>{5C22544A-7EE6-4342-B048-85BDC9FD1C3A}</a:tableStyleId>
              </a:tblPr>
              <a:tblGrid>
                <a:gridCol w="1075465">
                  <a:extLst>
                    <a:ext uri="{9D8B030D-6E8A-4147-A177-3AD203B41FA5}">
                      <a16:colId xmlns:a16="http://schemas.microsoft.com/office/drawing/2014/main" val="20000"/>
                    </a:ext>
                  </a:extLst>
                </a:gridCol>
                <a:gridCol w="4218623">
                  <a:extLst>
                    <a:ext uri="{9D8B030D-6E8A-4147-A177-3AD203B41FA5}">
                      <a16:colId xmlns:a16="http://schemas.microsoft.com/office/drawing/2014/main" val="20001"/>
                    </a:ext>
                  </a:extLst>
                </a:gridCol>
                <a:gridCol w="2231166">
                  <a:extLst>
                    <a:ext uri="{9D8B030D-6E8A-4147-A177-3AD203B41FA5}">
                      <a16:colId xmlns:a16="http://schemas.microsoft.com/office/drawing/2014/main" val="20002"/>
                    </a:ext>
                  </a:extLst>
                </a:gridCol>
                <a:gridCol w="593361">
                  <a:extLst>
                    <a:ext uri="{9D8B030D-6E8A-4147-A177-3AD203B41FA5}">
                      <a16:colId xmlns:a16="http://schemas.microsoft.com/office/drawing/2014/main" val="20003"/>
                    </a:ext>
                  </a:extLst>
                </a:gridCol>
                <a:gridCol w="772971">
                  <a:extLst>
                    <a:ext uri="{9D8B030D-6E8A-4147-A177-3AD203B41FA5}">
                      <a16:colId xmlns:a16="http://schemas.microsoft.com/office/drawing/2014/main" val="20004"/>
                    </a:ext>
                  </a:extLst>
                </a:gridCol>
              </a:tblGrid>
              <a:tr h="205740">
                <a:tc>
                  <a:txBody>
                    <a:bodyPr/>
                    <a:lstStyle/>
                    <a:p>
                      <a:r>
                        <a:rPr lang="en-US" sz="1200" dirty="0"/>
                        <a:t>Issue</a:t>
                      </a:r>
                    </a:p>
                  </a:txBody>
                  <a:tcPr marL="68580" marR="68580" marT="34290" marB="34290"/>
                </a:tc>
                <a:tc>
                  <a:txBody>
                    <a:bodyPr/>
                    <a:lstStyle/>
                    <a:p>
                      <a:r>
                        <a:rPr lang="en-US" sz="1200" dirty="0"/>
                        <a:t>Description</a:t>
                      </a:r>
                    </a:p>
                  </a:txBody>
                  <a:tcPr marL="68580" marR="68580" marT="34290" marB="34290"/>
                </a:tc>
                <a:tc>
                  <a:txBody>
                    <a:bodyPr/>
                    <a:lstStyle/>
                    <a:p>
                      <a:r>
                        <a:rPr lang="en-US" sz="1200" dirty="0"/>
                        <a:t>Proposed Resolution</a:t>
                      </a:r>
                    </a:p>
                  </a:txBody>
                  <a:tcPr marL="68580" marR="68580" marT="34290" marB="34290"/>
                </a:tc>
                <a:tc>
                  <a:txBody>
                    <a:bodyPr/>
                    <a:lstStyle/>
                    <a:p>
                      <a:r>
                        <a:rPr lang="en-US" sz="1200" dirty="0"/>
                        <a:t>Owner</a:t>
                      </a:r>
                    </a:p>
                  </a:txBody>
                  <a:tcPr marL="68580" marR="68580" marT="34290" marB="34290"/>
                </a:tc>
                <a:tc>
                  <a:txBody>
                    <a:bodyPr/>
                    <a:lstStyle/>
                    <a:p>
                      <a:r>
                        <a:rPr lang="en-US" sz="1200" dirty="0"/>
                        <a:t>Timing</a:t>
                      </a:r>
                    </a:p>
                  </a:txBody>
                  <a:tcPr marL="68580" marR="68580" marT="34290" marB="34290"/>
                </a:tc>
                <a:extLst>
                  <a:ext uri="{0D108BD9-81ED-4DB2-BD59-A6C34878D82A}">
                    <a16:rowId xmlns:a16="http://schemas.microsoft.com/office/drawing/2014/main" val="10000"/>
                  </a:ext>
                </a:extLst>
              </a:tr>
              <a:tr h="205740">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1"/>
                  </a:ext>
                </a:extLst>
              </a:tr>
              <a:tr h="205740">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tc>
                  <a:txBody>
                    <a:bodyPr/>
                    <a:lstStyle/>
                    <a:p>
                      <a:endParaRPr lang="en-US" sz="1200" dirty="0"/>
                    </a:p>
                  </a:txBody>
                  <a:tcPr marL="68580" marR="68580" marT="34290" marB="34290"/>
                </a:tc>
                <a:extLst>
                  <a:ext uri="{0D108BD9-81ED-4DB2-BD59-A6C34878D82A}">
                    <a16:rowId xmlns:a16="http://schemas.microsoft.com/office/drawing/2014/main" val="10002"/>
                  </a:ext>
                </a:extLst>
              </a:tr>
            </a:tbl>
          </a:graphicData>
        </a:graphic>
      </p:graphicFrame>
      <p:sp>
        <p:nvSpPr>
          <p:cNvPr id="51" name="Rectangle 41"/>
          <p:cNvSpPr>
            <a:spLocks noChangeArrowheads="1"/>
          </p:cNvSpPr>
          <p:nvPr>
            <p:custDataLst>
              <p:tags r:id="rId14"/>
            </p:custDataLst>
          </p:nvPr>
        </p:nvSpPr>
        <p:spPr bwMode="gray">
          <a:xfrm>
            <a:off x="163489" y="2744588"/>
            <a:ext cx="562162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14300" lvl="1" indent="-112713" defTabSz="895350" fontAlgn="base">
              <a:spcBef>
                <a:spcPct val="0"/>
              </a:spcBef>
              <a:buClr>
                <a:schemeClr val="tx2"/>
              </a:buClr>
              <a:buSzPct val="100000"/>
              <a:buFont typeface="Arial" charset="0"/>
              <a:buChar char="▪"/>
            </a:pPr>
            <a:r>
              <a:rPr lang="en-US" sz="1200" dirty="0"/>
              <a:t>Begin to identify potential platform and DER provider survey candidates</a:t>
            </a:r>
          </a:p>
          <a:p>
            <a:pPr marL="114300" lvl="1" indent="-112713" defTabSz="895350" fontAlgn="base">
              <a:spcBef>
                <a:spcPct val="0"/>
              </a:spcBef>
              <a:buClr>
                <a:schemeClr val="tx2"/>
              </a:buClr>
              <a:buSzPct val="100000"/>
              <a:buFont typeface="Arial" charset="0"/>
              <a:buChar char="▪"/>
            </a:pPr>
            <a:r>
              <a:rPr lang="en-US" sz="1200" dirty="0"/>
              <a:t>Begin to define platform provider survey questions</a:t>
            </a:r>
          </a:p>
          <a:p>
            <a:pPr marL="114300" lvl="1" indent="-112713" defTabSz="895350" fontAlgn="base">
              <a:spcBef>
                <a:spcPct val="0"/>
              </a:spcBef>
              <a:buClr>
                <a:schemeClr val="tx2"/>
              </a:buClr>
              <a:buSzPct val="100000"/>
              <a:buFont typeface="Arial" charset="0"/>
              <a:buChar char="▪"/>
            </a:pPr>
            <a:r>
              <a:rPr lang="en-US" sz="1200" dirty="0"/>
              <a:t>Begin to define DER service provider survey questions </a:t>
            </a:r>
          </a:p>
        </p:txBody>
      </p:sp>
      <p:sp>
        <p:nvSpPr>
          <p:cNvPr id="62" name="Rectangle 35"/>
          <p:cNvSpPr>
            <a:spLocks noChangeArrowheads="1"/>
          </p:cNvSpPr>
          <p:nvPr>
            <p:custDataLst>
              <p:tags r:id="rId15"/>
            </p:custDataLst>
          </p:nvPr>
        </p:nvSpPr>
        <p:spPr bwMode="gray">
          <a:xfrm>
            <a:off x="8104906" y="1213137"/>
            <a:ext cx="573993"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GB" sz="1200" b="1" dirty="0">
                <a:solidFill>
                  <a:srgbClr val="000000"/>
                </a:solidFill>
                <a:cs typeface="Arial" pitchFamily="34" charset="0"/>
              </a:rPr>
              <a:t>Target</a:t>
            </a:r>
            <a:endParaRPr lang="en-US" sz="1200" dirty="0">
              <a:solidFill>
                <a:srgbClr val="000000"/>
              </a:solidFill>
              <a:cs typeface="Arial" pitchFamily="34" charset="0"/>
            </a:endParaRPr>
          </a:p>
        </p:txBody>
      </p:sp>
      <p:sp>
        <p:nvSpPr>
          <p:cNvPr id="19" name="Line 36"/>
          <p:cNvSpPr>
            <a:spLocks noChangeShapeType="1"/>
          </p:cNvSpPr>
          <p:nvPr/>
        </p:nvSpPr>
        <p:spPr bwMode="gray">
          <a:xfrm>
            <a:off x="8599586" y="1388858"/>
            <a:ext cx="4081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fontAlgn="base">
              <a:spcBef>
                <a:spcPct val="0"/>
              </a:spcBef>
              <a:spcAft>
                <a:spcPct val="0"/>
              </a:spcAft>
            </a:pPr>
            <a:endParaRPr lang="en-US" sz="1200" b="1" dirty="0">
              <a:solidFill>
                <a:srgbClr val="000000"/>
              </a:solidFill>
            </a:endParaRPr>
          </a:p>
        </p:txBody>
      </p:sp>
      <p:sp>
        <p:nvSpPr>
          <p:cNvPr id="55" name="Line 36"/>
          <p:cNvSpPr>
            <a:spLocks noChangeShapeType="1"/>
          </p:cNvSpPr>
          <p:nvPr/>
        </p:nvSpPr>
        <p:spPr bwMode="gray">
          <a:xfrm>
            <a:off x="7437171" y="1388858"/>
            <a:ext cx="59266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fontAlgn="base">
              <a:spcBef>
                <a:spcPct val="0"/>
              </a:spcBef>
              <a:spcAft>
                <a:spcPct val="0"/>
              </a:spcAft>
            </a:pPr>
            <a:endParaRPr lang="en-US" sz="1200" b="1" dirty="0">
              <a:solidFill>
                <a:srgbClr val="000000"/>
              </a:solidFill>
            </a:endParaRPr>
          </a:p>
        </p:txBody>
      </p:sp>
      <p:grpSp>
        <p:nvGrpSpPr>
          <p:cNvPr id="5" name="Group 4"/>
          <p:cNvGrpSpPr/>
          <p:nvPr/>
        </p:nvGrpSpPr>
        <p:grpSpPr>
          <a:xfrm>
            <a:off x="7612309" y="1481408"/>
            <a:ext cx="1283963" cy="184666"/>
            <a:chOff x="7577929" y="1481408"/>
            <a:chExt cx="1283963" cy="184666"/>
          </a:xfrm>
        </p:grpSpPr>
        <p:sp>
          <p:nvSpPr>
            <p:cNvPr id="26" name="Rectangle 63"/>
            <p:cNvSpPr>
              <a:spLocks noChangeArrowheads="1"/>
            </p:cNvSpPr>
            <p:nvPr>
              <p:custDataLst>
                <p:tags r:id="rId36"/>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2/24</a:t>
              </a:r>
              <a:endParaRPr lang="en-US" sz="1200" dirty="0">
                <a:solidFill>
                  <a:srgbClr val="000000"/>
                </a:solidFill>
                <a:cs typeface="Arial" pitchFamily="34" charset="0"/>
              </a:endParaRPr>
            </a:p>
          </p:txBody>
        </p:sp>
        <p:sp>
          <p:nvSpPr>
            <p:cNvPr id="53" name="Oval 111"/>
            <p:cNvSpPr>
              <a:spLocks noChangeArrowheads="1"/>
            </p:cNvSpPr>
            <p:nvPr>
              <p:custDataLst>
                <p:tags r:id="rId37"/>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65" name="Rectangle 63"/>
            <p:cNvSpPr>
              <a:spLocks noChangeArrowheads="1"/>
            </p:cNvSpPr>
            <p:nvPr>
              <p:custDataLst>
                <p:tags r:id="rId38"/>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2/24</a:t>
              </a:r>
              <a:endParaRPr lang="en-US" sz="1200" dirty="0">
                <a:solidFill>
                  <a:srgbClr val="000000"/>
                </a:solidFill>
                <a:cs typeface="Arial" pitchFamily="34" charset="0"/>
              </a:endParaRPr>
            </a:p>
          </p:txBody>
        </p:sp>
      </p:grpSp>
      <p:sp>
        <p:nvSpPr>
          <p:cNvPr id="72" name="Line 36"/>
          <p:cNvSpPr>
            <a:spLocks noChangeShapeType="1"/>
          </p:cNvSpPr>
          <p:nvPr/>
        </p:nvSpPr>
        <p:spPr bwMode="gray">
          <a:xfrm>
            <a:off x="8086232" y="1388858"/>
            <a:ext cx="4611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fontAlgn="base">
              <a:spcBef>
                <a:spcPct val="0"/>
              </a:spcBef>
              <a:spcAft>
                <a:spcPct val="0"/>
              </a:spcAft>
            </a:pPr>
            <a:endParaRPr lang="en-US" sz="1200" b="1" dirty="0">
              <a:solidFill>
                <a:srgbClr val="000000"/>
              </a:solidFill>
            </a:endParaRPr>
          </a:p>
        </p:txBody>
      </p:sp>
      <p:sp>
        <p:nvSpPr>
          <p:cNvPr id="73" name="Rectangle 7"/>
          <p:cNvSpPr>
            <a:spLocks noChangeArrowheads="1"/>
          </p:cNvSpPr>
          <p:nvPr>
            <p:custDataLst>
              <p:tags r:id="rId16"/>
            </p:custDataLst>
          </p:nvPr>
        </p:nvSpPr>
        <p:spPr bwMode="gray">
          <a:xfrm>
            <a:off x="7652562" y="676245"/>
            <a:ext cx="1045914"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b="1" dirty="0">
                <a:cs typeface="Arial" pitchFamily="34" charset="0"/>
              </a:rPr>
              <a:t>Overall Status</a:t>
            </a:r>
            <a:endParaRPr lang="en-US" sz="1200" dirty="0">
              <a:cs typeface="Arial" pitchFamily="34" charset="0"/>
            </a:endParaRPr>
          </a:p>
        </p:txBody>
      </p:sp>
      <p:sp>
        <p:nvSpPr>
          <p:cNvPr id="74" name="Oval 111"/>
          <p:cNvSpPr>
            <a:spLocks noChangeArrowheads="1"/>
          </p:cNvSpPr>
          <p:nvPr>
            <p:custDataLst>
              <p:tags r:id="rId17"/>
            </p:custDataLst>
          </p:nvPr>
        </p:nvSpPr>
        <p:spPr bwMode="gray">
          <a:xfrm>
            <a:off x="8677786" y="679960"/>
            <a:ext cx="205387" cy="204761"/>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050" b="1" dirty="0">
                <a:solidFill>
                  <a:schemeClr val="bg1"/>
                </a:solidFill>
              </a:rPr>
              <a:t>G</a:t>
            </a:r>
          </a:p>
        </p:txBody>
      </p:sp>
      <p:grpSp>
        <p:nvGrpSpPr>
          <p:cNvPr id="102" name="Group 101"/>
          <p:cNvGrpSpPr/>
          <p:nvPr/>
        </p:nvGrpSpPr>
        <p:grpSpPr>
          <a:xfrm>
            <a:off x="7612309" y="1753483"/>
            <a:ext cx="1283963" cy="184666"/>
            <a:chOff x="7577929" y="1481408"/>
            <a:chExt cx="1283963" cy="184666"/>
          </a:xfrm>
        </p:grpSpPr>
        <p:sp>
          <p:nvSpPr>
            <p:cNvPr id="103" name="Rectangle 63"/>
            <p:cNvSpPr>
              <a:spLocks noChangeArrowheads="1"/>
            </p:cNvSpPr>
            <p:nvPr>
              <p:custDataLst>
                <p:tags r:id="rId33"/>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a:t>
              </a:r>
              <a:endParaRPr lang="en-US" sz="1200" dirty="0">
                <a:solidFill>
                  <a:srgbClr val="000000"/>
                </a:solidFill>
                <a:cs typeface="Arial" pitchFamily="34" charset="0"/>
              </a:endParaRPr>
            </a:p>
          </p:txBody>
        </p:sp>
        <p:sp>
          <p:nvSpPr>
            <p:cNvPr id="104" name="Oval 111"/>
            <p:cNvSpPr>
              <a:spLocks noChangeArrowheads="1"/>
            </p:cNvSpPr>
            <p:nvPr>
              <p:custDataLst>
                <p:tags r:id="rId34"/>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05" name="Rectangle 63"/>
            <p:cNvSpPr>
              <a:spLocks noChangeArrowheads="1"/>
            </p:cNvSpPr>
            <p:nvPr>
              <p:custDataLst>
                <p:tags r:id="rId35"/>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a:t>
              </a:r>
              <a:endParaRPr lang="en-US" sz="1200" dirty="0">
                <a:solidFill>
                  <a:srgbClr val="000000"/>
                </a:solidFill>
                <a:cs typeface="Arial" pitchFamily="34" charset="0"/>
              </a:endParaRPr>
            </a:p>
          </p:txBody>
        </p:sp>
      </p:grpSp>
      <p:grpSp>
        <p:nvGrpSpPr>
          <p:cNvPr id="106" name="Group 105"/>
          <p:cNvGrpSpPr/>
          <p:nvPr/>
        </p:nvGrpSpPr>
        <p:grpSpPr>
          <a:xfrm>
            <a:off x="7612309" y="2044552"/>
            <a:ext cx="1283963" cy="184666"/>
            <a:chOff x="7577929" y="1481408"/>
            <a:chExt cx="1283963" cy="184666"/>
          </a:xfrm>
        </p:grpSpPr>
        <p:sp>
          <p:nvSpPr>
            <p:cNvPr id="107" name="Rectangle 63"/>
            <p:cNvSpPr>
              <a:spLocks noChangeArrowheads="1"/>
            </p:cNvSpPr>
            <p:nvPr>
              <p:custDataLst>
                <p:tags r:id="rId30"/>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3/10</a:t>
              </a:r>
              <a:endParaRPr lang="en-US" sz="1200" dirty="0">
                <a:solidFill>
                  <a:srgbClr val="000000"/>
                </a:solidFill>
                <a:cs typeface="Arial" pitchFamily="34" charset="0"/>
              </a:endParaRPr>
            </a:p>
          </p:txBody>
        </p:sp>
        <p:sp>
          <p:nvSpPr>
            <p:cNvPr id="108" name="Oval 111"/>
            <p:cNvSpPr>
              <a:spLocks noChangeArrowheads="1"/>
            </p:cNvSpPr>
            <p:nvPr>
              <p:custDataLst>
                <p:tags r:id="rId31"/>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09" name="Rectangle 63"/>
            <p:cNvSpPr>
              <a:spLocks noChangeArrowheads="1"/>
            </p:cNvSpPr>
            <p:nvPr>
              <p:custDataLst>
                <p:tags r:id="rId32"/>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3/10</a:t>
              </a:r>
              <a:endParaRPr lang="en-US" sz="1200" dirty="0">
                <a:solidFill>
                  <a:srgbClr val="000000"/>
                </a:solidFill>
                <a:cs typeface="Arial" pitchFamily="34" charset="0"/>
              </a:endParaRPr>
            </a:p>
          </p:txBody>
        </p:sp>
      </p:grpSp>
      <p:grpSp>
        <p:nvGrpSpPr>
          <p:cNvPr id="110" name="Group 109"/>
          <p:cNvGrpSpPr/>
          <p:nvPr/>
        </p:nvGrpSpPr>
        <p:grpSpPr>
          <a:xfrm>
            <a:off x="7612309" y="2315774"/>
            <a:ext cx="1283963" cy="184666"/>
            <a:chOff x="7577929" y="1481408"/>
            <a:chExt cx="1283963" cy="184666"/>
          </a:xfrm>
        </p:grpSpPr>
        <p:sp>
          <p:nvSpPr>
            <p:cNvPr id="111" name="Rectangle 63"/>
            <p:cNvSpPr>
              <a:spLocks noChangeArrowheads="1"/>
            </p:cNvSpPr>
            <p:nvPr>
              <p:custDataLst>
                <p:tags r:id="rId27"/>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3/31</a:t>
              </a:r>
              <a:endParaRPr lang="en-US" sz="1200" dirty="0">
                <a:solidFill>
                  <a:srgbClr val="000000"/>
                </a:solidFill>
                <a:cs typeface="Arial" pitchFamily="34" charset="0"/>
              </a:endParaRPr>
            </a:p>
          </p:txBody>
        </p:sp>
        <p:sp>
          <p:nvSpPr>
            <p:cNvPr id="112" name="Oval 111"/>
            <p:cNvSpPr>
              <a:spLocks noChangeArrowheads="1"/>
            </p:cNvSpPr>
            <p:nvPr>
              <p:custDataLst>
                <p:tags r:id="rId28"/>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13" name="Rectangle 63"/>
            <p:cNvSpPr>
              <a:spLocks noChangeArrowheads="1"/>
            </p:cNvSpPr>
            <p:nvPr>
              <p:custDataLst>
                <p:tags r:id="rId29"/>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3/31</a:t>
              </a:r>
              <a:endParaRPr lang="en-US" sz="1200" dirty="0">
                <a:solidFill>
                  <a:srgbClr val="000000"/>
                </a:solidFill>
                <a:cs typeface="Arial" pitchFamily="34" charset="0"/>
              </a:endParaRPr>
            </a:p>
          </p:txBody>
        </p:sp>
      </p:grpSp>
      <p:grpSp>
        <p:nvGrpSpPr>
          <p:cNvPr id="114" name="Group 113"/>
          <p:cNvGrpSpPr/>
          <p:nvPr/>
        </p:nvGrpSpPr>
        <p:grpSpPr>
          <a:xfrm>
            <a:off x="7618948" y="2536549"/>
            <a:ext cx="1283963" cy="184666"/>
            <a:chOff x="7577929" y="1481408"/>
            <a:chExt cx="1283963" cy="184666"/>
          </a:xfrm>
        </p:grpSpPr>
        <p:sp>
          <p:nvSpPr>
            <p:cNvPr id="115" name="Rectangle 63"/>
            <p:cNvSpPr>
              <a:spLocks noChangeArrowheads="1"/>
            </p:cNvSpPr>
            <p:nvPr>
              <p:custDataLst>
                <p:tags r:id="rId24"/>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3/31</a:t>
              </a:r>
              <a:endParaRPr lang="en-US" sz="1200" dirty="0">
                <a:solidFill>
                  <a:srgbClr val="000000"/>
                </a:solidFill>
                <a:cs typeface="Arial" pitchFamily="34" charset="0"/>
              </a:endParaRPr>
            </a:p>
          </p:txBody>
        </p:sp>
        <p:sp>
          <p:nvSpPr>
            <p:cNvPr id="116" name="Oval 111"/>
            <p:cNvSpPr>
              <a:spLocks noChangeArrowheads="1"/>
            </p:cNvSpPr>
            <p:nvPr>
              <p:custDataLst>
                <p:tags r:id="rId25"/>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17" name="Rectangle 63"/>
            <p:cNvSpPr>
              <a:spLocks noChangeArrowheads="1"/>
            </p:cNvSpPr>
            <p:nvPr>
              <p:custDataLst>
                <p:tags r:id="rId26"/>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3/31</a:t>
              </a:r>
              <a:endParaRPr lang="en-US" sz="1200" dirty="0">
                <a:solidFill>
                  <a:srgbClr val="000000"/>
                </a:solidFill>
                <a:cs typeface="Arial" pitchFamily="34" charset="0"/>
              </a:endParaRPr>
            </a:p>
          </p:txBody>
        </p:sp>
      </p:grpSp>
      <p:grpSp>
        <p:nvGrpSpPr>
          <p:cNvPr id="126" name="Group 125"/>
          <p:cNvGrpSpPr/>
          <p:nvPr/>
        </p:nvGrpSpPr>
        <p:grpSpPr>
          <a:xfrm>
            <a:off x="7618948" y="2897913"/>
            <a:ext cx="1283963" cy="184666"/>
            <a:chOff x="7577929" y="1481408"/>
            <a:chExt cx="1283963" cy="184666"/>
          </a:xfrm>
        </p:grpSpPr>
        <p:sp>
          <p:nvSpPr>
            <p:cNvPr id="127" name="Rectangle 63"/>
            <p:cNvSpPr>
              <a:spLocks noChangeArrowheads="1"/>
            </p:cNvSpPr>
            <p:nvPr>
              <p:custDataLst>
                <p:tags r:id="rId21"/>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4/14</a:t>
              </a:r>
              <a:endParaRPr lang="en-US" sz="1200" dirty="0">
                <a:solidFill>
                  <a:srgbClr val="000000"/>
                </a:solidFill>
                <a:cs typeface="Arial" pitchFamily="34" charset="0"/>
              </a:endParaRPr>
            </a:p>
          </p:txBody>
        </p:sp>
        <p:sp>
          <p:nvSpPr>
            <p:cNvPr id="128" name="Oval 111"/>
            <p:cNvSpPr>
              <a:spLocks noChangeArrowheads="1"/>
            </p:cNvSpPr>
            <p:nvPr>
              <p:custDataLst>
                <p:tags r:id="rId22"/>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29" name="Rectangle 63"/>
            <p:cNvSpPr>
              <a:spLocks noChangeArrowheads="1"/>
            </p:cNvSpPr>
            <p:nvPr>
              <p:custDataLst>
                <p:tags r:id="rId23"/>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4/14</a:t>
              </a:r>
              <a:endParaRPr lang="en-US" sz="1200" dirty="0">
                <a:solidFill>
                  <a:srgbClr val="000000"/>
                </a:solidFill>
                <a:cs typeface="Arial" pitchFamily="34" charset="0"/>
              </a:endParaRPr>
            </a:p>
          </p:txBody>
        </p:sp>
      </p:grpSp>
      <p:grpSp>
        <p:nvGrpSpPr>
          <p:cNvPr id="130" name="Group 129"/>
          <p:cNvGrpSpPr/>
          <p:nvPr/>
        </p:nvGrpSpPr>
        <p:grpSpPr>
          <a:xfrm>
            <a:off x="7614681" y="3301607"/>
            <a:ext cx="1283963" cy="184666"/>
            <a:chOff x="7577929" y="1481408"/>
            <a:chExt cx="1283963" cy="184666"/>
          </a:xfrm>
        </p:grpSpPr>
        <p:sp>
          <p:nvSpPr>
            <p:cNvPr id="131" name="Rectangle 63"/>
            <p:cNvSpPr>
              <a:spLocks noChangeArrowheads="1"/>
            </p:cNvSpPr>
            <p:nvPr>
              <p:custDataLst>
                <p:tags r:id="rId18"/>
              </p:custDataLst>
            </p:nvPr>
          </p:nvSpPr>
          <p:spPr bwMode="gray">
            <a:xfrm>
              <a:off x="7577929"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4/26</a:t>
              </a:r>
              <a:endParaRPr lang="en-US" sz="1200" dirty="0">
                <a:solidFill>
                  <a:srgbClr val="000000"/>
                </a:solidFill>
                <a:cs typeface="Arial" pitchFamily="34" charset="0"/>
              </a:endParaRPr>
            </a:p>
          </p:txBody>
        </p:sp>
        <p:sp>
          <p:nvSpPr>
            <p:cNvPr id="132" name="Oval 111"/>
            <p:cNvSpPr>
              <a:spLocks noChangeArrowheads="1"/>
            </p:cNvSpPr>
            <p:nvPr>
              <p:custDataLst>
                <p:tags r:id="rId19"/>
              </p:custDataLst>
            </p:nvPr>
          </p:nvSpPr>
          <p:spPr bwMode="gray">
            <a:xfrm>
              <a:off x="8745394" y="1515669"/>
              <a:ext cx="116498" cy="116144"/>
            </a:xfrm>
            <a:prstGeom prst="ellipse">
              <a:avLst/>
            </a:prstGeom>
            <a:solidFill>
              <a:srgbClr val="009900"/>
            </a:solidFill>
            <a:ln w="9525">
              <a:solidFill>
                <a:srgbClr val="009900"/>
              </a:solidFill>
              <a:round/>
              <a:headEnd/>
              <a:tailEnd/>
            </a:ln>
            <a:effectLst/>
            <a:scene3d>
              <a:camera prst="orthographicFront"/>
              <a:lightRig rig="balanced"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9973" tIns="34987" rIns="69973" bIns="34987" numCol="1" anchor="ctr" anchorCtr="0" compatLnSpc="1">
              <a:prstTxWarp prst="textNoShape">
                <a:avLst/>
              </a:prstTxWarp>
            </a:bodyPr>
            <a:lstStyle/>
            <a:p>
              <a:pPr algn="ctr" fontAlgn="base">
                <a:spcBef>
                  <a:spcPct val="0"/>
                </a:spcBef>
                <a:spcAft>
                  <a:spcPct val="0"/>
                </a:spcAft>
              </a:pPr>
              <a:r>
                <a:rPr lang="en-US" sz="1200" b="1" dirty="0">
                  <a:solidFill>
                    <a:schemeClr val="bg1"/>
                  </a:solidFill>
                </a:rPr>
                <a:t>G</a:t>
              </a:r>
            </a:p>
          </p:txBody>
        </p:sp>
        <p:sp>
          <p:nvSpPr>
            <p:cNvPr id="133" name="Rectangle 63"/>
            <p:cNvSpPr>
              <a:spLocks noChangeArrowheads="1"/>
            </p:cNvSpPr>
            <p:nvPr>
              <p:custDataLst>
                <p:tags r:id="rId20"/>
              </p:custDataLst>
            </p:nvPr>
          </p:nvSpPr>
          <p:spPr bwMode="gray">
            <a:xfrm>
              <a:off x="8213337" y="1481408"/>
              <a:ext cx="451909" cy="184666"/>
            </a:xfrm>
            <a:prstGeom prst="rect">
              <a:avLst/>
            </a:prstGeom>
            <a:noFill/>
            <a:ln>
              <a:noFill/>
            </a:ln>
            <a:effectLst/>
            <a:extLst>
              <a:ext uri="{909E8E84-426E-40DD-AFC4-6F175D3DCCD1}">
                <a14:hiddenFill xmlns:a14="http://schemas.microsoft.com/office/drawing/2010/main">
                  <a:solidFill>
                    <a:srgbClr val="DEE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GB" sz="1200" dirty="0">
                  <a:solidFill>
                    <a:srgbClr val="000000"/>
                  </a:solidFill>
                  <a:cs typeface="Arial" pitchFamily="34" charset="0"/>
                </a:rPr>
                <a:t>4/26</a:t>
              </a:r>
              <a:endParaRPr lang="en-US" sz="1200" dirty="0">
                <a:solidFill>
                  <a:srgbClr val="000000"/>
                </a:solidFill>
                <a:cs typeface="Arial" pitchFamily="34" charset="0"/>
              </a:endParaRPr>
            </a:p>
          </p:txBody>
        </p:sp>
      </p:grpSp>
    </p:spTree>
    <p:extLst>
      <p:ext uri="{BB962C8B-B14F-4D97-AF65-F5344CB8AC3E}">
        <p14:creationId xmlns:p14="http://schemas.microsoft.com/office/powerpoint/2010/main" val="85488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00" y="1966464"/>
            <a:ext cx="7596738" cy="487400"/>
          </a:xfrm>
        </p:spPr>
        <p:txBody>
          <a:bodyPr/>
          <a:lstStyle/>
          <a:p>
            <a:r>
              <a:rPr lang="en-US" dirty="0"/>
              <a:t>Initial Business </a:t>
            </a:r>
            <a:r>
              <a:rPr lang="en-US"/>
              <a:t>Model Examples</a:t>
            </a:r>
            <a:endParaRPr lang="en-US" dirty="0"/>
          </a:p>
        </p:txBody>
      </p:sp>
      <p:sp>
        <p:nvSpPr>
          <p:cNvPr id="5" name="Rectangle 4"/>
          <p:cNvSpPr/>
          <p:nvPr/>
        </p:nvSpPr>
        <p:spPr>
          <a:xfrm>
            <a:off x="233464" y="4870315"/>
            <a:ext cx="1141379" cy="21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dirty="0" err="1"/>
          </a:p>
        </p:txBody>
      </p:sp>
    </p:spTree>
    <p:extLst>
      <p:ext uri="{BB962C8B-B14F-4D97-AF65-F5344CB8AC3E}">
        <p14:creationId xmlns:p14="http://schemas.microsoft.com/office/powerpoint/2010/main" val="195066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DER Business Models Leveraging Wholesale Value</a:t>
            </a:r>
          </a:p>
        </p:txBody>
      </p:sp>
      <p:grpSp>
        <p:nvGrpSpPr>
          <p:cNvPr id="92" name="Group 91"/>
          <p:cNvGrpSpPr/>
          <p:nvPr/>
        </p:nvGrpSpPr>
        <p:grpSpPr>
          <a:xfrm>
            <a:off x="4224800" y="1931473"/>
            <a:ext cx="716483" cy="596687"/>
            <a:chOff x="10140741" y="4936257"/>
            <a:chExt cx="2017338" cy="930956"/>
          </a:xfrm>
        </p:grpSpPr>
        <p:grpSp>
          <p:nvGrpSpPr>
            <p:cNvPr id="93" name="Group 92"/>
            <p:cNvGrpSpPr/>
            <p:nvPr/>
          </p:nvGrpSpPr>
          <p:grpSpPr>
            <a:xfrm>
              <a:off x="10140743" y="5530491"/>
              <a:ext cx="2017336" cy="336722"/>
              <a:chOff x="8621805" y="3341045"/>
              <a:chExt cx="2017336" cy="523944"/>
            </a:xfrm>
          </p:grpSpPr>
          <p:cxnSp>
            <p:nvCxnSpPr>
              <p:cNvPr id="100" name="Straight Arrow Connector 99"/>
              <p:cNvCxnSpPr/>
              <p:nvPr/>
            </p:nvCxnSpPr>
            <p:spPr>
              <a:xfrm>
                <a:off x="8898903" y="3465978"/>
                <a:ext cx="1443873" cy="0"/>
              </a:xfrm>
              <a:prstGeom prst="straightConnector1">
                <a:avLst/>
              </a:prstGeom>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1" name="Rectangle 100"/>
              <p:cNvSpPr/>
              <p:nvPr/>
            </p:nvSpPr>
            <p:spPr>
              <a:xfrm>
                <a:off x="8621805" y="3341045"/>
                <a:ext cx="2017336" cy="52394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40500" tIns="40500" rIns="40500" bIns="40500" rtlCol="0" anchor="ctr"/>
              <a:lstStyle/>
              <a:p>
                <a:pPr algn="ctr" defTabSz="685757">
                  <a:buClr>
                    <a:srgbClr val="0F2B4B"/>
                  </a:buClr>
                </a:pPr>
                <a:r>
                  <a:rPr lang="en-US" sz="675" dirty="0">
                    <a:solidFill>
                      <a:srgbClr val="0F2B4B"/>
                    </a:solidFill>
                    <a:latin typeface="Calibri Light"/>
                  </a:rPr>
                  <a:t>Electricity</a:t>
                </a:r>
              </a:p>
            </p:txBody>
          </p:sp>
        </p:grpSp>
        <p:grpSp>
          <p:nvGrpSpPr>
            <p:cNvPr id="94" name="Group 93"/>
            <p:cNvGrpSpPr/>
            <p:nvPr/>
          </p:nvGrpSpPr>
          <p:grpSpPr>
            <a:xfrm>
              <a:off x="10140743" y="4936257"/>
              <a:ext cx="2017336" cy="297117"/>
              <a:chOff x="8621805" y="3341045"/>
              <a:chExt cx="2017336" cy="523944"/>
            </a:xfrm>
          </p:grpSpPr>
          <p:cxnSp>
            <p:nvCxnSpPr>
              <p:cNvPr id="98" name="Straight Arrow Connector 97"/>
              <p:cNvCxnSpPr/>
              <p:nvPr/>
            </p:nvCxnSpPr>
            <p:spPr>
              <a:xfrm>
                <a:off x="8898903" y="3465978"/>
                <a:ext cx="1443873" cy="0"/>
              </a:xfrm>
              <a:prstGeom prst="straightConnector1">
                <a:avLst/>
              </a:prstGeom>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angle 98"/>
              <p:cNvSpPr/>
              <p:nvPr/>
            </p:nvSpPr>
            <p:spPr>
              <a:xfrm>
                <a:off x="8621805" y="3341045"/>
                <a:ext cx="2017336" cy="52394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40500" tIns="40500" rIns="40500" bIns="40500" rtlCol="0" anchor="ctr"/>
              <a:lstStyle/>
              <a:p>
                <a:pPr algn="ctr" defTabSz="685757">
                  <a:buClr>
                    <a:srgbClr val="0F2B4B"/>
                  </a:buClr>
                </a:pPr>
                <a:r>
                  <a:rPr lang="en-US" sz="675" dirty="0">
                    <a:solidFill>
                      <a:srgbClr val="0F2B4B"/>
                    </a:solidFill>
                    <a:latin typeface="Calibri Light"/>
                  </a:rPr>
                  <a:t>Information</a:t>
                </a:r>
              </a:p>
            </p:txBody>
          </p:sp>
        </p:grpSp>
        <p:grpSp>
          <p:nvGrpSpPr>
            <p:cNvPr id="95" name="Group 94"/>
            <p:cNvGrpSpPr/>
            <p:nvPr/>
          </p:nvGrpSpPr>
          <p:grpSpPr>
            <a:xfrm>
              <a:off x="10140741" y="5233374"/>
              <a:ext cx="2017336" cy="297117"/>
              <a:chOff x="8602542" y="3341045"/>
              <a:chExt cx="2017336" cy="523944"/>
            </a:xfrm>
          </p:grpSpPr>
          <p:cxnSp>
            <p:nvCxnSpPr>
              <p:cNvPr id="96" name="Straight Arrow Connector 95"/>
              <p:cNvCxnSpPr/>
              <p:nvPr/>
            </p:nvCxnSpPr>
            <p:spPr>
              <a:xfrm>
                <a:off x="8898903" y="3465978"/>
                <a:ext cx="1443873" cy="0"/>
              </a:xfrm>
              <a:prstGeom prst="straightConnector1">
                <a:avLst/>
              </a:prstGeom>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7" name="Rectangle 96"/>
              <p:cNvSpPr/>
              <p:nvPr/>
            </p:nvSpPr>
            <p:spPr>
              <a:xfrm>
                <a:off x="8602542" y="3341045"/>
                <a:ext cx="2017336" cy="52394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40500" tIns="40500" rIns="40500" bIns="40500" rtlCol="0" anchor="ctr"/>
              <a:lstStyle/>
              <a:p>
                <a:pPr algn="ctr" defTabSz="685757">
                  <a:buClr>
                    <a:srgbClr val="0F2B4B"/>
                  </a:buClr>
                </a:pPr>
                <a:r>
                  <a:rPr lang="en-US" sz="675" dirty="0">
                    <a:solidFill>
                      <a:srgbClr val="0F2B4B"/>
                    </a:solidFill>
                    <a:latin typeface="Calibri Light"/>
                  </a:rPr>
                  <a:t>Monetary</a:t>
                </a:r>
              </a:p>
            </p:txBody>
          </p:sp>
        </p:grpSp>
      </p:grpSp>
      <p:sp>
        <p:nvSpPr>
          <p:cNvPr id="106" name="TextBox 105"/>
          <p:cNvSpPr txBox="1"/>
          <p:nvPr/>
        </p:nvSpPr>
        <p:spPr>
          <a:xfrm>
            <a:off x="341773" y="4456508"/>
            <a:ext cx="4698719" cy="142875"/>
          </a:xfrm>
          <a:prstGeom prst="rect">
            <a:avLst/>
          </a:prstGeom>
          <a:noFill/>
        </p:spPr>
        <p:txBody>
          <a:bodyPr wrap="square" lIns="0" tIns="0" rIns="0" bIns="0" rtlCol="0" anchor="ctr" anchorCtr="0">
            <a:noAutofit/>
          </a:bodyPr>
          <a:lstStyle/>
          <a:p>
            <a:pPr algn="just" defTabSz="685757">
              <a:buClr>
                <a:srgbClr val="0F2B4B"/>
              </a:buClr>
            </a:pPr>
            <a:r>
              <a:rPr lang="en-GB" sz="600" dirty="0">
                <a:solidFill>
                  <a:srgbClr val="69A5D6"/>
                </a:solidFill>
                <a:latin typeface="Calibri Light"/>
              </a:rPr>
              <a:t>Source: GTM Research</a:t>
            </a:r>
          </a:p>
        </p:txBody>
      </p:sp>
      <p:grpSp>
        <p:nvGrpSpPr>
          <p:cNvPr id="107" name="Group 106"/>
          <p:cNvGrpSpPr/>
          <p:nvPr/>
        </p:nvGrpSpPr>
        <p:grpSpPr>
          <a:xfrm>
            <a:off x="4644342" y="1638450"/>
            <a:ext cx="4183609" cy="222533"/>
            <a:chOff x="442913" y="1341438"/>
            <a:chExt cx="11306175" cy="296711"/>
          </a:xfrm>
        </p:grpSpPr>
        <p:cxnSp>
          <p:nvCxnSpPr>
            <p:cNvPr id="108" name="Straight Connector 107"/>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42913" y="1341438"/>
              <a:ext cx="11306175" cy="296711"/>
            </a:xfrm>
            <a:prstGeom prst="rect">
              <a:avLst/>
            </a:prstGeom>
            <a:noFill/>
          </p:spPr>
          <p:txBody>
            <a:bodyPr wrap="square" lIns="0" tIns="0" rIns="0" bIns="0" rtlCol="0" anchor="ctr" anchorCtr="0">
              <a:noAutofit/>
            </a:bodyPr>
            <a:lstStyle/>
            <a:p>
              <a:pPr algn="just" defTabSz="685757">
                <a:buClr>
                  <a:srgbClr val="0F2B4B"/>
                </a:buClr>
              </a:pPr>
              <a:r>
                <a:rPr lang="en-GB" sz="1050" b="1" dirty="0">
                  <a:solidFill>
                    <a:srgbClr val="69A5D6"/>
                  </a:solidFill>
                  <a:latin typeface="Calibri Light"/>
                </a:rPr>
                <a:t>Utility Demand Response Programs Through and Aggregator</a:t>
              </a:r>
            </a:p>
          </p:txBody>
        </p:sp>
      </p:grpSp>
      <p:grpSp>
        <p:nvGrpSpPr>
          <p:cNvPr id="3" name="Group 2"/>
          <p:cNvGrpSpPr/>
          <p:nvPr/>
        </p:nvGrpSpPr>
        <p:grpSpPr>
          <a:xfrm>
            <a:off x="4805898" y="1861377"/>
            <a:ext cx="3763984" cy="2676883"/>
            <a:chOff x="5910433" y="1989767"/>
            <a:chExt cx="5467359" cy="3888296"/>
          </a:xfrm>
        </p:grpSpPr>
        <p:sp>
          <p:nvSpPr>
            <p:cNvPr id="8" name="TextBox 7"/>
            <p:cNvSpPr txBox="1"/>
            <p:nvPr/>
          </p:nvSpPr>
          <p:spPr>
            <a:xfrm>
              <a:off x="7374296" y="5073099"/>
              <a:ext cx="2253193" cy="452648"/>
            </a:xfrm>
            <a:prstGeom prst="rect">
              <a:avLst/>
            </a:prstGeom>
            <a:noFill/>
          </p:spPr>
          <p:txBody>
            <a:bodyPr wrap="square" lIns="0" tIns="0" rIns="0" bIns="0" rtlCol="0">
              <a:spAutoFit/>
            </a:bodyPr>
            <a:lstStyle/>
            <a:p>
              <a:pPr algn="ctr" defTabSz="685757">
                <a:buClr>
                  <a:srgbClr val="0F2B4B"/>
                </a:buClr>
              </a:pPr>
              <a:r>
                <a:rPr lang="en-US" sz="675" b="1" dirty="0">
                  <a:solidFill>
                    <a:srgbClr val="0C56A6"/>
                  </a:solidFill>
                  <a:latin typeface="Calibri Light"/>
                </a:rPr>
                <a:t>Service Provision </a:t>
              </a:r>
            </a:p>
            <a:p>
              <a:pPr algn="ctr" defTabSz="685757">
                <a:buClr>
                  <a:srgbClr val="0F2B4B"/>
                </a:buClr>
              </a:pPr>
              <a:r>
                <a:rPr lang="en-US" sz="675" dirty="0">
                  <a:solidFill>
                    <a:srgbClr val="0F2B4B"/>
                  </a:solidFill>
                  <a:latin typeface="Calibri Light"/>
                </a:rPr>
                <a:t>Load modification in response to control signal</a:t>
              </a:r>
            </a:p>
          </p:txBody>
        </p:sp>
        <p:sp>
          <p:nvSpPr>
            <p:cNvPr id="10" name="TextBox 9"/>
            <p:cNvSpPr txBox="1"/>
            <p:nvPr/>
          </p:nvSpPr>
          <p:spPr>
            <a:xfrm>
              <a:off x="8803924" y="4161999"/>
              <a:ext cx="1132164" cy="603530"/>
            </a:xfrm>
            <a:prstGeom prst="rect">
              <a:avLst/>
            </a:prstGeom>
            <a:noFill/>
          </p:spPr>
          <p:txBody>
            <a:bodyPr wrap="square" lIns="0" tIns="0" rIns="0" bIns="0" rtlCol="0">
              <a:spAutoFit/>
            </a:bodyPr>
            <a:lstStyle/>
            <a:p>
              <a:pPr algn="ctr" defTabSz="685757">
                <a:buClr>
                  <a:srgbClr val="0F2B4B"/>
                </a:buClr>
              </a:pPr>
              <a:r>
                <a:rPr lang="en-US" sz="675" b="1" dirty="0">
                  <a:solidFill>
                    <a:srgbClr val="E38825"/>
                  </a:solidFill>
                  <a:latin typeface="Calibri Light"/>
                </a:rPr>
                <a:t>Information</a:t>
              </a:r>
            </a:p>
            <a:p>
              <a:pPr algn="ctr" defTabSz="685757">
                <a:buClr>
                  <a:srgbClr val="0F2B4B"/>
                </a:buClr>
              </a:pPr>
              <a:r>
                <a:rPr lang="en-US" sz="675" dirty="0">
                  <a:solidFill>
                    <a:srgbClr val="0F2B4B"/>
                  </a:solidFill>
                  <a:latin typeface="Calibri Light"/>
                </a:rPr>
                <a:t>Energy usage, availability, control signals</a:t>
              </a:r>
            </a:p>
          </p:txBody>
        </p:sp>
        <p:sp>
          <p:nvSpPr>
            <p:cNvPr id="12" name="TextBox 11"/>
            <p:cNvSpPr txBox="1"/>
            <p:nvPr/>
          </p:nvSpPr>
          <p:spPr>
            <a:xfrm>
              <a:off x="7165915" y="4162339"/>
              <a:ext cx="1213601" cy="603530"/>
            </a:xfrm>
            <a:prstGeom prst="rect">
              <a:avLst/>
            </a:prstGeom>
            <a:noFill/>
          </p:spPr>
          <p:txBody>
            <a:bodyPr wrap="square" lIns="0" tIns="0" rIns="0" bIns="0" rtlCol="0">
              <a:spAutoFit/>
            </a:bodyPr>
            <a:lstStyle/>
            <a:p>
              <a:pPr algn="ctr" defTabSz="685757">
                <a:buClr>
                  <a:srgbClr val="0F2B4B"/>
                </a:buClr>
              </a:pPr>
              <a:r>
                <a:rPr lang="en-US" sz="675" b="1" dirty="0">
                  <a:solidFill>
                    <a:srgbClr val="E38825"/>
                  </a:solidFill>
                  <a:latin typeface="Calibri Light"/>
                </a:rPr>
                <a:t>Information</a:t>
              </a:r>
            </a:p>
            <a:p>
              <a:pPr algn="ctr" defTabSz="685757">
                <a:buClr>
                  <a:srgbClr val="0F2B4B"/>
                </a:buClr>
              </a:pPr>
              <a:r>
                <a:rPr lang="en-US" sz="675" dirty="0">
                  <a:solidFill>
                    <a:srgbClr val="0F2B4B"/>
                  </a:solidFill>
                  <a:latin typeface="Calibri Light"/>
                </a:rPr>
                <a:t>Service requirements, dispatch signals, availability</a:t>
              </a:r>
            </a:p>
          </p:txBody>
        </p:sp>
        <p:sp>
          <p:nvSpPr>
            <p:cNvPr id="13" name="TextBox 12"/>
            <p:cNvSpPr txBox="1"/>
            <p:nvPr/>
          </p:nvSpPr>
          <p:spPr>
            <a:xfrm>
              <a:off x="5949816" y="2650264"/>
              <a:ext cx="1541678" cy="452648"/>
            </a:xfrm>
            <a:prstGeom prst="rect">
              <a:avLst/>
            </a:prstGeom>
            <a:noFill/>
          </p:spPr>
          <p:txBody>
            <a:bodyPr wrap="square" lIns="0" tIns="0" rIns="0" bIns="0" rtlCol="0">
              <a:spAutoFit/>
            </a:bodyPr>
            <a:lstStyle/>
            <a:p>
              <a:pPr algn="ctr" defTabSz="685757">
                <a:buClr>
                  <a:srgbClr val="0F2B4B"/>
                </a:buClr>
              </a:pPr>
              <a:r>
                <a:rPr lang="en-US" sz="675" b="1" dirty="0">
                  <a:solidFill>
                    <a:srgbClr val="94AA5E"/>
                  </a:solidFill>
                  <a:latin typeface="Calibri Light"/>
                </a:rPr>
                <a:t>Service Payment</a:t>
              </a:r>
            </a:p>
            <a:p>
              <a:pPr algn="ctr" defTabSz="685757">
                <a:buClr>
                  <a:srgbClr val="0F2B4B"/>
                </a:buClr>
              </a:pPr>
              <a:r>
                <a:rPr lang="en-US" sz="675" dirty="0">
                  <a:solidFill>
                    <a:srgbClr val="0F2B4B"/>
                  </a:solidFill>
                  <a:latin typeface="Calibri Light"/>
                </a:rPr>
                <a:t>Payments for electricity services, subscription fees</a:t>
              </a:r>
            </a:p>
          </p:txBody>
        </p:sp>
        <p:sp>
          <p:nvSpPr>
            <p:cNvPr id="14" name="TextBox 13"/>
            <p:cNvSpPr txBox="1"/>
            <p:nvPr/>
          </p:nvSpPr>
          <p:spPr>
            <a:xfrm>
              <a:off x="9756706" y="2641514"/>
              <a:ext cx="1307603" cy="603530"/>
            </a:xfrm>
            <a:prstGeom prst="rect">
              <a:avLst/>
            </a:prstGeom>
            <a:noFill/>
          </p:spPr>
          <p:txBody>
            <a:bodyPr wrap="square" lIns="0" tIns="0" rIns="0" bIns="0" rtlCol="0">
              <a:spAutoFit/>
            </a:bodyPr>
            <a:lstStyle/>
            <a:p>
              <a:pPr algn="ctr" defTabSz="685757">
                <a:buClr>
                  <a:srgbClr val="0F2B4B"/>
                </a:buClr>
              </a:pPr>
              <a:r>
                <a:rPr lang="en-US" sz="675" b="1" dirty="0">
                  <a:solidFill>
                    <a:srgbClr val="94AA5E"/>
                  </a:solidFill>
                  <a:latin typeface="Calibri Light"/>
                </a:rPr>
                <a:t>Revenue</a:t>
              </a:r>
            </a:p>
            <a:p>
              <a:pPr algn="ctr" defTabSz="685757">
                <a:buClr>
                  <a:srgbClr val="0F2B4B"/>
                </a:buClr>
              </a:pPr>
              <a:r>
                <a:rPr lang="en-US" sz="675" dirty="0">
                  <a:solidFill>
                    <a:srgbClr val="0F2B4B"/>
                  </a:solidFill>
                  <a:latin typeface="Calibri Light"/>
                </a:rPr>
                <a:t>One time payment </a:t>
              </a:r>
            </a:p>
            <a:p>
              <a:pPr algn="ctr" defTabSz="685757">
                <a:buClr>
                  <a:srgbClr val="0F2B4B"/>
                </a:buClr>
              </a:pPr>
              <a:r>
                <a:rPr lang="en-US" sz="675" dirty="0">
                  <a:solidFill>
                    <a:srgbClr val="0F2B4B"/>
                  </a:solidFill>
                  <a:latin typeface="Calibri Light"/>
                </a:rPr>
                <a:t>Availability payment</a:t>
              </a:r>
            </a:p>
            <a:p>
              <a:pPr algn="ctr" defTabSz="685757">
                <a:buClr>
                  <a:srgbClr val="0F2B4B"/>
                </a:buClr>
              </a:pPr>
              <a:r>
                <a:rPr lang="en-US" sz="675" dirty="0">
                  <a:solidFill>
                    <a:srgbClr val="0F2B4B"/>
                  </a:solidFill>
                  <a:latin typeface="Calibri Light"/>
                </a:rPr>
                <a:t>Performance payment</a:t>
              </a:r>
            </a:p>
          </p:txBody>
        </p:sp>
        <p:sp>
          <p:nvSpPr>
            <p:cNvPr id="88" name="Rectangle 87"/>
            <p:cNvSpPr/>
            <p:nvPr/>
          </p:nvSpPr>
          <p:spPr>
            <a:xfrm>
              <a:off x="7808132" y="2757876"/>
              <a:ext cx="1763196" cy="108581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40500" tIns="40500" rIns="40500" bIns="40500" rtlCol="0" anchor="ctr"/>
            <a:lstStyle/>
            <a:p>
              <a:pPr algn="ctr" defTabSz="685757">
                <a:buClr>
                  <a:srgbClr val="0F2B4B"/>
                </a:buClr>
              </a:pPr>
              <a:r>
                <a:rPr lang="en-US" sz="750" b="1" dirty="0">
                  <a:solidFill>
                    <a:prstClr val="white"/>
                  </a:solidFill>
                  <a:latin typeface="Calibri Light"/>
                </a:rPr>
                <a:t>DER ‘Broker’</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Allocate dispatch </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Technology and equipment, DRMS </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Compensation to resource activated</a:t>
              </a:r>
            </a:p>
          </p:txBody>
        </p:sp>
        <p:cxnSp>
          <p:nvCxnSpPr>
            <p:cNvPr id="89" name="Connector: Elbow 88"/>
            <p:cNvCxnSpPr>
              <a:stCxn id="26" idx="2"/>
              <a:endCxn id="88" idx="1"/>
            </p:cNvCxnSpPr>
            <p:nvPr/>
          </p:nvCxnSpPr>
          <p:spPr>
            <a:xfrm rot="10800000" flipH="1">
              <a:off x="6151053" y="3300782"/>
              <a:ext cx="1657078" cy="1811136"/>
            </a:xfrm>
            <a:prstGeom prst="bentConnector3">
              <a:avLst>
                <a:gd name="adj1" fmla="val -15029"/>
              </a:avLst>
            </a:prstGeom>
            <a:ln w="635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Connector: Elbow 89"/>
            <p:cNvCxnSpPr/>
            <p:nvPr/>
          </p:nvCxnSpPr>
          <p:spPr>
            <a:xfrm rot="10800000">
              <a:off x="8705411" y="3864738"/>
              <a:ext cx="1231650" cy="1140853"/>
            </a:xfrm>
            <a:prstGeom prst="bentConnector2">
              <a:avLst/>
            </a:prstGeom>
            <a:ln w="63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8063889" y="1989767"/>
              <a:ext cx="1150726" cy="863761"/>
              <a:chOff x="684799" y="3620677"/>
              <a:chExt cx="1150726" cy="863761"/>
            </a:xfrm>
          </p:grpSpPr>
          <p:pic>
            <p:nvPicPr>
              <p:cNvPr id="103" name="Picture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963" y="3782873"/>
                <a:ext cx="704386" cy="701565"/>
              </a:xfrm>
              <a:prstGeom prst="rect">
                <a:avLst/>
              </a:prstGeom>
            </p:spPr>
          </p:pic>
          <p:sp>
            <p:nvSpPr>
              <p:cNvPr id="104" name="TextBox 103"/>
              <p:cNvSpPr txBox="1"/>
              <p:nvPr/>
            </p:nvSpPr>
            <p:spPr>
              <a:xfrm>
                <a:off x="684799" y="3620677"/>
                <a:ext cx="1150726" cy="201176"/>
              </a:xfrm>
              <a:prstGeom prst="rect">
                <a:avLst/>
              </a:prstGeom>
              <a:noFill/>
            </p:spPr>
            <p:txBody>
              <a:bodyPr wrap="square" lIns="0" tIns="0" rIns="0" bIns="0" rtlCol="0">
                <a:spAutoFit/>
              </a:bodyPr>
              <a:lstStyle/>
              <a:p>
                <a:pPr algn="ctr" defTabSz="685757">
                  <a:buClr>
                    <a:srgbClr val="0F2B4B"/>
                  </a:buClr>
                </a:pPr>
                <a:r>
                  <a:rPr lang="en-US" sz="900" b="1" dirty="0">
                    <a:ln w="0"/>
                    <a:solidFill>
                      <a:srgbClr val="0F2B4B"/>
                    </a:solidFill>
                    <a:latin typeface="Calibri Light"/>
                  </a:rPr>
                  <a:t>Aggregator</a:t>
                </a:r>
              </a:p>
            </p:txBody>
          </p:sp>
        </p:grpSp>
        <p:cxnSp>
          <p:nvCxnSpPr>
            <p:cNvPr id="112" name="Connector: Elbow 111"/>
            <p:cNvCxnSpPr>
              <a:stCxn id="116" idx="3"/>
              <a:endCxn id="88" idx="3"/>
            </p:cNvCxnSpPr>
            <p:nvPr/>
          </p:nvCxnSpPr>
          <p:spPr>
            <a:xfrm flipH="1" flipV="1">
              <a:off x="9571328" y="3300781"/>
              <a:ext cx="1806464" cy="1782196"/>
            </a:xfrm>
            <a:prstGeom prst="bentConnector3">
              <a:avLst>
                <a:gd name="adj1" fmla="val -13786"/>
              </a:avLst>
            </a:prstGeom>
            <a:ln w="63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9968393" y="4482000"/>
              <a:ext cx="1409399" cy="1021036"/>
              <a:chOff x="4740329" y="4428150"/>
              <a:chExt cx="1409399" cy="1021036"/>
            </a:xfrm>
          </p:grpSpPr>
          <p:pic>
            <p:nvPicPr>
              <p:cNvPr id="116" name="Picture 115"/>
              <p:cNvPicPr>
                <a:picLocks noChangeAspect="1"/>
              </p:cNvPicPr>
              <p:nvPr/>
            </p:nvPicPr>
            <p:blipFill rotWithShape="1">
              <a:blip r:embed="rId4" cstate="print">
                <a:extLst>
                  <a:ext uri="{28A0092B-C50C-407E-A947-70E740481C1C}">
                    <a14:useLocalDpi xmlns:a14="http://schemas.microsoft.com/office/drawing/2010/main" val="0"/>
                  </a:ext>
                </a:extLst>
              </a:blip>
              <a:srcRect l="5231" t="17291" r="38522" b="36406"/>
              <a:stretch/>
            </p:blipFill>
            <p:spPr>
              <a:xfrm>
                <a:off x="4750339" y="4609066"/>
                <a:ext cx="1399389" cy="840120"/>
              </a:xfrm>
              <a:prstGeom prst="rect">
                <a:avLst/>
              </a:prstGeom>
            </p:spPr>
          </p:pic>
          <p:sp>
            <p:nvSpPr>
              <p:cNvPr id="117" name="TextBox 116"/>
              <p:cNvSpPr txBox="1"/>
              <p:nvPr/>
            </p:nvSpPr>
            <p:spPr>
              <a:xfrm>
                <a:off x="4740329" y="4428150"/>
                <a:ext cx="1150725" cy="201176"/>
              </a:xfrm>
              <a:prstGeom prst="rect">
                <a:avLst/>
              </a:prstGeom>
              <a:noFill/>
            </p:spPr>
            <p:txBody>
              <a:bodyPr wrap="square" lIns="0" tIns="0" rIns="0" bIns="0" rtlCol="0">
                <a:spAutoFit/>
              </a:bodyPr>
              <a:lstStyle/>
              <a:p>
                <a:pPr algn="ctr" defTabSz="685757">
                  <a:buClr>
                    <a:srgbClr val="0F2B4B"/>
                  </a:buClr>
                </a:pPr>
                <a:r>
                  <a:rPr lang="en-US" sz="900" b="1" dirty="0">
                    <a:ln w="0"/>
                    <a:solidFill>
                      <a:srgbClr val="0F2B4B"/>
                    </a:solidFill>
                    <a:latin typeface="Calibri Light"/>
                  </a:rPr>
                  <a:t>Load Resource</a:t>
                </a:r>
              </a:p>
            </p:txBody>
          </p:sp>
        </p:grpSp>
        <p:cxnSp>
          <p:nvCxnSpPr>
            <p:cNvPr id="124" name="Connector: Elbow 123"/>
            <p:cNvCxnSpPr/>
            <p:nvPr/>
          </p:nvCxnSpPr>
          <p:spPr>
            <a:xfrm flipV="1">
              <a:off x="6944218" y="3857463"/>
              <a:ext cx="1442819" cy="1140851"/>
            </a:xfrm>
            <a:prstGeom prst="bentConnector2">
              <a:avLst/>
            </a:prstGeom>
            <a:ln w="63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5910433" y="4490101"/>
              <a:ext cx="1226435" cy="1327007"/>
              <a:chOff x="547434" y="4428257"/>
              <a:chExt cx="1226435" cy="1327007"/>
            </a:xfrm>
          </p:grpSpPr>
          <p:grpSp>
            <p:nvGrpSpPr>
              <p:cNvPr id="91" name="Group 90"/>
              <p:cNvGrpSpPr/>
              <p:nvPr/>
            </p:nvGrpSpPr>
            <p:grpSpPr>
              <a:xfrm>
                <a:off x="547434" y="4428257"/>
                <a:ext cx="1226435" cy="1043167"/>
                <a:chOff x="479134" y="3458254"/>
                <a:chExt cx="1226435" cy="1043167"/>
              </a:xfrm>
            </p:grpSpPr>
            <p:grpSp>
              <p:nvGrpSpPr>
                <p:cNvPr id="24" name="Group 23"/>
                <p:cNvGrpSpPr/>
                <p:nvPr/>
              </p:nvGrpSpPr>
              <p:grpSpPr>
                <a:xfrm>
                  <a:off x="688057" y="3672923"/>
                  <a:ext cx="828498" cy="828498"/>
                  <a:chOff x="9858526" y="5256713"/>
                  <a:chExt cx="828498" cy="828498"/>
                </a:xfrm>
              </p:grpSpPr>
              <p:sp>
                <p:nvSpPr>
                  <p:cNvPr id="25" name="Oval 24"/>
                  <p:cNvSpPr/>
                  <p:nvPr/>
                </p:nvSpPr>
                <p:spPr>
                  <a:xfrm>
                    <a:off x="9858526" y="5256713"/>
                    <a:ext cx="828498" cy="828498"/>
                  </a:xfrm>
                  <a:prstGeom prst="ellipse">
                    <a:avLst/>
                  </a:prstGeom>
                  <a:solidFill>
                    <a:srgbClr val="DADBE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57">
                      <a:buClr>
                        <a:srgbClr val="0F2B4B"/>
                      </a:buClr>
                    </a:pPr>
                    <a:endParaRPr lang="en-US" sz="1050" dirty="0">
                      <a:solidFill>
                        <a:prstClr val="white"/>
                      </a:solidFill>
                      <a:latin typeface="Calibri Light"/>
                    </a:endParaRPr>
                  </a:p>
                </p:txBody>
              </p:sp>
              <p:sp>
                <p:nvSpPr>
                  <p:cNvPr id="26" name="Oval 25"/>
                  <p:cNvSpPr/>
                  <p:nvPr/>
                </p:nvSpPr>
                <p:spPr>
                  <a:xfrm>
                    <a:off x="9890224" y="5285095"/>
                    <a:ext cx="765103" cy="757528"/>
                  </a:xfrm>
                  <a:prstGeom prst="ellipse">
                    <a:avLst/>
                  </a:prstGeom>
                  <a:solidFill>
                    <a:srgbClr val="2E57AB"/>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57">
                      <a:buClr>
                        <a:srgbClr val="0F2B4B"/>
                      </a:buClr>
                    </a:pPr>
                    <a:endParaRPr lang="en-US" sz="1050" dirty="0">
                      <a:solidFill>
                        <a:prstClr val="white"/>
                      </a:solidFill>
                      <a:latin typeface="Calibri Light"/>
                    </a:endParaRPr>
                  </a:p>
                </p:txBody>
              </p:sp>
              <p:grpSp>
                <p:nvGrpSpPr>
                  <p:cNvPr id="27" name="Group 26"/>
                  <p:cNvGrpSpPr/>
                  <p:nvPr/>
                </p:nvGrpSpPr>
                <p:grpSpPr>
                  <a:xfrm>
                    <a:off x="9953403" y="5279351"/>
                    <a:ext cx="672947" cy="630719"/>
                    <a:chOff x="1674646" y="2533771"/>
                    <a:chExt cx="1537885" cy="1441380"/>
                  </a:xfrm>
                </p:grpSpPr>
                <p:pic>
                  <p:nvPicPr>
                    <p:cNvPr id="28" name="Picture 9" descr="C:\Maki\GTMResearch\Microgrids\PowerPlan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150" y="2533771"/>
                      <a:ext cx="1441381" cy="14413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stretch>
                      <a:fillRect/>
                    </a:stretch>
                  </p:blipFill>
                  <p:spPr>
                    <a:xfrm>
                      <a:off x="1875012" y="3148148"/>
                      <a:ext cx="1099825" cy="619375"/>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9501" y="2586726"/>
                      <a:ext cx="734249" cy="1163838"/>
                    </a:xfrm>
                    <a:prstGeom prst="rect">
                      <a:avLst/>
                    </a:prstGeom>
                  </p:spPr>
                </p:pic>
                <p:pic>
                  <p:nvPicPr>
                    <p:cNvPr id="3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98" t="12499" r="44113" b="12500"/>
                    <a:stretch/>
                  </p:blipFill>
                  <p:spPr bwMode="auto">
                    <a:xfrm>
                      <a:off x="2415678" y="3556601"/>
                      <a:ext cx="167503" cy="15868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rotWithShape="1">
                    <a:blip r:embed="rId9" cstate="print">
                      <a:extLst>
                        <a:ext uri="{28A0092B-C50C-407E-A947-70E740481C1C}">
                          <a14:useLocalDpi xmlns:a14="http://schemas.microsoft.com/office/drawing/2010/main" val="0"/>
                        </a:ext>
                      </a:extLst>
                    </a:blip>
                    <a:srcRect l="28291" t="89950"/>
                    <a:stretch/>
                  </p:blipFill>
                  <p:spPr>
                    <a:xfrm>
                      <a:off x="1856930" y="3388679"/>
                      <a:ext cx="1060808" cy="452261"/>
                    </a:xfrm>
                    <a:prstGeom prst="rect">
                      <a:avLst/>
                    </a:prstGeom>
                  </p:spPr>
                </p:pic>
                <p:pic>
                  <p:nvPicPr>
                    <p:cNvPr id="33" name="Picture 11" descr="C:\Maki\GTMResearch\Microgrids\Transform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7374" y="3243837"/>
                      <a:ext cx="563864" cy="5638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Maki\GTMResearch\Microgrids\TransmissionTower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4646" y="2586726"/>
                      <a:ext cx="982951" cy="123997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2"/>
                    <a:stretch>
                      <a:fillRect/>
                    </a:stretch>
                  </p:blipFill>
                  <p:spPr>
                    <a:xfrm>
                      <a:off x="2551260" y="3479505"/>
                      <a:ext cx="394815" cy="290627"/>
                    </a:xfrm>
                    <a:prstGeom prst="rect">
                      <a:avLst/>
                    </a:prstGeom>
                  </p:spPr>
                </p:pic>
                <p:grpSp>
                  <p:nvGrpSpPr>
                    <p:cNvPr id="36" name="Group 35"/>
                    <p:cNvGrpSpPr/>
                    <p:nvPr/>
                  </p:nvGrpSpPr>
                  <p:grpSpPr>
                    <a:xfrm>
                      <a:off x="2054218" y="3354032"/>
                      <a:ext cx="785663" cy="403108"/>
                      <a:chOff x="2173243" y="5572125"/>
                      <a:chExt cx="1339561" cy="606383"/>
                    </a:xfrm>
                  </p:grpSpPr>
                  <p:sp>
                    <p:nvSpPr>
                      <p:cNvPr id="37" name="Rounded Rectangle 202"/>
                      <p:cNvSpPr/>
                      <p:nvPr/>
                    </p:nvSpPr>
                    <p:spPr>
                      <a:xfrm>
                        <a:off x="2257014" y="5572125"/>
                        <a:ext cx="63242" cy="606145"/>
                      </a:xfrm>
                      <a:prstGeom prst="roundRect">
                        <a:avLst/>
                      </a:prstGeom>
                      <a:solidFill>
                        <a:srgbClr val="8E6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38" name="Rounded Rectangle 203"/>
                      <p:cNvSpPr/>
                      <p:nvPr/>
                    </p:nvSpPr>
                    <p:spPr>
                      <a:xfrm rot="5400000">
                        <a:off x="2271620" y="5536135"/>
                        <a:ext cx="22919" cy="219673"/>
                      </a:xfrm>
                      <a:prstGeom prst="roundRect">
                        <a:avLst/>
                      </a:prstGeom>
                      <a:solidFill>
                        <a:srgbClr val="8E6842"/>
                      </a:solidFill>
                      <a:ln w="12700">
                        <a:solidFill>
                          <a:schemeClr val="tx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nvGrpSpPr>
                      <p:cNvPr id="39" name="Group 38"/>
                      <p:cNvGrpSpPr/>
                      <p:nvPr/>
                    </p:nvGrpSpPr>
                    <p:grpSpPr>
                      <a:xfrm>
                        <a:off x="2210788" y="5585514"/>
                        <a:ext cx="182880" cy="74112"/>
                        <a:chOff x="7939214" y="3033983"/>
                        <a:chExt cx="2169479" cy="879184"/>
                      </a:xfrm>
                    </p:grpSpPr>
                    <p:sp>
                      <p:nvSpPr>
                        <p:cNvPr id="71" name="Rectangle 70"/>
                        <p:cNvSpPr/>
                        <p:nvPr/>
                      </p:nvSpPr>
                      <p:spPr>
                        <a:xfrm>
                          <a:off x="7939214" y="3610711"/>
                          <a:ext cx="2042986" cy="3024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nvGrpSpPr>
                        <p:cNvPr id="72" name="Group 71"/>
                        <p:cNvGrpSpPr/>
                        <p:nvPr/>
                      </p:nvGrpSpPr>
                      <p:grpSpPr>
                        <a:xfrm>
                          <a:off x="8014059" y="3033983"/>
                          <a:ext cx="647460" cy="610649"/>
                          <a:chOff x="7985923" y="3022361"/>
                          <a:chExt cx="647460" cy="610649"/>
                        </a:xfrm>
                        <a:solidFill>
                          <a:schemeClr val="accent5"/>
                        </a:solidFill>
                      </p:grpSpPr>
                      <p:sp>
                        <p:nvSpPr>
                          <p:cNvPr id="83" name="Oval 82"/>
                          <p:cNvSpPr/>
                          <p:nvPr/>
                        </p:nvSpPr>
                        <p:spPr>
                          <a:xfrm>
                            <a:off x="7985923" y="3168571"/>
                            <a:ext cx="450747" cy="2647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4" name="Isosceles Triangle 83"/>
                          <p:cNvSpPr/>
                          <p:nvPr/>
                        </p:nvSpPr>
                        <p:spPr>
                          <a:xfrm rot="5400000" flipH="1">
                            <a:off x="8345052" y="3132772"/>
                            <a:ext cx="228601" cy="3480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5" name="Rectangle 84"/>
                          <p:cNvSpPr/>
                          <p:nvPr/>
                        </p:nvSpPr>
                        <p:spPr>
                          <a:xfrm>
                            <a:off x="8125180" y="3022361"/>
                            <a:ext cx="198421" cy="6024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6" name="Rectangle 85"/>
                          <p:cNvSpPr/>
                          <p:nvPr/>
                        </p:nvSpPr>
                        <p:spPr>
                          <a:xfrm>
                            <a:off x="7985923" y="3274836"/>
                            <a:ext cx="109902" cy="3581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nvGrpSpPr>
                        <p:cNvPr id="73" name="Group 72"/>
                        <p:cNvGrpSpPr/>
                        <p:nvPr/>
                      </p:nvGrpSpPr>
                      <p:grpSpPr>
                        <a:xfrm>
                          <a:off x="8714936" y="3033983"/>
                          <a:ext cx="647460" cy="610649"/>
                          <a:chOff x="7985923" y="3022361"/>
                          <a:chExt cx="647460" cy="610649"/>
                        </a:xfrm>
                        <a:solidFill>
                          <a:schemeClr val="accent5"/>
                        </a:solidFill>
                      </p:grpSpPr>
                      <p:sp>
                        <p:nvSpPr>
                          <p:cNvPr id="79" name="Oval 78"/>
                          <p:cNvSpPr/>
                          <p:nvPr/>
                        </p:nvSpPr>
                        <p:spPr>
                          <a:xfrm>
                            <a:off x="7985923" y="3168571"/>
                            <a:ext cx="450747" cy="2647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0" name="Isosceles Triangle 79"/>
                          <p:cNvSpPr/>
                          <p:nvPr/>
                        </p:nvSpPr>
                        <p:spPr>
                          <a:xfrm rot="5400000" flipH="1">
                            <a:off x="8345052" y="3132772"/>
                            <a:ext cx="228601" cy="3480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1" name="Rectangle 80"/>
                          <p:cNvSpPr/>
                          <p:nvPr/>
                        </p:nvSpPr>
                        <p:spPr>
                          <a:xfrm>
                            <a:off x="8140230" y="3022361"/>
                            <a:ext cx="196456" cy="6024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82" name="Rectangle 81"/>
                          <p:cNvSpPr/>
                          <p:nvPr/>
                        </p:nvSpPr>
                        <p:spPr>
                          <a:xfrm>
                            <a:off x="7985923" y="3274836"/>
                            <a:ext cx="109902" cy="3581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nvGrpSpPr>
                        <p:cNvPr id="74" name="Group 73"/>
                        <p:cNvGrpSpPr/>
                        <p:nvPr/>
                      </p:nvGrpSpPr>
                      <p:grpSpPr>
                        <a:xfrm>
                          <a:off x="9461233" y="3033983"/>
                          <a:ext cx="647460" cy="610649"/>
                          <a:chOff x="7985923" y="3022361"/>
                          <a:chExt cx="647460" cy="610649"/>
                        </a:xfrm>
                        <a:solidFill>
                          <a:schemeClr val="accent5"/>
                        </a:solidFill>
                      </p:grpSpPr>
                      <p:sp>
                        <p:nvSpPr>
                          <p:cNvPr id="75" name="Oval 74"/>
                          <p:cNvSpPr/>
                          <p:nvPr/>
                        </p:nvSpPr>
                        <p:spPr>
                          <a:xfrm>
                            <a:off x="7985923" y="3168571"/>
                            <a:ext cx="450747" cy="2647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76" name="Isosceles Triangle 75"/>
                          <p:cNvSpPr/>
                          <p:nvPr/>
                        </p:nvSpPr>
                        <p:spPr>
                          <a:xfrm rot="5400000" flipH="1">
                            <a:off x="8345052" y="3132772"/>
                            <a:ext cx="228601" cy="3480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77" name="Rectangle 76"/>
                          <p:cNvSpPr/>
                          <p:nvPr/>
                        </p:nvSpPr>
                        <p:spPr>
                          <a:xfrm>
                            <a:off x="8126162" y="3022361"/>
                            <a:ext cx="196456" cy="6024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78" name="Rectangle 77"/>
                          <p:cNvSpPr/>
                          <p:nvPr/>
                        </p:nvSpPr>
                        <p:spPr>
                          <a:xfrm>
                            <a:off x="7985923" y="3274836"/>
                            <a:ext cx="109902" cy="3581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sp>
                    <p:nvSpPr>
                      <p:cNvPr id="40" name="Freeform 205"/>
                      <p:cNvSpPr/>
                      <p:nvPr/>
                    </p:nvSpPr>
                    <p:spPr>
                      <a:xfrm>
                        <a:off x="2387103" y="5617497"/>
                        <a:ext cx="1125701" cy="161166"/>
                      </a:xfrm>
                      <a:custGeom>
                        <a:avLst/>
                        <a:gdLst>
                          <a:gd name="connsiteX0" fmla="*/ 0 w 2786666"/>
                          <a:gd name="connsiteY0" fmla="*/ 15492 h 320323"/>
                          <a:gd name="connsiteX1" fmla="*/ 1638300 w 2786666"/>
                          <a:gd name="connsiteY1" fmla="*/ 320292 h 320323"/>
                          <a:gd name="connsiteX2" fmla="*/ 2667000 w 2786666"/>
                          <a:gd name="connsiteY2" fmla="*/ 34542 h 320323"/>
                          <a:gd name="connsiteX3" fmla="*/ 2724150 w 2786666"/>
                          <a:gd name="connsiteY3" fmla="*/ 15492 h 320323"/>
                          <a:gd name="connsiteX0" fmla="*/ 0 w 2777755"/>
                          <a:gd name="connsiteY0" fmla="*/ 26474 h 331305"/>
                          <a:gd name="connsiteX1" fmla="*/ 1638300 w 2777755"/>
                          <a:gd name="connsiteY1" fmla="*/ 331274 h 331305"/>
                          <a:gd name="connsiteX2" fmla="*/ 2667000 w 2777755"/>
                          <a:gd name="connsiteY2" fmla="*/ 45524 h 331305"/>
                          <a:gd name="connsiteX3" fmla="*/ 2707481 w 2777755"/>
                          <a:gd name="connsiteY3" fmla="*/ 9805 h 331305"/>
                          <a:gd name="connsiteX0" fmla="*/ 0 w 2755625"/>
                          <a:gd name="connsiteY0" fmla="*/ 24378 h 329209"/>
                          <a:gd name="connsiteX1" fmla="*/ 1638300 w 2755625"/>
                          <a:gd name="connsiteY1" fmla="*/ 329178 h 329209"/>
                          <a:gd name="connsiteX2" fmla="*/ 2667000 w 2755625"/>
                          <a:gd name="connsiteY2" fmla="*/ 43428 h 329209"/>
                          <a:gd name="connsiteX3" fmla="*/ 2707481 w 2755625"/>
                          <a:gd name="connsiteY3" fmla="*/ 7709 h 329209"/>
                          <a:gd name="connsiteX0" fmla="*/ 0 w 2710365"/>
                          <a:gd name="connsiteY0" fmla="*/ 21027 h 325858"/>
                          <a:gd name="connsiteX1" fmla="*/ 1638300 w 2710365"/>
                          <a:gd name="connsiteY1" fmla="*/ 325827 h 325858"/>
                          <a:gd name="connsiteX2" fmla="*/ 2667000 w 2710365"/>
                          <a:gd name="connsiteY2" fmla="*/ 40077 h 325858"/>
                          <a:gd name="connsiteX3" fmla="*/ 2538412 w 2710365"/>
                          <a:gd name="connsiteY3" fmla="*/ 9120 h 325858"/>
                          <a:gd name="connsiteX0" fmla="*/ 0 w 2724432"/>
                          <a:gd name="connsiteY0" fmla="*/ 0 h 390056"/>
                          <a:gd name="connsiteX1" fmla="*/ 1652367 w 2724432"/>
                          <a:gd name="connsiteY1" fmla="*/ 389206 h 390056"/>
                          <a:gd name="connsiteX2" fmla="*/ 2681067 w 2724432"/>
                          <a:gd name="connsiteY2" fmla="*/ 103456 h 390056"/>
                          <a:gd name="connsiteX3" fmla="*/ 2552479 w 2724432"/>
                          <a:gd name="connsiteY3" fmla="*/ 72499 h 390056"/>
                        </a:gdLst>
                        <a:ahLst/>
                        <a:cxnLst>
                          <a:cxn ang="0">
                            <a:pos x="connsiteX0" y="connsiteY0"/>
                          </a:cxn>
                          <a:cxn ang="0">
                            <a:pos x="connsiteX1" y="connsiteY1"/>
                          </a:cxn>
                          <a:cxn ang="0">
                            <a:pos x="connsiteX2" y="connsiteY2"/>
                          </a:cxn>
                          <a:cxn ang="0">
                            <a:pos x="connsiteX3" y="connsiteY3"/>
                          </a:cxn>
                        </a:cxnLst>
                        <a:rect l="l" t="t" r="r" b="b"/>
                        <a:pathLst>
                          <a:path w="2724432" h="390056">
                            <a:moveTo>
                              <a:pt x="0" y="0"/>
                            </a:moveTo>
                            <a:cubicBezTo>
                              <a:pt x="596900" y="150812"/>
                              <a:pt x="1205523" y="371963"/>
                              <a:pt x="1652367" y="389206"/>
                            </a:cubicBezTo>
                            <a:cubicBezTo>
                              <a:pt x="2099211" y="406449"/>
                              <a:pt x="2531048" y="156240"/>
                              <a:pt x="2681067" y="103456"/>
                            </a:cubicBezTo>
                            <a:cubicBezTo>
                              <a:pt x="2831086" y="50672"/>
                              <a:pt x="2542953" y="61386"/>
                              <a:pt x="2552479" y="7249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41" name="Freeform 207"/>
                      <p:cNvSpPr/>
                      <p:nvPr/>
                    </p:nvSpPr>
                    <p:spPr>
                      <a:xfrm>
                        <a:off x="2303385" y="5618439"/>
                        <a:ext cx="1108263" cy="167074"/>
                      </a:xfrm>
                      <a:custGeom>
                        <a:avLst/>
                        <a:gdLst>
                          <a:gd name="connsiteX0" fmla="*/ 0 w 2786666"/>
                          <a:gd name="connsiteY0" fmla="*/ 15492 h 320323"/>
                          <a:gd name="connsiteX1" fmla="*/ 1638300 w 2786666"/>
                          <a:gd name="connsiteY1" fmla="*/ 320292 h 320323"/>
                          <a:gd name="connsiteX2" fmla="*/ 2667000 w 2786666"/>
                          <a:gd name="connsiteY2" fmla="*/ 34542 h 320323"/>
                          <a:gd name="connsiteX3" fmla="*/ 2724150 w 2786666"/>
                          <a:gd name="connsiteY3" fmla="*/ 15492 h 320323"/>
                          <a:gd name="connsiteX0" fmla="*/ 0 w 2777755"/>
                          <a:gd name="connsiteY0" fmla="*/ 26474 h 331305"/>
                          <a:gd name="connsiteX1" fmla="*/ 1638300 w 2777755"/>
                          <a:gd name="connsiteY1" fmla="*/ 331274 h 331305"/>
                          <a:gd name="connsiteX2" fmla="*/ 2667000 w 2777755"/>
                          <a:gd name="connsiteY2" fmla="*/ 45524 h 331305"/>
                          <a:gd name="connsiteX3" fmla="*/ 2707481 w 2777755"/>
                          <a:gd name="connsiteY3" fmla="*/ 9805 h 331305"/>
                          <a:gd name="connsiteX0" fmla="*/ 0 w 2755625"/>
                          <a:gd name="connsiteY0" fmla="*/ 24378 h 329209"/>
                          <a:gd name="connsiteX1" fmla="*/ 1638300 w 2755625"/>
                          <a:gd name="connsiteY1" fmla="*/ 329178 h 329209"/>
                          <a:gd name="connsiteX2" fmla="*/ 2667000 w 2755625"/>
                          <a:gd name="connsiteY2" fmla="*/ 43428 h 329209"/>
                          <a:gd name="connsiteX3" fmla="*/ 2707481 w 2755625"/>
                          <a:gd name="connsiteY3" fmla="*/ 7709 h 329209"/>
                          <a:gd name="connsiteX0" fmla="*/ 0 w 2710365"/>
                          <a:gd name="connsiteY0" fmla="*/ 21027 h 325858"/>
                          <a:gd name="connsiteX1" fmla="*/ 1638300 w 2710365"/>
                          <a:gd name="connsiteY1" fmla="*/ 325827 h 325858"/>
                          <a:gd name="connsiteX2" fmla="*/ 2667000 w 2710365"/>
                          <a:gd name="connsiteY2" fmla="*/ 40077 h 325858"/>
                          <a:gd name="connsiteX3" fmla="*/ 2538412 w 2710365"/>
                          <a:gd name="connsiteY3" fmla="*/ 9120 h 325858"/>
                          <a:gd name="connsiteX0" fmla="*/ 0 w 2654094"/>
                          <a:gd name="connsiteY0" fmla="*/ 0 h 433020"/>
                          <a:gd name="connsiteX1" fmla="*/ 1582029 w 2654094"/>
                          <a:gd name="connsiteY1" fmla="*/ 431409 h 433020"/>
                          <a:gd name="connsiteX2" fmla="*/ 2610729 w 2654094"/>
                          <a:gd name="connsiteY2" fmla="*/ 145659 h 433020"/>
                          <a:gd name="connsiteX3" fmla="*/ 2482141 w 2654094"/>
                          <a:gd name="connsiteY3" fmla="*/ 114702 h 433020"/>
                          <a:gd name="connsiteX0" fmla="*/ 0 w 2682230"/>
                          <a:gd name="connsiteY0" fmla="*/ 0 h 404354"/>
                          <a:gd name="connsiteX1" fmla="*/ 1610165 w 2682230"/>
                          <a:gd name="connsiteY1" fmla="*/ 403274 h 404354"/>
                          <a:gd name="connsiteX2" fmla="*/ 2638865 w 2682230"/>
                          <a:gd name="connsiteY2" fmla="*/ 117524 h 404354"/>
                          <a:gd name="connsiteX3" fmla="*/ 2510277 w 2682230"/>
                          <a:gd name="connsiteY3" fmla="*/ 86567 h 404354"/>
                        </a:gdLst>
                        <a:ahLst/>
                        <a:cxnLst>
                          <a:cxn ang="0">
                            <a:pos x="connsiteX0" y="connsiteY0"/>
                          </a:cxn>
                          <a:cxn ang="0">
                            <a:pos x="connsiteX1" y="connsiteY1"/>
                          </a:cxn>
                          <a:cxn ang="0">
                            <a:pos x="connsiteX2" y="connsiteY2"/>
                          </a:cxn>
                          <a:cxn ang="0">
                            <a:pos x="connsiteX3" y="connsiteY3"/>
                          </a:cxn>
                        </a:cxnLst>
                        <a:rect l="l" t="t" r="r" b="b"/>
                        <a:pathLst>
                          <a:path w="2682230" h="404354">
                            <a:moveTo>
                              <a:pt x="0" y="0"/>
                            </a:moveTo>
                            <a:cubicBezTo>
                              <a:pt x="596900" y="150812"/>
                              <a:pt x="1170354" y="383687"/>
                              <a:pt x="1610165" y="403274"/>
                            </a:cubicBezTo>
                            <a:cubicBezTo>
                              <a:pt x="2049976" y="422861"/>
                              <a:pt x="2488846" y="170308"/>
                              <a:pt x="2638865" y="117524"/>
                            </a:cubicBezTo>
                            <a:cubicBezTo>
                              <a:pt x="2788884" y="64740"/>
                              <a:pt x="2500751" y="75454"/>
                              <a:pt x="2510277" y="8656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42" name="Freeform 208"/>
                      <p:cNvSpPr/>
                      <p:nvPr/>
                    </p:nvSpPr>
                    <p:spPr>
                      <a:xfrm>
                        <a:off x="2252246" y="5617473"/>
                        <a:ext cx="1050961" cy="155266"/>
                      </a:xfrm>
                      <a:custGeom>
                        <a:avLst/>
                        <a:gdLst>
                          <a:gd name="connsiteX0" fmla="*/ 0 w 2786666"/>
                          <a:gd name="connsiteY0" fmla="*/ 15492 h 320323"/>
                          <a:gd name="connsiteX1" fmla="*/ 1638300 w 2786666"/>
                          <a:gd name="connsiteY1" fmla="*/ 320292 h 320323"/>
                          <a:gd name="connsiteX2" fmla="*/ 2667000 w 2786666"/>
                          <a:gd name="connsiteY2" fmla="*/ 34542 h 320323"/>
                          <a:gd name="connsiteX3" fmla="*/ 2724150 w 2786666"/>
                          <a:gd name="connsiteY3" fmla="*/ 15492 h 320323"/>
                          <a:gd name="connsiteX0" fmla="*/ 0 w 2777755"/>
                          <a:gd name="connsiteY0" fmla="*/ 26474 h 331305"/>
                          <a:gd name="connsiteX1" fmla="*/ 1638300 w 2777755"/>
                          <a:gd name="connsiteY1" fmla="*/ 331274 h 331305"/>
                          <a:gd name="connsiteX2" fmla="*/ 2667000 w 2777755"/>
                          <a:gd name="connsiteY2" fmla="*/ 45524 h 331305"/>
                          <a:gd name="connsiteX3" fmla="*/ 2707481 w 2777755"/>
                          <a:gd name="connsiteY3" fmla="*/ 9805 h 331305"/>
                          <a:gd name="connsiteX0" fmla="*/ 0 w 2755625"/>
                          <a:gd name="connsiteY0" fmla="*/ 24378 h 329209"/>
                          <a:gd name="connsiteX1" fmla="*/ 1638300 w 2755625"/>
                          <a:gd name="connsiteY1" fmla="*/ 329178 h 329209"/>
                          <a:gd name="connsiteX2" fmla="*/ 2667000 w 2755625"/>
                          <a:gd name="connsiteY2" fmla="*/ 43428 h 329209"/>
                          <a:gd name="connsiteX3" fmla="*/ 2707481 w 2755625"/>
                          <a:gd name="connsiteY3" fmla="*/ 7709 h 329209"/>
                          <a:gd name="connsiteX0" fmla="*/ 0 w 2710365"/>
                          <a:gd name="connsiteY0" fmla="*/ 21027 h 325858"/>
                          <a:gd name="connsiteX1" fmla="*/ 1638300 w 2710365"/>
                          <a:gd name="connsiteY1" fmla="*/ 325827 h 325858"/>
                          <a:gd name="connsiteX2" fmla="*/ 2667000 w 2710365"/>
                          <a:gd name="connsiteY2" fmla="*/ 40077 h 325858"/>
                          <a:gd name="connsiteX3" fmla="*/ 2538412 w 2710365"/>
                          <a:gd name="connsiteY3" fmla="*/ 9120 h 325858"/>
                          <a:gd name="connsiteX0" fmla="*/ 0 w 2740494"/>
                          <a:gd name="connsiteY0" fmla="*/ 12524 h 317355"/>
                          <a:gd name="connsiteX1" fmla="*/ 1638300 w 2740494"/>
                          <a:gd name="connsiteY1" fmla="*/ 317324 h 317355"/>
                          <a:gd name="connsiteX2" fmla="*/ 2667000 w 2740494"/>
                          <a:gd name="connsiteY2" fmla="*/ 31574 h 317355"/>
                          <a:gd name="connsiteX3" fmla="*/ 2665021 w 2740494"/>
                          <a:gd name="connsiteY3" fmla="*/ 14684 h 317355"/>
                          <a:gd name="connsiteX0" fmla="*/ 0 w 2543547"/>
                          <a:gd name="connsiteY0" fmla="*/ 0 h 375776"/>
                          <a:gd name="connsiteX1" fmla="*/ 1441353 w 2543547"/>
                          <a:gd name="connsiteY1" fmla="*/ 375138 h 375776"/>
                          <a:gd name="connsiteX2" fmla="*/ 2470053 w 2543547"/>
                          <a:gd name="connsiteY2" fmla="*/ 89388 h 375776"/>
                          <a:gd name="connsiteX3" fmla="*/ 2468074 w 2543547"/>
                          <a:gd name="connsiteY3" fmla="*/ 72498 h 375776"/>
                        </a:gdLst>
                        <a:ahLst/>
                        <a:cxnLst>
                          <a:cxn ang="0">
                            <a:pos x="connsiteX0" y="connsiteY0"/>
                          </a:cxn>
                          <a:cxn ang="0">
                            <a:pos x="connsiteX1" y="connsiteY1"/>
                          </a:cxn>
                          <a:cxn ang="0">
                            <a:pos x="connsiteX2" y="connsiteY2"/>
                          </a:cxn>
                          <a:cxn ang="0">
                            <a:pos x="connsiteX3" y="connsiteY3"/>
                          </a:cxn>
                        </a:cxnLst>
                        <a:rect l="l" t="t" r="r" b="b"/>
                        <a:pathLst>
                          <a:path w="2543547" h="375776">
                            <a:moveTo>
                              <a:pt x="0" y="0"/>
                            </a:moveTo>
                            <a:cubicBezTo>
                              <a:pt x="596900" y="150812"/>
                              <a:pt x="1029678" y="360240"/>
                              <a:pt x="1441353" y="375138"/>
                            </a:cubicBezTo>
                            <a:cubicBezTo>
                              <a:pt x="1853029" y="390036"/>
                              <a:pt x="2298933" y="139828"/>
                              <a:pt x="2470053" y="89388"/>
                            </a:cubicBezTo>
                            <a:cubicBezTo>
                              <a:pt x="2641173" y="38948"/>
                              <a:pt x="2458548" y="61385"/>
                              <a:pt x="2468074" y="7249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43" name="Rounded Rectangle 209"/>
                      <p:cNvSpPr/>
                      <p:nvPr/>
                    </p:nvSpPr>
                    <p:spPr>
                      <a:xfrm>
                        <a:off x="3363417" y="5572363"/>
                        <a:ext cx="63242" cy="606145"/>
                      </a:xfrm>
                      <a:prstGeom prst="roundRect">
                        <a:avLst/>
                      </a:prstGeom>
                      <a:solidFill>
                        <a:srgbClr val="8E6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44" name="Rounded Rectangle 210"/>
                      <p:cNvSpPr/>
                      <p:nvPr/>
                    </p:nvSpPr>
                    <p:spPr>
                      <a:xfrm rot="5400000">
                        <a:off x="3378023" y="5536373"/>
                        <a:ext cx="22919" cy="219673"/>
                      </a:xfrm>
                      <a:prstGeom prst="roundRect">
                        <a:avLst/>
                      </a:prstGeom>
                      <a:solidFill>
                        <a:srgbClr val="8E6842"/>
                      </a:solidFill>
                      <a:ln w="12700">
                        <a:solidFill>
                          <a:schemeClr val="tx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nvGrpSpPr>
                      <p:cNvPr id="45" name="Group 44"/>
                      <p:cNvGrpSpPr/>
                      <p:nvPr/>
                    </p:nvGrpSpPr>
                    <p:grpSpPr>
                      <a:xfrm>
                        <a:off x="3331375" y="5599856"/>
                        <a:ext cx="137070" cy="134963"/>
                        <a:chOff x="-1094280" y="1366984"/>
                        <a:chExt cx="547897" cy="539472"/>
                      </a:xfrm>
                      <a:solidFill>
                        <a:schemeClr val="accent5"/>
                      </a:solidFill>
                    </p:grpSpPr>
                    <p:grpSp>
                      <p:nvGrpSpPr>
                        <p:cNvPr id="46" name="Group 45"/>
                        <p:cNvGrpSpPr/>
                        <p:nvPr/>
                      </p:nvGrpSpPr>
                      <p:grpSpPr>
                        <a:xfrm>
                          <a:off x="-755790" y="1634853"/>
                          <a:ext cx="209407" cy="271603"/>
                          <a:chOff x="-1285131" y="1775367"/>
                          <a:chExt cx="209407" cy="271603"/>
                        </a:xfrm>
                        <a:grpFill/>
                      </p:grpSpPr>
                      <p:grpSp>
                        <p:nvGrpSpPr>
                          <p:cNvPr id="66" name="Group 65"/>
                          <p:cNvGrpSpPr/>
                          <p:nvPr/>
                        </p:nvGrpSpPr>
                        <p:grpSpPr>
                          <a:xfrm>
                            <a:off x="-1250593" y="1775367"/>
                            <a:ext cx="140330" cy="92869"/>
                            <a:chOff x="-594166" y="2533586"/>
                            <a:chExt cx="140330" cy="92869"/>
                          </a:xfrm>
                          <a:grpFill/>
                        </p:grpSpPr>
                        <p:sp>
                          <p:nvSpPr>
                            <p:cNvPr id="69" name="Rectangle 68"/>
                            <p:cNvSpPr/>
                            <p:nvPr/>
                          </p:nvSpPr>
                          <p:spPr>
                            <a:xfrm rot="691718" flipV="1">
                              <a:off x="-499555" y="2533586"/>
                              <a:ext cx="45719" cy="92869"/>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70" name="Rectangle 69"/>
                            <p:cNvSpPr/>
                            <p:nvPr/>
                          </p:nvSpPr>
                          <p:spPr>
                            <a:xfrm rot="20908282">
                              <a:off x="-594166" y="2533598"/>
                              <a:ext cx="45719" cy="91737"/>
                            </a:xfrm>
                            <a:prstGeom prst="rect">
                              <a:avLst/>
                            </a:prstGeom>
                            <a:gr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sp>
                        <p:nvSpPr>
                          <p:cNvPr id="67" name="Rounded Rectangle 233"/>
                          <p:cNvSpPr/>
                          <p:nvPr/>
                        </p:nvSpPr>
                        <p:spPr>
                          <a:xfrm>
                            <a:off x="-1270432" y="1868665"/>
                            <a:ext cx="180008" cy="178305"/>
                          </a:xfrm>
                          <a:prstGeom prst="round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68" name="Rectangle 67"/>
                          <p:cNvSpPr/>
                          <p:nvPr/>
                        </p:nvSpPr>
                        <p:spPr>
                          <a:xfrm>
                            <a:off x="-1285131" y="1844757"/>
                            <a:ext cx="209407" cy="45719"/>
                          </a:xfrm>
                          <a:prstGeom prst="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nvGrpSpPr>
                        <p:cNvPr id="47" name="Group 46"/>
                        <p:cNvGrpSpPr/>
                        <p:nvPr/>
                      </p:nvGrpSpPr>
                      <p:grpSpPr>
                        <a:xfrm>
                          <a:off x="-888582" y="1400682"/>
                          <a:ext cx="314915" cy="435680"/>
                          <a:chOff x="-888582" y="1414750"/>
                          <a:chExt cx="314915" cy="435680"/>
                        </a:xfrm>
                        <a:grpFill/>
                      </p:grpSpPr>
                      <p:sp>
                        <p:nvSpPr>
                          <p:cNvPr id="64" name="Rectangle 63"/>
                          <p:cNvSpPr/>
                          <p:nvPr/>
                        </p:nvSpPr>
                        <p:spPr>
                          <a:xfrm>
                            <a:off x="-888582" y="1414750"/>
                            <a:ext cx="314915"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65" name="Rectangle 64"/>
                          <p:cNvSpPr/>
                          <p:nvPr/>
                        </p:nvSpPr>
                        <p:spPr>
                          <a:xfrm>
                            <a:off x="-878122" y="1414750"/>
                            <a:ext cx="253330"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nvGrpSpPr>
                        <p:cNvPr id="48" name="Group 47"/>
                        <p:cNvGrpSpPr/>
                        <p:nvPr/>
                      </p:nvGrpSpPr>
                      <p:grpSpPr>
                        <a:xfrm>
                          <a:off x="-962122" y="1383833"/>
                          <a:ext cx="314915" cy="435680"/>
                          <a:chOff x="-888582" y="1414750"/>
                          <a:chExt cx="314915" cy="435680"/>
                        </a:xfrm>
                        <a:grpFill/>
                      </p:grpSpPr>
                      <p:sp>
                        <p:nvSpPr>
                          <p:cNvPr id="62" name="Rectangle 61"/>
                          <p:cNvSpPr/>
                          <p:nvPr/>
                        </p:nvSpPr>
                        <p:spPr>
                          <a:xfrm>
                            <a:off x="-888582" y="1414750"/>
                            <a:ext cx="314915"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63" name="Rectangle 62"/>
                          <p:cNvSpPr/>
                          <p:nvPr/>
                        </p:nvSpPr>
                        <p:spPr>
                          <a:xfrm>
                            <a:off x="-878122" y="1414750"/>
                            <a:ext cx="253330"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nvGrpSpPr>
                        <p:cNvPr id="49" name="Group 48"/>
                        <p:cNvGrpSpPr/>
                        <p:nvPr/>
                      </p:nvGrpSpPr>
                      <p:grpSpPr>
                        <a:xfrm>
                          <a:off x="-1041787" y="1366984"/>
                          <a:ext cx="316360" cy="435680"/>
                          <a:chOff x="-890027" y="1414750"/>
                          <a:chExt cx="316360" cy="435680"/>
                        </a:xfrm>
                        <a:grpFill/>
                      </p:grpSpPr>
                      <p:sp>
                        <p:nvSpPr>
                          <p:cNvPr id="60" name="Rectangle 59"/>
                          <p:cNvSpPr/>
                          <p:nvPr/>
                        </p:nvSpPr>
                        <p:spPr>
                          <a:xfrm>
                            <a:off x="-888582" y="1414750"/>
                            <a:ext cx="314915"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61" name="Rectangle 60"/>
                          <p:cNvSpPr/>
                          <p:nvPr/>
                        </p:nvSpPr>
                        <p:spPr>
                          <a:xfrm>
                            <a:off x="-890027" y="1414750"/>
                            <a:ext cx="253330" cy="435680"/>
                          </a:xfrm>
                          <a:prstGeom prst="rect">
                            <a:avLst/>
                          </a:prstGeom>
                          <a:grpFill/>
                          <a:ln w="6350">
                            <a:solidFill>
                              <a:schemeClr val="bg1">
                                <a:lumMod val="75000"/>
                              </a:schemeClr>
                            </a:solidFill>
                          </a:ln>
                          <a:scene3d>
                            <a:camera prst="orthographicFront">
                              <a:rot lat="0" lon="21599989"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sp>
                      <p:nvSpPr>
                        <p:cNvPr id="50" name="Trapezoid 49"/>
                        <p:cNvSpPr/>
                        <p:nvPr/>
                      </p:nvSpPr>
                      <p:spPr>
                        <a:xfrm rot="351350" flipV="1">
                          <a:off x="-794415" y="1611461"/>
                          <a:ext cx="227374" cy="47757"/>
                        </a:xfrm>
                        <a:prstGeom prst="trapezoid">
                          <a:avLst>
                            <a:gd name="adj" fmla="val 0"/>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51" name="Trapezoid 50"/>
                        <p:cNvSpPr/>
                        <p:nvPr/>
                      </p:nvSpPr>
                      <p:spPr>
                        <a:xfrm rot="216295" flipV="1">
                          <a:off x="-786446" y="1760748"/>
                          <a:ext cx="227374" cy="45719"/>
                        </a:xfrm>
                        <a:prstGeom prst="trapezoid">
                          <a:avLst>
                            <a:gd name="adj" fmla="val 0"/>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52" name="Rectangle 51"/>
                        <p:cNvSpPr/>
                        <p:nvPr/>
                      </p:nvSpPr>
                      <p:spPr>
                        <a:xfrm>
                          <a:off x="-1041787" y="1598041"/>
                          <a:ext cx="243466" cy="45719"/>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53" name="Rectangle 52"/>
                        <p:cNvSpPr/>
                        <p:nvPr/>
                      </p:nvSpPr>
                      <p:spPr>
                        <a:xfrm>
                          <a:off x="-1032325" y="1753691"/>
                          <a:ext cx="243466" cy="45719"/>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nvGrpSpPr>
                        <p:cNvPr id="54" name="Group 53"/>
                        <p:cNvGrpSpPr/>
                        <p:nvPr/>
                      </p:nvGrpSpPr>
                      <p:grpSpPr>
                        <a:xfrm>
                          <a:off x="-1094280" y="1601673"/>
                          <a:ext cx="209407" cy="271603"/>
                          <a:chOff x="-1285131" y="1775367"/>
                          <a:chExt cx="209407" cy="271603"/>
                        </a:xfrm>
                        <a:grpFill/>
                      </p:grpSpPr>
                      <p:grpSp>
                        <p:nvGrpSpPr>
                          <p:cNvPr id="55" name="Group 54"/>
                          <p:cNvGrpSpPr/>
                          <p:nvPr/>
                        </p:nvGrpSpPr>
                        <p:grpSpPr>
                          <a:xfrm>
                            <a:off x="-1250593" y="1775367"/>
                            <a:ext cx="140330" cy="92869"/>
                            <a:chOff x="-594166" y="2533586"/>
                            <a:chExt cx="140330" cy="92869"/>
                          </a:xfrm>
                          <a:grpFill/>
                        </p:grpSpPr>
                        <p:sp>
                          <p:nvSpPr>
                            <p:cNvPr id="58" name="Rectangle 57"/>
                            <p:cNvSpPr/>
                            <p:nvPr/>
                          </p:nvSpPr>
                          <p:spPr>
                            <a:xfrm rot="691718" flipV="1">
                              <a:off x="-499555" y="2533586"/>
                              <a:ext cx="45719" cy="92869"/>
                            </a:xfrm>
                            <a:prstGeom prst="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59" name="Rectangle 58"/>
                            <p:cNvSpPr/>
                            <p:nvPr/>
                          </p:nvSpPr>
                          <p:spPr>
                            <a:xfrm rot="20908282">
                              <a:off x="-594166" y="2533598"/>
                              <a:ext cx="45719" cy="91737"/>
                            </a:xfrm>
                            <a:prstGeom prst="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sp>
                        <p:nvSpPr>
                          <p:cNvPr id="56" name="Rounded Rectangle 222"/>
                          <p:cNvSpPr/>
                          <p:nvPr/>
                        </p:nvSpPr>
                        <p:spPr>
                          <a:xfrm>
                            <a:off x="-1270432" y="1868665"/>
                            <a:ext cx="180008" cy="178305"/>
                          </a:xfrm>
                          <a:prstGeom prst="round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sp>
                        <p:nvSpPr>
                          <p:cNvPr id="57" name="Rectangle 56"/>
                          <p:cNvSpPr/>
                          <p:nvPr/>
                        </p:nvSpPr>
                        <p:spPr>
                          <a:xfrm>
                            <a:off x="-1285131" y="1844757"/>
                            <a:ext cx="209407" cy="45719"/>
                          </a:xfrm>
                          <a:prstGeom prst="rect">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F2B4B"/>
                              </a:buClr>
                            </a:pPr>
                            <a:endParaRPr lang="en-US" sz="1050" dirty="0">
                              <a:solidFill>
                                <a:prstClr val="white"/>
                              </a:solidFill>
                              <a:latin typeface="Calibri Light"/>
                            </a:endParaRPr>
                          </a:p>
                        </p:txBody>
                      </p:sp>
                    </p:grpSp>
                  </p:grpSp>
                </p:grpSp>
              </p:grpSp>
            </p:grpSp>
            <p:sp>
              <p:nvSpPr>
                <p:cNvPr id="87" name="TextBox 86"/>
                <p:cNvSpPr txBox="1"/>
                <p:nvPr/>
              </p:nvSpPr>
              <p:spPr>
                <a:xfrm>
                  <a:off x="479134" y="3458254"/>
                  <a:ext cx="1226435" cy="201176"/>
                </a:xfrm>
                <a:prstGeom prst="rect">
                  <a:avLst/>
                </a:prstGeom>
                <a:noFill/>
              </p:spPr>
              <p:txBody>
                <a:bodyPr wrap="square" lIns="0" tIns="0" rIns="0" bIns="0" rtlCol="0">
                  <a:spAutoFit/>
                </a:bodyPr>
                <a:lstStyle/>
                <a:p>
                  <a:pPr algn="ctr" defTabSz="685757">
                    <a:buClr>
                      <a:srgbClr val="0F2B4B"/>
                    </a:buClr>
                  </a:pPr>
                  <a:r>
                    <a:rPr lang="en-US" sz="900" b="1" dirty="0">
                      <a:solidFill>
                        <a:srgbClr val="0F2B4B"/>
                      </a:solidFill>
                      <a:latin typeface="Calibri Light"/>
                    </a:rPr>
                    <a:t>Utility</a:t>
                  </a:r>
                </a:p>
              </p:txBody>
            </p:sp>
          </p:grpSp>
          <p:pic>
            <p:nvPicPr>
              <p:cNvPr id="131" name="Picture 130"/>
              <p:cNvPicPr>
                <a:picLocks noChangeAspect="1"/>
              </p:cNvPicPr>
              <p:nvPr/>
            </p:nvPicPr>
            <p:blipFill rotWithShape="1">
              <a:blip r:embed="rId13" cstate="print">
                <a:extLst>
                  <a:ext uri="{28A0092B-C50C-407E-A947-70E740481C1C}">
                    <a14:useLocalDpi xmlns:a14="http://schemas.microsoft.com/office/drawing/2010/main" val="0"/>
                  </a:ext>
                </a:extLst>
              </a:blip>
              <a:srcRect l="32627" t="34332" r="32758"/>
              <a:stretch/>
            </p:blipFill>
            <p:spPr>
              <a:xfrm>
                <a:off x="1002954" y="5271067"/>
                <a:ext cx="339968" cy="484197"/>
              </a:xfrm>
              <a:prstGeom prst="rect">
                <a:avLst/>
              </a:prstGeom>
            </p:spPr>
          </p:pic>
        </p:grpSp>
        <p:cxnSp>
          <p:nvCxnSpPr>
            <p:cNvPr id="7" name="Straight Arrow Connector 6"/>
            <p:cNvCxnSpPr/>
            <p:nvPr/>
          </p:nvCxnSpPr>
          <p:spPr>
            <a:xfrm flipH="1">
              <a:off x="6916157" y="5368873"/>
              <a:ext cx="2953386" cy="2922"/>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p:cNvCxnSpPr>
              <a:stCxn id="25" idx="5"/>
              <a:endCxn id="116" idx="2"/>
            </p:cNvCxnSpPr>
            <p:nvPr/>
          </p:nvCxnSpPr>
          <p:spPr>
            <a:xfrm rot="16200000" flipH="1">
              <a:off x="8706761" y="3531698"/>
              <a:ext cx="91099" cy="3851575"/>
            </a:xfrm>
            <a:prstGeom prst="bentConnector3">
              <a:avLst>
                <a:gd name="adj1" fmla="val 521474"/>
              </a:avLst>
            </a:prstGeom>
            <a:ln w="635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7975244" y="5576298"/>
              <a:ext cx="1051296" cy="301765"/>
            </a:xfrm>
            <a:prstGeom prst="rect">
              <a:avLst/>
            </a:prstGeom>
            <a:noFill/>
          </p:spPr>
          <p:txBody>
            <a:bodyPr wrap="square" lIns="0" tIns="0" rIns="0" bIns="0" rtlCol="0">
              <a:spAutoFit/>
            </a:bodyPr>
            <a:lstStyle/>
            <a:p>
              <a:pPr algn="ctr" defTabSz="685757">
                <a:buClr>
                  <a:srgbClr val="0F2B4B"/>
                </a:buClr>
              </a:pPr>
              <a:r>
                <a:rPr lang="en-US" sz="675" b="1" dirty="0">
                  <a:solidFill>
                    <a:srgbClr val="94AA5E"/>
                  </a:solidFill>
                  <a:latin typeface="Calibri Light"/>
                </a:rPr>
                <a:t>Revenue</a:t>
              </a:r>
            </a:p>
            <a:p>
              <a:pPr algn="ctr" defTabSz="685757">
                <a:buClr>
                  <a:srgbClr val="0F2B4B"/>
                </a:buClr>
              </a:pPr>
              <a:r>
                <a:rPr lang="en-US" sz="675" dirty="0">
                  <a:solidFill>
                    <a:srgbClr val="0F2B4B"/>
                  </a:solidFill>
                  <a:latin typeface="Calibri Light"/>
                </a:rPr>
                <a:t>Utility bill credit</a:t>
              </a:r>
            </a:p>
          </p:txBody>
        </p:sp>
      </p:grpSp>
      <p:grpSp>
        <p:nvGrpSpPr>
          <p:cNvPr id="4" name="Group 3"/>
          <p:cNvGrpSpPr/>
          <p:nvPr/>
        </p:nvGrpSpPr>
        <p:grpSpPr>
          <a:xfrm>
            <a:off x="273505" y="1904197"/>
            <a:ext cx="4116160" cy="2587512"/>
            <a:chOff x="3265230" y="2114577"/>
            <a:chExt cx="5593696" cy="3516325"/>
          </a:xfrm>
        </p:grpSpPr>
        <p:sp>
          <p:nvSpPr>
            <p:cNvPr id="105" name="Rectangle 104"/>
            <p:cNvSpPr/>
            <p:nvPr/>
          </p:nvSpPr>
          <p:spPr>
            <a:xfrm>
              <a:off x="5248610" y="2882044"/>
              <a:ext cx="1648984" cy="101678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40500" tIns="40500" rIns="40500" bIns="40500" rtlCol="0" anchor="ctr"/>
            <a:lstStyle/>
            <a:p>
              <a:pPr algn="ctr" defTabSz="685757">
                <a:buClr>
                  <a:srgbClr val="0F2B4B"/>
                </a:buClr>
              </a:pPr>
              <a:r>
                <a:rPr lang="en-US" sz="750" b="1" dirty="0">
                  <a:solidFill>
                    <a:prstClr val="white"/>
                  </a:solidFill>
                  <a:latin typeface="Calibri Light"/>
                </a:rPr>
                <a:t>DER ‘Broker’</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Allocate dispatch </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Measurement</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Technology and equipment</a:t>
              </a:r>
            </a:p>
            <a:p>
              <a:pPr marL="128588" indent="-128588" defTabSz="685757">
                <a:buClr>
                  <a:prstClr val="white"/>
                </a:buClr>
                <a:buFont typeface="Arial" panose="020B0604020202020204" pitchFamily="34" charset="0"/>
                <a:buChar char="•"/>
              </a:pPr>
              <a:r>
                <a:rPr lang="en-US" sz="675" dirty="0">
                  <a:solidFill>
                    <a:prstClr val="white"/>
                  </a:solidFill>
                  <a:latin typeface="Calibri Light"/>
                </a:rPr>
                <a:t>Compensation for  resource activated </a:t>
              </a:r>
            </a:p>
          </p:txBody>
        </p:sp>
        <p:cxnSp>
          <p:nvCxnSpPr>
            <p:cNvPr id="110" name="Straight Arrow Connector 109"/>
            <p:cNvCxnSpPr/>
            <p:nvPr/>
          </p:nvCxnSpPr>
          <p:spPr>
            <a:xfrm flipH="1" flipV="1">
              <a:off x="4687998" y="5198755"/>
              <a:ext cx="2712944" cy="3694"/>
            </a:xfrm>
            <a:prstGeom prst="straightConnector1">
              <a:avLst/>
            </a:prstGeom>
            <a:ln w="9525" cap="flat" cmpd="sng" algn="ctr">
              <a:solidFill>
                <a:schemeClr val="accent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11" name="TextBox 110"/>
            <p:cNvSpPr txBox="1"/>
            <p:nvPr/>
          </p:nvSpPr>
          <p:spPr>
            <a:xfrm>
              <a:off x="4675284" y="5348579"/>
              <a:ext cx="2621563" cy="282323"/>
            </a:xfrm>
            <a:prstGeom prst="rect">
              <a:avLst/>
            </a:prstGeom>
            <a:noFill/>
          </p:spPr>
          <p:txBody>
            <a:bodyPr wrap="square" lIns="0" tIns="0" rIns="0" bIns="0" rtlCol="0">
              <a:spAutoFit/>
            </a:bodyPr>
            <a:lstStyle/>
            <a:p>
              <a:pPr algn="ctr" defTabSz="685757">
                <a:buClr>
                  <a:srgbClr val="0F2B4B"/>
                </a:buClr>
              </a:pPr>
              <a:r>
                <a:rPr lang="en-US" sz="675" b="1" dirty="0">
                  <a:solidFill>
                    <a:srgbClr val="0C56A6"/>
                  </a:solidFill>
                  <a:latin typeface="Calibri Light"/>
                </a:rPr>
                <a:t>Service Provision </a:t>
              </a:r>
            </a:p>
            <a:p>
              <a:pPr algn="ctr" defTabSz="685757">
                <a:buClr>
                  <a:srgbClr val="0F2B4B"/>
                </a:buClr>
              </a:pPr>
              <a:r>
                <a:rPr lang="en-US" sz="675" dirty="0">
                  <a:solidFill>
                    <a:srgbClr val="0F2B4B"/>
                  </a:solidFill>
                  <a:latin typeface="Calibri Light"/>
                </a:rPr>
                <a:t>Load modification in response to control signal</a:t>
              </a:r>
            </a:p>
          </p:txBody>
        </p:sp>
        <p:sp>
          <p:nvSpPr>
            <p:cNvPr id="113" name="TextBox 112"/>
            <p:cNvSpPr txBox="1"/>
            <p:nvPr/>
          </p:nvSpPr>
          <p:spPr>
            <a:xfrm>
              <a:off x="6491656" y="4020245"/>
              <a:ext cx="1390013" cy="423485"/>
            </a:xfrm>
            <a:prstGeom prst="rect">
              <a:avLst/>
            </a:prstGeom>
            <a:noFill/>
          </p:spPr>
          <p:txBody>
            <a:bodyPr wrap="square" lIns="0" tIns="0" rIns="0" bIns="0" rtlCol="0">
              <a:spAutoFit/>
            </a:bodyPr>
            <a:lstStyle/>
            <a:p>
              <a:pPr algn="ctr" defTabSz="685757">
                <a:buClr>
                  <a:srgbClr val="0F2B4B"/>
                </a:buClr>
              </a:pPr>
              <a:r>
                <a:rPr lang="en-US" sz="675" b="1" dirty="0">
                  <a:solidFill>
                    <a:srgbClr val="E38825"/>
                  </a:solidFill>
                  <a:latin typeface="Calibri Light"/>
                </a:rPr>
                <a:t>Information</a:t>
              </a:r>
            </a:p>
            <a:p>
              <a:pPr algn="ctr" defTabSz="685757">
                <a:buClr>
                  <a:srgbClr val="0F2B4B"/>
                </a:buClr>
              </a:pPr>
              <a:r>
                <a:rPr lang="en-US" sz="675" dirty="0">
                  <a:solidFill>
                    <a:srgbClr val="0F2B4B"/>
                  </a:solidFill>
                  <a:latin typeface="Calibri Light"/>
                </a:rPr>
                <a:t>Energy usage, availability, </a:t>
              </a:r>
            </a:p>
            <a:p>
              <a:pPr algn="ctr" defTabSz="685757">
                <a:buClr>
                  <a:srgbClr val="0F2B4B"/>
                </a:buClr>
              </a:pPr>
              <a:r>
                <a:rPr lang="en-US" sz="675" dirty="0">
                  <a:solidFill>
                    <a:srgbClr val="0F2B4B"/>
                  </a:solidFill>
                  <a:latin typeface="Calibri Light"/>
                </a:rPr>
                <a:t>control signals</a:t>
              </a:r>
            </a:p>
          </p:txBody>
        </p:sp>
        <p:sp>
          <p:nvSpPr>
            <p:cNvPr id="114" name="TextBox 113"/>
            <p:cNvSpPr txBox="1"/>
            <p:nvPr/>
          </p:nvSpPr>
          <p:spPr>
            <a:xfrm>
              <a:off x="4105219" y="3980625"/>
              <a:ext cx="1100240" cy="282323"/>
            </a:xfrm>
            <a:prstGeom prst="rect">
              <a:avLst/>
            </a:prstGeom>
            <a:noFill/>
          </p:spPr>
          <p:txBody>
            <a:bodyPr wrap="square" lIns="0" tIns="0" rIns="0" bIns="0" rtlCol="0">
              <a:spAutoFit/>
            </a:bodyPr>
            <a:lstStyle/>
            <a:p>
              <a:pPr algn="ctr" defTabSz="685757">
                <a:buClr>
                  <a:srgbClr val="0F2B4B"/>
                </a:buClr>
              </a:pPr>
              <a:r>
                <a:rPr lang="en-US" sz="675" b="1" dirty="0">
                  <a:solidFill>
                    <a:srgbClr val="E38825"/>
                  </a:solidFill>
                  <a:latin typeface="Calibri Light"/>
                </a:rPr>
                <a:t>Information</a:t>
              </a:r>
            </a:p>
            <a:p>
              <a:pPr algn="ctr" defTabSz="685757">
                <a:buClr>
                  <a:srgbClr val="0F2B4B"/>
                </a:buClr>
              </a:pPr>
              <a:r>
                <a:rPr lang="en-US" sz="675" dirty="0">
                  <a:solidFill>
                    <a:srgbClr val="0F2B4B"/>
                  </a:solidFill>
                  <a:latin typeface="Calibri Light"/>
                </a:rPr>
                <a:t>Bids, dispatch signals</a:t>
              </a:r>
            </a:p>
          </p:txBody>
        </p:sp>
        <p:sp>
          <p:nvSpPr>
            <p:cNvPr id="118" name="TextBox 117"/>
            <p:cNvSpPr txBox="1"/>
            <p:nvPr/>
          </p:nvSpPr>
          <p:spPr>
            <a:xfrm>
              <a:off x="3265230" y="2762298"/>
              <a:ext cx="2116867" cy="564645"/>
            </a:xfrm>
            <a:prstGeom prst="rect">
              <a:avLst/>
            </a:prstGeom>
            <a:noFill/>
          </p:spPr>
          <p:txBody>
            <a:bodyPr wrap="square" lIns="0" tIns="0" rIns="0" bIns="0" rtlCol="0">
              <a:spAutoFit/>
            </a:bodyPr>
            <a:lstStyle/>
            <a:p>
              <a:pPr algn="ctr" defTabSz="685757">
                <a:buClr>
                  <a:srgbClr val="0F2B4B"/>
                </a:buClr>
              </a:pPr>
              <a:r>
                <a:rPr lang="en-US" sz="675" b="1" dirty="0">
                  <a:solidFill>
                    <a:srgbClr val="94AA5E"/>
                  </a:solidFill>
                  <a:latin typeface="Calibri Light"/>
                </a:rPr>
                <a:t>Service Payment</a:t>
              </a:r>
            </a:p>
            <a:p>
              <a:pPr algn="ctr" defTabSz="685757">
                <a:buClr>
                  <a:srgbClr val="0F2B4B"/>
                </a:buClr>
              </a:pPr>
              <a:r>
                <a:rPr lang="en-US" sz="675" dirty="0">
                  <a:solidFill>
                    <a:srgbClr val="0F2B4B"/>
                  </a:solidFill>
                  <a:latin typeface="Calibri Light"/>
                </a:rPr>
                <a:t>Capacity </a:t>
              </a:r>
            </a:p>
            <a:p>
              <a:pPr algn="ctr" defTabSz="685757">
                <a:buClr>
                  <a:srgbClr val="0F2B4B"/>
                </a:buClr>
              </a:pPr>
              <a:r>
                <a:rPr lang="en-US" sz="675" dirty="0">
                  <a:solidFill>
                    <a:srgbClr val="0F2B4B"/>
                  </a:solidFill>
                  <a:latin typeface="Calibri Light"/>
                </a:rPr>
                <a:t>Energy</a:t>
              </a:r>
            </a:p>
            <a:p>
              <a:pPr algn="ctr" defTabSz="685757">
                <a:buClr>
                  <a:srgbClr val="0F2B4B"/>
                </a:buClr>
              </a:pPr>
              <a:r>
                <a:rPr lang="en-US" sz="675" dirty="0">
                  <a:solidFill>
                    <a:srgbClr val="0F2B4B"/>
                  </a:solidFill>
                  <a:latin typeface="Calibri Light"/>
                </a:rPr>
                <a:t>Ancillary Services</a:t>
              </a:r>
            </a:p>
          </p:txBody>
        </p:sp>
        <p:sp>
          <p:nvSpPr>
            <p:cNvPr id="119" name="TextBox 118"/>
            <p:cNvSpPr txBox="1"/>
            <p:nvPr/>
          </p:nvSpPr>
          <p:spPr>
            <a:xfrm>
              <a:off x="6889320" y="2747243"/>
              <a:ext cx="1274254" cy="564645"/>
            </a:xfrm>
            <a:prstGeom prst="rect">
              <a:avLst/>
            </a:prstGeom>
            <a:noFill/>
          </p:spPr>
          <p:txBody>
            <a:bodyPr wrap="square" lIns="0" tIns="0" rIns="0" bIns="0" rtlCol="0">
              <a:spAutoFit/>
            </a:bodyPr>
            <a:lstStyle/>
            <a:p>
              <a:pPr algn="ctr" defTabSz="685757">
                <a:buClr>
                  <a:srgbClr val="0F2B4B"/>
                </a:buClr>
              </a:pPr>
              <a:r>
                <a:rPr lang="en-US" sz="675" b="1" dirty="0">
                  <a:solidFill>
                    <a:srgbClr val="94AA5E"/>
                  </a:solidFill>
                  <a:latin typeface="Calibri Light"/>
                </a:rPr>
                <a:t>Revenue Streams</a:t>
              </a:r>
            </a:p>
            <a:p>
              <a:pPr algn="ctr" defTabSz="685757">
                <a:buClr>
                  <a:srgbClr val="0F2B4B"/>
                </a:buClr>
              </a:pPr>
              <a:r>
                <a:rPr lang="en-US" sz="675" dirty="0">
                  <a:solidFill>
                    <a:srgbClr val="0F2B4B"/>
                  </a:solidFill>
                  <a:latin typeface="Calibri Light"/>
                </a:rPr>
                <a:t>Base pay </a:t>
              </a:r>
            </a:p>
            <a:p>
              <a:pPr algn="ctr" defTabSz="685757">
                <a:buClr>
                  <a:srgbClr val="0F2B4B"/>
                </a:buClr>
              </a:pPr>
              <a:r>
                <a:rPr lang="en-US" sz="675" dirty="0">
                  <a:solidFill>
                    <a:srgbClr val="0F2B4B"/>
                  </a:solidFill>
                  <a:latin typeface="Calibri Light"/>
                </a:rPr>
                <a:t>Performance pay</a:t>
              </a:r>
            </a:p>
            <a:p>
              <a:pPr algn="ctr" defTabSz="685757">
                <a:buClr>
                  <a:srgbClr val="0F2B4B"/>
                </a:buClr>
              </a:pPr>
              <a:r>
                <a:rPr lang="en-US" sz="675" dirty="0">
                  <a:solidFill>
                    <a:srgbClr val="0F2B4B"/>
                  </a:solidFill>
                  <a:latin typeface="Calibri Light"/>
                </a:rPr>
                <a:t>Performance + base pay</a:t>
              </a:r>
            </a:p>
          </p:txBody>
        </p:sp>
        <p:cxnSp>
          <p:nvCxnSpPr>
            <p:cNvPr id="120" name="Connector: Elbow 119"/>
            <p:cNvCxnSpPr>
              <a:stCxn id="126" idx="1"/>
              <a:endCxn id="105" idx="1"/>
            </p:cNvCxnSpPr>
            <p:nvPr/>
          </p:nvCxnSpPr>
          <p:spPr>
            <a:xfrm rot="10800000" flipH="1">
              <a:off x="3580893" y="3390437"/>
              <a:ext cx="1667716" cy="1629442"/>
            </a:xfrm>
            <a:prstGeom prst="bentConnector3">
              <a:avLst>
                <a:gd name="adj1" fmla="val -13971"/>
              </a:avLst>
            </a:prstGeom>
            <a:ln w="635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Connector: Elbow 120"/>
            <p:cNvCxnSpPr>
              <a:stCxn id="134" idx="3"/>
              <a:endCxn id="105" idx="3"/>
            </p:cNvCxnSpPr>
            <p:nvPr/>
          </p:nvCxnSpPr>
          <p:spPr>
            <a:xfrm flipH="1" flipV="1">
              <a:off x="6897593" y="3390437"/>
              <a:ext cx="1961333" cy="1638689"/>
            </a:xfrm>
            <a:prstGeom prst="bentConnector3">
              <a:avLst>
                <a:gd name="adj1" fmla="val -11879"/>
              </a:avLst>
            </a:prstGeom>
            <a:ln w="6350">
              <a:solidFill>
                <a:schemeClr val="accent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Connector: Elbow 121"/>
            <p:cNvCxnSpPr/>
            <p:nvPr/>
          </p:nvCxnSpPr>
          <p:spPr>
            <a:xfrm rot="5400000" flipH="1" flipV="1">
              <a:off x="4631909" y="4026949"/>
              <a:ext cx="1075318" cy="832546"/>
            </a:xfrm>
            <a:prstGeom prst="bentConnector3">
              <a:avLst>
                <a:gd name="adj1" fmla="val 396"/>
              </a:avLst>
            </a:prstGeom>
            <a:ln w="63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p:cNvCxnSpPr>
              <a:stCxn id="134" idx="1"/>
            </p:cNvCxnSpPr>
            <p:nvPr/>
          </p:nvCxnSpPr>
          <p:spPr>
            <a:xfrm rot="10800000">
              <a:off x="6430529" y="3905564"/>
              <a:ext cx="1029009" cy="1123563"/>
            </a:xfrm>
            <a:prstGeom prst="bentConnector2">
              <a:avLst/>
            </a:prstGeom>
            <a:ln w="635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580894" y="4430288"/>
              <a:ext cx="1094390" cy="1000401"/>
              <a:chOff x="1903334" y="2181341"/>
              <a:chExt cx="1233354" cy="1113086"/>
            </a:xfrm>
          </p:grpSpPr>
          <p:pic>
            <p:nvPicPr>
              <p:cNvPr id="126" name="Picture 1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3334" y="2380257"/>
                <a:ext cx="1233354" cy="914170"/>
              </a:xfrm>
              <a:prstGeom prst="rect">
                <a:avLst/>
              </a:prstGeom>
            </p:spPr>
          </p:pic>
          <p:sp>
            <p:nvSpPr>
              <p:cNvPr id="127" name="TextBox 126"/>
              <p:cNvSpPr txBox="1"/>
              <p:nvPr/>
            </p:nvSpPr>
            <p:spPr>
              <a:xfrm>
                <a:off x="1981216" y="2181341"/>
                <a:ext cx="971764" cy="209415"/>
              </a:xfrm>
              <a:prstGeom prst="rect">
                <a:avLst/>
              </a:prstGeom>
              <a:solidFill>
                <a:schemeClr val="bg1"/>
              </a:solidFill>
            </p:spPr>
            <p:txBody>
              <a:bodyPr wrap="square" lIns="0" tIns="0" rIns="0" bIns="0" rtlCol="0">
                <a:spAutoFit/>
              </a:bodyPr>
              <a:lstStyle/>
              <a:p>
                <a:pPr algn="ctr" defTabSz="685757">
                  <a:buClr>
                    <a:srgbClr val="0F2B4B"/>
                  </a:buClr>
                </a:pPr>
                <a:r>
                  <a:rPr lang="en-US" sz="900" b="1" dirty="0">
                    <a:solidFill>
                      <a:srgbClr val="0F2B4B"/>
                    </a:solidFill>
                    <a:latin typeface="Calibri Light"/>
                  </a:rPr>
                  <a:t>ISO/RTO</a:t>
                </a:r>
              </a:p>
            </p:txBody>
          </p:sp>
        </p:grpSp>
        <p:grpSp>
          <p:nvGrpSpPr>
            <p:cNvPr id="128" name="Group 127"/>
            <p:cNvGrpSpPr/>
            <p:nvPr/>
          </p:nvGrpSpPr>
          <p:grpSpPr>
            <a:xfrm>
              <a:off x="5467783" y="2114577"/>
              <a:ext cx="1150726" cy="828047"/>
              <a:chOff x="629935" y="3774821"/>
              <a:chExt cx="1150726" cy="828047"/>
            </a:xfrm>
          </p:grpSpPr>
          <p:pic>
            <p:nvPicPr>
              <p:cNvPr id="129" name="Picture 1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9064" y="3933094"/>
                <a:ext cx="672467" cy="669774"/>
              </a:xfrm>
              <a:prstGeom prst="rect">
                <a:avLst/>
              </a:prstGeom>
            </p:spPr>
          </p:pic>
          <p:sp>
            <p:nvSpPr>
              <p:cNvPr id="130" name="TextBox 129"/>
              <p:cNvSpPr txBox="1"/>
              <p:nvPr/>
            </p:nvSpPr>
            <p:spPr>
              <a:xfrm>
                <a:off x="629935" y="3774821"/>
                <a:ext cx="1150726" cy="188215"/>
              </a:xfrm>
              <a:prstGeom prst="rect">
                <a:avLst/>
              </a:prstGeom>
              <a:noFill/>
            </p:spPr>
            <p:txBody>
              <a:bodyPr wrap="square" lIns="0" tIns="0" rIns="0" bIns="0" rtlCol="0">
                <a:spAutoFit/>
              </a:bodyPr>
              <a:lstStyle/>
              <a:p>
                <a:pPr algn="ctr" defTabSz="685757">
                  <a:buClr>
                    <a:srgbClr val="0F2B4B"/>
                  </a:buClr>
                </a:pPr>
                <a:r>
                  <a:rPr lang="en-US" sz="900" b="1" dirty="0">
                    <a:ln w="0"/>
                    <a:solidFill>
                      <a:srgbClr val="0F2B4B"/>
                    </a:solidFill>
                    <a:latin typeface="Calibri Light"/>
                  </a:rPr>
                  <a:t>Aggregator</a:t>
                </a:r>
              </a:p>
            </p:txBody>
          </p:sp>
        </p:grpSp>
        <p:grpSp>
          <p:nvGrpSpPr>
            <p:cNvPr id="133" name="Group 132"/>
            <p:cNvGrpSpPr/>
            <p:nvPr/>
          </p:nvGrpSpPr>
          <p:grpSpPr>
            <a:xfrm>
              <a:off x="7449527" y="4428150"/>
              <a:ext cx="1409399" cy="1021036"/>
              <a:chOff x="4740329" y="4428150"/>
              <a:chExt cx="1409399" cy="1021036"/>
            </a:xfrm>
          </p:grpSpPr>
          <p:pic>
            <p:nvPicPr>
              <p:cNvPr id="134" name="Picture 133"/>
              <p:cNvPicPr>
                <a:picLocks noChangeAspect="1"/>
              </p:cNvPicPr>
              <p:nvPr/>
            </p:nvPicPr>
            <p:blipFill rotWithShape="1">
              <a:blip r:embed="rId15" cstate="print">
                <a:extLst>
                  <a:ext uri="{28A0092B-C50C-407E-A947-70E740481C1C}">
                    <a14:useLocalDpi xmlns:a14="http://schemas.microsoft.com/office/drawing/2010/main" val="0"/>
                  </a:ext>
                </a:extLst>
              </a:blip>
              <a:srcRect l="5231" t="17291" r="38522" b="36406"/>
              <a:stretch/>
            </p:blipFill>
            <p:spPr>
              <a:xfrm>
                <a:off x="4750339" y="4609066"/>
                <a:ext cx="1399389" cy="840120"/>
              </a:xfrm>
              <a:prstGeom prst="rect">
                <a:avLst/>
              </a:prstGeom>
            </p:spPr>
          </p:pic>
          <p:sp>
            <p:nvSpPr>
              <p:cNvPr id="135" name="TextBox 134"/>
              <p:cNvSpPr txBox="1"/>
              <p:nvPr/>
            </p:nvSpPr>
            <p:spPr>
              <a:xfrm>
                <a:off x="4740329" y="4428150"/>
                <a:ext cx="1150726" cy="188215"/>
              </a:xfrm>
              <a:prstGeom prst="rect">
                <a:avLst/>
              </a:prstGeom>
              <a:noFill/>
            </p:spPr>
            <p:txBody>
              <a:bodyPr wrap="square" lIns="0" tIns="0" rIns="0" bIns="0" rtlCol="0">
                <a:spAutoFit/>
              </a:bodyPr>
              <a:lstStyle/>
              <a:p>
                <a:pPr algn="ctr" defTabSz="685757">
                  <a:buClr>
                    <a:srgbClr val="0F2B4B"/>
                  </a:buClr>
                </a:pPr>
                <a:r>
                  <a:rPr lang="en-US" sz="900" b="1" dirty="0">
                    <a:ln w="0"/>
                    <a:solidFill>
                      <a:srgbClr val="0F2B4B"/>
                    </a:solidFill>
                    <a:latin typeface="Calibri Light"/>
                  </a:rPr>
                  <a:t>Load Resource</a:t>
                </a:r>
              </a:p>
            </p:txBody>
          </p:sp>
        </p:grpSp>
      </p:grpSp>
      <p:grpSp>
        <p:nvGrpSpPr>
          <p:cNvPr id="136" name="Group 135"/>
          <p:cNvGrpSpPr/>
          <p:nvPr/>
        </p:nvGrpSpPr>
        <p:grpSpPr>
          <a:xfrm>
            <a:off x="332233" y="1638450"/>
            <a:ext cx="4164532" cy="222533"/>
            <a:chOff x="442913" y="1341438"/>
            <a:chExt cx="11306175" cy="296711"/>
          </a:xfrm>
        </p:grpSpPr>
        <p:cxnSp>
          <p:nvCxnSpPr>
            <p:cNvPr id="137" name="Straight Connector 136"/>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442913" y="1341438"/>
              <a:ext cx="11306175" cy="296711"/>
            </a:xfrm>
            <a:prstGeom prst="rect">
              <a:avLst/>
            </a:prstGeom>
            <a:noFill/>
          </p:spPr>
          <p:txBody>
            <a:bodyPr wrap="square" lIns="0" tIns="0" rIns="0" bIns="0" rtlCol="0" anchor="ctr" anchorCtr="0">
              <a:noAutofit/>
            </a:bodyPr>
            <a:lstStyle/>
            <a:p>
              <a:pPr algn="just" defTabSz="685757">
                <a:buClr>
                  <a:srgbClr val="0F2B4B"/>
                </a:buClr>
              </a:pPr>
              <a:r>
                <a:rPr lang="en-GB" sz="1050" b="1" dirty="0">
                  <a:solidFill>
                    <a:srgbClr val="69A5D6"/>
                  </a:solidFill>
                  <a:latin typeface="Calibri Light"/>
                </a:rPr>
                <a:t>DR Participation in ISO Markets With an Aggregator Facilitating the Process </a:t>
              </a:r>
            </a:p>
          </p:txBody>
        </p:sp>
      </p:grpSp>
      <p:sp>
        <p:nvSpPr>
          <p:cNvPr id="140" name="TextBox 139"/>
          <p:cNvSpPr txBox="1"/>
          <p:nvPr/>
        </p:nvSpPr>
        <p:spPr>
          <a:xfrm>
            <a:off x="332233" y="947477"/>
            <a:ext cx="8478000" cy="276999"/>
          </a:xfrm>
          <a:prstGeom prst="rect">
            <a:avLst/>
          </a:prstGeom>
          <a:noFill/>
        </p:spPr>
        <p:txBody>
          <a:bodyPr wrap="square" lIns="0" tIns="0" rIns="0" bIns="0" rtlCol="0">
            <a:spAutoFit/>
          </a:bodyPr>
          <a:lstStyle/>
          <a:p>
            <a:pPr algn="just" defTabSz="685757">
              <a:lnSpc>
                <a:spcPct val="120000"/>
              </a:lnSpc>
              <a:spcBef>
                <a:spcPts val="450"/>
              </a:spcBef>
              <a:buClr>
                <a:srgbClr val="0F2B4B"/>
              </a:buClr>
            </a:pPr>
            <a:r>
              <a:rPr lang="en-US" sz="750" dirty="0">
                <a:solidFill>
                  <a:srgbClr val="0F2B4B"/>
                </a:solidFill>
                <a:latin typeface="Calibri Light" panose="020F0302020204030204" pitchFamily="34" charset="0"/>
              </a:rPr>
              <a:t>Demand response and DER aggregation has evolved into a tool for planning, operation and control strategies of both utilities and ISOs/RTOs through various price and volume-based measures.  Currently, demand response is developing within the domain of distributed energy resource (DER) management. </a:t>
            </a:r>
            <a:r>
              <a:rPr lang="en-US" sz="750" dirty="0">
                <a:solidFill>
                  <a:srgbClr val="0F2B4B"/>
                </a:solidFill>
                <a:latin typeface="Calibri Light"/>
              </a:rPr>
              <a:t>The expanding deployment of DERs calls for new business and revenue models to provide growth opportunities. </a:t>
            </a:r>
            <a:endParaRPr lang="en-US" sz="750" spc="-15" dirty="0">
              <a:solidFill>
                <a:srgbClr val="0F2B4B"/>
              </a:solidFill>
              <a:latin typeface="Calibri Light"/>
            </a:endParaRPr>
          </a:p>
        </p:txBody>
      </p:sp>
    </p:spTree>
    <p:extLst>
      <p:ext uri="{BB962C8B-B14F-4D97-AF65-F5344CB8AC3E}">
        <p14:creationId xmlns:p14="http://schemas.microsoft.com/office/powerpoint/2010/main" val="276556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Dispatchable</a:t>
            </a:r>
            <a:r>
              <a:rPr lang="en-US" dirty="0"/>
              <a:t> DERs Can Provide Value Across All Levels of the Grid</a:t>
            </a:r>
          </a:p>
        </p:txBody>
      </p:sp>
      <p:sp>
        <p:nvSpPr>
          <p:cNvPr id="14" name="Rectangle 13"/>
          <p:cNvSpPr/>
          <p:nvPr/>
        </p:nvSpPr>
        <p:spPr>
          <a:xfrm>
            <a:off x="409874" y="3829856"/>
            <a:ext cx="1440180" cy="342900"/>
          </a:xfrm>
          <a:prstGeom prst="rect">
            <a:avLst/>
          </a:prstGeom>
          <a:solidFill>
            <a:srgbClr val="0F2B4B"/>
          </a:solidFill>
          <a:ln w="25400" cap="flat" cmpd="sng" algn="ctr">
            <a:noFill/>
            <a:prstDash val="solid"/>
          </a:ln>
          <a:effectLst/>
        </p:spPr>
        <p:txBody>
          <a:bodyPr rtlCol="0" anchor="ctr"/>
          <a:lstStyle/>
          <a:p>
            <a:pPr algn="ctr">
              <a:defRPr/>
            </a:pPr>
            <a:r>
              <a:rPr lang="en-US" sz="750" kern="0" dirty="0">
                <a:solidFill>
                  <a:sysClr val="window" lastClr="FFFFFF"/>
                </a:solidFill>
                <a:latin typeface="Arial"/>
              </a:rPr>
              <a:t>ENERGY CHARGES</a:t>
            </a:r>
          </a:p>
        </p:txBody>
      </p:sp>
      <p:sp>
        <p:nvSpPr>
          <p:cNvPr id="15" name="Rectangle 14"/>
          <p:cNvSpPr/>
          <p:nvPr/>
        </p:nvSpPr>
        <p:spPr>
          <a:xfrm>
            <a:off x="409874" y="2458256"/>
            <a:ext cx="1440180" cy="342900"/>
          </a:xfrm>
          <a:prstGeom prst="rect">
            <a:avLst/>
          </a:prstGeom>
          <a:solidFill>
            <a:srgbClr val="69A5D6"/>
          </a:solidFill>
          <a:ln w="25400" cap="flat" cmpd="sng" algn="ctr">
            <a:noFill/>
            <a:prstDash val="solid"/>
          </a:ln>
          <a:effectLst/>
        </p:spPr>
        <p:txBody>
          <a:bodyPr rtlCol="0" anchor="ctr"/>
          <a:lstStyle/>
          <a:p>
            <a:pPr algn="ctr">
              <a:defRPr/>
            </a:pPr>
            <a:r>
              <a:rPr lang="en-US" sz="750" kern="0" dirty="0">
                <a:solidFill>
                  <a:prstClr val="white"/>
                </a:solidFill>
                <a:latin typeface="Arial"/>
              </a:rPr>
              <a:t>POWER QUALITY</a:t>
            </a:r>
          </a:p>
        </p:txBody>
      </p:sp>
      <p:sp>
        <p:nvSpPr>
          <p:cNvPr id="16" name="Rectangle 15"/>
          <p:cNvSpPr/>
          <p:nvPr/>
        </p:nvSpPr>
        <p:spPr>
          <a:xfrm>
            <a:off x="409874" y="2116742"/>
            <a:ext cx="709155" cy="342900"/>
          </a:xfrm>
          <a:prstGeom prst="rect">
            <a:avLst/>
          </a:prstGeom>
          <a:solidFill>
            <a:srgbClr val="B2CC6D"/>
          </a:solidFill>
          <a:ln w="25400" cap="flat" cmpd="sng" algn="ctr">
            <a:noFill/>
            <a:prstDash val="solid"/>
          </a:ln>
          <a:effectLst/>
        </p:spPr>
        <p:txBody>
          <a:bodyPr rtlCol="0" anchor="ctr"/>
          <a:lstStyle/>
          <a:p>
            <a:pPr algn="ctr">
              <a:defRPr/>
            </a:pPr>
            <a:r>
              <a:rPr lang="en-US" sz="750" kern="0" dirty="0">
                <a:solidFill>
                  <a:srgbClr val="FFFFFF"/>
                </a:solidFill>
                <a:latin typeface="Arial"/>
              </a:rPr>
              <a:t>UTILITY PROGRAMS</a:t>
            </a:r>
          </a:p>
        </p:txBody>
      </p:sp>
      <p:sp>
        <p:nvSpPr>
          <p:cNvPr id="17" name="Rectangle 16"/>
          <p:cNvSpPr/>
          <p:nvPr/>
        </p:nvSpPr>
        <p:spPr>
          <a:xfrm>
            <a:off x="409874" y="2801156"/>
            <a:ext cx="1440180" cy="342900"/>
          </a:xfrm>
          <a:prstGeom prst="rect">
            <a:avLst/>
          </a:prstGeom>
          <a:solidFill>
            <a:srgbClr val="0C56A6"/>
          </a:solidFill>
          <a:ln w="25400" cap="flat" cmpd="sng" algn="ctr">
            <a:noFill/>
            <a:prstDash val="solid"/>
          </a:ln>
          <a:effectLst/>
        </p:spPr>
        <p:txBody>
          <a:bodyPr rtlCol="0" anchor="ctr"/>
          <a:lstStyle/>
          <a:p>
            <a:pPr algn="ctr">
              <a:defRPr/>
            </a:pPr>
            <a:r>
              <a:rPr lang="en-US" sz="750" kern="0" dirty="0">
                <a:solidFill>
                  <a:prstClr val="white"/>
                </a:solidFill>
                <a:latin typeface="Arial"/>
              </a:rPr>
              <a:t>RELIABILITY / RESILIENCY</a:t>
            </a:r>
          </a:p>
        </p:txBody>
      </p:sp>
      <p:sp>
        <p:nvSpPr>
          <p:cNvPr id="18" name="Rectangle 17"/>
          <p:cNvSpPr/>
          <p:nvPr/>
        </p:nvSpPr>
        <p:spPr>
          <a:xfrm>
            <a:off x="409874" y="3486956"/>
            <a:ext cx="1440180" cy="342900"/>
          </a:xfrm>
          <a:prstGeom prst="rect">
            <a:avLst/>
          </a:prstGeom>
          <a:solidFill>
            <a:srgbClr val="8CA3B5"/>
          </a:solidFill>
          <a:ln w="25400" cap="flat" cmpd="sng" algn="ctr">
            <a:noFill/>
            <a:prstDash val="solid"/>
          </a:ln>
          <a:effectLst/>
        </p:spPr>
        <p:txBody>
          <a:bodyPr rtlCol="0" anchor="ctr"/>
          <a:lstStyle/>
          <a:p>
            <a:pPr algn="ctr">
              <a:defRPr/>
            </a:pPr>
            <a:r>
              <a:rPr lang="en-US" sz="750" kern="0" dirty="0">
                <a:solidFill>
                  <a:prstClr val="white"/>
                </a:solidFill>
                <a:latin typeface="Arial"/>
              </a:rPr>
              <a:t>DEMAND CHARGES</a:t>
            </a:r>
          </a:p>
        </p:txBody>
      </p:sp>
      <p:sp>
        <p:nvSpPr>
          <p:cNvPr id="19" name="Rectangle 18"/>
          <p:cNvSpPr/>
          <p:nvPr/>
        </p:nvSpPr>
        <p:spPr>
          <a:xfrm>
            <a:off x="1119030" y="1782636"/>
            <a:ext cx="731024" cy="674791"/>
          </a:xfrm>
          <a:prstGeom prst="rect">
            <a:avLst/>
          </a:prstGeom>
          <a:solidFill>
            <a:srgbClr val="DBA880"/>
          </a:solidFill>
          <a:ln w="25400" cap="flat" cmpd="sng" algn="ctr">
            <a:noFill/>
            <a:prstDash val="solid"/>
          </a:ln>
          <a:effectLst/>
        </p:spPr>
        <p:txBody>
          <a:bodyPr rtlCol="0" anchor="ctr"/>
          <a:lstStyle/>
          <a:p>
            <a:pPr algn="ctr">
              <a:defRPr/>
            </a:pPr>
            <a:r>
              <a:rPr lang="en-US" sz="750" kern="0" dirty="0">
                <a:solidFill>
                  <a:srgbClr val="FFFFFF"/>
                </a:solidFill>
                <a:latin typeface="Arial"/>
              </a:rPr>
              <a:t>3</a:t>
            </a:r>
            <a:r>
              <a:rPr lang="en-US" sz="750" kern="0" baseline="30000" dirty="0">
                <a:solidFill>
                  <a:srgbClr val="FFFFFF"/>
                </a:solidFill>
                <a:latin typeface="Arial"/>
              </a:rPr>
              <a:t>rd</a:t>
            </a:r>
            <a:r>
              <a:rPr lang="en-US" sz="750" kern="0" dirty="0">
                <a:solidFill>
                  <a:srgbClr val="FFFFFF"/>
                </a:solidFill>
                <a:latin typeface="Arial"/>
              </a:rPr>
              <a:t> PARTY PROGRAMS</a:t>
            </a:r>
          </a:p>
        </p:txBody>
      </p:sp>
      <p:sp>
        <p:nvSpPr>
          <p:cNvPr id="21" name="Rectangle 20"/>
          <p:cNvSpPr/>
          <p:nvPr/>
        </p:nvSpPr>
        <p:spPr>
          <a:xfrm>
            <a:off x="409874" y="3144056"/>
            <a:ext cx="1440180" cy="342900"/>
          </a:xfrm>
          <a:prstGeom prst="rect">
            <a:avLst/>
          </a:prstGeom>
          <a:solidFill>
            <a:srgbClr val="748597"/>
          </a:solidFill>
          <a:ln w="25400" cap="flat" cmpd="sng" algn="ctr">
            <a:noFill/>
            <a:prstDash val="solid"/>
          </a:ln>
          <a:effectLst/>
        </p:spPr>
        <p:txBody>
          <a:bodyPr rtlCol="0" anchor="ctr"/>
          <a:lstStyle/>
          <a:p>
            <a:pPr algn="ctr">
              <a:defRPr/>
            </a:pPr>
            <a:r>
              <a:rPr lang="en-US" sz="750" kern="0" dirty="0">
                <a:solidFill>
                  <a:prstClr val="white"/>
                </a:solidFill>
                <a:latin typeface="Arial"/>
              </a:rPr>
              <a:t>SYSTEM PEAK CHARGES</a:t>
            </a:r>
          </a:p>
        </p:txBody>
      </p:sp>
      <p:sp>
        <p:nvSpPr>
          <p:cNvPr id="28" name="Rectangle 27"/>
          <p:cNvSpPr/>
          <p:nvPr/>
        </p:nvSpPr>
        <p:spPr>
          <a:xfrm>
            <a:off x="409874" y="1782644"/>
            <a:ext cx="709155" cy="342900"/>
          </a:xfrm>
          <a:prstGeom prst="rect">
            <a:avLst/>
          </a:prstGeom>
          <a:solidFill>
            <a:srgbClr val="94AA5E"/>
          </a:solidFill>
          <a:ln w="25400" cap="flat" cmpd="sng" algn="ctr">
            <a:noFill/>
            <a:prstDash val="solid"/>
          </a:ln>
          <a:effectLst/>
        </p:spPr>
        <p:txBody>
          <a:bodyPr rtlCol="0" anchor="ctr"/>
          <a:lstStyle/>
          <a:p>
            <a:pPr algn="ctr">
              <a:defRPr/>
            </a:pPr>
            <a:r>
              <a:rPr lang="en-US" sz="750" kern="0" dirty="0">
                <a:solidFill>
                  <a:srgbClr val="FFFFFF"/>
                </a:solidFill>
                <a:latin typeface="Arial"/>
              </a:rPr>
              <a:t>ISO/RTO PROGRAMS</a:t>
            </a:r>
          </a:p>
        </p:txBody>
      </p:sp>
      <p:sp>
        <p:nvSpPr>
          <p:cNvPr id="31" name="TextBox 30"/>
          <p:cNvSpPr txBox="1"/>
          <p:nvPr/>
        </p:nvSpPr>
        <p:spPr>
          <a:xfrm>
            <a:off x="332100" y="4172166"/>
            <a:ext cx="1595727" cy="248209"/>
          </a:xfrm>
          <a:prstGeom prst="rect">
            <a:avLst/>
          </a:prstGeom>
          <a:noFill/>
        </p:spPr>
        <p:txBody>
          <a:bodyPr wrap="square" rtlCol="0">
            <a:spAutoFit/>
          </a:bodyPr>
          <a:lstStyle/>
          <a:p>
            <a:pPr algn="ctr" defTabSz="764118"/>
            <a:r>
              <a:rPr lang="en-US" sz="1013" b="1" kern="0" dirty="0">
                <a:latin typeface="Calibri" panose="020F0502020204030204" pitchFamily="34" charset="0"/>
                <a:cs typeface="Arial"/>
              </a:rPr>
              <a:t>Customer Value Streams</a:t>
            </a:r>
          </a:p>
        </p:txBody>
      </p:sp>
      <p:sp>
        <p:nvSpPr>
          <p:cNvPr id="47" name="TextBox 46"/>
          <p:cNvSpPr txBox="1"/>
          <p:nvPr/>
        </p:nvSpPr>
        <p:spPr>
          <a:xfrm>
            <a:off x="2139835" y="4172166"/>
            <a:ext cx="1629467" cy="248209"/>
          </a:xfrm>
          <a:prstGeom prst="rect">
            <a:avLst/>
          </a:prstGeom>
          <a:noFill/>
        </p:spPr>
        <p:txBody>
          <a:bodyPr wrap="square" rtlCol="0">
            <a:spAutoFit/>
          </a:bodyPr>
          <a:lstStyle/>
          <a:p>
            <a:pPr algn="ctr" defTabSz="764118"/>
            <a:r>
              <a:rPr lang="en-US" sz="1013" b="1" kern="0" dirty="0">
                <a:latin typeface="Calibri" panose="020F0502020204030204" pitchFamily="34" charset="0"/>
                <a:cs typeface="Arial"/>
              </a:rPr>
              <a:t>Distribution Value Streams</a:t>
            </a:r>
          </a:p>
        </p:txBody>
      </p:sp>
      <p:sp>
        <p:nvSpPr>
          <p:cNvPr id="25" name="Rectangle 24"/>
          <p:cNvSpPr/>
          <p:nvPr/>
        </p:nvSpPr>
        <p:spPr>
          <a:xfrm>
            <a:off x="2242997" y="3829856"/>
            <a:ext cx="1440180" cy="342900"/>
          </a:xfrm>
          <a:prstGeom prst="rect">
            <a:avLst/>
          </a:prstGeom>
          <a:solidFill>
            <a:srgbClr val="0F2B4B"/>
          </a:solidFill>
          <a:ln w="25400" cap="flat" cmpd="sng" algn="ctr">
            <a:noFill/>
            <a:prstDash val="solid"/>
          </a:ln>
          <a:effectLst/>
        </p:spPr>
        <p:txBody>
          <a:bodyPr rtlCol="0" anchor="ctr"/>
          <a:lstStyle/>
          <a:p>
            <a:pPr algn="ctr">
              <a:defRPr/>
            </a:pPr>
            <a:r>
              <a:rPr lang="en-US" sz="750" kern="0" dirty="0">
                <a:solidFill>
                  <a:sysClr val="window" lastClr="FFFFFF"/>
                </a:solidFill>
                <a:latin typeface="Arial"/>
              </a:rPr>
              <a:t>CAPACITY / RA</a:t>
            </a:r>
            <a:endParaRPr lang="en-US" sz="750" kern="0" dirty="0">
              <a:solidFill>
                <a:prstClr val="white"/>
              </a:solidFill>
              <a:latin typeface="Arial"/>
            </a:endParaRPr>
          </a:p>
        </p:txBody>
      </p:sp>
      <p:sp>
        <p:nvSpPr>
          <p:cNvPr id="29" name="Rectangle 28"/>
          <p:cNvSpPr/>
          <p:nvPr/>
        </p:nvSpPr>
        <p:spPr>
          <a:xfrm>
            <a:off x="2242997" y="3486956"/>
            <a:ext cx="1440180" cy="342900"/>
          </a:xfrm>
          <a:prstGeom prst="rect">
            <a:avLst/>
          </a:prstGeom>
          <a:solidFill>
            <a:srgbClr val="8CA3B5"/>
          </a:solidFill>
          <a:ln w="25400" cap="flat" cmpd="sng" algn="ctr">
            <a:noFill/>
            <a:prstDash val="solid"/>
          </a:ln>
          <a:effectLst/>
        </p:spPr>
        <p:txBody>
          <a:bodyPr rtlCol="0" anchor="ctr"/>
          <a:lstStyle/>
          <a:p>
            <a:pPr algn="ctr">
              <a:defRPr/>
            </a:pPr>
            <a:r>
              <a:rPr lang="en-US" sz="750" kern="0" dirty="0">
                <a:solidFill>
                  <a:sysClr val="window" lastClr="FFFFFF"/>
                </a:solidFill>
                <a:latin typeface="Arial"/>
              </a:rPr>
              <a:t>T&amp;D DEFERRAL</a:t>
            </a:r>
          </a:p>
        </p:txBody>
      </p:sp>
      <p:sp>
        <p:nvSpPr>
          <p:cNvPr id="30" name="Rectangle 29"/>
          <p:cNvSpPr/>
          <p:nvPr/>
        </p:nvSpPr>
        <p:spPr>
          <a:xfrm>
            <a:off x="2242997" y="3144056"/>
            <a:ext cx="1440180" cy="342900"/>
          </a:xfrm>
          <a:prstGeom prst="rect">
            <a:avLst/>
          </a:prstGeom>
          <a:solidFill>
            <a:srgbClr val="748597"/>
          </a:solidFill>
          <a:ln w="25400" cap="flat" cmpd="sng" algn="ctr">
            <a:noFill/>
            <a:prstDash val="solid"/>
          </a:ln>
          <a:effectLst/>
        </p:spPr>
        <p:txBody>
          <a:bodyPr rtlCol="0" anchor="ctr"/>
          <a:lstStyle/>
          <a:p>
            <a:pPr algn="ctr">
              <a:defRPr/>
            </a:pPr>
            <a:r>
              <a:rPr lang="en-US" sz="750" kern="0" dirty="0">
                <a:solidFill>
                  <a:sysClr val="window" lastClr="FFFFFF"/>
                </a:solidFill>
                <a:latin typeface="Arial"/>
              </a:rPr>
              <a:t>LOADING / RELIABILITY</a:t>
            </a:r>
          </a:p>
        </p:txBody>
      </p:sp>
      <p:sp>
        <p:nvSpPr>
          <p:cNvPr id="32" name="Rectangle 31"/>
          <p:cNvSpPr/>
          <p:nvPr/>
        </p:nvSpPr>
        <p:spPr>
          <a:xfrm>
            <a:off x="4076123" y="3829266"/>
            <a:ext cx="1440180" cy="342900"/>
          </a:xfrm>
          <a:prstGeom prst="rect">
            <a:avLst/>
          </a:prstGeom>
          <a:solidFill>
            <a:srgbClr val="0F2B4B"/>
          </a:solidFill>
          <a:ln w="25400" cap="flat" cmpd="sng" algn="ctr">
            <a:noFill/>
            <a:prstDash val="solid"/>
          </a:ln>
          <a:effectLst/>
        </p:spPr>
        <p:txBody>
          <a:bodyPr rtlCol="0" anchor="ctr"/>
          <a:lstStyle/>
          <a:p>
            <a:pPr algn="ctr">
              <a:defRPr/>
            </a:pPr>
            <a:r>
              <a:rPr lang="en-US" sz="750" kern="0" dirty="0">
                <a:solidFill>
                  <a:sysClr val="window" lastClr="FFFFFF"/>
                </a:solidFill>
                <a:latin typeface="Arial"/>
              </a:rPr>
              <a:t>CAPACITY</a:t>
            </a:r>
          </a:p>
        </p:txBody>
      </p:sp>
      <p:sp>
        <p:nvSpPr>
          <p:cNvPr id="33" name="Rectangle 32"/>
          <p:cNvSpPr/>
          <p:nvPr/>
        </p:nvSpPr>
        <p:spPr>
          <a:xfrm>
            <a:off x="4076122" y="2457666"/>
            <a:ext cx="1440180" cy="342900"/>
          </a:xfrm>
          <a:prstGeom prst="rect">
            <a:avLst/>
          </a:prstGeom>
          <a:solidFill>
            <a:srgbClr val="69A5D6"/>
          </a:solidFill>
          <a:ln w="25400" cap="flat" cmpd="sng" algn="ctr">
            <a:noFill/>
            <a:prstDash val="solid"/>
          </a:ln>
          <a:effectLst/>
        </p:spPr>
        <p:txBody>
          <a:bodyPr rtlCol="0" anchor="ctr"/>
          <a:lstStyle/>
          <a:p>
            <a:pPr algn="ctr">
              <a:defRPr/>
            </a:pPr>
            <a:r>
              <a:rPr lang="en-US" sz="750" kern="0" dirty="0">
                <a:solidFill>
                  <a:prstClr val="white"/>
                </a:solidFill>
                <a:latin typeface="Arial"/>
              </a:rPr>
              <a:t>VOLTAGE SUPPORT</a:t>
            </a:r>
          </a:p>
        </p:txBody>
      </p:sp>
      <p:sp>
        <p:nvSpPr>
          <p:cNvPr id="34" name="Rectangle 33"/>
          <p:cNvSpPr/>
          <p:nvPr/>
        </p:nvSpPr>
        <p:spPr>
          <a:xfrm>
            <a:off x="4076123" y="2800566"/>
            <a:ext cx="1440180" cy="342900"/>
          </a:xfrm>
          <a:prstGeom prst="rect">
            <a:avLst/>
          </a:prstGeom>
          <a:solidFill>
            <a:srgbClr val="0C56A6"/>
          </a:solidFill>
          <a:ln w="25400" cap="flat" cmpd="sng" algn="ctr">
            <a:noFill/>
            <a:prstDash val="solid"/>
          </a:ln>
          <a:effectLst/>
        </p:spPr>
        <p:txBody>
          <a:bodyPr rtlCol="0" anchor="ctr"/>
          <a:lstStyle/>
          <a:p>
            <a:pPr algn="ctr">
              <a:defRPr/>
            </a:pPr>
            <a:r>
              <a:rPr lang="en-US" sz="750" kern="0" dirty="0">
                <a:solidFill>
                  <a:prstClr val="white"/>
                </a:solidFill>
                <a:latin typeface="Arial"/>
              </a:rPr>
              <a:t>FREQUENCY REGULATION</a:t>
            </a:r>
          </a:p>
        </p:txBody>
      </p:sp>
      <p:sp>
        <p:nvSpPr>
          <p:cNvPr id="35" name="Rectangle 34"/>
          <p:cNvSpPr/>
          <p:nvPr/>
        </p:nvSpPr>
        <p:spPr>
          <a:xfrm>
            <a:off x="4076123" y="3486366"/>
            <a:ext cx="1440180" cy="342900"/>
          </a:xfrm>
          <a:prstGeom prst="rect">
            <a:avLst/>
          </a:prstGeom>
          <a:solidFill>
            <a:srgbClr val="8CA3B5"/>
          </a:solidFill>
          <a:ln w="25400" cap="flat" cmpd="sng" algn="ctr">
            <a:noFill/>
            <a:prstDash val="solid"/>
          </a:ln>
          <a:effectLst/>
        </p:spPr>
        <p:txBody>
          <a:bodyPr rtlCol="0" anchor="ctr"/>
          <a:lstStyle/>
          <a:p>
            <a:pPr algn="ctr">
              <a:defRPr/>
            </a:pPr>
            <a:r>
              <a:rPr lang="en-US" sz="750" kern="0" dirty="0">
                <a:solidFill>
                  <a:prstClr val="white"/>
                </a:solidFill>
                <a:latin typeface="Arial"/>
              </a:rPr>
              <a:t>ENERGY</a:t>
            </a:r>
          </a:p>
        </p:txBody>
      </p:sp>
      <p:sp>
        <p:nvSpPr>
          <p:cNvPr id="36" name="Rectangle 35"/>
          <p:cNvSpPr/>
          <p:nvPr/>
        </p:nvSpPr>
        <p:spPr>
          <a:xfrm>
            <a:off x="4076123" y="3143466"/>
            <a:ext cx="1440180" cy="342900"/>
          </a:xfrm>
          <a:prstGeom prst="rect">
            <a:avLst/>
          </a:prstGeom>
          <a:solidFill>
            <a:srgbClr val="748597"/>
          </a:solidFill>
          <a:ln w="25400" cap="flat" cmpd="sng" algn="ctr">
            <a:noFill/>
            <a:prstDash val="solid"/>
          </a:ln>
          <a:effectLst/>
        </p:spPr>
        <p:txBody>
          <a:bodyPr rtlCol="0" anchor="ctr"/>
          <a:lstStyle/>
          <a:p>
            <a:pPr algn="ctr">
              <a:defRPr/>
            </a:pPr>
            <a:r>
              <a:rPr lang="en-US" sz="750" kern="0" dirty="0">
                <a:solidFill>
                  <a:prstClr val="white"/>
                </a:solidFill>
                <a:latin typeface="Arial"/>
              </a:rPr>
              <a:t>SPIN / NON-SPIN RESERVES</a:t>
            </a:r>
          </a:p>
        </p:txBody>
      </p:sp>
      <p:sp>
        <p:nvSpPr>
          <p:cNvPr id="37" name="TextBox 36"/>
          <p:cNvSpPr txBox="1"/>
          <p:nvPr/>
        </p:nvSpPr>
        <p:spPr>
          <a:xfrm>
            <a:off x="3981478" y="4172166"/>
            <a:ext cx="1629467" cy="248209"/>
          </a:xfrm>
          <a:prstGeom prst="rect">
            <a:avLst/>
          </a:prstGeom>
          <a:noFill/>
        </p:spPr>
        <p:txBody>
          <a:bodyPr wrap="square" rtlCol="0">
            <a:spAutoFit/>
          </a:bodyPr>
          <a:lstStyle/>
          <a:p>
            <a:pPr algn="ctr" defTabSz="764118"/>
            <a:r>
              <a:rPr lang="en-US" sz="1013" b="1" kern="0" dirty="0">
                <a:latin typeface="Calibri" panose="020F0502020204030204" pitchFamily="34" charset="0"/>
                <a:cs typeface="Arial"/>
              </a:rPr>
              <a:t>System Value Streams</a:t>
            </a:r>
          </a:p>
        </p:txBody>
      </p:sp>
      <p:sp>
        <p:nvSpPr>
          <p:cNvPr id="48" name="Rectangle 47"/>
          <p:cNvSpPr/>
          <p:nvPr/>
        </p:nvSpPr>
        <p:spPr>
          <a:xfrm>
            <a:off x="4076121" y="2121854"/>
            <a:ext cx="1440181" cy="342900"/>
          </a:xfrm>
          <a:prstGeom prst="rect">
            <a:avLst/>
          </a:prstGeom>
          <a:solidFill>
            <a:srgbClr val="B2CC6D"/>
          </a:solidFill>
          <a:ln w="25400" cap="flat" cmpd="sng" algn="ctr">
            <a:noFill/>
            <a:prstDash val="solid"/>
          </a:ln>
          <a:effectLst/>
        </p:spPr>
        <p:txBody>
          <a:bodyPr rtlCol="0" anchor="ctr"/>
          <a:lstStyle/>
          <a:p>
            <a:pPr algn="ctr">
              <a:defRPr/>
            </a:pPr>
            <a:r>
              <a:rPr lang="en-US" sz="750" kern="0" dirty="0">
                <a:solidFill>
                  <a:srgbClr val="FFFFFF"/>
                </a:solidFill>
                <a:latin typeface="Arial"/>
              </a:rPr>
              <a:t>BLACKSTART</a:t>
            </a:r>
          </a:p>
        </p:txBody>
      </p:sp>
      <p:sp>
        <p:nvSpPr>
          <p:cNvPr id="38" name="Content Placeholder 1"/>
          <p:cNvSpPr>
            <a:spLocks noGrp="1"/>
          </p:cNvSpPr>
          <p:nvPr>
            <p:ph sz="quarter" idx="13"/>
          </p:nvPr>
        </p:nvSpPr>
        <p:spPr>
          <a:xfrm>
            <a:off x="332100" y="953262"/>
            <a:ext cx="8477964" cy="487860"/>
          </a:xfrm>
        </p:spPr>
        <p:txBody>
          <a:bodyPr/>
          <a:lstStyle/>
          <a:p>
            <a:pPr lvl="2"/>
            <a:r>
              <a:rPr lang="en-US" sz="900" dirty="0">
                <a:latin typeface="Calibri Light" panose="020F0302020204030204" pitchFamily="34" charset="0"/>
              </a:rPr>
              <a:t>Distributed energy resources (DERs) including fuel-based distributed generation, solar PV and energy storage can provide a wide range of values at three levels of the grid: the customer level (behind the meter), the distribution level (utility) and the system level (ISOs/RTOs in restructured markets; vertically-integrated utilities in regulated markets). </a:t>
            </a:r>
          </a:p>
        </p:txBody>
      </p:sp>
      <p:sp>
        <p:nvSpPr>
          <p:cNvPr id="39" name="Rectangle 38"/>
          <p:cNvSpPr/>
          <p:nvPr/>
        </p:nvSpPr>
        <p:spPr>
          <a:xfrm>
            <a:off x="409873" y="4434375"/>
            <a:ext cx="5106428" cy="207749"/>
          </a:xfrm>
          <a:prstGeom prst="rect">
            <a:avLst/>
          </a:prstGeom>
        </p:spPr>
        <p:txBody>
          <a:bodyPr wrap="square">
            <a:spAutoFit/>
          </a:bodyPr>
          <a:lstStyle/>
          <a:p>
            <a:r>
              <a:rPr lang="en-US" sz="750" kern="0" spc="-8" dirty="0"/>
              <a:t>Note: Value streams may not be readily accessible due to regulations and traditional business processes.</a:t>
            </a:r>
          </a:p>
        </p:txBody>
      </p:sp>
      <p:sp>
        <p:nvSpPr>
          <p:cNvPr id="40" name="Chevron 6"/>
          <p:cNvSpPr/>
          <p:nvPr/>
        </p:nvSpPr>
        <p:spPr>
          <a:xfrm rot="10800000" flipH="1">
            <a:off x="5909244" y="1782636"/>
            <a:ext cx="548640" cy="2385735"/>
          </a:xfrm>
          <a:prstGeom prst="chevron">
            <a:avLst>
              <a:gd name="adj" fmla="val 62171"/>
            </a:avLst>
          </a:prstGeom>
          <a:solidFill>
            <a:schemeClr val="tx1"/>
          </a:solidFill>
          <a:ln w="25400" cap="flat" cmpd="sng" algn="ctr">
            <a:noFill/>
            <a:prstDash val="solid"/>
          </a:ln>
          <a:effectLst/>
        </p:spPr>
        <p:txBody>
          <a:bodyPr rtlCol="0" anchor="ctr"/>
          <a:lstStyle/>
          <a:p>
            <a:pPr algn="ctr" defTabSz="764118">
              <a:defRPr/>
            </a:pPr>
            <a:endParaRPr lang="en-US" sz="1505" kern="0" dirty="0">
              <a:solidFill>
                <a:srgbClr val="9AB470"/>
              </a:solidFill>
              <a:latin typeface="Arial"/>
              <a:cs typeface="Arial"/>
            </a:endParaRPr>
          </a:p>
        </p:txBody>
      </p:sp>
      <p:sp>
        <p:nvSpPr>
          <p:cNvPr id="42" name="Content Placeholder 1"/>
          <p:cNvSpPr txBox="1">
            <a:spLocks/>
          </p:cNvSpPr>
          <p:nvPr/>
        </p:nvSpPr>
        <p:spPr bwMode="gray">
          <a:xfrm>
            <a:off x="6850826" y="1795186"/>
            <a:ext cx="1877319" cy="2408945"/>
          </a:xfrm>
          <a:prstGeom prst="rect">
            <a:avLst/>
          </a:prstGeom>
        </p:spPr>
        <p:txBody>
          <a:bodyPr vert="horz" lIns="0" tIns="0" rIns="0" bIns="0" rtlCol="0">
            <a:noAutofit/>
          </a:bodyPr>
          <a:lstStyle>
            <a:lvl1pPr marL="0" marR="0" indent="0" algn="just" defTabSz="914342" rtl="0" eaLnBrk="1" fontAlgn="auto" latinLnBrk="0" hangingPunct="1">
              <a:lnSpc>
                <a:spcPct val="125000"/>
              </a:lnSpc>
              <a:spcBef>
                <a:spcPts val="1200"/>
              </a:spcBef>
              <a:spcAft>
                <a:spcPts val="1000"/>
              </a:spcAft>
              <a:buClrTx/>
              <a:buSzTx/>
              <a:buFont typeface="Arial" pitchFamily="34" charset="0"/>
              <a:buNone/>
              <a:tabLst/>
              <a:defRPr lang="en-GB" sz="1700" b="1" kern="1200" baseline="0" noProof="0" dirty="0" smtClean="0">
                <a:solidFill>
                  <a:schemeClr val="tx1"/>
                </a:solidFill>
                <a:latin typeface="+mj-lt"/>
                <a:ea typeface="+mn-ea"/>
                <a:cs typeface="+mn-cs"/>
              </a:defRPr>
            </a:lvl1pPr>
            <a:lvl2pPr marL="0" indent="0" algn="just" defTabSz="914342" rtl="0" eaLnBrk="1" latinLnBrk="0" hangingPunct="1">
              <a:lnSpc>
                <a:spcPct val="125000"/>
              </a:lnSpc>
              <a:spcBef>
                <a:spcPts val="1000"/>
              </a:spcBef>
              <a:buFont typeface="Arial" panose="05020102010507070707" pitchFamily="18" charset="2"/>
              <a:buNone/>
              <a:defRPr lang="en-GB" sz="1700" kern="1200" noProof="0" dirty="0" smtClean="0">
                <a:solidFill>
                  <a:schemeClr val="tx1"/>
                </a:solidFill>
                <a:latin typeface="+mn-lt"/>
                <a:ea typeface="+mn-ea"/>
                <a:cs typeface="+mn-cs"/>
              </a:defRPr>
            </a:lvl2pPr>
            <a:lvl3pPr marL="0" indent="0" algn="just" defTabSz="914342" rtl="0" eaLnBrk="1" latinLnBrk="0" hangingPunct="1">
              <a:lnSpc>
                <a:spcPct val="125000"/>
              </a:lnSpc>
              <a:spcBef>
                <a:spcPts val="600"/>
              </a:spcBef>
              <a:buClr>
                <a:schemeClr val="tx1"/>
              </a:buClr>
              <a:buFont typeface="Arial" pitchFamily="34" charset="0"/>
              <a:buNone/>
              <a:defRPr lang="en-GB" sz="1400" kern="1200" noProof="0" dirty="0" smtClean="0">
                <a:solidFill>
                  <a:schemeClr val="tx1"/>
                </a:solidFill>
                <a:latin typeface="+mn-lt"/>
                <a:ea typeface="+mn-ea"/>
                <a:cs typeface="+mn-cs"/>
              </a:defRPr>
            </a:lvl3pPr>
            <a:lvl4pPr marL="180975" indent="-180975" algn="just" defTabSz="914342" rtl="0" eaLnBrk="1" latinLnBrk="0" hangingPunct="1">
              <a:lnSpc>
                <a:spcPct val="125000"/>
              </a:lnSpc>
              <a:spcBef>
                <a:spcPts val="600"/>
              </a:spcBef>
              <a:buClr>
                <a:schemeClr val="tx1"/>
              </a:buClr>
              <a:buFont typeface="Calibri Light" panose="020F0302020204030204" pitchFamily="34" charset="0"/>
              <a:buChar char="•"/>
              <a:defRPr lang="en-GB" sz="1400" kern="1200" noProof="0" dirty="0" smtClean="0">
                <a:solidFill>
                  <a:schemeClr val="tx1"/>
                </a:solidFill>
                <a:latin typeface="+mn-lt"/>
                <a:ea typeface="+mn-ea"/>
                <a:cs typeface="+mn-cs"/>
              </a:defRPr>
            </a:lvl4pPr>
            <a:lvl5pPr marL="361950" indent="-180975" algn="just" defTabSz="914342" rtl="0" eaLnBrk="1" latinLnBrk="0" hangingPunct="1">
              <a:lnSpc>
                <a:spcPct val="125000"/>
              </a:lnSpc>
              <a:spcBef>
                <a:spcPts val="600"/>
              </a:spcBef>
              <a:buClr>
                <a:schemeClr val="tx1"/>
              </a:buClr>
              <a:buSzPct val="120000"/>
              <a:buFont typeface="Calibri Light" panose="020F0302020204030204" pitchFamily="34" charset="0"/>
              <a:buChar char="◦"/>
              <a:defRPr lang="en-GB" sz="1400" kern="1200" noProof="0" dirty="0" smtClean="0">
                <a:solidFill>
                  <a:schemeClr val="tx1"/>
                </a:solidFill>
                <a:latin typeface="+mn-lt"/>
                <a:ea typeface="+mn-ea"/>
                <a:cs typeface="+mn-cs"/>
              </a:defRPr>
            </a:lvl5pPr>
            <a:lvl6pPr marL="542925" indent="-180975" algn="just" defTabSz="914342" rtl="0" eaLnBrk="1" latinLnBrk="0" hangingPunct="1">
              <a:lnSpc>
                <a:spcPct val="125000"/>
              </a:lnSpc>
              <a:spcBef>
                <a:spcPts val="600"/>
              </a:spcBef>
              <a:buClr>
                <a:schemeClr val="tx1"/>
              </a:buClr>
              <a:buFont typeface="Arial" pitchFamily="34" charset="0"/>
              <a:buChar char="–"/>
              <a:defRPr lang="en-GB" sz="1400" kern="1200" noProof="0" dirty="0" smtClean="0">
                <a:solidFill>
                  <a:schemeClr val="tx1"/>
                </a:solidFill>
                <a:latin typeface="+mn-lt"/>
                <a:ea typeface="+mn-ea"/>
                <a:cs typeface="+mn-cs"/>
              </a:defRPr>
            </a:lvl6pPr>
            <a:lvl7pPr marL="723900" indent="-180975" algn="just" defTabSz="914342" rtl="0" eaLnBrk="1" latinLnBrk="0" hangingPunct="1">
              <a:lnSpc>
                <a:spcPct val="125000"/>
              </a:lnSpc>
              <a:spcBef>
                <a:spcPts val="600"/>
              </a:spcBef>
              <a:buClr>
                <a:schemeClr val="tx1"/>
              </a:buClr>
              <a:buFont typeface="Arial" pitchFamily="34" charset="0"/>
              <a:buChar char="–"/>
              <a:defRPr lang="en-GB" sz="1400" kern="1200" noProof="0" dirty="0" smtClean="0">
                <a:solidFill>
                  <a:schemeClr val="tx1"/>
                </a:solidFill>
                <a:latin typeface="+mn-lt"/>
                <a:ea typeface="+mn-ea"/>
                <a:cs typeface="+mn-cs"/>
              </a:defRPr>
            </a:lvl7pPr>
            <a:lvl8pPr marL="904875" indent="-180975" algn="just" defTabSz="914342" rtl="0" eaLnBrk="1" latinLnBrk="0" hangingPunct="1">
              <a:lnSpc>
                <a:spcPct val="125000"/>
              </a:lnSpc>
              <a:spcBef>
                <a:spcPts val="600"/>
              </a:spcBef>
              <a:buClr>
                <a:schemeClr val="tx1"/>
              </a:buClr>
              <a:buFont typeface="Arial" pitchFamily="34" charset="0"/>
              <a:buChar char="–"/>
              <a:defRPr lang="en-GB" sz="1400" kern="1200" noProof="0" dirty="0" smtClean="0">
                <a:solidFill>
                  <a:schemeClr val="tx1"/>
                </a:solidFill>
                <a:latin typeface="+mn-lt"/>
                <a:ea typeface="+mn-ea"/>
                <a:cs typeface="+mn-cs"/>
              </a:defRPr>
            </a:lvl8pPr>
            <a:lvl9pPr marL="1085850" indent="-180975" algn="just" defTabSz="914342" rtl="0" eaLnBrk="1" latinLnBrk="0" hangingPunct="1">
              <a:lnSpc>
                <a:spcPct val="125000"/>
              </a:lnSpc>
              <a:spcBef>
                <a:spcPts val="600"/>
              </a:spcBef>
              <a:buClr>
                <a:schemeClr val="tx1"/>
              </a:buClr>
              <a:buFont typeface="Arial" pitchFamily="34" charset="0"/>
              <a:buChar char="–"/>
              <a:defRPr lang="en-GB" sz="1400" kern="1200" baseline="0" noProof="0" dirty="0">
                <a:solidFill>
                  <a:schemeClr val="tx1"/>
                </a:solidFill>
                <a:latin typeface="+mn-lt"/>
                <a:ea typeface="+mn-ea"/>
                <a:cs typeface="+mn-cs"/>
              </a:defRPr>
            </a:lvl9pPr>
          </a:lstStyle>
          <a:p>
            <a:pPr algn="l" defTabSz="764118">
              <a:lnSpc>
                <a:spcPct val="100000"/>
              </a:lnSpc>
              <a:spcBef>
                <a:spcPts val="0"/>
              </a:spcBef>
              <a:spcAft>
                <a:spcPts val="0"/>
              </a:spcAft>
            </a:pPr>
            <a:r>
              <a:rPr lang="en-US" sz="1050" kern="0" dirty="0">
                <a:solidFill>
                  <a:srgbClr val="0F2B4B"/>
                </a:solidFill>
                <a:latin typeface="Calibri" panose="020F0502020204030204" pitchFamily="34" charset="0"/>
                <a:cs typeface="Arial"/>
              </a:rPr>
              <a:t>Value Drivers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Retail electricity prices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Retail demand charges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Demand growth</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Wholesale capacity prices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Wholesale energy prices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Wholesale ancillary services prices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Reformed markets for wholesale-level value streams</a:t>
            </a:r>
          </a:p>
          <a:p>
            <a:pPr marL="135731" lvl="1" indent="-135731">
              <a:spcBef>
                <a:spcPts val="450"/>
              </a:spcBef>
              <a:buSzPct val="100000"/>
              <a:buFont typeface="Calibri Light" panose="020F0302020204030204" pitchFamily="34" charset="0"/>
              <a:buChar char="•"/>
            </a:pPr>
            <a:r>
              <a:rPr lang="en-US" sz="900" dirty="0">
                <a:latin typeface="Calibri Light" panose="020F0302020204030204" pitchFamily="34" charset="0"/>
              </a:rPr>
              <a:t>Emerging markets for distribution-level value streams</a:t>
            </a:r>
          </a:p>
        </p:txBody>
      </p:sp>
      <p:grpSp>
        <p:nvGrpSpPr>
          <p:cNvPr id="45" name="Group 44"/>
          <p:cNvGrpSpPr/>
          <p:nvPr/>
        </p:nvGrpSpPr>
        <p:grpSpPr>
          <a:xfrm>
            <a:off x="330433" y="1455115"/>
            <a:ext cx="5185868" cy="222533"/>
            <a:chOff x="442913" y="1341438"/>
            <a:chExt cx="11306175" cy="296711"/>
          </a:xfrm>
        </p:grpSpPr>
        <p:cxnSp>
          <p:nvCxnSpPr>
            <p:cNvPr id="46" name="Straight Connector 45"/>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42913" y="1341438"/>
              <a:ext cx="11306175" cy="296711"/>
            </a:xfrm>
            <a:prstGeom prst="rect">
              <a:avLst/>
            </a:prstGeom>
            <a:noFill/>
          </p:spPr>
          <p:txBody>
            <a:bodyPr wrap="square" lIns="0" tIns="0" rIns="0" bIns="0" rtlCol="0" anchor="ctr" anchorCtr="0">
              <a:noAutofit/>
            </a:bodyPr>
            <a:lstStyle/>
            <a:p>
              <a:r>
                <a:rPr lang="en-GB" sz="1013" b="1" dirty="0">
                  <a:solidFill>
                    <a:schemeClr val="accent2"/>
                  </a:solidFill>
                </a:rPr>
                <a:t>Representative Value Streams for Behind-the-Meter Distributed Energy Resources</a:t>
              </a:r>
            </a:p>
          </p:txBody>
        </p:sp>
      </p:grpSp>
      <p:sp>
        <p:nvSpPr>
          <p:cNvPr id="41" name="Rectangle 40"/>
          <p:cNvSpPr/>
          <p:nvPr/>
        </p:nvSpPr>
        <p:spPr>
          <a:xfrm>
            <a:off x="2242997" y="2800566"/>
            <a:ext cx="1440180" cy="342900"/>
          </a:xfrm>
          <a:prstGeom prst="rect">
            <a:avLst/>
          </a:prstGeom>
          <a:solidFill>
            <a:srgbClr val="0C56A6"/>
          </a:solidFill>
          <a:ln w="25400" cap="flat" cmpd="sng" algn="ctr">
            <a:noFill/>
            <a:prstDash val="solid"/>
          </a:ln>
          <a:effectLst/>
        </p:spPr>
        <p:txBody>
          <a:bodyPr rtlCol="0" anchor="ctr"/>
          <a:lstStyle/>
          <a:p>
            <a:pPr algn="ctr">
              <a:defRPr/>
            </a:pPr>
            <a:r>
              <a:rPr lang="en-US" sz="750" kern="0" dirty="0">
                <a:solidFill>
                  <a:prstClr val="white"/>
                </a:solidFill>
                <a:latin typeface="Arial"/>
              </a:rPr>
              <a:t>VOLTAGE SUPPORT</a:t>
            </a:r>
          </a:p>
        </p:txBody>
      </p:sp>
      <p:sp>
        <p:nvSpPr>
          <p:cNvPr id="43" name="Rectangle 42"/>
          <p:cNvSpPr/>
          <p:nvPr/>
        </p:nvSpPr>
        <p:spPr>
          <a:xfrm>
            <a:off x="2242995" y="2458256"/>
            <a:ext cx="1440180" cy="342900"/>
          </a:xfrm>
          <a:prstGeom prst="rect">
            <a:avLst/>
          </a:prstGeom>
          <a:solidFill>
            <a:srgbClr val="69A5D6"/>
          </a:solidFill>
          <a:ln w="25400" cap="flat" cmpd="sng" algn="ctr">
            <a:noFill/>
            <a:prstDash val="solid"/>
          </a:ln>
          <a:effectLst/>
        </p:spPr>
        <p:txBody>
          <a:bodyPr rtlCol="0" anchor="ctr"/>
          <a:lstStyle/>
          <a:p>
            <a:pPr algn="ctr">
              <a:defRPr/>
            </a:pPr>
            <a:r>
              <a:rPr lang="en-US" sz="750" kern="0" dirty="0">
                <a:solidFill>
                  <a:prstClr val="white"/>
                </a:solidFill>
                <a:latin typeface="Arial"/>
              </a:rPr>
              <a:t>CONGESTION CHARGES</a:t>
            </a:r>
          </a:p>
        </p:txBody>
      </p:sp>
      <p:sp>
        <p:nvSpPr>
          <p:cNvPr id="44" name="Rectangle 43"/>
          <p:cNvSpPr/>
          <p:nvPr/>
        </p:nvSpPr>
        <p:spPr>
          <a:xfrm>
            <a:off x="2242993" y="2119981"/>
            <a:ext cx="1440181" cy="342900"/>
          </a:xfrm>
          <a:prstGeom prst="rect">
            <a:avLst/>
          </a:prstGeom>
          <a:solidFill>
            <a:srgbClr val="B2CC6D"/>
          </a:solidFill>
          <a:ln w="25400" cap="flat" cmpd="sng" algn="ctr">
            <a:noFill/>
            <a:prstDash val="solid"/>
          </a:ln>
          <a:effectLst/>
        </p:spPr>
        <p:txBody>
          <a:bodyPr rtlCol="0" anchor="ctr"/>
          <a:lstStyle/>
          <a:p>
            <a:pPr algn="ctr">
              <a:defRPr/>
            </a:pPr>
            <a:r>
              <a:rPr lang="en-US" sz="750" kern="0" dirty="0">
                <a:solidFill>
                  <a:srgbClr val="FFFFFF"/>
                </a:solidFill>
                <a:latin typeface="Arial"/>
              </a:rPr>
              <a:t>DISTRIBUTION LOSSES</a:t>
            </a:r>
          </a:p>
        </p:txBody>
      </p:sp>
    </p:spTree>
    <p:extLst>
      <p:ext uri="{BB962C8B-B14F-4D97-AF65-F5344CB8AC3E}">
        <p14:creationId xmlns:p14="http://schemas.microsoft.com/office/powerpoint/2010/main" val="166109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York is Laying the Groundwork for Distributed Energy Resources in Wholesale Markets</a:t>
            </a:r>
            <a:endParaRPr lang="en-GB" dirty="0"/>
          </a:p>
        </p:txBody>
      </p:sp>
      <p:grpSp>
        <p:nvGrpSpPr>
          <p:cNvPr id="10" name="Group 9"/>
          <p:cNvGrpSpPr/>
          <p:nvPr/>
        </p:nvGrpSpPr>
        <p:grpSpPr>
          <a:xfrm>
            <a:off x="4981575" y="953101"/>
            <a:ext cx="3830241" cy="204863"/>
            <a:chOff x="442913" y="1341438"/>
            <a:chExt cx="11306175" cy="296711"/>
          </a:xfrm>
        </p:grpSpPr>
        <p:cxnSp>
          <p:nvCxnSpPr>
            <p:cNvPr id="8" name="Straight Connector 7"/>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913" y="1341438"/>
              <a:ext cx="11306175" cy="296711"/>
            </a:xfrm>
            <a:prstGeom prst="rect">
              <a:avLst/>
            </a:prstGeom>
            <a:noFill/>
          </p:spPr>
          <p:txBody>
            <a:bodyPr wrap="square" lIns="0" tIns="0" rIns="0" bIns="0" rtlCol="0" anchor="ctr" anchorCtr="0">
              <a:noAutofit/>
            </a:bodyPr>
            <a:lstStyle/>
            <a:p>
              <a:pPr algn="just" defTabSz="685757">
                <a:buClr>
                  <a:srgbClr val="0F2B4B"/>
                </a:buClr>
              </a:pPr>
              <a:r>
                <a:rPr lang="en-GB" sz="1050" b="1" dirty="0">
                  <a:solidFill>
                    <a:srgbClr val="69A5D6"/>
                  </a:solidFill>
                  <a:latin typeface="Calibri Light"/>
                </a:rPr>
                <a:t>Wholesale and Retail Market Relationships and Coordination</a:t>
              </a:r>
            </a:p>
          </p:txBody>
        </p:sp>
      </p:grpSp>
      <p:sp>
        <p:nvSpPr>
          <p:cNvPr id="48" name="TextBox 47"/>
          <p:cNvSpPr txBox="1"/>
          <p:nvPr/>
        </p:nvSpPr>
        <p:spPr>
          <a:xfrm>
            <a:off x="409320" y="1038190"/>
            <a:ext cx="4378889" cy="3229089"/>
          </a:xfrm>
          <a:prstGeom prst="rect">
            <a:avLst/>
          </a:prstGeom>
          <a:noFill/>
        </p:spPr>
        <p:txBody>
          <a:bodyPr wrap="square" lIns="0" tIns="0" rIns="0" bIns="0" rtlCol="0">
            <a:spAutoFit/>
          </a:bodyPr>
          <a:lstStyle/>
          <a:p>
            <a:pPr algn="just" defTabSz="685757">
              <a:buClr>
                <a:srgbClr val="0F2B4B"/>
              </a:buClr>
            </a:pPr>
            <a:r>
              <a:rPr lang="en-US" sz="900" dirty="0">
                <a:solidFill>
                  <a:srgbClr val="0F2B4B"/>
                </a:solidFill>
                <a:latin typeface="Calibri Light" panose="020F0302020204030204" pitchFamily="34" charset="0"/>
              </a:rPr>
              <a:t>The NYISO has been directed by FERC to make enhancements to existing mechanisms which will give DR providers and DER resources more opportunities to participate in wholesale markets. In order to allow for appropriate compensation of services, market changes should </a:t>
            </a:r>
            <a:r>
              <a:rPr lang="en-US" sz="900">
                <a:solidFill>
                  <a:srgbClr val="0F2B4B"/>
                </a:solidFill>
                <a:latin typeface="Calibri Light" panose="020F0302020204030204" pitchFamily="34" charset="0"/>
              </a:rPr>
              <a:t>alighn </a:t>
            </a:r>
            <a:r>
              <a:rPr lang="en-US" sz="900" dirty="0">
                <a:solidFill>
                  <a:srgbClr val="0F2B4B"/>
                </a:solidFill>
                <a:latin typeface="Calibri Light" panose="020F0302020204030204" pitchFamily="34" charset="0"/>
              </a:rPr>
              <a:t>with FERC Orders 719 and 745. Efforts to integrate DERs into NYISO consider the following five building blocks:</a:t>
            </a:r>
          </a:p>
          <a:p>
            <a:pPr marL="135017" lvl="1" indent="-135017" algn="just" defTabSz="685757">
              <a:spcBef>
                <a:spcPts val="450"/>
              </a:spcBef>
              <a:buClr>
                <a:srgbClr val="69A5D6"/>
              </a:buClr>
              <a:buSzPct val="100000"/>
              <a:buFont typeface="Calibri Light" panose="020F0302020204030204" pitchFamily="34" charset="0"/>
              <a:buAutoNum type="arabicPeriod"/>
            </a:pPr>
            <a:r>
              <a:rPr lang="en-US" sz="900" dirty="0">
                <a:solidFill>
                  <a:srgbClr val="0F2B4B"/>
                </a:solidFill>
                <a:latin typeface="Calibri Light" panose="020F0302020204030204" pitchFamily="34" charset="0"/>
              </a:rPr>
              <a:t>Integrate DERs into the energy and ancillary services markets by providing opportunities for resources to take advantage of economic scheduling and real-time locational prices. </a:t>
            </a:r>
          </a:p>
          <a:p>
            <a:pPr marL="135017" lvl="1" indent="-135017" algn="just" defTabSz="685757">
              <a:spcBef>
                <a:spcPts val="450"/>
              </a:spcBef>
              <a:buClr>
                <a:srgbClr val="69A5D6"/>
              </a:buClr>
              <a:buSzPct val="100000"/>
              <a:buFont typeface="Calibri Light" panose="020F0302020204030204" pitchFamily="34" charset="0"/>
              <a:buAutoNum type="arabicPeriod"/>
            </a:pPr>
            <a:r>
              <a:rPr lang="en-US" sz="900" dirty="0">
                <a:solidFill>
                  <a:srgbClr val="0F2B4B"/>
                </a:solidFill>
                <a:latin typeface="Calibri Light" panose="020F0302020204030204" pitchFamily="34" charset="0"/>
              </a:rPr>
              <a:t>Provide open access for DERs to participate in wholesale markets by animating markets to leverage demand-side contributions. </a:t>
            </a:r>
          </a:p>
          <a:p>
            <a:pPr marL="135017" lvl="1" indent="-135017" algn="just" defTabSz="685757">
              <a:spcBef>
                <a:spcPts val="450"/>
              </a:spcBef>
              <a:buClr>
                <a:srgbClr val="69A5D6"/>
              </a:buClr>
              <a:buSzPct val="100000"/>
              <a:buFont typeface="Calibri Light" panose="020F0302020204030204" pitchFamily="34" charset="0"/>
              <a:buAutoNum type="arabicPeriod"/>
            </a:pPr>
            <a:r>
              <a:rPr lang="en-US" sz="900" dirty="0">
                <a:solidFill>
                  <a:srgbClr val="0F2B4B"/>
                </a:solidFill>
                <a:latin typeface="Calibri Light" panose="020F0302020204030204" pitchFamily="34" charset="0"/>
              </a:rPr>
              <a:t>Recognizing that DERs will most likely participate in the form of an aggregation, NYISO expects “better telemetry data for operations and monitoring functions, and after-the-fact revenue quality meter data from individual resources for measurement and verification, and settlements.” </a:t>
            </a:r>
          </a:p>
          <a:p>
            <a:pPr marL="135017" lvl="1" indent="-135017" algn="just" defTabSz="685757">
              <a:spcBef>
                <a:spcPts val="450"/>
              </a:spcBef>
              <a:buClr>
                <a:srgbClr val="69A5D6"/>
              </a:buClr>
              <a:buSzPct val="100000"/>
              <a:buFont typeface="Calibri Light" panose="020F0302020204030204" pitchFamily="34" charset="0"/>
              <a:buAutoNum type="arabicPeriod"/>
            </a:pPr>
            <a:r>
              <a:rPr lang="en-US" sz="900" dirty="0">
                <a:solidFill>
                  <a:srgbClr val="0F2B4B"/>
                </a:solidFill>
                <a:latin typeface="Calibri Light" panose="020F0302020204030204" pitchFamily="34" charset="0"/>
              </a:rPr>
              <a:t>Treat DERs comparably with other supply resources participating in NYISO’s Energy, Capacity and Ancillary Services markets. “The NYISO intends for the DER program to align incentives and compensation based on the flexibility and measured performance of the DER (or aggregation), and market clearing prices based on the needs of the system.</a:t>
            </a:r>
          </a:p>
          <a:p>
            <a:pPr marL="135017" lvl="1" indent="-135017" algn="just" defTabSz="685757">
              <a:spcBef>
                <a:spcPts val="450"/>
              </a:spcBef>
              <a:buClr>
                <a:srgbClr val="69A5D6"/>
              </a:buClr>
              <a:buSzPct val="100000"/>
              <a:buFont typeface="Calibri Light" panose="020F0302020204030204" pitchFamily="34" charset="0"/>
              <a:buAutoNum type="arabicPeriod"/>
            </a:pPr>
            <a:r>
              <a:rPr lang="en-US" sz="900" dirty="0">
                <a:solidFill>
                  <a:srgbClr val="0F2B4B"/>
                </a:solidFill>
                <a:latin typeface="Calibri Light" panose="020F0302020204030204" pitchFamily="34" charset="0"/>
              </a:rPr>
              <a:t>Although the transactions will be happening at the wholesale level it is important to appropriately represent the impacts of DERs on the bulk power system at the corresponding interface. Typically the interface of distributed resources with the bulk power system is the transmission level substation load bus associated with the distribution network.</a:t>
            </a:r>
          </a:p>
        </p:txBody>
      </p:sp>
      <p:sp>
        <p:nvSpPr>
          <p:cNvPr id="49" name="TextBox 48"/>
          <p:cNvSpPr txBox="1"/>
          <p:nvPr/>
        </p:nvSpPr>
        <p:spPr>
          <a:xfrm>
            <a:off x="332186" y="4579145"/>
            <a:ext cx="1014015" cy="142875"/>
          </a:xfrm>
          <a:prstGeom prst="rect">
            <a:avLst/>
          </a:prstGeom>
          <a:noFill/>
        </p:spPr>
        <p:txBody>
          <a:bodyPr wrap="square" lIns="0" tIns="0" rIns="0" bIns="0" rtlCol="0" anchor="ctr" anchorCtr="0">
            <a:noAutofit/>
          </a:bodyPr>
          <a:lstStyle/>
          <a:p>
            <a:pPr algn="just" defTabSz="685757">
              <a:buClr>
                <a:srgbClr val="0F2B4B"/>
              </a:buClr>
            </a:pPr>
            <a:r>
              <a:rPr lang="en-GB" sz="600" dirty="0">
                <a:solidFill>
                  <a:srgbClr val="69A5D6"/>
                </a:solidFill>
                <a:latin typeface="Calibri Light"/>
              </a:rPr>
              <a:t>Source: NYISO</a:t>
            </a:r>
          </a:p>
        </p:txBody>
      </p:sp>
      <p:grpSp>
        <p:nvGrpSpPr>
          <p:cNvPr id="3" name="Group 2"/>
          <p:cNvGrpSpPr/>
          <p:nvPr/>
        </p:nvGrpSpPr>
        <p:grpSpPr>
          <a:xfrm>
            <a:off x="5222923" y="1449233"/>
            <a:ext cx="3729956" cy="2957637"/>
            <a:chOff x="3731331" y="2183395"/>
            <a:chExt cx="4973274" cy="3943516"/>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159" y="5592671"/>
              <a:ext cx="592347" cy="5342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744" y="2906622"/>
              <a:ext cx="1094390" cy="821623"/>
            </a:xfrm>
            <a:prstGeom prst="rect">
              <a:avLst/>
            </a:prstGeom>
          </p:spPr>
        </p:pic>
        <p:grpSp>
          <p:nvGrpSpPr>
            <p:cNvPr id="12" name="Group 11"/>
            <p:cNvGrpSpPr/>
            <p:nvPr/>
          </p:nvGrpSpPr>
          <p:grpSpPr>
            <a:xfrm>
              <a:off x="5496237" y="3561485"/>
              <a:ext cx="1150726" cy="1137164"/>
              <a:chOff x="676150" y="3478746"/>
              <a:chExt cx="1150726" cy="113716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289" y="3614030"/>
                <a:ext cx="1005909" cy="1001880"/>
              </a:xfrm>
              <a:prstGeom prst="rect">
                <a:avLst/>
              </a:prstGeom>
            </p:spPr>
          </p:pic>
          <p:sp>
            <p:nvSpPr>
              <p:cNvPr id="14" name="TextBox 13"/>
              <p:cNvSpPr txBox="1"/>
              <p:nvPr/>
            </p:nvSpPr>
            <p:spPr>
              <a:xfrm>
                <a:off x="676150" y="3478746"/>
                <a:ext cx="1150726" cy="153888"/>
              </a:xfrm>
              <a:prstGeom prst="rect">
                <a:avLst/>
              </a:prstGeom>
              <a:noFill/>
            </p:spPr>
            <p:txBody>
              <a:bodyPr wrap="square" lIns="0" tIns="0" rIns="0" bIns="0" rtlCol="0">
                <a:spAutoFit/>
              </a:bodyPr>
              <a:lstStyle/>
              <a:p>
                <a:pPr algn="ctr" defTabSz="685757">
                  <a:buClr>
                    <a:srgbClr val="0F2B4B"/>
                  </a:buClr>
                </a:pPr>
                <a:r>
                  <a:rPr lang="en-US" sz="750" b="1" dirty="0">
                    <a:ln w="0"/>
                    <a:solidFill>
                      <a:srgbClr val="0F2B4B"/>
                    </a:solidFill>
                    <a:latin typeface="Calibri Light"/>
                  </a:rPr>
                  <a:t>Aggregator</a:t>
                </a:r>
              </a:p>
            </p:txBody>
          </p:sp>
        </p:grpSp>
        <p:sp>
          <p:nvSpPr>
            <p:cNvPr id="4" name="Rectangle 3"/>
            <p:cNvSpPr/>
            <p:nvPr/>
          </p:nvSpPr>
          <p:spPr>
            <a:xfrm>
              <a:off x="4360335" y="5014319"/>
              <a:ext cx="3437465" cy="110107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40500" tIns="40500" rIns="40500" bIns="40500" rtlCol="0" anchor="t"/>
            <a:lstStyle/>
            <a:p>
              <a:pPr algn="ctr" defTabSz="685757">
                <a:buClr>
                  <a:srgbClr val="0F2B4B"/>
                </a:buClr>
              </a:pPr>
              <a:r>
                <a:rPr lang="en-US" sz="750" b="1" dirty="0">
                  <a:solidFill>
                    <a:srgbClr val="0F2B4B"/>
                  </a:solidFill>
                  <a:latin typeface="Calibri Light"/>
                </a:rPr>
                <a:t>Distributed Energy Resources</a:t>
              </a:r>
            </a:p>
          </p:txBody>
        </p:sp>
        <p:sp>
          <p:nvSpPr>
            <p:cNvPr id="6" name="Rectangle 5"/>
            <p:cNvSpPr/>
            <p:nvPr/>
          </p:nvSpPr>
          <p:spPr>
            <a:xfrm>
              <a:off x="4526287" y="5301651"/>
              <a:ext cx="1316872" cy="270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757">
                <a:buClr>
                  <a:srgbClr val="0F2B4B"/>
                </a:buClr>
              </a:pPr>
              <a:r>
                <a:rPr lang="en-US" sz="750" dirty="0">
                  <a:solidFill>
                    <a:prstClr val="white"/>
                  </a:solidFill>
                  <a:latin typeface="Calibri Light"/>
                </a:rPr>
                <a:t>Wholesale Services</a:t>
              </a:r>
            </a:p>
          </p:txBody>
        </p:sp>
        <p:sp>
          <p:nvSpPr>
            <p:cNvPr id="18" name="Rectangle 17"/>
            <p:cNvSpPr/>
            <p:nvPr/>
          </p:nvSpPr>
          <p:spPr>
            <a:xfrm>
              <a:off x="6313334" y="5301651"/>
              <a:ext cx="1316872" cy="270933"/>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lIns="40500" tIns="40500" rIns="40500" bIns="40500" rtlCol="0" anchor="ctr"/>
            <a:lstStyle/>
            <a:p>
              <a:pPr algn="ctr" defTabSz="685757">
                <a:buClr>
                  <a:srgbClr val="0F2B4B"/>
                </a:buClr>
              </a:pPr>
              <a:r>
                <a:rPr lang="en-US" sz="750" dirty="0">
                  <a:solidFill>
                    <a:prstClr val="white"/>
                  </a:solidFill>
                  <a:latin typeface="Calibri Light"/>
                </a:rPr>
                <a:t>Retail Services</a:t>
              </a:r>
            </a:p>
          </p:txBody>
        </p:sp>
        <p:cxnSp>
          <p:nvCxnSpPr>
            <p:cNvPr id="20" name="Connector: Elbow 19"/>
            <p:cNvCxnSpPr>
              <a:stCxn id="18" idx="3"/>
              <a:endCxn id="52" idx="3"/>
            </p:cNvCxnSpPr>
            <p:nvPr/>
          </p:nvCxnSpPr>
          <p:spPr>
            <a:xfrm flipV="1">
              <a:off x="7630206" y="3325003"/>
              <a:ext cx="635682" cy="2112115"/>
            </a:xfrm>
            <a:prstGeom prst="bentConnector3">
              <a:avLst>
                <a:gd name="adj1" fmla="val 13596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10206" y="4182158"/>
              <a:ext cx="824155" cy="307776"/>
            </a:xfrm>
            <a:prstGeom prst="rect">
              <a:avLst/>
            </a:prstGeom>
            <a:noFill/>
          </p:spPr>
          <p:txBody>
            <a:bodyPr wrap="square" lIns="0" tIns="0" rIns="0" bIns="0" rtlCol="0">
              <a:spAutoFit/>
            </a:bodyPr>
            <a:lstStyle/>
            <a:p>
              <a:pPr algn="r" defTabSz="685757">
                <a:buClr>
                  <a:srgbClr val="0F2B4B"/>
                </a:buClr>
              </a:pPr>
              <a:r>
                <a:rPr lang="en-US" sz="750" dirty="0">
                  <a:solidFill>
                    <a:srgbClr val="0F2B4B"/>
                  </a:solidFill>
                  <a:latin typeface="Calibri Light"/>
                </a:rPr>
                <a:t>Retail service direct to DSP</a:t>
              </a:r>
            </a:p>
          </p:txBody>
        </p:sp>
        <p:sp>
          <p:nvSpPr>
            <p:cNvPr id="22" name="TextBox 21"/>
            <p:cNvSpPr txBox="1"/>
            <p:nvPr/>
          </p:nvSpPr>
          <p:spPr>
            <a:xfrm>
              <a:off x="3731331" y="4223387"/>
              <a:ext cx="1200317" cy="307776"/>
            </a:xfrm>
            <a:prstGeom prst="rect">
              <a:avLst/>
            </a:prstGeom>
            <a:noFill/>
          </p:spPr>
          <p:txBody>
            <a:bodyPr wrap="square" lIns="0" tIns="0" rIns="0" bIns="0" rtlCol="0">
              <a:spAutoFit/>
            </a:bodyPr>
            <a:lstStyle/>
            <a:p>
              <a:pPr defTabSz="685757">
                <a:buClr>
                  <a:srgbClr val="0F2B4B"/>
                </a:buClr>
              </a:pPr>
              <a:r>
                <a:rPr lang="en-US" sz="750" dirty="0">
                  <a:solidFill>
                    <a:srgbClr val="0F2B4B"/>
                  </a:solidFill>
                  <a:latin typeface="Calibri Light"/>
                </a:rPr>
                <a:t>Wholesale  service direct to ISO</a:t>
              </a:r>
            </a:p>
          </p:txBody>
        </p:sp>
        <p:cxnSp>
          <p:nvCxnSpPr>
            <p:cNvPr id="24" name="Connector: Elbow 23"/>
            <p:cNvCxnSpPr>
              <a:stCxn id="6" idx="1"/>
              <a:endCxn id="7" idx="1"/>
            </p:cNvCxnSpPr>
            <p:nvPr/>
          </p:nvCxnSpPr>
          <p:spPr>
            <a:xfrm rot="10800000">
              <a:off x="3851745" y="3317434"/>
              <a:ext cx="674543" cy="2119684"/>
            </a:xfrm>
            <a:prstGeom prst="bentConnector3">
              <a:avLst>
                <a:gd name="adj1" fmla="val 133890"/>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0"/>
              <a:endCxn id="13" idx="2"/>
            </p:cNvCxnSpPr>
            <p:nvPr/>
          </p:nvCxnSpPr>
          <p:spPr>
            <a:xfrm flipH="1" flipV="1">
              <a:off x="6070331" y="4698650"/>
              <a:ext cx="8737" cy="31566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p:cNvCxnSpPr>
              <a:stCxn id="14" idx="0"/>
              <a:endCxn id="7" idx="3"/>
            </p:cNvCxnSpPr>
            <p:nvPr/>
          </p:nvCxnSpPr>
          <p:spPr>
            <a:xfrm rot="16200000" flipV="1">
              <a:off x="5386843" y="2876727"/>
              <a:ext cx="244052" cy="1125467"/>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p:cNvCxnSpPr>
              <a:stCxn id="14" idx="0"/>
              <a:endCxn id="52" idx="1"/>
            </p:cNvCxnSpPr>
            <p:nvPr/>
          </p:nvCxnSpPr>
          <p:spPr>
            <a:xfrm rot="5400000" flipH="1" flipV="1">
              <a:off x="6554220" y="2842387"/>
              <a:ext cx="236481" cy="1201717"/>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230225" y="2895110"/>
              <a:ext cx="1014847" cy="307776"/>
            </a:xfrm>
            <a:prstGeom prst="rect">
              <a:avLst/>
            </a:prstGeom>
            <a:noFill/>
          </p:spPr>
          <p:txBody>
            <a:bodyPr wrap="square" lIns="0" tIns="0" rIns="0" bIns="0" rtlCol="0">
              <a:spAutoFit/>
            </a:bodyPr>
            <a:lstStyle/>
            <a:p>
              <a:pPr algn="r" defTabSz="685757">
                <a:buClr>
                  <a:srgbClr val="0F2B4B"/>
                </a:buClr>
              </a:pPr>
              <a:r>
                <a:rPr lang="en-US" sz="750" dirty="0">
                  <a:solidFill>
                    <a:srgbClr val="0F2B4B"/>
                  </a:solidFill>
                  <a:latin typeface="Calibri Light"/>
                </a:rPr>
                <a:t>Retail service provided to DSP</a:t>
              </a:r>
            </a:p>
          </p:txBody>
        </p:sp>
        <p:sp>
          <p:nvSpPr>
            <p:cNvPr id="42" name="TextBox 41"/>
            <p:cNvSpPr txBox="1"/>
            <p:nvPr/>
          </p:nvSpPr>
          <p:spPr>
            <a:xfrm>
              <a:off x="5030513" y="2895110"/>
              <a:ext cx="1251446" cy="307776"/>
            </a:xfrm>
            <a:prstGeom prst="rect">
              <a:avLst/>
            </a:prstGeom>
            <a:noFill/>
          </p:spPr>
          <p:txBody>
            <a:bodyPr wrap="square" lIns="0" tIns="0" rIns="0" bIns="0" rtlCol="0">
              <a:spAutoFit/>
            </a:bodyPr>
            <a:lstStyle/>
            <a:p>
              <a:pPr defTabSz="685757">
                <a:buClr>
                  <a:srgbClr val="0F2B4B"/>
                </a:buClr>
              </a:pPr>
              <a:r>
                <a:rPr lang="en-US" sz="750" dirty="0">
                  <a:solidFill>
                    <a:srgbClr val="0F2B4B"/>
                  </a:solidFill>
                  <a:latin typeface="Calibri Light"/>
                </a:rPr>
                <a:t>Wholesale service provided to ISO</a:t>
              </a:r>
            </a:p>
          </p:txBody>
        </p:sp>
        <p:sp>
          <p:nvSpPr>
            <p:cNvPr id="43" name="TextBox 42"/>
            <p:cNvSpPr txBox="1"/>
            <p:nvPr/>
          </p:nvSpPr>
          <p:spPr>
            <a:xfrm>
              <a:off x="4041380" y="2183395"/>
              <a:ext cx="4136021" cy="153888"/>
            </a:xfrm>
            <a:prstGeom prst="rect">
              <a:avLst/>
            </a:prstGeom>
            <a:noFill/>
          </p:spPr>
          <p:txBody>
            <a:bodyPr wrap="square" lIns="0" tIns="0" rIns="0" bIns="0" rtlCol="0">
              <a:spAutoFit/>
            </a:bodyPr>
            <a:lstStyle/>
            <a:p>
              <a:pPr algn="ctr" defTabSz="685757">
                <a:buClr>
                  <a:srgbClr val="0F2B4B"/>
                </a:buClr>
              </a:pPr>
              <a:r>
                <a:rPr lang="en-US" sz="750" dirty="0">
                  <a:solidFill>
                    <a:srgbClr val="0F2B4B"/>
                  </a:solidFill>
                  <a:latin typeface="Calibri Light"/>
                </a:rPr>
                <a:t>Wholesale service provided through DSP* as a ‘super aggregator’</a:t>
              </a:r>
            </a:p>
          </p:txBody>
        </p:sp>
        <p:cxnSp>
          <p:nvCxnSpPr>
            <p:cNvPr id="45" name="Connector: Elbow 44"/>
            <p:cNvCxnSpPr>
              <a:stCxn id="51" idx="0"/>
              <a:endCxn id="39" idx="0"/>
            </p:cNvCxnSpPr>
            <p:nvPr/>
          </p:nvCxnSpPr>
          <p:spPr>
            <a:xfrm rot="16200000" flipV="1">
              <a:off x="6235145" y="728345"/>
              <a:ext cx="93632" cy="3808641"/>
            </a:xfrm>
            <a:prstGeom prst="bentConnector3">
              <a:avLst>
                <a:gd name="adj1" fmla="val 280847"/>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273318" y="2679481"/>
              <a:ext cx="1431287" cy="1138337"/>
              <a:chOff x="1235188" y="2762829"/>
              <a:chExt cx="1318566" cy="1087131"/>
            </a:xfrm>
          </p:grpSpPr>
          <p:sp>
            <p:nvSpPr>
              <p:cNvPr id="51" name="TextBox 50"/>
              <p:cNvSpPr txBox="1"/>
              <p:nvPr/>
            </p:nvSpPr>
            <p:spPr>
              <a:xfrm>
                <a:off x="1598746" y="2762829"/>
                <a:ext cx="955008" cy="146966"/>
              </a:xfrm>
              <a:prstGeom prst="rect">
                <a:avLst/>
              </a:prstGeom>
              <a:noFill/>
            </p:spPr>
            <p:txBody>
              <a:bodyPr wrap="square" lIns="0" tIns="0" rIns="0" bIns="0" rtlCol="0">
                <a:spAutoFit/>
              </a:bodyPr>
              <a:lstStyle/>
              <a:p>
                <a:pPr algn="ctr" defTabSz="685757">
                  <a:buClr>
                    <a:srgbClr val="0F2B4B"/>
                  </a:buClr>
                </a:pPr>
                <a:r>
                  <a:rPr lang="en-US" sz="750" b="1" dirty="0">
                    <a:solidFill>
                      <a:srgbClr val="0F2B4B"/>
                    </a:solidFill>
                    <a:latin typeface="Calibri Light"/>
                  </a:rPr>
                  <a:t>DSP</a:t>
                </a:r>
              </a:p>
            </p:txBody>
          </p:sp>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5188" y="2908666"/>
                <a:ext cx="914400" cy="941294"/>
              </a:xfrm>
              <a:prstGeom prst="rect">
                <a:avLst/>
              </a:prstGeom>
            </p:spPr>
          </p:pic>
        </p:gr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0566" y="5688858"/>
              <a:ext cx="392666" cy="392666"/>
            </a:xfrm>
            <a:prstGeom prst="rect">
              <a:avLst/>
            </a:prstGeom>
          </p:spPr>
        </p:pic>
        <p:pic>
          <p:nvPicPr>
            <p:cNvPr id="38" name="Picture 37"/>
            <p:cNvPicPr>
              <a:picLocks noChangeAspect="1"/>
            </p:cNvPicPr>
            <p:nvPr/>
          </p:nvPicPr>
          <p:blipFill rotWithShape="1">
            <a:blip r:embed="rId8" cstate="print">
              <a:extLst>
                <a:ext uri="{28A0092B-C50C-407E-A947-70E740481C1C}">
                  <a14:useLocalDpi xmlns:a14="http://schemas.microsoft.com/office/drawing/2010/main" val="0"/>
                </a:ext>
              </a:extLst>
            </a:blip>
            <a:srcRect l="-7985" t="36047" r="-21887" b="27636"/>
            <a:stretch/>
          </p:blipFill>
          <p:spPr>
            <a:xfrm>
              <a:off x="6626921" y="5783174"/>
              <a:ext cx="832635" cy="286290"/>
            </a:xfrm>
            <a:prstGeom prst="rect">
              <a:avLst/>
            </a:prstGeom>
          </p:spPr>
        </p:pic>
        <p:pic>
          <p:nvPicPr>
            <p:cNvPr id="39" name="Picture 38"/>
            <p:cNvPicPr>
              <a:picLocks noChangeAspect="1"/>
            </p:cNvPicPr>
            <p:nvPr/>
          </p:nvPicPr>
          <p:blipFill>
            <a:blip r:embed="rId9"/>
            <a:stretch>
              <a:fillRect/>
            </a:stretch>
          </p:blipFill>
          <p:spPr>
            <a:xfrm>
              <a:off x="3910663" y="2585849"/>
              <a:ext cx="933953" cy="272309"/>
            </a:xfrm>
            <a:prstGeom prst="rect">
              <a:avLst/>
            </a:prstGeom>
          </p:spPr>
        </p:pic>
      </p:grpSp>
      <p:sp>
        <p:nvSpPr>
          <p:cNvPr id="40" name="Rectangle 39"/>
          <p:cNvSpPr/>
          <p:nvPr/>
        </p:nvSpPr>
        <p:spPr>
          <a:xfrm>
            <a:off x="993163" y="4569791"/>
            <a:ext cx="996908" cy="161583"/>
          </a:xfrm>
          <a:prstGeom prst="rect">
            <a:avLst/>
          </a:prstGeom>
          <a:noFill/>
        </p:spPr>
        <p:txBody>
          <a:bodyPr wrap="square" lIns="0" tIns="0" rIns="0" bIns="0" rtlCol="0" anchor="ctr" anchorCtr="0">
            <a:noAutofit/>
          </a:bodyPr>
          <a:lstStyle/>
          <a:p>
            <a:pPr algn="just" defTabSz="685757">
              <a:buClr>
                <a:srgbClr val="0F2B4B"/>
              </a:buClr>
            </a:pPr>
            <a:r>
              <a:rPr lang="en-US" sz="600" dirty="0">
                <a:solidFill>
                  <a:srgbClr val="69A5D6"/>
                </a:solidFill>
                <a:latin typeface="Calibri Light"/>
              </a:rPr>
              <a:t>*Distributed System Platform</a:t>
            </a:r>
          </a:p>
        </p:txBody>
      </p:sp>
    </p:spTree>
    <p:extLst>
      <p:ext uri="{BB962C8B-B14F-4D97-AF65-F5344CB8AC3E}">
        <p14:creationId xmlns:p14="http://schemas.microsoft.com/office/powerpoint/2010/main" val="313247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Development of the Brooklyn-Queens Demand Management (BQDM) Program </a:t>
            </a:r>
          </a:p>
        </p:txBody>
      </p:sp>
      <p:sp>
        <p:nvSpPr>
          <p:cNvPr id="2" name="Content Placeholder 1"/>
          <p:cNvSpPr>
            <a:spLocks noGrp="1"/>
          </p:cNvSpPr>
          <p:nvPr>
            <p:ph sz="quarter" idx="13"/>
          </p:nvPr>
        </p:nvSpPr>
        <p:spPr>
          <a:xfrm>
            <a:off x="4282089" y="960333"/>
            <a:ext cx="4528009" cy="3618811"/>
          </a:xfrm>
        </p:spPr>
        <p:txBody>
          <a:bodyPr vert="horz" lIns="68580" tIns="0" rIns="68580" bIns="0" rtlCol="0">
            <a:noAutofit/>
          </a:bodyPr>
          <a:lstStyle/>
          <a:p>
            <a:r>
              <a:rPr lang="en-US" sz="900" dirty="0">
                <a:latin typeface="Calibri" panose="020F0502020204030204" pitchFamily="34" charset="0"/>
              </a:rPr>
              <a:t>BQDM Non-Wires Alternative</a:t>
            </a:r>
          </a:p>
          <a:p>
            <a:pPr lvl="2"/>
            <a:r>
              <a:rPr lang="en-US" sz="788" dirty="0">
                <a:latin typeface="Calibri Light" panose="020F0302020204030204" pitchFamily="34" charset="0"/>
              </a:rPr>
              <a:t>In the summer of 2014, Consolidated Edison (Con Edison) realized increasing demand in three Brooklyn-Queens neighborhoods: Ridgewood, Richmond Hill and Crown Heights would overload electric sub-transmission feeders serving the Brownsville No.1 and No. 2 substations. Expansion of the existing substation infrastructure was expected cost ratepayers $1.2 billion. Con Edison proposed the Brooklyn-Queen Demand Management (BQDM) Program</a:t>
            </a:r>
            <a:r>
              <a:rPr lang="en-US" sz="788" baseline="30000" dirty="0">
                <a:latin typeface="Calibri Light" panose="020F0302020204030204" pitchFamily="34" charset="0"/>
              </a:rPr>
              <a:t>1</a:t>
            </a:r>
            <a:r>
              <a:rPr lang="en-US" sz="788" dirty="0">
                <a:latin typeface="Calibri Light" panose="020F0302020204030204" pitchFamily="34" charset="0"/>
              </a:rPr>
              <a:t> as a  non-wires alternative to defer building the substation until 2026.</a:t>
            </a:r>
          </a:p>
          <a:p>
            <a:pPr lvl="2"/>
            <a:r>
              <a:rPr lang="en-US" sz="788" dirty="0">
                <a:latin typeface="Calibri Light" panose="020F0302020204030204" pitchFamily="34" charset="0"/>
              </a:rPr>
              <a:t>During the 2017 and 2018 summer seasons, the BQDM program will replace the existing Con Edison Commercial System Relief Program (CSRP) in the designated neighborhoods. BQDM makes use of $200 million for  incentive programs to defer the upgrade and provide system relief over the 2017 and 2018 summer seasons through a menu of Customer Side and non-traditional Utility Side Solutions.</a:t>
            </a:r>
          </a:p>
          <a:p>
            <a:pPr lvl="3">
              <a:buSzPct val="100000"/>
            </a:pPr>
            <a:r>
              <a:rPr lang="en-US" sz="788" dirty="0">
                <a:latin typeface="Calibri Light" panose="020F0302020204030204" pitchFamily="34" charset="0"/>
              </a:rPr>
              <a:t>Customer side solutions (41 MW, $150 million)</a:t>
            </a:r>
          </a:p>
          <a:p>
            <a:pPr lvl="3">
              <a:buSzPct val="100000"/>
            </a:pPr>
            <a:r>
              <a:rPr lang="en-US" sz="788" dirty="0">
                <a:latin typeface="Calibri Light" panose="020F0302020204030204" pitchFamily="34" charset="0"/>
              </a:rPr>
              <a:t>Utility side solutions (11MW, $50 million)</a:t>
            </a:r>
          </a:p>
          <a:p>
            <a:pPr lvl="2">
              <a:buSzPct val="100000"/>
            </a:pPr>
            <a:r>
              <a:rPr lang="en-US" sz="788" dirty="0">
                <a:latin typeface="Calibri Light" panose="020F0302020204030204" pitchFamily="34" charset="0"/>
              </a:rPr>
              <a:t> An additional 17 MW of relief will be provided from traditional utility infrastructure investment, totaling 69 MW of load reduction from the program. Con Edison utility expenditures for BQDM will be treated as 10 year capital assets with regulated return and performance incentives. The CSRP demand response program will continue to run outside of BQDM neighborhoods. </a:t>
            </a:r>
          </a:p>
          <a:p>
            <a:pPr lvl="2">
              <a:buSzPct val="100000"/>
            </a:pPr>
            <a:r>
              <a:rPr lang="en-US" sz="788" dirty="0">
                <a:latin typeface="Calibri Light" panose="020F0302020204030204" pitchFamily="34" charset="0"/>
              </a:rPr>
              <a:t>In addition to CSRP, Con Edison also runs a Distribution Load Relief Program (DLRP). Customers enrolled in DLRP can also participate in NYISO wholesale market DR programs in addition to BQDM DR, however in the case of an event BQDM activation must take priority.</a:t>
            </a:r>
          </a:p>
          <a:p>
            <a:pPr lvl="2">
              <a:buSzPct val="100000"/>
            </a:pPr>
            <a:endParaRPr lang="en-US" sz="788" dirty="0">
              <a:latin typeface="Calibri Light" panose="020F0302020204030204" pitchFamily="34" charset="0"/>
            </a:endParaRPr>
          </a:p>
          <a:p>
            <a:pPr lvl="2">
              <a:buSzPct val="100000"/>
            </a:pPr>
            <a:endParaRPr lang="en-US" sz="788" dirty="0">
              <a:latin typeface="Calibri Light" panose="020F0302020204030204" pitchFamily="34" charset="0"/>
            </a:endParaRPr>
          </a:p>
          <a:p>
            <a:pPr lvl="2">
              <a:buSzPct val="100000"/>
            </a:pPr>
            <a:endParaRPr lang="en-US" sz="788" dirty="0">
              <a:latin typeface="Calibri Light" panose="020F0302020204030204" pitchFamily="34" charset="0"/>
            </a:endParaRPr>
          </a:p>
          <a:p>
            <a:pPr lvl="2"/>
            <a:r>
              <a:rPr lang="en-US" sz="525" dirty="0">
                <a:latin typeface="Calibri Light" panose="020F0302020204030204" pitchFamily="34" charset="0"/>
              </a:rPr>
              <a:t>e</a:t>
            </a:r>
          </a:p>
        </p:txBody>
      </p:sp>
      <p:sp>
        <p:nvSpPr>
          <p:cNvPr id="12" name="TextBox 11"/>
          <p:cNvSpPr txBox="1"/>
          <p:nvPr/>
        </p:nvSpPr>
        <p:spPr>
          <a:xfrm>
            <a:off x="332185" y="4579145"/>
            <a:ext cx="3639740" cy="142875"/>
          </a:xfrm>
          <a:prstGeom prst="rect">
            <a:avLst/>
          </a:prstGeom>
          <a:noFill/>
        </p:spPr>
        <p:txBody>
          <a:bodyPr wrap="square" lIns="68580" tIns="0" rIns="68580" bIns="0" rtlCol="0" anchor="ctr" anchorCtr="0">
            <a:noAutofit/>
          </a:bodyPr>
          <a:lstStyle/>
          <a:p>
            <a:pPr algn="just" defTabSz="685757">
              <a:buClr>
                <a:srgbClr val="0F2B4B"/>
              </a:buClr>
            </a:pPr>
            <a:r>
              <a:rPr lang="en-GB" sz="600" baseline="30000" dirty="0">
                <a:solidFill>
                  <a:srgbClr val="69A5D6"/>
                </a:solidFill>
                <a:latin typeface="Calibri Light"/>
              </a:rPr>
              <a:t>1 </a:t>
            </a:r>
            <a:r>
              <a:rPr lang="en-US" sz="600" dirty="0">
                <a:solidFill>
                  <a:srgbClr val="69A5D6"/>
                </a:solidFill>
                <a:latin typeface="Calibri Light"/>
              </a:rPr>
              <a:t>New York State Department of Public Service </a:t>
            </a:r>
            <a:r>
              <a:rPr lang="en-GB" sz="600" dirty="0">
                <a:solidFill>
                  <a:srgbClr val="69A5D6"/>
                </a:solidFill>
                <a:latin typeface="Calibri Light"/>
              </a:rPr>
              <a:t>Case 14-E-0302 </a:t>
            </a:r>
          </a:p>
        </p:txBody>
      </p:sp>
      <p:grpSp>
        <p:nvGrpSpPr>
          <p:cNvPr id="47" name="Group 46"/>
          <p:cNvGrpSpPr/>
          <p:nvPr/>
        </p:nvGrpSpPr>
        <p:grpSpPr>
          <a:xfrm>
            <a:off x="482002" y="1263153"/>
            <a:ext cx="3402542" cy="2941044"/>
            <a:chOff x="766528" y="2206808"/>
            <a:chExt cx="4536723" cy="3921392"/>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48" y="2909561"/>
              <a:ext cx="954613" cy="716684"/>
            </a:xfrm>
            <a:prstGeom prst="rect">
              <a:avLst/>
            </a:prstGeom>
          </p:spPr>
        </p:pic>
        <p:grpSp>
          <p:nvGrpSpPr>
            <p:cNvPr id="49" name="Group 48"/>
            <p:cNvGrpSpPr/>
            <p:nvPr/>
          </p:nvGrpSpPr>
          <p:grpSpPr>
            <a:xfrm>
              <a:off x="2431791" y="3543698"/>
              <a:ext cx="1150726" cy="793556"/>
              <a:chOff x="676150" y="3478746"/>
              <a:chExt cx="1150726" cy="793556"/>
            </a:xfrm>
          </p:grpSpPr>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678" y="3587053"/>
                <a:ext cx="688005" cy="685249"/>
              </a:xfrm>
              <a:prstGeom prst="rect">
                <a:avLst/>
              </a:prstGeom>
            </p:spPr>
          </p:pic>
          <p:sp>
            <p:nvSpPr>
              <p:cNvPr id="77" name="TextBox 76"/>
              <p:cNvSpPr txBox="1"/>
              <p:nvPr/>
            </p:nvSpPr>
            <p:spPr>
              <a:xfrm>
                <a:off x="676150" y="3478746"/>
                <a:ext cx="1150726" cy="138500"/>
              </a:xfrm>
              <a:prstGeom prst="rect">
                <a:avLst/>
              </a:prstGeom>
              <a:noFill/>
            </p:spPr>
            <p:txBody>
              <a:bodyPr wrap="square" lIns="0" tIns="0" rIns="0" bIns="0" rtlCol="0">
                <a:spAutoFit/>
              </a:bodyPr>
              <a:lstStyle/>
              <a:p>
                <a:pPr algn="ctr" defTabSz="685757">
                  <a:buClr>
                    <a:srgbClr val="0F2B4B"/>
                  </a:buClr>
                </a:pPr>
                <a:r>
                  <a:rPr lang="en-US" sz="675" b="1" dirty="0">
                    <a:ln w="0"/>
                    <a:solidFill>
                      <a:srgbClr val="0F2B4B"/>
                    </a:solidFill>
                    <a:latin typeface="Calibri Light"/>
                  </a:rPr>
                  <a:t>Aggregator</a:t>
                </a:r>
              </a:p>
            </p:txBody>
          </p:sp>
        </p:grpSp>
        <p:sp>
          <p:nvSpPr>
            <p:cNvPr id="50" name="Rectangle 49"/>
            <p:cNvSpPr/>
            <p:nvPr/>
          </p:nvSpPr>
          <p:spPr>
            <a:xfrm>
              <a:off x="1419656" y="4715294"/>
              <a:ext cx="3173160" cy="141290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40500" tIns="40500" rIns="40500" bIns="40500" rtlCol="0" anchor="t"/>
            <a:lstStyle/>
            <a:p>
              <a:pPr algn="ctr" defTabSz="685757">
                <a:buClr>
                  <a:srgbClr val="0F2B4B"/>
                </a:buClr>
              </a:pPr>
              <a:r>
                <a:rPr lang="en-US" sz="675" b="1" dirty="0">
                  <a:solidFill>
                    <a:srgbClr val="0F2B4B"/>
                  </a:solidFill>
                  <a:latin typeface="Calibri Light"/>
                </a:rPr>
                <a:t>Distributed Energy Resources in BQDM Territory</a:t>
              </a:r>
            </a:p>
          </p:txBody>
        </p:sp>
        <p:sp>
          <p:nvSpPr>
            <p:cNvPr id="51" name="Rectangle 50"/>
            <p:cNvSpPr/>
            <p:nvPr/>
          </p:nvSpPr>
          <p:spPr>
            <a:xfrm>
              <a:off x="1588952" y="4958751"/>
              <a:ext cx="1316872" cy="27093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lIns="40500" tIns="40500" rIns="40500" bIns="40500" rtlCol="0" anchor="ctr"/>
            <a:lstStyle/>
            <a:p>
              <a:pPr algn="ctr" defTabSz="685757">
                <a:buClr>
                  <a:srgbClr val="0F2B4B"/>
                </a:buClr>
              </a:pPr>
              <a:r>
                <a:rPr lang="en-US" sz="675" dirty="0">
                  <a:solidFill>
                    <a:prstClr val="white"/>
                  </a:solidFill>
                  <a:latin typeface="Calibri Light"/>
                </a:rPr>
                <a:t>Wholesale Services</a:t>
              </a:r>
            </a:p>
          </p:txBody>
        </p:sp>
        <p:sp>
          <p:nvSpPr>
            <p:cNvPr id="52" name="Rectangle 51"/>
            <p:cNvSpPr/>
            <p:nvPr/>
          </p:nvSpPr>
          <p:spPr>
            <a:xfrm>
              <a:off x="3170870" y="4958751"/>
              <a:ext cx="1316872" cy="270933"/>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lIns="40500" tIns="40500" rIns="40500" bIns="40500" rtlCol="0" anchor="ctr"/>
            <a:lstStyle/>
            <a:p>
              <a:pPr algn="ctr" defTabSz="685757">
                <a:buClr>
                  <a:srgbClr val="0F2B4B"/>
                </a:buClr>
              </a:pPr>
              <a:r>
                <a:rPr lang="en-US" sz="675" dirty="0">
                  <a:solidFill>
                    <a:prstClr val="white"/>
                  </a:solidFill>
                  <a:latin typeface="Calibri Light"/>
                </a:rPr>
                <a:t>Retail Services</a:t>
              </a:r>
            </a:p>
          </p:txBody>
        </p:sp>
        <p:cxnSp>
          <p:nvCxnSpPr>
            <p:cNvPr id="53" name="Connector: Elbow 52"/>
            <p:cNvCxnSpPr>
              <a:stCxn id="52" idx="3"/>
              <a:endCxn id="65" idx="3"/>
            </p:cNvCxnSpPr>
            <p:nvPr/>
          </p:nvCxnSpPr>
          <p:spPr>
            <a:xfrm flipV="1">
              <a:off x="4487742" y="3263292"/>
              <a:ext cx="658624" cy="1830925"/>
            </a:xfrm>
            <a:prstGeom prst="bentConnector3">
              <a:avLst>
                <a:gd name="adj1" fmla="val 146278"/>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79098" y="3971132"/>
              <a:ext cx="824153" cy="276999"/>
            </a:xfrm>
            <a:prstGeom prst="rect">
              <a:avLst/>
            </a:prstGeom>
            <a:noFill/>
          </p:spPr>
          <p:txBody>
            <a:bodyPr wrap="square" lIns="0" tIns="0" rIns="0" bIns="0" rtlCol="0">
              <a:spAutoFit/>
            </a:bodyPr>
            <a:lstStyle/>
            <a:p>
              <a:pPr algn="r" defTabSz="685757">
                <a:buClr>
                  <a:srgbClr val="0F2B4B"/>
                </a:buClr>
              </a:pPr>
              <a:r>
                <a:rPr lang="en-US" sz="675" dirty="0">
                  <a:solidFill>
                    <a:srgbClr val="0F2B4B"/>
                  </a:solidFill>
                  <a:latin typeface="Calibri Light"/>
                </a:rPr>
                <a:t>Retail service direct to DSP</a:t>
              </a:r>
            </a:p>
          </p:txBody>
        </p:sp>
        <p:sp>
          <p:nvSpPr>
            <p:cNvPr id="55" name="TextBox 54"/>
            <p:cNvSpPr txBox="1"/>
            <p:nvPr/>
          </p:nvSpPr>
          <p:spPr>
            <a:xfrm>
              <a:off x="766528" y="4020771"/>
              <a:ext cx="1033429" cy="276999"/>
            </a:xfrm>
            <a:prstGeom prst="rect">
              <a:avLst/>
            </a:prstGeom>
            <a:noFill/>
          </p:spPr>
          <p:txBody>
            <a:bodyPr wrap="square" lIns="0" tIns="0" rIns="0" bIns="0" rtlCol="0">
              <a:spAutoFit/>
            </a:bodyPr>
            <a:lstStyle/>
            <a:p>
              <a:pPr defTabSz="685757">
                <a:buClr>
                  <a:srgbClr val="0F2B4B"/>
                </a:buClr>
              </a:pPr>
              <a:r>
                <a:rPr lang="en-US" sz="675" dirty="0">
                  <a:solidFill>
                    <a:srgbClr val="0F2B4B"/>
                  </a:solidFill>
                  <a:latin typeface="Calibri Light"/>
                </a:rPr>
                <a:t>Wholesale  service direct to ISO</a:t>
              </a:r>
            </a:p>
          </p:txBody>
        </p:sp>
        <p:cxnSp>
          <p:nvCxnSpPr>
            <p:cNvPr id="56" name="Connector: Elbow 55"/>
            <p:cNvCxnSpPr>
              <a:stCxn id="51" idx="1"/>
              <a:endCxn id="48" idx="1"/>
            </p:cNvCxnSpPr>
            <p:nvPr/>
          </p:nvCxnSpPr>
          <p:spPr>
            <a:xfrm rot="10800000">
              <a:off x="891648" y="3267904"/>
              <a:ext cx="697304" cy="1826315"/>
            </a:xfrm>
            <a:prstGeom prst="bentConnector3">
              <a:avLst>
                <a:gd name="adj1" fmla="val 132783"/>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0" idx="0"/>
              <a:endCxn id="76" idx="2"/>
            </p:cNvCxnSpPr>
            <p:nvPr/>
          </p:nvCxnSpPr>
          <p:spPr>
            <a:xfrm flipV="1">
              <a:off x="3006236" y="4337254"/>
              <a:ext cx="5086" cy="378040"/>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p:cNvCxnSpPr>
              <a:stCxn id="77" idx="0"/>
              <a:endCxn id="48" idx="3"/>
            </p:cNvCxnSpPr>
            <p:nvPr/>
          </p:nvCxnSpPr>
          <p:spPr>
            <a:xfrm rot="16200000" flipV="1">
              <a:off x="2288811" y="2825355"/>
              <a:ext cx="275795" cy="1160892"/>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p:cNvCxnSpPr>
              <a:stCxn id="77" idx="0"/>
              <a:endCxn id="65" idx="1"/>
            </p:cNvCxnSpPr>
            <p:nvPr/>
          </p:nvCxnSpPr>
          <p:spPr>
            <a:xfrm rot="5400000" flipH="1" flipV="1">
              <a:off x="3414664" y="2855783"/>
              <a:ext cx="280407" cy="1095428"/>
            </a:xfrm>
            <a:prstGeom prst="bentConnector2">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97460" y="2922261"/>
              <a:ext cx="1014845" cy="276999"/>
            </a:xfrm>
            <a:prstGeom prst="rect">
              <a:avLst/>
            </a:prstGeom>
            <a:noFill/>
          </p:spPr>
          <p:txBody>
            <a:bodyPr wrap="square" lIns="0" tIns="0" rIns="0" bIns="0" rtlCol="0">
              <a:spAutoFit/>
            </a:bodyPr>
            <a:lstStyle/>
            <a:p>
              <a:pPr algn="r" defTabSz="685757">
                <a:buClr>
                  <a:srgbClr val="0F2B4B"/>
                </a:buClr>
              </a:pPr>
              <a:r>
                <a:rPr lang="en-US" sz="675" dirty="0">
                  <a:solidFill>
                    <a:srgbClr val="0F2B4B"/>
                  </a:solidFill>
                  <a:latin typeface="Calibri Light"/>
                </a:rPr>
                <a:t>Retail service provided to DSP</a:t>
              </a:r>
            </a:p>
          </p:txBody>
        </p:sp>
        <p:sp>
          <p:nvSpPr>
            <p:cNvPr id="61" name="TextBox 60"/>
            <p:cNvSpPr txBox="1"/>
            <p:nvPr/>
          </p:nvSpPr>
          <p:spPr>
            <a:xfrm>
              <a:off x="1901351" y="2914931"/>
              <a:ext cx="1251447" cy="276999"/>
            </a:xfrm>
            <a:prstGeom prst="rect">
              <a:avLst/>
            </a:prstGeom>
            <a:noFill/>
          </p:spPr>
          <p:txBody>
            <a:bodyPr wrap="square" lIns="0" tIns="0" rIns="0" bIns="0" rtlCol="0">
              <a:spAutoFit/>
            </a:bodyPr>
            <a:lstStyle/>
            <a:p>
              <a:pPr defTabSz="685757">
                <a:buClr>
                  <a:srgbClr val="0F2B4B"/>
                </a:buClr>
              </a:pPr>
              <a:r>
                <a:rPr lang="en-US" sz="675" dirty="0">
                  <a:solidFill>
                    <a:srgbClr val="0F2B4B"/>
                  </a:solidFill>
                  <a:latin typeface="Calibri Light"/>
                </a:rPr>
                <a:t>Wholesale service provided to ISO</a:t>
              </a:r>
            </a:p>
          </p:txBody>
        </p:sp>
        <p:sp>
          <p:nvSpPr>
            <p:cNvPr id="62" name="TextBox 61"/>
            <p:cNvSpPr txBox="1"/>
            <p:nvPr/>
          </p:nvSpPr>
          <p:spPr>
            <a:xfrm>
              <a:off x="1403481" y="2206808"/>
              <a:ext cx="3052702" cy="138500"/>
            </a:xfrm>
            <a:prstGeom prst="rect">
              <a:avLst/>
            </a:prstGeom>
            <a:noFill/>
          </p:spPr>
          <p:txBody>
            <a:bodyPr wrap="square" lIns="0" tIns="0" rIns="0" bIns="0" rtlCol="0">
              <a:spAutoFit/>
            </a:bodyPr>
            <a:lstStyle/>
            <a:p>
              <a:pPr algn="ctr" defTabSz="685757">
                <a:buClr>
                  <a:srgbClr val="0F2B4B"/>
                </a:buClr>
              </a:pPr>
              <a:r>
                <a:rPr lang="en-US" sz="675" dirty="0">
                  <a:solidFill>
                    <a:srgbClr val="0F2B4B"/>
                  </a:solidFill>
                  <a:latin typeface="Calibri Light"/>
                </a:rPr>
                <a:t>Wholesale service provided through DSP as a ‘super aggregator’</a:t>
              </a:r>
            </a:p>
          </p:txBody>
        </p:sp>
        <p:cxnSp>
          <p:nvCxnSpPr>
            <p:cNvPr id="63" name="Connector: Elbow 62"/>
            <p:cNvCxnSpPr>
              <a:stCxn id="65" idx="0"/>
              <a:endCxn id="64" idx="0"/>
            </p:cNvCxnSpPr>
            <p:nvPr/>
          </p:nvCxnSpPr>
          <p:spPr>
            <a:xfrm rot="16200000" flipV="1">
              <a:off x="2717432" y="1249784"/>
              <a:ext cx="507405" cy="3306678"/>
            </a:xfrm>
            <a:prstGeom prst="bentConnector3">
              <a:avLst>
                <a:gd name="adj1" fmla="val 160070"/>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5"/>
            <a:stretch>
              <a:fillRect/>
            </a:stretch>
          </p:blipFill>
          <p:spPr>
            <a:xfrm>
              <a:off x="891647" y="2649420"/>
              <a:ext cx="852297" cy="248501"/>
            </a:xfrm>
            <a:prstGeom prst="rect">
              <a:avLst/>
            </a:prstGeom>
          </p:spPr>
        </p:pic>
        <p:pic>
          <p:nvPicPr>
            <p:cNvPr id="65" name="Picture 64" descr="http://upload.wikimedia.org/wikipedia/commons/thumb/0/0c/ConEd_logo.svg/1000px-ConEd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2582" y="3156825"/>
              <a:ext cx="1043784" cy="21293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http://static1.squarespace.com/static/576030f4f8baf35dd2d9c21e/t/5762e28ab8a79b7fbaf6965d/1466546993131/?format=1500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9241" y="5913216"/>
              <a:ext cx="502211" cy="17240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http://www.greencharge.net/wp-content/uploads/2016/07/GC_logo-news-large-2-1030x1030.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54" t="20032" r="6038" b="21119"/>
            <a:stretch/>
          </p:blipFill>
          <p:spPr bwMode="auto">
            <a:xfrm>
              <a:off x="2457820" y="5594197"/>
              <a:ext cx="439640" cy="29531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http://events.cleantech.com/wp-content/uploads/2014/02/stem-logo-oran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55666" y="5948777"/>
              <a:ext cx="342746" cy="11539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0" descr="Digital Energy'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4251" y="5353616"/>
              <a:ext cx="350544" cy="19654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8" descr="http://www.marketwire.com/library/MwGo/2016/3/3/11G085878/341134_Tarsier_Logo1-e44082c4-3598-47f7-9935-dc46f10fcfe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12306" y="5932984"/>
              <a:ext cx="353600" cy="15263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http://university.enernoc.com/wp-content/uploads/2015/03/EnerNOClogo_Basi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27934" y="5696847"/>
              <a:ext cx="640085" cy="1133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s://www.directenergy.com/images/about/de-plenti.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0573" r="54741" b="25407"/>
            <a:stretch/>
          </p:blipFill>
          <p:spPr bwMode="auto">
            <a:xfrm>
              <a:off x="2825353" y="5353616"/>
              <a:ext cx="483284" cy="21022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p:cNvPicPr/>
            <p:nvPr/>
          </p:nvPicPr>
          <p:blipFill rotWithShape="1">
            <a:blip r:embed="rId14"/>
            <a:srcRect l="59557" t="8291" r="34786" b="88724"/>
            <a:stretch/>
          </p:blipFill>
          <p:spPr bwMode="auto">
            <a:xfrm>
              <a:off x="3630202" y="5375529"/>
              <a:ext cx="777804" cy="133592"/>
            </a:xfrm>
            <a:prstGeom prst="rect">
              <a:avLst/>
            </a:prstGeom>
            <a:ln>
              <a:noFill/>
            </a:ln>
            <a:extLst>
              <a:ext uri="{53640926-AAD7-44D8-BBD7-CCE9431645EC}">
                <a14:shadowObscured xmlns:a14="http://schemas.microsoft.com/office/drawing/2010/main"/>
              </a:ext>
            </a:extLst>
          </p:spPr>
        </p:pic>
        <p:sp>
          <p:nvSpPr>
            <p:cNvPr id="74" name="Rectangle 73"/>
            <p:cNvSpPr/>
            <p:nvPr/>
          </p:nvSpPr>
          <p:spPr>
            <a:xfrm>
              <a:off x="3107304" y="5614619"/>
              <a:ext cx="1517169" cy="261611"/>
            </a:xfrm>
            <a:prstGeom prst="rect">
              <a:avLst/>
            </a:prstGeom>
          </p:spPr>
          <p:txBody>
            <a:bodyPr wrap="square">
              <a:spAutoFit/>
            </a:bodyPr>
            <a:lstStyle/>
            <a:p>
              <a:pPr defTabSz="685757">
                <a:buClr>
                  <a:srgbClr val="0F2B4B"/>
                </a:buClr>
              </a:pPr>
              <a:r>
                <a:rPr lang="en-US" sz="675" b="1" dirty="0" err="1">
                  <a:solidFill>
                    <a:srgbClr val="252525"/>
                  </a:solidFill>
                  <a:latin typeface="Calibri Light"/>
                </a:rPr>
                <a:t>Innoventive</a:t>
              </a:r>
              <a:r>
                <a:rPr lang="en-US" sz="675" b="1" dirty="0">
                  <a:solidFill>
                    <a:srgbClr val="252525"/>
                  </a:solidFill>
                  <a:latin typeface="Calibri Light"/>
                </a:rPr>
                <a:t> Power LLC  </a:t>
              </a:r>
              <a:endParaRPr lang="en-US" sz="675" b="1" dirty="0">
                <a:solidFill>
                  <a:srgbClr val="404040"/>
                </a:solidFill>
                <a:latin typeface="Calibri Light"/>
              </a:endParaRPr>
            </a:p>
          </p:txBody>
        </p:sp>
        <p:pic>
          <p:nvPicPr>
            <p:cNvPr id="75" name="Picture 12" descr="den logo slogan 09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90695" y="5378274"/>
              <a:ext cx="418526" cy="1307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332185" y="953100"/>
            <a:ext cx="3527590" cy="268479"/>
            <a:chOff x="442913" y="1341438"/>
            <a:chExt cx="11306175" cy="296711"/>
          </a:xfrm>
        </p:grpSpPr>
        <p:cxnSp>
          <p:nvCxnSpPr>
            <p:cNvPr id="79" name="Straight Connector 78"/>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42913" y="1341438"/>
              <a:ext cx="11306175" cy="296711"/>
            </a:xfrm>
            <a:prstGeom prst="rect">
              <a:avLst/>
            </a:prstGeom>
            <a:noFill/>
          </p:spPr>
          <p:txBody>
            <a:bodyPr wrap="square" lIns="0" tIns="0" rIns="0" bIns="0" rtlCol="0" anchor="ctr" anchorCtr="0">
              <a:noAutofit/>
            </a:bodyPr>
            <a:lstStyle/>
            <a:p>
              <a:pPr algn="just" defTabSz="685757">
                <a:buClr>
                  <a:srgbClr val="0F2B4B"/>
                </a:buClr>
              </a:pPr>
              <a:r>
                <a:rPr lang="en-GB" sz="1050" b="1" dirty="0">
                  <a:solidFill>
                    <a:srgbClr val="69A5D6"/>
                  </a:solidFill>
                  <a:latin typeface="Calibri Light"/>
                </a:rPr>
                <a:t>Wholesale and Retail Market Relationships and Coordination</a:t>
              </a:r>
            </a:p>
          </p:txBody>
        </p:sp>
      </p:grpSp>
      <p:sp>
        <p:nvSpPr>
          <p:cNvPr id="81" name="Rectangle 80"/>
          <p:cNvSpPr/>
          <p:nvPr/>
        </p:nvSpPr>
        <p:spPr>
          <a:xfrm>
            <a:off x="2517992" y="4569791"/>
            <a:ext cx="996908" cy="161583"/>
          </a:xfrm>
          <a:prstGeom prst="rect">
            <a:avLst/>
          </a:prstGeom>
          <a:noFill/>
        </p:spPr>
        <p:txBody>
          <a:bodyPr wrap="square" lIns="0" tIns="0" rIns="0" bIns="0" rtlCol="0" anchor="ctr" anchorCtr="0">
            <a:noAutofit/>
          </a:bodyPr>
          <a:lstStyle/>
          <a:p>
            <a:pPr algn="just" defTabSz="685757">
              <a:buClr>
                <a:srgbClr val="0F2B4B"/>
              </a:buClr>
            </a:pPr>
            <a:r>
              <a:rPr lang="en-US" sz="600" dirty="0">
                <a:solidFill>
                  <a:srgbClr val="69A5D6"/>
                </a:solidFill>
                <a:latin typeface="Calibri Light"/>
              </a:rPr>
              <a:t>*Distributed System Platform</a:t>
            </a:r>
          </a:p>
        </p:txBody>
      </p:sp>
    </p:spTree>
    <p:extLst>
      <p:ext uri="{BB962C8B-B14F-4D97-AF65-F5344CB8AC3E}">
        <p14:creationId xmlns:p14="http://schemas.microsoft.com/office/powerpoint/2010/main" val="382149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32100" y="1521477"/>
            <a:ext cx="3387570" cy="3050688"/>
          </a:xfrm>
        </p:spPr>
        <p:txBody>
          <a:bodyPr/>
          <a:lstStyle/>
          <a:p>
            <a:pPr lvl="3">
              <a:buSzPct val="100000"/>
            </a:pPr>
            <a:r>
              <a:rPr lang="en-US" sz="900" dirty="0">
                <a:latin typeface="Calibri Light" panose="020F0302020204030204" pitchFamily="34" charset="0"/>
              </a:rPr>
              <a:t>Green Mountain Power (GMP), a 265,000-customer Vermont utility and subsidiary of Canadian energy company Gaz </a:t>
            </a:r>
            <a:r>
              <a:rPr lang="en-US" sz="900" dirty="0" err="1">
                <a:latin typeface="Calibri Light" panose="020F0302020204030204" pitchFamily="34" charset="0"/>
              </a:rPr>
              <a:t>Métro</a:t>
            </a:r>
            <a:r>
              <a:rPr lang="en-US" sz="900" dirty="0">
                <a:latin typeface="Calibri Light" panose="020F0302020204030204" pitchFamily="34" charset="0"/>
              </a:rPr>
              <a:t>, partnered with Tesla to offer approximately 500 7-kWh energy storage systems to its residential customers</a:t>
            </a:r>
          </a:p>
          <a:p>
            <a:pPr lvl="3">
              <a:buSzPct val="100000"/>
            </a:pPr>
            <a:r>
              <a:rPr lang="en-US" sz="900" dirty="0">
                <a:latin typeface="Calibri Light" panose="020F0302020204030204" pitchFamily="34" charset="0"/>
              </a:rPr>
              <a:t>Customers have three options:</a:t>
            </a:r>
          </a:p>
          <a:p>
            <a:pPr lvl="4">
              <a:buSzPct val="100000"/>
            </a:pPr>
            <a:r>
              <a:rPr lang="en-US" sz="900" dirty="0">
                <a:latin typeface="Calibri Light" panose="020F0302020204030204" pitchFamily="34" charset="0"/>
              </a:rPr>
              <a:t>Option 1: Buy the system outright and maintain full control</a:t>
            </a:r>
          </a:p>
          <a:p>
            <a:pPr lvl="4">
              <a:buSzPct val="100000"/>
            </a:pPr>
            <a:r>
              <a:rPr lang="en-US" sz="900" dirty="0">
                <a:latin typeface="Calibri Light" panose="020F0302020204030204" pitchFamily="34" charset="0"/>
              </a:rPr>
              <a:t>Option 2: Buy the system outright and grant access to GMP in return for a monthly bill credit</a:t>
            </a:r>
          </a:p>
          <a:p>
            <a:pPr lvl="4">
              <a:buSzPct val="100000"/>
            </a:pPr>
            <a:r>
              <a:rPr lang="en-US" sz="900" dirty="0">
                <a:latin typeface="Calibri Light" panose="020F0302020204030204" pitchFamily="34" charset="0"/>
              </a:rPr>
              <a:t>Option 3: Lease the system from GMP through a rate rider and allow GMP full access</a:t>
            </a:r>
          </a:p>
          <a:p>
            <a:pPr lvl="3">
              <a:buSzPct val="100000"/>
            </a:pPr>
            <a:r>
              <a:rPr lang="en-US" sz="900" dirty="0">
                <a:latin typeface="Calibri Light" panose="020F0302020204030204" pitchFamily="34" charset="0"/>
              </a:rPr>
              <a:t>During non-outage conditions, GMP will aggregate and dispatch the systems to mitigate capacity and transmission costs, in addition to realizing energy arbitrage opportunities when available (option 3 only)</a:t>
            </a:r>
          </a:p>
          <a:p>
            <a:pPr lvl="3">
              <a:buSzPct val="100000"/>
            </a:pPr>
            <a:endParaRPr lang="en-US" sz="900" dirty="0">
              <a:latin typeface="Calibri Light" panose="020F0302020204030204" pitchFamily="34" charset="0"/>
            </a:endParaRPr>
          </a:p>
        </p:txBody>
      </p:sp>
      <p:sp>
        <p:nvSpPr>
          <p:cNvPr id="3" name="Title 2"/>
          <p:cNvSpPr>
            <a:spLocks noGrp="1"/>
          </p:cNvSpPr>
          <p:nvPr>
            <p:ph type="title"/>
          </p:nvPr>
        </p:nvSpPr>
        <p:spPr/>
        <p:txBody>
          <a:bodyPr/>
          <a:lstStyle/>
          <a:p>
            <a:r>
              <a:rPr lang="en-US" dirty="0"/>
              <a:t>Green Mountain Power Stacks Benefits to Improve Economics of Residential Energy Storage</a:t>
            </a:r>
          </a:p>
        </p:txBody>
      </p:sp>
      <p:graphicFrame>
        <p:nvGraphicFramePr>
          <p:cNvPr id="4" name="Content Placeholder 3"/>
          <p:cNvGraphicFramePr>
            <a:graphicFrameLocks/>
          </p:cNvGraphicFramePr>
          <p:nvPr>
            <p:extLst>
              <p:ext uri="{D42A27DB-BD31-4B8C-83A1-F6EECF244321}">
                <p14:modId xmlns:p14="http://schemas.microsoft.com/office/powerpoint/2010/main" val="2940864699"/>
              </p:ext>
            </p:extLst>
          </p:nvPr>
        </p:nvGraphicFramePr>
        <p:xfrm>
          <a:off x="4182114" y="1261275"/>
          <a:ext cx="4627986" cy="3310890"/>
        </p:xfrm>
        <a:graphic>
          <a:graphicData uri="http://schemas.openxmlformats.org/drawingml/2006/table">
            <a:tbl>
              <a:tblPr firstRow="1" firstCol="1" bandRow="1"/>
              <a:tblGrid>
                <a:gridCol w="891540">
                  <a:extLst>
                    <a:ext uri="{9D8B030D-6E8A-4147-A177-3AD203B41FA5}">
                      <a16:colId xmlns:a16="http://schemas.microsoft.com/office/drawing/2014/main" val="3881528373"/>
                    </a:ext>
                  </a:extLst>
                </a:gridCol>
                <a:gridCol w="867389">
                  <a:extLst>
                    <a:ext uri="{9D8B030D-6E8A-4147-A177-3AD203B41FA5}">
                      <a16:colId xmlns:a16="http://schemas.microsoft.com/office/drawing/2014/main" val="1141464118"/>
                    </a:ext>
                  </a:extLst>
                </a:gridCol>
                <a:gridCol w="1401167">
                  <a:extLst>
                    <a:ext uri="{9D8B030D-6E8A-4147-A177-3AD203B41FA5}">
                      <a16:colId xmlns:a16="http://schemas.microsoft.com/office/drawing/2014/main" val="1498103335"/>
                    </a:ext>
                  </a:extLst>
                </a:gridCol>
                <a:gridCol w="1467890">
                  <a:extLst>
                    <a:ext uri="{9D8B030D-6E8A-4147-A177-3AD203B41FA5}">
                      <a16:colId xmlns:a16="http://schemas.microsoft.com/office/drawing/2014/main" val="1674978841"/>
                    </a:ext>
                  </a:extLst>
                </a:gridCol>
              </a:tblGrid>
              <a:tr h="278130">
                <a:tc>
                  <a:txBody>
                    <a:bodyPr/>
                    <a:lstStyle/>
                    <a:p>
                      <a:endParaRPr lang="en-US" sz="700" dirty="0"/>
                    </a:p>
                  </a:txBody>
                  <a:tcPr marL="68580" marR="68580" marT="34290" marB="34290">
                    <a:solidFill>
                      <a:schemeClr val="tx1"/>
                    </a:solidFill>
                  </a:tcPr>
                </a:tc>
                <a:tc>
                  <a:txBody>
                    <a:bodyPr/>
                    <a:lstStyle/>
                    <a:p>
                      <a:r>
                        <a:rPr lang="en-US" sz="700" dirty="0">
                          <a:solidFill>
                            <a:schemeClr val="bg1"/>
                          </a:solidFill>
                        </a:rPr>
                        <a:t>Option 1</a:t>
                      </a:r>
                    </a:p>
                  </a:txBody>
                  <a:tcPr marL="68580" marR="68580" marT="34290" marB="34290">
                    <a:solidFill>
                      <a:schemeClr val="tx1"/>
                    </a:solidFill>
                  </a:tcPr>
                </a:tc>
                <a:tc>
                  <a:txBody>
                    <a:bodyPr/>
                    <a:lstStyle/>
                    <a:p>
                      <a:r>
                        <a:rPr lang="en-US" sz="700" dirty="0">
                          <a:solidFill>
                            <a:schemeClr val="bg1"/>
                          </a:solidFill>
                        </a:rPr>
                        <a:t>Option 2</a:t>
                      </a:r>
                    </a:p>
                  </a:txBody>
                  <a:tcPr marL="68580" marR="68580" marT="34290" marB="34290">
                    <a:solidFill>
                      <a:schemeClr val="tx1"/>
                    </a:solidFill>
                  </a:tcPr>
                </a:tc>
                <a:tc>
                  <a:txBody>
                    <a:bodyPr/>
                    <a:lstStyle/>
                    <a:p>
                      <a:r>
                        <a:rPr lang="en-US" sz="700" dirty="0">
                          <a:solidFill>
                            <a:schemeClr val="bg1"/>
                          </a:solidFill>
                        </a:rPr>
                        <a:t>Option 3</a:t>
                      </a:r>
                    </a:p>
                  </a:txBody>
                  <a:tcPr marL="68580" marR="68580" marT="34290" marB="34290">
                    <a:solidFill>
                      <a:schemeClr val="tx1"/>
                    </a:solidFill>
                  </a:tcPr>
                </a:tc>
                <a:extLst>
                  <a:ext uri="{0D108BD9-81ED-4DB2-BD59-A6C34878D82A}">
                    <a16:rowId xmlns:a16="http://schemas.microsoft.com/office/drawing/2014/main" val="2054322882"/>
                  </a:ext>
                </a:extLst>
              </a:tr>
              <a:tr h="278130">
                <a:tc>
                  <a:txBody>
                    <a:bodyPr/>
                    <a:lstStyle/>
                    <a:p>
                      <a:r>
                        <a:rPr lang="en-US" sz="700" dirty="0">
                          <a:solidFill>
                            <a:schemeClr val="bg1"/>
                          </a:solidFill>
                        </a:rPr>
                        <a:t>Projected No. Units</a:t>
                      </a:r>
                    </a:p>
                  </a:txBody>
                  <a:tcPr marL="68580" marR="68580" marT="34290" marB="34290">
                    <a:solidFill>
                      <a:schemeClr val="accent1"/>
                    </a:solidFill>
                  </a:tcPr>
                </a:tc>
                <a:tc>
                  <a:txBody>
                    <a:bodyPr/>
                    <a:lstStyle/>
                    <a:p>
                      <a:r>
                        <a:rPr lang="en-US" sz="700" dirty="0"/>
                        <a:t>75</a:t>
                      </a:r>
                    </a:p>
                  </a:txBody>
                  <a:tcPr marL="68580" marR="68580" marT="34290" marB="34290"/>
                </a:tc>
                <a:tc>
                  <a:txBody>
                    <a:bodyPr/>
                    <a:lstStyle/>
                    <a:p>
                      <a:r>
                        <a:rPr lang="en-US" sz="700" dirty="0"/>
                        <a:t>225</a:t>
                      </a:r>
                    </a:p>
                  </a:txBody>
                  <a:tcPr marL="68580" marR="68580" marT="34290" marB="34290"/>
                </a:tc>
                <a:tc>
                  <a:txBody>
                    <a:bodyPr/>
                    <a:lstStyle/>
                    <a:p>
                      <a:r>
                        <a:rPr lang="en-US" sz="700" dirty="0"/>
                        <a:t>200</a:t>
                      </a:r>
                    </a:p>
                  </a:txBody>
                  <a:tcPr marL="68580" marR="68580" marT="34290" marB="34290"/>
                </a:tc>
                <a:extLst>
                  <a:ext uri="{0D108BD9-81ED-4DB2-BD59-A6C34878D82A}">
                    <a16:rowId xmlns:a16="http://schemas.microsoft.com/office/drawing/2014/main" val="2156326252"/>
                  </a:ext>
                </a:extLst>
              </a:tr>
              <a:tr h="278130">
                <a:tc>
                  <a:txBody>
                    <a:bodyPr/>
                    <a:lstStyle/>
                    <a:p>
                      <a:r>
                        <a:rPr lang="en-US" sz="700" dirty="0">
                          <a:solidFill>
                            <a:schemeClr val="bg1"/>
                          </a:solidFill>
                        </a:rPr>
                        <a:t>Ownership</a:t>
                      </a:r>
                    </a:p>
                  </a:txBody>
                  <a:tcPr marL="68580" marR="68580" marT="34290" marB="34290">
                    <a:solidFill>
                      <a:schemeClr val="accent1"/>
                    </a:solidFill>
                  </a:tcPr>
                </a:tc>
                <a:tc>
                  <a:txBody>
                    <a:bodyPr/>
                    <a:lstStyle/>
                    <a:p>
                      <a:r>
                        <a:rPr lang="en-US" sz="700" dirty="0"/>
                        <a:t>End-customer</a:t>
                      </a:r>
                    </a:p>
                  </a:txBody>
                  <a:tcPr marL="68580" marR="68580" marT="34290" marB="34290"/>
                </a:tc>
                <a:tc>
                  <a:txBody>
                    <a:bodyPr/>
                    <a:lstStyle/>
                    <a:p>
                      <a:r>
                        <a:rPr lang="en-US" sz="700" dirty="0"/>
                        <a:t>End-customer</a:t>
                      </a:r>
                    </a:p>
                  </a:txBody>
                  <a:tcPr marL="68580" marR="68580" marT="34290" marB="34290"/>
                </a:tc>
                <a:tc>
                  <a:txBody>
                    <a:bodyPr/>
                    <a:lstStyle/>
                    <a:p>
                      <a:r>
                        <a:rPr lang="en-US" sz="700" dirty="0"/>
                        <a:t>GMP</a:t>
                      </a:r>
                    </a:p>
                  </a:txBody>
                  <a:tcPr marL="68580" marR="68580" marT="34290" marB="34290"/>
                </a:tc>
                <a:extLst>
                  <a:ext uri="{0D108BD9-81ED-4DB2-BD59-A6C34878D82A}">
                    <a16:rowId xmlns:a16="http://schemas.microsoft.com/office/drawing/2014/main" val="3427958480"/>
                  </a:ext>
                </a:extLst>
              </a:tr>
              <a:tr h="278130">
                <a:tc>
                  <a:txBody>
                    <a:bodyPr/>
                    <a:lstStyle/>
                    <a:p>
                      <a:r>
                        <a:rPr lang="en-US" sz="700" dirty="0">
                          <a:solidFill>
                            <a:schemeClr val="bg1"/>
                          </a:solidFill>
                        </a:rPr>
                        <a:t>Control</a:t>
                      </a:r>
                    </a:p>
                  </a:txBody>
                  <a:tcPr marL="68580" marR="68580" marT="34290" marB="34290">
                    <a:solidFill>
                      <a:schemeClr val="accent1"/>
                    </a:solidFill>
                  </a:tcPr>
                </a:tc>
                <a:tc>
                  <a:txBody>
                    <a:bodyPr/>
                    <a:lstStyle/>
                    <a:p>
                      <a:r>
                        <a:rPr lang="en-US" sz="700" dirty="0"/>
                        <a:t>End-customer</a:t>
                      </a:r>
                    </a:p>
                  </a:txBody>
                  <a:tcPr marL="68580" marR="68580" marT="34290" marB="34290"/>
                </a:tc>
                <a:tc>
                  <a:txBody>
                    <a:bodyPr/>
                    <a:lstStyle/>
                    <a:p>
                      <a:r>
                        <a:rPr lang="en-US" sz="700" dirty="0"/>
                        <a:t>Partial GMP Control</a:t>
                      </a:r>
                    </a:p>
                  </a:txBody>
                  <a:tcPr marL="68580" marR="68580" marT="34290" marB="34290"/>
                </a:tc>
                <a:tc>
                  <a:txBody>
                    <a:bodyPr/>
                    <a:lstStyle/>
                    <a:p>
                      <a:r>
                        <a:rPr lang="en-US" sz="700" dirty="0"/>
                        <a:t>GMP Control</a:t>
                      </a:r>
                    </a:p>
                  </a:txBody>
                  <a:tcPr marL="68580" marR="68580" marT="34290" marB="34290"/>
                </a:tc>
                <a:extLst>
                  <a:ext uri="{0D108BD9-81ED-4DB2-BD59-A6C34878D82A}">
                    <a16:rowId xmlns:a16="http://schemas.microsoft.com/office/drawing/2014/main" val="508456712"/>
                  </a:ext>
                </a:extLst>
              </a:tr>
              <a:tr h="868680">
                <a:tc>
                  <a:txBody>
                    <a:bodyPr/>
                    <a:lstStyle/>
                    <a:p>
                      <a:r>
                        <a:rPr lang="en-US" sz="700" dirty="0">
                          <a:solidFill>
                            <a:schemeClr val="bg1"/>
                          </a:solidFill>
                        </a:rPr>
                        <a:t>Utility Services</a:t>
                      </a:r>
                    </a:p>
                  </a:txBody>
                  <a:tcPr marL="68580" marR="68580" marT="34290" marB="34290">
                    <a:solidFill>
                      <a:schemeClr val="accent1"/>
                    </a:solidFill>
                  </a:tcPr>
                </a:tc>
                <a:tc>
                  <a:txBody>
                    <a:bodyPr/>
                    <a:lstStyle/>
                    <a:p>
                      <a:r>
                        <a:rPr lang="en-US" sz="700" dirty="0"/>
                        <a:t>None</a:t>
                      </a:r>
                    </a:p>
                  </a:txBody>
                  <a:tcPr marL="68580" marR="68580" marT="34290" marB="34290"/>
                </a:tc>
                <a:tc>
                  <a:txBody>
                    <a:bodyPr/>
                    <a:lstStyle/>
                    <a:p>
                      <a:r>
                        <a:rPr lang="en-US" sz="700" dirty="0"/>
                        <a:t>Dispatched to address peaks in Forward Capacity Market (FCM)  75% of the time;</a:t>
                      </a:r>
                      <a:endParaRPr lang="en-US" sz="700" baseline="0" dirty="0"/>
                    </a:p>
                    <a:p>
                      <a:r>
                        <a:rPr lang="en-US" sz="700" baseline="0" dirty="0"/>
                        <a:t>Dispatched to address peaks in </a:t>
                      </a:r>
                      <a:r>
                        <a:rPr lang="en-US" sz="700" dirty="0"/>
                        <a:t>Regional Network Service (RNS) 50% of the time</a:t>
                      </a:r>
                    </a:p>
                  </a:txBody>
                  <a:tcPr marL="68580" marR="68580" marT="34290" marB="34290"/>
                </a:tc>
                <a:tc>
                  <a:txBody>
                    <a:bodyPr/>
                    <a:lstStyle/>
                    <a:p>
                      <a:r>
                        <a:rPr lang="en-US" sz="700" dirty="0"/>
                        <a:t>Dispatched to address peaks in Forward Capacity Market (FCM)  100% of the time;</a:t>
                      </a:r>
                      <a:endParaRPr lang="en-US" sz="700" baseline="0" dirty="0"/>
                    </a:p>
                    <a:p>
                      <a:r>
                        <a:rPr lang="en-US" sz="700" baseline="0" dirty="0"/>
                        <a:t>Dispatched to address peaks in </a:t>
                      </a:r>
                      <a:r>
                        <a:rPr lang="en-US" sz="700" dirty="0"/>
                        <a:t>Regional Network Service (RNS) 75% of the time;</a:t>
                      </a:r>
                    </a:p>
                    <a:p>
                      <a:r>
                        <a:rPr lang="en-US" sz="700" dirty="0"/>
                        <a:t>Energy arbitrage when available</a:t>
                      </a:r>
                    </a:p>
                  </a:txBody>
                  <a:tcPr marL="68580" marR="68580" marT="34290" marB="34290"/>
                </a:tc>
                <a:extLst>
                  <a:ext uri="{0D108BD9-81ED-4DB2-BD59-A6C34878D82A}">
                    <a16:rowId xmlns:a16="http://schemas.microsoft.com/office/drawing/2014/main" val="846500384"/>
                  </a:ext>
                </a:extLst>
              </a:tr>
              <a:tr h="278130">
                <a:tc>
                  <a:txBody>
                    <a:bodyPr/>
                    <a:lstStyle/>
                    <a:p>
                      <a:r>
                        <a:rPr lang="en-US" sz="700" dirty="0">
                          <a:solidFill>
                            <a:schemeClr val="bg1"/>
                          </a:solidFill>
                        </a:rPr>
                        <a:t>Utility Benefits</a:t>
                      </a:r>
                    </a:p>
                  </a:txBody>
                  <a:tcPr marL="68580" marR="68580" marT="34290" marB="34290">
                    <a:solidFill>
                      <a:schemeClr val="accent1"/>
                    </a:solidFill>
                  </a:tcPr>
                </a:tc>
                <a:tc>
                  <a:txBody>
                    <a:bodyPr/>
                    <a:lstStyle/>
                    <a:p>
                      <a:r>
                        <a:rPr lang="en-US" sz="700" dirty="0"/>
                        <a:t>$0/year</a:t>
                      </a:r>
                    </a:p>
                  </a:txBody>
                  <a:tcPr marL="68580" marR="68580" marT="34290" marB="34290"/>
                </a:tc>
                <a:tc>
                  <a:txBody>
                    <a:bodyPr/>
                    <a:lstStyle/>
                    <a:p>
                      <a:r>
                        <a:rPr lang="en-US" sz="700" dirty="0"/>
                        <a:t>$81,000/year</a:t>
                      </a:r>
                    </a:p>
                  </a:txBody>
                  <a:tcPr marL="68580" marR="68580" marT="34290" marB="34290"/>
                </a:tc>
                <a:tc>
                  <a:txBody>
                    <a:bodyPr/>
                    <a:lstStyle/>
                    <a:p>
                      <a:r>
                        <a:rPr lang="en-US" sz="700" dirty="0"/>
                        <a:t>$124,000/year</a:t>
                      </a:r>
                    </a:p>
                  </a:txBody>
                  <a:tcPr marL="68580" marR="68580" marT="34290" marB="34290"/>
                </a:tc>
                <a:extLst>
                  <a:ext uri="{0D108BD9-81ED-4DB2-BD59-A6C34878D82A}">
                    <a16:rowId xmlns:a16="http://schemas.microsoft.com/office/drawing/2014/main" val="1268809722"/>
                  </a:ext>
                </a:extLst>
              </a:tr>
              <a:tr h="525780">
                <a:tc>
                  <a:txBody>
                    <a:bodyPr/>
                    <a:lstStyle/>
                    <a:p>
                      <a:r>
                        <a:rPr lang="en-US" sz="700" dirty="0">
                          <a:solidFill>
                            <a:schemeClr val="bg1"/>
                          </a:solidFill>
                        </a:rPr>
                        <a:t>Customer</a:t>
                      </a:r>
                      <a:r>
                        <a:rPr lang="en-US" sz="700" baseline="0" dirty="0">
                          <a:solidFill>
                            <a:schemeClr val="bg1"/>
                          </a:solidFill>
                        </a:rPr>
                        <a:t> Services</a:t>
                      </a:r>
                      <a:endParaRPr lang="en-US" sz="700" dirty="0">
                        <a:solidFill>
                          <a:schemeClr val="bg1"/>
                        </a:solidFill>
                      </a:endParaRPr>
                    </a:p>
                  </a:txBody>
                  <a:tcPr marL="68580" marR="68580" marT="34290" marB="34290">
                    <a:solidFill>
                      <a:schemeClr val="accent1"/>
                    </a:solidFill>
                  </a:tcPr>
                </a:tc>
                <a:tc>
                  <a:txBody>
                    <a:bodyPr/>
                    <a:lstStyle/>
                    <a:p>
                      <a:r>
                        <a:rPr lang="en-US" sz="700" dirty="0"/>
                        <a:t>Backup power, solar</a:t>
                      </a:r>
                      <a:r>
                        <a:rPr lang="en-US" sz="700" baseline="0" dirty="0"/>
                        <a:t> self-consumption, TOU shifting</a:t>
                      </a:r>
                      <a:endParaRPr lang="en-US" sz="700" dirty="0"/>
                    </a:p>
                  </a:txBody>
                  <a:tcPr marL="68580" marR="68580" marT="34290" marB="34290"/>
                </a:tc>
                <a:tc>
                  <a:txBody>
                    <a:bodyPr/>
                    <a:lstStyle/>
                    <a:p>
                      <a:r>
                        <a:rPr lang="en-US" sz="700" dirty="0"/>
                        <a:t>Backup power, solar</a:t>
                      </a:r>
                      <a:r>
                        <a:rPr lang="en-US" sz="700" baseline="0" dirty="0"/>
                        <a:t> self-consumption, TOU shifting [not mutually exclusive with utility services at all times]</a:t>
                      </a:r>
                      <a:endParaRPr lang="en-US" sz="700" dirty="0"/>
                    </a:p>
                  </a:txBody>
                  <a:tcPr marL="68580" marR="68580" marT="34290" marB="34290"/>
                </a:tc>
                <a:tc>
                  <a:txBody>
                    <a:bodyPr/>
                    <a:lstStyle/>
                    <a:p>
                      <a:r>
                        <a:rPr lang="en-US" sz="700" dirty="0"/>
                        <a:t>Backup power, solar</a:t>
                      </a:r>
                      <a:r>
                        <a:rPr lang="en-US" sz="700" baseline="0" dirty="0"/>
                        <a:t> self-consumption, TOU shifting [not mutually exclusive with utility services at all times]</a:t>
                      </a:r>
                      <a:endParaRPr lang="en-US" sz="700" dirty="0"/>
                    </a:p>
                  </a:txBody>
                  <a:tcPr marL="68580" marR="68580" marT="34290" marB="34290"/>
                </a:tc>
                <a:extLst>
                  <a:ext uri="{0D108BD9-81ED-4DB2-BD59-A6C34878D82A}">
                    <a16:rowId xmlns:a16="http://schemas.microsoft.com/office/drawing/2014/main" val="702411906"/>
                  </a:ext>
                </a:extLst>
              </a:tr>
              <a:tr h="525780">
                <a:tc>
                  <a:txBody>
                    <a:bodyPr/>
                    <a:lstStyle/>
                    <a:p>
                      <a:r>
                        <a:rPr lang="en-US" sz="700" dirty="0">
                          <a:solidFill>
                            <a:schemeClr val="bg1"/>
                          </a:solidFill>
                        </a:rPr>
                        <a:t>Customer</a:t>
                      </a:r>
                      <a:r>
                        <a:rPr lang="en-US" sz="700" baseline="0" dirty="0">
                          <a:solidFill>
                            <a:schemeClr val="bg1"/>
                          </a:solidFill>
                        </a:rPr>
                        <a:t> Costs/Benefits</a:t>
                      </a:r>
                      <a:endParaRPr lang="en-US" sz="700" dirty="0">
                        <a:solidFill>
                          <a:schemeClr val="bg1"/>
                        </a:solidFill>
                      </a:endParaRPr>
                    </a:p>
                  </a:txBody>
                  <a:tcPr marL="68580" marR="68580" marT="34290" marB="34290">
                    <a:solidFill>
                      <a:schemeClr val="accent1"/>
                    </a:solidFill>
                  </a:tcPr>
                </a:tc>
                <a:tc>
                  <a:txBody>
                    <a:bodyPr/>
                    <a:lstStyle/>
                    <a:p>
                      <a:pPr marL="0" marR="0" indent="0" defTabSz="914342" rtl="0" eaLnBrk="1" fontAlgn="auto" latinLnBrk="0" hangingPunct="1">
                        <a:lnSpc>
                          <a:spcPct val="100000"/>
                        </a:lnSpc>
                        <a:spcBef>
                          <a:spcPts val="0"/>
                        </a:spcBef>
                        <a:spcAft>
                          <a:spcPts val="0"/>
                        </a:spcAft>
                        <a:buClr>
                          <a:schemeClr val="tx1"/>
                        </a:buClr>
                        <a:buSzTx/>
                        <a:buFont typeface="Arial" pitchFamily="34" charset="0"/>
                        <a:buNone/>
                        <a:tabLst/>
                        <a:defRPr/>
                      </a:pPr>
                      <a:r>
                        <a:rPr lang="en-US" sz="700" dirty="0"/>
                        <a:t>$6,500</a:t>
                      </a:r>
                      <a:r>
                        <a:rPr lang="en-US" sz="700" baseline="0" dirty="0"/>
                        <a:t> plus installation costs paid by customer to GMP</a:t>
                      </a:r>
                    </a:p>
                  </a:txBody>
                  <a:tcPr marL="68580" marR="68580" marT="34290" marB="34290"/>
                </a:tc>
                <a:tc>
                  <a:txBody>
                    <a:bodyPr/>
                    <a:lstStyle/>
                    <a:p>
                      <a:r>
                        <a:rPr lang="en-US" sz="700" dirty="0"/>
                        <a:t>$6,500</a:t>
                      </a:r>
                      <a:r>
                        <a:rPr lang="en-US" sz="700" baseline="0" dirty="0"/>
                        <a:t> plus installation costs paid by customer to GMP;</a:t>
                      </a:r>
                    </a:p>
                    <a:p>
                      <a:r>
                        <a:rPr lang="en-US" sz="700" baseline="0" dirty="0"/>
                        <a:t>bill credit of $31.76/month received for 10 years</a:t>
                      </a:r>
                      <a:endParaRPr lang="en-US" sz="700" dirty="0"/>
                    </a:p>
                  </a:txBody>
                  <a:tcPr marL="68580" marR="68580" marT="34290" marB="34290"/>
                </a:tc>
                <a:tc>
                  <a:txBody>
                    <a:bodyPr/>
                    <a:lstStyle/>
                    <a:p>
                      <a:r>
                        <a:rPr lang="en-US" sz="700" dirty="0"/>
                        <a:t>No upfront cost;</a:t>
                      </a:r>
                    </a:p>
                    <a:p>
                      <a:r>
                        <a:rPr lang="en-US" sz="700" baseline="0" dirty="0"/>
                        <a:t>rate rider paid of $37.50/month paid for 10 years</a:t>
                      </a:r>
                      <a:endParaRPr lang="en-US" sz="700" dirty="0"/>
                    </a:p>
                  </a:txBody>
                  <a:tcPr marL="68580" marR="68580" marT="34290" marB="34290"/>
                </a:tc>
                <a:extLst>
                  <a:ext uri="{0D108BD9-81ED-4DB2-BD59-A6C34878D82A}">
                    <a16:rowId xmlns:a16="http://schemas.microsoft.com/office/drawing/2014/main" val="415486865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271" y="976050"/>
            <a:ext cx="675659" cy="4773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274" y="1160338"/>
            <a:ext cx="793669" cy="108722"/>
          </a:xfrm>
          <a:prstGeom prst="rect">
            <a:avLst/>
          </a:prstGeom>
        </p:spPr>
      </p:pic>
      <p:pic>
        <p:nvPicPr>
          <p:cNvPr id="7" name="Picture 34" descr="Image result for spira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742" y="1103443"/>
            <a:ext cx="615755" cy="1656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182114" y="953100"/>
            <a:ext cx="4629702" cy="3768920"/>
            <a:chOff x="442913" y="1270800"/>
            <a:chExt cx="11306175" cy="5025226"/>
          </a:xfrm>
        </p:grpSpPr>
        <p:sp>
          <p:nvSpPr>
            <p:cNvPr id="9" name="TextBox 8"/>
            <p:cNvSpPr txBox="1"/>
            <p:nvPr/>
          </p:nvSpPr>
          <p:spPr>
            <a:xfrm>
              <a:off x="442913" y="6105526"/>
              <a:ext cx="11306175" cy="190500"/>
            </a:xfrm>
            <a:prstGeom prst="rect">
              <a:avLst/>
            </a:prstGeom>
            <a:noFill/>
          </p:spPr>
          <p:txBody>
            <a:bodyPr wrap="square" lIns="0" tIns="0" rIns="0" bIns="0" rtlCol="0" anchor="ctr" anchorCtr="0">
              <a:noAutofit/>
            </a:bodyPr>
            <a:lstStyle/>
            <a:p>
              <a:r>
                <a:rPr lang="en-GB" sz="600" dirty="0">
                  <a:solidFill>
                    <a:schemeClr val="accent2"/>
                  </a:solidFill>
                </a:rPr>
                <a:t>Source: Green Mountain Power, GTM Research</a:t>
              </a:r>
            </a:p>
          </p:txBody>
        </p:sp>
        <p:grpSp>
          <p:nvGrpSpPr>
            <p:cNvPr id="10" name="Group 9"/>
            <p:cNvGrpSpPr/>
            <p:nvPr/>
          </p:nvGrpSpPr>
          <p:grpSpPr>
            <a:xfrm>
              <a:off x="442913" y="1270800"/>
              <a:ext cx="11306175" cy="296711"/>
              <a:chOff x="442913" y="1341438"/>
              <a:chExt cx="11306175" cy="296711"/>
            </a:xfrm>
          </p:grpSpPr>
          <p:cxnSp>
            <p:nvCxnSpPr>
              <p:cNvPr id="11" name="Straight Connector 10"/>
              <p:cNvCxnSpPr/>
              <p:nvPr/>
            </p:nvCxnSpPr>
            <p:spPr>
              <a:xfrm>
                <a:off x="442913" y="1632477"/>
                <a:ext cx="11306175" cy="0"/>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2913" y="1341438"/>
                <a:ext cx="11306175" cy="296711"/>
              </a:xfrm>
              <a:prstGeom prst="rect">
                <a:avLst/>
              </a:prstGeom>
              <a:noFill/>
            </p:spPr>
            <p:txBody>
              <a:bodyPr wrap="square" lIns="0" tIns="0" rIns="0" bIns="0" rtlCol="0" anchor="ctr" anchorCtr="0">
                <a:noAutofit/>
              </a:bodyPr>
              <a:lstStyle/>
              <a:p>
                <a:r>
                  <a:rPr lang="en-GB" sz="1013" b="1" dirty="0">
                    <a:solidFill>
                      <a:schemeClr val="accent2"/>
                    </a:solidFill>
                  </a:rPr>
                  <a:t>Green Mountain Power Residential Energy Storage Offering</a:t>
                </a:r>
              </a:p>
            </p:txBody>
          </p:sp>
        </p:grpSp>
      </p:grpSp>
    </p:spTree>
    <p:extLst>
      <p:ext uri="{BB962C8B-B14F-4D97-AF65-F5344CB8AC3E}">
        <p14:creationId xmlns:p14="http://schemas.microsoft.com/office/powerpoint/2010/main" val="590539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B_KC07UFkKXtpJGt8fmE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B_KC07UFkKXtpJGt8fm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bv1fyRg06Yq1xJTS_16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4xJ3DvUD06xBROeXvEtJ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phfOVAs6y0mtN6XGJ_EbA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hfOVAs6y0mtN6XGJ_E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tEGYTIHN0yaYXtV3Yiu0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tEYK6PlbEC.n0n8c.G8p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bv1fyRg06Yq1xJTS_16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4xJ3DvUD06xBROeXvEtJ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EuIzPjx6z0aOoeJH_sYg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8ME_HZPrkW8DE94p_fS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XqgRD.XZkuCha62p9zO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GcWWHkKsEu9M4xiP2ZR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YvqhJ.HO06WlXn25G6L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ysf5YCC40.Su2p57mvR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tEGYTIHN0yaYXtV3Yiu0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tEGYTIHN0yaYXtV3Yiu0w"/>
</p:tagLst>
</file>

<file path=ppt/theme/theme1.xml><?xml version="1.0" encoding="utf-8"?>
<a:theme xmlns:a="http://schemas.openxmlformats.org/drawingml/2006/main" name="Dark Blu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27AEC201-2D4D-4A5F-A5E1-127A2925D8A4}" vid="{01F8D611-A62E-4759-9D08-27D94A76665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27AEC201-2D4D-4A5F-A5E1-127A2925D8A4}" vid="{69F8A102-54E6-4736-A921-5023DB4342C6}"/>
    </a:ext>
  </a:extLst>
</a:theme>
</file>

<file path=ppt/theme/theme3.xml><?xml version="1.0" encoding="utf-8"?>
<a:theme xmlns:a="http://schemas.openxmlformats.org/drawingml/2006/main" name="GTM Wide Screen Template">
  <a:themeElements>
    <a:clrScheme name="GTM">
      <a:dk1>
        <a:srgbClr val="0F2B4B"/>
      </a:dk1>
      <a:lt1>
        <a:sysClr val="window" lastClr="FFFFFF"/>
      </a:lt1>
      <a:dk2>
        <a:srgbClr val="748597"/>
      </a:dk2>
      <a:lt2>
        <a:srgbClr val="8CA3B5"/>
      </a:lt2>
      <a:accent1>
        <a:srgbClr val="0C56A6"/>
      </a:accent1>
      <a:accent2>
        <a:srgbClr val="69A5D6"/>
      </a:accent2>
      <a:accent3>
        <a:srgbClr val="B2CC6D"/>
      </a:accent3>
      <a:accent4>
        <a:srgbClr val="94AA5E"/>
      </a:accent4>
      <a:accent5>
        <a:srgbClr val="DBA880"/>
      </a:accent5>
      <a:accent6>
        <a:srgbClr val="E38825"/>
      </a:accent6>
      <a:hlink>
        <a:srgbClr val="0F2B4B"/>
      </a:hlink>
      <a:folHlink>
        <a:srgbClr val="0F2B4B"/>
      </a:folHlink>
    </a:clrScheme>
    <a:fontScheme name="GTM">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a:defPPr>
      </a:lstStyle>
    </a:txDef>
  </a:objectDefaults>
  <a:extraClrSchemeLst/>
  <a:extLst>
    <a:ext uri="{05A4C25C-085E-4340-85A3-A5531E510DB2}">
      <thm15:themeFamily xmlns:thm15="http://schemas.microsoft.com/office/thememl/2012/main" name="GTM Wide Screen Template.potx" id="{F843ECD8-49D7-490F-A830-BFD3AE71B516}" vid="{AF0D28AD-2CEF-4343-96F6-0CE6037444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NYPA Strategy PowerPoint Template vF</Template>
  <TotalTime>2976</TotalTime>
  <Words>1662</Words>
  <Application>Microsoft Office PowerPoint</Application>
  <PresentationFormat>On-screen Show (16:9)</PresentationFormat>
  <Paragraphs>234</Paragraphs>
  <Slides>8</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宋体</vt:lpstr>
      <vt:lpstr>Arial</vt:lpstr>
      <vt:lpstr>Calibri</vt:lpstr>
      <vt:lpstr>Calibri Light</vt:lpstr>
      <vt:lpstr>Courier New</vt:lpstr>
      <vt:lpstr>Wingdings</vt:lpstr>
      <vt:lpstr>Dark Blue</vt:lpstr>
      <vt:lpstr>Content</vt:lpstr>
      <vt:lpstr>GTM Wide Screen Template</vt:lpstr>
      <vt:lpstr>Section III Update – February 8, 2017</vt:lpstr>
      <vt:lpstr>Workstream 3: Market &amp; Technology Research</vt:lpstr>
      <vt:lpstr>Initial Business Model Examples</vt:lpstr>
      <vt:lpstr>Traditional DER Business Models Leveraging Wholesale Value</vt:lpstr>
      <vt:lpstr>Dispatchable DERs Can Provide Value Across All Levels of the Grid</vt:lpstr>
      <vt:lpstr>New York is Laying the Groundwork for Distributed Energy Resources in Wholesale Markets</vt:lpstr>
      <vt:lpstr>The Development of the Brooklyn-Queens Demand Management (BQDM) Program </vt:lpstr>
      <vt:lpstr>Green Mountain Power Stacks Benefits to Improve Economics of Residential Energy Storage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NYPA Strategy slide conventions style and format guide</dc:title>
  <dc:creator>Trivedi (Vrinda Inc.)</dc:creator>
  <cp:lastModifiedBy>Ben Kellison</cp:lastModifiedBy>
  <cp:revision>80</cp:revision>
  <cp:lastPrinted>2017-02-01T11:35:39Z</cp:lastPrinted>
  <dcterms:created xsi:type="dcterms:W3CDTF">2017-01-31T18:21:32Z</dcterms:created>
  <dcterms:modified xsi:type="dcterms:W3CDTF">2017-02-07T23:29:37Z</dcterms:modified>
</cp:coreProperties>
</file>