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6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1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34" r:id="rId4"/>
    <p:sldMasterId id="2147483782" r:id="rId5"/>
    <p:sldMasterId id="2147483794" r:id="rId6"/>
    <p:sldMasterId id="2147483806" r:id="rId7"/>
    <p:sldMasterId id="2147483821" r:id="rId8"/>
    <p:sldMasterId id="2147483833" r:id="rId9"/>
    <p:sldMasterId id="2147483857" r:id="rId10"/>
    <p:sldMasterId id="2147483897" r:id="rId11"/>
    <p:sldMasterId id="2147483948" r:id="rId12"/>
    <p:sldMasterId id="2147483960" r:id="rId13"/>
    <p:sldMasterId id="2147484000" r:id="rId14"/>
    <p:sldMasterId id="2147484025" r:id="rId15"/>
    <p:sldMasterId id="2147484046" r:id="rId16"/>
    <p:sldMasterId id="2147484110" r:id="rId17"/>
    <p:sldMasterId id="2147484140" r:id="rId18"/>
    <p:sldMasterId id="2147484155" r:id="rId19"/>
    <p:sldMasterId id="2147484216" r:id="rId20"/>
    <p:sldMasterId id="2147484228" r:id="rId21"/>
    <p:sldMasterId id="2147484258" r:id="rId22"/>
    <p:sldMasterId id="2147484285" r:id="rId23"/>
  </p:sldMasterIdLst>
  <p:notesMasterIdLst>
    <p:notesMasterId r:id="rId36"/>
  </p:notesMasterIdLst>
  <p:handoutMasterIdLst>
    <p:handoutMasterId r:id="rId37"/>
  </p:handoutMasterIdLst>
  <p:sldIdLst>
    <p:sldId id="1460" r:id="rId24"/>
    <p:sldId id="1461" r:id="rId25"/>
    <p:sldId id="1462" r:id="rId26"/>
    <p:sldId id="1467" r:id="rId27"/>
    <p:sldId id="1463" r:id="rId28"/>
    <p:sldId id="1465" r:id="rId29"/>
    <p:sldId id="1466" r:id="rId30"/>
    <p:sldId id="1468" r:id="rId31"/>
    <p:sldId id="1469" r:id="rId32"/>
    <p:sldId id="1470" r:id="rId33"/>
    <p:sldId id="1471" r:id="rId34"/>
    <p:sldId id="1472" r:id="rId35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70"/>
    <a:srgbClr val="007635"/>
    <a:srgbClr val="DEE8F2"/>
    <a:srgbClr val="CFDDED"/>
    <a:srgbClr val="D9DFDB"/>
    <a:srgbClr val="E7E0EC"/>
    <a:srgbClr val="D1C6DC"/>
    <a:srgbClr val="AFE8FF"/>
    <a:srgbClr val="E85F31"/>
    <a:srgbClr val="C9A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5" autoAdjust="0"/>
    <p:restoredTop sz="96529" autoAdjust="0"/>
  </p:normalViewPr>
  <p:slideViewPr>
    <p:cSldViewPr>
      <p:cViewPr varScale="1">
        <p:scale>
          <a:sx n="92" d="100"/>
          <a:sy n="92" d="100"/>
        </p:scale>
        <p:origin x="13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/>
          <a:lstStyle>
            <a:lvl1pPr algn="r">
              <a:defRPr sz="1200"/>
            </a:lvl1pPr>
          </a:lstStyle>
          <a:p>
            <a:fld id="{DFDC35EB-D350-4898-BC45-E03AE4B3C2A5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 anchor="b"/>
          <a:lstStyle>
            <a:lvl1pPr algn="r">
              <a:defRPr sz="1200"/>
            </a:lvl1pPr>
          </a:lstStyle>
          <a:p>
            <a:fld id="{5BD8353E-F4C2-4280-B49E-F0B0A4F6DD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29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/>
          <a:lstStyle>
            <a:lvl1pPr algn="r">
              <a:defRPr sz="1200"/>
            </a:lvl1pPr>
          </a:lstStyle>
          <a:p>
            <a:fld id="{EDC45FF1-7878-4B2C-A481-E2F0AA92884A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5" tIns="46437" rIns="92875" bIns="464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5" tIns="46437" rIns="92875" bIns="464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 anchor="b"/>
          <a:lstStyle>
            <a:lvl1pPr algn="r">
              <a:defRPr sz="1200"/>
            </a:lvl1pPr>
          </a:lstStyle>
          <a:p>
            <a:fld id="{DA8C6236-D655-4975-B447-EC573D770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8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oleObject" Target="../embeddings/oleObject3.bin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1219200" cy="685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591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46400-E204-46BB-AA0A-BDF002B3C5DA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99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8077F-652B-40EB-B30C-5A6F0CBB5676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02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7F5C3-615F-48F1-B5EC-5CF941E98A95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05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130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500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0977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95131F-2DB1-4C11-90F6-F0E7DA846E3D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75CADEF-469C-4562-8C1F-7CC636A1F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488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5C27FD4-85C1-4DF5-9263-3DF51281EA14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8946189-3C57-4A3B-951E-D504B79B5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96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F0028CB-4C9E-4DDC-BEB8-4FBFCE7A9044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5F2E4B6-1F33-426A-82D4-13C323645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150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1026A33-2A79-41AB-BF91-50F1FFA9C42A}" type="datetime1">
              <a:rPr lang="en-US" smtClean="0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4B3D6D-939A-4DF5-8131-BF471027E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013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381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2794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92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8639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56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4417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74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0206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76921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41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91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356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B740-EFEA-4711-830C-458CE141F629}" type="datetime1">
              <a:rPr lang="en-US">
                <a:solidFill>
                  <a:prstClr val="black"/>
                </a:solidFill>
              </a:rPr>
              <a:pPr/>
              <a:t>4/18/2017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613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7692-DC16-447C-A8B5-F1A2CBE0D34E}" type="datetime1">
              <a:rPr lang="en-US">
                <a:solidFill>
                  <a:prstClr val="black"/>
                </a:solidFill>
              </a:rPr>
              <a:pPr/>
              <a:t>4/18/2017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45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D1A4-B0A0-44E9-8CC9-6FEF7CAFDCC7}" type="datetime1">
              <a:rPr lang="en-US">
                <a:solidFill>
                  <a:prstClr val="black"/>
                </a:solidFill>
              </a:rPr>
              <a:pPr/>
              <a:t>4/18/2017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271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D3EA-7433-4329-B971-E44085081A3E}" type="datetime1">
              <a:rPr lang="en-US">
                <a:solidFill>
                  <a:prstClr val="black"/>
                </a:solidFill>
              </a:rPr>
              <a:pPr/>
              <a:t>4/18/2017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969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145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4456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97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9093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793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12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327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24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1690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59" y="1659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9" y="1659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 userDrawn="1"/>
        </p:nvGrpSpPr>
        <p:grpSpPr bwMode="auto">
          <a:xfrm>
            <a:off x="0" y="898959"/>
            <a:ext cx="9144000" cy="380640"/>
            <a:chOff x="0" y="881063"/>
            <a:chExt cx="8961438" cy="37306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881063"/>
              <a:ext cx="1458913" cy="373062"/>
            </a:xfrm>
            <a:prstGeom prst="rect">
              <a:avLst/>
            </a:prstGeom>
            <a:solidFill>
              <a:srgbClr val="FFC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391" tIns="45695" rIns="91391" bIns="45695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538163" y="946150"/>
              <a:ext cx="8423275" cy="244475"/>
            </a:xfrm>
            <a:prstGeom prst="rect">
              <a:avLst/>
            </a:prstGeom>
            <a:solidFill>
              <a:srgbClr val="007A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391" tIns="45695" rIns="91391" bIns="45695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440622" y="5986577"/>
            <a:ext cx="8262807" cy="77748"/>
          </a:xfrm>
          <a:prstGeom prst="rect">
            <a:avLst/>
          </a:prstGeom>
          <a:solidFill>
            <a:srgbClr val="007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876" tIns="46442" rIns="92876" bIns="46442" anchor="ctr"/>
          <a:lstStyle/>
          <a:p>
            <a:pPr algn="ctr" defTabSz="9131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D5C75"/>
              </a:solidFill>
            </a:endParaRPr>
          </a:p>
        </p:txBody>
      </p:sp>
      <p:sp>
        <p:nvSpPr>
          <p:cNvPr id="12" name="doc id"/>
          <p:cNvSpPr txBox="1">
            <a:spLocks noChangeArrowheads="1"/>
          </p:cNvSpPr>
          <p:nvPr userDrawn="1"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14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59"/>
          <p:cNvSpPr>
            <a:spLocks noChangeArrowheads="1"/>
          </p:cNvSpPr>
          <p:nvPr userDrawn="1"/>
        </p:nvSpPr>
        <p:spPr bwMode="auto">
          <a:xfrm>
            <a:off x="2296570" y="6500897"/>
            <a:ext cx="509998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314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000000"/>
                </a:solidFill>
              </a:rPr>
              <a:t>The material in this document has not been reviewed or approved by management</a:t>
            </a:r>
          </a:p>
        </p:txBody>
      </p:sp>
      <p:pic>
        <p:nvPicPr>
          <p:cNvPr id="14" name="Picture 15" descr="PGE-72733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" y="6338062"/>
            <a:ext cx="1444898" cy="3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149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38083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43838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7EBAB-E979-42E3-B04A-A0B1EA8D4D74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F940-CB9F-4965-BB4A-707A330A3E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905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6840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812002" y="657297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13141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 defTabSz="91314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68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8E08B-4593-4CA9-BB65-FA4370EC8D93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6C394-D295-4CB0-9A84-2898E44723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098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333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97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00509"/>
      </p:ext>
    </p:extLst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44593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FAE6-FF52-4561-8FE4-68F196B2A67E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75F3-D377-414D-94E3-0348353B136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52748"/>
      </p:ext>
    </p:extLst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59" y="1659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9" y="1659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 userDrawn="1"/>
        </p:nvGrpSpPr>
        <p:grpSpPr bwMode="auto">
          <a:xfrm>
            <a:off x="0" y="898959"/>
            <a:ext cx="9144000" cy="380640"/>
            <a:chOff x="0" y="881063"/>
            <a:chExt cx="8961438" cy="37306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881063"/>
              <a:ext cx="1458913" cy="373062"/>
            </a:xfrm>
            <a:prstGeom prst="rect">
              <a:avLst/>
            </a:prstGeom>
            <a:solidFill>
              <a:srgbClr val="FFC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391" tIns="45695" rIns="91391" bIns="45695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38163" y="946150"/>
              <a:ext cx="8423275" cy="244475"/>
            </a:xfrm>
            <a:prstGeom prst="rect">
              <a:avLst/>
            </a:prstGeom>
            <a:solidFill>
              <a:srgbClr val="007A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391" tIns="45695" rIns="91391" bIns="45695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440622" y="5986577"/>
            <a:ext cx="8262807" cy="77748"/>
          </a:xfrm>
          <a:prstGeom prst="rect">
            <a:avLst/>
          </a:prstGeom>
          <a:solidFill>
            <a:srgbClr val="007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876" tIns="46442" rIns="92876" bIns="46442" anchor="ctr"/>
          <a:lstStyle/>
          <a:p>
            <a:pPr algn="ctr" defTabSz="9131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D5C75"/>
              </a:solidFill>
            </a:endParaRP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14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781069" y="5030949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14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14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781066" y="1851960"/>
            <a:ext cx="7519009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3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81066" y="3585433"/>
            <a:ext cx="751900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9" name="Rectangle 59"/>
          <p:cNvSpPr>
            <a:spLocks noChangeArrowheads="1"/>
          </p:cNvSpPr>
          <p:nvPr userDrawn="1"/>
        </p:nvSpPr>
        <p:spPr bwMode="auto">
          <a:xfrm>
            <a:off x="2296570" y="6500897"/>
            <a:ext cx="509998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314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000000"/>
                </a:solidFill>
              </a:rPr>
              <a:t>The material in this document has not been reviewed or approved by management</a:t>
            </a:r>
          </a:p>
        </p:txBody>
      </p:sp>
      <p:pic>
        <p:nvPicPr>
          <p:cNvPr id="18" name="Picture 15" descr="PGE-72733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" y="6338062"/>
            <a:ext cx="1444898" cy="3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9385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/>
          </p:cNvSpPr>
          <p:nvPr userDrawn="1"/>
        </p:nvSpPr>
        <p:spPr>
          <a:xfrm>
            <a:off x="8812002" y="657297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13141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 defTabSz="91314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8" y="485222"/>
            <a:ext cx="828210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6708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6416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97EBAB-E979-42E3-B04A-A0B1EA8D4D74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38F940-CB9F-4965-BB4A-707A330A3E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831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998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294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473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817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03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455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193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4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136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698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603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525000" cy="7162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8328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59" y="1659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9" y="1659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 userDrawn="1"/>
        </p:nvGrpSpPr>
        <p:grpSpPr bwMode="auto">
          <a:xfrm>
            <a:off x="0" y="898959"/>
            <a:ext cx="9144000" cy="380640"/>
            <a:chOff x="0" y="881063"/>
            <a:chExt cx="8961438" cy="37306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881063"/>
              <a:ext cx="1458913" cy="373062"/>
            </a:xfrm>
            <a:prstGeom prst="rect">
              <a:avLst/>
            </a:prstGeom>
            <a:solidFill>
              <a:srgbClr val="FFC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391" tIns="45695" rIns="91391" bIns="45695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38163" y="946150"/>
              <a:ext cx="8423275" cy="244475"/>
            </a:xfrm>
            <a:prstGeom prst="rect">
              <a:avLst/>
            </a:prstGeom>
            <a:solidFill>
              <a:srgbClr val="007A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391" tIns="45695" rIns="91391" bIns="45695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440622" y="5986577"/>
            <a:ext cx="8262807" cy="77748"/>
          </a:xfrm>
          <a:prstGeom prst="rect">
            <a:avLst/>
          </a:prstGeom>
          <a:solidFill>
            <a:srgbClr val="007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876" tIns="46442" rIns="92876" bIns="46442" anchor="ctr"/>
          <a:lstStyle/>
          <a:p>
            <a:pPr algn="ctr" defTabSz="9131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D5C75"/>
              </a:solidFill>
            </a:endParaRP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14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781069" y="5030949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14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14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781066" y="1851960"/>
            <a:ext cx="7519009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3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81066" y="3585433"/>
            <a:ext cx="751900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9" name="Rectangle 59"/>
          <p:cNvSpPr>
            <a:spLocks noChangeArrowheads="1"/>
          </p:cNvSpPr>
          <p:nvPr userDrawn="1"/>
        </p:nvSpPr>
        <p:spPr bwMode="auto">
          <a:xfrm>
            <a:off x="2296570" y="6500897"/>
            <a:ext cx="509998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3141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000000"/>
                </a:solidFill>
              </a:rPr>
              <a:t>The material in this document has not been reviewed or approved by management</a:t>
            </a:r>
          </a:p>
        </p:txBody>
      </p:sp>
      <p:pic>
        <p:nvPicPr>
          <p:cNvPr id="18" name="Picture 15" descr="PGE-72733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" y="6338062"/>
            <a:ext cx="1444898" cy="3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7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634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/>
          </p:cNvSpPr>
          <p:nvPr userDrawn="1"/>
        </p:nvSpPr>
        <p:spPr>
          <a:xfrm>
            <a:off x="8812002" y="657297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13141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 defTabSz="91314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8" y="485222"/>
            <a:ext cx="828210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46021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483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97EBAB-E979-42E3-B04A-A0B1EA8D4D74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38F940-CB9F-4965-BB4A-707A330A3E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307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8E08B-4593-4CA9-BB65-FA4370EC8D93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6C394-D295-4CB0-9A84-2898E44723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384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54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673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405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828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495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146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2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202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79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647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68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078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06783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3650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0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02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1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63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266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160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2825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629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5180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971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3201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746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1550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57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20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36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3650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957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55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368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585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80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1120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393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5296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1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chemeClr val="accent1"/>
                </a:solidFill>
              </a:rPr>
              <a:pPr/>
              <a:t>‹#›</a:t>
            </a:fld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13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889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7412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79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6548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477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084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993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42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7926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191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66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907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069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8503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748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650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2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859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508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2919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843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13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600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103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0124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61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0818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313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497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8957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B740-EFEA-4711-830C-458CE141F629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8675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7692-DC16-447C-A8B5-F1A2CBE0D34E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2406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D1A4-B0A0-44E9-8CC9-6FEF7CAFDCC7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52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727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D3EA-7433-4329-B971-E44085081A3E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72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272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3431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1140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82543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637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03420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696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6366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3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02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0786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B740-EFEA-4711-830C-458CE141F629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8600"/>
            <a:ext cx="914400" cy="5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613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7692-DC16-447C-A8B5-F1A2CBE0D34E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43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D1A4-B0A0-44E9-8CC9-6FEF7CAFDCC7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2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D3EA-7433-4329-B971-E44085081A3E}" type="datetime1">
              <a:rPr lang="en-US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6270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81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8949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2891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273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30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11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3951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1404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3346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 6"/>
          <p:cNvSpPr>
            <a:spLocks noEditPoints="1"/>
          </p:cNvSpPr>
          <p:nvPr userDrawn="1"/>
        </p:nvSpPr>
        <p:spPr bwMode="auto">
          <a:xfrm>
            <a:off x="8001000" y="6096000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1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8153400" y="6143341"/>
            <a:ext cx="880692" cy="486059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6C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046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8153400" y="6143341"/>
            <a:ext cx="880692" cy="486059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6C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1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20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09397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4670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94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3645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24638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4829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338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1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4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2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0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06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73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9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45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64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2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64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52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87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1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74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94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0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59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51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4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E85F31"/>
                </a:solidFill>
              </a:rPr>
              <a:t>DRAFT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85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48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b="1" smtClean="0">
                <a:solidFill>
                  <a:srgbClr val="005070"/>
                </a:solidFill>
              </a:rPr>
              <a:pPr/>
              <a:t>‹#›</a:t>
            </a:fld>
            <a:endParaRPr lang="en-US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E85F31"/>
                </a:solidFill>
              </a:rPr>
              <a:t>DRAFT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85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08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22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5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62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22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50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22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49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C7AE4D-8381-4F3A-9EDA-EEBD240B2CCC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</p:spTree>
    <p:extLst>
      <p:ext uri="{BB962C8B-B14F-4D97-AF65-F5344CB8AC3E}">
        <p14:creationId xmlns:p14="http://schemas.microsoft.com/office/powerpoint/2010/main" val="704510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D05D3-3488-4A87-9288-3F6819E50493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</p:spTree>
    <p:extLst>
      <p:ext uri="{BB962C8B-B14F-4D97-AF65-F5344CB8AC3E}">
        <p14:creationId xmlns:p14="http://schemas.microsoft.com/office/powerpoint/2010/main" val="2494808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BB694-0BDB-47AD-A096-B5F2752BDACE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89888" l="2996" r="96629">
                        <a14:foregroundMark x1="10612" y1="21910" x2="9238" y2="69663"/>
                        <a14:foregroundMark x1="23970" y1="40449" x2="23970" y2="40449"/>
                        <a14:foregroundMark x1="26342" y1="46629" x2="26342" y2="46629"/>
                        <a14:foregroundMark x1="28714" y1="47191" x2="28714" y2="47191"/>
                        <a14:foregroundMark x1="31336" y1="46629" x2="31336" y2="46629"/>
                        <a14:foregroundMark x1="35955" y1="47191" x2="35955" y2="47191"/>
                        <a14:foregroundMark x1="39076" y1="48315" x2="39076" y2="48315"/>
                        <a14:foregroundMark x1="41199" y1="46629" x2="41199" y2="46629"/>
                        <a14:foregroundMark x1="43446" y1="46629" x2="43446" y2="46629"/>
                        <a14:foregroundMark x1="46317" y1="47753" x2="46317" y2="47753"/>
                        <a14:foregroundMark x1="49064" y1="47191" x2="49064" y2="47191"/>
                        <a14:foregroundMark x1="48939" y1="41011" x2="48939" y2="41011"/>
                        <a14:foregroundMark x1="50187" y1="48876" x2="50187" y2="48876"/>
                        <a14:foregroundMark x1="51935" y1="44944" x2="51935" y2="44944"/>
                        <a14:foregroundMark x1="54432" y1="46067" x2="54432" y2="46067"/>
                        <a14:foregroundMark x1="57179" y1="46067" x2="57179" y2="46067"/>
                        <a14:foregroundMark x1="61423" y1="44382" x2="61423" y2="44382"/>
                        <a14:foregroundMark x1="63670" y1="46067" x2="63670" y2="46067"/>
                        <a14:foregroundMark x1="66417" y1="44382" x2="66417" y2="44382"/>
                        <a14:foregroundMark x1="68539" y1="44944" x2="68539" y2="44944"/>
                        <a14:foregroundMark x1="70911" y1="42697" x2="70911" y2="42697"/>
                        <a14:foregroundMark x1="72909" y1="44944" x2="72909" y2="44944"/>
                        <a14:foregroundMark x1="76030" y1="44944" x2="76030" y2="44944"/>
                        <a14:foregroundMark x1="70787" y1="48876" x2="70787" y2="48876"/>
                        <a14:foregroundMark x1="77653" y1="47191" x2="77653" y2="47191"/>
                        <a14:foregroundMark x1="81398" y1="44944" x2="81398" y2="44944"/>
                        <a14:foregroundMark x1="83645" y1="44944" x2="83645" y2="44944"/>
                        <a14:foregroundMark x1="85768" y1="45506" x2="85768" y2="45506"/>
                        <a14:foregroundMark x1="89513" y1="45506" x2="89513" y2="45506"/>
                        <a14:foregroundMark x1="89513" y1="41011" x2="89513" y2="41011"/>
                        <a14:foregroundMark x1="90762" y1="47191" x2="90762" y2="47191"/>
                        <a14:foregroundMark x1="93508" y1="47753" x2="93508" y2="47753"/>
                        <a14:backgroundMark x1="28464" y1="50000" x2="2846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60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B92A6-4DF1-4B20-AA83-F867B310F581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5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F7D40-1F7C-479D-883E-310384E30E4C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56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FE57C-D4F0-4EA1-8F82-40F28E3FFAB5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1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4D710-1A38-42E0-80D7-42256CBE3B4B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8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95CC8-B282-43FC-B4A8-3FEFC9B0487A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33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94A2-7038-4CED-8E4F-8F11D3C422B7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5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B8C8A-A212-4CB2-836D-289E98646D3E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4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CCAB4-F821-4492-8A7C-38FBC699D3A4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67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61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140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CFDC3-C5DE-4ABA-A2BA-2517A2613B57}" type="datetime1">
              <a:rPr lang="en-US" smtClean="0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6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98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73015-94B8-4F1C-82AE-9A869C362BC3}" type="datetime1">
              <a:rPr lang="en-US" smtClean="0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41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F8656-F297-4FC3-9764-39B32B9C5599}" type="datetime1">
              <a:rPr lang="en-US" smtClean="0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26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0ED9B-D8B4-4BF4-A78D-C31BA6185DF0}" type="datetime1">
              <a:rPr lang="en-US" smtClean="0">
                <a:solidFill>
                  <a:srgbClr val="005070"/>
                </a:solidFill>
              </a:rPr>
              <a:pPr/>
              <a:t>4/18/2017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2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1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850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35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301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88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4807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199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6821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75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63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178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38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48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477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56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7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48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725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13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1EDCBA3-68EA-4D0E-862A-30B6BA3197B3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</p:spTree>
    <p:extLst>
      <p:ext uri="{BB962C8B-B14F-4D97-AF65-F5344CB8AC3E}">
        <p14:creationId xmlns:p14="http://schemas.microsoft.com/office/powerpoint/2010/main" val="3886351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7CC89-AD3F-4092-B7BE-54121F21D59F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</p:spTree>
    <p:extLst>
      <p:ext uri="{BB962C8B-B14F-4D97-AF65-F5344CB8AC3E}">
        <p14:creationId xmlns:p14="http://schemas.microsoft.com/office/powerpoint/2010/main" val="13605485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1837A-0BAB-45F2-8EDB-CBF9543DB3EC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89888" l="2996" r="96629">
                        <a14:foregroundMark x1="10612" y1="21910" x2="9238" y2="69663"/>
                        <a14:foregroundMark x1="23970" y1="40449" x2="23970" y2="40449"/>
                        <a14:foregroundMark x1="26342" y1="46629" x2="26342" y2="46629"/>
                        <a14:foregroundMark x1="28714" y1="47191" x2="28714" y2="47191"/>
                        <a14:foregroundMark x1="31336" y1="46629" x2="31336" y2="46629"/>
                        <a14:foregroundMark x1="35955" y1="47191" x2="35955" y2="47191"/>
                        <a14:foregroundMark x1="39076" y1="48315" x2="39076" y2="48315"/>
                        <a14:foregroundMark x1="41199" y1="46629" x2="41199" y2="46629"/>
                        <a14:foregroundMark x1="43446" y1="46629" x2="43446" y2="46629"/>
                        <a14:foregroundMark x1="46317" y1="47753" x2="46317" y2="47753"/>
                        <a14:foregroundMark x1="49064" y1="47191" x2="49064" y2="47191"/>
                        <a14:foregroundMark x1="48939" y1="41011" x2="48939" y2="41011"/>
                        <a14:foregroundMark x1="50187" y1="48876" x2="50187" y2="48876"/>
                        <a14:foregroundMark x1="51935" y1="44944" x2="51935" y2="44944"/>
                        <a14:foregroundMark x1="54432" y1="46067" x2="54432" y2="46067"/>
                        <a14:foregroundMark x1="57179" y1="46067" x2="57179" y2="46067"/>
                        <a14:foregroundMark x1="61423" y1="44382" x2="61423" y2="44382"/>
                        <a14:foregroundMark x1="63670" y1="46067" x2="63670" y2="46067"/>
                        <a14:foregroundMark x1="66417" y1="44382" x2="66417" y2="44382"/>
                        <a14:foregroundMark x1="68539" y1="44944" x2="68539" y2="44944"/>
                        <a14:foregroundMark x1="70911" y1="42697" x2="70911" y2="42697"/>
                        <a14:foregroundMark x1="72909" y1="44944" x2="72909" y2="44944"/>
                        <a14:foregroundMark x1="76030" y1="44944" x2="76030" y2="44944"/>
                        <a14:foregroundMark x1="70787" y1="48876" x2="70787" y2="48876"/>
                        <a14:foregroundMark x1="77653" y1="47191" x2="77653" y2="47191"/>
                        <a14:foregroundMark x1="81398" y1="44944" x2="81398" y2="44944"/>
                        <a14:foregroundMark x1="83645" y1="44944" x2="83645" y2="44944"/>
                        <a14:foregroundMark x1="85768" y1="45506" x2="85768" y2="45506"/>
                        <a14:foregroundMark x1="89513" y1="45506" x2="89513" y2="45506"/>
                        <a14:foregroundMark x1="89513" y1="41011" x2="89513" y2="41011"/>
                        <a14:foregroundMark x1="90762" y1="47191" x2="90762" y2="47191"/>
                        <a14:foregroundMark x1="93508" y1="47753" x2="93508" y2="47753"/>
                        <a14:backgroundMark x1="28464" y1="50000" x2="2846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165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2B206-D141-43FA-9CD4-73090910E7DE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667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A7260-59F3-443F-B060-9C6D6E7D096D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01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BA3D3-532C-401A-86CF-A6028303808F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80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FDC46-D7F7-4253-845D-917C2DA399A4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15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CD7CB-8240-4680-AA41-180289EC273B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0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image" Target="/Volumes/S19%20SharePoint/Angie%20Server/Brand%20Reccomend%20Exercises/PowerPoint%20template/PGE_Spot_full_cmyk_pos_sm.tif" TargetMode="External"/><Relationship Id="rId3" Type="http://schemas.openxmlformats.org/officeDocument/2006/relationships/slideLayout" Target="../slideLayouts/slideLayout145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44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43.xml"/><Relationship Id="rId6" Type="http://schemas.openxmlformats.org/officeDocument/2006/relationships/vmlDrawing" Target="../drawings/vmlDrawing2.vml"/><Relationship Id="rId11" Type="http://schemas.openxmlformats.org/officeDocument/2006/relationships/tags" Target="../tags/tag6.xml"/><Relationship Id="rId24" Type="http://schemas.openxmlformats.org/officeDocument/2006/relationships/image" Target="NULL"/><Relationship Id="rId5" Type="http://schemas.openxmlformats.org/officeDocument/2006/relationships/theme" Target="../theme/theme13.xml"/><Relationship Id="rId15" Type="http://schemas.openxmlformats.org/officeDocument/2006/relationships/tags" Target="../tags/tag10.xml"/><Relationship Id="rId23" Type="http://schemas.openxmlformats.org/officeDocument/2006/relationships/oleObject" Target="../embeddings/oleObject2.bin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146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161.xml"/><Relationship Id="rId21" Type="http://schemas.openxmlformats.org/officeDocument/2006/relationships/tags" Target="../tags/tag32.xml"/><Relationship Id="rId7" Type="http://schemas.openxmlformats.org/officeDocument/2006/relationships/vmlDrawing" Target="../drawings/vmlDrawing4.v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NULL"/><Relationship Id="rId2" Type="http://schemas.openxmlformats.org/officeDocument/2006/relationships/slideLayout" Target="../slideLayouts/slideLayout160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slideLayout" Target="../slideLayouts/slideLayout159.xml"/><Relationship Id="rId6" Type="http://schemas.openxmlformats.org/officeDocument/2006/relationships/theme" Target="../theme/theme15.xml"/><Relationship Id="rId11" Type="http://schemas.openxmlformats.org/officeDocument/2006/relationships/tags" Target="../tags/tag22.xml"/><Relationship Id="rId24" Type="http://schemas.openxmlformats.org/officeDocument/2006/relationships/oleObject" Target="../embeddings/oleObject4.bin"/><Relationship Id="rId5" Type="http://schemas.openxmlformats.org/officeDocument/2006/relationships/slideLayout" Target="../slideLayouts/slideLayout163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slideLayout" Target="../slideLayouts/slideLayout162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image" Target="/Volumes/S19%20SharePoint/Angie%20Server/Brand%20Reccomend%20Exercises/PowerPoint%20template/PGE_Spot_full_cmyk_pos_sm.tif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4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8600"/>
            <a:ext cx="914400" cy="522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3 PPT Both dots ligh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507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85AAD-FB17-48D4-AED2-2FA9764A6784}" type="datetime1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4/18/2017</a:t>
            </a:fld>
            <a:endParaRPr lang="en-US" dirty="0">
              <a:latin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507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070"/>
                </a:solidFill>
                <a:latin typeface="Verdan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53564-1E7A-4ED7-BF44-1ED2438382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Blip>
          <a:blip r:embed="rId18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0" fontAlgn="base" hangingPunct="0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8F7C2-322E-4A48-8FF0-467D2C8AF46A}" type="datetime1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4/18/2017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F6E92-EFAB-45A9-B807-5D808512F92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1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C08302-0217-4474-9C3E-11956699C38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2F5EFB4-8D64-4C53-88F2-E45311B17A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0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8" y="485222"/>
            <a:ext cx="828210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17818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14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26" y="94851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527" y="6373249"/>
            <a:ext cx="8811121" cy="369302"/>
            <a:chOff x="75" y="3925"/>
            <a:chExt cx="5385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6"/>
              <a:ext cx="40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7575" indent="-477575" defTabSz="909947" fontAlgn="base">
                <a:spcBef>
                  <a:spcPct val="0"/>
                </a:spcBef>
                <a:spcAft>
                  <a:spcPct val="0"/>
                </a:spcAft>
                <a:tabLst>
                  <a:tab pos="477575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43112" y="199568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136482" y="1000391"/>
            <a:ext cx="779144" cy="101720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822246" y="1000365"/>
            <a:ext cx="1093393" cy="745084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27010" y="1000352"/>
            <a:ext cx="1088629" cy="216680"/>
            <a:chOff x="7673881" y="285750"/>
            <a:chExt cx="1066894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8068278" y="1000352"/>
            <a:ext cx="847347" cy="1333054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Rectangle 10"/>
          <p:cNvSpPr>
            <a:spLocks noChangeArrowheads="1"/>
          </p:cNvSpPr>
          <p:nvPr/>
        </p:nvSpPr>
        <p:spPr bwMode="auto">
          <a:xfrm flipV="1">
            <a:off x="121488" y="834183"/>
            <a:ext cx="8850808" cy="100424"/>
          </a:xfrm>
          <a:prstGeom prst="rect">
            <a:avLst/>
          </a:prstGeom>
          <a:solidFill>
            <a:srgbClr val="FFC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876" tIns="46442" rIns="92876" bIns="46442" anchor="ctr">
            <a:noAutofit/>
          </a:bodyPr>
          <a:lstStyle/>
          <a:p>
            <a:pPr defTabSz="913141" fontAlgn="base">
              <a:spcBef>
                <a:spcPct val="0"/>
              </a:spcBef>
              <a:spcAft>
                <a:spcPct val="0"/>
              </a:spcAft>
              <a:buClr>
                <a:srgbClr val="007FA5"/>
              </a:buClr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6971269" y="6585537"/>
            <a:ext cx="1753427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314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Preliminary and pre-decisional</a:t>
            </a:r>
          </a:p>
        </p:txBody>
      </p:sp>
      <p:pic>
        <p:nvPicPr>
          <p:cNvPr id="56" name="PGE_Spot_full_cmyk_pos_sm.tif" descr="/Volumes/S19 SharePoint/Angie Server/Brand Reccomend Exercises/PowerPoint template/PGE_Spot_full_cmyk_pos_sm.tif"/>
          <p:cNvPicPr>
            <a:picLocks noChangeAspect="1"/>
          </p:cNvPicPr>
          <p:nvPr/>
        </p:nvPicPr>
        <p:blipFill>
          <a:blip r:embed="rId25" r:link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669" y="208739"/>
            <a:ext cx="468134" cy="4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3112" y="2644411"/>
            <a:ext cx="4350892" cy="251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7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6" r:id="rId4"/>
  </p:sldLayoutIdLst>
  <p:hf hdr="0" ftr="0" dt="0"/>
  <p:txStyles>
    <p:titleStyle>
      <a:lvl1pPr algn="l" defTabSz="909947" rtl="0" eaLnBrk="1" fontAlgn="base" hangingPunct="1">
        <a:spcBef>
          <a:spcPct val="0"/>
        </a:spcBef>
        <a:spcAft>
          <a:spcPct val="0"/>
        </a:spcAft>
        <a:tabLst>
          <a:tab pos="27427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4631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29306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3965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58618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6834" indent="-195222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4631" indent="-266210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4381" indent="-158116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631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306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965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618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3277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930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586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7241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8" y="485222"/>
            <a:ext cx="828210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17818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14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26" y="94851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527" y="6373249"/>
            <a:ext cx="8811121" cy="369302"/>
            <a:chOff x="75" y="3925"/>
            <a:chExt cx="5385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6"/>
              <a:ext cx="40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7575" indent="-477575" defTabSz="909947" fontAlgn="base">
                <a:spcBef>
                  <a:spcPct val="0"/>
                </a:spcBef>
                <a:spcAft>
                  <a:spcPct val="0"/>
                </a:spcAft>
                <a:tabLst>
                  <a:tab pos="477575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43112" y="199568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136482" y="1000391"/>
            <a:ext cx="779144" cy="101720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822246" y="1000365"/>
            <a:ext cx="1093393" cy="745084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141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27010" y="1000352"/>
            <a:ext cx="1088629" cy="216680"/>
            <a:chOff x="7673881" y="285750"/>
            <a:chExt cx="1066894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8068278" y="1000352"/>
            <a:ext cx="847347" cy="1333054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9947" fontAlgn="base">
                <a:spcBef>
                  <a:spcPct val="0"/>
                </a:spcBef>
                <a:spcAft>
                  <a:spcPct val="0"/>
                </a:spcAft>
                <a:buClr>
                  <a:srgbClr val="007FA5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14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Rectangle 10"/>
          <p:cNvSpPr>
            <a:spLocks noChangeArrowheads="1"/>
          </p:cNvSpPr>
          <p:nvPr/>
        </p:nvSpPr>
        <p:spPr bwMode="auto">
          <a:xfrm flipV="1">
            <a:off x="121488" y="834183"/>
            <a:ext cx="8850808" cy="100424"/>
          </a:xfrm>
          <a:prstGeom prst="rect">
            <a:avLst/>
          </a:prstGeom>
          <a:solidFill>
            <a:srgbClr val="FFC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876" tIns="46442" rIns="92876" bIns="46442" anchor="ctr">
            <a:noAutofit/>
          </a:bodyPr>
          <a:lstStyle/>
          <a:p>
            <a:pPr defTabSz="913141" fontAlgn="base">
              <a:spcBef>
                <a:spcPct val="0"/>
              </a:spcBef>
              <a:spcAft>
                <a:spcPct val="0"/>
              </a:spcAft>
              <a:buClr>
                <a:srgbClr val="007FA5"/>
              </a:buClr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6971269" y="6585537"/>
            <a:ext cx="1753427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314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Preliminary and pre-decisional</a:t>
            </a:r>
          </a:p>
        </p:txBody>
      </p:sp>
      <p:pic>
        <p:nvPicPr>
          <p:cNvPr id="56" name="PGE_Spot_full_cmyk_pos_sm.tif" descr="/Volumes/S19 SharePoint/Angie Server/Brand Reccomend Exercises/PowerPoint template/PGE_Spot_full_cmyk_pos_sm.tif"/>
          <p:cNvPicPr>
            <a:picLocks noChangeAspect="1"/>
          </p:cNvPicPr>
          <p:nvPr/>
        </p:nvPicPr>
        <p:blipFill>
          <a:blip r:embed="rId26" r:link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669" y="208739"/>
            <a:ext cx="468134" cy="4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3112" y="2644411"/>
            <a:ext cx="4350892" cy="251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0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31" r:id="rId4"/>
    <p:sldLayoutId id="2147484032" r:id="rId5"/>
  </p:sldLayoutIdLst>
  <p:hf hdr="0" ftr="0" dt="0"/>
  <p:txStyles>
    <p:titleStyle>
      <a:lvl1pPr algn="l" defTabSz="909947" rtl="0" eaLnBrk="1" fontAlgn="base" hangingPunct="1">
        <a:spcBef>
          <a:spcPct val="0"/>
        </a:spcBef>
        <a:spcAft>
          <a:spcPct val="0"/>
        </a:spcAft>
        <a:tabLst>
          <a:tab pos="27427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4631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29306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3965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58618" algn="l" defTabSz="90994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6834" indent="-195222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4631" indent="-266210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4381" indent="-158116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2035" indent="-132297" algn="l" defTabSz="9099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631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306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965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618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3277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930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586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7241" algn="l" defTabSz="929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1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0081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6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0081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3 PPT Sub Title logo solid d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  <a:cs typeface="Arial" charset="0"/>
              </a:rPr>
              <a:pPr/>
              <a:t>4/18/2017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8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8F7C2-322E-4A48-8FF0-467D2C8AF46A}" type="datetime1">
              <a:rPr lang="en-US">
                <a:solidFill>
                  <a:srgbClr val="00507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4/18/2017</a:t>
            </a:fld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F6E92-EFAB-45A9-B807-5D808512F92A}" type="slidenum">
              <a:rPr lang="en-US">
                <a:solidFill>
                  <a:srgbClr val="00507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507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8F7C2-322E-4A48-8FF0-467D2C8AF46A}" type="datetime1">
              <a:rPr lang="en-US">
                <a:solidFill>
                  <a:srgbClr val="00507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4/18/2017</a:t>
            </a:fld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F6E92-EFAB-45A9-B807-5D808512F92A}" type="slidenum">
              <a:rPr lang="en-US">
                <a:solidFill>
                  <a:srgbClr val="00507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507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5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D9849-4547-4B0D-8581-98223325074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82E86E-72F6-4139-B110-2EF611E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7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312AA6-802C-42F4-9614-2C20CA377810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81DF2B2-1C5F-4584-9FF0-A852AACC4C0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E85F3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87222FF-4D0E-4357-A881-63C180CC0F6B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9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6C711-0A9A-4CD1-AED8-D535E75F285C}" type="datetime1">
              <a:rPr lang="en-US" smtClean="0">
                <a:solidFill>
                  <a:srgbClr val="00507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4/18/2017</a:t>
            </a:fld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F6E92-EFAB-45A9-B807-5D808512F92A}" type="slidenum">
              <a:rPr lang="en-US">
                <a:solidFill>
                  <a:srgbClr val="00507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507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0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789D68-EC10-42D3-8651-7C0F58368D4D}" type="datetimeFigureOut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2E25C8B-2069-40C9-A94B-BD3B45E76E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6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E4A4694-8233-495B-80E8-8C60BD79EF82}" type="datetime1">
              <a:rPr lang="en-US" smtClean="0">
                <a:solidFill>
                  <a:srgbClr val="000000"/>
                </a:solidFill>
              </a:rPr>
              <a:pPr/>
              <a:t>4/18/2017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and Deliberative 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3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JD Pool Pumped Storage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8288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Engineering Layout and Opinion of Probable Cost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January 6, 2017</a:t>
            </a:r>
          </a:p>
        </p:txBody>
      </p:sp>
    </p:spTree>
    <p:extLst>
      <p:ext uri="{BB962C8B-B14F-4D97-AF65-F5344CB8AC3E}">
        <p14:creationId xmlns:p14="http://schemas.microsoft.com/office/powerpoint/2010/main" val="196899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Development Schedule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696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Operating Characteristics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6632521"/>
              </p:ext>
            </p:extLst>
          </p:nvPr>
        </p:nvGraphicFramePr>
        <p:xfrm>
          <a:off x="1828800" y="1676400"/>
          <a:ext cx="543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x 400 MW Configuration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Pumping Efficiency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Generating Efficiencies</a:t>
                      </a:r>
                      <a:r>
                        <a:rPr lang="en-US" baseline="0" dirty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84.2 – 87.6 </a:t>
                      </a:r>
                    </a:p>
                    <a:p>
                      <a:r>
                        <a:rPr lang="en-US" dirty="0"/>
                        <a:t>(1,400</a:t>
                      </a:r>
                      <a:r>
                        <a:rPr lang="en-US" baseline="0" dirty="0"/>
                        <a:t> – 2,400 </a:t>
                      </a:r>
                      <a:r>
                        <a:rPr lang="en-US" baseline="0" dirty="0" err="1"/>
                        <a:t>cfs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Plant Cycle</a:t>
                      </a:r>
                      <a:r>
                        <a:rPr lang="en-US" baseline="0" dirty="0"/>
                        <a:t> Efficiency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71875"/>
            <a:ext cx="4047856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1875"/>
            <a:ext cx="366964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2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Market Products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1137548"/>
              </p:ext>
            </p:extLst>
          </p:nvPr>
        </p:nvGraphicFramePr>
        <p:xfrm>
          <a:off x="304800" y="1981200"/>
          <a:ext cx="8305799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0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0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Generate Mode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Pump Mode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Min MW</a:t>
                      </a:r>
                      <a:endParaRPr lang="en-US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Max MW</a:t>
                      </a:r>
                      <a:endParaRPr lang="en-US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Incremental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Reserves MW</a:t>
                      </a:r>
                      <a:endParaRPr lang="en-US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Min MW</a:t>
                      </a:r>
                      <a:endParaRPr lang="en-US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Max MW</a:t>
                      </a:r>
                      <a:endParaRPr lang="en-US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Decremental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Reserves MW</a:t>
                      </a:r>
                      <a:endParaRPr lang="en-US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@ Min Head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183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1,099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916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354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1,552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1,198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@ Max Head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111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1,200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1,089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401</a:t>
                      </a:r>
                      <a:endParaRPr lang="en-US" sz="2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1,552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1,151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945" marR="6794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648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Spinning Reserves: Full range of unit operations in &lt; 3 min (gen), &lt; 4 min (pump)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Non-Spin Reserves: Full range of unit operations in &lt; 6 min (gen), &lt; 8 min (pump)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Completed to Date</a:t>
            </a:r>
          </a:p>
        </p:txBody>
      </p:sp>
      <p:sp>
        <p:nvSpPr>
          <p:cNvPr id="9" name="Subtitle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Review of MWH Conceptual Layout</a:t>
            </a:r>
          </a:p>
          <a:p>
            <a:r>
              <a:rPr lang="en-US" dirty="0">
                <a:solidFill>
                  <a:srgbClr val="FF0000"/>
                </a:solidFill>
              </a:rPr>
              <a:t>Evaluation of single upper reservoir configuration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 alternatives (7,100 / 11,800 AF)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Modified waterway profile</a:t>
            </a:r>
          </a:p>
          <a:p>
            <a:r>
              <a:rPr lang="en-US" dirty="0">
                <a:solidFill>
                  <a:srgbClr val="FF0000"/>
                </a:solidFill>
              </a:rPr>
              <a:t>Preliminary Sizing and Layout of Power Complex </a:t>
            </a:r>
          </a:p>
          <a:p>
            <a:r>
              <a:rPr lang="en-US" dirty="0">
                <a:solidFill>
                  <a:srgbClr val="FF0000"/>
                </a:solidFill>
              </a:rPr>
              <a:t>Preliminary Cost Opinion and Project Schedule</a:t>
            </a:r>
          </a:p>
          <a:p>
            <a:r>
              <a:rPr lang="en-US" dirty="0">
                <a:solidFill>
                  <a:srgbClr val="FF0000"/>
                </a:solidFill>
              </a:rPr>
              <a:t>Operating Characteristics and Market Products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-28575" y="-1905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Previous Study – Plan View (11,800 AF)</a:t>
            </a:r>
          </a:p>
        </p:txBody>
      </p:sp>
    </p:spTree>
    <p:extLst>
      <p:ext uri="{BB962C8B-B14F-4D97-AF65-F5344CB8AC3E}">
        <p14:creationId xmlns:p14="http://schemas.microsoft.com/office/powerpoint/2010/main" val="228420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-28575" y="-1905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Previous Study – Waterway Profile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7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-28575" y="-1905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Alternative 1 – Plan View (7,100 AF)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" y="685800"/>
            <a:ext cx="91344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-28575" y="-1905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Alternative 2 – Plan View (11,800 AF)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-28575" y="-1905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Alternatives 1 and 2 – Waterway Profile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" y="838200"/>
            <a:ext cx="9134475" cy="64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Capacity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1409984"/>
              </p:ext>
            </p:extLst>
          </p:nvPr>
        </p:nvGraphicFramePr>
        <p:xfrm>
          <a:off x="612775" y="1600200"/>
          <a:ext cx="81534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Alternative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Alternative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Gross Pool (AF)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Storage (</a:t>
                      </a:r>
                      <a:r>
                        <a:rPr lang="en-US" dirty="0" err="1"/>
                        <a:t>MWh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14,745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25,506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Capacity</a:t>
                      </a:r>
                      <a:r>
                        <a:rPr lang="en-US" baseline="0" dirty="0"/>
                        <a:t> and </a:t>
                      </a:r>
                      <a:r>
                        <a:rPr lang="en-US" dirty="0"/>
                        <a:t>Configuration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1,200</a:t>
                      </a:r>
                      <a:r>
                        <a:rPr lang="en-US" baseline="0" dirty="0"/>
                        <a:t> (</a:t>
                      </a:r>
                      <a:r>
                        <a:rPr lang="en-US" dirty="0"/>
                        <a:t>3x400)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1,200 (3x400)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Duration at</a:t>
                      </a:r>
                    </a:p>
                    <a:p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Load</a:t>
                      </a:r>
                      <a:r>
                        <a:rPr lang="en-US" dirty="0"/>
                        <a:t> (hours)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10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Probable Cost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1143117"/>
              </p:ext>
            </p:extLst>
          </p:nvPr>
        </p:nvGraphicFramePr>
        <p:xfrm>
          <a:off x="612775" y="1600200"/>
          <a:ext cx="8153400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1" dirty="0"/>
                        <a:t>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Reservoirs</a:t>
                      </a:r>
                      <a:r>
                        <a:rPr lang="en-US" sz="1600" baseline="0" dirty="0"/>
                        <a:t> and Dams</a:t>
                      </a:r>
                      <a:r>
                        <a:rPr lang="en-US" sz="1600" baseline="30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$448,100,000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$714,000,000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Powerhouse Structure</a:t>
                      </a:r>
                      <a:r>
                        <a:rPr lang="en-US" sz="1600" baseline="0" dirty="0"/>
                        <a:t> Civil Works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$138,000,000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$138,000,000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Water</a:t>
                      </a:r>
                      <a:r>
                        <a:rPr lang="en-US" sz="1600" baseline="0" dirty="0"/>
                        <a:t> Conveyance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$265,000,000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$265,000,000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Powerhouse E/M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$850,000,000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$850,000,000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Additional Directs</a:t>
                      </a:r>
                      <a:r>
                        <a:rPr lang="en-US" sz="1600" baseline="30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$444,915,000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$484,800,000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1" dirty="0"/>
                        <a:t>Subtotal Direct Construction OPCC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$2,146,015,000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$2,451,800,000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1" dirty="0"/>
                        <a:t>Owner’s Indirect Costs</a:t>
                      </a:r>
                      <a:r>
                        <a:rPr lang="en-US" sz="1600" b="1" baseline="0" dirty="0"/>
                        <a:t> (20%)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$429,203,000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$490,360,000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  <a:r>
                        <a:rPr lang="en-US" sz="1600" b="1" baseline="0" dirty="0"/>
                        <a:t> Construction Direct and Indirect OPCC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$2,575,218,000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$2,942,160,000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="1" dirty="0"/>
                        <a:t>Estimated OPCC ($/MW;</a:t>
                      </a:r>
                      <a:r>
                        <a:rPr lang="en-US" sz="1600" b="1" baseline="0" dirty="0"/>
                        <a:t> $/</a:t>
                      </a:r>
                      <a:r>
                        <a:rPr lang="en-US" sz="1600" b="1" baseline="0" dirty="0" err="1"/>
                        <a:t>MWh</a:t>
                      </a:r>
                      <a:r>
                        <a:rPr lang="en-US" sz="1600" b="1" baseline="0" dirty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$2,146,000; $175,000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$2,452,000; $115,000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562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Notes:</a:t>
            </a:r>
          </a:p>
          <a:p>
            <a:r>
              <a:rPr lang="en-US" sz="1400" dirty="0"/>
              <a:t>1 – No spillway is assumed to be required for either alternative.</a:t>
            </a:r>
          </a:p>
          <a:p>
            <a:r>
              <a:rPr lang="en-US" sz="1400" dirty="0"/>
              <a:t>2 – These additional directs are itemized in HDR’s study report.  </a:t>
            </a:r>
          </a:p>
          <a:p>
            <a:r>
              <a:rPr lang="en-US" sz="1400" dirty="0"/>
              <a:t>      Transmission, interconnection, and land costs are not included in this cost opinion.</a:t>
            </a:r>
          </a:p>
        </p:txBody>
      </p:sp>
    </p:spTree>
    <p:extLst>
      <p:ext uri="{BB962C8B-B14F-4D97-AF65-F5344CB8AC3E}">
        <p14:creationId xmlns:p14="http://schemas.microsoft.com/office/powerpoint/2010/main" val="1537952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LANK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3 Share">
  <a:themeElements>
    <a:clrScheme name="E3">
      <a:dk1>
        <a:sysClr val="windowText" lastClr="000000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G&amp;E_CF_PGE097">
  <a:themeElements>
    <a:clrScheme name="Current">
      <a:dk1>
        <a:srgbClr val="000000"/>
      </a:dk1>
      <a:lt1>
        <a:srgbClr val="FFFFFF"/>
      </a:lt1>
      <a:dk2>
        <a:srgbClr val="007FA5"/>
      </a:dk2>
      <a:lt2>
        <a:srgbClr val="FFCB3D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>
          <a:solidFill>
            <a:schemeClr val="accent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FA5"/>
        </a:dk2>
        <a:lt2>
          <a:srgbClr val="FFCB3D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PG&amp;E_CF_PGE097">
  <a:themeElements>
    <a:clrScheme name="Current">
      <a:dk1>
        <a:srgbClr val="000000"/>
      </a:dk1>
      <a:lt1>
        <a:srgbClr val="FFFFFF"/>
      </a:lt1>
      <a:dk2>
        <a:srgbClr val="007FA5"/>
      </a:dk2>
      <a:lt2>
        <a:srgbClr val="FFCB3D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>
          <a:solidFill>
            <a:schemeClr val="accent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FA5"/>
        </a:dk2>
        <a:lt2>
          <a:srgbClr val="FFCB3D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E3 theme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E3 theme">
  <a:themeElements>
    <a:clrScheme name="E3">
      <a:dk1>
        <a:sysClr val="windowText" lastClr="000000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blank">
  <a:themeElements>
    <a:clrScheme name="E3">
      <a:dk1>
        <a:sysClr val="windowText" lastClr="000000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7_blank">
  <a:themeElements>
    <a:clrScheme name="E3">
      <a:dk1>
        <a:sysClr val="windowText" lastClr="000000"/>
      </a:dk1>
      <a:lt1>
        <a:sysClr val="window" lastClr="FFFFFF"/>
      </a:lt1>
      <a:dk2>
        <a:srgbClr val="315361"/>
      </a:dk2>
      <a:lt2>
        <a:srgbClr val="EEECE1"/>
      </a:lt2>
      <a:accent1>
        <a:srgbClr val="034E6E"/>
      </a:accent1>
      <a:accent2>
        <a:srgbClr val="AF7E00"/>
      </a:accent2>
      <a:accent3>
        <a:srgbClr val="AF2200"/>
      </a:accent3>
      <a:accent4>
        <a:srgbClr val="007E33"/>
      </a:accent4>
      <a:accent5>
        <a:srgbClr val="AF5D00"/>
      </a:accent5>
      <a:accent6>
        <a:srgbClr val="0A1978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8_BLANK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0_BLANK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 Template_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3 Share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12532</TotalTime>
  <Words>398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44" baseType="lpstr">
      <vt:lpstr>ＭＳ Ｐゴシック</vt:lpstr>
      <vt:lpstr>Arial</vt:lpstr>
      <vt:lpstr>Calibri</vt:lpstr>
      <vt:lpstr>Times New Roman</vt:lpstr>
      <vt:lpstr>Tw Cen MT</vt:lpstr>
      <vt:lpstr>Verdana</vt:lpstr>
      <vt:lpstr>Wingdings</vt:lpstr>
      <vt:lpstr>Wingdings 2</vt:lpstr>
      <vt:lpstr>blank</vt:lpstr>
      <vt:lpstr>Custom Design</vt:lpstr>
      <vt:lpstr>1_blank</vt:lpstr>
      <vt:lpstr>PowerPoint Template_Final</vt:lpstr>
      <vt:lpstr>5_blank</vt:lpstr>
      <vt:lpstr>6_blank</vt:lpstr>
      <vt:lpstr>E3 Share</vt:lpstr>
      <vt:lpstr>E3</vt:lpstr>
      <vt:lpstr>7_blank</vt:lpstr>
      <vt:lpstr>8_BLANK</vt:lpstr>
      <vt:lpstr>1_E3 Share</vt:lpstr>
      <vt:lpstr>Theme1</vt:lpstr>
      <vt:lpstr>3_PG&amp;E_CF_PGE097</vt:lpstr>
      <vt:lpstr>16_blank</vt:lpstr>
      <vt:lpstr>5_PG&amp;E_CF_PGE097</vt:lpstr>
      <vt:lpstr>19_blank</vt:lpstr>
      <vt:lpstr>E3 theme</vt:lpstr>
      <vt:lpstr>2_E3 theme</vt:lpstr>
      <vt:lpstr>23_blank</vt:lpstr>
      <vt:lpstr>27_blank</vt:lpstr>
      <vt:lpstr>28_BLANK</vt:lpstr>
      <vt:lpstr>30_BLANK</vt:lpstr>
      <vt:lpstr>Median</vt:lpstr>
      <vt:lpstr>think-cell Slide</vt:lpstr>
      <vt:lpstr>PowerPoint Presentation</vt:lpstr>
      <vt:lpstr>Work Completed to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and Capacity Summary</vt:lpstr>
      <vt:lpstr>Opinion of Probable Cost</vt:lpstr>
      <vt:lpstr>Conceptual Development Schedule</vt:lpstr>
      <vt:lpstr>Summary of Operating Characteristics</vt:lpstr>
      <vt:lpstr>Summary of Market Products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Gabe Kwok</dc:creator>
  <cp:lastModifiedBy>Kushal Patel</cp:lastModifiedBy>
  <cp:revision>806</cp:revision>
  <cp:lastPrinted>2015-11-25T20:27:31Z</cp:lastPrinted>
  <dcterms:created xsi:type="dcterms:W3CDTF">2013-03-11T21:19:07Z</dcterms:created>
  <dcterms:modified xsi:type="dcterms:W3CDTF">2017-04-18T20:57:42Z</dcterms:modified>
</cp:coreProperties>
</file>