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60" r:id="rId5"/>
    <p:sldMasterId id="2147483674" r:id="rId6"/>
  </p:sldMasterIdLst>
  <p:notesMasterIdLst>
    <p:notesMasterId r:id="rId17"/>
  </p:notesMasterIdLst>
  <p:sldIdLst>
    <p:sldId id="338" r:id="rId7"/>
    <p:sldId id="456" r:id="rId8"/>
    <p:sldId id="454" r:id="rId9"/>
    <p:sldId id="352" r:id="rId10"/>
    <p:sldId id="430" r:id="rId11"/>
    <p:sldId id="427" r:id="rId12"/>
    <p:sldId id="434" r:id="rId13"/>
    <p:sldId id="453" r:id="rId14"/>
    <p:sldId id="451" r:id="rId15"/>
    <p:sldId id="429" r:id="rId16"/>
  </p:sldIdLst>
  <p:sldSz cx="9144000" cy="5143500" type="screen16x9"/>
  <p:notesSz cx="6918325"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7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s" initials="d" lastIdx="3" clrIdx="0"/>
  <p:cmAuthor id="1" name="Sandbank, David A (NYSERDA)" initials="SDA(" lastIdx="7" clrIdx="1">
    <p:extLst>
      <p:ext uri="{19B8F6BF-5375-455C-9EA6-DF929625EA0E}">
        <p15:presenceInfo xmlns:p15="http://schemas.microsoft.com/office/powerpoint/2012/main" userId="S-1-5-21-776561741-839522115-1202660629-31932" providerId="AD"/>
      </p:ext>
    </p:extLst>
  </p:cmAuthor>
  <p:cmAuthor id="2" name="Forster, Luke M (NYSERDA)" initials="FLM(" lastIdx="6" clrIdx="2">
    <p:extLst>
      <p:ext uri="{19B8F6BF-5375-455C-9EA6-DF929625EA0E}">
        <p15:presenceInfo xmlns:p15="http://schemas.microsoft.com/office/powerpoint/2012/main" userId="S-1-5-21-776561741-839522115-1202660629-153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B08600"/>
    <a:srgbClr val="7D8517"/>
    <a:srgbClr val="E20000"/>
    <a:srgbClr val="6DAFFF"/>
    <a:srgbClr val="006BA6"/>
    <a:srgbClr val="002D73"/>
    <a:srgbClr val="1F3261"/>
    <a:srgbClr val="0069A6"/>
    <a:srgbClr val="6465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53" autoAdjust="0"/>
    <p:restoredTop sz="81250" autoAdjust="0"/>
  </p:normalViewPr>
  <p:slideViewPr>
    <p:cSldViewPr>
      <p:cViewPr varScale="1">
        <p:scale>
          <a:sx n="99" d="100"/>
          <a:sy n="99" d="100"/>
        </p:scale>
        <p:origin x="696" y="5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2" d="100"/>
          <a:sy n="72" d="100"/>
        </p:scale>
        <p:origin x="3186" y="60"/>
      </p:cViewPr>
      <p:guideLst>
        <p:guide orient="horz" pos="2905"/>
        <p:guide pos="217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lmf\Desktop\JU%20CDG%20Profit%20Margin%20Analysis%20(E3%20Revisions)%2012.27.16%20v1.xlsm"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solidFill>
                  <a:schemeClr val="tx1"/>
                </a:solidFill>
              </a:rPr>
              <a:t>Orange &amp; Rockland</a:t>
            </a:r>
            <a:endParaRPr lang="en-US" dirty="0">
              <a:solidFill>
                <a:schemeClr val="bg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Tranche 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Utility Pipeline</c:v>
                </c:pt>
                <c:pt idx="1">
                  <c:v>MW Block Pipeline</c:v>
                </c:pt>
                <c:pt idx="2">
                  <c:v>Tranche</c:v>
                </c:pt>
              </c:strCache>
            </c:strRef>
          </c:cat>
          <c:val>
            <c:numRef>
              <c:f>Sheet1!$B$3:$B$5</c:f>
              <c:numCache>
                <c:formatCode>General</c:formatCode>
                <c:ptCount val="3"/>
                <c:pt idx="0">
                  <c:v>443</c:v>
                </c:pt>
                <c:pt idx="1">
                  <c:v>25</c:v>
                </c:pt>
                <c:pt idx="2">
                  <c:v>16</c:v>
                </c:pt>
              </c:numCache>
            </c:numRef>
          </c:val>
          <c:extLst>
            <c:ext xmlns:c16="http://schemas.microsoft.com/office/drawing/2014/chart" uri="{C3380CC4-5D6E-409C-BE32-E72D297353CC}">
              <c16:uniqueId val="{00000000-C0CE-4BE0-9319-A2A239B7661A}"/>
            </c:ext>
          </c:extLst>
        </c:ser>
        <c:ser>
          <c:idx val="1"/>
          <c:order val="1"/>
          <c:tx>
            <c:strRef>
              <c:f>Sheet1!$C$1</c:f>
              <c:strCache>
                <c:ptCount val="1"/>
                <c:pt idx="0">
                  <c:v>Tranche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Utility Pipeline</c:v>
                </c:pt>
                <c:pt idx="1">
                  <c:v>MW Block Pipeline</c:v>
                </c:pt>
                <c:pt idx="2">
                  <c:v>Tranche</c:v>
                </c:pt>
              </c:strCache>
            </c:strRef>
          </c:cat>
          <c:val>
            <c:numRef>
              <c:f>Sheet1!$C$3:$C$5</c:f>
              <c:numCache>
                <c:formatCode>General</c:formatCode>
                <c:ptCount val="3"/>
                <c:pt idx="2">
                  <c:v>7</c:v>
                </c:pt>
              </c:numCache>
            </c:numRef>
          </c:val>
          <c:extLst>
            <c:ext xmlns:c16="http://schemas.microsoft.com/office/drawing/2014/chart" uri="{C3380CC4-5D6E-409C-BE32-E72D297353CC}">
              <c16:uniqueId val="{00000001-C0CE-4BE0-9319-A2A239B7661A}"/>
            </c:ext>
          </c:extLst>
        </c:ser>
        <c:ser>
          <c:idx val="2"/>
          <c:order val="2"/>
          <c:tx>
            <c:strRef>
              <c:f>Sheet1!$D$1</c:f>
              <c:strCache>
                <c:ptCount val="1"/>
                <c:pt idx="0">
                  <c:v>Tranche 3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Utility Pipeline</c:v>
                </c:pt>
                <c:pt idx="1">
                  <c:v>MW Block Pipeline</c:v>
                </c:pt>
                <c:pt idx="2">
                  <c:v>Tranche</c:v>
                </c:pt>
              </c:strCache>
            </c:strRef>
          </c:cat>
          <c:val>
            <c:numRef>
              <c:f>Sheet1!$D$3:$D$5</c:f>
              <c:numCache>
                <c:formatCode>General</c:formatCode>
                <c:ptCount val="3"/>
                <c:pt idx="2">
                  <c:v>9</c:v>
                </c:pt>
              </c:numCache>
            </c:numRef>
          </c:val>
          <c:extLst>
            <c:ext xmlns:c16="http://schemas.microsoft.com/office/drawing/2014/chart" uri="{C3380CC4-5D6E-409C-BE32-E72D297353CC}">
              <c16:uniqueId val="{00000002-C0CE-4BE0-9319-A2A239B7661A}"/>
            </c:ext>
          </c:extLst>
        </c:ser>
        <c:ser>
          <c:idx val="3"/>
          <c:order val="3"/>
          <c:tx>
            <c:strRef>
              <c:f>Sheet1!#REF!</c:f>
              <c:strCache>
                <c:ptCount val="1"/>
                <c:pt idx="0">
                  <c:v>#REF!</c:v>
                </c:pt>
              </c:strCache>
            </c:strRef>
          </c:tx>
          <c:spPr>
            <a:solidFill>
              <a:schemeClr val="accent4"/>
            </a:solidFill>
            <a:ln>
              <a:noFill/>
            </a:ln>
            <a:effectLst/>
          </c:spPr>
          <c:invertIfNegative val="0"/>
          <c:cat>
            <c:strRef>
              <c:f>Sheet1!$A$3:$A$5</c:f>
              <c:strCache>
                <c:ptCount val="3"/>
                <c:pt idx="0">
                  <c:v>Utility Pipeline</c:v>
                </c:pt>
                <c:pt idx="1">
                  <c:v>MW Block Pipeline</c:v>
                </c:pt>
                <c:pt idx="2">
                  <c:v>Tranche</c:v>
                </c:pt>
              </c:strCache>
            </c:strRef>
          </c:cat>
          <c:val>
            <c:numRef>
              <c:f>Sheet1!#REF!</c:f>
              <c:numCache>
                <c:formatCode>General</c:formatCode>
                <c:ptCount val="1"/>
                <c:pt idx="0">
                  <c:v>1</c:v>
                </c:pt>
              </c:numCache>
            </c:numRef>
          </c:val>
          <c:extLst>
            <c:ext xmlns:c16="http://schemas.microsoft.com/office/drawing/2014/chart" uri="{C3380CC4-5D6E-409C-BE32-E72D297353CC}">
              <c16:uniqueId val="{00000003-C0CE-4BE0-9319-A2A239B7661A}"/>
            </c:ext>
          </c:extLst>
        </c:ser>
        <c:dLbls>
          <c:showLegendKey val="0"/>
          <c:showVal val="0"/>
          <c:showCatName val="0"/>
          <c:showSerName val="0"/>
          <c:showPercent val="0"/>
          <c:showBubbleSize val="0"/>
        </c:dLbls>
        <c:gapWidth val="150"/>
        <c:overlap val="100"/>
        <c:axId val="197192912"/>
        <c:axId val="197193896"/>
      </c:barChart>
      <c:catAx>
        <c:axId val="197192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7193896"/>
        <c:crosses val="autoZero"/>
        <c:auto val="1"/>
        <c:lblAlgn val="ctr"/>
        <c:lblOffset val="100"/>
        <c:noMultiLvlLbl val="0"/>
      </c:catAx>
      <c:valAx>
        <c:axId val="1971938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7192912"/>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chemeClr val="accent4"/>
            </a:solidFill>
            <a:ln>
              <a:noFill/>
            </a:ln>
            <a:effectLst/>
          </c:spPr>
          <c:invertIfNegative val="0"/>
          <c:dPt>
            <c:idx val="1"/>
            <c:invertIfNegative val="0"/>
            <c:bubble3D val="0"/>
            <c:spPr>
              <a:solidFill>
                <a:schemeClr val="accent5"/>
              </a:solidFill>
              <a:ln>
                <a:noFill/>
              </a:ln>
              <a:effectLst/>
            </c:spPr>
            <c:extLst>
              <c:ext xmlns:c16="http://schemas.microsoft.com/office/drawing/2014/chart" uri="{C3380CC4-5D6E-409C-BE32-E72D297353CC}">
                <c16:uniqueId val="{00000001-F01F-4ED6-9889-E6ACDBCEE9B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Sheet1!$G$5:$I$5</c:f>
              <c:strCache>
                <c:ptCount val="2"/>
                <c:pt idx="0">
                  <c:v>Availible Remaining Capacity in NY-Sun C/I MW Block Program</c:v>
                </c:pt>
                <c:pt idx="1">
                  <c:v>Total Capacity in 3 Proposed Tranches</c:v>
                </c:pt>
              </c:strCache>
              <c:extLst/>
            </c:strRef>
          </c:cat>
          <c:val>
            <c:numRef>
              <c:f>Sheet1!$G$6:$I$6</c:f>
              <c:numCache>
                <c:formatCode>General</c:formatCode>
                <c:ptCount val="3"/>
                <c:pt idx="0">
                  <c:v>835</c:v>
                </c:pt>
                <c:pt idx="1">
                  <c:v>374</c:v>
                </c:pt>
                <c:pt idx="2">
                  <c:v>0</c:v>
                </c:pt>
              </c:numCache>
              <c:extLst/>
            </c:numRef>
          </c:val>
          <c:extLst>
            <c:ext xmlns:c16="http://schemas.microsoft.com/office/drawing/2014/chart" uri="{C3380CC4-5D6E-409C-BE32-E72D297353CC}">
              <c16:uniqueId val="{00000002-F01F-4ED6-9889-E6ACDBCEE9B4}"/>
            </c:ext>
          </c:extLst>
        </c:ser>
        <c:ser>
          <c:idx val="1"/>
          <c:order val="1"/>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Sheet1!$G$5:$I$5</c:f>
              <c:strCache>
                <c:ptCount val="2"/>
                <c:pt idx="0">
                  <c:v>Availible Remaining Capacity in NY-Sun C/I MW Block Program</c:v>
                </c:pt>
                <c:pt idx="1">
                  <c:v>Total Capacity in 3 Proposed Tranches</c:v>
                </c:pt>
              </c:strCache>
              <c:extLst/>
            </c:strRef>
          </c:cat>
          <c:val>
            <c:numRef>
              <c:f>Sheet1!$G$7:$I$7</c:f>
              <c:numCache>
                <c:formatCode>General</c:formatCode>
                <c:ptCount val="3"/>
                <c:pt idx="1">
                  <c:v>1440</c:v>
                </c:pt>
                <c:pt idx="2">
                  <c:v>0</c:v>
                </c:pt>
              </c:numCache>
              <c:extLst/>
            </c:numRef>
          </c:val>
          <c:extLst>
            <c:ext xmlns:c16="http://schemas.microsoft.com/office/drawing/2014/chart" uri="{C3380CC4-5D6E-409C-BE32-E72D297353CC}">
              <c16:uniqueId val="{00000003-F01F-4ED6-9889-E6ACDBCEE9B4}"/>
            </c:ext>
          </c:extLst>
        </c:ser>
        <c:ser>
          <c:idx val="2"/>
          <c:order val="2"/>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Sheet1!$G$5:$I$5</c:f>
              <c:strCache>
                <c:ptCount val="2"/>
                <c:pt idx="0">
                  <c:v>Availible Remaining Capacity in NY-Sun C/I MW Block Program</c:v>
                </c:pt>
                <c:pt idx="1">
                  <c:v>Total Capacity in 3 Proposed Tranches</c:v>
                </c:pt>
              </c:strCache>
              <c:extLst/>
            </c:strRef>
          </c:cat>
          <c:val>
            <c:numRef>
              <c:f>Sheet1!$G$8:$I$8</c:f>
              <c:numCache>
                <c:formatCode>General</c:formatCode>
                <c:ptCount val="3"/>
                <c:pt idx="1">
                  <c:v>1052</c:v>
                </c:pt>
                <c:pt idx="2">
                  <c:v>0</c:v>
                </c:pt>
              </c:numCache>
              <c:extLst/>
            </c:numRef>
          </c:val>
          <c:extLst>
            <c:ext xmlns:c16="http://schemas.microsoft.com/office/drawing/2014/chart" uri="{C3380CC4-5D6E-409C-BE32-E72D297353CC}">
              <c16:uniqueId val="{00000004-F01F-4ED6-9889-E6ACDBCEE9B4}"/>
            </c:ext>
          </c:extLst>
        </c:ser>
        <c:dLbls>
          <c:dLblPos val="ctr"/>
          <c:showLegendKey val="0"/>
          <c:showVal val="1"/>
          <c:showCatName val="0"/>
          <c:showSerName val="0"/>
          <c:showPercent val="0"/>
          <c:showBubbleSize val="0"/>
        </c:dLbls>
        <c:gapWidth val="150"/>
        <c:overlap val="100"/>
        <c:axId val="267560528"/>
        <c:axId val="267576272"/>
      </c:barChart>
      <c:catAx>
        <c:axId val="267560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7576272"/>
        <c:crosses val="autoZero"/>
        <c:auto val="1"/>
        <c:lblAlgn val="ctr"/>
        <c:lblOffset val="100"/>
        <c:noMultiLvlLbl val="0"/>
      </c:catAx>
      <c:valAx>
        <c:axId val="2675762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MegaWatts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7560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17-01-05T09:30:05.162" idx="6">
    <p:pos x="4687" y="2758"/>
    <p:text>New bullet, per Carl's comment.</p:text>
    <p:extLst>
      <p:ext uri="{C676402C-5697-4E1C-873F-D02D1690AC5C}">
        <p15:threadingInfo xmlns:p15="http://schemas.microsoft.com/office/powerpoint/2012/main" timeZoneBias="30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97941" cy="461169"/>
          </a:xfrm>
          <a:prstGeom prst="rect">
            <a:avLst/>
          </a:prstGeom>
        </p:spPr>
        <p:txBody>
          <a:bodyPr vert="horz" lIns="92236" tIns="46118" rIns="92236" bIns="46118" rtlCol="0"/>
          <a:lstStyle>
            <a:lvl1pPr algn="l">
              <a:defRPr sz="1200"/>
            </a:lvl1pPr>
          </a:lstStyle>
          <a:p>
            <a:endParaRPr lang="en-US" dirty="0"/>
          </a:p>
        </p:txBody>
      </p:sp>
      <p:sp>
        <p:nvSpPr>
          <p:cNvPr id="3" name="Date Placeholder 2"/>
          <p:cNvSpPr>
            <a:spLocks noGrp="1"/>
          </p:cNvSpPr>
          <p:nvPr>
            <p:ph type="dt" idx="1"/>
          </p:nvPr>
        </p:nvSpPr>
        <p:spPr>
          <a:xfrm>
            <a:off x="3918783" y="0"/>
            <a:ext cx="2997941" cy="461169"/>
          </a:xfrm>
          <a:prstGeom prst="rect">
            <a:avLst/>
          </a:prstGeom>
        </p:spPr>
        <p:txBody>
          <a:bodyPr vert="horz" lIns="92236" tIns="46118" rIns="92236" bIns="46118" rtlCol="0"/>
          <a:lstStyle>
            <a:lvl1pPr algn="r">
              <a:defRPr sz="1200"/>
            </a:lvl1pPr>
          </a:lstStyle>
          <a:p>
            <a:fld id="{CF2C164A-7038-42D0-953C-2EB4816D4C81}" type="datetimeFigureOut">
              <a:rPr lang="en-US" smtClean="0"/>
              <a:pPr/>
              <a:t>4/18/2017</a:t>
            </a:fld>
            <a:endParaRPr lang="en-US" dirty="0"/>
          </a:p>
        </p:txBody>
      </p:sp>
      <p:sp>
        <p:nvSpPr>
          <p:cNvPr id="4" name="Slide Image Placeholder 3"/>
          <p:cNvSpPr>
            <a:spLocks noGrp="1" noRot="1" noChangeAspect="1"/>
          </p:cNvSpPr>
          <p:nvPr>
            <p:ph type="sldImg" idx="2"/>
          </p:nvPr>
        </p:nvSpPr>
        <p:spPr>
          <a:xfrm>
            <a:off x="384175" y="692150"/>
            <a:ext cx="6149975" cy="3459163"/>
          </a:xfrm>
          <a:prstGeom prst="rect">
            <a:avLst/>
          </a:prstGeom>
          <a:noFill/>
          <a:ln w="12700">
            <a:solidFill>
              <a:prstClr val="black"/>
            </a:solidFill>
          </a:ln>
        </p:spPr>
        <p:txBody>
          <a:bodyPr vert="horz" lIns="92236" tIns="46118" rIns="92236" bIns="46118" rtlCol="0" anchor="ctr"/>
          <a:lstStyle/>
          <a:p>
            <a:endParaRPr lang="en-US" dirty="0"/>
          </a:p>
        </p:txBody>
      </p:sp>
      <p:sp>
        <p:nvSpPr>
          <p:cNvPr id="6" name="Footer Placeholder 5"/>
          <p:cNvSpPr>
            <a:spLocks noGrp="1"/>
          </p:cNvSpPr>
          <p:nvPr>
            <p:ph type="ftr" sz="quarter" idx="4"/>
          </p:nvPr>
        </p:nvSpPr>
        <p:spPr>
          <a:xfrm>
            <a:off x="0" y="8760605"/>
            <a:ext cx="2997941" cy="461169"/>
          </a:xfrm>
          <a:prstGeom prst="rect">
            <a:avLst/>
          </a:prstGeom>
        </p:spPr>
        <p:txBody>
          <a:bodyPr vert="horz" lIns="92236" tIns="46118" rIns="92236" bIns="461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18783" y="8760605"/>
            <a:ext cx="2997941" cy="461169"/>
          </a:xfrm>
          <a:prstGeom prst="rect">
            <a:avLst/>
          </a:prstGeom>
        </p:spPr>
        <p:txBody>
          <a:bodyPr vert="horz" lIns="92236" tIns="46118" rIns="92236" bIns="46118" rtlCol="0" anchor="b"/>
          <a:lstStyle>
            <a:lvl1pPr algn="r">
              <a:defRPr sz="1200"/>
            </a:lvl1pPr>
          </a:lstStyle>
          <a:p>
            <a:fld id="{F6DA9C80-B631-4EC4-8253-F63CFD0157DF}" type="slidenum">
              <a:rPr lang="en-US" smtClean="0"/>
              <a:pPr/>
              <a:t>‹#›</a:t>
            </a:fld>
            <a:endParaRPr lang="en-US" dirty="0"/>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833" y="4438749"/>
            <a:ext cx="5534660" cy="3631704"/>
          </a:xfrm>
          <a:prstGeom prst="rect">
            <a:avLst/>
          </a:prstGeom>
        </p:spPr>
        <p:txBody>
          <a:bodyPr lIns="92236" tIns="46118" rIns="92236" bIns="46118"/>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a:t>
            </a:fld>
            <a:endParaRPr lang="en-US" dirty="0"/>
          </a:p>
        </p:txBody>
      </p:sp>
    </p:spTree>
    <p:extLst>
      <p:ext uri="{BB962C8B-B14F-4D97-AF65-F5344CB8AC3E}">
        <p14:creationId xmlns:p14="http://schemas.microsoft.com/office/powerpoint/2010/main" val="25830296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2150" y="4438650"/>
            <a:ext cx="5534025" cy="3632200"/>
          </a:xfrm>
          <a:prstGeom prst="rect">
            <a:avLst/>
          </a:prstGeom>
        </p:spPr>
        <p:txBody>
          <a:bodyPr/>
          <a:lstStyle/>
          <a:p>
            <a:r>
              <a:rPr lang="en-US" dirty="0"/>
              <a:t>We</a:t>
            </a:r>
            <a:r>
              <a:rPr lang="en-US" baseline="0" dirty="0"/>
              <a:t> expect a large number of projects to pay for CESIR &amp; upgrades prior to the order and right after the order. This will fill the MW block up quite quickly. We expect tranche 3 to be limited NY-Sun incentive availability</a:t>
            </a:r>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10</a:t>
            </a:fld>
            <a:endParaRPr lang="en-US" dirty="0"/>
          </a:p>
        </p:txBody>
      </p:sp>
    </p:spTree>
    <p:extLst>
      <p:ext uri="{BB962C8B-B14F-4D97-AF65-F5344CB8AC3E}">
        <p14:creationId xmlns:p14="http://schemas.microsoft.com/office/powerpoint/2010/main" val="3225224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833" y="4381103"/>
            <a:ext cx="5534660" cy="4150519"/>
          </a:xfrm>
          <a:prstGeom prst="rect">
            <a:avLst/>
          </a:prstGeom>
        </p:spPr>
        <p:txBody>
          <a:bodyPr lIns="92236" tIns="46118" rIns="92236" bIns="46118">
            <a:normAutofit/>
          </a:bodyPr>
          <a:lstStyle/>
          <a:p>
            <a:pPr marL="0" lvl="1" defTabSz="922355">
              <a:defRPr/>
            </a:pPr>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1971297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2150" y="4438650"/>
            <a:ext cx="5534025" cy="3632200"/>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3</a:t>
            </a:fld>
            <a:endParaRPr lang="en-US" dirty="0"/>
          </a:p>
        </p:txBody>
      </p:sp>
    </p:spTree>
    <p:extLst>
      <p:ext uri="{BB962C8B-B14F-4D97-AF65-F5344CB8AC3E}">
        <p14:creationId xmlns:p14="http://schemas.microsoft.com/office/powerpoint/2010/main" val="673883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833" y="4381103"/>
            <a:ext cx="5534660" cy="4150519"/>
          </a:xfrm>
          <a:prstGeom prst="rect">
            <a:avLst/>
          </a:prstGeom>
        </p:spPr>
        <p:txBody>
          <a:bodyPr lIns="92236" tIns="46118" rIns="92236" bIns="46118">
            <a:normAutofit/>
          </a:bodyPr>
          <a:lstStyle/>
          <a:p>
            <a:r>
              <a:rPr lang="en-US" dirty="0"/>
              <a:t>Not all expenses are incurred on every project: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rPr>
              <a:t>Agriculture land conversion penalty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Decommissioning reserve $60k</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2925831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833" y="4438749"/>
            <a:ext cx="5534660" cy="3631704"/>
          </a:xfrm>
          <a:prstGeom prst="rect">
            <a:avLst/>
          </a:prstGeom>
        </p:spPr>
        <p:txBody>
          <a:bodyPr lIns="92236" tIns="46118" rIns="92236" bIns="46118"/>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5</a:t>
            </a:fld>
            <a:endParaRPr lang="en-US" dirty="0"/>
          </a:p>
        </p:txBody>
      </p:sp>
    </p:spTree>
    <p:extLst>
      <p:ext uri="{BB962C8B-B14F-4D97-AF65-F5344CB8AC3E}">
        <p14:creationId xmlns:p14="http://schemas.microsoft.com/office/powerpoint/2010/main" val="3610957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2150" y="4438650"/>
            <a:ext cx="5534025" cy="3632200"/>
          </a:xfrm>
          <a:prstGeom prst="rect">
            <a:avLst/>
          </a:prstGeom>
        </p:spPr>
        <p:txBody>
          <a:bodyPr/>
          <a:lstStyle/>
          <a:p>
            <a:r>
              <a:rPr lang="en-US" dirty="0"/>
              <a:t>Low cost is an anomaly. Due to interconnection issues there</a:t>
            </a:r>
            <a:r>
              <a:rPr lang="en-US" baseline="0" dirty="0"/>
              <a:t> are not many low cost projects. Most will likely fall into medium and high.</a:t>
            </a:r>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6</a:t>
            </a:fld>
            <a:endParaRPr lang="en-US" dirty="0"/>
          </a:p>
        </p:txBody>
      </p:sp>
    </p:spTree>
    <p:extLst>
      <p:ext uri="{BB962C8B-B14F-4D97-AF65-F5344CB8AC3E}">
        <p14:creationId xmlns:p14="http://schemas.microsoft.com/office/powerpoint/2010/main" val="184709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833" y="4438749"/>
            <a:ext cx="5534660" cy="3631704"/>
          </a:xfrm>
          <a:prstGeom prst="rect">
            <a:avLst/>
          </a:prstGeom>
        </p:spPr>
        <p:txBody>
          <a:bodyPr lIns="92236" tIns="46118" rIns="92236" bIns="46118"/>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7</a:t>
            </a:fld>
            <a:endParaRPr lang="en-US" dirty="0"/>
          </a:p>
        </p:txBody>
      </p:sp>
    </p:spTree>
    <p:extLst>
      <p:ext uri="{BB962C8B-B14F-4D97-AF65-F5344CB8AC3E}">
        <p14:creationId xmlns:p14="http://schemas.microsoft.com/office/powerpoint/2010/main" val="38140654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2150" y="4438650"/>
            <a:ext cx="5534025" cy="3632200"/>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8</a:t>
            </a:fld>
            <a:endParaRPr lang="en-US" dirty="0"/>
          </a:p>
        </p:txBody>
      </p:sp>
    </p:spTree>
    <p:extLst>
      <p:ext uri="{BB962C8B-B14F-4D97-AF65-F5344CB8AC3E}">
        <p14:creationId xmlns:p14="http://schemas.microsoft.com/office/powerpoint/2010/main" val="645183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833" y="4381103"/>
            <a:ext cx="5534660" cy="4150519"/>
          </a:xfrm>
          <a:prstGeom prst="rect">
            <a:avLst/>
          </a:prstGeom>
        </p:spPr>
        <p:txBody>
          <a:bodyPr lIns="92236" tIns="46118" rIns="92236" bIns="46118">
            <a:normAutofit/>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665743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400" b="1"/>
            </a:lvl1pPr>
          </a:lstStyle>
          <a:p>
            <a:r>
              <a:rPr lang="en-US" dirty="0"/>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900"/>
            <a:ext cx="5486400" cy="603250"/>
          </a:xfrm>
        </p:spPr>
        <p:txBody>
          <a:bodyPr>
            <a:no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1798157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lvl1pPr algn="ctr">
              <a:defRPr/>
            </a:lvl1p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noAutofit/>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549852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p>
            <a:r>
              <a:rPr lang="en-US" dirty="0"/>
              <a:t>Click to edit Master title style</a:t>
            </a:r>
          </a:p>
        </p:txBody>
      </p:sp>
      <p:sp>
        <p:nvSpPr>
          <p:cNvPr id="3" name="Content Placeholder 2"/>
          <p:cNvSpPr>
            <a:spLocks noGrp="1"/>
          </p:cNvSpPr>
          <p:nvPr>
            <p:ph idx="1"/>
          </p:nvPr>
        </p:nvSpPr>
        <p:spPr>
          <a:xfrm>
            <a:off x="457200" y="1387475"/>
            <a:ext cx="8229600" cy="3165475"/>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4300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p>
            <a:r>
              <a:rPr lang="en-US" dirty="0"/>
              <a:t>Click to edit Master title style</a:t>
            </a:r>
          </a:p>
        </p:txBody>
      </p:sp>
      <p:sp>
        <p:nvSpPr>
          <p:cNvPr id="3" name="Content Placeholder 2"/>
          <p:cNvSpPr>
            <a:spLocks noGrp="1"/>
          </p:cNvSpPr>
          <p:nvPr>
            <p:ph sz="half" idx="1"/>
          </p:nvPr>
        </p:nvSpPr>
        <p:spPr>
          <a:xfrm>
            <a:off x="457200" y="1387475"/>
            <a:ext cx="4038600" cy="3165475"/>
          </a:xfrm>
        </p:spPr>
        <p:txBody>
          <a:bodyPr>
            <a:noAutofit/>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387475"/>
            <a:ext cx="4038600" cy="3165475"/>
          </a:xfrm>
        </p:spPr>
        <p:txBody>
          <a:bodyPr>
            <a:noAutofit/>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8359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338263"/>
            <a:ext cx="4040188" cy="481012"/>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a:t>
            </a:r>
          </a:p>
        </p:txBody>
      </p:sp>
      <p:sp>
        <p:nvSpPr>
          <p:cNvPr id="4" name="Content Placeholder 3"/>
          <p:cNvSpPr>
            <a:spLocks noGrp="1"/>
          </p:cNvSpPr>
          <p:nvPr>
            <p:ph sz="half" idx="2"/>
          </p:nvPr>
        </p:nvSpPr>
        <p:spPr>
          <a:xfrm>
            <a:off x="457200" y="1819275"/>
            <a:ext cx="4040188" cy="2505075"/>
          </a:xfrm>
        </p:spPr>
        <p:txBody>
          <a:bodyPr>
            <a:noAutofit/>
          </a:bodyPr>
          <a:lstStyle>
            <a:lvl1pPr>
              <a:defRPr sz="2400"/>
            </a:lvl1pPr>
            <a:lvl2pPr>
              <a:defRPr sz="2000"/>
            </a:lvl2pPr>
            <a:lvl3pPr>
              <a:defRPr sz="1800"/>
            </a:lvl3pPr>
            <a:lvl4pPr>
              <a:defRPr sz="16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338263"/>
            <a:ext cx="4041775" cy="481012"/>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a:t>
            </a:r>
          </a:p>
        </p:txBody>
      </p:sp>
      <p:sp>
        <p:nvSpPr>
          <p:cNvPr id="6" name="Content Placeholder 5"/>
          <p:cNvSpPr>
            <a:spLocks noGrp="1"/>
          </p:cNvSpPr>
          <p:nvPr>
            <p:ph sz="quarter" idx="4"/>
          </p:nvPr>
        </p:nvSpPr>
        <p:spPr>
          <a:xfrm>
            <a:off x="4645025" y="1819275"/>
            <a:ext cx="4041775" cy="2505075"/>
          </a:xfrm>
        </p:spPr>
        <p:txBody>
          <a:bodyPr>
            <a:noAutofit/>
          </a:bodyPr>
          <a:lstStyle>
            <a:lvl1pPr>
              <a:defRPr sz="2400"/>
            </a:lvl1pPr>
            <a:lvl2pPr>
              <a:defRPr sz="2000"/>
            </a:lvl2pPr>
            <a:lvl3pPr>
              <a:defRPr sz="1800"/>
            </a:lvl3pPr>
            <a:lvl4pPr>
              <a:defRPr sz="16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45502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19100"/>
            <a:ext cx="8229600" cy="857250"/>
          </a:xfrm>
        </p:spPr>
        <p:txBody>
          <a:bodyPr/>
          <a:lstStyle/>
          <a:p>
            <a:r>
              <a:rPr lang="en-US" dirty="0"/>
              <a:t>Click to edit Master title style</a:t>
            </a:r>
          </a:p>
        </p:txBody>
      </p:sp>
    </p:spTree>
    <p:extLst>
      <p:ext uri="{BB962C8B-B14F-4D97-AF65-F5344CB8AC3E}">
        <p14:creationId xmlns:p14="http://schemas.microsoft.com/office/powerpoint/2010/main" val="4048722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018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92113"/>
            <a:ext cx="3008313" cy="871537"/>
          </a:xfrm>
        </p:spPr>
        <p:txBody>
          <a:bodyPr anchor="b"/>
          <a:lstStyle>
            <a:lvl1pPr algn="l">
              <a:defRPr sz="2400" b="1"/>
            </a:lvl1pPr>
          </a:lstStyle>
          <a:p>
            <a:r>
              <a:rPr lang="en-US" dirty="0"/>
              <a:t>Click to edit Master title style</a:t>
            </a:r>
          </a:p>
        </p:txBody>
      </p:sp>
      <p:sp>
        <p:nvSpPr>
          <p:cNvPr id="3" name="Content Placeholder 2"/>
          <p:cNvSpPr>
            <a:spLocks noGrp="1"/>
          </p:cNvSpPr>
          <p:nvPr>
            <p:ph idx="1"/>
          </p:nvPr>
        </p:nvSpPr>
        <p:spPr>
          <a:xfrm>
            <a:off x="3575050" y="392113"/>
            <a:ext cx="5111750" cy="4160837"/>
          </a:xfrm>
        </p:spPr>
        <p:txBody>
          <a:bodyPr>
            <a:no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263650"/>
            <a:ext cx="3008313" cy="3289300"/>
          </a:xfrm>
        </p:spPr>
        <p:txBody>
          <a:bodyPr>
            <a:no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15069545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1.png"/><Relationship Id="rId4" Type="http://schemas.openxmlformats.org/officeDocument/2006/relationships/slideLayout" Target="../slideLayouts/slideLayout6.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pPr/>
              <a:t>4/18/2017</a:t>
            </a:fld>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pPr/>
              <a:t>‹#›</a:t>
            </a:fld>
            <a:endParaRPr lang="en-US" dirty="0"/>
          </a:p>
        </p:txBody>
      </p:sp>
      <p:sp>
        <p:nvSpPr>
          <p:cNvPr id="7" name="Rectangle 6"/>
          <p:cNvSpPr/>
          <p:nvPr userDrawn="1"/>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3714750"/>
            <a:ext cx="9144000" cy="76200"/>
          </a:xfrm>
          <a:prstGeom prst="rect">
            <a:avLst/>
          </a:prstGeom>
          <a:solidFill>
            <a:srgbClr val="0069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NY-Sun_logo.png"/>
          <p:cNvPicPr>
            <a:picLocks noChangeAspect="1"/>
          </p:cNvPicPr>
          <p:nvPr userDrawn="1"/>
        </p:nvPicPr>
        <p:blipFill>
          <a:blip r:embed="rId3" cstate="print"/>
          <a:stretch>
            <a:fillRect/>
          </a:stretch>
        </p:blipFill>
        <p:spPr>
          <a:xfrm>
            <a:off x="304800" y="305040"/>
            <a:ext cx="3276600" cy="895110"/>
          </a:xfrm>
          <a:prstGeom prst="rect">
            <a:avLst/>
          </a:prstGeom>
        </p:spPr>
      </p:pic>
      <p:sp>
        <p:nvSpPr>
          <p:cNvPr id="10" name="TextBox 9"/>
          <p:cNvSpPr txBox="1"/>
          <p:nvPr userDrawn="1"/>
        </p:nvSpPr>
        <p:spPr>
          <a:xfrm>
            <a:off x="457200" y="3924985"/>
            <a:ext cx="6248400" cy="307777"/>
          </a:xfrm>
          <a:prstGeom prst="rect">
            <a:avLst/>
          </a:prstGeom>
          <a:noFill/>
        </p:spPr>
        <p:txBody>
          <a:bodyPr wrap="square" rtlCol="0">
            <a:spAutoFit/>
          </a:bodyPr>
          <a:lstStyle/>
          <a:p>
            <a:r>
              <a:rPr lang="en-US" sz="1400" b="1" dirty="0">
                <a:solidFill>
                  <a:schemeClr val="bg1"/>
                </a:solidFill>
                <a:latin typeface="Arial" pitchFamily="34" charset="0"/>
                <a:cs typeface="Arial" pitchFamily="34" charset="0"/>
              </a:rPr>
              <a:t>New York State Energy Research and Development Authority</a:t>
            </a:r>
          </a:p>
        </p:txBody>
      </p:sp>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1540453"/>
            <a:ext cx="5334000" cy="81394"/>
          </a:xfrm>
          <a:prstGeom prst="rect">
            <a:avLst/>
          </a:prstGeom>
          <a:solidFill>
            <a:srgbClr val="0069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DF52EC2-2C0B-4C03-9888-0B25156ED88D}" type="slidenum">
              <a:rPr lang="en-US" sz="1200" smtClean="0">
                <a:solidFill>
                  <a:srgbClr val="002D73"/>
                </a:solidFill>
              </a:rPr>
              <a:pPr algn="r"/>
              <a:t>‹#›</a:t>
            </a:fld>
            <a:endParaRPr lang="en-US" sz="1200" dirty="0">
              <a:solidFill>
                <a:srgbClr val="002D73"/>
              </a:solidFill>
            </a:endParaRPr>
          </a:p>
        </p:txBody>
      </p:sp>
      <p:pic>
        <p:nvPicPr>
          <p:cNvPr id="6" name="Picture 5" descr="NY-Sun_logo.png"/>
          <p:cNvPicPr>
            <a:picLocks noChangeAspect="1"/>
          </p:cNvPicPr>
          <p:nvPr userDrawn="1"/>
        </p:nvPicPr>
        <p:blipFill>
          <a:blip r:embed="rId3" cstate="print"/>
          <a:stretch>
            <a:fillRect/>
          </a:stretch>
        </p:blipFill>
        <p:spPr>
          <a:xfrm>
            <a:off x="7467600" y="4552950"/>
            <a:ext cx="1524000" cy="416330"/>
          </a:xfrm>
          <a:prstGeom prst="rect">
            <a:avLst/>
          </a:prstGeom>
        </p:spPr>
      </p:pic>
      <p:sp>
        <p:nvSpPr>
          <p:cNvPr id="7" name="TextBox 6"/>
          <p:cNvSpPr txBox="1"/>
          <p:nvPr userDrawn="1"/>
        </p:nvSpPr>
        <p:spPr>
          <a:xfrm>
            <a:off x="0" y="4928056"/>
            <a:ext cx="4191000" cy="215444"/>
          </a:xfrm>
          <a:prstGeom prst="rect">
            <a:avLst/>
          </a:prstGeom>
          <a:noFill/>
        </p:spPr>
        <p:txBody>
          <a:bodyPr wrap="square" rtlCol="0">
            <a:spAutoFit/>
          </a:bodyPr>
          <a:lstStyle/>
          <a:p>
            <a:r>
              <a:rPr lang="en-US" sz="800" b="1" dirty="0">
                <a:solidFill>
                  <a:srgbClr val="006BA6"/>
                </a:solidFill>
                <a:latin typeface="Arial" pitchFamily="34" charset="0"/>
                <a:cs typeface="Arial" pitchFamily="34" charset="0"/>
              </a:rPr>
              <a:t>New York State Energy Research and Development Authority</a:t>
            </a:r>
          </a:p>
        </p:txBody>
      </p:sp>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93700"/>
            <a:ext cx="8229600" cy="85725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387475"/>
            <a:ext cx="8229600" cy="31654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DF52EC2-2C0B-4C03-9888-0B25156ED88D}" type="slidenum">
              <a:rPr lang="en-US" sz="1200" smtClean="0"/>
              <a:pPr algn="r"/>
              <a:t>‹#›</a:t>
            </a:fld>
            <a:endParaRPr lang="en-US" sz="1200" dirty="0"/>
          </a:p>
        </p:txBody>
      </p:sp>
      <p:sp>
        <p:nvSpPr>
          <p:cNvPr id="10" name="Rectangle 9"/>
          <p:cNvSpPr/>
          <p:nvPr userDrawn="1"/>
        </p:nvSpPr>
        <p:spPr>
          <a:xfrm>
            <a:off x="0" y="-19050"/>
            <a:ext cx="9144000" cy="81394"/>
          </a:xfrm>
          <a:prstGeom prst="rect">
            <a:avLst/>
          </a:prstGeom>
          <a:solidFill>
            <a:srgbClr val="0069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NY-Sun_logo.png"/>
          <p:cNvPicPr>
            <a:picLocks noChangeAspect="1"/>
          </p:cNvPicPr>
          <p:nvPr userDrawn="1"/>
        </p:nvPicPr>
        <p:blipFill>
          <a:blip r:embed="rId10" cstate="print"/>
          <a:stretch>
            <a:fillRect/>
          </a:stretch>
        </p:blipFill>
        <p:spPr>
          <a:xfrm>
            <a:off x="7467600" y="4552950"/>
            <a:ext cx="1524000" cy="416330"/>
          </a:xfrm>
          <a:prstGeom prst="rect">
            <a:avLst/>
          </a:prstGeom>
        </p:spPr>
      </p:pic>
      <p:sp>
        <p:nvSpPr>
          <p:cNvPr id="11" name="TextBox 10"/>
          <p:cNvSpPr txBox="1"/>
          <p:nvPr userDrawn="1"/>
        </p:nvSpPr>
        <p:spPr>
          <a:xfrm>
            <a:off x="0" y="4928056"/>
            <a:ext cx="4191000" cy="215444"/>
          </a:xfrm>
          <a:prstGeom prst="rect">
            <a:avLst/>
          </a:prstGeom>
          <a:noFill/>
        </p:spPr>
        <p:txBody>
          <a:bodyPr wrap="square" rtlCol="0">
            <a:spAutoFit/>
          </a:bodyPr>
          <a:lstStyle/>
          <a:p>
            <a:r>
              <a:rPr lang="en-US" sz="800" b="1" dirty="0">
                <a:solidFill>
                  <a:srgbClr val="006BA6"/>
                </a:solidFill>
                <a:latin typeface="Arial" pitchFamily="34" charset="0"/>
                <a:cs typeface="Arial" pitchFamily="34" charset="0"/>
              </a:rPr>
              <a:t>New York State Energy Research and Development Authority</a:t>
            </a:r>
          </a:p>
        </p:txBody>
      </p:sp>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8" r:id="rId3"/>
    <p:sldLayoutId id="2147483679" r:id="rId4"/>
    <p:sldLayoutId id="2147483680" r:id="rId5"/>
    <p:sldLayoutId id="2147483681" r:id="rId6"/>
    <p:sldLayoutId id="2147483682" r:id="rId7"/>
    <p:sldLayoutId id="2147483683" r:id="rId8"/>
  </p:sldLayoutIdLst>
  <p:txStyles>
    <p:titleStyle>
      <a:lvl1pPr algn="l" defTabSz="914400"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Untitled-1.png"/>
          <p:cNvPicPr>
            <a:picLocks noChangeAspect="1"/>
          </p:cNvPicPr>
          <p:nvPr/>
        </p:nvPicPr>
        <p:blipFill>
          <a:blip r:embed="rId3" cstate="print"/>
          <a:srcRect l="817" t="17871" r="1153" b="32342"/>
          <a:stretch>
            <a:fillRect/>
          </a:stretch>
        </p:blipFill>
        <p:spPr>
          <a:xfrm>
            <a:off x="0" y="3714750"/>
            <a:ext cx="9144000" cy="1515767"/>
          </a:xfrm>
          <a:prstGeom prst="rect">
            <a:avLst/>
          </a:prstGeom>
        </p:spPr>
      </p:pic>
      <p:sp>
        <p:nvSpPr>
          <p:cNvPr id="13" name="TextBox 12"/>
          <p:cNvSpPr txBox="1"/>
          <p:nvPr/>
        </p:nvSpPr>
        <p:spPr>
          <a:xfrm>
            <a:off x="1828800" y="1320047"/>
            <a:ext cx="6934200" cy="1261884"/>
          </a:xfrm>
          <a:prstGeom prst="rect">
            <a:avLst/>
          </a:prstGeom>
          <a:noFill/>
          <a:ln>
            <a:noFill/>
          </a:ln>
        </p:spPr>
        <p:txBody>
          <a:bodyPr wrap="square" rtlCol="0">
            <a:spAutoFit/>
          </a:bodyPr>
          <a:lstStyle/>
          <a:p>
            <a:r>
              <a:rPr lang="en-US" sz="4000" b="1" dirty="0">
                <a:solidFill>
                  <a:srgbClr val="002D73"/>
                </a:solidFill>
                <a:latin typeface="Trebuchet MS" pitchFamily="34" charset="0"/>
                <a:cs typeface="Arial" panose="020B0604020202020204" pitchFamily="34" charset="0"/>
              </a:rPr>
              <a:t>CDG Project Economics</a:t>
            </a:r>
          </a:p>
          <a:p>
            <a:r>
              <a:rPr lang="en-US" sz="3600" b="1" dirty="0">
                <a:solidFill>
                  <a:srgbClr val="002D73"/>
                </a:solidFill>
                <a:latin typeface="Trebuchet MS" pitchFamily="34" charset="0"/>
                <a:cs typeface="Arial" panose="020B0604020202020204" pitchFamily="34" charset="0"/>
              </a:rPr>
              <a:t>1/6/2017</a:t>
            </a:r>
          </a:p>
        </p:txBody>
      </p:sp>
      <p:sp>
        <p:nvSpPr>
          <p:cNvPr id="8" name="Rectangle 7"/>
          <p:cNvSpPr/>
          <p:nvPr/>
        </p:nvSpPr>
        <p:spPr>
          <a:xfrm>
            <a:off x="0" y="3714750"/>
            <a:ext cx="9144000" cy="76200"/>
          </a:xfrm>
          <a:prstGeom prst="rect">
            <a:avLst/>
          </a:prstGeom>
          <a:solidFill>
            <a:srgbClr val="0069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76915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3982360"/>
            <a:ext cx="6825952" cy="317499"/>
          </a:xfrm>
          <a:prstGeom prst="rect">
            <a:avLst/>
          </a:prstGeom>
          <a:solidFill>
            <a:schemeClr val="accent3">
              <a:lumMod val="75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350"/>
          </a:p>
        </p:txBody>
      </p:sp>
      <p:cxnSp>
        <p:nvCxnSpPr>
          <p:cNvPr id="6" name="Straight Connector 5"/>
          <p:cNvCxnSpPr/>
          <p:nvPr/>
        </p:nvCxnSpPr>
        <p:spPr>
          <a:xfrm flipV="1">
            <a:off x="2045309" y="3726874"/>
            <a:ext cx="0" cy="808841"/>
          </a:xfrm>
          <a:prstGeom prst="line">
            <a:avLst/>
          </a:prstGeom>
          <a:ln w="28575"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1681544" y="3389275"/>
            <a:ext cx="743856" cy="261610"/>
          </a:xfrm>
          <a:prstGeom prst="rect">
            <a:avLst/>
          </a:prstGeom>
          <a:noFill/>
        </p:spPr>
        <p:txBody>
          <a:bodyPr wrap="square" rtlCol="0">
            <a:spAutoFit/>
          </a:bodyPr>
          <a:lstStyle/>
          <a:p>
            <a:pPr algn="ctr"/>
            <a:r>
              <a:rPr lang="en-US" sz="1050" dirty="0"/>
              <a:t>Session</a:t>
            </a:r>
          </a:p>
        </p:txBody>
      </p:sp>
      <p:sp>
        <p:nvSpPr>
          <p:cNvPr id="9" name="TextBox 8"/>
          <p:cNvSpPr txBox="1"/>
          <p:nvPr/>
        </p:nvSpPr>
        <p:spPr>
          <a:xfrm>
            <a:off x="2453662" y="2604269"/>
            <a:ext cx="873461" cy="577081"/>
          </a:xfrm>
          <a:prstGeom prst="rect">
            <a:avLst/>
          </a:prstGeom>
          <a:noFill/>
        </p:spPr>
        <p:txBody>
          <a:bodyPr wrap="square" rtlCol="0">
            <a:spAutoFit/>
          </a:bodyPr>
          <a:lstStyle/>
          <a:p>
            <a:r>
              <a:rPr lang="en-US" sz="1050" dirty="0"/>
              <a:t>Property Owner Consent</a:t>
            </a:r>
          </a:p>
        </p:txBody>
      </p:sp>
      <p:cxnSp>
        <p:nvCxnSpPr>
          <p:cNvPr id="10" name="Straight Connector 9"/>
          <p:cNvCxnSpPr/>
          <p:nvPr/>
        </p:nvCxnSpPr>
        <p:spPr>
          <a:xfrm flipV="1">
            <a:off x="2843598" y="3117274"/>
            <a:ext cx="0" cy="1418441"/>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3332984" y="2451869"/>
            <a:ext cx="733784" cy="577081"/>
          </a:xfrm>
          <a:prstGeom prst="rect">
            <a:avLst/>
          </a:prstGeom>
          <a:noFill/>
        </p:spPr>
        <p:txBody>
          <a:bodyPr wrap="square" rtlCol="0">
            <a:spAutoFit/>
          </a:bodyPr>
          <a:lstStyle/>
          <a:p>
            <a:r>
              <a:rPr lang="en-US" sz="1050" dirty="0"/>
              <a:t>Initial queue reset</a:t>
            </a:r>
          </a:p>
        </p:txBody>
      </p:sp>
      <p:cxnSp>
        <p:nvCxnSpPr>
          <p:cNvPr id="14" name="Straight Connector 13"/>
          <p:cNvCxnSpPr/>
          <p:nvPr/>
        </p:nvCxnSpPr>
        <p:spPr>
          <a:xfrm flipV="1">
            <a:off x="3620116" y="3020786"/>
            <a:ext cx="0" cy="1514928"/>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4439828" y="1308869"/>
            <a:ext cx="1728548" cy="577081"/>
          </a:xfrm>
          <a:prstGeom prst="rect">
            <a:avLst/>
          </a:prstGeom>
          <a:noFill/>
        </p:spPr>
        <p:txBody>
          <a:bodyPr wrap="square" rtlCol="0">
            <a:spAutoFit/>
          </a:bodyPr>
          <a:lstStyle/>
          <a:p>
            <a:r>
              <a:rPr lang="en-US" sz="1050" dirty="0"/>
              <a:t>Projects with CESIR completed </a:t>
            </a:r>
            <a:r>
              <a:rPr lang="en-US" sz="1050" b="1" u="sng" dirty="0"/>
              <a:t>more than </a:t>
            </a:r>
            <a:r>
              <a:rPr lang="en-US" sz="1050" dirty="0"/>
              <a:t>60 days pay 25%</a:t>
            </a:r>
          </a:p>
        </p:txBody>
      </p:sp>
      <p:cxnSp>
        <p:nvCxnSpPr>
          <p:cNvPr id="20" name="Straight Connector 19"/>
          <p:cNvCxnSpPr/>
          <p:nvPr/>
        </p:nvCxnSpPr>
        <p:spPr>
          <a:xfrm flipV="1">
            <a:off x="4423850" y="895350"/>
            <a:ext cx="19966" cy="3682414"/>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4623426" y="2756669"/>
            <a:ext cx="1387030" cy="577081"/>
          </a:xfrm>
          <a:prstGeom prst="rect">
            <a:avLst/>
          </a:prstGeom>
          <a:noFill/>
        </p:spPr>
        <p:txBody>
          <a:bodyPr wrap="square" rtlCol="0">
            <a:spAutoFit/>
          </a:bodyPr>
          <a:lstStyle/>
          <a:p>
            <a:r>
              <a:rPr lang="en-US" sz="1050" dirty="0"/>
              <a:t>Projects with CESIR completed </a:t>
            </a:r>
            <a:r>
              <a:rPr lang="en-US" sz="1050" b="1" u="sng" dirty="0"/>
              <a:t>less than </a:t>
            </a:r>
            <a:r>
              <a:rPr lang="en-US" sz="1050" dirty="0"/>
              <a:t>60 days pay 25%</a:t>
            </a:r>
          </a:p>
        </p:txBody>
      </p:sp>
      <p:cxnSp>
        <p:nvCxnSpPr>
          <p:cNvPr id="23" name="Straight Connector 22"/>
          <p:cNvCxnSpPr/>
          <p:nvPr/>
        </p:nvCxnSpPr>
        <p:spPr>
          <a:xfrm flipV="1">
            <a:off x="5218507" y="3389275"/>
            <a:ext cx="0" cy="1146440"/>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1673382" y="4599217"/>
            <a:ext cx="771071" cy="276999"/>
          </a:xfrm>
          <a:prstGeom prst="rect">
            <a:avLst/>
          </a:prstGeom>
          <a:noFill/>
        </p:spPr>
        <p:txBody>
          <a:bodyPr wrap="square" rtlCol="0">
            <a:spAutoFit/>
          </a:bodyPr>
          <a:lstStyle/>
          <a:p>
            <a:pPr algn="ctr"/>
            <a:r>
              <a:rPr lang="en-US" sz="1200" dirty="0"/>
              <a:t>1/24 </a:t>
            </a:r>
          </a:p>
        </p:txBody>
      </p:sp>
      <p:sp>
        <p:nvSpPr>
          <p:cNvPr id="30" name="TextBox 29"/>
          <p:cNvSpPr txBox="1"/>
          <p:nvPr/>
        </p:nvSpPr>
        <p:spPr>
          <a:xfrm>
            <a:off x="2489809" y="4590146"/>
            <a:ext cx="707572" cy="276999"/>
          </a:xfrm>
          <a:prstGeom prst="rect">
            <a:avLst/>
          </a:prstGeom>
          <a:noFill/>
        </p:spPr>
        <p:txBody>
          <a:bodyPr wrap="square" rtlCol="0">
            <a:spAutoFit/>
          </a:bodyPr>
          <a:lstStyle/>
          <a:p>
            <a:pPr algn="ctr"/>
            <a:r>
              <a:rPr lang="en-US" sz="1200" dirty="0"/>
              <a:t>3/7</a:t>
            </a:r>
          </a:p>
        </p:txBody>
      </p:sp>
      <p:sp>
        <p:nvSpPr>
          <p:cNvPr id="37" name="TextBox 36"/>
          <p:cNvSpPr txBox="1"/>
          <p:nvPr/>
        </p:nvSpPr>
        <p:spPr>
          <a:xfrm>
            <a:off x="3120274" y="4599217"/>
            <a:ext cx="999683" cy="276999"/>
          </a:xfrm>
          <a:prstGeom prst="rect">
            <a:avLst/>
          </a:prstGeom>
          <a:noFill/>
        </p:spPr>
        <p:txBody>
          <a:bodyPr wrap="square" rtlCol="0">
            <a:spAutoFit/>
          </a:bodyPr>
          <a:lstStyle/>
          <a:p>
            <a:pPr algn="ctr"/>
            <a:r>
              <a:rPr lang="en-US" sz="1200" dirty="0"/>
              <a:t>4/18</a:t>
            </a:r>
          </a:p>
        </p:txBody>
      </p:sp>
      <p:sp>
        <p:nvSpPr>
          <p:cNvPr id="39" name="TextBox 38"/>
          <p:cNvSpPr txBox="1"/>
          <p:nvPr/>
        </p:nvSpPr>
        <p:spPr>
          <a:xfrm>
            <a:off x="3994550" y="4599217"/>
            <a:ext cx="973352" cy="276999"/>
          </a:xfrm>
          <a:prstGeom prst="rect">
            <a:avLst/>
          </a:prstGeom>
          <a:noFill/>
        </p:spPr>
        <p:txBody>
          <a:bodyPr wrap="square" rtlCol="0">
            <a:spAutoFit/>
          </a:bodyPr>
          <a:lstStyle/>
          <a:p>
            <a:pPr algn="ctr"/>
            <a:r>
              <a:rPr lang="en-US" sz="1200" dirty="0"/>
              <a:t>5/30</a:t>
            </a:r>
          </a:p>
        </p:txBody>
      </p:sp>
      <p:sp>
        <p:nvSpPr>
          <p:cNvPr id="42" name="TextBox 41"/>
          <p:cNvSpPr txBox="1"/>
          <p:nvPr/>
        </p:nvSpPr>
        <p:spPr>
          <a:xfrm>
            <a:off x="4773105" y="4601362"/>
            <a:ext cx="890803" cy="276999"/>
          </a:xfrm>
          <a:prstGeom prst="rect">
            <a:avLst/>
          </a:prstGeom>
          <a:noFill/>
        </p:spPr>
        <p:txBody>
          <a:bodyPr wrap="square" rtlCol="0">
            <a:spAutoFit/>
          </a:bodyPr>
          <a:lstStyle/>
          <a:p>
            <a:pPr algn="ctr"/>
            <a:r>
              <a:rPr lang="en-US" sz="1200" dirty="0"/>
              <a:t>6/11</a:t>
            </a:r>
          </a:p>
        </p:txBody>
      </p:sp>
      <p:cxnSp>
        <p:nvCxnSpPr>
          <p:cNvPr id="44" name="Straight Connector 43"/>
          <p:cNvCxnSpPr/>
          <p:nvPr/>
        </p:nvCxnSpPr>
        <p:spPr>
          <a:xfrm flipV="1">
            <a:off x="3943976" y="1093150"/>
            <a:ext cx="9078" cy="3442565"/>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3630488" y="4599217"/>
            <a:ext cx="740670" cy="276999"/>
          </a:xfrm>
          <a:prstGeom prst="rect">
            <a:avLst/>
          </a:prstGeom>
          <a:noFill/>
        </p:spPr>
        <p:txBody>
          <a:bodyPr wrap="square" rtlCol="0">
            <a:spAutoFit/>
          </a:bodyPr>
          <a:lstStyle/>
          <a:p>
            <a:pPr algn="ctr"/>
            <a:r>
              <a:rPr lang="en-US" sz="1200" dirty="0"/>
              <a:t>5/9</a:t>
            </a:r>
          </a:p>
        </p:txBody>
      </p:sp>
      <p:cxnSp>
        <p:nvCxnSpPr>
          <p:cNvPr id="46" name="Straight Connector 45"/>
          <p:cNvCxnSpPr/>
          <p:nvPr/>
        </p:nvCxnSpPr>
        <p:spPr>
          <a:xfrm flipV="1">
            <a:off x="6303449" y="2971798"/>
            <a:ext cx="0" cy="1605643"/>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5858048" y="4622307"/>
            <a:ext cx="890803" cy="276999"/>
          </a:xfrm>
          <a:prstGeom prst="rect">
            <a:avLst/>
          </a:prstGeom>
          <a:noFill/>
        </p:spPr>
        <p:txBody>
          <a:bodyPr wrap="square" rtlCol="0">
            <a:spAutoFit/>
          </a:bodyPr>
          <a:lstStyle/>
          <a:p>
            <a:pPr algn="ctr"/>
            <a:r>
              <a:rPr lang="en-US" sz="1200" dirty="0"/>
              <a:t>8/8</a:t>
            </a:r>
          </a:p>
        </p:txBody>
      </p:sp>
      <p:cxnSp>
        <p:nvCxnSpPr>
          <p:cNvPr id="48" name="Straight Connector 47"/>
          <p:cNvCxnSpPr/>
          <p:nvPr/>
        </p:nvCxnSpPr>
        <p:spPr>
          <a:xfrm flipV="1">
            <a:off x="7496348" y="2971798"/>
            <a:ext cx="0" cy="1605643"/>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7050947" y="4615380"/>
            <a:ext cx="890803" cy="276999"/>
          </a:xfrm>
          <a:prstGeom prst="rect">
            <a:avLst/>
          </a:prstGeom>
          <a:noFill/>
        </p:spPr>
        <p:txBody>
          <a:bodyPr wrap="square" rtlCol="0">
            <a:spAutoFit/>
          </a:bodyPr>
          <a:lstStyle/>
          <a:p>
            <a:pPr algn="ctr"/>
            <a:r>
              <a:rPr lang="en-US" sz="1200" dirty="0"/>
              <a:t>10/31</a:t>
            </a:r>
          </a:p>
        </p:txBody>
      </p:sp>
      <p:sp>
        <p:nvSpPr>
          <p:cNvPr id="50" name="TextBox 49"/>
          <p:cNvSpPr txBox="1"/>
          <p:nvPr/>
        </p:nvSpPr>
        <p:spPr>
          <a:xfrm>
            <a:off x="4437454" y="845463"/>
            <a:ext cx="1562105" cy="430887"/>
          </a:xfrm>
          <a:prstGeom prst="rect">
            <a:avLst/>
          </a:prstGeom>
          <a:noFill/>
        </p:spPr>
        <p:txBody>
          <a:bodyPr wrap="square" rtlCol="0">
            <a:spAutoFit/>
          </a:bodyPr>
          <a:lstStyle/>
          <a:p>
            <a:r>
              <a:rPr lang="en-US" sz="1050" dirty="0"/>
              <a:t>90 day window closes for Tranche Zero</a:t>
            </a:r>
          </a:p>
        </p:txBody>
      </p:sp>
      <p:sp>
        <p:nvSpPr>
          <p:cNvPr id="11" name="TextBox 10"/>
          <p:cNvSpPr txBox="1"/>
          <p:nvPr/>
        </p:nvSpPr>
        <p:spPr>
          <a:xfrm>
            <a:off x="2819400" y="918686"/>
            <a:ext cx="1194716" cy="738664"/>
          </a:xfrm>
          <a:prstGeom prst="rect">
            <a:avLst/>
          </a:prstGeom>
          <a:noFill/>
        </p:spPr>
        <p:txBody>
          <a:bodyPr wrap="square" rtlCol="0">
            <a:spAutoFit/>
          </a:bodyPr>
          <a:lstStyle/>
          <a:p>
            <a:r>
              <a:rPr lang="en-US" sz="1050" dirty="0"/>
              <a:t>First group of projects with prelim review pay for CESIR</a:t>
            </a:r>
          </a:p>
        </p:txBody>
      </p:sp>
      <p:sp>
        <p:nvSpPr>
          <p:cNvPr id="18" name="TextBox 17"/>
          <p:cNvSpPr txBox="1"/>
          <p:nvPr/>
        </p:nvSpPr>
        <p:spPr>
          <a:xfrm>
            <a:off x="5943600" y="2375669"/>
            <a:ext cx="1143890" cy="577081"/>
          </a:xfrm>
          <a:prstGeom prst="rect">
            <a:avLst/>
          </a:prstGeom>
          <a:noFill/>
        </p:spPr>
        <p:txBody>
          <a:bodyPr wrap="square" rtlCol="0">
            <a:spAutoFit/>
          </a:bodyPr>
          <a:lstStyle/>
          <a:p>
            <a:r>
              <a:rPr lang="en-US" sz="1050" dirty="0"/>
              <a:t>Prelim review projects CESIR completed</a:t>
            </a:r>
          </a:p>
        </p:txBody>
      </p:sp>
      <p:sp>
        <p:nvSpPr>
          <p:cNvPr id="35" name="TextBox 34"/>
          <p:cNvSpPr txBox="1"/>
          <p:nvPr/>
        </p:nvSpPr>
        <p:spPr>
          <a:xfrm>
            <a:off x="7145646" y="2214086"/>
            <a:ext cx="846655" cy="738664"/>
          </a:xfrm>
          <a:prstGeom prst="rect">
            <a:avLst/>
          </a:prstGeom>
          <a:noFill/>
        </p:spPr>
        <p:txBody>
          <a:bodyPr wrap="square" rtlCol="0">
            <a:spAutoFit/>
          </a:bodyPr>
          <a:lstStyle/>
          <a:p>
            <a:r>
              <a:rPr lang="en-US" sz="1050" dirty="0"/>
              <a:t>Prelim review projects pay 25%</a:t>
            </a:r>
          </a:p>
        </p:txBody>
      </p:sp>
      <p:sp>
        <p:nvSpPr>
          <p:cNvPr id="2" name="Rectangle 1"/>
          <p:cNvSpPr/>
          <p:nvPr/>
        </p:nvSpPr>
        <p:spPr>
          <a:xfrm>
            <a:off x="4451937" y="1842269"/>
            <a:ext cx="1560327" cy="577081"/>
          </a:xfrm>
          <a:prstGeom prst="rect">
            <a:avLst/>
          </a:prstGeom>
        </p:spPr>
        <p:txBody>
          <a:bodyPr wrap="square">
            <a:spAutoFit/>
          </a:bodyPr>
          <a:lstStyle/>
          <a:p>
            <a:r>
              <a:rPr lang="en-US" sz="1050" dirty="0"/>
              <a:t>Second group of projects with prelim review pay for CESIR</a:t>
            </a:r>
          </a:p>
        </p:txBody>
      </p:sp>
      <p:sp>
        <p:nvSpPr>
          <p:cNvPr id="31" name="Rectangle 30"/>
          <p:cNvSpPr/>
          <p:nvPr/>
        </p:nvSpPr>
        <p:spPr>
          <a:xfrm rot="10800000">
            <a:off x="1136575" y="3982360"/>
            <a:ext cx="1714274" cy="314325"/>
          </a:xfrm>
          <a:prstGeom prst="rect">
            <a:avLst/>
          </a:prstGeom>
          <a:gradFill flip="none" rotWithShape="1">
            <a:gsLst>
              <a:gs pos="0">
                <a:srgbClr val="C00000"/>
              </a:gs>
              <a:gs pos="100000">
                <a:srgbClr val="2CF43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32" name="Straight Connector 31"/>
          <p:cNvCxnSpPr/>
          <p:nvPr/>
        </p:nvCxnSpPr>
        <p:spPr>
          <a:xfrm>
            <a:off x="2843598" y="4262874"/>
            <a:ext cx="0" cy="800193"/>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234550" y="3726873"/>
            <a:ext cx="0" cy="133619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889003" y="4604497"/>
            <a:ext cx="771071" cy="276999"/>
          </a:xfrm>
          <a:prstGeom prst="rect">
            <a:avLst/>
          </a:prstGeom>
          <a:noFill/>
        </p:spPr>
        <p:txBody>
          <a:bodyPr wrap="square" rtlCol="0">
            <a:spAutoFit/>
          </a:bodyPr>
          <a:lstStyle/>
          <a:p>
            <a:pPr algn="ctr"/>
            <a:r>
              <a:rPr lang="en-US" sz="1200" dirty="0"/>
              <a:t>12/23 </a:t>
            </a:r>
          </a:p>
        </p:txBody>
      </p:sp>
      <p:cxnSp>
        <p:nvCxnSpPr>
          <p:cNvPr id="17" name="Straight Arrow Connector 16"/>
          <p:cNvCxnSpPr/>
          <p:nvPr/>
        </p:nvCxnSpPr>
        <p:spPr>
          <a:xfrm flipH="1">
            <a:off x="1311148" y="4857750"/>
            <a:ext cx="1431359" cy="0"/>
          </a:xfrm>
          <a:prstGeom prst="straightConnector1">
            <a:avLst/>
          </a:prstGeom>
          <a:ln>
            <a:prstDash val="dash"/>
            <a:headEnd type="triangle"/>
            <a:tailEnd type="triangle"/>
          </a:ln>
        </p:spPr>
        <p:style>
          <a:lnRef idx="2">
            <a:schemeClr val="accent1"/>
          </a:lnRef>
          <a:fillRef idx="0">
            <a:schemeClr val="accent1"/>
          </a:fillRef>
          <a:effectRef idx="1">
            <a:schemeClr val="accent1"/>
          </a:effectRef>
          <a:fontRef idx="minor">
            <a:schemeClr val="tx1"/>
          </a:fontRef>
        </p:style>
      </p:cxnSp>
      <p:sp>
        <p:nvSpPr>
          <p:cNvPr id="38" name="Title 1"/>
          <p:cNvSpPr txBox="1">
            <a:spLocks/>
          </p:cNvSpPr>
          <p:nvPr/>
        </p:nvSpPr>
        <p:spPr>
          <a:xfrm>
            <a:off x="441176" y="101317"/>
            <a:ext cx="8229600" cy="8572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r>
              <a:rPr lang="en-US" dirty="0">
                <a:solidFill>
                  <a:srgbClr val="0070C0"/>
                </a:solidFill>
              </a:rPr>
              <a:t>VDER / Interconnection Timeline</a:t>
            </a:r>
          </a:p>
        </p:txBody>
      </p:sp>
    </p:spTree>
    <p:extLst>
      <p:ext uri="{BB962C8B-B14F-4D97-AF65-F5344CB8AC3E}">
        <p14:creationId xmlns:p14="http://schemas.microsoft.com/office/powerpoint/2010/main" val="56063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19100"/>
            <a:ext cx="8610600" cy="857250"/>
          </a:xfrm>
        </p:spPr>
        <p:txBody>
          <a:bodyPr/>
          <a:lstStyle/>
          <a:p>
            <a:pPr algn="ctr"/>
            <a:r>
              <a:rPr lang="en-US" dirty="0">
                <a:solidFill>
                  <a:schemeClr val="accent1"/>
                </a:solidFill>
              </a:rPr>
              <a:t>Business Models</a:t>
            </a:r>
          </a:p>
        </p:txBody>
      </p:sp>
      <p:sp>
        <p:nvSpPr>
          <p:cNvPr id="3" name="Content Placeholder 2"/>
          <p:cNvSpPr>
            <a:spLocks noGrp="1"/>
          </p:cNvSpPr>
          <p:nvPr>
            <p:ph idx="1"/>
          </p:nvPr>
        </p:nvSpPr>
        <p:spPr>
          <a:xfrm>
            <a:off x="304800" y="1047750"/>
            <a:ext cx="6896100" cy="3838575"/>
          </a:xfrm>
        </p:spPr>
        <p:txBody>
          <a:bodyPr vert="horz" lIns="91440" tIns="45720" rIns="91440" bIns="45720" rtlCol="0" anchor="t">
            <a:noAutofit/>
          </a:bodyPr>
          <a:lstStyle/>
          <a:p>
            <a:pPr marL="0" indent="0">
              <a:buNone/>
            </a:pPr>
            <a:r>
              <a:rPr lang="en-US" sz="2000" dirty="0"/>
              <a:t>We interviewed 6 CDG developers with varying business models to assess project costs.</a:t>
            </a:r>
          </a:p>
          <a:p>
            <a:pPr marL="285750" indent="-285750">
              <a:buFont typeface="Arial" charset="0"/>
              <a:buChar char="•"/>
            </a:pPr>
            <a:r>
              <a:rPr lang="en-US" sz="2000" dirty="0"/>
              <a:t>Business models</a:t>
            </a:r>
          </a:p>
          <a:p>
            <a:pPr marL="685800" lvl="1">
              <a:buFont typeface="Arial" charset="0"/>
              <a:buChar char="•"/>
            </a:pPr>
            <a:r>
              <a:rPr lang="en-US" sz="1600" dirty="0"/>
              <a:t>EPC only (sell @ COD)</a:t>
            </a:r>
          </a:p>
          <a:p>
            <a:pPr marL="685800" lvl="1">
              <a:buFont typeface="Arial" charset="0"/>
              <a:buChar char="•"/>
            </a:pPr>
            <a:r>
              <a:rPr lang="en-US" sz="1600" dirty="0"/>
              <a:t>Vertical (development through ownership)</a:t>
            </a:r>
          </a:p>
          <a:p>
            <a:pPr marL="685800" lvl="1">
              <a:buFont typeface="Arial" charset="0"/>
              <a:buChar char="•"/>
            </a:pPr>
            <a:r>
              <a:rPr lang="en-US" sz="1600" dirty="0"/>
              <a:t>Both (keep some &amp; sell some)</a:t>
            </a:r>
          </a:p>
          <a:p>
            <a:pPr marL="285750" indent="-285750">
              <a:buFont typeface="Arial" charset="0"/>
              <a:buChar char="•"/>
            </a:pPr>
            <a:r>
              <a:rPr lang="en-US" sz="2000" dirty="0"/>
              <a:t>Builders and buyers in early talks about what is sellable</a:t>
            </a:r>
          </a:p>
          <a:p>
            <a:pPr marL="285750" indent="-285750">
              <a:buFont typeface="Arial" charset="0"/>
              <a:buChar char="•"/>
            </a:pPr>
            <a:r>
              <a:rPr lang="en-US" sz="2000" dirty="0"/>
              <a:t>Some buyers are saying sellers might be in for a surprise on pricing</a:t>
            </a:r>
          </a:p>
          <a:p>
            <a:pPr marL="285750" indent="-285750">
              <a:buFont typeface="Arial" charset="0"/>
              <a:buChar char="•"/>
            </a:pPr>
            <a:r>
              <a:rPr lang="en-US" sz="2000" dirty="0"/>
              <a:t>Some new players were a bit unprepared and had wrong numbers (inverter replacement, high capacity factor)</a:t>
            </a:r>
          </a:p>
        </p:txBody>
      </p:sp>
    </p:spTree>
    <p:extLst>
      <p:ext uri="{BB962C8B-B14F-4D97-AF65-F5344CB8AC3E}">
        <p14:creationId xmlns:p14="http://schemas.microsoft.com/office/powerpoint/2010/main" val="1499316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accent1"/>
                </a:solidFill>
              </a:rPr>
              <a:t>Developer Survey and Assumptions</a:t>
            </a:r>
            <a:endParaRPr lang="en-US" dirty="0"/>
          </a:p>
        </p:txBody>
      </p:sp>
      <p:sp>
        <p:nvSpPr>
          <p:cNvPr id="3" name="Content Placeholder 2"/>
          <p:cNvSpPr>
            <a:spLocks noGrp="1"/>
          </p:cNvSpPr>
          <p:nvPr>
            <p:ph idx="1"/>
          </p:nvPr>
        </p:nvSpPr>
        <p:spPr>
          <a:xfrm>
            <a:off x="457200" y="1250950"/>
            <a:ext cx="8229600" cy="3454400"/>
          </a:xfrm>
        </p:spPr>
        <p:txBody>
          <a:bodyPr/>
          <a:lstStyle/>
          <a:p>
            <a:pPr marL="0" indent="0">
              <a:buNone/>
            </a:pPr>
            <a:r>
              <a:rPr lang="en-US" sz="2000" dirty="0"/>
              <a:t>Value Assumptions</a:t>
            </a:r>
          </a:p>
          <a:p>
            <a:r>
              <a:rPr lang="en-US" sz="2000" dirty="0"/>
              <a:t>2.8MW DC, 2.0MW AC </a:t>
            </a:r>
          </a:p>
          <a:p>
            <a:r>
              <a:rPr lang="en-US" sz="2000" dirty="0"/>
              <a:t>80% of production receiving MTC, 20% at value stack</a:t>
            </a:r>
          </a:p>
          <a:p>
            <a:r>
              <a:rPr lang="en-US" sz="2000" dirty="0"/>
              <a:t>13.4% Capacity factor</a:t>
            </a:r>
          </a:p>
          <a:p>
            <a:r>
              <a:rPr lang="en-US" sz="2000" dirty="0"/>
              <a:t>NY-Sun incentive from Rest of State Block 8 or </a:t>
            </a:r>
            <a:r>
              <a:rPr lang="en-US" sz="2000" dirty="0" err="1"/>
              <a:t>ConEd</a:t>
            </a:r>
            <a:r>
              <a:rPr lang="en-US" sz="2000" dirty="0"/>
              <a:t> Block 2</a:t>
            </a:r>
          </a:p>
          <a:p>
            <a:r>
              <a:rPr lang="en-US" sz="2000" dirty="0"/>
              <a:t>Inverter replacement Year 12, $280K</a:t>
            </a:r>
          </a:p>
          <a:p>
            <a:pPr marL="0" indent="0">
              <a:buNone/>
            </a:pPr>
            <a:endParaRPr lang="en-US" dirty="0"/>
          </a:p>
        </p:txBody>
      </p:sp>
    </p:spTree>
    <p:extLst>
      <p:ext uri="{BB962C8B-B14F-4D97-AF65-F5344CB8AC3E}">
        <p14:creationId xmlns:p14="http://schemas.microsoft.com/office/powerpoint/2010/main" val="3208628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6550" y="285750"/>
            <a:ext cx="8610600" cy="857250"/>
          </a:xfrm>
        </p:spPr>
        <p:txBody>
          <a:bodyPr/>
          <a:lstStyle/>
          <a:p>
            <a:pPr algn="ctr"/>
            <a:r>
              <a:rPr lang="en-US" dirty="0">
                <a:solidFill>
                  <a:schemeClr val="accent1"/>
                </a:solidFill>
              </a:rPr>
              <a:t>Rest of State EPC Costs</a:t>
            </a:r>
          </a:p>
        </p:txBody>
      </p:sp>
      <p:sp>
        <p:nvSpPr>
          <p:cNvPr id="3" name="Content Placeholder 2"/>
          <p:cNvSpPr>
            <a:spLocks noGrp="1"/>
          </p:cNvSpPr>
          <p:nvPr>
            <p:ph idx="1"/>
          </p:nvPr>
        </p:nvSpPr>
        <p:spPr>
          <a:xfrm>
            <a:off x="336550" y="895350"/>
            <a:ext cx="8077200" cy="3457575"/>
          </a:xfrm>
        </p:spPr>
        <p:txBody>
          <a:bodyPr vert="horz" lIns="91440" tIns="45720" rIns="91440" bIns="45720" rtlCol="0" anchor="t">
            <a:noAutofit/>
          </a:bodyPr>
          <a:lstStyle/>
          <a:p>
            <a:pPr marL="0" indent="0">
              <a:buNone/>
            </a:pPr>
            <a:r>
              <a:rPr lang="EN-US" sz="2400" dirty="0"/>
              <a:t>Range from $1.45 - $1.85 a watt including:</a:t>
            </a:r>
          </a:p>
          <a:p>
            <a:r>
              <a:rPr lang="EN-US" sz="1600" dirty="0"/>
              <a:t>Land procurement</a:t>
            </a:r>
            <a:endParaRPr lang="EN-US" sz="1600" dirty="0">
              <a:solidFill>
                <a:srgbClr val="FF0000"/>
              </a:solidFill>
            </a:endParaRPr>
          </a:p>
          <a:p>
            <a:r>
              <a:rPr lang="EN-US" sz="1600" dirty="0"/>
              <a:t>Engineering</a:t>
            </a:r>
          </a:p>
          <a:p>
            <a:r>
              <a:rPr lang="EN-US" sz="1600" dirty="0"/>
              <a:t>Equipment procurement</a:t>
            </a:r>
          </a:p>
          <a:p>
            <a:r>
              <a:rPr lang="EN-US" sz="1600" dirty="0"/>
              <a:t>Permitting</a:t>
            </a:r>
          </a:p>
          <a:p>
            <a:r>
              <a:rPr lang="EN-US" sz="1600" dirty="0"/>
              <a:t>Construction finance</a:t>
            </a:r>
          </a:p>
          <a:p>
            <a:r>
              <a:rPr lang="EN-US" sz="1600" dirty="0"/>
              <a:t>Construction</a:t>
            </a:r>
          </a:p>
          <a:p>
            <a:r>
              <a:rPr lang="EN-US" sz="1600" dirty="0"/>
              <a:t>Interconnection: $196,000-$420,000</a:t>
            </a:r>
          </a:p>
          <a:p>
            <a:r>
              <a:rPr lang="EN-US" sz="1600" dirty="0"/>
              <a:t>Customer acquisition $0.20 a Watt (price seems high due to new business model)</a:t>
            </a:r>
            <a:endParaRPr lang="EN-US" sz="1600" dirty="0">
              <a:solidFill>
                <a:srgbClr val="000000"/>
              </a:solidFill>
            </a:endParaRPr>
          </a:p>
          <a:p>
            <a:r>
              <a:rPr lang="EN-US" sz="1600" dirty="0">
                <a:solidFill>
                  <a:srgbClr val="000000"/>
                </a:solidFill>
              </a:rPr>
              <a:t>Agriculture land conversion penalty</a:t>
            </a:r>
          </a:p>
          <a:p>
            <a:r>
              <a:rPr lang="EN-US" sz="1600" dirty="0"/>
              <a:t>Decommissioning reserve $60k</a:t>
            </a:r>
          </a:p>
          <a:p>
            <a:r>
              <a:rPr lang="EN-US" sz="1600" dirty="0"/>
              <a:t>Certain upstate projects may have EPC costs as high as $2.15/Watt given very high interconnection or land costs that sometimes pencil out for O&amp;R</a:t>
            </a:r>
          </a:p>
          <a:p>
            <a:endParaRPr lang="EN-US" sz="1600" dirty="0"/>
          </a:p>
          <a:p>
            <a:pPr marL="0" indent="0">
              <a:buNone/>
            </a:pPr>
            <a:r>
              <a:rPr lang="EN-US" sz="1600" dirty="0"/>
              <a:t> </a:t>
            </a:r>
          </a:p>
          <a:p>
            <a:pPr marL="0" indent="0">
              <a:buNone/>
            </a:pPr>
            <a:endParaRPr lang="en-US" sz="2400" dirty="0"/>
          </a:p>
          <a:p>
            <a:pPr marL="0" indent="0">
              <a:buNone/>
            </a:pPr>
            <a:endParaRPr lang="en-US" sz="2400" dirty="0"/>
          </a:p>
          <a:p>
            <a:pPr marL="0" indent="0">
              <a:buNone/>
            </a:pPr>
            <a:endParaRPr lang="en-US" sz="2400" dirty="0"/>
          </a:p>
          <a:p>
            <a:pPr>
              <a:buNone/>
            </a:pPr>
            <a:endParaRPr lang="en-US" sz="2400" dirty="0"/>
          </a:p>
        </p:txBody>
      </p:sp>
    </p:spTree>
    <p:extLst>
      <p:ext uri="{BB962C8B-B14F-4D97-AF65-F5344CB8AC3E}">
        <p14:creationId xmlns:p14="http://schemas.microsoft.com/office/powerpoint/2010/main" val="629466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2">
                    <a:lumMod val="60000"/>
                    <a:lumOff val="40000"/>
                  </a:schemeClr>
                </a:solidFill>
              </a:rPr>
              <a:t>CDG Revenue Structure</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1100" y="1352550"/>
            <a:ext cx="6781800" cy="3234966"/>
          </a:xfrm>
          <a:prstGeom prst="rect">
            <a:avLst/>
          </a:prstGeom>
        </p:spPr>
      </p:pic>
    </p:spTree>
    <p:extLst>
      <p:ext uri="{BB962C8B-B14F-4D97-AF65-F5344CB8AC3E}">
        <p14:creationId xmlns:p14="http://schemas.microsoft.com/office/powerpoint/2010/main" val="3723081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91918"/>
            <a:ext cx="8229600" cy="1041631"/>
          </a:xfrm>
        </p:spPr>
        <p:txBody>
          <a:bodyPr/>
          <a:lstStyle/>
          <a:p>
            <a:pPr algn="ctr"/>
            <a:r>
              <a:rPr lang="en-US" sz="3000" dirty="0">
                <a:solidFill>
                  <a:srgbClr val="0070C0"/>
                </a:solidFill>
              </a:rPr>
              <a:t>Summary Outputs (Pre-Tax IRR Heat Map) Tranche 1</a:t>
            </a:r>
            <a:br>
              <a:rPr lang="en-US" dirty="0">
                <a:solidFill>
                  <a:srgbClr val="0070C0"/>
                </a:solidFill>
              </a:rPr>
            </a:br>
            <a:endParaRPr lang="en-US" dirty="0">
              <a:solidFill>
                <a:srgbClr val="0070C0"/>
              </a:solidFill>
            </a:endParaRPr>
          </a:p>
        </p:txBody>
      </p:sp>
      <p:sp>
        <p:nvSpPr>
          <p:cNvPr id="5" name="TextBox 4"/>
          <p:cNvSpPr txBox="1"/>
          <p:nvPr/>
        </p:nvSpPr>
        <p:spPr>
          <a:xfrm>
            <a:off x="838200" y="3422881"/>
            <a:ext cx="7315200" cy="1200329"/>
          </a:xfrm>
          <a:prstGeom prst="rect">
            <a:avLst/>
          </a:prstGeom>
          <a:noFill/>
        </p:spPr>
        <p:txBody>
          <a:bodyPr wrap="square" rtlCol="0">
            <a:spAutoFit/>
          </a:bodyPr>
          <a:lstStyle/>
          <a:p>
            <a:r>
              <a:rPr lang="en-US" dirty="0"/>
              <a:t>Developer interviews revealed a pre-tax IRR of 3.25% was required for project viability.  Under NEM, low cost projects are viable in most parts of the state. Medium to high cost projects are viable in Central Hudson, O&amp;R, and </a:t>
            </a:r>
            <a:r>
              <a:rPr lang="en-US" dirty="0" err="1"/>
              <a:t>ConEd</a:t>
            </a:r>
            <a:r>
              <a:rPr lang="en-US" dirty="0"/>
              <a:t> only.</a:t>
            </a:r>
          </a:p>
        </p:txBody>
      </p:sp>
      <p:graphicFrame>
        <p:nvGraphicFramePr>
          <p:cNvPr id="11" name="Object 10"/>
          <p:cNvGraphicFramePr>
            <a:graphicFrameLocks noChangeAspect="1"/>
          </p:cNvGraphicFramePr>
          <p:nvPr>
            <p:extLst>
              <p:ext uri="{D42A27DB-BD31-4B8C-83A1-F6EECF244321}">
                <p14:modId xmlns:p14="http://schemas.microsoft.com/office/powerpoint/2010/main" val="2061478103"/>
              </p:ext>
            </p:extLst>
          </p:nvPr>
        </p:nvGraphicFramePr>
        <p:xfrm>
          <a:off x="914400" y="1581149"/>
          <a:ext cx="7086600" cy="1774689"/>
        </p:xfrm>
        <a:graphic>
          <a:graphicData uri="http://schemas.openxmlformats.org/presentationml/2006/ole">
            <mc:AlternateContent xmlns:mc="http://schemas.openxmlformats.org/markup-compatibility/2006">
              <mc:Choice xmlns:v="urn:schemas-microsoft-com:vml" Requires="v">
                <p:oleObj spid="_x0000_s3126" name="Macro-Enabled Worksheet" r:id="rId4" imgW="5553123" imgH="1390770" progId="Excel.SheetMacroEnabled.12">
                  <p:embed/>
                </p:oleObj>
              </mc:Choice>
              <mc:Fallback>
                <p:oleObj name="Macro-Enabled Worksheet" r:id="rId4" imgW="5553123" imgH="1390770" progId="Excel.SheetMacroEnabled.12">
                  <p:embed/>
                  <p:pic>
                    <p:nvPicPr>
                      <p:cNvPr id="0" name=""/>
                      <p:cNvPicPr/>
                      <p:nvPr/>
                    </p:nvPicPr>
                    <p:blipFill>
                      <a:blip r:embed="rId5"/>
                      <a:stretch>
                        <a:fillRect/>
                      </a:stretch>
                    </p:blipFill>
                    <p:spPr>
                      <a:xfrm>
                        <a:off x="914400" y="1581149"/>
                        <a:ext cx="7086600" cy="1774689"/>
                      </a:xfrm>
                      <a:prstGeom prst="rect">
                        <a:avLst/>
                      </a:prstGeom>
                    </p:spPr>
                  </p:pic>
                </p:oleObj>
              </mc:Fallback>
            </mc:AlternateContent>
          </a:graphicData>
        </a:graphic>
      </p:graphicFrame>
    </p:spTree>
    <p:extLst>
      <p:ext uri="{BB962C8B-B14F-4D97-AF65-F5344CB8AC3E}">
        <p14:creationId xmlns:p14="http://schemas.microsoft.com/office/powerpoint/2010/main" val="4085040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le 1"/>
          <p:cNvSpPr txBox="1">
            <a:spLocks/>
          </p:cNvSpPr>
          <p:nvPr/>
        </p:nvSpPr>
        <p:spPr>
          <a:xfrm>
            <a:off x="457200" y="285750"/>
            <a:ext cx="8229600" cy="8572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r>
              <a:rPr lang="en-US" dirty="0">
                <a:solidFill>
                  <a:srgbClr val="0070C0"/>
                </a:solidFill>
              </a:rPr>
              <a:t>Pipeline vs Tranche Capacity</a:t>
            </a:r>
          </a:p>
        </p:txBody>
      </p:sp>
      <p:graphicFrame>
        <p:nvGraphicFramePr>
          <p:cNvPr id="4" name="Chart 3"/>
          <p:cNvGraphicFramePr/>
          <p:nvPr>
            <p:extLst>
              <p:ext uri="{D42A27DB-BD31-4B8C-83A1-F6EECF244321}">
                <p14:modId xmlns:p14="http://schemas.microsoft.com/office/powerpoint/2010/main" val="4070184244"/>
              </p:ext>
            </p:extLst>
          </p:nvPr>
        </p:nvGraphicFramePr>
        <p:xfrm>
          <a:off x="457200" y="971550"/>
          <a:ext cx="7904260" cy="334021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1066800" y="4311760"/>
            <a:ext cx="6324600" cy="646331"/>
          </a:xfrm>
          <a:prstGeom prst="rect">
            <a:avLst/>
          </a:prstGeom>
          <a:noFill/>
        </p:spPr>
        <p:txBody>
          <a:bodyPr wrap="square" rtlCol="0">
            <a:spAutoFit/>
          </a:bodyPr>
          <a:lstStyle/>
          <a:p>
            <a:r>
              <a:rPr lang="en-US" dirty="0"/>
              <a:t>Based on existing pipeline projects, we anticipate the O&amp;R tranches will fill rapidly.</a:t>
            </a:r>
          </a:p>
        </p:txBody>
      </p:sp>
    </p:spTree>
    <p:extLst>
      <p:ext uri="{BB962C8B-B14F-4D97-AF65-F5344CB8AC3E}">
        <p14:creationId xmlns:p14="http://schemas.microsoft.com/office/powerpoint/2010/main" val="1400977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Orange &amp; Rockland Revenue</a:t>
            </a:r>
            <a:endParaRPr lang="en-US" dirty="0"/>
          </a:p>
        </p:txBody>
      </p:sp>
      <p:sp>
        <p:nvSpPr>
          <p:cNvPr id="3" name="Content Placeholder 2"/>
          <p:cNvSpPr>
            <a:spLocks noGrp="1"/>
          </p:cNvSpPr>
          <p:nvPr>
            <p:ph idx="1"/>
          </p:nvPr>
        </p:nvSpPr>
        <p:spPr/>
        <p:txBody>
          <a:bodyPr/>
          <a:lstStyle/>
          <a:p>
            <a:r>
              <a:rPr lang="en-US" sz="1400" dirty="0"/>
              <a:t>Developers see the highest potential profit in O&amp;R.</a:t>
            </a:r>
          </a:p>
          <a:p>
            <a:r>
              <a:rPr lang="en-US" sz="1400" dirty="0"/>
              <a:t>Each percentage point of pre-tax IRR equates to ~$248,000 in developer revenue on a 2.8MW DC project ($0.089/Watt DC)</a:t>
            </a:r>
          </a:p>
          <a:p>
            <a:r>
              <a:rPr lang="en-US" sz="1400" dirty="0"/>
              <a:t>Assuming a Medium project cost and developer pricing to maximize revenue, total developer revenue above the 3.25% IRR (“extra profit”) over all three O&amp;R Tranches equals ~$11.8M.</a:t>
            </a:r>
          </a:p>
        </p:txBody>
      </p:sp>
      <p:graphicFrame>
        <p:nvGraphicFramePr>
          <p:cNvPr id="4" name="Object 3"/>
          <p:cNvGraphicFramePr>
            <a:graphicFrameLocks noChangeAspect="1"/>
          </p:cNvGraphicFramePr>
          <p:nvPr>
            <p:extLst>
              <p:ext uri="{D42A27DB-BD31-4B8C-83A1-F6EECF244321}">
                <p14:modId xmlns:p14="http://schemas.microsoft.com/office/powerpoint/2010/main" val="745398221"/>
              </p:ext>
            </p:extLst>
          </p:nvPr>
        </p:nvGraphicFramePr>
        <p:xfrm>
          <a:off x="762000" y="2970212"/>
          <a:ext cx="4476750" cy="1171575"/>
        </p:xfrm>
        <a:graphic>
          <a:graphicData uri="http://schemas.openxmlformats.org/presentationml/2006/ole">
            <mc:AlternateContent xmlns:mc="http://schemas.openxmlformats.org/markup-compatibility/2006">
              <mc:Choice xmlns:v="urn:schemas-microsoft-com:vml" Requires="v">
                <p:oleObj spid="_x0000_s5141" name="Macro-Enabled Worksheet" r:id="rId4" imgW="4476643" imgH="1171530" progId="Excel.SheetMacroEnabled.12">
                  <p:embed/>
                </p:oleObj>
              </mc:Choice>
              <mc:Fallback>
                <p:oleObj name="Macro-Enabled Worksheet" r:id="rId4" imgW="4476643" imgH="1171530" progId="Excel.SheetMacroEnabled.12">
                  <p:embed/>
                  <p:pic>
                    <p:nvPicPr>
                      <p:cNvPr id="0" name=""/>
                      <p:cNvPicPr/>
                      <p:nvPr/>
                    </p:nvPicPr>
                    <p:blipFill>
                      <a:blip r:embed="rId5"/>
                      <a:stretch>
                        <a:fillRect/>
                      </a:stretch>
                    </p:blipFill>
                    <p:spPr>
                      <a:xfrm>
                        <a:off x="762000" y="2970212"/>
                        <a:ext cx="4476750" cy="1171575"/>
                      </a:xfrm>
                      <a:prstGeom prst="rect">
                        <a:avLst/>
                      </a:prstGeom>
                    </p:spPr>
                  </p:pic>
                </p:oleObj>
              </mc:Fallback>
            </mc:AlternateContent>
          </a:graphicData>
        </a:graphic>
      </p:graphicFrame>
      <p:sp>
        <p:nvSpPr>
          <p:cNvPr id="6" name="Oval 5"/>
          <p:cNvSpPr/>
          <p:nvPr/>
        </p:nvSpPr>
        <p:spPr>
          <a:xfrm>
            <a:off x="2743200" y="2679699"/>
            <a:ext cx="990600" cy="17526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1788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61950"/>
            <a:ext cx="8610600" cy="685800"/>
          </a:xfrm>
        </p:spPr>
        <p:txBody>
          <a:bodyPr/>
          <a:lstStyle/>
          <a:p>
            <a:pPr algn="ctr"/>
            <a:r>
              <a:rPr lang="en-US" sz="2800" dirty="0">
                <a:solidFill>
                  <a:schemeClr val="accent1"/>
                </a:solidFill>
              </a:rPr>
              <a:t>Upstate Tranche Capacity vs. MW Block Capacity</a:t>
            </a:r>
          </a:p>
        </p:txBody>
      </p:sp>
      <p:sp>
        <p:nvSpPr>
          <p:cNvPr id="3" name="Content Placeholder 2"/>
          <p:cNvSpPr>
            <a:spLocks noGrp="1"/>
          </p:cNvSpPr>
          <p:nvPr>
            <p:ph idx="1"/>
          </p:nvPr>
        </p:nvSpPr>
        <p:spPr>
          <a:xfrm>
            <a:off x="571500" y="3867150"/>
            <a:ext cx="8077200" cy="800100"/>
          </a:xfrm>
        </p:spPr>
        <p:txBody>
          <a:bodyPr vert="horz" lIns="91440" tIns="45720" rIns="91440" bIns="45720" rtlCol="0" anchor="t">
            <a:noAutofit/>
          </a:bodyPr>
          <a:lstStyle/>
          <a:p>
            <a:pPr marL="0" indent="0">
              <a:buNone/>
            </a:pPr>
            <a:endParaRPr lang="en-US" sz="2400" dirty="0"/>
          </a:p>
          <a:p>
            <a:pPr marL="0" indent="0">
              <a:buNone/>
            </a:pPr>
            <a:endParaRPr lang="en-US" sz="2400" dirty="0"/>
          </a:p>
          <a:p>
            <a:pPr marL="0" indent="0">
              <a:buNone/>
            </a:pPr>
            <a:endParaRPr lang="en-US" sz="2400" dirty="0"/>
          </a:p>
          <a:p>
            <a:pPr>
              <a:buNone/>
            </a:pPr>
            <a:endParaRPr lang="en-US" sz="2400" dirty="0"/>
          </a:p>
        </p:txBody>
      </p:sp>
      <p:sp>
        <p:nvSpPr>
          <p:cNvPr id="5" name="TextBox 4"/>
          <p:cNvSpPr txBox="1"/>
          <p:nvPr/>
        </p:nvSpPr>
        <p:spPr>
          <a:xfrm>
            <a:off x="762000" y="3790950"/>
            <a:ext cx="6629400" cy="1200329"/>
          </a:xfrm>
          <a:prstGeom prst="rect">
            <a:avLst/>
          </a:prstGeom>
          <a:noFill/>
        </p:spPr>
        <p:txBody>
          <a:bodyPr wrap="square" rtlCol="0">
            <a:spAutoFit/>
          </a:bodyPr>
          <a:lstStyle/>
          <a:p>
            <a:r>
              <a:rPr lang="en-US" dirty="0"/>
              <a:t>The NY-Sun Commercial/Industrial MW Block program as of today has about 835 MW remaining in Rest of State.  The combined tranches for ROS utilities (non ConEd) have 2.47GW of combined capacity. Many future projects will not have the NY-Sun incentive.</a:t>
            </a:r>
          </a:p>
        </p:txBody>
      </p:sp>
      <p:graphicFrame>
        <p:nvGraphicFramePr>
          <p:cNvPr id="6" name="Chart 5">
            <a:extLst>
              <a:ext uri="{FF2B5EF4-FFF2-40B4-BE49-F238E27FC236}">
                <a16:creationId xmlns:a16="http://schemas.microsoft.com/office/drawing/2014/main" id="{450855CF-F510-4AC3-97EB-5DB73C8A5832}"/>
              </a:ext>
            </a:extLst>
          </p:cNvPr>
          <p:cNvGraphicFramePr>
            <a:graphicFrameLocks/>
          </p:cNvGraphicFramePr>
          <p:nvPr>
            <p:extLst>
              <p:ext uri="{D42A27DB-BD31-4B8C-83A1-F6EECF244321}">
                <p14:modId xmlns:p14="http://schemas.microsoft.com/office/powerpoint/2010/main" val="4185310225"/>
              </p:ext>
            </p:extLst>
          </p:nvPr>
        </p:nvGraphicFramePr>
        <p:xfrm>
          <a:off x="2286000" y="1116534"/>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04558298"/>
      </p:ext>
    </p:extLst>
  </p:cSld>
  <p:clrMapOvr>
    <a:masterClrMapping/>
  </p:clrMapOvr>
</p:sld>
</file>

<file path=ppt/theme/theme1.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7DE4E1FF2852C4AB94E009ECD2CE37F" ma:contentTypeVersion="0" ma:contentTypeDescription="Create a new document." ma:contentTypeScope="" ma:versionID="4af84c6e1c35c0f4028136cbe42903f6">
  <xsd:schema xmlns:xsd="http://www.w3.org/2001/XMLSchema" xmlns:xs="http://www.w3.org/2001/XMLSchema" xmlns:p="http://schemas.microsoft.com/office/2006/metadata/properties" targetNamespace="http://schemas.microsoft.com/office/2006/metadata/properties" ma:root="true" ma:fieldsID="d15787acf22db4e4c0ac8b858fca64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EE09270-68C1-4C64-B21D-2AA5BF5E378B}">
  <ds:schemaRefs>
    <ds:schemaRef ds:uri="http://schemas.microsoft.com/sharepoint/v3/contenttype/forms"/>
  </ds:schemaRefs>
</ds:datastoreItem>
</file>

<file path=customXml/itemProps2.xml><?xml version="1.0" encoding="utf-8"?>
<ds:datastoreItem xmlns:ds="http://schemas.openxmlformats.org/officeDocument/2006/customXml" ds:itemID="{604861CA-5DD2-44F8-8780-9628548221F3}">
  <ds:schemaRef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25B1908-0E8B-45C1-98D2-A5FABE0046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18196</TotalTime>
  <Words>561</Words>
  <Application>Microsoft Office PowerPoint</Application>
  <PresentationFormat>On-screen Show (16:9)</PresentationFormat>
  <Paragraphs>85</Paragraphs>
  <Slides>10</Slides>
  <Notes>10</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10</vt:i4>
      </vt:variant>
    </vt:vector>
  </HeadingPairs>
  <TitlesOfParts>
    <vt:vector size="17" baseType="lpstr">
      <vt:lpstr>Arial</vt:lpstr>
      <vt:lpstr>Calibri</vt:lpstr>
      <vt:lpstr>Trebuchet MS</vt:lpstr>
      <vt:lpstr>Cover Master</vt:lpstr>
      <vt:lpstr>Section Master</vt:lpstr>
      <vt:lpstr>2_Custom Design</vt:lpstr>
      <vt:lpstr>Macro-Enabled Worksheet</vt:lpstr>
      <vt:lpstr>PowerPoint Presentation</vt:lpstr>
      <vt:lpstr>Business Models</vt:lpstr>
      <vt:lpstr>Developer Survey and Assumptions</vt:lpstr>
      <vt:lpstr>Rest of State EPC Costs</vt:lpstr>
      <vt:lpstr>CDG Revenue Structure</vt:lpstr>
      <vt:lpstr>Summary Outputs (Pre-Tax IRR Heat Map) Tranche 1 </vt:lpstr>
      <vt:lpstr>PowerPoint Presentation</vt:lpstr>
      <vt:lpstr>Orange &amp; Rockland Revenue</vt:lpstr>
      <vt:lpstr>Upstate Tranche Capacity vs. MW Block Capacity</vt:lpstr>
      <vt:lpstr>PowerPoint Presentation</vt:lpstr>
    </vt:vector>
  </TitlesOfParts>
  <Company>New York State - Office of General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Warner, Jennifer</dc:creator>
  <cp:lastModifiedBy>Kushal Patel</cp:lastModifiedBy>
  <cp:revision>895</cp:revision>
  <cp:lastPrinted>2017-01-03T21:58:21Z</cp:lastPrinted>
  <dcterms:created xsi:type="dcterms:W3CDTF">2014-12-09T18:34:34Z</dcterms:created>
  <dcterms:modified xsi:type="dcterms:W3CDTF">2017-04-18T21:08:11Z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0x01010007DE4E1FF2852C4AB94E009ECD2CE37F</vt:lpwstr>
  </property>
</Properties>
</file>