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256" r:id="rId2"/>
    <p:sldId id="257" r:id="rId3"/>
    <p:sldId id="258" r:id="rId4"/>
    <p:sldId id="317" r:id="rId5"/>
    <p:sldId id="259" r:id="rId6"/>
    <p:sldId id="288" r:id="rId7"/>
    <p:sldId id="287" r:id="rId8"/>
    <p:sldId id="289" r:id="rId9"/>
    <p:sldId id="527" r:id="rId10"/>
    <p:sldId id="528" r:id="rId11"/>
    <p:sldId id="263"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8" r:id="rId33"/>
    <p:sldId id="469" r:id="rId34"/>
    <p:sldId id="470" r:id="rId35"/>
    <p:sldId id="471" r:id="rId36"/>
    <p:sldId id="472" r:id="rId37"/>
    <p:sldId id="473"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488" r:id="rId53"/>
    <p:sldId id="489" r:id="rId54"/>
    <p:sldId id="490" r:id="rId55"/>
    <p:sldId id="300" r:id="rId56"/>
    <p:sldId id="298" r:id="rId57"/>
    <p:sldId id="299" r:id="rId58"/>
    <p:sldId id="401" r:id="rId59"/>
    <p:sldId id="303" r:id="rId60"/>
    <p:sldId id="532" r:id="rId61"/>
    <p:sldId id="533" r:id="rId62"/>
    <p:sldId id="534" r:id="rId63"/>
    <p:sldId id="538" r:id="rId64"/>
    <p:sldId id="382" r:id="rId65"/>
    <p:sldId id="305" r:id="rId66"/>
    <p:sldId id="329" r:id="rId67"/>
    <p:sldId id="330" r:id="rId68"/>
    <p:sldId id="402" r:id="rId69"/>
    <p:sldId id="403" r:id="rId70"/>
    <p:sldId id="535" r:id="rId71"/>
    <p:sldId id="536" r:id="rId72"/>
    <p:sldId id="537" r:id="rId73"/>
    <p:sldId id="368" r:id="rId74"/>
    <p:sldId id="381" r:id="rId75"/>
    <p:sldId id="370" r:id="rId76"/>
    <p:sldId id="319" r:id="rId77"/>
    <p:sldId id="325" r:id="rId78"/>
    <p:sldId id="326" r:id="rId79"/>
    <p:sldId id="491" r:id="rId80"/>
    <p:sldId id="322" r:id="rId81"/>
    <p:sldId id="493" r:id="rId82"/>
    <p:sldId id="328" r:id="rId83"/>
    <p:sldId id="331" r:id="rId84"/>
    <p:sldId id="332" r:id="rId85"/>
    <p:sldId id="520" r:id="rId86"/>
    <p:sldId id="333" r:id="rId87"/>
    <p:sldId id="494" r:id="rId88"/>
    <p:sldId id="337" r:id="rId89"/>
    <p:sldId id="495" r:id="rId90"/>
    <p:sldId id="496" r:id="rId91"/>
    <p:sldId id="521" r:id="rId92"/>
    <p:sldId id="497" r:id="rId93"/>
    <p:sldId id="499" r:id="rId94"/>
    <p:sldId id="498" r:id="rId95"/>
    <p:sldId id="334" r:id="rId96"/>
    <p:sldId id="335" r:id="rId97"/>
    <p:sldId id="522" r:id="rId98"/>
    <p:sldId id="336" r:id="rId99"/>
    <p:sldId id="501" r:id="rId100"/>
    <p:sldId id="338" r:id="rId101"/>
    <p:sldId id="343" r:id="rId102"/>
    <p:sldId id="344" r:id="rId103"/>
    <p:sldId id="523" r:id="rId104"/>
    <p:sldId id="345" r:id="rId105"/>
    <p:sldId id="503" r:id="rId106"/>
    <p:sldId id="346" r:id="rId107"/>
    <p:sldId id="347" r:id="rId108"/>
    <p:sldId id="348" r:id="rId109"/>
    <p:sldId id="524" r:id="rId110"/>
    <p:sldId id="349" r:id="rId111"/>
    <p:sldId id="505" r:id="rId112"/>
    <p:sldId id="350" r:id="rId113"/>
    <p:sldId id="351" r:id="rId114"/>
    <p:sldId id="352" r:id="rId115"/>
    <p:sldId id="355" r:id="rId116"/>
    <p:sldId id="525" r:id="rId117"/>
    <p:sldId id="509" r:id="rId118"/>
    <p:sldId id="354" r:id="rId119"/>
    <p:sldId id="362" r:id="rId120"/>
    <p:sldId id="371" r:id="rId121"/>
    <p:sldId id="526" r:id="rId122"/>
    <p:sldId id="372" r:id="rId123"/>
    <p:sldId id="507" r:id="rId124"/>
    <p:sldId id="365" r:id="rId125"/>
    <p:sldId id="310"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21" r:id="rId139"/>
    <p:sldId id="320" r:id="rId140"/>
    <p:sldId id="327" r:id="rId141"/>
    <p:sldId id="323" r:id="rId142"/>
    <p:sldId id="516" r:id="rId143"/>
    <p:sldId id="517" r:id="rId144"/>
    <p:sldId id="518" r:id="rId145"/>
    <p:sldId id="519" r:id="rId146"/>
    <p:sldId id="395" r:id="rId147"/>
    <p:sldId id="396" r:id="rId148"/>
    <p:sldId id="397" r:id="rId149"/>
    <p:sldId id="398" r:id="rId150"/>
    <p:sldId id="529" r:id="rId151"/>
    <p:sldId id="530" r:id="rId152"/>
    <p:sldId id="531" r:id="rId153"/>
    <p:sldId id="400" r:id="rId154"/>
    <p:sldId id="512" r:id="rId155"/>
    <p:sldId id="511" r:id="rId156"/>
    <p:sldId id="513" r:id="rId157"/>
    <p:sldId id="515" r:id="rId158"/>
    <p:sldId id="539" r:id="rId1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4011" autoAdjust="0"/>
  </p:normalViewPr>
  <p:slideViewPr>
    <p:cSldViewPr snapToGrid="0">
      <p:cViewPr>
        <p:scale>
          <a:sx n="112" d="100"/>
          <a:sy n="112" d="100"/>
        </p:scale>
        <p:origin x="1074" y="-5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BC23F81D-482F-4955-9A13-975E383F29E3}" type="presOf" srcId="{A5F562EB-5024-403D-9D26-C75A97B08BAD}" destId="{A86D1757-6D1B-4F43-B8B9-E02325004D0F}" srcOrd="0" destOrd="0" presId="urn:microsoft.com/office/officeart/2011/layout/CircleProcess"/>
    <dgm:cxn modelId="{0F843FEA-1E3D-454A-BFB6-D8615B532DC5}" srcId="{8C5AA0BB-6C82-4561-BD7F-EA9554CCA8E8}" destId="{42A0538B-E0D9-4DD8-884C-405590DA8FAD}" srcOrd="1" destOrd="0" parTransId="{63E4241D-6369-46FD-B0BE-58B6C943C94F}" sibTransId="{BCA6A63A-227E-4B17-AC18-9BD61B8DCA6C}"/>
    <dgm:cxn modelId="{4C8A422C-0B75-41D1-8C68-A86C15223E1E}" srcId="{8C5AA0BB-6C82-4561-BD7F-EA9554CCA8E8}" destId="{A5F562EB-5024-403D-9D26-C75A97B08BAD}" srcOrd="0" destOrd="0" parTransId="{D2F32A4B-C39D-4D5B-8B11-342E4B86D0F7}" sibTransId="{7BF19AC2-8317-49C0-8CEB-EFE43A0B7746}"/>
    <dgm:cxn modelId="{77465373-AE7F-4618-8EB5-575F57CCA5AB}" type="presOf" srcId="{048CE43B-3A5A-45DE-B2C1-684CAA0393B7}" destId="{A3817920-8488-421F-8124-5D0A02FCFF90}" srcOrd="0" destOrd="0" presId="urn:microsoft.com/office/officeart/2011/layout/CircleProcess"/>
    <dgm:cxn modelId="{29E6D06E-486D-4D93-B0BA-88845ECE70E5}" type="presOf" srcId="{42A0538B-E0D9-4DD8-884C-405590DA8FAD}" destId="{17BAFEC3-31F4-47C8-8974-672180D3C059}" srcOrd="1" destOrd="0" presId="urn:microsoft.com/office/officeart/2011/layout/CircleProcess"/>
    <dgm:cxn modelId="{159120DC-55F9-4CE7-840C-283F61DACB41}" type="presOf" srcId="{B15D0056-149E-4FA2-ACBE-4FA48F9BE988}" destId="{5818F97D-C62C-4DE0-8BAD-850965A1833C}" srcOrd="1" destOrd="0" presId="urn:microsoft.com/office/officeart/2011/layout/CircleProcess"/>
    <dgm:cxn modelId="{FAC43131-FF15-464B-AB8C-8E648FAA2309}" type="presOf" srcId="{A5F562EB-5024-403D-9D26-C75A97B08BAD}" destId="{1FB15468-A527-4BBE-9948-8A9EB9F167F3}" srcOrd="1" destOrd="0" presId="urn:microsoft.com/office/officeart/2011/layout/CircleProcess"/>
    <dgm:cxn modelId="{99020065-AE28-4AD0-921C-EC2513B02641}" type="presOf" srcId="{8C5AA0BB-6C82-4561-BD7F-EA9554CCA8E8}" destId="{569A785F-C613-43AE-8B6A-928D2671E5C4}" srcOrd="0" destOrd="0" presId="urn:microsoft.com/office/officeart/2011/layout/CircleProcess"/>
    <dgm:cxn modelId="{5A8E3F74-B64F-4ABC-93FE-4592DABE48AA}" type="presOf" srcId="{048CE43B-3A5A-45DE-B2C1-684CAA0393B7}" destId="{8A68BEC8-F15E-4C7D-A513-75BA1F4A175C}" srcOrd="1" destOrd="0" presId="urn:microsoft.com/office/officeart/2011/layout/CircleProcess"/>
    <dgm:cxn modelId="{556E9B9F-B1EB-4A15-8968-6D7C2A4D4695}" type="presOf" srcId="{42A0538B-E0D9-4DD8-884C-405590DA8FAD}" destId="{816E33FF-FF63-4AE9-A935-B5E7B22BAAC6}" srcOrd="0" destOrd="0" presId="urn:microsoft.com/office/officeart/2011/layout/CircleProcess"/>
    <dgm:cxn modelId="{68DCB02B-4221-4B6F-8103-BCBD87093531}" type="presOf" srcId="{B15D0056-149E-4FA2-ACBE-4FA48F9BE988}" destId="{F58E5E15-0994-4148-AA37-33A01B4197D1}" srcOrd="0"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2060824E-ECAB-4716-9E2E-34365629A4F3}" srcId="{8C5AA0BB-6C82-4561-BD7F-EA9554CCA8E8}" destId="{B15D0056-149E-4FA2-ACBE-4FA48F9BE988}" srcOrd="3" destOrd="0" parTransId="{A860B921-D7C4-40F1-B7BB-D31995E32CFC}" sibTransId="{ECA44D42-690E-404C-9B2C-5B6115B69C60}"/>
    <dgm:cxn modelId="{AD7035EC-5DE9-4917-B7DC-A3A7826E6B40}" type="presParOf" srcId="{569A785F-C613-43AE-8B6A-928D2671E5C4}" destId="{8BE4EF5C-D89C-4F7B-81B0-05E4A2A28F8C}" srcOrd="0" destOrd="0" presId="urn:microsoft.com/office/officeart/2011/layout/CircleProcess"/>
    <dgm:cxn modelId="{64EB7F09-2843-4391-BE6A-D1327C4EED63}" type="presParOf" srcId="{8BE4EF5C-D89C-4F7B-81B0-05E4A2A28F8C}" destId="{70DB159A-AF2B-426B-9C34-AAF328AF1492}" srcOrd="0" destOrd="0" presId="urn:microsoft.com/office/officeart/2011/layout/CircleProcess"/>
    <dgm:cxn modelId="{7B5C5E6F-A9C1-457A-9838-5211AD425B97}" type="presParOf" srcId="{569A785F-C613-43AE-8B6A-928D2671E5C4}" destId="{78BE1025-EA45-4DE9-A560-4104C2D2D108}" srcOrd="1" destOrd="0" presId="urn:microsoft.com/office/officeart/2011/layout/CircleProcess"/>
    <dgm:cxn modelId="{2C7C1000-D0EA-4F3C-9A53-21DD6BF9E9C4}" type="presParOf" srcId="{78BE1025-EA45-4DE9-A560-4104C2D2D108}" destId="{F58E5E15-0994-4148-AA37-33A01B4197D1}" srcOrd="0" destOrd="0" presId="urn:microsoft.com/office/officeart/2011/layout/CircleProcess"/>
    <dgm:cxn modelId="{9D41D102-245C-4780-8D33-C9EBA5FF0E6A}" type="presParOf" srcId="{569A785F-C613-43AE-8B6A-928D2671E5C4}" destId="{5818F97D-C62C-4DE0-8BAD-850965A1833C}" srcOrd="2" destOrd="0" presId="urn:microsoft.com/office/officeart/2011/layout/CircleProcess"/>
    <dgm:cxn modelId="{18F2B55E-6AB4-4092-9B2E-24309FFDD8BE}" type="presParOf" srcId="{569A785F-C613-43AE-8B6A-928D2671E5C4}" destId="{0491C653-6532-445A-B01F-B4CBC0BA3C01}" srcOrd="3" destOrd="0" presId="urn:microsoft.com/office/officeart/2011/layout/CircleProcess"/>
    <dgm:cxn modelId="{FB4CB757-7F9F-4E9E-BCC0-6546ABBCA0D4}" type="presParOf" srcId="{0491C653-6532-445A-B01F-B4CBC0BA3C01}" destId="{236F6AB7-C4D2-4830-8130-8E1C57905660}" srcOrd="0" destOrd="0" presId="urn:microsoft.com/office/officeart/2011/layout/CircleProcess"/>
    <dgm:cxn modelId="{524A9338-FDAC-4B7C-A0B8-6CAD7A0E4AB5}" type="presParOf" srcId="{569A785F-C613-43AE-8B6A-928D2671E5C4}" destId="{838F8FD9-80BC-4149-88BB-F7BBE30A5B68}" srcOrd="4" destOrd="0" presId="urn:microsoft.com/office/officeart/2011/layout/CircleProcess"/>
    <dgm:cxn modelId="{CEE29768-BAEC-46BD-9A0B-DE368483EB8A}" type="presParOf" srcId="{838F8FD9-80BC-4149-88BB-F7BBE30A5B68}" destId="{A3817920-8488-421F-8124-5D0A02FCFF90}" srcOrd="0" destOrd="0" presId="urn:microsoft.com/office/officeart/2011/layout/CircleProcess"/>
    <dgm:cxn modelId="{844C8148-CDE4-474D-B667-AD9D40E57964}" type="presParOf" srcId="{569A785F-C613-43AE-8B6A-928D2671E5C4}" destId="{8A68BEC8-F15E-4C7D-A513-75BA1F4A175C}" srcOrd="5" destOrd="0" presId="urn:microsoft.com/office/officeart/2011/layout/CircleProcess"/>
    <dgm:cxn modelId="{2615F33A-86F5-4D12-8405-163701966A45}" type="presParOf" srcId="{569A785F-C613-43AE-8B6A-928D2671E5C4}" destId="{52AF2F58-9278-400A-82BF-2CBDB9167FD9}" srcOrd="6" destOrd="0" presId="urn:microsoft.com/office/officeart/2011/layout/CircleProcess"/>
    <dgm:cxn modelId="{48ABE6A2-42D3-4649-B4A7-DA1FEAA7060C}" type="presParOf" srcId="{52AF2F58-9278-400A-82BF-2CBDB9167FD9}" destId="{61130526-BD01-4467-9FE6-221C3072BFCE}" srcOrd="0" destOrd="0" presId="urn:microsoft.com/office/officeart/2011/layout/CircleProcess"/>
    <dgm:cxn modelId="{1A7F8971-E8BA-4451-99D4-90F6D4B0203B}" type="presParOf" srcId="{569A785F-C613-43AE-8B6A-928D2671E5C4}" destId="{6311020A-1037-41F8-B7A6-27BECD4D5689}" srcOrd="7" destOrd="0" presId="urn:microsoft.com/office/officeart/2011/layout/CircleProcess"/>
    <dgm:cxn modelId="{DA7E13C7-DEF7-4F25-9555-72C436FE9174}" type="presParOf" srcId="{6311020A-1037-41F8-B7A6-27BECD4D5689}" destId="{816E33FF-FF63-4AE9-A935-B5E7B22BAAC6}" srcOrd="0" destOrd="0" presId="urn:microsoft.com/office/officeart/2011/layout/CircleProcess"/>
    <dgm:cxn modelId="{43A7EC2B-B9AF-4732-9323-3EEE17A15BA5}" type="presParOf" srcId="{569A785F-C613-43AE-8B6A-928D2671E5C4}" destId="{17BAFEC3-31F4-47C8-8974-672180D3C059}" srcOrd="8" destOrd="0" presId="urn:microsoft.com/office/officeart/2011/layout/CircleProcess"/>
    <dgm:cxn modelId="{D7E3020F-9DA7-4EC0-A146-59126FA5B453}" type="presParOf" srcId="{569A785F-C613-43AE-8B6A-928D2671E5C4}" destId="{28639E36-EF38-40F0-950C-92CC827AA357}" srcOrd="9" destOrd="0" presId="urn:microsoft.com/office/officeart/2011/layout/CircleProcess"/>
    <dgm:cxn modelId="{67D253B4-25F4-433E-8F9E-1CC6714F0E0F}" type="presParOf" srcId="{28639E36-EF38-40F0-950C-92CC827AA357}" destId="{6602C16B-B9C7-4953-8CAE-341D412BC77D}" srcOrd="0" destOrd="0" presId="urn:microsoft.com/office/officeart/2011/layout/CircleProcess"/>
    <dgm:cxn modelId="{C68DE758-0501-4D9C-9697-17CD301F8C6D}" type="presParOf" srcId="{569A785F-C613-43AE-8B6A-928D2671E5C4}" destId="{D2516630-0C5D-4C97-9F13-73A676B51332}" srcOrd="10" destOrd="0" presId="urn:microsoft.com/office/officeart/2011/layout/CircleProcess"/>
    <dgm:cxn modelId="{927E567A-8A9B-4785-B081-6C276EE17573}" type="presParOf" srcId="{D2516630-0C5D-4C97-9F13-73A676B51332}" destId="{A86D1757-6D1B-4F43-B8B9-E02325004D0F}" srcOrd="0" destOrd="0" presId="urn:microsoft.com/office/officeart/2011/layout/CircleProcess"/>
    <dgm:cxn modelId="{91A9301B-6608-44DF-A4D9-C66216321655}"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A76D03B1-D87A-4057-9FB2-F5823764F818}" type="presOf" srcId="{048CE43B-3A5A-45DE-B2C1-684CAA0393B7}" destId="{8A68BEC8-F15E-4C7D-A513-75BA1F4A175C}" srcOrd="1" destOrd="0" presId="urn:microsoft.com/office/officeart/2011/layout/CircleProcess"/>
    <dgm:cxn modelId="{72CC0A21-AFE1-43E9-8BCB-B9CE5C8DCB63}" type="presOf" srcId="{B15D0056-149E-4FA2-ACBE-4FA48F9BE988}" destId="{5818F97D-C62C-4DE0-8BAD-850965A1833C}" srcOrd="1" destOrd="0" presId="urn:microsoft.com/office/officeart/2011/layout/CircleProcess"/>
    <dgm:cxn modelId="{A4E7E21D-E79B-4313-9948-16F80B8DE786}" type="presOf" srcId="{8C5AA0BB-6C82-4561-BD7F-EA9554CCA8E8}" destId="{569A785F-C613-43AE-8B6A-928D2671E5C4}" srcOrd="0" destOrd="0" presId="urn:microsoft.com/office/officeart/2011/layout/CircleProcess"/>
    <dgm:cxn modelId="{E497F24C-B0DC-4DF7-8F0D-892D0D2A6276}" type="presOf" srcId="{048CE43B-3A5A-45DE-B2C1-684CAA0393B7}" destId="{A3817920-8488-421F-8124-5D0A02FCFF90}" srcOrd="0" destOrd="0" presId="urn:microsoft.com/office/officeart/2011/layout/CircleProcess"/>
    <dgm:cxn modelId="{0663F949-4F86-47EE-94D1-409DA2DB92D7}" type="presOf" srcId="{A5F562EB-5024-403D-9D26-C75A97B08BAD}" destId="{A86D1757-6D1B-4F43-B8B9-E02325004D0F}" srcOrd="0" destOrd="0" presId="urn:microsoft.com/office/officeart/2011/layout/CircleProcess"/>
    <dgm:cxn modelId="{82AEF242-758E-4424-ABC1-A3E5F498A47D}" type="presOf" srcId="{B15D0056-149E-4FA2-ACBE-4FA48F9BE988}" destId="{F58E5E15-0994-4148-AA37-33A01B4197D1}" srcOrd="0" destOrd="0" presId="urn:microsoft.com/office/officeart/2011/layout/CircleProcess"/>
    <dgm:cxn modelId="{866C31CA-14C3-453C-B506-3B2B631A910B}" type="presOf" srcId="{42A0538B-E0D9-4DD8-884C-405590DA8FAD}" destId="{17BAFEC3-31F4-47C8-8974-672180D3C059}"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D0E3763-58BA-45D2-B097-755A6261F875}" type="presOf" srcId="{42A0538B-E0D9-4DD8-884C-405590DA8FAD}" destId="{816E33FF-FF63-4AE9-A935-B5E7B22BAAC6}"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F3D3B8FD-C346-469F-9DDE-C5C48E3375C7}" type="presOf" srcId="{A5F562EB-5024-403D-9D26-C75A97B08BAD}" destId="{1FB15468-A527-4BBE-9948-8A9EB9F167F3}"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875C26FF-405D-4B5F-8DFC-C4140BD0E20E}" type="presParOf" srcId="{569A785F-C613-43AE-8B6A-928D2671E5C4}" destId="{8BE4EF5C-D89C-4F7B-81B0-05E4A2A28F8C}" srcOrd="0" destOrd="0" presId="urn:microsoft.com/office/officeart/2011/layout/CircleProcess"/>
    <dgm:cxn modelId="{AC2252FA-6445-4AAA-AA3E-815D132CBA74}" type="presParOf" srcId="{8BE4EF5C-D89C-4F7B-81B0-05E4A2A28F8C}" destId="{70DB159A-AF2B-426B-9C34-AAF328AF1492}" srcOrd="0" destOrd="0" presId="urn:microsoft.com/office/officeart/2011/layout/CircleProcess"/>
    <dgm:cxn modelId="{9765FEF5-66F2-4ACF-88A7-EFE8F04C5C85}" type="presParOf" srcId="{569A785F-C613-43AE-8B6A-928D2671E5C4}" destId="{78BE1025-EA45-4DE9-A560-4104C2D2D108}" srcOrd="1" destOrd="0" presId="urn:microsoft.com/office/officeart/2011/layout/CircleProcess"/>
    <dgm:cxn modelId="{B3346AA9-857F-4A69-B51C-6CB2E17B7454}" type="presParOf" srcId="{78BE1025-EA45-4DE9-A560-4104C2D2D108}" destId="{F58E5E15-0994-4148-AA37-33A01B4197D1}" srcOrd="0" destOrd="0" presId="urn:microsoft.com/office/officeart/2011/layout/CircleProcess"/>
    <dgm:cxn modelId="{27F7EAE4-FDCA-4C93-85F3-7A881CF3CD4F}" type="presParOf" srcId="{569A785F-C613-43AE-8B6A-928D2671E5C4}" destId="{5818F97D-C62C-4DE0-8BAD-850965A1833C}" srcOrd="2" destOrd="0" presId="urn:microsoft.com/office/officeart/2011/layout/CircleProcess"/>
    <dgm:cxn modelId="{4A933FDE-5F79-4460-822B-A9785D9D2A27}" type="presParOf" srcId="{569A785F-C613-43AE-8B6A-928D2671E5C4}" destId="{0491C653-6532-445A-B01F-B4CBC0BA3C01}" srcOrd="3" destOrd="0" presId="urn:microsoft.com/office/officeart/2011/layout/CircleProcess"/>
    <dgm:cxn modelId="{F3FC5D93-8CAE-48A8-A666-B2A47FA0EB4D}" type="presParOf" srcId="{0491C653-6532-445A-B01F-B4CBC0BA3C01}" destId="{236F6AB7-C4D2-4830-8130-8E1C57905660}" srcOrd="0" destOrd="0" presId="urn:microsoft.com/office/officeart/2011/layout/CircleProcess"/>
    <dgm:cxn modelId="{668B77BB-4A30-44A3-A169-D7895DF084DD}" type="presParOf" srcId="{569A785F-C613-43AE-8B6A-928D2671E5C4}" destId="{838F8FD9-80BC-4149-88BB-F7BBE30A5B68}" srcOrd="4" destOrd="0" presId="urn:microsoft.com/office/officeart/2011/layout/CircleProcess"/>
    <dgm:cxn modelId="{E634A8D8-BD1F-4654-8B51-3D3604EB3B26}" type="presParOf" srcId="{838F8FD9-80BC-4149-88BB-F7BBE30A5B68}" destId="{A3817920-8488-421F-8124-5D0A02FCFF90}" srcOrd="0" destOrd="0" presId="urn:microsoft.com/office/officeart/2011/layout/CircleProcess"/>
    <dgm:cxn modelId="{52527C7C-0AA0-4849-AFC0-EAC16F4B209A}" type="presParOf" srcId="{569A785F-C613-43AE-8B6A-928D2671E5C4}" destId="{8A68BEC8-F15E-4C7D-A513-75BA1F4A175C}" srcOrd="5" destOrd="0" presId="urn:microsoft.com/office/officeart/2011/layout/CircleProcess"/>
    <dgm:cxn modelId="{24F6893C-EE2E-45CB-847E-8D1FA04C2CDC}" type="presParOf" srcId="{569A785F-C613-43AE-8B6A-928D2671E5C4}" destId="{52AF2F58-9278-400A-82BF-2CBDB9167FD9}" srcOrd="6" destOrd="0" presId="urn:microsoft.com/office/officeart/2011/layout/CircleProcess"/>
    <dgm:cxn modelId="{D010A360-2FE2-4BF6-ADA1-BECC05F3548E}" type="presParOf" srcId="{52AF2F58-9278-400A-82BF-2CBDB9167FD9}" destId="{61130526-BD01-4467-9FE6-221C3072BFCE}" srcOrd="0" destOrd="0" presId="urn:microsoft.com/office/officeart/2011/layout/CircleProcess"/>
    <dgm:cxn modelId="{60DFF476-4D03-4BE3-998F-C2D398B0666E}" type="presParOf" srcId="{569A785F-C613-43AE-8B6A-928D2671E5C4}" destId="{6311020A-1037-41F8-B7A6-27BECD4D5689}" srcOrd="7" destOrd="0" presId="urn:microsoft.com/office/officeart/2011/layout/CircleProcess"/>
    <dgm:cxn modelId="{71400C60-191F-4658-B6B9-9418F67FF2C8}" type="presParOf" srcId="{6311020A-1037-41F8-B7A6-27BECD4D5689}" destId="{816E33FF-FF63-4AE9-A935-B5E7B22BAAC6}" srcOrd="0" destOrd="0" presId="urn:microsoft.com/office/officeart/2011/layout/CircleProcess"/>
    <dgm:cxn modelId="{C35D877B-8A6F-48C4-8A93-B0A474167E5D}" type="presParOf" srcId="{569A785F-C613-43AE-8B6A-928D2671E5C4}" destId="{17BAFEC3-31F4-47C8-8974-672180D3C059}" srcOrd="8" destOrd="0" presId="urn:microsoft.com/office/officeart/2011/layout/CircleProcess"/>
    <dgm:cxn modelId="{751DF208-20E6-44BF-93C0-35B9F16F8E74}" type="presParOf" srcId="{569A785F-C613-43AE-8B6A-928D2671E5C4}" destId="{28639E36-EF38-40F0-950C-92CC827AA357}" srcOrd="9" destOrd="0" presId="urn:microsoft.com/office/officeart/2011/layout/CircleProcess"/>
    <dgm:cxn modelId="{B22473F2-E7FD-4C79-A496-00C13E78D474}" type="presParOf" srcId="{28639E36-EF38-40F0-950C-92CC827AA357}" destId="{6602C16B-B9C7-4953-8CAE-341D412BC77D}" srcOrd="0" destOrd="0" presId="urn:microsoft.com/office/officeart/2011/layout/CircleProcess"/>
    <dgm:cxn modelId="{B4DAC6AE-04B7-4167-81B1-EBD86506196B}" type="presParOf" srcId="{569A785F-C613-43AE-8B6A-928D2671E5C4}" destId="{D2516630-0C5D-4C97-9F13-73A676B51332}" srcOrd="10" destOrd="0" presId="urn:microsoft.com/office/officeart/2011/layout/CircleProcess"/>
    <dgm:cxn modelId="{8EBA6078-8530-4E6B-95C5-38AE14841C71}" type="presParOf" srcId="{D2516630-0C5D-4C97-9F13-73A676B51332}" destId="{A86D1757-6D1B-4F43-B8B9-E02325004D0F}" srcOrd="0" destOrd="0" presId="urn:microsoft.com/office/officeart/2011/layout/CircleProcess"/>
    <dgm:cxn modelId="{C8E9B5DC-DFB3-4BD1-ABEC-E51DF89809F5}"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34511536-6D66-4B9C-89AE-0A10B5122271}" type="presOf" srcId="{8C5AA0BB-6C82-4561-BD7F-EA9554CCA8E8}" destId="{569A785F-C613-43AE-8B6A-928D2671E5C4}" srcOrd="0" destOrd="0" presId="urn:microsoft.com/office/officeart/2011/layout/CircleProcess"/>
    <dgm:cxn modelId="{AC0F4D02-EE0E-4F52-AD0B-187154E3394B}" type="presOf" srcId="{B15D0056-149E-4FA2-ACBE-4FA48F9BE988}" destId="{5818F97D-C62C-4DE0-8BAD-850965A1833C}" srcOrd="1" destOrd="0" presId="urn:microsoft.com/office/officeart/2011/layout/CircleProcess"/>
    <dgm:cxn modelId="{6A5E8D49-1DEE-4FE3-BFFC-83EF660C5571}" type="presOf" srcId="{42A0538B-E0D9-4DD8-884C-405590DA8FAD}" destId="{816E33FF-FF63-4AE9-A935-B5E7B22BAAC6}" srcOrd="0" destOrd="0" presId="urn:microsoft.com/office/officeart/2011/layout/CircleProcess"/>
    <dgm:cxn modelId="{0F843FEA-1E3D-454A-BFB6-D8615B532DC5}" srcId="{8C5AA0BB-6C82-4561-BD7F-EA9554CCA8E8}" destId="{42A0538B-E0D9-4DD8-884C-405590DA8FAD}" srcOrd="1" destOrd="0" parTransId="{63E4241D-6369-46FD-B0BE-58B6C943C94F}" sibTransId="{BCA6A63A-227E-4B17-AC18-9BD61B8DCA6C}"/>
    <dgm:cxn modelId="{4C8A422C-0B75-41D1-8C68-A86C15223E1E}" srcId="{8C5AA0BB-6C82-4561-BD7F-EA9554CCA8E8}" destId="{A5F562EB-5024-403D-9D26-C75A97B08BAD}" srcOrd="0" destOrd="0" parTransId="{D2F32A4B-C39D-4D5B-8B11-342E4B86D0F7}" sibTransId="{7BF19AC2-8317-49C0-8CEB-EFE43A0B7746}"/>
    <dgm:cxn modelId="{74CA1596-5194-4796-825D-B714590B7AB6}" type="presOf" srcId="{048CE43B-3A5A-45DE-B2C1-684CAA0393B7}" destId="{8A68BEC8-F15E-4C7D-A513-75BA1F4A175C}" srcOrd="1" destOrd="0" presId="urn:microsoft.com/office/officeart/2011/layout/CircleProcess"/>
    <dgm:cxn modelId="{B08862A5-94BF-48DA-84A4-93452056F80B}" type="presOf" srcId="{A5F562EB-5024-403D-9D26-C75A97B08BAD}" destId="{1FB15468-A527-4BBE-9948-8A9EB9F167F3}" srcOrd="1" destOrd="0" presId="urn:microsoft.com/office/officeart/2011/layout/CircleProcess"/>
    <dgm:cxn modelId="{FA13AFCE-45B1-4F7D-AB3E-0B882300E06F}" type="presOf" srcId="{B15D0056-149E-4FA2-ACBE-4FA48F9BE988}" destId="{F58E5E15-0994-4148-AA37-33A01B4197D1}" srcOrd="0" destOrd="0" presId="urn:microsoft.com/office/officeart/2011/layout/CircleProcess"/>
    <dgm:cxn modelId="{9548CB4D-067E-4AC3-B710-C54A2B489F02}"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C7A4A2FC-662C-4DD0-8F72-56B88197AAA2}" type="presOf" srcId="{048CE43B-3A5A-45DE-B2C1-684CAA0393B7}" destId="{A3817920-8488-421F-8124-5D0A02FCFF90}" srcOrd="0" destOrd="0" presId="urn:microsoft.com/office/officeart/2011/layout/CircleProcess"/>
    <dgm:cxn modelId="{E410A4AC-889C-4A1D-98AA-5CEB3FCC4F38}" type="presOf" srcId="{A5F562EB-5024-403D-9D26-C75A97B08BAD}" destId="{A86D1757-6D1B-4F43-B8B9-E02325004D0F}"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18B71EBB-FACF-405A-A57C-DE3BDB39D45C}" type="presParOf" srcId="{569A785F-C613-43AE-8B6A-928D2671E5C4}" destId="{8BE4EF5C-D89C-4F7B-81B0-05E4A2A28F8C}" srcOrd="0" destOrd="0" presId="urn:microsoft.com/office/officeart/2011/layout/CircleProcess"/>
    <dgm:cxn modelId="{B77B6BB9-B179-46C3-98EB-D8702EB52F56}" type="presParOf" srcId="{8BE4EF5C-D89C-4F7B-81B0-05E4A2A28F8C}" destId="{70DB159A-AF2B-426B-9C34-AAF328AF1492}" srcOrd="0" destOrd="0" presId="urn:microsoft.com/office/officeart/2011/layout/CircleProcess"/>
    <dgm:cxn modelId="{C60382EB-4ACC-416D-87E2-3ECDA90F40A6}" type="presParOf" srcId="{569A785F-C613-43AE-8B6A-928D2671E5C4}" destId="{78BE1025-EA45-4DE9-A560-4104C2D2D108}" srcOrd="1" destOrd="0" presId="urn:microsoft.com/office/officeart/2011/layout/CircleProcess"/>
    <dgm:cxn modelId="{2358F44A-7F6F-479F-B6B5-C53BACE24672}" type="presParOf" srcId="{78BE1025-EA45-4DE9-A560-4104C2D2D108}" destId="{F58E5E15-0994-4148-AA37-33A01B4197D1}" srcOrd="0" destOrd="0" presId="urn:microsoft.com/office/officeart/2011/layout/CircleProcess"/>
    <dgm:cxn modelId="{49E407BB-7DBC-496A-8BD6-97E331A08574}" type="presParOf" srcId="{569A785F-C613-43AE-8B6A-928D2671E5C4}" destId="{5818F97D-C62C-4DE0-8BAD-850965A1833C}" srcOrd="2" destOrd="0" presId="urn:microsoft.com/office/officeart/2011/layout/CircleProcess"/>
    <dgm:cxn modelId="{8AB49F7A-7152-401F-A704-094F42FD8C22}" type="presParOf" srcId="{569A785F-C613-43AE-8B6A-928D2671E5C4}" destId="{0491C653-6532-445A-B01F-B4CBC0BA3C01}" srcOrd="3" destOrd="0" presId="urn:microsoft.com/office/officeart/2011/layout/CircleProcess"/>
    <dgm:cxn modelId="{B60C1FE7-CD5E-4D67-83A1-22F5DBF663E4}" type="presParOf" srcId="{0491C653-6532-445A-B01F-B4CBC0BA3C01}" destId="{236F6AB7-C4D2-4830-8130-8E1C57905660}" srcOrd="0" destOrd="0" presId="urn:microsoft.com/office/officeart/2011/layout/CircleProcess"/>
    <dgm:cxn modelId="{EBD4480E-6348-4315-8A5D-2A70A6C86B7C}" type="presParOf" srcId="{569A785F-C613-43AE-8B6A-928D2671E5C4}" destId="{838F8FD9-80BC-4149-88BB-F7BBE30A5B68}" srcOrd="4" destOrd="0" presId="urn:microsoft.com/office/officeart/2011/layout/CircleProcess"/>
    <dgm:cxn modelId="{E59CF919-FFCA-47FA-889D-41345157B0BC}" type="presParOf" srcId="{838F8FD9-80BC-4149-88BB-F7BBE30A5B68}" destId="{A3817920-8488-421F-8124-5D0A02FCFF90}" srcOrd="0" destOrd="0" presId="urn:microsoft.com/office/officeart/2011/layout/CircleProcess"/>
    <dgm:cxn modelId="{EA0EFCF7-93ED-4E7A-9A77-92F1CB04F4AF}" type="presParOf" srcId="{569A785F-C613-43AE-8B6A-928D2671E5C4}" destId="{8A68BEC8-F15E-4C7D-A513-75BA1F4A175C}" srcOrd="5" destOrd="0" presId="urn:microsoft.com/office/officeart/2011/layout/CircleProcess"/>
    <dgm:cxn modelId="{046992D6-CBA4-4AFB-8246-12F86CEFA964}" type="presParOf" srcId="{569A785F-C613-43AE-8B6A-928D2671E5C4}" destId="{52AF2F58-9278-400A-82BF-2CBDB9167FD9}" srcOrd="6" destOrd="0" presId="urn:microsoft.com/office/officeart/2011/layout/CircleProcess"/>
    <dgm:cxn modelId="{BB29CF30-134E-4044-A2A2-C54648889EB8}" type="presParOf" srcId="{52AF2F58-9278-400A-82BF-2CBDB9167FD9}" destId="{61130526-BD01-4467-9FE6-221C3072BFCE}" srcOrd="0" destOrd="0" presId="urn:microsoft.com/office/officeart/2011/layout/CircleProcess"/>
    <dgm:cxn modelId="{2FF870A6-CC94-4B34-AAF7-97D054EE71AC}" type="presParOf" srcId="{569A785F-C613-43AE-8B6A-928D2671E5C4}" destId="{6311020A-1037-41F8-B7A6-27BECD4D5689}" srcOrd="7" destOrd="0" presId="urn:microsoft.com/office/officeart/2011/layout/CircleProcess"/>
    <dgm:cxn modelId="{DCFE0074-2FBC-4B06-8C29-FD829F838AD8}" type="presParOf" srcId="{6311020A-1037-41F8-B7A6-27BECD4D5689}" destId="{816E33FF-FF63-4AE9-A935-B5E7B22BAAC6}" srcOrd="0" destOrd="0" presId="urn:microsoft.com/office/officeart/2011/layout/CircleProcess"/>
    <dgm:cxn modelId="{37F87B07-C52E-406A-91F1-4A199205524C}" type="presParOf" srcId="{569A785F-C613-43AE-8B6A-928D2671E5C4}" destId="{17BAFEC3-31F4-47C8-8974-672180D3C059}" srcOrd="8" destOrd="0" presId="urn:microsoft.com/office/officeart/2011/layout/CircleProcess"/>
    <dgm:cxn modelId="{04F9AB59-DDE4-43D0-9CE8-933735F8F3E8}" type="presParOf" srcId="{569A785F-C613-43AE-8B6A-928D2671E5C4}" destId="{28639E36-EF38-40F0-950C-92CC827AA357}" srcOrd="9" destOrd="0" presId="urn:microsoft.com/office/officeart/2011/layout/CircleProcess"/>
    <dgm:cxn modelId="{326713CE-BECF-444C-8E5D-C152BEA52B2E}" type="presParOf" srcId="{28639E36-EF38-40F0-950C-92CC827AA357}" destId="{6602C16B-B9C7-4953-8CAE-341D412BC77D}" srcOrd="0" destOrd="0" presId="urn:microsoft.com/office/officeart/2011/layout/CircleProcess"/>
    <dgm:cxn modelId="{F714E39D-70F0-4DD7-8B9A-4D53B6BABAD2}" type="presParOf" srcId="{569A785F-C613-43AE-8B6A-928D2671E5C4}" destId="{D2516630-0C5D-4C97-9F13-73A676B51332}" srcOrd="10" destOrd="0" presId="urn:microsoft.com/office/officeart/2011/layout/CircleProcess"/>
    <dgm:cxn modelId="{79B36F90-AA66-48F0-8A68-6D5790CE46DF}" type="presParOf" srcId="{D2516630-0C5D-4C97-9F13-73A676B51332}" destId="{A86D1757-6D1B-4F43-B8B9-E02325004D0F}" srcOrd="0" destOrd="0" presId="urn:microsoft.com/office/officeart/2011/layout/CircleProcess"/>
    <dgm:cxn modelId="{440EEA8F-EB4C-40FC-B582-24C737AC7DAB}"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D11BD5E6-A165-4985-9AE6-2CD8AC018E31}" type="presOf" srcId="{A5F562EB-5024-403D-9D26-C75A97B08BAD}" destId="{A86D1757-6D1B-4F43-B8B9-E02325004D0F}" srcOrd="0" destOrd="0" presId="urn:microsoft.com/office/officeart/2011/layout/CircleProcess"/>
    <dgm:cxn modelId="{37563A04-77E2-4F4C-9ADC-4D42B76DB880}" type="presOf" srcId="{42A0538B-E0D9-4DD8-884C-405590DA8FAD}" destId="{816E33FF-FF63-4AE9-A935-B5E7B22BAAC6}" srcOrd="0" destOrd="0" presId="urn:microsoft.com/office/officeart/2011/layout/CircleProcess"/>
    <dgm:cxn modelId="{D78AA75B-178B-4C78-85A0-D2553A4828B2}" type="presOf" srcId="{B15D0056-149E-4FA2-ACBE-4FA48F9BE988}" destId="{5818F97D-C62C-4DE0-8BAD-850965A1833C}" srcOrd="1" destOrd="0" presId="urn:microsoft.com/office/officeart/2011/layout/CircleProcess"/>
    <dgm:cxn modelId="{18838BD6-185A-4D0A-873A-90CFDE5476A9}" type="presOf" srcId="{048CE43B-3A5A-45DE-B2C1-684CAA0393B7}" destId="{A3817920-8488-421F-8124-5D0A02FCFF90}" srcOrd="0" destOrd="0" presId="urn:microsoft.com/office/officeart/2011/layout/CircleProcess"/>
    <dgm:cxn modelId="{7BBECB2A-8C26-43B2-8969-6560FECDD89C}" type="presOf" srcId="{048CE43B-3A5A-45DE-B2C1-684CAA0393B7}" destId="{8A68BEC8-F15E-4C7D-A513-75BA1F4A175C}" srcOrd="1" destOrd="0" presId="urn:microsoft.com/office/officeart/2011/layout/CircleProcess"/>
    <dgm:cxn modelId="{F962BA66-C124-4AD2-B01D-23DBEB12E630}" type="presOf" srcId="{8C5AA0BB-6C82-4561-BD7F-EA9554CCA8E8}" destId="{569A785F-C613-43AE-8B6A-928D2671E5C4}" srcOrd="0" destOrd="0" presId="urn:microsoft.com/office/officeart/2011/layout/CircleProcess"/>
    <dgm:cxn modelId="{FE5D0F25-EC3A-4106-8642-35CC092C6F2C}" type="presOf" srcId="{A5F562EB-5024-403D-9D26-C75A97B08BAD}" destId="{1FB15468-A527-4BBE-9948-8A9EB9F167F3}" srcOrd="1" destOrd="0" presId="urn:microsoft.com/office/officeart/2011/layout/CircleProcess"/>
    <dgm:cxn modelId="{45AD56BC-C9EB-4640-A39A-F713B6ECE96C}" type="presOf" srcId="{B15D0056-149E-4FA2-ACBE-4FA48F9BE988}" destId="{F58E5E15-0994-4148-AA37-33A01B4197D1}" srcOrd="0"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060824E-ECAB-4716-9E2E-34365629A4F3}" srcId="{8C5AA0BB-6C82-4561-BD7F-EA9554CCA8E8}" destId="{B15D0056-149E-4FA2-ACBE-4FA48F9BE988}" srcOrd="3" destOrd="0" parTransId="{A860B921-D7C4-40F1-B7BB-D31995E32CFC}" sibTransId="{ECA44D42-690E-404C-9B2C-5B6115B69C60}"/>
    <dgm:cxn modelId="{88E3728D-32F2-458E-8548-9BA223D39391}"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8379EC19-F079-46F8-A9C8-E091BE23135C}" type="presParOf" srcId="{569A785F-C613-43AE-8B6A-928D2671E5C4}" destId="{8BE4EF5C-D89C-4F7B-81B0-05E4A2A28F8C}" srcOrd="0" destOrd="0" presId="urn:microsoft.com/office/officeart/2011/layout/CircleProcess"/>
    <dgm:cxn modelId="{63EE3065-15B8-4810-B94C-41CCBEE8B807}" type="presParOf" srcId="{8BE4EF5C-D89C-4F7B-81B0-05E4A2A28F8C}" destId="{70DB159A-AF2B-426B-9C34-AAF328AF1492}" srcOrd="0" destOrd="0" presId="urn:microsoft.com/office/officeart/2011/layout/CircleProcess"/>
    <dgm:cxn modelId="{00DDF7FD-011A-48CA-B986-A8E099257774}" type="presParOf" srcId="{569A785F-C613-43AE-8B6A-928D2671E5C4}" destId="{78BE1025-EA45-4DE9-A560-4104C2D2D108}" srcOrd="1" destOrd="0" presId="urn:microsoft.com/office/officeart/2011/layout/CircleProcess"/>
    <dgm:cxn modelId="{EEEBA241-6FFD-4720-92F2-CC43097259FF}" type="presParOf" srcId="{78BE1025-EA45-4DE9-A560-4104C2D2D108}" destId="{F58E5E15-0994-4148-AA37-33A01B4197D1}" srcOrd="0" destOrd="0" presId="urn:microsoft.com/office/officeart/2011/layout/CircleProcess"/>
    <dgm:cxn modelId="{C2694289-E0D8-4D1B-A773-CE118162F5B3}" type="presParOf" srcId="{569A785F-C613-43AE-8B6A-928D2671E5C4}" destId="{5818F97D-C62C-4DE0-8BAD-850965A1833C}" srcOrd="2" destOrd="0" presId="urn:microsoft.com/office/officeart/2011/layout/CircleProcess"/>
    <dgm:cxn modelId="{9CB4A2B6-67CA-4078-89E0-59D603C42C7A}" type="presParOf" srcId="{569A785F-C613-43AE-8B6A-928D2671E5C4}" destId="{0491C653-6532-445A-B01F-B4CBC0BA3C01}" srcOrd="3" destOrd="0" presId="urn:microsoft.com/office/officeart/2011/layout/CircleProcess"/>
    <dgm:cxn modelId="{DF83B817-DEF7-4077-B867-4E42014CCF4C}" type="presParOf" srcId="{0491C653-6532-445A-B01F-B4CBC0BA3C01}" destId="{236F6AB7-C4D2-4830-8130-8E1C57905660}" srcOrd="0" destOrd="0" presId="urn:microsoft.com/office/officeart/2011/layout/CircleProcess"/>
    <dgm:cxn modelId="{36C43101-90D8-4E01-AF06-F17983870BA6}" type="presParOf" srcId="{569A785F-C613-43AE-8B6A-928D2671E5C4}" destId="{838F8FD9-80BC-4149-88BB-F7BBE30A5B68}" srcOrd="4" destOrd="0" presId="urn:microsoft.com/office/officeart/2011/layout/CircleProcess"/>
    <dgm:cxn modelId="{9747DC98-8739-4F18-92E4-BE9D1443A714}" type="presParOf" srcId="{838F8FD9-80BC-4149-88BB-F7BBE30A5B68}" destId="{A3817920-8488-421F-8124-5D0A02FCFF90}" srcOrd="0" destOrd="0" presId="urn:microsoft.com/office/officeart/2011/layout/CircleProcess"/>
    <dgm:cxn modelId="{60B59A30-1660-4EB4-ACC9-25469D4B3C93}" type="presParOf" srcId="{569A785F-C613-43AE-8B6A-928D2671E5C4}" destId="{8A68BEC8-F15E-4C7D-A513-75BA1F4A175C}" srcOrd="5" destOrd="0" presId="urn:microsoft.com/office/officeart/2011/layout/CircleProcess"/>
    <dgm:cxn modelId="{D1BABA58-9F5D-43C9-BD0C-650E866B17B3}" type="presParOf" srcId="{569A785F-C613-43AE-8B6A-928D2671E5C4}" destId="{52AF2F58-9278-400A-82BF-2CBDB9167FD9}" srcOrd="6" destOrd="0" presId="urn:microsoft.com/office/officeart/2011/layout/CircleProcess"/>
    <dgm:cxn modelId="{4464FF1C-AB7D-4038-B9F8-7D4DBD547E11}" type="presParOf" srcId="{52AF2F58-9278-400A-82BF-2CBDB9167FD9}" destId="{61130526-BD01-4467-9FE6-221C3072BFCE}" srcOrd="0" destOrd="0" presId="urn:microsoft.com/office/officeart/2011/layout/CircleProcess"/>
    <dgm:cxn modelId="{E38D1426-23B8-4814-B893-D6BECFFCFEE1}" type="presParOf" srcId="{569A785F-C613-43AE-8B6A-928D2671E5C4}" destId="{6311020A-1037-41F8-B7A6-27BECD4D5689}" srcOrd="7" destOrd="0" presId="urn:microsoft.com/office/officeart/2011/layout/CircleProcess"/>
    <dgm:cxn modelId="{792C9D51-AF20-4454-A82C-CF70D4546C96}" type="presParOf" srcId="{6311020A-1037-41F8-B7A6-27BECD4D5689}" destId="{816E33FF-FF63-4AE9-A935-B5E7B22BAAC6}" srcOrd="0" destOrd="0" presId="urn:microsoft.com/office/officeart/2011/layout/CircleProcess"/>
    <dgm:cxn modelId="{72E642A6-B5A9-4DC7-BD31-50E3E84B9A45}" type="presParOf" srcId="{569A785F-C613-43AE-8B6A-928D2671E5C4}" destId="{17BAFEC3-31F4-47C8-8974-672180D3C059}" srcOrd="8" destOrd="0" presId="urn:microsoft.com/office/officeart/2011/layout/CircleProcess"/>
    <dgm:cxn modelId="{F785B883-E693-4F26-B7BE-6AC039648C93}" type="presParOf" srcId="{569A785F-C613-43AE-8B6A-928D2671E5C4}" destId="{28639E36-EF38-40F0-950C-92CC827AA357}" srcOrd="9" destOrd="0" presId="urn:microsoft.com/office/officeart/2011/layout/CircleProcess"/>
    <dgm:cxn modelId="{CC1CD94E-40AB-4F67-8831-1A9BDFB706F7}" type="presParOf" srcId="{28639E36-EF38-40F0-950C-92CC827AA357}" destId="{6602C16B-B9C7-4953-8CAE-341D412BC77D}" srcOrd="0" destOrd="0" presId="urn:microsoft.com/office/officeart/2011/layout/CircleProcess"/>
    <dgm:cxn modelId="{7F75B103-AC84-48F9-8294-4962A8F5DAC5}" type="presParOf" srcId="{569A785F-C613-43AE-8B6A-928D2671E5C4}" destId="{D2516630-0C5D-4C97-9F13-73A676B51332}" srcOrd="10" destOrd="0" presId="urn:microsoft.com/office/officeart/2011/layout/CircleProcess"/>
    <dgm:cxn modelId="{4E23FBF3-04D4-4764-8C17-AD668A1C45E7}" type="presParOf" srcId="{D2516630-0C5D-4C97-9F13-73A676B51332}" destId="{A86D1757-6D1B-4F43-B8B9-E02325004D0F}" srcOrd="0" destOrd="0" presId="urn:microsoft.com/office/officeart/2011/layout/CircleProcess"/>
    <dgm:cxn modelId="{06B5F567-B0AB-47F0-BF68-7BEC067A9E3E}"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00A7D23A-28D3-44F1-B04B-D0EFCE057876}" type="presOf" srcId="{A5F562EB-5024-403D-9D26-C75A97B08BAD}" destId="{1FB15468-A527-4BBE-9948-8A9EB9F167F3}" srcOrd="1" destOrd="0" presId="urn:microsoft.com/office/officeart/2011/layout/CircleProcess"/>
    <dgm:cxn modelId="{FC8F4ABC-0E2C-4448-8CD7-568048E63693}" type="presOf" srcId="{42A0538B-E0D9-4DD8-884C-405590DA8FAD}" destId="{17BAFEC3-31F4-47C8-8974-672180D3C059}" srcOrd="1" destOrd="0" presId="urn:microsoft.com/office/officeart/2011/layout/CircleProcess"/>
    <dgm:cxn modelId="{8C95ADA0-E8A7-4CE6-B4B4-9C6711FE8FC9}" type="presOf" srcId="{8C5AA0BB-6C82-4561-BD7F-EA9554CCA8E8}" destId="{569A785F-C613-43AE-8B6A-928D2671E5C4}" srcOrd="0" destOrd="0" presId="urn:microsoft.com/office/officeart/2011/layout/CircleProcess"/>
    <dgm:cxn modelId="{381FEB2E-A2A0-43B5-BC8F-D3E57F42D3D1}" type="presOf" srcId="{048CE43B-3A5A-45DE-B2C1-684CAA0393B7}" destId="{8A68BEC8-F15E-4C7D-A513-75BA1F4A175C}"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E73721DA-590B-4BDB-B13C-564B96E9788D}" type="presOf" srcId="{B15D0056-149E-4FA2-ACBE-4FA48F9BE988}" destId="{5818F97D-C62C-4DE0-8BAD-850965A1833C}" srcOrd="1" destOrd="0" presId="urn:microsoft.com/office/officeart/2011/layout/CircleProcess"/>
    <dgm:cxn modelId="{BDEC3133-7BA5-4593-B22D-67C85BA1F00E}" type="presOf" srcId="{048CE43B-3A5A-45DE-B2C1-684CAA0393B7}" destId="{A3817920-8488-421F-8124-5D0A02FCFF90}"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2D1A197B-65DF-414E-B13B-6D489D6ADA13}" type="presOf" srcId="{42A0538B-E0D9-4DD8-884C-405590DA8FAD}" destId="{816E33FF-FF63-4AE9-A935-B5E7B22BAAC6}" srcOrd="0"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43DAB6EE-8794-464C-814A-593E6BE785D0}" type="presOf" srcId="{B15D0056-149E-4FA2-ACBE-4FA48F9BE988}" destId="{F58E5E15-0994-4148-AA37-33A01B4197D1}" srcOrd="0" destOrd="0" presId="urn:microsoft.com/office/officeart/2011/layout/CircleProcess"/>
    <dgm:cxn modelId="{09AFB9D4-20C2-4567-BBF6-2F185333BA5D}" type="presOf" srcId="{A5F562EB-5024-403D-9D26-C75A97B08BAD}" destId="{A86D1757-6D1B-4F43-B8B9-E02325004D0F}" srcOrd="0" destOrd="0" presId="urn:microsoft.com/office/officeart/2011/layout/CircleProcess"/>
    <dgm:cxn modelId="{3E82E6DF-D2F6-4479-B434-563CE33688D7}" type="presParOf" srcId="{569A785F-C613-43AE-8B6A-928D2671E5C4}" destId="{8BE4EF5C-D89C-4F7B-81B0-05E4A2A28F8C}" srcOrd="0" destOrd="0" presId="urn:microsoft.com/office/officeart/2011/layout/CircleProcess"/>
    <dgm:cxn modelId="{9C382959-16CE-4307-BA84-FB7FE518C072}" type="presParOf" srcId="{8BE4EF5C-D89C-4F7B-81B0-05E4A2A28F8C}" destId="{70DB159A-AF2B-426B-9C34-AAF328AF1492}" srcOrd="0" destOrd="0" presId="urn:microsoft.com/office/officeart/2011/layout/CircleProcess"/>
    <dgm:cxn modelId="{A0160C93-9FFC-425D-90FE-68C02C682C4A}" type="presParOf" srcId="{569A785F-C613-43AE-8B6A-928D2671E5C4}" destId="{78BE1025-EA45-4DE9-A560-4104C2D2D108}" srcOrd="1" destOrd="0" presId="urn:microsoft.com/office/officeart/2011/layout/CircleProcess"/>
    <dgm:cxn modelId="{FC1B2947-D19B-4BEF-88F3-F042678DF3F1}" type="presParOf" srcId="{78BE1025-EA45-4DE9-A560-4104C2D2D108}" destId="{F58E5E15-0994-4148-AA37-33A01B4197D1}" srcOrd="0" destOrd="0" presId="urn:microsoft.com/office/officeart/2011/layout/CircleProcess"/>
    <dgm:cxn modelId="{38B709B6-6EA5-4F41-9A0B-ADE127266FEC}" type="presParOf" srcId="{569A785F-C613-43AE-8B6A-928D2671E5C4}" destId="{5818F97D-C62C-4DE0-8BAD-850965A1833C}" srcOrd="2" destOrd="0" presId="urn:microsoft.com/office/officeart/2011/layout/CircleProcess"/>
    <dgm:cxn modelId="{14766684-D099-4CCC-A808-F2D14B7F72DB}" type="presParOf" srcId="{569A785F-C613-43AE-8B6A-928D2671E5C4}" destId="{0491C653-6532-445A-B01F-B4CBC0BA3C01}" srcOrd="3" destOrd="0" presId="urn:microsoft.com/office/officeart/2011/layout/CircleProcess"/>
    <dgm:cxn modelId="{78068B8E-10E8-43F5-9CA8-AD330945F47B}" type="presParOf" srcId="{0491C653-6532-445A-B01F-B4CBC0BA3C01}" destId="{236F6AB7-C4D2-4830-8130-8E1C57905660}" srcOrd="0" destOrd="0" presId="urn:microsoft.com/office/officeart/2011/layout/CircleProcess"/>
    <dgm:cxn modelId="{F0B45D12-BADB-41F5-A21A-092310D75A6C}" type="presParOf" srcId="{569A785F-C613-43AE-8B6A-928D2671E5C4}" destId="{838F8FD9-80BC-4149-88BB-F7BBE30A5B68}" srcOrd="4" destOrd="0" presId="urn:microsoft.com/office/officeart/2011/layout/CircleProcess"/>
    <dgm:cxn modelId="{4CF535B4-D9EC-4847-9A14-92DF8B12D93A}" type="presParOf" srcId="{838F8FD9-80BC-4149-88BB-F7BBE30A5B68}" destId="{A3817920-8488-421F-8124-5D0A02FCFF90}" srcOrd="0" destOrd="0" presId="urn:microsoft.com/office/officeart/2011/layout/CircleProcess"/>
    <dgm:cxn modelId="{D7792C26-2C35-44EE-9305-B00027F3C1AC}" type="presParOf" srcId="{569A785F-C613-43AE-8B6A-928D2671E5C4}" destId="{8A68BEC8-F15E-4C7D-A513-75BA1F4A175C}" srcOrd="5" destOrd="0" presId="urn:microsoft.com/office/officeart/2011/layout/CircleProcess"/>
    <dgm:cxn modelId="{087A77BE-2A3E-42BD-8925-60EAACA1D53E}" type="presParOf" srcId="{569A785F-C613-43AE-8B6A-928D2671E5C4}" destId="{52AF2F58-9278-400A-82BF-2CBDB9167FD9}" srcOrd="6" destOrd="0" presId="urn:microsoft.com/office/officeart/2011/layout/CircleProcess"/>
    <dgm:cxn modelId="{5460930E-F011-405C-86BD-43D2AF46CFF3}" type="presParOf" srcId="{52AF2F58-9278-400A-82BF-2CBDB9167FD9}" destId="{61130526-BD01-4467-9FE6-221C3072BFCE}" srcOrd="0" destOrd="0" presId="urn:microsoft.com/office/officeart/2011/layout/CircleProcess"/>
    <dgm:cxn modelId="{26973839-0BB7-4A3C-96A1-87EB0F14D795}" type="presParOf" srcId="{569A785F-C613-43AE-8B6A-928D2671E5C4}" destId="{6311020A-1037-41F8-B7A6-27BECD4D5689}" srcOrd="7" destOrd="0" presId="urn:microsoft.com/office/officeart/2011/layout/CircleProcess"/>
    <dgm:cxn modelId="{60799F49-D213-43C9-B84C-D8ECE26CF018}" type="presParOf" srcId="{6311020A-1037-41F8-B7A6-27BECD4D5689}" destId="{816E33FF-FF63-4AE9-A935-B5E7B22BAAC6}" srcOrd="0" destOrd="0" presId="urn:microsoft.com/office/officeart/2011/layout/CircleProcess"/>
    <dgm:cxn modelId="{91979CE6-F1B1-4A46-BE31-35516DE56DFC}" type="presParOf" srcId="{569A785F-C613-43AE-8B6A-928D2671E5C4}" destId="{17BAFEC3-31F4-47C8-8974-672180D3C059}" srcOrd="8" destOrd="0" presId="urn:microsoft.com/office/officeart/2011/layout/CircleProcess"/>
    <dgm:cxn modelId="{26D1A386-7452-4EC4-BC93-8A6A27338A27}" type="presParOf" srcId="{569A785F-C613-43AE-8B6A-928D2671E5C4}" destId="{28639E36-EF38-40F0-950C-92CC827AA357}" srcOrd="9" destOrd="0" presId="urn:microsoft.com/office/officeart/2011/layout/CircleProcess"/>
    <dgm:cxn modelId="{2F66B5CC-D444-4E7D-BD27-2B43AA0F341C}" type="presParOf" srcId="{28639E36-EF38-40F0-950C-92CC827AA357}" destId="{6602C16B-B9C7-4953-8CAE-341D412BC77D}" srcOrd="0" destOrd="0" presId="urn:microsoft.com/office/officeart/2011/layout/CircleProcess"/>
    <dgm:cxn modelId="{260585BA-DB72-46DA-B8FF-6FA0D7DD4FBD}" type="presParOf" srcId="{569A785F-C613-43AE-8B6A-928D2671E5C4}" destId="{D2516630-0C5D-4C97-9F13-73A676B51332}" srcOrd="10" destOrd="0" presId="urn:microsoft.com/office/officeart/2011/layout/CircleProcess"/>
    <dgm:cxn modelId="{A1407184-8AE7-41BC-B568-81E808EF3E62}" type="presParOf" srcId="{D2516630-0C5D-4C97-9F13-73A676B51332}" destId="{A86D1757-6D1B-4F43-B8B9-E02325004D0F}" srcOrd="0" destOrd="0" presId="urn:microsoft.com/office/officeart/2011/layout/CircleProcess"/>
    <dgm:cxn modelId="{07475C26-2D6C-4B8C-AD0A-4B0416C54C74}"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CE752DA2-8FDF-4D9C-8CE3-64AD6649FD09}" type="presOf" srcId="{A5F562EB-5024-403D-9D26-C75A97B08BAD}" destId="{A86D1757-6D1B-4F43-B8B9-E02325004D0F}" srcOrd="0" destOrd="0" presId="urn:microsoft.com/office/officeart/2011/layout/CircleProcess"/>
    <dgm:cxn modelId="{460E812D-737F-445D-89BA-51E9EBC715FD}" type="presOf" srcId="{8C5AA0BB-6C82-4561-BD7F-EA9554CCA8E8}" destId="{569A785F-C613-43AE-8B6A-928D2671E5C4}" srcOrd="0" destOrd="0" presId="urn:microsoft.com/office/officeart/2011/layout/CircleProcess"/>
    <dgm:cxn modelId="{F834676B-90BD-43D1-8CB9-B6D6FCE54AB7}" type="presOf" srcId="{B15D0056-149E-4FA2-ACBE-4FA48F9BE988}" destId="{F58E5E15-0994-4148-AA37-33A01B4197D1}" srcOrd="0" destOrd="0" presId="urn:microsoft.com/office/officeart/2011/layout/CircleProcess"/>
    <dgm:cxn modelId="{7DCE0D5B-0D52-4738-B813-4F3200270455}" type="presOf" srcId="{42A0538B-E0D9-4DD8-884C-405590DA8FAD}" destId="{17BAFEC3-31F4-47C8-8974-672180D3C059}" srcOrd="1" destOrd="0" presId="urn:microsoft.com/office/officeart/2011/layout/CircleProcess"/>
    <dgm:cxn modelId="{790D3FA1-4EAF-4B2C-8292-C383497086F9}" type="presOf" srcId="{B15D0056-149E-4FA2-ACBE-4FA48F9BE988}" destId="{5818F97D-C62C-4DE0-8BAD-850965A1833C}" srcOrd="1" destOrd="0" presId="urn:microsoft.com/office/officeart/2011/layout/CircleProcess"/>
    <dgm:cxn modelId="{8FE5AF02-A30F-46CA-8212-AFFFD0ACA0E6}" type="presOf" srcId="{048CE43B-3A5A-45DE-B2C1-684CAA0393B7}" destId="{8A68BEC8-F15E-4C7D-A513-75BA1F4A175C}" srcOrd="1" destOrd="0" presId="urn:microsoft.com/office/officeart/2011/layout/CircleProcess"/>
    <dgm:cxn modelId="{7D640E0A-5DA8-4549-A516-5229DF487473}" type="presOf" srcId="{A5F562EB-5024-403D-9D26-C75A97B08BAD}" destId="{1FB15468-A527-4BBE-9948-8A9EB9F167F3}"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5D51C7CA-4A09-4B79-A6FD-ADAE35ECB2D6}" type="presOf" srcId="{048CE43B-3A5A-45DE-B2C1-684CAA0393B7}" destId="{A3817920-8488-421F-8124-5D0A02FCFF90}" srcOrd="0" destOrd="0" presId="urn:microsoft.com/office/officeart/2011/layout/CircleProcess"/>
    <dgm:cxn modelId="{07246DCC-1DF3-43C2-945B-63BAA30AB993}" type="presOf" srcId="{42A0538B-E0D9-4DD8-884C-405590DA8FAD}" destId="{816E33FF-FF63-4AE9-A935-B5E7B22BAAC6}"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66F730B0-B263-4E13-80DA-47DCA2309728}" srcId="{8C5AA0BB-6C82-4561-BD7F-EA9554CCA8E8}" destId="{048CE43B-3A5A-45DE-B2C1-684CAA0393B7}" srcOrd="2" destOrd="0" parTransId="{30F87AF0-0A7A-4955-8AC7-5E8B26D003EB}" sibTransId="{925E2029-44B6-487F-8E06-283307C5ADB2}"/>
    <dgm:cxn modelId="{7C6A1F9B-9FB7-4B68-BA4A-411647DBA14C}" type="presParOf" srcId="{569A785F-C613-43AE-8B6A-928D2671E5C4}" destId="{8BE4EF5C-D89C-4F7B-81B0-05E4A2A28F8C}" srcOrd="0" destOrd="0" presId="urn:microsoft.com/office/officeart/2011/layout/CircleProcess"/>
    <dgm:cxn modelId="{DB53FD93-7FCF-42D4-8D95-2660D5EDAB6B}" type="presParOf" srcId="{8BE4EF5C-D89C-4F7B-81B0-05E4A2A28F8C}" destId="{70DB159A-AF2B-426B-9C34-AAF328AF1492}" srcOrd="0" destOrd="0" presId="urn:microsoft.com/office/officeart/2011/layout/CircleProcess"/>
    <dgm:cxn modelId="{F5DE6512-D616-46AF-A2D9-CA3A17F74C47}" type="presParOf" srcId="{569A785F-C613-43AE-8B6A-928D2671E5C4}" destId="{78BE1025-EA45-4DE9-A560-4104C2D2D108}" srcOrd="1" destOrd="0" presId="urn:microsoft.com/office/officeart/2011/layout/CircleProcess"/>
    <dgm:cxn modelId="{46B42AE8-7930-4C34-88A3-404A70D6B04A}" type="presParOf" srcId="{78BE1025-EA45-4DE9-A560-4104C2D2D108}" destId="{F58E5E15-0994-4148-AA37-33A01B4197D1}" srcOrd="0" destOrd="0" presId="urn:microsoft.com/office/officeart/2011/layout/CircleProcess"/>
    <dgm:cxn modelId="{959FCF00-6090-4BDF-8D9E-B7FB715FDB94}" type="presParOf" srcId="{569A785F-C613-43AE-8B6A-928D2671E5C4}" destId="{5818F97D-C62C-4DE0-8BAD-850965A1833C}" srcOrd="2" destOrd="0" presId="urn:microsoft.com/office/officeart/2011/layout/CircleProcess"/>
    <dgm:cxn modelId="{5F34C817-0CA5-41BC-9BB6-8E129EB63E69}" type="presParOf" srcId="{569A785F-C613-43AE-8B6A-928D2671E5C4}" destId="{0491C653-6532-445A-B01F-B4CBC0BA3C01}" srcOrd="3" destOrd="0" presId="urn:microsoft.com/office/officeart/2011/layout/CircleProcess"/>
    <dgm:cxn modelId="{CBC0A8AF-7218-4A3B-A0DC-D61AAE888EC8}" type="presParOf" srcId="{0491C653-6532-445A-B01F-B4CBC0BA3C01}" destId="{236F6AB7-C4D2-4830-8130-8E1C57905660}" srcOrd="0" destOrd="0" presId="urn:microsoft.com/office/officeart/2011/layout/CircleProcess"/>
    <dgm:cxn modelId="{6F49343C-918C-4C67-BFC6-EF26DA39D9CE}" type="presParOf" srcId="{569A785F-C613-43AE-8B6A-928D2671E5C4}" destId="{838F8FD9-80BC-4149-88BB-F7BBE30A5B68}" srcOrd="4" destOrd="0" presId="urn:microsoft.com/office/officeart/2011/layout/CircleProcess"/>
    <dgm:cxn modelId="{CF2B1555-BE05-43A2-B09F-E99D01B2AD1C}" type="presParOf" srcId="{838F8FD9-80BC-4149-88BB-F7BBE30A5B68}" destId="{A3817920-8488-421F-8124-5D0A02FCFF90}" srcOrd="0" destOrd="0" presId="urn:microsoft.com/office/officeart/2011/layout/CircleProcess"/>
    <dgm:cxn modelId="{E08B4E76-B03B-42C6-8ADE-4C12573060A2}" type="presParOf" srcId="{569A785F-C613-43AE-8B6A-928D2671E5C4}" destId="{8A68BEC8-F15E-4C7D-A513-75BA1F4A175C}" srcOrd="5" destOrd="0" presId="urn:microsoft.com/office/officeart/2011/layout/CircleProcess"/>
    <dgm:cxn modelId="{2BC5A27A-FBE8-491E-A09C-526F8AD09735}" type="presParOf" srcId="{569A785F-C613-43AE-8B6A-928D2671E5C4}" destId="{52AF2F58-9278-400A-82BF-2CBDB9167FD9}" srcOrd="6" destOrd="0" presId="urn:microsoft.com/office/officeart/2011/layout/CircleProcess"/>
    <dgm:cxn modelId="{C342F5C5-59FB-4DAE-A6A1-9D83D2AAED06}" type="presParOf" srcId="{52AF2F58-9278-400A-82BF-2CBDB9167FD9}" destId="{61130526-BD01-4467-9FE6-221C3072BFCE}" srcOrd="0" destOrd="0" presId="urn:microsoft.com/office/officeart/2011/layout/CircleProcess"/>
    <dgm:cxn modelId="{369289D3-971B-42F1-85C5-33849F17F1A1}" type="presParOf" srcId="{569A785F-C613-43AE-8B6A-928D2671E5C4}" destId="{6311020A-1037-41F8-B7A6-27BECD4D5689}" srcOrd="7" destOrd="0" presId="urn:microsoft.com/office/officeart/2011/layout/CircleProcess"/>
    <dgm:cxn modelId="{875864D4-2BED-4365-B3DE-2615B4698738}" type="presParOf" srcId="{6311020A-1037-41F8-B7A6-27BECD4D5689}" destId="{816E33FF-FF63-4AE9-A935-B5E7B22BAAC6}" srcOrd="0" destOrd="0" presId="urn:microsoft.com/office/officeart/2011/layout/CircleProcess"/>
    <dgm:cxn modelId="{631CC1DD-675A-425C-A368-36235E40FE06}" type="presParOf" srcId="{569A785F-C613-43AE-8B6A-928D2671E5C4}" destId="{17BAFEC3-31F4-47C8-8974-672180D3C059}" srcOrd="8" destOrd="0" presId="urn:microsoft.com/office/officeart/2011/layout/CircleProcess"/>
    <dgm:cxn modelId="{6923D892-3D95-4E15-BA02-5D4888CCCF95}" type="presParOf" srcId="{569A785F-C613-43AE-8B6A-928D2671E5C4}" destId="{28639E36-EF38-40F0-950C-92CC827AA357}" srcOrd="9" destOrd="0" presId="urn:microsoft.com/office/officeart/2011/layout/CircleProcess"/>
    <dgm:cxn modelId="{5CB034C7-613A-47DC-AADF-B252D633C550}" type="presParOf" srcId="{28639E36-EF38-40F0-950C-92CC827AA357}" destId="{6602C16B-B9C7-4953-8CAE-341D412BC77D}" srcOrd="0" destOrd="0" presId="urn:microsoft.com/office/officeart/2011/layout/CircleProcess"/>
    <dgm:cxn modelId="{489C0798-890D-4197-8A74-36F56B27FEB4}" type="presParOf" srcId="{569A785F-C613-43AE-8B6A-928D2671E5C4}" destId="{D2516630-0C5D-4C97-9F13-73A676B51332}" srcOrd="10" destOrd="0" presId="urn:microsoft.com/office/officeart/2011/layout/CircleProcess"/>
    <dgm:cxn modelId="{52836B65-032F-47FD-817E-80EF5953F4F0}" type="presParOf" srcId="{D2516630-0C5D-4C97-9F13-73A676B51332}" destId="{A86D1757-6D1B-4F43-B8B9-E02325004D0F}" srcOrd="0" destOrd="0" presId="urn:microsoft.com/office/officeart/2011/layout/CircleProcess"/>
    <dgm:cxn modelId="{C8659052-6241-4892-804E-88C5DF49F185}"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972D5B31-4186-4C64-9426-A0E8C28E77EE}" type="presOf" srcId="{A5F562EB-5024-403D-9D26-C75A97B08BAD}" destId="{1FB15468-A527-4BBE-9948-8A9EB9F167F3}" srcOrd="1" destOrd="0" presId="urn:microsoft.com/office/officeart/2011/layout/CircleProcess"/>
    <dgm:cxn modelId="{95B566A3-D416-4E7F-B55A-ADB2C54D8822}" type="presOf" srcId="{048CE43B-3A5A-45DE-B2C1-684CAA0393B7}" destId="{8A68BEC8-F15E-4C7D-A513-75BA1F4A175C}" srcOrd="1" destOrd="0" presId="urn:microsoft.com/office/officeart/2011/layout/CircleProcess"/>
    <dgm:cxn modelId="{03E88E31-C4F5-4285-B2DA-F389C370A13B}" type="presOf" srcId="{42A0538B-E0D9-4DD8-884C-405590DA8FAD}" destId="{17BAFEC3-31F4-47C8-8974-672180D3C059}"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5D14D4D6-448E-4CBB-B401-E801068A9798}" type="presOf" srcId="{42A0538B-E0D9-4DD8-884C-405590DA8FAD}" destId="{816E33FF-FF63-4AE9-A935-B5E7B22BAAC6}"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392D3878-0425-4AEB-90A5-1C8E10E19A4F}" type="presOf" srcId="{A5F562EB-5024-403D-9D26-C75A97B08BAD}" destId="{A86D1757-6D1B-4F43-B8B9-E02325004D0F}" srcOrd="0" destOrd="0" presId="urn:microsoft.com/office/officeart/2011/layout/CircleProcess"/>
    <dgm:cxn modelId="{9A8C4BAA-A075-4D89-B9B5-EB850B200361}" type="presOf" srcId="{048CE43B-3A5A-45DE-B2C1-684CAA0393B7}" destId="{A3817920-8488-421F-8124-5D0A02FCFF90}" srcOrd="0"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20FF9582-CB64-45BC-89E3-190F54C74745}" type="presOf" srcId="{8C5AA0BB-6C82-4561-BD7F-EA9554CCA8E8}" destId="{569A785F-C613-43AE-8B6A-928D2671E5C4}" srcOrd="0" destOrd="0" presId="urn:microsoft.com/office/officeart/2011/layout/CircleProcess"/>
    <dgm:cxn modelId="{675187A3-EBCD-4B05-BCB8-C1B2A3362C90}" type="presOf" srcId="{B15D0056-149E-4FA2-ACBE-4FA48F9BE988}" destId="{5818F97D-C62C-4DE0-8BAD-850965A1833C}" srcOrd="1" destOrd="0" presId="urn:microsoft.com/office/officeart/2011/layout/CircleProcess"/>
    <dgm:cxn modelId="{2FDC9FF1-B5B2-436A-8EF7-689249E9A5F4}" type="presOf" srcId="{B15D0056-149E-4FA2-ACBE-4FA48F9BE988}" destId="{F58E5E15-0994-4148-AA37-33A01B4197D1}" srcOrd="0" destOrd="0" presId="urn:microsoft.com/office/officeart/2011/layout/CircleProcess"/>
    <dgm:cxn modelId="{21A97966-45BF-48C3-956F-3B48FDCCCA38}" type="presParOf" srcId="{569A785F-C613-43AE-8B6A-928D2671E5C4}" destId="{8BE4EF5C-D89C-4F7B-81B0-05E4A2A28F8C}" srcOrd="0" destOrd="0" presId="urn:microsoft.com/office/officeart/2011/layout/CircleProcess"/>
    <dgm:cxn modelId="{1395BAE3-49E1-4597-A85A-7CA231A3FE69}" type="presParOf" srcId="{8BE4EF5C-D89C-4F7B-81B0-05E4A2A28F8C}" destId="{70DB159A-AF2B-426B-9C34-AAF328AF1492}" srcOrd="0" destOrd="0" presId="urn:microsoft.com/office/officeart/2011/layout/CircleProcess"/>
    <dgm:cxn modelId="{BE40DBAF-BE25-4103-BC2A-0F0EA2D2D15A}" type="presParOf" srcId="{569A785F-C613-43AE-8B6A-928D2671E5C4}" destId="{78BE1025-EA45-4DE9-A560-4104C2D2D108}" srcOrd="1" destOrd="0" presId="urn:microsoft.com/office/officeart/2011/layout/CircleProcess"/>
    <dgm:cxn modelId="{A57D17E3-68AF-42A5-B525-B3B591E1ED1C}" type="presParOf" srcId="{78BE1025-EA45-4DE9-A560-4104C2D2D108}" destId="{F58E5E15-0994-4148-AA37-33A01B4197D1}" srcOrd="0" destOrd="0" presId="urn:microsoft.com/office/officeart/2011/layout/CircleProcess"/>
    <dgm:cxn modelId="{4D694788-57F7-407B-9A74-8F4DE9DE42F7}" type="presParOf" srcId="{569A785F-C613-43AE-8B6A-928D2671E5C4}" destId="{5818F97D-C62C-4DE0-8BAD-850965A1833C}" srcOrd="2" destOrd="0" presId="urn:microsoft.com/office/officeart/2011/layout/CircleProcess"/>
    <dgm:cxn modelId="{C5DA233F-1FEA-45A0-928C-6F7B7590097E}" type="presParOf" srcId="{569A785F-C613-43AE-8B6A-928D2671E5C4}" destId="{0491C653-6532-445A-B01F-B4CBC0BA3C01}" srcOrd="3" destOrd="0" presId="urn:microsoft.com/office/officeart/2011/layout/CircleProcess"/>
    <dgm:cxn modelId="{17A56315-23FD-45B3-AF2E-F4191CC7B24B}" type="presParOf" srcId="{0491C653-6532-445A-B01F-B4CBC0BA3C01}" destId="{236F6AB7-C4D2-4830-8130-8E1C57905660}" srcOrd="0" destOrd="0" presId="urn:microsoft.com/office/officeart/2011/layout/CircleProcess"/>
    <dgm:cxn modelId="{2A877A70-F4D3-4D60-A69D-53B28F2B00FF}" type="presParOf" srcId="{569A785F-C613-43AE-8B6A-928D2671E5C4}" destId="{838F8FD9-80BC-4149-88BB-F7BBE30A5B68}" srcOrd="4" destOrd="0" presId="urn:microsoft.com/office/officeart/2011/layout/CircleProcess"/>
    <dgm:cxn modelId="{8B15B214-2115-4208-8EE0-A543B4575B72}" type="presParOf" srcId="{838F8FD9-80BC-4149-88BB-F7BBE30A5B68}" destId="{A3817920-8488-421F-8124-5D0A02FCFF90}" srcOrd="0" destOrd="0" presId="urn:microsoft.com/office/officeart/2011/layout/CircleProcess"/>
    <dgm:cxn modelId="{707383B5-6B67-4A50-8DA1-A0BA2A897677}" type="presParOf" srcId="{569A785F-C613-43AE-8B6A-928D2671E5C4}" destId="{8A68BEC8-F15E-4C7D-A513-75BA1F4A175C}" srcOrd="5" destOrd="0" presId="urn:microsoft.com/office/officeart/2011/layout/CircleProcess"/>
    <dgm:cxn modelId="{23B4FC5B-405C-4F34-8DDC-51AD0C03D4AC}" type="presParOf" srcId="{569A785F-C613-43AE-8B6A-928D2671E5C4}" destId="{52AF2F58-9278-400A-82BF-2CBDB9167FD9}" srcOrd="6" destOrd="0" presId="urn:microsoft.com/office/officeart/2011/layout/CircleProcess"/>
    <dgm:cxn modelId="{098078D8-7685-4519-968F-BDFDF9F96EE6}" type="presParOf" srcId="{52AF2F58-9278-400A-82BF-2CBDB9167FD9}" destId="{61130526-BD01-4467-9FE6-221C3072BFCE}" srcOrd="0" destOrd="0" presId="urn:microsoft.com/office/officeart/2011/layout/CircleProcess"/>
    <dgm:cxn modelId="{46291CBA-1C83-4402-9862-E45C0DB8309B}" type="presParOf" srcId="{569A785F-C613-43AE-8B6A-928D2671E5C4}" destId="{6311020A-1037-41F8-B7A6-27BECD4D5689}" srcOrd="7" destOrd="0" presId="urn:microsoft.com/office/officeart/2011/layout/CircleProcess"/>
    <dgm:cxn modelId="{A2618FBD-8F57-4817-9F38-D8692F2874D9}" type="presParOf" srcId="{6311020A-1037-41F8-B7A6-27BECD4D5689}" destId="{816E33FF-FF63-4AE9-A935-B5E7B22BAAC6}" srcOrd="0" destOrd="0" presId="urn:microsoft.com/office/officeart/2011/layout/CircleProcess"/>
    <dgm:cxn modelId="{2B55A567-5264-4E24-9983-7EB25594D71C}" type="presParOf" srcId="{569A785F-C613-43AE-8B6A-928D2671E5C4}" destId="{17BAFEC3-31F4-47C8-8974-672180D3C059}" srcOrd="8" destOrd="0" presId="urn:microsoft.com/office/officeart/2011/layout/CircleProcess"/>
    <dgm:cxn modelId="{C0CB77A5-6221-48AB-8261-C09E475E9003}" type="presParOf" srcId="{569A785F-C613-43AE-8B6A-928D2671E5C4}" destId="{28639E36-EF38-40F0-950C-92CC827AA357}" srcOrd="9" destOrd="0" presId="urn:microsoft.com/office/officeart/2011/layout/CircleProcess"/>
    <dgm:cxn modelId="{557E68D8-2843-41E7-B7D2-37B98C6772F2}" type="presParOf" srcId="{28639E36-EF38-40F0-950C-92CC827AA357}" destId="{6602C16B-B9C7-4953-8CAE-341D412BC77D}" srcOrd="0" destOrd="0" presId="urn:microsoft.com/office/officeart/2011/layout/CircleProcess"/>
    <dgm:cxn modelId="{DF05C718-B652-4344-AE50-228139759958}" type="presParOf" srcId="{569A785F-C613-43AE-8B6A-928D2671E5C4}" destId="{D2516630-0C5D-4C97-9F13-73A676B51332}" srcOrd="10" destOrd="0" presId="urn:microsoft.com/office/officeart/2011/layout/CircleProcess"/>
    <dgm:cxn modelId="{0804D92A-1C44-4C0E-AAE0-DDA2293D047C}" type="presParOf" srcId="{D2516630-0C5D-4C97-9F13-73A676B51332}" destId="{A86D1757-6D1B-4F43-B8B9-E02325004D0F}" srcOrd="0" destOrd="0" presId="urn:microsoft.com/office/officeart/2011/layout/CircleProcess"/>
    <dgm:cxn modelId="{C3E979E6-9A02-429F-8609-37B422477660}"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5525F332-90F1-45AF-96A8-BE06E808D5A4}" type="presOf" srcId="{42A0538B-E0D9-4DD8-884C-405590DA8FAD}" destId="{816E33FF-FF63-4AE9-A935-B5E7B22BAAC6}" srcOrd="0" destOrd="0" presId="urn:microsoft.com/office/officeart/2011/layout/CircleProcess"/>
    <dgm:cxn modelId="{0F843FEA-1E3D-454A-BFB6-D8615B532DC5}" srcId="{8C5AA0BB-6C82-4561-BD7F-EA9554CCA8E8}" destId="{42A0538B-E0D9-4DD8-884C-405590DA8FAD}" srcOrd="1" destOrd="0" parTransId="{63E4241D-6369-46FD-B0BE-58B6C943C94F}" sibTransId="{BCA6A63A-227E-4B17-AC18-9BD61B8DCA6C}"/>
    <dgm:cxn modelId="{4C8A422C-0B75-41D1-8C68-A86C15223E1E}" srcId="{8C5AA0BB-6C82-4561-BD7F-EA9554CCA8E8}" destId="{A5F562EB-5024-403D-9D26-C75A97B08BAD}" srcOrd="0" destOrd="0" parTransId="{D2F32A4B-C39D-4D5B-8B11-342E4B86D0F7}" sibTransId="{7BF19AC2-8317-49C0-8CEB-EFE43A0B7746}"/>
    <dgm:cxn modelId="{EDD4E38B-2351-4679-BDAA-D84333EF4FF2}" type="presOf" srcId="{B15D0056-149E-4FA2-ACBE-4FA48F9BE988}" destId="{5818F97D-C62C-4DE0-8BAD-850965A1833C}" srcOrd="1" destOrd="0" presId="urn:microsoft.com/office/officeart/2011/layout/CircleProcess"/>
    <dgm:cxn modelId="{06E2902F-976E-44B5-9382-50D0A0BE42FB}" type="presOf" srcId="{8C5AA0BB-6C82-4561-BD7F-EA9554CCA8E8}" destId="{569A785F-C613-43AE-8B6A-928D2671E5C4}" srcOrd="0" destOrd="0" presId="urn:microsoft.com/office/officeart/2011/layout/CircleProcess"/>
    <dgm:cxn modelId="{EACF6D6F-0B63-49FF-A4EC-5BBA047D0C9C}" type="presOf" srcId="{048CE43B-3A5A-45DE-B2C1-684CAA0393B7}" destId="{8A68BEC8-F15E-4C7D-A513-75BA1F4A175C}" srcOrd="1" destOrd="0" presId="urn:microsoft.com/office/officeart/2011/layout/CircleProcess"/>
    <dgm:cxn modelId="{9086170D-6946-45AF-B709-4DE1ED766AFD}" type="presOf" srcId="{B15D0056-149E-4FA2-ACBE-4FA48F9BE988}" destId="{F58E5E15-0994-4148-AA37-33A01B4197D1}" srcOrd="0" destOrd="0" presId="urn:microsoft.com/office/officeart/2011/layout/CircleProcess"/>
    <dgm:cxn modelId="{76874A62-E4D6-4034-AF00-596C7915841F}"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A5E35A5B-3858-4D8F-9D9B-BFEEAE11DC51}" type="presOf" srcId="{048CE43B-3A5A-45DE-B2C1-684CAA0393B7}" destId="{A3817920-8488-421F-8124-5D0A02FCFF90}" srcOrd="0" destOrd="0" presId="urn:microsoft.com/office/officeart/2011/layout/CircleProcess"/>
    <dgm:cxn modelId="{AC138FCE-1555-40C2-B576-461148AEF113}" type="presOf" srcId="{A5F562EB-5024-403D-9D26-C75A97B08BAD}" destId="{1FB15468-A527-4BBE-9948-8A9EB9F167F3}" srcOrd="1" destOrd="0" presId="urn:microsoft.com/office/officeart/2011/layout/CircleProcess"/>
    <dgm:cxn modelId="{D18C05BD-4F77-440C-8790-F0469B5AD067}" type="presOf" srcId="{A5F562EB-5024-403D-9D26-C75A97B08BAD}" destId="{A86D1757-6D1B-4F43-B8B9-E02325004D0F}"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706D11B1-F81A-4D8D-92CE-6D7E60E76F4A}" type="presParOf" srcId="{569A785F-C613-43AE-8B6A-928D2671E5C4}" destId="{8BE4EF5C-D89C-4F7B-81B0-05E4A2A28F8C}" srcOrd="0" destOrd="0" presId="urn:microsoft.com/office/officeart/2011/layout/CircleProcess"/>
    <dgm:cxn modelId="{B18E0FA3-14A6-46E5-9F1A-6C923C1B47B9}" type="presParOf" srcId="{8BE4EF5C-D89C-4F7B-81B0-05E4A2A28F8C}" destId="{70DB159A-AF2B-426B-9C34-AAF328AF1492}" srcOrd="0" destOrd="0" presId="urn:microsoft.com/office/officeart/2011/layout/CircleProcess"/>
    <dgm:cxn modelId="{7BFF7E9E-5732-41EA-B03B-C9C94A5BB7BD}" type="presParOf" srcId="{569A785F-C613-43AE-8B6A-928D2671E5C4}" destId="{78BE1025-EA45-4DE9-A560-4104C2D2D108}" srcOrd="1" destOrd="0" presId="urn:microsoft.com/office/officeart/2011/layout/CircleProcess"/>
    <dgm:cxn modelId="{A59BFBA4-2CA4-44A0-B53B-ADDCD460B1F8}" type="presParOf" srcId="{78BE1025-EA45-4DE9-A560-4104C2D2D108}" destId="{F58E5E15-0994-4148-AA37-33A01B4197D1}" srcOrd="0" destOrd="0" presId="urn:microsoft.com/office/officeart/2011/layout/CircleProcess"/>
    <dgm:cxn modelId="{00E91E54-4FC3-4AED-8BB4-F532D898761F}" type="presParOf" srcId="{569A785F-C613-43AE-8B6A-928D2671E5C4}" destId="{5818F97D-C62C-4DE0-8BAD-850965A1833C}" srcOrd="2" destOrd="0" presId="urn:microsoft.com/office/officeart/2011/layout/CircleProcess"/>
    <dgm:cxn modelId="{95C57BFB-72D8-4D88-9AEB-C102EC9EA197}" type="presParOf" srcId="{569A785F-C613-43AE-8B6A-928D2671E5C4}" destId="{0491C653-6532-445A-B01F-B4CBC0BA3C01}" srcOrd="3" destOrd="0" presId="urn:microsoft.com/office/officeart/2011/layout/CircleProcess"/>
    <dgm:cxn modelId="{571ED7DA-C2A1-49C7-A22A-83786E7DF307}" type="presParOf" srcId="{0491C653-6532-445A-B01F-B4CBC0BA3C01}" destId="{236F6AB7-C4D2-4830-8130-8E1C57905660}" srcOrd="0" destOrd="0" presId="urn:microsoft.com/office/officeart/2011/layout/CircleProcess"/>
    <dgm:cxn modelId="{CD356170-E003-4D66-B9B9-504C421F5A1D}" type="presParOf" srcId="{569A785F-C613-43AE-8B6A-928D2671E5C4}" destId="{838F8FD9-80BC-4149-88BB-F7BBE30A5B68}" srcOrd="4" destOrd="0" presId="urn:microsoft.com/office/officeart/2011/layout/CircleProcess"/>
    <dgm:cxn modelId="{A924E256-3259-40D7-90BD-ED50B0044681}" type="presParOf" srcId="{838F8FD9-80BC-4149-88BB-F7BBE30A5B68}" destId="{A3817920-8488-421F-8124-5D0A02FCFF90}" srcOrd="0" destOrd="0" presId="urn:microsoft.com/office/officeart/2011/layout/CircleProcess"/>
    <dgm:cxn modelId="{0320AB90-7B18-4D07-B9BA-81D9CF38345D}" type="presParOf" srcId="{569A785F-C613-43AE-8B6A-928D2671E5C4}" destId="{8A68BEC8-F15E-4C7D-A513-75BA1F4A175C}" srcOrd="5" destOrd="0" presId="urn:microsoft.com/office/officeart/2011/layout/CircleProcess"/>
    <dgm:cxn modelId="{6375090D-C35E-46E2-87A8-0E7619BD8931}" type="presParOf" srcId="{569A785F-C613-43AE-8B6A-928D2671E5C4}" destId="{52AF2F58-9278-400A-82BF-2CBDB9167FD9}" srcOrd="6" destOrd="0" presId="urn:microsoft.com/office/officeart/2011/layout/CircleProcess"/>
    <dgm:cxn modelId="{377C214C-8BD4-4129-AEAC-8BABDC8FC73B}" type="presParOf" srcId="{52AF2F58-9278-400A-82BF-2CBDB9167FD9}" destId="{61130526-BD01-4467-9FE6-221C3072BFCE}" srcOrd="0" destOrd="0" presId="urn:microsoft.com/office/officeart/2011/layout/CircleProcess"/>
    <dgm:cxn modelId="{6B517FD2-6F4D-4280-A58C-FDE9B723AB7B}" type="presParOf" srcId="{569A785F-C613-43AE-8B6A-928D2671E5C4}" destId="{6311020A-1037-41F8-B7A6-27BECD4D5689}" srcOrd="7" destOrd="0" presId="urn:microsoft.com/office/officeart/2011/layout/CircleProcess"/>
    <dgm:cxn modelId="{EE6BBC0C-57A5-49C3-8BFA-7820F66B5B6D}" type="presParOf" srcId="{6311020A-1037-41F8-B7A6-27BECD4D5689}" destId="{816E33FF-FF63-4AE9-A935-B5E7B22BAAC6}" srcOrd="0" destOrd="0" presId="urn:microsoft.com/office/officeart/2011/layout/CircleProcess"/>
    <dgm:cxn modelId="{A7726CDF-0330-450A-8DD1-5F83819E716F}" type="presParOf" srcId="{569A785F-C613-43AE-8B6A-928D2671E5C4}" destId="{17BAFEC3-31F4-47C8-8974-672180D3C059}" srcOrd="8" destOrd="0" presId="urn:microsoft.com/office/officeart/2011/layout/CircleProcess"/>
    <dgm:cxn modelId="{D500B34D-7D27-47CE-A43C-B82DB8F05412}" type="presParOf" srcId="{569A785F-C613-43AE-8B6A-928D2671E5C4}" destId="{28639E36-EF38-40F0-950C-92CC827AA357}" srcOrd="9" destOrd="0" presId="urn:microsoft.com/office/officeart/2011/layout/CircleProcess"/>
    <dgm:cxn modelId="{1DF59F25-9897-4E58-A301-7777007B7877}" type="presParOf" srcId="{28639E36-EF38-40F0-950C-92CC827AA357}" destId="{6602C16B-B9C7-4953-8CAE-341D412BC77D}" srcOrd="0" destOrd="0" presId="urn:microsoft.com/office/officeart/2011/layout/CircleProcess"/>
    <dgm:cxn modelId="{6DDC1E5A-7609-447A-AB4D-412D0CFDE6A1}" type="presParOf" srcId="{569A785F-C613-43AE-8B6A-928D2671E5C4}" destId="{D2516630-0C5D-4C97-9F13-73A676B51332}" srcOrd="10" destOrd="0" presId="urn:microsoft.com/office/officeart/2011/layout/CircleProcess"/>
    <dgm:cxn modelId="{CD0CBC8B-6775-4F3A-8E52-6A0602BB05E4}" type="presParOf" srcId="{D2516630-0C5D-4C97-9F13-73A676B51332}" destId="{A86D1757-6D1B-4F43-B8B9-E02325004D0F}" srcOrd="0" destOrd="0" presId="urn:microsoft.com/office/officeart/2011/layout/CircleProcess"/>
    <dgm:cxn modelId="{E83FF87E-63CF-4231-BE2A-60882F0F0B90}"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A56F1AF5-F897-48C2-8B4F-EFAEE580C5D2}" type="presOf" srcId="{8C5AA0BB-6C82-4561-BD7F-EA9554CCA8E8}" destId="{569A785F-C613-43AE-8B6A-928D2671E5C4}" srcOrd="0" destOrd="0" presId="urn:microsoft.com/office/officeart/2011/layout/CircleProcess"/>
    <dgm:cxn modelId="{818695F5-34D2-42EB-946C-1B4B11820DF3}" type="presOf" srcId="{048CE43B-3A5A-45DE-B2C1-684CAA0393B7}" destId="{8A68BEC8-F15E-4C7D-A513-75BA1F4A175C}" srcOrd="1" destOrd="0" presId="urn:microsoft.com/office/officeart/2011/layout/CircleProcess"/>
    <dgm:cxn modelId="{1E5691F0-7A11-432E-BE2E-4AE5FD173362}" type="presOf" srcId="{B15D0056-149E-4FA2-ACBE-4FA48F9BE988}" destId="{5818F97D-C62C-4DE0-8BAD-850965A1833C}" srcOrd="1" destOrd="0" presId="urn:microsoft.com/office/officeart/2011/layout/CircleProcess"/>
    <dgm:cxn modelId="{420DAB6B-CE1E-4282-8180-AE85E3AE710A}" type="presOf" srcId="{42A0538B-E0D9-4DD8-884C-405590DA8FAD}" destId="{17BAFEC3-31F4-47C8-8974-672180D3C059}" srcOrd="1" destOrd="0" presId="urn:microsoft.com/office/officeart/2011/layout/CircleProcess"/>
    <dgm:cxn modelId="{92735552-7E73-4F83-B22D-7843872607E5}" type="presOf" srcId="{42A0538B-E0D9-4DD8-884C-405590DA8FAD}" destId="{816E33FF-FF63-4AE9-A935-B5E7B22BAAC6}" srcOrd="0" destOrd="0" presId="urn:microsoft.com/office/officeart/2011/layout/CircleProcess"/>
    <dgm:cxn modelId="{2627D279-0D8D-467D-A499-81D3EF2BF808}" type="presOf" srcId="{048CE43B-3A5A-45DE-B2C1-684CAA0393B7}" destId="{A3817920-8488-421F-8124-5D0A02FCFF90}" srcOrd="0" destOrd="0" presId="urn:microsoft.com/office/officeart/2011/layout/CircleProcess"/>
    <dgm:cxn modelId="{39C9E70D-DCF5-43B8-AA27-8B7B8ECFFEB0}" type="presOf" srcId="{B15D0056-149E-4FA2-ACBE-4FA48F9BE988}" destId="{F58E5E15-0994-4148-AA37-33A01B4197D1}" srcOrd="0"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060824E-ECAB-4716-9E2E-34365629A4F3}" srcId="{8C5AA0BB-6C82-4561-BD7F-EA9554CCA8E8}" destId="{B15D0056-149E-4FA2-ACBE-4FA48F9BE988}" srcOrd="3" destOrd="0" parTransId="{A860B921-D7C4-40F1-B7BB-D31995E32CFC}" sibTransId="{ECA44D42-690E-404C-9B2C-5B6115B69C60}"/>
    <dgm:cxn modelId="{B7E78AF8-FB65-47BB-841F-5B5FB4CA66EF}" type="presOf" srcId="{A5F562EB-5024-403D-9D26-C75A97B08BAD}" destId="{1FB15468-A527-4BBE-9948-8A9EB9F167F3}" srcOrd="1" destOrd="0" presId="urn:microsoft.com/office/officeart/2011/layout/CircleProcess"/>
    <dgm:cxn modelId="{574B8202-F2FD-488F-BC1B-2FA0D0A0EDB6}" type="presOf" srcId="{A5F562EB-5024-403D-9D26-C75A97B08BAD}" destId="{A86D1757-6D1B-4F43-B8B9-E02325004D0F}" srcOrd="0"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A9E92FA7-730C-4179-B51F-CCB9476E0F45}" type="presParOf" srcId="{569A785F-C613-43AE-8B6A-928D2671E5C4}" destId="{8BE4EF5C-D89C-4F7B-81B0-05E4A2A28F8C}" srcOrd="0" destOrd="0" presId="urn:microsoft.com/office/officeart/2011/layout/CircleProcess"/>
    <dgm:cxn modelId="{90145B57-7B49-4DA7-AD81-B089698F4CB4}" type="presParOf" srcId="{8BE4EF5C-D89C-4F7B-81B0-05E4A2A28F8C}" destId="{70DB159A-AF2B-426B-9C34-AAF328AF1492}" srcOrd="0" destOrd="0" presId="urn:microsoft.com/office/officeart/2011/layout/CircleProcess"/>
    <dgm:cxn modelId="{D81E45F4-794A-43A6-BB3D-2A5085DB35D7}" type="presParOf" srcId="{569A785F-C613-43AE-8B6A-928D2671E5C4}" destId="{78BE1025-EA45-4DE9-A560-4104C2D2D108}" srcOrd="1" destOrd="0" presId="urn:microsoft.com/office/officeart/2011/layout/CircleProcess"/>
    <dgm:cxn modelId="{F63754AC-568D-491C-8CE7-3D476762B87C}" type="presParOf" srcId="{78BE1025-EA45-4DE9-A560-4104C2D2D108}" destId="{F58E5E15-0994-4148-AA37-33A01B4197D1}" srcOrd="0" destOrd="0" presId="urn:microsoft.com/office/officeart/2011/layout/CircleProcess"/>
    <dgm:cxn modelId="{B6AA51BF-5768-4635-84C6-3AD5E47BB960}" type="presParOf" srcId="{569A785F-C613-43AE-8B6A-928D2671E5C4}" destId="{5818F97D-C62C-4DE0-8BAD-850965A1833C}" srcOrd="2" destOrd="0" presId="urn:microsoft.com/office/officeart/2011/layout/CircleProcess"/>
    <dgm:cxn modelId="{F48E9A0F-F6D1-43B0-9E69-36F46048FE49}" type="presParOf" srcId="{569A785F-C613-43AE-8B6A-928D2671E5C4}" destId="{0491C653-6532-445A-B01F-B4CBC0BA3C01}" srcOrd="3" destOrd="0" presId="urn:microsoft.com/office/officeart/2011/layout/CircleProcess"/>
    <dgm:cxn modelId="{39A9A072-6578-47B8-B817-7228092AF247}" type="presParOf" srcId="{0491C653-6532-445A-B01F-B4CBC0BA3C01}" destId="{236F6AB7-C4D2-4830-8130-8E1C57905660}" srcOrd="0" destOrd="0" presId="urn:microsoft.com/office/officeart/2011/layout/CircleProcess"/>
    <dgm:cxn modelId="{5A238F8C-59C3-4071-BC96-FA85B1D1F508}" type="presParOf" srcId="{569A785F-C613-43AE-8B6A-928D2671E5C4}" destId="{838F8FD9-80BC-4149-88BB-F7BBE30A5B68}" srcOrd="4" destOrd="0" presId="urn:microsoft.com/office/officeart/2011/layout/CircleProcess"/>
    <dgm:cxn modelId="{29FC54D3-F482-4DA2-8423-2E49778BC9F3}" type="presParOf" srcId="{838F8FD9-80BC-4149-88BB-F7BBE30A5B68}" destId="{A3817920-8488-421F-8124-5D0A02FCFF90}" srcOrd="0" destOrd="0" presId="urn:microsoft.com/office/officeart/2011/layout/CircleProcess"/>
    <dgm:cxn modelId="{278200BA-F05B-4084-AD4E-16F9B96C10D2}" type="presParOf" srcId="{569A785F-C613-43AE-8B6A-928D2671E5C4}" destId="{8A68BEC8-F15E-4C7D-A513-75BA1F4A175C}" srcOrd="5" destOrd="0" presId="urn:microsoft.com/office/officeart/2011/layout/CircleProcess"/>
    <dgm:cxn modelId="{37ABB373-3A1A-48AF-9C62-8E235F2BDD64}" type="presParOf" srcId="{569A785F-C613-43AE-8B6A-928D2671E5C4}" destId="{52AF2F58-9278-400A-82BF-2CBDB9167FD9}" srcOrd="6" destOrd="0" presId="urn:microsoft.com/office/officeart/2011/layout/CircleProcess"/>
    <dgm:cxn modelId="{B56042FB-C5C2-41E0-A485-D7A9187DD4FC}" type="presParOf" srcId="{52AF2F58-9278-400A-82BF-2CBDB9167FD9}" destId="{61130526-BD01-4467-9FE6-221C3072BFCE}" srcOrd="0" destOrd="0" presId="urn:microsoft.com/office/officeart/2011/layout/CircleProcess"/>
    <dgm:cxn modelId="{E8BD6E77-3A8A-4E75-8E87-AB4C9B8638A3}" type="presParOf" srcId="{569A785F-C613-43AE-8B6A-928D2671E5C4}" destId="{6311020A-1037-41F8-B7A6-27BECD4D5689}" srcOrd="7" destOrd="0" presId="urn:microsoft.com/office/officeart/2011/layout/CircleProcess"/>
    <dgm:cxn modelId="{2F16D576-253E-4B71-AD0C-203748051B14}" type="presParOf" srcId="{6311020A-1037-41F8-B7A6-27BECD4D5689}" destId="{816E33FF-FF63-4AE9-A935-B5E7B22BAAC6}" srcOrd="0" destOrd="0" presId="urn:microsoft.com/office/officeart/2011/layout/CircleProcess"/>
    <dgm:cxn modelId="{C3A8E8A2-04C9-4481-890C-B4B8D9294A9F}" type="presParOf" srcId="{569A785F-C613-43AE-8B6A-928D2671E5C4}" destId="{17BAFEC3-31F4-47C8-8974-672180D3C059}" srcOrd="8" destOrd="0" presId="urn:microsoft.com/office/officeart/2011/layout/CircleProcess"/>
    <dgm:cxn modelId="{B38461A7-B5D7-4EA4-AEED-69EA7D552389}" type="presParOf" srcId="{569A785F-C613-43AE-8B6A-928D2671E5C4}" destId="{28639E36-EF38-40F0-950C-92CC827AA357}" srcOrd="9" destOrd="0" presId="urn:microsoft.com/office/officeart/2011/layout/CircleProcess"/>
    <dgm:cxn modelId="{0C497103-5B40-4418-B367-918BED81A313}" type="presParOf" srcId="{28639E36-EF38-40F0-950C-92CC827AA357}" destId="{6602C16B-B9C7-4953-8CAE-341D412BC77D}" srcOrd="0" destOrd="0" presId="urn:microsoft.com/office/officeart/2011/layout/CircleProcess"/>
    <dgm:cxn modelId="{D0199DDA-00A4-4391-A7E3-AE12E9ECBE4D}" type="presParOf" srcId="{569A785F-C613-43AE-8B6A-928D2671E5C4}" destId="{D2516630-0C5D-4C97-9F13-73A676B51332}" srcOrd="10" destOrd="0" presId="urn:microsoft.com/office/officeart/2011/layout/CircleProcess"/>
    <dgm:cxn modelId="{C25254D3-2E30-49C7-9269-33D3D846F069}" type="presParOf" srcId="{D2516630-0C5D-4C97-9F13-73A676B51332}" destId="{A86D1757-6D1B-4F43-B8B9-E02325004D0F}" srcOrd="0" destOrd="0" presId="urn:microsoft.com/office/officeart/2011/layout/CircleProcess"/>
    <dgm:cxn modelId="{AC9EC221-B42B-4772-9B8D-7CE821044EBF}"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36AE595C-6327-4547-984E-A6E0A525DBF6}" type="presOf" srcId="{048CE43B-3A5A-45DE-B2C1-684CAA0393B7}" destId="{A3817920-8488-421F-8124-5D0A02FCFF90}" srcOrd="0" destOrd="0" presId="urn:microsoft.com/office/officeart/2011/layout/CircleProcess"/>
    <dgm:cxn modelId="{1B71DE84-EDF8-40C8-A45D-E29F0A5826FD}" type="presOf" srcId="{048CE43B-3A5A-45DE-B2C1-684CAA0393B7}" destId="{8A68BEC8-F15E-4C7D-A513-75BA1F4A175C}" srcOrd="1" destOrd="0" presId="urn:microsoft.com/office/officeart/2011/layout/CircleProcess"/>
    <dgm:cxn modelId="{D28AAD70-D3E7-4C13-8007-FF1D98BB7213}" type="presOf" srcId="{A5F562EB-5024-403D-9D26-C75A97B08BAD}" destId="{1FB15468-A527-4BBE-9948-8A9EB9F167F3}" srcOrd="1" destOrd="0" presId="urn:microsoft.com/office/officeart/2011/layout/CircleProcess"/>
    <dgm:cxn modelId="{CDEAAB25-3835-4315-91A4-74A641013101}" type="presOf" srcId="{A5F562EB-5024-403D-9D26-C75A97B08BAD}" destId="{A86D1757-6D1B-4F43-B8B9-E02325004D0F}" srcOrd="0"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A35DCDAA-5474-49FC-B22C-B6BBD61B1D9A}" type="presOf" srcId="{8C5AA0BB-6C82-4561-BD7F-EA9554CCA8E8}" destId="{569A785F-C613-43AE-8B6A-928D2671E5C4}"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4FA7CF1B-9D45-459F-9AC7-53D2DE4FF12B}" type="presOf" srcId="{B15D0056-149E-4FA2-ACBE-4FA48F9BE988}" destId="{F58E5E15-0994-4148-AA37-33A01B4197D1}" srcOrd="0" destOrd="0" presId="urn:microsoft.com/office/officeart/2011/layout/CircleProcess"/>
    <dgm:cxn modelId="{4746E762-7DA2-406A-AE54-6CDDD93341FD}"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03BC7465-E207-4FED-B0BD-B6BE728DE52C}" type="presOf" srcId="{B15D0056-149E-4FA2-ACBE-4FA48F9BE988}" destId="{5818F97D-C62C-4DE0-8BAD-850965A1833C}" srcOrd="1" destOrd="0" presId="urn:microsoft.com/office/officeart/2011/layout/CircleProcess"/>
    <dgm:cxn modelId="{FAF14638-A790-41B6-A770-29E82693B746}" type="presOf" srcId="{42A0538B-E0D9-4DD8-884C-405590DA8FAD}" destId="{816E33FF-FF63-4AE9-A935-B5E7B22BAAC6}" srcOrd="0" destOrd="0" presId="urn:microsoft.com/office/officeart/2011/layout/CircleProcess"/>
    <dgm:cxn modelId="{6ED8CEA1-F6A2-4C8E-840E-2390A1F9719E}" type="presParOf" srcId="{569A785F-C613-43AE-8B6A-928D2671E5C4}" destId="{8BE4EF5C-D89C-4F7B-81B0-05E4A2A28F8C}" srcOrd="0" destOrd="0" presId="urn:microsoft.com/office/officeart/2011/layout/CircleProcess"/>
    <dgm:cxn modelId="{82F39F04-190E-4515-AE8C-A041496E8E53}" type="presParOf" srcId="{8BE4EF5C-D89C-4F7B-81B0-05E4A2A28F8C}" destId="{70DB159A-AF2B-426B-9C34-AAF328AF1492}" srcOrd="0" destOrd="0" presId="urn:microsoft.com/office/officeart/2011/layout/CircleProcess"/>
    <dgm:cxn modelId="{1BD54565-4492-43C7-8027-2929E70C8C1B}" type="presParOf" srcId="{569A785F-C613-43AE-8B6A-928D2671E5C4}" destId="{78BE1025-EA45-4DE9-A560-4104C2D2D108}" srcOrd="1" destOrd="0" presId="urn:microsoft.com/office/officeart/2011/layout/CircleProcess"/>
    <dgm:cxn modelId="{76153D4A-F824-4185-88FB-CD222F48E7DA}" type="presParOf" srcId="{78BE1025-EA45-4DE9-A560-4104C2D2D108}" destId="{F58E5E15-0994-4148-AA37-33A01B4197D1}" srcOrd="0" destOrd="0" presId="urn:microsoft.com/office/officeart/2011/layout/CircleProcess"/>
    <dgm:cxn modelId="{5BFB20AA-AD03-4B20-B2A3-73FEE238A4F2}" type="presParOf" srcId="{569A785F-C613-43AE-8B6A-928D2671E5C4}" destId="{5818F97D-C62C-4DE0-8BAD-850965A1833C}" srcOrd="2" destOrd="0" presId="urn:microsoft.com/office/officeart/2011/layout/CircleProcess"/>
    <dgm:cxn modelId="{AEE481CD-A9BB-4980-9BC8-47CE2BED0C18}" type="presParOf" srcId="{569A785F-C613-43AE-8B6A-928D2671E5C4}" destId="{0491C653-6532-445A-B01F-B4CBC0BA3C01}" srcOrd="3" destOrd="0" presId="urn:microsoft.com/office/officeart/2011/layout/CircleProcess"/>
    <dgm:cxn modelId="{27C6BAD3-DB7E-4FF5-A783-51577EB8A416}" type="presParOf" srcId="{0491C653-6532-445A-B01F-B4CBC0BA3C01}" destId="{236F6AB7-C4D2-4830-8130-8E1C57905660}" srcOrd="0" destOrd="0" presId="urn:microsoft.com/office/officeart/2011/layout/CircleProcess"/>
    <dgm:cxn modelId="{90C465CB-8B28-4529-A2AD-CE437A7A86A9}" type="presParOf" srcId="{569A785F-C613-43AE-8B6A-928D2671E5C4}" destId="{838F8FD9-80BC-4149-88BB-F7BBE30A5B68}" srcOrd="4" destOrd="0" presId="urn:microsoft.com/office/officeart/2011/layout/CircleProcess"/>
    <dgm:cxn modelId="{2E1AF245-D3C6-4D99-A744-3F3171CAE415}" type="presParOf" srcId="{838F8FD9-80BC-4149-88BB-F7BBE30A5B68}" destId="{A3817920-8488-421F-8124-5D0A02FCFF90}" srcOrd="0" destOrd="0" presId="urn:microsoft.com/office/officeart/2011/layout/CircleProcess"/>
    <dgm:cxn modelId="{0EA93A2A-55EE-4D98-91D9-874411158BCE}" type="presParOf" srcId="{569A785F-C613-43AE-8B6A-928D2671E5C4}" destId="{8A68BEC8-F15E-4C7D-A513-75BA1F4A175C}" srcOrd="5" destOrd="0" presId="urn:microsoft.com/office/officeart/2011/layout/CircleProcess"/>
    <dgm:cxn modelId="{AA4F158F-24DE-4417-8DC8-09E0D0F7FA8D}" type="presParOf" srcId="{569A785F-C613-43AE-8B6A-928D2671E5C4}" destId="{52AF2F58-9278-400A-82BF-2CBDB9167FD9}" srcOrd="6" destOrd="0" presId="urn:microsoft.com/office/officeart/2011/layout/CircleProcess"/>
    <dgm:cxn modelId="{51F0DA72-7289-4CDF-B9DE-9AA9927C7893}" type="presParOf" srcId="{52AF2F58-9278-400A-82BF-2CBDB9167FD9}" destId="{61130526-BD01-4467-9FE6-221C3072BFCE}" srcOrd="0" destOrd="0" presId="urn:microsoft.com/office/officeart/2011/layout/CircleProcess"/>
    <dgm:cxn modelId="{6FD79526-46B3-4EE7-AC0A-FDC3A7BFD001}" type="presParOf" srcId="{569A785F-C613-43AE-8B6A-928D2671E5C4}" destId="{6311020A-1037-41F8-B7A6-27BECD4D5689}" srcOrd="7" destOrd="0" presId="urn:microsoft.com/office/officeart/2011/layout/CircleProcess"/>
    <dgm:cxn modelId="{4B58AC00-C50D-4DEE-95CA-710EC2F7A619}" type="presParOf" srcId="{6311020A-1037-41F8-B7A6-27BECD4D5689}" destId="{816E33FF-FF63-4AE9-A935-B5E7B22BAAC6}" srcOrd="0" destOrd="0" presId="urn:microsoft.com/office/officeart/2011/layout/CircleProcess"/>
    <dgm:cxn modelId="{08300467-F9A5-4199-90F7-79FE36F297D1}" type="presParOf" srcId="{569A785F-C613-43AE-8B6A-928D2671E5C4}" destId="{17BAFEC3-31F4-47C8-8974-672180D3C059}" srcOrd="8" destOrd="0" presId="urn:microsoft.com/office/officeart/2011/layout/CircleProcess"/>
    <dgm:cxn modelId="{B8539DEC-17F1-4D76-A359-8BF9A2DCCEB8}" type="presParOf" srcId="{569A785F-C613-43AE-8B6A-928D2671E5C4}" destId="{28639E36-EF38-40F0-950C-92CC827AA357}" srcOrd="9" destOrd="0" presId="urn:microsoft.com/office/officeart/2011/layout/CircleProcess"/>
    <dgm:cxn modelId="{F5371E93-D4BE-4CEC-AF6D-4E9A3F704B99}" type="presParOf" srcId="{28639E36-EF38-40F0-950C-92CC827AA357}" destId="{6602C16B-B9C7-4953-8CAE-341D412BC77D}" srcOrd="0" destOrd="0" presId="urn:microsoft.com/office/officeart/2011/layout/CircleProcess"/>
    <dgm:cxn modelId="{A7CDC84B-7BA0-4A11-BB90-FA351AA1240E}" type="presParOf" srcId="{569A785F-C613-43AE-8B6A-928D2671E5C4}" destId="{D2516630-0C5D-4C97-9F13-73A676B51332}" srcOrd="10" destOrd="0" presId="urn:microsoft.com/office/officeart/2011/layout/CircleProcess"/>
    <dgm:cxn modelId="{48545F61-7EE7-45C5-B9FC-10CBD8A82D82}" type="presParOf" srcId="{D2516630-0C5D-4C97-9F13-73A676B51332}" destId="{A86D1757-6D1B-4F43-B8B9-E02325004D0F}" srcOrd="0" destOrd="0" presId="urn:microsoft.com/office/officeart/2011/layout/CircleProcess"/>
    <dgm:cxn modelId="{378334F8-D396-4D92-BD35-28432087CA83}"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FCA79468-2541-4D44-B17F-7FDB182823BC}" type="presOf" srcId="{048CE43B-3A5A-45DE-B2C1-684CAA0393B7}" destId="{A3817920-8488-421F-8124-5D0A02FCFF90}" srcOrd="0" destOrd="0" presId="urn:microsoft.com/office/officeart/2011/layout/CircleProcess"/>
    <dgm:cxn modelId="{B5E69677-53DD-4B60-849D-EBC515777BFA}" type="presOf" srcId="{8C5AA0BB-6C82-4561-BD7F-EA9554CCA8E8}" destId="{569A785F-C613-43AE-8B6A-928D2671E5C4}" srcOrd="0" destOrd="0" presId="urn:microsoft.com/office/officeart/2011/layout/CircleProcess"/>
    <dgm:cxn modelId="{0D4DC3FE-34CF-4248-9047-2B4C48B24500}" type="presOf" srcId="{A5F562EB-5024-403D-9D26-C75A97B08BAD}" destId="{1FB15468-A527-4BBE-9948-8A9EB9F167F3}" srcOrd="1" destOrd="0" presId="urn:microsoft.com/office/officeart/2011/layout/CircleProcess"/>
    <dgm:cxn modelId="{2F9A7467-297B-4DB6-9A06-9E42F663588B}" type="presOf" srcId="{B15D0056-149E-4FA2-ACBE-4FA48F9BE988}" destId="{5818F97D-C62C-4DE0-8BAD-850965A1833C}"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572A7593-5BEB-41AE-B21E-AA6D91B99FAA}" type="presOf" srcId="{A5F562EB-5024-403D-9D26-C75A97B08BAD}" destId="{A86D1757-6D1B-4F43-B8B9-E02325004D0F}"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929AAC1D-4681-4F09-B993-70E6A476B676}" type="presOf" srcId="{B15D0056-149E-4FA2-ACBE-4FA48F9BE988}" destId="{F58E5E15-0994-4148-AA37-33A01B4197D1}" srcOrd="0" destOrd="0" presId="urn:microsoft.com/office/officeart/2011/layout/CircleProcess"/>
    <dgm:cxn modelId="{4FA89DE1-9342-4053-AA64-9BA1AD085E89}"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7C64AA99-C7EE-4340-8D2F-BCD2737F8949}" type="presOf" srcId="{048CE43B-3A5A-45DE-B2C1-684CAA0393B7}" destId="{8A68BEC8-F15E-4C7D-A513-75BA1F4A175C}" srcOrd="1" destOrd="0" presId="urn:microsoft.com/office/officeart/2011/layout/CircleProcess"/>
    <dgm:cxn modelId="{CEDF0BAF-4CA0-4641-8A3E-3CB8F47AED6E}" type="presOf" srcId="{42A0538B-E0D9-4DD8-884C-405590DA8FAD}" destId="{816E33FF-FF63-4AE9-A935-B5E7B22BAAC6}" srcOrd="0" destOrd="0" presId="urn:microsoft.com/office/officeart/2011/layout/CircleProcess"/>
    <dgm:cxn modelId="{C0C97B62-A26D-4A37-8125-60FD52A8D2CF}" type="presParOf" srcId="{569A785F-C613-43AE-8B6A-928D2671E5C4}" destId="{8BE4EF5C-D89C-4F7B-81B0-05E4A2A28F8C}" srcOrd="0" destOrd="0" presId="urn:microsoft.com/office/officeart/2011/layout/CircleProcess"/>
    <dgm:cxn modelId="{C3C609F5-2DDB-427A-949C-7DD05F63D456}" type="presParOf" srcId="{8BE4EF5C-D89C-4F7B-81B0-05E4A2A28F8C}" destId="{70DB159A-AF2B-426B-9C34-AAF328AF1492}" srcOrd="0" destOrd="0" presId="urn:microsoft.com/office/officeart/2011/layout/CircleProcess"/>
    <dgm:cxn modelId="{A37A3A07-FBD0-4BB9-9F2E-782C9754FFEE}" type="presParOf" srcId="{569A785F-C613-43AE-8B6A-928D2671E5C4}" destId="{78BE1025-EA45-4DE9-A560-4104C2D2D108}" srcOrd="1" destOrd="0" presId="urn:microsoft.com/office/officeart/2011/layout/CircleProcess"/>
    <dgm:cxn modelId="{435F1990-FC45-45DA-A3CB-D7524D1E46B1}" type="presParOf" srcId="{78BE1025-EA45-4DE9-A560-4104C2D2D108}" destId="{F58E5E15-0994-4148-AA37-33A01B4197D1}" srcOrd="0" destOrd="0" presId="urn:microsoft.com/office/officeart/2011/layout/CircleProcess"/>
    <dgm:cxn modelId="{D8ADE91B-4A15-4087-B8F3-DDA2F612EE5F}" type="presParOf" srcId="{569A785F-C613-43AE-8B6A-928D2671E5C4}" destId="{5818F97D-C62C-4DE0-8BAD-850965A1833C}" srcOrd="2" destOrd="0" presId="urn:microsoft.com/office/officeart/2011/layout/CircleProcess"/>
    <dgm:cxn modelId="{F14B5C0A-53D0-4F8F-A839-462852EDEE4B}" type="presParOf" srcId="{569A785F-C613-43AE-8B6A-928D2671E5C4}" destId="{0491C653-6532-445A-B01F-B4CBC0BA3C01}" srcOrd="3" destOrd="0" presId="urn:microsoft.com/office/officeart/2011/layout/CircleProcess"/>
    <dgm:cxn modelId="{BD13AC38-CA58-4D08-98CC-5C2F409E6828}" type="presParOf" srcId="{0491C653-6532-445A-B01F-B4CBC0BA3C01}" destId="{236F6AB7-C4D2-4830-8130-8E1C57905660}" srcOrd="0" destOrd="0" presId="urn:microsoft.com/office/officeart/2011/layout/CircleProcess"/>
    <dgm:cxn modelId="{B413F1DB-4151-4942-8459-02CFAA93B31A}" type="presParOf" srcId="{569A785F-C613-43AE-8B6A-928D2671E5C4}" destId="{838F8FD9-80BC-4149-88BB-F7BBE30A5B68}" srcOrd="4" destOrd="0" presId="urn:microsoft.com/office/officeart/2011/layout/CircleProcess"/>
    <dgm:cxn modelId="{A50B2D58-4745-42D5-A7CB-1262CC738702}" type="presParOf" srcId="{838F8FD9-80BC-4149-88BB-F7BBE30A5B68}" destId="{A3817920-8488-421F-8124-5D0A02FCFF90}" srcOrd="0" destOrd="0" presId="urn:microsoft.com/office/officeart/2011/layout/CircleProcess"/>
    <dgm:cxn modelId="{158F416A-B188-454B-AA72-1187E063CA92}" type="presParOf" srcId="{569A785F-C613-43AE-8B6A-928D2671E5C4}" destId="{8A68BEC8-F15E-4C7D-A513-75BA1F4A175C}" srcOrd="5" destOrd="0" presId="urn:microsoft.com/office/officeart/2011/layout/CircleProcess"/>
    <dgm:cxn modelId="{B99FA7F1-8D3A-406D-A59B-F1A13716AFF6}" type="presParOf" srcId="{569A785F-C613-43AE-8B6A-928D2671E5C4}" destId="{52AF2F58-9278-400A-82BF-2CBDB9167FD9}" srcOrd="6" destOrd="0" presId="urn:microsoft.com/office/officeart/2011/layout/CircleProcess"/>
    <dgm:cxn modelId="{C4EEE9BC-324C-4050-81AA-8C4AC74CF63E}" type="presParOf" srcId="{52AF2F58-9278-400A-82BF-2CBDB9167FD9}" destId="{61130526-BD01-4467-9FE6-221C3072BFCE}" srcOrd="0" destOrd="0" presId="urn:microsoft.com/office/officeart/2011/layout/CircleProcess"/>
    <dgm:cxn modelId="{B74F74EF-BD93-4763-B6C5-62555CAD528D}" type="presParOf" srcId="{569A785F-C613-43AE-8B6A-928D2671E5C4}" destId="{6311020A-1037-41F8-B7A6-27BECD4D5689}" srcOrd="7" destOrd="0" presId="urn:microsoft.com/office/officeart/2011/layout/CircleProcess"/>
    <dgm:cxn modelId="{2279826B-B116-4A97-94F3-F7BB247C254B}" type="presParOf" srcId="{6311020A-1037-41F8-B7A6-27BECD4D5689}" destId="{816E33FF-FF63-4AE9-A935-B5E7B22BAAC6}" srcOrd="0" destOrd="0" presId="urn:microsoft.com/office/officeart/2011/layout/CircleProcess"/>
    <dgm:cxn modelId="{3C77BE9D-2B8B-4B0C-9498-C3C7B49ACC13}" type="presParOf" srcId="{569A785F-C613-43AE-8B6A-928D2671E5C4}" destId="{17BAFEC3-31F4-47C8-8974-672180D3C059}" srcOrd="8" destOrd="0" presId="urn:microsoft.com/office/officeart/2011/layout/CircleProcess"/>
    <dgm:cxn modelId="{E2E64C9E-3B29-4152-A36E-73DE947E7EB6}" type="presParOf" srcId="{569A785F-C613-43AE-8B6A-928D2671E5C4}" destId="{28639E36-EF38-40F0-950C-92CC827AA357}" srcOrd="9" destOrd="0" presId="urn:microsoft.com/office/officeart/2011/layout/CircleProcess"/>
    <dgm:cxn modelId="{E7B452DA-1484-450F-AAFD-8CF995283A6C}" type="presParOf" srcId="{28639E36-EF38-40F0-950C-92CC827AA357}" destId="{6602C16B-B9C7-4953-8CAE-341D412BC77D}" srcOrd="0" destOrd="0" presId="urn:microsoft.com/office/officeart/2011/layout/CircleProcess"/>
    <dgm:cxn modelId="{5F6B1EF4-2123-440B-9BDA-8953D5821CDC}" type="presParOf" srcId="{569A785F-C613-43AE-8B6A-928D2671E5C4}" destId="{D2516630-0C5D-4C97-9F13-73A676B51332}" srcOrd="10" destOrd="0" presId="urn:microsoft.com/office/officeart/2011/layout/CircleProcess"/>
    <dgm:cxn modelId="{54AA3525-D0DE-4623-B865-DFAA9B35594B}" type="presParOf" srcId="{D2516630-0C5D-4C97-9F13-73A676B51332}" destId="{A86D1757-6D1B-4F43-B8B9-E02325004D0F}" srcOrd="0" destOrd="0" presId="urn:microsoft.com/office/officeart/2011/layout/CircleProcess"/>
    <dgm:cxn modelId="{61F00A14-CDE1-4B26-BAF2-27956A4B2650}"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446A0A36-BDD6-4DB7-A72B-242D0CBC8574}" type="presOf" srcId="{048CE43B-3A5A-45DE-B2C1-684CAA0393B7}" destId="{A3817920-8488-421F-8124-5D0A02FCFF90}" srcOrd="0" destOrd="0" presId="urn:microsoft.com/office/officeart/2011/layout/CircleProcess"/>
    <dgm:cxn modelId="{E411842E-7B4B-45CC-AE8B-50123EBADB69}" type="presOf" srcId="{B15D0056-149E-4FA2-ACBE-4FA48F9BE988}" destId="{F58E5E15-0994-4148-AA37-33A01B4197D1}" srcOrd="0" destOrd="0" presId="urn:microsoft.com/office/officeart/2011/layout/CircleProcess"/>
    <dgm:cxn modelId="{99723848-8AFE-4D68-BBC7-CADD7222F144}" type="presOf" srcId="{42A0538B-E0D9-4DD8-884C-405590DA8FAD}" destId="{816E33FF-FF63-4AE9-A935-B5E7B22BAAC6}" srcOrd="0" destOrd="0" presId="urn:microsoft.com/office/officeart/2011/layout/CircleProcess"/>
    <dgm:cxn modelId="{92CF87EA-4937-4DCE-B92C-016D44D5BDC2}" type="presOf" srcId="{B15D0056-149E-4FA2-ACBE-4FA48F9BE988}" destId="{5818F97D-C62C-4DE0-8BAD-850965A1833C}" srcOrd="1" destOrd="0" presId="urn:microsoft.com/office/officeart/2011/layout/CircleProcess"/>
    <dgm:cxn modelId="{E1C2756C-BAD2-49EC-A6D4-5A525049F07B}" type="presOf" srcId="{42A0538B-E0D9-4DD8-884C-405590DA8FAD}" destId="{17BAFEC3-31F4-47C8-8974-672180D3C059}" srcOrd="1" destOrd="0" presId="urn:microsoft.com/office/officeart/2011/layout/CircleProcess"/>
    <dgm:cxn modelId="{72EDC74B-7AA3-44C3-BA79-FDA1E02E9AB1}" type="presOf" srcId="{8C5AA0BB-6C82-4561-BD7F-EA9554CCA8E8}" destId="{569A785F-C613-43AE-8B6A-928D2671E5C4}" srcOrd="0" destOrd="0" presId="urn:microsoft.com/office/officeart/2011/layout/CircleProcess"/>
    <dgm:cxn modelId="{C2B86B3A-6DF7-4C1E-B535-C31B542A96ED}" type="presOf" srcId="{A5F562EB-5024-403D-9D26-C75A97B08BAD}" destId="{1FB15468-A527-4BBE-9948-8A9EB9F167F3}"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060824E-ECAB-4716-9E2E-34365629A4F3}" srcId="{8C5AA0BB-6C82-4561-BD7F-EA9554CCA8E8}" destId="{B15D0056-149E-4FA2-ACBE-4FA48F9BE988}" srcOrd="3" destOrd="0" parTransId="{A860B921-D7C4-40F1-B7BB-D31995E32CFC}" sibTransId="{ECA44D42-690E-404C-9B2C-5B6115B69C60}"/>
    <dgm:cxn modelId="{7E669D57-884C-48D2-804C-702101971756}" type="presOf" srcId="{048CE43B-3A5A-45DE-B2C1-684CAA0393B7}" destId="{8A68BEC8-F15E-4C7D-A513-75BA1F4A175C}" srcOrd="1" destOrd="0" presId="urn:microsoft.com/office/officeart/2011/layout/CircleProcess"/>
    <dgm:cxn modelId="{44881CDB-DC4A-4D86-B0A3-4D352B0E369C}" type="presOf" srcId="{A5F562EB-5024-403D-9D26-C75A97B08BAD}" destId="{A86D1757-6D1B-4F43-B8B9-E02325004D0F}" srcOrd="0"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AB77BCF5-A0C6-42FB-8D19-42A02E8FFBB9}" type="presParOf" srcId="{569A785F-C613-43AE-8B6A-928D2671E5C4}" destId="{8BE4EF5C-D89C-4F7B-81B0-05E4A2A28F8C}" srcOrd="0" destOrd="0" presId="urn:microsoft.com/office/officeart/2011/layout/CircleProcess"/>
    <dgm:cxn modelId="{B8EB8D9D-8C15-4CE8-8D30-230D12B50ACF}" type="presParOf" srcId="{8BE4EF5C-D89C-4F7B-81B0-05E4A2A28F8C}" destId="{70DB159A-AF2B-426B-9C34-AAF328AF1492}" srcOrd="0" destOrd="0" presId="urn:microsoft.com/office/officeart/2011/layout/CircleProcess"/>
    <dgm:cxn modelId="{C1450EEE-0F80-441C-9ED5-893D19D1B6DC}" type="presParOf" srcId="{569A785F-C613-43AE-8B6A-928D2671E5C4}" destId="{78BE1025-EA45-4DE9-A560-4104C2D2D108}" srcOrd="1" destOrd="0" presId="urn:microsoft.com/office/officeart/2011/layout/CircleProcess"/>
    <dgm:cxn modelId="{B5565491-7ED0-423B-BC07-FACBFD8B6D42}" type="presParOf" srcId="{78BE1025-EA45-4DE9-A560-4104C2D2D108}" destId="{F58E5E15-0994-4148-AA37-33A01B4197D1}" srcOrd="0" destOrd="0" presId="urn:microsoft.com/office/officeart/2011/layout/CircleProcess"/>
    <dgm:cxn modelId="{1CBC52AD-7509-4231-8BEE-7FDCBBC81948}" type="presParOf" srcId="{569A785F-C613-43AE-8B6A-928D2671E5C4}" destId="{5818F97D-C62C-4DE0-8BAD-850965A1833C}" srcOrd="2" destOrd="0" presId="urn:microsoft.com/office/officeart/2011/layout/CircleProcess"/>
    <dgm:cxn modelId="{6C785AAF-A330-4881-9077-6E0C5E50D5F6}" type="presParOf" srcId="{569A785F-C613-43AE-8B6A-928D2671E5C4}" destId="{0491C653-6532-445A-B01F-B4CBC0BA3C01}" srcOrd="3" destOrd="0" presId="urn:microsoft.com/office/officeart/2011/layout/CircleProcess"/>
    <dgm:cxn modelId="{B5E3C59C-432A-48A3-B7C5-1556BCF60CA2}" type="presParOf" srcId="{0491C653-6532-445A-B01F-B4CBC0BA3C01}" destId="{236F6AB7-C4D2-4830-8130-8E1C57905660}" srcOrd="0" destOrd="0" presId="urn:microsoft.com/office/officeart/2011/layout/CircleProcess"/>
    <dgm:cxn modelId="{B287735D-6566-40B6-AB2F-AA3BE3A47B94}" type="presParOf" srcId="{569A785F-C613-43AE-8B6A-928D2671E5C4}" destId="{838F8FD9-80BC-4149-88BB-F7BBE30A5B68}" srcOrd="4" destOrd="0" presId="urn:microsoft.com/office/officeart/2011/layout/CircleProcess"/>
    <dgm:cxn modelId="{7F9E4B37-9EB0-45DA-9AD9-5A137B0E7F11}" type="presParOf" srcId="{838F8FD9-80BC-4149-88BB-F7BBE30A5B68}" destId="{A3817920-8488-421F-8124-5D0A02FCFF90}" srcOrd="0" destOrd="0" presId="urn:microsoft.com/office/officeart/2011/layout/CircleProcess"/>
    <dgm:cxn modelId="{76DC587A-D225-45DB-A03E-FFA2AB696F23}" type="presParOf" srcId="{569A785F-C613-43AE-8B6A-928D2671E5C4}" destId="{8A68BEC8-F15E-4C7D-A513-75BA1F4A175C}" srcOrd="5" destOrd="0" presId="urn:microsoft.com/office/officeart/2011/layout/CircleProcess"/>
    <dgm:cxn modelId="{E7F91ABB-4F87-4D58-87A5-BC5C904C981E}" type="presParOf" srcId="{569A785F-C613-43AE-8B6A-928D2671E5C4}" destId="{52AF2F58-9278-400A-82BF-2CBDB9167FD9}" srcOrd="6" destOrd="0" presId="urn:microsoft.com/office/officeart/2011/layout/CircleProcess"/>
    <dgm:cxn modelId="{41545ABA-4756-4639-B315-8A904820B2A1}" type="presParOf" srcId="{52AF2F58-9278-400A-82BF-2CBDB9167FD9}" destId="{61130526-BD01-4467-9FE6-221C3072BFCE}" srcOrd="0" destOrd="0" presId="urn:microsoft.com/office/officeart/2011/layout/CircleProcess"/>
    <dgm:cxn modelId="{99083B0C-E62F-4C72-80F6-DE9EB5FF1032}" type="presParOf" srcId="{569A785F-C613-43AE-8B6A-928D2671E5C4}" destId="{6311020A-1037-41F8-B7A6-27BECD4D5689}" srcOrd="7" destOrd="0" presId="urn:microsoft.com/office/officeart/2011/layout/CircleProcess"/>
    <dgm:cxn modelId="{78A84AC1-E779-4930-947C-CCC13653AA97}" type="presParOf" srcId="{6311020A-1037-41F8-B7A6-27BECD4D5689}" destId="{816E33FF-FF63-4AE9-A935-B5E7B22BAAC6}" srcOrd="0" destOrd="0" presId="urn:microsoft.com/office/officeart/2011/layout/CircleProcess"/>
    <dgm:cxn modelId="{7B96D21B-1EDE-40BB-ABF4-5B979E0B6D2F}" type="presParOf" srcId="{569A785F-C613-43AE-8B6A-928D2671E5C4}" destId="{17BAFEC3-31F4-47C8-8974-672180D3C059}" srcOrd="8" destOrd="0" presId="urn:microsoft.com/office/officeart/2011/layout/CircleProcess"/>
    <dgm:cxn modelId="{AC5726D8-70A5-4505-A09B-18C825B1225B}" type="presParOf" srcId="{569A785F-C613-43AE-8B6A-928D2671E5C4}" destId="{28639E36-EF38-40F0-950C-92CC827AA357}" srcOrd="9" destOrd="0" presId="urn:microsoft.com/office/officeart/2011/layout/CircleProcess"/>
    <dgm:cxn modelId="{16B36B39-AAC0-4901-8238-B417CC15E4E3}" type="presParOf" srcId="{28639E36-EF38-40F0-950C-92CC827AA357}" destId="{6602C16B-B9C7-4953-8CAE-341D412BC77D}" srcOrd="0" destOrd="0" presId="urn:microsoft.com/office/officeart/2011/layout/CircleProcess"/>
    <dgm:cxn modelId="{D11D5043-83CD-450D-8067-013505FB2E66}" type="presParOf" srcId="{569A785F-C613-43AE-8B6A-928D2671E5C4}" destId="{D2516630-0C5D-4C97-9F13-73A676B51332}" srcOrd="10" destOrd="0" presId="urn:microsoft.com/office/officeart/2011/layout/CircleProcess"/>
    <dgm:cxn modelId="{886B407A-CCDE-44A4-80C2-39B218B0BA81}" type="presParOf" srcId="{D2516630-0C5D-4C97-9F13-73A676B51332}" destId="{A86D1757-6D1B-4F43-B8B9-E02325004D0F}" srcOrd="0" destOrd="0" presId="urn:microsoft.com/office/officeart/2011/layout/CircleProcess"/>
    <dgm:cxn modelId="{F8BDCC75-8F4E-4A46-AE04-12A43B3BF8FE}"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A92ADBA1-3D59-49B7-B66C-CE3C6F172FDE}" type="presOf" srcId="{B15D0056-149E-4FA2-ACBE-4FA48F9BE988}" destId="{5818F97D-C62C-4DE0-8BAD-850965A1833C}" srcOrd="1" destOrd="0" presId="urn:microsoft.com/office/officeart/2011/layout/CircleProcess"/>
    <dgm:cxn modelId="{15A0C2DC-B1A7-49F8-A55A-6E9427166A49}" type="presOf" srcId="{A5F562EB-5024-403D-9D26-C75A97B08BAD}" destId="{A86D1757-6D1B-4F43-B8B9-E02325004D0F}" srcOrd="0" destOrd="0" presId="urn:microsoft.com/office/officeart/2011/layout/CircleProcess"/>
    <dgm:cxn modelId="{5F6EBB35-AF4C-48B9-A88A-EFE4C6230ACB}" type="presOf" srcId="{42A0538B-E0D9-4DD8-884C-405590DA8FAD}" destId="{17BAFEC3-31F4-47C8-8974-672180D3C059}" srcOrd="1" destOrd="0" presId="urn:microsoft.com/office/officeart/2011/layout/CircleProcess"/>
    <dgm:cxn modelId="{2A304A54-42BA-4778-B16A-BD0F51AFC99B}" type="presOf" srcId="{B15D0056-149E-4FA2-ACBE-4FA48F9BE988}" destId="{F58E5E15-0994-4148-AA37-33A01B4197D1}" srcOrd="0" destOrd="0" presId="urn:microsoft.com/office/officeart/2011/layout/CircleProcess"/>
    <dgm:cxn modelId="{AEC20D8B-AFE2-481B-A72B-4C58E62BDB17}" type="presOf" srcId="{42A0538B-E0D9-4DD8-884C-405590DA8FAD}" destId="{816E33FF-FF63-4AE9-A935-B5E7B22BAAC6}" srcOrd="0" destOrd="0" presId="urn:microsoft.com/office/officeart/2011/layout/CircleProcess"/>
    <dgm:cxn modelId="{BAC4C32D-5B57-493D-B0E9-A37AC5361E31}" type="presOf" srcId="{A5F562EB-5024-403D-9D26-C75A97B08BAD}" destId="{1FB15468-A527-4BBE-9948-8A9EB9F167F3}"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D2B0C369-90B2-4925-B321-6295A02F7DB7}" type="presOf" srcId="{8C5AA0BB-6C82-4561-BD7F-EA9554CCA8E8}" destId="{569A785F-C613-43AE-8B6A-928D2671E5C4}"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0A9D99B3-148C-4AE2-9C78-D55A7F33B41F}" type="presOf" srcId="{048CE43B-3A5A-45DE-B2C1-684CAA0393B7}" destId="{A3817920-8488-421F-8124-5D0A02FCFF90}" srcOrd="0" destOrd="0" presId="urn:microsoft.com/office/officeart/2011/layout/CircleProcess"/>
    <dgm:cxn modelId="{0EB18E6E-A889-44A3-BB14-D2DE489CD404}" type="presOf" srcId="{048CE43B-3A5A-45DE-B2C1-684CAA0393B7}" destId="{8A68BEC8-F15E-4C7D-A513-75BA1F4A175C}"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69BCA3C0-B881-4045-9451-2A40431BB556}" type="presParOf" srcId="{569A785F-C613-43AE-8B6A-928D2671E5C4}" destId="{8BE4EF5C-D89C-4F7B-81B0-05E4A2A28F8C}" srcOrd="0" destOrd="0" presId="urn:microsoft.com/office/officeart/2011/layout/CircleProcess"/>
    <dgm:cxn modelId="{9C55F6E2-048D-48D8-8B36-ADF0E2F638C6}" type="presParOf" srcId="{8BE4EF5C-D89C-4F7B-81B0-05E4A2A28F8C}" destId="{70DB159A-AF2B-426B-9C34-AAF328AF1492}" srcOrd="0" destOrd="0" presId="urn:microsoft.com/office/officeart/2011/layout/CircleProcess"/>
    <dgm:cxn modelId="{CB92EE38-8181-46A3-865F-4FC135F46FC7}" type="presParOf" srcId="{569A785F-C613-43AE-8B6A-928D2671E5C4}" destId="{78BE1025-EA45-4DE9-A560-4104C2D2D108}" srcOrd="1" destOrd="0" presId="urn:microsoft.com/office/officeart/2011/layout/CircleProcess"/>
    <dgm:cxn modelId="{49FA9078-DE59-4D5C-AA4E-073686A9D3E5}" type="presParOf" srcId="{78BE1025-EA45-4DE9-A560-4104C2D2D108}" destId="{F58E5E15-0994-4148-AA37-33A01B4197D1}" srcOrd="0" destOrd="0" presId="urn:microsoft.com/office/officeart/2011/layout/CircleProcess"/>
    <dgm:cxn modelId="{E68F2B8F-A85D-4A94-BF44-EF7E837B557A}" type="presParOf" srcId="{569A785F-C613-43AE-8B6A-928D2671E5C4}" destId="{5818F97D-C62C-4DE0-8BAD-850965A1833C}" srcOrd="2" destOrd="0" presId="urn:microsoft.com/office/officeart/2011/layout/CircleProcess"/>
    <dgm:cxn modelId="{7939FE64-4A34-4353-BA5B-F59AF73868F5}" type="presParOf" srcId="{569A785F-C613-43AE-8B6A-928D2671E5C4}" destId="{0491C653-6532-445A-B01F-B4CBC0BA3C01}" srcOrd="3" destOrd="0" presId="urn:microsoft.com/office/officeart/2011/layout/CircleProcess"/>
    <dgm:cxn modelId="{1D84E53F-7D89-42B1-BF5D-88C5079AD4EF}" type="presParOf" srcId="{0491C653-6532-445A-B01F-B4CBC0BA3C01}" destId="{236F6AB7-C4D2-4830-8130-8E1C57905660}" srcOrd="0" destOrd="0" presId="urn:microsoft.com/office/officeart/2011/layout/CircleProcess"/>
    <dgm:cxn modelId="{1B7C70A3-F09C-4E32-A9D4-CF44F23F12B0}" type="presParOf" srcId="{569A785F-C613-43AE-8B6A-928D2671E5C4}" destId="{838F8FD9-80BC-4149-88BB-F7BBE30A5B68}" srcOrd="4" destOrd="0" presId="urn:microsoft.com/office/officeart/2011/layout/CircleProcess"/>
    <dgm:cxn modelId="{3500E05B-83D6-489C-AA67-DBCA2F07A613}" type="presParOf" srcId="{838F8FD9-80BC-4149-88BB-F7BBE30A5B68}" destId="{A3817920-8488-421F-8124-5D0A02FCFF90}" srcOrd="0" destOrd="0" presId="urn:microsoft.com/office/officeart/2011/layout/CircleProcess"/>
    <dgm:cxn modelId="{41BA3233-BD34-416F-832E-FC1A85617DBD}" type="presParOf" srcId="{569A785F-C613-43AE-8B6A-928D2671E5C4}" destId="{8A68BEC8-F15E-4C7D-A513-75BA1F4A175C}" srcOrd="5" destOrd="0" presId="urn:microsoft.com/office/officeart/2011/layout/CircleProcess"/>
    <dgm:cxn modelId="{9D672769-13A8-437D-B8C9-96FA77743E2E}" type="presParOf" srcId="{569A785F-C613-43AE-8B6A-928D2671E5C4}" destId="{52AF2F58-9278-400A-82BF-2CBDB9167FD9}" srcOrd="6" destOrd="0" presId="urn:microsoft.com/office/officeart/2011/layout/CircleProcess"/>
    <dgm:cxn modelId="{196B01F4-0DEA-4444-A1C2-34298A450F96}" type="presParOf" srcId="{52AF2F58-9278-400A-82BF-2CBDB9167FD9}" destId="{61130526-BD01-4467-9FE6-221C3072BFCE}" srcOrd="0" destOrd="0" presId="urn:microsoft.com/office/officeart/2011/layout/CircleProcess"/>
    <dgm:cxn modelId="{4763ADA2-797D-4C8F-92A7-2EC06E1DD3D7}" type="presParOf" srcId="{569A785F-C613-43AE-8B6A-928D2671E5C4}" destId="{6311020A-1037-41F8-B7A6-27BECD4D5689}" srcOrd="7" destOrd="0" presId="urn:microsoft.com/office/officeart/2011/layout/CircleProcess"/>
    <dgm:cxn modelId="{1A32E320-DA17-494B-8279-8C478F32C1FD}" type="presParOf" srcId="{6311020A-1037-41F8-B7A6-27BECD4D5689}" destId="{816E33FF-FF63-4AE9-A935-B5E7B22BAAC6}" srcOrd="0" destOrd="0" presId="urn:microsoft.com/office/officeart/2011/layout/CircleProcess"/>
    <dgm:cxn modelId="{24E23451-6755-4429-9ACB-150B4189FA10}" type="presParOf" srcId="{569A785F-C613-43AE-8B6A-928D2671E5C4}" destId="{17BAFEC3-31F4-47C8-8974-672180D3C059}" srcOrd="8" destOrd="0" presId="urn:microsoft.com/office/officeart/2011/layout/CircleProcess"/>
    <dgm:cxn modelId="{E53F4A28-B0A3-464F-9251-610C4CC9DB03}" type="presParOf" srcId="{569A785F-C613-43AE-8B6A-928D2671E5C4}" destId="{28639E36-EF38-40F0-950C-92CC827AA357}" srcOrd="9" destOrd="0" presId="urn:microsoft.com/office/officeart/2011/layout/CircleProcess"/>
    <dgm:cxn modelId="{611A4C16-64AB-4E28-859F-87F8FBB6DC91}" type="presParOf" srcId="{28639E36-EF38-40F0-950C-92CC827AA357}" destId="{6602C16B-B9C7-4953-8CAE-341D412BC77D}" srcOrd="0" destOrd="0" presId="urn:microsoft.com/office/officeart/2011/layout/CircleProcess"/>
    <dgm:cxn modelId="{6BDE4F15-F854-4A18-8B72-49B92F2B145F}" type="presParOf" srcId="{569A785F-C613-43AE-8B6A-928D2671E5C4}" destId="{D2516630-0C5D-4C97-9F13-73A676B51332}" srcOrd="10" destOrd="0" presId="urn:microsoft.com/office/officeart/2011/layout/CircleProcess"/>
    <dgm:cxn modelId="{A1E6E9C2-BCF7-4EDC-A151-DC7434E061E3}" type="presParOf" srcId="{D2516630-0C5D-4C97-9F13-73A676B51332}" destId="{A86D1757-6D1B-4F43-B8B9-E02325004D0F}" srcOrd="0" destOrd="0" presId="urn:microsoft.com/office/officeart/2011/layout/CircleProcess"/>
    <dgm:cxn modelId="{180C8F22-3EA1-4246-8FC4-F925D3EE77B2}"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919F40E1-7E23-49EF-BAB1-6B9468F1DC41}" type="presOf" srcId="{8C5AA0BB-6C82-4561-BD7F-EA9554CCA8E8}" destId="{569A785F-C613-43AE-8B6A-928D2671E5C4}" srcOrd="0" destOrd="0" presId="urn:microsoft.com/office/officeart/2011/layout/CircleProcess"/>
    <dgm:cxn modelId="{6FA1E061-9133-4463-A609-0C295B970929}" type="presOf" srcId="{A5F562EB-5024-403D-9D26-C75A97B08BAD}" destId="{1FB15468-A527-4BBE-9948-8A9EB9F167F3}" srcOrd="1" destOrd="0" presId="urn:microsoft.com/office/officeart/2011/layout/CircleProcess"/>
    <dgm:cxn modelId="{3806C22D-C4AA-4627-BCB9-49AA855B2C97}" type="presOf" srcId="{048CE43B-3A5A-45DE-B2C1-684CAA0393B7}" destId="{A3817920-8488-421F-8124-5D0A02FCFF90}" srcOrd="0" destOrd="0" presId="urn:microsoft.com/office/officeart/2011/layout/CircleProcess"/>
    <dgm:cxn modelId="{4A1C58A0-DF72-4E8B-8820-13CBF5C49F81}" type="presOf" srcId="{42A0538B-E0D9-4DD8-884C-405590DA8FAD}" destId="{816E33FF-FF63-4AE9-A935-B5E7B22BAAC6}" srcOrd="0" destOrd="0" presId="urn:microsoft.com/office/officeart/2011/layout/CircleProcess"/>
    <dgm:cxn modelId="{7EC2AAA3-D2AB-459D-8900-61328BF09B9D}" type="presOf" srcId="{B15D0056-149E-4FA2-ACBE-4FA48F9BE988}" destId="{F58E5E15-0994-4148-AA37-33A01B4197D1}" srcOrd="0" destOrd="0" presId="urn:microsoft.com/office/officeart/2011/layout/CircleProcess"/>
    <dgm:cxn modelId="{CFED5E0F-D9D7-402A-888C-149F62C1C642}" type="presOf" srcId="{048CE43B-3A5A-45DE-B2C1-684CAA0393B7}" destId="{8A68BEC8-F15E-4C7D-A513-75BA1F4A175C}" srcOrd="1" destOrd="0" presId="urn:microsoft.com/office/officeart/2011/layout/CircleProcess"/>
    <dgm:cxn modelId="{681FA5A0-8F7D-478E-834E-8B2F77C7C272}" type="presOf" srcId="{B15D0056-149E-4FA2-ACBE-4FA48F9BE988}" destId="{5818F97D-C62C-4DE0-8BAD-850965A1833C}" srcOrd="1" destOrd="0" presId="urn:microsoft.com/office/officeart/2011/layout/CircleProcess"/>
    <dgm:cxn modelId="{AD5C018D-6406-4AF5-9A46-47B972666198}" type="presOf" srcId="{A5F562EB-5024-403D-9D26-C75A97B08BAD}" destId="{A86D1757-6D1B-4F43-B8B9-E02325004D0F}" srcOrd="0"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060824E-ECAB-4716-9E2E-34365629A4F3}" srcId="{8C5AA0BB-6C82-4561-BD7F-EA9554CCA8E8}" destId="{B15D0056-149E-4FA2-ACBE-4FA48F9BE988}" srcOrd="3" destOrd="0" parTransId="{A860B921-D7C4-40F1-B7BB-D31995E32CFC}" sibTransId="{ECA44D42-690E-404C-9B2C-5B6115B69C60}"/>
    <dgm:cxn modelId="{66F730B0-B263-4E13-80DA-47DCA2309728}" srcId="{8C5AA0BB-6C82-4561-BD7F-EA9554CCA8E8}" destId="{048CE43B-3A5A-45DE-B2C1-684CAA0393B7}" srcOrd="2" destOrd="0" parTransId="{30F87AF0-0A7A-4955-8AC7-5E8B26D003EB}" sibTransId="{925E2029-44B6-487F-8E06-283307C5ADB2}"/>
    <dgm:cxn modelId="{492B5FFE-CDFA-48A4-A5EC-268EABC73C13}" type="presOf" srcId="{42A0538B-E0D9-4DD8-884C-405590DA8FAD}" destId="{17BAFEC3-31F4-47C8-8974-672180D3C059}" srcOrd="1" destOrd="0" presId="urn:microsoft.com/office/officeart/2011/layout/CircleProcess"/>
    <dgm:cxn modelId="{E8F1BEB7-E639-47B5-BD4A-519CA6E3397A}" type="presParOf" srcId="{569A785F-C613-43AE-8B6A-928D2671E5C4}" destId="{8BE4EF5C-D89C-4F7B-81B0-05E4A2A28F8C}" srcOrd="0" destOrd="0" presId="urn:microsoft.com/office/officeart/2011/layout/CircleProcess"/>
    <dgm:cxn modelId="{54E059A0-ED76-4BD9-A29B-A7AF37CC868B}" type="presParOf" srcId="{8BE4EF5C-D89C-4F7B-81B0-05E4A2A28F8C}" destId="{70DB159A-AF2B-426B-9C34-AAF328AF1492}" srcOrd="0" destOrd="0" presId="urn:microsoft.com/office/officeart/2011/layout/CircleProcess"/>
    <dgm:cxn modelId="{64540BAC-CECF-4D39-9C49-F6CAF84B7B6B}" type="presParOf" srcId="{569A785F-C613-43AE-8B6A-928D2671E5C4}" destId="{78BE1025-EA45-4DE9-A560-4104C2D2D108}" srcOrd="1" destOrd="0" presId="urn:microsoft.com/office/officeart/2011/layout/CircleProcess"/>
    <dgm:cxn modelId="{5E8F5D46-98E1-4416-BDF9-484DC06DD0A2}" type="presParOf" srcId="{78BE1025-EA45-4DE9-A560-4104C2D2D108}" destId="{F58E5E15-0994-4148-AA37-33A01B4197D1}" srcOrd="0" destOrd="0" presId="urn:microsoft.com/office/officeart/2011/layout/CircleProcess"/>
    <dgm:cxn modelId="{E97858A3-5E69-4614-A053-F7BA3ADCE9A2}" type="presParOf" srcId="{569A785F-C613-43AE-8B6A-928D2671E5C4}" destId="{5818F97D-C62C-4DE0-8BAD-850965A1833C}" srcOrd="2" destOrd="0" presId="urn:microsoft.com/office/officeart/2011/layout/CircleProcess"/>
    <dgm:cxn modelId="{D7EF2D1D-A6D0-4000-ACC4-3CB7FF6E4234}" type="presParOf" srcId="{569A785F-C613-43AE-8B6A-928D2671E5C4}" destId="{0491C653-6532-445A-B01F-B4CBC0BA3C01}" srcOrd="3" destOrd="0" presId="urn:microsoft.com/office/officeart/2011/layout/CircleProcess"/>
    <dgm:cxn modelId="{B094B7C9-E2A1-4B9E-AB8F-17E93285DCA3}" type="presParOf" srcId="{0491C653-6532-445A-B01F-B4CBC0BA3C01}" destId="{236F6AB7-C4D2-4830-8130-8E1C57905660}" srcOrd="0" destOrd="0" presId="urn:microsoft.com/office/officeart/2011/layout/CircleProcess"/>
    <dgm:cxn modelId="{0E24FD87-D764-4100-8DF7-8B1763D4EF8E}" type="presParOf" srcId="{569A785F-C613-43AE-8B6A-928D2671E5C4}" destId="{838F8FD9-80BC-4149-88BB-F7BBE30A5B68}" srcOrd="4" destOrd="0" presId="urn:microsoft.com/office/officeart/2011/layout/CircleProcess"/>
    <dgm:cxn modelId="{D9D915A3-480C-417B-91C8-F775CC1CB135}" type="presParOf" srcId="{838F8FD9-80BC-4149-88BB-F7BBE30A5B68}" destId="{A3817920-8488-421F-8124-5D0A02FCFF90}" srcOrd="0" destOrd="0" presId="urn:microsoft.com/office/officeart/2011/layout/CircleProcess"/>
    <dgm:cxn modelId="{95D7EC0F-67F6-404F-944E-6713B6470E02}" type="presParOf" srcId="{569A785F-C613-43AE-8B6A-928D2671E5C4}" destId="{8A68BEC8-F15E-4C7D-A513-75BA1F4A175C}" srcOrd="5" destOrd="0" presId="urn:microsoft.com/office/officeart/2011/layout/CircleProcess"/>
    <dgm:cxn modelId="{F76983CB-5C79-4234-97CD-A5586BF4E287}" type="presParOf" srcId="{569A785F-C613-43AE-8B6A-928D2671E5C4}" destId="{52AF2F58-9278-400A-82BF-2CBDB9167FD9}" srcOrd="6" destOrd="0" presId="urn:microsoft.com/office/officeart/2011/layout/CircleProcess"/>
    <dgm:cxn modelId="{2346EE0B-0394-42D7-9FD6-E7F3D4E9D4C8}" type="presParOf" srcId="{52AF2F58-9278-400A-82BF-2CBDB9167FD9}" destId="{61130526-BD01-4467-9FE6-221C3072BFCE}" srcOrd="0" destOrd="0" presId="urn:microsoft.com/office/officeart/2011/layout/CircleProcess"/>
    <dgm:cxn modelId="{B2E4CCAF-2829-4321-831A-E16127A766B9}" type="presParOf" srcId="{569A785F-C613-43AE-8B6A-928D2671E5C4}" destId="{6311020A-1037-41F8-B7A6-27BECD4D5689}" srcOrd="7" destOrd="0" presId="urn:microsoft.com/office/officeart/2011/layout/CircleProcess"/>
    <dgm:cxn modelId="{E1019D20-A7AB-4072-80C6-92559D06ECFC}" type="presParOf" srcId="{6311020A-1037-41F8-B7A6-27BECD4D5689}" destId="{816E33FF-FF63-4AE9-A935-B5E7B22BAAC6}" srcOrd="0" destOrd="0" presId="urn:microsoft.com/office/officeart/2011/layout/CircleProcess"/>
    <dgm:cxn modelId="{2FFFD977-DCCA-4643-B7D8-273D6A382026}" type="presParOf" srcId="{569A785F-C613-43AE-8B6A-928D2671E5C4}" destId="{17BAFEC3-31F4-47C8-8974-672180D3C059}" srcOrd="8" destOrd="0" presId="urn:microsoft.com/office/officeart/2011/layout/CircleProcess"/>
    <dgm:cxn modelId="{F1A9285E-33EF-4826-AE7F-E7F782D5BA4B}" type="presParOf" srcId="{569A785F-C613-43AE-8B6A-928D2671E5C4}" destId="{28639E36-EF38-40F0-950C-92CC827AA357}" srcOrd="9" destOrd="0" presId="urn:microsoft.com/office/officeart/2011/layout/CircleProcess"/>
    <dgm:cxn modelId="{4E622FB9-88C1-4CDF-9CDC-0870C4DF10F1}" type="presParOf" srcId="{28639E36-EF38-40F0-950C-92CC827AA357}" destId="{6602C16B-B9C7-4953-8CAE-341D412BC77D}" srcOrd="0" destOrd="0" presId="urn:microsoft.com/office/officeart/2011/layout/CircleProcess"/>
    <dgm:cxn modelId="{829C77B4-4A2D-4F92-BC1D-CD449C330E71}" type="presParOf" srcId="{569A785F-C613-43AE-8B6A-928D2671E5C4}" destId="{D2516630-0C5D-4C97-9F13-73A676B51332}" srcOrd="10" destOrd="0" presId="urn:microsoft.com/office/officeart/2011/layout/CircleProcess"/>
    <dgm:cxn modelId="{632D7C36-0268-4B86-AFD4-569BA7CC5422}" type="presParOf" srcId="{D2516630-0C5D-4C97-9F13-73A676B51332}" destId="{A86D1757-6D1B-4F43-B8B9-E02325004D0F}" srcOrd="0" destOrd="0" presId="urn:microsoft.com/office/officeart/2011/layout/CircleProcess"/>
    <dgm:cxn modelId="{13E15B66-B254-4DBA-AE0B-9805929A978B}"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85609B5F-BDAB-4130-87F2-5307F7B0008D}" type="presOf" srcId="{A5F562EB-5024-403D-9D26-C75A97B08BAD}" destId="{A86D1757-6D1B-4F43-B8B9-E02325004D0F}" srcOrd="0" destOrd="0" presId="urn:microsoft.com/office/officeart/2011/layout/CircleProcess"/>
    <dgm:cxn modelId="{57D82736-2C3D-4E04-9A6A-9736B4048B00}" type="presOf" srcId="{048CE43B-3A5A-45DE-B2C1-684CAA0393B7}" destId="{A3817920-8488-421F-8124-5D0A02FCFF90}" srcOrd="0" destOrd="0" presId="urn:microsoft.com/office/officeart/2011/layout/CircleProcess"/>
    <dgm:cxn modelId="{7056247D-87EF-477D-BB2A-0CFE882B659B}" type="presOf" srcId="{42A0538B-E0D9-4DD8-884C-405590DA8FAD}" destId="{816E33FF-FF63-4AE9-A935-B5E7B22BAAC6}" srcOrd="0" destOrd="0" presId="urn:microsoft.com/office/officeart/2011/layout/CircleProcess"/>
    <dgm:cxn modelId="{AA76CA18-92DD-48C2-B380-FE4ADBA251DB}" type="presOf" srcId="{42A0538B-E0D9-4DD8-884C-405590DA8FAD}" destId="{17BAFEC3-31F4-47C8-8974-672180D3C059}" srcOrd="1" destOrd="0" presId="urn:microsoft.com/office/officeart/2011/layout/CircleProcess"/>
    <dgm:cxn modelId="{5C4BC82A-55D7-4630-AF74-4869D14438D5}" type="presOf" srcId="{048CE43B-3A5A-45DE-B2C1-684CAA0393B7}" destId="{8A68BEC8-F15E-4C7D-A513-75BA1F4A175C}" srcOrd="1"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F4BA48B1-9106-4016-9E77-575D140C0723}" type="presOf" srcId="{B15D0056-149E-4FA2-ACBE-4FA48F9BE988}" destId="{F58E5E15-0994-4148-AA37-33A01B4197D1}" srcOrd="0" destOrd="0" presId="urn:microsoft.com/office/officeart/2011/layout/CircleProcess"/>
    <dgm:cxn modelId="{2060824E-ECAB-4716-9E2E-34365629A4F3}" srcId="{8C5AA0BB-6C82-4561-BD7F-EA9554CCA8E8}" destId="{B15D0056-149E-4FA2-ACBE-4FA48F9BE988}" srcOrd="3" destOrd="0" parTransId="{A860B921-D7C4-40F1-B7BB-D31995E32CFC}" sibTransId="{ECA44D42-690E-404C-9B2C-5B6115B69C60}"/>
    <dgm:cxn modelId="{66F730B0-B263-4E13-80DA-47DCA2309728}" srcId="{8C5AA0BB-6C82-4561-BD7F-EA9554CCA8E8}" destId="{048CE43B-3A5A-45DE-B2C1-684CAA0393B7}" srcOrd="2" destOrd="0" parTransId="{30F87AF0-0A7A-4955-8AC7-5E8B26D003EB}" sibTransId="{925E2029-44B6-487F-8E06-283307C5ADB2}"/>
    <dgm:cxn modelId="{FA419A41-2637-44D7-B989-D21F56987E7B}" type="presOf" srcId="{A5F562EB-5024-403D-9D26-C75A97B08BAD}" destId="{1FB15468-A527-4BBE-9948-8A9EB9F167F3}" srcOrd="1" destOrd="0" presId="urn:microsoft.com/office/officeart/2011/layout/CircleProcess"/>
    <dgm:cxn modelId="{E2A55DD4-CADC-42FF-B2A9-77FFB0B753B8}" type="presOf" srcId="{B15D0056-149E-4FA2-ACBE-4FA48F9BE988}" destId="{5818F97D-C62C-4DE0-8BAD-850965A1833C}" srcOrd="1" destOrd="0" presId="urn:microsoft.com/office/officeart/2011/layout/CircleProcess"/>
    <dgm:cxn modelId="{21C97980-D105-4DAF-A1E9-291A1E64700D}" type="presOf" srcId="{8C5AA0BB-6C82-4561-BD7F-EA9554CCA8E8}" destId="{569A785F-C613-43AE-8B6A-928D2671E5C4}" srcOrd="0" destOrd="0" presId="urn:microsoft.com/office/officeart/2011/layout/CircleProcess"/>
    <dgm:cxn modelId="{44464EEA-2CE3-4FAE-BE1C-A567EBF70213}" type="presParOf" srcId="{569A785F-C613-43AE-8B6A-928D2671E5C4}" destId="{8BE4EF5C-D89C-4F7B-81B0-05E4A2A28F8C}" srcOrd="0" destOrd="0" presId="urn:microsoft.com/office/officeart/2011/layout/CircleProcess"/>
    <dgm:cxn modelId="{D68EAEFC-DE42-4EF7-91EB-FCE53A5820FE}" type="presParOf" srcId="{8BE4EF5C-D89C-4F7B-81B0-05E4A2A28F8C}" destId="{70DB159A-AF2B-426B-9C34-AAF328AF1492}" srcOrd="0" destOrd="0" presId="urn:microsoft.com/office/officeart/2011/layout/CircleProcess"/>
    <dgm:cxn modelId="{DB42E3B9-C5CD-47ED-B0F9-73C8878B2E3B}" type="presParOf" srcId="{569A785F-C613-43AE-8B6A-928D2671E5C4}" destId="{78BE1025-EA45-4DE9-A560-4104C2D2D108}" srcOrd="1" destOrd="0" presId="urn:microsoft.com/office/officeart/2011/layout/CircleProcess"/>
    <dgm:cxn modelId="{90E99B77-CD97-48E5-BADA-9F9BF074C70B}" type="presParOf" srcId="{78BE1025-EA45-4DE9-A560-4104C2D2D108}" destId="{F58E5E15-0994-4148-AA37-33A01B4197D1}" srcOrd="0" destOrd="0" presId="urn:microsoft.com/office/officeart/2011/layout/CircleProcess"/>
    <dgm:cxn modelId="{347C4182-0241-4E4A-83E2-F22CAFB0494C}" type="presParOf" srcId="{569A785F-C613-43AE-8B6A-928D2671E5C4}" destId="{5818F97D-C62C-4DE0-8BAD-850965A1833C}" srcOrd="2" destOrd="0" presId="urn:microsoft.com/office/officeart/2011/layout/CircleProcess"/>
    <dgm:cxn modelId="{6C69430B-0AB4-441E-B9BB-6F1B7BE93D95}" type="presParOf" srcId="{569A785F-C613-43AE-8B6A-928D2671E5C4}" destId="{0491C653-6532-445A-B01F-B4CBC0BA3C01}" srcOrd="3" destOrd="0" presId="urn:microsoft.com/office/officeart/2011/layout/CircleProcess"/>
    <dgm:cxn modelId="{9A02933E-615D-4765-BA36-538AA24B559F}" type="presParOf" srcId="{0491C653-6532-445A-B01F-B4CBC0BA3C01}" destId="{236F6AB7-C4D2-4830-8130-8E1C57905660}" srcOrd="0" destOrd="0" presId="urn:microsoft.com/office/officeart/2011/layout/CircleProcess"/>
    <dgm:cxn modelId="{056407BB-8C5A-4661-915A-C43E64DE4CEE}" type="presParOf" srcId="{569A785F-C613-43AE-8B6A-928D2671E5C4}" destId="{838F8FD9-80BC-4149-88BB-F7BBE30A5B68}" srcOrd="4" destOrd="0" presId="urn:microsoft.com/office/officeart/2011/layout/CircleProcess"/>
    <dgm:cxn modelId="{F0AD252A-3873-4876-9D7D-96767E4BEBAB}" type="presParOf" srcId="{838F8FD9-80BC-4149-88BB-F7BBE30A5B68}" destId="{A3817920-8488-421F-8124-5D0A02FCFF90}" srcOrd="0" destOrd="0" presId="urn:microsoft.com/office/officeart/2011/layout/CircleProcess"/>
    <dgm:cxn modelId="{6BF05B01-0120-412F-B914-B7C6113D8B64}" type="presParOf" srcId="{569A785F-C613-43AE-8B6A-928D2671E5C4}" destId="{8A68BEC8-F15E-4C7D-A513-75BA1F4A175C}" srcOrd="5" destOrd="0" presId="urn:microsoft.com/office/officeart/2011/layout/CircleProcess"/>
    <dgm:cxn modelId="{438E43F6-69B5-4C55-81B8-C7F19B776C28}" type="presParOf" srcId="{569A785F-C613-43AE-8B6A-928D2671E5C4}" destId="{52AF2F58-9278-400A-82BF-2CBDB9167FD9}" srcOrd="6" destOrd="0" presId="urn:microsoft.com/office/officeart/2011/layout/CircleProcess"/>
    <dgm:cxn modelId="{D424A0C5-22CF-4C04-8F1C-18886114553C}" type="presParOf" srcId="{52AF2F58-9278-400A-82BF-2CBDB9167FD9}" destId="{61130526-BD01-4467-9FE6-221C3072BFCE}" srcOrd="0" destOrd="0" presId="urn:microsoft.com/office/officeart/2011/layout/CircleProcess"/>
    <dgm:cxn modelId="{F02A8B1D-1ED0-42B4-A9B0-B547401088DC}" type="presParOf" srcId="{569A785F-C613-43AE-8B6A-928D2671E5C4}" destId="{6311020A-1037-41F8-B7A6-27BECD4D5689}" srcOrd="7" destOrd="0" presId="urn:microsoft.com/office/officeart/2011/layout/CircleProcess"/>
    <dgm:cxn modelId="{9FAD4196-C838-4A86-BE48-27A49000C512}" type="presParOf" srcId="{6311020A-1037-41F8-B7A6-27BECD4D5689}" destId="{816E33FF-FF63-4AE9-A935-B5E7B22BAAC6}" srcOrd="0" destOrd="0" presId="urn:microsoft.com/office/officeart/2011/layout/CircleProcess"/>
    <dgm:cxn modelId="{323E3910-67D6-4B9E-8D85-14D510A4150F}" type="presParOf" srcId="{569A785F-C613-43AE-8B6A-928D2671E5C4}" destId="{17BAFEC3-31F4-47C8-8974-672180D3C059}" srcOrd="8" destOrd="0" presId="urn:microsoft.com/office/officeart/2011/layout/CircleProcess"/>
    <dgm:cxn modelId="{ACF3240C-6390-416B-BBAF-8A1D70332B1A}" type="presParOf" srcId="{569A785F-C613-43AE-8B6A-928D2671E5C4}" destId="{28639E36-EF38-40F0-950C-92CC827AA357}" srcOrd="9" destOrd="0" presId="urn:microsoft.com/office/officeart/2011/layout/CircleProcess"/>
    <dgm:cxn modelId="{66D77D17-661C-4F72-9661-43AD9AB738AC}" type="presParOf" srcId="{28639E36-EF38-40F0-950C-92CC827AA357}" destId="{6602C16B-B9C7-4953-8CAE-341D412BC77D}" srcOrd="0" destOrd="0" presId="urn:microsoft.com/office/officeart/2011/layout/CircleProcess"/>
    <dgm:cxn modelId="{D65723AB-E46D-4020-AD25-55392EF4709E}" type="presParOf" srcId="{569A785F-C613-43AE-8B6A-928D2671E5C4}" destId="{D2516630-0C5D-4C97-9F13-73A676B51332}" srcOrd="10" destOrd="0" presId="urn:microsoft.com/office/officeart/2011/layout/CircleProcess"/>
    <dgm:cxn modelId="{3B927B91-3D2A-41C4-B41E-5990AB3D9357}" type="presParOf" srcId="{D2516630-0C5D-4C97-9F13-73A676B51332}" destId="{A86D1757-6D1B-4F43-B8B9-E02325004D0F}" srcOrd="0" destOrd="0" presId="urn:microsoft.com/office/officeart/2011/layout/CircleProcess"/>
    <dgm:cxn modelId="{14F28EFF-B06D-4B30-93BB-12A83817BD14}"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5AA0BB-6C82-4561-BD7F-EA9554CCA8E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5F562EB-5024-403D-9D26-C75A97B08BAD}">
      <dgm:prSet phldrT="[Text]" custT="1"/>
      <dgm:spPr>
        <a:ln>
          <a:solidFill>
            <a:schemeClr val="tx1">
              <a:lumMod val="75000"/>
              <a:lumOff val="25000"/>
            </a:schemeClr>
          </a:solidFill>
        </a:ln>
      </dgm:spPr>
      <dgm:t>
        <a:bodyPr/>
        <a:lstStyle/>
        <a:p>
          <a:r>
            <a:rPr lang="en-US" sz="2700" dirty="0">
              <a:solidFill>
                <a:schemeClr val="bg2">
                  <a:lumMod val="25000"/>
                </a:schemeClr>
              </a:solidFill>
            </a:rPr>
            <a:t>Asses &amp; Evaluate</a:t>
          </a:r>
        </a:p>
      </dgm:t>
    </dgm:pt>
    <dgm:pt modelId="{D2F32A4B-C39D-4D5B-8B11-342E4B86D0F7}" type="parTrans" cxnId="{4C8A422C-0B75-41D1-8C68-A86C15223E1E}">
      <dgm:prSet/>
      <dgm:spPr/>
      <dgm:t>
        <a:bodyPr/>
        <a:lstStyle/>
        <a:p>
          <a:endParaRPr lang="en-US"/>
        </a:p>
      </dgm:t>
    </dgm:pt>
    <dgm:pt modelId="{7BF19AC2-8317-49C0-8CEB-EFE43A0B7746}" type="sibTrans" cxnId="{4C8A422C-0B75-41D1-8C68-A86C15223E1E}">
      <dgm:prSet/>
      <dgm:spPr/>
      <dgm:t>
        <a:bodyPr/>
        <a:lstStyle/>
        <a:p>
          <a:endParaRPr lang="en-US"/>
        </a:p>
      </dgm:t>
    </dgm:pt>
    <dgm:pt modelId="{42A0538B-E0D9-4DD8-884C-405590DA8FAD}">
      <dgm:prSet phldrT="[Text]" custT="1"/>
      <dgm:spPr>
        <a:ln>
          <a:solidFill>
            <a:schemeClr val="tx1">
              <a:lumMod val="75000"/>
              <a:lumOff val="25000"/>
            </a:schemeClr>
          </a:solidFill>
        </a:ln>
      </dgm:spPr>
      <dgm:t>
        <a:bodyPr/>
        <a:lstStyle/>
        <a:p>
          <a:r>
            <a:rPr lang="en-US" sz="2700" dirty="0">
              <a:solidFill>
                <a:schemeClr val="bg2">
                  <a:lumMod val="25000"/>
                </a:schemeClr>
              </a:solidFill>
            </a:rPr>
            <a:t>Design &amp; Implement</a:t>
          </a:r>
        </a:p>
      </dgm:t>
    </dgm:pt>
    <dgm:pt modelId="{63E4241D-6369-46FD-B0BE-58B6C943C94F}" type="parTrans" cxnId="{0F843FEA-1E3D-454A-BFB6-D8615B532DC5}">
      <dgm:prSet/>
      <dgm:spPr/>
      <dgm:t>
        <a:bodyPr/>
        <a:lstStyle/>
        <a:p>
          <a:endParaRPr lang="en-US"/>
        </a:p>
      </dgm:t>
    </dgm:pt>
    <dgm:pt modelId="{BCA6A63A-227E-4B17-AC18-9BD61B8DCA6C}" type="sibTrans" cxnId="{0F843FEA-1E3D-454A-BFB6-D8615B532DC5}">
      <dgm:prSet/>
      <dgm:spPr/>
      <dgm:t>
        <a:bodyPr/>
        <a:lstStyle/>
        <a:p>
          <a:endParaRPr lang="en-US"/>
        </a:p>
      </dgm:t>
    </dgm:pt>
    <dgm:pt modelId="{048CE43B-3A5A-45DE-B2C1-684CAA0393B7}">
      <dgm:prSet phldrT="[Text]" custT="1"/>
      <dgm:spPr>
        <a:ln>
          <a:solidFill>
            <a:schemeClr val="tx1">
              <a:lumMod val="75000"/>
              <a:lumOff val="25000"/>
            </a:schemeClr>
          </a:solidFill>
        </a:ln>
      </dgm:spPr>
      <dgm:t>
        <a:bodyPr/>
        <a:lstStyle/>
        <a:p>
          <a:r>
            <a:rPr lang="en-US" sz="2700" dirty="0">
              <a:solidFill>
                <a:schemeClr val="bg2">
                  <a:lumMod val="25000"/>
                </a:schemeClr>
              </a:solidFill>
            </a:rPr>
            <a:t>Test &amp; Deliver</a:t>
          </a:r>
        </a:p>
      </dgm:t>
    </dgm:pt>
    <dgm:pt modelId="{30F87AF0-0A7A-4955-8AC7-5E8B26D003EB}" type="parTrans" cxnId="{66F730B0-B263-4E13-80DA-47DCA2309728}">
      <dgm:prSet/>
      <dgm:spPr/>
      <dgm:t>
        <a:bodyPr/>
        <a:lstStyle/>
        <a:p>
          <a:endParaRPr lang="en-US"/>
        </a:p>
      </dgm:t>
    </dgm:pt>
    <dgm:pt modelId="{925E2029-44B6-487F-8E06-283307C5ADB2}" type="sibTrans" cxnId="{66F730B0-B263-4E13-80DA-47DCA2309728}">
      <dgm:prSet/>
      <dgm:spPr/>
      <dgm:t>
        <a:bodyPr/>
        <a:lstStyle/>
        <a:p>
          <a:endParaRPr lang="en-US"/>
        </a:p>
      </dgm:t>
    </dgm:pt>
    <dgm:pt modelId="{B15D0056-149E-4FA2-ACBE-4FA48F9BE988}">
      <dgm:prSet custT="1"/>
      <dgm:spPr>
        <a:ln>
          <a:solidFill>
            <a:schemeClr val="tx1">
              <a:lumMod val="75000"/>
              <a:lumOff val="25000"/>
            </a:schemeClr>
          </a:solidFill>
        </a:ln>
      </dgm:spPr>
      <dgm:t>
        <a:bodyPr/>
        <a:lstStyle/>
        <a:p>
          <a:r>
            <a:rPr lang="en-US" sz="2700" dirty="0">
              <a:solidFill>
                <a:schemeClr val="bg2">
                  <a:lumMod val="25000"/>
                </a:schemeClr>
              </a:solidFill>
            </a:rPr>
            <a:t>Monitor &amp; Maintain</a:t>
          </a:r>
        </a:p>
      </dgm:t>
    </dgm:pt>
    <dgm:pt modelId="{A860B921-D7C4-40F1-B7BB-D31995E32CFC}" type="parTrans" cxnId="{2060824E-ECAB-4716-9E2E-34365629A4F3}">
      <dgm:prSet/>
      <dgm:spPr/>
      <dgm:t>
        <a:bodyPr/>
        <a:lstStyle/>
        <a:p>
          <a:endParaRPr lang="en-US"/>
        </a:p>
      </dgm:t>
    </dgm:pt>
    <dgm:pt modelId="{ECA44D42-690E-404C-9B2C-5B6115B69C60}" type="sibTrans" cxnId="{2060824E-ECAB-4716-9E2E-34365629A4F3}">
      <dgm:prSet/>
      <dgm:spPr/>
      <dgm:t>
        <a:bodyPr/>
        <a:lstStyle/>
        <a:p>
          <a:endParaRPr lang="en-US"/>
        </a:p>
      </dgm:t>
    </dgm:pt>
    <dgm:pt modelId="{569A785F-C613-43AE-8B6A-928D2671E5C4}" type="pres">
      <dgm:prSet presAssocID="{8C5AA0BB-6C82-4561-BD7F-EA9554CCA8E8}" presName="Name0" presStyleCnt="0">
        <dgm:presLayoutVars>
          <dgm:chMax val="11"/>
          <dgm:chPref val="11"/>
          <dgm:dir/>
          <dgm:resizeHandles/>
        </dgm:presLayoutVars>
      </dgm:prSet>
      <dgm:spPr/>
      <dgm:t>
        <a:bodyPr/>
        <a:lstStyle/>
        <a:p>
          <a:endParaRPr lang="en-US"/>
        </a:p>
      </dgm:t>
    </dgm:pt>
    <dgm:pt modelId="{8BE4EF5C-D89C-4F7B-81B0-05E4A2A28F8C}" type="pres">
      <dgm:prSet presAssocID="{B15D0056-149E-4FA2-ACBE-4FA48F9BE988}" presName="Accent4" presStyleCnt="0"/>
      <dgm:spPr/>
    </dgm:pt>
    <dgm:pt modelId="{70DB159A-AF2B-426B-9C34-AAF328AF1492}" type="pres">
      <dgm:prSet presAssocID="{B15D0056-149E-4FA2-ACBE-4FA48F9BE988}" presName="Accent" presStyleLbl="node1" presStyleIdx="0" presStyleCnt="4"/>
      <dgm:spPr>
        <a:solidFill>
          <a:schemeClr val="tx1">
            <a:lumMod val="75000"/>
            <a:lumOff val="25000"/>
          </a:schemeClr>
        </a:solidFill>
      </dgm:spPr>
    </dgm:pt>
    <dgm:pt modelId="{78BE1025-EA45-4DE9-A560-4104C2D2D108}" type="pres">
      <dgm:prSet presAssocID="{B15D0056-149E-4FA2-ACBE-4FA48F9BE988}" presName="ParentBackground4" presStyleCnt="0"/>
      <dgm:spPr/>
    </dgm:pt>
    <dgm:pt modelId="{F58E5E15-0994-4148-AA37-33A01B4197D1}" type="pres">
      <dgm:prSet presAssocID="{B15D0056-149E-4FA2-ACBE-4FA48F9BE988}" presName="ParentBackground" presStyleLbl="fgAcc1" presStyleIdx="0" presStyleCnt="4"/>
      <dgm:spPr/>
      <dgm:t>
        <a:bodyPr/>
        <a:lstStyle/>
        <a:p>
          <a:endParaRPr lang="en-US"/>
        </a:p>
      </dgm:t>
    </dgm:pt>
    <dgm:pt modelId="{5818F97D-C62C-4DE0-8BAD-850965A1833C}" type="pres">
      <dgm:prSet presAssocID="{B15D0056-149E-4FA2-ACBE-4FA48F9BE988}" presName="Parent4" presStyleLbl="revTx" presStyleIdx="0" presStyleCnt="0">
        <dgm:presLayoutVars>
          <dgm:chMax val="1"/>
          <dgm:chPref val="1"/>
          <dgm:bulletEnabled val="1"/>
        </dgm:presLayoutVars>
      </dgm:prSet>
      <dgm:spPr/>
      <dgm:t>
        <a:bodyPr/>
        <a:lstStyle/>
        <a:p>
          <a:endParaRPr lang="en-US"/>
        </a:p>
      </dgm:t>
    </dgm:pt>
    <dgm:pt modelId="{0491C653-6532-445A-B01F-B4CBC0BA3C01}" type="pres">
      <dgm:prSet presAssocID="{048CE43B-3A5A-45DE-B2C1-684CAA0393B7}" presName="Accent3" presStyleCnt="0"/>
      <dgm:spPr/>
    </dgm:pt>
    <dgm:pt modelId="{236F6AB7-C4D2-4830-8130-8E1C57905660}" type="pres">
      <dgm:prSet presAssocID="{048CE43B-3A5A-45DE-B2C1-684CAA0393B7}" presName="Accent" presStyleLbl="node1" presStyleIdx="1" presStyleCnt="4"/>
      <dgm:spPr>
        <a:solidFill>
          <a:schemeClr val="tx1">
            <a:lumMod val="75000"/>
            <a:lumOff val="25000"/>
          </a:schemeClr>
        </a:solidFill>
      </dgm:spPr>
    </dgm:pt>
    <dgm:pt modelId="{838F8FD9-80BC-4149-88BB-F7BBE30A5B68}" type="pres">
      <dgm:prSet presAssocID="{048CE43B-3A5A-45DE-B2C1-684CAA0393B7}" presName="ParentBackground3" presStyleCnt="0"/>
      <dgm:spPr/>
    </dgm:pt>
    <dgm:pt modelId="{A3817920-8488-421F-8124-5D0A02FCFF90}" type="pres">
      <dgm:prSet presAssocID="{048CE43B-3A5A-45DE-B2C1-684CAA0393B7}" presName="ParentBackground" presStyleLbl="fgAcc1" presStyleIdx="1" presStyleCnt="4"/>
      <dgm:spPr/>
      <dgm:t>
        <a:bodyPr/>
        <a:lstStyle/>
        <a:p>
          <a:endParaRPr lang="en-US"/>
        </a:p>
      </dgm:t>
    </dgm:pt>
    <dgm:pt modelId="{8A68BEC8-F15E-4C7D-A513-75BA1F4A175C}" type="pres">
      <dgm:prSet presAssocID="{048CE43B-3A5A-45DE-B2C1-684CAA0393B7}" presName="Parent3" presStyleLbl="revTx" presStyleIdx="0" presStyleCnt="0">
        <dgm:presLayoutVars>
          <dgm:chMax val="1"/>
          <dgm:chPref val="1"/>
          <dgm:bulletEnabled val="1"/>
        </dgm:presLayoutVars>
      </dgm:prSet>
      <dgm:spPr/>
      <dgm:t>
        <a:bodyPr/>
        <a:lstStyle/>
        <a:p>
          <a:endParaRPr lang="en-US"/>
        </a:p>
      </dgm:t>
    </dgm:pt>
    <dgm:pt modelId="{52AF2F58-9278-400A-82BF-2CBDB9167FD9}" type="pres">
      <dgm:prSet presAssocID="{42A0538B-E0D9-4DD8-884C-405590DA8FAD}" presName="Accent2" presStyleCnt="0"/>
      <dgm:spPr/>
    </dgm:pt>
    <dgm:pt modelId="{61130526-BD01-4467-9FE6-221C3072BFCE}" type="pres">
      <dgm:prSet presAssocID="{42A0538B-E0D9-4DD8-884C-405590DA8FAD}" presName="Accent" presStyleLbl="node1" presStyleIdx="2" presStyleCnt="4"/>
      <dgm:spPr>
        <a:solidFill>
          <a:schemeClr val="tx1">
            <a:lumMod val="75000"/>
            <a:lumOff val="25000"/>
          </a:schemeClr>
        </a:solidFill>
      </dgm:spPr>
    </dgm:pt>
    <dgm:pt modelId="{6311020A-1037-41F8-B7A6-27BECD4D5689}" type="pres">
      <dgm:prSet presAssocID="{42A0538B-E0D9-4DD8-884C-405590DA8FAD}" presName="ParentBackground2" presStyleCnt="0"/>
      <dgm:spPr/>
    </dgm:pt>
    <dgm:pt modelId="{816E33FF-FF63-4AE9-A935-B5E7B22BAAC6}" type="pres">
      <dgm:prSet presAssocID="{42A0538B-E0D9-4DD8-884C-405590DA8FAD}" presName="ParentBackground" presStyleLbl="fgAcc1" presStyleIdx="2" presStyleCnt="4"/>
      <dgm:spPr/>
      <dgm:t>
        <a:bodyPr/>
        <a:lstStyle/>
        <a:p>
          <a:endParaRPr lang="en-US"/>
        </a:p>
      </dgm:t>
    </dgm:pt>
    <dgm:pt modelId="{17BAFEC3-31F4-47C8-8974-672180D3C059}" type="pres">
      <dgm:prSet presAssocID="{42A0538B-E0D9-4DD8-884C-405590DA8FAD}" presName="Parent2" presStyleLbl="revTx" presStyleIdx="0" presStyleCnt="0">
        <dgm:presLayoutVars>
          <dgm:chMax val="1"/>
          <dgm:chPref val="1"/>
          <dgm:bulletEnabled val="1"/>
        </dgm:presLayoutVars>
      </dgm:prSet>
      <dgm:spPr/>
      <dgm:t>
        <a:bodyPr/>
        <a:lstStyle/>
        <a:p>
          <a:endParaRPr lang="en-US"/>
        </a:p>
      </dgm:t>
    </dgm:pt>
    <dgm:pt modelId="{28639E36-EF38-40F0-950C-92CC827AA357}" type="pres">
      <dgm:prSet presAssocID="{A5F562EB-5024-403D-9D26-C75A97B08BAD}" presName="Accent1" presStyleCnt="0"/>
      <dgm:spPr/>
    </dgm:pt>
    <dgm:pt modelId="{6602C16B-B9C7-4953-8CAE-341D412BC77D}" type="pres">
      <dgm:prSet presAssocID="{A5F562EB-5024-403D-9D26-C75A97B08BAD}" presName="Accent" presStyleLbl="node1" presStyleIdx="3" presStyleCnt="4"/>
      <dgm:spPr>
        <a:solidFill>
          <a:schemeClr val="tx1">
            <a:lumMod val="75000"/>
            <a:lumOff val="25000"/>
          </a:schemeClr>
        </a:solidFill>
      </dgm:spPr>
    </dgm:pt>
    <dgm:pt modelId="{D2516630-0C5D-4C97-9F13-73A676B51332}" type="pres">
      <dgm:prSet presAssocID="{A5F562EB-5024-403D-9D26-C75A97B08BAD}" presName="ParentBackground1" presStyleCnt="0"/>
      <dgm:spPr/>
    </dgm:pt>
    <dgm:pt modelId="{A86D1757-6D1B-4F43-B8B9-E02325004D0F}" type="pres">
      <dgm:prSet presAssocID="{A5F562EB-5024-403D-9D26-C75A97B08BAD}" presName="ParentBackground" presStyleLbl="fgAcc1" presStyleIdx="3" presStyleCnt="4"/>
      <dgm:spPr/>
      <dgm:t>
        <a:bodyPr/>
        <a:lstStyle/>
        <a:p>
          <a:endParaRPr lang="en-US"/>
        </a:p>
      </dgm:t>
    </dgm:pt>
    <dgm:pt modelId="{1FB15468-A527-4BBE-9948-8A9EB9F167F3}" type="pres">
      <dgm:prSet presAssocID="{A5F562EB-5024-403D-9D26-C75A97B08BAD}" presName="Parent1" presStyleLbl="revTx" presStyleIdx="0" presStyleCnt="0">
        <dgm:presLayoutVars>
          <dgm:chMax val="1"/>
          <dgm:chPref val="1"/>
          <dgm:bulletEnabled val="1"/>
        </dgm:presLayoutVars>
      </dgm:prSet>
      <dgm:spPr/>
      <dgm:t>
        <a:bodyPr/>
        <a:lstStyle/>
        <a:p>
          <a:endParaRPr lang="en-US"/>
        </a:p>
      </dgm:t>
    </dgm:pt>
  </dgm:ptLst>
  <dgm:cxnLst>
    <dgm:cxn modelId="{0F843FEA-1E3D-454A-BFB6-D8615B532DC5}" srcId="{8C5AA0BB-6C82-4561-BD7F-EA9554CCA8E8}" destId="{42A0538B-E0D9-4DD8-884C-405590DA8FAD}" srcOrd="1" destOrd="0" parTransId="{63E4241D-6369-46FD-B0BE-58B6C943C94F}" sibTransId="{BCA6A63A-227E-4B17-AC18-9BD61B8DCA6C}"/>
    <dgm:cxn modelId="{91BD4219-103B-48FD-A1DE-9CBD5FED496B}" type="presOf" srcId="{048CE43B-3A5A-45DE-B2C1-684CAA0393B7}" destId="{A3817920-8488-421F-8124-5D0A02FCFF90}" srcOrd="0" destOrd="0" presId="urn:microsoft.com/office/officeart/2011/layout/CircleProcess"/>
    <dgm:cxn modelId="{A2C5BD26-BE21-48F3-8FDF-BE4911BAEC9F}" type="presOf" srcId="{A5F562EB-5024-403D-9D26-C75A97B08BAD}" destId="{A86D1757-6D1B-4F43-B8B9-E02325004D0F}" srcOrd="0" destOrd="0" presId="urn:microsoft.com/office/officeart/2011/layout/CircleProcess"/>
    <dgm:cxn modelId="{A845E4F8-4505-461A-B78A-20B1EAB508D8}" type="presOf" srcId="{8C5AA0BB-6C82-4561-BD7F-EA9554CCA8E8}" destId="{569A785F-C613-43AE-8B6A-928D2671E5C4}" srcOrd="0" destOrd="0" presId="urn:microsoft.com/office/officeart/2011/layout/CircleProcess"/>
    <dgm:cxn modelId="{E18DFD83-0D58-4684-9529-E095954B3F80}" type="presOf" srcId="{B15D0056-149E-4FA2-ACBE-4FA48F9BE988}" destId="{5818F97D-C62C-4DE0-8BAD-850965A1833C}" srcOrd="1" destOrd="0" presId="urn:microsoft.com/office/officeart/2011/layout/CircleProcess"/>
    <dgm:cxn modelId="{51E203CC-1E30-45FB-8BEB-933FA4D4CD34}" type="presOf" srcId="{048CE43B-3A5A-45DE-B2C1-684CAA0393B7}" destId="{8A68BEC8-F15E-4C7D-A513-75BA1F4A175C}" srcOrd="1" destOrd="0" presId="urn:microsoft.com/office/officeart/2011/layout/CircleProcess"/>
    <dgm:cxn modelId="{0B1F6BF6-A7A5-45C2-B0E0-15C48ED85313}" type="presOf" srcId="{42A0538B-E0D9-4DD8-884C-405590DA8FAD}" destId="{816E33FF-FF63-4AE9-A935-B5E7B22BAAC6}" srcOrd="0" destOrd="0" presId="urn:microsoft.com/office/officeart/2011/layout/CircleProcess"/>
    <dgm:cxn modelId="{A22BD571-0075-4FB6-91E5-BB02A2262E09}" type="presOf" srcId="{B15D0056-149E-4FA2-ACBE-4FA48F9BE988}" destId="{F58E5E15-0994-4148-AA37-33A01B4197D1}" srcOrd="0" destOrd="0" presId="urn:microsoft.com/office/officeart/2011/layout/CircleProcess"/>
    <dgm:cxn modelId="{4C8A422C-0B75-41D1-8C68-A86C15223E1E}" srcId="{8C5AA0BB-6C82-4561-BD7F-EA9554CCA8E8}" destId="{A5F562EB-5024-403D-9D26-C75A97B08BAD}" srcOrd="0" destOrd="0" parTransId="{D2F32A4B-C39D-4D5B-8B11-342E4B86D0F7}" sibTransId="{7BF19AC2-8317-49C0-8CEB-EFE43A0B7746}"/>
    <dgm:cxn modelId="{2060824E-ECAB-4716-9E2E-34365629A4F3}" srcId="{8C5AA0BB-6C82-4561-BD7F-EA9554CCA8E8}" destId="{B15D0056-149E-4FA2-ACBE-4FA48F9BE988}" srcOrd="3" destOrd="0" parTransId="{A860B921-D7C4-40F1-B7BB-D31995E32CFC}" sibTransId="{ECA44D42-690E-404C-9B2C-5B6115B69C60}"/>
    <dgm:cxn modelId="{403A7E32-7EDE-4A18-81B8-C1C5F0CCD6BA}" type="presOf" srcId="{42A0538B-E0D9-4DD8-884C-405590DA8FAD}" destId="{17BAFEC3-31F4-47C8-8974-672180D3C059}" srcOrd="1" destOrd="0" presId="urn:microsoft.com/office/officeart/2011/layout/CircleProcess"/>
    <dgm:cxn modelId="{66F730B0-B263-4E13-80DA-47DCA2309728}" srcId="{8C5AA0BB-6C82-4561-BD7F-EA9554CCA8E8}" destId="{048CE43B-3A5A-45DE-B2C1-684CAA0393B7}" srcOrd="2" destOrd="0" parTransId="{30F87AF0-0A7A-4955-8AC7-5E8B26D003EB}" sibTransId="{925E2029-44B6-487F-8E06-283307C5ADB2}"/>
    <dgm:cxn modelId="{7FCB03A3-AECF-4F1F-9505-EC7A67BE07AD}" type="presOf" srcId="{A5F562EB-5024-403D-9D26-C75A97B08BAD}" destId="{1FB15468-A527-4BBE-9948-8A9EB9F167F3}" srcOrd="1" destOrd="0" presId="urn:microsoft.com/office/officeart/2011/layout/CircleProcess"/>
    <dgm:cxn modelId="{89C57748-B028-42F2-8E87-64844B6E3133}" type="presParOf" srcId="{569A785F-C613-43AE-8B6A-928D2671E5C4}" destId="{8BE4EF5C-D89C-4F7B-81B0-05E4A2A28F8C}" srcOrd="0" destOrd="0" presId="urn:microsoft.com/office/officeart/2011/layout/CircleProcess"/>
    <dgm:cxn modelId="{26C8456F-6671-4893-9E5F-089425FABCCE}" type="presParOf" srcId="{8BE4EF5C-D89C-4F7B-81B0-05E4A2A28F8C}" destId="{70DB159A-AF2B-426B-9C34-AAF328AF1492}" srcOrd="0" destOrd="0" presId="urn:microsoft.com/office/officeart/2011/layout/CircleProcess"/>
    <dgm:cxn modelId="{5CB57C35-C87E-488A-9855-9EAC42165005}" type="presParOf" srcId="{569A785F-C613-43AE-8B6A-928D2671E5C4}" destId="{78BE1025-EA45-4DE9-A560-4104C2D2D108}" srcOrd="1" destOrd="0" presId="urn:microsoft.com/office/officeart/2011/layout/CircleProcess"/>
    <dgm:cxn modelId="{A902CA00-EE22-4E5A-A0EF-42D4F6B7A062}" type="presParOf" srcId="{78BE1025-EA45-4DE9-A560-4104C2D2D108}" destId="{F58E5E15-0994-4148-AA37-33A01B4197D1}" srcOrd="0" destOrd="0" presId="urn:microsoft.com/office/officeart/2011/layout/CircleProcess"/>
    <dgm:cxn modelId="{9C8A3286-2070-482A-830B-7908B3A06783}" type="presParOf" srcId="{569A785F-C613-43AE-8B6A-928D2671E5C4}" destId="{5818F97D-C62C-4DE0-8BAD-850965A1833C}" srcOrd="2" destOrd="0" presId="urn:microsoft.com/office/officeart/2011/layout/CircleProcess"/>
    <dgm:cxn modelId="{68DC6186-9E73-4632-8232-2921E37DE0F8}" type="presParOf" srcId="{569A785F-C613-43AE-8B6A-928D2671E5C4}" destId="{0491C653-6532-445A-B01F-B4CBC0BA3C01}" srcOrd="3" destOrd="0" presId="urn:microsoft.com/office/officeart/2011/layout/CircleProcess"/>
    <dgm:cxn modelId="{81C5DF83-7DD0-4E33-B84D-B271619D22E5}" type="presParOf" srcId="{0491C653-6532-445A-B01F-B4CBC0BA3C01}" destId="{236F6AB7-C4D2-4830-8130-8E1C57905660}" srcOrd="0" destOrd="0" presId="urn:microsoft.com/office/officeart/2011/layout/CircleProcess"/>
    <dgm:cxn modelId="{25F33D24-0E1D-450A-8DB3-92F3FF6809F8}" type="presParOf" srcId="{569A785F-C613-43AE-8B6A-928D2671E5C4}" destId="{838F8FD9-80BC-4149-88BB-F7BBE30A5B68}" srcOrd="4" destOrd="0" presId="urn:microsoft.com/office/officeart/2011/layout/CircleProcess"/>
    <dgm:cxn modelId="{8AEAAE37-2BB0-429C-B565-8F2D02778F43}" type="presParOf" srcId="{838F8FD9-80BC-4149-88BB-F7BBE30A5B68}" destId="{A3817920-8488-421F-8124-5D0A02FCFF90}" srcOrd="0" destOrd="0" presId="urn:microsoft.com/office/officeart/2011/layout/CircleProcess"/>
    <dgm:cxn modelId="{A3C8D111-A329-4DD4-910B-37C6612D79FA}" type="presParOf" srcId="{569A785F-C613-43AE-8B6A-928D2671E5C4}" destId="{8A68BEC8-F15E-4C7D-A513-75BA1F4A175C}" srcOrd="5" destOrd="0" presId="urn:microsoft.com/office/officeart/2011/layout/CircleProcess"/>
    <dgm:cxn modelId="{7F67E8C2-6196-45F1-8B92-28A9EC3A367E}" type="presParOf" srcId="{569A785F-C613-43AE-8B6A-928D2671E5C4}" destId="{52AF2F58-9278-400A-82BF-2CBDB9167FD9}" srcOrd="6" destOrd="0" presId="urn:microsoft.com/office/officeart/2011/layout/CircleProcess"/>
    <dgm:cxn modelId="{3F388914-E992-4496-BDBB-6644A4100C5C}" type="presParOf" srcId="{52AF2F58-9278-400A-82BF-2CBDB9167FD9}" destId="{61130526-BD01-4467-9FE6-221C3072BFCE}" srcOrd="0" destOrd="0" presId="urn:microsoft.com/office/officeart/2011/layout/CircleProcess"/>
    <dgm:cxn modelId="{43A562A4-C1AF-43AB-90E8-B4E71C32BCF9}" type="presParOf" srcId="{569A785F-C613-43AE-8B6A-928D2671E5C4}" destId="{6311020A-1037-41F8-B7A6-27BECD4D5689}" srcOrd="7" destOrd="0" presId="urn:microsoft.com/office/officeart/2011/layout/CircleProcess"/>
    <dgm:cxn modelId="{B8C851D6-6530-4031-967F-C4CE476F1BA7}" type="presParOf" srcId="{6311020A-1037-41F8-B7A6-27BECD4D5689}" destId="{816E33FF-FF63-4AE9-A935-B5E7B22BAAC6}" srcOrd="0" destOrd="0" presId="urn:microsoft.com/office/officeart/2011/layout/CircleProcess"/>
    <dgm:cxn modelId="{098FFDE2-669C-4619-B573-61585D40F3F7}" type="presParOf" srcId="{569A785F-C613-43AE-8B6A-928D2671E5C4}" destId="{17BAFEC3-31F4-47C8-8974-672180D3C059}" srcOrd="8" destOrd="0" presId="urn:microsoft.com/office/officeart/2011/layout/CircleProcess"/>
    <dgm:cxn modelId="{EB861F74-5F5F-496D-BFBB-74348C16B651}" type="presParOf" srcId="{569A785F-C613-43AE-8B6A-928D2671E5C4}" destId="{28639E36-EF38-40F0-950C-92CC827AA357}" srcOrd="9" destOrd="0" presId="urn:microsoft.com/office/officeart/2011/layout/CircleProcess"/>
    <dgm:cxn modelId="{F61F7443-D443-42ED-BD73-F2F67EF92479}" type="presParOf" srcId="{28639E36-EF38-40F0-950C-92CC827AA357}" destId="{6602C16B-B9C7-4953-8CAE-341D412BC77D}" srcOrd="0" destOrd="0" presId="urn:microsoft.com/office/officeart/2011/layout/CircleProcess"/>
    <dgm:cxn modelId="{1D5A6929-2907-4970-8E57-378C78065156}" type="presParOf" srcId="{569A785F-C613-43AE-8B6A-928D2671E5C4}" destId="{D2516630-0C5D-4C97-9F13-73A676B51332}" srcOrd="10" destOrd="0" presId="urn:microsoft.com/office/officeart/2011/layout/CircleProcess"/>
    <dgm:cxn modelId="{0F79B292-36F8-4ED1-B37A-A3BB9DD8E5B6}" type="presParOf" srcId="{D2516630-0C5D-4C97-9F13-73A676B51332}" destId="{A86D1757-6D1B-4F43-B8B9-E02325004D0F}" srcOrd="0" destOrd="0" presId="urn:microsoft.com/office/officeart/2011/layout/CircleProcess"/>
    <dgm:cxn modelId="{7413FFC9-0EB1-48FF-ACB6-E6C166CC2ABC}" type="presParOf" srcId="{569A785F-C613-43AE-8B6A-928D2671E5C4}" destId="{1FB15468-A527-4BBE-9948-8A9EB9F167F3}"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B159A-AF2B-426B-9C34-AAF328AF1492}">
      <dsp:nvSpPr>
        <dsp:cNvPr id="0" name=""/>
        <dsp:cNvSpPr/>
      </dsp:nvSpPr>
      <dsp:spPr>
        <a:xfrm>
          <a:off x="8050334" y="965600"/>
          <a:ext cx="2420438" cy="242056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E5E15-0994-4148-AA37-33A01B4197D1}">
      <dsp:nvSpPr>
        <dsp:cNvPr id="0" name=""/>
        <dsp:cNvSpPr/>
      </dsp:nvSpPr>
      <dsp:spPr>
        <a:xfrm>
          <a:off x="813129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Monitor &amp; Maintain</a:t>
          </a:r>
        </a:p>
      </dsp:txBody>
      <dsp:txXfrm>
        <a:off x="8454086" y="1369097"/>
        <a:ext cx="1613971" cy="1613566"/>
      </dsp:txXfrm>
    </dsp:sp>
    <dsp:sp modelId="{236F6AB7-C4D2-4830-8130-8E1C57905660}">
      <dsp:nvSpPr>
        <dsp:cNvPr id="0" name=""/>
        <dsp:cNvSpPr/>
      </dsp:nvSpPr>
      <dsp:spPr>
        <a:xfrm rot="2700000">
          <a:off x="5538538"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17920-8488-421F-8124-5D0A02FCFF90}">
      <dsp:nvSpPr>
        <dsp:cNvPr id="0" name=""/>
        <dsp:cNvSpPr/>
      </dsp:nvSpPr>
      <dsp:spPr>
        <a:xfrm>
          <a:off x="5629895"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Test &amp; Deliver</a:t>
          </a:r>
        </a:p>
      </dsp:txBody>
      <dsp:txXfrm>
        <a:off x="5952690" y="1369097"/>
        <a:ext cx="1613971" cy="1613566"/>
      </dsp:txXfrm>
    </dsp:sp>
    <dsp:sp modelId="{61130526-BD01-4467-9FE6-221C3072BFCE}">
      <dsp:nvSpPr>
        <dsp:cNvPr id="0" name=""/>
        <dsp:cNvSpPr/>
      </dsp:nvSpPr>
      <dsp:spPr>
        <a:xfrm rot="2700000">
          <a:off x="3047521"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E33FF-FF63-4AE9-A935-B5E7B22BAAC6}">
      <dsp:nvSpPr>
        <dsp:cNvPr id="0" name=""/>
        <dsp:cNvSpPr/>
      </dsp:nvSpPr>
      <dsp:spPr>
        <a:xfrm>
          <a:off x="3128499"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Design &amp; Implement</a:t>
          </a:r>
        </a:p>
      </dsp:txBody>
      <dsp:txXfrm>
        <a:off x="3451293" y="1369097"/>
        <a:ext cx="1613971" cy="1613566"/>
      </dsp:txXfrm>
    </dsp:sp>
    <dsp:sp modelId="{6602C16B-B9C7-4953-8CAE-341D412BC77D}">
      <dsp:nvSpPr>
        <dsp:cNvPr id="0" name=""/>
        <dsp:cNvSpPr/>
      </dsp:nvSpPr>
      <dsp:spPr>
        <a:xfrm rot="2700000">
          <a:off x="546124" y="965429"/>
          <a:ext cx="2420478" cy="2420478"/>
        </a:xfrm>
        <a:prstGeom prst="teardrop">
          <a:avLst>
            <a:gd name="adj" fmla="val 100000"/>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D1757-6D1B-4F43-B8B9-E02325004D0F}">
      <dsp:nvSpPr>
        <dsp:cNvPr id="0" name=""/>
        <dsp:cNvSpPr/>
      </dsp:nvSpPr>
      <dsp:spPr>
        <a:xfrm>
          <a:off x="627102" y="1046299"/>
          <a:ext cx="2259560" cy="2259163"/>
        </a:xfrm>
        <a:prstGeom prst="ellipse">
          <a:avLst/>
        </a:prstGeom>
        <a:solidFill>
          <a:schemeClr val="lt1">
            <a:alpha val="90000"/>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chemeClr val="bg2">
                  <a:lumMod val="25000"/>
                </a:schemeClr>
              </a:solidFill>
            </a:rPr>
            <a:t>Asses &amp; Evaluate</a:t>
          </a:r>
        </a:p>
      </dsp:txBody>
      <dsp:txXfrm>
        <a:off x="949896" y="1369097"/>
        <a:ext cx="1613971" cy="161356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6B13AAF-743A-41D1-B43C-DEE822E3C734}" type="datetimeFigureOut">
              <a:rPr lang="en-US" smtClean="0"/>
              <a:t>3/5/2018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A1E35B-B85B-4134-80B4-A86232E807BD}" type="slidenum">
              <a:rPr lang="en-US" smtClean="0"/>
              <a:t>‹#›</a:t>
            </a:fld>
            <a:endParaRPr lang="en-US"/>
          </a:p>
        </p:txBody>
      </p:sp>
    </p:spTree>
    <p:extLst>
      <p:ext uri="{BB962C8B-B14F-4D97-AF65-F5344CB8AC3E}">
        <p14:creationId xmlns:p14="http://schemas.microsoft.com/office/powerpoint/2010/main" val="28697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4</a:t>
            </a:fld>
            <a:endParaRPr lang="en-US"/>
          </a:p>
        </p:txBody>
      </p:sp>
    </p:spTree>
    <p:extLst>
      <p:ext uri="{BB962C8B-B14F-4D97-AF65-F5344CB8AC3E}">
        <p14:creationId xmlns:p14="http://schemas.microsoft.com/office/powerpoint/2010/main" val="2081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41</a:t>
            </a:fld>
            <a:endParaRPr lang="en-US"/>
          </a:p>
        </p:txBody>
      </p:sp>
    </p:spTree>
    <p:extLst>
      <p:ext uri="{BB962C8B-B14F-4D97-AF65-F5344CB8AC3E}">
        <p14:creationId xmlns:p14="http://schemas.microsoft.com/office/powerpoint/2010/main" val="10969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48</a:t>
            </a:fld>
            <a:endParaRPr lang="en-US"/>
          </a:p>
        </p:txBody>
      </p:sp>
    </p:spTree>
    <p:extLst>
      <p:ext uri="{BB962C8B-B14F-4D97-AF65-F5344CB8AC3E}">
        <p14:creationId xmlns:p14="http://schemas.microsoft.com/office/powerpoint/2010/main" val="2934296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375</a:t>
            </a:r>
          </a:p>
        </p:txBody>
      </p:sp>
      <p:sp>
        <p:nvSpPr>
          <p:cNvPr id="4" name="Slide Number Placeholder 3"/>
          <p:cNvSpPr>
            <a:spLocks noGrp="1"/>
          </p:cNvSpPr>
          <p:nvPr>
            <p:ph type="sldNum" sz="quarter" idx="10"/>
          </p:nvPr>
        </p:nvSpPr>
        <p:spPr/>
        <p:txBody>
          <a:bodyPr/>
          <a:lstStyle/>
          <a:p>
            <a:fld id="{4AA1E35B-B85B-4134-80B4-A86232E807BD}" type="slidenum">
              <a:rPr lang="en-US" smtClean="0"/>
              <a:t>56</a:t>
            </a:fld>
            <a:endParaRPr lang="en-US"/>
          </a:p>
        </p:txBody>
      </p:sp>
    </p:spTree>
    <p:extLst>
      <p:ext uri="{BB962C8B-B14F-4D97-AF65-F5344CB8AC3E}">
        <p14:creationId xmlns:p14="http://schemas.microsoft.com/office/powerpoint/2010/main" val="3376706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57</a:t>
            </a:fld>
            <a:endParaRPr lang="en-US"/>
          </a:p>
        </p:txBody>
      </p:sp>
    </p:spTree>
    <p:extLst>
      <p:ext uri="{BB962C8B-B14F-4D97-AF65-F5344CB8AC3E}">
        <p14:creationId xmlns:p14="http://schemas.microsoft.com/office/powerpoint/2010/main" val="4128810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210</a:t>
            </a:r>
          </a:p>
        </p:txBody>
      </p:sp>
      <p:sp>
        <p:nvSpPr>
          <p:cNvPr id="4" name="Slide Number Placeholder 3"/>
          <p:cNvSpPr>
            <a:spLocks noGrp="1"/>
          </p:cNvSpPr>
          <p:nvPr>
            <p:ph type="sldNum" sz="quarter" idx="10"/>
          </p:nvPr>
        </p:nvSpPr>
        <p:spPr/>
        <p:txBody>
          <a:bodyPr/>
          <a:lstStyle/>
          <a:p>
            <a:fld id="{4AA1E35B-B85B-4134-80B4-A86232E807BD}" type="slidenum">
              <a:rPr lang="en-US" smtClean="0"/>
              <a:t>77</a:t>
            </a:fld>
            <a:endParaRPr lang="en-US"/>
          </a:p>
        </p:txBody>
      </p:sp>
    </p:spTree>
    <p:extLst>
      <p:ext uri="{BB962C8B-B14F-4D97-AF65-F5344CB8AC3E}">
        <p14:creationId xmlns:p14="http://schemas.microsoft.com/office/powerpoint/2010/main" val="21122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195</a:t>
            </a:r>
          </a:p>
        </p:txBody>
      </p:sp>
      <p:sp>
        <p:nvSpPr>
          <p:cNvPr id="4" name="Slide Number Placeholder 3"/>
          <p:cNvSpPr>
            <a:spLocks noGrp="1"/>
          </p:cNvSpPr>
          <p:nvPr>
            <p:ph type="sldNum" sz="quarter" idx="10"/>
          </p:nvPr>
        </p:nvSpPr>
        <p:spPr/>
        <p:txBody>
          <a:bodyPr/>
          <a:lstStyle/>
          <a:p>
            <a:fld id="{4AA1E35B-B85B-4134-80B4-A86232E807BD}" type="slidenum">
              <a:rPr lang="en-US" smtClean="0"/>
              <a:t>83</a:t>
            </a:fld>
            <a:endParaRPr lang="en-US"/>
          </a:p>
        </p:txBody>
      </p:sp>
    </p:spTree>
    <p:extLst>
      <p:ext uri="{BB962C8B-B14F-4D97-AF65-F5344CB8AC3E}">
        <p14:creationId xmlns:p14="http://schemas.microsoft.com/office/powerpoint/2010/main" val="388767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89</a:t>
            </a:fld>
            <a:endParaRPr lang="en-US"/>
          </a:p>
        </p:txBody>
      </p:sp>
    </p:spTree>
    <p:extLst>
      <p:ext uri="{BB962C8B-B14F-4D97-AF65-F5344CB8AC3E}">
        <p14:creationId xmlns:p14="http://schemas.microsoft.com/office/powerpoint/2010/main" val="257279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203</a:t>
            </a:r>
          </a:p>
        </p:txBody>
      </p:sp>
      <p:sp>
        <p:nvSpPr>
          <p:cNvPr id="4" name="Slide Number Placeholder 3"/>
          <p:cNvSpPr>
            <a:spLocks noGrp="1"/>
          </p:cNvSpPr>
          <p:nvPr>
            <p:ph type="sldNum" sz="quarter" idx="10"/>
          </p:nvPr>
        </p:nvSpPr>
        <p:spPr/>
        <p:txBody>
          <a:bodyPr/>
          <a:lstStyle/>
          <a:p>
            <a:fld id="{4AA1E35B-B85B-4134-80B4-A86232E807BD}" type="slidenum">
              <a:rPr lang="en-US" smtClean="0"/>
              <a:t>95</a:t>
            </a:fld>
            <a:endParaRPr lang="en-US"/>
          </a:p>
        </p:txBody>
      </p:sp>
    </p:spTree>
    <p:extLst>
      <p:ext uri="{BB962C8B-B14F-4D97-AF65-F5344CB8AC3E}">
        <p14:creationId xmlns:p14="http://schemas.microsoft.com/office/powerpoint/2010/main" val="358120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101</a:t>
            </a:fld>
            <a:endParaRPr lang="en-US"/>
          </a:p>
        </p:txBody>
      </p:sp>
    </p:spTree>
    <p:extLst>
      <p:ext uri="{BB962C8B-B14F-4D97-AF65-F5344CB8AC3E}">
        <p14:creationId xmlns:p14="http://schemas.microsoft.com/office/powerpoint/2010/main" val="2056040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207</a:t>
            </a:r>
          </a:p>
        </p:txBody>
      </p:sp>
      <p:sp>
        <p:nvSpPr>
          <p:cNvPr id="4" name="Slide Number Placeholder 3"/>
          <p:cNvSpPr>
            <a:spLocks noGrp="1"/>
          </p:cNvSpPr>
          <p:nvPr>
            <p:ph type="sldNum" sz="quarter" idx="10"/>
          </p:nvPr>
        </p:nvSpPr>
        <p:spPr/>
        <p:txBody>
          <a:bodyPr/>
          <a:lstStyle/>
          <a:p>
            <a:fld id="{4AA1E35B-B85B-4134-80B4-A86232E807BD}" type="slidenum">
              <a:rPr lang="en-US" smtClean="0"/>
              <a:t>106</a:t>
            </a:fld>
            <a:endParaRPr lang="en-US"/>
          </a:p>
        </p:txBody>
      </p:sp>
    </p:spTree>
    <p:extLst>
      <p:ext uri="{BB962C8B-B14F-4D97-AF65-F5344CB8AC3E}">
        <p14:creationId xmlns:p14="http://schemas.microsoft.com/office/powerpoint/2010/main" val="142609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5</a:t>
            </a:fld>
            <a:endParaRPr lang="en-US"/>
          </a:p>
        </p:txBody>
      </p:sp>
    </p:spTree>
    <p:extLst>
      <p:ext uri="{BB962C8B-B14F-4D97-AF65-F5344CB8AC3E}">
        <p14:creationId xmlns:p14="http://schemas.microsoft.com/office/powerpoint/2010/main" val="7675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a:t>
            </a:r>
          </a:p>
        </p:txBody>
      </p:sp>
      <p:sp>
        <p:nvSpPr>
          <p:cNvPr id="4" name="Slide Number Placeholder 3"/>
          <p:cNvSpPr>
            <a:spLocks noGrp="1"/>
          </p:cNvSpPr>
          <p:nvPr>
            <p:ph type="sldNum" sz="quarter" idx="10"/>
          </p:nvPr>
        </p:nvSpPr>
        <p:spPr/>
        <p:txBody>
          <a:bodyPr/>
          <a:lstStyle/>
          <a:p>
            <a:fld id="{4AA1E35B-B85B-4134-80B4-A86232E807BD}" type="slidenum">
              <a:rPr lang="en-US" smtClean="0"/>
              <a:t>107</a:t>
            </a:fld>
            <a:endParaRPr lang="en-US"/>
          </a:p>
        </p:txBody>
      </p:sp>
    </p:spTree>
    <p:extLst>
      <p:ext uri="{BB962C8B-B14F-4D97-AF65-F5344CB8AC3E}">
        <p14:creationId xmlns:p14="http://schemas.microsoft.com/office/powerpoint/2010/main" val="3498324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231</a:t>
            </a:r>
          </a:p>
        </p:txBody>
      </p:sp>
      <p:sp>
        <p:nvSpPr>
          <p:cNvPr id="4" name="Slide Number Placeholder 3"/>
          <p:cNvSpPr>
            <a:spLocks noGrp="1"/>
          </p:cNvSpPr>
          <p:nvPr>
            <p:ph type="sldNum" sz="quarter" idx="10"/>
          </p:nvPr>
        </p:nvSpPr>
        <p:spPr/>
        <p:txBody>
          <a:bodyPr/>
          <a:lstStyle/>
          <a:p>
            <a:fld id="{4AA1E35B-B85B-4134-80B4-A86232E807BD}" type="slidenum">
              <a:rPr lang="en-US" smtClean="0"/>
              <a:t>113</a:t>
            </a:fld>
            <a:endParaRPr lang="en-US"/>
          </a:p>
        </p:txBody>
      </p:sp>
    </p:spTree>
    <p:extLst>
      <p:ext uri="{BB962C8B-B14F-4D97-AF65-F5344CB8AC3E}">
        <p14:creationId xmlns:p14="http://schemas.microsoft.com/office/powerpoint/2010/main" val="191255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222</a:t>
            </a:r>
          </a:p>
        </p:txBody>
      </p:sp>
      <p:sp>
        <p:nvSpPr>
          <p:cNvPr id="4" name="Slide Number Placeholder 3"/>
          <p:cNvSpPr>
            <a:spLocks noGrp="1"/>
          </p:cNvSpPr>
          <p:nvPr>
            <p:ph type="sldNum" sz="quarter" idx="10"/>
          </p:nvPr>
        </p:nvSpPr>
        <p:spPr/>
        <p:txBody>
          <a:bodyPr/>
          <a:lstStyle/>
          <a:p>
            <a:fld id="{4AA1E35B-B85B-4134-80B4-A86232E807BD}" type="slidenum">
              <a:rPr lang="en-US" smtClean="0"/>
              <a:t>119</a:t>
            </a:fld>
            <a:endParaRPr lang="en-US"/>
          </a:p>
        </p:txBody>
      </p:sp>
    </p:spTree>
    <p:extLst>
      <p:ext uri="{BB962C8B-B14F-4D97-AF65-F5344CB8AC3E}">
        <p14:creationId xmlns:p14="http://schemas.microsoft.com/office/powerpoint/2010/main" val="3440990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122</a:t>
            </a:fld>
            <a:endParaRPr lang="en-US"/>
          </a:p>
        </p:txBody>
      </p:sp>
    </p:spTree>
    <p:extLst>
      <p:ext uri="{BB962C8B-B14F-4D97-AF65-F5344CB8AC3E}">
        <p14:creationId xmlns:p14="http://schemas.microsoft.com/office/powerpoint/2010/main" val="248842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214</a:t>
            </a:r>
          </a:p>
        </p:txBody>
      </p:sp>
      <p:sp>
        <p:nvSpPr>
          <p:cNvPr id="4" name="Slide Number Placeholder 3"/>
          <p:cNvSpPr>
            <a:spLocks noGrp="1"/>
          </p:cNvSpPr>
          <p:nvPr>
            <p:ph type="sldNum" sz="quarter" idx="10"/>
          </p:nvPr>
        </p:nvSpPr>
        <p:spPr/>
        <p:txBody>
          <a:bodyPr/>
          <a:lstStyle/>
          <a:p>
            <a:fld id="{4AA1E35B-B85B-4134-80B4-A86232E807BD}" type="slidenum">
              <a:rPr lang="en-US" smtClean="0"/>
              <a:t>126</a:t>
            </a:fld>
            <a:endParaRPr lang="en-US"/>
          </a:p>
        </p:txBody>
      </p:sp>
    </p:spTree>
    <p:extLst>
      <p:ext uri="{BB962C8B-B14F-4D97-AF65-F5344CB8AC3E}">
        <p14:creationId xmlns:p14="http://schemas.microsoft.com/office/powerpoint/2010/main" val="3309459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a:t>
            </a:r>
          </a:p>
        </p:txBody>
      </p:sp>
      <p:sp>
        <p:nvSpPr>
          <p:cNvPr id="4" name="Slide Number Placeholder 3"/>
          <p:cNvSpPr>
            <a:spLocks noGrp="1"/>
          </p:cNvSpPr>
          <p:nvPr>
            <p:ph type="sldNum" sz="quarter" idx="10"/>
          </p:nvPr>
        </p:nvSpPr>
        <p:spPr/>
        <p:txBody>
          <a:bodyPr/>
          <a:lstStyle/>
          <a:p>
            <a:fld id="{4AA1E35B-B85B-4134-80B4-A86232E807BD}" type="slidenum">
              <a:rPr lang="en-US" smtClean="0"/>
              <a:t>130</a:t>
            </a:fld>
            <a:endParaRPr lang="en-US"/>
          </a:p>
        </p:txBody>
      </p:sp>
    </p:spTree>
    <p:extLst>
      <p:ext uri="{BB962C8B-B14F-4D97-AF65-F5344CB8AC3E}">
        <p14:creationId xmlns:p14="http://schemas.microsoft.com/office/powerpoint/2010/main" val="265174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a:t>
            </a:r>
          </a:p>
        </p:txBody>
      </p:sp>
      <p:sp>
        <p:nvSpPr>
          <p:cNvPr id="4" name="Slide Number Placeholder 3"/>
          <p:cNvSpPr>
            <a:spLocks noGrp="1"/>
          </p:cNvSpPr>
          <p:nvPr>
            <p:ph type="sldNum" sz="quarter" idx="10"/>
          </p:nvPr>
        </p:nvSpPr>
        <p:spPr/>
        <p:txBody>
          <a:bodyPr/>
          <a:lstStyle/>
          <a:p>
            <a:fld id="{4AA1E35B-B85B-4134-80B4-A86232E807BD}" type="slidenum">
              <a:rPr lang="en-US" smtClean="0"/>
              <a:t>134</a:t>
            </a:fld>
            <a:endParaRPr lang="en-US"/>
          </a:p>
        </p:txBody>
      </p:sp>
    </p:spTree>
    <p:extLst>
      <p:ext uri="{BB962C8B-B14F-4D97-AF65-F5344CB8AC3E}">
        <p14:creationId xmlns:p14="http://schemas.microsoft.com/office/powerpoint/2010/main" val="527849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a:t>
            </a:r>
          </a:p>
        </p:txBody>
      </p:sp>
      <p:sp>
        <p:nvSpPr>
          <p:cNvPr id="4" name="Slide Number Placeholder 3"/>
          <p:cNvSpPr>
            <a:spLocks noGrp="1"/>
          </p:cNvSpPr>
          <p:nvPr>
            <p:ph type="sldNum" sz="quarter" idx="10"/>
          </p:nvPr>
        </p:nvSpPr>
        <p:spPr/>
        <p:txBody>
          <a:bodyPr/>
          <a:lstStyle/>
          <a:p>
            <a:fld id="{4AA1E35B-B85B-4134-80B4-A86232E807BD}" type="slidenum">
              <a:rPr lang="en-US" smtClean="0"/>
              <a:t>138</a:t>
            </a:fld>
            <a:endParaRPr lang="en-US"/>
          </a:p>
        </p:txBody>
      </p:sp>
    </p:spTree>
    <p:extLst>
      <p:ext uri="{BB962C8B-B14F-4D97-AF65-F5344CB8AC3E}">
        <p14:creationId xmlns:p14="http://schemas.microsoft.com/office/powerpoint/2010/main" val="319078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147</a:t>
            </a:fld>
            <a:endParaRPr lang="en-US"/>
          </a:p>
        </p:txBody>
      </p:sp>
    </p:spTree>
    <p:extLst>
      <p:ext uri="{BB962C8B-B14F-4D97-AF65-F5344CB8AC3E}">
        <p14:creationId xmlns:p14="http://schemas.microsoft.com/office/powerpoint/2010/main" val="2010073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156</a:t>
            </a:fld>
            <a:endParaRPr lang="en-US"/>
          </a:p>
        </p:txBody>
      </p:sp>
    </p:spTree>
    <p:extLst>
      <p:ext uri="{BB962C8B-B14F-4D97-AF65-F5344CB8AC3E}">
        <p14:creationId xmlns:p14="http://schemas.microsoft.com/office/powerpoint/2010/main" val="246284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a:t>
            </a:r>
            <a:r>
              <a:rPr lang="en-US" baseline="0" dirty="0"/>
              <a:t> to corresponding industry pages </a:t>
            </a:r>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6</a:t>
            </a:fld>
            <a:endParaRPr lang="en-US"/>
          </a:p>
        </p:txBody>
      </p:sp>
    </p:spTree>
    <p:extLst>
      <p:ext uri="{BB962C8B-B14F-4D97-AF65-F5344CB8AC3E}">
        <p14:creationId xmlns:p14="http://schemas.microsoft.com/office/powerpoint/2010/main" val="4214024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157</a:t>
            </a:fld>
            <a:endParaRPr lang="en-US"/>
          </a:p>
        </p:txBody>
      </p:sp>
    </p:spTree>
    <p:extLst>
      <p:ext uri="{BB962C8B-B14F-4D97-AF65-F5344CB8AC3E}">
        <p14:creationId xmlns:p14="http://schemas.microsoft.com/office/powerpoint/2010/main" val="369111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to corresponding</a:t>
            </a:r>
            <a:r>
              <a:rPr lang="en-US" baseline="0" dirty="0" smtClean="0"/>
              <a:t> pages</a:t>
            </a:r>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7</a:t>
            </a:fld>
            <a:endParaRPr lang="en-US"/>
          </a:p>
        </p:txBody>
      </p:sp>
    </p:spTree>
    <p:extLst>
      <p:ext uri="{BB962C8B-B14F-4D97-AF65-F5344CB8AC3E}">
        <p14:creationId xmlns:p14="http://schemas.microsoft.com/office/powerpoint/2010/main" val="167135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be ideal to have client logos scrolling</a:t>
            </a:r>
            <a:endParaRPr lang="en-US" dirty="0"/>
          </a:p>
        </p:txBody>
      </p:sp>
      <p:sp>
        <p:nvSpPr>
          <p:cNvPr id="4" name="Slide Number Placeholder 3"/>
          <p:cNvSpPr>
            <a:spLocks noGrp="1"/>
          </p:cNvSpPr>
          <p:nvPr>
            <p:ph type="sldNum" sz="quarter" idx="10"/>
          </p:nvPr>
        </p:nvSpPr>
        <p:spPr/>
        <p:txBody>
          <a:bodyPr/>
          <a:lstStyle/>
          <a:p>
            <a:fld id="{4AA1E35B-B85B-4134-80B4-A86232E807BD}" type="slidenum">
              <a:rPr lang="en-US" smtClean="0"/>
              <a:t>8</a:t>
            </a:fld>
            <a:endParaRPr lang="en-US"/>
          </a:p>
        </p:txBody>
      </p:sp>
    </p:spTree>
    <p:extLst>
      <p:ext uri="{BB962C8B-B14F-4D97-AF65-F5344CB8AC3E}">
        <p14:creationId xmlns:p14="http://schemas.microsoft.com/office/powerpoint/2010/main" val="198779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13</a:t>
            </a:fld>
            <a:endParaRPr lang="en-US"/>
          </a:p>
        </p:txBody>
      </p:sp>
    </p:spTree>
    <p:extLst>
      <p:ext uri="{BB962C8B-B14F-4D97-AF65-F5344CB8AC3E}">
        <p14:creationId xmlns:p14="http://schemas.microsoft.com/office/powerpoint/2010/main" val="154709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20</a:t>
            </a:fld>
            <a:endParaRPr lang="en-US"/>
          </a:p>
        </p:txBody>
      </p:sp>
    </p:spTree>
    <p:extLst>
      <p:ext uri="{BB962C8B-B14F-4D97-AF65-F5344CB8AC3E}">
        <p14:creationId xmlns:p14="http://schemas.microsoft.com/office/powerpoint/2010/main" val="3194045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27</a:t>
            </a:fld>
            <a:endParaRPr lang="en-US"/>
          </a:p>
        </p:txBody>
      </p:sp>
    </p:spTree>
    <p:extLst>
      <p:ext uri="{BB962C8B-B14F-4D97-AF65-F5344CB8AC3E}">
        <p14:creationId xmlns:p14="http://schemas.microsoft.com/office/powerpoint/2010/main" val="152671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223</a:t>
            </a:r>
          </a:p>
        </p:txBody>
      </p:sp>
      <p:sp>
        <p:nvSpPr>
          <p:cNvPr id="4" name="Slide Number Placeholder 3"/>
          <p:cNvSpPr>
            <a:spLocks noGrp="1"/>
          </p:cNvSpPr>
          <p:nvPr>
            <p:ph type="sldNum" sz="quarter" idx="10"/>
          </p:nvPr>
        </p:nvSpPr>
        <p:spPr/>
        <p:txBody>
          <a:bodyPr/>
          <a:lstStyle/>
          <a:p>
            <a:fld id="{4AA1E35B-B85B-4134-80B4-A86232E807BD}" type="slidenum">
              <a:rPr lang="en-US" smtClean="0"/>
              <a:t>34</a:t>
            </a:fld>
            <a:endParaRPr lang="en-US"/>
          </a:p>
        </p:txBody>
      </p:sp>
    </p:spTree>
    <p:extLst>
      <p:ext uri="{BB962C8B-B14F-4D97-AF65-F5344CB8AC3E}">
        <p14:creationId xmlns:p14="http://schemas.microsoft.com/office/powerpoint/2010/main" val="405843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2F716-145D-4F57-94D3-DFB33F72A1F1}"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1897265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2F716-145D-4F57-94D3-DFB33F72A1F1}"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267088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2F716-145D-4F57-94D3-DFB33F72A1F1}"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280270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2F716-145D-4F57-94D3-DFB33F72A1F1}"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1911001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12F716-145D-4F57-94D3-DFB33F72A1F1}" type="datetimeFigureOut">
              <a:rPr lang="en-US" smtClean="0"/>
              <a:t>3/5/2018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17216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12F716-145D-4F57-94D3-DFB33F72A1F1}"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15723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12F716-145D-4F57-94D3-DFB33F72A1F1}" type="datetimeFigureOut">
              <a:rPr lang="en-US" smtClean="0"/>
              <a:t>3/5/2018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47573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12F716-145D-4F57-94D3-DFB33F72A1F1}" type="datetimeFigureOut">
              <a:rPr lang="en-US" smtClean="0"/>
              <a:t>3/5/2018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394506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2F716-145D-4F57-94D3-DFB33F72A1F1}" type="datetimeFigureOut">
              <a:rPr lang="en-US" smtClean="0"/>
              <a:t>3/5/2018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348074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12F716-145D-4F57-94D3-DFB33F72A1F1}"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408575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12F716-145D-4F57-94D3-DFB33F72A1F1}" type="datetimeFigureOut">
              <a:rPr lang="en-US" smtClean="0"/>
              <a:t>3/5/2018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8BD8E7-B2B0-4D20-B99E-1E62BE86C5E1}" type="slidenum">
              <a:rPr lang="en-US" smtClean="0"/>
              <a:t>‹#›</a:t>
            </a:fld>
            <a:endParaRPr lang="en-US"/>
          </a:p>
        </p:txBody>
      </p:sp>
    </p:spTree>
    <p:extLst>
      <p:ext uri="{BB962C8B-B14F-4D97-AF65-F5344CB8AC3E}">
        <p14:creationId xmlns:p14="http://schemas.microsoft.com/office/powerpoint/2010/main" val="2372949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2F716-145D-4F57-94D3-DFB33F72A1F1}" type="datetimeFigureOut">
              <a:rPr lang="en-US" smtClean="0"/>
              <a:t>3/5/2018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BD8E7-B2B0-4D20-B99E-1E62BE86C5E1}" type="slidenum">
              <a:rPr lang="en-US" smtClean="0"/>
              <a:t>‹#›</a:t>
            </a:fld>
            <a:endParaRPr lang="en-US"/>
          </a:p>
        </p:txBody>
      </p:sp>
    </p:spTree>
    <p:extLst>
      <p:ext uri="{BB962C8B-B14F-4D97-AF65-F5344CB8AC3E}">
        <p14:creationId xmlns:p14="http://schemas.microsoft.com/office/powerpoint/2010/main" val="4053283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5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arconic.com/global/en/home.asp"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4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7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Allmark</a:t>
            </a:r>
            <a:r>
              <a:rPr lang="en-US" dirty="0"/>
              <a:t> Website Mock-up</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11080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Veriz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03" y="3312059"/>
            <a:ext cx="2944353" cy="658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elta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09" y="5373497"/>
            <a:ext cx="3137168" cy="48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usps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487" y="2701762"/>
            <a:ext cx="1730307" cy="1460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02" y="3238582"/>
            <a:ext cx="2266639" cy="729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mazon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01" y="3060220"/>
            <a:ext cx="2474333" cy="743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ew Jersey Transit log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152" y="5271523"/>
            <a:ext cx="3050136" cy="686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epta lo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9229" y="4859281"/>
            <a:ext cx="1510767" cy="1510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Maryland Transit Authority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4138" y="4991742"/>
            <a:ext cx="2419855" cy="1245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E&amp;G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16" y="1328552"/>
            <a:ext cx="2621808" cy="698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Entergy Nuclear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6756" y="1220919"/>
            <a:ext cx="2312208" cy="913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peco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1888" y="1270122"/>
            <a:ext cx="2647883" cy="109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lh5.googleusercontent.com/tI2gakJTSYei3lxoXzJ6fxBkjMB3jtK9n-GOUHGMCNtaI-nrK-Dti7IyzgIEKBj2SLIkIRihXpCzn7XgF-EAmgZdUnwIehJ4dvgtsPV8mQzwgWOr0nFatakCcUs5xrot70tV6WZliB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154" y="763973"/>
            <a:ext cx="2462551" cy="182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0471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29953678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97040" y="676755"/>
            <a:ext cx="4097921" cy="8679299"/>
          </a:xfrm>
          <a:prstGeom prst="rect">
            <a:avLst/>
          </a:prstGeom>
          <a:noFill/>
        </p:spPr>
        <p:txBody>
          <a:bodyPr wrap="square" rtlCol="0">
            <a:spAutoFit/>
          </a:bodyPr>
          <a:lstStyle/>
          <a:p>
            <a:pPr>
              <a:lnSpc>
                <a:spcPct val="150000"/>
              </a:lnSpc>
            </a:pPr>
            <a:r>
              <a:rPr lang="en-US" sz="3600" b="1" dirty="0">
                <a:solidFill>
                  <a:srgbClr val="C00000"/>
                </a:solidFill>
              </a:rPr>
              <a:t>Overhead Doors</a:t>
            </a:r>
            <a:endParaRPr lang="en-US" sz="2400" i="1" dirty="0">
              <a:solidFill>
                <a:schemeClr val="tx1">
                  <a:lumMod val="75000"/>
                  <a:lumOff val="25000"/>
                </a:schemeClr>
              </a:solidFill>
            </a:endParaRPr>
          </a:p>
          <a:p>
            <a:r>
              <a:rPr lang="en-US" sz="2800" i="1" dirty="0">
                <a:solidFill>
                  <a:schemeClr val="tx1">
                    <a:lumMod val="75000"/>
                    <a:lumOff val="25000"/>
                  </a:schemeClr>
                </a:solidFill>
              </a:rPr>
              <a:t>Overhead Worth Adding.</a:t>
            </a:r>
          </a:p>
          <a:p>
            <a:endParaRPr lang="en-US" sz="1400" dirty="0">
              <a:solidFill>
                <a:schemeClr val="tx1">
                  <a:lumMod val="75000"/>
                  <a:lumOff val="25000"/>
                </a:schemeClr>
              </a:solidFill>
            </a:endParaRPr>
          </a:p>
          <a:p>
            <a:r>
              <a:rPr lang="en-US" sz="1400" dirty="0">
                <a:solidFill>
                  <a:schemeClr val="bg2">
                    <a:lumMod val="25000"/>
                  </a:schemeClr>
                </a:solidFill>
              </a:rPr>
              <a:t>Overhead doors have formed the bedrock of our industry for decades upon decades. The reason is simple. They combine industrial strength with quality and are more efficient than ever before. Built for the long haul, our overhead doors also come with: annual fire testing certificates and insulation options to protect your people and property, as well as high-cycle packages for top-of-the-line performance you can count on all-year-round.</a:t>
            </a:r>
          </a:p>
          <a:p>
            <a:endParaRPr lang="en-US" sz="1400" dirty="0">
              <a:solidFill>
                <a:schemeClr val="bg2">
                  <a:lumMod val="25000"/>
                </a:schemeClr>
              </a:solidFill>
            </a:endParaRPr>
          </a:p>
          <a:p>
            <a:r>
              <a:rPr lang="en-US" sz="1400" dirty="0">
                <a:solidFill>
                  <a:schemeClr val="bg2">
                    <a:lumMod val="25000"/>
                  </a:schemeClr>
                </a:solidFill>
              </a:rPr>
              <a:t>In keeping with your exact needs and specifications, we offer a vast selection of overhead doors that include rolling doors, fire doors, and sectional doors. All our overhead doors are available in a wide variety of widths, operating speeds, finished material and window features. </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434618" y="5789196"/>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5122" name="Picture 2" descr="http://allmarkdoors.com/wp-content/uploads/2017/02/Overhead-Door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282" y="456188"/>
            <a:ext cx="5928701" cy="59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489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770532" y="1610807"/>
            <a:ext cx="1923901" cy="646331"/>
          </a:xfrm>
          <a:prstGeom prst="rect">
            <a:avLst/>
          </a:prstGeom>
          <a:noFill/>
        </p:spPr>
        <p:txBody>
          <a:bodyPr wrap="square" rtlCol="0">
            <a:spAutoFit/>
          </a:bodyPr>
          <a:lstStyle/>
          <a:p>
            <a:pPr algn="ctr"/>
            <a:r>
              <a:rPr lang="en-US" dirty="0"/>
              <a:t>Minimal Maintenance </a:t>
            </a:r>
          </a:p>
        </p:txBody>
      </p:sp>
      <p:sp>
        <p:nvSpPr>
          <p:cNvPr id="20" name="TextBox 19"/>
          <p:cNvSpPr txBox="1"/>
          <p:nvPr/>
        </p:nvSpPr>
        <p:spPr>
          <a:xfrm>
            <a:off x="5112029" y="1885142"/>
            <a:ext cx="2200601" cy="369332"/>
          </a:xfrm>
          <a:prstGeom prst="rect">
            <a:avLst/>
          </a:prstGeom>
          <a:noFill/>
        </p:spPr>
        <p:txBody>
          <a:bodyPr wrap="square" rtlCol="0">
            <a:spAutoFit/>
          </a:bodyPr>
          <a:lstStyle/>
          <a:p>
            <a:pPr algn="ctr"/>
            <a:r>
              <a:rPr lang="en-US" dirty="0"/>
              <a:t>Custom Colors</a:t>
            </a:r>
          </a:p>
        </p:txBody>
      </p:sp>
      <p:sp>
        <p:nvSpPr>
          <p:cNvPr id="21" name="TextBox 20"/>
          <p:cNvSpPr txBox="1"/>
          <p:nvPr/>
        </p:nvSpPr>
        <p:spPr>
          <a:xfrm>
            <a:off x="1607634" y="1887806"/>
            <a:ext cx="2046493" cy="369332"/>
          </a:xfrm>
          <a:prstGeom prst="rect">
            <a:avLst/>
          </a:prstGeom>
          <a:noFill/>
        </p:spPr>
        <p:txBody>
          <a:bodyPr wrap="square" rtlCol="0">
            <a:spAutoFit/>
          </a:bodyPr>
          <a:lstStyle/>
          <a:p>
            <a:pPr algn="ctr"/>
            <a:r>
              <a:rPr lang="en-US" dirty="0"/>
              <a:t>Improved Safety</a:t>
            </a:r>
          </a:p>
        </p:txBody>
      </p:sp>
      <p:sp>
        <p:nvSpPr>
          <p:cNvPr id="23" name="TextBox 22"/>
          <p:cNvSpPr txBox="1"/>
          <p:nvPr/>
        </p:nvSpPr>
        <p:spPr>
          <a:xfrm>
            <a:off x="1485043" y="4375339"/>
            <a:ext cx="2169084" cy="738664"/>
          </a:xfrm>
          <a:prstGeom prst="rect">
            <a:avLst/>
          </a:prstGeom>
          <a:noFill/>
        </p:spPr>
        <p:txBody>
          <a:bodyPr wrap="square" rtlCol="0">
            <a:spAutoFit/>
          </a:bodyPr>
          <a:lstStyle/>
          <a:p>
            <a:pPr algn="ctr"/>
            <a:r>
              <a:rPr lang="en-US" sz="1400" dirty="0"/>
              <a:t>Can be connected to your alarm system by our certified technicians</a:t>
            </a:r>
            <a:endParaRPr lang="en-US" sz="1400" dirty="0">
              <a:solidFill>
                <a:schemeClr val="bg2">
                  <a:lumMod val="25000"/>
                </a:schemeClr>
              </a:solidFill>
            </a:endParaRPr>
          </a:p>
        </p:txBody>
      </p:sp>
      <p:sp>
        <p:nvSpPr>
          <p:cNvPr id="13" name="TextBox 12"/>
          <p:cNvSpPr txBox="1"/>
          <p:nvPr/>
        </p:nvSpPr>
        <p:spPr>
          <a:xfrm>
            <a:off x="5066492" y="4375339"/>
            <a:ext cx="2169084" cy="738664"/>
          </a:xfrm>
          <a:prstGeom prst="rect">
            <a:avLst/>
          </a:prstGeom>
          <a:noFill/>
        </p:spPr>
        <p:txBody>
          <a:bodyPr wrap="square" rtlCol="0">
            <a:spAutoFit/>
          </a:bodyPr>
          <a:lstStyle/>
          <a:p>
            <a:pPr algn="ctr"/>
            <a:r>
              <a:rPr lang="en-US" sz="1400" dirty="0">
                <a:solidFill>
                  <a:schemeClr val="bg2">
                    <a:lumMod val="25000"/>
                  </a:schemeClr>
                </a:solidFill>
              </a:rPr>
              <a:t>Choose from a variety of colors to match the look of your facility</a:t>
            </a:r>
          </a:p>
        </p:txBody>
      </p:sp>
      <p:sp>
        <p:nvSpPr>
          <p:cNvPr id="14" name="TextBox 13"/>
          <p:cNvSpPr txBox="1"/>
          <p:nvPr/>
        </p:nvSpPr>
        <p:spPr>
          <a:xfrm>
            <a:off x="8647941" y="4361107"/>
            <a:ext cx="2169084" cy="738664"/>
          </a:xfrm>
          <a:prstGeom prst="rect">
            <a:avLst/>
          </a:prstGeom>
          <a:noFill/>
        </p:spPr>
        <p:txBody>
          <a:bodyPr wrap="square" rtlCol="0">
            <a:spAutoFit/>
          </a:bodyPr>
          <a:lstStyle/>
          <a:p>
            <a:pPr algn="ctr"/>
            <a:r>
              <a:rPr lang="en-US" sz="1400" dirty="0"/>
              <a:t>Painted inside-and-out and come with 10 year warranty against rust</a:t>
            </a:r>
            <a:endParaRPr lang="en-US" sz="1400" dirty="0">
              <a:solidFill>
                <a:schemeClr val="bg2">
                  <a:lumMod val="25000"/>
                </a:schemeClr>
              </a:solidFill>
            </a:endParaRPr>
          </a:p>
        </p:txBody>
      </p:sp>
    </p:spTree>
    <p:extLst>
      <p:ext uri="{BB962C8B-B14F-4D97-AF65-F5344CB8AC3E}">
        <p14:creationId xmlns:p14="http://schemas.microsoft.com/office/powerpoint/2010/main" val="39146438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Overhead Doors </a:t>
            </a:r>
            <a:r>
              <a:rPr lang="en-US" b="1" dirty="0">
                <a:solidFill>
                  <a:srgbClr val="C00000"/>
                </a:solidFill>
              </a:rPr>
              <a:t>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7973902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Overhead Door Features</a:t>
            </a:r>
          </a:p>
        </p:txBody>
      </p:sp>
      <p:sp>
        <p:nvSpPr>
          <p:cNvPr id="2" name="Content Placeholder 1"/>
          <p:cNvSpPr>
            <a:spLocks noGrp="1"/>
          </p:cNvSpPr>
          <p:nvPr>
            <p:ph idx="1"/>
          </p:nvPr>
        </p:nvSpPr>
        <p:spPr/>
        <p:txBody>
          <a:bodyPr>
            <a:normAutofit/>
          </a:bodyPr>
          <a:lstStyle/>
          <a:p>
            <a:r>
              <a:rPr lang="en-US" dirty="0"/>
              <a:t>Feature hot-dipped, galvanized steel that has been painted with primer and finished with a tough, oven-baked polyester top coat</a:t>
            </a:r>
            <a:endParaRPr lang="en-US" i="1" dirty="0"/>
          </a:p>
          <a:p>
            <a:r>
              <a:rPr lang="en-US" dirty="0" smtClean="0"/>
              <a:t>Guaranteed </a:t>
            </a:r>
            <a:r>
              <a:rPr lang="en-US" dirty="0"/>
              <a:t>against delamination for a 10-year period</a:t>
            </a:r>
          </a:p>
          <a:p>
            <a:r>
              <a:rPr lang="en-US" dirty="0" smtClean="0"/>
              <a:t>Feature </a:t>
            </a:r>
            <a:r>
              <a:rPr lang="en-US" dirty="0"/>
              <a:t>polyurethane foam that is CFC and HCFC free</a:t>
            </a:r>
          </a:p>
          <a:p>
            <a:r>
              <a:rPr lang="en-US" dirty="0"/>
              <a:t>Come complete with sections, brackets, counterbalance mechanisms, and </a:t>
            </a:r>
            <a:r>
              <a:rPr lang="en-US" dirty="0" smtClean="0"/>
              <a:t>a range of hardware </a:t>
            </a:r>
            <a:r>
              <a:rPr lang="en-US" dirty="0"/>
              <a:t>options</a:t>
            </a:r>
          </a:p>
        </p:txBody>
      </p:sp>
    </p:spTree>
    <p:extLst>
      <p:ext uri="{BB962C8B-B14F-4D97-AF65-F5344CB8AC3E}">
        <p14:creationId xmlns:p14="http://schemas.microsoft.com/office/powerpoint/2010/main" val="7878776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657875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27895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8746059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82557" y="524520"/>
            <a:ext cx="4113369" cy="8463855"/>
          </a:xfrm>
          <a:prstGeom prst="rect">
            <a:avLst/>
          </a:prstGeom>
          <a:noFill/>
        </p:spPr>
        <p:txBody>
          <a:bodyPr wrap="square" rtlCol="0">
            <a:spAutoFit/>
          </a:bodyPr>
          <a:lstStyle/>
          <a:p>
            <a:pPr>
              <a:lnSpc>
                <a:spcPct val="150000"/>
              </a:lnSpc>
            </a:pPr>
            <a:r>
              <a:rPr lang="en-US" sz="3600" b="1" dirty="0">
                <a:solidFill>
                  <a:srgbClr val="C00000"/>
                </a:solidFill>
              </a:rPr>
              <a:t>Cold Storage Doors</a:t>
            </a:r>
            <a:endParaRPr lang="en-US" sz="2400" i="1" dirty="0">
              <a:solidFill>
                <a:schemeClr val="tx1">
                  <a:lumMod val="75000"/>
                  <a:lumOff val="25000"/>
                </a:schemeClr>
              </a:solidFill>
            </a:endParaRPr>
          </a:p>
          <a:p>
            <a:r>
              <a:rPr lang="en-US" sz="2800" i="1" dirty="0">
                <a:solidFill>
                  <a:schemeClr val="tx1">
                    <a:lumMod val="75000"/>
                    <a:lumOff val="25000"/>
                  </a:schemeClr>
                </a:solidFill>
              </a:rPr>
              <a:t>Secure Thermal Access.</a:t>
            </a:r>
          </a:p>
          <a:p>
            <a:endParaRPr lang="en-US" sz="1400" dirty="0">
              <a:solidFill>
                <a:schemeClr val="tx1">
                  <a:lumMod val="75000"/>
                  <a:lumOff val="25000"/>
                </a:schemeClr>
              </a:solidFill>
            </a:endParaRPr>
          </a:p>
          <a:p>
            <a:r>
              <a:rPr lang="en-US" sz="1400" dirty="0">
                <a:solidFill>
                  <a:schemeClr val="bg2">
                    <a:lumMod val="25000"/>
                  </a:schemeClr>
                </a:solidFill>
              </a:rPr>
              <a:t>For climate control that’s clean and efficient, it’s best to have cold storage or freezer doors that not only provide a secure thermal barrier between temperature-contained environments, but also resist harsh chemicals to keep up with sanitary demands. Our cold storage doors do both while requiring minimal maintenance, since they’re specifically built to withstand constant heavy-duty operations.</a:t>
            </a:r>
          </a:p>
          <a:p>
            <a:endParaRPr lang="en-US" sz="1400" dirty="0">
              <a:solidFill>
                <a:schemeClr val="bg2">
                  <a:lumMod val="25000"/>
                </a:schemeClr>
              </a:solidFill>
            </a:endParaRPr>
          </a:p>
          <a:p>
            <a:r>
              <a:rPr lang="en-US" sz="1400" dirty="0">
                <a:solidFill>
                  <a:schemeClr val="bg2">
                    <a:lumMod val="25000"/>
                  </a:schemeClr>
                </a:solidFill>
              </a:rPr>
              <a:t>Because we focus on delivering a solution-driven product, we offer a diverse selection of sliding, roll-up, swinging, and even sectional cold storage doors for your special needs. No matter the temperature requirement, our technology and equipment will optimize efficiency and save you money on labor and energy costs needed to protect your products and processes. </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627859" y="5783645"/>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6146" name="Picture 2" descr="http://allmarkdoors.com/wp-content/uploads/2017/02/Cooler-Freezer-Door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46" y="485836"/>
            <a:ext cx="5842917" cy="584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907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770532" y="1885142"/>
            <a:ext cx="1923901" cy="369332"/>
          </a:xfrm>
          <a:prstGeom prst="rect">
            <a:avLst/>
          </a:prstGeom>
          <a:noFill/>
        </p:spPr>
        <p:txBody>
          <a:bodyPr wrap="square" rtlCol="0">
            <a:spAutoFit/>
          </a:bodyPr>
          <a:lstStyle/>
          <a:p>
            <a:pPr algn="ctr"/>
            <a:r>
              <a:rPr lang="en-US" dirty="0"/>
              <a:t>Energy-efficient </a:t>
            </a:r>
          </a:p>
        </p:txBody>
      </p:sp>
      <p:sp>
        <p:nvSpPr>
          <p:cNvPr id="20" name="TextBox 19"/>
          <p:cNvSpPr txBox="1"/>
          <p:nvPr/>
        </p:nvSpPr>
        <p:spPr>
          <a:xfrm>
            <a:off x="5112029" y="1885142"/>
            <a:ext cx="2200601" cy="369332"/>
          </a:xfrm>
          <a:prstGeom prst="rect">
            <a:avLst/>
          </a:prstGeom>
          <a:noFill/>
        </p:spPr>
        <p:txBody>
          <a:bodyPr wrap="square" rtlCol="0">
            <a:spAutoFit/>
          </a:bodyPr>
          <a:lstStyle/>
          <a:p>
            <a:pPr algn="ctr"/>
            <a:r>
              <a:rPr lang="en-US" dirty="0"/>
              <a:t>Automated</a:t>
            </a:r>
          </a:p>
        </p:txBody>
      </p:sp>
      <p:sp>
        <p:nvSpPr>
          <p:cNvPr id="21" name="TextBox 20"/>
          <p:cNvSpPr txBox="1"/>
          <p:nvPr/>
        </p:nvSpPr>
        <p:spPr>
          <a:xfrm>
            <a:off x="1607634" y="1887806"/>
            <a:ext cx="2046493" cy="369332"/>
          </a:xfrm>
          <a:prstGeom prst="rect">
            <a:avLst/>
          </a:prstGeom>
          <a:noFill/>
        </p:spPr>
        <p:txBody>
          <a:bodyPr wrap="square" rtlCol="0">
            <a:spAutoFit/>
          </a:bodyPr>
          <a:lstStyle/>
          <a:p>
            <a:pPr algn="ctr"/>
            <a:r>
              <a:rPr lang="en-US" dirty="0"/>
              <a:t>Sanitary</a:t>
            </a:r>
          </a:p>
        </p:txBody>
      </p:sp>
      <p:sp>
        <p:nvSpPr>
          <p:cNvPr id="23" name="TextBox 22"/>
          <p:cNvSpPr txBox="1"/>
          <p:nvPr/>
        </p:nvSpPr>
        <p:spPr>
          <a:xfrm>
            <a:off x="1485043" y="4375339"/>
            <a:ext cx="2169084" cy="738664"/>
          </a:xfrm>
          <a:prstGeom prst="rect">
            <a:avLst/>
          </a:prstGeom>
          <a:noFill/>
        </p:spPr>
        <p:txBody>
          <a:bodyPr wrap="square" rtlCol="0">
            <a:spAutoFit/>
          </a:bodyPr>
          <a:lstStyle/>
          <a:p>
            <a:pPr algn="ctr"/>
            <a:r>
              <a:rPr lang="en-US" sz="1400" dirty="0"/>
              <a:t>C</a:t>
            </a:r>
            <a:r>
              <a:rPr lang="en-US" sz="1400" dirty="0" smtClean="0"/>
              <a:t>old </a:t>
            </a:r>
            <a:r>
              <a:rPr lang="en-US" sz="1400" dirty="0"/>
              <a:t>storage doors assist in preventing cross-contamination</a:t>
            </a:r>
            <a:endParaRPr lang="en-US" sz="1400" dirty="0">
              <a:solidFill>
                <a:schemeClr val="bg2">
                  <a:lumMod val="25000"/>
                </a:schemeClr>
              </a:solidFill>
            </a:endParaRPr>
          </a:p>
        </p:txBody>
      </p:sp>
      <p:sp>
        <p:nvSpPr>
          <p:cNvPr id="13" name="TextBox 12"/>
          <p:cNvSpPr txBox="1"/>
          <p:nvPr/>
        </p:nvSpPr>
        <p:spPr>
          <a:xfrm>
            <a:off x="5066492" y="4375339"/>
            <a:ext cx="2169084" cy="738664"/>
          </a:xfrm>
          <a:prstGeom prst="rect">
            <a:avLst/>
          </a:prstGeom>
          <a:noFill/>
        </p:spPr>
        <p:txBody>
          <a:bodyPr wrap="square" rtlCol="0">
            <a:spAutoFit/>
          </a:bodyPr>
          <a:lstStyle/>
          <a:p>
            <a:pPr algn="ctr"/>
            <a:r>
              <a:rPr lang="en-US" sz="1400" dirty="0">
                <a:solidFill>
                  <a:schemeClr val="bg2">
                    <a:lumMod val="25000"/>
                  </a:schemeClr>
                </a:solidFill>
              </a:rPr>
              <a:t>Non-contact modes eliminate touch-points in your process</a:t>
            </a:r>
          </a:p>
        </p:txBody>
      </p:sp>
      <p:sp>
        <p:nvSpPr>
          <p:cNvPr id="14" name="TextBox 13"/>
          <p:cNvSpPr txBox="1"/>
          <p:nvPr/>
        </p:nvSpPr>
        <p:spPr>
          <a:xfrm>
            <a:off x="8647941" y="4361107"/>
            <a:ext cx="2169084" cy="738664"/>
          </a:xfrm>
          <a:prstGeom prst="rect">
            <a:avLst/>
          </a:prstGeom>
          <a:noFill/>
        </p:spPr>
        <p:txBody>
          <a:bodyPr wrap="square" rtlCol="0">
            <a:spAutoFit/>
          </a:bodyPr>
          <a:lstStyle/>
          <a:p>
            <a:pPr algn="ctr"/>
            <a:r>
              <a:rPr lang="en-US" sz="1400" dirty="0"/>
              <a:t>Combine insulation, gaskets and weather stripping technology </a:t>
            </a:r>
            <a:endParaRPr lang="en-US" sz="1400" dirty="0">
              <a:solidFill>
                <a:schemeClr val="bg2">
                  <a:lumMod val="25000"/>
                </a:schemeClr>
              </a:solidFill>
            </a:endParaRPr>
          </a:p>
        </p:txBody>
      </p:sp>
    </p:spTree>
    <p:extLst>
      <p:ext uri="{BB962C8B-B14F-4D97-AF65-F5344CB8AC3E}">
        <p14:creationId xmlns:p14="http://schemas.microsoft.com/office/powerpoint/2010/main" val="38303224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Cold Storage Doors </a:t>
            </a:r>
            <a:r>
              <a:rPr lang="en-US" b="1" dirty="0">
                <a:solidFill>
                  <a:srgbClr val="C00000"/>
                </a:solidFill>
              </a:rPr>
              <a:t>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1326361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GIVE US A CALL: </a:t>
            </a:r>
            <a:r>
              <a:rPr lang="en-US" sz="1400" dirty="0" smtClean="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a:t>
            </a:r>
            <a:r>
              <a:rPr lang="en-US" sz="1400" dirty="0" smtClean="0">
                <a:solidFill>
                  <a:schemeClr val="bg1"/>
                </a:solidFill>
              </a:rPr>
              <a:t>FREE CONSULTATION</a:t>
            </a:r>
            <a:endParaRPr lang="en-US" sz="1400" dirty="0">
              <a:solidFill>
                <a:schemeClr val="bg1"/>
              </a:solidFill>
            </a:endParaRPr>
          </a:p>
        </p:txBody>
      </p:sp>
    </p:spTree>
    <p:extLst>
      <p:ext uri="{BB962C8B-B14F-4D97-AF65-F5344CB8AC3E}">
        <p14:creationId xmlns:p14="http://schemas.microsoft.com/office/powerpoint/2010/main" val="39024847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Cold Storage Door Features</a:t>
            </a:r>
          </a:p>
        </p:txBody>
      </p:sp>
      <p:sp>
        <p:nvSpPr>
          <p:cNvPr id="2" name="Content Placeholder 1"/>
          <p:cNvSpPr>
            <a:spLocks noGrp="1"/>
          </p:cNvSpPr>
          <p:nvPr>
            <p:ph idx="1"/>
          </p:nvPr>
        </p:nvSpPr>
        <p:spPr/>
        <p:txBody>
          <a:bodyPr>
            <a:normAutofit/>
          </a:bodyPr>
          <a:lstStyle/>
          <a:p>
            <a:r>
              <a:rPr lang="en-US" dirty="0"/>
              <a:t>Speed can be automated to minimize airflow, and keep subzero temperatures consistent</a:t>
            </a:r>
          </a:p>
          <a:p>
            <a:r>
              <a:rPr lang="en-US" dirty="0"/>
              <a:t>Automatic controls range from induction loops, pull cords, push buttons, to interlock systems </a:t>
            </a:r>
          </a:p>
          <a:p>
            <a:r>
              <a:rPr lang="en-US" dirty="0"/>
              <a:t>Have available ergonomic manual models that can be opened and closed with minimal effort</a:t>
            </a:r>
          </a:p>
          <a:p>
            <a:r>
              <a:rPr lang="en-US" dirty="0"/>
              <a:t>Diversity of product includes complete systems in addition to single solutions</a:t>
            </a:r>
          </a:p>
          <a:p>
            <a:pPr marL="0" indent="0">
              <a:buNone/>
            </a:pPr>
            <a:endParaRPr lang="en-US" dirty="0"/>
          </a:p>
        </p:txBody>
      </p:sp>
    </p:spTree>
    <p:extLst>
      <p:ext uri="{BB962C8B-B14F-4D97-AF65-F5344CB8AC3E}">
        <p14:creationId xmlns:p14="http://schemas.microsoft.com/office/powerpoint/2010/main" val="173818921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304127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1807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154228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2412" y="589588"/>
            <a:ext cx="4223893" cy="8032968"/>
          </a:xfrm>
          <a:prstGeom prst="rect">
            <a:avLst/>
          </a:prstGeom>
          <a:noFill/>
        </p:spPr>
        <p:txBody>
          <a:bodyPr wrap="square" rtlCol="0">
            <a:spAutoFit/>
          </a:bodyPr>
          <a:lstStyle/>
          <a:p>
            <a:pPr>
              <a:lnSpc>
                <a:spcPct val="150000"/>
              </a:lnSpc>
            </a:pPr>
            <a:r>
              <a:rPr lang="en-US" sz="3600" b="1" dirty="0">
                <a:solidFill>
                  <a:srgbClr val="C00000"/>
                </a:solidFill>
              </a:rPr>
              <a:t>Safety Products </a:t>
            </a:r>
            <a:endParaRPr lang="en-US" sz="2400" i="1" dirty="0">
              <a:solidFill>
                <a:schemeClr val="tx1">
                  <a:lumMod val="75000"/>
                  <a:lumOff val="25000"/>
                </a:schemeClr>
              </a:solidFill>
            </a:endParaRPr>
          </a:p>
          <a:p>
            <a:r>
              <a:rPr lang="en-US" sz="2800" i="1" dirty="0">
                <a:solidFill>
                  <a:schemeClr val="tx1">
                    <a:lumMod val="75000"/>
                    <a:lumOff val="25000"/>
                  </a:schemeClr>
                </a:solidFill>
              </a:rPr>
              <a:t>Better Safe, Then Sorry.</a:t>
            </a:r>
          </a:p>
          <a:p>
            <a:endParaRPr lang="en-US" sz="1400" dirty="0">
              <a:solidFill>
                <a:schemeClr val="tx1">
                  <a:lumMod val="75000"/>
                  <a:lumOff val="25000"/>
                </a:schemeClr>
              </a:solidFill>
            </a:endParaRPr>
          </a:p>
          <a:p>
            <a:r>
              <a:rPr lang="en-US" sz="1400" dirty="0"/>
              <a:t>Companies that fail to install safety equipment and enforce safety policies put people, products and equipment at risk. This could result in costly damage, serious injury or even death. Fortunately, our wide range of safety products and accessories can help protect your organization’s most valuable investments and assets—including your reputation.</a:t>
            </a:r>
          </a:p>
          <a:p>
            <a:endParaRPr lang="en-US" sz="1400" dirty="0"/>
          </a:p>
          <a:p>
            <a:r>
              <a:rPr lang="en-US" sz="1400" dirty="0"/>
              <a:t>We prioritize safety above all else in loading dock and warehouse areas, where heavy equipment and machinery are moving faster and faster to keep up with the pace of business. So let us help you minimize the risk of accidents in your facilities by taking advantage of the most durable and reliable safety products in the industry.</a:t>
            </a:r>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616236" y="5412585"/>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t>
            </a:r>
            <a:r>
              <a:rPr lang="en-US" sz="1400" dirty="0" smtClean="0">
                <a:solidFill>
                  <a:schemeClr val="bg1"/>
                </a:solidFill>
              </a:rPr>
              <a:t>a </a:t>
            </a:r>
            <a:r>
              <a:rPr lang="en-US" sz="1400" dirty="0" smtClean="0">
                <a:solidFill>
                  <a:schemeClr val="bg1"/>
                </a:solidFill>
              </a:rPr>
              <a:t>Quote</a:t>
            </a:r>
            <a:endParaRPr lang="en-US" sz="1400" dirty="0">
              <a:solidFill>
                <a:schemeClr val="bg1"/>
              </a:solidFill>
            </a:endParaRPr>
          </a:p>
        </p:txBody>
      </p:sp>
      <p:pic>
        <p:nvPicPr>
          <p:cNvPr id="7170" name="Picture 2" descr="http://allmarkdoors.com/wp-content/uploads/2017/02/Barrier-A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414" y="477295"/>
            <a:ext cx="5828045" cy="58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422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686033" y="1608143"/>
            <a:ext cx="2092899" cy="646331"/>
          </a:xfrm>
          <a:prstGeom prst="rect">
            <a:avLst/>
          </a:prstGeom>
          <a:noFill/>
        </p:spPr>
        <p:txBody>
          <a:bodyPr wrap="square" rtlCol="0">
            <a:spAutoFit/>
          </a:bodyPr>
          <a:lstStyle/>
          <a:p>
            <a:pPr algn="ctr"/>
            <a:r>
              <a:rPr lang="en-US" dirty="0"/>
              <a:t>Communication Controls </a:t>
            </a:r>
          </a:p>
        </p:txBody>
      </p:sp>
      <p:sp>
        <p:nvSpPr>
          <p:cNvPr id="20" name="TextBox 19"/>
          <p:cNvSpPr txBox="1"/>
          <p:nvPr/>
        </p:nvSpPr>
        <p:spPr>
          <a:xfrm>
            <a:off x="5112029" y="1885142"/>
            <a:ext cx="2200601" cy="369332"/>
          </a:xfrm>
          <a:prstGeom prst="rect">
            <a:avLst/>
          </a:prstGeom>
          <a:noFill/>
        </p:spPr>
        <p:txBody>
          <a:bodyPr wrap="square" rtlCol="0">
            <a:spAutoFit/>
          </a:bodyPr>
          <a:lstStyle/>
          <a:p>
            <a:pPr algn="ctr"/>
            <a:r>
              <a:rPr lang="en-US" dirty="0"/>
              <a:t>Handrails</a:t>
            </a:r>
          </a:p>
        </p:txBody>
      </p:sp>
      <p:sp>
        <p:nvSpPr>
          <p:cNvPr id="21" name="TextBox 20"/>
          <p:cNvSpPr txBox="1"/>
          <p:nvPr/>
        </p:nvSpPr>
        <p:spPr>
          <a:xfrm>
            <a:off x="1607634" y="1887806"/>
            <a:ext cx="2046493" cy="369332"/>
          </a:xfrm>
          <a:prstGeom prst="rect">
            <a:avLst/>
          </a:prstGeom>
          <a:noFill/>
        </p:spPr>
        <p:txBody>
          <a:bodyPr wrap="square" rtlCol="0">
            <a:spAutoFit/>
          </a:bodyPr>
          <a:lstStyle/>
          <a:p>
            <a:pPr algn="ctr"/>
            <a:r>
              <a:rPr lang="en-US" dirty="0"/>
              <a:t>Barrier Systems</a:t>
            </a:r>
          </a:p>
        </p:txBody>
      </p:sp>
      <p:sp>
        <p:nvSpPr>
          <p:cNvPr id="23" name="TextBox 22"/>
          <p:cNvSpPr txBox="1"/>
          <p:nvPr/>
        </p:nvSpPr>
        <p:spPr>
          <a:xfrm>
            <a:off x="1485043" y="4375339"/>
            <a:ext cx="2169084" cy="1169551"/>
          </a:xfrm>
          <a:prstGeom prst="rect">
            <a:avLst/>
          </a:prstGeom>
          <a:noFill/>
        </p:spPr>
        <p:txBody>
          <a:bodyPr wrap="square" rtlCol="0">
            <a:spAutoFit/>
          </a:bodyPr>
          <a:lstStyle/>
          <a:p>
            <a:pPr algn="ctr"/>
            <a:r>
              <a:rPr lang="en-US" sz="1400" dirty="0"/>
              <a:t>Barrier Systems that prevent your employees from falling from a loading dock and can withstand various levels of impact.</a:t>
            </a:r>
            <a:endParaRPr lang="en-US" sz="1400" dirty="0">
              <a:solidFill>
                <a:schemeClr val="bg2">
                  <a:lumMod val="25000"/>
                </a:schemeClr>
              </a:solidFill>
            </a:endParaRPr>
          </a:p>
        </p:txBody>
      </p:sp>
      <p:sp>
        <p:nvSpPr>
          <p:cNvPr id="13" name="TextBox 12"/>
          <p:cNvSpPr txBox="1"/>
          <p:nvPr/>
        </p:nvSpPr>
        <p:spPr>
          <a:xfrm>
            <a:off x="5066492" y="4375339"/>
            <a:ext cx="2169084" cy="1169551"/>
          </a:xfrm>
          <a:prstGeom prst="rect">
            <a:avLst/>
          </a:prstGeom>
          <a:noFill/>
        </p:spPr>
        <p:txBody>
          <a:bodyPr wrap="square" rtlCol="0">
            <a:spAutoFit/>
          </a:bodyPr>
          <a:lstStyle/>
          <a:p>
            <a:pPr algn="ctr"/>
            <a:r>
              <a:rPr lang="en-US" sz="1400" dirty="0"/>
              <a:t>Handrails can neutralize injuries in the workplace and can create a safer environment by controlling the flow of traffic.</a:t>
            </a:r>
            <a:endParaRPr lang="en-US" sz="1400" dirty="0">
              <a:solidFill>
                <a:schemeClr val="bg2">
                  <a:lumMod val="25000"/>
                </a:schemeClr>
              </a:solidFill>
            </a:endParaRPr>
          </a:p>
        </p:txBody>
      </p:sp>
      <p:sp>
        <p:nvSpPr>
          <p:cNvPr id="12" name="TextBox 11"/>
          <p:cNvSpPr txBox="1"/>
          <p:nvPr/>
        </p:nvSpPr>
        <p:spPr>
          <a:xfrm>
            <a:off x="8647941" y="4361107"/>
            <a:ext cx="2169084" cy="1384995"/>
          </a:xfrm>
          <a:prstGeom prst="rect">
            <a:avLst/>
          </a:prstGeom>
          <a:noFill/>
        </p:spPr>
        <p:txBody>
          <a:bodyPr wrap="square" rtlCol="0">
            <a:spAutoFit/>
          </a:bodyPr>
          <a:lstStyle/>
          <a:p>
            <a:pPr algn="ctr"/>
            <a:r>
              <a:rPr lang="en-US" sz="1400" dirty="0"/>
              <a:t>Panel reduce risk by communicating if the loading dock is occupied or vacant. High-efficiency lighting is also available for safer cargo handling</a:t>
            </a:r>
            <a:endParaRPr lang="en-US" sz="1400" dirty="0">
              <a:solidFill>
                <a:schemeClr val="bg2">
                  <a:lumMod val="25000"/>
                </a:schemeClr>
              </a:solidFill>
            </a:endParaRPr>
          </a:p>
        </p:txBody>
      </p:sp>
    </p:spTree>
    <p:extLst>
      <p:ext uri="{BB962C8B-B14F-4D97-AF65-F5344CB8AC3E}">
        <p14:creationId xmlns:p14="http://schemas.microsoft.com/office/powerpoint/2010/main" val="210808697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647941" y="1885142"/>
            <a:ext cx="2092899" cy="369332"/>
          </a:xfrm>
          <a:prstGeom prst="rect">
            <a:avLst/>
          </a:prstGeom>
          <a:noFill/>
        </p:spPr>
        <p:txBody>
          <a:bodyPr wrap="square" rtlCol="0">
            <a:spAutoFit/>
          </a:bodyPr>
          <a:lstStyle/>
          <a:p>
            <a:pPr algn="ctr"/>
            <a:r>
              <a:rPr lang="en-US" dirty="0"/>
              <a:t>Barrier Arms</a:t>
            </a:r>
          </a:p>
        </p:txBody>
      </p:sp>
      <p:sp>
        <p:nvSpPr>
          <p:cNvPr id="20" name="TextBox 19"/>
          <p:cNvSpPr txBox="1"/>
          <p:nvPr/>
        </p:nvSpPr>
        <p:spPr>
          <a:xfrm>
            <a:off x="5112029" y="1885142"/>
            <a:ext cx="2200601" cy="369332"/>
          </a:xfrm>
          <a:prstGeom prst="rect">
            <a:avLst/>
          </a:prstGeom>
          <a:noFill/>
        </p:spPr>
        <p:txBody>
          <a:bodyPr wrap="square" rtlCol="0">
            <a:spAutoFit/>
          </a:bodyPr>
          <a:lstStyle/>
          <a:p>
            <a:pPr algn="ctr"/>
            <a:r>
              <a:rPr lang="en-US" dirty="0"/>
              <a:t>Trailer Stands</a:t>
            </a:r>
          </a:p>
        </p:txBody>
      </p:sp>
      <p:sp>
        <p:nvSpPr>
          <p:cNvPr id="21" name="TextBox 20"/>
          <p:cNvSpPr txBox="1"/>
          <p:nvPr/>
        </p:nvSpPr>
        <p:spPr>
          <a:xfrm>
            <a:off x="1607634" y="1887806"/>
            <a:ext cx="2046493" cy="369332"/>
          </a:xfrm>
          <a:prstGeom prst="rect">
            <a:avLst/>
          </a:prstGeom>
          <a:noFill/>
        </p:spPr>
        <p:txBody>
          <a:bodyPr wrap="square" rtlCol="0">
            <a:spAutoFit/>
          </a:bodyPr>
          <a:lstStyle/>
          <a:p>
            <a:pPr algn="ctr"/>
            <a:r>
              <a:rPr lang="en-US" dirty="0"/>
              <a:t>Bollards</a:t>
            </a:r>
          </a:p>
        </p:txBody>
      </p:sp>
      <p:sp>
        <p:nvSpPr>
          <p:cNvPr id="23" name="TextBox 22"/>
          <p:cNvSpPr txBox="1"/>
          <p:nvPr/>
        </p:nvSpPr>
        <p:spPr>
          <a:xfrm>
            <a:off x="1485043" y="4375339"/>
            <a:ext cx="2169084" cy="1169551"/>
          </a:xfrm>
          <a:prstGeom prst="rect">
            <a:avLst/>
          </a:prstGeom>
          <a:noFill/>
        </p:spPr>
        <p:txBody>
          <a:bodyPr wrap="square" rtlCol="0">
            <a:spAutoFit/>
          </a:bodyPr>
          <a:lstStyle/>
          <a:p>
            <a:pPr algn="ctr"/>
            <a:r>
              <a:rPr lang="en-US" sz="1400" dirty="0"/>
              <a:t>Bollards protect people and property by communicating vehicle traffic routes and establishing safety barriers.</a:t>
            </a:r>
            <a:endParaRPr lang="en-US" sz="1400" dirty="0">
              <a:solidFill>
                <a:schemeClr val="bg2">
                  <a:lumMod val="25000"/>
                </a:schemeClr>
              </a:solidFill>
            </a:endParaRPr>
          </a:p>
        </p:txBody>
      </p:sp>
      <p:sp>
        <p:nvSpPr>
          <p:cNvPr id="12" name="TextBox 11"/>
          <p:cNvSpPr txBox="1"/>
          <p:nvPr/>
        </p:nvSpPr>
        <p:spPr>
          <a:xfrm>
            <a:off x="8647941" y="4361107"/>
            <a:ext cx="2169084" cy="1169551"/>
          </a:xfrm>
          <a:prstGeom prst="rect">
            <a:avLst/>
          </a:prstGeom>
          <a:noFill/>
        </p:spPr>
        <p:txBody>
          <a:bodyPr wrap="square" rtlCol="0">
            <a:spAutoFit/>
          </a:bodyPr>
          <a:lstStyle/>
          <a:p>
            <a:pPr algn="ctr"/>
            <a:r>
              <a:rPr lang="en-US" sz="1400" dirty="0"/>
              <a:t>Barrier arms protect company assets by minimizing the risk of forklift and employee accidents </a:t>
            </a:r>
            <a:endParaRPr lang="en-US" sz="1400" dirty="0">
              <a:solidFill>
                <a:schemeClr val="bg2">
                  <a:lumMod val="25000"/>
                </a:schemeClr>
              </a:solidFill>
            </a:endParaRPr>
          </a:p>
        </p:txBody>
      </p:sp>
      <p:sp>
        <p:nvSpPr>
          <p:cNvPr id="14" name="TextBox 13"/>
          <p:cNvSpPr txBox="1"/>
          <p:nvPr/>
        </p:nvSpPr>
        <p:spPr>
          <a:xfrm>
            <a:off x="5066492" y="4375339"/>
            <a:ext cx="2169084" cy="1169551"/>
          </a:xfrm>
          <a:prstGeom prst="rect">
            <a:avLst/>
          </a:prstGeom>
          <a:noFill/>
        </p:spPr>
        <p:txBody>
          <a:bodyPr wrap="square" rtlCol="0">
            <a:spAutoFit/>
          </a:bodyPr>
          <a:lstStyle/>
          <a:p>
            <a:pPr algn="ctr"/>
            <a:r>
              <a:rPr lang="en-US" sz="1400" dirty="0"/>
              <a:t>Trailer stands keep trailers from tipping, and provide support and stability to ensure smooth transition from trailer to dock</a:t>
            </a:r>
            <a:endParaRPr lang="en-US" sz="1400" dirty="0">
              <a:solidFill>
                <a:schemeClr val="bg2">
                  <a:lumMod val="25000"/>
                </a:schemeClr>
              </a:solidFill>
            </a:endParaRPr>
          </a:p>
        </p:txBody>
      </p:sp>
    </p:spTree>
    <p:extLst>
      <p:ext uri="{BB962C8B-B14F-4D97-AF65-F5344CB8AC3E}">
        <p14:creationId xmlns:p14="http://schemas.microsoft.com/office/powerpoint/2010/main" val="131557733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Safety Products </a:t>
            </a:r>
            <a:r>
              <a:rPr lang="en-US" b="1" dirty="0">
                <a:solidFill>
                  <a:srgbClr val="C00000"/>
                </a:solidFill>
              </a:rPr>
              <a:t>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22020717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980150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23814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5117752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1880" y="417006"/>
            <a:ext cx="4223893" cy="8956298"/>
          </a:xfrm>
          <a:prstGeom prst="rect">
            <a:avLst/>
          </a:prstGeom>
          <a:noFill/>
        </p:spPr>
        <p:txBody>
          <a:bodyPr wrap="square" rtlCol="0">
            <a:spAutoFit/>
          </a:bodyPr>
          <a:lstStyle/>
          <a:p>
            <a:r>
              <a:rPr lang="en-US" sz="3600" b="1" dirty="0" smtClean="0">
                <a:solidFill>
                  <a:srgbClr val="C00000"/>
                </a:solidFill>
              </a:rPr>
              <a:t>Loading Dock Equipment </a:t>
            </a:r>
            <a:endParaRPr lang="en-US" sz="2400" i="1" dirty="0">
              <a:solidFill>
                <a:schemeClr val="tx1">
                  <a:lumMod val="75000"/>
                  <a:lumOff val="25000"/>
                </a:schemeClr>
              </a:solidFill>
            </a:endParaRPr>
          </a:p>
          <a:p>
            <a:r>
              <a:rPr lang="en-US" sz="2800" i="1" dirty="0">
                <a:solidFill>
                  <a:schemeClr val="tx1">
                    <a:lumMod val="75000"/>
                    <a:lumOff val="25000"/>
                  </a:schemeClr>
                </a:solidFill>
              </a:rPr>
              <a:t>Safe Shipments and Departures.</a:t>
            </a:r>
          </a:p>
          <a:p>
            <a:endParaRPr lang="en-US" sz="1400" dirty="0">
              <a:solidFill>
                <a:schemeClr val="tx1">
                  <a:lumMod val="75000"/>
                  <a:lumOff val="25000"/>
                </a:schemeClr>
              </a:solidFill>
            </a:endParaRPr>
          </a:p>
          <a:p>
            <a:r>
              <a:rPr lang="en-US" sz="1400" dirty="0"/>
              <a:t>For effective and reliable loading dock solutions, it’s critical to have the right partner who can not only deliver on quality, but also experience and expertise. That’s why we offer a full range dock equipment and accessories designed to meet the challenges of today’s busy warehouses and cargo handling facilities. Our models are easy to operate, come in a variety of configurations to fit any application, and have a low lifetime ownership cost.</a:t>
            </a:r>
          </a:p>
          <a:p>
            <a:endParaRPr lang="en-US" sz="1400" dirty="0"/>
          </a:p>
          <a:p>
            <a:r>
              <a:rPr lang="en-US" sz="1400" dirty="0"/>
              <a:t>If maximizing the safety and productivity of your loading dock, while conserving energy and preventing precious cargo and adverse elements from slipping through the cracks is what you’re looking for, our industry-leading dock solutions and equipment are up to the job.</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542444" y="6034901"/>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8194" name="Picture 2" descr="http://allmarkdoors.com/wp-content/uploads/2017/02/dock-seals-uniacc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7" y="417006"/>
            <a:ext cx="5858040" cy="585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82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Industries</a:t>
            </a:r>
          </a:p>
        </p:txBody>
      </p:sp>
    </p:spTree>
    <p:extLst>
      <p:ext uri="{BB962C8B-B14F-4D97-AF65-F5344CB8AC3E}">
        <p14:creationId xmlns:p14="http://schemas.microsoft.com/office/powerpoint/2010/main" val="2526002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770532" y="1885142"/>
            <a:ext cx="1923901" cy="369332"/>
          </a:xfrm>
          <a:prstGeom prst="rect">
            <a:avLst/>
          </a:prstGeom>
          <a:noFill/>
        </p:spPr>
        <p:txBody>
          <a:bodyPr wrap="square" rtlCol="0">
            <a:spAutoFit/>
          </a:bodyPr>
          <a:lstStyle/>
          <a:p>
            <a:pPr algn="ctr"/>
            <a:r>
              <a:rPr lang="en-US" dirty="0"/>
              <a:t>Seals and Shelters </a:t>
            </a:r>
          </a:p>
        </p:txBody>
      </p:sp>
      <p:sp>
        <p:nvSpPr>
          <p:cNvPr id="20" name="TextBox 19"/>
          <p:cNvSpPr txBox="1"/>
          <p:nvPr/>
        </p:nvSpPr>
        <p:spPr>
          <a:xfrm>
            <a:off x="5112029" y="1885142"/>
            <a:ext cx="2200601" cy="369332"/>
          </a:xfrm>
          <a:prstGeom prst="rect">
            <a:avLst/>
          </a:prstGeom>
          <a:noFill/>
        </p:spPr>
        <p:txBody>
          <a:bodyPr wrap="square" rtlCol="0">
            <a:spAutoFit/>
          </a:bodyPr>
          <a:lstStyle/>
          <a:p>
            <a:pPr algn="ctr"/>
            <a:r>
              <a:rPr lang="en-US" dirty="0"/>
              <a:t>Dock Safety Systems</a:t>
            </a:r>
          </a:p>
        </p:txBody>
      </p:sp>
      <p:sp>
        <p:nvSpPr>
          <p:cNvPr id="21" name="TextBox 20"/>
          <p:cNvSpPr txBox="1"/>
          <p:nvPr/>
        </p:nvSpPr>
        <p:spPr>
          <a:xfrm>
            <a:off x="1607634" y="1887806"/>
            <a:ext cx="2046493" cy="369332"/>
          </a:xfrm>
          <a:prstGeom prst="rect">
            <a:avLst/>
          </a:prstGeom>
          <a:noFill/>
        </p:spPr>
        <p:txBody>
          <a:bodyPr wrap="square" rtlCol="0">
            <a:spAutoFit/>
          </a:bodyPr>
          <a:lstStyle/>
          <a:p>
            <a:pPr algn="ctr"/>
            <a:r>
              <a:rPr lang="en-US" dirty="0"/>
              <a:t>Dock Levelers</a:t>
            </a:r>
          </a:p>
        </p:txBody>
      </p:sp>
      <p:sp>
        <p:nvSpPr>
          <p:cNvPr id="23" name="TextBox 22"/>
          <p:cNvSpPr txBox="1"/>
          <p:nvPr/>
        </p:nvSpPr>
        <p:spPr>
          <a:xfrm>
            <a:off x="1485043" y="4375339"/>
            <a:ext cx="2169084" cy="954107"/>
          </a:xfrm>
          <a:prstGeom prst="rect">
            <a:avLst/>
          </a:prstGeom>
          <a:noFill/>
        </p:spPr>
        <p:txBody>
          <a:bodyPr wrap="square" rtlCol="0">
            <a:spAutoFit/>
          </a:bodyPr>
          <a:lstStyle/>
          <a:p>
            <a:pPr algn="ctr"/>
            <a:r>
              <a:rPr lang="en-US" sz="1400" dirty="0"/>
              <a:t>Dynamic hydraulic and mechanical dock levelers that operate with the touch of a button</a:t>
            </a:r>
            <a:endParaRPr lang="en-US" sz="1400" dirty="0">
              <a:solidFill>
                <a:schemeClr val="bg2">
                  <a:lumMod val="25000"/>
                </a:schemeClr>
              </a:solidFill>
            </a:endParaRPr>
          </a:p>
        </p:txBody>
      </p:sp>
      <p:sp>
        <p:nvSpPr>
          <p:cNvPr id="13" name="TextBox 12"/>
          <p:cNvSpPr txBox="1"/>
          <p:nvPr/>
        </p:nvSpPr>
        <p:spPr>
          <a:xfrm>
            <a:off x="5066492" y="4375339"/>
            <a:ext cx="2169084" cy="954107"/>
          </a:xfrm>
          <a:prstGeom prst="rect">
            <a:avLst/>
          </a:prstGeom>
          <a:noFill/>
        </p:spPr>
        <p:txBody>
          <a:bodyPr wrap="square" rtlCol="0">
            <a:spAutoFit/>
          </a:bodyPr>
          <a:lstStyle/>
          <a:p>
            <a:pPr algn="ctr"/>
            <a:r>
              <a:rPr lang="en-US" sz="1400" dirty="0">
                <a:solidFill>
                  <a:schemeClr val="bg2">
                    <a:lumMod val="25000"/>
                  </a:schemeClr>
                </a:solidFill>
              </a:rPr>
              <a:t>Extra safety systems that provide an additional line of defense against injury and property damage</a:t>
            </a:r>
          </a:p>
        </p:txBody>
      </p:sp>
      <p:sp>
        <p:nvSpPr>
          <p:cNvPr id="14" name="TextBox 13"/>
          <p:cNvSpPr txBox="1"/>
          <p:nvPr/>
        </p:nvSpPr>
        <p:spPr>
          <a:xfrm>
            <a:off x="8647941" y="4361107"/>
            <a:ext cx="2169084" cy="954107"/>
          </a:xfrm>
          <a:prstGeom prst="rect">
            <a:avLst/>
          </a:prstGeom>
          <a:noFill/>
        </p:spPr>
        <p:txBody>
          <a:bodyPr wrap="square" rtlCol="0">
            <a:spAutoFit/>
          </a:bodyPr>
          <a:lstStyle/>
          <a:p>
            <a:pPr algn="ctr"/>
            <a:r>
              <a:rPr lang="en-US" sz="1400" dirty="0"/>
              <a:t>High performance seals and shelters conserve energy and improve environmental conditions</a:t>
            </a:r>
            <a:endParaRPr lang="en-US" sz="1400" dirty="0">
              <a:solidFill>
                <a:schemeClr val="bg2">
                  <a:lumMod val="25000"/>
                </a:schemeClr>
              </a:solidFill>
            </a:endParaRPr>
          </a:p>
        </p:txBody>
      </p:sp>
    </p:spTree>
    <p:extLst>
      <p:ext uri="{BB962C8B-B14F-4D97-AF65-F5344CB8AC3E}">
        <p14:creationId xmlns:p14="http://schemas.microsoft.com/office/powerpoint/2010/main" val="346886037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Loading Dock Equipment </a:t>
            </a:r>
            <a:r>
              <a:rPr lang="en-US" b="1" dirty="0">
                <a:solidFill>
                  <a:srgbClr val="C00000"/>
                </a:solidFill>
              </a:rPr>
              <a:t>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78775236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Dock Equipment Features</a:t>
            </a:r>
          </a:p>
        </p:txBody>
      </p:sp>
      <p:sp>
        <p:nvSpPr>
          <p:cNvPr id="2" name="Content Placeholder 1"/>
          <p:cNvSpPr>
            <a:spLocks noGrp="1"/>
          </p:cNvSpPr>
          <p:nvPr>
            <p:ph idx="1"/>
          </p:nvPr>
        </p:nvSpPr>
        <p:spPr/>
        <p:txBody>
          <a:bodyPr>
            <a:normAutofit/>
          </a:bodyPr>
          <a:lstStyle/>
          <a:p>
            <a:r>
              <a:rPr lang="en-US" dirty="0"/>
              <a:t>Welded steel members maximize deck strength and improve product longevity</a:t>
            </a:r>
          </a:p>
          <a:p>
            <a:r>
              <a:rPr lang="en-US" dirty="0"/>
              <a:t>Hydraulic deck cylinders increase operating efficiency and reduce maintenance requirements</a:t>
            </a:r>
          </a:p>
          <a:p>
            <a:r>
              <a:rPr lang="en-US" dirty="0"/>
              <a:t>Heavy-duty main lift springs have a lifetime warranty</a:t>
            </a:r>
          </a:p>
          <a:p>
            <a:r>
              <a:rPr lang="en-US" dirty="0"/>
              <a:t>Yieldable dock leveler lips safely collapse if struck while extended</a:t>
            </a:r>
          </a:p>
          <a:p>
            <a:r>
              <a:rPr lang="en-US" dirty="0"/>
              <a:t>Seals and shelters come with available foam-filled top-of-trailer </a:t>
            </a:r>
            <a:r>
              <a:rPr lang="en-US" dirty="0" err="1"/>
              <a:t>rainguards</a:t>
            </a:r>
            <a:r>
              <a:rPr lang="en-US" dirty="0"/>
              <a:t> and galvanized snow hoods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415390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3776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3260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99668364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Services</a:t>
            </a:r>
          </a:p>
        </p:txBody>
      </p:sp>
    </p:spTree>
    <p:extLst>
      <p:ext uri="{BB962C8B-B14F-4D97-AF65-F5344CB8AC3E}">
        <p14:creationId xmlns:p14="http://schemas.microsoft.com/office/powerpoint/2010/main" val="68712302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2365" y="786282"/>
            <a:ext cx="4113369" cy="5386090"/>
          </a:xfrm>
          <a:prstGeom prst="rect">
            <a:avLst/>
          </a:prstGeom>
          <a:noFill/>
        </p:spPr>
        <p:txBody>
          <a:bodyPr wrap="square" rtlCol="0">
            <a:spAutoFit/>
          </a:bodyPr>
          <a:lstStyle/>
          <a:p>
            <a:r>
              <a:rPr lang="en-US" sz="3600" b="1" dirty="0">
                <a:solidFill>
                  <a:srgbClr val="C00000"/>
                </a:solidFill>
              </a:rPr>
              <a:t>24/7 Emergency Support</a:t>
            </a:r>
          </a:p>
          <a:p>
            <a:r>
              <a:rPr lang="en-US" sz="2800" i="1" dirty="0">
                <a:solidFill>
                  <a:schemeClr val="tx1">
                    <a:lumMod val="75000"/>
                    <a:lumOff val="25000"/>
                  </a:schemeClr>
                </a:solidFill>
              </a:rPr>
              <a:t>When You Need Us, Call.</a:t>
            </a:r>
            <a:endParaRPr lang="en-US" sz="2800" dirty="0"/>
          </a:p>
          <a:p>
            <a:endParaRPr lang="en-US" sz="2000" i="1" dirty="0">
              <a:solidFill>
                <a:schemeClr val="tx1">
                  <a:lumMod val="75000"/>
                  <a:lumOff val="25000"/>
                </a:schemeClr>
              </a:solidFill>
            </a:endParaRPr>
          </a:p>
          <a:p>
            <a:r>
              <a:rPr lang="en-US" sz="1400" dirty="0">
                <a:solidFill>
                  <a:schemeClr val="tx1">
                    <a:lumMod val="75000"/>
                    <a:lumOff val="25000"/>
                  </a:schemeClr>
                </a:solidFill>
              </a:rPr>
              <a:t>Even though all </a:t>
            </a:r>
            <a:r>
              <a:rPr lang="en-US" sz="1400" dirty="0" smtClean="0">
                <a:solidFill>
                  <a:schemeClr val="tx1">
                    <a:lumMod val="75000"/>
                    <a:lumOff val="25000"/>
                  </a:schemeClr>
                </a:solidFill>
              </a:rPr>
              <a:t>of our </a:t>
            </a:r>
            <a:r>
              <a:rPr lang="en-US" sz="1400" dirty="0">
                <a:solidFill>
                  <a:schemeClr val="tx1">
                    <a:lumMod val="75000"/>
                    <a:lumOff val="25000"/>
                  </a:schemeClr>
                </a:solidFill>
              </a:rPr>
              <a:t>work is guaranteed and comes with extended manufacturer warranties, there are times when equipment stops working for a variety of different reasons. Under these circumstances you shouldn’t have to wait to get your problem fixed. You deserve fast service when you need it most.</a:t>
            </a:r>
          </a:p>
          <a:p>
            <a:endParaRPr lang="en-US" sz="1400" dirty="0">
              <a:solidFill>
                <a:schemeClr val="tx1">
                  <a:lumMod val="75000"/>
                  <a:lumOff val="25000"/>
                </a:schemeClr>
              </a:solidFill>
            </a:endParaRPr>
          </a:p>
          <a:p>
            <a:r>
              <a:rPr lang="en-US" sz="1400" dirty="0">
                <a:solidFill>
                  <a:schemeClr val="tx1">
                    <a:lumMod val="75000"/>
                    <a:lumOff val="25000"/>
                  </a:schemeClr>
                </a:solidFill>
              </a:rPr>
              <a:t>That’s where our 24/7 emergency services kick in. With around the clock access to our service and repair helpline, you can rest assured that help is on the way, and our certified technicians will come equipped with the necessary tools to quickly diagnose and </a:t>
            </a:r>
            <a:r>
              <a:rPr lang="en-US" sz="1400" dirty="0" smtClean="0">
                <a:solidFill>
                  <a:schemeClr val="tx1">
                    <a:lumMod val="75000"/>
                    <a:lumOff val="25000"/>
                  </a:schemeClr>
                </a:solidFill>
              </a:rPr>
              <a:t>resolve </a:t>
            </a:r>
            <a:r>
              <a:rPr lang="en-US" sz="1400" dirty="0">
                <a:solidFill>
                  <a:schemeClr val="tx1">
                    <a:lumMod val="75000"/>
                    <a:lumOff val="25000"/>
                  </a:schemeClr>
                </a:solidFill>
              </a:rPr>
              <a:t>any challenge </a:t>
            </a:r>
            <a:r>
              <a:rPr lang="en-US" sz="1400" dirty="0" smtClean="0">
                <a:solidFill>
                  <a:schemeClr val="tx1">
                    <a:lumMod val="75000"/>
                    <a:lumOff val="25000"/>
                  </a:schemeClr>
                </a:solidFill>
              </a:rPr>
              <a:t>or</a:t>
            </a:r>
            <a:r>
              <a:rPr lang="en-US" sz="1400" dirty="0" smtClean="0">
                <a:solidFill>
                  <a:schemeClr val="tx1">
                    <a:lumMod val="75000"/>
                    <a:lumOff val="25000"/>
                  </a:schemeClr>
                </a:solidFill>
              </a:rPr>
              <a:t> issue you are facing</a:t>
            </a:r>
            <a:r>
              <a:rPr lang="en-US" sz="1400" dirty="0" smtClean="0">
                <a:solidFill>
                  <a:schemeClr val="tx1">
                    <a:lumMod val="75000"/>
                    <a:lumOff val="25000"/>
                  </a:schemeClr>
                </a:solidFill>
              </a:rPr>
              <a:t>. </a:t>
            </a:r>
            <a:r>
              <a:rPr lang="en-US" sz="1400" dirty="0">
                <a:solidFill>
                  <a:schemeClr val="tx1">
                    <a:lumMod val="75000"/>
                    <a:lumOff val="25000"/>
                  </a:schemeClr>
                </a:solidFill>
              </a:rPr>
              <a:t>No matter your circumstance, the time of day, or piece of equipment that needs repair, count on us to get you back to full working capacity the very same day.</a:t>
            </a:r>
          </a:p>
        </p:txBody>
      </p:sp>
      <p:sp>
        <p:nvSpPr>
          <p:cNvPr id="8" name="Rounded Rectangle 7"/>
          <p:cNvSpPr/>
          <p:nvPr/>
        </p:nvSpPr>
        <p:spPr>
          <a:xfrm>
            <a:off x="8927739" y="6172372"/>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835" y="1068224"/>
            <a:ext cx="7148913" cy="4765941"/>
          </a:xfrm>
          <a:prstGeom prst="rect">
            <a:avLst/>
          </a:prstGeom>
        </p:spPr>
      </p:pic>
    </p:spTree>
    <p:extLst>
      <p:ext uri="{BB962C8B-B14F-4D97-AF65-F5344CB8AC3E}">
        <p14:creationId xmlns:p14="http://schemas.microsoft.com/office/powerpoint/2010/main" val="22508613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How it Works</a:t>
            </a:r>
          </a:p>
        </p:txBody>
      </p:sp>
      <p:sp>
        <p:nvSpPr>
          <p:cNvPr id="15" name="TextBox 14"/>
          <p:cNvSpPr txBox="1"/>
          <p:nvPr/>
        </p:nvSpPr>
        <p:spPr>
          <a:xfrm>
            <a:off x="3342761" y="4234054"/>
            <a:ext cx="2827484" cy="646331"/>
          </a:xfrm>
          <a:prstGeom prst="rect">
            <a:avLst/>
          </a:prstGeom>
          <a:noFill/>
        </p:spPr>
        <p:txBody>
          <a:bodyPr wrap="square" rtlCol="0">
            <a:spAutoFit/>
          </a:bodyPr>
          <a:lstStyle/>
          <a:p>
            <a:pPr algn="ctr"/>
            <a:r>
              <a:rPr lang="en-US" dirty="0"/>
              <a:t>Confirm your equipment’s Asset ID information</a:t>
            </a:r>
          </a:p>
        </p:txBody>
      </p:sp>
      <p:sp>
        <p:nvSpPr>
          <p:cNvPr id="16" name="TextBox 15"/>
          <p:cNvSpPr txBox="1"/>
          <p:nvPr/>
        </p:nvSpPr>
        <p:spPr>
          <a:xfrm>
            <a:off x="5933552" y="4234064"/>
            <a:ext cx="2878215" cy="646331"/>
          </a:xfrm>
          <a:prstGeom prst="rect">
            <a:avLst/>
          </a:prstGeom>
          <a:noFill/>
        </p:spPr>
        <p:txBody>
          <a:bodyPr wrap="square" rtlCol="0">
            <a:spAutoFit/>
          </a:bodyPr>
          <a:lstStyle/>
          <a:p>
            <a:pPr algn="ctr"/>
            <a:r>
              <a:rPr lang="en-US" dirty="0" smtClean="0"/>
              <a:t>Let </a:t>
            </a:r>
            <a:r>
              <a:rPr lang="en-US" dirty="0"/>
              <a:t>our technicians to service equipment  </a:t>
            </a:r>
          </a:p>
        </p:txBody>
      </p:sp>
      <p:sp>
        <p:nvSpPr>
          <p:cNvPr id="18" name="TextBox 17"/>
          <p:cNvSpPr txBox="1"/>
          <p:nvPr/>
        </p:nvSpPr>
        <p:spPr>
          <a:xfrm>
            <a:off x="8488844" y="4234054"/>
            <a:ext cx="2827484" cy="646331"/>
          </a:xfrm>
          <a:prstGeom prst="rect">
            <a:avLst/>
          </a:prstGeom>
          <a:noFill/>
        </p:spPr>
        <p:txBody>
          <a:bodyPr wrap="square" rtlCol="0">
            <a:spAutoFit/>
          </a:bodyPr>
          <a:lstStyle/>
          <a:p>
            <a:pPr algn="ctr"/>
            <a:r>
              <a:rPr lang="en-US" dirty="0"/>
              <a:t>Resume your operations hassle-free </a:t>
            </a:r>
          </a:p>
        </p:txBody>
      </p:sp>
      <p:sp>
        <p:nvSpPr>
          <p:cNvPr id="17" name="TextBox 16"/>
          <p:cNvSpPr txBox="1"/>
          <p:nvPr/>
        </p:nvSpPr>
        <p:spPr>
          <a:xfrm>
            <a:off x="838200" y="4234054"/>
            <a:ext cx="2827484" cy="646331"/>
          </a:xfrm>
          <a:prstGeom prst="rect">
            <a:avLst/>
          </a:prstGeom>
          <a:noFill/>
        </p:spPr>
        <p:txBody>
          <a:bodyPr wrap="square" rtlCol="0">
            <a:spAutoFit/>
          </a:bodyPr>
          <a:lstStyle/>
          <a:p>
            <a:pPr algn="ctr"/>
            <a:r>
              <a:rPr lang="en-US" dirty="0"/>
              <a:t>Notify us about your emergency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645" y="2741049"/>
            <a:ext cx="1300593" cy="130059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206" y="2741049"/>
            <a:ext cx="1300593" cy="13005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030" y="2741048"/>
            <a:ext cx="1300593" cy="13005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289" y="2741048"/>
            <a:ext cx="1300593" cy="1300593"/>
          </a:xfrm>
          <a:prstGeom prst="rect">
            <a:avLst/>
          </a:prstGeom>
        </p:spPr>
      </p:pic>
    </p:spTree>
    <p:extLst>
      <p:ext uri="{BB962C8B-B14F-4D97-AF65-F5344CB8AC3E}">
        <p14:creationId xmlns:p14="http://schemas.microsoft.com/office/powerpoint/2010/main" val="7916652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Benefits of 24/7 Emergency Services</a:t>
            </a:r>
          </a:p>
        </p:txBody>
      </p:sp>
      <p:sp>
        <p:nvSpPr>
          <p:cNvPr id="2" name="Content Placeholder 1"/>
          <p:cNvSpPr>
            <a:spLocks noGrp="1"/>
          </p:cNvSpPr>
          <p:nvPr>
            <p:ph idx="1"/>
          </p:nvPr>
        </p:nvSpPr>
        <p:spPr/>
        <p:txBody>
          <a:bodyPr>
            <a:normAutofit/>
          </a:bodyPr>
          <a:lstStyle/>
          <a:p>
            <a:r>
              <a:rPr lang="en-US" dirty="0"/>
              <a:t>All industrial and commercial door projects, including installation, repair, and emergency situations.</a:t>
            </a:r>
          </a:p>
          <a:p>
            <a:r>
              <a:rPr lang="en-US" dirty="0"/>
              <a:t>Parts and accessories needs, as well as warranty needs, and planned maintenance.</a:t>
            </a:r>
          </a:p>
          <a:p>
            <a:r>
              <a:rPr lang="en-US" dirty="0"/>
              <a:t>We can meet all your door needs, including loading dock installation, repair and maintenance.</a:t>
            </a:r>
          </a:p>
          <a:p>
            <a:r>
              <a:rPr lang="en-US" dirty="0"/>
              <a:t>We offer same-day service and will always strive to meet your schedule requirements.</a:t>
            </a:r>
          </a:p>
          <a:p>
            <a:pPr marL="0" indent="0">
              <a:buNone/>
            </a:pPr>
            <a:endParaRPr lang="en-US" dirty="0"/>
          </a:p>
        </p:txBody>
      </p:sp>
    </p:spTree>
    <p:extLst>
      <p:ext uri="{BB962C8B-B14F-4D97-AF65-F5344CB8AC3E}">
        <p14:creationId xmlns:p14="http://schemas.microsoft.com/office/powerpoint/2010/main" val="2923303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61011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951" y="1690688"/>
            <a:ext cx="6980098" cy="4636476"/>
          </a:xfrm>
          <a:prstGeom prst="rect">
            <a:avLst/>
          </a:prstGeom>
        </p:spPr>
      </p:pic>
      <p:sp>
        <p:nvSpPr>
          <p:cNvPr id="14" name="Title 13"/>
          <p:cNvSpPr>
            <a:spLocks noGrp="1"/>
          </p:cNvSpPr>
          <p:nvPr>
            <p:ph type="title"/>
          </p:nvPr>
        </p:nvSpPr>
        <p:spPr/>
        <p:txBody>
          <a:bodyPr/>
          <a:lstStyle/>
          <a:p>
            <a:pPr algn="ctr"/>
            <a:r>
              <a:rPr lang="en-US" b="1" dirty="0" smtClean="0">
                <a:solidFill>
                  <a:srgbClr val="C00000"/>
                </a:solidFill>
              </a:rPr>
              <a:t>Food &amp; Beverage</a:t>
            </a:r>
            <a:endParaRPr lang="en-US" b="1" dirty="0">
              <a:solidFill>
                <a:srgbClr val="C00000"/>
              </a:solidFill>
            </a:endParaRPr>
          </a:p>
        </p:txBody>
      </p:sp>
    </p:spTree>
    <p:extLst>
      <p:ext uri="{BB962C8B-B14F-4D97-AF65-F5344CB8AC3E}">
        <p14:creationId xmlns:p14="http://schemas.microsoft.com/office/powerpoint/2010/main" val="27071425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1820" y="645605"/>
            <a:ext cx="4270549" cy="5509200"/>
          </a:xfrm>
          <a:prstGeom prst="rect">
            <a:avLst/>
          </a:prstGeom>
          <a:noFill/>
        </p:spPr>
        <p:txBody>
          <a:bodyPr wrap="square" rtlCol="0">
            <a:spAutoFit/>
          </a:bodyPr>
          <a:lstStyle/>
          <a:p>
            <a:r>
              <a:rPr lang="en-US" sz="3600" b="1" dirty="0">
                <a:solidFill>
                  <a:srgbClr val="C00000"/>
                </a:solidFill>
              </a:rPr>
              <a:t>Preventive Maintenance</a:t>
            </a:r>
          </a:p>
          <a:p>
            <a:r>
              <a:rPr lang="en-US" sz="2800" i="1" dirty="0">
                <a:solidFill>
                  <a:schemeClr val="tx1">
                    <a:lumMod val="75000"/>
                    <a:lumOff val="25000"/>
                  </a:schemeClr>
                </a:solidFill>
              </a:rPr>
              <a:t>Make Preparation Standard.</a:t>
            </a:r>
            <a:endParaRPr lang="en-US" dirty="0"/>
          </a:p>
          <a:p>
            <a:endParaRPr lang="en-US" sz="1400" dirty="0">
              <a:solidFill>
                <a:schemeClr val="tx1">
                  <a:lumMod val="75000"/>
                  <a:lumOff val="25000"/>
                </a:schemeClr>
              </a:solidFill>
            </a:endParaRPr>
          </a:p>
          <a:p>
            <a:r>
              <a:rPr lang="en-US" sz="1400" dirty="0">
                <a:solidFill>
                  <a:schemeClr val="tx1">
                    <a:lumMod val="75000"/>
                    <a:lumOff val="25000"/>
                  </a:schemeClr>
                </a:solidFill>
              </a:rPr>
              <a:t>Every door and piece of dock equipment requires regular and thorough maintenance throughout it’s lifetime to increase longevity.  In </a:t>
            </a:r>
            <a:r>
              <a:rPr lang="en-US" sz="1400" dirty="0" smtClean="0">
                <a:solidFill>
                  <a:schemeClr val="tx1">
                    <a:lumMod val="75000"/>
                    <a:lumOff val="25000"/>
                  </a:schemeClr>
                </a:solidFill>
              </a:rPr>
              <a:t>most </a:t>
            </a:r>
            <a:r>
              <a:rPr lang="en-US" sz="1400" dirty="0">
                <a:solidFill>
                  <a:schemeClr val="tx1">
                    <a:lumMod val="75000"/>
                    <a:lumOff val="25000"/>
                  </a:schemeClr>
                </a:solidFill>
              </a:rPr>
              <a:t>cases, failure to perform routine service checks can lead to unexpected downtime, exorbitant expenses, and even accidents in the long run. </a:t>
            </a:r>
          </a:p>
          <a:p>
            <a:endParaRPr lang="en-US" sz="1400" dirty="0">
              <a:solidFill>
                <a:schemeClr val="tx1">
                  <a:lumMod val="75000"/>
                  <a:lumOff val="25000"/>
                </a:schemeClr>
              </a:solidFill>
            </a:endParaRPr>
          </a:p>
          <a:p>
            <a:r>
              <a:rPr lang="en-US" sz="1400" dirty="0">
                <a:solidFill>
                  <a:schemeClr val="tx1">
                    <a:lumMod val="75000"/>
                    <a:lumOff val="25000"/>
                  </a:schemeClr>
                </a:solidFill>
              </a:rPr>
              <a:t>Fortunately, we offer you a special preventive maintenance plan known as </a:t>
            </a:r>
            <a:r>
              <a:rPr lang="en-US" sz="1400" dirty="0" err="1">
                <a:solidFill>
                  <a:schemeClr val="tx1">
                    <a:lumMod val="75000"/>
                    <a:lumOff val="25000"/>
                  </a:schemeClr>
                </a:solidFill>
              </a:rPr>
              <a:t>LongLife</a:t>
            </a:r>
            <a:r>
              <a:rPr lang="en-US" sz="1400" dirty="0">
                <a:solidFill>
                  <a:schemeClr val="tx1">
                    <a:lumMod val="75000"/>
                    <a:lumOff val="25000"/>
                  </a:schemeClr>
                </a:solidFill>
              </a:rPr>
              <a:t> that not only guarantees your door and dock equipment operate at peak performance all-year-round, but it also ensures you get a prime return on your investment. Services include scheduled visits and comprehensive inspections on behalf of our certified technicians, who will take care of every aspect of your equipment and make sure to prioritize sensitive spots that are prone to wear and tear to give you complete peace of mind.</a:t>
            </a:r>
          </a:p>
        </p:txBody>
      </p:sp>
      <p:sp>
        <p:nvSpPr>
          <p:cNvPr id="8" name="Rounded Rectangle 7"/>
          <p:cNvSpPr/>
          <p:nvPr/>
        </p:nvSpPr>
        <p:spPr>
          <a:xfrm>
            <a:off x="8948805" y="6154805"/>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Services</a:t>
            </a:r>
            <a:endParaRPr lang="en-US" sz="14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25" y="974221"/>
            <a:ext cx="7109262" cy="4708732"/>
          </a:xfrm>
          <a:prstGeom prst="rect">
            <a:avLst/>
          </a:prstGeom>
        </p:spPr>
      </p:pic>
    </p:spTree>
    <p:extLst>
      <p:ext uri="{BB962C8B-B14F-4D97-AF65-F5344CB8AC3E}">
        <p14:creationId xmlns:p14="http://schemas.microsoft.com/office/powerpoint/2010/main" val="7463885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How it Works</a:t>
            </a:r>
          </a:p>
        </p:txBody>
      </p:sp>
      <p:sp>
        <p:nvSpPr>
          <p:cNvPr id="14" name="TextBox 13"/>
          <p:cNvSpPr txBox="1"/>
          <p:nvPr/>
        </p:nvSpPr>
        <p:spPr>
          <a:xfrm>
            <a:off x="831243" y="4234068"/>
            <a:ext cx="2827484" cy="646331"/>
          </a:xfrm>
          <a:prstGeom prst="rect">
            <a:avLst/>
          </a:prstGeom>
          <a:noFill/>
        </p:spPr>
        <p:txBody>
          <a:bodyPr wrap="square" rtlCol="0">
            <a:spAutoFit/>
          </a:bodyPr>
          <a:lstStyle/>
          <a:p>
            <a:pPr algn="ctr"/>
            <a:r>
              <a:rPr lang="en-US" dirty="0"/>
              <a:t>Choose your preventive maintenance package</a:t>
            </a:r>
          </a:p>
        </p:txBody>
      </p:sp>
      <p:sp>
        <p:nvSpPr>
          <p:cNvPr id="15" name="TextBox 14"/>
          <p:cNvSpPr txBox="1"/>
          <p:nvPr/>
        </p:nvSpPr>
        <p:spPr>
          <a:xfrm>
            <a:off x="3407763" y="4234054"/>
            <a:ext cx="2827484" cy="646331"/>
          </a:xfrm>
          <a:prstGeom prst="rect">
            <a:avLst/>
          </a:prstGeom>
          <a:noFill/>
        </p:spPr>
        <p:txBody>
          <a:bodyPr wrap="square" rtlCol="0">
            <a:spAutoFit/>
          </a:bodyPr>
          <a:lstStyle/>
          <a:p>
            <a:pPr algn="ctr"/>
            <a:r>
              <a:rPr lang="en-US" dirty="0"/>
              <a:t>Confirm scheduled inspections </a:t>
            </a:r>
          </a:p>
        </p:txBody>
      </p:sp>
      <p:sp>
        <p:nvSpPr>
          <p:cNvPr id="16" name="TextBox 15"/>
          <p:cNvSpPr txBox="1"/>
          <p:nvPr/>
        </p:nvSpPr>
        <p:spPr>
          <a:xfrm>
            <a:off x="5984283" y="4234064"/>
            <a:ext cx="2827484" cy="646331"/>
          </a:xfrm>
          <a:prstGeom prst="rect">
            <a:avLst/>
          </a:prstGeom>
          <a:noFill/>
        </p:spPr>
        <p:txBody>
          <a:bodyPr wrap="square" rtlCol="0">
            <a:spAutoFit/>
          </a:bodyPr>
          <a:lstStyle/>
          <a:p>
            <a:pPr algn="ctr"/>
            <a:r>
              <a:rPr lang="en-US" dirty="0"/>
              <a:t>Receive your detailed maintenance reports   </a:t>
            </a:r>
          </a:p>
        </p:txBody>
      </p:sp>
      <p:sp>
        <p:nvSpPr>
          <p:cNvPr id="18" name="TextBox 17"/>
          <p:cNvSpPr txBox="1"/>
          <p:nvPr/>
        </p:nvSpPr>
        <p:spPr>
          <a:xfrm>
            <a:off x="8488844" y="4234054"/>
            <a:ext cx="2827484" cy="646331"/>
          </a:xfrm>
          <a:prstGeom prst="rect">
            <a:avLst/>
          </a:prstGeom>
          <a:noFill/>
        </p:spPr>
        <p:txBody>
          <a:bodyPr wrap="square" rtlCol="0">
            <a:spAutoFit/>
          </a:bodyPr>
          <a:lstStyle/>
          <a:p>
            <a:pPr algn="ctr"/>
            <a:r>
              <a:rPr lang="en-US" dirty="0"/>
              <a:t>Approve appropriate equipment servicing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208" y="2569979"/>
            <a:ext cx="1300593" cy="13005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88" y="2569978"/>
            <a:ext cx="1300593" cy="13005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728" y="2569978"/>
            <a:ext cx="1300593" cy="13005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289" y="2569978"/>
            <a:ext cx="1300593" cy="1300593"/>
          </a:xfrm>
          <a:prstGeom prst="rect">
            <a:avLst/>
          </a:prstGeom>
        </p:spPr>
      </p:pic>
    </p:spTree>
    <p:extLst>
      <p:ext uri="{BB962C8B-B14F-4D97-AF65-F5344CB8AC3E}">
        <p14:creationId xmlns:p14="http://schemas.microsoft.com/office/powerpoint/2010/main" val="342630077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Features of </a:t>
            </a:r>
            <a:r>
              <a:rPr lang="en-US" b="1" dirty="0" err="1">
                <a:solidFill>
                  <a:srgbClr val="C00000"/>
                </a:solidFill>
              </a:rPr>
              <a:t>LongLife</a:t>
            </a:r>
            <a:r>
              <a:rPr lang="en-US" b="1" dirty="0">
                <a:solidFill>
                  <a:srgbClr val="C00000"/>
                </a:solidFill>
              </a:rPr>
              <a:t> </a:t>
            </a:r>
          </a:p>
        </p:txBody>
      </p:sp>
      <p:sp>
        <p:nvSpPr>
          <p:cNvPr id="2" name="Content Placeholder 1"/>
          <p:cNvSpPr>
            <a:spLocks noGrp="1"/>
          </p:cNvSpPr>
          <p:nvPr>
            <p:ph idx="1"/>
          </p:nvPr>
        </p:nvSpPr>
        <p:spPr/>
        <p:txBody>
          <a:bodyPr/>
          <a:lstStyle/>
          <a:p>
            <a:r>
              <a:rPr lang="en-US" i="1" dirty="0"/>
              <a:t>Account-specific pricing on replacement parts, service calls, and hourly rates</a:t>
            </a:r>
          </a:p>
          <a:p>
            <a:r>
              <a:rPr lang="en-US" i="1" dirty="0"/>
              <a:t>Quarterly, bi-annual and annual inspection and servicing intervals</a:t>
            </a:r>
          </a:p>
          <a:p>
            <a:r>
              <a:rPr lang="en-US" i="1" dirty="0"/>
              <a:t>Guaranteed response times and online service requests</a:t>
            </a:r>
          </a:p>
          <a:p>
            <a:r>
              <a:rPr lang="en-US" i="1" dirty="0"/>
              <a:t>Full inspection reports on each piece of equipment, as well as service certificates</a:t>
            </a:r>
          </a:p>
          <a:p>
            <a:r>
              <a:rPr lang="en-US" i="1" dirty="0"/>
              <a:t>Dedicated Account Manager</a:t>
            </a:r>
          </a:p>
          <a:p>
            <a:pPr marL="0" indent="0">
              <a:buNone/>
            </a:pPr>
            <a:endParaRPr lang="en-US" dirty="0"/>
          </a:p>
        </p:txBody>
      </p:sp>
    </p:spTree>
    <p:extLst>
      <p:ext uri="{BB962C8B-B14F-4D97-AF65-F5344CB8AC3E}">
        <p14:creationId xmlns:p14="http://schemas.microsoft.com/office/powerpoint/2010/main" val="33356183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24285753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62461" y="997297"/>
            <a:ext cx="4113369" cy="5170646"/>
          </a:xfrm>
          <a:prstGeom prst="rect">
            <a:avLst/>
          </a:prstGeom>
          <a:noFill/>
        </p:spPr>
        <p:txBody>
          <a:bodyPr wrap="square" rtlCol="0">
            <a:spAutoFit/>
          </a:bodyPr>
          <a:lstStyle/>
          <a:p>
            <a:r>
              <a:rPr lang="en-US" sz="3600" b="1" dirty="0">
                <a:solidFill>
                  <a:srgbClr val="C00000"/>
                </a:solidFill>
              </a:rPr>
              <a:t>Fire Testing</a:t>
            </a:r>
            <a:endParaRPr lang="en-US" dirty="0"/>
          </a:p>
          <a:p>
            <a:r>
              <a:rPr lang="en-US" sz="2800" i="1" dirty="0">
                <a:solidFill>
                  <a:schemeClr val="tx1">
                    <a:lumMod val="75000"/>
                    <a:lumOff val="25000"/>
                  </a:schemeClr>
                </a:solidFill>
              </a:rPr>
              <a:t>Prove You’re Fireproof.</a:t>
            </a:r>
          </a:p>
          <a:p>
            <a:endParaRPr lang="en-US" sz="1400" dirty="0">
              <a:solidFill>
                <a:schemeClr val="tx1">
                  <a:lumMod val="75000"/>
                  <a:lumOff val="25000"/>
                </a:schemeClr>
              </a:solidFill>
            </a:endParaRPr>
          </a:p>
          <a:p>
            <a:r>
              <a:rPr lang="en-US" sz="1400" dirty="0">
                <a:solidFill>
                  <a:schemeClr val="tx1">
                    <a:lumMod val="75000"/>
                    <a:lumOff val="25000"/>
                  </a:schemeClr>
                </a:solidFill>
              </a:rPr>
              <a:t>Failure to keep up with industry and facility specific fire standards, doesn’t just put your </a:t>
            </a:r>
            <a:r>
              <a:rPr lang="en-US" sz="1400" dirty="0" smtClean="0">
                <a:solidFill>
                  <a:schemeClr val="tx1">
                    <a:lumMod val="75000"/>
                    <a:lumOff val="25000"/>
                  </a:schemeClr>
                </a:solidFill>
              </a:rPr>
              <a:t>people, property </a:t>
            </a:r>
            <a:r>
              <a:rPr lang="en-US" sz="1400" dirty="0">
                <a:solidFill>
                  <a:schemeClr val="tx1">
                    <a:lumMod val="75000"/>
                    <a:lumOff val="25000"/>
                  </a:schemeClr>
                </a:solidFill>
              </a:rPr>
              <a:t>and equipment in danger, it’s also illegal and can lead to severe penalties and fines. But thanks to our Fire Testing Program, you never have worry </a:t>
            </a:r>
            <a:r>
              <a:rPr lang="en-US" sz="1400" dirty="0" smtClean="0">
                <a:solidFill>
                  <a:schemeClr val="tx1">
                    <a:lumMod val="75000"/>
                    <a:lumOff val="25000"/>
                  </a:schemeClr>
                </a:solidFill>
              </a:rPr>
              <a:t>about fire-related issues when </a:t>
            </a:r>
            <a:r>
              <a:rPr lang="en-US" sz="1400" dirty="0">
                <a:solidFill>
                  <a:schemeClr val="tx1">
                    <a:lumMod val="75000"/>
                    <a:lumOff val="25000"/>
                  </a:schemeClr>
                </a:solidFill>
              </a:rPr>
              <a:t>it comes to doors and docks. We’ve got you covered. </a:t>
            </a:r>
          </a:p>
          <a:p>
            <a:endParaRPr lang="en-US" sz="1400" dirty="0">
              <a:solidFill>
                <a:schemeClr val="tx1">
                  <a:lumMod val="75000"/>
                  <a:lumOff val="25000"/>
                </a:schemeClr>
              </a:solidFill>
            </a:endParaRPr>
          </a:p>
          <a:p>
            <a:r>
              <a:rPr lang="en-US" sz="1400" dirty="0">
                <a:solidFill>
                  <a:schemeClr val="tx1">
                    <a:lumMod val="75000"/>
                    <a:lumOff val="25000"/>
                  </a:schemeClr>
                </a:solidFill>
              </a:rPr>
              <a:t>As part of our services, we make sure to perform annual fire inspections that will protect you from compliance risks at all times. After every successful inspection, you receive written documentation and certifications to let the authorities know you’re equipment is up to par. If for any reason you’re unable to pass inspection, we will help you resolve any issues immediately by discussing a range of options that are in line with your goals and objectives.</a:t>
            </a:r>
          </a:p>
          <a:p>
            <a:endParaRPr lang="en-US" sz="1400" dirty="0">
              <a:solidFill>
                <a:schemeClr val="tx1">
                  <a:lumMod val="75000"/>
                  <a:lumOff val="25000"/>
                </a:schemeClr>
              </a:solidFill>
            </a:endParaRPr>
          </a:p>
        </p:txBody>
      </p:sp>
      <p:sp>
        <p:nvSpPr>
          <p:cNvPr id="8" name="Rounded Rectangle 7"/>
          <p:cNvSpPr/>
          <p:nvPr/>
        </p:nvSpPr>
        <p:spPr>
          <a:xfrm>
            <a:off x="8807763" y="6115827"/>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27" y="1296236"/>
            <a:ext cx="6973369" cy="4648913"/>
          </a:xfrm>
          <a:prstGeom prst="rect">
            <a:avLst/>
          </a:prstGeom>
        </p:spPr>
      </p:pic>
    </p:spTree>
    <p:extLst>
      <p:ext uri="{BB962C8B-B14F-4D97-AF65-F5344CB8AC3E}">
        <p14:creationId xmlns:p14="http://schemas.microsoft.com/office/powerpoint/2010/main" val="40862007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How it Works</a:t>
            </a:r>
          </a:p>
        </p:txBody>
      </p:sp>
      <p:sp>
        <p:nvSpPr>
          <p:cNvPr id="14" name="TextBox 13"/>
          <p:cNvSpPr txBox="1"/>
          <p:nvPr/>
        </p:nvSpPr>
        <p:spPr>
          <a:xfrm>
            <a:off x="831243" y="4234068"/>
            <a:ext cx="2827484" cy="369332"/>
          </a:xfrm>
          <a:prstGeom prst="rect">
            <a:avLst/>
          </a:prstGeom>
          <a:noFill/>
        </p:spPr>
        <p:txBody>
          <a:bodyPr wrap="square" rtlCol="0">
            <a:spAutoFit/>
          </a:bodyPr>
          <a:lstStyle/>
          <a:p>
            <a:pPr algn="ctr"/>
            <a:r>
              <a:rPr lang="en-US" dirty="0"/>
              <a:t>Confirm fire inspection visit</a:t>
            </a:r>
          </a:p>
        </p:txBody>
      </p:sp>
      <p:sp>
        <p:nvSpPr>
          <p:cNvPr id="15" name="TextBox 14"/>
          <p:cNvSpPr txBox="1"/>
          <p:nvPr/>
        </p:nvSpPr>
        <p:spPr>
          <a:xfrm>
            <a:off x="3416586" y="4248662"/>
            <a:ext cx="2827484" cy="646331"/>
          </a:xfrm>
          <a:prstGeom prst="rect">
            <a:avLst/>
          </a:prstGeom>
          <a:noFill/>
        </p:spPr>
        <p:txBody>
          <a:bodyPr wrap="square" rtlCol="0">
            <a:spAutoFit/>
          </a:bodyPr>
          <a:lstStyle/>
          <a:p>
            <a:pPr algn="ctr"/>
            <a:r>
              <a:rPr lang="en-US" dirty="0"/>
              <a:t>Technician administers fire door checklist </a:t>
            </a:r>
          </a:p>
        </p:txBody>
      </p:sp>
      <p:sp>
        <p:nvSpPr>
          <p:cNvPr id="16" name="TextBox 15"/>
          <p:cNvSpPr txBox="1"/>
          <p:nvPr/>
        </p:nvSpPr>
        <p:spPr>
          <a:xfrm>
            <a:off x="5903501" y="4242311"/>
            <a:ext cx="2827484" cy="646331"/>
          </a:xfrm>
          <a:prstGeom prst="rect">
            <a:avLst/>
          </a:prstGeom>
          <a:noFill/>
        </p:spPr>
        <p:txBody>
          <a:bodyPr wrap="square" rtlCol="0">
            <a:spAutoFit/>
          </a:bodyPr>
          <a:lstStyle/>
          <a:p>
            <a:pPr algn="ctr"/>
            <a:r>
              <a:rPr lang="en-US" dirty="0"/>
              <a:t>You receive written fire testing certifications  </a:t>
            </a:r>
          </a:p>
        </p:txBody>
      </p:sp>
      <p:sp>
        <p:nvSpPr>
          <p:cNvPr id="18" name="TextBox 17"/>
          <p:cNvSpPr txBox="1"/>
          <p:nvPr/>
        </p:nvSpPr>
        <p:spPr>
          <a:xfrm>
            <a:off x="8488843" y="4234068"/>
            <a:ext cx="2827484" cy="646331"/>
          </a:xfrm>
          <a:prstGeom prst="rect">
            <a:avLst/>
          </a:prstGeom>
          <a:noFill/>
        </p:spPr>
        <p:txBody>
          <a:bodyPr wrap="square" rtlCol="0">
            <a:spAutoFit/>
          </a:bodyPr>
          <a:lstStyle/>
          <a:p>
            <a:pPr algn="ctr"/>
            <a:r>
              <a:rPr lang="en-US" dirty="0"/>
              <a:t>Authorities receive notification of your status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688" y="2569977"/>
            <a:ext cx="1300593" cy="13005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82" y="2569976"/>
            <a:ext cx="1300593" cy="130059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46" y="2569976"/>
            <a:ext cx="1300593" cy="13005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288" y="2569976"/>
            <a:ext cx="1300593" cy="1300593"/>
          </a:xfrm>
          <a:prstGeom prst="rect">
            <a:avLst/>
          </a:prstGeom>
        </p:spPr>
      </p:pic>
    </p:spTree>
    <p:extLst>
      <p:ext uri="{BB962C8B-B14F-4D97-AF65-F5344CB8AC3E}">
        <p14:creationId xmlns:p14="http://schemas.microsoft.com/office/powerpoint/2010/main" val="207977493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Benefits of Fire Testing</a:t>
            </a:r>
          </a:p>
        </p:txBody>
      </p:sp>
      <p:sp>
        <p:nvSpPr>
          <p:cNvPr id="2" name="Content Placeholder 1"/>
          <p:cNvSpPr>
            <a:spLocks noGrp="1"/>
          </p:cNvSpPr>
          <p:nvPr>
            <p:ph idx="1"/>
          </p:nvPr>
        </p:nvSpPr>
        <p:spPr/>
        <p:txBody>
          <a:bodyPr>
            <a:normAutofit/>
          </a:bodyPr>
          <a:lstStyle/>
          <a:p>
            <a:r>
              <a:rPr lang="en-US" i="1" dirty="0"/>
              <a:t>NFPA 80 Compliance</a:t>
            </a:r>
          </a:p>
          <a:p>
            <a:r>
              <a:rPr lang="en-US" i="1" dirty="0"/>
              <a:t>Detailed inspection and service at agreed intervals</a:t>
            </a:r>
          </a:p>
          <a:p>
            <a:r>
              <a:rPr lang="en-US" i="1" dirty="0"/>
              <a:t>Full inspection reports for each piece of equipment</a:t>
            </a:r>
          </a:p>
          <a:p>
            <a:r>
              <a:rPr lang="en-US" i="1" dirty="0"/>
              <a:t>Equipment certification demonstrating that fire testing has been performed</a:t>
            </a:r>
          </a:p>
          <a:p>
            <a:r>
              <a:rPr lang="en-US" i="1" dirty="0"/>
              <a:t>Improved safety</a:t>
            </a:r>
          </a:p>
          <a:p>
            <a:pPr marL="0" indent="0">
              <a:buNone/>
            </a:pPr>
            <a:endParaRPr lang="en-US" dirty="0"/>
          </a:p>
        </p:txBody>
      </p:sp>
    </p:spTree>
    <p:extLst>
      <p:ext uri="{BB962C8B-B14F-4D97-AF65-F5344CB8AC3E}">
        <p14:creationId xmlns:p14="http://schemas.microsoft.com/office/powerpoint/2010/main" val="1374825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413827084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62461" y="997297"/>
            <a:ext cx="4113369" cy="4955203"/>
          </a:xfrm>
          <a:prstGeom prst="rect">
            <a:avLst/>
          </a:prstGeom>
          <a:noFill/>
        </p:spPr>
        <p:txBody>
          <a:bodyPr wrap="square" rtlCol="0">
            <a:spAutoFit/>
          </a:bodyPr>
          <a:lstStyle/>
          <a:p>
            <a:r>
              <a:rPr lang="en-US" sz="3600" b="1" dirty="0">
                <a:solidFill>
                  <a:srgbClr val="C00000"/>
                </a:solidFill>
              </a:rPr>
              <a:t>Asset ID Tracking</a:t>
            </a:r>
            <a:endParaRPr lang="en-US" dirty="0"/>
          </a:p>
          <a:p>
            <a:r>
              <a:rPr lang="en-US" sz="2800" i="1" dirty="0">
                <a:solidFill>
                  <a:schemeClr val="tx1">
                    <a:lumMod val="75000"/>
                    <a:lumOff val="25000"/>
                  </a:schemeClr>
                </a:solidFill>
              </a:rPr>
              <a:t>We’ll Find It. We’ll Fix It.</a:t>
            </a:r>
          </a:p>
          <a:p>
            <a:endParaRPr lang="en-US" sz="1400" dirty="0">
              <a:solidFill>
                <a:schemeClr val="tx1">
                  <a:lumMod val="75000"/>
                  <a:lumOff val="25000"/>
                </a:schemeClr>
              </a:solidFill>
            </a:endParaRPr>
          </a:p>
          <a:p>
            <a:r>
              <a:rPr lang="en-US" sz="1400" dirty="0">
                <a:solidFill>
                  <a:schemeClr val="tx1">
                    <a:lumMod val="75000"/>
                    <a:lumOff val="25000"/>
                  </a:schemeClr>
                </a:solidFill>
              </a:rPr>
              <a:t>Without a proper tracking system that automatically identifies and locates impaired equipment, facility managers and engineers often experience frustration tied to lapses in communication when requesting repair services from vendors. This can lead to unnecessary delays and even multiple visits just to get their problem fixed. </a:t>
            </a:r>
          </a:p>
          <a:p>
            <a:endParaRPr lang="en-US" sz="1400" dirty="0">
              <a:solidFill>
                <a:schemeClr val="tx1">
                  <a:lumMod val="75000"/>
                  <a:lumOff val="25000"/>
                </a:schemeClr>
              </a:solidFill>
            </a:endParaRPr>
          </a:p>
          <a:p>
            <a:r>
              <a:rPr lang="en-US" sz="1400" dirty="0">
                <a:solidFill>
                  <a:schemeClr val="tx1">
                    <a:lumMod val="75000"/>
                    <a:lumOff val="25000"/>
                  </a:schemeClr>
                </a:solidFill>
              </a:rPr>
              <a:t>To eliminate all the uncomfortable back-and-forth during equipment troubleshooting, we offer you our very own proprietary Asset ID Tracking System that allows you to simply verify the Asset ID tag on the pieces of equipment that you need repaired. From there, our specialized technicians can easily diagnose, locate, and service your equipment to have you up and running with only one hassle-free visit. </a:t>
            </a:r>
          </a:p>
          <a:p>
            <a:endParaRPr lang="en-US" sz="1400" dirty="0">
              <a:solidFill>
                <a:schemeClr val="tx1">
                  <a:lumMod val="75000"/>
                  <a:lumOff val="25000"/>
                </a:schemeClr>
              </a:solidFill>
            </a:endParaRPr>
          </a:p>
        </p:txBody>
      </p:sp>
      <p:sp>
        <p:nvSpPr>
          <p:cNvPr id="8" name="Rounded Rectangle 7"/>
          <p:cNvSpPr/>
          <p:nvPr/>
        </p:nvSpPr>
        <p:spPr>
          <a:xfrm>
            <a:off x="8938392" y="5952500"/>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82" y="1289345"/>
            <a:ext cx="7127104" cy="4362420"/>
          </a:xfrm>
          <a:prstGeom prst="rect">
            <a:avLst/>
          </a:prstGeom>
        </p:spPr>
      </p:pic>
    </p:spTree>
    <p:extLst>
      <p:ext uri="{BB962C8B-B14F-4D97-AF65-F5344CB8AC3E}">
        <p14:creationId xmlns:p14="http://schemas.microsoft.com/office/powerpoint/2010/main" val="250034369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How it Works</a:t>
            </a:r>
          </a:p>
        </p:txBody>
      </p:sp>
      <p:sp>
        <p:nvSpPr>
          <p:cNvPr id="14" name="TextBox 13"/>
          <p:cNvSpPr txBox="1"/>
          <p:nvPr/>
        </p:nvSpPr>
        <p:spPr>
          <a:xfrm>
            <a:off x="831243" y="4234068"/>
            <a:ext cx="2827484" cy="923330"/>
          </a:xfrm>
          <a:prstGeom prst="rect">
            <a:avLst/>
          </a:prstGeom>
          <a:noFill/>
        </p:spPr>
        <p:txBody>
          <a:bodyPr wrap="square" rtlCol="0">
            <a:spAutoFit/>
          </a:bodyPr>
          <a:lstStyle/>
          <a:p>
            <a:pPr algn="ctr"/>
            <a:r>
              <a:rPr lang="en-US" dirty="0"/>
              <a:t>You place a service request by verifying your equipment’s Asset ID</a:t>
            </a:r>
          </a:p>
        </p:txBody>
      </p:sp>
      <p:sp>
        <p:nvSpPr>
          <p:cNvPr id="15" name="TextBox 14"/>
          <p:cNvSpPr txBox="1"/>
          <p:nvPr/>
        </p:nvSpPr>
        <p:spPr>
          <a:xfrm>
            <a:off x="3479722" y="4234066"/>
            <a:ext cx="2827484" cy="923330"/>
          </a:xfrm>
          <a:prstGeom prst="rect">
            <a:avLst/>
          </a:prstGeom>
          <a:noFill/>
        </p:spPr>
        <p:txBody>
          <a:bodyPr wrap="square" rtlCol="0">
            <a:spAutoFit/>
          </a:bodyPr>
          <a:lstStyle/>
          <a:p>
            <a:pPr algn="ctr"/>
            <a:r>
              <a:rPr lang="en-US" dirty="0"/>
              <a:t>Technician accepts your request upon Asset ID verification </a:t>
            </a:r>
          </a:p>
        </p:txBody>
      </p:sp>
      <p:sp>
        <p:nvSpPr>
          <p:cNvPr id="16" name="TextBox 15"/>
          <p:cNvSpPr txBox="1"/>
          <p:nvPr/>
        </p:nvSpPr>
        <p:spPr>
          <a:xfrm>
            <a:off x="5984283" y="4234064"/>
            <a:ext cx="2827484" cy="923330"/>
          </a:xfrm>
          <a:prstGeom prst="rect">
            <a:avLst/>
          </a:prstGeom>
          <a:noFill/>
        </p:spPr>
        <p:txBody>
          <a:bodyPr wrap="square" rtlCol="0">
            <a:spAutoFit/>
          </a:bodyPr>
          <a:lstStyle/>
          <a:p>
            <a:pPr algn="ctr"/>
            <a:r>
              <a:rPr lang="en-US" dirty="0"/>
              <a:t>Technician identifies and locates your equipment using tracking system   </a:t>
            </a:r>
          </a:p>
        </p:txBody>
      </p:sp>
      <p:sp>
        <p:nvSpPr>
          <p:cNvPr id="18" name="TextBox 17"/>
          <p:cNvSpPr txBox="1"/>
          <p:nvPr/>
        </p:nvSpPr>
        <p:spPr>
          <a:xfrm>
            <a:off x="8488844" y="4234054"/>
            <a:ext cx="2827484" cy="923330"/>
          </a:xfrm>
          <a:prstGeom prst="rect">
            <a:avLst/>
          </a:prstGeom>
          <a:noFill/>
        </p:spPr>
        <p:txBody>
          <a:bodyPr wrap="square" rtlCol="0">
            <a:spAutoFit/>
          </a:bodyPr>
          <a:lstStyle/>
          <a:p>
            <a:pPr algn="ctr"/>
            <a:r>
              <a:rPr lang="en-US" dirty="0"/>
              <a:t>Technician quickly diagnoses and fixes your problem on the first visit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208" y="2469744"/>
            <a:ext cx="1300593" cy="13005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289" y="2569981"/>
            <a:ext cx="1300593" cy="13005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688" y="2569980"/>
            <a:ext cx="1300593" cy="130059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555" y="2393173"/>
            <a:ext cx="1477400" cy="1477400"/>
          </a:xfrm>
          <a:prstGeom prst="rect">
            <a:avLst/>
          </a:prstGeom>
        </p:spPr>
      </p:pic>
    </p:spTree>
    <p:extLst>
      <p:ext uri="{BB962C8B-B14F-4D97-AF65-F5344CB8AC3E}">
        <p14:creationId xmlns:p14="http://schemas.microsoft.com/office/powerpoint/2010/main" val="3613993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Keep Freshness and Quality at a Premium </a:t>
            </a:r>
          </a:p>
        </p:txBody>
      </p:sp>
      <p:sp>
        <p:nvSpPr>
          <p:cNvPr id="3" name="Content Placeholder 2"/>
          <p:cNvSpPr>
            <a:spLocks noGrp="1"/>
          </p:cNvSpPr>
          <p:nvPr>
            <p:ph idx="1"/>
          </p:nvPr>
        </p:nvSpPr>
        <p:spPr>
          <a:xfrm>
            <a:off x="838200" y="1825625"/>
            <a:ext cx="10515600" cy="4351338"/>
          </a:xfrm>
        </p:spPr>
        <p:txBody>
          <a:bodyPr>
            <a:normAutofit fontScale="85000" lnSpcReduction="1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smtClean="0">
                <a:solidFill>
                  <a:schemeClr val="bg2">
                    <a:lumMod val="25000"/>
                  </a:schemeClr>
                </a:solidFill>
              </a:rPr>
              <a:t>Industrial/Commercial Door </a:t>
            </a:r>
            <a:r>
              <a:rPr lang="en-US" sz="2400" i="1" dirty="0">
                <a:solidFill>
                  <a:schemeClr val="bg2">
                    <a:lumMod val="25000"/>
                  </a:schemeClr>
                </a:solidFill>
              </a:rPr>
              <a:t>and </a:t>
            </a:r>
            <a:r>
              <a:rPr lang="en-US" sz="2400" i="1" dirty="0" smtClean="0">
                <a:solidFill>
                  <a:schemeClr val="bg2">
                    <a:lumMod val="25000"/>
                  </a:schemeClr>
                </a:solidFill>
              </a:rPr>
              <a:t>Dock </a:t>
            </a:r>
            <a:r>
              <a:rPr lang="en-US" sz="2400" i="1" dirty="0">
                <a:solidFill>
                  <a:schemeClr val="bg2">
                    <a:lumMod val="25000"/>
                  </a:schemeClr>
                </a:solidFill>
              </a:rPr>
              <a:t>Solutions for Food and Beverage Facilities in NJ, NY, PA, DE and MD</a:t>
            </a:r>
          </a:p>
          <a:p>
            <a:pPr marL="0" lvl="0" indent="0" algn="ctr">
              <a:buNone/>
            </a:pPr>
            <a:endParaRPr lang="en-US" sz="2000" dirty="0">
              <a:solidFill>
                <a:schemeClr val="bg2">
                  <a:lumMod val="25000"/>
                </a:schemeClr>
              </a:solidFill>
            </a:endParaRPr>
          </a:p>
          <a:p>
            <a:pPr marL="0" lvl="0" indent="0">
              <a:buNone/>
            </a:pPr>
            <a:r>
              <a:rPr lang="en-US" sz="2000" dirty="0">
                <a:solidFill>
                  <a:schemeClr val="bg2">
                    <a:lumMod val="25000"/>
                  </a:schemeClr>
                </a:solidFill>
              </a:rPr>
              <a:t>Whether you operate a food processing plant, a brewery, or a major foodservice distribution center, it can be a challenge to satisfy or exceed production demands, while dealing with the long list of stringent regulatory guidelines imposed by the FDA, USDA, OSHA and others.</a:t>
            </a:r>
          </a:p>
          <a:p>
            <a:pPr marL="0" lvl="0" indent="0">
              <a:buNone/>
            </a:pPr>
            <a:r>
              <a:rPr lang="en-US" sz="2000" dirty="0">
                <a:solidFill>
                  <a:schemeClr val="bg2">
                    <a:lumMod val="25000"/>
                  </a:schemeClr>
                </a:solidFill>
              </a:rPr>
              <a:t>In working with some of the most distinguished and recognized companies across the Food &amp; Beverage industry, not only do we bring a deep understanding of what works and what doesn’t, but we’re also able to deliver innovative and and quality-backed solutions that: </a:t>
            </a:r>
            <a:r>
              <a:rPr lang="en-US" sz="2000" b="1" dirty="0">
                <a:solidFill>
                  <a:schemeClr val="bg2">
                    <a:lumMod val="25000"/>
                  </a:schemeClr>
                </a:solidFill>
              </a:rPr>
              <a:t>guarantee the safety of controlled environments, diminish airborne pollutants</a:t>
            </a:r>
            <a:r>
              <a:rPr lang="en-US" sz="2000" dirty="0">
                <a:solidFill>
                  <a:schemeClr val="bg2">
                    <a:lumMod val="25000"/>
                  </a:schemeClr>
                </a:solidFill>
              </a:rPr>
              <a:t>, </a:t>
            </a:r>
            <a:r>
              <a:rPr lang="en-US" sz="2000" b="1" dirty="0">
                <a:solidFill>
                  <a:schemeClr val="bg2">
                    <a:lumMod val="25000"/>
                  </a:schemeClr>
                </a:solidFill>
              </a:rPr>
              <a:t>and keep your labor and energy costs low. </a:t>
            </a:r>
            <a:endParaRPr lang="en-US" sz="2000" dirty="0">
              <a:solidFill>
                <a:schemeClr val="bg2">
                  <a:lumMod val="25000"/>
                </a:schemeClr>
              </a:solidFill>
            </a:endParaRPr>
          </a:p>
          <a:p>
            <a:pPr marL="0" lvl="0" indent="0">
              <a:buNone/>
            </a:pPr>
            <a:r>
              <a:rPr lang="en-US" sz="2000" dirty="0">
                <a:solidFill>
                  <a:schemeClr val="bg2">
                    <a:lumMod val="25000"/>
                  </a:schemeClr>
                </a:solidFill>
              </a:rPr>
              <a:t>Dedicated to helping you get the ideal solution for your needs, our industry specialists and technicians have the experience and expertise to make sure your project is delivered on time and on budget so you can focus on delivering world-class food and beverage products.</a:t>
            </a:r>
          </a:p>
          <a:p>
            <a:pPr marL="0" lvl="0" indent="0">
              <a:buNone/>
            </a:pPr>
            <a:r>
              <a:rPr lang="en-US" sz="2000" dirty="0">
                <a:solidFill>
                  <a:schemeClr val="bg2">
                    <a:lumMod val="25000"/>
                  </a:schemeClr>
                </a:solidFill>
              </a:rPr>
              <a:t>All of our </a:t>
            </a:r>
            <a:r>
              <a:rPr lang="en-US" sz="2000" dirty="0" smtClean="0">
                <a:solidFill>
                  <a:schemeClr val="bg2">
                    <a:lumMod val="25000"/>
                  </a:schemeClr>
                </a:solidFill>
              </a:rPr>
              <a:t>products </a:t>
            </a:r>
            <a:r>
              <a:rPr lang="en-US" sz="2000" dirty="0">
                <a:solidFill>
                  <a:schemeClr val="bg2">
                    <a:lumMod val="25000"/>
                  </a:schemeClr>
                </a:solidFill>
              </a:rPr>
              <a:t>come with </a:t>
            </a:r>
            <a:r>
              <a:rPr lang="en-US" sz="2000" u="sng" dirty="0">
                <a:solidFill>
                  <a:schemeClr val="accent1"/>
                </a:solidFill>
              </a:rPr>
              <a:t>24 hour emergency support</a:t>
            </a:r>
            <a:r>
              <a:rPr lang="en-US" sz="2000" dirty="0">
                <a:solidFill>
                  <a:schemeClr val="bg2">
                    <a:lumMod val="25000"/>
                  </a:schemeClr>
                </a:solidFill>
              </a:rPr>
              <a:t>, </a:t>
            </a:r>
            <a:r>
              <a:rPr lang="en-US" sz="2000" u="sng" dirty="0">
                <a:solidFill>
                  <a:schemeClr val="accent1"/>
                </a:solidFill>
              </a:rPr>
              <a:t>preventive maintenance</a:t>
            </a:r>
            <a:r>
              <a:rPr lang="en-US" sz="2000" dirty="0">
                <a:solidFill>
                  <a:schemeClr val="bg2">
                    <a:lumMod val="25000"/>
                  </a:schemeClr>
                </a:solidFill>
              </a:rPr>
              <a:t>, </a:t>
            </a:r>
            <a:r>
              <a:rPr lang="en-US" sz="2000" u="sng" dirty="0">
                <a:solidFill>
                  <a:schemeClr val="accent1"/>
                </a:solidFill>
              </a:rPr>
              <a:t>fire testing</a:t>
            </a:r>
            <a:r>
              <a:rPr lang="en-US" sz="2000" dirty="0">
                <a:solidFill>
                  <a:schemeClr val="bg2">
                    <a:lumMod val="25000"/>
                  </a:schemeClr>
                </a:solidFill>
              </a:rPr>
              <a:t>, and </a:t>
            </a:r>
            <a:r>
              <a:rPr lang="en-US" sz="2000" u="sng" dirty="0">
                <a:solidFill>
                  <a:schemeClr val="accent1"/>
                </a:solidFill>
              </a:rPr>
              <a:t>asset ID tracking</a:t>
            </a:r>
            <a:r>
              <a:rPr lang="en-US" sz="2000" dirty="0">
                <a:solidFill>
                  <a:schemeClr val="bg2">
                    <a:lumMod val="25000"/>
                  </a:schemeClr>
                </a:solidFill>
              </a:rPr>
              <a:t> so you never have to worry about </a:t>
            </a:r>
            <a:r>
              <a:rPr lang="en-US" sz="2000" dirty="0" smtClean="0">
                <a:solidFill>
                  <a:schemeClr val="bg2">
                    <a:lumMod val="25000"/>
                  </a:schemeClr>
                </a:solidFill>
              </a:rPr>
              <a:t>our </a:t>
            </a:r>
            <a:r>
              <a:rPr lang="en-US" sz="2000" dirty="0">
                <a:solidFill>
                  <a:schemeClr val="bg2">
                    <a:lumMod val="25000"/>
                  </a:schemeClr>
                </a:solidFill>
              </a:rPr>
              <a:t>door and dock equipment being </a:t>
            </a:r>
            <a:r>
              <a:rPr lang="en-US" sz="2000" dirty="0" smtClean="0">
                <a:solidFill>
                  <a:schemeClr val="bg2">
                    <a:lumMod val="25000"/>
                  </a:schemeClr>
                </a:solidFill>
              </a:rPr>
              <a:t>slowing you down.</a:t>
            </a:r>
            <a:endParaRPr lang="en-US" sz="2000" dirty="0">
              <a:solidFill>
                <a:schemeClr val="bg2">
                  <a:lumMod val="25000"/>
                </a:schemeClr>
              </a:solidFill>
            </a:endParaRPr>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58526058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Benefits of Asset ID Tracking </a:t>
            </a:r>
          </a:p>
        </p:txBody>
      </p:sp>
      <p:sp>
        <p:nvSpPr>
          <p:cNvPr id="2" name="Content Placeholder 1"/>
          <p:cNvSpPr>
            <a:spLocks noGrp="1"/>
          </p:cNvSpPr>
          <p:nvPr>
            <p:ph idx="1"/>
          </p:nvPr>
        </p:nvSpPr>
        <p:spPr/>
        <p:txBody>
          <a:bodyPr/>
          <a:lstStyle/>
          <a:p>
            <a:r>
              <a:rPr lang="en-US" i="1" dirty="0"/>
              <a:t>Gain insight into aging equipment that may need replacing</a:t>
            </a:r>
          </a:p>
          <a:p>
            <a:r>
              <a:rPr lang="en-US" i="1" dirty="0"/>
              <a:t>Avoid potential safety violations </a:t>
            </a:r>
          </a:p>
          <a:p>
            <a:r>
              <a:rPr lang="en-US" i="1" dirty="0"/>
              <a:t>Have a clear understanding equipment quantities and types</a:t>
            </a:r>
          </a:p>
          <a:p>
            <a:r>
              <a:rPr lang="en-US" i="1" dirty="0"/>
              <a:t>Prove ROI for past equipment purchases  </a:t>
            </a:r>
          </a:p>
          <a:p>
            <a:r>
              <a:rPr lang="en-US" i="1" dirty="0"/>
              <a:t>Forecast capital requirements for equipment </a:t>
            </a:r>
          </a:p>
          <a:p>
            <a:pPr marL="0" indent="0">
              <a:buNone/>
            </a:pPr>
            <a:endParaRPr lang="en-US" dirty="0"/>
          </a:p>
        </p:txBody>
      </p:sp>
    </p:spTree>
    <p:extLst>
      <p:ext uri="{BB962C8B-B14F-4D97-AF65-F5344CB8AC3E}">
        <p14:creationId xmlns:p14="http://schemas.microsoft.com/office/powerpoint/2010/main" val="39578231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41101392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Projects</a:t>
            </a:r>
          </a:p>
        </p:txBody>
      </p:sp>
    </p:spTree>
    <p:extLst>
      <p:ext uri="{BB962C8B-B14F-4D97-AF65-F5344CB8AC3E}">
        <p14:creationId xmlns:p14="http://schemas.microsoft.com/office/powerpoint/2010/main" val="305969154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Our Work</a:t>
            </a:r>
          </a:p>
        </p:txBody>
      </p:sp>
      <p:sp>
        <p:nvSpPr>
          <p:cNvPr id="4" name="Rectangle 3"/>
          <p:cNvSpPr/>
          <p:nvPr/>
        </p:nvSpPr>
        <p:spPr>
          <a:xfrm>
            <a:off x="2265904" y="2449730"/>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50970" y="4424623"/>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65904" y="4424624"/>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038" y="2449730"/>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50971" y="2449730"/>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36036" y="4424622"/>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484965" y="5711737"/>
            <a:ext cx="1222066" cy="369332"/>
          </a:xfrm>
          <a:prstGeom prst="rect">
            <a:avLst/>
          </a:prstGeom>
          <a:noFill/>
        </p:spPr>
        <p:txBody>
          <a:bodyPr wrap="none" rtlCol="0">
            <a:spAutoFit/>
          </a:bodyPr>
          <a:lstStyle/>
          <a:p>
            <a:r>
              <a:rPr lang="en-US" dirty="0"/>
              <a:t>Client Type</a:t>
            </a:r>
          </a:p>
        </p:txBody>
      </p:sp>
      <p:sp>
        <p:nvSpPr>
          <p:cNvPr id="12" name="TextBox 11"/>
          <p:cNvSpPr txBox="1"/>
          <p:nvPr/>
        </p:nvSpPr>
        <p:spPr>
          <a:xfrm>
            <a:off x="2699899" y="3741084"/>
            <a:ext cx="1222066" cy="369332"/>
          </a:xfrm>
          <a:prstGeom prst="rect">
            <a:avLst/>
          </a:prstGeom>
          <a:noFill/>
        </p:spPr>
        <p:txBody>
          <a:bodyPr wrap="none" rtlCol="0">
            <a:spAutoFit/>
          </a:bodyPr>
          <a:lstStyle/>
          <a:p>
            <a:r>
              <a:rPr lang="en-US" dirty="0"/>
              <a:t>Client Type</a:t>
            </a:r>
          </a:p>
        </p:txBody>
      </p:sp>
      <p:sp>
        <p:nvSpPr>
          <p:cNvPr id="13" name="TextBox 12"/>
          <p:cNvSpPr txBox="1"/>
          <p:nvPr/>
        </p:nvSpPr>
        <p:spPr>
          <a:xfrm>
            <a:off x="2699899" y="5715979"/>
            <a:ext cx="1222066" cy="369332"/>
          </a:xfrm>
          <a:prstGeom prst="rect">
            <a:avLst/>
          </a:prstGeom>
          <a:noFill/>
        </p:spPr>
        <p:txBody>
          <a:bodyPr wrap="none" rtlCol="0">
            <a:spAutoFit/>
          </a:bodyPr>
          <a:lstStyle/>
          <a:p>
            <a:r>
              <a:rPr lang="en-US" dirty="0"/>
              <a:t>Client Type</a:t>
            </a:r>
          </a:p>
        </p:txBody>
      </p:sp>
      <p:sp>
        <p:nvSpPr>
          <p:cNvPr id="14" name="TextBox 13"/>
          <p:cNvSpPr txBox="1"/>
          <p:nvPr/>
        </p:nvSpPr>
        <p:spPr>
          <a:xfrm>
            <a:off x="5484965" y="3745324"/>
            <a:ext cx="1222066" cy="369332"/>
          </a:xfrm>
          <a:prstGeom prst="rect">
            <a:avLst/>
          </a:prstGeom>
          <a:noFill/>
        </p:spPr>
        <p:txBody>
          <a:bodyPr wrap="none" rtlCol="0">
            <a:spAutoFit/>
          </a:bodyPr>
          <a:lstStyle/>
          <a:p>
            <a:r>
              <a:rPr lang="en-US" dirty="0"/>
              <a:t>Client Type</a:t>
            </a:r>
          </a:p>
        </p:txBody>
      </p:sp>
      <p:sp>
        <p:nvSpPr>
          <p:cNvPr id="15" name="TextBox 14"/>
          <p:cNvSpPr txBox="1"/>
          <p:nvPr/>
        </p:nvSpPr>
        <p:spPr>
          <a:xfrm>
            <a:off x="8270031" y="3741084"/>
            <a:ext cx="1222066" cy="369332"/>
          </a:xfrm>
          <a:prstGeom prst="rect">
            <a:avLst/>
          </a:prstGeom>
          <a:noFill/>
        </p:spPr>
        <p:txBody>
          <a:bodyPr wrap="none" rtlCol="0">
            <a:spAutoFit/>
          </a:bodyPr>
          <a:lstStyle/>
          <a:p>
            <a:r>
              <a:rPr lang="en-US" dirty="0"/>
              <a:t>Client Type</a:t>
            </a:r>
          </a:p>
        </p:txBody>
      </p:sp>
      <p:sp>
        <p:nvSpPr>
          <p:cNvPr id="16" name="TextBox 15"/>
          <p:cNvSpPr txBox="1"/>
          <p:nvPr/>
        </p:nvSpPr>
        <p:spPr>
          <a:xfrm>
            <a:off x="8270031" y="5711737"/>
            <a:ext cx="1222066" cy="369332"/>
          </a:xfrm>
          <a:prstGeom prst="rect">
            <a:avLst/>
          </a:prstGeom>
          <a:noFill/>
        </p:spPr>
        <p:txBody>
          <a:bodyPr wrap="none" rtlCol="0">
            <a:spAutoFit/>
          </a:bodyPr>
          <a:lstStyle/>
          <a:p>
            <a:r>
              <a:rPr lang="en-US" dirty="0"/>
              <a:t>Client Type</a:t>
            </a:r>
          </a:p>
        </p:txBody>
      </p:sp>
    </p:spTree>
    <p:extLst>
      <p:ext uri="{BB962C8B-B14F-4D97-AF65-F5344CB8AC3E}">
        <p14:creationId xmlns:p14="http://schemas.microsoft.com/office/powerpoint/2010/main" val="32154440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Client Type</a:t>
            </a:r>
          </a:p>
        </p:txBody>
      </p:sp>
      <p:sp>
        <p:nvSpPr>
          <p:cNvPr id="4" name="Rectangle 3"/>
          <p:cNvSpPr/>
          <p:nvPr/>
        </p:nvSpPr>
        <p:spPr>
          <a:xfrm>
            <a:off x="2433376" y="1690688"/>
            <a:ext cx="7325248" cy="3064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6" name="Rectangle 5"/>
          <p:cNvSpPr/>
          <p:nvPr/>
        </p:nvSpPr>
        <p:spPr>
          <a:xfrm>
            <a:off x="5050971" y="5091947"/>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7" name="Rectangle 6"/>
          <p:cNvSpPr/>
          <p:nvPr/>
        </p:nvSpPr>
        <p:spPr>
          <a:xfrm>
            <a:off x="2433375" y="5091947"/>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
        <p:nvSpPr>
          <p:cNvPr id="8" name="Rectangle 7"/>
          <p:cNvSpPr/>
          <p:nvPr/>
        </p:nvSpPr>
        <p:spPr>
          <a:xfrm>
            <a:off x="7668567" y="5091947"/>
            <a:ext cx="2090057" cy="1346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spTree>
    <p:extLst>
      <p:ext uri="{BB962C8B-B14F-4D97-AF65-F5344CB8AC3E}">
        <p14:creationId xmlns:p14="http://schemas.microsoft.com/office/powerpoint/2010/main" val="423644885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Resources</a:t>
            </a:r>
          </a:p>
        </p:txBody>
      </p:sp>
      <p:sp>
        <p:nvSpPr>
          <p:cNvPr id="3" name="Rectangle 2"/>
          <p:cNvSpPr/>
          <p:nvPr/>
        </p:nvSpPr>
        <p:spPr>
          <a:xfrm>
            <a:off x="305636" y="2270928"/>
            <a:ext cx="2476919" cy="291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Product Guides</a:t>
            </a:r>
          </a:p>
        </p:txBody>
      </p:sp>
      <p:sp>
        <p:nvSpPr>
          <p:cNvPr id="4" name="Rectangle 3"/>
          <p:cNvSpPr/>
          <p:nvPr/>
        </p:nvSpPr>
        <p:spPr>
          <a:xfrm>
            <a:off x="9417608" y="2270928"/>
            <a:ext cx="2476919" cy="291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Blog</a:t>
            </a:r>
          </a:p>
        </p:txBody>
      </p:sp>
      <p:sp>
        <p:nvSpPr>
          <p:cNvPr id="5" name="Rectangle 4"/>
          <p:cNvSpPr/>
          <p:nvPr/>
        </p:nvSpPr>
        <p:spPr>
          <a:xfrm>
            <a:off x="6380284" y="2270928"/>
            <a:ext cx="2476919" cy="291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Videos</a:t>
            </a:r>
          </a:p>
        </p:txBody>
      </p:sp>
      <p:sp>
        <p:nvSpPr>
          <p:cNvPr id="6" name="Rectangle 5"/>
          <p:cNvSpPr/>
          <p:nvPr/>
        </p:nvSpPr>
        <p:spPr>
          <a:xfrm>
            <a:off x="3342960" y="2270928"/>
            <a:ext cx="2476919" cy="291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Case Studies</a:t>
            </a:r>
          </a:p>
        </p:txBody>
      </p:sp>
    </p:spTree>
    <p:extLst>
      <p:ext uri="{BB962C8B-B14F-4D97-AF65-F5344CB8AC3E}">
        <p14:creationId xmlns:p14="http://schemas.microsoft.com/office/powerpoint/2010/main" val="9460517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About</a:t>
            </a:r>
          </a:p>
        </p:txBody>
      </p:sp>
    </p:spTree>
    <p:extLst>
      <p:ext uri="{BB962C8B-B14F-4D97-AF65-F5344CB8AC3E}">
        <p14:creationId xmlns:p14="http://schemas.microsoft.com/office/powerpoint/2010/main" val="34651106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604" y="3394749"/>
            <a:ext cx="2775791" cy="644901"/>
          </a:xfrm>
        </p:spPr>
        <p:txBody>
          <a:bodyPr>
            <a:normAutofit/>
          </a:bodyPr>
          <a:lstStyle/>
          <a:p>
            <a:pPr algn="ctr"/>
            <a:r>
              <a:rPr lang="en-US" sz="4000" b="1" dirty="0">
                <a:solidFill>
                  <a:schemeClr val="bg1"/>
                </a:solidFill>
              </a:rPr>
              <a:t>Our Mission</a:t>
            </a:r>
          </a:p>
        </p:txBody>
      </p:sp>
      <p:sp>
        <p:nvSpPr>
          <p:cNvPr id="8" name="TextBox 7"/>
          <p:cNvSpPr txBox="1"/>
          <p:nvPr/>
        </p:nvSpPr>
        <p:spPr>
          <a:xfrm>
            <a:off x="2236423" y="4607933"/>
            <a:ext cx="5655226" cy="646331"/>
          </a:xfrm>
          <a:prstGeom prst="rect">
            <a:avLst/>
          </a:prstGeom>
          <a:noFill/>
        </p:spPr>
        <p:txBody>
          <a:bodyPr wrap="square" rtlCol="0">
            <a:spAutoFit/>
          </a:bodyPr>
          <a:lstStyle/>
          <a:p>
            <a:r>
              <a:rPr lang="en-US" dirty="0">
                <a:solidFill>
                  <a:schemeClr val="bg1"/>
                </a:solidFill>
              </a:rPr>
              <a:t>To provide innovative and quality-backed solutions to our select clients from a responsive and supportive team.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7856" y="1219080"/>
            <a:ext cx="8702676" cy="4351338"/>
          </a:xfrm>
        </p:spPr>
      </p:pic>
      <p:sp>
        <p:nvSpPr>
          <p:cNvPr id="6" name="TextBox 5"/>
          <p:cNvSpPr txBox="1"/>
          <p:nvPr/>
        </p:nvSpPr>
        <p:spPr>
          <a:xfrm>
            <a:off x="2059536" y="3508001"/>
            <a:ext cx="6306796" cy="923330"/>
          </a:xfrm>
          <a:prstGeom prst="rect">
            <a:avLst/>
          </a:prstGeom>
          <a:noFill/>
        </p:spPr>
        <p:txBody>
          <a:bodyPr wrap="square" rtlCol="0">
            <a:spAutoFit/>
          </a:bodyPr>
          <a:lstStyle/>
          <a:p>
            <a:r>
              <a:rPr lang="en-US" b="1" dirty="0">
                <a:solidFill>
                  <a:schemeClr val="bg1"/>
                </a:solidFill>
              </a:rPr>
              <a:t>To provide innovative and quality-backed solutions to our select clients from a responsive and supportive team.</a:t>
            </a:r>
          </a:p>
          <a:p>
            <a:endParaRPr lang="en-US" dirty="0"/>
          </a:p>
        </p:txBody>
      </p:sp>
      <p:sp>
        <p:nvSpPr>
          <p:cNvPr id="9" name="Rectangle 8"/>
          <p:cNvSpPr/>
          <p:nvPr/>
        </p:nvSpPr>
        <p:spPr>
          <a:xfrm>
            <a:off x="2236423" y="3394749"/>
            <a:ext cx="2068082" cy="865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53540" y="2923226"/>
            <a:ext cx="2379644" cy="584775"/>
          </a:xfrm>
          <a:prstGeom prst="rect">
            <a:avLst/>
          </a:prstGeom>
          <a:noFill/>
        </p:spPr>
        <p:txBody>
          <a:bodyPr wrap="square" rtlCol="0">
            <a:spAutoFit/>
          </a:bodyPr>
          <a:lstStyle/>
          <a:p>
            <a:r>
              <a:rPr lang="en-US" sz="3200" b="1" dirty="0">
                <a:solidFill>
                  <a:schemeClr val="bg1"/>
                </a:solidFill>
              </a:rPr>
              <a:t>Our Mission</a:t>
            </a:r>
            <a:endParaRPr lang="en-US" sz="3200" dirty="0"/>
          </a:p>
        </p:txBody>
      </p:sp>
    </p:spTree>
    <p:extLst>
      <p:ext uri="{BB962C8B-B14F-4D97-AF65-F5344CB8AC3E}">
        <p14:creationId xmlns:p14="http://schemas.microsoft.com/office/powerpoint/2010/main" val="151004182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Who We Are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solidFill>
                  <a:schemeClr val="bg2">
                    <a:lumMod val="25000"/>
                  </a:schemeClr>
                </a:solidFill>
              </a:rPr>
              <a:t>With 25 years of industry experience, a track record of over 200,000 successful installations across the Northeast, and dozens of satisfied Fortune 500 clients, </a:t>
            </a:r>
            <a:r>
              <a:rPr lang="en-US" dirty="0" err="1">
                <a:solidFill>
                  <a:schemeClr val="bg2">
                    <a:lumMod val="25000"/>
                  </a:schemeClr>
                </a:solidFill>
              </a:rPr>
              <a:t>Allmark</a:t>
            </a:r>
            <a:r>
              <a:rPr lang="en-US" dirty="0">
                <a:solidFill>
                  <a:schemeClr val="bg2">
                    <a:lumMod val="25000"/>
                  </a:schemeClr>
                </a:solidFill>
              </a:rPr>
              <a:t> Door is a leading provider of high </a:t>
            </a:r>
            <a:r>
              <a:rPr lang="en-US" dirty="0" smtClean="0">
                <a:solidFill>
                  <a:schemeClr val="bg2">
                    <a:lumMod val="25000"/>
                  </a:schemeClr>
                </a:solidFill>
              </a:rPr>
              <a:t>performance </a:t>
            </a:r>
            <a:r>
              <a:rPr lang="en-US" dirty="0">
                <a:solidFill>
                  <a:schemeClr val="bg2">
                    <a:lumMod val="25000"/>
                  </a:schemeClr>
                </a:solidFill>
              </a:rPr>
              <a:t>industrial and commercial doors and docks.</a:t>
            </a:r>
          </a:p>
          <a:p>
            <a:pPr marL="0" indent="0">
              <a:buNone/>
            </a:pPr>
            <a:r>
              <a:rPr lang="en-US" dirty="0">
                <a:solidFill>
                  <a:schemeClr val="bg2">
                    <a:lumMod val="25000"/>
                  </a:schemeClr>
                </a:solidFill>
              </a:rPr>
              <a:t>We combine state-of-the-art equipment and technology with rigorous safety measures to deliver proven solutions that ensure peak </a:t>
            </a:r>
            <a:r>
              <a:rPr lang="en-US" dirty="0" smtClean="0">
                <a:solidFill>
                  <a:schemeClr val="bg2">
                    <a:lumMod val="25000"/>
                  </a:schemeClr>
                </a:solidFill>
              </a:rPr>
              <a:t>efficiency for clients who take pride in the strength and quality of their facilities.</a:t>
            </a:r>
          </a:p>
          <a:p>
            <a:pPr marL="0" indent="0">
              <a:buNone/>
            </a:pPr>
            <a:r>
              <a:rPr lang="en-US" dirty="0" smtClean="0">
                <a:solidFill>
                  <a:schemeClr val="bg2">
                    <a:lumMod val="25000"/>
                  </a:schemeClr>
                </a:solidFill>
              </a:rPr>
              <a:t>As </a:t>
            </a:r>
            <a:r>
              <a:rPr lang="en-US" dirty="0">
                <a:solidFill>
                  <a:schemeClr val="bg2">
                    <a:lumMod val="25000"/>
                  </a:schemeClr>
                </a:solidFill>
              </a:rPr>
              <a:t>a </a:t>
            </a:r>
            <a:r>
              <a:rPr lang="en-US" dirty="0" smtClean="0">
                <a:solidFill>
                  <a:schemeClr val="bg2">
                    <a:lumMod val="25000"/>
                  </a:schemeClr>
                </a:solidFill>
              </a:rPr>
              <a:t>regional service provider, </a:t>
            </a:r>
            <a:r>
              <a:rPr lang="en-US" dirty="0">
                <a:solidFill>
                  <a:schemeClr val="bg2">
                    <a:lumMod val="25000"/>
                  </a:schemeClr>
                </a:solidFill>
              </a:rPr>
              <a:t>we operate out of our NY, NJ, PA, and MD offices, and partner with </a:t>
            </a:r>
            <a:r>
              <a:rPr lang="en-US" dirty="0" smtClean="0">
                <a:solidFill>
                  <a:schemeClr val="bg2">
                    <a:lumMod val="25000"/>
                  </a:schemeClr>
                </a:solidFill>
              </a:rPr>
              <a:t>premier </a:t>
            </a:r>
            <a:r>
              <a:rPr lang="en-US" dirty="0">
                <a:solidFill>
                  <a:schemeClr val="bg2">
                    <a:lumMod val="25000"/>
                  </a:schemeClr>
                </a:solidFill>
              </a:rPr>
              <a:t>industrial door equipment manufacturers to </a:t>
            </a:r>
            <a:r>
              <a:rPr lang="en-US" dirty="0" smtClean="0">
                <a:solidFill>
                  <a:schemeClr val="bg2">
                    <a:lumMod val="25000"/>
                  </a:schemeClr>
                </a:solidFill>
              </a:rPr>
              <a:t>give you the very latest in product excellence and innovation.</a:t>
            </a:r>
            <a:endParaRPr lang="en-US" dirty="0">
              <a:solidFill>
                <a:schemeClr val="bg2">
                  <a:lumMod val="25000"/>
                </a:schemeClr>
              </a:solidFill>
            </a:endParaRPr>
          </a:p>
          <a:p>
            <a:pPr marL="0" indent="0">
              <a:buNone/>
            </a:pPr>
            <a:r>
              <a:rPr lang="en-US" dirty="0" smtClean="0">
                <a:solidFill>
                  <a:schemeClr val="bg2">
                    <a:lumMod val="25000"/>
                  </a:schemeClr>
                </a:solidFill>
              </a:rPr>
              <a:t>We are recognized for our </a:t>
            </a:r>
            <a:r>
              <a:rPr lang="en-US" dirty="0">
                <a:solidFill>
                  <a:schemeClr val="bg2">
                    <a:lumMod val="25000"/>
                  </a:schemeClr>
                </a:solidFill>
              </a:rPr>
              <a:t>commitment to client success above all, </a:t>
            </a:r>
            <a:r>
              <a:rPr lang="en-US" dirty="0" smtClean="0">
                <a:solidFill>
                  <a:schemeClr val="bg2">
                    <a:lumMod val="25000"/>
                  </a:schemeClr>
                </a:solidFill>
              </a:rPr>
              <a:t>and focus </a:t>
            </a:r>
            <a:r>
              <a:rPr lang="en-US" dirty="0">
                <a:solidFill>
                  <a:schemeClr val="bg2">
                    <a:lumMod val="25000"/>
                  </a:schemeClr>
                </a:solidFill>
              </a:rPr>
              <a:t>on addressing your unique challenges and </a:t>
            </a:r>
            <a:r>
              <a:rPr lang="en-US" dirty="0" smtClean="0">
                <a:solidFill>
                  <a:schemeClr val="bg2">
                    <a:lumMod val="25000"/>
                  </a:schemeClr>
                </a:solidFill>
              </a:rPr>
              <a:t>objectives with unsurpassed speed. </a:t>
            </a:r>
            <a:r>
              <a:rPr lang="en-US" dirty="0">
                <a:solidFill>
                  <a:schemeClr val="bg2">
                    <a:lumMod val="25000"/>
                  </a:schemeClr>
                </a:solidFill>
              </a:rPr>
              <a:t>This means you can count on our industry specialists and certified technicians to deliver your project on time and on budget, </a:t>
            </a:r>
            <a:r>
              <a:rPr lang="en-US" dirty="0" smtClean="0">
                <a:solidFill>
                  <a:schemeClr val="bg2">
                    <a:lumMod val="25000"/>
                  </a:schemeClr>
                </a:solidFill>
              </a:rPr>
              <a:t>while providing </a:t>
            </a:r>
            <a:r>
              <a:rPr lang="en-US" dirty="0">
                <a:solidFill>
                  <a:schemeClr val="bg2">
                    <a:lumMod val="25000"/>
                  </a:schemeClr>
                </a:solidFill>
              </a:rPr>
              <a:t>you with </a:t>
            </a:r>
            <a:r>
              <a:rPr lang="en-US" dirty="0" smtClean="0">
                <a:solidFill>
                  <a:schemeClr val="bg2">
                    <a:lumMod val="25000"/>
                  </a:schemeClr>
                </a:solidFill>
              </a:rPr>
              <a:t>comprehensive</a:t>
            </a:r>
            <a:r>
              <a:rPr lang="en-US" dirty="0" smtClean="0">
                <a:solidFill>
                  <a:schemeClr val="bg2">
                    <a:lumMod val="25000"/>
                  </a:schemeClr>
                </a:solidFill>
              </a:rPr>
              <a:t> </a:t>
            </a:r>
            <a:r>
              <a:rPr lang="en-US" dirty="0" smtClean="0">
                <a:solidFill>
                  <a:schemeClr val="bg2">
                    <a:lumMod val="25000"/>
                  </a:schemeClr>
                </a:solidFill>
              </a:rPr>
              <a:t>maintenance </a:t>
            </a:r>
            <a:r>
              <a:rPr lang="en-US" dirty="0">
                <a:solidFill>
                  <a:schemeClr val="bg2">
                    <a:lumMod val="25000"/>
                  </a:schemeClr>
                </a:solidFill>
              </a:rPr>
              <a:t>and support.</a:t>
            </a:r>
          </a:p>
          <a:p>
            <a:pPr marL="0" indent="0">
              <a:buNone/>
            </a:pPr>
            <a:r>
              <a:rPr lang="en-US" dirty="0">
                <a:solidFill>
                  <a:schemeClr val="bg2">
                    <a:lumMod val="25000"/>
                  </a:schemeClr>
                </a:solidFill>
              </a:rPr>
              <a:t>True to our name, we have the specialized knowledge and expertise to deliver: All Doors. All Docks. All Service. All The Time.</a:t>
            </a:r>
          </a:p>
          <a:p>
            <a:endParaRPr lang="en-US" dirty="0"/>
          </a:p>
        </p:txBody>
      </p:sp>
    </p:spTree>
    <p:extLst>
      <p:ext uri="{BB962C8B-B14F-4D97-AF65-F5344CB8AC3E}">
        <p14:creationId xmlns:p14="http://schemas.microsoft.com/office/powerpoint/2010/main" val="302004506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C00000"/>
                </a:solidFill>
              </a:rPr>
              <a:t>Why Choose Us?</a:t>
            </a:r>
            <a:endParaRPr lang="en-US" dirty="0"/>
          </a:p>
        </p:txBody>
      </p:sp>
      <p:sp>
        <p:nvSpPr>
          <p:cNvPr id="5" name="TextBox 4"/>
          <p:cNvSpPr txBox="1"/>
          <p:nvPr/>
        </p:nvSpPr>
        <p:spPr>
          <a:xfrm>
            <a:off x="1457898" y="4296578"/>
            <a:ext cx="2159306" cy="1477328"/>
          </a:xfrm>
          <a:prstGeom prst="rect">
            <a:avLst/>
          </a:prstGeom>
          <a:noFill/>
        </p:spPr>
        <p:txBody>
          <a:bodyPr wrap="square" rtlCol="0">
            <a:spAutoFit/>
          </a:bodyPr>
          <a:lstStyle/>
          <a:p>
            <a:pPr algn="ctr"/>
            <a:r>
              <a:rPr lang="en-US" dirty="0">
                <a:solidFill>
                  <a:schemeClr val="bg2">
                    <a:lumMod val="25000"/>
                  </a:schemeClr>
                </a:solidFill>
              </a:rPr>
              <a:t>Industry specific focus and credentials help us address your unique needs and guidelines</a:t>
            </a:r>
          </a:p>
        </p:txBody>
      </p:sp>
      <p:sp>
        <p:nvSpPr>
          <p:cNvPr id="7" name="TextBox 6"/>
          <p:cNvSpPr txBox="1"/>
          <p:nvPr/>
        </p:nvSpPr>
        <p:spPr>
          <a:xfrm>
            <a:off x="4915358" y="4296578"/>
            <a:ext cx="2159306" cy="1477328"/>
          </a:xfrm>
          <a:prstGeom prst="rect">
            <a:avLst/>
          </a:prstGeom>
          <a:noFill/>
        </p:spPr>
        <p:txBody>
          <a:bodyPr wrap="square" rtlCol="0">
            <a:spAutoFit/>
          </a:bodyPr>
          <a:lstStyle/>
          <a:p>
            <a:pPr algn="ctr"/>
            <a:r>
              <a:rPr lang="en-US" dirty="0">
                <a:solidFill>
                  <a:schemeClr val="bg2">
                    <a:lumMod val="25000"/>
                  </a:schemeClr>
                </a:solidFill>
              </a:rPr>
              <a:t>Our project based approach helps us manage and deliver a hassle-free end-to-end experience</a:t>
            </a:r>
          </a:p>
        </p:txBody>
      </p:sp>
      <p:sp>
        <p:nvSpPr>
          <p:cNvPr id="9" name="TextBox 8"/>
          <p:cNvSpPr txBox="1"/>
          <p:nvPr/>
        </p:nvSpPr>
        <p:spPr>
          <a:xfrm>
            <a:off x="8372818" y="4296578"/>
            <a:ext cx="2159306" cy="1477328"/>
          </a:xfrm>
          <a:prstGeom prst="rect">
            <a:avLst/>
          </a:prstGeom>
          <a:noFill/>
        </p:spPr>
        <p:txBody>
          <a:bodyPr wrap="square" rtlCol="0">
            <a:spAutoFit/>
          </a:bodyPr>
          <a:lstStyle/>
          <a:p>
            <a:pPr algn="ctr"/>
            <a:r>
              <a:rPr lang="en-US" dirty="0">
                <a:solidFill>
                  <a:schemeClr val="bg2">
                    <a:lumMod val="25000"/>
                  </a:schemeClr>
                </a:solidFill>
              </a:rPr>
              <a:t>Our client responsiveness and support services are second to none in our industry</a:t>
            </a: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7254" y="2778703"/>
            <a:ext cx="1300593" cy="1300593"/>
          </a:xfr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714" y="2778703"/>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174" y="2778702"/>
            <a:ext cx="1300593" cy="1300593"/>
          </a:xfrm>
          <a:prstGeom prst="rect">
            <a:avLst/>
          </a:prstGeom>
        </p:spPr>
      </p:pic>
    </p:spTree>
    <p:extLst>
      <p:ext uri="{BB962C8B-B14F-4D97-AF65-F5344CB8AC3E}">
        <p14:creationId xmlns:p14="http://schemas.microsoft.com/office/powerpoint/2010/main" val="1135464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81378"/>
          </a:xfrm>
        </p:spPr>
        <p:txBody>
          <a:bodyPr>
            <a:normAutofit/>
          </a:bodyPr>
          <a:lstStyle/>
          <a:p>
            <a:pPr algn="ctr"/>
            <a:r>
              <a:rPr lang="en-US" sz="4000" b="1" dirty="0">
                <a:solidFill>
                  <a:srgbClr val="C00000"/>
                </a:solidFill>
              </a:rPr>
              <a:t>Food &amp;</a:t>
            </a:r>
            <a:r>
              <a:rPr lang="en-US" sz="4000" b="1" dirty="0" smtClean="0">
                <a:solidFill>
                  <a:srgbClr val="C00000"/>
                </a:solidFill>
              </a:rPr>
              <a:t> </a:t>
            </a:r>
            <a:r>
              <a:rPr lang="en-US" sz="4000" b="1" dirty="0">
                <a:solidFill>
                  <a:srgbClr val="C00000"/>
                </a:solidFill>
              </a:rPr>
              <a:t>Beverage Clients Who Trust Us</a:t>
            </a:r>
          </a:p>
        </p:txBody>
      </p:sp>
      <p:pic>
        <p:nvPicPr>
          <p:cNvPr id="1026" name="Picture 2" descr="Image result for Kraf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062" y="1960570"/>
            <a:ext cx="1858710" cy="7434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era Brea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6603" y="1415329"/>
            <a:ext cx="1805083" cy="18339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erdu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0413" y="1690688"/>
            <a:ext cx="1829676" cy="12453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estl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8529" y="1997348"/>
            <a:ext cx="2120788" cy="5757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ys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24" y="3249295"/>
            <a:ext cx="1381029" cy="8199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ivaudan Flavor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0772" y="3447536"/>
            <a:ext cx="1993376" cy="4278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Mountaire Chicken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0413" y="3080268"/>
            <a:ext cx="1946461" cy="9890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Pepsi C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8045" y="3080268"/>
            <a:ext cx="3221756" cy="9262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Dr. Pepper Snappl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322" y="4696710"/>
            <a:ext cx="3049098" cy="78014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am Adam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3571" y="4325663"/>
            <a:ext cx="2262885" cy="150144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oca Col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12607" y="4325663"/>
            <a:ext cx="2848570" cy="13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2928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A Few Clients Who Trust Us</a:t>
            </a:r>
          </a:p>
        </p:txBody>
      </p:sp>
      <p:pic>
        <p:nvPicPr>
          <p:cNvPr id="5" name="Picture 2" descr="Image result for Kraf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40" y="2235929"/>
            <a:ext cx="1858710" cy="743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anera Brea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481" y="1690688"/>
            <a:ext cx="1805083" cy="1833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Perdu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291" y="1966047"/>
            <a:ext cx="1829676" cy="1245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Nestl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407" y="2272707"/>
            <a:ext cx="2120788" cy="575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Tys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0202" y="3524654"/>
            <a:ext cx="1381029" cy="819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Givaudan Flavor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0" y="3722895"/>
            <a:ext cx="1993376" cy="427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Mountaire Chicken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291" y="3355627"/>
            <a:ext cx="1946461" cy="989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Pepsi C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7923" y="3355627"/>
            <a:ext cx="3221756" cy="926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Dr. Pepper Snappl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972069"/>
            <a:ext cx="3049098" cy="780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Sam Adam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3449" y="4601022"/>
            <a:ext cx="2262885" cy="150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ca Col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2485" y="4601022"/>
            <a:ext cx="2848570" cy="13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6006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Amneal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813" y="2804866"/>
            <a:ext cx="2305613" cy="957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Aurobindo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88" y="2839406"/>
            <a:ext cx="2130036" cy="892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Genzym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87" y="3182358"/>
            <a:ext cx="2698719" cy="580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Pfiz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44" y="1291221"/>
            <a:ext cx="2020809" cy="1316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Bristol-Myers Squibb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997" y="1091819"/>
            <a:ext cx="3048631" cy="1714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693" y="1331035"/>
            <a:ext cx="1606278" cy="1276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Johnson &amp; Johns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8684" y="1724242"/>
            <a:ext cx="3670744" cy="697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Dupont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944" y="4472062"/>
            <a:ext cx="2161077" cy="842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rconic logo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818" y="4134731"/>
            <a:ext cx="1336429" cy="1340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628" y="4247612"/>
            <a:ext cx="2913060" cy="11447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Phillips 66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11386" y="2839406"/>
            <a:ext cx="1347769" cy="1325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covanta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2816" y="4587357"/>
            <a:ext cx="2584907" cy="80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091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Veriz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03" y="3312059"/>
            <a:ext cx="2944353" cy="658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elta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09" y="5373497"/>
            <a:ext cx="3137168" cy="48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usps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487" y="2701762"/>
            <a:ext cx="1730307" cy="1460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02" y="3238582"/>
            <a:ext cx="2266639" cy="729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mazon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01" y="3060220"/>
            <a:ext cx="2474333" cy="743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ew Jersey Transit log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152" y="5271523"/>
            <a:ext cx="3050136" cy="686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epta lo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9229" y="4859281"/>
            <a:ext cx="1510767" cy="1510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Maryland Transit Authority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4138" y="4991742"/>
            <a:ext cx="2419855" cy="1245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E&amp;G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16" y="1328552"/>
            <a:ext cx="2621808" cy="698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Entergy Nuclear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6756" y="1220919"/>
            <a:ext cx="2312208" cy="913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peco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1888" y="1270122"/>
            <a:ext cx="2647883" cy="109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lh5.googleusercontent.com/tI2gakJTSYei3lxoXzJ6fxBkjMB3jtK9n-GOUHGMCNtaI-nrK-Dti7IyzgIEKBj2SLIkIRihXpCzn7XgF-EAmgZdUnwIehJ4dvgtsPV8mQzwgWOr0nFatakCcUs5xrot70tV6WZliB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154" y="763973"/>
            <a:ext cx="2462551" cy="182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2170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11854593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Careers</a:t>
            </a:r>
          </a:p>
        </p:txBody>
      </p:sp>
      <p:sp>
        <p:nvSpPr>
          <p:cNvPr id="3" name="Rectangle 2"/>
          <p:cNvSpPr/>
          <p:nvPr/>
        </p:nvSpPr>
        <p:spPr>
          <a:xfrm>
            <a:off x="5755962" y="1692349"/>
            <a:ext cx="6096000" cy="4616648"/>
          </a:xfrm>
          <a:prstGeom prst="rect">
            <a:avLst/>
          </a:prstGeom>
        </p:spPr>
        <p:txBody>
          <a:bodyPr>
            <a:spAutoFit/>
          </a:bodyPr>
          <a:lstStyle/>
          <a:p>
            <a:r>
              <a:rPr lang="en-US" sz="2400" b="1" dirty="0" smtClean="0">
                <a:solidFill>
                  <a:schemeClr val="bg2">
                    <a:lumMod val="25000"/>
                  </a:schemeClr>
                </a:solidFill>
                <a:latin typeface="Calibri" panose="020F0502020204030204" pitchFamily="34" charset="0"/>
                <a:ea typeface="Calibri" panose="020F0502020204030204" pitchFamily="34" charset="0"/>
              </a:rPr>
              <a:t>Join Our Team</a:t>
            </a:r>
          </a:p>
          <a:p>
            <a:endParaRPr lang="en-US" sz="2000" b="1" dirty="0">
              <a:solidFill>
                <a:srgbClr val="C00000"/>
              </a:solidFill>
              <a:latin typeface="Calibri" panose="020F0502020204030204" pitchFamily="34" charset="0"/>
              <a:ea typeface="Calibri" panose="020F0502020204030204" pitchFamily="34" charset="0"/>
            </a:endParaRPr>
          </a:p>
          <a:p>
            <a:r>
              <a:rPr lang="en-US" sz="2000" b="1" dirty="0" smtClean="0">
                <a:solidFill>
                  <a:srgbClr val="C00000"/>
                </a:solidFill>
                <a:latin typeface="Calibri" panose="020F0502020204030204" pitchFamily="34" charset="0"/>
                <a:ea typeface="Calibri" panose="020F0502020204030204" pitchFamily="34" charset="0"/>
              </a:rPr>
              <a:t>A Winning Culture</a:t>
            </a:r>
          </a:p>
          <a:p>
            <a:endParaRPr lang="en-US" sz="1400" dirty="0" smtClean="0">
              <a:solidFill>
                <a:schemeClr val="bg2">
                  <a:lumMod val="25000"/>
                </a:schemeClr>
              </a:solidFill>
              <a:latin typeface="Calibri" panose="020F0502020204030204" pitchFamily="34" charset="0"/>
              <a:ea typeface="Calibri" panose="020F0502020204030204" pitchFamily="34" charset="0"/>
            </a:endParaRPr>
          </a:p>
          <a:p>
            <a:r>
              <a:rPr lang="en-US" sz="1400" dirty="0" smtClean="0">
                <a:solidFill>
                  <a:schemeClr val="bg2">
                    <a:lumMod val="25000"/>
                  </a:schemeClr>
                </a:solidFill>
                <a:latin typeface="Calibri" panose="020F0502020204030204" pitchFamily="34" charset="0"/>
                <a:ea typeface="Calibri" panose="020F0502020204030204" pitchFamily="34" charset="0"/>
              </a:rPr>
              <a:t>With aggressive growth plans and an unwavering commitment to client success, the future at </a:t>
            </a:r>
            <a:r>
              <a:rPr lang="en-US" sz="1400" dirty="0" err="1" smtClean="0">
                <a:solidFill>
                  <a:schemeClr val="bg2">
                    <a:lumMod val="25000"/>
                  </a:schemeClr>
                </a:solidFill>
                <a:latin typeface="Calibri" panose="020F0502020204030204" pitchFamily="34" charset="0"/>
                <a:ea typeface="Calibri" panose="020F0502020204030204" pitchFamily="34" charset="0"/>
              </a:rPr>
              <a:t>Allmark</a:t>
            </a:r>
            <a:r>
              <a:rPr lang="en-US" sz="1400" dirty="0" smtClean="0">
                <a:solidFill>
                  <a:schemeClr val="bg2">
                    <a:lumMod val="25000"/>
                  </a:schemeClr>
                </a:solidFill>
                <a:latin typeface="Calibri" panose="020F0502020204030204" pitchFamily="34" charset="0"/>
                <a:ea typeface="Calibri" panose="020F0502020204030204" pitchFamily="34" charset="0"/>
              </a:rPr>
              <a:t> Door is bright. However, we rely on our employees to get us there. That’s why we aim to provide them with a comfortable work environment and equip them with the tools they will need to succeed in their career. </a:t>
            </a:r>
          </a:p>
          <a:p>
            <a:endParaRPr lang="en-US" sz="1400" dirty="0">
              <a:solidFill>
                <a:schemeClr val="bg2">
                  <a:lumMod val="25000"/>
                </a:schemeClr>
              </a:solidFill>
              <a:latin typeface="Calibri" panose="020F0502020204030204" pitchFamily="34" charset="0"/>
              <a:ea typeface="Calibri" panose="020F0502020204030204" pitchFamily="34" charset="0"/>
            </a:endParaRPr>
          </a:p>
          <a:p>
            <a:r>
              <a:rPr lang="en-US" sz="2000" b="1" dirty="0" smtClean="0">
                <a:solidFill>
                  <a:srgbClr val="C00000"/>
                </a:solidFill>
                <a:latin typeface="Calibri" panose="020F0502020204030204" pitchFamily="34" charset="0"/>
                <a:ea typeface="Calibri" panose="020F0502020204030204" pitchFamily="34" charset="0"/>
              </a:rPr>
              <a:t>Does This Sound Like You?</a:t>
            </a:r>
          </a:p>
          <a:p>
            <a:endParaRPr lang="en-US" sz="1400" dirty="0">
              <a:solidFill>
                <a:schemeClr val="bg2">
                  <a:lumMod val="25000"/>
                </a:schemeClr>
              </a:solidFill>
              <a:latin typeface="Calibri" panose="020F0502020204030204" pitchFamily="34" charset="0"/>
              <a:ea typeface="Calibri" panose="020F0502020204030204" pitchFamily="34" charset="0"/>
            </a:endParaRPr>
          </a:p>
          <a:p>
            <a:r>
              <a:rPr lang="en-US" sz="1400" dirty="0" err="1" smtClean="0">
                <a:solidFill>
                  <a:schemeClr val="bg2">
                    <a:lumMod val="25000"/>
                  </a:schemeClr>
                </a:solidFill>
                <a:latin typeface="Calibri" panose="020F0502020204030204" pitchFamily="34" charset="0"/>
                <a:ea typeface="Calibri" panose="020F0502020204030204" pitchFamily="34" charset="0"/>
              </a:rPr>
              <a:t>Allmark</a:t>
            </a:r>
            <a:r>
              <a:rPr lang="en-US" sz="1400" dirty="0" smtClean="0">
                <a:solidFill>
                  <a:schemeClr val="bg2">
                    <a:lumMod val="25000"/>
                  </a:schemeClr>
                </a:solidFill>
                <a:latin typeface="Calibri" panose="020F0502020204030204" pitchFamily="34" charset="0"/>
                <a:ea typeface="Calibri" panose="020F0502020204030204" pitchFamily="34" charset="0"/>
              </a:rPr>
              <a:t> Door is open to job seekers with diverse professional backgrounds and experience. While previous commercial door experience is helpful, we value team players with a proven work ethic and strong communication skills. </a:t>
            </a:r>
          </a:p>
          <a:p>
            <a:endParaRPr lang="en-US" sz="1400" dirty="0">
              <a:solidFill>
                <a:schemeClr val="bg2">
                  <a:lumMod val="25000"/>
                </a:schemeClr>
              </a:solidFill>
              <a:latin typeface="Calibri" panose="020F0502020204030204" pitchFamily="34" charset="0"/>
              <a:ea typeface="Calibri" panose="020F0502020204030204" pitchFamily="34" charset="0"/>
            </a:endParaRPr>
          </a:p>
          <a:p>
            <a:r>
              <a:rPr lang="en-US" sz="1400" dirty="0" smtClean="0">
                <a:solidFill>
                  <a:schemeClr val="bg2">
                    <a:lumMod val="25000"/>
                  </a:schemeClr>
                </a:solidFill>
                <a:latin typeface="Calibri" panose="020F0502020204030204" pitchFamily="34" charset="0"/>
                <a:ea typeface="Calibri" panose="020F0502020204030204" pitchFamily="34" charset="0"/>
              </a:rPr>
              <a:t>To </a:t>
            </a:r>
            <a:r>
              <a:rPr lang="en-US" sz="1400" dirty="0">
                <a:solidFill>
                  <a:schemeClr val="bg2">
                    <a:lumMod val="25000"/>
                  </a:schemeClr>
                </a:solidFill>
                <a:latin typeface="Calibri" panose="020F0502020204030204" pitchFamily="34" charset="0"/>
                <a:ea typeface="Calibri" panose="020F0502020204030204" pitchFamily="34" charset="0"/>
              </a:rPr>
              <a:t>find out more about our available </a:t>
            </a:r>
            <a:r>
              <a:rPr lang="en-US" sz="1400" dirty="0" smtClean="0">
                <a:solidFill>
                  <a:schemeClr val="bg2">
                    <a:lumMod val="25000"/>
                  </a:schemeClr>
                </a:solidFill>
                <a:latin typeface="Calibri" panose="020F0502020204030204" pitchFamily="34" charset="0"/>
                <a:ea typeface="Calibri" panose="020F0502020204030204" pitchFamily="34" charset="0"/>
              </a:rPr>
              <a:t>opportunities please fill </a:t>
            </a:r>
            <a:r>
              <a:rPr lang="en-US" sz="1400" dirty="0">
                <a:solidFill>
                  <a:schemeClr val="bg2">
                    <a:lumMod val="25000"/>
                  </a:schemeClr>
                </a:solidFill>
                <a:latin typeface="Calibri" panose="020F0502020204030204" pitchFamily="34" charset="0"/>
                <a:ea typeface="Calibri" panose="020F0502020204030204" pitchFamily="34" charset="0"/>
              </a:rPr>
              <a:t>out the form </a:t>
            </a:r>
            <a:r>
              <a:rPr lang="en-US" sz="1400" dirty="0" smtClean="0">
                <a:solidFill>
                  <a:schemeClr val="bg2">
                    <a:lumMod val="25000"/>
                  </a:schemeClr>
                </a:solidFill>
                <a:latin typeface="Calibri" panose="020F0502020204030204" pitchFamily="34" charset="0"/>
                <a:ea typeface="Calibri" panose="020F0502020204030204" pitchFamily="34" charset="0"/>
              </a:rPr>
              <a:t>and </a:t>
            </a:r>
            <a:r>
              <a:rPr lang="en-US" sz="1400" dirty="0">
                <a:solidFill>
                  <a:schemeClr val="bg2">
                    <a:lumMod val="25000"/>
                  </a:schemeClr>
                </a:solidFill>
                <a:latin typeface="Calibri" panose="020F0502020204030204" pitchFamily="34" charset="0"/>
                <a:ea typeface="Calibri" panose="020F0502020204030204" pitchFamily="34" charset="0"/>
              </a:rPr>
              <a:t>upload your resume. We will review your </a:t>
            </a:r>
            <a:r>
              <a:rPr lang="en-US" sz="1400" dirty="0" smtClean="0">
                <a:solidFill>
                  <a:schemeClr val="bg2">
                    <a:lumMod val="25000"/>
                  </a:schemeClr>
                </a:solidFill>
                <a:latin typeface="Calibri" panose="020F0502020204030204" pitchFamily="34" charset="0"/>
                <a:ea typeface="Calibri" panose="020F0502020204030204" pitchFamily="34" charset="0"/>
              </a:rPr>
              <a:t>information and contact you, should your skills and experience be a good match with our current openings. Thank </a:t>
            </a:r>
            <a:r>
              <a:rPr lang="en-US" sz="1400" dirty="0">
                <a:solidFill>
                  <a:schemeClr val="bg2">
                    <a:lumMod val="25000"/>
                  </a:schemeClr>
                </a:solidFill>
                <a:latin typeface="Calibri" panose="020F0502020204030204" pitchFamily="34" charset="0"/>
                <a:ea typeface="Calibri" panose="020F0502020204030204" pitchFamily="34" charset="0"/>
              </a:rPr>
              <a:t>you for your interest in </a:t>
            </a:r>
            <a:r>
              <a:rPr lang="en-US" sz="1400" dirty="0" err="1">
                <a:solidFill>
                  <a:schemeClr val="bg2">
                    <a:lumMod val="25000"/>
                  </a:schemeClr>
                </a:solidFill>
                <a:latin typeface="Calibri" panose="020F0502020204030204" pitchFamily="34" charset="0"/>
                <a:ea typeface="Calibri" panose="020F0502020204030204" pitchFamily="34" charset="0"/>
              </a:rPr>
              <a:t>Allmark</a:t>
            </a:r>
            <a:r>
              <a:rPr lang="en-US" sz="1400" dirty="0">
                <a:solidFill>
                  <a:schemeClr val="bg2">
                    <a:lumMod val="25000"/>
                  </a:schemeClr>
                </a:solidFill>
                <a:latin typeface="Calibri" panose="020F0502020204030204" pitchFamily="34" charset="0"/>
                <a:ea typeface="Calibri" panose="020F0502020204030204" pitchFamily="34" charset="0"/>
              </a:rPr>
              <a:t> </a:t>
            </a:r>
            <a:r>
              <a:rPr lang="en-US" sz="1400" dirty="0" smtClean="0">
                <a:solidFill>
                  <a:schemeClr val="bg2">
                    <a:lumMod val="25000"/>
                  </a:schemeClr>
                </a:solidFill>
                <a:latin typeface="Calibri" panose="020F0502020204030204" pitchFamily="34" charset="0"/>
                <a:ea typeface="Calibri" panose="020F0502020204030204" pitchFamily="34" charset="0"/>
              </a:rPr>
              <a:t>Door!</a:t>
            </a:r>
            <a:endParaRPr lang="en-US" sz="1400" dirty="0">
              <a:solidFill>
                <a:schemeClr val="bg2">
                  <a:lumMod val="25000"/>
                </a:schemeClr>
              </a:solidFill>
              <a:effectLst/>
              <a:latin typeface="Calibri" panose="020F0502020204030204" pitchFamily="34" charset="0"/>
              <a:ea typeface="Calibri" panose="020F0502020204030204" pitchFamily="34" charset="0"/>
            </a:endParaRPr>
          </a:p>
        </p:txBody>
      </p:sp>
      <p:pic>
        <p:nvPicPr>
          <p:cNvPr id="6" name="Content Placeholder 4"/>
          <p:cNvPicPr>
            <a:picLocks noGrp="1" noChangeAspect="1"/>
          </p:cNvPicPr>
          <p:nvPr>
            <p:ph sz="half" idx="4294967295"/>
          </p:nvPr>
        </p:nvPicPr>
        <p:blipFill>
          <a:blip r:embed="rId2"/>
          <a:stretch>
            <a:fillRect/>
          </a:stretch>
        </p:blipFill>
        <p:spPr>
          <a:xfrm>
            <a:off x="838200" y="1690688"/>
            <a:ext cx="4612193" cy="4975483"/>
          </a:xfrm>
          <a:prstGeom prst="rect">
            <a:avLst/>
          </a:prstGeom>
        </p:spPr>
      </p:pic>
    </p:spTree>
    <p:extLst>
      <p:ext uri="{BB962C8B-B14F-4D97-AF65-F5344CB8AC3E}">
        <p14:creationId xmlns:p14="http://schemas.microsoft.com/office/powerpoint/2010/main" val="370426900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Contact Us</a:t>
            </a:r>
          </a:p>
        </p:txBody>
      </p:sp>
      <p:sp>
        <p:nvSpPr>
          <p:cNvPr id="9" name="Content Placeholder 8"/>
          <p:cNvSpPr>
            <a:spLocks noGrp="1"/>
          </p:cNvSpPr>
          <p:nvPr>
            <p:ph sz="half" idx="2"/>
          </p:nvPr>
        </p:nvSpPr>
        <p:spPr>
          <a:xfrm>
            <a:off x="940037" y="1589518"/>
            <a:ext cx="4700187" cy="4553262"/>
          </a:xfrm>
        </p:spPr>
        <p:txBody>
          <a:bodyPr>
            <a:normAutofit fontScale="47500" lnSpcReduction="20000"/>
          </a:bodyPr>
          <a:lstStyle/>
          <a:p>
            <a:pPr marL="0" indent="0">
              <a:spcBef>
                <a:spcPts val="600"/>
              </a:spcBef>
              <a:buNone/>
            </a:pPr>
            <a:r>
              <a:rPr lang="en-US" sz="2900" b="1" dirty="0" smtClean="0">
                <a:solidFill>
                  <a:schemeClr val="bg2">
                    <a:lumMod val="25000"/>
                  </a:schemeClr>
                </a:solidFill>
              </a:rPr>
              <a:t>Feel </a:t>
            </a:r>
            <a:r>
              <a:rPr lang="en-US" sz="2900" b="1" dirty="0">
                <a:solidFill>
                  <a:schemeClr val="bg2">
                    <a:lumMod val="25000"/>
                  </a:schemeClr>
                </a:solidFill>
              </a:rPr>
              <a:t>free to call any one of our locations or fill out the form </a:t>
            </a:r>
            <a:r>
              <a:rPr lang="en-US" sz="2900" b="1" dirty="0" smtClean="0">
                <a:solidFill>
                  <a:schemeClr val="bg2">
                    <a:lumMod val="25000"/>
                  </a:schemeClr>
                </a:solidFill>
              </a:rPr>
              <a:t>and someone from our team will be in touch shortly.</a:t>
            </a:r>
            <a:endParaRPr lang="en-US" sz="2900" b="1" dirty="0">
              <a:solidFill>
                <a:schemeClr val="bg2">
                  <a:lumMod val="25000"/>
                </a:schemeClr>
              </a:solidFill>
            </a:endParaRPr>
          </a:p>
          <a:p>
            <a:pPr marL="0" indent="0">
              <a:spcBef>
                <a:spcPts val="600"/>
              </a:spcBef>
              <a:buNone/>
            </a:pPr>
            <a:endParaRPr lang="en-US" sz="3300" b="1" dirty="0" smtClean="0">
              <a:solidFill>
                <a:srgbClr val="C00000"/>
              </a:solidFill>
            </a:endParaRPr>
          </a:p>
          <a:p>
            <a:pPr marL="0" indent="0">
              <a:spcBef>
                <a:spcPts val="600"/>
              </a:spcBef>
              <a:buNone/>
            </a:pPr>
            <a:r>
              <a:rPr lang="en-US" sz="3300" b="1" dirty="0" smtClean="0">
                <a:solidFill>
                  <a:srgbClr val="C00000"/>
                </a:solidFill>
              </a:rPr>
              <a:t>Locations:</a:t>
            </a:r>
            <a:endParaRPr lang="en-US" sz="3300" b="1" dirty="0">
              <a:solidFill>
                <a:srgbClr val="C00000"/>
              </a:solidFill>
            </a:endParaRPr>
          </a:p>
          <a:p>
            <a:pPr marL="0" indent="0">
              <a:spcBef>
                <a:spcPts val="600"/>
              </a:spcBef>
              <a:buNone/>
            </a:pPr>
            <a:endParaRPr lang="en-US" dirty="0" smtClean="0">
              <a:solidFill>
                <a:schemeClr val="bg2">
                  <a:lumMod val="25000"/>
                </a:schemeClr>
              </a:solidFill>
            </a:endParaRPr>
          </a:p>
          <a:p>
            <a:pPr marL="0" indent="0">
              <a:spcBef>
                <a:spcPts val="600"/>
              </a:spcBef>
              <a:buNone/>
            </a:pPr>
            <a:r>
              <a:rPr lang="en-US" dirty="0" smtClean="0">
                <a:solidFill>
                  <a:schemeClr val="bg2">
                    <a:lumMod val="25000"/>
                  </a:schemeClr>
                </a:solidFill>
              </a:rPr>
              <a:t>15 </a:t>
            </a:r>
            <a:r>
              <a:rPr lang="en-US" dirty="0">
                <a:solidFill>
                  <a:schemeClr val="bg2">
                    <a:lumMod val="25000"/>
                  </a:schemeClr>
                </a:solidFill>
              </a:rPr>
              <a:t>Stern </a:t>
            </a:r>
            <a:r>
              <a:rPr lang="en-US" dirty="0" smtClean="0">
                <a:solidFill>
                  <a:schemeClr val="bg2">
                    <a:lumMod val="25000"/>
                  </a:schemeClr>
                </a:solidFill>
              </a:rPr>
              <a:t>Ave.</a:t>
            </a:r>
          </a:p>
          <a:p>
            <a:pPr marL="0" indent="0">
              <a:spcBef>
                <a:spcPts val="600"/>
              </a:spcBef>
              <a:buNone/>
            </a:pPr>
            <a:r>
              <a:rPr lang="en-US" dirty="0" smtClean="0">
                <a:solidFill>
                  <a:schemeClr val="bg2">
                    <a:lumMod val="25000"/>
                  </a:schemeClr>
                </a:solidFill>
              </a:rPr>
              <a:t>Springfield</a:t>
            </a:r>
            <a:r>
              <a:rPr lang="en-US" dirty="0">
                <a:solidFill>
                  <a:schemeClr val="bg2">
                    <a:lumMod val="25000"/>
                  </a:schemeClr>
                </a:solidFill>
              </a:rPr>
              <a:t>, NJ 07081</a:t>
            </a:r>
          </a:p>
          <a:p>
            <a:pPr marL="0" indent="0">
              <a:spcBef>
                <a:spcPts val="600"/>
              </a:spcBef>
              <a:buNone/>
            </a:pPr>
            <a:r>
              <a:rPr lang="en-US" dirty="0" smtClean="0">
                <a:solidFill>
                  <a:schemeClr val="bg2">
                    <a:lumMod val="25000"/>
                  </a:schemeClr>
                </a:solidFill>
              </a:rPr>
              <a:t>973-912-7200</a:t>
            </a:r>
          </a:p>
          <a:p>
            <a:pPr marL="0" indent="0">
              <a:spcBef>
                <a:spcPts val="600"/>
              </a:spcBef>
              <a:buNone/>
            </a:pPr>
            <a:endParaRPr lang="en-US" dirty="0">
              <a:solidFill>
                <a:schemeClr val="bg2">
                  <a:lumMod val="25000"/>
                </a:schemeClr>
              </a:solidFill>
            </a:endParaRPr>
          </a:p>
          <a:p>
            <a:pPr marL="0" indent="0">
              <a:spcBef>
                <a:spcPts val="600"/>
              </a:spcBef>
              <a:buNone/>
            </a:pPr>
            <a:r>
              <a:rPr lang="en-US" dirty="0">
                <a:solidFill>
                  <a:schemeClr val="bg2">
                    <a:lumMod val="25000"/>
                  </a:schemeClr>
                </a:solidFill>
              </a:rPr>
              <a:t>5 </a:t>
            </a:r>
            <a:r>
              <a:rPr lang="en-US" dirty="0" err="1">
                <a:solidFill>
                  <a:schemeClr val="bg2">
                    <a:lumMod val="25000"/>
                  </a:schemeClr>
                </a:solidFill>
              </a:rPr>
              <a:t>Crozerville</a:t>
            </a:r>
            <a:r>
              <a:rPr lang="en-US" dirty="0">
                <a:solidFill>
                  <a:schemeClr val="bg2">
                    <a:lumMod val="25000"/>
                  </a:schemeClr>
                </a:solidFill>
              </a:rPr>
              <a:t> Rd. </a:t>
            </a:r>
          </a:p>
          <a:p>
            <a:pPr marL="0" indent="0">
              <a:spcBef>
                <a:spcPts val="600"/>
              </a:spcBef>
              <a:buNone/>
            </a:pPr>
            <a:r>
              <a:rPr lang="en-US" dirty="0">
                <a:solidFill>
                  <a:schemeClr val="bg2">
                    <a:lumMod val="25000"/>
                  </a:schemeClr>
                </a:solidFill>
              </a:rPr>
              <a:t>Aston, PA 19014</a:t>
            </a:r>
          </a:p>
          <a:p>
            <a:pPr marL="0" indent="0">
              <a:spcBef>
                <a:spcPts val="600"/>
              </a:spcBef>
              <a:buNone/>
            </a:pPr>
            <a:r>
              <a:rPr lang="en-US" dirty="0" smtClean="0">
                <a:solidFill>
                  <a:schemeClr val="bg2">
                    <a:lumMod val="25000"/>
                  </a:schemeClr>
                </a:solidFill>
              </a:rPr>
              <a:t>610-358-9800</a:t>
            </a:r>
          </a:p>
          <a:p>
            <a:pPr marL="0" indent="0">
              <a:spcBef>
                <a:spcPts val="600"/>
              </a:spcBef>
              <a:buNone/>
            </a:pPr>
            <a:endParaRPr lang="en-US" dirty="0">
              <a:solidFill>
                <a:schemeClr val="bg2">
                  <a:lumMod val="25000"/>
                </a:schemeClr>
              </a:solidFill>
            </a:endParaRPr>
          </a:p>
          <a:p>
            <a:pPr marL="0" indent="0">
              <a:spcBef>
                <a:spcPts val="600"/>
              </a:spcBef>
              <a:buNone/>
            </a:pPr>
            <a:r>
              <a:rPr lang="en-US" dirty="0">
                <a:solidFill>
                  <a:schemeClr val="bg2">
                    <a:lumMod val="25000"/>
                  </a:schemeClr>
                </a:solidFill>
              </a:rPr>
              <a:t>8265 Patuxent Range Rd.</a:t>
            </a:r>
          </a:p>
          <a:p>
            <a:pPr marL="0" indent="0">
              <a:spcBef>
                <a:spcPts val="600"/>
              </a:spcBef>
              <a:buNone/>
            </a:pPr>
            <a:r>
              <a:rPr lang="en-US" dirty="0">
                <a:solidFill>
                  <a:schemeClr val="bg2">
                    <a:lumMod val="25000"/>
                  </a:schemeClr>
                </a:solidFill>
              </a:rPr>
              <a:t>Jessup, MD 20794</a:t>
            </a:r>
          </a:p>
          <a:p>
            <a:pPr marL="0" indent="0">
              <a:spcBef>
                <a:spcPts val="600"/>
              </a:spcBef>
              <a:buNone/>
            </a:pPr>
            <a:r>
              <a:rPr lang="en-US" dirty="0" smtClean="0">
                <a:solidFill>
                  <a:schemeClr val="bg2">
                    <a:lumMod val="25000"/>
                  </a:schemeClr>
                </a:solidFill>
              </a:rPr>
              <a:t>410-595-5031</a:t>
            </a:r>
          </a:p>
          <a:p>
            <a:pPr marL="0" indent="0">
              <a:spcBef>
                <a:spcPts val="600"/>
              </a:spcBef>
              <a:buNone/>
            </a:pPr>
            <a:endParaRPr lang="en-US" dirty="0">
              <a:solidFill>
                <a:schemeClr val="bg2">
                  <a:lumMod val="25000"/>
                </a:schemeClr>
              </a:solidFill>
            </a:endParaRPr>
          </a:p>
          <a:p>
            <a:pPr marL="0" indent="0">
              <a:spcBef>
                <a:spcPts val="600"/>
              </a:spcBef>
              <a:buNone/>
            </a:pPr>
            <a:r>
              <a:rPr lang="en-US" dirty="0">
                <a:solidFill>
                  <a:schemeClr val="bg2">
                    <a:lumMod val="25000"/>
                  </a:schemeClr>
                </a:solidFill>
              </a:rPr>
              <a:t>105 </a:t>
            </a:r>
            <a:r>
              <a:rPr lang="en-US" dirty="0" err="1">
                <a:solidFill>
                  <a:schemeClr val="bg2">
                    <a:lumMod val="25000"/>
                  </a:schemeClr>
                </a:solidFill>
              </a:rPr>
              <a:t>Maxess</a:t>
            </a:r>
            <a:r>
              <a:rPr lang="en-US" dirty="0">
                <a:solidFill>
                  <a:schemeClr val="bg2">
                    <a:lumMod val="25000"/>
                  </a:schemeClr>
                </a:solidFill>
              </a:rPr>
              <a:t> Road </a:t>
            </a:r>
          </a:p>
          <a:p>
            <a:pPr marL="0" indent="0">
              <a:spcBef>
                <a:spcPts val="600"/>
              </a:spcBef>
              <a:buNone/>
            </a:pPr>
            <a:r>
              <a:rPr lang="en-US" dirty="0">
                <a:solidFill>
                  <a:schemeClr val="bg2">
                    <a:lumMod val="25000"/>
                  </a:schemeClr>
                </a:solidFill>
              </a:rPr>
              <a:t>Melville, NY 11747</a:t>
            </a:r>
          </a:p>
          <a:p>
            <a:pPr marL="0" indent="0">
              <a:spcBef>
                <a:spcPts val="600"/>
              </a:spcBef>
              <a:buNone/>
            </a:pPr>
            <a:r>
              <a:rPr lang="en-US" dirty="0">
                <a:solidFill>
                  <a:schemeClr val="bg2">
                    <a:lumMod val="25000"/>
                  </a:schemeClr>
                </a:solidFill>
              </a:rPr>
              <a:t>631-574-4480</a:t>
            </a:r>
          </a:p>
          <a:p>
            <a:endParaRPr lang="en-US" dirty="0"/>
          </a:p>
        </p:txBody>
      </p:sp>
      <p:pic>
        <p:nvPicPr>
          <p:cNvPr id="5" name="Content Placeholder 4"/>
          <p:cNvPicPr>
            <a:picLocks noChangeAspect="1"/>
          </p:cNvPicPr>
          <p:nvPr/>
        </p:nvPicPr>
        <p:blipFill>
          <a:blip r:embed="rId2"/>
          <a:stretch>
            <a:fillRect/>
          </a:stretch>
        </p:blipFill>
        <p:spPr>
          <a:xfrm>
            <a:off x="5878342" y="1451404"/>
            <a:ext cx="3829730" cy="4799843"/>
          </a:xfrm>
          <a:prstGeom prst="rect">
            <a:avLst/>
          </a:prstGeom>
        </p:spPr>
      </p:pic>
    </p:spTree>
    <p:extLst>
      <p:ext uri="{BB962C8B-B14F-4D97-AF65-F5344CB8AC3E}">
        <p14:creationId xmlns:p14="http://schemas.microsoft.com/office/powerpoint/2010/main" val="33636060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Get A Demo</a:t>
            </a:r>
          </a:p>
        </p:txBody>
      </p:sp>
      <p:sp>
        <p:nvSpPr>
          <p:cNvPr id="3" name="Content Placeholder 2"/>
          <p:cNvSpPr>
            <a:spLocks noGrp="1"/>
          </p:cNvSpPr>
          <p:nvPr>
            <p:ph sz="half" idx="1"/>
          </p:nvPr>
        </p:nvSpPr>
        <p:spPr>
          <a:xfrm>
            <a:off x="5751319" y="1897168"/>
            <a:ext cx="5486400" cy="2811565"/>
          </a:xfrm>
        </p:spPr>
        <p:txBody>
          <a:bodyPr>
            <a:normAutofit fontScale="92500" lnSpcReduction="20000"/>
          </a:bodyPr>
          <a:lstStyle/>
          <a:p>
            <a:pPr marL="0" indent="0">
              <a:buNone/>
            </a:pPr>
            <a:r>
              <a:rPr lang="en-US" sz="2200" b="1" dirty="0" smtClean="0">
                <a:solidFill>
                  <a:srgbClr val="C00000"/>
                </a:solidFill>
              </a:rPr>
              <a:t>Let Us Show You What We Hav</a:t>
            </a:r>
            <a:r>
              <a:rPr lang="en-US" sz="2200" b="1" dirty="0" smtClean="0">
                <a:solidFill>
                  <a:srgbClr val="C00000"/>
                </a:solidFill>
              </a:rPr>
              <a:t>e In Store</a:t>
            </a:r>
            <a:endParaRPr lang="en-US" sz="2200" b="1" dirty="0" smtClean="0">
              <a:solidFill>
                <a:srgbClr val="C00000"/>
              </a:solidFill>
            </a:endParaRPr>
          </a:p>
          <a:p>
            <a:pPr marL="0" indent="0">
              <a:buNone/>
            </a:pPr>
            <a:endParaRPr lang="en-US" sz="2000" dirty="0">
              <a:solidFill>
                <a:schemeClr val="bg2">
                  <a:lumMod val="25000"/>
                </a:schemeClr>
              </a:solidFill>
            </a:endParaRPr>
          </a:p>
          <a:p>
            <a:pPr marL="0" indent="0">
              <a:buNone/>
            </a:pPr>
            <a:r>
              <a:rPr lang="en-US" sz="2000" dirty="0" smtClean="0">
                <a:solidFill>
                  <a:schemeClr val="bg2">
                    <a:lumMod val="25000"/>
                  </a:schemeClr>
                </a:solidFill>
              </a:rPr>
              <a:t>We </a:t>
            </a:r>
            <a:r>
              <a:rPr lang="en-US" sz="2000" dirty="0">
                <a:solidFill>
                  <a:schemeClr val="bg2">
                    <a:lumMod val="25000"/>
                  </a:schemeClr>
                </a:solidFill>
              </a:rPr>
              <a:t>understand how valuable your time is, and getting out of the office isn’t always a possibility so let us bring our product demonstrations to you and your team.  </a:t>
            </a:r>
          </a:p>
          <a:p>
            <a:pPr marL="0" indent="0">
              <a:buNone/>
            </a:pPr>
            <a:r>
              <a:rPr lang="en-US" sz="2000" dirty="0">
                <a:solidFill>
                  <a:schemeClr val="bg2">
                    <a:lumMod val="25000"/>
                  </a:schemeClr>
                </a:solidFill>
              </a:rPr>
              <a:t>Our on-site mobile showroom is a custom, fully functional product presentation.  Whether it’s an introduction to our products and services or just to refresh you on our </a:t>
            </a:r>
            <a:r>
              <a:rPr lang="en-US" sz="2000" dirty="0" smtClean="0">
                <a:solidFill>
                  <a:schemeClr val="bg2">
                    <a:lumMod val="25000"/>
                  </a:schemeClr>
                </a:solidFill>
              </a:rPr>
              <a:t>capabilities, make sure set </a:t>
            </a:r>
            <a:r>
              <a:rPr lang="en-US" sz="2000" dirty="0">
                <a:solidFill>
                  <a:schemeClr val="bg2">
                    <a:lumMod val="25000"/>
                  </a:schemeClr>
                </a:solidFill>
              </a:rPr>
              <a:t>up a demonstration with </a:t>
            </a:r>
            <a:r>
              <a:rPr lang="en-US" sz="2000" dirty="0" smtClean="0">
                <a:solidFill>
                  <a:schemeClr val="bg2">
                    <a:lumMod val="25000"/>
                  </a:schemeClr>
                </a:solidFill>
              </a:rPr>
              <a:t>us today</a:t>
            </a:r>
            <a:r>
              <a:rPr lang="en-US" sz="2000" dirty="0">
                <a:solidFill>
                  <a:schemeClr val="bg2">
                    <a:lumMod val="25000"/>
                  </a:schemeClr>
                </a:solidFill>
              </a:rPr>
              <a:t>!</a:t>
            </a:r>
            <a:endParaRPr lang="en-US" sz="2000" dirty="0">
              <a:solidFill>
                <a:schemeClr val="bg2">
                  <a:lumMod val="25000"/>
                </a:schemeClr>
              </a:solidFill>
            </a:endParaRPr>
          </a:p>
        </p:txBody>
      </p:sp>
      <p:pic>
        <p:nvPicPr>
          <p:cNvPr id="5" name="Content Placeholder 4"/>
          <p:cNvPicPr>
            <a:picLocks noGrp="1" noChangeAspect="1"/>
          </p:cNvPicPr>
          <p:nvPr>
            <p:ph sz="half" idx="2"/>
          </p:nvPr>
        </p:nvPicPr>
        <p:blipFill>
          <a:blip r:embed="rId3"/>
          <a:stretch>
            <a:fillRect/>
          </a:stretch>
        </p:blipFill>
        <p:spPr>
          <a:xfrm>
            <a:off x="1340664" y="1690688"/>
            <a:ext cx="3914999" cy="4223373"/>
          </a:xfrm>
          <a:prstGeom prst="rect">
            <a:avLst/>
          </a:prstGeom>
        </p:spPr>
      </p:pic>
    </p:spTree>
    <p:extLst>
      <p:ext uri="{BB962C8B-B14F-4D97-AF65-F5344CB8AC3E}">
        <p14:creationId xmlns:p14="http://schemas.microsoft.com/office/powerpoint/2010/main" val="193724938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00000"/>
                </a:solidFill>
                <a:latin typeface="+mn-lt"/>
              </a:rPr>
              <a:t>Get A Quote</a:t>
            </a:r>
          </a:p>
        </p:txBody>
      </p:sp>
      <p:pic>
        <p:nvPicPr>
          <p:cNvPr id="5" name="Content Placeholder 4"/>
          <p:cNvPicPr>
            <a:picLocks noGrp="1" noChangeAspect="1"/>
          </p:cNvPicPr>
          <p:nvPr>
            <p:ph idx="1"/>
          </p:nvPr>
        </p:nvPicPr>
        <p:blipFill>
          <a:blip r:embed="rId3"/>
          <a:stretch>
            <a:fillRect/>
          </a:stretch>
        </p:blipFill>
        <p:spPr>
          <a:xfrm>
            <a:off x="1485330" y="1376254"/>
            <a:ext cx="3667784" cy="4596875"/>
          </a:xfrm>
          <a:prstGeom prst="rect">
            <a:avLst/>
          </a:prstGeom>
        </p:spPr>
      </p:pic>
      <p:sp>
        <p:nvSpPr>
          <p:cNvPr id="6" name="Content Placeholder 2"/>
          <p:cNvSpPr txBox="1">
            <a:spLocks/>
          </p:cNvSpPr>
          <p:nvPr/>
        </p:nvSpPr>
        <p:spPr>
          <a:xfrm>
            <a:off x="5614586" y="1538245"/>
            <a:ext cx="5674408" cy="2136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smtClean="0">
                <a:solidFill>
                  <a:schemeClr val="bg2">
                    <a:lumMod val="25000"/>
                  </a:schemeClr>
                </a:solidFill>
              </a:rPr>
              <a:t>We are dedicated to the success of your facility and look forward to providing you with the best solution for your needs.</a:t>
            </a:r>
          </a:p>
          <a:p>
            <a:pPr marL="0" indent="0">
              <a:spcBef>
                <a:spcPts val="0"/>
              </a:spcBef>
              <a:buFont typeface="Arial" panose="020B0604020202020204" pitchFamily="34" charset="0"/>
              <a:buNone/>
            </a:pPr>
            <a:endParaRPr lang="en-US" sz="2200" b="1" dirty="0">
              <a:solidFill>
                <a:schemeClr val="bg2">
                  <a:lumMod val="25000"/>
                </a:schemeClr>
              </a:solidFill>
            </a:endParaRPr>
          </a:p>
          <a:p>
            <a:pPr marL="0" indent="0">
              <a:spcBef>
                <a:spcPts val="0"/>
              </a:spcBef>
              <a:buFont typeface="Arial" panose="020B0604020202020204" pitchFamily="34" charset="0"/>
              <a:buNone/>
            </a:pPr>
            <a:r>
              <a:rPr lang="en-US" sz="1800" dirty="0" smtClean="0">
                <a:solidFill>
                  <a:schemeClr val="bg2">
                    <a:lumMod val="25000"/>
                  </a:schemeClr>
                </a:solidFill>
              </a:rPr>
              <a:t>Just fill out the form and a member from our team will be in touch with you shortly to address your unique situation.</a:t>
            </a:r>
            <a:endParaRPr lang="en-US" sz="1800" dirty="0" smtClean="0">
              <a:solidFill>
                <a:schemeClr val="bg2">
                  <a:lumMod val="50000"/>
                </a:schemeClr>
              </a:solidFill>
            </a:endParaRPr>
          </a:p>
        </p:txBody>
      </p:sp>
    </p:spTree>
    <p:extLst>
      <p:ext uri="{BB962C8B-B14F-4D97-AF65-F5344CB8AC3E}">
        <p14:creationId xmlns:p14="http://schemas.microsoft.com/office/powerpoint/2010/main" val="32326488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latin typeface="+mn-lt"/>
              </a:rPr>
              <a:t>Get Services</a:t>
            </a:r>
            <a:endParaRPr lang="en-US" dirty="0">
              <a:solidFill>
                <a:srgbClr val="C00000"/>
              </a:solidFill>
              <a:latin typeface="+mn-lt"/>
            </a:endParaRPr>
          </a:p>
        </p:txBody>
      </p:sp>
      <p:pic>
        <p:nvPicPr>
          <p:cNvPr id="5" name="Content Placeholder 4"/>
          <p:cNvPicPr>
            <a:picLocks noGrp="1" noChangeAspect="1"/>
          </p:cNvPicPr>
          <p:nvPr>
            <p:ph idx="1"/>
          </p:nvPr>
        </p:nvPicPr>
        <p:blipFill>
          <a:blip r:embed="rId2"/>
          <a:stretch>
            <a:fillRect/>
          </a:stretch>
        </p:blipFill>
        <p:spPr>
          <a:xfrm>
            <a:off x="1485330" y="1376254"/>
            <a:ext cx="3667784" cy="4596875"/>
          </a:xfrm>
          <a:prstGeom prst="rect">
            <a:avLst/>
          </a:prstGeom>
        </p:spPr>
      </p:pic>
      <p:sp>
        <p:nvSpPr>
          <p:cNvPr id="6" name="Content Placeholder 2"/>
          <p:cNvSpPr txBox="1">
            <a:spLocks/>
          </p:cNvSpPr>
          <p:nvPr/>
        </p:nvSpPr>
        <p:spPr>
          <a:xfrm>
            <a:off x="5614586" y="1538245"/>
            <a:ext cx="5674408" cy="2136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smtClean="0">
                <a:solidFill>
                  <a:schemeClr val="bg2">
                    <a:lumMod val="25000"/>
                  </a:schemeClr>
                </a:solidFill>
              </a:rPr>
              <a:t>We are dedicated to the success of your facility and look forward to providing you with the best solution for your needs.</a:t>
            </a:r>
          </a:p>
          <a:p>
            <a:pPr marL="0" indent="0">
              <a:spcBef>
                <a:spcPts val="0"/>
              </a:spcBef>
              <a:buFont typeface="Arial" panose="020B0604020202020204" pitchFamily="34" charset="0"/>
              <a:buNone/>
            </a:pPr>
            <a:endParaRPr lang="en-US" sz="2200" b="1" dirty="0">
              <a:solidFill>
                <a:schemeClr val="bg2">
                  <a:lumMod val="25000"/>
                </a:schemeClr>
              </a:solidFill>
            </a:endParaRPr>
          </a:p>
          <a:p>
            <a:pPr marL="0" indent="0">
              <a:spcBef>
                <a:spcPts val="0"/>
              </a:spcBef>
              <a:buFont typeface="Arial" panose="020B0604020202020204" pitchFamily="34" charset="0"/>
              <a:buNone/>
            </a:pPr>
            <a:r>
              <a:rPr lang="en-US" sz="1800" dirty="0" smtClean="0">
                <a:solidFill>
                  <a:schemeClr val="bg2">
                    <a:lumMod val="25000"/>
                  </a:schemeClr>
                </a:solidFill>
              </a:rPr>
              <a:t>Just fill out the form and a member from our team will be in touch with you shortly to address your unique situation.</a:t>
            </a:r>
            <a:endParaRPr lang="en-US" sz="1800" dirty="0" smtClean="0">
              <a:solidFill>
                <a:schemeClr val="bg2">
                  <a:lumMod val="50000"/>
                </a:schemeClr>
              </a:solidFill>
            </a:endParaRPr>
          </a:p>
        </p:txBody>
      </p:sp>
    </p:spTree>
    <p:extLst>
      <p:ext uri="{BB962C8B-B14F-4D97-AF65-F5344CB8AC3E}">
        <p14:creationId xmlns:p14="http://schemas.microsoft.com/office/powerpoint/2010/main" val="139643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High </a:t>
            </a:r>
            <a:r>
              <a:rPr lang="en-US" sz="4000" b="1" dirty="0" smtClean="0">
                <a:solidFill>
                  <a:srgbClr val="C00000"/>
                </a:solidFill>
              </a:rPr>
              <a:t>Efficiency, Low Maintenance </a:t>
            </a:r>
            <a:r>
              <a:rPr lang="en-US" sz="4000" b="1" dirty="0">
                <a:solidFill>
                  <a:srgbClr val="C00000"/>
                </a:solidFill>
              </a:rPr>
              <a:t>Food &amp; Beverage </a:t>
            </a:r>
            <a:r>
              <a:rPr lang="en-US" sz="4000" b="1" dirty="0" smtClean="0">
                <a:solidFill>
                  <a:srgbClr val="C00000"/>
                </a:solidFill>
              </a:rPr>
              <a:t/>
            </a:r>
            <a:br>
              <a:rPr lang="en-US" sz="4000" b="1" dirty="0" smtClean="0">
                <a:solidFill>
                  <a:srgbClr val="C00000"/>
                </a:solidFill>
              </a:rPr>
            </a:br>
            <a:r>
              <a:rPr lang="en-US" sz="4000" b="1" dirty="0" smtClean="0">
                <a:solidFill>
                  <a:srgbClr val="C00000"/>
                </a:solidFill>
              </a:rPr>
              <a:t>Door Solutions</a:t>
            </a:r>
            <a:endParaRPr lang="en-US" sz="4000" b="1" dirty="0">
              <a:solidFill>
                <a:srgbClr val="C00000"/>
              </a:solidFill>
            </a:endParaRP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2492312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1832141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423628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78348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863103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Homepage</a:t>
            </a:r>
          </a:p>
        </p:txBody>
      </p:sp>
    </p:spTree>
    <p:extLst>
      <p:ext uri="{BB962C8B-B14F-4D97-AF65-F5344CB8AC3E}">
        <p14:creationId xmlns:p14="http://schemas.microsoft.com/office/powerpoint/2010/main" val="2286212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4104" y="1690688"/>
            <a:ext cx="7283792" cy="4846734"/>
          </a:xfrm>
          <a:prstGeom prst="rect">
            <a:avLst/>
          </a:prstGeom>
        </p:spPr>
      </p:pic>
      <p:sp>
        <p:nvSpPr>
          <p:cNvPr id="4" name="Title 3"/>
          <p:cNvSpPr>
            <a:spLocks noGrp="1"/>
          </p:cNvSpPr>
          <p:nvPr>
            <p:ph type="title"/>
          </p:nvPr>
        </p:nvSpPr>
        <p:spPr/>
        <p:txBody>
          <a:bodyPr/>
          <a:lstStyle/>
          <a:p>
            <a:pPr algn="ctr"/>
            <a:r>
              <a:rPr lang="en-US" b="1" dirty="0" smtClean="0">
                <a:solidFill>
                  <a:srgbClr val="C00000"/>
                </a:solidFill>
              </a:rPr>
              <a:t>Pharmaceutical</a:t>
            </a:r>
            <a:endParaRPr lang="en-US" b="1" dirty="0">
              <a:solidFill>
                <a:srgbClr val="C00000"/>
              </a:solidFill>
            </a:endParaRPr>
          </a:p>
        </p:txBody>
      </p:sp>
    </p:spTree>
    <p:extLst>
      <p:ext uri="{BB962C8B-B14F-4D97-AF65-F5344CB8AC3E}">
        <p14:creationId xmlns:p14="http://schemas.microsoft.com/office/powerpoint/2010/main" val="1731136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Provide Clean and Controlled Lab Access </a:t>
            </a:r>
          </a:p>
        </p:txBody>
      </p:sp>
      <p:sp>
        <p:nvSpPr>
          <p:cNvPr id="3" name="Content Placeholder 2"/>
          <p:cNvSpPr>
            <a:spLocks noGrp="1"/>
          </p:cNvSpPr>
          <p:nvPr>
            <p:ph idx="1"/>
          </p:nvPr>
        </p:nvSpPr>
        <p:spPr/>
        <p:txBody>
          <a:bodyPr>
            <a:normAutofit fontScale="92500" lnSpcReduction="2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smtClean="0">
                <a:solidFill>
                  <a:schemeClr val="bg2">
                    <a:lumMod val="25000"/>
                  </a:schemeClr>
                </a:solidFill>
              </a:rPr>
              <a:t>Industrial/Commercial </a:t>
            </a:r>
            <a:r>
              <a:rPr lang="en-US" sz="2400" i="1" dirty="0">
                <a:solidFill>
                  <a:schemeClr val="bg2">
                    <a:lumMod val="25000"/>
                  </a:schemeClr>
                </a:solidFill>
              </a:rPr>
              <a:t>Door and Dock Solutions for Pharmaceutical Facilities in NJ, NY, PA, DE and MD</a:t>
            </a:r>
          </a:p>
          <a:p>
            <a:pPr marL="0" lvl="0" indent="0" algn="ctr">
              <a:buNone/>
            </a:pPr>
            <a:endParaRPr lang="en-US" sz="2000" dirty="0">
              <a:solidFill>
                <a:schemeClr val="bg2">
                  <a:lumMod val="25000"/>
                </a:schemeClr>
              </a:solidFill>
            </a:endParaRPr>
          </a:p>
          <a:p>
            <a:pPr marL="0" lvl="0" indent="0">
              <a:buNone/>
            </a:pPr>
            <a:r>
              <a:rPr lang="en-US" sz="2000" dirty="0">
                <a:solidFill>
                  <a:schemeClr val="bg2">
                    <a:lumMod val="25000"/>
                  </a:schemeClr>
                </a:solidFill>
              </a:rPr>
              <a:t>Whether you operate a </a:t>
            </a:r>
            <a:r>
              <a:rPr lang="en-US" sz="2000" dirty="0" smtClean="0">
                <a:solidFill>
                  <a:schemeClr val="bg2">
                    <a:lumMod val="25000"/>
                  </a:schemeClr>
                </a:solidFill>
              </a:rPr>
              <a:t>pharmaceutical lab</a:t>
            </a:r>
            <a:r>
              <a:rPr lang="en-US" sz="2000" dirty="0" smtClean="0">
                <a:solidFill>
                  <a:schemeClr val="bg2">
                    <a:lumMod val="25000"/>
                  </a:schemeClr>
                </a:solidFill>
              </a:rPr>
              <a:t>, a drug manufacturing plant, </a:t>
            </a:r>
            <a:r>
              <a:rPr lang="en-US" sz="2000" dirty="0">
                <a:solidFill>
                  <a:schemeClr val="bg2">
                    <a:lumMod val="25000"/>
                  </a:schemeClr>
                </a:solidFill>
              </a:rPr>
              <a:t>or </a:t>
            </a:r>
            <a:r>
              <a:rPr lang="en-US" sz="2000" dirty="0" smtClean="0">
                <a:solidFill>
                  <a:schemeClr val="bg2">
                    <a:lumMod val="25000"/>
                  </a:schemeClr>
                </a:solidFill>
              </a:rPr>
              <a:t>a medical devices facility, </a:t>
            </a:r>
            <a:r>
              <a:rPr lang="en-US" sz="2000" dirty="0">
                <a:solidFill>
                  <a:schemeClr val="bg2">
                    <a:lumMod val="25000"/>
                  </a:schemeClr>
                </a:solidFill>
              </a:rPr>
              <a:t>it can be a challenge to make the necessary </a:t>
            </a:r>
            <a:r>
              <a:rPr lang="en-US" sz="2000" dirty="0" smtClean="0">
                <a:solidFill>
                  <a:schemeClr val="bg2">
                    <a:lumMod val="25000"/>
                  </a:schemeClr>
                </a:solidFill>
              </a:rPr>
              <a:t>improvements</a:t>
            </a:r>
            <a:r>
              <a:rPr lang="en-US" sz="2000" dirty="0" smtClean="0">
                <a:solidFill>
                  <a:schemeClr val="bg2">
                    <a:lumMod val="25000"/>
                  </a:schemeClr>
                </a:solidFill>
              </a:rPr>
              <a:t> </a:t>
            </a:r>
            <a:r>
              <a:rPr lang="en-US" sz="2000" dirty="0">
                <a:solidFill>
                  <a:schemeClr val="bg2">
                    <a:lumMod val="25000"/>
                  </a:schemeClr>
                </a:solidFill>
              </a:rPr>
              <a:t>to product quality and operational efficiency, while facing continuous regulatory pressure from the FDA and OSHA. </a:t>
            </a:r>
          </a:p>
          <a:p>
            <a:pPr marL="0" lvl="0" indent="0">
              <a:buNone/>
            </a:pPr>
            <a:r>
              <a:rPr lang="en-US" sz="2000" dirty="0">
                <a:solidFill>
                  <a:schemeClr val="bg2">
                    <a:lumMod val="25000"/>
                  </a:schemeClr>
                </a:solidFill>
              </a:rPr>
              <a:t>In working with some of the most distinguished and recognized companies across the Pharmaceutical industry, not only do we bring a deep understanding of what works and what doesn’t, but we’re also able to deliver innovative and and quality-backed solutions that: </a:t>
            </a:r>
            <a:r>
              <a:rPr lang="en-US" sz="2000" b="1" dirty="0">
                <a:solidFill>
                  <a:schemeClr val="bg2">
                    <a:lumMod val="25000"/>
                  </a:schemeClr>
                </a:solidFill>
              </a:rPr>
              <a:t>guarantee the safety of controlled environments, prevent cross contamination</a:t>
            </a:r>
            <a:r>
              <a:rPr lang="en-US" sz="2000" dirty="0">
                <a:solidFill>
                  <a:schemeClr val="bg2">
                    <a:lumMod val="25000"/>
                  </a:schemeClr>
                </a:solidFill>
              </a:rPr>
              <a:t>, </a:t>
            </a:r>
            <a:r>
              <a:rPr lang="en-US" sz="2000" b="1" dirty="0">
                <a:solidFill>
                  <a:schemeClr val="bg2">
                    <a:lumMod val="25000"/>
                  </a:schemeClr>
                </a:solidFill>
              </a:rPr>
              <a:t>and significantly reduce your labor and energy costs. </a:t>
            </a:r>
            <a:endParaRPr lang="en-US" sz="2000" dirty="0">
              <a:solidFill>
                <a:schemeClr val="bg2">
                  <a:lumMod val="25000"/>
                </a:schemeClr>
              </a:solidFill>
            </a:endParaRPr>
          </a:p>
          <a:p>
            <a:pPr marL="0" lvl="0" indent="0">
              <a:buNone/>
            </a:pPr>
            <a:r>
              <a:rPr lang="en-US" sz="2000" dirty="0">
                <a:solidFill>
                  <a:schemeClr val="bg2">
                    <a:lumMod val="25000"/>
                  </a:schemeClr>
                </a:solidFill>
              </a:rPr>
              <a:t>Dedicated to helping you get the ideal solution for your needs, our industry specialists and technicians have the experience and expertise to make sure your project is delivered on time and on budget so you can focus on </a:t>
            </a:r>
            <a:r>
              <a:rPr lang="en-US" sz="2000" dirty="0" smtClean="0">
                <a:solidFill>
                  <a:schemeClr val="bg2">
                    <a:lumMod val="25000"/>
                  </a:schemeClr>
                </a:solidFill>
              </a:rPr>
              <a:t>delivering pharmaceutical products that change lives.</a:t>
            </a:r>
            <a:endParaRPr lang="en-US" sz="2000" dirty="0">
              <a:solidFill>
                <a:schemeClr val="bg2">
                  <a:lumMod val="25000"/>
                </a:schemeClr>
              </a:solidFill>
            </a:endParaRPr>
          </a:p>
          <a:p>
            <a:pPr marL="0" indent="0">
              <a:buNone/>
            </a:pPr>
            <a:r>
              <a:rPr lang="en-US" sz="2000" dirty="0">
                <a:solidFill>
                  <a:schemeClr val="bg2">
                    <a:lumMod val="25000"/>
                  </a:schemeClr>
                </a:solidFill>
              </a:rPr>
              <a:t>All of our </a:t>
            </a:r>
            <a:r>
              <a:rPr lang="en-US" sz="2000" dirty="0" smtClean="0">
                <a:solidFill>
                  <a:schemeClr val="bg2">
                    <a:lumMod val="25000"/>
                  </a:schemeClr>
                </a:solidFill>
              </a:rPr>
              <a:t>products </a:t>
            </a:r>
            <a:r>
              <a:rPr lang="en-US" sz="2000" dirty="0">
                <a:solidFill>
                  <a:schemeClr val="bg2">
                    <a:lumMod val="25000"/>
                  </a:schemeClr>
                </a:solidFill>
              </a:rPr>
              <a:t>come with </a:t>
            </a:r>
            <a:r>
              <a:rPr lang="en-US" sz="2000" u="sng" dirty="0">
                <a:solidFill>
                  <a:schemeClr val="accent1"/>
                </a:solidFill>
              </a:rPr>
              <a:t>24 hour emergency support</a:t>
            </a:r>
            <a:r>
              <a:rPr lang="en-US" sz="2000" dirty="0">
                <a:solidFill>
                  <a:schemeClr val="bg2">
                    <a:lumMod val="25000"/>
                  </a:schemeClr>
                </a:solidFill>
              </a:rPr>
              <a:t>, </a:t>
            </a:r>
            <a:r>
              <a:rPr lang="en-US" sz="2000" u="sng" dirty="0">
                <a:solidFill>
                  <a:schemeClr val="accent1"/>
                </a:solidFill>
              </a:rPr>
              <a:t>preventive maintenance</a:t>
            </a:r>
            <a:r>
              <a:rPr lang="en-US" sz="2000" dirty="0">
                <a:solidFill>
                  <a:schemeClr val="bg2">
                    <a:lumMod val="25000"/>
                  </a:schemeClr>
                </a:solidFill>
              </a:rPr>
              <a:t>, </a:t>
            </a:r>
            <a:r>
              <a:rPr lang="en-US" sz="2000" u="sng" dirty="0">
                <a:solidFill>
                  <a:schemeClr val="accent1"/>
                </a:solidFill>
              </a:rPr>
              <a:t>fire testing</a:t>
            </a:r>
            <a:r>
              <a:rPr lang="en-US" sz="2000" dirty="0">
                <a:solidFill>
                  <a:schemeClr val="bg2">
                    <a:lumMod val="25000"/>
                  </a:schemeClr>
                </a:solidFill>
              </a:rPr>
              <a:t>, and </a:t>
            </a:r>
            <a:r>
              <a:rPr lang="en-US" sz="2000" u="sng" dirty="0">
                <a:solidFill>
                  <a:schemeClr val="accent1"/>
                </a:solidFill>
              </a:rPr>
              <a:t>asset ID tracking</a:t>
            </a:r>
            <a:r>
              <a:rPr lang="en-US" sz="2000" dirty="0">
                <a:solidFill>
                  <a:schemeClr val="bg2">
                    <a:lumMod val="25000"/>
                  </a:schemeClr>
                </a:solidFill>
              </a:rPr>
              <a:t> so you never have to worry about </a:t>
            </a:r>
            <a:r>
              <a:rPr lang="en-US" sz="2000" dirty="0" smtClean="0">
                <a:solidFill>
                  <a:schemeClr val="bg2">
                    <a:lumMod val="25000"/>
                  </a:schemeClr>
                </a:solidFill>
              </a:rPr>
              <a:t>our </a:t>
            </a:r>
            <a:r>
              <a:rPr lang="en-US" sz="2000" dirty="0">
                <a:solidFill>
                  <a:schemeClr val="bg2">
                    <a:lumMod val="25000"/>
                  </a:schemeClr>
                </a:solidFill>
              </a:rPr>
              <a:t>door and dock equipment </a:t>
            </a:r>
            <a:r>
              <a:rPr lang="en-US" sz="2000" dirty="0" smtClean="0">
                <a:solidFill>
                  <a:schemeClr val="bg2">
                    <a:lumMod val="25000"/>
                  </a:schemeClr>
                </a:solidFill>
              </a:rPr>
              <a:t>slowing you down.</a:t>
            </a:r>
            <a:endParaRPr lang="en-US" sz="2000" dirty="0">
              <a:solidFill>
                <a:schemeClr val="bg2">
                  <a:lumMod val="25000"/>
                </a:schemeClr>
              </a:solidFill>
            </a:endParaRPr>
          </a:p>
          <a:p>
            <a:pPr marL="0" lvl="0" indent="0">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790807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Pharmaceutical Clients Who Trust Us</a:t>
            </a:r>
          </a:p>
        </p:txBody>
      </p:sp>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858" y="4557505"/>
            <a:ext cx="2818361" cy="9070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mnea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830" y="4334564"/>
            <a:ext cx="2305613" cy="9577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urobindo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764" y="4334564"/>
            <a:ext cx="2130036" cy="8922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enzyme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1165" y="4712056"/>
            <a:ext cx="2698719" cy="5802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Pfizer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5791" y="2238998"/>
            <a:ext cx="2020809" cy="13160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ristol-Myers Squibb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3820" y="2039595"/>
            <a:ext cx="3048631" cy="171485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4358" y="2258904"/>
            <a:ext cx="1606278" cy="127623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Johnson &amp; Johnson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15955" y="2775375"/>
            <a:ext cx="3670744" cy="69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86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High </a:t>
            </a:r>
            <a:r>
              <a:rPr lang="en-US" sz="4000" b="1" dirty="0" smtClean="0">
                <a:solidFill>
                  <a:srgbClr val="C00000"/>
                </a:solidFill>
              </a:rPr>
              <a:t>Efficiency, Low Maintenance </a:t>
            </a:r>
            <a:r>
              <a:rPr lang="en-US" sz="4000" b="1" dirty="0">
                <a:solidFill>
                  <a:srgbClr val="C00000"/>
                </a:solidFill>
              </a:rPr>
              <a:t>Pharmaceutical </a:t>
            </a:r>
            <a:r>
              <a:rPr lang="en-US" sz="4000" b="1" dirty="0" smtClean="0">
                <a:solidFill>
                  <a:srgbClr val="C00000"/>
                </a:solidFill>
              </a:rPr>
              <a:t/>
            </a:r>
            <a:br>
              <a:rPr lang="en-US" sz="4000" b="1" dirty="0" smtClean="0">
                <a:solidFill>
                  <a:srgbClr val="C00000"/>
                </a:solidFill>
              </a:rPr>
            </a:br>
            <a:r>
              <a:rPr lang="en-US" sz="4000" b="1" dirty="0" smtClean="0">
                <a:solidFill>
                  <a:srgbClr val="C00000"/>
                </a:solidFill>
              </a:rPr>
              <a:t>Door Solutions</a:t>
            </a:r>
            <a:endParaRPr lang="en-US" sz="4000" b="1" dirty="0">
              <a:solidFill>
                <a:srgbClr val="C00000"/>
              </a:solidFill>
            </a:endParaRP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3776951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2032560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4601673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508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85723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25" y="1690688"/>
            <a:ext cx="7250750" cy="4833833"/>
          </a:xfrm>
          <a:prstGeom prst="rect">
            <a:avLst/>
          </a:prstGeom>
        </p:spPr>
      </p:pic>
      <p:sp>
        <p:nvSpPr>
          <p:cNvPr id="8" name="Title 7"/>
          <p:cNvSpPr>
            <a:spLocks noGrp="1"/>
          </p:cNvSpPr>
          <p:nvPr>
            <p:ph type="title"/>
          </p:nvPr>
        </p:nvSpPr>
        <p:spPr/>
        <p:txBody>
          <a:bodyPr/>
          <a:lstStyle/>
          <a:p>
            <a:pPr algn="ctr"/>
            <a:r>
              <a:rPr lang="en-US" b="1" dirty="0" smtClean="0">
                <a:solidFill>
                  <a:srgbClr val="C00000"/>
                </a:solidFill>
              </a:rPr>
              <a:t>Heavy Industry</a:t>
            </a:r>
            <a:endParaRPr lang="en-US" b="1" dirty="0">
              <a:solidFill>
                <a:srgbClr val="C00000"/>
              </a:solidFill>
            </a:endParaRPr>
          </a:p>
        </p:txBody>
      </p:sp>
    </p:spTree>
    <p:extLst>
      <p:ext uri="{BB962C8B-B14F-4D97-AF65-F5344CB8AC3E}">
        <p14:creationId xmlns:p14="http://schemas.microsoft.com/office/powerpoint/2010/main" val="290483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Provide the Path to Operational Success </a:t>
            </a:r>
          </a:p>
        </p:txBody>
      </p:sp>
      <p:sp>
        <p:nvSpPr>
          <p:cNvPr id="3" name="Content Placeholder 2"/>
          <p:cNvSpPr>
            <a:spLocks noGrp="1"/>
          </p:cNvSpPr>
          <p:nvPr>
            <p:ph idx="1"/>
          </p:nvPr>
        </p:nvSpPr>
        <p:spPr/>
        <p:txBody>
          <a:bodyPr>
            <a:normAutofit fontScale="92500" lnSpcReduction="2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smtClean="0">
                <a:solidFill>
                  <a:schemeClr val="bg2">
                    <a:lumMod val="25000"/>
                  </a:schemeClr>
                </a:solidFill>
              </a:rPr>
              <a:t>Industrial/Commercial Door </a:t>
            </a:r>
            <a:r>
              <a:rPr lang="en-US" sz="2400" i="1" dirty="0">
                <a:solidFill>
                  <a:schemeClr val="bg2">
                    <a:lumMod val="25000"/>
                  </a:schemeClr>
                </a:solidFill>
              </a:rPr>
              <a:t>and Dock Solutions for Heavy Industry Facilities in NJ, NY, PA, DE and MD</a:t>
            </a:r>
          </a:p>
          <a:p>
            <a:pPr marL="0" lvl="0" indent="0" algn="ctr">
              <a:buNone/>
            </a:pPr>
            <a:endParaRPr lang="en-US" sz="2000" dirty="0">
              <a:solidFill>
                <a:schemeClr val="bg2">
                  <a:lumMod val="25000"/>
                </a:schemeClr>
              </a:solidFill>
            </a:endParaRPr>
          </a:p>
          <a:p>
            <a:pPr marL="0" lvl="0" indent="0">
              <a:buNone/>
            </a:pPr>
            <a:r>
              <a:rPr lang="en-US" sz="2000" dirty="0">
                <a:solidFill>
                  <a:schemeClr val="bg2">
                    <a:lumMod val="25000"/>
                  </a:schemeClr>
                </a:solidFill>
              </a:rPr>
              <a:t>Whether you manufacture heavy equipment or are in the business of refining raw materials, it can be a challenge to boost performance levels and gain ground on the competition, while being in strict compliance with environmental and safety standards enforced by the EPA and OSHA—just to name a few. </a:t>
            </a:r>
          </a:p>
          <a:p>
            <a:pPr marL="0" lvl="0" indent="0">
              <a:buNone/>
            </a:pPr>
            <a:r>
              <a:rPr lang="en-US" sz="2000" dirty="0">
                <a:solidFill>
                  <a:schemeClr val="bg2">
                    <a:lumMod val="25000"/>
                  </a:schemeClr>
                </a:solidFill>
              </a:rPr>
              <a:t>In working with some of the most distinguished and recognized companies across Heavy Industry, not only do we bring a deep understanding of what works and what doesn’t, but we’re also able to deliver innovative and quality-backed solutions that: </a:t>
            </a:r>
            <a:r>
              <a:rPr lang="en-US" sz="2000" b="1" dirty="0">
                <a:solidFill>
                  <a:schemeClr val="bg2">
                    <a:lumMod val="25000"/>
                  </a:schemeClr>
                </a:solidFill>
              </a:rPr>
              <a:t>guarantee the safety of controlled environments, optimize operational efficiency</a:t>
            </a:r>
            <a:r>
              <a:rPr lang="en-US" sz="2000" dirty="0">
                <a:solidFill>
                  <a:schemeClr val="bg2">
                    <a:lumMod val="25000"/>
                  </a:schemeClr>
                </a:solidFill>
              </a:rPr>
              <a:t>, </a:t>
            </a:r>
            <a:r>
              <a:rPr lang="en-US" sz="2000" b="1" dirty="0">
                <a:solidFill>
                  <a:schemeClr val="bg2">
                    <a:lumMod val="25000"/>
                  </a:schemeClr>
                </a:solidFill>
              </a:rPr>
              <a:t>and curb your labor and energy costs. </a:t>
            </a:r>
            <a:endParaRPr lang="en-US" sz="2000" dirty="0">
              <a:solidFill>
                <a:schemeClr val="bg2">
                  <a:lumMod val="25000"/>
                </a:schemeClr>
              </a:solidFill>
            </a:endParaRPr>
          </a:p>
          <a:p>
            <a:pPr marL="0" lvl="0" indent="0">
              <a:buNone/>
            </a:pPr>
            <a:r>
              <a:rPr lang="en-US" sz="2000" dirty="0">
                <a:solidFill>
                  <a:schemeClr val="bg2">
                    <a:lumMod val="25000"/>
                  </a:schemeClr>
                </a:solidFill>
              </a:rPr>
              <a:t>Dedicated to helping you get the ideal solution for your needs, our industry specialists and technicians have the experience and expertise to make sure your project is delivered on time and on budget so you can focus on creating the building blocks that move economies forward.</a:t>
            </a:r>
          </a:p>
          <a:p>
            <a:pPr marL="0" indent="0">
              <a:buNone/>
            </a:pPr>
            <a:r>
              <a:rPr lang="en-US" sz="2000" dirty="0">
                <a:solidFill>
                  <a:schemeClr val="bg2">
                    <a:lumMod val="25000"/>
                  </a:schemeClr>
                </a:solidFill>
              </a:rPr>
              <a:t>All of our </a:t>
            </a:r>
            <a:r>
              <a:rPr lang="en-US" sz="2000" dirty="0" smtClean="0">
                <a:solidFill>
                  <a:schemeClr val="bg2">
                    <a:lumMod val="25000"/>
                  </a:schemeClr>
                </a:solidFill>
              </a:rPr>
              <a:t>products </a:t>
            </a:r>
            <a:r>
              <a:rPr lang="en-US" sz="2000" dirty="0">
                <a:solidFill>
                  <a:schemeClr val="bg2">
                    <a:lumMod val="25000"/>
                  </a:schemeClr>
                </a:solidFill>
              </a:rPr>
              <a:t>come with </a:t>
            </a:r>
            <a:r>
              <a:rPr lang="en-US" sz="2000" u="sng" dirty="0">
                <a:solidFill>
                  <a:schemeClr val="accent1"/>
                </a:solidFill>
              </a:rPr>
              <a:t>24 hour emergency support</a:t>
            </a:r>
            <a:r>
              <a:rPr lang="en-US" sz="2000" dirty="0">
                <a:solidFill>
                  <a:schemeClr val="bg2">
                    <a:lumMod val="25000"/>
                  </a:schemeClr>
                </a:solidFill>
              </a:rPr>
              <a:t>, </a:t>
            </a:r>
            <a:r>
              <a:rPr lang="en-US" sz="2000" u="sng" dirty="0">
                <a:solidFill>
                  <a:schemeClr val="accent1"/>
                </a:solidFill>
              </a:rPr>
              <a:t>preventive maintenance</a:t>
            </a:r>
            <a:r>
              <a:rPr lang="en-US" sz="2000" dirty="0">
                <a:solidFill>
                  <a:schemeClr val="bg2">
                    <a:lumMod val="25000"/>
                  </a:schemeClr>
                </a:solidFill>
              </a:rPr>
              <a:t>, </a:t>
            </a:r>
            <a:r>
              <a:rPr lang="en-US" sz="2000" u="sng" dirty="0">
                <a:solidFill>
                  <a:schemeClr val="accent1"/>
                </a:solidFill>
              </a:rPr>
              <a:t>fire testing</a:t>
            </a:r>
            <a:r>
              <a:rPr lang="en-US" sz="2000" dirty="0">
                <a:solidFill>
                  <a:schemeClr val="bg2">
                    <a:lumMod val="25000"/>
                  </a:schemeClr>
                </a:solidFill>
              </a:rPr>
              <a:t>, and </a:t>
            </a:r>
            <a:r>
              <a:rPr lang="en-US" sz="2000" u="sng" dirty="0">
                <a:solidFill>
                  <a:schemeClr val="accent1"/>
                </a:solidFill>
              </a:rPr>
              <a:t>asset ID tracking</a:t>
            </a:r>
            <a:r>
              <a:rPr lang="en-US" sz="2000" dirty="0">
                <a:solidFill>
                  <a:schemeClr val="bg2">
                    <a:lumMod val="25000"/>
                  </a:schemeClr>
                </a:solidFill>
              </a:rPr>
              <a:t> so you never have to worry about </a:t>
            </a:r>
            <a:r>
              <a:rPr lang="en-US" sz="2000" dirty="0" smtClean="0">
                <a:solidFill>
                  <a:schemeClr val="bg2">
                    <a:lumMod val="25000"/>
                  </a:schemeClr>
                </a:solidFill>
              </a:rPr>
              <a:t>our </a:t>
            </a:r>
            <a:r>
              <a:rPr lang="en-US" sz="2000" dirty="0">
                <a:solidFill>
                  <a:schemeClr val="bg2">
                    <a:lumMod val="25000"/>
                  </a:schemeClr>
                </a:solidFill>
              </a:rPr>
              <a:t>door and dock </a:t>
            </a:r>
            <a:r>
              <a:rPr lang="en-US" sz="2000" dirty="0" smtClean="0">
                <a:solidFill>
                  <a:schemeClr val="bg2">
                    <a:lumMod val="25000"/>
                  </a:schemeClr>
                </a:solidFill>
              </a:rPr>
              <a:t>equipment slowing you down.</a:t>
            </a:r>
            <a:endParaRPr lang="en-US" sz="2000" dirty="0">
              <a:solidFill>
                <a:schemeClr val="bg2">
                  <a:lumMod val="25000"/>
                </a:schemeClr>
              </a:solidFill>
            </a:endParaRPr>
          </a:p>
          <a:p>
            <a:pPr marL="0" lvl="0" indent="0">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427695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Heavy Industry Clients Who Trust Us</a:t>
            </a:r>
          </a:p>
        </p:txBody>
      </p:sp>
      <p:sp>
        <p:nvSpPr>
          <p:cNvPr id="6" name="AutoShape 6" descr="https://www.arconic.com/core/images/logo.svg">
            <a:hlinkClick r:id="rId2"/>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Image result for Dupont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48" y="3044312"/>
            <a:ext cx="2669002" cy="1040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rconic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079" y="2706982"/>
            <a:ext cx="1649164" cy="16546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434" y="2776543"/>
            <a:ext cx="3493478" cy="137287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hillips 66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0103" y="2776543"/>
            <a:ext cx="1793857" cy="176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002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5126" y="741704"/>
            <a:ext cx="10438081" cy="4351338"/>
          </a:xfrm>
          <a:prstGeom prst="rect">
            <a:avLst/>
          </a:prstGeom>
        </p:spPr>
      </p:pic>
      <p:sp>
        <p:nvSpPr>
          <p:cNvPr id="5" name="Rectangle 4"/>
          <p:cNvSpPr/>
          <p:nvPr/>
        </p:nvSpPr>
        <p:spPr>
          <a:xfrm>
            <a:off x="5140810" y="1263192"/>
            <a:ext cx="710213" cy="282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Industries</a:t>
            </a:r>
          </a:p>
        </p:txBody>
      </p:sp>
      <p:sp>
        <p:nvSpPr>
          <p:cNvPr id="6" name="Rectangle 5"/>
          <p:cNvSpPr/>
          <p:nvPr/>
        </p:nvSpPr>
        <p:spPr>
          <a:xfrm>
            <a:off x="3852452" y="1263191"/>
            <a:ext cx="1285699" cy="265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Products</a:t>
            </a:r>
          </a:p>
        </p:txBody>
      </p:sp>
      <p:sp>
        <p:nvSpPr>
          <p:cNvPr id="7" name="Rectangle 6"/>
          <p:cNvSpPr/>
          <p:nvPr/>
        </p:nvSpPr>
        <p:spPr>
          <a:xfrm>
            <a:off x="5853683" y="1264433"/>
            <a:ext cx="1004658" cy="25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Services</a:t>
            </a:r>
          </a:p>
        </p:txBody>
      </p:sp>
      <p:sp>
        <p:nvSpPr>
          <p:cNvPr id="8" name="Rectangle 7"/>
          <p:cNvSpPr/>
          <p:nvPr/>
        </p:nvSpPr>
        <p:spPr>
          <a:xfrm>
            <a:off x="7830633" y="1267411"/>
            <a:ext cx="1004658" cy="25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Resources</a:t>
            </a:r>
          </a:p>
        </p:txBody>
      </p:sp>
      <p:sp>
        <p:nvSpPr>
          <p:cNvPr id="9" name="Rectangle 8"/>
          <p:cNvSpPr/>
          <p:nvPr/>
        </p:nvSpPr>
        <p:spPr>
          <a:xfrm>
            <a:off x="6840113" y="1264432"/>
            <a:ext cx="1004658" cy="25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Projects</a:t>
            </a:r>
          </a:p>
        </p:txBody>
      </p:sp>
      <p:sp>
        <p:nvSpPr>
          <p:cNvPr id="14" name="Rectangle 13"/>
          <p:cNvSpPr/>
          <p:nvPr/>
        </p:nvSpPr>
        <p:spPr>
          <a:xfrm>
            <a:off x="8845135" y="1264434"/>
            <a:ext cx="995797" cy="247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About</a:t>
            </a:r>
          </a:p>
        </p:txBody>
      </p:sp>
      <p:sp>
        <p:nvSpPr>
          <p:cNvPr id="15" name="Rectangle 14"/>
          <p:cNvSpPr/>
          <p:nvPr/>
        </p:nvSpPr>
        <p:spPr>
          <a:xfrm>
            <a:off x="9840930" y="1264433"/>
            <a:ext cx="1004659" cy="25328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Get A </a:t>
            </a:r>
            <a:r>
              <a:rPr lang="en-US" sz="1000" dirty="0" smtClean="0"/>
              <a:t>Demo</a:t>
            </a:r>
            <a:endParaRPr lang="en-US" sz="1000" dirty="0"/>
          </a:p>
        </p:txBody>
      </p:sp>
      <p:sp>
        <p:nvSpPr>
          <p:cNvPr id="2" name="Rectangle 1"/>
          <p:cNvSpPr/>
          <p:nvPr/>
        </p:nvSpPr>
        <p:spPr>
          <a:xfrm>
            <a:off x="5135490" y="1548436"/>
            <a:ext cx="712873" cy="1987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Food and Beverage</a:t>
            </a:r>
          </a:p>
          <a:p>
            <a:pPr algn="ctr"/>
            <a:r>
              <a:rPr lang="en-US" sz="1000" dirty="0" smtClean="0"/>
              <a:t>Pharmaceutical</a:t>
            </a:r>
            <a:endParaRPr lang="en-US" sz="1000" dirty="0"/>
          </a:p>
          <a:p>
            <a:pPr algn="ctr"/>
            <a:r>
              <a:rPr lang="en-US" sz="1000" dirty="0"/>
              <a:t>Heavy Industry</a:t>
            </a:r>
          </a:p>
          <a:p>
            <a:pPr algn="ctr"/>
            <a:r>
              <a:rPr lang="en-US" sz="1000" dirty="0"/>
              <a:t>Utilities</a:t>
            </a:r>
          </a:p>
          <a:p>
            <a:pPr algn="ctr"/>
            <a:r>
              <a:rPr lang="en-US" sz="1000" dirty="0"/>
              <a:t>Logistics and </a:t>
            </a:r>
            <a:r>
              <a:rPr lang="en-US" sz="1000" dirty="0" smtClean="0"/>
              <a:t>Distribution</a:t>
            </a:r>
            <a:endParaRPr lang="en-US" sz="1000" dirty="0"/>
          </a:p>
          <a:p>
            <a:pPr algn="ctr"/>
            <a:r>
              <a:rPr lang="en-US" sz="1000" dirty="0" smtClean="0"/>
              <a:t>Transportation</a:t>
            </a:r>
            <a:endParaRPr lang="en-US" sz="1000" dirty="0"/>
          </a:p>
        </p:txBody>
      </p:sp>
      <p:sp>
        <p:nvSpPr>
          <p:cNvPr id="10" name="Rectangle 9"/>
          <p:cNvSpPr/>
          <p:nvPr/>
        </p:nvSpPr>
        <p:spPr>
          <a:xfrm>
            <a:off x="5848611" y="1529000"/>
            <a:ext cx="1004657" cy="1318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a:p>
            <a:pPr algn="ctr"/>
            <a:r>
              <a:rPr lang="en-US" sz="1000" dirty="0"/>
              <a:t>24 Hour Support</a:t>
            </a:r>
          </a:p>
          <a:p>
            <a:pPr algn="ctr"/>
            <a:r>
              <a:rPr lang="en-US" sz="1000" dirty="0"/>
              <a:t>Preventative Maintenance</a:t>
            </a:r>
          </a:p>
          <a:p>
            <a:pPr algn="ctr"/>
            <a:r>
              <a:rPr lang="en-US" sz="1000" dirty="0"/>
              <a:t>Fire Testing</a:t>
            </a:r>
          </a:p>
          <a:p>
            <a:pPr algn="ctr"/>
            <a:r>
              <a:rPr lang="en-US" sz="1000" dirty="0"/>
              <a:t>Asset ID Tracking</a:t>
            </a:r>
          </a:p>
          <a:p>
            <a:pPr algn="ctr"/>
            <a:endParaRPr lang="en-US" sz="1000" dirty="0"/>
          </a:p>
        </p:txBody>
      </p:sp>
      <p:sp>
        <p:nvSpPr>
          <p:cNvPr id="11" name="Rectangle 10"/>
          <p:cNvSpPr/>
          <p:nvPr/>
        </p:nvSpPr>
        <p:spPr>
          <a:xfrm>
            <a:off x="7833942" y="1514336"/>
            <a:ext cx="1015484" cy="704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Product Guides</a:t>
            </a:r>
          </a:p>
          <a:p>
            <a:pPr algn="ctr"/>
            <a:r>
              <a:rPr lang="en-US" sz="1000" dirty="0"/>
              <a:t>Case Studies</a:t>
            </a:r>
          </a:p>
          <a:p>
            <a:pPr algn="ctr"/>
            <a:r>
              <a:rPr lang="en-US" sz="1000" dirty="0"/>
              <a:t>Videos</a:t>
            </a:r>
          </a:p>
          <a:p>
            <a:pPr algn="ctr"/>
            <a:r>
              <a:rPr lang="en-US" sz="1000" dirty="0"/>
              <a:t>Blog</a:t>
            </a:r>
          </a:p>
        </p:txBody>
      </p:sp>
      <p:sp>
        <p:nvSpPr>
          <p:cNvPr id="12" name="Rectangle 11"/>
          <p:cNvSpPr/>
          <p:nvPr/>
        </p:nvSpPr>
        <p:spPr>
          <a:xfrm>
            <a:off x="6840113" y="1511491"/>
            <a:ext cx="1004657" cy="260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Our Work</a:t>
            </a:r>
          </a:p>
        </p:txBody>
      </p:sp>
      <p:sp>
        <p:nvSpPr>
          <p:cNvPr id="17" name="Rectangle 16"/>
          <p:cNvSpPr/>
          <p:nvPr/>
        </p:nvSpPr>
        <p:spPr>
          <a:xfrm>
            <a:off x="953987" y="1732711"/>
            <a:ext cx="2905941" cy="3360331"/>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855994" y="3547447"/>
            <a:ext cx="7536074" cy="1565031"/>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44770" y="2215207"/>
            <a:ext cx="3549623" cy="1342635"/>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58341" y="1751889"/>
            <a:ext cx="1013160" cy="1795558"/>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847133" y="1754971"/>
            <a:ext cx="1283037" cy="1079556"/>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36909" y="2875660"/>
            <a:ext cx="4424219" cy="1938992"/>
          </a:xfrm>
          <a:prstGeom prst="rect">
            <a:avLst/>
          </a:prstGeom>
          <a:noFill/>
        </p:spPr>
        <p:txBody>
          <a:bodyPr wrap="square" rtlCol="0">
            <a:spAutoFit/>
          </a:bodyPr>
          <a:lstStyle/>
          <a:p>
            <a:pPr algn="ctr"/>
            <a:r>
              <a:rPr lang="en-US" sz="6000" dirty="0">
                <a:solidFill>
                  <a:srgbClr val="FF0000"/>
                </a:solidFill>
              </a:rPr>
              <a:t>Banner</a:t>
            </a:r>
          </a:p>
          <a:p>
            <a:pPr algn="ctr"/>
            <a:endParaRPr lang="en-US" sz="6000" dirty="0">
              <a:solidFill>
                <a:srgbClr val="FF0000"/>
              </a:solidFill>
            </a:endParaRPr>
          </a:p>
        </p:txBody>
      </p:sp>
      <p:sp>
        <p:nvSpPr>
          <p:cNvPr id="22" name="Down Arrow 21"/>
          <p:cNvSpPr/>
          <p:nvPr/>
        </p:nvSpPr>
        <p:spPr>
          <a:xfrm>
            <a:off x="7714366" y="3929739"/>
            <a:ext cx="669303" cy="6827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847102" y="1764640"/>
            <a:ext cx="2530785" cy="447820"/>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859927" y="1538298"/>
            <a:ext cx="1264925" cy="1511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a:p>
            <a:pPr algn="ctr"/>
            <a:r>
              <a:rPr lang="en-US" sz="1000" dirty="0"/>
              <a:t>High Speed Doors</a:t>
            </a:r>
          </a:p>
          <a:p>
            <a:pPr algn="ctr"/>
            <a:r>
              <a:rPr lang="en-US" sz="1000" dirty="0"/>
              <a:t>Rubber Doors</a:t>
            </a:r>
          </a:p>
          <a:p>
            <a:pPr algn="ctr"/>
            <a:r>
              <a:rPr lang="en-US" sz="1000" dirty="0"/>
              <a:t>Pedestrian Doors</a:t>
            </a:r>
          </a:p>
          <a:p>
            <a:pPr algn="ctr"/>
            <a:r>
              <a:rPr lang="en-US" sz="1000" dirty="0" smtClean="0"/>
              <a:t>Insect Barrier </a:t>
            </a:r>
            <a:r>
              <a:rPr lang="en-US" sz="1000" dirty="0"/>
              <a:t>Doors</a:t>
            </a:r>
          </a:p>
          <a:p>
            <a:pPr algn="ctr"/>
            <a:r>
              <a:rPr lang="en-US" sz="1000" dirty="0"/>
              <a:t>Overhead Doors</a:t>
            </a:r>
          </a:p>
          <a:p>
            <a:pPr algn="ctr"/>
            <a:r>
              <a:rPr lang="en-US" sz="1000" dirty="0"/>
              <a:t>Cold Storage Doors</a:t>
            </a:r>
          </a:p>
          <a:p>
            <a:pPr algn="ctr"/>
            <a:r>
              <a:rPr lang="en-US" sz="1000" dirty="0"/>
              <a:t>Safety Products</a:t>
            </a:r>
          </a:p>
          <a:p>
            <a:pPr algn="ctr"/>
            <a:r>
              <a:rPr lang="en-US" sz="1000" dirty="0"/>
              <a:t>Dock Equipment</a:t>
            </a:r>
          </a:p>
          <a:p>
            <a:pPr algn="ctr"/>
            <a:endParaRPr lang="en-US" sz="1000" dirty="0"/>
          </a:p>
          <a:p>
            <a:pPr algn="ctr"/>
            <a:endParaRPr lang="en-US" sz="1000" dirty="0"/>
          </a:p>
        </p:txBody>
      </p:sp>
      <p:sp>
        <p:nvSpPr>
          <p:cNvPr id="25" name="Rectangle 24"/>
          <p:cNvSpPr/>
          <p:nvPr/>
        </p:nvSpPr>
        <p:spPr>
          <a:xfrm>
            <a:off x="8845135" y="1524731"/>
            <a:ext cx="979892" cy="704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Who We Are</a:t>
            </a:r>
          </a:p>
          <a:p>
            <a:pPr algn="ctr"/>
            <a:r>
              <a:rPr lang="en-US" sz="1000" dirty="0"/>
              <a:t>Careers</a:t>
            </a:r>
          </a:p>
          <a:p>
            <a:pPr algn="ctr"/>
            <a:r>
              <a:rPr lang="en-US" sz="1000" dirty="0"/>
              <a:t>Contact Us</a:t>
            </a:r>
          </a:p>
        </p:txBody>
      </p:sp>
      <p:sp>
        <p:nvSpPr>
          <p:cNvPr id="3" name="Rectangle 2">
            <a:extLst>
              <a:ext uri="{FF2B5EF4-FFF2-40B4-BE49-F238E27FC236}">
                <a16:creationId xmlns="" xmlns:a16="http://schemas.microsoft.com/office/drawing/2014/main" id="{5553A817-1AF3-0648-9154-7526226DC17A}"/>
              </a:ext>
            </a:extLst>
          </p:cNvPr>
          <p:cNvSpPr/>
          <p:nvPr/>
        </p:nvSpPr>
        <p:spPr>
          <a:xfrm>
            <a:off x="8300852" y="736270"/>
            <a:ext cx="2861953" cy="3325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Call us now </a:t>
            </a:r>
            <a:r>
              <a:rPr lang="en-US" dirty="0" smtClean="0"/>
              <a:t>1-800-417-9995</a:t>
            </a:r>
            <a:endParaRPr lang="en-US" dirty="0"/>
          </a:p>
        </p:txBody>
      </p:sp>
      <p:sp>
        <p:nvSpPr>
          <p:cNvPr id="26" name="Rectangle 25"/>
          <p:cNvSpPr/>
          <p:nvPr/>
        </p:nvSpPr>
        <p:spPr>
          <a:xfrm>
            <a:off x="5853870" y="2843615"/>
            <a:ext cx="1010226" cy="703831"/>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878089" y="3046200"/>
            <a:ext cx="1260062" cy="517522"/>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8098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High </a:t>
            </a:r>
            <a:r>
              <a:rPr lang="en-US" sz="4000" b="1" dirty="0" smtClean="0">
                <a:solidFill>
                  <a:srgbClr val="C00000"/>
                </a:solidFill>
              </a:rPr>
              <a:t>Efficiency, Low Maintenance </a:t>
            </a:r>
            <a:r>
              <a:rPr lang="en-US" sz="4000" b="1" dirty="0">
                <a:solidFill>
                  <a:srgbClr val="C00000"/>
                </a:solidFill>
              </a:rPr>
              <a:t>Heavy </a:t>
            </a:r>
            <a:r>
              <a:rPr lang="en-US" sz="4000" b="1" dirty="0" smtClean="0">
                <a:solidFill>
                  <a:srgbClr val="C00000"/>
                </a:solidFill>
              </a:rPr>
              <a:t>Industry </a:t>
            </a:r>
            <a:br>
              <a:rPr lang="en-US" sz="4000" b="1" dirty="0" smtClean="0">
                <a:solidFill>
                  <a:srgbClr val="C00000"/>
                </a:solidFill>
              </a:rPr>
            </a:br>
            <a:r>
              <a:rPr lang="en-US" sz="4000" b="1" dirty="0" smtClean="0">
                <a:solidFill>
                  <a:srgbClr val="C00000"/>
                </a:solidFill>
              </a:rPr>
              <a:t>Door </a:t>
            </a:r>
            <a:r>
              <a:rPr lang="en-US" sz="4000" b="1" dirty="0">
                <a:solidFill>
                  <a:srgbClr val="C00000"/>
                </a:solidFill>
              </a:rPr>
              <a:t>Solutions</a:t>
            </a: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2905456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27543325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096314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0398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1241538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solidFill>
                  <a:srgbClr val="C00000"/>
                </a:solidFill>
              </a:rPr>
              <a:t>Utilities</a:t>
            </a:r>
            <a:endParaRPr lang="en-US" b="1" dirty="0">
              <a:solidFill>
                <a:srgbClr val="C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040" y="1757278"/>
            <a:ext cx="7513919" cy="4659332"/>
          </a:xfrm>
          <a:prstGeom prst="rect">
            <a:avLst/>
          </a:prstGeom>
        </p:spPr>
      </p:pic>
    </p:spTree>
    <p:extLst>
      <p:ext uri="{BB962C8B-B14F-4D97-AF65-F5344CB8AC3E}">
        <p14:creationId xmlns:p14="http://schemas.microsoft.com/office/powerpoint/2010/main" val="1838576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Pave the Way for Surges in Productivity   </a:t>
            </a:r>
          </a:p>
        </p:txBody>
      </p:sp>
      <p:sp>
        <p:nvSpPr>
          <p:cNvPr id="3" name="Content Placeholder 2"/>
          <p:cNvSpPr>
            <a:spLocks noGrp="1"/>
          </p:cNvSpPr>
          <p:nvPr>
            <p:ph idx="1"/>
          </p:nvPr>
        </p:nvSpPr>
        <p:spPr/>
        <p:txBody>
          <a:bodyPr>
            <a:normAutofit fontScale="92500" lnSpcReduction="2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smtClean="0">
                <a:solidFill>
                  <a:schemeClr val="tx1">
                    <a:lumMod val="75000"/>
                    <a:lumOff val="25000"/>
                  </a:schemeClr>
                </a:solidFill>
              </a:rPr>
              <a:t>Industrial/Commercial Door </a:t>
            </a:r>
            <a:r>
              <a:rPr lang="en-US" sz="2400" i="1" dirty="0">
                <a:solidFill>
                  <a:schemeClr val="tx1">
                    <a:lumMod val="75000"/>
                    <a:lumOff val="25000"/>
                  </a:schemeClr>
                </a:solidFill>
              </a:rPr>
              <a:t>and Dock Solutions for Utility Facilities in NJ, NY, PA, DE and MD</a:t>
            </a:r>
          </a:p>
          <a:p>
            <a:pPr marL="0" lvl="0" indent="0" algn="ctr">
              <a:buNone/>
            </a:pPr>
            <a:endParaRPr lang="en-US" sz="2000" dirty="0"/>
          </a:p>
          <a:p>
            <a:pPr marL="0" lvl="0" indent="0">
              <a:buNone/>
            </a:pPr>
            <a:r>
              <a:rPr lang="en-US" sz="2000" dirty="0">
                <a:solidFill>
                  <a:schemeClr val="bg2">
                    <a:lumMod val="25000"/>
                  </a:schemeClr>
                </a:solidFill>
              </a:rPr>
              <a:t>Whether you operate an electrical power plant, an oil and gas utility, or a waste management facility, it can be a challenge to manage large coverage areas and keep up with pricing demands, while adhering to human health and safety regulations set forth by the various utility commissions, as well as OSHA. </a:t>
            </a:r>
          </a:p>
          <a:p>
            <a:pPr marL="0" lvl="0" indent="0">
              <a:buNone/>
            </a:pPr>
            <a:r>
              <a:rPr lang="en-US" sz="2000" dirty="0">
                <a:solidFill>
                  <a:schemeClr val="bg2">
                    <a:lumMod val="25000"/>
                  </a:schemeClr>
                </a:solidFill>
              </a:rPr>
              <a:t>In working with some of the most distinguished and recognized companies across the Utility industry, not only do we bring a deep understanding of what works and what doesn’t, but we’re also able to deliver innovative and and quality-backed solutions that: </a:t>
            </a:r>
            <a:r>
              <a:rPr lang="en-US" sz="2000" b="1" dirty="0">
                <a:solidFill>
                  <a:schemeClr val="bg2">
                    <a:lumMod val="25000"/>
                  </a:schemeClr>
                </a:solidFill>
              </a:rPr>
              <a:t>guarantee the safety of controlled environments, minimize downtime</a:t>
            </a:r>
            <a:r>
              <a:rPr lang="en-US" sz="2000" dirty="0">
                <a:solidFill>
                  <a:schemeClr val="bg2">
                    <a:lumMod val="25000"/>
                  </a:schemeClr>
                </a:solidFill>
              </a:rPr>
              <a:t>, </a:t>
            </a:r>
            <a:r>
              <a:rPr lang="en-US" sz="2000" b="1" dirty="0">
                <a:solidFill>
                  <a:schemeClr val="bg2">
                    <a:lumMod val="25000"/>
                  </a:schemeClr>
                </a:solidFill>
              </a:rPr>
              <a:t>and drastically reduce your labor and energy expenses. </a:t>
            </a:r>
            <a:endParaRPr lang="en-US" sz="2000" dirty="0">
              <a:solidFill>
                <a:schemeClr val="bg2">
                  <a:lumMod val="25000"/>
                </a:schemeClr>
              </a:solidFill>
            </a:endParaRPr>
          </a:p>
          <a:p>
            <a:pPr marL="0" lvl="0" indent="0">
              <a:buNone/>
            </a:pPr>
            <a:r>
              <a:rPr lang="en-US" sz="2000" dirty="0">
                <a:solidFill>
                  <a:schemeClr val="bg2">
                    <a:lumMod val="25000"/>
                  </a:schemeClr>
                </a:solidFill>
              </a:rPr>
              <a:t>Dedicated to helping you get the ideal solution for your needs, our industry specialists and technicians have the experience and expertise to make sure your projects is delivered on time and on budget so you can focus on keeping communities up and running.</a:t>
            </a:r>
          </a:p>
          <a:p>
            <a:pPr marL="0" indent="0">
              <a:buNone/>
            </a:pPr>
            <a:r>
              <a:rPr lang="en-US" sz="2000" dirty="0">
                <a:solidFill>
                  <a:schemeClr val="bg2">
                    <a:lumMod val="25000"/>
                  </a:schemeClr>
                </a:solidFill>
              </a:rPr>
              <a:t>All of our </a:t>
            </a:r>
            <a:r>
              <a:rPr lang="en-US" sz="2000" dirty="0" smtClean="0">
                <a:solidFill>
                  <a:schemeClr val="bg2">
                    <a:lumMod val="25000"/>
                  </a:schemeClr>
                </a:solidFill>
              </a:rPr>
              <a:t>products </a:t>
            </a:r>
            <a:r>
              <a:rPr lang="en-US" sz="2000" dirty="0">
                <a:solidFill>
                  <a:schemeClr val="bg2">
                    <a:lumMod val="25000"/>
                  </a:schemeClr>
                </a:solidFill>
              </a:rPr>
              <a:t>come with </a:t>
            </a:r>
            <a:r>
              <a:rPr lang="en-US" sz="2000" u="sng" dirty="0">
                <a:solidFill>
                  <a:schemeClr val="accent1"/>
                </a:solidFill>
              </a:rPr>
              <a:t>24 hour emergency support</a:t>
            </a:r>
            <a:r>
              <a:rPr lang="en-US" sz="2000" dirty="0">
                <a:solidFill>
                  <a:schemeClr val="bg2">
                    <a:lumMod val="25000"/>
                  </a:schemeClr>
                </a:solidFill>
              </a:rPr>
              <a:t>, </a:t>
            </a:r>
            <a:r>
              <a:rPr lang="en-US" sz="2000" u="sng" dirty="0">
                <a:solidFill>
                  <a:schemeClr val="accent1"/>
                </a:solidFill>
              </a:rPr>
              <a:t>preventive maintenance</a:t>
            </a:r>
            <a:r>
              <a:rPr lang="en-US" sz="2000" dirty="0">
                <a:solidFill>
                  <a:schemeClr val="bg2">
                    <a:lumMod val="25000"/>
                  </a:schemeClr>
                </a:solidFill>
              </a:rPr>
              <a:t>, </a:t>
            </a:r>
            <a:r>
              <a:rPr lang="en-US" sz="2000" u="sng" dirty="0">
                <a:solidFill>
                  <a:schemeClr val="accent1"/>
                </a:solidFill>
              </a:rPr>
              <a:t>fire testing</a:t>
            </a:r>
            <a:r>
              <a:rPr lang="en-US" sz="2000" dirty="0">
                <a:solidFill>
                  <a:schemeClr val="bg2">
                    <a:lumMod val="25000"/>
                  </a:schemeClr>
                </a:solidFill>
              </a:rPr>
              <a:t>, and </a:t>
            </a:r>
            <a:r>
              <a:rPr lang="en-US" sz="2000" u="sng" dirty="0">
                <a:solidFill>
                  <a:schemeClr val="accent1"/>
                </a:solidFill>
              </a:rPr>
              <a:t>asset ID tracking</a:t>
            </a:r>
            <a:r>
              <a:rPr lang="en-US" sz="2000" dirty="0">
                <a:solidFill>
                  <a:schemeClr val="bg2">
                    <a:lumMod val="25000"/>
                  </a:schemeClr>
                </a:solidFill>
              </a:rPr>
              <a:t> so you never have to worry about </a:t>
            </a:r>
            <a:r>
              <a:rPr lang="en-US" sz="2000" dirty="0" smtClean="0">
                <a:solidFill>
                  <a:schemeClr val="bg2">
                    <a:lumMod val="25000"/>
                  </a:schemeClr>
                </a:solidFill>
              </a:rPr>
              <a:t>our </a:t>
            </a:r>
            <a:r>
              <a:rPr lang="en-US" sz="2000" dirty="0">
                <a:solidFill>
                  <a:schemeClr val="bg2">
                    <a:lumMod val="25000"/>
                  </a:schemeClr>
                </a:solidFill>
              </a:rPr>
              <a:t>door and dock </a:t>
            </a:r>
            <a:r>
              <a:rPr lang="en-US" sz="2000" dirty="0" smtClean="0">
                <a:solidFill>
                  <a:schemeClr val="bg2">
                    <a:lumMod val="25000"/>
                  </a:schemeClr>
                </a:solidFill>
              </a:rPr>
              <a:t>equipment slowing you down.</a:t>
            </a:r>
            <a:endParaRPr lang="en-US" sz="2000" dirty="0">
              <a:solidFill>
                <a:schemeClr val="bg2">
                  <a:lumMod val="25000"/>
                </a:schemeClr>
              </a:solidFill>
            </a:endParaRPr>
          </a:p>
          <a:p>
            <a:pPr marL="0" lvl="0" indent="0">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925787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Utility Clients Who Trust Us</a:t>
            </a:r>
          </a:p>
        </p:txBody>
      </p:sp>
      <p:pic>
        <p:nvPicPr>
          <p:cNvPr id="4098" name="Picture 2" descr="Image result for PSE&amp;G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001" y="2833126"/>
            <a:ext cx="2830539" cy="7536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ntergy Nuclea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698" y="2586904"/>
            <a:ext cx="2531273" cy="99985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peco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2971" y="2586904"/>
            <a:ext cx="2647883" cy="10988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Veriz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0932" y="2757430"/>
            <a:ext cx="2944353" cy="65879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Republic Services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997" y="4271995"/>
            <a:ext cx="3586181" cy="85548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lh5.googleusercontent.com/tI2gakJTSYei3lxoXzJ6fxBkjMB3jtK9n-GOUHGMCNtaI-nrK-Dti7IyzgIEKBj2SLIkIRihXpCzn7XgF-EAmgZdUnwIehJ4dvgtsPV8mQzwgWOr0nFatakCcUs5xrot70tV6WZliB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336" y="3693891"/>
            <a:ext cx="2462551" cy="182721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covanta lo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0137" y="4266250"/>
            <a:ext cx="3106031" cy="97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043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High </a:t>
            </a:r>
            <a:r>
              <a:rPr lang="en-US" sz="4000" b="1" dirty="0" smtClean="0">
                <a:solidFill>
                  <a:srgbClr val="C00000"/>
                </a:solidFill>
              </a:rPr>
              <a:t>Efficiency, Low Maintenance </a:t>
            </a:r>
            <a:r>
              <a:rPr lang="en-US" sz="4000" b="1" dirty="0">
                <a:solidFill>
                  <a:srgbClr val="C00000"/>
                </a:solidFill>
              </a:rPr>
              <a:t>Utility </a:t>
            </a:r>
            <a:r>
              <a:rPr lang="en-US" sz="4000" b="1" dirty="0" smtClean="0">
                <a:solidFill>
                  <a:srgbClr val="C00000"/>
                </a:solidFill>
              </a:rPr>
              <a:t/>
            </a:r>
            <a:br>
              <a:rPr lang="en-US" sz="4000" b="1" dirty="0" smtClean="0">
                <a:solidFill>
                  <a:srgbClr val="C00000"/>
                </a:solidFill>
              </a:rPr>
            </a:br>
            <a:r>
              <a:rPr lang="en-US" sz="4000" b="1" dirty="0" smtClean="0">
                <a:solidFill>
                  <a:srgbClr val="C00000"/>
                </a:solidFill>
              </a:rPr>
              <a:t>Door Solutions</a:t>
            </a:r>
            <a:endParaRPr lang="en-US" sz="4000" b="1" dirty="0">
              <a:solidFill>
                <a:srgbClr val="C00000"/>
              </a:solidFill>
            </a:endParaRP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2555164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1919975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43982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467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406640" y="4011930"/>
            <a:ext cx="1954530" cy="369332"/>
          </a:xfrm>
          <a:prstGeom prst="rect">
            <a:avLst/>
          </a:prstGeom>
          <a:noFill/>
        </p:spPr>
        <p:txBody>
          <a:bodyPr wrap="square" rtlCol="0">
            <a:spAutoFit/>
          </a:bodyPr>
          <a:lstStyle/>
          <a:p>
            <a:r>
              <a:rPr lang="en-US" dirty="0">
                <a:solidFill>
                  <a:schemeClr val="bg1"/>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554" y="1097644"/>
            <a:ext cx="7543800" cy="5038725"/>
          </a:xfrm>
          <a:prstGeom prst="rect">
            <a:avLst/>
          </a:prstGeom>
        </p:spPr>
      </p:pic>
    </p:spTree>
    <p:extLst>
      <p:ext uri="{BB962C8B-B14F-4D97-AF65-F5344CB8AC3E}">
        <p14:creationId xmlns:p14="http://schemas.microsoft.com/office/powerpoint/2010/main" val="165399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2490259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333" y="1799400"/>
            <a:ext cx="6979333" cy="4655229"/>
          </a:xfrm>
          <a:prstGeom prst="rect">
            <a:avLst/>
          </a:prstGeom>
        </p:spPr>
      </p:pic>
      <p:sp>
        <p:nvSpPr>
          <p:cNvPr id="5" name="Title 4"/>
          <p:cNvSpPr>
            <a:spLocks noGrp="1"/>
          </p:cNvSpPr>
          <p:nvPr>
            <p:ph type="title"/>
          </p:nvPr>
        </p:nvSpPr>
        <p:spPr/>
        <p:txBody>
          <a:bodyPr/>
          <a:lstStyle/>
          <a:p>
            <a:pPr algn="ctr"/>
            <a:r>
              <a:rPr lang="en-US" b="1" dirty="0" smtClean="0">
                <a:solidFill>
                  <a:srgbClr val="C00000"/>
                </a:solidFill>
              </a:rPr>
              <a:t>Logistics &amp; Distribution</a:t>
            </a:r>
            <a:endParaRPr lang="en-US" b="1" dirty="0">
              <a:solidFill>
                <a:srgbClr val="C00000"/>
              </a:solidFill>
            </a:endParaRPr>
          </a:p>
        </p:txBody>
      </p:sp>
    </p:spTree>
    <p:extLst>
      <p:ext uri="{BB962C8B-B14F-4D97-AF65-F5344CB8AC3E}">
        <p14:creationId xmlns:p14="http://schemas.microsoft.com/office/powerpoint/2010/main" val="9541796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a:t>
            </a:r>
            <a:r>
              <a:rPr lang="en-US" b="1" dirty="0" smtClean="0">
                <a:solidFill>
                  <a:srgbClr val="C00000"/>
                </a:solidFill>
              </a:rPr>
              <a:t>Deliver Improved Workflows for Customer Convenience </a:t>
            </a:r>
            <a:endParaRPr lang="en-US" b="1" dirty="0">
              <a:solidFill>
                <a:srgbClr val="C00000"/>
              </a:solidFill>
            </a:endParaRPr>
          </a:p>
        </p:txBody>
      </p:sp>
      <p:sp>
        <p:nvSpPr>
          <p:cNvPr id="3" name="Content Placeholder 2"/>
          <p:cNvSpPr>
            <a:spLocks noGrp="1"/>
          </p:cNvSpPr>
          <p:nvPr>
            <p:ph idx="1"/>
          </p:nvPr>
        </p:nvSpPr>
        <p:spPr/>
        <p:txBody>
          <a:bodyPr>
            <a:normAutofit fontScale="85000" lnSpcReduction="1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a:solidFill>
                  <a:schemeClr val="tx1">
                    <a:lumMod val="75000"/>
                    <a:lumOff val="25000"/>
                  </a:schemeClr>
                </a:solidFill>
              </a:rPr>
              <a:t>Proven Door and Dock Solutions for Logistics and Distribution Facilities in NJ, NY, PA, DE and MD</a:t>
            </a:r>
          </a:p>
          <a:p>
            <a:pPr marL="0" lvl="0" indent="0" algn="ctr">
              <a:buNone/>
            </a:pPr>
            <a:endParaRPr lang="en-US" sz="2000" dirty="0"/>
          </a:p>
          <a:p>
            <a:pPr marL="0" lvl="0" indent="0">
              <a:buNone/>
            </a:pPr>
            <a:r>
              <a:rPr lang="en-US" sz="2200" dirty="0">
                <a:solidFill>
                  <a:schemeClr val="bg2">
                    <a:lumMod val="25000"/>
                  </a:schemeClr>
                </a:solidFill>
              </a:rPr>
              <a:t>Whether you operate a courier service, an intermodal freight warehouse, or a distribution center, it can be a challenge to expedite order fulfillment processes and deliver valuable merchandise on time, while adhering to quality assurance and safety standards enforced by SLAs and OSHA. </a:t>
            </a:r>
          </a:p>
          <a:p>
            <a:pPr marL="0" lvl="0" indent="0">
              <a:buNone/>
            </a:pPr>
            <a:r>
              <a:rPr lang="en-US" sz="2200" dirty="0">
                <a:solidFill>
                  <a:schemeClr val="bg2">
                    <a:lumMod val="25000"/>
                  </a:schemeClr>
                </a:solidFill>
              </a:rPr>
              <a:t>In working with some of the most distinguished and recognized companies across the Logistics &amp; Distribution industry, not only do we bring a deep understanding of what works and what doesn’t, but we’re also able to deliver innovative and and quality-backed solutions that: </a:t>
            </a:r>
            <a:r>
              <a:rPr lang="en-US" sz="2200" b="1" dirty="0">
                <a:solidFill>
                  <a:schemeClr val="bg2">
                    <a:lumMod val="25000"/>
                  </a:schemeClr>
                </a:solidFill>
              </a:rPr>
              <a:t>guarantee the safety of controlled environments, minimize downtime</a:t>
            </a:r>
            <a:r>
              <a:rPr lang="en-US" sz="2200" dirty="0">
                <a:solidFill>
                  <a:schemeClr val="bg2">
                    <a:lumMod val="25000"/>
                  </a:schemeClr>
                </a:solidFill>
              </a:rPr>
              <a:t>, </a:t>
            </a:r>
            <a:r>
              <a:rPr lang="en-US" sz="2200" b="1" dirty="0">
                <a:solidFill>
                  <a:schemeClr val="bg2">
                    <a:lumMod val="25000"/>
                  </a:schemeClr>
                </a:solidFill>
              </a:rPr>
              <a:t>and optimize employee productivity.</a:t>
            </a:r>
            <a:endParaRPr lang="en-US" sz="2200" dirty="0">
              <a:solidFill>
                <a:schemeClr val="bg2">
                  <a:lumMod val="25000"/>
                </a:schemeClr>
              </a:solidFill>
            </a:endParaRPr>
          </a:p>
          <a:p>
            <a:pPr marL="0" lvl="0" indent="0">
              <a:buNone/>
            </a:pPr>
            <a:r>
              <a:rPr lang="en-US" sz="2200" dirty="0">
                <a:solidFill>
                  <a:schemeClr val="bg2">
                    <a:lumMod val="25000"/>
                  </a:schemeClr>
                </a:solidFill>
              </a:rPr>
              <a:t>Dedicated to helping you get the ideal solution for your needs, our industry specialists and technicians have the experience and expertise to make sure your project is delivered on time and on budget so you can focus on delivering seamless </a:t>
            </a:r>
            <a:r>
              <a:rPr lang="en-US" sz="2200" dirty="0" smtClean="0">
                <a:solidFill>
                  <a:schemeClr val="bg2">
                    <a:lumMod val="25000"/>
                  </a:schemeClr>
                </a:solidFill>
              </a:rPr>
              <a:t>end-user experiences</a:t>
            </a:r>
            <a:r>
              <a:rPr lang="en-US" sz="2200" dirty="0">
                <a:solidFill>
                  <a:schemeClr val="bg2">
                    <a:lumMod val="25000"/>
                  </a:schemeClr>
                </a:solidFill>
              </a:rPr>
              <a:t>.</a:t>
            </a:r>
          </a:p>
          <a:p>
            <a:pPr marL="0" indent="0">
              <a:buNone/>
            </a:pPr>
            <a:r>
              <a:rPr lang="en-US" sz="2200" dirty="0">
                <a:solidFill>
                  <a:schemeClr val="bg2">
                    <a:lumMod val="25000"/>
                  </a:schemeClr>
                </a:solidFill>
              </a:rPr>
              <a:t>All of our </a:t>
            </a:r>
            <a:r>
              <a:rPr lang="en-US" sz="2200" dirty="0" smtClean="0">
                <a:solidFill>
                  <a:schemeClr val="bg2">
                    <a:lumMod val="25000"/>
                  </a:schemeClr>
                </a:solidFill>
              </a:rPr>
              <a:t>products </a:t>
            </a:r>
            <a:r>
              <a:rPr lang="en-US" sz="2200" dirty="0">
                <a:solidFill>
                  <a:schemeClr val="bg2">
                    <a:lumMod val="25000"/>
                  </a:schemeClr>
                </a:solidFill>
              </a:rPr>
              <a:t>come with </a:t>
            </a:r>
            <a:r>
              <a:rPr lang="en-US" sz="2200" u="sng" dirty="0">
                <a:solidFill>
                  <a:schemeClr val="accent1"/>
                </a:solidFill>
              </a:rPr>
              <a:t>24 hour emergency support</a:t>
            </a:r>
            <a:r>
              <a:rPr lang="en-US" sz="2200" dirty="0">
                <a:solidFill>
                  <a:schemeClr val="bg2">
                    <a:lumMod val="25000"/>
                  </a:schemeClr>
                </a:solidFill>
              </a:rPr>
              <a:t>, </a:t>
            </a:r>
            <a:r>
              <a:rPr lang="en-US" sz="2200" u="sng" dirty="0">
                <a:solidFill>
                  <a:schemeClr val="accent1"/>
                </a:solidFill>
              </a:rPr>
              <a:t>preventive maintenance</a:t>
            </a:r>
            <a:r>
              <a:rPr lang="en-US" sz="2200" dirty="0">
                <a:solidFill>
                  <a:schemeClr val="bg2">
                    <a:lumMod val="25000"/>
                  </a:schemeClr>
                </a:solidFill>
              </a:rPr>
              <a:t>, </a:t>
            </a:r>
            <a:r>
              <a:rPr lang="en-US" sz="2200" u="sng" dirty="0">
                <a:solidFill>
                  <a:schemeClr val="accent1"/>
                </a:solidFill>
              </a:rPr>
              <a:t>fire testing</a:t>
            </a:r>
            <a:r>
              <a:rPr lang="en-US" sz="2200" dirty="0">
                <a:solidFill>
                  <a:schemeClr val="bg2">
                    <a:lumMod val="25000"/>
                  </a:schemeClr>
                </a:solidFill>
              </a:rPr>
              <a:t>, and </a:t>
            </a:r>
            <a:r>
              <a:rPr lang="en-US" sz="2200" u="sng" dirty="0">
                <a:solidFill>
                  <a:schemeClr val="accent1"/>
                </a:solidFill>
              </a:rPr>
              <a:t>asset ID tracking</a:t>
            </a:r>
            <a:r>
              <a:rPr lang="en-US" sz="2200" dirty="0">
                <a:solidFill>
                  <a:schemeClr val="bg2">
                    <a:lumMod val="25000"/>
                  </a:schemeClr>
                </a:solidFill>
              </a:rPr>
              <a:t> so you never have to worry about </a:t>
            </a:r>
            <a:r>
              <a:rPr lang="en-US" sz="2200" dirty="0" smtClean="0">
                <a:solidFill>
                  <a:schemeClr val="bg2">
                    <a:lumMod val="25000"/>
                  </a:schemeClr>
                </a:solidFill>
              </a:rPr>
              <a:t>our </a:t>
            </a:r>
            <a:r>
              <a:rPr lang="en-US" sz="2200" dirty="0">
                <a:solidFill>
                  <a:schemeClr val="bg2">
                    <a:lumMod val="25000"/>
                  </a:schemeClr>
                </a:solidFill>
              </a:rPr>
              <a:t>door and dock </a:t>
            </a:r>
            <a:r>
              <a:rPr lang="en-US" sz="2200" dirty="0" smtClean="0">
                <a:solidFill>
                  <a:schemeClr val="bg2">
                    <a:lumMod val="25000"/>
                  </a:schemeClr>
                </a:solidFill>
              </a:rPr>
              <a:t>equipment slowing you down.</a:t>
            </a:r>
            <a:endParaRPr lang="en-US" sz="2200" dirty="0">
              <a:solidFill>
                <a:schemeClr val="bg2">
                  <a:lumMod val="25000"/>
                </a:schemeClr>
              </a:solidFill>
            </a:endParaRPr>
          </a:p>
          <a:p>
            <a:pPr marL="0" lvl="0" indent="0">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5848024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Logistics &amp; Distribution Clients Who Trust Us</a:t>
            </a:r>
          </a:p>
        </p:txBody>
      </p:sp>
      <p:pic>
        <p:nvPicPr>
          <p:cNvPr id="5122" name="Picture 2" descr="Image result for Delta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980" y="3568367"/>
            <a:ext cx="3188830" cy="4902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usps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73" y="3001713"/>
            <a:ext cx="1730307" cy="14607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710" y="3367165"/>
            <a:ext cx="2266639" cy="72985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Amazon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441" y="3568367"/>
            <a:ext cx="2474333" cy="74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81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smtClean="0">
                <a:solidFill>
                  <a:srgbClr val="C00000"/>
                </a:solidFill>
              </a:rPr>
              <a:t>High Efficiency, Low Maintenance </a:t>
            </a:r>
            <a:r>
              <a:rPr lang="en-US" sz="4000" b="1" dirty="0">
                <a:solidFill>
                  <a:srgbClr val="C00000"/>
                </a:solidFill>
              </a:rPr>
              <a:t>Logistics &amp; Distribution </a:t>
            </a:r>
            <a:r>
              <a:rPr lang="en-US" sz="4000" b="1" dirty="0" smtClean="0">
                <a:solidFill>
                  <a:srgbClr val="C00000"/>
                </a:solidFill>
              </a:rPr>
              <a:t>Door Solutions</a:t>
            </a:r>
            <a:endParaRPr lang="en-US" sz="4000" b="1" dirty="0">
              <a:solidFill>
                <a:srgbClr val="C00000"/>
              </a:solidFill>
            </a:endParaRP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6754842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3881106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75750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4174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1656476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solidFill>
                  <a:srgbClr val="C00000"/>
                </a:solidFill>
              </a:rPr>
              <a:t>Transportation</a:t>
            </a:r>
            <a:endParaRPr lang="en-US" b="1" dirty="0">
              <a:solidFill>
                <a:srgbClr val="C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954" y="1772065"/>
            <a:ext cx="7196092" cy="4797394"/>
          </a:xfrm>
          <a:prstGeom prst="rect">
            <a:avLst/>
          </a:prstGeom>
        </p:spPr>
      </p:pic>
    </p:spTree>
    <p:extLst>
      <p:ext uri="{BB962C8B-B14F-4D97-AF65-F5344CB8AC3E}">
        <p14:creationId xmlns:p14="http://schemas.microsoft.com/office/powerpoint/2010/main" val="1295943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C00000"/>
                </a:solidFill>
              </a:rPr>
              <a:t>High Performance Doors </a:t>
            </a:r>
            <a:r>
              <a:rPr lang="en-US" b="1" dirty="0" smtClean="0">
                <a:solidFill>
                  <a:srgbClr val="C00000"/>
                </a:solidFill>
              </a:rPr>
              <a:t>Lead</a:t>
            </a:r>
            <a:r>
              <a:rPr lang="en-US" b="1" dirty="0" smtClean="0">
                <a:solidFill>
                  <a:srgbClr val="C00000"/>
                </a:solidFill>
              </a:rPr>
              <a:t> </a:t>
            </a:r>
            <a:r>
              <a:rPr lang="en-US" b="1" dirty="0">
                <a:solidFill>
                  <a:srgbClr val="C00000"/>
                </a:solidFill>
              </a:rPr>
              <a:t>Passengers to Their Destination </a:t>
            </a:r>
          </a:p>
        </p:txBody>
      </p:sp>
      <p:sp>
        <p:nvSpPr>
          <p:cNvPr id="3" name="Content Placeholder 2"/>
          <p:cNvSpPr>
            <a:spLocks noGrp="1"/>
          </p:cNvSpPr>
          <p:nvPr>
            <p:ph idx="1"/>
          </p:nvPr>
        </p:nvSpPr>
        <p:spPr>
          <a:xfrm>
            <a:off x="743393" y="1825625"/>
            <a:ext cx="10705214" cy="4351338"/>
          </a:xfrm>
        </p:spPr>
        <p:txBody>
          <a:bodyPr>
            <a:normAutofit fontScale="85000" lnSpcReduction="20000"/>
          </a:bodyPr>
          <a:lstStyle/>
          <a:p>
            <a:pPr marL="0" indent="0" algn="ctr">
              <a:buNone/>
            </a:pPr>
            <a:endParaRPr lang="en-US" sz="2400" i="1" dirty="0">
              <a:solidFill>
                <a:schemeClr val="tx1">
                  <a:lumMod val="75000"/>
                  <a:lumOff val="25000"/>
                </a:schemeClr>
              </a:solidFill>
            </a:endParaRPr>
          </a:p>
          <a:p>
            <a:pPr marL="0" indent="0" algn="ctr">
              <a:buNone/>
            </a:pPr>
            <a:r>
              <a:rPr lang="en-US" sz="2400" i="1" dirty="0" smtClean="0">
                <a:solidFill>
                  <a:schemeClr val="tx1">
                    <a:lumMod val="75000"/>
                    <a:lumOff val="25000"/>
                  </a:schemeClr>
                </a:solidFill>
              </a:rPr>
              <a:t>Industrial/Commercial Door </a:t>
            </a:r>
            <a:r>
              <a:rPr lang="en-US" sz="2400" i="1" dirty="0">
                <a:solidFill>
                  <a:schemeClr val="tx1">
                    <a:lumMod val="75000"/>
                    <a:lumOff val="25000"/>
                  </a:schemeClr>
                </a:solidFill>
              </a:rPr>
              <a:t>and Dock Solutions for Transportation Facilities in NJ, NY, PA, DE and MD</a:t>
            </a:r>
          </a:p>
          <a:p>
            <a:pPr marL="0" lvl="0" indent="0" algn="ctr">
              <a:buNone/>
            </a:pPr>
            <a:endParaRPr lang="en-US" sz="2000" dirty="0"/>
          </a:p>
          <a:p>
            <a:pPr marL="0" lvl="0" indent="0">
              <a:buNone/>
            </a:pPr>
            <a:r>
              <a:rPr lang="en-US" sz="2200" dirty="0">
                <a:solidFill>
                  <a:schemeClr val="bg2">
                    <a:lumMod val="25000"/>
                  </a:schemeClr>
                </a:solidFill>
              </a:rPr>
              <a:t>Whether you operate an airport or a mass transportation system with bus terminals and train stations, it can be a challenge to monitor potential security breaches and maintain the integrity of your infrastructure, while staying up to date on safety and quality standards enforced by the USDOT, TSA, and OSHA—among others. </a:t>
            </a:r>
          </a:p>
          <a:p>
            <a:pPr marL="0" lvl="0" indent="0">
              <a:buNone/>
            </a:pPr>
            <a:r>
              <a:rPr lang="en-US" sz="2200" dirty="0">
                <a:solidFill>
                  <a:schemeClr val="bg2">
                    <a:lumMod val="25000"/>
                  </a:schemeClr>
                </a:solidFill>
              </a:rPr>
              <a:t>In working with some of the most distinguished and recognized companies across the Logistics &amp; Distribution industry, not only do we bring a deep understanding of what works and what doesn’t, but we’re also able to deliver innovative and quality-backed solutions that: </a:t>
            </a:r>
            <a:r>
              <a:rPr lang="en-US" sz="2200" b="1" dirty="0">
                <a:solidFill>
                  <a:schemeClr val="bg2">
                    <a:lumMod val="25000"/>
                  </a:schemeClr>
                </a:solidFill>
              </a:rPr>
              <a:t>guarantee the safety of controlled environments, minimize downtime</a:t>
            </a:r>
            <a:r>
              <a:rPr lang="en-US" sz="2200" dirty="0">
                <a:solidFill>
                  <a:schemeClr val="bg2">
                    <a:lumMod val="25000"/>
                  </a:schemeClr>
                </a:solidFill>
              </a:rPr>
              <a:t>, </a:t>
            </a:r>
            <a:r>
              <a:rPr lang="en-US" sz="2200" b="1" dirty="0">
                <a:solidFill>
                  <a:schemeClr val="bg2">
                    <a:lumMod val="25000"/>
                  </a:schemeClr>
                </a:solidFill>
              </a:rPr>
              <a:t>and</a:t>
            </a:r>
            <a:r>
              <a:rPr lang="en-US" sz="2200" dirty="0">
                <a:solidFill>
                  <a:schemeClr val="bg2">
                    <a:lumMod val="25000"/>
                  </a:schemeClr>
                </a:solidFill>
              </a:rPr>
              <a:t> </a:t>
            </a:r>
            <a:r>
              <a:rPr lang="en-US" sz="2200" b="1" dirty="0">
                <a:solidFill>
                  <a:schemeClr val="bg2">
                    <a:lumMod val="25000"/>
                  </a:schemeClr>
                </a:solidFill>
              </a:rPr>
              <a:t>provide seamless user experiences.</a:t>
            </a:r>
            <a:endParaRPr lang="en-US" sz="2200" dirty="0">
              <a:solidFill>
                <a:schemeClr val="bg2">
                  <a:lumMod val="25000"/>
                </a:schemeClr>
              </a:solidFill>
            </a:endParaRPr>
          </a:p>
          <a:p>
            <a:pPr marL="0" lvl="0" indent="0">
              <a:buNone/>
            </a:pPr>
            <a:r>
              <a:rPr lang="en-US" sz="2200" dirty="0">
                <a:solidFill>
                  <a:schemeClr val="bg2">
                    <a:lumMod val="25000"/>
                  </a:schemeClr>
                </a:solidFill>
              </a:rPr>
              <a:t>Dedicated to helping you get the ideal solution for your needs, our industry specialists and technicians have the experience and expertise to make sure your projects get delivered on time and on budget so you can focus on getting passengers to their destination.</a:t>
            </a:r>
          </a:p>
          <a:p>
            <a:pPr marL="0" indent="0">
              <a:buNone/>
            </a:pPr>
            <a:r>
              <a:rPr lang="en-US" sz="2200" dirty="0">
                <a:solidFill>
                  <a:schemeClr val="bg2">
                    <a:lumMod val="25000"/>
                  </a:schemeClr>
                </a:solidFill>
              </a:rPr>
              <a:t>All of our </a:t>
            </a:r>
            <a:r>
              <a:rPr lang="en-US" sz="2200" dirty="0" smtClean="0">
                <a:solidFill>
                  <a:schemeClr val="bg2">
                    <a:lumMod val="25000"/>
                  </a:schemeClr>
                </a:solidFill>
              </a:rPr>
              <a:t>products </a:t>
            </a:r>
            <a:r>
              <a:rPr lang="en-US" sz="2200" dirty="0">
                <a:solidFill>
                  <a:schemeClr val="bg2">
                    <a:lumMod val="25000"/>
                  </a:schemeClr>
                </a:solidFill>
              </a:rPr>
              <a:t>come with </a:t>
            </a:r>
            <a:r>
              <a:rPr lang="en-US" sz="2200" u="sng" dirty="0">
                <a:solidFill>
                  <a:schemeClr val="accent1"/>
                </a:solidFill>
              </a:rPr>
              <a:t>24 hour emergency support</a:t>
            </a:r>
            <a:r>
              <a:rPr lang="en-US" sz="2200" dirty="0">
                <a:solidFill>
                  <a:schemeClr val="bg2">
                    <a:lumMod val="25000"/>
                  </a:schemeClr>
                </a:solidFill>
              </a:rPr>
              <a:t>, </a:t>
            </a:r>
            <a:r>
              <a:rPr lang="en-US" sz="2200" u="sng" dirty="0">
                <a:solidFill>
                  <a:schemeClr val="accent1"/>
                </a:solidFill>
              </a:rPr>
              <a:t>preventive maintenance</a:t>
            </a:r>
            <a:r>
              <a:rPr lang="en-US" sz="2200" dirty="0">
                <a:solidFill>
                  <a:schemeClr val="bg2">
                    <a:lumMod val="25000"/>
                  </a:schemeClr>
                </a:solidFill>
              </a:rPr>
              <a:t>, </a:t>
            </a:r>
            <a:r>
              <a:rPr lang="en-US" sz="2200" u="sng" dirty="0">
                <a:solidFill>
                  <a:schemeClr val="accent1"/>
                </a:solidFill>
              </a:rPr>
              <a:t>fire testing</a:t>
            </a:r>
            <a:r>
              <a:rPr lang="en-US" sz="2200" dirty="0">
                <a:solidFill>
                  <a:schemeClr val="bg2">
                    <a:lumMod val="25000"/>
                  </a:schemeClr>
                </a:solidFill>
              </a:rPr>
              <a:t>, and </a:t>
            </a:r>
            <a:r>
              <a:rPr lang="en-US" sz="2200" u="sng" dirty="0">
                <a:solidFill>
                  <a:schemeClr val="accent1"/>
                </a:solidFill>
              </a:rPr>
              <a:t>asset ID tracking</a:t>
            </a:r>
            <a:r>
              <a:rPr lang="en-US" sz="2200" dirty="0">
                <a:solidFill>
                  <a:schemeClr val="bg2">
                    <a:lumMod val="25000"/>
                  </a:schemeClr>
                </a:solidFill>
              </a:rPr>
              <a:t> so you never have to worry about </a:t>
            </a:r>
            <a:r>
              <a:rPr lang="en-US" sz="2200" dirty="0" smtClean="0">
                <a:solidFill>
                  <a:schemeClr val="bg2">
                    <a:lumMod val="25000"/>
                  </a:schemeClr>
                </a:solidFill>
              </a:rPr>
              <a:t>our </a:t>
            </a:r>
            <a:r>
              <a:rPr lang="en-US" sz="2200" dirty="0">
                <a:solidFill>
                  <a:schemeClr val="bg2">
                    <a:lumMod val="25000"/>
                  </a:schemeClr>
                </a:solidFill>
              </a:rPr>
              <a:t>door and dock equipment </a:t>
            </a:r>
            <a:r>
              <a:rPr lang="en-US" sz="2200" dirty="0" smtClean="0">
                <a:solidFill>
                  <a:schemeClr val="bg2">
                    <a:lumMod val="25000"/>
                  </a:schemeClr>
                </a:solidFill>
              </a:rPr>
              <a:t>slowing you down.</a:t>
            </a:r>
            <a:endParaRPr lang="en-US" sz="2200" dirty="0">
              <a:solidFill>
                <a:schemeClr val="bg2">
                  <a:lumMod val="25000"/>
                </a:schemeClr>
              </a:solidFill>
            </a:endParaRPr>
          </a:p>
          <a:p>
            <a:pPr marL="0" lvl="0" indent="0">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lvl="0" indent="0" algn="ctr">
              <a:buNone/>
            </a:pPr>
            <a:endParaRPr lang="en-US" sz="2000" dirty="0"/>
          </a:p>
          <a:p>
            <a:pPr marL="0" indent="0" algn="ctr">
              <a:buNone/>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515193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31112"/>
            <a:ext cx="10515600" cy="1325563"/>
          </a:xfrm>
        </p:spPr>
        <p:txBody>
          <a:bodyPr>
            <a:normAutofit fontScale="90000"/>
          </a:bodyPr>
          <a:lstStyle/>
          <a:p>
            <a:r>
              <a:rPr lang="en-US" b="1" dirty="0">
                <a:solidFill>
                  <a:srgbClr val="C00000"/>
                </a:solidFill>
              </a:rPr>
              <a:t>Your Problems. Our Solutions. The Right Decision. </a:t>
            </a:r>
            <a:r>
              <a:rPr lang="en-US" dirty="0">
                <a:solidFill>
                  <a:srgbClr val="C00000"/>
                </a:solidFill>
              </a:rPr>
              <a:t/>
            </a:r>
            <a:br>
              <a:rPr lang="en-US" dirty="0">
                <a:solidFill>
                  <a:srgbClr val="C00000"/>
                </a:solidFill>
              </a:rPr>
            </a:br>
            <a:endParaRPr lang="en-US" dirty="0">
              <a:solidFill>
                <a:srgbClr val="C00000"/>
              </a:solidFill>
            </a:endParaRPr>
          </a:p>
        </p:txBody>
      </p:sp>
      <p:sp>
        <p:nvSpPr>
          <p:cNvPr id="3" name="Content Placeholder 2"/>
          <p:cNvSpPr>
            <a:spLocks noGrp="1"/>
          </p:cNvSpPr>
          <p:nvPr>
            <p:ph idx="1"/>
          </p:nvPr>
        </p:nvSpPr>
        <p:spPr>
          <a:xfrm>
            <a:off x="935222" y="1512724"/>
            <a:ext cx="10321556" cy="4845546"/>
          </a:xfrm>
        </p:spPr>
        <p:txBody>
          <a:bodyPr>
            <a:normAutofit fontScale="62500" lnSpcReduction="20000"/>
          </a:bodyPr>
          <a:lstStyle/>
          <a:p>
            <a:pPr marL="0" indent="0" algn="ctr">
              <a:buNone/>
            </a:pPr>
            <a:endParaRPr lang="en-US" sz="2000" dirty="0"/>
          </a:p>
          <a:p>
            <a:pPr marL="0" indent="0" algn="ctr">
              <a:lnSpc>
                <a:spcPct val="110000"/>
              </a:lnSpc>
              <a:spcBef>
                <a:spcPts val="600"/>
              </a:spcBef>
              <a:spcAft>
                <a:spcPts val="600"/>
              </a:spcAft>
              <a:buNone/>
            </a:pPr>
            <a:r>
              <a:rPr lang="en-US" sz="2600" dirty="0">
                <a:solidFill>
                  <a:schemeClr val="bg2">
                    <a:lumMod val="25000"/>
                  </a:schemeClr>
                </a:solidFill>
              </a:rPr>
              <a:t>Meeting productivity demands and safety standards for your facilities is hard enough. So, when your door and loading dock equipment wear down and need upgrading, it’s critical to have a trusted industrial and commercial door partner to get you back to full working capacity in no time. However, finding </a:t>
            </a:r>
            <a:r>
              <a:rPr lang="en-US" sz="2600" dirty="0" smtClean="0">
                <a:solidFill>
                  <a:schemeClr val="bg2">
                    <a:lumMod val="25000"/>
                  </a:schemeClr>
                </a:solidFill>
              </a:rPr>
              <a:t>the right partner </a:t>
            </a:r>
            <a:r>
              <a:rPr lang="en-US" sz="2600" dirty="0">
                <a:solidFill>
                  <a:schemeClr val="bg2">
                    <a:lumMod val="25000"/>
                  </a:schemeClr>
                </a:solidFill>
              </a:rPr>
              <a:t>with the industry credentials and end-to-end experience you’re looking for can be problematic when the majority of providers only offer piecemeal solutions at best.</a:t>
            </a:r>
          </a:p>
          <a:p>
            <a:pPr marL="0" indent="0" algn="ctr">
              <a:lnSpc>
                <a:spcPct val="110000"/>
              </a:lnSpc>
              <a:spcBef>
                <a:spcPts val="600"/>
              </a:spcBef>
              <a:spcAft>
                <a:spcPts val="600"/>
              </a:spcAft>
              <a:buNone/>
            </a:pPr>
            <a:r>
              <a:rPr lang="en-US" sz="2600" dirty="0">
                <a:solidFill>
                  <a:schemeClr val="bg2">
                    <a:lumMod val="25000"/>
                  </a:schemeClr>
                </a:solidFill>
              </a:rPr>
              <a:t>  That’s where </a:t>
            </a:r>
            <a:r>
              <a:rPr lang="en-US" sz="2600" dirty="0" err="1">
                <a:solidFill>
                  <a:schemeClr val="bg2">
                    <a:lumMod val="25000"/>
                  </a:schemeClr>
                </a:solidFill>
              </a:rPr>
              <a:t>Allmark</a:t>
            </a:r>
            <a:r>
              <a:rPr lang="en-US" sz="2600" dirty="0">
                <a:solidFill>
                  <a:schemeClr val="bg2">
                    <a:lumMod val="25000"/>
                  </a:schemeClr>
                </a:solidFill>
              </a:rPr>
              <a:t> Door™ is a game changer. We take a project-based approach to not only provide you with high performance door technology and equipment – designed to exceed OSHA and other industry-specific safety standards – but </a:t>
            </a:r>
            <a:r>
              <a:rPr lang="en-US" sz="2600" dirty="0" smtClean="0">
                <a:solidFill>
                  <a:schemeClr val="bg2">
                    <a:lumMod val="25000"/>
                  </a:schemeClr>
                </a:solidFill>
              </a:rPr>
              <a:t>also </a:t>
            </a:r>
            <a:r>
              <a:rPr lang="en-US" sz="2600" dirty="0">
                <a:solidFill>
                  <a:schemeClr val="bg2">
                    <a:lumMod val="25000"/>
                  </a:schemeClr>
                </a:solidFill>
              </a:rPr>
              <a:t>deliver foolproof turnkey solutions that make planning, implementing, and maintaining your equipment across facilities simple.</a:t>
            </a:r>
            <a:endParaRPr lang="en-US" sz="2600" dirty="0"/>
          </a:p>
          <a:p>
            <a:pPr marL="0" indent="0" algn="ctr">
              <a:lnSpc>
                <a:spcPct val="110000"/>
              </a:lnSpc>
              <a:spcBef>
                <a:spcPts val="600"/>
              </a:spcBef>
              <a:spcAft>
                <a:spcPts val="600"/>
              </a:spcAft>
              <a:buNone/>
            </a:pPr>
            <a:r>
              <a:rPr lang="en-US" sz="2600" dirty="0" smtClean="0">
                <a:solidFill>
                  <a:schemeClr val="bg2">
                    <a:lumMod val="25000"/>
                  </a:schemeClr>
                </a:solidFill>
              </a:rPr>
              <a:t>Just leave </a:t>
            </a:r>
            <a:r>
              <a:rPr lang="en-US" sz="2600" dirty="0">
                <a:solidFill>
                  <a:schemeClr val="bg2">
                    <a:lumMod val="25000"/>
                  </a:schemeClr>
                </a:solidFill>
              </a:rPr>
              <a:t>all the heavy-lifting and fine-tuning to us while you get a finished product you can be proud of for years to come.</a:t>
            </a:r>
          </a:p>
          <a:p>
            <a:pPr marL="0" indent="0" algn="ctr">
              <a:lnSpc>
                <a:spcPct val="110000"/>
              </a:lnSpc>
              <a:spcBef>
                <a:spcPts val="600"/>
              </a:spcBef>
              <a:spcAft>
                <a:spcPts val="600"/>
              </a:spcAft>
              <a:buNone/>
            </a:pPr>
            <a:endParaRPr lang="en-US" sz="2600" dirty="0"/>
          </a:p>
          <a:p>
            <a:pPr marL="0" indent="0" algn="ctr">
              <a:buNone/>
            </a:pPr>
            <a:endParaRPr lang="en-US" sz="2600" b="1" dirty="0"/>
          </a:p>
          <a:p>
            <a:pPr marL="0" indent="0" algn="ctr">
              <a:buNone/>
            </a:pPr>
            <a:endParaRPr lang="en-US" b="1" dirty="0"/>
          </a:p>
          <a:p>
            <a:pPr marL="0" indent="0">
              <a:buNone/>
            </a:pPr>
            <a:r>
              <a:rPr lang="en-US" sz="2000" dirty="0"/>
              <a:t>			</a:t>
            </a:r>
            <a:endParaRPr lang="en-US" sz="2400" dirty="0">
              <a:solidFill>
                <a:srgbClr val="FF0000"/>
              </a:solidFill>
            </a:endParaRPr>
          </a:p>
          <a:p>
            <a:pPr marL="0" indent="0">
              <a:buNone/>
            </a:pPr>
            <a:r>
              <a:rPr lang="en-US" sz="2000" dirty="0"/>
              <a:t>		</a:t>
            </a:r>
          </a:p>
          <a:p>
            <a:pPr marL="0" indent="0">
              <a:buNone/>
            </a:pPr>
            <a:endParaRPr lang="en-US" sz="2000" dirty="0"/>
          </a:p>
          <a:p>
            <a:pPr marL="0" indent="0" algn="ctr">
              <a:buNone/>
            </a:pPr>
            <a:endParaRPr lang="en-US" sz="2000" dirty="0">
              <a:solidFill>
                <a:srgbClr val="FF0000"/>
              </a:solidFill>
            </a:endParaRPr>
          </a:p>
          <a:p>
            <a:pPr marL="0" indent="0" algn="ctr">
              <a:buNone/>
            </a:pPr>
            <a:endParaRPr lang="en-US" sz="2000" dirty="0">
              <a:solidFill>
                <a:srgbClr val="FF0000"/>
              </a:solidFill>
            </a:endParaRPr>
          </a:p>
          <a:p>
            <a:pPr marL="0" indent="0" algn="ctr">
              <a:buNone/>
            </a:pPr>
            <a:endParaRPr lang="en-US" sz="2000" dirty="0">
              <a:solidFill>
                <a:srgbClr val="FF0000"/>
              </a:solidFill>
            </a:endParaRPr>
          </a:p>
        </p:txBody>
      </p:sp>
      <p:sp>
        <p:nvSpPr>
          <p:cNvPr id="2" name="TextBox 1"/>
          <p:cNvSpPr txBox="1"/>
          <p:nvPr/>
        </p:nvSpPr>
        <p:spPr>
          <a:xfrm>
            <a:off x="1386523" y="5351405"/>
            <a:ext cx="2760956" cy="584775"/>
          </a:xfrm>
          <a:prstGeom prst="rect">
            <a:avLst/>
          </a:prstGeom>
          <a:noFill/>
        </p:spPr>
        <p:txBody>
          <a:bodyPr wrap="square" rtlCol="0">
            <a:spAutoFit/>
          </a:bodyPr>
          <a:lstStyle/>
          <a:p>
            <a:pPr algn="ctr"/>
            <a:r>
              <a:rPr lang="en-US" sz="1600" dirty="0">
                <a:solidFill>
                  <a:schemeClr val="tx1">
                    <a:lumMod val="75000"/>
                    <a:lumOff val="25000"/>
                  </a:schemeClr>
                </a:solidFill>
              </a:rPr>
              <a:t>Combined</a:t>
            </a:r>
          </a:p>
          <a:p>
            <a:pPr algn="ctr"/>
            <a:r>
              <a:rPr lang="en-US" sz="1600" dirty="0">
                <a:solidFill>
                  <a:schemeClr val="tx1">
                    <a:lumMod val="75000"/>
                    <a:lumOff val="25000"/>
                  </a:schemeClr>
                </a:solidFill>
              </a:rPr>
              <a:t>Industry Experience</a:t>
            </a:r>
          </a:p>
        </p:txBody>
      </p:sp>
      <p:sp>
        <p:nvSpPr>
          <p:cNvPr id="4" name="TextBox 3"/>
          <p:cNvSpPr txBox="1"/>
          <p:nvPr/>
        </p:nvSpPr>
        <p:spPr>
          <a:xfrm>
            <a:off x="4646596" y="5353745"/>
            <a:ext cx="3016929" cy="584775"/>
          </a:xfrm>
          <a:prstGeom prst="rect">
            <a:avLst/>
          </a:prstGeom>
          <a:noFill/>
        </p:spPr>
        <p:txBody>
          <a:bodyPr wrap="square" rtlCol="0">
            <a:spAutoFit/>
          </a:bodyPr>
          <a:lstStyle/>
          <a:p>
            <a:pPr algn="ctr"/>
            <a:r>
              <a:rPr lang="en-US" sz="1600" dirty="0">
                <a:solidFill>
                  <a:schemeClr val="tx1">
                    <a:lumMod val="75000"/>
                    <a:lumOff val="25000"/>
                  </a:schemeClr>
                </a:solidFill>
              </a:rPr>
              <a:t>Installations</a:t>
            </a:r>
          </a:p>
          <a:p>
            <a:pPr algn="ctr"/>
            <a:r>
              <a:rPr lang="en-US" sz="1600" dirty="0">
                <a:solidFill>
                  <a:schemeClr val="tx1">
                    <a:lumMod val="75000"/>
                    <a:lumOff val="25000"/>
                  </a:schemeClr>
                </a:solidFill>
              </a:rPr>
              <a:t>Across the Northeast</a:t>
            </a:r>
          </a:p>
        </p:txBody>
      </p:sp>
      <p:sp>
        <p:nvSpPr>
          <p:cNvPr id="5" name="TextBox 4"/>
          <p:cNvSpPr txBox="1"/>
          <p:nvPr/>
        </p:nvSpPr>
        <p:spPr>
          <a:xfrm>
            <a:off x="8435482" y="5351404"/>
            <a:ext cx="1993004" cy="584775"/>
          </a:xfrm>
          <a:prstGeom prst="rect">
            <a:avLst/>
          </a:prstGeom>
          <a:noFill/>
        </p:spPr>
        <p:txBody>
          <a:bodyPr wrap="square" rtlCol="0">
            <a:spAutoFit/>
          </a:bodyPr>
          <a:lstStyle/>
          <a:p>
            <a:pPr algn="ctr"/>
            <a:r>
              <a:rPr lang="en-US" sz="1600" dirty="0">
                <a:solidFill>
                  <a:schemeClr val="tx1">
                    <a:lumMod val="75000"/>
                    <a:lumOff val="25000"/>
                  </a:schemeClr>
                </a:solidFill>
              </a:rPr>
              <a:t>Client</a:t>
            </a:r>
          </a:p>
          <a:p>
            <a:pPr algn="ctr"/>
            <a:r>
              <a:rPr lang="en-US" sz="1600" dirty="0">
                <a:solidFill>
                  <a:schemeClr val="tx1">
                    <a:lumMod val="75000"/>
                    <a:lumOff val="25000"/>
                  </a:schemeClr>
                </a:solidFill>
              </a:rPr>
              <a:t>Retention Rate</a:t>
            </a:r>
          </a:p>
        </p:txBody>
      </p:sp>
      <p:sp>
        <p:nvSpPr>
          <p:cNvPr id="7" name="TextBox 6"/>
          <p:cNvSpPr txBox="1"/>
          <p:nvPr/>
        </p:nvSpPr>
        <p:spPr>
          <a:xfrm>
            <a:off x="4774585" y="4705074"/>
            <a:ext cx="2760956" cy="646331"/>
          </a:xfrm>
          <a:prstGeom prst="rect">
            <a:avLst/>
          </a:prstGeom>
          <a:noFill/>
        </p:spPr>
        <p:txBody>
          <a:bodyPr wrap="square" rtlCol="0">
            <a:spAutoFit/>
          </a:bodyPr>
          <a:lstStyle/>
          <a:p>
            <a:pPr algn="ctr"/>
            <a:r>
              <a:rPr lang="en-US" sz="3600" dirty="0">
                <a:solidFill>
                  <a:srgbClr val="C00000"/>
                </a:solidFill>
              </a:rPr>
              <a:t>200K+</a:t>
            </a:r>
          </a:p>
        </p:txBody>
      </p:sp>
      <p:sp>
        <p:nvSpPr>
          <p:cNvPr id="8" name="TextBox 7"/>
          <p:cNvSpPr txBox="1"/>
          <p:nvPr/>
        </p:nvSpPr>
        <p:spPr>
          <a:xfrm>
            <a:off x="1514510" y="4705074"/>
            <a:ext cx="2760956" cy="646331"/>
          </a:xfrm>
          <a:prstGeom prst="rect">
            <a:avLst/>
          </a:prstGeom>
          <a:noFill/>
        </p:spPr>
        <p:txBody>
          <a:bodyPr wrap="square" rtlCol="0">
            <a:spAutoFit/>
          </a:bodyPr>
          <a:lstStyle/>
          <a:p>
            <a:pPr algn="ctr"/>
            <a:r>
              <a:rPr lang="en-US" sz="3600" dirty="0">
                <a:solidFill>
                  <a:srgbClr val="C00000"/>
                </a:solidFill>
              </a:rPr>
              <a:t>100 Yrs.</a:t>
            </a:r>
          </a:p>
        </p:txBody>
      </p:sp>
      <p:sp>
        <p:nvSpPr>
          <p:cNvPr id="9" name="TextBox 8"/>
          <p:cNvSpPr txBox="1"/>
          <p:nvPr/>
        </p:nvSpPr>
        <p:spPr>
          <a:xfrm>
            <a:off x="8034660" y="4705074"/>
            <a:ext cx="2760956" cy="646331"/>
          </a:xfrm>
          <a:prstGeom prst="rect">
            <a:avLst/>
          </a:prstGeom>
          <a:noFill/>
        </p:spPr>
        <p:txBody>
          <a:bodyPr wrap="square" rtlCol="0">
            <a:spAutoFit/>
          </a:bodyPr>
          <a:lstStyle/>
          <a:p>
            <a:pPr algn="ctr"/>
            <a:r>
              <a:rPr lang="en-US" sz="3600" dirty="0">
                <a:solidFill>
                  <a:srgbClr val="C00000"/>
                </a:solidFill>
              </a:rPr>
              <a:t>90%</a:t>
            </a:r>
          </a:p>
        </p:txBody>
      </p:sp>
    </p:spTree>
    <p:extLst>
      <p:ext uri="{BB962C8B-B14F-4D97-AF65-F5344CB8AC3E}">
        <p14:creationId xmlns:p14="http://schemas.microsoft.com/office/powerpoint/2010/main" val="435824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Transportation Clients Who Trust Us</a:t>
            </a:r>
          </a:p>
        </p:txBody>
      </p:sp>
      <p:pic>
        <p:nvPicPr>
          <p:cNvPr id="6146" name="Picture 2" descr="Image result for New Jersey Transit logo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499" y="3271180"/>
            <a:ext cx="3050136" cy="6862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epta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0902" y="2779222"/>
            <a:ext cx="1670195" cy="16701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Maryland Transit Authority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0364" y="2897025"/>
            <a:ext cx="2799999" cy="144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0207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High </a:t>
            </a:r>
            <a:r>
              <a:rPr lang="en-US" sz="4000" b="1" dirty="0" smtClean="0">
                <a:solidFill>
                  <a:srgbClr val="C00000"/>
                </a:solidFill>
              </a:rPr>
              <a:t>Efficiency, Low Maintenance Transportation </a:t>
            </a:r>
            <a:br>
              <a:rPr lang="en-US" sz="4000" b="1" dirty="0" smtClean="0">
                <a:solidFill>
                  <a:srgbClr val="C00000"/>
                </a:solidFill>
              </a:rPr>
            </a:br>
            <a:r>
              <a:rPr lang="en-US" sz="4000" b="1" dirty="0" smtClean="0">
                <a:solidFill>
                  <a:srgbClr val="C00000"/>
                </a:solidFill>
              </a:rPr>
              <a:t>Door </a:t>
            </a:r>
            <a:r>
              <a:rPr lang="en-US" sz="4000" b="1" dirty="0">
                <a:solidFill>
                  <a:srgbClr val="C00000"/>
                </a:solidFill>
              </a:rPr>
              <a:t>Solutions</a:t>
            </a: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1917663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32284199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847970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01359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4201241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Facilities</a:t>
            </a:r>
          </a:p>
        </p:txBody>
      </p:sp>
    </p:spTree>
    <p:extLst>
      <p:ext uri="{BB962C8B-B14F-4D97-AF65-F5344CB8AC3E}">
        <p14:creationId xmlns:p14="http://schemas.microsoft.com/office/powerpoint/2010/main" val="25852982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182" y="1779402"/>
            <a:ext cx="6751636" cy="4505547"/>
          </a:xfrm>
          <a:prstGeom prst="rect">
            <a:avLst/>
          </a:prstGeom>
        </p:spPr>
      </p:pic>
      <p:sp>
        <p:nvSpPr>
          <p:cNvPr id="4" name="Title 3"/>
          <p:cNvSpPr>
            <a:spLocks noGrp="1"/>
          </p:cNvSpPr>
          <p:nvPr>
            <p:ph type="title"/>
          </p:nvPr>
        </p:nvSpPr>
        <p:spPr/>
        <p:txBody>
          <a:bodyPr/>
          <a:lstStyle/>
          <a:p>
            <a:pPr algn="ctr"/>
            <a:r>
              <a:rPr lang="en-US" b="1" dirty="0" smtClean="0">
                <a:solidFill>
                  <a:srgbClr val="C00000"/>
                </a:solidFill>
              </a:rPr>
              <a:t>Industrial Facilities</a:t>
            </a:r>
            <a:endParaRPr lang="en-US" b="1" dirty="0">
              <a:solidFill>
                <a:srgbClr val="C00000"/>
              </a:solidFill>
            </a:endParaRPr>
          </a:p>
        </p:txBody>
      </p:sp>
    </p:spTree>
    <p:extLst>
      <p:ext uri="{BB962C8B-B14F-4D97-AF65-F5344CB8AC3E}">
        <p14:creationId xmlns:p14="http://schemas.microsoft.com/office/powerpoint/2010/main" val="29238560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7" y="365125"/>
            <a:ext cx="11210925" cy="1325563"/>
          </a:xfrm>
        </p:spPr>
        <p:txBody>
          <a:bodyPr>
            <a:normAutofit/>
          </a:bodyPr>
          <a:lstStyle/>
          <a:p>
            <a:pPr algn="ctr"/>
            <a:r>
              <a:rPr lang="en-US" sz="4000" b="1" dirty="0">
                <a:solidFill>
                  <a:srgbClr val="C00000"/>
                </a:solidFill>
              </a:rPr>
              <a:t>Strong and Reliable Doors Built For Rugged Demands   </a:t>
            </a:r>
          </a:p>
        </p:txBody>
      </p:sp>
      <p:sp>
        <p:nvSpPr>
          <p:cNvPr id="3" name="Content Placeholder 2"/>
          <p:cNvSpPr>
            <a:spLocks noGrp="1"/>
          </p:cNvSpPr>
          <p:nvPr>
            <p:ph idx="1"/>
          </p:nvPr>
        </p:nvSpPr>
        <p:spPr>
          <a:xfrm>
            <a:off x="838200" y="1825624"/>
            <a:ext cx="10515600" cy="4652293"/>
          </a:xfrm>
        </p:spPr>
        <p:txBody>
          <a:bodyPr>
            <a:normAutofit fontScale="77500" lnSpcReduction="20000"/>
          </a:bodyPr>
          <a:lstStyle/>
          <a:p>
            <a:pPr marL="0" indent="0" algn="ctr">
              <a:buNone/>
            </a:pPr>
            <a:endParaRPr lang="en-US" sz="2400" i="1" dirty="0"/>
          </a:p>
          <a:p>
            <a:pPr marL="0" indent="0" algn="ctr">
              <a:buNone/>
            </a:pPr>
            <a:r>
              <a:rPr lang="en-US" sz="2400" i="1" dirty="0">
                <a:solidFill>
                  <a:schemeClr val="tx1">
                    <a:lumMod val="75000"/>
                    <a:lumOff val="25000"/>
                  </a:schemeClr>
                </a:solidFill>
              </a:rPr>
              <a:t>Leading Industrial Door and Dock Solutions Made for a Full Range of Exterior and Interior Facility Applications</a:t>
            </a:r>
          </a:p>
          <a:p>
            <a:pPr marL="0" indent="0" algn="ctr">
              <a:buNone/>
            </a:pPr>
            <a:endParaRPr lang="en-US" sz="2400" i="1" dirty="0">
              <a:solidFill>
                <a:schemeClr val="tx1">
                  <a:lumMod val="75000"/>
                  <a:lumOff val="25000"/>
                </a:schemeClr>
              </a:solidFill>
            </a:endParaRPr>
          </a:p>
          <a:p>
            <a:pPr marL="0" indent="0">
              <a:buNone/>
            </a:pPr>
            <a:r>
              <a:rPr lang="en-US" sz="2200" dirty="0">
                <a:solidFill>
                  <a:schemeClr val="tx1">
                    <a:lumMod val="75000"/>
                    <a:lumOff val="25000"/>
                  </a:schemeClr>
                </a:solidFill>
              </a:rPr>
              <a:t>Industrial facilities of the 21</a:t>
            </a:r>
            <a:r>
              <a:rPr lang="en-US" sz="2200" baseline="30000" dirty="0">
                <a:solidFill>
                  <a:schemeClr val="tx1">
                    <a:lumMod val="75000"/>
                    <a:lumOff val="25000"/>
                  </a:schemeClr>
                </a:solidFill>
              </a:rPr>
              <a:t>st</a:t>
            </a:r>
            <a:r>
              <a:rPr lang="en-US" sz="2200" dirty="0">
                <a:solidFill>
                  <a:schemeClr val="tx1">
                    <a:lumMod val="75000"/>
                    <a:lumOff val="25000"/>
                  </a:schemeClr>
                </a:solidFill>
              </a:rPr>
              <a:t> century and beyond no longer just bear the burden of meeting production demands. To stay ahead of increasingly rigorous compliance protocols and quality assurance standards, they must also continually improve operational excellence in the areas of safety, cost reduction, and energy efficiency. </a:t>
            </a:r>
          </a:p>
          <a:p>
            <a:pPr marL="0" indent="0">
              <a:buNone/>
            </a:pPr>
            <a:r>
              <a:rPr lang="en-US" sz="2200" dirty="0">
                <a:solidFill>
                  <a:schemeClr val="tx1">
                    <a:lumMod val="75000"/>
                    <a:lumOff val="25000"/>
                  </a:schemeClr>
                </a:solidFill>
              </a:rPr>
              <a:t>With our innovative and quality backed industrial door solutions, we help you do exactly that and much more by offering a vast array of door and dock equipment made for leaders of industry who place a premium on peak performance to drive real impact for their bottom line and corporate reputation.  </a:t>
            </a:r>
          </a:p>
          <a:p>
            <a:pPr marL="0" indent="0">
              <a:buNone/>
            </a:pPr>
            <a:r>
              <a:rPr lang="en-US" sz="2200" dirty="0">
                <a:solidFill>
                  <a:schemeClr val="tx1">
                    <a:lumMod val="75000"/>
                    <a:lumOff val="25000"/>
                  </a:schemeClr>
                </a:solidFill>
              </a:rPr>
              <a:t>How can we prove it? Well, we’ve been in the trenches with some of the most prominent Fortune 500 companies across the </a:t>
            </a:r>
            <a:r>
              <a:rPr lang="en-US" sz="2200" u="sng" dirty="0">
                <a:solidFill>
                  <a:srgbClr val="0070C0"/>
                </a:solidFill>
              </a:rPr>
              <a:t>Food &amp; Beverage</a:t>
            </a:r>
            <a:r>
              <a:rPr lang="en-US" sz="2200" dirty="0">
                <a:solidFill>
                  <a:schemeClr val="tx1">
                    <a:lumMod val="75000"/>
                    <a:lumOff val="25000"/>
                  </a:schemeClr>
                </a:solidFill>
              </a:rPr>
              <a:t>, </a:t>
            </a:r>
            <a:r>
              <a:rPr lang="en-US" sz="2200" u="sng" dirty="0">
                <a:solidFill>
                  <a:srgbClr val="0070C0"/>
                </a:solidFill>
              </a:rPr>
              <a:t>Utilities</a:t>
            </a:r>
            <a:r>
              <a:rPr lang="en-US" sz="2200" dirty="0">
                <a:solidFill>
                  <a:schemeClr val="tx1">
                    <a:lumMod val="75000"/>
                    <a:lumOff val="25000"/>
                  </a:schemeClr>
                </a:solidFill>
              </a:rPr>
              <a:t>, </a:t>
            </a:r>
            <a:r>
              <a:rPr lang="en-US" sz="2200" u="sng" dirty="0">
                <a:solidFill>
                  <a:srgbClr val="0070C0"/>
                </a:solidFill>
              </a:rPr>
              <a:t>Heavy Industry</a:t>
            </a:r>
            <a:r>
              <a:rPr lang="en-US" sz="2200" dirty="0">
                <a:solidFill>
                  <a:schemeClr val="tx1">
                    <a:lumMod val="75000"/>
                    <a:lumOff val="25000"/>
                  </a:schemeClr>
                </a:solidFill>
              </a:rPr>
              <a:t>, and </a:t>
            </a:r>
            <a:r>
              <a:rPr lang="en-US" sz="2200" u="sng" dirty="0">
                <a:solidFill>
                  <a:srgbClr val="0070C0"/>
                </a:solidFill>
              </a:rPr>
              <a:t>Transportation</a:t>
            </a:r>
            <a:r>
              <a:rPr lang="en-US" sz="2200" dirty="0">
                <a:solidFill>
                  <a:schemeClr val="tx1">
                    <a:lumMod val="75000"/>
                    <a:lumOff val="25000"/>
                  </a:schemeClr>
                </a:solidFill>
              </a:rPr>
              <a:t> industries  As a result, we’ve not only come to understand their toughest challenges, but we’ve also developed a knack for delivering proven solutions under the highest stakes.</a:t>
            </a:r>
          </a:p>
          <a:p>
            <a:pPr marL="0" indent="0">
              <a:buNone/>
            </a:pPr>
            <a:r>
              <a:rPr lang="en-US" sz="2200" dirty="0">
                <a:solidFill>
                  <a:schemeClr val="tx1">
                    <a:lumMod val="75000"/>
                    <a:lumOff val="25000"/>
                  </a:schemeClr>
                </a:solidFill>
              </a:rPr>
              <a:t>Since we know you can’t tolerate frequent malfunctions or interruptions caused by defective and subpar equipment, we make sure to partner with only the most respected manufacturer brands in our industry to provide you with an ultra-reliable finished product built for the most rugged demands. We also offer a complete package of specialized services that include: 24 hour emergency support, preventive maintenance, fire testing, and asset ID tracking to keep you up and running, no matter your circumstances.</a:t>
            </a:r>
          </a:p>
          <a:p>
            <a:pPr marL="0" indent="0" algn="ctr">
              <a:buNone/>
            </a:pPr>
            <a:endParaRPr lang="en-US" sz="2200" dirty="0">
              <a:solidFill>
                <a:schemeClr val="tx1">
                  <a:lumMod val="75000"/>
                  <a:lumOff val="25000"/>
                </a:schemeClr>
              </a:solidFill>
            </a:endParaRPr>
          </a:p>
          <a:p>
            <a:pPr marL="0" indent="0" algn="ctr">
              <a:buNone/>
            </a:pPr>
            <a:endParaRPr lang="en-US" sz="2200" dirty="0">
              <a:solidFill>
                <a:schemeClr val="tx1">
                  <a:lumMod val="75000"/>
                  <a:lumOff val="25000"/>
                </a:schemeClr>
              </a:solidFill>
            </a:endParaRPr>
          </a:p>
          <a:p>
            <a:pPr marL="0" indent="0" algn="ctr">
              <a:buNone/>
            </a:pPr>
            <a:endParaRPr lang="en-US" sz="22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p>
          <a:p>
            <a:pPr marL="0" indent="0" algn="ctr">
              <a:buNone/>
            </a:pPr>
            <a:endParaRPr lang="en-US" sz="2400" i="1" dirty="0"/>
          </a:p>
          <a:p>
            <a:pPr marL="0" indent="0" algn="ctr">
              <a:buNone/>
            </a:pPr>
            <a:endParaRPr lang="en-US" sz="2400" i="1" dirty="0"/>
          </a:p>
          <a:p>
            <a:pPr marL="0" indent="0" algn="ctr">
              <a:buNone/>
            </a:pPr>
            <a:endParaRPr lang="en-US" sz="2400" i="1" dirty="0"/>
          </a:p>
        </p:txBody>
      </p:sp>
    </p:spTree>
    <p:extLst>
      <p:ext uri="{BB962C8B-B14F-4D97-AF65-F5344CB8AC3E}">
        <p14:creationId xmlns:p14="http://schemas.microsoft.com/office/powerpoint/2010/main" val="879005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333" y="318055"/>
            <a:ext cx="11120438" cy="1325563"/>
          </a:xfrm>
        </p:spPr>
        <p:txBody>
          <a:bodyPr>
            <a:normAutofit/>
          </a:bodyPr>
          <a:lstStyle/>
          <a:p>
            <a:pPr algn="ctr"/>
            <a:r>
              <a:rPr lang="en-US" sz="4000" b="1" dirty="0">
                <a:solidFill>
                  <a:srgbClr val="C00000"/>
                </a:solidFill>
              </a:rPr>
              <a:t>Industrial Facility Solutions To Meet Your </a:t>
            </a:r>
            <a:r>
              <a:rPr lang="en-US" sz="4000" b="1" dirty="0" smtClean="0">
                <a:solidFill>
                  <a:srgbClr val="C00000"/>
                </a:solidFill>
              </a:rPr>
              <a:t/>
            </a:r>
            <a:br>
              <a:rPr lang="en-US" sz="4000" b="1" dirty="0" smtClean="0">
                <a:solidFill>
                  <a:srgbClr val="C00000"/>
                </a:solidFill>
              </a:rPr>
            </a:br>
            <a:r>
              <a:rPr lang="en-US" sz="4000" b="1" dirty="0" smtClean="0">
                <a:solidFill>
                  <a:srgbClr val="C00000"/>
                </a:solidFill>
              </a:rPr>
              <a:t>Performance </a:t>
            </a:r>
            <a:r>
              <a:rPr lang="en-US" sz="4000" b="1" dirty="0">
                <a:solidFill>
                  <a:srgbClr val="C00000"/>
                </a:solidFill>
              </a:rPr>
              <a:t>Needs</a:t>
            </a: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16426362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646317" y="4463197"/>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694434" y="4440409"/>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441164" y="4484067"/>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317044" y="5112546"/>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254569" y="5112546"/>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6940104" y="512558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424891" y="4480532"/>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9909889" y="5125582"/>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3704221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85" y="397745"/>
            <a:ext cx="10515600" cy="959180"/>
          </a:xfrm>
        </p:spPr>
        <p:txBody>
          <a:bodyPr>
            <a:normAutofit/>
          </a:bodyPr>
          <a:lstStyle/>
          <a:p>
            <a:pPr algn="ctr"/>
            <a:r>
              <a:rPr lang="en-US" sz="4000" b="1" dirty="0">
                <a:solidFill>
                  <a:srgbClr val="C00000"/>
                </a:solidFill>
              </a:rPr>
              <a:t>A Few Industries We Excel In</a:t>
            </a:r>
          </a:p>
        </p:txBody>
      </p:sp>
      <p:sp>
        <p:nvSpPr>
          <p:cNvPr id="21" name="TextBox 20"/>
          <p:cNvSpPr txBox="1"/>
          <p:nvPr/>
        </p:nvSpPr>
        <p:spPr>
          <a:xfrm>
            <a:off x="2170270" y="3553637"/>
            <a:ext cx="1818290" cy="369332"/>
          </a:xfrm>
          <a:prstGeom prst="rect">
            <a:avLst/>
          </a:prstGeom>
          <a:noFill/>
        </p:spPr>
        <p:txBody>
          <a:bodyPr wrap="square" rtlCol="0">
            <a:spAutoFit/>
          </a:bodyPr>
          <a:lstStyle/>
          <a:p>
            <a:pPr algn="ctr"/>
            <a:r>
              <a:rPr lang="en-US" dirty="0">
                <a:solidFill>
                  <a:schemeClr val="bg2">
                    <a:lumMod val="25000"/>
                  </a:schemeClr>
                </a:solidFill>
              </a:rPr>
              <a:t>Food &amp; Beverage</a:t>
            </a:r>
          </a:p>
        </p:txBody>
      </p:sp>
      <p:sp>
        <p:nvSpPr>
          <p:cNvPr id="22" name="TextBox 21"/>
          <p:cNvSpPr txBox="1"/>
          <p:nvPr/>
        </p:nvSpPr>
        <p:spPr>
          <a:xfrm>
            <a:off x="5002740" y="3553637"/>
            <a:ext cx="1818290" cy="369332"/>
          </a:xfrm>
          <a:prstGeom prst="rect">
            <a:avLst/>
          </a:prstGeom>
          <a:noFill/>
        </p:spPr>
        <p:txBody>
          <a:bodyPr wrap="square" rtlCol="0">
            <a:spAutoFit/>
          </a:bodyPr>
          <a:lstStyle/>
          <a:p>
            <a:pPr algn="ctr"/>
            <a:r>
              <a:rPr lang="en-US" dirty="0">
                <a:solidFill>
                  <a:schemeClr val="bg2">
                    <a:lumMod val="25000"/>
                  </a:schemeClr>
                </a:solidFill>
              </a:rPr>
              <a:t>Pharmaceutical</a:t>
            </a:r>
          </a:p>
        </p:txBody>
      </p:sp>
      <p:sp>
        <p:nvSpPr>
          <p:cNvPr id="23" name="TextBox 22"/>
          <p:cNvSpPr txBox="1"/>
          <p:nvPr/>
        </p:nvSpPr>
        <p:spPr>
          <a:xfrm>
            <a:off x="7835212" y="3553637"/>
            <a:ext cx="1818290" cy="369332"/>
          </a:xfrm>
          <a:prstGeom prst="rect">
            <a:avLst/>
          </a:prstGeom>
          <a:noFill/>
        </p:spPr>
        <p:txBody>
          <a:bodyPr wrap="square" rtlCol="0">
            <a:spAutoFit/>
          </a:bodyPr>
          <a:lstStyle/>
          <a:p>
            <a:pPr algn="ctr"/>
            <a:r>
              <a:rPr lang="en-US" dirty="0">
                <a:solidFill>
                  <a:schemeClr val="bg2">
                    <a:lumMod val="25000"/>
                  </a:schemeClr>
                </a:solidFill>
              </a:rPr>
              <a:t>Heavy Industry</a:t>
            </a:r>
          </a:p>
        </p:txBody>
      </p:sp>
      <p:sp>
        <p:nvSpPr>
          <p:cNvPr id="24" name="TextBox 23"/>
          <p:cNvSpPr txBox="1"/>
          <p:nvPr/>
        </p:nvSpPr>
        <p:spPr>
          <a:xfrm>
            <a:off x="2170270" y="5505440"/>
            <a:ext cx="1818290" cy="369332"/>
          </a:xfrm>
          <a:prstGeom prst="rect">
            <a:avLst/>
          </a:prstGeom>
          <a:noFill/>
        </p:spPr>
        <p:txBody>
          <a:bodyPr wrap="square" rtlCol="0">
            <a:spAutoFit/>
          </a:bodyPr>
          <a:lstStyle/>
          <a:p>
            <a:pPr algn="ctr"/>
            <a:r>
              <a:rPr lang="en-US" dirty="0">
                <a:solidFill>
                  <a:schemeClr val="bg2">
                    <a:lumMod val="25000"/>
                  </a:schemeClr>
                </a:solidFill>
              </a:rPr>
              <a:t>Utilities</a:t>
            </a:r>
          </a:p>
        </p:txBody>
      </p:sp>
      <p:sp>
        <p:nvSpPr>
          <p:cNvPr id="25" name="TextBox 24"/>
          <p:cNvSpPr txBox="1"/>
          <p:nvPr/>
        </p:nvSpPr>
        <p:spPr>
          <a:xfrm>
            <a:off x="4863858" y="5511869"/>
            <a:ext cx="2475019" cy="369332"/>
          </a:xfrm>
          <a:prstGeom prst="rect">
            <a:avLst/>
          </a:prstGeom>
          <a:noFill/>
        </p:spPr>
        <p:txBody>
          <a:bodyPr wrap="square" rtlCol="0">
            <a:spAutoFit/>
          </a:bodyPr>
          <a:lstStyle/>
          <a:p>
            <a:pPr algn="ctr"/>
            <a:r>
              <a:rPr lang="en-US" dirty="0">
                <a:solidFill>
                  <a:schemeClr val="bg2">
                    <a:lumMod val="25000"/>
                  </a:schemeClr>
                </a:solidFill>
              </a:rPr>
              <a:t>Logistics &amp; Distribution</a:t>
            </a:r>
          </a:p>
        </p:txBody>
      </p:sp>
      <p:sp>
        <p:nvSpPr>
          <p:cNvPr id="26" name="TextBox 25"/>
          <p:cNvSpPr txBox="1"/>
          <p:nvPr/>
        </p:nvSpPr>
        <p:spPr>
          <a:xfrm>
            <a:off x="7959051" y="5511869"/>
            <a:ext cx="1818290" cy="369332"/>
          </a:xfrm>
          <a:prstGeom prst="rect">
            <a:avLst/>
          </a:prstGeom>
          <a:noFill/>
        </p:spPr>
        <p:txBody>
          <a:bodyPr wrap="square" rtlCol="0">
            <a:spAutoFit/>
          </a:bodyPr>
          <a:lstStyle/>
          <a:p>
            <a:pPr algn="ctr"/>
            <a:r>
              <a:rPr lang="en-US" dirty="0">
                <a:solidFill>
                  <a:schemeClr val="bg2">
                    <a:lumMod val="25000"/>
                  </a:schemeClr>
                </a:solidFill>
              </a:rPr>
              <a:t>Transportation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673" y="4128606"/>
            <a:ext cx="1300593" cy="13005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066" y="4014860"/>
            <a:ext cx="1613638" cy="16136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7899" y="4190797"/>
            <a:ext cx="1300593" cy="130059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111" y="2239106"/>
            <a:ext cx="1300593" cy="130059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4060" y="2158657"/>
            <a:ext cx="1300593" cy="130059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5303" y="2239105"/>
            <a:ext cx="1300593" cy="1300593"/>
          </a:xfrm>
          <a:prstGeom prst="rect">
            <a:avLst/>
          </a:prstGeom>
        </p:spPr>
      </p:pic>
    </p:spTree>
    <p:extLst>
      <p:ext uri="{BB962C8B-B14F-4D97-AF65-F5344CB8AC3E}">
        <p14:creationId xmlns:p14="http://schemas.microsoft.com/office/powerpoint/2010/main" val="7456873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A Few Clients Who Trust Us</a:t>
            </a:r>
          </a:p>
        </p:txBody>
      </p:sp>
      <p:pic>
        <p:nvPicPr>
          <p:cNvPr id="5" name="Picture 2" descr="Image result for Kraf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40" y="2235929"/>
            <a:ext cx="1858710" cy="743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anera Brea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481" y="1690688"/>
            <a:ext cx="1805083" cy="1833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Perdu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291" y="1966047"/>
            <a:ext cx="1829676" cy="1245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Nestl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407" y="2272707"/>
            <a:ext cx="2120788" cy="575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Tys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0202" y="3524654"/>
            <a:ext cx="1381029" cy="819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Givaudan Flavor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0" y="3722895"/>
            <a:ext cx="1993376" cy="427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Mountaire Chicken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291" y="3355627"/>
            <a:ext cx="1946461" cy="989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Pepsi C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7923" y="3355627"/>
            <a:ext cx="3221756" cy="926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Dr. Pepper Snappl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972069"/>
            <a:ext cx="3049098" cy="780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Sam Adam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3449" y="4601022"/>
            <a:ext cx="2262885" cy="150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ca Col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2485" y="4601022"/>
            <a:ext cx="2848570" cy="13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0229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Amneal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813" y="2804866"/>
            <a:ext cx="2305613" cy="957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Aurobindo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88" y="2839406"/>
            <a:ext cx="2130036" cy="892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Genzym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87" y="3182358"/>
            <a:ext cx="2698719" cy="580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Pfiz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44" y="1291221"/>
            <a:ext cx="2020809" cy="1316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Bristol-Myers Squibb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997" y="1091819"/>
            <a:ext cx="3048631" cy="1714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693" y="1331035"/>
            <a:ext cx="1606278" cy="1276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Johnson &amp; Johns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8684" y="1724242"/>
            <a:ext cx="3670744" cy="697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Dupont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944" y="4472062"/>
            <a:ext cx="2161077" cy="842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rconic logo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818" y="4134731"/>
            <a:ext cx="1336429" cy="1340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628" y="4247612"/>
            <a:ext cx="2913060" cy="11447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Phillips 66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11386" y="2839406"/>
            <a:ext cx="1347769" cy="1325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covanta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2816" y="4587357"/>
            <a:ext cx="2584907" cy="80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95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Veriz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03" y="3312059"/>
            <a:ext cx="2944353" cy="658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elta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09" y="5373497"/>
            <a:ext cx="3137168" cy="48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usps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487" y="2701762"/>
            <a:ext cx="1730307" cy="1460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02" y="3238582"/>
            <a:ext cx="2266639" cy="729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mazon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01" y="3060220"/>
            <a:ext cx="2474333" cy="743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ew Jersey Transit log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152" y="5271523"/>
            <a:ext cx="3050136" cy="686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epta lo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9229" y="4859281"/>
            <a:ext cx="1510767" cy="1510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Maryland Transit Authority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4138" y="4991742"/>
            <a:ext cx="2419855" cy="1245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E&amp;G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16" y="1328552"/>
            <a:ext cx="2621808" cy="698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Entergy Nuclear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6756" y="1220919"/>
            <a:ext cx="2312208" cy="913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peco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1888" y="1270122"/>
            <a:ext cx="2647883" cy="109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lh5.googleusercontent.com/tI2gakJTSYei3lxoXzJ6fxBkjMB3jtK9n-GOUHGMCNtaI-nrK-Dti7IyzgIEKBj2SLIkIRihXpCzn7XgF-EAmgZdUnwIehJ4dvgtsPV8mQzwgWOr0nFatakCcUs5xrot70tV6WZliB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154" y="763973"/>
            <a:ext cx="2462551" cy="182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968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Some Premier </a:t>
            </a:r>
            <a:r>
              <a:rPr lang="en-US" sz="4000" b="1" dirty="0">
                <a:solidFill>
                  <a:srgbClr val="C00000"/>
                </a:solidFill>
              </a:rPr>
              <a:t>Manufacturer Brands We Partner With</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11" y="2119226"/>
            <a:ext cx="2508392" cy="471578"/>
          </a:xfrm>
          <a:prstGeom prst="rect">
            <a:avLst/>
          </a:prstGeom>
        </p:spPr>
      </p:pic>
      <p:pic>
        <p:nvPicPr>
          <p:cNvPr id="1026" name="Picture 2" descr="https://lh4.googleusercontent.com/kSxBwYGPSeJnkZvKaHw-40xf5fn_TBQnZfTDN238yi3xhfWJRidyDe45i4scwEsxKI6um8V5tuof1-glidEbwgCYxWSEchYhEzGQhpEDSNEftozScc6YBo7d8OGQacNJL7KyAFc4y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943" y="2022283"/>
            <a:ext cx="1690437" cy="958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2659" y="3384133"/>
            <a:ext cx="2844739" cy="796138"/>
          </a:xfrm>
          <a:prstGeom prst="rect">
            <a:avLst/>
          </a:prstGeom>
        </p:spPr>
      </p:pic>
      <p:pic>
        <p:nvPicPr>
          <p:cNvPr id="1028" name="Picture 4" descr="https://lh5.googleusercontent.com/duOMSO4Jbyp-p1fayiEmhHpaz-MCc2WA-WBp6KRQgU94g7_sCdlq8DeMQvV6O2YROKWtjVyUuImpKnlfonc7kRG8X6bse3p7T0zdCmrP4dJm8RhqfnRDEnw5PC5D72n3bipwtOGbbj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849" y="3490921"/>
            <a:ext cx="2376124" cy="859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YIBV7l6Lgf4B4B26APoYOR7_g96c2JFqFyApVb4DuFkq6ySY8v3Kp9jaKnyL4znh2dKx4ZT6gAMovjybm0l8LM9FbRrmDa3GXDtz-xCb0W8dGYqE5N8h2ulDlWJ-ZCWw9hxsWUyBh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161" y="3629636"/>
            <a:ext cx="2746359" cy="5825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5.googleusercontent.com/sDn6wOL2kiMiIHsAZa9G8KtRobLo7WM3ujdUTH4FlJt1BuUfBPSrO-5w-nxZ0_rL7ckqB9Psn2i37zWRd_3QByZTfeLxVZO7pRsMwwYNFcNG-zzPbcac0Wfr6kAo1sdhGG3nWjNUk6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5542" y="4653998"/>
            <a:ext cx="1607789" cy="1542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6538" y="2168088"/>
            <a:ext cx="2733675" cy="381000"/>
          </a:xfrm>
          <a:prstGeom prst="rect">
            <a:avLst/>
          </a:prstGeom>
        </p:spPr>
      </p:pic>
      <p:pic>
        <p:nvPicPr>
          <p:cNvPr id="7170" name="Picture 2" descr="https://lh3.googleusercontent.com/c-tdBv1RlOCs3j7Id0HB6EOVhtrgv_wMkYFAFF5Q5kCYPrbQHKXPyqR1mw_5DyoEbbhePloDGmo4GIn1vo5BTvsXeBbUegYyYecyas2OVTO0XqFl8vt9II941_P9yiPGHkp_FpB8yl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089" y="5135609"/>
            <a:ext cx="3044436" cy="7801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h5.googleusercontent.com/JwBRDjBB-_Ej23wD-nOmIr6AvqicbgiAIQV6wwb75pTkcHEqpMNTFQ8Qsgi1HYJv6DdtpGSGqTX63vGcz2ADwMVcxI3BSPv-IarhunK7_Oj2_JhmzSf99_4rtW44OZ_-fGNACTAN2h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7348" y="5172110"/>
            <a:ext cx="3835311" cy="70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7677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939240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2659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4383057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620791"/>
            <a:ext cx="10058400" cy="4478203"/>
          </a:xfrm>
          <a:prstGeom prst="rect">
            <a:avLst/>
          </a:prstGeom>
        </p:spPr>
      </p:pic>
      <p:sp>
        <p:nvSpPr>
          <p:cNvPr id="5" name="Title 4"/>
          <p:cNvSpPr>
            <a:spLocks noGrp="1"/>
          </p:cNvSpPr>
          <p:nvPr>
            <p:ph type="title"/>
          </p:nvPr>
        </p:nvSpPr>
        <p:spPr/>
        <p:txBody>
          <a:bodyPr/>
          <a:lstStyle/>
          <a:p>
            <a:pPr algn="ctr"/>
            <a:r>
              <a:rPr lang="en-US" b="1" dirty="0" smtClean="0">
                <a:solidFill>
                  <a:srgbClr val="C00000"/>
                </a:solidFill>
              </a:rPr>
              <a:t>Commercial Facilities</a:t>
            </a:r>
            <a:endParaRPr lang="en-US" b="1" dirty="0">
              <a:solidFill>
                <a:srgbClr val="C00000"/>
              </a:solidFill>
            </a:endParaRPr>
          </a:p>
        </p:txBody>
      </p:sp>
    </p:spTree>
    <p:extLst>
      <p:ext uri="{BB962C8B-B14F-4D97-AF65-F5344CB8AC3E}">
        <p14:creationId xmlns:p14="http://schemas.microsoft.com/office/powerpoint/2010/main" val="39138501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1353800" cy="1325563"/>
          </a:xfrm>
        </p:spPr>
        <p:txBody>
          <a:bodyPr>
            <a:normAutofit/>
          </a:bodyPr>
          <a:lstStyle/>
          <a:p>
            <a:pPr algn="ctr"/>
            <a:r>
              <a:rPr lang="en-US" sz="4000" b="1" dirty="0">
                <a:solidFill>
                  <a:srgbClr val="C00000"/>
                </a:solidFill>
              </a:rPr>
              <a:t>Functional and Efficient Doors Made For Swift Delivery   </a:t>
            </a:r>
          </a:p>
        </p:txBody>
      </p:sp>
      <p:sp>
        <p:nvSpPr>
          <p:cNvPr id="3" name="Content Placeholder 2"/>
          <p:cNvSpPr>
            <a:spLocks noGrp="1"/>
          </p:cNvSpPr>
          <p:nvPr>
            <p:ph idx="1"/>
          </p:nvPr>
        </p:nvSpPr>
        <p:spPr/>
        <p:txBody>
          <a:bodyPr>
            <a:normAutofit fontScale="70000" lnSpcReduction="20000"/>
          </a:bodyPr>
          <a:lstStyle/>
          <a:p>
            <a:pPr marL="0" indent="0" algn="ctr">
              <a:buNone/>
            </a:pPr>
            <a:endParaRPr lang="en-US" sz="2400" b="1" i="1" dirty="0"/>
          </a:p>
          <a:p>
            <a:pPr marL="0" indent="0" algn="ctr">
              <a:buNone/>
            </a:pPr>
            <a:r>
              <a:rPr lang="en-US" sz="2700" i="1" dirty="0">
                <a:solidFill>
                  <a:schemeClr val="tx1">
                    <a:lumMod val="75000"/>
                    <a:lumOff val="25000"/>
                  </a:schemeClr>
                </a:solidFill>
              </a:rPr>
              <a:t>Leading Commercial Door and Dock Solutions Made for a Full Range of Exterior and Interior Facility Applications</a:t>
            </a:r>
          </a:p>
          <a:p>
            <a:pPr marL="0" indent="0" algn="ctr">
              <a:buNone/>
            </a:pPr>
            <a:endParaRPr lang="en-US" sz="2400" i="1" dirty="0">
              <a:solidFill>
                <a:schemeClr val="tx1">
                  <a:lumMod val="75000"/>
                  <a:lumOff val="25000"/>
                </a:schemeClr>
              </a:solidFill>
              <a:latin typeface="+mj-lt"/>
            </a:endParaRPr>
          </a:p>
          <a:p>
            <a:pPr marL="0" indent="0">
              <a:buNone/>
            </a:pPr>
            <a:r>
              <a:rPr lang="en-US" sz="2400" dirty="0" smtClean="0">
                <a:solidFill>
                  <a:schemeClr val="tx1">
                    <a:lumMod val="75000"/>
                    <a:lumOff val="25000"/>
                  </a:schemeClr>
                </a:solidFill>
              </a:rPr>
              <a:t>Cutting-edge </a:t>
            </a:r>
            <a:r>
              <a:rPr lang="en-US" sz="2400" dirty="0" smtClean="0">
                <a:solidFill>
                  <a:schemeClr val="tx1">
                    <a:lumMod val="75000"/>
                    <a:lumOff val="25000"/>
                  </a:schemeClr>
                </a:solidFill>
              </a:rPr>
              <a:t>commercial </a:t>
            </a:r>
            <a:r>
              <a:rPr lang="en-US" sz="2400" dirty="0">
                <a:solidFill>
                  <a:schemeClr val="tx1">
                    <a:lumMod val="75000"/>
                    <a:lumOff val="25000"/>
                  </a:schemeClr>
                </a:solidFill>
              </a:rPr>
              <a:t>facilities are not just responsible for maintaining quality distribution and availability standards. To stave off competitors and strict regulators, they must also continually improve operational excellence in the areas of safety, cost reduction and workflow efficiency.</a:t>
            </a:r>
          </a:p>
          <a:p>
            <a:pPr marL="0" indent="0">
              <a:buNone/>
            </a:pPr>
            <a:r>
              <a:rPr lang="en-US" sz="2400" dirty="0">
                <a:solidFill>
                  <a:schemeClr val="tx1">
                    <a:lumMod val="75000"/>
                    <a:lumOff val="25000"/>
                  </a:schemeClr>
                </a:solidFill>
              </a:rPr>
              <a:t>With our innovative and quality backed commercial door solutions, we empower you to do that and much more by offering a dynamic suite of door and dock equipment made for world-class providers who place a premium on peak performance to deliver real impact for their bottom line and corporate reputation.  </a:t>
            </a:r>
          </a:p>
          <a:p>
            <a:pPr marL="0" indent="0">
              <a:buNone/>
            </a:pPr>
            <a:r>
              <a:rPr lang="en-US" sz="2400" dirty="0">
                <a:solidFill>
                  <a:schemeClr val="tx1">
                    <a:lumMod val="75000"/>
                    <a:lumOff val="25000"/>
                  </a:schemeClr>
                </a:solidFill>
              </a:rPr>
              <a:t>How can we prove it? Well, we’ve served countless Fortune 500 companies spanning the </a:t>
            </a:r>
            <a:r>
              <a:rPr lang="en-US" sz="2400" u="sng" dirty="0">
                <a:solidFill>
                  <a:srgbClr val="0070C0"/>
                </a:solidFill>
              </a:rPr>
              <a:t>Food &amp; Beverage Pharmaceutical</a:t>
            </a:r>
            <a:r>
              <a:rPr lang="en-US" sz="2400" dirty="0">
                <a:solidFill>
                  <a:schemeClr val="bg2">
                    <a:lumMod val="25000"/>
                  </a:schemeClr>
                </a:solidFill>
              </a:rPr>
              <a:t>,</a:t>
            </a:r>
            <a:r>
              <a:rPr lang="en-US" sz="2400" dirty="0">
                <a:solidFill>
                  <a:schemeClr val="tx1">
                    <a:lumMod val="75000"/>
                    <a:lumOff val="25000"/>
                  </a:schemeClr>
                </a:solidFill>
              </a:rPr>
              <a:t> </a:t>
            </a:r>
            <a:r>
              <a:rPr lang="en-US" sz="2400" u="sng" dirty="0">
                <a:solidFill>
                  <a:srgbClr val="0070C0"/>
                </a:solidFill>
              </a:rPr>
              <a:t>Transportation</a:t>
            </a:r>
            <a:r>
              <a:rPr lang="en-US" sz="2400" dirty="0">
                <a:solidFill>
                  <a:schemeClr val="tx1">
                    <a:lumMod val="75000"/>
                    <a:lumOff val="25000"/>
                  </a:schemeClr>
                </a:solidFill>
              </a:rPr>
              <a:t>, and </a:t>
            </a:r>
            <a:r>
              <a:rPr lang="en-US" sz="2400" u="sng" dirty="0">
                <a:solidFill>
                  <a:srgbClr val="0070C0"/>
                </a:solidFill>
              </a:rPr>
              <a:t>Logistics &amp; Distribution </a:t>
            </a:r>
            <a:r>
              <a:rPr lang="en-US" sz="2400" dirty="0">
                <a:solidFill>
                  <a:schemeClr val="tx1">
                    <a:lumMod val="75000"/>
                    <a:lumOff val="25000"/>
                  </a:schemeClr>
                </a:solidFill>
              </a:rPr>
              <a:t>industries. As a result, we’ve not only come to understand their most pressing challenges, but we’ve also developed a knack for delivering proven solutions under the highest stakes.</a:t>
            </a:r>
          </a:p>
          <a:p>
            <a:pPr marL="0" indent="0">
              <a:buNone/>
            </a:pPr>
            <a:r>
              <a:rPr lang="en-US" sz="2400" dirty="0">
                <a:solidFill>
                  <a:schemeClr val="tx1">
                    <a:lumMod val="75000"/>
                    <a:lumOff val="25000"/>
                  </a:schemeClr>
                </a:solidFill>
              </a:rPr>
              <a:t>Since we know you can’t tolerate facility interruptions or frequent equipment malfunctions, we make sure to only work with the top manufacturer brands our industry has to offer. This ensures you receive a highly functional and efficient finished product </a:t>
            </a:r>
            <a:r>
              <a:rPr lang="en-US" sz="2400" dirty="0" smtClean="0">
                <a:solidFill>
                  <a:schemeClr val="tx1">
                    <a:lumMod val="75000"/>
                    <a:lumOff val="25000"/>
                  </a:schemeClr>
                </a:solidFill>
              </a:rPr>
              <a:t>that optimizes </a:t>
            </a:r>
            <a:r>
              <a:rPr lang="en-US" sz="2400" dirty="0">
                <a:solidFill>
                  <a:schemeClr val="tx1">
                    <a:lumMod val="75000"/>
                    <a:lumOff val="25000"/>
                  </a:schemeClr>
                </a:solidFill>
              </a:rPr>
              <a:t>delivery times. We also provide a complete package of specialized services that include: 24 hour emergency support, preventive maintenance, fire testing, and asset ID tracking to keep you up and running, no matter what.</a:t>
            </a:r>
          </a:p>
          <a:p>
            <a:pPr marL="0" indent="0" algn="ctr">
              <a:buNone/>
            </a:pPr>
            <a:endParaRPr lang="en-US" sz="2200" dirty="0">
              <a:solidFill>
                <a:schemeClr val="tx1">
                  <a:lumMod val="75000"/>
                  <a:lumOff val="25000"/>
                </a:schemeClr>
              </a:solidFill>
            </a:endParaRPr>
          </a:p>
          <a:p>
            <a:pPr marL="0" indent="0" algn="ctr">
              <a:buNone/>
            </a:pPr>
            <a:endParaRPr lang="en-US" sz="2200" dirty="0">
              <a:solidFill>
                <a:schemeClr val="tx1">
                  <a:lumMod val="75000"/>
                  <a:lumOff val="25000"/>
                </a:schemeClr>
              </a:solidFill>
            </a:endParaRPr>
          </a:p>
          <a:p>
            <a:pPr marL="0" indent="0" algn="ctr">
              <a:buNone/>
            </a:pPr>
            <a:endParaRPr lang="en-US" sz="22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solidFill>
                <a:schemeClr val="tx1">
                  <a:lumMod val="75000"/>
                  <a:lumOff val="25000"/>
                </a:schemeClr>
              </a:solidFill>
            </a:endParaRPr>
          </a:p>
          <a:p>
            <a:pPr marL="0" indent="0" algn="ctr">
              <a:buNone/>
            </a:pPr>
            <a:endParaRPr lang="en-US" sz="2400" i="1" dirty="0"/>
          </a:p>
          <a:p>
            <a:pPr marL="0" indent="0" algn="ctr">
              <a:buNone/>
            </a:pPr>
            <a:endParaRPr lang="en-US" sz="2400" i="1" dirty="0"/>
          </a:p>
          <a:p>
            <a:pPr marL="0" indent="0" algn="ctr">
              <a:buNone/>
            </a:pPr>
            <a:endParaRPr lang="en-US" sz="2400" i="1" dirty="0"/>
          </a:p>
          <a:p>
            <a:pPr marL="0" indent="0" algn="ctr">
              <a:buNone/>
            </a:pPr>
            <a:endParaRPr lang="en-US" sz="2400" i="1" dirty="0"/>
          </a:p>
        </p:txBody>
      </p:sp>
    </p:spTree>
    <p:extLst>
      <p:ext uri="{BB962C8B-B14F-4D97-AF65-F5344CB8AC3E}">
        <p14:creationId xmlns:p14="http://schemas.microsoft.com/office/powerpoint/2010/main" val="15125336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5" y="318055"/>
            <a:ext cx="11598670" cy="1325563"/>
          </a:xfrm>
        </p:spPr>
        <p:txBody>
          <a:bodyPr>
            <a:normAutofit/>
          </a:bodyPr>
          <a:lstStyle/>
          <a:p>
            <a:pPr algn="ctr"/>
            <a:r>
              <a:rPr lang="en-US" sz="4000" b="1" dirty="0">
                <a:solidFill>
                  <a:srgbClr val="C00000"/>
                </a:solidFill>
              </a:rPr>
              <a:t>Commercial Facility Solutions To Meet Your </a:t>
            </a:r>
            <a:r>
              <a:rPr lang="en-US" sz="4000" b="1" dirty="0" smtClean="0">
                <a:solidFill>
                  <a:srgbClr val="C00000"/>
                </a:solidFill>
              </a:rPr>
              <a:t/>
            </a:r>
            <a:br>
              <a:rPr lang="en-US" sz="4000" b="1" dirty="0" smtClean="0">
                <a:solidFill>
                  <a:srgbClr val="C00000"/>
                </a:solidFill>
              </a:rPr>
            </a:br>
            <a:r>
              <a:rPr lang="en-US" sz="4000" b="1" dirty="0" smtClean="0">
                <a:solidFill>
                  <a:srgbClr val="C00000"/>
                </a:solidFill>
              </a:rPr>
              <a:t>Performance </a:t>
            </a:r>
            <a:r>
              <a:rPr lang="en-US" sz="4000" b="1" dirty="0">
                <a:solidFill>
                  <a:srgbClr val="C00000"/>
                </a:solidFill>
              </a:rPr>
              <a:t>Needs</a:t>
            </a:r>
          </a:p>
        </p:txBody>
      </p:sp>
      <p:sp>
        <p:nvSpPr>
          <p:cNvPr id="18" name="TextBox 17"/>
          <p:cNvSpPr txBox="1"/>
          <p:nvPr/>
        </p:nvSpPr>
        <p:spPr>
          <a:xfrm>
            <a:off x="556952" y="4387825"/>
            <a:ext cx="2166464" cy="584775"/>
          </a:xfrm>
          <a:prstGeom prst="rect">
            <a:avLst/>
          </a:prstGeom>
          <a:noFill/>
        </p:spPr>
        <p:txBody>
          <a:bodyPr wrap="square" rtlCol="0">
            <a:spAutoFit/>
          </a:bodyPr>
          <a:lstStyle/>
          <a:p>
            <a:pPr algn="ctr"/>
            <a:r>
              <a:rPr lang="en-US" sz="1200" b="1" dirty="0">
                <a:solidFill>
                  <a:srgbClr val="C00000"/>
                </a:solidFill>
              </a:rPr>
              <a:t>High Speed Doors</a:t>
            </a:r>
          </a:p>
          <a:p>
            <a:pPr algn="ctr"/>
            <a:r>
              <a:rPr lang="en-US" sz="1000" dirty="0">
                <a:solidFill>
                  <a:schemeClr val="tx1">
                    <a:lumMod val="75000"/>
                    <a:lumOff val="25000"/>
                  </a:schemeClr>
                </a:solidFill>
              </a:rPr>
              <a:t>Boost operational efficiency and earn dramatic savings in energy costs</a:t>
            </a:r>
            <a:endParaRPr lang="en-US" sz="1000" dirty="0"/>
          </a:p>
        </p:txBody>
      </p:sp>
      <p:sp>
        <p:nvSpPr>
          <p:cNvPr id="22" name="TextBox 21"/>
          <p:cNvSpPr txBox="1"/>
          <p:nvPr/>
        </p:nvSpPr>
        <p:spPr>
          <a:xfrm>
            <a:off x="3530982" y="4408216"/>
            <a:ext cx="2034737" cy="584775"/>
          </a:xfrm>
          <a:prstGeom prst="rect">
            <a:avLst/>
          </a:prstGeom>
          <a:noFill/>
        </p:spPr>
        <p:txBody>
          <a:bodyPr wrap="square" rtlCol="0">
            <a:spAutoFit/>
          </a:bodyPr>
          <a:lstStyle/>
          <a:p>
            <a:pPr algn="ctr"/>
            <a:r>
              <a:rPr lang="en-US" sz="1200" b="1" dirty="0">
                <a:solidFill>
                  <a:srgbClr val="C00000"/>
                </a:solidFill>
              </a:rPr>
              <a:t>Rubber Doors</a:t>
            </a:r>
          </a:p>
          <a:p>
            <a:pPr algn="ctr"/>
            <a:r>
              <a:rPr lang="en-US" sz="1000" dirty="0"/>
              <a:t>Eliminate downtime associated with unexpected door emergencies </a:t>
            </a:r>
            <a:endParaRPr lang="en-US" sz="1000" b="1" dirty="0">
              <a:solidFill>
                <a:srgbClr val="FF0000"/>
              </a:solidFill>
            </a:endParaRPr>
          </a:p>
        </p:txBody>
      </p:sp>
      <p:sp>
        <p:nvSpPr>
          <p:cNvPr id="3" name="Rectangle 2"/>
          <p:cNvSpPr/>
          <p:nvPr/>
        </p:nvSpPr>
        <p:spPr>
          <a:xfrm>
            <a:off x="1169128" y="5024123"/>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5" name="Rectangle 24"/>
          <p:cNvSpPr/>
          <p:nvPr/>
        </p:nvSpPr>
        <p:spPr>
          <a:xfrm>
            <a:off x="4077294" y="5024123"/>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6" name="Rectangle 25"/>
          <p:cNvSpPr/>
          <p:nvPr/>
        </p:nvSpPr>
        <p:spPr>
          <a:xfrm>
            <a:off x="6985460" y="4995326"/>
            <a:ext cx="942111" cy="16478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2" name="TextBox 31"/>
          <p:cNvSpPr txBox="1"/>
          <p:nvPr/>
        </p:nvSpPr>
        <p:spPr>
          <a:xfrm>
            <a:off x="9065158" y="4387825"/>
            <a:ext cx="2017166" cy="584775"/>
          </a:xfrm>
          <a:prstGeom prst="rect">
            <a:avLst/>
          </a:prstGeom>
          <a:noFill/>
        </p:spPr>
        <p:txBody>
          <a:bodyPr wrap="square" rtlCol="0">
            <a:spAutoFit/>
          </a:bodyPr>
          <a:lstStyle/>
          <a:p>
            <a:pPr algn="ctr"/>
            <a:r>
              <a:rPr lang="en-US" sz="1200" b="1" dirty="0">
                <a:solidFill>
                  <a:srgbClr val="C00000"/>
                </a:solidFill>
              </a:rPr>
              <a:t>Pedestrian Doors</a:t>
            </a:r>
          </a:p>
          <a:p>
            <a:pPr algn="ctr"/>
            <a:r>
              <a:rPr lang="en-US" sz="1000" dirty="0"/>
              <a:t>Achieve door-to-door excellence in areas with high-usage and visibility</a:t>
            </a:r>
          </a:p>
        </p:txBody>
      </p:sp>
      <p:sp>
        <p:nvSpPr>
          <p:cNvPr id="33" name="Rectangle 32"/>
          <p:cNvSpPr/>
          <p:nvPr/>
        </p:nvSpPr>
        <p:spPr>
          <a:xfrm>
            <a:off x="9602685" y="4972600"/>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6" name="TextBox 35"/>
          <p:cNvSpPr txBox="1"/>
          <p:nvPr/>
        </p:nvSpPr>
        <p:spPr>
          <a:xfrm>
            <a:off x="6373285" y="4406574"/>
            <a:ext cx="2172623" cy="584775"/>
          </a:xfrm>
          <a:prstGeom prst="rect">
            <a:avLst/>
          </a:prstGeom>
          <a:noFill/>
        </p:spPr>
        <p:txBody>
          <a:bodyPr wrap="square" rtlCol="0">
            <a:spAutoFit/>
          </a:bodyPr>
          <a:lstStyle/>
          <a:p>
            <a:pPr algn="ctr"/>
            <a:r>
              <a:rPr lang="en-US" sz="1200" b="1" dirty="0">
                <a:solidFill>
                  <a:srgbClr val="C00000"/>
                </a:solidFill>
              </a:rPr>
              <a:t>Metal Doors</a:t>
            </a:r>
          </a:p>
          <a:p>
            <a:pPr algn="ctr"/>
            <a:r>
              <a:rPr lang="en-US" sz="1000" dirty="0"/>
              <a:t>Maximize the longevity of doors shielding special environments</a:t>
            </a:r>
            <a:endParaRPr lang="en-US" sz="10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255" y="1929677"/>
            <a:ext cx="2475030" cy="2475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60" y="1929677"/>
            <a:ext cx="2475383" cy="24753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418" y="1929676"/>
            <a:ext cx="2230498" cy="247080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1751" y="1929676"/>
            <a:ext cx="2470809" cy="2470809"/>
          </a:xfrm>
          <a:prstGeom prst="rect">
            <a:avLst/>
          </a:prstGeom>
        </p:spPr>
      </p:pic>
    </p:spTree>
    <p:extLst>
      <p:ext uri="{BB962C8B-B14F-4D97-AF65-F5344CB8AC3E}">
        <p14:creationId xmlns:p14="http://schemas.microsoft.com/office/powerpoint/2010/main" val="1556101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774579" y="4440409"/>
            <a:ext cx="2158617" cy="861774"/>
          </a:xfrm>
          <a:prstGeom prst="rect">
            <a:avLst/>
          </a:prstGeom>
          <a:noFill/>
        </p:spPr>
        <p:txBody>
          <a:bodyPr wrap="square" rtlCol="0">
            <a:spAutoFit/>
          </a:bodyPr>
          <a:lstStyle/>
          <a:p>
            <a:pPr algn="ctr"/>
            <a:r>
              <a:rPr lang="en-US" sz="1200" b="1" dirty="0">
                <a:solidFill>
                  <a:srgbClr val="C00000"/>
                </a:solidFill>
              </a:rPr>
              <a:t>Cold Storage Doors</a:t>
            </a:r>
          </a:p>
          <a:p>
            <a:pPr algn="ctr"/>
            <a:r>
              <a:rPr lang="en-US" sz="1000" dirty="0">
                <a:solidFill>
                  <a:schemeClr val="tx1">
                    <a:lumMod val="75000"/>
                    <a:lumOff val="25000"/>
                  </a:schemeClr>
                </a:solidFill>
              </a:rPr>
              <a:t>Preserve products and ingredients in temperature-controlled environments</a:t>
            </a:r>
          </a:p>
          <a:p>
            <a:endParaRPr lang="en-US" dirty="0"/>
          </a:p>
        </p:txBody>
      </p:sp>
      <p:sp>
        <p:nvSpPr>
          <p:cNvPr id="20" name="TextBox 19"/>
          <p:cNvSpPr txBox="1"/>
          <p:nvPr/>
        </p:nvSpPr>
        <p:spPr>
          <a:xfrm>
            <a:off x="861411" y="4445171"/>
            <a:ext cx="2164204" cy="584775"/>
          </a:xfrm>
          <a:prstGeom prst="rect">
            <a:avLst/>
          </a:prstGeom>
          <a:noFill/>
        </p:spPr>
        <p:txBody>
          <a:bodyPr wrap="square" rtlCol="0">
            <a:spAutoFit/>
          </a:bodyPr>
          <a:lstStyle/>
          <a:p>
            <a:pPr algn="ctr"/>
            <a:r>
              <a:rPr lang="en-US" sz="1200" b="1" dirty="0">
                <a:solidFill>
                  <a:srgbClr val="C00000"/>
                </a:solidFill>
              </a:rPr>
              <a:t>Overhead Doors</a:t>
            </a:r>
          </a:p>
          <a:p>
            <a:pPr algn="ctr"/>
            <a:r>
              <a:rPr lang="en-US" sz="1000" dirty="0">
                <a:solidFill>
                  <a:schemeClr val="tx1">
                    <a:lumMod val="75000"/>
                    <a:lumOff val="25000"/>
                  </a:schemeClr>
                </a:solidFill>
              </a:rPr>
              <a:t>Increase the dependability and performance of critical access points</a:t>
            </a:r>
            <a:endParaRPr lang="en-US" sz="1000" dirty="0"/>
          </a:p>
        </p:txBody>
      </p:sp>
      <p:sp>
        <p:nvSpPr>
          <p:cNvPr id="21" name="TextBox 20"/>
          <p:cNvSpPr txBox="1"/>
          <p:nvPr/>
        </p:nvSpPr>
        <p:spPr>
          <a:xfrm>
            <a:off x="6682160" y="4460498"/>
            <a:ext cx="2002492" cy="738664"/>
          </a:xfrm>
          <a:prstGeom prst="rect">
            <a:avLst/>
          </a:prstGeom>
          <a:noFill/>
        </p:spPr>
        <p:txBody>
          <a:bodyPr wrap="square" rtlCol="0">
            <a:spAutoFit/>
          </a:bodyPr>
          <a:lstStyle/>
          <a:p>
            <a:pPr algn="ctr"/>
            <a:r>
              <a:rPr lang="en-US" sz="1200" b="1" dirty="0">
                <a:solidFill>
                  <a:srgbClr val="C00000"/>
                </a:solidFill>
              </a:rPr>
              <a:t>Safety Products</a:t>
            </a:r>
          </a:p>
          <a:p>
            <a:pPr algn="ctr"/>
            <a:r>
              <a:rPr lang="en-US" sz="1000" dirty="0">
                <a:solidFill>
                  <a:schemeClr val="tx1">
                    <a:lumMod val="75000"/>
                    <a:lumOff val="25000"/>
                  </a:schemeClr>
                </a:solidFill>
              </a:rPr>
              <a:t>Ensure employee well-being and the security of facility assets</a:t>
            </a:r>
            <a:endParaRPr lang="en-US" sz="1000" dirty="0"/>
          </a:p>
          <a:p>
            <a:endParaRPr lang="en-US" sz="1000" dirty="0"/>
          </a:p>
        </p:txBody>
      </p:sp>
      <p:sp>
        <p:nvSpPr>
          <p:cNvPr id="27" name="Rectangle 26"/>
          <p:cNvSpPr/>
          <p:nvPr/>
        </p:nvSpPr>
        <p:spPr>
          <a:xfrm>
            <a:off x="1472457" y="5112549"/>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8" name="Rectangle 27"/>
          <p:cNvSpPr/>
          <p:nvPr/>
        </p:nvSpPr>
        <p:spPr>
          <a:xfrm>
            <a:off x="4382831"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29" name="Rectangle 28"/>
          <p:cNvSpPr/>
          <p:nvPr/>
        </p:nvSpPr>
        <p:spPr>
          <a:xfrm>
            <a:off x="7212350" y="5112548"/>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sp>
        <p:nvSpPr>
          <p:cNvPr id="34" name="TextBox 33"/>
          <p:cNvSpPr txBox="1"/>
          <p:nvPr/>
        </p:nvSpPr>
        <p:spPr>
          <a:xfrm>
            <a:off x="9564884" y="4445170"/>
            <a:ext cx="1912109" cy="584775"/>
          </a:xfrm>
          <a:prstGeom prst="rect">
            <a:avLst/>
          </a:prstGeom>
          <a:noFill/>
        </p:spPr>
        <p:txBody>
          <a:bodyPr wrap="square" rtlCol="0">
            <a:spAutoFit/>
          </a:bodyPr>
          <a:lstStyle/>
          <a:p>
            <a:pPr algn="ctr"/>
            <a:r>
              <a:rPr lang="en-US" sz="1200" b="1" dirty="0" smtClean="0">
                <a:solidFill>
                  <a:srgbClr val="C00000"/>
                </a:solidFill>
              </a:rPr>
              <a:t>Loading Dock </a:t>
            </a:r>
            <a:r>
              <a:rPr lang="en-US" sz="1200" b="1" dirty="0">
                <a:solidFill>
                  <a:srgbClr val="C00000"/>
                </a:solidFill>
              </a:rPr>
              <a:t>Equipment</a:t>
            </a:r>
          </a:p>
          <a:p>
            <a:pPr algn="ctr"/>
            <a:r>
              <a:rPr lang="en-US" sz="1000" dirty="0"/>
              <a:t>Optimize the productivity and safety of loading zones</a:t>
            </a:r>
            <a:endParaRPr lang="en-US" sz="1000" b="1" dirty="0">
              <a:solidFill>
                <a:srgbClr val="FF0000"/>
              </a:solidFill>
            </a:endParaRPr>
          </a:p>
        </p:txBody>
      </p:sp>
      <p:sp>
        <p:nvSpPr>
          <p:cNvPr id="35" name="Rectangle 34"/>
          <p:cNvSpPr/>
          <p:nvPr/>
        </p:nvSpPr>
        <p:spPr>
          <a:xfrm>
            <a:off x="10049882" y="5112547"/>
            <a:ext cx="942111" cy="1732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Learn More</a:t>
            </a: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85" y="1971474"/>
            <a:ext cx="2475030" cy="247503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200" y="1981507"/>
            <a:ext cx="2464997" cy="24649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653" y="1981507"/>
            <a:ext cx="2499025" cy="24990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929" y="1981507"/>
            <a:ext cx="2478991" cy="2478991"/>
          </a:xfrm>
          <a:prstGeom prst="rect">
            <a:avLst/>
          </a:prstGeom>
        </p:spPr>
      </p:pic>
    </p:spTree>
    <p:extLst>
      <p:ext uri="{BB962C8B-B14F-4D97-AF65-F5344CB8AC3E}">
        <p14:creationId xmlns:p14="http://schemas.microsoft.com/office/powerpoint/2010/main" val="1403704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26" y="419191"/>
            <a:ext cx="11665527" cy="1325563"/>
          </a:xfrm>
        </p:spPr>
        <p:txBody>
          <a:bodyPr>
            <a:normAutofit/>
          </a:bodyPr>
          <a:lstStyle/>
          <a:p>
            <a:pPr algn="ctr"/>
            <a:r>
              <a:rPr lang="en-US" sz="4000" b="1" dirty="0">
                <a:solidFill>
                  <a:srgbClr val="C00000"/>
                </a:solidFill>
              </a:rPr>
              <a:t>Ultimate Impact Delivered By Leading Innovation</a:t>
            </a:r>
          </a:p>
        </p:txBody>
      </p:sp>
      <p:sp>
        <p:nvSpPr>
          <p:cNvPr id="12" name="TextBox 11"/>
          <p:cNvSpPr txBox="1"/>
          <p:nvPr/>
        </p:nvSpPr>
        <p:spPr>
          <a:xfrm>
            <a:off x="1953986" y="4805801"/>
            <a:ext cx="3406162" cy="400110"/>
          </a:xfrm>
          <a:prstGeom prst="rect">
            <a:avLst/>
          </a:prstGeom>
          <a:noFill/>
        </p:spPr>
        <p:txBody>
          <a:bodyPr wrap="square" rtlCol="0">
            <a:spAutoFit/>
          </a:bodyPr>
          <a:lstStyle/>
          <a:p>
            <a:pPr algn="ctr"/>
            <a:r>
              <a:rPr lang="en-US" sz="2000" b="1" dirty="0">
                <a:solidFill>
                  <a:srgbClr val="C00000"/>
                </a:solidFill>
              </a:rPr>
              <a:t>Industrial Facilities</a:t>
            </a:r>
          </a:p>
        </p:txBody>
      </p:sp>
      <p:sp>
        <p:nvSpPr>
          <p:cNvPr id="14" name="TextBox 13"/>
          <p:cNvSpPr txBox="1"/>
          <p:nvPr/>
        </p:nvSpPr>
        <p:spPr>
          <a:xfrm>
            <a:off x="6758177" y="4805801"/>
            <a:ext cx="3268407" cy="400110"/>
          </a:xfrm>
          <a:prstGeom prst="rect">
            <a:avLst/>
          </a:prstGeom>
          <a:noFill/>
        </p:spPr>
        <p:txBody>
          <a:bodyPr wrap="square" rtlCol="0">
            <a:spAutoFit/>
          </a:bodyPr>
          <a:lstStyle/>
          <a:p>
            <a:pPr algn="ctr"/>
            <a:r>
              <a:rPr lang="en-US" sz="2000" b="1" dirty="0">
                <a:solidFill>
                  <a:srgbClr val="C00000"/>
                </a:solidFill>
              </a:rPr>
              <a:t>Commercial Facilities</a:t>
            </a:r>
          </a:p>
        </p:txBody>
      </p:sp>
      <p:sp>
        <p:nvSpPr>
          <p:cNvPr id="16" name="Rectangle 15"/>
          <p:cNvSpPr/>
          <p:nvPr/>
        </p:nvSpPr>
        <p:spPr>
          <a:xfrm>
            <a:off x="3000087" y="5337554"/>
            <a:ext cx="1313960" cy="39698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That’s Me</a:t>
            </a:r>
          </a:p>
        </p:txBody>
      </p:sp>
      <p:sp>
        <p:nvSpPr>
          <p:cNvPr id="21" name="Rectangle 20"/>
          <p:cNvSpPr/>
          <p:nvPr/>
        </p:nvSpPr>
        <p:spPr>
          <a:xfrm>
            <a:off x="7735400" y="5337554"/>
            <a:ext cx="1313960" cy="39698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That’s 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311" y="2186540"/>
            <a:ext cx="3845512" cy="25636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454" y="2160876"/>
            <a:ext cx="3807852" cy="2589339"/>
          </a:xfrm>
          <a:prstGeom prst="rect">
            <a:avLst/>
          </a:prstGeom>
        </p:spPr>
      </p:pic>
    </p:spTree>
    <p:extLst>
      <p:ext uri="{BB962C8B-B14F-4D97-AF65-F5344CB8AC3E}">
        <p14:creationId xmlns:p14="http://schemas.microsoft.com/office/powerpoint/2010/main" val="5828113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A Few Clients Who Trust Us</a:t>
            </a:r>
          </a:p>
        </p:txBody>
      </p:sp>
      <p:pic>
        <p:nvPicPr>
          <p:cNvPr id="5" name="Picture 2" descr="Image result for Kraft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940" y="2235929"/>
            <a:ext cx="1858710" cy="743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anera Bread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6481" y="1690688"/>
            <a:ext cx="1805083" cy="1833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Perdu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291" y="1966047"/>
            <a:ext cx="1829676" cy="1245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Nestle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407" y="2272707"/>
            <a:ext cx="2120788" cy="575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Tyson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0202" y="3524654"/>
            <a:ext cx="1381029" cy="819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Givaudan Flavors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0" y="3722895"/>
            <a:ext cx="1993376" cy="427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Mountaire Chicken 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291" y="3355627"/>
            <a:ext cx="1946461" cy="989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Pepsi C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7923" y="3355627"/>
            <a:ext cx="3221756" cy="926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Dr. Pepper Snappl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972069"/>
            <a:ext cx="3049098" cy="780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Sam Adams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3449" y="4601022"/>
            <a:ext cx="2262885" cy="150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ca Cola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2485" y="4601022"/>
            <a:ext cx="2848570" cy="13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2643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Amneal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813" y="2804866"/>
            <a:ext cx="2305613" cy="957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Aurobindo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88" y="2839406"/>
            <a:ext cx="2130036" cy="892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Genzym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87" y="3182358"/>
            <a:ext cx="2698719" cy="580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Pfiz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44" y="1291221"/>
            <a:ext cx="2020809" cy="1316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Bristol-Myers Squibb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997" y="1091819"/>
            <a:ext cx="3048631" cy="1714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693" y="1331035"/>
            <a:ext cx="1606278" cy="1276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Johnson &amp; Johns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8684" y="1724242"/>
            <a:ext cx="3670744" cy="697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Dupont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944" y="4472062"/>
            <a:ext cx="2161077" cy="842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rconic logo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818" y="4134731"/>
            <a:ext cx="1336429" cy="1340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628" y="4247612"/>
            <a:ext cx="2913060" cy="11447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Phillips 66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11386" y="2839406"/>
            <a:ext cx="1347769" cy="1325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covanta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2816" y="4587357"/>
            <a:ext cx="2584907" cy="80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11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e result for Veriz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03" y="3312059"/>
            <a:ext cx="2944353" cy="658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elta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09" y="5373497"/>
            <a:ext cx="3137168" cy="48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usps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487" y="2701762"/>
            <a:ext cx="1730307" cy="14607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02" y="3238582"/>
            <a:ext cx="2266639" cy="7298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mazon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01" y="3060220"/>
            <a:ext cx="2474333" cy="7438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New Jersey Transit log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6152" y="5271523"/>
            <a:ext cx="3050136" cy="6862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Septa log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9229" y="4859281"/>
            <a:ext cx="1510767" cy="1510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Maryland Transit Authority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4138" y="4991742"/>
            <a:ext cx="2419855" cy="12458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E&amp;G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16" y="1328552"/>
            <a:ext cx="2621808" cy="6980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Entergy Nuclear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66756" y="1220919"/>
            <a:ext cx="2312208" cy="913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peco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1888" y="1270122"/>
            <a:ext cx="2647883" cy="1098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lh5.googleusercontent.com/tI2gakJTSYei3lxoXzJ6fxBkjMB3jtK9n-GOUHGMCNtaI-nrK-Dti7IyzgIEKBj2SLIkIRihXpCzn7XgF-EAmgZdUnwIehJ4dvgtsPV8mQzwgWOr0nFatakCcUs5xrot70tV6WZliB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154" y="763973"/>
            <a:ext cx="2462551" cy="182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049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rPr>
              <a:t>Some Premier </a:t>
            </a:r>
            <a:r>
              <a:rPr lang="en-US" sz="4000" b="1" dirty="0">
                <a:solidFill>
                  <a:srgbClr val="C00000"/>
                </a:solidFill>
              </a:rPr>
              <a:t>Manufacturer Brands We Partner With</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11" y="2119226"/>
            <a:ext cx="2508392" cy="471578"/>
          </a:xfrm>
          <a:prstGeom prst="rect">
            <a:avLst/>
          </a:prstGeom>
        </p:spPr>
      </p:pic>
      <p:pic>
        <p:nvPicPr>
          <p:cNvPr id="1026" name="Picture 2" descr="https://lh4.googleusercontent.com/kSxBwYGPSeJnkZvKaHw-40xf5fn_TBQnZfTDN238yi3xhfWJRidyDe45i4scwEsxKI6um8V5tuof1-glidEbwgCYxWSEchYhEzGQhpEDSNEftozScc6YBo7d8OGQacNJL7KyAFc4y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943" y="2022283"/>
            <a:ext cx="1690437" cy="958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2659" y="3384133"/>
            <a:ext cx="2844739" cy="796138"/>
          </a:xfrm>
          <a:prstGeom prst="rect">
            <a:avLst/>
          </a:prstGeom>
        </p:spPr>
      </p:pic>
      <p:pic>
        <p:nvPicPr>
          <p:cNvPr id="1028" name="Picture 4" descr="https://lh5.googleusercontent.com/duOMSO4Jbyp-p1fayiEmhHpaz-MCc2WA-WBp6KRQgU94g7_sCdlq8DeMQvV6O2YROKWtjVyUuImpKnlfonc7kRG8X6bse3p7T0zdCmrP4dJm8RhqfnRDEnw5PC5D72n3bipwtOGbbj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849" y="3490921"/>
            <a:ext cx="2376124" cy="859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YIBV7l6Lgf4B4B26APoYOR7_g96c2JFqFyApVb4DuFkq6ySY8v3Kp9jaKnyL4znh2dKx4ZT6gAMovjybm0l8LM9FbRrmDa3GXDtz-xCb0W8dGYqE5N8h2ulDlWJ-ZCWw9hxsWUyBh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161" y="3629636"/>
            <a:ext cx="2746359" cy="5825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5.googleusercontent.com/sDn6wOL2kiMiIHsAZa9G8KtRobLo7WM3ujdUTH4FlJt1BuUfBPSrO-5w-nxZ0_rL7ckqB9Psn2i37zWRd_3QByZTfeLxVZO7pRsMwwYNFcNG-zzPbcac0Wfr6kAo1sdhGG3nWjNUk6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5542" y="4653998"/>
            <a:ext cx="1607789" cy="1542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6538" y="2168088"/>
            <a:ext cx="2733675" cy="381000"/>
          </a:xfrm>
          <a:prstGeom prst="rect">
            <a:avLst/>
          </a:prstGeom>
        </p:spPr>
      </p:pic>
      <p:pic>
        <p:nvPicPr>
          <p:cNvPr id="7170" name="Picture 2" descr="https://lh3.googleusercontent.com/c-tdBv1RlOCs3j7Id0HB6EOVhtrgv_wMkYFAFF5Q5kCYPrbQHKXPyqR1mw_5DyoEbbhePloDGmo4GIn1vo5BTvsXeBbUegYyYecyas2OVTO0XqFl8vt9II941_P9yiPGHkp_FpB8yl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089" y="5135609"/>
            <a:ext cx="3044436" cy="7801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lh5.googleusercontent.com/JwBRDjBB-_Ej23wD-nOmIr6AvqicbgiAIQV6wwb75pTkcHEqpMNTFQ8Qsgi1HYJv6DdtpGSGqTX63vGcz2ADwMVcxI3BSPv-IarhunK7_Oj2_JhmzSf99_4rtW44OZ_-fGNACTAN2h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7348" y="5172110"/>
            <a:ext cx="3835311" cy="70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1759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660114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6567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26002056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Product Categories</a:t>
            </a:r>
          </a:p>
        </p:txBody>
      </p:sp>
    </p:spTree>
    <p:extLst>
      <p:ext uri="{BB962C8B-B14F-4D97-AF65-F5344CB8AC3E}">
        <p14:creationId xmlns:p14="http://schemas.microsoft.com/office/powerpoint/2010/main" val="26240596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85591" y="502418"/>
            <a:ext cx="4518447" cy="5016758"/>
          </a:xfrm>
          <a:prstGeom prst="rect">
            <a:avLst/>
          </a:prstGeom>
          <a:noFill/>
        </p:spPr>
        <p:txBody>
          <a:bodyPr wrap="square" rtlCol="0">
            <a:spAutoFit/>
          </a:bodyPr>
          <a:lstStyle/>
          <a:p>
            <a:pPr>
              <a:lnSpc>
                <a:spcPct val="150000"/>
              </a:lnSpc>
            </a:pPr>
            <a:r>
              <a:rPr lang="en-US" sz="3600" b="1" dirty="0">
                <a:solidFill>
                  <a:srgbClr val="C00000"/>
                </a:solidFill>
              </a:rPr>
              <a:t>High-Speed Doors</a:t>
            </a:r>
            <a:endParaRPr lang="en-US" sz="2400" i="1" dirty="0">
              <a:solidFill>
                <a:schemeClr val="tx1">
                  <a:lumMod val="75000"/>
                  <a:lumOff val="25000"/>
                </a:schemeClr>
              </a:solidFill>
            </a:endParaRPr>
          </a:p>
          <a:p>
            <a:r>
              <a:rPr lang="en-US" sz="2800" i="1" dirty="0">
                <a:solidFill>
                  <a:schemeClr val="tx1">
                    <a:lumMod val="75000"/>
                    <a:lumOff val="25000"/>
                  </a:schemeClr>
                </a:solidFill>
              </a:rPr>
              <a:t>Think Big. And Fast.</a:t>
            </a:r>
          </a:p>
          <a:p>
            <a:endParaRPr lang="en-US" sz="1400" dirty="0">
              <a:solidFill>
                <a:schemeClr val="tx1">
                  <a:lumMod val="75000"/>
                  <a:lumOff val="25000"/>
                </a:schemeClr>
              </a:solidFill>
            </a:endParaRPr>
          </a:p>
          <a:p>
            <a:r>
              <a:rPr lang="en-US" sz="1400" dirty="0">
                <a:solidFill>
                  <a:schemeClr val="bg2">
                    <a:lumMod val="25000"/>
                  </a:schemeClr>
                </a:solidFill>
              </a:rPr>
              <a:t>With opening and closing speeds that are up to 10X faster than standard doors, high-speed doors are an excellent choice to keep your operation booming. They are also engineered to break away when struck by forklifts and other traffic objects. This ensures minimal maintenance, which virtually eliminates any downtime caused by unexpected door impacts. </a:t>
            </a:r>
          </a:p>
          <a:p>
            <a:endParaRPr lang="en-US" sz="1400" dirty="0">
              <a:solidFill>
                <a:schemeClr val="bg2">
                  <a:lumMod val="25000"/>
                </a:schemeClr>
              </a:solidFill>
            </a:endParaRPr>
          </a:p>
          <a:p>
            <a:r>
              <a:rPr lang="en-US" sz="1400" dirty="0">
                <a:solidFill>
                  <a:schemeClr val="bg2">
                    <a:lumMod val="25000"/>
                  </a:schemeClr>
                </a:solidFill>
              </a:rPr>
              <a:t>When it comes to optimizing operational efficiency, improving work conditions, and saving money on the cost of labor, time, utilities and energy, it’s hard to find a door that delivers more impact than a high-speed door. For your convenience, we offer a wide range of styles and materials suitable for high-use in rugged exterior and interior industry-specific applications. </a:t>
            </a:r>
          </a:p>
          <a:p>
            <a:endParaRPr lang="en-US" sz="1400" dirty="0">
              <a:solidFill>
                <a:schemeClr val="tx1">
                  <a:lumMod val="75000"/>
                  <a:lumOff val="25000"/>
                </a:schemeClr>
              </a:solidFill>
            </a:endParaRPr>
          </a:p>
        </p:txBody>
      </p:sp>
      <p:sp>
        <p:nvSpPr>
          <p:cNvPr id="8" name="Rounded Rectangle 7"/>
          <p:cNvSpPr/>
          <p:nvPr/>
        </p:nvSpPr>
        <p:spPr>
          <a:xfrm>
            <a:off x="8393440" y="5659151"/>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1026" name="Picture 2" descr="http://allmarkdoors.com/wp-content/uploads/2017/02/High-Speed-Doors-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1" y="502418"/>
            <a:ext cx="5908605" cy="590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5906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12" name="TextBox 11"/>
          <p:cNvSpPr txBox="1"/>
          <p:nvPr/>
        </p:nvSpPr>
        <p:spPr>
          <a:xfrm>
            <a:off x="1520021" y="4361107"/>
            <a:ext cx="2169084" cy="738664"/>
          </a:xfrm>
          <a:prstGeom prst="rect">
            <a:avLst/>
          </a:prstGeom>
          <a:noFill/>
        </p:spPr>
        <p:txBody>
          <a:bodyPr wrap="square" rtlCol="0">
            <a:spAutoFit/>
          </a:bodyPr>
          <a:lstStyle/>
          <a:p>
            <a:pPr algn="ctr"/>
            <a:r>
              <a:rPr lang="en-US" sz="1400" dirty="0">
                <a:solidFill>
                  <a:schemeClr val="bg2">
                    <a:lumMod val="25000"/>
                  </a:schemeClr>
                </a:solidFill>
              </a:rPr>
              <a:t>Typically pays for itself in energy savings within 24 months</a:t>
            </a:r>
          </a:p>
        </p:txBody>
      </p:sp>
      <p:sp>
        <p:nvSpPr>
          <p:cNvPr id="3" name="TextBox 2"/>
          <p:cNvSpPr txBox="1"/>
          <p:nvPr/>
        </p:nvSpPr>
        <p:spPr>
          <a:xfrm>
            <a:off x="1642613" y="1802138"/>
            <a:ext cx="1923901" cy="369332"/>
          </a:xfrm>
          <a:prstGeom prst="rect">
            <a:avLst/>
          </a:prstGeom>
          <a:noFill/>
        </p:spPr>
        <p:txBody>
          <a:bodyPr wrap="square" rtlCol="0">
            <a:spAutoFit/>
          </a:bodyPr>
          <a:lstStyle/>
          <a:p>
            <a:pPr algn="ctr"/>
            <a:r>
              <a:rPr lang="en-US" dirty="0">
                <a:solidFill>
                  <a:schemeClr val="bg2">
                    <a:lumMod val="25000"/>
                  </a:schemeClr>
                </a:solidFill>
              </a:rPr>
              <a:t>Energy Efficient </a:t>
            </a:r>
          </a:p>
        </p:txBody>
      </p:sp>
      <p:sp>
        <p:nvSpPr>
          <p:cNvPr id="20" name="TextBox 19"/>
          <p:cNvSpPr txBox="1"/>
          <p:nvPr/>
        </p:nvSpPr>
        <p:spPr>
          <a:xfrm>
            <a:off x="5037574" y="1665035"/>
            <a:ext cx="2200601" cy="646331"/>
          </a:xfrm>
          <a:prstGeom prst="rect">
            <a:avLst/>
          </a:prstGeom>
          <a:noFill/>
        </p:spPr>
        <p:txBody>
          <a:bodyPr wrap="square" rtlCol="0">
            <a:spAutoFit/>
          </a:bodyPr>
          <a:lstStyle/>
          <a:p>
            <a:pPr algn="ctr"/>
            <a:r>
              <a:rPr lang="en-US" dirty="0">
                <a:solidFill>
                  <a:schemeClr val="bg2">
                    <a:lumMod val="25000"/>
                  </a:schemeClr>
                </a:solidFill>
              </a:rPr>
              <a:t>Automatic Reinsertion System</a:t>
            </a:r>
          </a:p>
        </p:txBody>
      </p:sp>
      <p:sp>
        <p:nvSpPr>
          <p:cNvPr id="21" name="TextBox 20"/>
          <p:cNvSpPr txBox="1"/>
          <p:nvPr/>
        </p:nvSpPr>
        <p:spPr>
          <a:xfrm>
            <a:off x="8709236" y="1796669"/>
            <a:ext cx="2046493" cy="369332"/>
          </a:xfrm>
          <a:prstGeom prst="rect">
            <a:avLst/>
          </a:prstGeom>
          <a:noFill/>
        </p:spPr>
        <p:txBody>
          <a:bodyPr wrap="square" rtlCol="0">
            <a:spAutoFit/>
          </a:bodyPr>
          <a:lstStyle/>
          <a:p>
            <a:pPr algn="ctr"/>
            <a:r>
              <a:rPr lang="en-US" dirty="0">
                <a:solidFill>
                  <a:schemeClr val="bg2">
                    <a:lumMod val="25000"/>
                  </a:schemeClr>
                </a:solidFill>
              </a:rPr>
              <a:t>Corrosion Resistant</a:t>
            </a:r>
          </a:p>
        </p:txBody>
      </p:sp>
      <p:sp>
        <p:nvSpPr>
          <p:cNvPr id="22" name="TextBox 21"/>
          <p:cNvSpPr txBox="1"/>
          <p:nvPr/>
        </p:nvSpPr>
        <p:spPr>
          <a:xfrm>
            <a:off x="5037574" y="4361107"/>
            <a:ext cx="2169084" cy="738664"/>
          </a:xfrm>
          <a:prstGeom prst="rect">
            <a:avLst/>
          </a:prstGeom>
          <a:noFill/>
        </p:spPr>
        <p:txBody>
          <a:bodyPr wrap="square" rtlCol="0">
            <a:spAutoFit/>
          </a:bodyPr>
          <a:lstStyle/>
          <a:p>
            <a:pPr algn="ctr"/>
            <a:r>
              <a:rPr lang="en-US" sz="1400" dirty="0">
                <a:solidFill>
                  <a:schemeClr val="bg2">
                    <a:lumMod val="25000"/>
                  </a:schemeClr>
                </a:solidFill>
              </a:rPr>
              <a:t>Technology guides curtain back in place without the use of tools</a:t>
            </a:r>
          </a:p>
        </p:txBody>
      </p:sp>
      <p:sp>
        <p:nvSpPr>
          <p:cNvPr id="23" name="TextBox 22"/>
          <p:cNvSpPr txBox="1"/>
          <p:nvPr/>
        </p:nvSpPr>
        <p:spPr>
          <a:xfrm>
            <a:off x="8587433" y="4361107"/>
            <a:ext cx="2169084" cy="738664"/>
          </a:xfrm>
          <a:prstGeom prst="rect">
            <a:avLst/>
          </a:prstGeom>
          <a:noFill/>
        </p:spPr>
        <p:txBody>
          <a:bodyPr wrap="square" rtlCol="0">
            <a:spAutoFit/>
          </a:bodyPr>
          <a:lstStyle/>
          <a:p>
            <a:pPr algn="ctr"/>
            <a:r>
              <a:rPr lang="en-US" sz="1400" dirty="0">
                <a:solidFill>
                  <a:schemeClr val="bg2">
                    <a:lumMod val="25000"/>
                  </a:schemeClr>
                </a:solidFill>
              </a:rPr>
              <a:t>Withstands harshest conditions without signs of rusting or discoloration</a:t>
            </a:r>
          </a:p>
        </p:txBody>
      </p:sp>
    </p:spTree>
    <p:extLst>
      <p:ext uri="{BB962C8B-B14F-4D97-AF65-F5344CB8AC3E}">
        <p14:creationId xmlns:p14="http://schemas.microsoft.com/office/powerpoint/2010/main" val="31133204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High Speed Doors 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3708467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A Few Clients Who Trust Us</a:t>
            </a:r>
          </a:p>
        </p:txBody>
      </p:sp>
      <p:pic>
        <p:nvPicPr>
          <p:cNvPr id="5" name="Picture 2" descr="Image result for Kraft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940" y="2235929"/>
            <a:ext cx="1858710" cy="743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Panera Bread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481" y="1690688"/>
            <a:ext cx="1805083" cy="1833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Perdue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0291" y="1966047"/>
            <a:ext cx="1829676" cy="1245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Nestle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8407" y="2272707"/>
            <a:ext cx="2120788" cy="575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Image result for Tyson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0202" y="3524654"/>
            <a:ext cx="1381029" cy="819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Givaudan Flavors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0650" y="3722895"/>
            <a:ext cx="1993376" cy="427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Image result for Mountaire Chicken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0291" y="3355627"/>
            <a:ext cx="1946461" cy="989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Pepsi Co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27923" y="3355627"/>
            <a:ext cx="3221756" cy="926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Dr. Pepper Snapple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4972069"/>
            <a:ext cx="3049098" cy="7801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Image result for Sam Adams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3449" y="4601022"/>
            <a:ext cx="2262885" cy="150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Image result for Coca Cola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2485" y="4601022"/>
            <a:ext cx="2848570" cy="134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94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High-Speed Door Features</a:t>
            </a:r>
          </a:p>
        </p:txBody>
      </p:sp>
      <p:sp>
        <p:nvSpPr>
          <p:cNvPr id="2" name="Content Placeholder 1"/>
          <p:cNvSpPr>
            <a:spLocks noGrp="1"/>
          </p:cNvSpPr>
          <p:nvPr>
            <p:ph idx="1"/>
          </p:nvPr>
        </p:nvSpPr>
        <p:spPr/>
        <p:txBody>
          <a:bodyPr>
            <a:normAutofit/>
          </a:bodyPr>
          <a:lstStyle/>
          <a:p>
            <a:r>
              <a:rPr lang="en-US" dirty="0">
                <a:solidFill>
                  <a:schemeClr val="bg2">
                    <a:lumMod val="25000"/>
                  </a:schemeClr>
                </a:solidFill>
              </a:rPr>
              <a:t>Just-in-time closing speeds of up to 100 inches per second that can be adjusted for safety</a:t>
            </a:r>
          </a:p>
          <a:p>
            <a:r>
              <a:rPr lang="en-US" dirty="0">
                <a:solidFill>
                  <a:schemeClr val="bg2">
                    <a:lumMod val="25000"/>
                  </a:schemeClr>
                </a:solidFill>
              </a:rPr>
              <a:t>Photo eyes and soft bottom edges protect inventory and staff from damage or injury</a:t>
            </a:r>
          </a:p>
          <a:p>
            <a:r>
              <a:rPr lang="en-US" dirty="0">
                <a:solidFill>
                  <a:schemeClr val="bg2">
                    <a:lumMod val="25000"/>
                  </a:schemeClr>
                </a:solidFill>
              </a:rPr>
              <a:t>Wide variety of vision panels made to increase employee awareness</a:t>
            </a:r>
          </a:p>
          <a:p>
            <a:r>
              <a:rPr lang="en-US" dirty="0">
                <a:solidFill>
                  <a:schemeClr val="bg2">
                    <a:lumMod val="25000"/>
                  </a:schemeClr>
                </a:solidFill>
              </a:rPr>
              <a:t>Selection of curtain and guide </a:t>
            </a:r>
            <a:r>
              <a:rPr lang="en-US" dirty="0" smtClean="0">
                <a:solidFill>
                  <a:schemeClr val="bg2">
                    <a:lumMod val="25000"/>
                  </a:schemeClr>
                </a:solidFill>
              </a:rPr>
              <a:t>materials can </a:t>
            </a:r>
            <a:r>
              <a:rPr lang="en-US" dirty="0">
                <a:solidFill>
                  <a:schemeClr val="bg2">
                    <a:lumMod val="25000"/>
                  </a:schemeClr>
                </a:solidFill>
              </a:rPr>
              <a:t>be customized to fit your facility’s production process</a:t>
            </a:r>
            <a:endParaRPr lang="en-US" i="1" dirty="0">
              <a:solidFill>
                <a:schemeClr val="bg2">
                  <a:lumMod val="25000"/>
                </a:schemeClr>
              </a:solidFill>
            </a:endParaRPr>
          </a:p>
          <a:p>
            <a:endParaRPr lang="en-US" i="1" dirty="0"/>
          </a:p>
          <a:p>
            <a:pPr marL="0" indent="0">
              <a:buNone/>
            </a:pPr>
            <a:endParaRPr lang="en-US" dirty="0"/>
          </a:p>
        </p:txBody>
      </p:sp>
    </p:spTree>
    <p:extLst>
      <p:ext uri="{BB962C8B-B14F-4D97-AF65-F5344CB8AC3E}">
        <p14:creationId xmlns:p14="http://schemas.microsoft.com/office/powerpoint/2010/main" val="271010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92127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46532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31506139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76938" y="541679"/>
            <a:ext cx="4585163" cy="5878532"/>
          </a:xfrm>
          <a:prstGeom prst="rect">
            <a:avLst/>
          </a:prstGeom>
          <a:noFill/>
        </p:spPr>
        <p:txBody>
          <a:bodyPr wrap="square" rtlCol="0">
            <a:spAutoFit/>
          </a:bodyPr>
          <a:lstStyle/>
          <a:p>
            <a:pPr>
              <a:lnSpc>
                <a:spcPct val="150000"/>
              </a:lnSpc>
            </a:pPr>
            <a:r>
              <a:rPr lang="en-US" sz="3600" b="1" dirty="0">
                <a:solidFill>
                  <a:srgbClr val="C00000"/>
                </a:solidFill>
              </a:rPr>
              <a:t>Rubber Doors</a:t>
            </a:r>
            <a:endParaRPr lang="en-US" sz="2400" i="1" dirty="0">
              <a:solidFill>
                <a:schemeClr val="tx1">
                  <a:lumMod val="75000"/>
                  <a:lumOff val="25000"/>
                </a:schemeClr>
              </a:solidFill>
            </a:endParaRPr>
          </a:p>
          <a:p>
            <a:r>
              <a:rPr lang="en-US" sz="2800" i="1" dirty="0">
                <a:solidFill>
                  <a:schemeClr val="tx1">
                    <a:lumMod val="75000"/>
                    <a:lumOff val="25000"/>
                  </a:schemeClr>
                </a:solidFill>
              </a:rPr>
              <a:t>Durable. Flexible. Simple</a:t>
            </a:r>
          </a:p>
          <a:p>
            <a:endParaRPr lang="en-US" sz="1400" dirty="0">
              <a:solidFill>
                <a:schemeClr val="tx1">
                  <a:lumMod val="75000"/>
                  <a:lumOff val="25000"/>
                </a:schemeClr>
              </a:solidFill>
            </a:endParaRPr>
          </a:p>
          <a:p>
            <a:r>
              <a:rPr lang="en-US" sz="1400" dirty="0">
                <a:solidFill>
                  <a:schemeClr val="bg2">
                    <a:lumMod val="25000"/>
                  </a:schemeClr>
                </a:solidFill>
              </a:rPr>
              <a:t>Nearly indestructible, performance rubber doors are built to stand up to the most demanding environments. They also only have 5 moving parts—thanks to their direct drive engineering—which enables them to seamlessly combine strength and flexibility with the utmost simplicity. This makes them a prized asset in high traffic areas for manufacturing and distribution facilities, as well as loading docks.</a:t>
            </a:r>
          </a:p>
          <a:p>
            <a:endParaRPr lang="en-US" sz="1400" dirty="0">
              <a:solidFill>
                <a:schemeClr val="bg2">
                  <a:lumMod val="25000"/>
                </a:schemeClr>
              </a:solidFill>
            </a:endParaRPr>
          </a:p>
          <a:p>
            <a:r>
              <a:rPr lang="en-US" sz="1400" dirty="0">
                <a:solidFill>
                  <a:schemeClr val="bg2">
                    <a:lumMod val="25000"/>
                  </a:schemeClr>
                </a:solidFill>
              </a:rPr>
              <a:t>So whether you need speed, durability or both, let the </a:t>
            </a:r>
            <a:r>
              <a:rPr lang="en-US" sz="1400" dirty="0" err="1">
                <a:solidFill>
                  <a:schemeClr val="bg2">
                    <a:lumMod val="25000"/>
                  </a:schemeClr>
                </a:solidFill>
              </a:rPr>
              <a:t>PerforMax</a:t>
            </a:r>
            <a:r>
              <a:rPr lang="en-US" sz="1400" dirty="0">
                <a:solidFill>
                  <a:schemeClr val="bg2">
                    <a:lumMod val="25000"/>
                  </a:schemeClr>
                </a:solidFill>
              </a:rPr>
              <a:t> </a:t>
            </a:r>
            <a:r>
              <a:rPr lang="en-US" sz="1400" dirty="0" err="1">
                <a:solidFill>
                  <a:schemeClr val="bg2">
                    <a:lumMod val="25000"/>
                  </a:schemeClr>
                </a:solidFill>
              </a:rPr>
              <a:t>MaxSeries</a:t>
            </a:r>
            <a:r>
              <a:rPr lang="en-US" sz="1400" dirty="0">
                <a:solidFill>
                  <a:schemeClr val="bg2">
                    <a:lumMod val="25000"/>
                  </a:schemeClr>
                </a:solidFill>
              </a:rPr>
              <a:t> be the solution that provides your facility with extreme endurance and performance suited for rugged use in high impact areas. Our high performance rubber doors come standard with lifetime warranties, are rated for a million cycles, and are available in a wide variety of sizes and styles for your unique applications.</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258137" y="5812331"/>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2052" name="Picture 4" descr="http://allmarkdoors.com/wp-content/uploads/2017/02/MaxSpeedImactableDo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49" y="504893"/>
            <a:ext cx="5915318" cy="591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283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12" name="TextBox 11"/>
          <p:cNvSpPr txBox="1"/>
          <p:nvPr/>
        </p:nvSpPr>
        <p:spPr>
          <a:xfrm>
            <a:off x="8588373" y="4361107"/>
            <a:ext cx="2288215" cy="738664"/>
          </a:xfrm>
          <a:prstGeom prst="rect">
            <a:avLst/>
          </a:prstGeom>
          <a:noFill/>
        </p:spPr>
        <p:txBody>
          <a:bodyPr wrap="square" rtlCol="0">
            <a:spAutoFit/>
          </a:bodyPr>
          <a:lstStyle/>
          <a:p>
            <a:pPr algn="ctr"/>
            <a:r>
              <a:rPr lang="en-US" sz="1400" dirty="0"/>
              <a:t>Reinforced with galvanized steel, powder-coated bottom bar, and head plates.</a:t>
            </a:r>
            <a:endParaRPr lang="en-US" sz="1400" dirty="0">
              <a:solidFill>
                <a:schemeClr val="bg2">
                  <a:lumMod val="25000"/>
                </a:schemeClr>
              </a:solidFill>
            </a:endParaRPr>
          </a:p>
        </p:txBody>
      </p:sp>
      <p:sp>
        <p:nvSpPr>
          <p:cNvPr id="3" name="TextBox 2"/>
          <p:cNvSpPr txBox="1"/>
          <p:nvPr/>
        </p:nvSpPr>
        <p:spPr>
          <a:xfrm>
            <a:off x="8770531" y="1749307"/>
            <a:ext cx="1923901" cy="369332"/>
          </a:xfrm>
          <a:prstGeom prst="rect">
            <a:avLst/>
          </a:prstGeom>
          <a:noFill/>
        </p:spPr>
        <p:txBody>
          <a:bodyPr wrap="square" rtlCol="0">
            <a:spAutoFit/>
          </a:bodyPr>
          <a:lstStyle/>
          <a:p>
            <a:pPr algn="ctr"/>
            <a:r>
              <a:rPr lang="en-US" dirty="0"/>
              <a:t>Longevity </a:t>
            </a:r>
          </a:p>
        </p:txBody>
      </p:sp>
      <p:sp>
        <p:nvSpPr>
          <p:cNvPr id="20" name="TextBox 19"/>
          <p:cNvSpPr txBox="1"/>
          <p:nvPr/>
        </p:nvSpPr>
        <p:spPr>
          <a:xfrm>
            <a:off x="1530580" y="1642164"/>
            <a:ext cx="2200601" cy="646331"/>
          </a:xfrm>
          <a:prstGeom prst="rect">
            <a:avLst/>
          </a:prstGeom>
          <a:noFill/>
        </p:spPr>
        <p:txBody>
          <a:bodyPr wrap="square" rtlCol="0">
            <a:spAutoFit/>
          </a:bodyPr>
          <a:lstStyle/>
          <a:p>
            <a:pPr algn="ctr"/>
            <a:r>
              <a:rPr lang="en-US" dirty="0"/>
              <a:t>Low Cost of Ownership</a:t>
            </a:r>
          </a:p>
        </p:txBody>
      </p:sp>
      <p:sp>
        <p:nvSpPr>
          <p:cNvPr id="21" name="TextBox 20"/>
          <p:cNvSpPr txBox="1"/>
          <p:nvPr/>
        </p:nvSpPr>
        <p:spPr>
          <a:xfrm>
            <a:off x="5098869" y="1749307"/>
            <a:ext cx="2046493" cy="369332"/>
          </a:xfrm>
          <a:prstGeom prst="rect">
            <a:avLst/>
          </a:prstGeom>
          <a:noFill/>
        </p:spPr>
        <p:txBody>
          <a:bodyPr wrap="square" rtlCol="0">
            <a:spAutoFit/>
          </a:bodyPr>
          <a:lstStyle/>
          <a:p>
            <a:pPr algn="ctr"/>
            <a:r>
              <a:rPr lang="en-US" dirty="0"/>
              <a:t>Easy to Use</a:t>
            </a:r>
          </a:p>
        </p:txBody>
      </p:sp>
      <p:sp>
        <p:nvSpPr>
          <p:cNvPr id="23" name="TextBox 22"/>
          <p:cNvSpPr txBox="1"/>
          <p:nvPr/>
        </p:nvSpPr>
        <p:spPr>
          <a:xfrm>
            <a:off x="5067356" y="4361107"/>
            <a:ext cx="2169084" cy="738664"/>
          </a:xfrm>
          <a:prstGeom prst="rect">
            <a:avLst/>
          </a:prstGeom>
          <a:noFill/>
        </p:spPr>
        <p:txBody>
          <a:bodyPr wrap="square" rtlCol="0">
            <a:spAutoFit/>
          </a:bodyPr>
          <a:lstStyle/>
          <a:p>
            <a:pPr algn="ctr"/>
            <a:r>
              <a:rPr lang="en-US" sz="1400" dirty="0"/>
              <a:t>Simple, </a:t>
            </a:r>
            <a:r>
              <a:rPr lang="en-US" sz="1400" dirty="0" err="1"/>
              <a:t>springless</a:t>
            </a:r>
            <a:r>
              <a:rPr lang="en-US" sz="1400" dirty="0"/>
              <a:t> engineering with no hinges, cables, or pulleys</a:t>
            </a:r>
            <a:endParaRPr lang="en-US" sz="1400" dirty="0">
              <a:solidFill>
                <a:schemeClr val="bg2">
                  <a:lumMod val="25000"/>
                </a:schemeClr>
              </a:solidFill>
            </a:endParaRPr>
          </a:p>
        </p:txBody>
      </p:sp>
      <p:sp>
        <p:nvSpPr>
          <p:cNvPr id="13" name="TextBox 12"/>
          <p:cNvSpPr txBox="1"/>
          <p:nvPr/>
        </p:nvSpPr>
        <p:spPr>
          <a:xfrm>
            <a:off x="1546339" y="4361107"/>
            <a:ext cx="2169084" cy="738664"/>
          </a:xfrm>
          <a:prstGeom prst="rect">
            <a:avLst/>
          </a:prstGeom>
          <a:noFill/>
        </p:spPr>
        <p:txBody>
          <a:bodyPr wrap="square" rtlCol="0">
            <a:spAutoFit/>
          </a:bodyPr>
          <a:lstStyle/>
          <a:p>
            <a:pPr algn="ctr"/>
            <a:r>
              <a:rPr lang="en-US" sz="1400" dirty="0">
                <a:solidFill>
                  <a:schemeClr val="bg2">
                    <a:lumMod val="25000"/>
                  </a:schemeClr>
                </a:solidFill>
              </a:rPr>
              <a:t>Automatic reinsertion system keeps maintenance to a minimum</a:t>
            </a:r>
          </a:p>
        </p:txBody>
      </p:sp>
    </p:spTree>
    <p:extLst>
      <p:ext uri="{BB962C8B-B14F-4D97-AF65-F5344CB8AC3E}">
        <p14:creationId xmlns:p14="http://schemas.microsoft.com/office/powerpoint/2010/main" val="17317976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Rubber </a:t>
            </a:r>
            <a:r>
              <a:rPr lang="en-US" b="1" dirty="0">
                <a:solidFill>
                  <a:srgbClr val="C00000"/>
                </a:solidFill>
              </a:rPr>
              <a:t>Doors 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12965991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Rubber Door Features</a:t>
            </a:r>
          </a:p>
        </p:txBody>
      </p:sp>
      <p:sp>
        <p:nvSpPr>
          <p:cNvPr id="2" name="Content Placeholder 1"/>
          <p:cNvSpPr>
            <a:spLocks noGrp="1"/>
          </p:cNvSpPr>
          <p:nvPr>
            <p:ph idx="1"/>
          </p:nvPr>
        </p:nvSpPr>
        <p:spPr/>
        <p:txBody>
          <a:bodyPr>
            <a:normAutofit/>
          </a:bodyPr>
          <a:lstStyle/>
          <a:p>
            <a:r>
              <a:rPr lang="en-US" dirty="0"/>
              <a:t>Flexible curtain releases from guides upon accidental impact with breakaway system</a:t>
            </a:r>
          </a:p>
          <a:p>
            <a:r>
              <a:rPr lang="en-US" dirty="0">
                <a:solidFill>
                  <a:schemeClr val="bg2">
                    <a:lumMod val="25000"/>
                  </a:schemeClr>
                </a:solidFill>
              </a:rPr>
              <a:t>Self-diagnostic display and direct variable frequency drive control panel</a:t>
            </a:r>
          </a:p>
          <a:p>
            <a:r>
              <a:rPr lang="en-US" dirty="0"/>
              <a:t>Designed to withstand extreme temperatures ranging from -40F to 180F</a:t>
            </a:r>
          </a:p>
          <a:p>
            <a:r>
              <a:rPr lang="en-US" dirty="0"/>
              <a:t>Rubber curtains are specifically designed to resist high speed winds</a:t>
            </a:r>
          </a:p>
          <a:p>
            <a:endParaRPr lang="en-US" i="1" dirty="0"/>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4295954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714995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132218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6205879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06857" y="465738"/>
            <a:ext cx="4568490" cy="8032968"/>
          </a:xfrm>
          <a:prstGeom prst="rect">
            <a:avLst/>
          </a:prstGeom>
          <a:noFill/>
        </p:spPr>
        <p:txBody>
          <a:bodyPr wrap="square" rtlCol="0">
            <a:spAutoFit/>
          </a:bodyPr>
          <a:lstStyle/>
          <a:p>
            <a:pPr>
              <a:lnSpc>
                <a:spcPct val="150000"/>
              </a:lnSpc>
            </a:pPr>
            <a:r>
              <a:rPr lang="en-US" sz="3600" b="1" dirty="0">
                <a:solidFill>
                  <a:srgbClr val="C00000"/>
                </a:solidFill>
              </a:rPr>
              <a:t>Pedestrian Doors</a:t>
            </a:r>
            <a:endParaRPr lang="en-US" sz="2400" i="1" dirty="0">
              <a:solidFill>
                <a:schemeClr val="tx1">
                  <a:lumMod val="75000"/>
                  <a:lumOff val="25000"/>
                </a:schemeClr>
              </a:solidFill>
            </a:endParaRPr>
          </a:p>
          <a:p>
            <a:r>
              <a:rPr lang="en-US" sz="2800" i="1" dirty="0">
                <a:solidFill>
                  <a:schemeClr val="tx1">
                    <a:lumMod val="75000"/>
                    <a:lumOff val="25000"/>
                  </a:schemeClr>
                </a:solidFill>
              </a:rPr>
              <a:t>High Value, High Performance.</a:t>
            </a:r>
          </a:p>
          <a:p>
            <a:endParaRPr lang="en-US" sz="1400" dirty="0">
              <a:solidFill>
                <a:schemeClr val="tx1">
                  <a:lumMod val="75000"/>
                  <a:lumOff val="25000"/>
                </a:schemeClr>
              </a:solidFill>
            </a:endParaRPr>
          </a:p>
          <a:p>
            <a:r>
              <a:rPr lang="en-US" sz="1400" dirty="0">
                <a:solidFill>
                  <a:schemeClr val="bg2">
                    <a:lumMod val="25000"/>
                  </a:schemeClr>
                </a:solidFill>
              </a:rPr>
              <a:t>Smooth, seamless, and totally seal proof, specialty pedestrian doors can meet a wide variety of application needs for companies that take pride in the quality of their doors. But don’t let their appearance fool you, since they are also remarkably durable in their ability to withstand heavy traffic and adverse environmental conditions.</a:t>
            </a:r>
          </a:p>
          <a:p>
            <a:endParaRPr lang="en-US" sz="1400" dirty="0">
              <a:solidFill>
                <a:schemeClr val="bg2">
                  <a:lumMod val="25000"/>
                </a:schemeClr>
              </a:solidFill>
            </a:endParaRPr>
          </a:p>
          <a:p>
            <a:r>
              <a:rPr lang="en-US" sz="1400" dirty="0">
                <a:solidFill>
                  <a:schemeClr val="bg2">
                    <a:lumMod val="25000"/>
                  </a:schemeClr>
                </a:solidFill>
              </a:rPr>
              <a:t>Depending on your specific application, whether it be high-use, architectural or special environment, we can provide you with the ultimate pedestrian door that delivers performance and functionality you can count on for years to come. Keep in mind that with a lifetime warranty against corrosion, our specialty pedestrian doors are designed to resist moisture, bacteria, and harsh chemicals.</a:t>
            </a: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279720" y="5731380"/>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3074" name="Picture 2" descr="http://allmarkdoors.com/wp-content/uploads/2017/02/Hollow-Metal-Doo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53" y="586319"/>
            <a:ext cx="5719021" cy="571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54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Amneal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813" y="2804866"/>
            <a:ext cx="2305613" cy="957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Aurobindo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88" y="2839406"/>
            <a:ext cx="2130036" cy="8922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Genzym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587" y="3182358"/>
            <a:ext cx="2698719" cy="580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mage result for Pfiz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944" y="1291221"/>
            <a:ext cx="2020809" cy="1316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Bristol-Myers Squibb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997" y="1091819"/>
            <a:ext cx="3048631" cy="1714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07693" y="1331035"/>
            <a:ext cx="1606278" cy="1276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Image result for Johnson &amp; Johnson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8684" y="1724242"/>
            <a:ext cx="3670744" cy="697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Dupont logo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944" y="4472062"/>
            <a:ext cx="2161077" cy="842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rconic logo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818" y="4134731"/>
            <a:ext cx="1336429" cy="1340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8628" y="4247612"/>
            <a:ext cx="2913060" cy="11447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Phillips 66 logo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11386" y="2839406"/>
            <a:ext cx="1347769" cy="1325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covanta logo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2816" y="4587357"/>
            <a:ext cx="2584907" cy="80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6309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770531" y="1749307"/>
            <a:ext cx="1923901" cy="369332"/>
          </a:xfrm>
          <a:prstGeom prst="rect">
            <a:avLst/>
          </a:prstGeom>
          <a:noFill/>
        </p:spPr>
        <p:txBody>
          <a:bodyPr wrap="square" rtlCol="0">
            <a:spAutoFit/>
          </a:bodyPr>
          <a:lstStyle/>
          <a:p>
            <a:pPr algn="ctr"/>
            <a:r>
              <a:rPr lang="en-US" dirty="0"/>
              <a:t>Maintenance Free </a:t>
            </a:r>
          </a:p>
        </p:txBody>
      </p:sp>
      <p:sp>
        <p:nvSpPr>
          <p:cNvPr id="20" name="TextBox 19"/>
          <p:cNvSpPr txBox="1"/>
          <p:nvPr/>
        </p:nvSpPr>
        <p:spPr>
          <a:xfrm>
            <a:off x="1546339" y="1749307"/>
            <a:ext cx="2200601" cy="369332"/>
          </a:xfrm>
          <a:prstGeom prst="rect">
            <a:avLst/>
          </a:prstGeom>
          <a:noFill/>
        </p:spPr>
        <p:txBody>
          <a:bodyPr wrap="square" rtlCol="0">
            <a:spAutoFit/>
          </a:bodyPr>
          <a:lstStyle/>
          <a:p>
            <a:pPr algn="ctr"/>
            <a:r>
              <a:rPr lang="en-US" dirty="0"/>
              <a:t>Seamless</a:t>
            </a:r>
          </a:p>
        </p:txBody>
      </p:sp>
      <p:sp>
        <p:nvSpPr>
          <p:cNvPr id="21" name="TextBox 20"/>
          <p:cNvSpPr txBox="1"/>
          <p:nvPr/>
        </p:nvSpPr>
        <p:spPr>
          <a:xfrm>
            <a:off x="5098869" y="1749307"/>
            <a:ext cx="2046493" cy="369332"/>
          </a:xfrm>
          <a:prstGeom prst="rect">
            <a:avLst/>
          </a:prstGeom>
          <a:noFill/>
        </p:spPr>
        <p:txBody>
          <a:bodyPr wrap="square" rtlCol="0">
            <a:spAutoFit/>
          </a:bodyPr>
          <a:lstStyle/>
          <a:p>
            <a:pPr algn="ctr"/>
            <a:r>
              <a:rPr lang="en-US" dirty="0"/>
              <a:t>Fire rated</a:t>
            </a:r>
          </a:p>
        </p:txBody>
      </p:sp>
      <p:sp>
        <p:nvSpPr>
          <p:cNvPr id="23" name="TextBox 22"/>
          <p:cNvSpPr txBox="1"/>
          <p:nvPr/>
        </p:nvSpPr>
        <p:spPr>
          <a:xfrm>
            <a:off x="5067356" y="4361107"/>
            <a:ext cx="2169084" cy="738664"/>
          </a:xfrm>
          <a:prstGeom prst="rect">
            <a:avLst/>
          </a:prstGeom>
          <a:noFill/>
        </p:spPr>
        <p:txBody>
          <a:bodyPr wrap="square" rtlCol="0">
            <a:spAutoFit/>
          </a:bodyPr>
          <a:lstStyle/>
          <a:p>
            <a:pPr algn="ctr"/>
            <a:r>
              <a:rPr lang="en-US" sz="1400" dirty="0"/>
              <a:t>Can be customized to comply with NFPA codes and requirements </a:t>
            </a:r>
            <a:endParaRPr lang="en-US" sz="1400" dirty="0">
              <a:solidFill>
                <a:schemeClr val="bg2">
                  <a:lumMod val="25000"/>
                </a:schemeClr>
              </a:solidFill>
            </a:endParaRPr>
          </a:p>
        </p:txBody>
      </p:sp>
      <p:sp>
        <p:nvSpPr>
          <p:cNvPr id="13" name="TextBox 12"/>
          <p:cNvSpPr txBox="1"/>
          <p:nvPr/>
        </p:nvSpPr>
        <p:spPr>
          <a:xfrm>
            <a:off x="1546339" y="4361107"/>
            <a:ext cx="2169084" cy="738664"/>
          </a:xfrm>
          <a:prstGeom prst="rect">
            <a:avLst/>
          </a:prstGeom>
          <a:noFill/>
        </p:spPr>
        <p:txBody>
          <a:bodyPr wrap="square" rtlCol="0">
            <a:spAutoFit/>
          </a:bodyPr>
          <a:lstStyle/>
          <a:p>
            <a:pPr algn="ctr"/>
            <a:r>
              <a:rPr lang="en-US" sz="1400" dirty="0">
                <a:solidFill>
                  <a:schemeClr val="bg2">
                    <a:lumMod val="25000"/>
                  </a:schemeClr>
                </a:solidFill>
              </a:rPr>
              <a:t>Thrive in wash down environments, and are resistant to cracking</a:t>
            </a:r>
          </a:p>
        </p:txBody>
      </p:sp>
      <p:sp>
        <p:nvSpPr>
          <p:cNvPr id="14" name="TextBox 13"/>
          <p:cNvSpPr txBox="1"/>
          <p:nvPr/>
        </p:nvSpPr>
        <p:spPr>
          <a:xfrm>
            <a:off x="8647941" y="4361107"/>
            <a:ext cx="2169084" cy="738664"/>
          </a:xfrm>
          <a:prstGeom prst="rect">
            <a:avLst/>
          </a:prstGeom>
          <a:noFill/>
        </p:spPr>
        <p:txBody>
          <a:bodyPr wrap="square" rtlCol="0">
            <a:spAutoFit/>
          </a:bodyPr>
          <a:lstStyle/>
          <a:p>
            <a:pPr algn="ctr"/>
            <a:r>
              <a:rPr lang="en-US" sz="1400" dirty="0"/>
              <a:t>Specialty pedestrian doors are backed by a lifetime warranty  </a:t>
            </a:r>
            <a:endParaRPr lang="en-US" sz="1400" dirty="0">
              <a:solidFill>
                <a:schemeClr val="bg2">
                  <a:lumMod val="25000"/>
                </a:schemeClr>
              </a:solidFill>
            </a:endParaRPr>
          </a:p>
        </p:txBody>
      </p:sp>
    </p:spTree>
    <p:extLst>
      <p:ext uri="{BB962C8B-B14F-4D97-AF65-F5344CB8AC3E}">
        <p14:creationId xmlns:p14="http://schemas.microsoft.com/office/powerpoint/2010/main" val="14772520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Pedestrian </a:t>
            </a:r>
            <a:r>
              <a:rPr lang="en-US" b="1" dirty="0">
                <a:solidFill>
                  <a:srgbClr val="C00000"/>
                </a:solidFill>
              </a:rPr>
              <a:t>Doors 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23887787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Pedestrian Door Features</a:t>
            </a:r>
          </a:p>
        </p:txBody>
      </p:sp>
      <p:sp>
        <p:nvSpPr>
          <p:cNvPr id="2" name="Content Placeholder 1"/>
          <p:cNvSpPr>
            <a:spLocks noGrp="1"/>
          </p:cNvSpPr>
          <p:nvPr>
            <p:ph idx="1"/>
          </p:nvPr>
        </p:nvSpPr>
        <p:spPr/>
        <p:txBody>
          <a:bodyPr>
            <a:normAutofit/>
          </a:bodyPr>
          <a:lstStyle/>
          <a:p>
            <a:r>
              <a:rPr lang="en-US" dirty="0">
                <a:solidFill>
                  <a:schemeClr val="bg2">
                    <a:lumMod val="25000"/>
                  </a:schemeClr>
                </a:solidFill>
              </a:rPr>
              <a:t>Specialty pedestrian doors come with pebble grain finish and aluminum to withstand the harshest environments</a:t>
            </a:r>
          </a:p>
          <a:p>
            <a:r>
              <a:rPr lang="en-US" dirty="0" err="1">
                <a:solidFill>
                  <a:schemeClr val="bg2">
                    <a:lumMod val="25000"/>
                  </a:schemeClr>
                </a:solidFill>
              </a:rPr>
              <a:t>Everline</a:t>
            </a:r>
            <a:r>
              <a:rPr lang="en-US" dirty="0">
                <a:solidFill>
                  <a:schemeClr val="bg2">
                    <a:lumMod val="25000"/>
                  </a:schemeClr>
                </a:solidFill>
              </a:rPr>
              <a:t> Fiber-</a:t>
            </a:r>
            <a:r>
              <a:rPr lang="en-US" dirty="0" err="1">
                <a:solidFill>
                  <a:schemeClr val="bg2">
                    <a:lumMod val="25000"/>
                  </a:schemeClr>
                </a:solidFill>
              </a:rPr>
              <a:t>Tek</a:t>
            </a:r>
            <a:r>
              <a:rPr lang="en-US" dirty="0">
                <a:solidFill>
                  <a:schemeClr val="bg2">
                    <a:lumMod val="25000"/>
                  </a:schemeClr>
                </a:solidFill>
              </a:rPr>
              <a:t> doors are available in standard colors, eliminating on-site painting</a:t>
            </a:r>
          </a:p>
          <a:p>
            <a:r>
              <a:rPr lang="en-US" dirty="0">
                <a:solidFill>
                  <a:schemeClr val="bg2">
                    <a:lumMod val="25000"/>
                  </a:schemeClr>
                </a:solidFill>
              </a:rPr>
              <a:t>Only require routine cleaning with soap and water to maintain fresh appearance</a:t>
            </a:r>
          </a:p>
          <a:p>
            <a:r>
              <a:rPr lang="en-US" dirty="0">
                <a:solidFill>
                  <a:schemeClr val="bg2">
                    <a:lumMod val="25000"/>
                  </a:schemeClr>
                </a:solidFill>
              </a:rPr>
              <a:t>Can be paired with an automatic operator, include vision panels, or come with custom hardware </a:t>
            </a:r>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15595794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074131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02349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037" y="1464252"/>
            <a:ext cx="10515600" cy="1325563"/>
          </a:xfrm>
        </p:spPr>
        <p:txBody>
          <a:bodyPr>
            <a:normAutofit/>
          </a:bodyPr>
          <a:lstStyle/>
          <a:p>
            <a:pPr algn="ctr"/>
            <a:r>
              <a:rPr lang="en-US" sz="4000" b="1" dirty="0">
                <a:solidFill>
                  <a:srgbClr val="C00000"/>
                </a:solidFill>
              </a:rPr>
              <a:t>Can We Help With Your Unique Situation?</a:t>
            </a:r>
          </a:p>
        </p:txBody>
      </p:sp>
      <p:sp>
        <p:nvSpPr>
          <p:cNvPr id="3" name="Content Placeholder 2"/>
          <p:cNvSpPr>
            <a:spLocks noGrp="1"/>
          </p:cNvSpPr>
          <p:nvPr>
            <p:ph idx="1"/>
          </p:nvPr>
        </p:nvSpPr>
        <p:spPr>
          <a:xfrm>
            <a:off x="838200" y="2610715"/>
            <a:ext cx="10515600" cy="3605358"/>
          </a:xfrm>
        </p:spPr>
        <p:txBody>
          <a:bodyPr/>
          <a:lstStyle/>
          <a:p>
            <a:pPr marL="0" indent="0" algn="ctr">
              <a:buNone/>
            </a:pPr>
            <a:r>
              <a:rPr lang="en-US" dirty="0">
                <a:solidFill>
                  <a:schemeClr val="tx1">
                    <a:lumMod val="75000"/>
                    <a:lumOff val="25000"/>
                  </a:schemeClr>
                </a:solidFill>
              </a:rPr>
              <a:t>Let’s have a friendly chat to find out</a:t>
            </a:r>
          </a:p>
          <a:p>
            <a:pPr marL="0" indent="0" algn="ctr">
              <a:buNone/>
            </a:pPr>
            <a:endParaRPr lang="en-US" dirty="0">
              <a:solidFill>
                <a:schemeClr val="tx1">
                  <a:lumMod val="75000"/>
                  <a:lumOff val="25000"/>
                </a:schemeClr>
              </a:solidFill>
            </a:endParaRPr>
          </a:p>
          <a:p>
            <a:pPr marL="0" indent="0" algn="ctr">
              <a:buNone/>
            </a:pPr>
            <a:endParaRPr lang="en-US" dirty="0">
              <a:solidFill>
                <a:schemeClr val="tx1">
                  <a:lumMod val="75000"/>
                  <a:lumOff val="25000"/>
                </a:schemeClr>
              </a:solidFill>
            </a:endParaRPr>
          </a:p>
        </p:txBody>
      </p:sp>
      <p:sp>
        <p:nvSpPr>
          <p:cNvPr id="5" name="Rounded Rectangle 4"/>
          <p:cNvSpPr/>
          <p:nvPr/>
        </p:nvSpPr>
        <p:spPr>
          <a:xfrm>
            <a:off x="2881745" y="3670092"/>
            <a:ext cx="2597730"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GIVE US A CALL: </a:t>
            </a:r>
            <a:r>
              <a:rPr lang="en-US" sz="1400" dirty="0"/>
              <a:t>1-833-438-9400</a:t>
            </a:r>
            <a:endParaRPr lang="en-US" sz="1400" dirty="0">
              <a:solidFill>
                <a:schemeClr val="bg1"/>
              </a:solidFill>
            </a:endParaRPr>
          </a:p>
        </p:txBody>
      </p:sp>
      <p:sp>
        <p:nvSpPr>
          <p:cNvPr id="7" name="TextBox 6"/>
          <p:cNvSpPr txBox="1"/>
          <p:nvPr/>
        </p:nvSpPr>
        <p:spPr>
          <a:xfrm>
            <a:off x="5673437" y="3719264"/>
            <a:ext cx="812800" cy="369332"/>
          </a:xfrm>
          <a:prstGeom prst="rect">
            <a:avLst/>
          </a:prstGeom>
          <a:noFill/>
        </p:spPr>
        <p:txBody>
          <a:bodyPr wrap="square" rtlCol="0">
            <a:spAutoFit/>
          </a:bodyPr>
          <a:lstStyle/>
          <a:p>
            <a:pPr algn="ctr"/>
            <a:r>
              <a:rPr lang="en-US" dirty="0"/>
              <a:t>Or</a:t>
            </a:r>
          </a:p>
        </p:txBody>
      </p:sp>
      <p:sp>
        <p:nvSpPr>
          <p:cNvPr id="8" name="Rounded Rectangle 7"/>
          <p:cNvSpPr/>
          <p:nvPr/>
        </p:nvSpPr>
        <p:spPr>
          <a:xfrm>
            <a:off x="6680199" y="3670092"/>
            <a:ext cx="2597730" cy="480290"/>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GET A FREE CONSULTATION</a:t>
            </a:r>
          </a:p>
        </p:txBody>
      </p:sp>
    </p:spTree>
    <p:extLst>
      <p:ext uri="{BB962C8B-B14F-4D97-AF65-F5344CB8AC3E}">
        <p14:creationId xmlns:p14="http://schemas.microsoft.com/office/powerpoint/2010/main" val="1463321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40772" y="455691"/>
            <a:ext cx="4425009" cy="6955750"/>
          </a:xfrm>
          <a:prstGeom prst="rect">
            <a:avLst/>
          </a:prstGeom>
          <a:noFill/>
        </p:spPr>
        <p:txBody>
          <a:bodyPr wrap="square" rtlCol="0">
            <a:spAutoFit/>
          </a:bodyPr>
          <a:lstStyle/>
          <a:p>
            <a:pPr>
              <a:lnSpc>
                <a:spcPct val="150000"/>
              </a:lnSpc>
            </a:pPr>
            <a:r>
              <a:rPr lang="en-US" sz="3600" b="1" dirty="0" smtClean="0">
                <a:solidFill>
                  <a:srgbClr val="C00000"/>
                </a:solidFill>
              </a:rPr>
              <a:t>Insect Control Barriers</a:t>
            </a:r>
            <a:endParaRPr lang="en-US" sz="2400" i="1" dirty="0">
              <a:solidFill>
                <a:schemeClr val="tx1">
                  <a:lumMod val="75000"/>
                  <a:lumOff val="25000"/>
                </a:schemeClr>
              </a:solidFill>
            </a:endParaRPr>
          </a:p>
          <a:p>
            <a:r>
              <a:rPr lang="en-US" sz="2800" i="1" dirty="0" smtClean="0">
                <a:solidFill>
                  <a:schemeClr val="tx1">
                    <a:lumMod val="75000"/>
                    <a:lumOff val="25000"/>
                  </a:schemeClr>
                </a:solidFill>
              </a:rPr>
              <a:t>Defend Your Doors.</a:t>
            </a:r>
            <a:endParaRPr lang="en-US" sz="2800" i="1" dirty="0">
              <a:solidFill>
                <a:schemeClr val="tx1">
                  <a:lumMod val="75000"/>
                  <a:lumOff val="25000"/>
                </a:schemeClr>
              </a:solidFill>
            </a:endParaRPr>
          </a:p>
          <a:p>
            <a:endParaRPr lang="en-US" sz="1400" dirty="0">
              <a:solidFill>
                <a:schemeClr val="tx1">
                  <a:lumMod val="75000"/>
                  <a:lumOff val="25000"/>
                </a:schemeClr>
              </a:solidFill>
            </a:endParaRPr>
          </a:p>
          <a:p>
            <a:r>
              <a:rPr lang="en-US" sz="1400" dirty="0" smtClean="0">
                <a:solidFill>
                  <a:schemeClr val="bg2">
                    <a:lumMod val="25000"/>
                  </a:schemeClr>
                </a:solidFill>
              </a:rPr>
              <a:t>Insect control screen doors prevent rodents, bugs, and birds from entering areas where food, beverages, or pharmaceuticals are being packaged or prepared. Yet, they provide the advantage of optimal ventilation for employee comfort, and help you meet critical FDA/AIB requirements regarding safety, pest control, as well as airborne contamination.</a:t>
            </a:r>
          </a:p>
          <a:p>
            <a:r>
              <a:rPr lang="en-US" sz="1400" dirty="0" smtClean="0">
                <a:solidFill>
                  <a:schemeClr val="bg2">
                    <a:lumMod val="25000"/>
                  </a:schemeClr>
                </a:solidFill>
              </a:rPr>
              <a:t> </a:t>
            </a:r>
          </a:p>
          <a:p>
            <a:r>
              <a:rPr lang="en-US" sz="1400" dirty="0" smtClean="0">
                <a:solidFill>
                  <a:schemeClr val="bg2">
                    <a:lumMod val="25000"/>
                  </a:schemeClr>
                </a:solidFill>
              </a:rPr>
              <a:t>Manufactured to fit virtually any size opening, our tight-insect control barriers  can </a:t>
            </a:r>
            <a:r>
              <a:rPr lang="en-US" sz="1400" dirty="0">
                <a:solidFill>
                  <a:schemeClr val="bg2">
                    <a:lumMod val="25000"/>
                  </a:schemeClr>
                </a:solidFill>
              </a:rPr>
              <a:t>be readily installed on dock doors, dumpster areas, and warehouse openings. </a:t>
            </a:r>
            <a:r>
              <a:rPr lang="en-US" sz="1400" dirty="0" smtClean="0">
                <a:solidFill>
                  <a:schemeClr val="bg2">
                    <a:lumMod val="25000"/>
                  </a:schemeClr>
                </a:solidFill>
              </a:rPr>
              <a:t>If improving the sanitation of controlled environments that keep your products and employees safe is a priority for you, our wide variety of sliding or rolling insect control screen doors may be just what your facility needs. </a:t>
            </a:r>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a:p>
            <a:endParaRPr lang="en-US" sz="1400" dirty="0">
              <a:solidFill>
                <a:schemeClr val="tx1">
                  <a:lumMod val="75000"/>
                  <a:lumOff val="25000"/>
                </a:schemeClr>
              </a:solidFill>
            </a:endParaRPr>
          </a:p>
        </p:txBody>
      </p:sp>
      <p:sp>
        <p:nvSpPr>
          <p:cNvPr id="8" name="Rounded Rectangle 7"/>
          <p:cNvSpPr/>
          <p:nvPr/>
        </p:nvSpPr>
        <p:spPr>
          <a:xfrm>
            <a:off x="8576449" y="5571694"/>
            <a:ext cx="2022764" cy="48029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Get a </a:t>
            </a:r>
            <a:r>
              <a:rPr lang="en-US" sz="1400" dirty="0" smtClean="0">
                <a:solidFill>
                  <a:schemeClr val="bg1"/>
                </a:solidFill>
              </a:rPr>
              <a:t>Quote</a:t>
            </a:r>
            <a:endParaRPr lang="en-US" sz="1400" dirty="0">
              <a:solidFill>
                <a:schemeClr val="bg1"/>
              </a:solidFill>
            </a:endParaRPr>
          </a:p>
        </p:txBody>
      </p:sp>
      <p:pic>
        <p:nvPicPr>
          <p:cNvPr id="1026" name="Picture 2" descr="http://allmarkdoors.com/wp-content/uploads/2017/02/Insect-Control-Barri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04" y="455691"/>
            <a:ext cx="5823762" cy="582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6604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6339" y="2360583"/>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0" name="Picture 9"/>
          <p:cNvPicPr>
            <a:picLocks noChangeAspect="1"/>
          </p:cNvPicPr>
          <p:nvPr/>
        </p:nvPicPr>
        <p:blipFill>
          <a:blip r:embed="rId2"/>
          <a:stretch>
            <a:fillRect/>
          </a:stretch>
        </p:blipFill>
        <p:spPr>
          <a:xfrm>
            <a:off x="5097140" y="2352135"/>
            <a:ext cx="2169084" cy="1911311"/>
          </a:xfrm>
          <a:prstGeom prst="rect">
            <a:avLst/>
          </a:prstGeom>
          <a:solidFill>
            <a:schemeClr val="tx1">
              <a:lumMod val="75000"/>
              <a:lumOff val="25000"/>
            </a:schemeClr>
          </a:solidFill>
          <a:ln>
            <a:solidFill>
              <a:schemeClr val="tx1">
                <a:lumMod val="75000"/>
                <a:lumOff val="25000"/>
              </a:schemeClr>
            </a:solidFill>
          </a:ln>
        </p:spPr>
      </p:pic>
      <p:pic>
        <p:nvPicPr>
          <p:cNvPr id="11" name="Picture 10"/>
          <p:cNvPicPr>
            <a:picLocks noChangeAspect="1"/>
          </p:cNvPicPr>
          <p:nvPr/>
        </p:nvPicPr>
        <p:blipFill>
          <a:blip r:embed="rId2"/>
          <a:stretch>
            <a:fillRect/>
          </a:stretch>
        </p:blipFill>
        <p:spPr>
          <a:xfrm>
            <a:off x="8647941" y="2352135"/>
            <a:ext cx="2169084" cy="1911311"/>
          </a:xfrm>
          <a:prstGeom prst="rect">
            <a:avLst/>
          </a:prstGeom>
          <a:solidFill>
            <a:schemeClr val="tx1">
              <a:lumMod val="75000"/>
              <a:lumOff val="25000"/>
            </a:schemeClr>
          </a:solidFill>
          <a:ln>
            <a:solidFill>
              <a:schemeClr val="tx1">
                <a:lumMod val="75000"/>
                <a:lumOff val="25000"/>
              </a:schemeClr>
            </a:solidFill>
          </a:ln>
        </p:spPr>
      </p:pic>
      <p:sp>
        <p:nvSpPr>
          <p:cNvPr id="3" name="TextBox 2"/>
          <p:cNvSpPr txBox="1"/>
          <p:nvPr/>
        </p:nvSpPr>
        <p:spPr>
          <a:xfrm>
            <a:off x="8770531" y="1749307"/>
            <a:ext cx="1923901" cy="369332"/>
          </a:xfrm>
          <a:prstGeom prst="rect">
            <a:avLst/>
          </a:prstGeom>
          <a:noFill/>
        </p:spPr>
        <p:txBody>
          <a:bodyPr wrap="square" rtlCol="0">
            <a:spAutoFit/>
          </a:bodyPr>
          <a:lstStyle/>
          <a:p>
            <a:pPr algn="ctr"/>
            <a:r>
              <a:rPr lang="en-US" dirty="0"/>
              <a:t>Improved Safety </a:t>
            </a:r>
          </a:p>
        </p:txBody>
      </p:sp>
      <p:sp>
        <p:nvSpPr>
          <p:cNvPr id="20" name="TextBox 19"/>
          <p:cNvSpPr txBox="1"/>
          <p:nvPr/>
        </p:nvSpPr>
        <p:spPr>
          <a:xfrm>
            <a:off x="1546339" y="1749307"/>
            <a:ext cx="2200601" cy="369332"/>
          </a:xfrm>
          <a:prstGeom prst="rect">
            <a:avLst/>
          </a:prstGeom>
          <a:noFill/>
        </p:spPr>
        <p:txBody>
          <a:bodyPr wrap="square" rtlCol="0">
            <a:spAutoFit/>
          </a:bodyPr>
          <a:lstStyle/>
          <a:p>
            <a:pPr algn="ctr"/>
            <a:r>
              <a:rPr lang="en-US" dirty="0"/>
              <a:t>Versatile</a:t>
            </a:r>
          </a:p>
        </p:txBody>
      </p:sp>
      <p:sp>
        <p:nvSpPr>
          <p:cNvPr id="21" name="TextBox 20"/>
          <p:cNvSpPr txBox="1"/>
          <p:nvPr/>
        </p:nvSpPr>
        <p:spPr>
          <a:xfrm>
            <a:off x="5098869" y="1749307"/>
            <a:ext cx="2046493" cy="369332"/>
          </a:xfrm>
          <a:prstGeom prst="rect">
            <a:avLst/>
          </a:prstGeom>
          <a:noFill/>
        </p:spPr>
        <p:txBody>
          <a:bodyPr wrap="square" rtlCol="0">
            <a:spAutoFit/>
          </a:bodyPr>
          <a:lstStyle/>
          <a:p>
            <a:pPr algn="ctr"/>
            <a:r>
              <a:rPr lang="en-US" dirty="0"/>
              <a:t>Customizable</a:t>
            </a:r>
          </a:p>
        </p:txBody>
      </p:sp>
      <p:sp>
        <p:nvSpPr>
          <p:cNvPr id="23" name="TextBox 22"/>
          <p:cNvSpPr txBox="1"/>
          <p:nvPr/>
        </p:nvSpPr>
        <p:spPr>
          <a:xfrm>
            <a:off x="5067356" y="4361107"/>
            <a:ext cx="2169084" cy="738664"/>
          </a:xfrm>
          <a:prstGeom prst="rect">
            <a:avLst/>
          </a:prstGeom>
          <a:noFill/>
        </p:spPr>
        <p:txBody>
          <a:bodyPr wrap="square" rtlCol="0">
            <a:spAutoFit/>
          </a:bodyPr>
          <a:lstStyle/>
          <a:p>
            <a:pPr algn="ctr"/>
            <a:r>
              <a:rPr lang="en-US" sz="1400" dirty="0"/>
              <a:t>S</a:t>
            </a:r>
            <a:r>
              <a:rPr lang="en-US" sz="1400" dirty="0" smtClean="0"/>
              <a:t>creen </a:t>
            </a:r>
            <a:r>
              <a:rPr lang="en-US" sz="1400" dirty="0"/>
              <a:t>doors are available in Manual, Automatic, and High Cycle</a:t>
            </a:r>
            <a:endParaRPr lang="en-US" sz="1400" dirty="0">
              <a:solidFill>
                <a:schemeClr val="bg2">
                  <a:lumMod val="25000"/>
                </a:schemeClr>
              </a:solidFill>
            </a:endParaRPr>
          </a:p>
        </p:txBody>
      </p:sp>
      <p:sp>
        <p:nvSpPr>
          <p:cNvPr id="13" name="TextBox 12"/>
          <p:cNvSpPr txBox="1"/>
          <p:nvPr/>
        </p:nvSpPr>
        <p:spPr>
          <a:xfrm>
            <a:off x="1546339" y="4361107"/>
            <a:ext cx="2169084" cy="738664"/>
          </a:xfrm>
          <a:prstGeom prst="rect">
            <a:avLst/>
          </a:prstGeom>
          <a:noFill/>
        </p:spPr>
        <p:txBody>
          <a:bodyPr wrap="square" rtlCol="0">
            <a:spAutoFit/>
          </a:bodyPr>
          <a:lstStyle/>
          <a:p>
            <a:pPr algn="ctr"/>
            <a:r>
              <a:rPr lang="en-US" sz="1400" dirty="0">
                <a:solidFill>
                  <a:schemeClr val="bg2">
                    <a:lumMod val="25000"/>
                  </a:schemeClr>
                </a:solidFill>
              </a:rPr>
              <a:t>Made to </a:t>
            </a:r>
            <a:r>
              <a:rPr lang="en-US" sz="1400" dirty="0" smtClean="0">
                <a:solidFill>
                  <a:schemeClr val="bg2">
                    <a:lumMod val="25000"/>
                  </a:schemeClr>
                </a:solidFill>
              </a:rPr>
              <a:t>accommodate a wide range of facility applications </a:t>
            </a:r>
            <a:endParaRPr lang="en-US" sz="1400" dirty="0">
              <a:solidFill>
                <a:schemeClr val="bg2">
                  <a:lumMod val="25000"/>
                </a:schemeClr>
              </a:solidFill>
            </a:endParaRPr>
          </a:p>
        </p:txBody>
      </p:sp>
      <p:sp>
        <p:nvSpPr>
          <p:cNvPr id="14" name="TextBox 13"/>
          <p:cNvSpPr txBox="1"/>
          <p:nvPr/>
        </p:nvSpPr>
        <p:spPr>
          <a:xfrm>
            <a:off x="8647941" y="4361107"/>
            <a:ext cx="2169084" cy="738664"/>
          </a:xfrm>
          <a:prstGeom prst="rect">
            <a:avLst/>
          </a:prstGeom>
          <a:noFill/>
        </p:spPr>
        <p:txBody>
          <a:bodyPr wrap="square" rtlCol="0">
            <a:spAutoFit/>
          </a:bodyPr>
          <a:lstStyle/>
          <a:p>
            <a:pPr algn="ctr"/>
            <a:r>
              <a:rPr lang="en-US" sz="1400" dirty="0" smtClean="0"/>
              <a:t>Screen doors are designed to exceed regulatory compliance standards</a:t>
            </a:r>
            <a:endParaRPr lang="en-US" sz="1400" dirty="0">
              <a:solidFill>
                <a:schemeClr val="bg2">
                  <a:lumMod val="25000"/>
                </a:schemeClr>
              </a:solidFill>
            </a:endParaRPr>
          </a:p>
        </p:txBody>
      </p:sp>
    </p:spTree>
    <p:extLst>
      <p:ext uri="{BB962C8B-B14F-4D97-AF65-F5344CB8AC3E}">
        <p14:creationId xmlns:p14="http://schemas.microsoft.com/office/powerpoint/2010/main" val="16463297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smtClean="0">
                <a:solidFill>
                  <a:srgbClr val="C00000"/>
                </a:solidFill>
              </a:rPr>
              <a:t>Insect Control Barriers </a:t>
            </a:r>
            <a:r>
              <a:rPr lang="en-US" b="1" dirty="0">
                <a:solidFill>
                  <a:srgbClr val="C00000"/>
                </a:solidFill>
              </a:rPr>
              <a:t>Backed By Full Service Support</a:t>
            </a:r>
          </a:p>
        </p:txBody>
      </p:sp>
      <p:sp>
        <p:nvSpPr>
          <p:cNvPr id="2" name="Content Placeholder 1"/>
          <p:cNvSpPr>
            <a:spLocks noGrp="1"/>
          </p:cNvSpPr>
          <p:nvPr>
            <p:ph idx="1"/>
          </p:nvPr>
        </p:nvSpPr>
        <p:spPr/>
        <p:txBody>
          <a:bodyPr>
            <a:normAutofit/>
          </a:bodyPr>
          <a:lstStyle/>
          <a:p>
            <a:pPr marL="0" indent="0">
              <a:buNone/>
            </a:pPr>
            <a:endParaRPr lang="en-US" i="1" dirty="0">
              <a:solidFill>
                <a:schemeClr val="bg2">
                  <a:lumMod val="25000"/>
                </a:schemeClr>
              </a:solidFill>
            </a:endParaRPr>
          </a:p>
          <a:p>
            <a:pPr marL="0" indent="0">
              <a:buNone/>
            </a:pPr>
            <a:endParaRPr lang="en-US" i="1" dirty="0"/>
          </a:p>
        </p:txBody>
      </p:sp>
      <p:sp>
        <p:nvSpPr>
          <p:cNvPr id="9" name="TextBox 8"/>
          <p:cNvSpPr txBox="1"/>
          <p:nvPr/>
        </p:nvSpPr>
        <p:spPr>
          <a:xfrm>
            <a:off x="687640" y="4128018"/>
            <a:ext cx="2516779" cy="369332"/>
          </a:xfrm>
          <a:prstGeom prst="rect">
            <a:avLst/>
          </a:prstGeom>
          <a:noFill/>
        </p:spPr>
        <p:txBody>
          <a:bodyPr wrap="none" rtlCol="0">
            <a:spAutoFit/>
          </a:bodyPr>
          <a:lstStyle/>
          <a:p>
            <a:pPr algn="ctr"/>
            <a:r>
              <a:rPr lang="en-US" dirty="0">
                <a:solidFill>
                  <a:schemeClr val="bg2">
                    <a:lumMod val="25000"/>
                  </a:schemeClr>
                </a:solidFill>
              </a:rPr>
              <a:t>24/7 Emergency Support</a:t>
            </a:r>
          </a:p>
        </p:txBody>
      </p:sp>
      <p:sp>
        <p:nvSpPr>
          <p:cNvPr id="10" name="TextBox 9"/>
          <p:cNvSpPr txBox="1"/>
          <p:nvPr/>
        </p:nvSpPr>
        <p:spPr>
          <a:xfrm>
            <a:off x="3499653" y="4128018"/>
            <a:ext cx="2469587" cy="369332"/>
          </a:xfrm>
          <a:prstGeom prst="rect">
            <a:avLst/>
          </a:prstGeom>
          <a:noFill/>
        </p:spPr>
        <p:txBody>
          <a:bodyPr wrap="none" rtlCol="0">
            <a:spAutoFit/>
          </a:bodyPr>
          <a:lstStyle/>
          <a:p>
            <a:r>
              <a:rPr lang="en-US" dirty="0">
                <a:solidFill>
                  <a:schemeClr val="bg2">
                    <a:lumMod val="25000"/>
                  </a:schemeClr>
                </a:solidFill>
              </a:rPr>
              <a:t>Preventive Maintenance</a:t>
            </a:r>
          </a:p>
        </p:txBody>
      </p:sp>
      <p:sp>
        <p:nvSpPr>
          <p:cNvPr id="11" name="TextBox 10"/>
          <p:cNvSpPr txBox="1"/>
          <p:nvPr/>
        </p:nvSpPr>
        <p:spPr>
          <a:xfrm>
            <a:off x="6699995" y="4128018"/>
            <a:ext cx="1243802" cy="369332"/>
          </a:xfrm>
          <a:prstGeom prst="rect">
            <a:avLst/>
          </a:prstGeom>
          <a:noFill/>
        </p:spPr>
        <p:txBody>
          <a:bodyPr wrap="none" rtlCol="0">
            <a:spAutoFit/>
          </a:bodyPr>
          <a:lstStyle/>
          <a:p>
            <a:r>
              <a:rPr lang="en-US" dirty="0">
                <a:solidFill>
                  <a:schemeClr val="bg2">
                    <a:lumMod val="25000"/>
                  </a:schemeClr>
                </a:solidFill>
              </a:rPr>
              <a:t>Fire Testing</a:t>
            </a:r>
          </a:p>
        </p:txBody>
      </p:sp>
      <p:sp>
        <p:nvSpPr>
          <p:cNvPr id="12" name="TextBox 11"/>
          <p:cNvSpPr txBox="1"/>
          <p:nvPr/>
        </p:nvSpPr>
        <p:spPr>
          <a:xfrm>
            <a:off x="9127728" y="4128018"/>
            <a:ext cx="1764201" cy="369332"/>
          </a:xfrm>
          <a:prstGeom prst="rect">
            <a:avLst/>
          </a:prstGeom>
          <a:noFill/>
        </p:spPr>
        <p:txBody>
          <a:bodyPr wrap="none" rtlCol="0">
            <a:spAutoFit/>
          </a:bodyPr>
          <a:lstStyle/>
          <a:p>
            <a:r>
              <a:rPr lang="en-US" dirty="0">
                <a:solidFill>
                  <a:schemeClr val="bg2">
                    <a:lumMod val="25000"/>
                  </a:schemeClr>
                </a:solidFill>
              </a:rPr>
              <a:t>Asset ID Tracking</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304" y="2759956"/>
            <a:ext cx="1300593" cy="13005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49" y="2692485"/>
            <a:ext cx="1300593" cy="13005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3204" y="2692484"/>
            <a:ext cx="1300593" cy="13005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531" y="2759956"/>
            <a:ext cx="1300593" cy="1300593"/>
          </a:xfrm>
          <a:prstGeom prst="rect">
            <a:avLst/>
          </a:prstGeom>
        </p:spPr>
      </p:pic>
    </p:spTree>
    <p:extLst>
      <p:ext uri="{BB962C8B-B14F-4D97-AF65-F5344CB8AC3E}">
        <p14:creationId xmlns:p14="http://schemas.microsoft.com/office/powerpoint/2010/main" val="37801446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b="1" dirty="0">
                <a:solidFill>
                  <a:srgbClr val="C00000"/>
                </a:solidFill>
              </a:rPr>
              <a:t>Additional </a:t>
            </a:r>
            <a:r>
              <a:rPr lang="en-US" b="1" dirty="0" smtClean="0">
                <a:solidFill>
                  <a:srgbClr val="C00000"/>
                </a:solidFill>
              </a:rPr>
              <a:t>Insect Control Barrier Features</a:t>
            </a:r>
            <a:endParaRPr lang="en-US" b="1" dirty="0">
              <a:solidFill>
                <a:srgbClr val="C00000"/>
              </a:solidFill>
            </a:endParaRPr>
          </a:p>
        </p:txBody>
      </p:sp>
      <p:sp>
        <p:nvSpPr>
          <p:cNvPr id="2" name="Content Placeholder 1"/>
          <p:cNvSpPr>
            <a:spLocks noGrp="1"/>
          </p:cNvSpPr>
          <p:nvPr>
            <p:ph idx="1"/>
          </p:nvPr>
        </p:nvSpPr>
        <p:spPr/>
        <p:txBody>
          <a:bodyPr>
            <a:normAutofit/>
          </a:bodyPr>
          <a:lstStyle/>
          <a:p>
            <a:r>
              <a:rPr lang="en-US" dirty="0" smtClean="0">
                <a:solidFill>
                  <a:schemeClr val="bg2">
                    <a:lumMod val="25000"/>
                  </a:schemeClr>
                </a:solidFill>
              </a:rPr>
              <a:t>Weather stripping is angled to provide a tighter seal preventing bugs and insects easy access or entry</a:t>
            </a:r>
          </a:p>
          <a:p>
            <a:r>
              <a:rPr lang="en-US" dirty="0" smtClean="0">
                <a:solidFill>
                  <a:schemeClr val="bg2">
                    <a:lumMod val="25000"/>
                  </a:schemeClr>
                </a:solidFill>
              </a:rPr>
              <a:t>Fiberglass </a:t>
            </a:r>
            <a:r>
              <a:rPr lang="en-US" dirty="0" err="1" smtClean="0">
                <a:solidFill>
                  <a:schemeClr val="bg2">
                    <a:lumMod val="25000"/>
                  </a:schemeClr>
                </a:solidFill>
              </a:rPr>
              <a:t>windbars</a:t>
            </a:r>
            <a:r>
              <a:rPr lang="en-US" dirty="0" smtClean="0">
                <a:solidFill>
                  <a:schemeClr val="bg2">
                    <a:lumMod val="25000"/>
                  </a:schemeClr>
                </a:solidFill>
              </a:rPr>
              <a:t> are available for doors that require added stability </a:t>
            </a:r>
          </a:p>
          <a:p>
            <a:r>
              <a:rPr lang="en-US" dirty="0" smtClean="0"/>
              <a:t>Includes heavy-gauge, galvanized steel sliding , which work with bearing trolleys for easy opening</a:t>
            </a:r>
          </a:p>
          <a:p>
            <a:r>
              <a:rPr lang="en-US" dirty="0" smtClean="0"/>
              <a:t>Keeps plant facilities cooler by providing 65% more shade, while still allowing sufficient daylight</a:t>
            </a:r>
            <a:endParaRPr lang="en-US" dirty="0"/>
          </a:p>
          <a:p>
            <a:endParaRPr lang="en-US" i="1" dirty="0"/>
          </a:p>
          <a:p>
            <a:endParaRPr lang="en-US" i="1" dirty="0"/>
          </a:p>
          <a:p>
            <a:endParaRPr lang="en-US" i="1" dirty="0"/>
          </a:p>
          <a:p>
            <a:pPr marL="0" indent="0">
              <a:buNone/>
            </a:pPr>
            <a:endParaRPr lang="en-US" dirty="0"/>
          </a:p>
        </p:txBody>
      </p:sp>
    </p:spTree>
    <p:extLst>
      <p:ext uri="{BB962C8B-B14F-4D97-AF65-F5344CB8AC3E}">
        <p14:creationId xmlns:p14="http://schemas.microsoft.com/office/powerpoint/2010/main" val="31782447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rPr>
              <a:t>Our Expedited End-to-End Delivery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565580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9488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10676</TotalTime>
  <Words>7596</Words>
  <Application>Microsoft Office PowerPoint</Application>
  <PresentationFormat>Widescreen</PresentationFormat>
  <Paragraphs>1058</Paragraphs>
  <Slides>158</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158</vt:i4>
      </vt:variant>
    </vt:vector>
  </HeadingPairs>
  <TitlesOfParts>
    <vt:vector size="162" baseType="lpstr">
      <vt:lpstr>Arial</vt:lpstr>
      <vt:lpstr>Calibri</vt:lpstr>
      <vt:lpstr>Calibri Light</vt:lpstr>
      <vt:lpstr>Office Theme</vt:lpstr>
      <vt:lpstr>Allmark Website Mock-up</vt:lpstr>
      <vt:lpstr>Homepage</vt:lpstr>
      <vt:lpstr>PowerPoint Presentation</vt:lpstr>
      <vt:lpstr>PowerPoint Presentation</vt:lpstr>
      <vt:lpstr>Your Problems. Our Solutions. The Right Decision.  </vt:lpstr>
      <vt:lpstr>A Few Industries We Excel In</vt:lpstr>
      <vt:lpstr>Ultimate Impact Delivered By Leading Innovation</vt:lpstr>
      <vt:lpstr>A Few Clients Who Trust Us</vt:lpstr>
      <vt:lpstr>PowerPoint Presentation</vt:lpstr>
      <vt:lpstr>PowerPoint Presentation</vt:lpstr>
      <vt:lpstr>Can We Help With Your Unique Situation?</vt:lpstr>
      <vt:lpstr>Industries</vt:lpstr>
      <vt:lpstr>Food &amp; Beverage</vt:lpstr>
      <vt:lpstr>High Performance Doors Keep Freshness and Quality at a Premium </vt:lpstr>
      <vt:lpstr>Food &amp; Beverage Clients Who Trust Us</vt:lpstr>
      <vt:lpstr>High Efficiency, Low Maintenance Food &amp; Beverage  Door Solutions</vt:lpstr>
      <vt:lpstr>PowerPoint Presentation</vt:lpstr>
      <vt:lpstr>Our Expedited End-to-End Delivery Process</vt:lpstr>
      <vt:lpstr>Can We Help With Your Unique Situation?</vt:lpstr>
      <vt:lpstr>Pharmaceutical</vt:lpstr>
      <vt:lpstr>High Performance Doors Provide Clean and Controlled Lab Access </vt:lpstr>
      <vt:lpstr>Pharmaceutical Clients Who Trust Us</vt:lpstr>
      <vt:lpstr>High Efficiency, Low Maintenance Pharmaceutical  Door Solutions</vt:lpstr>
      <vt:lpstr>PowerPoint Presentation</vt:lpstr>
      <vt:lpstr>Our Expedited End-to-End Delivery Process</vt:lpstr>
      <vt:lpstr>Can We Help With Your Unique Situation?</vt:lpstr>
      <vt:lpstr>Heavy Industry</vt:lpstr>
      <vt:lpstr>High Performance Doors Provide the Path to Operational Success </vt:lpstr>
      <vt:lpstr>Heavy Industry Clients Who Trust Us</vt:lpstr>
      <vt:lpstr>High Efficiency, Low Maintenance Heavy Industry  Door Solutions</vt:lpstr>
      <vt:lpstr>PowerPoint Presentation</vt:lpstr>
      <vt:lpstr>Our Expedited End-to-End Delivery Process</vt:lpstr>
      <vt:lpstr>Can We Help With Your Unique Situation?</vt:lpstr>
      <vt:lpstr>Utilities</vt:lpstr>
      <vt:lpstr>High Performance Doors Pave the Way for Surges in Productivity   </vt:lpstr>
      <vt:lpstr>Utility Clients Who Trust Us</vt:lpstr>
      <vt:lpstr>High Efficiency, Low Maintenance Utility  Door Solutions</vt:lpstr>
      <vt:lpstr>PowerPoint Presentation</vt:lpstr>
      <vt:lpstr>Our Expedited End-to-End Delivery Process</vt:lpstr>
      <vt:lpstr>Can We Help With Your Unique Situation?</vt:lpstr>
      <vt:lpstr>Logistics &amp; Distribution</vt:lpstr>
      <vt:lpstr>High Performance Doors Deliver Improved Workflows for Customer Convenience </vt:lpstr>
      <vt:lpstr>Logistics &amp; Distribution Clients Who Trust Us</vt:lpstr>
      <vt:lpstr>High Efficiency, Low Maintenance Logistics &amp; Distribution Door Solutions</vt:lpstr>
      <vt:lpstr>PowerPoint Presentation</vt:lpstr>
      <vt:lpstr>Our Expedited End-to-End Delivery Process</vt:lpstr>
      <vt:lpstr>Can We Help With Your Unique Situation?</vt:lpstr>
      <vt:lpstr>Transportation</vt:lpstr>
      <vt:lpstr>High Performance Doors Lead Passengers to Their Destination </vt:lpstr>
      <vt:lpstr>Transportation Clients Who Trust Us</vt:lpstr>
      <vt:lpstr>High Efficiency, Low Maintenance Transportation  Door Solutions</vt:lpstr>
      <vt:lpstr>PowerPoint Presentation</vt:lpstr>
      <vt:lpstr>Our Expedited End-to-End Delivery Process</vt:lpstr>
      <vt:lpstr>Can We Help With Your Unique Situation?</vt:lpstr>
      <vt:lpstr>Facilities</vt:lpstr>
      <vt:lpstr>Industrial Facilities</vt:lpstr>
      <vt:lpstr>Strong and Reliable Doors Built For Rugged Demands   </vt:lpstr>
      <vt:lpstr>Industrial Facility Solutions To Meet Your  Performance Needs</vt:lpstr>
      <vt:lpstr>PowerPoint Presentation</vt:lpstr>
      <vt:lpstr>A Few Clients Who Trust Us</vt:lpstr>
      <vt:lpstr>PowerPoint Presentation</vt:lpstr>
      <vt:lpstr>PowerPoint Presentation</vt:lpstr>
      <vt:lpstr>Some Premier Manufacturer Brands We Partner With</vt:lpstr>
      <vt:lpstr>Our Expedited End-to-End Delivery Process</vt:lpstr>
      <vt:lpstr>Can We Help With Your Unique Situation?</vt:lpstr>
      <vt:lpstr>Commercial Facilities</vt:lpstr>
      <vt:lpstr>Functional and Efficient Doors Made For Swift Delivery   </vt:lpstr>
      <vt:lpstr>Commercial Facility Solutions To Meet Your  Performance Needs</vt:lpstr>
      <vt:lpstr>PowerPoint Presentation</vt:lpstr>
      <vt:lpstr>A Few Clients Who Trust Us</vt:lpstr>
      <vt:lpstr>PowerPoint Presentation</vt:lpstr>
      <vt:lpstr>PowerPoint Presentation</vt:lpstr>
      <vt:lpstr>Some Premier Manufacturer Brands We Partner With</vt:lpstr>
      <vt:lpstr>Our Expedited End-to-End Delivery Process</vt:lpstr>
      <vt:lpstr>Can We Help With Your Unique Situation?</vt:lpstr>
      <vt:lpstr>Product Categories</vt:lpstr>
      <vt:lpstr>PowerPoint Presentation</vt:lpstr>
      <vt:lpstr>PowerPoint Presentation</vt:lpstr>
      <vt:lpstr>High Speed Doors Backed By Full Service Support</vt:lpstr>
      <vt:lpstr>Additional High-Speed Door Features</vt:lpstr>
      <vt:lpstr>Our Expedited End-to-End Delivery Process</vt:lpstr>
      <vt:lpstr>Can We Help With Your Unique Situation?</vt:lpstr>
      <vt:lpstr>PowerPoint Presentation</vt:lpstr>
      <vt:lpstr>PowerPoint Presentation</vt:lpstr>
      <vt:lpstr>Rubber Doors Backed By Full Service Support</vt:lpstr>
      <vt:lpstr>Additional Rubber Door Features</vt:lpstr>
      <vt:lpstr>Our Expedited End-to-End Delivery Process</vt:lpstr>
      <vt:lpstr>Can We Help With Your Unique Situation?</vt:lpstr>
      <vt:lpstr>PowerPoint Presentation</vt:lpstr>
      <vt:lpstr>PowerPoint Presentation</vt:lpstr>
      <vt:lpstr>Pedestrian Doors Backed By Full Service Support</vt:lpstr>
      <vt:lpstr>Additional Pedestrian Door Features</vt:lpstr>
      <vt:lpstr>Our Expedited End-to-End Delivery Process</vt:lpstr>
      <vt:lpstr>Can We Help With Your Unique Situation?</vt:lpstr>
      <vt:lpstr>PowerPoint Presentation</vt:lpstr>
      <vt:lpstr>PowerPoint Presentation</vt:lpstr>
      <vt:lpstr>Insect Control Barriers Backed By Full Service Support</vt:lpstr>
      <vt:lpstr>Additional Insect Control Barrier Features</vt:lpstr>
      <vt:lpstr>Our Expedited End-to-End Delivery Process</vt:lpstr>
      <vt:lpstr>Can We Help With Your Unique Situation?</vt:lpstr>
      <vt:lpstr>PowerPoint Presentation</vt:lpstr>
      <vt:lpstr>PowerPoint Presentation</vt:lpstr>
      <vt:lpstr>Overhead Doors Backed By Full Service Support</vt:lpstr>
      <vt:lpstr>Additional Overhead Door Features</vt:lpstr>
      <vt:lpstr>Our Expedited End-to-End Delivery Process</vt:lpstr>
      <vt:lpstr>Can We Help With Your Unique Situation?</vt:lpstr>
      <vt:lpstr>PowerPoint Presentation</vt:lpstr>
      <vt:lpstr>PowerPoint Presentation</vt:lpstr>
      <vt:lpstr>Cold Storage Doors Backed By Full Service Support</vt:lpstr>
      <vt:lpstr>Additional Cold Storage Door Features</vt:lpstr>
      <vt:lpstr>Our Expedited End-to-End Delivery Process</vt:lpstr>
      <vt:lpstr>Can We Help With Your Unique Situation?</vt:lpstr>
      <vt:lpstr>PowerPoint Presentation</vt:lpstr>
      <vt:lpstr>PowerPoint Presentation</vt:lpstr>
      <vt:lpstr>PowerPoint Presentation</vt:lpstr>
      <vt:lpstr>Safety Products Backed By Full Service Support</vt:lpstr>
      <vt:lpstr>Our Expedited End-to-End Delivery Process</vt:lpstr>
      <vt:lpstr>Can We Help With Your Unique Situation?</vt:lpstr>
      <vt:lpstr>PowerPoint Presentation</vt:lpstr>
      <vt:lpstr>PowerPoint Presentation</vt:lpstr>
      <vt:lpstr>Loading Dock Equipment Backed By Full Service Support</vt:lpstr>
      <vt:lpstr>Additional Dock Equipment Features</vt:lpstr>
      <vt:lpstr>Our Expedited End-to-End Delivery Process</vt:lpstr>
      <vt:lpstr>Can We Help With Your Unique Situation?</vt:lpstr>
      <vt:lpstr>Services</vt:lpstr>
      <vt:lpstr>PowerPoint Presentation</vt:lpstr>
      <vt:lpstr>How it Works</vt:lpstr>
      <vt:lpstr>Benefits of 24/7 Emergency Services</vt:lpstr>
      <vt:lpstr>Can We Help With Your Unique Situation?</vt:lpstr>
      <vt:lpstr>PowerPoint Presentation</vt:lpstr>
      <vt:lpstr>How it Works</vt:lpstr>
      <vt:lpstr>Additional Features of LongLife </vt:lpstr>
      <vt:lpstr>Can We Help With Your Unique Situation?</vt:lpstr>
      <vt:lpstr>PowerPoint Presentation</vt:lpstr>
      <vt:lpstr>How it Works</vt:lpstr>
      <vt:lpstr>Additional Benefits of Fire Testing</vt:lpstr>
      <vt:lpstr>Can We Help With Your Unique Situation?</vt:lpstr>
      <vt:lpstr>PowerPoint Presentation</vt:lpstr>
      <vt:lpstr>How it Works</vt:lpstr>
      <vt:lpstr>Additional Benefits of Asset ID Tracking </vt:lpstr>
      <vt:lpstr>Can We Help With Your Unique Situation?</vt:lpstr>
      <vt:lpstr>Projects</vt:lpstr>
      <vt:lpstr>Our Work</vt:lpstr>
      <vt:lpstr>Client Type</vt:lpstr>
      <vt:lpstr>Resources</vt:lpstr>
      <vt:lpstr>About</vt:lpstr>
      <vt:lpstr>Our Mission</vt:lpstr>
      <vt:lpstr>Who We Are</vt:lpstr>
      <vt:lpstr>Why Choose Us?</vt:lpstr>
      <vt:lpstr>A Few Clients Who Trust Us</vt:lpstr>
      <vt:lpstr>PowerPoint Presentation</vt:lpstr>
      <vt:lpstr>PowerPoint Presentation</vt:lpstr>
      <vt:lpstr>Can We Help With Your Unique Situation?</vt:lpstr>
      <vt:lpstr>Careers</vt:lpstr>
      <vt:lpstr>Contact Us</vt:lpstr>
      <vt:lpstr>Get A Demo</vt:lpstr>
      <vt:lpstr>Get A Quote</vt:lpstr>
      <vt:lpstr>Get Services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Tobar</dc:creator>
  <cp:lastModifiedBy>Anthony Tobar</cp:lastModifiedBy>
  <cp:revision>586</cp:revision>
  <cp:lastPrinted>2018-02-28T16:28:24Z</cp:lastPrinted>
  <dcterms:created xsi:type="dcterms:W3CDTF">2018-02-02T15:37:40Z</dcterms:created>
  <dcterms:modified xsi:type="dcterms:W3CDTF">2018-03-05T20:08:21Z</dcterms:modified>
</cp:coreProperties>
</file>