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75" r:id="rId2"/>
    <p:sldId id="256" r:id="rId3"/>
    <p:sldId id="258" r:id="rId4"/>
    <p:sldId id="260" r:id="rId5"/>
    <p:sldId id="261" r:id="rId6"/>
    <p:sldId id="264" r:id="rId7"/>
    <p:sldId id="263" r:id="rId8"/>
    <p:sldId id="274" r:id="rId9"/>
    <p:sldId id="276" r:id="rId10"/>
    <p:sldId id="268" r:id="rId11"/>
    <p:sldId id="269"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2B57"/>
    <a:srgbClr val="0D2B55"/>
    <a:srgbClr val="62738B"/>
    <a:srgbClr val="DB833C"/>
    <a:srgbClr val="4097AF"/>
    <a:srgbClr val="8A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61" autoAdjust="0"/>
    <p:restoredTop sz="94660"/>
  </p:normalViewPr>
  <p:slideViewPr>
    <p:cSldViewPr snapToGrid="0">
      <p:cViewPr varScale="1">
        <p:scale>
          <a:sx n="131" d="100"/>
          <a:sy n="131" d="100"/>
        </p:scale>
        <p:origin x="1640" y="5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FAB5017-CD23-4651-8E26-D73298DE88B4}" type="datetimeFigureOut">
              <a:rPr lang="en-US" smtClean="0"/>
              <a:t>2/23/18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93B422-BA7A-4A58-A65D-52670CE18DA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AB5017-CD23-4651-8E26-D73298DE88B4}" type="datetimeFigureOut">
              <a:rPr lang="en-US" smtClean="0"/>
              <a:t>2/23/18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93B422-BA7A-4A58-A65D-52670CE18DA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AB5017-CD23-4651-8E26-D73298DE88B4}" type="datetimeFigureOut">
              <a:rPr lang="en-US" smtClean="0"/>
              <a:t>2/23/18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93B422-BA7A-4A58-A65D-52670CE18DA3}"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AB5017-CD23-4651-8E26-D73298DE88B4}" type="datetimeFigureOut">
              <a:rPr lang="en-US" smtClean="0"/>
              <a:t>2/23/18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93B422-BA7A-4A58-A65D-52670CE18DA3}"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AB5017-CD23-4651-8E26-D73298DE88B4}" type="datetimeFigureOut">
              <a:rPr lang="en-US" smtClean="0"/>
              <a:t>2/23/18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93B422-BA7A-4A58-A65D-52670CE18DA3}"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AB5017-CD23-4651-8E26-D73298DE88B4}" type="datetimeFigureOut">
              <a:rPr lang="en-US" smtClean="0"/>
              <a:t>2/23/18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93B422-BA7A-4A58-A65D-52670CE18DA3}"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AB5017-CD23-4651-8E26-D73298DE88B4}" type="datetimeFigureOut">
              <a:rPr lang="en-US" smtClean="0"/>
              <a:t>2/23/18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93B422-BA7A-4A58-A65D-52670CE18DA3}"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AB5017-CD23-4651-8E26-D73298DE88B4}" type="datetimeFigureOut">
              <a:rPr lang="en-US" smtClean="0"/>
              <a:t>2/23/18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93B422-BA7A-4A58-A65D-52670CE18DA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AB5017-CD23-4651-8E26-D73298DE88B4}" type="datetimeFigureOut">
              <a:rPr lang="en-US" smtClean="0"/>
              <a:t>2/23/18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93B422-BA7A-4A58-A65D-52670CE18DA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AB5017-CD23-4651-8E26-D73298DE88B4}" type="datetimeFigureOut">
              <a:rPr lang="en-US" smtClean="0"/>
              <a:t>2/23/18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93B422-BA7A-4A58-A65D-52670CE18DA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FAB5017-CD23-4651-8E26-D73298DE88B4}" type="datetimeFigureOut">
              <a:rPr lang="en-US" smtClean="0"/>
              <a:t>2/23/18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93B422-BA7A-4A58-A65D-52670CE18DA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AB5017-CD23-4651-8E26-D73298DE88B4}" type="datetimeFigureOut">
              <a:rPr lang="en-US" smtClean="0"/>
              <a:t>2/23/18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93B422-BA7A-4A58-A65D-52670CE18DA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AB5017-CD23-4651-8E26-D73298DE88B4}" type="datetimeFigureOut">
              <a:rPr lang="en-US" smtClean="0"/>
              <a:t>2/23/18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93B422-BA7A-4A58-A65D-52670CE18DA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AB5017-CD23-4651-8E26-D73298DE88B4}" type="datetimeFigureOut">
              <a:rPr lang="en-US" smtClean="0"/>
              <a:t>2/23/18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93B422-BA7A-4A58-A65D-52670CE18DA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FAB5017-CD23-4651-8E26-D73298DE88B4}" type="datetimeFigureOut">
              <a:rPr lang="en-US" smtClean="0"/>
              <a:t>2/23/18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93B422-BA7A-4A58-A65D-52670CE18DA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AB5017-CD23-4651-8E26-D73298DE88B4}" type="datetimeFigureOut">
              <a:rPr lang="en-US" smtClean="0"/>
              <a:t>2/23/18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93B422-BA7A-4A58-A65D-52670CE18DA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FAB5017-CD23-4651-8E26-D73298DE88B4}" type="datetimeFigureOut">
              <a:rPr lang="en-US" smtClean="0"/>
              <a:t>2/23/18</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2793B422-BA7A-4A58-A65D-52670CE18DA3}" type="slidenum">
              <a:rPr lang="en-US" smtClean="0"/>
              <a:t>‹#›</a:t>
            </a:fld>
            <a:endParaRPr lang="en-US"/>
          </a:p>
        </p:txBody>
      </p:sp>
    </p:spTree>
    <p:extLst>
      <p:ext uri="{BB962C8B-B14F-4D97-AF65-F5344CB8AC3E}">
        <p14:creationId xmlns:p14="http://schemas.microsoft.com/office/powerpoint/2010/main" val="104150228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eg"/><Relationship Id="rId7" Type="http://schemas.openxmlformats.org/officeDocument/2006/relationships/image" Target="../media/image6.emf"/><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xml"/><Relationship Id="rId5" Type="http://schemas.openxmlformats.org/officeDocument/2006/relationships/image" Target="../media/image6.emf"/><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emf"/><Relationship Id="rId1" Type="http://schemas.openxmlformats.org/officeDocument/2006/relationships/slideLayout" Target="../slideLayouts/slideLayout1.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image" Target="../media/image15.jp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image" Target="../media/image16.jp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image" Target="../media/image17.jp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image" Target="../media/image18.jp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0.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3712733"/>
            <a:ext cx="9144000" cy="676656"/>
            <a:chOff x="0" y="3846083"/>
            <a:chExt cx="9144000" cy="676656"/>
          </a:xfrm>
        </p:grpSpPr>
        <p:pic>
          <p:nvPicPr>
            <p:cNvPr id="12" name="Picture 11"/>
            <p:cNvPicPr>
              <a:picLocks noChangeAspect="1"/>
            </p:cNvPicPr>
            <p:nvPr/>
          </p:nvPicPr>
          <p:blipFill rotWithShape="1">
            <a:blip r:embed="rId2" cstate="print">
              <a:duotone>
                <a:prstClr val="black"/>
                <a:srgbClr val="0C2B57">
                  <a:tint val="45000"/>
                  <a:satMod val="400000"/>
                </a:srgbClr>
              </a:duotone>
              <a:extLst>
                <a:ext uri="{28A0092B-C50C-407E-A947-70E740481C1C}">
                  <a14:useLocalDpi xmlns:a14="http://schemas.microsoft.com/office/drawing/2010/main" val="0"/>
                </a:ext>
              </a:extLst>
            </a:blip>
            <a:srcRect l="5040" r="35239"/>
            <a:stretch/>
          </p:blipFill>
          <p:spPr>
            <a:xfrm>
              <a:off x="4373145" y="3846083"/>
              <a:ext cx="2586250" cy="676656"/>
            </a:xfrm>
            <a:prstGeom prst="rect">
              <a:avLst/>
            </a:prstGeom>
          </p:spPr>
        </p:pic>
        <p:pic>
          <p:nvPicPr>
            <p:cNvPr id="63" name="Picture 62"/>
            <p:cNvPicPr>
              <a:picLocks noChangeAspect="1"/>
            </p:cNvPicPr>
            <p:nvPr/>
          </p:nvPicPr>
          <p:blipFill rotWithShape="1">
            <a:blip r:embed="rId3" cstate="print">
              <a:duotone>
                <a:prstClr val="black"/>
                <a:srgbClr val="0C2B57">
                  <a:tint val="45000"/>
                  <a:satMod val="400000"/>
                </a:srgbClr>
              </a:duotone>
              <a:extLst>
                <a:ext uri="{28A0092B-C50C-407E-A947-70E740481C1C}">
                  <a14:useLocalDpi xmlns:a14="http://schemas.microsoft.com/office/drawing/2010/main" val="0"/>
                </a:ext>
              </a:extLst>
            </a:blip>
            <a:srcRect l="24852" r="15672"/>
            <a:stretch/>
          </p:blipFill>
          <p:spPr>
            <a:xfrm>
              <a:off x="2188936" y="3846083"/>
              <a:ext cx="2294999" cy="676656"/>
            </a:xfrm>
            <a:prstGeom prst="rect">
              <a:avLst/>
            </a:prstGeom>
          </p:spPr>
        </p:pic>
        <p:pic>
          <p:nvPicPr>
            <p:cNvPr id="64" name="Picture 63"/>
            <p:cNvPicPr>
              <a:picLocks noChangeAspect="1"/>
            </p:cNvPicPr>
            <p:nvPr/>
          </p:nvPicPr>
          <p:blipFill rotWithShape="1">
            <a:blip r:embed="rId4" cstate="print">
              <a:duotone>
                <a:prstClr val="black"/>
                <a:srgbClr val="0C2B57">
                  <a:tint val="45000"/>
                  <a:satMod val="400000"/>
                </a:srgbClr>
              </a:duotone>
              <a:extLst>
                <a:ext uri="{28A0092B-C50C-407E-A947-70E740481C1C}">
                  <a14:useLocalDpi xmlns:a14="http://schemas.microsoft.com/office/drawing/2010/main" val="0"/>
                </a:ext>
              </a:extLst>
            </a:blip>
            <a:srcRect l="25149" r="15361"/>
            <a:stretch/>
          </p:blipFill>
          <p:spPr>
            <a:xfrm>
              <a:off x="6848606" y="3846083"/>
              <a:ext cx="2295394" cy="676656"/>
            </a:xfrm>
            <a:prstGeom prst="rect">
              <a:avLst/>
            </a:prstGeom>
          </p:spPr>
        </p:pic>
        <p:pic>
          <p:nvPicPr>
            <p:cNvPr id="65" name="Picture 64"/>
            <p:cNvPicPr>
              <a:picLocks noChangeAspect="1"/>
            </p:cNvPicPr>
            <p:nvPr/>
          </p:nvPicPr>
          <p:blipFill rotWithShape="1">
            <a:blip r:embed="rId5" cstate="print">
              <a:duotone>
                <a:prstClr val="black"/>
                <a:srgbClr val="0C2B57">
                  <a:tint val="45000"/>
                  <a:satMod val="400000"/>
                </a:srgbClr>
              </a:duotone>
              <a:extLst>
                <a:ext uri="{28A0092B-C50C-407E-A947-70E740481C1C}">
                  <a14:useLocalDpi xmlns:a14="http://schemas.microsoft.com/office/drawing/2010/main" val="0"/>
                </a:ext>
              </a:extLst>
            </a:blip>
            <a:srcRect l="25015" r="15385"/>
            <a:stretch/>
          </p:blipFill>
          <p:spPr>
            <a:xfrm>
              <a:off x="0" y="3846083"/>
              <a:ext cx="2299726" cy="676656"/>
            </a:xfrm>
            <a:prstGeom prst="rect">
              <a:avLst/>
            </a:prstGeom>
          </p:spPr>
        </p:pic>
      </p:grpSp>
      <p:sp>
        <p:nvSpPr>
          <p:cNvPr id="6" name="Rectangle 5"/>
          <p:cNvSpPr/>
          <p:nvPr/>
        </p:nvSpPr>
        <p:spPr>
          <a:xfrm>
            <a:off x="0" y="1525606"/>
            <a:ext cx="9144000" cy="234435"/>
          </a:xfrm>
          <a:prstGeom prst="rect">
            <a:avLst/>
          </a:prstGeom>
          <a:solidFill>
            <a:srgbClr val="0C2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C2B57"/>
              </a:solidFill>
            </a:endParaRPr>
          </a:p>
        </p:txBody>
      </p:sp>
      <p:sp>
        <p:nvSpPr>
          <p:cNvPr id="11" name="Rectangle 10"/>
          <p:cNvSpPr/>
          <p:nvPr/>
        </p:nvSpPr>
        <p:spPr>
          <a:xfrm>
            <a:off x="0" y="6707371"/>
            <a:ext cx="9144000" cy="1506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8" name="TextBox 37"/>
          <p:cNvSpPr txBox="1"/>
          <p:nvPr/>
        </p:nvSpPr>
        <p:spPr>
          <a:xfrm>
            <a:off x="715499" y="5678899"/>
            <a:ext cx="7225553" cy="338554"/>
          </a:xfrm>
          <a:prstGeom prst="rect">
            <a:avLst/>
          </a:prstGeom>
          <a:noFill/>
        </p:spPr>
        <p:txBody>
          <a:bodyPr wrap="square" rtlCol="0">
            <a:spAutoFit/>
          </a:bodyPr>
          <a:lstStyle/>
          <a:p>
            <a:r>
              <a:rPr lang="en-US" sz="1600" b="1" i="1" dirty="0">
                <a:solidFill>
                  <a:srgbClr val="4472C4">
                    <a:lumMod val="50000"/>
                  </a:srgbClr>
                </a:solidFill>
                <a:latin typeface="Verdana" panose="020B0604030504040204" pitchFamily="34" charset="0"/>
                <a:ea typeface="Verdana" panose="020B0604030504040204" pitchFamily="34" charset="0"/>
                <a:cs typeface="Verdana" panose="020B0604030504040204" pitchFamily="34" charset="0"/>
              </a:rPr>
              <a:t>Secure, Innovative, Adaptive, Mission Critical IT Solutions</a:t>
            </a:r>
          </a:p>
        </p:txBody>
      </p:sp>
      <p:sp>
        <p:nvSpPr>
          <p:cNvPr id="39" name="TextBox 38"/>
          <p:cNvSpPr txBox="1"/>
          <p:nvPr/>
        </p:nvSpPr>
        <p:spPr>
          <a:xfrm>
            <a:off x="169442" y="4572479"/>
            <a:ext cx="8805116" cy="923330"/>
          </a:xfrm>
          <a:prstGeom prst="rect">
            <a:avLst/>
          </a:prstGeom>
          <a:noFill/>
        </p:spPr>
        <p:txBody>
          <a:bodyPr wrap="square" rtlCol="0">
            <a:spAutoFit/>
          </a:bodyPr>
          <a:lstStyle/>
          <a:p>
            <a:r>
              <a:rPr lang="en-US" sz="5400" spc="-200" dirty="0">
                <a:solidFill>
                  <a:srgbClr val="4472C4">
                    <a:lumMod val="50000"/>
                  </a:srgbClr>
                </a:solidFill>
                <a:latin typeface="Verdana" panose="020B0604030504040204" pitchFamily="34" charset="0"/>
                <a:ea typeface="Verdana" panose="020B0604030504040204" pitchFamily="34" charset="0"/>
                <a:cs typeface="Verdana" panose="020B0604030504040204" pitchFamily="34" charset="0"/>
              </a:rPr>
              <a:t>C</a:t>
            </a:r>
            <a:r>
              <a:rPr lang="en-US" sz="5400" spc="-300" dirty="0">
                <a:solidFill>
                  <a:srgbClr val="4472C4">
                    <a:lumMod val="50000"/>
                  </a:srgbClr>
                </a:solidFill>
                <a:latin typeface="Verdana" panose="020B0604030504040204" pitchFamily="34" charset="0"/>
                <a:ea typeface="Verdana" panose="020B0604030504040204" pitchFamily="34" charset="0"/>
                <a:cs typeface="Verdana" panose="020B0604030504040204" pitchFamily="34" charset="0"/>
              </a:rPr>
              <a:t>o</a:t>
            </a:r>
            <a:r>
              <a:rPr lang="en-US" sz="5400" spc="-100" dirty="0">
                <a:solidFill>
                  <a:srgbClr val="4472C4">
                    <a:lumMod val="50000"/>
                  </a:srgbClr>
                </a:solidFill>
                <a:latin typeface="Verdana" panose="020B0604030504040204" pitchFamily="34" charset="0"/>
                <a:ea typeface="Verdana" panose="020B0604030504040204" pitchFamily="34" charset="0"/>
                <a:cs typeface="Verdana" panose="020B0604030504040204" pitchFamily="34" charset="0"/>
              </a:rPr>
              <a:t>r</a:t>
            </a:r>
            <a:r>
              <a:rPr lang="en-US" sz="5400" spc="-200" dirty="0">
                <a:solidFill>
                  <a:srgbClr val="4472C4">
                    <a:lumMod val="50000"/>
                  </a:srgbClr>
                </a:solidFill>
                <a:latin typeface="Verdana" panose="020B0604030504040204" pitchFamily="34" charset="0"/>
                <a:ea typeface="Verdana" panose="020B0604030504040204" pitchFamily="34" charset="0"/>
                <a:cs typeface="Verdana" panose="020B0604030504040204" pitchFamily="34" charset="0"/>
              </a:rPr>
              <a:t>p</a:t>
            </a:r>
            <a:r>
              <a:rPr lang="en-US" sz="5400" spc="-300" dirty="0">
                <a:solidFill>
                  <a:srgbClr val="4472C4">
                    <a:lumMod val="50000"/>
                  </a:srgbClr>
                </a:solidFill>
                <a:latin typeface="Verdana" panose="020B0604030504040204" pitchFamily="34" charset="0"/>
                <a:ea typeface="Verdana" panose="020B0604030504040204" pitchFamily="34" charset="0"/>
                <a:cs typeface="Verdana" panose="020B0604030504040204" pitchFamily="34" charset="0"/>
              </a:rPr>
              <a:t>o</a:t>
            </a:r>
            <a:r>
              <a:rPr lang="en-US" sz="5400" spc="-200" dirty="0">
                <a:solidFill>
                  <a:srgbClr val="4472C4">
                    <a:lumMod val="50000"/>
                  </a:srgbClr>
                </a:solidFill>
                <a:latin typeface="Verdana" panose="020B0604030504040204" pitchFamily="34" charset="0"/>
                <a:ea typeface="Verdana" panose="020B0604030504040204" pitchFamily="34" charset="0"/>
                <a:cs typeface="Verdana" panose="020B0604030504040204" pitchFamily="34" charset="0"/>
              </a:rPr>
              <a:t>rate Capabilities</a:t>
            </a:r>
          </a:p>
        </p:txBody>
      </p:sp>
      <p:pic>
        <p:nvPicPr>
          <p:cNvPr id="62" name="CYBER SEC: Picture 6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805462"/>
            <a:ext cx="9144000" cy="1905000"/>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0229" y="179597"/>
            <a:ext cx="4194171" cy="1223545"/>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63057" y="255961"/>
            <a:ext cx="1122296" cy="1122296"/>
          </a:xfrm>
          <a:prstGeom prst="rect">
            <a:avLst/>
          </a:prstGeom>
        </p:spPr>
      </p:pic>
    </p:spTree>
    <p:extLst>
      <p:ext uri="{BB962C8B-B14F-4D97-AF65-F5344CB8AC3E}">
        <p14:creationId xmlns:p14="http://schemas.microsoft.com/office/powerpoint/2010/main" val="14987776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p:cNvCxnSpPr/>
          <p:nvPr/>
        </p:nvCxnSpPr>
        <p:spPr>
          <a:xfrm>
            <a:off x="7421518" y="2876380"/>
            <a:ext cx="0" cy="3949132"/>
          </a:xfrm>
          <a:prstGeom prst="line">
            <a:avLst/>
          </a:prstGeom>
        </p:spPr>
        <p:style>
          <a:lnRef idx="1">
            <a:schemeClr val="accent3"/>
          </a:lnRef>
          <a:fillRef idx="0">
            <a:schemeClr val="accent3"/>
          </a:fillRef>
          <a:effectRef idx="0">
            <a:schemeClr val="accent3"/>
          </a:effectRef>
          <a:fontRef idx="minor">
            <a:schemeClr val="tx1"/>
          </a:fontRef>
        </p:style>
      </p:cxnSp>
      <p:sp>
        <p:nvSpPr>
          <p:cNvPr id="6" name="Rectangle 5"/>
          <p:cNvSpPr/>
          <p:nvPr/>
        </p:nvSpPr>
        <p:spPr>
          <a:xfrm>
            <a:off x="0" y="1131069"/>
            <a:ext cx="9144000" cy="234435"/>
          </a:xfrm>
          <a:prstGeom prst="rect">
            <a:avLst/>
          </a:prstGeom>
          <a:solidFill>
            <a:srgbClr val="0D2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C2B57"/>
              </a:solidFill>
            </a:endParaRPr>
          </a:p>
        </p:txBody>
      </p:sp>
      <p:sp>
        <p:nvSpPr>
          <p:cNvPr id="7" name="TextBox 6"/>
          <p:cNvSpPr txBox="1"/>
          <p:nvPr/>
        </p:nvSpPr>
        <p:spPr>
          <a:xfrm>
            <a:off x="658349" y="2876380"/>
            <a:ext cx="7376984" cy="677108"/>
          </a:xfrm>
          <a:prstGeom prst="rect">
            <a:avLst/>
          </a:prstGeom>
          <a:noFill/>
        </p:spPr>
        <p:txBody>
          <a:bodyPr wrap="square" rtlCol="0">
            <a:spAutoFit/>
          </a:bodyPr>
          <a:lstStyle/>
          <a:p>
            <a:r>
              <a:rPr lang="en-US" sz="3800" spc="-20" dirty="0">
                <a:solidFill>
                  <a:srgbClr val="0C2B57"/>
                </a:solidFill>
                <a:latin typeface="Verdana" panose="020B0604030504040204" pitchFamily="34" charset="0"/>
                <a:ea typeface="Verdana" panose="020B0604030504040204" pitchFamily="34" charset="0"/>
                <a:cs typeface="Verdana" panose="020B0604030504040204" pitchFamily="34" charset="0"/>
              </a:rPr>
              <a:t>Our Customers</a:t>
            </a:r>
          </a:p>
        </p:txBody>
      </p:sp>
      <p:sp>
        <p:nvSpPr>
          <p:cNvPr id="15" name="TextBox 14"/>
          <p:cNvSpPr txBox="1"/>
          <p:nvPr/>
        </p:nvSpPr>
        <p:spPr>
          <a:xfrm>
            <a:off x="708716" y="3511126"/>
            <a:ext cx="7225553" cy="307777"/>
          </a:xfrm>
          <a:prstGeom prst="rect">
            <a:avLst/>
          </a:prstGeom>
          <a:noFill/>
        </p:spPr>
        <p:txBody>
          <a:bodyPr wrap="square" rtlCol="0">
            <a:spAutoFit/>
          </a:bodyPr>
          <a:lstStyle/>
          <a:p>
            <a:r>
              <a:rPr lang="en-US" sz="1400" b="1" i="1" dirty="0">
                <a:solidFill>
                  <a:srgbClr val="0C2B57"/>
                </a:solidFill>
                <a:latin typeface="Verdana" panose="020B0604030504040204" pitchFamily="34" charset="0"/>
                <a:ea typeface="Verdana" panose="020B0604030504040204" pitchFamily="34" charset="0"/>
                <a:cs typeface="Verdana" panose="020B0604030504040204" pitchFamily="34" charset="0"/>
              </a:rPr>
              <a:t>Our history of delivering excellence to customers</a:t>
            </a:r>
          </a:p>
        </p:txBody>
      </p:sp>
      <p:sp>
        <p:nvSpPr>
          <p:cNvPr id="16" name="TextBox 15"/>
          <p:cNvSpPr txBox="1"/>
          <p:nvPr/>
        </p:nvSpPr>
        <p:spPr>
          <a:xfrm>
            <a:off x="732780" y="3959606"/>
            <a:ext cx="6157834" cy="2811026"/>
          </a:xfrm>
          <a:prstGeom prst="rect">
            <a:avLst/>
          </a:prstGeom>
          <a:noFill/>
        </p:spPr>
        <p:txBody>
          <a:bodyPr wrap="square" rtlCol="0">
            <a:spAutoFit/>
          </a:bodyPr>
          <a:lstStyle/>
          <a:p>
            <a:pPr marL="171450" lvl="0" indent="-171450" fontAlgn="base">
              <a:spcBef>
                <a:spcPts val="700"/>
              </a:spcBef>
              <a:spcAft>
                <a:spcPct val="0"/>
              </a:spcAft>
              <a:buFont typeface="Wingdings" panose="05000000000000000000" pitchFamily="2" charset="2"/>
              <a:buChar char="§"/>
              <a:defRPr/>
            </a:pPr>
            <a:r>
              <a:rPr lang="fr-FR" sz="1000" b="1" kern="0" dirty="0">
                <a:latin typeface="Verdana" panose="020B0604030504040204" pitchFamily="34" charset="0"/>
                <a:ea typeface="Verdana" panose="020B0604030504040204" pitchFamily="34" charset="0"/>
                <a:cs typeface="Verdana" panose="020B0604030504040204" pitchFamily="34" charset="0"/>
              </a:rPr>
              <a:t>DIA: </a:t>
            </a:r>
            <a:r>
              <a:rPr lang="fr-FR" sz="1000" kern="0" dirty="0">
                <a:latin typeface="Verdana" panose="020B0604030504040204" pitchFamily="34" charset="0"/>
                <a:ea typeface="Verdana" panose="020B0604030504040204" pitchFamily="34" charset="0"/>
                <a:cs typeface="Verdana" panose="020B0604030504040204" pitchFamily="34" charset="0"/>
              </a:rPr>
              <a:t>USCYBERCOM / J2 / </a:t>
            </a:r>
            <a:r>
              <a:rPr lang="fr-FR" sz="1000" kern="0" dirty="0" err="1">
                <a:latin typeface="Verdana" panose="020B0604030504040204" pitchFamily="34" charset="0"/>
                <a:ea typeface="Verdana" panose="020B0604030504040204" pitchFamily="34" charset="0"/>
                <a:cs typeface="Verdana" panose="020B0604030504040204" pitchFamily="34" charset="0"/>
              </a:rPr>
              <a:t>Planners</a:t>
            </a:r>
            <a:r>
              <a:rPr lang="fr-FR" sz="1000" kern="0" dirty="0">
                <a:latin typeface="Verdana" panose="020B0604030504040204" pitchFamily="34" charset="0"/>
                <a:ea typeface="Verdana" panose="020B0604030504040204" pitchFamily="34" charset="0"/>
                <a:cs typeface="Verdana" panose="020B0604030504040204" pitchFamily="34" charset="0"/>
              </a:rPr>
              <a:t>, </a:t>
            </a:r>
            <a:r>
              <a:rPr lang="fr-FR" sz="1000" kern="0" dirty="0" err="1">
                <a:latin typeface="Verdana" panose="020B0604030504040204" pitchFamily="34" charset="0"/>
                <a:ea typeface="Verdana" panose="020B0604030504040204" pitchFamily="34" charset="0"/>
                <a:cs typeface="Verdana" panose="020B0604030504040204" pitchFamily="34" charset="0"/>
              </a:rPr>
              <a:t>Targeting</a:t>
            </a:r>
            <a:r>
              <a:rPr lang="fr-FR" sz="1000" kern="0" dirty="0">
                <a:latin typeface="Verdana" panose="020B0604030504040204" pitchFamily="34" charset="0"/>
                <a:ea typeface="Verdana" panose="020B0604030504040204" pitchFamily="34" charset="0"/>
                <a:cs typeface="Verdana" panose="020B0604030504040204" pitchFamily="34" charset="0"/>
              </a:rPr>
              <a:t>, Watch </a:t>
            </a:r>
            <a:r>
              <a:rPr lang="fr-FR" sz="1000" kern="0" dirty="0" err="1">
                <a:latin typeface="Verdana" panose="020B0604030504040204" pitchFamily="34" charset="0"/>
                <a:ea typeface="Verdana" panose="020B0604030504040204" pitchFamily="34" charset="0"/>
                <a:cs typeface="Verdana" panose="020B0604030504040204" pitchFamily="34" charset="0"/>
              </a:rPr>
              <a:t>Officers</a:t>
            </a:r>
            <a:r>
              <a:rPr lang="fr-FR" sz="1000" kern="0" dirty="0">
                <a:latin typeface="Verdana" panose="020B0604030504040204" pitchFamily="34" charset="0"/>
                <a:ea typeface="Verdana" panose="020B0604030504040204" pitchFamily="34" charset="0"/>
                <a:cs typeface="Verdana" panose="020B0604030504040204" pitchFamily="34" charset="0"/>
              </a:rPr>
              <a:t>, Collection Management, </a:t>
            </a:r>
            <a:r>
              <a:rPr lang="fr-FR" sz="1000" kern="0" dirty="0" err="1">
                <a:latin typeface="Verdana" panose="020B0604030504040204" pitchFamily="34" charset="0"/>
                <a:ea typeface="Verdana" panose="020B0604030504040204" pitchFamily="34" charset="0"/>
                <a:cs typeface="Verdana" panose="020B0604030504040204" pitchFamily="34" charset="0"/>
              </a:rPr>
              <a:t>Analysis</a:t>
            </a:r>
            <a:r>
              <a:rPr lang="fr-FR" sz="1000" kern="0" dirty="0">
                <a:latin typeface="Verdana" panose="020B0604030504040204" pitchFamily="34" charset="0"/>
                <a:ea typeface="Verdana" panose="020B0604030504040204" pitchFamily="34" charset="0"/>
                <a:cs typeface="Verdana" panose="020B0604030504040204" pitchFamily="34" charset="0"/>
              </a:rPr>
              <a:t> and Production</a:t>
            </a:r>
          </a:p>
          <a:p>
            <a:pPr marL="171450" lvl="0" indent="-171450" fontAlgn="base">
              <a:spcBef>
                <a:spcPts val="700"/>
              </a:spcBef>
              <a:spcAft>
                <a:spcPct val="0"/>
              </a:spcAft>
              <a:buFont typeface="Wingdings" panose="05000000000000000000" pitchFamily="2" charset="2"/>
              <a:buChar char="§"/>
              <a:defRPr/>
            </a:pPr>
            <a:r>
              <a:rPr lang="fr-FR" sz="1000" b="1" kern="0" dirty="0">
                <a:latin typeface="Verdana" panose="020B0604030504040204" pitchFamily="34" charset="0"/>
                <a:ea typeface="Verdana" panose="020B0604030504040204" pitchFamily="34" charset="0"/>
                <a:cs typeface="Verdana" panose="020B0604030504040204" pitchFamily="34" charset="0"/>
              </a:rPr>
              <a:t>NSA</a:t>
            </a:r>
            <a:r>
              <a:rPr lang="fr-FR" sz="1000" kern="0" dirty="0">
                <a:latin typeface="Verdana" panose="020B0604030504040204" pitchFamily="34" charset="0"/>
                <a:ea typeface="Verdana" panose="020B0604030504040204" pitchFamily="34" charset="0"/>
                <a:cs typeface="Verdana" panose="020B0604030504040204" pitchFamily="34" charset="0"/>
              </a:rPr>
              <a:t>: USCYBERCOM J3: Cyberspace </a:t>
            </a:r>
            <a:r>
              <a:rPr lang="fr-FR" sz="1000" kern="0" dirty="0" err="1">
                <a:latin typeface="Verdana" panose="020B0604030504040204" pitchFamily="34" charset="0"/>
                <a:ea typeface="Verdana" panose="020B0604030504040204" pitchFamily="34" charset="0"/>
                <a:cs typeface="Verdana" panose="020B0604030504040204" pitchFamily="34" charset="0"/>
              </a:rPr>
              <a:t>Operators</a:t>
            </a:r>
            <a:endParaRPr lang="fr-FR" sz="1000" kern="0" dirty="0">
              <a:latin typeface="Verdana" panose="020B0604030504040204" pitchFamily="34" charset="0"/>
              <a:ea typeface="Verdana" panose="020B0604030504040204" pitchFamily="34" charset="0"/>
              <a:cs typeface="Verdana" panose="020B0604030504040204" pitchFamily="34" charset="0"/>
            </a:endParaRPr>
          </a:p>
          <a:p>
            <a:pPr marL="171450" lvl="0" indent="-171450" fontAlgn="base">
              <a:spcBef>
                <a:spcPts val="700"/>
              </a:spcBef>
              <a:spcAft>
                <a:spcPct val="0"/>
              </a:spcAft>
              <a:buFont typeface="Wingdings" panose="05000000000000000000" pitchFamily="2" charset="2"/>
              <a:buChar char="§"/>
              <a:defRPr/>
            </a:pPr>
            <a:r>
              <a:rPr lang="fr-FR" sz="1000" b="1" kern="0" dirty="0">
                <a:latin typeface="Verdana" panose="020B0604030504040204" pitchFamily="34" charset="0"/>
                <a:ea typeface="Verdana" panose="020B0604030504040204" pitchFamily="34" charset="0"/>
                <a:cs typeface="Verdana" panose="020B0604030504040204" pitchFamily="34" charset="0"/>
              </a:rPr>
              <a:t>DIA: </a:t>
            </a:r>
            <a:r>
              <a:rPr lang="fr-FR" sz="1000" kern="0" dirty="0">
                <a:latin typeface="Verdana" panose="020B0604030504040204" pitchFamily="34" charset="0"/>
                <a:ea typeface="Verdana" panose="020B0604030504040204" pitchFamily="34" charset="0"/>
                <a:cs typeface="Verdana" panose="020B0604030504040204" pitchFamily="34" charset="0"/>
              </a:rPr>
              <a:t>USCENTCOM / JIOC TAAS/ </a:t>
            </a:r>
            <a:r>
              <a:rPr lang="fr-FR" sz="1000" kern="0" dirty="0" err="1">
                <a:latin typeface="Verdana" panose="020B0604030504040204" pitchFamily="34" charset="0"/>
                <a:ea typeface="Verdana" panose="020B0604030504040204" pitchFamily="34" charset="0"/>
                <a:cs typeface="Verdana" panose="020B0604030504040204" pitchFamily="34" charset="0"/>
              </a:rPr>
              <a:t>Knowledge</a:t>
            </a:r>
            <a:r>
              <a:rPr lang="fr-FR" sz="1000" kern="0" dirty="0">
                <a:latin typeface="Verdana" panose="020B0604030504040204" pitchFamily="34" charset="0"/>
                <a:ea typeface="Verdana" panose="020B0604030504040204" pitchFamily="34" charset="0"/>
                <a:cs typeface="Verdana" panose="020B0604030504040204" pitchFamily="34" charset="0"/>
              </a:rPr>
              <a:t> Management, Collection Management </a:t>
            </a:r>
          </a:p>
          <a:p>
            <a:pPr marL="171450" lvl="0" indent="-171450" fontAlgn="base">
              <a:spcBef>
                <a:spcPts val="700"/>
              </a:spcBef>
              <a:spcAft>
                <a:spcPct val="0"/>
              </a:spcAft>
              <a:buFont typeface="Wingdings" panose="05000000000000000000" pitchFamily="2" charset="2"/>
              <a:buChar char="§"/>
              <a:defRPr/>
            </a:pPr>
            <a:r>
              <a:rPr lang="fr-FR" sz="1000" b="1" kern="0" dirty="0">
                <a:latin typeface="Verdana" panose="020B0604030504040204" pitchFamily="34" charset="0"/>
                <a:ea typeface="Verdana" panose="020B0604030504040204" pitchFamily="34" charset="0"/>
                <a:cs typeface="Verdana" panose="020B0604030504040204" pitchFamily="34" charset="0"/>
              </a:rPr>
              <a:t>NIST: </a:t>
            </a:r>
            <a:r>
              <a:rPr lang="en-US" sz="1000" kern="0" dirty="0">
                <a:latin typeface="Verdana" panose="020B0604030504040204" pitchFamily="34" charset="0"/>
                <a:ea typeface="Verdana" panose="020B0604030504040204" pitchFamily="34" charset="0"/>
                <a:cs typeface="Verdana" panose="020B0604030504040204" pitchFamily="34" charset="0"/>
              </a:rPr>
              <a:t>FLC Federal labs / Software Development &amp; Engineering, Agile Coaching , </a:t>
            </a:r>
            <a:r>
              <a:rPr lang="fr-FR" sz="1000" kern="0" dirty="0">
                <a:latin typeface="Verdana" panose="020B0604030504040204" pitchFamily="34" charset="0"/>
                <a:ea typeface="Verdana" panose="020B0604030504040204" pitchFamily="34" charset="0"/>
                <a:cs typeface="Verdana" panose="020B0604030504040204" pitchFamily="34" charset="0"/>
              </a:rPr>
              <a:t>IT Project Management - </a:t>
            </a:r>
            <a:r>
              <a:rPr lang="en-US" sz="1000" kern="0" dirty="0">
                <a:latin typeface="Verdana" panose="020B0604030504040204" pitchFamily="34" charset="0"/>
                <a:ea typeface="Verdana" panose="020B0604030504040204" pitchFamily="34" charset="0"/>
                <a:cs typeface="Verdana" panose="020B0604030504040204" pitchFamily="34" charset="0"/>
              </a:rPr>
              <a:t>Agile Management , Enterprise Integration, Drupal development </a:t>
            </a:r>
          </a:p>
          <a:p>
            <a:pPr marL="171450" indent="-171450" fontAlgn="base">
              <a:spcBef>
                <a:spcPts val="700"/>
              </a:spcBef>
              <a:spcAft>
                <a:spcPct val="0"/>
              </a:spcAft>
              <a:buFont typeface="Wingdings" panose="05000000000000000000" pitchFamily="2" charset="2"/>
              <a:buChar char="§"/>
              <a:defRPr/>
            </a:pPr>
            <a:r>
              <a:rPr lang="fr-FR" sz="1000" b="1" kern="0" dirty="0">
                <a:latin typeface="Verdana" panose="020B0604030504040204" pitchFamily="34" charset="0"/>
                <a:ea typeface="Verdana" panose="020B0604030504040204" pitchFamily="34" charset="0"/>
                <a:cs typeface="Verdana" panose="020B0604030504040204" pitchFamily="34" charset="0"/>
              </a:rPr>
              <a:t>FAA: </a:t>
            </a:r>
            <a:r>
              <a:rPr lang="fr-FR" sz="1000" kern="0" dirty="0">
                <a:latin typeface="Verdana" panose="020B0604030504040204" pitchFamily="34" charset="0"/>
                <a:ea typeface="Verdana" panose="020B0604030504040204" pitchFamily="34" charset="0"/>
                <a:cs typeface="Verdana" panose="020B0604030504040204" pitchFamily="34" charset="0"/>
              </a:rPr>
              <a:t>WBAT Software &amp; </a:t>
            </a:r>
            <a:r>
              <a:rPr lang="fr-FR" sz="1000" kern="0" dirty="0" err="1">
                <a:latin typeface="Verdana" panose="020B0604030504040204" pitchFamily="34" charset="0"/>
                <a:ea typeface="Verdana" panose="020B0604030504040204" pitchFamily="34" charset="0"/>
                <a:cs typeface="Verdana" panose="020B0604030504040204" pitchFamily="34" charset="0"/>
              </a:rPr>
              <a:t>Engineer</a:t>
            </a:r>
            <a:r>
              <a:rPr lang="fr-FR" sz="1000" kern="0" dirty="0">
                <a:latin typeface="Verdana" panose="020B0604030504040204" pitchFamily="34" charset="0"/>
                <a:ea typeface="Verdana" panose="020B0604030504040204" pitchFamily="34" charset="0"/>
                <a:cs typeface="Verdana" panose="020B0604030504040204" pitchFamily="34" charset="0"/>
              </a:rPr>
              <a:t>,</a:t>
            </a:r>
            <a:r>
              <a:rPr lang="en-US" sz="1000" kern="0" dirty="0">
                <a:latin typeface="Verdana" panose="020B0604030504040204" pitchFamily="34" charset="0"/>
                <a:ea typeface="Verdana" panose="020B0604030504040204" pitchFamily="34" charset="0"/>
                <a:cs typeface="Verdana" panose="020B0604030504040204" pitchFamily="34" charset="0"/>
              </a:rPr>
              <a:t> Agile Management</a:t>
            </a:r>
            <a:endParaRPr lang="fr-FR" sz="1000" kern="0" dirty="0">
              <a:latin typeface="Verdana" panose="020B0604030504040204" pitchFamily="34" charset="0"/>
              <a:ea typeface="Verdana" panose="020B0604030504040204" pitchFamily="34" charset="0"/>
              <a:cs typeface="Verdana" panose="020B0604030504040204" pitchFamily="34" charset="0"/>
            </a:endParaRPr>
          </a:p>
          <a:p>
            <a:pPr marL="171450" lvl="0" indent="-171450" fontAlgn="base">
              <a:spcBef>
                <a:spcPts val="700"/>
              </a:spcBef>
              <a:spcAft>
                <a:spcPct val="0"/>
              </a:spcAft>
              <a:buFont typeface="Wingdings" panose="05000000000000000000" pitchFamily="2" charset="2"/>
              <a:buChar char="§"/>
              <a:defRPr/>
            </a:pPr>
            <a:r>
              <a:rPr lang="fr-FR" sz="1000" b="1" kern="0" dirty="0">
                <a:latin typeface="Verdana" panose="020B0604030504040204" pitchFamily="34" charset="0"/>
                <a:ea typeface="Verdana" panose="020B0604030504040204" pitchFamily="34" charset="0"/>
                <a:cs typeface="Verdana" panose="020B0604030504040204" pitchFamily="34" charset="0"/>
              </a:rPr>
              <a:t>Air Force : </a:t>
            </a:r>
            <a:r>
              <a:rPr lang="fr-FR" sz="1000" kern="0" dirty="0">
                <a:latin typeface="Verdana" panose="020B0604030504040204" pitchFamily="34" charset="0"/>
                <a:ea typeface="Verdana" panose="020B0604030504040204" pitchFamily="34" charset="0"/>
                <a:cs typeface="Verdana" panose="020B0604030504040204" pitchFamily="34" charset="0"/>
              </a:rPr>
              <a:t>MFOQA</a:t>
            </a:r>
            <a:r>
              <a:rPr lang="fr-FR" sz="1000" b="1" kern="0" dirty="0">
                <a:latin typeface="Verdana" panose="020B0604030504040204" pitchFamily="34" charset="0"/>
                <a:ea typeface="Verdana" panose="020B0604030504040204" pitchFamily="34" charset="0"/>
                <a:cs typeface="Verdana" panose="020B0604030504040204" pitchFamily="34" charset="0"/>
              </a:rPr>
              <a:t>-</a:t>
            </a:r>
            <a:r>
              <a:rPr lang="fr-FR" sz="1000" kern="0" dirty="0">
                <a:latin typeface="Verdana" panose="020B0604030504040204" pitchFamily="34" charset="0"/>
                <a:ea typeface="Verdana" panose="020B0604030504040204" pitchFamily="34" charset="0"/>
                <a:cs typeface="Verdana" panose="020B0604030504040204" pitchFamily="34" charset="0"/>
              </a:rPr>
              <a:t>IRIS / Software &amp; </a:t>
            </a:r>
            <a:r>
              <a:rPr lang="fr-FR" sz="1000" kern="0" dirty="0" err="1">
                <a:latin typeface="Verdana" panose="020B0604030504040204" pitchFamily="34" charset="0"/>
                <a:ea typeface="Verdana" panose="020B0604030504040204" pitchFamily="34" charset="0"/>
                <a:cs typeface="Verdana" panose="020B0604030504040204" pitchFamily="34" charset="0"/>
              </a:rPr>
              <a:t>Engineer</a:t>
            </a:r>
            <a:r>
              <a:rPr lang="fr-FR" sz="1000" kern="0" dirty="0">
                <a:latin typeface="Verdana" panose="020B0604030504040204" pitchFamily="34" charset="0"/>
                <a:ea typeface="Verdana" panose="020B0604030504040204" pitchFamily="34" charset="0"/>
                <a:cs typeface="Verdana" panose="020B0604030504040204" pitchFamily="34" charset="0"/>
              </a:rPr>
              <a:t>, </a:t>
            </a:r>
            <a:r>
              <a:rPr lang="fr-FR" sz="1000" kern="0" dirty="0" err="1">
                <a:latin typeface="Verdana" panose="020B0604030504040204" pitchFamily="34" charset="0"/>
                <a:ea typeface="Verdana" panose="020B0604030504040204" pitchFamily="34" charset="0"/>
                <a:cs typeface="Verdana" panose="020B0604030504040204" pitchFamily="34" charset="0"/>
              </a:rPr>
              <a:t>Systems</a:t>
            </a:r>
            <a:r>
              <a:rPr lang="fr-FR" sz="1000" kern="0" dirty="0">
                <a:latin typeface="Verdana" panose="020B0604030504040204" pitchFamily="34" charset="0"/>
                <a:ea typeface="Verdana" panose="020B0604030504040204" pitchFamily="34" charset="0"/>
                <a:cs typeface="Verdana" panose="020B0604030504040204" pitchFamily="34" charset="0"/>
              </a:rPr>
              <a:t> Engineering support, </a:t>
            </a:r>
            <a:r>
              <a:rPr lang="en-US" sz="1000" kern="0" dirty="0">
                <a:latin typeface="Verdana" panose="020B0604030504040204" pitchFamily="34" charset="0"/>
                <a:ea typeface="Verdana" panose="020B0604030504040204" pitchFamily="34" charset="0"/>
                <a:cs typeface="Verdana" panose="020B0604030504040204" pitchFamily="34" charset="0"/>
              </a:rPr>
              <a:t>Agile Management; Cloud Architecture Design and Development </a:t>
            </a:r>
            <a:endParaRPr lang="fr-FR" sz="1000" kern="0" dirty="0">
              <a:latin typeface="Verdana" panose="020B0604030504040204" pitchFamily="34" charset="0"/>
              <a:ea typeface="Verdana" panose="020B0604030504040204" pitchFamily="34" charset="0"/>
              <a:cs typeface="Verdana" panose="020B0604030504040204" pitchFamily="34" charset="0"/>
            </a:endParaRPr>
          </a:p>
          <a:p>
            <a:pPr marL="171450" lvl="0" indent="-171450" fontAlgn="base">
              <a:spcBef>
                <a:spcPts val="700"/>
              </a:spcBef>
              <a:spcAft>
                <a:spcPct val="0"/>
              </a:spcAft>
              <a:buFont typeface="Wingdings" panose="05000000000000000000" pitchFamily="2" charset="2"/>
              <a:buChar char="§"/>
              <a:defRPr/>
            </a:pPr>
            <a:r>
              <a:rPr lang="fr-FR" sz="1000" b="1" kern="0" dirty="0" err="1">
                <a:latin typeface="Verdana" panose="020B0604030504040204" pitchFamily="34" charset="0"/>
                <a:ea typeface="Verdana" panose="020B0604030504040204" pitchFamily="34" charset="0"/>
                <a:cs typeface="Verdana" panose="020B0604030504040204" pitchFamily="34" charset="0"/>
              </a:rPr>
              <a:t>Northern</a:t>
            </a:r>
            <a:r>
              <a:rPr lang="fr-FR" sz="1000" b="1" kern="0" dirty="0">
                <a:latin typeface="Verdana" panose="020B0604030504040204" pitchFamily="34" charset="0"/>
                <a:ea typeface="Verdana" panose="020B0604030504040204" pitchFamily="34" charset="0"/>
                <a:cs typeface="Verdana" panose="020B0604030504040204" pitchFamily="34" charset="0"/>
              </a:rPr>
              <a:t> VA Agency: </a:t>
            </a:r>
            <a:r>
              <a:rPr lang="fr-FR" sz="1000" kern="0" dirty="0">
                <a:latin typeface="Verdana" panose="020B0604030504040204" pitchFamily="34" charset="0"/>
                <a:ea typeface="Verdana" panose="020B0604030504040204" pitchFamily="34" charset="0"/>
                <a:cs typeface="Verdana" panose="020B0604030504040204" pitchFamily="34" charset="0"/>
              </a:rPr>
              <a:t>Cyber Security-Info Assurance, C&amp;A, Incident </a:t>
            </a:r>
            <a:r>
              <a:rPr lang="fr-FR" sz="1000" kern="0" dirty="0" err="1">
                <a:latin typeface="Verdana" panose="020B0604030504040204" pitchFamily="34" charset="0"/>
                <a:ea typeface="Verdana" panose="020B0604030504040204" pitchFamily="34" charset="0"/>
                <a:cs typeface="Verdana" panose="020B0604030504040204" pitchFamily="34" charset="0"/>
              </a:rPr>
              <a:t>Response</a:t>
            </a:r>
            <a:r>
              <a:rPr lang="fr-FR" sz="1000" kern="0" dirty="0">
                <a:latin typeface="Verdana" panose="020B0604030504040204" pitchFamily="34" charset="0"/>
                <a:ea typeface="Verdana" panose="020B0604030504040204" pitchFamily="34" charset="0"/>
                <a:cs typeface="Verdana" panose="020B0604030504040204" pitchFamily="34" charset="0"/>
              </a:rPr>
              <a:t> and Mitigation IT Project Management, Business </a:t>
            </a:r>
            <a:r>
              <a:rPr lang="fr-FR" sz="1000" kern="0" dirty="0" err="1">
                <a:latin typeface="Verdana" panose="020B0604030504040204" pitchFamily="34" charset="0"/>
                <a:ea typeface="Verdana" panose="020B0604030504040204" pitchFamily="34" charset="0"/>
                <a:cs typeface="Verdana" panose="020B0604030504040204" pitchFamily="34" charset="0"/>
              </a:rPr>
              <a:t>Process</a:t>
            </a:r>
            <a:r>
              <a:rPr lang="fr-FR" sz="1000" kern="0" dirty="0">
                <a:latin typeface="Verdana" panose="020B0604030504040204" pitchFamily="34" charset="0"/>
                <a:ea typeface="Verdana" panose="020B0604030504040204" pitchFamily="34" charset="0"/>
                <a:cs typeface="Verdana" panose="020B0604030504040204" pitchFamily="34" charset="0"/>
              </a:rPr>
              <a:t> Engineering, Cloud Migration support </a:t>
            </a:r>
          </a:p>
          <a:p>
            <a:pPr marL="171450" lvl="0" indent="-171450" fontAlgn="base">
              <a:spcBef>
                <a:spcPts val="700"/>
              </a:spcBef>
              <a:spcAft>
                <a:spcPct val="0"/>
              </a:spcAft>
              <a:buFont typeface="Wingdings" panose="05000000000000000000" pitchFamily="2" charset="2"/>
              <a:buChar char="§"/>
              <a:defRPr/>
            </a:pPr>
            <a:r>
              <a:rPr lang="fr-FR" sz="1000" b="1" kern="0" dirty="0">
                <a:latin typeface="Verdana" panose="020B0604030504040204" pitchFamily="34" charset="0"/>
                <a:ea typeface="Verdana" panose="020B0604030504040204" pitchFamily="34" charset="0"/>
                <a:cs typeface="Verdana" panose="020B0604030504040204" pitchFamily="34" charset="0"/>
              </a:rPr>
              <a:t>NSA: </a:t>
            </a:r>
            <a:r>
              <a:rPr lang="fr-FR" sz="1000" kern="0" dirty="0">
                <a:latin typeface="Verdana" panose="020B0604030504040204" pitchFamily="34" charset="0"/>
                <a:ea typeface="Verdana" panose="020B0604030504040204" pitchFamily="34" charset="0"/>
                <a:cs typeface="Verdana" panose="020B0604030504040204" pitchFamily="34" charset="0"/>
              </a:rPr>
              <a:t>VAO Services II</a:t>
            </a:r>
            <a:endParaRPr lang="en-US" sz="1000" kern="0" dirty="0">
              <a:latin typeface="Verdana" panose="020B0604030504040204" pitchFamily="34" charset="0"/>
              <a:ea typeface="Verdana" panose="020B0604030504040204" pitchFamily="34" charset="0"/>
              <a:cs typeface="Verdana" panose="020B0604030504040204" pitchFamily="34" charset="0"/>
            </a:endParaRPr>
          </a:p>
          <a:p>
            <a:pPr marL="171450" lvl="0" indent="-171450" fontAlgn="base">
              <a:spcBef>
                <a:spcPts val="700"/>
              </a:spcBef>
              <a:spcAft>
                <a:spcPct val="0"/>
              </a:spcAft>
              <a:buFont typeface="Wingdings" panose="05000000000000000000" pitchFamily="2" charset="2"/>
              <a:buChar char="§"/>
              <a:defRPr/>
            </a:pPr>
            <a:endParaRPr lang="fr-FR" sz="1000" kern="0" dirty="0">
              <a:latin typeface="Verdana" panose="020B0604030504040204" pitchFamily="34" charset="0"/>
              <a:ea typeface="Verdana" panose="020B0604030504040204" pitchFamily="34" charset="0"/>
              <a:cs typeface="Verdana" panose="020B0604030504040204" pitchFamily="34" charset="0"/>
            </a:endParaRPr>
          </a:p>
        </p:txBody>
      </p:sp>
      <p:sp>
        <p:nvSpPr>
          <p:cNvPr id="18" name="TextBox 17"/>
          <p:cNvSpPr txBox="1"/>
          <p:nvPr/>
        </p:nvSpPr>
        <p:spPr>
          <a:xfrm>
            <a:off x="7544078" y="3050953"/>
            <a:ext cx="1473462" cy="3231654"/>
          </a:xfrm>
          <a:prstGeom prst="rect">
            <a:avLst/>
          </a:prstGeom>
          <a:noFill/>
        </p:spPr>
        <p:txBody>
          <a:bodyPr wrap="square" rtlCol="0">
            <a:spAutoFit/>
          </a:bodyPr>
          <a:lstStyle/>
          <a:p>
            <a:pPr marL="100584" lvl="0" indent="-914400" fontAlgn="base">
              <a:spcBef>
                <a:spcPts val="600"/>
              </a:spcBef>
              <a:spcAft>
                <a:spcPct val="0"/>
              </a:spcAft>
              <a:defRPr/>
            </a:pPr>
            <a:r>
              <a:rPr lang="en-US" sz="1100" b="1" kern="0" dirty="0">
                <a:solidFill>
                  <a:srgbClr val="0C2B57"/>
                </a:solidFill>
              </a:rPr>
              <a:t>&gt; </a:t>
            </a:r>
            <a:r>
              <a:rPr lang="en-US" sz="1200" b="1" kern="0" dirty="0">
                <a:solidFill>
                  <a:srgbClr val="0C2B57"/>
                </a:solidFill>
              </a:rPr>
              <a:t>Our Goal</a:t>
            </a:r>
          </a:p>
          <a:p>
            <a:pPr marL="182880" indent="-91440" fontAlgn="base">
              <a:spcBef>
                <a:spcPts val="600"/>
              </a:spcBef>
              <a:spcAft>
                <a:spcPct val="0"/>
              </a:spcAft>
              <a:buFont typeface="Arial" pitchFamily="34" charset="0"/>
              <a:buChar char="•"/>
              <a:defRPr/>
            </a:pPr>
            <a:r>
              <a:rPr lang="en-US" sz="1100" kern="0" dirty="0">
                <a:solidFill>
                  <a:srgbClr val="0C2B57"/>
                </a:solidFill>
              </a:rPr>
              <a:t>To form </a:t>
            </a:r>
            <a:br>
              <a:rPr lang="en-US" sz="1100" kern="0" dirty="0">
                <a:solidFill>
                  <a:srgbClr val="0C2B57"/>
                </a:solidFill>
              </a:rPr>
            </a:br>
            <a:r>
              <a:rPr lang="en-US" sz="1100" kern="0" dirty="0">
                <a:solidFill>
                  <a:srgbClr val="0C2B57"/>
                </a:solidFill>
              </a:rPr>
              <a:t>long-term partnerships with our customers based on </a:t>
            </a:r>
            <a:br>
              <a:rPr lang="en-US" sz="1100" kern="0" dirty="0">
                <a:solidFill>
                  <a:srgbClr val="0C2B57"/>
                </a:solidFill>
              </a:rPr>
            </a:br>
            <a:r>
              <a:rPr lang="en-US" sz="1100" kern="0" dirty="0">
                <a:solidFill>
                  <a:srgbClr val="0C2B57"/>
                </a:solidFill>
              </a:rPr>
              <a:t>trust and added value. We are committed to excellence, </a:t>
            </a:r>
            <a:br>
              <a:rPr lang="en-US" sz="1100" kern="0" dirty="0">
                <a:solidFill>
                  <a:srgbClr val="0C2B57"/>
                </a:solidFill>
              </a:rPr>
            </a:br>
            <a:r>
              <a:rPr lang="en-US" sz="1100" kern="0" dirty="0">
                <a:solidFill>
                  <a:srgbClr val="0C2B57"/>
                </a:solidFill>
              </a:rPr>
              <a:t>high ethical standards, completing deliverables, and aiding our customers in accomplishing their missions.</a:t>
            </a:r>
          </a:p>
        </p:txBody>
      </p:sp>
      <p:pic>
        <p:nvPicPr>
          <p:cNvPr id="19" name="Picture 1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426469"/>
            <a:ext cx="9144000" cy="1428750"/>
          </a:xfrm>
          <a:prstGeom prst="rect">
            <a:avLst/>
          </a:prstGeom>
        </p:spPr>
      </p:pic>
      <p:grpSp>
        <p:nvGrpSpPr>
          <p:cNvPr id="2" name="Group 1"/>
          <p:cNvGrpSpPr/>
          <p:nvPr/>
        </p:nvGrpSpPr>
        <p:grpSpPr>
          <a:xfrm>
            <a:off x="0" y="6543675"/>
            <a:ext cx="9340850" cy="520700"/>
            <a:chOff x="0" y="6543675"/>
            <a:chExt cx="9340850" cy="520700"/>
          </a:xfrm>
        </p:grpSpPr>
        <p:sp>
          <p:nvSpPr>
            <p:cNvPr id="28" name="Rectangle 27"/>
            <p:cNvSpPr/>
            <p:nvPr/>
          </p:nvSpPr>
          <p:spPr>
            <a:xfrm>
              <a:off x="0" y="6707371"/>
              <a:ext cx="9144000" cy="1506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8820150" y="6543675"/>
              <a:ext cx="520700" cy="520700"/>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8820150" y="6611495"/>
              <a:ext cx="327931" cy="230832"/>
            </a:xfrm>
            <a:prstGeom prst="rect">
              <a:avLst/>
            </a:prstGeom>
            <a:noFill/>
          </p:spPr>
          <p:txBody>
            <a:bodyPr wrap="square" rtlCol="0">
              <a:spAutoFit/>
            </a:bodyPr>
            <a:lstStyle/>
            <a:p>
              <a:pPr algn="r"/>
              <a:r>
                <a:rPr lang="en-US" sz="900" i="1" spc="-100" dirty="0">
                  <a:solidFill>
                    <a:schemeClr val="bg1"/>
                  </a:solidFill>
                  <a:latin typeface="Verdana" panose="020B0604030504040204" pitchFamily="34" charset="0"/>
                  <a:ea typeface="Verdana" panose="020B0604030504040204" pitchFamily="34" charset="0"/>
                  <a:cs typeface="Verdana" panose="020B0604030504040204" pitchFamily="34" charset="0"/>
                </a:rPr>
                <a:t>9</a:t>
              </a:r>
            </a:p>
          </p:txBody>
        </p:sp>
      </p:gr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949" y="128694"/>
            <a:ext cx="3255387" cy="949678"/>
          </a:xfrm>
          <a:prstGeom prst="rect">
            <a:avLst/>
          </a:prstGeom>
        </p:spPr>
      </p:pic>
    </p:spTree>
    <p:extLst>
      <p:ext uri="{BB962C8B-B14F-4D97-AF65-F5344CB8AC3E}">
        <p14:creationId xmlns:p14="http://schemas.microsoft.com/office/powerpoint/2010/main" val="1810433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p:cNvCxnSpPr/>
          <p:nvPr/>
        </p:nvCxnSpPr>
        <p:spPr>
          <a:xfrm>
            <a:off x="7253070" y="2876380"/>
            <a:ext cx="0" cy="3949132"/>
          </a:xfrm>
          <a:prstGeom prst="line">
            <a:avLst/>
          </a:prstGeom>
        </p:spPr>
        <p:style>
          <a:lnRef idx="1">
            <a:schemeClr val="accent3"/>
          </a:lnRef>
          <a:fillRef idx="0">
            <a:schemeClr val="accent3"/>
          </a:fillRef>
          <a:effectRef idx="0">
            <a:schemeClr val="accent3"/>
          </a:effectRef>
          <a:fontRef idx="minor">
            <a:schemeClr val="tx1"/>
          </a:fontRef>
        </p:style>
      </p:cxn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428342"/>
            <a:ext cx="9144000" cy="1428750"/>
          </a:xfrm>
          <a:prstGeom prst="rect">
            <a:avLst/>
          </a:prstGeom>
        </p:spPr>
      </p:pic>
      <p:sp>
        <p:nvSpPr>
          <p:cNvPr id="6" name="Rectangle 5"/>
          <p:cNvSpPr/>
          <p:nvPr/>
        </p:nvSpPr>
        <p:spPr>
          <a:xfrm>
            <a:off x="0" y="1131069"/>
            <a:ext cx="9144000" cy="234435"/>
          </a:xfrm>
          <a:prstGeom prst="rect">
            <a:avLst/>
          </a:prstGeom>
          <a:solidFill>
            <a:srgbClr val="0C2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C2B57"/>
              </a:solidFill>
            </a:endParaRPr>
          </a:p>
        </p:txBody>
      </p:sp>
      <p:sp>
        <p:nvSpPr>
          <p:cNvPr id="7" name="TextBox 6"/>
          <p:cNvSpPr txBox="1"/>
          <p:nvPr/>
        </p:nvSpPr>
        <p:spPr>
          <a:xfrm>
            <a:off x="658349" y="2876380"/>
            <a:ext cx="7376984" cy="677108"/>
          </a:xfrm>
          <a:prstGeom prst="rect">
            <a:avLst/>
          </a:prstGeom>
          <a:noFill/>
        </p:spPr>
        <p:txBody>
          <a:bodyPr wrap="square" rtlCol="0">
            <a:spAutoFit/>
          </a:bodyPr>
          <a:lstStyle/>
          <a:p>
            <a:r>
              <a:rPr lang="en-US" sz="3800" spc="-20" dirty="0">
                <a:solidFill>
                  <a:srgbClr val="0C2B57"/>
                </a:solidFill>
                <a:latin typeface="Verdana" panose="020B0604030504040204" pitchFamily="34" charset="0"/>
                <a:ea typeface="Verdana" panose="020B0604030504040204" pitchFamily="34" charset="0"/>
                <a:cs typeface="Verdana" panose="020B0604030504040204" pitchFamily="34" charset="0"/>
              </a:rPr>
              <a:t>Contact Us</a:t>
            </a:r>
          </a:p>
        </p:txBody>
      </p:sp>
      <p:sp>
        <p:nvSpPr>
          <p:cNvPr id="8" name="TextBox 7"/>
          <p:cNvSpPr txBox="1"/>
          <p:nvPr/>
        </p:nvSpPr>
        <p:spPr>
          <a:xfrm>
            <a:off x="1820798" y="3876834"/>
            <a:ext cx="4143875" cy="1823576"/>
          </a:xfrm>
          <a:prstGeom prst="rect">
            <a:avLst/>
          </a:prstGeom>
          <a:noFill/>
        </p:spPr>
        <p:txBody>
          <a:bodyPr wrap="square" rtlCol="0">
            <a:spAutoFit/>
          </a:bodyPr>
          <a:lstStyle/>
          <a:p>
            <a:pPr fontAlgn="base">
              <a:lnSpc>
                <a:spcPts val="1340"/>
              </a:lnSpc>
              <a:spcAft>
                <a:spcPts val="200"/>
              </a:spcAft>
              <a:defRPr/>
            </a:pPr>
            <a:r>
              <a:rPr lang="en-US" sz="1200" b="1" kern="0" dirty="0">
                <a:latin typeface="Verdana" panose="020B0604030504040204" pitchFamily="34" charset="0"/>
                <a:ea typeface="Verdana" panose="020B0604030504040204" pitchFamily="34" charset="0"/>
                <a:cs typeface="Verdana" panose="020B0604030504040204" pitchFamily="34" charset="0"/>
              </a:rPr>
              <a:t>Joseph Anderson, MBA, MS, MISM, CSM</a:t>
            </a:r>
          </a:p>
          <a:p>
            <a:pPr fontAlgn="base">
              <a:lnSpc>
                <a:spcPts val="1340"/>
              </a:lnSpc>
              <a:spcAft>
                <a:spcPts val="200"/>
              </a:spcAft>
              <a:defRPr/>
            </a:pPr>
            <a:r>
              <a:rPr lang="en-US" sz="1100" kern="0" dirty="0">
                <a:latin typeface="Verdana" panose="020B0604030504040204" pitchFamily="34" charset="0"/>
                <a:ea typeface="Verdana" panose="020B0604030504040204" pitchFamily="34" charset="0"/>
                <a:cs typeface="Verdana" panose="020B0604030504040204" pitchFamily="34" charset="0"/>
              </a:rPr>
              <a:t>President &amp; CEO</a:t>
            </a:r>
          </a:p>
          <a:p>
            <a:pPr fontAlgn="base">
              <a:lnSpc>
                <a:spcPts val="1340"/>
              </a:lnSpc>
              <a:spcBef>
                <a:spcPts val="100"/>
              </a:spcBef>
              <a:spcAft>
                <a:spcPts val="300"/>
              </a:spcAft>
              <a:defRPr/>
            </a:pPr>
            <a:r>
              <a:rPr lang="en-US" sz="1100" i="1" kern="0" dirty="0" err="1">
                <a:latin typeface="Verdana" panose="020B0604030504040204" pitchFamily="34" charset="0"/>
                <a:ea typeface="Verdana" panose="020B0604030504040204" pitchFamily="34" charset="0"/>
                <a:cs typeface="Verdana" panose="020B0604030504040204" pitchFamily="34" charset="0"/>
              </a:rPr>
              <a:t>janderson@cypher-llc.com</a:t>
            </a:r>
            <a:endParaRPr lang="en-US" sz="1100" i="1" kern="0" dirty="0">
              <a:latin typeface="Verdana" panose="020B0604030504040204" pitchFamily="34" charset="0"/>
              <a:ea typeface="Verdana" panose="020B0604030504040204" pitchFamily="34" charset="0"/>
              <a:cs typeface="Verdana" panose="020B0604030504040204" pitchFamily="34" charset="0"/>
            </a:endParaRPr>
          </a:p>
          <a:p>
            <a:pPr fontAlgn="base">
              <a:lnSpc>
                <a:spcPts val="1340"/>
              </a:lnSpc>
              <a:spcAft>
                <a:spcPts val="200"/>
              </a:spcAft>
              <a:defRPr/>
            </a:pPr>
            <a:r>
              <a:rPr lang="en-US" sz="1100" kern="0" dirty="0">
                <a:latin typeface="Verdana" panose="020B0604030504040204" pitchFamily="34" charset="0"/>
                <a:ea typeface="Verdana" panose="020B0604030504040204" pitchFamily="34" charset="0"/>
                <a:cs typeface="Verdana" panose="020B0604030504040204" pitchFamily="34" charset="0"/>
              </a:rPr>
              <a:t>571.449.1368</a:t>
            </a:r>
          </a:p>
          <a:p>
            <a:pPr fontAlgn="base">
              <a:lnSpc>
                <a:spcPts val="1340"/>
              </a:lnSpc>
              <a:spcAft>
                <a:spcPts val="200"/>
              </a:spcAft>
              <a:defRPr/>
            </a:pPr>
            <a:endParaRPr lang="en-US" sz="1100" b="1" kern="0" dirty="0">
              <a:latin typeface="Verdana" panose="020B0604030504040204" pitchFamily="34" charset="0"/>
              <a:ea typeface="Verdana" panose="020B0604030504040204" pitchFamily="34" charset="0"/>
              <a:cs typeface="Verdana" panose="020B0604030504040204" pitchFamily="34" charset="0"/>
            </a:endParaRPr>
          </a:p>
          <a:p>
            <a:pPr fontAlgn="base">
              <a:lnSpc>
                <a:spcPts val="1340"/>
              </a:lnSpc>
              <a:spcAft>
                <a:spcPts val="200"/>
              </a:spcAft>
              <a:defRPr/>
            </a:pPr>
            <a:r>
              <a:rPr lang="en-US" sz="1200" b="1" kern="0" dirty="0">
                <a:latin typeface="Verdana" panose="020B0604030504040204" pitchFamily="34" charset="0"/>
                <a:ea typeface="Verdana" panose="020B0604030504040204" pitchFamily="34" charset="0"/>
                <a:cs typeface="Verdana" panose="020B0604030504040204" pitchFamily="34" charset="0"/>
              </a:rPr>
              <a:t>Lisa Anderson, J.D.   </a:t>
            </a:r>
            <a:br>
              <a:rPr lang="en-US" sz="1200" b="1" kern="0" dirty="0">
                <a:latin typeface="Verdana" panose="020B0604030504040204" pitchFamily="34" charset="0"/>
                <a:ea typeface="Verdana" panose="020B0604030504040204" pitchFamily="34" charset="0"/>
                <a:cs typeface="Verdana" panose="020B0604030504040204" pitchFamily="34" charset="0"/>
              </a:rPr>
            </a:br>
            <a:r>
              <a:rPr lang="en-US" sz="1100" kern="0" dirty="0">
                <a:latin typeface="Verdana" panose="020B0604030504040204" pitchFamily="34" charset="0"/>
                <a:ea typeface="Verdana" panose="020B0604030504040204" pitchFamily="34" charset="0"/>
                <a:cs typeface="Verdana" panose="020B0604030504040204" pitchFamily="34" charset="0"/>
              </a:rPr>
              <a:t>Chief Operating Officer </a:t>
            </a:r>
          </a:p>
          <a:p>
            <a:pPr lvl="0" fontAlgn="base">
              <a:lnSpc>
                <a:spcPts val="1340"/>
              </a:lnSpc>
              <a:spcBef>
                <a:spcPts val="100"/>
              </a:spcBef>
              <a:spcAft>
                <a:spcPts val="300"/>
              </a:spcAft>
              <a:defRPr/>
            </a:pPr>
            <a:r>
              <a:rPr lang="en-US" sz="1100" i="1" kern="0" dirty="0" err="1">
                <a:latin typeface="Verdana" panose="020B0604030504040204" pitchFamily="34" charset="0"/>
                <a:ea typeface="Verdana" panose="020B0604030504040204" pitchFamily="34" charset="0"/>
                <a:cs typeface="Verdana" panose="020B0604030504040204" pitchFamily="34" charset="0"/>
              </a:rPr>
              <a:t>landerson@cypher-llc.com</a:t>
            </a:r>
            <a:endParaRPr lang="en-US" sz="1100" i="1" kern="0" dirty="0">
              <a:latin typeface="Verdana" panose="020B0604030504040204" pitchFamily="34" charset="0"/>
              <a:ea typeface="Verdana" panose="020B0604030504040204" pitchFamily="34" charset="0"/>
              <a:cs typeface="Verdana" panose="020B0604030504040204" pitchFamily="34" charset="0"/>
            </a:endParaRPr>
          </a:p>
          <a:p>
            <a:pPr fontAlgn="base">
              <a:lnSpc>
                <a:spcPts val="1340"/>
              </a:lnSpc>
              <a:spcAft>
                <a:spcPts val="200"/>
              </a:spcAft>
              <a:defRPr/>
            </a:pPr>
            <a:r>
              <a:rPr lang="en-US" sz="1100" kern="0" dirty="0">
                <a:latin typeface="Verdana" panose="020B0604030504040204" pitchFamily="34" charset="0"/>
                <a:ea typeface="Verdana" panose="020B0604030504040204" pitchFamily="34" charset="0"/>
                <a:cs typeface="Verdana" panose="020B0604030504040204" pitchFamily="34" charset="0"/>
              </a:rPr>
              <a:t>571.271.3471</a:t>
            </a:r>
          </a:p>
        </p:txBody>
      </p:sp>
      <p:sp>
        <p:nvSpPr>
          <p:cNvPr id="9" name="TextBox 8"/>
          <p:cNvSpPr txBox="1"/>
          <p:nvPr/>
        </p:nvSpPr>
        <p:spPr>
          <a:xfrm>
            <a:off x="708717" y="3520766"/>
            <a:ext cx="6421796" cy="307777"/>
          </a:xfrm>
          <a:prstGeom prst="rect">
            <a:avLst/>
          </a:prstGeom>
          <a:noFill/>
        </p:spPr>
        <p:txBody>
          <a:bodyPr wrap="square" rtlCol="0">
            <a:spAutoFit/>
          </a:bodyPr>
          <a:lstStyle/>
          <a:p>
            <a:r>
              <a:rPr lang="en-US" sz="1400" b="1" i="1" dirty="0">
                <a:solidFill>
                  <a:srgbClr val="0C2B57"/>
                </a:solidFill>
                <a:latin typeface="Verdana" panose="020B0604030504040204" pitchFamily="34" charset="0"/>
                <a:ea typeface="Verdana" panose="020B0604030504040204" pitchFamily="34" charset="0"/>
                <a:cs typeface="Verdana" panose="020B0604030504040204" pitchFamily="34" charset="0"/>
              </a:rPr>
              <a:t>Reach out to us about Cypher’s programs &amp; core offerings </a:t>
            </a:r>
          </a:p>
        </p:txBody>
      </p:sp>
      <p:sp>
        <p:nvSpPr>
          <p:cNvPr id="17" name="TextBox 16"/>
          <p:cNvSpPr txBox="1"/>
          <p:nvPr/>
        </p:nvSpPr>
        <p:spPr>
          <a:xfrm>
            <a:off x="7375629" y="3050953"/>
            <a:ext cx="1708814" cy="2200602"/>
          </a:xfrm>
          <a:prstGeom prst="rect">
            <a:avLst/>
          </a:prstGeom>
          <a:noFill/>
        </p:spPr>
        <p:txBody>
          <a:bodyPr wrap="square" rtlCol="0">
            <a:spAutoFit/>
          </a:bodyPr>
          <a:lstStyle/>
          <a:p>
            <a:pPr marL="100584" lvl="0" indent="-914400" fontAlgn="base">
              <a:spcBef>
                <a:spcPts val="600"/>
              </a:spcBef>
              <a:spcAft>
                <a:spcPct val="0"/>
              </a:spcAft>
              <a:defRPr/>
            </a:pPr>
            <a:r>
              <a:rPr lang="en-US" sz="1100" b="1" kern="0" dirty="0">
                <a:solidFill>
                  <a:srgbClr val="0C2B57"/>
                </a:solidFill>
              </a:rPr>
              <a:t>&gt;</a:t>
            </a:r>
            <a:r>
              <a:rPr lang="en-US" sz="1100" b="1" kern="0" dirty="0">
                <a:solidFill>
                  <a:schemeClr val="accent5">
                    <a:lumMod val="75000"/>
                  </a:schemeClr>
                </a:solidFill>
              </a:rPr>
              <a:t> </a:t>
            </a:r>
            <a:r>
              <a:rPr lang="en-US" sz="1200" b="1" kern="0" dirty="0">
                <a:solidFill>
                  <a:srgbClr val="0C2B57"/>
                </a:solidFill>
              </a:rPr>
              <a:t>Location</a:t>
            </a:r>
          </a:p>
          <a:p>
            <a:pPr marL="182880" indent="-91440" fontAlgn="base">
              <a:spcBef>
                <a:spcPts val="600"/>
              </a:spcBef>
              <a:spcAft>
                <a:spcPct val="0"/>
              </a:spcAft>
              <a:buFont typeface="Arial" pitchFamily="34" charset="0"/>
              <a:buChar char="•"/>
              <a:defRPr/>
            </a:pPr>
            <a:r>
              <a:rPr lang="en-US" sz="1100" i="1" kern="0" dirty="0">
                <a:solidFill>
                  <a:srgbClr val="0C2B57"/>
                </a:solidFill>
              </a:rPr>
              <a:t>Corporate Headquarters</a:t>
            </a:r>
            <a:br>
              <a:rPr lang="en-US" sz="1100" kern="0" dirty="0">
                <a:solidFill>
                  <a:srgbClr val="0C2B57"/>
                </a:solidFill>
              </a:rPr>
            </a:br>
            <a:r>
              <a:rPr lang="en-US" sz="1100" kern="0" dirty="0">
                <a:solidFill>
                  <a:srgbClr val="0C2B57"/>
                </a:solidFill>
              </a:rPr>
              <a:t>19420 Golf Vista Plaza, Suite 320</a:t>
            </a:r>
            <a:br>
              <a:rPr lang="en-US" sz="1100" kern="0" dirty="0">
                <a:solidFill>
                  <a:srgbClr val="0C2B57"/>
                </a:solidFill>
              </a:rPr>
            </a:br>
            <a:r>
              <a:rPr lang="en-US" sz="1100" kern="0" dirty="0">
                <a:solidFill>
                  <a:srgbClr val="0C2B57"/>
                </a:solidFill>
              </a:rPr>
              <a:t>Leesburg, VA </a:t>
            </a:r>
            <a:br>
              <a:rPr lang="en-US" sz="1100" kern="0" dirty="0">
                <a:solidFill>
                  <a:srgbClr val="0C2B57"/>
                </a:solidFill>
              </a:rPr>
            </a:br>
            <a:r>
              <a:rPr lang="en-US" sz="1100" kern="0" dirty="0">
                <a:solidFill>
                  <a:srgbClr val="0C2B57"/>
                </a:solidFill>
              </a:rPr>
              <a:t>20176</a:t>
            </a:r>
            <a:br>
              <a:rPr lang="en-US" sz="1100" kern="0" dirty="0">
                <a:solidFill>
                  <a:srgbClr val="0C2B57"/>
                </a:solidFill>
              </a:rPr>
            </a:br>
            <a:r>
              <a:rPr lang="en-US" sz="1100" kern="0" dirty="0">
                <a:solidFill>
                  <a:srgbClr val="0C2B57"/>
                </a:solidFill>
              </a:rPr>
              <a:t>Office: 571.206.1401</a:t>
            </a:r>
          </a:p>
          <a:p>
            <a:pPr marL="182880" indent="-91440" fontAlgn="base">
              <a:spcBef>
                <a:spcPts val="600"/>
              </a:spcBef>
              <a:spcAft>
                <a:spcPct val="0"/>
              </a:spcAft>
              <a:buFont typeface="Arial" pitchFamily="34" charset="0"/>
              <a:buChar char="•"/>
              <a:defRPr/>
            </a:pPr>
            <a:endParaRPr lang="en-US" sz="1100" kern="0" dirty="0">
              <a:solidFill>
                <a:srgbClr val="0C2B57"/>
              </a:solidFill>
            </a:endParaRPr>
          </a:p>
          <a:p>
            <a:pPr marL="182880" indent="-91440" fontAlgn="base">
              <a:spcBef>
                <a:spcPts val="600"/>
              </a:spcBef>
              <a:spcAft>
                <a:spcPct val="0"/>
              </a:spcAft>
              <a:buFont typeface="Arial" pitchFamily="34" charset="0"/>
              <a:buChar char="•"/>
              <a:defRPr/>
            </a:pPr>
            <a:r>
              <a:rPr lang="en-US" sz="1100" kern="0" dirty="0">
                <a:solidFill>
                  <a:srgbClr val="0C2B57"/>
                </a:solidFill>
              </a:rPr>
              <a:t>Corporate Website: </a:t>
            </a:r>
            <a:r>
              <a:rPr lang="en-US" sz="1100" kern="0" dirty="0" err="1">
                <a:solidFill>
                  <a:srgbClr val="0C2B57"/>
                </a:solidFill>
              </a:rPr>
              <a:t>www.cypher-llc.com</a:t>
            </a:r>
            <a:endParaRPr lang="en-US" sz="1100" kern="0" dirty="0">
              <a:solidFill>
                <a:srgbClr val="0C2B57"/>
              </a:solidFill>
            </a:endParaRPr>
          </a:p>
        </p:txBody>
      </p:sp>
      <p:grpSp>
        <p:nvGrpSpPr>
          <p:cNvPr id="5" name="Group 4"/>
          <p:cNvGrpSpPr/>
          <p:nvPr/>
        </p:nvGrpSpPr>
        <p:grpSpPr>
          <a:xfrm>
            <a:off x="0" y="6543675"/>
            <a:ext cx="9340850" cy="520700"/>
            <a:chOff x="0" y="6543675"/>
            <a:chExt cx="9340850" cy="520700"/>
          </a:xfrm>
        </p:grpSpPr>
        <p:sp>
          <p:nvSpPr>
            <p:cNvPr id="23" name="Rectangle 22"/>
            <p:cNvSpPr/>
            <p:nvPr/>
          </p:nvSpPr>
          <p:spPr>
            <a:xfrm>
              <a:off x="0" y="6707371"/>
              <a:ext cx="9144000" cy="1506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8820150" y="6543675"/>
              <a:ext cx="520700" cy="520700"/>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8820150" y="6611495"/>
              <a:ext cx="327931" cy="230832"/>
            </a:xfrm>
            <a:prstGeom prst="rect">
              <a:avLst/>
            </a:prstGeom>
            <a:noFill/>
          </p:spPr>
          <p:txBody>
            <a:bodyPr wrap="square" rtlCol="0">
              <a:spAutoFit/>
            </a:bodyPr>
            <a:lstStyle/>
            <a:p>
              <a:pPr algn="r"/>
              <a:r>
                <a:rPr lang="en-US" sz="900" i="1" spc="-100" dirty="0">
                  <a:solidFill>
                    <a:schemeClr val="bg1"/>
                  </a:solidFill>
                  <a:latin typeface="Verdana" panose="020B0604030504040204" pitchFamily="34" charset="0"/>
                  <a:ea typeface="Verdana" panose="020B0604030504040204" pitchFamily="34" charset="0"/>
                  <a:cs typeface="Verdana" panose="020B0604030504040204" pitchFamily="34" charset="0"/>
                </a:rPr>
                <a:t>10</a:t>
              </a:r>
            </a:p>
          </p:txBody>
        </p:sp>
      </p:gr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720" y="4926436"/>
            <a:ext cx="1174653" cy="782911"/>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720" y="3936693"/>
            <a:ext cx="1174653" cy="819933"/>
          </a:xfrm>
          <a:prstGeom prst="rect">
            <a:avLst/>
          </a:prstGeom>
        </p:spPr>
      </p:pic>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949" y="128694"/>
            <a:ext cx="3255387" cy="949678"/>
          </a:xfrm>
          <a:prstGeom prst="rect">
            <a:avLst/>
          </a:prstGeom>
        </p:spPr>
      </p:pic>
    </p:spTree>
    <p:extLst>
      <p:ext uri="{BB962C8B-B14F-4D97-AF65-F5344CB8AC3E}">
        <p14:creationId xmlns:p14="http://schemas.microsoft.com/office/powerpoint/2010/main" val="1923626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7421518" y="2876380"/>
            <a:ext cx="0" cy="3949132"/>
          </a:xfrm>
          <a:prstGeom prst="line">
            <a:avLst/>
          </a:prstGeom>
        </p:spPr>
        <p:style>
          <a:lnRef idx="1">
            <a:schemeClr val="accent3"/>
          </a:lnRef>
          <a:fillRef idx="0">
            <a:schemeClr val="accent3"/>
          </a:fillRef>
          <a:effectRef idx="0">
            <a:schemeClr val="accent3"/>
          </a:effectRef>
          <a:fontRef idx="minor">
            <a:schemeClr val="tx1"/>
          </a:fontRef>
        </p:style>
      </p:cxnSp>
      <p:sp>
        <p:nvSpPr>
          <p:cNvPr id="8" name="TextBox 7"/>
          <p:cNvSpPr txBox="1"/>
          <p:nvPr/>
        </p:nvSpPr>
        <p:spPr>
          <a:xfrm>
            <a:off x="173736" y="3961172"/>
            <a:ext cx="7247782" cy="2964914"/>
          </a:xfrm>
          <a:prstGeom prst="rect">
            <a:avLst/>
          </a:prstGeom>
          <a:noFill/>
        </p:spPr>
        <p:txBody>
          <a:bodyPr wrap="square" rtlCol="0">
            <a:spAutoFit/>
          </a:bodyPr>
          <a:lstStyle/>
          <a:p>
            <a:pPr marL="182880" lvl="0" indent="-182880" fontAlgn="base">
              <a:spcBef>
                <a:spcPts val="800"/>
              </a:spcBef>
              <a:spcAft>
                <a:spcPct val="0"/>
              </a:spcAft>
              <a:buFont typeface="Wingdings" pitchFamily="2" charset="2"/>
              <a:buChar char="§"/>
              <a:defRPr/>
            </a:pPr>
            <a:r>
              <a:rPr lang="en-US" sz="1200" kern="0" dirty="0">
                <a:latin typeface="Verdana" panose="020B0604030504040204" pitchFamily="34" charset="0"/>
                <a:ea typeface="Verdana" panose="020B0604030504040204" pitchFamily="34" charset="0"/>
                <a:cs typeface="Verdana" panose="020B0604030504040204" pitchFamily="34" charset="0"/>
              </a:rPr>
              <a:t>Founded in 2009 , Corporate HQ in Leesburg, VA</a:t>
            </a:r>
          </a:p>
          <a:p>
            <a:pPr marL="182880" lvl="0" indent="-182880" fontAlgn="base">
              <a:spcBef>
                <a:spcPts val="800"/>
              </a:spcBef>
              <a:spcAft>
                <a:spcPct val="0"/>
              </a:spcAft>
              <a:buFont typeface="Wingdings" pitchFamily="2" charset="2"/>
              <a:buChar char="§"/>
              <a:defRPr/>
            </a:pPr>
            <a:endParaRPr lang="en-US" sz="1200" kern="0" dirty="0">
              <a:latin typeface="Verdana" panose="020B0604030504040204" pitchFamily="34" charset="0"/>
              <a:ea typeface="Verdana" panose="020B0604030504040204" pitchFamily="34" charset="0"/>
              <a:cs typeface="Verdana" panose="020B0604030504040204" pitchFamily="34" charset="0"/>
            </a:endParaRPr>
          </a:p>
          <a:p>
            <a:r>
              <a:rPr lang="en-US" sz="1200" dirty="0"/>
              <a:t>Cypher, LLC is a minority owned SDVOSB that utilizes its extensive operational and technical experience to deliver innovative and high-value solutions to unique customer problems and mission critical operations. Cypher is a service partner for the Federal Government that provides technical depth and relevant experience with outstanding key personnel in the areas of Cyber Security/Operations, All-Source Intelligence, Software Engineering, Enterprise Information Technology Management, and Business Process Improvement Strategies and Agile Coaching and Engineering.  At Cypher, we understand the blend of strategic thinking and tactical execution, industry trends, and industry proven practices to ensure our customer's initiatives are successfully delivered. </a:t>
            </a:r>
          </a:p>
          <a:p>
            <a:r>
              <a:rPr lang="en-US" sz="1200" dirty="0"/>
              <a:t>Cypher delivers a combination of experience, integrity, performance, and expertise to every client engagement. Our staff has decades of experience providing support to federal government enterprise programs within the DoD and IC customer base. </a:t>
            </a:r>
          </a:p>
          <a:p>
            <a:endParaRPr lang="en-US" sz="1200" kern="0" dirty="0">
              <a:latin typeface="Verdana" panose="020B0604030504040204" pitchFamily="34" charset="0"/>
              <a:ea typeface="Verdana" panose="020B0604030504040204" pitchFamily="34" charset="0"/>
              <a:cs typeface="Verdana" panose="020B0604030504040204" pitchFamily="34" charset="0"/>
            </a:endParaRPr>
          </a:p>
          <a:p>
            <a:r>
              <a:rPr lang="en-US" sz="1200" kern="0" dirty="0">
                <a:latin typeface="Verdana" panose="020B0604030504040204" pitchFamily="34" charset="0"/>
                <a:ea typeface="Verdana" panose="020B0604030504040204" pitchFamily="34" charset="0"/>
                <a:cs typeface="Verdana" panose="020B0604030504040204" pitchFamily="34" charset="0"/>
              </a:rPr>
              <a:t>Small Business under NAICS 541512, 541611, 541330, 541511, 541618, 541690</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7" name="TextBox 6"/>
          <p:cNvSpPr txBox="1"/>
          <p:nvPr/>
        </p:nvSpPr>
        <p:spPr>
          <a:xfrm>
            <a:off x="743849" y="3022365"/>
            <a:ext cx="6306416" cy="677108"/>
          </a:xfrm>
          <a:prstGeom prst="rect">
            <a:avLst/>
          </a:prstGeom>
          <a:solidFill>
            <a:schemeClr val="bg1"/>
          </a:solidFill>
        </p:spPr>
        <p:txBody>
          <a:bodyPr wrap="square" rtlCol="0">
            <a:spAutoFit/>
          </a:bodyPr>
          <a:lstStyle/>
          <a:p>
            <a:r>
              <a:rPr lang="en-US" sz="3800" spc="-20" dirty="0">
                <a:solidFill>
                  <a:srgbClr val="0C2B57"/>
                </a:solidFill>
                <a:latin typeface="Verdana" panose="020B0604030504040204" pitchFamily="34" charset="0"/>
                <a:ea typeface="Verdana" panose="020B0604030504040204" pitchFamily="34" charset="0"/>
                <a:cs typeface="Verdana" panose="020B0604030504040204" pitchFamily="34" charset="0"/>
              </a:rPr>
              <a:t>Cypher In Focus</a:t>
            </a:r>
          </a:p>
        </p:txBody>
      </p:sp>
      <p:sp>
        <p:nvSpPr>
          <p:cNvPr id="12" name="TextBox 11"/>
          <p:cNvSpPr txBox="1"/>
          <p:nvPr/>
        </p:nvSpPr>
        <p:spPr>
          <a:xfrm>
            <a:off x="7480444" y="2833235"/>
            <a:ext cx="1233377" cy="3647152"/>
          </a:xfrm>
          <a:prstGeom prst="rect">
            <a:avLst/>
          </a:prstGeom>
          <a:noFill/>
        </p:spPr>
        <p:txBody>
          <a:bodyPr wrap="square" rtlCol="0">
            <a:spAutoFit/>
          </a:bodyPr>
          <a:lstStyle/>
          <a:p>
            <a:pPr marL="100584" lvl="0" indent="-914400" fontAlgn="base">
              <a:spcBef>
                <a:spcPts val="600"/>
              </a:spcBef>
              <a:spcAft>
                <a:spcPct val="0"/>
              </a:spcAft>
              <a:defRPr/>
            </a:pPr>
            <a:r>
              <a:rPr lang="en-US" sz="1100" b="1" kern="0" dirty="0">
                <a:solidFill>
                  <a:srgbClr val="0C2B57"/>
                </a:solidFill>
              </a:rPr>
              <a:t>&gt; </a:t>
            </a:r>
            <a:r>
              <a:rPr lang="en-US" sz="1200" b="1" kern="0" dirty="0">
                <a:solidFill>
                  <a:srgbClr val="0C2B57"/>
                </a:solidFill>
              </a:rPr>
              <a:t>100% cleared technical staff supporting customers onsite</a:t>
            </a:r>
            <a:endParaRPr lang="en-US" sz="1100" b="1" kern="0" dirty="0">
              <a:solidFill>
                <a:srgbClr val="0C2B57"/>
              </a:solidFill>
            </a:endParaRPr>
          </a:p>
          <a:p>
            <a:pPr marL="262890" indent="-171450" fontAlgn="base">
              <a:spcBef>
                <a:spcPts val="600"/>
              </a:spcBef>
              <a:spcAft>
                <a:spcPct val="0"/>
              </a:spcAft>
              <a:buFont typeface="Arial" charset="0"/>
              <a:buChar char="•"/>
              <a:defRPr/>
            </a:pPr>
            <a:r>
              <a:rPr lang="en-US" sz="1100" b="1" kern="0" dirty="0">
                <a:solidFill>
                  <a:srgbClr val="0C2B57"/>
                </a:solidFill>
              </a:rPr>
              <a:t>DUNS 078531257</a:t>
            </a:r>
          </a:p>
          <a:p>
            <a:pPr marL="262890" indent="-171450" fontAlgn="base">
              <a:spcBef>
                <a:spcPts val="600"/>
              </a:spcBef>
              <a:spcAft>
                <a:spcPct val="0"/>
              </a:spcAft>
              <a:buFont typeface="Arial" charset="0"/>
              <a:buChar char="•"/>
              <a:defRPr/>
            </a:pPr>
            <a:r>
              <a:rPr lang="en-US" sz="1100" b="1" kern="0" dirty="0">
                <a:solidFill>
                  <a:srgbClr val="0C2B57"/>
                </a:solidFill>
              </a:rPr>
              <a:t>CAGE 6ZPW9</a:t>
            </a:r>
          </a:p>
          <a:p>
            <a:pPr marL="262890" indent="-171450" fontAlgn="base">
              <a:spcBef>
                <a:spcPts val="600"/>
              </a:spcBef>
              <a:spcAft>
                <a:spcPct val="0"/>
              </a:spcAft>
              <a:buFont typeface="Arial" charset="0"/>
              <a:buChar char="•"/>
              <a:defRPr/>
            </a:pPr>
            <a:r>
              <a:rPr lang="en-US" sz="1100" b="1" kern="0" dirty="0">
                <a:solidFill>
                  <a:srgbClr val="0C2B57"/>
                </a:solidFill>
              </a:rPr>
              <a:t>Certified Service Disabled Veteran Owned Small Business</a:t>
            </a:r>
          </a:p>
          <a:p>
            <a:endParaRPr lang="en-US" sz="1100" dirty="0"/>
          </a:p>
        </p:txBody>
      </p:sp>
      <p:grpSp>
        <p:nvGrpSpPr>
          <p:cNvPr id="2" name="Group 1"/>
          <p:cNvGrpSpPr/>
          <p:nvPr/>
        </p:nvGrpSpPr>
        <p:grpSpPr>
          <a:xfrm>
            <a:off x="0" y="6543675"/>
            <a:ext cx="9340850" cy="520700"/>
            <a:chOff x="0" y="6543675"/>
            <a:chExt cx="9340850" cy="520700"/>
          </a:xfrm>
        </p:grpSpPr>
        <p:sp>
          <p:nvSpPr>
            <p:cNvPr id="21" name="Rectangle 20"/>
            <p:cNvSpPr/>
            <p:nvPr/>
          </p:nvSpPr>
          <p:spPr>
            <a:xfrm flipV="1">
              <a:off x="0" y="6858000"/>
              <a:ext cx="914400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p:cNvSpPr/>
            <p:nvPr/>
          </p:nvSpPr>
          <p:spPr>
            <a:xfrm>
              <a:off x="8820150" y="6543675"/>
              <a:ext cx="520700" cy="520700"/>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8820150" y="6611495"/>
              <a:ext cx="327931" cy="230832"/>
            </a:xfrm>
            <a:prstGeom prst="rect">
              <a:avLst/>
            </a:prstGeom>
            <a:noFill/>
          </p:spPr>
          <p:txBody>
            <a:bodyPr wrap="square" rtlCol="0">
              <a:spAutoFit/>
            </a:bodyPr>
            <a:lstStyle/>
            <a:p>
              <a:pPr algn="r"/>
              <a:r>
                <a:rPr lang="en-US" sz="900" i="1" spc="-100" dirty="0">
                  <a:solidFill>
                    <a:schemeClr val="bg1"/>
                  </a:solidFill>
                  <a:latin typeface="Verdana" panose="020B0604030504040204" pitchFamily="34" charset="0"/>
                  <a:ea typeface="Verdana" panose="020B0604030504040204" pitchFamily="34" charset="0"/>
                  <a:cs typeface="Verdana" panose="020B0604030504040204" pitchFamily="34" charset="0"/>
                </a:rPr>
                <a:t>1</a:t>
              </a:r>
            </a:p>
          </p:txBody>
        </p:sp>
      </p:grp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949" y="128694"/>
            <a:ext cx="3255387" cy="949678"/>
          </a:xfrm>
          <a:prstGeom prst="rect">
            <a:avLst/>
          </a:prstGeom>
        </p:spPr>
      </p:pic>
      <p:pic>
        <p:nvPicPr>
          <p:cNvPr id="24" name="Picture 23"/>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t="-9"/>
          <a:stretch/>
        </p:blipFill>
        <p:spPr>
          <a:xfrm>
            <a:off x="0" y="1457825"/>
            <a:ext cx="9144000" cy="1422774"/>
          </a:xfrm>
          <a:prstGeom prst="rect">
            <a:avLst/>
          </a:prstGeom>
        </p:spPr>
      </p:pic>
      <p:sp>
        <p:nvSpPr>
          <p:cNvPr id="25" name="Rectangle 24"/>
          <p:cNvSpPr/>
          <p:nvPr/>
        </p:nvSpPr>
        <p:spPr>
          <a:xfrm>
            <a:off x="0" y="1168213"/>
            <a:ext cx="9144000" cy="234435"/>
          </a:xfrm>
          <a:prstGeom prst="rect">
            <a:avLst/>
          </a:prstGeom>
          <a:solidFill>
            <a:srgbClr val="0D2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C2B57"/>
              </a:solidFill>
            </a:endParaRPr>
          </a:p>
        </p:txBody>
      </p:sp>
    </p:spTree>
    <p:extLst>
      <p:ext uri="{BB962C8B-B14F-4D97-AF65-F5344CB8AC3E}">
        <p14:creationId xmlns:p14="http://schemas.microsoft.com/office/powerpoint/2010/main" val="3683872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11" y="1445290"/>
            <a:ext cx="9144000" cy="1428750"/>
          </a:xfrm>
          <a:prstGeom prst="rect">
            <a:avLst/>
          </a:prstGeom>
        </p:spPr>
      </p:pic>
      <p:sp>
        <p:nvSpPr>
          <p:cNvPr id="6" name="Rectangle 5"/>
          <p:cNvSpPr/>
          <p:nvPr/>
        </p:nvSpPr>
        <p:spPr>
          <a:xfrm>
            <a:off x="0" y="1168830"/>
            <a:ext cx="9144000" cy="234435"/>
          </a:xfrm>
          <a:prstGeom prst="rect">
            <a:avLst/>
          </a:prstGeom>
          <a:solidFill>
            <a:srgbClr val="0C2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C2B57"/>
              </a:solidFill>
            </a:endParaRPr>
          </a:p>
        </p:txBody>
      </p:sp>
      <p:grpSp>
        <p:nvGrpSpPr>
          <p:cNvPr id="2" name="Group 1"/>
          <p:cNvGrpSpPr/>
          <p:nvPr/>
        </p:nvGrpSpPr>
        <p:grpSpPr>
          <a:xfrm>
            <a:off x="0" y="6543675"/>
            <a:ext cx="9340850" cy="520700"/>
            <a:chOff x="0" y="6543675"/>
            <a:chExt cx="9340850" cy="520700"/>
          </a:xfrm>
        </p:grpSpPr>
        <p:grpSp>
          <p:nvGrpSpPr>
            <p:cNvPr id="54" name="Group 53"/>
            <p:cNvGrpSpPr/>
            <p:nvPr/>
          </p:nvGrpSpPr>
          <p:grpSpPr>
            <a:xfrm>
              <a:off x="0" y="6702829"/>
              <a:ext cx="9144000" cy="200055"/>
              <a:chOff x="0" y="6702829"/>
              <a:chExt cx="9144000" cy="200055"/>
            </a:xfrm>
          </p:grpSpPr>
          <p:sp>
            <p:nvSpPr>
              <p:cNvPr id="58" name="Rectangle 57"/>
              <p:cNvSpPr/>
              <p:nvPr/>
            </p:nvSpPr>
            <p:spPr>
              <a:xfrm>
                <a:off x="0" y="6707371"/>
                <a:ext cx="9144000" cy="1506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Box 58"/>
              <p:cNvSpPr txBox="1"/>
              <p:nvPr/>
            </p:nvSpPr>
            <p:spPr>
              <a:xfrm>
                <a:off x="715499" y="6702829"/>
                <a:ext cx="4319756" cy="200055"/>
              </a:xfrm>
              <a:prstGeom prst="rect">
                <a:avLst/>
              </a:prstGeom>
              <a:noFill/>
            </p:spPr>
            <p:txBody>
              <a:bodyPr wrap="square" rtlCol="0">
                <a:spAutoFit/>
              </a:bodyPr>
              <a:lstStyle/>
              <a:p>
                <a:pPr marL="100584" lvl="0" indent="-914400" fontAlgn="base">
                  <a:spcBef>
                    <a:spcPts val="600"/>
                  </a:spcBef>
                  <a:spcAft>
                    <a:spcPct val="0"/>
                  </a:spcAft>
                  <a:defRPr/>
                </a:pPr>
                <a:r>
                  <a:rPr lang="en-US" sz="700" kern="0" spc="200" dirty="0">
                    <a:solidFill>
                      <a:schemeClr val="bg1"/>
                    </a:solidFill>
                  </a:rPr>
                  <a:t>APPROVED FOR PUBLIC RELEASE</a:t>
                </a:r>
              </a:p>
            </p:txBody>
          </p:sp>
        </p:grpSp>
        <p:sp>
          <p:nvSpPr>
            <p:cNvPr id="56" name="Oval 55"/>
            <p:cNvSpPr/>
            <p:nvPr/>
          </p:nvSpPr>
          <p:spPr>
            <a:xfrm>
              <a:off x="8820150" y="6543675"/>
              <a:ext cx="520700" cy="520700"/>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p:cNvSpPr txBox="1"/>
            <p:nvPr/>
          </p:nvSpPr>
          <p:spPr>
            <a:xfrm>
              <a:off x="8820150" y="6611495"/>
              <a:ext cx="327931" cy="230832"/>
            </a:xfrm>
            <a:prstGeom prst="rect">
              <a:avLst/>
            </a:prstGeom>
            <a:noFill/>
          </p:spPr>
          <p:txBody>
            <a:bodyPr wrap="square" rtlCol="0">
              <a:spAutoFit/>
            </a:bodyPr>
            <a:lstStyle/>
            <a:p>
              <a:pPr algn="r"/>
              <a:r>
                <a:rPr lang="en-US" sz="900" i="1" spc="-100" dirty="0">
                  <a:solidFill>
                    <a:schemeClr val="bg1"/>
                  </a:solidFill>
                  <a:latin typeface="Verdana" panose="020B0604030504040204" pitchFamily="34" charset="0"/>
                  <a:ea typeface="Verdana" panose="020B0604030504040204" pitchFamily="34" charset="0"/>
                  <a:cs typeface="Verdana" panose="020B0604030504040204" pitchFamily="34" charset="0"/>
                </a:rPr>
                <a:t>2</a:t>
              </a:r>
            </a:p>
          </p:txBody>
        </p:sp>
      </p:grpSp>
      <p:sp>
        <p:nvSpPr>
          <p:cNvPr id="76" name="Oval 75"/>
          <p:cNvSpPr/>
          <p:nvPr/>
        </p:nvSpPr>
        <p:spPr>
          <a:xfrm>
            <a:off x="326870" y="4238898"/>
            <a:ext cx="1449926" cy="1449926"/>
          </a:xfrm>
          <a:prstGeom prst="ellipse">
            <a:avLst/>
          </a:prstGeom>
          <a:solidFill>
            <a:srgbClr val="0C2B57"/>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TextBox 76"/>
          <p:cNvSpPr txBox="1"/>
          <p:nvPr/>
        </p:nvSpPr>
        <p:spPr>
          <a:xfrm>
            <a:off x="548422" y="4793192"/>
            <a:ext cx="1449925" cy="646331"/>
          </a:xfrm>
          <a:prstGeom prst="rect">
            <a:avLst/>
          </a:prstGeom>
          <a:noFill/>
        </p:spPr>
        <p:txBody>
          <a:bodyPr wrap="square" rtlCol="0" anchor="b">
            <a:spAutoFit/>
          </a:bodyPr>
          <a:lstStyle/>
          <a:p>
            <a:r>
              <a:rPr lang="en-US" sz="1200" spc="-20" dirty="0">
                <a:solidFill>
                  <a:schemeClr val="bg1"/>
                </a:solidFill>
                <a:latin typeface="Verdana" panose="020B0604030504040204" pitchFamily="34" charset="0"/>
                <a:ea typeface="Verdana" panose="020B0604030504040204" pitchFamily="34" charset="0"/>
                <a:cs typeface="Verdana" panose="020B0604030504040204" pitchFamily="34" charset="0"/>
              </a:rPr>
              <a:t>All-Source Intelligence Solutions </a:t>
            </a:r>
          </a:p>
        </p:txBody>
      </p:sp>
      <p:grpSp>
        <p:nvGrpSpPr>
          <p:cNvPr id="10" name="Group 9"/>
          <p:cNvGrpSpPr/>
          <p:nvPr/>
        </p:nvGrpSpPr>
        <p:grpSpPr>
          <a:xfrm>
            <a:off x="1983476" y="4217166"/>
            <a:ext cx="6450284" cy="1890495"/>
            <a:chOff x="1888175" y="4233308"/>
            <a:chExt cx="6450284" cy="1890495"/>
          </a:xfrm>
        </p:grpSpPr>
        <p:sp>
          <p:nvSpPr>
            <p:cNvPr id="43" name="Oval 42"/>
            <p:cNvSpPr/>
            <p:nvPr/>
          </p:nvSpPr>
          <p:spPr>
            <a:xfrm>
              <a:off x="5213921" y="4248451"/>
              <a:ext cx="1449926" cy="1449926"/>
            </a:xfrm>
            <a:prstGeom prst="ellipse">
              <a:avLst/>
            </a:prstGeom>
            <a:solidFill>
              <a:srgbClr val="0C2B57"/>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p:cNvSpPr txBox="1"/>
            <p:nvPr/>
          </p:nvSpPr>
          <p:spPr>
            <a:xfrm>
              <a:off x="2028858" y="4776766"/>
              <a:ext cx="1449925" cy="592470"/>
            </a:xfrm>
            <a:prstGeom prst="rect">
              <a:avLst/>
            </a:prstGeom>
            <a:noFill/>
          </p:spPr>
          <p:txBody>
            <a:bodyPr wrap="square" rtlCol="0" anchor="b">
              <a:spAutoFit/>
            </a:bodyPr>
            <a:lstStyle/>
            <a:p>
              <a:pPr>
                <a:lnSpc>
                  <a:spcPts val="1300"/>
                </a:lnSpc>
              </a:pPr>
              <a:r>
                <a:rPr lang="en-US" sz="1200" spc="-20" dirty="0">
                  <a:solidFill>
                    <a:schemeClr val="bg1"/>
                  </a:solidFill>
                  <a:latin typeface="Verdana" panose="020B0604030504040204" pitchFamily="34" charset="0"/>
                  <a:ea typeface="Verdana" panose="020B0604030504040204" pitchFamily="34" charset="0"/>
                  <a:cs typeface="Verdana" panose="020B0604030504040204" pitchFamily="34" charset="0"/>
                </a:rPr>
                <a:t>Social </a:t>
              </a:r>
              <a:br>
                <a:rPr lang="en-US" sz="1200" spc="-2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200" spc="-20" dirty="0">
                  <a:solidFill>
                    <a:schemeClr val="bg1"/>
                  </a:solidFill>
                  <a:latin typeface="Verdana" panose="020B0604030504040204" pitchFamily="34" charset="0"/>
                  <a:ea typeface="Verdana" panose="020B0604030504040204" pitchFamily="34" charset="0"/>
                  <a:cs typeface="Verdana" panose="020B0604030504040204" pitchFamily="34" charset="0"/>
                </a:rPr>
                <a:t>Enterprise Solutions</a:t>
              </a:r>
            </a:p>
          </p:txBody>
        </p:sp>
        <p:pic>
          <p:nvPicPr>
            <p:cNvPr id="45" name="Picture 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1448" y="4423699"/>
              <a:ext cx="385846" cy="356616"/>
            </a:xfrm>
            <a:prstGeom prst="rect">
              <a:avLst/>
            </a:prstGeom>
          </p:spPr>
        </p:pic>
        <p:grpSp>
          <p:nvGrpSpPr>
            <p:cNvPr id="12" name="Group 11"/>
            <p:cNvGrpSpPr/>
            <p:nvPr/>
          </p:nvGrpSpPr>
          <p:grpSpPr>
            <a:xfrm>
              <a:off x="1888175" y="4233308"/>
              <a:ext cx="6450284" cy="1890495"/>
              <a:chOff x="572289" y="4233308"/>
              <a:chExt cx="6450284" cy="1890495"/>
            </a:xfrm>
          </p:grpSpPr>
          <p:grpSp>
            <p:nvGrpSpPr>
              <p:cNvPr id="11" name="Group 10"/>
              <p:cNvGrpSpPr/>
              <p:nvPr/>
            </p:nvGrpSpPr>
            <p:grpSpPr>
              <a:xfrm>
                <a:off x="572289" y="4247088"/>
                <a:ext cx="1558885" cy="1472322"/>
                <a:chOff x="572289" y="4247088"/>
                <a:chExt cx="1558885" cy="1472322"/>
              </a:xfrm>
            </p:grpSpPr>
            <p:sp>
              <p:nvSpPr>
                <p:cNvPr id="78" name="Oval 77"/>
                <p:cNvSpPr/>
                <p:nvPr/>
              </p:nvSpPr>
              <p:spPr>
                <a:xfrm>
                  <a:off x="572289" y="4269484"/>
                  <a:ext cx="1449926" cy="1449926"/>
                </a:xfrm>
                <a:prstGeom prst="ellipse">
                  <a:avLst/>
                </a:prstGeom>
                <a:solidFill>
                  <a:srgbClr val="0C2B57"/>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extBox 78"/>
                <p:cNvSpPr txBox="1"/>
                <p:nvPr/>
              </p:nvSpPr>
              <p:spPr>
                <a:xfrm>
                  <a:off x="681249" y="4830079"/>
                  <a:ext cx="1449925" cy="592470"/>
                </a:xfrm>
                <a:prstGeom prst="rect">
                  <a:avLst/>
                </a:prstGeom>
                <a:noFill/>
              </p:spPr>
              <p:txBody>
                <a:bodyPr wrap="square" rtlCol="0" anchor="b">
                  <a:spAutoFit/>
                </a:bodyPr>
                <a:lstStyle/>
                <a:p>
                  <a:pPr>
                    <a:lnSpc>
                      <a:spcPts val="1300"/>
                    </a:lnSpc>
                  </a:pPr>
                  <a:r>
                    <a:rPr lang="en-US" sz="1200" spc="-20" dirty="0">
                      <a:solidFill>
                        <a:schemeClr val="bg1"/>
                      </a:solidFill>
                      <a:latin typeface="Verdana" panose="020B0604030504040204" pitchFamily="34" charset="0"/>
                      <a:ea typeface="Verdana" panose="020B0604030504040204" pitchFamily="34" charset="0"/>
                      <a:cs typeface="Verdana" panose="020B0604030504040204" pitchFamily="34" charset="0"/>
                    </a:rPr>
                    <a:t>Software Development </a:t>
                  </a:r>
                  <a:br>
                    <a:rPr lang="en-US" sz="1200" spc="-2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200" spc="-20" dirty="0">
                      <a:solidFill>
                        <a:schemeClr val="bg1"/>
                      </a:solidFill>
                      <a:latin typeface="Verdana" panose="020B0604030504040204" pitchFamily="34" charset="0"/>
                      <a:ea typeface="Verdana" panose="020B0604030504040204" pitchFamily="34" charset="0"/>
                      <a:cs typeface="Verdana" panose="020B0604030504040204" pitchFamily="34" charset="0"/>
                    </a:rPr>
                    <a:t>Services</a:t>
                  </a:r>
                </a:p>
              </p:txBody>
            </p:sp>
            <p:pic>
              <p:nvPicPr>
                <p:cNvPr id="87" name="Picture 8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19249" y="4247088"/>
                  <a:ext cx="774434" cy="670546"/>
                </a:xfrm>
                <a:prstGeom prst="rect">
                  <a:avLst/>
                </a:prstGeom>
              </p:spPr>
            </p:pic>
          </p:grpSp>
          <p:grpSp>
            <p:nvGrpSpPr>
              <p:cNvPr id="8" name="Group 7"/>
              <p:cNvGrpSpPr/>
              <p:nvPr/>
            </p:nvGrpSpPr>
            <p:grpSpPr>
              <a:xfrm>
                <a:off x="4380587" y="4652141"/>
                <a:ext cx="2539902" cy="1471662"/>
                <a:chOff x="4380587" y="4652141"/>
                <a:chExt cx="2539902" cy="1471662"/>
              </a:xfrm>
            </p:grpSpPr>
            <p:sp>
              <p:nvSpPr>
                <p:cNvPr id="81" name="TextBox 80"/>
                <p:cNvSpPr txBox="1"/>
                <p:nvPr/>
              </p:nvSpPr>
              <p:spPr>
                <a:xfrm>
                  <a:off x="4380587" y="5712992"/>
                  <a:ext cx="1449925" cy="410811"/>
                </a:xfrm>
                <a:prstGeom prst="rect">
                  <a:avLst/>
                </a:prstGeom>
                <a:noFill/>
              </p:spPr>
              <p:txBody>
                <a:bodyPr wrap="square" rtlCol="0" anchor="b">
                  <a:spAutoFit/>
                </a:bodyPr>
                <a:lstStyle/>
                <a:p>
                  <a:pPr>
                    <a:lnSpc>
                      <a:spcPts val="1300"/>
                    </a:lnSpc>
                  </a:pPr>
                  <a:r>
                    <a:rPr lang="en-US" sz="1200" spc="-20" dirty="0">
                      <a:solidFill>
                        <a:schemeClr val="bg1"/>
                      </a:solidFill>
                      <a:latin typeface="Verdana" panose="020B0604030504040204" pitchFamily="34" charset="0"/>
                      <a:ea typeface="Verdana" panose="020B0604030504040204" pitchFamily="34" charset="0"/>
                      <a:cs typeface="Verdana" panose="020B0604030504040204" pitchFamily="34" charset="0"/>
                    </a:rPr>
                    <a:t>Data</a:t>
                  </a:r>
                  <a:br>
                    <a:rPr lang="en-US" sz="1200" spc="-2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200" spc="-20" dirty="0">
                      <a:solidFill>
                        <a:schemeClr val="bg1"/>
                      </a:solidFill>
                      <a:latin typeface="Verdana" panose="020B0604030504040204" pitchFamily="34" charset="0"/>
                      <a:ea typeface="Verdana" panose="020B0604030504040204" pitchFamily="34" charset="0"/>
                      <a:cs typeface="Verdana" panose="020B0604030504040204" pitchFamily="34" charset="0"/>
                    </a:rPr>
                    <a:t>Analytics</a:t>
                  </a:r>
                </a:p>
              </p:txBody>
            </p:sp>
            <p:pic>
              <p:nvPicPr>
                <p:cNvPr id="88" name="Picture 8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
                  <a:off x="6125675" y="4652141"/>
                  <a:ext cx="794814" cy="688192"/>
                </a:xfrm>
                <a:prstGeom prst="rect">
                  <a:avLst/>
                </a:prstGeom>
              </p:spPr>
            </p:pic>
          </p:grpSp>
          <p:grpSp>
            <p:nvGrpSpPr>
              <p:cNvPr id="9" name="Group 8"/>
              <p:cNvGrpSpPr/>
              <p:nvPr/>
            </p:nvGrpSpPr>
            <p:grpSpPr>
              <a:xfrm>
                <a:off x="4026474" y="4233308"/>
                <a:ext cx="2996099" cy="1450453"/>
                <a:chOff x="4026474" y="4233308"/>
                <a:chExt cx="2996099" cy="1450453"/>
              </a:xfrm>
            </p:grpSpPr>
            <p:sp>
              <p:nvSpPr>
                <p:cNvPr id="83" name="TextBox 82"/>
                <p:cNvSpPr txBox="1"/>
                <p:nvPr/>
              </p:nvSpPr>
              <p:spPr>
                <a:xfrm>
                  <a:off x="4026474" y="4843229"/>
                  <a:ext cx="1449925" cy="571670"/>
                </a:xfrm>
                <a:prstGeom prst="rect">
                  <a:avLst/>
                </a:prstGeom>
                <a:noFill/>
              </p:spPr>
              <p:txBody>
                <a:bodyPr wrap="square" rtlCol="0" anchor="b">
                  <a:spAutoFit/>
                </a:bodyPr>
                <a:lstStyle/>
                <a:p>
                  <a:pPr>
                    <a:lnSpc>
                      <a:spcPts val="1300"/>
                    </a:lnSpc>
                  </a:pPr>
                  <a:r>
                    <a:rPr lang="en-US" sz="1200" spc="-20" dirty="0">
                      <a:solidFill>
                        <a:schemeClr val="bg1"/>
                      </a:solidFill>
                      <a:latin typeface="Verdana" panose="020B0604030504040204" pitchFamily="34" charset="0"/>
                      <a:ea typeface="Verdana" panose="020B0604030504040204" pitchFamily="34" charset="0"/>
                      <a:cs typeface="Verdana" panose="020B0604030504040204" pitchFamily="34" charset="0"/>
                    </a:rPr>
                    <a:t>Systems</a:t>
                  </a:r>
                </a:p>
                <a:p>
                  <a:pPr>
                    <a:lnSpc>
                      <a:spcPts val="1300"/>
                    </a:lnSpc>
                  </a:pPr>
                  <a:r>
                    <a:rPr lang="en-US" sz="1200" spc="-20" dirty="0">
                      <a:solidFill>
                        <a:schemeClr val="bg1"/>
                      </a:solidFill>
                      <a:latin typeface="Verdana" panose="020B0604030504040204" pitchFamily="34" charset="0"/>
                      <a:ea typeface="Verdana" panose="020B0604030504040204" pitchFamily="34" charset="0"/>
                      <a:cs typeface="Verdana" panose="020B0604030504040204" pitchFamily="34" charset="0"/>
                    </a:rPr>
                    <a:t>Engineering</a:t>
                  </a:r>
                </a:p>
                <a:p>
                  <a:pPr>
                    <a:lnSpc>
                      <a:spcPts val="1300"/>
                    </a:lnSpc>
                  </a:pPr>
                  <a:r>
                    <a:rPr lang="en-US" sz="1200" spc="-20" dirty="0">
                      <a:solidFill>
                        <a:schemeClr val="bg1"/>
                      </a:solidFill>
                      <a:latin typeface="Verdana" panose="020B0604030504040204" pitchFamily="34" charset="0"/>
                      <a:ea typeface="Verdana" panose="020B0604030504040204" pitchFamily="34" charset="0"/>
                      <a:cs typeface="Verdana" panose="020B0604030504040204" pitchFamily="34" charset="0"/>
                    </a:rPr>
                    <a:t>&amp; Integration</a:t>
                  </a:r>
                </a:p>
              </p:txBody>
            </p:sp>
            <p:pic>
              <p:nvPicPr>
                <p:cNvPr id="89" name="Picture 8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151532" y="4233308"/>
                  <a:ext cx="774435" cy="670546"/>
                </a:xfrm>
                <a:prstGeom prst="rect">
                  <a:avLst/>
                </a:prstGeom>
              </p:spPr>
            </p:pic>
            <p:sp>
              <p:nvSpPr>
                <p:cNvPr id="82" name="Oval 81"/>
                <p:cNvSpPr/>
                <p:nvPr/>
              </p:nvSpPr>
              <p:spPr>
                <a:xfrm>
                  <a:off x="5572648" y="4233835"/>
                  <a:ext cx="1449925" cy="1449926"/>
                </a:xfrm>
                <a:prstGeom prst="ellipse">
                  <a:avLst/>
                </a:prstGeom>
                <a:solidFill>
                  <a:srgbClr val="0C2B57"/>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 name="Group 2"/>
              <p:cNvGrpSpPr/>
              <p:nvPr/>
            </p:nvGrpSpPr>
            <p:grpSpPr>
              <a:xfrm>
                <a:off x="2210691" y="4236531"/>
                <a:ext cx="1761385" cy="1460483"/>
                <a:chOff x="2210691" y="4236531"/>
                <a:chExt cx="1761385" cy="1460483"/>
              </a:xfrm>
            </p:grpSpPr>
            <p:sp>
              <p:nvSpPr>
                <p:cNvPr id="35" name="Oval 34"/>
                <p:cNvSpPr/>
                <p:nvPr/>
              </p:nvSpPr>
              <p:spPr>
                <a:xfrm>
                  <a:off x="2210691" y="4247088"/>
                  <a:ext cx="1449926" cy="1449926"/>
                </a:xfrm>
                <a:prstGeom prst="ellipse">
                  <a:avLst/>
                </a:prstGeom>
                <a:solidFill>
                  <a:srgbClr val="0C2B57"/>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p:cNvSpPr txBox="1"/>
                <p:nvPr/>
              </p:nvSpPr>
              <p:spPr>
                <a:xfrm>
                  <a:off x="2522150" y="4888912"/>
                  <a:ext cx="1449926" cy="410811"/>
                </a:xfrm>
                <a:prstGeom prst="rect">
                  <a:avLst/>
                </a:prstGeom>
                <a:noFill/>
              </p:spPr>
              <p:txBody>
                <a:bodyPr wrap="square" rtlCol="0" anchor="b">
                  <a:spAutoFit/>
                </a:bodyPr>
                <a:lstStyle/>
                <a:p>
                  <a:pPr>
                    <a:lnSpc>
                      <a:spcPts val="1300"/>
                    </a:lnSpc>
                  </a:pPr>
                  <a:r>
                    <a:rPr lang="en-US" sz="1200" spc="-20" dirty="0">
                      <a:solidFill>
                        <a:schemeClr val="bg1"/>
                      </a:solidFill>
                      <a:latin typeface="Verdana" panose="020B0604030504040204" pitchFamily="34" charset="0"/>
                      <a:ea typeface="Verdana" panose="020B0604030504040204" pitchFamily="34" charset="0"/>
                      <a:cs typeface="Verdana" panose="020B0604030504040204" pitchFamily="34" charset="0"/>
                    </a:rPr>
                    <a:t>Cyber</a:t>
                  </a:r>
                  <a:br>
                    <a:rPr lang="en-US" sz="1200" spc="-2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200" spc="-20" dirty="0">
                      <a:solidFill>
                        <a:schemeClr val="bg1"/>
                      </a:solidFill>
                      <a:latin typeface="Verdana" panose="020B0604030504040204" pitchFamily="34" charset="0"/>
                      <a:ea typeface="Verdana" panose="020B0604030504040204" pitchFamily="34" charset="0"/>
                      <a:cs typeface="Verdana" panose="020B0604030504040204" pitchFamily="34" charset="0"/>
                    </a:rPr>
                    <a:t>Security</a:t>
                  </a:r>
                </a:p>
              </p:txBody>
            </p:sp>
            <p:pic>
              <p:nvPicPr>
                <p:cNvPr id="37" name="Picture 3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420000">
                  <a:off x="2504114" y="4236531"/>
                  <a:ext cx="815194" cy="705838"/>
                </a:xfrm>
                <a:prstGeom prst="rect">
                  <a:avLst/>
                </a:prstGeom>
              </p:spPr>
            </p:pic>
          </p:grpSp>
        </p:grpSp>
      </p:grpSp>
      <p:sp>
        <p:nvSpPr>
          <p:cNvPr id="40" name="TextBox 39"/>
          <p:cNvSpPr txBox="1"/>
          <p:nvPr/>
        </p:nvSpPr>
        <p:spPr>
          <a:xfrm>
            <a:off x="7142815" y="4803930"/>
            <a:ext cx="1449925" cy="592470"/>
          </a:xfrm>
          <a:prstGeom prst="rect">
            <a:avLst/>
          </a:prstGeom>
          <a:noFill/>
        </p:spPr>
        <p:txBody>
          <a:bodyPr wrap="square" rtlCol="0" anchor="b">
            <a:spAutoFit/>
          </a:bodyPr>
          <a:lstStyle/>
          <a:p>
            <a:pPr>
              <a:lnSpc>
                <a:spcPts val="1300"/>
              </a:lnSpc>
            </a:pPr>
            <a:r>
              <a:rPr lang="en-US" sz="1200" spc="-20" dirty="0">
                <a:solidFill>
                  <a:schemeClr val="bg1"/>
                </a:solidFill>
                <a:latin typeface="Verdana" panose="020B0604030504040204" pitchFamily="34" charset="0"/>
                <a:ea typeface="Verdana" panose="020B0604030504040204" pitchFamily="34" charset="0"/>
                <a:cs typeface="Verdana" panose="020B0604030504040204" pitchFamily="34" charset="0"/>
              </a:rPr>
              <a:t>Enterprise IT Management </a:t>
            </a:r>
          </a:p>
          <a:p>
            <a:pPr>
              <a:lnSpc>
                <a:spcPts val="1300"/>
              </a:lnSpc>
            </a:pPr>
            <a:endParaRPr lang="en-US" sz="1200" spc="-2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42" name="Picture 4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
            <a:off x="738717" y="4418697"/>
            <a:ext cx="531093" cy="450946"/>
          </a:xfrm>
          <a:prstGeom prst="rect">
            <a:avLst/>
          </a:prstGeom>
        </p:spPr>
      </p:pic>
      <p:sp>
        <p:nvSpPr>
          <p:cNvPr id="68" name="TextBox 67"/>
          <p:cNvSpPr txBox="1"/>
          <p:nvPr/>
        </p:nvSpPr>
        <p:spPr>
          <a:xfrm>
            <a:off x="775374" y="3544530"/>
            <a:ext cx="7225553" cy="738664"/>
          </a:xfrm>
          <a:prstGeom prst="rect">
            <a:avLst/>
          </a:prstGeom>
          <a:noFill/>
        </p:spPr>
        <p:txBody>
          <a:bodyPr wrap="square" rtlCol="0">
            <a:spAutoFit/>
          </a:bodyPr>
          <a:lstStyle/>
          <a:p>
            <a:r>
              <a:rPr lang="en-US" sz="1400" b="1" i="1" dirty="0">
                <a:solidFill>
                  <a:srgbClr val="0C2B57"/>
                </a:solidFill>
                <a:latin typeface="Verdana" panose="020B0604030504040204" pitchFamily="34" charset="0"/>
                <a:ea typeface="Verdana" panose="020B0604030504040204" pitchFamily="34" charset="0"/>
                <a:cs typeface="Verdana" panose="020B0604030504040204" pitchFamily="34" charset="0"/>
              </a:rPr>
              <a:t>Cypher provides value added services that promote Quality, </a:t>
            </a:r>
            <a:br>
              <a:rPr lang="en-US" sz="1400" b="1" i="1" dirty="0">
                <a:solidFill>
                  <a:srgbClr val="0C2B57"/>
                </a:solidFill>
                <a:latin typeface="Verdana" panose="020B0604030504040204" pitchFamily="34" charset="0"/>
                <a:ea typeface="Verdana" panose="020B0604030504040204" pitchFamily="34" charset="0"/>
                <a:cs typeface="Verdana" panose="020B0604030504040204" pitchFamily="34" charset="0"/>
              </a:rPr>
            </a:br>
            <a:r>
              <a:rPr lang="en-US" sz="1400" b="1" i="1" dirty="0">
                <a:solidFill>
                  <a:srgbClr val="0C2B57"/>
                </a:solidFill>
                <a:latin typeface="Verdana" panose="020B0604030504040204" pitchFamily="34" charset="0"/>
                <a:ea typeface="Verdana" panose="020B0604030504040204" pitchFamily="34" charset="0"/>
                <a:cs typeface="Verdana" panose="020B0604030504040204" pitchFamily="34" charset="0"/>
              </a:rPr>
              <a:t>Innovation, Agility, Responsiveness, and Integrated  Solutions </a:t>
            </a:r>
          </a:p>
          <a:p>
            <a:r>
              <a:rPr lang="en-US" sz="1400" b="1" i="1" dirty="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rPr>
              <a:t> </a:t>
            </a:r>
          </a:p>
        </p:txBody>
      </p:sp>
      <p:sp>
        <p:nvSpPr>
          <p:cNvPr id="69" name="TextBox 68"/>
          <p:cNvSpPr txBox="1"/>
          <p:nvPr/>
        </p:nvSpPr>
        <p:spPr>
          <a:xfrm>
            <a:off x="658349" y="2876380"/>
            <a:ext cx="7376984" cy="677108"/>
          </a:xfrm>
          <a:prstGeom prst="rect">
            <a:avLst/>
          </a:prstGeom>
          <a:noFill/>
        </p:spPr>
        <p:txBody>
          <a:bodyPr wrap="square" rtlCol="0">
            <a:spAutoFit/>
          </a:bodyPr>
          <a:lstStyle/>
          <a:p>
            <a:r>
              <a:rPr lang="en-US" sz="3800" spc="-20" dirty="0">
                <a:solidFill>
                  <a:srgbClr val="0C2B57"/>
                </a:solidFill>
                <a:latin typeface="Verdana" panose="020B0604030504040204" pitchFamily="34" charset="0"/>
                <a:ea typeface="Verdana" panose="020B0604030504040204" pitchFamily="34" charset="0"/>
                <a:cs typeface="Verdana" panose="020B0604030504040204" pitchFamily="34" charset="0"/>
              </a:rPr>
              <a:t>Cypher’s Service Offerings</a:t>
            </a:r>
          </a:p>
        </p:txBody>
      </p:sp>
      <p:pic>
        <p:nvPicPr>
          <p:cNvPr id="70" name="Picture 6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1120" y="4461496"/>
            <a:ext cx="247338" cy="228600"/>
          </a:xfrm>
          <a:prstGeom prst="rect">
            <a:avLst/>
          </a:prstGeom>
        </p:spPr>
      </p:pic>
      <p:pic>
        <p:nvPicPr>
          <p:cNvPr id="71" name="Picture 7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4818" y="146230"/>
            <a:ext cx="3255387" cy="949678"/>
          </a:xfrm>
          <a:prstGeom prst="rect">
            <a:avLst/>
          </a:prstGeom>
        </p:spPr>
      </p:pic>
    </p:spTree>
    <p:extLst>
      <p:ext uri="{BB962C8B-B14F-4D97-AF65-F5344CB8AC3E}">
        <p14:creationId xmlns:p14="http://schemas.microsoft.com/office/powerpoint/2010/main" val="55881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7421518" y="2876380"/>
            <a:ext cx="0" cy="3949132"/>
          </a:xfrm>
          <a:prstGeom prst="line">
            <a:avLst/>
          </a:prstGeom>
        </p:spPr>
        <p:style>
          <a:lnRef idx="1">
            <a:schemeClr val="accent3"/>
          </a:lnRef>
          <a:fillRef idx="0">
            <a:schemeClr val="accent3"/>
          </a:fillRef>
          <a:effectRef idx="0">
            <a:schemeClr val="accent3"/>
          </a:effectRef>
          <a:fontRef idx="minor">
            <a:schemeClr val="tx1"/>
          </a:fontRef>
        </p:style>
      </p:cxnSp>
      <p:sp>
        <p:nvSpPr>
          <p:cNvPr id="14" name="TextBox 13"/>
          <p:cNvSpPr txBox="1"/>
          <p:nvPr/>
        </p:nvSpPr>
        <p:spPr>
          <a:xfrm>
            <a:off x="708716" y="3507118"/>
            <a:ext cx="6566179" cy="307777"/>
          </a:xfrm>
          <a:prstGeom prst="rect">
            <a:avLst/>
          </a:prstGeom>
          <a:noFill/>
        </p:spPr>
        <p:txBody>
          <a:bodyPr wrap="square" rtlCol="0">
            <a:spAutoFit/>
          </a:bodyPr>
          <a:lstStyle/>
          <a:p>
            <a:r>
              <a:rPr lang="en-US" sz="1400" b="1" i="1" dirty="0">
                <a:solidFill>
                  <a:srgbClr val="0C2B57"/>
                </a:solidFill>
                <a:latin typeface="Verdana" panose="020B0604030504040204" pitchFamily="34" charset="0"/>
                <a:ea typeface="Verdana" panose="020B0604030504040204" pitchFamily="34" charset="0"/>
                <a:cs typeface="Verdana" panose="020B0604030504040204" pitchFamily="34" charset="0"/>
              </a:rPr>
              <a:t>Doing our part to support the mission of the U.S warfighter</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444631"/>
            <a:ext cx="9144000" cy="1428750"/>
          </a:xfrm>
          <a:prstGeom prst="rect">
            <a:avLst/>
          </a:prstGeom>
        </p:spPr>
      </p:pic>
      <p:sp>
        <p:nvSpPr>
          <p:cNvPr id="6" name="Rectangle 5"/>
          <p:cNvSpPr/>
          <p:nvPr/>
        </p:nvSpPr>
        <p:spPr>
          <a:xfrm>
            <a:off x="0" y="1158863"/>
            <a:ext cx="9144000" cy="234435"/>
          </a:xfrm>
          <a:prstGeom prst="rect">
            <a:avLst/>
          </a:prstGeom>
          <a:solidFill>
            <a:srgbClr val="0D2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C2B57"/>
              </a:solidFill>
            </a:endParaRPr>
          </a:p>
        </p:txBody>
      </p:sp>
      <p:sp>
        <p:nvSpPr>
          <p:cNvPr id="7" name="TextBox 6"/>
          <p:cNvSpPr txBox="1"/>
          <p:nvPr/>
        </p:nvSpPr>
        <p:spPr>
          <a:xfrm>
            <a:off x="658349" y="2876380"/>
            <a:ext cx="6616546" cy="677108"/>
          </a:xfrm>
          <a:prstGeom prst="rect">
            <a:avLst/>
          </a:prstGeom>
          <a:noFill/>
        </p:spPr>
        <p:txBody>
          <a:bodyPr wrap="square" rtlCol="0">
            <a:spAutoFit/>
          </a:bodyPr>
          <a:lstStyle/>
          <a:p>
            <a:r>
              <a:rPr lang="en-US" sz="3800" spc="-20" dirty="0">
                <a:solidFill>
                  <a:srgbClr val="0C2B57"/>
                </a:solidFill>
                <a:latin typeface="Verdana" panose="020B0604030504040204" pitchFamily="34" charset="0"/>
                <a:ea typeface="Verdana" panose="020B0604030504040204" pitchFamily="34" charset="0"/>
                <a:cs typeface="Verdana" panose="020B0604030504040204" pitchFamily="34" charset="0"/>
              </a:rPr>
              <a:t>All-Source Intelligence</a:t>
            </a:r>
          </a:p>
        </p:txBody>
      </p:sp>
      <p:sp>
        <p:nvSpPr>
          <p:cNvPr id="8" name="TextBox 7"/>
          <p:cNvSpPr txBox="1"/>
          <p:nvPr/>
        </p:nvSpPr>
        <p:spPr>
          <a:xfrm>
            <a:off x="501700" y="3986351"/>
            <a:ext cx="6418297" cy="1184940"/>
          </a:xfrm>
          <a:prstGeom prst="rect">
            <a:avLst/>
          </a:prstGeom>
          <a:noFill/>
        </p:spPr>
        <p:txBody>
          <a:bodyPr wrap="square" rtlCol="0">
            <a:spAutoFit/>
          </a:bodyPr>
          <a:lstStyle/>
          <a:p>
            <a:pPr marL="182880" lvl="0" indent="-182880" fontAlgn="base">
              <a:spcAft>
                <a:spcPct val="0"/>
              </a:spcAft>
              <a:buFont typeface="Wingdings" pitchFamily="2" charset="2"/>
              <a:buChar char="§"/>
              <a:defRPr/>
            </a:pPr>
            <a:r>
              <a:rPr lang="en-US" sz="1200" b="1" kern="0" dirty="0">
                <a:latin typeface="Verdana" panose="020B0604030504040204" pitchFamily="34" charset="0"/>
                <a:ea typeface="Verdana" panose="020B0604030504040204" pitchFamily="34" charset="0"/>
                <a:cs typeface="Verdana" panose="020B0604030504040204" pitchFamily="34" charset="0"/>
              </a:rPr>
              <a:t>Cypher’s Offerings: </a:t>
            </a:r>
            <a:r>
              <a:rPr lang="en-US" sz="1200" kern="0" dirty="0">
                <a:latin typeface="Verdana" panose="020B0604030504040204" pitchFamily="34" charset="0"/>
                <a:ea typeface="Verdana" panose="020B0604030504040204" pitchFamily="34" charset="0"/>
                <a:cs typeface="Verdana" panose="020B0604030504040204" pitchFamily="34" charset="0"/>
              </a:rPr>
              <a:t>Intelligence</a:t>
            </a:r>
            <a:r>
              <a:rPr lang="en-US" sz="1200" b="1" kern="0" dirty="0">
                <a:latin typeface="Verdana" panose="020B0604030504040204" pitchFamily="34" charset="0"/>
                <a:ea typeface="Verdana" panose="020B0604030504040204" pitchFamily="34" charset="0"/>
                <a:cs typeface="Verdana" panose="020B0604030504040204" pitchFamily="34" charset="0"/>
              </a:rPr>
              <a:t> </a:t>
            </a:r>
            <a:r>
              <a:rPr lang="en-US" sz="1200" kern="0" dirty="0">
                <a:latin typeface="Verdana" panose="020B0604030504040204" pitchFamily="34" charset="0"/>
                <a:ea typeface="Verdana" panose="020B0604030504040204" pitchFamily="34" charset="0"/>
                <a:cs typeface="Verdana" panose="020B0604030504040204" pitchFamily="34" charset="0"/>
              </a:rPr>
              <a:t>Planning / Targeting / Collection Management / Watch Operations / Analysis &amp; Production / Knowledge Management / HUMINT / SIGINT / Cyberspace Intelligence Operations/ Cyberspace Operations Engineering /Cyberspace Analyst / Malware Analyst / Cyber Operations Management / Fusion Analyst </a:t>
            </a:r>
            <a:br>
              <a:rPr lang="en-US" sz="1200" kern="0" dirty="0">
                <a:latin typeface="Verdana" panose="020B0604030504040204" pitchFamily="34" charset="0"/>
                <a:ea typeface="Verdana" panose="020B0604030504040204" pitchFamily="34" charset="0"/>
                <a:cs typeface="Verdana" panose="020B0604030504040204" pitchFamily="34" charset="0"/>
              </a:rPr>
            </a:br>
            <a:endParaRPr lang="en-US" sz="1100" dirty="0">
              <a:latin typeface="Verdana" panose="020B0604030504040204" pitchFamily="34" charset="0"/>
              <a:ea typeface="Verdana" panose="020B0604030504040204" pitchFamily="34" charset="0"/>
              <a:cs typeface="Verdana" panose="020B0604030504040204" pitchFamily="34" charset="0"/>
            </a:endParaRPr>
          </a:p>
        </p:txBody>
      </p:sp>
      <p:grpSp>
        <p:nvGrpSpPr>
          <p:cNvPr id="2" name="Group 1"/>
          <p:cNvGrpSpPr/>
          <p:nvPr/>
        </p:nvGrpSpPr>
        <p:grpSpPr>
          <a:xfrm>
            <a:off x="0" y="6543675"/>
            <a:ext cx="9340850" cy="520700"/>
            <a:chOff x="0" y="6543675"/>
            <a:chExt cx="9340850" cy="520700"/>
          </a:xfrm>
        </p:grpSpPr>
        <p:sp>
          <p:nvSpPr>
            <p:cNvPr id="43" name="Rectangle 42"/>
            <p:cNvSpPr/>
            <p:nvPr/>
          </p:nvSpPr>
          <p:spPr>
            <a:xfrm>
              <a:off x="0" y="6707371"/>
              <a:ext cx="9144000" cy="1506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p:cNvSpPr/>
            <p:nvPr/>
          </p:nvSpPr>
          <p:spPr>
            <a:xfrm>
              <a:off x="8820150" y="6543675"/>
              <a:ext cx="520700" cy="520700"/>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p:cNvSpPr txBox="1"/>
            <p:nvPr/>
          </p:nvSpPr>
          <p:spPr>
            <a:xfrm>
              <a:off x="8820150" y="6611495"/>
              <a:ext cx="327931" cy="230832"/>
            </a:xfrm>
            <a:prstGeom prst="rect">
              <a:avLst/>
            </a:prstGeom>
            <a:noFill/>
          </p:spPr>
          <p:txBody>
            <a:bodyPr wrap="square" rtlCol="0">
              <a:spAutoFit/>
            </a:bodyPr>
            <a:lstStyle/>
            <a:p>
              <a:pPr algn="r"/>
              <a:r>
                <a:rPr lang="en-US" sz="900" i="1" spc="-100" dirty="0">
                  <a:solidFill>
                    <a:schemeClr val="bg1"/>
                  </a:solidFill>
                  <a:latin typeface="Verdana" panose="020B0604030504040204" pitchFamily="34" charset="0"/>
                  <a:ea typeface="Verdana" panose="020B0604030504040204" pitchFamily="34" charset="0"/>
                  <a:cs typeface="Verdana" panose="020B0604030504040204" pitchFamily="34" charset="0"/>
                </a:rPr>
                <a:t>3</a:t>
              </a:r>
            </a:p>
          </p:txBody>
        </p:sp>
      </p:grpSp>
      <p:grpSp>
        <p:nvGrpSpPr>
          <p:cNvPr id="33" name="Group 32"/>
          <p:cNvGrpSpPr/>
          <p:nvPr/>
        </p:nvGrpSpPr>
        <p:grpSpPr>
          <a:xfrm>
            <a:off x="1445974" y="4932688"/>
            <a:ext cx="4576913" cy="987555"/>
            <a:chOff x="982335" y="5233928"/>
            <a:chExt cx="4576913" cy="987555"/>
          </a:xfrm>
        </p:grpSpPr>
        <p:sp>
          <p:nvSpPr>
            <p:cNvPr id="20" name="Oval 19"/>
            <p:cNvSpPr/>
            <p:nvPr/>
          </p:nvSpPr>
          <p:spPr>
            <a:xfrm>
              <a:off x="982335" y="5242948"/>
              <a:ext cx="968838" cy="968838"/>
            </a:xfrm>
            <a:prstGeom prst="ellipse">
              <a:avLst/>
            </a:prstGeom>
            <a:solidFill>
              <a:srgbClr val="0C2B57"/>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Oval 114"/>
            <p:cNvSpPr/>
            <p:nvPr/>
          </p:nvSpPr>
          <p:spPr>
            <a:xfrm>
              <a:off x="1853762" y="5233928"/>
              <a:ext cx="968838" cy="968838"/>
            </a:xfrm>
            <a:prstGeom prst="ellipse">
              <a:avLst/>
            </a:prstGeom>
            <a:solidFill>
              <a:schemeClr val="bg1">
                <a:lumMod val="65000"/>
              </a:schemeClr>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1098934" y="5704485"/>
              <a:ext cx="764903" cy="438582"/>
            </a:xfrm>
            <a:prstGeom prst="rect">
              <a:avLst/>
            </a:prstGeom>
            <a:noFill/>
          </p:spPr>
          <p:txBody>
            <a:bodyPr wrap="square" rtlCol="0" anchor="b">
              <a:spAutoFit/>
            </a:bodyPr>
            <a:lstStyle/>
            <a:p>
              <a:pPr>
                <a:lnSpc>
                  <a:spcPts val="860"/>
                </a:lnSpc>
              </a:pPr>
              <a: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t>All-Source Intelligence Solutions</a:t>
              </a:r>
            </a:p>
          </p:txBody>
        </p:sp>
        <p:grpSp>
          <p:nvGrpSpPr>
            <p:cNvPr id="19" name="Group 18"/>
            <p:cNvGrpSpPr/>
            <p:nvPr/>
          </p:nvGrpSpPr>
          <p:grpSpPr>
            <a:xfrm>
              <a:off x="1144754" y="5239640"/>
              <a:ext cx="4414494" cy="981843"/>
              <a:chOff x="846006" y="5239640"/>
              <a:chExt cx="4414494" cy="981843"/>
            </a:xfrm>
          </p:grpSpPr>
          <p:grpSp>
            <p:nvGrpSpPr>
              <p:cNvPr id="17" name="Group 16"/>
              <p:cNvGrpSpPr/>
              <p:nvPr/>
            </p:nvGrpSpPr>
            <p:grpSpPr>
              <a:xfrm>
                <a:off x="1690046" y="5252645"/>
                <a:ext cx="1639521" cy="968838"/>
                <a:chOff x="1048081" y="5252645"/>
                <a:chExt cx="1639521" cy="968838"/>
              </a:xfrm>
            </p:grpSpPr>
            <p:sp>
              <p:nvSpPr>
                <p:cNvPr id="22" name="Oval 21"/>
                <p:cNvSpPr/>
                <p:nvPr/>
              </p:nvSpPr>
              <p:spPr>
                <a:xfrm>
                  <a:off x="1718764" y="5252645"/>
                  <a:ext cx="968838" cy="968838"/>
                </a:xfrm>
                <a:prstGeom prst="ellipse">
                  <a:avLst/>
                </a:prstGeom>
                <a:solidFill>
                  <a:schemeClr val="bg1">
                    <a:lumMod val="65000"/>
                  </a:schemeClr>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a:off x="1048081" y="5749809"/>
                  <a:ext cx="968837" cy="323165"/>
                </a:xfrm>
                <a:prstGeom prst="rect">
                  <a:avLst/>
                </a:prstGeom>
                <a:noFill/>
              </p:spPr>
              <p:txBody>
                <a:bodyPr wrap="square" rtlCol="0" anchor="b">
                  <a:spAutoFit/>
                </a:bodyPr>
                <a:lstStyle/>
                <a:p>
                  <a:pPr>
                    <a:lnSpc>
                      <a:spcPts val="860"/>
                    </a:lnSpc>
                  </a:pPr>
                  <a: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t>Software </a:t>
                  </a:r>
                  <a:b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t>Services</a:t>
                  </a:r>
                </a:p>
              </p:txBody>
            </p:sp>
            <p:pic>
              <p:nvPicPr>
                <p:cNvPr id="45" name="Picture 4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27977" y="5291546"/>
                  <a:ext cx="517475" cy="448058"/>
                </a:xfrm>
                <a:prstGeom prst="rect">
                  <a:avLst/>
                </a:prstGeom>
              </p:spPr>
            </p:pic>
          </p:grpSp>
          <p:grpSp>
            <p:nvGrpSpPr>
              <p:cNvPr id="16" name="Group 15"/>
              <p:cNvGrpSpPr/>
              <p:nvPr/>
            </p:nvGrpSpPr>
            <p:grpSpPr>
              <a:xfrm>
                <a:off x="846006" y="5239640"/>
                <a:ext cx="4414494" cy="981685"/>
                <a:chOff x="211006" y="5239640"/>
                <a:chExt cx="4414494" cy="981685"/>
              </a:xfrm>
            </p:grpSpPr>
            <p:grpSp>
              <p:nvGrpSpPr>
                <p:cNvPr id="15" name="Group 14"/>
                <p:cNvGrpSpPr/>
                <p:nvPr/>
              </p:nvGrpSpPr>
              <p:grpSpPr>
                <a:xfrm>
                  <a:off x="211006" y="5252487"/>
                  <a:ext cx="3391436" cy="968838"/>
                  <a:chOff x="211006" y="5252487"/>
                  <a:chExt cx="3391436" cy="968838"/>
                </a:xfrm>
              </p:grpSpPr>
              <p:sp>
                <p:nvSpPr>
                  <p:cNvPr id="24" name="Oval 23"/>
                  <p:cNvSpPr/>
                  <p:nvPr/>
                </p:nvSpPr>
                <p:spPr>
                  <a:xfrm>
                    <a:off x="2633605" y="5252487"/>
                    <a:ext cx="968837" cy="968838"/>
                  </a:xfrm>
                  <a:prstGeom prst="ellipse">
                    <a:avLst/>
                  </a:prstGeom>
                  <a:solidFill>
                    <a:schemeClr val="bg1">
                      <a:lumMod val="65000"/>
                    </a:schemeClr>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1844539" y="5738314"/>
                    <a:ext cx="968837" cy="326243"/>
                  </a:xfrm>
                  <a:prstGeom prst="rect">
                    <a:avLst/>
                  </a:prstGeom>
                  <a:noFill/>
                </p:spPr>
                <p:txBody>
                  <a:bodyPr wrap="square" rtlCol="0" anchor="b">
                    <a:spAutoFit/>
                  </a:bodyPr>
                  <a:lstStyle/>
                  <a:p>
                    <a:pPr>
                      <a:lnSpc>
                        <a:spcPts val="860"/>
                      </a:lnSpc>
                    </a:pPr>
                    <a: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t>Cyber</a:t>
                    </a:r>
                    <a:b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t>Security </a:t>
                    </a:r>
                  </a:p>
                </p:txBody>
              </p:sp>
              <p:pic>
                <p:nvPicPr>
                  <p:cNvPr id="46" name="Picture 4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
                    <a:off x="211006" y="5383863"/>
                    <a:ext cx="531093" cy="450946"/>
                  </a:xfrm>
                  <a:prstGeom prst="rect">
                    <a:avLst/>
                  </a:prstGeom>
                </p:spPr>
              </p:pic>
            </p:grpSp>
            <p:grpSp>
              <p:nvGrpSpPr>
                <p:cNvPr id="13" name="Group 12"/>
                <p:cNvGrpSpPr/>
                <p:nvPr/>
              </p:nvGrpSpPr>
              <p:grpSpPr>
                <a:xfrm>
                  <a:off x="2759534" y="5239640"/>
                  <a:ext cx="1758330" cy="968838"/>
                  <a:chOff x="2759534" y="5239640"/>
                  <a:chExt cx="1758330" cy="968838"/>
                </a:xfrm>
              </p:grpSpPr>
              <p:sp>
                <p:nvSpPr>
                  <p:cNvPr id="26" name="Oval 25"/>
                  <p:cNvSpPr/>
                  <p:nvPr/>
                </p:nvSpPr>
                <p:spPr>
                  <a:xfrm>
                    <a:off x="3549027" y="5239640"/>
                    <a:ext cx="968837" cy="968838"/>
                  </a:xfrm>
                  <a:prstGeom prst="ellipse">
                    <a:avLst/>
                  </a:prstGeom>
                  <a:solidFill>
                    <a:schemeClr val="bg1">
                      <a:lumMod val="65000"/>
                    </a:schemeClr>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2759534" y="5648327"/>
                    <a:ext cx="968837" cy="438582"/>
                  </a:xfrm>
                  <a:prstGeom prst="rect">
                    <a:avLst/>
                  </a:prstGeom>
                  <a:noFill/>
                </p:spPr>
                <p:txBody>
                  <a:bodyPr wrap="square" rtlCol="0" anchor="b">
                    <a:spAutoFit/>
                  </a:bodyPr>
                  <a:lstStyle/>
                  <a:p>
                    <a:pPr>
                      <a:lnSpc>
                        <a:spcPts val="860"/>
                      </a:lnSpc>
                    </a:pPr>
                    <a: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t>Systems</a:t>
                    </a:r>
                  </a:p>
                  <a:p>
                    <a:pPr>
                      <a:lnSpc>
                        <a:spcPts val="860"/>
                      </a:lnSpc>
                    </a:pPr>
                    <a: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t>Engineering</a:t>
                    </a:r>
                  </a:p>
                  <a:p>
                    <a:pPr>
                      <a:lnSpc>
                        <a:spcPts val="860"/>
                      </a:lnSpc>
                    </a:pPr>
                    <a: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t>&amp; Integration</a:t>
                    </a:r>
                  </a:p>
                </p:txBody>
              </p:sp>
              <p:pic>
                <p:nvPicPr>
                  <p:cNvPr id="47" name="Picture 4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47774" y="5291546"/>
                    <a:ext cx="517476" cy="448058"/>
                  </a:xfrm>
                  <a:prstGeom prst="rect">
                    <a:avLst/>
                  </a:prstGeom>
                </p:spPr>
              </p:pic>
            </p:grpSp>
            <p:grpSp>
              <p:nvGrpSpPr>
                <p:cNvPr id="12" name="Group 11"/>
                <p:cNvGrpSpPr/>
                <p:nvPr/>
              </p:nvGrpSpPr>
              <p:grpSpPr>
                <a:xfrm>
                  <a:off x="1915561" y="5312774"/>
                  <a:ext cx="2709939" cy="717548"/>
                  <a:chOff x="1915561" y="5312774"/>
                  <a:chExt cx="2709939" cy="717548"/>
                </a:xfrm>
              </p:grpSpPr>
              <p:sp>
                <p:nvSpPr>
                  <p:cNvPr id="29" name="TextBox 28"/>
                  <p:cNvSpPr txBox="1"/>
                  <p:nvPr/>
                </p:nvSpPr>
                <p:spPr>
                  <a:xfrm>
                    <a:off x="3656662" y="5704079"/>
                    <a:ext cx="968838" cy="326243"/>
                  </a:xfrm>
                  <a:prstGeom prst="rect">
                    <a:avLst/>
                  </a:prstGeom>
                  <a:noFill/>
                </p:spPr>
                <p:txBody>
                  <a:bodyPr wrap="square" rtlCol="0" anchor="b">
                    <a:spAutoFit/>
                  </a:bodyPr>
                  <a:lstStyle/>
                  <a:p>
                    <a:pPr>
                      <a:lnSpc>
                        <a:spcPts val="860"/>
                      </a:lnSpc>
                    </a:pPr>
                    <a: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t>Enterprise IT</a:t>
                    </a:r>
                    <a:b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t>Management</a:t>
                    </a:r>
                  </a:p>
                </p:txBody>
              </p:sp>
              <p:pic>
                <p:nvPicPr>
                  <p:cNvPr id="48" name="Picture 4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420000">
                    <a:off x="1915561" y="5312774"/>
                    <a:ext cx="544711" cy="471640"/>
                  </a:xfrm>
                  <a:prstGeom prst="rect">
                    <a:avLst/>
                  </a:prstGeom>
                </p:spPr>
              </p:pic>
            </p:grpSp>
          </p:grpSp>
        </p:grpSp>
      </p:grpSp>
      <p:sp>
        <p:nvSpPr>
          <p:cNvPr id="50" name="TextBox 49"/>
          <p:cNvSpPr txBox="1"/>
          <p:nvPr/>
        </p:nvSpPr>
        <p:spPr>
          <a:xfrm>
            <a:off x="7482882" y="2817167"/>
            <a:ext cx="1406789" cy="1785104"/>
          </a:xfrm>
          <a:prstGeom prst="rect">
            <a:avLst/>
          </a:prstGeom>
          <a:noFill/>
        </p:spPr>
        <p:txBody>
          <a:bodyPr wrap="square" rtlCol="0">
            <a:spAutoFit/>
          </a:bodyPr>
          <a:lstStyle/>
          <a:p>
            <a:pPr marL="100584" lvl="0" indent="-914400" fontAlgn="base">
              <a:spcBef>
                <a:spcPts val="600"/>
              </a:spcBef>
              <a:spcAft>
                <a:spcPct val="0"/>
              </a:spcAft>
              <a:defRPr/>
            </a:pPr>
            <a:r>
              <a:rPr lang="en-US" sz="1300" b="1" kern="0" dirty="0">
                <a:solidFill>
                  <a:srgbClr val="0C2B57"/>
                </a:solidFill>
              </a:rPr>
              <a:t>&gt; </a:t>
            </a:r>
            <a:r>
              <a:rPr lang="en-US" sz="1200" b="1" kern="0" dirty="0">
                <a:solidFill>
                  <a:srgbClr val="0C2B57"/>
                </a:solidFill>
              </a:rPr>
              <a:t>Customers</a:t>
            </a:r>
          </a:p>
          <a:p>
            <a:pPr marL="182880" indent="-91440" fontAlgn="base">
              <a:spcBef>
                <a:spcPts val="600"/>
              </a:spcBef>
              <a:spcAft>
                <a:spcPct val="0"/>
              </a:spcAft>
              <a:buFont typeface="Arial" pitchFamily="34" charset="0"/>
              <a:buChar char="•"/>
              <a:defRPr/>
            </a:pPr>
            <a:r>
              <a:rPr lang="en-US" sz="1100" kern="0" dirty="0">
                <a:solidFill>
                  <a:srgbClr val="0C2B57"/>
                </a:solidFill>
              </a:rPr>
              <a:t>USCYBERCOM J2</a:t>
            </a:r>
          </a:p>
          <a:p>
            <a:pPr marL="182880" indent="-91440" fontAlgn="base">
              <a:spcBef>
                <a:spcPts val="600"/>
              </a:spcBef>
              <a:spcAft>
                <a:spcPct val="0"/>
              </a:spcAft>
              <a:buFont typeface="Arial" pitchFamily="34" charset="0"/>
              <a:buChar char="•"/>
              <a:defRPr/>
            </a:pPr>
            <a:r>
              <a:rPr lang="en-US" sz="1100" kern="0" dirty="0">
                <a:solidFill>
                  <a:srgbClr val="0C2B57"/>
                </a:solidFill>
              </a:rPr>
              <a:t>USCENTCOM JIOC TAAS</a:t>
            </a:r>
          </a:p>
          <a:p>
            <a:pPr marL="182880" indent="-91440" fontAlgn="base">
              <a:spcBef>
                <a:spcPts val="600"/>
              </a:spcBef>
              <a:spcAft>
                <a:spcPct val="0"/>
              </a:spcAft>
              <a:buFont typeface="Arial" pitchFamily="34" charset="0"/>
              <a:buChar char="•"/>
              <a:defRPr/>
            </a:pPr>
            <a:r>
              <a:rPr lang="en-US" sz="1100" kern="0" dirty="0">
                <a:solidFill>
                  <a:srgbClr val="0C2B57"/>
                </a:solidFill>
              </a:rPr>
              <a:t>NSA USCYBERCOM J3</a:t>
            </a:r>
          </a:p>
          <a:p>
            <a:pPr marL="182880" indent="-91440" fontAlgn="base">
              <a:spcBef>
                <a:spcPts val="600"/>
              </a:spcBef>
              <a:spcAft>
                <a:spcPct val="0"/>
              </a:spcAft>
              <a:buFont typeface="Arial" pitchFamily="34" charset="0"/>
              <a:buChar char="•"/>
              <a:defRPr/>
            </a:pPr>
            <a:endParaRPr lang="en-US" sz="1100" kern="0" dirty="0">
              <a:solidFill>
                <a:srgbClr val="0C2B57"/>
              </a:solidFill>
            </a:endParaRPr>
          </a:p>
          <a:p>
            <a:endParaRPr lang="en-US" sz="1100" dirty="0"/>
          </a:p>
        </p:txBody>
      </p:sp>
      <p:pic>
        <p:nvPicPr>
          <p:cNvPr id="73" name="Picture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04792" y="5100035"/>
            <a:ext cx="247338" cy="228600"/>
          </a:xfrm>
          <a:prstGeom prst="rect">
            <a:avLst/>
          </a:prstGeom>
        </p:spPr>
      </p:pic>
      <p:pic>
        <p:nvPicPr>
          <p:cNvPr id="74" name="Picture 7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5949" y="128694"/>
            <a:ext cx="3255387" cy="949678"/>
          </a:xfrm>
          <a:prstGeom prst="rect">
            <a:avLst/>
          </a:prstGeom>
        </p:spPr>
      </p:pic>
    </p:spTree>
    <p:extLst>
      <p:ext uri="{BB962C8B-B14F-4D97-AF65-F5344CB8AC3E}">
        <p14:creationId xmlns:p14="http://schemas.microsoft.com/office/powerpoint/2010/main" val="2911173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7421518" y="2876380"/>
            <a:ext cx="0" cy="3949132"/>
          </a:xfrm>
          <a:prstGeom prst="line">
            <a:avLst/>
          </a:prstGeom>
        </p:spPr>
        <p:style>
          <a:lnRef idx="1">
            <a:schemeClr val="accent3"/>
          </a:lnRef>
          <a:fillRef idx="0">
            <a:schemeClr val="accent3"/>
          </a:fillRef>
          <a:effectRef idx="0">
            <a:schemeClr val="accent3"/>
          </a:effectRef>
          <a:fontRef idx="minor">
            <a:schemeClr val="tx1"/>
          </a:fontRef>
        </p:style>
      </p:cxn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377647"/>
            <a:ext cx="9144000" cy="1428750"/>
          </a:xfrm>
          <a:prstGeom prst="rect">
            <a:avLst/>
          </a:prstGeom>
        </p:spPr>
      </p:pic>
      <p:sp>
        <p:nvSpPr>
          <p:cNvPr id="6" name="Rectangle 5"/>
          <p:cNvSpPr/>
          <p:nvPr/>
        </p:nvSpPr>
        <p:spPr>
          <a:xfrm>
            <a:off x="0" y="1148090"/>
            <a:ext cx="9144000" cy="234435"/>
          </a:xfrm>
          <a:prstGeom prst="rect">
            <a:avLst/>
          </a:prstGeom>
          <a:solidFill>
            <a:srgbClr val="0C2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C2B57"/>
              </a:solidFill>
            </a:endParaRPr>
          </a:p>
        </p:txBody>
      </p:sp>
      <p:sp>
        <p:nvSpPr>
          <p:cNvPr id="7" name="TextBox 6"/>
          <p:cNvSpPr txBox="1"/>
          <p:nvPr/>
        </p:nvSpPr>
        <p:spPr>
          <a:xfrm>
            <a:off x="142844" y="2858425"/>
            <a:ext cx="7376984" cy="677108"/>
          </a:xfrm>
          <a:prstGeom prst="rect">
            <a:avLst/>
          </a:prstGeom>
          <a:noFill/>
        </p:spPr>
        <p:txBody>
          <a:bodyPr wrap="square" rtlCol="0">
            <a:spAutoFit/>
          </a:bodyPr>
          <a:lstStyle/>
          <a:p>
            <a:r>
              <a:rPr lang="en-US" sz="3800" spc="-20" dirty="0">
                <a:solidFill>
                  <a:srgbClr val="0C2B57"/>
                </a:solidFill>
                <a:latin typeface="Verdana" panose="020B0604030504040204" pitchFamily="34" charset="0"/>
                <a:ea typeface="Verdana" panose="020B0604030504040204" pitchFamily="34" charset="0"/>
                <a:cs typeface="Verdana" panose="020B0604030504040204" pitchFamily="34" charset="0"/>
              </a:rPr>
              <a:t>Web &amp; Software Dev Services</a:t>
            </a:r>
          </a:p>
        </p:txBody>
      </p:sp>
      <p:sp>
        <p:nvSpPr>
          <p:cNvPr id="9" name="TextBox 8"/>
          <p:cNvSpPr txBox="1"/>
          <p:nvPr/>
        </p:nvSpPr>
        <p:spPr>
          <a:xfrm>
            <a:off x="708717" y="3507118"/>
            <a:ext cx="6688738" cy="307777"/>
          </a:xfrm>
          <a:prstGeom prst="rect">
            <a:avLst/>
          </a:prstGeom>
          <a:noFill/>
        </p:spPr>
        <p:txBody>
          <a:bodyPr wrap="square" rtlCol="0">
            <a:spAutoFit/>
          </a:bodyPr>
          <a:lstStyle/>
          <a:p>
            <a:r>
              <a:rPr lang="en-US" sz="1400" b="1" i="1" dirty="0">
                <a:solidFill>
                  <a:srgbClr val="0C2B57"/>
                </a:solidFill>
                <a:latin typeface="Verdana" panose="020B0604030504040204" pitchFamily="34" charset="0"/>
                <a:ea typeface="Verdana" panose="020B0604030504040204" pitchFamily="34" charset="0"/>
                <a:cs typeface="Verdana" panose="020B0604030504040204" pitchFamily="34" charset="0"/>
              </a:rPr>
              <a:t>Secure software delivery through agile development framework </a:t>
            </a:r>
          </a:p>
        </p:txBody>
      </p:sp>
      <p:sp>
        <p:nvSpPr>
          <p:cNvPr id="43" name="TextBox 42"/>
          <p:cNvSpPr txBox="1"/>
          <p:nvPr/>
        </p:nvSpPr>
        <p:spPr>
          <a:xfrm>
            <a:off x="732780" y="3984656"/>
            <a:ext cx="6566179" cy="1200329"/>
          </a:xfrm>
          <a:prstGeom prst="rect">
            <a:avLst/>
          </a:prstGeom>
          <a:noFill/>
        </p:spPr>
        <p:txBody>
          <a:bodyPr wrap="square" rtlCol="0">
            <a:spAutoFit/>
          </a:bodyPr>
          <a:lstStyle/>
          <a:p>
            <a:pPr marL="182880" lvl="0" indent="-182880" fontAlgn="base">
              <a:spcBef>
                <a:spcPts val="600"/>
              </a:spcBef>
              <a:spcAft>
                <a:spcPct val="0"/>
              </a:spcAft>
              <a:buFont typeface="Wingdings" pitchFamily="2" charset="2"/>
              <a:buChar char="§"/>
              <a:defRPr/>
            </a:pPr>
            <a:r>
              <a:rPr lang="en-US" sz="1200" b="1" kern="0" dirty="0">
                <a:latin typeface="Verdana" panose="020B0604030504040204" pitchFamily="34" charset="0"/>
                <a:ea typeface="Verdana" panose="020B0604030504040204" pitchFamily="34" charset="0"/>
                <a:cs typeface="Verdana" panose="020B0604030504040204" pitchFamily="34" charset="0"/>
              </a:rPr>
              <a:t>Cypher’s Offerings</a:t>
            </a:r>
            <a:r>
              <a:rPr lang="en-US" sz="1200" kern="0" dirty="0">
                <a:latin typeface="Verdana" panose="020B0604030504040204" pitchFamily="34" charset="0"/>
                <a:ea typeface="Verdana" panose="020B0604030504040204" pitchFamily="34" charset="0"/>
                <a:cs typeface="Verdana" panose="020B0604030504040204" pitchFamily="34" charset="0"/>
              </a:rPr>
              <a:t>: Agile Life Cycle Design &amp; Development / Testing (validate software through independent testing) / Maintenance (lifecycle maintenance/support of new and legacy systems) / Integration of COTS, Open Source and custom-developmental solutions into DoD architectures) / Enterprise Architecture and Data Modeling (development of frameworks and models to surface authoritative data sources in system design/integration) </a:t>
            </a:r>
          </a:p>
        </p:txBody>
      </p:sp>
      <p:grpSp>
        <p:nvGrpSpPr>
          <p:cNvPr id="5" name="Group 4"/>
          <p:cNvGrpSpPr/>
          <p:nvPr/>
        </p:nvGrpSpPr>
        <p:grpSpPr>
          <a:xfrm>
            <a:off x="0" y="6543675"/>
            <a:ext cx="9340850" cy="520700"/>
            <a:chOff x="0" y="6543675"/>
            <a:chExt cx="9340850" cy="520700"/>
          </a:xfrm>
        </p:grpSpPr>
        <p:sp>
          <p:nvSpPr>
            <p:cNvPr id="48" name="Rectangle 47"/>
            <p:cNvSpPr/>
            <p:nvPr/>
          </p:nvSpPr>
          <p:spPr>
            <a:xfrm>
              <a:off x="0" y="6707371"/>
              <a:ext cx="9144000" cy="1506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8820150" y="6543675"/>
              <a:ext cx="520700" cy="520700"/>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8820150" y="6611495"/>
              <a:ext cx="327931" cy="230832"/>
            </a:xfrm>
            <a:prstGeom prst="rect">
              <a:avLst/>
            </a:prstGeom>
            <a:noFill/>
          </p:spPr>
          <p:txBody>
            <a:bodyPr wrap="square" rtlCol="0">
              <a:spAutoFit/>
            </a:bodyPr>
            <a:lstStyle/>
            <a:p>
              <a:pPr algn="r"/>
              <a:r>
                <a:rPr lang="en-US" sz="900" i="1" spc="-100" dirty="0">
                  <a:solidFill>
                    <a:schemeClr val="bg1"/>
                  </a:solidFill>
                  <a:latin typeface="Verdana" panose="020B0604030504040204" pitchFamily="34" charset="0"/>
                  <a:ea typeface="Verdana" panose="020B0604030504040204" pitchFamily="34" charset="0"/>
                  <a:cs typeface="Verdana" panose="020B0604030504040204" pitchFamily="34" charset="0"/>
                </a:rPr>
                <a:t>4</a:t>
              </a:r>
            </a:p>
          </p:txBody>
        </p:sp>
      </p:grpSp>
      <p:sp>
        <p:nvSpPr>
          <p:cNvPr id="75" name="TextBox 74"/>
          <p:cNvSpPr txBox="1"/>
          <p:nvPr/>
        </p:nvSpPr>
        <p:spPr>
          <a:xfrm>
            <a:off x="7486750" y="2801519"/>
            <a:ext cx="1497365" cy="938719"/>
          </a:xfrm>
          <a:prstGeom prst="rect">
            <a:avLst/>
          </a:prstGeom>
          <a:noFill/>
        </p:spPr>
        <p:txBody>
          <a:bodyPr wrap="square" rtlCol="0">
            <a:spAutoFit/>
          </a:bodyPr>
          <a:lstStyle/>
          <a:p>
            <a:pPr marL="100584" lvl="0" indent="-914400" fontAlgn="base">
              <a:spcBef>
                <a:spcPts val="600"/>
              </a:spcBef>
              <a:spcAft>
                <a:spcPct val="0"/>
              </a:spcAft>
              <a:defRPr/>
            </a:pPr>
            <a:r>
              <a:rPr lang="en-US" sz="1100" b="1" kern="0" dirty="0">
                <a:solidFill>
                  <a:srgbClr val="0C2B57"/>
                </a:solidFill>
              </a:rPr>
              <a:t>&gt; </a:t>
            </a:r>
            <a:r>
              <a:rPr lang="en-US" sz="1200" b="1" kern="0" dirty="0">
                <a:solidFill>
                  <a:srgbClr val="0C2B57"/>
                </a:solidFill>
              </a:rPr>
              <a:t>Customers</a:t>
            </a:r>
          </a:p>
          <a:p>
            <a:pPr marL="182880" indent="-91440" fontAlgn="base">
              <a:spcBef>
                <a:spcPts val="600"/>
              </a:spcBef>
              <a:spcAft>
                <a:spcPct val="0"/>
              </a:spcAft>
              <a:buFont typeface="Arial" pitchFamily="34" charset="0"/>
              <a:buChar char="•"/>
              <a:defRPr/>
            </a:pPr>
            <a:r>
              <a:rPr lang="en-US" sz="1100" b="1" kern="0" dirty="0">
                <a:solidFill>
                  <a:srgbClr val="0C2B57"/>
                </a:solidFill>
              </a:rPr>
              <a:t>NIST Federal Labs Consortium </a:t>
            </a:r>
          </a:p>
          <a:p>
            <a:pPr marL="182880" indent="-91440" fontAlgn="base">
              <a:spcBef>
                <a:spcPts val="600"/>
              </a:spcBef>
              <a:spcAft>
                <a:spcPct val="0"/>
              </a:spcAft>
              <a:buFont typeface="Arial" pitchFamily="34" charset="0"/>
              <a:buChar char="•"/>
              <a:defRPr/>
            </a:pPr>
            <a:r>
              <a:rPr lang="en-US" sz="1100" b="1" kern="0" dirty="0">
                <a:solidFill>
                  <a:srgbClr val="0C2B57"/>
                </a:solidFill>
              </a:rPr>
              <a:t>FAA </a:t>
            </a:r>
            <a:r>
              <a:rPr lang="mr-IN" sz="1100" b="1" kern="0" dirty="0">
                <a:solidFill>
                  <a:srgbClr val="0C2B57"/>
                </a:solidFill>
              </a:rPr>
              <a:t>–</a:t>
            </a:r>
            <a:r>
              <a:rPr lang="en-US" sz="1100" b="1" kern="0" dirty="0">
                <a:solidFill>
                  <a:srgbClr val="0C2B57"/>
                </a:solidFill>
              </a:rPr>
              <a:t>Spinner</a:t>
            </a:r>
          </a:p>
        </p:txBody>
      </p:sp>
      <p:grpSp>
        <p:nvGrpSpPr>
          <p:cNvPr id="76" name="Group 75"/>
          <p:cNvGrpSpPr/>
          <p:nvPr/>
        </p:nvGrpSpPr>
        <p:grpSpPr>
          <a:xfrm>
            <a:off x="1536704" y="5327651"/>
            <a:ext cx="4576913" cy="987555"/>
            <a:chOff x="982335" y="5233928"/>
            <a:chExt cx="4576913" cy="987555"/>
          </a:xfrm>
        </p:grpSpPr>
        <p:sp>
          <p:nvSpPr>
            <p:cNvPr id="77" name="Oval 76"/>
            <p:cNvSpPr/>
            <p:nvPr/>
          </p:nvSpPr>
          <p:spPr>
            <a:xfrm>
              <a:off x="982335" y="5242948"/>
              <a:ext cx="968838" cy="968838"/>
            </a:xfrm>
            <a:prstGeom prst="ellipse">
              <a:avLst/>
            </a:prstGeom>
            <a:solidFill>
              <a:schemeClr val="bg1">
                <a:lumMod val="65000"/>
              </a:schemeClr>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Oval 96"/>
            <p:cNvSpPr/>
            <p:nvPr/>
          </p:nvSpPr>
          <p:spPr>
            <a:xfrm>
              <a:off x="1853762" y="5233928"/>
              <a:ext cx="968838" cy="968838"/>
            </a:xfrm>
            <a:prstGeom prst="ellipse">
              <a:avLst/>
            </a:prstGeom>
            <a:solidFill>
              <a:srgbClr val="0C2B57"/>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0" name="Group 79"/>
            <p:cNvGrpSpPr/>
            <p:nvPr/>
          </p:nvGrpSpPr>
          <p:grpSpPr>
            <a:xfrm>
              <a:off x="1144754" y="5239640"/>
              <a:ext cx="4414494" cy="981843"/>
              <a:chOff x="846006" y="5239640"/>
              <a:chExt cx="4414494" cy="981843"/>
            </a:xfrm>
          </p:grpSpPr>
          <p:grpSp>
            <p:nvGrpSpPr>
              <p:cNvPr id="81" name="Group 80"/>
              <p:cNvGrpSpPr/>
              <p:nvPr/>
            </p:nvGrpSpPr>
            <p:grpSpPr>
              <a:xfrm>
                <a:off x="1690046" y="5252645"/>
                <a:ext cx="1639521" cy="968838"/>
                <a:chOff x="1048081" y="5252645"/>
                <a:chExt cx="1639521" cy="968838"/>
              </a:xfrm>
            </p:grpSpPr>
            <p:sp>
              <p:nvSpPr>
                <p:cNvPr id="94" name="Oval 93"/>
                <p:cNvSpPr/>
                <p:nvPr/>
              </p:nvSpPr>
              <p:spPr>
                <a:xfrm>
                  <a:off x="1718764" y="5252645"/>
                  <a:ext cx="968838" cy="968838"/>
                </a:xfrm>
                <a:prstGeom prst="ellipse">
                  <a:avLst/>
                </a:prstGeom>
                <a:solidFill>
                  <a:schemeClr val="bg1">
                    <a:lumMod val="65000"/>
                  </a:schemeClr>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TextBox 94"/>
                <p:cNvSpPr txBox="1"/>
                <p:nvPr/>
              </p:nvSpPr>
              <p:spPr>
                <a:xfrm>
                  <a:off x="1048081" y="5749809"/>
                  <a:ext cx="968837" cy="323165"/>
                </a:xfrm>
                <a:prstGeom prst="rect">
                  <a:avLst/>
                </a:prstGeom>
                <a:noFill/>
              </p:spPr>
              <p:txBody>
                <a:bodyPr wrap="square" rtlCol="0" anchor="b">
                  <a:spAutoFit/>
                </a:bodyPr>
                <a:lstStyle/>
                <a:p>
                  <a:pPr>
                    <a:lnSpc>
                      <a:spcPts val="860"/>
                    </a:lnSpc>
                  </a:pPr>
                  <a: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t>Software </a:t>
                  </a:r>
                  <a:b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t>Services</a:t>
                  </a:r>
                </a:p>
              </p:txBody>
            </p:sp>
            <p:pic>
              <p:nvPicPr>
                <p:cNvPr id="96" name="Picture 9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27977" y="5291546"/>
                  <a:ext cx="517475" cy="448058"/>
                </a:xfrm>
                <a:prstGeom prst="rect">
                  <a:avLst/>
                </a:prstGeom>
              </p:spPr>
            </p:pic>
          </p:grpSp>
          <p:grpSp>
            <p:nvGrpSpPr>
              <p:cNvPr id="82" name="Group 81"/>
              <p:cNvGrpSpPr/>
              <p:nvPr/>
            </p:nvGrpSpPr>
            <p:grpSpPr>
              <a:xfrm>
                <a:off x="846006" y="5239640"/>
                <a:ext cx="4414494" cy="972146"/>
                <a:chOff x="211006" y="5239640"/>
                <a:chExt cx="4414494" cy="972146"/>
              </a:xfrm>
            </p:grpSpPr>
            <p:grpSp>
              <p:nvGrpSpPr>
                <p:cNvPr id="83" name="Group 82"/>
                <p:cNvGrpSpPr/>
                <p:nvPr/>
              </p:nvGrpSpPr>
              <p:grpSpPr>
                <a:xfrm>
                  <a:off x="211006" y="5242948"/>
                  <a:ext cx="3427693" cy="968838"/>
                  <a:chOff x="211006" y="5242948"/>
                  <a:chExt cx="3427693" cy="968838"/>
                </a:xfrm>
              </p:grpSpPr>
              <p:sp>
                <p:nvSpPr>
                  <p:cNvPr id="91" name="Oval 90"/>
                  <p:cNvSpPr/>
                  <p:nvPr/>
                </p:nvSpPr>
                <p:spPr>
                  <a:xfrm>
                    <a:off x="2669862" y="5242948"/>
                    <a:ext cx="968837" cy="968838"/>
                  </a:xfrm>
                  <a:prstGeom prst="ellipse">
                    <a:avLst/>
                  </a:prstGeom>
                  <a:solidFill>
                    <a:schemeClr val="bg1">
                      <a:lumMod val="65000"/>
                    </a:schemeClr>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TextBox 91"/>
                  <p:cNvSpPr txBox="1"/>
                  <p:nvPr/>
                </p:nvSpPr>
                <p:spPr>
                  <a:xfrm>
                    <a:off x="1844539" y="5738314"/>
                    <a:ext cx="968837" cy="326243"/>
                  </a:xfrm>
                  <a:prstGeom prst="rect">
                    <a:avLst/>
                  </a:prstGeom>
                  <a:noFill/>
                </p:spPr>
                <p:txBody>
                  <a:bodyPr wrap="square" rtlCol="0" anchor="b">
                    <a:spAutoFit/>
                  </a:bodyPr>
                  <a:lstStyle/>
                  <a:p>
                    <a:pPr>
                      <a:lnSpc>
                        <a:spcPts val="860"/>
                      </a:lnSpc>
                    </a:pPr>
                    <a: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t>Cyber</a:t>
                    </a:r>
                    <a:b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t>Security </a:t>
                    </a:r>
                  </a:p>
                </p:txBody>
              </p:sp>
              <p:pic>
                <p:nvPicPr>
                  <p:cNvPr id="93" name="Picture 9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
                    <a:off x="211006" y="5383863"/>
                    <a:ext cx="531093" cy="450946"/>
                  </a:xfrm>
                  <a:prstGeom prst="rect">
                    <a:avLst/>
                  </a:prstGeom>
                </p:spPr>
              </p:pic>
            </p:grpSp>
            <p:grpSp>
              <p:nvGrpSpPr>
                <p:cNvPr id="84" name="Group 83"/>
                <p:cNvGrpSpPr/>
                <p:nvPr/>
              </p:nvGrpSpPr>
              <p:grpSpPr>
                <a:xfrm>
                  <a:off x="2759534" y="5239640"/>
                  <a:ext cx="1758330" cy="968838"/>
                  <a:chOff x="2759534" y="5239640"/>
                  <a:chExt cx="1758330" cy="968838"/>
                </a:xfrm>
              </p:grpSpPr>
              <p:sp>
                <p:nvSpPr>
                  <p:cNvPr id="88" name="Oval 87"/>
                  <p:cNvSpPr/>
                  <p:nvPr/>
                </p:nvSpPr>
                <p:spPr>
                  <a:xfrm>
                    <a:off x="3549027" y="5239640"/>
                    <a:ext cx="968837" cy="968838"/>
                  </a:xfrm>
                  <a:prstGeom prst="ellipse">
                    <a:avLst/>
                  </a:prstGeom>
                  <a:solidFill>
                    <a:schemeClr val="bg1">
                      <a:lumMod val="65000"/>
                    </a:schemeClr>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TextBox 88"/>
                  <p:cNvSpPr txBox="1"/>
                  <p:nvPr/>
                </p:nvSpPr>
                <p:spPr>
                  <a:xfrm>
                    <a:off x="2759534" y="5648327"/>
                    <a:ext cx="968837" cy="438582"/>
                  </a:xfrm>
                  <a:prstGeom prst="rect">
                    <a:avLst/>
                  </a:prstGeom>
                  <a:noFill/>
                </p:spPr>
                <p:txBody>
                  <a:bodyPr wrap="square" rtlCol="0" anchor="b">
                    <a:spAutoFit/>
                  </a:bodyPr>
                  <a:lstStyle/>
                  <a:p>
                    <a:pPr>
                      <a:lnSpc>
                        <a:spcPts val="860"/>
                      </a:lnSpc>
                    </a:pPr>
                    <a: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t>Systems</a:t>
                    </a:r>
                  </a:p>
                  <a:p>
                    <a:pPr>
                      <a:lnSpc>
                        <a:spcPts val="860"/>
                      </a:lnSpc>
                    </a:pPr>
                    <a: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t>Engineering</a:t>
                    </a:r>
                  </a:p>
                  <a:p>
                    <a:pPr>
                      <a:lnSpc>
                        <a:spcPts val="860"/>
                      </a:lnSpc>
                    </a:pPr>
                    <a: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t>&amp; Integration</a:t>
                    </a:r>
                  </a:p>
                </p:txBody>
              </p:sp>
              <p:pic>
                <p:nvPicPr>
                  <p:cNvPr id="90" name="Picture 8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47774" y="5291546"/>
                    <a:ext cx="517476" cy="448058"/>
                  </a:xfrm>
                  <a:prstGeom prst="rect">
                    <a:avLst/>
                  </a:prstGeom>
                </p:spPr>
              </p:pic>
            </p:grpSp>
            <p:grpSp>
              <p:nvGrpSpPr>
                <p:cNvPr id="85" name="Group 84"/>
                <p:cNvGrpSpPr/>
                <p:nvPr/>
              </p:nvGrpSpPr>
              <p:grpSpPr>
                <a:xfrm>
                  <a:off x="1915561" y="5312774"/>
                  <a:ext cx="2709939" cy="717548"/>
                  <a:chOff x="1915561" y="5312774"/>
                  <a:chExt cx="2709939" cy="717548"/>
                </a:xfrm>
              </p:grpSpPr>
              <p:sp>
                <p:nvSpPr>
                  <p:cNvPr id="86" name="TextBox 85"/>
                  <p:cNvSpPr txBox="1"/>
                  <p:nvPr/>
                </p:nvSpPr>
                <p:spPr>
                  <a:xfrm>
                    <a:off x="3656662" y="5704079"/>
                    <a:ext cx="968838" cy="326243"/>
                  </a:xfrm>
                  <a:prstGeom prst="rect">
                    <a:avLst/>
                  </a:prstGeom>
                  <a:noFill/>
                </p:spPr>
                <p:txBody>
                  <a:bodyPr wrap="square" rtlCol="0" anchor="b">
                    <a:spAutoFit/>
                  </a:bodyPr>
                  <a:lstStyle/>
                  <a:p>
                    <a:pPr>
                      <a:lnSpc>
                        <a:spcPts val="860"/>
                      </a:lnSpc>
                    </a:pPr>
                    <a: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t>Enterprise IT</a:t>
                    </a:r>
                    <a:b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t>Management</a:t>
                    </a:r>
                  </a:p>
                </p:txBody>
              </p:sp>
              <p:pic>
                <p:nvPicPr>
                  <p:cNvPr id="87" name="Picture 8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420000">
                    <a:off x="1915561" y="5312774"/>
                    <a:ext cx="544711" cy="471640"/>
                  </a:xfrm>
                  <a:prstGeom prst="rect">
                    <a:avLst/>
                  </a:prstGeom>
                </p:spPr>
              </p:pic>
            </p:grpSp>
          </p:grpSp>
        </p:grpSp>
      </p:grpSp>
      <p:pic>
        <p:nvPicPr>
          <p:cNvPr id="99" name="Picture 9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77384" y="5505346"/>
            <a:ext cx="247338" cy="228600"/>
          </a:xfrm>
          <a:prstGeom prst="rect">
            <a:avLst/>
          </a:prstGeom>
        </p:spPr>
      </p:pic>
      <p:pic>
        <p:nvPicPr>
          <p:cNvPr id="101" name="Picture 10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5949" y="128694"/>
            <a:ext cx="3255387" cy="949678"/>
          </a:xfrm>
          <a:prstGeom prst="rect">
            <a:avLst/>
          </a:prstGeom>
        </p:spPr>
      </p:pic>
      <p:sp>
        <p:nvSpPr>
          <p:cNvPr id="40" name="TextBox 39"/>
          <p:cNvSpPr txBox="1"/>
          <p:nvPr/>
        </p:nvSpPr>
        <p:spPr>
          <a:xfrm>
            <a:off x="1627121" y="5770448"/>
            <a:ext cx="764903" cy="438582"/>
          </a:xfrm>
          <a:prstGeom prst="rect">
            <a:avLst/>
          </a:prstGeom>
          <a:noFill/>
        </p:spPr>
        <p:txBody>
          <a:bodyPr wrap="square" rtlCol="0" anchor="b">
            <a:spAutoFit/>
          </a:bodyPr>
          <a:lstStyle/>
          <a:p>
            <a:pPr>
              <a:lnSpc>
                <a:spcPts val="860"/>
              </a:lnSpc>
            </a:pPr>
            <a: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t>All-Source Intelligence Solutions</a:t>
            </a:r>
          </a:p>
        </p:txBody>
      </p:sp>
    </p:spTree>
    <p:extLst>
      <p:ext uri="{BB962C8B-B14F-4D97-AF65-F5344CB8AC3E}">
        <p14:creationId xmlns:p14="http://schemas.microsoft.com/office/powerpoint/2010/main" val="2170284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7421518" y="2876380"/>
            <a:ext cx="0" cy="3949132"/>
          </a:xfrm>
          <a:prstGeom prst="line">
            <a:avLst/>
          </a:prstGeom>
        </p:spPr>
        <p:style>
          <a:lnRef idx="1">
            <a:schemeClr val="accent3"/>
          </a:lnRef>
          <a:fillRef idx="0">
            <a:schemeClr val="accent3"/>
          </a:fillRef>
          <a:effectRef idx="0">
            <a:schemeClr val="accent3"/>
          </a:effectRef>
          <a:fontRef idx="minor">
            <a:schemeClr val="tx1"/>
          </a:fontRef>
        </p:style>
      </p:cxn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399390"/>
            <a:ext cx="9144000" cy="1428750"/>
          </a:xfrm>
          <a:prstGeom prst="rect">
            <a:avLst/>
          </a:prstGeom>
        </p:spPr>
      </p:pic>
      <p:sp>
        <p:nvSpPr>
          <p:cNvPr id="6" name="Rectangle 5"/>
          <p:cNvSpPr/>
          <p:nvPr/>
        </p:nvSpPr>
        <p:spPr>
          <a:xfrm>
            <a:off x="0" y="1105319"/>
            <a:ext cx="9144000" cy="234435"/>
          </a:xfrm>
          <a:prstGeom prst="rect">
            <a:avLst/>
          </a:prstGeom>
          <a:solidFill>
            <a:srgbClr val="0D2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C2B57"/>
              </a:solidFill>
            </a:endParaRPr>
          </a:p>
        </p:txBody>
      </p:sp>
      <p:sp>
        <p:nvSpPr>
          <p:cNvPr id="7" name="TextBox 6"/>
          <p:cNvSpPr txBox="1"/>
          <p:nvPr/>
        </p:nvSpPr>
        <p:spPr>
          <a:xfrm>
            <a:off x="658349" y="2876380"/>
            <a:ext cx="6763169" cy="677108"/>
          </a:xfrm>
          <a:prstGeom prst="rect">
            <a:avLst/>
          </a:prstGeom>
          <a:noFill/>
        </p:spPr>
        <p:txBody>
          <a:bodyPr wrap="square" rtlCol="0">
            <a:spAutoFit/>
          </a:bodyPr>
          <a:lstStyle/>
          <a:p>
            <a:r>
              <a:rPr lang="en-US" sz="3800" spc="-20" dirty="0">
                <a:solidFill>
                  <a:srgbClr val="0C2B57"/>
                </a:solidFill>
                <a:latin typeface="Verdana" panose="020B0604030504040204" pitchFamily="34" charset="0"/>
                <a:ea typeface="Verdana" panose="020B0604030504040204" pitchFamily="34" charset="0"/>
                <a:cs typeface="Verdana" panose="020B0604030504040204" pitchFamily="34" charset="0"/>
              </a:rPr>
              <a:t>Cyber Security /Operations</a:t>
            </a:r>
          </a:p>
        </p:txBody>
      </p:sp>
      <p:sp>
        <p:nvSpPr>
          <p:cNvPr id="8" name="TextBox 7"/>
          <p:cNvSpPr txBox="1"/>
          <p:nvPr/>
        </p:nvSpPr>
        <p:spPr>
          <a:xfrm>
            <a:off x="732780" y="3984656"/>
            <a:ext cx="6566179" cy="830997"/>
          </a:xfrm>
          <a:prstGeom prst="rect">
            <a:avLst/>
          </a:prstGeom>
          <a:noFill/>
        </p:spPr>
        <p:txBody>
          <a:bodyPr wrap="square" rtlCol="0">
            <a:spAutoFit/>
          </a:bodyPr>
          <a:lstStyle/>
          <a:p>
            <a:pPr marL="182880" indent="-182880" fontAlgn="base">
              <a:spcBef>
                <a:spcPts val="800"/>
              </a:spcBef>
              <a:spcAft>
                <a:spcPct val="0"/>
              </a:spcAft>
              <a:buFont typeface="Wingdings" pitchFamily="2" charset="2"/>
              <a:buChar char="§"/>
              <a:defRPr/>
            </a:pPr>
            <a:r>
              <a:rPr lang="en-US" sz="1200" b="1" kern="0" dirty="0">
                <a:latin typeface="Verdana" panose="020B0604030504040204" pitchFamily="34" charset="0"/>
                <a:ea typeface="Verdana" panose="020B0604030504040204" pitchFamily="34" charset="0"/>
                <a:cs typeface="Verdana" panose="020B0604030504040204" pitchFamily="34" charset="0"/>
              </a:rPr>
              <a:t>Cypher Offerings: </a:t>
            </a:r>
            <a:r>
              <a:rPr lang="en-US" sz="1200" kern="0" dirty="0">
                <a:latin typeface="Verdana" panose="020B0604030504040204" pitchFamily="34" charset="0"/>
                <a:ea typeface="Verdana" panose="020B0604030504040204" pitchFamily="34" charset="0"/>
                <a:cs typeface="Verdana" panose="020B0604030504040204" pitchFamily="34" charset="0"/>
              </a:rPr>
              <a:t>System Authorization Services / System Certification and Accreditation Support / Enterprise IT Infrastructure Protection Services / Information Assurance / Cyber Threat Analysis and Intrusion Detection / Cyberspace Operations </a:t>
            </a:r>
          </a:p>
        </p:txBody>
      </p:sp>
      <p:sp>
        <p:nvSpPr>
          <p:cNvPr id="9" name="TextBox 8"/>
          <p:cNvSpPr txBox="1"/>
          <p:nvPr/>
        </p:nvSpPr>
        <p:spPr>
          <a:xfrm>
            <a:off x="708716" y="3507118"/>
            <a:ext cx="7225553" cy="307777"/>
          </a:xfrm>
          <a:prstGeom prst="rect">
            <a:avLst/>
          </a:prstGeom>
          <a:noFill/>
        </p:spPr>
        <p:txBody>
          <a:bodyPr wrap="square" rtlCol="0">
            <a:spAutoFit/>
          </a:bodyPr>
          <a:lstStyle/>
          <a:p>
            <a:r>
              <a:rPr lang="en-US" sz="1400" b="1" i="1" dirty="0">
                <a:solidFill>
                  <a:srgbClr val="0C2B57"/>
                </a:solidFill>
                <a:latin typeface="Verdana" panose="020B0604030504040204" pitchFamily="34" charset="0"/>
                <a:ea typeface="Verdana" panose="020B0604030504040204" pitchFamily="34" charset="0"/>
                <a:cs typeface="Verdana" panose="020B0604030504040204" pitchFamily="34" charset="0"/>
              </a:rPr>
              <a:t>Incorporate cyber security as a key ingredient to your success</a:t>
            </a:r>
          </a:p>
        </p:txBody>
      </p:sp>
      <p:grpSp>
        <p:nvGrpSpPr>
          <p:cNvPr id="2" name="Group 1"/>
          <p:cNvGrpSpPr/>
          <p:nvPr/>
        </p:nvGrpSpPr>
        <p:grpSpPr>
          <a:xfrm>
            <a:off x="0" y="6543675"/>
            <a:ext cx="9340850" cy="520700"/>
            <a:chOff x="0" y="6543675"/>
            <a:chExt cx="9340850" cy="520700"/>
          </a:xfrm>
        </p:grpSpPr>
        <p:sp>
          <p:nvSpPr>
            <p:cNvPr id="41" name="Rectangle 40"/>
            <p:cNvSpPr/>
            <p:nvPr/>
          </p:nvSpPr>
          <p:spPr>
            <a:xfrm>
              <a:off x="0" y="6707371"/>
              <a:ext cx="9144000" cy="1506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8820150" y="6543675"/>
              <a:ext cx="520700" cy="520700"/>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8820150" y="6611495"/>
              <a:ext cx="327931" cy="230832"/>
            </a:xfrm>
            <a:prstGeom prst="rect">
              <a:avLst/>
            </a:prstGeom>
            <a:noFill/>
          </p:spPr>
          <p:txBody>
            <a:bodyPr wrap="square" rtlCol="0">
              <a:spAutoFit/>
            </a:bodyPr>
            <a:lstStyle/>
            <a:p>
              <a:pPr algn="r"/>
              <a:r>
                <a:rPr lang="en-US" sz="900" i="1" spc="-100" dirty="0">
                  <a:solidFill>
                    <a:schemeClr val="bg1"/>
                  </a:solidFill>
                  <a:latin typeface="Verdana" panose="020B0604030504040204" pitchFamily="34" charset="0"/>
                  <a:ea typeface="Verdana" panose="020B0604030504040204" pitchFamily="34" charset="0"/>
                  <a:cs typeface="Verdana" panose="020B0604030504040204" pitchFamily="34" charset="0"/>
                </a:rPr>
                <a:t>5</a:t>
              </a:r>
            </a:p>
          </p:txBody>
        </p:sp>
      </p:grpSp>
      <p:sp>
        <p:nvSpPr>
          <p:cNvPr id="69" name="TextBox 68"/>
          <p:cNvSpPr txBox="1"/>
          <p:nvPr/>
        </p:nvSpPr>
        <p:spPr>
          <a:xfrm>
            <a:off x="7450243" y="2787122"/>
            <a:ext cx="1606200" cy="1692771"/>
          </a:xfrm>
          <a:prstGeom prst="rect">
            <a:avLst/>
          </a:prstGeom>
          <a:noFill/>
        </p:spPr>
        <p:txBody>
          <a:bodyPr wrap="square" rtlCol="0">
            <a:spAutoFit/>
          </a:bodyPr>
          <a:lstStyle/>
          <a:p>
            <a:pPr marL="100584" lvl="0" indent="-914400" fontAlgn="base">
              <a:spcBef>
                <a:spcPts val="600"/>
              </a:spcBef>
              <a:spcAft>
                <a:spcPct val="0"/>
              </a:spcAft>
              <a:defRPr/>
            </a:pPr>
            <a:r>
              <a:rPr lang="en-US" sz="1100" b="1" kern="0" dirty="0">
                <a:solidFill>
                  <a:srgbClr val="0C2B57"/>
                </a:solidFill>
              </a:rPr>
              <a:t>&gt; </a:t>
            </a:r>
            <a:r>
              <a:rPr lang="en-US" sz="1200" b="1" kern="0" dirty="0">
                <a:solidFill>
                  <a:srgbClr val="0C2B57"/>
                </a:solidFill>
              </a:rPr>
              <a:t>Customers</a:t>
            </a:r>
          </a:p>
          <a:p>
            <a:pPr marL="182880" indent="-91440" fontAlgn="base">
              <a:spcBef>
                <a:spcPts val="600"/>
              </a:spcBef>
              <a:spcAft>
                <a:spcPct val="0"/>
              </a:spcAft>
              <a:buFont typeface="Arial" pitchFamily="34" charset="0"/>
              <a:buChar char="•"/>
              <a:defRPr/>
            </a:pPr>
            <a:r>
              <a:rPr lang="en-US" sz="1100" b="1" kern="0" dirty="0">
                <a:solidFill>
                  <a:srgbClr val="0C2B57"/>
                </a:solidFill>
              </a:rPr>
              <a:t>Northern VA “Agency” </a:t>
            </a:r>
          </a:p>
          <a:p>
            <a:pPr marL="182880" indent="-91440" fontAlgn="base">
              <a:spcBef>
                <a:spcPts val="600"/>
              </a:spcBef>
              <a:spcAft>
                <a:spcPct val="0"/>
              </a:spcAft>
              <a:buFont typeface="Arial" pitchFamily="34" charset="0"/>
              <a:buChar char="•"/>
              <a:defRPr/>
            </a:pPr>
            <a:r>
              <a:rPr lang="en-US" sz="1100" b="1" kern="0" dirty="0">
                <a:solidFill>
                  <a:srgbClr val="0C2B57"/>
                </a:solidFill>
              </a:rPr>
              <a:t>DIA USCYBERCOM J2</a:t>
            </a:r>
          </a:p>
          <a:p>
            <a:pPr marL="182880" indent="-91440" fontAlgn="base">
              <a:spcBef>
                <a:spcPts val="600"/>
              </a:spcBef>
              <a:spcAft>
                <a:spcPct val="0"/>
              </a:spcAft>
              <a:buFont typeface="Arial" pitchFamily="34" charset="0"/>
              <a:buChar char="•"/>
              <a:defRPr/>
            </a:pPr>
            <a:r>
              <a:rPr lang="en-US" sz="1100" b="1" kern="0" dirty="0">
                <a:solidFill>
                  <a:srgbClr val="0C2B57"/>
                </a:solidFill>
              </a:rPr>
              <a:t> NSA USCYBECOM J3</a:t>
            </a:r>
          </a:p>
          <a:p>
            <a:endParaRPr lang="en-US" sz="1100" dirty="0"/>
          </a:p>
        </p:txBody>
      </p:sp>
      <p:grpSp>
        <p:nvGrpSpPr>
          <p:cNvPr id="70" name="Group 69"/>
          <p:cNvGrpSpPr/>
          <p:nvPr/>
        </p:nvGrpSpPr>
        <p:grpSpPr>
          <a:xfrm>
            <a:off x="1727412" y="5101806"/>
            <a:ext cx="4576913" cy="987555"/>
            <a:chOff x="982335" y="5233928"/>
            <a:chExt cx="4576913" cy="987555"/>
          </a:xfrm>
        </p:grpSpPr>
        <p:sp>
          <p:nvSpPr>
            <p:cNvPr id="71" name="Oval 70"/>
            <p:cNvSpPr/>
            <p:nvPr/>
          </p:nvSpPr>
          <p:spPr>
            <a:xfrm>
              <a:off x="982335" y="5242948"/>
              <a:ext cx="968838" cy="968838"/>
            </a:xfrm>
            <a:prstGeom prst="ellipse">
              <a:avLst/>
            </a:prstGeom>
            <a:solidFill>
              <a:schemeClr val="bg1">
                <a:lumMod val="65000"/>
              </a:schemeClr>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90"/>
            <p:cNvSpPr/>
            <p:nvPr/>
          </p:nvSpPr>
          <p:spPr>
            <a:xfrm>
              <a:off x="1853762" y="5233928"/>
              <a:ext cx="968838" cy="968838"/>
            </a:xfrm>
            <a:prstGeom prst="ellipse">
              <a:avLst/>
            </a:prstGeom>
            <a:solidFill>
              <a:schemeClr val="bg1">
                <a:lumMod val="65000"/>
              </a:schemeClr>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4" name="Group 73"/>
            <p:cNvGrpSpPr/>
            <p:nvPr/>
          </p:nvGrpSpPr>
          <p:grpSpPr>
            <a:xfrm>
              <a:off x="1144754" y="5239640"/>
              <a:ext cx="4414494" cy="981843"/>
              <a:chOff x="846006" y="5239640"/>
              <a:chExt cx="4414494" cy="981843"/>
            </a:xfrm>
          </p:grpSpPr>
          <p:grpSp>
            <p:nvGrpSpPr>
              <p:cNvPr id="75" name="Group 74"/>
              <p:cNvGrpSpPr/>
              <p:nvPr/>
            </p:nvGrpSpPr>
            <p:grpSpPr>
              <a:xfrm>
                <a:off x="1690046" y="5252645"/>
                <a:ext cx="1639521" cy="968838"/>
                <a:chOff x="1048081" y="5252645"/>
                <a:chExt cx="1639521" cy="968838"/>
              </a:xfrm>
            </p:grpSpPr>
            <p:sp>
              <p:nvSpPr>
                <p:cNvPr id="88" name="Oval 87"/>
                <p:cNvSpPr/>
                <p:nvPr/>
              </p:nvSpPr>
              <p:spPr>
                <a:xfrm>
                  <a:off x="1718764" y="5252645"/>
                  <a:ext cx="968838" cy="968838"/>
                </a:xfrm>
                <a:prstGeom prst="ellipse">
                  <a:avLst/>
                </a:prstGeom>
                <a:solidFill>
                  <a:srgbClr val="0C2B57"/>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TextBox 88"/>
                <p:cNvSpPr txBox="1"/>
                <p:nvPr/>
              </p:nvSpPr>
              <p:spPr>
                <a:xfrm>
                  <a:off x="1048081" y="5749809"/>
                  <a:ext cx="968837" cy="323165"/>
                </a:xfrm>
                <a:prstGeom prst="rect">
                  <a:avLst/>
                </a:prstGeom>
                <a:noFill/>
              </p:spPr>
              <p:txBody>
                <a:bodyPr wrap="square" rtlCol="0" anchor="b">
                  <a:spAutoFit/>
                </a:bodyPr>
                <a:lstStyle/>
                <a:p>
                  <a:pPr>
                    <a:lnSpc>
                      <a:spcPts val="860"/>
                    </a:lnSpc>
                  </a:pPr>
                  <a: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t>Software </a:t>
                  </a:r>
                  <a:b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t>Services</a:t>
                  </a:r>
                </a:p>
              </p:txBody>
            </p:sp>
            <p:pic>
              <p:nvPicPr>
                <p:cNvPr id="90" name="Picture 8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27977" y="5291546"/>
                  <a:ext cx="517475" cy="448058"/>
                </a:xfrm>
                <a:prstGeom prst="rect">
                  <a:avLst/>
                </a:prstGeom>
              </p:spPr>
            </p:pic>
          </p:grpSp>
          <p:grpSp>
            <p:nvGrpSpPr>
              <p:cNvPr id="76" name="Group 75"/>
              <p:cNvGrpSpPr/>
              <p:nvPr/>
            </p:nvGrpSpPr>
            <p:grpSpPr>
              <a:xfrm>
                <a:off x="846006" y="5239640"/>
                <a:ext cx="4414494" cy="981715"/>
                <a:chOff x="211006" y="5239640"/>
                <a:chExt cx="4414494" cy="981715"/>
              </a:xfrm>
            </p:grpSpPr>
            <p:grpSp>
              <p:nvGrpSpPr>
                <p:cNvPr id="77" name="Group 76"/>
                <p:cNvGrpSpPr/>
                <p:nvPr/>
              </p:nvGrpSpPr>
              <p:grpSpPr>
                <a:xfrm>
                  <a:off x="211006" y="5252517"/>
                  <a:ext cx="3371478" cy="968838"/>
                  <a:chOff x="211006" y="5252517"/>
                  <a:chExt cx="3371478" cy="968838"/>
                </a:xfrm>
              </p:grpSpPr>
              <p:sp>
                <p:nvSpPr>
                  <p:cNvPr id="85" name="Oval 84"/>
                  <p:cNvSpPr/>
                  <p:nvPr/>
                </p:nvSpPr>
                <p:spPr>
                  <a:xfrm>
                    <a:off x="2613647" y="5252517"/>
                    <a:ext cx="968837" cy="968838"/>
                  </a:xfrm>
                  <a:prstGeom prst="ellipse">
                    <a:avLst/>
                  </a:prstGeom>
                  <a:solidFill>
                    <a:schemeClr val="bg1">
                      <a:lumMod val="65000"/>
                    </a:schemeClr>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TextBox 85"/>
                  <p:cNvSpPr txBox="1"/>
                  <p:nvPr/>
                </p:nvSpPr>
                <p:spPr>
                  <a:xfrm>
                    <a:off x="1844539" y="5738314"/>
                    <a:ext cx="968837" cy="326243"/>
                  </a:xfrm>
                  <a:prstGeom prst="rect">
                    <a:avLst/>
                  </a:prstGeom>
                  <a:noFill/>
                </p:spPr>
                <p:txBody>
                  <a:bodyPr wrap="square" rtlCol="0" anchor="b">
                    <a:spAutoFit/>
                  </a:bodyPr>
                  <a:lstStyle/>
                  <a:p>
                    <a:pPr>
                      <a:lnSpc>
                        <a:spcPts val="860"/>
                      </a:lnSpc>
                    </a:pPr>
                    <a: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t>Cyber</a:t>
                    </a:r>
                    <a:b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t>Security </a:t>
                    </a:r>
                  </a:p>
                </p:txBody>
              </p:sp>
              <p:pic>
                <p:nvPicPr>
                  <p:cNvPr id="87" name="Picture 8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
                    <a:off x="211006" y="5383863"/>
                    <a:ext cx="531093" cy="450946"/>
                  </a:xfrm>
                  <a:prstGeom prst="rect">
                    <a:avLst/>
                  </a:prstGeom>
                </p:spPr>
              </p:pic>
            </p:grpSp>
            <p:grpSp>
              <p:nvGrpSpPr>
                <p:cNvPr id="78" name="Group 77"/>
                <p:cNvGrpSpPr/>
                <p:nvPr/>
              </p:nvGrpSpPr>
              <p:grpSpPr>
                <a:xfrm>
                  <a:off x="2715221" y="5239640"/>
                  <a:ext cx="1802643" cy="968838"/>
                  <a:chOff x="2715221" y="5239640"/>
                  <a:chExt cx="1802643" cy="968838"/>
                </a:xfrm>
              </p:grpSpPr>
              <p:sp>
                <p:nvSpPr>
                  <p:cNvPr id="82" name="Oval 81"/>
                  <p:cNvSpPr/>
                  <p:nvPr/>
                </p:nvSpPr>
                <p:spPr>
                  <a:xfrm>
                    <a:off x="3549027" y="5239640"/>
                    <a:ext cx="968837" cy="968838"/>
                  </a:xfrm>
                  <a:prstGeom prst="ellipse">
                    <a:avLst/>
                  </a:prstGeom>
                  <a:solidFill>
                    <a:schemeClr val="bg1">
                      <a:lumMod val="65000"/>
                    </a:schemeClr>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extBox 82"/>
                  <p:cNvSpPr txBox="1"/>
                  <p:nvPr/>
                </p:nvSpPr>
                <p:spPr>
                  <a:xfrm>
                    <a:off x="2715221" y="5659064"/>
                    <a:ext cx="968837" cy="438582"/>
                  </a:xfrm>
                  <a:prstGeom prst="rect">
                    <a:avLst/>
                  </a:prstGeom>
                  <a:noFill/>
                </p:spPr>
                <p:txBody>
                  <a:bodyPr wrap="square" rtlCol="0" anchor="b">
                    <a:spAutoFit/>
                  </a:bodyPr>
                  <a:lstStyle/>
                  <a:p>
                    <a:pPr>
                      <a:lnSpc>
                        <a:spcPts val="860"/>
                      </a:lnSpc>
                    </a:pPr>
                    <a: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t>Systems</a:t>
                    </a:r>
                  </a:p>
                  <a:p>
                    <a:pPr>
                      <a:lnSpc>
                        <a:spcPts val="860"/>
                      </a:lnSpc>
                    </a:pPr>
                    <a: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t>Engineering</a:t>
                    </a:r>
                  </a:p>
                  <a:p>
                    <a:pPr>
                      <a:lnSpc>
                        <a:spcPts val="860"/>
                      </a:lnSpc>
                    </a:pPr>
                    <a: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t>&amp; Integration</a:t>
                    </a:r>
                  </a:p>
                </p:txBody>
              </p:sp>
              <p:pic>
                <p:nvPicPr>
                  <p:cNvPr id="84" name="Picture 8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47774" y="5291546"/>
                    <a:ext cx="517476" cy="448058"/>
                  </a:xfrm>
                  <a:prstGeom prst="rect">
                    <a:avLst/>
                  </a:prstGeom>
                </p:spPr>
              </p:pic>
            </p:grpSp>
            <p:grpSp>
              <p:nvGrpSpPr>
                <p:cNvPr id="79" name="Group 78"/>
                <p:cNvGrpSpPr/>
                <p:nvPr/>
              </p:nvGrpSpPr>
              <p:grpSpPr>
                <a:xfrm>
                  <a:off x="1915561" y="5312774"/>
                  <a:ext cx="2709939" cy="717548"/>
                  <a:chOff x="1915561" y="5312774"/>
                  <a:chExt cx="2709939" cy="717548"/>
                </a:xfrm>
              </p:grpSpPr>
              <p:sp>
                <p:nvSpPr>
                  <p:cNvPr id="80" name="TextBox 79"/>
                  <p:cNvSpPr txBox="1"/>
                  <p:nvPr/>
                </p:nvSpPr>
                <p:spPr>
                  <a:xfrm>
                    <a:off x="3656662" y="5704079"/>
                    <a:ext cx="968838" cy="326243"/>
                  </a:xfrm>
                  <a:prstGeom prst="rect">
                    <a:avLst/>
                  </a:prstGeom>
                  <a:noFill/>
                </p:spPr>
                <p:txBody>
                  <a:bodyPr wrap="square" rtlCol="0" anchor="b">
                    <a:spAutoFit/>
                  </a:bodyPr>
                  <a:lstStyle/>
                  <a:p>
                    <a:pPr>
                      <a:lnSpc>
                        <a:spcPts val="860"/>
                      </a:lnSpc>
                    </a:pPr>
                    <a: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t>Enterprise IT</a:t>
                    </a:r>
                    <a:b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t>Management</a:t>
                    </a:r>
                  </a:p>
                </p:txBody>
              </p:sp>
              <p:pic>
                <p:nvPicPr>
                  <p:cNvPr id="81" name="Picture 8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420000">
                    <a:off x="1915561" y="5312774"/>
                    <a:ext cx="544711" cy="471640"/>
                  </a:xfrm>
                  <a:prstGeom prst="rect">
                    <a:avLst/>
                  </a:prstGeom>
                </p:spPr>
              </p:pic>
            </p:grpSp>
          </p:grpSp>
        </p:grpSp>
      </p:grpSp>
      <p:pic>
        <p:nvPicPr>
          <p:cNvPr id="93" name="Picture 9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77093" y="5286770"/>
            <a:ext cx="247338" cy="228600"/>
          </a:xfrm>
          <a:prstGeom prst="rect">
            <a:avLst/>
          </a:prstGeom>
        </p:spPr>
      </p:pic>
      <p:pic>
        <p:nvPicPr>
          <p:cNvPr id="95" name="Picture 9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5949" y="128694"/>
            <a:ext cx="3255387" cy="949678"/>
          </a:xfrm>
          <a:prstGeom prst="rect">
            <a:avLst/>
          </a:prstGeom>
        </p:spPr>
      </p:pic>
      <p:sp>
        <p:nvSpPr>
          <p:cNvPr id="43" name="TextBox 42"/>
          <p:cNvSpPr txBox="1"/>
          <p:nvPr/>
        </p:nvSpPr>
        <p:spPr>
          <a:xfrm>
            <a:off x="1845954" y="5575489"/>
            <a:ext cx="764903" cy="438582"/>
          </a:xfrm>
          <a:prstGeom prst="rect">
            <a:avLst/>
          </a:prstGeom>
          <a:noFill/>
        </p:spPr>
        <p:txBody>
          <a:bodyPr wrap="square" rtlCol="0" anchor="b">
            <a:spAutoFit/>
          </a:bodyPr>
          <a:lstStyle/>
          <a:p>
            <a:pPr>
              <a:lnSpc>
                <a:spcPts val="860"/>
              </a:lnSpc>
            </a:pPr>
            <a: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t>All-Source Intelligence Solutions</a:t>
            </a:r>
          </a:p>
        </p:txBody>
      </p:sp>
    </p:spTree>
    <p:extLst>
      <p:ext uri="{BB962C8B-B14F-4D97-AF65-F5344CB8AC3E}">
        <p14:creationId xmlns:p14="http://schemas.microsoft.com/office/powerpoint/2010/main" val="464053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7421518" y="2876380"/>
            <a:ext cx="0" cy="3949132"/>
          </a:xfrm>
          <a:prstGeom prst="line">
            <a:avLst/>
          </a:prstGeom>
        </p:spPr>
        <p:style>
          <a:lnRef idx="1">
            <a:schemeClr val="accent3"/>
          </a:lnRef>
          <a:fillRef idx="0">
            <a:schemeClr val="accent3"/>
          </a:fillRef>
          <a:effectRef idx="0">
            <a:schemeClr val="accent3"/>
          </a:effectRef>
          <a:fontRef idx="minor">
            <a:schemeClr val="tx1"/>
          </a:fontRef>
        </p:style>
      </p:cxn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380186"/>
            <a:ext cx="9144000" cy="1428750"/>
          </a:xfrm>
          <a:prstGeom prst="rect">
            <a:avLst/>
          </a:prstGeom>
        </p:spPr>
      </p:pic>
      <p:sp>
        <p:nvSpPr>
          <p:cNvPr id="6" name="Rectangle 5"/>
          <p:cNvSpPr/>
          <p:nvPr/>
        </p:nvSpPr>
        <p:spPr>
          <a:xfrm>
            <a:off x="0" y="1113695"/>
            <a:ext cx="9144000" cy="234435"/>
          </a:xfrm>
          <a:prstGeom prst="rect">
            <a:avLst/>
          </a:prstGeom>
          <a:solidFill>
            <a:srgbClr val="0C2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C2B57"/>
              </a:solidFill>
            </a:endParaRPr>
          </a:p>
        </p:txBody>
      </p:sp>
      <p:sp>
        <p:nvSpPr>
          <p:cNvPr id="7" name="TextBox 6"/>
          <p:cNvSpPr txBox="1"/>
          <p:nvPr/>
        </p:nvSpPr>
        <p:spPr>
          <a:xfrm>
            <a:off x="708716" y="2884678"/>
            <a:ext cx="9328826" cy="532262"/>
          </a:xfrm>
          <a:prstGeom prst="rect">
            <a:avLst/>
          </a:prstGeom>
          <a:noFill/>
        </p:spPr>
        <p:txBody>
          <a:bodyPr wrap="square" rtlCol="0">
            <a:spAutoFit/>
          </a:bodyPr>
          <a:lstStyle/>
          <a:p>
            <a:pPr>
              <a:lnSpc>
                <a:spcPts val="3800"/>
              </a:lnSpc>
            </a:pPr>
            <a:r>
              <a:rPr lang="en-US" sz="2800" spc="-20" dirty="0">
                <a:solidFill>
                  <a:srgbClr val="0C2B57"/>
                </a:solidFill>
                <a:latin typeface="Verdana" panose="020B0604030504040204" pitchFamily="34" charset="0"/>
                <a:ea typeface="Verdana" panose="020B0604030504040204" pitchFamily="34" charset="0"/>
                <a:cs typeface="Verdana" panose="020B0604030504040204" pitchFamily="34" charset="0"/>
              </a:rPr>
              <a:t>Systems Engineering &amp; Integration </a:t>
            </a:r>
          </a:p>
        </p:txBody>
      </p:sp>
      <p:sp>
        <p:nvSpPr>
          <p:cNvPr id="8" name="TextBox 7"/>
          <p:cNvSpPr txBox="1"/>
          <p:nvPr/>
        </p:nvSpPr>
        <p:spPr>
          <a:xfrm>
            <a:off x="732780" y="4275105"/>
            <a:ext cx="6646043" cy="646331"/>
          </a:xfrm>
          <a:prstGeom prst="rect">
            <a:avLst/>
          </a:prstGeom>
          <a:noFill/>
        </p:spPr>
        <p:txBody>
          <a:bodyPr wrap="square" rtlCol="0">
            <a:spAutoFit/>
          </a:bodyPr>
          <a:lstStyle/>
          <a:p>
            <a:pPr marL="182880" indent="-182880" fontAlgn="base">
              <a:spcBef>
                <a:spcPts val="800"/>
              </a:spcBef>
              <a:spcAft>
                <a:spcPct val="0"/>
              </a:spcAft>
              <a:buFont typeface="Wingdings" pitchFamily="2" charset="2"/>
              <a:buChar char="§"/>
              <a:defRPr/>
            </a:pPr>
            <a:r>
              <a:rPr lang="en-US" sz="1200" b="1" kern="0" dirty="0">
                <a:latin typeface="Verdana" panose="020B0604030504040204" pitchFamily="34" charset="0"/>
                <a:ea typeface="Verdana" panose="020B0604030504040204" pitchFamily="34" charset="0"/>
                <a:cs typeface="Verdana" panose="020B0604030504040204" pitchFamily="34" charset="0"/>
              </a:rPr>
              <a:t>Cypher’s Offerings:  </a:t>
            </a:r>
            <a:r>
              <a:rPr lang="en-US" sz="1200" kern="0" dirty="0">
                <a:latin typeface="Verdana" panose="020B0604030504040204" pitchFamily="34" charset="0"/>
                <a:ea typeface="Verdana" panose="020B0604030504040204" pitchFamily="34" charset="0"/>
                <a:cs typeface="Verdana" panose="020B0604030504040204" pitchFamily="34" charset="0"/>
              </a:rPr>
              <a:t>AWS Cloud Architecture and Design / Cloud Migration Support / </a:t>
            </a:r>
            <a:r>
              <a:rPr lang="en-US" sz="1200" kern="0" dirty="0" err="1">
                <a:latin typeface="Verdana" panose="020B0604030504040204" pitchFamily="34" charset="0"/>
                <a:ea typeface="Verdana" panose="020B0604030504040204" pitchFamily="34" charset="0"/>
                <a:cs typeface="Verdana" panose="020B0604030504040204" pitchFamily="34" charset="0"/>
              </a:rPr>
              <a:t>SELinux</a:t>
            </a:r>
            <a:r>
              <a:rPr lang="en-US" sz="1200" kern="0" dirty="0">
                <a:latin typeface="Verdana" panose="020B0604030504040204" pitchFamily="34" charset="0"/>
                <a:ea typeface="Verdana" panose="020B0604030504040204" pitchFamily="34" charset="0"/>
                <a:cs typeface="Verdana" panose="020B0604030504040204" pitchFamily="34" charset="0"/>
              </a:rPr>
              <a:t> System Administration Support / Database Architecture Designs</a:t>
            </a:r>
          </a:p>
        </p:txBody>
      </p:sp>
      <p:sp>
        <p:nvSpPr>
          <p:cNvPr id="9" name="TextBox 8"/>
          <p:cNvSpPr txBox="1"/>
          <p:nvPr/>
        </p:nvSpPr>
        <p:spPr>
          <a:xfrm>
            <a:off x="732780" y="3492395"/>
            <a:ext cx="7225553" cy="307777"/>
          </a:xfrm>
          <a:prstGeom prst="rect">
            <a:avLst/>
          </a:prstGeom>
          <a:noFill/>
        </p:spPr>
        <p:txBody>
          <a:bodyPr wrap="square" rtlCol="0">
            <a:spAutoFit/>
          </a:bodyPr>
          <a:lstStyle/>
          <a:p>
            <a:r>
              <a:rPr lang="en-US" sz="1400" b="1" i="1" dirty="0">
                <a:solidFill>
                  <a:srgbClr val="0C2B57"/>
                </a:solidFill>
                <a:latin typeface="Verdana" panose="020B0604030504040204" pitchFamily="34" charset="0"/>
                <a:ea typeface="Verdana" panose="020B0604030504040204" pitchFamily="34" charset="0"/>
                <a:cs typeface="Verdana" panose="020B0604030504040204" pitchFamily="34" charset="0"/>
              </a:rPr>
              <a:t>Achieve systems interoperability with integrated systems</a:t>
            </a:r>
          </a:p>
        </p:txBody>
      </p:sp>
      <p:grpSp>
        <p:nvGrpSpPr>
          <p:cNvPr id="2" name="Group 1"/>
          <p:cNvGrpSpPr/>
          <p:nvPr/>
        </p:nvGrpSpPr>
        <p:grpSpPr>
          <a:xfrm>
            <a:off x="0" y="6543675"/>
            <a:ext cx="9340850" cy="520700"/>
            <a:chOff x="0" y="6543675"/>
            <a:chExt cx="9340850" cy="520700"/>
          </a:xfrm>
        </p:grpSpPr>
        <p:sp>
          <p:nvSpPr>
            <p:cNvPr id="43" name="Rectangle 42"/>
            <p:cNvSpPr/>
            <p:nvPr/>
          </p:nvSpPr>
          <p:spPr>
            <a:xfrm>
              <a:off x="0" y="6707371"/>
              <a:ext cx="9144000" cy="1506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8820150" y="6543675"/>
              <a:ext cx="520700" cy="520700"/>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8820150" y="6611495"/>
              <a:ext cx="327931" cy="230832"/>
            </a:xfrm>
            <a:prstGeom prst="rect">
              <a:avLst/>
            </a:prstGeom>
            <a:noFill/>
          </p:spPr>
          <p:txBody>
            <a:bodyPr wrap="square" rtlCol="0">
              <a:spAutoFit/>
            </a:bodyPr>
            <a:lstStyle/>
            <a:p>
              <a:pPr algn="r"/>
              <a:r>
                <a:rPr lang="en-US" sz="900" i="1" spc="-100" dirty="0">
                  <a:solidFill>
                    <a:schemeClr val="bg1"/>
                  </a:solidFill>
                  <a:latin typeface="Verdana" panose="020B0604030504040204" pitchFamily="34" charset="0"/>
                  <a:ea typeface="Verdana" panose="020B0604030504040204" pitchFamily="34" charset="0"/>
                  <a:cs typeface="Verdana" panose="020B0604030504040204" pitchFamily="34" charset="0"/>
                </a:rPr>
                <a:t>6</a:t>
              </a:r>
            </a:p>
          </p:txBody>
        </p:sp>
      </p:grpSp>
      <p:sp>
        <p:nvSpPr>
          <p:cNvPr id="70" name="TextBox 69"/>
          <p:cNvSpPr txBox="1"/>
          <p:nvPr/>
        </p:nvSpPr>
        <p:spPr>
          <a:xfrm>
            <a:off x="7502215" y="2833235"/>
            <a:ext cx="1453952" cy="2015936"/>
          </a:xfrm>
          <a:prstGeom prst="rect">
            <a:avLst/>
          </a:prstGeom>
          <a:noFill/>
        </p:spPr>
        <p:txBody>
          <a:bodyPr wrap="square" rtlCol="0">
            <a:spAutoFit/>
          </a:bodyPr>
          <a:lstStyle/>
          <a:p>
            <a:pPr marL="100584" lvl="0" indent="-914400" fontAlgn="base">
              <a:spcBef>
                <a:spcPts val="600"/>
              </a:spcBef>
              <a:spcAft>
                <a:spcPct val="0"/>
              </a:spcAft>
              <a:defRPr/>
            </a:pPr>
            <a:r>
              <a:rPr lang="en-US" sz="1100" b="1" kern="0" dirty="0">
                <a:solidFill>
                  <a:srgbClr val="0C2B57"/>
                </a:solidFill>
              </a:rPr>
              <a:t>&gt; </a:t>
            </a:r>
            <a:r>
              <a:rPr lang="en-US" sz="1200" b="1" kern="0" dirty="0">
                <a:solidFill>
                  <a:srgbClr val="0C2B57"/>
                </a:solidFill>
              </a:rPr>
              <a:t>Customers</a:t>
            </a:r>
          </a:p>
          <a:p>
            <a:pPr marL="182880" indent="-91440" fontAlgn="base">
              <a:spcBef>
                <a:spcPts val="600"/>
              </a:spcBef>
              <a:spcAft>
                <a:spcPct val="0"/>
              </a:spcAft>
              <a:buFont typeface="Arial" pitchFamily="34" charset="0"/>
              <a:buChar char="•"/>
              <a:defRPr/>
            </a:pPr>
            <a:r>
              <a:rPr lang="en-US" sz="1100" b="1" kern="0" dirty="0">
                <a:solidFill>
                  <a:srgbClr val="0C2B57"/>
                </a:solidFill>
              </a:rPr>
              <a:t>Northern VA “Agency” </a:t>
            </a:r>
          </a:p>
          <a:p>
            <a:pPr marL="182880" indent="-91440" fontAlgn="base">
              <a:spcBef>
                <a:spcPts val="600"/>
              </a:spcBef>
              <a:spcAft>
                <a:spcPct val="0"/>
              </a:spcAft>
              <a:buFont typeface="Arial" pitchFamily="34" charset="0"/>
              <a:buChar char="•"/>
              <a:defRPr/>
            </a:pPr>
            <a:r>
              <a:rPr lang="en-US" sz="1100" b="1" kern="0" dirty="0">
                <a:solidFill>
                  <a:srgbClr val="0C2B57"/>
                </a:solidFill>
              </a:rPr>
              <a:t>NIST Federal Labs</a:t>
            </a:r>
          </a:p>
          <a:p>
            <a:pPr marL="182880" indent="-91440" fontAlgn="base">
              <a:spcBef>
                <a:spcPts val="600"/>
              </a:spcBef>
              <a:spcAft>
                <a:spcPct val="0"/>
              </a:spcAft>
              <a:buFont typeface="Arial" pitchFamily="34" charset="0"/>
              <a:buChar char="•"/>
              <a:defRPr/>
            </a:pPr>
            <a:r>
              <a:rPr lang="en-US" sz="1100" b="1" kern="0" dirty="0">
                <a:solidFill>
                  <a:srgbClr val="0C2B57"/>
                </a:solidFill>
              </a:rPr>
              <a:t>Air Force MFOQA/IRIS</a:t>
            </a:r>
          </a:p>
          <a:p>
            <a:pPr marL="182880" indent="-91440" fontAlgn="base">
              <a:spcBef>
                <a:spcPts val="600"/>
              </a:spcBef>
              <a:spcAft>
                <a:spcPct val="0"/>
              </a:spcAft>
              <a:buFont typeface="Arial" pitchFamily="34" charset="0"/>
              <a:buChar char="•"/>
              <a:defRPr/>
            </a:pPr>
            <a:r>
              <a:rPr lang="en-US" sz="1100" b="1" kern="0" dirty="0">
                <a:solidFill>
                  <a:srgbClr val="0C2B57"/>
                </a:solidFill>
              </a:rPr>
              <a:t>FAA WBAT</a:t>
            </a:r>
          </a:p>
          <a:p>
            <a:pPr marL="91440" fontAlgn="base">
              <a:spcBef>
                <a:spcPts val="600"/>
              </a:spcBef>
              <a:spcAft>
                <a:spcPct val="0"/>
              </a:spcAft>
              <a:defRPr/>
            </a:pPr>
            <a:endParaRPr lang="en-US" sz="1100" dirty="0"/>
          </a:p>
        </p:txBody>
      </p:sp>
      <p:grpSp>
        <p:nvGrpSpPr>
          <p:cNvPr id="71" name="Group 70"/>
          <p:cNvGrpSpPr/>
          <p:nvPr/>
        </p:nvGrpSpPr>
        <p:grpSpPr>
          <a:xfrm>
            <a:off x="1542879" y="5046054"/>
            <a:ext cx="4576913" cy="987555"/>
            <a:chOff x="982335" y="5233928"/>
            <a:chExt cx="4576913" cy="987555"/>
          </a:xfrm>
        </p:grpSpPr>
        <p:sp>
          <p:nvSpPr>
            <p:cNvPr id="72" name="Oval 71"/>
            <p:cNvSpPr/>
            <p:nvPr/>
          </p:nvSpPr>
          <p:spPr>
            <a:xfrm>
              <a:off x="982335" y="5242948"/>
              <a:ext cx="968838" cy="968838"/>
            </a:xfrm>
            <a:prstGeom prst="ellipse">
              <a:avLst/>
            </a:prstGeom>
            <a:solidFill>
              <a:schemeClr val="bg1">
                <a:lumMod val="65000"/>
              </a:schemeClr>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Oval 91"/>
            <p:cNvSpPr/>
            <p:nvPr/>
          </p:nvSpPr>
          <p:spPr>
            <a:xfrm>
              <a:off x="1853762" y="5233928"/>
              <a:ext cx="968838" cy="968838"/>
            </a:xfrm>
            <a:prstGeom prst="ellipse">
              <a:avLst/>
            </a:prstGeom>
            <a:solidFill>
              <a:schemeClr val="bg1">
                <a:lumMod val="65000"/>
              </a:schemeClr>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5" name="Group 74"/>
            <p:cNvGrpSpPr/>
            <p:nvPr/>
          </p:nvGrpSpPr>
          <p:grpSpPr>
            <a:xfrm>
              <a:off x="1144754" y="5239640"/>
              <a:ext cx="4414494" cy="981843"/>
              <a:chOff x="846006" y="5239640"/>
              <a:chExt cx="4414494" cy="981843"/>
            </a:xfrm>
          </p:grpSpPr>
          <p:grpSp>
            <p:nvGrpSpPr>
              <p:cNvPr id="76" name="Group 75"/>
              <p:cNvGrpSpPr/>
              <p:nvPr/>
            </p:nvGrpSpPr>
            <p:grpSpPr>
              <a:xfrm>
                <a:off x="1690046" y="5252645"/>
                <a:ext cx="1639521" cy="968838"/>
                <a:chOff x="1048081" y="5252645"/>
                <a:chExt cx="1639521" cy="968838"/>
              </a:xfrm>
            </p:grpSpPr>
            <p:sp>
              <p:nvSpPr>
                <p:cNvPr id="89" name="Oval 88"/>
                <p:cNvSpPr/>
                <p:nvPr/>
              </p:nvSpPr>
              <p:spPr>
                <a:xfrm>
                  <a:off x="1718764" y="5252645"/>
                  <a:ext cx="968838" cy="968838"/>
                </a:xfrm>
                <a:prstGeom prst="ellipse">
                  <a:avLst/>
                </a:prstGeom>
                <a:solidFill>
                  <a:schemeClr val="bg1">
                    <a:lumMod val="65000"/>
                  </a:schemeClr>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TextBox 89"/>
                <p:cNvSpPr txBox="1"/>
                <p:nvPr/>
              </p:nvSpPr>
              <p:spPr>
                <a:xfrm>
                  <a:off x="1048081" y="5749809"/>
                  <a:ext cx="968837" cy="323165"/>
                </a:xfrm>
                <a:prstGeom prst="rect">
                  <a:avLst/>
                </a:prstGeom>
                <a:noFill/>
              </p:spPr>
              <p:txBody>
                <a:bodyPr wrap="square" rtlCol="0" anchor="b">
                  <a:spAutoFit/>
                </a:bodyPr>
                <a:lstStyle/>
                <a:p>
                  <a:pPr>
                    <a:lnSpc>
                      <a:spcPts val="860"/>
                    </a:lnSpc>
                  </a:pPr>
                  <a: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t>Software </a:t>
                  </a:r>
                  <a:b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t>Services</a:t>
                  </a:r>
                </a:p>
              </p:txBody>
            </p:sp>
            <p:pic>
              <p:nvPicPr>
                <p:cNvPr id="91" name="Picture 9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27977" y="5291546"/>
                  <a:ext cx="517475" cy="448058"/>
                </a:xfrm>
                <a:prstGeom prst="rect">
                  <a:avLst/>
                </a:prstGeom>
              </p:spPr>
            </p:pic>
          </p:grpSp>
          <p:grpSp>
            <p:nvGrpSpPr>
              <p:cNvPr id="77" name="Group 76"/>
              <p:cNvGrpSpPr/>
              <p:nvPr/>
            </p:nvGrpSpPr>
            <p:grpSpPr>
              <a:xfrm>
                <a:off x="846006" y="5239640"/>
                <a:ext cx="4414494" cy="972146"/>
                <a:chOff x="211006" y="5239640"/>
                <a:chExt cx="4414494" cy="972146"/>
              </a:xfrm>
            </p:grpSpPr>
            <p:grpSp>
              <p:nvGrpSpPr>
                <p:cNvPr id="78" name="Group 77"/>
                <p:cNvGrpSpPr/>
                <p:nvPr/>
              </p:nvGrpSpPr>
              <p:grpSpPr>
                <a:xfrm>
                  <a:off x="211006" y="5242948"/>
                  <a:ext cx="3427693" cy="968838"/>
                  <a:chOff x="211006" y="5242948"/>
                  <a:chExt cx="3427693" cy="968838"/>
                </a:xfrm>
              </p:grpSpPr>
              <p:sp>
                <p:nvSpPr>
                  <p:cNvPr id="86" name="Oval 85"/>
                  <p:cNvSpPr/>
                  <p:nvPr/>
                </p:nvSpPr>
                <p:spPr>
                  <a:xfrm>
                    <a:off x="2669862" y="5242948"/>
                    <a:ext cx="968837" cy="968838"/>
                  </a:xfrm>
                  <a:prstGeom prst="ellipse">
                    <a:avLst/>
                  </a:prstGeom>
                  <a:solidFill>
                    <a:srgbClr val="0C2B57"/>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TextBox 86"/>
                  <p:cNvSpPr txBox="1"/>
                  <p:nvPr/>
                </p:nvSpPr>
                <p:spPr>
                  <a:xfrm>
                    <a:off x="1844539" y="5738314"/>
                    <a:ext cx="968837" cy="326243"/>
                  </a:xfrm>
                  <a:prstGeom prst="rect">
                    <a:avLst/>
                  </a:prstGeom>
                  <a:noFill/>
                </p:spPr>
                <p:txBody>
                  <a:bodyPr wrap="square" rtlCol="0" anchor="b">
                    <a:spAutoFit/>
                  </a:bodyPr>
                  <a:lstStyle/>
                  <a:p>
                    <a:pPr>
                      <a:lnSpc>
                        <a:spcPts val="860"/>
                      </a:lnSpc>
                    </a:pPr>
                    <a: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t>Cyber</a:t>
                    </a:r>
                    <a:b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t>Security </a:t>
                    </a:r>
                  </a:p>
                </p:txBody>
              </p:sp>
              <p:pic>
                <p:nvPicPr>
                  <p:cNvPr id="88" name="Picture 8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
                    <a:off x="211006" y="5383863"/>
                    <a:ext cx="531093" cy="450946"/>
                  </a:xfrm>
                  <a:prstGeom prst="rect">
                    <a:avLst/>
                  </a:prstGeom>
                </p:spPr>
              </p:pic>
            </p:grpSp>
            <p:grpSp>
              <p:nvGrpSpPr>
                <p:cNvPr id="79" name="Group 78"/>
                <p:cNvGrpSpPr/>
                <p:nvPr/>
              </p:nvGrpSpPr>
              <p:grpSpPr>
                <a:xfrm>
                  <a:off x="2759534" y="5239640"/>
                  <a:ext cx="1758330" cy="968838"/>
                  <a:chOff x="2759534" y="5239640"/>
                  <a:chExt cx="1758330" cy="968838"/>
                </a:xfrm>
              </p:grpSpPr>
              <p:sp>
                <p:nvSpPr>
                  <p:cNvPr id="83" name="Oval 82"/>
                  <p:cNvSpPr/>
                  <p:nvPr/>
                </p:nvSpPr>
                <p:spPr>
                  <a:xfrm>
                    <a:off x="3549027" y="5239640"/>
                    <a:ext cx="968837" cy="968838"/>
                  </a:xfrm>
                  <a:prstGeom prst="ellipse">
                    <a:avLst/>
                  </a:prstGeom>
                  <a:solidFill>
                    <a:schemeClr val="bg1">
                      <a:lumMod val="65000"/>
                    </a:schemeClr>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extBox 83"/>
                  <p:cNvSpPr txBox="1"/>
                  <p:nvPr/>
                </p:nvSpPr>
                <p:spPr>
                  <a:xfrm>
                    <a:off x="2759534" y="5648327"/>
                    <a:ext cx="968837" cy="438582"/>
                  </a:xfrm>
                  <a:prstGeom prst="rect">
                    <a:avLst/>
                  </a:prstGeom>
                  <a:noFill/>
                </p:spPr>
                <p:txBody>
                  <a:bodyPr wrap="square" rtlCol="0" anchor="b">
                    <a:spAutoFit/>
                  </a:bodyPr>
                  <a:lstStyle/>
                  <a:p>
                    <a:pPr>
                      <a:lnSpc>
                        <a:spcPts val="860"/>
                      </a:lnSpc>
                    </a:pPr>
                    <a: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t>Systems</a:t>
                    </a:r>
                  </a:p>
                  <a:p>
                    <a:pPr>
                      <a:lnSpc>
                        <a:spcPts val="860"/>
                      </a:lnSpc>
                    </a:pPr>
                    <a: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t>Engineering</a:t>
                    </a:r>
                  </a:p>
                  <a:p>
                    <a:pPr>
                      <a:lnSpc>
                        <a:spcPts val="860"/>
                      </a:lnSpc>
                    </a:pPr>
                    <a: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t>&amp; Integration</a:t>
                    </a:r>
                  </a:p>
                </p:txBody>
              </p:sp>
              <p:pic>
                <p:nvPicPr>
                  <p:cNvPr id="85" name="Picture 8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47774" y="5291546"/>
                    <a:ext cx="517476" cy="448058"/>
                  </a:xfrm>
                  <a:prstGeom prst="rect">
                    <a:avLst/>
                  </a:prstGeom>
                </p:spPr>
              </p:pic>
            </p:grpSp>
            <p:grpSp>
              <p:nvGrpSpPr>
                <p:cNvPr id="80" name="Group 79"/>
                <p:cNvGrpSpPr/>
                <p:nvPr/>
              </p:nvGrpSpPr>
              <p:grpSpPr>
                <a:xfrm>
                  <a:off x="1915561" y="5312774"/>
                  <a:ext cx="2709939" cy="717548"/>
                  <a:chOff x="1915561" y="5312774"/>
                  <a:chExt cx="2709939" cy="717548"/>
                </a:xfrm>
              </p:grpSpPr>
              <p:sp>
                <p:nvSpPr>
                  <p:cNvPr id="81" name="TextBox 80"/>
                  <p:cNvSpPr txBox="1"/>
                  <p:nvPr/>
                </p:nvSpPr>
                <p:spPr>
                  <a:xfrm>
                    <a:off x="3656662" y="5704079"/>
                    <a:ext cx="968838" cy="326243"/>
                  </a:xfrm>
                  <a:prstGeom prst="rect">
                    <a:avLst/>
                  </a:prstGeom>
                  <a:noFill/>
                </p:spPr>
                <p:txBody>
                  <a:bodyPr wrap="square" rtlCol="0" anchor="b">
                    <a:spAutoFit/>
                  </a:bodyPr>
                  <a:lstStyle/>
                  <a:p>
                    <a:pPr>
                      <a:lnSpc>
                        <a:spcPts val="860"/>
                      </a:lnSpc>
                    </a:pPr>
                    <a: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t>Enterprise IT</a:t>
                    </a:r>
                    <a:b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t>Management</a:t>
                    </a:r>
                  </a:p>
                </p:txBody>
              </p:sp>
              <p:pic>
                <p:nvPicPr>
                  <p:cNvPr id="82" name="Picture 8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420000">
                    <a:off x="1915561" y="5312774"/>
                    <a:ext cx="544711" cy="471640"/>
                  </a:xfrm>
                  <a:prstGeom prst="rect">
                    <a:avLst/>
                  </a:prstGeom>
                </p:spPr>
              </p:pic>
            </p:grpSp>
          </p:grpSp>
        </p:grpSp>
      </p:grpSp>
      <p:pic>
        <p:nvPicPr>
          <p:cNvPr id="94" name="Picture 9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90636" y="5231640"/>
            <a:ext cx="247338" cy="228600"/>
          </a:xfrm>
          <a:prstGeom prst="rect">
            <a:avLst/>
          </a:prstGeom>
        </p:spPr>
      </p:pic>
      <p:pic>
        <p:nvPicPr>
          <p:cNvPr id="96" name="Picture 9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5949" y="128694"/>
            <a:ext cx="3255387" cy="949678"/>
          </a:xfrm>
          <a:prstGeom prst="rect">
            <a:avLst/>
          </a:prstGeom>
        </p:spPr>
      </p:pic>
      <p:sp>
        <p:nvSpPr>
          <p:cNvPr id="45" name="TextBox 44"/>
          <p:cNvSpPr txBox="1"/>
          <p:nvPr/>
        </p:nvSpPr>
        <p:spPr>
          <a:xfrm>
            <a:off x="1667472" y="5504226"/>
            <a:ext cx="764903" cy="438582"/>
          </a:xfrm>
          <a:prstGeom prst="rect">
            <a:avLst/>
          </a:prstGeom>
          <a:noFill/>
        </p:spPr>
        <p:txBody>
          <a:bodyPr wrap="square" rtlCol="0" anchor="b">
            <a:spAutoFit/>
          </a:bodyPr>
          <a:lstStyle/>
          <a:p>
            <a:pPr>
              <a:lnSpc>
                <a:spcPts val="860"/>
              </a:lnSpc>
            </a:pPr>
            <a: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t>All-Source Intelligence Solutions</a:t>
            </a:r>
          </a:p>
        </p:txBody>
      </p:sp>
    </p:spTree>
    <p:extLst>
      <p:ext uri="{BB962C8B-B14F-4D97-AF65-F5344CB8AC3E}">
        <p14:creationId xmlns:p14="http://schemas.microsoft.com/office/powerpoint/2010/main" val="3753496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7421518" y="2876380"/>
            <a:ext cx="0" cy="3949132"/>
          </a:xfrm>
          <a:prstGeom prst="line">
            <a:avLst/>
          </a:prstGeom>
        </p:spPr>
        <p:style>
          <a:lnRef idx="1">
            <a:schemeClr val="accent3"/>
          </a:lnRef>
          <a:fillRef idx="0">
            <a:schemeClr val="accent3"/>
          </a:fillRef>
          <a:effectRef idx="0">
            <a:schemeClr val="accent3"/>
          </a:effectRef>
          <a:fontRef idx="minor">
            <a:schemeClr val="tx1"/>
          </a:fontRef>
        </p:style>
      </p:cxnSp>
      <p:sp>
        <p:nvSpPr>
          <p:cNvPr id="14" name="TextBox 13"/>
          <p:cNvSpPr txBox="1"/>
          <p:nvPr/>
        </p:nvSpPr>
        <p:spPr>
          <a:xfrm>
            <a:off x="708716" y="3507118"/>
            <a:ext cx="6566179" cy="523220"/>
          </a:xfrm>
          <a:prstGeom prst="rect">
            <a:avLst/>
          </a:prstGeom>
          <a:noFill/>
        </p:spPr>
        <p:txBody>
          <a:bodyPr wrap="square" rtlCol="0">
            <a:spAutoFit/>
          </a:bodyPr>
          <a:lstStyle/>
          <a:p>
            <a:r>
              <a:rPr lang="en-US" sz="1400" b="1" i="1" dirty="0">
                <a:solidFill>
                  <a:srgbClr val="0C2B57"/>
                </a:solidFill>
                <a:latin typeface="Verdana" panose="020B0604030504040204" pitchFamily="34" charset="0"/>
                <a:ea typeface="Verdana" panose="020B0604030504040204" pitchFamily="34" charset="0"/>
                <a:cs typeface="Verdana" panose="020B0604030504040204" pitchFamily="34" charset="0"/>
              </a:rPr>
              <a:t>Provide employees the same freedom they have on the Internet with the security of an enterprise business platform</a:t>
            </a:r>
          </a:p>
        </p:txBody>
      </p:sp>
      <p:sp>
        <p:nvSpPr>
          <p:cNvPr id="6" name="Rectangle 5"/>
          <p:cNvSpPr/>
          <p:nvPr/>
        </p:nvSpPr>
        <p:spPr>
          <a:xfrm>
            <a:off x="0" y="1104928"/>
            <a:ext cx="9144000" cy="234435"/>
          </a:xfrm>
          <a:prstGeom prst="rect">
            <a:avLst/>
          </a:prstGeom>
          <a:solidFill>
            <a:srgbClr val="0D2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C2B57"/>
              </a:solidFill>
            </a:endParaRPr>
          </a:p>
        </p:txBody>
      </p:sp>
      <p:sp>
        <p:nvSpPr>
          <p:cNvPr id="7" name="TextBox 6"/>
          <p:cNvSpPr txBox="1"/>
          <p:nvPr/>
        </p:nvSpPr>
        <p:spPr>
          <a:xfrm>
            <a:off x="658349" y="2876380"/>
            <a:ext cx="7376984" cy="677108"/>
          </a:xfrm>
          <a:prstGeom prst="rect">
            <a:avLst/>
          </a:prstGeom>
          <a:noFill/>
        </p:spPr>
        <p:txBody>
          <a:bodyPr wrap="square" rtlCol="0">
            <a:spAutoFit/>
          </a:bodyPr>
          <a:lstStyle/>
          <a:p>
            <a:r>
              <a:rPr lang="en-US" sz="3800" spc="-20" dirty="0">
                <a:solidFill>
                  <a:srgbClr val="0C2B57"/>
                </a:solidFill>
                <a:latin typeface="Verdana" panose="020B0604030504040204" pitchFamily="34" charset="0"/>
                <a:ea typeface="Verdana" panose="020B0604030504040204" pitchFamily="34" charset="0"/>
                <a:cs typeface="Verdana" panose="020B0604030504040204" pitchFamily="34" charset="0"/>
              </a:rPr>
              <a:t>IT Enterprise Management </a:t>
            </a:r>
          </a:p>
        </p:txBody>
      </p:sp>
      <p:sp>
        <p:nvSpPr>
          <p:cNvPr id="11" name="TextBox 10"/>
          <p:cNvSpPr txBox="1"/>
          <p:nvPr/>
        </p:nvSpPr>
        <p:spPr>
          <a:xfrm>
            <a:off x="7535529" y="2876380"/>
            <a:ext cx="1398454" cy="1785104"/>
          </a:xfrm>
          <a:prstGeom prst="rect">
            <a:avLst/>
          </a:prstGeom>
          <a:noFill/>
        </p:spPr>
        <p:txBody>
          <a:bodyPr wrap="square" rtlCol="0">
            <a:spAutoFit/>
          </a:bodyPr>
          <a:lstStyle/>
          <a:p>
            <a:pPr marL="100584" lvl="0" indent="-914400" fontAlgn="base">
              <a:spcBef>
                <a:spcPts val="600"/>
              </a:spcBef>
              <a:spcAft>
                <a:spcPct val="0"/>
              </a:spcAft>
              <a:defRPr/>
            </a:pPr>
            <a:r>
              <a:rPr lang="en-US" sz="1300" b="1" kern="0" dirty="0">
                <a:solidFill>
                  <a:srgbClr val="0C2B57"/>
                </a:solidFill>
              </a:rPr>
              <a:t>&gt; </a:t>
            </a:r>
            <a:r>
              <a:rPr lang="en-US" sz="1200" b="1" kern="0" dirty="0">
                <a:solidFill>
                  <a:srgbClr val="0C2B57"/>
                </a:solidFill>
              </a:rPr>
              <a:t>Customers</a:t>
            </a:r>
          </a:p>
          <a:p>
            <a:pPr marL="182880" indent="-91440" fontAlgn="base">
              <a:spcBef>
                <a:spcPts val="600"/>
              </a:spcBef>
              <a:spcAft>
                <a:spcPct val="0"/>
              </a:spcAft>
              <a:buFont typeface="Arial" pitchFamily="34" charset="0"/>
              <a:buChar char="•"/>
              <a:defRPr/>
            </a:pPr>
            <a:r>
              <a:rPr lang="en-US" sz="1100" b="1" kern="0" dirty="0">
                <a:solidFill>
                  <a:srgbClr val="0C2B57"/>
                </a:solidFill>
              </a:rPr>
              <a:t>Northern VA “Agency” </a:t>
            </a:r>
          </a:p>
          <a:p>
            <a:pPr marL="182880" indent="-91440" fontAlgn="base">
              <a:spcBef>
                <a:spcPts val="600"/>
              </a:spcBef>
              <a:spcAft>
                <a:spcPct val="0"/>
              </a:spcAft>
              <a:buFont typeface="Arial" pitchFamily="34" charset="0"/>
              <a:buChar char="•"/>
              <a:defRPr/>
            </a:pPr>
            <a:r>
              <a:rPr lang="en-US" sz="1100" b="1" kern="0" dirty="0">
                <a:solidFill>
                  <a:srgbClr val="0C2B57"/>
                </a:solidFill>
              </a:rPr>
              <a:t>FAA</a:t>
            </a:r>
          </a:p>
          <a:p>
            <a:pPr marL="182880" indent="-91440" fontAlgn="base">
              <a:spcBef>
                <a:spcPts val="600"/>
              </a:spcBef>
              <a:spcAft>
                <a:spcPct val="0"/>
              </a:spcAft>
              <a:buFont typeface="Arial" pitchFamily="34" charset="0"/>
              <a:buChar char="•"/>
              <a:defRPr/>
            </a:pPr>
            <a:r>
              <a:rPr lang="en-US" sz="1100" b="1" kern="0" dirty="0">
                <a:solidFill>
                  <a:srgbClr val="0C2B57"/>
                </a:solidFill>
              </a:rPr>
              <a:t>NIST</a:t>
            </a:r>
          </a:p>
          <a:p>
            <a:pPr marL="182880" indent="-91440" fontAlgn="base">
              <a:spcBef>
                <a:spcPts val="600"/>
              </a:spcBef>
              <a:spcAft>
                <a:spcPct val="0"/>
              </a:spcAft>
              <a:buFont typeface="Arial" pitchFamily="34" charset="0"/>
              <a:buChar char="•"/>
              <a:defRPr/>
            </a:pPr>
            <a:r>
              <a:rPr lang="en-US" sz="1100" b="1" kern="0" dirty="0">
                <a:solidFill>
                  <a:srgbClr val="0C2B57"/>
                </a:solidFill>
              </a:rPr>
              <a:t>Air Force MFOQA/IRIS</a:t>
            </a:r>
          </a:p>
          <a:p>
            <a:endParaRPr lang="en-US" sz="1100" dirty="0"/>
          </a:p>
        </p:txBody>
      </p:sp>
      <p:sp>
        <p:nvSpPr>
          <p:cNvPr id="8" name="TextBox 7"/>
          <p:cNvSpPr txBox="1"/>
          <p:nvPr/>
        </p:nvSpPr>
        <p:spPr>
          <a:xfrm>
            <a:off x="732780" y="4189197"/>
            <a:ext cx="6542115" cy="630942"/>
          </a:xfrm>
          <a:prstGeom prst="rect">
            <a:avLst/>
          </a:prstGeom>
          <a:noFill/>
        </p:spPr>
        <p:txBody>
          <a:bodyPr wrap="square" rtlCol="0">
            <a:spAutoFit/>
          </a:bodyPr>
          <a:lstStyle/>
          <a:p>
            <a:pPr marL="182880" lvl="0" indent="-182880" fontAlgn="base">
              <a:spcAft>
                <a:spcPct val="0"/>
              </a:spcAft>
              <a:buFont typeface="Wingdings" pitchFamily="2" charset="2"/>
              <a:buChar char="§"/>
              <a:defRPr/>
            </a:pPr>
            <a:r>
              <a:rPr lang="en-US" sz="1200" b="1" kern="0" dirty="0">
                <a:latin typeface="Verdana" panose="020B0604030504040204" pitchFamily="34" charset="0"/>
                <a:ea typeface="Verdana" panose="020B0604030504040204" pitchFamily="34" charset="0"/>
                <a:cs typeface="Verdana" panose="020B0604030504040204" pitchFamily="34" charset="0"/>
              </a:rPr>
              <a:t>Cypher’s Offerings: </a:t>
            </a:r>
            <a:r>
              <a:rPr lang="en-US" sz="1200" kern="0" dirty="0">
                <a:latin typeface="Verdana" panose="020B0604030504040204" pitchFamily="34" charset="0"/>
                <a:ea typeface="Verdana" panose="020B0604030504040204" pitchFamily="34" charset="0"/>
                <a:cs typeface="Verdana" panose="020B0604030504040204" pitchFamily="34" charset="0"/>
              </a:rPr>
              <a:t> IT Project &amp; Program Management/ Agile Coaching / Business Process Improvement</a:t>
            </a:r>
            <a:br>
              <a:rPr lang="en-US" sz="1200" kern="0" dirty="0">
                <a:latin typeface="Verdana" panose="020B0604030504040204" pitchFamily="34" charset="0"/>
                <a:ea typeface="Verdana" panose="020B0604030504040204" pitchFamily="34" charset="0"/>
                <a:cs typeface="Verdana" panose="020B0604030504040204" pitchFamily="34" charset="0"/>
              </a:rPr>
            </a:br>
            <a:endParaRPr lang="en-US" sz="1100" dirty="0">
              <a:latin typeface="Verdana" panose="020B0604030504040204" pitchFamily="34" charset="0"/>
              <a:ea typeface="Verdana" panose="020B0604030504040204" pitchFamily="34" charset="0"/>
              <a:cs typeface="Verdana" panose="020B0604030504040204" pitchFamily="34" charset="0"/>
            </a:endParaRPr>
          </a:p>
        </p:txBody>
      </p:sp>
      <p:grpSp>
        <p:nvGrpSpPr>
          <p:cNvPr id="2" name="Group 1"/>
          <p:cNvGrpSpPr/>
          <p:nvPr/>
        </p:nvGrpSpPr>
        <p:grpSpPr>
          <a:xfrm>
            <a:off x="0" y="6543675"/>
            <a:ext cx="9340850" cy="520700"/>
            <a:chOff x="0" y="6543675"/>
            <a:chExt cx="9340850" cy="520700"/>
          </a:xfrm>
        </p:grpSpPr>
        <p:sp>
          <p:nvSpPr>
            <p:cNvPr id="43" name="Rectangle 42"/>
            <p:cNvSpPr/>
            <p:nvPr/>
          </p:nvSpPr>
          <p:spPr>
            <a:xfrm>
              <a:off x="0" y="6707371"/>
              <a:ext cx="9144000" cy="1506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8820150" y="6543675"/>
              <a:ext cx="520700" cy="520700"/>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8820150" y="6611495"/>
              <a:ext cx="327931" cy="230832"/>
            </a:xfrm>
            <a:prstGeom prst="rect">
              <a:avLst/>
            </a:prstGeom>
            <a:noFill/>
          </p:spPr>
          <p:txBody>
            <a:bodyPr wrap="square" rtlCol="0">
              <a:spAutoFit/>
            </a:bodyPr>
            <a:lstStyle/>
            <a:p>
              <a:pPr algn="r"/>
              <a:r>
                <a:rPr lang="en-US" sz="900" i="1" spc="-100" dirty="0">
                  <a:solidFill>
                    <a:schemeClr val="bg1"/>
                  </a:solidFill>
                  <a:latin typeface="Verdana" panose="020B0604030504040204" pitchFamily="34" charset="0"/>
                  <a:ea typeface="Verdana" panose="020B0604030504040204" pitchFamily="34" charset="0"/>
                  <a:cs typeface="Verdana" panose="020B0604030504040204" pitchFamily="34" charset="0"/>
                </a:rPr>
                <a:t>7</a:t>
              </a:r>
            </a:p>
          </p:txBody>
        </p:sp>
      </p:grpSp>
      <p:pic>
        <p:nvPicPr>
          <p:cNvPr id="35" name="Picture 3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400536"/>
            <a:ext cx="9144000" cy="1424769"/>
          </a:xfrm>
          <a:prstGeom prst="rect">
            <a:avLst/>
          </a:prstGeom>
        </p:spPr>
      </p:pic>
      <p:grpSp>
        <p:nvGrpSpPr>
          <p:cNvPr id="45" name="Group 44"/>
          <p:cNvGrpSpPr/>
          <p:nvPr/>
        </p:nvGrpSpPr>
        <p:grpSpPr>
          <a:xfrm>
            <a:off x="1619236" y="5059011"/>
            <a:ext cx="4576913" cy="987555"/>
            <a:chOff x="982335" y="5233928"/>
            <a:chExt cx="4576913" cy="987555"/>
          </a:xfrm>
        </p:grpSpPr>
        <p:sp>
          <p:nvSpPr>
            <p:cNvPr id="46" name="Oval 45"/>
            <p:cNvSpPr/>
            <p:nvPr/>
          </p:nvSpPr>
          <p:spPr>
            <a:xfrm>
              <a:off x="982335" y="5242948"/>
              <a:ext cx="968838" cy="968838"/>
            </a:xfrm>
            <a:prstGeom prst="ellipse">
              <a:avLst/>
            </a:prstGeom>
            <a:solidFill>
              <a:schemeClr val="bg1">
                <a:lumMod val="65000"/>
              </a:schemeClr>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Oval 91"/>
            <p:cNvSpPr/>
            <p:nvPr/>
          </p:nvSpPr>
          <p:spPr>
            <a:xfrm>
              <a:off x="1853762" y="5233928"/>
              <a:ext cx="968838" cy="968838"/>
            </a:xfrm>
            <a:prstGeom prst="ellipse">
              <a:avLst/>
            </a:prstGeom>
            <a:solidFill>
              <a:schemeClr val="bg1">
                <a:lumMod val="65000"/>
              </a:schemeClr>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5" name="Group 74"/>
            <p:cNvGrpSpPr/>
            <p:nvPr/>
          </p:nvGrpSpPr>
          <p:grpSpPr>
            <a:xfrm>
              <a:off x="1144754" y="5239640"/>
              <a:ext cx="4414494" cy="981843"/>
              <a:chOff x="846006" y="5239640"/>
              <a:chExt cx="4414494" cy="981843"/>
            </a:xfrm>
          </p:grpSpPr>
          <p:grpSp>
            <p:nvGrpSpPr>
              <p:cNvPr id="76" name="Group 75"/>
              <p:cNvGrpSpPr/>
              <p:nvPr/>
            </p:nvGrpSpPr>
            <p:grpSpPr>
              <a:xfrm>
                <a:off x="1690046" y="5252645"/>
                <a:ext cx="1639521" cy="968838"/>
                <a:chOff x="1048081" y="5252645"/>
                <a:chExt cx="1639521" cy="968838"/>
              </a:xfrm>
            </p:grpSpPr>
            <p:sp>
              <p:nvSpPr>
                <p:cNvPr id="89" name="Oval 88"/>
                <p:cNvSpPr/>
                <p:nvPr/>
              </p:nvSpPr>
              <p:spPr>
                <a:xfrm>
                  <a:off x="1718764" y="5252645"/>
                  <a:ext cx="968838" cy="968838"/>
                </a:xfrm>
                <a:prstGeom prst="ellipse">
                  <a:avLst/>
                </a:prstGeom>
                <a:solidFill>
                  <a:schemeClr val="bg1">
                    <a:lumMod val="65000"/>
                  </a:schemeClr>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TextBox 89"/>
                <p:cNvSpPr txBox="1"/>
                <p:nvPr/>
              </p:nvSpPr>
              <p:spPr>
                <a:xfrm>
                  <a:off x="1048081" y="5749809"/>
                  <a:ext cx="968837" cy="323165"/>
                </a:xfrm>
                <a:prstGeom prst="rect">
                  <a:avLst/>
                </a:prstGeom>
                <a:noFill/>
              </p:spPr>
              <p:txBody>
                <a:bodyPr wrap="square" rtlCol="0" anchor="b">
                  <a:spAutoFit/>
                </a:bodyPr>
                <a:lstStyle/>
                <a:p>
                  <a:pPr>
                    <a:lnSpc>
                      <a:spcPts val="860"/>
                    </a:lnSpc>
                  </a:pPr>
                  <a: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t>Software </a:t>
                  </a:r>
                  <a:b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t>Services</a:t>
                  </a:r>
                </a:p>
              </p:txBody>
            </p:sp>
            <p:pic>
              <p:nvPicPr>
                <p:cNvPr id="91" name="Picture 9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27977" y="5291546"/>
                  <a:ext cx="517475" cy="448058"/>
                </a:xfrm>
                <a:prstGeom prst="rect">
                  <a:avLst/>
                </a:prstGeom>
              </p:spPr>
            </p:pic>
          </p:grpSp>
          <p:grpSp>
            <p:nvGrpSpPr>
              <p:cNvPr id="77" name="Group 76"/>
              <p:cNvGrpSpPr/>
              <p:nvPr/>
            </p:nvGrpSpPr>
            <p:grpSpPr>
              <a:xfrm>
                <a:off x="846006" y="5239640"/>
                <a:ext cx="4414494" cy="972146"/>
                <a:chOff x="211006" y="5239640"/>
                <a:chExt cx="4414494" cy="972146"/>
              </a:xfrm>
            </p:grpSpPr>
            <p:grpSp>
              <p:nvGrpSpPr>
                <p:cNvPr id="78" name="Group 77"/>
                <p:cNvGrpSpPr/>
                <p:nvPr/>
              </p:nvGrpSpPr>
              <p:grpSpPr>
                <a:xfrm>
                  <a:off x="211006" y="5242948"/>
                  <a:ext cx="3427693" cy="968838"/>
                  <a:chOff x="211006" y="5242948"/>
                  <a:chExt cx="3427693" cy="968838"/>
                </a:xfrm>
              </p:grpSpPr>
              <p:sp>
                <p:nvSpPr>
                  <p:cNvPr id="86" name="Oval 85"/>
                  <p:cNvSpPr/>
                  <p:nvPr/>
                </p:nvSpPr>
                <p:spPr>
                  <a:xfrm>
                    <a:off x="2669862" y="5242948"/>
                    <a:ext cx="968837" cy="968838"/>
                  </a:xfrm>
                  <a:prstGeom prst="ellipse">
                    <a:avLst/>
                  </a:prstGeom>
                  <a:solidFill>
                    <a:schemeClr val="bg1">
                      <a:lumMod val="65000"/>
                    </a:schemeClr>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TextBox 86"/>
                  <p:cNvSpPr txBox="1"/>
                  <p:nvPr/>
                </p:nvSpPr>
                <p:spPr>
                  <a:xfrm>
                    <a:off x="1844539" y="5738314"/>
                    <a:ext cx="968837" cy="326243"/>
                  </a:xfrm>
                  <a:prstGeom prst="rect">
                    <a:avLst/>
                  </a:prstGeom>
                  <a:noFill/>
                </p:spPr>
                <p:txBody>
                  <a:bodyPr wrap="square" rtlCol="0" anchor="b">
                    <a:spAutoFit/>
                  </a:bodyPr>
                  <a:lstStyle/>
                  <a:p>
                    <a:pPr>
                      <a:lnSpc>
                        <a:spcPts val="860"/>
                      </a:lnSpc>
                    </a:pPr>
                    <a: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t>Cyber</a:t>
                    </a:r>
                    <a:b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t>Security </a:t>
                    </a:r>
                  </a:p>
                </p:txBody>
              </p:sp>
              <p:pic>
                <p:nvPicPr>
                  <p:cNvPr id="88" name="Picture 8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
                    <a:off x="211006" y="5383863"/>
                    <a:ext cx="531093" cy="450946"/>
                  </a:xfrm>
                  <a:prstGeom prst="rect">
                    <a:avLst/>
                  </a:prstGeom>
                </p:spPr>
              </p:pic>
            </p:grpSp>
            <p:grpSp>
              <p:nvGrpSpPr>
                <p:cNvPr id="79" name="Group 78"/>
                <p:cNvGrpSpPr/>
                <p:nvPr/>
              </p:nvGrpSpPr>
              <p:grpSpPr>
                <a:xfrm>
                  <a:off x="2759534" y="5239640"/>
                  <a:ext cx="1758330" cy="968838"/>
                  <a:chOff x="2759534" y="5239640"/>
                  <a:chExt cx="1758330" cy="968838"/>
                </a:xfrm>
              </p:grpSpPr>
              <p:sp>
                <p:nvSpPr>
                  <p:cNvPr id="83" name="Oval 82"/>
                  <p:cNvSpPr/>
                  <p:nvPr/>
                </p:nvSpPr>
                <p:spPr>
                  <a:xfrm>
                    <a:off x="3549027" y="5239640"/>
                    <a:ext cx="968837" cy="968838"/>
                  </a:xfrm>
                  <a:prstGeom prst="ellipse">
                    <a:avLst/>
                  </a:prstGeom>
                  <a:solidFill>
                    <a:srgbClr val="0C2B57"/>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extBox 83"/>
                  <p:cNvSpPr txBox="1"/>
                  <p:nvPr/>
                </p:nvSpPr>
                <p:spPr>
                  <a:xfrm>
                    <a:off x="2759534" y="5648327"/>
                    <a:ext cx="968837" cy="438582"/>
                  </a:xfrm>
                  <a:prstGeom prst="rect">
                    <a:avLst/>
                  </a:prstGeom>
                  <a:noFill/>
                </p:spPr>
                <p:txBody>
                  <a:bodyPr wrap="square" rtlCol="0" anchor="b">
                    <a:spAutoFit/>
                  </a:bodyPr>
                  <a:lstStyle/>
                  <a:p>
                    <a:pPr>
                      <a:lnSpc>
                        <a:spcPts val="860"/>
                      </a:lnSpc>
                    </a:pPr>
                    <a: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t>Systems</a:t>
                    </a:r>
                  </a:p>
                  <a:p>
                    <a:pPr>
                      <a:lnSpc>
                        <a:spcPts val="860"/>
                      </a:lnSpc>
                    </a:pPr>
                    <a: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t>Engineering</a:t>
                    </a:r>
                  </a:p>
                  <a:p>
                    <a:pPr>
                      <a:lnSpc>
                        <a:spcPts val="860"/>
                      </a:lnSpc>
                    </a:pPr>
                    <a: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t>&amp; Integration</a:t>
                    </a:r>
                  </a:p>
                </p:txBody>
              </p:sp>
              <p:pic>
                <p:nvPicPr>
                  <p:cNvPr id="85" name="Picture 8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47774" y="5291546"/>
                    <a:ext cx="517476" cy="448058"/>
                  </a:xfrm>
                  <a:prstGeom prst="rect">
                    <a:avLst/>
                  </a:prstGeom>
                </p:spPr>
              </p:pic>
            </p:grpSp>
            <p:grpSp>
              <p:nvGrpSpPr>
                <p:cNvPr id="80" name="Group 79"/>
                <p:cNvGrpSpPr/>
                <p:nvPr/>
              </p:nvGrpSpPr>
              <p:grpSpPr>
                <a:xfrm>
                  <a:off x="1915561" y="5312774"/>
                  <a:ext cx="2709939" cy="717548"/>
                  <a:chOff x="1915561" y="5312774"/>
                  <a:chExt cx="2709939" cy="717548"/>
                </a:xfrm>
              </p:grpSpPr>
              <p:sp>
                <p:nvSpPr>
                  <p:cNvPr id="81" name="TextBox 80"/>
                  <p:cNvSpPr txBox="1"/>
                  <p:nvPr/>
                </p:nvSpPr>
                <p:spPr>
                  <a:xfrm>
                    <a:off x="3656662" y="5704079"/>
                    <a:ext cx="968838" cy="326243"/>
                  </a:xfrm>
                  <a:prstGeom prst="rect">
                    <a:avLst/>
                  </a:prstGeom>
                  <a:noFill/>
                </p:spPr>
                <p:txBody>
                  <a:bodyPr wrap="square" rtlCol="0" anchor="b">
                    <a:spAutoFit/>
                  </a:bodyPr>
                  <a:lstStyle/>
                  <a:p>
                    <a:pPr>
                      <a:lnSpc>
                        <a:spcPts val="860"/>
                      </a:lnSpc>
                    </a:pPr>
                    <a: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t>Enterprise IT</a:t>
                    </a:r>
                    <a:b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t>Management</a:t>
                    </a:r>
                  </a:p>
                </p:txBody>
              </p:sp>
              <p:pic>
                <p:nvPicPr>
                  <p:cNvPr id="82" name="Picture 8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420000">
                    <a:off x="1915561" y="5312774"/>
                    <a:ext cx="544711" cy="471640"/>
                  </a:xfrm>
                  <a:prstGeom prst="rect">
                    <a:avLst/>
                  </a:prstGeom>
                </p:spPr>
              </p:pic>
            </p:grpSp>
          </p:grpSp>
        </p:grpSp>
      </p:grpSp>
      <p:pic>
        <p:nvPicPr>
          <p:cNvPr id="94" name="Picture 9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52227" y="5243975"/>
            <a:ext cx="247338" cy="228600"/>
          </a:xfrm>
          <a:prstGeom prst="rect">
            <a:avLst/>
          </a:prstGeom>
        </p:spPr>
      </p:pic>
      <p:pic>
        <p:nvPicPr>
          <p:cNvPr id="96" name="Picture 9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5949" y="128694"/>
            <a:ext cx="3255387" cy="949678"/>
          </a:xfrm>
          <a:prstGeom prst="rect">
            <a:avLst/>
          </a:prstGeom>
        </p:spPr>
      </p:pic>
      <p:sp>
        <p:nvSpPr>
          <p:cNvPr id="44" name="TextBox 43"/>
          <p:cNvSpPr txBox="1"/>
          <p:nvPr/>
        </p:nvSpPr>
        <p:spPr>
          <a:xfrm>
            <a:off x="1768903" y="5549142"/>
            <a:ext cx="764903" cy="438582"/>
          </a:xfrm>
          <a:prstGeom prst="rect">
            <a:avLst/>
          </a:prstGeom>
          <a:noFill/>
        </p:spPr>
        <p:txBody>
          <a:bodyPr wrap="square" rtlCol="0" anchor="b">
            <a:spAutoFit/>
          </a:bodyPr>
          <a:lstStyle/>
          <a:p>
            <a:pPr>
              <a:lnSpc>
                <a:spcPts val="860"/>
              </a:lnSpc>
            </a:pPr>
            <a:r>
              <a:rPr lang="en-US" sz="800" spc="-20" dirty="0">
                <a:solidFill>
                  <a:schemeClr val="bg1"/>
                </a:solidFill>
                <a:latin typeface="Verdana" panose="020B0604030504040204" pitchFamily="34" charset="0"/>
                <a:ea typeface="Verdana" panose="020B0604030504040204" pitchFamily="34" charset="0"/>
                <a:cs typeface="Verdana" panose="020B0604030504040204" pitchFamily="34" charset="0"/>
              </a:rPr>
              <a:t>All-Source Intelligence Solutions</a:t>
            </a:r>
          </a:p>
        </p:txBody>
      </p:sp>
    </p:spTree>
    <p:extLst>
      <p:ext uri="{BB962C8B-B14F-4D97-AF65-F5344CB8AC3E}">
        <p14:creationId xmlns:p14="http://schemas.microsoft.com/office/powerpoint/2010/main" val="4162009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107431"/>
            <a:ext cx="9144000" cy="234435"/>
          </a:xfrm>
          <a:prstGeom prst="rect">
            <a:avLst/>
          </a:prstGeom>
          <a:solidFill>
            <a:srgbClr val="0C2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C2B57"/>
              </a:solidFill>
            </a:endParaRPr>
          </a:p>
        </p:txBody>
      </p:sp>
      <p:sp>
        <p:nvSpPr>
          <p:cNvPr id="7" name="TextBox 6"/>
          <p:cNvSpPr txBox="1"/>
          <p:nvPr/>
        </p:nvSpPr>
        <p:spPr>
          <a:xfrm>
            <a:off x="423844" y="2892376"/>
            <a:ext cx="7376984" cy="677108"/>
          </a:xfrm>
          <a:prstGeom prst="rect">
            <a:avLst/>
          </a:prstGeom>
          <a:noFill/>
        </p:spPr>
        <p:txBody>
          <a:bodyPr wrap="square" rtlCol="0">
            <a:spAutoFit/>
          </a:bodyPr>
          <a:lstStyle/>
          <a:p>
            <a:r>
              <a:rPr lang="en-US" sz="3800" spc="-20" dirty="0">
                <a:solidFill>
                  <a:srgbClr val="0C2B57"/>
                </a:solidFill>
                <a:latin typeface="Verdana" panose="020B0604030504040204" pitchFamily="34" charset="0"/>
                <a:ea typeface="Verdana" panose="020B0604030504040204" pitchFamily="34" charset="0"/>
                <a:cs typeface="Verdana" panose="020B0604030504040204" pitchFamily="34" charset="0"/>
              </a:rPr>
              <a:t>Contract Vehicles</a:t>
            </a:r>
          </a:p>
        </p:txBody>
      </p:sp>
      <p:sp>
        <p:nvSpPr>
          <p:cNvPr id="8" name="TextBox 7"/>
          <p:cNvSpPr txBox="1"/>
          <p:nvPr/>
        </p:nvSpPr>
        <p:spPr>
          <a:xfrm>
            <a:off x="128624" y="4189197"/>
            <a:ext cx="6157834" cy="1405513"/>
          </a:xfrm>
          <a:prstGeom prst="rect">
            <a:avLst/>
          </a:prstGeom>
          <a:noFill/>
        </p:spPr>
        <p:txBody>
          <a:bodyPr wrap="square" rtlCol="0">
            <a:spAutoFit/>
          </a:bodyPr>
          <a:lstStyle/>
          <a:p>
            <a:pPr marL="171450" indent="-171450" fontAlgn="base">
              <a:spcBef>
                <a:spcPts val="800"/>
              </a:spcBef>
              <a:spcAft>
                <a:spcPct val="0"/>
              </a:spcAft>
              <a:buFont typeface="Wingdings" panose="05000000000000000000" pitchFamily="2" charset="2"/>
              <a:buChar char="§"/>
              <a:defRPr/>
            </a:pPr>
            <a:r>
              <a:rPr lang="en-US" sz="1200" b="1" kern="0" dirty="0">
                <a:latin typeface="Verdana" panose="020B0604030504040204" pitchFamily="34" charset="0"/>
                <a:ea typeface="Verdana" panose="020B0604030504040204" pitchFamily="34" charset="0"/>
                <a:cs typeface="Verdana" panose="020B0604030504040204" pitchFamily="34" charset="0"/>
              </a:rPr>
              <a:t>Subcontractor: </a:t>
            </a:r>
            <a:r>
              <a:rPr lang="en-US" sz="1200" kern="0" dirty="0">
                <a:latin typeface="Verdana" panose="020B0604030504040204" pitchFamily="34" charset="0"/>
                <a:ea typeface="Verdana" panose="020B0604030504040204" pitchFamily="34" charset="0"/>
                <a:cs typeface="Verdana" panose="020B0604030504040204" pitchFamily="34" charset="0"/>
              </a:rPr>
              <a:t>USAF NETCENTS 2 (Small Business) / ESITE (Small Business), DHS EAGLE II (Small Business) / SIA II (Large Business) / CYBERCOM OMNIBUS (Large Business) / VS2 (Large Business) / VECTOR ( Small Business) / RS3</a:t>
            </a:r>
          </a:p>
          <a:p>
            <a:pPr marL="171450" indent="-171450" fontAlgn="base">
              <a:spcBef>
                <a:spcPts val="800"/>
              </a:spcBef>
              <a:spcAft>
                <a:spcPct val="0"/>
              </a:spcAft>
              <a:buFont typeface="Wingdings" panose="05000000000000000000" pitchFamily="2" charset="2"/>
              <a:buChar char="§"/>
              <a:defRPr/>
            </a:pPr>
            <a:endParaRPr lang="en-US" sz="1200" kern="0" dirty="0">
              <a:latin typeface="Verdana" panose="020B0604030504040204" pitchFamily="34" charset="0"/>
              <a:ea typeface="Verdana" panose="020B0604030504040204" pitchFamily="34" charset="0"/>
              <a:cs typeface="Verdana" panose="020B0604030504040204" pitchFamily="34" charset="0"/>
            </a:endParaRPr>
          </a:p>
          <a:p>
            <a:pPr lvl="0" fontAlgn="base">
              <a:spcBef>
                <a:spcPts val="800"/>
              </a:spcBef>
              <a:spcAft>
                <a:spcPct val="0"/>
              </a:spcAft>
              <a:defRPr/>
            </a:pPr>
            <a:endParaRPr lang="en-US" sz="1200" kern="0" dirty="0">
              <a:latin typeface="Verdana" panose="020B0604030504040204" pitchFamily="34" charset="0"/>
              <a:ea typeface="Verdana" panose="020B0604030504040204" pitchFamily="34" charset="0"/>
              <a:cs typeface="Verdana" panose="020B0604030504040204" pitchFamily="34" charset="0"/>
            </a:endParaRPr>
          </a:p>
        </p:txBody>
      </p:sp>
      <p:sp>
        <p:nvSpPr>
          <p:cNvPr id="9" name="TextBox 8"/>
          <p:cNvSpPr txBox="1"/>
          <p:nvPr/>
        </p:nvSpPr>
        <p:spPr>
          <a:xfrm>
            <a:off x="450440" y="3514909"/>
            <a:ext cx="7225553" cy="523220"/>
          </a:xfrm>
          <a:prstGeom prst="rect">
            <a:avLst/>
          </a:prstGeom>
          <a:noFill/>
        </p:spPr>
        <p:txBody>
          <a:bodyPr wrap="square" rtlCol="0">
            <a:spAutoFit/>
          </a:bodyPr>
          <a:lstStyle/>
          <a:p>
            <a:r>
              <a:rPr lang="en-US" sz="1400" b="1" i="1" dirty="0">
                <a:solidFill>
                  <a:srgbClr val="0C2B57"/>
                </a:solidFill>
                <a:latin typeface="Verdana" panose="020B0604030504040204" pitchFamily="34" charset="0"/>
                <a:ea typeface="Verdana" panose="020B0604030504040204" pitchFamily="34" charset="0"/>
                <a:cs typeface="Verdana" panose="020B0604030504040204" pitchFamily="34" charset="0"/>
              </a:rPr>
              <a:t>Cypher delivers services and products to Federal customers through </a:t>
            </a:r>
            <a:br>
              <a:rPr lang="en-US" sz="1400" b="1" i="1" dirty="0">
                <a:solidFill>
                  <a:srgbClr val="0C2B57"/>
                </a:solidFill>
                <a:latin typeface="Verdana" panose="020B0604030504040204" pitchFamily="34" charset="0"/>
                <a:ea typeface="Verdana" panose="020B0604030504040204" pitchFamily="34" charset="0"/>
                <a:cs typeface="Verdana" panose="020B0604030504040204" pitchFamily="34" charset="0"/>
              </a:rPr>
            </a:br>
            <a:r>
              <a:rPr lang="en-US" sz="1400" b="1" i="1" dirty="0">
                <a:solidFill>
                  <a:srgbClr val="0C2B57"/>
                </a:solidFill>
                <a:latin typeface="Verdana" panose="020B0604030504040204" pitchFamily="34" charset="0"/>
                <a:ea typeface="Verdana" panose="020B0604030504040204" pitchFamily="34" charset="0"/>
                <a:cs typeface="Verdana" panose="020B0604030504040204" pitchFamily="34" charset="0"/>
              </a:rPr>
              <a:t>a variety of contract vehicles</a:t>
            </a:r>
          </a:p>
        </p:txBody>
      </p:sp>
      <p:pic>
        <p:nvPicPr>
          <p:cNvPr id="12" name="Picture 1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402746"/>
            <a:ext cx="9144000" cy="1428750"/>
          </a:xfrm>
          <a:prstGeom prst="rect">
            <a:avLst/>
          </a:prstGeom>
        </p:spPr>
      </p:pic>
      <p:grpSp>
        <p:nvGrpSpPr>
          <p:cNvPr id="2" name="Group 1"/>
          <p:cNvGrpSpPr/>
          <p:nvPr/>
        </p:nvGrpSpPr>
        <p:grpSpPr>
          <a:xfrm>
            <a:off x="0" y="6543675"/>
            <a:ext cx="9340850" cy="520700"/>
            <a:chOff x="0" y="6543675"/>
            <a:chExt cx="9340850" cy="520700"/>
          </a:xfrm>
        </p:grpSpPr>
        <p:grpSp>
          <p:nvGrpSpPr>
            <p:cNvPr id="13" name="Group 12"/>
            <p:cNvGrpSpPr/>
            <p:nvPr/>
          </p:nvGrpSpPr>
          <p:grpSpPr>
            <a:xfrm>
              <a:off x="0" y="6689952"/>
              <a:ext cx="9144000" cy="212932"/>
              <a:chOff x="0" y="6689952"/>
              <a:chExt cx="9144000" cy="212932"/>
            </a:xfrm>
          </p:grpSpPr>
          <p:grpSp>
            <p:nvGrpSpPr>
              <p:cNvPr id="15" name="Group 14"/>
              <p:cNvGrpSpPr/>
              <p:nvPr/>
            </p:nvGrpSpPr>
            <p:grpSpPr>
              <a:xfrm>
                <a:off x="0" y="6702829"/>
                <a:ext cx="9144000" cy="200055"/>
                <a:chOff x="0" y="6702829"/>
                <a:chExt cx="9144000" cy="200055"/>
              </a:xfrm>
            </p:grpSpPr>
            <p:sp>
              <p:nvSpPr>
                <p:cNvPr id="19" name="Rectangle 18"/>
                <p:cNvSpPr/>
                <p:nvPr/>
              </p:nvSpPr>
              <p:spPr>
                <a:xfrm>
                  <a:off x="0" y="6707371"/>
                  <a:ext cx="9144000" cy="1506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715499" y="6702829"/>
                  <a:ext cx="4319756" cy="200055"/>
                </a:xfrm>
                <a:prstGeom prst="rect">
                  <a:avLst/>
                </a:prstGeom>
                <a:noFill/>
              </p:spPr>
              <p:txBody>
                <a:bodyPr wrap="square" rtlCol="0">
                  <a:spAutoFit/>
                </a:bodyPr>
                <a:lstStyle/>
                <a:p>
                  <a:pPr marL="100584" lvl="0" indent="-914400" fontAlgn="base">
                    <a:spcBef>
                      <a:spcPts val="600"/>
                    </a:spcBef>
                    <a:spcAft>
                      <a:spcPct val="0"/>
                    </a:spcAft>
                    <a:defRPr/>
                  </a:pPr>
                  <a:r>
                    <a:rPr lang="en-US" sz="700" kern="0" spc="200">
                      <a:solidFill>
                        <a:schemeClr val="bg1"/>
                      </a:solidFill>
                    </a:rPr>
                    <a:t>APPROVED FOR PUBLIC RELEASE</a:t>
                  </a:r>
                </a:p>
              </p:txBody>
            </p:sp>
          </p:grpSp>
          <p:sp>
            <p:nvSpPr>
              <p:cNvPr id="18" name="Rectangle 17"/>
              <p:cNvSpPr/>
              <p:nvPr/>
            </p:nvSpPr>
            <p:spPr>
              <a:xfrm>
                <a:off x="0" y="6689952"/>
                <a:ext cx="9144000" cy="4571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C2B57"/>
                  </a:solidFill>
                </a:endParaRPr>
              </a:p>
            </p:txBody>
          </p:sp>
        </p:grpSp>
        <p:sp>
          <p:nvSpPr>
            <p:cNvPr id="16" name="Oval 15"/>
            <p:cNvSpPr/>
            <p:nvPr/>
          </p:nvSpPr>
          <p:spPr>
            <a:xfrm>
              <a:off x="8820150" y="6543675"/>
              <a:ext cx="520700" cy="520700"/>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8820150" y="6611495"/>
              <a:ext cx="327931" cy="230832"/>
            </a:xfrm>
            <a:prstGeom prst="rect">
              <a:avLst/>
            </a:prstGeom>
            <a:noFill/>
          </p:spPr>
          <p:txBody>
            <a:bodyPr wrap="square" rtlCol="0">
              <a:spAutoFit/>
            </a:bodyPr>
            <a:lstStyle/>
            <a:p>
              <a:pPr algn="r"/>
              <a:r>
                <a:rPr lang="en-US" sz="900" i="1" spc="-100" dirty="0">
                  <a:solidFill>
                    <a:schemeClr val="bg1"/>
                  </a:solidFill>
                  <a:latin typeface="Verdana" panose="020B0604030504040204" pitchFamily="34" charset="0"/>
                  <a:ea typeface="Verdana" panose="020B0604030504040204" pitchFamily="34" charset="0"/>
                  <a:cs typeface="Verdana" panose="020B0604030504040204" pitchFamily="34" charset="0"/>
                </a:rPr>
                <a:t>8</a:t>
              </a:r>
            </a:p>
          </p:txBody>
        </p:sp>
      </p:gr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949" y="128694"/>
            <a:ext cx="3255387" cy="949678"/>
          </a:xfrm>
          <a:prstGeom prst="rect">
            <a:avLst/>
          </a:prstGeom>
        </p:spPr>
      </p:pic>
    </p:spTree>
    <p:extLst>
      <p:ext uri="{BB962C8B-B14F-4D97-AF65-F5344CB8AC3E}">
        <p14:creationId xmlns:p14="http://schemas.microsoft.com/office/powerpoint/2010/main" val="493213527"/>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4342</TotalTime>
  <Words>816</Words>
  <Application>Microsoft Macintosh PowerPoint</Application>
  <PresentationFormat>On-screen Show (4:3)</PresentationFormat>
  <Paragraphs>137</Paragraphs>
  <Slides>11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Mangal</vt:lpstr>
      <vt:lpstr>Trebuchet MS</vt:lpstr>
      <vt:lpstr>Verdana</vt:lpstr>
      <vt:lpstr>Wingdings</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United States Army</Company>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Siegel, Harris CTR US USA</dc:creator>
  <cp:lastModifiedBy>Microsoft Office User</cp:lastModifiedBy>
  <cp:revision>224</cp:revision>
  <cp:lastPrinted>2017-04-27T13:25:05Z</cp:lastPrinted>
  <dcterms:created xsi:type="dcterms:W3CDTF">2016-03-02T23:43:10Z</dcterms:created>
  <dcterms:modified xsi:type="dcterms:W3CDTF">2018-02-23T21:08:02Z</dcterms:modified>
</cp:coreProperties>
</file>