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11" r:id="rId2"/>
    <p:sldId id="424" r:id="rId3"/>
    <p:sldId id="425" r:id="rId4"/>
    <p:sldId id="441" r:id="rId5"/>
    <p:sldId id="427" r:id="rId6"/>
    <p:sldId id="488" r:id="rId7"/>
    <p:sldId id="484" r:id="rId8"/>
    <p:sldId id="485" r:id="rId9"/>
    <p:sldId id="433" r:id="rId10"/>
    <p:sldId id="486" r:id="rId11"/>
    <p:sldId id="496" r:id="rId12"/>
    <p:sldId id="440" r:id="rId13"/>
    <p:sldId id="442" r:id="rId14"/>
    <p:sldId id="489" r:id="rId15"/>
    <p:sldId id="490" r:id="rId16"/>
    <p:sldId id="491" r:id="rId17"/>
    <p:sldId id="493" r:id="rId18"/>
    <p:sldId id="49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ne Christman" initials="CC" lastIdx="10" clrIdx="0">
    <p:extLst/>
  </p:cmAuthor>
  <p:cmAuthor id="2" name="Joseph Goins" initials="J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600"/>
    <a:srgbClr val="FFB000"/>
    <a:srgbClr val="06B28D"/>
    <a:srgbClr val="0E7892"/>
    <a:srgbClr val="FEDB6C"/>
    <a:srgbClr val="4D4D4F"/>
    <a:srgbClr val="1D4581"/>
    <a:srgbClr val="22507A"/>
    <a:srgbClr val="20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4541"/>
  </p:normalViewPr>
  <p:slideViewPr>
    <p:cSldViewPr>
      <p:cViewPr varScale="1">
        <p:scale>
          <a:sx n="165" d="100"/>
          <a:sy n="165" d="100"/>
        </p:scale>
        <p:origin x="24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osephgoins/Desktop/MCS%20Climate%20Survey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osephgoins/Desktop/MCS%20Climate%20Surve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osephgoins/Desktop/MCS%20Climate%20Surve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osephgoins/Desktop/MCS%20Climate%20Survey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sephgoins/Desktop/MCS%20Climate%20Survey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osephgoins/Desktop/MCS%20Climate%20Survey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osephgoins/Desktop/MCS%20Climate%20Survey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osephgoins/Desktop/MCS%20Climate%20Surve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'Q1-Sample'!$G$2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'Q1-Sample'!$F$3:$F$4</c:f>
              <c:strCache>
                <c:ptCount val="2"/>
                <c:pt idx="0">
                  <c:v>Parent</c:v>
                </c:pt>
                <c:pt idx="1">
                  <c:v>Student</c:v>
                </c:pt>
              </c:strCache>
            </c:strRef>
          </c:cat>
          <c:val>
            <c:numRef>
              <c:f>'Q1-Sample'!$G$3:$G$4</c:f>
              <c:numCache>
                <c:formatCode>0%</c:formatCode>
                <c:ptCount val="2"/>
                <c:pt idx="0" formatCode="0.00%">
                  <c:v>0.313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5A43-B8F3-F0DC3E6C133D}"/>
            </c:ext>
          </c:extLst>
        </c:ser>
        <c:ser>
          <c:idx val="1"/>
          <c:order val="1"/>
          <c:tx>
            <c:strRef>
              <c:f>'Q1-Sample'!$H$2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'Q1-Sample'!$F$3:$F$4</c:f>
              <c:strCache>
                <c:ptCount val="2"/>
                <c:pt idx="0">
                  <c:v>Parent</c:v>
                </c:pt>
                <c:pt idx="1">
                  <c:v>Student</c:v>
                </c:pt>
              </c:strCache>
            </c:strRef>
          </c:cat>
          <c:val>
            <c:numRef>
              <c:f>'Q1-Sample'!$H$3:$H$4</c:f>
              <c:numCache>
                <c:formatCode>0%</c:formatCode>
                <c:ptCount val="2"/>
                <c:pt idx="0" formatCode="0.00%">
                  <c:v>0.68700000000000006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1-5A43-B8F3-F0DC3E6C13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2662912"/>
        <c:axId val="1712665232"/>
      </c:barChart>
      <c:catAx>
        <c:axId val="17126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665232"/>
        <c:crosses val="autoZero"/>
        <c:auto val="1"/>
        <c:lblAlgn val="ctr"/>
        <c:lblOffset val="100"/>
        <c:noMultiLvlLbl val="0"/>
      </c:catAx>
      <c:valAx>
        <c:axId val="17126652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1266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'Q6 Students Acceptance'!$F$9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'Q6 Students Acceptance'!$G$8:$I$8</c:f>
              <c:strCache>
                <c:ptCount val="3"/>
                <c:pt idx="0">
                  <c:v>I feel socially accepted.</c:v>
                </c:pt>
                <c:pt idx="1">
                  <c:v>I feel like I belong and I am a part of this school.</c:v>
                </c:pt>
                <c:pt idx="2">
                  <c:v>I feel like I belong.</c:v>
                </c:pt>
              </c:strCache>
            </c:strRef>
          </c:cat>
          <c:val>
            <c:numRef>
              <c:f>'Q6 Students Acceptance'!$G$9:$I$9</c:f>
              <c:numCache>
                <c:formatCode>0.00%</c:formatCode>
                <c:ptCount val="3"/>
                <c:pt idx="0">
                  <c:v>0.81720000000000004</c:v>
                </c:pt>
                <c:pt idx="1">
                  <c:v>0.78739999999999999</c:v>
                </c:pt>
                <c:pt idx="2">
                  <c:v>0.79430000000000001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5-B14C-9A13-E64D211495B1}"/>
            </c:ext>
          </c:extLst>
        </c:ser>
        <c:ser>
          <c:idx val="1"/>
          <c:order val="1"/>
          <c:tx>
            <c:strRef>
              <c:f>'Q6 Students Acceptance'!$F$10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'Q6 Students Acceptance'!$G$8:$I$8</c:f>
              <c:strCache>
                <c:ptCount val="3"/>
                <c:pt idx="0">
                  <c:v>I feel socially accepted.</c:v>
                </c:pt>
                <c:pt idx="1">
                  <c:v>I feel like I belong and I am a part of this school.</c:v>
                </c:pt>
                <c:pt idx="2">
                  <c:v>I feel like I belong.</c:v>
                </c:pt>
              </c:strCache>
            </c:strRef>
          </c:cat>
          <c:val>
            <c:numRef>
              <c:f>'Q6 Students Acceptance'!$G$10:$I$10</c:f>
              <c:numCache>
                <c:formatCode>0.00%</c:formatCode>
                <c:ptCount val="3"/>
                <c:pt idx="0">
                  <c:v>0.18279999999999999</c:v>
                </c:pt>
                <c:pt idx="1">
                  <c:v>0.21260000000000001</c:v>
                </c:pt>
                <c:pt idx="2">
                  <c:v>0.20569999999999999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5-B14C-9A13-E64D21149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4171536"/>
        <c:axId val="1534173584"/>
      </c:barChart>
      <c:catAx>
        <c:axId val="153417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4173584"/>
        <c:crosses val="autoZero"/>
        <c:auto val="1"/>
        <c:lblAlgn val="ctr"/>
        <c:lblOffset val="100"/>
        <c:noMultiLvlLbl val="0"/>
      </c:catAx>
      <c:valAx>
        <c:axId val="153417358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0"/>
        <c:majorTickMark val="out"/>
        <c:minorTickMark val="none"/>
        <c:tickLblPos val="nextTo"/>
        <c:crossAx val="1534171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'Q-8 S-Extra'!$F$13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'Q-8 S-Extra'!$G$12:$H$12</c:f>
              <c:strCache>
                <c:ptCount val="2"/>
                <c:pt idx="0">
                  <c:v>Q14 - I regularly attend school-sponsored events, such as school dances, sporting events, student performances, or other school activities</c:v>
                </c:pt>
                <c:pt idx="1">
                  <c:v>Q15 - I regularly participate in extra-curricular activities offered through this school, such as, school clubs or organizations, musical groups, sports teams, student government, or any other extra-curricular activities.</c:v>
                </c:pt>
              </c:strCache>
            </c:strRef>
          </c:cat>
          <c:val>
            <c:numRef>
              <c:f>'Q-8 S-Extra'!$G$13:$H$13</c:f>
              <c:numCache>
                <c:formatCode>0.00%</c:formatCode>
                <c:ptCount val="2"/>
                <c:pt idx="0">
                  <c:v>0.76439999999999997</c:v>
                </c:pt>
                <c:pt idx="1">
                  <c:v>0.83420000000000005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8-2341-8CB3-4EB9BFFC4F39}"/>
            </c:ext>
          </c:extLst>
        </c:ser>
        <c:ser>
          <c:idx val="1"/>
          <c:order val="1"/>
          <c:tx>
            <c:strRef>
              <c:f>'Q-8 S-Extra'!$F$14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'Q-8 S-Extra'!$G$12:$H$12</c:f>
              <c:strCache>
                <c:ptCount val="2"/>
                <c:pt idx="0">
                  <c:v>Q14 - I regularly attend school-sponsored events, such as school dances, sporting events, student performances, or other school activities</c:v>
                </c:pt>
                <c:pt idx="1">
                  <c:v>Q15 - I regularly participate in extra-curricular activities offered through this school, such as, school clubs or organizations, musical groups, sports teams, student government, or any other extra-curricular activities.</c:v>
                </c:pt>
              </c:strCache>
            </c:strRef>
          </c:cat>
          <c:val>
            <c:numRef>
              <c:f>'Q-8 S-Extra'!$G$14:$H$14</c:f>
              <c:numCache>
                <c:formatCode>0.00%</c:formatCode>
                <c:ptCount val="2"/>
                <c:pt idx="0">
                  <c:v>0.2356</c:v>
                </c:pt>
                <c:pt idx="1">
                  <c:v>0.1658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8-2341-8CB3-4EB9BFFC4F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1370656"/>
        <c:axId val="1531372976"/>
      </c:barChart>
      <c:catAx>
        <c:axId val="153137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372976"/>
        <c:crosses val="autoZero"/>
        <c:auto val="1"/>
        <c:lblAlgn val="ctr"/>
        <c:lblOffset val="100"/>
        <c:noMultiLvlLbl val="0"/>
      </c:catAx>
      <c:valAx>
        <c:axId val="15313729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crossAx val="153137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'Q11-Communication'!$H$3</c:f>
              <c:strCache>
                <c:ptCount val="1"/>
                <c:pt idx="0">
                  <c:v>TRUE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'Q11-Communication'!$I$2:$K$2</c:f>
              <c:strCache>
                <c:ptCount val="3"/>
                <c:pt idx="0">
                  <c:v>This school communicates efficiently and in a timely manner.</c:v>
                </c:pt>
                <c:pt idx="1">
                  <c:v>This school promptly responds to my phone calls, messages, or e-mails.</c:v>
                </c:pt>
                <c:pt idx="2">
                  <c:v>This school notifies parents or guardians effectively in the case of a school-wide emergency</c:v>
                </c:pt>
              </c:strCache>
            </c:strRef>
          </c:cat>
          <c:val>
            <c:numRef>
              <c:f>'Q11-Communication'!$I$3:$K$3</c:f>
              <c:numCache>
                <c:formatCode>0.00%</c:formatCode>
                <c:ptCount val="3"/>
                <c:pt idx="0">
                  <c:v>0.78569999999999995</c:v>
                </c:pt>
                <c:pt idx="1">
                  <c:v>0.88490000000000002</c:v>
                </c:pt>
                <c:pt idx="2">
                  <c:v>0.97140000000000004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E-EF4B-ADC6-4A2D5071566E}"/>
            </c:ext>
          </c:extLst>
        </c:ser>
        <c:ser>
          <c:idx val="1"/>
          <c:order val="1"/>
          <c:tx>
            <c:strRef>
              <c:f>'Q11-Communication'!$H$4</c:f>
              <c:strCache>
                <c:ptCount val="1"/>
                <c:pt idx="0">
                  <c:v>FALSE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'Q11-Communication'!$I$2:$K$2</c:f>
              <c:strCache>
                <c:ptCount val="3"/>
                <c:pt idx="0">
                  <c:v>This school communicates efficiently and in a timely manner.</c:v>
                </c:pt>
                <c:pt idx="1">
                  <c:v>This school promptly responds to my phone calls, messages, or e-mails.</c:v>
                </c:pt>
                <c:pt idx="2">
                  <c:v>This school notifies parents or guardians effectively in the case of a school-wide emergency</c:v>
                </c:pt>
              </c:strCache>
            </c:strRef>
          </c:cat>
          <c:val>
            <c:numRef>
              <c:f>'Q11-Communication'!$I$4:$K$4</c:f>
              <c:numCache>
                <c:formatCode>0.00%</c:formatCode>
                <c:ptCount val="3"/>
                <c:pt idx="0">
                  <c:v>0.21429999999999999</c:v>
                </c:pt>
                <c:pt idx="1">
                  <c:v>0.11509999999999999</c:v>
                </c:pt>
                <c:pt idx="2">
                  <c:v>2.86E-2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4E-EF4B-ADC6-4A2D507156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1850656"/>
        <c:axId val="1571853408"/>
      </c:barChart>
      <c:catAx>
        <c:axId val="157185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853408"/>
        <c:crosses val="autoZero"/>
        <c:auto val="1"/>
        <c:lblAlgn val="ctr"/>
        <c:lblOffset val="100"/>
        <c:noMultiLvlLbl val="0"/>
      </c:catAx>
      <c:valAx>
        <c:axId val="15718534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85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'Q12'!$F$18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'Q12'!$G$17:$H$17</c:f>
              <c:strCache>
                <c:ptCount val="2"/>
                <c:pt idx="0">
                  <c:v>Q4 - This school encourages students to take challenging classes no matter their race, ethnicity, nationality, and/or cultural background (e.g., honor level courses, gifted courses, AP)</c:v>
                </c:pt>
                <c:pt idx="1">
                  <c:v>Q5 - This school helps me figure out what social and emotional skills my child needs to develop (e.g., self-control, problem-solving, or getting along with others).</c:v>
                </c:pt>
              </c:strCache>
            </c:strRef>
          </c:cat>
          <c:val>
            <c:numRef>
              <c:f>'Q12'!$G$18:$H$18</c:f>
              <c:numCache>
                <c:formatCode>0.00%</c:formatCode>
                <c:ptCount val="2"/>
                <c:pt idx="0">
                  <c:v>0.77700000000000002</c:v>
                </c:pt>
                <c:pt idx="1">
                  <c:v>0.62590000000000001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E-3B4B-BFBB-A6DFF5497FAB}"/>
            </c:ext>
          </c:extLst>
        </c:ser>
        <c:ser>
          <c:idx val="1"/>
          <c:order val="1"/>
          <c:tx>
            <c:strRef>
              <c:f>'Q12'!$F$19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'Q12'!$G$17:$H$17</c:f>
              <c:strCache>
                <c:ptCount val="2"/>
                <c:pt idx="0">
                  <c:v>Q4 - This school encourages students to take challenging classes no matter their race, ethnicity, nationality, and/or cultural background (e.g., honor level courses, gifted courses, AP)</c:v>
                </c:pt>
                <c:pt idx="1">
                  <c:v>Q5 - This school helps me figure out what social and emotional skills my child needs to develop (e.g., self-control, problem-solving, or getting along with others).</c:v>
                </c:pt>
              </c:strCache>
            </c:strRef>
          </c:cat>
          <c:val>
            <c:numRef>
              <c:f>'Q12'!$G$19:$H$19</c:f>
              <c:numCache>
                <c:formatCode>0.00%</c:formatCode>
                <c:ptCount val="2"/>
                <c:pt idx="0">
                  <c:v>0.223</c:v>
                </c:pt>
                <c:pt idx="1">
                  <c:v>0.37419999999999998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E-3B4B-BFBB-A6DFF5497F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8119600"/>
        <c:axId val="1718122352"/>
      </c:barChart>
      <c:catAx>
        <c:axId val="171811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122352"/>
        <c:crosses val="autoZero"/>
        <c:auto val="1"/>
        <c:lblAlgn val="ctr"/>
        <c:lblOffset val="100"/>
        <c:noMultiLvlLbl val="0"/>
      </c:catAx>
      <c:valAx>
        <c:axId val="17181223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crossAx val="1718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'Q13'!$F$3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'Q13'!$G$2:$I$2</c:f>
              <c:strCache>
                <c:ptCount val="3"/>
                <c:pt idx="0">
                  <c:v>Q6 - At this school, my child feels he/she belongs.</c:v>
                </c:pt>
                <c:pt idx="1">
                  <c:v>Q12 - At this school, I feel as if the staff really cares about my child</c:v>
                </c:pt>
                <c:pt idx="2">
                  <c:v>Q14 - Staff at this school care about what families think.</c:v>
                </c:pt>
              </c:strCache>
            </c:strRef>
          </c:cat>
          <c:val>
            <c:numRef>
              <c:f>'Q13'!$G$3:$I$3</c:f>
              <c:numCache>
                <c:formatCode>0.00%</c:formatCode>
                <c:ptCount val="3"/>
                <c:pt idx="0">
                  <c:v>0.8357</c:v>
                </c:pt>
                <c:pt idx="1">
                  <c:v>0.89929999999999999</c:v>
                </c:pt>
                <c:pt idx="2">
                  <c:v>0.82010000000000005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2-DD49-A951-6C9DE105201B}"/>
            </c:ext>
          </c:extLst>
        </c:ser>
        <c:ser>
          <c:idx val="1"/>
          <c:order val="1"/>
          <c:tx>
            <c:strRef>
              <c:f>'Q13'!$F$4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'Q13'!$G$2:$I$2</c:f>
              <c:strCache>
                <c:ptCount val="3"/>
                <c:pt idx="0">
                  <c:v>Q6 - At this school, my child feels he/she belongs.</c:v>
                </c:pt>
                <c:pt idx="1">
                  <c:v>Q12 - At this school, I feel as if the staff really cares about my child</c:v>
                </c:pt>
                <c:pt idx="2">
                  <c:v>Q14 - Staff at this school care about what families think.</c:v>
                </c:pt>
              </c:strCache>
            </c:strRef>
          </c:cat>
          <c:val>
            <c:numRef>
              <c:f>'Q13'!$G$4:$I$4</c:f>
              <c:numCache>
                <c:formatCode>0.00%</c:formatCode>
                <c:ptCount val="3"/>
                <c:pt idx="0">
                  <c:v>0.16420000000000001</c:v>
                </c:pt>
                <c:pt idx="1">
                  <c:v>0.1008</c:v>
                </c:pt>
                <c:pt idx="2">
                  <c:v>0.17979999999999999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2-DD49-A951-6C9DE10520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8162032"/>
        <c:axId val="1718164784"/>
      </c:barChart>
      <c:catAx>
        <c:axId val="171816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164784"/>
        <c:crosses val="autoZero"/>
        <c:auto val="1"/>
        <c:lblAlgn val="ctr"/>
        <c:lblOffset val="100"/>
        <c:noMultiLvlLbl val="0"/>
      </c:catAx>
      <c:valAx>
        <c:axId val="171816478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181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feel welcome at this school.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CB-F143-95F1-8F810DDF4C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CB-F143-95F1-8F810DDF4C7C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'Q13'!$B$27:$B$28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'Q13'!$C$27:$C$28</c:f>
              <c:numCache>
                <c:formatCode>0.00%</c:formatCode>
                <c:ptCount val="2"/>
                <c:pt idx="0">
                  <c:v>0.95709999999999995</c:v>
                </c:pt>
                <c:pt idx="1">
                  <c:v>4.2900000000000001E-2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CB-F143-95F1-8F810DDF4C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'Q15'!$H$4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'Q15'!$I$3:$K$3</c:f>
              <c:strCache>
                <c:ptCount val="3"/>
                <c:pt idx="0">
                  <c:v>Q25 - School rules are applied equally to all students.</c:v>
                </c:pt>
                <c:pt idx="1">
                  <c:v>Q26 - Discipline is fair.</c:v>
                </c:pt>
                <c:pt idx="2">
                  <c:v>Q27 - I like the Discipline Policy at this school.</c:v>
                </c:pt>
              </c:strCache>
            </c:strRef>
          </c:cat>
          <c:val>
            <c:numRef>
              <c:f>'Q15'!$I$4:$K$4</c:f>
              <c:numCache>
                <c:formatCode>0.00%</c:formatCode>
                <c:ptCount val="3"/>
                <c:pt idx="0">
                  <c:v>0.51080000000000003</c:v>
                </c:pt>
                <c:pt idx="1">
                  <c:v>0.50360000000000005</c:v>
                </c:pt>
                <c:pt idx="2">
                  <c:v>0.74629999999999996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9-9C41-AAD3-1FE5662664B2}"/>
            </c:ext>
          </c:extLst>
        </c:ser>
        <c:ser>
          <c:idx val="1"/>
          <c:order val="1"/>
          <c:tx>
            <c:strRef>
              <c:f>'Q15'!$H$5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'Q15'!$I$3:$K$3</c:f>
              <c:strCache>
                <c:ptCount val="3"/>
                <c:pt idx="0">
                  <c:v>Q25 - School rules are applied equally to all students.</c:v>
                </c:pt>
                <c:pt idx="1">
                  <c:v>Q26 - Discipline is fair.</c:v>
                </c:pt>
                <c:pt idx="2">
                  <c:v>Q27 - I like the Discipline Policy at this school.</c:v>
                </c:pt>
              </c:strCache>
            </c:strRef>
          </c:cat>
          <c:val>
            <c:numRef>
              <c:f>'Q15'!$I$5:$K$5</c:f>
              <c:numCache>
                <c:formatCode>0.00%</c:formatCode>
                <c:ptCount val="3"/>
                <c:pt idx="0">
                  <c:v>0.48909999999999998</c:v>
                </c:pt>
                <c:pt idx="1">
                  <c:v>0.2878</c:v>
                </c:pt>
                <c:pt idx="2">
                  <c:v>0.25369999999999998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9-9C41-AAD3-1FE5662664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3848880"/>
        <c:axId val="1533851200"/>
      </c:barChart>
      <c:catAx>
        <c:axId val="153384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51200"/>
        <c:crosses val="autoZero"/>
        <c:auto val="1"/>
        <c:lblAlgn val="ctr"/>
        <c:lblOffset val="100"/>
        <c:noMultiLvlLbl val="0"/>
      </c:catAx>
      <c:valAx>
        <c:axId val="153385120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84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'Q15'!$J$34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'Q15'!$K$33:$L$33</c:f>
              <c:strCache>
                <c:ptCount val="2"/>
                <c:pt idx="0">
                  <c:v>Q9 - I feel comfortable talking to someone at this school about my child's behavior</c:v>
                </c:pt>
                <c:pt idx="1">
                  <c:v>Q23 - When my child does something good at school, I usually hear about it from the school</c:v>
                </c:pt>
              </c:strCache>
            </c:strRef>
          </c:cat>
          <c:val>
            <c:numRef>
              <c:f>'Q15'!$K$34:$L$34</c:f>
              <c:numCache>
                <c:formatCode>0.00%</c:formatCode>
                <c:ptCount val="2"/>
                <c:pt idx="0">
                  <c:v>0.86429999999999996</c:v>
                </c:pt>
                <c:pt idx="1">
                  <c:v>0.5857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3-5441-BD81-1F7C03EEB319}"/>
            </c:ext>
          </c:extLst>
        </c:ser>
        <c:ser>
          <c:idx val="1"/>
          <c:order val="1"/>
          <c:tx>
            <c:strRef>
              <c:f>'Q15'!$J$35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'Q15'!$K$33:$L$33</c:f>
              <c:strCache>
                <c:ptCount val="2"/>
                <c:pt idx="0">
                  <c:v>Q9 - I feel comfortable talking to someone at this school about my child's behavior</c:v>
                </c:pt>
                <c:pt idx="1">
                  <c:v>Q23 - When my child does something good at school, I usually hear about it from the school</c:v>
                </c:pt>
              </c:strCache>
            </c:strRef>
          </c:cat>
          <c:val>
            <c:numRef>
              <c:f>'Q15'!$K$35:$L$35</c:f>
              <c:numCache>
                <c:formatCode>0.00%</c:formatCode>
                <c:ptCount val="2"/>
                <c:pt idx="0">
                  <c:v>0.13569999999999999</c:v>
                </c:pt>
                <c:pt idx="1">
                  <c:v>0.4143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3-5441-BD81-1F7C03EEB3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8358176"/>
        <c:axId val="1718360928"/>
      </c:barChart>
      <c:catAx>
        <c:axId val="171835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360928"/>
        <c:crosses val="autoZero"/>
        <c:auto val="1"/>
        <c:lblAlgn val="ctr"/>
        <c:lblOffset val="100"/>
        <c:noMultiLvlLbl val="0"/>
      </c:catAx>
      <c:valAx>
        <c:axId val="17183609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1835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'Q1-Sample'!$B$17:$B$24</c:f>
              <c:strCache>
                <c:ptCount val="8"/>
                <c:pt idx="0">
                  <c:v>5th Grade</c:v>
                </c:pt>
                <c:pt idx="1">
                  <c:v>6th Grade</c:v>
                </c:pt>
                <c:pt idx="2">
                  <c:v>7th Grade</c:v>
                </c:pt>
                <c:pt idx="3">
                  <c:v>8th Grade</c:v>
                </c:pt>
                <c:pt idx="4">
                  <c:v>9th Grade</c:v>
                </c:pt>
                <c:pt idx="5">
                  <c:v>10th Grade</c:v>
                </c:pt>
                <c:pt idx="6">
                  <c:v>11th Grade</c:v>
                </c:pt>
                <c:pt idx="7">
                  <c:v>12th Grade</c:v>
                </c:pt>
              </c:strCache>
            </c:strRef>
          </c:cat>
          <c:val>
            <c:numRef>
              <c:f>'Q1-Sample'!$C$17:$C$24</c:f>
              <c:numCache>
                <c:formatCode>0.00%</c:formatCode>
                <c:ptCount val="8"/>
                <c:pt idx="0">
                  <c:v>0.16</c:v>
                </c:pt>
                <c:pt idx="1">
                  <c:v>0.16</c:v>
                </c:pt>
                <c:pt idx="2">
                  <c:v>0.18290000000000001</c:v>
                </c:pt>
                <c:pt idx="3">
                  <c:v>0.18290000000000001</c:v>
                </c:pt>
                <c:pt idx="4">
                  <c:v>0.1086</c:v>
                </c:pt>
                <c:pt idx="5">
                  <c:v>5.7000000000000002E-3</c:v>
                </c:pt>
                <c:pt idx="6">
                  <c:v>0.1143</c:v>
                </c:pt>
                <c:pt idx="7">
                  <c:v>8.5699999999999998E-2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2-274A-AADD-3B13BFCEC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712678672"/>
        <c:axId val="1712640976"/>
      </c:barChart>
      <c:catAx>
        <c:axId val="171267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2640976"/>
        <c:crosses val="autoZero"/>
        <c:auto val="1"/>
        <c:lblAlgn val="ctr"/>
        <c:lblOffset val="100"/>
        <c:noMultiLvlLbl val="0"/>
      </c:catAx>
      <c:valAx>
        <c:axId val="17126409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2678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56-984D-A1E6-15481433D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56-984D-A1E6-15481433D1D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'Q1-Sample'!$B$29:$B$30</c:f>
              <c:strCache>
                <c:ptCount val="2"/>
                <c:pt idx="0">
                  <c:v>5th Grade to 8th Grade</c:v>
                </c:pt>
                <c:pt idx="1">
                  <c:v>9th Grade to 12th Grade</c:v>
                </c:pt>
              </c:strCache>
            </c:strRef>
          </c:cat>
          <c:val>
            <c:numRef>
              <c:f>'Q1-Sample'!$C$29:$C$30</c:f>
              <c:numCache>
                <c:formatCode>0.00%</c:formatCode>
                <c:ptCount val="2"/>
                <c:pt idx="0">
                  <c:v>0.66290000000000004</c:v>
                </c:pt>
                <c:pt idx="1">
                  <c:v>0.33710000000000001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56-984D-A1E6-15481433D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'Q3-Students Treated'!$L$3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'Q3-Students Treated'!$E$4:$E$5</c:f>
              <c:strCache>
                <c:ptCount val="2"/>
                <c:pt idx="0">
                  <c:v>All students are treated the same.</c:v>
                </c:pt>
                <c:pt idx="1">
                  <c:v>Boys and girls are treated equally well</c:v>
                </c:pt>
              </c:strCache>
            </c:strRef>
          </c:cat>
          <c:val>
            <c:numRef>
              <c:f>'Q3-Students Treated'!$L$4:$L$5</c:f>
              <c:numCache>
                <c:formatCode>0.00%</c:formatCode>
                <c:ptCount val="2"/>
                <c:pt idx="0">
                  <c:v>0.41710000000000003</c:v>
                </c:pt>
                <c:pt idx="1">
                  <c:v>0.53710000000000002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A-734D-98FE-D893C3202A90}"/>
            </c:ext>
          </c:extLst>
        </c:ser>
        <c:ser>
          <c:idx val="1"/>
          <c:order val="1"/>
          <c:tx>
            <c:strRef>
              <c:f>'Q3-Students Treated'!$M$3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'Q3-Students Treated'!$E$4:$E$5</c:f>
              <c:strCache>
                <c:ptCount val="2"/>
                <c:pt idx="0">
                  <c:v>All students are treated the same.</c:v>
                </c:pt>
                <c:pt idx="1">
                  <c:v>Boys and girls are treated equally well</c:v>
                </c:pt>
              </c:strCache>
            </c:strRef>
          </c:cat>
          <c:val>
            <c:numRef>
              <c:f>'Q3-Students Treated'!$M$4:$M$5</c:f>
              <c:numCache>
                <c:formatCode>0.00%</c:formatCode>
                <c:ptCount val="2"/>
                <c:pt idx="0">
                  <c:v>0.58289999999999997</c:v>
                </c:pt>
                <c:pt idx="1">
                  <c:v>0.46289999999999998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A-734D-98FE-D893C3202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7779824"/>
        <c:axId val="1717781872"/>
      </c:barChart>
      <c:catAx>
        <c:axId val="171777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17781872"/>
        <c:crosses val="autoZero"/>
        <c:auto val="1"/>
        <c:lblAlgn val="ctr"/>
        <c:lblOffset val="100"/>
        <c:noMultiLvlLbl val="0"/>
      </c:catAx>
      <c:valAx>
        <c:axId val="171778187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717779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'Q10-Discipline'!$G$3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'Q10-Discipline'!$H$2:$I$2</c:f>
              <c:strCache>
                <c:ptCount val="2"/>
                <c:pt idx="0">
                  <c:v>Q35 - School rules are applied equally to all students</c:v>
                </c:pt>
                <c:pt idx="1">
                  <c:v>Q36 - Discipline is fair.</c:v>
                </c:pt>
              </c:strCache>
            </c:strRef>
          </c:cat>
          <c:val>
            <c:numRef>
              <c:f>'Q10-Discipline'!$H$3:$I$3</c:f>
              <c:numCache>
                <c:formatCode>0%</c:formatCode>
                <c:ptCount val="2"/>
                <c:pt idx="0">
                  <c:v>0.46860000000000002</c:v>
                </c:pt>
                <c:pt idx="1">
                  <c:v>0.55169999999999997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3-2B40-B3F8-3ECFD36E653B}"/>
            </c:ext>
          </c:extLst>
        </c:ser>
        <c:ser>
          <c:idx val="1"/>
          <c:order val="1"/>
          <c:tx>
            <c:strRef>
              <c:f>'Q10-Discipline'!$G$4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'Q10-Discipline'!$H$2:$I$2</c:f>
              <c:strCache>
                <c:ptCount val="2"/>
                <c:pt idx="0">
                  <c:v>Q35 - School rules are applied equally to all students</c:v>
                </c:pt>
                <c:pt idx="1">
                  <c:v>Q36 - Discipline is fair.</c:v>
                </c:pt>
              </c:strCache>
            </c:strRef>
          </c:cat>
          <c:val>
            <c:numRef>
              <c:f>'Q10-Discipline'!$H$4:$I$4</c:f>
              <c:numCache>
                <c:formatCode>0%</c:formatCode>
                <c:ptCount val="2"/>
                <c:pt idx="0">
                  <c:v>0.53139999999999998</c:v>
                </c:pt>
                <c:pt idx="1">
                  <c:v>0.44829999999999998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3-2B40-B3F8-3ECFD36E65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7937360"/>
        <c:axId val="1718008352"/>
      </c:barChart>
      <c:catAx>
        <c:axId val="171793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008352"/>
        <c:crosses val="autoZero"/>
        <c:auto val="1"/>
        <c:lblAlgn val="ctr"/>
        <c:lblOffset val="100"/>
        <c:noMultiLvlLbl val="0"/>
      </c:catAx>
      <c:valAx>
        <c:axId val="17180083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171793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7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'Q4-How Students f about TEACHER'!$O$2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'Q4-How Students f about TEACHER'!$H$3:$H$8</c:f>
              <c:strCache>
                <c:ptCount val="6"/>
                <c:pt idx="0">
                  <c:v>Teachers are available when I need to talk with them and they are easy to talk with.</c:v>
                </c:pt>
                <c:pt idx="1">
                  <c:v>My teachers care about me.</c:v>
                </c:pt>
                <c:pt idx="2">
                  <c:v>My teachers make me feel good about myself.</c:v>
                </c:pt>
                <c:pt idx="3">
                  <c:v>If I am absent, there is a teacher or some other adult at school that will notice my absence.</c:v>
                </c:pt>
                <c:pt idx="4">
                  <c:v>My teachers give me individual attention when I need it.</c:v>
                </c:pt>
                <c:pt idx="5">
                  <c:v>My teachers really care about me.</c:v>
                </c:pt>
              </c:strCache>
            </c:strRef>
          </c:cat>
          <c:val>
            <c:numRef>
              <c:f>'Q4-How Students f about TEACHER'!$O$3:$O$8</c:f>
              <c:numCache>
                <c:formatCode>0.00%</c:formatCode>
                <c:ptCount val="6"/>
                <c:pt idx="0">
                  <c:v>0.76</c:v>
                </c:pt>
                <c:pt idx="1">
                  <c:v>0.85640000000000005</c:v>
                </c:pt>
                <c:pt idx="2">
                  <c:v>0.74419999999999997</c:v>
                </c:pt>
                <c:pt idx="3">
                  <c:v>0.90169999999999995</c:v>
                </c:pt>
                <c:pt idx="4">
                  <c:v>0.80459999999999998</c:v>
                </c:pt>
                <c:pt idx="5">
                  <c:v>0.78849999999999998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9-A745-AE19-B2E76CA8B901}"/>
            </c:ext>
          </c:extLst>
        </c:ser>
        <c:ser>
          <c:idx val="1"/>
          <c:order val="1"/>
          <c:tx>
            <c:strRef>
              <c:f>'Q4-How Students f about TEACHER'!$P$2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'Q4-How Students f about TEACHER'!$H$3:$H$8</c:f>
              <c:strCache>
                <c:ptCount val="6"/>
                <c:pt idx="0">
                  <c:v>Teachers are available when I need to talk with them and they are easy to talk with.</c:v>
                </c:pt>
                <c:pt idx="1">
                  <c:v>My teachers care about me.</c:v>
                </c:pt>
                <c:pt idx="2">
                  <c:v>My teachers make me feel good about myself.</c:v>
                </c:pt>
                <c:pt idx="3">
                  <c:v>If I am absent, there is a teacher or some other adult at school that will notice my absence.</c:v>
                </c:pt>
                <c:pt idx="4">
                  <c:v>My teachers give me individual attention when I need it.</c:v>
                </c:pt>
                <c:pt idx="5">
                  <c:v>My teachers really care about me.</c:v>
                </c:pt>
              </c:strCache>
            </c:strRef>
          </c:cat>
          <c:val>
            <c:numRef>
              <c:f>'Q4-How Students f about TEACHER'!$P$3:$P$8</c:f>
              <c:numCache>
                <c:formatCode>0.00%</c:formatCode>
                <c:ptCount val="6"/>
                <c:pt idx="0">
                  <c:v>0.2399</c:v>
                </c:pt>
                <c:pt idx="1">
                  <c:v>0.14360000000000001</c:v>
                </c:pt>
                <c:pt idx="2">
                  <c:v>0.25590000000000002</c:v>
                </c:pt>
                <c:pt idx="3">
                  <c:v>9.8299999999999998E-2</c:v>
                </c:pt>
                <c:pt idx="4">
                  <c:v>0.19539999999999999</c:v>
                </c:pt>
                <c:pt idx="5">
                  <c:v>0.2114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9-A745-AE19-B2E76CA8B9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8037936"/>
        <c:axId val="1718040416"/>
      </c:barChart>
      <c:catAx>
        <c:axId val="171803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040416"/>
        <c:crosses val="autoZero"/>
        <c:auto val="1"/>
        <c:lblAlgn val="ctr"/>
        <c:lblOffset val="100"/>
        <c:noMultiLvlLbl val="0"/>
      </c:catAx>
      <c:valAx>
        <c:axId val="171804041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crossAx val="171803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'Q4-Students f about Teacher 2'!$Q$1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'Q4-Students f about Teacher 2'!$P$2:$P$6</c:f>
              <c:strCache>
                <c:ptCount val="5"/>
                <c:pt idx="0">
                  <c:v>My teachers praise me when I work hard in school.</c:v>
                </c:pt>
                <c:pt idx="1">
                  <c:v>Teachers understand my problems</c:v>
                </c:pt>
                <c:pt idx="2">
                  <c:v>I can talk to a teacher or other adult at this school about something that is bothering me</c:v>
                </c:pt>
                <c:pt idx="3">
                  <c:v>Adults working at this school treat all students respectfully</c:v>
                </c:pt>
                <c:pt idx="4">
                  <c:v>Adults working at this school reward students for positive behavior.</c:v>
                </c:pt>
              </c:strCache>
            </c:strRef>
          </c:cat>
          <c:val>
            <c:numRef>
              <c:f>'Q4-Students f about Teacher 2'!$Q$2:$Q$6</c:f>
              <c:numCache>
                <c:formatCode>0.00%</c:formatCode>
                <c:ptCount val="5"/>
                <c:pt idx="0">
                  <c:v>0.64</c:v>
                </c:pt>
                <c:pt idx="1">
                  <c:v>0.50280000000000002</c:v>
                </c:pt>
                <c:pt idx="2">
                  <c:v>0.70860000000000001</c:v>
                </c:pt>
                <c:pt idx="3">
                  <c:v>0.70860000000000001</c:v>
                </c:pt>
                <c:pt idx="4">
                  <c:v>0.61719999999999997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9-A146-BAF5-2CAB1F4F16BC}"/>
            </c:ext>
          </c:extLst>
        </c:ser>
        <c:ser>
          <c:idx val="1"/>
          <c:order val="1"/>
          <c:tx>
            <c:strRef>
              <c:f>'Q4-Students f about Teacher 2'!$R$1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'Q4-Students f about Teacher 2'!$P$2:$P$6</c:f>
              <c:strCache>
                <c:ptCount val="5"/>
                <c:pt idx="0">
                  <c:v>My teachers praise me when I work hard in school.</c:v>
                </c:pt>
                <c:pt idx="1">
                  <c:v>Teachers understand my problems</c:v>
                </c:pt>
                <c:pt idx="2">
                  <c:v>I can talk to a teacher or other adult at this school about something that is bothering me</c:v>
                </c:pt>
                <c:pt idx="3">
                  <c:v>Adults working at this school treat all students respectfully</c:v>
                </c:pt>
                <c:pt idx="4">
                  <c:v>Adults working at this school reward students for positive behavior.</c:v>
                </c:pt>
              </c:strCache>
            </c:strRef>
          </c:cat>
          <c:val>
            <c:numRef>
              <c:f>'Q4-Students f about Teacher 2'!$R$2:$R$6</c:f>
              <c:numCache>
                <c:formatCode>0.00%</c:formatCode>
                <c:ptCount val="5"/>
                <c:pt idx="0">
                  <c:v>0.36</c:v>
                </c:pt>
                <c:pt idx="1">
                  <c:v>0.49709999999999999</c:v>
                </c:pt>
                <c:pt idx="2">
                  <c:v>0.29149999999999998</c:v>
                </c:pt>
                <c:pt idx="3">
                  <c:v>0.29139999999999999</c:v>
                </c:pt>
                <c:pt idx="4">
                  <c:v>0.38290000000000002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9-A146-BAF5-2CAB1F4F1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3515472"/>
        <c:axId val="1533517520"/>
      </c:barChart>
      <c:catAx>
        <c:axId val="153351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3517520"/>
        <c:crosses val="autoZero"/>
        <c:auto val="1"/>
        <c:lblAlgn val="ctr"/>
        <c:lblOffset val="100"/>
        <c:noMultiLvlLbl val="0"/>
      </c:catAx>
      <c:valAx>
        <c:axId val="153351752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0"/>
        <c:majorTickMark val="out"/>
        <c:minorTickMark val="none"/>
        <c:tickLblPos val="nextTo"/>
        <c:crossAx val="1533515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'Q5-Students feel about students'!$B$4:$B$8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Somewhat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'Q5-Students feel about students'!$C$4:$C$8</c:f>
              <c:numCache>
                <c:formatCode>0.00%</c:formatCode>
                <c:ptCount val="5"/>
                <c:pt idx="0">
                  <c:v>5.1400000000000001E-2</c:v>
                </c:pt>
                <c:pt idx="1">
                  <c:v>0.30859999999999999</c:v>
                </c:pt>
                <c:pt idx="2">
                  <c:v>0.36</c:v>
                </c:pt>
                <c:pt idx="3">
                  <c:v>0.15429999999999999</c:v>
                </c:pt>
                <c:pt idx="4">
                  <c:v>0.12570000000000001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F-664F-B394-6C3745D89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534423392"/>
        <c:axId val="1534357600"/>
      </c:barChart>
      <c:catAx>
        <c:axId val="15344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4357600"/>
        <c:crosses val="autoZero"/>
        <c:auto val="1"/>
        <c:lblAlgn val="ctr"/>
        <c:lblOffset val="100"/>
        <c:noMultiLvlLbl val="0"/>
      </c:catAx>
      <c:valAx>
        <c:axId val="1534357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0"/>
        <c:majorTickMark val="out"/>
        <c:minorTickMark val="none"/>
        <c:tickLblPos val="nextTo"/>
        <c:crossAx val="1534423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A9-694B-B95A-53F935DB91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A9-694B-B95A-53F935DB9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'Q5-Students feel about students'!$B$10:$B$11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'Q5-Students feel about students'!$C$10:$C$11</c:f>
              <c:numCache>
                <c:formatCode>0.00%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9-694B-B95A-53F935DB9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B4C0E-61B2-4EE7-9C37-0B533D4AA111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1E71D-7CE6-49D4-B4B7-F7509C88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E21C-C766-4398-B24C-BACA0F3CCB68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4EB8-F818-4491-970E-84289B76B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" y="0"/>
            <a:ext cx="9141719" cy="51429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44078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0600" y="2575454"/>
            <a:ext cx="2971800" cy="2057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34340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7448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m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423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35879" cy="51434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047750"/>
            <a:ext cx="3505200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19600" y="0"/>
            <a:ext cx="4724400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7221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053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9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962400" y="1047750"/>
            <a:ext cx="14478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04800" y="1047750"/>
            <a:ext cx="2895600" cy="327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962400" y="2724150"/>
            <a:ext cx="1447800" cy="1600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562600" y="1047749"/>
            <a:ext cx="14478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562600" y="2724149"/>
            <a:ext cx="1447800" cy="1600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162800" y="1047749"/>
            <a:ext cx="14478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162800" y="2724149"/>
            <a:ext cx="1447800" cy="1600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6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352550"/>
            <a:ext cx="41148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67200" y="1352550"/>
            <a:ext cx="46482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29200" y="1352550"/>
            <a:ext cx="41148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28600" y="1352550"/>
            <a:ext cx="46482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6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82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0" y="2070871"/>
            <a:ext cx="1001758" cy="100175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3257550"/>
            <a:ext cx="3505200" cy="422672"/>
          </a:xfrm>
          <a:prstGeom prst="rect">
            <a:avLst/>
          </a:prstGeom>
        </p:spPr>
        <p:txBody>
          <a:bodyPr/>
          <a:lstStyle>
            <a:lvl1pPr algn="ctr">
              <a:defRPr sz="2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67000" y="3200400"/>
            <a:ext cx="3505200" cy="119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8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632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1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723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5143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37234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33" y="133144"/>
            <a:ext cx="1650495" cy="502921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-1" y="4856748"/>
            <a:ext cx="8201380" cy="286752"/>
          </a:xfrm>
          <a:custGeom>
            <a:avLst/>
            <a:gdLst>
              <a:gd name="connsiteX0" fmla="*/ 0 w 10935173"/>
              <a:gd name="connsiteY0" fmla="*/ 0 h 382336"/>
              <a:gd name="connsiteX1" fmla="*/ 10935173 w 10935173"/>
              <a:gd name="connsiteY1" fmla="*/ 0 h 382336"/>
              <a:gd name="connsiteX2" fmla="*/ 10712606 w 10935173"/>
              <a:gd name="connsiteY2" fmla="*/ 382336 h 382336"/>
              <a:gd name="connsiteX3" fmla="*/ 0 w 10935173"/>
              <a:gd name="connsiteY3" fmla="*/ 382336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5173" h="382336">
                <a:moveTo>
                  <a:pt x="0" y="0"/>
                </a:moveTo>
                <a:lnTo>
                  <a:pt x="10935173" y="0"/>
                </a:lnTo>
                <a:lnTo>
                  <a:pt x="10712606" y="382336"/>
                </a:lnTo>
                <a:lnTo>
                  <a:pt x="0" y="382336"/>
                </a:lnTo>
                <a:close/>
              </a:path>
            </a:pathLst>
          </a:custGeom>
          <a:solidFill>
            <a:srgbClr val="F8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>
              <a:latin typeface="Raleway" panose="020B00030301010600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453" y="4885713"/>
            <a:ext cx="6243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aleway" panose="020B0003030101060003" pitchFamily="34" charset="0"/>
              </a:rPr>
              <a:t>© 2016 NS4ed, LLC</a:t>
            </a:r>
            <a:r>
              <a:rPr lang="en-US" sz="788" dirty="0">
                <a:solidFill>
                  <a:schemeClr val="bg1"/>
                </a:solidFill>
                <a:latin typeface="Raleway" panose="020B0003030101060003" pitchFamily="34" charset="0"/>
              </a:rPr>
              <a:t>. 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07" y="4458958"/>
            <a:ext cx="822531" cy="7214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270735" y="4798301"/>
            <a:ext cx="449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9FBF094-4433-4169-9536-0895C02B0204}" type="slidenum">
              <a:rPr lang="en-US" sz="1050" smtClean="0">
                <a:solidFill>
                  <a:schemeClr val="bg1"/>
                </a:solidFill>
                <a:latin typeface="Raleway" panose="020B0003030101060003" pitchFamily="34" charset="0"/>
              </a:rPr>
              <a:pPr algn="ctr"/>
              <a:t>‹#›</a:t>
            </a:fld>
            <a:endParaRPr lang="en-US" sz="105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709426" y="2901453"/>
            <a:ext cx="1428396" cy="224204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23" t="-4606" r="-101009" b="-82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Raleway" panose="020B0003030101060003" pitchFamily="34" charset="0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8789020" y="4856748"/>
            <a:ext cx="371585" cy="286752"/>
          </a:xfrm>
          <a:custGeom>
            <a:avLst/>
            <a:gdLst>
              <a:gd name="connsiteX0" fmla="*/ 0 w 463363"/>
              <a:gd name="connsiteY0" fmla="*/ 0 h 382336"/>
              <a:gd name="connsiteX1" fmla="*/ 463363 w 463363"/>
              <a:gd name="connsiteY1" fmla="*/ 0 h 382336"/>
              <a:gd name="connsiteX2" fmla="*/ 463363 w 463363"/>
              <a:gd name="connsiteY2" fmla="*/ 382336 h 382336"/>
              <a:gd name="connsiteX3" fmla="*/ 222565 w 463363"/>
              <a:gd name="connsiteY3" fmla="*/ 382336 h 382336"/>
              <a:gd name="connsiteX0" fmla="*/ 0 w 495447"/>
              <a:gd name="connsiteY0" fmla="*/ 0 h 382336"/>
              <a:gd name="connsiteX1" fmla="*/ 495447 w 495447"/>
              <a:gd name="connsiteY1" fmla="*/ 0 h 382336"/>
              <a:gd name="connsiteX2" fmla="*/ 463363 w 495447"/>
              <a:gd name="connsiteY2" fmla="*/ 382336 h 382336"/>
              <a:gd name="connsiteX3" fmla="*/ 222565 w 495447"/>
              <a:gd name="connsiteY3" fmla="*/ 382336 h 382336"/>
              <a:gd name="connsiteX4" fmla="*/ 0 w 495447"/>
              <a:gd name="connsiteY4" fmla="*/ 0 h 382336"/>
              <a:gd name="connsiteX0" fmla="*/ 0 w 495447"/>
              <a:gd name="connsiteY0" fmla="*/ 0 h 382336"/>
              <a:gd name="connsiteX1" fmla="*/ 495447 w 495447"/>
              <a:gd name="connsiteY1" fmla="*/ 0 h 382336"/>
              <a:gd name="connsiteX2" fmla="*/ 463363 w 495447"/>
              <a:gd name="connsiteY2" fmla="*/ 382336 h 382336"/>
              <a:gd name="connsiteX3" fmla="*/ 222565 w 495447"/>
              <a:gd name="connsiteY3" fmla="*/ 382336 h 382336"/>
              <a:gd name="connsiteX4" fmla="*/ 0 w 495447"/>
              <a:gd name="connsiteY4" fmla="*/ 0 h 382336"/>
              <a:gd name="connsiteX0" fmla="*/ 0 w 495447"/>
              <a:gd name="connsiteY0" fmla="*/ 0 h 382336"/>
              <a:gd name="connsiteX1" fmla="*/ 495447 w 495447"/>
              <a:gd name="connsiteY1" fmla="*/ 0 h 382336"/>
              <a:gd name="connsiteX2" fmla="*/ 495447 w 495447"/>
              <a:gd name="connsiteY2" fmla="*/ 382336 h 382336"/>
              <a:gd name="connsiteX3" fmla="*/ 222565 w 495447"/>
              <a:gd name="connsiteY3" fmla="*/ 382336 h 382336"/>
              <a:gd name="connsiteX4" fmla="*/ 0 w 495447"/>
              <a:gd name="connsiteY4" fmla="*/ 0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47" h="382336">
                <a:moveTo>
                  <a:pt x="0" y="0"/>
                </a:moveTo>
                <a:lnTo>
                  <a:pt x="495447" y="0"/>
                </a:lnTo>
                <a:lnTo>
                  <a:pt x="495447" y="382336"/>
                </a:lnTo>
                <a:lnTo>
                  <a:pt x="222565" y="382336"/>
                </a:lnTo>
                <a:lnTo>
                  <a:pt x="0" y="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6276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3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2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93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6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6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5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CE9C45-CBDD-4684-82C3-0C1D6341EA8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54E615-D7BA-4ECC-95D4-006A6F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CE9C45-CBDD-4684-82C3-0C1D6341EA8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54E615-D7BA-4ECC-95D4-006A6F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7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166F1F-CE9B-4651-A6AA-CD717754106B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09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1028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3220"/>
            <a:ext cx="6949440" cy="2729753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588809"/>
            <a:ext cx="2133600" cy="206609"/>
          </a:xfrm>
          <a:prstGeom prst="rect">
            <a:avLst/>
          </a:prstGeom>
        </p:spPr>
        <p:txBody>
          <a:bodyPr/>
          <a:lstStyle/>
          <a:p>
            <a:fld id="{628EAFA9-7502-42D3-9B79-C38E938C236F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588809"/>
            <a:ext cx="2895600" cy="2066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588809"/>
            <a:ext cx="457200" cy="206609"/>
          </a:xfrm>
          <a:prstGeom prst="rect">
            <a:avLst/>
          </a:prstGeom>
        </p:spPr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29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4588809"/>
            <a:ext cx="2133600" cy="206609"/>
          </a:xfrm>
          <a:prstGeom prst="rect">
            <a:avLst/>
          </a:prstGeom>
        </p:spPr>
        <p:txBody>
          <a:bodyPr/>
          <a:lstStyle/>
          <a:p>
            <a:fld id="{628EAFA9-7502-42D3-9B79-C38E938C236F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588809"/>
            <a:ext cx="2895600" cy="2066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4588809"/>
            <a:ext cx="457200" cy="206609"/>
          </a:xfrm>
          <a:prstGeom prst="rect">
            <a:avLst/>
          </a:prstGeom>
        </p:spPr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9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2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&amp; 2 colo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800" y="1047750"/>
            <a:ext cx="22860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71800" y="1047750"/>
            <a:ext cx="2895600" cy="327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19800" y="1047750"/>
            <a:ext cx="2895600" cy="327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04800" y="2724150"/>
            <a:ext cx="2286000" cy="10668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0"/>
            <a:ext cx="9144000" cy="16824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71800" y="1428750"/>
            <a:ext cx="6172200" cy="16824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52400" y="1581150"/>
            <a:ext cx="2743200" cy="1447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71800" y="3257550"/>
            <a:ext cx="5943600" cy="1447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2017 All rights reserved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57300"/>
            <a:ext cx="7010400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SzPct val="100000"/>
              <a:buFontTx/>
              <a:buBlip>
                <a:blip r:embed="rId3"/>
              </a:buBlip>
              <a:defRPr sz="1600">
                <a:solidFill>
                  <a:srgbClr val="4D4D4F"/>
                </a:solidFill>
              </a:defRPr>
            </a:lvl1pPr>
            <a:lvl2pPr marL="742950" indent="-285750">
              <a:buClr>
                <a:schemeClr val="accent3"/>
              </a:buClr>
              <a:buFont typeface="Courier New" pitchFamily="49" charset="0"/>
              <a:buChar char="o"/>
              <a:defRPr sz="1400">
                <a:solidFill>
                  <a:srgbClr val="4D4D4F"/>
                </a:solidFill>
              </a:defRPr>
            </a:lvl2pPr>
            <a:lvl3pPr marL="1143000" indent="-228600">
              <a:buClr>
                <a:schemeClr val="accent3"/>
              </a:buClr>
              <a:buFont typeface="Arial" pitchFamily="34" charset="0"/>
              <a:buChar char="•"/>
              <a:defRPr sz="1200">
                <a:solidFill>
                  <a:srgbClr val="4D4D4F"/>
                </a:solidFill>
              </a:defRPr>
            </a:lvl3pPr>
            <a:lvl4pPr>
              <a:defRPr>
                <a:solidFill>
                  <a:srgbClr val="4D4D4F"/>
                </a:solidFill>
              </a:defRPr>
            </a:lvl4pPr>
            <a:lvl5pPr>
              <a:defRPr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1" r:id="rId2"/>
    <p:sldLayoutId id="2147483692" r:id="rId3"/>
    <p:sldLayoutId id="2147483693" r:id="rId4"/>
    <p:sldLayoutId id="2147483694" r:id="rId5"/>
    <p:sldLayoutId id="2147483650" r:id="rId6"/>
    <p:sldLayoutId id="2147483666" r:id="rId7"/>
    <p:sldLayoutId id="2147483667" r:id="rId8"/>
    <p:sldLayoutId id="2147483656" r:id="rId9"/>
    <p:sldLayoutId id="2147483668" r:id="rId10"/>
    <p:sldLayoutId id="2147483669" r:id="rId11"/>
    <p:sldLayoutId id="2147483679" r:id="rId12"/>
    <p:sldLayoutId id="2147483670" r:id="rId13"/>
    <p:sldLayoutId id="2147483671" r:id="rId14"/>
    <p:sldLayoutId id="2147483672" r:id="rId15"/>
    <p:sldLayoutId id="2147483677" r:id="rId16"/>
    <p:sldLayoutId id="2147483678" r:id="rId17"/>
    <p:sldLayoutId id="2147483673" r:id="rId18"/>
    <p:sldLayoutId id="2147483674" r:id="rId19"/>
    <p:sldLayoutId id="2147483655" r:id="rId20"/>
    <p:sldLayoutId id="2147483675" r:id="rId21"/>
    <p:sldLayoutId id="2147483676" r:id="rId22"/>
    <p:sldLayoutId id="2147483659" r:id="rId23"/>
    <p:sldLayoutId id="2147483651" r:id="rId24"/>
    <p:sldLayoutId id="2147483690" r:id="rId25"/>
    <p:sldLayoutId id="2147483680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5" r:id="rId33"/>
    <p:sldLayoutId id="2147483697" r:id="rId34"/>
    <p:sldLayoutId id="2147483698" r:id="rId35"/>
    <p:sldLayoutId id="2147483699" r:id="rId36"/>
    <p:sldLayoutId id="2147483700" r:id="rId3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BD443E-994D-2B46-B780-4947FF04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a Survey?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F5E2DE-FBC3-944A-8EA8-FF3375334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52550"/>
            <a:ext cx="2819400" cy="2914650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Gather more comprehensive and valid data on school conditions</a:t>
            </a:r>
          </a:p>
          <a:p>
            <a:r>
              <a:rPr lang="en-US" sz="1400" dirty="0">
                <a:solidFill>
                  <a:schemeClr val="tx1"/>
                </a:solidFill>
              </a:rPr>
              <a:t>Focus attention on quality of teacher-student relationships as well as peer relationships</a:t>
            </a:r>
          </a:p>
          <a:p>
            <a:r>
              <a:rPr lang="en-US" sz="1400" dirty="0">
                <a:solidFill>
                  <a:schemeClr val="tx1"/>
                </a:solidFill>
              </a:rPr>
              <a:t>Identify strengths as well as areas that need improvement</a:t>
            </a:r>
          </a:p>
          <a:p>
            <a:r>
              <a:rPr lang="en-US" sz="1400" dirty="0">
                <a:solidFill>
                  <a:schemeClr val="tx1"/>
                </a:solidFill>
              </a:rPr>
              <a:t>Measure progress toward school improvement goals</a:t>
            </a:r>
          </a:p>
        </p:txBody>
      </p:sp>
    </p:spTree>
    <p:extLst>
      <p:ext uri="{BB962C8B-B14F-4D97-AF65-F5344CB8AC3E}">
        <p14:creationId xmlns:p14="http://schemas.microsoft.com/office/powerpoint/2010/main" val="165880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6781800" cy="422672"/>
          </a:xfrm>
        </p:spPr>
        <p:txBody>
          <a:bodyPr/>
          <a:lstStyle/>
          <a:p>
            <a:r>
              <a:rPr lang="en-US" dirty="0"/>
              <a:t>Is there a sense </a:t>
            </a:r>
            <a:r>
              <a:rPr lang="en-US"/>
              <a:t>of belonging from the students?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813202"/>
              </p:ext>
            </p:extLst>
          </p:nvPr>
        </p:nvGraphicFramePr>
        <p:xfrm>
          <a:off x="838200" y="819150"/>
          <a:ext cx="65278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63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5791200" cy="422672"/>
          </a:xfrm>
        </p:spPr>
        <p:txBody>
          <a:bodyPr/>
          <a:lstStyle/>
          <a:p>
            <a:r>
              <a:rPr lang="en-US"/>
              <a:t>Do students participate in School Activities?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11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66800" y="971550"/>
          <a:ext cx="6781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98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Parent Survey-Summary</a:t>
            </a:r>
          </a:p>
        </p:txBody>
      </p:sp>
    </p:spTree>
    <p:extLst>
      <p:ext uri="{BB962C8B-B14F-4D97-AF65-F5344CB8AC3E}">
        <p14:creationId xmlns:p14="http://schemas.microsoft.com/office/powerpoint/2010/main" val="181434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5750"/>
            <a:ext cx="7010400" cy="422672"/>
          </a:xfrm>
        </p:spPr>
        <p:txBody>
          <a:bodyPr/>
          <a:lstStyle/>
          <a:p>
            <a:r>
              <a:rPr lang="en-US" dirty="0"/>
              <a:t>How do Parents Feel about the Communication at MCS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837441"/>
              </p:ext>
            </p:extLst>
          </p:nvPr>
        </p:nvGraphicFramePr>
        <p:xfrm>
          <a:off x="1219200" y="971550"/>
          <a:ext cx="6502400" cy="361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39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7543800" cy="422672"/>
          </a:xfrm>
        </p:spPr>
        <p:txBody>
          <a:bodyPr/>
          <a:lstStyle/>
          <a:p>
            <a:r>
              <a:rPr lang="en-US" dirty="0"/>
              <a:t>Do Parents feel connected emotionally?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14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654057"/>
              </p:ext>
            </p:extLst>
          </p:nvPr>
        </p:nvGraphicFramePr>
        <p:xfrm>
          <a:off x="685800" y="708422"/>
          <a:ext cx="6108700" cy="408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2056006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On connecting to social needs of children, 38% do not believe they are getting what they need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7543800" cy="422672"/>
          </a:xfrm>
        </p:spPr>
        <p:txBody>
          <a:bodyPr/>
          <a:lstStyle/>
          <a:p>
            <a:r>
              <a:rPr lang="en-US" dirty="0"/>
              <a:t>Do parents believe their child is cared for and belongs at MCS?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15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52294"/>
              </p:ext>
            </p:extLst>
          </p:nvPr>
        </p:nvGraphicFramePr>
        <p:xfrm>
          <a:off x="838200" y="895350"/>
          <a:ext cx="720184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575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 txBox="1"/>
          <p:nvPr/>
        </p:nvSpPr>
        <p:spPr>
          <a:xfrm>
            <a:off x="1293000" y="150000"/>
            <a:ext cx="61722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16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Parents feel welcome at this school.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93000" y="1123950"/>
          <a:ext cx="6403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10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parents feel about Discipline?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17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27311"/>
              </p:ext>
            </p:extLst>
          </p:nvPr>
        </p:nvGraphicFramePr>
        <p:xfrm>
          <a:off x="304800" y="819150"/>
          <a:ext cx="6556375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05493" y="127635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-25% of the Parents do not like the Discipline Policy</a:t>
            </a:r>
          </a:p>
          <a:p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-29% of the Parents do not feel like the Discipline Policy is Fair</a:t>
            </a:r>
          </a:p>
          <a:p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-49% of the Parents do not believe the Discipline Policy is applied Equally</a:t>
            </a:r>
          </a:p>
        </p:txBody>
      </p:sp>
    </p:spTree>
    <p:extLst>
      <p:ext uri="{BB962C8B-B14F-4D97-AF65-F5344CB8AC3E}">
        <p14:creationId xmlns:p14="http://schemas.microsoft.com/office/powerpoint/2010/main" val="85609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82000" cy="422672"/>
          </a:xfrm>
        </p:spPr>
        <p:txBody>
          <a:bodyPr/>
          <a:lstStyle/>
          <a:p>
            <a:r>
              <a:rPr lang="en-US" dirty="0"/>
              <a:t>Contrasting how Parents feel about someone talking to their child versus Positive 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18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774670"/>
              </p:ext>
            </p:extLst>
          </p:nvPr>
        </p:nvGraphicFramePr>
        <p:xfrm>
          <a:off x="1066800" y="943239"/>
          <a:ext cx="666115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2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5715000" cy="422672"/>
          </a:xfrm>
        </p:spPr>
        <p:txBody>
          <a:bodyPr/>
          <a:lstStyle/>
          <a:p>
            <a:r>
              <a:rPr lang="en-US" dirty="0"/>
              <a:t>Who took the Survey- 307 Total Respondents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5" name="Add-in 3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0"/>
            <a:ext cx="3581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95576"/>
              </p:ext>
            </p:extLst>
          </p:nvPr>
        </p:nvGraphicFramePr>
        <p:xfrm>
          <a:off x="4724400" y="1047750"/>
          <a:ext cx="3467100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97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Breakdown within 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49425"/>
              </p:ext>
            </p:extLst>
          </p:nvPr>
        </p:nvGraphicFramePr>
        <p:xfrm>
          <a:off x="381000" y="1123950"/>
          <a:ext cx="3917950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86733"/>
              </p:ext>
            </p:extLst>
          </p:nvPr>
        </p:nvGraphicFramePr>
        <p:xfrm>
          <a:off x="4572000" y="1504950"/>
          <a:ext cx="4343400" cy="255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63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Student Survey Data</a:t>
            </a:r>
          </a:p>
        </p:txBody>
      </p:sp>
    </p:spTree>
    <p:extLst>
      <p:ext uri="{BB962C8B-B14F-4D97-AF65-F5344CB8AC3E}">
        <p14:creationId xmlns:p14="http://schemas.microsoft.com/office/powerpoint/2010/main" val="74844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students feel they are treated?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657350"/>
            <a:ext cx="259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46% of students believe boys and girls are treated differently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58% of students do not believe students are treated the same.</a:t>
            </a:r>
          </a:p>
          <a:p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350942"/>
              </p:ext>
            </p:extLst>
          </p:nvPr>
        </p:nvGraphicFramePr>
        <p:xfrm>
          <a:off x="457200" y="819150"/>
          <a:ext cx="5486400" cy="361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001000" cy="422672"/>
          </a:xfrm>
        </p:spPr>
        <p:txBody>
          <a:bodyPr/>
          <a:lstStyle/>
          <a:p>
            <a:r>
              <a:rPr lang="en-US" dirty="0"/>
              <a:t>How do students feel about </a:t>
            </a:r>
            <a:r>
              <a:rPr lang="en-US"/>
              <a:t>the discipline policy and school rules?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6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55715"/>
              </p:ext>
            </p:extLst>
          </p:nvPr>
        </p:nvGraphicFramePr>
        <p:xfrm>
          <a:off x="609600" y="971550"/>
          <a:ext cx="5562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50495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82% of the students felt like the teachers communicate effectively when they have misbehaved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</a:rPr>
              <a:t>However 45% believe that discipline is not fair and 53% believe that the rules are not applied equally</a:t>
            </a:r>
          </a:p>
        </p:txBody>
      </p:sp>
    </p:spTree>
    <p:extLst>
      <p:ext uri="{BB962C8B-B14F-4D97-AF65-F5344CB8AC3E}">
        <p14:creationId xmlns:p14="http://schemas.microsoft.com/office/powerpoint/2010/main" val="134010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153400" cy="422672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/>
              <a:t>the Students feel that the </a:t>
            </a:r>
            <a:r>
              <a:rPr lang="en-US" dirty="0"/>
              <a:t>teachers care about them?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540994"/>
              </p:ext>
            </p:extLst>
          </p:nvPr>
        </p:nvGraphicFramePr>
        <p:xfrm>
          <a:off x="533400" y="895350"/>
          <a:ext cx="777806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1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05800" cy="422672"/>
          </a:xfrm>
        </p:spPr>
        <p:txBody>
          <a:bodyPr/>
          <a:lstStyle/>
          <a:p>
            <a:r>
              <a:rPr lang="en-US" dirty="0"/>
              <a:t>Students and Social Needs.  What happens beyond the classroom?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11960"/>
              </p:ext>
            </p:extLst>
          </p:nvPr>
        </p:nvGraphicFramePr>
        <p:xfrm>
          <a:off x="304800" y="819150"/>
          <a:ext cx="61722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1352550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-36% to 38% of the students do not feel positive behavior while at school</a:t>
            </a:r>
          </a:p>
          <a:p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-30% do not believe they are respected by adults</a:t>
            </a:r>
          </a:p>
          <a:p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-30% do not believe they can talk about personal problems</a:t>
            </a:r>
          </a:p>
          <a:p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-50% do not believe teachers understand their problems</a:t>
            </a:r>
          </a:p>
          <a:p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58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6096000" cy="42267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Do Students respect one another and like one another.</a:t>
            </a:r>
            <a:br>
              <a:rPr lang="en-US" dirty="0">
                <a:solidFill>
                  <a:srgbClr val="000000"/>
                </a:solidFill>
                <a:latin typeface="Calibri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5EC3635-12C6-444C-B530-F37AD6A4D441}" type="slidenum">
              <a:rPr lang="en-US" smtClean="0"/>
              <a:pPr algn="r"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59250" y="2540794"/>
          <a:ext cx="825500" cy="2032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88942" y="41067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64% of the students do not feel like students like one another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2284"/>
              </p:ext>
            </p:extLst>
          </p:nvPr>
        </p:nvGraphicFramePr>
        <p:xfrm>
          <a:off x="152400" y="819150"/>
          <a:ext cx="5448300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385573"/>
              </p:ext>
            </p:extLst>
          </p:nvPr>
        </p:nvGraphicFramePr>
        <p:xfrm>
          <a:off x="5988050" y="1584325"/>
          <a:ext cx="269875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46013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nity Presentation">
  <a:themeElements>
    <a:clrScheme name="NS4ed">
      <a:dk1>
        <a:srgbClr val="2A2A2A"/>
      </a:dk1>
      <a:lt1>
        <a:srgbClr val="696969"/>
      </a:lt1>
      <a:dk2>
        <a:srgbClr val="FFFFFF"/>
      </a:dk2>
      <a:lt2>
        <a:srgbClr val="FFFFFF"/>
      </a:lt2>
      <a:accent1>
        <a:srgbClr val="F06837"/>
      </a:accent1>
      <a:accent2>
        <a:srgbClr val="A9A9A9"/>
      </a:accent2>
      <a:accent3>
        <a:srgbClr val="FEDC69"/>
      </a:accent3>
      <a:accent4>
        <a:srgbClr val="F06837"/>
      </a:accent4>
      <a:accent5>
        <a:srgbClr val="A9A9A9"/>
      </a:accent5>
      <a:accent6>
        <a:srgbClr val="FEDC69"/>
      </a:accent6>
      <a:hlink>
        <a:srgbClr val="4D4D4D"/>
      </a:hlink>
      <a:folHlink>
        <a:srgbClr val="F06837"/>
      </a:folHlink>
    </a:clrScheme>
    <a:fontScheme name="IFS Presentation">
      <a:majorFont>
        <a:latin typeface="Helvetica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385</Words>
  <Application>Microsoft Macintosh PowerPoint</Application>
  <PresentationFormat>On-screen Show (16:9)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HelveticaNeue</vt:lpstr>
      <vt:lpstr>Raleway</vt:lpstr>
      <vt:lpstr>Divinity Presentation</vt:lpstr>
      <vt:lpstr>Why do a Survey?</vt:lpstr>
      <vt:lpstr>Who took the Survey- 307 Total Respondents</vt:lpstr>
      <vt:lpstr>Survey Breakdown within Students</vt:lpstr>
      <vt:lpstr>Student Survey Data</vt:lpstr>
      <vt:lpstr>How do students feel they are treated?</vt:lpstr>
      <vt:lpstr>How do students feel about the discipline policy and school rules?</vt:lpstr>
      <vt:lpstr>Do the Students feel that the teachers care about them?</vt:lpstr>
      <vt:lpstr>Students and Social Needs.  What happens beyond the classroom?</vt:lpstr>
      <vt:lpstr>Do Students respect one another and like one another. </vt:lpstr>
      <vt:lpstr>Is there a sense of belonging from the students?</vt:lpstr>
      <vt:lpstr>Do students participate in School Activities?</vt:lpstr>
      <vt:lpstr>Parent Survey-Summary</vt:lpstr>
      <vt:lpstr>How do Parents Feel about the Communication at MCS</vt:lpstr>
      <vt:lpstr>Do Parents feel connected emotionally?</vt:lpstr>
      <vt:lpstr>Do parents believe their child is cared for and belongs at MCS?</vt:lpstr>
      <vt:lpstr>Do Parents feel welcome at this school.</vt:lpstr>
      <vt:lpstr>How do parents feel about Discipline?</vt:lpstr>
      <vt:lpstr>Contrasting how Parents feel about someone talking to their child versus Positive Behavior</vt:lpstr>
    </vt:vector>
  </TitlesOfParts>
  <Company>Deftones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Presentation</dc:title>
  <dc:creator>Valued Acer Customer</dc:creator>
  <cp:lastModifiedBy>Joseph Goins</cp:lastModifiedBy>
  <cp:revision>386</cp:revision>
  <cp:lastPrinted>2018-01-20T13:00:33Z</cp:lastPrinted>
  <dcterms:created xsi:type="dcterms:W3CDTF">2012-10-14T11:29:13Z</dcterms:created>
  <dcterms:modified xsi:type="dcterms:W3CDTF">2018-02-20T02:00:28Z</dcterms:modified>
</cp:coreProperties>
</file>