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7" r:id="rId2"/>
    <p:sldId id="315" r:id="rId3"/>
    <p:sldId id="303" r:id="rId4"/>
    <p:sldId id="304" r:id="rId5"/>
    <p:sldId id="293" r:id="rId6"/>
    <p:sldId id="264" r:id="rId7"/>
    <p:sldId id="298" r:id="rId8"/>
    <p:sldId id="305" r:id="rId9"/>
    <p:sldId id="306" r:id="rId10"/>
    <p:sldId id="269" r:id="rId11"/>
    <p:sldId id="295" r:id="rId12"/>
    <p:sldId id="294" r:id="rId13"/>
    <p:sldId id="292" r:id="rId14"/>
    <p:sldId id="299" r:id="rId15"/>
    <p:sldId id="300" r:id="rId16"/>
    <p:sldId id="301" r:id="rId17"/>
    <p:sldId id="302" r:id="rId18"/>
    <p:sldId id="307" r:id="rId19"/>
    <p:sldId id="309" r:id="rId20"/>
    <p:sldId id="316" r:id="rId21"/>
    <p:sldId id="280" r:id="rId22"/>
    <p:sldId id="310" r:id="rId23"/>
    <p:sldId id="311" r:id="rId24"/>
    <p:sldId id="312" r:id="rId25"/>
    <p:sldId id="313" r:id="rId26"/>
    <p:sldId id="308" r:id="rId27"/>
    <p:sldId id="288" r:id="rId28"/>
    <p:sldId id="289" r:id="rId29"/>
    <p:sldId id="287" r:id="rId30"/>
    <p:sldId id="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55267"/>
    <a:srgbClr val="455167"/>
    <a:srgbClr val="DB575C"/>
    <a:srgbClr val="70E400"/>
    <a:srgbClr val="D44F59"/>
    <a:srgbClr val="ACCD7D"/>
    <a:srgbClr val="24F600"/>
    <a:srgbClr val="DC6645"/>
    <a:srgbClr val="D44F50"/>
    <a:srgbClr val="9EC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69749" autoAdjust="0"/>
  </p:normalViewPr>
  <p:slideViewPr>
    <p:cSldViewPr snapToGrid="0" snapToObjects="1">
      <p:cViewPr varScale="1">
        <p:scale>
          <a:sx n="74" d="100"/>
          <a:sy n="74" d="100"/>
        </p:scale>
        <p:origin x="678" y="27"/>
      </p:cViewPr>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A8ADD-2D34-414C-8CDA-469BFA0DFDCC}" type="datetimeFigureOut">
              <a:rPr lang="en-US" smtClean="0"/>
              <a:t>2/19/2018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EFEC3-1F60-0546-8551-0BB720A780D0}" type="slidenum">
              <a:rPr lang="en-US" smtClean="0"/>
              <a:t>‹#›</a:t>
            </a:fld>
            <a:endParaRPr lang="en-US" dirty="0"/>
          </a:p>
        </p:txBody>
      </p:sp>
    </p:spTree>
    <p:extLst>
      <p:ext uri="{BB962C8B-B14F-4D97-AF65-F5344CB8AC3E}">
        <p14:creationId xmlns:p14="http://schemas.microsoft.com/office/powerpoint/2010/main" val="148239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600"/>
              </a:spcBef>
              <a:buFont typeface="Arial" panose="020B0604020202020204" pitchFamily="34" charset="0"/>
              <a:buNone/>
            </a:pPr>
            <a:r>
              <a:rPr lang="en-US" dirty="0">
                <a:solidFill>
                  <a:srgbClr val="FF0000"/>
                </a:solidFill>
              </a:rPr>
              <a:t>The pace of work is greater today than it has ever been.  We attempt to get more done, in less time, with more accuracy than ever in history.</a:t>
            </a:r>
          </a:p>
          <a:p>
            <a:pPr marL="0" indent="0">
              <a:lnSpc>
                <a:spcPct val="150000"/>
              </a:lnSpc>
              <a:spcBef>
                <a:spcPts val="600"/>
              </a:spcBef>
              <a:buFont typeface="Arial" panose="020B0604020202020204" pitchFamily="34" charset="0"/>
              <a:buNone/>
            </a:pPr>
            <a:endParaRPr lang="en-US" dirty="0">
              <a:solidFill>
                <a:srgbClr val="FF0000"/>
              </a:solidFill>
            </a:endParaRPr>
          </a:p>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lang="en-US" dirty="0">
                <a:solidFill>
                  <a:srgbClr val="FF0000"/>
                </a:solidFill>
              </a:rPr>
              <a:t>Add to this, that customers/tenants are less and less likely to accept excuses for inefficiency, due to the widespread expectation that technology exists to solve longstanding issues, seemingly magically</a:t>
            </a:r>
          </a:p>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lang="en-US" dirty="0">
              <a:solidFill>
                <a:srgbClr val="FF0000"/>
              </a:solidFill>
            </a:endParaRPr>
          </a:p>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lang="en-US" dirty="0">
                <a:solidFill>
                  <a:srgbClr val="FF0000"/>
                </a:solidFill>
              </a:rPr>
              <a:t>And customer/tenant experience is paramount in this competitive world of changing work environments</a:t>
            </a:r>
          </a:p>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lang="en-US" dirty="0">
              <a:solidFill>
                <a:srgbClr val="FF0000"/>
              </a:solidFill>
            </a:endParaRPr>
          </a:p>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lang="en-US" dirty="0">
              <a:solidFill>
                <a:srgbClr val="FF0000"/>
              </a:solidFill>
            </a:endParaRPr>
          </a:p>
          <a:p>
            <a:pPr marL="171450" indent="-171450">
              <a:lnSpc>
                <a:spcPct val="150000"/>
              </a:lnSpc>
              <a:spcBef>
                <a:spcPts val="600"/>
              </a:spcBef>
              <a:buFont typeface="Arial" panose="020B0604020202020204" pitchFamily="34" charset="0"/>
              <a:buChar cha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9AEFEC3-1F60-0546-8551-0BB720A780D0}" type="slidenum">
              <a:rPr lang="en-US" smtClean="0"/>
              <a:t>1</a:t>
            </a:fld>
            <a:endParaRPr lang="en-US" dirty="0"/>
          </a:p>
        </p:txBody>
      </p:sp>
    </p:spTree>
    <p:extLst>
      <p:ext uri="{BB962C8B-B14F-4D97-AF65-F5344CB8AC3E}">
        <p14:creationId xmlns:p14="http://schemas.microsoft.com/office/powerpoint/2010/main" val="316141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16</a:t>
            </a:fld>
            <a:endParaRPr lang="en-US" dirty="0"/>
          </a:p>
        </p:txBody>
      </p:sp>
    </p:spTree>
    <p:extLst>
      <p:ext uri="{BB962C8B-B14F-4D97-AF65-F5344CB8AC3E}">
        <p14:creationId xmlns:p14="http://schemas.microsoft.com/office/powerpoint/2010/main" val="31742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endParaRPr lang="en-US" sz="1200" dirty="0"/>
          </a:p>
        </p:txBody>
      </p:sp>
      <p:sp>
        <p:nvSpPr>
          <p:cNvPr id="4" name="Slide Number Placeholder 3"/>
          <p:cNvSpPr>
            <a:spLocks noGrp="1"/>
          </p:cNvSpPr>
          <p:nvPr>
            <p:ph type="sldNum" sz="quarter" idx="10"/>
          </p:nvPr>
        </p:nvSpPr>
        <p:spPr/>
        <p:txBody>
          <a:bodyPr/>
          <a:lstStyle/>
          <a:p>
            <a:fld id="{31C12B0C-0C07-E641-8F34-10A0521EE122}" type="slidenum">
              <a:rPr lang="en-US" smtClean="0"/>
              <a:t>17</a:t>
            </a:fld>
            <a:endParaRPr lang="en-US" dirty="0"/>
          </a:p>
        </p:txBody>
      </p:sp>
    </p:spTree>
    <p:extLst>
      <p:ext uri="{BB962C8B-B14F-4D97-AF65-F5344CB8AC3E}">
        <p14:creationId xmlns:p14="http://schemas.microsoft.com/office/powerpoint/2010/main" val="311794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Curo Proven Success Formula</a:t>
            </a:r>
          </a:p>
        </p:txBody>
      </p:sp>
      <p:sp>
        <p:nvSpPr>
          <p:cNvPr id="4" name="Slide Number Placeholder 3"/>
          <p:cNvSpPr>
            <a:spLocks noGrp="1"/>
          </p:cNvSpPr>
          <p:nvPr>
            <p:ph type="sldNum" sz="quarter" idx="10"/>
          </p:nvPr>
        </p:nvSpPr>
        <p:spPr/>
        <p:txBody>
          <a:bodyPr/>
          <a:lstStyle/>
          <a:p>
            <a:fld id="{A9AEFEC3-1F60-0546-8551-0BB720A780D0}" type="slidenum">
              <a:rPr lang="en-US" smtClean="0"/>
              <a:t>20</a:t>
            </a:fld>
            <a:endParaRPr lang="en-US" dirty="0"/>
          </a:p>
        </p:txBody>
      </p:sp>
    </p:spTree>
    <p:extLst>
      <p:ext uri="{BB962C8B-B14F-4D97-AF65-F5344CB8AC3E}">
        <p14:creationId xmlns:p14="http://schemas.microsoft.com/office/powerpoint/2010/main" val="2825375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85750">
              <a:buNone/>
            </a:pPr>
            <a:r>
              <a:rPr lang="en-US" dirty="0">
                <a:solidFill>
                  <a:srgbClr val="FF0000"/>
                </a:solidFill>
              </a:rPr>
              <a:t>Recently, companies have been capitalizing on a rapid, simple, yet robust solution that is required to assure complete management and full adoption.</a:t>
            </a:r>
          </a:p>
          <a:p>
            <a:pPr marL="0" lvl="0" indent="-285750">
              <a:buNone/>
            </a:pPr>
            <a:endParaRPr lang="en-US" dirty="0">
              <a:solidFill>
                <a:srgbClr val="FF0000"/>
              </a:solidFill>
            </a:endParaRPr>
          </a:p>
          <a:p>
            <a:pPr marL="0" lvl="0" indent="-285750">
              <a:buNone/>
            </a:pPr>
            <a:r>
              <a:rPr lang="en-US" dirty="0">
                <a:solidFill>
                  <a:srgbClr val="FF0000"/>
                </a:solidFill>
              </a:rPr>
              <a:t>Full adoption is the only way to the improved definition, prioritization, accountability and communication that provides assurance that tasks are done, done right, and right on time. </a:t>
            </a:r>
          </a:p>
          <a:p>
            <a:pPr marL="0" lvl="0" indent="-285750">
              <a:buNone/>
            </a:pPr>
            <a:endParaRPr lang="en-US" dirty="0">
              <a:solidFill>
                <a:srgbClr val="FF0000"/>
              </a:solidFill>
            </a:endParaRPr>
          </a:p>
          <a:p>
            <a:pPr marL="0" lvl="0" indent="-285750">
              <a:buNone/>
            </a:pPr>
            <a:r>
              <a:rPr lang="en-US" dirty="0">
                <a:solidFill>
                  <a:srgbClr val="FF0000"/>
                </a:solidFill>
              </a:rPr>
              <a:t>The completed connection of office mgmt., field mgmt., and field workers positions companies to provide more complete and consistent service, without excessive labor and asset costs.</a:t>
            </a:r>
          </a:p>
          <a:p>
            <a:endParaRPr lang="en-US" dirty="0"/>
          </a:p>
          <a:p>
            <a:pPr marL="0" indent="0">
              <a:buNone/>
            </a:pPr>
            <a:r>
              <a:rPr lang="en-US" sz="1400" dirty="0">
                <a:solidFill>
                  <a:srgbClr val="FF0000"/>
                </a:solidFill>
              </a:rPr>
              <a:t>For example, Amazon:</a:t>
            </a:r>
          </a:p>
          <a:p>
            <a:pPr marL="0" indent="0">
              <a:buNone/>
            </a:pPr>
            <a:endParaRPr lang="en-US" sz="1400" dirty="0">
              <a:solidFill>
                <a:srgbClr val="FF0000"/>
              </a:solidFill>
            </a:endParaRPr>
          </a:p>
          <a:p>
            <a:pPr marL="342900" lvl="0" indent="-342900">
              <a:buFont typeface="Arial" panose="020B0604020202020204" pitchFamily="34" charset="0"/>
              <a:buChar char="•"/>
            </a:pPr>
            <a:r>
              <a:rPr lang="en-US" dirty="0">
                <a:solidFill>
                  <a:srgbClr val="FF0000"/>
                </a:solidFill>
              </a:rPr>
              <a:t>Reduced number of PM’s required for projects</a:t>
            </a:r>
          </a:p>
          <a:p>
            <a:pPr marL="342900" lvl="0" indent="-342900">
              <a:buFont typeface="Arial" panose="020B0604020202020204" pitchFamily="34" charset="0"/>
              <a:buChar char="•"/>
            </a:pPr>
            <a:endParaRPr lang="en-US" dirty="0">
              <a:solidFill>
                <a:srgbClr val="FF0000"/>
              </a:solidFill>
            </a:endParaRPr>
          </a:p>
          <a:p>
            <a:pPr marL="342900" lvl="0" indent="-342900">
              <a:buFont typeface="Arial" panose="020B0604020202020204" pitchFamily="34" charset="0"/>
              <a:buChar char="•"/>
            </a:pPr>
            <a:r>
              <a:rPr lang="en-US" dirty="0">
                <a:solidFill>
                  <a:srgbClr val="FF0000"/>
                </a:solidFill>
              </a:rPr>
              <a:t>Increased contract laborers’ throughput and done right, first time performance</a:t>
            </a:r>
          </a:p>
          <a:p>
            <a:pPr marL="342900" lvl="0" indent="-342900">
              <a:buFont typeface="Arial" panose="020B0604020202020204" pitchFamily="34" charset="0"/>
              <a:buChar char="•"/>
            </a:pPr>
            <a:endParaRPr lang="en-US" dirty="0">
              <a:solidFill>
                <a:srgbClr val="FF0000"/>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Managed effective 7-month delivery of hundreds of facilities from walk-in to completely operational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spc="-100" dirty="0">
              <a:solidFill>
                <a:srgbClr val="FF0000"/>
              </a:solidFill>
              <a:latin typeface="FontAwesome" charset="0"/>
              <a:ea typeface="FontAwesome" charset="0"/>
              <a:cs typeface="FontAwesome" charset="0"/>
            </a:endParaRPr>
          </a:p>
          <a:p>
            <a:r>
              <a:rPr lang="en-US" dirty="0"/>
              <a:t>CURO</a:t>
            </a:r>
          </a:p>
          <a:p>
            <a:pPr marL="171450" indent="-171450">
              <a:buFont typeface="Arial" panose="020B0604020202020204" pitchFamily="34" charset="0"/>
              <a:buChar char="•"/>
            </a:pPr>
            <a:r>
              <a:rPr lang="en-US" dirty="0"/>
              <a:t>Delivers efficiency (eliminate chaos, reduce site visits without compromising quality, while you streamline communication)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Improves customer experience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Amplify efficiencies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solidFill>
                  <a:srgbClr val="FF0000"/>
                </a:solidFill>
              </a:rPr>
              <a:t>by enabling standards, processes and learning in our technology, you can communicate to the next generation of the workforce effectively and in their own language.  Capture and encourage performance improvement, and improve customer experience.</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spc="-100" dirty="0">
              <a:solidFill>
                <a:srgbClr val="DB575C"/>
              </a:solidFill>
              <a:latin typeface="FontAwesome" charset="0"/>
              <a:ea typeface="FontAwesome" charset="0"/>
              <a:cs typeface="FontAwesome" charset="0"/>
            </a:endParaRPr>
          </a:p>
        </p:txBody>
      </p:sp>
      <p:sp>
        <p:nvSpPr>
          <p:cNvPr id="4" name="Slide Number Placeholder 3"/>
          <p:cNvSpPr>
            <a:spLocks noGrp="1"/>
          </p:cNvSpPr>
          <p:nvPr>
            <p:ph type="sldNum" sz="quarter" idx="10"/>
          </p:nvPr>
        </p:nvSpPr>
        <p:spPr/>
        <p:txBody>
          <a:bodyPr/>
          <a:lstStyle/>
          <a:p>
            <a:fld id="{A9AEFEC3-1F60-0546-8551-0BB720A780D0}" type="slidenum">
              <a:rPr lang="en-US" smtClean="0"/>
              <a:t>21</a:t>
            </a:fld>
            <a:endParaRPr lang="en-US" dirty="0"/>
          </a:p>
        </p:txBody>
      </p:sp>
    </p:spTree>
    <p:extLst>
      <p:ext uri="{BB962C8B-B14F-4D97-AF65-F5344CB8AC3E}">
        <p14:creationId xmlns:p14="http://schemas.microsoft.com/office/powerpoint/2010/main" val="108641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the precise location with patented floorplan precision</a:t>
            </a:r>
          </a:p>
          <a:p>
            <a:endParaRPr lang="en-US" dirty="0"/>
          </a:p>
          <a:p>
            <a:r>
              <a:rPr lang="en-US" dirty="0"/>
              <a:t>The simplest and most complex activities can be conducted with the assistance of the application to assure quality and timeliness of work</a:t>
            </a:r>
          </a:p>
          <a:p>
            <a:endParaRPr lang="en-US" dirty="0"/>
          </a:p>
          <a:p>
            <a:r>
              <a:rPr lang="en-US" dirty="0"/>
              <a:t>Mobile media, monitoring and metrics enables you to be on-site 24/7 without the delay and cost of travel</a:t>
            </a:r>
          </a:p>
        </p:txBody>
      </p:sp>
      <p:sp>
        <p:nvSpPr>
          <p:cNvPr id="4" name="Slide Number Placeholder 3"/>
          <p:cNvSpPr>
            <a:spLocks noGrp="1"/>
          </p:cNvSpPr>
          <p:nvPr>
            <p:ph type="sldNum" sz="quarter" idx="10"/>
          </p:nvPr>
        </p:nvSpPr>
        <p:spPr/>
        <p:txBody>
          <a:bodyPr/>
          <a:lstStyle/>
          <a:p>
            <a:fld id="{A9AEFEC3-1F60-0546-8551-0BB720A780D0}" type="slidenum">
              <a:rPr lang="en-US" smtClean="0"/>
              <a:t>27</a:t>
            </a:fld>
            <a:endParaRPr lang="en-US" dirty="0"/>
          </a:p>
        </p:txBody>
      </p:sp>
    </p:spTree>
    <p:extLst>
      <p:ext uri="{BB962C8B-B14F-4D97-AF65-F5344CB8AC3E}">
        <p14:creationId xmlns:p14="http://schemas.microsoft.com/office/powerpoint/2010/main" val="110405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means of communication on all activities.  Consistent, comprehensive and traceable.  </a:t>
            </a:r>
          </a:p>
          <a:p>
            <a:endParaRPr lang="en-US" dirty="0"/>
          </a:p>
          <a:p>
            <a:r>
              <a:rPr lang="en-US" dirty="0"/>
              <a:t>Front-end multiple solutions and share data across platforms</a:t>
            </a:r>
          </a:p>
          <a:p>
            <a:endParaRPr lang="en-US" dirty="0"/>
          </a:p>
          <a:p>
            <a:r>
              <a:rPr lang="en-US" dirty="0"/>
              <a:t>Assure that every party inside and out of your organization gets all the information they need, and none they don’t.</a:t>
            </a:r>
          </a:p>
        </p:txBody>
      </p:sp>
      <p:sp>
        <p:nvSpPr>
          <p:cNvPr id="4" name="Slide Number Placeholder 3"/>
          <p:cNvSpPr>
            <a:spLocks noGrp="1"/>
          </p:cNvSpPr>
          <p:nvPr>
            <p:ph type="sldNum" sz="quarter" idx="10"/>
          </p:nvPr>
        </p:nvSpPr>
        <p:spPr/>
        <p:txBody>
          <a:bodyPr/>
          <a:lstStyle/>
          <a:p>
            <a:fld id="{A9AEFEC3-1F60-0546-8551-0BB720A780D0}" type="slidenum">
              <a:rPr lang="en-US" smtClean="0"/>
              <a:t>28</a:t>
            </a:fld>
            <a:endParaRPr lang="en-US" dirty="0"/>
          </a:p>
        </p:txBody>
      </p:sp>
    </p:spTree>
    <p:extLst>
      <p:ext uri="{BB962C8B-B14F-4D97-AF65-F5344CB8AC3E}">
        <p14:creationId xmlns:p14="http://schemas.microsoft.com/office/powerpoint/2010/main" val="176768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recurring tasks users</a:t>
            </a:r>
            <a:r>
              <a:rPr lang="en-US" baseline="0" dirty="0"/>
              <a:t> can create automated workflows that make delivering perfect instructions easy. </a:t>
            </a:r>
          </a:p>
          <a:p>
            <a:endParaRPr lang="en-US" baseline="0" dirty="0"/>
          </a:p>
          <a:p>
            <a:r>
              <a:rPr lang="en-US" baseline="0" dirty="0"/>
              <a:t>Curo makes proactive planning easier and allows our customers to get the most out of every resource, while establishing better visibility into dependencies, constraints and overall performance.</a:t>
            </a:r>
          </a:p>
          <a:p>
            <a:endParaRPr lang="en-US" baseline="0" dirty="0"/>
          </a:p>
          <a:p>
            <a:r>
              <a:rPr lang="en-US" baseline="0" dirty="0"/>
              <a:t>Our intuitive user experience makes streamlining operational activities painless.</a:t>
            </a:r>
          </a:p>
          <a:p>
            <a:endParaRPr lang="en-US" baseline="0" dirty="0"/>
          </a:p>
          <a:p>
            <a:r>
              <a:rPr lang="en-US" baseline="0" dirty="0"/>
              <a:t>Get your workforce what they need to be effective and assure the excellence and sustainability of your performance</a:t>
            </a:r>
          </a:p>
          <a:p>
            <a:endParaRPr lang="en-US" baseline="0" dirty="0"/>
          </a:p>
          <a:p>
            <a:r>
              <a:rPr lang="en-US" baseline="0" dirty="0"/>
              <a:t>Assure that you provide the greatest customer/tenant experience possible in this world of high expectations. </a:t>
            </a:r>
          </a:p>
        </p:txBody>
      </p:sp>
      <p:sp>
        <p:nvSpPr>
          <p:cNvPr id="4" name="Slide Number Placeholder 3"/>
          <p:cNvSpPr>
            <a:spLocks noGrp="1"/>
          </p:cNvSpPr>
          <p:nvPr>
            <p:ph type="sldNum" sz="quarter" idx="10"/>
          </p:nvPr>
        </p:nvSpPr>
        <p:spPr/>
        <p:txBody>
          <a:bodyPr/>
          <a:lstStyle/>
          <a:p>
            <a:fld id="{A9AEFEC3-1F60-0546-8551-0BB720A780D0}" type="slidenum">
              <a:rPr lang="en-US" smtClean="0"/>
              <a:t>29</a:t>
            </a:fld>
            <a:endParaRPr lang="en-US" dirty="0"/>
          </a:p>
        </p:txBody>
      </p:sp>
    </p:spTree>
    <p:extLst>
      <p:ext uri="{BB962C8B-B14F-4D97-AF65-F5344CB8AC3E}">
        <p14:creationId xmlns:p14="http://schemas.microsoft.com/office/powerpoint/2010/main" val="118189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from the great change in workforce, today it’s true that, </a:t>
            </a:r>
          </a:p>
          <a:p>
            <a:endParaRPr lang="en-US" dirty="0"/>
          </a:p>
          <a:p>
            <a:r>
              <a:rPr lang="en-US" dirty="0"/>
              <a:t>Chaos is the word we most hear from our customers and prospects.</a:t>
            </a:r>
          </a:p>
          <a:p>
            <a:endParaRPr lang="en-US" dirty="0"/>
          </a:p>
          <a:p>
            <a:r>
              <a:rPr lang="en-US" dirty="0"/>
              <a:t>Too many people involved, too many communication channels, too much lost time &amp; effort tracking activities, and </a:t>
            </a:r>
          </a:p>
          <a:p>
            <a:endParaRPr lang="en-US" dirty="0"/>
          </a:p>
          <a:p>
            <a:r>
              <a:rPr lang="en-US" dirty="0"/>
              <a:t>still no clarity as to what got done, what’s in process or what may have been lost in the shuffle.</a:t>
            </a:r>
          </a:p>
          <a:p>
            <a:endParaRPr lang="en-US" dirty="0"/>
          </a:p>
          <a:p>
            <a:r>
              <a:rPr lang="en-US" dirty="0"/>
              <a:t>There are more ways to communicate than ever</a:t>
            </a:r>
            <a:r>
              <a:rPr lang="en-US" baseline="0" dirty="0"/>
              <a:t>, however tracking conversations through too many channels can be a fulltime job and increase, not reduce chaos. </a:t>
            </a:r>
          </a:p>
          <a:p>
            <a:endParaRPr lang="en-US" baseline="0" dirty="0"/>
          </a:p>
          <a:p>
            <a:r>
              <a:rPr lang="en-US" baseline="0" dirty="0"/>
              <a:t>The reality is, relying on inconsistent communications channels often leads to lost information, inefficiency and compromised quality. </a:t>
            </a:r>
          </a:p>
          <a:p>
            <a:endParaRPr lang="en-US" baseline="0" dirty="0"/>
          </a:p>
        </p:txBody>
      </p:sp>
      <p:sp>
        <p:nvSpPr>
          <p:cNvPr id="4" name="Slide Number Placeholder 3"/>
          <p:cNvSpPr>
            <a:spLocks noGrp="1"/>
          </p:cNvSpPr>
          <p:nvPr>
            <p:ph type="sldNum" sz="quarter" idx="10"/>
          </p:nvPr>
        </p:nvSpPr>
        <p:spPr/>
        <p:txBody>
          <a:bodyPr/>
          <a:lstStyle/>
          <a:p>
            <a:fld id="{A9AEFEC3-1F60-0546-8551-0BB720A780D0}" type="slidenum">
              <a:rPr lang="en-US" smtClean="0"/>
              <a:t>5</a:t>
            </a:fld>
            <a:endParaRPr lang="en-US" dirty="0"/>
          </a:p>
        </p:txBody>
      </p:sp>
    </p:spTree>
    <p:extLst>
      <p:ext uri="{BB962C8B-B14F-4D97-AF65-F5344CB8AC3E}">
        <p14:creationId xmlns:p14="http://schemas.microsoft.com/office/powerpoint/2010/main" val="158843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request should deliver all of the information needed to get a job done. When, who, and ESPECIALLY where and how! </a:t>
            </a:r>
          </a:p>
          <a:p>
            <a:endParaRPr lang="en-US" baseline="0" dirty="0"/>
          </a:p>
          <a:p>
            <a:r>
              <a:rPr lang="en-US" baseline="0" dirty="0"/>
              <a:t>Rarely the case today, a request is often just the beginning of a daunting process that requires juggling and tracking many tasks and people through an ever growing number of communication channels. </a:t>
            </a:r>
          </a:p>
          <a:p>
            <a:endParaRPr lang="en-US" baseline="0" dirty="0"/>
          </a:p>
          <a:p>
            <a:r>
              <a:rPr lang="en-US" baseline="0" dirty="0"/>
              <a:t>This leads to misalignment, unmet expectations, and expensive rework.</a:t>
            </a:r>
            <a:endParaRPr lang="en-US" dirty="0"/>
          </a:p>
          <a:p>
            <a:endParaRPr lang="en-US" dirty="0"/>
          </a:p>
          <a:p>
            <a:r>
              <a:rPr lang="en-US" dirty="0"/>
              <a:t>And because much knowledge of today’s processes is in the head of the current staff, who “just know” how to get it done, </a:t>
            </a:r>
            <a:r>
              <a:rPr lang="en-US" dirty="0">
                <a:solidFill>
                  <a:srgbClr val="FF0000"/>
                </a:solidFill>
              </a:rPr>
              <a:t>every day, you are losing critical knowledge of how your business operates and what makes it successful</a:t>
            </a:r>
          </a:p>
          <a:p>
            <a:endParaRPr lang="en-US" dirty="0">
              <a:solidFill>
                <a:srgbClr val="FF0000"/>
              </a:solidFill>
            </a:endParaRPr>
          </a:p>
          <a:p>
            <a:r>
              <a:rPr lang="en-US" dirty="0">
                <a:solidFill>
                  <a:srgbClr val="FF0000"/>
                </a:solidFill>
              </a:rPr>
              <a:t>the skills of the baby-boomers and Gen-Xers are largely undocumented. You don’t capture this knowledge now, it’s gone forever.  This will be a huge setback in productivity and performance</a:t>
            </a: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Millennials don’t get their learning from past generations, they learn from technology.</a:t>
            </a:r>
            <a:r>
              <a:rPr lang="en-US" dirty="0">
                <a:solidFill>
                  <a:schemeClr val="tx1"/>
                </a:solidFill>
              </a:rPr>
              <a:t>  In any case, i</a:t>
            </a:r>
            <a:r>
              <a:rPr lang="en-US" dirty="0">
                <a:solidFill>
                  <a:srgbClr val="FF0000"/>
                </a:solidFill>
              </a:rPr>
              <a:t>t is a big ask to get people who “just know” how they do things to communicate them to people who prefer to learn from technology</a:t>
            </a:r>
            <a:endParaRPr lang="en-US" dirty="0"/>
          </a:p>
          <a:p>
            <a:endParaRPr lang="en-US" dirty="0"/>
          </a:p>
        </p:txBody>
      </p:sp>
      <p:sp>
        <p:nvSpPr>
          <p:cNvPr id="4" name="Slide Number Placeholder 3"/>
          <p:cNvSpPr>
            <a:spLocks noGrp="1"/>
          </p:cNvSpPr>
          <p:nvPr>
            <p:ph type="sldNum" sz="quarter" idx="10"/>
          </p:nvPr>
        </p:nvSpPr>
        <p:spPr/>
        <p:txBody>
          <a:bodyPr/>
          <a:lstStyle/>
          <a:p>
            <a:fld id="{A9AEFEC3-1F60-0546-8551-0BB720A780D0}" type="slidenum">
              <a:rPr lang="en-US" smtClean="0"/>
              <a:t>6</a:t>
            </a:fld>
            <a:endParaRPr lang="en-US" dirty="0"/>
          </a:p>
        </p:txBody>
      </p:sp>
    </p:spTree>
    <p:extLst>
      <p:ext uri="{BB962C8B-B14F-4D97-AF65-F5344CB8AC3E}">
        <p14:creationId xmlns:p14="http://schemas.microsoft.com/office/powerpoint/2010/main" val="78417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600"/>
              </a:spcBef>
              <a:buFont typeface="Arial" panose="020B0604020202020204" pitchFamily="34" charset="0"/>
              <a:buNone/>
            </a:pPr>
            <a:r>
              <a:rPr lang="en-US" dirty="0">
                <a:solidFill>
                  <a:srgbClr val="FF0000"/>
                </a:solidFill>
              </a:rPr>
              <a:t>And now we are on the precipice of a great generational change.  The largest generation ever is leaving the workforce at the rate of 10,000/day. Millennials are the largest generation in the workforce (38%) and by 2020 they will be 51% of the workforce</a:t>
            </a:r>
          </a:p>
          <a:p>
            <a:pPr marL="0" indent="0">
              <a:lnSpc>
                <a:spcPct val="150000"/>
              </a:lnSpc>
              <a:spcBef>
                <a:spcPts val="600"/>
              </a:spcBef>
              <a:buFont typeface="Arial" panose="020B0604020202020204" pitchFamily="34" charset="0"/>
              <a:buNone/>
            </a:pPr>
            <a:endParaRPr lang="en-US" dirty="0">
              <a:solidFill>
                <a:srgbClr val="FF0000"/>
              </a:solidFill>
            </a:endParaRPr>
          </a:p>
          <a:p>
            <a:pPr marL="0" indent="0">
              <a:lnSpc>
                <a:spcPct val="150000"/>
              </a:lnSpc>
              <a:spcBef>
                <a:spcPts val="600"/>
              </a:spcBef>
              <a:buFont typeface="Arial" panose="020B0604020202020204" pitchFamily="34" charset="0"/>
              <a:buNone/>
            </a:pPr>
            <a:r>
              <a:rPr lang="en-US" dirty="0">
                <a:solidFill>
                  <a:srgbClr val="FF0000"/>
                </a:solidFill>
              </a:rPr>
              <a:t>Employment is at a 10 year high, 19% of employers expect to add to payrolls (also highest in a decade) and all 13 industry sectors will see an increase.  5% expect to decrease workforce</a:t>
            </a:r>
          </a:p>
          <a:p>
            <a:pPr marL="0" indent="0">
              <a:lnSpc>
                <a:spcPct val="150000"/>
              </a:lnSpc>
              <a:spcBef>
                <a:spcPts val="600"/>
              </a:spcBef>
              <a:buFont typeface="Arial" panose="020B0604020202020204" pitchFamily="34" charset="0"/>
              <a:buNone/>
            </a:pPr>
            <a:endParaRPr lang="en-US" dirty="0">
              <a:solidFill>
                <a:srgbClr val="FF0000"/>
              </a:solidFill>
            </a:endParaRPr>
          </a:p>
          <a:p>
            <a:pPr marL="0" indent="0">
              <a:lnSpc>
                <a:spcPct val="150000"/>
              </a:lnSpc>
              <a:spcBef>
                <a:spcPts val="600"/>
              </a:spcBef>
              <a:buFont typeface="Arial" panose="020B0604020202020204" pitchFamily="34" charset="0"/>
              <a:buNone/>
            </a:pPr>
            <a:r>
              <a:rPr lang="en-US" dirty="0">
                <a:solidFill>
                  <a:srgbClr val="FF0000"/>
                </a:solidFill>
              </a:rPr>
              <a:t>Mid to lower skilled labor resources are becoming more scarce, and those that are available (</a:t>
            </a:r>
            <a:r>
              <a:rPr lang="en-US" dirty="0" err="1">
                <a:solidFill>
                  <a:srgbClr val="FF0000"/>
                </a:solidFill>
              </a:rPr>
              <a:t>Milennials</a:t>
            </a:r>
            <a:r>
              <a:rPr lang="en-US" dirty="0">
                <a:solidFill>
                  <a:srgbClr val="FF0000"/>
                </a:solidFill>
              </a:rPr>
              <a:t>) have a different work ethic, and expectations of technology facilitating communication (41% prefer electronic communication) and tech assisting the work (75% believe access to tech makes them more effective.  For instance, even programmers have much of their code written for them!)</a:t>
            </a:r>
          </a:p>
          <a:p>
            <a:pPr marL="0" indent="0">
              <a:lnSpc>
                <a:spcPct val="150000"/>
              </a:lnSpc>
              <a:spcBef>
                <a:spcPts val="600"/>
              </a:spcBef>
              <a:buFont typeface="Arial" panose="020B0604020202020204" pitchFamily="34" charset="0"/>
              <a:buNone/>
            </a:pPr>
            <a:endParaRPr lang="en-US" dirty="0">
              <a:solidFill>
                <a:srgbClr val="FF0000"/>
              </a:solidFill>
            </a:endParaRPr>
          </a:p>
          <a:p>
            <a:pPr marL="0" indent="0">
              <a:lnSpc>
                <a:spcPct val="150000"/>
              </a:lnSpc>
              <a:spcBef>
                <a:spcPts val="600"/>
              </a:spcBef>
              <a:buFont typeface="Arial" panose="020B0604020202020204" pitchFamily="34" charset="0"/>
              <a:buNone/>
            </a:pPr>
            <a:r>
              <a:rPr lang="en-US" dirty="0">
                <a:solidFill>
                  <a:srgbClr val="FF0000"/>
                </a:solidFill>
              </a:rPr>
              <a:t>Plus, wage expectations (and laws), and healthcare costs are forcing process efficiencies that reduce reliance on human labor</a:t>
            </a:r>
          </a:p>
          <a:p>
            <a:endParaRPr lang="en-US" dirty="0"/>
          </a:p>
        </p:txBody>
      </p:sp>
      <p:sp>
        <p:nvSpPr>
          <p:cNvPr id="4" name="Slide Number Placeholder 3"/>
          <p:cNvSpPr>
            <a:spLocks noGrp="1"/>
          </p:cNvSpPr>
          <p:nvPr>
            <p:ph type="sldNum" sz="quarter" idx="10"/>
          </p:nvPr>
        </p:nvSpPr>
        <p:spPr/>
        <p:txBody>
          <a:bodyPr/>
          <a:lstStyle/>
          <a:p>
            <a:fld id="{A9AEFEC3-1F60-0546-8551-0BB720A780D0}" type="slidenum">
              <a:rPr lang="en-US" smtClean="0"/>
              <a:t>7</a:t>
            </a:fld>
            <a:endParaRPr lang="en-US" dirty="0"/>
          </a:p>
        </p:txBody>
      </p:sp>
    </p:spTree>
    <p:extLst>
      <p:ext uri="{BB962C8B-B14F-4D97-AF65-F5344CB8AC3E}">
        <p14:creationId xmlns:p14="http://schemas.microsoft.com/office/powerpoint/2010/main" val="216741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85750">
              <a:spcAft>
                <a:spcPts val="1200"/>
              </a:spcAft>
              <a:buNone/>
            </a:pPr>
            <a:r>
              <a:rPr lang="en-US" dirty="0">
                <a:solidFill>
                  <a:srgbClr val="FF0000"/>
                </a:solidFill>
              </a:rPr>
              <a:t>What if you could…capture every single activity, locate and prioritize every action, connect to the right people at the right time, and</a:t>
            </a:r>
          </a:p>
          <a:p>
            <a:pPr marL="0" lvl="0" indent="-285750">
              <a:spcAft>
                <a:spcPts val="1200"/>
              </a:spcAft>
              <a:buNone/>
            </a:pPr>
            <a:endParaRPr lang="en-US" dirty="0">
              <a:solidFill>
                <a:srgbClr val="FF0000"/>
              </a:solidFill>
            </a:endParaRPr>
          </a:p>
          <a:p>
            <a:pPr marL="0" lvl="0" indent="-285750">
              <a:spcAft>
                <a:spcPts val="1200"/>
              </a:spcAft>
              <a:buNone/>
            </a:pPr>
            <a:r>
              <a:rPr lang="en-US" dirty="0">
                <a:solidFill>
                  <a:srgbClr val="FF0000"/>
                </a:solidFill>
              </a:rPr>
              <a:t>assure that everything gets done right and right on time…</a:t>
            </a:r>
          </a:p>
          <a:p>
            <a:pPr marL="0" lvl="0" indent="-285750">
              <a:spcAft>
                <a:spcPts val="1200"/>
              </a:spcAft>
              <a:buNone/>
            </a:pPr>
            <a:endParaRPr lang="en-US" dirty="0">
              <a:solidFill>
                <a:srgbClr val="FF0000"/>
              </a:solidFill>
            </a:endParaRPr>
          </a:p>
          <a:p>
            <a:pPr marL="0" lvl="0" indent="-285750">
              <a:spcAft>
                <a:spcPts val="1200"/>
              </a:spcAft>
              <a:buNone/>
            </a:pPr>
            <a:r>
              <a:rPr lang="en-US" dirty="0">
                <a:solidFill>
                  <a:srgbClr val="FF0000"/>
                </a:solidFill>
              </a:rPr>
              <a:t>By being on-site 24/7 without ever leaving your office.</a:t>
            </a:r>
          </a:p>
          <a:p>
            <a:endParaRPr lang="en-US" dirty="0"/>
          </a:p>
          <a:p>
            <a:r>
              <a:rPr lang="en-US" dirty="0"/>
              <a:t>With the clarity and visibility provided by complete traceability</a:t>
            </a:r>
          </a:p>
          <a:p>
            <a:endParaRPr lang="en-US" dirty="0"/>
          </a:p>
          <a:p>
            <a:endParaRPr lang="en-US" dirty="0"/>
          </a:p>
        </p:txBody>
      </p:sp>
      <p:sp>
        <p:nvSpPr>
          <p:cNvPr id="4" name="Slide Number Placeholder 3"/>
          <p:cNvSpPr>
            <a:spLocks noGrp="1"/>
          </p:cNvSpPr>
          <p:nvPr>
            <p:ph type="sldNum" sz="quarter" idx="10"/>
          </p:nvPr>
        </p:nvSpPr>
        <p:spPr/>
        <p:txBody>
          <a:bodyPr/>
          <a:lstStyle/>
          <a:p>
            <a:fld id="{A9AEFEC3-1F60-0546-8551-0BB720A780D0}" type="slidenum">
              <a:rPr lang="en-US" smtClean="0"/>
              <a:t>10</a:t>
            </a:fld>
            <a:endParaRPr lang="en-US" dirty="0"/>
          </a:p>
        </p:txBody>
      </p:sp>
    </p:spTree>
    <p:extLst>
      <p:ext uri="{BB962C8B-B14F-4D97-AF65-F5344CB8AC3E}">
        <p14:creationId xmlns:p14="http://schemas.microsoft.com/office/powerpoint/2010/main" val="52364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Curo is not just</a:t>
            </a:r>
            <a:r>
              <a:rPr lang="en-US" baseline="0" dirty="0"/>
              <a:t> for getting individual projects done. It is about improving the performance of your entire business. </a:t>
            </a:r>
          </a:p>
          <a:p>
            <a:endParaRPr lang="en-US" baseline="0" dirty="0"/>
          </a:p>
          <a:p>
            <a:r>
              <a:rPr lang="en-US" baseline="0" dirty="0"/>
              <a:t>In order to do this, our platform streamlines all operational activities and ensures everyone is trained to help the business run smoothly, grow and succeed.</a:t>
            </a:r>
          </a:p>
          <a:p>
            <a:endParaRPr lang="en-US" baseline="0" dirty="0"/>
          </a:p>
          <a:p>
            <a:r>
              <a:rPr lang="en-US" baseline="0" dirty="0"/>
              <a:t>Assuring expectations are clear, activities are defined and valuable knowledge is captured &amp; transferred to new teams.  It’s like a live playbook that players can reference will in the action.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Connect any participant, inside or outside of your organization to get all the information they need, and none they don’t.</a:t>
            </a:r>
          </a:p>
          <a:p>
            <a:endParaRPr lang="en-US" baseline="0" dirty="0"/>
          </a:p>
        </p:txBody>
      </p:sp>
      <p:sp>
        <p:nvSpPr>
          <p:cNvPr id="4" name="Slide Number Placeholder 3"/>
          <p:cNvSpPr>
            <a:spLocks noGrp="1"/>
          </p:cNvSpPr>
          <p:nvPr>
            <p:ph type="sldNum" sz="quarter" idx="10"/>
          </p:nvPr>
        </p:nvSpPr>
        <p:spPr/>
        <p:txBody>
          <a:bodyPr/>
          <a:lstStyle/>
          <a:p>
            <a:fld id="{A9AEFEC3-1F60-0546-8551-0BB720A780D0}" type="slidenum">
              <a:rPr lang="en-US" smtClean="0"/>
              <a:t>11</a:t>
            </a:fld>
            <a:endParaRPr lang="en-US" dirty="0"/>
          </a:p>
        </p:txBody>
      </p:sp>
    </p:spTree>
    <p:extLst>
      <p:ext uri="{BB962C8B-B14F-4D97-AF65-F5344CB8AC3E}">
        <p14:creationId xmlns:p14="http://schemas.microsoft.com/office/powerpoint/2010/main" val="198520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Curo delivers powerful collaboration tools that locate the work, centralize conversations,</a:t>
            </a:r>
            <a:r>
              <a:rPr lang="en-US" baseline="0" dirty="0"/>
              <a:t> and keep requirements readily accessible to make it easy to get work done correctly the first time.</a:t>
            </a:r>
            <a:endParaRPr lang="en-US" dirty="0"/>
          </a:p>
        </p:txBody>
      </p:sp>
      <p:sp>
        <p:nvSpPr>
          <p:cNvPr id="4" name="Slide Number Placeholder 3"/>
          <p:cNvSpPr>
            <a:spLocks noGrp="1"/>
          </p:cNvSpPr>
          <p:nvPr>
            <p:ph type="sldNum" sz="quarter" idx="10"/>
          </p:nvPr>
        </p:nvSpPr>
        <p:spPr/>
        <p:txBody>
          <a:bodyPr/>
          <a:lstStyle/>
          <a:p>
            <a:fld id="{A9AEFEC3-1F60-0546-8551-0BB720A780D0}" type="slidenum">
              <a:rPr lang="en-US" smtClean="0"/>
              <a:t>12</a:t>
            </a:fld>
            <a:endParaRPr lang="en-US" dirty="0"/>
          </a:p>
        </p:txBody>
      </p:sp>
    </p:spTree>
    <p:extLst>
      <p:ext uri="{BB962C8B-B14F-4D97-AF65-F5344CB8AC3E}">
        <p14:creationId xmlns:p14="http://schemas.microsoft.com/office/powerpoint/2010/main" val="27392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Construction solutions, phone calls, email, ticketing systems, cumbersome spreadsheets, &amp; messy whiteboards don’t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And you can just forget about paper!</a:t>
            </a:r>
          </a:p>
          <a:p>
            <a:endParaRPr lang="en-US" dirty="0"/>
          </a:p>
          <a:p>
            <a:r>
              <a:rPr lang="en-US" dirty="0"/>
              <a:t>Curo</a:t>
            </a:r>
            <a:r>
              <a:rPr lang="en-US" baseline="0" dirty="0"/>
              <a:t> eliminates guesswork and confusion; delivering location specific visibility into assignments, requirements and progress.</a:t>
            </a:r>
          </a:p>
          <a:p>
            <a:endParaRPr lang="en-US" baseline="0" dirty="0"/>
          </a:p>
          <a:p>
            <a:pPr lvl="0" defTabSz="171450">
              <a:lnSpc>
                <a:spcPct val="100000"/>
              </a:lnSpc>
              <a:spcBef>
                <a:spcPts val="2400"/>
              </a:spcBef>
              <a:buNone/>
            </a:pPr>
            <a:r>
              <a:rPr lang="en-US" b="1" dirty="0">
                <a:solidFill>
                  <a:srgbClr val="FF0000"/>
                </a:solidFill>
              </a:rPr>
              <a:t>Taking the confusion, delay and rework out of every activity, to assure they get done right.</a:t>
            </a:r>
          </a:p>
          <a:p>
            <a:pPr marL="0" lvl="1" indent="-342900" defTabSz="171450">
              <a:lnSpc>
                <a:spcPct val="100000"/>
              </a:lnSpc>
              <a:spcBef>
                <a:spcPts val="2400"/>
              </a:spcBef>
              <a:buFont typeface="Arial" panose="020B0604020202020204" pitchFamily="34" charset="0"/>
              <a:buChar char="•"/>
            </a:pPr>
            <a:endParaRPr lang="en-US" sz="2400" dirty="0">
              <a:solidFill>
                <a:srgbClr val="FF0000"/>
              </a:solidFill>
            </a:endParaRPr>
          </a:p>
          <a:p>
            <a:pPr marL="0" lvl="1" indent="-342900" defTabSz="171450">
              <a:lnSpc>
                <a:spcPct val="100000"/>
              </a:lnSpc>
              <a:spcBef>
                <a:spcPts val="2400"/>
              </a:spcBef>
              <a:buFont typeface="Arial" panose="020B0604020202020204" pitchFamily="34" charset="0"/>
              <a:buChar char="•"/>
            </a:pPr>
            <a:r>
              <a:rPr lang="en-US" sz="2400" dirty="0">
                <a:solidFill>
                  <a:srgbClr val="FF0000"/>
                </a:solidFill>
              </a:rPr>
              <a:t>Easy and rapid to define, assign and approve tasks</a:t>
            </a:r>
          </a:p>
          <a:p>
            <a:pPr marL="0" lvl="1" indent="-342900" defTabSz="171450">
              <a:lnSpc>
                <a:spcPct val="100000"/>
              </a:lnSpc>
              <a:spcBef>
                <a:spcPts val="2400"/>
              </a:spcBef>
              <a:buFont typeface="Arial" panose="020B0604020202020204" pitchFamily="34" charset="0"/>
              <a:buChar char="•"/>
            </a:pPr>
            <a:endParaRPr lang="en-US" sz="2400" dirty="0">
              <a:solidFill>
                <a:srgbClr val="FF0000"/>
              </a:solidFill>
            </a:endParaRPr>
          </a:p>
          <a:p>
            <a:pPr marL="0" lvl="1" indent="-342900" defTabSz="171450">
              <a:lnSpc>
                <a:spcPct val="100000"/>
              </a:lnSpc>
              <a:spcBef>
                <a:spcPts val="2400"/>
              </a:spcBef>
              <a:buFont typeface="Arial" panose="020B0604020202020204" pitchFamily="34" charset="0"/>
              <a:buChar char="•"/>
            </a:pPr>
            <a:r>
              <a:rPr lang="en-US" sz="2400" dirty="0">
                <a:solidFill>
                  <a:srgbClr val="FF0000"/>
                </a:solidFill>
              </a:rPr>
              <a:t>Track exactly what needs to be done, where, when, by whom and HOW</a:t>
            </a:r>
          </a:p>
          <a:p>
            <a:pPr marL="0" lvl="1" indent="-342900" defTabSz="171450">
              <a:lnSpc>
                <a:spcPct val="100000"/>
              </a:lnSpc>
              <a:spcBef>
                <a:spcPts val="2400"/>
              </a:spcBef>
              <a:buFont typeface="Arial" panose="020B0604020202020204" pitchFamily="34" charset="0"/>
              <a:buChar char="•"/>
            </a:pPr>
            <a:endParaRPr lang="en-US" sz="2400" dirty="0">
              <a:solidFill>
                <a:srgbClr val="FF0000"/>
              </a:solidFill>
            </a:endParaRPr>
          </a:p>
          <a:p>
            <a:pPr marL="0" marR="0" lvl="1" indent="-342900" algn="l" defTabSz="17145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sz="2400" dirty="0">
                <a:solidFill>
                  <a:srgbClr val="FF0000"/>
                </a:solidFill>
              </a:rPr>
              <a:t>Confirm proper and timely completion, p</a:t>
            </a:r>
            <a:r>
              <a:rPr lang="en-US" sz="2400" dirty="0"/>
              <a:t>rovide guideposts and in-context training for conducting the work</a:t>
            </a:r>
            <a:endParaRPr lang="en-US" sz="2400" dirty="0">
              <a:solidFill>
                <a:srgbClr val="FF0000"/>
              </a:solidFill>
            </a:endParaRPr>
          </a:p>
          <a:p>
            <a:pPr marL="0" lvl="1" indent="-342900" defTabSz="171450">
              <a:lnSpc>
                <a:spcPct val="100000"/>
              </a:lnSpc>
              <a:spcBef>
                <a:spcPts val="2400"/>
              </a:spcBef>
              <a:buFont typeface="Arial" panose="020B0604020202020204" pitchFamily="34" charset="0"/>
              <a:buChar char="•"/>
            </a:pPr>
            <a:endParaRPr lang="en-US" sz="2400" dirty="0">
              <a:solidFill>
                <a:srgbClr val="FF0000"/>
              </a:solidFill>
            </a:endParaRPr>
          </a:p>
          <a:p>
            <a:pPr marL="0" lvl="1" indent="-342900" defTabSz="171450">
              <a:lnSpc>
                <a:spcPct val="100000"/>
              </a:lnSpc>
              <a:spcBef>
                <a:spcPts val="2400"/>
              </a:spcBef>
              <a:buFont typeface="Arial" panose="020B0604020202020204" pitchFamily="34" charset="0"/>
              <a:buChar char="•"/>
            </a:pPr>
            <a:r>
              <a:rPr lang="en-US" sz="2400" dirty="0">
                <a:solidFill>
                  <a:srgbClr val="FF0000"/>
                </a:solidFill>
              </a:rPr>
              <a:t>Measure results for constant performance improvement</a:t>
            </a:r>
          </a:p>
          <a:p>
            <a:pPr marL="0" lvl="1" indent="-342900" defTabSz="171450">
              <a:lnSpc>
                <a:spcPct val="100000"/>
              </a:lnSpc>
              <a:spcBef>
                <a:spcPts val="2400"/>
              </a:spcBef>
              <a:buFont typeface="Arial" panose="020B0604020202020204" pitchFamily="34" charset="0"/>
              <a:buChar char="•"/>
            </a:pPr>
            <a:endParaRPr lang="en-US" sz="2400" dirty="0">
              <a:solidFill>
                <a:srgbClr val="FF0000"/>
              </a:solidFill>
            </a:endParaRPr>
          </a:p>
          <a:p>
            <a:pPr marL="0" lvl="1" indent="-342900" defTabSz="171450">
              <a:lnSpc>
                <a:spcPct val="100000"/>
              </a:lnSpc>
              <a:spcBef>
                <a:spcPts val="2400"/>
              </a:spcBef>
              <a:buFont typeface="Arial" panose="020B0604020202020204" pitchFamily="34" charset="0"/>
              <a:buChar char="•"/>
            </a:pPr>
            <a:r>
              <a:rPr lang="en-US" sz="2400" dirty="0">
                <a:solidFill>
                  <a:srgbClr val="FF0000"/>
                </a:solidFill>
              </a:rPr>
              <a:t>Assure adoption and performance improvement</a:t>
            </a:r>
          </a:p>
          <a:p>
            <a:endParaRPr lang="en-US" dirty="0"/>
          </a:p>
        </p:txBody>
      </p:sp>
      <p:sp>
        <p:nvSpPr>
          <p:cNvPr id="4" name="Slide Number Placeholder 3"/>
          <p:cNvSpPr>
            <a:spLocks noGrp="1"/>
          </p:cNvSpPr>
          <p:nvPr>
            <p:ph type="sldNum" sz="quarter" idx="10"/>
          </p:nvPr>
        </p:nvSpPr>
        <p:spPr/>
        <p:txBody>
          <a:bodyPr/>
          <a:lstStyle/>
          <a:p>
            <a:fld id="{A9AEFEC3-1F60-0546-8551-0BB720A780D0}" type="slidenum">
              <a:rPr lang="en-US" smtClean="0"/>
              <a:t>13</a:t>
            </a:fld>
            <a:endParaRPr lang="en-US" dirty="0"/>
          </a:p>
        </p:txBody>
      </p:sp>
    </p:spTree>
    <p:extLst>
      <p:ext uri="{BB962C8B-B14F-4D97-AF65-F5344CB8AC3E}">
        <p14:creationId xmlns:p14="http://schemas.microsoft.com/office/powerpoint/2010/main" val="38326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endParaRPr lang="en-US" sz="1200" dirty="0"/>
          </a:p>
        </p:txBody>
      </p:sp>
      <p:sp>
        <p:nvSpPr>
          <p:cNvPr id="4" name="Slide Number Placeholder 3"/>
          <p:cNvSpPr>
            <a:spLocks noGrp="1"/>
          </p:cNvSpPr>
          <p:nvPr>
            <p:ph type="sldNum" sz="quarter" idx="10"/>
          </p:nvPr>
        </p:nvSpPr>
        <p:spPr/>
        <p:txBody>
          <a:bodyPr/>
          <a:lstStyle/>
          <a:p>
            <a:fld id="{31C12B0C-0C07-E641-8F34-10A0521EE122}" type="slidenum">
              <a:rPr lang="en-US" smtClean="0"/>
              <a:t>15</a:t>
            </a:fld>
            <a:endParaRPr lang="en-US" dirty="0"/>
          </a:p>
        </p:txBody>
      </p:sp>
    </p:spTree>
    <p:extLst>
      <p:ext uri="{BB962C8B-B14F-4D97-AF65-F5344CB8AC3E}">
        <p14:creationId xmlns:p14="http://schemas.microsoft.com/office/powerpoint/2010/main" val="128492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reack slide 1">
    <p:spTree>
      <p:nvGrpSpPr>
        <p:cNvPr id="1" name=""/>
        <p:cNvGrpSpPr/>
        <p:nvPr/>
      </p:nvGrpSpPr>
      <p:grpSpPr>
        <a:xfrm>
          <a:off x="0" y="0"/>
          <a:ext cx="0" cy="0"/>
          <a:chOff x="0" y="0"/>
          <a:chExt cx="0" cy="0"/>
        </a:xfrm>
      </p:grpSpPr>
      <p:sp>
        <p:nvSpPr>
          <p:cNvPr id="7" name="Picture Placeholder 2"/>
          <p:cNvSpPr>
            <a:spLocks noGrp="1"/>
          </p:cNvSpPr>
          <p:nvPr>
            <p:ph type="pic" sz="quarter" idx="20" hasCustomPrompt="1"/>
          </p:nvPr>
        </p:nvSpPr>
        <p:spPr>
          <a:xfrm>
            <a:off x="0" y="0"/>
            <a:ext cx="12192000" cy="6858000"/>
          </a:xfrm>
          <a:prstGeom prst="rect">
            <a:avLst/>
          </a:prstGeom>
        </p:spPr>
        <p:txBody>
          <a:bodyPr vert="horz" anchor="ctr"/>
          <a:lstStyle>
            <a:lvl1pPr marL="0" indent="0" algn="r">
              <a:buNone/>
              <a:defRPr sz="2160" baseline="0">
                <a:solidFill>
                  <a:schemeClr val="tx1">
                    <a:lumMod val="50000"/>
                    <a:lumOff val="50000"/>
                  </a:schemeClr>
                </a:solidFill>
              </a:defRPr>
            </a:lvl1pPr>
          </a:lstStyle>
          <a:p>
            <a:r>
              <a:rPr lang="en-US" dirty="0"/>
              <a:t>Drag and Drop image in this placeholder</a:t>
            </a:r>
          </a:p>
        </p:txBody>
      </p:sp>
      <p:sp>
        <p:nvSpPr>
          <p:cNvPr id="9" name="Text Placeholder 2"/>
          <p:cNvSpPr>
            <a:spLocks noGrp="1"/>
          </p:cNvSpPr>
          <p:nvPr>
            <p:ph type="body" sz="quarter" idx="16" hasCustomPrompt="1"/>
          </p:nvPr>
        </p:nvSpPr>
        <p:spPr>
          <a:xfrm>
            <a:off x="2946400" y="4008121"/>
            <a:ext cx="4148667" cy="849230"/>
          </a:xfrm>
          <a:prstGeom prst="rect">
            <a:avLst/>
          </a:prstGeom>
        </p:spPr>
        <p:txBody>
          <a:bodyPr vert="horz" wrap="square" lIns="95057" tIns="47529" rIns="95057" bIns="47529">
            <a:spAutoFit/>
          </a:bodyPr>
          <a:lstStyle>
            <a:lvl1pPr marL="0" indent="0" algn="just">
              <a:lnSpc>
                <a:spcPct val="150000"/>
              </a:lnSpc>
              <a:buNone/>
              <a:defRPr sz="1080">
                <a:solidFill>
                  <a:schemeClr val="bg1">
                    <a:lumMod val="95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a:t>
            </a:r>
          </a:p>
        </p:txBody>
      </p:sp>
      <p:sp>
        <p:nvSpPr>
          <p:cNvPr id="8" name="Text Placeholder 7"/>
          <p:cNvSpPr>
            <a:spLocks noGrp="1"/>
          </p:cNvSpPr>
          <p:nvPr>
            <p:ph type="body" sz="quarter" idx="10" hasCustomPrompt="1"/>
          </p:nvPr>
        </p:nvSpPr>
        <p:spPr>
          <a:xfrm>
            <a:off x="3437467" y="2140409"/>
            <a:ext cx="3657600" cy="648000"/>
          </a:xfrm>
          <a:prstGeom prst="rect">
            <a:avLst/>
          </a:prstGeom>
        </p:spPr>
        <p:txBody>
          <a:bodyPr vert="horz" lIns="0" tIns="0" rIns="0" bIns="0" anchor="ctr" anchorCtr="0">
            <a:noAutofit/>
          </a:bodyPr>
          <a:lstStyle>
            <a:lvl1pPr marL="0" indent="0" algn="l">
              <a:lnSpc>
                <a:spcPct val="100000"/>
              </a:lnSpc>
              <a:spcBef>
                <a:spcPts val="0"/>
              </a:spcBef>
              <a:buNone/>
              <a:defRPr sz="4800" b="1" baseline="0">
                <a:solidFill>
                  <a:schemeClr val="bg1">
                    <a:lumMod val="95000"/>
                  </a:schemeClr>
                </a:solidFill>
                <a:latin typeface="Lemon/Milk"/>
                <a:cs typeface="Lemon/Milk"/>
              </a:defRPr>
            </a:lvl1pPr>
          </a:lstStyle>
          <a:p>
            <a:pPr lvl="0"/>
            <a:r>
              <a:rPr lang="es-ES_tradnl" dirty="0"/>
              <a:t>PUT YOUR</a:t>
            </a:r>
          </a:p>
        </p:txBody>
      </p:sp>
      <p:sp>
        <p:nvSpPr>
          <p:cNvPr id="5" name="Text Placeholder 7"/>
          <p:cNvSpPr>
            <a:spLocks noGrp="1"/>
          </p:cNvSpPr>
          <p:nvPr>
            <p:ph type="body" sz="quarter" idx="18" hasCustomPrompt="1"/>
          </p:nvPr>
        </p:nvSpPr>
        <p:spPr>
          <a:xfrm>
            <a:off x="3200400" y="2758439"/>
            <a:ext cx="3894667" cy="648000"/>
          </a:xfrm>
          <a:prstGeom prst="rect">
            <a:avLst/>
          </a:prstGeom>
        </p:spPr>
        <p:txBody>
          <a:bodyPr vert="horz" lIns="0" tIns="0" rIns="0" bIns="0" anchor="ctr" anchorCtr="0">
            <a:noAutofit/>
          </a:bodyPr>
          <a:lstStyle>
            <a:lvl1pPr marL="0" indent="0" algn="l">
              <a:lnSpc>
                <a:spcPct val="100000"/>
              </a:lnSpc>
              <a:spcBef>
                <a:spcPts val="0"/>
              </a:spcBef>
              <a:buNone/>
              <a:defRPr sz="4800" b="1" baseline="0">
                <a:solidFill>
                  <a:schemeClr val="bg1">
                    <a:lumMod val="95000"/>
                  </a:schemeClr>
                </a:solidFill>
                <a:latin typeface="Lemon/Milk"/>
                <a:cs typeface="Lemon/Milk"/>
              </a:defRPr>
            </a:lvl1pPr>
          </a:lstStyle>
          <a:p>
            <a:pPr lvl="0"/>
            <a:r>
              <a:rPr lang="es-ES_tradnl" dirty="0"/>
              <a:t>YOUR TITLE</a:t>
            </a:r>
          </a:p>
        </p:txBody>
      </p:sp>
      <p:sp>
        <p:nvSpPr>
          <p:cNvPr id="6" name="Text Placeholder 7"/>
          <p:cNvSpPr>
            <a:spLocks noGrp="1"/>
          </p:cNvSpPr>
          <p:nvPr>
            <p:ph type="body" sz="quarter" idx="19" hasCustomPrompt="1"/>
          </p:nvPr>
        </p:nvSpPr>
        <p:spPr>
          <a:xfrm>
            <a:off x="2946400" y="3390778"/>
            <a:ext cx="4148667" cy="648000"/>
          </a:xfrm>
          <a:prstGeom prst="rect">
            <a:avLst/>
          </a:prstGeom>
        </p:spPr>
        <p:txBody>
          <a:bodyPr vert="horz" lIns="0" tIns="0" rIns="0" bIns="0" anchor="ctr" anchorCtr="0">
            <a:noAutofit/>
          </a:bodyPr>
          <a:lstStyle>
            <a:lvl1pPr marL="0" indent="0" algn="l">
              <a:lnSpc>
                <a:spcPct val="100000"/>
              </a:lnSpc>
              <a:spcBef>
                <a:spcPts val="0"/>
              </a:spcBef>
              <a:buNone/>
              <a:defRPr sz="4800" b="1" baseline="0">
                <a:solidFill>
                  <a:schemeClr val="bg1">
                    <a:lumMod val="95000"/>
                  </a:schemeClr>
                </a:solidFill>
                <a:latin typeface="Lemon/Milk"/>
                <a:cs typeface="Lemon/Milk"/>
              </a:defRPr>
            </a:lvl1pPr>
          </a:lstStyle>
          <a:p>
            <a:pPr lvl="0"/>
            <a:r>
              <a:rPr lang="es-ES_tradnl" dirty="0"/>
              <a:t>HERE</a:t>
            </a:r>
          </a:p>
        </p:txBody>
      </p:sp>
      <p:sp>
        <p:nvSpPr>
          <p:cNvPr id="3" name="Picture Placeholder 2"/>
          <p:cNvSpPr>
            <a:spLocks noGrp="1"/>
          </p:cNvSpPr>
          <p:nvPr>
            <p:ph type="pic" sz="quarter" idx="17"/>
          </p:nvPr>
        </p:nvSpPr>
        <p:spPr>
          <a:xfrm>
            <a:off x="0" y="0"/>
            <a:ext cx="4787808" cy="6873240"/>
          </a:xfrm>
          <a:custGeom>
            <a:avLst/>
            <a:gdLst/>
            <a:ahLst/>
            <a:cxnLst/>
            <a:rect l="l" t="t" r="r" b="b"/>
            <a:pathLst>
              <a:path w="3590856" h="5727700">
                <a:moveTo>
                  <a:pt x="0" y="0"/>
                </a:moveTo>
                <a:lnTo>
                  <a:pt x="3590856" y="0"/>
                </a:lnTo>
                <a:lnTo>
                  <a:pt x="1115446" y="5727700"/>
                </a:lnTo>
                <a:lnTo>
                  <a:pt x="0" y="5723878"/>
                </a:lnTo>
                <a:close/>
              </a:path>
            </a:pathLst>
          </a:custGeom>
          <a:effectLst>
            <a:outerShdw blurRad="50800" dist="38100" dir="2700000" algn="tl" rotWithShape="0">
              <a:prstClr val="black">
                <a:alpha val="40000"/>
              </a:prstClr>
            </a:outerShdw>
          </a:effectLst>
        </p:spPr>
        <p:txBody>
          <a:bodyPr vert="horz" anchor="ctr"/>
          <a:lstStyle>
            <a:lvl1pPr marL="0" indent="0" algn="ctr">
              <a:buNone/>
              <a:defRPr sz="2160" baseline="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80131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rt clean">
    <p:spTree>
      <p:nvGrpSpPr>
        <p:cNvPr id="1" name=""/>
        <p:cNvGrpSpPr/>
        <p:nvPr/>
      </p:nvGrpSpPr>
      <p:grpSpPr>
        <a:xfrm>
          <a:off x="0" y="0"/>
          <a:ext cx="0" cy="0"/>
          <a:chOff x="0" y="0"/>
          <a:chExt cx="0" cy="0"/>
        </a:xfrm>
      </p:grpSpPr>
      <p:sp>
        <p:nvSpPr>
          <p:cNvPr id="9" name="Text Placeholder 2"/>
          <p:cNvSpPr>
            <a:spLocks noGrp="1"/>
          </p:cNvSpPr>
          <p:nvPr>
            <p:ph type="body" sz="quarter" idx="16" hasCustomPrompt="1"/>
          </p:nvPr>
        </p:nvSpPr>
        <p:spPr>
          <a:xfrm>
            <a:off x="3619408" y="4038601"/>
            <a:ext cx="5473792" cy="594584"/>
          </a:xfrm>
          <a:prstGeom prst="rect">
            <a:avLst/>
          </a:prstGeom>
        </p:spPr>
        <p:txBody>
          <a:bodyPr vert="horz" wrap="square" lIns="95057" tIns="47529" rIns="95057" bIns="47529">
            <a:spAutoFit/>
          </a:bodyPr>
          <a:lstStyle>
            <a:lvl1pPr marL="0" indent="0" algn="just">
              <a:lnSpc>
                <a:spcPct val="15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a:t>
            </a:r>
          </a:p>
        </p:txBody>
      </p:sp>
      <p:sp>
        <p:nvSpPr>
          <p:cNvPr id="8" name="Text Placeholder 7"/>
          <p:cNvSpPr>
            <a:spLocks noGrp="1"/>
          </p:cNvSpPr>
          <p:nvPr>
            <p:ph type="body" sz="quarter" idx="10" hasCustomPrompt="1"/>
          </p:nvPr>
        </p:nvSpPr>
        <p:spPr>
          <a:xfrm>
            <a:off x="4432208" y="2323289"/>
            <a:ext cx="4660992" cy="648000"/>
          </a:xfrm>
          <a:prstGeom prst="rect">
            <a:avLst/>
          </a:prstGeom>
        </p:spPr>
        <p:txBody>
          <a:bodyPr vert="horz" lIns="0" tIns="0" rIns="0" bIns="0" anchor="ctr" anchorCtr="0">
            <a:noAutofit/>
          </a:bodyPr>
          <a:lstStyle>
            <a:lvl1pPr marL="0" indent="0" algn="l">
              <a:lnSpc>
                <a:spcPct val="100000"/>
              </a:lnSpc>
              <a:spcBef>
                <a:spcPts val="0"/>
              </a:spcBef>
              <a:buNone/>
              <a:defRPr sz="4800" b="1" baseline="0">
                <a:solidFill>
                  <a:schemeClr val="accent1"/>
                </a:solidFill>
                <a:latin typeface="Lemon/Milk"/>
                <a:cs typeface="Lemon/Milk"/>
              </a:defRPr>
            </a:lvl1pPr>
          </a:lstStyle>
          <a:p>
            <a:pPr lvl="0"/>
            <a:r>
              <a:rPr lang="es-ES_tradnl" dirty="0"/>
              <a:t>PUT YOUR</a:t>
            </a:r>
          </a:p>
        </p:txBody>
      </p:sp>
      <p:sp>
        <p:nvSpPr>
          <p:cNvPr id="5" name="Text Placeholder 7"/>
          <p:cNvSpPr>
            <a:spLocks noGrp="1"/>
          </p:cNvSpPr>
          <p:nvPr>
            <p:ph type="body" sz="quarter" idx="18" hasCustomPrompt="1"/>
          </p:nvPr>
        </p:nvSpPr>
        <p:spPr>
          <a:xfrm>
            <a:off x="3991941" y="2941319"/>
            <a:ext cx="5101259" cy="648000"/>
          </a:xfrm>
          <a:prstGeom prst="rect">
            <a:avLst/>
          </a:prstGeom>
        </p:spPr>
        <p:txBody>
          <a:bodyPr vert="horz" lIns="0" tIns="0" rIns="0" bIns="0" anchor="ctr" anchorCtr="0">
            <a:noAutofit/>
          </a:bodyPr>
          <a:lstStyle>
            <a:lvl1pPr marL="0" indent="0" algn="l">
              <a:lnSpc>
                <a:spcPct val="100000"/>
              </a:lnSpc>
              <a:spcBef>
                <a:spcPts val="0"/>
              </a:spcBef>
              <a:buNone/>
              <a:defRPr sz="4800" b="1" baseline="0">
                <a:solidFill>
                  <a:schemeClr val="tx1">
                    <a:lumMod val="50000"/>
                    <a:lumOff val="50000"/>
                  </a:schemeClr>
                </a:solidFill>
                <a:latin typeface="Lemon/Milk"/>
                <a:cs typeface="Lemon/Milk"/>
              </a:defRPr>
            </a:lvl1pPr>
          </a:lstStyle>
          <a:p>
            <a:pPr lvl="0"/>
            <a:r>
              <a:rPr lang="es-ES_tradnl" dirty="0"/>
              <a:t>YOUR TITLE</a:t>
            </a:r>
          </a:p>
        </p:txBody>
      </p:sp>
      <p:sp>
        <p:nvSpPr>
          <p:cNvPr id="6" name="Text Placeholder 7"/>
          <p:cNvSpPr>
            <a:spLocks noGrp="1"/>
          </p:cNvSpPr>
          <p:nvPr>
            <p:ph type="body" sz="quarter" idx="19" hasCustomPrompt="1"/>
          </p:nvPr>
        </p:nvSpPr>
        <p:spPr>
          <a:xfrm>
            <a:off x="3909200" y="3543178"/>
            <a:ext cx="5184000" cy="432000"/>
          </a:xfrm>
          <a:prstGeom prst="rect">
            <a:avLst/>
          </a:prstGeom>
        </p:spPr>
        <p:txBody>
          <a:bodyPr vert="horz" lIns="0" tIns="0" rIns="0" bIns="0" anchor="ctr" anchorCtr="0">
            <a:noAutofit/>
          </a:bodyPr>
          <a:lstStyle>
            <a:lvl1pPr marL="0" indent="0" algn="l">
              <a:lnSpc>
                <a:spcPct val="100000"/>
              </a:lnSpc>
              <a:spcBef>
                <a:spcPts val="0"/>
              </a:spcBef>
              <a:buNone/>
              <a:defRPr sz="2400" b="1" baseline="0">
                <a:solidFill>
                  <a:schemeClr val="accent2"/>
                </a:solidFill>
                <a:latin typeface="Lemon/Milk"/>
                <a:cs typeface="Lemon/Milk"/>
              </a:defRPr>
            </a:lvl1pPr>
          </a:lstStyle>
          <a:p>
            <a:pPr lvl="0"/>
            <a:r>
              <a:rPr lang="es-ES_tradnl" dirty="0"/>
              <a:t>NEW DESIGN PROPOSSAL</a:t>
            </a:r>
          </a:p>
        </p:txBody>
      </p:sp>
    </p:spTree>
    <p:extLst>
      <p:ext uri="{BB962C8B-B14F-4D97-AF65-F5344CB8AC3E}">
        <p14:creationId xmlns:p14="http://schemas.microsoft.com/office/powerpoint/2010/main" val="17094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Ligh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91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2E5F1-30E8-4B98-A6AF-8DC2D5189E93}"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827C6-88B8-403D-BDE5-81B39BD6FC07}" type="slidenum">
              <a:rPr lang="en-US" smtClean="0"/>
              <a:t>‹#›</a:t>
            </a:fld>
            <a:endParaRPr lang="en-US"/>
          </a:p>
        </p:txBody>
      </p:sp>
    </p:spTree>
    <p:extLst>
      <p:ext uri="{BB962C8B-B14F-4D97-AF65-F5344CB8AC3E}">
        <p14:creationId xmlns:p14="http://schemas.microsoft.com/office/powerpoint/2010/main" val="276563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26FF4-9813-D24C-A250-FB907C9F4C55}" type="datetimeFigureOut">
              <a:rPr lang="en-US" smtClean="0"/>
              <a:t>2/19/2018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DC738-F0A9-A24D-9572-3F7922C8C931}" type="slidenum">
              <a:rPr lang="en-US" smtClean="0"/>
              <a:t>‹#›</a:t>
            </a:fld>
            <a:endParaRPr lang="en-US" dirty="0"/>
          </a:p>
        </p:txBody>
      </p:sp>
    </p:spTree>
    <p:extLst>
      <p:ext uri="{BB962C8B-B14F-4D97-AF65-F5344CB8AC3E}">
        <p14:creationId xmlns:p14="http://schemas.microsoft.com/office/powerpoint/2010/main" val="130863582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tiff"/><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tiff"/><Relationship Id="rId10" Type="http://schemas.openxmlformats.org/officeDocument/2006/relationships/image" Target="../media/image55.png"/><Relationship Id="rId4" Type="http://schemas.openxmlformats.org/officeDocument/2006/relationships/image" Target="../media/image50.tiff"/><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tiff"/><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8.tiff"/><Relationship Id="rId10" Type="http://schemas.openxmlformats.org/officeDocument/2006/relationships/image" Target="../media/image61.png"/><Relationship Id="rId4" Type="http://schemas.openxmlformats.org/officeDocument/2006/relationships/image" Target="../media/image57.jp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9.jpeg"/><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8" name="Rectangle 57"/>
          <p:cNvSpPr/>
          <p:nvPr/>
        </p:nvSpPr>
        <p:spPr>
          <a:xfrm rot="19800000">
            <a:off x="-960860" y="-653261"/>
            <a:ext cx="6840405" cy="9899609"/>
          </a:xfrm>
          <a:custGeom>
            <a:avLst/>
            <a:gdLst>
              <a:gd name="connsiteX0" fmla="*/ 0 w 8746387"/>
              <a:gd name="connsiteY0" fmla="*/ 0 h 11530127"/>
              <a:gd name="connsiteX1" fmla="*/ 8746387 w 8746387"/>
              <a:gd name="connsiteY1" fmla="*/ 0 h 11530127"/>
              <a:gd name="connsiteX2" fmla="*/ 8746387 w 8746387"/>
              <a:gd name="connsiteY2" fmla="*/ 11530127 h 11530127"/>
              <a:gd name="connsiteX3" fmla="*/ 0 w 8746387"/>
              <a:gd name="connsiteY3" fmla="*/ 11530127 h 11530127"/>
              <a:gd name="connsiteX4" fmla="*/ 0 w 8746387"/>
              <a:gd name="connsiteY4" fmla="*/ 0 h 11530127"/>
              <a:gd name="connsiteX0" fmla="*/ 0 w 8747238"/>
              <a:gd name="connsiteY0" fmla="*/ 0 h 11530127"/>
              <a:gd name="connsiteX1" fmla="*/ 8746387 w 8747238"/>
              <a:gd name="connsiteY1" fmla="*/ 0 h 11530127"/>
              <a:gd name="connsiteX2" fmla="*/ 8747238 w 8747238"/>
              <a:gd name="connsiteY2" fmla="*/ 11136766 h 11530127"/>
              <a:gd name="connsiteX3" fmla="*/ 0 w 8747238"/>
              <a:gd name="connsiteY3" fmla="*/ 11530127 h 11530127"/>
              <a:gd name="connsiteX4" fmla="*/ 0 w 8747238"/>
              <a:gd name="connsiteY4" fmla="*/ 0 h 11530127"/>
              <a:gd name="connsiteX0" fmla="*/ 0 w 8747238"/>
              <a:gd name="connsiteY0" fmla="*/ 0 h 11136766"/>
              <a:gd name="connsiteX1" fmla="*/ 8746387 w 8747238"/>
              <a:gd name="connsiteY1" fmla="*/ 0 h 11136766"/>
              <a:gd name="connsiteX2" fmla="*/ 8747238 w 8747238"/>
              <a:gd name="connsiteY2" fmla="*/ 11136766 h 11136766"/>
              <a:gd name="connsiteX3" fmla="*/ 1346981 w 8747238"/>
              <a:gd name="connsiteY3" fmla="*/ 9022915 h 11136766"/>
              <a:gd name="connsiteX4" fmla="*/ 0 w 8747238"/>
              <a:gd name="connsiteY4" fmla="*/ 0 h 11136766"/>
              <a:gd name="connsiteX0" fmla="*/ 0 w 8747238"/>
              <a:gd name="connsiteY0" fmla="*/ 0 h 11136766"/>
              <a:gd name="connsiteX1" fmla="*/ 8746387 w 8747238"/>
              <a:gd name="connsiteY1" fmla="*/ 0 h 11136766"/>
              <a:gd name="connsiteX2" fmla="*/ 8747238 w 8747238"/>
              <a:gd name="connsiteY2" fmla="*/ 11136766 h 11136766"/>
              <a:gd name="connsiteX3" fmla="*/ 2255617 w 8747238"/>
              <a:gd name="connsiteY3" fmla="*/ 7318483 h 11136766"/>
              <a:gd name="connsiteX4" fmla="*/ 0 w 8747238"/>
              <a:gd name="connsiteY4" fmla="*/ 0 h 11136766"/>
              <a:gd name="connsiteX0" fmla="*/ 0 w 8747238"/>
              <a:gd name="connsiteY0" fmla="*/ 0 h 11136766"/>
              <a:gd name="connsiteX1" fmla="*/ 8746387 w 8747238"/>
              <a:gd name="connsiteY1" fmla="*/ 0 h 11136766"/>
              <a:gd name="connsiteX2" fmla="*/ 8747238 w 8747238"/>
              <a:gd name="connsiteY2" fmla="*/ 11136766 h 11136766"/>
              <a:gd name="connsiteX3" fmla="*/ 1913318 w 8747238"/>
              <a:gd name="connsiteY3" fmla="*/ 7171135 h 11136766"/>
              <a:gd name="connsiteX4" fmla="*/ 0 w 8747238"/>
              <a:gd name="connsiteY4" fmla="*/ 0 h 11136766"/>
              <a:gd name="connsiteX0" fmla="*/ 0 w 8747238"/>
              <a:gd name="connsiteY0" fmla="*/ 0 h 11136766"/>
              <a:gd name="connsiteX1" fmla="*/ 8742944 w 8747238"/>
              <a:gd name="connsiteY1" fmla="*/ 3199107 h 11136766"/>
              <a:gd name="connsiteX2" fmla="*/ 8747238 w 8747238"/>
              <a:gd name="connsiteY2" fmla="*/ 11136766 h 11136766"/>
              <a:gd name="connsiteX3" fmla="*/ 1913318 w 8747238"/>
              <a:gd name="connsiteY3" fmla="*/ 7171135 h 11136766"/>
              <a:gd name="connsiteX4" fmla="*/ 0 w 8747238"/>
              <a:gd name="connsiteY4" fmla="*/ 0 h 11136766"/>
              <a:gd name="connsiteX0" fmla="*/ 3422643 w 6833920"/>
              <a:gd name="connsiteY0" fmla="*/ 0 h 9899609"/>
              <a:gd name="connsiteX1" fmla="*/ 6829626 w 6833920"/>
              <a:gd name="connsiteY1" fmla="*/ 1961950 h 9899609"/>
              <a:gd name="connsiteX2" fmla="*/ 6833920 w 6833920"/>
              <a:gd name="connsiteY2" fmla="*/ 9899609 h 9899609"/>
              <a:gd name="connsiteX3" fmla="*/ 0 w 6833920"/>
              <a:gd name="connsiteY3" fmla="*/ 5933978 h 9899609"/>
              <a:gd name="connsiteX4" fmla="*/ 3422643 w 6833920"/>
              <a:gd name="connsiteY4" fmla="*/ 0 h 9899609"/>
              <a:gd name="connsiteX0" fmla="*/ 3429128 w 6840405"/>
              <a:gd name="connsiteY0" fmla="*/ 0 h 9899609"/>
              <a:gd name="connsiteX1" fmla="*/ 6836111 w 6840405"/>
              <a:gd name="connsiteY1" fmla="*/ 1961950 h 9899609"/>
              <a:gd name="connsiteX2" fmla="*/ 6840405 w 6840405"/>
              <a:gd name="connsiteY2" fmla="*/ 9899609 h 9899609"/>
              <a:gd name="connsiteX3" fmla="*/ 0 w 6840405"/>
              <a:gd name="connsiteY3" fmla="*/ 5945209 h 9899609"/>
              <a:gd name="connsiteX4" fmla="*/ 3429128 w 6840405"/>
              <a:gd name="connsiteY4" fmla="*/ 0 h 989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405" h="9899609">
                <a:moveTo>
                  <a:pt x="3429128" y="0"/>
                </a:moveTo>
                <a:lnTo>
                  <a:pt x="6836111" y="1961950"/>
                </a:lnTo>
                <a:cubicBezTo>
                  <a:pt x="6836395" y="5674205"/>
                  <a:pt x="6840121" y="6187354"/>
                  <a:pt x="6840405" y="9899609"/>
                </a:cubicBezTo>
                <a:lnTo>
                  <a:pt x="0" y="5945209"/>
                </a:lnTo>
                <a:lnTo>
                  <a:pt x="3429128" y="0"/>
                </a:lnTo>
                <a:close/>
              </a:path>
            </a:pathLst>
          </a:custGeom>
          <a:solidFill>
            <a:schemeClr val="tx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FE element 3"/>
          <p:cNvPicPr>
            <a:picLocks/>
          </p:cNvPicPr>
          <p:nvPr/>
        </p:nvPicPr>
        <p:blipFill>
          <a:blip r:embed="rId4">
            <a:extLst>
              <a:ext uri="{28A0092B-C50C-407E-A947-70E740481C1C}">
                <a14:useLocalDpi xmlns:a14="http://schemas.microsoft.com/office/drawing/2010/main" val="0"/>
              </a:ext>
            </a:extLst>
          </a:blip>
          <a:stretch>
            <a:fillRect/>
          </a:stretch>
        </p:blipFill>
        <p:spPr>
          <a:xfrm>
            <a:off x="1041492" y="5586264"/>
            <a:ext cx="3048000" cy="406400"/>
          </a:xfrm>
          <a:prstGeom prst="rect">
            <a:avLst/>
          </a:prstGeom>
        </p:spPr>
      </p:pic>
      <p:pic>
        <p:nvPicPr>
          <p:cNvPr id="56" name="Picture 5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3949" y="4798800"/>
            <a:ext cx="2718675" cy="808930"/>
          </a:xfrm>
          <a:prstGeom prst="rect">
            <a:avLst/>
          </a:prstGeom>
        </p:spPr>
      </p:pic>
      <p:sp>
        <p:nvSpPr>
          <p:cNvPr id="66" name="Rectangle 65"/>
          <p:cNvSpPr/>
          <p:nvPr/>
        </p:nvSpPr>
        <p:spPr>
          <a:xfrm>
            <a:off x="3766389" y="1"/>
            <a:ext cx="8425611" cy="6864350"/>
          </a:xfrm>
          <a:custGeom>
            <a:avLst/>
            <a:gdLst>
              <a:gd name="connsiteX0" fmla="*/ 0 w 8425611"/>
              <a:gd name="connsiteY0" fmla="*/ 0 h 6858000"/>
              <a:gd name="connsiteX1" fmla="*/ 8425611 w 8425611"/>
              <a:gd name="connsiteY1" fmla="*/ 0 h 6858000"/>
              <a:gd name="connsiteX2" fmla="*/ 8425611 w 8425611"/>
              <a:gd name="connsiteY2" fmla="*/ 6858000 h 6858000"/>
              <a:gd name="connsiteX3" fmla="*/ 0 w 8425611"/>
              <a:gd name="connsiteY3" fmla="*/ 6858000 h 6858000"/>
              <a:gd name="connsiteX4" fmla="*/ 0 w 8425611"/>
              <a:gd name="connsiteY4" fmla="*/ 0 h 6858000"/>
              <a:gd name="connsiteX0" fmla="*/ 0 w 8425611"/>
              <a:gd name="connsiteY0" fmla="*/ 0 h 6858000"/>
              <a:gd name="connsiteX1" fmla="*/ 8425611 w 8425611"/>
              <a:gd name="connsiteY1" fmla="*/ 0 h 6858000"/>
              <a:gd name="connsiteX2" fmla="*/ 8425611 w 8425611"/>
              <a:gd name="connsiteY2" fmla="*/ 6858000 h 6858000"/>
              <a:gd name="connsiteX3" fmla="*/ 1168400 w 8425611"/>
              <a:gd name="connsiteY3" fmla="*/ 6858000 h 6858000"/>
              <a:gd name="connsiteX4" fmla="*/ 0 w 8425611"/>
              <a:gd name="connsiteY4" fmla="*/ 0 h 6858000"/>
              <a:gd name="connsiteX0" fmla="*/ 0 w 8425611"/>
              <a:gd name="connsiteY0" fmla="*/ 0 h 6858000"/>
              <a:gd name="connsiteX1" fmla="*/ 8425611 w 8425611"/>
              <a:gd name="connsiteY1" fmla="*/ 0 h 6858000"/>
              <a:gd name="connsiteX2" fmla="*/ 8425611 w 8425611"/>
              <a:gd name="connsiteY2" fmla="*/ 6858000 h 6858000"/>
              <a:gd name="connsiteX3" fmla="*/ 1701800 w 8425611"/>
              <a:gd name="connsiteY3" fmla="*/ 6858000 h 6858000"/>
              <a:gd name="connsiteX4" fmla="*/ 0 w 8425611"/>
              <a:gd name="connsiteY4" fmla="*/ 0 h 6858000"/>
              <a:gd name="connsiteX0" fmla="*/ 0 w 8425611"/>
              <a:gd name="connsiteY0" fmla="*/ 0 h 6861175"/>
              <a:gd name="connsiteX1" fmla="*/ 8425611 w 8425611"/>
              <a:gd name="connsiteY1" fmla="*/ 0 h 6861175"/>
              <a:gd name="connsiteX2" fmla="*/ 8425611 w 8425611"/>
              <a:gd name="connsiteY2" fmla="*/ 6858000 h 6861175"/>
              <a:gd name="connsiteX3" fmla="*/ 2130425 w 8425611"/>
              <a:gd name="connsiteY3" fmla="*/ 6861175 h 6861175"/>
              <a:gd name="connsiteX4" fmla="*/ 0 w 8425611"/>
              <a:gd name="connsiteY4" fmla="*/ 0 h 6861175"/>
              <a:gd name="connsiteX0" fmla="*/ 0 w 8425611"/>
              <a:gd name="connsiteY0" fmla="*/ 0 h 6858000"/>
              <a:gd name="connsiteX1" fmla="*/ 8425611 w 8425611"/>
              <a:gd name="connsiteY1" fmla="*/ 0 h 6858000"/>
              <a:gd name="connsiteX2" fmla="*/ 8425611 w 8425611"/>
              <a:gd name="connsiteY2" fmla="*/ 6858000 h 6858000"/>
              <a:gd name="connsiteX3" fmla="*/ 2339975 w 8425611"/>
              <a:gd name="connsiteY3" fmla="*/ 6854825 h 6858000"/>
              <a:gd name="connsiteX4" fmla="*/ 0 w 8425611"/>
              <a:gd name="connsiteY4" fmla="*/ 0 h 6858000"/>
              <a:gd name="connsiteX0" fmla="*/ 0 w 8425611"/>
              <a:gd name="connsiteY0" fmla="*/ 0 h 6858000"/>
              <a:gd name="connsiteX1" fmla="*/ 8425611 w 8425611"/>
              <a:gd name="connsiteY1" fmla="*/ 0 h 6858000"/>
              <a:gd name="connsiteX2" fmla="*/ 8425611 w 8425611"/>
              <a:gd name="connsiteY2" fmla="*/ 6858000 h 6858000"/>
              <a:gd name="connsiteX3" fmla="*/ 3044825 w 8425611"/>
              <a:gd name="connsiteY3" fmla="*/ 6851650 h 6858000"/>
              <a:gd name="connsiteX4" fmla="*/ 0 w 8425611"/>
              <a:gd name="connsiteY4" fmla="*/ 0 h 6858000"/>
              <a:gd name="connsiteX0" fmla="*/ 0 w 8425611"/>
              <a:gd name="connsiteY0" fmla="*/ 0 h 6861175"/>
              <a:gd name="connsiteX1" fmla="*/ 8425611 w 8425611"/>
              <a:gd name="connsiteY1" fmla="*/ 0 h 6861175"/>
              <a:gd name="connsiteX2" fmla="*/ 8425611 w 8425611"/>
              <a:gd name="connsiteY2" fmla="*/ 6858000 h 6861175"/>
              <a:gd name="connsiteX3" fmla="*/ 3441700 w 8425611"/>
              <a:gd name="connsiteY3" fmla="*/ 6861175 h 6861175"/>
              <a:gd name="connsiteX4" fmla="*/ 0 w 8425611"/>
              <a:gd name="connsiteY4" fmla="*/ 0 h 6861175"/>
              <a:gd name="connsiteX0" fmla="*/ 0 w 8425611"/>
              <a:gd name="connsiteY0" fmla="*/ 0 h 6861175"/>
              <a:gd name="connsiteX1" fmla="*/ 8425611 w 8425611"/>
              <a:gd name="connsiteY1" fmla="*/ 0 h 6861175"/>
              <a:gd name="connsiteX2" fmla="*/ 8425611 w 8425611"/>
              <a:gd name="connsiteY2" fmla="*/ 6858000 h 6861175"/>
              <a:gd name="connsiteX3" fmla="*/ 4092575 w 8425611"/>
              <a:gd name="connsiteY3" fmla="*/ 6861175 h 6861175"/>
              <a:gd name="connsiteX4" fmla="*/ 0 w 8425611"/>
              <a:gd name="connsiteY4" fmla="*/ 0 h 6861175"/>
              <a:gd name="connsiteX0" fmla="*/ 0 w 8425611"/>
              <a:gd name="connsiteY0" fmla="*/ 0 h 6864350"/>
              <a:gd name="connsiteX1" fmla="*/ 8425611 w 8425611"/>
              <a:gd name="connsiteY1" fmla="*/ 0 h 6864350"/>
              <a:gd name="connsiteX2" fmla="*/ 8425611 w 8425611"/>
              <a:gd name="connsiteY2" fmla="*/ 6858000 h 6864350"/>
              <a:gd name="connsiteX3" fmla="*/ 4057650 w 8425611"/>
              <a:gd name="connsiteY3" fmla="*/ 6864350 h 6864350"/>
              <a:gd name="connsiteX4" fmla="*/ 0 w 8425611"/>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611" h="6864350">
                <a:moveTo>
                  <a:pt x="0" y="0"/>
                </a:moveTo>
                <a:lnTo>
                  <a:pt x="8425611" y="0"/>
                </a:lnTo>
                <a:lnTo>
                  <a:pt x="8425611" y="6858000"/>
                </a:lnTo>
                <a:lnTo>
                  <a:pt x="4057650" y="6864350"/>
                </a:lnTo>
                <a:lnTo>
                  <a:pt x="0" y="0"/>
                </a:lnTo>
                <a:close/>
              </a:path>
            </a:pathLst>
          </a:custGeom>
          <a:blipFill>
            <a:blip r:embed="rId6" cstate="screen">
              <a:extLst>
                <a:ext uri="{28A0092B-C50C-407E-A947-70E740481C1C}">
                  <a14:useLocalDpi xmlns:a14="http://schemas.microsoft.com/office/drawing/2010/main"/>
                </a:ext>
              </a:extLst>
            </a:blip>
            <a:srcRect/>
            <a:stretch>
              <a:fillRect b="93"/>
            </a:stretch>
          </a:blipFill>
          <a:ln>
            <a:no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rot="19756804">
            <a:off x="6050157" y="-896359"/>
            <a:ext cx="1138754" cy="8664641"/>
          </a:xfrm>
          <a:custGeom>
            <a:avLst/>
            <a:gdLst>
              <a:gd name="connsiteX0" fmla="*/ 0 w 1133336"/>
              <a:gd name="connsiteY0" fmla="*/ 0 h 10368262"/>
              <a:gd name="connsiteX1" fmla="*/ 1133336 w 1133336"/>
              <a:gd name="connsiteY1" fmla="*/ 0 h 10368262"/>
              <a:gd name="connsiteX2" fmla="*/ 1133336 w 1133336"/>
              <a:gd name="connsiteY2" fmla="*/ 10368262 h 10368262"/>
              <a:gd name="connsiteX3" fmla="*/ 0 w 1133336"/>
              <a:gd name="connsiteY3" fmla="*/ 10368262 h 10368262"/>
              <a:gd name="connsiteX4" fmla="*/ 0 w 1133336"/>
              <a:gd name="connsiteY4" fmla="*/ 0 h 10368262"/>
              <a:gd name="connsiteX0" fmla="*/ 0 w 1135306"/>
              <a:gd name="connsiteY0" fmla="*/ 0 h 10368262"/>
              <a:gd name="connsiteX1" fmla="*/ 1135306 w 1135306"/>
              <a:gd name="connsiteY1" fmla="*/ 1282466 h 10368262"/>
              <a:gd name="connsiteX2" fmla="*/ 1133336 w 1135306"/>
              <a:gd name="connsiteY2" fmla="*/ 10368262 h 10368262"/>
              <a:gd name="connsiteX3" fmla="*/ 0 w 1135306"/>
              <a:gd name="connsiteY3" fmla="*/ 10368262 h 10368262"/>
              <a:gd name="connsiteX4" fmla="*/ 0 w 1135306"/>
              <a:gd name="connsiteY4" fmla="*/ 0 h 10368262"/>
              <a:gd name="connsiteX0" fmla="*/ 5513 w 1135306"/>
              <a:gd name="connsiteY0" fmla="*/ 0 h 9749162"/>
              <a:gd name="connsiteX1" fmla="*/ 1135306 w 1135306"/>
              <a:gd name="connsiteY1" fmla="*/ 663366 h 9749162"/>
              <a:gd name="connsiteX2" fmla="*/ 1133336 w 1135306"/>
              <a:gd name="connsiteY2" fmla="*/ 9749162 h 9749162"/>
              <a:gd name="connsiteX3" fmla="*/ 0 w 1135306"/>
              <a:gd name="connsiteY3" fmla="*/ 9749162 h 9749162"/>
              <a:gd name="connsiteX4" fmla="*/ 5513 w 1135306"/>
              <a:gd name="connsiteY4" fmla="*/ 0 h 9749162"/>
              <a:gd name="connsiteX0" fmla="*/ 4874 w 1135306"/>
              <a:gd name="connsiteY0" fmla="*/ 0 h 9738533"/>
              <a:gd name="connsiteX1" fmla="*/ 1135306 w 1135306"/>
              <a:gd name="connsiteY1" fmla="*/ 652737 h 9738533"/>
              <a:gd name="connsiteX2" fmla="*/ 1133336 w 1135306"/>
              <a:gd name="connsiteY2" fmla="*/ 9738533 h 9738533"/>
              <a:gd name="connsiteX3" fmla="*/ 0 w 1135306"/>
              <a:gd name="connsiteY3" fmla="*/ 9738533 h 9738533"/>
              <a:gd name="connsiteX4" fmla="*/ 4874 w 1135306"/>
              <a:gd name="connsiteY4" fmla="*/ 0 h 9738533"/>
              <a:gd name="connsiteX0" fmla="*/ 4874 w 1138531"/>
              <a:gd name="connsiteY0" fmla="*/ 0 h 9738533"/>
              <a:gd name="connsiteX1" fmla="*/ 1135306 w 1138531"/>
              <a:gd name="connsiteY1" fmla="*/ 652737 h 9738533"/>
              <a:gd name="connsiteX2" fmla="*/ 1138465 w 1138531"/>
              <a:gd name="connsiteY2" fmla="*/ 8586649 h 9738533"/>
              <a:gd name="connsiteX3" fmla="*/ 0 w 1138531"/>
              <a:gd name="connsiteY3" fmla="*/ 9738533 h 9738533"/>
              <a:gd name="connsiteX4" fmla="*/ 4874 w 1138531"/>
              <a:gd name="connsiteY4" fmla="*/ 0 h 9738533"/>
              <a:gd name="connsiteX0" fmla="*/ 455 w 1134112"/>
              <a:gd name="connsiteY0" fmla="*/ 0 h 8586649"/>
              <a:gd name="connsiteX1" fmla="*/ 1130887 w 1134112"/>
              <a:gd name="connsiteY1" fmla="*/ 652737 h 8586649"/>
              <a:gd name="connsiteX2" fmla="*/ 1134046 w 1134112"/>
              <a:gd name="connsiteY2" fmla="*/ 8586649 h 8586649"/>
              <a:gd name="connsiteX3" fmla="*/ 1236 w 1134112"/>
              <a:gd name="connsiteY3" fmla="*/ 7938040 h 8586649"/>
              <a:gd name="connsiteX4" fmla="*/ 455 w 1134112"/>
              <a:gd name="connsiteY4" fmla="*/ 0 h 8586649"/>
              <a:gd name="connsiteX0" fmla="*/ 455 w 1133484"/>
              <a:gd name="connsiteY0" fmla="*/ 0 h 8597278"/>
              <a:gd name="connsiteX1" fmla="*/ 1130887 w 1133484"/>
              <a:gd name="connsiteY1" fmla="*/ 652737 h 8597278"/>
              <a:gd name="connsiteX2" fmla="*/ 1133408 w 1133484"/>
              <a:gd name="connsiteY2" fmla="*/ 8597278 h 8597278"/>
              <a:gd name="connsiteX3" fmla="*/ 1236 w 1133484"/>
              <a:gd name="connsiteY3" fmla="*/ 7938040 h 8597278"/>
              <a:gd name="connsiteX4" fmla="*/ 455 w 1133484"/>
              <a:gd name="connsiteY4" fmla="*/ 0 h 8597278"/>
              <a:gd name="connsiteX0" fmla="*/ 5725 w 1138754"/>
              <a:gd name="connsiteY0" fmla="*/ 0 h 8597278"/>
              <a:gd name="connsiteX1" fmla="*/ 1136157 w 1138754"/>
              <a:gd name="connsiteY1" fmla="*/ 652737 h 8597278"/>
              <a:gd name="connsiteX2" fmla="*/ 1138678 w 1138754"/>
              <a:gd name="connsiteY2" fmla="*/ 8597278 h 8597278"/>
              <a:gd name="connsiteX3" fmla="*/ 0 w 1138754"/>
              <a:gd name="connsiteY3" fmla="*/ 7939784 h 8597278"/>
              <a:gd name="connsiteX4" fmla="*/ 5725 w 1138754"/>
              <a:gd name="connsiteY4" fmla="*/ 0 h 859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54" h="8597278">
                <a:moveTo>
                  <a:pt x="5725" y="0"/>
                </a:moveTo>
                <a:lnTo>
                  <a:pt x="1136157" y="652737"/>
                </a:lnTo>
                <a:cubicBezTo>
                  <a:pt x="1135500" y="3681336"/>
                  <a:pt x="1139335" y="5568679"/>
                  <a:pt x="1138678" y="8597278"/>
                </a:cubicBezTo>
                <a:lnTo>
                  <a:pt x="0" y="7939784"/>
                </a:lnTo>
                <a:cubicBezTo>
                  <a:pt x="1838" y="4690063"/>
                  <a:pt x="3887" y="3249721"/>
                  <a:pt x="5725" y="0"/>
                </a:cubicBezTo>
                <a:close/>
              </a:path>
            </a:pathLst>
          </a:custGeom>
          <a:solidFill>
            <a:srgbClr val="70E400">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E400"/>
              </a:solidFill>
            </a:endParaRPr>
          </a:p>
        </p:txBody>
      </p:sp>
      <p:cxnSp>
        <p:nvCxnSpPr>
          <p:cNvPr id="63" name="Straight Connector 62"/>
          <p:cNvCxnSpPr/>
          <p:nvPr/>
        </p:nvCxnSpPr>
        <p:spPr>
          <a:xfrm>
            <a:off x="3644900" y="-168275"/>
            <a:ext cx="4251326" cy="72006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04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30184" y="-41973"/>
            <a:ext cx="12206294" cy="49030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FE element 9"/>
          <p:cNvPicPr>
            <a:picLocks/>
          </p:cNvPicPr>
          <p:nvPr/>
        </p:nvPicPr>
        <p:blipFill>
          <a:blip r:embed="rId3">
            <a:extLst>
              <a:ext uri="{28A0092B-C50C-407E-A947-70E740481C1C}">
                <a14:useLocalDpi xmlns:a14="http://schemas.microsoft.com/office/drawing/2010/main" val="0"/>
              </a:ext>
            </a:extLst>
          </a:blip>
          <a:stretch>
            <a:fillRect/>
          </a:stretch>
        </p:blipFill>
        <p:spPr>
          <a:xfrm>
            <a:off x="-14295" y="2125078"/>
            <a:ext cx="12204700" cy="1422400"/>
          </a:xfrm>
          <a:prstGeom prst="rect">
            <a:avLst/>
          </a:prstGeom>
        </p:spPr>
      </p:pic>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2720" y="769479"/>
            <a:ext cx="1290291" cy="383921"/>
          </a:xfrm>
          <a:prstGeom prst="rect">
            <a:avLst/>
          </a:prstGeom>
        </p:spPr>
      </p:pic>
      <p:pic>
        <p:nvPicPr>
          <p:cNvPr id="7" name="Picture 6"/>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2295932" y="4080239"/>
            <a:ext cx="7585841" cy="2777762"/>
          </a:xfrm>
          <a:prstGeom prst="rect">
            <a:avLst/>
          </a:prstGeom>
        </p:spPr>
      </p:pic>
      <p:sp>
        <p:nvSpPr>
          <p:cNvPr id="3" name="TextBox 2">
            <a:extLst>
              <a:ext uri="{FF2B5EF4-FFF2-40B4-BE49-F238E27FC236}">
                <a16:creationId xmlns:a16="http://schemas.microsoft.com/office/drawing/2014/main" id="{90E67713-DFC2-44AA-8477-CBCBB6063BD0}"/>
              </a:ext>
            </a:extLst>
          </p:cNvPr>
          <p:cNvSpPr txBox="1"/>
          <p:nvPr/>
        </p:nvSpPr>
        <p:spPr>
          <a:xfrm>
            <a:off x="0" y="2194243"/>
            <a:ext cx="12176110" cy="1284069"/>
          </a:xfrm>
          <a:prstGeom prst="rect">
            <a:avLst/>
          </a:prstGeom>
          <a:solidFill>
            <a:srgbClr val="455167"/>
          </a:solidFill>
        </p:spPr>
        <p:txBody>
          <a:bodyPr wrap="square" rtlCol="0">
            <a:spAutoFit/>
          </a:bodyPr>
          <a:lstStyle/>
          <a:p>
            <a:pPr algn="ctr">
              <a:lnSpc>
                <a:spcPct val="80000"/>
              </a:lnSpc>
            </a:pPr>
            <a:r>
              <a:rPr lang="en-US" sz="3200" spc="-100" dirty="0">
                <a:solidFill>
                  <a:srgbClr val="70E400"/>
                </a:solidFill>
                <a:latin typeface="FontAwesome" charset="0"/>
                <a:ea typeface="FontAwesome" charset="0"/>
                <a:cs typeface="FontAwesome" charset="0"/>
              </a:rPr>
              <a:t>GPS location-based productivity platform </a:t>
            </a:r>
            <a:r>
              <a:rPr lang="en-US" sz="3200" spc="-100" dirty="0">
                <a:solidFill>
                  <a:srgbClr val="FFFFFF"/>
                </a:solidFill>
                <a:latin typeface="FontAwesome" charset="0"/>
                <a:ea typeface="FontAwesome" charset="0"/>
                <a:cs typeface="FontAwesome" charset="0"/>
              </a:rPr>
              <a:t>that locates and</a:t>
            </a:r>
          </a:p>
          <a:p>
            <a:pPr algn="ctr">
              <a:lnSpc>
                <a:spcPct val="80000"/>
              </a:lnSpc>
            </a:pPr>
            <a:r>
              <a:rPr lang="en-US" sz="3200" spc="-100" dirty="0">
                <a:solidFill>
                  <a:srgbClr val="FFFFFF"/>
                </a:solidFill>
                <a:latin typeface="FontAwesome" charset="0"/>
                <a:ea typeface="FontAwesome" charset="0"/>
                <a:cs typeface="FontAwesome" charset="0"/>
              </a:rPr>
              <a:t>communicates activities, digitally reports progress, and enables</a:t>
            </a:r>
          </a:p>
          <a:p>
            <a:pPr algn="ctr">
              <a:lnSpc>
                <a:spcPct val="80000"/>
              </a:lnSpc>
            </a:pPr>
            <a:r>
              <a:rPr lang="en-US" sz="3200" spc="-100" dirty="0">
                <a:solidFill>
                  <a:srgbClr val="FFFFFF"/>
                </a:solidFill>
                <a:latin typeface="FontAwesome" charset="0"/>
                <a:ea typeface="FontAwesome" charset="0"/>
                <a:cs typeface="FontAwesome" charset="0"/>
              </a:rPr>
              <a:t> visibility &amp; accountability to assure quality</a:t>
            </a:r>
          </a:p>
        </p:txBody>
      </p:sp>
    </p:spTree>
    <p:extLst>
      <p:ext uri="{BB962C8B-B14F-4D97-AF65-F5344CB8AC3E}">
        <p14:creationId xmlns:p14="http://schemas.microsoft.com/office/powerpoint/2010/main" val="1389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0" y="0"/>
            <a:ext cx="54456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FE element 53"/>
          <p:cNvPicPr>
            <a:picLocks/>
          </p:cNvPicPr>
          <p:nvPr/>
        </p:nvPicPr>
        <p:blipFill>
          <a:blip r:embed="rId3">
            <a:extLst>
              <a:ext uri="{28A0092B-C50C-407E-A947-70E740481C1C}">
                <a14:useLocalDpi xmlns:a14="http://schemas.microsoft.com/office/drawing/2010/main" val="0"/>
              </a:ext>
            </a:extLst>
          </a:blip>
          <a:stretch>
            <a:fillRect/>
          </a:stretch>
        </p:blipFill>
        <p:spPr>
          <a:xfrm>
            <a:off x="520262" y="6257710"/>
            <a:ext cx="520700" cy="279400"/>
          </a:xfrm>
          <a:prstGeom prst="rect">
            <a:avLst/>
          </a:prstGeom>
        </p:spPr>
      </p:pic>
      <p:pic>
        <p:nvPicPr>
          <p:cNvPr id="3" name="PFE element 54"/>
          <p:cNvPicPr>
            <a:picLocks/>
          </p:cNvPicPr>
          <p:nvPr/>
        </p:nvPicPr>
        <p:blipFill>
          <a:blip r:embed="rId4">
            <a:extLst>
              <a:ext uri="{28A0092B-C50C-407E-A947-70E740481C1C}">
                <a14:useLocalDpi xmlns:a14="http://schemas.microsoft.com/office/drawing/2010/main" val="0"/>
              </a:ext>
            </a:extLst>
          </a:blip>
          <a:stretch>
            <a:fillRect/>
          </a:stretch>
        </p:blipFill>
        <p:spPr>
          <a:xfrm>
            <a:off x="429236" y="2756380"/>
            <a:ext cx="4584700" cy="21082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 y="769479"/>
            <a:ext cx="1290291" cy="383921"/>
          </a:xfrm>
          <a:prstGeom prst="rect">
            <a:avLst/>
          </a:prstGeom>
        </p:spPr>
      </p:pic>
      <p:pic>
        <p:nvPicPr>
          <p:cNvPr id="5" name="PFE element 57"/>
          <p:cNvPicPr>
            <a:picLocks/>
          </p:cNvPicPr>
          <p:nvPr/>
        </p:nvPicPr>
        <p:blipFill>
          <a:blip r:embed="rId6">
            <a:extLst>
              <a:ext uri="{28A0092B-C50C-407E-A947-70E740481C1C}">
                <a14:useLocalDpi xmlns:a14="http://schemas.microsoft.com/office/drawing/2010/main" val="0"/>
              </a:ext>
            </a:extLst>
          </a:blip>
          <a:stretch>
            <a:fillRect/>
          </a:stretch>
        </p:blipFill>
        <p:spPr>
          <a:xfrm>
            <a:off x="548640" y="6257709"/>
            <a:ext cx="1371600" cy="279400"/>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16601" y="0"/>
            <a:ext cx="5674511" cy="7543799"/>
          </a:xfrm>
          <a:prstGeom prst="rect">
            <a:avLst/>
          </a:prstGeom>
        </p:spPr>
      </p:pic>
      <p:pic>
        <p:nvPicPr>
          <p:cNvPr id="6" name="PFE element 59"/>
          <p:cNvPicPr>
            <a:picLocks/>
          </p:cNvPicPr>
          <p:nvPr/>
        </p:nvPicPr>
        <p:blipFill>
          <a:blip r:embed="rId8">
            <a:extLst>
              <a:ext uri="{28A0092B-C50C-407E-A947-70E740481C1C}">
                <a14:useLocalDpi xmlns:a14="http://schemas.microsoft.com/office/drawing/2010/main" val="0"/>
              </a:ext>
            </a:extLst>
          </a:blip>
          <a:stretch>
            <a:fillRect/>
          </a:stretch>
        </p:blipFill>
        <p:spPr>
          <a:xfrm>
            <a:off x="7556519" y="1841500"/>
            <a:ext cx="4114800" cy="3175000"/>
          </a:xfrm>
          <a:prstGeom prst="rect">
            <a:avLst/>
          </a:prstGeom>
        </p:spPr>
      </p:pic>
      <p:sp>
        <p:nvSpPr>
          <p:cNvPr id="4" name="TextBox 3">
            <a:extLst>
              <a:ext uri="{FF2B5EF4-FFF2-40B4-BE49-F238E27FC236}">
                <a16:creationId xmlns:a16="http://schemas.microsoft.com/office/drawing/2014/main" id="{E36CD777-E11B-4DA8-9297-BA3E1D9595BC}"/>
              </a:ext>
            </a:extLst>
          </p:cNvPr>
          <p:cNvSpPr txBox="1"/>
          <p:nvPr/>
        </p:nvSpPr>
        <p:spPr>
          <a:xfrm>
            <a:off x="9175399" y="2908092"/>
            <a:ext cx="3031511" cy="395173"/>
          </a:xfrm>
          <a:prstGeom prst="rect">
            <a:avLst/>
          </a:prstGeom>
          <a:solidFill>
            <a:schemeClr val="bg1">
              <a:lumMod val="95000"/>
            </a:schemeClr>
          </a:solidFill>
        </p:spPr>
        <p:txBody>
          <a:bodyPr wrap="square" rtlCol="0">
            <a:spAutoFit/>
          </a:bodyPr>
          <a:lstStyle/>
          <a:p>
            <a:pPr>
              <a:lnSpc>
                <a:spcPct val="80000"/>
              </a:lnSpc>
            </a:pPr>
            <a:r>
              <a:rPr lang="en-US" sz="2400" b="1" spc="-100" dirty="0">
                <a:solidFill>
                  <a:srgbClr val="DB575C"/>
                </a:solidFill>
                <a:latin typeface="FontAwesome" charset="0"/>
                <a:ea typeface="FontAwesome" charset="0"/>
                <a:cs typeface="FontAwesome" charset="0"/>
              </a:rPr>
              <a:t>GUIDANCE</a:t>
            </a:r>
          </a:p>
        </p:txBody>
      </p:sp>
    </p:spTree>
    <p:extLst>
      <p:ext uri="{BB962C8B-B14F-4D97-AF65-F5344CB8AC3E}">
        <p14:creationId xmlns:p14="http://schemas.microsoft.com/office/powerpoint/2010/main" val="13887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6746311" y="0"/>
            <a:ext cx="54456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FE element 47"/>
          <p:cNvPicPr>
            <a:picLocks/>
          </p:cNvPicPr>
          <p:nvPr/>
        </p:nvPicPr>
        <p:blipFill>
          <a:blip r:embed="rId3">
            <a:extLst>
              <a:ext uri="{28A0092B-C50C-407E-A947-70E740481C1C}">
                <a14:useLocalDpi xmlns:a14="http://schemas.microsoft.com/office/drawing/2010/main" val="0"/>
              </a:ext>
            </a:extLst>
          </a:blip>
          <a:stretch>
            <a:fillRect/>
          </a:stretch>
        </p:blipFill>
        <p:spPr>
          <a:xfrm>
            <a:off x="7958667" y="2802293"/>
            <a:ext cx="3657600" cy="21082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32720" y="769479"/>
            <a:ext cx="1290291" cy="383921"/>
          </a:xfrm>
          <a:prstGeom prst="rect">
            <a:avLst/>
          </a:prstGeom>
        </p:spPr>
      </p:pic>
      <p:pic>
        <p:nvPicPr>
          <p:cNvPr id="4" name="PFE element 49"/>
          <p:cNvPicPr>
            <a:picLocks/>
          </p:cNvPicPr>
          <p:nvPr/>
        </p:nvPicPr>
        <p:blipFill>
          <a:blip r:embed="rId5">
            <a:extLst>
              <a:ext uri="{28A0092B-C50C-407E-A947-70E740481C1C}">
                <a14:useLocalDpi xmlns:a14="http://schemas.microsoft.com/office/drawing/2010/main" val="0"/>
              </a:ext>
            </a:extLst>
          </a:blip>
          <a:stretch>
            <a:fillRect/>
          </a:stretch>
        </p:blipFill>
        <p:spPr>
          <a:xfrm>
            <a:off x="10252699" y="6257709"/>
            <a:ext cx="1371600" cy="27940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3273" y="1153400"/>
            <a:ext cx="4494522" cy="3955854"/>
          </a:xfrm>
          <a:prstGeom prst="rect">
            <a:avLst/>
          </a:prstGeom>
        </p:spPr>
      </p:pic>
    </p:spTree>
    <p:extLst>
      <p:ext uri="{BB962C8B-B14F-4D97-AF65-F5344CB8AC3E}">
        <p14:creationId xmlns:p14="http://schemas.microsoft.com/office/powerpoint/2010/main" val="20724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0" y="0"/>
            <a:ext cx="54456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FE element 31"/>
          <p:cNvPicPr>
            <a:picLocks/>
          </p:cNvPicPr>
          <p:nvPr/>
        </p:nvPicPr>
        <p:blipFill>
          <a:blip r:embed="rId3">
            <a:extLst>
              <a:ext uri="{28A0092B-C50C-407E-A947-70E740481C1C}">
                <a14:useLocalDpi xmlns:a14="http://schemas.microsoft.com/office/drawing/2010/main" val="0"/>
              </a:ext>
            </a:extLst>
          </a:blip>
          <a:stretch>
            <a:fillRect/>
          </a:stretch>
        </p:blipFill>
        <p:spPr>
          <a:xfrm>
            <a:off x="520262" y="6257710"/>
            <a:ext cx="520700" cy="279400"/>
          </a:xfrm>
          <a:prstGeom prst="rect">
            <a:avLst/>
          </a:prstGeom>
        </p:spPr>
      </p:pic>
      <p:pic>
        <p:nvPicPr>
          <p:cNvPr id="3" name="PFE element 32"/>
          <p:cNvPicPr>
            <a:picLocks/>
          </p:cNvPicPr>
          <p:nvPr/>
        </p:nvPicPr>
        <p:blipFill>
          <a:blip r:embed="rId4">
            <a:extLst>
              <a:ext uri="{28A0092B-C50C-407E-A947-70E740481C1C}">
                <a14:useLocalDpi xmlns:a14="http://schemas.microsoft.com/office/drawing/2010/main" val="0"/>
              </a:ext>
            </a:extLst>
          </a:blip>
          <a:stretch>
            <a:fillRect/>
          </a:stretch>
        </p:blipFill>
        <p:spPr>
          <a:xfrm>
            <a:off x="429236" y="2756380"/>
            <a:ext cx="4584700" cy="21082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 y="769479"/>
            <a:ext cx="1290291" cy="383921"/>
          </a:xfrm>
          <a:prstGeom prst="rect">
            <a:avLst/>
          </a:prstGeom>
        </p:spPr>
      </p:pic>
      <p:pic>
        <p:nvPicPr>
          <p:cNvPr id="5" name="PFE element 35"/>
          <p:cNvPicPr>
            <a:picLocks/>
          </p:cNvPicPr>
          <p:nvPr/>
        </p:nvPicPr>
        <p:blipFill>
          <a:blip r:embed="rId6">
            <a:extLst>
              <a:ext uri="{28A0092B-C50C-407E-A947-70E740481C1C}">
                <a14:useLocalDpi xmlns:a14="http://schemas.microsoft.com/office/drawing/2010/main" val="0"/>
              </a:ext>
            </a:extLst>
          </a:blip>
          <a:stretch>
            <a:fillRect/>
          </a:stretch>
        </p:blipFill>
        <p:spPr>
          <a:xfrm>
            <a:off x="548640" y="6257709"/>
            <a:ext cx="1371600" cy="279400"/>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9303" y="0"/>
            <a:ext cx="5674511" cy="7543799"/>
          </a:xfrm>
          <a:prstGeom prst="rect">
            <a:avLst/>
          </a:prstGeom>
        </p:spPr>
      </p:pic>
      <p:pic>
        <p:nvPicPr>
          <p:cNvPr id="6" name="PFE element 37"/>
          <p:cNvPicPr>
            <a:picLocks/>
          </p:cNvPicPr>
          <p:nvPr/>
        </p:nvPicPr>
        <p:blipFill>
          <a:blip r:embed="rId8">
            <a:extLst>
              <a:ext uri="{28A0092B-C50C-407E-A947-70E740481C1C}">
                <a14:useLocalDpi xmlns:a14="http://schemas.microsoft.com/office/drawing/2010/main" val="0"/>
              </a:ext>
            </a:extLst>
          </a:blip>
          <a:stretch>
            <a:fillRect/>
          </a:stretch>
        </p:blipFill>
        <p:spPr>
          <a:xfrm>
            <a:off x="7659773" y="1574800"/>
            <a:ext cx="3953933" cy="3708400"/>
          </a:xfrm>
          <a:prstGeom prst="rect">
            <a:avLst/>
          </a:prstGeom>
        </p:spPr>
      </p:pic>
    </p:spTree>
    <p:extLst>
      <p:ext uri="{BB962C8B-B14F-4D97-AF65-F5344CB8AC3E}">
        <p14:creationId xmlns:p14="http://schemas.microsoft.com/office/powerpoint/2010/main" val="156524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672813"/>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Curo vs. the Old Way…</a:t>
            </a:r>
          </a:p>
        </p:txBody>
      </p:sp>
    </p:spTree>
    <p:extLst>
      <p:ext uri="{BB962C8B-B14F-4D97-AF65-F5344CB8AC3E}">
        <p14:creationId xmlns:p14="http://schemas.microsoft.com/office/powerpoint/2010/main" val="337758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506411" y="355866"/>
            <a:ext cx="9179179" cy="1311128"/>
          </a:xfrm>
          <a:prstGeom prst="rect">
            <a:avLst/>
          </a:prstGeom>
          <a:noFill/>
        </p:spPr>
        <p:txBody>
          <a:bodyPr wrap="none" rtlCol="0">
            <a:spAutoFit/>
          </a:bodyPr>
          <a:lstStyle/>
          <a:p>
            <a:pPr algn="ctr">
              <a:lnSpc>
                <a:spcPct val="110000"/>
              </a:lnSpc>
            </a:pPr>
            <a:r>
              <a:rPr lang="en-US" sz="3600" dirty="0">
                <a:solidFill>
                  <a:srgbClr val="414141"/>
                </a:solidFill>
                <a:latin typeface="Franklin Gothic Medium" charset="0"/>
                <a:ea typeface="Franklin Gothic Medium" charset="0"/>
                <a:cs typeface="Franklin Gothic Medium" charset="0"/>
              </a:rPr>
              <a:t>Traditional marketing automation software </a:t>
            </a:r>
            <a:br>
              <a:rPr lang="en-US" sz="3600" dirty="0">
                <a:solidFill>
                  <a:srgbClr val="414141"/>
                </a:solidFill>
                <a:latin typeface="Franklin Gothic Medium" charset="0"/>
                <a:ea typeface="Franklin Gothic Medium" charset="0"/>
                <a:cs typeface="Franklin Gothic Medium" charset="0"/>
              </a:rPr>
            </a:br>
            <a:r>
              <a:rPr lang="en-US" sz="3600" dirty="0">
                <a:solidFill>
                  <a:srgbClr val="414141"/>
                </a:solidFill>
                <a:latin typeface="Franklin Gothic Medium" charset="0"/>
                <a:ea typeface="Franklin Gothic Medium" charset="0"/>
                <a:cs typeface="Franklin Gothic Medium" charset="0"/>
              </a:rPr>
              <a:t>doesn’t address your whole marketing funnel.</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2386852"/>
            <a:ext cx="9144000" cy="4168648"/>
          </a:xfrm>
          <a:prstGeom prst="rect">
            <a:avLst/>
          </a:prstGeom>
        </p:spPr>
      </p:pic>
    </p:spTree>
    <p:extLst>
      <p:ext uri="{BB962C8B-B14F-4D97-AF65-F5344CB8AC3E}">
        <p14:creationId xmlns:p14="http://schemas.microsoft.com/office/powerpoint/2010/main" val="86287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813556" y="1885998"/>
            <a:ext cx="8549112" cy="4817428"/>
            <a:chOff x="1164444" y="1529426"/>
            <a:chExt cx="6815111" cy="3840318"/>
          </a:xfrm>
        </p:grpSpPr>
        <p:sp>
          <p:nvSpPr>
            <p:cNvPr id="15" name="Trapezoid 14"/>
            <p:cNvSpPr/>
            <p:nvPr/>
          </p:nvSpPr>
          <p:spPr>
            <a:xfrm rot="10800000">
              <a:off x="1164445" y="1869553"/>
              <a:ext cx="6815110" cy="3147485"/>
            </a:xfrm>
            <a:prstGeom prst="trapezoid">
              <a:avLst>
                <a:gd name="adj" fmla="val 52356"/>
              </a:avLst>
            </a:prstGeom>
            <a:solidFill>
              <a:srgbClr val="F7C5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rapezoid 16"/>
            <p:cNvSpPr/>
            <p:nvPr/>
          </p:nvSpPr>
          <p:spPr>
            <a:xfrm rot="10800000">
              <a:off x="1164445" y="1869554"/>
              <a:ext cx="6815110" cy="2066770"/>
            </a:xfrm>
            <a:prstGeom prst="trapezoid">
              <a:avLst>
                <a:gd name="adj" fmla="val 52356"/>
              </a:avLst>
            </a:prstGeom>
            <a:solidFill>
              <a:srgbClr val="FAD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rapezoid 17"/>
            <p:cNvSpPr/>
            <p:nvPr/>
          </p:nvSpPr>
          <p:spPr>
            <a:xfrm rot="10800000">
              <a:off x="1164444" y="1869555"/>
              <a:ext cx="6815110" cy="1025496"/>
            </a:xfrm>
            <a:prstGeom prst="trapezoid">
              <a:avLst>
                <a:gd name="adj" fmla="val 52356"/>
              </a:avLst>
            </a:prstGeom>
            <a:solidFill>
              <a:srgbClr val="FBD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306440" y="1529426"/>
              <a:ext cx="680258" cy="680258"/>
            </a:xfrm>
            <a:prstGeom prst="ellipse">
              <a:avLst/>
            </a:prstGeom>
            <a:solidFill>
              <a:srgbClr val="C1C1C1"/>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0" name="TextBox 19"/>
            <p:cNvSpPr txBox="1"/>
            <p:nvPr/>
          </p:nvSpPr>
          <p:spPr>
            <a:xfrm>
              <a:off x="4302254" y="1760698"/>
              <a:ext cx="688629" cy="208548"/>
            </a:xfrm>
            <a:prstGeom prst="rect">
              <a:avLst/>
            </a:prstGeom>
            <a:noFill/>
          </p:spPr>
          <p:txBody>
            <a:bodyPr wrap="square" rtlCol="0">
              <a:spAutoFit/>
            </a:bodyPr>
            <a:lstStyle/>
            <a:p>
              <a:pPr algn="ctr"/>
              <a:r>
                <a:rPr lang="en-US" sz="1100" dirty="0">
                  <a:solidFill>
                    <a:schemeClr val="bg1"/>
                  </a:solidFill>
                  <a:latin typeface="Franklin Gothic Book" charset="0"/>
                  <a:ea typeface="Franklin Gothic Book" charset="0"/>
                  <a:cs typeface="Franklin Gothic Book" charset="0"/>
                </a:rPr>
                <a:t>Strangers</a:t>
              </a:r>
            </a:p>
          </p:txBody>
        </p:sp>
        <p:sp>
          <p:nvSpPr>
            <p:cNvPr id="21" name="Oval 20"/>
            <p:cNvSpPr/>
            <p:nvPr/>
          </p:nvSpPr>
          <p:spPr>
            <a:xfrm>
              <a:off x="4306440" y="2554923"/>
              <a:ext cx="680258" cy="680258"/>
            </a:xfrm>
            <a:prstGeom prst="ellipse">
              <a:avLst/>
            </a:prstGeom>
            <a:solidFill>
              <a:srgbClr val="2F6A97"/>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2" name="TextBox 21"/>
            <p:cNvSpPr txBox="1"/>
            <p:nvPr/>
          </p:nvSpPr>
          <p:spPr>
            <a:xfrm>
              <a:off x="4302253" y="2786865"/>
              <a:ext cx="688631" cy="208548"/>
            </a:xfrm>
            <a:prstGeom prst="rect">
              <a:avLst/>
            </a:prstGeom>
            <a:noFill/>
          </p:spPr>
          <p:txBody>
            <a:bodyPr wrap="square" rtlCol="0">
              <a:spAutoFit/>
            </a:bodyPr>
            <a:lstStyle/>
            <a:p>
              <a:pPr algn="ctr"/>
              <a:r>
                <a:rPr lang="en-US" sz="1100" dirty="0">
                  <a:solidFill>
                    <a:schemeClr val="bg1"/>
                  </a:solidFill>
                  <a:latin typeface="Franklin Gothic Book" charset="0"/>
                  <a:ea typeface="Franklin Gothic Book" charset="0"/>
                  <a:cs typeface="Franklin Gothic Book" charset="0"/>
                </a:rPr>
                <a:t>Visitors</a:t>
              </a:r>
            </a:p>
          </p:txBody>
        </p:sp>
        <p:sp>
          <p:nvSpPr>
            <p:cNvPr id="23" name="Oval 22"/>
            <p:cNvSpPr/>
            <p:nvPr/>
          </p:nvSpPr>
          <p:spPr>
            <a:xfrm>
              <a:off x="4306440" y="3575430"/>
              <a:ext cx="680258" cy="680258"/>
            </a:xfrm>
            <a:prstGeom prst="ellipse">
              <a:avLst/>
            </a:prstGeom>
            <a:solidFill>
              <a:srgbClr val="E78047"/>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4" name="TextBox 23"/>
            <p:cNvSpPr txBox="1"/>
            <p:nvPr/>
          </p:nvSpPr>
          <p:spPr>
            <a:xfrm>
              <a:off x="4302253" y="3819254"/>
              <a:ext cx="688631" cy="208548"/>
            </a:xfrm>
            <a:prstGeom prst="rect">
              <a:avLst/>
            </a:prstGeom>
            <a:noFill/>
          </p:spPr>
          <p:txBody>
            <a:bodyPr wrap="square" rtlCol="0">
              <a:spAutoFit/>
            </a:bodyPr>
            <a:lstStyle/>
            <a:p>
              <a:pPr algn="ctr"/>
              <a:r>
                <a:rPr lang="en-US" sz="1100" dirty="0">
                  <a:solidFill>
                    <a:schemeClr val="bg1"/>
                  </a:solidFill>
                  <a:latin typeface="Franklin Gothic Book" charset="0"/>
                  <a:ea typeface="Franklin Gothic Book" charset="0"/>
                  <a:cs typeface="Franklin Gothic Book" charset="0"/>
                </a:rPr>
                <a:t>Leads</a:t>
              </a:r>
            </a:p>
          </p:txBody>
        </p:sp>
        <p:sp>
          <p:nvSpPr>
            <p:cNvPr id="25" name="Oval 24"/>
            <p:cNvSpPr/>
            <p:nvPr/>
          </p:nvSpPr>
          <p:spPr>
            <a:xfrm>
              <a:off x="4306440" y="4689486"/>
              <a:ext cx="680258" cy="680258"/>
            </a:xfrm>
            <a:prstGeom prst="ellipse">
              <a:avLst/>
            </a:prstGeom>
            <a:solidFill>
              <a:srgbClr val="5AAB4D"/>
            </a:solidFill>
            <a:ln w="254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6" name="TextBox 25"/>
            <p:cNvSpPr txBox="1"/>
            <p:nvPr/>
          </p:nvSpPr>
          <p:spPr>
            <a:xfrm>
              <a:off x="4262009" y="4920064"/>
              <a:ext cx="769120" cy="208548"/>
            </a:xfrm>
            <a:prstGeom prst="rect">
              <a:avLst/>
            </a:prstGeom>
            <a:noFill/>
          </p:spPr>
          <p:txBody>
            <a:bodyPr wrap="square" rtlCol="0">
              <a:spAutoFit/>
            </a:bodyPr>
            <a:lstStyle/>
            <a:p>
              <a:pPr algn="ctr"/>
              <a:r>
                <a:rPr lang="en-US" sz="1100" dirty="0">
                  <a:solidFill>
                    <a:schemeClr val="bg1"/>
                  </a:solidFill>
                  <a:latin typeface="Franklin Gothic Book" charset="0"/>
                  <a:ea typeface="Franklin Gothic Book" charset="0"/>
                  <a:cs typeface="Franklin Gothic Book" charset="0"/>
                </a:rPr>
                <a:t>Customers</a:t>
              </a:r>
            </a:p>
          </p:txBody>
        </p:sp>
      </p:grpSp>
      <p:sp>
        <p:nvSpPr>
          <p:cNvPr id="7" name="TextBox 6"/>
          <p:cNvSpPr txBox="1"/>
          <p:nvPr/>
        </p:nvSpPr>
        <p:spPr>
          <a:xfrm>
            <a:off x="443753" y="355866"/>
            <a:ext cx="11362765" cy="1311128"/>
          </a:xfrm>
          <a:prstGeom prst="rect">
            <a:avLst/>
          </a:prstGeom>
          <a:noFill/>
        </p:spPr>
        <p:txBody>
          <a:bodyPr wrap="square" rtlCol="0">
            <a:spAutoFit/>
          </a:bodyPr>
          <a:lstStyle/>
          <a:p>
            <a:pPr algn="ctr">
              <a:lnSpc>
                <a:spcPct val="110000"/>
              </a:lnSpc>
            </a:pPr>
            <a:r>
              <a:rPr lang="en-US" sz="3600" dirty="0">
                <a:solidFill>
                  <a:srgbClr val="414141"/>
                </a:solidFill>
                <a:latin typeface="Franklin Gothic Medium" charset="0"/>
                <a:ea typeface="Franklin Gothic Medium" charset="0"/>
                <a:cs typeface="Franklin Gothic Medium" charset="0"/>
              </a:rPr>
              <a:t>It only serves one or two </a:t>
            </a:r>
          </a:p>
          <a:p>
            <a:pPr algn="ctr">
              <a:lnSpc>
                <a:spcPct val="110000"/>
              </a:lnSpc>
            </a:pPr>
            <a:r>
              <a:rPr lang="en-US" sz="3600" dirty="0">
                <a:solidFill>
                  <a:srgbClr val="414141"/>
                </a:solidFill>
                <a:latin typeface="Franklin Gothic Medium" charset="0"/>
                <a:ea typeface="Franklin Gothic Medium" charset="0"/>
                <a:cs typeface="Franklin Gothic Medium" charset="0"/>
              </a:rPr>
              <a:t>stages of the marketing funnel.</a:t>
            </a:r>
          </a:p>
        </p:txBody>
      </p:sp>
      <p:sp>
        <p:nvSpPr>
          <p:cNvPr id="2" name="TextBox 1"/>
          <p:cNvSpPr txBox="1"/>
          <p:nvPr/>
        </p:nvSpPr>
        <p:spPr>
          <a:xfrm>
            <a:off x="3697668" y="5296605"/>
            <a:ext cx="4796667" cy="523220"/>
          </a:xfrm>
          <a:prstGeom prst="rect">
            <a:avLst/>
          </a:prstGeom>
          <a:noFill/>
        </p:spPr>
        <p:txBody>
          <a:bodyPr wrap="square" rtlCol="0">
            <a:spAutoFit/>
          </a:bodyPr>
          <a:lstStyle/>
          <a:p>
            <a:pPr algn="ctr"/>
            <a:r>
              <a:rPr lang="en-US" sz="1400" dirty="0">
                <a:solidFill>
                  <a:srgbClr val="414141"/>
                </a:solidFill>
                <a:latin typeface="Franklin Gothic Book" charset="0"/>
                <a:ea typeface="Franklin Gothic Book" charset="0"/>
                <a:cs typeface="Franklin Gothic Book" charset="0"/>
              </a:rPr>
              <a:t>Traditional email marketing / marketing automation tools (like Eloqua or MailChimp)</a:t>
            </a:r>
          </a:p>
        </p:txBody>
      </p:sp>
      <p:pic>
        <p:nvPicPr>
          <p:cNvPr id="28" name="Picture 27" descr="Wordstre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0750" y="2630936"/>
            <a:ext cx="1021533" cy="629338"/>
          </a:xfrm>
          <a:prstGeom prst="rect">
            <a:avLst/>
          </a:prstGeom>
        </p:spPr>
      </p:pic>
      <p:pic>
        <p:nvPicPr>
          <p:cNvPr id="31" name="Picture 30" descr="Optimizel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1362" y="4041399"/>
            <a:ext cx="1726878" cy="370914"/>
          </a:xfrm>
          <a:prstGeom prst="rect">
            <a:avLst/>
          </a:prstGeom>
        </p:spPr>
      </p:pic>
      <p:pic>
        <p:nvPicPr>
          <p:cNvPr id="32" name="Picture 31" descr="Hootsuit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7888" y="2557130"/>
            <a:ext cx="1201845" cy="776950"/>
          </a:xfrm>
          <a:prstGeom prst="rect">
            <a:avLst/>
          </a:prstGeom>
        </p:spPr>
      </p:pic>
      <p:pic>
        <p:nvPicPr>
          <p:cNvPr id="34" name="Picture 33" descr="GoogleAnal.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7617" y="2563196"/>
            <a:ext cx="1114911" cy="764818"/>
          </a:xfrm>
          <a:prstGeom prst="rect">
            <a:avLst/>
          </a:prstGeom>
        </p:spPr>
      </p:pic>
      <p:pic>
        <p:nvPicPr>
          <p:cNvPr id="6" name="Picture 5"/>
          <p:cNvPicPr>
            <a:picLocks noChangeAspect="1"/>
          </p:cNvPicPr>
          <p:nvPr/>
        </p:nvPicPr>
        <p:blipFill>
          <a:blip r:embed="rId7"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568994" y="2335197"/>
            <a:ext cx="1297017" cy="1297017"/>
          </a:xfrm>
          <a:prstGeom prst="rect">
            <a:avLst/>
          </a:prstGeom>
        </p:spPr>
      </p:pic>
      <p:pic>
        <p:nvPicPr>
          <p:cNvPr id="8" name="Picture 7"/>
          <p:cNvPicPr>
            <a:picLocks noChangeAspect="1"/>
          </p:cNvPicPr>
          <p:nvPr/>
        </p:nvPicPr>
        <p:blipFill>
          <a:blip r:embed="rId8" cstate="email">
            <a:grayscl/>
            <a:lum contrast="36000"/>
            <a:extLst>
              <a:ext uri="{28A0092B-C50C-407E-A947-70E740481C1C}">
                <a14:useLocalDpi xmlns:a14="http://schemas.microsoft.com/office/drawing/2010/main"/>
              </a:ext>
            </a:extLst>
          </a:blip>
          <a:stretch>
            <a:fillRect/>
          </a:stretch>
        </p:blipFill>
        <p:spPr>
          <a:xfrm>
            <a:off x="3674611" y="3876995"/>
            <a:ext cx="1011892" cy="739770"/>
          </a:xfrm>
          <a:prstGeom prst="rect">
            <a:avLst/>
          </a:prstGeom>
        </p:spPr>
      </p:pic>
      <p:sp>
        <p:nvSpPr>
          <p:cNvPr id="4" name="TextBox 3">
            <a:extLst>
              <a:ext uri="{FF2B5EF4-FFF2-40B4-BE49-F238E27FC236}">
                <a16:creationId xmlns:a16="http://schemas.microsoft.com/office/drawing/2014/main" id="{82F5E9E1-D9DD-4BD4-B0C6-CC2ED558F14D}"/>
              </a:ext>
            </a:extLst>
          </p:cNvPr>
          <p:cNvSpPr txBox="1"/>
          <p:nvPr/>
        </p:nvSpPr>
        <p:spPr>
          <a:xfrm>
            <a:off x="5126804" y="1802231"/>
            <a:ext cx="2332234" cy="4622804"/>
          </a:xfrm>
          <a:prstGeom prst="rect">
            <a:avLst/>
          </a:prstGeom>
          <a:noFill/>
        </p:spPr>
        <p:txBody>
          <a:bodyPr wrap="square" rtlCol="0">
            <a:spAutoFit/>
          </a:bodyPr>
          <a:lstStyle/>
          <a:p>
            <a:pPr>
              <a:lnSpc>
                <a:spcPct val="80000"/>
              </a:lnSpc>
            </a:pPr>
            <a:r>
              <a:rPr lang="en-US" sz="4600" b="1" spc="-100" dirty="0">
                <a:solidFill>
                  <a:srgbClr val="FF0000"/>
                </a:solidFill>
                <a:latin typeface="FontAwesome" charset="0"/>
                <a:ea typeface="FontAwesome" charset="0"/>
                <a:cs typeface="FontAwesome" charset="0"/>
              </a:rPr>
              <a:t>Noting</a:t>
            </a:r>
          </a:p>
          <a:p>
            <a:pPr>
              <a:lnSpc>
                <a:spcPct val="80000"/>
              </a:lnSpc>
            </a:pPr>
            <a:endParaRPr lang="en-US" sz="4600" b="1" spc="-100" dirty="0">
              <a:solidFill>
                <a:srgbClr val="FF0000"/>
              </a:solidFill>
              <a:latin typeface="FontAwesome" charset="0"/>
              <a:ea typeface="FontAwesome" charset="0"/>
              <a:cs typeface="FontAwesome" charset="0"/>
            </a:endParaRPr>
          </a:p>
          <a:p>
            <a:pPr>
              <a:lnSpc>
                <a:spcPct val="80000"/>
              </a:lnSpc>
            </a:pPr>
            <a:r>
              <a:rPr lang="en-US" sz="4600" b="1" spc="-100" dirty="0">
                <a:solidFill>
                  <a:srgbClr val="FF0000"/>
                </a:solidFill>
                <a:latin typeface="FontAwesome" charset="0"/>
                <a:ea typeface="FontAwesome" charset="0"/>
                <a:cs typeface="FontAwesome" charset="0"/>
              </a:rPr>
              <a:t>Tracking</a:t>
            </a:r>
          </a:p>
          <a:p>
            <a:pPr>
              <a:lnSpc>
                <a:spcPct val="80000"/>
              </a:lnSpc>
            </a:pPr>
            <a:endParaRPr lang="en-US" sz="4600" b="1" spc="-100" dirty="0">
              <a:solidFill>
                <a:srgbClr val="FF0000"/>
              </a:solidFill>
              <a:latin typeface="FontAwesome" charset="0"/>
              <a:ea typeface="FontAwesome" charset="0"/>
              <a:cs typeface="FontAwesome" charset="0"/>
            </a:endParaRPr>
          </a:p>
          <a:p>
            <a:pPr>
              <a:lnSpc>
                <a:spcPct val="80000"/>
              </a:lnSpc>
            </a:pPr>
            <a:r>
              <a:rPr lang="en-US" sz="4600" b="1" spc="-100" dirty="0">
                <a:solidFill>
                  <a:srgbClr val="FF0000"/>
                </a:solidFill>
                <a:latin typeface="FontAwesome" charset="0"/>
                <a:ea typeface="FontAwesome" charset="0"/>
                <a:cs typeface="FontAwesome" charset="0"/>
              </a:rPr>
              <a:t>Communicating</a:t>
            </a:r>
          </a:p>
          <a:p>
            <a:pPr>
              <a:lnSpc>
                <a:spcPct val="80000"/>
              </a:lnSpc>
            </a:pPr>
            <a:endParaRPr lang="en-US" sz="4600" b="1" spc="-100" dirty="0">
              <a:solidFill>
                <a:srgbClr val="FF0000"/>
              </a:solidFill>
              <a:latin typeface="FontAwesome" charset="0"/>
              <a:ea typeface="FontAwesome" charset="0"/>
              <a:cs typeface="FontAwesome" charset="0"/>
            </a:endParaRPr>
          </a:p>
          <a:p>
            <a:pPr>
              <a:lnSpc>
                <a:spcPct val="80000"/>
              </a:lnSpc>
            </a:pPr>
            <a:r>
              <a:rPr lang="en-US" sz="4600" b="1" spc="-100" dirty="0">
                <a:solidFill>
                  <a:srgbClr val="FF0000"/>
                </a:solidFill>
                <a:latin typeface="FontAwesome" charset="0"/>
                <a:ea typeface="FontAwesome" charset="0"/>
                <a:cs typeface="FontAwesome" charset="0"/>
              </a:rPr>
              <a:t>training</a:t>
            </a:r>
          </a:p>
        </p:txBody>
      </p:sp>
    </p:spTree>
    <p:extLst>
      <p:ext uri="{BB962C8B-B14F-4D97-AF65-F5344CB8AC3E}">
        <p14:creationId xmlns:p14="http://schemas.microsoft.com/office/powerpoint/2010/main" val="31571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71225" y="355866"/>
            <a:ext cx="11249554" cy="1311128"/>
          </a:xfrm>
          <a:prstGeom prst="rect">
            <a:avLst/>
          </a:prstGeom>
          <a:noFill/>
        </p:spPr>
        <p:txBody>
          <a:bodyPr wrap="none" rtlCol="0">
            <a:spAutoFit/>
          </a:bodyPr>
          <a:lstStyle/>
          <a:p>
            <a:pPr algn="ctr">
              <a:lnSpc>
                <a:spcPct val="110000"/>
              </a:lnSpc>
            </a:pPr>
            <a:r>
              <a:rPr lang="en-US" sz="3600" dirty="0">
                <a:solidFill>
                  <a:srgbClr val="414141"/>
                </a:solidFill>
                <a:latin typeface="Franklin Gothic Medium" charset="0"/>
                <a:ea typeface="Franklin Gothic Medium" charset="0"/>
                <a:cs typeface="Franklin Gothic Medium" charset="0"/>
              </a:rPr>
              <a:t>HubSpot is an inbound marketing platform </a:t>
            </a:r>
          </a:p>
          <a:p>
            <a:pPr algn="ctr">
              <a:lnSpc>
                <a:spcPct val="110000"/>
              </a:lnSpc>
            </a:pPr>
            <a:r>
              <a:rPr lang="en-US" sz="3600" dirty="0">
                <a:solidFill>
                  <a:srgbClr val="414141"/>
                </a:solidFill>
                <a:latin typeface="Franklin Gothic Medium" charset="0"/>
                <a:ea typeface="Franklin Gothic Medium" charset="0"/>
                <a:cs typeface="Franklin Gothic Medium" charset="0"/>
              </a:rPr>
              <a:t>designed to generate more traffic, leads and customers.</a:t>
            </a:r>
          </a:p>
        </p:txBody>
      </p:sp>
      <p:sp>
        <p:nvSpPr>
          <p:cNvPr id="48" name="Left-Up Arrow 47"/>
          <p:cNvSpPr/>
          <p:nvPr/>
        </p:nvSpPr>
        <p:spPr>
          <a:xfrm rot="5400000">
            <a:off x="1894252" y="4736910"/>
            <a:ext cx="1164495" cy="583701"/>
          </a:xfrm>
          <a:prstGeom prst="leftUpArrow">
            <a:avLst>
              <a:gd name="adj1" fmla="val 2550"/>
              <a:gd name="adj2" fmla="val 8976"/>
              <a:gd name="adj3" fmla="val 14562"/>
            </a:avLst>
          </a:prstGeom>
          <a:solidFill>
            <a:srgbClr val="F77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492401" y="4243931"/>
            <a:ext cx="1799067" cy="1569660"/>
          </a:xfrm>
          <a:prstGeom prst="rect">
            <a:avLst/>
          </a:prstGeom>
          <a:noFill/>
        </p:spPr>
        <p:txBody>
          <a:bodyPr wrap="square" rtlCol="0">
            <a:spAutoFit/>
          </a:bodyPr>
          <a:lstStyle/>
          <a:p>
            <a:r>
              <a:rPr lang="en-US" sz="2400" dirty="0">
                <a:solidFill>
                  <a:srgbClr val="414141"/>
                </a:solidFill>
                <a:latin typeface="Franklin Gothic Book" charset="0"/>
                <a:ea typeface="Franklin Gothic Book" charset="0"/>
                <a:cs typeface="Franklin Gothic Book" charset="0"/>
              </a:rPr>
              <a:t>Email marketing automation helps here.</a:t>
            </a:r>
          </a:p>
        </p:txBody>
      </p:sp>
      <p:sp>
        <p:nvSpPr>
          <p:cNvPr id="50" name="Left-Up Arrow 49"/>
          <p:cNvSpPr/>
          <p:nvPr/>
        </p:nvSpPr>
        <p:spPr>
          <a:xfrm rot="5400000" flipV="1">
            <a:off x="9089153" y="2848269"/>
            <a:ext cx="1164495" cy="606248"/>
          </a:xfrm>
          <a:prstGeom prst="leftUpArrow">
            <a:avLst>
              <a:gd name="adj1" fmla="val 2550"/>
              <a:gd name="adj2" fmla="val 8976"/>
              <a:gd name="adj3" fmla="val 14562"/>
            </a:avLst>
          </a:prstGeom>
          <a:solidFill>
            <a:srgbClr val="F7761F"/>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10106274" y="2366563"/>
            <a:ext cx="1614505" cy="1569660"/>
          </a:xfrm>
          <a:prstGeom prst="rect">
            <a:avLst/>
          </a:prstGeom>
          <a:noFill/>
        </p:spPr>
        <p:txBody>
          <a:bodyPr wrap="square" rtlCol="0">
            <a:spAutoFit/>
          </a:bodyPr>
          <a:lstStyle/>
          <a:p>
            <a:r>
              <a:rPr lang="en-US" sz="2400" dirty="0">
                <a:solidFill>
                  <a:srgbClr val="414141"/>
                </a:solidFill>
                <a:latin typeface="Franklin Gothic Book" charset="0"/>
                <a:ea typeface="Franklin Gothic Book" charset="0"/>
                <a:cs typeface="Franklin Gothic Book" charset="0"/>
              </a:rPr>
              <a:t>It doesn’t help if your problem is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599" y="1897944"/>
            <a:ext cx="7543801" cy="4691973"/>
          </a:xfrm>
          <a:prstGeom prst="rect">
            <a:avLst/>
          </a:prstGeom>
        </p:spPr>
      </p:pic>
    </p:spTree>
    <p:extLst>
      <p:ext uri="{BB962C8B-B14F-4D97-AF65-F5344CB8AC3E}">
        <p14:creationId xmlns:p14="http://schemas.microsoft.com/office/powerpoint/2010/main" val="116865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11029990" cy="658642"/>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Expected ROI from Curo (over the other guys)</a:t>
            </a:r>
          </a:p>
        </p:txBody>
      </p:sp>
    </p:spTree>
    <p:extLst>
      <p:ext uri="{BB962C8B-B14F-4D97-AF65-F5344CB8AC3E}">
        <p14:creationId xmlns:p14="http://schemas.microsoft.com/office/powerpoint/2010/main" val="21976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2923877"/>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Customer Success Formula </a:t>
            </a:r>
          </a:p>
          <a:p>
            <a:pPr>
              <a:lnSpc>
                <a:spcPct val="80000"/>
              </a:lnSpc>
            </a:pPr>
            <a:endParaRPr lang="en-US" sz="4600" b="1" spc="-100" dirty="0">
              <a:solidFill>
                <a:srgbClr val="455167"/>
              </a:solidFill>
              <a:latin typeface="FontAwesome" charset="0"/>
              <a:ea typeface="FontAwesome" charset="0"/>
              <a:cs typeface="FontAwesome" charset="0"/>
            </a:endParaRPr>
          </a:p>
          <a:p>
            <a:pPr marL="685800" indent="-685800">
              <a:lnSpc>
                <a:spcPct val="80000"/>
              </a:lnSpc>
              <a:buFont typeface="Arial" panose="020B0604020202020204" pitchFamily="34" charset="0"/>
              <a:buChar char="•"/>
            </a:pPr>
            <a:r>
              <a:rPr lang="en-US" sz="4600" b="1" spc="-100" dirty="0">
                <a:solidFill>
                  <a:srgbClr val="455167"/>
                </a:solidFill>
                <a:latin typeface="FontAwesome" charset="0"/>
                <a:ea typeface="FontAwesome" charset="0"/>
                <a:cs typeface="FontAwesome" charset="0"/>
              </a:rPr>
              <a:t>Our Proven Process</a:t>
            </a:r>
          </a:p>
          <a:p>
            <a:pPr marL="685800" indent="-685800">
              <a:lnSpc>
                <a:spcPct val="80000"/>
              </a:lnSpc>
              <a:buFont typeface="Arial" panose="020B0604020202020204" pitchFamily="34" charset="0"/>
              <a:buChar char="•"/>
            </a:pPr>
            <a:r>
              <a:rPr lang="en-US" sz="4600" b="1" spc="-100" dirty="0">
                <a:solidFill>
                  <a:srgbClr val="455167"/>
                </a:solidFill>
                <a:latin typeface="FontAwesome" charset="0"/>
                <a:ea typeface="FontAwesome" charset="0"/>
                <a:cs typeface="FontAwesome" charset="0"/>
              </a:rPr>
              <a:t>Education</a:t>
            </a:r>
          </a:p>
          <a:p>
            <a:pPr marL="685800" indent="-685800">
              <a:lnSpc>
                <a:spcPct val="80000"/>
              </a:lnSpc>
              <a:buFont typeface="Arial" panose="020B0604020202020204" pitchFamily="34" charset="0"/>
              <a:buChar char="•"/>
            </a:pPr>
            <a:r>
              <a:rPr lang="en-US" sz="4600" b="1" spc="-100" dirty="0">
                <a:solidFill>
                  <a:srgbClr val="455167"/>
                </a:solidFill>
                <a:latin typeface="FontAwesome" charset="0"/>
                <a:ea typeface="FontAwesome" charset="0"/>
                <a:cs typeface="FontAwesome" charset="0"/>
              </a:rPr>
              <a:t>Certification</a:t>
            </a:r>
          </a:p>
        </p:txBody>
      </p:sp>
      <p:sp>
        <p:nvSpPr>
          <p:cNvPr id="3" name="Rectangle 2">
            <a:extLst>
              <a:ext uri="{FF2B5EF4-FFF2-40B4-BE49-F238E27FC236}">
                <a16:creationId xmlns:a16="http://schemas.microsoft.com/office/drawing/2014/main" id="{70A17B76-C20C-4395-82A4-6A5B7F30EE55}"/>
              </a:ext>
            </a:extLst>
          </p:cNvPr>
          <p:cNvSpPr/>
          <p:nvPr/>
        </p:nvSpPr>
        <p:spPr>
          <a:xfrm>
            <a:off x="8902700" y="2170739"/>
            <a:ext cx="1812471" cy="436880"/>
          </a:xfrm>
          <a:prstGeom prst="rect">
            <a:avLst/>
          </a:prstGeom>
          <a:solidFill>
            <a:schemeClr val="accent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Operations / Property Mgmt., </a:t>
            </a:r>
            <a:r>
              <a:rPr lang="en-US" sz="1400" dirty="0" err="1"/>
              <a:t>Maint</a:t>
            </a:r>
            <a:r>
              <a:rPr lang="en-US" sz="1400" dirty="0"/>
              <a:t>.</a:t>
            </a:r>
          </a:p>
        </p:txBody>
      </p:sp>
      <p:sp>
        <p:nvSpPr>
          <p:cNvPr id="4" name="Rectangle 3">
            <a:extLst>
              <a:ext uri="{FF2B5EF4-FFF2-40B4-BE49-F238E27FC236}">
                <a16:creationId xmlns:a16="http://schemas.microsoft.com/office/drawing/2014/main" id="{B9F12E5D-76C3-40CD-AFDC-1F53C1CAF137}"/>
              </a:ext>
            </a:extLst>
          </p:cNvPr>
          <p:cNvSpPr/>
          <p:nvPr/>
        </p:nvSpPr>
        <p:spPr>
          <a:xfrm>
            <a:off x="8902701" y="2922580"/>
            <a:ext cx="1812471" cy="436880"/>
          </a:xfrm>
          <a:prstGeom prst="rect">
            <a:avLst/>
          </a:prstGeom>
          <a:solidFill>
            <a:schemeClr val="accent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Projects</a:t>
            </a:r>
          </a:p>
        </p:txBody>
      </p:sp>
      <p:sp>
        <p:nvSpPr>
          <p:cNvPr id="5" name="Rectangle 4">
            <a:extLst>
              <a:ext uri="{FF2B5EF4-FFF2-40B4-BE49-F238E27FC236}">
                <a16:creationId xmlns:a16="http://schemas.microsoft.com/office/drawing/2014/main" id="{7A555B01-8276-49AB-AA3C-2B9263BF602E}"/>
              </a:ext>
            </a:extLst>
          </p:cNvPr>
          <p:cNvSpPr/>
          <p:nvPr/>
        </p:nvSpPr>
        <p:spPr>
          <a:xfrm>
            <a:off x="8902700" y="3696786"/>
            <a:ext cx="1812471" cy="436880"/>
          </a:xfrm>
          <a:prstGeom prst="rect">
            <a:avLst/>
          </a:prstGeom>
          <a:solidFill>
            <a:schemeClr val="accent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Inventory / Materials</a:t>
            </a:r>
          </a:p>
        </p:txBody>
      </p:sp>
      <p:cxnSp>
        <p:nvCxnSpPr>
          <p:cNvPr id="7" name="Straight Arrow Connector 6">
            <a:extLst>
              <a:ext uri="{FF2B5EF4-FFF2-40B4-BE49-F238E27FC236}">
                <a16:creationId xmlns:a16="http://schemas.microsoft.com/office/drawing/2014/main" id="{5A489840-449B-42D1-A5F2-0137064609A0}"/>
              </a:ext>
            </a:extLst>
          </p:cNvPr>
          <p:cNvCxnSpPr>
            <a:cxnSpLocks/>
            <a:endCxn id="3" idx="1"/>
          </p:cNvCxnSpPr>
          <p:nvPr/>
        </p:nvCxnSpPr>
        <p:spPr>
          <a:xfrm flipV="1">
            <a:off x="7996466" y="2389179"/>
            <a:ext cx="906234" cy="753887"/>
          </a:xfrm>
          <a:prstGeom prst="straightConnector1">
            <a:avLst/>
          </a:prstGeom>
          <a:ln w="38100">
            <a:solidFill>
              <a:srgbClr val="FFC000"/>
            </a:solidFill>
            <a:tailEnd type="triangle"/>
          </a:ln>
          <a:effectLst>
            <a:outerShdw blurRad="2032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520D03F-4372-4F0A-8159-EB1A45DF4372}"/>
              </a:ext>
            </a:extLst>
          </p:cNvPr>
          <p:cNvCxnSpPr>
            <a:cxnSpLocks/>
            <a:endCxn id="4" idx="1"/>
          </p:cNvCxnSpPr>
          <p:nvPr/>
        </p:nvCxnSpPr>
        <p:spPr>
          <a:xfrm flipV="1">
            <a:off x="7996466" y="3141020"/>
            <a:ext cx="906235" cy="2046"/>
          </a:xfrm>
          <a:prstGeom prst="straightConnector1">
            <a:avLst/>
          </a:prstGeom>
          <a:ln w="38100">
            <a:solidFill>
              <a:srgbClr val="FFC000"/>
            </a:solidFill>
            <a:tailEnd type="triangle"/>
          </a:ln>
          <a:effectLst>
            <a:outerShdw blurRad="2032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D996E19-D684-4B13-996D-E3604C2D8BA1}"/>
              </a:ext>
            </a:extLst>
          </p:cNvPr>
          <p:cNvCxnSpPr>
            <a:cxnSpLocks/>
            <a:endCxn id="5" idx="1"/>
          </p:cNvCxnSpPr>
          <p:nvPr/>
        </p:nvCxnSpPr>
        <p:spPr>
          <a:xfrm>
            <a:off x="7996466" y="3143066"/>
            <a:ext cx="906234" cy="772160"/>
          </a:xfrm>
          <a:prstGeom prst="straightConnector1">
            <a:avLst/>
          </a:prstGeom>
          <a:ln w="38100">
            <a:solidFill>
              <a:srgbClr val="FFC000"/>
            </a:solidFill>
            <a:tailEnd type="triangle"/>
          </a:ln>
          <a:effectLst>
            <a:outerShdw blurRad="2032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D69B12-4399-49D7-80CB-3D48F6EE8693}"/>
              </a:ext>
            </a:extLst>
          </p:cNvPr>
          <p:cNvSpPr txBox="1"/>
          <p:nvPr/>
        </p:nvSpPr>
        <p:spPr>
          <a:xfrm>
            <a:off x="8902701" y="1309378"/>
            <a:ext cx="1812471" cy="646331"/>
          </a:xfrm>
          <a:prstGeom prst="rect">
            <a:avLst/>
          </a:prstGeom>
          <a:noFill/>
        </p:spPr>
        <p:txBody>
          <a:bodyPr wrap="square" rtlCol="0">
            <a:spAutoFit/>
          </a:bodyPr>
          <a:lstStyle/>
          <a:p>
            <a:pPr algn="ctr"/>
            <a:r>
              <a:rPr lang="en-US" dirty="0">
                <a:solidFill>
                  <a:srgbClr val="FF0000"/>
                </a:solidFill>
              </a:rPr>
              <a:t>Communicating and Coordinating</a:t>
            </a:r>
          </a:p>
        </p:txBody>
      </p:sp>
      <p:sp>
        <p:nvSpPr>
          <p:cNvPr id="11" name="Rectangle 10">
            <a:extLst>
              <a:ext uri="{FF2B5EF4-FFF2-40B4-BE49-F238E27FC236}">
                <a16:creationId xmlns:a16="http://schemas.microsoft.com/office/drawing/2014/main" id="{5A43CD33-5A67-47F3-88EF-F04D1B82ECFF}"/>
              </a:ext>
            </a:extLst>
          </p:cNvPr>
          <p:cNvSpPr/>
          <p:nvPr/>
        </p:nvSpPr>
        <p:spPr>
          <a:xfrm>
            <a:off x="8903297" y="2165871"/>
            <a:ext cx="1812471" cy="436880"/>
          </a:xfrm>
          <a:prstGeom prst="rect">
            <a:avLst/>
          </a:prstGeom>
          <a:solidFill>
            <a:schemeClr val="accent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Operations / Property Mgmt., </a:t>
            </a:r>
            <a:r>
              <a:rPr lang="en-US" sz="1400" dirty="0" err="1"/>
              <a:t>Maint</a:t>
            </a:r>
            <a:r>
              <a:rPr lang="en-US" sz="1400" dirty="0"/>
              <a:t>.</a:t>
            </a:r>
          </a:p>
        </p:txBody>
      </p:sp>
      <p:sp>
        <p:nvSpPr>
          <p:cNvPr id="12" name="Rectangle 11">
            <a:extLst>
              <a:ext uri="{FF2B5EF4-FFF2-40B4-BE49-F238E27FC236}">
                <a16:creationId xmlns:a16="http://schemas.microsoft.com/office/drawing/2014/main" id="{4D918CC0-166F-4C5F-A641-F598A7B51BF2}"/>
              </a:ext>
            </a:extLst>
          </p:cNvPr>
          <p:cNvSpPr/>
          <p:nvPr/>
        </p:nvSpPr>
        <p:spPr>
          <a:xfrm>
            <a:off x="8903298" y="2917712"/>
            <a:ext cx="1812471" cy="436880"/>
          </a:xfrm>
          <a:prstGeom prst="rect">
            <a:avLst/>
          </a:prstGeom>
          <a:solidFill>
            <a:schemeClr val="accent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Projects</a:t>
            </a:r>
          </a:p>
        </p:txBody>
      </p:sp>
      <p:sp>
        <p:nvSpPr>
          <p:cNvPr id="13" name="Rectangle 12">
            <a:extLst>
              <a:ext uri="{FF2B5EF4-FFF2-40B4-BE49-F238E27FC236}">
                <a16:creationId xmlns:a16="http://schemas.microsoft.com/office/drawing/2014/main" id="{8A657C6C-98F5-491D-AC20-5F9D92DCE44C}"/>
              </a:ext>
            </a:extLst>
          </p:cNvPr>
          <p:cNvSpPr/>
          <p:nvPr/>
        </p:nvSpPr>
        <p:spPr>
          <a:xfrm>
            <a:off x="8903297" y="3691918"/>
            <a:ext cx="1812471" cy="436880"/>
          </a:xfrm>
          <a:prstGeom prst="rect">
            <a:avLst/>
          </a:prstGeom>
          <a:solidFill>
            <a:schemeClr val="accent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Inventory / Materials</a:t>
            </a:r>
          </a:p>
        </p:txBody>
      </p:sp>
      <p:cxnSp>
        <p:nvCxnSpPr>
          <p:cNvPr id="14" name="Straight Arrow Connector 13">
            <a:extLst>
              <a:ext uri="{FF2B5EF4-FFF2-40B4-BE49-F238E27FC236}">
                <a16:creationId xmlns:a16="http://schemas.microsoft.com/office/drawing/2014/main" id="{4647FFD9-5E0E-4B5A-A834-ABD061B1EA72}"/>
              </a:ext>
            </a:extLst>
          </p:cNvPr>
          <p:cNvCxnSpPr>
            <a:cxnSpLocks/>
            <a:endCxn id="12" idx="1"/>
          </p:cNvCxnSpPr>
          <p:nvPr/>
        </p:nvCxnSpPr>
        <p:spPr>
          <a:xfrm flipV="1">
            <a:off x="7997063" y="3136152"/>
            <a:ext cx="906235" cy="2046"/>
          </a:xfrm>
          <a:prstGeom prst="straightConnector1">
            <a:avLst/>
          </a:prstGeom>
          <a:ln w="38100">
            <a:solidFill>
              <a:srgbClr val="FFC000"/>
            </a:solidFill>
            <a:tailEnd type="triangle"/>
          </a:ln>
          <a:effectLst>
            <a:outerShdw blurRad="2032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722FF9B-66BC-4D1B-A825-362F204145C2}"/>
              </a:ext>
            </a:extLst>
          </p:cNvPr>
          <p:cNvCxnSpPr>
            <a:cxnSpLocks/>
            <a:endCxn id="13" idx="1"/>
          </p:cNvCxnSpPr>
          <p:nvPr/>
        </p:nvCxnSpPr>
        <p:spPr>
          <a:xfrm>
            <a:off x="7997063" y="3138198"/>
            <a:ext cx="906234" cy="772160"/>
          </a:xfrm>
          <a:prstGeom prst="straightConnector1">
            <a:avLst/>
          </a:prstGeom>
          <a:ln w="38100">
            <a:solidFill>
              <a:srgbClr val="FFC000"/>
            </a:solidFill>
            <a:tailEnd type="triangle"/>
          </a:ln>
          <a:effectLst>
            <a:outerShdw blurRad="2032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AE573E-3850-4C64-93A3-4DD4DBCE89E0}"/>
              </a:ext>
            </a:extLst>
          </p:cNvPr>
          <p:cNvSpPr txBox="1"/>
          <p:nvPr/>
        </p:nvSpPr>
        <p:spPr>
          <a:xfrm>
            <a:off x="8903298" y="1304510"/>
            <a:ext cx="1812471" cy="646331"/>
          </a:xfrm>
          <a:prstGeom prst="rect">
            <a:avLst/>
          </a:prstGeom>
          <a:noFill/>
        </p:spPr>
        <p:txBody>
          <a:bodyPr wrap="square" rtlCol="0">
            <a:spAutoFit/>
          </a:bodyPr>
          <a:lstStyle/>
          <a:p>
            <a:pPr algn="ctr"/>
            <a:r>
              <a:rPr lang="en-US" dirty="0">
                <a:solidFill>
                  <a:srgbClr val="FF0000"/>
                </a:solidFill>
              </a:rPr>
              <a:t>Communicating and Coordinating</a:t>
            </a:r>
          </a:p>
        </p:txBody>
      </p:sp>
    </p:spTree>
    <p:extLst>
      <p:ext uri="{BB962C8B-B14F-4D97-AF65-F5344CB8AC3E}">
        <p14:creationId xmlns:p14="http://schemas.microsoft.com/office/powerpoint/2010/main" val="10330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672813"/>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Agenda</a:t>
            </a:r>
          </a:p>
        </p:txBody>
      </p:sp>
    </p:spTree>
    <p:extLst>
      <p:ext uri="{BB962C8B-B14F-4D97-AF65-F5344CB8AC3E}">
        <p14:creationId xmlns:p14="http://schemas.microsoft.com/office/powerpoint/2010/main" val="38303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1867" y="2599506"/>
            <a:ext cx="1812471" cy="1582057"/>
          </a:xfrm>
          <a:prstGeom prst="rect">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Who’s Who?</a:t>
            </a:r>
            <a:r>
              <a:rPr lang="en-US" dirty="0"/>
              <a:t> Who does the work, who oversees it and who approves</a:t>
            </a:r>
          </a:p>
        </p:txBody>
      </p:sp>
      <p:sp>
        <p:nvSpPr>
          <p:cNvPr id="5" name="Rectangle 4"/>
          <p:cNvSpPr/>
          <p:nvPr/>
        </p:nvSpPr>
        <p:spPr>
          <a:xfrm>
            <a:off x="3927931" y="2404157"/>
            <a:ext cx="1812471" cy="2122767"/>
          </a:xfrm>
          <a:prstGeom prst="rect">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What’s the work &amp; How You Get it Done </a:t>
            </a:r>
          </a:p>
          <a:p>
            <a:pPr algn="ctr"/>
            <a:r>
              <a:rPr lang="en-US" dirty="0"/>
              <a:t>Identifying your processes, policies and methods </a:t>
            </a:r>
          </a:p>
        </p:txBody>
      </p:sp>
      <p:sp>
        <p:nvSpPr>
          <p:cNvPr id="6" name="Rectangle 5"/>
          <p:cNvSpPr/>
          <p:nvPr/>
        </p:nvSpPr>
        <p:spPr>
          <a:xfrm>
            <a:off x="6183995" y="2589346"/>
            <a:ext cx="1812471" cy="1873184"/>
          </a:xfrm>
          <a:prstGeom prst="rect">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Get it done!</a:t>
            </a:r>
          </a:p>
          <a:p>
            <a:pPr algn="ctr"/>
            <a:r>
              <a:rPr lang="en-US" dirty="0"/>
              <a:t>Get to work assigning, conducting, approving and measuring</a:t>
            </a:r>
          </a:p>
        </p:txBody>
      </p:sp>
      <p:sp>
        <p:nvSpPr>
          <p:cNvPr id="23" name="Rectangle 22"/>
          <p:cNvSpPr/>
          <p:nvPr/>
        </p:nvSpPr>
        <p:spPr>
          <a:xfrm>
            <a:off x="-1148548" y="2349991"/>
            <a:ext cx="2416628" cy="1582057"/>
          </a:xfrm>
          <a:prstGeom prst="rect">
            <a:avLst/>
          </a:prstGeom>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What’s Your World Look Like?</a:t>
            </a:r>
          </a:p>
          <a:p>
            <a:pPr algn="ctr"/>
            <a:r>
              <a:rPr lang="en-US" dirty="0"/>
              <a:t>A look under the hood so we know how to help </a:t>
            </a:r>
          </a:p>
        </p:txBody>
      </p:sp>
      <p:sp>
        <p:nvSpPr>
          <p:cNvPr id="19" name="Rectangle: Rounded Corners 18">
            <a:extLst>
              <a:ext uri="{FF2B5EF4-FFF2-40B4-BE49-F238E27FC236}">
                <a16:creationId xmlns:a16="http://schemas.microsoft.com/office/drawing/2014/main" id="{0FDAA261-06C6-49BD-BA8D-6AB5373462EC}"/>
              </a:ext>
            </a:extLst>
          </p:cNvPr>
          <p:cNvSpPr/>
          <p:nvPr/>
        </p:nvSpPr>
        <p:spPr>
          <a:xfrm>
            <a:off x="8400253" y="2246281"/>
            <a:ext cx="1547483" cy="2167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dirty="0"/>
              <a:t>Get/keep everyone trained up </a:t>
            </a:r>
          </a:p>
        </p:txBody>
      </p:sp>
      <p:sp>
        <p:nvSpPr>
          <p:cNvPr id="17" name="Rectangle: Rounded Corners 16">
            <a:extLst>
              <a:ext uri="{FF2B5EF4-FFF2-40B4-BE49-F238E27FC236}">
                <a16:creationId xmlns:a16="http://schemas.microsoft.com/office/drawing/2014/main" id="{C8C446F6-3947-420F-BB9A-F7F373CA4FBD}"/>
              </a:ext>
            </a:extLst>
          </p:cNvPr>
          <p:cNvSpPr/>
          <p:nvPr/>
        </p:nvSpPr>
        <p:spPr>
          <a:xfrm>
            <a:off x="10046685" y="2248059"/>
            <a:ext cx="1547483" cy="2167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dirty="0"/>
              <a:t>We don’t drop the mike and walk off stage</a:t>
            </a:r>
          </a:p>
        </p:txBody>
      </p:sp>
      <p:sp>
        <p:nvSpPr>
          <p:cNvPr id="22" name="Arrow: Curved Down 21">
            <a:extLst>
              <a:ext uri="{FF2B5EF4-FFF2-40B4-BE49-F238E27FC236}">
                <a16:creationId xmlns:a16="http://schemas.microsoft.com/office/drawing/2014/main" id="{A8548176-9ACB-4264-8605-30F8B5C122E4}"/>
              </a:ext>
            </a:extLst>
          </p:cNvPr>
          <p:cNvSpPr/>
          <p:nvPr/>
        </p:nvSpPr>
        <p:spPr>
          <a:xfrm>
            <a:off x="9132285" y="1868473"/>
            <a:ext cx="1828800" cy="669851"/>
          </a:xfrm>
          <a:prstGeom prst="curvedDownArrow">
            <a:avLst>
              <a:gd name="adj1" fmla="val 25000"/>
              <a:gd name="adj2" fmla="val 74243"/>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Down 24">
            <a:extLst>
              <a:ext uri="{FF2B5EF4-FFF2-40B4-BE49-F238E27FC236}">
                <a16:creationId xmlns:a16="http://schemas.microsoft.com/office/drawing/2014/main" id="{5B259E53-4594-484F-87C1-4DD53E10CCCB}"/>
              </a:ext>
            </a:extLst>
          </p:cNvPr>
          <p:cNvSpPr/>
          <p:nvPr/>
        </p:nvSpPr>
        <p:spPr>
          <a:xfrm rot="10800000">
            <a:off x="9033336" y="4275827"/>
            <a:ext cx="1828800" cy="669851"/>
          </a:xfrm>
          <a:prstGeom prst="curvedDownArrow">
            <a:avLst>
              <a:gd name="adj1" fmla="val 25000"/>
              <a:gd name="adj2" fmla="val 74243"/>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a16="http://schemas.microsoft.com/office/drawing/2014/main" id="{892CA3A6-ECA3-4368-83CD-7DC06DA04417}"/>
              </a:ext>
            </a:extLst>
          </p:cNvPr>
          <p:cNvCxnSpPr>
            <a:cxnSpLocks/>
          </p:cNvCxnSpPr>
          <p:nvPr/>
        </p:nvCxnSpPr>
        <p:spPr>
          <a:xfrm flipH="1">
            <a:off x="5939952" y="577121"/>
            <a:ext cx="26689" cy="507417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AE4DC10-BBFA-4D35-84F9-A715CBDE2C99}"/>
              </a:ext>
            </a:extLst>
          </p:cNvPr>
          <p:cNvSpPr txBox="1"/>
          <p:nvPr/>
        </p:nvSpPr>
        <p:spPr>
          <a:xfrm>
            <a:off x="689548" y="854439"/>
            <a:ext cx="4792648" cy="672813"/>
          </a:xfrm>
          <a:prstGeom prst="rect">
            <a:avLst/>
          </a:prstGeom>
          <a:noFill/>
        </p:spPr>
        <p:txBody>
          <a:bodyPr wrap="square" rtlCol="0">
            <a:spAutoFit/>
          </a:bodyPr>
          <a:lstStyle/>
          <a:p>
            <a:pPr>
              <a:lnSpc>
                <a:spcPct val="80000"/>
              </a:lnSpc>
            </a:pPr>
            <a:r>
              <a:rPr lang="en-US" sz="4600" b="1" spc="-100" dirty="0" err="1">
                <a:solidFill>
                  <a:srgbClr val="455167"/>
                </a:solidFill>
                <a:latin typeface="FontAwesome" charset="0"/>
                <a:ea typeface="FontAwesome" charset="0"/>
                <a:cs typeface="FontAwesome" charset="0"/>
              </a:rPr>
              <a:t>gettin</a:t>
            </a:r>
            <a:r>
              <a:rPr lang="en-US" sz="4600" b="1" spc="-100" dirty="0">
                <a:solidFill>
                  <a:srgbClr val="455167"/>
                </a:solidFill>
                <a:latin typeface="FontAwesome" charset="0"/>
                <a:ea typeface="FontAwesome" charset="0"/>
                <a:cs typeface="FontAwesome" charset="0"/>
              </a:rPr>
              <a:t>’ ready…</a:t>
            </a:r>
          </a:p>
        </p:txBody>
      </p:sp>
      <p:sp>
        <p:nvSpPr>
          <p:cNvPr id="45" name="TextBox 44">
            <a:extLst>
              <a:ext uri="{FF2B5EF4-FFF2-40B4-BE49-F238E27FC236}">
                <a16:creationId xmlns:a16="http://schemas.microsoft.com/office/drawing/2014/main" id="{ED63502C-2D6F-4DB8-B67F-05CD8DC5901F}"/>
              </a:ext>
            </a:extLst>
          </p:cNvPr>
          <p:cNvSpPr txBox="1"/>
          <p:nvPr/>
        </p:nvSpPr>
        <p:spPr>
          <a:xfrm>
            <a:off x="6897975" y="854439"/>
            <a:ext cx="4792648" cy="672813"/>
          </a:xfrm>
          <a:prstGeom prst="rect">
            <a:avLst/>
          </a:prstGeom>
          <a:noFill/>
        </p:spPr>
        <p:txBody>
          <a:bodyPr wrap="square" rtlCol="0">
            <a:spAutoFit/>
          </a:bodyPr>
          <a:lstStyle/>
          <a:p>
            <a:pPr>
              <a:lnSpc>
                <a:spcPct val="80000"/>
              </a:lnSpc>
            </a:pPr>
            <a:r>
              <a:rPr lang="en-US" sz="4600" b="1" spc="-100" dirty="0" err="1">
                <a:solidFill>
                  <a:srgbClr val="455267"/>
                </a:solidFill>
                <a:latin typeface="FontAwesome" charset="0"/>
                <a:ea typeface="FontAwesome" charset="0"/>
                <a:cs typeface="FontAwesome" charset="0"/>
              </a:rPr>
              <a:t>gettin</a:t>
            </a:r>
            <a:r>
              <a:rPr lang="en-US" sz="4600" b="1" spc="-100" dirty="0">
                <a:solidFill>
                  <a:srgbClr val="455267"/>
                </a:solidFill>
                <a:latin typeface="FontAwesome" charset="0"/>
                <a:ea typeface="FontAwesome" charset="0"/>
                <a:cs typeface="FontAwesome" charset="0"/>
              </a:rPr>
              <a:t>’ it done</a:t>
            </a:r>
          </a:p>
        </p:txBody>
      </p:sp>
      <p:sp>
        <p:nvSpPr>
          <p:cNvPr id="46" name="TextBox 45">
            <a:extLst>
              <a:ext uri="{FF2B5EF4-FFF2-40B4-BE49-F238E27FC236}">
                <a16:creationId xmlns:a16="http://schemas.microsoft.com/office/drawing/2014/main" id="{D2143967-F863-4133-A2A2-17715BBAD906}"/>
              </a:ext>
            </a:extLst>
          </p:cNvPr>
          <p:cNvSpPr txBox="1"/>
          <p:nvPr/>
        </p:nvSpPr>
        <p:spPr>
          <a:xfrm rot="19913256">
            <a:off x="11208893" y="1499990"/>
            <a:ext cx="3836134" cy="1239122"/>
          </a:xfrm>
          <a:prstGeom prst="rect">
            <a:avLst/>
          </a:prstGeom>
          <a:solidFill>
            <a:srgbClr val="FFC000"/>
          </a:solidFill>
        </p:spPr>
        <p:txBody>
          <a:bodyPr wrap="square" rtlCol="0">
            <a:spAutoFit/>
          </a:bodyPr>
          <a:lstStyle/>
          <a:p>
            <a:pPr>
              <a:lnSpc>
                <a:spcPct val="80000"/>
              </a:lnSpc>
            </a:pPr>
            <a:r>
              <a:rPr lang="en-US" sz="4600" b="1" spc="-100" dirty="0">
                <a:solidFill>
                  <a:srgbClr val="455267"/>
                </a:solidFill>
                <a:latin typeface="FontAwesome" charset="0"/>
                <a:ea typeface="FontAwesome" charset="0"/>
                <a:cs typeface="FontAwesome" charset="0"/>
              </a:rPr>
              <a:t>Curo engages with your team</a:t>
            </a:r>
          </a:p>
        </p:txBody>
      </p:sp>
      <p:sp>
        <p:nvSpPr>
          <p:cNvPr id="47" name="TextBox 46">
            <a:extLst>
              <a:ext uri="{FF2B5EF4-FFF2-40B4-BE49-F238E27FC236}">
                <a16:creationId xmlns:a16="http://schemas.microsoft.com/office/drawing/2014/main" id="{BF1FE1FA-76B6-49CF-8CF4-92C6E893DAAF}"/>
              </a:ext>
            </a:extLst>
          </p:cNvPr>
          <p:cNvSpPr txBox="1"/>
          <p:nvPr/>
        </p:nvSpPr>
        <p:spPr>
          <a:xfrm>
            <a:off x="0" y="6106886"/>
            <a:ext cx="12192000" cy="672813"/>
          </a:xfrm>
          <a:prstGeom prst="rect">
            <a:avLst/>
          </a:prstGeom>
          <a:noFill/>
        </p:spPr>
        <p:txBody>
          <a:bodyPr wrap="square" rtlCol="0">
            <a:spAutoFit/>
          </a:bodyPr>
          <a:lstStyle/>
          <a:p>
            <a:pPr algn="ctr">
              <a:lnSpc>
                <a:spcPct val="80000"/>
              </a:lnSpc>
            </a:pPr>
            <a:r>
              <a:rPr lang="en-US" sz="4600" b="1" spc="-100" dirty="0">
                <a:solidFill>
                  <a:srgbClr val="FF0000"/>
                </a:solidFill>
                <a:latin typeface="FontAwesome" charset="0"/>
                <a:ea typeface="FontAwesome" charset="0"/>
                <a:cs typeface="FontAwesome" charset="0"/>
              </a:rPr>
              <a:t>Visual - Make it look like it’s happening on an iPad</a:t>
            </a:r>
          </a:p>
        </p:txBody>
      </p:sp>
    </p:spTree>
    <p:extLst>
      <p:ext uri="{BB962C8B-B14F-4D97-AF65-F5344CB8AC3E}">
        <p14:creationId xmlns:p14="http://schemas.microsoft.com/office/powerpoint/2010/main" val="175189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19" name="Parallelogram 39"/>
          <p:cNvSpPr/>
          <p:nvPr/>
        </p:nvSpPr>
        <p:spPr>
          <a:xfrm>
            <a:off x="-783686" y="1009920"/>
            <a:ext cx="4182880" cy="2712720"/>
          </a:xfrm>
          <a:custGeom>
            <a:avLst/>
            <a:gdLst>
              <a:gd name="connsiteX0" fmla="*/ 0 w 3940745"/>
              <a:gd name="connsiteY0" fmla="*/ 2712720 h 2712720"/>
              <a:gd name="connsiteX1" fmla="*/ 1226828 w 3940745"/>
              <a:gd name="connsiteY1" fmla="*/ 0 h 2712720"/>
              <a:gd name="connsiteX2" fmla="*/ 3940745 w 3940745"/>
              <a:gd name="connsiteY2" fmla="*/ 0 h 2712720"/>
              <a:gd name="connsiteX3" fmla="*/ 2713917 w 3940745"/>
              <a:gd name="connsiteY3" fmla="*/ 2712720 h 2712720"/>
              <a:gd name="connsiteX4" fmla="*/ 0 w 3940745"/>
              <a:gd name="connsiteY4" fmla="*/ 2712720 h 2712720"/>
              <a:gd name="connsiteX0" fmla="*/ 0 w 3940745"/>
              <a:gd name="connsiteY0" fmla="*/ 2712720 h 2712720"/>
              <a:gd name="connsiteX1" fmla="*/ 1333300 w 3940745"/>
              <a:gd name="connsiteY1" fmla="*/ 0 h 2712720"/>
              <a:gd name="connsiteX2" fmla="*/ 3940745 w 3940745"/>
              <a:gd name="connsiteY2" fmla="*/ 0 h 2712720"/>
              <a:gd name="connsiteX3" fmla="*/ 2713917 w 3940745"/>
              <a:gd name="connsiteY3" fmla="*/ 2712720 h 2712720"/>
              <a:gd name="connsiteX4" fmla="*/ 0 w 3940745"/>
              <a:gd name="connsiteY4" fmla="*/ 2712720 h 2712720"/>
              <a:gd name="connsiteX0" fmla="*/ 0 w 4001070"/>
              <a:gd name="connsiteY0" fmla="*/ 2684145 h 2712720"/>
              <a:gd name="connsiteX1" fmla="*/ 1393625 w 4001070"/>
              <a:gd name="connsiteY1" fmla="*/ 0 h 2712720"/>
              <a:gd name="connsiteX2" fmla="*/ 4001070 w 4001070"/>
              <a:gd name="connsiteY2" fmla="*/ 0 h 2712720"/>
              <a:gd name="connsiteX3" fmla="*/ 2774242 w 4001070"/>
              <a:gd name="connsiteY3" fmla="*/ 2712720 h 2712720"/>
              <a:gd name="connsiteX4" fmla="*/ 0 w 4001070"/>
              <a:gd name="connsiteY4" fmla="*/ 2684145 h 2712720"/>
              <a:gd name="connsiteX0" fmla="*/ 0 w 4001070"/>
              <a:gd name="connsiteY0" fmla="*/ 2684145 h 2684145"/>
              <a:gd name="connsiteX1" fmla="*/ 1393625 w 4001070"/>
              <a:gd name="connsiteY1" fmla="*/ 0 h 2684145"/>
              <a:gd name="connsiteX2" fmla="*/ 4001070 w 4001070"/>
              <a:gd name="connsiteY2" fmla="*/ 0 h 2684145"/>
              <a:gd name="connsiteX3" fmla="*/ 2774242 w 4001070"/>
              <a:gd name="connsiteY3" fmla="*/ 2661920 h 2684145"/>
              <a:gd name="connsiteX4" fmla="*/ 0 w 4001070"/>
              <a:gd name="connsiteY4" fmla="*/ 2684145 h 2684145"/>
              <a:gd name="connsiteX0" fmla="*/ 0 w 4001070"/>
              <a:gd name="connsiteY0" fmla="*/ 2684145 h 2684145"/>
              <a:gd name="connsiteX1" fmla="*/ 1393625 w 4001070"/>
              <a:gd name="connsiteY1" fmla="*/ 0 h 2684145"/>
              <a:gd name="connsiteX2" fmla="*/ 4001070 w 4001070"/>
              <a:gd name="connsiteY2" fmla="*/ 0 h 2684145"/>
              <a:gd name="connsiteX3" fmla="*/ 2774242 w 4001070"/>
              <a:gd name="connsiteY3" fmla="*/ 2680970 h 2684145"/>
              <a:gd name="connsiteX4" fmla="*/ 0 w 4001070"/>
              <a:gd name="connsiteY4" fmla="*/ 2684145 h 2684145"/>
              <a:gd name="connsiteX0" fmla="*/ 0 w 4001070"/>
              <a:gd name="connsiteY0" fmla="*/ 2712720 h 2712720"/>
              <a:gd name="connsiteX1" fmla="*/ 1390450 w 4001070"/>
              <a:gd name="connsiteY1" fmla="*/ 0 h 2712720"/>
              <a:gd name="connsiteX2" fmla="*/ 4001070 w 4001070"/>
              <a:gd name="connsiteY2" fmla="*/ 28575 h 2712720"/>
              <a:gd name="connsiteX3" fmla="*/ 2774242 w 4001070"/>
              <a:gd name="connsiteY3" fmla="*/ 2709545 h 2712720"/>
              <a:gd name="connsiteX4" fmla="*/ 0 w 4001070"/>
              <a:gd name="connsiteY4" fmla="*/ 2712720 h 2712720"/>
              <a:gd name="connsiteX0" fmla="*/ 0 w 4064570"/>
              <a:gd name="connsiteY0" fmla="*/ 2712720 h 2712720"/>
              <a:gd name="connsiteX1" fmla="*/ 1390450 w 4064570"/>
              <a:gd name="connsiteY1" fmla="*/ 0 h 2712720"/>
              <a:gd name="connsiteX2" fmla="*/ 4064570 w 4064570"/>
              <a:gd name="connsiteY2" fmla="*/ 0 h 2712720"/>
              <a:gd name="connsiteX3" fmla="*/ 2774242 w 4064570"/>
              <a:gd name="connsiteY3" fmla="*/ 2709545 h 2712720"/>
              <a:gd name="connsiteX4" fmla="*/ 0 w 4064570"/>
              <a:gd name="connsiteY4" fmla="*/ 2712720 h 2712720"/>
              <a:gd name="connsiteX0" fmla="*/ 0 w 4064570"/>
              <a:gd name="connsiteY0" fmla="*/ 2712720 h 2712720"/>
              <a:gd name="connsiteX1" fmla="*/ 537010 w 4064570"/>
              <a:gd name="connsiteY1" fmla="*/ 0 h 2712720"/>
              <a:gd name="connsiteX2" fmla="*/ 4064570 w 4064570"/>
              <a:gd name="connsiteY2" fmla="*/ 0 h 2712720"/>
              <a:gd name="connsiteX3" fmla="*/ 2774242 w 4064570"/>
              <a:gd name="connsiteY3" fmla="*/ 2709545 h 2712720"/>
              <a:gd name="connsiteX4" fmla="*/ 0 w 4064570"/>
              <a:gd name="connsiteY4" fmla="*/ 2712720 h 2712720"/>
              <a:gd name="connsiteX0" fmla="*/ 118310 w 4182880"/>
              <a:gd name="connsiteY0" fmla="*/ 2712720 h 2712720"/>
              <a:gd name="connsiteX1" fmla="*/ 0 w 4182880"/>
              <a:gd name="connsiteY1" fmla="*/ 0 h 2712720"/>
              <a:gd name="connsiteX2" fmla="*/ 4182880 w 4182880"/>
              <a:gd name="connsiteY2" fmla="*/ 0 h 2712720"/>
              <a:gd name="connsiteX3" fmla="*/ 2892552 w 4182880"/>
              <a:gd name="connsiteY3" fmla="*/ 2709545 h 2712720"/>
              <a:gd name="connsiteX4" fmla="*/ 118310 w 4182880"/>
              <a:gd name="connsiteY4" fmla="*/ 2712720 h 2712720"/>
              <a:gd name="connsiteX0" fmla="*/ 118310 w 4182880"/>
              <a:gd name="connsiteY0" fmla="*/ 2712720 h 2712720"/>
              <a:gd name="connsiteX1" fmla="*/ 0 w 4182880"/>
              <a:gd name="connsiteY1" fmla="*/ 0 h 2712720"/>
              <a:gd name="connsiteX2" fmla="*/ 4182880 w 4182880"/>
              <a:gd name="connsiteY2" fmla="*/ 0 h 2712720"/>
              <a:gd name="connsiteX3" fmla="*/ 2839543 w 4182880"/>
              <a:gd name="connsiteY3" fmla="*/ 2709545 h 2712720"/>
              <a:gd name="connsiteX4" fmla="*/ 118310 w 4182880"/>
              <a:gd name="connsiteY4" fmla="*/ 2712720 h 27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880" h="2712720">
                <a:moveTo>
                  <a:pt x="118310" y="2712720"/>
                </a:moveTo>
                <a:lnTo>
                  <a:pt x="0" y="0"/>
                </a:lnTo>
                <a:lnTo>
                  <a:pt x="4182880" y="0"/>
                </a:lnTo>
                <a:lnTo>
                  <a:pt x="2839543" y="2709545"/>
                </a:lnTo>
                <a:lnTo>
                  <a:pt x="118310" y="2712720"/>
                </a:lnTo>
                <a:close/>
              </a:path>
            </a:pathLst>
          </a:custGeom>
          <a:solidFill>
            <a:srgbClr val="455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pic>
        <p:nvPicPr>
          <p:cNvPr id="35" name="Picture Placeholder 3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264360" y="1009603"/>
            <a:ext cx="3941763" cy="2713037"/>
          </a:xfrm>
          <a:custGeom>
            <a:avLst/>
            <a:gdLst/>
            <a:ahLst/>
            <a:cxnLst/>
            <a:rect l="l" t="t" r="r" b="b"/>
            <a:pathLst>
              <a:path w="2955559" h="2260600">
                <a:moveTo>
                  <a:pt x="1007834" y="0"/>
                </a:moveTo>
                <a:lnTo>
                  <a:pt x="2955559" y="0"/>
                </a:lnTo>
                <a:lnTo>
                  <a:pt x="1947725" y="2260600"/>
                </a:lnTo>
                <a:lnTo>
                  <a:pt x="0" y="2260600"/>
                </a:lnTo>
                <a:close/>
              </a:path>
            </a:pathLst>
          </a:custGeom>
        </p:spPr>
      </p:pic>
      <p:pic>
        <p:nvPicPr>
          <p:cNvPr id="62" name="Picture Placeholder 61"/>
          <p:cNvPicPr>
            <a:picLocks noGrp="1" noChangeAspect="1"/>
          </p:cNvPicPr>
          <p:nvPr>
            <p:ph type="pic" sz="quarter" idx="4294967295"/>
          </p:nvPr>
        </p:nvPicPr>
        <p:blipFill rotWithShape="1">
          <a:blip r:embed="rId4" cstate="screen">
            <a:extLst>
              <a:ext uri="{28A0092B-C50C-407E-A947-70E740481C1C}">
                <a14:useLocalDpi xmlns:a14="http://schemas.microsoft.com/office/drawing/2010/main"/>
              </a:ext>
            </a:extLst>
          </a:blip>
          <a:srcRect b="-488"/>
          <a:stretch/>
        </p:blipFill>
        <p:spPr>
          <a:xfrm>
            <a:off x="5064093" y="1009920"/>
            <a:ext cx="3940175" cy="2725972"/>
          </a:xfrm>
          <a:custGeom>
            <a:avLst/>
            <a:gdLst/>
            <a:ahLst/>
            <a:cxnLst/>
            <a:rect l="l" t="t" r="r" b="b"/>
            <a:pathLst>
              <a:path w="2955559" h="2260600">
                <a:moveTo>
                  <a:pt x="1007834" y="0"/>
                </a:moveTo>
                <a:lnTo>
                  <a:pt x="2955559" y="0"/>
                </a:lnTo>
                <a:lnTo>
                  <a:pt x="1947725" y="2260600"/>
                </a:lnTo>
                <a:lnTo>
                  <a:pt x="0" y="2260600"/>
                </a:lnTo>
                <a:close/>
              </a:path>
            </a:pathLst>
          </a:custGeom>
        </p:spPr>
      </p:pic>
      <p:sp>
        <p:nvSpPr>
          <p:cNvPr id="40" name="Parallelogram 39"/>
          <p:cNvSpPr/>
          <p:nvPr/>
        </p:nvSpPr>
        <p:spPr>
          <a:xfrm>
            <a:off x="10782729" y="1009920"/>
            <a:ext cx="4064570" cy="2712720"/>
          </a:xfrm>
          <a:custGeom>
            <a:avLst/>
            <a:gdLst>
              <a:gd name="connsiteX0" fmla="*/ 0 w 3940745"/>
              <a:gd name="connsiteY0" fmla="*/ 2712720 h 2712720"/>
              <a:gd name="connsiteX1" fmla="*/ 1226828 w 3940745"/>
              <a:gd name="connsiteY1" fmla="*/ 0 h 2712720"/>
              <a:gd name="connsiteX2" fmla="*/ 3940745 w 3940745"/>
              <a:gd name="connsiteY2" fmla="*/ 0 h 2712720"/>
              <a:gd name="connsiteX3" fmla="*/ 2713917 w 3940745"/>
              <a:gd name="connsiteY3" fmla="*/ 2712720 h 2712720"/>
              <a:gd name="connsiteX4" fmla="*/ 0 w 3940745"/>
              <a:gd name="connsiteY4" fmla="*/ 2712720 h 2712720"/>
              <a:gd name="connsiteX0" fmla="*/ 0 w 3940745"/>
              <a:gd name="connsiteY0" fmla="*/ 2712720 h 2712720"/>
              <a:gd name="connsiteX1" fmla="*/ 1333300 w 3940745"/>
              <a:gd name="connsiteY1" fmla="*/ 0 h 2712720"/>
              <a:gd name="connsiteX2" fmla="*/ 3940745 w 3940745"/>
              <a:gd name="connsiteY2" fmla="*/ 0 h 2712720"/>
              <a:gd name="connsiteX3" fmla="*/ 2713917 w 3940745"/>
              <a:gd name="connsiteY3" fmla="*/ 2712720 h 2712720"/>
              <a:gd name="connsiteX4" fmla="*/ 0 w 3940745"/>
              <a:gd name="connsiteY4" fmla="*/ 2712720 h 2712720"/>
              <a:gd name="connsiteX0" fmla="*/ 0 w 4001070"/>
              <a:gd name="connsiteY0" fmla="*/ 2684145 h 2712720"/>
              <a:gd name="connsiteX1" fmla="*/ 1393625 w 4001070"/>
              <a:gd name="connsiteY1" fmla="*/ 0 h 2712720"/>
              <a:gd name="connsiteX2" fmla="*/ 4001070 w 4001070"/>
              <a:gd name="connsiteY2" fmla="*/ 0 h 2712720"/>
              <a:gd name="connsiteX3" fmla="*/ 2774242 w 4001070"/>
              <a:gd name="connsiteY3" fmla="*/ 2712720 h 2712720"/>
              <a:gd name="connsiteX4" fmla="*/ 0 w 4001070"/>
              <a:gd name="connsiteY4" fmla="*/ 2684145 h 2712720"/>
              <a:gd name="connsiteX0" fmla="*/ 0 w 4001070"/>
              <a:gd name="connsiteY0" fmla="*/ 2684145 h 2684145"/>
              <a:gd name="connsiteX1" fmla="*/ 1393625 w 4001070"/>
              <a:gd name="connsiteY1" fmla="*/ 0 h 2684145"/>
              <a:gd name="connsiteX2" fmla="*/ 4001070 w 4001070"/>
              <a:gd name="connsiteY2" fmla="*/ 0 h 2684145"/>
              <a:gd name="connsiteX3" fmla="*/ 2774242 w 4001070"/>
              <a:gd name="connsiteY3" fmla="*/ 2661920 h 2684145"/>
              <a:gd name="connsiteX4" fmla="*/ 0 w 4001070"/>
              <a:gd name="connsiteY4" fmla="*/ 2684145 h 2684145"/>
              <a:gd name="connsiteX0" fmla="*/ 0 w 4001070"/>
              <a:gd name="connsiteY0" fmla="*/ 2684145 h 2684145"/>
              <a:gd name="connsiteX1" fmla="*/ 1393625 w 4001070"/>
              <a:gd name="connsiteY1" fmla="*/ 0 h 2684145"/>
              <a:gd name="connsiteX2" fmla="*/ 4001070 w 4001070"/>
              <a:gd name="connsiteY2" fmla="*/ 0 h 2684145"/>
              <a:gd name="connsiteX3" fmla="*/ 2774242 w 4001070"/>
              <a:gd name="connsiteY3" fmla="*/ 2680970 h 2684145"/>
              <a:gd name="connsiteX4" fmla="*/ 0 w 4001070"/>
              <a:gd name="connsiteY4" fmla="*/ 2684145 h 2684145"/>
              <a:gd name="connsiteX0" fmla="*/ 0 w 4001070"/>
              <a:gd name="connsiteY0" fmla="*/ 2712720 h 2712720"/>
              <a:gd name="connsiteX1" fmla="*/ 1390450 w 4001070"/>
              <a:gd name="connsiteY1" fmla="*/ 0 h 2712720"/>
              <a:gd name="connsiteX2" fmla="*/ 4001070 w 4001070"/>
              <a:gd name="connsiteY2" fmla="*/ 28575 h 2712720"/>
              <a:gd name="connsiteX3" fmla="*/ 2774242 w 4001070"/>
              <a:gd name="connsiteY3" fmla="*/ 2709545 h 2712720"/>
              <a:gd name="connsiteX4" fmla="*/ 0 w 4001070"/>
              <a:gd name="connsiteY4" fmla="*/ 2712720 h 2712720"/>
              <a:gd name="connsiteX0" fmla="*/ 0 w 4064570"/>
              <a:gd name="connsiteY0" fmla="*/ 2712720 h 2712720"/>
              <a:gd name="connsiteX1" fmla="*/ 1390450 w 4064570"/>
              <a:gd name="connsiteY1" fmla="*/ 0 h 2712720"/>
              <a:gd name="connsiteX2" fmla="*/ 4064570 w 4064570"/>
              <a:gd name="connsiteY2" fmla="*/ 0 h 2712720"/>
              <a:gd name="connsiteX3" fmla="*/ 2774242 w 4064570"/>
              <a:gd name="connsiteY3" fmla="*/ 2709545 h 2712720"/>
              <a:gd name="connsiteX4" fmla="*/ 0 w 4064570"/>
              <a:gd name="connsiteY4" fmla="*/ 2712720 h 27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570" h="2712720">
                <a:moveTo>
                  <a:pt x="0" y="2712720"/>
                </a:moveTo>
                <a:lnTo>
                  <a:pt x="1390450" y="0"/>
                </a:lnTo>
                <a:lnTo>
                  <a:pt x="4064570" y="0"/>
                </a:lnTo>
                <a:lnTo>
                  <a:pt x="2774242" y="2709545"/>
                </a:lnTo>
                <a:lnTo>
                  <a:pt x="0" y="2712720"/>
                </a:lnTo>
                <a:close/>
              </a:path>
            </a:pathLst>
          </a:custGeom>
          <a:solidFill>
            <a:srgbClr val="70E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pic>
        <p:nvPicPr>
          <p:cNvPr id="2" name="PFE element 100"/>
          <p:cNvPicPr>
            <a:picLocks/>
          </p:cNvPicPr>
          <p:nvPr/>
        </p:nvPicPr>
        <p:blipFill>
          <a:blip r:embed="rId5">
            <a:extLst>
              <a:ext uri="{28A0092B-C50C-407E-A947-70E740481C1C}">
                <a14:useLocalDpi xmlns:a14="http://schemas.microsoft.com/office/drawing/2010/main" val="0"/>
              </a:ext>
            </a:extLst>
          </a:blip>
          <a:stretch>
            <a:fillRect/>
          </a:stretch>
        </p:blipFill>
        <p:spPr>
          <a:xfrm>
            <a:off x="2360473" y="4060298"/>
            <a:ext cx="2603500" cy="393700"/>
          </a:xfrm>
          <a:prstGeom prst="rect">
            <a:avLst/>
          </a:prstGeom>
        </p:spPr>
      </p:pic>
      <p:pic>
        <p:nvPicPr>
          <p:cNvPr id="3" name="PFE element 101"/>
          <p:cNvPicPr>
            <a:picLocks/>
          </p:cNvPicPr>
          <p:nvPr/>
        </p:nvPicPr>
        <p:blipFill>
          <a:blip r:embed="rId6">
            <a:extLst>
              <a:ext uri="{28A0092B-C50C-407E-A947-70E740481C1C}">
                <a14:useLocalDpi xmlns:a14="http://schemas.microsoft.com/office/drawing/2010/main" val="0"/>
              </a:ext>
            </a:extLst>
          </a:blip>
          <a:stretch>
            <a:fillRect/>
          </a:stretch>
        </p:blipFill>
        <p:spPr>
          <a:xfrm>
            <a:off x="5192573" y="4060298"/>
            <a:ext cx="2595033" cy="393700"/>
          </a:xfrm>
          <a:prstGeom prst="rect">
            <a:avLst/>
          </a:prstGeom>
        </p:spPr>
      </p:pic>
      <p:pic>
        <p:nvPicPr>
          <p:cNvPr id="4" name="PFE element 102"/>
          <p:cNvPicPr>
            <a:picLocks/>
          </p:cNvPicPr>
          <p:nvPr/>
        </p:nvPicPr>
        <p:blipFill>
          <a:blip r:embed="rId7">
            <a:extLst>
              <a:ext uri="{28A0092B-C50C-407E-A947-70E740481C1C}">
                <a14:useLocalDpi xmlns:a14="http://schemas.microsoft.com/office/drawing/2010/main" val="0"/>
              </a:ext>
            </a:extLst>
          </a:blip>
          <a:stretch>
            <a:fillRect/>
          </a:stretch>
        </p:blipFill>
        <p:spPr>
          <a:xfrm>
            <a:off x="8016206" y="4060298"/>
            <a:ext cx="2603500" cy="393700"/>
          </a:xfrm>
          <a:prstGeom prst="rect">
            <a:avLst/>
          </a:prstGeom>
        </p:spPr>
      </p:pic>
      <p:pic>
        <p:nvPicPr>
          <p:cNvPr id="5" name="PFE element 103"/>
          <p:cNvPicPr>
            <a:picLocks/>
          </p:cNvPicPr>
          <p:nvPr/>
        </p:nvPicPr>
        <p:blipFill>
          <a:blip r:embed="rId8">
            <a:extLst>
              <a:ext uri="{28A0092B-C50C-407E-A947-70E740481C1C}">
                <a14:useLocalDpi xmlns:a14="http://schemas.microsoft.com/office/drawing/2010/main" val="0"/>
              </a:ext>
            </a:extLst>
          </a:blip>
          <a:stretch>
            <a:fillRect/>
          </a:stretch>
        </p:blipFill>
        <p:spPr>
          <a:xfrm>
            <a:off x="2360473" y="4442344"/>
            <a:ext cx="2603500" cy="241300"/>
          </a:xfrm>
          <a:prstGeom prst="rect">
            <a:avLst/>
          </a:prstGeom>
        </p:spPr>
      </p:pic>
      <p:pic>
        <p:nvPicPr>
          <p:cNvPr id="6" name="PFE element 104"/>
          <p:cNvPicPr>
            <a:picLocks/>
          </p:cNvPicPr>
          <p:nvPr/>
        </p:nvPicPr>
        <p:blipFill>
          <a:blip r:embed="rId9">
            <a:extLst>
              <a:ext uri="{28A0092B-C50C-407E-A947-70E740481C1C}">
                <a14:useLocalDpi xmlns:a14="http://schemas.microsoft.com/office/drawing/2010/main" val="0"/>
              </a:ext>
            </a:extLst>
          </a:blip>
          <a:stretch>
            <a:fillRect/>
          </a:stretch>
        </p:blipFill>
        <p:spPr>
          <a:xfrm>
            <a:off x="5194954" y="4442344"/>
            <a:ext cx="2819400" cy="241300"/>
          </a:xfrm>
          <a:prstGeom prst="rect">
            <a:avLst/>
          </a:prstGeom>
        </p:spPr>
      </p:pic>
      <p:pic>
        <p:nvPicPr>
          <p:cNvPr id="7" name="PFE element 105"/>
          <p:cNvPicPr>
            <a:picLocks/>
          </p:cNvPicPr>
          <p:nvPr/>
        </p:nvPicPr>
        <p:blipFill>
          <a:blip r:embed="rId10">
            <a:extLst>
              <a:ext uri="{28A0092B-C50C-407E-A947-70E740481C1C}">
                <a14:useLocalDpi xmlns:a14="http://schemas.microsoft.com/office/drawing/2010/main" val="0"/>
              </a:ext>
            </a:extLst>
          </a:blip>
          <a:stretch>
            <a:fillRect/>
          </a:stretch>
        </p:blipFill>
        <p:spPr>
          <a:xfrm>
            <a:off x="8016206" y="4442344"/>
            <a:ext cx="2603500" cy="241300"/>
          </a:xfrm>
          <a:prstGeom prst="rect">
            <a:avLst/>
          </a:prstGeom>
        </p:spPr>
      </p:pic>
      <p:pic>
        <p:nvPicPr>
          <p:cNvPr id="8" name="PFE element 106"/>
          <p:cNvPicPr>
            <a:picLocks/>
          </p:cNvPicPr>
          <p:nvPr/>
        </p:nvPicPr>
        <p:blipFill>
          <a:blip r:embed="rId11">
            <a:extLst>
              <a:ext uri="{28A0092B-C50C-407E-A947-70E740481C1C}">
                <a14:useLocalDpi xmlns:a14="http://schemas.microsoft.com/office/drawing/2010/main" val="0"/>
              </a:ext>
            </a:extLst>
          </a:blip>
          <a:stretch>
            <a:fillRect/>
          </a:stretch>
        </p:blipFill>
        <p:spPr>
          <a:xfrm>
            <a:off x="2360473" y="4853765"/>
            <a:ext cx="2603500" cy="1447800"/>
          </a:xfrm>
          <a:prstGeom prst="rect">
            <a:avLst/>
          </a:prstGeom>
        </p:spPr>
      </p:pic>
      <p:pic>
        <p:nvPicPr>
          <p:cNvPr id="10" name="PFE element 107"/>
          <p:cNvPicPr>
            <a:picLocks/>
          </p:cNvPicPr>
          <p:nvPr/>
        </p:nvPicPr>
        <p:blipFill>
          <a:blip r:embed="rId12">
            <a:extLst>
              <a:ext uri="{28A0092B-C50C-407E-A947-70E740481C1C}">
                <a14:useLocalDpi xmlns:a14="http://schemas.microsoft.com/office/drawing/2010/main" val="0"/>
              </a:ext>
            </a:extLst>
          </a:blip>
          <a:stretch>
            <a:fillRect/>
          </a:stretch>
        </p:blipFill>
        <p:spPr>
          <a:xfrm>
            <a:off x="5190456" y="4852364"/>
            <a:ext cx="2599267" cy="1612900"/>
          </a:xfrm>
          <a:prstGeom prst="rect">
            <a:avLst/>
          </a:prstGeom>
        </p:spPr>
      </p:pic>
      <p:pic>
        <p:nvPicPr>
          <p:cNvPr id="11" name="PFE element 108"/>
          <p:cNvPicPr>
            <a:picLocks/>
          </p:cNvPicPr>
          <p:nvPr/>
        </p:nvPicPr>
        <p:blipFill>
          <a:blip r:embed="rId13">
            <a:extLst>
              <a:ext uri="{28A0092B-C50C-407E-A947-70E740481C1C}">
                <a14:useLocalDpi xmlns:a14="http://schemas.microsoft.com/office/drawing/2010/main" val="0"/>
              </a:ext>
            </a:extLst>
          </a:blip>
          <a:stretch>
            <a:fillRect/>
          </a:stretch>
        </p:blipFill>
        <p:spPr>
          <a:xfrm>
            <a:off x="8016206" y="4852364"/>
            <a:ext cx="2603500" cy="1612900"/>
          </a:xfrm>
          <a:prstGeom prst="rect">
            <a:avLst/>
          </a:prstGeom>
        </p:spPr>
      </p:pic>
      <p:pic>
        <p:nvPicPr>
          <p:cNvPr id="12" name="PFE element 109"/>
          <p:cNvPicPr>
            <a:picLocks/>
          </p:cNvPicPr>
          <p:nvPr/>
        </p:nvPicPr>
        <p:blipFill>
          <a:blip r:embed="rId14">
            <a:extLst>
              <a:ext uri="{28A0092B-C50C-407E-A947-70E740481C1C}">
                <a14:useLocalDpi xmlns:a14="http://schemas.microsoft.com/office/drawing/2010/main" val="0"/>
              </a:ext>
            </a:extLst>
          </a:blip>
          <a:stretch>
            <a:fillRect/>
          </a:stretch>
        </p:blipFill>
        <p:spPr>
          <a:xfrm>
            <a:off x="404649" y="1672570"/>
            <a:ext cx="1968500" cy="1735667"/>
          </a:xfrm>
          <a:prstGeom prst="rect">
            <a:avLst/>
          </a:prstGeom>
        </p:spPr>
      </p:pic>
      <p:pic>
        <p:nvPicPr>
          <p:cNvPr id="17" name="Picture Placeholder 61"/>
          <p:cNvPicPr>
            <a:picLocks noGrp="1" noChangeAspect="1"/>
          </p:cNvPicPr>
          <p:nvPr>
            <p:ph type="pic" sz="quarter" idx="4294967295"/>
          </p:nvPr>
        </p:nvPicPr>
        <p:blipFill rotWithShape="1">
          <a:blip r:embed="rId15" cstate="screen">
            <a:extLst>
              <a:ext uri="{28A0092B-C50C-407E-A947-70E740481C1C}">
                <a14:useLocalDpi xmlns:a14="http://schemas.microsoft.com/office/drawing/2010/main"/>
              </a:ext>
            </a:extLst>
          </a:blip>
          <a:srcRect/>
          <a:stretch/>
        </p:blipFill>
        <p:spPr>
          <a:xfrm>
            <a:off x="7862239" y="1009920"/>
            <a:ext cx="4069081" cy="2712720"/>
          </a:xfrm>
          <a:custGeom>
            <a:avLst/>
            <a:gdLst/>
            <a:ahLst/>
            <a:cxnLst/>
            <a:rect l="l" t="t" r="r" b="b"/>
            <a:pathLst>
              <a:path w="2955559" h="2260600">
                <a:moveTo>
                  <a:pt x="1007834" y="0"/>
                </a:moveTo>
                <a:lnTo>
                  <a:pt x="2955559" y="0"/>
                </a:lnTo>
                <a:lnTo>
                  <a:pt x="1947725" y="2260600"/>
                </a:lnTo>
                <a:lnTo>
                  <a:pt x="0" y="2260600"/>
                </a:lnTo>
                <a:close/>
              </a:path>
            </a:pathLst>
          </a:custGeom>
        </p:spPr>
      </p:pic>
    </p:spTree>
    <p:extLst>
      <p:ext uri="{BB962C8B-B14F-4D97-AF65-F5344CB8AC3E}">
        <p14:creationId xmlns:p14="http://schemas.microsoft.com/office/powerpoint/2010/main" val="12018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2923877"/>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Customer Success Stories</a:t>
            </a:r>
          </a:p>
          <a:p>
            <a:pPr>
              <a:lnSpc>
                <a:spcPct val="80000"/>
              </a:lnSpc>
            </a:pPr>
            <a:endParaRPr lang="en-US" sz="4600" b="1" spc="-100" dirty="0">
              <a:solidFill>
                <a:srgbClr val="455167"/>
              </a:solidFill>
              <a:latin typeface="FontAwesome" charset="0"/>
              <a:ea typeface="FontAwesome" charset="0"/>
              <a:cs typeface="FontAwesome" charset="0"/>
            </a:endParaRPr>
          </a:p>
          <a:p>
            <a:pPr>
              <a:lnSpc>
                <a:spcPct val="80000"/>
              </a:lnSpc>
            </a:pPr>
            <a:r>
              <a:rPr lang="en-US" sz="4600" b="1" spc="-100" dirty="0">
                <a:solidFill>
                  <a:srgbClr val="455167"/>
                </a:solidFill>
                <a:latin typeface="FontAwesome" charset="0"/>
                <a:ea typeface="FontAwesome" charset="0"/>
                <a:cs typeface="FontAwesome" charset="0"/>
              </a:rPr>
              <a:t>Amazon</a:t>
            </a:r>
          </a:p>
          <a:p>
            <a:pPr>
              <a:lnSpc>
                <a:spcPct val="80000"/>
              </a:lnSpc>
            </a:pPr>
            <a:r>
              <a:rPr lang="en-US" sz="4600" b="1" spc="-100" dirty="0">
                <a:solidFill>
                  <a:srgbClr val="455167"/>
                </a:solidFill>
                <a:latin typeface="FontAwesome" charset="0"/>
                <a:ea typeface="FontAwesome" charset="0"/>
                <a:cs typeface="FontAwesome" charset="0"/>
              </a:rPr>
              <a:t>NPSG</a:t>
            </a:r>
          </a:p>
          <a:p>
            <a:pPr>
              <a:lnSpc>
                <a:spcPct val="80000"/>
              </a:lnSpc>
            </a:pPr>
            <a:r>
              <a:rPr lang="en-US" sz="4600" b="1" spc="-100" dirty="0">
                <a:solidFill>
                  <a:srgbClr val="455167"/>
                </a:solidFill>
                <a:latin typeface="FontAwesome" charset="0"/>
                <a:ea typeface="FontAwesome" charset="0"/>
                <a:cs typeface="FontAwesome" charset="0"/>
              </a:rPr>
              <a:t>The Dewberry</a:t>
            </a:r>
          </a:p>
        </p:txBody>
      </p:sp>
    </p:spTree>
    <p:extLst>
      <p:ext uri="{BB962C8B-B14F-4D97-AF65-F5344CB8AC3E}">
        <p14:creationId xmlns:p14="http://schemas.microsoft.com/office/powerpoint/2010/main" val="280113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2371740"/>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Amazon</a:t>
            </a:r>
          </a:p>
          <a:p>
            <a:pPr>
              <a:lnSpc>
                <a:spcPct val="80000"/>
              </a:lnSpc>
            </a:pPr>
            <a:endParaRPr lang="en-US" sz="4600" b="1" spc="-100" dirty="0">
              <a:solidFill>
                <a:srgbClr val="455167"/>
              </a:solidFill>
              <a:latin typeface="FontAwesome" charset="0"/>
              <a:ea typeface="FontAwesome" charset="0"/>
              <a:cs typeface="FontAwesome" charset="0"/>
            </a:endParaRPr>
          </a:p>
          <a:p>
            <a:pPr>
              <a:lnSpc>
                <a:spcPct val="80000"/>
              </a:lnSpc>
            </a:pPr>
            <a:r>
              <a:rPr lang="en-US" sz="4600" b="1" spc="-100" dirty="0">
                <a:solidFill>
                  <a:srgbClr val="455167"/>
                </a:solidFill>
                <a:latin typeface="FontAwesome" charset="0"/>
                <a:ea typeface="FontAwesome" charset="0"/>
                <a:cs typeface="FontAwesome" charset="0"/>
              </a:rPr>
              <a:t>Built 88 facilities in 1 year in as little as 3 months </a:t>
            </a:r>
            <a:r>
              <a:rPr lang="en-US" sz="4600" b="1" spc="-100">
                <a:solidFill>
                  <a:srgbClr val="455167"/>
                </a:solidFill>
                <a:latin typeface="FontAwesome" charset="0"/>
                <a:ea typeface="FontAwesome" charset="0"/>
                <a:cs typeface="FontAwesome" charset="0"/>
              </a:rPr>
              <a:t>to operational</a:t>
            </a:r>
            <a:endParaRPr lang="en-US" sz="4600" b="1" spc="-100" dirty="0">
              <a:solidFill>
                <a:srgbClr val="455167"/>
              </a:solidFill>
              <a:latin typeface="FontAwesome" charset="0"/>
              <a:ea typeface="FontAwesome" charset="0"/>
              <a:cs typeface="FontAwesome" charset="0"/>
            </a:endParaRPr>
          </a:p>
        </p:txBody>
      </p:sp>
    </p:spTree>
    <p:extLst>
      <p:ext uri="{BB962C8B-B14F-4D97-AF65-F5344CB8AC3E}">
        <p14:creationId xmlns:p14="http://schemas.microsoft.com/office/powerpoint/2010/main" val="380212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4622804"/>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NPSG</a:t>
            </a:r>
          </a:p>
          <a:p>
            <a:pPr>
              <a:lnSpc>
                <a:spcPct val="80000"/>
              </a:lnSpc>
            </a:pPr>
            <a:endParaRPr lang="en-US" sz="4600" b="1" spc="-100" dirty="0">
              <a:solidFill>
                <a:srgbClr val="455167"/>
              </a:solidFill>
              <a:latin typeface="FontAwesome" charset="0"/>
              <a:ea typeface="FontAwesome" charset="0"/>
              <a:cs typeface="FontAwesome" charset="0"/>
            </a:endParaRPr>
          </a:p>
          <a:p>
            <a:pPr>
              <a:lnSpc>
                <a:spcPct val="80000"/>
              </a:lnSpc>
            </a:pPr>
            <a:r>
              <a:rPr lang="en-US" sz="4600" b="1" spc="-100" dirty="0">
                <a:solidFill>
                  <a:srgbClr val="455167"/>
                </a:solidFill>
                <a:latin typeface="FontAwesome" charset="0"/>
                <a:ea typeface="FontAwesome" charset="0"/>
                <a:cs typeface="FontAwesome" charset="0"/>
              </a:rPr>
              <a:t>Established as premier services provider by assuring performance</a:t>
            </a:r>
          </a:p>
          <a:p>
            <a:pPr>
              <a:lnSpc>
                <a:spcPct val="80000"/>
              </a:lnSpc>
            </a:pPr>
            <a:endParaRPr lang="en-US" sz="4600" b="1" spc="-100" dirty="0">
              <a:solidFill>
                <a:srgbClr val="455167"/>
              </a:solidFill>
              <a:latin typeface="FontAwesome" charset="0"/>
              <a:ea typeface="FontAwesome" charset="0"/>
              <a:cs typeface="FontAwesome" charset="0"/>
            </a:endParaRPr>
          </a:p>
          <a:p>
            <a:pPr>
              <a:lnSpc>
                <a:spcPct val="80000"/>
              </a:lnSpc>
            </a:pPr>
            <a:r>
              <a:rPr lang="en-US" sz="4600" b="1" spc="-100" dirty="0">
                <a:solidFill>
                  <a:srgbClr val="455167"/>
                </a:solidFill>
                <a:latin typeface="FontAwesome" charset="0"/>
                <a:ea typeface="FontAwesome" charset="0"/>
                <a:cs typeface="FontAwesome" charset="0"/>
              </a:rPr>
              <a:t>“always on my hip”</a:t>
            </a:r>
          </a:p>
          <a:p>
            <a:pPr>
              <a:lnSpc>
                <a:spcPct val="80000"/>
              </a:lnSpc>
            </a:pPr>
            <a:r>
              <a:rPr lang="en-US" sz="4600" b="1" spc="-100" dirty="0">
                <a:solidFill>
                  <a:srgbClr val="455167"/>
                </a:solidFill>
                <a:latin typeface="FontAwesome" charset="0"/>
                <a:ea typeface="FontAwesome" charset="0"/>
                <a:cs typeface="FontAwesome" charset="0"/>
              </a:rPr>
              <a:t>“never doubt where we stand”</a:t>
            </a:r>
          </a:p>
          <a:p>
            <a:pPr>
              <a:lnSpc>
                <a:spcPct val="80000"/>
              </a:lnSpc>
            </a:pPr>
            <a:endParaRPr lang="en-US" sz="4600" b="1" spc="-100" dirty="0">
              <a:solidFill>
                <a:srgbClr val="455167"/>
              </a:solidFill>
              <a:latin typeface="FontAwesome" charset="0"/>
              <a:ea typeface="FontAwesome" charset="0"/>
              <a:cs typeface="FontAwesome" charset="0"/>
            </a:endParaRPr>
          </a:p>
        </p:txBody>
      </p:sp>
    </p:spTree>
    <p:extLst>
      <p:ext uri="{BB962C8B-B14F-4D97-AF65-F5344CB8AC3E}">
        <p14:creationId xmlns:p14="http://schemas.microsoft.com/office/powerpoint/2010/main" val="39156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3490186"/>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The Dewberry</a:t>
            </a:r>
          </a:p>
          <a:p>
            <a:pPr>
              <a:lnSpc>
                <a:spcPct val="80000"/>
              </a:lnSpc>
            </a:pPr>
            <a:endParaRPr lang="en-US" sz="4600" b="1" spc="-100" dirty="0">
              <a:solidFill>
                <a:srgbClr val="455167"/>
              </a:solidFill>
              <a:latin typeface="FontAwesome" charset="0"/>
              <a:ea typeface="FontAwesome" charset="0"/>
              <a:cs typeface="FontAwesome" charset="0"/>
            </a:endParaRPr>
          </a:p>
          <a:p>
            <a:pPr>
              <a:lnSpc>
                <a:spcPct val="80000"/>
              </a:lnSpc>
            </a:pPr>
            <a:r>
              <a:rPr lang="en-US" sz="4600" b="1" spc="-100" dirty="0">
                <a:solidFill>
                  <a:srgbClr val="455167"/>
                </a:solidFill>
                <a:latin typeface="FontAwesome" charset="0"/>
                <a:ea typeface="FontAwesome" charset="0"/>
                <a:cs typeface="FontAwesome" charset="0"/>
              </a:rPr>
              <a:t>Improved performance with in-context training</a:t>
            </a:r>
          </a:p>
          <a:p>
            <a:pPr>
              <a:lnSpc>
                <a:spcPct val="80000"/>
              </a:lnSpc>
            </a:pPr>
            <a:endParaRPr lang="en-US" sz="4600" b="1" spc="-100" dirty="0">
              <a:solidFill>
                <a:srgbClr val="455167"/>
              </a:solidFill>
              <a:latin typeface="FontAwesome" charset="0"/>
              <a:ea typeface="FontAwesome" charset="0"/>
              <a:cs typeface="FontAwesome" charset="0"/>
            </a:endParaRPr>
          </a:p>
          <a:p>
            <a:pPr>
              <a:lnSpc>
                <a:spcPct val="80000"/>
              </a:lnSpc>
            </a:pPr>
            <a:r>
              <a:rPr lang="en-US" sz="4600" b="1" spc="-100" dirty="0">
                <a:solidFill>
                  <a:srgbClr val="455167"/>
                </a:solidFill>
                <a:latin typeface="FontAwesome" charset="0"/>
                <a:ea typeface="FontAwesome" charset="0"/>
                <a:cs typeface="FontAwesome" charset="0"/>
              </a:rPr>
              <a:t>Video samples,</a:t>
            </a:r>
          </a:p>
        </p:txBody>
      </p:sp>
    </p:spTree>
    <p:extLst>
      <p:ext uri="{BB962C8B-B14F-4D97-AF65-F5344CB8AC3E}">
        <p14:creationId xmlns:p14="http://schemas.microsoft.com/office/powerpoint/2010/main" val="31725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1239122"/>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The Curo Platform &amp; game-changing Features</a:t>
            </a:r>
          </a:p>
        </p:txBody>
      </p:sp>
    </p:spTree>
    <p:extLst>
      <p:ext uri="{BB962C8B-B14F-4D97-AF65-F5344CB8AC3E}">
        <p14:creationId xmlns:p14="http://schemas.microsoft.com/office/powerpoint/2010/main" val="225290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CFC1A5-C8BC-412B-9466-722C1FFF2DC1}"/>
              </a:ext>
            </a:extLst>
          </p:cNvPr>
          <p:cNvSpPr/>
          <p:nvPr/>
        </p:nvSpPr>
        <p:spPr>
          <a:xfrm>
            <a:off x="0" y="3052916"/>
            <a:ext cx="12192000" cy="3805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 y="0"/>
            <a:ext cx="12206294" cy="3052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335" y="3991120"/>
            <a:ext cx="3384984" cy="223409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4966" y="4045732"/>
            <a:ext cx="3437058" cy="223408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5512" y="3991120"/>
            <a:ext cx="3463703" cy="2234089"/>
          </a:xfrm>
          <a:prstGeom prst="rect">
            <a:avLst/>
          </a:prstGeom>
        </p:spPr>
      </p:pic>
      <p:pic>
        <p:nvPicPr>
          <p:cNvPr id="2" name="PFE element 64"/>
          <p:cNvPicPr>
            <a:picLocks/>
          </p:cNvPicPr>
          <p:nvPr/>
        </p:nvPicPr>
        <p:blipFill>
          <a:blip r:embed="rId6">
            <a:extLst>
              <a:ext uri="{28A0092B-C50C-407E-A947-70E740481C1C}">
                <a14:useLocalDpi xmlns:a14="http://schemas.microsoft.com/office/drawing/2010/main" val="0"/>
              </a:ext>
            </a:extLst>
          </a:blip>
          <a:stretch>
            <a:fillRect/>
          </a:stretch>
        </p:blipFill>
        <p:spPr>
          <a:xfrm>
            <a:off x="-14294" y="1320953"/>
            <a:ext cx="12192000" cy="965200"/>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2720" y="769479"/>
            <a:ext cx="1290291" cy="383921"/>
          </a:xfrm>
          <a:prstGeom prst="rect">
            <a:avLst/>
          </a:prstGeom>
        </p:spPr>
      </p:pic>
      <p:pic>
        <p:nvPicPr>
          <p:cNvPr id="3" name="PFE element 66"/>
          <p:cNvPicPr>
            <a:picLocks/>
          </p:cNvPicPr>
          <p:nvPr/>
        </p:nvPicPr>
        <p:blipFill>
          <a:blip r:embed="rId8">
            <a:extLst>
              <a:ext uri="{28A0092B-C50C-407E-A947-70E740481C1C}">
                <a14:useLocalDpi xmlns:a14="http://schemas.microsoft.com/office/drawing/2010/main" val="0"/>
              </a:ext>
            </a:extLst>
          </a:blip>
          <a:stretch>
            <a:fillRect/>
          </a:stretch>
        </p:blipFill>
        <p:spPr>
          <a:xfrm>
            <a:off x="1013927" y="3677432"/>
            <a:ext cx="2463800" cy="368300"/>
          </a:xfrm>
          <a:prstGeom prst="rect">
            <a:avLst/>
          </a:prstGeom>
        </p:spPr>
      </p:pic>
      <p:pic>
        <p:nvPicPr>
          <p:cNvPr id="4" name="PFE element 67"/>
          <p:cNvPicPr>
            <a:picLocks/>
          </p:cNvPicPr>
          <p:nvPr/>
        </p:nvPicPr>
        <p:blipFill>
          <a:blip r:embed="rId9">
            <a:extLst>
              <a:ext uri="{28A0092B-C50C-407E-A947-70E740481C1C}">
                <a14:useLocalDpi xmlns:a14="http://schemas.microsoft.com/office/drawing/2010/main" val="0"/>
              </a:ext>
            </a:extLst>
          </a:blip>
          <a:stretch>
            <a:fillRect/>
          </a:stretch>
        </p:blipFill>
        <p:spPr>
          <a:xfrm>
            <a:off x="4640256" y="3704621"/>
            <a:ext cx="2882900" cy="368300"/>
          </a:xfrm>
          <a:prstGeom prst="rect">
            <a:avLst/>
          </a:prstGeom>
        </p:spPr>
      </p:pic>
      <p:pic>
        <p:nvPicPr>
          <p:cNvPr id="8" name="PFE element 68"/>
          <p:cNvPicPr>
            <a:picLocks/>
          </p:cNvPicPr>
          <p:nvPr/>
        </p:nvPicPr>
        <p:blipFill>
          <a:blip r:embed="rId10">
            <a:extLst>
              <a:ext uri="{28A0092B-C50C-407E-A947-70E740481C1C}">
                <a14:useLocalDpi xmlns:a14="http://schemas.microsoft.com/office/drawing/2010/main" val="0"/>
              </a:ext>
            </a:extLst>
          </a:blip>
          <a:stretch>
            <a:fillRect/>
          </a:stretch>
        </p:blipFill>
        <p:spPr>
          <a:xfrm>
            <a:off x="8077314" y="3677432"/>
            <a:ext cx="3340100" cy="368300"/>
          </a:xfrm>
          <a:prstGeom prst="rect">
            <a:avLst/>
          </a:prstGeom>
        </p:spPr>
      </p:pic>
    </p:spTree>
    <p:extLst>
      <p:ext uri="{BB962C8B-B14F-4D97-AF65-F5344CB8AC3E}">
        <p14:creationId xmlns:p14="http://schemas.microsoft.com/office/powerpoint/2010/main" val="12455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928423-D104-4FF6-95B9-9EA17D53173E}"/>
              </a:ext>
            </a:extLst>
          </p:cNvPr>
          <p:cNvSpPr/>
          <p:nvPr/>
        </p:nvSpPr>
        <p:spPr>
          <a:xfrm>
            <a:off x="0" y="3052916"/>
            <a:ext cx="12192000" cy="3805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294" y="0"/>
            <a:ext cx="12206294" cy="3052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254" y="4386439"/>
            <a:ext cx="3528199" cy="19581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42048" y="4424416"/>
            <a:ext cx="3278509" cy="182539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1467" y="4424416"/>
            <a:ext cx="3468379" cy="1924951"/>
          </a:xfrm>
          <a:prstGeom prst="rect">
            <a:avLst/>
          </a:prstGeom>
        </p:spPr>
      </p:pic>
      <p:pic>
        <p:nvPicPr>
          <p:cNvPr id="3" name="PFE element 73"/>
          <p:cNvPicPr>
            <a:picLocks/>
          </p:cNvPicPr>
          <p:nvPr/>
        </p:nvPicPr>
        <p:blipFill>
          <a:blip r:embed="rId6">
            <a:extLst>
              <a:ext uri="{28A0092B-C50C-407E-A947-70E740481C1C}">
                <a14:useLocalDpi xmlns:a14="http://schemas.microsoft.com/office/drawing/2010/main" val="0"/>
              </a:ext>
            </a:extLst>
          </a:blip>
          <a:stretch>
            <a:fillRect/>
          </a:stretch>
        </p:blipFill>
        <p:spPr>
          <a:xfrm>
            <a:off x="-14294" y="1321723"/>
            <a:ext cx="12192000" cy="965200"/>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2720" y="769479"/>
            <a:ext cx="1290291" cy="383921"/>
          </a:xfrm>
          <a:prstGeom prst="rect">
            <a:avLst/>
          </a:prstGeom>
        </p:spPr>
      </p:pic>
      <p:pic>
        <p:nvPicPr>
          <p:cNvPr id="4" name="PFE element 75"/>
          <p:cNvPicPr>
            <a:picLocks/>
          </p:cNvPicPr>
          <p:nvPr/>
        </p:nvPicPr>
        <p:blipFill>
          <a:blip r:embed="rId8">
            <a:extLst>
              <a:ext uri="{28A0092B-C50C-407E-A947-70E740481C1C}">
                <a14:useLocalDpi xmlns:a14="http://schemas.microsoft.com/office/drawing/2010/main" val="0"/>
              </a:ext>
            </a:extLst>
          </a:blip>
          <a:stretch>
            <a:fillRect/>
          </a:stretch>
        </p:blipFill>
        <p:spPr>
          <a:xfrm>
            <a:off x="591254" y="3717851"/>
            <a:ext cx="3378200" cy="368300"/>
          </a:xfrm>
          <a:prstGeom prst="rect">
            <a:avLst/>
          </a:prstGeom>
        </p:spPr>
      </p:pic>
      <p:pic>
        <p:nvPicPr>
          <p:cNvPr id="5" name="PFE element 76"/>
          <p:cNvPicPr>
            <a:picLocks/>
          </p:cNvPicPr>
          <p:nvPr/>
        </p:nvPicPr>
        <p:blipFill>
          <a:blip r:embed="rId9">
            <a:extLst>
              <a:ext uri="{28A0092B-C50C-407E-A947-70E740481C1C}">
                <a14:useLocalDpi xmlns:a14="http://schemas.microsoft.com/office/drawing/2010/main" val="0"/>
              </a:ext>
            </a:extLst>
          </a:blip>
          <a:stretch>
            <a:fillRect/>
          </a:stretch>
        </p:blipFill>
        <p:spPr>
          <a:xfrm>
            <a:off x="4560707" y="3704620"/>
            <a:ext cx="3009900" cy="368300"/>
          </a:xfrm>
          <a:prstGeom prst="rect">
            <a:avLst/>
          </a:prstGeom>
        </p:spPr>
      </p:pic>
      <p:pic>
        <p:nvPicPr>
          <p:cNvPr id="6" name="PFE element 77"/>
          <p:cNvPicPr>
            <a:picLocks/>
          </p:cNvPicPr>
          <p:nvPr/>
        </p:nvPicPr>
        <p:blipFill>
          <a:blip r:embed="rId10">
            <a:extLst>
              <a:ext uri="{28A0092B-C50C-407E-A947-70E740481C1C}">
                <a14:useLocalDpi xmlns:a14="http://schemas.microsoft.com/office/drawing/2010/main" val="0"/>
              </a:ext>
            </a:extLst>
          </a:blip>
          <a:stretch>
            <a:fillRect/>
          </a:stretch>
        </p:blipFill>
        <p:spPr>
          <a:xfrm>
            <a:off x="8452553" y="3704620"/>
            <a:ext cx="2857500" cy="368300"/>
          </a:xfrm>
          <a:prstGeom prst="rect">
            <a:avLst/>
          </a:prstGeom>
        </p:spPr>
      </p:pic>
    </p:spTree>
    <p:extLst>
      <p:ext uri="{BB962C8B-B14F-4D97-AF65-F5344CB8AC3E}">
        <p14:creationId xmlns:p14="http://schemas.microsoft.com/office/powerpoint/2010/main" val="97182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14294" y="0"/>
            <a:ext cx="122062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p:cNvPicPr>
            <a:picLocks noGrp="1" noChangeAspect="1"/>
          </p:cNvPicPr>
          <p:nvPr>
            <p:ph type="pic" sz="quarter" idx="20"/>
          </p:nvPr>
        </p:nvPicPr>
        <p:blipFill rotWithShape="1">
          <a:blip r:embed="rId3" cstate="screen">
            <a:alphaModFix amt="5000"/>
            <a:extLst>
              <a:ext uri="{28A0092B-C50C-407E-A947-70E740481C1C}">
                <a14:useLocalDpi xmlns:a14="http://schemas.microsoft.com/office/drawing/2010/main"/>
              </a:ext>
            </a:extLst>
          </a:blip>
          <a:srcRect t="-450"/>
          <a:stretch/>
        </p:blipFill>
        <p:spPr>
          <a:xfrm>
            <a:off x="-14294" y="0"/>
            <a:ext cx="12206294" cy="6823376"/>
          </a:xfrm>
          <a:effectLst>
            <a:outerShdw blurRad="50800" dist="50800" dir="10020000" algn="ctr" rotWithShape="0">
              <a:srgbClr val="000000">
                <a:alpha val="43137"/>
              </a:srgbClr>
            </a:outerShdw>
          </a:effectLst>
        </p:spPr>
      </p:pic>
      <p:pic>
        <p:nvPicPr>
          <p:cNvPr id="2" name="PFE element 80"/>
          <p:cNvPicPr>
            <a:picLocks/>
          </p:cNvPicPr>
          <p:nvPr/>
        </p:nvPicPr>
        <p:blipFill>
          <a:blip r:embed="rId4">
            <a:extLst>
              <a:ext uri="{28A0092B-C50C-407E-A947-70E740481C1C}">
                <a14:useLocalDpi xmlns:a14="http://schemas.microsoft.com/office/drawing/2010/main" val="0"/>
              </a:ext>
            </a:extLst>
          </a:blip>
          <a:stretch>
            <a:fillRect/>
          </a:stretch>
        </p:blipFill>
        <p:spPr>
          <a:xfrm>
            <a:off x="5282443" y="1167445"/>
            <a:ext cx="7124700" cy="1206500"/>
          </a:xfrm>
          <a:prstGeom prst="rect">
            <a:avLst/>
          </a:prstGeom>
        </p:spPr>
      </p:pic>
      <p:pic>
        <p:nvPicPr>
          <p:cNvPr id="4" name="PFE element 82"/>
          <p:cNvPicPr>
            <a:picLocks/>
          </p:cNvPicPr>
          <p:nvPr/>
        </p:nvPicPr>
        <p:blipFill>
          <a:blip r:embed="rId5">
            <a:extLst>
              <a:ext uri="{28A0092B-C50C-407E-A947-70E740481C1C}">
                <a14:useLocalDpi xmlns:a14="http://schemas.microsoft.com/office/drawing/2010/main" val="0"/>
              </a:ext>
            </a:extLst>
          </a:blip>
          <a:stretch>
            <a:fillRect/>
          </a:stretch>
        </p:blipFill>
        <p:spPr>
          <a:xfrm>
            <a:off x="4535419" y="2647738"/>
            <a:ext cx="6311900" cy="1168400"/>
          </a:xfrm>
          <a:prstGeom prst="rect">
            <a:avLst/>
          </a:prstGeom>
        </p:spPr>
      </p:pic>
      <p:cxnSp>
        <p:nvCxnSpPr>
          <p:cNvPr id="21" name="Straight Connector 20"/>
          <p:cNvCxnSpPr/>
          <p:nvPr/>
        </p:nvCxnSpPr>
        <p:spPr>
          <a:xfrm flipH="1">
            <a:off x="1485865" y="0"/>
            <a:ext cx="3287649" cy="68800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489960" y="0"/>
            <a:ext cx="944880" cy="216408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815920" y="5315691"/>
            <a:ext cx="736991" cy="154230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281838" y="-39034"/>
            <a:ext cx="1152935" cy="241275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4294" y="-51876"/>
            <a:ext cx="5557569" cy="6875252"/>
          </a:xfrm>
          <a:custGeom>
            <a:avLst/>
            <a:gdLst>
              <a:gd name="connsiteX0" fmla="*/ 0 w 5557569"/>
              <a:gd name="connsiteY0" fmla="*/ 0 h 6858000"/>
              <a:gd name="connsiteX1" fmla="*/ 5557569 w 5557569"/>
              <a:gd name="connsiteY1" fmla="*/ 0 h 6858000"/>
              <a:gd name="connsiteX2" fmla="*/ 5557569 w 5557569"/>
              <a:gd name="connsiteY2" fmla="*/ 6858000 h 6858000"/>
              <a:gd name="connsiteX3" fmla="*/ 0 w 5557569"/>
              <a:gd name="connsiteY3" fmla="*/ 6858000 h 6858000"/>
              <a:gd name="connsiteX4" fmla="*/ 0 w 5557569"/>
              <a:gd name="connsiteY4" fmla="*/ 0 h 6858000"/>
              <a:gd name="connsiteX0" fmla="*/ 0 w 5557569"/>
              <a:gd name="connsiteY0" fmla="*/ 0 h 6858000"/>
              <a:gd name="connsiteX1" fmla="*/ 5557569 w 5557569"/>
              <a:gd name="connsiteY1" fmla="*/ 0 h 6858000"/>
              <a:gd name="connsiteX2" fmla="*/ 2357169 w 5557569"/>
              <a:gd name="connsiteY2" fmla="*/ 6858000 h 6858000"/>
              <a:gd name="connsiteX3" fmla="*/ 0 w 5557569"/>
              <a:gd name="connsiteY3" fmla="*/ 6858000 h 6858000"/>
              <a:gd name="connsiteX4" fmla="*/ 0 w 5557569"/>
              <a:gd name="connsiteY4" fmla="*/ 0 h 6858000"/>
              <a:gd name="connsiteX0" fmla="*/ 0 w 5557569"/>
              <a:gd name="connsiteY0" fmla="*/ 0 h 6866626"/>
              <a:gd name="connsiteX1" fmla="*/ 5557569 w 5557569"/>
              <a:gd name="connsiteY1" fmla="*/ 0 h 6866626"/>
              <a:gd name="connsiteX2" fmla="*/ 2236400 w 5557569"/>
              <a:gd name="connsiteY2" fmla="*/ 6866626 h 6866626"/>
              <a:gd name="connsiteX3" fmla="*/ 0 w 5557569"/>
              <a:gd name="connsiteY3" fmla="*/ 6858000 h 6866626"/>
              <a:gd name="connsiteX4" fmla="*/ 0 w 5557569"/>
              <a:gd name="connsiteY4" fmla="*/ 0 h 6866626"/>
              <a:gd name="connsiteX0" fmla="*/ 0 w 5557569"/>
              <a:gd name="connsiteY0" fmla="*/ 0 h 6875252"/>
              <a:gd name="connsiteX1" fmla="*/ 5557569 w 5557569"/>
              <a:gd name="connsiteY1" fmla="*/ 0 h 6875252"/>
              <a:gd name="connsiteX2" fmla="*/ 2348543 w 5557569"/>
              <a:gd name="connsiteY2" fmla="*/ 6875252 h 6875252"/>
              <a:gd name="connsiteX3" fmla="*/ 0 w 5557569"/>
              <a:gd name="connsiteY3" fmla="*/ 6858000 h 6875252"/>
              <a:gd name="connsiteX4" fmla="*/ 0 w 5557569"/>
              <a:gd name="connsiteY4" fmla="*/ 0 h 687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69" h="6875252">
                <a:moveTo>
                  <a:pt x="0" y="0"/>
                </a:moveTo>
                <a:lnTo>
                  <a:pt x="5557569" y="0"/>
                </a:lnTo>
                <a:lnTo>
                  <a:pt x="2348543" y="6875252"/>
                </a:lnTo>
                <a:lnTo>
                  <a:pt x="0" y="6858000"/>
                </a:lnTo>
                <a:lnTo>
                  <a:pt x="0" y="0"/>
                </a:lnTo>
                <a:close/>
              </a:path>
            </a:pathLst>
          </a:custGeom>
          <a:blipFill>
            <a:blip r:embed="rId6" cstate="screen">
              <a:extLst>
                <a:ext uri="{28A0092B-C50C-407E-A947-70E740481C1C}">
                  <a14:useLocalDpi xmlns:a14="http://schemas.microsoft.com/office/drawing/2010/main"/>
                </a:ext>
              </a:extLst>
            </a:blip>
            <a:srcRect/>
            <a:stretch>
              <a:fillRect/>
            </a:stretch>
          </a:blip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58"/>
          <p:cNvSpPr/>
          <p:nvPr/>
        </p:nvSpPr>
        <p:spPr>
          <a:xfrm rot="1500000">
            <a:off x="2556743" y="-660705"/>
            <a:ext cx="1149681" cy="8159088"/>
          </a:xfrm>
          <a:custGeom>
            <a:avLst/>
            <a:gdLst>
              <a:gd name="connsiteX0" fmla="*/ 0 w 1133336"/>
              <a:gd name="connsiteY0" fmla="*/ 0 h 10368262"/>
              <a:gd name="connsiteX1" fmla="*/ 1133336 w 1133336"/>
              <a:gd name="connsiteY1" fmla="*/ 0 h 10368262"/>
              <a:gd name="connsiteX2" fmla="*/ 1133336 w 1133336"/>
              <a:gd name="connsiteY2" fmla="*/ 10368262 h 10368262"/>
              <a:gd name="connsiteX3" fmla="*/ 0 w 1133336"/>
              <a:gd name="connsiteY3" fmla="*/ 10368262 h 10368262"/>
              <a:gd name="connsiteX4" fmla="*/ 0 w 1133336"/>
              <a:gd name="connsiteY4" fmla="*/ 0 h 10368262"/>
              <a:gd name="connsiteX0" fmla="*/ 0 w 1135306"/>
              <a:gd name="connsiteY0" fmla="*/ 0 h 10368262"/>
              <a:gd name="connsiteX1" fmla="*/ 1135306 w 1135306"/>
              <a:gd name="connsiteY1" fmla="*/ 1282466 h 10368262"/>
              <a:gd name="connsiteX2" fmla="*/ 1133336 w 1135306"/>
              <a:gd name="connsiteY2" fmla="*/ 10368262 h 10368262"/>
              <a:gd name="connsiteX3" fmla="*/ 0 w 1135306"/>
              <a:gd name="connsiteY3" fmla="*/ 10368262 h 10368262"/>
              <a:gd name="connsiteX4" fmla="*/ 0 w 1135306"/>
              <a:gd name="connsiteY4" fmla="*/ 0 h 10368262"/>
              <a:gd name="connsiteX0" fmla="*/ 5513 w 1135306"/>
              <a:gd name="connsiteY0" fmla="*/ 0 h 9749162"/>
              <a:gd name="connsiteX1" fmla="*/ 1135306 w 1135306"/>
              <a:gd name="connsiteY1" fmla="*/ 663366 h 9749162"/>
              <a:gd name="connsiteX2" fmla="*/ 1133336 w 1135306"/>
              <a:gd name="connsiteY2" fmla="*/ 9749162 h 9749162"/>
              <a:gd name="connsiteX3" fmla="*/ 0 w 1135306"/>
              <a:gd name="connsiteY3" fmla="*/ 9749162 h 9749162"/>
              <a:gd name="connsiteX4" fmla="*/ 5513 w 1135306"/>
              <a:gd name="connsiteY4" fmla="*/ 0 h 9749162"/>
              <a:gd name="connsiteX0" fmla="*/ 4874 w 1135306"/>
              <a:gd name="connsiteY0" fmla="*/ 0 h 9738533"/>
              <a:gd name="connsiteX1" fmla="*/ 1135306 w 1135306"/>
              <a:gd name="connsiteY1" fmla="*/ 652737 h 9738533"/>
              <a:gd name="connsiteX2" fmla="*/ 1133336 w 1135306"/>
              <a:gd name="connsiteY2" fmla="*/ 9738533 h 9738533"/>
              <a:gd name="connsiteX3" fmla="*/ 0 w 1135306"/>
              <a:gd name="connsiteY3" fmla="*/ 9738533 h 9738533"/>
              <a:gd name="connsiteX4" fmla="*/ 4874 w 1135306"/>
              <a:gd name="connsiteY4" fmla="*/ 0 h 9738533"/>
              <a:gd name="connsiteX0" fmla="*/ 4874 w 1138531"/>
              <a:gd name="connsiteY0" fmla="*/ 0 h 9738533"/>
              <a:gd name="connsiteX1" fmla="*/ 1135306 w 1138531"/>
              <a:gd name="connsiteY1" fmla="*/ 652737 h 9738533"/>
              <a:gd name="connsiteX2" fmla="*/ 1138465 w 1138531"/>
              <a:gd name="connsiteY2" fmla="*/ 8586649 h 9738533"/>
              <a:gd name="connsiteX3" fmla="*/ 0 w 1138531"/>
              <a:gd name="connsiteY3" fmla="*/ 9738533 h 9738533"/>
              <a:gd name="connsiteX4" fmla="*/ 4874 w 1138531"/>
              <a:gd name="connsiteY4" fmla="*/ 0 h 9738533"/>
              <a:gd name="connsiteX0" fmla="*/ 455 w 1134112"/>
              <a:gd name="connsiteY0" fmla="*/ 0 h 8586649"/>
              <a:gd name="connsiteX1" fmla="*/ 1130887 w 1134112"/>
              <a:gd name="connsiteY1" fmla="*/ 652737 h 8586649"/>
              <a:gd name="connsiteX2" fmla="*/ 1134046 w 1134112"/>
              <a:gd name="connsiteY2" fmla="*/ 8586649 h 8586649"/>
              <a:gd name="connsiteX3" fmla="*/ 1236 w 1134112"/>
              <a:gd name="connsiteY3" fmla="*/ 7938040 h 8586649"/>
              <a:gd name="connsiteX4" fmla="*/ 455 w 1134112"/>
              <a:gd name="connsiteY4" fmla="*/ 0 h 8586649"/>
              <a:gd name="connsiteX0" fmla="*/ 455 w 1133484"/>
              <a:gd name="connsiteY0" fmla="*/ 0 h 8597278"/>
              <a:gd name="connsiteX1" fmla="*/ 1130887 w 1133484"/>
              <a:gd name="connsiteY1" fmla="*/ 652737 h 8597278"/>
              <a:gd name="connsiteX2" fmla="*/ 1133408 w 1133484"/>
              <a:gd name="connsiteY2" fmla="*/ 8597278 h 8597278"/>
              <a:gd name="connsiteX3" fmla="*/ 1236 w 1133484"/>
              <a:gd name="connsiteY3" fmla="*/ 7938040 h 8597278"/>
              <a:gd name="connsiteX4" fmla="*/ 455 w 1133484"/>
              <a:gd name="connsiteY4" fmla="*/ 0 h 8597278"/>
              <a:gd name="connsiteX0" fmla="*/ 5725 w 1138754"/>
              <a:gd name="connsiteY0" fmla="*/ 0 h 8597278"/>
              <a:gd name="connsiteX1" fmla="*/ 1136157 w 1138754"/>
              <a:gd name="connsiteY1" fmla="*/ 652737 h 8597278"/>
              <a:gd name="connsiteX2" fmla="*/ 1138678 w 1138754"/>
              <a:gd name="connsiteY2" fmla="*/ 8597278 h 8597278"/>
              <a:gd name="connsiteX3" fmla="*/ 0 w 1138754"/>
              <a:gd name="connsiteY3" fmla="*/ 7939784 h 8597278"/>
              <a:gd name="connsiteX4" fmla="*/ 5725 w 1138754"/>
              <a:gd name="connsiteY4" fmla="*/ 0 h 8597278"/>
              <a:gd name="connsiteX0" fmla="*/ 3862 w 1138754"/>
              <a:gd name="connsiteY0" fmla="*/ 519397 h 7944541"/>
              <a:gd name="connsiteX1" fmla="*/ 1136157 w 1138754"/>
              <a:gd name="connsiteY1" fmla="*/ 0 h 7944541"/>
              <a:gd name="connsiteX2" fmla="*/ 1138678 w 1138754"/>
              <a:gd name="connsiteY2" fmla="*/ 7944541 h 7944541"/>
              <a:gd name="connsiteX3" fmla="*/ 0 w 1138754"/>
              <a:gd name="connsiteY3" fmla="*/ 7287047 h 7944541"/>
              <a:gd name="connsiteX4" fmla="*/ 3862 w 1138754"/>
              <a:gd name="connsiteY4" fmla="*/ 519397 h 7944541"/>
              <a:gd name="connsiteX0" fmla="*/ 3862 w 1138725"/>
              <a:gd name="connsiteY0" fmla="*/ 437569 h 7862713"/>
              <a:gd name="connsiteX1" fmla="*/ 1133568 w 1138725"/>
              <a:gd name="connsiteY1" fmla="*/ 0 h 7862713"/>
              <a:gd name="connsiteX2" fmla="*/ 1138678 w 1138725"/>
              <a:gd name="connsiteY2" fmla="*/ 7862713 h 7862713"/>
              <a:gd name="connsiteX3" fmla="*/ 0 w 1138725"/>
              <a:gd name="connsiteY3" fmla="*/ 7205219 h 7862713"/>
              <a:gd name="connsiteX4" fmla="*/ 3862 w 1138725"/>
              <a:gd name="connsiteY4" fmla="*/ 437569 h 7862713"/>
              <a:gd name="connsiteX0" fmla="*/ 3862 w 1138699"/>
              <a:gd name="connsiteY0" fmla="*/ 440098 h 7865242"/>
              <a:gd name="connsiteX1" fmla="*/ 1125522 w 1138699"/>
              <a:gd name="connsiteY1" fmla="*/ 0 h 7865242"/>
              <a:gd name="connsiteX2" fmla="*/ 1138678 w 1138699"/>
              <a:gd name="connsiteY2" fmla="*/ 7865242 h 7865242"/>
              <a:gd name="connsiteX3" fmla="*/ 0 w 1138699"/>
              <a:gd name="connsiteY3" fmla="*/ 7207748 h 7865242"/>
              <a:gd name="connsiteX4" fmla="*/ 3862 w 1138699"/>
              <a:gd name="connsiteY4" fmla="*/ 440098 h 7865242"/>
              <a:gd name="connsiteX0" fmla="*/ 3862 w 1149370"/>
              <a:gd name="connsiteY0" fmla="*/ 440098 h 7207748"/>
              <a:gd name="connsiteX1" fmla="*/ 1125522 w 1149370"/>
              <a:gd name="connsiteY1" fmla="*/ 0 h 7207748"/>
              <a:gd name="connsiteX2" fmla="*/ 1149358 w 1149370"/>
              <a:gd name="connsiteY2" fmla="*/ 6585691 h 7207748"/>
              <a:gd name="connsiteX3" fmla="*/ 0 w 1149370"/>
              <a:gd name="connsiteY3" fmla="*/ 7207748 h 7207748"/>
              <a:gd name="connsiteX4" fmla="*/ 3862 w 1149370"/>
              <a:gd name="connsiteY4" fmla="*/ 440098 h 7207748"/>
              <a:gd name="connsiteX0" fmla="*/ 4173 w 1149681"/>
              <a:gd name="connsiteY0" fmla="*/ 440098 h 7046303"/>
              <a:gd name="connsiteX1" fmla="*/ 1125833 w 1149681"/>
              <a:gd name="connsiteY1" fmla="*/ 0 h 7046303"/>
              <a:gd name="connsiteX2" fmla="*/ 1149669 w 1149681"/>
              <a:gd name="connsiteY2" fmla="*/ 6585691 h 7046303"/>
              <a:gd name="connsiteX3" fmla="*/ 0 w 1149681"/>
              <a:gd name="connsiteY3" fmla="*/ 7046303 h 7046303"/>
              <a:gd name="connsiteX4" fmla="*/ 4173 w 1149681"/>
              <a:gd name="connsiteY4" fmla="*/ 440098 h 704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81" h="7046303">
                <a:moveTo>
                  <a:pt x="4173" y="440098"/>
                </a:moveTo>
                <a:lnTo>
                  <a:pt x="1125833" y="0"/>
                </a:lnTo>
                <a:cubicBezTo>
                  <a:pt x="1125176" y="3028599"/>
                  <a:pt x="1150326" y="3557092"/>
                  <a:pt x="1149669" y="6585691"/>
                </a:cubicBezTo>
                <a:lnTo>
                  <a:pt x="0" y="7046303"/>
                </a:lnTo>
                <a:cubicBezTo>
                  <a:pt x="1838" y="3796582"/>
                  <a:pt x="2335" y="3689819"/>
                  <a:pt x="4173" y="440098"/>
                </a:cubicBezTo>
                <a:close/>
              </a:path>
            </a:pathLst>
          </a:custGeom>
          <a:solidFill>
            <a:srgbClr val="70E4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flipH="1">
            <a:off x="2294479" y="-51876"/>
            <a:ext cx="3233613" cy="69345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FE element 90"/>
          <p:cNvPicPr>
            <a:picLocks/>
          </p:cNvPicPr>
          <p:nvPr/>
        </p:nvPicPr>
        <p:blipFill>
          <a:blip r:embed="rId7">
            <a:extLst>
              <a:ext uri="{28A0092B-C50C-407E-A947-70E740481C1C}">
                <a14:useLocalDpi xmlns:a14="http://schemas.microsoft.com/office/drawing/2010/main" val="0"/>
              </a:ext>
            </a:extLst>
          </a:blip>
          <a:stretch>
            <a:fillRect/>
          </a:stretch>
        </p:blipFill>
        <p:spPr>
          <a:xfrm>
            <a:off x="3619074" y="4784769"/>
            <a:ext cx="2755900" cy="990600"/>
          </a:xfrm>
          <a:prstGeom prst="rect">
            <a:avLst/>
          </a:prstGeom>
        </p:spPr>
      </p:pic>
      <p:pic>
        <p:nvPicPr>
          <p:cNvPr id="9" name="PFE element 91"/>
          <p:cNvPicPr>
            <a:picLocks/>
          </p:cNvPicPr>
          <p:nvPr/>
        </p:nvPicPr>
        <p:blipFill>
          <a:blip r:embed="rId8">
            <a:extLst>
              <a:ext uri="{28A0092B-C50C-407E-A947-70E740481C1C}">
                <a14:useLocalDpi xmlns:a14="http://schemas.microsoft.com/office/drawing/2010/main" val="0"/>
              </a:ext>
            </a:extLst>
          </a:blip>
          <a:stretch>
            <a:fillRect/>
          </a:stretch>
        </p:blipFill>
        <p:spPr>
          <a:xfrm>
            <a:off x="6476339" y="4784769"/>
            <a:ext cx="2489200" cy="990600"/>
          </a:xfrm>
          <a:prstGeom prst="rect">
            <a:avLst/>
          </a:prstGeom>
        </p:spPr>
      </p:pic>
      <p:pic>
        <p:nvPicPr>
          <p:cNvPr id="12" name="PFE element 92"/>
          <p:cNvPicPr>
            <a:picLocks/>
          </p:cNvPicPr>
          <p:nvPr/>
        </p:nvPicPr>
        <p:blipFill>
          <a:blip r:embed="rId9">
            <a:extLst>
              <a:ext uri="{28A0092B-C50C-407E-A947-70E740481C1C}">
                <a14:useLocalDpi xmlns:a14="http://schemas.microsoft.com/office/drawing/2010/main" val="0"/>
              </a:ext>
            </a:extLst>
          </a:blip>
          <a:stretch>
            <a:fillRect/>
          </a:stretch>
        </p:blipFill>
        <p:spPr>
          <a:xfrm>
            <a:off x="9068309" y="4784769"/>
            <a:ext cx="2705100" cy="990600"/>
          </a:xfrm>
          <a:prstGeom prst="rect">
            <a:avLst/>
          </a:prstGeom>
        </p:spPr>
      </p:pic>
      <p:cxnSp>
        <p:nvCxnSpPr>
          <p:cNvPr id="5" name="Straight Connector 4"/>
          <p:cNvCxnSpPr/>
          <p:nvPr/>
        </p:nvCxnSpPr>
        <p:spPr>
          <a:xfrm>
            <a:off x="4820812" y="4321128"/>
            <a:ext cx="460638" cy="0"/>
          </a:xfrm>
          <a:prstGeom prst="line">
            <a:avLst/>
          </a:prstGeom>
          <a:ln w="285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49386" y="4320441"/>
            <a:ext cx="460638" cy="0"/>
          </a:xfrm>
          <a:prstGeom prst="line">
            <a:avLst/>
          </a:prstGeom>
          <a:ln w="285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153227" y="4320441"/>
            <a:ext cx="460638" cy="0"/>
          </a:xfrm>
          <a:prstGeom prst="line">
            <a:avLst/>
          </a:prstGeom>
          <a:ln w="285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1A8C8D-91CA-4AF4-9896-4732B7B35460}"/>
              </a:ext>
            </a:extLst>
          </p:cNvPr>
          <p:cNvSpPr txBox="1"/>
          <p:nvPr/>
        </p:nvSpPr>
        <p:spPr>
          <a:xfrm>
            <a:off x="4535418" y="2901018"/>
            <a:ext cx="7656581" cy="975652"/>
          </a:xfrm>
          <a:prstGeom prst="rect">
            <a:avLst/>
          </a:prstGeom>
          <a:solidFill>
            <a:srgbClr val="455167"/>
          </a:solidFill>
        </p:spPr>
        <p:txBody>
          <a:bodyPr wrap="square" rtlCol="0">
            <a:spAutoFit/>
          </a:bodyPr>
          <a:lstStyle/>
          <a:p>
            <a:pPr>
              <a:lnSpc>
                <a:spcPct val="80000"/>
              </a:lnSpc>
            </a:pPr>
            <a:r>
              <a:rPr lang="en-US" sz="7000" b="1" spc="-100" dirty="0">
                <a:solidFill>
                  <a:srgbClr val="FFFFFF"/>
                </a:solidFill>
                <a:latin typeface="FontAwesome" charset="0"/>
                <a:ea typeface="FontAwesome" charset="0"/>
                <a:cs typeface="FontAwesome" charset="0"/>
              </a:rPr>
              <a:t>ASSURE RESULTS</a:t>
            </a:r>
          </a:p>
        </p:txBody>
      </p:sp>
      <p:pic>
        <p:nvPicPr>
          <p:cNvPr id="3" name="PFE element 81"/>
          <p:cNvPicPr>
            <a:picLocks/>
          </p:cNvPicPr>
          <p:nvPr/>
        </p:nvPicPr>
        <p:blipFill>
          <a:blip r:embed="rId10">
            <a:extLst>
              <a:ext uri="{28A0092B-C50C-407E-A947-70E740481C1C}">
                <a14:useLocalDpi xmlns:a14="http://schemas.microsoft.com/office/drawing/2010/main" val="0"/>
              </a:ext>
            </a:extLst>
          </a:blip>
          <a:stretch>
            <a:fillRect/>
          </a:stretch>
        </p:blipFill>
        <p:spPr>
          <a:xfrm>
            <a:off x="4903343" y="1912769"/>
            <a:ext cx="5372100" cy="1193800"/>
          </a:xfrm>
          <a:prstGeom prst="rect">
            <a:avLst/>
          </a:prstGeom>
        </p:spPr>
      </p:pic>
    </p:spTree>
    <p:extLst>
      <p:ext uri="{BB962C8B-B14F-4D97-AF65-F5344CB8AC3E}">
        <p14:creationId xmlns:p14="http://schemas.microsoft.com/office/powerpoint/2010/main" val="30608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672813"/>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What is workflow management?</a:t>
            </a:r>
          </a:p>
        </p:txBody>
      </p:sp>
    </p:spTree>
    <p:extLst>
      <p:ext uri="{BB962C8B-B14F-4D97-AF65-F5344CB8AC3E}">
        <p14:creationId xmlns:p14="http://schemas.microsoft.com/office/powerpoint/2010/main" val="205986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8" name="Rectangle 57"/>
          <p:cNvSpPr/>
          <p:nvPr/>
        </p:nvSpPr>
        <p:spPr>
          <a:xfrm rot="19800000">
            <a:off x="-960862" y="-653260"/>
            <a:ext cx="6840405" cy="9899609"/>
          </a:xfrm>
          <a:custGeom>
            <a:avLst/>
            <a:gdLst>
              <a:gd name="connsiteX0" fmla="*/ 0 w 8746387"/>
              <a:gd name="connsiteY0" fmla="*/ 0 h 11530127"/>
              <a:gd name="connsiteX1" fmla="*/ 8746387 w 8746387"/>
              <a:gd name="connsiteY1" fmla="*/ 0 h 11530127"/>
              <a:gd name="connsiteX2" fmla="*/ 8746387 w 8746387"/>
              <a:gd name="connsiteY2" fmla="*/ 11530127 h 11530127"/>
              <a:gd name="connsiteX3" fmla="*/ 0 w 8746387"/>
              <a:gd name="connsiteY3" fmla="*/ 11530127 h 11530127"/>
              <a:gd name="connsiteX4" fmla="*/ 0 w 8746387"/>
              <a:gd name="connsiteY4" fmla="*/ 0 h 11530127"/>
              <a:gd name="connsiteX0" fmla="*/ 0 w 8747238"/>
              <a:gd name="connsiteY0" fmla="*/ 0 h 11530127"/>
              <a:gd name="connsiteX1" fmla="*/ 8746387 w 8747238"/>
              <a:gd name="connsiteY1" fmla="*/ 0 h 11530127"/>
              <a:gd name="connsiteX2" fmla="*/ 8747238 w 8747238"/>
              <a:gd name="connsiteY2" fmla="*/ 11136766 h 11530127"/>
              <a:gd name="connsiteX3" fmla="*/ 0 w 8747238"/>
              <a:gd name="connsiteY3" fmla="*/ 11530127 h 11530127"/>
              <a:gd name="connsiteX4" fmla="*/ 0 w 8747238"/>
              <a:gd name="connsiteY4" fmla="*/ 0 h 11530127"/>
              <a:gd name="connsiteX0" fmla="*/ 0 w 8747238"/>
              <a:gd name="connsiteY0" fmla="*/ 0 h 11136766"/>
              <a:gd name="connsiteX1" fmla="*/ 8746387 w 8747238"/>
              <a:gd name="connsiteY1" fmla="*/ 0 h 11136766"/>
              <a:gd name="connsiteX2" fmla="*/ 8747238 w 8747238"/>
              <a:gd name="connsiteY2" fmla="*/ 11136766 h 11136766"/>
              <a:gd name="connsiteX3" fmla="*/ 1346981 w 8747238"/>
              <a:gd name="connsiteY3" fmla="*/ 9022915 h 11136766"/>
              <a:gd name="connsiteX4" fmla="*/ 0 w 8747238"/>
              <a:gd name="connsiteY4" fmla="*/ 0 h 11136766"/>
              <a:gd name="connsiteX0" fmla="*/ 0 w 8747238"/>
              <a:gd name="connsiteY0" fmla="*/ 0 h 11136766"/>
              <a:gd name="connsiteX1" fmla="*/ 8746387 w 8747238"/>
              <a:gd name="connsiteY1" fmla="*/ 0 h 11136766"/>
              <a:gd name="connsiteX2" fmla="*/ 8747238 w 8747238"/>
              <a:gd name="connsiteY2" fmla="*/ 11136766 h 11136766"/>
              <a:gd name="connsiteX3" fmla="*/ 2255617 w 8747238"/>
              <a:gd name="connsiteY3" fmla="*/ 7318483 h 11136766"/>
              <a:gd name="connsiteX4" fmla="*/ 0 w 8747238"/>
              <a:gd name="connsiteY4" fmla="*/ 0 h 11136766"/>
              <a:gd name="connsiteX0" fmla="*/ 0 w 8747238"/>
              <a:gd name="connsiteY0" fmla="*/ 0 h 11136766"/>
              <a:gd name="connsiteX1" fmla="*/ 8746387 w 8747238"/>
              <a:gd name="connsiteY1" fmla="*/ 0 h 11136766"/>
              <a:gd name="connsiteX2" fmla="*/ 8747238 w 8747238"/>
              <a:gd name="connsiteY2" fmla="*/ 11136766 h 11136766"/>
              <a:gd name="connsiteX3" fmla="*/ 1913318 w 8747238"/>
              <a:gd name="connsiteY3" fmla="*/ 7171135 h 11136766"/>
              <a:gd name="connsiteX4" fmla="*/ 0 w 8747238"/>
              <a:gd name="connsiteY4" fmla="*/ 0 h 11136766"/>
              <a:gd name="connsiteX0" fmla="*/ 0 w 8747238"/>
              <a:gd name="connsiteY0" fmla="*/ 0 h 11136766"/>
              <a:gd name="connsiteX1" fmla="*/ 8742944 w 8747238"/>
              <a:gd name="connsiteY1" fmla="*/ 3199107 h 11136766"/>
              <a:gd name="connsiteX2" fmla="*/ 8747238 w 8747238"/>
              <a:gd name="connsiteY2" fmla="*/ 11136766 h 11136766"/>
              <a:gd name="connsiteX3" fmla="*/ 1913318 w 8747238"/>
              <a:gd name="connsiteY3" fmla="*/ 7171135 h 11136766"/>
              <a:gd name="connsiteX4" fmla="*/ 0 w 8747238"/>
              <a:gd name="connsiteY4" fmla="*/ 0 h 11136766"/>
              <a:gd name="connsiteX0" fmla="*/ 3422643 w 6833920"/>
              <a:gd name="connsiteY0" fmla="*/ 0 h 9899609"/>
              <a:gd name="connsiteX1" fmla="*/ 6829626 w 6833920"/>
              <a:gd name="connsiteY1" fmla="*/ 1961950 h 9899609"/>
              <a:gd name="connsiteX2" fmla="*/ 6833920 w 6833920"/>
              <a:gd name="connsiteY2" fmla="*/ 9899609 h 9899609"/>
              <a:gd name="connsiteX3" fmla="*/ 0 w 6833920"/>
              <a:gd name="connsiteY3" fmla="*/ 5933978 h 9899609"/>
              <a:gd name="connsiteX4" fmla="*/ 3422643 w 6833920"/>
              <a:gd name="connsiteY4" fmla="*/ 0 h 9899609"/>
              <a:gd name="connsiteX0" fmla="*/ 3429128 w 6840405"/>
              <a:gd name="connsiteY0" fmla="*/ 0 h 9899609"/>
              <a:gd name="connsiteX1" fmla="*/ 6836111 w 6840405"/>
              <a:gd name="connsiteY1" fmla="*/ 1961950 h 9899609"/>
              <a:gd name="connsiteX2" fmla="*/ 6840405 w 6840405"/>
              <a:gd name="connsiteY2" fmla="*/ 9899609 h 9899609"/>
              <a:gd name="connsiteX3" fmla="*/ 0 w 6840405"/>
              <a:gd name="connsiteY3" fmla="*/ 5945209 h 9899609"/>
              <a:gd name="connsiteX4" fmla="*/ 3429128 w 6840405"/>
              <a:gd name="connsiteY4" fmla="*/ 0 h 9899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405" h="9899609">
                <a:moveTo>
                  <a:pt x="3429128" y="0"/>
                </a:moveTo>
                <a:lnTo>
                  <a:pt x="6836111" y="1961950"/>
                </a:lnTo>
                <a:cubicBezTo>
                  <a:pt x="6836395" y="5674205"/>
                  <a:pt x="6840121" y="6187354"/>
                  <a:pt x="6840405" y="9899609"/>
                </a:cubicBezTo>
                <a:lnTo>
                  <a:pt x="0" y="5945209"/>
                </a:lnTo>
                <a:lnTo>
                  <a:pt x="3429128" y="0"/>
                </a:lnTo>
                <a:close/>
              </a:path>
            </a:pathLst>
          </a:custGeom>
          <a:solidFill>
            <a:schemeClr val="tx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FE element 113"/>
          <p:cNvPicPr>
            <a:picLocks/>
          </p:cNvPicPr>
          <p:nvPr/>
        </p:nvPicPr>
        <p:blipFill>
          <a:blip r:embed="rId3">
            <a:extLst>
              <a:ext uri="{28A0092B-C50C-407E-A947-70E740481C1C}">
                <a14:useLocalDpi xmlns:a14="http://schemas.microsoft.com/office/drawing/2010/main" val="0"/>
              </a:ext>
            </a:extLst>
          </a:blip>
          <a:stretch>
            <a:fillRect/>
          </a:stretch>
        </p:blipFill>
        <p:spPr>
          <a:xfrm>
            <a:off x="1041492" y="5586264"/>
            <a:ext cx="3048000" cy="406400"/>
          </a:xfrm>
          <a:prstGeom prst="rect">
            <a:avLst/>
          </a:prstGeom>
        </p:spPr>
      </p:pic>
      <p:pic>
        <p:nvPicPr>
          <p:cNvPr id="56" name="Picture 5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3949" y="4798800"/>
            <a:ext cx="2718675" cy="808930"/>
          </a:xfrm>
          <a:prstGeom prst="rect">
            <a:avLst/>
          </a:prstGeom>
        </p:spPr>
      </p:pic>
      <p:sp>
        <p:nvSpPr>
          <p:cNvPr id="66" name="Rectangle 65"/>
          <p:cNvSpPr/>
          <p:nvPr/>
        </p:nvSpPr>
        <p:spPr>
          <a:xfrm>
            <a:off x="3766389" y="1"/>
            <a:ext cx="8425611" cy="6864350"/>
          </a:xfrm>
          <a:custGeom>
            <a:avLst/>
            <a:gdLst>
              <a:gd name="connsiteX0" fmla="*/ 0 w 8425611"/>
              <a:gd name="connsiteY0" fmla="*/ 0 h 6858000"/>
              <a:gd name="connsiteX1" fmla="*/ 8425611 w 8425611"/>
              <a:gd name="connsiteY1" fmla="*/ 0 h 6858000"/>
              <a:gd name="connsiteX2" fmla="*/ 8425611 w 8425611"/>
              <a:gd name="connsiteY2" fmla="*/ 6858000 h 6858000"/>
              <a:gd name="connsiteX3" fmla="*/ 0 w 8425611"/>
              <a:gd name="connsiteY3" fmla="*/ 6858000 h 6858000"/>
              <a:gd name="connsiteX4" fmla="*/ 0 w 8425611"/>
              <a:gd name="connsiteY4" fmla="*/ 0 h 6858000"/>
              <a:gd name="connsiteX0" fmla="*/ 0 w 8425611"/>
              <a:gd name="connsiteY0" fmla="*/ 0 h 6858000"/>
              <a:gd name="connsiteX1" fmla="*/ 8425611 w 8425611"/>
              <a:gd name="connsiteY1" fmla="*/ 0 h 6858000"/>
              <a:gd name="connsiteX2" fmla="*/ 8425611 w 8425611"/>
              <a:gd name="connsiteY2" fmla="*/ 6858000 h 6858000"/>
              <a:gd name="connsiteX3" fmla="*/ 1168400 w 8425611"/>
              <a:gd name="connsiteY3" fmla="*/ 6858000 h 6858000"/>
              <a:gd name="connsiteX4" fmla="*/ 0 w 8425611"/>
              <a:gd name="connsiteY4" fmla="*/ 0 h 6858000"/>
              <a:gd name="connsiteX0" fmla="*/ 0 w 8425611"/>
              <a:gd name="connsiteY0" fmla="*/ 0 h 6858000"/>
              <a:gd name="connsiteX1" fmla="*/ 8425611 w 8425611"/>
              <a:gd name="connsiteY1" fmla="*/ 0 h 6858000"/>
              <a:gd name="connsiteX2" fmla="*/ 8425611 w 8425611"/>
              <a:gd name="connsiteY2" fmla="*/ 6858000 h 6858000"/>
              <a:gd name="connsiteX3" fmla="*/ 1701800 w 8425611"/>
              <a:gd name="connsiteY3" fmla="*/ 6858000 h 6858000"/>
              <a:gd name="connsiteX4" fmla="*/ 0 w 8425611"/>
              <a:gd name="connsiteY4" fmla="*/ 0 h 6858000"/>
              <a:gd name="connsiteX0" fmla="*/ 0 w 8425611"/>
              <a:gd name="connsiteY0" fmla="*/ 0 h 6861175"/>
              <a:gd name="connsiteX1" fmla="*/ 8425611 w 8425611"/>
              <a:gd name="connsiteY1" fmla="*/ 0 h 6861175"/>
              <a:gd name="connsiteX2" fmla="*/ 8425611 w 8425611"/>
              <a:gd name="connsiteY2" fmla="*/ 6858000 h 6861175"/>
              <a:gd name="connsiteX3" fmla="*/ 2130425 w 8425611"/>
              <a:gd name="connsiteY3" fmla="*/ 6861175 h 6861175"/>
              <a:gd name="connsiteX4" fmla="*/ 0 w 8425611"/>
              <a:gd name="connsiteY4" fmla="*/ 0 h 6861175"/>
              <a:gd name="connsiteX0" fmla="*/ 0 w 8425611"/>
              <a:gd name="connsiteY0" fmla="*/ 0 h 6858000"/>
              <a:gd name="connsiteX1" fmla="*/ 8425611 w 8425611"/>
              <a:gd name="connsiteY1" fmla="*/ 0 h 6858000"/>
              <a:gd name="connsiteX2" fmla="*/ 8425611 w 8425611"/>
              <a:gd name="connsiteY2" fmla="*/ 6858000 h 6858000"/>
              <a:gd name="connsiteX3" fmla="*/ 2339975 w 8425611"/>
              <a:gd name="connsiteY3" fmla="*/ 6854825 h 6858000"/>
              <a:gd name="connsiteX4" fmla="*/ 0 w 8425611"/>
              <a:gd name="connsiteY4" fmla="*/ 0 h 6858000"/>
              <a:gd name="connsiteX0" fmla="*/ 0 w 8425611"/>
              <a:gd name="connsiteY0" fmla="*/ 0 h 6858000"/>
              <a:gd name="connsiteX1" fmla="*/ 8425611 w 8425611"/>
              <a:gd name="connsiteY1" fmla="*/ 0 h 6858000"/>
              <a:gd name="connsiteX2" fmla="*/ 8425611 w 8425611"/>
              <a:gd name="connsiteY2" fmla="*/ 6858000 h 6858000"/>
              <a:gd name="connsiteX3" fmla="*/ 3044825 w 8425611"/>
              <a:gd name="connsiteY3" fmla="*/ 6851650 h 6858000"/>
              <a:gd name="connsiteX4" fmla="*/ 0 w 8425611"/>
              <a:gd name="connsiteY4" fmla="*/ 0 h 6858000"/>
              <a:gd name="connsiteX0" fmla="*/ 0 w 8425611"/>
              <a:gd name="connsiteY0" fmla="*/ 0 h 6861175"/>
              <a:gd name="connsiteX1" fmla="*/ 8425611 w 8425611"/>
              <a:gd name="connsiteY1" fmla="*/ 0 h 6861175"/>
              <a:gd name="connsiteX2" fmla="*/ 8425611 w 8425611"/>
              <a:gd name="connsiteY2" fmla="*/ 6858000 h 6861175"/>
              <a:gd name="connsiteX3" fmla="*/ 3441700 w 8425611"/>
              <a:gd name="connsiteY3" fmla="*/ 6861175 h 6861175"/>
              <a:gd name="connsiteX4" fmla="*/ 0 w 8425611"/>
              <a:gd name="connsiteY4" fmla="*/ 0 h 6861175"/>
              <a:gd name="connsiteX0" fmla="*/ 0 w 8425611"/>
              <a:gd name="connsiteY0" fmla="*/ 0 h 6861175"/>
              <a:gd name="connsiteX1" fmla="*/ 8425611 w 8425611"/>
              <a:gd name="connsiteY1" fmla="*/ 0 h 6861175"/>
              <a:gd name="connsiteX2" fmla="*/ 8425611 w 8425611"/>
              <a:gd name="connsiteY2" fmla="*/ 6858000 h 6861175"/>
              <a:gd name="connsiteX3" fmla="*/ 4092575 w 8425611"/>
              <a:gd name="connsiteY3" fmla="*/ 6861175 h 6861175"/>
              <a:gd name="connsiteX4" fmla="*/ 0 w 8425611"/>
              <a:gd name="connsiteY4" fmla="*/ 0 h 6861175"/>
              <a:gd name="connsiteX0" fmla="*/ 0 w 8425611"/>
              <a:gd name="connsiteY0" fmla="*/ 0 h 6864350"/>
              <a:gd name="connsiteX1" fmla="*/ 8425611 w 8425611"/>
              <a:gd name="connsiteY1" fmla="*/ 0 h 6864350"/>
              <a:gd name="connsiteX2" fmla="*/ 8425611 w 8425611"/>
              <a:gd name="connsiteY2" fmla="*/ 6858000 h 6864350"/>
              <a:gd name="connsiteX3" fmla="*/ 4057650 w 8425611"/>
              <a:gd name="connsiteY3" fmla="*/ 6864350 h 6864350"/>
              <a:gd name="connsiteX4" fmla="*/ 0 w 8425611"/>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5611" h="6864350">
                <a:moveTo>
                  <a:pt x="0" y="0"/>
                </a:moveTo>
                <a:lnTo>
                  <a:pt x="8425611" y="0"/>
                </a:lnTo>
                <a:lnTo>
                  <a:pt x="8425611" y="6858000"/>
                </a:lnTo>
                <a:lnTo>
                  <a:pt x="4057650" y="6864350"/>
                </a:lnTo>
                <a:lnTo>
                  <a:pt x="0" y="0"/>
                </a:lnTo>
                <a:close/>
              </a:path>
            </a:pathLst>
          </a:custGeom>
          <a:blipFill>
            <a:blip r:embed="rId5" cstate="screen">
              <a:extLst>
                <a:ext uri="{28A0092B-C50C-407E-A947-70E740481C1C}">
                  <a14:useLocalDpi xmlns:a14="http://schemas.microsoft.com/office/drawing/2010/main"/>
                </a:ext>
              </a:extLst>
            </a:blip>
            <a:srcRect/>
            <a:stretch>
              <a:fillRect b="93"/>
            </a:stretch>
          </a:blipFill>
          <a:ln>
            <a:noFill/>
          </a:ln>
          <a:effectLst>
            <a:outerShdw blurRad="508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rot="19756804">
            <a:off x="6050157" y="-896359"/>
            <a:ext cx="1138754" cy="8664641"/>
          </a:xfrm>
          <a:custGeom>
            <a:avLst/>
            <a:gdLst>
              <a:gd name="connsiteX0" fmla="*/ 0 w 1133336"/>
              <a:gd name="connsiteY0" fmla="*/ 0 h 10368262"/>
              <a:gd name="connsiteX1" fmla="*/ 1133336 w 1133336"/>
              <a:gd name="connsiteY1" fmla="*/ 0 h 10368262"/>
              <a:gd name="connsiteX2" fmla="*/ 1133336 w 1133336"/>
              <a:gd name="connsiteY2" fmla="*/ 10368262 h 10368262"/>
              <a:gd name="connsiteX3" fmla="*/ 0 w 1133336"/>
              <a:gd name="connsiteY3" fmla="*/ 10368262 h 10368262"/>
              <a:gd name="connsiteX4" fmla="*/ 0 w 1133336"/>
              <a:gd name="connsiteY4" fmla="*/ 0 h 10368262"/>
              <a:gd name="connsiteX0" fmla="*/ 0 w 1135306"/>
              <a:gd name="connsiteY0" fmla="*/ 0 h 10368262"/>
              <a:gd name="connsiteX1" fmla="*/ 1135306 w 1135306"/>
              <a:gd name="connsiteY1" fmla="*/ 1282466 h 10368262"/>
              <a:gd name="connsiteX2" fmla="*/ 1133336 w 1135306"/>
              <a:gd name="connsiteY2" fmla="*/ 10368262 h 10368262"/>
              <a:gd name="connsiteX3" fmla="*/ 0 w 1135306"/>
              <a:gd name="connsiteY3" fmla="*/ 10368262 h 10368262"/>
              <a:gd name="connsiteX4" fmla="*/ 0 w 1135306"/>
              <a:gd name="connsiteY4" fmla="*/ 0 h 10368262"/>
              <a:gd name="connsiteX0" fmla="*/ 5513 w 1135306"/>
              <a:gd name="connsiteY0" fmla="*/ 0 h 9749162"/>
              <a:gd name="connsiteX1" fmla="*/ 1135306 w 1135306"/>
              <a:gd name="connsiteY1" fmla="*/ 663366 h 9749162"/>
              <a:gd name="connsiteX2" fmla="*/ 1133336 w 1135306"/>
              <a:gd name="connsiteY2" fmla="*/ 9749162 h 9749162"/>
              <a:gd name="connsiteX3" fmla="*/ 0 w 1135306"/>
              <a:gd name="connsiteY3" fmla="*/ 9749162 h 9749162"/>
              <a:gd name="connsiteX4" fmla="*/ 5513 w 1135306"/>
              <a:gd name="connsiteY4" fmla="*/ 0 h 9749162"/>
              <a:gd name="connsiteX0" fmla="*/ 4874 w 1135306"/>
              <a:gd name="connsiteY0" fmla="*/ 0 h 9738533"/>
              <a:gd name="connsiteX1" fmla="*/ 1135306 w 1135306"/>
              <a:gd name="connsiteY1" fmla="*/ 652737 h 9738533"/>
              <a:gd name="connsiteX2" fmla="*/ 1133336 w 1135306"/>
              <a:gd name="connsiteY2" fmla="*/ 9738533 h 9738533"/>
              <a:gd name="connsiteX3" fmla="*/ 0 w 1135306"/>
              <a:gd name="connsiteY3" fmla="*/ 9738533 h 9738533"/>
              <a:gd name="connsiteX4" fmla="*/ 4874 w 1135306"/>
              <a:gd name="connsiteY4" fmla="*/ 0 h 9738533"/>
              <a:gd name="connsiteX0" fmla="*/ 4874 w 1138531"/>
              <a:gd name="connsiteY0" fmla="*/ 0 h 9738533"/>
              <a:gd name="connsiteX1" fmla="*/ 1135306 w 1138531"/>
              <a:gd name="connsiteY1" fmla="*/ 652737 h 9738533"/>
              <a:gd name="connsiteX2" fmla="*/ 1138465 w 1138531"/>
              <a:gd name="connsiteY2" fmla="*/ 8586649 h 9738533"/>
              <a:gd name="connsiteX3" fmla="*/ 0 w 1138531"/>
              <a:gd name="connsiteY3" fmla="*/ 9738533 h 9738533"/>
              <a:gd name="connsiteX4" fmla="*/ 4874 w 1138531"/>
              <a:gd name="connsiteY4" fmla="*/ 0 h 9738533"/>
              <a:gd name="connsiteX0" fmla="*/ 455 w 1134112"/>
              <a:gd name="connsiteY0" fmla="*/ 0 h 8586649"/>
              <a:gd name="connsiteX1" fmla="*/ 1130887 w 1134112"/>
              <a:gd name="connsiteY1" fmla="*/ 652737 h 8586649"/>
              <a:gd name="connsiteX2" fmla="*/ 1134046 w 1134112"/>
              <a:gd name="connsiteY2" fmla="*/ 8586649 h 8586649"/>
              <a:gd name="connsiteX3" fmla="*/ 1236 w 1134112"/>
              <a:gd name="connsiteY3" fmla="*/ 7938040 h 8586649"/>
              <a:gd name="connsiteX4" fmla="*/ 455 w 1134112"/>
              <a:gd name="connsiteY4" fmla="*/ 0 h 8586649"/>
              <a:gd name="connsiteX0" fmla="*/ 455 w 1133484"/>
              <a:gd name="connsiteY0" fmla="*/ 0 h 8597278"/>
              <a:gd name="connsiteX1" fmla="*/ 1130887 w 1133484"/>
              <a:gd name="connsiteY1" fmla="*/ 652737 h 8597278"/>
              <a:gd name="connsiteX2" fmla="*/ 1133408 w 1133484"/>
              <a:gd name="connsiteY2" fmla="*/ 8597278 h 8597278"/>
              <a:gd name="connsiteX3" fmla="*/ 1236 w 1133484"/>
              <a:gd name="connsiteY3" fmla="*/ 7938040 h 8597278"/>
              <a:gd name="connsiteX4" fmla="*/ 455 w 1133484"/>
              <a:gd name="connsiteY4" fmla="*/ 0 h 8597278"/>
              <a:gd name="connsiteX0" fmla="*/ 5725 w 1138754"/>
              <a:gd name="connsiteY0" fmla="*/ 0 h 8597278"/>
              <a:gd name="connsiteX1" fmla="*/ 1136157 w 1138754"/>
              <a:gd name="connsiteY1" fmla="*/ 652737 h 8597278"/>
              <a:gd name="connsiteX2" fmla="*/ 1138678 w 1138754"/>
              <a:gd name="connsiteY2" fmla="*/ 8597278 h 8597278"/>
              <a:gd name="connsiteX3" fmla="*/ 0 w 1138754"/>
              <a:gd name="connsiteY3" fmla="*/ 7939784 h 8597278"/>
              <a:gd name="connsiteX4" fmla="*/ 5725 w 1138754"/>
              <a:gd name="connsiteY4" fmla="*/ 0 h 859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54" h="8597278">
                <a:moveTo>
                  <a:pt x="5725" y="0"/>
                </a:moveTo>
                <a:lnTo>
                  <a:pt x="1136157" y="652737"/>
                </a:lnTo>
                <a:cubicBezTo>
                  <a:pt x="1135500" y="3681336"/>
                  <a:pt x="1139335" y="5568679"/>
                  <a:pt x="1138678" y="8597278"/>
                </a:cubicBezTo>
                <a:lnTo>
                  <a:pt x="0" y="7939784"/>
                </a:lnTo>
                <a:cubicBezTo>
                  <a:pt x="1838" y="4690063"/>
                  <a:pt x="3887" y="3249721"/>
                  <a:pt x="5725" y="0"/>
                </a:cubicBezTo>
                <a:close/>
              </a:path>
            </a:pathLst>
          </a:custGeom>
          <a:solidFill>
            <a:srgbClr val="70E400">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E400"/>
              </a:solidFill>
            </a:endParaRPr>
          </a:p>
        </p:txBody>
      </p:sp>
      <p:cxnSp>
        <p:nvCxnSpPr>
          <p:cNvPr id="63" name="Straight Connector 62"/>
          <p:cNvCxnSpPr/>
          <p:nvPr/>
        </p:nvCxnSpPr>
        <p:spPr>
          <a:xfrm>
            <a:off x="3644900" y="-168275"/>
            <a:ext cx="4251326" cy="72006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7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672813"/>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What’s happening/surprising today?</a:t>
            </a:r>
          </a:p>
        </p:txBody>
      </p:sp>
    </p:spTree>
    <p:extLst>
      <p:ext uri="{BB962C8B-B14F-4D97-AF65-F5344CB8AC3E}">
        <p14:creationId xmlns:p14="http://schemas.microsoft.com/office/powerpoint/2010/main" val="43988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6746311" y="0"/>
            <a:ext cx="54456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1FDE5EC-B25B-4EA0-9EC8-97B0E6C119A2}"/>
              </a:ext>
            </a:extLst>
          </p:cNvPr>
          <p:cNvSpPr txBox="1"/>
          <p:nvPr/>
        </p:nvSpPr>
        <p:spPr>
          <a:xfrm>
            <a:off x="7958667" y="2795367"/>
            <a:ext cx="3722056" cy="2702278"/>
          </a:xfrm>
          <a:prstGeom prst="rect">
            <a:avLst/>
          </a:prstGeom>
          <a:noFill/>
        </p:spPr>
        <p:txBody>
          <a:bodyPr wrap="square" rtlCol="0">
            <a:spAutoFit/>
          </a:bodyPr>
          <a:lstStyle/>
          <a:p>
            <a:pPr algn="r">
              <a:lnSpc>
                <a:spcPct val="80000"/>
              </a:lnSpc>
            </a:pPr>
            <a:r>
              <a:rPr lang="en-US" sz="4600" b="1" spc="-100" dirty="0">
                <a:solidFill>
                  <a:schemeClr val="bg1"/>
                </a:solidFill>
                <a:latin typeface="FontAwesome" charset="0"/>
                <a:ea typeface="FontAwesome" charset="0"/>
                <a:cs typeface="FontAwesome" charset="0"/>
              </a:rPr>
              <a:t>TOO OFTEN CHAOS REIGNS</a:t>
            </a:r>
          </a:p>
          <a:p>
            <a:pPr algn="r">
              <a:lnSpc>
                <a:spcPct val="80000"/>
              </a:lnSpc>
            </a:pPr>
            <a:r>
              <a:rPr lang="en-US" sz="2400" spc="-100" dirty="0">
                <a:solidFill>
                  <a:srgbClr val="70E400"/>
                </a:solidFill>
                <a:latin typeface="FontAwesome" charset="0"/>
                <a:ea typeface="FontAwesome" charset="0"/>
                <a:cs typeface="FontAwesome" charset="0"/>
              </a:rPr>
              <a:t>Today companies rely on  written reminders, conversations, </a:t>
            </a:r>
          </a:p>
          <a:p>
            <a:pPr algn="r">
              <a:lnSpc>
                <a:spcPct val="80000"/>
              </a:lnSpc>
            </a:pPr>
            <a:r>
              <a:rPr lang="en-US" sz="2400" spc="-100" dirty="0">
                <a:solidFill>
                  <a:srgbClr val="70E400"/>
                </a:solidFill>
                <a:latin typeface="FontAwesome" charset="0"/>
                <a:ea typeface="FontAwesome" charset="0"/>
                <a:cs typeface="FontAwesome" charset="0"/>
              </a:rPr>
              <a:t>emails, &amp;</a:t>
            </a:r>
          </a:p>
          <a:p>
            <a:pPr algn="r">
              <a:lnSpc>
                <a:spcPct val="80000"/>
              </a:lnSpc>
            </a:pPr>
            <a:r>
              <a:rPr lang="en-US" sz="2400" spc="-100" dirty="0">
                <a:solidFill>
                  <a:srgbClr val="70E400"/>
                </a:solidFill>
                <a:latin typeface="FontAwesome" charset="0"/>
                <a:ea typeface="FontAwesome" charset="0"/>
                <a:cs typeface="FontAwesome" charset="0"/>
              </a:rPr>
              <a:t>texts</a:t>
            </a:r>
            <a:endParaRPr lang="en-US" sz="2000" spc="-100" dirty="0">
              <a:solidFill>
                <a:srgbClr val="70E400"/>
              </a:solidFill>
              <a:latin typeface="FontAwesome" charset="0"/>
              <a:ea typeface="FontAwesome" charset="0"/>
              <a:cs typeface="FontAwesome"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2720" y="769479"/>
            <a:ext cx="1290291" cy="383921"/>
          </a:xfrm>
          <a:prstGeom prst="rect">
            <a:avLst/>
          </a:prstGeom>
        </p:spPr>
      </p:pic>
      <p:pic>
        <p:nvPicPr>
          <p:cNvPr id="4" name="PFE element 42"/>
          <p:cNvPicPr>
            <a:picLocks/>
          </p:cNvPicPr>
          <p:nvPr/>
        </p:nvPicPr>
        <p:blipFill>
          <a:blip r:embed="rId4">
            <a:extLst>
              <a:ext uri="{28A0092B-C50C-407E-A947-70E740481C1C}">
                <a14:useLocalDpi xmlns:a14="http://schemas.microsoft.com/office/drawing/2010/main" val="0"/>
              </a:ext>
            </a:extLst>
          </a:blip>
          <a:stretch>
            <a:fillRect/>
          </a:stretch>
        </p:blipFill>
        <p:spPr>
          <a:xfrm>
            <a:off x="10252699" y="6257709"/>
            <a:ext cx="1371600" cy="279400"/>
          </a:xfrm>
          <a:prstGeom prst="rect">
            <a:avLst/>
          </a:prstGeom>
        </p:spPr>
      </p:pic>
      <p:pic>
        <p:nvPicPr>
          <p:cNvPr id="9" name="Picture 8">
            <a:extLst>
              <a:ext uri="{FF2B5EF4-FFF2-40B4-BE49-F238E27FC236}">
                <a16:creationId xmlns:a16="http://schemas.microsoft.com/office/drawing/2014/main" id="{BD40F988-3994-4FDA-A030-D5C330F6A7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4682" y="857195"/>
            <a:ext cx="5912558" cy="4532224"/>
          </a:xfrm>
          <a:prstGeom prst="rect">
            <a:avLst/>
          </a:prstGeom>
          <a:noFill/>
        </p:spPr>
      </p:pic>
      <p:sp>
        <p:nvSpPr>
          <p:cNvPr id="2" name="TextBox 1">
            <a:extLst>
              <a:ext uri="{FF2B5EF4-FFF2-40B4-BE49-F238E27FC236}">
                <a16:creationId xmlns:a16="http://schemas.microsoft.com/office/drawing/2014/main" id="{5D302A34-22CB-446D-B6C7-831B4405C7D7}"/>
              </a:ext>
            </a:extLst>
          </p:cNvPr>
          <p:cNvSpPr txBox="1"/>
          <p:nvPr/>
        </p:nvSpPr>
        <p:spPr>
          <a:xfrm rot="20323360">
            <a:off x="1318307" y="911440"/>
            <a:ext cx="3814675" cy="4622804"/>
          </a:xfrm>
          <a:prstGeom prst="rect">
            <a:avLst/>
          </a:prstGeom>
          <a:solidFill>
            <a:schemeClr val="accent2"/>
          </a:solidFill>
        </p:spPr>
        <p:txBody>
          <a:bodyPr wrap="square" rtlCol="0">
            <a:spAutoFit/>
          </a:bodyPr>
          <a:lstStyle/>
          <a:p>
            <a:pPr>
              <a:lnSpc>
                <a:spcPct val="80000"/>
              </a:lnSpc>
            </a:pPr>
            <a:r>
              <a:rPr lang="en-US" sz="4600" b="1" spc="-100" dirty="0">
                <a:solidFill>
                  <a:schemeClr val="bg1"/>
                </a:solidFill>
                <a:latin typeface="FontAwesome" charset="0"/>
                <a:ea typeface="FontAwesome" charset="0"/>
                <a:cs typeface="FontAwesome" charset="0"/>
              </a:rPr>
              <a:t>Desktop with ugly PC solution, laptop w/spreadsheet, post-its, notepad, text message, email, etc.</a:t>
            </a:r>
          </a:p>
        </p:txBody>
      </p:sp>
    </p:spTree>
    <p:extLst>
      <p:ext uri="{BB962C8B-B14F-4D97-AF65-F5344CB8AC3E}">
        <p14:creationId xmlns:p14="http://schemas.microsoft.com/office/powerpoint/2010/main" val="10961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3000"/>
          </a:schemeClr>
        </a:solidFill>
        <a:effectLst/>
      </p:bgPr>
    </p:bg>
    <p:spTree>
      <p:nvGrpSpPr>
        <p:cNvPr id="1" name=""/>
        <p:cNvGrpSpPr/>
        <p:nvPr/>
      </p:nvGrpSpPr>
      <p:grpSpPr>
        <a:xfrm>
          <a:off x="0" y="0"/>
          <a:ext cx="0" cy="0"/>
          <a:chOff x="0" y="0"/>
          <a:chExt cx="0" cy="0"/>
        </a:xfrm>
      </p:grpSpPr>
      <p:sp>
        <p:nvSpPr>
          <p:cNvPr id="30" name="Rectangle 29"/>
          <p:cNvSpPr/>
          <p:nvPr/>
        </p:nvSpPr>
        <p:spPr>
          <a:xfrm>
            <a:off x="-14294" y="0"/>
            <a:ext cx="122062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p:cNvPicPr>
            <a:picLocks noGrp="1" noChangeAspect="1"/>
          </p:cNvPicPr>
          <p:nvPr>
            <p:ph type="pic" sz="quarter" idx="20"/>
          </p:nvPr>
        </p:nvPicPr>
        <p:blipFill rotWithShape="1">
          <a:blip r:embed="rId3" cstate="screen">
            <a:alphaModFix amt="5000"/>
            <a:extLst>
              <a:ext uri="{28A0092B-C50C-407E-A947-70E740481C1C}">
                <a14:useLocalDpi xmlns:a14="http://schemas.microsoft.com/office/drawing/2010/main"/>
              </a:ext>
            </a:extLst>
          </a:blip>
          <a:srcRect t="-450"/>
          <a:stretch/>
        </p:blipFill>
        <p:spPr>
          <a:xfrm>
            <a:off x="-14294" y="0"/>
            <a:ext cx="12206294" cy="6823376"/>
          </a:xfrm>
          <a:effectLst>
            <a:outerShdw blurRad="50800" dist="50800" dir="10020000" algn="ctr" rotWithShape="0">
              <a:srgbClr val="000000">
                <a:alpha val="43137"/>
              </a:srgbClr>
            </a:outerShdw>
          </a:effectLst>
        </p:spPr>
      </p:pic>
      <p:cxnSp>
        <p:nvCxnSpPr>
          <p:cNvPr id="21" name="Straight Connector 20"/>
          <p:cNvCxnSpPr/>
          <p:nvPr/>
        </p:nvCxnSpPr>
        <p:spPr>
          <a:xfrm flipH="1">
            <a:off x="1485865" y="0"/>
            <a:ext cx="3287649" cy="68800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489960" y="0"/>
            <a:ext cx="944880" cy="216408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815920" y="5315691"/>
            <a:ext cx="736991" cy="154230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281838" y="-39034"/>
            <a:ext cx="1152935" cy="241275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4294" y="-51876"/>
            <a:ext cx="5557569" cy="6875252"/>
          </a:xfrm>
          <a:custGeom>
            <a:avLst/>
            <a:gdLst>
              <a:gd name="connsiteX0" fmla="*/ 0 w 5557569"/>
              <a:gd name="connsiteY0" fmla="*/ 0 h 6858000"/>
              <a:gd name="connsiteX1" fmla="*/ 5557569 w 5557569"/>
              <a:gd name="connsiteY1" fmla="*/ 0 h 6858000"/>
              <a:gd name="connsiteX2" fmla="*/ 5557569 w 5557569"/>
              <a:gd name="connsiteY2" fmla="*/ 6858000 h 6858000"/>
              <a:gd name="connsiteX3" fmla="*/ 0 w 5557569"/>
              <a:gd name="connsiteY3" fmla="*/ 6858000 h 6858000"/>
              <a:gd name="connsiteX4" fmla="*/ 0 w 5557569"/>
              <a:gd name="connsiteY4" fmla="*/ 0 h 6858000"/>
              <a:gd name="connsiteX0" fmla="*/ 0 w 5557569"/>
              <a:gd name="connsiteY0" fmla="*/ 0 h 6858000"/>
              <a:gd name="connsiteX1" fmla="*/ 5557569 w 5557569"/>
              <a:gd name="connsiteY1" fmla="*/ 0 h 6858000"/>
              <a:gd name="connsiteX2" fmla="*/ 2357169 w 5557569"/>
              <a:gd name="connsiteY2" fmla="*/ 6858000 h 6858000"/>
              <a:gd name="connsiteX3" fmla="*/ 0 w 5557569"/>
              <a:gd name="connsiteY3" fmla="*/ 6858000 h 6858000"/>
              <a:gd name="connsiteX4" fmla="*/ 0 w 5557569"/>
              <a:gd name="connsiteY4" fmla="*/ 0 h 6858000"/>
              <a:gd name="connsiteX0" fmla="*/ 0 w 5557569"/>
              <a:gd name="connsiteY0" fmla="*/ 0 h 6866626"/>
              <a:gd name="connsiteX1" fmla="*/ 5557569 w 5557569"/>
              <a:gd name="connsiteY1" fmla="*/ 0 h 6866626"/>
              <a:gd name="connsiteX2" fmla="*/ 2236400 w 5557569"/>
              <a:gd name="connsiteY2" fmla="*/ 6866626 h 6866626"/>
              <a:gd name="connsiteX3" fmla="*/ 0 w 5557569"/>
              <a:gd name="connsiteY3" fmla="*/ 6858000 h 6866626"/>
              <a:gd name="connsiteX4" fmla="*/ 0 w 5557569"/>
              <a:gd name="connsiteY4" fmla="*/ 0 h 6866626"/>
              <a:gd name="connsiteX0" fmla="*/ 0 w 5557569"/>
              <a:gd name="connsiteY0" fmla="*/ 0 h 6875252"/>
              <a:gd name="connsiteX1" fmla="*/ 5557569 w 5557569"/>
              <a:gd name="connsiteY1" fmla="*/ 0 h 6875252"/>
              <a:gd name="connsiteX2" fmla="*/ 2348543 w 5557569"/>
              <a:gd name="connsiteY2" fmla="*/ 6875252 h 6875252"/>
              <a:gd name="connsiteX3" fmla="*/ 0 w 5557569"/>
              <a:gd name="connsiteY3" fmla="*/ 6858000 h 6875252"/>
              <a:gd name="connsiteX4" fmla="*/ 0 w 5557569"/>
              <a:gd name="connsiteY4" fmla="*/ 0 h 687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69" h="6875252">
                <a:moveTo>
                  <a:pt x="0" y="0"/>
                </a:moveTo>
                <a:lnTo>
                  <a:pt x="5557569" y="0"/>
                </a:lnTo>
                <a:lnTo>
                  <a:pt x="2348543" y="6875252"/>
                </a:lnTo>
                <a:lnTo>
                  <a:pt x="0" y="6858000"/>
                </a:lnTo>
                <a:lnTo>
                  <a:pt x="0" y="0"/>
                </a:lnTo>
                <a:close/>
              </a:path>
            </a:pathLst>
          </a:custGeom>
          <a:blipFill>
            <a:blip r:embed="rId4" cstate="screen">
              <a:extLst>
                <a:ext uri="{28A0092B-C50C-407E-A947-70E740481C1C}">
                  <a14:useLocalDpi xmlns:a14="http://schemas.microsoft.com/office/drawing/2010/main"/>
                </a:ext>
              </a:extLst>
            </a:blip>
            <a:srcRect/>
            <a:stretch>
              <a:fillRect/>
            </a:stretch>
          </a:blip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58"/>
          <p:cNvSpPr/>
          <p:nvPr/>
        </p:nvSpPr>
        <p:spPr>
          <a:xfrm rot="1500000">
            <a:off x="2556743" y="-660705"/>
            <a:ext cx="1149681" cy="8159088"/>
          </a:xfrm>
          <a:custGeom>
            <a:avLst/>
            <a:gdLst>
              <a:gd name="connsiteX0" fmla="*/ 0 w 1133336"/>
              <a:gd name="connsiteY0" fmla="*/ 0 h 10368262"/>
              <a:gd name="connsiteX1" fmla="*/ 1133336 w 1133336"/>
              <a:gd name="connsiteY1" fmla="*/ 0 h 10368262"/>
              <a:gd name="connsiteX2" fmla="*/ 1133336 w 1133336"/>
              <a:gd name="connsiteY2" fmla="*/ 10368262 h 10368262"/>
              <a:gd name="connsiteX3" fmla="*/ 0 w 1133336"/>
              <a:gd name="connsiteY3" fmla="*/ 10368262 h 10368262"/>
              <a:gd name="connsiteX4" fmla="*/ 0 w 1133336"/>
              <a:gd name="connsiteY4" fmla="*/ 0 h 10368262"/>
              <a:gd name="connsiteX0" fmla="*/ 0 w 1135306"/>
              <a:gd name="connsiteY0" fmla="*/ 0 h 10368262"/>
              <a:gd name="connsiteX1" fmla="*/ 1135306 w 1135306"/>
              <a:gd name="connsiteY1" fmla="*/ 1282466 h 10368262"/>
              <a:gd name="connsiteX2" fmla="*/ 1133336 w 1135306"/>
              <a:gd name="connsiteY2" fmla="*/ 10368262 h 10368262"/>
              <a:gd name="connsiteX3" fmla="*/ 0 w 1135306"/>
              <a:gd name="connsiteY3" fmla="*/ 10368262 h 10368262"/>
              <a:gd name="connsiteX4" fmla="*/ 0 w 1135306"/>
              <a:gd name="connsiteY4" fmla="*/ 0 h 10368262"/>
              <a:gd name="connsiteX0" fmla="*/ 5513 w 1135306"/>
              <a:gd name="connsiteY0" fmla="*/ 0 h 9749162"/>
              <a:gd name="connsiteX1" fmla="*/ 1135306 w 1135306"/>
              <a:gd name="connsiteY1" fmla="*/ 663366 h 9749162"/>
              <a:gd name="connsiteX2" fmla="*/ 1133336 w 1135306"/>
              <a:gd name="connsiteY2" fmla="*/ 9749162 h 9749162"/>
              <a:gd name="connsiteX3" fmla="*/ 0 w 1135306"/>
              <a:gd name="connsiteY3" fmla="*/ 9749162 h 9749162"/>
              <a:gd name="connsiteX4" fmla="*/ 5513 w 1135306"/>
              <a:gd name="connsiteY4" fmla="*/ 0 h 9749162"/>
              <a:gd name="connsiteX0" fmla="*/ 4874 w 1135306"/>
              <a:gd name="connsiteY0" fmla="*/ 0 h 9738533"/>
              <a:gd name="connsiteX1" fmla="*/ 1135306 w 1135306"/>
              <a:gd name="connsiteY1" fmla="*/ 652737 h 9738533"/>
              <a:gd name="connsiteX2" fmla="*/ 1133336 w 1135306"/>
              <a:gd name="connsiteY2" fmla="*/ 9738533 h 9738533"/>
              <a:gd name="connsiteX3" fmla="*/ 0 w 1135306"/>
              <a:gd name="connsiteY3" fmla="*/ 9738533 h 9738533"/>
              <a:gd name="connsiteX4" fmla="*/ 4874 w 1135306"/>
              <a:gd name="connsiteY4" fmla="*/ 0 h 9738533"/>
              <a:gd name="connsiteX0" fmla="*/ 4874 w 1138531"/>
              <a:gd name="connsiteY0" fmla="*/ 0 h 9738533"/>
              <a:gd name="connsiteX1" fmla="*/ 1135306 w 1138531"/>
              <a:gd name="connsiteY1" fmla="*/ 652737 h 9738533"/>
              <a:gd name="connsiteX2" fmla="*/ 1138465 w 1138531"/>
              <a:gd name="connsiteY2" fmla="*/ 8586649 h 9738533"/>
              <a:gd name="connsiteX3" fmla="*/ 0 w 1138531"/>
              <a:gd name="connsiteY3" fmla="*/ 9738533 h 9738533"/>
              <a:gd name="connsiteX4" fmla="*/ 4874 w 1138531"/>
              <a:gd name="connsiteY4" fmla="*/ 0 h 9738533"/>
              <a:gd name="connsiteX0" fmla="*/ 455 w 1134112"/>
              <a:gd name="connsiteY0" fmla="*/ 0 h 8586649"/>
              <a:gd name="connsiteX1" fmla="*/ 1130887 w 1134112"/>
              <a:gd name="connsiteY1" fmla="*/ 652737 h 8586649"/>
              <a:gd name="connsiteX2" fmla="*/ 1134046 w 1134112"/>
              <a:gd name="connsiteY2" fmla="*/ 8586649 h 8586649"/>
              <a:gd name="connsiteX3" fmla="*/ 1236 w 1134112"/>
              <a:gd name="connsiteY3" fmla="*/ 7938040 h 8586649"/>
              <a:gd name="connsiteX4" fmla="*/ 455 w 1134112"/>
              <a:gd name="connsiteY4" fmla="*/ 0 h 8586649"/>
              <a:gd name="connsiteX0" fmla="*/ 455 w 1133484"/>
              <a:gd name="connsiteY0" fmla="*/ 0 h 8597278"/>
              <a:gd name="connsiteX1" fmla="*/ 1130887 w 1133484"/>
              <a:gd name="connsiteY1" fmla="*/ 652737 h 8597278"/>
              <a:gd name="connsiteX2" fmla="*/ 1133408 w 1133484"/>
              <a:gd name="connsiteY2" fmla="*/ 8597278 h 8597278"/>
              <a:gd name="connsiteX3" fmla="*/ 1236 w 1133484"/>
              <a:gd name="connsiteY3" fmla="*/ 7938040 h 8597278"/>
              <a:gd name="connsiteX4" fmla="*/ 455 w 1133484"/>
              <a:gd name="connsiteY4" fmla="*/ 0 h 8597278"/>
              <a:gd name="connsiteX0" fmla="*/ 5725 w 1138754"/>
              <a:gd name="connsiteY0" fmla="*/ 0 h 8597278"/>
              <a:gd name="connsiteX1" fmla="*/ 1136157 w 1138754"/>
              <a:gd name="connsiteY1" fmla="*/ 652737 h 8597278"/>
              <a:gd name="connsiteX2" fmla="*/ 1138678 w 1138754"/>
              <a:gd name="connsiteY2" fmla="*/ 8597278 h 8597278"/>
              <a:gd name="connsiteX3" fmla="*/ 0 w 1138754"/>
              <a:gd name="connsiteY3" fmla="*/ 7939784 h 8597278"/>
              <a:gd name="connsiteX4" fmla="*/ 5725 w 1138754"/>
              <a:gd name="connsiteY4" fmla="*/ 0 h 8597278"/>
              <a:gd name="connsiteX0" fmla="*/ 3862 w 1138754"/>
              <a:gd name="connsiteY0" fmla="*/ 519397 h 7944541"/>
              <a:gd name="connsiteX1" fmla="*/ 1136157 w 1138754"/>
              <a:gd name="connsiteY1" fmla="*/ 0 h 7944541"/>
              <a:gd name="connsiteX2" fmla="*/ 1138678 w 1138754"/>
              <a:gd name="connsiteY2" fmla="*/ 7944541 h 7944541"/>
              <a:gd name="connsiteX3" fmla="*/ 0 w 1138754"/>
              <a:gd name="connsiteY3" fmla="*/ 7287047 h 7944541"/>
              <a:gd name="connsiteX4" fmla="*/ 3862 w 1138754"/>
              <a:gd name="connsiteY4" fmla="*/ 519397 h 7944541"/>
              <a:gd name="connsiteX0" fmla="*/ 3862 w 1138725"/>
              <a:gd name="connsiteY0" fmla="*/ 437569 h 7862713"/>
              <a:gd name="connsiteX1" fmla="*/ 1133568 w 1138725"/>
              <a:gd name="connsiteY1" fmla="*/ 0 h 7862713"/>
              <a:gd name="connsiteX2" fmla="*/ 1138678 w 1138725"/>
              <a:gd name="connsiteY2" fmla="*/ 7862713 h 7862713"/>
              <a:gd name="connsiteX3" fmla="*/ 0 w 1138725"/>
              <a:gd name="connsiteY3" fmla="*/ 7205219 h 7862713"/>
              <a:gd name="connsiteX4" fmla="*/ 3862 w 1138725"/>
              <a:gd name="connsiteY4" fmla="*/ 437569 h 7862713"/>
              <a:gd name="connsiteX0" fmla="*/ 3862 w 1138699"/>
              <a:gd name="connsiteY0" fmla="*/ 440098 h 7865242"/>
              <a:gd name="connsiteX1" fmla="*/ 1125522 w 1138699"/>
              <a:gd name="connsiteY1" fmla="*/ 0 h 7865242"/>
              <a:gd name="connsiteX2" fmla="*/ 1138678 w 1138699"/>
              <a:gd name="connsiteY2" fmla="*/ 7865242 h 7865242"/>
              <a:gd name="connsiteX3" fmla="*/ 0 w 1138699"/>
              <a:gd name="connsiteY3" fmla="*/ 7207748 h 7865242"/>
              <a:gd name="connsiteX4" fmla="*/ 3862 w 1138699"/>
              <a:gd name="connsiteY4" fmla="*/ 440098 h 7865242"/>
              <a:gd name="connsiteX0" fmla="*/ 3862 w 1149370"/>
              <a:gd name="connsiteY0" fmla="*/ 440098 h 7207748"/>
              <a:gd name="connsiteX1" fmla="*/ 1125522 w 1149370"/>
              <a:gd name="connsiteY1" fmla="*/ 0 h 7207748"/>
              <a:gd name="connsiteX2" fmla="*/ 1149358 w 1149370"/>
              <a:gd name="connsiteY2" fmla="*/ 6585691 h 7207748"/>
              <a:gd name="connsiteX3" fmla="*/ 0 w 1149370"/>
              <a:gd name="connsiteY3" fmla="*/ 7207748 h 7207748"/>
              <a:gd name="connsiteX4" fmla="*/ 3862 w 1149370"/>
              <a:gd name="connsiteY4" fmla="*/ 440098 h 7207748"/>
              <a:gd name="connsiteX0" fmla="*/ 4173 w 1149681"/>
              <a:gd name="connsiteY0" fmla="*/ 440098 h 7046303"/>
              <a:gd name="connsiteX1" fmla="*/ 1125833 w 1149681"/>
              <a:gd name="connsiteY1" fmla="*/ 0 h 7046303"/>
              <a:gd name="connsiteX2" fmla="*/ 1149669 w 1149681"/>
              <a:gd name="connsiteY2" fmla="*/ 6585691 h 7046303"/>
              <a:gd name="connsiteX3" fmla="*/ 0 w 1149681"/>
              <a:gd name="connsiteY3" fmla="*/ 7046303 h 7046303"/>
              <a:gd name="connsiteX4" fmla="*/ 4173 w 1149681"/>
              <a:gd name="connsiteY4" fmla="*/ 440098 h 704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81" h="7046303">
                <a:moveTo>
                  <a:pt x="4173" y="440098"/>
                </a:moveTo>
                <a:lnTo>
                  <a:pt x="1125833" y="0"/>
                </a:lnTo>
                <a:cubicBezTo>
                  <a:pt x="1125176" y="3028599"/>
                  <a:pt x="1150326" y="3557092"/>
                  <a:pt x="1149669" y="6585691"/>
                </a:cubicBezTo>
                <a:lnTo>
                  <a:pt x="0" y="7046303"/>
                </a:lnTo>
                <a:cubicBezTo>
                  <a:pt x="1838" y="3796582"/>
                  <a:pt x="2335" y="3689819"/>
                  <a:pt x="4173" y="440098"/>
                </a:cubicBezTo>
                <a:close/>
              </a:path>
            </a:pathLst>
          </a:custGeom>
          <a:solidFill>
            <a:srgbClr val="70E4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flipH="1">
            <a:off x="2294479" y="-51876"/>
            <a:ext cx="3233613" cy="69345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FE element 22"/>
          <p:cNvPicPr>
            <a:picLocks/>
          </p:cNvPicPr>
          <p:nvPr/>
        </p:nvPicPr>
        <p:blipFill>
          <a:blip r:embed="rId5">
            <a:extLst>
              <a:ext uri="{28A0092B-C50C-407E-A947-70E740481C1C}">
                <a14:useLocalDpi xmlns:a14="http://schemas.microsoft.com/office/drawing/2010/main" val="0"/>
              </a:ext>
            </a:extLst>
          </a:blip>
          <a:stretch>
            <a:fillRect/>
          </a:stretch>
        </p:blipFill>
        <p:spPr>
          <a:xfrm>
            <a:off x="4350297" y="3540680"/>
            <a:ext cx="2451100" cy="1066800"/>
          </a:xfrm>
          <a:prstGeom prst="rect">
            <a:avLst/>
          </a:prstGeom>
        </p:spPr>
      </p:pic>
      <p:pic>
        <p:nvPicPr>
          <p:cNvPr id="4" name="PFE element 23"/>
          <p:cNvPicPr>
            <a:picLocks/>
          </p:cNvPicPr>
          <p:nvPr/>
        </p:nvPicPr>
        <p:blipFill>
          <a:blip r:embed="rId6">
            <a:extLst>
              <a:ext uri="{28A0092B-C50C-407E-A947-70E740481C1C}">
                <a14:useLocalDpi xmlns:a14="http://schemas.microsoft.com/office/drawing/2010/main" val="0"/>
              </a:ext>
            </a:extLst>
          </a:blip>
          <a:stretch>
            <a:fillRect/>
          </a:stretch>
        </p:blipFill>
        <p:spPr>
          <a:xfrm>
            <a:off x="7539020" y="3718785"/>
            <a:ext cx="2590800" cy="1054100"/>
          </a:xfrm>
          <a:prstGeom prst="rect">
            <a:avLst/>
          </a:prstGeom>
        </p:spPr>
      </p:pic>
      <p:pic>
        <p:nvPicPr>
          <p:cNvPr id="5" name="PFE element 24"/>
          <p:cNvPicPr>
            <a:picLocks/>
          </p:cNvPicPr>
          <p:nvPr/>
        </p:nvPicPr>
        <p:blipFill>
          <a:blip r:embed="rId7">
            <a:extLst>
              <a:ext uri="{28A0092B-C50C-407E-A947-70E740481C1C}">
                <a14:useLocalDpi xmlns:a14="http://schemas.microsoft.com/office/drawing/2010/main" val="0"/>
              </a:ext>
            </a:extLst>
          </a:blip>
          <a:stretch>
            <a:fillRect/>
          </a:stretch>
        </p:blipFill>
        <p:spPr>
          <a:xfrm>
            <a:off x="5849321" y="5327698"/>
            <a:ext cx="2603500" cy="914400"/>
          </a:xfrm>
          <a:prstGeom prst="rect">
            <a:avLst/>
          </a:prstGeom>
        </p:spPr>
      </p:pic>
      <p:cxnSp>
        <p:nvCxnSpPr>
          <p:cNvPr id="67" name="Elbow Connector 66"/>
          <p:cNvCxnSpPr/>
          <p:nvPr/>
        </p:nvCxnSpPr>
        <p:spPr>
          <a:xfrm rot="5400000">
            <a:off x="6839349" y="3790587"/>
            <a:ext cx="1008749" cy="2988803"/>
          </a:xfrm>
          <a:prstGeom prst="bentConnector4">
            <a:avLst>
              <a:gd name="adj1" fmla="val 27117"/>
              <a:gd name="adj2" fmla="val 107649"/>
            </a:avLst>
          </a:prstGeom>
          <a:ln w="38100" cap="rnd">
            <a:solidFill>
              <a:schemeClr val="tx1">
                <a:lumMod val="60000"/>
                <a:lumOff val="40000"/>
              </a:schemeClr>
            </a:solidFill>
            <a:prstDash val="solid"/>
            <a:beve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621517" y="4197482"/>
            <a:ext cx="714122" cy="0"/>
          </a:xfrm>
          <a:prstGeom prst="straightConnector1">
            <a:avLst/>
          </a:prstGeom>
          <a:ln w="38100" cap="rnd">
            <a:solidFill>
              <a:schemeClr val="tx1">
                <a:lumMod val="60000"/>
                <a:lumOff val="4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65908" y="5828394"/>
            <a:ext cx="496214" cy="0"/>
          </a:xfrm>
          <a:prstGeom prst="straightConnector1">
            <a:avLst/>
          </a:prstGeom>
          <a:ln w="38100" cap="rnd">
            <a:solidFill>
              <a:schemeClr val="tx1">
                <a:lumMod val="60000"/>
                <a:lumOff val="40000"/>
              </a:schemeClr>
            </a:solidFill>
            <a:prstDash val="solid"/>
            <a:round/>
            <a:tailEnd type="triangle"/>
          </a:ln>
        </p:spPr>
        <p:style>
          <a:lnRef idx="1">
            <a:schemeClr val="accent1"/>
          </a:lnRef>
          <a:fillRef idx="0">
            <a:schemeClr val="accent1"/>
          </a:fillRef>
          <a:effectRef idx="0">
            <a:schemeClr val="accent1"/>
          </a:effectRef>
          <a:fontRef idx="minor">
            <a:schemeClr val="tx1"/>
          </a:fontRef>
        </p:style>
      </p:cxnSp>
      <p:pic>
        <p:nvPicPr>
          <p:cNvPr id="6" name="PFE element 28"/>
          <p:cNvPicPr>
            <a:picLocks/>
          </p:cNvPicPr>
          <p:nvPr/>
        </p:nvPicPr>
        <p:blipFill>
          <a:blip r:embed="rId8">
            <a:extLst>
              <a:ext uri="{28A0092B-C50C-407E-A947-70E740481C1C}">
                <a14:useLocalDpi xmlns:a14="http://schemas.microsoft.com/office/drawing/2010/main" val="0"/>
              </a:ext>
            </a:extLst>
          </a:blip>
          <a:stretch>
            <a:fillRect/>
          </a:stretch>
        </p:blipFill>
        <p:spPr>
          <a:xfrm>
            <a:off x="8762122" y="5342687"/>
            <a:ext cx="2413000" cy="1054100"/>
          </a:xfrm>
          <a:prstGeom prst="rect">
            <a:avLst/>
          </a:prstGeom>
        </p:spPr>
      </p:pic>
      <p:cxnSp>
        <p:nvCxnSpPr>
          <p:cNvPr id="95" name="Elbow Connector 94"/>
          <p:cNvCxnSpPr/>
          <p:nvPr/>
        </p:nvCxnSpPr>
        <p:spPr>
          <a:xfrm rot="10800000">
            <a:off x="5674354" y="3566616"/>
            <a:ext cx="5481161" cy="2193794"/>
          </a:xfrm>
          <a:prstGeom prst="bentConnector4">
            <a:avLst>
              <a:gd name="adj1" fmla="val -4818"/>
              <a:gd name="adj2" fmla="val 114013"/>
            </a:avLst>
          </a:prstGeom>
          <a:ln w="38100" cap="rnd">
            <a:solidFill>
              <a:schemeClr val="tx1">
                <a:lumMod val="60000"/>
                <a:lumOff val="40000"/>
              </a:schemeClr>
            </a:solidFill>
            <a:prstDash val="sysDot"/>
            <a:beve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E9964C-4D97-4949-A5F9-C81BD8D55F77}"/>
              </a:ext>
            </a:extLst>
          </p:cNvPr>
          <p:cNvSpPr txBox="1"/>
          <p:nvPr/>
        </p:nvSpPr>
        <p:spPr>
          <a:xfrm>
            <a:off x="4811704" y="1166062"/>
            <a:ext cx="7588417" cy="1837426"/>
          </a:xfrm>
          <a:prstGeom prst="rect">
            <a:avLst/>
          </a:prstGeom>
          <a:noFill/>
        </p:spPr>
        <p:txBody>
          <a:bodyPr wrap="square" rtlCol="0">
            <a:spAutoFit/>
          </a:bodyPr>
          <a:lstStyle/>
          <a:p>
            <a:pPr>
              <a:lnSpc>
                <a:spcPct val="80000"/>
              </a:lnSpc>
            </a:pPr>
            <a:r>
              <a:rPr lang="en-US" sz="7000" b="1" spc="-300" dirty="0">
                <a:solidFill>
                  <a:srgbClr val="FFFFFF"/>
                </a:solidFill>
                <a:latin typeface="FontAwesome" charset="0"/>
                <a:ea typeface="FontAwesome" charset="0"/>
                <a:cs typeface="FontAwesome" charset="0"/>
              </a:rPr>
              <a:t>DELEGATED DOESN’T MEAN DONE</a:t>
            </a:r>
          </a:p>
        </p:txBody>
      </p:sp>
    </p:spTree>
    <p:extLst>
      <p:ext uri="{BB962C8B-B14F-4D97-AF65-F5344CB8AC3E}">
        <p14:creationId xmlns:p14="http://schemas.microsoft.com/office/powerpoint/2010/main" val="135255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54456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FE element 31"/>
          <p:cNvPicPr>
            <a:picLocks/>
          </p:cNvPicPr>
          <p:nvPr/>
        </p:nvPicPr>
        <p:blipFill>
          <a:blip r:embed="rId3">
            <a:extLst>
              <a:ext uri="{28A0092B-C50C-407E-A947-70E740481C1C}">
                <a14:useLocalDpi xmlns:a14="http://schemas.microsoft.com/office/drawing/2010/main" val="0"/>
              </a:ext>
            </a:extLst>
          </a:blip>
          <a:stretch>
            <a:fillRect/>
          </a:stretch>
        </p:blipFill>
        <p:spPr>
          <a:xfrm>
            <a:off x="520262" y="6257710"/>
            <a:ext cx="520700" cy="279400"/>
          </a:xfrm>
          <a:prstGeom prst="rect">
            <a:avLst/>
          </a:prstGeom>
        </p:spPr>
      </p:pic>
      <p:pic>
        <p:nvPicPr>
          <p:cNvPr id="3" name="PFE element 32"/>
          <p:cNvPicPr>
            <a:picLocks/>
          </p:cNvPicPr>
          <p:nvPr/>
        </p:nvPicPr>
        <p:blipFill>
          <a:blip r:embed="rId4">
            <a:extLst>
              <a:ext uri="{28A0092B-C50C-407E-A947-70E740481C1C}">
                <a14:useLocalDpi xmlns:a14="http://schemas.microsoft.com/office/drawing/2010/main" val="0"/>
              </a:ext>
            </a:extLst>
          </a:blip>
          <a:stretch>
            <a:fillRect/>
          </a:stretch>
        </p:blipFill>
        <p:spPr>
          <a:xfrm>
            <a:off x="429236" y="2756380"/>
            <a:ext cx="4584700" cy="21082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 y="769479"/>
            <a:ext cx="1290291" cy="383921"/>
          </a:xfrm>
          <a:prstGeom prst="rect">
            <a:avLst/>
          </a:prstGeom>
        </p:spPr>
      </p:pic>
      <p:pic>
        <p:nvPicPr>
          <p:cNvPr id="5" name="PFE element 35"/>
          <p:cNvPicPr>
            <a:picLocks/>
          </p:cNvPicPr>
          <p:nvPr/>
        </p:nvPicPr>
        <p:blipFill>
          <a:blip r:embed="rId6">
            <a:extLst>
              <a:ext uri="{28A0092B-C50C-407E-A947-70E740481C1C}">
                <a14:useLocalDpi xmlns:a14="http://schemas.microsoft.com/office/drawing/2010/main" val="0"/>
              </a:ext>
            </a:extLst>
          </a:blip>
          <a:stretch>
            <a:fillRect/>
          </a:stretch>
        </p:blipFill>
        <p:spPr>
          <a:xfrm>
            <a:off x="548640" y="6257709"/>
            <a:ext cx="1371600" cy="279400"/>
          </a:xfrm>
          <a:prstGeom prst="rect">
            <a:avLst/>
          </a:prstGeom>
        </p:spPr>
      </p:pic>
      <p:pic>
        <p:nvPicPr>
          <p:cNvPr id="6" name="PFE element 37"/>
          <p:cNvPicPr>
            <a:picLocks/>
          </p:cNvPicPr>
          <p:nvPr/>
        </p:nvPicPr>
        <p:blipFill>
          <a:blip r:embed="rId7">
            <a:extLst>
              <a:ext uri="{28A0092B-C50C-407E-A947-70E740481C1C}">
                <a14:useLocalDpi xmlns:a14="http://schemas.microsoft.com/office/drawing/2010/main" val="0"/>
              </a:ext>
            </a:extLst>
          </a:blip>
          <a:stretch>
            <a:fillRect/>
          </a:stretch>
        </p:blipFill>
        <p:spPr>
          <a:xfrm>
            <a:off x="7659773" y="1574800"/>
            <a:ext cx="3953933" cy="3708400"/>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9303" y="0"/>
            <a:ext cx="5674511" cy="7543799"/>
          </a:xfrm>
          <a:prstGeom prst="rect">
            <a:avLst/>
          </a:prstGeom>
        </p:spPr>
      </p:pic>
      <p:sp>
        <p:nvSpPr>
          <p:cNvPr id="7" name="TextBox 6">
            <a:extLst>
              <a:ext uri="{FF2B5EF4-FFF2-40B4-BE49-F238E27FC236}">
                <a16:creationId xmlns:a16="http://schemas.microsoft.com/office/drawing/2014/main" id="{51C11ADD-72B1-406F-83EE-CF4C554F4E86}"/>
              </a:ext>
            </a:extLst>
          </p:cNvPr>
          <p:cNvSpPr txBox="1"/>
          <p:nvPr/>
        </p:nvSpPr>
        <p:spPr>
          <a:xfrm>
            <a:off x="429236" y="2382308"/>
            <a:ext cx="4016640" cy="2677656"/>
          </a:xfrm>
          <a:prstGeom prst="rect">
            <a:avLst/>
          </a:prstGeom>
          <a:solidFill>
            <a:srgbClr val="455167"/>
          </a:solidFill>
        </p:spPr>
        <p:txBody>
          <a:bodyPr wrap="square" rtlCol="0">
            <a:spAutoFit/>
          </a:bodyPr>
          <a:lstStyle/>
          <a:p>
            <a:pPr>
              <a:lnSpc>
                <a:spcPct val="80000"/>
              </a:lnSpc>
            </a:pPr>
            <a:r>
              <a:rPr lang="en-US" sz="4600" b="1" spc="-100" dirty="0">
                <a:solidFill>
                  <a:schemeClr val="bg1"/>
                </a:solidFill>
                <a:latin typeface="FontAwesome" charset="0"/>
                <a:ea typeface="FontAwesome" charset="0"/>
                <a:cs typeface="FontAwesome" charset="0"/>
              </a:rPr>
              <a:t>LIVING IN A MILLENNIAL WORLD</a:t>
            </a:r>
          </a:p>
          <a:p>
            <a:pPr>
              <a:lnSpc>
                <a:spcPct val="80000"/>
              </a:lnSpc>
            </a:pPr>
            <a:r>
              <a:rPr lang="en-US" sz="2400" spc="-100" dirty="0">
                <a:solidFill>
                  <a:srgbClr val="70E400"/>
                </a:solidFill>
                <a:latin typeface="FontAwesome" charset="0"/>
                <a:ea typeface="FontAwesome" charset="0"/>
                <a:cs typeface="FontAwesome" charset="0"/>
              </a:rPr>
              <a:t>Employment, labor pool, skills, pay, and technology all </a:t>
            </a:r>
          </a:p>
          <a:p>
            <a:pPr>
              <a:lnSpc>
                <a:spcPct val="80000"/>
              </a:lnSpc>
            </a:pPr>
            <a:r>
              <a:rPr lang="en-US" sz="2400" spc="-100" dirty="0">
                <a:solidFill>
                  <a:srgbClr val="70E400"/>
                </a:solidFill>
                <a:latin typeface="FontAwesome" charset="0"/>
                <a:ea typeface="FontAwesome" charset="0"/>
                <a:cs typeface="FontAwesome" charset="0"/>
              </a:rPr>
              <a:t>mean wholesale change</a:t>
            </a:r>
            <a:endParaRPr lang="en-US" sz="2000" spc="-100" dirty="0">
              <a:solidFill>
                <a:srgbClr val="70E400"/>
              </a:solidFill>
              <a:latin typeface="FontAwesome" charset="0"/>
              <a:ea typeface="FontAwesome" charset="0"/>
              <a:cs typeface="FontAwesome" charset="0"/>
            </a:endParaRPr>
          </a:p>
        </p:txBody>
      </p:sp>
      <p:sp>
        <p:nvSpPr>
          <p:cNvPr id="9" name="TextBox 8">
            <a:extLst>
              <a:ext uri="{FF2B5EF4-FFF2-40B4-BE49-F238E27FC236}">
                <a16:creationId xmlns:a16="http://schemas.microsoft.com/office/drawing/2014/main" id="{83116D4E-3579-447D-BEFE-C3E41A9C60C6}"/>
              </a:ext>
            </a:extLst>
          </p:cNvPr>
          <p:cNvSpPr txBox="1"/>
          <p:nvPr/>
        </p:nvSpPr>
        <p:spPr>
          <a:xfrm>
            <a:off x="7571488" y="460894"/>
            <a:ext cx="4042217" cy="5912388"/>
          </a:xfrm>
          <a:prstGeom prst="rect">
            <a:avLst/>
          </a:prstGeom>
          <a:solidFill>
            <a:schemeClr val="bg1"/>
          </a:solidFill>
        </p:spPr>
        <p:txBody>
          <a:bodyPr wrap="square" rtlCol="0">
            <a:spAutoFit/>
          </a:bodyPr>
          <a:lstStyle/>
          <a:p>
            <a:pPr marL="457200" indent="-457200">
              <a:lnSpc>
                <a:spcPct val="80000"/>
              </a:lnSpc>
              <a:buFont typeface="+mj-lt"/>
              <a:buAutoNum type="arabicPeriod"/>
            </a:pPr>
            <a:r>
              <a:rPr lang="en-US" sz="2000" b="1" spc="-100" dirty="0">
                <a:solidFill>
                  <a:srgbClr val="DB575C"/>
                </a:solidFill>
                <a:latin typeface="FontAwesome" charset="0"/>
                <a:ea typeface="FontAwesome" charset="0"/>
                <a:cs typeface="FontAwesome" charset="0"/>
              </a:rPr>
              <a:t>BOOMER BUST</a:t>
            </a:r>
          </a:p>
          <a:p>
            <a:pPr lvl="1">
              <a:lnSpc>
                <a:spcPct val="80000"/>
              </a:lnSpc>
              <a:spcBef>
                <a:spcPts val="400"/>
              </a:spcBef>
            </a:pPr>
            <a:r>
              <a:rPr lang="en-US" spc="-100" dirty="0">
                <a:solidFill>
                  <a:srgbClr val="455167"/>
                </a:solidFill>
                <a:latin typeface="FontAwesome" charset="0"/>
                <a:ea typeface="FontAwesome" charset="0"/>
                <a:cs typeface="FontAwesome" charset="0"/>
              </a:rPr>
              <a:t>10k/day exit the workforce</a:t>
            </a:r>
          </a:p>
          <a:p>
            <a:pPr marL="457200" indent="-457200">
              <a:lnSpc>
                <a:spcPct val="80000"/>
              </a:lnSpc>
              <a:spcBef>
                <a:spcPts val="1800"/>
              </a:spcBef>
              <a:buFont typeface="+mj-lt"/>
              <a:buAutoNum type="arabicPeriod"/>
            </a:pPr>
            <a:r>
              <a:rPr lang="en-US" sz="2000" b="1" spc="-100" dirty="0">
                <a:solidFill>
                  <a:srgbClr val="DB575C"/>
                </a:solidFill>
                <a:latin typeface="FontAwesome" charset="0"/>
                <a:ea typeface="FontAwesome" charset="0"/>
                <a:cs typeface="FontAwesome" charset="0"/>
              </a:rPr>
              <a:t>EMPLOYMENT EXPANDING</a:t>
            </a:r>
          </a:p>
          <a:p>
            <a:pPr lvl="1">
              <a:lnSpc>
                <a:spcPct val="80000"/>
              </a:lnSpc>
              <a:spcBef>
                <a:spcPts val="400"/>
              </a:spcBef>
            </a:pPr>
            <a:r>
              <a:rPr lang="en-US" spc="-100" dirty="0">
                <a:solidFill>
                  <a:srgbClr val="455167"/>
                </a:solidFill>
                <a:latin typeface="FontAwesome" charset="0"/>
              </a:rPr>
              <a:t>10 year high, 19% of employers will add to payrolls in all 13 sectors</a:t>
            </a:r>
          </a:p>
          <a:p>
            <a:pPr marL="457200" indent="-457200">
              <a:lnSpc>
                <a:spcPct val="80000"/>
              </a:lnSpc>
              <a:spcBef>
                <a:spcPts val="1800"/>
              </a:spcBef>
              <a:buFont typeface="+mj-lt"/>
              <a:buAutoNum type="arabicPeriod"/>
            </a:pPr>
            <a:r>
              <a:rPr lang="en-US" sz="2000" b="1" spc="-100" dirty="0">
                <a:solidFill>
                  <a:srgbClr val="DB575C"/>
                </a:solidFill>
                <a:latin typeface="FontAwesome" charset="0"/>
                <a:ea typeface="FontAwesome" charset="0"/>
                <a:cs typeface="FontAwesome" charset="0"/>
              </a:rPr>
              <a:t>SKILLS SCARCITY</a:t>
            </a:r>
          </a:p>
          <a:p>
            <a:pPr lvl="1">
              <a:lnSpc>
                <a:spcPct val="80000"/>
              </a:lnSpc>
              <a:spcBef>
                <a:spcPts val="400"/>
              </a:spcBef>
            </a:pPr>
            <a:r>
              <a:rPr lang="en-US" spc="-100" dirty="0">
                <a:solidFill>
                  <a:srgbClr val="455167"/>
                </a:solidFill>
                <a:latin typeface="FontAwesome" charset="0"/>
              </a:rPr>
              <a:t>Mid to lower skilled resources are scarce, &amp; entering workforce at lowest rate in decades</a:t>
            </a:r>
          </a:p>
          <a:p>
            <a:pPr marL="457200" indent="-457200">
              <a:lnSpc>
                <a:spcPct val="80000"/>
              </a:lnSpc>
              <a:spcBef>
                <a:spcPts val="1800"/>
              </a:spcBef>
              <a:buFont typeface="+mj-lt"/>
              <a:buAutoNum type="arabicPeriod"/>
            </a:pPr>
            <a:r>
              <a:rPr lang="en-US" sz="2000" b="1" spc="-100" dirty="0">
                <a:solidFill>
                  <a:srgbClr val="DB575C"/>
                </a:solidFill>
                <a:latin typeface="FontAwesome" charset="0"/>
                <a:ea typeface="FontAwesome" charset="0"/>
                <a:cs typeface="FontAwesome" charset="0"/>
              </a:rPr>
              <a:t>MILLENNIALS MOVE IN</a:t>
            </a:r>
          </a:p>
          <a:p>
            <a:pPr lvl="1">
              <a:lnSpc>
                <a:spcPct val="80000"/>
              </a:lnSpc>
              <a:spcBef>
                <a:spcPts val="400"/>
              </a:spcBef>
            </a:pPr>
            <a:r>
              <a:rPr lang="en-US" spc="-100" dirty="0">
                <a:solidFill>
                  <a:srgbClr val="455167"/>
                </a:solidFill>
                <a:latin typeface="FontAwesome" charset="0"/>
              </a:rPr>
              <a:t>Currently 38% of workforce, 51% by 2020</a:t>
            </a:r>
          </a:p>
          <a:p>
            <a:pPr marL="457200" indent="-457200">
              <a:lnSpc>
                <a:spcPct val="80000"/>
              </a:lnSpc>
              <a:spcBef>
                <a:spcPts val="1800"/>
              </a:spcBef>
              <a:buFont typeface="+mj-lt"/>
              <a:buAutoNum type="arabicPeriod"/>
            </a:pPr>
            <a:r>
              <a:rPr lang="en-US" sz="2000" b="1" spc="-100" dirty="0">
                <a:solidFill>
                  <a:srgbClr val="DB575C"/>
                </a:solidFill>
                <a:latin typeface="FontAwesome" charset="0"/>
                <a:ea typeface="FontAwesome" charset="0"/>
                <a:cs typeface="FontAwesome" charset="0"/>
              </a:rPr>
              <a:t>ETHIC AND EXPECTATIONS</a:t>
            </a:r>
          </a:p>
          <a:p>
            <a:pPr lvl="1">
              <a:lnSpc>
                <a:spcPct val="80000"/>
              </a:lnSpc>
              <a:spcBef>
                <a:spcPts val="400"/>
              </a:spcBef>
            </a:pPr>
            <a:r>
              <a:rPr lang="en-US" spc="-100" dirty="0">
                <a:solidFill>
                  <a:srgbClr val="455167"/>
                </a:solidFill>
                <a:latin typeface="FontAwesome" charset="0"/>
              </a:rPr>
              <a:t>Millennials work to live,  41% prefer electronic communication, and 75% believe tech makes them more effective</a:t>
            </a:r>
          </a:p>
          <a:p>
            <a:pPr marL="457200" indent="-457200">
              <a:lnSpc>
                <a:spcPct val="80000"/>
              </a:lnSpc>
              <a:spcBef>
                <a:spcPts val="1800"/>
              </a:spcBef>
              <a:buFont typeface="+mj-lt"/>
              <a:buAutoNum type="arabicPeriod"/>
            </a:pPr>
            <a:r>
              <a:rPr lang="en-US" sz="2000" b="1" spc="-100" dirty="0">
                <a:solidFill>
                  <a:srgbClr val="DB575C"/>
                </a:solidFill>
                <a:latin typeface="FontAwesome" charset="0"/>
                <a:ea typeface="FontAwesome" charset="0"/>
                <a:cs typeface="FontAwesome" charset="0"/>
              </a:rPr>
              <a:t>EFFICIENCY EMINENT</a:t>
            </a:r>
          </a:p>
          <a:p>
            <a:pPr lvl="1">
              <a:lnSpc>
                <a:spcPct val="80000"/>
              </a:lnSpc>
              <a:spcBef>
                <a:spcPts val="400"/>
              </a:spcBef>
            </a:pPr>
            <a:r>
              <a:rPr lang="en-US" spc="-100" dirty="0">
                <a:solidFill>
                  <a:srgbClr val="455167"/>
                </a:solidFill>
                <a:latin typeface="FontAwesome" charset="0"/>
              </a:rPr>
              <a:t>wage expectations, laws and healthcare costs require reduced reliance on human labor</a:t>
            </a:r>
          </a:p>
        </p:txBody>
      </p:sp>
      <p:pic>
        <p:nvPicPr>
          <p:cNvPr id="4" name="Picture 2" descr="http://s3.amazonaws.com/dev-pablo.marketkarma.com/snaphack-pro-for-snapchat-screenshot-save-your-snap-chats-snaphack-iphone-screenshot-2.jpg">
            <a:extLst>
              <a:ext uri="{FF2B5EF4-FFF2-40B4-BE49-F238E27FC236}">
                <a16:creationId xmlns:a16="http://schemas.microsoft.com/office/drawing/2014/main" id="{A4D949DE-7618-40CA-8B44-531E200736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2058" y="1315545"/>
            <a:ext cx="2382529" cy="42269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5260110-2B9E-48D6-AE2A-C763B2490BE7}"/>
              </a:ext>
            </a:extLst>
          </p:cNvPr>
          <p:cNvSpPr/>
          <p:nvPr/>
        </p:nvSpPr>
        <p:spPr>
          <a:xfrm>
            <a:off x="4712058" y="1314853"/>
            <a:ext cx="2382529" cy="4226910"/>
          </a:xfrm>
          <a:prstGeom prst="rect">
            <a:avLst/>
          </a:prstGeom>
          <a:solidFill>
            <a:srgbClr val="45526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77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672813"/>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What do you need to do to fix it?</a:t>
            </a:r>
          </a:p>
        </p:txBody>
      </p:sp>
    </p:spTree>
    <p:extLst>
      <p:ext uri="{BB962C8B-B14F-4D97-AF65-F5344CB8AC3E}">
        <p14:creationId xmlns:p14="http://schemas.microsoft.com/office/powerpoint/2010/main" val="53133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32A48E-9B09-4679-B8BD-D5983976746B}"/>
              </a:ext>
            </a:extLst>
          </p:cNvPr>
          <p:cNvSpPr txBox="1"/>
          <p:nvPr/>
        </p:nvSpPr>
        <p:spPr>
          <a:xfrm>
            <a:off x="631179" y="574535"/>
            <a:ext cx="8901239" cy="672813"/>
          </a:xfrm>
          <a:prstGeom prst="rect">
            <a:avLst/>
          </a:prstGeom>
          <a:noFill/>
        </p:spPr>
        <p:txBody>
          <a:bodyPr wrap="square" rtlCol="0">
            <a:spAutoFit/>
          </a:bodyPr>
          <a:lstStyle/>
          <a:p>
            <a:pPr>
              <a:lnSpc>
                <a:spcPct val="80000"/>
              </a:lnSpc>
            </a:pPr>
            <a:r>
              <a:rPr lang="en-US" sz="4600" b="1" spc="-100" dirty="0">
                <a:solidFill>
                  <a:srgbClr val="455167"/>
                </a:solidFill>
                <a:latin typeface="FontAwesome" charset="0"/>
                <a:ea typeface="FontAwesome" charset="0"/>
                <a:cs typeface="FontAwesome" charset="0"/>
              </a:rPr>
              <a:t>Why Curo?</a:t>
            </a:r>
          </a:p>
        </p:txBody>
      </p:sp>
    </p:spTree>
    <p:extLst>
      <p:ext uri="{BB962C8B-B14F-4D97-AF65-F5344CB8AC3E}">
        <p14:creationId xmlns:p14="http://schemas.microsoft.com/office/powerpoint/2010/main" val="4693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5">
      <a:dk1>
        <a:srgbClr val="445166"/>
      </a:dk1>
      <a:lt1>
        <a:srgbClr val="FFFFFF"/>
      </a:lt1>
      <a:dk2>
        <a:srgbClr val="44546A"/>
      </a:dk2>
      <a:lt2>
        <a:srgbClr val="E7E6E6"/>
      </a:lt2>
      <a:accent1>
        <a:srgbClr val="62C627"/>
      </a:accent1>
      <a:accent2>
        <a:srgbClr val="DA565C"/>
      </a:accent2>
      <a:accent3>
        <a:srgbClr val="A4A5A4"/>
      </a:accent3>
      <a:accent4>
        <a:srgbClr val="FEC001"/>
      </a:accent4>
      <a:accent5>
        <a:srgbClr val="ED7D31"/>
      </a:accent5>
      <a:accent6>
        <a:srgbClr val="24F600"/>
      </a:accent6>
      <a:hlink>
        <a:srgbClr val="6FE400"/>
      </a:hlink>
      <a:folHlink>
        <a:srgbClr val="DB555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80000"/>
          </a:lnSpc>
          <a:defRPr sz="4600" b="1" spc="-100" dirty="0">
            <a:solidFill>
              <a:srgbClr val="FFFFFF"/>
            </a:solidFill>
            <a:latin typeface="FontAwesome" charset="0"/>
            <a:ea typeface="FontAwesome" charset="0"/>
            <a:cs typeface="FontAwesom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25617</TotalTime>
  <Words>1763</Words>
  <Application>Microsoft Office PowerPoint</Application>
  <PresentationFormat>Widescreen</PresentationFormat>
  <Paragraphs>224</Paragraphs>
  <Slides>30</Slides>
  <Notes>16</Notes>
  <HiddenSlides>16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FontAwesome</vt:lpstr>
      <vt:lpstr>Franklin Gothic Book</vt:lpstr>
      <vt:lpstr>Franklin Gothic Medium</vt:lpstr>
      <vt:lpstr>Lato Regular</vt:lpstr>
      <vt:lpstr>Lemon/Milk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 White</cp:lastModifiedBy>
  <cp:revision>281</cp:revision>
  <dcterms:created xsi:type="dcterms:W3CDTF">2018-01-01T15:34:55Z</dcterms:created>
  <dcterms:modified xsi:type="dcterms:W3CDTF">2018-02-19T21:54:46Z</dcterms:modified>
</cp:coreProperties>
</file>