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6" r:id="rId2"/>
    <p:sldId id="259" r:id="rId3"/>
    <p:sldId id="261" r:id="rId4"/>
    <p:sldId id="263" r:id="rId5"/>
    <p:sldId id="264" r:id="rId6"/>
    <p:sldId id="265" r:id="rId7"/>
    <p:sldId id="25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E"/>
    <a:srgbClr val="0C3D6C"/>
    <a:srgbClr val="163554"/>
    <a:srgbClr val="EEEEF0"/>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3"/>
    <p:restoredTop sz="86378"/>
  </p:normalViewPr>
  <p:slideViewPr>
    <p:cSldViewPr snapToGrid="0" snapToObjects="1">
      <p:cViewPr>
        <p:scale>
          <a:sx n="134" d="100"/>
          <a:sy n="134" d="100"/>
        </p:scale>
        <p:origin x="-896" y="-2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EB7FA-616B-1D41-ADE5-52EA07996CB4}" type="datetimeFigureOut">
              <a:rPr lang="en-US" smtClean="0"/>
              <a:t>27/01/18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73F02-DF7E-944B-80E9-C67973E5861A}" type="slidenum">
              <a:rPr lang="en-US" smtClean="0"/>
              <a:t>‹#›</a:t>
            </a:fld>
            <a:endParaRPr lang="en-US"/>
          </a:p>
        </p:txBody>
      </p:sp>
    </p:spTree>
    <p:extLst>
      <p:ext uri="{BB962C8B-B14F-4D97-AF65-F5344CB8AC3E}">
        <p14:creationId xmlns:p14="http://schemas.microsoft.com/office/powerpoint/2010/main" val="1798074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6DF987-EE53-3143-8069-D9FDE88B98C2}" type="datetimeFigureOut">
              <a:rPr lang="en-US" smtClean="0"/>
              <a:t>27/01/18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71813-2463-9346-9FA3-0E9A6C7D8D55}" type="slidenum">
              <a:rPr lang="en-US" smtClean="0"/>
              <a:t>‹#›</a:t>
            </a:fld>
            <a:endParaRPr lang="en-US"/>
          </a:p>
        </p:txBody>
      </p:sp>
    </p:spTree>
    <p:extLst>
      <p:ext uri="{BB962C8B-B14F-4D97-AF65-F5344CB8AC3E}">
        <p14:creationId xmlns:p14="http://schemas.microsoft.com/office/powerpoint/2010/main" val="153737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6DF987-EE53-3143-8069-D9FDE88B98C2}" type="datetimeFigureOut">
              <a:rPr lang="en-US" smtClean="0"/>
              <a:t>27/01/18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71813-2463-9346-9FA3-0E9A6C7D8D55}" type="slidenum">
              <a:rPr lang="en-US" smtClean="0"/>
              <a:t>‹#›</a:t>
            </a:fld>
            <a:endParaRPr lang="en-US"/>
          </a:p>
        </p:txBody>
      </p:sp>
    </p:spTree>
    <p:extLst>
      <p:ext uri="{BB962C8B-B14F-4D97-AF65-F5344CB8AC3E}">
        <p14:creationId xmlns:p14="http://schemas.microsoft.com/office/powerpoint/2010/main" val="62460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6DF987-EE53-3143-8069-D9FDE88B98C2}" type="datetimeFigureOut">
              <a:rPr lang="en-US" smtClean="0"/>
              <a:t>27/01/18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71813-2463-9346-9FA3-0E9A6C7D8D55}" type="slidenum">
              <a:rPr lang="en-US" smtClean="0"/>
              <a:t>‹#›</a:t>
            </a:fld>
            <a:endParaRPr lang="en-US"/>
          </a:p>
        </p:txBody>
      </p:sp>
    </p:spTree>
    <p:extLst>
      <p:ext uri="{BB962C8B-B14F-4D97-AF65-F5344CB8AC3E}">
        <p14:creationId xmlns:p14="http://schemas.microsoft.com/office/powerpoint/2010/main" val="76154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6DF987-EE53-3143-8069-D9FDE88B98C2}" type="datetimeFigureOut">
              <a:rPr lang="en-US" smtClean="0"/>
              <a:t>27/01/18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71813-2463-9346-9FA3-0E9A6C7D8D55}" type="slidenum">
              <a:rPr lang="en-US" smtClean="0"/>
              <a:t>‹#›</a:t>
            </a:fld>
            <a:endParaRPr lang="en-US"/>
          </a:p>
        </p:txBody>
      </p:sp>
    </p:spTree>
    <p:extLst>
      <p:ext uri="{BB962C8B-B14F-4D97-AF65-F5344CB8AC3E}">
        <p14:creationId xmlns:p14="http://schemas.microsoft.com/office/powerpoint/2010/main" val="6080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6DF987-EE53-3143-8069-D9FDE88B98C2}" type="datetimeFigureOut">
              <a:rPr lang="en-US" smtClean="0"/>
              <a:t>27/01/18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71813-2463-9346-9FA3-0E9A6C7D8D55}" type="slidenum">
              <a:rPr lang="en-US" smtClean="0"/>
              <a:t>‹#›</a:t>
            </a:fld>
            <a:endParaRPr lang="en-US"/>
          </a:p>
        </p:txBody>
      </p:sp>
    </p:spTree>
    <p:extLst>
      <p:ext uri="{BB962C8B-B14F-4D97-AF65-F5344CB8AC3E}">
        <p14:creationId xmlns:p14="http://schemas.microsoft.com/office/powerpoint/2010/main" val="186438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6DF987-EE53-3143-8069-D9FDE88B98C2}" type="datetimeFigureOut">
              <a:rPr lang="en-US" smtClean="0"/>
              <a:t>27/01/18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71813-2463-9346-9FA3-0E9A6C7D8D55}" type="slidenum">
              <a:rPr lang="en-US" smtClean="0"/>
              <a:t>‹#›</a:t>
            </a:fld>
            <a:endParaRPr lang="en-US"/>
          </a:p>
        </p:txBody>
      </p:sp>
    </p:spTree>
    <p:extLst>
      <p:ext uri="{BB962C8B-B14F-4D97-AF65-F5344CB8AC3E}">
        <p14:creationId xmlns:p14="http://schemas.microsoft.com/office/powerpoint/2010/main" val="72031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6DF987-EE53-3143-8069-D9FDE88B98C2}" type="datetimeFigureOut">
              <a:rPr lang="en-US" smtClean="0"/>
              <a:t>27/01/18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071813-2463-9346-9FA3-0E9A6C7D8D55}" type="slidenum">
              <a:rPr lang="en-US" smtClean="0"/>
              <a:t>‹#›</a:t>
            </a:fld>
            <a:endParaRPr lang="en-US"/>
          </a:p>
        </p:txBody>
      </p:sp>
    </p:spTree>
    <p:extLst>
      <p:ext uri="{BB962C8B-B14F-4D97-AF65-F5344CB8AC3E}">
        <p14:creationId xmlns:p14="http://schemas.microsoft.com/office/powerpoint/2010/main" val="938029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6DF987-EE53-3143-8069-D9FDE88B98C2}" type="datetimeFigureOut">
              <a:rPr lang="en-US" smtClean="0"/>
              <a:t>27/01/18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071813-2463-9346-9FA3-0E9A6C7D8D55}" type="slidenum">
              <a:rPr lang="en-US" smtClean="0"/>
              <a:t>‹#›</a:t>
            </a:fld>
            <a:endParaRPr lang="en-US"/>
          </a:p>
        </p:txBody>
      </p:sp>
    </p:spTree>
    <p:extLst>
      <p:ext uri="{BB962C8B-B14F-4D97-AF65-F5344CB8AC3E}">
        <p14:creationId xmlns:p14="http://schemas.microsoft.com/office/powerpoint/2010/main" val="77946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DF987-EE53-3143-8069-D9FDE88B98C2}" type="datetimeFigureOut">
              <a:rPr lang="en-US" smtClean="0"/>
              <a:t>27/01/18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071813-2463-9346-9FA3-0E9A6C7D8D55}" type="slidenum">
              <a:rPr lang="en-US" smtClean="0"/>
              <a:t>‹#›</a:t>
            </a:fld>
            <a:endParaRPr lang="en-US"/>
          </a:p>
        </p:txBody>
      </p:sp>
    </p:spTree>
    <p:extLst>
      <p:ext uri="{BB962C8B-B14F-4D97-AF65-F5344CB8AC3E}">
        <p14:creationId xmlns:p14="http://schemas.microsoft.com/office/powerpoint/2010/main" val="78499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DF987-EE53-3143-8069-D9FDE88B98C2}" type="datetimeFigureOut">
              <a:rPr lang="en-US" smtClean="0"/>
              <a:t>27/01/18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71813-2463-9346-9FA3-0E9A6C7D8D55}" type="slidenum">
              <a:rPr lang="en-US" smtClean="0"/>
              <a:t>‹#›</a:t>
            </a:fld>
            <a:endParaRPr lang="en-US"/>
          </a:p>
        </p:txBody>
      </p:sp>
    </p:spTree>
    <p:extLst>
      <p:ext uri="{BB962C8B-B14F-4D97-AF65-F5344CB8AC3E}">
        <p14:creationId xmlns:p14="http://schemas.microsoft.com/office/powerpoint/2010/main" val="149206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DF987-EE53-3143-8069-D9FDE88B98C2}" type="datetimeFigureOut">
              <a:rPr lang="en-US" smtClean="0"/>
              <a:t>27/01/18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71813-2463-9346-9FA3-0E9A6C7D8D55}" type="slidenum">
              <a:rPr lang="en-US" smtClean="0"/>
              <a:t>‹#›</a:t>
            </a:fld>
            <a:endParaRPr lang="en-US"/>
          </a:p>
        </p:txBody>
      </p:sp>
    </p:spTree>
    <p:extLst>
      <p:ext uri="{BB962C8B-B14F-4D97-AF65-F5344CB8AC3E}">
        <p14:creationId xmlns:p14="http://schemas.microsoft.com/office/powerpoint/2010/main" val="9790351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DF987-EE53-3143-8069-D9FDE88B98C2}" type="datetimeFigureOut">
              <a:rPr lang="en-US" smtClean="0"/>
              <a:t>27/01/18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71813-2463-9346-9FA3-0E9A6C7D8D55}" type="slidenum">
              <a:rPr lang="en-US" smtClean="0"/>
              <a:t>‹#›</a:t>
            </a:fld>
            <a:endParaRPr lang="en-US"/>
          </a:p>
        </p:txBody>
      </p:sp>
    </p:spTree>
    <p:extLst>
      <p:ext uri="{BB962C8B-B14F-4D97-AF65-F5344CB8AC3E}">
        <p14:creationId xmlns:p14="http://schemas.microsoft.com/office/powerpoint/2010/main" val="137518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85467" y="551391"/>
            <a:ext cx="5422466" cy="5909311"/>
          </a:xfrm>
          <a:prstGeom prst="rect">
            <a:avLst/>
          </a:prstGeom>
          <a:noFill/>
        </p:spPr>
        <p:txBody>
          <a:bodyPr wrap="none" rtlCol="0">
            <a:spAutoFit/>
          </a:bodyPr>
          <a:lstStyle/>
          <a:p>
            <a:r>
              <a:rPr lang="en-US" u="sng" dirty="0" smtClean="0"/>
              <a:t>Facebook + UAC(Google) + Ad Networks</a:t>
            </a:r>
          </a:p>
          <a:p>
            <a:endParaRPr lang="en-US" dirty="0" smtClean="0"/>
          </a:p>
          <a:p>
            <a:endParaRPr lang="en-US" dirty="0"/>
          </a:p>
          <a:p>
            <a:r>
              <a:rPr lang="en-US" b="1" dirty="0" smtClean="0"/>
              <a:t>Track and optimize your lifestyle for maximum energy, </a:t>
            </a:r>
          </a:p>
          <a:p>
            <a:r>
              <a:rPr lang="en-US" b="1" dirty="0"/>
              <a:t>f</a:t>
            </a:r>
            <a:r>
              <a:rPr lang="en-US" b="1" dirty="0" smtClean="0"/>
              <a:t>itness, stress resistance and brain power.</a:t>
            </a:r>
          </a:p>
          <a:p>
            <a:endParaRPr lang="en-US" dirty="0"/>
          </a:p>
          <a:p>
            <a:r>
              <a:rPr lang="en-US" dirty="0" smtClean="0"/>
              <a:t>Accurately track daily changes in cardio, stress</a:t>
            </a:r>
          </a:p>
          <a:p>
            <a:r>
              <a:rPr lang="en-US" dirty="0"/>
              <a:t>a</a:t>
            </a:r>
            <a:r>
              <a:rPr lang="en-US" dirty="0" smtClean="0"/>
              <a:t>nd cognitive levels with a single 3 minute test.</a:t>
            </a:r>
          </a:p>
          <a:p>
            <a:endParaRPr lang="en-US" dirty="0" smtClean="0"/>
          </a:p>
          <a:p>
            <a:r>
              <a:rPr lang="en-US" dirty="0" smtClean="0"/>
              <a:t>Find out how changes in your lifestyle affect you. </a:t>
            </a:r>
          </a:p>
          <a:p>
            <a:endParaRPr lang="en-US" dirty="0" smtClean="0"/>
          </a:p>
          <a:p>
            <a:r>
              <a:rPr lang="en-US" dirty="0" smtClean="0"/>
              <a:t>Buddy up and compete in global challenges with </a:t>
            </a:r>
          </a:p>
          <a:p>
            <a:r>
              <a:rPr lang="en-US" dirty="0" smtClean="0"/>
              <a:t>friends from all over the world to win cash prizes.</a:t>
            </a:r>
          </a:p>
          <a:p>
            <a:endParaRPr lang="en-US" dirty="0"/>
          </a:p>
          <a:p>
            <a:r>
              <a:rPr lang="en-US" dirty="0" smtClean="0"/>
              <a:t>Use hybrid AI + Crowd Intelligence to find the most</a:t>
            </a:r>
          </a:p>
          <a:p>
            <a:r>
              <a:rPr lang="en-US" dirty="0"/>
              <a:t>e</a:t>
            </a:r>
            <a:r>
              <a:rPr lang="en-US" dirty="0" smtClean="0"/>
              <a:t>ffective workouts for your personal profile and goals.</a:t>
            </a:r>
          </a:p>
          <a:p>
            <a:endParaRPr lang="en-US" dirty="0"/>
          </a:p>
          <a:p>
            <a:endParaRPr lang="en-US" dirty="0" smtClean="0"/>
          </a:p>
          <a:p>
            <a:endParaRPr lang="en-US" dirty="0"/>
          </a:p>
          <a:p>
            <a:r>
              <a:rPr lang="en-US" dirty="0" smtClean="0"/>
              <a:t> </a:t>
            </a:r>
          </a:p>
          <a:p>
            <a:r>
              <a:rPr lang="en-US" dirty="0" smtClean="0"/>
              <a:t> </a:t>
            </a:r>
            <a:endParaRPr lang="en-US" dirty="0"/>
          </a:p>
        </p:txBody>
      </p:sp>
      <p:sp>
        <p:nvSpPr>
          <p:cNvPr id="4" name="TextBox 3"/>
          <p:cNvSpPr txBox="1"/>
          <p:nvPr/>
        </p:nvSpPr>
        <p:spPr>
          <a:xfrm>
            <a:off x="190731" y="1690688"/>
            <a:ext cx="5815695" cy="2585323"/>
          </a:xfrm>
          <a:prstGeom prst="rect">
            <a:avLst/>
          </a:prstGeom>
          <a:noFill/>
        </p:spPr>
        <p:txBody>
          <a:bodyPr wrap="none" rtlCol="0">
            <a:spAutoFit/>
          </a:bodyPr>
          <a:lstStyle/>
          <a:p>
            <a:r>
              <a:rPr lang="en-US" u="sng" dirty="0" smtClean="0"/>
              <a:t>Influencers</a:t>
            </a:r>
          </a:p>
          <a:p>
            <a:endParaRPr lang="en-US" u="sng" dirty="0"/>
          </a:p>
          <a:p>
            <a:r>
              <a:rPr lang="en-US" dirty="0" smtClean="0"/>
              <a:t>Video challenges: influencer records himself doing</a:t>
            </a:r>
          </a:p>
          <a:p>
            <a:r>
              <a:rPr lang="en-US" dirty="0" smtClean="0"/>
              <a:t>a challenge and posts his score and video to his </a:t>
            </a:r>
            <a:r>
              <a:rPr lang="en-US" dirty="0"/>
              <a:t>I</a:t>
            </a:r>
            <a:r>
              <a:rPr lang="en-US" dirty="0" smtClean="0"/>
              <a:t>nstagram.</a:t>
            </a:r>
            <a:endParaRPr lang="ru-RU" dirty="0" smtClean="0"/>
          </a:p>
          <a:p>
            <a:endParaRPr lang="ru-RU" dirty="0"/>
          </a:p>
          <a:p>
            <a:r>
              <a:rPr lang="en-US" dirty="0" smtClean="0"/>
              <a:t>“My VO2 Max is 45, top 10% world wide, just under Serena”</a:t>
            </a:r>
          </a:p>
          <a:p>
            <a:endParaRPr lang="en-US" dirty="0"/>
          </a:p>
          <a:p>
            <a:r>
              <a:rPr lang="en-US" dirty="0" smtClean="0"/>
              <a:t> </a:t>
            </a:r>
          </a:p>
          <a:p>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880" y="3981687"/>
            <a:ext cx="4644571" cy="2692400"/>
          </a:xfrm>
          <a:prstGeom prst="rect">
            <a:avLst/>
          </a:prstGeom>
        </p:spPr>
      </p:pic>
      <p:sp>
        <p:nvSpPr>
          <p:cNvPr id="7" name="Title 6"/>
          <p:cNvSpPr>
            <a:spLocks noGrp="1"/>
          </p:cNvSpPr>
          <p:nvPr>
            <p:ph type="title"/>
          </p:nvPr>
        </p:nvSpPr>
        <p:spPr>
          <a:xfrm>
            <a:off x="838200" y="365125"/>
            <a:ext cx="2971800" cy="1325563"/>
          </a:xfrm>
        </p:spPr>
        <p:txBody>
          <a:bodyPr/>
          <a:lstStyle/>
          <a:p>
            <a:r>
              <a:rPr lang="en-US" dirty="0" smtClean="0"/>
              <a:t>Ads</a:t>
            </a:r>
            <a:endParaRPr lang="en-US" dirty="0"/>
          </a:p>
        </p:txBody>
      </p:sp>
    </p:spTree>
    <p:extLst>
      <p:ext uri="{BB962C8B-B14F-4D97-AF65-F5344CB8AC3E}">
        <p14:creationId xmlns:p14="http://schemas.microsoft.com/office/powerpoint/2010/main" val="40204229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29823" y="115664"/>
            <a:ext cx="6262177" cy="6463308"/>
          </a:xfrm>
          <a:prstGeom prst="rect">
            <a:avLst/>
          </a:prstGeom>
        </p:spPr>
        <p:txBody>
          <a:bodyPr wrap="square">
            <a:spAutoFit/>
          </a:bodyPr>
          <a:lstStyle/>
          <a:p>
            <a:r>
              <a:rPr lang="en-US" dirty="0" smtClean="0"/>
              <a:t>Get more energy to hit your goals, fight stress and feel happier. </a:t>
            </a:r>
          </a:p>
          <a:p>
            <a:endParaRPr lang="en-US" dirty="0"/>
          </a:p>
          <a:p>
            <a:r>
              <a:rPr lang="en-US" dirty="0" smtClean="0"/>
              <a:t>Energy+ helps you choose between thousands of exercise, diet  routines</a:t>
            </a:r>
            <a:r>
              <a:rPr lang="en-US" dirty="0"/>
              <a:t> </a:t>
            </a:r>
            <a:r>
              <a:rPr lang="en-US" dirty="0" smtClean="0"/>
              <a:t>and lifestyle plans to find an approach which works best for you. </a:t>
            </a:r>
          </a:p>
          <a:p>
            <a:r>
              <a:rPr lang="en-US" dirty="0"/>
              <a:t> </a:t>
            </a:r>
            <a:endParaRPr lang="en-GB" dirty="0"/>
          </a:p>
          <a:p>
            <a:r>
              <a:rPr lang="en-US" dirty="0" smtClean="0"/>
              <a:t>Our AI engine accurately analyze your cardio fitness</a:t>
            </a:r>
            <a:r>
              <a:rPr lang="en-US" dirty="0"/>
              <a:t>, </a:t>
            </a:r>
            <a:r>
              <a:rPr lang="en-US" dirty="0" smtClean="0"/>
              <a:t>stress </a:t>
            </a:r>
            <a:r>
              <a:rPr lang="en-US" dirty="0"/>
              <a:t>and </a:t>
            </a:r>
            <a:r>
              <a:rPr lang="en-US" dirty="0" smtClean="0"/>
              <a:t>brain power through a quick check up on your phone (no external gadgets/sensors needed) and helps </a:t>
            </a:r>
            <a:r>
              <a:rPr lang="en-US" dirty="0"/>
              <a:t>to choose the most </a:t>
            </a:r>
            <a:r>
              <a:rPr lang="en-US" dirty="0" smtClean="0"/>
              <a:t>effective </a:t>
            </a:r>
            <a:r>
              <a:rPr lang="en-US" dirty="0"/>
              <a:t>action plan for their </a:t>
            </a:r>
            <a:r>
              <a:rPr lang="en-US" dirty="0" smtClean="0"/>
              <a:t>individual goals and profiles </a:t>
            </a:r>
            <a:r>
              <a:rPr lang="en-US" dirty="0"/>
              <a:t>based on </a:t>
            </a:r>
            <a:r>
              <a:rPr lang="en-US" dirty="0" smtClean="0"/>
              <a:t>previous </a:t>
            </a:r>
            <a:r>
              <a:rPr lang="en-US" dirty="0"/>
              <a:t>users’ </a:t>
            </a:r>
            <a:r>
              <a:rPr lang="en-US" dirty="0" smtClean="0"/>
              <a:t>successful experience</a:t>
            </a:r>
            <a:r>
              <a:rPr lang="en-US" dirty="0"/>
              <a:t>. </a:t>
            </a:r>
            <a:endParaRPr lang="en-GB" dirty="0"/>
          </a:p>
          <a:p>
            <a:r>
              <a:rPr lang="en-US" dirty="0"/>
              <a:t> </a:t>
            </a:r>
            <a:endParaRPr lang="en-GB" dirty="0"/>
          </a:p>
          <a:p>
            <a:r>
              <a:rPr lang="en-US" dirty="0"/>
              <a:t>The app </a:t>
            </a:r>
            <a:r>
              <a:rPr lang="en-US" dirty="0" smtClean="0"/>
              <a:t>analyzes resting </a:t>
            </a:r>
            <a:r>
              <a:rPr lang="en-US" dirty="0"/>
              <a:t>+ active heart </a:t>
            </a:r>
            <a:r>
              <a:rPr lang="en-US" dirty="0" smtClean="0"/>
              <a:t>rate, </a:t>
            </a:r>
            <a:r>
              <a:rPr lang="en-US" dirty="0"/>
              <a:t>heart rate </a:t>
            </a:r>
            <a:r>
              <a:rPr lang="en-US" dirty="0" smtClean="0"/>
              <a:t>variance (HRV), hand tremor and pairs them </a:t>
            </a:r>
            <a:r>
              <a:rPr lang="en-US" dirty="0"/>
              <a:t>with cognitive tests and other data points </a:t>
            </a:r>
            <a:r>
              <a:rPr lang="en-US" dirty="0" smtClean="0"/>
              <a:t>(i.e. sleep) to </a:t>
            </a:r>
            <a:r>
              <a:rPr lang="en-US" dirty="0"/>
              <a:t>build a </a:t>
            </a:r>
            <a:r>
              <a:rPr lang="en-US" dirty="0" smtClean="0"/>
              <a:t>unique user profile, helping to make routines a positive habit and tracking your progress to success. </a:t>
            </a:r>
            <a:endParaRPr lang="en-GB" dirty="0"/>
          </a:p>
          <a:p>
            <a:r>
              <a:rPr lang="en-US" dirty="0"/>
              <a:t> </a:t>
            </a:r>
          </a:p>
          <a:p>
            <a:r>
              <a:rPr lang="en-US" dirty="0" smtClean="0"/>
              <a:t>It is scientifically proven that exercise, reducing stress, good diet and higher cognitive skills help to avert Alzheimer disease. If you choose to contribute to the fight with this disease your anonymized test results will be shared with scientists. </a:t>
            </a:r>
            <a:endParaRPr lang="en-GB" dirty="0"/>
          </a:p>
          <a:p>
            <a:r>
              <a:rPr lang="en-US" dirty="0"/>
              <a:t> </a:t>
            </a:r>
            <a:endParaRPr lang="en-GB" dirty="0"/>
          </a:p>
        </p:txBody>
      </p:sp>
      <p:pic>
        <p:nvPicPr>
          <p:cNvPr id="7" name="Picture 6" descr="Screen Shot 2018-01-21 at 18.23.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880" y="1355597"/>
            <a:ext cx="4909498" cy="5028497"/>
          </a:xfrm>
          <a:prstGeom prst="rect">
            <a:avLst/>
          </a:prstGeom>
        </p:spPr>
      </p:pic>
      <p:sp>
        <p:nvSpPr>
          <p:cNvPr id="2" name="TextBox 1"/>
          <p:cNvSpPr txBox="1"/>
          <p:nvPr/>
        </p:nvSpPr>
        <p:spPr>
          <a:xfrm>
            <a:off x="597101" y="189546"/>
            <a:ext cx="4918976" cy="707886"/>
          </a:xfrm>
          <a:prstGeom prst="rect">
            <a:avLst/>
          </a:prstGeom>
          <a:noFill/>
        </p:spPr>
        <p:txBody>
          <a:bodyPr wrap="square" rtlCol="0">
            <a:spAutoFit/>
          </a:bodyPr>
          <a:lstStyle/>
          <a:p>
            <a:pPr algn="ctr"/>
            <a:r>
              <a:rPr lang="en-US" sz="4000" b="1" dirty="0" err="1" smtClean="0"/>
              <a:t>AppStore</a:t>
            </a:r>
            <a:endParaRPr lang="en-US" sz="4000" b="1" dirty="0"/>
          </a:p>
        </p:txBody>
      </p:sp>
    </p:spTree>
    <p:extLst>
      <p:ext uri="{BB962C8B-B14F-4D97-AF65-F5344CB8AC3E}">
        <p14:creationId xmlns:p14="http://schemas.microsoft.com/office/powerpoint/2010/main" val="42580570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b="38026"/>
          <a:stretch/>
        </p:blipFill>
        <p:spPr>
          <a:xfrm>
            <a:off x="1654199" y="982739"/>
            <a:ext cx="2358448" cy="1552624"/>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468" y="2860260"/>
            <a:ext cx="1524001" cy="1306491"/>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467" y="4281295"/>
            <a:ext cx="1524001" cy="1484923"/>
          </a:xfrm>
          <a:prstGeom prst="rect">
            <a:avLst/>
          </a:prstGeom>
        </p:spPr>
      </p:pic>
      <p:pic>
        <p:nvPicPr>
          <p:cNvPr id="43" name="Picture 42"/>
          <p:cNvPicPr>
            <a:picLocks noChangeAspect="1"/>
          </p:cNvPicPr>
          <p:nvPr/>
        </p:nvPicPr>
        <p:blipFill rotWithShape="1">
          <a:blip r:embed="rId2">
            <a:extLst>
              <a:ext uri="{28A0092B-C50C-407E-A947-70E740481C1C}">
                <a14:useLocalDpi xmlns:a14="http://schemas.microsoft.com/office/drawing/2010/main" val="0"/>
              </a:ext>
            </a:extLst>
          </a:blip>
          <a:srcRect b="38026"/>
          <a:stretch/>
        </p:blipFill>
        <p:spPr>
          <a:xfrm>
            <a:off x="8433323" y="982739"/>
            <a:ext cx="2092342" cy="1552624"/>
          </a:xfrm>
          <a:prstGeom prst="rect">
            <a:avLst/>
          </a:prstGeom>
        </p:spPr>
      </p:pic>
      <p:pic>
        <p:nvPicPr>
          <p:cNvPr id="50" name="Picture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4754" y="2669588"/>
            <a:ext cx="1105665" cy="1467583"/>
          </a:xfrm>
          <a:prstGeom prst="rect">
            <a:avLst/>
          </a:prstGeom>
        </p:spPr>
      </p:pic>
      <p:pic>
        <p:nvPicPr>
          <p:cNvPr id="56" name="Picture 5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6802" y="4166751"/>
            <a:ext cx="1024103" cy="1466955"/>
          </a:xfrm>
          <a:prstGeom prst="rect">
            <a:avLst/>
          </a:prstGeom>
        </p:spPr>
      </p:pic>
      <p:sp>
        <p:nvSpPr>
          <p:cNvPr id="2" name="TextBox 1"/>
          <p:cNvSpPr txBox="1"/>
          <p:nvPr/>
        </p:nvSpPr>
        <p:spPr>
          <a:xfrm>
            <a:off x="2503500" y="10568"/>
            <a:ext cx="7033718" cy="707886"/>
          </a:xfrm>
          <a:prstGeom prst="rect">
            <a:avLst/>
          </a:prstGeom>
          <a:noFill/>
        </p:spPr>
        <p:txBody>
          <a:bodyPr wrap="square" rtlCol="0">
            <a:spAutoFit/>
          </a:bodyPr>
          <a:lstStyle/>
          <a:p>
            <a:pPr algn="ctr"/>
            <a:r>
              <a:rPr lang="en-US" sz="4000" b="1" dirty="0" smtClean="0"/>
              <a:t>Habit Step 1: </a:t>
            </a:r>
            <a:r>
              <a:rPr lang="en-US" sz="4000" b="1" u="sng" dirty="0" smtClean="0"/>
              <a:t>HINT</a:t>
            </a:r>
            <a:r>
              <a:rPr lang="en-US" sz="4000" b="1" dirty="0" smtClean="0"/>
              <a:t> (Monitor) </a:t>
            </a:r>
            <a:endParaRPr lang="en-US" sz="4000" b="1" dirty="0"/>
          </a:p>
        </p:txBody>
      </p:sp>
      <p:sp>
        <p:nvSpPr>
          <p:cNvPr id="3" name="TextBox 2"/>
          <p:cNvSpPr txBox="1"/>
          <p:nvPr/>
        </p:nvSpPr>
        <p:spPr>
          <a:xfrm>
            <a:off x="1244468" y="6211669"/>
            <a:ext cx="3457389" cy="646331"/>
          </a:xfrm>
          <a:prstGeom prst="rect">
            <a:avLst/>
          </a:prstGeom>
          <a:noFill/>
        </p:spPr>
        <p:txBody>
          <a:bodyPr wrap="square" rtlCol="0">
            <a:spAutoFit/>
          </a:bodyPr>
          <a:lstStyle/>
          <a:p>
            <a:r>
              <a:rPr lang="en-US" dirty="0" smtClean="0"/>
              <a:t>General check-up (daily)</a:t>
            </a:r>
          </a:p>
          <a:p>
            <a:r>
              <a:rPr lang="en-US" dirty="0" smtClean="0"/>
              <a:t>HR, HRV, Hand Tremor, Cognitive</a:t>
            </a:r>
            <a:endParaRPr lang="en-US" dirty="0"/>
          </a:p>
        </p:txBody>
      </p:sp>
      <p:sp>
        <p:nvSpPr>
          <p:cNvPr id="5" name="TextBox 4"/>
          <p:cNvSpPr txBox="1"/>
          <p:nvPr/>
        </p:nvSpPr>
        <p:spPr>
          <a:xfrm>
            <a:off x="9091312" y="6123695"/>
            <a:ext cx="2868706" cy="646331"/>
          </a:xfrm>
          <a:prstGeom prst="rect">
            <a:avLst/>
          </a:prstGeom>
          <a:noFill/>
        </p:spPr>
        <p:txBody>
          <a:bodyPr wrap="square" rtlCol="0">
            <a:spAutoFit/>
          </a:bodyPr>
          <a:lstStyle/>
          <a:p>
            <a:r>
              <a:rPr lang="en-US" dirty="0" smtClean="0"/>
              <a:t>Fitness check-up</a:t>
            </a:r>
          </a:p>
          <a:p>
            <a:r>
              <a:rPr lang="en-US" dirty="0" smtClean="0"/>
              <a:t>VO2Max (weekly)</a:t>
            </a:r>
            <a:endParaRPr lang="en-US" dirty="0"/>
          </a:p>
        </p:txBody>
      </p:sp>
      <p:pic>
        <p:nvPicPr>
          <p:cNvPr id="25" name="Picture 24" descr="chart.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8469" y="2599318"/>
            <a:ext cx="1784169" cy="3166900"/>
          </a:xfrm>
          <a:prstGeom prst="rect">
            <a:avLst/>
          </a:prstGeom>
        </p:spPr>
      </p:pic>
      <p:sp>
        <p:nvSpPr>
          <p:cNvPr id="32" name="Rounded Rectangle 31"/>
          <p:cNvSpPr/>
          <p:nvPr/>
        </p:nvSpPr>
        <p:spPr>
          <a:xfrm>
            <a:off x="1070629" y="718453"/>
            <a:ext cx="3570897" cy="549321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descr="chart.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64307" y="2599318"/>
            <a:ext cx="1742338" cy="3092650"/>
          </a:xfrm>
          <a:prstGeom prst="rect">
            <a:avLst/>
          </a:prstGeom>
        </p:spPr>
      </p:pic>
      <p:sp>
        <p:nvSpPr>
          <p:cNvPr id="34" name="Rounded Rectangle 33"/>
          <p:cNvSpPr/>
          <p:nvPr/>
        </p:nvSpPr>
        <p:spPr>
          <a:xfrm>
            <a:off x="7875975" y="781487"/>
            <a:ext cx="3746113" cy="543018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3132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860" y="160873"/>
            <a:ext cx="9994939" cy="700540"/>
          </a:xfrm>
        </p:spPr>
        <p:txBody>
          <a:bodyPr>
            <a:normAutofit fontScale="90000"/>
          </a:bodyPr>
          <a:lstStyle/>
          <a:p>
            <a:pPr algn="ctr"/>
            <a:r>
              <a:rPr lang="en-US" b="1" dirty="0"/>
              <a:t>Habit Step 1: </a:t>
            </a:r>
            <a:r>
              <a:rPr lang="en-US" b="1" u="sng" dirty="0"/>
              <a:t>HINT</a:t>
            </a:r>
            <a:r>
              <a:rPr lang="en-US" b="1" dirty="0"/>
              <a:t> </a:t>
            </a:r>
            <a:r>
              <a:rPr lang="en-US" b="1" dirty="0" smtClean="0"/>
              <a:t>(Continued) </a:t>
            </a:r>
            <a:r>
              <a:rPr lang="en-US" b="1" dirty="0"/>
              <a:t/>
            </a:r>
            <a:br>
              <a:rPr lang="en-US" b="1" dirty="0"/>
            </a:br>
            <a:endParaRPr lang="en-US" dirty="0"/>
          </a:p>
        </p:txBody>
      </p:sp>
      <p:pic>
        <p:nvPicPr>
          <p:cNvPr id="4" name="Picture 3" descr="Screen Shot 2018-01-21 at 22.16.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35" y="861412"/>
            <a:ext cx="2651006" cy="4617883"/>
          </a:xfrm>
          <a:prstGeom prst="rect">
            <a:avLst/>
          </a:prstGeom>
        </p:spPr>
      </p:pic>
      <p:pic>
        <p:nvPicPr>
          <p:cNvPr id="5" name="Picture 4" descr="Screen Shot 2018-01-22 at 13.35.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811" y="799248"/>
            <a:ext cx="2678126" cy="4680047"/>
          </a:xfrm>
          <a:prstGeom prst="rect">
            <a:avLst/>
          </a:prstGeom>
        </p:spPr>
      </p:pic>
      <p:pic>
        <p:nvPicPr>
          <p:cNvPr id="6" name="Picture 5" descr="Screen Shot 2018-01-22 at 13.36.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4597" y="799248"/>
            <a:ext cx="2701684" cy="4676337"/>
          </a:xfrm>
          <a:prstGeom prst="rect">
            <a:avLst/>
          </a:prstGeom>
        </p:spPr>
      </p:pic>
      <p:sp>
        <p:nvSpPr>
          <p:cNvPr id="7" name="TextBox 6"/>
          <p:cNvSpPr txBox="1"/>
          <p:nvPr/>
        </p:nvSpPr>
        <p:spPr>
          <a:xfrm>
            <a:off x="233940" y="5497821"/>
            <a:ext cx="3208310" cy="1200329"/>
          </a:xfrm>
          <a:prstGeom prst="rect">
            <a:avLst/>
          </a:prstGeom>
          <a:noFill/>
        </p:spPr>
        <p:txBody>
          <a:bodyPr wrap="square" rtlCol="0">
            <a:spAutoFit/>
          </a:bodyPr>
          <a:lstStyle/>
          <a:p>
            <a:r>
              <a:rPr lang="en-GB" b="1" dirty="0" smtClean="0"/>
              <a:t>RESULTS:</a:t>
            </a:r>
            <a:r>
              <a:rPr lang="en-US" dirty="0" smtClean="0"/>
              <a:t> </a:t>
            </a:r>
            <a:r>
              <a:rPr lang="en-US" dirty="0"/>
              <a:t>histograms </a:t>
            </a:r>
            <a:r>
              <a:rPr lang="en-US" dirty="0" err="1"/>
              <a:t>vs</a:t>
            </a:r>
            <a:r>
              <a:rPr lang="en-US" dirty="0"/>
              <a:t> community: stress, basic cardio, cognitive</a:t>
            </a:r>
            <a:r>
              <a:rPr lang="en-US" dirty="0" smtClean="0"/>
              <a:t>, </a:t>
            </a:r>
            <a:r>
              <a:rPr lang="en-US" dirty="0"/>
              <a:t>(</a:t>
            </a:r>
            <a:r>
              <a:rPr lang="en-US" dirty="0" smtClean="0"/>
              <a:t>VO2max), suggestion to build a base line over 5 days</a:t>
            </a:r>
            <a:endParaRPr lang="en-US" dirty="0"/>
          </a:p>
        </p:txBody>
      </p:sp>
      <p:sp>
        <p:nvSpPr>
          <p:cNvPr id="8" name="TextBox 7"/>
          <p:cNvSpPr txBox="1"/>
          <p:nvPr/>
        </p:nvSpPr>
        <p:spPr>
          <a:xfrm>
            <a:off x="4351908" y="5382201"/>
            <a:ext cx="3676916" cy="1477328"/>
          </a:xfrm>
          <a:prstGeom prst="rect">
            <a:avLst/>
          </a:prstGeom>
          <a:noFill/>
        </p:spPr>
        <p:txBody>
          <a:bodyPr wrap="square" rtlCol="0">
            <a:spAutoFit/>
          </a:bodyPr>
          <a:lstStyle/>
          <a:p>
            <a:r>
              <a:rPr lang="en-US" b="1" dirty="0" smtClean="0"/>
              <a:t>GOAL SETTING: </a:t>
            </a:r>
            <a:r>
              <a:rPr lang="en-US" dirty="0" smtClean="0"/>
              <a:t>Questions re </a:t>
            </a:r>
            <a:r>
              <a:rPr lang="en-US" dirty="0"/>
              <a:t>current lifestyle and </a:t>
            </a:r>
            <a:r>
              <a:rPr lang="en-US" dirty="0" smtClean="0"/>
              <a:t>goals</a:t>
            </a:r>
            <a:r>
              <a:rPr lang="en-US" dirty="0"/>
              <a:t> </a:t>
            </a:r>
            <a:r>
              <a:rPr lang="en-US" dirty="0" smtClean="0"/>
              <a:t>to provide INFORMED </a:t>
            </a:r>
            <a:r>
              <a:rPr lang="en-US" dirty="0"/>
              <a:t>recommendations in combination with scores from the </a:t>
            </a:r>
            <a:r>
              <a:rPr lang="en-US" dirty="0" smtClean="0"/>
              <a:t>checkups</a:t>
            </a:r>
            <a:endParaRPr lang="en-US" dirty="0"/>
          </a:p>
        </p:txBody>
      </p:sp>
      <p:cxnSp>
        <p:nvCxnSpPr>
          <p:cNvPr id="10" name="Straight Connector 9"/>
          <p:cNvCxnSpPr/>
          <p:nvPr/>
        </p:nvCxnSpPr>
        <p:spPr>
          <a:xfrm flipH="1">
            <a:off x="1643067" y="1172232"/>
            <a:ext cx="8881" cy="772607"/>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92417" y="1092307"/>
            <a:ext cx="550650" cy="369332"/>
          </a:xfrm>
          <a:prstGeom prst="rect">
            <a:avLst/>
          </a:prstGeom>
          <a:noFill/>
        </p:spPr>
        <p:txBody>
          <a:bodyPr wrap="square" rtlCol="0">
            <a:spAutoFit/>
          </a:bodyPr>
          <a:lstStyle/>
          <a:p>
            <a:r>
              <a:rPr lang="en-US" dirty="0" smtClean="0"/>
              <a:t>You</a:t>
            </a:r>
            <a:endParaRPr lang="en-US" dirty="0"/>
          </a:p>
        </p:txBody>
      </p:sp>
      <p:sp>
        <p:nvSpPr>
          <p:cNvPr id="12" name="TextBox 11"/>
          <p:cNvSpPr txBox="1"/>
          <p:nvPr/>
        </p:nvSpPr>
        <p:spPr>
          <a:xfrm>
            <a:off x="8819272" y="5497821"/>
            <a:ext cx="3372728" cy="1200329"/>
          </a:xfrm>
          <a:prstGeom prst="rect">
            <a:avLst/>
          </a:prstGeom>
          <a:noFill/>
        </p:spPr>
        <p:txBody>
          <a:bodyPr wrap="square" rtlCol="0">
            <a:spAutoFit/>
          </a:bodyPr>
          <a:lstStyle/>
          <a:p>
            <a:r>
              <a:rPr lang="en-US" b="1" dirty="0" smtClean="0"/>
              <a:t>CURRENT</a:t>
            </a:r>
            <a:r>
              <a:rPr lang="en-US" dirty="0" smtClean="0"/>
              <a:t>: </a:t>
            </a:r>
            <a:r>
              <a:rPr lang="en-US" dirty="0"/>
              <a:t>lifestyle choices + </a:t>
            </a:r>
            <a:r>
              <a:rPr lang="en-US" dirty="0" smtClean="0"/>
              <a:t>activities. Using </a:t>
            </a:r>
            <a:r>
              <a:rPr lang="en-US" dirty="0"/>
              <a:t>logic </a:t>
            </a:r>
            <a:r>
              <a:rPr lang="en-US" dirty="0" smtClean="0"/>
              <a:t>trees:</a:t>
            </a:r>
          </a:p>
          <a:p>
            <a:r>
              <a:rPr lang="en-US" dirty="0" smtClean="0"/>
              <a:t>- exercise </a:t>
            </a:r>
            <a:r>
              <a:rPr lang="en-US" dirty="0"/>
              <a:t>&gt; running &gt; app; </a:t>
            </a:r>
            <a:endParaRPr lang="en-US" dirty="0" smtClean="0"/>
          </a:p>
          <a:p>
            <a:r>
              <a:rPr lang="en-US" dirty="0" smtClean="0"/>
              <a:t>- exercise </a:t>
            </a:r>
            <a:r>
              <a:rPr lang="en-US" dirty="0"/>
              <a:t>&gt; </a:t>
            </a:r>
            <a:r>
              <a:rPr lang="en-US" dirty="0" err="1"/>
              <a:t>crossfit</a:t>
            </a:r>
            <a:r>
              <a:rPr lang="en-US" dirty="0"/>
              <a:t> &gt; </a:t>
            </a:r>
            <a:r>
              <a:rPr lang="en-US" dirty="0" smtClean="0"/>
              <a:t>local gym;</a:t>
            </a:r>
            <a:endParaRPr lang="en-US" dirty="0"/>
          </a:p>
        </p:txBody>
      </p:sp>
    </p:spTree>
    <p:extLst>
      <p:ext uri="{BB962C8B-B14F-4D97-AF65-F5344CB8AC3E}">
        <p14:creationId xmlns:p14="http://schemas.microsoft.com/office/powerpoint/2010/main" val="404936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58" y="72067"/>
            <a:ext cx="11510349" cy="425243"/>
          </a:xfrm>
        </p:spPr>
        <p:txBody>
          <a:bodyPr>
            <a:normAutofit fontScale="90000"/>
          </a:bodyPr>
          <a:lstStyle/>
          <a:p>
            <a:pPr algn="ctr"/>
            <a:r>
              <a:rPr lang="en-GB" b="1" dirty="0" smtClean="0"/>
              <a:t>Habit Step 2: </a:t>
            </a:r>
            <a:r>
              <a:rPr lang="en-GB" b="1" u="sng" dirty="0" smtClean="0"/>
              <a:t>POSITIVE ACTION</a:t>
            </a:r>
            <a:r>
              <a:rPr lang="en-GB" b="1" dirty="0" smtClean="0"/>
              <a:t> </a:t>
            </a:r>
            <a:endParaRPr lang="en-US" b="1" dirty="0"/>
          </a:p>
        </p:txBody>
      </p:sp>
      <p:sp>
        <p:nvSpPr>
          <p:cNvPr id="7" name="TextBox 6"/>
          <p:cNvSpPr txBox="1"/>
          <p:nvPr/>
        </p:nvSpPr>
        <p:spPr>
          <a:xfrm>
            <a:off x="62170" y="5413554"/>
            <a:ext cx="3392711" cy="1200329"/>
          </a:xfrm>
          <a:prstGeom prst="rect">
            <a:avLst/>
          </a:prstGeom>
          <a:noFill/>
        </p:spPr>
        <p:txBody>
          <a:bodyPr wrap="square" rtlCol="0">
            <a:spAutoFit/>
          </a:bodyPr>
          <a:lstStyle/>
          <a:p>
            <a:r>
              <a:rPr lang="en-US" b="1" dirty="0" smtClean="0"/>
              <a:t>CHECK-UP RESULTS + GOALS = USER PROFILE</a:t>
            </a:r>
            <a:r>
              <a:rPr lang="en-US" dirty="0" smtClean="0"/>
              <a:t>. ML matches user profile with other users to suggest plans which worked in the past </a:t>
            </a:r>
            <a:endParaRPr lang="en-US" dirty="0"/>
          </a:p>
        </p:txBody>
      </p:sp>
      <p:pic>
        <p:nvPicPr>
          <p:cNvPr id="8" name="Picture 7" descr="Screen Shot 2018-01-22 at 16.53.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59" y="645500"/>
            <a:ext cx="2882244" cy="4768054"/>
          </a:xfrm>
          <a:prstGeom prst="rect">
            <a:avLst/>
          </a:prstGeom>
        </p:spPr>
      </p:pic>
      <p:pic>
        <p:nvPicPr>
          <p:cNvPr id="9" name="Picture 8" descr="char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499" y="691824"/>
            <a:ext cx="2660130" cy="4721730"/>
          </a:xfrm>
          <a:prstGeom prst="rect">
            <a:avLst/>
          </a:prstGeom>
        </p:spPr>
      </p:pic>
      <p:sp>
        <p:nvSpPr>
          <p:cNvPr id="10" name="Rectangle 9"/>
          <p:cNvSpPr/>
          <p:nvPr/>
        </p:nvSpPr>
        <p:spPr>
          <a:xfrm>
            <a:off x="4409499" y="691824"/>
            <a:ext cx="2660130" cy="4721730"/>
          </a:xfrm>
          <a:prstGeom prst="rect">
            <a:avLst/>
          </a:prstGeom>
          <a:noFill/>
          <a:ln w="22225">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872309" y="5431315"/>
            <a:ext cx="3925597" cy="1200329"/>
          </a:xfrm>
          <a:prstGeom prst="rect">
            <a:avLst/>
          </a:prstGeom>
          <a:noFill/>
        </p:spPr>
        <p:txBody>
          <a:bodyPr wrap="square" rtlCol="0">
            <a:spAutoFit/>
          </a:bodyPr>
          <a:lstStyle/>
          <a:p>
            <a:r>
              <a:rPr lang="en-US" b="1" dirty="0" smtClean="0"/>
              <a:t>RECOMMEND</a:t>
            </a:r>
            <a:r>
              <a:rPr lang="en-US" dirty="0" smtClean="0"/>
              <a:t> quick fixes right within the app, i.e. breathing and positive thinking for stress reduction. Also diets, Vo2max improvement through intervals</a:t>
            </a:r>
            <a:endParaRPr lang="en-US" dirty="0"/>
          </a:p>
        </p:txBody>
      </p:sp>
      <p:pic>
        <p:nvPicPr>
          <p:cNvPr id="12" name="Picture 11" descr="Screen Shot 2018-01-22 at 17.45.3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1691" y="646563"/>
            <a:ext cx="2718830" cy="4784752"/>
          </a:xfrm>
          <a:prstGeom prst="rect">
            <a:avLst/>
          </a:prstGeom>
        </p:spPr>
      </p:pic>
      <p:sp>
        <p:nvSpPr>
          <p:cNvPr id="13" name="TextBox 12"/>
          <p:cNvSpPr txBox="1"/>
          <p:nvPr/>
        </p:nvSpPr>
        <p:spPr>
          <a:xfrm>
            <a:off x="8074647" y="5409976"/>
            <a:ext cx="3925597" cy="923330"/>
          </a:xfrm>
          <a:prstGeom prst="rect">
            <a:avLst/>
          </a:prstGeom>
          <a:noFill/>
        </p:spPr>
        <p:txBody>
          <a:bodyPr wrap="square" rtlCol="0">
            <a:spAutoFit/>
          </a:bodyPr>
          <a:lstStyle/>
          <a:p>
            <a:r>
              <a:rPr lang="en-US" b="1" dirty="0" smtClean="0"/>
              <a:t>RECOMMEND</a:t>
            </a:r>
            <a:r>
              <a:rPr lang="en-US" dirty="0" smtClean="0"/>
              <a:t> partner apps or local to user facilities for complex tasks, i.e. yoga, cross-fit, fitness plans   </a:t>
            </a:r>
            <a:endParaRPr lang="en-US" dirty="0"/>
          </a:p>
        </p:txBody>
      </p:sp>
    </p:spTree>
    <p:extLst>
      <p:ext uri="{BB962C8B-B14F-4D97-AF65-F5344CB8AC3E}">
        <p14:creationId xmlns:p14="http://schemas.microsoft.com/office/powerpoint/2010/main" val="41880008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709"/>
            <a:ext cx="10441233" cy="845493"/>
          </a:xfrm>
        </p:spPr>
        <p:txBody>
          <a:bodyPr>
            <a:normAutofit fontScale="90000"/>
          </a:bodyPr>
          <a:lstStyle/>
          <a:p>
            <a:pPr algn="ctr"/>
            <a:r>
              <a:rPr lang="en-US" b="1" dirty="0"/>
              <a:t>Habit Step </a:t>
            </a:r>
            <a:r>
              <a:rPr lang="en-US" b="1" dirty="0" smtClean="0"/>
              <a:t>3: </a:t>
            </a:r>
            <a:r>
              <a:rPr lang="en-US" b="1" u="sng" dirty="0" smtClean="0"/>
              <a:t>REWARD</a:t>
            </a:r>
            <a:r>
              <a:rPr lang="en-US" b="1" dirty="0" smtClean="0"/>
              <a:t> </a:t>
            </a:r>
            <a:r>
              <a:rPr lang="en-US" b="1" dirty="0"/>
              <a:t/>
            </a:r>
            <a:br>
              <a:rPr lang="en-US" b="1" dirty="0"/>
            </a:br>
            <a:endParaRPr lang="en-US" dirty="0"/>
          </a:p>
        </p:txBody>
      </p:sp>
      <p:pic>
        <p:nvPicPr>
          <p:cNvPr id="4" name="Picture 3" descr="Screen Shot 2018-01-22 at 18.05.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89" y="523238"/>
            <a:ext cx="4290405" cy="5233889"/>
          </a:xfrm>
          <a:prstGeom prst="rect">
            <a:avLst/>
          </a:prstGeom>
        </p:spPr>
      </p:pic>
      <p:pic>
        <p:nvPicPr>
          <p:cNvPr id="5" name="Picture 4" descr="Screen Shot 2018-01-22 at 18.21.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2056" y="596058"/>
            <a:ext cx="3019884" cy="5085866"/>
          </a:xfrm>
          <a:prstGeom prst="rect">
            <a:avLst/>
          </a:prstGeom>
        </p:spPr>
      </p:pic>
      <p:pic>
        <p:nvPicPr>
          <p:cNvPr id="6" name="Picture 5" descr="Screen Shot 2018-01-22 at 18.29.0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694" y="671261"/>
            <a:ext cx="3241729" cy="5085866"/>
          </a:xfrm>
          <a:prstGeom prst="rect">
            <a:avLst/>
          </a:prstGeom>
        </p:spPr>
      </p:pic>
      <p:sp>
        <p:nvSpPr>
          <p:cNvPr id="7" name="Rectangle 6"/>
          <p:cNvSpPr/>
          <p:nvPr/>
        </p:nvSpPr>
        <p:spPr>
          <a:xfrm>
            <a:off x="4770694" y="596059"/>
            <a:ext cx="3241729" cy="5085865"/>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9072056" y="596058"/>
            <a:ext cx="3019884" cy="5085866"/>
          </a:xfrm>
          <a:prstGeom prst="rect">
            <a:avLst/>
          </a:prstGeom>
          <a:noFill/>
          <a:ln w="1905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80289" y="5827965"/>
            <a:ext cx="3020446" cy="923330"/>
          </a:xfrm>
          <a:prstGeom prst="rect">
            <a:avLst/>
          </a:prstGeom>
          <a:noFill/>
        </p:spPr>
        <p:txBody>
          <a:bodyPr wrap="square" rtlCol="0">
            <a:spAutoFit/>
          </a:bodyPr>
          <a:lstStyle/>
          <a:p>
            <a:r>
              <a:rPr lang="en-US" b="1" dirty="0" smtClean="0"/>
              <a:t>MORNING REPORT </a:t>
            </a:r>
            <a:r>
              <a:rPr lang="en-US" dirty="0" smtClean="0"/>
              <a:t>for the day with recommendations and quick fixes, trends</a:t>
            </a:r>
            <a:endParaRPr lang="en-US" dirty="0"/>
          </a:p>
        </p:txBody>
      </p:sp>
      <p:sp>
        <p:nvSpPr>
          <p:cNvPr id="10" name="TextBox 9"/>
          <p:cNvSpPr txBox="1"/>
          <p:nvPr/>
        </p:nvSpPr>
        <p:spPr>
          <a:xfrm>
            <a:off x="9072056" y="5827965"/>
            <a:ext cx="3020446" cy="369332"/>
          </a:xfrm>
          <a:prstGeom prst="rect">
            <a:avLst/>
          </a:prstGeom>
          <a:noFill/>
        </p:spPr>
        <p:txBody>
          <a:bodyPr wrap="square" rtlCol="0">
            <a:spAutoFit/>
          </a:bodyPr>
          <a:lstStyle/>
          <a:p>
            <a:r>
              <a:rPr lang="en-US" b="1" dirty="0" smtClean="0"/>
              <a:t>LINK TO FACEBOOK</a:t>
            </a:r>
            <a:endParaRPr lang="en-US" dirty="0"/>
          </a:p>
        </p:txBody>
      </p:sp>
      <p:sp>
        <p:nvSpPr>
          <p:cNvPr id="11" name="TextBox 10"/>
          <p:cNvSpPr txBox="1"/>
          <p:nvPr/>
        </p:nvSpPr>
        <p:spPr>
          <a:xfrm>
            <a:off x="4770694" y="5827965"/>
            <a:ext cx="3241729" cy="923330"/>
          </a:xfrm>
          <a:prstGeom prst="rect">
            <a:avLst/>
          </a:prstGeom>
          <a:noFill/>
        </p:spPr>
        <p:txBody>
          <a:bodyPr wrap="square" rtlCol="0">
            <a:spAutoFit/>
          </a:bodyPr>
          <a:lstStyle/>
          <a:p>
            <a:r>
              <a:rPr lang="en-US" b="1" dirty="0" smtClean="0"/>
              <a:t>FRIENDS/CLANS: </a:t>
            </a:r>
            <a:r>
              <a:rPr lang="en-US" dirty="0" smtClean="0"/>
              <a:t>Link </a:t>
            </a:r>
            <a:r>
              <a:rPr lang="en-US" dirty="0"/>
              <a:t>with like minded users and get their support</a:t>
            </a:r>
          </a:p>
        </p:txBody>
      </p:sp>
      <p:pic>
        <p:nvPicPr>
          <p:cNvPr id="12" name="Picture 11" descr="Screen Shot 2018-01-22 at 18.26.4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4458" y="2094132"/>
            <a:ext cx="1787965" cy="657340"/>
          </a:xfrm>
          <a:prstGeom prst="rect">
            <a:avLst/>
          </a:prstGeom>
        </p:spPr>
      </p:pic>
    </p:spTree>
    <p:extLst>
      <p:ext uri="{BB962C8B-B14F-4D97-AF65-F5344CB8AC3E}">
        <p14:creationId xmlns:p14="http://schemas.microsoft.com/office/powerpoint/2010/main" val="99001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22" y="90435"/>
            <a:ext cx="3806755" cy="6767565"/>
          </a:xfrm>
          <a:prstGeom prst="rect">
            <a:avLst/>
          </a:prstGeom>
        </p:spPr>
      </p:pic>
      <p:sp>
        <p:nvSpPr>
          <p:cNvPr id="7" name="TextBox 6"/>
          <p:cNvSpPr txBox="1"/>
          <p:nvPr/>
        </p:nvSpPr>
        <p:spPr>
          <a:xfrm>
            <a:off x="4791341" y="2053178"/>
            <a:ext cx="7400659" cy="2862323"/>
          </a:xfrm>
          <a:prstGeom prst="rect">
            <a:avLst/>
          </a:prstGeom>
          <a:noFill/>
        </p:spPr>
        <p:txBody>
          <a:bodyPr wrap="none" rtlCol="0">
            <a:spAutoFit/>
          </a:bodyPr>
          <a:lstStyle/>
          <a:p>
            <a:r>
              <a:rPr lang="en-US" dirty="0" smtClean="0"/>
              <a:t>Our design style will take elements from the Fabulous app, </a:t>
            </a:r>
            <a:r>
              <a:rPr lang="en-US" dirty="0" err="1" smtClean="0"/>
              <a:t>Welltory</a:t>
            </a:r>
            <a:r>
              <a:rPr lang="en-US" dirty="0"/>
              <a:t> </a:t>
            </a:r>
            <a:r>
              <a:rPr lang="en-US" dirty="0" smtClean="0"/>
              <a:t>and </a:t>
            </a:r>
          </a:p>
          <a:p>
            <a:r>
              <a:rPr lang="en-US" dirty="0" smtClean="0"/>
              <a:t>Workflow</a:t>
            </a:r>
          </a:p>
          <a:p>
            <a:endParaRPr lang="en-US" dirty="0" smtClean="0"/>
          </a:p>
          <a:p>
            <a:r>
              <a:rPr lang="en-US" dirty="0" smtClean="0"/>
              <a:t>We will aim for a fairly gender neutral target, but will bright and colorful. </a:t>
            </a:r>
          </a:p>
          <a:p>
            <a:endParaRPr lang="en-US" dirty="0"/>
          </a:p>
          <a:p>
            <a:r>
              <a:rPr lang="en-US" dirty="0" smtClean="0"/>
              <a:t>3</a:t>
            </a:r>
            <a:r>
              <a:rPr lang="en-US" baseline="30000" dirty="0" smtClean="0"/>
              <a:t>rd</a:t>
            </a:r>
            <a:r>
              <a:rPr lang="en-US" dirty="0" smtClean="0"/>
              <a:t> party data collection will be enabled through Apple Health: sleep, steps, </a:t>
            </a:r>
          </a:p>
          <a:p>
            <a:r>
              <a:rPr lang="en-US" dirty="0" smtClean="0"/>
              <a:t>Workouts</a:t>
            </a:r>
          </a:p>
          <a:p>
            <a:endParaRPr lang="en-US" dirty="0" smtClean="0"/>
          </a:p>
          <a:p>
            <a:r>
              <a:rPr lang="en-US" dirty="0" smtClean="0"/>
              <a:t>Achievements and gamified progression will be added to the flow of the app.</a:t>
            </a:r>
          </a:p>
          <a:p>
            <a:pPr marL="285750" indent="-285750">
              <a:buFont typeface="Arial" charset="0"/>
              <a:buChar char="•"/>
            </a:pPr>
            <a:endParaRPr lang="en-US" dirty="0"/>
          </a:p>
        </p:txBody>
      </p:sp>
    </p:spTree>
    <p:extLst>
      <p:ext uri="{BB962C8B-B14F-4D97-AF65-F5344CB8AC3E}">
        <p14:creationId xmlns:p14="http://schemas.microsoft.com/office/powerpoint/2010/main" val="2907327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7618</TotalTime>
  <Words>457</Words>
  <Application>Microsoft Macintosh PowerPoint</Application>
  <PresentationFormat>Custom</PresentationFormat>
  <Paragraphs>71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Ads</vt:lpstr>
      <vt:lpstr>PowerPoint Presentation</vt:lpstr>
      <vt:lpstr>PowerPoint Presentation</vt:lpstr>
      <vt:lpstr>Habit Step 1: HINT (Continued)  </vt:lpstr>
      <vt:lpstr>Habit Step 2: POSITIVE ACTION </vt:lpstr>
      <vt:lpstr>Habit Step 3: REWARD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Dmitri</cp:lastModifiedBy>
  <cp:revision>150</cp:revision>
  <cp:lastPrinted>2018-01-21T18:49:42Z</cp:lastPrinted>
  <dcterms:created xsi:type="dcterms:W3CDTF">2018-01-16T06:16:02Z</dcterms:created>
  <dcterms:modified xsi:type="dcterms:W3CDTF">2018-01-27T14:56:17Z</dcterms:modified>
</cp:coreProperties>
</file>