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5"/>
  </p:notesMasterIdLst>
  <p:sldIdLst>
    <p:sldId id="325" r:id="rId5"/>
    <p:sldId id="356" r:id="rId6"/>
    <p:sldId id="358" r:id="rId7"/>
    <p:sldId id="357" r:id="rId8"/>
    <p:sldId id="364" r:id="rId9"/>
    <p:sldId id="360" r:id="rId10"/>
    <p:sldId id="361" r:id="rId11"/>
    <p:sldId id="362" r:id="rId12"/>
    <p:sldId id="363" r:id="rId13"/>
    <p:sldId id="350" r:id="rId14"/>
    <p:sldId id="351" r:id="rId15"/>
    <p:sldId id="348" r:id="rId16"/>
    <p:sldId id="359" r:id="rId17"/>
    <p:sldId id="347" r:id="rId18"/>
    <p:sldId id="346" r:id="rId19"/>
    <p:sldId id="352" r:id="rId20"/>
    <p:sldId id="353" r:id="rId21"/>
    <p:sldId id="354" r:id="rId22"/>
    <p:sldId id="349" r:id="rId23"/>
    <p:sldId id="345" r:id="rId24"/>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ittany Bruce" initials="BB"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E1F8"/>
    <a:srgbClr val="DEEBF7"/>
    <a:srgbClr val="51B747"/>
    <a:srgbClr val="A8E0F9"/>
    <a:srgbClr val="00A5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72922B-5A99-4D56-99DA-DB6531D5EAA8}" v="22" dt="2018-02-16T22:23:12.139"/>
    <p1510:client id="{BE428152-5C5C-40C9-A97B-4744D71D4949}" v="238" dt="2018-02-16T22:52:19.0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52"/>
    <p:restoredTop sz="91311" autoAdjust="0"/>
  </p:normalViewPr>
  <p:slideViewPr>
    <p:cSldViewPr snapToGrid="0">
      <p:cViewPr varScale="1">
        <p:scale>
          <a:sx n="107" d="100"/>
          <a:sy n="107" d="100"/>
        </p:scale>
        <p:origin x="65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notesMaster" Target="notesMasters/notesMaster1.xml"/><Relationship Id="rId26" Type="http://schemas.openxmlformats.org/officeDocument/2006/relationships/commentAuthors" Target="commentAuthors.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31" Type="http://schemas.microsoft.com/office/2015/10/relationships/revisionInfo" Target="revisionInfo.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CDD48A72-6892-4483-8C2D-A0C136800B79}" type="datetimeFigureOut">
              <a:rPr lang="en-US" smtClean="0"/>
              <a:t>2/17/18</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7EE1AEB4-1EC3-4FF5-B87D-1FFD28215329}" type="slidenum">
              <a:rPr lang="en-US" smtClean="0"/>
              <a:t>‹#›</a:t>
            </a:fld>
            <a:endParaRPr lang="en-US"/>
          </a:p>
        </p:txBody>
      </p:sp>
    </p:spTree>
    <p:extLst>
      <p:ext uri="{BB962C8B-B14F-4D97-AF65-F5344CB8AC3E}">
        <p14:creationId xmlns:p14="http://schemas.microsoft.com/office/powerpoint/2010/main" val="2340070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E1AEB4-1EC3-4FF5-B87D-1FFD28215329}" type="slidenum">
              <a:rPr lang="en-US" smtClean="0"/>
              <a:t>11</a:t>
            </a:fld>
            <a:endParaRPr lang="en-US"/>
          </a:p>
        </p:txBody>
      </p:sp>
    </p:spTree>
    <p:extLst>
      <p:ext uri="{BB962C8B-B14F-4D97-AF65-F5344CB8AC3E}">
        <p14:creationId xmlns:p14="http://schemas.microsoft.com/office/powerpoint/2010/main" val="3192269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E1AEB4-1EC3-4FF5-B87D-1FFD28215329}" type="slidenum">
              <a:rPr lang="en-US" smtClean="0"/>
              <a:t>12</a:t>
            </a:fld>
            <a:endParaRPr lang="en-US"/>
          </a:p>
        </p:txBody>
      </p:sp>
    </p:spTree>
    <p:extLst>
      <p:ext uri="{BB962C8B-B14F-4D97-AF65-F5344CB8AC3E}">
        <p14:creationId xmlns:p14="http://schemas.microsoft.com/office/powerpoint/2010/main" val="3572974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E1AEB4-1EC3-4FF5-B87D-1FFD28215329}" type="slidenum">
              <a:rPr lang="en-US" smtClean="0"/>
              <a:t>13</a:t>
            </a:fld>
            <a:endParaRPr lang="en-US"/>
          </a:p>
        </p:txBody>
      </p:sp>
    </p:spTree>
    <p:extLst>
      <p:ext uri="{BB962C8B-B14F-4D97-AF65-F5344CB8AC3E}">
        <p14:creationId xmlns:p14="http://schemas.microsoft.com/office/powerpoint/2010/main" val="3550603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E1AEB4-1EC3-4FF5-B87D-1FFD28215329}" type="slidenum">
              <a:rPr lang="en-US" smtClean="0"/>
              <a:t>19</a:t>
            </a:fld>
            <a:endParaRPr lang="en-US"/>
          </a:p>
        </p:txBody>
      </p:sp>
    </p:spTree>
    <p:extLst>
      <p:ext uri="{BB962C8B-B14F-4D97-AF65-F5344CB8AC3E}">
        <p14:creationId xmlns:p14="http://schemas.microsoft.com/office/powerpoint/2010/main" val="4186838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2B6B53D-8CD2-4C7A-B26B-D927FB784DE0}" type="datetimeFigureOut">
              <a:rPr lang="en-US" smtClean="0"/>
              <a:t>2/17/18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FA4EF8-9465-4B18-B64C-07F8D0027131}" type="slidenum">
              <a:rPr lang="en-US" smtClean="0"/>
              <a:t>‹#›</a:t>
            </a:fld>
            <a:endParaRPr lang="en-US"/>
          </a:p>
        </p:txBody>
      </p:sp>
    </p:spTree>
    <p:extLst>
      <p:ext uri="{BB962C8B-B14F-4D97-AF65-F5344CB8AC3E}">
        <p14:creationId xmlns:p14="http://schemas.microsoft.com/office/powerpoint/2010/main" val="1429825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B6B53D-8CD2-4C7A-B26B-D927FB784DE0}" type="datetimeFigureOut">
              <a:rPr lang="en-US" smtClean="0"/>
              <a:t>2/17/18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FA4EF8-9465-4B18-B64C-07F8D0027131}" type="slidenum">
              <a:rPr lang="en-US" smtClean="0"/>
              <a:t>‹#›</a:t>
            </a:fld>
            <a:endParaRPr lang="en-US"/>
          </a:p>
        </p:txBody>
      </p:sp>
    </p:spTree>
    <p:extLst>
      <p:ext uri="{BB962C8B-B14F-4D97-AF65-F5344CB8AC3E}">
        <p14:creationId xmlns:p14="http://schemas.microsoft.com/office/powerpoint/2010/main" val="1976913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B6B53D-8CD2-4C7A-B26B-D927FB784DE0}" type="datetimeFigureOut">
              <a:rPr lang="en-US" smtClean="0"/>
              <a:t>2/17/18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FA4EF8-9465-4B18-B64C-07F8D0027131}" type="slidenum">
              <a:rPr lang="en-US" smtClean="0"/>
              <a:t>‹#›</a:t>
            </a:fld>
            <a:endParaRPr lang="en-US"/>
          </a:p>
        </p:txBody>
      </p:sp>
    </p:spTree>
    <p:extLst>
      <p:ext uri="{BB962C8B-B14F-4D97-AF65-F5344CB8AC3E}">
        <p14:creationId xmlns:p14="http://schemas.microsoft.com/office/powerpoint/2010/main" val="43446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B6B53D-8CD2-4C7A-B26B-D927FB784DE0}" type="datetimeFigureOut">
              <a:rPr lang="en-US" smtClean="0"/>
              <a:t>2/17/18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FA4EF8-9465-4B18-B64C-07F8D0027131}" type="slidenum">
              <a:rPr lang="en-US" smtClean="0"/>
              <a:t>‹#›</a:t>
            </a:fld>
            <a:endParaRPr lang="en-US"/>
          </a:p>
        </p:txBody>
      </p:sp>
    </p:spTree>
    <p:extLst>
      <p:ext uri="{BB962C8B-B14F-4D97-AF65-F5344CB8AC3E}">
        <p14:creationId xmlns:p14="http://schemas.microsoft.com/office/powerpoint/2010/main" val="1570470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2B6B53D-8CD2-4C7A-B26B-D927FB784DE0}" type="datetimeFigureOut">
              <a:rPr lang="en-US" smtClean="0"/>
              <a:t>2/17/18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FA4EF8-9465-4B18-B64C-07F8D0027131}" type="slidenum">
              <a:rPr lang="en-US" smtClean="0"/>
              <a:t>‹#›</a:t>
            </a:fld>
            <a:endParaRPr lang="en-US"/>
          </a:p>
        </p:txBody>
      </p:sp>
    </p:spTree>
    <p:extLst>
      <p:ext uri="{BB962C8B-B14F-4D97-AF65-F5344CB8AC3E}">
        <p14:creationId xmlns:p14="http://schemas.microsoft.com/office/powerpoint/2010/main" val="3919336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2B6B53D-8CD2-4C7A-B26B-D927FB784DE0}" type="datetimeFigureOut">
              <a:rPr lang="en-US" smtClean="0"/>
              <a:t>2/17/18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FA4EF8-9465-4B18-B64C-07F8D0027131}" type="slidenum">
              <a:rPr lang="en-US" smtClean="0"/>
              <a:t>‹#›</a:t>
            </a:fld>
            <a:endParaRPr lang="en-US"/>
          </a:p>
        </p:txBody>
      </p:sp>
    </p:spTree>
    <p:extLst>
      <p:ext uri="{BB962C8B-B14F-4D97-AF65-F5344CB8AC3E}">
        <p14:creationId xmlns:p14="http://schemas.microsoft.com/office/powerpoint/2010/main" val="4109201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2B6B53D-8CD2-4C7A-B26B-D927FB784DE0}" type="datetimeFigureOut">
              <a:rPr lang="en-US" smtClean="0"/>
              <a:t>2/17/18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FA4EF8-9465-4B18-B64C-07F8D0027131}" type="slidenum">
              <a:rPr lang="en-US" smtClean="0"/>
              <a:t>‹#›</a:t>
            </a:fld>
            <a:endParaRPr lang="en-US"/>
          </a:p>
        </p:txBody>
      </p:sp>
    </p:spTree>
    <p:extLst>
      <p:ext uri="{BB962C8B-B14F-4D97-AF65-F5344CB8AC3E}">
        <p14:creationId xmlns:p14="http://schemas.microsoft.com/office/powerpoint/2010/main" val="332222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B6B53D-8CD2-4C7A-B26B-D927FB784DE0}" type="datetimeFigureOut">
              <a:rPr lang="en-US" smtClean="0"/>
              <a:t>2/17/18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FA4EF8-9465-4B18-B64C-07F8D0027131}" type="slidenum">
              <a:rPr lang="en-US" smtClean="0"/>
              <a:t>‹#›</a:t>
            </a:fld>
            <a:endParaRPr lang="en-US"/>
          </a:p>
        </p:txBody>
      </p:sp>
    </p:spTree>
    <p:extLst>
      <p:ext uri="{BB962C8B-B14F-4D97-AF65-F5344CB8AC3E}">
        <p14:creationId xmlns:p14="http://schemas.microsoft.com/office/powerpoint/2010/main" val="2831875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B6B53D-8CD2-4C7A-B26B-D927FB784DE0}" type="datetimeFigureOut">
              <a:rPr lang="en-US" smtClean="0"/>
              <a:t>2/17/18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FA4EF8-9465-4B18-B64C-07F8D0027131}" type="slidenum">
              <a:rPr lang="en-US" smtClean="0"/>
              <a:t>‹#›</a:t>
            </a:fld>
            <a:endParaRPr lang="en-US"/>
          </a:p>
        </p:txBody>
      </p:sp>
    </p:spTree>
    <p:extLst>
      <p:ext uri="{BB962C8B-B14F-4D97-AF65-F5344CB8AC3E}">
        <p14:creationId xmlns:p14="http://schemas.microsoft.com/office/powerpoint/2010/main" val="3782087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2B6B53D-8CD2-4C7A-B26B-D927FB784DE0}" type="datetimeFigureOut">
              <a:rPr lang="en-US" smtClean="0"/>
              <a:t>2/17/18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FA4EF8-9465-4B18-B64C-07F8D0027131}" type="slidenum">
              <a:rPr lang="en-US" smtClean="0"/>
              <a:t>‹#›</a:t>
            </a:fld>
            <a:endParaRPr lang="en-US"/>
          </a:p>
        </p:txBody>
      </p:sp>
    </p:spTree>
    <p:extLst>
      <p:ext uri="{BB962C8B-B14F-4D97-AF65-F5344CB8AC3E}">
        <p14:creationId xmlns:p14="http://schemas.microsoft.com/office/powerpoint/2010/main" val="2798327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2B6B53D-8CD2-4C7A-B26B-D927FB784DE0}" type="datetimeFigureOut">
              <a:rPr lang="en-US" smtClean="0"/>
              <a:t>2/17/18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FA4EF8-9465-4B18-B64C-07F8D0027131}" type="slidenum">
              <a:rPr lang="en-US" smtClean="0"/>
              <a:t>‹#›</a:t>
            </a:fld>
            <a:endParaRPr lang="en-US"/>
          </a:p>
        </p:txBody>
      </p:sp>
    </p:spTree>
    <p:extLst>
      <p:ext uri="{BB962C8B-B14F-4D97-AF65-F5344CB8AC3E}">
        <p14:creationId xmlns:p14="http://schemas.microsoft.com/office/powerpoint/2010/main" val="324439194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B6B53D-8CD2-4C7A-B26B-D927FB784DE0}" type="datetimeFigureOut">
              <a:rPr lang="en-US" smtClean="0"/>
              <a:t>2/17/18</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FA4EF8-9465-4B18-B64C-07F8D0027131}" type="slidenum">
              <a:rPr lang="en-US" smtClean="0"/>
              <a:t>‹#›</a:t>
            </a:fld>
            <a:endParaRPr lang="en-US"/>
          </a:p>
        </p:txBody>
      </p:sp>
    </p:spTree>
    <p:extLst>
      <p:ext uri="{BB962C8B-B14F-4D97-AF65-F5344CB8AC3E}">
        <p14:creationId xmlns:p14="http://schemas.microsoft.com/office/powerpoint/2010/main" val="35400637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g"/><Relationship Id="rId5" Type="http://schemas.openxmlformats.org/officeDocument/2006/relationships/image" Target="../media/image15.jpg"/><Relationship Id="rId6" Type="http://schemas.openxmlformats.org/officeDocument/2006/relationships/image" Target="../media/image16.jpg"/><Relationship Id="rId7" Type="http://schemas.openxmlformats.org/officeDocument/2006/relationships/image" Target="../media/image17.jpg"/><Relationship Id="rId8"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9.jpg"/><Relationship Id="rId5" Type="http://schemas.openxmlformats.org/officeDocument/2006/relationships/image" Target="../media/image20.jpg"/><Relationship Id="rId6" Type="http://schemas.openxmlformats.org/officeDocument/2006/relationships/image" Target="../media/image21.jpg"/><Relationship Id="rId7"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3.jpg"/><Relationship Id="rId5" Type="http://schemas.openxmlformats.org/officeDocument/2006/relationships/image" Target="../media/image24.jpg"/><Relationship Id="rId6" Type="http://schemas.openxmlformats.org/officeDocument/2006/relationships/image" Target="../media/image1.jpg"/><Relationship Id="rId7" Type="http://schemas.openxmlformats.org/officeDocument/2006/relationships/image" Target="../media/image25.jpg"/><Relationship Id="rId8"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jpg"/><Relationship Id="rId5" Type="http://schemas.openxmlformats.org/officeDocument/2006/relationships/image" Target="../media/image28.jpg"/><Relationship Id="rId6" Type="http://schemas.openxmlformats.org/officeDocument/2006/relationships/image" Target="../media/image29.jpg"/><Relationship Id="rId7" Type="http://schemas.openxmlformats.org/officeDocument/2006/relationships/image" Target="../media/image30.jpg"/><Relationship Id="rId8" Type="http://schemas.openxmlformats.org/officeDocument/2006/relationships/image" Target="../media/image31.jpg"/><Relationship Id="rId9"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4" Type="http://schemas.openxmlformats.org/officeDocument/2006/relationships/image" Target="../media/image34.JPG"/><Relationship Id="rId5" Type="http://schemas.openxmlformats.org/officeDocument/2006/relationships/image" Target="../media/image2.jpg"/><Relationship Id="rId6"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4" Type="http://schemas.openxmlformats.org/officeDocument/2006/relationships/image" Target="../media/image37.jpg"/><Relationship Id="rId5" Type="http://schemas.openxmlformats.org/officeDocument/2006/relationships/image" Target="../media/image38.jpg"/><Relationship Id="rId6"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image" Target="../media/image35.jp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jpg"/><Relationship Id="rId5" Type="http://schemas.openxmlformats.org/officeDocument/2006/relationships/image" Target="../media/image42.jpg"/><Relationship Id="rId6"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image" Target="../media/image39.jp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jpeg"/><Relationship Id="rId5" Type="http://schemas.openxmlformats.org/officeDocument/2006/relationships/image" Target="../media/image45.jpeg"/><Relationship Id="rId6" Type="http://schemas.openxmlformats.org/officeDocument/2006/relationships/image" Target="../media/image46.jpeg"/><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18.png"/><Relationship Id="rId5" Type="http://schemas.openxmlformats.org/officeDocument/2006/relationships/image" Target="../media/image49.jpg"/><Relationship Id="rId6" Type="http://schemas.openxmlformats.org/officeDocument/2006/relationships/image" Target="../media/image50.jpg"/><Relationship Id="rId1" Type="http://schemas.openxmlformats.org/officeDocument/2006/relationships/slideLayout" Target="../slideLayouts/slideLayout7.xml"/><Relationship Id="rId2" Type="http://schemas.openxmlformats.org/officeDocument/2006/relationships/image" Target="../media/image47.jp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jpg"/><Relationship Id="rId7" Type="http://schemas.openxmlformats.org/officeDocument/2006/relationships/image" Target="../media/image55.jpg"/><Relationship Id="rId8"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57.jpg"/><Relationship Id="rId4" Type="http://schemas.openxmlformats.org/officeDocument/2006/relationships/image" Target="../media/image58.jpg"/><Relationship Id="rId5" Type="http://schemas.openxmlformats.org/officeDocument/2006/relationships/image" Target="../media/image59.jpg"/><Relationship Id="rId6" Type="http://schemas.openxmlformats.org/officeDocument/2006/relationships/image" Target="../media/image60.jpg"/><Relationship Id="rId7"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image" Target="../media/image5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1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BECDA1F6-A6D4-46E3-B434-DD2F5B1C9A4A}"/>
              </a:ext>
            </a:extLst>
          </p:cNvPr>
          <p:cNvSpPr/>
          <p:nvPr/>
        </p:nvSpPr>
        <p:spPr>
          <a:xfrm>
            <a:off x="1" y="2875853"/>
            <a:ext cx="12192000" cy="2726607"/>
          </a:xfrm>
          <a:prstGeom prst="rect">
            <a:avLst/>
          </a:prstGeom>
          <a:solidFill>
            <a:schemeClr val="accent5">
              <a:lumMod val="20000"/>
              <a:lumOff val="80000"/>
            </a:schemeClr>
          </a:solidFill>
          <a:ln>
            <a:solidFill>
              <a:srgbClr val="E2F3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xmlns="" id="{40C46F9A-078F-4B5A-B657-60F3BA9B38D7}"/>
              </a:ext>
            </a:extLst>
          </p:cNvPr>
          <p:cNvSpPr/>
          <p:nvPr/>
        </p:nvSpPr>
        <p:spPr>
          <a:xfrm>
            <a:off x="3705876" y="5649335"/>
            <a:ext cx="1569563" cy="226244"/>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TextBox 19">
            <a:extLst>
              <a:ext uri="{FF2B5EF4-FFF2-40B4-BE49-F238E27FC236}">
                <a16:creationId xmlns:a16="http://schemas.microsoft.com/office/drawing/2014/main" xmlns="" id="{74C233A8-2270-4789-BB30-FE7204209537}"/>
              </a:ext>
            </a:extLst>
          </p:cNvPr>
          <p:cNvSpPr txBox="1"/>
          <p:nvPr/>
        </p:nvSpPr>
        <p:spPr>
          <a:xfrm>
            <a:off x="4490657" y="3361993"/>
            <a:ext cx="3157338" cy="1754326"/>
          </a:xfrm>
          <a:prstGeom prst="rect">
            <a:avLst/>
          </a:prstGeom>
          <a:noFill/>
        </p:spPr>
        <p:txBody>
          <a:bodyPr wrap="square" rtlCol="0">
            <a:spAutoFit/>
          </a:bodyPr>
          <a:lstStyle/>
          <a:p>
            <a:pPr algn="ctr"/>
            <a:r>
              <a:rPr lang="en-US" sz="5400" smtClean="0">
                <a:solidFill>
                  <a:schemeClr val="tx2">
                    <a:lumMod val="75000"/>
                  </a:schemeClr>
                </a:solidFill>
                <a:latin typeface="Franklin Gothic Medium" panose="020B0603020102020204" pitchFamily="34" charset="0"/>
              </a:rPr>
              <a:t>Cielo Facilities </a:t>
            </a:r>
            <a:endParaRPr lang="en-US" sz="5400" dirty="0">
              <a:solidFill>
                <a:schemeClr val="tx2">
                  <a:lumMod val="75000"/>
                </a:schemeClr>
              </a:solidFill>
              <a:latin typeface="Franklin Gothic Medium" panose="020B0603020102020204" pitchFamily="34" charset="0"/>
            </a:endParaRPr>
          </a:p>
        </p:txBody>
      </p:sp>
      <p:pic>
        <p:nvPicPr>
          <p:cNvPr id="13" name="Picture 12">
            <a:extLst>
              <a:ext uri="{FF2B5EF4-FFF2-40B4-BE49-F238E27FC236}">
                <a16:creationId xmlns:a16="http://schemas.microsoft.com/office/drawing/2014/main" xmlns="" id="{777D0C53-0412-4012-81D7-42B64D0025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728" y="3051333"/>
            <a:ext cx="3745522" cy="2378600"/>
          </a:xfrm>
          <a:prstGeom prst="rect">
            <a:avLst/>
          </a:prstGeom>
        </p:spPr>
      </p:pic>
      <p:pic>
        <p:nvPicPr>
          <p:cNvPr id="17" name="Picture 16">
            <a:extLst>
              <a:ext uri="{FF2B5EF4-FFF2-40B4-BE49-F238E27FC236}">
                <a16:creationId xmlns:a16="http://schemas.microsoft.com/office/drawing/2014/main" xmlns="" id="{D5C86A43-E9FF-45BF-970D-AC19687BC3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0063" y="3051333"/>
            <a:ext cx="3629603" cy="2378600"/>
          </a:xfrm>
          <a:prstGeom prst="rect">
            <a:avLst/>
          </a:prstGeom>
        </p:spPr>
      </p:pic>
    </p:spTree>
    <p:extLst>
      <p:ext uri="{BB962C8B-B14F-4D97-AF65-F5344CB8AC3E}">
        <p14:creationId xmlns:p14="http://schemas.microsoft.com/office/powerpoint/2010/main" val="3714252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E15E0F7F-BC44-4774-BD1B-39276AC4DDC2}"/>
              </a:ext>
            </a:extLst>
          </p:cNvPr>
          <p:cNvPicPr>
            <a:picLocks noChangeAspect="1"/>
          </p:cNvPicPr>
          <p:nvPr/>
        </p:nvPicPr>
        <p:blipFill rotWithShape="1">
          <a:blip r:embed="rId2">
            <a:extLst>
              <a:ext uri="{28A0092B-C50C-407E-A947-70E740481C1C}">
                <a14:useLocalDpi xmlns:a14="http://schemas.microsoft.com/office/drawing/2010/main" val="0"/>
              </a:ext>
            </a:extLst>
          </a:blip>
          <a:srcRect l="15931" t="-104" r="18179" b="1"/>
          <a:stretch/>
        </p:blipFill>
        <p:spPr>
          <a:xfrm>
            <a:off x="5256982" y="3293276"/>
            <a:ext cx="3696308" cy="3564724"/>
          </a:xfrm>
          <a:prstGeom prst="rect">
            <a:avLst/>
          </a:prstGeom>
        </p:spPr>
      </p:pic>
      <p:pic>
        <p:nvPicPr>
          <p:cNvPr id="8" name="Picture 7">
            <a:extLst>
              <a:ext uri="{FF2B5EF4-FFF2-40B4-BE49-F238E27FC236}">
                <a16:creationId xmlns:a16="http://schemas.microsoft.com/office/drawing/2014/main" xmlns="" id="{4EE5B416-F611-40A4-81C8-3B7AFCE61B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327" y="192426"/>
            <a:ext cx="1343409" cy="775247"/>
          </a:xfrm>
          <a:prstGeom prst="rect">
            <a:avLst/>
          </a:prstGeom>
        </p:spPr>
      </p:pic>
      <p:pic>
        <p:nvPicPr>
          <p:cNvPr id="3" name="Picture 2">
            <a:extLst>
              <a:ext uri="{FF2B5EF4-FFF2-40B4-BE49-F238E27FC236}">
                <a16:creationId xmlns:a16="http://schemas.microsoft.com/office/drawing/2014/main" xmlns="" id="{825EEB3C-824C-410E-A6A7-09952498F582}"/>
              </a:ext>
            </a:extLst>
          </p:cNvPr>
          <p:cNvPicPr>
            <a:picLocks noChangeAspect="1"/>
          </p:cNvPicPr>
          <p:nvPr/>
        </p:nvPicPr>
        <p:blipFill rotWithShape="1">
          <a:blip r:embed="rId4">
            <a:extLst>
              <a:ext uri="{28A0092B-C50C-407E-A947-70E740481C1C}">
                <a14:useLocalDpi xmlns:a14="http://schemas.microsoft.com/office/drawing/2010/main" val="0"/>
              </a:ext>
            </a:extLst>
          </a:blip>
          <a:srcRect l="16134" r="6497" b="6428"/>
          <a:stretch/>
        </p:blipFill>
        <p:spPr>
          <a:xfrm>
            <a:off x="3204928" y="0"/>
            <a:ext cx="4109082" cy="3315653"/>
          </a:xfrm>
          <a:prstGeom prst="rect">
            <a:avLst/>
          </a:prstGeom>
        </p:spPr>
      </p:pic>
      <p:pic>
        <p:nvPicPr>
          <p:cNvPr id="6" name="Picture 5">
            <a:extLst>
              <a:ext uri="{FF2B5EF4-FFF2-40B4-BE49-F238E27FC236}">
                <a16:creationId xmlns:a16="http://schemas.microsoft.com/office/drawing/2014/main" xmlns="" id="{A1D6A672-330D-4ECC-9DB5-A9948AFCA793}"/>
              </a:ext>
            </a:extLst>
          </p:cNvPr>
          <p:cNvPicPr>
            <a:picLocks noChangeAspect="1"/>
          </p:cNvPicPr>
          <p:nvPr/>
        </p:nvPicPr>
        <p:blipFill rotWithShape="1">
          <a:blip r:embed="rId5">
            <a:extLst>
              <a:ext uri="{28A0092B-C50C-407E-A947-70E740481C1C}">
                <a14:useLocalDpi xmlns:a14="http://schemas.microsoft.com/office/drawing/2010/main" val="0"/>
              </a:ext>
            </a:extLst>
          </a:blip>
          <a:srcRect l="3488" t="8670" r="-3488" b="32336"/>
          <a:stretch/>
        </p:blipFill>
        <p:spPr>
          <a:xfrm>
            <a:off x="7590674" y="737958"/>
            <a:ext cx="3531768" cy="1388704"/>
          </a:xfrm>
          <a:prstGeom prst="rect">
            <a:avLst/>
          </a:prstGeom>
        </p:spPr>
      </p:pic>
      <p:pic>
        <p:nvPicPr>
          <p:cNvPr id="9" name="Picture 8">
            <a:extLst>
              <a:ext uri="{FF2B5EF4-FFF2-40B4-BE49-F238E27FC236}">
                <a16:creationId xmlns:a16="http://schemas.microsoft.com/office/drawing/2014/main" xmlns="" id="{A4DFF87E-E97C-406E-A8DA-6D56EAC04C01}"/>
              </a:ext>
            </a:extLst>
          </p:cNvPr>
          <p:cNvPicPr>
            <a:picLocks noChangeAspect="1"/>
          </p:cNvPicPr>
          <p:nvPr/>
        </p:nvPicPr>
        <p:blipFill rotWithShape="1">
          <a:blip r:embed="rId6">
            <a:extLst>
              <a:ext uri="{28A0092B-C50C-407E-A947-70E740481C1C}">
                <a14:useLocalDpi xmlns:a14="http://schemas.microsoft.com/office/drawing/2010/main" val="0"/>
              </a:ext>
            </a:extLst>
          </a:blip>
          <a:srcRect t="4350" b="12999"/>
          <a:stretch/>
        </p:blipFill>
        <p:spPr>
          <a:xfrm>
            <a:off x="7862092" y="3248010"/>
            <a:ext cx="4329908" cy="3616569"/>
          </a:xfrm>
          <a:prstGeom prst="rect">
            <a:avLst/>
          </a:prstGeom>
        </p:spPr>
      </p:pic>
      <p:pic>
        <p:nvPicPr>
          <p:cNvPr id="14" name="Picture 13">
            <a:extLst>
              <a:ext uri="{FF2B5EF4-FFF2-40B4-BE49-F238E27FC236}">
                <a16:creationId xmlns:a16="http://schemas.microsoft.com/office/drawing/2014/main" xmlns="" id="{B0A11F3D-7CAB-4439-9565-B39AC92391AE}"/>
              </a:ext>
            </a:extLst>
          </p:cNvPr>
          <p:cNvPicPr>
            <a:picLocks noChangeAspect="1"/>
          </p:cNvPicPr>
          <p:nvPr/>
        </p:nvPicPr>
        <p:blipFill rotWithShape="1">
          <a:blip r:embed="rId7">
            <a:extLst>
              <a:ext uri="{28A0092B-C50C-407E-A947-70E740481C1C}">
                <a14:useLocalDpi xmlns:a14="http://schemas.microsoft.com/office/drawing/2010/main" val="0"/>
              </a:ext>
            </a:extLst>
          </a:blip>
          <a:srcRect l="9246" t="4630" r="4165" b="7761"/>
          <a:stretch/>
        </p:blipFill>
        <p:spPr>
          <a:xfrm>
            <a:off x="7314009" y="0"/>
            <a:ext cx="4878691" cy="3293276"/>
          </a:xfrm>
          <a:prstGeom prst="rect">
            <a:avLst/>
          </a:prstGeom>
        </p:spPr>
      </p:pic>
      <p:sp>
        <p:nvSpPr>
          <p:cNvPr id="4" name="Right Triangle 3">
            <a:extLst>
              <a:ext uri="{FF2B5EF4-FFF2-40B4-BE49-F238E27FC236}">
                <a16:creationId xmlns:a16="http://schemas.microsoft.com/office/drawing/2014/main" xmlns="" id="{82AF228E-3154-43B2-BA7C-003274A530B4}"/>
              </a:ext>
            </a:extLst>
          </p:cNvPr>
          <p:cNvSpPr/>
          <p:nvPr/>
        </p:nvSpPr>
        <p:spPr>
          <a:xfrm>
            <a:off x="3204928" y="0"/>
            <a:ext cx="4318501" cy="685800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C386AA56-A685-4789-85D9-0D3F415C01AF}"/>
              </a:ext>
            </a:extLst>
          </p:cNvPr>
          <p:cNvSpPr txBox="1"/>
          <p:nvPr/>
        </p:nvSpPr>
        <p:spPr>
          <a:xfrm>
            <a:off x="270055" y="1355296"/>
            <a:ext cx="6250361" cy="5170646"/>
          </a:xfrm>
          <a:prstGeom prst="rect">
            <a:avLst/>
          </a:prstGeom>
          <a:noFill/>
        </p:spPr>
        <p:txBody>
          <a:bodyPr wrap="square" rtlCol="0">
            <a:spAutoFit/>
          </a:bodyPr>
          <a:lstStyle/>
          <a:p>
            <a:r>
              <a:rPr lang="en-US" sz="1600" b="1" dirty="0">
                <a:latin typeface="Franklin Gothic Book" panose="020B0503020102020204" pitchFamily="34" charset="0"/>
              </a:rPr>
              <a:t>Location/Capacity</a:t>
            </a:r>
          </a:p>
          <a:p>
            <a:pPr marL="285750" indent="-285750">
              <a:buBlip>
                <a:blip r:embed="rId8"/>
              </a:buBlip>
            </a:pPr>
            <a:r>
              <a:rPr lang="en-US" sz="1400" dirty="0">
                <a:latin typeface="Franklin Gothic Book" panose="020B0503020102020204" pitchFamily="34" charset="0"/>
              </a:rPr>
              <a:t>800 W. Randol Mill Road, </a:t>
            </a:r>
            <a:r>
              <a:rPr lang="en-US" sz="1350" dirty="0">
                <a:latin typeface="Franklin Gothic Book" panose="020B0503020102020204" pitchFamily="34" charset="0"/>
              </a:rPr>
              <a:t>South Tower, 6th Floor </a:t>
            </a:r>
          </a:p>
          <a:p>
            <a:r>
              <a:rPr lang="en-US" sz="1400" dirty="0">
                <a:latin typeface="Franklin Gothic Book" panose="020B0503020102020204" pitchFamily="34" charset="0"/>
              </a:rPr>
              <a:t>       Arlington, TX 76012</a:t>
            </a:r>
          </a:p>
          <a:p>
            <a:pPr marL="285750" indent="-285750">
              <a:buBlip>
                <a:blip r:embed="rId8"/>
              </a:buBlip>
            </a:pPr>
            <a:r>
              <a:rPr lang="en-US" sz="1400" dirty="0">
                <a:latin typeface="Franklin Gothic Book" panose="020B0503020102020204" pitchFamily="34" charset="0"/>
              </a:rPr>
              <a:t>Built in 2016</a:t>
            </a:r>
          </a:p>
          <a:p>
            <a:pPr marL="285750" indent="-285750">
              <a:buBlip>
                <a:blip r:embed="rId8"/>
              </a:buBlip>
            </a:pPr>
            <a:r>
              <a:rPr lang="en-US" sz="1400" dirty="0">
                <a:latin typeface="Franklin Gothic Book" panose="020B0503020102020204" pitchFamily="34" charset="0"/>
              </a:rPr>
              <a:t>Licensed Beds:  54 - 49 Dual - 5 Medicare Only</a:t>
            </a:r>
          </a:p>
          <a:p>
            <a:endParaRPr lang="en-US" sz="1400" dirty="0">
              <a:latin typeface="Franklin Gothic Book" panose="020B0503020102020204" pitchFamily="34" charset="0"/>
            </a:endParaRPr>
          </a:p>
          <a:p>
            <a:r>
              <a:rPr lang="en-US" sz="1600" b="1" dirty="0">
                <a:latin typeface="Franklin Gothic Book" panose="020B0503020102020204" pitchFamily="34" charset="0"/>
              </a:rPr>
              <a:t>Amenities</a:t>
            </a:r>
          </a:p>
          <a:p>
            <a:pPr marL="285750" indent="-285750">
              <a:buBlip>
                <a:blip r:embed="rId8"/>
              </a:buBlip>
            </a:pPr>
            <a:r>
              <a:rPr lang="en-US" sz="1400" dirty="0">
                <a:latin typeface="Franklin Gothic Book" panose="020B0503020102020204" pitchFamily="34" charset="0"/>
              </a:rPr>
              <a:t>Starbucks Bistro</a:t>
            </a:r>
          </a:p>
          <a:p>
            <a:pPr marL="285750" indent="-285750">
              <a:buBlip>
                <a:blip r:embed="rId8"/>
              </a:buBlip>
            </a:pPr>
            <a:r>
              <a:rPr lang="en-US" sz="1400" dirty="0">
                <a:latin typeface="Franklin Gothic Book" panose="020B0503020102020204" pitchFamily="34" charset="0"/>
              </a:rPr>
              <a:t>Private Suites / Private Baths</a:t>
            </a:r>
          </a:p>
          <a:p>
            <a:pPr marL="285750" indent="-285750">
              <a:buBlip>
                <a:blip r:embed="rId8"/>
              </a:buBlip>
            </a:pPr>
            <a:r>
              <a:rPr lang="en-US" sz="1400" dirty="0">
                <a:latin typeface="Franklin Gothic Book" panose="020B0503020102020204" pitchFamily="34" charset="0"/>
              </a:rPr>
              <a:t>Hospitality Decor</a:t>
            </a:r>
          </a:p>
          <a:p>
            <a:endParaRPr lang="en-US" sz="1400" dirty="0">
              <a:latin typeface="Franklin Gothic Book" panose="020B0503020102020204" pitchFamily="34" charset="0"/>
            </a:endParaRPr>
          </a:p>
          <a:p>
            <a:r>
              <a:rPr lang="en-US" sz="1600" b="1" dirty="0">
                <a:latin typeface="Franklin Gothic Book" panose="020B0503020102020204" pitchFamily="34" charset="0"/>
              </a:rPr>
              <a:t>Clinical Capabilities</a:t>
            </a:r>
          </a:p>
          <a:p>
            <a:pPr marL="285750" indent="-285750">
              <a:buBlip>
                <a:blip r:embed="rId8"/>
              </a:buBlip>
            </a:pPr>
            <a:r>
              <a:rPr lang="en-US" sz="1400" dirty="0">
                <a:latin typeface="Franklin Gothic Book" panose="020B0503020102020204" pitchFamily="34" charset="0"/>
              </a:rPr>
              <a:t>Wound Program with WCC nurse &amp; dedicated wound physician</a:t>
            </a:r>
          </a:p>
          <a:p>
            <a:pPr marL="285750" indent="-285750">
              <a:buBlip>
                <a:blip r:embed="rId8"/>
              </a:buBlip>
            </a:pPr>
            <a:r>
              <a:rPr lang="en-US" sz="1400" dirty="0">
                <a:latin typeface="Franklin Gothic Book" panose="020B0503020102020204" pitchFamily="34" charset="0"/>
              </a:rPr>
              <a:t>Infusion therapy</a:t>
            </a:r>
          </a:p>
          <a:p>
            <a:pPr marL="285750" indent="-285750">
              <a:buBlip>
                <a:blip r:embed="rId8"/>
              </a:buBlip>
            </a:pPr>
            <a:r>
              <a:rPr lang="en-US" sz="1400" dirty="0">
                <a:latin typeface="Franklin Gothic Book" panose="020B0503020102020204" pitchFamily="34" charset="0"/>
              </a:rPr>
              <a:t>Trach &amp; Respiratory Care</a:t>
            </a:r>
          </a:p>
          <a:p>
            <a:pPr marL="285750" indent="-285750">
              <a:buBlip>
                <a:blip r:embed="rId8"/>
              </a:buBlip>
            </a:pPr>
            <a:r>
              <a:rPr lang="en-US" sz="1400" dirty="0">
                <a:latin typeface="Franklin Gothic Book" panose="020B0503020102020204" pitchFamily="34" charset="0"/>
              </a:rPr>
              <a:t>Rehab Therapy Services &amp; Modalities</a:t>
            </a:r>
          </a:p>
          <a:p>
            <a:pPr marL="285750" indent="-285750">
              <a:buBlip>
                <a:blip r:embed="rId8"/>
              </a:buBlip>
            </a:pPr>
            <a:r>
              <a:rPr lang="en-US" sz="1400" dirty="0">
                <a:latin typeface="Franklin Gothic Book" panose="020B0503020102020204" pitchFamily="34" charset="0"/>
              </a:rPr>
              <a:t>Hospitalists, Specialists, &amp; MD rounding</a:t>
            </a:r>
          </a:p>
          <a:p>
            <a:pPr marL="285750" indent="-285750">
              <a:buBlip>
                <a:blip r:embed="rId8"/>
              </a:buBlip>
            </a:pPr>
            <a:r>
              <a:rPr lang="en-US" sz="1400" dirty="0">
                <a:latin typeface="Franklin Gothic Book" panose="020B0503020102020204" pitchFamily="34" charset="0"/>
              </a:rPr>
              <a:t>24/7 Admission access with 50% of admissions after hours &amp; on weekends</a:t>
            </a:r>
          </a:p>
          <a:p>
            <a:pPr marL="285750" indent="-285750">
              <a:buBlip>
                <a:blip r:embed="rId8"/>
              </a:buBlip>
            </a:pPr>
            <a:endParaRPr lang="en-US" sz="1400" dirty="0">
              <a:latin typeface="Franklin Gothic Book" panose="020B0503020102020204" pitchFamily="34" charset="0"/>
            </a:endParaRPr>
          </a:p>
          <a:p>
            <a:r>
              <a:rPr lang="en-US" sz="1600" b="1" dirty="0">
                <a:latin typeface="Franklin Gothic Book" panose="020B0503020102020204" pitchFamily="34" charset="0"/>
              </a:rPr>
              <a:t>Quality Metrics</a:t>
            </a:r>
          </a:p>
          <a:p>
            <a:pPr marL="285750" indent="-285750">
              <a:buBlip>
                <a:blip r:embed="rId8"/>
              </a:buBlip>
            </a:pPr>
            <a:r>
              <a:rPr lang="en-US" sz="1400" dirty="0">
                <a:latin typeface="Franklin Gothic Book" panose="020B0503020102020204" pitchFamily="34" charset="0"/>
              </a:rPr>
              <a:t>30 Day RTA rate: 2%</a:t>
            </a:r>
          </a:p>
          <a:p>
            <a:pPr marL="285750" indent="-285750">
              <a:buBlip>
                <a:blip r:embed="rId8"/>
              </a:buBlip>
            </a:pPr>
            <a:r>
              <a:rPr lang="en-US" sz="1400" dirty="0">
                <a:latin typeface="Franklin Gothic Book" panose="020B0503020102020204" pitchFamily="34" charset="0"/>
              </a:rPr>
              <a:t>Average LOS: 19 Days</a:t>
            </a:r>
          </a:p>
          <a:p>
            <a:pPr marL="285750" indent="-285750">
              <a:buBlip>
                <a:blip r:embed="rId8"/>
              </a:buBlip>
            </a:pPr>
            <a:r>
              <a:rPr lang="en-US" sz="1400" dirty="0">
                <a:latin typeface="Franklin Gothic Book" panose="020B0503020102020204" pitchFamily="34" charset="0"/>
              </a:rPr>
              <a:t>CMS Star Rating: 5 Star</a:t>
            </a:r>
          </a:p>
        </p:txBody>
      </p:sp>
      <p:sp>
        <p:nvSpPr>
          <p:cNvPr id="11" name="TextBox 10">
            <a:extLst>
              <a:ext uri="{FF2B5EF4-FFF2-40B4-BE49-F238E27FC236}">
                <a16:creationId xmlns:a16="http://schemas.microsoft.com/office/drawing/2014/main" xmlns="" id="{72708A17-30E1-49E4-A9F4-3815962C3205}"/>
              </a:ext>
            </a:extLst>
          </p:cNvPr>
          <p:cNvSpPr txBox="1"/>
          <p:nvPr/>
        </p:nvSpPr>
        <p:spPr>
          <a:xfrm>
            <a:off x="215327" y="580049"/>
            <a:ext cx="3838684" cy="615553"/>
          </a:xfrm>
          <a:prstGeom prst="rect">
            <a:avLst/>
          </a:prstGeom>
          <a:noFill/>
        </p:spPr>
        <p:txBody>
          <a:bodyPr wrap="square" rtlCol="0">
            <a:spAutoFit/>
          </a:bodyPr>
          <a:lstStyle/>
          <a:p>
            <a:pPr marL="228600" indent="-228600"/>
            <a:r>
              <a:rPr lang="en-US" b="1" dirty="0"/>
              <a:t>                        </a:t>
            </a:r>
            <a:r>
              <a:rPr lang="en-US" sz="1600" dirty="0">
                <a:solidFill>
                  <a:srgbClr val="51B747"/>
                </a:solidFill>
              </a:rPr>
              <a:t>Transitional Care at Texas    Health Arlington Memorial Hospital</a:t>
            </a:r>
          </a:p>
        </p:txBody>
      </p:sp>
    </p:spTree>
    <p:extLst>
      <p:ext uri="{BB962C8B-B14F-4D97-AF65-F5344CB8AC3E}">
        <p14:creationId xmlns:p14="http://schemas.microsoft.com/office/powerpoint/2010/main" val="1673846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4EE5B416-F611-40A4-81C8-3B7AFCE61B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695" y="183244"/>
            <a:ext cx="1389604" cy="801905"/>
          </a:xfrm>
          <a:prstGeom prst="rect">
            <a:avLst/>
          </a:prstGeom>
        </p:spPr>
      </p:pic>
      <p:sp>
        <p:nvSpPr>
          <p:cNvPr id="11" name="TextBox 10">
            <a:extLst>
              <a:ext uri="{FF2B5EF4-FFF2-40B4-BE49-F238E27FC236}">
                <a16:creationId xmlns:a16="http://schemas.microsoft.com/office/drawing/2014/main" xmlns="" id="{72708A17-30E1-49E4-A9F4-3815962C3205}"/>
              </a:ext>
            </a:extLst>
          </p:cNvPr>
          <p:cNvSpPr txBox="1"/>
          <p:nvPr/>
        </p:nvSpPr>
        <p:spPr>
          <a:xfrm>
            <a:off x="356102" y="583404"/>
            <a:ext cx="4557390" cy="707886"/>
          </a:xfrm>
          <a:prstGeom prst="rect">
            <a:avLst/>
          </a:prstGeom>
          <a:noFill/>
        </p:spPr>
        <p:txBody>
          <a:bodyPr wrap="square" rtlCol="0">
            <a:spAutoFit/>
          </a:bodyPr>
          <a:lstStyle/>
          <a:p>
            <a:pPr marL="228600" indent="-228600"/>
            <a:r>
              <a:rPr lang="en-US" b="1" dirty="0"/>
              <a:t>                        </a:t>
            </a:r>
            <a:r>
              <a:rPr lang="en-US" sz="2000" dirty="0">
                <a:solidFill>
                  <a:srgbClr val="51B747"/>
                </a:solidFill>
              </a:rPr>
              <a:t>Transitional Care at Texas Health Presbyterian Hospital Dallas</a:t>
            </a:r>
            <a:endParaRPr lang="en-US" sz="1600" dirty="0">
              <a:solidFill>
                <a:srgbClr val="51B747"/>
              </a:solidFill>
            </a:endParaRPr>
          </a:p>
        </p:txBody>
      </p:sp>
      <p:pic>
        <p:nvPicPr>
          <p:cNvPr id="4" name="Picture 3">
            <a:extLst>
              <a:ext uri="{FF2B5EF4-FFF2-40B4-BE49-F238E27FC236}">
                <a16:creationId xmlns:a16="http://schemas.microsoft.com/office/drawing/2014/main" xmlns="" id="{694DB599-4223-4BBF-8C01-4C12E61FB998}"/>
              </a:ext>
            </a:extLst>
          </p:cNvPr>
          <p:cNvPicPr>
            <a:picLocks noChangeAspect="1"/>
          </p:cNvPicPr>
          <p:nvPr/>
        </p:nvPicPr>
        <p:blipFill rotWithShape="1">
          <a:blip r:embed="rId4">
            <a:extLst>
              <a:ext uri="{28A0092B-C50C-407E-A947-70E740481C1C}">
                <a14:useLocalDpi xmlns:a14="http://schemas.microsoft.com/office/drawing/2010/main" val="0"/>
              </a:ext>
            </a:extLst>
          </a:blip>
          <a:srcRect l="5061" t="7727" b="9300"/>
          <a:stretch/>
        </p:blipFill>
        <p:spPr>
          <a:xfrm>
            <a:off x="5420318" y="2968432"/>
            <a:ext cx="6771682" cy="3889568"/>
          </a:xfrm>
          <a:prstGeom prst="rect">
            <a:avLst/>
          </a:prstGeom>
        </p:spPr>
      </p:pic>
      <p:pic>
        <p:nvPicPr>
          <p:cNvPr id="19" name="Picture 18">
            <a:extLst>
              <a:ext uri="{FF2B5EF4-FFF2-40B4-BE49-F238E27FC236}">
                <a16:creationId xmlns:a16="http://schemas.microsoft.com/office/drawing/2014/main" xmlns="" id="{C973DF04-0465-4DC3-A42F-945B47D8DE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0301" y="-9799"/>
            <a:ext cx="4360752" cy="2976725"/>
          </a:xfrm>
          <a:prstGeom prst="rect">
            <a:avLst/>
          </a:prstGeom>
        </p:spPr>
      </p:pic>
      <p:pic>
        <p:nvPicPr>
          <p:cNvPr id="13" name="Picture 12">
            <a:extLst>
              <a:ext uri="{FF2B5EF4-FFF2-40B4-BE49-F238E27FC236}">
                <a16:creationId xmlns:a16="http://schemas.microsoft.com/office/drawing/2014/main" xmlns="" id="{BCC0509F-6F9E-42BA-B2A3-82DBB8E67492}"/>
              </a:ext>
            </a:extLst>
          </p:cNvPr>
          <p:cNvPicPr>
            <a:picLocks noChangeAspect="1"/>
          </p:cNvPicPr>
          <p:nvPr/>
        </p:nvPicPr>
        <p:blipFill rotWithShape="1">
          <a:blip r:embed="rId6">
            <a:extLst>
              <a:ext uri="{28A0092B-C50C-407E-A947-70E740481C1C}">
                <a14:useLocalDpi xmlns:a14="http://schemas.microsoft.com/office/drawing/2010/main" val="0"/>
              </a:ext>
            </a:extLst>
          </a:blip>
          <a:srcRect l="30934" t="7796" r="5034" b="10687"/>
          <a:stretch/>
        </p:blipFill>
        <p:spPr>
          <a:xfrm>
            <a:off x="4834550" y="-11306"/>
            <a:ext cx="3971609" cy="2978231"/>
          </a:xfrm>
          <a:prstGeom prst="rect">
            <a:avLst/>
          </a:prstGeom>
        </p:spPr>
      </p:pic>
      <p:sp>
        <p:nvSpPr>
          <p:cNvPr id="5" name="Right Triangle 4">
            <a:extLst>
              <a:ext uri="{FF2B5EF4-FFF2-40B4-BE49-F238E27FC236}">
                <a16:creationId xmlns:a16="http://schemas.microsoft.com/office/drawing/2014/main" xmlns="" id="{F752A31D-F867-4CAB-9301-1AABF8A09C7D}"/>
              </a:ext>
            </a:extLst>
          </p:cNvPr>
          <p:cNvSpPr/>
          <p:nvPr/>
        </p:nvSpPr>
        <p:spPr>
          <a:xfrm>
            <a:off x="4834550" y="0"/>
            <a:ext cx="3902044" cy="685800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8F5EF12D-4DAA-4A95-8923-1538458BA38D}"/>
              </a:ext>
            </a:extLst>
          </p:cNvPr>
          <p:cNvSpPr txBox="1"/>
          <p:nvPr/>
        </p:nvSpPr>
        <p:spPr>
          <a:xfrm>
            <a:off x="356102" y="1378226"/>
            <a:ext cx="7157468" cy="5262979"/>
          </a:xfrm>
          <a:prstGeom prst="rect">
            <a:avLst/>
          </a:prstGeom>
          <a:noFill/>
        </p:spPr>
        <p:txBody>
          <a:bodyPr wrap="square" rtlCol="0">
            <a:spAutoFit/>
          </a:bodyPr>
          <a:lstStyle/>
          <a:p>
            <a:r>
              <a:rPr lang="en-US" sz="1600" b="1" dirty="0">
                <a:latin typeface="Franklin Gothic Book" panose="020B0503020102020204" pitchFamily="34" charset="0"/>
              </a:rPr>
              <a:t>Location/Capacity</a:t>
            </a:r>
          </a:p>
          <a:p>
            <a:pPr marL="285750" indent="-285750">
              <a:buBlip>
                <a:blip r:embed="rId7"/>
              </a:buBlip>
            </a:pPr>
            <a:r>
              <a:rPr lang="en-US" sz="1400" dirty="0">
                <a:latin typeface="Franklin Gothic Book" panose="020B0503020102020204" pitchFamily="34" charset="0"/>
              </a:rPr>
              <a:t>8200 Walnut Hill Lane, Presbyterian Hospital Dallas, Main 5, </a:t>
            </a:r>
          </a:p>
          <a:p>
            <a:r>
              <a:rPr lang="en-US" sz="1400" dirty="0">
                <a:latin typeface="Franklin Gothic Book" panose="020B0503020102020204" pitchFamily="34" charset="0"/>
              </a:rPr>
              <a:t>      Dallas, Texas</a:t>
            </a:r>
          </a:p>
          <a:p>
            <a:pPr marL="285750" indent="-285750">
              <a:buBlip>
                <a:blip r:embed="rId7"/>
              </a:buBlip>
            </a:pPr>
            <a:r>
              <a:rPr lang="en-US" sz="1400" dirty="0">
                <a:latin typeface="Franklin Gothic Book" panose="020B0503020102020204" pitchFamily="34" charset="0"/>
              </a:rPr>
              <a:t>49 Licensed Beds</a:t>
            </a:r>
          </a:p>
          <a:p>
            <a:pPr marL="285750" indent="-285750">
              <a:buBlip>
                <a:blip r:embed="rId7"/>
              </a:buBlip>
            </a:pPr>
            <a:r>
              <a:rPr lang="en-US" sz="1400" dirty="0">
                <a:latin typeface="Franklin Gothic Book" panose="020B0503020102020204" pitchFamily="34" charset="0"/>
              </a:rPr>
              <a:t>Opened February 2017</a:t>
            </a:r>
          </a:p>
          <a:p>
            <a:endParaRPr lang="en-US" sz="1600" dirty="0">
              <a:latin typeface="Franklin Gothic Book" panose="020B0503020102020204" pitchFamily="34" charset="0"/>
            </a:endParaRPr>
          </a:p>
          <a:p>
            <a:r>
              <a:rPr lang="en-US" b="1" dirty="0">
                <a:latin typeface="Franklin Gothic Book" panose="020B0503020102020204" pitchFamily="34" charset="0"/>
              </a:rPr>
              <a:t>Amenities</a:t>
            </a:r>
          </a:p>
          <a:p>
            <a:pPr marL="285750" indent="-285750">
              <a:buBlip>
                <a:blip r:embed="rId7"/>
              </a:buBlip>
            </a:pPr>
            <a:r>
              <a:rPr lang="en-US" sz="1400" dirty="0">
                <a:latin typeface="Franklin Gothic Book" panose="020B0503020102020204" pitchFamily="34" charset="0"/>
              </a:rPr>
              <a:t>Starbucks Bistro</a:t>
            </a:r>
          </a:p>
          <a:p>
            <a:pPr marL="285750" indent="-285750">
              <a:buBlip>
                <a:blip r:embed="rId7"/>
              </a:buBlip>
            </a:pPr>
            <a:r>
              <a:rPr lang="en-US" sz="1400" dirty="0">
                <a:latin typeface="Franklin Gothic Book" panose="020B0503020102020204" pitchFamily="34" charset="0"/>
              </a:rPr>
              <a:t>Private Suites/Private Baths</a:t>
            </a:r>
          </a:p>
          <a:p>
            <a:pPr marL="285750" indent="-285750">
              <a:buBlip>
                <a:blip r:embed="rId7"/>
              </a:buBlip>
            </a:pPr>
            <a:r>
              <a:rPr lang="en-US" sz="1400" dirty="0">
                <a:latin typeface="Franklin Gothic Book" panose="020B0503020102020204" pitchFamily="34" charset="0"/>
              </a:rPr>
              <a:t>Hospitality Decor</a:t>
            </a:r>
          </a:p>
          <a:p>
            <a:endParaRPr lang="en-US" sz="1600" dirty="0">
              <a:latin typeface="Franklin Gothic Book" panose="020B0503020102020204" pitchFamily="34" charset="0"/>
            </a:endParaRPr>
          </a:p>
          <a:p>
            <a:r>
              <a:rPr lang="en-US" sz="1600" b="1" dirty="0">
                <a:latin typeface="Franklin Gothic Book" panose="020B0503020102020204" pitchFamily="34" charset="0"/>
              </a:rPr>
              <a:t>Clinical Capabilities</a:t>
            </a:r>
          </a:p>
          <a:p>
            <a:pPr marL="285750" indent="-285750">
              <a:buBlip>
                <a:blip r:embed="rId7"/>
              </a:buBlip>
            </a:pPr>
            <a:r>
              <a:rPr lang="en-US" sz="1400" dirty="0">
                <a:latin typeface="Franklin Gothic Book" panose="020B0503020102020204" pitchFamily="34" charset="0"/>
              </a:rPr>
              <a:t>Wound Program with WCC nurse &amp; dedicated wound physician</a:t>
            </a:r>
          </a:p>
          <a:p>
            <a:pPr marL="285750" indent="-285750">
              <a:buBlip>
                <a:blip r:embed="rId7"/>
              </a:buBlip>
            </a:pPr>
            <a:r>
              <a:rPr lang="en-US" sz="1400" dirty="0">
                <a:latin typeface="Franklin Gothic Book" panose="020B0503020102020204" pitchFamily="34" charset="0"/>
              </a:rPr>
              <a:t>Infusion therapy</a:t>
            </a:r>
          </a:p>
          <a:p>
            <a:pPr marL="285750" indent="-285750">
              <a:buBlip>
                <a:blip r:embed="rId7"/>
              </a:buBlip>
            </a:pPr>
            <a:r>
              <a:rPr lang="en-US" sz="1400" dirty="0">
                <a:latin typeface="Franklin Gothic Book" panose="020B0503020102020204" pitchFamily="34" charset="0"/>
              </a:rPr>
              <a:t>Trach &amp; Respiratory Care</a:t>
            </a:r>
          </a:p>
          <a:p>
            <a:pPr marL="285750" indent="-285750">
              <a:buBlip>
                <a:blip r:embed="rId7"/>
              </a:buBlip>
            </a:pPr>
            <a:r>
              <a:rPr lang="en-US" sz="1400" dirty="0">
                <a:latin typeface="Franklin Gothic Book" panose="020B0503020102020204" pitchFamily="34" charset="0"/>
              </a:rPr>
              <a:t>Rehab Services &amp; Modalities</a:t>
            </a:r>
          </a:p>
          <a:p>
            <a:pPr marL="285750" indent="-285750">
              <a:buBlip>
                <a:blip r:embed="rId7"/>
              </a:buBlip>
            </a:pPr>
            <a:r>
              <a:rPr lang="en-US" sz="1400" dirty="0">
                <a:latin typeface="Franklin Gothic Book" panose="020B0503020102020204" pitchFamily="34" charset="0"/>
              </a:rPr>
              <a:t>Hospitalists, Specialists, &amp; MD rounding</a:t>
            </a:r>
          </a:p>
          <a:p>
            <a:pPr marL="285750" indent="-285750">
              <a:buBlip>
                <a:blip r:embed="rId7"/>
              </a:buBlip>
            </a:pPr>
            <a:r>
              <a:rPr lang="en-US" sz="1400" dirty="0">
                <a:latin typeface="Franklin Gothic Book" panose="020B0503020102020204" pitchFamily="34" charset="0"/>
              </a:rPr>
              <a:t>24/7 Admission access with 50% of admissions after hours &amp; on weekends</a:t>
            </a:r>
          </a:p>
          <a:p>
            <a:pPr marL="285750" indent="-285750">
              <a:buBlip>
                <a:blip r:embed="rId7"/>
              </a:buBlip>
            </a:pPr>
            <a:endParaRPr lang="en-US" sz="1400" dirty="0">
              <a:latin typeface="Franklin Gothic Book" panose="020B0503020102020204" pitchFamily="34" charset="0"/>
            </a:endParaRPr>
          </a:p>
          <a:p>
            <a:r>
              <a:rPr lang="en-US" sz="1600" b="1" dirty="0">
                <a:latin typeface="Franklin Gothic Book" panose="020B0503020102020204" pitchFamily="34" charset="0"/>
              </a:rPr>
              <a:t>Quality Metrics</a:t>
            </a:r>
          </a:p>
          <a:p>
            <a:pPr marL="285750" indent="-285750">
              <a:buBlip>
                <a:blip r:embed="rId7"/>
              </a:buBlip>
            </a:pPr>
            <a:r>
              <a:rPr lang="en-US" sz="1400" dirty="0">
                <a:latin typeface="Franklin Gothic Book" panose="020B0503020102020204" pitchFamily="34" charset="0"/>
              </a:rPr>
              <a:t>30 Day RTA rate: 10%</a:t>
            </a:r>
          </a:p>
          <a:p>
            <a:pPr marL="285750" indent="-285750">
              <a:buBlip>
                <a:blip r:embed="rId7"/>
              </a:buBlip>
            </a:pPr>
            <a:r>
              <a:rPr lang="en-US" sz="1400" dirty="0">
                <a:latin typeface="Franklin Gothic Book" panose="020B0503020102020204" pitchFamily="34" charset="0"/>
              </a:rPr>
              <a:t>Average LOS: 14 Days</a:t>
            </a:r>
          </a:p>
          <a:p>
            <a:pPr marL="285750" indent="-285750">
              <a:buBlip>
                <a:blip r:embed="rId7"/>
              </a:buBlip>
            </a:pPr>
            <a:r>
              <a:rPr lang="en-US" sz="1400" dirty="0">
                <a:latin typeface="Franklin Gothic Book" panose="020B0503020102020204" pitchFamily="34" charset="0"/>
              </a:rPr>
              <a:t>CMS Star Rating: Pending annual survey – projections on track for 5 Star Rating</a:t>
            </a:r>
          </a:p>
        </p:txBody>
      </p:sp>
    </p:spTree>
    <p:extLst>
      <p:ext uri="{BB962C8B-B14F-4D97-AF65-F5344CB8AC3E}">
        <p14:creationId xmlns:p14="http://schemas.microsoft.com/office/powerpoint/2010/main" val="957701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xmlns="" id="{2E392334-B701-4EC5-A1FB-F471F8E8C375}"/>
              </a:ext>
            </a:extLst>
          </p:cNvPr>
          <p:cNvPicPr>
            <a:picLocks noChangeAspect="1"/>
          </p:cNvPicPr>
          <p:nvPr/>
        </p:nvPicPr>
        <p:blipFill rotWithShape="1">
          <a:blip r:embed="rId3">
            <a:extLst>
              <a:ext uri="{28A0092B-C50C-407E-A947-70E740481C1C}">
                <a14:useLocalDpi xmlns:a14="http://schemas.microsoft.com/office/drawing/2010/main" val="0"/>
              </a:ext>
            </a:extLst>
          </a:blip>
          <a:srcRect l="15" t="154" r="14053" b="-154"/>
          <a:stretch/>
        </p:blipFill>
        <p:spPr>
          <a:xfrm>
            <a:off x="3244769" y="1452136"/>
            <a:ext cx="5174539" cy="4589495"/>
          </a:xfrm>
          <a:prstGeom prst="rect">
            <a:avLst/>
          </a:prstGeom>
        </p:spPr>
      </p:pic>
      <p:pic>
        <p:nvPicPr>
          <p:cNvPr id="18" name="Picture 17">
            <a:extLst>
              <a:ext uri="{FF2B5EF4-FFF2-40B4-BE49-F238E27FC236}">
                <a16:creationId xmlns:a16="http://schemas.microsoft.com/office/drawing/2014/main" xmlns="" id="{A970A907-4676-4EA3-BABE-A647610C9FB6}"/>
              </a:ext>
            </a:extLst>
          </p:cNvPr>
          <p:cNvPicPr>
            <a:picLocks noChangeAspect="1"/>
          </p:cNvPicPr>
          <p:nvPr/>
        </p:nvPicPr>
        <p:blipFill rotWithShape="1">
          <a:blip r:embed="rId4">
            <a:extLst>
              <a:ext uri="{28A0092B-C50C-407E-A947-70E740481C1C}">
                <a14:useLocalDpi xmlns:a14="http://schemas.microsoft.com/office/drawing/2010/main" val="0"/>
              </a:ext>
            </a:extLst>
          </a:blip>
          <a:srcRect l="25969" t="10523" r="10337" b="184"/>
          <a:stretch/>
        </p:blipFill>
        <p:spPr>
          <a:xfrm>
            <a:off x="1964601" y="2373"/>
            <a:ext cx="3505059" cy="3275104"/>
          </a:xfrm>
          <a:prstGeom prst="rect">
            <a:avLst/>
          </a:prstGeom>
        </p:spPr>
      </p:pic>
      <p:pic>
        <p:nvPicPr>
          <p:cNvPr id="4" name="Picture 3">
            <a:extLst>
              <a:ext uri="{FF2B5EF4-FFF2-40B4-BE49-F238E27FC236}">
                <a16:creationId xmlns:a16="http://schemas.microsoft.com/office/drawing/2014/main" xmlns="" id="{475C5504-3AD9-4A67-9D3A-22526044D0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887" y="209843"/>
            <a:ext cx="1529564" cy="1529564"/>
          </a:xfrm>
          <a:prstGeom prst="rect">
            <a:avLst/>
          </a:prstGeom>
        </p:spPr>
      </p:pic>
      <p:pic>
        <p:nvPicPr>
          <p:cNvPr id="7" name="Picture 6">
            <a:extLst>
              <a:ext uri="{FF2B5EF4-FFF2-40B4-BE49-F238E27FC236}">
                <a16:creationId xmlns:a16="http://schemas.microsoft.com/office/drawing/2014/main" xmlns="" id="{AEE2CF20-8E05-449D-BA1A-411908334DA8}"/>
              </a:ext>
            </a:extLst>
          </p:cNvPr>
          <p:cNvPicPr>
            <a:picLocks noChangeAspect="1"/>
          </p:cNvPicPr>
          <p:nvPr/>
        </p:nvPicPr>
        <p:blipFill rotWithShape="1">
          <a:blip r:embed="rId6">
            <a:extLst>
              <a:ext uri="{28A0092B-C50C-407E-A947-70E740481C1C}">
                <a14:useLocalDpi xmlns:a14="http://schemas.microsoft.com/office/drawing/2010/main" val="0"/>
              </a:ext>
            </a:extLst>
          </a:blip>
          <a:srcRect t="13969" b="8599"/>
          <a:stretch/>
        </p:blipFill>
        <p:spPr>
          <a:xfrm>
            <a:off x="5469661" y="0"/>
            <a:ext cx="6722340" cy="3281880"/>
          </a:xfrm>
          <a:prstGeom prst="rect">
            <a:avLst/>
          </a:prstGeom>
        </p:spPr>
      </p:pic>
      <p:pic>
        <p:nvPicPr>
          <p:cNvPr id="14" name="Picture 13">
            <a:extLst>
              <a:ext uri="{FF2B5EF4-FFF2-40B4-BE49-F238E27FC236}">
                <a16:creationId xmlns:a16="http://schemas.microsoft.com/office/drawing/2014/main" xmlns="" id="{AB7C11B0-9A94-40DC-9F91-F908B41CCDAE}"/>
              </a:ext>
            </a:extLst>
          </p:cNvPr>
          <p:cNvPicPr>
            <a:picLocks noChangeAspect="1"/>
          </p:cNvPicPr>
          <p:nvPr/>
        </p:nvPicPr>
        <p:blipFill rotWithShape="1">
          <a:blip r:embed="rId7">
            <a:extLst>
              <a:ext uri="{28A0092B-C50C-407E-A947-70E740481C1C}">
                <a14:useLocalDpi xmlns:a14="http://schemas.microsoft.com/office/drawing/2010/main" val="0"/>
              </a:ext>
            </a:extLst>
          </a:blip>
          <a:srcRect l="34889" t="13768" r="9479" b="24728"/>
          <a:stretch/>
        </p:blipFill>
        <p:spPr>
          <a:xfrm>
            <a:off x="7351414" y="3277477"/>
            <a:ext cx="4840587" cy="3580523"/>
          </a:xfrm>
          <a:prstGeom prst="rect">
            <a:avLst/>
          </a:prstGeom>
        </p:spPr>
      </p:pic>
      <p:sp>
        <p:nvSpPr>
          <p:cNvPr id="2" name="Right Triangle 1">
            <a:extLst>
              <a:ext uri="{FF2B5EF4-FFF2-40B4-BE49-F238E27FC236}">
                <a16:creationId xmlns:a16="http://schemas.microsoft.com/office/drawing/2014/main" xmlns="" id="{84BB3510-62D5-4F2E-A44E-A37786C07ECD}"/>
              </a:ext>
            </a:extLst>
          </p:cNvPr>
          <p:cNvSpPr/>
          <p:nvPr/>
        </p:nvSpPr>
        <p:spPr>
          <a:xfrm>
            <a:off x="1964601" y="2372"/>
            <a:ext cx="6137924" cy="6864893"/>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72708A17-30E1-49E4-A9F4-3815962C3205}"/>
              </a:ext>
            </a:extLst>
          </p:cNvPr>
          <p:cNvSpPr txBox="1"/>
          <p:nvPr/>
        </p:nvSpPr>
        <p:spPr>
          <a:xfrm>
            <a:off x="248820" y="1881286"/>
            <a:ext cx="6026235" cy="4985980"/>
          </a:xfrm>
          <a:prstGeom prst="rect">
            <a:avLst/>
          </a:prstGeom>
          <a:noFill/>
        </p:spPr>
        <p:txBody>
          <a:bodyPr wrap="square" rtlCol="0">
            <a:spAutoFit/>
          </a:bodyPr>
          <a:lstStyle/>
          <a:p>
            <a:r>
              <a:rPr lang="en-US" sz="1600" b="1" dirty="0">
                <a:latin typeface="Franklin Gothic Book" panose="020B0503020102020204" pitchFamily="34" charset="0"/>
              </a:rPr>
              <a:t>Location/Capacity</a:t>
            </a:r>
          </a:p>
          <a:p>
            <a:pPr marL="285750" indent="-285750">
              <a:buBlip>
                <a:blip r:embed="rId8"/>
              </a:buBlip>
            </a:pPr>
            <a:r>
              <a:rPr lang="en-US" sz="1400" dirty="0">
                <a:latin typeface="Franklin Gothic Book" panose="020B0503020102020204" pitchFamily="34" charset="0"/>
              </a:rPr>
              <a:t>3729 Ira E Woods Ave Grapevine TX 76051</a:t>
            </a:r>
          </a:p>
          <a:p>
            <a:pPr marL="285750" indent="-285750">
              <a:buBlip>
                <a:blip r:embed="rId8"/>
              </a:buBlip>
            </a:pPr>
            <a:r>
              <a:rPr lang="en-US" sz="1400" dirty="0">
                <a:latin typeface="Franklin Gothic Book" panose="020B0503020102020204" pitchFamily="34" charset="0"/>
              </a:rPr>
              <a:t>Licensed Beds: </a:t>
            </a:r>
            <a:r>
              <a:rPr lang="en-US" sz="1300" dirty="0">
                <a:latin typeface="Franklin Gothic Book" panose="020B0503020102020204" pitchFamily="34" charset="0"/>
              </a:rPr>
              <a:t>100 - 88 Dual 12 Medicare Only</a:t>
            </a:r>
          </a:p>
          <a:p>
            <a:pPr marL="285750" indent="-285750">
              <a:buBlip>
                <a:blip r:embed="rId8"/>
              </a:buBlip>
            </a:pPr>
            <a:r>
              <a:rPr lang="en-US" sz="1400" dirty="0">
                <a:latin typeface="Franklin Gothic Book" panose="020B0503020102020204" pitchFamily="34" charset="0"/>
              </a:rPr>
              <a:t>Built in 2016</a:t>
            </a:r>
          </a:p>
          <a:p>
            <a:endParaRPr lang="en-US" sz="1400" dirty="0">
              <a:latin typeface="Franklin Gothic Book" panose="020B0503020102020204" pitchFamily="34" charset="0"/>
            </a:endParaRPr>
          </a:p>
          <a:p>
            <a:r>
              <a:rPr lang="en-US" sz="1600" b="1" dirty="0">
                <a:latin typeface="Franklin Gothic Book" panose="020B0503020102020204" pitchFamily="34" charset="0"/>
              </a:rPr>
              <a:t>Amenities</a:t>
            </a:r>
          </a:p>
          <a:p>
            <a:pPr marL="285750" indent="-285750">
              <a:buBlip>
                <a:blip r:embed="rId8"/>
              </a:buBlip>
            </a:pPr>
            <a:r>
              <a:rPr lang="en-US" sz="1400" dirty="0">
                <a:latin typeface="Franklin Gothic Book" panose="020B0503020102020204" pitchFamily="34" charset="0"/>
              </a:rPr>
              <a:t>Private Suites / Private Baths</a:t>
            </a:r>
          </a:p>
          <a:p>
            <a:pPr marL="285750" indent="-285750">
              <a:buBlip>
                <a:blip r:embed="rId8"/>
              </a:buBlip>
            </a:pPr>
            <a:r>
              <a:rPr lang="en-US" sz="1400" dirty="0">
                <a:latin typeface="Franklin Gothic Book" panose="020B0503020102020204" pitchFamily="34" charset="0"/>
              </a:rPr>
              <a:t>Separate Gym for Short-Term Rehab Guests</a:t>
            </a:r>
          </a:p>
          <a:p>
            <a:endParaRPr lang="en-US" sz="1400" dirty="0">
              <a:latin typeface="Franklin Gothic Book" panose="020B0503020102020204" pitchFamily="34" charset="0"/>
            </a:endParaRPr>
          </a:p>
          <a:p>
            <a:r>
              <a:rPr lang="en-US" sz="1600" b="1" dirty="0">
                <a:latin typeface="Franklin Gothic Book" panose="020B0503020102020204" pitchFamily="34" charset="0"/>
              </a:rPr>
              <a:t>Clinical Capabilities</a:t>
            </a:r>
          </a:p>
          <a:p>
            <a:pPr marL="285750" indent="-285750">
              <a:buBlip>
                <a:blip r:embed="rId8"/>
              </a:buBlip>
            </a:pPr>
            <a:r>
              <a:rPr lang="en-US" sz="1400" dirty="0">
                <a:latin typeface="Franklin Gothic Book" panose="020B0503020102020204" pitchFamily="34" charset="0"/>
              </a:rPr>
              <a:t>Wound Program with WCC nurse &amp; dedicated wound physician</a:t>
            </a:r>
          </a:p>
          <a:p>
            <a:pPr marL="285750" indent="-285750">
              <a:buBlip>
                <a:blip r:embed="rId8"/>
              </a:buBlip>
            </a:pPr>
            <a:r>
              <a:rPr lang="en-US" sz="1400" dirty="0">
                <a:latin typeface="Franklin Gothic Book" panose="020B0503020102020204" pitchFamily="34" charset="0"/>
              </a:rPr>
              <a:t>Infusion therapy</a:t>
            </a:r>
          </a:p>
          <a:p>
            <a:pPr marL="285750" indent="-285750">
              <a:buBlip>
                <a:blip r:embed="rId8"/>
              </a:buBlip>
            </a:pPr>
            <a:r>
              <a:rPr lang="en-US" sz="1400" dirty="0">
                <a:latin typeface="Franklin Gothic Book" panose="020B0503020102020204" pitchFamily="34" charset="0"/>
              </a:rPr>
              <a:t>Trach &amp; Respiratory Care</a:t>
            </a:r>
          </a:p>
          <a:p>
            <a:pPr marL="285750" indent="-285750">
              <a:buBlip>
                <a:blip r:embed="rId8"/>
              </a:buBlip>
            </a:pPr>
            <a:r>
              <a:rPr lang="en-US" sz="1400" dirty="0">
                <a:latin typeface="Franklin Gothic Book" panose="020B0503020102020204" pitchFamily="34" charset="0"/>
              </a:rPr>
              <a:t>Rehab Services &amp; Modalities</a:t>
            </a:r>
          </a:p>
          <a:p>
            <a:pPr marL="285750" indent="-285750">
              <a:buBlip>
                <a:blip r:embed="rId8"/>
              </a:buBlip>
            </a:pPr>
            <a:r>
              <a:rPr lang="en-US" sz="1400" dirty="0">
                <a:latin typeface="Franklin Gothic Book" panose="020B0503020102020204" pitchFamily="34" charset="0"/>
              </a:rPr>
              <a:t>Hospitalists &amp; MDs daily rounding</a:t>
            </a:r>
          </a:p>
          <a:p>
            <a:pPr marL="285750" indent="-285750">
              <a:buBlip>
                <a:blip r:embed="rId8"/>
              </a:buBlip>
            </a:pPr>
            <a:r>
              <a:rPr lang="en-US" sz="1400" dirty="0">
                <a:latin typeface="Franklin Gothic Book" panose="020B0503020102020204" pitchFamily="34" charset="0"/>
              </a:rPr>
              <a:t>24/7 Admission access</a:t>
            </a:r>
          </a:p>
          <a:p>
            <a:pPr marL="285750" indent="-285750">
              <a:buBlip>
                <a:blip r:embed="rId8"/>
              </a:buBlip>
            </a:pPr>
            <a:endParaRPr lang="en-US" sz="1400" dirty="0">
              <a:latin typeface="Franklin Gothic Book" panose="020B0503020102020204" pitchFamily="34" charset="0"/>
            </a:endParaRPr>
          </a:p>
          <a:p>
            <a:r>
              <a:rPr lang="en-US" sz="1600" b="1" dirty="0">
                <a:latin typeface="Franklin Gothic Book" panose="020B0503020102020204" pitchFamily="34" charset="0"/>
              </a:rPr>
              <a:t>Quality Metrics</a:t>
            </a:r>
          </a:p>
          <a:p>
            <a:pPr marL="285750" indent="-285750">
              <a:buBlip>
                <a:blip r:embed="rId8"/>
              </a:buBlip>
            </a:pPr>
            <a:r>
              <a:rPr lang="en-US" sz="1400" dirty="0">
                <a:latin typeface="Franklin Gothic Book" panose="020B0503020102020204" pitchFamily="34" charset="0"/>
              </a:rPr>
              <a:t>30 Day RTA rate: 13%</a:t>
            </a:r>
          </a:p>
          <a:p>
            <a:pPr marL="285750" indent="-285750">
              <a:buBlip>
                <a:blip r:embed="rId8"/>
              </a:buBlip>
            </a:pPr>
            <a:r>
              <a:rPr lang="en-US" sz="1400" dirty="0">
                <a:latin typeface="Franklin Gothic Book" panose="020B0503020102020204" pitchFamily="34" charset="0"/>
              </a:rPr>
              <a:t>Average LOS: 14 Days</a:t>
            </a:r>
          </a:p>
          <a:p>
            <a:pPr marL="285750" indent="-285750">
              <a:buBlip>
                <a:blip r:embed="rId8"/>
              </a:buBlip>
            </a:pPr>
            <a:r>
              <a:rPr lang="en-US" sz="1400" dirty="0">
                <a:latin typeface="Franklin Gothic Book" panose="020B0503020102020204" pitchFamily="34" charset="0"/>
              </a:rPr>
              <a:t>CMS Star Rating: 5 Star</a:t>
            </a:r>
          </a:p>
          <a:p>
            <a:pPr marL="285750" indent="-285750">
              <a:buBlip>
                <a:blip r:embed="rId8"/>
              </a:buBlip>
            </a:pPr>
            <a:endParaRPr lang="en-US" sz="1600" dirty="0">
              <a:latin typeface="Franklin Gothic Book" panose="020B0503020102020204" pitchFamily="34" charset="0"/>
            </a:endParaRPr>
          </a:p>
        </p:txBody>
      </p:sp>
    </p:spTree>
    <p:extLst>
      <p:ext uri="{BB962C8B-B14F-4D97-AF65-F5344CB8AC3E}">
        <p14:creationId xmlns:p14="http://schemas.microsoft.com/office/powerpoint/2010/main" val="35445869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58C2CA1-E9DF-4BC2-8FDA-229CF13284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156" y="461393"/>
            <a:ext cx="2250828" cy="844060"/>
          </a:xfrm>
          <a:prstGeom prst="rect">
            <a:avLst/>
          </a:prstGeom>
          <a:solidFill>
            <a:schemeClr val="accent1"/>
          </a:solidFill>
        </p:spPr>
      </p:pic>
      <p:pic>
        <p:nvPicPr>
          <p:cNvPr id="17" name="Picture 16">
            <a:extLst>
              <a:ext uri="{FF2B5EF4-FFF2-40B4-BE49-F238E27FC236}">
                <a16:creationId xmlns:a16="http://schemas.microsoft.com/office/drawing/2014/main" xmlns="" id="{BAAD699E-66C8-439B-9826-7D2C69AFA8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3172" y="1178123"/>
            <a:ext cx="4435237" cy="5688930"/>
          </a:xfrm>
          <a:prstGeom prst="rect">
            <a:avLst/>
          </a:prstGeom>
        </p:spPr>
      </p:pic>
      <p:pic>
        <p:nvPicPr>
          <p:cNvPr id="21" name="Picture 20">
            <a:extLst>
              <a:ext uri="{FF2B5EF4-FFF2-40B4-BE49-F238E27FC236}">
                <a16:creationId xmlns:a16="http://schemas.microsoft.com/office/drawing/2014/main" xmlns="" id="{69608A48-C25C-4590-95BC-666546EE7B7C}"/>
              </a:ext>
            </a:extLst>
          </p:cNvPr>
          <p:cNvPicPr>
            <a:picLocks noChangeAspect="1"/>
          </p:cNvPicPr>
          <p:nvPr/>
        </p:nvPicPr>
        <p:blipFill rotWithShape="1">
          <a:blip r:embed="rId5">
            <a:extLst>
              <a:ext uri="{28A0092B-C50C-407E-A947-70E740481C1C}">
                <a14:useLocalDpi xmlns:a14="http://schemas.microsoft.com/office/drawing/2010/main" val="0"/>
              </a:ext>
            </a:extLst>
          </a:blip>
          <a:srcRect l="40042" t="8390" r="1" b="26988"/>
          <a:stretch/>
        </p:blipFill>
        <p:spPr>
          <a:xfrm>
            <a:off x="2884029" y="0"/>
            <a:ext cx="2889626" cy="1661010"/>
          </a:xfrm>
          <a:prstGeom prst="rect">
            <a:avLst/>
          </a:prstGeom>
        </p:spPr>
      </p:pic>
      <p:pic>
        <p:nvPicPr>
          <p:cNvPr id="9" name="Picture 8">
            <a:extLst>
              <a:ext uri="{FF2B5EF4-FFF2-40B4-BE49-F238E27FC236}">
                <a16:creationId xmlns:a16="http://schemas.microsoft.com/office/drawing/2014/main" xmlns="" id="{B70F2A2F-7276-43BD-BF48-35CA50037E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69140" y="-9054"/>
            <a:ext cx="2693530" cy="1661010"/>
          </a:xfrm>
          <a:prstGeom prst="rect">
            <a:avLst/>
          </a:prstGeom>
        </p:spPr>
      </p:pic>
      <p:pic>
        <p:nvPicPr>
          <p:cNvPr id="12" name="Picture 11">
            <a:extLst>
              <a:ext uri="{FF2B5EF4-FFF2-40B4-BE49-F238E27FC236}">
                <a16:creationId xmlns:a16="http://schemas.microsoft.com/office/drawing/2014/main" xmlns="" id="{1910DCA0-B767-4F51-A14A-8FEBA9E597C8}"/>
              </a:ext>
            </a:extLst>
          </p:cNvPr>
          <p:cNvPicPr>
            <a:picLocks noChangeAspect="1"/>
          </p:cNvPicPr>
          <p:nvPr/>
        </p:nvPicPr>
        <p:blipFill rotWithShape="1">
          <a:blip r:embed="rId7">
            <a:extLst>
              <a:ext uri="{28A0092B-C50C-407E-A947-70E740481C1C}">
                <a14:useLocalDpi xmlns:a14="http://schemas.microsoft.com/office/drawing/2010/main" val="0"/>
              </a:ext>
            </a:extLst>
          </a:blip>
          <a:srcRect r="7016"/>
          <a:stretch/>
        </p:blipFill>
        <p:spPr>
          <a:xfrm>
            <a:off x="8462670" y="0"/>
            <a:ext cx="3729330" cy="2139044"/>
          </a:xfrm>
          <a:prstGeom prst="rect">
            <a:avLst/>
          </a:prstGeom>
        </p:spPr>
      </p:pic>
      <p:pic>
        <p:nvPicPr>
          <p:cNvPr id="15" name="Picture 14">
            <a:extLst>
              <a:ext uri="{FF2B5EF4-FFF2-40B4-BE49-F238E27FC236}">
                <a16:creationId xmlns:a16="http://schemas.microsoft.com/office/drawing/2014/main" xmlns="" id="{EC3A1EF7-6749-46F3-8566-3DFA81DD4621}"/>
              </a:ext>
            </a:extLst>
          </p:cNvPr>
          <p:cNvPicPr>
            <a:picLocks noChangeAspect="1"/>
          </p:cNvPicPr>
          <p:nvPr/>
        </p:nvPicPr>
        <p:blipFill rotWithShape="1">
          <a:blip r:embed="rId8">
            <a:extLst>
              <a:ext uri="{28A0092B-C50C-407E-A947-70E740481C1C}">
                <a14:useLocalDpi xmlns:a14="http://schemas.microsoft.com/office/drawing/2010/main" val="0"/>
              </a:ext>
            </a:extLst>
          </a:blip>
          <a:srcRect t="-1" b="1349"/>
          <a:stretch/>
        </p:blipFill>
        <p:spPr>
          <a:xfrm>
            <a:off x="8462670" y="2139043"/>
            <a:ext cx="3729330" cy="4718957"/>
          </a:xfrm>
          <a:prstGeom prst="rect">
            <a:avLst/>
          </a:prstGeom>
        </p:spPr>
      </p:pic>
      <p:sp>
        <p:nvSpPr>
          <p:cNvPr id="22" name="Right Triangle 21">
            <a:extLst>
              <a:ext uri="{FF2B5EF4-FFF2-40B4-BE49-F238E27FC236}">
                <a16:creationId xmlns:a16="http://schemas.microsoft.com/office/drawing/2014/main" xmlns="" id="{E05E8587-BA9D-4716-B81D-65400E8D7DE5}"/>
              </a:ext>
            </a:extLst>
          </p:cNvPr>
          <p:cNvSpPr/>
          <p:nvPr/>
        </p:nvSpPr>
        <p:spPr>
          <a:xfrm>
            <a:off x="2884029" y="0"/>
            <a:ext cx="5227875" cy="685800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72708A17-30E1-49E4-A9F4-3815962C3205}"/>
              </a:ext>
            </a:extLst>
          </p:cNvPr>
          <p:cNvSpPr txBox="1"/>
          <p:nvPr/>
        </p:nvSpPr>
        <p:spPr>
          <a:xfrm>
            <a:off x="545780" y="1620529"/>
            <a:ext cx="3798079" cy="5293757"/>
          </a:xfrm>
          <a:prstGeom prst="rect">
            <a:avLst/>
          </a:prstGeom>
          <a:noFill/>
        </p:spPr>
        <p:txBody>
          <a:bodyPr wrap="square" rtlCol="0">
            <a:spAutoFit/>
          </a:bodyPr>
          <a:lstStyle/>
          <a:p>
            <a:r>
              <a:rPr lang="en-US" sz="1600" b="1" dirty="0">
                <a:latin typeface="Franklin Gothic Book" panose="020B0503020102020204" pitchFamily="34" charset="0"/>
              </a:rPr>
              <a:t>Location/Capacity</a:t>
            </a:r>
          </a:p>
          <a:p>
            <a:pPr marL="285750" indent="-285750">
              <a:buBlip>
                <a:blip r:embed="rId9"/>
              </a:buBlip>
            </a:pPr>
            <a:r>
              <a:rPr lang="en-US" sz="1400" dirty="0">
                <a:latin typeface="Franklin Gothic Book" panose="020B0503020102020204" pitchFamily="34" charset="0"/>
              </a:rPr>
              <a:t>8130 Meadow Rd. Dallas, Texas</a:t>
            </a:r>
          </a:p>
          <a:p>
            <a:pPr marL="285750" indent="-285750">
              <a:buBlip>
                <a:blip r:embed="rId9"/>
              </a:buBlip>
            </a:pPr>
            <a:r>
              <a:rPr lang="en-US" sz="1400" dirty="0">
                <a:latin typeface="Franklin Gothic Book" panose="020B0503020102020204" pitchFamily="34" charset="0"/>
              </a:rPr>
              <a:t>29 Assisted Living Beds</a:t>
            </a:r>
          </a:p>
          <a:p>
            <a:pPr marL="285750" indent="-285750">
              <a:buBlip>
                <a:blip r:embed="rId9"/>
              </a:buBlip>
            </a:pPr>
            <a:r>
              <a:rPr lang="en-US" sz="1400" dirty="0">
                <a:latin typeface="Franklin Gothic Book" panose="020B0503020102020204" pitchFamily="34" charset="0"/>
              </a:rPr>
              <a:t>80 Skilled Beds</a:t>
            </a:r>
          </a:p>
          <a:p>
            <a:endParaRPr lang="en-US" sz="1400" dirty="0">
              <a:latin typeface="Franklin Gothic Book" panose="020B0503020102020204" pitchFamily="34" charset="0"/>
            </a:endParaRPr>
          </a:p>
          <a:p>
            <a:r>
              <a:rPr lang="en-US" sz="1600" b="1" dirty="0">
                <a:latin typeface="Franklin Gothic Book" panose="020B0503020102020204" pitchFamily="34" charset="0"/>
              </a:rPr>
              <a:t>Amenities</a:t>
            </a:r>
          </a:p>
          <a:p>
            <a:pPr marL="285750" indent="-285750">
              <a:buBlip>
                <a:blip r:embed="rId9"/>
              </a:buBlip>
            </a:pPr>
            <a:r>
              <a:rPr lang="en-US" sz="1400" dirty="0">
                <a:highlight>
                  <a:srgbClr val="FFFF00"/>
                </a:highlight>
                <a:latin typeface="Franklin Gothic Book" panose="020B0503020102020204" pitchFamily="34" charset="0"/>
              </a:rPr>
              <a:t>Starbucks Bistro</a:t>
            </a:r>
          </a:p>
          <a:p>
            <a:pPr marL="285750" indent="-285750">
              <a:buBlip>
                <a:blip r:embed="rId9"/>
              </a:buBlip>
            </a:pPr>
            <a:r>
              <a:rPr lang="en-US" sz="1400" dirty="0">
                <a:highlight>
                  <a:srgbClr val="FFFF00"/>
                </a:highlight>
                <a:latin typeface="Franklin Gothic Book" panose="020B0503020102020204" pitchFamily="34" charset="0"/>
              </a:rPr>
              <a:t>Private Suites / Private Baths</a:t>
            </a:r>
          </a:p>
          <a:p>
            <a:pPr marL="285750" indent="-285750">
              <a:buBlip>
                <a:blip r:embed="rId9"/>
              </a:buBlip>
            </a:pPr>
            <a:r>
              <a:rPr lang="en-US" sz="1400" dirty="0">
                <a:highlight>
                  <a:srgbClr val="FFFF00"/>
                </a:highlight>
                <a:latin typeface="Franklin Gothic Book" panose="020B0503020102020204" pitchFamily="34" charset="0"/>
              </a:rPr>
              <a:t>Salon Services</a:t>
            </a:r>
          </a:p>
          <a:p>
            <a:endParaRPr lang="en-US" sz="1400" dirty="0">
              <a:highlight>
                <a:srgbClr val="FFFF00"/>
              </a:highlight>
              <a:latin typeface="Franklin Gothic Book" panose="020B0503020102020204" pitchFamily="34" charset="0"/>
            </a:endParaRPr>
          </a:p>
          <a:p>
            <a:r>
              <a:rPr lang="en-US" sz="1600" b="1" dirty="0">
                <a:highlight>
                  <a:srgbClr val="FFFF00"/>
                </a:highlight>
                <a:latin typeface="Franklin Gothic Book" panose="020B0503020102020204" pitchFamily="34" charset="0"/>
              </a:rPr>
              <a:t>Clinical Capabilities</a:t>
            </a:r>
          </a:p>
          <a:p>
            <a:pPr marL="285750" indent="-285750">
              <a:buBlip>
                <a:blip r:embed="rId9"/>
              </a:buBlip>
            </a:pPr>
            <a:r>
              <a:rPr lang="en-US" sz="1400" dirty="0">
                <a:highlight>
                  <a:srgbClr val="FFFF00"/>
                </a:highlight>
                <a:latin typeface="Franklin Gothic Book" panose="020B0503020102020204" pitchFamily="34" charset="0"/>
              </a:rPr>
              <a:t>Wound program </a:t>
            </a:r>
          </a:p>
          <a:p>
            <a:pPr marL="285750" indent="-285750">
              <a:buBlip>
                <a:blip r:embed="rId9"/>
              </a:buBlip>
            </a:pPr>
            <a:r>
              <a:rPr lang="en-US" sz="1400" dirty="0">
                <a:highlight>
                  <a:srgbClr val="FFFF00"/>
                </a:highlight>
                <a:latin typeface="Franklin Gothic Book" panose="020B0503020102020204" pitchFamily="34" charset="0"/>
              </a:rPr>
              <a:t>Infusion therapy</a:t>
            </a:r>
          </a:p>
          <a:p>
            <a:pPr marL="285750" indent="-285750">
              <a:buBlip>
                <a:blip r:embed="rId9"/>
              </a:buBlip>
            </a:pPr>
            <a:r>
              <a:rPr lang="en-US" sz="1400" dirty="0">
                <a:highlight>
                  <a:srgbClr val="FFFF00"/>
                </a:highlight>
                <a:latin typeface="Franklin Gothic Book" panose="020B0503020102020204" pitchFamily="34" charset="0"/>
              </a:rPr>
              <a:t>Trach &amp; Respiratory Care</a:t>
            </a:r>
          </a:p>
          <a:p>
            <a:pPr marL="285750" indent="-285750">
              <a:buBlip>
                <a:blip r:embed="rId9"/>
              </a:buBlip>
            </a:pPr>
            <a:r>
              <a:rPr lang="en-US" sz="1400" dirty="0">
                <a:highlight>
                  <a:srgbClr val="FFFF00"/>
                </a:highlight>
                <a:latin typeface="Franklin Gothic Book" panose="020B0503020102020204" pitchFamily="34" charset="0"/>
              </a:rPr>
              <a:t>24/7 Admission access</a:t>
            </a:r>
          </a:p>
          <a:p>
            <a:pPr marL="285750" indent="-285750">
              <a:buBlip>
                <a:blip r:embed="rId9"/>
              </a:buBlip>
            </a:pPr>
            <a:r>
              <a:rPr lang="en-US" sz="1400" dirty="0">
                <a:highlight>
                  <a:srgbClr val="FFFF00"/>
                </a:highlight>
                <a:latin typeface="Franklin Gothic Book" panose="020B0503020102020204" pitchFamily="34" charset="0"/>
              </a:rPr>
              <a:t>Bariatrics</a:t>
            </a:r>
          </a:p>
          <a:p>
            <a:pPr marL="285750" indent="-285750">
              <a:buBlip>
                <a:blip r:embed="rId9"/>
              </a:buBlip>
            </a:pPr>
            <a:r>
              <a:rPr lang="en-US" sz="1400" dirty="0">
                <a:highlight>
                  <a:srgbClr val="FFFF00"/>
                </a:highlight>
                <a:latin typeface="Franklin Gothic Book" panose="020B0503020102020204" pitchFamily="34" charset="0"/>
              </a:rPr>
              <a:t>Outpatient therapy services</a:t>
            </a:r>
          </a:p>
          <a:p>
            <a:pPr marL="285750" indent="-285750">
              <a:buBlip>
                <a:blip r:embed="rId9"/>
              </a:buBlip>
            </a:pPr>
            <a:r>
              <a:rPr lang="en-US" sz="1400" dirty="0">
                <a:highlight>
                  <a:srgbClr val="FFFF00"/>
                </a:highlight>
                <a:latin typeface="Franklin Gothic Book" panose="020B0503020102020204" pitchFamily="34" charset="0"/>
              </a:rPr>
              <a:t>THR &amp; Medical City physician leadership</a:t>
            </a:r>
          </a:p>
          <a:p>
            <a:endParaRPr lang="en-US" sz="1400" dirty="0">
              <a:latin typeface="Franklin Gothic Book" panose="020B0503020102020204" pitchFamily="34" charset="0"/>
            </a:endParaRPr>
          </a:p>
          <a:p>
            <a:r>
              <a:rPr lang="en-US" sz="1600" b="1" dirty="0">
                <a:latin typeface="Franklin Gothic Book" panose="020B0503020102020204" pitchFamily="34" charset="0"/>
              </a:rPr>
              <a:t>Quality Metrics</a:t>
            </a:r>
          </a:p>
          <a:p>
            <a:pPr marL="285750" indent="-285750">
              <a:buBlip>
                <a:blip r:embed="rId9"/>
              </a:buBlip>
            </a:pPr>
            <a:r>
              <a:rPr lang="en-US" sz="1400" dirty="0">
                <a:highlight>
                  <a:srgbClr val="FFFF00"/>
                </a:highlight>
                <a:latin typeface="Franklin Gothic Book" panose="020B0503020102020204" pitchFamily="34" charset="0"/>
              </a:rPr>
              <a:t>30 Day RTA rate:</a:t>
            </a:r>
          </a:p>
          <a:p>
            <a:pPr marL="285750" indent="-285750">
              <a:buBlip>
                <a:blip r:embed="rId9"/>
              </a:buBlip>
            </a:pPr>
            <a:r>
              <a:rPr lang="en-US" sz="1400" dirty="0">
                <a:highlight>
                  <a:srgbClr val="FFFF00"/>
                </a:highlight>
                <a:latin typeface="Franklin Gothic Book" panose="020B0503020102020204" pitchFamily="34" charset="0"/>
              </a:rPr>
              <a:t>Average LOS:</a:t>
            </a:r>
          </a:p>
          <a:p>
            <a:pPr marL="285750" indent="-285750">
              <a:buBlip>
                <a:blip r:embed="rId9"/>
              </a:buBlip>
            </a:pPr>
            <a:r>
              <a:rPr lang="en-US" sz="1400" dirty="0">
                <a:highlight>
                  <a:srgbClr val="FFFF00"/>
                </a:highlight>
                <a:latin typeface="Franklin Gothic Book" panose="020B0503020102020204" pitchFamily="34" charset="0"/>
              </a:rPr>
              <a:t>CMS Star Rating:</a:t>
            </a:r>
          </a:p>
        </p:txBody>
      </p:sp>
    </p:spTree>
    <p:extLst>
      <p:ext uri="{BB962C8B-B14F-4D97-AF65-F5344CB8AC3E}">
        <p14:creationId xmlns:p14="http://schemas.microsoft.com/office/powerpoint/2010/main" val="1603540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8AE4961E-4560-42F7-BFA0-65A5F9BC5F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2208" y="2544024"/>
            <a:ext cx="6289793" cy="4325279"/>
          </a:xfrm>
          <a:prstGeom prst="rect">
            <a:avLst/>
          </a:prstGeom>
        </p:spPr>
      </p:pic>
      <p:pic>
        <p:nvPicPr>
          <p:cNvPr id="15" name="Picture 14">
            <a:extLst>
              <a:ext uri="{FF2B5EF4-FFF2-40B4-BE49-F238E27FC236}">
                <a16:creationId xmlns:a16="http://schemas.microsoft.com/office/drawing/2014/main" xmlns="" id="{FCAD7D54-AAA1-46C0-9E76-0DB819E51DB3}"/>
              </a:ext>
            </a:extLst>
          </p:cNvPr>
          <p:cNvPicPr>
            <a:picLocks noChangeAspect="1"/>
          </p:cNvPicPr>
          <p:nvPr/>
        </p:nvPicPr>
        <p:blipFill rotWithShape="1">
          <a:blip r:embed="rId3">
            <a:extLst>
              <a:ext uri="{28A0092B-C50C-407E-A947-70E740481C1C}">
                <a14:useLocalDpi xmlns:a14="http://schemas.microsoft.com/office/drawing/2010/main" val="0"/>
              </a:ext>
            </a:extLst>
          </a:blip>
          <a:srcRect t="27013" r="16372"/>
          <a:stretch/>
        </p:blipFill>
        <p:spPr>
          <a:xfrm>
            <a:off x="4162713" y="-1"/>
            <a:ext cx="4660762" cy="2687295"/>
          </a:xfrm>
          <a:prstGeom prst="rect">
            <a:avLst/>
          </a:prstGeom>
        </p:spPr>
      </p:pic>
      <p:pic>
        <p:nvPicPr>
          <p:cNvPr id="3" name="Picture 2">
            <a:extLst>
              <a:ext uri="{FF2B5EF4-FFF2-40B4-BE49-F238E27FC236}">
                <a16:creationId xmlns:a16="http://schemas.microsoft.com/office/drawing/2014/main" xmlns="" id="{E75B32D3-E114-4CC7-8A25-8927C71B6E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587" y="80696"/>
            <a:ext cx="2672407" cy="1156451"/>
          </a:xfrm>
          <a:prstGeom prst="rect">
            <a:avLst/>
          </a:prstGeom>
        </p:spPr>
      </p:pic>
      <p:pic>
        <p:nvPicPr>
          <p:cNvPr id="5" name="Picture 4">
            <a:extLst>
              <a:ext uri="{FF2B5EF4-FFF2-40B4-BE49-F238E27FC236}">
                <a16:creationId xmlns:a16="http://schemas.microsoft.com/office/drawing/2014/main" xmlns="" id="{230D5C0C-9F40-4817-AF60-69456AFC8752}"/>
              </a:ext>
            </a:extLst>
          </p:cNvPr>
          <p:cNvPicPr>
            <a:picLocks noChangeAspect="1"/>
          </p:cNvPicPr>
          <p:nvPr/>
        </p:nvPicPr>
        <p:blipFill rotWithShape="1">
          <a:blip r:embed="rId5">
            <a:extLst>
              <a:ext uri="{28A0092B-C50C-407E-A947-70E740481C1C}">
                <a14:useLocalDpi xmlns:a14="http://schemas.microsoft.com/office/drawing/2010/main" val="0"/>
              </a:ext>
            </a:extLst>
          </a:blip>
          <a:srcRect t="14197" r="7429"/>
          <a:stretch/>
        </p:blipFill>
        <p:spPr>
          <a:xfrm>
            <a:off x="7767873" y="1"/>
            <a:ext cx="4424127" cy="2687294"/>
          </a:xfrm>
          <a:prstGeom prst="rect">
            <a:avLst/>
          </a:prstGeom>
        </p:spPr>
      </p:pic>
      <p:sp>
        <p:nvSpPr>
          <p:cNvPr id="9" name="TextBox 8">
            <a:extLst>
              <a:ext uri="{FF2B5EF4-FFF2-40B4-BE49-F238E27FC236}">
                <a16:creationId xmlns:a16="http://schemas.microsoft.com/office/drawing/2014/main" xmlns="" id="{4B129BD1-97D5-4DFB-A069-F03DCBDA4A19}"/>
              </a:ext>
            </a:extLst>
          </p:cNvPr>
          <p:cNvSpPr txBox="1"/>
          <p:nvPr/>
        </p:nvSpPr>
        <p:spPr>
          <a:xfrm>
            <a:off x="364633" y="1322361"/>
            <a:ext cx="3798079" cy="5170646"/>
          </a:xfrm>
          <a:prstGeom prst="rect">
            <a:avLst/>
          </a:prstGeom>
          <a:noFill/>
        </p:spPr>
        <p:txBody>
          <a:bodyPr wrap="square" rtlCol="0">
            <a:spAutoFit/>
          </a:bodyPr>
          <a:lstStyle/>
          <a:p>
            <a:r>
              <a:rPr lang="en-US" sz="1600" b="1" dirty="0">
                <a:latin typeface="Franklin Gothic Book" panose="020B0503020102020204" pitchFamily="34" charset="0"/>
              </a:rPr>
              <a:t>Location/Capacity</a:t>
            </a:r>
          </a:p>
          <a:p>
            <a:pPr marL="285750" indent="-285750">
              <a:buBlip>
                <a:blip r:embed="rId6"/>
              </a:buBlip>
            </a:pPr>
            <a:r>
              <a:rPr lang="en-US" sz="1400" dirty="0">
                <a:latin typeface="Franklin Gothic Book" panose="020B0503020102020204" pitchFamily="34" charset="0"/>
              </a:rPr>
              <a:t>2410 19</a:t>
            </a:r>
            <a:r>
              <a:rPr lang="en-US" sz="1400" baseline="30000" dirty="0">
                <a:latin typeface="Franklin Gothic Book" panose="020B0503020102020204" pitchFamily="34" charset="0"/>
              </a:rPr>
              <a:t>th</a:t>
            </a:r>
            <a:r>
              <a:rPr lang="en-US" sz="1400" dirty="0">
                <a:latin typeface="Franklin Gothic Book" panose="020B0503020102020204" pitchFamily="34" charset="0"/>
              </a:rPr>
              <a:t> St. SE</a:t>
            </a:r>
          </a:p>
          <a:p>
            <a:r>
              <a:rPr lang="en-US" sz="1400" dirty="0">
                <a:latin typeface="Franklin Gothic Book" panose="020B0503020102020204" pitchFamily="34" charset="0"/>
              </a:rPr>
              <a:t>      Rio Rancho, New Mexico 87124</a:t>
            </a:r>
          </a:p>
          <a:p>
            <a:pPr marL="285750" indent="-285750">
              <a:buBlip>
                <a:blip r:embed="rId6"/>
              </a:buBlip>
            </a:pPr>
            <a:r>
              <a:rPr lang="en-US" sz="1400" dirty="0">
                <a:latin typeface="Franklin Gothic Book" panose="020B0503020102020204" pitchFamily="34" charset="0"/>
              </a:rPr>
              <a:t>136 Dually Certified Beds</a:t>
            </a:r>
          </a:p>
          <a:p>
            <a:pPr marL="285750" indent="-285750">
              <a:buBlip>
                <a:blip r:embed="rId6"/>
              </a:buBlip>
            </a:pPr>
            <a:r>
              <a:rPr lang="en-US" sz="1400" dirty="0">
                <a:latin typeface="Franklin Gothic Book" panose="020B0503020102020204" pitchFamily="34" charset="0"/>
              </a:rPr>
              <a:t>Built in 2015</a:t>
            </a:r>
          </a:p>
          <a:p>
            <a:endParaRPr lang="en-US" sz="1400" dirty="0">
              <a:latin typeface="Franklin Gothic Book" panose="020B0503020102020204" pitchFamily="34" charset="0"/>
            </a:endParaRPr>
          </a:p>
          <a:p>
            <a:r>
              <a:rPr lang="en-US" sz="1600" b="1" dirty="0">
                <a:highlight>
                  <a:srgbClr val="FFFF00"/>
                </a:highlight>
                <a:latin typeface="Franklin Gothic Book" panose="020B0503020102020204" pitchFamily="34" charset="0"/>
              </a:rPr>
              <a:t>Amenities</a:t>
            </a:r>
          </a:p>
          <a:p>
            <a:pPr marL="285750" indent="-285750">
              <a:buBlip>
                <a:blip r:embed="rId6"/>
              </a:buBlip>
            </a:pPr>
            <a:r>
              <a:rPr lang="en-US" sz="1400" dirty="0">
                <a:highlight>
                  <a:srgbClr val="FFFF00"/>
                </a:highlight>
                <a:latin typeface="Franklin Gothic Book" panose="020B0503020102020204" pitchFamily="34" charset="0"/>
              </a:rPr>
              <a:t>Private Suites / Private Baths</a:t>
            </a:r>
          </a:p>
          <a:p>
            <a:endParaRPr lang="en-US" sz="1400" dirty="0">
              <a:highlight>
                <a:srgbClr val="FFFF00"/>
              </a:highlight>
              <a:latin typeface="Franklin Gothic Book" panose="020B0503020102020204" pitchFamily="34" charset="0"/>
            </a:endParaRPr>
          </a:p>
          <a:p>
            <a:r>
              <a:rPr lang="en-US" sz="1600" b="1" dirty="0">
                <a:highlight>
                  <a:srgbClr val="FFFF00"/>
                </a:highlight>
                <a:latin typeface="Franklin Gothic Book" panose="020B0503020102020204" pitchFamily="34" charset="0"/>
              </a:rPr>
              <a:t>Clinical Capabilities</a:t>
            </a:r>
          </a:p>
          <a:p>
            <a:pPr marL="285750" indent="-285750">
              <a:buBlip>
                <a:blip r:embed="rId6"/>
              </a:buBlip>
            </a:pPr>
            <a:r>
              <a:rPr lang="en-US" sz="1400" dirty="0">
                <a:highlight>
                  <a:srgbClr val="FFFF00"/>
                </a:highlight>
                <a:latin typeface="Franklin Gothic Book" panose="020B0503020102020204" pitchFamily="34" charset="0"/>
              </a:rPr>
              <a:t>Physical Therapy</a:t>
            </a:r>
          </a:p>
          <a:p>
            <a:pPr marL="285750" indent="-285750">
              <a:buBlip>
                <a:blip r:embed="rId6"/>
              </a:buBlip>
            </a:pPr>
            <a:r>
              <a:rPr lang="en-US" sz="1400" dirty="0">
                <a:highlight>
                  <a:srgbClr val="FFFF00"/>
                </a:highlight>
                <a:latin typeface="Franklin Gothic Book" panose="020B0503020102020204" pitchFamily="34" charset="0"/>
              </a:rPr>
              <a:t>Cardiac Recovery &amp; Rehabilitation</a:t>
            </a:r>
          </a:p>
          <a:p>
            <a:pPr marL="285750" indent="-285750">
              <a:buBlip>
                <a:blip r:embed="rId6"/>
              </a:buBlip>
            </a:pPr>
            <a:r>
              <a:rPr lang="en-US" sz="1400" dirty="0">
                <a:highlight>
                  <a:srgbClr val="FFFF00"/>
                </a:highlight>
                <a:latin typeface="Franklin Gothic Book" panose="020B0503020102020204" pitchFamily="34" charset="0"/>
              </a:rPr>
              <a:t>Neurological Recovery &amp; Rehabilitation</a:t>
            </a:r>
          </a:p>
          <a:p>
            <a:pPr marL="285750" indent="-285750">
              <a:buBlip>
                <a:blip r:embed="rId6"/>
              </a:buBlip>
            </a:pPr>
            <a:r>
              <a:rPr lang="en-US" sz="1400" dirty="0">
                <a:highlight>
                  <a:srgbClr val="FFFF00"/>
                </a:highlight>
                <a:latin typeface="Franklin Gothic Book" panose="020B0503020102020204" pitchFamily="34" charset="0"/>
              </a:rPr>
              <a:t>Orthopedic Rehabilitation &amp; Recovery</a:t>
            </a:r>
          </a:p>
          <a:p>
            <a:pPr marL="285750" indent="-285750">
              <a:buBlip>
                <a:blip r:embed="rId6"/>
              </a:buBlip>
            </a:pPr>
            <a:r>
              <a:rPr lang="en-US" sz="1400" dirty="0">
                <a:highlight>
                  <a:srgbClr val="FFFF00"/>
                </a:highlight>
                <a:latin typeface="Franklin Gothic Book" panose="020B0503020102020204" pitchFamily="34" charset="0"/>
              </a:rPr>
              <a:t>Injury &amp; Illness Rehabilitation</a:t>
            </a:r>
          </a:p>
          <a:p>
            <a:pPr marL="285750" indent="-285750">
              <a:buBlip>
                <a:blip r:embed="rId6"/>
              </a:buBlip>
            </a:pPr>
            <a:r>
              <a:rPr lang="en-US" sz="1400" dirty="0">
                <a:highlight>
                  <a:srgbClr val="FFFF00"/>
                </a:highlight>
                <a:latin typeface="Franklin Gothic Book" panose="020B0503020102020204" pitchFamily="34" charset="0"/>
              </a:rPr>
              <a:t>Post Hospitalization Care</a:t>
            </a:r>
          </a:p>
          <a:p>
            <a:pPr marL="285750" indent="-285750">
              <a:buBlip>
                <a:blip r:embed="rId6"/>
              </a:buBlip>
            </a:pPr>
            <a:r>
              <a:rPr lang="en-US" sz="1400" dirty="0">
                <a:highlight>
                  <a:srgbClr val="FFFF00"/>
                </a:highlight>
                <a:latin typeface="Franklin Gothic Book" panose="020B0503020102020204" pitchFamily="34" charset="0"/>
              </a:rPr>
              <a:t>Pulmonary Rehabilitation</a:t>
            </a:r>
          </a:p>
          <a:p>
            <a:pPr marL="285750" indent="-285750">
              <a:buBlip>
                <a:blip r:embed="rId6"/>
              </a:buBlip>
            </a:pPr>
            <a:r>
              <a:rPr lang="en-US" sz="1400" dirty="0">
                <a:highlight>
                  <a:srgbClr val="FFFF00"/>
                </a:highlight>
                <a:latin typeface="Franklin Gothic Book" panose="020B0503020102020204" pitchFamily="34" charset="0"/>
              </a:rPr>
              <a:t>Wound Care</a:t>
            </a:r>
          </a:p>
          <a:p>
            <a:endParaRPr lang="en-US" sz="1400" dirty="0">
              <a:highlight>
                <a:srgbClr val="FFFF00"/>
              </a:highlight>
              <a:latin typeface="Franklin Gothic Book" panose="020B0503020102020204" pitchFamily="34" charset="0"/>
            </a:endParaRPr>
          </a:p>
          <a:p>
            <a:r>
              <a:rPr lang="en-US" sz="1600" b="1" dirty="0">
                <a:highlight>
                  <a:srgbClr val="FFFF00"/>
                </a:highlight>
                <a:latin typeface="Franklin Gothic Book" panose="020B0503020102020204" pitchFamily="34" charset="0"/>
              </a:rPr>
              <a:t>Quality Metrics</a:t>
            </a:r>
          </a:p>
          <a:p>
            <a:pPr marL="285750" indent="-285750">
              <a:buBlip>
                <a:blip r:embed="rId6"/>
              </a:buBlip>
            </a:pPr>
            <a:r>
              <a:rPr lang="en-US" sz="1400" dirty="0">
                <a:highlight>
                  <a:srgbClr val="FFFF00"/>
                </a:highlight>
                <a:latin typeface="Franklin Gothic Book" panose="020B0503020102020204" pitchFamily="34" charset="0"/>
              </a:rPr>
              <a:t>30 Day RTA rate:</a:t>
            </a:r>
          </a:p>
          <a:p>
            <a:pPr marL="285750" indent="-285750">
              <a:buBlip>
                <a:blip r:embed="rId6"/>
              </a:buBlip>
            </a:pPr>
            <a:r>
              <a:rPr lang="en-US" sz="1400" dirty="0">
                <a:highlight>
                  <a:srgbClr val="FFFF00"/>
                </a:highlight>
                <a:latin typeface="Franklin Gothic Book" panose="020B0503020102020204" pitchFamily="34" charset="0"/>
              </a:rPr>
              <a:t>Average LOS:</a:t>
            </a:r>
          </a:p>
          <a:p>
            <a:pPr marL="285750" indent="-285750">
              <a:buBlip>
                <a:blip r:embed="rId6"/>
              </a:buBlip>
            </a:pPr>
            <a:r>
              <a:rPr lang="en-US" sz="1400" dirty="0">
                <a:highlight>
                  <a:srgbClr val="FFFF00"/>
                </a:highlight>
                <a:latin typeface="Franklin Gothic Book" panose="020B0503020102020204" pitchFamily="34" charset="0"/>
              </a:rPr>
              <a:t>CMS Star Rating: 3 Stars</a:t>
            </a:r>
          </a:p>
        </p:txBody>
      </p:sp>
      <p:sp>
        <p:nvSpPr>
          <p:cNvPr id="2" name="Right Triangle 1">
            <a:extLst>
              <a:ext uri="{FF2B5EF4-FFF2-40B4-BE49-F238E27FC236}">
                <a16:creationId xmlns:a16="http://schemas.microsoft.com/office/drawing/2014/main" xmlns="" id="{9D0B0330-FE3E-45FA-A8A1-3400BA126B53}"/>
              </a:ext>
            </a:extLst>
          </p:cNvPr>
          <p:cNvSpPr/>
          <p:nvPr/>
        </p:nvSpPr>
        <p:spPr>
          <a:xfrm>
            <a:off x="4162713" y="-1"/>
            <a:ext cx="5098982" cy="6869303"/>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04745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F985C7B3-A39A-42C5-99DE-2C24B6A08609}"/>
              </a:ext>
            </a:extLst>
          </p:cNvPr>
          <p:cNvPicPr>
            <a:picLocks noChangeAspect="1"/>
          </p:cNvPicPr>
          <p:nvPr/>
        </p:nvPicPr>
        <p:blipFill rotWithShape="1">
          <a:blip r:embed="rId2">
            <a:extLst>
              <a:ext uri="{28A0092B-C50C-407E-A947-70E740481C1C}">
                <a14:useLocalDpi xmlns:a14="http://schemas.microsoft.com/office/drawing/2010/main" val="0"/>
              </a:ext>
            </a:extLst>
          </a:blip>
          <a:srcRect r="6402" b="14743"/>
          <a:stretch/>
        </p:blipFill>
        <p:spPr>
          <a:xfrm>
            <a:off x="5368704" y="642797"/>
            <a:ext cx="6823297" cy="6215204"/>
          </a:xfrm>
          <a:prstGeom prst="rect">
            <a:avLst/>
          </a:prstGeom>
        </p:spPr>
      </p:pic>
      <p:pic>
        <p:nvPicPr>
          <p:cNvPr id="19" name="Picture 18">
            <a:extLst>
              <a:ext uri="{FF2B5EF4-FFF2-40B4-BE49-F238E27FC236}">
                <a16:creationId xmlns:a16="http://schemas.microsoft.com/office/drawing/2014/main" xmlns="" id="{744ECBDF-6970-4560-BFE6-B3BC767F6570}"/>
              </a:ext>
            </a:extLst>
          </p:cNvPr>
          <p:cNvPicPr>
            <a:picLocks noChangeAspect="1"/>
          </p:cNvPicPr>
          <p:nvPr/>
        </p:nvPicPr>
        <p:blipFill rotWithShape="1">
          <a:blip r:embed="rId3">
            <a:extLst>
              <a:ext uri="{28A0092B-C50C-407E-A947-70E740481C1C}">
                <a14:useLocalDpi xmlns:a14="http://schemas.microsoft.com/office/drawing/2010/main" val="0"/>
              </a:ext>
            </a:extLst>
          </a:blip>
          <a:srcRect l="13758" t="27221" r="2654" b="-36"/>
          <a:stretch/>
        </p:blipFill>
        <p:spPr>
          <a:xfrm>
            <a:off x="6438945" y="0"/>
            <a:ext cx="5753056" cy="3221700"/>
          </a:xfrm>
          <a:prstGeom prst="rect">
            <a:avLst/>
          </a:prstGeom>
        </p:spPr>
      </p:pic>
      <p:pic>
        <p:nvPicPr>
          <p:cNvPr id="17" name="Picture 16">
            <a:extLst>
              <a:ext uri="{FF2B5EF4-FFF2-40B4-BE49-F238E27FC236}">
                <a16:creationId xmlns:a16="http://schemas.microsoft.com/office/drawing/2014/main" xmlns="" id="{A1BF19F3-F40E-405C-9A1F-1ED5E5C7AE5D}"/>
              </a:ext>
            </a:extLst>
          </p:cNvPr>
          <p:cNvPicPr>
            <a:picLocks noChangeAspect="1"/>
          </p:cNvPicPr>
          <p:nvPr/>
        </p:nvPicPr>
        <p:blipFill rotWithShape="1">
          <a:blip r:embed="rId4">
            <a:extLst>
              <a:ext uri="{28A0092B-C50C-407E-A947-70E740481C1C}">
                <a14:useLocalDpi xmlns:a14="http://schemas.microsoft.com/office/drawing/2010/main" val="0"/>
              </a:ext>
            </a:extLst>
          </a:blip>
          <a:srcRect l="13754" t="4689" r="15489"/>
          <a:stretch/>
        </p:blipFill>
        <p:spPr>
          <a:xfrm>
            <a:off x="3683288" y="0"/>
            <a:ext cx="3605211" cy="3245629"/>
          </a:xfrm>
          <a:prstGeom prst="rect">
            <a:avLst/>
          </a:prstGeom>
        </p:spPr>
      </p:pic>
      <p:sp>
        <p:nvSpPr>
          <p:cNvPr id="2" name="Right Triangle 1">
            <a:extLst>
              <a:ext uri="{FF2B5EF4-FFF2-40B4-BE49-F238E27FC236}">
                <a16:creationId xmlns:a16="http://schemas.microsoft.com/office/drawing/2014/main" xmlns="" id="{747EF5C3-850A-4059-9714-78ED9DC85382}"/>
              </a:ext>
            </a:extLst>
          </p:cNvPr>
          <p:cNvSpPr/>
          <p:nvPr/>
        </p:nvSpPr>
        <p:spPr>
          <a:xfrm>
            <a:off x="3683287" y="0"/>
            <a:ext cx="3605212" cy="685800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D8A908BC-45CE-4608-AF37-2CC3E74A1652}"/>
              </a:ext>
            </a:extLst>
          </p:cNvPr>
          <p:cNvPicPr>
            <a:picLocks noChangeAspect="1"/>
          </p:cNvPicPr>
          <p:nvPr/>
        </p:nvPicPr>
        <p:blipFill rotWithShape="1">
          <a:blip r:embed="rId5">
            <a:extLst>
              <a:ext uri="{28A0092B-C50C-407E-A947-70E740481C1C}">
                <a14:useLocalDpi xmlns:a14="http://schemas.microsoft.com/office/drawing/2010/main" val="0"/>
              </a:ext>
            </a:extLst>
          </a:blip>
          <a:srcRect l="-260" t="24494" r="260" b="25451"/>
          <a:stretch/>
        </p:blipFill>
        <p:spPr>
          <a:xfrm>
            <a:off x="127608" y="217284"/>
            <a:ext cx="2266947" cy="851026"/>
          </a:xfrm>
          <a:prstGeom prst="rect">
            <a:avLst/>
          </a:prstGeom>
        </p:spPr>
      </p:pic>
      <p:sp>
        <p:nvSpPr>
          <p:cNvPr id="10" name="TextBox 9">
            <a:extLst>
              <a:ext uri="{FF2B5EF4-FFF2-40B4-BE49-F238E27FC236}">
                <a16:creationId xmlns:a16="http://schemas.microsoft.com/office/drawing/2014/main" xmlns="" id="{F4B9A806-D4D8-4D73-B411-EA356485F7C8}"/>
              </a:ext>
            </a:extLst>
          </p:cNvPr>
          <p:cNvSpPr txBox="1"/>
          <p:nvPr/>
        </p:nvSpPr>
        <p:spPr>
          <a:xfrm>
            <a:off x="309985" y="1068310"/>
            <a:ext cx="4415924" cy="5724644"/>
          </a:xfrm>
          <a:prstGeom prst="rect">
            <a:avLst/>
          </a:prstGeom>
          <a:noFill/>
        </p:spPr>
        <p:txBody>
          <a:bodyPr wrap="square" rtlCol="0">
            <a:spAutoFit/>
          </a:bodyPr>
          <a:lstStyle/>
          <a:p>
            <a:r>
              <a:rPr lang="en-US" sz="1600" b="1" dirty="0">
                <a:latin typeface="Franklin Gothic Book" panose="020B0503020102020204" pitchFamily="34" charset="0"/>
              </a:rPr>
              <a:t>Location/Capacity</a:t>
            </a:r>
          </a:p>
          <a:p>
            <a:pPr marL="285750" indent="-285750">
              <a:buBlip>
                <a:blip r:embed="rId6"/>
              </a:buBlip>
            </a:pPr>
            <a:r>
              <a:rPr lang="en-US" sz="1400" dirty="0">
                <a:latin typeface="Franklin Gothic Book" panose="020B0503020102020204" pitchFamily="34" charset="0"/>
              </a:rPr>
              <a:t>3620 Las Estancias Drive SW</a:t>
            </a:r>
          </a:p>
          <a:p>
            <a:r>
              <a:rPr lang="en-US" sz="1400" dirty="0">
                <a:latin typeface="Franklin Gothic Book" panose="020B0503020102020204" pitchFamily="34" charset="0"/>
              </a:rPr>
              <a:t>      Albuquerque, New Mexico 87105</a:t>
            </a:r>
          </a:p>
          <a:p>
            <a:pPr marL="285750" indent="-285750">
              <a:buBlip>
                <a:blip r:embed="rId6"/>
              </a:buBlip>
            </a:pPr>
            <a:r>
              <a:rPr lang="en-US" sz="1400" dirty="0">
                <a:latin typeface="Franklin Gothic Book" panose="020B0503020102020204" pitchFamily="34" charset="0"/>
              </a:rPr>
              <a:t>Licensed Beds: 80 Dual Certified &amp; 40 SNF Only</a:t>
            </a:r>
          </a:p>
          <a:p>
            <a:pPr marL="285750" indent="-285750">
              <a:buBlip>
                <a:blip r:embed="rId6"/>
              </a:buBlip>
            </a:pPr>
            <a:r>
              <a:rPr lang="en-US" sz="1400" dirty="0">
                <a:latin typeface="Franklin Gothic Book" panose="020B0503020102020204" pitchFamily="34" charset="0"/>
              </a:rPr>
              <a:t>Built in 2014</a:t>
            </a:r>
          </a:p>
          <a:p>
            <a:endParaRPr lang="en-US" sz="1400" dirty="0">
              <a:latin typeface="Franklin Gothic Book" panose="020B0503020102020204" pitchFamily="34" charset="0"/>
            </a:endParaRPr>
          </a:p>
          <a:p>
            <a:r>
              <a:rPr lang="en-US" sz="1600" b="1" dirty="0">
                <a:latin typeface="Franklin Gothic Book" panose="020B0503020102020204" pitchFamily="34" charset="0"/>
              </a:rPr>
              <a:t>Amenities</a:t>
            </a:r>
          </a:p>
          <a:p>
            <a:pPr marL="285750" indent="-285750">
              <a:buBlip>
                <a:blip r:embed="rId6"/>
              </a:buBlip>
            </a:pPr>
            <a:r>
              <a:rPr lang="en-US" sz="1400" dirty="0">
                <a:highlight>
                  <a:srgbClr val="FFFF00"/>
                </a:highlight>
                <a:latin typeface="Franklin Gothic Book" panose="020B0503020102020204" pitchFamily="34" charset="0"/>
              </a:rPr>
              <a:t>Salon/Spa</a:t>
            </a:r>
          </a:p>
          <a:p>
            <a:pPr marL="285750" indent="-285750">
              <a:buBlip>
                <a:blip r:embed="rId6"/>
              </a:buBlip>
            </a:pPr>
            <a:r>
              <a:rPr lang="en-US" sz="1400" dirty="0">
                <a:highlight>
                  <a:srgbClr val="FFFF00"/>
                </a:highlight>
                <a:latin typeface="Franklin Gothic Book" panose="020B0503020102020204" pitchFamily="34" charset="0"/>
              </a:rPr>
              <a:t>Starbucks café</a:t>
            </a:r>
          </a:p>
          <a:p>
            <a:pPr marL="285750" indent="-285750">
              <a:buBlip>
                <a:blip r:embed="rId6"/>
              </a:buBlip>
            </a:pPr>
            <a:r>
              <a:rPr lang="en-US" sz="1400" dirty="0">
                <a:highlight>
                  <a:srgbClr val="FFFF00"/>
                </a:highlight>
                <a:latin typeface="Franklin Gothic Book" panose="020B0503020102020204" pitchFamily="34" charset="0"/>
              </a:rPr>
              <a:t>Exterior patio</a:t>
            </a:r>
          </a:p>
          <a:p>
            <a:endParaRPr lang="en-US" sz="1400" dirty="0">
              <a:highlight>
                <a:srgbClr val="FFFF00"/>
              </a:highlight>
              <a:latin typeface="Franklin Gothic Book" panose="020B0503020102020204" pitchFamily="34" charset="0"/>
            </a:endParaRPr>
          </a:p>
          <a:p>
            <a:r>
              <a:rPr lang="en-US" sz="1600" b="1" dirty="0">
                <a:highlight>
                  <a:srgbClr val="FFFF00"/>
                </a:highlight>
                <a:latin typeface="Franklin Gothic Book" panose="020B0503020102020204" pitchFamily="34" charset="0"/>
              </a:rPr>
              <a:t>Clinical Capabilities</a:t>
            </a:r>
          </a:p>
          <a:p>
            <a:pPr marL="285750" indent="-285750">
              <a:buBlip>
                <a:blip r:embed="rId6"/>
              </a:buBlip>
            </a:pPr>
            <a:r>
              <a:rPr lang="en-US" sz="1400" dirty="0">
                <a:highlight>
                  <a:srgbClr val="FFFF00"/>
                </a:highlight>
                <a:latin typeface="Franklin Gothic Book" panose="020B0503020102020204" pitchFamily="34" charset="0"/>
              </a:rPr>
              <a:t>Physical Therapy</a:t>
            </a:r>
          </a:p>
          <a:p>
            <a:pPr marL="285750" indent="-285750">
              <a:buBlip>
                <a:blip r:embed="rId6"/>
              </a:buBlip>
            </a:pPr>
            <a:r>
              <a:rPr lang="en-US" sz="1400" dirty="0">
                <a:highlight>
                  <a:srgbClr val="FFFF00"/>
                </a:highlight>
                <a:latin typeface="Franklin Gothic Book" panose="020B0503020102020204" pitchFamily="34" charset="0"/>
              </a:rPr>
              <a:t>Cardiac Recovery &amp; Rehabilitation</a:t>
            </a:r>
          </a:p>
          <a:p>
            <a:pPr marL="285750" indent="-285750">
              <a:buBlip>
                <a:blip r:embed="rId6"/>
              </a:buBlip>
            </a:pPr>
            <a:r>
              <a:rPr lang="en-US" sz="1400" dirty="0">
                <a:highlight>
                  <a:srgbClr val="FFFF00"/>
                </a:highlight>
                <a:latin typeface="Franklin Gothic Book" panose="020B0503020102020204" pitchFamily="34" charset="0"/>
              </a:rPr>
              <a:t>Neurological Recovery &amp; Rehabilitation</a:t>
            </a:r>
          </a:p>
          <a:p>
            <a:pPr marL="285750" indent="-285750">
              <a:buBlip>
                <a:blip r:embed="rId6"/>
              </a:buBlip>
            </a:pPr>
            <a:r>
              <a:rPr lang="en-US" sz="1400" dirty="0">
                <a:highlight>
                  <a:srgbClr val="FFFF00"/>
                </a:highlight>
                <a:latin typeface="Franklin Gothic Book" panose="020B0503020102020204" pitchFamily="34" charset="0"/>
              </a:rPr>
              <a:t>Orthopedic Rehabilitation &amp; Recovery</a:t>
            </a:r>
          </a:p>
          <a:p>
            <a:pPr marL="285750" indent="-285750">
              <a:buBlip>
                <a:blip r:embed="rId6"/>
              </a:buBlip>
            </a:pPr>
            <a:r>
              <a:rPr lang="en-US" sz="1400" dirty="0">
                <a:highlight>
                  <a:srgbClr val="FFFF00"/>
                </a:highlight>
                <a:latin typeface="Franklin Gothic Book" panose="020B0503020102020204" pitchFamily="34" charset="0"/>
              </a:rPr>
              <a:t>Injury &amp; Illness Rehabilitation</a:t>
            </a:r>
          </a:p>
          <a:p>
            <a:pPr marL="285750" indent="-285750">
              <a:buBlip>
                <a:blip r:embed="rId6"/>
              </a:buBlip>
            </a:pPr>
            <a:r>
              <a:rPr lang="en-US" sz="1400" dirty="0">
                <a:highlight>
                  <a:srgbClr val="FFFF00"/>
                </a:highlight>
                <a:latin typeface="Franklin Gothic Book" panose="020B0503020102020204" pitchFamily="34" charset="0"/>
              </a:rPr>
              <a:t>Post Hospitalization Care</a:t>
            </a:r>
          </a:p>
          <a:p>
            <a:pPr marL="285750" indent="-285750">
              <a:buBlip>
                <a:blip r:embed="rId6"/>
              </a:buBlip>
            </a:pPr>
            <a:r>
              <a:rPr lang="en-US" sz="1400" dirty="0">
                <a:highlight>
                  <a:srgbClr val="FFFF00"/>
                </a:highlight>
                <a:latin typeface="Franklin Gothic Book" panose="020B0503020102020204" pitchFamily="34" charset="0"/>
              </a:rPr>
              <a:t>Pulmonary Rehabilitation</a:t>
            </a:r>
          </a:p>
          <a:p>
            <a:pPr marL="285750" indent="-285750">
              <a:buBlip>
                <a:blip r:embed="rId6"/>
              </a:buBlip>
            </a:pPr>
            <a:r>
              <a:rPr lang="en-US" sz="1400" dirty="0">
                <a:highlight>
                  <a:srgbClr val="FFFF00"/>
                </a:highlight>
                <a:latin typeface="Franklin Gothic Book" panose="020B0503020102020204" pitchFamily="34" charset="0"/>
              </a:rPr>
              <a:t>Wound Care</a:t>
            </a:r>
          </a:p>
          <a:p>
            <a:endParaRPr lang="en-US" sz="1400" dirty="0">
              <a:latin typeface="Franklin Gothic Book" panose="020B0503020102020204" pitchFamily="34" charset="0"/>
            </a:endParaRPr>
          </a:p>
          <a:p>
            <a:r>
              <a:rPr lang="en-US" sz="1600" b="1" dirty="0">
                <a:latin typeface="Franklin Gothic Book" panose="020B0503020102020204" pitchFamily="34" charset="0"/>
              </a:rPr>
              <a:t>Quality Metrics</a:t>
            </a:r>
          </a:p>
          <a:p>
            <a:pPr marL="285750" indent="-285750">
              <a:buBlip>
                <a:blip r:embed="rId6"/>
              </a:buBlip>
            </a:pPr>
            <a:r>
              <a:rPr lang="en-US" sz="1400" dirty="0">
                <a:highlight>
                  <a:srgbClr val="FFFF00"/>
                </a:highlight>
                <a:latin typeface="Franklin Gothic Book" panose="020B0503020102020204" pitchFamily="34" charset="0"/>
              </a:rPr>
              <a:t>30 Day RTA rate:</a:t>
            </a:r>
          </a:p>
          <a:p>
            <a:pPr marL="285750" indent="-285750">
              <a:buBlip>
                <a:blip r:embed="rId6"/>
              </a:buBlip>
            </a:pPr>
            <a:r>
              <a:rPr lang="en-US" sz="1400" dirty="0">
                <a:highlight>
                  <a:srgbClr val="FFFF00"/>
                </a:highlight>
                <a:latin typeface="Franklin Gothic Book" panose="020B0503020102020204" pitchFamily="34" charset="0"/>
              </a:rPr>
              <a:t>Average LOS: 31 Days</a:t>
            </a:r>
          </a:p>
          <a:p>
            <a:pPr marL="285750" indent="-285750">
              <a:buBlip>
                <a:blip r:embed="rId6"/>
              </a:buBlip>
            </a:pPr>
            <a:r>
              <a:rPr lang="en-US" sz="1400" dirty="0">
                <a:highlight>
                  <a:srgbClr val="FFFF00"/>
                </a:highlight>
                <a:latin typeface="Franklin Gothic Book" panose="020B0503020102020204" pitchFamily="34" charset="0"/>
              </a:rPr>
              <a:t>CMS Star Rating: 1 Star</a:t>
            </a:r>
            <a:endParaRPr lang="en-US" sz="1600" dirty="0">
              <a:highlight>
                <a:srgbClr val="FFFF00"/>
              </a:highlight>
              <a:latin typeface="Franklin Gothic Book" panose="020B0503020102020204" pitchFamily="34" charset="0"/>
            </a:endParaRPr>
          </a:p>
        </p:txBody>
      </p:sp>
    </p:spTree>
    <p:extLst>
      <p:ext uri="{BB962C8B-B14F-4D97-AF65-F5344CB8AC3E}">
        <p14:creationId xmlns:p14="http://schemas.microsoft.com/office/powerpoint/2010/main" val="41700355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6F302ED2-5853-4F3C-8E65-07334C160F62}"/>
              </a:ext>
            </a:extLst>
          </p:cNvPr>
          <p:cNvPicPr>
            <a:picLocks noChangeAspect="1"/>
          </p:cNvPicPr>
          <p:nvPr/>
        </p:nvPicPr>
        <p:blipFill rotWithShape="1">
          <a:blip r:embed="rId2">
            <a:extLst>
              <a:ext uri="{28A0092B-C50C-407E-A947-70E740481C1C}">
                <a14:useLocalDpi xmlns:a14="http://schemas.microsoft.com/office/drawing/2010/main" val="0"/>
              </a:ext>
            </a:extLst>
          </a:blip>
          <a:srcRect r="2132" b="17829"/>
          <a:stretch/>
        </p:blipFill>
        <p:spPr>
          <a:xfrm>
            <a:off x="5540721" y="2357523"/>
            <a:ext cx="6651279" cy="4524429"/>
          </a:xfrm>
          <a:prstGeom prst="rect">
            <a:avLst/>
          </a:prstGeom>
        </p:spPr>
      </p:pic>
      <p:pic>
        <p:nvPicPr>
          <p:cNvPr id="4" name="Picture 3">
            <a:extLst>
              <a:ext uri="{FF2B5EF4-FFF2-40B4-BE49-F238E27FC236}">
                <a16:creationId xmlns:a16="http://schemas.microsoft.com/office/drawing/2014/main" xmlns="" id="{91602727-DA4F-436E-8F8A-023C6615A457}"/>
              </a:ext>
            </a:extLst>
          </p:cNvPr>
          <p:cNvPicPr>
            <a:picLocks noChangeAspect="1"/>
          </p:cNvPicPr>
          <p:nvPr/>
        </p:nvPicPr>
        <p:blipFill rotWithShape="1">
          <a:blip r:embed="rId3">
            <a:extLst>
              <a:ext uri="{28A0092B-C50C-407E-A947-70E740481C1C}">
                <a14:useLocalDpi xmlns:a14="http://schemas.microsoft.com/office/drawing/2010/main" val="0"/>
              </a:ext>
            </a:extLst>
          </a:blip>
          <a:srcRect t="10247" b="24700"/>
          <a:stretch/>
        </p:blipFill>
        <p:spPr>
          <a:xfrm>
            <a:off x="396422" y="10146"/>
            <a:ext cx="1829776" cy="1108364"/>
          </a:xfrm>
          <a:prstGeom prst="rect">
            <a:avLst/>
          </a:prstGeom>
        </p:spPr>
      </p:pic>
      <p:pic>
        <p:nvPicPr>
          <p:cNvPr id="6" name="Picture 5">
            <a:extLst>
              <a:ext uri="{FF2B5EF4-FFF2-40B4-BE49-F238E27FC236}">
                <a16:creationId xmlns:a16="http://schemas.microsoft.com/office/drawing/2014/main" xmlns="" id="{54C707AB-2565-435A-AD3D-4556EAE1C652}"/>
              </a:ext>
            </a:extLst>
          </p:cNvPr>
          <p:cNvPicPr>
            <a:picLocks noChangeAspect="1"/>
          </p:cNvPicPr>
          <p:nvPr/>
        </p:nvPicPr>
        <p:blipFill rotWithShape="1">
          <a:blip r:embed="rId4">
            <a:extLst>
              <a:ext uri="{28A0092B-C50C-407E-A947-70E740481C1C}">
                <a14:useLocalDpi xmlns:a14="http://schemas.microsoft.com/office/drawing/2010/main" val="0"/>
              </a:ext>
            </a:extLst>
          </a:blip>
          <a:srcRect t="8973"/>
          <a:stretch/>
        </p:blipFill>
        <p:spPr>
          <a:xfrm>
            <a:off x="3762541" y="0"/>
            <a:ext cx="4087693" cy="2480596"/>
          </a:xfrm>
          <a:prstGeom prst="rect">
            <a:avLst/>
          </a:prstGeom>
        </p:spPr>
      </p:pic>
      <p:pic>
        <p:nvPicPr>
          <p:cNvPr id="12" name="Picture 11">
            <a:extLst>
              <a:ext uri="{FF2B5EF4-FFF2-40B4-BE49-F238E27FC236}">
                <a16:creationId xmlns:a16="http://schemas.microsoft.com/office/drawing/2014/main" xmlns="" id="{DF4E81D7-4196-413B-A615-AB21C22355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0235" y="0"/>
            <a:ext cx="4341765" cy="2480596"/>
          </a:xfrm>
          <a:prstGeom prst="rect">
            <a:avLst/>
          </a:prstGeom>
        </p:spPr>
      </p:pic>
      <p:sp>
        <p:nvSpPr>
          <p:cNvPr id="2" name="Right Triangle 1">
            <a:extLst>
              <a:ext uri="{FF2B5EF4-FFF2-40B4-BE49-F238E27FC236}">
                <a16:creationId xmlns:a16="http://schemas.microsoft.com/office/drawing/2014/main" xmlns="" id="{BA083393-98DE-4066-809D-106DD3CB7D39}"/>
              </a:ext>
            </a:extLst>
          </p:cNvPr>
          <p:cNvSpPr/>
          <p:nvPr/>
        </p:nvSpPr>
        <p:spPr>
          <a:xfrm>
            <a:off x="3762540" y="10146"/>
            <a:ext cx="4919733" cy="686166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0F0377C6-889E-43F4-9F1E-C861C81CDA80}"/>
              </a:ext>
            </a:extLst>
          </p:cNvPr>
          <p:cNvSpPr txBox="1"/>
          <p:nvPr/>
        </p:nvSpPr>
        <p:spPr>
          <a:xfrm>
            <a:off x="396422" y="1193244"/>
            <a:ext cx="4886778" cy="5509200"/>
          </a:xfrm>
          <a:prstGeom prst="rect">
            <a:avLst/>
          </a:prstGeom>
          <a:noFill/>
        </p:spPr>
        <p:txBody>
          <a:bodyPr wrap="square" rtlCol="0">
            <a:spAutoFit/>
          </a:bodyPr>
          <a:lstStyle/>
          <a:p>
            <a:r>
              <a:rPr lang="en-US" sz="1400" b="1" dirty="0">
                <a:latin typeface="Franklin Gothic Book" panose="020B0503020102020204" pitchFamily="34" charset="0"/>
              </a:rPr>
              <a:t>Location/Capacity</a:t>
            </a:r>
          </a:p>
          <a:p>
            <a:pPr marL="285750" indent="-285750">
              <a:buBlip>
                <a:blip r:embed="rId6"/>
              </a:buBlip>
            </a:pPr>
            <a:r>
              <a:rPr lang="en-US" sz="1400" dirty="0">
                <a:latin typeface="Franklin Gothic Book" panose="020B0503020102020204" pitchFamily="34" charset="0"/>
              </a:rPr>
              <a:t>8820 Horizon Blvd NE</a:t>
            </a:r>
          </a:p>
          <a:p>
            <a:r>
              <a:rPr lang="en-US" sz="1400" dirty="0">
                <a:latin typeface="Franklin Gothic Book" panose="020B0503020102020204" pitchFamily="34" charset="0"/>
              </a:rPr>
              <a:t>       Albuquerque, NM 87113</a:t>
            </a:r>
          </a:p>
          <a:p>
            <a:pPr marL="285750" indent="-285750">
              <a:buBlip>
                <a:blip r:embed="rId6"/>
              </a:buBlip>
            </a:pPr>
            <a:r>
              <a:rPr lang="en-US" sz="1400" dirty="0">
                <a:latin typeface="Franklin Gothic Book" panose="020B0503020102020204" pitchFamily="34" charset="0"/>
              </a:rPr>
              <a:t>Licensed Beds: 43 Dual Certified &amp; 42 SNF Only</a:t>
            </a:r>
          </a:p>
          <a:p>
            <a:pPr marL="285750" indent="-285750">
              <a:buBlip>
                <a:blip r:embed="rId6"/>
              </a:buBlip>
            </a:pPr>
            <a:r>
              <a:rPr lang="en-US" sz="1400" dirty="0">
                <a:latin typeface="Franklin Gothic Book" panose="020B0503020102020204" pitchFamily="34" charset="0"/>
              </a:rPr>
              <a:t>Built in 2012</a:t>
            </a:r>
          </a:p>
          <a:p>
            <a:endParaRPr lang="en-US" sz="1400" dirty="0">
              <a:latin typeface="Franklin Gothic Book" panose="020B0503020102020204" pitchFamily="34" charset="0"/>
            </a:endParaRPr>
          </a:p>
          <a:p>
            <a:r>
              <a:rPr lang="en-US" sz="1400" b="1" dirty="0">
                <a:latin typeface="Franklin Gothic Book" panose="020B0503020102020204" pitchFamily="34" charset="0"/>
              </a:rPr>
              <a:t>Amenities</a:t>
            </a:r>
          </a:p>
          <a:p>
            <a:pPr marL="285750" indent="-285750">
              <a:buBlip>
                <a:blip r:embed="rId6"/>
              </a:buBlip>
            </a:pPr>
            <a:r>
              <a:rPr lang="en-US" sz="1400" dirty="0">
                <a:highlight>
                  <a:srgbClr val="FFFF00"/>
                </a:highlight>
                <a:latin typeface="Franklin Gothic Book" panose="020B0503020102020204" pitchFamily="34" charset="0"/>
              </a:rPr>
              <a:t>Starbucks Bistro</a:t>
            </a:r>
          </a:p>
          <a:p>
            <a:pPr marL="285750" indent="-285750">
              <a:buBlip>
                <a:blip r:embed="rId6"/>
              </a:buBlip>
            </a:pPr>
            <a:r>
              <a:rPr lang="en-US" sz="1400" dirty="0">
                <a:highlight>
                  <a:srgbClr val="FFFF00"/>
                </a:highlight>
                <a:latin typeface="Franklin Gothic Book" panose="020B0503020102020204" pitchFamily="34" charset="0"/>
              </a:rPr>
              <a:t>Private and semi-private luxury suites</a:t>
            </a:r>
          </a:p>
          <a:p>
            <a:pPr marL="285750" indent="-285750">
              <a:buBlip>
                <a:blip r:embed="rId6"/>
              </a:buBlip>
            </a:pPr>
            <a:r>
              <a:rPr lang="en-US" sz="1400" dirty="0">
                <a:highlight>
                  <a:srgbClr val="FFFF00"/>
                </a:highlight>
                <a:latin typeface="Franklin Gothic Book" panose="020B0503020102020204" pitchFamily="34" charset="0"/>
              </a:rPr>
              <a:t>Solaris Beauty Salon &amp; Spa</a:t>
            </a:r>
          </a:p>
          <a:p>
            <a:pPr marL="285750" indent="-285750">
              <a:buBlip>
                <a:blip r:embed="rId6"/>
              </a:buBlip>
            </a:pPr>
            <a:r>
              <a:rPr lang="en-US" sz="1400" dirty="0">
                <a:highlight>
                  <a:srgbClr val="FFFF00"/>
                </a:highlight>
                <a:latin typeface="Franklin Gothic Book" panose="020B0503020102020204" pitchFamily="34" charset="0"/>
              </a:rPr>
              <a:t>Theater with fresh popcorn</a:t>
            </a:r>
          </a:p>
          <a:p>
            <a:endParaRPr lang="en-US" sz="1400" dirty="0">
              <a:highlight>
                <a:srgbClr val="FFFF00"/>
              </a:highlight>
              <a:latin typeface="Franklin Gothic Book" panose="020B0503020102020204" pitchFamily="34" charset="0"/>
            </a:endParaRPr>
          </a:p>
          <a:p>
            <a:r>
              <a:rPr lang="en-US" sz="1400" b="1" dirty="0">
                <a:highlight>
                  <a:srgbClr val="FFFF00"/>
                </a:highlight>
                <a:latin typeface="Franklin Gothic Book" panose="020B0503020102020204" pitchFamily="34" charset="0"/>
              </a:rPr>
              <a:t>Clinical Capabilities</a:t>
            </a:r>
          </a:p>
          <a:p>
            <a:pPr marL="285750" indent="-285750">
              <a:buBlip>
                <a:blip r:embed="rId6"/>
              </a:buBlip>
            </a:pPr>
            <a:r>
              <a:rPr lang="en-US" sz="1400" dirty="0">
                <a:highlight>
                  <a:srgbClr val="FFFF00"/>
                </a:highlight>
                <a:latin typeface="Franklin Gothic Book" panose="020B0503020102020204" pitchFamily="34" charset="0"/>
              </a:rPr>
              <a:t>Physical Therapy</a:t>
            </a:r>
          </a:p>
          <a:p>
            <a:pPr marL="285750" indent="-285750">
              <a:buBlip>
                <a:blip r:embed="rId6"/>
              </a:buBlip>
            </a:pPr>
            <a:r>
              <a:rPr lang="en-US" sz="1400" dirty="0">
                <a:highlight>
                  <a:srgbClr val="FFFF00"/>
                </a:highlight>
                <a:latin typeface="Franklin Gothic Book" panose="020B0503020102020204" pitchFamily="34" charset="0"/>
              </a:rPr>
              <a:t>Cardiac Rehabilitation</a:t>
            </a:r>
          </a:p>
          <a:p>
            <a:pPr marL="285750" indent="-285750">
              <a:buBlip>
                <a:blip r:embed="rId6"/>
              </a:buBlip>
            </a:pPr>
            <a:r>
              <a:rPr lang="en-US" sz="1400" dirty="0">
                <a:highlight>
                  <a:srgbClr val="FFFF00"/>
                </a:highlight>
                <a:latin typeface="Franklin Gothic Book" panose="020B0503020102020204" pitchFamily="34" charset="0"/>
              </a:rPr>
              <a:t>Neurological Recovery &amp; Rehabilitation</a:t>
            </a:r>
          </a:p>
          <a:p>
            <a:pPr marL="285750" indent="-285750">
              <a:buBlip>
                <a:blip r:embed="rId6"/>
              </a:buBlip>
            </a:pPr>
            <a:r>
              <a:rPr lang="en-US" sz="1400" dirty="0">
                <a:highlight>
                  <a:srgbClr val="FFFF00"/>
                </a:highlight>
                <a:latin typeface="Franklin Gothic Book" panose="020B0503020102020204" pitchFamily="34" charset="0"/>
              </a:rPr>
              <a:t>Stroke Rehabilitation</a:t>
            </a:r>
          </a:p>
          <a:p>
            <a:pPr marL="285750" indent="-285750">
              <a:buBlip>
                <a:blip r:embed="rId6"/>
              </a:buBlip>
            </a:pPr>
            <a:r>
              <a:rPr lang="en-US" sz="1400" dirty="0">
                <a:highlight>
                  <a:srgbClr val="FFFF00"/>
                </a:highlight>
                <a:latin typeface="Franklin Gothic Book" panose="020B0503020102020204" pitchFamily="34" charset="0"/>
              </a:rPr>
              <a:t>Wound Care</a:t>
            </a:r>
          </a:p>
          <a:p>
            <a:pPr marL="285750" indent="-285750">
              <a:buBlip>
                <a:blip r:embed="rId6"/>
              </a:buBlip>
            </a:pPr>
            <a:r>
              <a:rPr lang="en-US" sz="1400" dirty="0">
                <a:highlight>
                  <a:srgbClr val="FFFF00"/>
                </a:highlight>
                <a:latin typeface="Franklin Gothic Book" panose="020B0503020102020204" pitchFamily="34" charset="0"/>
              </a:rPr>
              <a:t>Post Hospitalization Care</a:t>
            </a:r>
          </a:p>
          <a:p>
            <a:pPr marL="285750" indent="-285750">
              <a:buBlip>
                <a:blip r:embed="rId6"/>
              </a:buBlip>
            </a:pPr>
            <a:r>
              <a:rPr lang="en-US" sz="1400" dirty="0">
                <a:highlight>
                  <a:srgbClr val="FFFF00"/>
                </a:highlight>
                <a:latin typeface="Franklin Gothic Book" panose="020B0503020102020204" pitchFamily="34" charset="0"/>
              </a:rPr>
              <a:t>Orthopedic Rehabilitation</a:t>
            </a:r>
          </a:p>
          <a:p>
            <a:pPr marL="285750" indent="-285750">
              <a:buBlip>
                <a:blip r:embed="rId6"/>
              </a:buBlip>
            </a:pPr>
            <a:endParaRPr lang="en-US" sz="1400" dirty="0">
              <a:latin typeface="Franklin Gothic Book" panose="020B0503020102020204" pitchFamily="34" charset="0"/>
            </a:endParaRPr>
          </a:p>
          <a:p>
            <a:r>
              <a:rPr lang="en-US" sz="1400" b="1" dirty="0">
                <a:latin typeface="Franklin Gothic Book" panose="020B0503020102020204" pitchFamily="34" charset="0"/>
              </a:rPr>
              <a:t>Quality Metrics</a:t>
            </a:r>
          </a:p>
          <a:p>
            <a:pPr marL="285750" indent="-285750">
              <a:buBlip>
                <a:blip r:embed="rId6"/>
              </a:buBlip>
            </a:pPr>
            <a:r>
              <a:rPr lang="en-US" sz="1400" dirty="0">
                <a:highlight>
                  <a:srgbClr val="FFFF00"/>
                </a:highlight>
                <a:latin typeface="Franklin Gothic Book" panose="020B0503020102020204" pitchFamily="34" charset="0"/>
              </a:rPr>
              <a:t>30 Day RTA rate:</a:t>
            </a:r>
          </a:p>
          <a:p>
            <a:pPr marL="285750" indent="-285750">
              <a:buBlip>
                <a:blip r:embed="rId6"/>
              </a:buBlip>
            </a:pPr>
            <a:r>
              <a:rPr lang="en-US" sz="1400" dirty="0">
                <a:highlight>
                  <a:srgbClr val="FFFF00"/>
                </a:highlight>
                <a:latin typeface="Franklin Gothic Book" panose="020B0503020102020204" pitchFamily="34" charset="0"/>
              </a:rPr>
              <a:t>Average LOS: 31 Days</a:t>
            </a:r>
          </a:p>
          <a:p>
            <a:pPr marL="285750" indent="-285750">
              <a:buBlip>
                <a:blip r:embed="rId6"/>
              </a:buBlip>
            </a:pPr>
            <a:r>
              <a:rPr lang="en-US" sz="1400" dirty="0">
                <a:highlight>
                  <a:srgbClr val="FFFF00"/>
                </a:highlight>
                <a:latin typeface="Franklin Gothic Book" panose="020B0503020102020204" pitchFamily="34" charset="0"/>
              </a:rPr>
              <a:t>CMS Star Rating: 4 Stars</a:t>
            </a:r>
            <a:endParaRPr lang="en-US" dirty="0">
              <a:highlight>
                <a:srgbClr val="FFFF00"/>
              </a:highlight>
              <a:latin typeface="Franklin Gothic Book" panose="020B0503020102020204" pitchFamily="34" charset="0"/>
            </a:endParaRPr>
          </a:p>
        </p:txBody>
      </p:sp>
    </p:spTree>
    <p:extLst>
      <p:ext uri="{BB962C8B-B14F-4D97-AF65-F5344CB8AC3E}">
        <p14:creationId xmlns:p14="http://schemas.microsoft.com/office/powerpoint/2010/main" val="955717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xmlns="" id="{DC6C832E-3858-4FF7-B946-54912CB363B8}"/>
              </a:ext>
            </a:extLst>
          </p:cNvPr>
          <p:cNvSpPr/>
          <p:nvPr/>
        </p:nvSpPr>
        <p:spPr>
          <a:xfrm>
            <a:off x="3366070" y="0"/>
            <a:ext cx="3604310" cy="685800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E6BA2C37-D152-4D32-926C-33ACE4E44568}"/>
              </a:ext>
            </a:extLst>
          </p:cNvPr>
          <p:cNvSpPr txBox="1"/>
          <p:nvPr/>
        </p:nvSpPr>
        <p:spPr>
          <a:xfrm>
            <a:off x="401133" y="1415826"/>
            <a:ext cx="5599014" cy="5170646"/>
          </a:xfrm>
          <a:prstGeom prst="rect">
            <a:avLst/>
          </a:prstGeom>
          <a:noFill/>
        </p:spPr>
        <p:txBody>
          <a:bodyPr wrap="square" rtlCol="0">
            <a:spAutoFit/>
          </a:bodyPr>
          <a:lstStyle/>
          <a:p>
            <a:r>
              <a:rPr lang="en-US" sz="1600" b="1" dirty="0">
                <a:latin typeface="Franklin Gothic Book" panose="020B0503020102020204" pitchFamily="34" charset="0"/>
              </a:rPr>
              <a:t>Location/Capacity</a:t>
            </a:r>
          </a:p>
          <a:p>
            <a:pPr marL="285750" indent="-285750">
              <a:buBlip>
                <a:blip r:embed="rId2"/>
              </a:buBlip>
            </a:pPr>
            <a:r>
              <a:rPr lang="en-US" sz="1400" dirty="0">
                <a:latin typeface="Franklin Gothic Book" panose="020B0503020102020204" pitchFamily="34" charset="0"/>
              </a:rPr>
              <a:t>604 South Conroe Medical Drive</a:t>
            </a:r>
          </a:p>
          <a:p>
            <a:r>
              <a:rPr lang="en-US" sz="1400" dirty="0">
                <a:latin typeface="Franklin Gothic Book" panose="020B0503020102020204" pitchFamily="34" charset="0"/>
              </a:rPr>
              <a:t>      Conroe, TX 77304</a:t>
            </a:r>
          </a:p>
          <a:p>
            <a:pPr marL="285750" indent="-285750">
              <a:buBlip>
                <a:blip r:embed="rId2"/>
              </a:buBlip>
            </a:pPr>
            <a:r>
              <a:rPr lang="en-US" sz="1400" dirty="0">
                <a:latin typeface="Franklin Gothic Book" panose="020B0503020102020204" pitchFamily="34" charset="0"/>
              </a:rPr>
              <a:t>Licensed Beds: 86 Medicare 64 Medicaid</a:t>
            </a:r>
          </a:p>
          <a:p>
            <a:pPr marL="285750" indent="-285750">
              <a:buBlip>
                <a:blip r:embed="rId2"/>
              </a:buBlip>
            </a:pPr>
            <a:r>
              <a:rPr lang="en-US" sz="1400" dirty="0">
                <a:latin typeface="Franklin Gothic Book" panose="020B0503020102020204" pitchFamily="34" charset="0"/>
              </a:rPr>
              <a:t>Built in 2016</a:t>
            </a:r>
          </a:p>
          <a:p>
            <a:endParaRPr lang="en-US" sz="1400" dirty="0">
              <a:latin typeface="Franklin Gothic Book" panose="020B0503020102020204" pitchFamily="34" charset="0"/>
            </a:endParaRPr>
          </a:p>
          <a:p>
            <a:r>
              <a:rPr lang="en-US" sz="1600" b="1" dirty="0">
                <a:highlight>
                  <a:srgbClr val="FFFF00"/>
                </a:highlight>
                <a:latin typeface="Franklin Gothic Book" panose="020B0503020102020204" pitchFamily="34" charset="0"/>
              </a:rPr>
              <a:t>Amenities</a:t>
            </a:r>
          </a:p>
          <a:p>
            <a:pPr marL="285750" indent="-285750">
              <a:buBlip>
                <a:blip r:embed="rId2"/>
              </a:buBlip>
            </a:pPr>
            <a:r>
              <a:rPr lang="en-US" sz="1400" dirty="0">
                <a:highlight>
                  <a:srgbClr val="FFFF00"/>
                </a:highlight>
                <a:latin typeface="Franklin Gothic Book" panose="020B0503020102020204" pitchFamily="34" charset="0"/>
              </a:rPr>
              <a:t>Add info</a:t>
            </a:r>
          </a:p>
          <a:p>
            <a:endParaRPr lang="en-US" sz="1400" dirty="0">
              <a:highlight>
                <a:srgbClr val="FFFF00"/>
              </a:highlight>
              <a:latin typeface="Franklin Gothic Book" panose="020B0503020102020204" pitchFamily="34" charset="0"/>
            </a:endParaRPr>
          </a:p>
          <a:p>
            <a:r>
              <a:rPr lang="en-US" sz="1600" b="1" dirty="0">
                <a:highlight>
                  <a:srgbClr val="FFFF00"/>
                </a:highlight>
                <a:latin typeface="Franklin Gothic Book" panose="020B0503020102020204" pitchFamily="34" charset="0"/>
              </a:rPr>
              <a:t>Clinical Capabilities</a:t>
            </a:r>
          </a:p>
          <a:p>
            <a:pPr marL="285750" indent="-285750">
              <a:buBlip>
                <a:blip r:embed="rId2"/>
              </a:buBlip>
            </a:pPr>
            <a:r>
              <a:rPr lang="en-US" sz="1400" dirty="0">
                <a:highlight>
                  <a:srgbClr val="FFFF00"/>
                </a:highlight>
                <a:latin typeface="Franklin Gothic Book" panose="020B0503020102020204" pitchFamily="34" charset="0"/>
              </a:rPr>
              <a:t>Physical Therapy</a:t>
            </a:r>
          </a:p>
          <a:p>
            <a:pPr marL="285750" indent="-285750">
              <a:buBlip>
                <a:blip r:embed="rId2"/>
              </a:buBlip>
            </a:pPr>
            <a:r>
              <a:rPr lang="en-US" sz="1400" dirty="0">
                <a:highlight>
                  <a:srgbClr val="FFFF00"/>
                </a:highlight>
                <a:latin typeface="Franklin Gothic Book" panose="020B0503020102020204" pitchFamily="34" charset="0"/>
              </a:rPr>
              <a:t>Cardiac Recovery &amp; Rehabilitation</a:t>
            </a:r>
          </a:p>
          <a:p>
            <a:pPr marL="285750" indent="-285750">
              <a:buBlip>
                <a:blip r:embed="rId2"/>
              </a:buBlip>
            </a:pPr>
            <a:r>
              <a:rPr lang="en-US" sz="1400" dirty="0">
                <a:highlight>
                  <a:srgbClr val="FFFF00"/>
                </a:highlight>
                <a:latin typeface="Franklin Gothic Book" panose="020B0503020102020204" pitchFamily="34" charset="0"/>
              </a:rPr>
              <a:t>Neurological Recovery &amp; Rehabilitation</a:t>
            </a:r>
          </a:p>
          <a:p>
            <a:pPr marL="285750" indent="-285750">
              <a:buBlip>
                <a:blip r:embed="rId2"/>
              </a:buBlip>
            </a:pPr>
            <a:r>
              <a:rPr lang="en-US" sz="1400" dirty="0">
                <a:highlight>
                  <a:srgbClr val="FFFF00"/>
                </a:highlight>
                <a:latin typeface="Franklin Gothic Book" panose="020B0503020102020204" pitchFamily="34" charset="0"/>
              </a:rPr>
              <a:t>Orthopedic Rehabilitation &amp; Recovery</a:t>
            </a:r>
          </a:p>
          <a:p>
            <a:pPr marL="285750" indent="-285750">
              <a:buBlip>
                <a:blip r:embed="rId2"/>
              </a:buBlip>
            </a:pPr>
            <a:r>
              <a:rPr lang="en-US" sz="1400" dirty="0">
                <a:highlight>
                  <a:srgbClr val="FFFF00"/>
                </a:highlight>
                <a:latin typeface="Franklin Gothic Book" panose="020B0503020102020204" pitchFamily="34" charset="0"/>
              </a:rPr>
              <a:t>Injury &amp; Illness Rehabilitation</a:t>
            </a:r>
          </a:p>
          <a:p>
            <a:pPr marL="285750" indent="-285750">
              <a:buBlip>
                <a:blip r:embed="rId2"/>
              </a:buBlip>
            </a:pPr>
            <a:r>
              <a:rPr lang="en-US" sz="1400" dirty="0">
                <a:highlight>
                  <a:srgbClr val="FFFF00"/>
                </a:highlight>
                <a:latin typeface="Franklin Gothic Book" panose="020B0503020102020204" pitchFamily="34" charset="0"/>
              </a:rPr>
              <a:t>Post Hospitalization Care</a:t>
            </a:r>
          </a:p>
          <a:p>
            <a:pPr marL="285750" indent="-285750">
              <a:buBlip>
                <a:blip r:embed="rId2"/>
              </a:buBlip>
            </a:pPr>
            <a:r>
              <a:rPr lang="en-US" sz="1400" dirty="0">
                <a:highlight>
                  <a:srgbClr val="FFFF00"/>
                </a:highlight>
                <a:latin typeface="Franklin Gothic Book" panose="020B0503020102020204" pitchFamily="34" charset="0"/>
              </a:rPr>
              <a:t>Pulmonary Rehabilitation</a:t>
            </a:r>
          </a:p>
          <a:p>
            <a:pPr marL="285750" indent="-285750">
              <a:buBlip>
                <a:blip r:embed="rId2"/>
              </a:buBlip>
            </a:pPr>
            <a:r>
              <a:rPr lang="en-US" sz="1400" dirty="0">
                <a:highlight>
                  <a:srgbClr val="FFFF00"/>
                </a:highlight>
                <a:latin typeface="Franklin Gothic Book" panose="020B0503020102020204" pitchFamily="34" charset="0"/>
              </a:rPr>
              <a:t>Wound Care</a:t>
            </a:r>
          </a:p>
          <a:p>
            <a:endParaRPr lang="en-US" sz="1400" dirty="0">
              <a:highlight>
                <a:srgbClr val="FFFF00"/>
              </a:highlight>
              <a:latin typeface="Franklin Gothic Book" panose="020B0503020102020204" pitchFamily="34" charset="0"/>
            </a:endParaRPr>
          </a:p>
          <a:p>
            <a:r>
              <a:rPr lang="en-US" sz="1600" b="1" dirty="0">
                <a:highlight>
                  <a:srgbClr val="FFFF00"/>
                </a:highlight>
                <a:latin typeface="Franklin Gothic Book" panose="020B0503020102020204" pitchFamily="34" charset="0"/>
              </a:rPr>
              <a:t>Quality Metrics</a:t>
            </a:r>
          </a:p>
          <a:p>
            <a:pPr marL="285750" indent="-285750">
              <a:buBlip>
                <a:blip r:embed="rId2"/>
              </a:buBlip>
            </a:pPr>
            <a:r>
              <a:rPr lang="en-US" sz="1400" dirty="0">
                <a:highlight>
                  <a:srgbClr val="FFFF00"/>
                </a:highlight>
                <a:latin typeface="Franklin Gothic Book" panose="020B0503020102020204" pitchFamily="34" charset="0"/>
              </a:rPr>
              <a:t>30 Day RTA rate:</a:t>
            </a:r>
          </a:p>
          <a:p>
            <a:pPr marL="285750" indent="-285750">
              <a:buBlip>
                <a:blip r:embed="rId2"/>
              </a:buBlip>
            </a:pPr>
            <a:r>
              <a:rPr lang="en-US" sz="1400" dirty="0">
                <a:highlight>
                  <a:srgbClr val="FFFF00"/>
                </a:highlight>
                <a:latin typeface="Franklin Gothic Book" panose="020B0503020102020204" pitchFamily="34" charset="0"/>
              </a:rPr>
              <a:t>Average LOS: 26 Days</a:t>
            </a:r>
          </a:p>
          <a:p>
            <a:pPr marL="285750" indent="-285750">
              <a:buBlip>
                <a:blip r:embed="rId2"/>
              </a:buBlip>
            </a:pPr>
            <a:r>
              <a:rPr lang="en-US" sz="1400" dirty="0">
                <a:highlight>
                  <a:srgbClr val="FFFF00"/>
                </a:highlight>
                <a:latin typeface="Franklin Gothic Book" panose="020B0503020102020204" pitchFamily="34" charset="0"/>
              </a:rPr>
              <a:t>CMS Star Rating: Pending</a:t>
            </a:r>
          </a:p>
        </p:txBody>
      </p:sp>
      <p:pic>
        <p:nvPicPr>
          <p:cNvPr id="5" name="Picture 4">
            <a:extLst>
              <a:ext uri="{FF2B5EF4-FFF2-40B4-BE49-F238E27FC236}">
                <a16:creationId xmlns:a16="http://schemas.microsoft.com/office/drawing/2014/main" xmlns="" id="{0E5A173B-4206-4A48-BF10-6209F5F1C5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880" y="195421"/>
            <a:ext cx="2180423" cy="1024985"/>
          </a:xfrm>
          <a:prstGeom prst="rect">
            <a:avLst/>
          </a:prstGeom>
        </p:spPr>
      </p:pic>
      <p:pic>
        <p:nvPicPr>
          <p:cNvPr id="7" name="Picture 6">
            <a:extLst>
              <a:ext uri="{FF2B5EF4-FFF2-40B4-BE49-F238E27FC236}">
                <a16:creationId xmlns:a16="http://schemas.microsoft.com/office/drawing/2014/main" xmlns="" id="{5E6B2850-B656-451E-9021-9E59228966D4}"/>
              </a:ext>
            </a:extLst>
          </p:cNvPr>
          <p:cNvPicPr>
            <a:picLocks noChangeAspect="1"/>
          </p:cNvPicPr>
          <p:nvPr/>
        </p:nvPicPr>
        <p:blipFill rotWithShape="1">
          <a:blip r:embed="rId4">
            <a:extLst>
              <a:ext uri="{28A0092B-C50C-407E-A947-70E740481C1C}">
                <a14:useLocalDpi xmlns:a14="http://schemas.microsoft.com/office/drawing/2010/main" val="0"/>
              </a:ext>
            </a:extLst>
          </a:blip>
          <a:srcRect l="50223" t="33920" r="-661" b="30565"/>
          <a:stretch/>
        </p:blipFill>
        <p:spPr>
          <a:xfrm>
            <a:off x="3450809" y="-2"/>
            <a:ext cx="6417765" cy="3012428"/>
          </a:xfrm>
          <a:prstGeom prst="rect">
            <a:avLst/>
          </a:prstGeom>
        </p:spPr>
      </p:pic>
      <p:pic>
        <p:nvPicPr>
          <p:cNvPr id="13" name="Picture 12">
            <a:extLst>
              <a:ext uri="{FF2B5EF4-FFF2-40B4-BE49-F238E27FC236}">
                <a16:creationId xmlns:a16="http://schemas.microsoft.com/office/drawing/2014/main" xmlns="" id="{290895AC-AD55-41CC-8307-222418AB556D}"/>
              </a:ext>
            </a:extLst>
          </p:cNvPr>
          <p:cNvPicPr>
            <a:picLocks noChangeAspect="1"/>
          </p:cNvPicPr>
          <p:nvPr/>
        </p:nvPicPr>
        <p:blipFill rotWithShape="1">
          <a:blip r:embed="rId5">
            <a:extLst>
              <a:ext uri="{28A0092B-C50C-407E-A947-70E740481C1C}">
                <a14:useLocalDpi xmlns:a14="http://schemas.microsoft.com/office/drawing/2010/main" val="0"/>
              </a:ext>
            </a:extLst>
          </a:blip>
          <a:srcRect l="9664" t="5329" r="27829" b="33888"/>
          <a:stretch/>
        </p:blipFill>
        <p:spPr>
          <a:xfrm>
            <a:off x="7545147" y="-1"/>
            <a:ext cx="4646854" cy="3012429"/>
          </a:xfrm>
          <a:prstGeom prst="rect">
            <a:avLst/>
          </a:prstGeom>
        </p:spPr>
      </p:pic>
      <p:pic>
        <p:nvPicPr>
          <p:cNvPr id="11" name="Picture 10">
            <a:extLst>
              <a:ext uri="{FF2B5EF4-FFF2-40B4-BE49-F238E27FC236}">
                <a16:creationId xmlns:a16="http://schemas.microsoft.com/office/drawing/2014/main" xmlns="" id="{6F28DBE5-E410-4FD9-8CBA-9969A9AA47F7}"/>
              </a:ext>
            </a:extLst>
          </p:cNvPr>
          <p:cNvPicPr>
            <a:picLocks noChangeAspect="1"/>
          </p:cNvPicPr>
          <p:nvPr/>
        </p:nvPicPr>
        <p:blipFill rotWithShape="1">
          <a:blip r:embed="rId6">
            <a:extLst>
              <a:ext uri="{28A0092B-C50C-407E-A947-70E740481C1C}">
                <a14:useLocalDpi xmlns:a14="http://schemas.microsoft.com/office/drawing/2010/main" val="0"/>
              </a:ext>
            </a:extLst>
          </a:blip>
          <a:srcRect b="11036"/>
          <a:stretch/>
        </p:blipFill>
        <p:spPr>
          <a:xfrm>
            <a:off x="5708073" y="3012428"/>
            <a:ext cx="6483927" cy="3845572"/>
          </a:xfrm>
          <a:prstGeom prst="rect">
            <a:avLst/>
          </a:prstGeom>
        </p:spPr>
      </p:pic>
      <p:sp>
        <p:nvSpPr>
          <p:cNvPr id="14" name="Right Triangle 13">
            <a:extLst>
              <a:ext uri="{FF2B5EF4-FFF2-40B4-BE49-F238E27FC236}">
                <a16:creationId xmlns:a16="http://schemas.microsoft.com/office/drawing/2014/main" xmlns="" id="{A178B053-DDE9-448A-A228-68476E91E005}"/>
              </a:ext>
            </a:extLst>
          </p:cNvPr>
          <p:cNvSpPr/>
          <p:nvPr/>
        </p:nvSpPr>
        <p:spPr>
          <a:xfrm>
            <a:off x="3452326" y="0"/>
            <a:ext cx="5072837" cy="685800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77305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7E851CB-CE3A-47DF-97BC-C8F0164631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8291" y="2785734"/>
            <a:ext cx="6123709" cy="4072266"/>
          </a:xfrm>
          <a:prstGeom prst="rect">
            <a:avLst/>
          </a:prstGeom>
        </p:spPr>
      </p:pic>
      <p:pic>
        <p:nvPicPr>
          <p:cNvPr id="11" name="Picture 10">
            <a:extLst>
              <a:ext uri="{FF2B5EF4-FFF2-40B4-BE49-F238E27FC236}">
                <a16:creationId xmlns:a16="http://schemas.microsoft.com/office/drawing/2014/main" xmlns="" id="{2B84A526-0F69-47DD-9367-5C056DC88D28}"/>
              </a:ext>
            </a:extLst>
          </p:cNvPr>
          <p:cNvPicPr>
            <a:picLocks noChangeAspect="1"/>
          </p:cNvPicPr>
          <p:nvPr/>
        </p:nvPicPr>
        <p:blipFill rotWithShape="1">
          <a:blip r:embed="rId3">
            <a:extLst>
              <a:ext uri="{28A0092B-C50C-407E-A947-70E740481C1C}">
                <a14:useLocalDpi xmlns:a14="http://schemas.microsoft.com/office/drawing/2010/main" val="0"/>
              </a:ext>
            </a:extLst>
          </a:blip>
          <a:srcRect l="31632"/>
          <a:stretch/>
        </p:blipFill>
        <p:spPr>
          <a:xfrm>
            <a:off x="3177308" y="0"/>
            <a:ext cx="3892782" cy="3795914"/>
          </a:xfrm>
          <a:prstGeom prst="rect">
            <a:avLst/>
          </a:prstGeom>
        </p:spPr>
      </p:pic>
      <p:sp>
        <p:nvSpPr>
          <p:cNvPr id="12" name="Right Triangle 11">
            <a:extLst>
              <a:ext uri="{FF2B5EF4-FFF2-40B4-BE49-F238E27FC236}">
                <a16:creationId xmlns:a16="http://schemas.microsoft.com/office/drawing/2014/main" xmlns="" id="{7D5C360E-EC0C-49D1-9ADE-171D7AD98910}"/>
              </a:ext>
            </a:extLst>
          </p:cNvPr>
          <p:cNvSpPr/>
          <p:nvPr/>
        </p:nvSpPr>
        <p:spPr>
          <a:xfrm>
            <a:off x="3177309" y="0"/>
            <a:ext cx="5486400" cy="685800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BA080C6A-4809-44EA-8F35-13F637E12891}"/>
              </a:ext>
            </a:extLst>
          </p:cNvPr>
          <p:cNvSpPr txBox="1"/>
          <p:nvPr/>
        </p:nvSpPr>
        <p:spPr>
          <a:xfrm>
            <a:off x="560089" y="1148388"/>
            <a:ext cx="3798079" cy="5601533"/>
          </a:xfrm>
          <a:prstGeom prst="rect">
            <a:avLst/>
          </a:prstGeom>
          <a:noFill/>
        </p:spPr>
        <p:txBody>
          <a:bodyPr wrap="square" rtlCol="0">
            <a:spAutoFit/>
          </a:bodyPr>
          <a:lstStyle/>
          <a:p>
            <a:r>
              <a:rPr lang="en-US" sz="1600" b="1" dirty="0">
                <a:latin typeface="Franklin Gothic Book" panose="020B0503020102020204" pitchFamily="34" charset="0"/>
              </a:rPr>
              <a:t>Location/Capacity</a:t>
            </a:r>
          </a:p>
          <a:p>
            <a:pPr marL="285750" indent="-285750">
              <a:buBlip>
                <a:blip r:embed="rId4"/>
              </a:buBlip>
            </a:pPr>
            <a:r>
              <a:rPr lang="en-US" sz="1400" dirty="0">
                <a:latin typeface="Franklin Gothic Book" panose="020B0503020102020204" pitchFamily="34" charset="0"/>
              </a:rPr>
              <a:t>500 Louisiana Blvd. NE</a:t>
            </a:r>
          </a:p>
          <a:p>
            <a:r>
              <a:rPr lang="en-US" sz="1400" dirty="0">
                <a:latin typeface="Franklin Gothic Book" panose="020B0503020102020204" pitchFamily="34" charset="0"/>
              </a:rPr>
              <a:t>       Albuquerque, NM 8108</a:t>
            </a:r>
          </a:p>
          <a:p>
            <a:pPr marL="285750" indent="-285750">
              <a:buBlip>
                <a:blip r:embed="rId4"/>
              </a:buBlip>
            </a:pPr>
            <a:r>
              <a:rPr lang="en-US" sz="1400" dirty="0">
                <a:latin typeface="Franklin Gothic Book" panose="020B0503020102020204" pitchFamily="34" charset="0"/>
              </a:rPr>
              <a:t>369 Beds</a:t>
            </a:r>
          </a:p>
          <a:p>
            <a:pPr marL="285750" indent="-285750">
              <a:buBlip>
                <a:blip r:embed="rId4"/>
              </a:buBlip>
            </a:pPr>
            <a:r>
              <a:rPr lang="en-US" sz="1400" dirty="0">
                <a:latin typeface="Franklin Gothic Book" panose="020B0503020102020204" pitchFamily="34" charset="0"/>
              </a:rPr>
              <a:t>Built in 1984</a:t>
            </a:r>
          </a:p>
          <a:p>
            <a:endParaRPr lang="en-US" sz="1400" dirty="0">
              <a:latin typeface="Franklin Gothic Book" panose="020B0503020102020204" pitchFamily="34" charset="0"/>
            </a:endParaRPr>
          </a:p>
          <a:p>
            <a:r>
              <a:rPr lang="en-US" sz="1600" b="1" dirty="0">
                <a:latin typeface="Franklin Gothic Book" panose="020B0503020102020204" pitchFamily="34" charset="0"/>
              </a:rPr>
              <a:t>Amenities</a:t>
            </a:r>
          </a:p>
          <a:p>
            <a:pPr marL="285750" indent="-285750">
              <a:buBlip>
                <a:blip r:embed="rId4"/>
              </a:buBlip>
            </a:pPr>
            <a:r>
              <a:rPr lang="en-US" sz="1400" dirty="0">
                <a:highlight>
                  <a:srgbClr val="FFFF00"/>
                </a:highlight>
                <a:latin typeface="Franklin Gothic Book" panose="020B0503020102020204" pitchFamily="34" charset="0"/>
              </a:rPr>
              <a:t>Daily social activities</a:t>
            </a:r>
          </a:p>
          <a:p>
            <a:pPr marL="285750" indent="-285750">
              <a:buBlip>
                <a:blip r:embed="rId4"/>
              </a:buBlip>
            </a:pPr>
            <a:r>
              <a:rPr lang="en-US" sz="1400" dirty="0">
                <a:highlight>
                  <a:srgbClr val="FFFF00"/>
                </a:highlight>
                <a:latin typeface="Franklin Gothic Book" panose="020B0503020102020204" pitchFamily="34" charset="0"/>
              </a:rPr>
              <a:t>Therapy gym</a:t>
            </a:r>
          </a:p>
          <a:p>
            <a:pPr marL="285750" indent="-285750">
              <a:buBlip>
                <a:blip r:embed="rId4"/>
              </a:buBlip>
            </a:pPr>
            <a:r>
              <a:rPr lang="en-US" sz="1400" dirty="0">
                <a:highlight>
                  <a:srgbClr val="FFFF00"/>
                </a:highlight>
                <a:latin typeface="Franklin Gothic Book" panose="020B0503020102020204" pitchFamily="34" charset="0"/>
              </a:rPr>
              <a:t>Exterior patio</a:t>
            </a:r>
          </a:p>
          <a:p>
            <a:endParaRPr lang="en-US" sz="1400" dirty="0">
              <a:latin typeface="Franklin Gothic Book" panose="020B0503020102020204" pitchFamily="34" charset="0"/>
            </a:endParaRPr>
          </a:p>
          <a:p>
            <a:r>
              <a:rPr lang="en-US" sz="1600" b="1" dirty="0">
                <a:latin typeface="Franklin Gothic Book" panose="020B0503020102020204" pitchFamily="34" charset="0"/>
              </a:rPr>
              <a:t>Clinical Capabilities</a:t>
            </a:r>
          </a:p>
          <a:p>
            <a:pPr marL="285750" indent="-285750">
              <a:buBlip>
                <a:blip r:embed="rId4"/>
              </a:buBlip>
            </a:pPr>
            <a:r>
              <a:rPr lang="en-US" sz="1400" dirty="0">
                <a:highlight>
                  <a:srgbClr val="FFFF00"/>
                </a:highlight>
                <a:latin typeface="Franklin Gothic Book" panose="020B0503020102020204" pitchFamily="34" charset="0"/>
              </a:rPr>
              <a:t>Physical Therapy</a:t>
            </a:r>
          </a:p>
          <a:p>
            <a:pPr marL="285750" indent="-285750">
              <a:buBlip>
                <a:blip r:embed="rId4"/>
              </a:buBlip>
            </a:pPr>
            <a:r>
              <a:rPr lang="en-US" sz="1400" dirty="0">
                <a:highlight>
                  <a:srgbClr val="FFFF00"/>
                </a:highlight>
                <a:latin typeface="Franklin Gothic Book" panose="020B0503020102020204" pitchFamily="34" charset="0"/>
              </a:rPr>
              <a:t>Cardiac Recovery &amp; Rehabilitation</a:t>
            </a:r>
          </a:p>
          <a:p>
            <a:pPr marL="285750" indent="-285750">
              <a:buBlip>
                <a:blip r:embed="rId4"/>
              </a:buBlip>
            </a:pPr>
            <a:r>
              <a:rPr lang="en-US" sz="1400" dirty="0">
                <a:highlight>
                  <a:srgbClr val="FFFF00"/>
                </a:highlight>
                <a:latin typeface="Franklin Gothic Book" panose="020B0503020102020204" pitchFamily="34" charset="0"/>
              </a:rPr>
              <a:t>Neurological Recovery &amp; Rehabilitation</a:t>
            </a:r>
          </a:p>
          <a:p>
            <a:pPr marL="285750" indent="-285750">
              <a:buBlip>
                <a:blip r:embed="rId4"/>
              </a:buBlip>
            </a:pPr>
            <a:r>
              <a:rPr lang="en-US" sz="1400" dirty="0">
                <a:highlight>
                  <a:srgbClr val="FFFF00"/>
                </a:highlight>
                <a:latin typeface="Franklin Gothic Book" panose="020B0503020102020204" pitchFamily="34" charset="0"/>
              </a:rPr>
              <a:t>Orthopedic Rehabilitation &amp; Recovery</a:t>
            </a:r>
          </a:p>
          <a:p>
            <a:pPr marL="285750" indent="-285750">
              <a:buBlip>
                <a:blip r:embed="rId4"/>
              </a:buBlip>
            </a:pPr>
            <a:r>
              <a:rPr lang="en-US" sz="1400" dirty="0">
                <a:highlight>
                  <a:srgbClr val="FFFF00"/>
                </a:highlight>
                <a:latin typeface="Franklin Gothic Book" panose="020B0503020102020204" pitchFamily="34" charset="0"/>
              </a:rPr>
              <a:t>Injury &amp; Illness Rehabilitation</a:t>
            </a:r>
          </a:p>
          <a:p>
            <a:pPr marL="285750" indent="-285750">
              <a:buBlip>
                <a:blip r:embed="rId4"/>
              </a:buBlip>
            </a:pPr>
            <a:r>
              <a:rPr lang="en-US" sz="1400" dirty="0">
                <a:highlight>
                  <a:srgbClr val="FFFF00"/>
                </a:highlight>
                <a:latin typeface="Franklin Gothic Book" panose="020B0503020102020204" pitchFamily="34" charset="0"/>
              </a:rPr>
              <a:t>Post Hospitalization Care</a:t>
            </a:r>
          </a:p>
          <a:p>
            <a:pPr marL="285750" indent="-285750">
              <a:buBlip>
                <a:blip r:embed="rId4"/>
              </a:buBlip>
            </a:pPr>
            <a:r>
              <a:rPr lang="en-US" sz="1400" dirty="0">
                <a:highlight>
                  <a:srgbClr val="FFFF00"/>
                </a:highlight>
                <a:latin typeface="Franklin Gothic Book" panose="020B0503020102020204" pitchFamily="34" charset="0"/>
              </a:rPr>
              <a:t>Pulmonary Rehabilitation</a:t>
            </a:r>
          </a:p>
          <a:p>
            <a:pPr marL="285750" indent="-285750">
              <a:buBlip>
                <a:blip r:embed="rId4"/>
              </a:buBlip>
            </a:pPr>
            <a:r>
              <a:rPr lang="en-US" sz="1400" dirty="0">
                <a:highlight>
                  <a:srgbClr val="FFFF00"/>
                </a:highlight>
                <a:latin typeface="Franklin Gothic Book" panose="020B0503020102020204" pitchFamily="34" charset="0"/>
              </a:rPr>
              <a:t>Wound Care</a:t>
            </a:r>
          </a:p>
          <a:p>
            <a:pPr marL="285750" indent="-285750">
              <a:buBlip>
                <a:blip r:embed="rId4"/>
              </a:buBlip>
            </a:pPr>
            <a:endParaRPr lang="en-US" sz="1400" dirty="0">
              <a:latin typeface="Franklin Gothic Book" panose="020B0503020102020204" pitchFamily="34" charset="0"/>
            </a:endParaRPr>
          </a:p>
          <a:p>
            <a:r>
              <a:rPr lang="en-US" sz="1600" b="1" dirty="0">
                <a:latin typeface="Franklin Gothic Book" panose="020B0503020102020204" pitchFamily="34" charset="0"/>
              </a:rPr>
              <a:t>Quality Metrics</a:t>
            </a:r>
          </a:p>
          <a:p>
            <a:pPr marL="285750" indent="-285750">
              <a:buBlip>
                <a:blip r:embed="rId4"/>
              </a:buBlip>
            </a:pPr>
            <a:r>
              <a:rPr lang="en-US" sz="1400" dirty="0">
                <a:highlight>
                  <a:srgbClr val="FFFF00"/>
                </a:highlight>
                <a:latin typeface="Franklin Gothic Book" panose="020B0503020102020204" pitchFamily="34" charset="0"/>
              </a:rPr>
              <a:t>30 Day RTA rate:</a:t>
            </a:r>
          </a:p>
          <a:p>
            <a:pPr marL="285750" indent="-285750">
              <a:buBlip>
                <a:blip r:embed="rId4"/>
              </a:buBlip>
            </a:pPr>
            <a:r>
              <a:rPr lang="en-US" sz="1400" dirty="0">
                <a:highlight>
                  <a:srgbClr val="FFFF00"/>
                </a:highlight>
                <a:latin typeface="Franklin Gothic Book" panose="020B0503020102020204" pitchFamily="34" charset="0"/>
              </a:rPr>
              <a:t>Average LOS: 31 Days</a:t>
            </a:r>
          </a:p>
          <a:p>
            <a:pPr marL="285750" indent="-285750">
              <a:buBlip>
                <a:blip r:embed="rId4"/>
              </a:buBlip>
            </a:pPr>
            <a:r>
              <a:rPr lang="en-US" sz="1400" dirty="0">
                <a:highlight>
                  <a:srgbClr val="FFFF00"/>
                </a:highlight>
                <a:latin typeface="Franklin Gothic Book" panose="020B0503020102020204" pitchFamily="34" charset="0"/>
              </a:rPr>
              <a:t>CMS Star Rating: 1 Star</a:t>
            </a:r>
          </a:p>
        </p:txBody>
      </p:sp>
      <p:pic>
        <p:nvPicPr>
          <p:cNvPr id="4" name="Picture 3">
            <a:extLst>
              <a:ext uri="{FF2B5EF4-FFF2-40B4-BE49-F238E27FC236}">
                <a16:creationId xmlns:a16="http://schemas.microsoft.com/office/drawing/2014/main" xmlns="" id="{9A787B32-A89F-42B5-8F08-BD7DE3A7BE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911" y="257218"/>
            <a:ext cx="1783729" cy="675655"/>
          </a:xfrm>
          <a:prstGeom prst="rect">
            <a:avLst/>
          </a:prstGeom>
        </p:spPr>
      </p:pic>
      <p:pic>
        <p:nvPicPr>
          <p:cNvPr id="7" name="Picture 6">
            <a:extLst>
              <a:ext uri="{FF2B5EF4-FFF2-40B4-BE49-F238E27FC236}">
                <a16:creationId xmlns:a16="http://schemas.microsoft.com/office/drawing/2014/main" xmlns="" id="{811D4B3B-0434-4999-B5D4-41AC1CADE7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25309" y="-1"/>
            <a:ext cx="5966691" cy="3754043"/>
          </a:xfrm>
          <a:prstGeom prst="rect">
            <a:avLst/>
          </a:prstGeom>
        </p:spPr>
      </p:pic>
    </p:spTree>
    <p:extLst>
      <p:ext uri="{BB962C8B-B14F-4D97-AF65-F5344CB8AC3E}">
        <p14:creationId xmlns:p14="http://schemas.microsoft.com/office/powerpoint/2010/main" val="11059032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F0173D6E-71CE-4F04-A55D-09206540E9F9}"/>
              </a:ext>
            </a:extLst>
          </p:cNvPr>
          <p:cNvPicPr>
            <a:picLocks noChangeAspect="1"/>
          </p:cNvPicPr>
          <p:nvPr/>
        </p:nvPicPr>
        <p:blipFill rotWithShape="1">
          <a:blip r:embed="rId3">
            <a:extLst>
              <a:ext uri="{28A0092B-C50C-407E-A947-70E740481C1C}">
                <a14:useLocalDpi xmlns:a14="http://schemas.microsoft.com/office/drawing/2010/main" val="0"/>
              </a:ext>
            </a:extLst>
          </a:blip>
          <a:srcRect l="3056" t="5432" r="2986" b="5947"/>
          <a:stretch/>
        </p:blipFill>
        <p:spPr>
          <a:xfrm>
            <a:off x="6839755" y="4798795"/>
            <a:ext cx="3869579" cy="1983005"/>
          </a:xfrm>
          <a:prstGeom prst="rect">
            <a:avLst/>
          </a:prstGeom>
        </p:spPr>
      </p:pic>
      <p:pic>
        <p:nvPicPr>
          <p:cNvPr id="6" name="Picture 5">
            <a:extLst>
              <a:ext uri="{FF2B5EF4-FFF2-40B4-BE49-F238E27FC236}">
                <a16:creationId xmlns:a16="http://schemas.microsoft.com/office/drawing/2014/main" xmlns="" id="{D6761C45-9517-4714-973A-09DFE260CB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2601" y="3406218"/>
            <a:ext cx="2659511" cy="1468776"/>
          </a:xfrm>
          <a:prstGeom prst="rect">
            <a:avLst/>
          </a:prstGeom>
        </p:spPr>
      </p:pic>
      <p:pic>
        <p:nvPicPr>
          <p:cNvPr id="12" name="Picture 11">
            <a:extLst>
              <a:ext uri="{FF2B5EF4-FFF2-40B4-BE49-F238E27FC236}">
                <a16:creationId xmlns:a16="http://schemas.microsoft.com/office/drawing/2014/main" xmlns="" id="{7D73B322-910E-489A-991A-90F85B40D09A}"/>
              </a:ext>
            </a:extLst>
          </p:cNvPr>
          <p:cNvPicPr>
            <a:picLocks noChangeAspect="1"/>
          </p:cNvPicPr>
          <p:nvPr/>
        </p:nvPicPr>
        <p:blipFill rotWithShape="1">
          <a:blip r:embed="rId5">
            <a:extLst>
              <a:ext uri="{28A0092B-C50C-407E-A947-70E740481C1C}">
                <a14:useLocalDpi xmlns:a14="http://schemas.microsoft.com/office/drawing/2010/main" val="0"/>
              </a:ext>
            </a:extLst>
          </a:blip>
          <a:srcRect l="2019" t="4248" r="2964" b="1661"/>
          <a:stretch/>
        </p:blipFill>
        <p:spPr>
          <a:xfrm>
            <a:off x="8617527" y="845126"/>
            <a:ext cx="3574473" cy="6012873"/>
          </a:xfrm>
          <a:prstGeom prst="rect">
            <a:avLst/>
          </a:prstGeom>
        </p:spPr>
      </p:pic>
      <p:pic>
        <p:nvPicPr>
          <p:cNvPr id="5" name="Picture 4">
            <a:extLst>
              <a:ext uri="{FF2B5EF4-FFF2-40B4-BE49-F238E27FC236}">
                <a16:creationId xmlns:a16="http://schemas.microsoft.com/office/drawing/2014/main" xmlns="" id="{D3586C78-2469-4A9A-9F19-F0773F5D98B6}"/>
              </a:ext>
            </a:extLst>
          </p:cNvPr>
          <p:cNvPicPr>
            <a:picLocks noChangeAspect="1"/>
          </p:cNvPicPr>
          <p:nvPr/>
        </p:nvPicPr>
        <p:blipFill rotWithShape="1">
          <a:blip r:embed="rId6">
            <a:extLst>
              <a:ext uri="{28A0092B-C50C-407E-A947-70E740481C1C}">
                <a14:useLocalDpi xmlns:a14="http://schemas.microsoft.com/office/drawing/2010/main" val="0"/>
              </a:ext>
            </a:extLst>
          </a:blip>
          <a:srcRect t="29229" r="12035" b="27977"/>
          <a:stretch/>
        </p:blipFill>
        <p:spPr>
          <a:xfrm>
            <a:off x="114685" y="190384"/>
            <a:ext cx="2984885" cy="1161701"/>
          </a:xfrm>
          <a:prstGeom prst="rect">
            <a:avLst/>
          </a:prstGeom>
        </p:spPr>
      </p:pic>
      <p:pic>
        <p:nvPicPr>
          <p:cNvPr id="3" name="Picture 2">
            <a:extLst>
              <a:ext uri="{FF2B5EF4-FFF2-40B4-BE49-F238E27FC236}">
                <a16:creationId xmlns:a16="http://schemas.microsoft.com/office/drawing/2014/main" xmlns="" id="{42382DBA-65B5-4E96-B493-C20BEC18C89F}"/>
              </a:ext>
            </a:extLst>
          </p:cNvPr>
          <p:cNvPicPr>
            <a:picLocks noChangeAspect="1"/>
          </p:cNvPicPr>
          <p:nvPr/>
        </p:nvPicPr>
        <p:blipFill rotWithShape="1">
          <a:blip r:embed="rId7">
            <a:extLst>
              <a:ext uri="{28A0092B-C50C-407E-A947-70E740481C1C}">
                <a14:useLocalDpi xmlns:a14="http://schemas.microsoft.com/office/drawing/2010/main" val="0"/>
              </a:ext>
            </a:extLst>
          </a:blip>
          <a:srcRect t="21901" b="10608"/>
          <a:stretch/>
        </p:blipFill>
        <p:spPr>
          <a:xfrm>
            <a:off x="3943927" y="0"/>
            <a:ext cx="8248073" cy="3406218"/>
          </a:xfrm>
          <a:prstGeom prst="rect">
            <a:avLst/>
          </a:prstGeom>
        </p:spPr>
      </p:pic>
      <p:sp>
        <p:nvSpPr>
          <p:cNvPr id="2" name="Right Triangle 1">
            <a:extLst>
              <a:ext uri="{FF2B5EF4-FFF2-40B4-BE49-F238E27FC236}">
                <a16:creationId xmlns:a16="http://schemas.microsoft.com/office/drawing/2014/main" xmlns="" id="{3241AD18-B096-4477-86F6-00CDD75F6E44}"/>
              </a:ext>
            </a:extLst>
          </p:cNvPr>
          <p:cNvSpPr/>
          <p:nvPr/>
        </p:nvSpPr>
        <p:spPr>
          <a:xfrm>
            <a:off x="3943927" y="0"/>
            <a:ext cx="4830618" cy="6857999"/>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26EE950B-368D-4FA9-B36D-82C7745A2B73}"/>
              </a:ext>
            </a:extLst>
          </p:cNvPr>
          <p:cNvSpPr txBox="1"/>
          <p:nvPr/>
        </p:nvSpPr>
        <p:spPr>
          <a:xfrm>
            <a:off x="503539" y="1358773"/>
            <a:ext cx="4175578" cy="5386090"/>
          </a:xfrm>
          <a:prstGeom prst="rect">
            <a:avLst/>
          </a:prstGeom>
          <a:noFill/>
        </p:spPr>
        <p:txBody>
          <a:bodyPr wrap="square" rtlCol="0">
            <a:spAutoFit/>
          </a:bodyPr>
          <a:lstStyle/>
          <a:p>
            <a:r>
              <a:rPr lang="en-US" sz="1600" b="1" dirty="0">
                <a:latin typeface="Franklin Gothic Book" panose="020B0503020102020204" pitchFamily="34" charset="0"/>
              </a:rPr>
              <a:t>Location/Capacity</a:t>
            </a:r>
          </a:p>
          <a:p>
            <a:pPr marL="285750" indent="-285750">
              <a:buBlip>
                <a:blip r:embed="rId8"/>
              </a:buBlip>
            </a:pPr>
            <a:r>
              <a:rPr lang="en-US" sz="1400" dirty="0">
                <a:latin typeface="Franklin Gothic Book" panose="020B0503020102020204" pitchFamily="34" charset="0"/>
              </a:rPr>
              <a:t>310 America Drive, Brownsville, TX 78526</a:t>
            </a:r>
          </a:p>
          <a:p>
            <a:pPr marL="285750" indent="-285750">
              <a:buBlip>
                <a:blip r:embed="rId8"/>
              </a:buBlip>
            </a:pPr>
            <a:r>
              <a:rPr lang="en-US" sz="1400" dirty="0">
                <a:latin typeface="Franklin Gothic Book" panose="020B0503020102020204" pitchFamily="34" charset="0"/>
              </a:rPr>
              <a:t>Licensed Beds: 90 Medicare 36 Medicaid</a:t>
            </a:r>
          </a:p>
          <a:p>
            <a:pPr marL="285750" indent="-285750">
              <a:buBlip>
                <a:blip r:embed="rId8"/>
              </a:buBlip>
            </a:pPr>
            <a:r>
              <a:rPr lang="en-US" sz="1400" dirty="0">
                <a:latin typeface="Franklin Gothic Book" panose="020B0503020102020204" pitchFamily="34" charset="0"/>
              </a:rPr>
              <a:t>Built in 2016</a:t>
            </a:r>
          </a:p>
          <a:p>
            <a:endParaRPr lang="en-US" sz="1400" dirty="0">
              <a:latin typeface="Franklin Gothic Book" panose="020B0503020102020204" pitchFamily="34" charset="0"/>
            </a:endParaRPr>
          </a:p>
          <a:p>
            <a:r>
              <a:rPr lang="en-US" sz="1600" b="1" dirty="0">
                <a:highlight>
                  <a:srgbClr val="FFFF00"/>
                </a:highlight>
                <a:latin typeface="Franklin Gothic Book" panose="020B0503020102020204" pitchFamily="34" charset="0"/>
              </a:rPr>
              <a:t>Amenities</a:t>
            </a:r>
          </a:p>
          <a:p>
            <a:pPr marL="285750" indent="-285750">
              <a:buBlip>
                <a:blip r:embed="rId8"/>
              </a:buBlip>
            </a:pPr>
            <a:r>
              <a:rPr lang="en-US" sz="1400" dirty="0">
                <a:highlight>
                  <a:srgbClr val="FFFF00"/>
                </a:highlight>
                <a:latin typeface="Franklin Gothic Book" panose="020B0503020102020204" pitchFamily="34" charset="0"/>
              </a:rPr>
              <a:t>Daily social activities</a:t>
            </a:r>
          </a:p>
          <a:p>
            <a:pPr marL="285750" indent="-285750">
              <a:buBlip>
                <a:blip r:embed="rId8"/>
              </a:buBlip>
            </a:pPr>
            <a:r>
              <a:rPr lang="en-US" sz="1400" dirty="0">
                <a:highlight>
                  <a:srgbClr val="FFFF00"/>
                </a:highlight>
                <a:latin typeface="Franklin Gothic Book" panose="020B0503020102020204" pitchFamily="34" charset="0"/>
              </a:rPr>
              <a:t>Therapy gym</a:t>
            </a:r>
          </a:p>
          <a:p>
            <a:pPr marL="285750" indent="-285750">
              <a:buBlip>
                <a:blip r:embed="rId8"/>
              </a:buBlip>
            </a:pPr>
            <a:r>
              <a:rPr lang="en-US" sz="1400" dirty="0">
                <a:highlight>
                  <a:srgbClr val="FFFF00"/>
                </a:highlight>
                <a:latin typeface="Franklin Gothic Book" panose="020B0503020102020204" pitchFamily="34" charset="0"/>
              </a:rPr>
              <a:t>Private Suites / Private Baths</a:t>
            </a:r>
          </a:p>
          <a:p>
            <a:endParaRPr lang="en-US" sz="1400" dirty="0">
              <a:latin typeface="Franklin Gothic Book" panose="020B0503020102020204" pitchFamily="34" charset="0"/>
            </a:endParaRPr>
          </a:p>
          <a:p>
            <a:r>
              <a:rPr lang="en-US" sz="1600" b="1" dirty="0">
                <a:highlight>
                  <a:srgbClr val="FFFF00"/>
                </a:highlight>
                <a:latin typeface="Franklin Gothic Book" panose="020B0503020102020204" pitchFamily="34" charset="0"/>
              </a:rPr>
              <a:t>Clinical Capabilities</a:t>
            </a:r>
          </a:p>
          <a:p>
            <a:pPr marL="285750" indent="-285750">
              <a:buBlip>
                <a:blip r:embed="rId8"/>
              </a:buBlip>
            </a:pPr>
            <a:r>
              <a:rPr lang="en-US" sz="1400" dirty="0">
                <a:highlight>
                  <a:srgbClr val="FFFF00"/>
                </a:highlight>
                <a:latin typeface="Franklin Gothic Book" panose="020B0503020102020204" pitchFamily="34" charset="0"/>
              </a:rPr>
              <a:t>Physical Therapy</a:t>
            </a:r>
          </a:p>
          <a:p>
            <a:pPr marL="285750" indent="-285750">
              <a:buBlip>
                <a:blip r:embed="rId8"/>
              </a:buBlip>
            </a:pPr>
            <a:r>
              <a:rPr lang="en-US" sz="1400" dirty="0">
                <a:highlight>
                  <a:srgbClr val="FFFF00"/>
                </a:highlight>
                <a:latin typeface="Franklin Gothic Book" panose="020B0503020102020204" pitchFamily="34" charset="0"/>
              </a:rPr>
              <a:t>Cardiac Recovery &amp; Rehabilitation</a:t>
            </a:r>
          </a:p>
          <a:p>
            <a:pPr marL="285750" indent="-285750">
              <a:buBlip>
                <a:blip r:embed="rId8"/>
              </a:buBlip>
            </a:pPr>
            <a:r>
              <a:rPr lang="en-US" sz="1400" dirty="0">
                <a:highlight>
                  <a:srgbClr val="FFFF00"/>
                </a:highlight>
                <a:latin typeface="Franklin Gothic Book" panose="020B0503020102020204" pitchFamily="34" charset="0"/>
              </a:rPr>
              <a:t>Neurological Recovery &amp; Rehabilitation</a:t>
            </a:r>
          </a:p>
          <a:p>
            <a:pPr marL="285750" indent="-285750">
              <a:buBlip>
                <a:blip r:embed="rId8"/>
              </a:buBlip>
            </a:pPr>
            <a:r>
              <a:rPr lang="en-US" sz="1400" dirty="0">
                <a:highlight>
                  <a:srgbClr val="FFFF00"/>
                </a:highlight>
                <a:latin typeface="Franklin Gothic Book" panose="020B0503020102020204" pitchFamily="34" charset="0"/>
              </a:rPr>
              <a:t>Orthopedic Rehabilitation &amp; Recovery</a:t>
            </a:r>
          </a:p>
          <a:p>
            <a:pPr marL="285750" indent="-285750">
              <a:buBlip>
                <a:blip r:embed="rId8"/>
              </a:buBlip>
            </a:pPr>
            <a:r>
              <a:rPr lang="en-US" sz="1400" dirty="0">
                <a:highlight>
                  <a:srgbClr val="FFFF00"/>
                </a:highlight>
                <a:latin typeface="Franklin Gothic Book" panose="020B0503020102020204" pitchFamily="34" charset="0"/>
              </a:rPr>
              <a:t>Injury &amp; Illness Rehabilitation</a:t>
            </a:r>
          </a:p>
          <a:p>
            <a:pPr marL="285750" indent="-285750">
              <a:buBlip>
                <a:blip r:embed="rId8"/>
              </a:buBlip>
            </a:pPr>
            <a:r>
              <a:rPr lang="en-US" sz="1400" dirty="0">
                <a:highlight>
                  <a:srgbClr val="FFFF00"/>
                </a:highlight>
                <a:latin typeface="Franklin Gothic Book" panose="020B0503020102020204" pitchFamily="34" charset="0"/>
              </a:rPr>
              <a:t>Post Hospitalization Care</a:t>
            </a:r>
          </a:p>
          <a:p>
            <a:pPr marL="285750" indent="-285750">
              <a:buBlip>
                <a:blip r:embed="rId8"/>
              </a:buBlip>
            </a:pPr>
            <a:r>
              <a:rPr lang="en-US" sz="1400" dirty="0">
                <a:highlight>
                  <a:srgbClr val="FFFF00"/>
                </a:highlight>
                <a:latin typeface="Franklin Gothic Book" panose="020B0503020102020204" pitchFamily="34" charset="0"/>
              </a:rPr>
              <a:t>Pulmonary Rehabilitation</a:t>
            </a:r>
          </a:p>
          <a:p>
            <a:pPr marL="285750" indent="-285750">
              <a:buBlip>
                <a:blip r:embed="rId8"/>
              </a:buBlip>
            </a:pPr>
            <a:r>
              <a:rPr lang="en-US" sz="1400" dirty="0">
                <a:highlight>
                  <a:srgbClr val="FFFF00"/>
                </a:highlight>
                <a:latin typeface="Franklin Gothic Book" panose="020B0503020102020204" pitchFamily="34" charset="0"/>
              </a:rPr>
              <a:t>Wound Care</a:t>
            </a:r>
          </a:p>
          <a:p>
            <a:pPr marL="285750" indent="-285750">
              <a:buBlip>
                <a:blip r:embed="rId8"/>
              </a:buBlip>
            </a:pPr>
            <a:endParaRPr lang="en-US" sz="1400" dirty="0">
              <a:latin typeface="Franklin Gothic Book" panose="020B0503020102020204" pitchFamily="34" charset="0"/>
            </a:endParaRPr>
          </a:p>
          <a:p>
            <a:r>
              <a:rPr lang="en-US" sz="1600" b="1" dirty="0">
                <a:latin typeface="Franklin Gothic Book" panose="020B0503020102020204" pitchFamily="34" charset="0"/>
              </a:rPr>
              <a:t>Quality Metrics</a:t>
            </a:r>
          </a:p>
          <a:p>
            <a:pPr marL="285750" indent="-285750">
              <a:buBlip>
                <a:blip r:embed="rId8"/>
              </a:buBlip>
            </a:pPr>
            <a:r>
              <a:rPr lang="en-US" sz="1400" dirty="0">
                <a:highlight>
                  <a:srgbClr val="FFFF00"/>
                </a:highlight>
                <a:latin typeface="Franklin Gothic Book" panose="020B0503020102020204" pitchFamily="34" charset="0"/>
              </a:rPr>
              <a:t>30 Day RTA rate:</a:t>
            </a:r>
          </a:p>
          <a:p>
            <a:pPr marL="285750" indent="-285750">
              <a:buBlip>
                <a:blip r:embed="rId8"/>
              </a:buBlip>
            </a:pPr>
            <a:r>
              <a:rPr lang="en-US" sz="1400" dirty="0">
                <a:highlight>
                  <a:srgbClr val="FFFF00"/>
                </a:highlight>
                <a:latin typeface="Franklin Gothic Book" panose="020B0503020102020204" pitchFamily="34" charset="0"/>
              </a:rPr>
              <a:t>Average LOS: 100 Days</a:t>
            </a:r>
          </a:p>
          <a:p>
            <a:pPr marL="285750" indent="-285750">
              <a:buBlip>
                <a:blip r:embed="rId8"/>
              </a:buBlip>
            </a:pPr>
            <a:r>
              <a:rPr lang="en-US" sz="1400" dirty="0">
                <a:highlight>
                  <a:srgbClr val="FFFF00"/>
                </a:highlight>
                <a:latin typeface="Franklin Gothic Book" panose="020B0503020102020204" pitchFamily="34" charset="0"/>
              </a:rPr>
              <a:t>CMS Star Rating: 2 Stars</a:t>
            </a:r>
          </a:p>
        </p:txBody>
      </p:sp>
    </p:spTree>
    <p:extLst>
      <p:ext uri="{BB962C8B-B14F-4D97-AF65-F5344CB8AC3E}">
        <p14:creationId xmlns:p14="http://schemas.microsoft.com/office/powerpoint/2010/main" val="2542386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725DF58A-E037-4E37-96B9-4F00A7C72315}"/>
              </a:ext>
            </a:extLst>
          </p:cNvPr>
          <p:cNvSpPr/>
          <p:nvPr/>
        </p:nvSpPr>
        <p:spPr>
          <a:xfrm>
            <a:off x="0" y="258018"/>
            <a:ext cx="9247094" cy="89659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 name="Picture 2">
            <a:extLst>
              <a:ext uri="{FF2B5EF4-FFF2-40B4-BE49-F238E27FC236}">
                <a16:creationId xmlns:a16="http://schemas.microsoft.com/office/drawing/2014/main" xmlns="" id="{C33ABD9B-10A2-4118-8703-283E91BECD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6899" y="253979"/>
            <a:ext cx="3365101" cy="900635"/>
          </a:xfrm>
          <a:prstGeom prst="rect">
            <a:avLst/>
          </a:prstGeom>
        </p:spPr>
      </p:pic>
      <p:sp>
        <p:nvSpPr>
          <p:cNvPr id="4" name="Title 1">
            <a:extLst>
              <a:ext uri="{FF2B5EF4-FFF2-40B4-BE49-F238E27FC236}">
                <a16:creationId xmlns:a16="http://schemas.microsoft.com/office/drawing/2014/main" xmlns="" id="{95B32518-C45E-4FB4-9001-03DDB60E3DCA}"/>
              </a:ext>
            </a:extLst>
          </p:cNvPr>
          <p:cNvSpPr txBox="1">
            <a:spLocks/>
          </p:cNvSpPr>
          <p:nvPr/>
        </p:nvSpPr>
        <p:spPr>
          <a:xfrm>
            <a:off x="443430" y="488717"/>
            <a:ext cx="7940040" cy="66589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100" dirty="0">
                <a:latin typeface="Franklin Gothic Book" panose="020B0503020102020204" pitchFamily="34" charset="0"/>
              </a:rPr>
              <a:t>Eric Tanner, President/Chief Operating Officer</a:t>
            </a:r>
          </a:p>
        </p:txBody>
      </p:sp>
      <p:sp>
        <p:nvSpPr>
          <p:cNvPr id="7" name="TextBox 6">
            <a:extLst>
              <a:ext uri="{FF2B5EF4-FFF2-40B4-BE49-F238E27FC236}">
                <a16:creationId xmlns:a16="http://schemas.microsoft.com/office/drawing/2014/main" xmlns="" id="{759E296B-0833-473B-BD36-0D98869864E1}"/>
              </a:ext>
            </a:extLst>
          </p:cNvPr>
          <p:cNvSpPr txBox="1"/>
          <p:nvPr/>
        </p:nvSpPr>
        <p:spPr>
          <a:xfrm>
            <a:off x="5981516" y="1624383"/>
            <a:ext cx="5690765" cy="4524315"/>
          </a:xfrm>
          <a:prstGeom prst="rect">
            <a:avLst/>
          </a:prstGeom>
          <a:gradFill flip="none" rotWithShape="1">
            <a:gsLst>
              <a:gs pos="100000">
                <a:schemeClr val="bg1"/>
              </a:gs>
              <a:gs pos="100000">
                <a:schemeClr val="bg1"/>
              </a:gs>
              <a:gs pos="79000">
                <a:srgbClr val="DEEBF7"/>
              </a:gs>
              <a:gs pos="100000">
                <a:schemeClr val="bg1"/>
              </a:gs>
            </a:gsLst>
            <a:path path="rect">
              <a:fillToRect l="50000" t="50000" r="50000" b="50000"/>
            </a:path>
            <a:tileRect/>
          </a:gradFill>
        </p:spPr>
        <p:txBody>
          <a:bodyPr wrap="square" rtlCol="0">
            <a:spAutoFit/>
          </a:bodyPr>
          <a:lstStyle/>
          <a:p>
            <a:r>
              <a:rPr lang="en-US" dirty="0">
                <a:latin typeface="Franklin Gothic Book" panose="020B0503020102020204" pitchFamily="34" charset="0"/>
              </a:rPr>
              <a:t>Eric Tanner came to </a:t>
            </a:r>
            <a:r>
              <a:rPr lang="en-US" dirty="0" err="1">
                <a:latin typeface="Franklin Gothic Book" panose="020B0503020102020204" pitchFamily="34" charset="0"/>
              </a:rPr>
              <a:t>OnPointe</a:t>
            </a:r>
            <a:r>
              <a:rPr lang="en-US" dirty="0">
                <a:latin typeface="Franklin Gothic Book" panose="020B0503020102020204" pitchFamily="34" charset="0"/>
              </a:rPr>
              <a:t> with more than 10 years of healthcare management and operations experience, progressing through roles as an administrator, district operator, and COO of diverse skilled nursing organizations. </a:t>
            </a:r>
          </a:p>
          <a:p>
            <a:endParaRPr lang="en-US" dirty="0">
              <a:latin typeface="Franklin Gothic Book" panose="020B0503020102020204" pitchFamily="34" charset="0"/>
            </a:endParaRPr>
          </a:p>
          <a:p>
            <a:r>
              <a:rPr lang="en-US" dirty="0">
                <a:latin typeface="Franklin Gothic Book" panose="020B0503020102020204" pitchFamily="34" charset="0"/>
              </a:rPr>
              <a:t>Eric’s strengths lie in visualizing and articulating organizational paths forward – and getting the right people together to execute solutions. As President &amp; COO at </a:t>
            </a:r>
            <a:r>
              <a:rPr lang="en-US" dirty="0" err="1">
                <a:latin typeface="Franklin Gothic Book" panose="020B0503020102020204" pitchFamily="34" charset="0"/>
              </a:rPr>
              <a:t>OnPointe</a:t>
            </a:r>
            <a:r>
              <a:rPr lang="en-US" dirty="0">
                <a:latin typeface="Franklin Gothic Book" panose="020B0503020102020204" pitchFamily="34" charset="0"/>
              </a:rPr>
              <a:t>, Eric leads an innovative team dedicated to developing systems of care that close the gaps in the traditionally disconnected post-acute process. </a:t>
            </a:r>
          </a:p>
          <a:p>
            <a:endParaRPr lang="en-US" dirty="0">
              <a:latin typeface="Franklin Gothic Book" panose="020B0503020102020204" pitchFamily="34" charset="0"/>
            </a:endParaRPr>
          </a:p>
          <a:p>
            <a:r>
              <a:rPr lang="en-US" dirty="0">
                <a:latin typeface="Franklin Gothic Book" panose="020B0503020102020204" pitchFamily="34" charset="0"/>
              </a:rPr>
              <a:t>Eric graduated from Stanford University where he met his wife of over 12 years (a practicing physician) with whom he has three children.</a:t>
            </a:r>
          </a:p>
        </p:txBody>
      </p:sp>
      <p:pic>
        <p:nvPicPr>
          <p:cNvPr id="1026" name="6B3FE4F5-3D32-4A8C-AA11-48DAF62D7A50" descr="0340BF98-9923-4EFA-8C24-A7EC9075C816@onpointehealth">
            <a:extLst>
              <a:ext uri="{FF2B5EF4-FFF2-40B4-BE49-F238E27FC236}">
                <a16:creationId xmlns:a16="http://schemas.microsoft.com/office/drawing/2014/main" xmlns="" id="{43A912B5-35EF-4045-89E2-9613B3443A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013" y="1614624"/>
            <a:ext cx="4859905" cy="4859905"/>
          </a:xfrm>
          <a:prstGeom prst="rect">
            <a:avLst/>
          </a:prstGeom>
          <a:noFill/>
          <a:ln w="444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0380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A53EB051-2672-44C5-8BAE-0CD3512DFDB7}"/>
              </a:ext>
            </a:extLst>
          </p:cNvPr>
          <p:cNvPicPr>
            <a:picLocks noChangeAspect="1"/>
          </p:cNvPicPr>
          <p:nvPr/>
        </p:nvPicPr>
        <p:blipFill rotWithShape="1">
          <a:blip r:embed="rId2">
            <a:extLst>
              <a:ext uri="{28A0092B-C50C-407E-A947-70E740481C1C}">
                <a14:useLocalDpi xmlns:a14="http://schemas.microsoft.com/office/drawing/2010/main" val="0"/>
              </a:ext>
            </a:extLst>
          </a:blip>
          <a:srcRect t="12730" b="-3866"/>
          <a:stretch/>
        </p:blipFill>
        <p:spPr>
          <a:xfrm>
            <a:off x="5049245" y="528"/>
            <a:ext cx="7142756" cy="3241436"/>
          </a:xfrm>
          <a:prstGeom prst="rect">
            <a:avLst/>
          </a:prstGeom>
        </p:spPr>
      </p:pic>
      <p:pic>
        <p:nvPicPr>
          <p:cNvPr id="11" name="Picture 10">
            <a:extLst>
              <a:ext uri="{FF2B5EF4-FFF2-40B4-BE49-F238E27FC236}">
                <a16:creationId xmlns:a16="http://schemas.microsoft.com/office/drawing/2014/main" xmlns="" id="{F630F3C5-5EA2-4EFD-93F7-7CEDDDA4E8BA}"/>
              </a:ext>
            </a:extLst>
          </p:cNvPr>
          <p:cNvPicPr>
            <a:picLocks noChangeAspect="1"/>
          </p:cNvPicPr>
          <p:nvPr/>
        </p:nvPicPr>
        <p:blipFill rotWithShape="1">
          <a:blip r:embed="rId3">
            <a:extLst>
              <a:ext uri="{28A0092B-C50C-407E-A947-70E740481C1C}">
                <a14:useLocalDpi xmlns:a14="http://schemas.microsoft.com/office/drawing/2010/main" val="0"/>
              </a:ext>
            </a:extLst>
          </a:blip>
          <a:srcRect r="33948"/>
          <a:stretch/>
        </p:blipFill>
        <p:spPr>
          <a:xfrm>
            <a:off x="4005274" y="0"/>
            <a:ext cx="2951708" cy="3038764"/>
          </a:xfrm>
          <a:prstGeom prst="rect">
            <a:avLst/>
          </a:prstGeom>
        </p:spPr>
      </p:pic>
      <p:pic>
        <p:nvPicPr>
          <p:cNvPr id="6" name="Picture 5">
            <a:extLst>
              <a:ext uri="{FF2B5EF4-FFF2-40B4-BE49-F238E27FC236}">
                <a16:creationId xmlns:a16="http://schemas.microsoft.com/office/drawing/2014/main" xmlns="" id="{98A6E7CC-6EC7-4E1D-8DA2-116D08D95CBF}"/>
              </a:ext>
            </a:extLst>
          </p:cNvPr>
          <p:cNvPicPr>
            <a:picLocks noChangeAspect="1"/>
          </p:cNvPicPr>
          <p:nvPr/>
        </p:nvPicPr>
        <p:blipFill rotWithShape="1">
          <a:blip r:embed="rId4">
            <a:extLst>
              <a:ext uri="{28A0092B-C50C-407E-A947-70E740481C1C}">
                <a14:useLocalDpi xmlns:a14="http://schemas.microsoft.com/office/drawing/2010/main" val="0"/>
              </a:ext>
            </a:extLst>
          </a:blip>
          <a:srcRect t="17956"/>
          <a:stretch/>
        </p:blipFill>
        <p:spPr>
          <a:xfrm>
            <a:off x="5209309" y="3038764"/>
            <a:ext cx="6982691" cy="3819236"/>
          </a:xfrm>
          <a:prstGeom prst="rect">
            <a:avLst/>
          </a:prstGeom>
        </p:spPr>
      </p:pic>
      <p:pic>
        <p:nvPicPr>
          <p:cNvPr id="23" name="Picture 22">
            <a:extLst>
              <a:ext uri="{FF2B5EF4-FFF2-40B4-BE49-F238E27FC236}">
                <a16:creationId xmlns:a16="http://schemas.microsoft.com/office/drawing/2014/main" xmlns="" id="{18972D90-E48D-49D2-9442-003CDAC159C5}"/>
              </a:ext>
            </a:extLst>
          </p:cNvPr>
          <p:cNvPicPr>
            <a:picLocks noChangeAspect="1"/>
          </p:cNvPicPr>
          <p:nvPr/>
        </p:nvPicPr>
        <p:blipFill rotWithShape="1">
          <a:blip r:embed="rId5">
            <a:extLst>
              <a:ext uri="{28A0092B-C50C-407E-A947-70E740481C1C}">
                <a14:useLocalDpi xmlns:a14="http://schemas.microsoft.com/office/drawing/2010/main" val="0"/>
              </a:ext>
            </a:extLst>
          </a:blip>
          <a:srcRect l="7908" t="19402" r="3960" b="9074"/>
          <a:stretch/>
        </p:blipFill>
        <p:spPr>
          <a:xfrm>
            <a:off x="4096574" y="5047307"/>
            <a:ext cx="3218626" cy="1810693"/>
          </a:xfrm>
          <a:prstGeom prst="rect">
            <a:avLst/>
          </a:prstGeom>
        </p:spPr>
      </p:pic>
      <p:pic>
        <p:nvPicPr>
          <p:cNvPr id="7" name="Picture 6">
            <a:extLst>
              <a:ext uri="{FF2B5EF4-FFF2-40B4-BE49-F238E27FC236}">
                <a16:creationId xmlns:a16="http://schemas.microsoft.com/office/drawing/2014/main" xmlns="" id="{BCA1003C-D83D-40DA-AED3-16F5E15FC4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5337" y="305562"/>
            <a:ext cx="2558099" cy="798961"/>
          </a:xfrm>
          <a:prstGeom prst="rect">
            <a:avLst/>
          </a:prstGeom>
        </p:spPr>
      </p:pic>
      <p:sp>
        <p:nvSpPr>
          <p:cNvPr id="2" name="Right Triangle 1">
            <a:extLst>
              <a:ext uri="{FF2B5EF4-FFF2-40B4-BE49-F238E27FC236}">
                <a16:creationId xmlns:a16="http://schemas.microsoft.com/office/drawing/2014/main" xmlns="" id="{4977DDF1-9766-4D44-8445-FE7C6396CD62}"/>
              </a:ext>
            </a:extLst>
          </p:cNvPr>
          <p:cNvSpPr/>
          <p:nvPr/>
        </p:nvSpPr>
        <p:spPr>
          <a:xfrm>
            <a:off x="3811509" y="0"/>
            <a:ext cx="4662535" cy="685800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2F24F36A-33B5-4C23-B892-727B89F1D871}"/>
              </a:ext>
            </a:extLst>
          </p:cNvPr>
          <p:cNvSpPr txBox="1"/>
          <p:nvPr/>
        </p:nvSpPr>
        <p:spPr>
          <a:xfrm>
            <a:off x="317300" y="1260764"/>
            <a:ext cx="4175578" cy="5847755"/>
          </a:xfrm>
          <a:prstGeom prst="rect">
            <a:avLst/>
          </a:prstGeom>
          <a:noFill/>
        </p:spPr>
        <p:txBody>
          <a:bodyPr wrap="square" rtlCol="0">
            <a:spAutoFit/>
          </a:bodyPr>
          <a:lstStyle/>
          <a:p>
            <a:r>
              <a:rPr lang="en-US" sz="1600" b="1" dirty="0">
                <a:latin typeface="Franklin Gothic Book" panose="020B0503020102020204" pitchFamily="34" charset="0"/>
              </a:rPr>
              <a:t>Location/Capacity</a:t>
            </a:r>
          </a:p>
          <a:p>
            <a:pPr marL="285750" indent="-285750">
              <a:buBlip>
                <a:blip r:embed="rId7"/>
              </a:buBlip>
            </a:pPr>
            <a:r>
              <a:rPr lang="en-US" sz="1400" dirty="0">
                <a:latin typeface="Franklin Gothic Book" panose="020B0503020102020204" pitchFamily="34" charset="0"/>
              </a:rPr>
              <a:t>1011 Mainland Center Blvd.</a:t>
            </a:r>
          </a:p>
          <a:p>
            <a:r>
              <a:rPr lang="en-US" sz="1400" dirty="0">
                <a:latin typeface="Franklin Gothic Book" panose="020B0503020102020204" pitchFamily="34" charset="0"/>
              </a:rPr>
              <a:t>       Texas City, Texas 77591</a:t>
            </a:r>
          </a:p>
          <a:p>
            <a:pPr marL="285750" indent="-285750">
              <a:buBlip>
                <a:blip r:embed="rId7"/>
              </a:buBlip>
            </a:pPr>
            <a:r>
              <a:rPr lang="en-US" sz="1400" dirty="0">
                <a:latin typeface="Franklin Gothic Book" panose="020B0503020102020204" pitchFamily="34" charset="0"/>
              </a:rPr>
              <a:t>Licensed Beds: 94 Dual Certified &amp; 40 SNF Only</a:t>
            </a:r>
          </a:p>
          <a:p>
            <a:pPr marL="285750" indent="-285750">
              <a:buBlip>
                <a:blip r:embed="rId7"/>
              </a:buBlip>
            </a:pPr>
            <a:r>
              <a:rPr lang="en-US" sz="1400" dirty="0">
                <a:latin typeface="Franklin Gothic Book" panose="020B0503020102020204" pitchFamily="34" charset="0"/>
              </a:rPr>
              <a:t>Built in 2012</a:t>
            </a:r>
          </a:p>
          <a:p>
            <a:endParaRPr lang="en-US" sz="1400" dirty="0">
              <a:latin typeface="Franklin Gothic Book" panose="020B0503020102020204" pitchFamily="34" charset="0"/>
            </a:endParaRPr>
          </a:p>
          <a:p>
            <a:r>
              <a:rPr lang="en-US" sz="1600" b="1" dirty="0">
                <a:latin typeface="Franklin Gothic Book" panose="020B0503020102020204" pitchFamily="34" charset="0"/>
              </a:rPr>
              <a:t>Amenities</a:t>
            </a:r>
          </a:p>
          <a:p>
            <a:pPr marL="285750" indent="-285750">
              <a:buBlip>
                <a:blip r:embed="rId7"/>
              </a:buBlip>
            </a:pPr>
            <a:r>
              <a:rPr lang="en-US" sz="1400" dirty="0">
                <a:highlight>
                  <a:srgbClr val="FFFF00"/>
                </a:highlight>
                <a:latin typeface="Franklin Gothic Book" panose="020B0503020102020204" pitchFamily="34" charset="0"/>
              </a:rPr>
              <a:t>Salon Services</a:t>
            </a:r>
          </a:p>
          <a:p>
            <a:pPr marL="285750" indent="-285750">
              <a:buBlip>
                <a:blip r:embed="rId7"/>
              </a:buBlip>
            </a:pPr>
            <a:r>
              <a:rPr lang="en-US" sz="1400" dirty="0">
                <a:highlight>
                  <a:srgbClr val="FFFF00"/>
                </a:highlight>
                <a:latin typeface="Franklin Gothic Book" panose="020B0503020102020204" pitchFamily="34" charset="0"/>
              </a:rPr>
              <a:t>Private Suites / Private Baths</a:t>
            </a:r>
          </a:p>
          <a:p>
            <a:endParaRPr lang="en-US" sz="1400" dirty="0">
              <a:latin typeface="Franklin Gothic Book" panose="020B0503020102020204" pitchFamily="34" charset="0"/>
            </a:endParaRPr>
          </a:p>
          <a:p>
            <a:r>
              <a:rPr lang="en-US" sz="1600" b="1" dirty="0">
                <a:latin typeface="Franklin Gothic Book" panose="020B0503020102020204" pitchFamily="34" charset="0"/>
              </a:rPr>
              <a:t>Clinical Capabilities</a:t>
            </a:r>
          </a:p>
          <a:p>
            <a:pPr marL="285750" indent="-285750">
              <a:buBlip>
                <a:blip r:embed="rId7"/>
              </a:buBlip>
            </a:pPr>
            <a:r>
              <a:rPr lang="en-US" sz="1400" dirty="0">
                <a:highlight>
                  <a:srgbClr val="FFFF00"/>
                </a:highlight>
                <a:latin typeface="Franklin Gothic Book" panose="020B0503020102020204" pitchFamily="34" charset="0"/>
              </a:rPr>
              <a:t>Physical Therapy</a:t>
            </a:r>
          </a:p>
          <a:p>
            <a:pPr marL="285750" indent="-285750">
              <a:buBlip>
                <a:blip r:embed="rId7"/>
              </a:buBlip>
            </a:pPr>
            <a:r>
              <a:rPr lang="en-US" sz="1400" dirty="0">
                <a:highlight>
                  <a:srgbClr val="FFFF00"/>
                </a:highlight>
                <a:latin typeface="Franklin Gothic Book" panose="020B0503020102020204" pitchFamily="34" charset="0"/>
              </a:rPr>
              <a:t>Cardiac Recovery &amp; Rehabilitation</a:t>
            </a:r>
          </a:p>
          <a:p>
            <a:pPr marL="285750" indent="-285750">
              <a:buBlip>
                <a:blip r:embed="rId7"/>
              </a:buBlip>
            </a:pPr>
            <a:r>
              <a:rPr lang="en-US" sz="1400" dirty="0">
                <a:highlight>
                  <a:srgbClr val="FFFF00"/>
                </a:highlight>
                <a:latin typeface="Franklin Gothic Book" panose="020B0503020102020204" pitchFamily="34" charset="0"/>
              </a:rPr>
              <a:t>Neurological Recovery &amp; Rehabilitation</a:t>
            </a:r>
          </a:p>
          <a:p>
            <a:pPr marL="285750" indent="-285750">
              <a:buBlip>
                <a:blip r:embed="rId7"/>
              </a:buBlip>
            </a:pPr>
            <a:r>
              <a:rPr lang="en-US" sz="1400" dirty="0">
                <a:highlight>
                  <a:srgbClr val="FFFF00"/>
                </a:highlight>
                <a:latin typeface="Franklin Gothic Book" panose="020B0503020102020204" pitchFamily="34" charset="0"/>
              </a:rPr>
              <a:t>Orthopedic Rehabilitation &amp; Recovery</a:t>
            </a:r>
          </a:p>
          <a:p>
            <a:pPr marL="285750" indent="-285750">
              <a:buBlip>
                <a:blip r:embed="rId7"/>
              </a:buBlip>
            </a:pPr>
            <a:r>
              <a:rPr lang="en-US" sz="1400" dirty="0">
                <a:highlight>
                  <a:srgbClr val="FFFF00"/>
                </a:highlight>
                <a:latin typeface="Franklin Gothic Book" panose="020B0503020102020204" pitchFamily="34" charset="0"/>
              </a:rPr>
              <a:t>Injury &amp; Illness Rehabilitation</a:t>
            </a:r>
          </a:p>
          <a:p>
            <a:pPr marL="285750" indent="-285750">
              <a:buBlip>
                <a:blip r:embed="rId7"/>
              </a:buBlip>
            </a:pPr>
            <a:r>
              <a:rPr lang="en-US" sz="1400" dirty="0">
                <a:highlight>
                  <a:srgbClr val="FFFF00"/>
                </a:highlight>
                <a:latin typeface="Franklin Gothic Book" panose="020B0503020102020204" pitchFamily="34" charset="0"/>
              </a:rPr>
              <a:t>Post Hospitalization Care</a:t>
            </a:r>
          </a:p>
          <a:p>
            <a:pPr marL="285750" indent="-285750">
              <a:buBlip>
                <a:blip r:embed="rId7"/>
              </a:buBlip>
            </a:pPr>
            <a:r>
              <a:rPr lang="en-US" sz="1400" dirty="0">
                <a:highlight>
                  <a:srgbClr val="FFFF00"/>
                </a:highlight>
                <a:latin typeface="Franklin Gothic Book" panose="020B0503020102020204" pitchFamily="34" charset="0"/>
              </a:rPr>
              <a:t>Pulmonary Rehabilitation</a:t>
            </a:r>
          </a:p>
          <a:p>
            <a:pPr marL="285750" indent="-285750">
              <a:buBlip>
                <a:blip r:embed="rId7"/>
              </a:buBlip>
            </a:pPr>
            <a:r>
              <a:rPr lang="en-US" sz="1400" dirty="0">
                <a:highlight>
                  <a:srgbClr val="FFFF00"/>
                </a:highlight>
                <a:latin typeface="Franklin Gothic Book" panose="020B0503020102020204" pitchFamily="34" charset="0"/>
              </a:rPr>
              <a:t>Wound Care</a:t>
            </a:r>
          </a:p>
          <a:p>
            <a:pPr marL="285750" indent="-285750">
              <a:buBlip>
                <a:blip r:embed="rId7"/>
              </a:buBlip>
            </a:pPr>
            <a:endParaRPr lang="en-US" sz="1400" dirty="0">
              <a:latin typeface="Franklin Gothic Book" panose="020B0503020102020204" pitchFamily="34" charset="0"/>
            </a:endParaRPr>
          </a:p>
          <a:p>
            <a:r>
              <a:rPr lang="en-US" sz="1600" b="1" dirty="0">
                <a:latin typeface="Franklin Gothic Book" panose="020B0503020102020204" pitchFamily="34" charset="0"/>
              </a:rPr>
              <a:t>Quality Metrics</a:t>
            </a:r>
          </a:p>
          <a:p>
            <a:pPr marL="285750" indent="-285750">
              <a:buBlip>
                <a:blip r:embed="rId7"/>
              </a:buBlip>
            </a:pPr>
            <a:r>
              <a:rPr lang="en-US" sz="1400" dirty="0">
                <a:highlight>
                  <a:srgbClr val="FFFF00"/>
                </a:highlight>
                <a:latin typeface="Franklin Gothic Book" panose="020B0503020102020204" pitchFamily="34" charset="0"/>
              </a:rPr>
              <a:t>30 Day RTA rate:</a:t>
            </a:r>
          </a:p>
          <a:p>
            <a:pPr marL="285750" indent="-285750">
              <a:buBlip>
                <a:blip r:embed="rId7"/>
              </a:buBlip>
            </a:pPr>
            <a:r>
              <a:rPr lang="en-US" sz="1400" dirty="0">
                <a:highlight>
                  <a:srgbClr val="FFFF00"/>
                </a:highlight>
                <a:latin typeface="Franklin Gothic Book" panose="020B0503020102020204" pitchFamily="34" charset="0"/>
              </a:rPr>
              <a:t>Average LOS: 92 Days</a:t>
            </a:r>
          </a:p>
          <a:p>
            <a:pPr marL="285750" indent="-285750">
              <a:buBlip>
                <a:blip r:embed="rId7"/>
              </a:buBlip>
            </a:pPr>
            <a:r>
              <a:rPr lang="en-US" sz="1400" dirty="0">
                <a:highlight>
                  <a:srgbClr val="FFFF00"/>
                </a:highlight>
                <a:latin typeface="Franklin Gothic Book" panose="020B0503020102020204" pitchFamily="34" charset="0"/>
              </a:rPr>
              <a:t>CMS Star Rating: 1 Star</a:t>
            </a:r>
          </a:p>
          <a:p>
            <a:endParaRPr lang="en-US" sz="1400" dirty="0">
              <a:latin typeface="Franklin Gothic Book" panose="020B0503020102020204" pitchFamily="34" charset="0"/>
            </a:endParaRPr>
          </a:p>
          <a:p>
            <a:pPr marL="285750" indent="-285750">
              <a:buBlip>
                <a:blip r:embed="rId7"/>
              </a:buBlip>
            </a:pPr>
            <a:endParaRPr lang="en-US" sz="1600" dirty="0">
              <a:latin typeface="Franklin Gothic Book" panose="020B0503020102020204" pitchFamily="34" charset="0"/>
            </a:endParaRPr>
          </a:p>
        </p:txBody>
      </p:sp>
    </p:spTree>
    <p:extLst>
      <p:ext uri="{BB962C8B-B14F-4D97-AF65-F5344CB8AC3E}">
        <p14:creationId xmlns:p14="http://schemas.microsoft.com/office/powerpoint/2010/main" val="3261328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725DF58A-E037-4E37-96B9-4F00A7C72315}"/>
              </a:ext>
            </a:extLst>
          </p:cNvPr>
          <p:cNvSpPr/>
          <p:nvPr/>
        </p:nvSpPr>
        <p:spPr>
          <a:xfrm>
            <a:off x="0" y="188133"/>
            <a:ext cx="9247094" cy="89659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 name="Picture 2">
            <a:extLst>
              <a:ext uri="{FF2B5EF4-FFF2-40B4-BE49-F238E27FC236}">
                <a16:creationId xmlns:a16="http://schemas.microsoft.com/office/drawing/2014/main" xmlns="" id="{C33ABD9B-10A2-4118-8703-283E91BECD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41987" y="188133"/>
            <a:ext cx="3350013" cy="896597"/>
          </a:xfrm>
          <a:prstGeom prst="rect">
            <a:avLst/>
          </a:prstGeom>
        </p:spPr>
      </p:pic>
      <p:sp>
        <p:nvSpPr>
          <p:cNvPr id="4" name="Title 1">
            <a:extLst>
              <a:ext uri="{FF2B5EF4-FFF2-40B4-BE49-F238E27FC236}">
                <a16:creationId xmlns:a16="http://schemas.microsoft.com/office/drawing/2014/main" xmlns="" id="{95B32518-C45E-4FB4-9001-03DDB60E3DCA}"/>
              </a:ext>
            </a:extLst>
          </p:cNvPr>
          <p:cNvSpPr txBox="1">
            <a:spLocks/>
          </p:cNvSpPr>
          <p:nvPr/>
        </p:nvSpPr>
        <p:spPr>
          <a:xfrm>
            <a:off x="450974" y="387714"/>
            <a:ext cx="7940040" cy="8925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100" dirty="0">
                <a:latin typeface="Franklin Gothic Book" panose="020B0503020102020204" pitchFamily="34" charset="0"/>
              </a:rPr>
              <a:t>Rich Fitzpatrick, Chief Financial Officer</a:t>
            </a:r>
          </a:p>
        </p:txBody>
      </p:sp>
      <p:pic>
        <p:nvPicPr>
          <p:cNvPr id="9" name="Picture 8">
            <a:extLst>
              <a:ext uri="{FF2B5EF4-FFF2-40B4-BE49-F238E27FC236}">
                <a16:creationId xmlns:a16="http://schemas.microsoft.com/office/drawing/2014/main" xmlns="" id="{95622542-137C-43EC-B917-FBFA25855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840" y="1475698"/>
            <a:ext cx="3982742" cy="4978427"/>
          </a:xfrm>
          <a:prstGeom prst="rect">
            <a:avLst/>
          </a:prstGeom>
          <a:ln w="444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sp>
        <p:nvSpPr>
          <p:cNvPr id="10" name="TextBox 9">
            <a:extLst>
              <a:ext uri="{FF2B5EF4-FFF2-40B4-BE49-F238E27FC236}">
                <a16:creationId xmlns:a16="http://schemas.microsoft.com/office/drawing/2014/main" xmlns="" id="{8AC8F3C8-5067-434F-A3A1-6CF05ABBC29D}"/>
              </a:ext>
            </a:extLst>
          </p:cNvPr>
          <p:cNvSpPr txBox="1"/>
          <p:nvPr/>
        </p:nvSpPr>
        <p:spPr>
          <a:xfrm>
            <a:off x="5254956" y="1624383"/>
            <a:ext cx="6417325" cy="4247317"/>
          </a:xfrm>
          <a:prstGeom prst="rect">
            <a:avLst/>
          </a:prstGeom>
          <a:gradFill flip="none" rotWithShape="1">
            <a:gsLst>
              <a:gs pos="100000">
                <a:schemeClr val="bg1"/>
              </a:gs>
              <a:gs pos="100000">
                <a:schemeClr val="bg1"/>
              </a:gs>
              <a:gs pos="79000">
                <a:srgbClr val="DEEBF7"/>
              </a:gs>
              <a:gs pos="100000">
                <a:schemeClr val="bg1"/>
              </a:gs>
            </a:gsLst>
            <a:path path="rect">
              <a:fillToRect l="50000" t="50000" r="50000" b="50000"/>
            </a:path>
            <a:tileRect/>
          </a:gradFill>
        </p:spPr>
        <p:txBody>
          <a:bodyPr wrap="square" rtlCol="0">
            <a:spAutoFit/>
          </a:bodyPr>
          <a:lstStyle/>
          <a:p>
            <a:r>
              <a:rPr lang="en-US" dirty="0"/>
              <a:t>Rich joined </a:t>
            </a:r>
            <a:r>
              <a:rPr lang="en-US" dirty="0" err="1"/>
              <a:t>OnPointe</a:t>
            </a:r>
            <a:r>
              <a:rPr lang="en-US" dirty="0"/>
              <a:t> in October 2017 as Chief Financial Officer, with a history of financial expertise in the senior care sector.</a:t>
            </a:r>
          </a:p>
          <a:p>
            <a:endParaRPr lang="en-US" dirty="0"/>
          </a:p>
          <a:p>
            <a:r>
              <a:rPr lang="en-US" dirty="0"/>
              <a:t>He was Chief Financial Officer of and/or advisor to a number of public and private companies including The Forum Group, Inc., Omega Healthcare REIT, Transitional Care Management, and RSF Partners.</a:t>
            </a:r>
          </a:p>
          <a:p>
            <a:endParaRPr lang="en-US" dirty="0"/>
          </a:p>
          <a:p>
            <a:r>
              <a:rPr lang="en-US" dirty="0"/>
              <a:t>Prior to his work in healthcare, his financial background comprised of service businesses including Americana Hotels and Resorts, Bristol Hotels and Resorts, Tropicana Casino and Resorts, Houlihan's Restaurants, ISN Software and The Hampstead Group. </a:t>
            </a:r>
          </a:p>
          <a:p>
            <a:endParaRPr lang="en-US" dirty="0"/>
          </a:p>
          <a:p>
            <a:r>
              <a:rPr lang="en-US" dirty="0"/>
              <a:t>Rich earned a BS in Accounting and an MBA from DePaul University in Chicago. </a:t>
            </a:r>
          </a:p>
        </p:txBody>
      </p:sp>
    </p:spTree>
    <p:extLst>
      <p:ext uri="{BB962C8B-B14F-4D97-AF65-F5344CB8AC3E}">
        <p14:creationId xmlns:p14="http://schemas.microsoft.com/office/powerpoint/2010/main" val="2478004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725DF58A-E037-4E37-96B9-4F00A7C72315}"/>
              </a:ext>
            </a:extLst>
          </p:cNvPr>
          <p:cNvSpPr/>
          <p:nvPr/>
        </p:nvSpPr>
        <p:spPr>
          <a:xfrm>
            <a:off x="0" y="188133"/>
            <a:ext cx="9247094" cy="89659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 name="Picture 2">
            <a:extLst>
              <a:ext uri="{FF2B5EF4-FFF2-40B4-BE49-F238E27FC236}">
                <a16:creationId xmlns:a16="http://schemas.microsoft.com/office/drawing/2014/main" xmlns="" id="{C33ABD9B-10A2-4118-8703-283E91BECD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41987" y="175662"/>
            <a:ext cx="3350013" cy="896597"/>
          </a:xfrm>
          <a:prstGeom prst="rect">
            <a:avLst/>
          </a:prstGeom>
        </p:spPr>
      </p:pic>
      <p:sp>
        <p:nvSpPr>
          <p:cNvPr id="4" name="Title 1">
            <a:extLst>
              <a:ext uri="{FF2B5EF4-FFF2-40B4-BE49-F238E27FC236}">
                <a16:creationId xmlns:a16="http://schemas.microsoft.com/office/drawing/2014/main" xmlns="" id="{95B32518-C45E-4FB4-9001-03DDB60E3DCA}"/>
              </a:ext>
            </a:extLst>
          </p:cNvPr>
          <p:cNvSpPr txBox="1">
            <a:spLocks/>
          </p:cNvSpPr>
          <p:nvPr/>
        </p:nvSpPr>
        <p:spPr>
          <a:xfrm>
            <a:off x="373641" y="387245"/>
            <a:ext cx="8391013" cy="8925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100" dirty="0">
                <a:latin typeface="Franklin Gothic Book" panose="020B0503020102020204" pitchFamily="34" charset="0"/>
              </a:rPr>
              <a:t>Selina Chao, SVP of Operations</a:t>
            </a:r>
          </a:p>
        </p:txBody>
      </p:sp>
      <p:pic>
        <p:nvPicPr>
          <p:cNvPr id="6" name="Picture 5">
            <a:extLst>
              <a:ext uri="{FF2B5EF4-FFF2-40B4-BE49-F238E27FC236}">
                <a16:creationId xmlns:a16="http://schemas.microsoft.com/office/drawing/2014/main" xmlns="" id="{CCC01A32-680E-43DF-AB43-794D30BDDB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641" y="1532052"/>
            <a:ext cx="4849876" cy="4849876"/>
          </a:xfrm>
          <a:prstGeom prst="rect">
            <a:avLst/>
          </a:prstGeom>
          <a:ln w="444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sp>
        <p:nvSpPr>
          <p:cNvPr id="9" name="TextBox 8">
            <a:extLst>
              <a:ext uri="{FF2B5EF4-FFF2-40B4-BE49-F238E27FC236}">
                <a16:creationId xmlns:a16="http://schemas.microsoft.com/office/drawing/2014/main" xmlns="" id="{C64069B4-DB22-44C8-A77D-98EB3DF06E0D}"/>
              </a:ext>
            </a:extLst>
          </p:cNvPr>
          <p:cNvSpPr txBox="1"/>
          <p:nvPr/>
        </p:nvSpPr>
        <p:spPr>
          <a:xfrm>
            <a:off x="5575460" y="1487231"/>
            <a:ext cx="6442965" cy="4801314"/>
          </a:xfrm>
          <a:prstGeom prst="rect">
            <a:avLst/>
          </a:prstGeom>
          <a:gradFill flip="none" rotWithShape="1">
            <a:gsLst>
              <a:gs pos="100000">
                <a:schemeClr val="bg1"/>
              </a:gs>
              <a:gs pos="100000">
                <a:schemeClr val="bg1"/>
              </a:gs>
              <a:gs pos="79000">
                <a:srgbClr val="DEEBF7"/>
              </a:gs>
              <a:gs pos="100000">
                <a:schemeClr val="bg1"/>
              </a:gs>
            </a:gsLst>
            <a:path path="rect">
              <a:fillToRect l="50000" t="50000" r="50000" b="50000"/>
            </a:path>
            <a:tileRect/>
          </a:gradFill>
        </p:spPr>
        <p:txBody>
          <a:bodyPr wrap="square" rtlCol="0">
            <a:spAutoFit/>
          </a:bodyPr>
          <a:lstStyle/>
          <a:p>
            <a:r>
              <a:rPr lang="en-US" dirty="0"/>
              <a:t>Selina Chao joined </a:t>
            </a:r>
            <a:r>
              <a:rPr lang="en-US" dirty="0" err="1"/>
              <a:t>OnPointe</a:t>
            </a:r>
            <a:r>
              <a:rPr lang="en-US" dirty="0"/>
              <a:t> with 18 years in business operations and management with the most recent 9 years in healthcare.  Selina’s healthcare experience includes administrator, operations leader, preceptor, regional director and operations director.   In the most recent 3 years, Selina has facilitated in a variety of markets where challenged facilities required operational and clinical turn-arounds.  Organizational execution of goals and building teams to achieve excellence are her forte.</a:t>
            </a:r>
          </a:p>
          <a:p>
            <a:r>
              <a:rPr lang="en-US" dirty="0"/>
              <a:t> </a:t>
            </a:r>
          </a:p>
          <a:p>
            <a:r>
              <a:rPr lang="en-US" dirty="0"/>
              <a:t>Selina believes in the personal impact people can make through compassionate actions with a thoughtful and passionate heart.  Her drive to improve quality and personalize patient experiences is grounded by fostering those she mentors.</a:t>
            </a:r>
          </a:p>
          <a:p>
            <a:r>
              <a:rPr lang="en-US" dirty="0"/>
              <a:t> </a:t>
            </a:r>
          </a:p>
          <a:p>
            <a:r>
              <a:rPr lang="en-US" dirty="0"/>
              <a:t>Selina graduated from the University of Southern California.  She is a mother of three children and married to an active duty serviceman who practices as a vascular surgeon.</a:t>
            </a:r>
          </a:p>
        </p:txBody>
      </p:sp>
    </p:spTree>
    <p:extLst>
      <p:ext uri="{BB962C8B-B14F-4D97-AF65-F5344CB8AC3E}">
        <p14:creationId xmlns:p14="http://schemas.microsoft.com/office/powerpoint/2010/main" val="3300647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725DF58A-E037-4E37-96B9-4F00A7C72315}"/>
              </a:ext>
            </a:extLst>
          </p:cNvPr>
          <p:cNvSpPr/>
          <p:nvPr/>
        </p:nvSpPr>
        <p:spPr>
          <a:xfrm>
            <a:off x="0" y="188133"/>
            <a:ext cx="9247094" cy="89659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 name="Picture 2">
            <a:extLst>
              <a:ext uri="{FF2B5EF4-FFF2-40B4-BE49-F238E27FC236}">
                <a16:creationId xmlns:a16="http://schemas.microsoft.com/office/drawing/2014/main" xmlns="" id="{C33ABD9B-10A2-4118-8703-283E91BECD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41987" y="175662"/>
            <a:ext cx="3350013" cy="896597"/>
          </a:xfrm>
          <a:prstGeom prst="rect">
            <a:avLst/>
          </a:prstGeom>
        </p:spPr>
      </p:pic>
      <p:sp>
        <p:nvSpPr>
          <p:cNvPr id="4" name="Title 1">
            <a:extLst>
              <a:ext uri="{FF2B5EF4-FFF2-40B4-BE49-F238E27FC236}">
                <a16:creationId xmlns:a16="http://schemas.microsoft.com/office/drawing/2014/main" xmlns="" id="{95B32518-C45E-4FB4-9001-03DDB60E3DCA}"/>
              </a:ext>
            </a:extLst>
          </p:cNvPr>
          <p:cNvSpPr txBox="1">
            <a:spLocks/>
          </p:cNvSpPr>
          <p:nvPr/>
        </p:nvSpPr>
        <p:spPr>
          <a:xfrm>
            <a:off x="292164" y="233344"/>
            <a:ext cx="8391013" cy="8925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Franklin Gothic Book" panose="020B0503020102020204" pitchFamily="34" charset="0"/>
              </a:rPr>
              <a:t>Dr. J. Paul Padilla DNP, RN, RRT, </a:t>
            </a:r>
          </a:p>
          <a:p>
            <a:r>
              <a:rPr lang="en-US" sz="2800" dirty="0">
                <a:latin typeface="Franklin Gothic Book" panose="020B0503020102020204" pitchFamily="34" charset="0"/>
              </a:rPr>
              <a:t>Interim SVP of Clinical Services and Compliance Office</a:t>
            </a:r>
            <a:endParaRPr lang="en-US" sz="1800" dirty="0">
              <a:latin typeface="Franklin Gothic Book" panose="020B0503020102020204" pitchFamily="34" charset="0"/>
            </a:endParaRPr>
          </a:p>
        </p:txBody>
      </p:sp>
      <p:sp>
        <p:nvSpPr>
          <p:cNvPr id="9" name="TextBox 8">
            <a:extLst>
              <a:ext uri="{FF2B5EF4-FFF2-40B4-BE49-F238E27FC236}">
                <a16:creationId xmlns:a16="http://schemas.microsoft.com/office/drawing/2014/main" xmlns="" id="{C64069B4-DB22-44C8-A77D-98EB3DF06E0D}"/>
              </a:ext>
            </a:extLst>
          </p:cNvPr>
          <p:cNvSpPr txBox="1"/>
          <p:nvPr/>
        </p:nvSpPr>
        <p:spPr>
          <a:xfrm>
            <a:off x="4590473" y="1225689"/>
            <a:ext cx="7427952" cy="5355312"/>
          </a:xfrm>
          <a:prstGeom prst="rect">
            <a:avLst/>
          </a:prstGeom>
          <a:gradFill flip="none" rotWithShape="1">
            <a:gsLst>
              <a:gs pos="100000">
                <a:schemeClr val="bg1"/>
              </a:gs>
              <a:gs pos="100000">
                <a:schemeClr val="bg1"/>
              </a:gs>
              <a:gs pos="79000">
                <a:srgbClr val="DEEBF7"/>
              </a:gs>
              <a:gs pos="100000">
                <a:schemeClr val="bg1"/>
              </a:gs>
            </a:gsLst>
            <a:path path="rect">
              <a:fillToRect l="50000" t="50000" r="50000" b="50000"/>
            </a:path>
            <a:tileRect/>
          </a:gradFill>
        </p:spPr>
        <p:txBody>
          <a:bodyPr wrap="square" rtlCol="0">
            <a:spAutoFit/>
          </a:bodyPr>
          <a:lstStyle/>
          <a:p>
            <a:pPr fontAlgn="base"/>
            <a:r>
              <a:rPr lang="en-US" dirty="0"/>
              <a:t>Dr. J. Paul Padilla is a forward thinking innovator who received his Graduate and Undergraduate degrees from Arizona State University. Dr. Padilla strives to lead and oversee integrated healthcare operations in a way that will impact and sustain exceptional outcomes. Paul began his healthcare career over twenty years ago, possessing vast experience in the Long-term, Acute, and Home Healthcare industry. Paul successfully provided leadership through clinical oversight and the mentoring of leadership staff to deliver exceptional quality patient care with positive patient outcomes.  </a:t>
            </a:r>
          </a:p>
          <a:p>
            <a:pPr fontAlgn="base"/>
            <a:endParaRPr lang="en-US" dirty="0"/>
          </a:p>
          <a:p>
            <a:pPr fontAlgn="base"/>
            <a:r>
              <a:rPr lang="en-US" dirty="0"/>
              <a:t>As a doctor of Advanced Nursing Practice (DNP), Dr. Padilla acquired the knowledge of disease processes and management, understanding of patient care outcomes, and the overall affect of healthcare to significantly impact quality service. As the quality service team lead for a multi state clinical organization, Paul institutionalized a national and state metric system to bridge quality patient care pathways to provide economic sustainability.  </a:t>
            </a:r>
          </a:p>
          <a:p>
            <a:pPr fontAlgn="base"/>
            <a:r>
              <a:rPr lang="en-US" dirty="0"/>
              <a:t>It is with great honor, gratitude, and enthusiasm that Dr. Padilla joins the </a:t>
            </a:r>
            <a:r>
              <a:rPr lang="en-US" dirty="0" err="1"/>
              <a:t>OnPointe</a:t>
            </a:r>
            <a:r>
              <a:rPr lang="en-US" dirty="0"/>
              <a:t> team, an organization that centers on the ever-changing needs of the patient.  </a:t>
            </a:r>
          </a:p>
          <a:p>
            <a:pPr fontAlgn="base"/>
            <a:r>
              <a:rPr lang="en-US" dirty="0"/>
              <a:t> </a:t>
            </a:r>
          </a:p>
        </p:txBody>
      </p:sp>
      <p:pic>
        <p:nvPicPr>
          <p:cNvPr id="10" name="Picture 9">
            <a:extLst>
              <a:ext uri="{FF2B5EF4-FFF2-40B4-BE49-F238E27FC236}">
                <a16:creationId xmlns:a16="http://schemas.microsoft.com/office/drawing/2014/main" xmlns="" id="{CF32E7A0-519E-4FC5-8A29-4991F5F176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4325" y="2154082"/>
            <a:ext cx="4664702" cy="3498527"/>
          </a:xfrm>
          <a:prstGeom prst="rect">
            <a:avLst/>
          </a:prstGeom>
          <a:ln w="444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spTree>
    <p:extLst>
      <p:ext uri="{BB962C8B-B14F-4D97-AF65-F5344CB8AC3E}">
        <p14:creationId xmlns:p14="http://schemas.microsoft.com/office/powerpoint/2010/main" val="182231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725DF58A-E037-4E37-96B9-4F00A7C72315}"/>
              </a:ext>
            </a:extLst>
          </p:cNvPr>
          <p:cNvSpPr/>
          <p:nvPr/>
        </p:nvSpPr>
        <p:spPr>
          <a:xfrm>
            <a:off x="0" y="188133"/>
            <a:ext cx="9247094" cy="89659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 name="Picture 2">
            <a:extLst>
              <a:ext uri="{FF2B5EF4-FFF2-40B4-BE49-F238E27FC236}">
                <a16:creationId xmlns:a16="http://schemas.microsoft.com/office/drawing/2014/main" xmlns="" id="{C33ABD9B-10A2-4118-8703-283E91BECD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41987" y="188133"/>
            <a:ext cx="3350013" cy="896597"/>
          </a:xfrm>
          <a:prstGeom prst="rect">
            <a:avLst/>
          </a:prstGeom>
        </p:spPr>
      </p:pic>
      <p:sp>
        <p:nvSpPr>
          <p:cNvPr id="4" name="Title 1">
            <a:extLst>
              <a:ext uri="{FF2B5EF4-FFF2-40B4-BE49-F238E27FC236}">
                <a16:creationId xmlns:a16="http://schemas.microsoft.com/office/drawing/2014/main" xmlns="" id="{95B32518-C45E-4FB4-9001-03DDB60E3DCA}"/>
              </a:ext>
            </a:extLst>
          </p:cNvPr>
          <p:cNvSpPr txBox="1">
            <a:spLocks/>
          </p:cNvSpPr>
          <p:nvPr/>
        </p:nvSpPr>
        <p:spPr>
          <a:xfrm>
            <a:off x="450974" y="387714"/>
            <a:ext cx="7940040" cy="8925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100" dirty="0">
                <a:latin typeface="Franklin Gothic Book" panose="020B0503020102020204" pitchFamily="34" charset="0"/>
              </a:rPr>
              <a:t>Deanne Smith, SVP Network Development</a:t>
            </a:r>
          </a:p>
        </p:txBody>
      </p:sp>
      <p:sp>
        <p:nvSpPr>
          <p:cNvPr id="10" name="TextBox 9">
            <a:extLst>
              <a:ext uri="{FF2B5EF4-FFF2-40B4-BE49-F238E27FC236}">
                <a16:creationId xmlns:a16="http://schemas.microsoft.com/office/drawing/2014/main" xmlns="" id="{8AC8F3C8-5067-434F-A3A1-6CF05ABBC29D}"/>
              </a:ext>
            </a:extLst>
          </p:cNvPr>
          <p:cNvSpPr txBox="1"/>
          <p:nvPr/>
        </p:nvSpPr>
        <p:spPr>
          <a:xfrm>
            <a:off x="5182351" y="1338239"/>
            <a:ext cx="6417325" cy="5355312"/>
          </a:xfrm>
          <a:prstGeom prst="rect">
            <a:avLst/>
          </a:prstGeom>
          <a:gradFill flip="none" rotWithShape="1">
            <a:gsLst>
              <a:gs pos="100000">
                <a:schemeClr val="bg1"/>
              </a:gs>
              <a:gs pos="100000">
                <a:schemeClr val="bg1"/>
              </a:gs>
              <a:gs pos="79000">
                <a:srgbClr val="DEEBF7"/>
              </a:gs>
              <a:gs pos="100000">
                <a:schemeClr val="bg1"/>
              </a:gs>
            </a:gsLst>
            <a:path path="rect">
              <a:fillToRect l="50000" t="50000" r="50000" b="50000"/>
            </a:path>
            <a:tileRect/>
          </a:gradFill>
        </p:spPr>
        <p:txBody>
          <a:bodyPr wrap="square" rtlCol="0">
            <a:spAutoFit/>
          </a:bodyPr>
          <a:lstStyle/>
          <a:p>
            <a:pPr fontAlgn="base"/>
            <a:r>
              <a:rPr lang="en-US" dirty="0"/>
              <a:t>With over 20 years of healthcare experience and a background in nursing, care management, business development, and network strategy, Deanne joined the </a:t>
            </a:r>
            <a:r>
              <a:rPr lang="en-US" dirty="0" err="1"/>
              <a:t>OnPointe</a:t>
            </a:r>
            <a:r>
              <a:rPr lang="en-US" dirty="0"/>
              <a:t> team in 2015. </a:t>
            </a:r>
          </a:p>
          <a:p>
            <a:pPr fontAlgn="base"/>
            <a:endParaRPr lang="en-US" dirty="0"/>
          </a:p>
          <a:p>
            <a:pPr fontAlgn="base"/>
            <a:r>
              <a:rPr lang="en-US" dirty="0"/>
              <a:t>She has a comprehensive understanding of the changing landscape of healthcare and a strong desire to be a part of an innovative organization impacting the quality of care delivery.  Starting her career as an ADON in a skilled nursing facility, her passion and strength was in serving others, team building, and program development.  Optimizing her strengths in strategic development and implementation combined with her love for working with people, she expanded into regional business and network development roles. </a:t>
            </a:r>
          </a:p>
          <a:p>
            <a:pPr fontAlgn="base"/>
            <a:endParaRPr lang="en-US" dirty="0"/>
          </a:p>
          <a:p>
            <a:pPr fontAlgn="base"/>
            <a:r>
              <a:rPr lang="en-US" dirty="0"/>
              <a:t>Deanne has an Associate’s degree in nursing with a Bachelor’s degree in Healthcare Management. She has been married for 20+ years with two children and three grandchildren and enjoys the outdoors, any activity involving water, traveling, golf and reading. </a:t>
            </a:r>
          </a:p>
          <a:p>
            <a:endParaRPr lang="en-US" dirty="0"/>
          </a:p>
        </p:txBody>
      </p:sp>
      <p:pic>
        <p:nvPicPr>
          <p:cNvPr id="6" name="Picture 5">
            <a:extLst>
              <a:ext uri="{FF2B5EF4-FFF2-40B4-BE49-F238E27FC236}">
                <a16:creationId xmlns:a16="http://schemas.microsoft.com/office/drawing/2014/main" xmlns="" id="{6F838664-F634-4317-A858-D2B0C1FA49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973" y="1479795"/>
            <a:ext cx="4342699" cy="4958520"/>
          </a:xfrm>
          <a:prstGeom prst="rect">
            <a:avLst/>
          </a:prstGeom>
          <a:ln w="444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spTree>
    <p:extLst>
      <p:ext uri="{BB962C8B-B14F-4D97-AF65-F5344CB8AC3E}">
        <p14:creationId xmlns:p14="http://schemas.microsoft.com/office/powerpoint/2010/main" val="22771411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725DF58A-E037-4E37-96B9-4F00A7C72315}"/>
              </a:ext>
            </a:extLst>
          </p:cNvPr>
          <p:cNvSpPr/>
          <p:nvPr/>
        </p:nvSpPr>
        <p:spPr>
          <a:xfrm>
            <a:off x="0" y="188133"/>
            <a:ext cx="9247094" cy="89659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 name="Picture 2">
            <a:extLst>
              <a:ext uri="{FF2B5EF4-FFF2-40B4-BE49-F238E27FC236}">
                <a16:creationId xmlns:a16="http://schemas.microsoft.com/office/drawing/2014/main" xmlns="" id="{C33ABD9B-10A2-4118-8703-283E91BECD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41987" y="188133"/>
            <a:ext cx="3350013" cy="896597"/>
          </a:xfrm>
          <a:prstGeom prst="rect">
            <a:avLst/>
          </a:prstGeom>
        </p:spPr>
      </p:pic>
      <p:sp>
        <p:nvSpPr>
          <p:cNvPr id="4" name="Title 1">
            <a:extLst>
              <a:ext uri="{FF2B5EF4-FFF2-40B4-BE49-F238E27FC236}">
                <a16:creationId xmlns:a16="http://schemas.microsoft.com/office/drawing/2014/main" xmlns="" id="{95B32518-C45E-4FB4-9001-03DDB60E3DCA}"/>
              </a:ext>
            </a:extLst>
          </p:cNvPr>
          <p:cNvSpPr txBox="1">
            <a:spLocks/>
          </p:cNvSpPr>
          <p:nvPr/>
        </p:nvSpPr>
        <p:spPr>
          <a:xfrm>
            <a:off x="450974" y="387714"/>
            <a:ext cx="7940040" cy="8925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100" dirty="0">
                <a:latin typeface="Franklin Gothic Book" panose="020B0503020102020204" pitchFamily="34" charset="0"/>
              </a:rPr>
              <a:t>Leona Fink, VP Data &amp; Analytics</a:t>
            </a:r>
          </a:p>
        </p:txBody>
      </p:sp>
      <p:pic>
        <p:nvPicPr>
          <p:cNvPr id="6" name="Picture 5">
            <a:extLst>
              <a:ext uri="{FF2B5EF4-FFF2-40B4-BE49-F238E27FC236}">
                <a16:creationId xmlns:a16="http://schemas.microsoft.com/office/drawing/2014/main" xmlns="" id="{582FE6F4-89AC-4D70-BE08-FD315CAA41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619" y="1479795"/>
            <a:ext cx="4448181" cy="5078919"/>
          </a:xfrm>
          <a:prstGeom prst="rect">
            <a:avLst/>
          </a:prstGeom>
          <a:ln w="444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sp>
        <p:nvSpPr>
          <p:cNvPr id="11" name="TextBox 10">
            <a:extLst>
              <a:ext uri="{FF2B5EF4-FFF2-40B4-BE49-F238E27FC236}">
                <a16:creationId xmlns:a16="http://schemas.microsoft.com/office/drawing/2014/main" xmlns="" id="{ABCD294D-ADB3-4F22-AD96-FF3A3ADAF0EC}"/>
              </a:ext>
            </a:extLst>
          </p:cNvPr>
          <p:cNvSpPr txBox="1"/>
          <p:nvPr/>
        </p:nvSpPr>
        <p:spPr>
          <a:xfrm>
            <a:off x="5613149" y="1624383"/>
            <a:ext cx="5694630" cy="3139321"/>
          </a:xfrm>
          <a:prstGeom prst="rect">
            <a:avLst/>
          </a:prstGeom>
          <a:gradFill flip="none" rotWithShape="1">
            <a:gsLst>
              <a:gs pos="100000">
                <a:schemeClr val="bg1"/>
              </a:gs>
              <a:gs pos="100000">
                <a:schemeClr val="bg1"/>
              </a:gs>
              <a:gs pos="79000">
                <a:srgbClr val="DEEBF7"/>
              </a:gs>
              <a:gs pos="100000">
                <a:schemeClr val="bg1"/>
              </a:gs>
            </a:gsLst>
            <a:path path="rect">
              <a:fillToRect l="50000" t="50000" r="50000" b="50000"/>
            </a:path>
            <a:tileRect/>
          </a:gradFill>
        </p:spPr>
        <p:txBody>
          <a:bodyPr wrap="square" rtlCol="0">
            <a:spAutoFit/>
          </a:bodyPr>
          <a:lstStyle/>
          <a:p>
            <a:pPr fontAlgn="base"/>
            <a:r>
              <a:rPr lang="en-US" dirty="0"/>
              <a:t>Leona Fink came to </a:t>
            </a:r>
            <a:r>
              <a:rPr lang="en-US" dirty="0" err="1"/>
              <a:t>OnPointe</a:t>
            </a:r>
            <a:r>
              <a:rPr lang="en-US" dirty="0"/>
              <a:t> in July 2013 with 15 years’ experience in operations management and information technology, having worked as district manager, operations manager, and senior manager of information systems for several major organizations.  </a:t>
            </a:r>
          </a:p>
          <a:p>
            <a:pPr fontAlgn="base"/>
            <a:endParaRPr lang="en-US" dirty="0"/>
          </a:p>
          <a:p>
            <a:pPr fontAlgn="base"/>
            <a:r>
              <a:rPr lang="en-US" dirty="0"/>
              <a:t>Leona’s strengths lie in transmission of vision into practice - with a passion for resolving business challenges through innovation. Leona met her husband of 30 years while attending Sam Houston State University; together they have three lovely children. </a:t>
            </a:r>
          </a:p>
        </p:txBody>
      </p:sp>
    </p:spTree>
    <p:extLst>
      <p:ext uri="{BB962C8B-B14F-4D97-AF65-F5344CB8AC3E}">
        <p14:creationId xmlns:p14="http://schemas.microsoft.com/office/powerpoint/2010/main" val="411133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725DF58A-E037-4E37-96B9-4F00A7C72315}"/>
              </a:ext>
            </a:extLst>
          </p:cNvPr>
          <p:cNvSpPr/>
          <p:nvPr/>
        </p:nvSpPr>
        <p:spPr>
          <a:xfrm>
            <a:off x="0" y="188133"/>
            <a:ext cx="9247094" cy="89659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 name="Picture 2">
            <a:extLst>
              <a:ext uri="{FF2B5EF4-FFF2-40B4-BE49-F238E27FC236}">
                <a16:creationId xmlns:a16="http://schemas.microsoft.com/office/drawing/2014/main" xmlns="" id="{C33ABD9B-10A2-4118-8703-283E91BECD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41987" y="188133"/>
            <a:ext cx="3350013" cy="896597"/>
          </a:xfrm>
          <a:prstGeom prst="rect">
            <a:avLst/>
          </a:prstGeom>
        </p:spPr>
      </p:pic>
      <p:sp>
        <p:nvSpPr>
          <p:cNvPr id="4" name="Title 1">
            <a:extLst>
              <a:ext uri="{FF2B5EF4-FFF2-40B4-BE49-F238E27FC236}">
                <a16:creationId xmlns:a16="http://schemas.microsoft.com/office/drawing/2014/main" xmlns="" id="{95B32518-C45E-4FB4-9001-03DDB60E3DCA}"/>
              </a:ext>
            </a:extLst>
          </p:cNvPr>
          <p:cNvSpPr txBox="1">
            <a:spLocks/>
          </p:cNvSpPr>
          <p:nvPr/>
        </p:nvSpPr>
        <p:spPr>
          <a:xfrm>
            <a:off x="450974" y="387714"/>
            <a:ext cx="8997826" cy="8925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100" dirty="0">
                <a:latin typeface="Franklin Gothic Book" panose="020B0503020102020204" pitchFamily="34" charset="0"/>
              </a:rPr>
              <a:t>Jessica Hefner, VP of Operations, Bayou Triangle</a:t>
            </a:r>
          </a:p>
        </p:txBody>
      </p:sp>
      <p:sp>
        <p:nvSpPr>
          <p:cNvPr id="11" name="TextBox 10">
            <a:extLst>
              <a:ext uri="{FF2B5EF4-FFF2-40B4-BE49-F238E27FC236}">
                <a16:creationId xmlns:a16="http://schemas.microsoft.com/office/drawing/2014/main" xmlns="" id="{ABCD294D-ADB3-4F22-AD96-FF3A3ADAF0EC}"/>
              </a:ext>
            </a:extLst>
          </p:cNvPr>
          <p:cNvSpPr txBox="1"/>
          <p:nvPr/>
        </p:nvSpPr>
        <p:spPr>
          <a:xfrm>
            <a:off x="5245720" y="1670565"/>
            <a:ext cx="6417325" cy="3970318"/>
          </a:xfrm>
          <a:prstGeom prst="rect">
            <a:avLst/>
          </a:prstGeom>
          <a:gradFill flip="none" rotWithShape="1">
            <a:gsLst>
              <a:gs pos="100000">
                <a:schemeClr val="bg1"/>
              </a:gs>
              <a:gs pos="100000">
                <a:schemeClr val="bg1"/>
              </a:gs>
              <a:gs pos="79000">
                <a:srgbClr val="DEEBF7"/>
              </a:gs>
              <a:gs pos="100000">
                <a:schemeClr val="bg1"/>
              </a:gs>
            </a:gsLst>
            <a:path path="rect">
              <a:fillToRect l="50000" t="50000" r="50000" b="50000"/>
            </a:path>
            <a:tileRect/>
          </a:gradFill>
        </p:spPr>
        <p:txBody>
          <a:bodyPr wrap="square" rtlCol="0">
            <a:spAutoFit/>
          </a:bodyPr>
          <a:lstStyle/>
          <a:p>
            <a:pPr fontAlgn="base"/>
            <a:r>
              <a:rPr lang="en-US" dirty="0"/>
              <a:t>With a progressive career in skilled nursing facilities, Jessica joined </a:t>
            </a:r>
            <a:r>
              <a:rPr lang="en-US" dirty="0" err="1"/>
              <a:t>OnPointe</a:t>
            </a:r>
            <a:r>
              <a:rPr lang="en-US" dirty="0"/>
              <a:t> in 2015 as a facility administrator. Her skills in delivering quantifiable financial and clinical results moved her quickly to the position of regional vice president in 2017.</a:t>
            </a:r>
          </a:p>
          <a:p>
            <a:pPr fontAlgn="base"/>
            <a:endParaRPr lang="en-US" dirty="0"/>
          </a:p>
          <a:p>
            <a:pPr fontAlgn="base"/>
            <a:r>
              <a:rPr lang="en-US" dirty="0"/>
              <a:t>Jessica’s strengths lie in team-building, implementing effective customer service systems, developing marketing action plans that significantly grow Medicare and managed care census, and ultimately, dramatically improving customer satisfaction. </a:t>
            </a:r>
          </a:p>
          <a:p>
            <a:pPr fontAlgn="base"/>
            <a:endParaRPr lang="en-US" dirty="0"/>
          </a:p>
          <a:p>
            <a:pPr fontAlgn="base"/>
            <a:r>
              <a:rPr lang="en-US" dirty="0"/>
              <a:t>She is an “outside of the box” thinker that pushes to be competitive and a leader in her market. Jessica graduated with a Bachelor of Business Administration from </a:t>
            </a:r>
            <a:r>
              <a:rPr lang="en-US" dirty="0" err="1"/>
              <a:t>Averett</a:t>
            </a:r>
            <a:r>
              <a:rPr lang="en-US" dirty="0"/>
              <a:t> University in Virginia and is a licensed nursing home administrator.  </a:t>
            </a:r>
          </a:p>
        </p:txBody>
      </p:sp>
      <p:pic>
        <p:nvPicPr>
          <p:cNvPr id="7" name="Picture 6">
            <a:extLst>
              <a:ext uri="{FF2B5EF4-FFF2-40B4-BE49-F238E27FC236}">
                <a16:creationId xmlns:a16="http://schemas.microsoft.com/office/drawing/2014/main" xmlns="" id="{4C4E7C47-6ECB-428F-B0CA-B1B8DEC066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975" y="1479796"/>
            <a:ext cx="4196888" cy="4791696"/>
          </a:xfrm>
          <a:prstGeom prst="rect">
            <a:avLst/>
          </a:prstGeom>
          <a:ln w="444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spTree>
    <p:extLst>
      <p:ext uri="{BB962C8B-B14F-4D97-AF65-F5344CB8AC3E}">
        <p14:creationId xmlns:p14="http://schemas.microsoft.com/office/powerpoint/2010/main" val="2085314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725DF58A-E037-4E37-96B9-4F00A7C72315}"/>
              </a:ext>
            </a:extLst>
          </p:cNvPr>
          <p:cNvSpPr/>
          <p:nvPr/>
        </p:nvSpPr>
        <p:spPr>
          <a:xfrm>
            <a:off x="0" y="188133"/>
            <a:ext cx="9247094" cy="89659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 name="Picture 2">
            <a:extLst>
              <a:ext uri="{FF2B5EF4-FFF2-40B4-BE49-F238E27FC236}">
                <a16:creationId xmlns:a16="http://schemas.microsoft.com/office/drawing/2014/main" xmlns="" id="{C33ABD9B-10A2-4118-8703-283E91BECD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41987" y="188133"/>
            <a:ext cx="3350013" cy="896597"/>
          </a:xfrm>
          <a:prstGeom prst="rect">
            <a:avLst/>
          </a:prstGeom>
        </p:spPr>
      </p:pic>
      <p:sp>
        <p:nvSpPr>
          <p:cNvPr id="4" name="Title 1">
            <a:extLst>
              <a:ext uri="{FF2B5EF4-FFF2-40B4-BE49-F238E27FC236}">
                <a16:creationId xmlns:a16="http://schemas.microsoft.com/office/drawing/2014/main" xmlns="" id="{95B32518-C45E-4FB4-9001-03DDB60E3DCA}"/>
              </a:ext>
            </a:extLst>
          </p:cNvPr>
          <p:cNvSpPr txBox="1">
            <a:spLocks/>
          </p:cNvSpPr>
          <p:nvPr/>
        </p:nvSpPr>
        <p:spPr>
          <a:xfrm>
            <a:off x="450973" y="387714"/>
            <a:ext cx="8877753" cy="8925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100" dirty="0">
                <a:latin typeface="Franklin Gothic Book" panose="020B0503020102020204" pitchFamily="34" charset="0"/>
              </a:rPr>
              <a:t>Ryan McCook, VP of Operations, Heart of Texas</a:t>
            </a:r>
          </a:p>
        </p:txBody>
      </p:sp>
      <p:sp>
        <p:nvSpPr>
          <p:cNvPr id="11" name="TextBox 10">
            <a:extLst>
              <a:ext uri="{FF2B5EF4-FFF2-40B4-BE49-F238E27FC236}">
                <a16:creationId xmlns:a16="http://schemas.microsoft.com/office/drawing/2014/main" xmlns="" id="{ABCD294D-ADB3-4F22-AD96-FF3A3ADAF0EC}"/>
              </a:ext>
            </a:extLst>
          </p:cNvPr>
          <p:cNvSpPr txBox="1"/>
          <p:nvPr/>
        </p:nvSpPr>
        <p:spPr>
          <a:xfrm>
            <a:off x="4728483" y="1823239"/>
            <a:ext cx="6417325" cy="3416320"/>
          </a:xfrm>
          <a:prstGeom prst="rect">
            <a:avLst/>
          </a:prstGeom>
          <a:gradFill flip="none" rotWithShape="1">
            <a:gsLst>
              <a:gs pos="100000">
                <a:schemeClr val="bg1"/>
              </a:gs>
              <a:gs pos="100000">
                <a:schemeClr val="bg1"/>
              </a:gs>
              <a:gs pos="79000">
                <a:srgbClr val="DEEBF7"/>
              </a:gs>
              <a:gs pos="100000">
                <a:schemeClr val="bg1"/>
              </a:gs>
            </a:gsLst>
            <a:path path="rect">
              <a:fillToRect l="50000" t="50000" r="50000" b="50000"/>
            </a:path>
            <a:tileRect/>
          </a:gradFill>
        </p:spPr>
        <p:txBody>
          <a:bodyPr wrap="square" rtlCol="0">
            <a:spAutoFit/>
          </a:bodyPr>
          <a:lstStyle/>
          <a:p>
            <a:pPr fontAlgn="base"/>
            <a:r>
              <a:rPr lang="en-US" dirty="0"/>
              <a:t>Ryan McCook joined </a:t>
            </a:r>
            <a:r>
              <a:rPr lang="en-US" dirty="0" err="1"/>
              <a:t>OnPointe</a:t>
            </a:r>
            <a:r>
              <a:rPr lang="en-US" dirty="0"/>
              <a:t> in 2017 with more than 10 years of experience working in skilled nursing facilities. He progressed from administrator to operations team leader, and now leads </a:t>
            </a:r>
            <a:r>
              <a:rPr lang="en-US" dirty="0" err="1"/>
              <a:t>OnPointe’s</a:t>
            </a:r>
            <a:r>
              <a:rPr lang="en-US" dirty="0"/>
              <a:t> Dallas/Fort Worth/central Texas area as regional vice-president.</a:t>
            </a:r>
          </a:p>
          <a:p>
            <a:pPr fontAlgn="base"/>
            <a:endParaRPr lang="en-US" dirty="0"/>
          </a:p>
          <a:p>
            <a:pPr fontAlgn="base"/>
            <a:r>
              <a:rPr lang="en-US" dirty="0"/>
              <a:t>Ryan has an exemplary record of improving health inspection results, increasing Medicare census, and delivering strong profit margins. He is a skilled communicator and leads large teams with ease. Ryan graduated from Utah Valley University with a Bachelor of Science in Business Management. He is an active volunteer in his church and community. </a:t>
            </a:r>
          </a:p>
          <a:p>
            <a:endParaRPr lang="en-US" dirty="0"/>
          </a:p>
        </p:txBody>
      </p:sp>
      <p:pic>
        <p:nvPicPr>
          <p:cNvPr id="6" name="Picture 5">
            <a:extLst>
              <a:ext uri="{FF2B5EF4-FFF2-40B4-BE49-F238E27FC236}">
                <a16:creationId xmlns:a16="http://schemas.microsoft.com/office/drawing/2014/main" xmlns="" id="{2EF59C1E-7695-495E-8C1C-53033EEE2011}"/>
              </a:ext>
            </a:extLst>
          </p:cNvPr>
          <p:cNvPicPr>
            <a:picLocks noChangeAspect="1"/>
          </p:cNvPicPr>
          <p:nvPr/>
        </p:nvPicPr>
        <p:blipFill rotWithShape="1">
          <a:blip r:embed="rId3">
            <a:extLst>
              <a:ext uri="{28A0092B-C50C-407E-A947-70E740481C1C}">
                <a14:useLocalDpi xmlns:a14="http://schemas.microsoft.com/office/drawing/2010/main" val="0"/>
              </a:ext>
            </a:extLst>
          </a:blip>
          <a:srcRect b="10285"/>
          <a:stretch/>
        </p:blipFill>
        <p:spPr>
          <a:xfrm>
            <a:off x="739483" y="1479795"/>
            <a:ext cx="2725068" cy="4574456"/>
          </a:xfrm>
          <a:prstGeom prst="rect">
            <a:avLst/>
          </a:prstGeom>
          <a:ln w="444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spTree>
    <p:extLst>
      <p:ext uri="{BB962C8B-B14F-4D97-AF65-F5344CB8AC3E}">
        <p14:creationId xmlns:p14="http://schemas.microsoft.com/office/powerpoint/2010/main" val="296988770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CD5754860B96C4AA2C6C26F3B5B29F2" ma:contentTypeVersion="6" ma:contentTypeDescription="Create a new document." ma:contentTypeScope="" ma:versionID="b31c220d942e0b70afad83f8a75cfc20">
  <xsd:schema xmlns:xsd="http://www.w3.org/2001/XMLSchema" xmlns:xs="http://www.w3.org/2001/XMLSchema" xmlns:p="http://schemas.microsoft.com/office/2006/metadata/properties" xmlns:ns2="a543d5fd-4198-47ab-827d-7d3165b5f009" xmlns:ns3="a76032b8-aeee-4b58-9286-bf69138d76dc" targetNamespace="http://schemas.microsoft.com/office/2006/metadata/properties" ma:root="true" ma:fieldsID="e9bce19d31555e866e9c7dde7f2e0d75" ns2:_="" ns3:_="">
    <xsd:import namespace="a543d5fd-4198-47ab-827d-7d3165b5f009"/>
    <xsd:import namespace="a76032b8-aeee-4b58-9286-bf69138d76d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43d5fd-4198-47ab-827d-7d3165b5f00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76032b8-aeee-4b58-9286-bf69138d76d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10A0E19-6CAE-4A13-A586-860FC985BB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543d5fd-4198-47ab-827d-7d3165b5f009"/>
    <ds:schemaRef ds:uri="a76032b8-aeee-4b58-9286-bf69138d76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1B09F26-3807-4DBB-9582-6970A04CBEF3}">
  <ds:schemaRefs>
    <ds:schemaRef ds:uri="http://schemas.microsoft.com/office/infopath/2007/PartnerControls"/>
    <ds:schemaRef ds:uri="http://purl.org/dc/elements/1.1/"/>
    <ds:schemaRef ds:uri="http://schemas.microsoft.com/office/2006/metadata/properties"/>
    <ds:schemaRef ds:uri="a76032b8-aeee-4b58-9286-bf69138d76dc"/>
    <ds:schemaRef ds:uri="http://schemas.microsoft.com/office/2006/documentManagement/types"/>
    <ds:schemaRef ds:uri="http://schemas.openxmlformats.org/package/2006/metadata/core-properties"/>
    <ds:schemaRef ds:uri="a543d5fd-4198-47ab-827d-7d3165b5f009"/>
    <ds:schemaRef ds:uri="http://purl.org/dc/dcmitype/"/>
    <ds:schemaRef ds:uri="http://www.w3.org/XML/1998/namespace"/>
    <ds:schemaRef ds:uri="http://purl.org/dc/terms/"/>
  </ds:schemaRefs>
</ds:datastoreItem>
</file>

<file path=customXml/itemProps3.xml><?xml version="1.0" encoding="utf-8"?>
<ds:datastoreItem xmlns:ds="http://schemas.openxmlformats.org/officeDocument/2006/customXml" ds:itemID="{3B1ECC33-60C4-4622-9F86-AF71EFC4B1E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742</TotalTime>
  <Words>1603</Words>
  <Application>Microsoft Macintosh PowerPoint</Application>
  <PresentationFormat>Widescreen</PresentationFormat>
  <Paragraphs>313</Paragraphs>
  <Slides>20</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Calibri Light</vt:lpstr>
      <vt:lpstr>Franklin Gothic Book</vt:lpstr>
      <vt:lpstr>Franklin Gothic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Brittany Bruce</dc:creator>
  <cp:lastModifiedBy>Eric Tanner</cp:lastModifiedBy>
  <cp:revision>36</cp:revision>
  <dcterms:modified xsi:type="dcterms:W3CDTF">2018-02-17T22:29:43Z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0x010100BCD5754860B96C4AA2C6C26F3B5B29F2</vt:lpwstr>
  </property>
</Properties>
</file>