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oleObject"/>
  <Default Extension="vml" ContentType="application/vnd.openxmlformats-officedocument.vmlDrawi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17" r:id="rId2"/>
    <p:sldId id="383" r:id="rId3"/>
    <p:sldId id="366" r:id="rId4"/>
  </p:sldIdLst>
  <p:sldSz cx="9144000" cy="5143500" type="screen16x9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59E31"/>
    <a:srgbClr val="F88F38"/>
    <a:srgbClr val="FFD579"/>
    <a:srgbClr val="F15D27"/>
    <a:srgbClr val="1B4FFC"/>
    <a:srgbClr val="678AFC"/>
    <a:srgbClr val="B4C5FD"/>
    <a:srgbClr val="689BEC"/>
    <a:srgbClr val="E7EFFF"/>
    <a:srgbClr val="CBE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74" autoAdjust="0"/>
    <p:restoredTop sz="96006" autoAdjust="0"/>
  </p:normalViewPr>
  <p:slideViewPr>
    <p:cSldViewPr snapToGrid="0" showGuides="1">
      <p:cViewPr>
        <p:scale>
          <a:sx n="150" d="100"/>
          <a:sy n="150" d="100"/>
        </p:scale>
        <p:origin x="736" y="176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450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C636F-222F-43E5-863A-D9BF18476816}" type="datetimeFigureOut">
              <a:rPr lang="en-US" smtClean="0"/>
              <a:t>2/9/18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A1942-B1D6-43BB-A4D8-17C407A5C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12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Room setup:</a:t>
            </a:r>
          </a:p>
          <a:p>
            <a:r>
              <a:rPr lang="en-US" dirty="0" smtClean="0"/>
              <a:t>Prefer U shaped</a:t>
            </a:r>
            <a:r>
              <a:rPr lang="en-US" baseline="0" dirty="0" smtClean="0"/>
              <a:t> tables (or U shaped chairs only if room is tight) where all </a:t>
            </a:r>
            <a:r>
              <a:rPr lang="en-US" baseline="0" dirty="0" err="1" smtClean="0"/>
              <a:t>pax</a:t>
            </a:r>
            <a:r>
              <a:rPr lang="en-US" baseline="0" smtClean="0"/>
              <a:t> can see each other.</a:t>
            </a:r>
          </a:p>
          <a:p>
            <a:r>
              <a:rPr lang="en-US" baseline="0" smtClean="0"/>
              <a:t>Photo language is spread around the floor in a position where </a:t>
            </a:r>
            <a:r>
              <a:rPr lang="en-US" baseline="0" err="1" smtClean="0"/>
              <a:t>pax</a:t>
            </a:r>
            <a:r>
              <a:rPr lang="en-US" baseline="0" smtClean="0"/>
              <a:t> can gather around the photos in a circle</a:t>
            </a:r>
          </a:p>
          <a:p>
            <a:r>
              <a:rPr lang="en-US" baseline="0" smtClean="0"/>
              <a:t>Music acoustic or instrumental </a:t>
            </a:r>
            <a:r>
              <a:rPr lang="en-US" baseline="0" err="1" smtClean="0"/>
              <a:t>eg</a:t>
            </a:r>
            <a:r>
              <a:rPr lang="en-US" baseline="0" smtClean="0"/>
              <a:t> </a:t>
            </a:r>
            <a:r>
              <a:rPr lang="en-US" baseline="0" err="1" smtClean="0"/>
              <a:t>jeffrey</a:t>
            </a:r>
            <a:r>
              <a:rPr lang="en-US" baseline="0" smtClean="0"/>
              <a:t> </a:t>
            </a:r>
            <a:r>
              <a:rPr lang="en-US" baseline="0" err="1" smtClean="0"/>
              <a:t>gurrimal</a:t>
            </a:r>
            <a:r>
              <a:rPr lang="en-US" baseline="0" smtClean="0"/>
              <a:t> </a:t>
            </a:r>
            <a:r>
              <a:rPr lang="en-US" baseline="0" err="1" smtClean="0"/>
              <a:t>yanapingu</a:t>
            </a:r>
            <a:r>
              <a:rPr lang="en-US" baseline="0" smtClean="0"/>
              <a:t> </a:t>
            </a:r>
            <a:r>
              <a:rPr lang="en-US" baseline="0" err="1" smtClean="0"/>
              <a:t>etc</a:t>
            </a:r>
            <a:endParaRPr lang="en-US" baseline="0" smtClean="0"/>
          </a:p>
          <a:p>
            <a:r>
              <a:rPr lang="en-US" baseline="0" smtClean="0"/>
              <a:t>Prescribe 5 Flip Charts around room 1. ‘My Objectives’ 2. ‘What</a:t>
            </a:r>
            <a:r>
              <a:rPr lang="mr-IN" baseline="0" smtClean="0"/>
              <a:t>’</a:t>
            </a:r>
            <a:r>
              <a:rPr lang="en-US" baseline="0" smtClean="0"/>
              <a:t>s at Stake </a:t>
            </a:r>
            <a:r>
              <a:rPr lang="mr-IN" baseline="0" smtClean="0"/>
              <a:t>–</a:t>
            </a:r>
            <a:r>
              <a:rPr lang="en-US" baseline="0" smtClean="0"/>
              <a:t> Me &amp; My Team’ 3. ‘What’s at Stake </a:t>
            </a:r>
            <a:r>
              <a:rPr lang="mr-IN" baseline="0" smtClean="0"/>
              <a:t>–</a:t>
            </a:r>
            <a:r>
              <a:rPr lang="en-US" baseline="0" smtClean="0"/>
              <a:t> ATO’ 4. ‘What’s at Stake </a:t>
            </a:r>
            <a:r>
              <a:rPr lang="mr-IN" baseline="0" smtClean="0"/>
              <a:t>–</a:t>
            </a:r>
            <a:r>
              <a:rPr lang="en-US" baseline="0" smtClean="0"/>
              <a:t> Public/Taxpayer’ 5. Rules of Engagement</a:t>
            </a:r>
          </a:p>
          <a:p>
            <a:endParaRPr lang="en-US" smtClean="0"/>
          </a:p>
          <a:p>
            <a:r>
              <a:rPr lang="en-US" b="1" smtClean="0"/>
              <a:t>Opening:</a:t>
            </a:r>
          </a:p>
          <a:p>
            <a:r>
              <a:rPr lang="en-US" smtClean="0"/>
              <a:t>Typically</a:t>
            </a:r>
            <a:r>
              <a:rPr lang="en-US" baseline="0" smtClean="0"/>
              <a:t> I ask: Wonder what brings you along to this 2 day program? </a:t>
            </a:r>
          </a:p>
          <a:p>
            <a:r>
              <a:rPr lang="en-US" baseline="0" smtClean="0"/>
              <a:t>How many had a discussion w your manager? &lt;email, discussion, directive&gt;</a:t>
            </a:r>
          </a:p>
          <a:p>
            <a:r>
              <a:rPr lang="en-US" baseline="0" smtClean="0"/>
              <a:t>Are you prisoners or volunteers? What are you expecting?</a:t>
            </a:r>
          </a:p>
          <a:p>
            <a:endParaRPr lang="en-US" baseline="0" smtClean="0"/>
          </a:p>
          <a:p>
            <a:r>
              <a:rPr lang="en-US" b="1" baseline="0" smtClean="0"/>
              <a:t>Then</a:t>
            </a:r>
          </a:p>
          <a:p>
            <a:r>
              <a:rPr lang="en-US" baseline="0" err="1" smtClean="0"/>
              <a:t>Fac</a:t>
            </a:r>
            <a:r>
              <a:rPr lang="en-US" baseline="0" smtClean="0"/>
              <a:t> Credibility statements, how many years you as a </a:t>
            </a:r>
            <a:r>
              <a:rPr lang="en-US" baseline="0" err="1" smtClean="0"/>
              <a:t>fac</a:t>
            </a:r>
            <a:r>
              <a:rPr lang="en-US" baseline="0" smtClean="0"/>
              <a:t>/coach </a:t>
            </a:r>
            <a:r>
              <a:rPr lang="en-US" baseline="0" err="1" smtClean="0"/>
              <a:t>etc</a:t>
            </a:r>
            <a:r>
              <a:rPr lang="en-US" baseline="0" smtClean="0"/>
              <a:t> have been practicing Trusted Advisor skills</a:t>
            </a:r>
            <a:r>
              <a:rPr lang="mr-IN" baseline="0" smtClean="0"/>
              <a:t>…</a:t>
            </a:r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A1942-B1D6-43BB-A4D8-17C407A5C2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65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A1942-B1D6-43BB-A4D8-17C407A5C2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64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smtClean="0"/>
              <a:t>NOTES</a:t>
            </a:r>
          </a:p>
          <a:p>
            <a:r>
              <a:rPr lang="en-US" smtClean="0"/>
              <a:t>MODULES 1-3 </a:t>
            </a:r>
            <a:r>
              <a:rPr lang="en-US" baseline="0" smtClean="0"/>
              <a:t>are </a:t>
            </a:r>
            <a:r>
              <a:rPr lang="en-US" baseline="0" smtClean="0"/>
              <a:t>about putting Oil in the Engine: Building Trust </a:t>
            </a:r>
            <a:r>
              <a:rPr lang="en-US" baseline="0" smtClean="0"/>
              <a:t>Foundation &amp; </a:t>
            </a:r>
            <a:r>
              <a:rPr lang="en-US" baseline="0" smtClean="0"/>
              <a:t>Understanding </a:t>
            </a:r>
            <a:r>
              <a:rPr lang="en-US" baseline="0" smtClean="0"/>
              <a:t>Stakeholders Needs</a:t>
            </a:r>
            <a:endParaRPr lang="en-US" baseline="0" smtClean="0"/>
          </a:p>
          <a:p>
            <a:r>
              <a:rPr lang="en-US" baseline="0" smtClean="0"/>
              <a:t>MODULES 4-6 are about </a:t>
            </a:r>
            <a:r>
              <a:rPr lang="en-US" baseline="0" smtClean="0"/>
              <a:t>Revving the engine: Influencing and Challenging with Skill </a:t>
            </a:r>
          </a:p>
          <a:p>
            <a:endParaRPr lang="en-US" b="1" baseline="0" smtClean="0"/>
          </a:p>
          <a:p>
            <a:r>
              <a:rPr lang="en-US" baseline="0" smtClean="0"/>
              <a:t>Lab </a:t>
            </a:r>
            <a:r>
              <a:rPr lang="en-US" baseline="0" smtClean="0"/>
              <a:t>environment </a:t>
            </a:r>
            <a:r>
              <a:rPr lang="mr-IN" baseline="0" smtClean="0"/>
              <a:t>–</a:t>
            </a:r>
            <a:r>
              <a:rPr lang="en-US" baseline="0" smtClean="0"/>
              <a:t> safe to experiment, not to get it perfect, </a:t>
            </a:r>
          </a:p>
          <a:p>
            <a:r>
              <a:rPr lang="en-US" baseline="0" smtClean="0"/>
              <a:t>The Right to participate or pass </a:t>
            </a:r>
            <a:r>
              <a:rPr lang="mr-IN" baseline="0" smtClean="0"/>
              <a:t>–</a:t>
            </a:r>
            <a:r>
              <a:rPr lang="en-US" baseline="0" smtClean="0"/>
              <a:t> expectation is that you are Present</a:t>
            </a:r>
          </a:p>
          <a:p>
            <a:r>
              <a:rPr lang="en-US" baseline="0" smtClean="0"/>
              <a:t>Lastly, the F word</a:t>
            </a:r>
            <a:r>
              <a:rPr lang="mr-IN" baseline="0" smtClean="0"/>
              <a:t>…</a:t>
            </a:r>
            <a:r>
              <a:rPr lang="en-AU" baseline="0" smtClean="0"/>
              <a:t>want to have Fun. Adults (and kids) learn when we’re open minded </a:t>
            </a:r>
            <a:r>
              <a:rPr lang="mr-IN" baseline="0" smtClean="0"/>
              <a:t>–</a:t>
            </a:r>
            <a:r>
              <a:rPr lang="en-AU" baseline="0" smtClean="0"/>
              <a:t>Fun happens then too </a:t>
            </a:r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A1942-B1D6-43BB-A4D8-17C407A5C2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22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703D737E-67CE-1E4D-95AC-EE2069629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5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Header - 2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 hasCustomPrompt="1"/>
          </p:nvPr>
        </p:nvSpPr>
        <p:spPr>
          <a:xfrm>
            <a:off x="244407" y="485064"/>
            <a:ext cx="6926632" cy="217683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1600" b="0" i="0" baseline="0">
                <a:solidFill>
                  <a:srgbClr val="6D6B70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 dirty="0"/>
              <a:t>Secondary Leader Line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235745" y="171735"/>
            <a:ext cx="6927482" cy="283346"/>
          </a:xfrm>
          <a:prstGeom prst="rect">
            <a:avLst/>
          </a:prstGeom>
        </p:spPr>
        <p:txBody>
          <a:bodyPr vert="horz" lIns="0" tIns="0" rIns="0" bIns="0" anchor="ctr"/>
          <a:lstStyle>
            <a:lvl1pPr marL="0" indent="0">
              <a:buNone/>
              <a:defRPr sz="2000">
                <a:solidFill>
                  <a:srgbClr val="0C0B0B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AU" dirty="0"/>
              <a:t>Top Header Line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276075" y="1317430"/>
            <a:ext cx="720950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673138" y="4676475"/>
            <a:ext cx="383747" cy="187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22870-E92F-694B-B48C-79CEE83CDBBE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7277727" y="4862257"/>
            <a:ext cx="3385479" cy="28124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mtClean="0"/>
              <a:t>© Acumen 2017. All rights reserved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150839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vmlDrawing" Target="../drawings/vmlDrawing1.vml"/><Relationship Id="rId5" Type="http://schemas.openxmlformats.org/officeDocument/2006/relationships/tags" Target="../tags/tag2.xml"/><Relationship Id="rId6" Type="http://schemas.openxmlformats.org/officeDocument/2006/relationships/oleObject" Target="../embeddings/oleObject1.bin"/><Relationship Id="rId7" Type="http://schemas.openxmlformats.org/officeDocument/2006/relationships/image" Target="NUL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518331143"/>
              </p:ext>
            </p:extLst>
          </p:nvPr>
        </p:nvGraphicFramePr>
        <p:xfrm>
          <a:off x="1590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" name="think-cell Slide" r:id="rId6" imgW="416" imgH="416" progId="TCLayout.ActiveDocument.1">
                  <p:embed/>
                </p:oleObj>
              </mc:Choice>
              <mc:Fallback>
                <p:oleObj name="think-cell Slide" r:id="rId6" imgW="416" imgH="41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90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063" y="96664"/>
            <a:ext cx="7632700" cy="72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752056"/>
            <a:ext cx="9144000" cy="1430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6547936" y="753605"/>
            <a:ext cx="2596064" cy="1414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7790622" y="753605"/>
            <a:ext cx="1360237" cy="1414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277727" y="4862257"/>
            <a:ext cx="3385479" cy="281243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AU" smtClean="0"/>
              <a:t>© Acumen 2017. All rights reserved</a:t>
            </a:r>
            <a:endParaRPr lang="en-AU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493" y="278925"/>
            <a:ext cx="1104036" cy="108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79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1219170" rtl="0" eaLnBrk="1" latinLnBrk="0" hangingPunct="1">
        <a:lnSpc>
          <a:spcPct val="80000"/>
        </a:lnSpc>
        <a:spcBef>
          <a:spcPct val="0"/>
        </a:spcBef>
        <a:buNone/>
        <a:defRPr sz="4000" b="0" kern="1200">
          <a:solidFill>
            <a:schemeClr val="accent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0" indent="0" algn="l" defTabSz="1219170" rtl="0" eaLnBrk="1" latinLnBrk="0" hangingPunct="1">
        <a:spcBef>
          <a:spcPts val="800"/>
        </a:spcBef>
        <a:spcAft>
          <a:spcPts val="400"/>
        </a:spcAft>
        <a:buClr>
          <a:schemeClr val="tx1"/>
        </a:buClr>
        <a:buFont typeface="Arial" pitchFamily="34" charset="0"/>
        <a:buNone/>
        <a:defRPr sz="20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237061" indent="-237061" algn="l" defTabSz="121917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474121" indent="-237061" algn="l" defTabSz="121917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Arial" panose="020B0604020202020204" pitchFamily="34" charset="0"/>
        <a:buChar char="•"/>
        <a:tabLst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711182" indent="-237061" algn="l" defTabSz="121917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965176" indent="-253994" algn="l" defTabSz="1219170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Arial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32150" y="1394090"/>
            <a:ext cx="4743212" cy="2733824"/>
          </a:xfrm>
          <a:prstGeom prst="rect">
            <a:avLst/>
          </a:prstGeom>
        </p:spPr>
        <p:txBody>
          <a:bodyPr/>
          <a:lstStyle>
            <a:lvl1pPr algn="l" defTabSz="121917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pPr algn="ctr"/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Trusted Advisor </a:t>
            </a:r>
          </a:p>
          <a:p>
            <a:pPr algn="ctr"/>
            <a:endParaRPr lang="en-US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eLearning</a:t>
            </a:r>
            <a:endParaRPr lang="en-US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STORYBOARD</a:t>
            </a:r>
            <a:endParaRPr lang="en-US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Brand Identity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9828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Calibri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mtClean="0">
                <a:latin typeface="Calibri" charset="0"/>
                <a:ea typeface="Calibri" charset="0"/>
                <a:cs typeface="Calibri" charset="0"/>
              </a:rPr>
              <a:t>Fonts and </a:t>
            </a:r>
            <a:r>
              <a:rPr lang="en-US" err="1" smtClean="0">
                <a:latin typeface="Calibri" charset="0"/>
                <a:ea typeface="Calibri" charset="0"/>
                <a:cs typeface="Calibri" charset="0"/>
              </a:rPr>
              <a:t>Colours</a:t>
            </a:r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Donut 3"/>
          <p:cNvSpPr/>
          <p:nvPr/>
        </p:nvSpPr>
        <p:spPr>
          <a:xfrm>
            <a:off x="2076226" y="1333948"/>
            <a:ext cx="3506993" cy="3496236"/>
          </a:xfrm>
          <a:prstGeom prst="donut">
            <a:avLst>
              <a:gd name="adj" fmla="val 4054"/>
            </a:avLst>
          </a:prstGeom>
          <a:gradFill>
            <a:gsLst>
              <a:gs pos="0">
                <a:schemeClr val="accent3"/>
              </a:gs>
              <a:gs pos="50000">
                <a:srgbClr val="689BEC"/>
              </a:gs>
              <a:gs pos="65000">
                <a:srgbClr val="B4C5FD">
                  <a:lumMod val="100000"/>
                </a:srgbClr>
              </a:gs>
              <a:gs pos="100000">
                <a:srgbClr val="B4C5FD"/>
              </a:gs>
            </a:gsLst>
            <a:lin ang="15000000" scaled="0"/>
          </a:gradFill>
          <a:ln w="3175">
            <a:solidFill>
              <a:schemeClr val="accent6">
                <a:lumMod val="60000"/>
                <a:lumOff val="40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00190" y="2116083"/>
            <a:ext cx="312972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Optima" charset="0"/>
                <a:ea typeface="Optima" charset="0"/>
                <a:cs typeface="Optima" charset="0"/>
              </a:rPr>
              <a:t>tribe</a:t>
            </a:r>
            <a:endParaRPr lang="en-US" sz="11000">
              <a:solidFill>
                <a:schemeClr val="accent3">
                  <a:lumMod val="40000"/>
                  <a:lumOff val="60000"/>
                </a:schemeClr>
              </a:solidFill>
              <a:latin typeface="Optima" charset="0"/>
              <a:ea typeface="Optima" charset="0"/>
              <a:cs typeface="Optim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0919" y="3649567"/>
            <a:ext cx="256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pc="10" smtClean="0">
                <a:solidFill>
                  <a:schemeClr val="tx2"/>
                </a:solidFill>
                <a:latin typeface="Optima" charset="0"/>
                <a:ea typeface="Optima" charset="0"/>
                <a:cs typeface="Optima" charset="0"/>
              </a:rPr>
              <a:t>C   O   R    P </a:t>
            </a:r>
            <a:endParaRPr lang="en-US" sz="2400" b="1" spc="10">
              <a:solidFill>
                <a:schemeClr val="tx2"/>
              </a:solidFill>
              <a:latin typeface="Optima" charset="0"/>
              <a:ea typeface="Optima" charset="0"/>
              <a:cs typeface="Optima" charset="0"/>
            </a:endParaRPr>
          </a:p>
        </p:txBody>
      </p:sp>
      <p:sp>
        <p:nvSpPr>
          <p:cNvPr id="12" name="Right Arrow 11"/>
          <p:cNvSpPr/>
          <p:nvPr/>
        </p:nvSpPr>
        <p:spPr>
          <a:xfrm rot="16200000" flipV="1">
            <a:off x="3660608" y="1987417"/>
            <a:ext cx="420087" cy="257331"/>
          </a:xfrm>
          <a:prstGeom prst="rightArrow">
            <a:avLst>
              <a:gd name="adj1" fmla="val 38839"/>
              <a:gd name="adj2" fmla="val 50000"/>
            </a:avLst>
          </a:prstGeom>
          <a:solidFill>
            <a:srgbClr val="689BEC"/>
          </a:solidFill>
          <a:ln w="63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520722" y="1427531"/>
            <a:ext cx="544236" cy="501420"/>
          </a:xfrm>
          <a:prstGeom prst="rect">
            <a:avLst/>
          </a:prstGeom>
          <a:solidFill>
            <a:srgbClr val="B4C5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525535" y="2244806"/>
            <a:ext cx="544236" cy="501420"/>
          </a:xfrm>
          <a:prstGeom prst="rect">
            <a:avLst/>
          </a:prstGeom>
          <a:solidFill>
            <a:srgbClr val="678A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525535" y="3071942"/>
            <a:ext cx="544236" cy="501420"/>
          </a:xfrm>
          <a:prstGeom prst="rect">
            <a:avLst/>
          </a:prstGeom>
          <a:solidFill>
            <a:srgbClr val="1B4F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520723" y="3943580"/>
            <a:ext cx="544236" cy="50142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231411" y="1427531"/>
            <a:ext cx="544236" cy="50142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231629" y="2254667"/>
            <a:ext cx="544236" cy="5014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231411" y="3081803"/>
            <a:ext cx="544236" cy="50142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245098" y="3953441"/>
            <a:ext cx="544236" cy="50142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924154" y="3439522"/>
            <a:ext cx="19223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tima" charset="0"/>
                <a:ea typeface="Optima" charset="0"/>
                <a:cs typeface="Optima" charset="0"/>
              </a:rPr>
              <a:t>L</a:t>
            </a:r>
            <a:r>
              <a:rPr lang="en-US" dirty="0" smtClean="0">
                <a:latin typeface="Optima" charset="0"/>
                <a:ea typeface="Optima" charset="0"/>
                <a:cs typeface="Optima" charset="0"/>
              </a:rPr>
              <a:t>ogo font - Optima</a:t>
            </a:r>
          </a:p>
          <a:p>
            <a:endParaRPr lang="en-US" dirty="0" smtClean="0"/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736599" y="471253"/>
            <a:ext cx="6440355" cy="21768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121917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1600" b="0" i="0" kern="1200" baseline="0">
                <a:solidFill>
                  <a:srgbClr val="6D6B70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 smtClean="0"/>
              <a:t>Program outline </a:t>
            </a: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8002461" y="1427531"/>
            <a:ext cx="523472" cy="501420"/>
          </a:xfrm>
          <a:prstGeom prst="rect">
            <a:avLst/>
          </a:prstGeom>
          <a:solidFill>
            <a:srgbClr val="F59E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7916063" y="1928951"/>
            <a:ext cx="12197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Optima" charset="0"/>
                <a:ea typeface="Optima" charset="0"/>
                <a:cs typeface="Optima" charset="0"/>
              </a:rPr>
              <a:t>Need a feature </a:t>
            </a:r>
            <a:r>
              <a:rPr lang="en-US" sz="1400" dirty="0" err="1" smtClean="0">
                <a:latin typeface="Optima" charset="0"/>
                <a:ea typeface="Optima" charset="0"/>
                <a:cs typeface="Optima" charset="0"/>
              </a:rPr>
              <a:t>colour</a:t>
            </a:r>
            <a:r>
              <a:rPr lang="en-US" sz="1400" dirty="0" smtClean="0">
                <a:latin typeface="Optima" charset="0"/>
                <a:ea typeface="Optima" charset="0"/>
                <a:cs typeface="Optima" charset="0"/>
              </a:rPr>
              <a:t> </a:t>
            </a:r>
            <a:r>
              <a:rPr lang="mr-IN" sz="1400" dirty="0" smtClean="0">
                <a:latin typeface="Optima" charset="0"/>
                <a:ea typeface="Optima" charset="0"/>
                <a:cs typeface="Optima" charset="0"/>
              </a:rPr>
              <a:t>–</a:t>
            </a:r>
            <a:r>
              <a:rPr lang="en-US" sz="1400" dirty="0" smtClean="0">
                <a:latin typeface="Optima" charset="0"/>
                <a:ea typeface="Optima" charset="0"/>
                <a:cs typeface="Optima" charset="0"/>
              </a:rPr>
              <a:t> gold?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84102119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5465" y="205257"/>
            <a:ext cx="6927482" cy="283346"/>
          </a:xfrm>
        </p:spPr>
        <p:txBody>
          <a:bodyPr/>
          <a:lstStyle/>
          <a:p>
            <a:r>
              <a:rPr lang="en-US" dirty="0" smtClean="0"/>
              <a:t>Identity guidelines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50323" y="1203556"/>
            <a:ext cx="7547477" cy="3538192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412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lvl="1"/>
            <a:r>
              <a:rPr lang="en-AU" sz="1400" b="1" dirty="0" err="1" smtClean="0"/>
              <a:t>TribeCorp</a:t>
            </a:r>
            <a:r>
              <a:rPr lang="en-AU" sz="1400" b="1" dirty="0" smtClean="0"/>
              <a:t> </a:t>
            </a:r>
            <a:r>
              <a:rPr lang="en-AU" sz="1400" b="1" dirty="0"/>
              <a:t>Brand Identity:</a:t>
            </a:r>
            <a:endParaRPr lang="en-GB" sz="1400" dirty="0"/>
          </a:p>
          <a:p>
            <a:pPr lvl="1"/>
            <a:r>
              <a:rPr lang="en-AU" sz="1400" dirty="0"/>
              <a:t>Growth, DNA, Evolution, incremental steps</a:t>
            </a:r>
            <a:endParaRPr lang="en-GB" sz="1400" dirty="0"/>
          </a:p>
          <a:p>
            <a:pPr lvl="1"/>
            <a:r>
              <a:rPr lang="en-AU" sz="1400" dirty="0"/>
              <a:t>Team, Tribe, together, harness</a:t>
            </a:r>
            <a:endParaRPr lang="en-GB" sz="1400" dirty="0"/>
          </a:p>
          <a:p>
            <a:pPr lvl="1"/>
            <a:r>
              <a:rPr lang="en-AU" sz="1400" dirty="0"/>
              <a:t>Purpose, direction, alignment</a:t>
            </a:r>
            <a:endParaRPr lang="en-GB" sz="1400" dirty="0"/>
          </a:p>
          <a:p>
            <a:pPr lvl="1"/>
            <a:r>
              <a:rPr lang="en-AU" sz="1400" dirty="0"/>
              <a:t>Communication, clarity, </a:t>
            </a:r>
            <a:r>
              <a:rPr lang="en-AU" sz="1400" dirty="0" smtClean="0"/>
              <a:t>storytelling and engagement</a:t>
            </a:r>
            <a:endParaRPr lang="en-GB" sz="1400" dirty="0"/>
          </a:p>
          <a:p>
            <a:pPr lvl="1"/>
            <a:r>
              <a:rPr lang="en-AU" sz="1400" dirty="0"/>
              <a:t> </a:t>
            </a:r>
            <a:endParaRPr lang="en-GB" sz="1400" dirty="0"/>
          </a:p>
          <a:p>
            <a:pPr lvl="1"/>
            <a:r>
              <a:rPr lang="en-AU" sz="1400" b="1" dirty="0"/>
              <a:t>Core Promise: (for leaders)</a:t>
            </a:r>
            <a:endParaRPr lang="en-GB" sz="1400" dirty="0"/>
          </a:p>
          <a:p>
            <a:pPr lvl="1"/>
            <a:r>
              <a:rPr lang="en-AU" sz="1400" dirty="0"/>
              <a:t>Harness the power of your Tribe</a:t>
            </a:r>
            <a:endParaRPr lang="en-GB" sz="1400" dirty="0"/>
          </a:p>
          <a:p>
            <a:pPr lvl="1"/>
            <a:r>
              <a:rPr lang="en-AU" sz="1400" dirty="0"/>
              <a:t>Align heads hearts &amp; guts on your strategy</a:t>
            </a:r>
            <a:endParaRPr lang="en-GB" sz="1400" dirty="0"/>
          </a:p>
          <a:p>
            <a:pPr lvl="1"/>
            <a:r>
              <a:rPr lang="en-AU" sz="1400" dirty="0"/>
              <a:t>Learn to lead change. Evolve your organisation using adaptive leadership. </a:t>
            </a:r>
            <a:endParaRPr lang="en-GB" sz="1400" dirty="0"/>
          </a:p>
          <a:p>
            <a:pPr lvl="1"/>
            <a:r>
              <a:rPr lang="en-AU" sz="1400" b="1" dirty="0"/>
              <a:t> </a:t>
            </a:r>
            <a:endParaRPr lang="en-GB" sz="1400" dirty="0"/>
          </a:p>
          <a:p>
            <a:pPr lvl="1"/>
            <a:r>
              <a:rPr lang="en-AU" sz="1400" b="1" dirty="0"/>
              <a:t>Secondary promise (for individuals </a:t>
            </a:r>
            <a:r>
              <a:rPr lang="en-AU" sz="1400" b="1" dirty="0" smtClean="0"/>
              <a:t>and teams</a:t>
            </a:r>
            <a:r>
              <a:rPr lang="en-AU" sz="1400" b="1" dirty="0"/>
              <a:t>)</a:t>
            </a:r>
            <a:endParaRPr lang="en-GB" sz="1400" dirty="0"/>
          </a:p>
          <a:p>
            <a:pPr lvl="1"/>
            <a:r>
              <a:rPr lang="en-AU" sz="1400" dirty="0"/>
              <a:t>Trust is the oil in the Sales </a:t>
            </a:r>
            <a:r>
              <a:rPr lang="en-AU" sz="1400" dirty="0" smtClean="0"/>
              <a:t>engine</a:t>
            </a:r>
            <a:r>
              <a:rPr lang="en-GB" sz="1400" dirty="0"/>
              <a:t> </a:t>
            </a:r>
            <a:r>
              <a:rPr lang="en-GB" sz="1400" dirty="0" smtClean="0"/>
              <a:t>- </a:t>
            </a:r>
            <a:r>
              <a:rPr lang="en-AU" sz="1400" dirty="0" err="1" smtClean="0"/>
              <a:t>accellerate</a:t>
            </a:r>
            <a:r>
              <a:rPr lang="en-AU" sz="1400" dirty="0" smtClean="0"/>
              <a:t> </a:t>
            </a:r>
            <a:r>
              <a:rPr lang="en-AU" sz="1400" dirty="0"/>
              <a:t>sales results</a:t>
            </a:r>
            <a:endParaRPr lang="en-GB" sz="1400" dirty="0"/>
          </a:p>
          <a:p>
            <a:pPr lvl="1"/>
            <a:r>
              <a:rPr lang="en-AU" sz="1400" dirty="0"/>
              <a:t>Become a Highly Trusted Advisor </a:t>
            </a:r>
            <a:r>
              <a:rPr lang="en-GB" sz="1400" dirty="0" smtClean="0"/>
              <a:t>- </a:t>
            </a:r>
            <a:r>
              <a:rPr lang="en-AU" sz="1400" dirty="0" smtClean="0"/>
              <a:t>Influence </a:t>
            </a:r>
            <a:r>
              <a:rPr lang="en-AU" sz="1400" dirty="0"/>
              <a:t>your </a:t>
            </a:r>
            <a:r>
              <a:rPr lang="en-AU" sz="1400" dirty="0" smtClean="0"/>
              <a:t>stakeholders</a:t>
            </a:r>
            <a:endParaRPr lang="en-GB" sz="1400" b="1" dirty="0"/>
          </a:p>
          <a:p>
            <a:pPr lvl="1"/>
            <a:r>
              <a:rPr lang="en-AU" sz="1400" dirty="0" smtClean="0"/>
              <a:t>Harness Compelling Communication</a:t>
            </a:r>
            <a:endParaRPr lang="en-GB" sz="1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promise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71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4173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1&quot;&gt;&lt;elem m_fUsage=&quot;1.00000000000000000000E+000&quot;&gt;&lt;m_msothmcolidx val=&quot;0&quot;/&gt;&lt;m_rgb r=&quot;E7&quot; g=&quot;E9&quot; b=&quot;F3&quot;/&gt;&lt;m_nBrightness val=&quot;0&quot;/&gt;&lt;/elem&gt;&lt;/m_vecMRU&gt;&lt;/m_mruColor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itles/Dividers">
  <a:themeElements>
    <a:clrScheme name="TribeCorp">
      <a:dk1>
        <a:srgbClr val="414141"/>
      </a:dk1>
      <a:lt1>
        <a:srgbClr val="FFFFFF"/>
      </a:lt1>
      <a:dk2>
        <a:srgbClr val="787878"/>
      </a:dk2>
      <a:lt2>
        <a:srgbClr val="E6E6E6"/>
      </a:lt2>
      <a:accent1>
        <a:srgbClr val="0098F8"/>
      </a:accent1>
      <a:accent2>
        <a:srgbClr val="0163D2"/>
      </a:accent2>
      <a:accent3>
        <a:srgbClr val="001E82"/>
      </a:accent3>
      <a:accent4>
        <a:srgbClr val="8991C4"/>
      </a:accent4>
      <a:accent5>
        <a:srgbClr val="5E50BE"/>
      </a:accent5>
      <a:accent6>
        <a:srgbClr val="34227F"/>
      </a:accent6>
      <a:hlink>
        <a:srgbClr val="0098F8"/>
      </a:hlink>
      <a:folHlink>
        <a:srgbClr val="0098F8"/>
      </a:folHlink>
    </a:clrScheme>
    <a:fontScheme name="Telstra">
      <a:majorFont>
        <a:latin typeface="Telstra Akkurat"/>
        <a:ea typeface=""/>
        <a:cs typeface=""/>
      </a:majorFont>
      <a:minorFont>
        <a:latin typeface="Telstra Akkura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lstra PPT Widescreen Landscape (Pacific).potx" id="{0E22C4D1-3D42-4CE6-A6B5-1501AF1FB54D}" vid="{4CE116C0-3D57-4313-BA68-D7F6C788A5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28521</TotalTime>
  <Words>317</Words>
  <Application>Microsoft Macintosh PowerPoint</Application>
  <PresentationFormat>On-screen Show (16:9)</PresentationFormat>
  <Paragraphs>54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Calibri</vt:lpstr>
      <vt:lpstr>Calibri Light</vt:lpstr>
      <vt:lpstr>Mangal</vt:lpstr>
      <vt:lpstr>Optima</vt:lpstr>
      <vt:lpstr>Telstra Akkurat Light</vt:lpstr>
      <vt:lpstr>Arial</vt:lpstr>
      <vt:lpstr>Titles/Dividers</vt:lpstr>
      <vt:lpstr>think-cell Slide</vt:lpstr>
      <vt:lpstr>Brand Identity</vt:lpstr>
      <vt:lpstr>Calibri</vt:lpstr>
      <vt:lpstr>Core promise</vt:lpstr>
    </vt:vector>
  </TitlesOfParts>
  <Manager/>
  <Company/>
  <LinksUpToDate>false</LinksUpToDate>
  <SharedDoc>false</SharedDoc>
  <HyperlinkBase/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WD</dc:creator>
  <cp:keywords/>
  <dc:description/>
  <cp:lastModifiedBy>Microsoft Office User</cp:lastModifiedBy>
  <cp:revision>405</cp:revision>
  <cp:lastPrinted>2018-02-10T06:37:09Z</cp:lastPrinted>
  <dcterms:created xsi:type="dcterms:W3CDTF">2016-08-10T05:18:17Z</dcterms:created>
  <dcterms:modified xsi:type="dcterms:W3CDTF">2018-02-11T22:05:09Z</dcterms:modified>
  <cp:category/>
</cp:coreProperties>
</file>