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5143500" type="screen16x9"/>
  <p:notesSz cx="6805613" cy="99441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569">
          <p15:clr>
            <a:srgbClr val="A4A3A4"/>
          </p15:clr>
        </p15:guide>
        <p15:guide id="3" orient="horz" pos="208">
          <p15:clr>
            <a:srgbClr val="A4A3A4"/>
          </p15:clr>
        </p15:guide>
        <p15:guide id="4" pos="1309">
          <p15:clr>
            <a:srgbClr val="A4A3A4"/>
          </p15:clr>
        </p15:guide>
        <p15:guide id="5" pos="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C116"/>
    <a:srgbClr val="EDB630"/>
    <a:srgbClr val="EFB325"/>
    <a:srgbClr val="4C8337"/>
    <a:srgbClr val="75C085"/>
    <a:srgbClr val="FF7485"/>
    <a:srgbClr val="F7CA19"/>
    <a:srgbClr val="0F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4" autoAdjust="0"/>
    <p:restoredTop sz="94674"/>
  </p:normalViewPr>
  <p:slideViewPr>
    <p:cSldViewPr snapToGrid="0">
      <p:cViewPr varScale="1">
        <p:scale>
          <a:sx n="157" d="100"/>
          <a:sy n="157" d="100"/>
        </p:scale>
        <p:origin x="702" y="132"/>
      </p:cViewPr>
      <p:guideLst>
        <p:guide orient="horz" pos="890"/>
        <p:guide orient="horz" pos="569"/>
        <p:guide orient="horz" pos="208"/>
        <p:guide pos="1309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3B121-BEA7-43F1-87A5-5CDCBC3CE1AA}" type="datetimeFigureOut">
              <a:rPr lang="de-DE" smtClean="0"/>
              <a:t>07.02.2018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9F24-210F-4D18-8A91-224DC1F5C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3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7D2E-9FCF-1142-B48F-1664693F651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F8AC-1154-3142-BDE7-75769D51D3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29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F8AC-1154-3142-BDE7-75769D51D34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39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1F8AC-1154-3142-BDE7-75769D51D34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0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03435"/>
            <a:ext cx="5218311" cy="60234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324000" tIns="45720" rIns="91440" bIns="93600" rtlCol="0" anchor="ctr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Jobs/%20%20Kunden/%20%20DATEN_PARTNER%20/%20%202014/%20PRAESIS_2014/Telekom_5_2014/INSPIRE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Volumes/Jobs/%20%20Kunden/%20%20DATEN_PARTNER%20/%20%202014/%20PRAESIS_2014/%20PowerPoint_08.2014/Bilder/loop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672470" y="4552122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435"/>
            <a:ext cx="2651667" cy="602345"/>
          </a:xfrm>
        </p:spPr>
        <p:txBody>
          <a:bodyPr/>
          <a:lstStyle/>
          <a:p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Loop</a:t>
            </a:r>
            <a:endParaRPr lang="de-DE" dirty="0"/>
          </a:p>
        </p:txBody>
      </p:sp>
      <p:pic>
        <p:nvPicPr>
          <p:cNvPr id="5" name="CloseLoop_D.mov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3877" y="307278"/>
            <a:ext cx="4460454" cy="3912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3435"/>
            <a:ext cx="3895134" cy="602345"/>
          </a:xfrm>
        </p:spPr>
        <p:txBody>
          <a:bodyPr/>
          <a:lstStyle/>
          <a:p>
            <a:r>
              <a:rPr lang="de-DE" dirty="0"/>
              <a:t>MRD Eingangsdatei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903288"/>
            <a:ext cx="2036763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    (Mail Run Data)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3920" y="2792820"/>
            <a:ext cx="6917197" cy="125077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de-DE" sz="2300" dirty="0">
                <a:solidFill>
                  <a:srgbClr val="F7CA19"/>
                </a:solidFill>
                <a:latin typeface="Arial"/>
                <a:cs typeface="Arial"/>
              </a:rPr>
              <a:t>101107</a:t>
            </a:r>
            <a:r>
              <a:rPr lang="de-DE" sz="2300" dirty="0">
                <a:solidFill>
                  <a:schemeClr val="accent6"/>
                </a:solidFill>
                <a:latin typeface="Arial"/>
                <a:cs typeface="Arial"/>
              </a:rPr>
              <a:t>000001</a:t>
            </a:r>
            <a:r>
              <a:rPr lang="de-DE" sz="2300" dirty="0">
                <a:solidFill>
                  <a:srgbClr val="FF0000"/>
                </a:solidFill>
                <a:latin typeface="Arial"/>
                <a:cs typeface="Arial"/>
              </a:rPr>
              <a:t>0101</a:t>
            </a:r>
            <a:r>
              <a:rPr lang="de-DE" sz="2300" dirty="0">
                <a:solidFill>
                  <a:schemeClr val="accent1"/>
                </a:solidFill>
                <a:latin typeface="Arial"/>
                <a:cs typeface="Arial"/>
              </a:rPr>
              <a:t>000000000000</a:t>
            </a:r>
            <a:r>
              <a:rPr lang="de-DE" sz="2300" dirty="0">
                <a:latin typeface="Arial"/>
                <a:cs typeface="Arial"/>
              </a:rPr>
              <a:t>@</a:t>
            </a:r>
            <a:r>
              <a:rPr lang="de-DE" sz="2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5.611.765.945</a:t>
            </a:r>
          </a:p>
          <a:p>
            <a:pPr algn="ctr"/>
            <a:r>
              <a:rPr lang="de-DE" sz="2300" dirty="0">
                <a:solidFill>
                  <a:srgbClr val="F7CA19"/>
                </a:solidFill>
                <a:latin typeface="Arial"/>
                <a:cs typeface="Arial"/>
              </a:rPr>
              <a:t>101107</a:t>
            </a:r>
            <a:r>
              <a:rPr lang="de-DE" sz="2300" dirty="0">
                <a:solidFill>
                  <a:schemeClr val="accent6"/>
                </a:solidFill>
                <a:latin typeface="Arial"/>
                <a:cs typeface="Arial"/>
              </a:rPr>
              <a:t>000002</a:t>
            </a:r>
            <a:r>
              <a:rPr lang="de-DE" sz="2300" dirty="0">
                <a:solidFill>
                  <a:srgbClr val="FF0000"/>
                </a:solidFill>
                <a:latin typeface="Arial"/>
                <a:cs typeface="Arial"/>
              </a:rPr>
              <a:t>0101</a:t>
            </a:r>
            <a:r>
              <a:rPr lang="de-DE" sz="2300" dirty="0">
                <a:solidFill>
                  <a:schemeClr val="accent1"/>
                </a:solidFill>
                <a:latin typeface="Arial"/>
                <a:cs typeface="Arial"/>
              </a:rPr>
              <a:t>000000000000</a:t>
            </a:r>
            <a:r>
              <a:rPr lang="de-DE" sz="2300" dirty="0">
                <a:latin typeface="Arial"/>
                <a:cs typeface="Arial"/>
              </a:rPr>
              <a:t>@</a:t>
            </a:r>
            <a:r>
              <a:rPr lang="de-DE" sz="2300" dirty="0">
                <a:solidFill>
                  <a:srgbClr val="7F7F7F"/>
                </a:solidFill>
                <a:latin typeface="Arial"/>
                <a:cs typeface="Arial"/>
              </a:rPr>
              <a:t>1.200.768.847</a:t>
            </a:r>
          </a:p>
          <a:p>
            <a:pPr algn="ctr"/>
            <a:r>
              <a:rPr lang="de-DE" sz="2300" dirty="0">
                <a:solidFill>
                  <a:srgbClr val="F7CA19"/>
                </a:solidFill>
                <a:latin typeface="Arial"/>
                <a:cs typeface="Arial"/>
              </a:rPr>
              <a:t>101107</a:t>
            </a:r>
            <a:r>
              <a:rPr lang="de-DE" sz="2300" dirty="0">
                <a:solidFill>
                  <a:schemeClr val="accent6"/>
                </a:solidFill>
                <a:latin typeface="Arial"/>
                <a:cs typeface="Arial"/>
              </a:rPr>
              <a:t>000003</a:t>
            </a:r>
            <a:r>
              <a:rPr lang="de-DE" sz="2300" dirty="0">
                <a:solidFill>
                  <a:srgbClr val="FF0000"/>
                </a:solidFill>
                <a:latin typeface="Arial"/>
                <a:cs typeface="Arial"/>
              </a:rPr>
              <a:t>0101</a:t>
            </a:r>
            <a:r>
              <a:rPr lang="de-DE" sz="2300" dirty="0">
                <a:solidFill>
                  <a:schemeClr val="accent1"/>
                </a:solidFill>
                <a:latin typeface="Arial"/>
                <a:cs typeface="Arial"/>
              </a:rPr>
              <a:t>000000000000</a:t>
            </a:r>
            <a:r>
              <a:rPr lang="de-DE" sz="2300" dirty="0">
                <a:latin typeface="Arial"/>
                <a:cs typeface="Arial"/>
              </a:rPr>
              <a:t>@</a:t>
            </a:r>
            <a:r>
              <a:rPr lang="de-DE" sz="2300" dirty="0">
                <a:solidFill>
                  <a:srgbClr val="7F7F7F"/>
                </a:solidFill>
                <a:latin typeface="Arial"/>
                <a:cs typeface="Arial"/>
              </a:rPr>
              <a:t>4.611.365.919</a:t>
            </a:r>
          </a:p>
          <a:p>
            <a:endParaRPr lang="de-DE" sz="2000" dirty="0"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47666" y="903288"/>
            <a:ext cx="2095270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700" dirty="0">
                <a:solidFill>
                  <a:schemeClr val="bg1"/>
                </a:solidFill>
              </a:rPr>
              <a:t>Produktionssteuerung</a:t>
            </a:r>
            <a:endParaRPr lang="de-DE"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49372" y="1244652"/>
            <a:ext cx="577813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rgbClr val="F7CA19"/>
                </a:solidFill>
              </a:rPr>
              <a:t>JobID</a:t>
            </a:r>
            <a:r>
              <a:rPr lang="de-DE" sz="1500" dirty="0">
                <a:solidFill>
                  <a:srgbClr val="F7CA19"/>
                </a:solidFill>
              </a:rPr>
              <a:t> </a:t>
            </a:r>
            <a:endParaRPr lang="de-DE" sz="1500" dirty="0">
              <a:solidFill>
                <a:srgbClr val="F7CA19"/>
              </a:solidFill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52981" y="1528303"/>
            <a:ext cx="131654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chemeClr val="accent6"/>
                </a:solidFill>
              </a:rPr>
              <a:t>Dokument-Nr</a:t>
            </a:r>
            <a:r>
              <a:rPr lang="de-DE" sz="1500" dirty="0">
                <a:solidFill>
                  <a:schemeClr val="accent6"/>
                </a:solidFill>
              </a:rPr>
              <a:t>. </a:t>
            </a:r>
            <a:endParaRPr lang="de-DE" sz="15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47667" y="1818783"/>
            <a:ext cx="1241805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0000"/>
                </a:solidFill>
              </a:rPr>
              <a:t>Steuerzeichen </a:t>
            </a:r>
            <a:endParaRPr lang="de-DE" sz="15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51277" y="2108019"/>
            <a:ext cx="1586408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1"/>
                </a:solidFill>
              </a:rPr>
              <a:t>Beilagensteuerung </a:t>
            </a:r>
            <a:endParaRPr lang="de-DE" sz="15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45962" y="2398499"/>
            <a:ext cx="1414204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Kundennummer</a:t>
            </a:r>
            <a:endParaRPr lang="de-DE" sz="15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435"/>
            <a:ext cx="4001413" cy="602345"/>
          </a:xfrm>
        </p:spPr>
        <p:txBody>
          <a:bodyPr/>
          <a:lstStyle/>
          <a:p>
            <a:r>
              <a:rPr lang="de-DE" dirty="0"/>
              <a:t>MDR Ausgangsdatei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2900" y="2549752"/>
            <a:ext cx="1602995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MDR Eingabedatei</a:t>
            </a:r>
            <a:endParaRPr lang="de-DE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2901" y="2805546"/>
            <a:ext cx="75058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1011070000010101000000000000@5.611.765.945      </a:t>
            </a:r>
            <a:r>
              <a:rPr lang="de-DE" sz="1200" dirty="0">
                <a:solidFill>
                  <a:srgbClr val="F7CA19"/>
                </a:solidFill>
              </a:rPr>
              <a:t>11032011</a:t>
            </a:r>
            <a:r>
              <a:rPr lang="de-DE" sz="1200" dirty="0">
                <a:solidFill>
                  <a:srgbClr val="FF6600"/>
                </a:solidFill>
              </a:rPr>
              <a:t>145242</a:t>
            </a:r>
            <a:r>
              <a:rPr lang="de-DE" sz="1200" dirty="0">
                <a:solidFill>
                  <a:schemeClr val="accent4"/>
                </a:solidFill>
              </a:rPr>
              <a:t>Kuvertierer</a:t>
            </a:r>
            <a:r>
              <a:rPr lang="de-DE" sz="1200" dirty="0">
                <a:solidFill>
                  <a:schemeClr val="accent1"/>
                </a:solidFill>
              </a:rPr>
              <a:t>DC2</a:t>
            </a:r>
            <a:r>
              <a:rPr lang="de-DE" sz="1200" dirty="0"/>
              <a:t>     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05Good </a:t>
            </a:r>
            <a:r>
              <a:rPr lang="de-DE" sz="1200" dirty="0"/>
              <a:t>     </a:t>
            </a:r>
            <a:r>
              <a:rPr lang="de-DE" sz="1200" dirty="0">
                <a:solidFill>
                  <a:schemeClr val="accent3"/>
                </a:solidFill>
              </a:rPr>
              <a:t>OK      </a:t>
            </a:r>
            <a:r>
              <a:rPr lang="de-DE" sz="1200" dirty="0">
                <a:solidFill>
                  <a:srgbClr val="0000FF"/>
                </a:solidFill>
              </a:rPr>
              <a:t>Stacker</a:t>
            </a:r>
          </a:p>
          <a:p>
            <a:r>
              <a:rPr lang="de-DE" sz="1200" dirty="0"/>
              <a:t>1011070000020101000000000000@1.200.768.847      </a:t>
            </a:r>
            <a:r>
              <a:rPr lang="de-DE" sz="1200" dirty="0">
                <a:solidFill>
                  <a:srgbClr val="F7CA19"/>
                </a:solidFill>
              </a:rPr>
              <a:t>11032011</a:t>
            </a:r>
            <a:r>
              <a:rPr lang="de-DE" sz="1200" dirty="0">
                <a:solidFill>
                  <a:srgbClr val="FF6600"/>
                </a:solidFill>
              </a:rPr>
              <a:t>145242</a:t>
            </a:r>
            <a:r>
              <a:rPr lang="de-DE" sz="1200" dirty="0">
                <a:solidFill>
                  <a:schemeClr val="accent4"/>
                </a:solidFill>
              </a:rPr>
              <a:t>Kuvertierer</a:t>
            </a:r>
            <a:r>
              <a:rPr lang="de-DE" sz="1200" dirty="0">
                <a:solidFill>
                  <a:schemeClr val="accent1"/>
                </a:solidFill>
              </a:rPr>
              <a:t>DC2</a:t>
            </a:r>
            <a:r>
              <a:rPr lang="de-DE" sz="1200" dirty="0"/>
              <a:t>     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05Good </a:t>
            </a:r>
            <a:r>
              <a:rPr lang="de-DE" sz="1200" dirty="0"/>
              <a:t>     </a:t>
            </a:r>
            <a:r>
              <a:rPr lang="de-DE" sz="1200" dirty="0">
                <a:solidFill>
                  <a:schemeClr val="accent3"/>
                </a:solidFill>
              </a:rPr>
              <a:t>OK      </a:t>
            </a:r>
            <a:r>
              <a:rPr lang="de-DE" sz="1200" dirty="0">
                <a:solidFill>
                  <a:srgbClr val="0000FF"/>
                </a:solidFill>
              </a:rPr>
              <a:t>Stacker</a:t>
            </a:r>
            <a:endParaRPr lang="de-DE" sz="1200" dirty="0"/>
          </a:p>
          <a:p>
            <a:r>
              <a:rPr lang="de-DE" sz="1200" dirty="0"/>
              <a:t>1011070000030101000000000000@4.611.365.919      </a:t>
            </a:r>
            <a:r>
              <a:rPr lang="de-DE" sz="1200" dirty="0">
                <a:solidFill>
                  <a:srgbClr val="F7CA19"/>
                </a:solidFill>
              </a:rPr>
              <a:t>11032011</a:t>
            </a:r>
            <a:r>
              <a:rPr lang="de-DE" sz="1200" dirty="0">
                <a:solidFill>
                  <a:srgbClr val="FF6600"/>
                </a:solidFill>
              </a:rPr>
              <a:t>145242</a:t>
            </a:r>
            <a:r>
              <a:rPr lang="de-DE" sz="1200" dirty="0">
                <a:solidFill>
                  <a:schemeClr val="accent4"/>
                </a:solidFill>
              </a:rPr>
              <a:t>Kuvertierer</a:t>
            </a:r>
            <a:r>
              <a:rPr lang="de-DE" sz="1200" dirty="0">
                <a:solidFill>
                  <a:schemeClr val="accent1"/>
                </a:solidFill>
              </a:rPr>
              <a:t>DC2</a:t>
            </a:r>
            <a:r>
              <a:rPr lang="de-DE" sz="1200" dirty="0"/>
              <a:t>     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05Good </a:t>
            </a:r>
            <a:r>
              <a:rPr lang="de-DE" sz="1200" dirty="0"/>
              <a:t>     </a:t>
            </a:r>
            <a:r>
              <a:rPr lang="de-DE" sz="1200" dirty="0">
                <a:solidFill>
                  <a:schemeClr val="accent3"/>
                </a:solidFill>
              </a:rPr>
              <a:t>OK      </a:t>
            </a:r>
            <a:r>
              <a:rPr lang="de-DE" sz="1200" dirty="0">
                <a:solidFill>
                  <a:srgbClr val="0000FF"/>
                </a:solidFill>
              </a:rPr>
              <a:t>Stacker</a:t>
            </a:r>
            <a:endParaRPr lang="de-DE" sz="1200" dirty="0"/>
          </a:p>
          <a:p>
            <a:r>
              <a:rPr lang="de-DE" sz="1200" dirty="0"/>
              <a:t>1011070000040101000000000000@5.231.142.456      </a:t>
            </a:r>
            <a:r>
              <a:rPr lang="de-DE" sz="1200" dirty="0">
                <a:solidFill>
                  <a:srgbClr val="F7CA19"/>
                </a:solidFill>
              </a:rPr>
              <a:t>11032011</a:t>
            </a:r>
            <a:r>
              <a:rPr lang="de-DE" sz="1200" dirty="0">
                <a:solidFill>
                  <a:srgbClr val="FF6600"/>
                </a:solidFill>
              </a:rPr>
              <a:t>145242</a:t>
            </a:r>
            <a:r>
              <a:rPr lang="de-DE" sz="1200" dirty="0">
                <a:solidFill>
                  <a:schemeClr val="accent4"/>
                </a:solidFill>
              </a:rPr>
              <a:t>Kuvertierer</a:t>
            </a:r>
            <a:r>
              <a:rPr lang="de-DE" sz="1200" dirty="0">
                <a:solidFill>
                  <a:schemeClr val="accent1"/>
                </a:solidFill>
              </a:rPr>
              <a:t>DC2</a:t>
            </a:r>
            <a:r>
              <a:rPr lang="de-DE" sz="1200" dirty="0"/>
              <a:t>     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05Good </a:t>
            </a:r>
            <a:r>
              <a:rPr lang="de-DE" sz="1200" dirty="0"/>
              <a:t>     </a:t>
            </a:r>
            <a:r>
              <a:rPr lang="de-DE" sz="1200" dirty="0">
                <a:solidFill>
                  <a:schemeClr val="accent3"/>
                </a:solidFill>
              </a:rPr>
              <a:t>OK      </a:t>
            </a:r>
            <a:r>
              <a:rPr lang="de-DE" sz="1200" dirty="0">
                <a:solidFill>
                  <a:srgbClr val="0000FF"/>
                </a:solidFill>
              </a:rPr>
              <a:t>Stacker</a:t>
            </a:r>
            <a:endParaRPr lang="de-DE" sz="1200" dirty="0"/>
          </a:p>
          <a:p>
            <a:r>
              <a:rPr lang="de-DE" sz="1200" dirty="0"/>
              <a:t>1011070000050101000000000000@1.200.768.752      </a:t>
            </a:r>
            <a:r>
              <a:rPr lang="de-DE" sz="1200" dirty="0">
                <a:solidFill>
                  <a:srgbClr val="F7CA19"/>
                </a:solidFill>
              </a:rPr>
              <a:t>11032011</a:t>
            </a:r>
            <a:r>
              <a:rPr lang="de-DE" sz="1200" dirty="0">
                <a:solidFill>
                  <a:srgbClr val="FF6600"/>
                </a:solidFill>
              </a:rPr>
              <a:t>145242</a:t>
            </a:r>
            <a:r>
              <a:rPr lang="de-DE" sz="1200" dirty="0">
                <a:solidFill>
                  <a:schemeClr val="accent4"/>
                </a:solidFill>
              </a:rPr>
              <a:t>Kuvertierer</a:t>
            </a:r>
            <a:r>
              <a:rPr lang="de-DE" sz="1200" dirty="0">
                <a:solidFill>
                  <a:schemeClr val="accent1"/>
                </a:solidFill>
              </a:rPr>
              <a:t>DC2</a:t>
            </a:r>
            <a:r>
              <a:rPr lang="de-DE" sz="1200" dirty="0"/>
              <a:t>     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05Good </a:t>
            </a:r>
            <a:r>
              <a:rPr lang="de-DE" sz="1200" dirty="0"/>
              <a:t>     </a:t>
            </a:r>
            <a:r>
              <a:rPr lang="de-DE" sz="1200" dirty="0">
                <a:solidFill>
                  <a:schemeClr val="accent3"/>
                </a:solidFill>
              </a:rPr>
              <a:t>OK      </a:t>
            </a:r>
            <a:r>
              <a:rPr lang="de-DE" sz="1200" dirty="0">
                <a:solidFill>
                  <a:srgbClr val="0000FF"/>
                </a:solidFill>
              </a:rPr>
              <a:t>Stacker</a:t>
            </a:r>
            <a:endParaRPr lang="de-DE" sz="1200" dirty="0"/>
          </a:p>
          <a:p>
            <a:r>
              <a:rPr lang="de-DE" sz="1200" dirty="0"/>
              <a:t>1011070000060101000000000000@2.852.439.024      </a:t>
            </a:r>
            <a:r>
              <a:rPr lang="de-DE" sz="1200" dirty="0">
                <a:solidFill>
                  <a:srgbClr val="F7CA19"/>
                </a:solidFill>
              </a:rPr>
              <a:t>11032011</a:t>
            </a:r>
            <a:r>
              <a:rPr lang="de-DE" sz="1200" dirty="0">
                <a:solidFill>
                  <a:srgbClr val="FF6600"/>
                </a:solidFill>
              </a:rPr>
              <a:t>145242</a:t>
            </a:r>
            <a:r>
              <a:rPr lang="de-DE" sz="1200" dirty="0">
                <a:solidFill>
                  <a:schemeClr val="accent4"/>
                </a:solidFill>
              </a:rPr>
              <a:t>Kuvertierer</a:t>
            </a:r>
            <a:r>
              <a:rPr lang="de-DE" sz="1200" dirty="0">
                <a:solidFill>
                  <a:schemeClr val="accent1"/>
                </a:solidFill>
              </a:rPr>
              <a:t>DC2</a:t>
            </a:r>
            <a:r>
              <a:rPr lang="de-DE" sz="1200" dirty="0"/>
              <a:t>     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05Good </a:t>
            </a:r>
            <a:r>
              <a:rPr lang="de-DE" sz="1200" dirty="0"/>
              <a:t>     </a:t>
            </a:r>
            <a:r>
              <a:rPr lang="de-DE" sz="1200" dirty="0">
                <a:solidFill>
                  <a:schemeClr val="accent3"/>
                </a:solidFill>
              </a:rPr>
              <a:t>OK      </a:t>
            </a:r>
            <a:r>
              <a:rPr lang="de-DE" sz="1200" dirty="0">
                <a:solidFill>
                  <a:srgbClr val="0000FF"/>
                </a:solidFill>
              </a:rPr>
              <a:t>Stacker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3769723" y="1310455"/>
            <a:ext cx="1822161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700" dirty="0">
                <a:solidFill>
                  <a:schemeClr val="bg1"/>
                </a:solidFill>
                <a:latin typeface="Arial"/>
                <a:cs typeface="Arial"/>
              </a:rPr>
              <a:t>Qualitätskontrolle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78257" y="1621479"/>
            <a:ext cx="714371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7CA19"/>
                </a:solidFill>
                <a:latin typeface="Arial"/>
                <a:cs typeface="Arial"/>
              </a:rPr>
              <a:t>Datum  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75039" y="1898302"/>
            <a:ext cx="75855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Uhrzeit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76552" y="2175126"/>
            <a:ext cx="1583194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4"/>
                </a:solidFill>
                <a:latin typeface="Arial"/>
                <a:cs typeface="Arial"/>
              </a:rPr>
              <a:t>Maschinenführer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96482" y="1611952"/>
            <a:ext cx="988257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1"/>
                </a:solidFill>
                <a:latin typeface="Arial"/>
                <a:cs typeface="Arial"/>
              </a:rPr>
              <a:t>Maschine  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00091" y="1888776"/>
            <a:ext cx="1938564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Status Kuvertierung 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94778" y="2165599"/>
            <a:ext cx="71002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3"/>
                </a:solidFill>
                <a:latin typeface="Arial"/>
                <a:cs typeface="Arial"/>
              </a:rPr>
              <a:t>Status 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87760" y="2446268"/>
            <a:ext cx="990152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rgbClr val="0000FF"/>
                </a:solidFill>
                <a:latin typeface="Arial"/>
                <a:cs typeface="Arial"/>
              </a:rPr>
              <a:t>Ablageort</a:t>
            </a:r>
            <a:r>
              <a:rPr lang="de-DE" sz="15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435"/>
            <a:ext cx="2369213" cy="1064010"/>
          </a:xfrm>
        </p:spPr>
        <p:txBody>
          <a:bodyPr/>
          <a:lstStyle/>
          <a:p>
            <a:r>
              <a:rPr lang="de-DE" dirty="0"/>
              <a:t>Beispiel</a:t>
            </a:r>
            <a:br>
              <a:rPr lang="de-DE" dirty="0"/>
            </a:br>
            <a:r>
              <a:rPr lang="de-DE" dirty="0"/>
              <a:t>Dokument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2079" y="1958996"/>
            <a:ext cx="2077623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Codierung Barcode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2079" y="2310350"/>
            <a:ext cx="688084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chemeClr val="accent1"/>
                </a:solidFill>
                <a:latin typeface="Arial"/>
                <a:cs typeface="Arial"/>
              </a:rPr>
              <a:t>JobID</a:t>
            </a:r>
            <a:endParaRPr lang="de-DE" sz="15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2080" y="2593773"/>
            <a:ext cx="1345958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chemeClr val="accent1"/>
                </a:solidFill>
                <a:latin typeface="Arial"/>
                <a:cs typeface="Arial"/>
              </a:rPr>
              <a:t>Dokument-Nr</a:t>
            </a:r>
            <a:r>
              <a:rPr lang="de-DE" sz="15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2080" y="2870367"/>
            <a:ext cx="1760032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1"/>
                </a:solidFill>
                <a:latin typeface="Arial"/>
                <a:cs typeface="Arial"/>
              </a:rPr>
              <a:t>Kuvertiersteuerung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87200" y="446610"/>
            <a:ext cx="2263092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Codierung </a:t>
            </a:r>
            <a:r>
              <a:rPr lang="de-DE" sz="1700" dirty="0" err="1">
                <a:solidFill>
                  <a:srgbClr val="FFFFFF"/>
                </a:solidFill>
                <a:latin typeface="Arial"/>
                <a:cs typeface="Arial"/>
              </a:rPr>
              <a:t>Datamatrix</a:t>
            </a:r>
            <a:endParaRPr lang="de-DE" sz="17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7199" y="825276"/>
            <a:ext cx="1723705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Sendungsnummer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87200" y="1108699"/>
            <a:ext cx="1525701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Kundennummer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87201" y="1392121"/>
            <a:ext cx="1081899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Versandart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82563" y="1672242"/>
            <a:ext cx="138695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Einlieferdatum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82564" y="1948837"/>
            <a:ext cx="1229918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Frankierwert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82564" y="2225431"/>
            <a:ext cx="1523510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Entgeltnummer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77927" y="2500745"/>
            <a:ext cx="111165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6600"/>
                </a:solidFill>
                <a:latin typeface="Arial"/>
                <a:cs typeface="Arial"/>
              </a:rPr>
              <a:t>Kundeninfo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C6CDE5A-B15A-4121-9539-F3D3BAF40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7294">
            <a:off x="2785573" y="333319"/>
            <a:ext cx="3274848" cy="3729052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 rot="21078852">
            <a:off x="2845075" y="2336867"/>
            <a:ext cx="201445" cy="825771"/>
          </a:xfrm>
          <a:prstGeom prst="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3787227" y="547762"/>
            <a:ext cx="299069" cy="330504"/>
          </a:xfrm>
          <a:prstGeom prst="rect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435"/>
            <a:ext cx="1904929" cy="602345"/>
          </a:xfrm>
        </p:spPr>
        <p:txBody>
          <a:bodyPr/>
          <a:lstStyle/>
          <a:p>
            <a:r>
              <a:rPr lang="de-DE" dirty="0" err="1"/>
              <a:t>Strg</a:t>
            </a:r>
            <a:r>
              <a:rPr lang="de-DE" dirty="0"/>
              <a:t> + 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40783" y="1043981"/>
            <a:ext cx="1971691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Kapazitäten Druck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40782" y="1422647"/>
            <a:ext cx="1200161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S/W, CMYK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40784" y="1706070"/>
            <a:ext cx="3589850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Einzelblatt/Endlos – Einseitig / Beidseitig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40783" y="1989492"/>
            <a:ext cx="2291409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Vordrucke bis 400g/m²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44255"/>
              </p:ext>
            </p:extLst>
          </p:nvPr>
        </p:nvGraphicFramePr>
        <p:xfrm>
          <a:off x="238991" y="1043981"/>
          <a:ext cx="4914899" cy="277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1"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Farbe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Papier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Anz. Drucker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Seiten A4 / h</a:t>
                      </a:r>
                    </a:p>
                  </a:txBody>
                  <a:tcPr marL="12700" marR="72000" marT="1270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Farbe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4c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Rolle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>
                        <a:spcAft>
                          <a:spcPts val="0"/>
                        </a:spcAft>
                      </a:pPr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2x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Océ </a:t>
                      </a:r>
                      <a:r>
                        <a:rPr lang="de-DE" sz="1100" b="0" i="0" u="none" strike="noStrike" baseline="0" dirty="0" err="1">
                          <a:latin typeface="Arial"/>
                          <a:cs typeface="Arial"/>
                        </a:rPr>
                        <a:t>ColorStream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3700 Z mit </a:t>
                      </a:r>
                      <a:r>
                        <a:rPr lang="de-DE" sz="1100" b="0" i="0" u="none" strike="noStrike" baseline="0" dirty="0" err="1">
                          <a:latin typeface="Arial"/>
                          <a:cs typeface="Arial"/>
                        </a:rPr>
                        <a:t>dyn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. Perforier- und </a:t>
                      </a:r>
                      <a:r>
                        <a:rPr lang="de-DE" sz="1100" b="0" i="0" u="none" strike="noStrike" baseline="0">
                          <a:latin typeface="Arial"/>
                          <a:cs typeface="Arial"/>
                        </a:rPr>
                        <a:t>Stanzmodul HUNKELER 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DP8</a:t>
                      </a:r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81.000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Farbe 7c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Einzelblatt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HP Indigo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12000</a:t>
                      </a:r>
                    </a:p>
                    <a:p>
                      <a:pPr marL="54000" algn="l" fontAlgn="b"/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Format B2 / 7 Farben</a:t>
                      </a:r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18.400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S/W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Rolle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2x Xerox 495</a:t>
                      </a:r>
                    </a:p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56.700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S/W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Einzelblatt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  <a:p>
                      <a:pPr marL="54000"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6x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Xerox und Canon</a:t>
                      </a:r>
                    </a:p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79.500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endParaRPr lang="de-DE" sz="1100" b="0" i="0" u="none" strike="noStrike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235.600</a:t>
                      </a:r>
                    </a:p>
                  </a:txBody>
                  <a:tcPr marL="12700" marR="720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57357"/>
              </p:ext>
            </p:extLst>
          </p:nvPr>
        </p:nvGraphicFramePr>
        <p:xfrm>
          <a:off x="205891" y="699197"/>
          <a:ext cx="6096000" cy="353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2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Anz</a:t>
                      </a:r>
                    </a:p>
                  </a:txBody>
                  <a:tcPr marL="72000" marR="12700" marT="1270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Anlage</a:t>
                      </a:r>
                    </a:p>
                  </a:txBody>
                  <a:tcPr marL="720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Format</a:t>
                      </a:r>
                    </a:p>
                  </a:txBody>
                  <a:tcPr marL="720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Einzelblatt/</a:t>
                      </a:r>
                    </a:p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Endlos</a:t>
                      </a:r>
                    </a:p>
                  </a:txBody>
                  <a:tcPr marL="720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Mehrkanal/</a:t>
                      </a:r>
                    </a:p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Kameraabgleich</a:t>
                      </a:r>
                    </a:p>
                  </a:txBody>
                  <a:tcPr marL="720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Output / h</a:t>
                      </a:r>
                    </a:p>
                  </a:txBody>
                  <a:tcPr marL="12700" marR="720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Pitney Bowes </a:t>
                      </a:r>
                      <a:r>
                        <a:rPr lang="de-DE" sz="1100" b="0" i="0" u="none" strike="noStrike" dirty="0" err="1">
                          <a:latin typeface="Arial"/>
                          <a:cs typeface="Arial"/>
                        </a:rPr>
                        <a:t>Epic</a:t>
                      </a:r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Din lang, C5, C4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 / EL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21.000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Pitney Bowes MPS 26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Din lang, C5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 / EL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26.000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CMC 400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Din lang, C5, C4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/ EL</a:t>
                      </a:r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22.000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Pitney Bowes 8er Serie</a:t>
                      </a:r>
                    </a:p>
                    <a:p>
                      <a:pPr algn="l" fontAlgn="b"/>
                      <a:endParaRPr lang="de-DE" sz="11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Din lang</a:t>
                      </a:r>
                    </a:p>
                    <a:p>
                      <a:pPr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16.000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Pitney Bowes 12er Serie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Din lang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 /</a:t>
                      </a:r>
                      <a:r>
                        <a:rPr lang="de-DE" sz="1100" b="0" i="0" u="none" strike="noStrike" baseline="0" dirty="0">
                          <a:latin typeface="Arial"/>
                          <a:cs typeface="Arial"/>
                        </a:rPr>
                        <a:t> EL</a:t>
                      </a:r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12.000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Pitney Bowes APS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latin typeface="Arial"/>
                          <a:cs typeface="Arial"/>
                        </a:rPr>
                        <a:t>Din</a:t>
                      </a:r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 lang, C5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 / EL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44.000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Pitney Bowes </a:t>
                      </a:r>
                      <a:r>
                        <a:rPr lang="de-DE" sz="1100" b="0" i="0" u="none" strike="noStrike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Comet</a:t>
                      </a:r>
                      <a:endParaRPr lang="de-DE" sz="11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latin typeface="Arial"/>
                          <a:cs typeface="Arial"/>
                        </a:rPr>
                        <a:t>Din lang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latin typeface="Arial"/>
                          <a:cs typeface="Arial"/>
                        </a:rPr>
                        <a:t>8.000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Pitney Bowes Jumbo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latin typeface="Arial"/>
                          <a:cs typeface="Arial"/>
                        </a:rPr>
                        <a:t>C4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4.000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Pitney Bowes Sprinter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latin typeface="Arial"/>
                          <a:cs typeface="Arial"/>
                        </a:rPr>
                        <a:t>Din</a:t>
                      </a:r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 lang, C5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EB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latin typeface="Arial"/>
                          <a:cs typeface="Arial"/>
                        </a:rPr>
                        <a:t>24.000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177.000</a:t>
                      </a:r>
                    </a:p>
                  </a:txBody>
                  <a:tcPr marL="12700" marR="720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412726" y="531874"/>
            <a:ext cx="1404988" cy="54139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Kapazitäten Kuvertierung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12726" y="1152991"/>
            <a:ext cx="1841812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Einzelblatt / Endlos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3435"/>
            <a:ext cx="1747892" cy="602345"/>
          </a:xfrm>
        </p:spPr>
        <p:txBody>
          <a:bodyPr/>
          <a:lstStyle/>
          <a:p>
            <a:r>
              <a:rPr lang="de-DE" dirty="0"/>
              <a:t>Logistik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49410" y="1037161"/>
            <a:ext cx="1732718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Konsolidierung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49410" y="1405895"/>
            <a:ext cx="1411816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Auslieferung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49410" y="1774629"/>
            <a:ext cx="2395005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Manuelle Verarbeitung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49410" y="2143363"/>
            <a:ext cx="1466438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 err="1">
                <a:solidFill>
                  <a:srgbClr val="FFFFFF"/>
                </a:solidFill>
                <a:latin typeface="Arial"/>
                <a:cs typeface="Arial"/>
              </a:rPr>
              <a:t>Warehousing</a:t>
            </a:r>
            <a:endParaRPr lang="de-DE" sz="17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524690"/>
            <a:ext cx="4704286" cy="2115964"/>
          </a:xfrm>
          <a:noFill/>
        </p:spPr>
        <p:txBody>
          <a:bodyPr lIns="0" tIns="0" rIns="0" bIns="0"/>
          <a:lstStyle/>
          <a:p>
            <a:pPr>
              <a:lnSpc>
                <a:spcPts val="3300"/>
              </a:lnSpc>
            </a:pPr>
            <a:r>
              <a:rPr lang="de-DE" dirty="0">
                <a:solidFill>
                  <a:schemeClr val="tx1"/>
                </a:solidFill>
              </a:rPr>
              <a:t>Vielen Dank für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Ihre Aufmerksamkeit!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Welche Fragen dürfen wir Ihnen noch beantworten?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Flexibel und zertifiziert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6762" y="1392238"/>
            <a:ext cx="2784620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Gegründet 1980 in Düsseldorf 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36762" y="1712976"/>
            <a:ext cx="3855545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Produktion &amp; Büro in Erkrath bei Düsseldorf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36763" y="2026886"/>
            <a:ext cx="3855544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max. ca. 100.000.000 Druckseiten/Monat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36763" y="2347624"/>
            <a:ext cx="3258444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max. ca. 48.000.000 Kuverts/Monat 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36762" y="2668362"/>
            <a:ext cx="2310793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ca. 3.000 Palettenplätze 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36762" y="2989100"/>
            <a:ext cx="2219353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85 Mitarbeiter + Teilzeit 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036763" y="3309838"/>
            <a:ext cx="3322984" cy="710673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Flexibilität unter Zertifizierungen:</a:t>
            </a:r>
          </a:p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ISO 9001, ISO 14001, ISO 27001</a:t>
            </a:r>
          </a:p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FSC, PEFC</a:t>
            </a:r>
          </a:p>
        </p:txBody>
      </p:sp>
    </p:spTree>
    <p:extLst>
      <p:ext uri="{BB962C8B-B14F-4D97-AF65-F5344CB8AC3E}">
        <p14:creationId xmlns:p14="http://schemas.microsoft.com/office/powerpoint/2010/main" val="3191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3435"/>
            <a:ext cx="3868564" cy="602345"/>
          </a:xfrm>
        </p:spPr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love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6762" y="1392238"/>
            <a:ext cx="3744829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Output-Management analog &amp; digital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36762" y="1804086"/>
            <a:ext cx="3665769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Einzel-, Serienbriefe, Massendokumente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36763" y="2124824"/>
            <a:ext cx="2186101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Hybrid-Kommunikation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36763" y="2452390"/>
            <a:ext cx="2726429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Interaktive Webanwendungen 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36764" y="2779956"/>
            <a:ext cx="244800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eMail</a:t>
            </a:r>
            <a:r>
              <a:rPr lang="de-DE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de-DE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ePost</a:t>
            </a:r>
            <a:r>
              <a:rPr lang="de-DE" sz="1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Mobile, SMS 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36763" y="3106008"/>
            <a:ext cx="1305605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Warehousing</a:t>
            </a:r>
            <a:endParaRPr lang="de-DE" sz="15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36763" y="903288"/>
            <a:ext cx="1998410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Prozess-Automation 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36763" y="1230530"/>
            <a:ext cx="2061412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Datenströme mischen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36762" y="1557772"/>
            <a:ext cx="3765521" cy="479841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Dokumente inhaltsabhängig ergänzen (</a:t>
            </a:r>
            <a:r>
              <a:rPr lang="de-DE" sz="1500" dirty="0" err="1">
                <a:solidFill>
                  <a:schemeClr val="bg1"/>
                </a:solidFill>
                <a:latin typeface="Arial"/>
                <a:cs typeface="Arial"/>
              </a:rPr>
              <a:t>Transpromo</a:t>
            </a:r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 &amp; </a:t>
            </a:r>
            <a:r>
              <a:rPr lang="de-DE" sz="1500" dirty="0" err="1">
                <a:solidFill>
                  <a:schemeClr val="bg1"/>
                </a:solidFill>
                <a:latin typeface="Arial"/>
                <a:cs typeface="Arial"/>
              </a:rPr>
              <a:t>Whitespace-Management</a:t>
            </a:r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)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36763" y="2107286"/>
            <a:ext cx="3366510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DV-Freimachung / Porto-Optimierung 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36763" y="2434528"/>
            <a:ext cx="4114655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Bericht und Verfolgung (Reporting &amp; </a:t>
            </a:r>
            <a:r>
              <a:rPr lang="de-DE" sz="1500" dirty="0" err="1">
                <a:solidFill>
                  <a:schemeClr val="bg1"/>
                </a:solidFill>
                <a:latin typeface="Arial"/>
                <a:cs typeface="Arial"/>
              </a:rPr>
              <a:t>Tracking</a:t>
            </a:r>
            <a:r>
              <a:rPr lang="de-DE" sz="1500" dirty="0">
                <a:solidFill>
                  <a:schemeClr val="bg1"/>
                </a:solidFill>
                <a:latin typeface="Arial"/>
                <a:cs typeface="Arial"/>
              </a:rPr>
              <a:t>) 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36764" y="2761771"/>
            <a:ext cx="1226878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Archivierung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3435"/>
            <a:ext cx="5048264" cy="602345"/>
          </a:xfrm>
        </p:spPr>
        <p:txBody>
          <a:bodyPr/>
          <a:lstStyle/>
          <a:p>
            <a:r>
              <a:rPr lang="de-DE" dirty="0"/>
              <a:t>Dokumenten-Management</a:t>
            </a:r>
          </a:p>
        </p:txBody>
      </p:sp>
      <p:pic>
        <p:nvPicPr>
          <p:cNvPr id="6" name="prozess_D.mov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8537" y="908179"/>
            <a:ext cx="5299953" cy="331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435"/>
            <a:ext cx="4926043" cy="602345"/>
          </a:xfrm>
        </p:spPr>
        <p:txBody>
          <a:bodyPr/>
          <a:lstStyle/>
          <a:p>
            <a:r>
              <a:rPr lang="de-DE" dirty="0"/>
              <a:t>Eine Software – alles drin.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36763" y="1392238"/>
            <a:ext cx="1803717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Datenbank-basiert 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6763" y="1716280"/>
            <a:ext cx="3798772" cy="479841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rgbClr val="FFFFFF"/>
                </a:solidFill>
                <a:latin typeface="Arial"/>
                <a:cs typeface="Arial"/>
              </a:rPr>
              <a:t>Anwendungs-übergreifend</a:t>
            </a:r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 Daten bündeln, filtern und sortieren 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36763" y="2269422"/>
            <a:ext cx="2889280" cy="479841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Dokumente bearbeiten mit GUI (</a:t>
            </a:r>
            <a:r>
              <a:rPr lang="de-DE" sz="1500" dirty="0" err="1">
                <a:solidFill>
                  <a:srgbClr val="FFFFFF"/>
                </a:solidFill>
                <a:latin typeface="Arial"/>
                <a:cs typeface="Arial"/>
              </a:rPr>
              <a:t>Graphical</a:t>
            </a:r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 User Interface)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36763" y="2822564"/>
            <a:ext cx="423934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Reprint &amp; Archivierung von Jobs &amp; Dokumenten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36764" y="3146605"/>
            <a:ext cx="1609230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FFFFF"/>
                </a:solidFill>
                <a:latin typeface="Arial"/>
                <a:cs typeface="Arial"/>
              </a:rPr>
              <a:t>Versionskontrolle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SPIRE.jpg" descr="/Volumes/Jobs/  Kunden/  DATEN_PARTNER /  2014/ PRAESIS_2014/Telekom_5_2014/INSPIRE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36763" y="303213"/>
            <a:ext cx="5232737" cy="3924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3435"/>
            <a:ext cx="3082098" cy="602345"/>
          </a:xfrm>
        </p:spPr>
        <p:txBody>
          <a:bodyPr/>
          <a:lstStyle/>
          <a:p>
            <a:r>
              <a:rPr lang="de-DE" dirty="0"/>
              <a:t>Sicher? Sicher!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36763" y="1392238"/>
            <a:ext cx="2182757" cy="54139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Datensicherheit nach ISO 27001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36763" y="2152122"/>
            <a:ext cx="1920765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700" dirty="0">
                <a:solidFill>
                  <a:srgbClr val="FFFFFF"/>
                </a:solidFill>
                <a:latin typeface="Arial"/>
                <a:cs typeface="Arial"/>
              </a:rPr>
              <a:t>Prozesssicherheit</a:t>
            </a:r>
            <a:r>
              <a:rPr lang="de-DE" sz="1700" dirty="0">
                <a:latin typeface="Arial"/>
                <a:cs typeface="Arial"/>
              </a:rPr>
              <a:t> </a:t>
            </a:r>
            <a:endParaRPr lang="de-DE"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36764" y="2493023"/>
            <a:ext cx="2442209" cy="710673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Prozessketten </a:t>
            </a:r>
            <a:b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</a:br>
            <a:r>
              <a:rPr lang="de-DE" sz="1500" dirty="0">
                <a:solidFill>
                  <a:schemeClr val="accent6"/>
                </a:solidFill>
                <a:latin typeface="Arial"/>
                <a:cs typeface="Arial"/>
              </a:rPr>
              <a:t>aus Teilprozessen variabel automatisieren 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91298" y="1392238"/>
            <a:ext cx="2241236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700" dirty="0">
                <a:solidFill>
                  <a:schemeClr val="bg1"/>
                </a:solidFill>
                <a:latin typeface="Arial"/>
                <a:cs typeface="Arial"/>
              </a:rPr>
              <a:t>Produktionssicherheit 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93003" y="1726774"/>
            <a:ext cx="3902109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skalierbare Spitzenlasten (Load-Balancing) 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96614" y="2010425"/>
            <a:ext cx="2510918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prüfbare Drucksteuerung 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91299" y="2294077"/>
            <a:ext cx="3204116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Datenbank-gestützte Produktion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91297" y="2677591"/>
            <a:ext cx="1947645" cy="279786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700" dirty="0">
                <a:solidFill>
                  <a:schemeClr val="bg1"/>
                </a:solidFill>
                <a:latin typeface="Arial"/>
                <a:cs typeface="Arial"/>
              </a:rPr>
              <a:t>Qualitätssicherheit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91298" y="3024269"/>
            <a:ext cx="2096431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 err="1">
                <a:solidFill>
                  <a:srgbClr val="F79646"/>
                </a:solidFill>
                <a:latin typeface="Arial"/>
                <a:cs typeface="Arial"/>
              </a:rPr>
              <a:t>Closed</a:t>
            </a:r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79646"/>
                </a:solidFill>
                <a:latin typeface="Arial"/>
                <a:cs typeface="Arial"/>
              </a:rPr>
              <a:t>Loop</a:t>
            </a:r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 / Reprint 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94907" y="3313231"/>
            <a:ext cx="3020603" cy="24900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Soll- / Ist-Abgleich (</a:t>
            </a:r>
            <a:r>
              <a:rPr lang="de-DE" sz="1500" dirty="0" err="1">
                <a:solidFill>
                  <a:srgbClr val="F79646"/>
                </a:solidFill>
                <a:latin typeface="Arial"/>
                <a:cs typeface="Arial"/>
              </a:rPr>
              <a:t>Closed</a:t>
            </a:r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lang="de-DE" sz="1500" dirty="0" err="1">
                <a:solidFill>
                  <a:srgbClr val="F79646"/>
                </a:solidFill>
                <a:latin typeface="Arial"/>
                <a:cs typeface="Arial"/>
              </a:rPr>
              <a:t>Loop</a:t>
            </a:r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89593" y="3609021"/>
            <a:ext cx="2891970" cy="479841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72000" bIns="18000" rtlCol="0">
            <a:spAutoFit/>
          </a:bodyPr>
          <a:lstStyle/>
          <a:p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Reprint auf </a:t>
            </a:r>
            <a:r>
              <a:rPr lang="de-DE" sz="1500" dirty="0" err="1">
                <a:solidFill>
                  <a:srgbClr val="F79646"/>
                </a:solidFill>
                <a:latin typeface="Arial"/>
                <a:cs typeface="Arial"/>
              </a:rPr>
              <a:t>Record-</a:t>
            </a:r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, Gruppen-, </a:t>
            </a:r>
            <a:b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</a:br>
            <a:r>
              <a:rPr lang="de-DE" sz="1500" dirty="0">
                <a:solidFill>
                  <a:srgbClr val="F79646"/>
                </a:solidFill>
                <a:latin typeface="Arial"/>
                <a:cs typeface="Arial"/>
              </a:rPr>
              <a:t>Dokument- und Seitenebene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435"/>
            <a:ext cx="2651667" cy="602345"/>
          </a:xfrm>
        </p:spPr>
        <p:txBody>
          <a:bodyPr/>
          <a:lstStyle/>
          <a:p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Loop</a:t>
            </a:r>
            <a:endParaRPr lang="de-DE" dirty="0"/>
          </a:p>
        </p:txBody>
      </p:sp>
      <p:pic>
        <p:nvPicPr>
          <p:cNvPr id="3" name="loop.png" descr="/Volumes/Jobs/  Kunden/  DATEN_PARTNER /  2014/ PRAESIS_2014/loop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653278" y="300451"/>
            <a:ext cx="4598629" cy="3919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Bildschirmpräsentation (16:9)</PresentationFormat>
  <Paragraphs>187</Paragraphs>
  <Slides>17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Office-Design</vt:lpstr>
      <vt:lpstr>PowerPoint-Präsentation</vt:lpstr>
      <vt:lpstr>Flexibel und zertifiziert</vt:lpstr>
      <vt:lpstr>We love documents.</vt:lpstr>
      <vt:lpstr>PowerPoint-Präsentation</vt:lpstr>
      <vt:lpstr>Dokumenten-Management</vt:lpstr>
      <vt:lpstr>Eine Software – alles drin.</vt:lpstr>
      <vt:lpstr>PowerPoint-Präsentation</vt:lpstr>
      <vt:lpstr>Sicher? Sicher!</vt:lpstr>
      <vt:lpstr>Closed Loop</vt:lpstr>
      <vt:lpstr>Closed Loop</vt:lpstr>
      <vt:lpstr>MRD Eingangsdatei</vt:lpstr>
      <vt:lpstr>MDR Ausgangsdatei</vt:lpstr>
      <vt:lpstr>Beispiel Dokument</vt:lpstr>
      <vt:lpstr>Strg + P</vt:lpstr>
      <vt:lpstr>PowerPoint-Präsentation</vt:lpstr>
      <vt:lpstr>Logistik</vt:lpstr>
      <vt:lpstr>Vielen Dank für Ihre Aufmerksamkeit!  Welche Fragen dürfen wir Ihnen noch beantworten?</vt:lpstr>
    </vt:vector>
  </TitlesOfParts>
  <Company>Gestaltanstalt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Elmar Schnaare</dc:creator>
  <cp:lastModifiedBy>Axel Both</cp:lastModifiedBy>
  <cp:revision>146</cp:revision>
  <cp:lastPrinted>2017-06-27T08:44:59Z</cp:lastPrinted>
  <dcterms:created xsi:type="dcterms:W3CDTF">2015-05-06T11:26:57Z</dcterms:created>
  <dcterms:modified xsi:type="dcterms:W3CDTF">2018-02-07T14:59:41Z</dcterms:modified>
</cp:coreProperties>
</file>