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39"/>
  </p:notesMasterIdLst>
  <p:handoutMasterIdLst>
    <p:handoutMasterId r:id="rId40"/>
  </p:handoutMasterIdLst>
  <p:sldIdLst>
    <p:sldId id="368" r:id="rId5"/>
    <p:sldId id="438" r:id="rId6"/>
    <p:sldId id="450" r:id="rId7"/>
    <p:sldId id="418" r:id="rId8"/>
    <p:sldId id="333" r:id="rId9"/>
    <p:sldId id="420" r:id="rId10"/>
    <p:sldId id="422" r:id="rId11"/>
    <p:sldId id="423" r:id="rId12"/>
    <p:sldId id="424" r:id="rId13"/>
    <p:sldId id="425" r:id="rId14"/>
    <p:sldId id="430" r:id="rId15"/>
    <p:sldId id="427" r:id="rId16"/>
    <p:sldId id="428" r:id="rId17"/>
    <p:sldId id="343" r:id="rId18"/>
    <p:sldId id="439" r:id="rId19"/>
    <p:sldId id="433" r:id="rId20"/>
    <p:sldId id="436" r:id="rId21"/>
    <p:sldId id="437" r:id="rId22"/>
    <p:sldId id="381" r:id="rId23"/>
    <p:sldId id="384" r:id="rId24"/>
    <p:sldId id="385" r:id="rId25"/>
    <p:sldId id="379" r:id="rId26"/>
    <p:sldId id="440" r:id="rId27"/>
    <p:sldId id="441" r:id="rId28"/>
    <p:sldId id="442" r:id="rId29"/>
    <p:sldId id="443" r:id="rId30"/>
    <p:sldId id="444" r:id="rId31"/>
    <p:sldId id="445" r:id="rId32"/>
    <p:sldId id="446" r:id="rId33"/>
    <p:sldId id="447" r:id="rId34"/>
    <p:sldId id="448" r:id="rId35"/>
    <p:sldId id="449" r:id="rId36"/>
    <p:sldId id="353" r:id="rId37"/>
    <p:sldId id="362" r:id="rId38"/>
  </p:sldIdLst>
  <p:sldSz cx="12841288" cy="7223125"/>
  <p:notesSz cx="70104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1" userDrawn="1">
          <p15:clr>
            <a:srgbClr val="A4A3A4"/>
          </p15:clr>
        </p15:guide>
        <p15:guide id="2" pos="4069" userDrawn="1">
          <p15:clr>
            <a:srgbClr val="A4A3A4"/>
          </p15:clr>
        </p15:guide>
      </p15:sldGuideLst>
    </p:ext>
    <p:ext uri="{2D200454-40CA-4A62-9FC3-DE9A4176ACB9}">
      <p15:notesGuideLst xmlns="" xmlns:p15="http://schemas.microsoft.com/office/powerpoint/2012/main" xmlns:mv="urn:schemas-microsoft-com:mac:vml" xmlns:mc="http://schemas.openxmlformats.org/markup-compatibility/2006"/>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E7D"/>
    <a:srgbClr val="8C7E5E"/>
    <a:srgbClr val="E2F8E8"/>
    <a:srgbClr val="DDF6D7"/>
    <a:srgbClr val="E0660D"/>
    <a:srgbClr val="CC5C10"/>
    <a:srgbClr val="1DAC97"/>
    <a:srgbClr val="1B957D"/>
    <a:srgbClr val="44C70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1" autoAdjust="0"/>
    <p:restoredTop sz="94660"/>
  </p:normalViewPr>
  <p:slideViewPr>
    <p:cSldViewPr snapToGrid="0">
      <p:cViewPr>
        <p:scale>
          <a:sx n="100" d="100"/>
          <a:sy n="100" d="100"/>
        </p:scale>
        <p:origin x="-328" y="-80"/>
      </p:cViewPr>
      <p:guideLst>
        <p:guide orient="horz" pos="211"/>
        <p:guide pos="4069"/>
      </p:guideLst>
    </p:cSldViewPr>
  </p:slideViewPr>
  <p:notesTextViewPr>
    <p:cViewPr>
      <p:scale>
        <a:sx n="1" d="1"/>
        <a:sy n="1" d="1"/>
      </p:scale>
      <p:origin x="0" y="0"/>
    </p:cViewPr>
  </p:notesTextViewPr>
  <p:sorterViewPr>
    <p:cViewPr varScale="1">
      <p:scale>
        <a:sx n="100" d="100"/>
        <a:sy n="100" d="100"/>
      </p:scale>
      <p:origin x="0" y="6824"/>
    </p:cViewPr>
  </p:sorterViewPr>
  <p:notesViewPr>
    <p:cSldViewPr snapToGrid="0" showGuides="1">
      <p:cViewPr varScale="1">
        <p:scale>
          <a:sx n="63" d="100"/>
          <a:sy n="63" d="100"/>
        </p:scale>
        <p:origin x="3134" y="53"/>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tags" Target="tags/tag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9D94B9E5-523F-4A68-8A86-D4930D699836}" type="datetimeFigureOut">
              <a:rPr lang="en-US" smtClean="0"/>
              <a:pPr/>
              <a:t>11/9/17</a:t>
            </a:fld>
            <a:endParaRPr lang="en-US"/>
          </a:p>
        </p:txBody>
      </p:sp>
      <p:sp>
        <p:nvSpPr>
          <p:cNvPr id="4" name="Footer Placeholder 3"/>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C561808F-585D-4CDA-B25D-AC5FC8E4C4F9}" type="slidenum">
              <a:rPr lang="en-US" smtClean="0"/>
              <a:pPr/>
              <a:t>‹#›</a:t>
            </a:fld>
            <a:endParaRPr lang="en-US"/>
          </a:p>
        </p:txBody>
      </p:sp>
    </p:spTree>
    <p:extLst>
      <p:ext uri="{BB962C8B-B14F-4D97-AF65-F5344CB8AC3E}">
        <p14:creationId xmlns:p14="http://schemas.microsoft.com/office/powerpoint/2010/main" val="3057323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F58FF659-DFF1-45C0-A0A6-72D7C675F856}" type="datetimeFigureOut">
              <a:rPr lang="en-US" smtClean="0"/>
              <a:pPr/>
              <a:t>11/9/17</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77FEF24E-9E28-4589-BD84-084373289187}" type="slidenum">
              <a:rPr lang="en-US" smtClean="0"/>
              <a:pPr/>
              <a:t>‹#›</a:t>
            </a:fld>
            <a:endParaRPr lang="en-US"/>
          </a:p>
        </p:txBody>
      </p:sp>
    </p:spTree>
    <p:extLst>
      <p:ext uri="{BB962C8B-B14F-4D97-AF65-F5344CB8AC3E}">
        <p14:creationId xmlns:p14="http://schemas.microsoft.com/office/powerpoint/2010/main" val="319042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673BD2-503B-6B42-B2A9-20FB3DCAE370}"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374013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pPr/>
              <a:t>18</a:t>
            </a:fld>
            <a:endParaRPr lang="en-US" dirty="0"/>
          </a:p>
        </p:txBody>
      </p:sp>
    </p:spTree>
    <p:extLst>
      <p:ext uri="{BB962C8B-B14F-4D97-AF65-F5344CB8AC3E}">
        <p14:creationId xmlns:p14="http://schemas.microsoft.com/office/powerpoint/2010/main" val="394441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97097"/>
            <a:ext cx="12841288" cy="584962"/>
          </a:xfrm>
          <a:prstGeom prst="rect">
            <a:avLst/>
          </a:prstGeom>
          <a:solidFill>
            <a:schemeClr val="accent2"/>
          </a:solidFill>
        </p:spPr>
        <p:txBody>
          <a:bodyPr lIns="0" tIns="45720" rIns="0" bIns="45720" anchor="ctr" anchorCtr="0">
            <a:normAutofit/>
          </a:bodyPr>
          <a:lstStyle>
            <a:lvl1pPr algn="ctr">
              <a:defRPr sz="2800" b="1">
                <a:solidFill>
                  <a:srgbClr val="1DAC97"/>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6382059"/>
            <a:ext cx="12841288" cy="584962"/>
          </a:xfrm>
          <a:prstGeom prst="rect">
            <a:avLst/>
          </a:prstGeom>
          <a:solidFill>
            <a:schemeClr val="accent2"/>
          </a:solidFill>
        </p:spPr>
        <p:txBody>
          <a:bodyPr lIns="0" rIns="0" anchor="ctr">
            <a:normAutofit/>
          </a:bodyPr>
          <a:lstStyle>
            <a:lvl1pPr marL="0" indent="0" algn="ctr">
              <a:buNone/>
              <a:defRPr sz="2400">
                <a:solidFill>
                  <a:srgbClr val="E0660D"/>
                </a:solidFill>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dirty="0" smtClean="0"/>
              <a:t>Click to edit Master subtitle style</a:t>
            </a:r>
            <a:endParaRPr lang="en-US" dirty="0"/>
          </a:p>
        </p:txBody>
      </p:sp>
      <p:sp>
        <p:nvSpPr>
          <p:cNvPr id="30" name="Rectangle 29"/>
          <p:cNvSpPr/>
          <p:nvPr/>
        </p:nvSpPr>
        <p:spPr>
          <a:xfrm>
            <a:off x="6759752" y="749712"/>
            <a:ext cx="5674900" cy="381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2000" b="1" dirty="0" smtClean="0">
                <a:solidFill>
                  <a:srgbClr val="E0660D"/>
                </a:solidFill>
              </a:rPr>
              <a:t>TRANSFORMING ONLINE LENDING</a:t>
            </a:r>
          </a:p>
        </p:txBody>
      </p:sp>
      <p:sp>
        <p:nvSpPr>
          <p:cNvPr id="31" name="Rectangle 30"/>
          <p:cNvSpPr/>
          <p:nvPr/>
        </p:nvSpPr>
        <p:spPr>
          <a:xfrm>
            <a:off x="10881016" y="0"/>
            <a:ext cx="1960272" cy="2564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82880" rIns="182880" bIns="0" rtlCol="0" anchor="b"/>
          <a:lstStyle/>
          <a:p>
            <a:pPr algn="r"/>
            <a:r>
              <a:rPr lang="en-US" sz="1600" b="1" dirty="0" smtClean="0">
                <a:solidFill>
                  <a:srgbClr val="1DAC97"/>
                </a:solidFill>
              </a:rPr>
              <a:t>CONFIDENTIAL</a:t>
            </a:r>
          </a:p>
        </p:txBody>
      </p:sp>
      <p:pic>
        <p:nvPicPr>
          <p:cNvPr id="9" name="Picture 8"/>
          <p:cNvPicPr>
            <a:picLocks noChangeAspect="1"/>
          </p:cNvPicPr>
          <p:nvPr userDrawn="1"/>
        </p:nvPicPr>
        <p:blipFill>
          <a:blip r:embed="rId2"/>
          <a:stretch>
            <a:fillRect/>
          </a:stretch>
        </p:blipFill>
        <p:spPr>
          <a:xfrm>
            <a:off x="274158" y="260333"/>
            <a:ext cx="4304040" cy="796123"/>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11"/>
          <a:stretch/>
        </p:blipFill>
        <p:spPr>
          <a:xfrm>
            <a:off x="10266" y="1547340"/>
            <a:ext cx="12841695" cy="3948777"/>
          </a:xfrm>
          <a:prstGeom prst="rect">
            <a:avLst/>
          </a:prstGeom>
        </p:spPr>
      </p:pic>
    </p:spTree>
    <p:extLst>
      <p:ext uri="{BB962C8B-B14F-4D97-AF65-F5344CB8AC3E}">
        <p14:creationId xmlns:p14="http://schemas.microsoft.com/office/powerpoint/2010/main" val="302285426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1DAC97"/>
                </a:solidFill>
              </a:defRPr>
            </a:lvl1pPr>
          </a:lstStyle>
          <a:p>
            <a:r>
              <a:rPr lang="en-US" dirty="0" smtClean="0"/>
              <a:t>Click to edit Master title style</a:t>
            </a:r>
            <a:endParaRPr lang="fr-FR" dirty="0"/>
          </a:p>
        </p:txBody>
      </p:sp>
    </p:spTree>
    <p:extLst>
      <p:ext uri="{BB962C8B-B14F-4D97-AF65-F5344CB8AC3E}">
        <p14:creationId xmlns:p14="http://schemas.microsoft.com/office/powerpoint/2010/main" val="364658864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Split">
    <p:spTree>
      <p:nvGrpSpPr>
        <p:cNvPr id="1" name=""/>
        <p:cNvGrpSpPr/>
        <p:nvPr/>
      </p:nvGrpSpPr>
      <p:grpSpPr>
        <a:xfrm>
          <a:off x="0" y="0"/>
          <a:ext cx="0" cy="0"/>
          <a:chOff x="0" y="0"/>
          <a:chExt cx="0" cy="0"/>
        </a:xfrm>
      </p:grpSpPr>
      <p:sp>
        <p:nvSpPr>
          <p:cNvPr id="3" name="Rectangle 2"/>
          <p:cNvSpPr/>
          <p:nvPr/>
        </p:nvSpPr>
        <p:spPr>
          <a:xfrm>
            <a:off x="0" y="1034515"/>
            <a:ext cx="12841288" cy="6188611"/>
          </a:xfrm>
          <a:prstGeom prst="rect">
            <a:avLst/>
          </a:prstGeom>
          <a:solidFill>
            <a:srgbClr val="EBBE7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2" name="Title 1"/>
          <p:cNvSpPr>
            <a:spLocks noGrp="1"/>
          </p:cNvSpPr>
          <p:nvPr>
            <p:ph type="title"/>
          </p:nvPr>
        </p:nvSpPr>
        <p:spPr/>
        <p:txBody>
          <a:bodyPr/>
          <a:lstStyle>
            <a:lvl1pPr algn="ctr">
              <a:defRPr sz="3600">
                <a:solidFill>
                  <a:srgbClr val="1DAC97"/>
                </a:solidFill>
              </a:defRPr>
            </a:lvl1pPr>
          </a:lstStyle>
          <a:p>
            <a:r>
              <a:rPr lang="en-US" dirty="0" smtClean="0"/>
              <a:t>Click to edit Master title style</a:t>
            </a:r>
            <a:endParaRPr lang="fr-FR" dirty="0"/>
          </a:p>
        </p:txBody>
      </p:sp>
      <p:sp>
        <p:nvSpPr>
          <p:cNvPr id="35" name="Rectangle 34"/>
          <p:cNvSpPr/>
          <p:nvPr/>
        </p:nvSpPr>
        <p:spPr>
          <a:xfrm>
            <a:off x="0" y="6842125"/>
            <a:ext cx="1960272" cy="381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smtClean="0">
                <a:solidFill>
                  <a:schemeClr val="accent5"/>
                </a:solidFill>
              </a:rPr>
              <a:t>CONFIDENTIAL</a:t>
            </a:r>
          </a:p>
        </p:txBody>
      </p:sp>
      <p:sp>
        <p:nvSpPr>
          <p:cNvPr id="5" name="Rectangle 4"/>
          <p:cNvSpPr/>
          <p:nvPr userDrawn="1"/>
        </p:nvSpPr>
        <p:spPr>
          <a:xfrm>
            <a:off x="0" y="1835460"/>
            <a:ext cx="12841288" cy="5387665"/>
          </a:xfrm>
          <a:prstGeom prst="rect">
            <a:avLst/>
          </a:prstGeom>
          <a:solidFill>
            <a:srgbClr val="EBBE7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rgbClr val="1DAC97"/>
              </a:solidFill>
            </a:endParaRPr>
          </a:p>
        </p:txBody>
      </p:sp>
      <p:sp>
        <p:nvSpPr>
          <p:cNvPr id="6" name="Rectangle 5"/>
          <p:cNvSpPr/>
          <p:nvPr userDrawn="1"/>
        </p:nvSpPr>
        <p:spPr>
          <a:xfrm>
            <a:off x="0" y="6842125"/>
            <a:ext cx="1960272" cy="381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smtClean="0">
                <a:solidFill>
                  <a:srgbClr val="1DAC97"/>
                </a:solidFill>
              </a:rPr>
              <a:t>CONFIDENTIAL</a:t>
            </a:r>
          </a:p>
        </p:txBody>
      </p:sp>
    </p:spTree>
    <p:extLst>
      <p:ext uri="{BB962C8B-B14F-4D97-AF65-F5344CB8AC3E}">
        <p14:creationId xmlns:p14="http://schemas.microsoft.com/office/powerpoint/2010/main" val="89950779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Last Page Logo">
    <p:spTree>
      <p:nvGrpSpPr>
        <p:cNvPr id="1" name=""/>
        <p:cNvGrpSpPr/>
        <p:nvPr/>
      </p:nvGrpSpPr>
      <p:grpSpPr>
        <a:xfrm>
          <a:off x="0" y="0"/>
          <a:ext cx="0" cy="0"/>
          <a:chOff x="0" y="0"/>
          <a:chExt cx="0" cy="0"/>
        </a:xfrm>
      </p:grpSpPr>
      <p:pic>
        <p:nvPicPr>
          <p:cNvPr id="39" name="Picture 38"/>
          <p:cNvPicPr>
            <a:picLocks noChangeAspect="1"/>
          </p:cNvPicPr>
          <p:nvPr userDrawn="1"/>
        </p:nvPicPr>
        <p:blipFill>
          <a:blip r:embed="rId2"/>
          <a:stretch>
            <a:fillRect/>
          </a:stretch>
        </p:blipFill>
        <p:spPr>
          <a:xfrm>
            <a:off x="1780076" y="2753191"/>
            <a:ext cx="9281136" cy="1716742"/>
          </a:xfrm>
          <a:prstGeom prst="rect">
            <a:avLst/>
          </a:prstGeom>
        </p:spPr>
      </p:pic>
    </p:spTree>
    <p:extLst>
      <p:ext uri="{BB962C8B-B14F-4D97-AF65-F5344CB8AC3E}">
        <p14:creationId xmlns:p14="http://schemas.microsoft.com/office/powerpoint/2010/main" val="205730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20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12841288" cy="7223125"/>
          </a:xfrm>
          <a:effectLst/>
        </p:spPr>
        <p:txBody>
          <a:bodyPr>
            <a:normAutofit/>
          </a:bodyPr>
          <a:lstStyle>
            <a:lvl1pPr marL="0" indent="0">
              <a:buNone/>
              <a:defRPr sz="22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85431682"/>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257706"/>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gImag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673" y="0"/>
            <a:ext cx="12841289" cy="7223125"/>
          </a:xfrm>
          <a:effectLst/>
        </p:spPr>
        <p:txBody>
          <a:bodyPr>
            <a:normAutofit/>
          </a:bodyPr>
          <a:lstStyle>
            <a:lvl1pPr marL="0" indent="0">
              <a:buNone/>
              <a:defRPr sz="22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1002036"/>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tags" Target="../tags/tag3.xml"/><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477176" y="56430"/>
            <a:ext cx="11886936" cy="878857"/>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lvl="0"/>
            <a:endParaRPr lang="en-CA" noProof="1" smtClean="0"/>
          </a:p>
        </p:txBody>
      </p:sp>
      <p:sp>
        <p:nvSpPr>
          <p:cNvPr id="11" name="Text Placeholder 10"/>
          <p:cNvSpPr>
            <a:spLocks noGrp="1"/>
          </p:cNvSpPr>
          <p:nvPr>
            <p:ph type="body" idx="1"/>
            <p:custDataLst>
              <p:tags r:id="rId11"/>
            </p:custDataLst>
          </p:nvPr>
        </p:nvSpPr>
        <p:spPr>
          <a:xfrm>
            <a:off x="477176" y="1184129"/>
            <a:ext cx="11886936" cy="5310651"/>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SlideNumber"/>
          <p:cNvSpPr/>
          <p:nvPr/>
        </p:nvSpPr>
        <p:spPr>
          <a:xfrm>
            <a:off x="12418902" y="6750171"/>
            <a:ext cx="422386" cy="381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91440" bIns="0" rtlCol="0" anchor="ctr" anchorCtr="0"/>
          <a:lstStyle/>
          <a:p>
            <a:pPr algn="ctr"/>
            <a:fld id="{BB69BBE8-4DB2-4642-B003-B220ACD5A2FD}" type="slidenum">
              <a:rPr lang="en-US" sz="1800" b="1" baseline="0" smtClean="0">
                <a:solidFill>
                  <a:srgbClr val="080808"/>
                </a:solidFill>
                <a:latin typeface="Roboto" panose="02000000000000000000" pitchFamily="2" charset="0"/>
                <a:ea typeface="Roboto" panose="02000000000000000000" pitchFamily="2" charset="0"/>
              </a:rPr>
              <a:pPr algn="ctr"/>
              <a:t>‹#›</a:t>
            </a:fld>
            <a:endParaRPr lang="fr-FR" sz="1800" b="1" dirty="0" smtClean="0">
              <a:solidFill>
                <a:srgbClr val="080808"/>
              </a:solidFill>
              <a:latin typeface="Roboto" panose="02000000000000000000" pitchFamily="2" charset="0"/>
              <a:ea typeface="Roboto" panose="02000000000000000000" pitchFamily="2" charset="0"/>
            </a:endParaRPr>
          </a:p>
        </p:txBody>
      </p:sp>
      <p:cxnSp>
        <p:nvCxnSpPr>
          <p:cNvPr id="3" name="Straight Connector 2"/>
          <p:cNvCxnSpPr/>
          <p:nvPr/>
        </p:nvCxnSpPr>
        <p:spPr>
          <a:xfrm>
            <a:off x="0" y="1031132"/>
            <a:ext cx="12841288" cy="0"/>
          </a:xfrm>
          <a:prstGeom prst="line">
            <a:avLst/>
          </a:prstGeom>
          <a:ln w="12700">
            <a:solidFill>
              <a:srgbClr val="63646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403840" y="6750171"/>
            <a:ext cx="1960272" cy="381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800" b="1" dirty="0" smtClean="0">
                <a:solidFill>
                  <a:schemeClr val="accent5"/>
                </a:solidFill>
              </a:rPr>
              <a:t>CONFIDENTIAL</a:t>
            </a:r>
          </a:p>
        </p:txBody>
      </p:sp>
      <p:cxnSp>
        <p:nvCxnSpPr>
          <p:cNvPr id="28" name="Straight Connector 27"/>
          <p:cNvCxnSpPr/>
          <p:nvPr userDrawn="1"/>
        </p:nvCxnSpPr>
        <p:spPr>
          <a:xfrm>
            <a:off x="0" y="1031132"/>
            <a:ext cx="12841288" cy="0"/>
          </a:xfrm>
          <a:prstGeom prst="line">
            <a:avLst/>
          </a:prstGeom>
          <a:ln w="12700">
            <a:solidFill>
              <a:srgbClr val="636466"/>
            </a:solidFill>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10403840" y="6750171"/>
            <a:ext cx="1960272" cy="381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800" b="1" dirty="0" smtClean="0">
                <a:solidFill>
                  <a:srgbClr val="1DAC97"/>
                </a:solidFill>
              </a:rPr>
              <a:t>CONFIDENTIAL</a:t>
            </a:r>
          </a:p>
        </p:txBody>
      </p:sp>
      <p:pic>
        <p:nvPicPr>
          <p:cNvPr id="31" name="Picture 30"/>
          <p:cNvPicPr>
            <a:picLocks noChangeAspect="1"/>
          </p:cNvPicPr>
          <p:nvPr userDrawn="1"/>
        </p:nvPicPr>
        <p:blipFill>
          <a:blip r:embed="rId12"/>
          <a:stretch>
            <a:fillRect/>
          </a:stretch>
        </p:blipFill>
        <p:spPr>
          <a:xfrm>
            <a:off x="11140260" y="148489"/>
            <a:ext cx="1546432" cy="289033"/>
          </a:xfrm>
          <a:prstGeom prst="rect">
            <a:avLst/>
          </a:prstGeom>
        </p:spPr>
      </p:pic>
    </p:spTree>
    <p:custDataLst>
      <p:tags r:id="rId10"/>
    </p:custDataLst>
    <p:extLst>
      <p:ext uri="{BB962C8B-B14F-4D97-AF65-F5344CB8AC3E}">
        <p14:creationId xmlns:p14="http://schemas.microsoft.com/office/powerpoint/2010/main" val="768086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iming>
    <p:tnLst>
      <p:par>
        <p:cTn xmlns:p14="http://schemas.microsoft.com/office/powerpoint/2010/main" id="1" dur="indefinite" restart="never" nodeType="tmRoot"/>
      </p:par>
    </p:tnLst>
  </p:timing>
  <p:txStyles>
    <p:titleStyle>
      <a:lvl1pPr algn="l" defTabSz="981334" rtl="0" eaLnBrk="1" latinLnBrk="0" hangingPunct="1">
        <a:spcBef>
          <a:spcPct val="0"/>
        </a:spcBef>
        <a:buNone/>
        <a:defRPr sz="3200" b="1" kern="1200">
          <a:solidFill>
            <a:schemeClr val="accent6"/>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xmlns:mv="urn:schemas-microsoft-com:mac:vml" xmlns:mc="http://schemas.openxmlformats.org/markup-compatibility/2006"/>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1" Type="http://schemas.openxmlformats.org/officeDocument/2006/relationships/tags" Target="../tags/tag19.xml"/><Relationship Id="rId12" Type="http://schemas.openxmlformats.org/officeDocument/2006/relationships/tags" Target="../tags/tag20.xml"/><Relationship Id="rId13" Type="http://schemas.openxmlformats.org/officeDocument/2006/relationships/slideLayout" Target="../slideLayouts/slideLayout2.xml"/><Relationship Id="rId1" Type="http://schemas.openxmlformats.org/officeDocument/2006/relationships/tags" Target="../tags/tag9.xml"/><Relationship Id="rId2" Type="http://schemas.openxmlformats.org/officeDocument/2006/relationships/tags" Target="../tags/tag10.xml"/><Relationship Id="rId3" Type="http://schemas.openxmlformats.org/officeDocument/2006/relationships/tags" Target="../tags/tag11.xml"/><Relationship Id="rId4" Type="http://schemas.openxmlformats.org/officeDocument/2006/relationships/tags" Target="../tags/tag12.xml"/><Relationship Id="rId5" Type="http://schemas.openxmlformats.org/officeDocument/2006/relationships/tags" Target="../tags/tag13.xml"/><Relationship Id="rId6" Type="http://schemas.openxmlformats.org/officeDocument/2006/relationships/tags" Target="../tags/tag14.xml"/><Relationship Id="rId7" Type="http://schemas.openxmlformats.org/officeDocument/2006/relationships/tags" Target="../tags/tag15.xml"/><Relationship Id="rId8" Type="http://schemas.openxmlformats.org/officeDocument/2006/relationships/tags" Target="../tags/tag16.xml"/><Relationship Id="rId9" Type="http://schemas.openxmlformats.org/officeDocument/2006/relationships/tags" Target="../tags/tag17.xml"/><Relationship Id="rId10" Type="http://schemas.openxmlformats.org/officeDocument/2006/relationships/tags" Target="../tags/tag18.xml"/></Relationships>
</file>

<file path=ppt/slides/_rels/slide15.xml.rels><?xml version="1.0" encoding="UTF-8" standalone="yes"?>
<Relationships xmlns="http://schemas.openxmlformats.org/package/2006/relationships"><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jpg"/><Relationship Id="rId28" Type="http://schemas.openxmlformats.org/officeDocument/2006/relationships/image" Target="../media/image31.png"/><Relationship Id="rId2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9.png"/><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image" Target="../media/image11.png"/><Relationship Id="rId30" Type="http://schemas.openxmlformats.org/officeDocument/2006/relationships/image" Target="../media/image33.png"/><Relationship Id="rId31" Type="http://schemas.openxmlformats.org/officeDocument/2006/relationships/image" Target="../media/image34.png"/><Relationship Id="rId32" Type="http://schemas.openxmlformats.org/officeDocument/2006/relationships/image" Target="../media/image35.png"/><Relationship Id="rId9" Type="http://schemas.openxmlformats.org/officeDocument/2006/relationships/image" Target="../media/image14.png"/><Relationship Id="rId6" Type="http://schemas.microsoft.com/office/2007/relationships/hdphoto" Target="../media/hdphoto2.wdp"/><Relationship Id="rId7" Type="http://schemas.openxmlformats.org/officeDocument/2006/relationships/image" Target="../media/image12.jpg"/><Relationship Id="rId8" Type="http://schemas.openxmlformats.org/officeDocument/2006/relationships/image" Target="../media/image13.png"/><Relationship Id="rId33" Type="http://schemas.openxmlformats.org/officeDocument/2006/relationships/image" Target="../media/image36.png"/><Relationship Id="rId34" Type="http://schemas.openxmlformats.org/officeDocument/2006/relationships/image" Target="../media/image37.png"/><Relationship Id="rId35" Type="http://schemas.openxmlformats.org/officeDocument/2006/relationships/image" Target="../media/image38.png"/><Relationship Id="rId36" Type="http://schemas.openxmlformats.org/officeDocument/2006/relationships/image" Target="../media/image39.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microsoft.com/office/2007/relationships/hdphoto" Target="../media/hdphoto3.wdp"/><Relationship Id="rId16" Type="http://schemas.openxmlformats.org/officeDocument/2006/relationships/image" Target="../media/image20.png"/><Relationship Id="rId17" Type="http://schemas.microsoft.com/office/2007/relationships/hdphoto" Target="../media/hdphoto4.wdp"/><Relationship Id="rId18" Type="http://schemas.openxmlformats.org/officeDocument/2006/relationships/image" Target="../media/image21.png"/><Relationship Id="rId19" Type="http://schemas.openxmlformats.org/officeDocument/2006/relationships/image" Target="../media/image22.jpg"/><Relationship Id="rId37" Type="http://schemas.openxmlformats.org/officeDocument/2006/relationships/image" Target="../media/image40.png"/><Relationship Id="rId38" Type="http://schemas.openxmlformats.org/officeDocument/2006/relationships/image" Target="../media/image41.png"/><Relationship Id="rId39" Type="http://schemas.openxmlformats.org/officeDocument/2006/relationships/image" Target="../media/image42.emf"/><Relationship Id="rId40" Type="http://schemas.openxmlformats.org/officeDocument/2006/relationships/image" Target="../media/image43.png"/><Relationship Id="rId41" Type="http://schemas.openxmlformats.org/officeDocument/2006/relationships/image" Target="../media/image44.png"/><Relationship Id="rId42"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slideLayout" Target="../slideLayouts/slideLayout2.xml"/><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tags" Target="../tags/tag21.xml"/><Relationship Id="rId2"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tags" Target="../tags/tag27.xml"/><Relationship Id="rId4" Type="http://schemas.openxmlformats.org/officeDocument/2006/relationships/tags" Target="../tags/tag28.xml"/><Relationship Id="rId5" Type="http://schemas.openxmlformats.org/officeDocument/2006/relationships/slideLayout" Target="../slideLayouts/slideLayout2.xml"/><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tags" Target="../tags/tag25.xml"/><Relationship Id="rId2" Type="http://schemas.openxmlformats.org/officeDocument/2006/relationships/tags" Target="../tags/tag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5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normAutofit/>
          </a:bodyPr>
          <a:lstStyle/>
          <a:p>
            <a:r>
              <a:rPr lang="en-US" dirty="0" smtClean="0">
                <a:cs typeface="Frutiger CE 55 Roman"/>
              </a:rPr>
              <a:t>Company Overview</a:t>
            </a:r>
            <a:endParaRPr lang="en-US" dirty="0">
              <a:cs typeface="Frutiger CE 55 Roman"/>
            </a:endParaRPr>
          </a:p>
        </p:txBody>
      </p:sp>
      <p:sp>
        <p:nvSpPr>
          <p:cNvPr id="2" name="Subtitle 1"/>
          <p:cNvSpPr>
            <a:spLocks noGrp="1"/>
          </p:cNvSpPr>
          <p:nvPr>
            <p:ph type="subTitle" idx="1"/>
          </p:nvPr>
        </p:nvSpPr>
        <p:spPr>
          <a:xfrm>
            <a:off x="38894" y="6313075"/>
            <a:ext cx="12841288" cy="584962"/>
          </a:xfrm>
        </p:spPr>
        <p:txBody>
          <a:bodyPr/>
          <a:lstStyle/>
          <a:p>
            <a:r>
              <a:rPr lang="en-US" dirty="0" smtClean="0"/>
              <a:t>November</a:t>
            </a:r>
            <a:r>
              <a:rPr lang="en-US" dirty="0" smtClean="0"/>
              <a:t> </a:t>
            </a:r>
            <a:r>
              <a:rPr lang="en-US" dirty="0" smtClean="0"/>
              <a:t>2017</a:t>
            </a:r>
            <a:endParaRPr lang="en-US" dirty="0"/>
          </a:p>
        </p:txBody>
      </p:sp>
      <p:sp>
        <p:nvSpPr>
          <p:cNvPr id="7" name="Subtitle 1"/>
          <p:cNvSpPr txBox="1">
            <a:spLocks/>
          </p:cNvSpPr>
          <p:nvPr/>
        </p:nvSpPr>
        <p:spPr>
          <a:xfrm>
            <a:off x="2571486" y="2382304"/>
            <a:ext cx="3852333" cy="613631"/>
          </a:xfrm>
          <a:prstGeom prst="rect">
            <a:avLst/>
          </a:prstGeom>
        </p:spPr>
        <p:txBody>
          <a:bodyPr lIns="96223" tIns="48113" rIns="96223" bIns="48113">
            <a:noAutofit/>
          </a:bodyPr>
          <a:lstStyle>
            <a:lvl1pPr marL="342597" indent="-342597" algn="l" defTabSz="456794" rtl="0" eaLnBrk="1" latinLnBrk="0" hangingPunct="1">
              <a:spcBef>
                <a:spcPct val="20000"/>
              </a:spcBef>
              <a:buFont typeface="Arial"/>
              <a:buChar char="•"/>
              <a:defRPr sz="3200" kern="1200">
                <a:solidFill>
                  <a:schemeClr val="tx1"/>
                </a:solidFill>
                <a:latin typeface="+mn-lt"/>
                <a:ea typeface="+mn-ea"/>
                <a:cs typeface="+mn-cs"/>
              </a:defRPr>
            </a:lvl1pPr>
            <a:lvl2pPr marL="742292" indent="-285495" algn="l" defTabSz="456794" rtl="0" eaLnBrk="1" latinLnBrk="0" hangingPunct="1">
              <a:spcBef>
                <a:spcPct val="20000"/>
              </a:spcBef>
              <a:buFont typeface="Arial"/>
              <a:buChar char="–"/>
              <a:defRPr sz="2800" kern="1200">
                <a:solidFill>
                  <a:schemeClr val="tx1"/>
                </a:solidFill>
                <a:latin typeface="+mn-lt"/>
                <a:ea typeface="+mn-ea"/>
                <a:cs typeface="+mn-cs"/>
              </a:defRPr>
            </a:lvl2pPr>
            <a:lvl3pPr marL="1141988" indent="-228397" algn="l" defTabSz="456794" rtl="0" eaLnBrk="1" latinLnBrk="0" hangingPunct="1">
              <a:spcBef>
                <a:spcPct val="20000"/>
              </a:spcBef>
              <a:buFont typeface="Arial"/>
              <a:buChar char="•"/>
              <a:defRPr sz="2400" kern="1200">
                <a:solidFill>
                  <a:schemeClr val="tx1"/>
                </a:solidFill>
                <a:latin typeface="+mn-lt"/>
                <a:ea typeface="+mn-ea"/>
                <a:cs typeface="+mn-cs"/>
              </a:defRPr>
            </a:lvl3pPr>
            <a:lvl4pPr marL="1598784" indent="-228397" algn="l" defTabSz="456794" rtl="0" eaLnBrk="1" latinLnBrk="0" hangingPunct="1">
              <a:spcBef>
                <a:spcPct val="20000"/>
              </a:spcBef>
              <a:buFont typeface="Arial"/>
              <a:buChar char="–"/>
              <a:defRPr sz="2000" kern="1200">
                <a:solidFill>
                  <a:schemeClr val="tx1"/>
                </a:solidFill>
                <a:latin typeface="+mn-lt"/>
                <a:ea typeface="+mn-ea"/>
                <a:cs typeface="+mn-cs"/>
              </a:defRPr>
            </a:lvl4pPr>
            <a:lvl5pPr marL="2055579" indent="-228397" algn="l" defTabSz="456794" rtl="0" eaLnBrk="1" latinLnBrk="0" hangingPunct="1">
              <a:spcBef>
                <a:spcPct val="20000"/>
              </a:spcBef>
              <a:buFont typeface="Arial"/>
              <a:buChar char="»"/>
              <a:defRPr sz="2000" kern="1200">
                <a:solidFill>
                  <a:schemeClr val="tx1"/>
                </a:solidFill>
                <a:latin typeface="+mn-lt"/>
                <a:ea typeface="+mn-ea"/>
                <a:cs typeface="+mn-cs"/>
              </a:defRPr>
            </a:lvl5pPr>
            <a:lvl6pPr marL="2512374" indent="-228397" algn="l" defTabSz="456794" rtl="0" eaLnBrk="1" latinLnBrk="0" hangingPunct="1">
              <a:spcBef>
                <a:spcPct val="20000"/>
              </a:spcBef>
              <a:buFont typeface="Arial"/>
              <a:buChar char="•"/>
              <a:defRPr sz="2000" kern="1200">
                <a:solidFill>
                  <a:schemeClr val="tx1"/>
                </a:solidFill>
                <a:latin typeface="+mn-lt"/>
                <a:ea typeface="+mn-ea"/>
                <a:cs typeface="+mn-cs"/>
              </a:defRPr>
            </a:lvl6pPr>
            <a:lvl7pPr marL="2969171" indent="-228397" algn="l" defTabSz="456794" rtl="0" eaLnBrk="1" latinLnBrk="0" hangingPunct="1">
              <a:spcBef>
                <a:spcPct val="20000"/>
              </a:spcBef>
              <a:buFont typeface="Arial"/>
              <a:buChar char="•"/>
              <a:defRPr sz="2000" kern="1200">
                <a:solidFill>
                  <a:schemeClr val="tx1"/>
                </a:solidFill>
                <a:latin typeface="+mn-lt"/>
                <a:ea typeface="+mn-ea"/>
                <a:cs typeface="+mn-cs"/>
              </a:defRPr>
            </a:lvl7pPr>
            <a:lvl8pPr marL="3425965" indent="-228397" algn="l" defTabSz="456794" rtl="0" eaLnBrk="1" latinLnBrk="0" hangingPunct="1">
              <a:spcBef>
                <a:spcPct val="20000"/>
              </a:spcBef>
              <a:buFont typeface="Arial"/>
              <a:buChar char="•"/>
              <a:defRPr sz="2000" kern="1200">
                <a:solidFill>
                  <a:schemeClr val="tx1"/>
                </a:solidFill>
                <a:latin typeface="+mn-lt"/>
                <a:ea typeface="+mn-ea"/>
                <a:cs typeface="+mn-cs"/>
              </a:defRPr>
            </a:lvl8pPr>
            <a:lvl9pPr marL="3882763" indent="-228397" algn="l" defTabSz="456794"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endParaRPr lang="en-US" sz="2106" b="1" dirty="0">
              <a:solidFill>
                <a:schemeClr val="tx1">
                  <a:lumMod val="85000"/>
                  <a:lumOff val="15000"/>
                </a:schemeClr>
              </a:solidFill>
              <a:cs typeface="Frutiger CE 55 Roman"/>
            </a:endParaRPr>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endParaRPr lang="en-US" sz="105">
              <a:solidFill>
                <a:srgbClr val="FFFFFF"/>
              </a:solidFill>
            </a:endParaRPr>
          </a:p>
        </p:txBody>
      </p:sp>
    </p:spTree>
    <p:extLst>
      <p:ext uri="{BB962C8B-B14F-4D97-AF65-F5344CB8AC3E}">
        <p14:creationId xmlns:p14="http://schemas.microsoft.com/office/powerpoint/2010/main" val="27710291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Rectangle 1"/>
          <p:cNvSpPr>
            <a:spLocks/>
          </p:cNvSpPr>
          <p:nvPr/>
        </p:nvSpPr>
        <p:spPr bwMode="auto">
          <a:xfrm>
            <a:off x="415886" y="1540404"/>
            <a:ext cx="5072767" cy="77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2500" b="1" dirty="0">
                <a:solidFill>
                  <a:schemeClr val="accent6">
                    <a:lumMod val="50000"/>
                  </a:schemeClr>
                </a:solidFill>
                <a:latin typeface="Roboto" panose="02000000000000000000"/>
                <a:ea typeface="ＭＳ Ｐゴシック" charset="0"/>
                <a:cs typeface="ＭＳ Ｐゴシック" charset="0"/>
                <a:sym typeface="Bebas Neue" charset="0"/>
              </a:rPr>
              <a:t>Lenders Get 10X-</a:t>
            </a:r>
            <a:r>
              <a:rPr lang="en-US" sz="2500" b="1" dirty="0" smtClean="0">
                <a:solidFill>
                  <a:schemeClr val="accent6">
                    <a:lumMod val="50000"/>
                  </a:schemeClr>
                </a:solidFill>
                <a:latin typeface="Roboto" panose="02000000000000000000"/>
                <a:ea typeface="ＭＳ Ｐゴシック" charset="0"/>
                <a:cs typeface="ＭＳ Ｐゴシック" charset="0"/>
                <a:sym typeface="Bebas Neue" charset="0"/>
              </a:rPr>
              <a:t>20X</a:t>
            </a:r>
          </a:p>
          <a:p>
            <a:pPr algn="ctr"/>
            <a:r>
              <a:rPr lang="en-US" sz="2500" b="1" dirty="0" smtClean="0">
                <a:solidFill>
                  <a:srgbClr val="CC5C10"/>
                </a:solidFill>
                <a:latin typeface="Roboto" panose="02000000000000000000"/>
                <a:ea typeface="ＭＳ Ｐゴシック" charset="0"/>
                <a:cs typeface="ＭＳ Ｐゴシック" charset="0"/>
                <a:sym typeface="Bebas Neue" charset="0"/>
              </a:rPr>
              <a:t>Unsuitable</a:t>
            </a:r>
            <a:r>
              <a:rPr lang="en-US" sz="2500" b="1" dirty="0" smtClean="0">
                <a:solidFill>
                  <a:schemeClr val="accent4">
                    <a:lumMod val="75000"/>
                  </a:schemeClr>
                </a:solidFill>
                <a:latin typeface="Roboto" panose="02000000000000000000"/>
                <a:ea typeface="ＭＳ Ｐゴシック" charset="0"/>
                <a:cs typeface="ＭＳ Ｐゴシック" charset="0"/>
                <a:sym typeface="Bebas Neue" charset="0"/>
              </a:rPr>
              <a:t> </a:t>
            </a:r>
            <a:r>
              <a:rPr lang="en-US" sz="2500" b="1" dirty="0" smtClean="0">
                <a:solidFill>
                  <a:schemeClr val="accent6">
                    <a:lumMod val="50000"/>
                  </a:schemeClr>
                </a:solidFill>
                <a:latin typeface="Roboto" panose="02000000000000000000"/>
                <a:ea typeface="ＭＳ Ｐゴシック" charset="0"/>
                <a:cs typeface="ＭＳ Ｐゴシック" charset="0"/>
                <a:sym typeface="Bebas Neue" charset="0"/>
              </a:rPr>
              <a:t>/ </a:t>
            </a:r>
            <a:r>
              <a:rPr lang="en-US" sz="2500" b="1" dirty="0" smtClean="0">
                <a:solidFill>
                  <a:srgbClr val="44C708"/>
                </a:solidFill>
                <a:latin typeface="Roboto" panose="02000000000000000000"/>
                <a:ea typeface="ＭＳ Ｐゴシック" charset="0"/>
                <a:cs typeface="ＭＳ Ｐゴシック" charset="0"/>
                <a:sym typeface="Bebas Neue" charset="0"/>
              </a:rPr>
              <a:t>Suitable</a:t>
            </a:r>
            <a:r>
              <a:rPr lang="en-US" sz="2500" b="1" dirty="0" smtClean="0">
                <a:solidFill>
                  <a:schemeClr val="accent5">
                    <a:lumMod val="60000"/>
                    <a:lumOff val="40000"/>
                  </a:schemeClr>
                </a:solidFill>
                <a:latin typeface="Roboto" panose="02000000000000000000"/>
                <a:ea typeface="ＭＳ Ｐゴシック" charset="0"/>
                <a:cs typeface="ＭＳ Ｐゴシック" charset="0"/>
                <a:sym typeface="Bebas Neue" charset="0"/>
              </a:rPr>
              <a:t> </a:t>
            </a:r>
            <a:r>
              <a:rPr lang="en-US" sz="2500" b="1" dirty="0">
                <a:solidFill>
                  <a:schemeClr val="accent6">
                    <a:lumMod val="50000"/>
                  </a:schemeClr>
                </a:solidFill>
                <a:latin typeface="Roboto" panose="02000000000000000000"/>
                <a:ea typeface="ＭＳ Ｐゴシック" charset="0"/>
                <a:cs typeface="ＭＳ Ｐゴシック" charset="0"/>
                <a:sym typeface="Bebas Neue" charset="0"/>
              </a:rPr>
              <a:t>Applications</a:t>
            </a:r>
          </a:p>
        </p:txBody>
      </p:sp>
      <p:sp>
        <p:nvSpPr>
          <p:cNvPr id="8" name="TextBox 7"/>
          <p:cNvSpPr txBox="1"/>
          <p:nvPr/>
        </p:nvSpPr>
        <p:spPr>
          <a:xfrm>
            <a:off x="6165822" y="3024276"/>
            <a:ext cx="6383047" cy="4111282"/>
          </a:xfrm>
          <a:prstGeom prst="rect">
            <a:avLst/>
          </a:prstGeom>
          <a:noFill/>
        </p:spPr>
        <p:txBody>
          <a:bodyPr wrap="square" lIns="48161" tIns="24081" rIns="48161" bIns="24081" rtlCol="0">
            <a:spAutoFit/>
          </a:bodyPr>
          <a:lstStyle/>
          <a:p>
            <a:pPr marL="301009" indent="-301009">
              <a:buFont typeface="Arial" panose="020B0604020202020204" pitchFamily="34" charset="0"/>
              <a:buChar char="•"/>
            </a:pPr>
            <a:r>
              <a:rPr lang="en-US" sz="2200" dirty="0" smtClean="0">
                <a:solidFill>
                  <a:schemeClr val="accent6">
                    <a:lumMod val="50000"/>
                  </a:schemeClr>
                </a:solidFill>
                <a:latin typeface="Roboto Light" panose="02000000000000000000"/>
              </a:rPr>
              <a:t>On average, customer acquisition costs = 2.5% with EBITDA averaging less than 4% of loan amounts.</a:t>
            </a:r>
          </a:p>
          <a:p>
            <a:endParaRPr lang="en-US" sz="2200" dirty="0" smtClean="0">
              <a:solidFill>
                <a:schemeClr val="accent6">
                  <a:lumMod val="50000"/>
                </a:schemeClr>
              </a:solidFill>
              <a:latin typeface="Roboto Light" panose="02000000000000000000"/>
            </a:endParaRPr>
          </a:p>
          <a:p>
            <a:pPr marL="301009" indent="-301009">
              <a:buFont typeface="Arial" panose="020B0604020202020204" pitchFamily="34" charset="0"/>
              <a:buChar char="•"/>
            </a:pPr>
            <a:r>
              <a:rPr lang="en-US" sz="2200" dirty="0" smtClean="0">
                <a:solidFill>
                  <a:schemeClr val="accent6">
                    <a:lumMod val="50000"/>
                  </a:schemeClr>
                </a:solidFill>
                <a:latin typeface="Roboto Light" panose="02000000000000000000"/>
              </a:rPr>
              <a:t>Customer acquisition costs are the most important line item in expenses.  </a:t>
            </a:r>
            <a:br>
              <a:rPr lang="en-US" sz="2200" dirty="0" smtClean="0">
                <a:solidFill>
                  <a:schemeClr val="accent6">
                    <a:lumMod val="50000"/>
                  </a:schemeClr>
                </a:solidFill>
                <a:latin typeface="Roboto Light" panose="02000000000000000000"/>
              </a:rPr>
            </a:br>
            <a:endParaRPr lang="en-US" sz="2200" dirty="0" smtClean="0">
              <a:solidFill>
                <a:schemeClr val="accent6">
                  <a:lumMod val="50000"/>
                </a:schemeClr>
              </a:solidFill>
              <a:latin typeface="Roboto Light" panose="02000000000000000000"/>
            </a:endParaRPr>
          </a:p>
          <a:p>
            <a:pPr marL="301009" indent="-301009">
              <a:buFont typeface="Arial" panose="020B0604020202020204" pitchFamily="34" charset="0"/>
              <a:buChar char="•"/>
            </a:pPr>
            <a:r>
              <a:rPr lang="en-US" sz="2200" dirty="0" smtClean="0">
                <a:solidFill>
                  <a:schemeClr val="accent6">
                    <a:lumMod val="50000"/>
                  </a:schemeClr>
                </a:solidFill>
                <a:latin typeface="Roboto Light" panose="02000000000000000000"/>
              </a:rPr>
              <a:t>Unsuitable prospects today deliver 0% return on a substantial part of customer acquisition costs.</a:t>
            </a:r>
          </a:p>
          <a:p>
            <a:pPr marL="301009" indent="-301009">
              <a:buFont typeface="Arial" panose="020B0604020202020204" pitchFamily="34" charset="0"/>
              <a:buChar char="•"/>
            </a:pPr>
            <a:endParaRPr lang="en-US" sz="2200" dirty="0" smtClean="0">
              <a:solidFill>
                <a:schemeClr val="accent6">
                  <a:lumMod val="50000"/>
                </a:schemeClr>
              </a:solidFill>
              <a:latin typeface="Roboto Light" panose="02000000000000000000"/>
            </a:endParaRPr>
          </a:p>
          <a:p>
            <a:r>
              <a:rPr lang="en-US" sz="2200" dirty="0" smtClean="0">
                <a:solidFill>
                  <a:schemeClr val="accent6">
                    <a:lumMod val="50000"/>
                  </a:schemeClr>
                </a:solidFill>
                <a:latin typeface="Roboto" panose="02000000000000000000"/>
              </a:rPr>
              <a:t/>
            </a:r>
            <a:br>
              <a:rPr lang="en-US" sz="2200" dirty="0" smtClean="0">
                <a:solidFill>
                  <a:schemeClr val="accent6">
                    <a:lumMod val="50000"/>
                  </a:schemeClr>
                </a:solidFill>
                <a:latin typeface="Roboto" panose="02000000000000000000"/>
              </a:rPr>
            </a:br>
            <a:endParaRPr lang="en-US" sz="2200" dirty="0">
              <a:solidFill>
                <a:schemeClr val="accent6">
                  <a:lumMod val="50000"/>
                </a:schemeClr>
              </a:solidFill>
              <a:latin typeface="Roboto" panose="02000000000000000000"/>
            </a:endParaRPr>
          </a:p>
        </p:txBody>
      </p:sp>
      <p:sp>
        <p:nvSpPr>
          <p:cNvPr id="85" name="Rectangle 1"/>
          <p:cNvSpPr>
            <a:spLocks/>
          </p:cNvSpPr>
          <p:nvPr/>
        </p:nvSpPr>
        <p:spPr bwMode="auto">
          <a:xfrm>
            <a:off x="6661068" y="1564457"/>
            <a:ext cx="5072767" cy="77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2500" b="1" dirty="0">
                <a:solidFill>
                  <a:schemeClr val="accent6">
                    <a:lumMod val="50000"/>
                  </a:schemeClr>
                </a:solidFill>
                <a:latin typeface="Roboto" panose="02000000000000000000"/>
                <a:ea typeface="ＭＳ Ｐゴシック" charset="0"/>
                <a:cs typeface="ＭＳ Ｐゴシック" charset="0"/>
                <a:sym typeface="Bebas Neue" charset="0"/>
              </a:rPr>
              <a:t>This Means a Huge Waste of Customer Acquisition Costs</a:t>
            </a:r>
          </a:p>
        </p:txBody>
      </p:sp>
      <p:sp>
        <p:nvSpPr>
          <p:cNvPr id="81"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The Problem</a:t>
            </a:r>
            <a:endParaRPr lang="en-US" sz="3600" b="1" dirty="0">
              <a:solidFill>
                <a:srgbClr val="1DAC97"/>
              </a:solidFill>
            </a:endParaRPr>
          </a:p>
        </p:txBody>
      </p:sp>
      <p:sp>
        <p:nvSpPr>
          <p:cNvPr id="80" name="Oval 76"/>
          <p:cNvSpPr>
            <a:spLocks noChangeArrowheads="1"/>
          </p:cNvSpPr>
          <p:nvPr/>
        </p:nvSpPr>
        <p:spPr bwMode="black">
          <a:xfrm>
            <a:off x="780165" y="3492486"/>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82" name="Freeform 77"/>
          <p:cNvSpPr>
            <a:spLocks/>
          </p:cNvSpPr>
          <p:nvPr/>
        </p:nvSpPr>
        <p:spPr bwMode="black">
          <a:xfrm>
            <a:off x="671879" y="3646709"/>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83" name="Oval 82"/>
          <p:cNvSpPr/>
          <p:nvPr/>
        </p:nvSpPr>
        <p:spPr>
          <a:xfrm>
            <a:off x="2050157" y="4386661"/>
            <a:ext cx="1929649" cy="18369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LENDER</a:t>
            </a:r>
          </a:p>
        </p:txBody>
      </p:sp>
      <p:grpSp>
        <p:nvGrpSpPr>
          <p:cNvPr id="87" name="Group 86"/>
          <p:cNvGrpSpPr/>
          <p:nvPr/>
        </p:nvGrpSpPr>
        <p:grpSpPr>
          <a:xfrm>
            <a:off x="1381278" y="3012394"/>
            <a:ext cx="305995" cy="745929"/>
            <a:chOff x="2535839" y="2832818"/>
            <a:chExt cx="305995" cy="745929"/>
          </a:xfrm>
        </p:grpSpPr>
        <p:sp>
          <p:nvSpPr>
            <p:cNvPr id="84" name="Oval 76"/>
            <p:cNvSpPr>
              <a:spLocks noChangeArrowheads="1"/>
            </p:cNvSpPr>
            <p:nvPr/>
          </p:nvSpPr>
          <p:spPr bwMode="black">
            <a:xfrm>
              <a:off x="2623266" y="2832818"/>
              <a:ext cx="133441" cy="125040"/>
            </a:xfrm>
            <a:prstGeom prst="ellipse">
              <a:avLst/>
            </a:prstGeom>
            <a:solidFill>
              <a:srgbClr val="44C70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A6A6A6"/>
                </a:solidFill>
                <a:latin typeface="Roboto Light"/>
              </a:endParaRPr>
            </a:p>
          </p:txBody>
        </p:sp>
        <p:sp>
          <p:nvSpPr>
            <p:cNvPr id="86" name="Freeform 77"/>
            <p:cNvSpPr>
              <a:spLocks/>
            </p:cNvSpPr>
            <p:nvPr/>
          </p:nvSpPr>
          <p:spPr bwMode="black">
            <a:xfrm>
              <a:off x="2535839" y="2970794"/>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44C70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A6A6A6"/>
                </a:solidFill>
                <a:latin typeface="Roboto Light"/>
              </a:endParaRPr>
            </a:p>
          </p:txBody>
        </p:sp>
      </p:grpSp>
      <p:sp>
        <p:nvSpPr>
          <p:cNvPr id="68" name="Oval 76"/>
          <p:cNvSpPr>
            <a:spLocks noChangeArrowheads="1"/>
          </p:cNvSpPr>
          <p:nvPr/>
        </p:nvSpPr>
        <p:spPr bwMode="black">
          <a:xfrm>
            <a:off x="2460693" y="3133334"/>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69" name="Freeform 77"/>
          <p:cNvSpPr>
            <a:spLocks/>
          </p:cNvSpPr>
          <p:nvPr/>
        </p:nvSpPr>
        <p:spPr bwMode="black">
          <a:xfrm>
            <a:off x="2352407" y="3287557"/>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0" name="Oval 76"/>
          <p:cNvSpPr>
            <a:spLocks noChangeArrowheads="1"/>
          </p:cNvSpPr>
          <p:nvPr/>
        </p:nvSpPr>
        <p:spPr bwMode="black">
          <a:xfrm>
            <a:off x="3525455" y="3197469"/>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1" name="Freeform 77"/>
          <p:cNvSpPr>
            <a:spLocks/>
          </p:cNvSpPr>
          <p:nvPr/>
        </p:nvSpPr>
        <p:spPr bwMode="black">
          <a:xfrm>
            <a:off x="3417169" y="3351692"/>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2" name="Oval 76"/>
          <p:cNvSpPr>
            <a:spLocks noChangeArrowheads="1"/>
          </p:cNvSpPr>
          <p:nvPr/>
        </p:nvSpPr>
        <p:spPr bwMode="black">
          <a:xfrm>
            <a:off x="4384962" y="3069200"/>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3" name="Freeform 77"/>
          <p:cNvSpPr>
            <a:spLocks/>
          </p:cNvSpPr>
          <p:nvPr/>
        </p:nvSpPr>
        <p:spPr bwMode="black">
          <a:xfrm>
            <a:off x="4276676" y="3223423"/>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4" name="Oval 76"/>
          <p:cNvSpPr>
            <a:spLocks noChangeArrowheads="1"/>
          </p:cNvSpPr>
          <p:nvPr/>
        </p:nvSpPr>
        <p:spPr bwMode="black">
          <a:xfrm>
            <a:off x="4346477" y="4339059"/>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5" name="Freeform 77"/>
          <p:cNvSpPr>
            <a:spLocks/>
          </p:cNvSpPr>
          <p:nvPr/>
        </p:nvSpPr>
        <p:spPr bwMode="black">
          <a:xfrm>
            <a:off x="4238191" y="4493282"/>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6" name="Oval 76"/>
          <p:cNvSpPr>
            <a:spLocks noChangeArrowheads="1"/>
          </p:cNvSpPr>
          <p:nvPr/>
        </p:nvSpPr>
        <p:spPr bwMode="black">
          <a:xfrm>
            <a:off x="5193156" y="4018387"/>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7" name="Freeform 77"/>
          <p:cNvSpPr>
            <a:spLocks/>
          </p:cNvSpPr>
          <p:nvPr/>
        </p:nvSpPr>
        <p:spPr bwMode="black">
          <a:xfrm>
            <a:off x="5084870" y="4172610"/>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8" name="Oval 76"/>
          <p:cNvSpPr>
            <a:spLocks noChangeArrowheads="1"/>
          </p:cNvSpPr>
          <p:nvPr/>
        </p:nvSpPr>
        <p:spPr bwMode="black">
          <a:xfrm>
            <a:off x="5090528" y="5172804"/>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9" name="Freeform 77"/>
          <p:cNvSpPr>
            <a:spLocks/>
          </p:cNvSpPr>
          <p:nvPr/>
        </p:nvSpPr>
        <p:spPr bwMode="black">
          <a:xfrm>
            <a:off x="4982242" y="5327027"/>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08" name="Oval 76"/>
          <p:cNvSpPr>
            <a:spLocks noChangeArrowheads="1"/>
          </p:cNvSpPr>
          <p:nvPr/>
        </p:nvSpPr>
        <p:spPr bwMode="black">
          <a:xfrm>
            <a:off x="4179708" y="5660224"/>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09" name="Freeform 77"/>
          <p:cNvSpPr>
            <a:spLocks/>
          </p:cNvSpPr>
          <p:nvPr/>
        </p:nvSpPr>
        <p:spPr bwMode="black">
          <a:xfrm>
            <a:off x="4071422" y="5814447"/>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0" name="Oval 76"/>
          <p:cNvSpPr>
            <a:spLocks noChangeArrowheads="1"/>
          </p:cNvSpPr>
          <p:nvPr/>
        </p:nvSpPr>
        <p:spPr bwMode="black">
          <a:xfrm>
            <a:off x="5411240" y="5955242"/>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1" name="Freeform 77"/>
          <p:cNvSpPr>
            <a:spLocks/>
          </p:cNvSpPr>
          <p:nvPr/>
        </p:nvSpPr>
        <p:spPr bwMode="black">
          <a:xfrm>
            <a:off x="5302954" y="6109465"/>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2" name="Oval 76"/>
          <p:cNvSpPr>
            <a:spLocks noChangeArrowheads="1"/>
          </p:cNvSpPr>
          <p:nvPr/>
        </p:nvSpPr>
        <p:spPr bwMode="black">
          <a:xfrm>
            <a:off x="1408761" y="5583263"/>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3" name="Freeform 77"/>
          <p:cNvSpPr>
            <a:spLocks/>
          </p:cNvSpPr>
          <p:nvPr/>
        </p:nvSpPr>
        <p:spPr bwMode="black">
          <a:xfrm>
            <a:off x="1300475" y="5737486"/>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6" name="Oval 76"/>
          <p:cNvSpPr>
            <a:spLocks noChangeArrowheads="1"/>
          </p:cNvSpPr>
          <p:nvPr/>
        </p:nvSpPr>
        <p:spPr bwMode="black">
          <a:xfrm>
            <a:off x="485112" y="5172803"/>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7" name="Freeform 77"/>
          <p:cNvSpPr>
            <a:spLocks/>
          </p:cNvSpPr>
          <p:nvPr/>
        </p:nvSpPr>
        <p:spPr bwMode="black">
          <a:xfrm>
            <a:off x="376826" y="5327026"/>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8" name="Oval 76"/>
          <p:cNvSpPr>
            <a:spLocks noChangeArrowheads="1"/>
          </p:cNvSpPr>
          <p:nvPr/>
        </p:nvSpPr>
        <p:spPr bwMode="black">
          <a:xfrm>
            <a:off x="1306133" y="4492980"/>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19" name="Freeform 77"/>
          <p:cNvSpPr>
            <a:spLocks/>
          </p:cNvSpPr>
          <p:nvPr/>
        </p:nvSpPr>
        <p:spPr bwMode="black">
          <a:xfrm>
            <a:off x="1197847" y="4647203"/>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20" name="Oval 76"/>
          <p:cNvSpPr>
            <a:spLocks noChangeArrowheads="1"/>
          </p:cNvSpPr>
          <p:nvPr/>
        </p:nvSpPr>
        <p:spPr bwMode="black">
          <a:xfrm>
            <a:off x="2037355" y="6209782"/>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21" name="Freeform 77"/>
          <p:cNvSpPr>
            <a:spLocks/>
          </p:cNvSpPr>
          <p:nvPr/>
        </p:nvSpPr>
        <p:spPr bwMode="black">
          <a:xfrm>
            <a:off x="1929069" y="6364005"/>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22" name="Oval 76"/>
          <p:cNvSpPr>
            <a:spLocks noChangeArrowheads="1"/>
          </p:cNvSpPr>
          <p:nvPr/>
        </p:nvSpPr>
        <p:spPr bwMode="black">
          <a:xfrm>
            <a:off x="3563942" y="6184129"/>
            <a:ext cx="165279" cy="139764"/>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23" name="Freeform 77"/>
          <p:cNvSpPr>
            <a:spLocks/>
          </p:cNvSpPr>
          <p:nvPr/>
        </p:nvSpPr>
        <p:spPr bwMode="black">
          <a:xfrm>
            <a:off x="3455656" y="6338352"/>
            <a:ext cx="379003" cy="679544"/>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Tree>
    <p:extLst>
      <p:ext uri="{BB962C8B-B14F-4D97-AF65-F5344CB8AC3E}">
        <p14:creationId xmlns:p14="http://schemas.microsoft.com/office/powerpoint/2010/main" val="3133716373"/>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203" y="6790532"/>
            <a:ext cx="184731" cy="384080"/>
          </a:xfrm>
          <a:prstGeom prst="rect">
            <a:avLst/>
          </a:prstGeom>
          <a:noFill/>
        </p:spPr>
        <p:txBody>
          <a:bodyPr wrap="none" rtlCol="0">
            <a:spAutoFit/>
          </a:bodyPr>
          <a:lstStyle/>
          <a:p>
            <a:endParaRPr lang="en-US" sz="1896" dirty="0"/>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7_24 10_24</a:t>
            </a:r>
            <a:endParaRPr lang="en-US" sz="105">
              <a:solidFill>
                <a:srgbClr val="FFFFFF"/>
              </a:solidFill>
            </a:endParaRPr>
          </a:p>
        </p:txBody>
      </p:sp>
      <p:sp>
        <p:nvSpPr>
          <p:cNvPr id="10" name="TextBox 9"/>
          <p:cNvSpPr txBox="1"/>
          <p:nvPr>
            <p:custDataLst>
              <p:tags r:id="rId1"/>
            </p:custDataLst>
          </p:nvPr>
        </p:nvSpPr>
        <p:spPr>
          <a:xfrm>
            <a:off x="349584" y="1660579"/>
            <a:ext cx="12008512" cy="4109343"/>
          </a:xfrm>
          <a:prstGeom prst="rect">
            <a:avLst/>
          </a:prstGeom>
          <a:noFill/>
        </p:spPr>
        <p:txBody>
          <a:bodyPr wrap="square" rIns="0" rtlCol="0">
            <a:noAutofit/>
          </a:bodyPr>
          <a:lstStyle/>
          <a:p>
            <a:pPr marL="403225" indent="-403225">
              <a:spcBef>
                <a:spcPts val="2500"/>
              </a:spcBef>
              <a:buClr>
                <a:schemeClr val="tx2"/>
              </a:buClr>
              <a:buSzPct val="100000"/>
              <a:buFont typeface="Verdana" panose="020B0604030504040204" pitchFamily="34" charset="0"/>
              <a:buChar char="•"/>
            </a:pPr>
            <a:r>
              <a:rPr lang="en-US" sz="4000" dirty="0" smtClean="0">
                <a:latin typeface="+mj-lt"/>
              </a:rPr>
              <a:t>“Partnerships will be the key battleground to drive down the cost of customer acquisition and expand distribution. We expect to see more partnerships announced as lenders seek to build scale and lower costs.”</a:t>
            </a:r>
            <a:endParaRPr lang="en-US" sz="4000" baseline="30000" dirty="0" smtClean="0">
              <a:latin typeface="+mj-lt"/>
            </a:endParaRPr>
          </a:p>
          <a:p>
            <a:pPr marL="403225" indent="-403225" algn="r">
              <a:spcBef>
                <a:spcPts val="2500"/>
              </a:spcBef>
              <a:buClr>
                <a:schemeClr val="tx2"/>
              </a:buClr>
              <a:buSzPct val="100000"/>
              <a:buFont typeface="Verdana" panose="020B0604030504040204" pitchFamily="34" charset="0"/>
              <a:buChar char="•"/>
            </a:pPr>
            <a:endParaRPr lang="en-US" sz="4000" i="1" dirty="0">
              <a:latin typeface="+mj-lt"/>
            </a:endParaRPr>
          </a:p>
        </p:txBody>
      </p:sp>
      <p:pic>
        <p:nvPicPr>
          <p:cNvPr id="7" name="Picture 6"/>
          <p:cNvPicPr>
            <a:picLocks noChangeAspect="1"/>
          </p:cNvPicPr>
          <p:nvPr/>
        </p:nvPicPr>
        <p:blipFill>
          <a:blip r:embed="rId3"/>
          <a:stretch>
            <a:fillRect/>
          </a:stretch>
        </p:blipFill>
        <p:spPr>
          <a:xfrm>
            <a:off x="7420217" y="4247857"/>
            <a:ext cx="2655190" cy="2975268"/>
          </a:xfrm>
          <a:prstGeom prst="rect">
            <a:avLst/>
          </a:prstGeom>
        </p:spPr>
      </p:pic>
      <p:sp>
        <p:nvSpPr>
          <p:cNvPr id="9"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Partnerships Will Be Key</a:t>
            </a:r>
            <a:endParaRPr lang="en-US" sz="3600" b="1" dirty="0">
              <a:solidFill>
                <a:srgbClr val="1DAC97"/>
              </a:solidFill>
            </a:endParaRPr>
          </a:p>
        </p:txBody>
      </p:sp>
    </p:spTree>
    <p:extLst>
      <p:ext uri="{BB962C8B-B14F-4D97-AF65-F5344CB8AC3E}">
        <p14:creationId xmlns:p14="http://schemas.microsoft.com/office/powerpoint/2010/main" val="13433606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0056802" y="5551031"/>
            <a:ext cx="1029934" cy="1094946"/>
            <a:chOff x="18716596" y="10192516"/>
            <a:chExt cx="1955206" cy="2079195"/>
          </a:xfrm>
        </p:grpSpPr>
        <p:sp>
          <p:nvSpPr>
            <p:cNvPr id="12" name="Oval 11"/>
            <p:cNvSpPr>
              <a:spLocks/>
            </p:cNvSpPr>
            <p:nvPr/>
          </p:nvSpPr>
          <p:spPr bwMode="auto">
            <a:xfrm>
              <a:off x="18716596" y="10192516"/>
              <a:ext cx="1955206" cy="2079195"/>
            </a:xfrm>
            <a:prstGeom prst="ellipse">
              <a:avLst/>
            </a:prstGeom>
            <a:solidFill>
              <a:srgbClr val="7030A0"/>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23" name="Rectangle 23"/>
            <p:cNvSpPr>
              <a:spLocks/>
            </p:cNvSpPr>
            <p:nvPr/>
          </p:nvSpPr>
          <p:spPr bwMode="auto">
            <a:xfrm>
              <a:off x="18943517" y="10986280"/>
              <a:ext cx="1513032" cy="37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Equipment</a:t>
              </a:r>
            </a:p>
          </p:txBody>
        </p:sp>
      </p:grpSp>
      <p:grpSp>
        <p:nvGrpSpPr>
          <p:cNvPr id="113" name="Group 112"/>
          <p:cNvGrpSpPr/>
          <p:nvPr/>
        </p:nvGrpSpPr>
        <p:grpSpPr>
          <a:xfrm>
            <a:off x="5862471" y="3290466"/>
            <a:ext cx="1088987" cy="1098878"/>
            <a:chOff x="11129201" y="6248268"/>
            <a:chExt cx="2067311" cy="2086661"/>
          </a:xfrm>
        </p:grpSpPr>
        <p:sp>
          <p:nvSpPr>
            <p:cNvPr id="36" name="Oval 41"/>
            <p:cNvSpPr>
              <a:spLocks/>
            </p:cNvSpPr>
            <p:nvPr/>
          </p:nvSpPr>
          <p:spPr bwMode="auto">
            <a:xfrm>
              <a:off x="11129201" y="6248268"/>
              <a:ext cx="2067311" cy="2086661"/>
            </a:xfrm>
            <a:prstGeom prst="ellipse">
              <a:avLst/>
            </a:prstGeom>
            <a:solidFill>
              <a:srgbClr val="7030A0"/>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7" name="Rectangle 42"/>
            <p:cNvSpPr>
              <a:spLocks/>
            </p:cNvSpPr>
            <p:nvPr/>
          </p:nvSpPr>
          <p:spPr bwMode="auto">
            <a:xfrm>
              <a:off x="11700630" y="7074727"/>
              <a:ext cx="958139" cy="43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Autos</a:t>
              </a:r>
            </a:p>
          </p:txBody>
        </p:sp>
      </p:grpSp>
      <p:grpSp>
        <p:nvGrpSpPr>
          <p:cNvPr id="116" name="Group 115"/>
          <p:cNvGrpSpPr/>
          <p:nvPr/>
        </p:nvGrpSpPr>
        <p:grpSpPr>
          <a:xfrm>
            <a:off x="6121916" y="2284806"/>
            <a:ext cx="5036020" cy="4573194"/>
            <a:chOff x="11621726" y="4338620"/>
            <a:chExt cx="9560282" cy="8684043"/>
          </a:xfrm>
        </p:grpSpPr>
        <p:sp>
          <p:nvSpPr>
            <p:cNvPr id="4" name="Oval 3"/>
            <p:cNvSpPr>
              <a:spLocks/>
            </p:cNvSpPr>
            <p:nvPr/>
          </p:nvSpPr>
          <p:spPr bwMode="auto">
            <a:xfrm>
              <a:off x="13201907" y="8585513"/>
              <a:ext cx="604911" cy="713075"/>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5" name="Oval 4"/>
            <p:cNvSpPr>
              <a:spLocks/>
            </p:cNvSpPr>
            <p:nvPr/>
          </p:nvSpPr>
          <p:spPr bwMode="auto">
            <a:xfrm>
              <a:off x="13308175" y="6947368"/>
              <a:ext cx="604911" cy="713075"/>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6" name="Oval 5"/>
            <p:cNvSpPr>
              <a:spLocks/>
            </p:cNvSpPr>
            <p:nvPr/>
          </p:nvSpPr>
          <p:spPr bwMode="auto">
            <a:xfrm>
              <a:off x="15940357" y="5550128"/>
              <a:ext cx="604911" cy="713075"/>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7" name="Oval 6"/>
            <p:cNvSpPr>
              <a:spLocks/>
            </p:cNvSpPr>
            <p:nvPr/>
          </p:nvSpPr>
          <p:spPr bwMode="auto">
            <a:xfrm>
              <a:off x="14558871" y="8575876"/>
              <a:ext cx="1103555" cy="1300879"/>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8" name="Oval 7"/>
            <p:cNvSpPr>
              <a:spLocks/>
            </p:cNvSpPr>
            <p:nvPr/>
          </p:nvSpPr>
          <p:spPr bwMode="auto">
            <a:xfrm>
              <a:off x="17902232" y="7949527"/>
              <a:ext cx="1103555" cy="1300879"/>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9" name="Oval 8"/>
            <p:cNvSpPr>
              <a:spLocks/>
            </p:cNvSpPr>
            <p:nvPr/>
          </p:nvSpPr>
          <p:spPr bwMode="auto">
            <a:xfrm>
              <a:off x="16815027" y="6292111"/>
              <a:ext cx="1103555" cy="1300879"/>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0" name="Oval 9"/>
            <p:cNvSpPr>
              <a:spLocks/>
            </p:cNvSpPr>
            <p:nvPr/>
          </p:nvSpPr>
          <p:spPr bwMode="auto">
            <a:xfrm>
              <a:off x="15588855" y="6542650"/>
              <a:ext cx="416899" cy="491443"/>
            </a:xfrm>
            <a:prstGeom prst="ellipse">
              <a:avLst/>
            </a:prstGeom>
            <a:solidFill>
              <a:srgbClr val="495869">
                <a:alpha val="9804"/>
              </a:srgb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1" name="Oval 10"/>
            <p:cNvSpPr>
              <a:spLocks/>
            </p:cNvSpPr>
            <p:nvPr/>
          </p:nvSpPr>
          <p:spPr bwMode="auto">
            <a:xfrm>
              <a:off x="14199193" y="6802826"/>
              <a:ext cx="1103555" cy="1300879"/>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3" name="Oval 12"/>
            <p:cNvSpPr>
              <a:spLocks/>
            </p:cNvSpPr>
            <p:nvPr/>
          </p:nvSpPr>
          <p:spPr bwMode="auto">
            <a:xfrm>
              <a:off x="13226430" y="7303905"/>
              <a:ext cx="1520453" cy="1792322"/>
            </a:xfrm>
            <a:prstGeom prst="ellipse">
              <a:avLst/>
            </a:prstGeom>
            <a:solidFill>
              <a:schemeClr val="accent3"/>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4" name="Oval 13"/>
            <p:cNvSpPr>
              <a:spLocks/>
            </p:cNvSpPr>
            <p:nvPr/>
          </p:nvSpPr>
          <p:spPr bwMode="auto">
            <a:xfrm>
              <a:off x="15960122" y="5191065"/>
              <a:ext cx="1976956" cy="2239292"/>
            </a:xfrm>
            <a:prstGeom prst="ellipse">
              <a:avLst/>
            </a:prstGeom>
            <a:solidFill>
              <a:schemeClr val="accent1">
                <a:lumMod val="60000"/>
                <a:lumOff val="40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5" name="Oval 14"/>
            <p:cNvSpPr>
              <a:spLocks/>
            </p:cNvSpPr>
            <p:nvPr/>
          </p:nvSpPr>
          <p:spPr bwMode="auto">
            <a:xfrm>
              <a:off x="14771407" y="5646490"/>
              <a:ext cx="784750" cy="925069"/>
            </a:xfrm>
            <a:prstGeom prst="ellipse">
              <a:avLst/>
            </a:prstGeom>
            <a:solidFill>
              <a:schemeClr val="accent4">
                <a:alpha val="79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6" name="Oval 16"/>
            <p:cNvSpPr>
              <a:spLocks/>
            </p:cNvSpPr>
            <p:nvPr/>
          </p:nvSpPr>
          <p:spPr bwMode="auto">
            <a:xfrm>
              <a:off x="14591567" y="6927437"/>
              <a:ext cx="2256156" cy="2659574"/>
            </a:xfrm>
            <a:prstGeom prst="ellipse">
              <a:avLst/>
            </a:prstGeom>
            <a:solidFill>
              <a:schemeClr val="accent1">
                <a:lumMod val="60000"/>
                <a:lumOff val="40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7" name="Oval 17"/>
            <p:cNvSpPr>
              <a:spLocks/>
            </p:cNvSpPr>
            <p:nvPr/>
          </p:nvSpPr>
          <p:spPr bwMode="auto">
            <a:xfrm>
              <a:off x="16912627" y="8426668"/>
              <a:ext cx="1888305" cy="2187404"/>
            </a:xfrm>
            <a:prstGeom prst="ellipse">
              <a:avLst/>
            </a:prstGeom>
            <a:solidFill>
              <a:srgbClr val="7030A0">
                <a:alpha val="79999"/>
              </a:srgb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8" name="Oval 18"/>
            <p:cNvSpPr>
              <a:spLocks/>
            </p:cNvSpPr>
            <p:nvPr/>
          </p:nvSpPr>
          <p:spPr bwMode="auto">
            <a:xfrm>
              <a:off x="13700550" y="9115500"/>
              <a:ext cx="1651245" cy="1946501"/>
            </a:xfrm>
            <a:prstGeom prst="ellipse">
              <a:avLst/>
            </a:prstGeom>
            <a:solidFill>
              <a:schemeClr val="accent3">
                <a:alpha val="7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9" name="Oval 19"/>
            <p:cNvSpPr>
              <a:spLocks/>
            </p:cNvSpPr>
            <p:nvPr/>
          </p:nvSpPr>
          <p:spPr bwMode="auto">
            <a:xfrm>
              <a:off x="17362717" y="7650807"/>
              <a:ext cx="555864" cy="655258"/>
            </a:xfrm>
            <a:prstGeom prst="ellipse">
              <a:avLst/>
            </a:prstGeom>
            <a:solidFill>
              <a:schemeClr val="accent4">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20" name="Rectangle 20"/>
            <p:cNvSpPr>
              <a:spLocks/>
            </p:cNvSpPr>
            <p:nvPr/>
          </p:nvSpPr>
          <p:spPr bwMode="auto">
            <a:xfrm>
              <a:off x="14800684" y="7726396"/>
              <a:ext cx="2001415" cy="9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Unsecured</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Consumer</a:t>
              </a:r>
            </a:p>
          </p:txBody>
        </p:sp>
        <p:sp>
          <p:nvSpPr>
            <p:cNvPr id="21" name="Rectangle 21"/>
            <p:cNvSpPr>
              <a:spLocks/>
            </p:cNvSpPr>
            <p:nvPr/>
          </p:nvSpPr>
          <p:spPr bwMode="auto">
            <a:xfrm>
              <a:off x="13929817" y="9864770"/>
              <a:ext cx="1167555" cy="43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$50K +</a:t>
              </a:r>
            </a:p>
          </p:txBody>
        </p:sp>
        <p:sp>
          <p:nvSpPr>
            <p:cNvPr id="22" name="Rectangle 22"/>
            <p:cNvSpPr>
              <a:spLocks/>
            </p:cNvSpPr>
            <p:nvPr/>
          </p:nvSpPr>
          <p:spPr bwMode="auto">
            <a:xfrm>
              <a:off x="17143060" y="9120435"/>
              <a:ext cx="1445454" cy="8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Card </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Advance</a:t>
              </a:r>
            </a:p>
          </p:txBody>
        </p:sp>
        <p:sp>
          <p:nvSpPr>
            <p:cNvPr id="24" name="Rectangle 24"/>
            <p:cNvSpPr>
              <a:spLocks/>
            </p:cNvSpPr>
            <p:nvPr/>
          </p:nvSpPr>
          <p:spPr bwMode="auto">
            <a:xfrm>
              <a:off x="13658567" y="7639880"/>
              <a:ext cx="725231" cy="113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$2k to $5K</a:t>
              </a:r>
            </a:p>
          </p:txBody>
        </p:sp>
        <p:sp>
          <p:nvSpPr>
            <p:cNvPr id="25" name="Rectangle 25"/>
            <p:cNvSpPr>
              <a:spLocks/>
            </p:cNvSpPr>
            <p:nvPr/>
          </p:nvSpPr>
          <p:spPr bwMode="auto">
            <a:xfrm>
              <a:off x="16134241" y="5806007"/>
              <a:ext cx="1679298" cy="99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Small</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Business</a:t>
              </a:r>
            </a:p>
          </p:txBody>
        </p:sp>
        <p:sp>
          <p:nvSpPr>
            <p:cNvPr id="26" name="Oval 31"/>
            <p:cNvSpPr>
              <a:spLocks/>
            </p:cNvSpPr>
            <p:nvPr/>
          </p:nvSpPr>
          <p:spPr bwMode="auto">
            <a:xfrm>
              <a:off x="18801425" y="7592990"/>
              <a:ext cx="1888305" cy="2187404"/>
            </a:xfrm>
            <a:prstGeom prst="ellipse">
              <a:avLst/>
            </a:prstGeom>
            <a:solidFill>
              <a:schemeClr val="accent1">
                <a:lumMod val="50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27" name="Rectangle 32"/>
            <p:cNvSpPr>
              <a:spLocks/>
            </p:cNvSpPr>
            <p:nvPr/>
          </p:nvSpPr>
          <p:spPr bwMode="auto">
            <a:xfrm>
              <a:off x="19106564" y="8253184"/>
              <a:ext cx="1299145" cy="8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Vendor</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Finance</a:t>
              </a:r>
            </a:p>
          </p:txBody>
        </p:sp>
        <p:sp>
          <p:nvSpPr>
            <p:cNvPr id="28" name="Oval 33"/>
            <p:cNvSpPr>
              <a:spLocks/>
            </p:cNvSpPr>
            <p:nvPr/>
          </p:nvSpPr>
          <p:spPr bwMode="auto">
            <a:xfrm>
              <a:off x="12510290" y="5010504"/>
              <a:ext cx="2470442" cy="2187405"/>
            </a:xfrm>
            <a:prstGeom prst="ellipse">
              <a:avLst/>
            </a:prstGeom>
            <a:solidFill>
              <a:schemeClr val="accent4">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29" name="Rectangle 34"/>
            <p:cNvSpPr>
              <a:spLocks/>
            </p:cNvSpPr>
            <p:nvPr/>
          </p:nvSpPr>
          <p:spPr bwMode="auto">
            <a:xfrm>
              <a:off x="12741499" y="5889861"/>
              <a:ext cx="2029135" cy="43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Prime Credit</a:t>
              </a:r>
            </a:p>
          </p:txBody>
        </p:sp>
        <p:sp>
          <p:nvSpPr>
            <p:cNvPr id="30" name="Oval 35"/>
            <p:cNvSpPr>
              <a:spLocks/>
            </p:cNvSpPr>
            <p:nvPr/>
          </p:nvSpPr>
          <p:spPr bwMode="auto">
            <a:xfrm>
              <a:off x="11621726" y="8467946"/>
              <a:ext cx="2147630" cy="2100678"/>
            </a:xfrm>
            <a:prstGeom prst="ellipse">
              <a:avLst/>
            </a:prstGeom>
            <a:solidFill>
              <a:schemeClr val="accent4"/>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1" name="Rectangle 36"/>
            <p:cNvSpPr>
              <a:spLocks/>
            </p:cNvSpPr>
            <p:nvPr/>
          </p:nvSpPr>
          <p:spPr bwMode="auto">
            <a:xfrm>
              <a:off x="11842633" y="9194744"/>
              <a:ext cx="1771244" cy="49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Subprime</a:t>
              </a:r>
              <a:endParaRPr lang="en-US" sz="1300" dirty="0">
                <a:solidFill>
                  <a:srgbClr val="FFFEFE"/>
                </a:solidFill>
                <a:latin typeface="Roboto Regular"/>
                <a:ea typeface="ＭＳ Ｐゴシック" charset="0"/>
                <a:cs typeface="Roboto Regular"/>
                <a:sym typeface="Source Sans Pro Bold" charset="0"/>
              </a:endParaRPr>
            </a:p>
          </p:txBody>
        </p:sp>
        <p:sp>
          <p:nvSpPr>
            <p:cNvPr id="34" name="Oval 39"/>
            <p:cNvSpPr>
              <a:spLocks/>
            </p:cNvSpPr>
            <p:nvPr/>
          </p:nvSpPr>
          <p:spPr bwMode="auto">
            <a:xfrm>
              <a:off x="19655509" y="5458664"/>
              <a:ext cx="1526499" cy="1570691"/>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5" name="Rectangle 40"/>
            <p:cNvSpPr>
              <a:spLocks/>
            </p:cNvSpPr>
            <p:nvPr/>
          </p:nvSpPr>
          <p:spPr bwMode="auto">
            <a:xfrm>
              <a:off x="19984407" y="6056643"/>
              <a:ext cx="844677" cy="37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online </a:t>
              </a:r>
            </a:p>
          </p:txBody>
        </p:sp>
        <p:sp>
          <p:nvSpPr>
            <p:cNvPr id="38" name="Oval 43"/>
            <p:cNvSpPr>
              <a:spLocks/>
            </p:cNvSpPr>
            <p:nvPr/>
          </p:nvSpPr>
          <p:spPr bwMode="auto">
            <a:xfrm>
              <a:off x="15325333" y="4338620"/>
              <a:ext cx="1217997" cy="1435785"/>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9" name="Rectangle 44"/>
            <p:cNvSpPr>
              <a:spLocks/>
            </p:cNvSpPr>
            <p:nvPr/>
          </p:nvSpPr>
          <p:spPr bwMode="auto">
            <a:xfrm>
              <a:off x="15549403" y="4955782"/>
              <a:ext cx="730347" cy="32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a:solidFill>
                    <a:srgbClr val="FFFEFE"/>
                  </a:solidFill>
                  <a:latin typeface="Roboto Regular"/>
                  <a:ea typeface="ＭＳ Ｐゴシック" charset="0"/>
                  <a:cs typeface="Roboto Regular"/>
                  <a:sym typeface="Source Sans Pro Bold" charset="0"/>
                </a:rPr>
                <a:t>BANK</a:t>
              </a:r>
            </a:p>
          </p:txBody>
        </p:sp>
        <p:sp>
          <p:nvSpPr>
            <p:cNvPr id="40" name="Oval 45"/>
            <p:cNvSpPr>
              <a:spLocks/>
            </p:cNvSpPr>
            <p:nvPr/>
          </p:nvSpPr>
          <p:spPr bwMode="auto">
            <a:xfrm>
              <a:off x="14575220" y="4759964"/>
              <a:ext cx="604911" cy="713075"/>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41" name="Oval 46"/>
            <p:cNvSpPr>
              <a:spLocks/>
            </p:cNvSpPr>
            <p:nvPr/>
          </p:nvSpPr>
          <p:spPr bwMode="auto">
            <a:xfrm>
              <a:off x="17158355" y="4759964"/>
              <a:ext cx="604911" cy="713075"/>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42" name="Oval 6"/>
            <p:cNvSpPr>
              <a:spLocks/>
            </p:cNvSpPr>
            <p:nvPr/>
          </p:nvSpPr>
          <p:spPr bwMode="auto">
            <a:xfrm>
              <a:off x="15226132" y="9512953"/>
              <a:ext cx="1972169" cy="2116339"/>
            </a:xfrm>
            <a:prstGeom prst="ellipse">
              <a:avLst/>
            </a:prstGeom>
            <a:solidFill>
              <a:schemeClr val="tx2">
                <a:lumMod val="65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defRPr/>
              </a:pPr>
              <a:endParaRPr lang="en-US" sz="1500" dirty="0">
                <a:solidFill>
                  <a:srgbClr val="FFFFFF"/>
                </a:solidFill>
                <a:latin typeface="Roboto Regular"/>
                <a:cs typeface="Roboto Regular"/>
              </a:endParaRPr>
            </a:p>
            <a:p>
              <a:pPr algn="ctr">
                <a:defRPr/>
              </a:pPr>
              <a:r>
                <a:rPr lang="en-US" sz="1500" dirty="0" smtClean="0">
                  <a:solidFill>
                    <a:srgbClr val="FFFFFF"/>
                  </a:solidFill>
                  <a:latin typeface="Roboto Regular"/>
                  <a:cs typeface="Roboto Regular"/>
                </a:rPr>
                <a:t>Chicago</a:t>
              </a:r>
              <a:r>
                <a:rPr lang="en-US" sz="1500" dirty="0">
                  <a:solidFill>
                    <a:srgbClr val="FFFFFF"/>
                  </a:solidFill>
                  <a:latin typeface="Roboto Regular"/>
                  <a:cs typeface="Roboto Regular"/>
                </a:rPr>
                <a:t/>
              </a:r>
              <a:br>
                <a:rPr lang="en-US" sz="1500" dirty="0">
                  <a:solidFill>
                    <a:srgbClr val="FFFFFF"/>
                  </a:solidFill>
                  <a:latin typeface="Roboto Regular"/>
                  <a:cs typeface="Roboto Regular"/>
                </a:rPr>
              </a:br>
              <a:r>
                <a:rPr lang="en-US" sz="1500" dirty="0">
                  <a:solidFill>
                    <a:srgbClr val="FFFFFF"/>
                  </a:solidFill>
                  <a:latin typeface="Roboto Regular"/>
                  <a:cs typeface="Roboto Regular"/>
                </a:rPr>
                <a:t>Metro</a:t>
              </a:r>
            </a:p>
          </p:txBody>
        </p:sp>
        <p:sp>
          <p:nvSpPr>
            <p:cNvPr id="46" name="Oval 6"/>
            <p:cNvSpPr>
              <a:spLocks/>
            </p:cNvSpPr>
            <p:nvPr/>
          </p:nvSpPr>
          <p:spPr bwMode="auto">
            <a:xfrm>
              <a:off x="12215940" y="10614070"/>
              <a:ext cx="2445663" cy="2408593"/>
            </a:xfrm>
            <a:prstGeom prst="ellipse">
              <a:avLst/>
            </a:prstGeom>
            <a:solidFill>
              <a:schemeClr val="accent2">
                <a:lumMod val="65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defRPr/>
              </a:pPr>
              <a:endParaRPr lang="en-US" sz="1500" dirty="0">
                <a:solidFill>
                  <a:schemeClr val="bg2"/>
                </a:solidFill>
                <a:latin typeface="Roboto Regular"/>
                <a:cs typeface="Roboto Regular"/>
              </a:endParaRPr>
            </a:p>
            <a:p>
              <a:pPr algn="ctr">
                <a:defRPr/>
              </a:pPr>
              <a:r>
                <a:rPr lang="en-US" sz="1500" dirty="0">
                  <a:solidFill>
                    <a:schemeClr val="bg2"/>
                  </a:solidFill>
                  <a:latin typeface="Roboto Regular"/>
                  <a:cs typeface="Roboto Regular"/>
                </a:rPr>
                <a:t>Northern</a:t>
              </a:r>
              <a:br>
                <a:rPr lang="en-US" sz="1500" dirty="0">
                  <a:solidFill>
                    <a:schemeClr val="bg2"/>
                  </a:solidFill>
                  <a:latin typeface="Roboto Regular"/>
                  <a:cs typeface="Roboto Regular"/>
                </a:rPr>
              </a:br>
              <a:r>
                <a:rPr lang="en-US" sz="1500" dirty="0">
                  <a:solidFill>
                    <a:schemeClr val="bg2"/>
                  </a:solidFill>
                  <a:latin typeface="Roboto Regular"/>
                  <a:cs typeface="Roboto Regular"/>
                </a:rPr>
                <a:t>California</a:t>
              </a:r>
            </a:p>
          </p:txBody>
        </p:sp>
      </p:grpSp>
      <p:sp>
        <p:nvSpPr>
          <p:cNvPr id="54" name="TextBox 53"/>
          <p:cNvSpPr txBox="1"/>
          <p:nvPr/>
        </p:nvSpPr>
        <p:spPr>
          <a:xfrm>
            <a:off x="7431871" y="4057403"/>
            <a:ext cx="54245" cy="291105"/>
          </a:xfrm>
          <a:prstGeom prst="rect">
            <a:avLst/>
          </a:prstGeom>
          <a:noFill/>
        </p:spPr>
        <p:txBody>
          <a:bodyPr wrap="square" lIns="0" tIns="0" rIns="0" bIns="0" rtlCol="0">
            <a:spAutoFit/>
          </a:bodyPr>
          <a:lstStyle/>
          <a:p>
            <a:pPr>
              <a:lnSpc>
                <a:spcPts val="2388"/>
              </a:lnSpc>
              <a:spcAft>
                <a:spcPts val="843"/>
              </a:spcAft>
            </a:pPr>
            <a:r>
              <a:rPr lang="en-US" sz="1400" b="1" cap="all" spc="28" dirty="0">
                <a:latin typeface="Roboto Regular"/>
                <a:cs typeface="Roboto Regular"/>
              </a:rPr>
              <a:t> </a:t>
            </a:r>
          </a:p>
        </p:txBody>
      </p:sp>
      <p:sp>
        <p:nvSpPr>
          <p:cNvPr id="45" name="Rectangle 1"/>
          <p:cNvSpPr>
            <a:spLocks/>
          </p:cNvSpPr>
          <p:nvPr/>
        </p:nvSpPr>
        <p:spPr bwMode="auto">
          <a:xfrm>
            <a:off x="2827092" y="1494703"/>
            <a:ext cx="34"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endParaRPr lang="en-US" sz="3800" u="sng" dirty="0">
              <a:solidFill>
                <a:schemeClr val="accent1"/>
              </a:solidFill>
              <a:latin typeface="Bebas Neue" charset="0"/>
              <a:ea typeface="ＭＳ Ｐゴシック" charset="0"/>
              <a:cs typeface="ＭＳ Ｐゴシック" charset="0"/>
              <a:sym typeface="Bebas Neue" charset="0"/>
            </a:endParaRPr>
          </a:p>
        </p:txBody>
      </p:sp>
      <p:sp>
        <p:nvSpPr>
          <p:cNvPr id="47" name="Oval 6"/>
          <p:cNvSpPr>
            <a:spLocks/>
          </p:cNvSpPr>
          <p:nvPr/>
        </p:nvSpPr>
        <p:spPr bwMode="auto">
          <a:xfrm>
            <a:off x="9103530" y="1458492"/>
            <a:ext cx="1242249" cy="1189181"/>
          </a:xfrm>
          <a:prstGeom prst="ellipse">
            <a:avLst/>
          </a:prstGeom>
          <a:solidFill>
            <a:schemeClr val="accent2">
              <a:lumMod val="65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defRPr/>
            </a:pPr>
            <a:endParaRPr lang="en-US" sz="1500" dirty="0">
              <a:latin typeface="Roboto Regular"/>
              <a:cs typeface="Roboto Regular"/>
            </a:endParaRPr>
          </a:p>
          <a:p>
            <a:pPr algn="ctr">
              <a:defRPr/>
            </a:pPr>
            <a:r>
              <a:rPr lang="en-US" sz="1500" dirty="0" err="1">
                <a:solidFill>
                  <a:srgbClr val="FFFFFF"/>
                </a:solidFill>
                <a:latin typeface="Roboto Regular"/>
                <a:cs typeface="Roboto Regular"/>
              </a:rPr>
              <a:t>NorthEast</a:t>
            </a:r>
            <a:endParaRPr lang="en-US" sz="1500" dirty="0">
              <a:solidFill>
                <a:srgbClr val="FFFFFF"/>
              </a:solidFill>
              <a:latin typeface="Roboto Regular"/>
              <a:cs typeface="Roboto Regular"/>
            </a:endParaRPr>
          </a:p>
        </p:txBody>
      </p:sp>
      <p:cxnSp>
        <p:nvCxnSpPr>
          <p:cNvPr id="53" name="Straight Arrow Connector 52"/>
          <p:cNvCxnSpPr>
            <a:cxnSpLocks/>
          </p:cNvCxnSpPr>
          <p:nvPr/>
        </p:nvCxnSpPr>
        <p:spPr>
          <a:xfrm rot="16200000" flipH="1">
            <a:off x="8496752" y="4062258"/>
            <a:ext cx="1099927" cy="426076"/>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6" name="Straight Arrow Connector 55"/>
          <p:cNvCxnSpPr>
            <a:cxnSpLocks/>
          </p:cNvCxnSpPr>
          <p:nvPr/>
        </p:nvCxnSpPr>
        <p:spPr>
          <a:xfrm flipH="1">
            <a:off x="8304344" y="2149201"/>
            <a:ext cx="1582802" cy="3218386"/>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a:cxnSpLocks/>
          </p:cNvCxnSpPr>
          <p:nvPr/>
        </p:nvCxnSpPr>
        <p:spPr>
          <a:xfrm flipV="1">
            <a:off x="6615922" y="1994220"/>
            <a:ext cx="3338336" cy="2847986"/>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0" name="Straight Arrow Connector 59"/>
          <p:cNvCxnSpPr>
            <a:cxnSpLocks/>
          </p:cNvCxnSpPr>
          <p:nvPr/>
        </p:nvCxnSpPr>
        <p:spPr>
          <a:xfrm flipV="1">
            <a:off x="7323767" y="3401213"/>
            <a:ext cx="1657329" cy="13676"/>
          </a:xfrm>
          <a:prstGeom prst="straightConnector1">
            <a:avLst/>
          </a:prstGeom>
          <a:ln w="3175" cap="flat" cmpd="sng" algn="ctr">
            <a:solidFill>
              <a:schemeClr val="accent6"/>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1" name="Straight Arrow Connector 60"/>
          <p:cNvCxnSpPr>
            <a:cxnSpLocks/>
          </p:cNvCxnSpPr>
          <p:nvPr/>
        </p:nvCxnSpPr>
        <p:spPr>
          <a:xfrm>
            <a:off x="8368004" y="2864556"/>
            <a:ext cx="2165093" cy="1373482"/>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2" name="Straight Arrow Connector 61"/>
          <p:cNvCxnSpPr>
            <a:cxnSpLocks/>
          </p:cNvCxnSpPr>
          <p:nvPr/>
        </p:nvCxnSpPr>
        <p:spPr>
          <a:xfrm>
            <a:off x="6773426" y="3993444"/>
            <a:ext cx="3633411" cy="1845048"/>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3" name="Straight Arrow Connector 62"/>
          <p:cNvCxnSpPr>
            <a:cxnSpLocks/>
          </p:cNvCxnSpPr>
          <p:nvPr/>
        </p:nvCxnSpPr>
        <p:spPr>
          <a:xfrm flipH="1">
            <a:off x="8184576" y="2819398"/>
            <a:ext cx="217200" cy="1398224"/>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4" name="Straight Arrow Connector 63"/>
          <p:cNvCxnSpPr>
            <a:cxnSpLocks/>
            <a:endCxn id="21" idx="0"/>
          </p:cNvCxnSpPr>
          <p:nvPr/>
        </p:nvCxnSpPr>
        <p:spPr>
          <a:xfrm>
            <a:off x="6679147" y="3955367"/>
            <a:ext cx="966104" cy="1239622"/>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5" name="Straight Arrow Connector 64"/>
          <p:cNvCxnSpPr>
            <a:cxnSpLocks/>
          </p:cNvCxnSpPr>
          <p:nvPr/>
        </p:nvCxnSpPr>
        <p:spPr>
          <a:xfrm flipV="1">
            <a:off x="6996733" y="5228797"/>
            <a:ext cx="1406174" cy="622624"/>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4" name="Straight Arrow Connector 73"/>
          <p:cNvCxnSpPr>
            <a:cxnSpLocks/>
          </p:cNvCxnSpPr>
          <p:nvPr/>
        </p:nvCxnSpPr>
        <p:spPr>
          <a:xfrm flipV="1">
            <a:off x="7196766" y="2520037"/>
            <a:ext cx="2387313" cy="556185"/>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5" name="Straight Arrow Connector 74"/>
          <p:cNvCxnSpPr>
            <a:cxnSpLocks/>
          </p:cNvCxnSpPr>
          <p:nvPr/>
        </p:nvCxnSpPr>
        <p:spPr>
          <a:xfrm>
            <a:off x="8921785" y="2132018"/>
            <a:ext cx="1577368" cy="3806282"/>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6" name="Straight Arrow Connector 75"/>
          <p:cNvCxnSpPr>
            <a:cxnSpLocks/>
          </p:cNvCxnSpPr>
          <p:nvPr/>
        </p:nvCxnSpPr>
        <p:spPr>
          <a:xfrm>
            <a:off x="6603331" y="3846734"/>
            <a:ext cx="2691584" cy="370888"/>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7" name="Straight Arrow Connector 76"/>
          <p:cNvCxnSpPr>
            <a:cxnSpLocks/>
          </p:cNvCxnSpPr>
          <p:nvPr/>
        </p:nvCxnSpPr>
        <p:spPr>
          <a:xfrm rot="10800000">
            <a:off x="8353894" y="2497667"/>
            <a:ext cx="2246013" cy="586188"/>
          </a:xfrm>
          <a:prstGeom prst="straightConnector1">
            <a:avLst/>
          </a:prstGeom>
          <a:ln w="3175" cap="flat" cmpd="sng" algn="ctr">
            <a:solidFill>
              <a:schemeClr val="accent6"/>
            </a:solidFill>
            <a:prstDash val="solid"/>
            <a:bevel/>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17" name="TextBox 116"/>
          <p:cNvSpPr txBox="1"/>
          <p:nvPr>
            <p:custDataLst>
              <p:tags r:id="rId1"/>
            </p:custDataLst>
          </p:nvPr>
        </p:nvSpPr>
        <p:spPr>
          <a:xfrm>
            <a:off x="701796" y="1415932"/>
            <a:ext cx="4489704" cy="2611307"/>
          </a:xfrm>
          <a:prstGeom prst="rect">
            <a:avLst/>
          </a:prstGeom>
          <a:noFill/>
          <a:ln>
            <a:solidFill>
              <a:schemeClr val="accent6">
                <a:lumMod val="50000"/>
              </a:schemeClr>
            </a:solidFill>
          </a:ln>
        </p:spPr>
        <p:txBody>
          <a:bodyPr wrap="square" lIns="48161" tIns="24081" rIns="0" bIns="24081" rtlCol="0">
            <a:noAutofit/>
          </a:bodyPr>
          <a:lstStyle/>
          <a:p>
            <a:pPr algn="ctr">
              <a:spcBef>
                <a:spcPts val="1317"/>
              </a:spcBef>
              <a:buClr>
                <a:schemeClr val="tx2"/>
              </a:buClr>
              <a:buSzPct val="100000"/>
            </a:pPr>
            <a:r>
              <a:rPr lang="en-US" sz="2100" b="1" dirty="0">
                <a:solidFill>
                  <a:schemeClr val="accent6">
                    <a:lumMod val="50000"/>
                  </a:schemeClr>
                </a:solidFill>
                <a:latin typeface="Roboto" panose="02000000000000000000" pitchFamily="2" charset="0"/>
                <a:ea typeface="Roboto" panose="02000000000000000000" pitchFamily="2" charset="0"/>
              </a:rPr>
              <a:t>Partnerships Examples:</a:t>
            </a:r>
          </a:p>
          <a:p>
            <a:pPr marL="212379" indent="-212379">
              <a:spcBef>
                <a:spcPts val="1317"/>
              </a:spcBef>
              <a:buClr>
                <a:schemeClr val="tx2"/>
              </a:buClr>
              <a:buSzPct val="100000"/>
              <a:buFont typeface="Verdana" panose="020B0604030504040204" pitchFamily="34" charset="0"/>
              <a:buChar char="•"/>
            </a:pPr>
            <a:r>
              <a:rPr lang="en-US" sz="1500" b="1" dirty="0">
                <a:solidFill>
                  <a:schemeClr val="accent6">
                    <a:lumMod val="50000"/>
                  </a:schemeClr>
                </a:solidFill>
                <a:latin typeface="Roboto" panose="02000000000000000000" pitchFamily="2" charset="0"/>
                <a:ea typeface="Roboto" panose="02000000000000000000" pitchFamily="2" charset="0"/>
              </a:rPr>
              <a:t>Chase announced a partnership with OnDeck to underwrite and fund small business loans.</a:t>
            </a:r>
          </a:p>
          <a:p>
            <a:pPr marL="212379" indent="-212379">
              <a:spcBef>
                <a:spcPts val="1317"/>
              </a:spcBef>
              <a:buClr>
                <a:schemeClr val="tx2"/>
              </a:buClr>
              <a:buSzPct val="100000"/>
              <a:buFont typeface="Verdana" panose="020B0604030504040204" pitchFamily="34" charset="0"/>
              <a:buChar char="•"/>
            </a:pPr>
            <a:r>
              <a:rPr lang="en-US" sz="1500" b="1" dirty="0">
                <a:solidFill>
                  <a:schemeClr val="accent6">
                    <a:lumMod val="50000"/>
                  </a:schemeClr>
                </a:solidFill>
                <a:latin typeface="Roboto" panose="02000000000000000000" pitchFamily="2" charset="0"/>
                <a:ea typeface="Roboto" panose="02000000000000000000" pitchFamily="2" charset="0"/>
              </a:rPr>
              <a:t>Regions Bank partnered with Avant to offer loans to Region’s customer base (&lt; $1mm in size).</a:t>
            </a:r>
          </a:p>
          <a:p>
            <a:pPr marL="212379" indent="-212379">
              <a:spcBef>
                <a:spcPts val="1317"/>
              </a:spcBef>
              <a:buClr>
                <a:schemeClr val="tx2"/>
              </a:buClr>
              <a:buSzPct val="100000"/>
              <a:buFont typeface="Verdana" panose="020B0604030504040204" pitchFamily="34" charset="0"/>
              <a:buChar char="•"/>
            </a:pPr>
            <a:r>
              <a:rPr lang="en-US" sz="1500" b="1" dirty="0">
                <a:solidFill>
                  <a:schemeClr val="accent6">
                    <a:lumMod val="50000"/>
                  </a:schemeClr>
                </a:solidFill>
                <a:latin typeface="Roboto" panose="02000000000000000000" pitchFamily="2" charset="0"/>
                <a:ea typeface="Roboto" panose="02000000000000000000" pitchFamily="2" charset="0"/>
              </a:rPr>
              <a:t>Prosper partnered with Western Independent Bankers to offer </a:t>
            </a:r>
            <a:r>
              <a:rPr lang="en-US" sz="1500" b="1" dirty="0" smtClean="0">
                <a:solidFill>
                  <a:schemeClr val="accent6">
                    <a:lumMod val="50000"/>
                  </a:schemeClr>
                </a:solidFill>
                <a:latin typeface="Roboto" panose="02000000000000000000" pitchFamily="2" charset="0"/>
                <a:ea typeface="Roboto" panose="02000000000000000000" pitchFamily="2" charset="0"/>
              </a:rPr>
              <a:t>loans </a:t>
            </a:r>
            <a:r>
              <a:rPr lang="en-US" sz="1500" b="1" dirty="0">
                <a:solidFill>
                  <a:schemeClr val="accent6">
                    <a:lumMod val="50000"/>
                  </a:schemeClr>
                </a:solidFill>
                <a:latin typeface="Roboto" panose="02000000000000000000" pitchFamily="2" charset="0"/>
                <a:ea typeface="Roboto" panose="02000000000000000000" pitchFamily="2" charset="0"/>
              </a:rPr>
              <a:t>to banking customers.</a:t>
            </a:r>
          </a:p>
        </p:txBody>
      </p:sp>
      <p:sp>
        <p:nvSpPr>
          <p:cNvPr id="118" name="TextBox 117"/>
          <p:cNvSpPr txBox="1"/>
          <p:nvPr>
            <p:custDataLst>
              <p:tags r:id="rId2"/>
            </p:custDataLst>
          </p:nvPr>
        </p:nvSpPr>
        <p:spPr>
          <a:xfrm>
            <a:off x="706621" y="4269936"/>
            <a:ext cx="4487499" cy="2615184"/>
          </a:xfrm>
          <a:prstGeom prst="rect">
            <a:avLst/>
          </a:prstGeom>
          <a:noFill/>
          <a:ln>
            <a:solidFill>
              <a:schemeClr val="accent6">
                <a:lumMod val="50000"/>
              </a:schemeClr>
            </a:solidFill>
          </a:ln>
        </p:spPr>
        <p:txBody>
          <a:bodyPr wrap="square" lIns="48161" tIns="24081" rIns="0" bIns="24081" rtlCol="0">
            <a:noAutofit/>
          </a:bodyPr>
          <a:lstStyle/>
          <a:p>
            <a:pPr algn="ctr">
              <a:spcBef>
                <a:spcPts val="1317"/>
              </a:spcBef>
              <a:buClr>
                <a:schemeClr val="tx2"/>
              </a:buClr>
              <a:buSzPct val="100000"/>
            </a:pPr>
            <a:r>
              <a:rPr lang="en-US" sz="2300" b="1" dirty="0">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rPr>
              <a:t> They don’t Work</a:t>
            </a:r>
          </a:p>
          <a:p>
            <a:pPr marL="212379" indent="-212379">
              <a:spcBef>
                <a:spcPts val="1317"/>
              </a:spcBef>
              <a:buClr>
                <a:schemeClr val="tx2"/>
              </a:buClr>
              <a:buSzPct val="100000"/>
              <a:buFont typeface="Verdana" panose="020B0604030504040204" pitchFamily="34" charset="0"/>
              <a:buChar char="•"/>
            </a:pPr>
            <a:r>
              <a:rPr lang="en-US" sz="1500" b="1" dirty="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Each deal </a:t>
            </a:r>
            <a:r>
              <a:rPr lang="en-US" sz="1500" b="1" dirty="0" smtClean="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is customized, costly </a:t>
            </a:r>
            <a:r>
              <a:rPr lang="en-US" sz="1500" b="1" dirty="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and time </a:t>
            </a:r>
            <a:r>
              <a:rPr lang="en-US" sz="1500" b="1" dirty="0" smtClean="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consuming.</a:t>
            </a:r>
            <a:endParaRPr lang="en-US" sz="1500" b="1" dirty="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endParaRPr>
          </a:p>
          <a:p>
            <a:pPr marL="212379" indent="-212379">
              <a:spcBef>
                <a:spcPts val="1317"/>
              </a:spcBef>
              <a:buClr>
                <a:schemeClr val="tx2"/>
              </a:buClr>
              <a:buSzPct val="100000"/>
              <a:buFont typeface="Verdana" panose="020B0604030504040204" pitchFamily="34" charset="0"/>
              <a:buChar char="•"/>
            </a:pPr>
            <a:r>
              <a:rPr lang="en-US" sz="1500" b="1" dirty="0" smtClean="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Bilateral deals provide access </a:t>
            </a:r>
            <a:r>
              <a:rPr lang="en-US" sz="1500" b="1" dirty="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to one or two new loan types.  Volume has been very limited.</a:t>
            </a:r>
          </a:p>
          <a:p>
            <a:pPr marL="212379" indent="-212379">
              <a:spcBef>
                <a:spcPts val="1317"/>
              </a:spcBef>
              <a:buClr>
                <a:schemeClr val="tx2"/>
              </a:buClr>
              <a:buSzPct val="100000"/>
              <a:buFont typeface="Verdana" panose="020B0604030504040204" pitchFamily="34" charset="0"/>
              <a:buChar char="•"/>
            </a:pPr>
            <a:r>
              <a:rPr lang="en-US" sz="1500" b="1" dirty="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Not scalable</a:t>
            </a:r>
            <a:r>
              <a:rPr lang="en-US" sz="1500" b="1" dirty="0" smtClean="0">
                <a:solidFill>
                  <a:schemeClr val="accent6">
                    <a:lumMod val="50000"/>
                  </a:schemeClr>
                </a:solidFill>
                <a:latin typeface="Arial" panose="020B0604020202020204" pitchFamily="34" charset="0"/>
                <a:ea typeface="Roboto Light" panose="02000000000000000000" pitchFamily="2" charset="0"/>
                <a:cs typeface="Arial" panose="020B0604020202020204" pitchFamily="34" charset="0"/>
              </a:rPr>
              <a:t>.</a:t>
            </a:r>
            <a:endParaRPr lang="en-US" sz="1100" dirty="0">
              <a:latin typeface="+mj-lt"/>
            </a:endParaRPr>
          </a:p>
        </p:txBody>
      </p:sp>
      <p:sp>
        <p:nvSpPr>
          <p:cNvPr id="67" name="Rectangle 2"/>
          <p:cNvSpPr>
            <a:spLocks/>
          </p:cNvSpPr>
          <p:nvPr/>
        </p:nvSpPr>
        <p:spPr bwMode="auto">
          <a:xfrm>
            <a:off x="5752683" y="100120"/>
            <a:ext cx="14665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700" b="1" dirty="0" smtClean="0">
                <a:solidFill>
                  <a:srgbClr val="44C708"/>
                </a:solidFill>
                <a:latin typeface="Roboto Regular"/>
                <a:ea typeface="ＭＳ Ｐゴシック" charset="0"/>
                <a:cs typeface="Roboto Regular"/>
                <a:sym typeface="Montserrat-Regular" charset="0"/>
              </a:rPr>
              <a:t>THE PROBLEM</a:t>
            </a:r>
            <a:endParaRPr lang="en-US" sz="1500" b="1" dirty="0">
              <a:solidFill>
                <a:srgbClr val="44C708"/>
              </a:solidFill>
              <a:latin typeface="Roboto Regular"/>
              <a:ea typeface="ＭＳ Ｐゴシック" charset="0"/>
              <a:cs typeface="Roboto Regular"/>
              <a:sym typeface="Montserrat-Regular" charset="0"/>
            </a:endParaRPr>
          </a:p>
        </p:txBody>
      </p:sp>
      <p:sp>
        <p:nvSpPr>
          <p:cNvPr id="68"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Bilateral Partnerships: 1-Off Referrals</a:t>
            </a:r>
            <a:endParaRPr lang="en-US" sz="3600" b="1" dirty="0">
              <a:solidFill>
                <a:srgbClr val="1DAC97"/>
              </a:solidFill>
            </a:endParaRPr>
          </a:p>
        </p:txBody>
      </p:sp>
    </p:spTree>
    <p:extLst>
      <p:ext uri="{BB962C8B-B14F-4D97-AF65-F5344CB8AC3E}">
        <p14:creationId xmlns:p14="http://schemas.microsoft.com/office/powerpoint/2010/main" val="3851898537"/>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0386" y="2540482"/>
            <a:ext cx="5686811" cy="4682643"/>
          </a:xfrm>
          <a:prstGeom prst="rect">
            <a:avLst/>
          </a:prstGeom>
          <a:noFill/>
        </p:spPr>
        <p:txBody>
          <a:bodyPr wrap="square" lIns="0" tIns="0" rIns="0" bIns="0" numCol="1" spcCol="505518">
            <a:noAutofit/>
          </a:bodyPr>
          <a:lstStyle/>
          <a:p>
            <a:pPr>
              <a:lnSpc>
                <a:spcPts val="2291"/>
              </a:lnSpc>
              <a:defRPr/>
            </a:pPr>
            <a:r>
              <a:rPr lang="en-US" sz="2000" b="1" dirty="0">
                <a:solidFill>
                  <a:schemeClr val="accent3">
                    <a:lumMod val="75000"/>
                  </a:schemeClr>
                </a:solidFill>
                <a:latin typeface="Roboto" panose="02000000000000000000" pitchFamily="2" charset="0"/>
                <a:ea typeface="Roboto" panose="02000000000000000000" pitchFamily="2" charset="0"/>
                <a:cs typeface="Roboto Light"/>
              </a:rPr>
              <a:t>FinMkt’s industry partners avoid lengthy negotiations and custom development required for 1-off partnerships </a:t>
            </a:r>
            <a:r>
              <a:rPr lang="en-US" sz="2000" dirty="0">
                <a:solidFill>
                  <a:srgbClr val="636466"/>
                </a:solidFill>
                <a:latin typeface="Roboto"/>
                <a:ea typeface="Roboto Light" panose="02000000000000000000" pitchFamily="2" charset="0"/>
                <a:cs typeface="Roboto"/>
              </a:rPr>
              <a:t>by </a:t>
            </a:r>
            <a:r>
              <a:rPr lang="en-US" sz="2000" dirty="0">
                <a:solidFill>
                  <a:srgbClr val="636466"/>
                </a:solidFill>
                <a:latin typeface="Roboto"/>
                <a:ea typeface="Roboto" panose="02000000000000000000" pitchFamily="2" charset="0"/>
                <a:cs typeface="Roboto"/>
              </a:rPr>
              <a:t>connecting </a:t>
            </a:r>
            <a:r>
              <a:rPr lang="en-US" sz="2000" dirty="0" smtClean="0">
                <a:solidFill>
                  <a:srgbClr val="636466"/>
                </a:solidFill>
                <a:latin typeface="Roboto"/>
                <a:ea typeface="Roboto" panose="02000000000000000000" pitchFamily="2" charset="0"/>
                <a:cs typeface="Roboto"/>
              </a:rPr>
              <a:t>to </a:t>
            </a:r>
            <a:r>
              <a:rPr lang="en-US" sz="2000" dirty="0">
                <a:solidFill>
                  <a:srgbClr val="636466"/>
                </a:solidFill>
                <a:latin typeface="Roboto"/>
                <a:ea typeface="Roboto" panose="02000000000000000000" pitchFamily="2" charset="0"/>
                <a:cs typeface="Roboto"/>
              </a:rPr>
              <a:t>our robust exchange network</a:t>
            </a:r>
            <a:r>
              <a:rPr lang="en-US" sz="2000" dirty="0" smtClean="0">
                <a:solidFill>
                  <a:srgbClr val="636466"/>
                </a:solidFill>
                <a:latin typeface="Roboto"/>
                <a:ea typeface="Roboto" panose="02000000000000000000" pitchFamily="2" charset="0"/>
                <a:cs typeface="Roboto"/>
              </a:rPr>
              <a:t> quickly </a:t>
            </a:r>
            <a:r>
              <a:rPr lang="en-US" sz="2000" dirty="0">
                <a:solidFill>
                  <a:srgbClr val="636466"/>
                </a:solidFill>
                <a:latin typeface="Roboto"/>
                <a:ea typeface="Roboto" panose="02000000000000000000" pitchFamily="2" charset="0"/>
                <a:cs typeface="Roboto"/>
              </a:rPr>
              <a:t>at little or no costs. </a:t>
            </a:r>
            <a:endParaRPr lang="en-US" sz="2000" dirty="0">
              <a:solidFill>
                <a:srgbClr val="636466"/>
              </a:solidFill>
              <a:latin typeface="Roboto"/>
              <a:cs typeface="Roboto"/>
            </a:endParaRPr>
          </a:p>
          <a:p>
            <a:pPr>
              <a:lnSpc>
                <a:spcPts val="2291"/>
              </a:lnSpc>
              <a:defRPr/>
            </a:pPr>
            <a:endParaRPr lang="en-US" sz="2000" b="1" dirty="0">
              <a:solidFill>
                <a:schemeClr val="accent2">
                  <a:lumMod val="75000"/>
                </a:schemeClr>
              </a:solidFill>
              <a:latin typeface="Roboto" panose="02000000000000000000" pitchFamily="2" charset="0"/>
              <a:ea typeface="Roboto" panose="02000000000000000000" pitchFamily="2" charset="0"/>
            </a:endParaRPr>
          </a:p>
          <a:p>
            <a:pPr>
              <a:lnSpc>
                <a:spcPts val="2291"/>
              </a:lnSpc>
              <a:defRPr/>
            </a:pPr>
            <a:r>
              <a:rPr lang="en-US" sz="2000" b="1" dirty="0">
                <a:solidFill>
                  <a:schemeClr val="accent3">
                    <a:lumMod val="75000"/>
                  </a:schemeClr>
                </a:solidFill>
                <a:latin typeface="Roboto" panose="02000000000000000000" pitchFamily="2" charset="0"/>
                <a:ea typeface="Roboto" panose="02000000000000000000" pitchFamily="2" charset="0"/>
              </a:rPr>
              <a:t>FinMkt’s Gateway Platform automates and consolidates the exchange of online loan inquiries and applications </a:t>
            </a:r>
            <a:r>
              <a:rPr lang="en-US" sz="2000" dirty="0">
                <a:solidFill>
                  <a:srgbClr val="636466"/>
                </a:solidFill>
                <a:latin typeface="Roboto "/>
                <a:ea typeface="Roboto Light" panose="02000000000000000000" pitchFamily="2" charset="0"/>
                <a:cs typeface="Roboto "/>
              </a:rPr>
              <a:t>among all the participants in online lending including lenders, investors and vendors providing financing to their customers.</a:t>
            </a:r>
          </a:p>
          <a:p>
            <a:pPr>
              <a:lnSpc>
                <a:spcPts val="2291"/>
              </a:lnSpc>
              <a:defRPr/>
            </a:pPr>
            <a:endParaRPr lang="en-US" sz="1600" dirty="0">
              <a:latin typeface="Roboto Light"/>
              <a:cs typeface="Roboto Light"/>
            </a:endParaRPr>
          </a:p>
          <a:p>
            <a:pPr>
              <a:lnSpc>
                <a:spcPts val="2291"/>
              </a:lnSpc>
              <a:defRPr/>
            </a:pPr>
            <a:r>
              <a:rPr lang="en-US" sz="1600" dirty="0">
                <a:solidFill>
                  <a:schemeClr val="accent6">
                    <a:lumMod val="50000"/>
                  </a:schemeClr>
                </a:solidFill>
                <a:latin typeface="Roboto Light"/>
                <a:cs typeface="Roboto Light"/>
              </a:rPr>
              <a:t/>
            </a:r>
            <a:br>
              <a:rPr lang="en-US" sz="1600" dirty="0">
                <a:solidFill>
                  <a:schemeClr val="accent6">
                    <a:lumMod val="50000"/>
                  </a:schemeClr>
                </a:solidFill>
                <a:latin typeface="Roboto Light"/>
                <a:cs typeface="Roboto Light"/>
              </a:rPr>
            </a:br>
            <a:endParaRPr lang="en-US" sz="1600" dirty="0">
              <a:solidFill>
                <a:schemeClr val="accent6">
                  <a:lumMod val="50000"/>
                </a:schemeClr>
              </a:solidFill>
              <a:latin typeface="Roboto Light"/>
              <a:cs typeface="Roboto Light"/>
            </a:endParaRPr>
          </a:p>
          <a:p>
            <a:pPr>
              <a:lnSpc>
                <a:spcPts val="2291"/>
              </a:lnSpc>
              <a:defRPr/>
            </a:pPr>
            <a:endParaRPr lang="en-US" sz="1600" dirty="0">
              <a:latin typeface="Roboto Light"/>
              <a:cs typeface="Roboto Light"/>
            </a:endParaRPr>
          </a:p>
        </p:txBody>
      </p:sp>
      <p:sp>
        <p:nvSpPr>
          <p:cNvPr id="19" name="Rectangle 1"/>
          <p:cNvSpPr>
            <a:spLocks/>
          </p:cNvSpPr>
          <p:nvPr/>
        </p:nvSpPr>
        <p:spPr bwMode="auto">
          <a:xfrm>
            <a:off x="3698764" y="1493485"/>
            <a:ext cx="547329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4400" dirty="0">
                <a:solidFill>
                  <a:schemeClr val="accent6">
                    <a:lumMod val="50000"/>
                  </a:schemeClr>
                </a:solidFill>
                <a:latin typeface="Bebas Neue" charset="0"/>
                <a:ea typeface="ＭＳ Ｐゴシック" charset="0"/>
                <a:cs typeface="ＭＳ Ｐゴシック" charset="0"/>
                <a:sym typeface="Bebas Neue" charset="0"/>
              </a:rPr>
              <a:t>The FinMkt </a:t>
            </a:r>
            <a:r>
              <a:rPr lang="en-US" sz="4400" dirty="0">
                <a:solidFill>
                  <a:schemeClr val="accent3">
                    <a:lumMod val="75000"/>
                  </a:schemeClr>
                </a:solidFill>
                <a:latin typeface="Bebas Neue" charset="0"/>
                <a:ea typeface="ＭＳ Ｐゴシック" charset="0"/>
                <a:cs typeface="ＭＳ Ｐゴシック" charset="0"/>
                <a:sym typeface="Bebas Neue" charset="0"/>
              </a:rPr>
              <a:t>Solution</a:t>
            </a:r>
          </a:p>
        </p:txBody>
      </p:sp>
      <p:sp>
        <p:nvSpPr>
          <p:cNvPr id="25" name="TextBox 24"/>
          <p:cNvSpPr txBox="1"/>
          <p:nvPr/>
        </p:nvSpPr>
        <p:spPr>
          <a:xfrm>
            <a:off x="6618202" y="2540482"/>
            <a:ext cx="5588077" cy="4682643"/>
          </a:xfrm>
          <a:prstGeom prst="rect">
            <a:avLst/>
          </a:prstGeom>
          <a:noFill/>
        </p:spPr>
        <p:txBody>
          <a:bodyPr wrap="square" lIns="0" tIns="0" rIns="0" bIns="0" numCol="1" spcCol="505518">
            <a:noAutofit/>
          </a:bodyPr>
          <a:lstStyle/>
          <a:p>
            <a:pPr>
              <a:lnSpc>
                <a:spcPts val="2291"/>
              </a:lnSpc>
              <a:defRPr/>
            </a:pPr>
            <a:r>
              <a:rPr lang="en-US" sz="2000" b="1" dirty="0">
                <a:solidFill>
                  <a:schemeClr val="accent3">
                    <a:lumMod val="75000"/>
                  </a:schemeClr>
                </a:solidFill>
                <a:latin typeface="Roboto" panose="02000000000000000000" pitchFamily="2" charset="0"/>
                <a:ea typeface="Roboto" panose="02000000000000000000" pitchFamily="2" charset="0"/>
                <a:cs typeface="Roboto Light"/>
              </a:rPr>
              <a:t>Partners who refer to the platform are now able to monetize previously valueless online inquires. </a:t>
            </a:r>
            <a:r>
              <a:rPr lang="en-US" sz="2000" dirty="0">
                <a:solidFill>
                  <a:srgbClr val="636466"/>
                </a:solidFill>
                <a:latin typeface="Roboto" panose="02000000000000000000" pitchFamily="2" charset="0"/>
                <a:ea typeface="Roboto" panose="02000000000000000000" pitchFamily="2" charset="0"/>
                <a:cs typeface="Roboto Light"/>
              </a:rPr>
              <a:t>This lowers their overall acquisition costs and provides a new source of revenue.</a:t>
            </a:r>
            <a:endParaRPr lang="en-US" sz="2000" b="1" dirty="0">
              <a:solidFill>
                <a:schemeClr val="accent2">
                  <a:lumMod val="75000"/>
                </a:schemeClr>
              </a:solidFill>
              <a:latin typeface="Roboto" panose="02000000000000000000" pitchFamily="2" charset="0"/>
              <a:ea typeface="Roboto" panose="02000000000000000000" pitchFamily="2" charset="0"/>
              <a:cs typeface="Roboto Light"/>
            </a:endParaRPr>
          </a:p>
          <a:p>
            <a:pPr>
              <a:lnSpc>
                <a:spcPts val="2291"/>
              </a:lnSpc>
              <a:defRPr/>
            </a:pPr>
            <a:endParaRPr lang="en-US" sz="2000" b="1" dirty="0" smtClean="0">
              <a:solidFill>
                <a:schemeClr val="accent3">
                  <a:lumMod val="75000"/>
                </a:schemeClr>
              </a:solidFill>
              <a:latin typeface="Roboto" panose="02000000000000000000" pitchFamily="2" charset="0"/>
              <a:ea typeface="Roboto" panose="02000000000000000000" pitchFamily="2" charset="0"/>
              <a:cs typeface="Roboto Light"/>
            </a:endParaRPr>
          </a:p>
          <a:p>
            <a:pPr>
              <a:lnSpc>
                <a:spcPts val="2291"/>
              </a:lnSpc>
              <a:defRPr/>
            </a:pPr>
            <a:endParaRPr lang="en-US" sz="2000" b="1" dirty="0" smtClean="0">
              <a:solidFill>
                <a:schemeClr val="accent3">
                  <a:lumMod val="75000"/>
                </a:schemeClr>
              </a:solidFill>
              <a:latin typeface="Roboto" panose="02000000000000000000" pitchFamily="2" charset="0"/>
              <a:ea typeface="Roboto" panose="02000000000000000000" pitchFamily="2" charset="0"/>
              <a:cs typeface="Roboto Light"/>
            </a:endParaRPr>
          </a:p>
          <a:p>
            <a:pPr>
              <a:lnSpc>
                <a:spcPts val="2291"/>
              </a:lnSpc>
              <a:defRPr/>
            </a:pPr>
            <a:r>
              <a:rPr lang="en-US" sz="2000" b="1" dirty="0" smtClean="0">
                <a:solidFill>
                  <a:schemeClr val="accent3">
                    <a:lumMod val="75000"/>
                  </a:schemeClr>
                </a:solidFill>
                <a:latin typeface="Roboto" panose="02000000000000000000" pitchFamily="2" charset="0"/>
                <a:ea typeface="Roboto" panose="02000000000000000000" pitchFamily="2" charset="0"/>
                <a:cs typeface="Roboto Light"/>
              </a:rPr>
              <a:t>Multi</a:t>
            </a:r>
            <a:r>
              <a:rPr lang="en-US" sz="2000" b="1" dirty="0">
                <a:solidFill>
                  <a:schemeClr val="accent3">
                    <a:lumMod val="75000"/>
                  </a:schemeClr>
                </a:solidFill>
                <a:latin typeface="Roboto" panose="02000000000000000000" pitchFamily="2" charset="0"/>
                <a:ea typeface="Roboto" panose="02000000000000000000" pitchFamily="2" charset="0"/>
                <a:cs typeface="Roboto Light"/>
              </a:rPr>
              <a:t>-party exchange platforms are becoming the norm in finance.  </a:t>
            </a:r>
            <a:r>
              <a:rPr lang="en-US" sz="2000" dirty="0">
                <a:solidFill>
                  <a:srgbClr val="636466"/>
                </a:solidFill>
                <a:latin typeface="Roboto"/>
                <a:ea typeface="Roboto" panose="02000000000000000000" pitchFamily="2" charset="0"/>
                <a:cs typeface="Roboto"/>
              </a:rPr>
              <a:t>Companies like ICE are eliminating the need for complex bilateral partnerships between single organizations. We are doing the same for online lending. </a:t>
            </a:r>
            <a:endParaRPr lang="en-US" sz="2000" dirty="0">
              <a:solidFill>
                <a:srgbClr val="636466"/>
              </a:solidFill>
              <a:latin typeface="Roboto"/>
              <a:ea typeface="Roboto Light" panose="02000000000000000000" pitchFamily="2" charset="0"/>
              <a:cs typeface="Roboto"/>
            </a:endParaRPr>
          </a:p>
          <a:p>
            <a:pPr>
              <a:lnSpc>
                <a:spcPts val="2291"/>
              </a:lnSpc>
              <a:defRPr/>
            </a:pPr>
            <a:endParaRPr lang="en-US" sz="1600" dirty="0">
              <a:solidFill>
                <a:schemeClr val="accent6">
                  <a:lumMod val="50000"/>
                </a:schemeClr>
              </a:solidFill>
            </a:endParaRPr>
          </a:p>
          <a:p>
            <a:pPr>
              <a:lnSpc>
                <a:spcPts val="2291"/>
              </a:lnSpc>
              <a:defRPr/>
            </a:pPr>
            <a:r>
              <a:rPr lang="en-US" sz="1600" b="1" dirty="0">
                <a:solidFill>
                  <a:schemeClr val="accent2">
                    <a:lumMod val="75000"/>
                  </a:schemeClr>
                </a:solidFill>
                <a:latin typeface="Roboto" panose="02000000000000000000" pitchFamily="2" charset="0"/>
                <a:ea typeface="Roboto" panose="02000000000000000000" pitchFamily="2" charset="0"/>
              </a:rPr>
              <a:t> </a:t>
            </a:r>
            <a:endParaRPr lang="en-US" sz="1600" dirty="0">
              <a:solidFill>
                <a:schemeClr val="accent6">
                  <a:lumMod val="50000"/>
                </a:schemeClr>
              </a:solidFill>
            </a:endParaRPr>
          </a:p>
          <a:p>
            <a:pPr>
              <a:lnSpc>
                <a:spcPts val="2291"/>
              </a:lnSpc>
              <a:defRPr/>
            </a:pPr>
            <a:endParaRPr lang="en-US" sz="1600" dirty="0">
              <a:solidFill>
                <a:schemeClr val="accent6">
                  <a:lumMod val="50000"/>
                </a:schemeClr>
              </a:solidFill>
            </a:endParaRPr>
          </a:p>
          <a:p>
            <a:pPr>
              <a:lnSpc>
                <a:spcPts val="2291"/>
              </a:lnSpc>
              <a:defRPr/>
            </a:pPr>
            <a:r>
              <a:rPr lang="en-US" sz="1600" b="1" dirty="0">
                <a:solidFill>
                  <a:schemeClr val="accent2">
                    <a:lumMod val="75000"/>
                  </a:schemeClr>
                </a:solidFill>
                <a:latin typeface="Roboto" panose="02000000000000000000" pitchFamily="2" charset="0"/>
                <a:ea typeface="Roboto" panose="02000000000000000000" pitchFamily="2" charset="0"/>
              </a:rPr>
              <a:t> </a:t>
            </a:r>
            <a:endParaRPr lang="en-US" sz="1600" dirty="0">
              <a:solidFill>
                <a:schemeClr val="accent6">
                  <a:lumMod val="50000"/>
                </a:schemeClr>
              </a:solidFill>
              <a:latin typeface="Roboto Light" panose="02000000000000000000" pitchFamily="2" charset="0"/>
              <a:ea typeface="Roboto Light" panose="02000000000000000000" pitchFamily="2" charset="0"/>
            </a:endParaRPr>
          </a:p>
          <a:p>
            <a:pPr>
              <a:lnSpc>
                <a:spcPts val="2291"/>
              </a:lnSpc>
              <a:defRPr/>
            </a:pPr>
            <a:endParaRPr lang="en-US" sz="1600" dirty="0">
              <a:solidFill>
                <a:schemeClr val="accent6">
                  <a:lumMod val="50000"/>
                </a:schemeClr>
              </a:solidFill>
              <a:latin typeface="Roboto Light" panose="02000000000000000000" pitchFamily="2" charset="0"/>
              <a:ea typeface="Roboto Light" panose="02000000000000000000" pitchFamily="2" charset="0"/>
              <a:cs typeface="Roboto Light"/>
            </a:endParaRPr>
          </a:p>
          <a:p>
            <a:pPr>
              <a:lnSpc>
                <a:spcPts val="2291"/>
              </a:lnSpc>
              <a:defRPr/>
            </a:pPr>
            <a:r>
              <a:rPr lang="en-US" sz="1600" b="1" dirty="0">
                <a:solidFill>
                  <a:schemeClr val="accent2">
                    <a:lumMod val="75000"/>
                  </a:schemeClr>
                </a:solidFill>
                <a:latin typeface="Roboto" panose="02000000000000000000" pitchFamily="2" charset="0"/>
                <a:ea typeface="Roboto" panose="02000000000000000000" pitchFamily="2" charset="0"/>
                <a:cs typeface="Roboto Light"/>
              </a:rPr>
              <a:t> </a:t>
            </a:r>
            <a:endParaRPr lang="en-US" sz="1600" dirty="0">
              <a:solidFill>
                <a:schemeClr val="accent6">
                  <a:lumMod val="50000"/>
                </a:schemeClr>
              </a:solidFill>
              <a:latin typeface="Roboto Light" panose="02000000000000000000" pitchFamily="2" charset="0"/>
              <a:ea typeface="Roboto Light" panose="02000000000000000000" pitchFamily="2" charset="0"/>
              <a:cs typeface="Roboto Light"/>
            </a:endParaRPr>
          </a:p>
        </p:txBody>
      </p:sp>
      <p:sp>
        <p:nvSpPr>
          <p:cNvPr id="7"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Solution</a:t>
            </a:r>
            <a:endParaRPr lang="en-US" sz="3600" b="1" dirty="0">
              <a:solidFill>
                <a:srgbClr val="1DAC97"/>
              </a:solidFill>
            </a:endParaRPr>
          </a:p>
        </p:txBody>
      </p:sp>
    </p:spTree>
    <p:extLst>
      <p:ext uri="{BB962C8B-B14F-4D97-AF65-F5344CB8AC3E}">
        <p14:creationId xmlns:p14="http://schemas.microsoft.com/office/powerpoint/2010/main" val="3158910187"/>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BainBulletsConfiguration" hidden="1"/>
          <p:cNvSpPr txBox="1"/>
          <p:nvPr/>
        </p:nvSpPr>
        <p:spPr>
          <a:xfrm>
            <a:off x="12700" y="12700"/>
            <a:ext cx="8890000" cy="88092"/>
          </a:xfrm>
          <a:prstGeom prst="rect">
            <a:avLst/>
          </a:prstGeom>
          <a:noFill/>
        </p:spPr>
        <p:txBody>
          <a:bodyPr vert="horz" wrap="square" lIns="36000" tIns="36000" rIns="36000" bIns="36000" rtlCol="0">
            <a:spAutoFit/>
          </a:bodyPr>
          <a:lstStyle/>
          <a:p>
            <a:r>
              <a:rPr lang="en-US" sz="100" smtClean="0">
                <a:solidFill>
                  <a:srgbClr val="FFFFFF"/>
                </a:solidFill>
              </a:rPr>
              <a:t>2063_84 131_84 2079_84 132_84 104_84 109_84 105_84 110_84 138_84</a:t>
            </a:r>
            <a:endParaRPr lang="en-US" sz="100" dirty="0" err="1" smtClean="0">
              <a:solidFill>
                <a:srgbClr val="FFFFFF"/>
              </a:solidFill>
            </a:endParaRPr>
          </a:p>
        </p:txBody>
      </p:sp>
      <p:sp>
        <p:nvSpPr>
          <p:cNvPr id="17" name="Rectangle 16"/>
          <p:cNvSpPr/>
          <p:nvPr/>
        </p:nvSpPr>
        <p:spPr>
          <a:xfrm>
            <a:off x="5855060" y="1115622"/>
            <a:ext cx="1813496" cy="435651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en-US" sz="4400" b="1" dirty="0" smtClean="0">
                <a:solidFill>
                  <a:schemeClr val="accent5">
                    <a:lumMod val="50000"/>
                  </a:schemeClr>
                </a:solidFill>
              </a:rPr>
              <a:t>GATEWAY</a:t>
            </a:r>
          </a:p>
        </p:txBody>
      </p:sp>
      <p:sp>
        <p:nvSpPr>
          <p:cNvPr id="19" name="Rectangle 18"/>
          <p:cNvSpPr/>
          <p:nvPr/>
        </p:nvSpPr>
        <p:spPr>
          <a:xfrm>
            <a:off x="1918874" y="1115621"/>
            <a:ext cx="2682240" cy="9938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0" tIns="36000" rIns="36000" bIns="36000" rtlCol="0" anchor="ctr"/>
          <a:lstStyle/>
          <a:p>
            <a:r>
              <a:rPr lang="en-US" sz="2000" b="1" dirty="0" smtClean="0">
                <a:solidFill>
                  <a:schemeClr val="accent6"/>
                </a:solidFill>
              </a:rPr>
              <a:t>Banks</a:t>
            </a:r>
          </a:p>
        </p:txBody>
      </p:sp>
      <p:sp>
        <p:nvSpPr>
          <p:cNvPr id="20" name="Rectangle 19"/>
          <p:cNvSpPr/>
          <p:nvPr/>
        </p:nvSpPr>
        <p:spPr>
          <a:xfrm>
            <a:off x="1918874" y="3357377"/>
            <a:ext cx="2682240" cy="9938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0" tIns="36000" rIns="36000" bIns="36000" rtlCol="0" anchor="ctr"/>
          <a:lstStyle/>
          <a:p>
            <a:r>
              <a:rPr lang="en-US" sz="2000" b="1" dirty="0" smtClean="0">
                <a:solidFill>
                  <a:schemeClr val="accent6"/>
                </a:solidFill>
              </a:rPr>
              <a:t>Retailers</a:t>
            </a:r>
          </a:p>
        </p:txBody>
      </p:sp>
      <p:sp>
        <p:nvSpPr>
          <p:cNvPr id="21" name="Rectangle 20"/>
          <p:cNvSpPr/>
          <p:nvPr/>
        </p:nvSpPr>
        <p:spPr>
          <a:xfrm>
            <a:off x="1918874" y="2236499"/>
            <a:ext cx="2682240" cy="9938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0" tIns="36000" rIns="36000" bIns="36000" rtlCol="0" anchor="ctr"/>
          <a:lstStyle/>
          <a:p>
            <a:r>
              <a:rPr lang="en-US" sz="1600" b="1" dirty="0" smtClean="0">
                <a:solidFill>
                  <a:schemeClr val="accent6"/>
                </a:solidFill>
              </a:rPr>
              <a:t>Associations</a:t>
            </a:r>
          </a:p>
        </p:txBody>
      </p:sp>
      <p:sp>
        <p:nvSpPr>
          <p:cNvPr id="24" name="Rectangle 23"/>
          <p:cNvSpPr/>
          <p:nvPr/>
        </p:nvSpPr>
        <p:spPr>
          <a:xfrm>
            <a:off x="1918874" y="4478254"/>
            <a:ext cx="2682240" cy="9938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0" tIns="36000" rIns="36000" bIns="36000" rtlCol="0" anchor="ctr"/>
          <a:lstStyle/>
          <a:p>
            <a:r>
              <a:rPr lang="en-US" sz="1600" b="1" dirty="0" smtClean="0">
                <a:solidFill>
                  <a:schemeClr val="accent6"/>
                </a:solidFill>
              </a:rPr>
              <a:t>Business and consumer products and services</a:t>
            </a:r>
          </a:p>
        </p:txBody>
      </p:sp>
      <p:sp>
        <p:nvSpPr>
          <p:cNvPr id="25" name="Rectangle 24"/>
          <p:cNvSpPr/>
          <p:nvPr/>
        </p:nvSpPr>
        <p:spPr>
          <a:xfrm>
            <a:off x="119560" y="2109498"/>
            <a:ext cx="1257526" cy="236875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ctr"/>
            <a:r>
              <a:rPr lang="en-US" b="1" dirty="0" smtClean="0">
                <a:solidFill>
                  <a:schemeClr val="accent6"/>
                </a:solidFill>
              </a:rPr>
              <a:t>Borrowers</a:t>
            </a:r>
          </a:p>
        </p:txBody>
      </p:sp>
      <p:cxnSp>
        <p:nvCxnSpPr>
          <p:cNvPr id="28" name="Elbow Connector 27"/>
          <p:cNvCxnSpPr>
            <a:stCxn id="25" idx="3"/>
            <a:endCxn id="19" idx="1"/>
          </p:cNvCxnSpPr>
          <p:nvPr/>
        </p:nvCxnSpPr>
        <p:spPr>
          <a:xfrm flipV="1">
            <a:off x="1377086" y="1612560"/>
            <a:ext cx="541788" cy="1681316"/>
          </a:xfrm>
          <a:prstGeom prst="bentConnector3">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5" idx="3"/>
            <a:endCxn id="24" idx="1"/>
          </p:cNvCxnSpPr>
          <p:nvPr/>
        </p:nvCxnSpPr>
        <p:spPr>
          <a:xfrm>
            <a:off x="1377086" y="3293876"/>
            <a:ext cx="541788" cy="1681317"/>
          </a:xfrm>
          <a:prstGeom prst="bentConnector3">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5" idx="3"/>
            <a:endCxn id="20" idx="1"/>
          </p:cNvCxnSpPr>
          <p:nvPr/>
        </p:nvCxnSpPr>
        <p:spPr>
          <a:xfrm>
            <a:off x="1377086" y="3293876"/>
            <a:ext cx="541788" cy="560440"/>
          </a:xfrm>
          <a:prstGeom prst="bentConnector3">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5" idx="3"/>
            <a:endCxn id="21" idx="1"/>
          </p:cNvCxnSpPr>
          <p:nvPr/>
        </p:nvCxnSpPr>
        <p:spPr>
          <a:xfrm flipV="1">
            <a:off x="1377086" y="2733438"/>
            <a:ext cx="541788" cy="560438"/>
          </a:xfrm>
          <a:prstGeom prst="bentConnector3">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4323100" y="1461892"/>
            <a:ext cx="1530787" cy="3663969"/>
            <a:chOff x="4601114" y="1461892"/>
            <a:chExt cx="1252773" cy="3663969"/>
          </a:xfrm>
        </p:grpSpPr>
        <p:cxnSp>
          <p:nvCxnSpPr>
            <p:cNvPr id="38" name="Straight Arrow Connector 37"/>
            <p:cNvCxnSpPr/>
            <p:nvPr/>
          </p:nvCxnSpPr>
          <p:spPr>
            <a:xfrm>
              <a:off x="4601114" y="1461892"/>
              <a:ext cx="1252773" cy="0"/>
            </a:xfrm>
            <a:prstGeom prst="straightConnector1">
              <a:avLst/>
            </a:prstGeom>
            <a:ln w="31750">
              <a:solidFill>
                <a:schemeClr val="accent6">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601114" y="1763229"/>
              <a:ext cx="1252773" cy="0"/>
            </a:xfrm>
            <a:prstGeom prst="straightConnector1">
              <a:avLst/>
            </a:prstGeom>
            <a:ln w="31750">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01114" y="2582769"/>
              <a:ext cx="1252773" cy="0"/>
            </a:xfrm>
            <a:prstGeom prst="straightConnector1">
              <a:avLst/>
            </a:prstGeom>
            <a:ln w="31750">
              <a:solidFill>
                <a:schemeClr val="accent6">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601114" y="2884106"/>
              <a:ext cx="1252773" cy="0"/>
            </a:xfrm>
            <a:prstGeom prst="straightConnector1">
              <a:avLst/>
            </a:prstGeom>
            <a:ln w="31750">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601114" y="3703647"/>
              <a:ext cx="1252773" cy="0"/>
            </a:xfrm>
            <a:prstGeom prst="straightConnector1">
              <a:avLst/>
            </a:prstGeom>
            <a:ln w="31750">
              <a:solidFill>
                <a:schemeClr val="accent6">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601114" y="4004984"/>
              <a:ext cx="1252773" cy="0"/>
            </a:xfrm>
            <a:prstGeom prst="straightConnector1">
              <a:avLst/>
            </a:prstGeom>
            <a:ln w="31750">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601114" y="4824524"/>
              <a:ext cx="1252773" cy="0"/>
            </a:xfrm>
            <a:prstGeom prst="straightConnector1">
              <a:avLst/>
            </a:prstGeom>
            <a:ln w="31750">
              <a:solidFill>
                <a:schemeClr val="accent6">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601114" y="5125861"/>
              <a:ext cx="1252773" cy="0"/>
            </a:xfrm>
            <a:prstGeom prst="straightConnector1">
              <a:avLst/>
            </a:prstGeom>
            <a:ln w="31750">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8393962" y="2474260"/>
            <a:ext cx="1974922" cy="7561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656" tIns="36000" rIns="0" bIns="36000" numCol="1" spcCol="0" rtlCol="0" fromWordArt="0" anchor="ctr" anchorCtr="0" forceAA="0" compatLnSpc="1">
            <a:prstTxWarp prst="textNoShape">
              <a:avLst/>
            </a:prstTxWarp>
            <a:noAutofit/>
          </a:bodyPr>
          <a:lstStyle/>
          <a:p>
            <a:r>
              <a:rPr lang="en-US" sz="1600" b="1" dirty="0">
                <a:solidFill>
                  <a:schemeClr val="accent5">
                    <a:lumMod val="50000"/>
                  </a:schemeClr>
                </a:solidFill>
              </a:rPr>
              <a:t>Banks</a:t>
            </a:r>
          </a:p>
        </p:txBody>
      </p:sp>
      <p:sp>
        <p:nvSpPr>
          <p:cNvPr id="52" name="Rectangle 51"/>
          <p:cNvSpPr/>
          <p:nvPr/>
        </p:nvSpPr>
        <p:spPr>
          <a:xfrm>
            <a:off x="8393962" y="3232688"/>
            <a:ext cx="1974922" cy="7561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656" tIns="36000" rIns="0" bIns="36000" numCol="1" spcCol="0" rtlCol="0" fromWordArt="0" anchor="b" anchorCtr="0" forceAA="0" compatLnSpc="1">
            <a:prstTxWarp prst="textNoShape">
              <a:avLst/>
            </a:prstTxWarp>
            <a:noAutofit/>
          </a:bodyPr>
          <a:lstStyle/>
          <a:p>
            <a:r>
              <a:rPr lang="en-US" sz="1600" b="1" dirty="0" smtClean="0">
                <a:solidFill>
                  <a:schemeClr val="accent5">
                    <a:lumMod val="50000"/>
                  </a:schemeClr>
                </a:solidFill>
              </a:rPr>
              <a:t>Asset </a:t>
            </a:r>
            <a:r>
              <a:rPr lang="en-US" sz="1600" b="1" dirty="0">
                <a:solidFill>
                  <a:schemeClr val="accent5">
                    <a:lumMod val="50000"/>
                  </a:schemeClr>
                </a:solidFill>
              </a:rPr>
              <a:t>Management</a:t>
            </a:r>
          </a:p>
        </p:txBody>
      </p:sp>
      <p:sp>
        <p:nvSpPr>
          <p:cNvPr id="53" name="Rectangle 52"/>
          <p:cNvSpPr/>
          <p:nvPr/>
        </p:nvSpPr>
        <p:spPr>
          <a:xfrm>
            <a:off x="8393962" y="4223869"/>
            <a:ext cx="2069880" cy="7561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656" tIns="36000" rIns="0" bIns="36000" numCol="1" spcCol="0" rtlCol="0" fromWordArt="0" anchor="b" anchorCtr="0" forceAA="0" compatLnSpc="1">
            <a:prstTxWarp prst="textNoShape">
              <a:avLst/>
            </a:prstTxWarp>
            <a:noAutofit/>
          </a:bodyPr>
          <a:lstStyle/>
          <a:p>
            <a:r>
              <a:rPr lang="en-US" sz="1600" b="1" dirty="0">
                <a:solidFill>
                  <a:schemeClr val="accent5">
                    <a:lumMod val="50000"/>
                  </a:schemeClr>
                </a:solidFill>
              </a:rPr>
              <a:t>Securitization </a:t>
            </a:r>
            <a:r>
              <a:rPr lang="en-US" sz="1600" b="1" dirty="0" smtClean="0">
                <a:solidFill>
                  <a:schemeClr val="accent5">
                    <a:lumMod val="50000"/>
                  </a:schemeClr>
                </a:solidFill>
              </a:rPr>
              <a:t>Originators</a:t>
            </a:r>
            <a:endParaRPr lang="en-US" sz="1600" b="1" dirty="0">
              <a:solidFill>
                <a:schemeClr val="accent5">
                  <a:lumMod val="50000"/>
                </a:schemeClr>
              </a:solidFill>
            </a:endParaRPr>
          </a:p>
        </p:txBody>
      </p:sp>
      <p:sp>
        <p:nvSpPr>
          <p:cNvPr id="54" name="Rectangle 53"/>
          <p:cNvSpPr/>
          <p:nvPr/>
        </p:nvSpPr>
        <p:spPr>
          <a:xfrm>
            <a:off x="8393962" y="1591142"/>
            <a:ext cx="1974922" cy="7561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656" tIns="36000" rIns="0" bIns="36000" numCol="1" spcCol="0" rtlCol="0" fromWordArt="0" anchor="ctr" anchorCtr="0" forceAA="0" compatLnSpc="1">
            <a:prstTxWarp prst="textNoShape">
              <a:avLst/>
            </a:prstTxWarp>
            <a:noAutofit/>
          </a:bodyPr>
          <a:lstStyle/>
          <a:p>
            <a:r>
              <a:rPr lang="en-US" sz="1600" b="1" dirty="0" smtClean="0">
                <a:solidFill>
                  <a:schemeClr val="accent5">
                    <a:lumMod val="50000"/>
                  </a:schemeClr>
                </a:solidFill>
              </a:rPr>
              <a:t>Marketplace</a:t>
            </a:r>
          </a:p>
          <a:p>
            <a:r>
              <a:rPr lang="en-US" sz="1600" b="1" dirty="0" smtClean="0">
                <a:solidFill>
                  <a:schemeClr val="accent5">
                    <a:lumMod val="50000"/>
                  </a:schemeClr>
                </a:solidFill>
              </a:rPr>
              <a:t>Lenders</a:t>
            </a:r>
            <a:endParaRPr lang="en-US" sz="1600" b="1" dirty="0">
              <a:solidFill>
                <a:schemeClr val="accent5">
                  <a:lumMod val="50000"/>
                </a:schemeClr>
              </a:solidFill>
            </a:endParaRPr>
          </a:p>
        </p:txBody>
      </p:sp>
      <p:sp>
        <p:nvSpPr>
          <p:cNvPr id="56" name="Rectangle 55"/>
          <p:cNvSpPr/>
          <p:nvPr/>
        </p:nvSpPr>
        <p:spPr>
          <a:xfrm>
            <a:off x="10799180" y="2311225"/>
            <a:ext cx="1763844" cy="769702"/>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36000" rIns="0" bIns="36000" numCol="1" spcCol="0" rtlCol="0" fromWordArt="0" anchor="ctr" anchorCtr="0" forceAA="0" compatLnSpc="1">
            <a:prstTxWarp prst="textNoShape">
              <a:avLst/>
            </a:prstTxWarp>
            <a:noAutofit/>
          </a:bodyPr>
          <a:lstStyle/>
          <a:p>
            <a:r>
              <a:rPr lang="en-US" sz="1600" b="1" dirty="0" smtClean="0">
                <a:solidFill>
                  <a:schemeClr val="tx1"/>
                </a:solidFill>
              </a:rPr>
              <a:t>Depositors</a:t>
            </a:r>
            <a:endParaRPr lang="en-US" sz="1600" b="1" dirty="0">
              <a:solidFill>
                <a:schemeClr val="tx1"/>
              </a:solidFill>
            </a:endParaRPr>
          </a:p>
        </p:txBody>
      </p:sp>
      <p:sp>
        <p:nvSpPr>
          <p:cNvPr id="58" name="Rectangle 57"/>
          <p:cNvSpPr/>
          <p:nvPr/>
        </p:nvSpPr>
        <p:spPr>
          <a:xfrm>
            <a:off x="10799180" y="3506828"/>
            <a:ext cx="1763844" cy="769702"/>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36000" rIns="0" bIns="36000" numCol="1" spcCol="0" rtlCol="0" fromWordArt="0" anchor="ctr" anchorCtr="0" forceAA="0" compatLnSpc="1">
            <a:prstTxWarp prst="textNoShape">
              <a:avLst/>
            </a:prstTxWarp>
            <a:noAutofit/>
          </a:bodyPr>
          <a:lstStyle/>
          <a:p>
            <a:r>
              <a:rPr lang="en-US" sz="1600" b="1" dirty="0" smtClean="0">
                <a:solidFill>
                  <a:schemeClr val="tx1"/>
                </a:solidFill>
              </a:rPr>
              <a:t>Clients</a:t>
            </a:r>
            <a:endParaRPr lang="en-US" sz="1600" b="1" dirty="0">
              <a:solidFill>
                <a:schemeClr val="tx1"/>
              </a:solidFill>
            </a:endParaRPr>
          </a:p>
        </p:txBody>
      </p:sp>
      <p:sp>
        <p:nvSpPr>
          <p:cNvPr id="59" name="Rectangle 58"/>
          <p:cNvSpPr/>
          <p:nvPr/>
        </p:nvSpPr>
        <p:spPr>
          <a:xfrm>
            <a:off x="10799180" y="1115622"/>
            <a:ext cx="1763844" cy="769702"/>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640080" tIns="36000" rIns="0" bIns="36000" rtlCol="0" anchor="ctr"/>
          <a:lstStyle/>
          <a:p>
            <a:r>
              <a:rPr lang="en-US" sz="1600" b="1" dirty="0" smtClean="0">
                <a:solidFill>
                  <a:schemeClr val="tx1"/>
                </a:solidFill>
              </a:rPr>
              <a:t>Investors</a:t>
            </a:r>
          </a:p>
        </p:txBody>
      </p:sp>
      <p:sp>
        <p:nvSpPr>
          <p:cNvPr id="60" name="Rectangle 59"/>
          <p:cNvSpPr/>
          <p:nvPr/>
        </p:nvSpPr>
        <p:spPr>
          <a:xfrm>
            <a:off x="10799180" y="4702430"/>
            <a:ext cx="1763844" cy="769702"/>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36000" rIns="0" bIns="36000" numCol="1" spcCol="0" rtlCol="0" fromWordArt="0" anchor="ctr" anchorCtr="0" forceAA="0" compatLnSpc="1">
            <a:prstTxWarp prst="textNoShape">
              <a:avLst/>
            </a:prstTxWarp>
            <a:noAutofit/>
          </a:bodyPr>
          <a:lstStyle/>
          <a:p>
            <a:r>
              <a:rPr lang="en-US" sz="1600" b="1" dirty="0" smtClean="0">
                <a:solidFill>
                  <a:schemeClr val="tx1"/>
                </a:solidFill>
              </a:rPr>
              <a:t>Institutions</a:t>
            </a:r>
            <a:endParaRPr lang="en-US" sz="1600" b="1" dirty="0">
              <a:solidFill>
                <a:schemeClr val="tx1"/>
              </a:solidFill>
            </a:endParaRPr>
          </a:p>
        </p:txBody>
      </p:sp>
      <p:cxnSp>
        <p:nvCxnSpPr>
          <p:cNvPr id="65" name="Elbow Connector 64"/>
          <p:cNvCxnSpPr>
            <a:stCxn id="59" idx="3"/>
            <a:endCxn id="56" idx="3"/>
          </p:cNvCxnSpPr>
          <p:nvPr/>
        </p:nvCxnSpPr>
        <p:spPr>
          <a:xfrm>
            <a:off x="12563024" y="1500473"/>
            <a:ext cx="12700" cy="1195603"/>
          </a:xfrm>
          <a:prstGeom prst="bentConnector3">
            <a:avLst>
              <a:gd name="adj1" fmla="val 1800000"/>
            </a:avLst>
          </a:prstGeom>
          <a:ln w="31750">
            <a:solidFill>
              <a:schemeClr val="accent5"/>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56" idx="3"/>
            <a:endCxn id="58" idx="3"/>
          </p:cNvCxnSpPr>
          <p:nvPr/>
        </p:nvCxnSpPr>
        <p:spPr>
          <a:xfrm>
            <a:off x="12563024" y="2696076"/>
            <a:ext cx="12700" cy="1195603"/>
          </a:xfrm>
          <a:prstGeom prst="bentConnector3">
            <a:avLst>
              <a:gd name="adj1" fmla="val 1800000"/>
            </a:avLst>
          </a:prstGeom>
          <a:ln w="31750">
            <a:solidFill>
              <a:schemeClr val="accent5"/>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58" idx="3"/>
            <a:endCxn id="60" idx="3"/>
          </p:cNvCxnSpPr>
          <p:nvPr/>
        </p:nvCxnSpPr>
        <p:spPr>
          <a:xfrm>
            <a:off x="12563024" y="3891679"/>
            <a:ext cx="12700" cy="1195602"/>
          </a:xfrm>
          <a:prstGeom prst="bentConnector3">
            <a:avLst>
              <a:gd name="adj1" fmla="val 1800000"/>
            </a:avLst>
          </a:prstGeom>
          <a:ln w="31750">
            <a:solidFill>
              <a:schemeClr val="accent5"/>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7668556" y="1500473"/>
            <a:ext cx="3319158" cy="0"/>
          </a:xfrm>
          <a:prstGeom prst="straightConnector1">
            <a:avLst/>
          </a:prstGeom>
          <a:ln w="31750">
            <a:solidFill>
              <a:schemeClr val="accent5"/>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0" idx="1"/>
          </p:cNvCxnSpPr>
          <p:nvPr/>
        </p:nvCxnSpPr>
        <p:spPr>
          <a:xfrm flipH="1">
            <a:off x="7730904" y="5087281"/>
            <a:ext cx="3068276" cy="0"/>
          </a:xfrm>
          <a:prstGeom prst="straightConnector1">
            <a:avLst/>
          </a:prstGeom>
          <a:ln w="31750">
            <a:solidFill>
              <a:schemeClr val="accent5"/>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59" idx="2"/>
            <a:endCxn id="54" idx="3"/>
          </p:cNvCxnSpPr>
          <p:nvPr/>
        </p:nvCxnSpPr>
        <p:spPr>
          <a:xfrm rot="5400000">
            <a:off x="10983055" y="1271153"/>
            <a:ext cx="83877" cy="1312218"/>
          </a:xfrm>
          <a:prstGeom prst="bentConnector2">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2"/>
          <p:cNvCxnSpPr>
            <a:stCxn id="56" idx="1"/>
            <a:endCxn id="51" idx="3"/>
          </p:cNvCxnSpPr>
          <p:nvPr/>
        </p:nvCxnSpPr>
        <p:spPr>
          <a:xfrm rot="10800000" flipV="1">
            <a:off x="10368884" y="2696075"/>
            <a:ext cx="430296" cy="156243"/>
          </a:xfrm>
          <a:prstGeom prst="bentConnector3">
            <a:avLst>
              <a:gd name="adj1" fmla="val 50000"/>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2"/>
          <p:cNvCxnSpPr>
            <a:stCxn id="58" idx="1"/>
            <a:endCxn id="52" idx="3"/>
          </p:cNvCxnSpPr>
          <p:nvPr/>
        </p:nvCxnSpPr>
        <p:spPr>
          <a:xfrm rot="10800000">
            <a:off x="10368884" y="3610747"/>
            <a:ext cx="430296" cy="280932"/>
          </a:xfrm>
          <a:prstGeom prst="bentConnector3">
            <a:avLst>
              <a:gd name="adj1" fmla="val 50000"/>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82"/>
          <p:cNvCxnSpPr/>
          <p:nvPr/>
        </p:nvCxnSpPr>
        <p:spPr>
          <a:xfrm rot="16200000" flipV="1">
            <a:off x="11009246" y="3996070"/>
            <a:ext cx="100502" cy="1312218"/>
          </a:xfrm>
          <a:prstGeom prst="bentConnector2">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7668556" y="1969201"/>
            <a:ext cx="725406" cy="0"/>
          </a:xfrm>
          <a:prstGeom prst="straightConnector1">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7668556" y="2852319"/>
            <a:ext cx="725406" cy="0"/>
          </a:xfrm>
          <a:prstGeom prst="straightConnector1">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7668556" y="3735436"/>
            <a:ext cx="725406" cy="0"/>
          </a:xfrm>
          <a:prstGeom prst="straightConnector1">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7668556" y="4660119"/>
            <a:ext cx="725406" cy="0"/>
          </a:xfrm>
          <a:prstGeom prst="straightConnector1">
            <a:avLst/>
          </a:prstGeom>
          <a:ln w="317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4778491" y="1199159"/>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6">
                    <a:lumMod val="60000"/>
                    <a:lumOff val="40000"/>
                  </a:schemeClr>
                </a:solidFill>
              </a:rPr>
              <a:t>Referrals</a:t>
            </a:r>
          </a:p>
        </p:txBody>
      </p:sp>
      <p:sp>
        <p:nvSpPr>
          <p:cNvPr id="124" name="Rectangle 123"/>
          <p:cNvSpPr/>
          <p:nvPr/>
        </p:nvSpPr>
        <p:spPr>
          <a:xfrm>
            <a:off x="4778491" y="1763228"/>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400" b="1" dirty="0" smtClean="0">
                <a:solidFill>
                  <a:srgbClr val="008000"/>
                </a:solidFill>
              </a:rPr>
              <a:t>Referral fees</a:t>
            </a:r>
          </a:p>
        </p:txBody>
      </p:sp>
      <p:sp>
        <p:nvSpPr>
          <p:cNvPr id="128" name="Rectangle 127"/>
          <p:cNvSpPr/>
          <p:nvPr/>
        </p:nvSpPr>
        <p:spPr>
          <a:xfrm>
            <a:off x="4778491" y="2901498"/>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400" b="1" dirty="0" smtClean="0">
                <a:solidFill>
                  <a:srgbClr val="008000"/>
                </a:solidFill>
              </a:rPr>
              <a:t>Referral fees</a:t>
            </a:r>
          </a:p>
        </p:txBody>
      </p:sp>
      <p:sp>
        <p:nvSpPr>
          <p:cNvPr id="129" name="Rectangle 128"/>
          <p:cNvSpPr/>
          <p:nvPr/>
        </p:nvSpPr>
        <p:spPr>
          <a:xfrm>
            <a:off x="4778491" y="3982128"/>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400" b="1" dirty="0" smtClean="0">
                <a:solidFill>
                  <a:srgbClr val="008000"/>
                </a:solidFill>
              </a:rPr>
              <a:t>Referral fees</a:t>
            </a:r>
          </a:p>
        </p:txBody>
      </p:sp>
      <p:sp>
        <p:nvSpPr>
          <p:cNvPr id="130" name="Rectangle 129"/>
          <p:cNvSpPr/>
          <p:nvPr/>
        </p:nvSpPr>
        <p:spPr>
          <a:xfrm>
            <a:off x="4778491" y="5120350"/>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400" b="1" dirty="0" smtClean="0">
                <a:solidFill>
                  <a:srgbClr val="008000"/>
                </a:solidFill>
              </a:rPr>
              <a:t>Referral fees</a:t>
            </a:r>
          </a:p>
        </p:txBody>
      </p:sp>
      <p:grpSp>
        <p:nvGrpSpPr>
          <p:cNvPr id="2063" name="Group 2062"/>
          <p:cNvGrpSpPr/>
          <p:nvPr>
            <p:custDataLst>
              <p:tags r:id="rId1"/>
            </p:custDataLst>
          </p:nvPr>
        </p:nvGrpSpPr>
        <p:grpSpPr>
          <a:xfrm>
            <a:off x="8497511" y="1736600"/>
            <a:ext cx="542925" cy="500063"/>
            <a:chOff x="8605838" y="1898650"/>
            <a:chExt cx="542925" cy="500063"/>
          </a:xfrm>
          <a:solidFill>
            <a:schemeClr val="accent5">
              <a:lumMod val="50000"/>
            </a:schemeClr>
          </a:solidFill>
        </p:grpSpPr>
        <p:sp>
          <p:nvSpPr>
            <p:cNvPr id="2053" name="Freeform 18"/>
            <p:cNvSpPr>
              <a:spLocks/>
            </p:cNvSpPr>
            <p:nvPr/>
          </p:nvSpPr>
          <p:spPr bwMode="auto">
            <a:xfrm>
              <a:off x="8605838" y="2073275"/>
              <a:ext cx="106362" cy="184150"/>
            </a:xfrm>
            <a:custGeom>
              <a:avLst/>
              <a:gdLst>
                <a:gd name="T0" fmla="*/ 0 w 211"/>
                <a:gd name="T1" fmla="*/ 177 h 364"/>
                <a:gd name="T2" fmla="*/ 0 w 211"/>
                <a:gd name="T3" fmla="*/ 322 h 364"/>
                <a:gd name="T4" fmla="*/ 41 w 211"/>
                <a:gd name="T5" fmla="*/ 364 h 364"/>
                <a:gd name="T6" fmla="*/ 175 w 211"/>
                <a:gd name="T7" fmla="*/ 364 h 364"/>
                <a:gd name="T8" fmla="*/ 175 w 211"/>
                <a:gd name="T9" fmla="*/ 207 h 364"/>
                <a:gd name="T10" fmla="*/ 211 w 211"/>
                <a:gd name="T11" fmla="*/ 55 h 364"/>
                <a:gd name="T12" fmla="*/ 87 w 211"/>
                <a:gd name="T13" fmla="*/ 0 h 364"/>
                <a:gd name="T14" fmla="*/ 0 w 211"/>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364">
                  <a:moveTo>
                    <a:pt x="0" y="177"/>
                  </a:moveTo>
                  <a:cubicBezTo>
                    <a:pt x="0" y="322"/>
                    <a:pt x="0" y="322"/>
                    <a:pt x="0" y="322"/>
                  </a:cubicBezTo>
                  <a:cubicBezTo>
                    <a:pt x="0" y="345"/>
                    <a:pt x="18" y="364"/>
                    <a:pt x="41" y="364"/>
                  </a:cubicBezTo>
                  <a:cubicBezTo>
                    <a:pt x="175" y="364"/>
                    <a:pt x="175" y="364"/>
                    <a:pt x="175" y="364"/>
                  </a:cubicBezTo>
                  <a:cubicBezTo>
                    <a:pt x="175" y="207"/>
                    <a:pt x="175" y="207"/>
                    <a:pt x="175" y="207"/>
                  </a:cubicBezTo>
                  <a:cubicBezTo>
                    <a:pt x="175" y="152"/>
                    <a:pt x="188" y="101"/>
                    <a:pt x="211" y="55"/>
                  </a:cubicBezTo>
                  <a:cubicBezTo>
                    <a:pt x="163" y="53"/>
                    <a:pt x="119" y="32"/>
                    <a:pt x="87" y="0"/>
                  </a:cubicBezTo>
                  <a:cubicBezTo>
                    <a:pt x="34" y="41"/>
                    <a:pt x="0" y="105"/>
                    <a:pt x="0"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5" name="Freeform 19"/>
            <p:cNvSpPr>
              <a:spLocks/>
            </p:cNvSpPr>
            <p:nvPr/>
          </p:nvSpPr>
          <p:spPr bwMode="auto">
            <a:xfrm>
              <a:off x="8650288" y="1935163"/>
              <a:ext cx="114300" cy="136525"/>
            </a:xfrm>
            <a:custGeom>
              <a:avLst/>
              <a:gdLst>
                <a:gd name="T0" fmla="*/ 227 w 227"/>
                <a:gd name="T1" fmla="*/ 213 h 273"/>
                <a:gd name="T2" fmla="*/ 195 w 227"/>
                <a:gd name="T3" fmla="*/ 95 h 273"/>
                <a:gd name="T4" fmla="*/ 207 w 227"/>
                <a:gd name="T5" fmla="*/ 20 h 273"/>
                <a:gd name="T6" fmla="*/ 136 w 227"/>
                <a:gd name="T7" fmla="*/ 0 h 273"/>
                <a:gd name="T8" fmla="*/ 0 w 227"/>
                <a:gd name="T9" fmla="*/ 137 h 273"/>
                <a:gd name="T10" fmla="*/ 136 w 227"/>
                <a:gd name="T11" fmla="*/ 273 h 273"/>
                <a:gd name="T12" fmla="*/ 166 w 227"/>
                <a:gd name="T13" fmla="*/ 269 h 273"/>
                <a:gd name="T14" fmla="*/ 227 w 227"/>
                <a:gd name="T15" fmla="*/ 21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73">
                  <a:moveTo>
                    <a:pt x="227" y="213"/>
                  </a:moveTo>
                  <a:cubicBezTo>
                    <a:pt x="207" y="179"/>
                    <a:pt x="195" y="138"/>
                    <a:pt x="195" y="95"/>
                  </a:cubicBezTo>
                  <a:cubicBezTo>
                    <a:pt x="195" y="69"/>
                    <a:pt x="199" y="44"/>
                    <a:pt x="207" y="20"/>
                  </a:cubicBezTo>
                  <a:cubicBezTo>
                    <a:pt x="187" y="8"/>
                    <a:pt x="162" y="0"/>
                    <a:pt x="136" y="0"/>
                  </a:cubicBezTo>
                  <a:cubicBezTo>
                    <a:pt x="61" y="0"/>
                    <a:pt x="0" y="61"/>
                    <a:pt x="0" y="137"/>
                  </a:cubicBezTo>
                  <a:cubicBezTo>
                    <a:pt x="0" y="212"/>
                    <a:pt x="61" y="273"/>
                    <a:pt x="136" y="273"/>
                  </a:cubicBezTo>
                  <a:cubicBezTo>
                    <a:pt x="147" y="273"/>
                    <a:pt x="157" y="272"/>
                    <a:pt x="166" y="269"/>
                  </a:cubicBezTo>
                  <a:cubicBezTo>
                    <a:pt x="184" y="248"/>
                    <a:pt x="205" y="229"/>
                    <a:pt x="227"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Freeform 20"/>
            <p:cNvSpPr>
              <a:spLocks/>
            </p:cNvSpPr>
            <p:nvPr/>
          </p:nvSpPr>
          <p:spPr bwMode="auto">
            <a:xfrm>
              <a:off x="8724900" y="2065338"/>
              <a:ext cx="274637" cy="228600"/>
            </a:xfrm>
            <a:custGeom>
              <a:avLst/>
              <a:gdLst>
                <a:gd name="T0" fmla="*/ 449 w 547"/>
                <a:gd name="T1" fmla="*/ 229 h 453"/>
                <a:gd name="T2" fmla="*/ 513 w 547"/>
                <a:gd name="T3" fmla="*/ 243 h 453"/>
                <a:gd name="T4" fmla="*/ 547 w 547"/>
                <a:gd name="T5" fmla="*/ 219 h 453"/>
                <a:gd name="T6" fmla="*/ 429 w 547"/>
                <a:gd name="T7" fmla="*/ 0 h 453"/>
                <a:gd name="T8" fmla="*/ 273 w 547"/>
                <a:gd name="T9" fmla="*/ 62 h 453"/>
                <a:gd name="T10" fmla="*/ 117 w 547"/>
                <a:gd name="T11" fmla="*/ 0 h 453"/>
                <a:gd name="T12" fmla="*/ 0 w 547"/>
                <a:gd name="T13" fmla="*/ 224 h 453"/>
                <a:gd name="T14" fmla="*/ 0 w 547"/>
                <a:gd name="T15" fmla="*/ 402 h 453"/>
                <a:gd name="T16" fmla="*/ 50 w 547"/>
                <a:gd name="T17" fmla="*/ 453 h 453"/>
                <a:gd name="T18" fmla="*/ 318 w 547"/>
                <a:gd name="T19" fmla="*/ 453 h 453"/>
                <a:gd name="T20" fmla="*/ 299 w 547"/>
                <a:gd name="T21" fmla="*/ 380 h 453"/>
                <a:gd name="T22" fmla="*/ 449 w 547"/>
                <a:gd name="T23" fmla="*/ 22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7" h="453">
                  <a:moveTo>
                    <a:pt x="449" y="229"/>
                  </a:moveTo>
                  <a:cubicBezTo>
                    <a:pt x="471" y="229"/>
                    <a:pt x="493" y="234"/>
                    <a:pt x="513" y="243"/>
                  </a:cubicBezTo>
                  <a:cubicBezTo>
                    <a:pt x="547" y="219"/>
                    <a:pt x="547" y="219"/>
                    <a:pt x="547" y="219"/>
                  </a:cubicBezTo>
                  <a:cubicBezTo>
                    <a:pt x="545" y="128"/>
                    <a:pt x="499" y="48"/>
                    <a:pt x="429" y="0"/>
                  </a:cubicBezTo>
                  <a:cubicBezTo>
                    <a:pt x="389" y="38"/>
                    <a:pt x="334" y="62"/>
                    <a:pt x="273" y="62"/>
                  </a:cubicBezTo>
                  <a:cubicBezTo>
                    <a:pt x="213" y="62"/>
                    <a:pt x="158" y="38"/>
                    <a:pt x="117" y="0"/>
                  </a:cubicBezTo>
                  <a:cubicBezTo>
                    <a:pt x="46" y="49"/>
                    <a:pt x="0" y="131"/>
                    <a:pt x="0" y="224"/>
                  </a:cubicBezTo>
                  <a:cubicBezTo>
                    <a:pt x="0" y="402"/>
                    <a:pt x="0" y="402"/>
                    <a:pt x="0" y="402"/>
                  </a:cubicBezTo>
                  <a:cubicBezTo>
                    <a:pt x="0" y="430"/>
                    <a:pt x="23" y="453"/>
                    <a:pt x="50" y="453"/>
                  </a:cubicBezTo>
                  <a:cubicBezTo>
                    <a:pt x="318" y="453"/>
                    <a:pt x="318" y="453"/>
                    <a:pt x="318" y="453"/>
                  </a:cubicBezTo>
                  <a:cubicBezTo>
                    <a:pt x="306" y="431"/>
                    <a:pt x="299" y="406"/>
                    <a:pt x="299" y="380"/>
                  </a:cubicBezTo>
                  <a:cubicBezTo>
                    <a:pt x="299" y="297"/>
                    <a:pt x="366" y="229"/>
                    <a:pt x="449"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Oval 21"/>
            <p:cNvSpPr>
              <a:spLocks noChangeArrowheads="1"/>
            </p:cNvSpPr>
            <p:nvPr/>
          </p:nvSpPr>
          <p:spPr bwMode="auto">
            <a:xfrm>
              <a:off x="8778875" y="1898650"/>
              <a:ext cx="166687" cy="168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Freeform 22"/>
            <p:cNvSpPr>
              <a:spLocks/>
            </p:cNvSpPr>
            <p:nvPr/>
          </p:nvSpPr>
          <p:spPr bwMode="auto">
            <a:xfrm>
              <a:off x="8907463" y="2114550"/>
              <a:ext cx="241300" cy="284163"/>
            </a:xfrm>
            <a:custGeom>
              <a:avLst/>
              <a:gdLst>
                <a:gd name="T0" fmla="*/ 390 w 481"/>
                <a:gd name="T1" fmla="*/ 390 h 563"/>
                <a:gd name="T2" fmla="*/ 352 w 481"/>
                <a:gd name="T3" fmla="*/ 399 h 563"/>
                <a:gd name="T4" fmla="*/ 190 w 481"/>
                <a:gd name="T5" fmla="*/ 281 h 563"/>
                <a:gd name="T6" fmla="*/ 351 w 481"/>
                <a:gd name="T7" fmla="*/ 163 h 563"/>
                <a:gd name="T8" fmla="*/ 390 w 481"/>
                <a:gd name="T9" fmla="*/ 173 h 563"/>
                <a:gd name="T10" fmla="*/ 477 w 481"/>
                <a:gd name="T11" fmla="*/ 94 h 563"/>
                <a:gd name="T12" fmla="*/ 390 w 481"/>
                <a:gd name="T13" fmla="*/ 0 h 563"/>
                <a:gd name="T14" fmla="*/ 304 w 481"/>
                <a:gd name="T15" fmla="*/ 86 h 563"/>
                <a:gd name="T16" fmla="*/ 305 w 481"/>
                <a:gd name="T17" fmla="*/ 98 h 563"/>
                <a:gd name="T18" fmla="*/ 143 w 481"/>
                <a:gd name="T19" fmla="*/ 216 h 563"/>
                <a:gd name="T20" fmla="*/ 86 w 481"/>
                <a:gd name="T21" fmla="*/ 194 h 563"/>
                <a:gd name="T22" fmla="*/ 0 w 481"/>
                <a:gd name="T23" fmla="*/ 281 h 563"/>
                <a:gd name="T24" fmla="*/ 86 w 481"/>
                <a:gd name="T25" fmla="*/ 367 h 563"/>
                <a:gd name="T26" fmla="*/ 143 w 481"/>
                <a:gd name="T27" fmla="*/ 346 h 563"/>
                <a:gd name="T28" fmla="*/ 305 w 481"/>
                <a:gd name="T29" fmla="*/ 464 h 563"/>
                <a:gd name="T30" fmla="*/ 304 w 481"/>
                <a:gd name="T31" fmla="*/ 477 h 563"/>
                <a:gd name="T32" fmla="*/ 390 w 481"/>
                <a:gd name="T33" fmla="*/ 563 h 563"/>
                <a:gd name="T34" fmla="*/ 477 w 481"/>
                <a:gd name="T35" fmla="*/ 477 h 563"/>
                <a:gd name="T36" fmla="*/ 390 w 481"/>
                <a:gd name="T37" fmla="*/ 39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 h="563">
                  <a:moveTo>
                    <a:pt x="390" y="390"/>
                  </a:moveTo>
                  <a:cubicBezTo>
                    <a:pt x="377" y="390"/>
                    <a:pt x="364" y="394"/>
                    <a:pt x="352" y="399"/>
                  </a:cubicBezTo>
                  <a:cubicBezTo>
                    <a:pt x="190" y="281"/>
                    <a:pt x="190" y="281"/>
                    <a:pt x="190" y="281"/>
                  </a:cubicBezTo>
                  <a:cubicBezTo>
                    <a:pt x="351" y="163"/>
                    <a:pt x="351" y="163"/>
                    <a:pt x="351" y="163"/>
                  </a:cubicBezTo>
                  <a:cubicBezTo>
                    <a:pt x="363" y="169"/>
                    <a:pt x="376" y="173"/>
                    <a:pt x="390" y="173"/>
                  </a:cubicBezTo>
                  <a:cubicBezTo>
                    <a:pt x="436" y="173"/>
                    <a:pt x="473" y="138"/>
                    <a:pt x="477" y="94"/>
                  </a:cubicBezTo>
                  <a:cubicBezTo>
                    <a:pt x="481" y="42"/>
                    <a:pt x="440" y="0"/>
                    <a:pt x="390" y="0"/>
                  </a:cubicBezTo>
                  <a:cubicBezTo>
                    <a:pt x="343" y="0"/>
                    <a:pt x="304" y="38"/>
                    <a:pt x="304" y="86"/>
                  </a:cubicBezTo>
                  <a:cubicBezTo>
                    <a:pt x="304" y="90"/>
                    <a:pt x="304" y="94"/>
                    <a:pt x="305" y="98"/>
                  </a:cubicBezTo>
                  <a:cubicBezTo>
                    <a:pt x="143" y="216"/>
                    <a:pt x="143" y="216"/>
                    <a:pt x="143" y="216"/>
                  </a:cubicBezTo>
                  <a:cubicBezTo>
                    <a:pt x="128" y="202"/>
                    <a:pt x="107" y="194"/>
                    <a:pt x="86" y="194"/>
                  </a:cubicBezTo>
                  <a:cubicBezTo>
                    <a:pt x="39" y="194"/>
                    <a:pt x="0" y="233"/>
                    <a:pt x="0" y="281"/>
                  </a:cubicBezTo>
                  <a:cubicBezTo>
                    <a:pt x="0" y="329"/>
                    <a:pt x="39" y="367"/>
                    <a:pt x="86" y="367"/>
                  </a:cubicBezTo>
                  <a:cubicBezTo>
                    <a:pt x="107" y="367"/>
                    <a:pt x="128" y="360"/>
                    <a:pt x="143" y="346"/>
                  </a:cubicBezTo>
                  <a:cubicBezTo>
                    <a:pt x="305" y="464"/>
                    <a:pt x="305" y="464"/>
                    <a:pt x="305" y="464"/>
                  </a:cubicBezTo>
                  <a:cubicBezTo>
                    <a:pt x="304" y="468"/>
                    <a:pt x="304" y="473"/>
                    <a:pt x="304" y="477"/>
                  </a:cubicBezTo>
                  <a:cubicBezTo>
                    <a:pt x="304" y="525"/>
                    <a:pt x="343" y="563"/>
                    <a:pt x="390" y="563"/>
                  </a:cubicBezTo>
                  <a:cubicBezTo>
                    <a:pt x="438" y="563"/>
                    <a:pt x="477" y="525"/>
                    <a:pt x="477" y="477"/>
                  </a:cubicBezTo>
                  <a:cubicBezTo>
                    <a:pt x="477" y="429"/>
                    <a:pt x="438" y="390"/>
                    <a:pt x="390" y="3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1" name="Group 130"/>
          <p:cNvGrpSpPr>
            <a:grpSpLocks noChangeAspect="1"/>
          </p:cNvGrpSpPr>
          <p:nvPr>
            <p:custDataLst>
              <p:tags r:id="rId2"/>
            </p:custDataLst>
          </p:nvPr>
        </p:nvGrpSpPr>
        <p:grpSpPr>
          <a:xfrm>
            <a:off x="8524768" y="2575381"/>
            <a:ext cx="542925" cy="505132"/>
            <a:chOff x="2770188" y="5196421"/>
            <a:chExt cx="1870075" cy="1739900"/>
          </a:xfrm>
          <a:solidFill>
            <a:schemeClr val="accent5">
              <a:lumMod val="50000"/>
            </a:schemeClr>
          </a:solidFill>
        </p:grpSpPr>
        <p:sp>
          <p:nvSpPr>
            <p:cNvPr id="2068" name="Freeform 26"/>
            <p:cNvSpPr>
              <a:spLocks noEditPoints="1"/>
            </p:cNvSpPr>
            <p:nvPr/>
          </p:nvSpPr>
          <p:spPr bwMode="auto">
            <a:xfrm>
              <a:off x="2786063" y="5971121"/>
              <a:ext cx="1839912" cy="965200"/>
            </a:xfrm>
            <a:custGeom>
              <a:avLst/>
              <a:gdLst>
                <a:gd name="T0" fmla="*/ 454 w 490"/>
                <a:gd name="T1" fmla="*/ 0 h 257"/>
                <a:gd name="T2" fmla="*/ 36 w 490"/>
                <a:gd name="T3" fmla="*/ 0 h 257"/>
                <a:gd name="T4" fmla="*/ 36 w 490"/>
                <a:gd name="T5" fmla="*/ 198 h 257"/>
                <a:gd name="T6" fmla="*/ 0 w 490"/>
                <a:gd name="T7" fmla="*/ 198 h 257"/>
                <a:gd name="T8" fmla="*/ 0 w 490"/>
                <a:gd name="T9" fmla="*/ 257 h 257"/>
                <a:gd name="T10" fmla="*/ 490 w 490"/>
                <a:gd name="T11" fmla="*/ 257 h 257"/>
                <a:gd name="T12" fmla="*/ 490 w 490"/>
                <a:gd name="T13" fmla="*/ 198 h 257"/>
                <a:gd name="T14" fmla="*/ 454 w 490"/>
                <a:gd name="T15" fmla="*/ 198 h 257"/>
                <a:gd name="T16" fmla="*/ 454 w 490"/>
                <a:gd name="T17" fmla="*/ 0 h 257"/>
                <a:gd name="T18" fmla="*/ 145 w 490"/>
                <a:gd name="T19" fmla="*/ 198 h 257"/>
                <a:gd name="T20" fmla="*/ 84 w 490"/>
                <a:gd name="T21" fmla="*/ 198 h 257"/>
                <a:gd name="T22" fmla="*/ 84 w 490"/>
                <a:gd name="T23" fmla="*/ 46 h 257"/>
                <a:gd name="T24" fmla="*/ 115 w 490"/>
                <a:gd name="T25" fmla="*/ 15 h 257"/>
                <a:gd name="T26" fmla="*/ 145 w 490"/>
                <a:gd name="T27" fmla="*/ 46 h 257"/>
                <a:gd name="T28" fmla="*/ 145 w 490"/>
                <a:gd name="T29" fmla="*/ 198 h 257"/>
                <a:gd name="T30" fmla="*/ 276 w 490"/>
                <a:gd name="T31" fmla="*/ 198 h 257"/>
                <a:gd name="T32" fmla="*/ 214 w 490"/>
                <a:gd name="T33" fmla="*/ 198 h 257"/>
                <a:gd name="T34" fmla="*/ 214 w 490"/>
                <a:gd name="T35" fmla="*/ 46 h 257"/>
                <a:gd name="T36" fmla="*/ 245 w 490"/>
                <a:gd name="T37" fmla="*/ 15 h 257"/>
                <a:gd name="T38" fmla="*/ 276 w 490"/>
                <a:gd name="T39" fmla="*/ 46 h 257"/>
                <a:gd name="T40" fmla="*/ 276 w 490"/>
                <a:gd name="T41" fmla="*/ 198 h 257"/>
                <a:gd name="T42" fmla="*/ 405 w 490"/>
                <a:gd name="T43" fmla="*/ 198 h 257"/>
                <a:gd name="T44" fmla="*/ 343 w 490"/>
                <a:gd name="T45" fmla="*/ 198 h 257"/>
                <a:gd name="T46" fmla="*/ 343 w 490"/>
                <a:gd name="T47" fmla="*/ 46 h 257"/>
                <a:gd name="T48" fmla="*/ 374 w 490"/>
                <a:gd name="T49" fmla="*/ 15 h 257"/>
                <a:gd name="T50" fmla="*/ 405 w 490"/>
                <a:gd name="T51" fmla="*/ 46 h 257"/>
                <a:gd name="T52" fmla="*/ 405 w 490"/>
                <a:gd name="T53" fmla="*/ 198 h 257"/>
                <a:gd name="T54" fmla="*/ 405 w 490"/>
                <a:gd name="T55" fmla="*/ 19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0" h="257">
                  <a:moveTo>
                    <a:pt x="454" y="0"/>
                  </a:moveTo>
                  <a:cubicBezTo>
                    <a:pt x="36" y="0"/>
                    <a:pt x="36" y="0"/>
                    <a:pt x="36" y="0"/>
                  </a:cubicBezTo>
                  <a:cubicBezTo>
                    <a:pt x="36" y="198"/>
                    <a:pt x="36" y="198"/>
                    <a:pt x="36" y="198"/>
                  </a:cubicBezTo>
                  <a:cubicBezTo>
                    <a:pt x="0" y="198"/>
                    <a:pt x="0" y="198"/>
                    <a:pt x="0" y="198"/>
                  </a:cubicBezTo>
                  <a:cubicBezTo>
                    <a:pt x="0" y="257"/>
                    <a:pt x="0" y="257"/>
                    <a:pt x="0" y="257"/>
                  </a:cubicBezTo>
                  <a:cubicBezTo>
                    <a:pt x="490" y="257"/>
                    <a:pt x="490" y="257"/>
                    <a:pt x="490" y="257"/>
                  </a:cubicBezTo>
                  <a:cubicBezTo>
                    <a:pt x="490" y="198"/>
                    <a:pt x="490" y="198"/>
                    <a:pt x="490" y="198"/>
                  </a:cubicBezTo>
                  <a:cubicBezTo>
                    <a:pt x="454" y="198"/>
                    <a:pt x="454" y="198"/>
                    <a:pt x="454" y="198"/>
                  </a:cubicBezTo>
                  <a:cubicBezTo>
                    <a:pt x="454" y="0"/>
                    <a:pt x="454" y="0"/>
                    <a:pt x="454" y="0"/>
                  </a:cubicBezTo>
                  <a:close/>
                  <a:moveTo>
                    <a:pt x="145" y="198"/>
                  </a:moveTo>
                  <a:cubicBezTo>
                    <a:pt x="84" y="198"/>
                    <a:pt x="84" y="198"/>
                    <a:pt x="84" y="198"/>
                  </a:cubicBezTo>
                  <a:cubicBezTo>
                    <a:pt x="84" y="46"/>
                    <a:pt x="84" y="46"/>
                    <a:pt x="84" y="46"/>
                  </a:cubicBezTo>
                  <a:cubicBezTo>
                    <a:pt x="84" y="29"/>
                    <a:pt x="98" y="15"/>
                    <a:pt x="115" y="15"/>
                  </a:cubicBezTo>
                  <a:cubicBezTo>
                    <a:pt x="132" y="15"/>
                    <a:pt x="145" y="29"/>
                    <a:pt x="145" y="46"/>
                  </a:cubicBezTo>
                  <a:lnTo>
                    <a:pt x="145" y="198"/>
                  </a:lnTo>
                  <a:close/>
                  <a:moveTo>
                    <a:pt x="276" y="198"/>
                  </a:moveTo>
                  <a:cubicBezTo>
                    <a:pt x="214" y="198"/>
                    <a:pt x="214" y="198"/>
                    <a:pt x="214" y="198"/>
                  </a:cubicBezTo>
                  <a:cubicBezTo>
                    <a:pt x="214" y="46"/>
                    <a:pt x="214" y="46"/>
                    <a:pt x="214" y="46"/>
                  </a:cubicBezTo>
                  <a:cubicBezTo>
                    <a:pt x="214" y="29"/>
                    <a:pt x="228" y="15"/>
                    <a:pt x="245" y="15"/>
                  </a:cubicBezTo>
                  <a:cubicBezTo>
                    <a:pt x="262" y="15"/>
                    <a:pt x="276" y="29"/>
                    <a:pt x="276" y="46"/>
                  </a:cubicBezTo>
                  <a:lnTo>
                    <a:pt x="276" y="198"/>
                  </a:lnTo>
                  <a:close/>
                  <a:moveTo>
                    <a:pt x="405" y="198"/>
                  </a:moveTo>
                  <a:cubicBezTo>
                    <a:pt x="343" y="198"/>
                    <a:pt x="343" y="198"/>
                    <a:pt x="343" y="198"/>
                  </a:cubicBezTo>
                  <a:cubicBezTo>
                    <a:pt x="343" y="46"/>
                    <a:pt x="343" y="46"/>
                    <a:pt x="343" y="46"/>
                  </a:cubicBezTo>
                  <a:cubicBezTo>
                    <a:pt x="343" y="29"/>
                    <a:pt x="357" y="15"/>
                    <a:pt x="374" y="15"/>
                  </a:cubicBezTo>
                  <a:cubicBezTo>
                    <a:pt x="391" y="15"/>
                    <a:pt x="405" y="29"/>
                    <a:pt x="405" y="46"/>
                  </a:cubicBezTo>
                  <a:cubicBezTo>
                    <a:pt x="405" y="198"/>
                    <a:pt x="405" y="198"/>
                    <a:pt x="405" y="198"/>
                  </a:cubicBezTo>
                  <a:cubicBezTo>
                    <a:pt x="405" y="198"/>
                    <a:pt x="405" y="198"/>
                    <a:pt x="405"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Freeform 27"/>
            <p:cNvSpPr>
              <a:spLocks noEditPoints="1"/>
            </p:cNvSpPr>
            <p:nvPr/>
          </p:nvSpPr>
          <p:spPr bwMode="auto">
            <a:xfrm>
              <a:off x="2770188" y="5196421"/>
              <a:ext cx="1870075" cy="706438"/>
            </a:xfrm>
            <a:custGeom>
              <a:avLst/>
              <a:gdLst>
                <a:gd name="T0" fmla="*/ 482 w 498"/>
                <a:gd name="T1" fmla="*/ 164 h 188"/>
                <a:gd name="T2" fmla="*/ 482 w 498"/>
                <a:gd name="T3" fmla="*/ 147 h 188"/>
                <a:gd name="T4" fmla="*/ 249 w 498"/>
                <a:gd name="T5" fmla="*/ 0 h 188"/>
                <a:gd name="T6" fmla="*/ 16 w 498"/>
                <a:gd name="T7" fmla="*/ 147 h 188"/>
                <a:gd name="T8" fmla="*/ 16 w 498"/>
                <a:gd name="T9" fmla="*/ 164 h 188"/>
                <a:gd name="T10" fmla="*/ 0 w 498"/>
                <a:gd name="T11" fmla="*/ 164 h 188"/>
                <a:gd name="T12" fmla="*/ 0 w 498"/>
                <a:gd name="T13" fmla="*/ 188 h 188"/>
                <a:gd name="T14" fmla="*/ 498 w 498"/>
                <a:gd name="T15" fmla="*/ 188 h 188"/>
                <a:gd name="T16" fmla="*/ 498 w 498"/>
                <a:gd name="T17" fmla="*/ 164 h 188"/>
                <a:gd name="T18" fmla="*/ 482 w 498"/>
                <a:gd name="T19" fmla="*/ 164 h 188"/>
                <a:gd name="T20" fmla="*/ 249 w 498"/>
                <a:gd name="T21" fmla="*/ 64 h 188"/>
                <a:gd name="T22" fmla="*/ 287 w 498"/>
                <a:gd name="T23" fmla="*/ 102 h 188"/>
                <a:gd name="T24" fmla="*/ 249 w 498"/>
                <a:gd name="T25" fmla="*/ 140 h 188"/>
                <a:gd name="T26" fmla="*/ 211 w 498"/>
                <a:gd name="T27" fmla="*/ 102 h 188"/>
                <a:gd name="T28" fmla="*/ 249 w 498"/>
                <a:gd name="T29" fmla="*/ 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88">
                  <a:moveTo>
                    <a:pt x="482" y="164"/>
                  </a:moveTo>
                  <a:cubicBezTo>
                    <a:pt x="482" y="147"/>
                    <a:pt x="482" y="147"/>
                    <a:pt x="482" y="147"/>
                  </a:cubicBezTo>
                  <a:cubicBezTo>
                    <a:pt x="249" y="0"/>
                    <a:pt x="249" y="0"/>
                    <a:pt x="249" y="0"/>
                  </a:cubicBezTo>
                  <a:cubicBezTo>
                    <a:pt x="16" y="147"/>
                    <a:pt x="16" y="147"/>
                    <a:pt x="16" y="147"/>
                  </a:cubicBezTo>
                  <a:cubicBezTo>
                    <a:pt x="16" y="164"/>
                    <a:pt x="16" y="164"/>
                    <a:pt x="16" y="164"/>
                  </a:cubicBezTo>
                  <a:cubicBezTo>
                    <a:pt x="0" y="164"/>
                    <a:pt x="0" y="164"/>
                    <a:pt x="0" y="164"/>
                  </a:cubicBezTo>
                  <a:cubicBezTo>
                    <a:pt x="0" y="188"/>
                    <a:pt x="0" y="188"/>
                    <a:pt x="0" y="188"/>
                  </a:cubicBezTo>
                  <a:cubicBezTo>
                    <a:pt x="498" y="188"/>
                    <a:pt x="498" y="188"/>
                    <a:pt x="498" y="188"/>
                  </a:cubicBezTo>
                  <a:cubicBezTo>
                    <a:pt x="498" y="164"/>
                    <a:pt x="498" y="164"/>
                    <a:pt x="498" y="164"/>
                  </a:cubicBezTo>
                  <a:lnTo>
                    <a:pt x="482" y="164"/>
                  </a:lnTo>
                  <a:close/>
                  <a:moveTo>
                    <a:pt x="249" y="64"/>
                  </a:moveTo>
                  <a:cubicBezTo>
                    <a:pt x="270" y="64"/>
                    <a:pt x="287" y="81"/>
                    <a:pt x="287" y="102"/>
                  </a:cubicBezTo>
                  <a:cubicBezTo>
                    <a:pt x="287" y="123"/>
                    <a:pt x="270" y="140"/>
                    <a:pt x="249" y="140"/>
                  </a:cubicBezTo>
                  <a:cubicBezTo>
                    <a:pt x="228" y="140"/>
                    <a:pt x="211" y="123"/>
                    <a:pt x="211" y="102"/>
                  </a:cubicBezTo>
                  <a:cubicBezTo>
                    <a:pt x="211" y="81"/>
                    <a:pt x="228" y="64"/>
                    <a:pt x="2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9" name="Group 2078"/>
          <p:cNvGrpSpPr>
            <a:grpSpLocks noChangeAspect="1"/>
          </p:cNvGrpSpPr>
          <p:nvPr>
            <p:custDataLst>
              <p:tags r:id="rId3"/>
            </p:custDataLst>
          </p:nvPr>
        </p:nvGrpSpPr>
        <p:grpSpPr>
          <a:xfrm>
            <a:off x="8497511" y="3451181"/>
            <a:ext cx="542925" cy="568510"/>
            <a:chOff x="5545138" y="4821238"/>
            <a:chExt cx="2290762" cy="2398713"/>
          </a:xfrm>
          <a:solidFill>
            <a:schemeClr val="accent5">
              <a:lumMod val="50000"/>
            </a:schemeClr>
          </a:solidFill>
        </p:grpSpPr>
        <p:sp>
          <p:nvSpPr>
            <p:cNvPr id="2070" name="Freeform 28"/>
            <p:cNvSpPr>
              <a:spLocks noEditPoints="1"/>
            </p:cNvSpPr>
            <p:nvPr/>
          </p:nvSpPr>
          <p:spPr bwMode="auto">
            <a:xfrm>
              <a:off x="6345238" y="5441950"/>
              <a:ext cx="987425" cy="984250"/>
            </a:xfrm>
            <a:custGeom>
              <a:avLst/>
              <a:gdLst>
                <a:gd name="T0" fmla="*/ 219 w 263"/>
                <a:gd name="T1" fmla="*/ 88 h 262"/>
                <a:gd name="T2" fmla="*/ 215 w 263"/>
                <a:gd name="T3" fmla="*/ 70 h 262"/>
                <a:gd name="T4" fmla="*/ 207 w 263"/>
                <a:gd name="T5" fmla="*/ 23 h 262"/>
                <a:gd name="T6" fmla="*/ 190 w 263"/>
                <a:gd name="T7" fmla="*/ 50 h 262"/>
                <a:gd name="T8" fmla="*/ 175 w 263"/>
                <a:gd name="T9" fmla="*/ 44 h 262"/>
                <a:gd name="T10" fmla="*/ 187 w 263"/>
                <a:gd name="T11" fmla="*/ 12 h 262"/>
                <a:gd name="T12" fmla="*/ 143 w 263"/>
                <a:gd name="T13" fmla="*/ 28 h 262"/>
                <a:gd name="T14" fmla="*/ 125 w 263"/>
                <a:gd name="T15" fmla="*/ 34 h 262"/>
                <a:gd name="T16" fmla="*/ 120 w 263"/>
                <a:gd name="T17" fmla="*/ 0 h 262"/>
                <a:gd name="T18" fmla="*/ 90 w 263"/>
                <a:gd name="T19" fmla="*/ 37 h 262"/>
                <a:gd name="T20" fmla="*/ 88 w 263"/>
                <a:gd name="T21" fmla="*/ 44 h 262"/>
                <a:gd name="T22" fmla="*/ 70 w 263"/>
                <a:gd name="T23" fmla="*/ 48 h 262"/>
                <a:gd name="T24" fmla="*/ 24 w 263"/>
                <a:gd name="T25" fmla="*/ 56 h 262"/>
                <a:gd name="T26" fmla="*/ 50 w 263"/>
                <a:gd name="T27" fmla="*/ 77 h 262"/>
                <a:gd name="T28" fmla="*/ 41 w 263"/>
                <a:gd name="T29" fmla="*/ 90 h 262"/>
                <a:gd name="T30" fmla="*/ 12 w 263"/>
                <a:gd name="T31" fmla="*/ 76 h 262"/>
                <a:gd name="T32" fmla="*/ 29 w 263"/>
                <a:gd name="T33" fmla="*/ 120 h 262"/>
                <a:gd name="T34" fmla="*/ 34 w 263"/>
                <a:gd name="T35" fmla="*/ 137 h 262"/>
                <a:gd name="T36" fmla="*/ 0 w 263"/>
                <a:gd name="T37" fmla="*/ 143 h 262"/>
                <a:gd name="T38" fmla="*/ 37 w 263"/>
                <a:gd name="T39" fmla="*/ 173 h 262"/>
                <a:gd name="T40" fmla="*/ 50 w 263"/>
                <a:gd name="T41" fmla="*/ 185 h 262"/>
                <a:gd name="T42" fmla="*/ 48 w 263"/>
                <a:gd name="T43" fmla="*/ 193 h 262"/>
                <a:gd name="T44" fmla="*/ 56 w 263"/>
                <a:gd name="T45" fmla="*/ 239 h 262"/>
                <a:gd name="T46" fmla="*/ 77 w 263"/>
                <a:gd name="T47" fmla="*/ 213 h 262"/>
                <a:gd name="T48" fmla="*/ 91 w 263"/>
                <a:gd name="T49" fmla="*/ 222 h 262"/>
                <a:gd name="T50" fmla="*/ 76 w 263"/>
                <a:gd name="T51" fmla="*/ 251 h 262"/>
                <a:gd name="T52" fmla="*/ 120 w 263"/>
                <a:gd name="T53" fmla="*/ 234 h 262"/>
                <a:gd name="T54" fmla="*/ 138 w 263"/>
                <a:gd name="T55" fmla="*/ 229 h 262"/>
                <a:gd name="T56" fmla="*/ 143 w 263"/>
                <a:gd name="T57" fmla="*/ 262 h 262"/>
                <a:gd name="T58" fmla="*/ 173 w 263"/>
                <a:gd name="T59" fmla="*/ 226 h 262"/>
                <a:gd name="T60" fmla="*/ 186 w 263"/>
                <a:gd name="T61" fmla="*/ 213 h 262"/>
                <a:gd name="T62" fmla="*/ 193 w 263"/>
                <a:gd name="T63" fmla="*/ 215 h 262"/>
                <a:gd name="T64" fmla="*/ 240 w 263"/>
                <a:gd name="T65" fmla="*/ 207 h 262"/>
                <a:gd name="T66" fmla="*/ 213 w 263"/>
                <a:gd name="T67" fmla="*/ 189 h 262"/>
                <a:gd name="T68" fmla="*/ 219 w 263"/>
                <a:gd name="T69" fmla="*/ 175 h 262"/>
                <a:gd name="T70" fmla="*/ 251 w 263"/>
                <a:gd name="T71" fmla="*/ 187 h 262"/>
                <a:gd name="T72" fmla="*/ 234 w 263"/>
                <a:gd name="T73" fmla="*/ 143 h 262"/>
                <a:gd name="T74" fmla="*/ 229 w 263"/>
                <a:gd name="T75" fmla="*/ 125 h 262"/>
                <a:gd name="T76" fmla="*/ 263 w 263"/>
                <a:gd name="T77" fmla="*/ 120 h 262"/>
                <a:gd name="T78" fmla="*/ 226 w 263"/>
                <a:gd name="T79" fmla="*/ 90 h 262"/>
                <a:gd name="T80" fmla="*/ 132 w 263"/>
                <a:gd name="T81" fmla="*/ 183 h 262"/>
                <a:gd name="T82" fmla="*/ 132 w 263"/>
                <a:gd name="T83" fmla="*/ 80 h 262"/>
                <a:gd name="T84" fmla="*/ 132 w 263"/>
                <a:gd name="T85" fmla="*/ 18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2">
                  <a:moveTo>
                    <a:pt x="222" y="90"/>
                  </a:moveTo>
                  <a:cubicBezTo>
                    <a:pt x="221" y="90"/>
                    <a:pt x="220" y="89"/>
                    <a:pt x="219" y="88"/>
                  </a:cubicBezTo>
                  <a:cubicBezTo>
                    <a:pt x="213" y="77"/>
                    <a:pt x="213" y="77"/>
                    <a:pt x="213" y="77"/>
                  </a:cubicBezTo>
                  <a:cubicBezTo>
                    <a:pt x="212" y="75"/>
                    <a:pt x="212" y="71"/>
                    <a:pt x="215" y="70"/>
                  </a:cubicBezTo>
                  <a:cubicBezTo>
                    <a:pt x="240" y="56"/>
                    <a:pt x="240" y="56"/>
                    <a:pt x="240" y="56"/>
                  </a:cubicBezTo>
                  <a:cubicBezTo>
                    <a:pt x="231" y="43"/>
                    <a:pt x="220" y="32"/>
                    <a:pt x="207" y="23"/>
                  </a:cubicBezTo>
                  <a:cubicBezTo>
                    <a:pt x="193" y="48"/>
                    <a:pt x="193" y="48"/>
                    <a:pt x="193" y="48"/>
                  </a:cubicBezTo>
                  <a:cubicBezTo>
                    <a:pt x="192" y="49"/>
                    <a:pt x="191" y="50"/>
                    <a:pt x="190" y="50"/>
                  </a:cubicBezTo>
                  <a:cubicBezTo>
                    <a:pt x="188" y="51"/>
                    <a:pt x="187" y="51"/>
                    <a:pt x="186" y="50"/>
                  </a:cubicBezTo>
                  <a:cubicBezTo>
                    <a:pt x="175" y="44"/>
                    <a:pt x="175" y="44"/>
                    <a:pt x="175" y="44"/>
                  </a:cubicBezTo>
                  <a:cubicBezTo>
                    <a:pt x="173" y="42"/>
                    <a:pt x="172" y="39"/>
                    <a:pt x="173" y="37"/>
                  </a:cubicBezTo>
                  <a:cubicBezTo>
                    <a:pt x="187" y="12"/>
                    <a:pt x="187" y="12"/>
                    <a:pt x="187" y="12"/>
                  </a:cubicBezTo>
                  <a:cubicBezTo>
                    <a:pt x="173" y="5"/>
                    <a:pt x="158" y="1"/>
                    <a:pt x="143" y="0"/>
                  </a:cubicBezTo>
                  <a:cubicBezTo>
                    <a:pt x="143" y="28"/>
                    <a:pt x="143" y="28"/>
                    <a:pt x="143" y="28"/>
                  </a:cubicBezTo>
                  <a:cubicBezTo>
                    <a:pt x="143" y="31"/>
                    <a:pt x="141" y="34"/>
                    <a:pt x="138" y="34"/>
                  </a:cubicBezTo>
                  <a:cubicBezTo>
                    <a:pt x="125" y="34"/>
                    <a:pt x="125" y="34"/>
                    <a:pt x="125" y="34"/>
                  </a:cubicBezTo>
                  <a:cubicBezTo>
                    <a:pt x="123" y="34"/>
                    <a:pt x="120" y="31"/>
                    <a:pt x="120" y="28"/>
                  </a:cubicBezTo>
                  <a:cubicBezTo>
                    <a:pt x="120" y="0"/>
                    <a:pt x="120" y="0"/>
                    <a:pt x="120" y="0"/>
                  </a:cubicBezTo>
                  <a:cubicBezTo>
                    <a:pt x="105" y="1"/>
                    <a:pt x="90" y="5"/>
                    <a:pt x="76" y="12"/>
                  </a:cubicBezTo>
                  <a:cubicBezTo>
                    <a:pt x="90" y="37"/>
                    <a:pt x="90" y="37"/>
                    <a:pt x="90" y="37"/>
                  </a:cubicBezTo>
                  <a:cubicBezTo>
                    <a:pt x="91" y="38"/>
                    <a:pt x="91" y="39"/>
                    <a:pt x="91" y="40"/>
                  </a:cubicBezTo>
                  <a:cubicBezTo>
                    <a:pt x="90" y="42"/>
                    <a:pt x="89" y="43"/>
                    <a:pt x="88" y="44"/>
                  </a:cubicBezTo>
                  <a:cubicBezTo>
                    <a:pt x="77" y="50"/>
                    <a:pt x="77" y="50"/>
                    <a:pt x="77" y="50"/>
                  </a:cubicBezTo>
                  <a:cubicBezTo>
                    <a:pt x="75" y="51"/>
                    <a:pt x="72" y="50"/>
                    <a:pt x="70" y="48"/>
                  </a:cubicBezTo>
                  <a:cubicBezTo>
                    <a:pt x="56" y="23"/>
                    <a:pt x="56" y="23"/>
                    <a:pt x="56" y="23"/>
                  </a:cubicBezTo>
                  <a:cubicBezTo>
                    <a:pt x="43" y="32"/>
                    <a:pt x="33" y="43"/>
                    <a:pt x="24" y="56"/>
                  </a:cubicBezTo>
                  <a:cubicBezTo>
                    <a:pt x="48" y="70"/>
                    <a:pt x="48" y="70"/>
                    <a:pt x="48" y="70"/>
                  </a:cubicBezTo>
                  <a:cubicBezTo>
                    <a:pt x="51" y="71"/>
                    <a:pt x="52" y="75"/>
                    <a:pt x="50" y="77"/>
                  </a:cubicBezTo>
                  <a:cubicBezTo>
                    <a:pt x="44" y="88"/>
                    <a:pt x="44" y="88"/>
                    <a:pt x="44" y="88"/>
                  </a:cubicBezTo>
                  <a:cubicBezTo>
                    <a:pt x="43" y="89"/>
                    <a:pt x="42" y="90"/>
                    <a:pt x="41" y="90"/>
                  </a:cubicBezTo>
                  <a:cubicBezTo>
                    <a:pt x="39" y="91"/>
                    <a:pt x="38" y="90"/>
                    <a:pt x="37" y="90"/>
                  </a:cubicBezTo>
                  <a:cubicBezTo>
                    <a:pt x="12" y="76"/>
                    <a:pt x="12" y="76"/>
                    <a:pt x="12" y="76"/>
                  </a:cubicBezTo>
                  <a:cubicBezTo>
                    <a:pt x="6" y="89"/>
                    <a:pt x="2" y="104"/>
                    <a:pt x="0" y="120"/>
                  </a:cubicBezTo>
                  <a:cubicBezTo>
                    <a:pt x="29" y="120"/>
                    <a:pt x="29" y="120"/>
                    <a:pt x="29" y="120"/>
                  </a:cubicBezTo>
                  <a:cubicBezTo>
                    <a:pt x="32" y="120"/>
                    <a:pt x="34" y="122"/>
                    <a:pt x="34" y="125"/>
                  </a:cubicBezTo>
                  <a:cubicBezTo>
                    <a:pt x="34" y="137"/>
                    <a:pt x="34" y="137"/>
                    <a:pt x="34" y="137"/>
                  </a:cubicBezTo>
                  <a:cubicBezTo>
                    <a:pt x="34" y="140"/>
                    <a:pt x="32" y="143"/>
                    <a:pt x="29" y="143"/>
                  </a:cubicBezTo>
                  <a:cubicBezTo>
                    <a:pt x="0" y="143"/>
                    <a:pt x="0" y="143"/>
                    <a:pt x="0" y="143"/>
                  </a:cubicBezTo>
                  <a:cubicBezTo>
                    <a:pt x="2" y="158"/>
                    <a:pt x="6" y="173"/>
                    <a:pt x="12" y="187"/>
                  </a:cubicBezTo>
                  <a:cubicBezTo>
                    <a:pt x="37" y="173"/>
                    <a:pt x="37" y="173"/>
                    <a:pt x="37" y="173"/>
                  </a:cubicBezTo>
                  <a:cubicBezTo>
                    <a:pt x="39" y="171"/>
                    <a:pt x="43" y="172"/>
                    <a:pt x="44" y="175"/>
                  </a:cubicBezTo>
                  <a:cubicBezTo>
                    <a:pt x="50" y="185"/>
                    <a:pt x="50" y="185"/>
                    <a:pt x="50" y="185"/>
                  </a:cubicBezTo>
                  <a:cubicBezTo>
                    <a:pt x="51" y="187"/>
                    <a:pt x="51" y="188"/>
                    <a:pt x="51" y="189"/>
                  </a:cubicBezTo>
                  <a:cubicBezTo>
                    <a:pt x="50" y="191"/>
                    <a:pt x="49" y="192"/>
                    <a:pt x="48" y="193"/>
                  </a:cubicBezTo>
                  <a:cubicBezTo>
                    <a:pt x="24" y="207"/>
                    <a:pt x="24" y="207"/>
                    <a:pt x="24" y="207"/>
                  </a:cubicBezTo>
                  <a:cubicBezTo>
                    <a:pt x="33" y="219"/>
                    <a:pt x="43" y="230"/>
                    <a:pt x="56" y="239"/>
                  </a:cubicBezTo>
                  <a:cubicBezTo>
                    <a:pt x="70" y="215"/>
                    <a:pt x="70" y="215"/>
                    <a:pt x="70" y="215"/>
                  </a:cubicBezTo>
                  <a:cubicBezTo>
                    <a:pt x="72" y="212"/>
                    <a:pt x="75" y="211"/>
                    <a:pt x="77" y="213"/>
                  </a:cubicBezTo>
                  <a:cubicBezTo>
                    <a:pt x="88" y="219"/>
                    <a:pt x="88" y="219"/>
                    <a:pt x="88" y="219"/>
                  </a:cubicBezTo>
                  <a:cubicBezTo>
                    <a:pt x="89" y="220"/>
                    <a:pt x="90" y="221"/>
                    <a:pt x="91" y="222"/>
                  </a:cubicBezTo>
                  <a:cubicBezTo>
                    <a:pt x="91" y="223"/>
                    <a:pt x="91" y="225"/>
                    <a:pt x="90" y="226"/>
                  </a:cubicBezTo>
                  <a:cubicBezTo>
                    <a:pt x="76" y="251"/>
                    <a:pt x="76" y="251"/>
                    <a:pt x="76" y="251"/>
                  </a:cubicBezTo>
                  <a:cubicBezTo>
                    <a:pt x="90" y="257"/>
                    <a:pt x="105" y="261"/>
                    <a:pt x="120" y="262"/>
                  </a:cubicBezTo>
                  <a:cubicBezTo>
                    <a:pt x="120" y="234"/>
                    <a:pt x="120" y="234"/>
                    <a:pt x="120" y="234"/>
                  </a:cubicBezTo>
                  <a:cubicBezTo>
                    <a:pt x="120" y="231"/>
                    <a:pt x="123" y="229"/>
                    <a:pt x="125" y="229"/>
                  </a:cubicBezTo>
                  <a:cubicBezTo>
                    <a:pt x="138" y="229"/>
                    <a:pt x="138" y="229"/>
                    <a:pt x="138" y="229"/>
                  </a:cubicBezTo>
                  <a:cubicBezTo>
                    <a:pt x="141" y="229"/>
                    <a:pt x="143" y="231"/>
                    <a:pt x="143" y="234"/>
                  </a:cubicBezTo>
                  <a:cubicBezTo>
                    <a:pt x="143" y="262"/>
                    <a:pt x="143" y="262"/>
                    <a:pt x="143" y="262"/>
                  </a:cubicBezTo>
                  <a:cubicBezTo>
                    <a:pt x="158" y="261"/>
                    <a:pt x="173" y="257"/>
                    <a:pt x="187" y="251"/>
                  </a:cubicBezTo>
                  <a:cubicBezTo>
                    <a:pt x="173" y="226"/>
                    <a:pt x="173" y="226"/>
                    <a:pt x="173" y="226"/>
                  </a:cubicBezTo>
                  <a:cubicBezTo>
                    <a:pt x="172" y="224"/>
                    <a:pt x="173" y="220"/>
                    <a:pt x="175" y="219"/>
                  </a:cubicBezTo>
                  <a:cubicBezTo>
                    <a:pt x="186" y="213"/>
                    <a:pt x="186" y="213"/>
                    <a:pt x="186" y="213"/>
                  </a:cubicBezTo>
                  <a:cubicBezTo>
                    <a:pt x="187" y="212"/>
                    <a:pt x="188" y="212"/>
                    <a:pt x="190" y="212"/>
                  </a:cubicBezTo>
                  <a:cubicBezTo>
                    <a:pt x="191" y="213"/>
                    <a:pt x="192" y="213"/>
                    <a:pt x="193" y="215"/>
                  </a:cubicBezTo>
                  <a:cubicBezTo>
                    <a:pt x="207" y="239"/>
                    <a:pt x="207" y="239"/>
                    <a:pt x="207" y="239"/>
                  </a:cubicBezTo>
                  <a:cubicBezTo>
                    <a:pt x="220" y="230"/>
                    <a:pt x="231" y="219"/>
                    <a:pt x="240" y="207"/>
                  </a:cubicBezTo>
                  <a:cubicBezTo>
                    <a:pt x="215" y="193"/>
                    <a:pt x="215" y="193"/>
                    <a:pt x="215" y="193"/>
                  </a:cubicBezTo>
                  <a:cubicBezTo>
                    <a:pt x="214" y="192"/>
                    <a:pt x="213" y="191"/>
                    <a:pt x="213" y="189"/>
                  </a:cubicBezTo>
                  <a:cubicBezTo>
                    <a:pt x="212" y="188"/>
                    <a:pt x="212" y="187"/>
                    <a:pt x="213" y="185"/>
                  </a:cubicBezTo>
                  <a:cubicBezTo>
                    <a:pt x="219" y="175"/>
                    <a:pt x="219" y="175"/>
                    <a:pt x="219" y="175"/>
                  </a:cubicBezTo>
                  <a:cubicBezTo>
                    <a:pt x="221" y="172"/>
                    <a:pt x="224" y="171"/>
                    <a:pt x="226" y="173"/>
                  </a:cubicBezTo>
                  <a:cubicBezTo>
                    <a:pt x="251" y="187"/>
                    <a:pt x="251" y="187"/>
                    <a:pt x="251" y="187"/>
                  </a:cubicBezTo>
                  <a:cubicBezTo>
                    <a:pt x="257" y="173"/>
                    <a:pt x="261" y="158"/>
                    <a:pt x="263" y="143"/>
                  </a:cubicBezTo>
                  <a:cubicBezTo>
                    <a:pt x="234" y="143"/>
                    <a:pt x="234" y="143"/>
                    <a:pt x="234" y="143"/>
                  </a:cubicBezTo>
                  <a:cubicBezTo>
                    <a:pt x="232" y="143"/>
                    <a:pt x="229" y="140"/>
                    <a:pt x="229" y="137"/>
                  </a:cubicBezTo>
                  <a:cubicBezTo>
                    <a:pt x="229" y="125"/>
                    <a:pt x="229" y="125"/>
                    <a:pt x="229" y="125"/>
                  </a:cubicBezTo>
                  <a:cubicBezTo>
                    <a:pt x="229" y="122"/>
                    <a:pt x="232" y="120"/>
                    <a:pt x="234" y="120"/>
                  </a:cubicBezTo>
                  <a:cubicBezTo>
                    <a:pt x="263" y="120"/>
                    <a:pt x="263" y="120"/>
                    <a:pt x="263" y="120"/>
                  </a:cubicBezTo>
                  <a:cubicBezTo>
                    <a:pt x="261" y="104"/>
                    <a:pt x="257" y="89"/>
                    <a:pt x="251" y="76"/>
                  </a:cubicBezTo>
                  <a:cubicBezTo>
                    <a:pt x="226" y="90"/>
                    <a:pt x="226" y="90"/>
                    <a:pt x="226" y="90"/>
                  </a:cubicBezTo>
                  <a:cubicBezTo>
                    <a:pt x="225" y="90"/>
                    <a:pt x="224" y="91"/>
                    <a:pt x="222" y="90"/>
                  </a:cubicBezTo>
                  <a:close/>
                  <a:moveTo>
                    <a:pt x="132" y="183"/>
                  </a:moveTo>
                  <a:cubicBezTo>
                    <a:pt x="103" y="183"/>
                    <a:pt x="80" y="160"/>
                    <a:pt x="80" y="131"/>
                  </a:cubicBezTo>
                  <a:cubicBezTo>
                    <a:pt x="80" y="103"/>
                    <a:pt x="103" y="80"/>
                    <a:pt x="132" y="80"/>
                  </a:cubicBezTo>
                  <a:cubicBezTo>
                    <a:pt x="160" y="80"/>
                    <a:pt x="183" y="103"/>
                    <a:pt x="183" y="131"/>
                  </a:cubicBezTo>
                  <a:cubicBezTo>
                    <a:pt x="183" y="160"/>
                    <a:pt x="160" y="183"/>
                    <a:pt x="132"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Freeform 29"/>
            <p:cNvSpPr>
              <a:spLocks noEditPoints="1"/>
            </p:cNvSpPr>
            <p:nvPr/>
          </p:nvSpPr>
          <p:spPr bwMode="auto">
            <a:xfrm>
              <a:off x="5545138" y="4821238"/>
              <a:ext cx="2290762" cy="2398713"/>
            </a:xfrm>
            <a:custGeom>
              <a:avLst/>
              <a:gdLst>
                <a:gd name="T0" fmla="*/ 573 w 610"/>
                <a:gd name="T1" fmla="*/ 0 h 638"/>
                <a:gd name="T2" fmla="*/ 72 w 610"/>
                <a:gd name="T3" fmla="*/ 0 h 638"/>
                <a:gd name="T4" fmla="*/ 72 w 610"/>
                <a:gd name="T5" fmla="*/ 131 h 638"/>
                <a:gd name="T6" fmla="*/ 42 w 610"/>
                <a:gd name="T7" fmla="*/ 131 h 638"/>
                <a:gd name="T8" fmla="*/ 42 w 610"/>
                <a:gd name="T9" fmla="*/ 0 h 638"/>
                <a:gd name="T10" fmla="*/ 37 w 610"/>
                <a:gd name="T11" fmla="*/ 0 h 638"/>
                <a:gd name="T12" fmla="*/ 0 w 610"/>
                <a:gd name="T13" fmla="*/ 37 h 638"/>
                <a:gd name="T14" fmla="*/ 0 w 610"/>
                <a:gd name="T15" fmla="*/ 555 h 638"/>
                <a:gd name="T16" fmla="*/ 37 w 610"/>
                <a:gd name="T17" fmla="*/ 592 h 638"/>
                <a:gd name="T18" fmla="*/ 42 w 610"/>
                <a:gd name="T19" fmla="*/ 592 h 638"/>
                <a:gd name="T20" fmla="*/ 42 w 610"/>
                <a:gd name="T21" fmla="*/ 462 h 638"/>
                <a:gd name="T22" fmla="*/ 72 w 610"/>
                <a:gd name="T23" fmla="*/ 462 h 638"/>
                <a:gd name="T24" fmla="*/ 72 w 610"/>
                <a:gd name="T25" fmla="*/ 628 h 638"/>
                <a:gd name="T26" fmla="*/ 82 w 610"/>
                <a:gd name="T27" fmla="*/ 638 h 638"/>
                <a:gd name="T28" fmla="*/ 144 w 610"/>
                <a:gd name="T29" fmla="*/ 638 h 638"/>
                <a:gd name="T30" fmla="*/ 154 w 610"/>
                <a:gd name="T31" fmla="*/ 628 h 638"/>
                <a:gd name="T32" fmla="*/ 154 w 610"/>
                <a:gd name="T33" fmla="*/ 592 h 638"/>
                <a:gd name="T34" fmla="*/ 466 w 610"/>
                <a:gd name="T35" fmla="*/ 592 h 638"/>
                <a:gd name="T36" fmla="*/ 466 w 610"/>
                <a:gd name="T37" fmla="*/ 628 h 638"/>
                <a:gd name="T38" fmla="*/ 476 w 610"/>
                <a:gd name="T39" fmla="*/ 638 h 638"/>
                <a:gd name="T40" fmla="*/ 537 w 610"/>
                <a:gd name="T41" fmla="*/ 638 h 638"/>
                <a:gd name="T42" fmla="*/ 548 w 610"/>
                <a:gd name="T43" fmla="*/ 628 h 638"/>
                <a:gd name="T44" fmla="*/ 548 w 610"/>
                <a:gd name="T45" fmla="*/ 592 h 638"/>
                <a:gd name="T46" fmla="*/ 573 w 610"/>
                <a:gd name="T47" fmla="*/ 592 h 638"/>
                <a:gd name="T48" fmla="*/ 610 w 610"/>
                <a:gd name="T49" fmla="*/ 555 h 638"/>
                <a:gd name="T50" fmla="*/ 610 w 610"/>
                <a:gd name="T51" fmla="*/ 37 h 638"/>
                <a:gd name="T52" fmla="*/ 573 w 610"/>
                <a:gd name="T53" fmla="*/ 0 h 638"/>
                <a:gd name="T54" fmla="*/ 72 w 610"/>
                <a:gd name="T55" fmla="*/ 420 h 638"/>
                <a:gd name="T56" fmla="*/ 42 w 610"/>
                <a:gd name="T57" fmla="*/ 420 h 638"/>
                <a:gd name="T58" fmla="*/ 42 w 610"/>
                <a:gd name="T59" fmla="*/ 172 h 638"/>
                <a:gd name="T60" fmla="*/ 72 w 610"/>
                <a:gd name="T61" fmla="*/ 172 h 638"/>
                <a:gd name="T62" fmla="*/ 72 w 610"/>
                <a:gd name="T63" fmla="*/ 420 h 638"/>
                <a:gd name="T64" fmla="*/ 345 w 610"/>
                <a:gd name="T65" fmla="*/ 451 h 638"/>
                <a:gd name="T66" fmla="*/ 190 w 610"/>
                <a:gd name="T67" fmla="*/ 296 h 638"/>
                <a:gd name="T68" fmla="*/ 345 w 610"/>
                <a:gd name="T69" fmla="*/ 142 h 638"/>
                <a:gd name="T70" fmla="*/ 499 w 610"/>
                <a:gd name="T71" fmla="*/ 296 h 638"/>
                <a:gd name="T72" fmla="*/ 345 w 610"/>
                <a:gd name="T73" fmla="*/ 45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0" h="638">
                  <a:moveTo>
                    <a:pt x="573" y="0"/>
                  </a:moveTo>
                  <a:cubicBezTo>
                    <a:pt x="72" y="0"/>
                    <a:pt x="72" y="0"/>
                    <a:pt x="72" y="0"/>
                  </a:cubicBezTo>
                  <a:cubicBezTo>
                    <a:pt x="72" y="131"/>
                    <a:pt x="72" y="131"/>
                    <a:pt x="72" y="131"/>
                  </a:cubicBezTo>
                  <a:cubicBezTo>
                    <a:pt x="42" y="131"/>
                    <a:pt x="42" y="131"/>
                    <a:pt x="42" y="131"/>
                  </a:cubicBezTo>
                  <a:cubicBezTo>
                    <a:pt x="42" y="0"/>
                    <a:pt x="42" y="0"/>
                    <a:pt x="42" y="0"/>
                  </a:cubicBezTo>
                  <a:cubicBezTo>
                    <a:pt x="37" y="0"/>
                    <a:pt x="37" y="0"/>
                    <a:pt x="37" y="0"/>
                  </a:cubicBezTo>
                  <a:cubicBezTo>
                    <a:pt x="17" y="0"/>
                    <a:pt x="0" y="17"/>
                    <a:pt x="0" y="37"/>
                  </a:cubicBezTo>
                  <a:cubicBezTo>
                    <a:pt x="0" y="555"/>
                    <a:pt x="0" y="555"/>
                    <a:pt x="0" y="555"/>
                  </a:cubicBezTo>
                  <a:cubicBezTo>
                    <a:pt x="0" y="576"/>
                    <a:pt x="17" y="592"/>
                    <a:pt x="37" y="592"/>
                  </a:cubicBezTo>
                  <a:cubicBezTo>
                    <a:pt x="42" y="592"/>
                    <a:pt x="42" y="592"/>
                    <a:pt x="42" y="592"/>
                  </a:cubicBezTo>
                  <a:cubicBezTo>
                    <a:pt x="42" y="462"/>
                    <a:pt x="42" y="462"/>
                    <a:pt x="42" y="462"/>
                  </a:cubicBezTo>
                  <a:cubicBezTo>
                    <a:pt x="72" y="462"/>
                    <a:pt x="72" y="462"/>
                    <a:pt x="72" y="462"/>
                  </a:cubicBezTo>
                  <a:cubicBezTo>
                    <a:pt x="72" y="628"/>
                    <a:pt x="72" y="628"/>
                    <a:pt x="72" y="628"/>
                  </a:cubicBezTo>
                  <a:cubicBezTo>
                    <a:pt x="72" y="634"/>
                    <a:pt x="77" y="638"/>
                    <a:pt x="82" y="638"/>
                  </a:cubicBezTo>
                  <a:cubicBezTo>
                    <a:pt x="144" y="638"/>
                    <a:pt x="144" y="638"/>
                    <a:pt x="144" y="638"/>
                  </a:cubicBezTo>
                  <a:cubicBezTo>
                    <a:pt x="149" y="638"/>
                    <a:pt x="154" y="634"/>
                    <a:pt x="154" y="628"/>
                  </a:cubicBezTo>
                  <a:cubicBezTo>
                    <a:pt x="154" y="592"/>
                    <a:pt x="154" y="592"/>
                    <a:pt x="154" y="592"/>
                  </a:cubicBezTo>
                  <a:cubicBezTo>
                    <a:pt x="466" y="592"/>
                    <a:pt x="466" y="592"/>
                    <a:pt x="466" y="592"/>
                  </a:cubicBezTo>
                  <a:cubicBezTo>
                    <a:pt x="466" y="628"/>
                    <a:pt x="466" y="628"/>
                    <a:pt x="466" y="628"/>
                  </a:cubicBezTo>
                  <a:cubicBezTo>
                    <a:pt x="466" y="634"/>
                    <a:pt x="470" y="638"/>
                    <a:pt x="476" y="638"/>
                  </a:cubicBezTo>
                  <a:cubicBezTo>
                    <a:pt x="537" y="638"/>
                    <a:pt x="537" y="638"/>
                    <a:pt x="537" y="638"/>
                  </a:cubicBezTo>
                  <a:cubicBezTo>
                    <a:pt x="543" y="638"/>
                    <a:pt x="548" y="634"/>
                    <a:pt x="548" y="628"/>
                  </a:cubicBezTo>
                  <a:cubicBezTo>
                    <a:pt x="548" y="592"/>
                    <a:pt x="548" y="592"/>
                    <a:pt x="548" y="592"/>
                  </a:cubicBezTo>
                  <a:cubicBezTo>
                    <a:pt x="573" y="592"/>
                    <a:pt x="573" y="592"/>
                    <a:pt x="573" y="592"/>
                  </a:cubicBezTo>
                  <a:cubicBezTo>
                    <a:pt x="593" y="592"/>
                    <a:pt x="610" y="576"/>
                    <a:pt x="610" y="555"/>
                  </a:cubicBezTo>
                  <a:cubicBezTo>
                    <a:pt x="610" y="37"/>
                    <a:pt x="610" y="37"/>
                    <a:pt x="610" y="37"/>
                  </a:cubicBezTo>
                  <a:cubicBezTo>
                    <a:pt x="610" y="17"/>
                    <a:pt x="593" y="0"/>
                    <a:pt x="573" y="0"/>
                  </a:cubicBezTo>
                  <a:close/>
                  <a:moveTo>
                    <a:pt x="72" y="420"/>
                  </a:moveTo>
                  <a:cubicBezTo>
                    <a:pt x="42" y="420"/>
                    <a:pt x="42" y="420"/>
                    <a:pt x="42" y="420"/>
                  </a:cubicBezTo>
                  <a:cubicBezTo>
                    <a:pt x="42" y="172"/>
                    <a:pt x="42" y="172"/>
                    <a:pt x="42" y="172"/>
                  </a:cubicBezTo>
                  <a:cubicBezTo>
                    <a:pt x="72" y="172"/>
                    <a:pt x="72" y="172"/>
                    <a:pt x="72" y="172"/>
                  </a:cubicBezTo>
                  <a:lnTo>
                    <a:pt x="72" y="420"/>
                  </a:lnTo>
                  <a:close/>
                  <a:moveTo>
                    <a:pt x="345" y="451"/>
                  </a:moveTo>
                  <a:cubicBezTo>
                    <a:pt x="260" y="451"/>
                    <a:pt x="190" y="381"/>
                    <a:pt x="190" y="296"/>
                  </a:cubicBezTo>
                  <a:cubicBezTo>
                    <a:pt x="190" y="211"/>
                    <a:pt x="260" y="142"/>
                    <a:pt x="345" y="142"/>
                  </a:cubicBezTo>
                  <a:cubicBezTo>
                    <a:pt x="430" y="142"/>
                    <a:pt x="499" y="211"/>
                    <a:pt x="499" y="296"/>
                  </a:cubicBezTo>
                  <a:cubicBezTo>
                    <a:pt x="499" y="381"/>
                    <a:pt x="430" y="451"/>
                    <a:pt x="345" y="4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Oval 30"/>
            <p:cNvSpPr>
              <a:spLocks noChangeArrowheads="1"/>
            </p:cNvSpPr>
            <p:nvPr/>
          </p:nvSpPr>
          <p:spPr bwMode="auto">
            <a:xfrm>
              <a:off x="6732588" y="5824538"/>
              <a:ext cx="214312" cy="2190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 name="Group 131"/>
          <p:cNvGrpSpPr>
            <a:grpSpLocks noChangeAspect="1"/>
          </p:cNvGrpSpPr>
          <p:nvPr>
            <p:custDataLst>
              <p:tags r:id="rId4"/>
            </p:custDataLst>
          </p:nvPr>
        </p:nvGrpSpPr>
        <p:grpSpPr>
          <a:xfrm>
            <a:off x="8497511" y="4445153"/>
            <a:ext cx="542925" cy="470814"/>
            <a:chOff x="7507898" y="1425575"/>
            <a:chExt cx="1649412" cy="1430338"/>
          </a:xfrm>
          <a:solidFill>
            <a:schemeClr val="accent5">
              <a:lumMod val="50000"/>
            </a:schemeClr>
          </a:solidFill>
        </p:grpSpPr>
        <p:sp>
          <p:nvSpPr>
            <p:cNvPr id="2073" name="Freeform 31"/>
            <p:cNvSpPr>
              <a:spLocks noEditPoints="1"/>
            </p:cNvSpPr>
            <p:nvPr/>
          </p:nvSpPr>
          <p:spPr bwMode="auto">
            <a:xfrm>
              <a:off x="7507898" y="1425575"/>
              <a:ext cx="1649412" cy="1430338"/>
            </a:xfrm>
            <a:custGeom>
              <a:avLst/>
              <a:gdLst>
                <a:gd name="T0" fmla="*/ 25 w 439"/>
                <a:gd name="T1" fmla="*/ 0 h 381"/>
                <a:gd name="T2" fmla="*/ 0 w 439"/>
                <a:gd name="T3" fmla="*/ 25 h 381"/>
                <a:gd name="T4" fmla="*/ 0 w 439"/>
                <a:gd name="T5" fmla="*/ 356 h 381"/>
                <a:gd name="T6" fmla="*/ 25 w 439"/>
                <a:gd name="T7" fmla="*/ 381 h 381"/>
                <a:gd name="T8" fmla="*/ 414 w 439"/>
                <a:gd name="T9" fmla="*/ 381 h 381"/>
                <a:gd name="T10" fmla="*/ 439 w 439"/>
                <a:gd name="T11" fmla="*/ 356 h 381"/>
                <a:gd name="T12" fmla="*/ 439 w 439"/>
                <a:gd name="T13" fmla="*/ 25 h 381"/>
                <a:gd name="T14" fmla="*/ 414 w 439"/>
                <a:gd name="T15" fmla="*/ 0 h 381"/>
                <a:gd name="T16" fmla="*/ 25 w 439"/>
                <a:gd name="T17" fmla="*/ 0 h 381"/>
                <a:gd name="T18" fmla="*/ 410 w 439"/>
                <a:gd name="T19" fmla="*/ 351 h 381"/>
                <a:gd name="T20" fmla="*/ 29 w 439"/>
                <a:gd name="T21" fmla="*/ 351 h 381"/>
                <a:gd name="T22" fmla="*/ 29 w 439"/>
                <a:gd name="T23" fmla="*/ 29 h 381"/>
                <a:gd name="T24" fmla="*/ 410 w 439"/>
                <a:gd name="T25" fmla="*/ 29 h 381"/>
                <a:gd name="T26" fmla="*/ 410 w 439"/>
                <a:gd name="T27" fmla="*/ 35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81">
                  <a:moveTo>
                    <a:pt x="25" y="0"/>
                  </a:moveTo>
                  <a:cubicBezTo>
                    <a:pt x="11" y="0"/>
                    <a:pt x="0" y="11"/>
                    <a:pt x="0" y="25"/>
                  </a:cubicBezTo>
                  <a:cubicBezTo>
                    <a:pt x="0" y="356"/>
                    <a:pt x="0" y="356"/>
                    <a:pt x="0" y="356"/>
                  </a:cubicBezTo>
                  <a:cubicBezTo>
                    <a:pt x="0" y="369"/>
                    <a:pt x="11" y="381"/>
                    <a:pt x="25" y="381"/>
                  </a:cubicBezTo>
                  <a:cubicBezTo>
                    <a:pt x="414" y="381"/>
                    <a:pt x="414" y="381"/>
                    <a:pt x="414" y="381"/>
                  </a:cubicBezTo>
                  <a:cubicBezTo>
                    <a:pt x="428" y="381"/>
                    <a:pt x="439" y="369"/>
                    <a:pt x="439" y="356"/>
                  </a:cubicBezTo>
                  <a:cubicBezTo>
                    <a:pt x="439" y="25"/>
                    <a:pt x="439" y="25"/>
                    <a:pt x="439" y="25"/>
                  </a:cubicBezTo>
                  <a:cubicBezTo>
                    <a:pt x="439" y="11"/>
                    <a:pt x="428" y="0"/>
                    <a:pt x="414" y="0"/>
                  </a:cubicBezTo>
                  <a:lnTo>
                    <a:pt x="25" y="0"/>
                  </a:lnTo>
                  <a:close/>
                  <a:moveTo>
                    <a:pt x="410" y="351"/>
                  </a:moveTo>
                  <a:cubicBezTo>
                    <a:pt x="29" y="351"/>
                    <a:pt x="29" y="351"/>
                    <a:pt x="29" y="351"/>
                  </a:cubicBezTo>
                  <a:cubicBezTo>
                    <a:pt x="29" y="29"/>
                    <a:pt x="29" y="29"/>
                    <a:pt x="29" y="29"/>
                  </a:cubicBezTo>
                  <a:cubicBezTo>
                    <a:pt x="410" y="29"/>
                    <a:pt x="410" y="29"/>
                    <a:pt x="410" y="29"/>
                  </a:cubicBezTo>
                  <a:lnTo>
                    <a:pt x="410" y="3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Freeform 32"/>
            <p:cNvSpPr>
              <a:spLocks noEditPoints="1"/>
            </p:cNvSpPr>
            <p:nvPr/>
          </p:nvSpPr>
          <p:spPr bwMode="auto">
            <a:xfrm>
              <a:off x="8139723" y="1819275"/>
              <a:ext cx="822325" cy="823913"/>
            </a:xfrm>
            <a:custGeom>
              <a:avLst/>
              <a:gdLst>
                <a:gd name="T0" fmla="*/ 110 w 219"/>
                <a:gd name="T1" fmla="*/ 0 h 219"/>
                <a:gd name="T2" fmla="*/ 7 w 219"/>
                <a:gd name="T3" fmla="*/ 71 h 219"/>
                <a:gd name="T4" fmla="*/ 0 w 219"/>
                <a:gd name="T5" fmla="*/ 110 h 219"/>
                <a:gd name="T6" fmla="*/ 110 w 219"/>
                <a:gd name="T7" fmla="*/ 219 h 219"/>
                <a:gd name="T8" fmla="*/ 219 w 219"/>
                <a:gd name="T9" fmla="*/ 110 h 219"/>
                <a:gd name="T10" fmla="*/ 113 w 219"/>
                <a:gd name="T11" fmla="*/ 0 h 219"/>
                <a:gd name="T12" fmla="*/ 110 w 219"/>
                <a:gd name="T13" fmla="*/ 0 h 219"/>
                <a:gd name="T14" fmla="*/ 107 w 219"/>
                <a:gd name="T15" fmla="*/ 110 h 219"/>
                <a:gd name="T16" fmla="*/ 25 w 219"/>
                <a:gd name="T17" fmla="*/ 76 h 219"/>
                <a:gd name="T18" fmla="*/ 25 w 219"/>
                <a:gd name="T19" fmla="*/ 76 h 219"/>
                <a:gd name="T20" fmla="*/ 108 w 219"/>
                <a:gd name="T21" fmla="*/ 20 h 219"/>
                <a:gd name="T22" fmla="*/ 107 w 219"/>
                <a:gd name="T23" fmla="*/ 11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19">
                  <a:moveTo>
                    <a:pt x="110" y="0"/>
                  </a:moveTo>
                  <a:cubicBezTo>
                    <a:pt x="63" y="0"/>
                    <a:pt x="22" y="30"/>
                    <a:pt x="7" y="71"/>
                  </a:cubicBezTo>
                  <a:cubicBezTo>
                    <a:pt x="2" y="83"/>
                    <a:pt x="0" y="96"/>
                    <a:pt x="0" y="110"/>
                  </a:cubicBezTo>
                  <a:cubicBezTo>
                    <a:pt x="0" y="170"/>
                    <a:pt x="49" y="219"/>
                    <a:pt x="110" y="219"/>
                  </a:cubicBezTo>
                  <a:cubicBezTo>
                    <a:pt x="170" y="219"/>
                    <a:pt x="219" y="170"/>
                    <a:pt x="219" y="110"/>
                  </a:cubicBezTo>
                  <a:cubicBezTo>
                    <a:pt x="219" y="50"/>
                    <a:pt x="172" y="2"/>
                    <a:pt x="113" y="0"/>
                  </a:cubicBezTo>
                  <a:cubicBezTo>
                    <a:pt x="112" y="0"/>
                    <a:pt x="111" y="0"/>
                    <a:pt x="110" y="0"/>
                  </a:cubicBezTo>
                  <a:close/>
                  <a:moveTo>
                    <a:pt x="107" y="110"/>
                  </a:moveTo>
                  <a:cubicBezTo>
                    <a:pt x="25" y="76"/>
                    <a:pt x="25" y="76"/>
                    <a:pt x="25" y="76"/>
                  </a:cubicBezTo>
                  <a:cubicBezTo>
                    <a:pt x="25" y="76"/>
                    <a:pt x="25" y="76"/>
                    <a:pt x="25" y="76"/>
                  </a:cubicBezTo>
                  <a:cubicBezTo>
                    <a:pt x="37" y="43"/>
                    <a:pt x="71" y="20"/>
                    <a:pt x="108" y="20"/>
                  </a:cubicBezTo>
                  <a:lnTo>
                    <a:pt x="10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Freeform 33"/>
            <p:cNvSpPr>
              <a:spLocks/>
            </p:cNvSpPr>
            <p:nvPr/>
          </p:nvSpPr>
          <p:spPr bwMode="auto">
            <a:xfrm>
              <a:off x="7707923" y="1654175"/>
              <a:ext cx="1077912" cy="109538"/>
            </a:xfrm>
            <a:custGeom>
              <a:avLst/>
              <a:gdLst>
                <a:gd name="T0" fmla="*/ 14 w 287"/>
                <a:gd name="T1" fmla="*/ 29 h 29"/>
                <a:gd name="T2" fmla="*/ 272 w 287"/>
                <a:gd name="T3" fmla="*/ 29 h 29"/>
                <a:gd name="T4" fmla="*/ 287 w 287"/>
                <a:gd name="T5" fmla="*/ 15 h 29"/>
                <a:gd name="T6" fmla="*/ 272 w 287"/>
                <a:gd name="T7" fmla="*/ 0 h 29"/>
                <a:gd name="T8" fmla="*/ 14 w 287"/>
                <a:gd name="T9" fmla="*/ 0 h 29"/>
                <a:gd name="T10" fmla="*/ 0 w 287"/>
                <a:gd name="T11" fmla="*/ 15 h 29"/>
                <a:gd name="T12" fmla="*/ 14 w 28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87" h="29">
                  <a:moveTo>
                    <a:pt x="14" y="29"/>
                  </a:moveTo>
                  <a:cubicBezTo>
                    <a:pt x="272" y="29"/>
                    <a:pt x="272" y="29"/>
                    <a:pt x="272" y="29"/>
                  </a:cubicBezTo>
                  <a:cubicBezTo>
                    <a:pt x="280" y="29"/>
                    <a:pt x="287" y="23"/>
                    <a:pt x="287" y="15"/>
                  </a:cubicBezTo>
                  <a:cubicBezTo>
                    <a:pt x="287" y="7"/>
                    <a:pt x="280" y="0"/>
                    <a:pt x="272" y="0"/>
                  </a:cubicBezTo>
                  <a:cubicBezTo>
                    <a:pt x="14" y="0"/>
                    <a:pt x="14" y="0"/>
                    <a:pt x="14" y="0"/>
                  </a:cubicBezTo>
                  <a:cubicBezTo>
                    <a:pt x="6" y="0"/>
                    <a:pt x="0" y="7"/>
                    <a:pt x="0" y="15"/>
                  </a:cubicBezTo>
                  <a:cubicBezTo>
                    <a:pt x="0" y="23"/>
                    <a:pt x="6" y="29"/>
                    <a:pt x="1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Freeform 34"/>
            <p:cNvSpPr>
              <a:spLocks/>
            </p:cNvSpPr>
            <p:nvPr/>
          </p:nvSpPr>
          <p:spPr bwMode="auto">
            <a:xfrm>
              <a:off x="7707923" y="1906588"/>
              <a:ext cx="387350" cy="107950"/>
            </a:xfrm>
            <a:custGeom>
              <a:avLst/>
              <a:gdLst>
                <a:gd name="T0" fmla="*/ 89 w 103"/>
                <a:gd name="T1" fmla="*/ 0 h 29"/>
                <a:gd name="T2" fmla="*/ 15 w 103"/>
                <a:gd name="T3" fmla="*/ 0 h 29"/>
                <a:gd name="T4" fmla="*/ 0 w 103"/>
                <a:gd name="T5" fmla="*/ 14 h 29"/>
                <a:gd name="T6" fmla="*/ 15 w 103"/>
                <a:gd name="T7" fmla="*/ 29 h 29"/>
                <a:gd name="T8" fmla="*/ 89 w 103"/>
                <a:gd name="T9" fmla="*/ 29 h 29"/>
                <a:gd name="T10" fmla="*/ 92 w 103"/>
                <a:gd name="T11" fmla="*/ 28 h 29"/>
                <a:gd name="T12" fmla="*/ 99 w 103"/>
                <a:gd name="T13" fmla="*/ 25 h 29"/>
                <a:gd name="T14" fmla="*/ 103 w 103"/>
                <a:gd name="T15" fmla="*/ 14 h 29"/>
                <a:gd name="T16" fmla="*/ 89 w 10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29">
                  <a:moveTo>
                    <a:pt x="89" y="0"/>
                  </a:moveTo>
                  <a:cubicBezTo>
                    <a:pt x="15" y="0"/>
                    <a:pt x="15" y="0"/>
                    <a:pt x="15" y="0"/>
                  </a:cubicBezTo>
                  <a:cubicBezTo>
                    <a:pt x="7" y="0"/>
                    <a:pt x="0" y="6"/>
                    <a:pt x="0" y="14"/>
                  </a:cubicBezTo>
                  <a:cubicBezTo>
                    <a:pt x="0" y="22"/>
                    <a:pt x="7" y="29"/>
                    <a:pt x="15" y="29"/>
                  </a:cubicBezTo>
                  <a:cubicBezTo>
                    <a:pt x="89" y="29"/>
                    <a:pt x="89" y="29"/>
                    <a:pt x="89" y="29"/>
                  </a:cubicBezTo>
                  <a:cubicBezTo>
                    <a:pt x="90" y="29"/>
                    <a:pt x="91" y="29"/>
                    <a:pt x="92" y="28"/>
                  </a:cubicBezTo>
                  <a:cubicBezTo>
                    <a:pt x="94" y="28"/>
                    <a:pt x="97" y="27"/>
                    <a:pt x="99" y="25"/>
                  </a:cubicBezTo>
                  <a:cubicBezTo>
                    <a:pt x="101" y="22"/>
                    <a:pt x="103" y="18"/>
                    <a:pt x="103" y="14"/>
                  </a:cubicBezTo>
                  <a:cubicBezTo>
                    <a:pt x="103" y="6"/>
                    <a:pt x="97" y="0"/>
                    <a:pt x="8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Freeform 35"/>
            <p:cNvSpPr>
              <a:spLocks/>
            </p:cNvSpPr>
            <p:nvPr/>
          </p:nvSpPr>
          <p:spPr bwMode="auto">
            <a:xfrm>
              <a:off x="7707923" y="2157413"/>
              <a:ext cx="330200" cy="104775"/>
            </a:xfrm>
            <a:custGeom>
              <a:avLst/>
              <a:gdLst>
                <a:gd name="T0" fmla="*/ 14 w 88"/>
                <a:gd name="T1" fmla="*/ 28 h 28"/>
                <a:gd name="T2" fmla="*/ 74 w 88"/>
                <a:gd name="T3" fmla="*/ 28 h 28"/>
                <a:gd name="T4" fmla="*/ 88 w 88"/>
                <a:gd name="T5" fmla="*/ 14 h 28"/>
                <a:gd name="T6" fmla="*/ 74 w 88"/>
                <a:gd name="T7" fmla="*/ 0 h 28"/>
                <a:gd name="T8" fmla="*/ 14 w 88"/>
                <a:gd name="T9" fmla="*/ 0 h 28"/>
                <a:gd name="T10" fmla="*/ 0 w 88"/>
                <a:gd name="T11" fmla="*/ 14 h 28"/>
                <a:gd name="T12" fmla="*/ 14 w 8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8" h="28">
                  <a:moveTo>
                    <a:pt x="14" y="28"/>
                  </a:moveTo>
                  <a:cubicBezTo>
                    <a:pt x="74" y="28"/>
                    <a:pt x="74" y="28"/>
                    <a:pt x="74" y="28"/>
                  </a:cubicBezTo>
                  <a:cubicBezTo>
                    <a:pt x="82" y="28"/>
                    <a:pt x="88" y="22"/>
                    <a:pt x="88" y="14"/>
                  </a:cubicBezTo>
                  <a:cubicBezTo>
                    <a:pt x="88" y="6"/>
                    <a:pt x="82" y="0"/>
                    <a:pt x="74" y="0"/>
                  </a:cubicBezTo>
                  <a:cubicBezTo>
                    <a:pt x="14" y="0"/>
                    <a:pt x="14" y="0"/>
                    <a:pt x="14" y="0"/>
                  </a:cubicBezTo>
                  <a:cubicBezTo>
                    <a:pt x="7" y="0"/>
                    <a:pt x="0" y="6"/>
                    <a:pt x="0" y="14"/>
                  </a:cubicBezTo>
                  <a:cubicBezTo>
                    <a:pt x="0" y="22"/>
                    <a:pt x="7" y="28"/>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Freeform 36"/>
            <p:cNvSpPr>
              <a:spLocks/>
            </p:cNvSpPr>
            <p:nvPr/>
          </p:nvSpPr>
          <p:spPr bwMode="auto">
            <a:xfrm>
              <a:off x="7707923" y="2409825"/>
              <a:ext cx="387350" cy="104775"/>
            </a:xfrm>
            <a:custGeom>
              <a:avLst/>
              <a:gdLst>
                <a:gd name="T0" fmla="*/ 89 w 103"/>
                <a:gd name="T1" fmla="*/ 0 h 28"/>
                <a:gd name="T2" fmla="*/ 15 w 103"/>
                <a:gd name="T3" fmla="*/ 0 h 28"/>
                <a:gd name="T4" fmla="*/ 0 w 103"/>
                <a:gd name="T5" fmla="*/ 14 h 28"/>
                <a:gd name="T6" fmla="*/ 15 w 103"/>
                <a:gd name="T7" fmla="*/ 28 h 28"/>
                <a:gd name="T8" fmla="*/ 89 w 103"/>
                <a:gd name="T9" fmla="*/ 28 h 28"/>
                <a:gd name="T10" fmla="*/ 103 w 103"/>
                <a:gd name="T11" fmla="*/ 14 h 28"/>
                <a:gd name="T12" fmla="*/ 89 w 10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03" h="28">
                  <a:moveTo>
                    <a:pt x="89" y="0"/>
                  </a:moveTo>
                  <a:cubicBezTo>
                    <a:pt x="15" y="0"/>
                    <a:pt x="15" y="0"/>
                    <a:pt x="15" y="0"/>
                  </a:cubicBezTo>
                  <a:cubicBezTo>
                    <a:pt x="7" y="0"/>
                    <a:pt x="0" y="6"/>
                    <a:pt x="0" y="14"/>
                  </a:cubicBezTo>
                  <a:cubicBezTo>
                    <a:pt x="0" y="22"/>
                    <a:pt x="7" y="28"/>
                    <a:pt x="15" y="28"/>
                  </a:cubicBezTo>
                  <a:cubicBezTo>
                    <a:pt x="89" y="28"/>
                    <a:pt x="89" y="28"/>
                    <a:pt x="89" y="28"/>
                  </a:cubicBezTo>
                  <a:cubicBezTo>
                    <a:pt x="97" y="28"/>
                    <a:pt x="103" y="22"/>
                    <a:pt x="103" y="14"/>
                  </a:cubicBezTo>
                  <a:cubicBezTo>
                    <a:pt x="103" y="6"/>
                    <a:pt x="97" y="0"/>
                    <a:pt x="8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7" name="Freeform 40"/>
          <p:cNvSpPr>
            <a:spLocks noEditPoints="1"/>
          </p:cNvSpPr>
          <p:nvPr/>
        </p:nvSpPr>
        <p:spPr bwMode="auto">
          <a:xfrm>
            <a:off x="10900338" y="1309563"/>
            <a:ext cx="579438" cy="358775"/>
          </a:xfrm>
          <a:custGeom>
            <a:avLst/>
            <a:gdLst>
              <a:gd name="T0" fmla="*/ 407 w 619"/>
              <a:gd name="T1" fmla="*/ 238 h 380"/>
              <a:gd name="T2" fmla="*/ 407 w 619"/>
              <a:gd name="T3" fmla="*/ 238 h 380"/>
              <a:gd name="T4" fmla="*/ 408 w 619"/>
              <a:gd name="T5" fmla="*/ 238 h 380"/>
              <a:gd name="T6" fmla="*/ 407 w 619"/>
              <a:gd name="T7" fmla="*/ 238 h 380"/>
              <a:gd name="T8" fmla="*/ 328 w 619"/>
              <a:gd name="T9" fmla="*/ 150 h 380"/>
              <a:gd name="T10" fmla="*/ 329 w 619"/>
              <a:gd name="T11" fmla="*/ 150 h 380"/>
              <a:gd name="T12" fmla="*/ 414 w 619"/>
              <a:gd name="T13" fmla="*/ 238 h 380"/>
              <a:gd name="T14" fmla="*/ 501 w 619"/>
              <a:gd name="T15" fmla="*/ 150 h 380"/>
              <a:gd name="T16" fmla="*/ 515 w 619"/>
              <a:gd name="T17" fmla="*/ 133 h 380"/>
              <a:gd name="T18" fmla="*/ 507 w 619"/>
              <a:gd name="T19" fmla="*/ 112 h 380"/>
              <a:gd name="T20" fmla="*/ 506 w 619"/>
              <a:gd name="T21" fmla="*/ 112 h 380"/>
              <a:gd name="T22" fmla="*/ 416 w 619"/>
              <a:gd name="T23" fmla="*/ 0 h 380"/>
              <a:gd name="T24" fmla="*/ 323 w 619"/>
              <a:gd name="T25" fmla="*/ 112 h 380"/>
              <a:gd name="T26" fmla="*/ 321 w 619"/>
              <a:gd name="T27" fmla="*/ 112 h 380"/>
              <a:gd name="T28" fmla="*/ 313 w 619"/>
              <a:gd name="T29" fmla="*/ 133 h 380"/>
              <a:gd name="T30" fmla="*/ 328 w 619"/>
              <a:gd name="T31" fmla="*/ 150 h 380"/>
              <a:gd name="T32" fmla="*/ 410 w 619"/>
              <a:gd name="T33" fmla="*/ 0 h 380"/>
              <a:gd name="T34" fmla="*/ 404 w 619"/>
              <a:gd name="T35" fmla="*/ 0 h 380"/>
              <a:gd name="T36" fmla="*/ 409 w 619"/>
              <a:gd name="T37" fmla="*/ 0 h 380"/>
              <a:gd name="T38" fmla="*/ 410 w 619"/>
              <a:gd name="T39" fmla="*/ 0 h 380"/>
              <a:gd name="T40" fmla="*/ 132 w 619"/>
              <a:gd name="T41" fmla="*/ 296 h 380"/>
              <a:gd name="T42" fmla="*/ 104 w 619"/>
              <a:gd name="T43" fmla="*/ 296 h 380"/>
              <a:gd name="T44" fmla="*/ 140 w 619"/>
              <a:gd name="T45" fmla="*/ 260 h 380"/>
              <a:gd name="T46" fmla="*/ 0 w 619"/>
              <a:gd name="T47" fmla="*/ 380 h 380"/>
              <a:gd name="T48" fmla="*/ 176 w 619"/>
              <a:gd name="T49" fmla="*/ 380 h 380"/>
              <a:gd name="T50" fmla="*/ 113 w 619"/>
              <a:gd name="T51" fmla="*/ 316 h 380"/>
              <a:gd name="T52" fmla="*/ 132 w 619"/>
              <a:gd name="T53" fmla="*/ 296 h 380"/>
              <a:gd name="T54" fmla="*/ 482 w 619"/>
              <a:gd name="T55" fmla="*/ 252 h 380"/>
              <a:gd name="T56" fmla="*/ 436 w 619"/>
              <a:gd name="T57" fmla="*/ 342 h 380"/>
              <a:gd name="T58" fmla="*/ 429 w 619"/>
              <a:gd name="T59" fmla="*/ 283 h 380"/>
              <a:gd name="T60" fmla="*/ 440 w 619"/>
              <a:gd name="T61" fmla="*/ 274 h 380"/>
              <a:gd name="T62" fmla="*/ 413 w 619"/>
              <a:gd name="T63" fmla="*/ 274 h 380"/>
              <a:gd name="T64" fmla="*/ 388 w 619"/>
              <a:gd name="T65" fmla="*/ 274 h 380"/>
              <a:gd name="T66" fmla="*/ 399 w 619"/>
              <a:gd name="T67" fmla="*/ 283 h 380"/>
              <a:gd name="T68" fmla="*/ 392 w 619"/>
              <a:gd name="T69" fmla="*/ 342 h 380"/>
              <a:gd name="T70" fmla="*/ 346 w 619"/>
              <a:gd name="T71" fmla="*/ 252 h 380"/>
              <a:gd name="T72" fmla="*/ 209 w 619"/>
              <a:gd name="T73" fmla="*/ 380 h 380"/>
              <a:gd name="T74" fmla="*/ 619 w 619"/>
              <a:gd name="T75" fmla="*/ 380 h 380"/>
              <a:gd name="T76" fmla="*/ 482 w 619"/>
              <a:gd name="T77" fmla="*/ 252 h 380"/>
              <a:gd name="T78" fmla="*/ 261 w 619"/>
              <a:gd name="T79" fmla="*/ 131 h 380"/>
              <a:gd name="T80" fmla="*/ 221 w 619"/>
              <a:gd name="T81" fmla="*/ 230 h 380"/>
              <a:gd name="T82" fmla="*/ 306 w 619"/>
              <a:gd name="T83" fmla="*/ 230 h 380"/>
              <a:gd name="T84" fmla="*/ 306 w 619"/>
              <a:gd name="T85" fmla="*/ 136 h 380"/>
              <a:gd name="T86" fmla="*/ 189 w 619"/>
              <a:gd name="T87" fmla="*/ 0 h 380"/>
              <a:gd name="T88" fmla="*/ 73 w 619"/>
              <a:gd name="T89" fmla="*/ 136 h 380"/>
              <a:gd name="T90" fmla="*/ 73 w 619"/>
              <a:gd name="T91" fmla="*/ 230 h 380"/>
              <a:gd name="T92" fmla="*/ 157 w 619"/>
              <a:gd name="T93" fmla="*/ 230 h 380"/>
              <a:gd name="T94" fmla="*/ 118 w 619"/>
              <a:gd name="T95" fmla="*/ 134 h 380"/>
              <a:gd name="T96" fmla="*/ 119 w 619"/>
              <a:gd name="T97" fmla="*/ 134 h 380"/>
              <a:gd name="T98" fmla="*/ 204 w 619"/>
              <a:gd name="T99" fmla="*/ 97 h 380"/>
              <a:gd name="T100" fmla="*/ 261 w 619"/>
              <a:gd name="T101" fmla="*/ 13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380">
                <a:moveTo>
                  <a:pt x="407" y="238"/>
                </a:moveTo>
                <a:cubicBezTo>
                  <a:pt x="407" y="238"/>
                  <a:pt x="407" y="238"/>
                  <a:pt x="407" y="238"/>
                </a:cubicBezTo>
                <a:cubicBezTo>
                  <a:pt x="407" y="238"/>
                  <a:pt x="408" y="238"/>
                  <a:pt x="408" y="238"/>
                </a:cubicBezTo>
                <a:lnTo>
                  <a:pt x="407" y="238"/>
                </a:lnTo>
                <a:close/>
                <a:moveTo>
                  <a:pt x="328" y="150"/>
                </a:moveTo>
                <a:cubicBezTo>
                  <a:pt x="328" y="150"/>
                  <a:pt x="328" y="150"/>
                  <a:pt x="329" y="150"/>
                </a:cubicBezTo>
                <a:cubicBezTo>
                  <a:pt x="342" y="200"/>
                  <a:pt x="378" y="237"/>
                  <a:pt x="414" y="238"/>
                </a:cubicBezTo>
                <a:cubicBezTo>
                  <a:pt x="447" y="236"/>
                  <a:pt x="488" y="200"/>
                  <a:pt x="501" y="150"/>
                </a:cubicBezTo>
                <a:cubicBezTo>
                  <a:pt x="507" y="151"/>
                  <a:pt x="513" y="143"/>
                  <a:pt x="515" y="133"/>
                </a:cubicBezTo>
                <a:cubicBezTo>
                  <a:pt x="517" y="122"/>
                  <a:pt x="513" y="113"/>
                  <a:pt x="507" y="112"/>
                </a:cubicBezTo>
                <a:cubicBezTo>
                  <a:pt x="506" y="112"/>
                  <a:pt x="506" y="112"/>
                  <a:pt x="506" y="112"/>
                </a:cubicBezTo>
                <a:cubicBezTo>
                  <a:pt x="504" y="30"/>
                  <a:pt x="465" y="1"/>
                  <a:pt x="416" y="0"/>
                </a:cubicBezTo>
                <a:cubicBezTo>
                  <a:pt x="365" y="0"/>
                  <a:pt x="320" y="35"/>
                  <a:pt x="323" y="112"/>
                </a:cubicBezTo>
                <a:cubicBezTo>
                  <a:pt x="322" y="112"/>
                  <a:pt x="322" y="112"/>
                  <a:pt x="321" y="112"/>
                </a:cubicBezTo>
                <a:cubicBezTo>
                  <a:pt x="315" y="113"/>
                  <a:pt x="311" y="123"/>
                  <a:pt x="313" y="133"/>
                </a:cubicBezTo>
                <a:cubicBezTo>
                  <a:pt x="315" y="144"/>
                  <a:pt x="322" y="151"/>
                  <a:pt x="328" y="150"/>
                </a:cubicBezTo>
                <a:close/>
                <a:moveTo>
                  <a:pt x="410" y="0"/>
                </a:moveTo>
                <a:cubicBezTo>
                  <a:pt x="404" y="0"/>
                  <a:pt x="404" y="0"/>
                  <a:pt x="404" y="0"/>
                </a:cubicBezTo>
                <a:cubicBezTo>
                  <a:pt x="406" y="0"/>
                  <a:pt x="407" y="0"/>
                  <a:pt x="409" y="0"/>
                </a:cubicBezTo>
                <a:cubicBezTo>
                  <a:pt x="409" y="0"/>
                  <a:pt x="410" y="0"/>
                  <a:pt x="410" y="0"/>
                </a:cubicBezTo>
                <a:close/>
                <a:moveTo>
                  <a:pt x="132" y="296"/>
                </a:moveTo>
                <a:cubicBezTo>
                  <a:pt x="104" y="296"/>
                  <a:pt x="104" y="296"/>
                  <a:pt x="104" y="296"/>
                </a:cubicBezTo>
                <a:cubicBezTo>
                  <a:pt x="140" y="260"/>
                  <a:pt x="140" y="260"/>
                  <a:pt x="140" y="260"/>
                </a:cubicBezTo>
                <a:cubicBezTo>
                  <a:pt x="59" y="268"/>
                  <a:pt x="0" y="299"/>
                  <a:pt x="0" y="380"/>
                </a:cubicBezTo>
                <a:cubicBezTo>
                  <a:pt x="176" y="380"/>
                  <a:pt x="176" y="380"/>
                  <a:pt x="176" y="380"/>
                </a:cubicBezTo>
                <a:cubicBezTo>
                  <a:pt x="113" y="316"/>
                  <a:pt x="113" y="316"/>
                  <a:pt x="113" y="316"/>
                </a:cubicBezTo>
                <a:lnTo>
                  <a:pt x="132" y="296"/>
                </a:lnTo>
                <a:close/>
                <a:moveTo>
                  <a:pt x="482" y="252"/>
                </a:moveTo>
                <a:cubicBezTo>
                  <a:pt x="436" y="342"/>
                  <a:pt x="436" y="342"/>
                  <a:pt x="436" y="342"/>
                </a:cubicBezTo>
                <a:cubicBezTo>
                  <a:pt x="429" y="283"/>
                  <a:pt x="429" y="283"/>
                  <a:pt x="429" y="283"/>
                </a:cubicBezTo>
                <a:cubicBezTo>
                  <a:pt x="440" y="274"/>
                  <a:pt x="440" y="274"/>
                  <a:pt x="440" y="274"/>
                </a:cubicBezTo>
                <a:cubicBezTo>
                  <a:pt x="413" y="274"/>
                  <a:pt x="413" y="274"/>
                  <a:pt x="413" y="274"/>
                </a:cubicBezTo>
                <a:cubicBezTo>
                  <a:pt x="388" y="274"/>
                  <a:pt x="388" y="274"/>
                  <a:pt x="388" y="274"/>
                </a:cubicBezTo>
                <a:cubicBezTo>
                  <a:pt x="399" y="283"/>
                  <a:pt x="399" y="283"/>
                  <a:pt x="399" y="283"/>
                </a:cubicBezTo>
                <a:cubicBezTo>
                  <a:pt x="392" y="342"/>
                  <a:pt x="392" y="342"/>
                  <a:pt x="392" y="342"/>
                </a:cubicBezTo>
                <a:cubicBezTo>
                  <a:pt x="346" y="252"/>
                  <a:pt x="346" y="252"/>
                  <a:pt x="346" y="252"/>
                </a:cubicBezTo>
                <a:cubicBezTo>
                  <a:pt x="266" y="263"/>
                  <a:pt x="209" y="297"/>
                  <a:pt x="209" y="380"/>
                </a:cubicBezTo>
                <a:cubicBezTo>
                  <a:pt x="619" y="380"/>
                  <a:pt x="619" y="380"/>
                  <a:pt x="619" y="380"/>
                </a:cubicBezTo>
                <a:cubicBezTo>
                  <a:pt x="619" y="297"/>
                  <a:pt x="562" y="263"/>
                  <a:pt x="482" y="252"/>
                </a:cubicBezTo>
                <a:close/>
                <a:moveTo>
                  <a:pt x="261" y="131"/>
                </a:moveTo>
                <a:cubicBezTo>
                  <a:pt x="259" y="166"/>
                  <a:pt x="243" y="208"/>
                  <a:pt x="221" y="230"/>
                </a:cubicBezTo>
                <a:cubicBezTo>
                  <a:pt x="306" y="230"/>
                  <a:pt x="306" y="230"/>
                  <a:pt x="306" y="230"/>
                </a:cubicBezTo>
                <a:cubicBezTo>
                  <a:pt x="306" y="136"/>
                  <a:pt x="306" y="136"/>
                  <a:pt x="306" y="136"/>
                </a:cubicBezTo>
                <a:cubicBezTo>
                  <a:pt x="306" y="37"/>
                  <a:pt x="254" y="0"/>
                  <a:pt x="189" y="0"/>
                </a:cubicBezTo>
                <a:cubicBezTo>
                  <a:pt x="125" y="0"/>
                  <a:pt x="73" y="37"/>
                  <a:pt x="73" y="136"/>
                </a:cubicBezTo>
                <a:cubicBezTo>
                  <a:pt x="73" y="230"/>
                  <a:pt x="73" y="230"/>
                  <a:pt x="73" y="230"/>
                </a:cubicBezTo>
                <a:cubicBezTo>
                  <a:pt x="157" y="230"/>
                  <a:pt x="157" y="230"/>
                  <a:pt x="157" y="230"/>
                </a:cubicBezTo>
                <a:cubicBezTo>
                  <a:pt x="136" y="209"/>
                  <a:pt x="121" y="169"/>
                  <a:pt x="118" y="134"/>
                </a:cubicBezTo>
                <a:cubicBezTo>
                  <a:pt x="119" y="134"/>
                  <a:pt x="119" y="134"/>
                  <a:pt x="119" y="134"/>
                </a:cubicBezTo>
                <a:cubicBezTo>
                  <a:pt x="155" y="134"/>
                  <a:pt x="187" y="119"/>
                  <a:pt x="204" y="97"/>
                </a:cubicBezTo>
                <a:cubicBezTo>
                  <a:pt x="217" y="113"/>
                  <a:pt x="237" y="125"/>
                  <a:pt x="261" y="13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40"/>
          <p:cNvSpPr>
            <a:spLocks noEditPoints="1"/>
          </p:cNvSpPr>
          <p:nvPr/>
        </p:nvSpPr>
        <p:spPr bwMode="auto">
          <a:xfrm>
            <a:off x="10900338" y="2516686"/>
            <a:ext cx="579438" cy="358775"/>
          </a:xfrm>
          <a:custGeom>
            <a:avLst/>
            <a:gdLst>
              <a:gd name="T0" fmla="*/ 407 w 619"/>
              <a:gd name="T1" fmla="*/ 238 h 380"/>
              <a:gd name="T2" fmla="*/ 407 w 619"/>
              <a:gd name="T3" fmla="*/ 238 h 380"/>
              <a:gd name="T4" fmla="*/ 408 w 619"/>
              <a:gd name="T5" fmla="*/ 238 h 380"/>
              <a:gd name="T6" fmla="*/ 407 w 619"/>
              <a:gd name="T7" fmla="*/ 238 h 380"/>
              <a:gd name="T8" fmla="*/ 328 w 619"/>
              <a:gd name="T9" fmla="*/ 150 h 380"/>
              <a:gd name="T10" fmla="*/ 329 w 619"/>
              <a:gd name="T11" fmla="*/ 150 h 380"/>
              <a:gd name="T12" fmla="*/ 414 w 619"/>
              <a:gd name="T13" fmla="*/ 238 h 380"/>
              <a:gd name="T14" fmla="*/ 501 w 619"/>
              <a:gd name="T15" fmla="*/ 150 h 380"/>
              <a:gd name="T16" fmla="*/ 515 w 619"/>
              <a:gd name="T17" fmla="*/ 133 h 380"/>
              <a:gd name="T18" fmla="*/ 507 w 619"/>
              <a:gd name="T19" fmla="*/ 112 h 380"/>
              <a:gd name="T20" fmla="*/ 506 w 619"/>
              <a:gd name="T21" fmla="*/ 112 h 380"/>
              <a:gd name="T22" fmla="*/ 416 w 619"/>
              <a:gd name="T23" fmla="*/ 0 h 380"/>
              <a:gd name="T24" fmla="*/ 323 w 619"/>
              <a:gd name="T25" fmla="*/ 112 h 380"/>
              <a:gd name="T26" fmla="*/ 321 w 619"/>
              <a:gd name="T27" fmla="*/ 112 h 380"/>
              <a:gd name="T28" fmla="*/ 313 w 619"/>
              <a:gd name="T29" fmla="*/ 133 h 380"/>
              <a:gd name="T30" fmla="*/ 328 w 619"/>
              <a:gd name="T31" fmla="*/ 150 h 380"/>
              <a:gd name="T32" fmla="*/ 410 w 619"/>
              <a:gd name="T33" fmla="*/ 0 h 380"/>
              <a:gd name="T34" fmla="*/ 404 w 619"/>
              <a:gd name="T35" fmla="*/ 0 h 380"/>
              <a:gd name="T36" fmla="*/ 409 w 619"/>
              <a:gd name="T37" fmla="*/ 0 h 380"/>
              <a:gd name="T38" fmla="*/ 410 w 619"/>
              <a:gd name="T39" fmla="*/ 0 h 380"/>
              <a:gd name="T40" fmla="*/ 132 w 619"/>
              <a:gd name="T41" fmla="*/ 296 h 380"/>
              <a:gd name="T42" fmla="*/ 104 w 619"/>
              <a:gd name="T43" fmla="*/ 296 h 380"/>
              <a:gd name="T44" fmla="*/ 140 w 619"/>
              <a:gd name="T45" fmla="*/ 260 h 380"/>
              <a:gd name="T46" fmla="*/ 0 w 619"/>
              <a:gd name="T47" fmla="*/ 380 h 380"/>
              <a:gd name="T48" fmla="*/ 176 w 619"/>
              <a:gd name="T49" fmla="*/ 380 h 380"/>
              <a:gd name="T50" fmla="*/ 113 w 619"/>
              <a:gd name="T51" fmla="*/ 316 h 380"/>
              <a:gd name="T52" fmla="*/ 132 w 619"/>
              <a:gd name="T53" fmla="*/ 296 h 380"/>
              <a:gd name="T54" fmla="*/ 482 w 619"/>
              <a:gd name="T55" fmla="*/ 252 h 380"/>
              <a:gd name="T56" fmla="*/ 436 w 619"/>
              <a:gd name="T57" fmla="*/ 342 h 380"/>
              <a:gd name="T58" fmla="*/ 429 w 619"/>
              <a:gd name="T59" fmla="*/ 283 h 380"/>
              <a:gd name="T60" fmla="*/ 440 w 619"/>
              <a:gd name="T61" fmla="*/ 274 h 380"/>
              <a:gd name="T62" fmla="*/ 413 w 619"/>
              <a:gd name="T63" fmla="*/ 274 h 380"/>
              <a:gd name="T64" fmla="*/ 388 w 619"/>
              <a:gd name="T65" fmla="*/ 274 h 380"/>
              <a:gd name="T66" fmla="*/ 399 w 619"/>
              <a:gd name="T67" fmla="*/ 283 h 380"/>
              <a:gd name="T68" fmla="*/ 392 w 619"/>
              <a:gd name="T69" fmla="*/ 342 h 380"/>
              <a:gd name="T70" fmla="*/ 346 w 619"/>
              <a:gd name="T71" fmla="*/ 252 h 380"/>
              <a:gd name="T72" fmla="*/ 209 w 619"/>
              <a:gd name="T73" fmla="*/ 380 h 380"/>
              <a:gd name="T74" fmla="*/ 619 w 619"/>
              <a:gd name="T75" fmla="*/ 380 h 380"/>
              <a:gd name="T76" fmla="*/ 482 w 619"/>
              <a:gd name="T77" fmla="*/ 252 h 380"/>
              <a:gd name="T78" fmla="*/ 261 w 619"/>
              <a:gd name="T79" fmla="*/ 131 h 380"/>
              <a:gd name="T80" fmla="*/ 221 w 619"/>
              <a:gd name="T81" fmla="*/ 230 h 380"/>
              <a:gd name="T82" fmla="*/ 306 w 619"/>
              <a:gd name="T83" fmla="*/ 230 h 380"/>
              <a:gd name="T84" fmla="*/ 306 w 619"/>
              <a:gd name="T85" fmla="*/ 136 h 380"/>
              <a:gd name="T86" fmla="*/ 189 w 619"/>
              <a:gd name="T87" fmla="*/ 0 h 380"/>
              <a:gd name="T88" fmla="*/ 73 w 619"/>
              <a:gd name="T89" fmla="*/ 136 h 380"/>
              <a:gd name="T90" fmla="*/ 73 w 619"/>
              <a:gd name="T91" fmla="*/ 230 h 380"/>
              <a:gd name="T92" fmla="*/ 157 w 619"/>
              <a:gd name="T93" fmla="*/ 230 h 380"/>
              <a:gd name="T94" fmla="*/ 118 w 619"/>
              <a:gd name="T95" fmla="*/ 134 h 380"/>
              <a:gd name="T96" fmla="*/ 119 w 619"/>
              <a:gd name="T97" fmla="*/ 134 h 380"/>
              <a:gd name="T98" fmla="*/ 204 w 619"/>
              <a:gd name="T99" fmla="*/ 97 h 380"/>
              <a:gd name="T100" fmla="*/ 261 w 619"/>
              <a:gd name="T101" fmla="*/ 13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380">
                <a:moveTo>
                  <a:pt x="407" y="238"/>
                </a:moveTo>
                <a:cubicBezTo>
                  <a:pt x="407" y="238"/>
                  <a:pt x="407" y="238"/>
                  <a:pt x="407" y="238"/>
                </a:cubicBezTo>
                <a:cubicBezTo>
                  <a:pt x="407" y="238"/>
                  <a:pt x="408" y="238"/>
                  <a:pt x="408" y="238"/>
                </a:cubicBezTo>
                <a:lnTo>
                  <a:pt x="407" y="238"/>
                </a:lnTo>
                <a:close/>
                <a:moveTo>
                  <a:pt x="328" y="150"/>
                </a:moveTo>
                <a:cubicBezTo>
                  <a:pt x="328" y="150"/>
                  <a:pt x="328" y="150"/>
                  <a:pt x="329" y="150"/>
                </a:cubicBezTo>
                <a:cubicBezTo>
                  <a:pt x="342" y="200"/>
                  <a:pt x="378" y="237"/>
                  <a:pt x="414" y="238"/>
                </a:cubicBezTo>
                <a:cubicBezTo>
                  <a:pt x="447" y="236"/>
                  <a:pt x="488" y="200"/>
                  <a:pt x="501" y="150"/>
                </a:cubicBezTo>
                <a:cubicBezTo>
                  <a:pt x="507" y="151"/>
                  <a:pt x="513" y="143"/>
                  <a:pt x="515" y="133"/>
                </a:cubicBezTo>
                <a:cubicBezTo>
                  <a:pt x="517" y="122"/>
                  <a:pt x="513" y="113"/>
                  <a:pt x="507" y="112"/>
                </a:cubicBezTo>
                <a:cubicBezTo>
                  <a:pt x="506" y="112"/>
                  <a:pt x="506" y="112"/>
                  <a:pt x="506" y="112"/>
                </a:cubicBezTo>
                <a:cubicBezTo>
                  <a:pt x="504" y="30"/>
                  <a:pt x="465" y="1"/>
                  <a:pt x="416" y="0"/>
                </a:cubicBezTo>
                <a:cubicBezTo>
                  <a:pt x="365" y="0"/>
                  <a:pt x="320" y="35"/>
                  <a:pt x="323" y="112"/>
                </a:cubicBezTo>
                <a:cubicBezTo>
                  <a:pt x="322" y="112"/>
                  <a:pt x="322" y="112"/>
                  <a:pt x="321" y="112"/>
                </a:cubicBezTo>
                <a:cubicBezTo>
                  <a:pt x="315" y="113"/>
                  <a:pt x="311" y="123"/>
                  <a:pt x="313" y="133"/>
                </a:cubicBezTo>
                <a:cubicBezTo>
                  <a:pt x="315" y="144"/>
                  <a:pt x="322" y="151"/>
                  <a:pt x="328" y="150"/>
                </a:cubicBezTo>
                <a:close/>
                <a:moveTo>
                  <a:pt x="410" y="0"/>
                </a:moveTo>
                <a:cubicBezTo>
                  <a:pt x="404" y="0"/>
                  <a:pt x="404" y="0"/>
                  <a:pt x="404" y="0"/>
                </a:cubicBezTo>
                <a:cubicBezTo>
                  <a:pt x="406" y="0"/>
                  <a:pt x="407" y="0"/>
                  <a:pt x="409" y="0"/>
                </a:cubicBezTo>
                <a:cubicBezTo>
                  <a:pt x="409" y="0"/>
                  <a:pt x="410" y="0"/>
                  <a:pt x="410" y="0"/>
                </a:cubicBezTo>
                <a:close/>
                <a:moveTo>
                  <a:pt x="132" y="296"/>
                </a:moveTo>
                <a:cubicBezTo>
                  <a:pt x="104" y="296"/>
                  <a:pt x="104" y="296"/>
                  <a:pt x="104" y="296"/>
                </a:cubicBezTo>
                <a:cubicBezTo>
                  <a:pt x="140" y="260"/>
                  <a:pt x="140" y="260"/>
                  <a:pt x="140" y="260"/>
                </a:cubicBezTo>
                <a:cubicBezTo>
                  <a:pt x="59" y="268"/>
                  <a:pt x="0" y="299"/>
                  <a:pt x="0" y="380"/>
                </a:cubicBezTo>
                <a:cubicBezTo>
                  <a:pt x="176" y="380"/>
                  <a:pt x="176" y="380"/>
                  <a:pt x="176" y="380"/>
                </a:cubicBezTo>
                <a:cubicBezTo>
                  <a:pt x="113" y="316"/>
                  <a:pt x="113" y="316"/>
                  <a:pt x="113" y="316"/>
                </a:cubicBezTo>
                <a:lnTo>
                  <a:pt x="132" y="296"/>
                </a:lnTo>
                <a:close/>
                <a:moveTo>
                  <a:pt x="482" y="252"/>
                </a:moveTo>
                <a:cubicBezTo>
                  <a:pt x="436" y="342"/>
                  <a:pt x="436" y="342"/>
                  <a:pt x="436" y="342"/>
                </a:cubicBezTo>
                <a:cubicBezTo>
                  <a:pt x="429" y="283"/>
                  <a:pt x="429" y="283"/>
                  <a:pt x="429" y="283"/>
                </a:cubicBezTo>
                <a:cubicBezTo>
                  <a:pt x="440" y="274"/>
                  <a:pt x="440" y="274"/>
                  <a:pt x="440" y="274"/>
                </a:cubicBezTo>
                <a:cubicBezTo>
                  <a:pt x="413" y="274"/>
                  <a:pt x="413" y="274"/>
                  <a:pt x="413" y="274"/>
                </a:cubicBezTo>
                <a:cubicBezTo>
                  <a:pt x="388" y="274"/>
                  <a:pt x="388" y="274"/>
                  <a:pt x="388" y="274"/>
                </a:cubicBezTo>
                <a:cubicBezTo>
                  <a:pt x="399" y="283"/>
                  <a:pt x="399" y="283"/>
                  <a:pt x="399" y="283"/>
                </a:cubicBezTo>
                <a:cubicBezTo>
                  <a:pt x="392" y="342"/>
                  <a:pt x="392" y="342"/>
                  <a:pt x="392" y="342"/>
                </a:cubicBezTo>
                <a:cubicBezTo>
                  <a:pt x="346" y="252"/>
                  <a:pt x="346" y="252"/>
                  <a:pt x="346" y="252"/>
                </a:cubicBezTo>
                <a:cubicBezTo>
                  <a:pt x="266" y="263"/>
                  <a:pt x="209" y="297"/>
                  <a:pt x="209" y="380"/>
                </a:cubicBezTo>
                <a:cubicBezTo>
                  <a:pt x="619" y="380"/>
                  <a:pt x="619" y="380"/>
                  <a:pt x="619" y="380"/>
                </a:cubicBezTo>
                <a:cubicBezTo>
                  <a:pt x="619" y="297"/>
                  <a:pt x="562" y="263"/>
                  <a:pt x="482" y="252"/>
                </a:cubicBezTo>
                <a:close/>
                <a:moveTo>
                  <a:pt x="261" y="131"/>
                </a:moveTo>
                <a:cubicBezTo>
                  <a:pt x="259" y="166"/>
                  <a:pt x="243" y="208"/>
                  <a:pt x="221" y="230"/>
                </a:cubicBezTo>
                <a:cubicBezTo>
                  <a:pt x="306" y="230"/>
                  <a:pt x="306" y="230"/>
                  <a:pt x="306" y="230"/>
                </a:cubicBezTo>
                <a:cubicBezTo>
                  <a:pt x="306" y="136"/>
                  <a:pt x="306" y="136"/>
                  <a:pt x="306" y="136"/>
                </a:cubicBezTo>
                <a:cubicBezTo>
                  <a:pt x="306" y="37"/>
                  <a:pt x="254" y="0"/>
                  <a:pt x="189" y="0"/>
                </a:cubicBezTo>
                <a:cubicBezTo>
                  <a:pt x="125" y="0"/>
                  <a:pt x="73" y="37"/>
                  <a:pt x="73" y="136"/>
                </a:cubicBezTo>
                <a:cubicBezTo>
                  <a:pt x="73" y="230"/>
                  <a:pt x="73" y="230"/>
                  <a:pt x="73" y="230"/>
                </a:cubicBezTo>
                <a:cubicBezTo>
                  <a:pt x="157" y="230"/>
                  <a:pt x="157" y="230"/>
                  <a:pt x="157" y="230"/>
                </a:cubicBezTo>
                <a:cubicBezTo>
                  <a:pt x="136" y="209"/>
                  <a:pt x="121" y="169"/>
                  <a:pt x="118" y="134"/>
                </a:cubicBezTo>
                <a:cubicBezTo>
                  <a:pt x="119" y="134"/>
                  <a:pt x="119" y="134"/>
                  <a:pt x="119" y="134"/>
                </a:cubicBezTo>
                <a:cubicBezTo>
                  <a:pt x="155" y="134"/>
                  <a:pt x="187" y="119"/>
                  <a:pt x="204" y="97"/>
                </a:cubicBezTo>
                <a:cubicBezTo>
                  <a:pt x="217" y="113"/>
                  <a:pt x="237" y="125"/>
                  <a:pt x="261" y="13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40"/>
          <p:cNvSpPr>
            <a:spLocks noEditPoints="1"/>
          </p:cNvSpPr>
          <p:nvPr/>
        </p:nvSpPr>
        <p:spPr bwMode="auto">
          <a:xfrm>
            <a:off x="10900338" y="3712292"/>
            <a:ext cx="579438" cy="358775"/>
          </a:xfrm>
          <a:custGeom>
            <a:avLst/>
            <a:gdLst>
              <a:gd name="T0" fmla="*/ 407 w 619"/>
              <a:gd name="T1" fmla="*/ 238 h 380"/>
              <a:gd name="T2" fmla="*/ 407 w 619"/>
              <a:gd name="T3" fmla="*/ 238 h 380"/>
              <a:gd name="T4" fmla="*/ 408 w 619"/>
              <a:gd name="T5" fmla="*/ 238 h 380"/>
              <a:gd name="T6" fmla="*/ 407 w 619"/>
              <a:gd name="T7" fmla="*/ 238 h 380"/>
              <a:gd name="T8" fmla="*/ 328 w 619"/>
              <a:gd name="T9" fmla="*/ 150 h 380"/>
              <a:gd name="T10" fmla="*/ 329 w 619"/>
              <a:gd name="T11" fmla="*/ 150 h 380"/>
              <a:gd name="T12" fmla="*/ 414 w 619"/>
              <a:gd name="T13" fmla="*/ 238 h 380"/>
              <a:gd name="T14" fmla="*/ 501 w 619"/>
              <a:gd name="T15" fmla="*/ 150 h 380"/>
              <a:gd name="T16" fmla="*/ 515 w 619"/>
              <a:gd name="T17" fmla="*/ 133 h 380"/>
              <a:gd name="T18" fmla="*/ 507 w 619"/>
              <a:gd name="T19" fmla="*/ 112 h 380"/>
              <a:gd name="T20" fmla="*/ 506 w 619"/>
              <a:gd name="T21" fmla="*/ 112 h 380"/>
              <a:gd name="T22" fmla="*/ 416 w 619"/>
              <a:gd name="T23" fmla="*/ 0 h 380"/>
              <a:gd name="T24" fmla="*/ 323 w 619"/>
              <a:gd name="T25" fmla="*/ 112 h 380"/>
              <a:gd name="T26" fmla="*/ 321 w 619"/>
              <a:gd name="T27" fmla="*/ 112 h 380"/>
              <a:gd name="T28" fmla="*/ 313 w 619"/>
              <a:gd name="T29" fmla="*/ 133 h 380"/>
              <a:gd name="T30" fmla="*/ 328 w 619"/>
              <a:gd name="T31" fmla="*/ 150 h 380"/>
              <a:gd name="T32" fmla="*/ 410 w 619"/>
              <a:gd name="T33" fmla="*/ 0 h 380"/>
              <a:gd name="T34" fmla="*/ 404 w 619"/>
              <a:gd name="T35" fmla="*/ 0 h 380"/>
              <a:gd name="T36" fmla="*/ 409 w 619"/>
              <a:gd name="T37" fmla="*/ 0 h 380"/>
              <a:gd name="T38" fmla="*/ 410 w 619"/>
              <a:gd name="T39" fmla="*/ 0 h 380"/>
              <a:gd name="T40" fmla="*/ 132 w 619"/>
              <a:gd name="T41" fmla="*/ 296 h 380"/>
              <a:gd name="T42" fmla="*/ 104 w 619"/>
              <a:gd name="T43" fmla="*/ 296 h 380"/>
              <a:gd name="T44" fmla="*/ 140 w 619"/>
              <a:gd name="T45" fmla="*/ 260 h 380"/>
              <a:gd name="T46" fmla="*/ 0 w 619"/>
              <a:gd name="T47" fmla="*/ 380 h 380"/>
              <a:gd name="T48" fmla="*/ 176 w 619"/>
              <a:gd name="T49" fmla="*/ 380 h 380"/>
              <a:gd name="T50" fmla="*/ 113 w 619"/>
              <a:gd name="T51" fmla="*/ 316 h 380"/>
              <a:gd name="T52" fmla="*/ 132 w 619"/>
              <a:gd name="T53" fmla="*/ 296 h 380"/>
              <a:gd name="T54" fmla="*/ 482 w 619"/>
              <a:gd name="T55" fmla="*/ 252 h 380"/>
              <a:gd name="T56" fmla="*/ 436 w 619"/>
              <a:gd name="T57" fmla="*/ 342 h 380"/>
              <a:gd name="T58" fmla="*/ 429 w 619"/>
              <a:gd name="T59" fmla="*/ 283 h 380"/>
              <a:gd name="T60" fmla="*/ 440 w 619"/>
              <a:gd name="T61" fmla="*/ 274 h 380"/>
              <a:gd name="T62" fmla="*/ 413 w 619"/>
              <a:gd name="T63" fmla="*/ 274 h 380"/>
              <a:gd name="T64" fmla="*/ 388 w 619"/>
              <a:gd name="T65" fmla="*/ 274 h 380"/>
              <a:gd name="T66" fmla="*/ 399 w 619"/>
              <a:gd name="T67" fmla="*/ 283 h 380"/>
              <a:gd name="T68" fmla="*/ 392 w 619"/>
              <a:gd name="T69" fmla="*/ 342 h 380"/>
              <a:gd name="T70" fmla="*/ 346 w 619"/>
              <a:gd name="T71" fmla="*/ 252 h 380"/>
              <a:gd name="T72" fmla="*/ 209 w 619"/>
              <a:gd name="T73" fmla="*/ 380 h 380"/>
              <a:gd name="T74" fmla="*/ 619 w 619"/>
              <a:gd name="T75" fmla="*/ 380 h 380"/>
              <a:gd name="T76" fmla="*/ 482 w 619"/>
              <a:gd name="T77" fmla="*/ 252 h 380"/>
              <a:gd name="T78" fmla="*/ 261 w 619"/>
              <a:gd name="T79" fmla="*/ 131 h 380"/>
              <a:gd name="T80" fmla="*/ 221 w 619"/>
              <a:gd name="T81" fmla="*/ 230 h 380"/>
              <a:gd name="T82" fmla="*/ 306 w 619"/>
              <a:gd name="T83" fmla="*/ 230 h 380"/>
              <a:gd name="T84" fmla="*/ 306 w 619"/>
              <a:gd name="T85" fmla="*/ 136 h 380"/>
              <a:gd name="T86" fmla="*/ 189 w 619"/>
              <a:gd name="T87" fmla="*/ 0 h 380"/>
              <a:gd name="T88" fmla="*/ 73 w 619"/>
              <a:gd name="T89" fmla="*/ 136 h 380"/>
              <a:gd name="T90" fmla="*/ 73 w 619"/>
              <a:gd name="T91" fmla="*/ 230 h 380"/>
              <a:gd name="T92" fmla="*/ 157 w 619"/>
              <a:gd name="T93" fmla="*/ 230 h 380"/>
              <a:gd name="T94" fmla="*/ 118 w 619"/>
              <a:gd name="T95" fmla="*/ 134 h 380"/>
              <a:gd name="T96" fmla="*/ 119 w 619"/>
              <a:gd name="T97" fmla="*/ 134 h 380"/>
              <a:gd name="T98" fmla="*/ 204 w 619"/>
              <a:gd name="T99" fmla="*/ 97 h 380"/>
              <a:gd name="T100" fmla="*/ 261 w 619"/>
              <a:gd name="T101" fmla="*/ 13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380">
                <a:moveTo>
                  <a:pt x="407" y="238"/>
                </a:moveTo>
                <a:cubicBezTo>
                  <a:pt x="407" y="238"/>
                  <a:pt x="407" y="238"/>
                  <a:pt x="407" y="238"/>
                </a:cubicBezTo>
                <a:cubicBezTo>
                  <a:pt x="407" y="238"/>
                  <a:pt x="408" y="238"/>
                  <a:pt x="408" y="238"/>
                </a:cubicBezTo>
                <a:lnTo>
                  <a:pt x="407" y="238"/>
                </a:lnTo>
                <a:close/>
                <a:moveTo>
                  <a:pt x="328" y="150"/>
                </a:moveTo>
                <a:cubicBezTo>
                  <a:pt x="328" y="150"/>
                  <a:pt x="328" y="150"/>
                  <a:pt x="329" y="150"/>
                </a:cubicBezTo>
                <a:cubicBezTo>
                  <a:pt x="342" y="200"/>
                  <a:pt x="378" y="237"/>
                  <a:pt x="414" y="238"/>
                </a:cubicBezTo>
                <a:cubicBezTo>
                  <a:pt x="447" y="236"/>
                  <a:pt x="488" y="200"/>
                  <a:pt x="501" y="150"/>
                </a:cubicBezTo>
                <a:cubicBezTo>
                  <a:pt x="507" y="151"/>
                  <a:pt x="513" y="143"/>
                  <a:pt x="515" y="133"/>
                </a:cubicBezTo>
                <a:cubicBezTo>
                  <a:pt x="517" y="122"/>
                  <a:pt x="513" y="113"/>
                  <a:pt x="507" y="112"/>
                </a:cubicBezTo>
                <a:cubicBezTo>
                  <a:pt x="506" y="112"/>
                  <a:pt x="506" y="112"/>
                  <a:pt x="506" y="112"/>
                </a:cubicBezTo>
                <a:cubicBezTo>
                  <a:pt x="504" y="30"/>
                  <a:pt x="465" y="1"/>
                  <a:pt x="416" y="0"/>
                </a:cubicBezTo>
                <a:cubicBezTo>
                  <a:pt x="365" y="0"/>
                  <a:pt x="320" y="35"/>
                  <a:pt x="323" y="112"/>
                </a:cubicBezTo>
                <a:cubicBezTo>
                  <a:pt x="322" y="112"/>
                  <a:pt x="322" y="112"/>
                  <a:pt x="321" y="112"/>
                </a:cubicBezTo>
                <a:cubicBezTo>
                  <a:pt x="315" y="113"/>
                  <a:pt x="311" y="123"/>
                  <a:pt x="313" y="133"/>
                </a:cubicBezTo>
                <a:cubicBezTo>
                  <a:pt x="315" y="144"/>
                  <a:pt x="322" y="151"/>
                  <a:pt x="328" y="150"/>
                </a:cubicBezTo>
                <a:close/>
                <a:moveTo>
                  <a:pt x="410" y="0"/>
                </a:moveTo>
                <a:cubicBezTo>
                  <a:pt x="404" y="0"/>
                  <a:pt x="404" y="0"/>
                  <a:pt x="404" y="0"/>
                </a:cubicBezTo>
                <a:cubicBezTo>
                  <a:pt x="406" y="0"/>
                  <a:pt x="407" y="0"/>
                  <a:pt x="409" y="0"/>
                </a:cubicBezTo>
                <a:cubicBezTo>
                  <a:pt x="409" y="0"/>
                  <a:pt x="410" y="0"/>
                  <a:pt x="410" y="0"/>
                </a:cubicBezTo>
                <a:close/>
                <a:moveTo>
                  <a:pt x="132" y="296"/>
                </a:moveTo>
                <a:cubicBezTo>
                  <a:pt x="104" y="296"/>
                  <a:pt x="104" y="296"/>
                  <a:pt x="104" y="296"/>
                </a:cubicBezTo>
                <a:cubicBezTo>
                  <a:pt x="140" y="260"/>
                  <a:pt x="140" y="260"/>
                  <a:pt x="140" y="260"/>
                </a:cubicBezTo>
                <a:cubicBezTo>
                  <a:pt x="59" y="268"/>
                  <a:pt x="0" y="299"/>
                  <a:pt x="0" y="380"/>
                </a:cubicBezTo>
                <a:cubicBezTo>
                  <a:pt x="176" y="380"/>
                  <a:pt x="176" y="380"/>
                  <a:pt x="176" y="380"/>
                </a:cubicBezTo>
                <a:cubicBezTo>
                  <a:pt x="113" y="316"/>
                  <a:pt x="113" y="316"/>
                  <a:pt x="113" y="316"/>
                </a:cubicBezTo>
                <a:lnTo>
                  <a:pt x="132" y="296"/>
                </a:lnTo>
                <a:close/>
                <a:moveTo>
                  <a:pt x="482" y="252"/>
                </a:moveTo>
                <a:cubicBezTo>
                  <a:pt x="436" y="342"/>
                  <a:pt x="436" y="342"/>
                  <a:pt x="436" y="342"/>
                </a:cubicBezTo>
                <a:cubicBezTo>
                  <a:pt x="429" y="283"/>
                  <a:pt x="429" y="283"/>
                  <a:pt x="429" y="283"/>
                </a:cubicBezTo>
                <a:cubicBezTo>
                  <a:pt x="440" y="274"/>
                  <a:pt x="440" y="274"/>
                  <a:pt x="440" y="274"/>
                </a:cubicBezTo>
                <a:cubicBezTo>
                  <a:pt x="413" y="274"/>
                  <a:pt x="413" y="274"/>
                  <a:pt x="413" y="274"/>
                </a:cubicBezTo>
                <a:cubicBezTo>
                  <a:pt x="388" y="274"/>
                  <a:pt x="388" y="274"/>
                  <a:pt x="388" y="274"/>
                </a:cubicBezTo>
                <a:cubicBezTo>
                  <a:pt x="399" y="283"/>
                  <a:pt x="399" y="283"/>
                  <a:pt x="399" y="283"/>
                </a:cubicBezTo>
                <a:cubicBezTo>
                  <a:pt x="392" y="342"/>
                  <a:pt x="392" y="342"/>
                  <a:pt x="392" y="342"/>
                </a:cubicBezTo>
                <a:cubicBezTo>
                  <a:pt x="346" y="252"/>
                  <a:pt x="346" y="252"/>
                  <a:pt x="346" y="252"/>
                </a:cubicBezTo>
                <a:cubicBezTo>
                  <a:pt x="266" y="263"/>
                  <a:pt x="209" y="297"/>
                  <a:pt x="209" y="380"/>
                </a:cubicBezTo>
                <a:cubicBezTo>
                  <a:pt x="619" y="380"/>
                  <a:pt x="619" y="380"/>
                  <a:pt x="619" y="380"/>
                </a:cubicBezTo>
                <a:cubicBezTo>
                  <a:pt x="619" y="297"/>
                  <a:pt x="562" y="263"/>
                  <a:pt x="482" y="252"/>
                </a:cubicBezTo>
                <a:close/>
                <a:moveTo>
                  <a:pt x="261" y="131"/>
                </a:moveTo>
                <a:cubicBezTo>
                  <a:pt x="259" y="166"/>
                  <a:pt x="243" y="208"/>
                  <a:pt x="221" y="230"/>
                </a:cubicBezTo>
                <a:cubicBezTo>
                  <a:pt x="306" y="230"/>
                  <a:pt x="306" y="230"/>
                  <a:pt x="306" y="230"/>
                </a:cubicBezTo>
                <a:cubicBezTo>
                  <a:pt x="306" y="136"/>
                  <a:pt x="306" y="136"/>
                  <a:pt x="306" y="136"/>
                </a:cubicBezTo>
                <a:cubicBezTo>
                  <a:pt x="306" y="37"/>
                  <a:pt x="254" y="0"/>
                  <a:pt x="189" y="0"/>
                </a:cubicBezTo>
                <a:cubicBezTo>
                  <a:pt x="125" y="0"/>
                  <a:pt x="73" y="37"/>
                  <a:pt x="73" y="136"/>
                </a:cubicBezTo>
                <a:cubicBezTo>
                  <a:pt x="73" y="230"/>
                  <a:pt x="73" y="230"/>
                  <a:pt x="73" y="230"/>
                </a:cubicBezTo>
                <a:cubicBezTo>
                  <a:pt x="157" y="230"/>
                  <a:pt x="157" y="230"/>
                  <a:pt x="157" y="230"/>
                </a:cubicBezTo>
                <a:cubicBezTo>
                  <a:pt x="136" y="209"/>
                  <a:pt x="121" y="169"/>
                  <a:pt x="118" y="134"/>
                </a:cubicBezTo>
                <a:cubicBezTo>
                  <a:pt x="119" y="134"/>
                  <a:pt x="119" y="134"/>
                  <a:pt x="119" y="134"/>
                </a:cubicBezTo>
                <a:cubicBezTo>
                  <a:pt x="155" y="134"/>
                  <a:pt x="187" y="119"/>
                  <a:pt x="204" y="97"/>
                </a:cubicBezTo>
                <a:cubicBezTo>
                  <a:pt x="217" y="113"/>
                  <a:pt x="237" y="125"/>
                  <a:pt x="261" y="13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40"/>
          <p:cNvSpPr>
            <a:spLocks noEditPoints="1"/>
          </p:cNvSpPr>
          <p:nvPr/>
        </p:nvSpPr>
        <p:spPr bwMode="auto">
          <a:xfrm>
            <a:off x="10900338" y="4907894"/>
            <a:ext cx="579438" cy="358775"/>
          </a:xfrm>
          <a:custGeom>
            <a:avLst/>
            <a:gdLst>
              <a:gd name="T0" fmla="*/ 407 w 619"/>
              <a:gd name="T1" fmla="*/ 238 h 380"/>
              <a:gd name="T2" fmla="*/ 407 w 619"/>
              <a:gd name="T3" fmla="*/ 238 h 380"/>
              <a:gd name="T4" fmla="*/ 408 w 619"/>
              <a:gd name="T5" fmla="*/ 238 h 380"/>
              <a:gd name="T6" fmla="*/ 407 w 619"/>
              <a:gd name="T7" fmla="*/ 238 h 380"/>
              <a:gd name="T8" fmla="*/ 328 w 619"/>
              <a:gd name="T9" fmla="*/ 150 h 380"/>
              <a:gd name="T10" fmla="*/ 329 w 619"/>
              <a:gd name="T11" fmla="*/ 150 h 380"/>
              <a:gd name="T12" fmla="*/ 414 w 619"/>
              <a:gd name="T13" fmla="*/ 238 h 380"/>
              <a:gd name="T14" fmla="*/ 501 w 619"/>
              <a:gd name="T15" fmla="*/ 150 h 380"/>
              <a:gd name="T16" fmla="*/ 515 w 619"/>
              <a:gd name="T17" fmla="*/ 133 h 380"/>
              <a:gd name="T18" fmla="*/ 507 w 619"/>
              <a:gd name="T19" fmla="*/ 112 h 380"/>
              <a:gd name="T20" fmla="*/ 506 w 619"/>
              <a:gd name="T21" fmla="*/ 112 h 380"/>
              <a:gd name="T22" fmla="*/ 416 w 619"/>
              <a:gd name="T23" fmla="*/ 0 h 380"/>
              <a:gd name="T24" fmla="*/ 323 w 619"/>
              <a:gd name="T25" fmla="*/ 112 h 380"/>
              <a:gd name="T26" fmla="*/ 321 w 619"/>
              <a:gd name="T27" fmla="*/ 112 h 380"/>
              <a:gd name="T28" fmla="*/ 313 w 619"/>
              <a:gd name="T29" fmla="*/ 133 h 380"/>
              <a:gd name="T30" fmla="*/ 328 w 619"/>
              <a:gd name="T31" fmla="*/ 150 h 380"/>
              <a:gd name="T32" fmla="*/ 410 w 619"/>
              <a:gd name="T33" fmla="*/ 0 h 380"/>
              <a:gd name="T34" fmla="*/ 404 w 619"/>
              <a:gd name="T35" fmla="*/ 0 h 380"/>
              <a:gd name="T36" fmla="*/ 409 w 619"/>
              <a:gd name="T37" fmla="*/ 0 h 380"/>
              <a:gd name="T38" fmla="*/ 410 w 619"/>
              <a:gd name="T39" fmla="*/ 0 h 380"/>
              <a:gd name="T40" fmla="*/ 132 w 619"/>
              <a:gd name="T41" fmla="*/ 296 h 380"/>
              <a:gd name="T42" fmla="*/ 104 w 619"/>
              <a:gd name="T43" fmla="*/ 296 h 380"/>
              <a:gd name="T44" fmla="*/ 140 w 619"/>
              <a:gd name="T45" fmla="*/ 260 h 380"/>
              <a:gd name="T46" fmla="*/ 0 w 619"/>
              <a:gd name="T47" fmla="*/ 380 h 380"/>
              <a:gd name="T48" fmla="*/ 176 w 619"/>
              <a:gd name="T49" fmla="*/ 380 h 380"/>
              <a:gd name="T50" fmla="*/ 113 w 619"/>
              <a:gd name="T51" fmla="*/ 316 h 380"/>
              <a:gd name="T52" fmla="*/ 132 w 619"/>
              <a:gd name="T53" fmla="*/ 296 h 380"/>
              <a:gd name="T54" fmla="*/ 482 w 619"/>
              <a:gd name="T55" fmla="*/ 252 h 380"/>
              <a:gd name="T56" fmla="*/ 436 w 619"/>
              <a:gd name="T57" fmla="*/ 342 h 380"/>
              <a:gd name="T58" fmla="*/ 429 w 619"/>
              <a:gd name="T59" fmla="*/ 283 h 380"/>
              <a:gd name="T60" fmla="*/ 440 w 619"/>
              <a:gd name="T61" fmla="*/ 274 h 380"/>
              <a:gd name="T62" fmla="*/ 413 w 619"/>
              <a:gd name="T63" fmla="*/ 274 h 380"/>
              <a:gd name="T64" fmla="*/ 388 w 619"/>
              <a:gd name="T65" fmla="*/ 274 h 380"/>
              <a:gd name="T66" fmla="*/ 399 w 619"/>
              <a:gd name="T67" fmla="*/ 283 h 380"/>
              <a:gd name="T68" fmla="*/ 392 w 619"/>
              <a:gd name="T69" fmla="*/ 342 h 380"/>
              <a:gd name="T70" fmla="*/ 346 w 619"/>
              <a:gd name="T71" fmla="*/ 252 h 380"/>
              <a:gd name="T72" fmla="*/ 209 w 619"/>
              <a:gd name="T73" fmla="*/ 380 h 380"/>
              <a:gd name="T74" fmla="*/ 619 w 619"/>
              <a:gd name="T75" fmla="*/ 380 h 380"/>
              <a:gd name="T76" fmla="*/ 482 w 619"/>
              <a:gd name="T77" fmla="*/ 252 h 380"/>
              <a:gd name="T78" fmla="*/ 261 w 619"/>
              <a:gd name="T79" fmla="*/ 131 h 380"/>
              <a:gd name="T80" fmla="*/ 221 w 619"/>
              <a:gd name="T81" fmla="*/ 230 h 380"/>
              <a:gd name="T82" fmla="*/ 306 w 619"/>
              <a:gd name="T83" fmla="*/ 230 h 380"/>
              <a:gd name="T84" fmla="*/ 306 w 619"/>
              <a:gd name="T85" fmla="*/ 136 h 380"/>
              <a:gd name="T86" fmla="*/ 189 w 619"/>
              <a:gd name="T87" fmla="*/ 0 h 380"/>
              <a:gd name="T88" fmla="*/ 73 w 619"/>
              <a:gd name="T89" fmla="*/ 136 h 380"/>
              <a:gd name="T90" fmla="*/ 73 w 619"/>
              <a:gd name="T91" fmla="*/ 230 h 380"/>
              <a:gd name="T92" fmla="*/ 157 w 619"/>
              <a:gd name="T93" fmla="*/ 230 h 380"/>
              <a:gd name="T94" fmla="*/ 118 w 619"/>
              <a:gd name="T95" fmla="*/ 134 h 380"/>
              <a:gd name="T96" fmla="*/ 119 w 619"/>
              <a:gd name="T97" fmla="*/ 134 h 380"/>
              <a:gd name="T98" fmla="*/ 204 w 619"/>
              <a:gd name="T99" fmla="*/ 97 h 380"/>
              <a:gd name="T100" fmla="*/ 261 w 619"/>
              <a:gd name="T101" fmla="*/ 13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380">
                <a:moveTo>
                  <a:pt x="407" y="238"/>
                </a:moveTo>
                <a:cubicBezTo>
                  <a:pt x="407" y="238"/>
                  <a:pt x="407" y="238"/>
                  <a:pt x="407" y="238"/>
                </a:cubicBezTo>
                <a:cubicBezTo>
                  <a:pt x="407" y="238"/>
                  <a:pt x="408" y="238"/>
                  <a:pt x="408" y="238"/>
                </a:cubicBezTo>
                <a:lnTo>
                  <a:pt x="407" y="238"/>
                </a:lnTo>
                <a:close/>
                <a:moveTo>
                  <a:pt x="328" y="150"/>
                </a:moveTo>
                <a:cubicBezTo>
                  <a:pt x="328" y="150"/>
                  <a:pt x="328" y="150"/>
                  <a:pt x="329" y="150"/>
                </a:cubicBezTo>
                <a:cubicBezTo>
                  <a:pt x="342" y="200"/>
                  <a:pt x="378" y="237"/>
                  <a:pt x="414" y="238"/>
                </a:cubicBezTo>
                <a:cubicBezTo>
                  <a:pt x="447" y="236"/>
                  <a:pt x="488" y="200"/>
                  <a:pt x="501" y="150"/>
                </a:cubicBezTo>
                <a:cubicBezTo>
                  <a:pt x="507" y="151"/>
                  <a:pt x="513" y="143"/>
                  <a:pt x="515" y="133"/>
                </a:cubicBezTo>
                <a:cubicBezTo>
                  <a:pt x="517" y="122"/>
                  <a:pt x="513" y="113"/>
                  <a:pt x="507" y="112"/>
                </a:cubicBezTo>
                <a:cubicBezTo>
                  <a:pt x="506" y="112"/>
                  <a:pt x="506" y="112"/>
                  <a:pt x="506" y="112"/>
                </a:cubicBezTo>
                <a:cubicBezTo>
                  <a:pt x="504" y="30"/>
                  <a:pt x="465" y="1"/>
                  <a:pt x="416" y="0"/>
                </a:cubicBezTo>
                <a:cubicBezTo>
                  <a:pt x="365" y="0"/>
                  <a:pt x="320" y="35"/>
                  <a:pt x="323" y="112"/>
                </a:cubicBezTo>
                <a:cubicBezTo>
                  <a:pt x="322" y="112"/>
                  <a:pt x="322" y="112"/>
                  <a:pt x="321" y="112"/>
                </a:cubicBezTo>
                <a:cubicBezTo>
                  <a:pt x="315" y="113"/>
                  <a:pt x="311" y="123"/>
                  <a:pt x="313" y="133"/>
                </a:cubicBezTo>
                <a:cubicBezTo>
                  <a:pt x="315" y="144"/>
                  <a:pt x="322" y="151"/>
                  <a:pt x="328" y="150"/>
                </a:cubicBezTo>
                <a:close/>
                <a:moveTo>
                  <a:pt x="410" y="0"/>
                </a:moveTo>
                <a:cubicBezTo>
                  <a:pt x="404" y="0"/>
                  <a:pt x="404" y="0"/>
                  <a:pt x="404" y="0"/>
                </a:cubicBezTo>
                <a:cubicBezTo>
                  <a:pt x="406" y="0"/>
                  <a:pt x="407" y="0"/>
                  <a:pt x="409" y="0"/>
                </a:cubicBezTo>
                <a:cubicBezTo>
                  <a:pt x="409" y="0"/>
                  <a:pt x="410" y="0"/>
                  <a:pt x="410" y="0"/>
                </a:cubicBezTo>
                <a:close/>
                <a:moveTo>
                  <a:pt x="132" y="296"/>
                </a:moveTo>
                <a:cubicBezTo>
                  <a:pt x="104" y="296"/>
                  <a:pt x="104" y="296"/>
                  <a:pt x="104" y="296"/>
                </a:cubicBezTo>
                <a:cubicBezTo>
                  <a:pt x="140" y="260"/>
                  <a:pt x="140" y="260"/>
                  <a:pt x="140" y="260"/>
                </a:cubicBezTo>
                <a:cubicBezTo>
                  <a:pt x="59" y="268"/>
                  <a:pt x="0" y="299"/>
                  <a:pt x="0" y="380"/>
                </a:cubicBezTo>
                <a:cubicBezTo>
                  <a:pt x="176" y="380"/>
                  <a:pt x="176" y="380"/>
                  <a:pt x="176" y="380"/>
                </a:cubicBezTo>
                <a:cubicBezTo>
                  <a:pt x="113" y="316"/>
                  <a:pt x="113" y="316"/>
                  <a:pt x="113" y="316"/>
                </a:cubicBezTo>
                <a:lnTo>
                  <a:pt x="132" y="296"/>
                </a:lnTo>
                <a:close/>
                <a:moveTo>
                  <a:pt x="482" y="252"/>
                </a:moveTo>
                <a:cubicBezTo>
                  <a:pt x="436" y="342"/>
                  <a:pt x="436" y="342"/>
                  <a:pt x="436" y="342"/>
                </a:cubicBezTo>
                <a:cubicBezTo>
                  <a:pt x="429" y="283"/>
                  <a:pt x="429" y="283"/>
                  <a:pt x="429" y="283"/>
                </a:cubicBezTo>
                <a:cubicBezTo>
                  <a:pt x="440" y="274"/>
                  <a:pt x="440" y="274"/>
                  <a:pt x="440" y="274"/>
                </a:cubicBezTo>
                <a:cubicBezTo>
                  <a:pt x="413" y="274"/>
                  <a:pt x="413" y="274"/>
                  <a:pt x="413" y="274"/>
                </a:cubicBezTo>
                <a:cubicBezTo>
                  <a:pt x="388" y="274"/>
                  <a:pt x="388" y="274"/>
                  <a:pt x="388" y="274"/>
                </a:cubicBezTo>
                <a:cubicBezTo>
                  <a:pt x="399" y="283"/>
                  <a:pt x="399" y="283"/>
                  <a:pt x="399" y="283"/>
                </a:cubicBezTo>
                <a:cubicBezTo>
                  <a:pt x="392" y="342"/>
                  <a:pt x="392" y="342"/>
                  <a:pt x="392" y="342"/>
                </a:cubicBezTo>
                <a:cubicBezTo>
                  <a:pt x="346" y="252"/>
                  <a:pt x="346" y="252"/>
                  <a:pt x="346" y="252"/>
                </a:cubicBezTo>
                <a:cubicBezTo>
                  <a:pt x="266" y="263"/>
                  <a:pt x="209" y="297"/>
                  <a:pt x="209" y="380"/>
                </a:cubicBezTo>
                <a:cubicBezTo>
                  <a:pt x="619" y="380"/>
                  <a:pt x="619" y="380"/>
                  <a:pt x="619" y="380"/>
                </a:cubicBezTo>
                <a:cubicBezTo>
                  <a:pt x="619" y="297"/>
                  <a:pt x="562" y="263"/>
                  <a:pt x="482" y="252"/>
                </a:cubicBezTo>
                <a:close/>
                <a:moveTo>
                  <a:pt x="261" y="131"/>
                </a:moveTo>
                <a:cubicBezTo>
                  <a:pt x="259" y="166"/>
                  <a:pt x="243" y="208"/>
                  <a:pt x="221" y="230"/>
                </a:cubicBezTo>
                <a:cubicBezTo>
                  <a:pt x="306" y="230"/>
                  <a:pt x="306" y="230"/>
                  <a:pt x="306" y="230"/>
                </a:cubicBezTo>
                <a:cubicBezTo>
                  <a:pt x="306" y="136"/>
                  <a:pt x="306" y="136"/>
                  <a:pt x="306" y="136"/>
                </a:cubicBezTo>
                <a:cubicBezTo>
                  <a:pt x="306" y="37"/>
                  <a:pt x="254" y="0"/>
                  <a:pt x="189" y="0"/>
                </a:cubicBezTo>
                <a:cubicBezTo>
                  <a:pt x="125" y="0"/>
                  <a:pt x="73" y="37"/>
                  <a:pt x="73" y="136"/>
                </a:cubicBezTo>
                <a:cubicBezTo>
                  <a:pt x="73" y="230"/>
                  <a:pt x="73" y="230"/>
                  <a:pt x="73" y="230"/>
                </a:cubicBezTo>
                <a:cubicBezTo>
                  <a:pt x="157" y="230"/>
                  <a:pt x="157" y="230"/>
                  <a:pt x="157" y="230"/>
                </a:cubicBezTo>
                <a:cubicBezTo>
                  <a:pt x="136" y="209"/>
                  <a:pt x="121" y="169"/>
                  <a:pt x="118" y="134"/>
                </a:cubicBezTo>
                <a:cubicBezTo>
                  <a:pt x="119" y="134"/>
                  <a:pt x="119" y="134"/>
                  <a:pt x="119" y="134"/>
                </a:cubicBezTo>
                <a:cubicBezTo>
                  <a:pt x="155" y="134"/>
                  <a:pt x="187" y="119"/>
                  <a:pt x="204" y="97"/>
                </a:cubicBezTo>
                <a:cubicBezTo>
                  <a:pt x="217" y="113"/>
                  <a:pt x="237" y="125"/>
                  <a:pt x="261" y="13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Rectangle 140"/>
          <p:cNvSpPr/>
          <p:nvPr/>
        </p:nvSpPr>
        <p:spPr>
          <a:xfrm>
            <a:off x="178010" y="5759293"/>
            <a:ext cx="1257526"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6"/>
                </a:solidFill>
              </a:rPr>
              <a:t>Consumers or small businesses seek loans or financing.</a:t>
            </a:r>
          </a:p>
        </p:txBody>
      </p:sp>
      <p:sp>
        <p:nvSpPr>
          <p:cNvPr id="180" name="Rectangle 179"/>
          <p:cNvSpPr/>
          <p:nvPr/>
        </p:nvSpPr>
        <p:spPr>
          <a:xfrm>
            <a:off x="1639295" y="5759293"/>
            <a:ext cx="2068915"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rgbClr val="607FBE"/>
                </a:solidFill>
              </a:rPr>
              <a:t>Borrowers are automatically submitted to GATEWAY by referring partners.</a:t>
            </a:r>
          </a:p>
        </p:txBody>
      </p:sp>
      <p:sp>
        <p:nvSpPr>
          <p:cNvPr id="181" name="Rectangle 180"/>
          <p:cNvSpPr/>
          <p:nvPr/>
        </p:nvSpPr>
        <p:spPr>
          <a:xfrm>
            <a:off x="3799828" y="5759293"/>
            <a:ext cx="2068914"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rgbClr val="008000"/>
                </a:solidFill>
              </a:rPr>
              <a:t> If loan is funded,</a:t>
            </a:r>
            <a:br>
              <a:rPr lang="en-US" sz="1400" b="1" dirty="0" smtClean="0">
                <a:solidFill>
                  <a:srgbClr val="008000"/>
                </a:solidFill>
              </a:rPr>
            </a:br>
            <a:r>
              <a:rPr lang="en-US" sz="1400" b="1" dirty="0" smtClean="0">
                <a:solidFill>
                  <a:srgbClr val="008000"/>
                </a:solidFill>
              </a:rPr>
              <a:t>GATEWAY pays fee to the referring bank/association/ retailer.</a:t>
            </a:r>
          </a:p>
        </p:txBody>
      </p:sp>
      <p:sp>
        <p:nvSpPr>
          <p:cNvPr id="182" name="Rectangle 181"/>
          <p:cNvSpPr/>
          <p:nvPr/>
        </p:nvSpPr>
        <p:spPr>
          <a:xfrm>
            <a:off x="5855060" y="5759293"/>
            <a:ext cx="1813496"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rgbClr val="607FBE"/>
                </a:solidFill>
              </a:rPr>
              <a:t>GATEWAY is the standardized and centralized platform aggregating all loan requests.</a:t>
            </a:r>
          </a:p>
        </p:txBody>
      </p:sp>
      <p:sp>
        <p:nvSpPr>
          <p:cNvPr id="183" name="Rectangle 182"/>
          <p:cNvSpPr/>
          <p:nvPr/>
        </p:nvSpPr>
        <p:spPr>
          <a:xfrm>
            <a:off x="7668556" y="5759293"/>
            <a:ext cx="2506754"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5">
                    <a:lumMod val="50000"/>
                  </a:schemeClr>
                </a:solidFill>
              </a:rPr>
              <a:t>Multiple tech-enabled lenders provide offers to borrowers in real-time.</a:t>
            </a:r>
          </a:p>
        </p:txBody>
      </p:sp>
      <p:sp>
        <p:nvSpPr>
          <p:cNvPr id="184" name="Rectangle 183"/>
          <p:cNvSpPr/>
          <p:nvPr/>
        </p:nvSpPr>
        <p:spPr>
          <a:xfrm>
            <a:off x="10175312" y="5759293"/>
            <a:ext cx="2487966" cy="113921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rgbClr val="6F6F6F"/>
                </a:solidFill>
              </a:rPr>
              <a:t>The potential exists for investors to buy and sell loans to each other in the future.</a:t>
            </a:r>
          </a:p>
        </p:txBody>
      </p:sp>
      <p:cxnSp>
        <p:nvCxnSpPr>
          <p:cNvPr id="145" name="Straight Connector 144"/>
          <p:cNvCxnSpPr/>
          <p:nvPr/>
        </p:nvCxnSpPr>
        <p:spPr>
          <a:xfrm>
            <a:off x="1590066" y="5759293"/>
            <a:ext cx="0" cy="1139219"/>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3757440" y="5759293"/>
            <a:ext cx="0" cy="1139219"/>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868743" y="5759293"/>
            <a:ext cx="0" cy="1139219"/>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668556" y="5759293"/>
            <a:ext cx="0" cy="1139219"/>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0175311" y="5759293"/>
            <a:ext cx="0" cy="1139219"/>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4778491" y="2319294"/>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6">
                    <a:lumMod val="60000"/>
                    <a:lumOff val="40000"/>
                  </a:schemeClr>
                </a:solidFill>
              </a:rPr>
              <a:t>Referrals</a:t>
            </a:r>
          </a:p>
        </p:txBody>
      </p:sp>
      <p:sp>
        <p:nvSpPr>
          <p:cNvPr id="107" name="Rectangle 106"/>
          <p:cNvSpPr/>
          <p:nvPr/>
        </p:nvSpPr>
        <p:spPr>
          <a:xfrm>
            <a:off x="4778491" y="3429487"/>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6">
                    <a:lumMod val="60000"/>
                    <a:lumOff val="40000"/>
                  </a:schemeClr>
                </a:solidFill>
              </a:rPr>
              <a:t>Referrals</a:t>
            </a:r>
          </a:p>
        </p:txBody>
      </p:sp>
      <p:sp>
        <p:nvSpPr>
          <p:cNvPr id="108" name="Rectangle 107"/>
          <p:cNvSpPr/>
          <p:nvPr/>
        </p:nvSpPr>
        <p:spPr>
          <a:xfrm>
            <a:off x="4778491" y="4571063"/>
            <a:ext cx="852055"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smtClean="0">
                <a:solidFill>
                  <a:schemeClr val="accent6">
                    <a:lumMod val="60000"/>
                    <a:lumOff val="40000"/>
                  </a:schemeClr>
                </a:solidFill>
              </a:rPr>
              <a:t>Referrals</a:t>
            </a:r>
          </a:p>
        </p:txBody>
      </p:sp>
      <p:grpSp>
        <p:nvGrpSpPr>
          <p:cNvPr id="104" name="Group 103"/>
          <p:cNvGrpSpPr/>
          <p:nvPr>
            <p:custDataLst>
              <p:tags r:id="rId5"/>
            </p:custDataLst>
          </p:nvPr>
        </p:nvGrpSpPr>
        <p:grpSpPr>
          <a:xfrm>
            <a:off x="2070833" y="2328564"/>
            <a:ext cx="924409" cy="833136"/>
            <a:chOff x="3236913" y="6169026"/>
            <a:chExt cx="2009775" cy="1811337"/>
          </a:xfrm>
          <a:solidFill>
            <a:schemeClr val="accent6"/>
          </a:solidFill>
        </p:grpSpPr>
        <p:sp>
          <p:nvSpPr>
            <p:cNvPr id="72" name="Freeform 5"/>
            <p:cNvSpPr>
              <a:spLocks/>
            </p:cNvSpPr>
            <p:nvPr/>
          </p:nvSpPr>
          <p:spPr bwMode="auto">
            <a:xfrm>
              <a:off x="3668713" y="6169026"/>
              <a:ext cx="1154113" cy="365125"/>
            </a:xfrm>
            <a:custGeom>
              <a:avLst/>
              <a:gdLst>
                <a:gd name="T0" fmla="*/ 5 w 1011"/>
                <a:gd name="T1" fmla="*/ 283 h 320"/>
                <a:gd name="T2" fmla="*/ 51 w 1011"/>
                <a:gd name="T3" fmla="*/ 314 h 320"/>
                <a:gd name="T4" fmla="*/ 193 w 1011"/>
                <a:gd name="T5" fmla="*/ 315 h 320"/>
                <a:gd name="T6" fmla="*/ 194 w 1011"/>
                <a:gd name="T7" fmla="*/ 315 h 320"/>
                <a:gd name="T8" fmla="*/ 246 w 1011"/>
                <a:gd name="T9" fmla="*/ 264 h 320"/>
                <a:gd name="T10" fmla="*/ 195 w 1011"/>
                <a:gd name="T11" fmla="*/ 211 h 320"/>
                <a:gd name="T12" fmla="*/ 180 w 1011"/>
                <a:gd name="T13" fmla="*/ 211 h 320"/>
                <a:gd name="T14" fmla="*/ 502 w 1011"/>
                <a:gd name="T15" fmla="*/ 104 h 320"/>
                <a:gd name="T16" fmla="*/ 913 w 1011"/>
                <a:gd name="T17" fmla="*/ 295 h 320"/>
                <a:gd name="T18" fmla="*/ 986 w 1011"/>
                <a:gd name="T19" fmla="*/ 301 h 320"/>
                <a:gd name="T20" fmla="*/ 992 w 1011"/>
                <a:gd name="T21" fmla="*/ 228 h 320"/>
                <a:gd name="T22" fmla="*/ 502 w 1011"/>
                <a:gd name="T23" fmla="*/ 0 h 320"/>
                <a:gd name="T24" fmla="*/ 106 w 1011"/>
                <a:gd name="T25" fmla="*/ 137 h 320"/>
                <a:gd name="T26" fmla="*/ 107 w 1011"/>
                <a:gd name="T27" fmla="*/ 102 h 320"/>
                <a:gd name="T28" fmla="*/ 56 w 1011"/>
                <a:gd name="T29" fmla="*/ 49 h 320"/>
                <a:gd name="T30" fmla="*/ 55 w 1011"/>
                <a:gd name="T31" fmla="*/ 49 h 320"/>
                <a:gd name="T32" fmla="*/ 3 w 1011"/>
                <a:gd name="T33" fmla="*/ 100 h 320"/>
                <a:gd name="T34" fmla="*/ 0 w 1011"/>
                <a:gd name="T35" fmla="*/ 261 h 320"/>
                <a:gd name="T36" fmla="*/ 5 w 1011"/>
                <a:gd name="T37" fmla="*/ 28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1" h="320">
                  <a:moveTo>
                    <a:pt x="5" y="283"/>
                  </a:moveTo>
                  <a:cubicBezTo>
                    <a:pt x="13" y="302"/>
                    <a:pt x="31" y="313"/>
                    <a:pt x="51" y="314"/>
                  </a:cubicBezTo>
                  <a:cubicBezTo>
                    <a:pt x="193" y="315"/>
                    <a:pt x="193" y="315"/>
                    <a:pt x="193" y="315"/>
                  </a:cubicBezTo>
                  <a:cubicBezTo>
                    <a:pt x="194" y="315"/>
                    <a:pt x="194" y="315"/>
                    <a:pt x="194" y="315"/>
                  </a:cubicBezTo>
                  <a:cubicBezTo>
                    <a:pt x="222" y="315"/>
                    <a:pt x="246" y="293"/>
                    <a:pt x="246" y="264"/>
                  </a:cubicBezTo>
                  <a:cubicBezTo>
                    <a:pt x="246" y="235"/>
                    <a:pt x="223" y="212"/>
                    <a:pt x="195" y="211"/>
                  </a:cubicBezTo>
                  <a:cubicBezTo>
                    <a:pt x="180" y="211"/>
                    <a:pt x="180" y="211"/>
                    <a:pt x="180" y="211"/>
                  </a:cubicBezTo>
                  <a:cubicBezTo>
                    <a:pt x="272" y="142"/>
                    <a:pt x="385" y="104"/>
                    <a:pt x="502" y="104"/>
                  </a:cubicBezTo>
                  <a:cubicBezTo>
                    <a:pt x="661" y="104"/>
                    <a:pt x="811" y="173"/>
                    <a:pt x="913" y="295"/>
                  </a:cubicBezTo>
                  <a:cubicBezTo>
                    <a:pt x="931" y="317"/>
                    <a:pt x="964" y="320"/>
                    <a:pt x="986" y="301"/>
                  </a:cubicBezTo>
                  <a:cubicBezTo>
                    <a:pt x="1008" y="283"/>
                    <a:pt x="1011" y="250"/>
                    <a:pt x="992" y="228"/>
                  </a:cubicBezTo>
                  <a:cubicBezTo>
                    <a:pt x="870" y="83"/>
                    <a:pt x="692" y="0"/>
                    <a:pt x="502" y="0"/>
                  </a:cubicBezTo>
                  <a:cubicBezTo>
                    <a:pt x="357" y="0"/>
                    <a:pt x="218" y="49"/>
                    <a:pt x="106" y="137"/>
                  </a:cubicBezTo>
                  <a:cubicBezTo>
                    <a:pt x="107" y="102"/>
                    <a:pt x="107" y="102"/>
                    <a:pt x="107" y="102"/>
                  </a:cubicBezTo>
                  <a:cubicBezTo>
                    <a:pt x="107" y="74"/>
                    <a:pt x="85" y="50"/>
                    <a:pt x="56" y="49"/>
                  </a:cubicBezTo>
                  <a:cubicBezTo>
                    <a:pt x="56" y="49"/>
                    <a:pt x="55" y="49"/>
                    <a:pt x="55" y="49"/>
                  </a:cubicBezTo>
                  <a:cubicBezTo>
                    <a:pt x="27" y="49"/>
                    <a:pt x="3" y="72"/>
                    <a:pt x="3" y="100"/>
                  </a:cubicBezTo>
                  <a:cubicBezTo>
                    <a:pt x="0" y="261"/>
                    <a:pt x="0" y="261"/>
                    <a:pt x="0" y="261"/>
                  </a:cubicBezTo>
                  <a:cubicBezTo>
                    <a:pt x="0" y="269"/>
                    <a:pt x="1" y="276"/>
                    <a:pt x="5" y="2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
            <p:cNvSpPr>
              <a:spLocks/>
            </p:cNvSpPr>
            <p:nvPr/>
          </p:nvSpPr>
          <p:spPr bwMode="auto">
            <a:xfrm>
              <a:off x="3662363" y="7615238"/>
              <a:ext cx="1152525" cy="365125"/>
            </a:xfrm>
            <a:custGeom>
              <a:avLst/>
              <a:gdLst>
                <a:gd name="T0" fmla="*/ 1006 w 1011"/>
                <a:gd name="T1" fmla="*/ 36 h 320"/>
                <a:gd name="T2" fmla="*/ 959 w 1011"/>
                <a:gd name="T3" fmla="*/ 6 h 320"/>
                <a:gd name="T4" fmla="*/ 817 w 1011"/>
                <a:gd name="T5" fmla="*/ 4 h 320"/>
                <a:gd name="T6" fmla="*/ 817 w 1011"/>
                <a:gd name="T7" fmla="*/ 4 h 320"/>
                <a:gd name="T8" fmla="*/ 765 w 1011"/>
                <a:gd name="T9" fmla="*/ 56 h 320"/>
                <a:gd name="T10" fmla="*/ 816 w 1011"/>
                <a:gd name="T11" fmla="*/ 108 h 320"/>
                <a:gd name="T12" fmla="*/ 830 w 1011"/>
                <a:gd name="T13" fmla="*/ 108 h 320"/>
                <a:gd name="T14" fmla="*/ 508 w 1011"/>
                <a:gd name="T15" fmla="*/ 216 h 320"/>
                <a:gd name="T16" fmla="*/ 98 w 1011"/>
                <a:gd name="T17" fmla="*/ 25 h 320"/>
                <a:gd name="T18" fmla="*/ 25 w 1011"/>
                <a:gd name="T19" fmla="*/ 18 h 320"/>
                <a:gd name="T20" fmla="*/ 18 w 1011"/>
                <a:gd name="T21" fmla="*/ 92 h 320"/>
                <a:gd name="T22" fmla="*/ 508 w 1011"/>
                <a:gd name="T23" fmla="*/ 320 h 320"/>
                <a:gd name="T24" fmla="*/ 904 w 1011"/>
                <a:gd name="T25" fmla="*/ 183 h 320"/>
                <a:gd name="T26" fmla="*/ 903 w 1011"/>
                <a:gd name="T27" fmla="*/ 201 h 320"/>
                <a:gd name="T28" fmla="*/ 954 w 1011"/>
                <a:gd name="T29" fmla="*/ 254 h 320"/>
                <a:gd name="T30" fmla="*/ 955 w 1011"/>
                <a:gd name="T31" fmla="*/ 254 h 320"/>
                <a:gd name="T32" fmla="*/ 1007 w 1011"/>
                <a:gd name="T33" fmla="*/ 204 h 320"/>
                <a:gd name="T34" fmla="*/ 1011 w 1011"/>
                <a:gd name="T35" fmla="*/ 59 h 320"/>
                <a:gd name="T36" fmla="*/ 1011 w 1011"/>
                <a:gd name="T37" fmla="*/ 59 h 320"/>
                <a:gd name="T38" fmla="*/ 1006 w 1011"/>
                <a:gd name="T39" fmla="*/ 3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1" h="320">
                  <a:moveTo>
                    <a:pt x="1006" y="36"/>
                  </a:moveTo>
                  <a:cubicBezTo>
                    <a:pt x="998" y="18"/>
                    <a:pt x="979" y="6"/>
                    <a:pt x="959" y="6"/>
                  </a:cubicBezTo>
                  <a:cubicBezTo>
                    <a:pt x="817" y="4"/>
                    <a:pt x="817" y="4"/>
                    <a:pt x="817" y="4"/>
                  </a:cubicBezTo>
                  <a:cubicBezTo>
                    <a:pt x="817" y="4"/>
                    <a:pt x="817" y="4"/>
                    <a:pt x="817" y="4"/>
                  </a:cubicBezTo>
                  <a:cubicBezTo>
                    <a:pt x="788" y="4"/>
                    <a:pt x="765" y="27"/>
                    <a:pt x="765" y="56"/>
                  </a:cubicBezTo>
                  <a:cubicBezTo>
                    <a:pt x="764" y="84"/>
                    <a:pt x="787" y="108"/>
                    <a:pt x="816" y="108"/>
                  </a:cubicBezTo>
                  <a:cubicBezTo>
                    <a:pt x="830" y="108"/>
                    <a:pt x="830" y="108"/>
                    <a:pt x="830" y="108"/>
                  </a:cubicBezTo>
                  <a:cubicBezTo>
                    <a:pt x="738" y="178"/>
                    <a:pt x="626" y="216"/>
                    <a:pt x="508" y="216"/>
                  </a:cubicBezTo>
                  <a:cubicBezTo>
                    <a:pt x="350" y="216"/>
                    <a:pt x="200" y="146"/>
                    <a:pt x="98" y="25"/>
                  </a:cubicBezTo>
                  <a:cubicBezTo>
                    <a:pt x="79" y="3"/>
                    <a:pt x="47" y="0"/>
                    <a:pt x="25" y="18"/>
                  </a:cubicBezTo>
                  <a:cubicBezTo>
                    <a:pt x="3" y="37"/>
                    <a:pt x="0" y="70"/>
                    <a:pt x="18" y="92"/>
                  </a:cubicBezTo>
                  <a:cubicBezTo>
                    <a:pt x="140" y="237"/>
                    <a:pt x="319" y="320"/>
                    <a:pt x="508" y="320"/>
                  </a:cubicBezTo>
                  <a:cubicBezTo>
                    <a:pt x="653" y="320"/>
                    <a:pt x="792" y="271"/>
                    <a:pt x="904" y="183"/>
                  </a:cubicBezTo>
                  <a:cubicBezTo>
                    <a:pt x="903" y="201"/>
                    <a:pt x="903" y="201"/>
                    <a:pt x="903" y="201"/>
                  </a:cubicBezTo>
                  <a:cubicBezTo>
                    <a:pt x="903" y="230"/>
                    <a:pt x="925" y="254"/>
                    <a:pt x="954" y="254"/>
                  </a:cubicBezTo>
                  <a:cubicBezTo>
                    <a:pt x="954" y="254"/>
                    <a:pt x="955" y="254"/>
                    <a:pt x="955" y="254"/>
                  </a:cubicBezTo>
                  <a:cubicBezTo>
                    <a:pt x="983" y="254"/>
                    <a:pt x="1007" y="232"/>
                    <a:pt x="1007" y="204"/>
                  </a:cubicBezTo>
                  <a:cubicBezTo>
                    <a:pt x="1011" y="59"/>
                    <a:pt x="1011" y="59"/>
                    <a:pt x="1011" y="59"/>
                  </a:cubicBezTo>
                  <a:cubicBezTo>
                    <a:pt x="1011" y="59"/>
                    <a:pt x="1011" y="59"/>
                    <a:pt x="1011" y="59"/>
                  </a:cubicBezTo>
                  <a:cubicBezTo>
                    <a:pt x="1011" y="52"/>
                    <a:pt x="1009" y="44"/>
                    <a:pt x="10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
            <p:cNvSpPr>
              <a:spLocks/>
            </p:cNvSpPr>
            <p:nvPr/>
          </p:nvSpPr>
          <p:spPr bwMode="auto">
            <a:xfrm>
              <a:off x="3290888" y="6623051"/>
              <a:ext cx="757238" cy="238125"/>
            </a:xfrm>
            <a:custGeom>
              <a:avLst/>
              <a:gdLst>
                <a:gd name="T0" fmla="*/ 647 w 664"/>
                <a:gd name="T1" fmla="*/ 192 h 209"/>
                <a:gd name="T2" fmla="*/ 617 w 664"/>
                <a:gd name="T3" fmla="*/ 204 h 209"/>
                <a:gd name="T4" fmla="*/ 353 w 664"/>
                <a:gd name="T5" fmla="*/ 85 h 209"/>
                <a:gd name="T6" fmla="*/ 311 w 664"/>
                <a:gd name="T7" fmla="*/ 85 h 209"/>
                <a:gd name="T8" fmla="*/ 47 w 664"/>
                <a:gd name="T9" fmla="*/ 204 h 209"/>
                <a:gd name="T10" fmla="*/ 17 w 664"/>
                <a:gd name="T11" fmla="*/ 192 h 209"/>
                <a:gd name="T12" fmla="*/ 5 w 664"/>
                <a:gd name="T13" fmla="*/ 167 h 209"/>
                <a:gd name="T14" fmla="*/ 17 w 664"/>
                <a:gd name="T15" fmla="*/ 137 h 209"/>
                <a:gd name="T16" fmla="*/ 311 w 664"/>
                <a:gd name="T17" fmla="*/ 5 h 209"/>
                <a:gd name="T18" fmla="*/ 353 w 664"/>
                <a:gd name="T19" fmla="*/ 5 h 209"/>
                <a:gd name="T20" fmla="*/ 647 w 664"/>
                <a:gd name="T21" fmla="*/ 137 h 209"/>
                <a:gd name="T22" fmla="*/ 658 w 664"/>
                <a:gd name="T23" fmla="*/ 167 h 209"/>
                <a:gd name="T24" fmla="*/ 647 w 664"/>
                <a:gd name="T25" fmla="*/ 19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4" h="209">
                  <a:moveTo>
                    <a:pt x="647" y="192"/>
                  </a:moveTo>
                  <a:cubicBezTo>
                    <a:pt x="642" y="204"/>
                    <a:pt x="629" y="209"/>
                    <a:pt x="617" y="204"/>
                  </a:cubicBezTo>
                  <a:cubicBezTo>
                    <a:pt x="353" y="85"/>
                    <a:pt x="353" y="85"/>
                    <a:pt x="353" y="85"/>
                  </a:cubicBezTo>
                  <a:cubicBezTo>
                    <a:pt x="341" y="80"/>
                    <a:pt x="323" y="80"/>
                    <a:pt x="311" y="85"/>
                  </a:cubicBezTo>
                  <a:cubicBezTo>
                    <a:pt x="47" y="204"/>
                    <a:pt x="47" y="204"/>
                    <a:pt x="47" y="204"/>
                  </a:cubicBezTo>
                  <a:cubicBezTo>
                    <a:pt x="35" y="209"/>
                    <a:pt x="22" y="204"/>
                    <a:pt x="17" y="192"/>
                  </a:cubicBezTo>
                  <a:cubicBezTo>
                    <a:pt x="5" y="167"/>
                    <a:pt x="5" y="167"/>
                    <a:pt x="5" y="167"/>
                  </a:cubicBezTo>
                  <a:cubicBezTo>
                    <a:pt x="0" y="156"/>
                    <a:pt x="5" y="142"/>
                    <a:pt x="17" y="137"/>
                  </a:cubicBezTo>
                  <a:cubicBezTo>
                    <a:pt x="311" y="5"/>
                    <a:pt x="311" y="5"/>
                    <a:pt x="311" y="5"/>
                  </a:cubicBezTo>
                  <a:cubicBezTo>
                    <a:pt x="323" y="0"/>
                    <a:pt x="341" y="0"/>
                    <a:pt x="353" y="5"/>
                  </a:cubicBezTo>
                  <a:cubicBezTo>
                    <a:pt x="647" y="137"/>
                    <a:pt x="647" y="137"/>
                    <a:pt x="647" y="137"/>
                  </a:cubicBezTo>
                  <a:cubicBezTo>
                    <a:pt x="658" y="142"/>
                    <a:pt x="664" y="156"/>
                    <a:pt x="658" y="167"/>
                  </a:cubicBezTo>
                  <a:lnTo>
                    <a:pt x="647"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
            <p:cNvSpPr>
              <a:spLocks/>
            </p:cNvSpPr>
            <p:nvPr/>
          </p:nvSpPr>
          <p:spPr bwMode="auto">
            <a:xfrm>
              <a:off x="3387725" y="6905626"/>
              <a:ext cx="98425" cy="304800"/>
            </a:xfrm>
            <a:custGeom>
              <a:avLst/>
              <a:gdLst>
                <a:gd name="T0" fmla="*/ 87 w 87"/>
                <a:gd name="T1" fmla="*/ 249 h 267"/>
                <a:gd name="T2" fmla="*/ 68 w 87"/>
                <a:gd name="T3" fmla="*/ 267 h 267"/>
                <a:gd name="T4" fmla="*/ 18 w 87"/>
                <a:gd name="T5" fmla="*/ 267 h 267"/>
                <a:gd name="T6" fmla="*/ 0 w 87"/>
                <a:gd name="T7" fmla="*/ 249 h 267"/>
                <a:gd name="T8" fmla="*/ 0 w 87"/>
                <a:gd name="T9" fmla="*/ 18 h 267"/>
                <a:gd name="T10" fmla="*/ 18 w 87"/>
                <a:gd name="T11" fmla="*/ 0 h 267"/>
                <a:gd name="T12" fmla="*/ 68 w 87"/>
                <a:gd name="T13" fmla="*/ 0 h 267"/>
                <a:gd name="T14" fmla="*/ 87 w 87"/>
                <a:gd name="T15" fmla="*/ 18 h 267"/>
                <a:gd name="T16" fmla="*/ 87 w 87"/>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67">
                  <a:moveTo>
                    <a:pt x="87" y="249"/>
                  </a:moveTo>
                  <a:cubicBezTo>
                    <a:pt x="87" y="259"/>
                    <a:pt x="78" y="267"/>
                    <a:pt x="68" y="267"/>
                  </a:cubicBezTo>
                  <a:cubicBezTo>
                    <a:pt x="18" y="267"/>
                    <a:pt x="18" y="267"/>
                    <a:pt x="18" y="267"/>
                  </a:cubicBezTo>
                  <a:cubicBezTo>
                    <a:pt x="8" y="267"/>
                    <a:pt x="0" y="259"/>
                    <a:pt x="0" y="249"/>
                  </a:cubicBezTo>
                  <a:cubicBezTo>
                    <a:pt x="0" y="18"/>
                    <a:pt x="0" y="18"/>
                    <a:pt x="0" y="18"/>
                  </a:cubicBezTo>
                  <a:cubicBezTo>
                    <a:pt x="0" y="8"/>
                    <a:pt x="8" y="0"/>
                    <a:pt x="18" y="0"/>
                  </a:cubicBezTo>
                  <a:cubicBezTo>
                    <a:pt x="68" y="0"/>
                    <a:pt x="68" y="0"/>
                    <a:pt x="68" y="0"/>
                  </a:cubicBezTo>
                  <a:cubicBezTo>
                    <a:pt x="78" y="0"/>
                    <a:pt x="87" y="8"/>
                    <a:pt x="87" y="18"/>
                  </a:cubicBezTo>
                  <a:lnTo>
                    <a:pt x="8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9"/>
            <p:cNvSpPr>
              <a:spLocks/>
            </p:cNvSpPr>
            <p:nvPr/>
          </p:nvSpPr>
          <p:spPr bwMode="auto">
            <a:xfrm>
              <a:off x="3619500" y="6905626"/>
              <a:ext cx="98425" cy="304800"/>
            </a:xfrm>
            <a:custGeom>
              <a:avLst/>
              <a:gdLst>
                <a:gd name="T0" fmla="*/ 86 w 86"/>
                <a:gd name="T1" fmla="*/ 249 h 267"/>
                <a:gd name="T2" fmla="*/ 68 w 86"/>
                <a:gd name="T3" fmla="*/ 267 h 267"/>
                <a:gd name="T4" fmla="*/ 18 w 86"/>
                <a:gd name="T5" fmla="*/ 267 h 267"/>
                <a:gd name="T6" fmla="*/ 0 w 86"/>
                <a:gd name="T7" fmla="*/ 249 h 267"/>
                <a:gd name="T8" fmla="*/ 0 w 86"/>
                <a:gd name="T9" fmla="*/ 18 h 267"/>
                <a:gd name="T10" fmla="*/ 18 w 86"/>
                <a:gd name="T11" fmla="*/ 0 h 267"/>
                <a:gd name="T12" fmla="*/ 68 w 86"/>
                <a:gd name="T13" fmla="*/ 0 h 267"/>
                <a:gd name="T14" fmla="*/ 86 w 86"/>
                <a:gd name="T15" fmla="*/ 18 h 267"/>
                <a:gd name="T16" fmla="*/ 86 w 86"/>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67">
                  <a:moveTo>
                    <a:pt x="86" y="249"/>
                  </a:moveTo>
                  <a:cubicBezTo>
                    <a:pt x="86" y="259"/>
                    <a:pt x="78" y="267"/>
                    <a:pt x="68" y="267"/>
                  </a:cubicBezTo>
                  <a:cubicBezTo>
                    <a:pt x="18" y="267"/>
                    <a:pt x="18" y="267"/>
                    <a:pt x="18" y="267"/>
                  </a:cubicBezTo>
                  <a:cubicBezTo>
                    <a:pt x="8" y="267"/>
                    <a:pt x="0" y="259"/>
                    <a:pt x="0" y="249"/>
                  </a:cubicBezTo>
                  <a:cubicBezTo>
                    <a:pt x="0" y="18"/>
                    <a:pt x="0" y="18"/>
                    <a:pt x="0" y="18"/>
                  </a:cubicBezTo>
                  <a:cubicBezTo>
                    <a:pt x="0" y="8"/>
                    <a:pt x="8" y="0"/>
                    <a:pt x="18" y="0"/>
                  </a:cubicBezTo>
                  <a:cubicBezTo>
                    <a:pt x="68" y="0"/>
                    <a:pt x="68" y="0"/>
                    <a:pt x="68" y="0"/>
                  </a:cubicBezTo>
                  <a:cubicBezTo>
                    <a:pt x="78" y="0"/>
                    <a:pt x="86" y="8"/>
                    <a:pt x="86" y="18"/>
                  </a:cubicBezTo>
                  <a:lnTo>
                    <a:pt x="86"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0"/>
            <p:cNvSpPr>
              <a:spLocks/>
            </p:cNvSpPr>
            <p:nvPr/>
          </p:nvSpPr>
          <p:spPr bwMode="auto">
            <a:xfrm>
              <a:off x="3851275" y="6905626"/>
              <a:ext cx="100013" cy="304800"/>
            </a:xfrm>
            <a:custGeom>
              <a:avLst/>
              <a:gdLst>
                <a:gd name="T0" fmla="*/ 87 w 87"/>
                <a:gd name="T1" fmla="*/ 249 h 267"/>
                <a:gd name="T2" fmla="*/ 69 w 87"/>
                <a:gd name="T3" fmla="*/ 267 h 267"/>
                <a:gd name="T4" fmla="*/ 19 w 87"/>
                <a:gd name="T5" fmla="*/ 267 h 267"/>
                <a:gd name="T6" fmla="*/ 0 w 87"/>
                <a:gd name="T7" fmla="*/ 249 h 267"/>
                <a:gd name="T8" fmla="*/ 0 w 87"/>
                <a:gd name="T9" fmla="*/ 18 h 267"/>
                <a:gd name="T10" fmla="*/ 19 w 87"/>
                <a:gd name="T11" fmla="*/ 0 h 267"/>
                <a:gd name="T12" fmla="*/ 69 w 87"/>
                <a:gd name="T13" fmla="*/ 0 h 267"/>
                <a:gd name="T14" fmla="*/ 87 w 87"/>
                <a:gd name="T15" fmla="*/ 18 h 267"/>
                <a:gd name="T16" fmla="*/ 87 w 87"/>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67">
                  <a:moveTo>
                    <a:pt x="87" y="249"/>
                  </a:moveTo>
                  <a:cubicBezTo>
                    <a:pt x="87" y="259"/>
                    <a:pt x="79" y="267"/>
                    <a:pt x="69" y="267"/>
                  </a:cubicBezTo>
                  <a:cubicBezTo>
                    <a:pt x="19" y="267"/>
                    <a:pt x="19" y="267"/>
                    <a:pt x="19" y="267"/>
                  </a:cubicBezTo>
                  <a:cubicBezTo>
                    <a:pt x="9" y="267"/>
                    <a:pt x="0" y="259"/>
                    <a:pt x="0" y="249"/>
                  </a:cubicBezTo>
                  <a:cubicBezTo>
                    <a:pt x="0" y="18"/>
                    <a:pt x="0" y="18"/>
                    <a:pt x="0" y="18"/>
                  </a:cubicBezTo>
                  <a:cubicBezTo>
                    <a:pt x="0" y="8"/>
                    <a:pt x="9" y="0"/>
                    <a:pt x="19" y="0"/>
                  </a:cubicBezTo>
                  <a:cubicBezTo>
                    <a:pt x="69" y="0"/>
                    <a:pt x="69" y="0"/>
                    <a:pt x="69" y="0"/>
                  </a:cubicBezTo>
                  <a:cubicBezTo>
                    <a:pt x="79" y="0"/>
                    <a:pt x="87" y="8"/>
                    <a:pt x="87" y="18"/>
                  </a:cubicBezTo>
                  <a:lnTo>
                    <a:pt x="8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
            <p:cNvSpPr>
              <a:spLocks/>
            </p:cNvSpPr>
            <p:nvPr/>
          </p:nvSpPr>
          <p:spPr bwMode="auto">
            <a:xfrm>
              <a:off x="3294063" y="7270751"/>
              <a:ext cx="750888" cy="77788"/>
            </a:xfrm>
            <a:custGeom>
              <a:avLst/>
              <a:gdLst>
                <a:gd name="T0" fmla="*/ 658 w 658"/>
                <a:gd name="T1" fmla="*/ 46 h 68"/>
                <a:gd name="T2" fmla="*/ 635 w 658"/>
                <a:gd name="T3" fmla="*/ 68 h 68"/>
                <a:gd name="T4" fmla="*/ 23 w 658"/>
                <a:gd name="T5" fmla="*/ 68 h 68"/>
                <a:gd name="T6" fmla="*/ 0 w 658"/>
                <a:gd name="T7" fmla="*/ 46 h 68"/>
                <a:gd name="T8" fmla="*/ 0 w 658"/>
                <a:gd name="T9" fmla="*/ 23 h 68"/>
                <a:gd name="T10" fmla="*/ 23 w 658"/>
                <a:gd name="T11" fmla="*/ 0 h 68"/>
                <a:gd name="T12" fmla="*/ 635 w 658"/>
                <a:gd name="T13" fmla="*/ 0 h 68"/>
                <a:gd name="T14" fmla="*/ 658 w 658"/>
                <a:gd name="T15" fmla="*/ 23 h 68"/>
                <a:gd name="T16" fmla="*/ 658 w 658"/>
                <a:gd name="T17"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68">
                  <a:moveTo>
                    <a:pt x="658" y="46"/>
                  </a:moveTo>
                  <a:cubicBezTo>
                    <a:pt x="658" y="58"/>
                    <a:pt x="648" y="68"/>
                    <a:pt x="635" y="68"/>
                  </a:cubicBezTo>
                  <a:cubicBezTo>
                    <a:pt x="23" y="68"/>
                    <a:pt x="23" y="68"/>
                    <a:pt x="23" y="68"/>
                  </a:cubicBezTo>
                  <a:cubicBezTo>
                    <a:pt x="10" y="68"/>
                    <a:pt x="0" y="58"/>
                    <a:pt x="0" y="46"/>
                  </a:cubicBezTo>
                  <a:cubicBezTo>
                    <a:pt x="0" y="23"/>
                    <a:pt x="0" y="23"/>
                    <a:pt x="0" y="23"/>
                  </a:cubicBezTo>
                  <a:cubicBezTo>
                    <a:pt x="0" y="10"/>
                    <a:pt x="10" y="0"/>
                    <a:pt x="23" y="0"/>
                  </a:cubicBezTo>
                  <a:cubicBezTo>
                    <a:pt x="635" y="0"/>
                    <a:pt x="635" y="0"/>
                    <a:pt x="635" y="0"/>
                  </a:cubicBezTo>
                  <a:cubicBezTo>
                    <a:pt x="648" y="0"/>
                    <a:pt x="658" y="10"/>
                    <a:pt x="658" y="23"/>
                  </a:cubicBezTo>
                  <a:lnTo>
                    <a:pt x="65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2"/>
            <p:cNvSpPr>
              <a:spLocks/>
            </p:cNvSpPr>
            <p:nvPr/>
          </p:nvSpPr>
          <p:spPr bwMode="auto">
            <a:xfrm>
              <a:off x="3236913" y="7392988"/>
              <a:ext cx="865188" cy="77788"/>
            </a:xfrm>
            <a:custGeom>
              <a:avLst/>
              <a:gdLst>
                <a:gd name="T0" fmla="*/ 758 w 758"/>
                <a:gd name="T1" fmla="*/ 45 h 68"/>
                <a:gd name="T2" fmla="*/ 735 w 758"/>
                <a:gd name="T3" fmla="*/ 68 h 68"/>
                <a:gd name="T4" fmla="*/ 23 w 758"/>
                <a:gd name="T5" fmla="*/ 68 h 68"/>
                <a:gd name="T6" fmla="*/ 0 w 758"/>
                <a:gd name="T7" fmla="*/ 45 h 68"/>
                <a:gd name="T8" fmla="*/ 0 w 758"/>
                <a:gd name="T9" fmla="*/ 23 h 68"/>
                <a:gd name="T10" fmla="*/ 23 w 758"/>
                <a:gd name="T11" fmla="*/ 0 h 68"/>
                <a:gd name="T12" fmla="*/ 735 w 758"/>
                <a:gd name="T13" fmla="*/ 0 h 68"/>
                <a:gd name="T14" fmla="*/ 758 w 758"/>
                <a:gd name="T15" fmla="*/ 23 h 68"/>
                <a:gd name="T16" fmla="*/ 758 w 758"/>
                <a:gd name="T17"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68">
                  <a:moveTo>
                    <a:pt x="758" y="45"/>
                  </a:moveTo>
                  <a:cubicBezTo>
                    <a:pt x="758" y="58"/>
                    <a:pt x="748" y="68"/>
                    <a:pt x="735" y="68"/>
                  </a:cubicBezTo>
                  <a:cubicBezTo>
                    <a:pt x="23" y="68"/>
                    <a:pt x="23" y="68"/>
                    <a:pt x="23" y="68"/>
                  </a:cubicBezTo>
                  <a:cubicBezTo>
                    <a:pt x="10" y="68"/>
                    <a:pt x="0" y="58"/>
                    <a:pt x="0" y="45"/>
                  </a:cubicBezTo>
                  <a:cubicBezTo>
                    <a:pt x="0" y="23"/>
                    <a:pt x="0" y="23"/>
                    <a:pt x="0" y="23"/>
                  </a:cubicBezTo>
                  <a:cubicBezTo>
                    <a:pt x="0" y="10"/>
                    <a:pt x="10" y="0"/>
                    <a:pt x="23" y="0"/>
                  </a:cubicBezTo>
                  <a:cubicBezTo>
                    <a:pt x="735" y="0"/>
                    <a:pt x="735" y="0"/>
                    <a:pt x="735" y="0"/>
                  </a:cubicBezTo>
                  <a:cubicBezTo>
                    <a:pt x="748" y="0"/>
                    <a:pt x="758" y="10"/>
                    <a:pt x="758" y="23"/>
                  </a:cubicBezTo>
                  <a:lnTo>
                    <a:pt x="7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3"/>
            <p:cNvSpPr>
              <a:spLocks/>
            </p:cNvSpPr>
            <p:nvPr/>
          </p:nvSpPr>
          <p:spPr bwMode="auto">
            <a:xfrm>
              <a:off x="4437063" y="6623051"/>
              <a:ext cx="755650" cy="238125"/>
            </a:xfrm>
            <a:custGeom>
              <a:avLst/>
              <a:gdLst>
                <a:gd name="T0" fmla="*/ 647 w 663"/>
                <a:gd name="T1" fmla="*/ 192 h 209"/>
                <a:gd name="T2" fmla="*/ 617 w 663"/>
                <a:gd name="T3" fmla="*/ 204 h 209"/>
                <a:gd name="T4" fmla="*/ 352 w 663"/>
                <a:gd name="T5" fmla="*/ 85 h 209"/>
                <a:gd name="T6" fmla="*/ 311 w 663"/>
                <a:gd name="T7" fmla="*/ 85 h 209"/>
                <a:gd name="T8" fmla="*/ 46 w 663"/>
                <a:gd name="T9" fmla="*/ 204 h 209"/>
                <a:gd name="T10" fmla="*/ 16 w 663"/>
                <a:gd name="T11" fmla="*/ 192 h 209"/>
                <a:gd name="T12" fmla="*/ 5 w 663"/>
                <a:gd name="T13" fmla="*/ 167 h 209"/>
                <a:gd name="T14" fmla="*/ 17 w 663"/>
                <a:gd name="T15" fmla="*/ 137 h 209"/>
                <a:gd name="T16" fmla="*/ 311 w 663"/>
                <a:gd name="T17" fmla="*/ 5 h 209"/>
                <a:gd name="T18" fmla="*/ 352 w 663"/>
                <a:gd name="T19" fmla="*/ 5 h 209"/>
                <a:gd name="T20" fmla="*/ 647 w 663"/>
                <a:gd name="T21" fmla="*/ 137 h 209"/>
                <a:gd name="T22" fmla="*/ 658 w 663"/>
                <a:gd name="T23" fmla="*/ 167 h 209"/>
                <a:gd name="T24" fmla="*/ 647 w 663"/>
                <a:gd name="T25" fmla="*/ 19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3" h="209">
                  <a:moveTo>
                    <a:pt x="647" y="192"/>
                  </a:moveTo>
                  <a:cubicBezTo>
                    <a:pt x="642" y="204"/>
                    <a:pt x="628" y="209"/>
                    <a:pt x="617" y="204"/>
                  </a:cubicBezTo>
                  <a:cubicBezTo>
                    <a:pt x="352" y="85"/>
                    <a:pt x="352" y="85"/>
                    <a:pt x="352" y="85"/>
                  </a:cubicBezTo>
                  <a:cubicBezTo>
                    <a:pt x="341" y="80"/>
                    <a:pt x="322" y="80"/>
                    <a:pt x="311" y="85"/>
                  </a:cubicBezTo>
                  <a:cubicBezTo>
                    <a:pt x="46" y="204"/>
                    <a:pt x="46" y="204"/>
                    <a:pt x="46" y="204"/>
                  </a:cubicBezTo>
                  <a:cubicBezTo>
                    <a:pt x="35" y="209"/>
                    <a:pt x="21" y="204"/>
                    <a:pt x="16" y="192"/>
                  </a:cubicBezTo>
                  <a:cubicBezTo>
                    <a:pt x="5" y="167"/>
                    <a:pt x="5" y="167"/>
                    <a:pt x="5" y="167"/>
                  </a:cubicBezTo>
                  <a:cubicBezTo>
                    <a:pt x="0" y="156"/>
                    <a:pt x="5" y="142"/>
                    <a:pt x="17" y="137"/>
                  </a:cubicBezTo>
                  <a:cubicBezTo>
                    <a:pt x="311" y="5"/>
                    <a:pt x="311" y="5"/>
                    <a:pt x="311" y="5"/>
                  </a:cubicBezTo>
                  <a:cubicBezTo>
                    <a:pt x="322" y="0"/>
                    <a:pt x="341" y="0"/>
                    <a:pt x="352" y="5"/>
                  </a:cubicBezTo>
                  <a:cubicBezTo>
                    <a:pt x="647" y="137"/>
                    <a:pt x="647" y="137"/>
                    <a:pt x="647" y="137"/>
                  </a:cubicBezTo>
                  <a:cubicBezTo>
                    <a:pt x="658" y="142"/>
                    <a:pt x="663" y="156"/>
                    <a:pt x="658" y="167"/>
                  </a:cubicBezTo>
                  <a:lnTo>
                    <a:pt x="647"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4"/>
            <p:cNvSpPr>
              <a:spLocks/>
            </p:cNvSpPr>
            <p:nvPr/>
          </p:nvSpPr>
          <p:spPr bwMode="auto">
            <a:xfrm>
              <a:off x="4532313" y="6905626"/>
              <a:ext cx="100013" cy="304800"/>
            </a:xfrm>
            <a:custGeom>
              <a:avLst/>
              <a:gdLst>
                <a:gd name="T0" fmla="*/ 87 w 87"/>
                <a:gd name="T1" fmla="*/ 249 h 267"/>
                <a:gd name="T2" fmla="*/ 69 w 87"/>
                <a:gd name="T3" fmla="*/ 267 h 267"/>
                <a:gd name="T4" fmla="*/ 19 w 87"/>
                <a:gd name="T5" fmla="*/ 267 h 267"/>
                <a:gd name="T6" fmla="*/ 0 w 87"/>
                <a:gd name="T7" fmla="*/ 249 h 267"/>
                <a:gd name="T8" fmla="*/ 0 w 87"/>
                <a:gd name="T9" fmla="*/ 18 h 267"/>
                <a:gd name="T10" fmla="*/ 19 w 87"/>
                <a:gd name="T11" fmla="*/ 0 h 267"/>
                <a:gd name="T12" fmla="*/ 69 w 87"/>
                <a:gd name="T13" fmla="*/ 0 h 267"/>
                <a:gd name="T14" fmla="*/ 87 w 87"/>
                <a:gd name="T15" fmla="*/ 18 h 267"/>
                <a:gd name="T16" fmla="*/ 87 w 87"/>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67">
                  <a:moveTo>
                    <a:pt x="87" y="249"/>
                  </a:moveTo>
                  <a:cubicBezTo>
                    <a:pt x="87" y="259"/>
                    <a:pt x="79" y="267"/>
                    <a:pt x="69" y="267"/>
                  </a:cubicBezTo>
                  <a:cubicBezTo>
                    <a:pt x="19" y="267"/>
                    <a:pt x="19" y="267"/>
                    <a:pt x="19" y="267"/>
                  </a:cubicBezTo>
                  <a:cubicBezTo>
                    <a:pt x="9" y="267"/>
                    <a:pt x="0" y="259"/>
                    <a:pt x="0" y="249"/>
                  </a:cubicBezTo>
                  <a:cubicBezTo>
                    <a:pt x="0" y="18"/>
                    <a:pt x="0" y="18"/>
                    <a:pt x="0" y="18"/>
                  </a:cubicBezTo>
                  <a:cubicBezTo>
                    <a:pt x="0" y="8"/>
                    <a:pt x="9" y="0"/>
                    <a:pt x="19" y="0"/>
                  </a:cubicBezTo>
                  <a:cubicBezTo>
                    <a:pt x="69" y="0"/>
                    <a:pt x="69" y="0"/>
                    <a:pt x="69" y="0"/>
                  </a:cubicBezTo>
                  <a:cubicBezTo>
                    <a:pt x="79" y="0"/>
                    <a:pt x="87" y="8"/>
                    <a:pt x="87" y="18"/>
                  </a:cubicBezTo>
                  <a:lnTo>
                    <a:pt x="8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5"/>
            <p:cNvSpPr>
              <a:spLocks/>
            </p:cNvSpPr>
            <p:nvPr/>
          </p:nvSpPr>
          <p:spPr bwMode="auto">
            <a:xfrm>
              <a:off x="4765675" y="6905626"/>
              <a:ext cx="98425" cy="304800"/>
            </a:xfrm>
            <a:custGeom>
              <a:avLst/>
              <a:gdLst>
                <a:gd name="T0" fmla="*/ 87 w 87"/>
                <a:gd name="T1" fmla="*/ 249 h 267"/>
                <a:gd name="T2" fmla="*/ 69 w 87"/>
                <a:gd name="T3" fmla="*/ 267 h 267"/>
                <a:gd name="T4" fmla="*/ 18 w 87"/>
                <a:gd name="T5" fmla="*/ 267 h 267"/>
                <a:gd name="T6" fmla="*/ 0 w 87"/>
                <a:gd name="T7" fmla="*/ 249 h 267"/>
                <a:gd name="T8" fmla="*/ 0 w 87"/>
                <a:gd name="T9" fmla="*/ 18 h 267"/>
                <a:gd name="T10" fmla="*/ 18 w 87"/>
                <a:gd name="T11" fmla="*/ 0 h 267"/>
                <a:gd name="T12" fmla="*/ 69 w 87"/>
                <a:gd name="T13" fmla="*/ 0 h 267"/>
                <a:gd name="T14" fmla="*/ 87 w 87"/>
                <a:gd name="T15" fmla="*/ 18 h 267"/>
                <a:gd name="T16" fmla="*/ 87 w 87"/>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67">
                  <a:moveTo>
                    <a:pt x="87" y="249"/>
                  </a:moveTo>
                  <a:cubicBezTo>
                    <a:pt x="87" y="259"/>
                    <a:pt x="79" y="267"/>
                    <a:pt x="69" y="267"/>
                  </a:cubicBezTo>
                  <a:cubicBezTo>
                    <a:pt x="18" y="267"/>
                    <a:pt x="18" y="267"/>
                    <a:pt x="18" y="267"/>
                  </a:cubicBezTo>
                  <a:cubicBezTo>
                    <a:pt x="8" y="267"/>
                    <a:pt x="0" y="259"/>
                    <a:pt x="0" y="249"/>
                  </a:cubicBezTo>
                  <a:cubicBezTo>
                    <a:pt x="0" y="18"/>
                    <a:pt x="0" y="18"/>
                    <a:pt x="0" y="18"/>
                  </a:cubicBezTo>
                  <a:cubicBezTo>
                    <a:pt x="0" y="8"/>
                    <a:pt x="8" y="0"/>
                    <a:pt x="18" y="0"/>
                  </a:cubicBezTo>
                  <a:cubicBezTo>
                    <a:pt x="69" y="0"/>
                    <a:pt x="69" y="0"/>
                    <a:pt x="69" y="0"/>
                  </a:cubicBezTo>
                  <a:cubicBezTo>
                    <a:pt x="79" y="0"/>
                    <a:pt x="87" y="8"/>
                    <a:pt x="87" y="18"/>
                  </a:cubicBezTo>
                  <a:lnTo>
                    <a:pt x="8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p:cNvSpPr>
              <a:spLocks/>
            </p:cNvSpPr>
            <p:nvPr/>
          </p:nvSpPr>
          <p:spPr bwMode="auto">
            <a:xfrm>
              <a:off x="4997450" y="6905626"/>
              <a:ext cx="100013" cy="304800"/>
            </a:xfrm>
            <a:custGeom>
              <a:avLst/>
              <a:gdLst>
                <a:gd name="T0" fmla="*/ 87 w 87"/>
                <a:gd name="T1" fmla="*/ 249 h 267"/>
                <a:gd name="T2" fmla="*/ 69 w 87"/>
                <a:gd name="T3" fmla="*/ 267 h 267"/>
                <a:gd name="T4" fmla="*/ 18 w 87"/>
                <a:gd name="T5" fmla="*/ 267 h 267"/>
                <a:gd name="T6" fmla="*/ 0 w 87"/>
                <a:gd name="T7" fmla="*/ 249 h 267"/>
                <a:gd name="T8" fmla="*/ 0 w 87"/>
                <a:gd name="T9" fmla="*/ 18 h 267"/>
                <a:gd name="T10" fmla="*/ 18 w 87"/>
                <a:gd name="T11" fmla="*/ 0 h 267"/>
                <a:gd name="T12" fmla="*/ 69 w 87"/>
                <a:gd name="T13" fmla="*/ 0 h 267"/>
                <a:gd name="T14" fmla="*/ 87 w 87"/>
                <a:gd name="T15" fmla="*/ 18 h 267"/>
                <a:gd name="T16" fmla="*/ 87 w 87"/>
                <a:gd name="T17" fmla="*/ 2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67">
                  <a:moveTo>
                    <a:pt x="87" y="249"/>
                  </a:moveTo>
                  <a:cubicBezTo>
                    <a:pt x="87" y="259"/>
                    <a:pt x="79" y="267"/>
                    <a:pt x="69" y="267"/>
                  </a:cubicBezTo>
                  <a:cubicBezTo>
                    <a:pt x="18" y="267"/>
                    <a:pt x="18" y="267"/>
                    <a:pt x="18" y="267"/>
                  </a:cubicBezTo>
                  <a:cubicBezTo>
                    <a:pt x="8" y="267"/>
                    <a:pt x="0" y="259"/>
                    <a:pt x="0" y="249"/>
                  </a:cubicBezTo>
                  <a:cubicBezTo>
                    <a:pt x="0" y="18"/>
                    <a:pt x="0" y="18"/>
                    <a:pt x="0" y="18"/>
                  </a:cubicBezTo>
                  <a:cubicBezTo>
                    <a:pt x="0" y="8"/>
                    <a:pt x="8" y="0"/>
                    <a:pt x="18" y="0"/>
                  </a:cubicBezTo>
                  <a:cubicBezTo>
                    <a:pt x="69" y="0"/>
                    <a:pt x="69" y="0"/>
                    <a:pt x="69" y="0"/>
                  </a:cubicBezTo>
                  <a:cubicBezTo>
                    <a:pt x="79" y="0"/>
                    <a:pt x="87" y="8"/>
                    <a:pt x="87" y="18"/>
                  </a:cubicBezTo>
                  <a:lnTo>
                    <a:pt x="8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7"/>
            <p:cNvSpPr>
              <a:spLocks/>
            </p:cNvSpPr>
            <p:nvPr/>
          </p:nvSpPr>
          <p:spPr bwMode="auto">
            <a:xfrm>
              <a:off x="4440238" y="7270751"/>
              <a:ext cx="749300" cy="77788"/>
            </a:xfrm>
            <a:custGeom>
              <a:avLst/>
              <a:gdLst>
                <a:gd name="T0" fmla="*/ 657 w 657"/>
                <a:gd name="T1" fmla="*/ 46 h 68"/>
                <a:gd name="T2" fmla="*/ 635 w 657"/>
                <a:gd name="T3" fmla="*/ 68 h 68"/>
                <a:gd name="T4" fmla="*/ 23 w 657"/>
                <a:gd name="T5" fmla="*/ 68 h 68"/>
                <a:gd name="T6" fmla="*/ 0 w 657"/>
                <a:gd name="T7" fmla="*/ 46 h 68"/>
                <a:gd name="T8" fmla="*/ 0 w 657"/>
                <a:gd name="T9" fmla="*/ 23 h 68"/>
                <a:gd name="T10" fmla="*/ 23 w 657"/>
                <a:gd name="T11" fmla="*/ 0 h 68"/>
                <a:gd name="T12" fmla="*/ 635 w 657"/>
                <a:gd name="T13" fmla="*/ 0 h 68"/>
                <a:gd name="T14" fmla="*/ 657 w 657"/>
                <a:gd name="T15" fmla="*/ 23 h 68"/>
                <a:gd name="T16" fmla="*/ 657 w 657"/>
                <a:gd name="T17"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68">
                  <a:moveTo>
                    <a:pt x="657" y="46"/>
                  </a:moveTo>
                  <a:cubicBezTo>
                    <a:pt x="657" y="58"/>
                    <a:pt x="647" y="68"/>
                    <a:pt x="635" y="68"/>
                  </a:cubicBezTo>
                  <a:cubicBezTo>
                    <a:pt x="23" y="68"/>
                    <a:pt x="23" y="68"/>
                    <a:pt x="23" y="68"/>
                  </a:cubicBezTo>
                  <a:cubicBezTo>
                    <a:pt x="10" y="68"/>
                    <a:pt x="0" y="58"/>
                    <a:pt x="0" y="46"/>
                  </a:cubicBezTo>
                  <a:cubicBezTo>
                    <a:pt x="0" y="23"/>
                    <a:pt x="0" y="23"/>
                    <a:pt x="0" y="23"/>
                  </a:cubicBezTo>
                  <a:cubicBezTo>
                    <a:pt x="0" y="10"/>
                    <a:pt x="10" y="0"/>
                    <a:pt x="23" y="0"/>
                  </a:cubicBezTo>
                  <a:cubicBezTo>
                    <a:pt x="635" y="0"/>
                    <a:pt x="635" y="0"/>
                    <a:pt x="635" y="0"/>
                  </a:cubicBezTo>
                  <a:cubicBezTo>
                    <a:pt x="647" y="0"/>
                    <a:pt x="657" y="10"/>
                    <a:pt x="657" y="23"/>
                  </a:cubicBezTo>
                  <a:lnTo>
                    <a:pt x="65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8"/>
            <p:cNvSpPr>
              <a:spLocks/>
            </p:cNvSpPr>
            <p:nvPr/>
          </p:nvSpPr>
          <p:spPr bwMode="auto">
            <a:xfrm>
              <a:off x="4383088" y="7392988"/>
              <a:ext cx="863600" cy="77788"/>
            </a:xfrm>
            <a:custGeom>
              <a:avLst/>
              <a:gdLst>
                <a:gd name="T0" fmla="*/ 757 w 757"/>
                <a:gd name="T1" fmla="*/ 45 h 68"/>
                <a:gd name="T2" fmla="*/ 735 w 757"/>
                <a:gd name="T3" fmla="*/ 68 h 68"/>
                <a:gd name="T4" fmla="*/ 23 w 757"/>
                <a:gd name="T5" fmla="*/ 68 h 68"/>
                <a:gd name="T6" fmla="*/ 0 w 757"/>
                <a:gd name="T7" fmla="*/ 45 h 68"/>
                <a:gd name="T8" fmla="*/ 0 w 757"/>
                <a:gd name="T9" fmla="*/ 23 h 68"/>
                <a:gd name="T10" fmla="*/ 23 w 757"/>
                <a:gd name="T11" fmla="*/ 0 h 68"/>
                <a:gd name="T12" fmla="*/ 735 w 757"/>
                <a:gd name="T13" fmla="*/ 0 h 68"/>
                <a:gd name="T14" fmla="*/ 757 w 757"/>
                <a:gd name="T15" fmla="*/ 23 h 68"/>
                <a:gd name="T16" fmla="*/ 757 w 757"/>
                <a:gd name="T17"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68">
                  <a:moveTo>
                    <a:pt x="757" y="45"/>
                  </a:moveTo>
                  <a:cubicBezTo>
                    <a:pt x="757" y="58"/>
                    <a:pt x="747" y="68"/>
                    <a:pt x="735" y="68"/>
                  </a:cubicBezTo>
                  <a:cubicBezTo>
                    <a:pt x="23" y="68"/>
                    <a:pt x="23" y="68"/>
                    <a:pt x="23" y="68"/>
                  </a:cubicBezTo>
                  <a:cubicBezTo>
                    <a:pt x="10" y="68"/>
                    <a:pt x="0" y="58"/>
                    <a:pt x="0" y="45"/>
                  </a:cubicBezTo>
                  <a:cubicBezTo>
                    <a:pt x="0" y="23"/>
                    <a:pt x="0" y="23"/>
                    <a:pt x="0" y="23"/>
                  </a:cubicBezTo>
                  <a:cubicBezTo>
                    <a:pt x="0" y="10"/>
                    <a:pt x="10" y="0"/>
                    <a:pt x="23" y="0"/>
                  </a:cubicBezTo>
                  <a:cubicBezTo>
                    <a:pt x="735" y="0"/>
                    <a:pt x="735" y="0"/>
                    <a:pt x="735" y="0"/>
                  </a:cubicBezTo>
                  <a:cubicBezTo>
                    <a:pt x="747" y="0"/>
                    <a:pt x="757" y="10"/>
                    <a:pt x="757" y="23"/>
                  </a:cubicBezTo>
                  <a:lnTo>
                    <a:pt x="757"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 name="Group 108"/>
          <p:cNvGrpSpPr/>
          <p:nvPr>
            <p:custDataLst>
              <p:tags r:id="rId6"/>
            </p:custDataLst>
          </p:nvPr>
        </p:nvGrpSpPr>
        <p:grpSpPr>
          <a:xfrm>
            <a:off x="2180778" y="1289860"/>
            <a:ext cx="704518" cy="702029"/>
            <a:chOff x="3790950" y="8910638"/>
            <a:chExt cx="898525" cy="895350"/>
          </a:xfrm>
          <a:solidFill>
            <a:schemeClr val="accent6"/>
          </a:solidFill>
        </p:grpSpPr>
        <p:sp>
          <p:nvSpPr>
            <p:cNvPr id="91" name="Freeform 19"/>
            <p:cNvSpPr>
              <a:spLocks/>
            </p:cNvSpPr>
            <p:nvPr/>
          </p:nvSpPr>
          <p:spPr bwMode="auto">
            <a:xfrm>
              <a:off x="3794125" y="9723438"/>
              <a:ext cx="895350" cy="82550"/>
            </a:xfrm>
            <a:custGeom>
              <a:avLst/>
              <a:gdLst>
                <a:gd name="T0" fmla="*/ 749 w 784"/>
                <a:gd name="T1" fmla="*/ 0 h 72"/>
                <a:gd name="T2" fmla="*/ 36 w 784"/>
                <a:gd name="T3" fmla="*/ 0 h 72"/>
                <a:gd name="T4" fmla="*/ 0 w 784"/>
                <a:gd name="T5" fmla="*/ 36 h 72"/>
                <a:gd name="T6" fmla="*/ 36 w 784"/>
                <a:gd name="T7" fmla="*/ 72 h 72"/>
                <a:gd name="T8" fmla="*/ 749 w 784"/>
                <a:gd name="T9" fmla="*/ 72 h 72"/>
                <a:gd name="T10" fmla="*/ 784 w 784"/>
                <a:gd name="T11" fmla="*/ 36 h 72"/>
                <a:gd name="T12" fmla="*/ 749 w 784"/>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84" h="72">
                  <a:moveTo>
                    <a:pt x="749" y="0"/>
                  </a:moveTo>
                  <a:cubicBezTo>
                    <a:pt x="36" y="0"/>
                    <a:pt x="36" y="0"/>
                    <a:pt x="36" y="0"/>
                  </a:cubicBezTo>
                  <a:cubicBezTo>
                    <a:pt x="16" y="0"/>
                    <a:pt x="0" y="16"/>
                    <a:pt x="0" y="36"/>
                  </a:cubicBezTo>
                  <a:cubicBezTo>
                    <a:pt x="0" y="56"/>
                    <a:pt x="16" y="72"/>
                    <a:pt x="36" y="72"/>
                  </a:cubicBezTo>
                  <a:cubicBezTo>
                    <a:pt x="749" y="72"/>
                    <a:pt x="749" y="72"/>
                    <a:pt x="749" y="72"/>
                  </a:cubicBezTo>
                  <a:cubicBezTo>
                    <a:pt x="768" y="72"/>
                    <a:pt x="784" y="56"/>
                    <a:pt x="784" y="36"/>
                  </a:cubicBezTo>
                  <a:cubicBezTo>
                    <a:pt x="784" y="16"/>
                    <a:pt x="768" y="0"/>
                    <a:pt x="7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0"/>
            <p:cNvSpPr>
              <a:spLocks noEditPoints="1"/>
            </p:cNvSpPr>
            <p:nvPr/>
          </p:nvSpPr>
          <p:spPr bwMode="auto">
            <a:xfrm>
              <a:off x="3846513" y="9212263"/>
              <a:ext cx="792163" cy="487363"/>
            </a:xfrm>
            <a:custGeom>
              <a:avLst/>
              <a:gdLst>
                <a:gd name="T0" fmla="*/ 35 w 695"/>
                <a:gd name="T1" fmla="*/ 357 h 428"/>
                <a:gd name="T2" fmla="*/ 0 w 695"/>
                <a:gd name="T3" fmla="*/ 392 h 428"/>
                <a:gd name="T4" fmla="*/ 35 w 695"/>
                <a:gd name="T5" fmla="*/ 428 h 428"/>
                <a:gd name="T6" fmla="*/ 659 w 695"/>
                <a:gd name="T7" fmla="*/ 428 h 428"/>
                <a:gd name="T8" fmla="*/ 695 w 695"/>
                <a:gd name="T9" fmla="*/ 392 h 428"/>
                <a:gd name="T10" fmla="*/ 659 w 695"/>
                <a:gd name="T11" fmla="*/ 357 h 428"/>
                <a:gd name="T12" fmla="*/ 650 w 695"/>
                <a:gd name="T13" fmla="*/ 357 h 428"/>
                <a:gd name="T14" fmla="*/ 650 w 695"/>
                <a:gd name="T15" fmla="*/ 36 h 428"/>
                <a:gd name="T16" fmla="*/ 659 w 695"/>
                <a:gd name="T17" fmla="*/ 36 h 428"/>
                <a:gd name="T18" fmla="*/ 677 w 695"/>
                <a:gd name="T19" fmla="*/ 18 h 428"/>
                <a:gd name="T20" fmla="*/ 659 w 695"/>
                <a:gd name="T21" fmla="*/ 0 h 428"/>
                <a:gd name="T22" fmla="*/ 35 w 695"/>
                <a:gd name="T23" fmla="*/ 0 h 428"/>
                <a:gd name="T24" fmla="*/ 17 w 695"/>
                <a:gd name="T25" fmla="*/ 18 h 428"/>
                <a:gd name="T26" fmla="*/ 35 w 695"/>
                <a:gd name="T27" fmla="*/ 36 h 428"/>
                <a:gd name="T28" fmla="*/ 44 w 695"/>
                <a:gd name="T29" fmla="*/ 36 h 428"/>
                <a:gd name="T30" fmla="*/ 44 w 695"/>
                <a:gd name="T31" fmla="*/ 357 h 428"/>
                <a:gd name="T32" fmla="*/ 35 w 695"/>
                <a:gd name="T33" fmla="*/ 357 h 428"/>
                <a:gd name="T34" fmla="*/ 579 w 695"/>
                <a:gd name="T35" fmla="*/ 36 h 428"/>
                <a:gd name="T36" fmla="*/ 579 w 695"/>
                <a:gd name="T37" fmla="*/ 357 h 428"/>
                <a:gd name="T38" fmla="*/ 472 w 695"/>
                <a:gd name="T39" fmla="*/ 357 h 428"/>
                <a:gd name="T40" fmla="*/ 472 w 695"/>
                <a:gd name="T41" fmla="*/ 36 h 428"/>
                <a:gd name="T42" fmla="*/ 579 w 695"/>
                <a:gd name="T43" fmla="*/ 36 h 428"/>
                <a:gd name="T44" fmla="*/ 401 w 695"/>
                <a:gd name="T45" fmla="*/ 36 h 428"/>
                <a:gd name="T46" fmla="*/ 401 w 695"/>
                <a:gd name="T47" fmla="*/ 357 h 428"/>
                <a:gd name="T48" fmla="*/ 294 w 695"/>
                <a:gd name="T49" fmla="*/ 357 h 428"/>
                <a:gd name="T50" fmla="*/ 294 w 695"/>
                <a:gd name="T51" fmla="*/ 36 h 428"/>
                <a:gd name="T52" fmla="*/ 401 w 695"/>
                <a:gd name="T53" fmla="*/ 36 h 428"/>
                <a:gd name="T54" fmla="*/ 115 w 695"/>
                <a:gd name="T55" fmla="*/ 36 h 428"/>
                <a:gd name="T56" fmla="*/ 222 w 695"/>
                <a:gd name="T57" fmla="*/ 36 h 428"/>
                <a:gd name="T58" fmla="*/ 222 w 695"/>
                <a:gd name="T59" fmla="*/ 357 h 428"/>
                <a:gd name="T60" fmla="*/ 115 w 695"/>
                <a:gd name="T61" fmla="*/ 357 h 428"/>
                <a:gd name="T62" fmla="*/ 115 w 695"/>
                <a:gd name="T63" fmla="*/ 36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5" h="428">
                  <a:moveTo>
                    <a:pt x="35" y="357"/>
                  </a:moveTo>
                  <a:cubicBezTo>
                    <a:pt x="16" y="357"/>
                    <a:pt x="0" y="373"/>
                    <a:pt x="0" y="392"/>
                  </a:cubicBezTo>
                  <a:cubicBezTo>
                    <a:pt x="0" y="412"/>
                    <a:pt x="16" y="428"/>
                    <a:pt x="35" y="428"/>
                  </a:cubicBezTo>
                  <a:cubicBezTo>
                    <a:pt x="659" y="428"/>
                    <a:pt x="659" y="428"/>
                    <a:pt x="659" y="428"/>
                  </a:cubicBezTo>
                  <a:cubicBezTo>
                    <a:pt x="679" y="428"/>
                    <a:pt x="695" y="412"/>
                    <a:pt x="695" y="392"/>
                  </a:cubicBezTo>
                  <a:cubicBezTo>
                    <a:pt x="695" y="373"/>
                    <a:pt x="679" y="357"/>
                    <a:pt x="659" y="357"/>
                  </a:cubicBezTo>
                  <a:cubicBezTo>
                    <a:pt x="650" y="357"/>
                    <a:pt x="650" y="357"/>
                    <a:pt x="650" y="357"/>
                  </a:cubicBezTo>
                  <a:cubicBezTo>
                    <a:pt x="650" y="36"/>
                    <a:pt x="650" y="36"/>
                    <a:pt x="650" y="36"/>
                  </a:cubicBezTo>
                  <a:cubicBezTo>
                    <a:pt x="659" y="36"/>
                    <a:pt x="659" y="36"/>
                    <a:pt x="659" y="36"/>
                  </a:cubicBezTo>
                  <a:cubicBezTo>
                    <a:pt x="669" y="36"/>
                    <a:pt x="677" y="28"/>
                    <a:pt x="677" y="18"/>
                  </a:cubicBezTo>
                  <a:cubicBezTo>
                    <a:pt x="677" y="8"/>
                    <a:pt x="669" y="0"/>
                    <a:pt x="659" y="0"/>
                  </a:cubicBezTo>
                  <a:cubicBezTo>
                    <a:pt x="35" y="0"/>
                    <a:pt x="35" y="0"/>
                    <a:pt x="35" y="0"/>
                  </a:cubicBezTo>
                  <a:cubicBezTo>
                    <a:pt x="25" y="0"/>
                    <a:pt x="17" y="8"/>
                    <a:pt x="17" y="18"/>
                  </a:cubicBezTo>
                  <a:cubicBezTo>
                    <a:pt x="17" y="28"/>
                    <a:pt x="25" y="36"/>
                    <a:pt x="35" y="36"/>
                  </a:cubicBezTo>
                  <a:cubicBezTo>
                    <a:pt x="44" y="36"/>
                    <a:pt x="44" y="36"/>
                    <a:pt x="44" y="36"/>
                  </a:cubicBezTo>
                  <a:cubicBezTo>
                    <a:pt x="44" y="357"/>
                    <a:pt x="44" y="357"/>
                    <a:pt x="44" y="357"/>
                  </a:cubicBezTo>
                  <a:cubicBezTo>
                    <a:pt x="35" y="357"/>
                    <a:pt x="35" y="357"/>
                    <a:pt x="35" y="357"/>
                  </a:cubicBezTo>
                  <a:close/>
                  <a:moveTo>
                    <a:pt x="579" y="36"/>
                  </a:moveTo>
                  <a:cubicBezTo>
                    <a:pt x="579" y="357"/>
                    <a:pt x="579" y="357"/>
                    <a:pt x="579" y="357"/>
                  </a:cubicBezTo>
                  <a:cubicBezTo>
                    <a:pt x="472" y="357"/>
                    <a:pt x="472" y="357"/>
                    <a:pt x="472" y="357"/>
                  </a:cubicBezTo>
                  <a:cubicBezTo>
                    <a:pt x="472" y="36"/>
                    <a:pt x="472" y="36"/>
                    <a:pt x="472" y="36"/>
                  </a:cubicBezTo>
                  <a:lnTo>
                    <a:pt x="579" y="36"/>
                  </a:lnTo>
                  <a:close/>
                  <a:moveTo>
                    <a:pt x="401" y="36"/>
                  </a:moveTo>
                  <a:cubicBezTo>
                    <a:pt x="401" y="357"/>
                    <a:pt x="401" y="357"/>
                    <a:pt x="401" y="357"/>
                  </a:cubicBezTo>
                  <a:cubicBezTo>
                    <a:pt x="294" y="357"/>
                    <a:pt x="294" y="357"/>
                    <a:pt x="294" y="357"/>
                  </a:cubicBezTo>
                  <a:cubicBezTo>
                    <a:pt x="294" y="36"/>
                    <a:pt x="294" y="36"/>
                    <a:pt x="294" y="36"/>
                  </a:cubicBezTo>
                  <a:lnTo>
                    <a:pt x="401" y="36"/>
                  </a:lnTo>
                  <a:close/>
                  <a:moveTo>
                    <a:pt x="115" y="36"/>
                  </a:moveTo>
                  <a:cubicBezTo>
                    <a:pt x="222" y="36"/>
                    <a:pt x="222" y="36"/>
                    <a:pt x="222" y="36"/>
                  </a:cubicBezTo>
                  <a:cubicBezTo>
                    <a:pt x="222" y="357"/>
                    <a:pt x="222" y="357"/>
                    <a:pt x="222" y="357"/>
                  </a:cubicBezTo>
                  <a:cubicBezTo>
                    <a:pt x="115" y="357"/>
                    <a:pt x="115" y="357"/>
                    <a:pt x="115" y="357"/>
                  </a:cubicBezTo>
                  <a:lnTo>
                    <a:pt x="11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1"/>
            <p:cNvSpPr>
              <a:spLocks/>
            </p:cNvSpPr>
            <p:nvPr/>
          </p:nvSpPr>
          <p:spPr bwMode="auto">
            <a:xfrm>
              <a:off x="3790950" y="8910638"/>
              <a:ext cx="898525" cy="265113"/>
            </a:xfrm>
            <a:custGeom>
              <a:avLst/>
              <a:gdLst>
                <a:gd name="T0" fmla="*/ 39 w 788"/>
                <a:gd name="T1" fmla="*/ 232 h 232"/>
                <a:gd name="T2" fmla="*/ 752 w 788"/>
                <a:gd name="T3" fmla="*/ 232 h 232"/>
                <a:gd name="T4" fmla="*/ 752 w 788"/>
                <a:gd name="T5" fmla="*/ 232 h 232"/>
                <a:gd name="T6" fmla="*/ 788 w 788"/>
                <a:gd name="T7" fmla="*/ 197 h 232"/>
                <a:gd name="T8" fmla="*/ 763 w 788"/>
                <a:gd name="T9" fmla="*/ 163 h 232"/>
                <a:gd name="T10" fmla="*/ 410 w 788"/>
                <a:gd name="T11" fmla="*/ 4 h 232"/>
                <a:gd name="T12" fmla="*/ 381 w 788"/>
                <a:gd name="T13" fmla="*/ 4 h 232"/>
                <a:gd name="T14" fmla="*/ 24 w 788"/>
                <a:gd name="T15" fmla="*/ 164 h 232"/>
                <a:gd name="T16" fmla="*/ 4 w 788"/>
                <a:gd name="T17" fmla="*/ 204 h 232"/>
                <a:gd name="T18" fmla="*/ 39 w 788"/>
                <a:gd name="T19"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8" h="232">
                  <a:moveTo>
                    <a:pt x="39" y="232"/>
                  </a:moveTo>
                  <a:cubicBezTo>
                    <a:pt x="752" y="232"/>
                    <a:pt x="752" y="232"/>
                    <a:pt x="752" y="232"/>
                  </a:cubicBezTo>
                  <a:cubicBezTo>
                    <a:pt x="752" y="232"/>
                    <a:pt x="752" y="232"/>
                    <a:pt x="752" y="232"/>
                  </a:cubicBezTo>
                  <a:cubicBezTo>
                    <a:pt x="772" y="232"/>
                    <a:pt x="788" y="216"/>
                    <a:pt x="788" y="197"/>
                  </a:cubicBezTo>
                  <a:cubicBezTo>
                    <a:pt x="788" y="181"/>
                    <a:pt x="777" y="168"/>
                    <a:pt x="763" y="163"/>
                  </a:cubicBezTo>
                  <a:cubicBezTo>
                    <a:pt x="410" y="4"/>
                    <a:pt x="410" y="4"/>
                    <a:pt x="410" y="4"/>
                  </a:cubicBezTo>
                  <a:cubicBezTo>
                    <a:pt x="400" y="0"/>
                    <a:pt x="390" y="0"/>
                    <a:pt x="381" y="4"/>
                  </a:cubicBezTo>
                  <a:cubicBezTo>
                    <a:pt x="24" y="164"/>
                    <a:pt x="24" y="164"/>
                    <a:pt x="24" y="164"/>
                  </a:cubicBezTo>
                  <a:cubicBezTo>
                    <a:pt x="9" y="171"/>
                    <a:pt x="0" y="188"/>
                    <a:pt x="4" y="204"/>
                  </a:cubicBezTo>
                  <a:cubicBezTo>
                    <a:pt x="7" y="221"/>
                    <a:pt x="22" y="232"/>
                    <a:pt x="39"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 name="Group 104"/>
          <p:cNvGrpSpPr/>
          <p:nvPr>
            <p:custDataLst>
              <p:tags r:id="rId7"/>
            </p:custDataLst>
          </p:nvPr>
        </p:nvGrpSpPr>
        <p:grpSpPr>
          <a:xfrm>
            <a:off x="2137560" y="4530944"/>
            <a:ext cx="790955" cy="890997"/>
            <a:chOff x="5675313" y="8199438"/>
            <a:chExt cx="1204913" cy="1357313"/>
          </a:xfrm>
          <a:solidFill>
            <a:schemeClr val="accent6"/>
          </a:solidFill>
        </p:grpSpPr>
        <p:sp>
          <p:nvSpPr>
            <p:cNvPr id="94" name="Freeform 22"/>
            <p:cNvSpPr>
              <a:spLocks/>
            </p:cNvSpPr>
            <p:nvPr/>
          </p:nvSpPr>
          <p:spPr bwMode="auto">
            <a:xfrm>
              <a:off x="5764213" y="8199438"/>
              <a:ext cx="563563" cy="211138"/>
            </a:xfrm>
            <a:custGeom>
              <a:avLst/>
              <a:gdLst>
                <a:gd name="T0" fmla="*/ 493 w 493"/>
                <a:gd name="T1" fmla="*/ 43 h 185"/>
                <a:gd name="T2" fmla="*/ 472 w 493"/>
                <a:gd name="T3" fmla="*/ 7 h 185"/>
                <a:gd name="T4" fmla="*/ 431 w 493"/>
                <a:gd name="T5" fmla="*/ 8 h 185"/>
                <a:gd name="T6" fmla="*/ 383 w 493"/>
                <a:gd name="T7" fmla="*/ 36 h 185"/>
                <a:gd name="T8" fmla="*/ 336 w 493"/>
                <a:gd name="T9" fmla="*/ 8 h 185"/>
                <a:gd name="T10" fmla="*/ 294 w 493"/>
                <a:gd name="T11" fmla="*/ 8 h 185"/>
                <a:gd name="T12" fmla="*/ 246 w 493"/>
                <a:gd name="T13" fmla="*/ 36 h 185"/>
                <a:gd name="T14" fmla="*/ 199 w 493"/>
                <a:gd name="T15" fmla="*/ 8 h 185"/>
                <a:gd name="T16" fmla="*/ 157 w 493"/>
                <a:gd name="T17" fmla="*/ 8 h 185"/>
                <a:gd name="T18" fmla="*/ 110 w 493"/>
                <a:gd name="T19" fmla="*/ 36 h 185"/>
                <a:gd name="T20" fmla="*/ 62 w 493"/>
                <a:gd name="T21" fmla="*/ 8 h 185"/>
                <a:gd name="T22" fmla="*/ 21 w 493"/>
                <a:gd name="T23" fmla="*/ 7 h 185"/>
                <a:gd name="T24" fmla="*/ 0 w 493"/>
                <a:gd name="T25" fmla="*/ 43 h 185"/>
                <a:gd name="T26" fmla="*/ 0 w 493"/>
                <a:gd name="T27" fmla="*/ 185 h 185"/>
                <a:gd name="T28" fmla="*/ 493 w 493"/>
                <a:gd name="T29" fmla="*/ 185 h 185"/>
                <a:gd name="T30" fmla="*/ 493 w 493"/>
                <a:gd name="T31" fmla="*/ 4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3" h="185">
                  <a:moveTo>
                    <a:pt x="493" y="43"/>
                  </a:moveTo>
                  <a:cubicBezTo>
                    <a:pt x="493" y="28"/>
                    <a:pt x="485" y="15"/>
                    <a:pt x="472" y="7"/>
                  </a:cubicBezTo>
                  <a:cubicBezTo>
                    <a:pt x="459" y="0"/>
                    <a:pt x="443" y="0"/>
                    <a:pt x="431" y="8"/>
                  </a:cubicBezTo>
                  <a:cubicBezTo>
                    <a:pt x="383" y="36"/>
                    <a:pt x="383" y="36"/>
                    <a:pt x="383" y="36"/>
                  </a:cubicBezTo>
                  <a:cubicBezTo>
                    <a:pt x="336" y="8"/>
                    <a:pt x="336" y="8"/>
                    <a:pt x="336" y="8"/>
                  </a:cubicBezTo>
                  <a:cubicBezTo>
                    <a:pt x="323" y="0"/>
                    <a:pt x="307" y="0"/>
                    <a:pt x="294" y="8"/>
                  </a:cubicBezTo>
                  <a:cubicBezTo>
                    <a:pt x="246" y="36"/>
                    <a:pt x="246" y="36"/>
                    <a:pt x="246" y="36"/>
                  </a:cubicBezTo>
                  <a:cubicBezTo>
                    <a:pt x="199" y="8"/>
                    <a:pt x="199" y="8"/>
                    <a:pt x="199" y="8"/>
                  </a:cubicBezTo>
                  <a:cubicBezTo>
                    <a:pt x="186" y="0"/>
                    <a:pt x="170" y="0"/>
                    <a:pt x="157" y="8"/>
                  </a:cubicBezTo>
                  <a:cubicBezTo>
                    <a:pt x="110" y="36"/>
                    <a:pt x="110" y="36"/>
                    <a:pt x="110" y="36"/>
                  </a:cubicBezTo>
                  <a:cubicBezTo>
                    <a:pt x="62" y="8"/>
                    <a:pt x="62" y="8"/>
                    <a:pt x="62" y="8"/>
                  </a:cubicBezTo>
                  <a:cubicBezTo>
                    <a:pt x="49" y="0"/>
                    <a:pt x="34" y="0"/>
                    <a:pt x="21" y="7"/>
                  </a:cubicBezTo>
                  <a:cubicBezTo>
                    <a:pt x="8" y="15"/>
                    <a:pt x="0" y="28"/>
                    <a:pt x="0" y="43"/>
                  </a:cubicBezTo>
                  <a:cubicBezTo>
                    <a:pt x="0" y="185"/>
                    <a:pt x="0" y="185"/>
                    <a:pt x="0" y="185"/>
                  </a:cubicBezTo>
                  <a:cubicBezTo>
                    <a:pt x="493" y="185"/>
                    <a:pt x="493" y="185"/>
                    <a:pt x="493" y="185"/>
                  </a:cubicBezTo>
                  <a:lnTo>
                    <a:pt x="49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3"/>
            <p:cNvSpPr>
              <a:spLocks noEditPoints="1"/>
            </p:cNvSpPr>
            <p:nvPr/>
          </p:nvSpPr>
          <p:spPr bwMode="auto">
            <a:xfrm>
              <a:off x="5675313" y="8486776"/>
              <a:ext cx="754063" cy="1069975"/>
            </a:xfrm>
            <a:custGeom>
              <a:avLst/>
              <a:gdLst>
                <a:gd name="T0" fmla="*/ 41 w 660"/>
                <a:gd name="T1" fmla="*/ 0 h 939"/>
                <a:gd name="T2" fmla="*/ 0 w 660"/>
                <a:gd name="T3" fmla="*/ 750 h 939"/>
                <a:gd name="T4" fmla="*/ 482 w 660"/>
                <a:gd name="T5" fmla="*/ 939 h 939"/>
                <a:gd name="T6" fmla="*/ 660 w 660"/>
                <a:gd name="T7" fmla="*/ 41 h 939"/>
                <a:gd name="T8" fmla="*/ 218 w 660"/>
                <a:gd name="T9" fmla="*/ 791 h 939"/>
                <a:gd name="T10" fmla="*/ 160 w 660"/>
                <a:gd name="T11" fmla="*/ 791 h 939"/>
                <a:gd name="T12" fmla="*/ 160 w 660"/>
                <a:gd name="T13" fmla="*/ 734 h 939"/>
                <a:gd name="T14" fmla="*/ 218 w 660"/>
                <a:gd name="T15" fmla="*/ 734 h 939"/>
                <a:gd name="T16" fmla="*/ 218 w 660"/>
                <a:gd name="T17" fmla="*/ 791 h 939"/>
                <a:gd name="T18" fmla="*/ 189 w 660"/>
                <a:gd name="T19" fmla="*/ 668 h 939"/>
                <a:gd name="T20" fmla="*/ 148 w 660"/>
                <a:gd name="T21" fmla="*/ 627 h 939"/>
                <a:gd name="T22" fmla="*/ 189 w 660"/>
                <a:gd name="T23" fmla="*/ 586 h 939"/>
                <a:gd name="T24" fmla="*/ 230 w 660"/>
                <a:gd name="T25" fmla="*/ 627 h 939"/>
                <a:gd name="T26" fmla="*/ 218 w 660"/>
                <a:gd name="T27" fmla="*/ 520 h 939"/>
                <a:gd name="T28" fmla="*/ 160 w 660"/>
                <a:gd name="T29" fmla="*/ 520 h 939"/>
                <a:gd name="T30" fmla="*/ 160 w 660"/>
                <a:gd name="T31" fmla="*/ 462 h 939"/>
                <a:gd name="T32" fmla="*/ 218 w 660"/>
                <a:gd name="T33" fmla="*/ 462 h 939"/>
                <a:gd name="T34" fmla="*/ 218 w 660"/>
                <a:gd name="T35" fmla="*/ 520 h 939"/>
                <a:gd name="T36" fmla="*/ 324 w 660"/>
                <a:gd name="T37" fmla="*/ 803 h 939"/>
                <a:gd name="T38" fmla="*/ 284 w 660"/>
                <a:gd name="T39" fmla="*/ 762 h 939"/>
                <a:gd name="T40" fmla="*/ 324 w 660"/>
                <a:gd name="T41" fmla="*/ 722 h 939"/>
                <a:gd name="T42" fmla="*/ 365 w 660"/>
                <a:gd name="T43" fmla="*/ 762 h 939"/>
                <a:gd name="T44" fmla="*/ 353 w 660"/>
                <a:gd name="T45" fmla="*/ 656 h 939"/>
                <a:gd name="T46" fmla="*/ 295 w 660"/>
                <a:gd name="T47" fmla="*/ 656 h 939"/>
                <a:gd name="T48" fmla="*/ 295 w 660"/>
                <a:gd name="T49" fmla="*/ 598 h 939"/>
                <a:gd name="T50" fmla="*/ 353 w 660"/>
                <a:gd name="T51" fmla="*/ 598 h 939"/>
                <a:gd name="T52" fmla="*/ 353 w 660"/>
                <a:gd name="T53" fmla="*/ 656 h 939"/>
                <a:gd name="T54" fmla="*/ 324 w 660"/>
                <a:gd name="T55" fmla="*/ 532 h 939"/>
                <a:gd name="T56" fmla="*/ 284 w 660"/>
                <a:gd name="T57" fmla="*/ 491 h 939"/>
                <a:gd name="T58" fmla="*/ 324 w 660"/>
                <a:gd name="T59" fmla="*/ 450 h 939"/>
                <a:gd name="T60" fmla="*/ 365 w 660"/>
                <a:gd name="T61" fmla="*/ 491 h 939"/>
                <a:gd name="T62" fmla="*/ 501 w 660"/>
                <a:gd name="T63" fmla="*/ 762 h 939"/>
                <a:gd name="T64" fmla="*/ 419 w 660"/>
                <a:gd name="T65" fmla="*/ 762 h 939"/>
                <a:gd name="T66" fmla="*/ 460 w 660"/>
                <a:gd name="T67" fmla="*/ 586 h 939"/>
                <a:gd name="T68" fmla="*/ 501 w 660"/>
                <a:gd name="T69" fmla="*/ 762 h 939"/>
                <a:gd name="T70" fmla="*/ 431 w 660"/>
                <a:gd name="T71" fmla="*/ 462 h 939"/>
                <a:gd name="T72" fmla="*/ 489 w 660"/>
                <a:gd name="T73" fmla="*/ 462 h 939"/>
                <a:gd name="T74" fmla="*/ 489 w 660"/>
                <a:gd name="T75" fmla="*/ 520 h 939"/>
                <a:gd name="T76" fmla="*/ 431 w 660"/>
                <a:gd name="T77" fmla="*/ 520 h 939"/>
                <a:gd name="T78" fmla="*/ 583 w 660"/>
                <a:gd name="T79" fmla="*/ 347 h 939"/>
                <a:gd name="T80" fmla="*/ 109 w 660"/>
                <a:gd name="T81" fmla="*/ 388 h 939"/>
                <a:gd name="T82" fmla="*/ 68 w 660"/>
                <a:gd name="T83" fmla="*/ 161 h 939"/>
                <a:gd name="T84" fmla="*/ 542 w 660"/>
                <a:gd name="T85" fmla="*/ 120 h 939"/>
                <a:gd name="T86" fmla="*/ 583 w 660"/>
                <a:gd name="T87" fmla="*/ 347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0" h="939">
                  <a:moveTo>
                    <a:pt x="619" y="0"/>
                  </a:moveTo>
                  <a:cubicBezTo>
                    <a:pt x="41" y="0"/>
                    <a:pt x="41" y="0"/>
                    <a:pt x="41" y="0"/>
                  </a:cubicBezTo>
                  <a:cubicBezTo>
                    <a:pt x="18" y="0"/>
                    <a:pt x="0" y="18"/>
                    <a:pt x="0" y="41"/>
                  </a:cubicBezTo>
                  <a:cubicBezTo>
                    <a:pt x="0" y="750"/>
                    <a:pt x="0" y="750"/>
                    <a:pt x="0" y="750"/>
                  </a:cubicBezTo>
                  <a:cubicBezTo>
                    <a:pt x="0" y="854"/>
                    <a:pt x="63" y="939"/>
                    <a:pt x="167" y="939"/>
                  </a:cubicBezTo>
                  <a:cubicBezTo>
                    <a:pt x="482" y="939"/>
                    <a:pt x="482" y="939"/>
                    <a:pt x="482" y="939"/>
                  </a:cubicBezTo>
                  <a:cubicBezTo>
                    <a:pt x="586" y="939"/>
                    <a:pt x="660" y="854"/>
                    <a:pt x="660" y="750"/>
                  </a:cubicBezTo>
                  <a:cubicBezTo>
                    <a:pt x="660" y="41"/>
                    <a:pt x="660" y="41"/>
                    <a:pt x="660" y="41"/>
                  </a:cubicBezTo>
                  <a:cubicBezTo>
                    <a:pt x="660" y="18"/>
                    <a:pt x="642" y="0"/>
                    <a:pt x="619" y="0"/>
                  </a:cubicBezTo>
                  <a:close/>
                  <a:moveTo>
                    <a:pt x="218" y="791"/>
                  </a:moveTo>
                  <a:cubicBezTo>
                    <a:pt x="210" y="799"/>
                    <a:pt x="199" y="803"/>
                    <a:pt x="189" y="803"/>
                  </a:cubicBezTo>
                  <a:cubicBezTo>
                    <a:pt x="178" y="803"/>
                    <a:pt x="167" y="799"/>
                    <a:pt x="160" y="791"/>
                  </a:cubicBezTo>
                  <a:cubicBezTo>
                    <a:pt x="152" y="784"/>
                    <a:pt x="148" y="773"/>
                    <a:pt x="148" y="762"/>
                  </a:cubicBezTo>
                  <a:cubicBezTo>
                    <a:pt x="148" y="752"/>
                    <a:pt x="152" y="741"/>
                    <a:pt x="160" y="734"/>
                  </a:cubicBezTo>
                  <a:cubicBezTo>
                    <a:pt x="167" y="726"/>
                    <a:pt x="178" y="722"/>
                    <a:pt x="189" y="722"/>
                  </a:cubicBezTo>
                  <a:cubicBezTo>
                    <a:pt x="199" y="722"/>
                    <a:pt x="210" y="726"/>
                    <a:pt x="218" y="734"/>
                  </a:cubicBezTo>
                  <a:cubicBezTo>
                    <a:pt x="225" y="741"/>
                    <a:pt x="230" y="752"/>
                    <a:pt x="230" y="762"/>
                  </a:cubicBezTo>
                  <a:cubicBezTo>
                    <a:pt x="230" y="773"/>
                    <a:pt x="225" y="784"/>
                    <a:pt x="218" y="791"/>
                  </a:cubicBezTo>
                  <a:close/>
                  <a:moveTo>
                    <a:pt x="218" y="656"/>
                  </a:moveTo>
                  <a:cubicBezTo>
                    <a:pt x="210" y="663"/>
                    <a:pt x="199" y="668"/>
                    <a:pt x="189" y="668"/>
                  </a:cubicBezTo>
                  <a:cubicBezTo>
                    <a:pt x="178" y="668"/>
                    <a:pt x="167" y="663"/>
                    <a:pt x="160" y="656"/>
                  </a:cubicBezTo>
                  <a:cubicBezTo>
                    <a:pt x="152" y="648"/>
                    <a:pt x="148" y="637"/>
                    <a:pt x="148" y="627"/>
                  </a:cubicBezTo>
                  <a:cubicBezTo>
                    <a:pt x="148" y="616"/>
                    <a:pt x="152" y="605"/>
                    <a:pt x="160" y="598"/>
                  </a:cubicBezTo>
                  <a:cubicBezTo>
                    <a:pt x="167" y="590"/>
                    <a:pt x="178" y="586"/>
                    <a:pt x="189" y="586"/>
                  </a:cubicBezTo>
                  <a:cubicBezTo>
                    <a:pt x="199" y="586"/>
                    <a:pt x="210" y="590"/>
                    <a:pt x="218" y="598"/>
                  </a:cubicBezTo>
                  <a:cubicBezTo>
                    <a:pt x="225" y="605"/>
                    <a:pt x="230" y="616"/>
                    <a:pt x="230" y="627"/>
                  </a:cubicBezTo>
                  <a:cubicBezTo>
                    <a:pt x="230" y="637"/>
                    <a:pt x="225" y="648"/>
                    <a:pt x="218" y="656"/>
                  </a:cubicBezTo>
                  <a:close/>
                  <a:moveTo>
                    <a:pt x="218" y="520"/>
                  </a:moveTo>
                  <a:cubicBezTo>
                    <a:pt x="210" y="527"/>
                    <a:pt x="199" y="532"/>
                    <a:pt x="189" y="532"/>
                  </a:cubicBezTo>
                  <a:cubicBezTo>
                    <a:pt x="178" y="532"/>
                    <a:pt x="167" y="527"/>
                    <a:pt x="160" y="520"/>
                  </a:cubicBezTo>
                  <a:cubicBezTo>
                    <a:pt x="152" y="512"/>
                    <a:pt x="148" y="502"/>
                    <a:pt x="148" y="491"/>
                  </a:cubicBezTo>
                  <a:cubicBezTo>
                    <a:pt x="148" y="480"/>
                    <a:pt x="152" y="470"/>
                    <a:pt x="160" y="462"/>
                  </a:cubicBezTo>
                  <a:cubicBezTo>
                    <a:pt x="167" y="454"/>
                    <a:pt x="178" y="450"/>
                    <a:pt x="189" y="450"/>
                  </a:cubicBezTo>
                  <a:cubicBezTo>
                    <a:pt x="199" y="450"/>
                    <a:pt x="210" y="454"/>
                    <a:pt x="218" y="462"/>
                  </a:cubicBezTo>
                  <a:cubicBezTo>
                    <a:pt x="225" y="470"/>
                    <a:pt x="230" y="480"/>
                    <a:pt x="230" y="491"/>
                  </a:cubicBezTo>
                  <a:cubicBezTo>
                    <a:pt x="230" y="502"/>
                    <a:pt x="225" y="512"/>
                    <a:pt x="218" y="520"/>
                  </a:cubicBezTo>
                  <a:close/>
                  <a:moveTo>
                    <a:pt x="353" y="791"/>
                  </a:moveTo>
                  <a:cubicBezTo>
                    <a:pt x="346" y="799"/>
                    <a:pt x="335" y="803"/>
                    <a:pt x="324" y="803"/>
                  </a:cubicBezTo>
                  <a:cubicBezTo>
                    <a:pt x="314" y="803"/>
                    <a:pt x="303" y="799"/>
                    <a:pt x="295" y="791"/>
                  </a:cubicBezTo>
                  <a:cubicBezTo>
                    <a:pt x="288" y="784"/>
                    <a:pt x="284" y="773"/>
                    <a:pt x="284" y="762"/>
                  </a:cubicBezTo>
                  <a:cubicBezTo>
                    <a:pt x="284" y="752"/>
                    <a:pt x="288" y="741"/>
                    <a:pt x="295" y="734"/>
                  </a:cubicBezTo>
                  <a:cubicBezTo>
                    <a:pt x="303" y="726"/>
                    <a:pt x="314" y="722"/>
                    <a:pt x="324" y="722"/>
                  </a:cubicBezTo>
                  <a:cubicBezTo>
                    <a:pt x="335" y="722"/>
                    <a:pt x="346" y="726"/>
                    <a:pt x="353" y="734"/>
                  </a:cubicBezTo>
                  <a:cubicBezTo>
                    <a:pt x="361" y="741"/>
                    <a:pt x="365" y="752"/>
                    <a:pt x="365" y="762"/>
                  </a:cubicBezTo>
                  <a:cubicBezTo>
                    <a:pt x="365" y="773"/>
                    <a:pt x="361" y="784"/>
                    <a:pt x="353" y="791"/>
                  </a:cubicBezTo>
                  <a:close/>
                  <a:moveTo>
                    <a:pt x="353" y="656"/>
                  </a:moveTo>
                  <a:cubicBezTo>
                    <a:pt x="346" y="663"/>
                    <a:pt x="335" y="668"/>
                    <a:pt x="324" y="668"/>
                  </a:cubicBezTo>
                  <a:cubicBezTo>
                    <a:pt x="314" y="668"/>
                    <a:pt x="303" y="663"/>
                    <a:pt x="295" y="656"/>
                  </a:cubicBezTo>
                  <a:cubicBezTo>
                    <a:pt x="288" y="648"/>
                    <a:pt x="284" y="637"/>
                    <a:pt x="284" y="627"/>
                  </a:cubicBezTo>
                  <a:cubicBezTo>
                    <a:pt x="284" y="616"/>
                    <a:pt x="288" y="605"/>
                    <a:pt x="295" y="598"/>
                  </a:cubicBezTo>
                  <a:cubicBezTo>
                    <a:pt x="303" y="590"/>
                    <a:pt x="314" y="586"/>
                    <a:pt x="324" y="586"/>
                  </a:cubicBezTo>
                  <a:cubicBezTo>
                    <a:pt x="335" y="586"/>
                    <a:pt x="346" y="590"/>
                    <a:pt x="353" y="598"/>
                  </a:cubicBezTo>
                  <a:cubicBezTo>
                    <a:pt x="361" y="605"/>
                    <a:pt x="365" y="616"/>
                    <a:pt x="365" y="627"/>
                  </a:cubicBezTo>
                  <a:cubicBezTo>
                    <a:pt x="365" y="637"/>
                    <a:pt x="361" y="648"/>
                    <a:pt x="353" y="656"/>
                  </a:cubicBezTo>
                  <a:close/>
                  <a:moveTo>
                    <a:pt x="353" y="520"/>
                  </a:moveTo>
                  <a:cubicBezTo>
                    <a:pt x="346" y="527"/>
                    <a:pt x="335" y="532"/>
                    <a:pt x="324" y="532"/>
                  </a:cubicBezTo>
                  <a:cubicBezTo>
                    <a:pt x="314" y="532"/>
                    <a:pt x="303" y="527"/>
                    <a:pt x="295" y="520"/>
                  </a:cubicBezTo>
                  <a:cubicBezTo>
                    <a:pt x="288" y="512"/>
                    <a:pt x="284" y="502"/>
                    <a:pt x="284" y="491"/>
                  </a:cubicBezTo>
                  <a:cubicBezTo>
                    <a:pt x="284" y="480"/>
                    <a:pt x="288" y="470"/>
                    <a:pt x="295" y="462"/>
                  </a:cubicBezTo>
                  <a:cubicBezTo>
                    <a:pt x="303" y="454"/>
                    <a:pt x="314" y="450"/>
                    <a:pt x="324" y="450"/>
                  </a:cubicBezTo>
                  <a:cubicBezTo>
                    <a:pt x="335" y="450"/>
                    <a:pt x="346" y="454"/>
                    <a:pt x="353" y="462"/>
                  </a:cubicBezTo>
                  <a:cubicBezTo>
                    <a:pt x="361" y="470"/>
                    <a:pt x="365" y="480"/>
                    <a:pt x="365" y="491"/>
                  </a:cubicBezTo>
                  <a:cubicBezTo>
                    <a:pt x="365" y="502"/>
                    <a:pt x="361" y="512"/>
                    <a:pt x="353" y="520"/>
                  </a:cubicBezTo>
                  <a:close/>
                  <a:moveTo>
                    <a:pt x="501" y="762"/>
                  </a:moveTo>
                  <a:cubicBezTo>
                    <a:pt x="501" y="785"/>
                    <a:pt x="483" y="803"/>
                    <a:pt x="460" y="803"/>
                  </a:cubicBezTo>
                  <a:cubicBezTo>
                    <a:pt x="438" y="803"/>
                    <a:pt x="419" y="785"/>
                    <a:pt x="419" y="762"/>
                  </a:cubicBezTo>
                  <a:cubicBezTo>
                    <a:pt x="419" y="627"/>
                    <a:pt x="419" y="627"/>
                    <a:pt x="419" y="627"/>
                  </a:cubicBezTo>
                  <a:cubicBezTo>
                    <a:pt x="419" y="604"/>
                    <a:pt x="438" y="586"/>
                    <a:pt x="460" y="586"/>
                  </a:cubicBezTo>
                  <a:cubicBezTo>
                    <a:pt x="483" y="586"/>
                    <a:pt x="501" y="604"/>
                    <a:pt x="501" y="627"/>
                  </a:cubicBezTo>
                  <a:lnTo>
                    <a:pt x="501" y="762"/>
                  </a:lnTo>
                  <a:close/>
                  <a:moveTo>
                    <a:pt x="419" y="491"/>
                  </a:moveTo>
                  <a:cubicBezTo>
                    <a:pt x="419" y="480"/>
                    <a:pt x="424" y="470"/>
                    <a:pt x="431" y="462"/>
                  </a:cubicBezTo>
                  <a:cubicBezTo>
                    <a:pt x="439" y="454"/>
                    <a:pt x="449" y="450"/>
                    <a:pt x="460" y="450"/>
                  </a:cubicBezTo>
                  <a:cubicBezTo>
                    <a:pt x="471" y="450"/>
                    <a:pt x="481" y="454"/>
                    <a:pt x="489" y="462"/>
                  </a:cubicBezTo>
                  <a:cubicBezTo>
                    <a:pt x="497" y="470"/>
                    <a:pt x="501" y="480"/>
                    <a:pt x="501" y="491"/>
                  </a:cubicBezTo>
                  <a:cubicBezTo>
                    <a:pt x="501" y="502"/>
                    <a:pt x="497" y="512"/>
                    <a:pt x="489" y="520"/>
                  </a:cubicBezTo>
                  <a:cubicBezTo>
                    <a:pt x="481" y="527"/>
                    <a:pt x="471" y="532"/>
                    <a:pt x="460" y="532"/>
                  </a:cubicBezTo>
                  <a:cubicBezTo>
                    <a:pt x="449" y="532"/>
                    <a:pt x="439" y="527"/>
                    <a:pt x="431" y="520"/>
                  </a:cubicBezTo>
                  <a:cubicBezTo>
                    <a:pt x="424" y="512"/>
                    <a:pt x="419" y="502"/>
                    <a:pt x="419" y="491"/>
                  </a:cubicBezTo>
                  <a:close/>
                  <a:moveTo>
                    <a:pt x="583" y="347"/>
                  </a:moveTo>
                  <a:cubicBezTo>
                    <a:pt x="583" y="370"/>
                    <a:pt x="565" y="388"/>
                    <a:pt x="542" y="388"/>
                  </a:cubicBezTo>
                  <a:cubicBezTo>
                    <a:pt x="109" y="388"/>
                    <a:pt x="109" y="388"/>
                    <a:pt x="109" y="388"/>
                  </a:cubicBezTo>
                  <a:cubicBezTo>
                    <a:pt x="86" y="388"/>
                    <a:pt x="68" y="370"/>
                    <a:pt x="68" y="347"/>
                  </a:cubicBezTo>
                  <a:cubicBezTo>
                    <a:pt x="68" y="161"/>
                    <a:pt x="68" y="161"/>
                    <a:pt x="68" y="161"/>
                  </a:cubicBezTo>
                  <a:cubicBezTo>
                    <a:pt x="68" y="139"/>
                    <a:pt x="86" y="120"/>
                    <a:pt x="109" y="120"/>
                  </a:cubicBezTo>
                  <a:cubicBezTo>
                    <a:pt x="542" y="120"/>
                    <a:pt x="542" y="120"/>
                    <a:pt x="542" y="120"/>
                  </a:cubicBezTo>
                  <a:cubicBezTo>
                    <a:pt x="565" y="120"/>
                    <a:pt x="583" y="139"/>
                    <a:pt x="583" y="161"/>
                  </a:cubicBezTo>
                  <a:lnTo>
                    <a:pt x="583" y="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4"/>
            <p:cNvSpPr>
              <a:spLocks/>
            </p:cNvSpPr>
            <p:nvPr/>
          </p:nvSpPr>
          <p:spPr bwMode="auto">
            <a:xfrm>
              <a:off x="6513513" y="8689976"/>
              <a:ext cx="366713" cy="136525"/>
            </a:xfrm>
            <a:custGeom>
              <a:avLst/>
              <a:gdLst>
                <a:gd name="T0" fmla="*/ 280 w 321"/>
                <a:gd name="T1" fmla="*/ 0 h 119"/>
                <a:gd name="T2" fmla="*/ 0 w 321"/>
                <a:gd name="T3" fmla="*/ 0 h 119"/>
                <a:gd name="T4" fmla="*/ 0 w 321"/>
                <a:gd name="T5" fmla="*/ 119 h 119"/>
                <a:gd name="T6" fmla="*/ 321 w 321"/>
                <a:gd name="T7" fmla="*/ 119 h 119"/>
                <a:gd name="T8" fmla="*/ 321 w 321"/>
                <a:gd name="T9" fmla="*/ 41 h 119"/>
                <a:gd name="T10" fmla="*/ 280 w 321"/>
                <a:gd name="T11" fmla="*/ 0 h 119"/>
              </a:gdLst>
              <a:ahLst/>
              <a:cxnLst>
                <a:cxn ang="0">
                  <a:pos x="T0" y="T1"/>
                </a:cxn>
                <a:cxn ang="0">
                  <a:pos x="T2" y="T3"/>
                </a:cxn>
                <a:cxn ang="0">
                  <a:pos x="T4" y="T5"/>
                </a:cxn>
                <a:cxn ang="0">
                  <a:pos x="T6" y="T7"/>
                </a:cxn>
                <a:cxn ang="0">
                  <a:pos x="T8" y="T9"/>
                </a:cxn>
                <a:cxn ang="0">
                  <a:pos x="T10" y="T11"/>
                </a:cxn>
              </a:cxnLst>
              <a:rect l="0" t="0" r="r" b="b"/>
              <a:pathLst>
                <a:path w="321" h="119">
                  <a:moveTo>
                    <a:pt x="280" y="0"/>
                  </a:moveTo>
                  <a:cubicBezTo>
                    <a:pt x="0" y="0"/>
                    <a:pt x="0" y="0"/>
                    <a:pt x="0" y="0"/>
                  </a:cubicBezTo>
                  <a:cubicBezTo>
                    <a:pt x="0" y="119"/>
                    <a:pt x="0" y="119"/>
                    <a:pt x="0" y="119"/>
                  </a:cubicBezTo>
                  <a:cubicBezTo>
                    <a:pt x="321" y="119"/>
                    <a:pt x="321" y="119"/>
                    <a:pt x="321" y="119"/>
                  </a:cubicBezTo>
                  <a:cubicBezTo>
                    <a:pt x="321" y="41"/>
                    <a:pt x="321" y="41"/>
                    <a:pt x="321" y="41"/>
                  </a:cubicBezTo>
                  <a:cubicBezTo>
                    <a:pt x="321" y="18"/>
                    <a:pt x="303" y="0"/>
                    <a:pt x="2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a:off x="6513513" y="8956676"/>
              <a:ext cx="366713" cy="292100"/>
            </a:xfrm>
            <a:custGeom>
              <a:avLst/>
              <a:gdLst>
                <a:gd name="T0" fmla="*/ 0 w 321"/>
                <a:gd name="T1" fmla="*/ 255 h 255"/>
                <a:gd name="T2" fmla="*/ 280 w 321"/>
                <a:gd name="T3" fmla="*/ 255 h 255"/>
                <a:gd name="T4" fmla="*/ 321 w 321"/>
                <a:gd name="T5" fmla="*/ 214 h 255"/>
                <a:gd name="T6" fmla="*/ 321 w 321"/>
                <a:gd name="T7" fmla="*/ 0 h 255"/>
                <a:gd name="T8" fmla="*/ 0 w 321"/>
                <a:gd name="T9" fmla="*/ 0 h 255"/>
                <a:gd name="T10" fmla="*/ 0 w 321"/>
                <a:gd name="T11" fmla="*/ 255 h 255"/>
              </a:gdLst>
              <a:ahLst/>
              <a:cxnLst>
                <a:cxn ang="0">
                  <a:pos x="T0" y="T1"/>
                </a:cxn>
                <a:cxn ang="0">
                  <a:pos x="T2" y="T3"/>
                </a:cxn>
                <a:cxn ang="0">
                  <a:pos x="T4" y="T5"/>
                </a:cxn>
                <a:cxn ang="0">
                  <a:pos x="T6" y="T7"/>
                </a:cxn>
                <a:cxn ang="0">
                  <a:pos x="T8" y="T9"/>
                </a:cxn>
                <a:cxn ang="0">
                  <a:pos x="T10" y="T11"/>
                </a:cxn>
              </a:cxnLst>
              <a:rect l="0" t="0" r="r" b="b"/>
              <a:pathLst>
                <a:path w="321" h="255">
                  <a:moveTo>
                    <a:pt x="0" y="255"/>
                  </a:moveTo>
                  <a:cubicBezTo>
                    <a:pt x="280" y="255"/>
                    <a:pt x="280" y="255"/>
                    <a:pt x="280" y="255"/>
                  </a:cubicBezTo>
                  <a:cubicBezTo>
                    <a:pt x="303" y="255"/>
                    <a:pt x="321" y="236"/>
                    <a:pt x="321" y="214"/>
                  </a:cubicBezTo>
                  <a:cubicBezTo>
                    <a:pt x="321" y="0"/>
                    <a:pt x="321" y="0"/>
                    <a:pt x="321" y="0"/>
                  </a:cubicBezTo>
                  <a:cubicBezTo>
                    <a:pt x="0" y="0"/>
                    <a:pt x="0" y="0"/>
                    <a:pt x="0" y="0"/>
                  </a:cubicBezTo>
                  <a:lnTo>
                    <a:pt x="0"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p:cNvGrpSpPr/>
          <p:nvPr>
            <p:custDataLst>
              <p:tags r:id="rId8"/>
            </p:custDataLst>
          </p:nvPr>
        </p:nvGrpSpPr>
        <p:grpSpPr>
          <a:xfrm>
            <a:off x="2147444" y="3462597"/>
            <a:ext cx="771186" cy="771186"/>
            <a:chOff x="5610225" y="10147301"/>
            <a:chExt cx="287338" cy="287338"/>
          </a:xfrm>
          <a:solidFill>
            <a:schemeClr val="accent6"/>
          </a:solidFill>
        </p:grpSpPr>
        <p:sp>
          <p:nvSpPr>
            <p:cNvPr id="100" name="Freeform 26"/>
            <p:cNvSpPr>
              <a:spLocks noEditPoints="1"/>
            </p:cNvSpPr>
            <p:nvPr/>
          </p:nvSpPr>
          <p:spPr bwMode="auto">
            <a:xfrm>
              <a:off x="5610225" y="10147301"/>
              <a:ext cx="287338" cy="287338"/>
            </a:xfrm>
            <a:custGeom>
              <a:avLst/>
              <a:gdLst>
                <a:gd name="T0" fmla="*/ 233 w 252"/>
                <a:gd name="T1" fmla="*/ 102 h 252"/>
                <a:gd name="T2" fmla="*/ 229 w 252"/>
                <a:gd name="T3" fmla="*/ 64 h 252"/>
                <a:gd name="T4" fmla="*/ 219 w 252"/>
                <a:gd name="T5" fmla="*/ 50 h 252"/>
                <a:gd name="T6" fmla="*/ 184 w 252"/>
                <a:gd name="T7" fmla="*/ 33 h 252"/>
                <a:gd name="T8" fmla="*/ 154 w 252"/>
                <a:gd name="T9" fmla="*/ 9 h 252"/>
                <a:gd name="T10" fmla="*/ 137 w 252"/>
                <a:gd name="T11" fmla="*/ 6 h 252"/>
                <a:gd name="T12" fmla="*/ 101 w 252"/>
                <a:gd name="T13" fmla="*/ 19 h 252"/>
                <a:gd name="T14" fmla="*/ 62 w 252"/>
                <a:gd name="T15" fmla="*/ 23 h 252"/>
                <a:gd name="T16" fmla="*/ 48 w 252"/>
                <a:gd name="T17" fmla="*/ 33 h 252"/>
                <a:gd name="T18" fmla="*/ 32 w 252"/>
                <a:gd name="T19" fmla="*/ 68 h 252"/>
                <a:gd name="T20" fmla="*/ 8 w 252"/>
                <a:gd name="T21" fmla="*/ 98 h 252"/>
                <a:gd name="T22" fmla="*/ 5 w 252"/>
                <a:gd name="T23" fmla="*/ 115 h 252"/>
                <a:gd name="T24" fmla="*/ 5 w 252"/>
                <a:gd name="T25" fmla="*/ 138 h 252"/>
                <a:gd name="T26" fmla="*/ 11 w 252"/>
                <a:gd name="T27" fmla="*/ 168 h 252"/>
                <a:gd name="T28" fmla="*/ 22 w 252"/>
                <a:gd name="T29" fmla="*/ 189 h 252"/>
                <a:gd name="T30" fmla="*/ 31 w 252"/>
                <a:gd name="T31" fmla="*/ 203 h 252"/>
                <a:gd name="T32" fmla="*/ 66 w 252"/>
                <a:gd name="T33" fmla="*/ 220 h 252"/>
                <a:gd name="T34" fmla="*/ 96 w 252"/>
                <a:gd name="T35" fmla="*/ 244 h 252"/>
                <a:gd name="T36" fmla="*/ 113 w 252"/>
                <a:gd name="T37" fmla="*/ 247 h 252"/>
                <a:gd name="T38" fmla="*/ 137 w 252"/>
                <a:gd name="T39" fmla="*/ 247 h 252"/>
                <a:gd name="T40" fmla="*/ 166 w 252"/>
                <a:gd name="T41" fmla="*/ 240 h 252"/>
                <a:gd name="T42" fmla="*/ 191 w 252"/>
                <a:gd name="T43" fmla="*/ 220 h 252"/>
                <a:gd name="T44" fmla="*/ 219 w 252"/>
                <a:gd name="T45" fmla="*/ 203 h 252"/>
                <a:gd name="T46" fmla="*/ 235 w 252"/>
                <a:gd name="T47" fmla="*/ 178 h 252"/>
                <a:gd name="T48" fmla="*/ 238 w 252"/>
                <a:gd name="T49" fmla="*/ 146 h 252"/>
                <a:gd name="T50" fmla="*/ 246 w 252"/>
                <a:gd name="T51" fmla="*/ 115 h 252"/>
                <a:gd name="T52" fmla="*/ 201 w 252"/>
                <a:gd name="T53" fmla="*/ 174 h 252"/>
                <a:gd name="T54" fmla="*/ 178 w 252"/>
                <a:gd name="T55" fmla="*/ 202 h 252"/>
                <a:gd name="T56" fmla="*/ 145 w 252"/>
                <a:gd name="T57" fmla="*/ 214 h 252"/>
                <a:gd name="T58" fmla="*/ 109 w 252"/>
                <a:gd name="T59" fmla="*/ 218 h 252"/>
                <a:gd name="T60" fmla="*/ 78 w 252"/>
                <a:gd name="T61" fmla="*/ 202 h 252"/>
                <a:gd name="T62" fmla="*/ 50 w 252"/>
                <a:gd name="T63" fmla="*/ 180 h 252"/>
                <a:gd name="T64" fmla="*/ 38 w 252"/>
                <a:gd name="T65" fmla="*/ 146 h 252"/>
                <a:gd name="T66" fmla="*/ 34 w 252"/>
                <a:gd name="T67" fmla="*/ 111 h 252"/>
                <a:gd name="T68" fmla="*/ 50 w 252"/>
                <a:gd name="T69" fmla="*/ 79 h 252"/>
                <a:gd name="T70" fmla="*/ 72 w 252"/>
                <a:gd name="T71" fmla="*/ 51 h 252"/>
                <a:gd name="T72" fmla="*/ 105 w 252"/>
                <a:gd name="T73" fmla="*/ 40 h 252"/>
                <a:gd name="T74" fmla="*/ 141 w 252"/>
                <a:gd name="T75" fmla="*/ 35 h 252"/>
                <a:gd name="T76" fmla="*/ 173 w 252"/>
                <a:gd name="T77" fmla="*/ 51 h 252"/>
                <a:gd name="T78" fmla="*/ 201 w 252"/>
                <a:gd name="T79" fmla="*/ 73 h 252"/>
                <a:gd name="T80" fmla="*/ 212 w 252"/>
                <a:gd name="T81" fmla="*/ 107 h 252"/>
                <a:gd name="T82" fmla="*/ 216 w 252"/>
                <a:gd name="T83" fmla="*/ 1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252">
                  <a:moveTo>
                    <a:pt x="246" y="115"/>
                  </a:moveTo>
                  <a:cubicBezTo>
                    <a:pt x="233" y="102"/>
                    <a:pt x="233" y="102"/>
                    <a:pt x="233" y="102"/>
                  </a:cubicBezTo>
                  <a:cubicBezTo>
                    <a:pt x="239" y="85"/>
                    <a:pt x="239" y="85"/>
                    <a:pt x="239" y="85"/>
                  </a:cubicBezTo>
                  <a:cubicBezTo>
                    <a:pt x="242" y="77"/>
                    <a:pt x="237" y="67"/>
                    <a:pt x="229" y="64"/>
                  </a:cubicBezTo>
                  <a:cubicBezTo>
                    <a:pt x="219" y="60"/>
                    <a:pt x="219" y="60"/>
                    <a:pt x="219" y="60"/>
                  </a:cubicBezTo>
                  <a:cubicBezTo>
                    <a:pt x="219" y="50"/>
                    <a:pt x="219" y="50"/>
                    <a:pt x="219" y="50"/>
                  </a:cubicBezTo>
                  <a:cubicBezTo>
                    <a:pt x="219" y="41"/>
                    <a:pt x="211" y="33"/>
                    <a:pt x="202" y="33"/>
                  </a:cubicBezTo>
                  <a:cubicBezTo>
                    <a:pt x="184" y="33"/>
                    <a:pt x="184" y="33"/>
                    <a:pt x="184" y="33"/>
                  </a:cubicBezTo>
                  <a:cubicBezTo>
                    <a:pt x="176" y="17"/>
                    <a:pt x="176" y="17"/>
                    <a:pt x="176" y="17"/>
                  </a:cubicBezTo>
                  <a:cubicBezTo>
                    <a:pt x="173" y="9"/>
                    <a:pt x="162" y="5"/>
                    <a:pt x="154" y="9"/>
                  </a:cubicBezTo>
                  <a:cubicBezTo>
                    <a:pt x="144" y="14"/>
                    <a:pt x="144" y="14"/>
                    <a:pt x="144" y="14"/>
                  </a:cubicBezTo>
                  <a:cubicBezTo>
                    <a:pt x="137" y="6"/>
                    <a:pt x="137" y="6"/>
                    <a:pt x="137" y="6"/>
                  </a:cubicBezTo>
                  <a:cubicBezTo>
                    <a:pt x="131" y="0"/>
                    <a:pt x="120" y="0"/>
                    <a:pt x="113" y="6"/>
                  </a:cubicBezTo>
                  <a:cubicBezTo>
                    <a:pt x="101" y="19"/>
                    <a:pt x="101" y="19"/>
                    <a:pt x="101" y="19"/>
                  </a:cubicBezTo>
                  <a:cubicBezTo>
                    <a:pt x="84" y="13"/>
                    <a:pt x="84" y="13"/>
                    <a:pt x="84" y="13"/>
                  </a:cubicBezTo>
                  <a:cubicBezTo>
                    <a:pt x="75" y="10"/>
                    <a:pt x="65" y="14"/>
                    <a:pt x="62" y="23"/>
                  </a:cubicBezTo>
                  <a:cubicBezTo>
                    <a:pt x="59" y="33"/>
                    <a:pt x="59" y="33"/>
                    <a:pt x="59" y="33"/>
                  </a:cubicBezTo>
                  <a:cubicBezTo>
                    <a:pt x="48" y="33"/>
                    <a:pt x="48" y="33"/>
                    <a:pt x="48" y="33"/>
                  </a:cubicBezTo>
                  <a:cubicBezTo>
                    <a:pt x="39" y="33"/>
                    <a:pt x="32" y="41"/>
                    <a:pt x="32" y="50"/>
                  </a:cubicBezTo>
                  <a:cubicBezTo>
                    <a:pt x="32" y="68"/>
                    <a:pt x="32" y="68"/>
                    <a:pt x="32" y="68"/>
                  </a:cubicBezTo>
                  <a:cubicBezTo>
                    <a:pt x="16" y="75"/>
                    <a:pt x="16" y="75"/>
                    <a:pt x="16" y="75"/>
                  </a:cubicBezTo>
                  <a:cubicBezTo>
                    <a:pt x="7" y="79"/>
                    <a:pt x="4" y="89"/>
                    <a:pt x="8" y="98"/>
                  </a:cubicBezTo>
                  <a:cubicBezTo>
                    <a:pt x="12" y="107"/>
                    <a:pt x="12" y="107"/>
                    <a:pt x="12" y="107"/>
                  </a:cubicBezTo>
                  <a:cubicBezTo>
                    <a:pt x="5" y="115"/>
                    <a:pt x="5" y="115"/>
                    <a:pt x="5" y="115"/>
                  </a:cubicBezTo>
                  <a:cubicBezTo>
                    <a:pt x="1" y="118"/>
                    <a:pt x="0" y="122"/>
                    <a:pt x="0" y="127"/>
                  </a:cubicBezTo>
                  <a:cubicBezTo>
                    <a:pt x="0" y="131"/>
                    <a:pt x="2" y="135"/>
                    <a:pt x="5" y="138"/>
                  </a:cubicBezTo>
                  <a:cubicBezTo>
                    <a:pt x="17" y="151"/>
                    <a:pt x="17" y="151"/>
                    <a:pt x="17" y="151"/>
                  </a:cubicBezTo>
                  <a:cubicBezTo>
                    <a:pt x="11" y="168"/>
                    <a:pt x="11" y="168"/>
                    <a:pt x="11" y="168"/>
                  </a:cubicBezTo>
                  <a:cubicBezTo>
                    <a:pt x="10" y="172"/>
                    <a:pt x="10" y="177"/>
                    <a:pt x="12" y="181"/>
                  </a:cubicBezTo>
                  <a:cubicBezTo>
                    <a:pt x="14" y="185"/>
                    <a:pt x="17" y="188"/>
                    <a:pt x="22" y="189"/>
                  </a:cubicBezTo>
                  <a:cubicBezTo>
                    <a:pt x="31" y="193"/>
                    <a:pt x="31" y="193"/>
                    <a:pt x="31" y="193"/>
                  </a:cubicBezTo>
                  <a:cubicBezTo>
                    <a:pt x="31" y="203"/>
                    <a:pt x="31" y="203"/>
                    <a:pt x="31" y="203"/>
                  </a:cubicBezTo>
                  <a:cubicBezTo>
                    <a:pt x="31" y="213"/>
                    <a:pt x="39" y="220"/>
                    <a:pt x="48" y="220"/>
                  </a:cubicBezTo>
                  <a:cubicBezTo>
                    <a:pt x="66" y="220"/>
                    <a:pt x="66" y="220"/>
                    <a:pt x="66" y="220"/>
                  </a:cubicBezTo>
                  <a:cubicBezTo>
                    <a:pt x="74" y="236"/>
                    <a:pt x="74" y="236"/>
                    <a:pt x="74" y="236"/>
                  </a:cubicBezTo>
                  <a:cubicBezTo>
                    <a:pt x="78" y="244"/>
                    <a:pt x="88" y="248"/>
                    <a:pt x="96" y="244"/>
                  </a:cubicBezTo>
                  <a:cubicBezTo>
                    <a:pt x="106" y="239"/>
                    <a:pt x="106" y="239"/>
                    <a:pt x="106" y="239"/>
                  </a:cubicBezTo>
                  <a:cubicBezTo>
                    <a:pt x="113" y="247"/>
                    <a:pt x="113" y="247"/>
                    <a:pt x="113" y="247"/>
                  </a:cubicBezTo>
                  <a:cubicBezTo>
                    <a:pt x="116" y="250"/>
                    <a:pt x="121" y="252"/>
                    <a:pt x="125" y="252"/>
                  </a:cubicBezTo>
                  <a:cubicBezTo>
                    <a:pt x="130" y="252"/>
                    <a:pt x="134" y="250"/>
                    <a:pt x="137" y="247"/>
                  </a:cubicBezTo>
                  <a:cubicBezTo>
                    <a:pt x="150" y="234"/>
                    <a:pt x="150" y="234"/>
                    <a:pt x="150" y="234"/>
                  </a:cubicBezTo>
                  <a:cubicBezTo>
                    <a:pt x="166" y="240"/>
                    <a:pt x="166" y="240"/>
                    <a:pt x="166" y="240"/>
                  </a:cubicBezTo>
                  <a:cubicBezTo>
                    <a:pt x="175" y="243"/>
                    <a:pt x="185" y="239"/>
                    <a:pt x="188" y="230"/>
                  </a:cubicBezTo>
                  <a:cubicBezTo>
                    <a:pt x="191" y="220"/>
                    <a:pt x="191" y="220"/>
                    <a:pt x="191" y="220"/>
                  </a:cubicBezTo>
                  <a:cubicBezTo>
                    <a:pt x="202" y="220"/>
                    <a:pt x="202" y="220"/>
                    <a:pt x="202" y="220"/>
                  </a:cubicBezTo>
                  <a:cubicBezTo>
                    <a:pt x="211" y="220"/>
                    <a:pt x="219" y="213"/>
                    <a:pt x="219" y="203"/>
                  </a:cubicBezTo>
                  <a:cubicBezTo>
                    <a:pt x="219" y="186"/>
                    <a:pt x="219" y="186"/>
                    <a:pt x="219" y="186"/>
                  </a:cubicBezTo>
                  <a:cubicBezTo>
                    <a:pt x="235" y="178"/>
                    <a:pt x="235" y="178"/>
                    <a:pt x="235" y="178"/>
                  </a:cubicBezTo>
                  <a:cubicBezTo>
                    <a:pt x="243" y="174"/>
                    <a:pt x="247" y="164"/>
                    <a:pt x="243" y="155"/>
                  </a:cubicBezTo>
                  <a:cubicBezTo>
                    <a:pt x="238" y="146"/>
                    <a:pt x="238" y="146"/>
                    <a:pt x="238" y="146"/>
                  </a:cubicBezTo>
                  <a:cubicBezTo>
                    <a:pt x="246" y="138"/>
                    <a:pt x="246" y="138"/>
                    <a:pt x="246" y="138"/>
                  </a:cubicBezTo>
                  <a:cubicBezTo>
                    <a:pt x="252" y="132"/>
                    <a:pt x="252" y="121"/>
                    <a:pt x="246" y="115"/>
                  </a:cubicBezTo>
                  <a:close/>
                  <a:moveTo>
                    <a:pt x="226" y="162"/>
                  </a:moveTo>
                  <a:cubicBezTo>
                    <a:pt x="201" y="174"/>
                    <a:pt x="201" y="174"/>
                    <a:pt x="201" y="174"/>
                  </a:cubicBezTo>
                  <a:cubicBezTo>
                    <a:pt x="201" y="202"/>
                    <a:pt x="201" y="202"/>
                    <a:pt x="201" y="202"/>
                  </a:cubicBezTo>
                  <a:cubicBezTo>
                    <a:pt x="178" y="202"/>
                    <a:pt x="178" y="202"/>
                    <a:pt x="178" y="202"/>
                  </a:cubicBezTo>
                  <a:cubicBezTo>
                    <a:pt x="171" y="223"/>
                    <a:pt x="171" y="223"/>
                    <a:pt x="171" y="223"/>
                  </a:cubicBezTo>
                  <a:cubicBezTo>
                    <a:pt x="145" y="214"/>
                    <a:pt x="145" y="214"/>
                    <a:pt x="145" y="214"/>
                  </a:cubicBezTo>
                  <a:cubicBezTo>
                    <a:pt x="125" y="233"/>
                    <a:pt x="125" y="233"/>
                    <a:pt x="125" y="233"/>
                  </a:cubicBezTo>
                  <a:cubicBezTo>
                    <a:pt x="109" y="218"/>
                    <a:pt x="109" y="218"/>
                    <a:pt x="109" y="218"/>
                  </a:cubicBezTo>
                  <a:cubicBezTo>
                    <a:pt x="90" y="227"/>
                    <a:pt x="90" y="227"/>
                    <a:pt x="90" y="227"/>
                  </a:cubicBezTo>
                  <a:cubicBezTo>
                    <a:pt x="78" y="202"/>
                    <a:pt x="78" y="202"/>
                    <a:pt x="78" y="202"/>
                  </a:cubicBezTo>
                  <a:cubicBezTo>
                    <a:pt x="50" y="202"/>
                    <a:pt x="50" y="202"/>
                    <a:pt x="50" y="202"/>
                  </a:cubicBezTo>
                  <a:cubicBezTo>
                    <a:pt x="50" y="180"/>
                    <a:pt x="50" y="180"/>
                    <a:pt x="50" y="180"/>
                  </a:cubicBezTo>
                  <a:cubicBezTo>
                    <a:pt x="29" y="173"/>
                    <a:pt x="29" y="173"/>
                    <a:pt x="29" y="173"/>
                  </a:cubicBezTo>
                  <a:cubicBezTo>
                    <a:pt x="38" y="146"/>
                    <a:pt x="38" y="146"/>
                    <a:pt x="38" y="146"/>
                  </a:cubicBezTo>
                  <a:cubicBezTo>
                    <a:pt x="18" y="126"/>
                    <a:pt x="18" y="126"/>
                    <a:pt x="18" y="126"/>
                  </a:cubicBezTo>
                  <a:cubicBezTo>
                    <a:pt x="34" y="111"/>
                    <a:pt x="34" y="111"/>
                    <a:pt x="34" y="111"/>
                  </a:cubicBezTo>
                  <a:cubicBezTo>
                    <a:pt x="24" y="91"/>
                    <a:pt x="24" y="91"/>
                    <a:pt x="24" y="91"/>
                  </a:cubicBezTo>
                  <a:cubicBezTo>
                    <a:pt x="50" y="79"/>
                    <a:pt x="50" y="79"/>
                    <a:pt x="50" y="79"/>
                  </a:cubicBezTo>
                  <a:cubicBezTo>
                    <a:pt x="50" y="51"/>
                    <a:pt x="50" y="51"/>
                    <a:pt x="50" y="51"/>
                  </a:cubicBezTo>
                  <a:cubicBezTo>
                    <a:pt x="72" y="51"/>
                    <a:pt x="72" y="51"/>
                    <a:pt x="72" y="51"/>
                  </a:cubicBezTo>
                  <a:cubicBezTo>
                    <a:pt x="79" y="30"/>
                    <a:pt x="79" y="30"/>
                    <a:pt x="79" y="30"/>
                  </a:cubicBezTo>
                  <a:cubicBezTo>
                    <a:pt x="105" y="40"/>
                    <a:pt x="105" y="40"/>
                    <a:pt x="105" y="40"/>
                  </a:cubicBezTo>
                  <a:cubicBezTo>
                    <a:pt x="125" y="20"/>
                    <a:pt x="125" y="20"/>
                    <a:pt x="125" y="20"/>
                  </a:cubicBezTo>
                  <a:cubicBezTo>
                    <a:pt x="141" y="35"/>
                    <a:pt x="141" y="35"/>
                    <a:pt x="141" y="35"/>
                  </a:cubicBezTo>
                  <a:cubicBezTo>
                    <a:pt x="161" y="26"/>
                    <a:pt x="161" y="26"/>
                    <a:pt x="161" y="26"/>
                  </a:cubicBezTo>
                  <a:cubicBezTo>
                    <a:pt x="173" y="51"/>
                    <a:pt x="173" y="51"/>
                    <a:pt x="173" y="51"/>
                  </a:cubicBezTo>
                  <a:cubicBezTo>
                    <a:pt x="201" y="51"/>
                    <a:pt x="201" y="51"/>
                    <a:pt x="201" y="51"/>
                  </a:cubicBezTo>
                  <a:cubicBezTo>
                    <a:pt x="201" y="73"/>
                    <a:pt x="201" y="73"/>
                    <a:pt x="201" y="73"/>
                  </a:cubicBezTo>
                  <a:cubicBezTo>
                    <a:pt x="221" y="80"/>
                    <a:pt x="221" y="80"/>
                    <a:pt x="221" y="80"/>
                  </a:cubicBezTo>
                  <a:cubicBezTo>
                    <a:pt x="212" y="107"/>
                    <a:pt x="212" y="107"/>
                    <a:pt x="212" y="107"/>
                  </a:cubicBezTo>
                  <a:cubicBezTo>
                    <a:pt x="232" y="127"/>
                    <a:pt x="232" y="127"/>
                    <a:pt x="232" y="127"/>
                  </a:cubicBezTo>
                  <a:cubicBezTo>
                    <a:pt x="216" y="142"/>
                    <a:pt x="216" y="142"/>
                    <a:pt x="216" y="142"/>
                  </a:cubicBezTo>
                  <a:lnTo>
                    <a:pt x="226"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noEditPoints="1"/>
            </p:cNvSpPr>
            <p:nvPr/>
          </p:nvSpPr>
          <p:spPr bwMode="auto">
            <a:xfrm>
              <a:off x="5764213" y="10275888"/>
              <a:ext cx="63500" cy="69850"/>
            </a:xfrm>
            <a:custGeom>
              <a:avLst/>
              <a:gdLst>
                <a:gd name="T0" fmla="*/ 28 w 55"/>
                <a:gd name="T1" fmla="*/ 0 h 61"/>
                <a:gd name="T2" fmla="*/ 0 w 55"/>
                <a:gd name="T3" fmla="*/ 31 h 61"/>
                <a:gd name="T4" fmla="*/ 27 w 55"/>
                <a:gd name="T5" fmla="*/ 61 h 61"/>
                <a:gd name="T6" fmla="*/ 55 w 55"/>
                <a:gd name="T7" fmla="*/ 30 h 61"/>
                <a:gd name="T8" fmla="*/ 28 w 55"/>
                <a:gd name="T9" fmla="*/ 0 h 61"/>
                <a:gd name="T10" fmla="*/ 27 w 55"/>
                <a:gd name="T11" fmla="*/ 49 h 61"/>
                <a:gd name="T12" fmla="*/ 17 w 55"/>
                <a:gd name="T13" fmla="*/ 31 h 61"/>
                <a:gd name="T14" fmla="*/ 27 w 55"/>
                <a:gd name="T15" fmla="*/ 13 h 61"/>
                <a:gd name="T16" fmla="*/ 37 w 55"/>
                <a:gd name="T17" fmla="*/ 31 h 61"/>
                <a:gd name="T18" fmla="*/ 27 w 55"/>
                <a:gd name="T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1">
                  <a:moveTo>
                    <a:pt x="28" y="0"/>
                  </a:moveTo>
                  <a:cubicBezTo>
                    <a:pt x="11" y="0"/>
                    <a:pt x="0" y="14"/>
                    <a:pt x="0" y="31"/>
                  </a:cubicBezTo>
                  <a:cubicBezTo>
                    <a:pt x="0" y="50"/>
                    <a:pt x="12" y="61"/>
                    <a:pt x="27" y="61"/>
                  </a:cubicBezTo>
                  <a:cubicBezTo>
                    <a:pt x="41" y="61"/>
                    <a:pt x="55" y="51"/>
                    <a:pt x="55" y="30"/>
                  </a:cubicBezTo>
                  <a:cubicBezTo>
                    <a:pt x="55" y="13"/>
                    <a:pt x="45" y="0"/>
                    <a:pt x="28" y="0"/>
                  </a:cubicBezTo>
                  <a:close/>
                  <a:moveTo>
                    <a:pt x="27" y="49"/>
                  </a:moveTo>
                  <a:cubicBezTo>
                    <a:pt x="21" y="49"/>
                    <a:pt x="17" y="41"/>
                    <a:pt x="17" y="31"/>
                  </a:cubicBezTo>
                  <a:cubicBezTo>
                    <a:pt x="17" y="21"/>
                    <a:pt x="20" y="13"/>
                    <a:pt x="27" y="13"/>
                  </a:cubicBezTo>
                  <a:cubicBezTo>
                    <a:pt x="35" y="13"/>
                    <a:pt x="37" y="21"/>
                    <a:pt x="37" y="31"/>
                  </a:cubicBezTo>
                  <a:cubicBezTo>
                    <a:pt x="37" y="42"/>
                    <a:pt x="34"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a:off x="5715000" y="10229851"/>
              <a:ext cx="79375" cy="117475"/>
            </a:xfrm>
            <a:custGeom>
              <a:avLst/>
              <a:gdLst>
                <a:gd name="T0" fmla="*/ 41 w 50"/>
                <a:gd name="T1" fmla="*/ 0 h 74"/>
                <a:gd name="T2" fmla="*/ 0 w 50"/>
                <a:gd name="T3" fmla="*/ 74 h 74"/>
                <a:gd name="T4" fmla="*/ 9 w 50"/>
                <a:gd name="T5" fmla="*/ 74 h 74"/>
                <a:gd name="T6" fmla="*/ 50 w 50"/>
                <a:gd name="T7" fmla="*/ 0 h 74"/>
                <a:gd name="T8" fmla="*/ 41 w 50"/>
                <a:gd name="T9" fmla="*/ 0 h 74"/>
              </a:gdLst>
              <a:ahLst/>
              <a:cxnLst>
                <a:cxn ang="0">
                  <a:pos x="T0" y="T1"/>
                </a:cxn>
                <a:cxn ang="0">
                  <a:pos x="T2" y="T3"/>
                </a:cxn>
                <a:cxn ang="0">
                  <a:pos x="T4" y="T5"/>
                </a:cxn>
                <a:cxn ang="0">
                  <a:pos x="T6" y="T7"/>
                </a:cxn>
                <a:cxn ang="0">
                  <a:pos x="T8" y="T9"/>
                </a:cxn>
              </a:cxnLst>
              <a:rect l="0" t="0" r="r" b="b"/>
              <a:pathLst>
                <a:path w="50" h="74">
                  <a:moveTo>
                    <a:pt x="41" y="0"/>
                  </a:moveTo>
                  <a:lnTo>
                    <a:pt x="0" y="74"/>
                  </a:lnTo>
                  <a:lnTo>
                    <a:pt x="9" y="74"/>
                  </a:lnTo>
                  <a:lnTo>
                    <a:pt x="50"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noEditPoints="1"/>
            </p:cNvSpPr>
            <p:nvPr/>
          </p:nvSpPr>
          <p:spPr bwMode="auto">
            <a:xfrm>
              <a:off x="5683250" y="10229851"/>
              <a:ext cx="61913" cy="68263"/>
            </a:xfrm>
            <a:custGeom>
              <a:avLst/>
              <a:gdLst>
                <a:gd name="T0" fmla="*/ 55 w 55"/>
                <a:gd name="T1" fmla="*/ 29 h 61"/>
                <a:gd name="T2" fmla="*/ 28 w 55"/>
                <a:gd name="T3" fmla="*/ 0 h 61"/>
                <a:gd name="T4" fmla="*/ 0 w 55"/>
                <a:gd name="T5" fmla="*/ 31 h 61"/>
                <a:gd name="T6" fmla="*/ 27 w 55"/>
                <a:gd name="T7" fmla="*/ 61 h 61"/>
                <a:gd name="T8" fmla="*/ 55 w 55"/>
                <a:gd name="T9" fmla="*/ 29 h 61"/>
                <a:gd name="T10" fmla="*/ 28 w 55"/>
                <a:gd name="T11" fmla="*/ 48 h 61"/>
                <a:gd name="T12" fmla="*/ 17 w 55"/>
                <a:gd name="T13" fmla="*/ 30 h 61"/>
                <a:gd name="T14" fmla="*/ 27 w 55"/>
                <a:gd name="T15" fmla="*/ 12 h 61"/>
                <a:gd name="T16" fmla="*/ 37 w 55"/>
                <a:gd name="T17" fmla="*/ 30 h 61"/>
                <a:gd name="T18" fmla="*/ 28 w 55"/>
                <a:gd name="T19"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1">
                  <a:moveTo>
                    <a:pt x="55" y="29"/>
                  </a:moveTo>
                  <a:cubicBezTo>
                    <a:pt x="55" y="12"/>
                    <a:pt x="45" y="0"/>
                    <a:pt x="28" y="0"/>
                  </a:cubicBezTo>
                  <a:cubicBezTo>
                    <a:pt x="11" y="0"/>
                    <a:pt x="0" y="13"/>
                    <a:pt x="0" y="31"/>
                  </a:cubicBezTo>
                  <a:cubicBezTo>
                    <a:pt x="0" y="50"/>
                    <a:pt x="12" y="61"/>
                    <a:pt x="27" y="61"/>
                  </a:cubicBezTo>
                  <a:cubicBezTo>
                    <a:pt x="42" y="61"/>
                    <a:pt x="55" y="50"/>
                    <a:pt x="55" y="29"/>
                  </a:cubicBezTo>
                  <a:close/>
                  <a:moveTo>
                    <a:pt x="28" y="48"/>
                  </a:moveTo>
                  <a:cubicBezTo>
                    <a:pt x="21" y="48"/>
                    <a:pt x="17" y="41"/>
                    <a:pt x="17" y="30"/>
                  </a:cubicBezTo>
                  <a:cubicBezTo>
                    <a:pt x="17" y="20"/>
                    <a:pt x="21" y="12"/>
                    <a:pt x="27" y="12"/>
                  </a:cubicBezTo>
                  <a:cubicBezTo>
                    <a:pt x="35" y="12"/>
                    <a:pt x="37" y="20"/>
                    <a:pt x="37" y="30"/>
                  </a:cubicBezTo>
                  <a:cubicBezTo>
                    <a:pt x="37" y="41"/>
                    <a:pt x="34" y="48"/>
                    <a:pt x="2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8" name="Rectangle 157"/>
          <p:cNvSpPr/>
          <p:nvPr/>
        </p:nvSpPr>
        <p:spPr>
          <a:xfrm>
            <a:off x="7668556" y="1973766"/>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accent5">
                    <a:lumMod val="50000"/>
                  </a:schemeClr>
                </a:solidFill>
              </a:rPr>
              <a:t>$$$</a:t>
            </a:r>
          </a:p>
        </p:txBody>
      </p:sp>
      <p:sp>
        <p:nvSpPr>
          <p:cNvPr id="160" name="Rectangle 159"/>
          <p:cNvSpPr/>
          <p:nvPr/>
        </p:nvSpPr>
        <p:spPr>
          <a:xfrm>
            <a:off x="7668556" y="2887733"/>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accent5">
                    <a:lumMod val="50000"/>
                  </a:schemeClr>
                </a:solidFill>
              </a:rPr>
              <a:t>$$$</a:t>
            </a:r>
          </a:p>
        </p:txBody>
      </p:sp>
      <p:sp>
        <p:nvSpPr>
          <p:cNvPr id="161" name="Rectangle 160"/>
          <p:cNvSpPr/>
          <p:nvPr/>
        </p:nvSpPr>
        <p:spPr>
          <a:xfrm>
            <a:off x="7668556" y="3743085"/>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accent5">
                    <a:lumMod val="50000"/>
                  </a:schemeClr>
                </a:solidFill>
              </a:rPr>
              <a:t>$$$</a:t>
            </a:r>
          </a:p>
        </p:txBody>
      </p:sp>
      <p:sp>
        <p:nvSpPr>
          <p:cNvPr id="162" name="Rectangle 161"/>
          <p:cNvSpPr/>
          <p:nvPr/>
        </p:nvSpPr>
        <p:spPr>
          <a:xfrm>
            <a:off x="7668556" y="4681991"/>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accent5">
                    <a:lumMod val="50000"/>
                  </a:schemeClr>
                </a:solidFill>
              </a:rPr>
              <a:t>$$$</a:t>
            </a:r>
          </a:p>
        </p:txBody>
      </p:sp>
      <p:sp>
        <p:nvSpPr>
          <p:cNvPr id="163" name="Rectangle 162"/>
          <p:cNvSpPr/>
          <p:nvPr/>
        </p:nvSpPr>
        <p:spPr>
          <a:xfrm>
            <a:off x="10933291" y="1973766"/>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tx1"/>
                </a:solidFill>
              </a:rPr>
              <a:t>$$$</a:t>
            </a:r>
          </a:p>
        </p:txBody>
      </p:sp>
      <p:sp>
        <p:nvSpPr>
          <p:cNvPr id="164" name="Rectangle 163"/>
          <p:cNvSpPr/>
          <p:nvPr/>
        </p:nvSpPr>
        <p:spPr>
          <a:xfrm>
            <a:off x="10137649" y="2437707"/>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tx1"/>
                </a:solidFill>
              </a:rPr>
              <a:t>$$$</a:t>
            </a:r>
          </a:p>
        </p:txBody>
      </p:sp>
      <p:sp>
        <p:nvSpPr>
          <p:cNvPr id="165" name="Rectangle 164"/>
          <p:cNvSpPr/>
          <p:nvPr/>
        </p:nvSpPr>
        <p:spPr>
          <a:xfrm>
            <a:off x="10153280" y="3905946"/>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tx1"/>
                </a:solidFill>
              </a:rPr>
              <a:t>$$$</a:t>
            </a:r>
          </a:p>
        </p:txBody>
      </p:sp>
      <p:sp>
        <p:nvSpPr>
          <p:cNvPr id="166" name="Rectangle 165"/>
          <p:cNvSpPr/>
          <p:nvPr/>
        </p:nvSpPr>
        <p:spPr>
          <a:xfrm>
            <a:off x="10933291" y="4345221"/>
            <a:ext cx="725406" cy="2627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US" sz="1400" b="1" dirty="0" smtClean="0">
                <a:solidFill>
                  <a:schemeClr val="tx1"/>
                </a:solidFill>
              </a:rPr>
              <a:t>$$$</a:t>
            </a:r>
          </a:p>
        </p:txBody>
      </p:sp>
      <p:grpSp>
        <p:nvGrpSpPr>
          <p:cNvPr id="138" name="Group 137"/>
          <p:cNvGrpSpPr/>
          <p:nvPr>
            <p:custDataLst>
              <p:tags r:id="rId9"/>
            </p:custDataLst>
          </p:nvPr>
        </p:nvGrpSpPr>
        <p:grpSpPr>
          <a:xfrm>
            <a:off x="119560" y="2583577"/>
            <a:ext cx="1257526" cy="1420600"/>
            <a:chOff x="647753" y="1726239"/>
            <a:chExt cx="2537407" cy="2866454"/>
          </a:xfrm>
        </p:grpSpPr>
        <p:grpSp>
          <p:nvGrpSpPr>
            <p:cNvPr id="139" name="Group 138"/>
            <p:cNvGrpSpPr>
              <a:grpSpLocks noChangeAspect="1"/>
            </p:cNvGrpSpPr>
            <p:nvPr>
              <p:custDataLst>
                <p:tags r:id="rId10"/>
              </p:custDataLst>
            </p:nvPr>
          </p:nvGrpSpPr>
          <p:grpSpPr>
            <a:xfrm>
              <a:off x="776685" y="1726239"/>
              <a:ext cx="1043078" cy="1390108"/>
              <a:chOff x="1222375" y="2117725"/>
              <a:chExt cx="835025" cy="1112838"/>
            </a:xfrm>
            <a:solidFill>
              <a:schemeClr val="accent3"/>
            </a:solidFill>
          </p:grpSpPr>
          <p:sp>
            <p:nvSpPr>
              <p:cNvPr id="150" name="Freeform 9"/>
              <p:cNvSpPr>
                <a:spLocks/>
              </p:cNvSpPr>
              <p:nvPr/>
            </p:nvSpPr>
            <p:spPr bwMode="auto">
              <a:xfrm>
                <a:off x="1362075" y="2117725"/>
                <a:ext cx="557213" cy="552450"/>
              </a:xfrm>
              <a:custGeom>
                <a:avLst/>
                <a:gdLst>
                  <a:gd name="T0" fmla="*/ 412 w 971"/>
                  <a:gd name="T1" fmla="*/ 963 h 963"/>
                  <a:gd name="T2" fmla="*/ 122 w 971"/>
                  <a:gd name="T3" fmla="*/ 607 h 963"/>
                  <a:gd name="T4" fmla="*/ 301 w 971"/>
                  <a:gd name="T5" fmla="*/ 295 h 963"/>
                  <a:gd name="T6" fmla="*/ 500 w 971"/>
                  <a:gd name="T7" fmla="*/ 498 h 963"/>
                  <a:gd name="T8" fmla="*/ 844 w 971"/>
                  <a:gd name="T9" fmla="*/ 554 h 963"/>
                  <a:gd name="T10" fmla="*/ 849 w 971"/>
                  <a:gd name="T11" fmla="*/ 607 h 963"/>
                  <a:gd name="T12" fmla="*/ 559 w 971"/>
                  <a:gd name="T13" fmla="*/ 963 h 963"/>
                  <a:gd name="T14" fmla="*/ 971 w 971"/>
                  <a:gd name="T15" fmla="*/ 485 h 963"/>
                  <a:gd name="T16" fmla="*/ 485 w 971"/>
                  <a:gd name="T17" fmla="*/ 0 h 963"/>
                  <a:gd name="T18" fmla="*/ 0 w 971"/>
                  <a:gd name="T19" fmla="*/ 485 h 963"/>
                  <a:gd name="T20" fmla="*/ 412 w 971"/>
                  <a:gd name="T21" fmla="*/ 96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1" h="963">
                    <a:moveTo>
                      <a:pt x="412" y="963"/>
                    </a:moveTo>
                    <a:cubicBezTo>
                      <a:pt x="246" y="929"/>
                      <a:pt x="122" y="782"/>
                      <a:pt x="122" y="607"/>
                    </a:cubicBezTo>
                    <a:cubicBezTo>
                      <a:pt x="122" y="473"/>
                      <a:pt x="194" y="358"/>
                      <a:pt x="301" y="295"/>
                    </a:cubicBezTo>
                    <a:cubicBezTo>
                      <a:pt x="335" y="368"/>
                      <a:pt x="404" y="443"/>
                      <a:pt x="500" y="498"/>
                    </a:cubicBezTo>
                    <a:cubicBezTo>
                      <a:pt x="625" y="570"/>
                      <a:pt x="758" y="588"/>
                      <a:pt x="844" y="554"/>
                    </a:cubicBezTo>
                    <a:cubicBezTo>
                      <a:pt x="847" y="571"/>
                      <a:pt x="849" y="588"/>
                      <a:pt x="849" y="607"/>
                    </a:cubicBezTo>
                    <a:cubicBezTo>
                      <a:pt x="849" y="782"/>
                      <a:pt x="725" y="929"/>
                      <a:pt x="559" y="963"/>
                    </a:cubicBezTo>
                    <a:cubicBezTo>
                      <a:pt x="792" y="927"/>
                      <a:pt x="971" y="728"/>
                      <a:pt x="971" y="485"/>
                    </a:cubicBezTo>
                    <a:cubicBezTo>
                      <a:pt x="971" y="217"/>
                      <a:pt x="753" y="0"/>
                      <a:pt x="485" y="0"/>
                    </a:cubicBezTo>
                    <a:cubicBezTo>
                      <a:pt x="218" y="0"/>
                      <a:pt x="0" y="217"/>
                      <a:pt x="0" y="485"/>
                    </a:cubicBezTo>
                    <a:cubicBezTo>
                      <a:pt x="0" y="728"/>
                      <a:pt x="179" y="927"/>
                      <a:pt x="412" y="9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0"/>
              <p:cNvSpPr>
                <a:spLocks/>
              </p:cNvSpPr>
              <p:nvPr/>
            </p:nvSpPr>
            <p:spPr bwMode="auto">
              <a:xfrm>
                <a:off x="1222375" y="2743200"/>
                <a:ext cx="835025" cy="487363"/>
              </a:xfrm>
              <a:custGeom>
                <a:avLst/>
                <a:gdLst>
                  <a:gd name="T0" fmla="*/ 1091 w 1455"/>
                  <a:gd name="T1" fmla="*/ 0 h 849"/>
                  <a:gd name="T2" fmla="*/ 1031 w 1455"/>
                  <a:gd name="T3" fmla="*/ 0 h 849"/>
                  <a:gd name="T4" fmla="*/ 727 w 1455"/>
                  <a:gd name="T5" fmla="*/ 303 h 849"/>
                  <a:gd name="T6" fmla="*/ 424 w 1455"/>
                  <a:gd name="T7" fmla="*/ 0 h 849"/>
                  <a:gd name="T8" fmla="*/ 364 w 1455"/>
                  <a:gd name="T9" fmla="*/ 0 h 849"/>
                  <a:gd name="T10" fmla="*/ 0 w 1455"/>
                  <a:gd name="T11" fmla="*/ 364 h 849"/>
                  <a:gd name="T12" fmla="*/ 0 w 1455"/>
                  <a:gd name="T13" fmla="*/ 728 h 849"/>
                  <a:gd name="T14" fmla="*/ 121 w 1455"/>
                  <a:gd name="T15" fmla="*/ 849 h 849"/>
                  <a:gd name="T16" fmla="*/ 1334 w 1455"/>
                  <a:gd name="T17" fmla="*/ 849 h 849"/>
                  <a:gd name="T18" fmla="*/ 1455 w 1455"/>
                  <a:gd name="T19" fmla="*/ 728 h 849"/>
                  <a:gd name="T20" fmla="*/ 1455 w 1455"/>
                  <a:gd name="T21" fmla="*/ 364 h 849"/>
                  <a:gd name="T22" fmla="*/ 1091 w 1455"/>
                  <a:gd name="T23"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5" h="849">
                    <a:moveTo>
                      <a:pt x="1091" y="0"/>
                    </a:moveTo>
                    <a:cubicBezTo>
                      <a:pt x="1031" y="0"/>
                      <a:pt x="1031" y="0"/>
                      <a:pt x="1031" y="0"/>
                    </a:cubicBezTo>
                    <a:cubicBezTo>
                      <a:pt x="1031" y="167"/>
                      <a:pt x="895" y="303"/>
                      <a:pt x="727" y="303"/>
                    </a:cubicBezTo>
                    <a:cubicBezTo>
                      <a:pt x="560" y="303"/>
                      <a:pt x="424" y="167"/>
                      <a:pt x="424" y="0"/>
                    </a:cubicBezTo>
                    <a:cubicBezTo>
                      <a:pt x="364" y="0"/>
                      <a:pt x="364" y="0"/>
                      <a:pt x="364" y="0"/>
                    </a:cubicBezTo>
                    <a:cubicBezTo>
                      <a:pt x="163" y="0"/>
                      <a:pt x="0" y="163"/>
                      <a:pt x="0" y="364"/>
                    </a:cubicBezTo>
                    <a:cubicBezTo>
                      <a:pt x="0" y="728"/>
                      <a:pt x="0" y="728"/>
                      <a:pt x="0" y="728"/>
                    </a:cubicBezTo>
                    <a:cubicBezTo>
                      <a:pt x="0" y="795"/>
                      <a:pt x="54" y="849"/>
                      <a:pt x="121" y="849"/>
                    </a:cubicBezTo>
                    <a:cubicBezTo>
                      <a:pt x="1334" y="849"/>
                      <a:pt x="1334" y="849"/>
                      <a:pt x="1334" y="849"/>
                    </a:cubicBezTo>
                    <a:cubicBezTo>
                      <a:pt x="1401" y="849"/>
                      <a:pt x="1455" y="795"/>
                      <a:pt x="1455" y="728"/>
                    </a:cubicBezTo>
                    <a:cubicBezTo>
                      <a:pt x="1455" y="364"/>
                      <a:pt x="1455" y="364"/>
                      <a:pt x="1455" y="364"/>
                    </a:cubicBezTo>
                    <a:cubicBezTo>
                      <a:pt x="1455" y="163"/>
                      <a:pt x="1292" y="0"/>
                      <a:pt x="10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0" name="Freeform 11"/>
            <p:cNvSpPr>
              <a:spLocks noChangeAspect="1" noEditPoints="1"/>
            </p:cNvSpPr>
            <p:nvPr/>
          </p:nvSpPr>
          <p:spPr bwMode="auto">
            <a:xfrm>
              <a:off x="647753" y="3202588"/>
              <a:ext cx="1300942" cy="1390105"/>
            </a:xfrm>
            <a:custGeom>
              <a:avLst/>
              <a:gdLst>
                <a:gd name="T0" fmla="*/ 1346 w 1574"/>
                <a:gd name="T1" fmla="*/ 1101 h 1683"/>
                <a:gd name="T2" fmla="*/ 1269 w 1574"/>
                <a:gd name="T3" fmla="*/ 1035 h 1683"/>
                <a:gd name="T4" fmla="*/ 1166 w 1574"/>
                <a:gd name="T5" fmla="*/ 988 h 1683"/>
                <a:gd name="T6" fmla="*/ 1165 w 1574"/>
                <a:gd name="T7" fmla="*/ 494 h 1683"/>
                <a:gd name="T8" fmla="*/ 1142 w 1574"/>
                <a:gd name="T9" fmla="*/ 329 h 1683"/>
                <a:gd name="T10" fmla="*/ 1271 w 1574"/>
                <a:gd name="T11" fmla="*/ 283 h 1683"/>
                <a:gd name="T12" fmla="*/ 1271 w 1574"/>
                <a:gd name="T13" fmla="*/ 402 h 1683"/>
                <a:gd name="T14" fmla="*/ 1263 w 1574"/>
                <a:gd name="T15" fmla="*/ 402 h 1683"/>
                <a:gd name="T16" fmla="*/ 1250 w 1574"/>
                <a:gd name="T17" fmla="*/ 411 h 1683"/>
                <a:gd name="T18" fmla="*/ 1239 w 1574"/>
                <a:gd name="T19" fmla="*/ 510 h 1683"/>
                <a:gd name="T20" fmla="*/ 1242 w 1574"/>
                <a:gd name="T21" fmla="*/ 518 h 1683"/>
                <a:gd name="T22" fmla="*/ 1249 w 1574"/>
                <a:gd name="T23" fmla="*/ 522 h 1683"/>
                <a:gd name="T24" fmla="*/ 1339 w 1574"/>
                <a:gd name="T25" fmla="*/ 522 h 1683"/>
                <a:gd name="T26" fmla="*/ 1347 w 1574"/>
                <a:gd name="T27" fmla="*/ 518 h 1683"/>
                <a:gd name="T28" fmla="*/ 1349 w 1574"/>
                <a:gd name="T29" fmla="*/ 510 h 1683"/>
                <a:gd name="T30" fmla="*/ 1342 w 1574"/>
                <a:gd name="T31" fmla="*/ 452 h 1683"/>
                <a:gd name="T32" fmla="*/ 1338 w 1574"/>
                <a:gd name="T33" fmla="*/ 411 h 1683"/>
                <a:gd name="T34" fmla="*/ 1326 w 1574"/>
                <a:gd name="T35" fmla="*/ 401 h 1683"/>
                <a:gd name="T36" fmla="*/ 1317 w 1574"/>
                <a:gd name="T37" fmla="*/ 401 h 1683"/>
                <a:gd name="T38" fmla="*/ 1317 w 1574"/>
                <a:gd name="T39" fmla="*/ 266 h 1683"/>
                <a:gd name="T40" fmla="*/ 1322 w 1574"/>
                <a:gd name="T41" fmla="*/ 264 h 1683"/>
                <a:gd name="T42" fmla="*/ 1337 w 1574"/>
                <a:gd name="T43" fmla="*/ 259 h 1683"/>
                <a:gd name="T44" fmla="*/ 1358 w 1574"/>
                <a:gd name="T45" fmla="*/ 228 h 1683"/>
                <a:gd name="T46" fmla="*/ 1337 w 1574"/>
                <a:gd name="T47" fmla="*/ 198 h 1683"/>
                <a:gd name="T48" fmla="*/ 798 w 1574"/>
                <a:gd name="T49" fmla="*/ 3 h 1683"/>
                <a:gd name="T50" fmla="*/ 776 w 1574"/>
                <a:gd name="T51" fmla="*/ 3 h 1683"/>
                <a:gd name="T52" fmla="*/ 238 w 1574"/>
                <a:gd name="T53" fmla="*/ 198 h 1683"/>
                <a:gd name="T54" fmla="*/ 216 w 1574"/>
                <a:gd name="T55" fmla="*/ 228 h 1683"/>
                <a:gd name="T56" fmla="*/ 238 w 1574"/>
                <a:gd name="T57" fmla="*/ 259 h 1683"/>
                <a:gd name="T58" fmla="*/ 433 w 1574"/>
                <a:gd name="T59" fmla="*/ 329 h 1683"/>
                <a:gd name="T60" fmla="*/ 409 w 1574"/>
                <a:gd name="T61" fmla="*/ 498 h 1683"/>
                <a:gd name="T62" fmla="*/ 409 w 1574"/>
                <a:gd name="T63" fmla="*/ 988 h 1683"/>
                <a:gd name="T64" fmla="*/ 305 w 1574"/>
                <a:gd name="T65" fmla="*/ 1035 h 1683"/>
                <a:gd name="T66" fmla="*/ 228 w 1574"/>
                <a:gd name="T67" fmla="*/ 1101 h 1683"/>
                <a:gd name="T68" fmla="*/ 124 w 1574"/>
                <a:gd name="T69" fmla="*/ 1683 h 1683"/>
                <a:gd name="T70" fmla="*/ 1450 w 1574"/>
                <a:gd name="T71" fmla="*/ 1683 h 1683"/>
                <a:gd name="T72" fmla="*/ 1346 w 1574"/>
                <a:gd name="T73" fmla="*/ 1101 h 1683"/>
                <a:gd name="T74" fmla="*/ 994 w 1574"/>
                <a:gd name="T75" fmla="*/ 1051 h 1683"/>
                <a:gd name="T76" fmla="*/ 787 w 1574"/>
                <a:gd name="T77" fmla="*/ 1311 h 1683"/>
                <a:gd name="T78" fmla="*/ 787 w 1574"/>
                <a:gd name="T79" fmla="*/ 1311 h 1683"/>
                <a:gd name="T80" fmla="*/ 580 w 1574"/>
                <a:gd name="T81" fmla="*/ 1051 h 1683"/>
                <a:gd name="T82" fmla="*/ 694 w 1574"/>
                <a:gd name="T83" fmla="*/ 938 h 1683"/>
                <a:gd name="T84" fmla="*/ 491 w 1574"/>
                <a:gd name="T85" fmla="*/ 622 h 1683"/>
                <a:gd name="T86" fmla="*/ 481 w 1574"/>
                <a:gd name="T87" fmla="*/ 562 h 1683"/>
                <a:gd name="T88" fmla="*/ 860 w 1574"/>
                <a:gd name="T89" fmla="*/ 442 h 1683"/>
                <a:gd name="T90" fmla="*/ 1083 w 1574"/>
                <a:gd name="T91" fmla="*/ 622 h 1683"/>
                <a:gd name="T92" fmla="*/ 878 w 1574"/>
                <a:gd name="T93" fmla="*/ 938 h 1683"/>
                <a:gd name="T94" fmla="*/ 994 w 1574"/>
                <a:gd name="T95" fmla="*/ 105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4" h="1683">
                  <a:moveTo>
                    <a:pt x="1346" y="1101"/>
                  </a:moveTo>
                  <a:cubicBezTo>
                    <a:pt x="1333" y="1069"/>
                    <a:pt x="1300" y="1048"/>
                    <a:pt x="1269" y="1035"/>
                  </a:cubicBezTo>
                  <a:cubicBezTo>
                    <a:pt x="1166" y="988"/>
                    <a:pt x="1166" y="988"/>
                    <a:pt x="1166" y="988"/>
                  </a:cubicBezTo>
                  <a:cubicBezTo>
                    <a:pt x="1166" y="912"/>
                    <a:pt x="1165" y="534"/>
                    <a:pt x="1165" y="494"/>
                  </a:cubicBezTo>
                  <a:cubicBezTo>
                    <a:pt x="1166" y="432"/>
                    <a:pt x="1159" y="377"/>
                    <a:pt x="1142" y="329"/>
                  </a:cubicBezTo>
                  <a:cubicBezTo>
                    <a:pt x="1271" y="283"/>
                    <a:pt x="1271" y="283"/>
                    <a:pt x="1271" y="283"/>
                  </a:cubicBezTo>
                  <a:cubicBezTo>
                    <a:pt x="1271" y="402"/>
                    <a:pt x="1271" y="402"/>
                    <a:pt x="1271" y="402"/>
                  </a:cubicBezTo>
                  <a:cubicBezTo>
                    <a:pt x="1263" y="402"/>
                    <a:pt x="1263" y="402"/>
                    <a:pt x="1263" y="402"/>
                  </a:cubicBezTo>
                  <a:cubicBezTo>
                    <a:pt x="1256" y="401"/>
                    <a:pt x="1251" y="405"/>
                    <a:pt x="1250" y="411"/>
                  </a:cubicBezTo>
                  <a:cubicBezTo>
                    <a:pt x="1239" y="510"/>
                    <a:pt x="1239" y="510"/>
                    <a:pt x="1239" y="510"/>
                  </a:cubicBezTo>
                  <a:cubicBezTo>
                    <a:pt x="1239" y="513"/>
                    <a:pt x="1240" y="516"/>
                    <a:pt x="1242" y="518"/>
                  </a:cubicBezTo>
                  <a:cubicBezTo>
                    <a:pt x="1243" y="520"/>
                    <a:pt x="1246" y="522"/>
                    <a:pt x="1249" y="522"/>
                  </a:cubicBezTo>
                  <a:cubicBezTo>
                    <a:pt x="1339" y="522"/>
                    <a:pt x="1339" y="522"/>
                    <a:pt x="1339" y="522"/>
                  </a:cubicBezTo>
                  <a:cubicBezTo>
                    <a:pt x="1342" y="522"/>
                    <a:pt x="1345" y="520"/>
                    <a:pt x="1347" y="518"/>
                  </a:cubicBezTo>
                  <a:cubicBezTo>
                    <a:pt x="1349" y="516"/>
                    <a:pt x="1350" y="513"/>
                    <a:pt x="1349" y="510"/>
                  </a:cubicBezTo>
                  <a:cubicBezTo>
                    <a:pt x="1347" y="490"/>
                    <a:pt x="1345" y="471"/>
                    <a:pt x="1342" y="452"/>
                  </a:cubicBezTo>
                  <a:cubicBezTo>
                    <a:pt x="1338" y="411"/>
                    <a:pt x="1338" y="411"/>
                    <a:pt x="1338" y="411"/>
                  </a:cubicBezTo>
                  <a:cubicBezTo>
                    <a:pt x="1337" y="405"/>
                    <a:pt x="1332" y="401"/>
                    <a:pt x="1326" y="401"/>
                  </a:cubicBezTo>
                  <a:cubicBezTo>
                    <a:pt x="1317" y="401"/>
                    <a:pt x="1317" y="401"/>
                    <a:pt x="1317" y="401"/>
                  </a:cubicBezTo>
                  <a:cubicBezTo>
                    <a:pt x="1317" y="266"/>
                    <a:pt x="1317" y="266"/>
                    <a:pt x="1317" y="266"/>
                  </a:cubicBezTo>
                  <a:cubicBezTo>
                    <a:pt x="1322" y="264"/>
                    <a:pt x="1322" y="264"/>
                    <a:pt x="1322" y="264"/>
                  </a:cubicBezTo>
                  <a:cubicBezTo>
                    <a:pt x="1337" y="259"/>
                    <a:pt x="1337" y="259"/>
                    <a:pt x="1337" y="259"/>
                  </a:cubicBezTo>
                  <a:cubicBezTo>
                    <a:pt x="1350" y="254"/>
                    <a:pt x="1358" y="242"/>
                    <a:pt x="1358" y="228"/>
                  </a:cubicBezTo>
                  <a:cubicBezTo>
                    <a:pt x="1358" y="214"/>
                    <a:pt x="1350" y="202"/>
                    <a:pt x="1337" y="198"/>
                  </a:cubicBezTo>
                  <a:cubicBezTo>
                    <a:pt x="798" y="3"/>
                    <a:pt x="798" y="3"/>
                    <a:pt x="798" y="3"/>
                  </a:cubicBezTo>
                  <a:cubicBezTo>
                    <a:pt x="791" y="0"/>
                    <a:pt x="783" y="0"/>
                    <a:pt x="776" y="3"/>
                  </a:cubicBezTo>
                  <a:cubicBezTo>
                    <a:pt x="238" y="198"/>
                    <a:pt x="238" y="198"/>
                    <a:pt x="238" y="198"/>
                  </a:cubicBezTo>
                  <a:cubicBezTo>
                    <a:pt x="225" y="202"/>
                    <a:pt x="216" y="214"/>
                    <a:pt x="216" y="228"/>
                  </a:cubicBezTo>
                  <a:cubicBezTo>
                    <a:pt x="216" y="242"/>
                    <a:pt x="225" y="254"/>
                    <a:pt x="238" y="259"/>
                  </a:cubicBezTo>
                  <a:cubicBezTo>
                    <a:pt x="433" y="329"/>
                    <a:pt x="433" y="329"/>
                    <a:pt x="433" y="329"/>
                  </a:cubicBezTo>
                  <a:cubicBezTo>
                    <a:pt x="416" y="378"/>
                    <a:pt x="408" y="435"/>
                    <a:pt x="409" y="498"/>
                  </a:cubicBezTo>
                  <a:cubicBezTo>
                    <a:pt x="409" y="988"/>
                    <a:pt x="409" y="988"/>
                    <a:pt x="409" y="988"/>
                  </a:cubicBezTo>
                  <a:cubicBezTo>
                    <a:pt x="305" y="1035"/>
                    <a:pt x="305" y="1035"/>
                    <a:pt x="305" y="1035"/>
                  </a:cubicBezTo>
                  <a:cubicBezTo>
                    <a:pt x="274" y="1048"/>
                    <a:pt x="244" y="1067"/>
                    <a:pt x="228" y="1101"/>
                  </a:cubicBezTo>
                  <a:cubicBezTo>
                    <a:pt x="228" y="1101"/>
                    <a:pt x="0" y="1683"/>
                    <a:pt x="124" y="1683"/>
                  </a:cubicBezTo>
                  <a:cubicBezTo>
                    <a:pt x="1450" y="1683"/>
                    <a:pt x="1450" y="1683"/>
                    <a:pt x="1450" y="1683"/>
                  </a:cubicBezTo>
                  <a:cubicBezTo>
                    <a:pt x="1574" y="1683"/>
                    <a:pt x="1346" y="1101"/>
                    <a:pt x="1346" y="1101"/>
                  </a:cubicBezTo>
                  <a:close/>
                  <a:moveTo>
                    <a:pt x="994" y="1051"/>
                  </a:moveTo>
                  <a:cubicBezTo>
                    <a:pt x="994" y="1051"/>
                    <a:pt x="821" y="1109"/>
                    <a:pt x="787" y="1311"/>
                  </a:cubicBezTo>
                  <a:cubicBezTo>
                    <a:pt x="787" y="1311"/>
                    <a:pt x="787" y="1311"/>
                    <a:pt x="787" y="1311"/>
                  </a:cubicBezTo>
                  <a:cubicBezTo>
                    <a:pt x="754" y="1109"/>
                    <a:pt x="580" y="1051"/>
                    <a:pt x="580" y="1051"/>
                  </a:cubicBezTo>
                  <a:cubicBezTo>
                    <a:pt x="694" y="938"/>
                    <a:pt x="694" y="938"/>
                    <a:pt x="694" y="938"/>
                  </a:cubicBezTo>
                  <a:cubicBezTo>
                    <a:pt x="533" y="866"/>
                    <a:pt x="491" y="622"/>
                    <a:pt x="491" y="622"/>
                  </a:cubicBezTo>
                  <a:cubicBezTo>
                    <a:pt x="482" y="586"/>
                    <a:pt x="481" y="562"/>
                    <a:pt x="481" y="562"/>
                  </a:cubicBezTo>
                  <a:cubicBezTo>
                    <a:pt x="561" y="557"/>
                    <a:pt x="841" y="532"/>
                    <a:pt x="860" y="442"/>
                  </a:cubicBezTo>
                  <a:cubicBezTo>
                    <a:pt x="887" y="490"/>
                    <a:pt x="1026" y="613"/>
                    <a:pt x="1083" y="622"/>
                  </a:cubicBezTo>
                  <a:cubicBezTo>
                    <a:pt x="1083" y="622"/>
                    <a:pt x="1028" y="864"/>
                    <a:pt x="878" y="938"/>
                  </a:cubicBezTo>
                  <a:lnTo>
                    <a:pt x="994" y="105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2" name="Group 141"/>
            <p:cNvGrpSpPr>
              <a:grpSpLocks noChangeAspect="1"/>
            </p:cNvGrpSpPr>
            <p:nvPr>
              <p:custDataLst>
                <p:tags r:id="rId11"/>
              </p:custDataLst>
            </p:nvPr>
          </p:nvGrpSpPr>
          <p:grpSpPr>
            <a:xfrm>
              <a:off x="2114254" y="3202588"/>
              <a:ext cx="1023202" cy="1390105"/>
              <a:chOff x="2352675" y="2306638"/>
              <a:chExt cx="314325" cy="427038"/>
            </a:xfrm>
            <a:solidFill>
              <a:schemeClr val="accent3"/>
            </a:solidFill>
          </p:grpSpPr>
          <p:sp>
            <p:nvSpPr>
              <p:cNvPr id="147" name="Freeform 12"/>
              <p:cNvSpPr>
                <a:spLocks noEditPoints="1"/>
              </p:cNvSpPr>
              <p:nvPr/>
            </p:nvSpPr>
            <p:spPr bwMode="auto">
              <a:xfrm>
                <a:off x="2405063" y="2306638"/>
                <a:ext cx="215900" cy="265113"/>
              </a:xfrm>
              <a:custGeom>
                <a:avLst/>
                <a:gdLst>
                  <a:gd name="T0" fmla="*/ 323 w 375"/>
                  <a:gd name="T1" fmla="*/ 346 h 463"/>
                  <a:gd name="T2" fmla="*/ 361 w 375"/>
                  <a:gd name="T3" fmla="*/ 293 h 463"/>
                  <a:gd name="T4" fmla="*/ 346 w 375"/>
                  <a:gd name="T5" fmla="*/ 244 h 463"/>
                  <a:gd name="T6" fmla="*/ 294 w 375"/>
                  <a:gd name="T7" fmla="*/ 102 h 463"/>
                  <a:gd name="T8" fmla="*/ 117 w 375"/>
                  <a:gd name="T9" fmla="*/ 71 h 463"/>
                  <a:gd name="T10" fmla="*/ 65 w 375"/>
                  <a:gd name="T11" fmla="*/ 116 h 463"/>
                  <a:gd name="T12" fmla="*/ 26 w 375"/>
                  <a:gd name="T13" fmla="*/ 240 h 463"/>
                  <a:gd name="T14" fmla="*/ 3 w 375"/>
                  <a:gd name="T15" fmla="*/ 293 h 463"/>
                  <a:gd name="T16" fmla="*/ 44 w 375"/>
                  <a:gd name="T17" fmla="*/ 347 h 463"/>
                  <a:gd name="T18" fmla="*/ 183 w 375"/>
                  <a:gd name="T19" fmla="*/ 463 h 463"/>
                  <a:gd name="T20" fmla="*/ 323 w 375"/>
                  <a:gd name="T21" fmla="*/ 346 h 463"/>
                  <a:gd name="T22" fmla="*/ 183 w 375"/>
                  <a:gd name="T23" fmla="*/ 433 h 463"/>
                  <a:gd name="T24" fmla="*/ 55 w 375"/>
                  <a:gd name="T25" fmla="*/ 257 h 463"/>
                  <a:gd name="T26" fmla="*/ 56 w 375"/>
                  <a:gd name="T27" fmla="*/ 227 h 463"/>
                  <a:gd name="T28" fmla="*/ 255 w 375"/>
                  <a:gd name="T29" fmla="*/ 154 h 463"/>
                  <a:gd name="T30" fmla="*/ 311 w 375"/>
                  <a:gd name="T31" fmla="*/ 255 h 463"/>
                  <a:gd name="T32" fmla="*/ 311 w 375"/>
                  <a:gd name="T33" fmla="*/ 257 h 463"/>
                  <a:gd name="T34" fmla="*/ 183 w 375"/>
                  <a:gd name="T35" fmla="*/ 43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5" h="463">
                    <a:moveTo>
                      <a:pt x="323" y="346"/>
                    </a:moveTo>
                    <a:cubicBezTo>
                      <a:pt x="341" y="342"/>
                      <a:pt x="358" y="327"/>
                      <a:pt x="361" y="293"/>
                    </a:cubicBezTo>
                    <a:cubicBezTo>
                      <a:pt x="363" y="265"/>
                      <a:pt x="356" y="251"/>
                      <a:pt x="346" y="244"/>
                    </a:cubicBezTo>
                    <a:cubicBezTo>
                      <a:pt x="375" y="125"/>
                      <a:pt x="294" y="102"/>
                      <a:pt x="294" y="102"/>
                    </a:cubicBezTo>
                    <a:cubicBezTo>
                      <a:pt x="294" y="102"/>
                      <a:pt x="234" y="0"/>
                      <a:pt x="117" y="71"/>
                    </a:cubicBezTo>
                    <a:cubicBezTo>
                      <a:pt x="102" y="81"/>
                      <a:pt x="79" y="98"/>
                      <a:pt x="65" y="116"/>
                    </a:cubicBezTo>
                    <a:cubicBezTo>
                      <a:pt x="43" y="140"/>
                      <a:pt x="28" y="178"/>
                      <a:pt x="26" y="240"/>
                    </a:cubicBezTo>
                    <a:cubicBezTo>
                      <a:pt x="11" y="245"/>
                      <a:pt x="0" y="259"/>
                      <a:pt x="3" y="293"/>
                    </a:cubicBezTo>
                    <a:cubicBezTo>
                      <a:pt x="6" y="329"/>
                      <a:pt x="24" y="344"/>
                      <a:pt x="44" y="347"/>
                    </a:cubicBezTo>
                    <a:cubicBezTo>
                      <a:pt x="70" y="411"/>
                      <a:pt x="122" y="463"/>
                      <a:pt x="183" y="463"/>
                    </a:cubicBezTo>
                    <a:cubicBezTo>
                      <a:pt x="245" y="463"/>
                      <a:pt x="297" y="410"/>
                      <a:pt x="323" y="346"/>
                    </a:cubicBezTo>
                    <a:close/>
                    <a:moveTo>
                      <a:pt x="183" y="433"/>
                    </a:moveTo>
                    <a:cubicBezTo>
                      <a:pt x="112" y="433"/>
                      <a:pt x="55" y="337"/>
                      <a:pt x="55" y="257"/>
                    </a:cubicBezTo>
                    <a:cubicBezTo>
                      <a:pt x="55" y="247"/>
                      <a:pt x="56" y="236"/>
                      <a:pt x="56" y="227"/>
                    </a:cubicBezTo>
                    <a:cubicBezTo>
                      <a:pt x="160" y="232"/>
                      <a:pt x="221" y="190"/>
                      <a:pt x="255" y="154"/>
                    </a:cubicBezTo>
                    <a:cubicBezTo>
                      <a:pt x="286" y="185"/>
                      <a:pt x="303" y="225"/>
                      <a:pt x="311" y="255"/>
                    </a:cubicBezTo>
                    <a:cubicBezTo>
                      <a:pt x="311" y="256"/>
                      <a:pt x="311" y="257"/>
                      <a:pt x="311" y="257"/>
                    </a:cubicBezTo>
                    <a:cubicBezTo>
                      <a:pt x="311" y="337"/>
                      <a:pt x="254" y="433"/>
                      <a:pt x="183" y="4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3"/>
              <p:cNvSpPr>
                <a:spLocks/>
              </p:cNvSpPr>
              <p:nvPr/>
            </p:nvSpPr>
            <p:spPr bwMode="auto">
              <a:xfrm>
                <a:off x="2352675" y="2563813"/>
                <a:ext cx="146050" cy="169863"/>
              </a:xfrm>
              <a:custGeom>
                <a:avLst/>
                <a:gdLst>
                  <a:gd name="T0" fmla="*/ 236 w 255"/>
                  <a:gd name="T1" fmla="*/ 106 h 295"/>
                  <a:gd name="T2" fmla="*/ 244 w 255"/>
                  <a:gd name="T3" fmla="*/ 72 h 295"/>
                  <a:gd name="T4" fmla="*/ 249 w 255"/>
                  <a:gd name="T5" fmla="*/ 62 h 295"/>
                  <a:gd name="T6" fmla="*/ 247 w 255"/>
                  <a:gd name="T7" fmla="*/ 60 h 295"/>
                  <a:gd name="T8" fmla="*/ 174 w 255"/>
                  <a:gd name="T9" fmla="*/ 0 h 295"/>
                  <a:gd name="T10" fmla="*/ 129 w 255"/>
                  <a:gd name="T11" fmla="*/ 10 h 295"/>
                  <a:gd name="T12" fmla="*/ 0 w 255"/>
                  <a:gd name="T13" fmla="*/ 165 h 295"/>
                  <a:gd name="T14" fmla="*/ 0 w 255"/>
                  <a:gd name="T15" fmla="*/ 261 h 295"/>
                  <a:gd name="T16" fmla="*/ 37 w 255"/>
                  <a:gd name="T17" fmla="*/ 295 h 295"/>
                  <a:gd name="T18" fmla="*/ 226 w 255"/>
                  <a:gd name="T19" fmla="*/ 295 h 295"/>
                  <a:gd name="T20" fmla="*/ 255 w 255"/>
                  <a:gd name="T21" fmla="*/ 131 h 295"/>
                  <a:gd name="T22" fmla="*/ 236 w 255"/>
                  <a:gd name="T23" fmla="*/ 1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36" y="106"/>
                    </a:moveTo>
                    <a:cubicBezTo>
                      <a:pt x="244" y="72"/>
                      <a:pt x="244" y="72"/>
                      <a:pt x="244" y="72"/>
                    </a:cubicBezTo>
                    <a:cubicBezTo>
                      <a:pt x="245" y="68"/>
                      <a:pt x="247" y="65"/>
                      <a:pt x="249" y="62"/>
                    </a:cubicBezTo>
                    <a:cubicBezTo>
                      <a:pt x="249" y="62"/>
                      <a:pt x="248" y="61"/>
                      <a:pt x="247" y="60"/>
                    </a:cubicBezTo>
                    <a:cubicBezTo>
                      <a:pt x="174" y="0"/>
                      <a:pt x="174" y="0"/>
                      <a:pt x="174" y="0"/>
                    </a:cubicBezTo>
                    <a:cubicBezTo>
                      <a:pt x="129" y="10"/>
                      <a:pt x="129" y="10"/>
                      <a:pt x="129" y="10"/>
                    </a:cubicBezTo>
                    <a:cubicBezTo>
                      <a:pt x="53" y="28"/>
                      <a:pt x="0" y="92"/>
                      <a:pt x="0" y="165"/>
                    </a:cubicBezTo>
                    <a:cubicBezTo>
                      <a:pt x="0" y="261"/>
                      <a:pt x="0" y="261"/>
                      <a:pt x="0" y="261"/>
                    </a:cubicBezTo>
                    <a:cubicBezTo>
                      <a:pt x="0" y="280"/>
                      <a:pt x="17" y="295"/>
                      <a:pt x="37" y="295"/>
                    </a:cubicBezTo>
                    <a:cubicBezTo>
                      <a:pt x="226" y="295"/>
                      <a:pt x="226" y="295"/>
                      <a:pt x="226" y="295"/>
                    </a:cubicBezTo>
                    <a:cubicBezTo>
                      <a:pt x="255" y="131"/>
                      <a:pt x="255" y="131"/>
                      <a:pt x="255" y="131"/>
                    </a:cubicBezTo>
                    <a:cubicBezTo>
                      <a:pt x="242" y="131"/>
                      <a:pt x="232" y="119"/>
                      <a:pt x="236"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
              <p:cNvSpPr>
                <a:spLocks/>
              </p:cNvSpPr>
              <p:nvPr/>
            </p:nvSpPr>
            <p:spPr bwMode="auto">
              <a:xfrm>
                <a:off x="2520950" y="2563813"/>
                <a:ext cx="146050" cy="169863"/>
              </a:xfrm>
              <a:custGeom>
                <a:avLst/>
                <a:gdLst>
                  <a:gd name="T0" fmla="*/ 126 w 254"/>
                  <a:gd name="T1" fmla="*/ 10 h 295"/>
                  <a:gd name="T2" fmla="*/ 82 w 254"/>
                  <a:gd name="T3" fmla="*/ 0 h 295"/>
                  <a:gd name="T4" fmla="*/ 8 w 254"/>
                  <a:gd name="T5" fmla="*/ 60 h 295"/>
                  <a:gd name="T6" fmla="*/ 6 w 254"/>
                  <a:gd name="T7" fmla="*/ 62 h 295"/>
                  <a:gd name="T8" fmla="*/ 12 w 254"/>
                  <a:gd name="T9" fmla="*/ 72 h 295"/>
                  <a:gd name="T10" fmla="*/ 20 w 254"/>
                  <a:gd name="T11" fmla="*/ 106 h 295"/>
                  <a:gd name="T12" fmla="*/ 0 w 254"/>
                  <a:gd name="T13" fmla="*/ 131 h 295"/>
                  <a:gd name="T14" fmla="*/ 29 w 254"/>
                  <a:gd name="T15" fmla="*/ 295 h 295"/>
                  <a:gd name="T16" fmla="*/ 218 w 254"/>
                  <a:gd name="T17" fmla="*/ 295 h 295"/>
                  <a:gd name="T18" fmla="*/ 254 w 254"/>
                  <a:gd name="T19" fmla="*/ 261 h 295"/>
                  <a:gd name="T20" fmla="*/ 254 w 254"/>
                  <a:gd name="T21" fmla="*/ 165 h 295"/>
                  <a:gd name="T22" fmla="*/ 126 w 254"/>
                  <a:gd name="T23"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4" h="295">
                    <a:moveTo>
                      <a:pt x="126" y="10"/>
                    </a:moveTo>
                    <a:cubicBezTo>
                      <a:pt x="82" y="0"/>
                      <a:pt x="82" y="0"/>
                      <a:pt x="82" y="0"/>
                    </a:cubicBezTo>
                    <a:cubicBezTo>
                      <a:pt x="8" y="60"/>
                      <a:pt x="8" y="60"/>
                      <a:pt x="8" y="60"/>
                    </a:cubicBezTo>
                    <a:cubicBezTo>
                      <a:pt x="7" y="61"/>
                      <a:pt x="7" y="62"/>
                      <a:pt x="6" y="62"/>
                    </a:cubicBezTo>
                    <a:cubicBezTo>
                      <a:pt x="9" y="65"/>
                      <a:pt x="11" y="68"/>
                      <a:pt x="12" y="72"/>
                    </a:cubicBezTo>
                    <a:cubicBezTo>
                      <a:pt x="20" y="106"/>
                      <a:pt x="20" y="106"/>
                      <a:pt x="20" y="106"/>
                    </a:cubicBezTo>
                    <a:cubicBezTo>
                      <a:pt x="23" y="119"/>
                      <a:pt x="13" y="131"/>
                      <a:pt x="0" y="131"/>
                    </a:cubicBezTo>
                    <a:cubicBezTo>
                      <a:pt x="29" y="295"/>
                      <a:pt x="29" y="295"/>
                      <a:pt x="29" y="295"/>
                    </a:cubicBezTo>
                    <a:cubicBezTo>
                      <a:pt x="218" y="295"/>
                      <a:pt x="218" y="295"/>
                      <a:pt x="218" y="295"/>
                    </a:cubicBezTo>
                    <a:cubicBezTo>
                      <a:pt x="238" y="295"/>
                      <a:pt x="254" y="280"/>
                      <a:pt x="254" y="261"/>
                    </a:cubicBezTo>
                    <a:cubicBezTo>
                      <a:pt x="254" y="165"/>
                      <a:pt x="254" y="165"/>
                      <a:pt x="254" y="165"/>
                    </a:cubicBezTo>
                    <a:cubicBezTo>
                      <a:pt x="254" y="92"/>
                      <a:pt x="201" y="28"/>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3" name="Group 142"/>
            <p:cNvGrpSpPr>
              <a:grpSpLocks noChangeAspect="1"/>
            </p:cNvGrpSpPr>
            <p:nvPr>
              <p:custDataLst>
                <p:tags r:id="rId12"/>
              </p:custDataLst>
            </p:nvPr>
          </p:nvGrpSpPr>
          <p:grpSpPr>
            <a:xfrm>
              <a:off x="2143441" y="1726239"/>
              <a:ext cx="1041719" cy="1390111"/>
              <a:chOff x="2274888" y="2793998"/>
              <a:chExt cx="479425" cy="639765"/>
            </a:xfrm>
            <a:solidFill>
              <a:schemeClr val="accent5"/>
            </a:solidFill>
          </p:grpSpPr>
          <p:sp>
            <p:nvSpPr>
              <p:cNvPr id="144" name="Freeform 15"/>
              <p:cNvSpPr>
                <a:spLocks noEditPoints="1"/>
              </p:cNvSpPr>
              <p:nvPr/>
            </p:nvSpPr>
            <p:spPr bwMode="auto">
              <a:xfrm>
                <a:off x="2373313" y="2793998"/>
                <a:ext cx="280988" cy="320675"/>
              </a:xfrm>
              <a:custGeom>
                <a:avLst/>
                <a:gdLst>
                  <a:gd name="T0" fmla="*/ 244 w 488"/>
                  <a:gd name="T1" fmla="*/ 558 h 558"/>
                  <a:gd name="T2" fmla="*/ 488 w 488"/>
                  <a:gd name="T3" fmla="*/ 279 h 558"/>
                  <a:gd name="T4" fmla="*/ 244 w 488"/>
                  <a:gd name="T5" fmla="*/ 0 h 558"/>
                  <a:gd name="T6" fmla="*/ 0 w 488"/>
                  <a:gd name="T7" fmla="*/ 279 h 558"/>
                  <a:gd name="T8" fmla="*/ 244 w 488"/>
                  <a:gd name="T9" fmla="*/ 558 h 558"/>
                  <a:gd name="T10" fmla="*/ 244 w 488"/>
                  <a:gd name="T11" fmla="*/ 488 h 558"/>
                  <a:gd name="T12" fmla="*/ 175 w 488"/>
                  <a:gd name="T13" fmla="*/ 419 h 558"/>
                  <a:gd name="T14" fmla="*/ 314 w 488"/>
                  <a:gd name="T15" fmla="*/ 419 h 558"/>
                  <a:gd name="T16" fmla="*/ 244 w 488"/>
                  <a:gd name="T17" fmla="*/ 488 h 558"/>
                  <a:gd name="T18" fmla="*/ 81 w 488"/>
                  <a:gd name="T19" fmla="*/ 255 h 558"/>
                  <a:gd name="T20" fmla="*/ 247 w 488"/>
                  <a:gd name="T21" fmla="*/ 229 h 558"/>
                  <a:gd name="T22" fmla="*/ 314 w 488"/>
                  <a:gd name="T23" fmla="*/ 154 h 558"/>
                  <a:gd name="T24" fmla="*/ 419 w 488"/>
                  <a:gd name="T25" fmla="*/ 314 h 558"/>
                  <a:gd name="T26" fmla="*/ 391 w 488"/>
                  <a:gd name="T27" fmla="*/ 408 h 558"/>
                  <a:gd name="T28" fmla="*/ 244 w 488"/>
                  <a:gd name="T29" fmla="*/ 349 h 558"/>
                  <a:gd name="T30" fmla="*/ 98 w 488"/>
                  <a:gd name="T31" fmla="*/ 408 h 558"/>
                  <a:gd name="T32" fmla="*/ 70 w 488"/>
                  <a:gd name="T33" fmla="*/ 314 h 558"/>
                  <a:gd name="T34" fmla="*/ 81 w 488"/>
                  <a:gd name="T35" fmla="*/ 25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8" h="558">
                    <a:moveTo>
                      <a:pt x="244" y="558"/>
                    </a:moveTo>
                    <a:cubicBezTo>
                      <a:pt x="379" y="558"/>
                      <a:pt x="488" y="433"/>
                      <a:pt x="488" y="279"/>
                    </a:cubicBezTo>
                    <a:cubicBezTo>
                      <a:pt x="488" y="125"/>
                      <a:pt x="379" y="0"/>
                      <a:pt x="244" y="0"/>
                    </a:cubicBezTo>
                    <a:cubicBezTo>
                      <a:pt x="110" y="0"/>
                      <a:pt x="0" y="125"/>
                      <a:pt x="0" y="279"/>
                    </a:cubicBezTo>
                    <a:cubicBezTo>
                      <a:pt x="0" y="433"/>
                      <a:pt x="110" y="558"/>
                      <a:pt x="244" y="558"/>
                    </a:cubicBezTo>
                    <a:close/>
                    <a:moveTo>
                      <a:pt x="244" y="488"/>
                    </a:moveTo>
                    <a:cubicBezTo>
                      <a:pt x="206" y="488"/>
                      <a:pt x="175" y="457"/>
                      <a:pt x="175" y="419"/>
                    </a:cubicBezTo>
                    <a:cubicBezTo>
                      <a:pt x="314" y="419"/>
                      <a:pt x="314" y="419"/>
                      <a:pt x="314" y="419"/>
                    </a:cubicBezTo>
                    <a:cubicBezTo>
                      <a:pt x="314" y="457"/>
                      <a:pt x="283" y="488"/>
                      <a:pt x="244" y="488"/>
                    </a:cubicBezTo>
                    <a:close/>
                    <a:moveTo>
                      <a:pt x="81" y="255"/>
                    </a:moveTo>
                    <a:cubicBezTo>
                      <a:pt x="117" y="281"/>
                      <a:pt x="186" y="272"/>
                      <a:pt x="247" y="229"/>
                    </a:cubicBezTo>
                    <a:cubicBezTo>
                      <a:pt x="277" y="207"/>
                      <a:pt x="300" y="181"/>
                      <a:pt x="314" y="154"/>
                    </a:cubicBezTo>
                    <a:cubicBezTo>
                      <a:pt x="376" y="181"/>
                      <a:pt x="419" y="243"/>
                      <a:pt x="419" y="314"/>
                    </a:cubicBezTo>
                    <a:cubicBezTo>
                      <a:pt x="419" y="349"/>
                      <a:pt x="408" y="381"/>
                      <a:pt x="391" y="408"/>
                    </a:cubicBezTo>
                    <a:cubicBezTo>
                      <a:pt x="244" y="349"/>
                      <a:pt x="244" y="349"/>
                      <a:pt x="244" y="349"/>
                    </a:cubicBezTo>
                    <a:cubicBezTo>
                      <a:pt x="98" y="408"/>
                      <a:pt x="98" y="408"/>
                      <a:pt x="98" y="408"/>
                    </a:cubicBezTo>
                    <a:cubicBezTo>
                      <a:pt x="80" y="381"/>
                      <a:pt x="70" y="349"/>
                      <a:pt x="70" y="314"/>
                    </a:cubicBezTo>
                    <a:cubicBezTo>
                      <a:pt x="70" y="293"/>
                      <a:pt x="74" y="273"/>
                      <a:pt x="81"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6"/>
              <p:cNvSpPr>
                <a:spLocks/>
              </p:cNvSpPr>
              <p:nvPr/>
            </p:nvSpPr>
            <p:spPr bwMode="auto">
              <a:xfrm>
                <a:off x="2274888" y="3154363"/>
                <a:ext cx="479425" cy="279400"/>
              </a:xfrm>
              <a:custGeom>
                <a:avLst/>
                <a:gdLst>
                  <a:gd name="T0" fmla="*/ 697 w 837"/>
                  <a:gd name="T1" fmla="*/ 0 h 488"/>
                  <a:gd name="T2" fmla="*/ 558 w 837"/>
                  <a:gd name="T3" fmla="*/ 0 h 488"/>
                  <a:gd name="T4" fmla="*/ 418 w 837"/>
                  <a:gd name="T5" fmla="*/ 209 h 488"/>
                  <a:gd name="T6" fmla="*/ 279 w 837"/>
                  <a:gd name="T7" fmla="*/ 0 h 488"/>
                  <a:gd name="T8" fmla="*/ 139 w 837"/>
                  <a:gd name="T9" fmla="*/ 0 h 488"/>
                  <a:gd name="T10" fmla="*/ 0 w 837"/>
                  <a:gd name="T11" fmla="*/ 139 h 488"/>
                  <a:gd name="T12" fmla="*/ 0 w 837"/>
                  <a:gd name="T13" fmla="*/ 279 h 488"/>
                  <a:gd name="T14" fmla="*/ 0 w 837"/>
                  <a:gd name="T15" fmla="*/ 418 h 488"/>
                  <a:gd name="T16" fmla="*/ 70 w 837"/>
                  <a:gd name="T17" fmla="*/ 488 h 488"/>
                  <a:gd name="T18" fmla="*/ 767 w 837"/>
                  <a:gd name="T19" fmla="*/ 488 h 488"/>
                  <a:gd name="T20" fmla="*/ 837 w 837"/>
                  <a:gd name="T21" fmla="*/ 418 h 488"/>
                  <a:gd name="T22" fmla="*/ 837 w 837"/>
                  <a:gd name="T23" fmla="*/ 279 h 488"/>
                  <a:gd name="T24" fmla="*/ 837 w 837"/>
                  <a:gd name="T25" fmla="*/ 139 h 488"/>
                  <a:gd name="T26" fmla="*/ 697 w 837"/>
                  <a:gd name="T27"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7" h="488">
                    <a:moveTo>
                      <a:pt x="697" y="0"/>
                    </a:moveTo>
                    <a:cubicBezTo>
                      <a:pt x="558" y="0"/>
                      <a:pt x="558" y="0"/>
                      <a:pt x="558" y="0"/>
                    </a:cubicBezTo>
                    <a:cubicBezTo>
                      <a:pt x="418" y="209"/>
                      <a:pt x="418" y="209"/>
                      <a:pt x="418" y="209"/>
                    </a:cubicBezTo>
                    <a:cubicBezTo>
                      <a:pt x="279" y="0"/>
                      <a:pt x="279" y="0"/>
                      <a:pt x="279" y="0"/>
                    </a:cubicBezTo>
                    <a:cubicBezTo>
                      <a:pt x="139" y="0"/>
                      <a:pt x="139" y="0"/>
                      <a:pt x="139" y="0"/>
                    </a:cubicBezTo>
                    <a:cubicBezTo>
                      <a:pt x="63" y="0"/>
                      <a:pt x="0" y="62"/>
                      <a:pt x="0" y="139"/>
                    </a:cubicBezTo>
                    <a:cubicBezTo>
                      <a:pt x="0" y="279"/>
                      <a:pt x="0" y="279"/>
                      <a:pt x="0" y="279"/>
                    </a:cubicBezTo>
                    <a:cubicBezTo>
                      <a:pt x="0" y="418"/>
                      <a:pt x="0" y="418"/>
                      <a:pt x="0" y="418"/>
                    </a:cubicBezTo>
                    <a:cubicBezTo>
                      <a:pt x="0" y="457"/>
                      <a:pt x="31" y="488"/>
                      <a:pt x="70" y="488"/>
                    </a:cubicBezTo>
                    <a:cubicBezTo>
                      <a:pt x="767" y="488"/>
                      <a:pt x="767" y="488"/>
                      <a:pt x="767" y="488"/>
                    </a:cubicBezTo>
                    <a:cubicBezTo>
                      <a:pt x="806" y="488"/>
                      <a:pt x="837" y="457"/>
                      <a:pt x="837" y="418"/>
                    </a:cubicBezTo>
                    <a:cubicBezTo>
                      <a:pt x="837" y="279"/>
                      <a:pt x="837" y="279"/>
                      <a:pt x="837" y="279"/>
                    </a:cubicBezTo>
                    <a:cubicBezTo>
                      <a:pt x="837" y="139"/>
                      <a:pt x="837" y="139"/>
                      <a:pt x="837" y="139"/>
                    </a:cubicBezTo>
                    <a:cubicBezTo>
                      <a:pt x="837" y="62"/>
                      <a:pt x="774" y="0"/>
                      <a:pt x="6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6"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Center of Expanding $1.7 Trillion Lending Ecosystem</a:t>
            </a:r>
            <a:endParaRPr lang="en-US" sz="3600" b="1" dirty="0">
              <a:solidFill>
                <a:srgbClr val="1DAC97"/>
              </a:solidFill>
            </a:endParaRPr>
          </a:p>
        </p:txBody>
      </p:sp>
    </p:spTree>
    <p:extLst>
      <p:ext uri="{BB962C8B-B14F-4D97-AF65-F5344CB8AC3E}">
        <p14:creationId xmlns:p14="http://schemas.microsoft.com/office/powerpoint/2010/main" val="38948982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28" name="BainBulletsConfiguration" hidden="1"/>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dirty="0" smtClean="0">
              <a:solidFill>
                <a:srgbClr val="FFFFFF"/>
              </a:solidFill>
            </a:endParaRPr>
          </a:p>
        </p:txBody>
      </p:sp>
      <p:pic>
        <p:nvPicPr>
          <p:cNvPr id="8" name="Picture 7" descr="logo-thomsonreuters.jpg"/>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3550" y1="78726" x2="13550" y2="78726"/>
                        <a14:foregroundMark x1="17525" y1="78292" x2="17525" y2="78292"/>
                        <a14:foregroundMark x1="26468" y1="78292" x2="26468" y2="78292"/>
                        <a14:foregroundMark x1="30714" y1="79595" x2="30714" y2="79595"/>
                        <a14:foregroundMark x1="38121" y1="75109" x2="38121" y2="75109"/>
                        <a14:foregroundMark x1="43902" y1="77424" x2="43902" y2="77424"/>
                        <a14:foregroundMark x1="46341" y1="80753" x2="46341" y2="80753"/>
                        <a14:foregroundMark x1="58085" y1="77135" x2="58085" y2="77135"/>
                        <a14:foregroundMark x1="60434" y1="81910" x2="60434" y2="81910"/>
                        <a14:foregroundMark x1="68654" y1="78726" x2="68654" y2="78726"/>
                        <a14:foregroundMark x1="72177" y1="79884" x2="72177" y2="79884"/>
                        <a14:foregroundMark x1="77055" y1="82200" x2="77055" y2="82200"/>
                        <a14:foregroundMark x1="81120" y1="80174" x2="81120" y2="80174"/>
                        <a14:foregroundMark x1="85908" y1="77135" x2="85908" y2="77135"/>
                      </a14:backgroundRemoval>
                    </a14:imgEffect>
                  </a14:imgLayer>
                </a14:imgProps>
              </a:ext>
              <a:ext uri="{28A0092B-C50C-407E-A947-70E740481C1C}">
                <a14:useLocalDpi xmlns:a14="http://schemas.microsoft.com/office/drawing/2010/main" val="0"/>
              </a:ext>
            </a:extLst>
          </a:blip>
          <a:stretch>
            <a:fillRect/>
          </a:stretch>
        </p:blipFill>
        <p:spPr>
          <a:xfrm>
            <a:off x="1717444" y="2495675"/>
            <a:ext cx="1809138" cy="1129280"/>
          </a:xfrm>
          <a:prstGeom prst="rect">
            <a:avLst/>
          </a:prstGeom>
        </p:spPr>
      </p:pic>
      <p:pic>
        <p:nvPicPr>
          <p:cNvPr id="13" name="Picture 12"/>
          <p:cNvPicPr>
            <a:picLocks noChangeAspect="1"/>
          </p:cNvPicPr>
          <p:nvPr/>
        </p:nvPicPr>
        <p:blipFill>
          <a:blip r:embed="rId4"/>
          <a:stretch>
            <a:fillRect/>
          </a:stretch>
        </p:blipFill>
        <p:spPr>
          <a:xfrm>
            <a:off x="245126" y="2052269"/>
            <a:ext cx="1011559" cy="737224"/>
          </a:xfrm>
          <a:prstGeom prst="rect">
            <a:avLst/>
          </a:prstGeom>
        </p:spPr>
      </p:pic>
      <p:pic>
        <p:nvPicPr>
          <p:cNvPr id="14" name="Picture 13" descr="dow_jones_logo_detail.png"/>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2250" r="98000"/>
                    </a14:imgEffect>
                  </a14:imgLayer>
                </a14:imgProps>
              </a:ext>
              <a:ext uri="{28A0092B-C50C-407E-A947-70E740481C1C}">
                <a14:useLocalDpi xmlns:a14="http://schemas.microsoft.com/office/drawing/2010/main" val="0"/>
              </a:ext>
            </a:extLst>
          </a:blip>
          <a:stretch>
            <a:fillRect/>
          </a:stretch>
        </p:blipFill>
        <p:spPr>
          <a:xfrm>
            <a:off x="1366714" y="2052269"/>
            <a:ext cx="2218440" cy="499148"/>
          </a:xfrm>
          <a:prstGeom prst="rect">
            <a:avLst/>
          </a:prstGeom>
        </p:spPr>
      </p:pic>
      <p:sp>
        <p:nvSpPr>
          <p:cNvPr id="3" name="Rectangle 2"/>
          <p:cNvSpPr/>
          <p:nvPr/>
        </p:nvSpPr>
        <p:spPr>
          <a:xfrm>
            <a:off x="139089" y="1356258"/>
            <a:ext cx="3297582" cy="460268"/>
          </a:xfrm>
          <a:prstGeom prst="rect">
            <a:avLst/>
          </a:prstGeom>
          <a:solidFill>
            <a:srgbClr val="1B957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4" name="TextBox 3"/>
          <p:cNvSpPr txBox="1"/>
          <p:nvPr/>
        </p:nvSpPr>
        <p:spPr>
          <a:xfrm>
            <a:off x="1104647" y="1380721"/>
            <a:ext cx="1227380" cy="411257"/>
          </a:xfrm>
          <a:prstGeom prst="rect">
            <a:avLst/>
          </a:prstGeom>
          <a:noFill/>
        </p:spPr>
        <p:txBody>
          <a:bodyPr wrap="square" lIns="36000" tIns="36000" rIns="36000" bIns="36000" rtlCol="0">
            <a:spAutoFit/>
          </a:bodyPr>
          <a:lstStyle/>
          <a:p>
            <a:r>
              <a:rPr lang="en-US" sz="2200" dirty="0" smtClean="0">
                <a:solidFill>
                  <a:schemeClr val="bg2"/>
                </a:solidFill>
              </a:rPr>
              <a:t>Strategic</a:t>
            </a:r>
          </a:p>
        </p:txBody>
      </p:sp>
      <p:pic>
        <p:nvPicPr>
          <p:cNvPr id="17" name="Picture 16" descr="imgre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366" y="3455028"/>
            <a:ext cx="1857468" cy="633668"/>
          </a:xfrm>
          <a:prstGeom prst="rect">
            <a:avLst/>
          </a:prstGeom>
        </p:spPr>
      </p:pic>
      <p:pic>
        <p:nvPicPr>
          <p:cNvPr id="18" name="Picture 17"/>
          <p:cNvPicPr>
            <a:picLocks noChangeAspect="1"/>
          </p:cNvPicPr>
          <p:nvPr/>
        </p:nvPicPr>
        <p:blipFill>
          <a:blip r:embed="rId8"/>
          <a:stretch>
            <a:fillRect/>
          </a:stretch>
        </p:blipFill>
        <p:spPr>
          <a:xfrm>
            <a:off x="794958" y="5457454"/>
            <a:ext cx="1568980" cy="522994"/>
          </a:xfrm>
          <a:prstGeom prst="rect">
            <a:avLst/>
          </a:prstGeom>
        </p:spPr>
      </p:pic>
      <p:pic>
        <p:nvPicPr>
          <p:cNvPr id="19" name="Picture 18"/>
          <p:cNvPicPr>
            <a:picLocks noChangeAspect="1"/>
          </p:cNvPicPr>
          <p:nvPr/>
        </p:nvPicPr>
        <p:blipFill>
          <a:blip r:embed="rId9"/>
          <a:stretch>
            <a:fillRect/>
          </a:stretch>
        </p:blipFill>
        <p:spPr>
          <a:xfrm>
            <a:off x="2247662" y="3990216"/>
            <a:ext cx="1236404" cy="897920"/>
          </a:xfrm>
          <a:prstGeom prst="rect">
            <a:avLst/>
          </a:prstGeom>
        </p:spPr>
      </p:pic>
      <p:pic>
        <p:nvPicPr>
          <p:cNvPr id="20" name="Picture 19"/>
          <p:cNvPicPr>
            <a:picLocks noChangeAspect="1"/>
          </p:cNvPicPr>
          <p:nvPr/>
        </p:nvPicPr>
        <p:blipFill>
          <a:blip r:embed="rId10"/>
          <a:stretch>
            <a:fillRect/>
          </a:stretch>
        </p:blipFill>
        <p:spPr>
          <a:xfrm>
            <a:off x="445099" y="4234807"/>
            <a:ext cx="1490274" cy="1168842"/>
          </a:xfrm>
          <a:prstGeom prst="rect">
            <a:avLst/>
          </a:prstGeom>
        </p:spPr>
      </p:pic>
      <p:sp>
        <p:nvSpPr>
          <p:cNvPr id="22" name="Rectangle 21"/>
          <p:cNvSpPr/>
          <p:nvPr/>
        </p:nvSpPr>
        <p:spPr>
          <a:xfrm>
            <a:off x="3973636" y="1349098"/>
            <a:ext cx="4163910" cy="460268"/>
          </a:xfrm>
          <a:prstGeom prst="rect">
            <a:avLst/>
          </a:prstGeom>
          <a:solidFill>
            <a:srgbClr val="1B957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23" name="TextBox 22"/>
          <p:cNvSpPr txBox="1"/>
          <p:nvPr/>
        </p:nvSpPr>
        <p:spPr>
          <a:xfrm>
            <a:off x="5454695" y="1373561"/>
            <a:ext cx="1227380" cy="411257"/>
          </a:xfrm>
          <a:prstGeom prst="rect">
            <a:avLst/>
          </a:prstGeom>
          <a:noFill/>
        </p:spPr>
        <p:txBody>
          <a:bodyPr wrap="square" lIns="36000" tIns="36000" rIns="36000" bIns="36000" rtlCol="0">
            <a:spAutoFit/>
          </a:bodyPr>
          <a:lstStyle/>
          <a:p>
            <a:r>
              <a:rPr lang="en-US" sz="2200" dirty="0" smtClean="0">
                <a:solidFill>
                  <a:schemeClr val="bg2"/>
                </a:solidFill>
              </a:rPr>
              <a:t>Referral</a:t>
            </a:r>
          </a:p>
        </p:txBody>
      </p:sp>
      <p:sp>
        <p:nvSpPr>
          <p:cNvPr id="25" name="Rectangle 24"/>
          <p:cNvSpPr/>
          <p:nvPr/>
        </p:nvSpPr>
        <p:spPr>
          <a:xfrm>
            <a:off x="8605983" y="1354210"/>
            <a:ext cx="3297582" cy="460268"/>
          </a:xfrm>
          <a:prstGeom prst="rect">
            <a:avLst/>
          </a:prstGeom>
          <a:solidFill>
            <a:srgbClr val="1B957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26" name="TextBox 25"/>
          <p:cNvSpPr txBox="1"/>
          <p:nvPr/>
        </p:nvSpPr>
        <p:spPr>
          <a:xfrm>
            <a:off x="9571541" y="1378673"/>
            <a:ext cx="1227380" cy="411257"/>
          </a:xfrm>
          <a:prstGeom prst="rect">
            <a:avLst/>
          </a:prstGeom>
          <a:noFill/>
        </p:spPr>
        <p:txBody>
          <a:bodyPr wrap="square" lIns="36000" tIns="36000" rIns="36000" bIns="36000" rtlCol="0">
            <a:spAutoFit/>
          </a:bodyPr>
          <a:lstStyle/>
          <a:p>
            <a:r>
              <a:rPr lang="en-US" sz="2200" dirty="0" smtClean="0">
                <a:solidFill>
                  <a:schemeClr val="bg2"/>
                </a:solidFill>
              </a:rPr>
              <a:t>Lending</a:t>
            </a:r>
          </a:p>
        </p:txBody>
      </p:sp>
      <p:pic>
        <p:nvPicPr>
          <p:cNvPr id="29" name="firstchoice.png"/>
          <p:cNvPicPr/>
          <p:nvPr/>
        </p:nvPicPr>
        <p:blipFill>
          <a:blip r:embed="rId11">
            <a:extLst/>
          </a:blip>
          <a:stretch>
            <a:fillRect/>
          </a:stretch>
        </p:blipFill>
        <p:spPr>
          <a:xfrm>
            <a:off x="4552355" y="3216150"/>
            <a:ext cx="1538726" cy="446206"/>
          </a:xfrm>
          <a:prstGeom prst="rect">
            <a:avLst/>
          </a:prstGeom>
          <a:ln w="12700">
            <a:miter lim="400000"/>
          </a:ln>
        </p:spPr>
      </p:pic>
      <p:pic>
        <p:nvPicPr>
          <p:cNvPr id="30" name="Bild 1"/>
          <p:cNvPicPr>
            <a:picLocks noChangeAspect="1"/>
          </p:cNvPicPr>
          <p:nvPr/>
        </p:nvPicPr>
        <p:blipFill>
          <a:blip r:embed="rId12"/>
          <a:stretch>
            <a:fillRect/>
          </a:stretch>
        </p:blipFill>
        <p:spPr>
          <a:xfrm>
            <a:off x="6457844" y="2079385"/>
            <a:ext cx="775744" cy="515428"/>
          </a:xfrm>
          <a:prstGeom prst="rect">
            <a:avLst/>
          </a:prstGeom>
        </p:spPr>
      </p:pic>
      <p:pic>
        <p:nvPicPr>
          <p:cNvPr id="31" name="Picture 30"/>
          <p:cNvPicPr>
            <a:picLocks noChangeAspect="1"/>
          </p:cNvPicPr>
          <p:nvPr/>
        </p:nvPicPr>
        <p:blipFill>
          <a:blip r:embed="rId13"/>
          <a:stretch>
            <a:fillRect/>
          </a:stretch>
        </p:blipFill>
        <p:spPr>
          <a:xfrm>
            <a:off x="4552355" y="2049569"/>
            <a:ext cx="1423090" cy="504228"/>
          </a:xfrm>
          <a:prstGeom prst="rect">
            <a:avLst/>
          </a:prstGeom>
        </p:spPr>
      </p:pic>
      <p:pic>
        <p:nvPicPr>
          <p:cNvPr id="34" name="Picture 33" descr="cunex.jpg"/>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444" l="9976" r="93990">
                        <a14:foregroundMark x1="17788" y1="58889" x2="17788" y2="58889"/>
                        <a14:foregroundMark x1="40264" y1="57333" x2="40264" y2="57333"/>
                        <a14:foregroundMark x1="53726" y1="61778" x2="53726" y2="61778"/>
                        <a14:foregroundMark x1="62260" y1="62667" x2="62260" y2="62667"/>
                        <a14:foregroundMark x1="75721" y1="61111" x2="75721" y2="61111"/>
                        <a14:foregroundMark x1="88702" y1="58000" x2="88702" y2="58000"/>
                        <a14:foregroundMark x1="47957" y1="83778" x2="47957" y2="83778"/>
                        <a14:foregroundMark x1="29207" y1="70222" x2="29207" y2="70222"/>
                        <a14:foregroundMark x1="42668" y1="74667" x2="42668" y2="74667"/>
                        <a14:foregroundMark x1="48798" y1="74667" x2="48798" y2="74667"/>
                        <a14:foregroundMark x1="54087" y1="73778" x2="54087" y2="73778"/>
                        <a14:foregroundMark x1="61418" y1="74667" x2="61418" y2="74667"/>
                        <a14:foregroundMark x1="66707" y1="74667" x2="66707" y2="74667"/>
                        <a14:foregroundMark x1="71635" y1="74667" x2="71635" y2="74667"/>
                        <a14:foregroundMark x1="77284" y1="74667" x2="77284" y2="74667"/>
                        <a14:foregroundMark x1="83413" y1="73778" x2="83413" y2="73778"/>
                        <a14:foregroundMark x1="89063" y1="76222" x2="89063" y2="76222"/>
                      </a14:backgroundRemoval>
                    </a14:imgEffect>
                  </a14:imgLayer>
                </a14:imgProps>
              </a:ext>
              <a:ext uri="{28A0092B-C50C-407E-A947-70E740481C1C}">
                <a14:useLocalDpi xmlns:a14="http://schemas.microsoft.com/office/drawing/2010/main" val="0"/>
              </a:ext>
            </a:extLst>
          </a:blip>
          <a:stretch>
            <a:fillRect/>
          </a:stretch>
        </p:blipFill>
        <p:spPr>
          <a:xfrm>
            <a:off x="4332243" y="5703229"/>
            <a:ext cx="1386188" cy="749742"/>
          </a:xfrm>
          <a:prstGeom prst="rect">
            <a:avLst/>
          </a:prstGeom>
        </p:spPr>
      </p:pic>
      <p:pic>
        <p:nvPicPr>
          <p:cNvPr id="35" name="Picture 34" descr="ebay-tsd-logo-310x90.gif"/>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l="5338" t="22904" r="6945" b="21173"/>
          <a:stretch/>
        </p:blipFill>
        <p:spPr>
          <a:xfrm>
            <a:off x="4933488" y="2688856"/>
            <a:ext cx="2003581" cy="370843"/>
          </a:xfrm>
          <a:prstGeom prst="rect">
            <a:avLst/>
          </a:prstGeom>
        </p:spPr>
      </p:pic>
      <p:pic>
        <p:nvPicPr>
          <p:cNvPr id="41" name="Picture 40" descr="Modernize-Logo.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20635" y="4841802"/>
            <a:ext cx="1606908" cy="452684"/>
          </a:xfrm>
          <a:prstGeom prst="rect">
            <a:avLst/>
          </a:prstGeom>
        </p:spPr>
      </p:pic>
      <p:pic>
        <p:nvPicPr>
          <p:cNvPr id="42" name="Picture 41"/>
          <p:cNvPicPr>
            <a:picLocks noChangeAspect="1"/>
          </p:cNvPicPr>
          <p:nvPr/>
        </p:nvPicPr>
        <p:blipFill>
          <a:blip r:embed="rId8"/>
          <a:stretch>
            <a:fillRect/>
          </a:stretch>
        </p:blipFill>
        <p:spPr>
          <a:xfrm>
            <a:off x="4446543" y="4356743"/>
            <a:ext cx="973890" cy="324630"/>
          </a:xfrm>
          <a:prstGeom prst="rect">
            <a:avLst/>
          </a:prstGeom>
        </p:spPr>
      </p:pic>
      <p:pic>
        <p:nvPicPr>
          <p:cNvPr id="44" name="Picture 43" descr="imgre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5836" y="3194758"/>
            <a:ext cx="1367618" cy="466558"/>
          </a:xfrm>
          <a:prstGeom prst="rect">
            <a:avLst/>
          </a:prstGeom>
        </p:spPr>
      </p:pic>
      <p:pic>
        <p:nvPicPr>
          <p:cNvPr id="45" name="Picture 44" descr="LendingClub_logo.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20137" y="2686158"/>
            <a:ext cx="1446258" cy="275010"/>
          </a:xfrm>
          <a:prstGeom prst="rect">
            <a:avLst/>
          </a:prstGeom>
        </p:spPr>
      </p:pic>
      <p:pic>
        <p:nvPicPr>
          <p:cNvPr id="46" name="Picture 45" descr="Ava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82694" y="3110589"/>
            <a:ext cx="1371672" cy="276640"/>
          </a:xfrm>
          <a:prstGeom prst="rect">
            <a:avLst/>
          </a:prstGeom>
        </p:spPr>
      </p:pic>
      <p:pic>
        <p:nvPicPr>
          <p:cNvPr id="48" name="Picture 47" descr="imgre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8943" y="2648253"/>
            <a:ext cx="1143626" cy="390144"/>
          </a:xfrm>
          <a:prstGeom prst="rect">
            <a:avLst/>
          </a:prstGeom>
        </p:spPr>
      </p:pic>
      <p:pic>
        <p:nvPicPr>
          <p:cNvPr id="49" name="Picture 48"/>
          <p:cNvPicPr>
            <a:picLocks noChangeAspect="1"/>
          </p:cNvPicPr>
          <p:nvPr/>
        </p:nvPicPr>
        <p:blipFill>
          <a:blip r:embed="rId21"/>
          <a:stretch>
            <a:fillRect/>
          </a:stretch>
        </p:blipFill>
        <p:spPr>
          <a:xfrm>
            <a:off x="8629148" y="3853083"/>
            <a:ext cx="904202" cy="395168"/>
          </a:xfrm>
          <a:prstGeom prst="rect">
            <a:avLst/>
          </a:prstGeom>
        </p:spPr>
      </p:pic>
      <p:sp>
        <p:nvSpPr>
          <p:cNvPr id="50" name="BainTable28381HeaderBox1"/>
          <p:cNvSpPr txBox="1"/>
          <p:nvPr/>
        </p:nvSpPr>
        <p:spPr>
          <a:xfrm>
            <a:off x="8786313" y="1887922"/>
            <a:ext cx="3117252" cy="366767"/>
          </a:xfrm>
          <a:prstGeom prst="rect">
            <a:avLst/>
          </a:prstGeom>
          <a:blipFill dpi="0" rotWithShape="1">
            <a:blip r:embed="rId22"/>
            <a:srcRect/>
            <a:tile tx="0" ty="0" sx="100000" sy="100000" flip="xy" algn="b"/>
          </a:blipFill>
        </p:spPr>
        <p:txBody>
          <a:bodyPr vert="horz" wrap="square" lIns="0" tIns="0" rIns="0" bIns="88900" rtlCol="0" anchor="b">
            <a:spAutoFit/>
          </a:bodyPr>
          <a:lstStyle/>
          <a:p>
            <a:pPr algn="ctr"/>
            <a:r>
              <a:rPr lang="en-US" b="1" cap="all" dirty="0" smtClean="0">
                <a:latin typeface="Roboto" panose="02000000000000000000" pitchFamily="2" charset="0"/>
              </a:rPr>
              <a:t>Consumer</a:t>
            </a:r>
          </a:p>
        </p:txBody>
      </p:sp>
      <p:pic>
        <p:nvPicPr>
          <p:cNvPr id="51" name="Picture 50"/>
          <p:cNvPicPr>
            <a:picLocks noChangeAspect="1"/>
          </p:cNvPicPr>
          <p:nvPr/>
        </p:nvPicPr>
        <p:blipFill>
          <a:blip r:embed="rId23"/>
          <a:stretch>
            <a:fillRect/>
          </a:stretch>
        </p:blipFill>
        <p:spPr>
          <a:xfrm>
            <a:off x="9710445" y="3683317"/>
            <a:ext cx="1123640" cy="294036"/>
          </a:xfrm>
          <a:prstGeom prst="rect">
            <a:avLst/>
          </a:prstGeom>
        </p:spPr>
      </p:pic>
      <p:pic>
        <p:nvPicPr>
          <p:cNvPr id="52" name="Picture 51"/>
          <p:cNvPicPr>
            <a:picLocks noChangeAspect="1"/>
          </p:cNvPicPr>
          <p:nvPr/>
        </p:nvPicPr>
        <p:blipFill>
          <a:blip r:embed="rId24"/>
          <a:stretch>
            <a:fillRect/>
          </a:stretch>
        </p:blipFill>
        <p:spPr>
          <a:xfrm>
            <a:off x="9781614" y="2294314"/>
            <a:ext cx="1192006" cy="192992"/>
          </a:xfrm>
          <a:prstGeom prst="rect">
            <a:avLst/>
          </a:prstGeom>
        </p:spPr>
      </p:pic>
      <p:pic>
        <p:nvPicPr>
          <p:cNvPr id="53" name="Picture 52"/>
          <p:cNvPicPr>
            <a:picLocks noChangeAspect="1"/>
          </p:cNvPicPr>
          <p:nvPr/>
        </p:nvPicPr>
        <p:blipFill>
          <a:blip r:embed="rId8"/>
          <a:stretch>
            <a:fillRect/>
          </a:stretch>
        </p:blipFill>
        <p:spPr>
          <a:xfrm>
            <a:off x="8394061" y="2234459"/>
            <a:ext cx="966000" cy="322000"/>
          </a:xfrm>
          <a:prstGeom prst="rect">
            <a:avLst/>
          </a:prstGeom>
        </p:spPr>
      </p:pic>
      <p:sp>
        <p:nvSpPr>
          <p:cNvPr id="56" name="BainTable28381HeaderBox1"/>
          <p:cNvSpPr txBox="1"/>
          <p:nvPr/>
        </p:nvSpPr>
        <p:spPr>
          <a:xfrm>
            <a:off x="8803699" y="4341660"/>
            <a:ext cx="3117252" cy="366767"/>
          </a:xfrm>
          <a:prstGeom prst="rect">
            <a:avLst/>
          </a:prstGeom>
          <a:blipFill dpi="0" rotWithShape="1">
            <a:blip r:embed="rId22"/>
            <a:srcRect/>
            <a:tile tx="0" ty="0" sx="100000" sy="100000" flip="xy" algn="b"/>
          </a:blipFill>
        </p:spPr>
        <p:txBody>
          <a:bodyPr vert="horz" wrap="square" lIns="0" tIns="0" rIns="0" bIns="88900" rtlCol="0" anchor="b">
            <a:spAutoFit/>
          </a:bodyPr>
          <a:lstStyle/>
          <a:p>
            <a:pPr algn="ctr"/>
            <a:r>
              <a:rPr lang="en-US" b="1" cap="all" dirty="0" smtClean="0">
                <a:latin typeface="Roboto" panose="02000000000000000000" pitchFamily="2" charset="0"/>
              </a:rPr>
              <a:t>commercial</a:t>
            </a:r>
          </a:p>
        </p:txBody>
      </p:sp>
      <p:pic>
        <p:nvPicPr>
          <p:cNvPr id="57" name="Picture 56"/>
          <p:cNvPicPr>
            <a:picLocks noChangeAspect="1"/>
          </p:cNvPicPr>
          <p:nvPr/>
        </p:nvPicPr>
        <p:blipFill>
          <a:blip r:embed="rId25"/>
          <a:stretch>
            <a:fillRect/>
          </a:stretch>
        </p:blipFill>
        <p:spPr>
          <a:xfrm>
            <a:off x="8551343" y="5465679"/>
            <a:ext cx="1417281" cy="366938"/>
          </a:xfrm>
          <a:prstGeom prst="rect">
            <a:avLst/>
          </a:prstGeom>
        </p:spPr>
      </p:pic>
      <p:pic>
        <p:nvPicPr>
          <p:cNvPr id="58" name="Picture 57" descr="FG-MASTER-LOGO-RGB-HR1.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689293" y="4731111"/>
            <a:ext cx="1357913" cy="339120"/>
          </a:xfrm>
          <a:prstGeom prst="rect">
            <a:avLst/>
          </a:prstGeom>
        </p:spPr>
      </p:pic>
      <p:pic>
        <p:nvPicPr>
          <p:cNvPr id="59" name="Picture 58" descr="60397-ondeck-box.jpg"/>
          <p:cNvPicPr>
            <a:picLocks noChangeAspect="1"/>
          </p:cNvPicPr>
          <p:nvPr/>
        </p:nvPicPr>
        <p:blipFill rotWithShape="1">
          <a:blip r:embed="rId27" cstate="print">
            <a:extLst>
              <a:ext uri="{28A0092B-C50C-407E-A947-70E740481C1C}">
                <a14:useLocalDpi xmlns:a14="http://schemas.microsoft.com/office/drawing/2010/main" val="0"/>
              </a:ext>
            </a:extLst>
          </a:blip>
          <a:srcRect l="8461" t="37784" r="5539" b="42683"/>
          <a:stretch/>
        </p:blipFill>
        <p:spPr>
          <a:xfrm>
            <a:off x="10861953" y="4664315"/>
            <a:ext cx="1334420" cy="303086"/>
          </a:xfrm>
          <a:prstGeom prst="rect">
            <a:avLst/>
          </a:prstGeom>
        </p:spPr>
      </p:pic>
      <p:pic>
        <p:nvPicPr>
          <p:cNvPr id="60" name="Picture 59"/>
          <p:cNvPicPr>
            <a:picLocks noChangeAspect="1"/>
          </p:cNvPicPr>
          <p:nvPr/>
        </p:nvPicPr>
        <p:blipFill>
          <a:blip r:embed="rId28"/>
          <a:stretch>
            <a:fillRect/>
          </a:stretch>
        </p:blipFill>
        <p:spPr>
          <a:xfrm>
            <a:off x="10191079" y="5153469"/>
            <a:ext cx="1472508" cy="360786"/>
          </a:xfrm>
          <a:prstGeom prst="rect">
            <a:avLst/>
          </a:prstGeom>
        </p:spPr>
      </p:pic>
      <p:pic>
        <p:nvPicPr>
          <p:cNvPr id="61" name="Picture 60"/>
          <p:cNvPicPr>
            <a:picLocks noChangeAspect="1"/>
          </p:cNvPicPr>
          <p:nvPr/>
        </p:nvPicPr>
        <p:blipFill>
          <a:blip r:embed="rId29"/>
          <a:stretch>
            <a:fillRect/>
          </a:stretch>
        </p:blipFill>
        <p:spPr>
          <a:xfrm>
            <a:off x="8655654" y="6055106"/>
            <a:ext cx="935004" cy="380562"/>
          </a:xfrm>
          <a:prstGeom prst="rect">
            <a:avLst/>
          </a:prstGeom>
        </p:spPr>
      </p:pic>
      <p:pic>
        <p:nvPicPr>
          <p:cNvPr id="64" name="Picture 63"/>
          <p:cNvPicPr>
            <a:picLocks noChangeAspect="1"/>
          </p:cNvPicPr>
          <p:nvPr/>
        </p:nvPicPr>
        <p:blipFill>
          <a:blip r:embed="rId30"/>
          <a:stretch>
            <a:fillRect/>
          </a:stretch>
        </p:blipFill>
        <p:spPr>
          <a:xfrm>
            <a:off x="11404516" y="5832617"/>
            <a:ext cx="720232" cy="720234"/>
          </a:xfrm>
          <a:prstGeom prst="rect">
            <a:avLst/>
          </a:prstGeom>
        </p:spPr>
      </p:pic>
      <p:pic>
        <p:nvPicPr>
          <p:cNvPr id="65" name="Bild 9"/>
          <p:cNvPicPr>
            <a:picLocks noChangeAspect="1"/>
          </p:cNvPicPr>
          <p:nvPr/>
        </p:nvPicPr>
        <p:blipFill>
          <a:blip r:embed="rId31"/>
          <a:stretch>
            <a:fillRect/>
          </a:stretch>
        </p:blipFill>
        <p:spPr>
          <a:xfrm>
            <a:off x="9922680" y="5845096"/>
            <a:ext cx="1125002" cy="520162"/>
          </a:xfrm>
          <a:prstGeom prst="rect">
            <a:avLst/>
          </a:prstGeom>
        </p:spPr>
      </p:pic>
      <p:pic>
        <p:nvPicPr>
          <p:cNvPr id="6" name="Picture 5"/>
          <p:cNvPicPr>
            <a:picLocks noChangeAspect="1"/>
          </p:cNvPicPr>
          <p:nvPr/>
        </p:nvPicPr>
        <p:blipFill rotWithShape="1">
          <a:blip r:embed="rId32"/>
          <a:srcRect t="37534" b="36725"/>
          <a:stretch/>
        </p:blipFill>
        <p:spPr>
          <a:xfrm>
            <a:off x="11009119" y="2330780"/>
            <a:ext cx="1001329" cy="257751"/>
          </a:xfrm>
          <a:prstGeom prst="rect">
            <a:avLst/>
          </a:prstGeom>
        </p:spPr>
      </p:pic>
      <p:pic>
        <p:nvPicPr>
          <p:cNvPr id="5" name="Picture 4" descr="800Finance_Logo.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94201" y="3797300"/>
            <a:ext cx="1396999" cy="469900"/>
          </a:xfrm>
          <a:prstGeom prst="rect">
            <a:avLst/>
          </a:prstGeom>
        </p:spPr>
      </p:pic>
      <p:pic>
        <p:nvPicPr>
          <p:cNvPr id="7" name="Picture 6" descr="Finance_Factory_Logo.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159500" y="3759200"/>
            <a:ext cx="1574800" cy="469900"/>
          </a:xfrm>
          <a:prstGeom prst="rect">
            <a:avLst/>
          </a:prstGeom>
        </p:spPr>
      </p:pic>
      <p:pic>
        <p:nvPicPr>
          <p:cNvPr id="9" name="Picture 8" descr="grandLogoTopHome@5x (1).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426200" y="4978400"/>
            <a:ext cx="1384300" cy="495300"/>
          </a:xfrm>
          <a:prstGeom prst="rect">
            <a:avLst/>
          </a:prstGeom>
        </p:spPr>
      </p:pic>
      <p:pic>
        <p:nvPicPr>
          <p:cNvPr id="10" name="Picture 9" descr="jg_wentworth_logo.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702300" y="4267200"/>
            <a:ext cx="2057400" cy="558800"/>
          </a:xfrm>
          <a:prstGeom prst="rect">
            <a:avLst/>
          </a:prstGeom>
        </p:spPr>
      </p:pic>
      <p:pic>
        <p:nvPicPr>
          <p:cNvPr id="11" name="Picture 10" descr="PrimePlus-Logo .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75400" y="5842000"/>
            <a:ext cx="1193800" cy="596900"/>
          </a:xfrm>
          <a:prstGeom prst="rect">
            <a:avLst/>
          </a:prstGeom>
        </p:spPr>
      </p:pic>
      <p:pic>
        <p:nvPicPr>
          <p:cNvPr id="12" name="Picture 11" descr="firstfcu_Logo.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24450" y="5372100"/>
            <a:ext cx="1720850" cy="558800"/>
          </a:xfrm>
          <a:prstGeom prst="rect">
            <a:avLst/>
          </a:prstGeom>
        </p:spPr>
      </p:pic>
      <p:pic>
        <p:nvPicPr>
          <p:cNvPr id="15" name="Picture 14" descr="NetCredit_logo_tag.eps"/>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961688" y="2730500"/>
            <a:ext cx="1192212" cy="292100"/>
          </a:xfrm>
          <a:prstGeom prst="rect">
            <a:avLst/>
          </a:prstGeom>
        </p:spPr>
      </p:pic>
      <p:pic>
        <p:nvPicPr>
          <p:cNvPr id="16" name="Picture 15" descr="Fplus.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1137900" y="3162300"/>
            <a:ext cx="850900" cy="420262"/>
          </a:xfrm>
          <a:prstGeom prst="rect">
            <a:avLst/>
          </a:prstGeom>
        </p:spPr>
      </p:pic>
      <p:pic>
        <p:nvPicPr>
          <p:cNvPr id="24" name="Picture 23" descr="Upgrade logo.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407400" y="3213100"/>
            <a:ext cx="1067391" cy="431800"/>
          </a:xfrm>
          <a:prstGeom prst="rect">
            <a:avLst/>
          </a:prstGeom>
        </p:spPr>
      </p:pic>
      <p:pic>
        <p:nvPicPr>
          <p:cNvPr id="27" name="Picture 26" descr="om logo.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873386" y="3759200"/>
            <a:ext cx="1197964" cy="355600"/>
          </a:xfrm>
          <a:prstGeom prst="rect">
            <a:avLst/>
          </a:prstGeom>
        </p:spPr>
      </p:pic>
      <p:pic>
        <p:nvPicPr>
          <p:cNvPr id="54" name="Picture 53" descr="Fplus.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59000" y="5016500"/>
            <a:ext cx="1257300" cy="558800"/>
          </a:xfrm>
          <a:prstGeom prst="rect">
            <a:avLst/>
          </a:prstGeom>
        </p:spPr>
      </p:pic>
    </p:spTree>
    <p:extLst>
      <p:ext uri="{BB962C8B-B14F-4D97-AF65-F5344CB8AC3E}">
        <p14:creationId xmlns:p14="http://schemas.microsoft.com/office/powerpoint/2010/main" val="4369171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inBulletsConfiguration" hidden="1"/>
          <p:cNvSpPr txBox="1"/>
          <p:nvPr/>
        </p:nvSpPr>
        <p:spPr>
          <a:xfrm>
            <a:off x="1618604" y="14363"/>
            <a:ext cx="9363310" cy="64765"/>
          </a:xfrm>
          <a:prstGeom prst="rect">
            <a:avLst/>
          </a:prstGeom>
          <a:noFill/>
        </p:spPr>
        <p:txBody>
          <a:bodyPr vert="horz" lIns="48161" tIns="24081" rIns="48161" bIns="24081" rtlCol="0">
            <a:spAutoFit/>
          </a:bodyPr>
          <a:lstStyle/>
          <a:p>
            <a:pPr defTabSz="914297"/>
            <a:endParaRPr lang="en-US" sz="100">
              <a:solidFill>
                <a:srgbClr val="FFFFFF"/>
              </a:solidFill>
              <a:latin typeface="Roboto"/>
            </a:endParaRPr>
          </a:p>
        </p:txBody>
      </p:sp>
      <p:sp>
        <p:nvSpPr>
          <p:cNvPr id="5" name="Rectangle 4"/>
          <p:cNvSpPr/>
          <p:nvPr/>
        </p:nvSpPr>
        <p:spPr>
          <a:xfrm>
            <a:off x="330207" y="1463714"/>
            <a:ext cx="3959629" cy="1005476"/>
          </a:xfrm>
          <a:prstGeom prst="rect">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rtlCol="0" anchor="ctr"/>
          <a:lstStyle/>
          <a:p>
            <a:pPr algn="ctr" defTabSz="914297"/>
            <a:endParaRPr lang="en-US" sz="2000" dirty="0">
              <a:solidFill>
                <a:srgbClr val="636466"/>
              </a:solidFill>
              <a:latin typeface="Roboto"/>
            </a:endParaRPr>
          </a:p>
        </p:txBody>
      </p:sp>
      <p:sp>
        <p:nvSpPr>
          <p:cNvPr id="6" name="Rectangle 5"/>
          <p:cNvSpPr/>
          <p:nvPr/>
        </p:nvSpPr>
        <p:spPr>
          <a:xfrm>
            <a:off x="4346282" y="1463714"/>
            <a:ext cx="4106390" cy="1005476"/>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rtlCol="0" anchor="ctr"/>
          <a:lstStyle/>
          <a:p>
            <a:pPr algn="ctr" defTabSz="914297"/>
            <a:endParaRPr lang="en-US" sz="2000" dirty="0">
              <a:solidFill>
                <a:srgbClr val="636466"/>
              </a:solidFill>
              <a:latin typeface="Roboto"/>
            </a:endParaRPr>
          </a:p>
        </p:txBody>
      </p:sp>
      <p:sp>
        <p:nvSpPr>
          <p:cNvPr id="8" name="Rectangle 7"/>
          <p:cNvSpPr/>
          <p:nvPr/>
        </p:nvSpPr>
        <p:spPr>
          <a:xfrm>
            <a:off x="8509117" y="1465384"/>
            <a:ext cx="3993072" cy="1005476"/>
          </a:xfrm>
          <a:prstGeom prst="rect">
            <a:avLst/>
          </a:prstGeom>
          <a:solidFill>
            <a:schemeClr val="tx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rtlCol="0" anchor="ctr"/>
          <a:lstStyle/>
          <a:p>
            <a:pPr algn="ctr" defTabSz="914297"/>
            <a:endParaRPr lang="en-US" sz="2000" dirty="0">
              <a:solidFill>
                <a:srgbClr val="636466"/>
              </a:solidFill>
              <a:latin typeface="Roboto"/>
            </a:endParaRPr>
          </a:p>
        </p:txBody>
      </p:sp>
      <p:sp>
        <p:nvSpPr>
          <p:cNvPr id="9" name="TextBox 8"/>
          <p:cNvSpPr txBox="1"/>
          <p:nvPr/>
        </p:nvSpPr>
        <p:spPr>
          <a:xfrm>
            <a:off x="453045" y="1733609"/>
            <a:ext cx="3469898" cy="396846"/>
          </a:xfrm>
          <a:prstGeom prst="rect">
            <a:avLst/>
          </a:prstGeom>
          <a:noFill/>
        </p:spPr>
        <p:txBody>
          <a:bodyPr wrap="square" lIns="35996" tIns="35996" rIns="35996" bIns="35996" rtlCol="0">
            <a:spAutoFit/>
          </a:bodyPr>
          <a:lstStyle/>
          <a:p>
            <a:pPr algn="ctr" defTabSz="914297"/>
            <a:r>
              <a:rPr lang="en-US" sz="2100" b="1" dirty="0">
                <a:solidFill>
                  <a:srgbClr val="636466"/>
                </a:solidFill>
                <a:latin typeface="Roboto"/>
              </a:rPr>
              <a:t>Today</a:t>
            </a:r>
          </a:p>
        </p:txBody>
      </p:sp>
      <p:sp>
        <p:nvSpPr>
          <p:cNvPr id="10" name="TextBox 9"/>
          <p:cNvSpPr txBox="1"/>
          <p:nvPr/>
        </p:nvSpPr>
        <p:spPr>
          <a:xfrm>
            <a:off x="4586174" y="1764597"/>
            <a:ext cx="3577715" cy="396846"/>
          </a:xfrm>
          <a:prstGeom prst="rect">
            <a:avLst/>
          </a:prstGeom>
          <a:noFill/>
        </p:spPr>
        <p:txBody>
          <a:bodyPr wrap="square" lIns="35996" tIns="35996" rIns="35996" bIns="35996" rtlCol="0">
            <a:spAutoFit/>
          </a:bodyPr>
          <a:lstStyle/>
          <a:p>
            <a:pPr algn="ctr" defTabSz="914297"/>
            <a:r>
              <a:rPr lang="en-US" sz="2100" b="1" dirty="0">
                <a:solidFill>
                  <a:schemeClr val="bg2"/>
                </a:solidFill>
                <a:latin typeface="Roboto"/>
              </a:rPr>
              <a:t>With FinMkt Gateway</a:t>
            </a:r>
          </a:p>
        </p:txBody>
      </p:sp>
      <p:sp>
        <p:nvSpPr>
          <p:cNvPr id="11" name="TextBox 10"/>
          <p:cNvSpPr txBox="1"/>
          <p:nvPr/>
        </p:nvSpPr>
        <p:spPr>
          <a:xfrm>
            <a:off x="8829258" y="1741566"/>
            <a:ext cx="3631024" cy="396846"/>
          </a:xfrm>
          <a:prstGeom prst="rect">
            <a:avLst/>
          </a:prstGeom>
          <a:noFill/>
        </p:spPr>
        <p:txBody>
          <a:bodyPr wrap="square" lIns="35996" tIns="35996" rIns="35996" bIns="35996" rtlCol="0">
            <a:spAutoFit/>
          </a:bodyPr>
          <a:lstStyle/>
          <a:p>
            <a:pPr algn="ctr" defTabSz="914297"/>
            <a:r>
              <a:rPr lang="en-US" sz="2100" b="1" dirty="0">
                <a:solidFill>
                  <a:srgbClr val="FFFFFF"/>
                </a:solidFill>
                <a:latin typeface="Roboto"/>
              </a:rPr>
              <a:t>Benefit to Partners</a:t>
            </a:r>
          </a:p>
        </p:txBody>
      </p:sp>
      <p:sp>
        <p:nvSpPr>
          <p:cNvPr id="12" name="TextBox 11"/>
          <p:cNvSpPr txBox="1"/>
          <p:nvPr/>
        </p:nvSpPr>
        <p:spPr>
          <a:xfrm>
            <a:off x="330207" y="2579791"/>
            <a:ext cx="3796459" cy="4226527"/>
          </a:xfrm>
          <a:prstGeom prst="rect">
            <a:avLst/>
          </a:prstGeom>
          <a:noFill/>
        </p:spPr>
        <p:txBody>
          <a:bodyPr wrap="square" lIns="35996" tIns="35996" rIns="35996" bIns="35996" rtlCol="0">
            <a:spAutoFit/>
          </a:bodyPr>
          <a:lstStyle/>
          <a:p>
            <a:pPr defTabSz="914297"/>
            <a:r>
              <a:rPr lang="en-US" dirty="0">
                <a:solidFill>
                  <a:srgbClr val="636466"/>
                </a:solidFill>
                <a:latin typeface="Roboto"/>
              </a:rPr>
              <a:t>Non-matching inquiries and applications are rejected incurring costs </a:t>
            </a:r>
            <a:r>
              <a:rPr lang="en-US" dirty="0" smtClean="0">
                <a:solidFill>
                  <a:srgbClr val="636466"/>
                </a:solidFill>
                <a:latin typeface="Roboto"/>
              </a:rPr>
              <a:t>but producing </a:t>
            </a:r>
            <a:r>
              <a:rPr lang="en-US" dirty="0">
                <a:solidFill>
                  <a:srgbClr val="636466"/>
                </a:solidFill>
                <a:latin typeface="Roboto"/>
              </a:rPr>
              <a:t>no revenue.</a:t>
            </a:r>
            <a:br>
              <a:rPr lang="en-US" dirty="0">
                <a:solidFill>
                  <a:srgbClr val="636466"/>
                </a:solidFill>
                <a:latin typeface="Roboto"/>
              </a:rPr>
            </a:br>
            <a:r>
              <a:rPr lang="en-US" dirty="0">
                <a:solidFill>
                  <a:srgbClr val="636466"/>
                </a:solidFill>
                <a:latin typeface="Roboto"/>
              </a:rPr>
              <a:t/>
            </a:r>
            <a:br>
              <a:rPr lang="en-US" dirty="0">
                <a:solidFill>
                  <a:srgbClr val="636466"/>
                </a:solidFill>
                <a:latin typeface="Roboto"/>
              </a:rPr>
            </a:br>
            <a:r>
              <a:rPr lang="en-US" dirty="0">
                <a:solidFill>
                  <a:srgbClr val="636466"/>
                </a:solidFill>
                <a:latin typeface="Roboto"/>
              </a:rPr>
              <a:t>Multiple </a:t>
            </a:r>
            <a:r>
              <a:rPr lang="en-US" dirty="0" smtClean="0">
                <a:solidFill>
                  <a:srgbClr val="636466"/>
                </a:solidFill>
                <a:latin typeface="Roboto"/>
              </a:rPr>
              <a:t>individual bilateral </a:t>
            </a:r>
            <a:r>
              <a:rPr lang="en-US" dirty="0">
                <a:solidFill>
                  <a:srgbClr val="636466"/>
                </a:solidFill>
                <a:latin typeface="Roboto"/>
              </a:rPr>
              <a:t>agreements between parties.</a:t>
            </a:r>
          </a:p>
          <a:p>
            <a:pPr defTabSz="914297"/>
            <a:r>
              <a:rPr lang="en-US" dirty="0">
                <a:solidFill>
                  <a:srgbClr val="636466"/>
                </a:solidFill>
                <a:latin typeface="Roboto"/>
              </a:rPr>
              <a:t/>
            </a:r>
            <a:br>
              <a:rPr lang="en-US" dirty="0">
                <a:solidFill>
                  <a:srgbClr val="636466"/>
                </a:solidFill>
                <a:latin typeface="Roboto"/>
              </a:rPr>
            </a:br>
            <a:r>
              <a:rPr lang="en-US" dirty="0">
                <a:solidFill>
                  <a:srgbClr val="636466"/>
                </a:solidFill>
                <a:latin typeface="Roboto"/>
              </a:rPr>
              <a:t>Customer acquisition only through expensive traditional channels. ROI on marketing questionable. </a:t>
            </a:r>
          </a:p>
          <a:p>
            <a:pPr defTabSz="914297"/>
            <a:r>
              <a:rPr lang="en-US" dirty="0">
                <a:solidFill>
                  <a:srgbClr val="636466"/>
                </a:solidFill>
                <a:latin typeface="Roboto"/>
              </a:rPr>
              <a:t/>
            </a:r>
            <a:br>
              <a:rPr lang="en-US" dirty="0">
                <a:solidFill>
                  <a:srgbClr val="636466"/>
                </a:solidFill>
                <a:latin typeface="Roboto"/>
              </a:rPr>
            </a:br>
            <a:r>
              <a:rPr lang="en-US" dirty="0">
                <a:solidFill>
                  <a:srgbClr val="636466"/>
                </a:solidFill>
                <a:latin typeface="Roboto"/>
              </a:rPr>
              <a:t>Qualified borrowers are often rejected because they end up on wrong </a:t>
            </a:r>
            <a:r>
              <a:rPr lang="en-US" dirty="0" smtClean="0">
                <a:solidFill>
                  <a:srgbClr val="636466"/>
                </a:solidFill>
                <a:latin typeface="Roboto"/>
              </a:rPr>
              <a:t>website</a:t>
            </a:r>
            <a:r>
              <a:rPr lang="en-US" dirty="0">
                <a:solidFill>
                  <a:srgbClr val="636466"/>
                </a:solidFill>
                <a:latin typeface="Roboto"/>
              </a:rPr>
              <a:t>. </a:t>
            </a:r>
          </a:p>
          <a:p>
            <a:pPr defTabSz="914297"/>
            <a:endParaRPr lang="en-US" dirty="0" err="1">
              <a:solidFill>
                <a:srgbClr val="636466"/>
              </a:solidFill>
              <a:latin typeface="Roboto"/>
            </a:endParaRPr>
          </a:p>
        </p:txBody>
      </p:sp>
      <p:sp>
        <p:nvSpPr>
          <p:cNvPr id="13" name="TextBox 12"/>
          <p:cNvSpPr txBox="1"/>
          <p:nvPr/>
        </p:nvSpPr>
        <p:spPr>
          <a:xfrm>
            <a:off x="4507653" y="2579792"/>
            <a:ext cx="3698331" cy="3950680"/>
          </a:xfrm>
          <a:prstGeom prst="rect">
            <a:avLst/>
          </a:prstGeom>
          <a:noFill/>
        </p:spPr>
        <p:txBody>
          <a:bodyPr wrap="square" lIns="35996" tIns="35996" rIns="35996" bIns="35996" rtlCol="0">
            <a:spAutoFit/>
          </a:bodyPr>
          <a:lstStyle/>
          <a:p>
            <a:pPr defTabSz="914297"/>
            <a:r>
              <a:rPr lang="en-US" dirty="0">
                <a:solidFill>
                  <a:srgbClr val="636466"/>
                </a:solidFill>
                <a:latin typeface="Roboto"/>
              </a:rPr>
              <a:t>Non-matching inquires are sent to exchange at no cost with fees </a:t>
            </a:r>
            <a:r>
              <a:rPr lang="en-US" dirty="0" smtClean="0">
                <a:solidFill>
                  <a:srgbClr val="636466"/>
                </a:solidFill>
                <a:latin typeface="Roboto"/>
              </a:rPr>
              <a:t>paid </a:t>
            </a:r>
            <a:r>
              <a:rPr lang="en-US" dirty="0">
                <a:solidFill>
                  <a:srgbClr val="636466"/>
                </a:solidFill>
                <a:latin typeface="Roboto"/>
              </a:rPr>
              <a:t>to referring party.</a:t>
            </a:r>
          </a:p>
          <a:p>
            <a:pPr defTabSz="914297"/>
            <a:endParaRPr lang="en-US" dirty="0">
              <a:solidFill>
                <a:srgbClr val="636466"/>
              </a:solidFill>
              <a:latin typeface="Roboto"/>
            </a:endParaRPr>
          </a:p>
          <a:p>
            <a:pPr defTabSz="914297"/>
            <a:r>
              <a:rPr lang="en-US" dirty="0">
                <a:solidFill>
                  <a:srgbClr val="636466"/>
                </a:solidFill>
                <a:latin typeface="Roboto"/>
              </a:rPr>
              <a:t>Easy access to multiple counter-parties with one agreement.</a:t>
            </a:r>
            <a:br>
              <a:rPr lang="en-US" dirty="0">
                <a:solidFill>
                  <a:srgbClr val="636466"/>
                </a:solidFill>
                <a:latin typeface="Roboto"/>
              </a:rPr>
            </a:br>
            <a:endParaRPr lang="en-US" dirty="0">
              <a:solidFill>
                <a:srgbClr val="636466"/>
              </a:solidFill>
              <a:latin typeface="Roboto"/>
            </a:endParaRPr>
          </a:p>
          <a:p>
            <a:pPr defTabSz="914297"/>
            <a:r>
              <a:rPr lang="en-US" dirty="0">
                <a:solidFill>
                  <a:srgbClr val="636466"/>
                </a:solidFill>
                <a:latin typeface="Roboto"/>
              </a:rPr>
              <a:t>Unique new channel for lenders to receive referrals from Gateway</a:t>
            </a:r>
            <a:r>
              <a:rPr lang="en-US" dirty="0" smtClean="0">
                <a:solidFill>
                  <a:srgbClr val="636466"/>
                </a:solidFill>
                <a:latin typeface="Roboto"/>
              </a:rPr>
              <a:t>. ROI ensured.</a:t>
            </a:r>
            <a:endParaRPr lang="en-US" dirty="0">
              <a:solidFill>
                <a:srgbClr val="636466"/>
              </a:solidFill>
              <a:latin typeface="Roboto"/>
            </a:endParaRPr>
          </a:p>
          <a:p>
            <a:pPr defTabSz="914297"/>
            <a:r>
              <a:rPr lang="en-US" dirty="0">
                <a:solidFill>
                  <a:srgbClr val="636466"/>
                </a:solidFill>
                <a:latin typeface="Roboto"/>
              </a:rPr>
              <a:t/>
            </a:r>
            <a:br>
              <a:rPr lang="en-US" dirty="0">
                <a:solidFill>
                  <a:srgbClr val="636466"/>
                </a:solidFill>
                <a:latin typeface="Roboto"/>
              </a:rPr>
            </a:br>
            <a:r>
              <a:rPr lang="en-US" dirty="0">
                <a:solidFill>
                  <a:srgbClr val="636466"/>
                </a:solidFill>
                <a:latin typeface="Roboto"/>
              </a:rPr>
              <a:t>Non-matching borrowers are immediately matched with appropriate lenders.</a:t>
            </a:r>
          </a:p>
        </p:txBody>
      </p:sp>
      <p:sp>
        <p:nvSpPr>
          <p:cNvPr id="14" name="TextBox 13"/>
          <p:cNvSpPr txBox="1"/>
          <p:nvPr/>
        </p:nvSpPr>
        <p:spPr>
          <a:xfrm>
            <a:off x="8760766" y="2579792"/>
            <a:ext cx="3688171" cy="3949603"/>
          </a:xfrm>
          <a:prstGeom prst="rect">
            <a:avLst/>
          </a:prstGeom>
          <a:noFill/>
        </p:spPr>
        <p:txBody>
          <a:bodyPr wrap="square" lIns="35996" tIns="35996" rIns="35996" bIns="35996" rtlCol="0">
            <a:spAutoFit/>
          </a:bodyPr>
          <a:lstStyle/>
          <a:p>
            <a:pPr defTabSz="914297"/>
            <a:r>
              <a:rPr lang="en-US" dirty="0">
                <a:solidFill>
                  <a:srgbClr val="636466"/>
                </a:solidFill>
                <a:latin typeface="Roboto"/>
              </a:rPr>
              <a:t>Ability to monetize </a:t>
            </a:r>
            <a:r>
              <a:rPr lang="en-US" dirty="0" smtClean="0">
                <a:solidFill>
                  <a:srgbClr val="636466"/>
                </a:solidFill>
                <a:latin typeface="Roboto"/>
              </a:rPr>
              <a:t>turn-downs/ </a:t>
            </a:r>
            <a:r>
              <a:rPr lang="en-US" dirty="0">
                <a:solidFill>
                  <a:srgbClr val="636466"/>
                </a:solidFill>
                <a:latin typeface="Roboto"/>
              </a:rPr>
              <a:t>instant source of additional revenue at no incremental cost.</a:t>
            </a:r>
          </a:p>
          <a:p>
            <a:pPr defTabSz="914297"/>
            <a:endParaRPr lang="en-US" dirty="0">
              <a:solidFill>
                <a:srgbClr val="636466"/>
              </a:solidFill>
              <a:latin typeface="Roboto"/>
            </a:endParaRPr>
          </a:p>
          <a:p>
            <a:pPr defTabSz="914297"/>
            <a:r>
              <a:rPr lang="en-US" dirty="0">
                <a:solidFill>
                  <a:srgbClr val="636466"/>
                </a:solidFill>
                <a:latin typeface="Roboto"/>
              </a:rPr>
              <a:t>Time and costs of </a:t>
            </a:r>
            <a:r>
              <a:rPr lang="en-US" dirty="0" smtClean="0">
                <a:solidFill>
                  <a:srgbClr val="636466"/>
                </a:solidFill>
                <a:latin typeface="Roboto"/>
              </a:rPr>
              <a:t>one-</a:t>
            </a:r>
            <a:r>
              <a:rPr lang="en-US" dirty="0">
                <a:solidFill>
                  <a:srgbClr val="636466"/>
                </a:solidFill>
                <a:latin typeface="Roboto"/>
              </a:rPr>
              <a:t>off deals </a:t>
            </a:r>
            <a:r>
              <a:rPr lang="en-US" dirty="0" smtClean="0">
                <a:solidFill>
                  <a:srgbClr val="636466"/>
                </a:solidFill>
                <a:latin typeface="Roboto"/>
              </a:rPr>
              <a:t>avoided</a:t>
            </a:r>
            <a:r>
              <a:rPr lang="en-US" dirty="0">
                <a:solidFill>
                  <a:srgbClr val="636466"/>
                </a:solidFill>
                <a:latin typeface="Roboto"/>
              </a:rPr>
              <a:t> </a:t>
            </a:r>
            <a:r>
              <a:rPr lang="en-US" dirty="0" smtClean="0">
                <a:solidFill>
                  <a:srgbClr val="636466"/>
                </a:solidFill>
                <a:latin typeface="Roboto"/>
              </a:rPr>
              <a:t>plus economies of scale.</a:t>
            </a:r>
            <a:endParaRPr lang="en-US" dirty="0">
              <a:solidFill>
                <a:srgbClr val="636466"/>
              </a:solidFill>
              <a:latin typeface="Roboto"/>
            </a:endParaRPr>
          </a:p>
          <a:p>
            <a:pPr defTabSz="914297"/>
            <a:endParaRPr lang="en-US" dirty="0">
              <a:solidFill>
                <a:srgbClr val="636466"/>
              </a:solidFill>
              <a:latin typeface="Roboto"/>
            </a:endParaRPr>
          </a:p>
          <a:p>
            <a:pPr defTabSz="914297"/>
            <a:r>
              <a:rPr lang="en-US" dirty="0">
                <a:solidFill>
                  <a:srgbClr val="636466"/>
                </a:solidFill>
                <a:latin typeface="Roboto"/>
              </a:rPr>
              <a:t>Lenders/investors only pay for successful referrals. </a:t>
            </a:r>
          </a:p>
          <a:p>
            <a:pPr defTabSz="914297"/>
            <a:r>
              <a:rPr lang="en-US" dirty="0">
                <a:solidFill>
                  <a:srgbClr val="636466"/>
                </a:solidFill>
                <a:latin typeface="Roboto"/>
              </a:rPr>
              <a:t/>
            </a:r>
            <a:br>
              <a:rPr lang="en-US" dirty="0">
                <a:solidFill>
                  <a:srgbClr val="636466"/>
                </a:solidFill>
                <a:latin typeface="Roboto"/>
              </a:rPr>
            </a:br>
            <a:endParaRPr lang="en-US" dirty="0">
              <a:solidFill>
                <a:srgbClr val="636466"/>
              </a:solidFill>
              <a:latin typeface="Roboto"/>
            </a:endParaRPr>
          </a:p>
          <a:p>
            <a:pPr defTabSz="914297"/>
            <a:r>
              <a:rPr lang="en-US" dirty="0">
                <a:solidFill>
                  <a:srgbClr val="636466"/>
                </a:solidFill>
                <a:latin typeface="Roboto"/>
              </a:rPr>
              <a:t>Borrowers are able to find the right lender and the right loan and avoid unnecessary rejections.</a:t>
            </a:r>
          </a:p>
        </p:txBody>
      </p:sp>
      <p:cxnSp>
        <p:nvCxnSpPr>
          <p:cNvPr id="16" name="Straight Connector 15"/>
          <p:cNvCxnSpPr/>
          <p:nvPr/>
        </p:nvCxnSpPr>
        <p:spPr>
          <a:xfrm>
            <a:off x="277557" y="4431230"/>
            <a:ext cx="12158522" cy="794"/>
          </a:xfrm>
          <a:prstGeom prst="line">
            <a:avLst/>
          </a:prstGeom>
          <a:ln w="254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7556" y="3573129"/>
            <a:ext cx="12158522" cy="794"/>
          </a:xfrm>
          <a:prstGeom prst="line">
            <a:avLst/>
          </a:prstGeom>
          <a:ln w="254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1144" y="5516227"/>
            <a:ext cx="12158522" cy="794"/>
          </a:xfrm>
          <a:prstGeom prst="line">
            <a:avLst/>
          </a:prstGeom>
          <a:ln w="254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2"/>
          <p:cNvSpPr>
            <a:spLocks/>
          </p:cNvSpPr>
          <p:nvPr/>
        </p:nvSpPr>
        <p:spPr bwMode="auto">
          <a:xfrm>
            <a:off x="5922789" y="100120"/>
            <a:ext cx="11263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700" b="1" dirty="0">
                <a:solidFill>
                  <a:schemeClr val="accent3">
                    <a:lumMod val="75000"/>
                  </a:schemeClr>
                </a:solidFill>
                <a:latin typeface="Roboto Regular"/>
                <a:ea typeface="ＭＳ Ｐゴシック" charset="0"/>
                <a:cs typeface="Roboto Regular"/>
                <a:sym typeface="Montserrat-Regular" charset="0"/>
              </a:rPr>
              <a:t>SOLUTION</a:t>
            </a:r>
            <a:endParaRPr lang="en-US" sz="1500" b="1" dirty="0">
              <a:solidFill>
                <a:schemeClr val="accent3">
                  <a:lumMod val="75000"/>
                </a:schemeClr>
              </a:solidFill>
              <a:latin typeface="Roboto Regular"/>
              <a:ea typeface="ＭＳ Ｐゴシック" charset="0"/>
              <a:cs typeface="Roboto Regular"/>
              <a:sym typeface="Montserrat-Regular" charset="0"/>
            </a:endParaRPr>
          </a:p>
        </p:txBody>
      </p:sp>
      <p:sp>
        <p:nvSpPr>
          <p:cNvPr id="23"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err="1" smtClean="0">
                <a:solidFill>
                  <a:srgbClr val="1DAC97"/>
                </a:solidFill>
              </a:rPr>
              <a:t>FinMkt</a:t>
            </a:r>
            <a:r>
              <a:rPr lang="en-US" sz="3600" b="1" dirty="0" smtClean="0">
                <a:solidFill>
                  <a:srgbClr val="1DAC97"/>
                </a:solidFill>
              </a:rPr>
              <a:t> Gateway is Transforming Online Lending</a:t>
            </a:r>
            <a:endParaRPr lang="en-US" sz="3600" b="1" dirty="0">
              <a:solidFill>
                <a:srgbClr val="1DAC97"/>
              </a:solidFill>
            </a:endParaRPr>
          </a:p>
        </p:txBody>
      </p:sp>
    </p:spTree>
    <p:extLst>
      <p:ext uri="{BB962C8B-B14F-4D97-AF65-F5344CB8AC3E}">
        <p14:creationId xmlns:p14="http://schemas.microsoft.com/office/powerpoint/2010/main" val="1952706204"/>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0161" y="1530335"/>
            <a:ext cx="5799745" cy="4682643"/>
          </a:xfrm>
          <a:prstGeom prst="rect">
            <a:avLst/>
          </a:prstGeom>
          <a:noFill/>
        </p:spPr>
        <p:txBody>
          <a:bodyPr wrap="square" lIns="0" tIns="0" rIns="0" bIns="0" numCol="1" spcCol="505518">
            <a:noAutofit/>
          </a:bodyPr>
          <a:lstStyle/>
          <a:p>
            <a:pPr>
              <a:lnSpc>
                <a:spcPts val="2091"/>
              </a:lnSpc>
              <a:defRPr/>
            </a:pPr>
            <a:r>
              <a:rPr lang="en-US" sz="1600" b="1" dirty="0">
                <a:solidFill>
                  <a:schemeClr val="accent3"/>
                </a:solidFill>
                <a:latin typeface="Roboto"/>
                <a:ea typeface="Roboto" panose="02000000000000000000" pitchFamily="2" charset="0"/>
                <a:cs typeface="Roboto"/>
              </a:rPr>
              <a:t>Changing consumer behavior is being joined by new technologies to drive a new era in consumer and small business </a:t>
            </a:r>
            <a:r>
              <a:rPr lang="en-US" sz="1600" b="1" dirty="0" smtClean="0">
                <a:solidFill>
                  <a:schemeClr val="accent3"/>
                </a:solidFill>
                <a:latin typeface="Roboto"/>
                <a:ea typeface="Roboto" panose="02000000000000000000" pitchFamily="2" charset="0"/>
                <a:cs typeface="Roboto"/>
              </a:rPr>
              <a:t>lending.</a:t>
            </a:r>
            <a:r>
              <a:rPr lang="en-US" sz="1600" dirty="0" smtClean="0">
                <a:latin typeface="Roboto"/>
                <a:ea typeface="Roboto" panose="02000000000000000000" pitchFamily="2" charset="0"/>
                <a:cs typeface="Roboto"/>
              </a:rPr>
              <a:t> </a:t>
            </a:r>
            <a:r>
              <a:rPr lang="en-US" sz="1600" dirty="0">
                <a:latin typeface="Roboto"/>
                <a:ea typeface="Roboto" panose="02000000000000000000" pitchFamily="2" charset="0"/>
                <a:cs typeface="Roboto"/>
              </a:rPr>
              <a:t>The entire market is rapidly evolving and </a:t>
            </a:r>
            <a:r>
              <a:rPr lang="en-US" sz="1600" dirty="0" err="1" smtClean="0">
                <a:latin typeface="Roboto"/>
                <a:ea typeface="Roboto" panose="02000000000000000000" pitchFamily="2" charset="0"/>
                <a:cs typeface="Roboto"/>
              </a:rPr>
              <a:t>FinMkt</a:t>
            </a:r>
            <a:r>
              <a:rPr lang="en-US" sz="1600" dirty="0" smtClean="0">
                <a:latin typeface="Roboto"/>
                <a:ea typeface="Roboto" panose="02000000000000000000" pitchFamily="2" charset="0"/>
                <a:cs typeface="Roboto"/>
              </a:rPr>
              <a:t> </a:t>
            </a:r>
            <a:r>
              <a:rPr lang="en-US" sz="1600" dirty="0">
                <a:latin typeface="Roboto"/>
                <a:ea typeface="Roboto" panose="02000000000000000000" pitchFamily="2" charset="0"/>
                <a:cs typeface="Roboto"/>
              </a:rPr>
              <a:t>is positioned to be at the center .</a:t>
            </a:r>
          </a:p>
          <a:p>
            <a:pPr>
              <a:lnSpc>
                <a:spcPts val="2091"/>
              </a:lnSpc>
              <a:defRPr/>
            </a:pPr>
            <a:endParaRPr lang="en-US" sz="1600" b="1" dirty="0">
              <a:latin typeface="Roboto"/>
              <a:ea typeface="Roboto" panose="02000000000000000000" pitchFamily="2" charset="0"/>
              <a:cs typeface="Roboto"/>
            </a:endParaRPr>
          </a:p>
          <a:p>
            <a:pPr>
              <a:lnSpc>
                <a:spcPts val="2091"/>
              </a:lnSpc>
              <a:defRPr/>
            </a:pPr>
            <a:r>
              <a:rPr lang="en-US" sz="1600" b="1" dirty="0">
                <a:solidFill>
                  <a:srgbClr val="FC7708"/>
                </a:solidFill>
                <a:latin typeface="Roboto"/>
                <a:ea typeface="Roboto" panose="02000000000000000000" pitchFamily="2" charset="0"/>
                <a:cs typeface="Roboto"/>
              </a:rPr>
              <a:t>The Total Addressable Market (TAM) for our products and services is includes $4.7 Trillion in consumer and small business loans </a:t>
            </a:r>
            <a:r>
              <a:rPr lang="en-US" sz="1600" dirty="0">
                <a:latin typeface="Roboto"/>
                <a:ea typeface="Roboto" panose="02000000000000000000" pitchFamily="2" charset="0"/>
                <a:cs typeface="Roboto"/>
              </a:rPr>
              <a:t>according to Goldman </a:t>
            </a:r>
            <a:r>
              <a:rPr lang="en-US" sz="1600" dirty="0" smtClean="0">
                <a:latin typeface="Roboto"/>
                <a:ea typeface="Roboto" panose="02000000000000000000" pitchFamily="2" charset="0"/>
                <a:cs typeface="Roboto"/>
              </a:rPr>
              <a:t>Sachs’ </a:t>
            </a:r>
            <a:r>
              <a:rPr lang="en-US" sz="1600" dirty="0">
                <a:latin typeface="Roboto"/>
                <a:ea typeface="Roboto" panose="02000000000000000000" pitchFamily="2" charset="0"/>
                <a:cs typeface="Roboto"/>
              </a:rPr>
              <a:t>Research estimates of the U.S. Lending markets</a:t>
            </a:r>
            <a:r>
              <a:rPr lang="en-US" sz="1600" dirty="0" smtClean="0">
                <a:latin typeface="Roboto"/>
                <a:ea typeface="Roboto" panose="02000000000000000000" pitchFamily="2" charset="0"/>
                <a:cs typeface="Roboto"/>
              </a:rPr>
              <a:t>.</a:t>
            </a:r>
            <a:endParaRPr lang="en-US" sz="1600" dirty="0">
              <a:latin typeface="Roboto"/>
              <a:ea typeface="Roboto" panose="02000000000000000000" pitchFamily="2" charset="0"/>
              <a:cs typeface="Roboto"/>
            </a:endParaRPr>
          </a:p>
          <a:p>
            <a:pPr>
              <a:lnSpc>
                <a:spcPts val="2091"/>
              </a:lnSpc>
              <a:defRPr/>
            </a:pPr>
            <a:endParaRPr lang="en-US" sz="1600" b="1" dirty="0">
              <a:latin typeface="Roboto"/>
              <a:ea typeface="Roboto" panose="02000000000000000000" pitchFamily="2" charset="0"/>
              <a:cs typeface="Roboto"/>
            </a:endParaRPr>
          </a:p>
          <a:p>
            <a:pPr>
              <a:lnSpc>
                <a:spcPts val="2091"/>
              </a:lnSpc>
              <a:defRPr/>
            </a:pPr>
            <a:r>
              <a:rPr lang="en-US" sz="1600" dirty="0">
                <a:latin typeface="Roboto"/>
                <a:ea typeface="Roboto" panose="02000000000000000000" pitchFamily="2" charset="0"/>
                <a:cs typeface="Roboto"/>
              </a:rPr>
              <a:t>Goldman Sachs estimates that $1.7 trillion is the immediately addressable lending market that will be </a:t>
            </a:r>
            <a:r>
              <a:rPr lang="en-US" sz="1600" b="1" dirty="0">
                <a:solidFill>
                  <a:srgbClr val="FC7708"/>
                </a:solidFill>
                <a:latin typeface="Roboto"/>
                <a:ea typeface="Roboto" panose="02000000000000000000" pitchFamily="2" charset="0"/>
                <a:cs typeface="Roboto"/>
              </a:rPr>
              <a:t>led by innovators and disruptors in the industry. </a:t>
            </a:r>
          </a:p>
          <a:p>
            <a:pPr>
              <a:lnSpc>
                <a:spcPts val="2091"/>
              </a:lnSpc>
              <a:defRPr/>
            </a:pPr>
            <a:r>
              <a:rPr lang="en-US" sz="1600" dirty="0">
                <a:latin typeface="Roboto"/>
                <a:ea typeface="Roboto" panose="02000000000000000000" pitchFamily="2" charset="0"/>
                <a:cs typeface="Roboto"/>
              </a:rPr>
              <a:t>     </a:t>
            </a:r>
            <a:endParaRPr lang="en-US" sz="1600" dirty="0">
              <a:latin typeface="Roboto"/>
              <a:ea typeface="Roboto Light" panose="02000000000000000000" pitchFamily="2" charset="0"/>
              <a:cs typeface="Roboto"/>
            </a:endParaRPr>
          </a:p>
          <a:p>
            <a:pPr>
              <a:lnSpc>
                <a:spcPts val="2091"/>
              </a:lnSpc>
              <a:defRPr/>
            </a:pPr>
            <a:endParaRPr lang="en-US" sz="1600" dirty="0">
              <a:latin typeface="Roboto"/>
              <a:ea typeface="Roboto Light" panose="02000000000000000000" pitchFamily="2" charset="0"/>
              <a:cs typeface="Roboto"/>
            </a:endParaRPr>
          </a:p>
          <a:p>
            <a:pPr>
              <a:lnSpc>
                <a:spcPts val="2091"/>
              </a:lnSpc>
              <a:defRPr/>
            </a:pPr>
            <a:endParaRPr lang="en-US" sz="1600" b="1" dirty="0">
              <a:latin typeface="Roboto"/>
              <a:ea typeface="Roboto" panose="02000000000000000000" pitchFamily="2" charset="0"/>
              <a:cs typeface="Roboto"/>
            </a:endParaRPr>
          </a:p>
          <a:p>
            <a:pPr>
              <a:lnSpc>
                <a:spcPts val="2091"/>
              </a:lnSpc>
              <a:defRPr/>
            </a:pPr>
            <a:r>
              <a:rPr lang="en-US" sz="1600" dirty="0">
                <a:latin typeface="Roboto"/>
                <a:cs typeface="Roboto"/>
              </a:rPr>
              <a:t/>
            </a:r>
            <a:br>
              <a:rPr lang="en-US" sz="1600" dirty="0">
                <a:latin typeface="Roboto"/>
                <a:cs typeface="Roboto"/>
              </a:rPr>
            </a:br>
            <a:endParaRPr lang="en-US" sz="1600" dirty="0">
              <a:latin typeface="Roboto"/>
              <a:cs typeface="Roboto"/>
            </a:endParaRPr>
          </a:p>
          <a:p>
            <a:pPr>
              <a:lnSpc>
                <a:spcPts val="2091"/>
              </a:lnSpc>
              <a:defRPr/>
            </a:pPr>
            <a:endParaRPr lang="en-US" sz="1600" dirty="0">
              <a:latin typeface="Roboto"/>
              <a:cs typeface="Roboto"/>
            </a:endParaRPr>
          </a:p>
        </p:txBody>
      </p:sp>
      <p:sp>
        <p:nvSpPr>
          <p:cNvPr id="25" name="TextBox 24"/>
          <p:cNvSpPr txBox="1"/>
          <p:nvPr/>
        </p:nvSpPr>
        <p:spPr>
          <a:xfrm>
            <a:off x="6547645" y="1498188"/>
            <a:ext cx="5785635" cy="4682643"/>
          </a:xfrm>
          <a:prstGeom prst="rect">
            <a:avLst/>
          </a:prstGeom>
          <a:noFill/>
        </p:spPr>
        <p:txBody>
          <a:bodyPr wrap="square" lIns="0" tIns="0" rIns="0" bIns="0" numCol="1" spcCol="505518">
            <a:noAutofit/>
          </a:bodyPr>
          <a:lstStyle/>
          <a:p>
            <a:pPr>
              <a:lnSpc>
                <a:spcPts val="2091"/>
              </a:lnSpc>
              <a:defRPr/>
            </a:pPr>
            <a:r>
              <a:rPr lang="en-US" sz="1600" b="1" dirty="0">
                <a:solidFill>
                  <a:srgbClr val="FC7708"/>
                </a:solidFill>
                <a:latin typeface="Roboto"/>
                <a:ea typeface="Roboto" panose="02000000000000000000" pitchFamily="2" charset="0"/>
                <a:cs typeface="Roboto"/>
              </a:rPr>
              <a:t>In our </a:t>
            </a:r>
            <a:r>
              <a:rPr lang="en-US" sz="1600" b="1" dirty="0" smtClean="0">
                <a:solidFill>
                  <a:srgbClr val="FC7708"/>
                </a:solidFill>
                <a:latin typeface="Roboto"/>
                <a:ea typeface="Roboto" panose="02000000000000000000" pitchFamily="2" charset="0"/>
                <a:cs typeface="Roboto"/>
              </a:rPr>
              <a:t>obtainable </a:t>
            </a:r>
            <a:r>
              <a:rPr lang="en-US" sz="1600" b="1" dirty="0">
                <a:solidFill>
                  <a:srgbClr val="FC7708"/>
                </a:solidFill>
                <a:latin typeface="Roboto"/>
                <a:ea typeface="Roboto" panose="02000000000000000000" pitchFamily="2" charset="0"/>
                <a:cs typeface="Roboto"/>
              </a:rPr>
              <a:t>m</a:t>
            </a:r>
            <a:r>
              <a:rPr lang="en-US" sz="1600" b="1" dirty="0" smtClean="0">
                <a:solidFill>
                  <a:srgbClr val="FC7708"/>
                </a:solidFill>
                <a:latin typeface="Roboto"/>
                <a:ea typeface="Roboto" panose="02000000000000000000" pitchFamily="2" charset="0"/>
                <a:cs typeface="Roboto"/>
              </a:rPr>
              <a:t>arket</a:t>
            </a:r>
            <a:r>
              <a:rPr lang="en-US" sz="1600" b="1" dirty="0">
                <a:solidFill>
                  <a:srgbClr val="FC7708"/>
                </a:solidFill>
                <a:latin typeface="Roboto"/>
                <a:ea typeface="Roboto" panose="02000000000000000000" pitchFamily="2" charset="0"/>
                <a:cs typeface="Roboto"/>
              </a:rPr>
              <a:t>, parties will spend $10 to $15 billion on marketing and customer acquisition annually. </a:t>
            </a:r>
            <a:r>
              <a:rPr lang="en-US" sz="1600" dirty="0">
                <a:solidFill>
                  <a:srgbClr val="636466"/>
                </a:solidFill>
                <a:latin typeface="Roboto"/>
                <a:ea typeface="Roboto" panose="02000000000000000000" pitchFamily="2" charset="0"/>
                <a:cs typeface="Roboto"/>
              </a:rPr>
              <a:t>Our Gateway platform receives approximately 1% on average of the principal amount of the loans referred and closed.</a:t>
            </a:r>
            <a:endParaRPr lang="en-US" sz="1600" dirty="0">
              <a:solidFill>
                <a:srgbClr val="636466"/>
              </a:solidFill>
              <a:latin typeface="Roboto"/>
              <a:cs typeface="Roboto"/>
            </a:endParaRPr>
          </a:p>
          <a:p>
            <a:pPr>
              <a:lnSpc>
                <a:spcPts val="2091"/>
              </a:lnSpc>
              <a:defRPr/>
            </a:pPr>
            <a:endParaRPr lang="en-US" sz="1600" b="1" dirty="0">
              <a:solidFill>
                <a:srgbClr val="636466"/>
              </a:solidFill>
              <a:latin typeface="Roboto"/>
              <a:ea typeface="Roboto" panose="02000000000000000000" pitchFamily="2" charset="0"/>
              <a:cs typeface="Roboto"/>
            </a:endParaRPr>
          </a:p>
          <a:p>
            <a:pPr>
              <a:lnSpc>
                <a:spcPts val="2091"/>
              </a:lnSpc>
              <a:defRPr/>
            </a:pPr>
            <a:r>
              <a:rPr lang="en-US" sz="1600" b="1" dirty="0" smtClean="0">
                <a:solidFill>
                  <a:srgbClr val="FC7708"/>
                </a:solidFill>
                <a:latin typeface="Roboto"/>
                <a:ea typeface="Roboto" panose="02000000000000000000" pitchFamily="2" charset="0"/>
                <a:cs typeface="Roboto"/>
              </a:rPr>
              <a:t>The </a:t>
            </a:r>
            <a:r>
              <a:rPr lang="en-US" sz="1600" b="1" dirty="0">
                <a:solidFill>
                  <a:srgbClr val="FC7708"/>
                </a:solidFill>
                <a:latin typeface="Roboto"/>
                <a:ea typeface="Roboto" panose="02000000000000000000" pitchFamily="2" charset="0"/>
                <a:cs typeface="Roboto"/>
              </a:rPr>
              <a:t>potential annual revenue for a centralized exchange for our market is approximately $6.5 Billion annually </a:t>
            </a:r>
            <a:r>
              <a:rPr lang="en-US" sz="1600" dirty="0">
                <a:solidFill>
                  <a:srgbClr val="636466"/>
                </a:solidFill>
                <a:latin typeface="Roboto"/>
                <a:ea typeface="Roboto" panose="02000000000000000000" pitchFamily="2" charset="0"/>
                <a:cs typeface="Roboto"/>
              </a:rPr>
              <a:t>– 1% of loan originations.</a:t>
            </a:r>
            <a:endParaRPr lang="en-US" sz="1600" dirty="0">
              <a:solidFill>
                <a:srgbClr val="636466"/>
              </a:solidFill>
              <a:latin typeface="Roboto"/>
              <a:cs typeface="Roboto"/>
            </a:endParaRPr>
          </a:p>
          <a:p>
            <a:pPr>
              <a:lnSpc>
                <a:spcPts val="2091"/>
              </a:lnSpc>
              <a:defRPr/>
            </a:pPr>
            <a:endParaRPr lang="en-US" sz="1600" b="1" dirty="0">
              <a:solidFill>
                <a:srgbClr val="636466"/>
              </a:solidFill>
              <a:latin typeface="Roboto"/>
              <a:ea typeface="Roboto Light" panose="02000000000000000000" pitchFamily="2" charset="0"/>
              <a:cs typeface="Roboto"/>
            </a:endParaRPr>
          </a:p>
          <a:p>
            <a:pPr>
              <a:lnSpc>
                <a:spcPts val="2091"/>
              </a:lnSpc>
              <a:defRPr/>
            </a:pPr>
            <a:endParaRPr lang="en-US" sz="1600" b="1" dirty="0" smtClean="0">
              <a:solidFill>
                <a:srgbClr val="FC7708"/>
              </a:solidFill>
              <a:ea typeface="Roboto" panose="02000000000000000000" pitchFamily="2" charset="0"/>
              <a:cs typeface="Roboto"/>
            </a:endParaRPr>
          </a:p>
          <a:p>
            <a:pPr>
              <a:lnSpc>
                <a:spcPts val="2091"/>
              </a:lnSpc>
              <a:defRPr/>
            </a:pPr>
            <a:r>
              <a:rPr lang="en-US" sz="1600" b="1" dirty="0" smtClean="0">
                <a:solidFill>
                  <a:srgbClr val="FC7708"/>
                </a:solidFill>
                <a:ea typeface="Roboto" panose="02000000000000000000" pitchFamily="2" charset="0"/>
                <a:cs typeface="Roboto"/>
              </a:rPr>
              <a:t>We </a:t>
            </a:r>
            <a:r>
              <a:rPr lang="en-US" sz="1600" b="1" dirty="0">
                <a:solidFill>
                  <a:srgbClr val="FC7708"/>
                </a:solidFill>
                <a:ea typeface="Roboto" panose="02000000000000000000" pitchFamily="2" charset="0"/>
                <a:cs typeface="Roboto"/>
              </a:rPr>
              <a:t>believe that our </a:t>
            </a:r>
            <a:r>
              <a:rPr lang="en-US" sz="1600" b="1" dirty="0" err="1">
                <a:solidFill>
                  <a:srgbClr val="FC7708"/>
                </a:solidFill>
                <a:ea typeface="Roboto" panose="02000000000000000000" pitchFamily="2" charset="0"/>
                <a:cs typeface="Roboto"/>
              </a:rPr>
              <a:t>FinMkt’s</a:t>
            </a:r>
            <a:r>
              <a:rPr lang="en-US" sz="1600" b="1" dirty="0">
                <a:solidFill>
                  <a:srgbClr val="FC7708"/>
                </a:solidFill>
                <a:ea typeface="Roboto" panose="02000000000000000000" pitchFamily="2" charset="0"/>
                <a:cs typeface="Roboto"/>
              </a:rPr>
              <a:t> potentially </a:t>
            </a:r>
            <a:r>
              <a:rPr lang="en-US" sz="1600" b="1" dirty="0" smtClean="0">
                <a:solidFill>
                  <a:srgbClr val="FC7708"/>
                </a:solidFill>
                <a:ea typeface="Roboto" panose="02000000000000000000" pitchFamily="2" charset="0"/>
                <a:cs typeface="Roboto"/>
              </a:rPr>
              <a:t>obtainable market </a:t>
            </a:r>
            <a:r>
              <a:rPr lang="en-US" sz="1600" b="1" dirty="0">
                <a:solidFill>
                  <a:srgbClr val="FC7708"/>
                </a:solidFill>
                <a:ea typeface="Roboto" panose="02000000000000000000" pitchFamily="2" charset="0"/>
                <a:cs typeface="Roboto"/>
              </a:rPr>
              <a:t>could involve $500 Billion in annual loan originations </a:t>
            </a:r>
            <a:r>
              <a:rPr lang="en-US" sz="1600" dirty="0">
                <a:ea typeface="Roboto" panose="02000000000000000000" pitchFamily="2" charset="0"/>
                <a:cs typeface="Roboto"/>
              </a:rPr>
              <a:t>based on Goldman’s estimates and assuming that 25-30%  lenders/loans would be interested and applicable to an exchange network.</a:t>
            </a:r>
            <a:endParaRPr lang="en-US" sz="1600" b="1" dirty="0">
              <a:ea typeface="Roboto" panose="02000000000000000000" pitchFamily="2" charset="0"/>
              <a:cs typeface="Roboto"/>
            </a:endParaRPr>
          </a:p>
          <a:p>
            <a:pPr>
              <a:lnSpc>
                <a:spcPts val="2091"/>
              </a:lnSpc>
              <a:defRPr/>
            </a:pPr>
            <a:endParaRPr lang="en-US" sz="1600" dirty="0">
              <a:solidFill>
                <a:srgbClr val="636466"/>
              </a:solidFill>
              <a:latin typeface="Roboto"/>
              <a:ea typeface="Roboto Light" panose="02000000000000000000" pitchFamily="2" charset="0"/>
              <a:cs typeface="Roboto"/>
            </a:endParaRPr>
          </a:p>
        </p:txBody>
      </p:sp>
      <p:sp>
        <p:nvSpPr>
          <p:cNvPr id="5"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Business Model &amp; Market</a:t>
            </a:r>
            <a:endParaRPr lang="en-US" sz="3600" b="1" dirty="0">
              <a:solidFill>
                <a:srgbClr val="1DAC97"/>
              </a:solidFill>
            </a:endParaRPr>
          </a:p>
        </p:txBody>
      </p:sp>
    </p:spTree>
    <p:extLst>
      <p:ext uri="{BB962C8B-B14F-4D97-AF65-F5344CB8AC3E}">
        <p14:creationId xmlns:p14="http://schemas.microsoft.com/office/powerpoint/2010/main" val="658789298"/>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647" y="3635640"/>
            <a:ext cx="1195074" cy="4671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endParaRPr lang="en-US"/>
          </a:p>
        </p:txBody>
      </p:sp>
      <p:sp>
        <p:nvSpPr>
          <p:cNvPr id="33" name="TextBox 32"/>
          <p:cNvSpPr txBox="1"/>
          <p:nvPr/>
        </p:nvSpPr>
        <p:spPr>
          <a:xfrm>
            <a:off x="9044653" y="2514385"/>
            <a:ext cx="97244" cy="1587505"/>
          </a:xfrm>
          <a:prstGeom prst="rect">
            <a:avLst/>
          </a:prstGeom>
          <a:noFill/>
        </p:spPr>
        <p:txBody>
          <a:bodyPr wrap="none" lIns="48152" tIns="24076" rIns="48152" bIns="24076" rtlCol="0">
            <a:spAutoFit/>
          </a:bodyPr>
          <a:lstStyle/>
          <a:p>
            <a:pPr algn="ctr"/>
            <a:r>
              <a:rPr lang="en-US" sz="10000" b="1" dirty="0">
                <a:solidFill>
                  <a:schemeClr val="bg1"/>
                </a:solidFill>
                <a:latin typeface="Source Sans Pro"/>
                <a:cs typeface="Source Sans Pro"/>
              </a:rPr>
              <a:t> </a:t>
            </a:r>
            <a:r>
              <a:rPr lang="id-ID" sz="10000" b="1" dirty="0">
                <a:solidFill>
                  <a:schemeClr val="bg1"/>
                </a:solidFill>
                <a:latin typeface="Source Sans Pro"/>
                <a:cs typeface="Source Sans Pro"/>
              </a:rPr>
              <a:t> </a:t>
            </a:r>
          </a:p>
        </p:txBody>
      </p:sp>
      <p:pic>
        <p:nvPicPr>
          <p:cNvPr id="6" name="Picture 5"/>
          <p:cNvPicPr>
            <a:picLocks noChangeAspect="1"/>
          </p:cNvPicPr>
          <p:nvPr/>
        </p:nvPicPr>
        <p:blipFill>
          <a:blip r:embed="rId3"/>
          <a:stretch>
            <a:fillRect/>
          </a:stretch>
        </p:blipFill>
        <p:spPr>
          <a:xfrm>
            <a:off x="305386" y="2993233"/>
            <a:ext cx="2782344" cy="2781581"/>
          </a:xfrm>
          <a:prstGeom prst="rect">
            <a:avLst/>
          </a:prstGeom>
        </p:spPr>
      </p:pic>
      <p:sp>
        <p:nvSpPr>
          <p:cNvPr id="2" name="TextBox 1"/>
          <p:cNvSpPr txBox="1"/>
          <p:nvPr/>
        </p:nvSpPr>
        <p:spPr>
          <a:xfrm>
            <a:off x="941980" y="1136754"/>
            <a:ext cx="10648173" cy="1033517"/>
          </a:xfrm>
          <a:prstGeom prst="rect">
            <a:avLst/>
          </a:prstGeom>
          <a:noFill/>
        </p:spPr>
        <p:txBody>
          <a:bodyPr wrap="square" lIns="48161" tIns="24081" rIns="48161" bIns="24081" rtlCol="0">
            <a:spAutoFit/>
          </a:bodyPr>
          <a:lstStyle/>
          <a:p>
            <a:pPr algn="ctr"/>
            <a:r>
              <a:rPr lang="en-US" sz="3200" b="1" dirty="0">
                <a:solidFill>
                  <a:srgbClr val="FC7708"/>
                </a:solidFill>
              </a:rPr>
              <a:t>GS Addressable Market by technology “Disruptors” in US Consumer and SME Lending = $1.7 Trillion</a:t>
            </a:r>
          </a:p>
        </p:txBody>
      </p:sp>
      <p:sp>
        <p:nvSpPr>
          <p:cNvPr id="3" name="TextBox 2"/>
          <p:cNvSpPr txBox="1"/>
          <p:nvPr/>
        </p:nvSpPr>
        <p:spPr>
          <a:xfrm>
            <a:off x="589744" y="5603303"/>
            <a:ext cx="2209613" cy="448742"/>
          </a:xfrm>
          <a:prstGeom prst="rect">
            <a:avLst/>
          </a:prstGeom>
          <a:noFill/>
        </p:spPr>
        <p:txBody>
          <a:bodyPr wrap="square" lIns="48161" tIns="24081" rIns="48161" bIns="24081" rtlCol="0">
            <a:spAutoFit/>
          </a:bodyPr>
          <a:lstStyle/>
          <a:p>
            <a:r>
              <a:rPr lang="en-US" sz="1300" dirty="0">
                <a:solidFill>
                  <a:schemeClr val="bg1"/>
                </a:solidFill>
              </a:rPr>
              <a:t>GS Equity Research</a:t>
            </a:r>
            <a:br>
              <a:rPr lang="en-US" sz="1300" dirty="0">
                <a:solidFill>
                  <a:schemeClr val="bg1"/>
                </a:solidFill>
              </a:rPr>
            </a:br>
            <a:r>
              <a:rPr lang="en-US" sz="1300" dirty="0">
                <a:solidFill>
                  <a:schemeClr val="bg1"/>
                </a:solidFill>
              </a:rPr>
              <a:t>The Future of Finance, 2015</a:t>
            </a:r>
          </a:p>
        </p:txBody>
      </p:sp>
      <p:sp>
        <p:nvSpPr>
          <p:cNvPr id="10"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Business Model &amp; Market</a:t>
            </a:r>
            <a:endParaRPr lang="en-US" sz="3600" b="1" dirty="0">
              <a:solidFill>
                <a:srgbClr val="1DAC97"/>
              </a:solidFill>
            </a:endParaRPr>
          </a:p>
        </p:txBody>
      </p:sp>
      <p:pic>
        <p:nvPicPr>
          <p:cNvPr id="12" name="Picture 11"/>
          <p:cNvPicPr>
            <a:picLocks noChangeAspect="1"/>
          </p:cNvPicPr>
          <p:nvPr/>
        </p:nvPicPr>
        <p:blipFill>
          <a:blip r:embed="rId4"/>
          <a:stretch>
            <a:fillRect/>
          </a:stretch>
        </p:blipFill>
        <p:spPr>
          <a:xfrm>
            <a:off x="3138698" y="2416414"/>
            <a:ext cx="9036528" cy="4201192"/>
          </a:xfrm>
          <a:prstGeom prst="rect">
            <a:avLst/>
          </a:prstGeom>
        </p:spPr>
      </p:pic>
    </p:spTree>
    <p:extLst>
      <p:ext uri="{BB962C8B-B14F-4D97-AF65-F5344CB8AC3E}">
        <p14:creationId xmlns:p14="http://schemas.microsoft.com/office/powerpoint/2010/main" val="441407614"/>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203" y="6790532"/>
            <a:ext cx="184731" cy="384080"/>
          </a:xfrm>
          <a:prstGeom prst="rect">
            <a:avLst/>
          </a:prstGeom>
          <a:noFill/>
        </p:spPr>
        <p:txBody>
          <a:bodyPr wrap="none" rtlCol="0">
            <a:spAutoFit/>
          </a:bodyPr>
          <a:lstStyle/>
          <a:p>
            <a:endParaRPr lang="en-US" sz="1896" dirty="0"/>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endParaRPr lang="en-US" sz="105">
              <a:solidFill>
                <a:srgbClr val="FFFFFF"/>
              </a:solidFill>
            </a:endParaRPr>
          </a:p>
        </p:txBody>
      </p:sp>
      <p:sp>
        <p:nvSpPr>
          <p:cNvPr id="14" name="TextBox 13"/>
          <p:cNvSpPr txBox="1"/>
          <p:nvPr/>
        </p:nvSpPr>
        <p:spPr>
          <a:xfrm>
            <a:off x="139921" y="6686592"/>
            <a:ext cx="12024360" cy="461665"/>
          </a:xfrm>
          <a:prstGeom prst="rect">
            <a:avLst/>
          </a:prstGeom>
          <a:noFill/>
        </p:spPr>
        <p:txBody>
          <a:bodyPr vert="horz" wrap="square" lIns="0" tIns="0" rIns="0" bIns="0" rtlCol="0" anchor="b">
            <a:spAutoFit/>
          </a:bodyPr>
          <a:lstStyle/>
          <a:p>
            <a:r>
              <a:rPr lang="en-US" sz="1000" dirty="0" smtClean="0">
                <a:solidFill>
                  <a:schemeClr val="tx1">
                    <a:lumMod val="65000"/>
                    <a:lumOff val="35000"/>
                  </a:schemeClr>
                </a:solidFill>
              </a:rPr>
              <a:t>*Based </a:t>
            </a:r>
            <a:r>
              <a:rPr lang="en-US" sz="1000" dirty="0">
                <a:solidFill>
                  <a:schemeClr val="tx1">
                    <a:lumMod val="65000"/>
                    <a:lumOff val="35000"/>
                  </a:schemeClr>
                </a:solidFill>
              </a:rPr>
              <a:t>on total outstanding loan amounts able to be addressed by </a:t>
            </a:r>
            <a:r>
              <a:rPr lang="en-US" sz="1000" dirty="0" smtClean="0">
                <a:solidFill>
                  <a:schemeClr val="tx1">
                    <a:lumMod val="65000"/>
                    <a:lumOff val="35000"/>
                  </a:schemeClr>
                </a:solidFill>
              </a:rPr>
              <a:t>marketplace lending in each product. </a:t>
            </a:r>
          </a:p>
          <a:p>
            <a:r>
              <a:rPr lang="en-US" sz="1000" dirty="0">
                <a:solidFill>
                  <a:schemeClr val="tx1">
                    <a:lumMod val="65000"/>
                    <a:lumOff val="35000"/>
                  </a:schemeClr>
                </a:solidFill>
              </a:rPr>
              <a:t>+</a:t>
            </a:r>
            <a:r>
              <a:rPr lang="en-US" sz="1000" dirty="0" smtClean="0">
                <a:solidFill>
                  <a:schemeClr val="tx1">
                    <a:lumMod val="65000"/>
                    <a:lumOff val="35000"/>
                  </a:schemeClr>
                </a:solidFill>
              </a:rPr>
              <a:t>Represents the share of the existing $4 trillion of debt outstanding in the traditional lending system (excluding mortgages) that could be served more efficiently through online lending.</a:t>
            </a:r>
          </a:p>
          <a:p>
            <a:r>
              <a:rPr lang="en-US" sz="1000" dirty="0">
                <a:solidFill>
                  <a:schemeClr val="tx1">
                    <a:lumMod val="65000"/>
                    <a:lumOff val="35000"/>
                  </a:schemeClr>
                </a:solidFill>
              </a:rPr>
              <a:t>Source: Goldman Sachs Global Investment </a:t>
            </a:r>
            <a:r>
              <a:rPr lang="en-US" sz="1000" dirty="0" smtClean="0">
                <a:solidFill>
                  <a:schemeClr val="tx1">
                    <a:lumMod val="65000"/>
                    <a:lumOff val="35000"/>
                  </a:schemeClr>
                </a:solidFill>
              </a:rPr>
              <a:t>Research</a:t>
            </a:r>
            <a:endParaRPr lang="en-US" sz="1000" dirty="0">
              <a:solidFill>
                <a:schemeClr val="tx1">
                  <a:lumMod val="65000"/>
                  <a:lumOff val="35000"/>
                </a:schemeClr>
              </a:solidFill>
            </a:endParaRPr>
          </a:p>
        </p:txBody>
      </p:sp>
      <p:cxnSp>
        <p:nvCxnSpPr>
          <p:cNvPr id="17" name="Straight Connector 16"/>
          <p:cNvCxnSpPr/>
          <p:nvPr/>
        </p:nvCxnSpPr>
        <p:spPr>
          <a:xfrm>
            <a:off x="6597446" y="1415845"/>
            <a:ext cx="0" cy="439502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315200" y="1429187"/>
            <a:ext cx="4788310" cy="42377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US" sz="4000" dirty="0" smtClean="0">
              <a:solidFill>
                <a:schemeClr val="accent5">
                  <a:lumMod val="50000"/>
                </a:schemeClr>
              </a:solidFill>
            </a:endParaRPr>
          </a:p>
          <a:p>
            <a:r>
              <a:rPr lang="en-US" sz="4000" dirty="0" smtClean="0">
                <a:solidFill>
                  <a:schemeClr val="accent5">
                    <a:lumMod val="50000"/>
                  </a:schemeClr>
                </a:solidFill>
              </a:rPr>
              <a:t>The Total Current Market Opportunity:</a:t>
            </a:r>
          </a:p>
          <a:p>
            <a:endParaRPr lang="en-US" sz="4000" dirty="0" smtClean="0">
              <a:solidFill>
                <a:schemeClr val="accent5">
                  <a:lumMod val="50000"/>
                </a:schemeClr>
              </a:solidFill>
            </a:endParaRPr>
          </a:p>
          <a:p>
            <a:pPr algn="ctr"/>
            <a:r>
              <a:rPr lang="en-US" sz="2800" b="1" dirty="0">
                <a:solidFill>
                  <a:schemeClr val="accent6"/>
                </a:solidFill>
              </a:rPr>
              <a:t>~$6.5 billion in Fee Revenue </a:t>
            </a:r>
            <a:endParaRPr lang="en-US" sz="2800" b="1" dirty="0" smtClean="0">
              <a:solidFill>
                <a:schemeClr val="accent6"/>
              </a:solidFill>
            </a:endParaRPr>
          </a:p>
          <a:p>
            <a:pPr algn="ctr"/>
            <a:r>
              <a:rPr lang="en-US" sz="2800" dirty="0">
                <a:solidFill>
                  <a:schemeClr val="accent5">
                    <a:lumMod val="50000"/>
                  </a:schemeClr>
                </a:solidFill>
              </a:rPr>
              <a:t>on</a:t>
            </a:r>
            <a:r>
              <a:rPr lang="en-US" sz="4000" dirty="0">
                <a:solidFill>
                  <a:schemeClr val="accent5">
                    <a:lumMod val="50000"/>
                  </a:schemeClr>
                </a:solidFill>
              </a:rPr>
              <a:t> </a:t>
            </a:r>
          </a:p>
          <a:p>
            <a:pPr algn="ctr"/>
            <a:r>
              <a:rPr lang="en-US" sz="2800" b="1" dirty="0">
                <a:solidFill>
                  <a:schemeClr val="accent6"/>
                </a:solidFill>
              </a:rPr>
              <a:t> ~$655 Billion of Referred Loans </a:t>
            </a:r>
          </a:p>
        </p:txBody>
      </p:sp>
      <p:pic>
        <p:nvPicPr>
          <p:cNvPr id="28" name="Picture 27"/>
          <p:cNvPicPr>
            <a:picLocks noChangeAspect="1"/>
          </p:cNvPicPr>
          <p:nvPr/>
        </p:nvPicPr>
        <p:blipFill>
          <a:blip r:embed="rId2"/>
          <a:stretch>
            <a:fillRect/>
          </a:stretch>
        </p:blipFill>
        <p:spPr>
          <a:xfrm>
            <a:off x="1018349" y="1693861"/>
            <a:ext cx="4371365" cy="4371365"/>
          </a:xfrm>
          <a:prstGeom prst="rect">
            <a:avLst/>
          </a:prstGeom>
        </p:spPr>
      </p:pic>
      <p:grpSp>
        <p:nvGrpSpPr>
          <p:cNvPr id="30" name="Group 29"/>
          <p:cNvGrpSpPr/>
          <p:nvPr/>
        </p:nvGrpSpPr>
        <p:grpSpPr>
          <a:xfrm>
            <a:off x="3565344" y="4352396"/>
            <a:ext cx="729367" cy="793909"/>
            <a:chOff x="4395788" y="3929063"/>
            <a:chExt cx="729367" cy="793909"/>
          </a:xfrm>
        </p:grpSpPr>
        <p:sp>
          <p:nvSpPr>
            <p:cNvPr id="49" name="Rectangle 13"/>
            <p:cNvSpPr>
              <a:spLocks noChangeArrowheads="1"/>
            </p:cNvSpPr>
            <p:nvPr/>
          </p:nvSpPr>
          <p:spPr bwMode="auto">
            <a:xfrm>
              <a:off x="4395788" y="3929063"/>
              <a:ext cx="7293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Roboto" panose="02000000000000000000" pitchFamily="2" charset="0"/>
                </a:rPr>
                <a:t>Student</a:t>
              </a:r>
              <a:endParaRPr kumimoji="0" lang="en-US" altLang="en-US" sz="1800" b="0" i="0" u="none" strike="noStrike" cap="none" normalizeH="0" baseline="0" dirty="0" smtClean="0">
                <a:ln>
                  <a:noFill/>
                </a:ln>
                <a:effectLst/>
              </a:endParaRPr>
            </a:p>
          </p:txBody>
        </p:sp>
        <p:sp>
          <p:nvSpPr>
            <p:cNvPr id="50" name="Rectangle 14"/>
            <p:cNvSpPr>
              <a:spLocks noChangeArrowheads="1"/>
            </p:cNvSpPr>
            <p:nvPr/>
          </p:nvSpPr>
          <p:spPr bwMode="auto">
            <a:xfrm>
              <a:off x="4510088" y="4197351"/>
              <a:ext cx="5017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Roboto" panose="02000000000000000000" pitchFamily="2" charset="0"/>
                </a:rPr>
                <a:t>loans</a:t>
              </a:r>
              <a:endParaRPr kumimoji="0" lang="en-US" altLang="en-US" sz="1800" b="0" i="0" u="none" strike="noStrike" cap="none" normalizeH="0" baseline="0" dirty="0" smtClean="0">
                <a:ln>
                  <a:noFill/>
                </a:ln>
                <a:effectLst/>
              </a:endParaRPr>
            </a:p>
          </p:txBody>
        </p:sp>
        <p:sp>
          <p:nvSpPr>
            <p:cNvPr id="51" name="Rectangle 15"/>
            <p:cNvSpPr>
              <a:spLocks noChangeArrowheads="1"/>
            </p:cNvSpPr>
            <p:nvPr/>
          </p:nvSpPr>
          <p:spPr bwMode="auto">
            <a:xfrm>
              <a:off x="4459288" y="4476751"/>
              <a:ext cx="5995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Roboto" panose="02000000000000000000" pitchFamily="2" charset="0"/>
                </a:rPr>
                <a:t>$211B</a:t>
              </a:r>
              <a:endParaRPr kumimoji="0" lang="en-US" altLang="en-US" sz="1800" b="0" i="0" u="none" strike="noStrike" cap="none" normalizeH="0" baseline="0" dirty="0" smtClean="0">
                <a:ln>
                  <a:noFill/>
                </a:ln>
                <a:effectLst/>
              </a:endParaRPr>
            </a:p>
          </p:txBody>
        </p:sp>
      </p:grpSp>
      <p:grpSp>
        <p:nvGrpSpPr>
          <p:cNvPr id="52" name="Group 51"/>
          <p:cNvGrpSpPr/>
          <p:nvPr/>
        </p:nvGrpSpPr>
        <p:grpSpPr>
          <a:xfrm>
            <a:off x="3094612" y="2318565"/>
            <a:ext cx="916918" cy="1047908"/>
            <a:chOff x="3594101" y="1651001"/>
            <a:chExt cx="916918" cy="1047908"/>
          </a:xfrm>
        </p:grpSpPr>
        <p:sp>
          <p:nvSpPr>
            <p:cNvPr id="53" name="Rectangle 16"/>
            <p:cNvSpPr>
              <a:spLocks noChangeArrowheads="1"/>
            </p:cNvSpPr>
            <p:nvPr/>
          </p:nvSpPr>
          <p:spPr bwMode="auto">
            <a:xfrm>
              <a:off x="3594101" y="1651001"/>
              <a:ext cx="9089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effectLst/>
                  <a:latin typeface="Roboto" panose="02000000000000000000" pitchFamily="2" charset="0"/>
                </a:rPr>
                <a:t>Revolving</a:t>
              </a:r>
              <a:endParaRPr kumimoji="0" lang="en-US" altLang="en-US" sz="1800" b="0" i="0" u="none" strike="noStrike" cap="none" normalizeH="0" baseline="0" smtClean="0">
                <a:ln>
                  <a:noFill/>
                </a:ln>
                <a:effectLst/>
              </a:endParaRPr>
            </a:p>
          </p:txBody>
        </p:sp>
        <p:sp>
          <p:nvSpPr>
            <p:cNvPr id="54" name="Rectangle 17"/>
            <p:cNvSpPr>
              <a:spLocks noChangeArrowheads="1"/>
            </p:cNvSpPr>
            <p:nvPr/>
          </p:nvSpPr>
          <p:spPr bwMode="auto">
            <a:xfrm>
              <a:off x="3594101" y="1917701"/>
              <a:ext cx="9169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Roboto" panose="02000000000000000000" pitchFamily="2" charset="0"/>
                </a:rPr>
                <a:t>consumer</a:t>
              </a:r>
              <a:endParaRPr kumimoji="0" lang="en-US" altLang="en-US" sz="1800" b="0" i="0" u="none" strike="noStrike" cap="none" normalizeH="0" baseline="0" dirty="0" smtClean="0">
                <a:ln>
                  <a:noFill/>
                </a:ln>
                <a:effectLst/>
              </a:endParaRPr>
            </a:p>
          </p:txBody>
        </p:sp>
        <p:sp>
          <p:nvSpPr>
            <p:cNvPr id="55" name="Rectangle 18"/>
            <p:cNvSpPr>
              <a:spLocks noChangeArrowheads="1"/>
            </p:cNvSpPr>
            <p:nvPr/>
          </p:nvSpPr>
          <p:spPr bwMode="auto">
            <a:xfrm>
              <a:off x="3784601" y="2185988"/>
              <a:ext cx="5289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effectLst/>
                  <a:latin typeface="Roboto" panose="02000000000000000000" pitchFamily="2" charset="0"/>
                </a:rPr>
                <a:t>credit</a:t>
              </a:r>
              <a:endParaRPr kumimoji="0" lang="en-US" altLang="en-US" sz="1800" b="0" i="0" u="none" strike="noStrike" cap="none" normalizeH="0" baseline="0" smtClean="0">
                <a:ln>
                  <a:noFill/>
                </a:ln>
                <a:effectLst/>
              </a:endParaRPr>
            </a:p>
          </p:txBody>
        </p:sp>
        <p:sp>
          <p:nvSpPr>
            <p:cNvPr id="56" name="Rectangle 19"/>
            <p:cNvSpPr>
              <a:spLocks noChangeArrowheads="1"/>
            </p:cNvSpPr>
            <p:nvPr/>
          </p:nvSpPr>
          <p:spPr bwMode="auto">
            <a:xfrm>
              <a:off x="3746501" y="2452688"/>
              <a:ext cx="5995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effectLst/>
                  <a:latin typeface="Roboto" panose="02000000000000000000" pitchFamily="2" charset="0"/>
                </a:rPr>
                <a:t>$258B</a:t>
              </a:r>
              <a:endParaRPr kumimoji="0" lang="en-US" altLang="en-US" sz="1800" b="0" i="0" u="none" strike="noStrike" cap="none" normalizeH="0" baseline="0" smtClean="0">
                <a:ln>
                  <a:noFill/>
                </a:ln>
                <a:effectLst/>
              </a:endParaRPr>
            </a:p>
          </p:txBody>
        </p:sp>
      </p:grpSp>
      <p:grpSp>
        <p:nvGrpSpPr>
          <p:cNvPr id="61" name="Group 60"/>
          <p:cNvGrpSpPr/>
          <p:nvPr/>
        </p:nvGrpSpPr>
        <p:grpSpPr>
          <a:xfrm>
            <a:off x="1380470" y="3785171"/>
            <a:ext cx="1380186" cy="792321"/>
            <a:chOff x="4154488" y="2873376"/>
            <a:chExt cx="1380186" cy="792321"/>
          </a:xfrm>
        </p:grpSpPr>
        <p:sp>
          <p:nvSpPr>
            <p:cNvPr id="62" name="Rectangle 22"/>
            <p:cNvSpPr>
              <a:spLocks noChangeArrowheads="1"/>
            </p:cNvSpPr>
            <p:nvPr/>
          </p:nvSpPr>
          <p:spPr bwMode="auto">
            <a:xfrm>
              <a:off x="4586288" y="2873376"/>
              <a:ext cx="527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2"/>
                  </a:solidFill>
                  <a:effectLst/>
                  <a:latin typeface="Roboto" panose="02000000000000000000" pitchFamily="2" charset="0"/>
                </a:rPr>
                <a:t>Small</a:t>
              </a:r>
              <a:endParaRPr kumimoji="0" lang="en-US" altLang="en-US" sz="1800" b="0" i="0" u="none" strike="noStrike" cap="none" normalizeH="0" baseline="0" dirty="0" smtClean="0">
                <a:ln>
                  <a:noFill/>
                </a:ln>
                <a:solidFill>
                  <a:schemeClr val="tx2"/>
                </a:solidFill>
                <a:effectLst/>
              </a:endParaRPr>
            </a:p>
          </p:txBody>
        </p:sp>
        <p:sp>
          <p:nvSpPr>
            <p:cNvPr id="63" name="Rectangle 23"/>
            <p:cNvSpPr>
              <a:spLocks noChangeArrowheads="1"/>
            </p:cNvSpPr>
            <p:nvPr/>
          </p:nvSpPr>
          <p:spPr bwMode="auto">
            <a:xfrm>
              <a:off x="4154488" y="3140076"/>
              <a:ext cx="13801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2"/>
                  </a:solidFill>
                  <a:effectLst/>
                  <a:latin typeface="Roboto" panose="02000000000000000000" pitchFamily="2" charset="0"/>
                </a:rPr>
                <a:t>business loans</a:t>
              </a:r>
              <a:endParaRPr kumimoji="0" lang="en-US" altLang="en-US" sz="1800" b="0" i="0" u="none" strike="noStrike" cap="none" normalizeH="0" baseline="0" dirty="0" smtClean="0">
                <a:ln>
                  <a:noFill/>
                </a:ln>
                <a:solidFill>
                  <a:schemeClr val="tx2"/>
                </a:solidFill>
                <a:effectLst/>
              </a:endParaRPr>
            </a:p>
          </p:txBody>
        </p:sp>
        <p:sp>
          <p:nvSpPr>
            <p:cNvPr id="64" name="Rectangle 24"/>
            <p:cNvSpPr>
              <a:spLocks noChangeArrowheads="1"/>
            </p:cNvSpPr>
            <p:nvPr/>
          </p:nvSpPr>
          <p:spPr bwMode="auto">
            <a:xfrm>
              <a:off x="4548188" y="3419476"/>
              <a:ext cx="5995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2"/>
                  </a:solidFill>
                  <a:effectLst/>
                  <a:latin typeface="Roboto" panose="02000000000000000000" pitchFamily="2" charset="0"/>
                </a:rPr>
                <a:t>$186B</a:t>
              </a:r>
              <a:endParaRPr kumimoji="0" lang="en-US" altLang="en-US" sz="1800" b="0" i="0" u="none" strike="noStrike" cap="none" normalizeH="0" baseline="0" smtClean="0">
                <a:ln>
                  <a:noFill/>
                </a:ln>
                <a:solidFill>
                  <a:schemeClr val="tx2"/>
                </a:solidFill>
                <a:effectLst/>
              </a:endParaRPr>
            </a:p>
          </p:txBody>
        </p:sp>
      </p:grpSp>
      <p:sp>
        <p:nvSpPr>
          <p:cNvPr id="23"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Immediate Addressable Market</a:t>
            </a:r>
            <a:endParaRPr lang="en-US" sz="3600" b="1" dirty="0">
              <a:solidFill>
                <a:srgbClr val="1DAC97"/>
              </a:solidFill>
            </a:endParaRPr>
          </a:p>
        </p:txBody>
      </p:sp>
    </p:spTree>
    <p:extLst>
      <p:ext uri="{BB962C8B-B14F-4D97-AF65-F5344CB8AC3E}">
        <p14:creationId xmlns:p14="http://schemas.microsoft.com/office/powerpoint/2010/main" val="27414448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txBox="1">
            <a:spLocks/>
          </p:cNvSpPr>
          <p:nvPr/>
        </p:nvSpPr>
        <p:spPr bwMode="auto">
          <a:xfrm>
            <a:off x="444500" y="1582995"/>
            <a:ext cx="11887199" cy="4060722"/>
          </a:xfrm>
          <a:prstGeom prst="rect">
            <a:avLst/>
          </a:prstGeom>
          <a:noFill/>
          <a:ln w="9525">
            <a:noFill/>
            <a:miter lim="800000"/>
            <a:headEnd/>
            <a:tailEnd/>
          </a:ln>
        </p:spPr>
        <p:txBody>
          <a:bodyPr lIns="96274" tIns="48137" rIns="96274" bIns="48137" anchor="ctr"/>
          <a:lstStyle/>
          <a:p>
            <a:pPr marL="321012" indent="-321012" algn="ctr" defTabSz="429017" eaLnBrk="0" hangingPunct="0">
              <a:spcBef>
                <a:spcPct val="20000"/>
              </a:spcBef>
            </a:pPr>
            <a:endParaRPr lang="en-US" sz="1600" dirty="0">
              <a:latin typeface="Frutiger"/>
            </a:endParaRPr>
          </a:p>
          <a:p>
            <a:pPr marL="321012" indent="-321012" algn="ctr" defTabSz="429017" eaLnBrk="0" hangingPunct="0">
              <a:spcBef>
                <a:spcPct val="20000"/>
              </a:spcBef>
            </a:pPr>
            <a:r>
              <a:rPr lang="en-US" sz="4400" b="1" dirty="0" err="1" smtClean="0">
                <a:solidFill>
                  <a:schemeClr val="accent2"/>
                </a:solidFill>
                <a:latin typeface="Frutiger"/>
              </a:rPr>
              <a:t>FinMkt</a:t>
            </a:r>
            <a:r>
              <a:rPr lang="en-US" sz="4400" b="1" dirty="0" smtClean="0">
                <a:solidFill>
                  <a:schemeClr val="accent2"/>
                </a:solidFill>
                <a:latin typeface="Frutiger"/>
              </a:rPr>
              <a:t> </a:t>
            </a:r>
            <a:r>
              <a:rPr lang="en-US" sz="4400" b="1" dirty="0">
                <a:solidFill>
                  <a:schemeClr val="accent3"/>
                </a:solidFill>
                <a:latin typeface="Frutiger"/>
              </a:rPr>
              <a:t>lowers the cost </a:t>
            </a:r>
            <a:r>
              <a:rPr lang="en-US" sz="4400" b="1" dirty="0">
                <a:solidFill>
                  <a:schemeClr val="accent2"/>
                </a:solidFill>
                <a:latin typeface="Frutiger"/>
              </a:rPr>
              <a:t>of customer </a:t>
            </a:r>
            <a:r>
              <a:rPr lang="en-US" sz="4400" b="1" dirty="0">
                <a:solidFill>
                  <a:schemeClr val="accent3"/>
                </a:solidFill>
                <a:latin typeface="Frutiger"/>
              </a:rPr>
              <a:t>acquisition</a:t>
            </a:r>
            <a:r>
              <a:rPr lang="en-US" sz="4400" b="1" dirty="0">
                <a:solidFill>
                  <a:schemeClr val="accent2"/>
                </a:solidFill>
                <a:latin typeface="Frutiger"/>
              </a:rPr>
              <a:t> </a:t>
            </a:r>
            <a:r>
              <a:rPr lang="en-US" sz="4400" b="1" dirty="0" smtClean="0">
                <a:solidFill>
                  <a:schemeClr val="accent2"/>
                </a:solidFill>
                <a:latin typeface="Frutiger"/>
              </a:rPr>
              <a:t>and unlocks </a:t>
            </a:r>
            <a:r>
              <a:rPr lang="en-US" sz="4400" b="1" dirty="0">
                <a:solidFill>
                  <a:schemeClr val="accent3"/>
                </a:solidFill>
                <a:latin typeface="Frutiger"/>
              </a:rPr>
              <a:t>new revenue sources</a:t>
            </a:r>
            <a:r>
              <a:rPr lang="en-US" sz="4400" b="1" dirty="0" smtClean="0">
                <a:solidFill>
                  <a:schemeClr val="accent2"/>
                </a:solidFill>
                <a:latin typeface="Frutiger"/>
              </a:rPr>
              <a:t> for its partners</a:t>
            </a:r>
            <a:r>
              <a:rPr lang="en-US" sz="4400" b="1" dirty="0">
                <a:solidFill>
                  <a:schemeClr val="accent3"/>
                </a:solidFill>
                <a:latin typeface="Frutiger"/>
              </a:rPr>
              <a:t> </a:t>
            </a:r>
            <a:r>
              <a:rPr lang="en-US" sz="4400" b="1" dirty="0" smtClean="0">
                <a:solidFill>
                  <a:schemeClr val="accent3"/>
                </a:solidFill>
                <a:latin typeface="Frutiger"/>
              </a:rPr>
              <a:t>by automating and consolidating </a:t>
            </a:r>
            <a:r>
              <a:rPr lang="en-US" sz="4400" b="1" dirty="0" smtClean="0">
                <a:solidFill>
                  <a:schemeClr val="accent2"/>
                </a:solidFill>
                <a:latin typeface="Frutiger"/>
              </a:rPr>
              <a:t>the exchange of online loan inquiries and referrals.</a:t>
            </a:r>
            <a:endParaRPr lang="en-US" sz="4400" dirty="0">
              <a:solidFill>
                <a:schemeClr val="accent2"/>
              </a:solidFill>
              <a:latin typeface="Frutiger"/>
            </a:endParaRPr>
          </a:p>
        </p:txBody>
      </p:sp>
      <p:sp>
        <p:nvSpPr>
          <p:cNvPr id="2" name="TextBox 1"/>
          <p:cNvSpPr txBox="1"/>
          <p:nvPr/>
        </p:nvSpPr>
        <p:spPr>
          <a:xfrm>
            <a:off x="4804203" y="6790532"/>
            <a:ext cx="184731" cy="384080"/>
          </a:xfrm>
          <a:prstGeom prst="rect">
            <a:avLst/>
          </a:prstGeom>
          <a:noFill/>
        </p:spPr>
        <p:txBody>
          <a:bodyPr wrap="none" rtlCol="0">
            <a:spAutoFit/>
          </a:bodyPr>
          <a:lstStyle/>
          <a:p>
            <a:endParaRPr lang="en-US" sz="1896" dirty="0"/>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endParaRPr lang="en-US" sz="105">
              <a:solidFill>
                <a:srgbClr val="FFFFFF"/>
              </a:solidFill>
            </a:endParaRPr>
          </a:p>
        </p:txBody>
      </p:sp>
      <p:sp>
        <p:nvSpPr>
          <p:cNvPr id="6" name="Title 5"/>
          <p:cNvSpPr>
            <a:spLocks noGrp="1"/>
          </p:cNvSpPr>
          <p:nvPr>
            <p:ph type="title"/>
          </p:nvPr>
        </p:nvSpPr>
        <p:spPr/>
        <p:txBody>
          <a:bodyPr/>
          <a:lstStyle/>
          <a:p>
            <a:r>
              <a:rPr lang="en-US" dirty="0" smtClean="0"/>
              <a:t>What We Do</a:t>
            </a:r>
            <a:endParaRPr lang="en-US" dirty="0"/>
          </a:p>
        </p:txBody>
      </p:sp>
    </p:spTree>
    <p:extLst>
      <p:ext uri="{BB962C8B-B14F-4D97-AF65-F5344CB8AC3E}">
        <p14:creationId xmlns:p14="http://schemas.microsoft.com/office/powerpoint/2010/main" val="26248627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4"/>
          <p:cNvSpPr txBox="1">
            <a:spLocks noChangeArrowheads="1"/>
          </p:cNvSpPr>
          <p:nvPr/>
        </p:nvSpPr>
        <p:spPr bwMode="auto">
          <a:xfrm>
            <a:off x="2578410" y="1845909"/>
            <a:ext cx="9203708" cy="1044520"/>
          </a:xfrm>
          <a:prstGeom prst="rect">
            <a:avLst/>
          </a:prstGeom>
          <a:noFill/>
          <a:ln w="9525">
            <a:noFill/>
            <a:miter lim="800000"/>
            <a:headEnd/>
            <a:tailEnd/>
          </a:ln>
        </p:spPr>
        <p:txBody>
          <a:bodyPr lIns="96225" tIns="48113" rIns="96225" bIns="48113" anchor="ctr"/>
          <a:lstStyle/>
          <a:p>
            <a:pPr defTabSz="478332"/>
            <a:endParaRPr lang="en-US" sz="3792" b="1" dirty="0">
              <a:solidFill>
                <a:srgbClr val="FFFFFF"/>
              </a:solidFill>
              <a:latin typeface="Frutiger CE 55"/>
              <a:ea typeface="Frutiger"/>
              <a:cs typeface="Frutiger CE 55"/>
            </a:endParaRPr>
          </a:p>
        </p:txBody>
      </p:sp>
      <p:pic>
        <p:nvPicPr>
          <p:cNvPr id="8" name="Picture 7" descr="luan121.jpg"/>
          <p:cNvPicPr>
            <a:picLocks noChangeAspect="1"/>
          </p:cNvPicPr>
          <p:nvPr/>
        </p:nvPicPr>
        <p:blipFill rotWithShape="1">
          <a:blip r:embed="rId6"/>
          <a:srcRect b="24840"/>
          <a:stretch/>
        </p:blipFill>
        <p:spPr>
          <a:xfrm>
            <a:off x="157264" y="1189081"/>
            <a:ext cx="2079002" cy="2084872"/>
          </a:xfrm>
          <a:prstGeom prst="ellipse">
            <a:avLst/>
          </a:prstGeom>
          <a:effectLst>
            <a:outerShdw blurRad="50800" dist="38100" dir="2700000" algn="br">
              <a:srgbClr val="000000">
                <a:alpha val="43000"/>
              </a:srgbClr>
            </a:outerShdw>
          </a:effectLst>
        </p:spPr>
      </p:pic>
      <p:pic>
        <p:nvPicPr>
          <p:cNvPr id="9" name="Picture 8" descr="sri.jpg"/>
          <p:cNvPicPr>
            <a:picLocks noChangeAspect="1"/>
          </p:cNvPicPr>
          <p:nvPr/>
        </p:nvPicPr>
        <p:blipFill rotWithShape="1">
          <a:blip r:embed="rId7"/>
          <a:srcRect b="24870"/>
          <a:stretch/>
        </p:blipFill>
        <p:spPr>
          <a:xfrm>
            <a:off x="157263" y="4213911"/>
            <a:ext cx="2079002" cy="2084056"/>
          </a:xfrm>
          <a:prstGeom prst="ellipse">
            <a:avLst/>
          </a:prstGeom>
          <a:effectLst>
            <a:outerShdw blurRad="50800" dist="38100" dir="2700000" algn="br">
              <a:srgbClr val="000000">
                <a:alpha val="43000"/>
              </a:srgbClr>
            </a:outerShdw>
          </a:effectLst>
        </p:spPr>
      </p:pic>
      <p:sp>
        <p:nvSpPr>
          <p:cNvPr id="10" name="Content Placeholder 2"/>
          <p:cNvSpPr txBox="1">
            <a:spLocks/>
          </p:cNvSpPr>
          <p:nvPr>
            <p:custDataLst>
              <p:tags r:id="rId1"/>
            </p:custDataLst>
          </p:nvPr>
        </p:nvSpPr>
        <p:spPr>
          <a:xfrm>
            <a:off x="2467758" y="1239236"/>
            <a:ext cx="9896354" cy="1526254"/>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358376" indent="-358376" defTabSz="478332">
              <a:spcBef>
                <a:spcPts val="86"/>
              </a:spcBef>
              <a:buNone/>
            </a:pPr>
            <a:r>
              <a:rPr lang="en-US" sz="2000" b="1" dirty="0">
                <a:solidFill>
                  <a:srgbClr val="595959"/>
                </a:solidFill>
                <a:latin typeface="+mj-lt"/>
                <a:ea typeface="R Frutiger Roman"/>
                <a:cs typeface="Fruiger_"/>
              </a:rPr>
              <a:t>Luan Cox, Co-Founder and </a:t>
            </a:r>
            <a:r>
              <a:rPr lang="en-US" sz="2000" b="1" dirty="0" smtClean="0">
                <a:solidFill>
                  <a:srgbClr val="595959"/>
                </a:solidFill>
                <a:latin typeface="+mj-lt"/>
                <a:ea typeface="R Frutiger Roman"/>
                <a:cs typeface="Fruiger_"/>
              </a:rPr>
              <a:t>CEO</a:t>
            </a:r>
            <a:endParaRPr lang="en-US" sz="2000" b="1" dirty="0">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a:latin typeface="+mj-lt"/>
                <a:ea typeface="R Frutiger Roman"/>
                <a:cs typeface="Fruiger_"/>
              </a:rPr>
              <a:t>Respected sales &amp; marketing leader. </a:t>
            </a:r>
            <a:r>
              <a:rPr lang="en-US" sz="1600" dirty="0" smtClean="0">
                <a:latin typeface="+mj-lt"/>
                <a:ea typeface="R Frutiger Roman"/>
                <a:cs typeface="Fruiger_"/>
              </a:rPr>
              <a:t>Built multiple financial technology businesses leading </a:t>
            </a:r>
            <a:r>
              <a:rPr lang="en-US" sz="1600" b="1" dirty="0" smtClean="0">
                <a:solidFill>
                  <a:srgbClr val="FC7708"/>
                </a:solidFill>
                <a:latin typeface="+mj-lt"/>
                <a:ea typeface="R Frutiger Roman"/>
                <a:cs typeface="Fruiger_"/>
              </a:rPr>
              <a:t>to </a:t>
            </a:r>
            <a:r>
              <a:rPr lang="en-US" sz="1600" b="1" dirty="0">
                <a:solidFill>
                  <a:srgbClr val="FC7708"/>
                </a:solidFill>
                <a:latin typeface="+mj-lt"/>
                <a:ea typeface="R Frutiger Roman"/>
                <a:cs typeface="Fruiger_"/>
              </a:rPr>
              <a:t>acquisition</a:t>
            </a:r>
            <a:r>
              <a:rPr lang="en-US" sz="1600" dirty="0">
                <a:solidFill>
                  <a:srgbClr val="FC7708"/>
                </a:solidFill>
                <a:latin typeface="+mj-lt"/>
                <a:ea typeface="R Frutiger Roman"/>
                <a:cs typeface="Fruiger_"/>
              </a:rPr>
              <a:t> </a:t>
            </a:r>
            <a:r>
              <a:rPr lang="en-US" sz="1600" dirty="0">
                <a:latin typeface="+mj-lt"/>
                <a:ea typeface="R Frutiger Roman"/>
                <a:cs typeface="Fruiger_"/>
              </a:rPr>
              <a:t>(Quote.com, Stockpoint, ScreamingMedia, Interactive </a:t>
            </a:r>
            <a:r>
              <a:rPr lang="en-US" sz="1600" dirty="0" smtClean="0">
                <a:latin typeface="+mj-lt"/>
                <a:ea typeface="R Frutiger Roman"/>
                <a:cs typeface="Fruiger_"/>
              </a:rPr>
              <a:t>Data Managed Solutions).</a:t>
            </a:r>
          </a:p>
          <a:p>
            <a:pPr marL="0" indent="0" defTabSz="478332">
              <a:spcBef>
                <a:spcPts val="86"/>
              </a:spcBef>
              <a:buSzPct val="100000"/>
              <a:buNone/>
            </a:pPr>
            <a:endParaRPr lang="en-US" sz="500" b="1" dirty="0">
              <a:solidFill>
                <a:srgbClr val="2FC1F3"/>
              </a:solidFill>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a:latin typeface="+mj-lt"/>
                <a:ea typeface="R Frutiger Roman"/>
                <a:cs typeface="Fruiger_"/>
              </a:rPr>
              <a:t>As general manager and founder of Interactive </a:t>
            </a:r>
            <a:r>
              <a:rPr lang="en-US" sz="1600" dirty="0" smtClean="0">
                <a:latin typeface="+mj-lt"/>
                <a:ea typeface="R Frutiger Roman"/>
                <a:cs typeface="Fruiger_"/>
              </a:rPr>
              <a:t>Data </a:t>
            </a:r>
            <a:r>
              <a:rPr lang="en-US" sz="1600" dirty="0">
                <a:latin typeface="+mj-lt"/>
                <a:ea typeface="R Frutiger Roman"/>
                <a:cs typeface="Fruiger_"/>
              </a:rPr>
              <a:t>Managed </a:t>
            </a:r>
            <a:r>
              <a:rPr lang="en-US" sz="1600" dirty="0" smtClean="0">
                <a:latin typeface="+mj-lt"/>
                <a:ea typeface="R Frutiger Roman"/>
                <a:cs typeface="Fruiger_"/>
              </a:rPr>
              <a:t>Solutions, </a:t>
            </a:r>
            <a:r>
              <a:rPr lang="en-US" sz="1600" b="1" dirty="0">
                <a:solidFill>
                  <a:srgbClr val="FC7708"/>
                </a:solidFill>
                <a:latin typeface="+mj-lt"/>
                <a:ea typeface="R Frutiger Roman"/>
                <a:cs typeface="Fruiger_"/>
              </a:rPr>
              <a:t>grew </a:t>
            </a:r>
            <a:r>
              <a:rPr lang="en-US" sz="1600" b="1" dirty="0" smtClean="0">
                <a:solidFill>
                  <a:srgbClr val="FC7708"/>
                </a:solidFill>
                <a:latin typeface="+mj-lt"/>
                <a:ea typeface="R Frutiger Roman"/>
                <a:cs typeface="Fruiger_"/>
              </a:rPr>
              <a:t>B2B technology licensing business</a:t>
            </a:r>
            <a:r>
              <a:rPr lang="en-US" sz="1600" dirty="0" smtClean="0">
                <a:latin typeface="+mj-lt"/>
                <a:ea typeface="R Frutiger Roman"/>
                <a:cs typeface="Fruiger_"/>
              </a:rPr>
              <a:t> client-base to </a:t>
            </a:r>
            <a:r>
              <a:rPr lang="en-US" sz="1600" dirty="0">
                <a:latin typeface="+mj-lt"/>
                <a:ea typeface="R Frutiger Roman"/>
                <a:cs typeface="Fruiger_"/>
              </a:rPr>
              <a:t>350 financial services </a:t>
            </a:r>
            <a:r>
              <a:rPr lang="en-US" sz="1600" dirty="0" smtClean="0">
                <a:latin typeface="+mj-lt"/>
                <a:ea typeface="R Frutiger Roman"/>
                <a:cs typeface="Fruiger_"/>
              </a:rPr>
              <a:t>clients and $40mm in ARR. Interactive Data Corporation was sold </a:t>
            </a:r>
            <a:r>
              <a:rPr lang="en-US" sz="1600" dirty="0">
                <a:latin typeface="+mj-lt"/>
                <a:ea typeface="R Frutiger Roman"/>
                <a:cs typeface="Fruiger_"/>
              </a:rPr>
              <a:t>to </a:t>
            </a:r>
            <a:r>
              <a:rPr lang="en-US" sz="1600" dirty="0" smtClean="0">
                <a:latin typeface="+mj-lt"/>
                <a:ea typeface="R Frutiger Roman"/>
                <a:cs typeface="Fruiger_"/>
              </a:rPr>
              <a:t>Silver Lake </a:t>
            </a:r>
            <a:r>
              <a:rPr lang="en-US" sz="1600" dirty="0">
                <a:latin typeface="+mj-lt"/>
                <a:ea typeface="R Frutiger Roman"/>
                <a:cs typeface="Fruiger_"/>
              </a:rPr>
              <a:t>and Warburg </a:t>
            </a:r>
            <a:r>
              <a:rPr lang="en-US" sz="1600" dirty="0" err="1">
                <a:latin typeface="+mj-lt"/>
                <a:ea typeface="R Frutiger Roman"/>
                <a:cs typeface="Fruiger_"/>
              </a:rPr>
              <a:t>Pincus</a:t>
            </a:r>
            <a:r>
              <a:rPr lang="en-US" sz="1600" dirty="0">
                <a:latin typeface="+mj-lt"/>
                <a:ea typeface="R Frutiger Roman"/>
                <a:cs typeface="Fruiger_"/>
              </a:rPr>
              <a:t> for $3.4 billion in </a:t>
            </a:r>
            <a:r>
              <a:rPr lang="en-US" sz="1600" dirty="0" smtClean="0">
                <a:latin typeface="+mj-lt"/>
                <a:ea typeface="R Frutiger Roman"/>
                <a:cs typeface="Fruiger_"/>
              </a:rPr>
              <a:t>2010, now part of ICE.</a:t>
            </a:r>
          </a:p>
          <a:p>
            <a:pPr marL="182563" indent="-182563" defTabSz="478332">
              <a:spcBef>
                <a:spcPts val="86"/>
              </a:spcBef>
              <a:buSzPct val="100000"/>
              <a:buFont typeface="Verdana" panose="020B0604030504040204" pitchFamily="34" charset="0"/>
              <a:buChar char="•"/>
            </a:pPr>
            <a:endParaRPr lang="en-US" sz="500" b="1" dirty="0">
              <a:solidFill>
                <a:srgbClr val="2FC1F3"/>
              </a:solidFill>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solidFill>
                  <a:srgbClr val="595959"/>
                </a:solidFill>
                <a:latin typeface="+mj-lt"/>
                <a:ea typeface="R Frutiger Roman"/>
                <a:cs typeface="Fruiger_"/>
              </a:rPr>
              <a:t>Expert Advisor to the Springboard Accelerator program and </a:t>
            </a:r>
            <a:r>
              <a:rPr lang="en-US" sz="1600" dirty="0" err="1" smtClean="0">
                <a:solidFill>
                  <a:srgbClr val="595959"/>
                </a:solidFill>
                <a:latin typeface="+mj-lt"/>
                <a:ea typeface="R Frutiger Roman"/>
                <a:cs typeface="Fruiger_"/>
              </a:rPr>
              <a:t>Techstars</a:t>
            </a:r>
            <a:r>
              <a:rPr lang="en-US" sz="1600" dirty="0" smtClean="0">
                <a:solidFill>
                  <a:srgbClr val="595959"/>
                </a:solidFill>
                <a:latin typeface="+mj-lt"/>
                <a:ea typeface="R Frutiger Roman"/>
                <a:cs typeface="Fruiger_"/>
              </a:rPr>
              <a:t> mentor.</a:t>
            </a:r>
          </a:p>
          <a:p>
            <a:pPr marL="182563" indent="-182563" defTabSz="478332">
              <a:spcBef>
                <a:spcPts val="86"/>
              </a:spcBef>
              <a:buSzPct val="100000"/>
              <a:buFont typeface="Verdana" panose="020B0604030504040204" pitchFamily="34" charset="0"/>
              <a:buChar char="•"/>
            </a:pPr>
            <a:endParaRPr lang="en-US" sz="500" dirty="0" smtClean="0">
              <a:solidFill>
                <a:srgbClr val="595959"/>
              </a:solidFill>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solidFill>
                  <a:srgbClr val="595959"/>
                </a:solidFill>
                <a:latin typeface="+mj-lt"/>
                <a:ea typeface="R Frutiger Roman"/>
                <a:cs typeface="Fruiger_"/>
              </a:rPr>
              <a:t>Advisory board member for American Banker’s marketplace lending events.</a:t>
            </a:r>
            <a:endParaRPr lang="en-US" sz="1600" dirty="0">
              <a:solidFill>
                <a:srgbClr val="595959"/>
              </a:solidFill>
              <a:latin typeface="+mj-lt"/>
              <a:ea typeface="R Frutiger Roman"/>
              <a:cs typeface="Fruiger_"/>
            </a:endParaRPr>
          </a:p>
        </p:txBody>
      </p:sp>
      <p:sp>
        <p:nvSpPr>
          <p:cNvPr id="2"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10_89 11_89 12_88 13_88</a:t>
            </a:r>
            <a:endParaRPr lang="en-US" sz="105">
              <a:solidFill>
                <a:srgbClr val="FFFFFF"/>
              </a:solidFill>
            </a:endParaRPr>
          </a:p>
        </p:txBody>
      </p:sp>
      <p:sp>
        <p:nvSpPr>
          <p:cNvPr id="11" name="Content Placeholder 2"/>
          <p:cNvSpPr txBox="1">
            <a:spLocks/>
          </p:cNvSpPr>
          <p:nvPr>
            <p:custDataLst>
              <p:tags r:id="rId2"/>
            </p:custDataLst>
          </p:nvPr>
        </p:nvSpPr>
        <p:spPr>
          <a:xfrm>
            <a:off x="2467758" y="4195904"/>
            <a:ext cx="9896354" cy="1503983"/>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358376" indent="-358376" defTabSz="478332">
              <a:spcBef>
                <a:spcPts val="0"/>
              </a:spcBef>
              <a:buNone/>
            </a:pPr>
            <a:r>
              <a:rPr lang="en-US" sz="2000" b="1" dirty="0" smtClean="0">
                <a:solidFill>
                  <a:srgbClr val="595959"/>
                </a:solidFill>
                <a:latin typeface="+mj-lt"/>
                <a:ea typeface="R Frutiger Roman"/>
                <a:cs typeface="Fruiger_"/>
              </a:rPr>
              <a:t>Srikanth </a:t>
            </a:r>
            <a:r>
              <a:rPr lang="en-US" sz="2000" b="1" dirty="0" err="1">
                <a:solidFill>
                  <a:srgbClr val="595959"/>
                </a:solidFill>
                <a:latin typeface="+mj-lt"/>
                <a:ea typeface="R Frutiger Roman"/>
                <a:cs typeface="Fruiger_"/>
              </a:rPr>
              <a:t>Goteti</a:t>
            </a:r>
            <a:r>
              <a:rPr lang="en-US" sz="2000" b="1" dirty="0">
                <a:solidFill>
                  <a:srgbClr val="595959"/>
                </a:solidFill>
                <a:latin typeface="+mj-lt"/>
                <a:ea typeface="R Frutiger Roman"/>
                <a:cs typeface="Fruiger_"/>
              </a:rPr>
              <a:t>, Co-Founder and </a:t>
            </a:r>
            <a:r>
              <a:rPr lang="en-US" sz="2000" b="1" dirty="0" smtClean="0">
                <a:solidFill>
                  <a:srgbClr val="595959"/>
                </a:solidFill>
                <a:latin typeface="+mj-lt"/>
                <a:ea typeface="R Frutiger Roman"/>
                <a:cs typeface="Fruiger_"/>
              </a:rPr>
              <a:t>CTO</a:t>
            </a:r>
            <a:endParaRPr lang="en-US" sz="2000" b="1" dirty="0">
              <a:solidFill>
                <a:srgbClr val="595959"/>
              </a:solidFill>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a:latin typeface="+mj-lt"/>
                <a:ea typeface="R Frutiger Roman"/>
                <a:cs typeface="Fruiger_"/>
              </a:rPr>
              <a:t>Expert in </a:t>
            </a:r>
            <a:r>
              <a:rPr lang="en-US" sz="1600" b="1" dirty="0">
                <a:solidFill>
                  <a:srgbClr val="FC7708"/>
                </a:solidFill>
                <a:latin typeface="+mj-lt"/>
                <a:ea typeface="R Frutiger Roman"/>
                <a:cs typeface="Fruiger_"/>
              </a:rPr>
              <a:t>data modeling</a:t>
            </a:r>
            <a:r>
              <a:rPr lang="en-US" sz="1600" dirty="0">
                <a:latin typeface="+mj-lt"/>
                <a:ea typeface="R Frutiger Roman"/>
                <a:cs typeface="Fruiger_"/>
              </a:rPr>
              <a:t>, transformation &amp; normalization</a:t>
            </a:r>
            <a:r>
              <a:rPr lang="en-US" sz="1600" b="1" dirty="0">
                <a:solidFill>
                  <a:srgbClr val="2FC1F3"/>
                </a:solidFill>
                <a:latin typeface="+mj-lt"/>
                <a:ea typeface="R Frutiger Roman"/>
                <a:cs typeface="Fruiger_"/>
              </a:rPr>
              <a:t> </a:t>
            </a:r>
            <a:r>
              <a:rPr lang="en-US" sz="1600" dirty="0">
                <a:latin typeface="+mj-lt"/>
                <a:ea typeface="R Frutiger Roman"/>
                <a:cs typeface="Fruiger_"/>
              </a:rPr>
              <a:t>of</a:t>
            </a:r>
            <a:r>
              <a:rPr lang="en-US" sz="1600" b="1" dirty="0">
                <a:solidFill>
                  <a:srgbClr val="2FC1F3"/>
                </a:solidFill>
                <a:latin typeface="+mj-lt"/>
                <a:ea typeface="R Frutiger Roman"/>
                <a:cs typeface="Fruiger_"/>
              </a:rPr>
              <a:t> </a:t>
            </a:r>
            <a:r>
              <a:rPr lang="en-US" sz="1600" b="1" dirty="0">
                <a:solidFill>
                  <a:srgbClr val="FC7708"/>
                </a:solidFill>
                <a:latin typeface="+mj-lt"/>
                <a:ea typeface="R Frutiger Roman"/>
                <a:cs typeface="Fruiger_"/>
              </a:rPr>
              <a:t>securities market data</a:t>
            </a:r>
            <a:r>
              <a:rPr lang="en-US" sz="1600" dirty="0" smtClean="0">
                <a:latin typeface="+mj-lt"/>
                <a:ea typeface="R Frutiger Roman"/>
                <a:cs typeface="Fruiger_"/>
              </a:rPr>
              <a:t>.</a:t>
            </a:r>
          </a:p>
          <a:p>
            <a:pPr marL="182563" indent="-182563" defTabSz="478332">
              <a:spcBef>
                <a:spcPts val="0"/>
              </a:spcBef>
              <a:buSzPct val="100000"/>
              <a:buFont typeface="Verdana" panose="020B0604030504040204" pitchFamily="34" charset="0"/>
              <a:buChar char="•"/>
            </a:pPr>
            <a:endParaRPr lang="en-US" sz="500" dirty="0">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a:latin typeface="+mj-lt"/>
                <a:ea typeface="R Frutiger Roman"/>
                <a:cs typeface="Fruiger_"/>
              </a:rPr>
              <a:t>Designed, built &amp; managed</a:t>
            </a:r>
            <a:r>
              <a:rPr lang="en-US" sz="1600" b="1" dirty="0">
                <a:solidFill>
                  <a:srgbClr val="2FC1F3"/>
                </a:solidFill>
                <a:latin typeface="+mj-lt"/>
                <a:ea typeface="R Frutiger Roman"/>
                <a:cs typeface="Fruiger_"/>
              </a:rPr>
              <a:t> </a:t>
            </a:r>
            <a:r>
              <a:rPr lang="en-US" sz="1600" b="1" dirty="0" smtClean="0">
                <a:solidFill>
                  <a:srgbClr val="FC7708"/>
                </a:solidFill>
                <a:latin typeface="+mj-lt"/>
                <a:ea typeface="R Frutiger Roman"/>
                <a:cs typeface="Fruiger_"/>
              </a:rPr>
              <a:t>complex </a:t>
            </a:r>
            <a:r>
              <a:rPr lang="en-US" sz="1600" b="1" dirty="0">
                <a:solidFill>
                  <a:srgbClr val="FC7708"/>
                </a:solidFill>
                <a:latin typeface="+mj-lt"/>
                <a:ea typeface="R Frutiger Roman"/>
                <a:cs typeface="Fruiger_"/>
              </a:rPr>
              <a:t>multi-tier architectures</a:t>
            </a:r>
            <a:r>
              <a:rPr lang="en-US" sz="1600" dirty="0">
                <a:solidFill>
                  <a:srgbClr val="FC7708"/>
                </a:solidFill>
                <a:latin typeface="+mj-lt"/>
                <a:ea typeface="R Frutiger Roman"/>
                <a:cs typeface="Fruiger_"/>
              </a:rPr>
              <a:t> </a:t>
            </a:r>
            <a:r>
              <a:rPr lang="en-US" sz="1600" dirty="0">
                <a:latin typeface="+mj-lt"/>
                <a:ea typeface="R Frutiger Roman"/>
                <a:cs typeface="Fruiger_"/>
              </a:rPr>
              <a:t>for real-time market data for </a:t>
            </a:r>
            <a:r>
              <a:rPr lang="en-US" sz="1600" b="1" dirty="0">
                <a:solidFill>
                  <a:srgbClr val="FC7708"/>
                </a:solidFill>
                <a:latin typeface="+mj-lt"/>
                <a:ea typeface="R Frutiger Roman"/>
                <a:cs typeface="Fruiger_"/>
              </a:rPr>
              <a:t>Standard &amp; Poor’s</a:t>
            </a:r>
            <a:r>
              <a:rPr lang="en-US" sz="1600" dirty="0">
                <a:solidFill>
                  <a:srgbClr val="FC7708"/>
                </a:solidFill>
                <a:latin typeface="+mj-lt"/>
                <a:ea typeface="R Frutiger Roman"/>
                <a:cs typeface="Fruiger_"/>
              </a:rPr>
              <a:t> </a:t>
            </a:r>
            <a:r>
              <a:rPr lang="en-US" sz="1600" dirty="0">
                <a:latin typeface="+mj-lt"/>
                <a:ea typeface="R Frutiger Roman"/>
                <a:cs typeface="Fruiger_"/>
              </a:rPr>
              <a:t>and </a:t>
            </a:r>
            <a:r>
              <a:rPr lang="en-US" sz="1600" b="1" dirty="0">
                <a:solidFill>
                  <a:srgbClr val="FC7708"/>
                </a:solidFill>
                <a:latin typeface="+mj-lt"/>
                <a:ea typeface="R Frutiger Roman"/>
                <a:cs typeface="Fruiger_"/>
              </a:rPr>
              <a:t>Interactive Data</a:t>
            </a:r>
            <a:r>
              <a:rPr lang="en-US" sz="1600" dirty="0" smtClean="0">
                <a:latin typeface="+mj-lt"/>
                <a:ea typeface="R Frutiger Roman"/>
                <a:cs typeface="Fruiger_"/>
              </a:rPr>
              <a:t>.</a:t>
            </a:r>
          </a:p>
          <a:p>
            <a:pPr marL="182563" indent="-182563" defTabSz="478332">
              <a:spcBef>
                <a:spcPts val="0"/>
              </a:spcBef>
              <a:buSzPct val="100000"/>
              <a:buFont typeface="Verdana" panose="020B0604030504040204" pitchFamily="34" charset="0"/>
              <a:buChar char="•"/>
            </a:pPr>
            <a:endParaRPr lang="en-US" sz="500" dirty="0">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a:latin typeface="+mj-lt"/>
                <a:cs typeface="Fruiger_"/>
              </a:rPr>
              <a:t>As head of technology </a:t>
            </a:r>
            <a:r>
              <a:rPr lang="en-US" sz="1600" dirty="0" smtClean="0">
                <a:latin typeface="+mj-lt"/>
                <a:cs typeface="Fruiger_"/>
              </a:rPr>
              <a:t>of Interactive Data Managed Solutions, </a:t>
            </a:r>
            <a:r>
              <a:rPr lang="en-US" sz="1600" b="1" dirty="0">
                <a:solidFill>
                  <a:srgbClr val="FC7708"/>
                </a:solidFill>
                <a:latin typeface="+mj-lt"/>
                <a:ea typeface="R Frutiger Roman"/>
                <a:cs typeface="Fruiger_"/>
              </a:rPr>
              <a:t>built and led global teams </a:t>
            </a:r>
            <a:r>
              <a:rPr lang="en-US" sz="1600" dirty="0">
                <a:latin typeface="+mj-lt"/>
                <a:cs typeface="Fruiger_"/>
              </a:rPr>
              <a:t>in developing both advisor and investor-focused market data systems and front-end applications that are currently licensed by over 350 global financial institutions including: </a:t>
            </a:r>
            <a:r>
              <a:rPr lang="en-US" sz="1600" b="1" dirty="0">
                <a:solidFill>
                  <a:srgbClr val="FC7708"/>
                </a:solidFill>
                <a:latin typeface="+mj-lt"/>
                <a:ea typeface="R Frutiger Roman"/>
                <a:cs typeface="Fruiger_"/>
              </a:rPr>
              <a:t>Wells Fargo, Citi, JPMorgan/Chase, Pershing, Bank of America and the NYSE</a:t>
            </a:r>
            <a:r>
              <a:rPr lang="en-US" sz="1600" b="1" dirty="0" smtClean="0">
                <a:solidFill>
                  <a:srgbClr val="FC7708"/>
                </a:solidFill>
                <a:latin typeface="+mj-lt"/>
                <a:ea typeface="R Frutiger Roman"/>
                <a:cs typeface="Fruiger_"/>
              </a:rPr>
              <a:t>.</a:t>
            </a:r>
            <a:endParaRPr lang="en-US" sz="1600" dirty="0">
              <a:solidFill>
                <a:srgbClr val="FC7708"/>
              </a:solidFill>
              <a:latin typeface="+mj-lt"/>
              <a:ea typeface="R Frutiger Roman"/>
              <a:cs typeface="Fruiger_"/>
            </a:endParaRPr>
          </a:p>
        </p:txBody>
      </p:sp>
      <p:sp>
        <p:nvSpPr>
          <p:cNvPr id="12" name="Content Placeholder 2"/>
          <p:cNvSpPr txBox="1">
            <a:spLocks/>
          </p:cNvSpPr>
          <p:nvPr>
            <p:custDataLst>
              <p:tags r:id="rId3"/>
            </p:custDataLst>
          </p:nvPr>
        </p:nvSpPr>
        <p:spPr>
          <a:xfrm>
            <a:off x="2467758" y="2885842"/>
            <a:ext cx="9896354" cy="1019292"/>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99"/>
              </a:spcBef>
              <a:buSzPct val="100000"/>
              <a:buNone/>
            </a:pPr>
            <a:endParaRPr lang="en-US" sz="1200" dirty="0">
              <a:latin typeface="+mj-lt"/>
            </a:endParaRPr>
          </a:p>
        </p:txBody>
      </p:sp>
      <p:sp>
        <p:nvSpPr>
          <p:cNvPr id="13" name="Content Placeholder 2"/>
          <p:cNvSpPr txBox="1">
            <a:spLocks/>
          </p:cNvSpPr>
          <p:nvPr>
            <p:custDataLst>
              <p:tags r:id="rId4"/>
            </p:custDataLst>
          </p:nvPr>
        </p:nvSpPr>
        <p:spPr>
          <a:xfrm>
            <a:off x="2467759" y="5815634"/>
            <a:ext cx="9896354" cy="1036579"/>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8332">
              <a:spcBef>
                <a:spcPts val="97"/>
              </a:spcBef>
              <a:buSzPct val="100000"/>
              <a:buNone/>
            </a:pPr>
            <a:endParaRPr lang="en-US" sz="1200" dirty="0">
              <a:latin typeface="+mj-lt"/>
              <a:ea typeface="R Frutiger Roman"/>
              <a:cs typeface="Fruiger_"/>
            </a:endParaRPr>
          </a:p>
        </p:txBody>
      </p:sp>
      <p:sp>
        <p:nvSpPr>
          <p:cNvPr id="15"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Founders Have a </a:t>
            </a:r>
            <a:r>
              <a:rPr lang="en-US" sz="3600" b="1" smtClean="0">
                <a:solidFill>
                  <a:srgbClr val="1DAC97"/>
                </a:solidFill>
              </a:rPr>
              <a:t>Proven Track Record</a:t>
            </a:r>
            <a:endParaRPr lang="en-US" sz="3600" b="1" dirty="0">
              <a:solidFill>
                <a:srgbClr val="1DAC97"/>
              </a:solidFill>
            </a:endParaRPr>
          </a:p>
        </p:txBody>
      </p:sp>
    </p:spTree>
    <p:extLst>
      <p:ext uri="{BB962C8B-B14F-4D97-AF65-F5344CB8AC3E}">
        <p14:creationId xmlns:p14="http://schemas.microsoft.com/office/powerpoint/2010/main" val="35007359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4"/>
          <p:cNvSpPr txBox="1">
            <a:spLocks noChangeArrowheads="1"/>
          </p:cNvSpPr>
          <p:nvPr/>
        </p:nvSpPr>
        <p:spPr bwMode="auto">
          <a:xfrm>
            <a:off x="2578410" y="1885665"/>
            <a:ext cx="9203708" cy="1044520"/>
          </a:xfrm>
          <a:prstGeom prst="rect">
            <a:avLst/>
          </a:prstGeom>
          <a:noFill/>
          <a:ln w="9525">
            <a:noFill/>
            <a:miter lim="800000"/>
            <a:headEnd/>
            <a:tailEnd/>
          </a:ln>
        </p:spPr>
        <p:txBody>
          <a:bodyPr lIns="96225" tIns="48113" rIns="96225" bIns="48113" anchor="ctr"/>
          <a:lstStyle/>
          <a:p>
            <a:pPr defTabSz="478332"/>
            <a:endParaRPr lang="en-US" sz="3792" b="1" dirty="0">
              <a:solidFill>
                <a:srgbClr val="FFFFFF"/>
              </a:solidFill>
              <a:latin typeface="Frutiger CE 55"/>
              <a:ea typeface="Frutiger"/>
              <a:cs typeface="Frutiger CE 55"/>
            </a:endParaRPr>
          </a:p>
        </p:txBody>
      </p:sp>
      <p:sp>
        <p:nvSpPr>
          <p:cNvPr id="10" name="Content Placeholder 2"/>
          <p:cNvSpPr txBox="1">
            <a:spLocks/>
          </p:cNvSpPr>
          <p:nvPr>
            <p:custDataLst>
              <p:tags r:id="rId1"/>
            </p:custDataLst>
          </p:nvPr>
        </p:nvSpPr>
        <p:spPr>
          <a:xfrm>
            <a:off x="2467758" y="1278992"/>
            <a:ext cx="9896354" cy="1526254"/>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358376" indent="-358376" defTabSz="478332">
              <a:spcBef>
                <a:spcPts val="86"/>
              </a:spcBef>
              <a:buNone/>
            </a:pPr>
            <a:r>
              <a:rPr lang="en-US" sz="2000" b="1" dirty="0" smtClean="0">
                <a:solidFill>
                  <a:srgbClr val="595959"/>
                </a:solidFill>
                <a:latin typeface="+mj-lt"/>
                <a:ea typeface="R Frutiger Roman"/>
                <a:cs typeface="Fruiger_"/>
              </a:rPr>
              <a:t>Nathan Barber, CFO and COO</a:t>
            </a:r>
            <a:endParaRPr lang="en-US" sz="2000" b="1" dirty="0">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latin typeface="+mj-lt"/>
                <a:ea typeface="R Frutiger Roman"/>
                <a:cs typeface="Fruiger_"/>
              </a:rPr>
              <a:t>Manages </a:t>
            </a:r>
            <a:r>
              <a:rPr lang="en-US" sz="1600" b="1" dirty="0">
                <a:solidFill>
                  <a:srgbClr val="FC7708"/>
                </a:solidFill>
                <a:latin typeface="+mj-lt"/>
                <a:ea typeface="R Frutiger Roman"/>
                <a:cs typeface="Fruiger_"/>
              </a:rPr>
              <a:t>financial, operational and compliance </a:t>
            </a:r>
            <a:r>
              <a:rPr lang="en-US" sz="1600" dirty="0" smtClean="0">
                <a:latin typeface="+mj-lt"/>
                <a:ea typeface="R Frutiger Roman"/>
                <a:cs typeface="Fruiger_"/>
              </a:rPr>
              <a:t>aspects for FinMkt</a:t>
            </a:r>
            <a:r>
              <a:rPr lang="en-US" sz="1600" dirty="0">
                <a:latin typeface="+mj-lt"/>
                <a:ea typeface="R Frutiger Roman"/>
                <a:cs typeface="Fruiger_"/>
              </a:rPr>
              <a:t> </a:t>
            </a:r>
            <a:r>
              <a:rPr lang="en-US" sz="1600" dirty="0" smtClean="0">
                <a:latin typeface="+mj-lt"/>
                <a:ea typeface="R Frutiger Roman"/>
                <a:cs typeface="Fruiger_"/>
              </a:rPr>
              <a:t>including product development, business development, lender and referral partnerships, and strategic initiatives. </a:t>
            </a:r>
          </a:p>
          <a:p>
            <a:pPr marL="0" indent="0" defTabSz="478332">
              <a:spcBef>
                <a:spcPts val="86"/>
              </a:spcBef>
              <a:buSzPct val="100000"/>
              <a:buNone/>
            </a:pPr>
            <a:endParaRPr lang="en-US" sz="500" b="1" dirty="0">
              <a:solidFill>
                <a:srgbClr val="2FC1F3"/>
              </a:solidFill>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latin typeface="+mj-lt"/>
                <a:ea typeface="R Frutiger Roman"/>
                <a:cs typeface="Fruiger_"/>
              </a:rPr>
              <a:t>Prior to FinMkt, Nathan advised a number of </a:t>
            </a:r>
            <a:r>
              <a:rPr lang="en-US" sz="1600" b="1" dirty="0">
                <a:solidFill>
                  <a:srgbClr val="FC7708"/>
                </a:solidFill>
                <a:latin typeface="+mj-lt"/>
                <a:ea typeface="R Frutiger Roman"/>
                <a:cs typeface="Fruiger_"/>
              </a:rPr>
              <a:t>financial technology companies</a:t>
            </a:r>
            <a:r>
              <a:rPr lang="en-US" sz="1600" dirty="0" smtClean="0">
                <a:solidFill>
                  <a:srgbClr val="FC7708"/>
                </a:solidFill>
                <a:latin typeface="+mj-lt"/>
                <a:ea typeface="R Frutiger Roman"/>
                <a:cs typeface="Fruiger_"/>
              </a:rPr>
              <a:t> </a:t>
            </a:r>
            <a:r>
              <a:rPr lang="en-US" sz="1600" dirty="0" smtClean="0">
                <a:latin typeface="+mj-lt"/>
                <a:ea typeface="R Frutiger Roman"/>
                <a:cs typeface="Fruiger_"/>
              </a:rPr>
              <a:t>with </a:t>
            </a:r>
            <a:r>
              <a:rPr lang="en-US" sz="1600" b="1" dirty="0">
                <a:solidFill>
                  <a:srgbClr val="FC7708"/>
                </a:solidFill>
                <a:latin typeface="+mj-lt"/>
                <a:ea typeface="R Frutiger Roman"/>
                <a:cs typeface="Fruiger_"/>
              </a:rPr>
              <a:t>strategic, operational and capital raising </a:t>
            </a:r>
            <a:r>
              <a:rPr lang="en-US" sz="1600" b="1" dirty="0" smtClean="0">
                <a:solidFill>
                  <a:srgbClr val="FC7708"/>
                </a:solidFill>
                <a:latin typeface="+mj-lt"/>
                <a:ea typeface="R Frutiger Roman"/>
                <a:cs typeface="Fruiger_"/>
              </a:rPr>
              <a:t>activities </a:t>
            </a:r>
            <a:r>
              <a:rPr lang="en-US" sz="1600" dirty="0" smtClean="0">
                <a:latin typeface="+mj-lt"/>
                <a:ea typeface="R Frutiger Roman"/>
                <a:cs typeface="Fruiger_"/>
              </a:rPr>
              <a:t>and helped raise $12.5mm in Series A capital for a leading online construction lending platform.</a:t>
            </a:r>
          </a:p>
          <a:p>
            <a:pPr marL="182563" indent="-182563" defTabSz="478332">
              <a:spcBef>
                <a:spcPts val="86"/>
              </a:spcBef>
              <a:buSzPct val="100000"/>
              <a:buFont typeface="Verdana" panose="020B0604030504040204" pitchFamily="34" charset="0"/>
              <a:buChar char="•"/>
            </a:pPr>
            <a:endParaRPr lang="en-US" sz="500" b="1" dirty="0">
              <a:solidFill>
                <a:srgbClr val="2FC1F3"/>
              </a:solidFill>
              <a:latin typeface="+mj-lt"/>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solidFill>
                  <a:srgbClr val="595959"/>
                </a:solidFill>
                <a:latin typeface="+mj-lt"/>
                <a:ea typeface="R Frutiger Roman"/>
                <a:cs typeface="Fruiger_"/>
              </a:rPr>
              <a:t>Advised one of the </a:t>
            </a:r>
            <a:r>
              <a:rPr lang="en-US" sz="1600" b="1" dirty="0">
                <a:solidFill>
                  <a:srgbClr val="FC7708"/>
                </a:solidFill>
                <a:latin typeface="+mj-lt"/>
                <a:ea typeface="R Frutiger Roman"/>
                <a:cs typeface="Fruiger_"/>
              </a:rPr>
              <a:t>largest online credit asset </a:t>
            </a:r>
            <a:r>
              <a:rPr lang="en-US" sz="1600" b="1" dirty="0" smtClean="0">
                <a:solidFill>
                  <a:srgbClr val="FC7708"/>
                </a:solidFill>
                <a:latin typeface="+mj-lt"/>
                <a:ea typeface="R Frutiger Roman"/>
                <a:cs typeface="Fruiger_"/>
              </a:rPr>
              <a:t>managers, Eaglewood Capital,</a:t>
            </a:r>
            <a:r>
              <a:rPr lang="en-US" sz="1600" dirty="0" smtClean="0">
                <a:solidFill>
                  <a:srgbClr val="FC7708"/>
                </a:solidFill>
                <a:latin typeface="+mj-lt"/>
                <a:ea typeface="R Frutiger Roman"/>
                <a:cs typeface="Fruiger_"/>
              </a:rPr>
              <a:t> </a:t>
            </a:r>
            <a:r>
              <a:rPr lang="en-US" sz="1600" dirty="0" smtClean="0">
                <a:solidFill>
                  <a:srgbClr val="595959"/>
                </a:solidFill>
                <a:latin typeface="+mj-lt"/>
                <a:ea typeface="R Frutiger Roman"/>
                <a:cs typeface="Fruiger_"/>
              </a:rPr>
              <a:t>on </a:t>
            </a:r>
            <a:r>
              <a:rPr lang="en-US" sz="1600" b="1" dirty="0">
                <a:solidFill>
                  <a:srgbClr val="FC7708"/>
                </a:solidFill>
                <a:latin typeface="+mj-lt"/>
                <a:ea typeface="R Frutiger Roman"/>
                <a:cs typeface="Fruiger_"/>
              </a:rPr>
              <a:t>early capital raising </a:t>
            </a:r>
            <a:r>
              <a:rPr lang="en-US" sz="1600" b="1" dirty="0" smtClean="0">
                <a:solidFill>
                  <a:srgbClr val="FC7708"/>
                </a:solidFill>
                <a:latin typeface="+mj-lt"/>
                <a:ea typeface="R Frutiger Roman"/>
                <a:cs typeface="Fruiger_"/>
              </a:rPr>
              <a:t>efforts for its initial fund.</a:t>
            </a:r>
          </a:p>
          <a:p>
            <a:pPr marL="0" indent="0" defTabSz="478332">
              <a:spcBef>
                <a:spcPts val="86"/>
              </a:spcBef>
              <a:buSzPct val="100000"/>
              <a:buNone/>
            </a:pPr>
            <a:endParaRPr lang="en-US" sz="500" b="1" dirty="0">
              <a:solidFill>
                <a:srgbClr val="2FC1F3"/>
              </a:solidFill>
              <a:ea typeface="R Frutiger Roman"/>
              <a:cs typeface="Fruiger_"/>
            </a:endParaRPr>
          </a:p>
          <a:p>
            <a:pPr marL="182563" indent="-182563" defTabSz="478332">
              <a:spcBef>
                <a:spcPts val="86"/>
              </a:spcBef>
              <a:buSzPct val="100000"/>
              <a:buFont typeface="Verdana" panose="020B0604030504040204" pitchFamily="34" charset="0"/>
              <a:buChar char="•"/>
            </a:pPr>
            <a:r>
              <a:rPr lang="en-US" sz="1600" dirty="0" smtClean="0">
                <a:solidFill>
                  <a:srgbClr val="595959"/>
                </a:solidFill>
                <a:ea typeface="R Frutiger Roman"/>
                <a:cs typeface="Fruiger_"/>
              </a:rPr>
              <a:t>Began his career with </a:t>
            </a:r>
            <a:r>
              <a:rPr lang="en-US" sz="1600" b="1" dirty="0">
                <a:solidFill>
                  <a:srgbClr val="FC7708"/>
                </a:solidFill>
                <a:latin typeface="+mj-lt"/>
                <a:ea typeface="R Frutiger Roman"/>
                <a:cs typeface="Fruiger_"/>
              </a:rPr>
              <a:t>JPMorgan’s  </a:t>
            </a:r>
            <a:r>
              <a:rPr lang="en-US" sz="1600" b="1" dirty="0" smtClean="0">
                <a:solidFill>
                  <a:srgbClr val="FC7708"/>
                </a:solidFill>
                <a:latin typeface="+mj-lt"/>
                <a:ea typeface="R Frutiger Roman"/>
                <a:cs typeface="Fruiger_"/>
              </a:rPr>
              <a:t>Technology </a:t>
            </a:r>
            <a:r>
              <a:rPr lang="en-US" sz="1600" b="1" dirty="0">
                <a:solidFill>
                  <a:srgbClr val="FC7708"/>
                </a:solidFill>
                <a:latin typeface="+mj-lt"/>
                <a:ea typeface="R Frutiger Roman"/>
                <a:cs typeface="Fruiger_"/>
              </a:rPr>
              <a:t>Investment Banking group </a:t>
            </a:r>
            <a:r>
              <a:rPr lang="en-US" sz="1600" dirty="0" smtClean="0">
                <a:solidFill>
                  <a:srgbClr val="595959"/>
                </a:solidFill>
                <a:ea typeface="R Frutiger Roman"/>
                <a:cs typeface="Fruiger_"/>
              </a:rPr>
              <a:t>focused </a:t>
            </a:r>
            <a:r>
              <a:rPr lang="en-US" sz="1600" b="1" dirty="0">
                <a:solidFill>
                  <a:srgbClr val="FC7708"/>
                </a:solidFill>
                <a:latin typeface="+mj-lt"/>
                <a:ea typeface="R Frutiger Roman"/>
                <a:cs typeface="Fruiger_"/>
              </a:rPr>
              <a:t>on technology and Internet </a:t>
            </a:r>
            <a:r>
              <a:rPr lang="en-US" sz="1600" b="1" dirty="0" smtClean="0">
                <a:solidFill>
                  <a:srgbClr val="FC7708"/>
                </a:solidFill>
                <a:latin typeface="+mj-lt"/>
                <a:ea typeface="R Frutiger Roman"/>
                <a:cs typeface="Fruiger_"/>
              </a:rPr>
              <a:t>companies</a:t>
            </a:r>
            <a:r>
              <a:rPr lang="en-US" sz="1600" dirty="0">
                <a:solidFill>
                  <a:srgbClr val="595959"/>
                </a:solidFill>
                <a:latin typeface="+mj-lt"/>
                <a:ea typeface="R Frutiger Roman"/>
                <a:cs typeface="Fruiger_"/>
              </a:rPr>
              <a:t>.  </a:t>
            </a:r>
            <a:r>
              <a:rPr lang="en-US" sz="1600" dirty="0" smtClean="0">
                <a:solidFill>
                  <a:srgbClr val="595959"/>
                </a:solidFill>
                <a:latin typeface="+mj-lt"/>
                <a:ea typeface="R Frutiger Roman"/>
                <a:cs typeface="Fruiger_"/>
              </a:rPr>
              <a:t>Nathan has </a:t>
            </a:r>
            <a:r>
              <a:rPr lang="en-US" sz="1600" dirty="0">
                <a:solidFill>
                  <a:srgbClr val="595959"/>
                </a:solidFill>
                <a:latin typeface="+mj-lt"/>
                <a:ea typeface="R Frutiger Roman"/>
                <a:cs typeface="Fruiger_"/>
              </a:rPr>
              <a:t>advised technology and other corporate clients on </a:t>
            </a:r>
            <a:r>
              <a:rPr lang="en-US" sz="1600" dirty="0" smtClean="0">
                <a:solidFill>
                  <a:srgbClr val="595959"/>
                </a:solidFill>
                <a:latin typeface="+mj-lt"/>
                <a:ea typeface="R Frutiger Roman"/>
                <a:cs typeface="Fruiger_"/>
              </a:rPr>
              <a:t>more than $15bn in M&amp;A, capital markets and restructuring transactions.</a:t>
            </a:r>
            <a:endParaRPr lang="en-US" sz="1600" dirty="0">
              <a:solidFill>
                <a:srgbClr val="595959"/>
              </a:solidFill>
              <a:latin typeface="+mj-lt"/>
              <a:ea typeface="R Frutiger Roman"/>
              <a:cs typeface="Fruiger_"/>
            </a:endParaRPr>
          </a:p>
        </p:txBody>
      </p:sp>
      <p:sp>
        <p:nvSpPr>
          <p:cNvPr id="2"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10_89 11_89 12_88 13_88</a:t>
            </a:r>
            <a:endParaRPr lang="en-US" sz="105">
              <a:solidFill>
                <a:srgbClr val="FFFFFF"/>
              </a:solidFill>
            </a:endParaRPr>
          </a:p>
        </p:txBody>
      </p:sp>
      <p:sp>
        <p:nvSpPr>
          <p:cNvPr id="11" name="Content Placeholder 2"/>
          <p:cNvSpPr txBox="1">
            <a:spLocks/>
          </p:cNvSpPr>
          <p:nvPr>
            <p:custDataLst>
              <p:tags r:id="rId2"/>
            </p:custDataLst>
          </p:nvPr>
        </p:nvSpPr>
        <p:spPr>
          <a:xfrm>
            <a:off x="2467758" y="4444381"/>
            <a:ext cx="9896354" cy="1503983"/>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358376" indent="-358376" defTabSz="478332">
              <a:spcBef>
                <a:spcPts val="0"/>
              </a:spcBef>
              <a:buNone/>
            </a:pPr>
            <a:r>
              <a:rPr lang="en-US" sz="2000" b="1" dirty="0" smtClean="0">
                <a:solidFill>
                  <a:srgbClr val="595959"/>
                </a:solidFill>
                <a:latin typeface="+mj-lt"/>
                <a:ea typeface="R Frutiger Roman"/>
                <a:cs typeface="Fruiger_"/>
              </a:rPr>
              <a:t>Dheeraj </a:t>
            </a:r>
            <a:r>
              <a:rPr lang="en-US" sz="2000" b="1" dirty="0" err="1" smtClean="0">
                <a:solidFill>
                  <a:srgbClr val="595959"/>
                </a:solidFill>
                <a:latin typeface="+mj-lt"/>
                <a:ea typeface="R Frutiger Roman"/>
                <a:cs typeface="Fruiger_"/>
              </a:rPr>
              <a:t>Medikonda</a:t>
            </a:r>
            <a:r>
              <a:rPr lang="en-US" sz="2000" b="1" dirty="0" smtClean="0">
                <a:solidFill>
                  <a:srgbClr val="595959"/>
                </a:solidFill>
                <a:latin typeface="+mj-lt"/>
                <a:ea typeface="R Frutiger Roman"/>
                <a:cs typeface="Fruiger_"/>
              </a:rPr>
              <a:t>, Director of Client Solutions</a:t>
            </a:r>
            <a:endParaRPr lang="en-US" sz="2000" b="1" dirty="0">
              <a:solidFill>
                <a:srgbClr val="595959"/>
              </a:solidFill>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smtClean="0">
                <a:latin typeface="+mj-lt"/>
                <a:ea typeface="R Frutiger Roman"/>
                <a:cs typeface="Fruiger_"/>
              </a:rPr>
              <a:t>Leads </a:t>
            </a:r>
            <a:r>
              <a:rPr lang="en-US" sz="1600" b="1" dirty="0">
                <a:solidFill>
                  <a:srgbClr val="FC7708"/>
                </a:solidFill>
                <a:latin typeface="+mj-lt"/>
                <a:ea typeface="R Frutiger Roman"/>
                <a:cs typeface="Fruiger_"/>
              </a:rPr>
              <a:t>new partner implementation and customer account management </a:t>
            </a:r>
            <a:r>
              <a:rPr lang="en-US" sz="1600" dirty="0" smtClean="0">
                <a:latin typeface="+mj-lt"/>
                <a:ea typeface="R Frutiger Roman"/>
                <a:cs typeface="Fruiger_"/>
              </a:rPr>
              <a:t>for all partners.  Key role in </a:t>
            </a:r>
            <a:r>
              <a:rPr lang="en-US" sz="1600" b="1" dirty="0">
                <a:solidFill>
                  <a:srgbClr val="FC7708"/>
                </a:solidFill>
                <a:latin typeface="+mj-lt"/>
                <a:ea typeface="R Frutiger Roman"/>
                <a:cs typeface="Fruiger_"/>
              </a:rPr>
              <a:t>new product development and optimization.</a:t>
            </a:r>
          </a:p>
          <a:p>
            <a:pPr marL="182563" indent="-182563" defTabSz="478332">
              <a:spcBef>
                <a:spcPts val="0"/>
              </a:spcBef>
              <a:buSzPct val="100000"/>
              <a:buFont typeface="Verdana" panose="020B0604030504040204" pitchFamily="34" charset="0"/>
              <a:buChar char="•"/>
            </a:pPr>
            <a:endParaRPr lang="en-US" sz="500" dirty="0" smtClean="0">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smtClean="0">
                <a:latin typeface="+mj-lt"/>
                <a:ea typeface="R Frutiger Roman"/>
                <a:cs typeface="Fruiger_"/>
              </a:rPr>
              <a:t>Extensive knowledge </a:t>
            </a:r>
            <a:r>
              <a:rPr lang="en-US" sz="1600" b="1" dirty="0">
                <a:solidFill>
                  <a:srgbClr val="FC7708"/>
                </a:solidFill>
                <a:latin typeface="+mj-lt"/>
                <a:ea typeface="R Frutiger Roman"/>
                <a:cs typeface="Fruiger_"/>
              </a:rPr>
              <a:t>in multiple programming languages and applications.</a:t>
            </a:r>
          </a:p>
          <a:p>
            <a:pPr marL="182563" indent="-182563" defTabSz="478332">
              <a:spcBef>
                <a:spcPts val="0"/>
              </a:spcBef>
              <a:buSzPct val="100000"/>
              <a:buFont typeface="Verdana" panose="020B0604030504040204" pitchFamily="34" charset="0"/>
              <a:buChar char="•"/>
            </a:pPr>
            <a:endParaRPr lang="en-US" sz="500" dirty="0" smtClean="0">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a:latin typeface="+mj-lt"/>
                <a:ea typeface="R Frutiger Roman"/>
                <a:cs typeface="Fruiger_"/>
              </a:rPr>
              <a:t>Critical bridge </a:t>
            </a:r>
            <a:r>
              <a:rPr lang="en-US" sz="1600" dirty="0" smtClean="0">
                <a:latin typeface="+mj-lt"/>
                <a:ea typeface="R Frutiger Roman"/>
                <a:cs typeface="Fruiger_"/>
              </a:rPr>
              <a:t>between </a:t>
            </a:r>
            <a:r>
              <a:rPr lang="en-US" sz="1600" b="1" dirty="0">
                <a:solidFill>
                  <a:srgbClr val="FC7708"/>
                </a:solidFill>
                <a:latin typeface="+mj-lt"/>
                <a:ea typeface="R Frutiger Roman"/>
                <a:cs typeface="Fruiger_"/>
              </a:rPr>
              <a:t>technology development team and product development.  </a:t>
            </a:r>
            <a:r>
              <a:rPr lang="en-US" sz="1600" dirty="0" smtClean="0">
                <a:latin typeface="+mj-lt"/>
                <a:ea typeface="R Frutiger Roman"/>
                <a:cs typeface="Fruiger_"/>
              </a:rPr>
              <a:t>Manages implementations for multiple products. </a:t>
            </a:r>
          </a:p>
          <a:p>
            <a:pPr marL="182563" indent="-182563" defTabSz="478332">
              <a:spcBef>
                <a:spcPts val="0"/>
              </a:spcBef>
              <a:buSzPct val="100000"/>
              <a:buFont typeface="Verdana" panose="020B0604030504040204" pitchFamily="34" charset="0"/>
              <a:buChar char="•"/>
            </a:pPr>
            <a:endParaRPr lang="en-US" sz="500" dirty="0" smtClean="0">
              <a:latin typeface="+mj-lt"/>
              <a:ea typeface="R Frutiger Roman"/>
              <a:cs typeface="Fruiger_"/>
            </a:endParaRPr>
          </a:p>
          <a:p>
            <a:pPr marL="182563" indent="-182563" defTabSz="478332">
              <a:spcBef>
                <a:spcPts val="0"/>
              </a:spcBef>
              <a:buSzPct val="100000"/>
              <a:buFont typeface="Verdana" panose="020B0604030504040204" pitchFamily="34" charset="0"/>
              <a:buChar char="•"/>
            </a:pPr>
            <a:r>
              <a:rPr lang="en-US" sz="1600" dirty="0" smtClean="0">
                <a:latin typeface="+mj-lt"/>
                <a:ea typeface="R Frutiger Roman"/>
                <a:cs typeface="Fruiger_"/>
              </a:rPr>
              <a:t>Has </a:t>
            </a:r>
            <a:r>
              <a:rPr lang="en-US" sz="1600" dirty="0">
                <a:latin typeface="+mj-lt"/>
                <a:ea typeface="R Frutiger Roman"/>
                <a:cs typeface="Fruiger_"/>
              </a:rPr>
              <a:t>a </a:t>
            </a:r>
            <a:r>
              <a:rPr lang="en-US" sz="1600" b="1" dirty="0">
                <a:solidFill>
                  <a:srgbClr val="FC7708"/>
                </a:solidFill>
                <a:latin typeface="+mj-lt"/>
                <a:ea typeface="R Frutiger Roman"/>
                <a:cs typeface="Fruiger_"/>
              </a:rPr>
              <a:t>m</a:t>
            </a:r>
            <a:r>
              <a:rPr lang="en-US" sz="1600" b="1" dirty="0" smtClean="0">
                <a:solidFill>
                  <a:srgbClr val="FC7708"/>
                </a:solidFill>
                <a:latin typeface="+mj-lt"/>
                <a:ea typeface="R Frutiger Roman"/>
                <a:cs typeface="Fruiger_"/>
              </a:rPr>
              <a:t>aster’s </a:t>
            </a:r>
            <a:r>
              <a:rPr lang="en-US" sz="1600" b="1" dirty="0">
                <a:solidFill>
                  <a:srgbClr val="FC7708"/>
                </a:solidFill>
                <a:latin typeface="+mj-lt"/>
                <a:ea typeface="R Frutiger Roman"/>
                <a:cs typeface="Fruiger_"/>
              </a:rPr>
              <a:t>degree in business and science from Rutgers University </a:t>
            </a:r>
            <a:r>
              <a:rPr lang="en-US" sz="1600" dirty="0" smtClean="0">
                <a:latin typeface="+mj-lt"/>
                <a:ea typeface="R Frutiger Roman"/>
                <a:cs typeface="Fruiger_"/>
              </a:rPr>
              <a:t>and </a:t>
            </a:r>
            <a:r>
              <a:rPr lang="en-US" sz="1600" dirty="0">
                <a:latin typeface="+mj-lt"/>
                <a:ea typeface="R Frutiger Roman"/>
                <a:cs typeface="Fruiger_"/>
              </a:rPr>
              <a:t>a </a:t>
            </a:r>
            <a:r>
              <a:rPr lang="en-US" sz="1600" dirty="0" smtClean="0">
                <a:latin typeface="+mj-lt"/>
                <a:ea typeface="R Frutiger Roman"/>
                <a:cs typeface="Fruiger_"/>
              </a:rPr>
              <a:t>bachelor’s </a:t>
            </a:r>
            <a:r>
              <a:rPr lang="en-US" sz="1600" dirty="0">
                <a:latin typeface="+mj-lt"/>
                <a:ea typeface="R Frutiger Roman"/>
                <a:cs typeface="Fruiger_"/>
              </a:rPr>
              <a:t>in </a:t>
            </a:r>
            <a:r>
              <a:rPr lang="en-US" sz="1600" dirty="0" smtClean="0">
                <a:latin typeface="+mj-lt"/>
                <a:ea typeface="R Frutiger Roman"/>
                <a:cs typeface="Fruiger_"/>
              </a:rPr>
              <a:t>computer </a:t>
            </a:r>
            <a:r>
              <a:rPr lang="en-US" sz="1600" dirty="0">
                <a:latin typeface="+mj-lt"/>
                <a:ea typeface="R Frutiger Roman"/>
                <a:cs typeface="Fruiger_"/>
              </a:rPr>
              <a:t>s</a:t>
            </a:r>
            <a:r>
              <a:rPr lang="en-US" sz="1600" dirty="0" smtClean="0">
                <a:latin typeface="+mj-lt"/>
                <a:ea typeface="R Frutiger Roman"/>
                <a:cs typeface="Fruiger_"/>
              </a:rPr>
              <a:t>cience </a:t>
            </a:r>
            <a:r>
              <a:rPr lang="en-US" sz="1600" dirty="0">
                <a:latin typeface="+mj-lt"/>
                <a:ea typeface="R Frutiger Roman"/>
                <a:cs typeface="Fruiger_"/>
              </a:rPr>
              <a:t>from </a:t>
            </a:r>
            <a:r>
              <a:rPr lang="en-US" sz="1600" dirty="0" smtClean="0">
                <a:latin typeface="+mj-lt"/>
                <a:ea typeface="R Frutiger Roman"/>
                <a:cs typeface="Fruiger_"/>
              </a:rPr>
              <a:t>DAIICT</a:t>
            </a:r>
            <a:r>
              <a:rPr lang="en-US" sz="1600" dirty="0">
                <a:latin typeface="+mj-lt"/>
                <a:ea typeface="R Frutiger Roman"/>
                <a:cs typeface="Fruiger_"/>
              </a:rPr>
              <a:t> </a:t>
            </a:r>
            <a:r>
              <a:rPr lang="en-US" sz="1600" dirty="0" smtClean="0">
                <a:latin typeface="+mj-lt"/>
                <a:ea typeface="R Frutiger Roman"/>
                <a:cs typeface="Fruiger_"/>
              </a:rPr>
              <a:t>in India</a:t>
            </a:r>
            <a:r>
              <a:rPr lang="en-US" sz="1600" dirty="0">
                <a:latin typeface="+mj-lt"/>
                <a:ea typeface="R Frutiger Roman"/>
                <a:cs typeface="Fruiger_"/>
              </a:rPr>
              <a:t>.</a:t>
            </a:r>
            <a:br>
              <a:rPr lang="en-US" sz="1600" dirty="0">
                <a:latin typeface="+mj-lt"/>
                <a:ea typeface="R Frutiger Roman"/>
                <a:cs typeface="Fruiger_"/>
              </a:rPr>
            </a:br>
            <a:endParaRPr lang="en-US" sz="1600" dirty="0">
              <a:latin typeface="+mj-lt"/>
              <a:ea typeface="R Frutiger Roman"/>
              <a:cs typeface="Fruiger_"/>
            </a:endParaRPr>
          </a:p>
        </p:txBody>
      </p:sp>
      <p:sp>
        <p:nvSpPr>
          <p:cNvPr id="12" name="Content Placeholder 2"/>
          <p:cNvSpPr txBox="1">
            <a:spLocks/>
          </p:cNvSpPr>
          <p:nvPr>
            <p:custDataLst>
              <p:tags r:id="rId3"/>
            </p:custDataLst>
          </p:nvPr>
        </p:nvSpPr>
        <p:spPr>
          <a:xfrm>
            <a:off x="2467758" y="2925598"/>
            <a:ext cx="9896354" cy="1019292"/>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99"/>
              </a:spcBef>
              <a:buSzPct val="100000"/>
              <a:buNone/>
            </a:pPr>
            <a:endParaRPr lang="en-US" sz="1200" dirty="0">
              <a:latin typeface="+mj-lt"/>
            </a:endParaRPr>
          </a:p>
        </p:txBody>
      </p:sp>
      <p:sp>
        <p:nvSpPr>
          <p:cNvPr id="13" name="Content Placeholder 2"/>
          <p:cNvSpPr txBox="1">
            <a:spLocks/>
          </p:cNvSpPr>
          <p:nvPr>
            <p:custDataLst>
              <p:tags r:id="rId4"/>
            </p:custDataLst>
          </p:nvPr>
        </p:nvSpPr>
        <p:spPr>
          <a:xfrm>
            <a:off x="2467759" y="5815634"/>
            <a:ext cx="9896354" cy="1036579"/>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8332">
              <a:spcBef>
                <a:spcPts val="97"/>
              </a:spcBef>
              <a:buSzPct val="100000"/>
              <a:buNone/>
            </a:pPr>
            <a:endParaRPr lang="en-US" sz="1200" dirty="0">
              <a:latin typeface="+mj-lt"/>
              <a:ea typeface="R Frutiger Roman"/>
              <a:cs typeface="Fruiger_"/>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634" y="4254640"/>
            <a:ext cx="2212638" cy="221784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310" y="1273626"/>
            <a:ext cx="2170145" cy="2175251"/>
          </a:xfrm>
          <a:prstGeom prst="rect">
            <a:avLst/>
          </a:prstGeom>
        </p:spPr>
      </p:pic>
      <p:sp>
        <p:nvSpPr>
          <p:cNvPr id="16"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Strong Execution Team</a:t>
            </a:r>
            <a:endParaRPr lang="en-US" sz="3600" b="1" dirty="0">
              <a:solidFill>
                <a:srgbClr val="1DAC97"/>
              </a:solidFill>
            </a:endParaRPr>
          </a:p>
        </p:txBody>
      </p:sp>
    </p:spTree>
    <p:extLst>
      <p:ext uri="{BB962C8B-B14F-4D97-AF65-F5344CB8AC3E}">
        <p14:creationId xmlns:p14="http://schemas.microsoft.com/office/powerpoint/2010/main" val="619749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17125"/>
            <a:ext cx="12841287" cy="1180699"/>
          </a:xfrm>
          <a:prstGeom prst="rect">
            <a:avLst/>
          </a:prstGeom>
          <a:noFill/>
        </p:spPr>
        <p:txBody>
          <a:bodyPr wrap="square" lIns="36000" tIns="36000" rIns="36000" bIns="36000" rtlCol="0">
            <a:spAutoFit/>
          </a:bodyPr>
          <a:lstStyle/>
          <a:p>
            <a:pPr algn="ctr"/>
            <a:r>
              <a:rPr lang="en-US" sz="7200" dirty="0" smtClean="0"/>
              <a:t>APPENDIX</a:t>
            </a:r>
          </a:p>
        </p:txBody>
      </p:sp>
    </p:spTree>
    <p:extLst>
      <p:ext uri="{BB962C8B-B14F-4D97-AF65-F5344CB8AC3E}">
        <p14:creationId xmlns:p14="http://schemas.microsoft.com/office/powerpoint/2010/main" val="56177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629150" y="1204131"/>
            <a:ext cx="7924800" cy="4631295"/>
          </a:xfrm>
          <a:prstGeom prst="rect">
            <a:avLst/>
          </a:prstGeom>
          <a:solidFill>
            <a:schemeClr val="accent4">
              <a:alpha val="1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endParaRPr lang="en-US" sz="105">
              <a:solidFill>
                <a:srgbClr val="FFFFFF"/>
              </a:solidFill>
            </a:endParaRPr>
          </a:p>
        </p:txBody>
      </p:sp>
      <p:sp>
        <p:nvSpPr>
          <p:cNvPr id="4" name="Title 3"/>
          <p:cNvSpPr>
            <a:spLocks noGrp="1"/>
          </p:cNvSpPr>
          <p:nvPr>
            <p:ph type="title"/>
          </p:nvPr>
        </p:nvSpPr>
        <p:spPr/>
        <p:txBody>
          <a:bodyPr/>
          <a:lstStyle/>
          <a:p>
            <a:r>
              <a:rPr lang="en-US" dirty="0" err="1" smtClean="0"/>
              <a:t>FinMkt</a:t>
            </a:r>
            <a:r>
              <a:rPr lang="en-US" dirty="0" smtClean="0"/>
              <a:t> Announces Groundbreaking </a:t>
            </a:r>
            <a:r>
              <a:rPr lang="en-US" dirty="0" err="1" smtClean="0"/>
              <a:t>DigitalLEND</a:t>
            </a:r>
            <a:r>
              <a:rPr lang="en-US" dirty="0" smtClean="0"/>
              <a:t> Partnership</a:t>
            </a:r>
            <a:endParaRPr lang="en-US" dirty="0"/>
          </a:p>
        </p:txBody>
      </p:sp>
      <p:sp>
        <p:nvSpPr>
          <p:cNvPr id="13" name="TextBox 12"/>
          <p:cNvSpPr txBox="1"/>
          <p:nvPr/>
        </p:nvSpPr>
        <p:spPr>
          <a:xfrm>
            <a:off x="4810124" y="1302795"/>
            <a:ext cx="7600951" cy="5258738"/>
          </a:xfrm>
          <a:prstGeom prst="rect">
            <a:avLst/>
          </a:prstGeom>
          <a:noFill/>
        </p:spPr>
        <p:txBody>
          <a:bodyPr wrap="square" lIns="36000" tIns="36000" rIns="36000" bIns="36000" rtlCol="0">
            <a:spAutoFit/>
          </a:bodyPr>
          <a:lstStyle/>
          <a:p>
            <a:r>
              <a:rPr lang="en-US" sz="2200" b="1" u="sng" dirty="0" smtClean="0"/>
              <a:t>Features</a:t>
            </a:r>
          </a:p>
          <a:p>
            <a:pPr marL="285750" indent="-285750">
              <a:buFont typeface="Wingdings" panose="05000000000000000000" pitchFamily="2" charset="2"/>
              <a:buChar char="§"/>
            </a:pPr>
            <a:r>
              <a:rPr lang="en-US" sz="2200" dirty="0" smtClean="0"/>
              <a:t>Multichannel</a:t>
            </a:r>
            <a:r>
              <a:rPr lang="en-US" sz="2200" dirty="0"/>
              <a:t>, real-time loan referral with lower </a:t>
            </a:r>
            <a:r>
              <a:rPr lang="en-US" sz="2200" dirty="0" smtClean="0"/>
              <a:t>lender acquisition costs</a:t>
            </a:r>
          </a:p>
          <a:p>
            <a:endParaRPr lang="en-US" sz="500" dirty="0"/>
          </a:p>
          <a:p>
            <a:pPr marL="285750" indent="-285750">
              <a:buFont typeface="Wingdings" panose="05000000000000000000" pitchFamily="2" charset="2"/>
              <a:buChar char="§"/>
            </a:pPr>
            <a:r>
              <a:rPr lang="en-US" sz="2200" dirty="0" smtClean="0"/>
              <a:t>Cloud-based, end-to-end </a:t>
            </a:r>
            <a:r>
              <a:rPr lang="en-US" sz="2200" dirty="0"/>
              <a:t>back office lending technology</a:t>
            </a:r>
          </a:p>
          <a:p>
            <a:endParaRPr lang="en-US" sz="500" dirty="0" smtClean="0"/>
          </a:p>
          <a:p>
            <a:pPr marL="285750" indent="-285750">
              <a:buFont typeface="Wingdings" panose="05000000000000000000" pitchFamily="2" charset="2"/>
              <a:buChar char="§"/>
            </a:pPr>
            <a:r>
              <a:rPr lang="en-US" sz="2200" dirty="0" smtClean="0"/>
              <a:t>Digital </a:t>
            </a:r>
            <a:r>
              <a:rPr lang="en-US" sz="2200" dirty="0"/>
              <a:t>transaction management services including secure </a:t>
            </a:r>
            <a:r>
              <a:rPr lang="en-US" sz="2200" dirty="0" err="1"/>
              <a:t>eAsset</a:t>
            </a:r>
            <a:r>
              <a:rPr lang="en-US" sz="2200" dirty="0"/>
              <a:t>® </a:t>
            </a:r>
            <a:r>
              <a:rPr lang="en-US" sz="2200" dirty="0" smtClean="0"/>
              <a:t>vaulting</a:t>
            </a:r>
          </a:p>
          <a:p>
            <a:pPr marL="285750" indent="-285750">
              <a:buFont typeface="Wingdings" panose="05000000000000000000" pitchFamily="2" charset="2"/>
              <a:buChar char="§"/>
            </a:pPr>
            <a:endParaRPr lang="en-US" sz="500" dirty="0"/>
          </a:p>
          <a:p>
            <a:r>
              <a:rPr lang="en-US" sz="2200" b="1" u="sng" dirty="0" smtClean="0"/>
              <a:t>Benefits</a:t>
            </a:r>
            <a:endParaRPr lang="en-US" sz="2200" dirty="0" smtClean="0"/>
          </a:p>
          <a:p>
            <a:pPr marL="342900" indent="-342900">
              <a:buFont typeface="Wingdings" panose="05000000000000000000" pitchFamily="2" charset="2"/>
              <a:buChar char="§"/>
            </a:pPr>
            <a:r>
              <a:rPr lang="en-US" sz="2200" dirty="0" smtClean="0"/>
              <a:t>Reduces </a:t>
            </a:r>
            <a:r>
              <a:rPr lang="en-US" sz="2200" dirty="0"/>
              <a:t>the cost and time to </a:t>
            </a:r>
            <a:r>
              <a:rPr lang="en-US" sz="2200" dirty="0" smtClean="0"/>
              <a:t>deploy technology </a:t>
            </a:r>
            <a:r>
              <a:rPr lang="en-US" sz="2200" dirty="0"/>
              <a:t>with a turn-key, SaaS </a:t>
            </a:r>
            <a:r>
              <a:rPr lang="en-US" sz="2200" dirty="0" smtClean="0"/>
              <a:t>solution</a:t>
            </a:r>
            <a:endParaRPr lang="en-US" sz="2200" dirty="0"/>
          </a:p>
          <a:p>
            <a:pPr marL="342900" indent="-342900">
              <a:buFont typeface="Wingdings" panose="05000000000000000000" pitchFamily="2" charset="2"/>
              <a:buChar char="§"/>
            </a:pPr>
            <a:endParaRPr lang="en-US" sz="500" dirty="0" smtClean="0"/>
          </a:p>
          <a:p>
            <a:pPr marL="342900" indent="-342900">
              <a:buFont typeface="Wingdings" panose="05000000000000000000" pitchFamily="2" charset="2"/>
              <a:buChar char="§"/>
            </a:pPr>
            <a:r>
              <a:rPr lang="en-US" sz="2200" dirty="0" smtClean="0"/>
              <a:t>Reduces </a:t>
            </a:r>
            <a:r>
              <a:rPr lang="en-US" sz="2200" dirty="0"/>
              <a:t>the risk of borrower “stacking” </a:t>
            </a:r>
            <a:r>
              <a:rPr lang="en-US" sz="2200" dirty="0" smtClean="0"/>
              <a:t> &amp; regulatory </a:t>
            </a:r>
            <a:r>
              <a:rPr lang="en-US" sz="2200" dirty="0"/>
              <a:t>compliance </a:t>
            </a:r>
            <a:r>
              <a:rPr lang="en-US" sz="2200" dirty="0" smtClean="0"/>
              <a:t>issues</a:t>
            </a:r>
            <a:endParaRPr lang="en-US" sz="2200" dirty="0"/>
          </a:p>
          <a:p>
            <a:pPr marL="342900" indent="-342900">
              <a:buFont typeface="Wingdings" panose="05000000000000000000" pitchFamily="2" charset="2"/>
              <a:buChar char="§"/>
            </a:pPr>
            <a:endParaRPr lang="en-US" sz="500" dirty="0" smtClean="0"/>
          </a:p>
          <a:p>
            <a:pPr marL="342900" indent="-342900">
              <a:buFont typeface="Wingdings" panose="05000000000000000000" pitchFamily="2" charset="2"/>
              <a:buChar char="§"/>
            </a:pPr>
            <a:r>
              <a:rPr lang="en-US" sz="2200" dirty="0" smtClean="0"/>
              <a:t>Provides </a:t>
            </a:r>
            <a:r>
              <a:rPr lang="en-US" sz="2200" dirty="0"/>
              <a:t>loan-level data to investors for asset pools</a:t>
            </a:r>
          </a:p>
          <a:p>
            <a:r>
              <a:rPr lang="en-US" sz="2400" dirty="0"/>
              <a:t/>
            </a:r>
            <a:br>
              <a:rPr lang="en-US" sz="2400" dirty="0"/>
            </a:br>
            <a:endParaRPr lang="en-US" sz="2400" dirty="0" smtClean="0"/>
          </a:p>
        </p:txBody>
      </p:sp>
      <p:pic>
        <p:nvPicPr>
          <p:cNvPr id="7" name="Picture 6"/>
          <p:cNvPicPr>
            <a:picLocks noChangeAspect="1"/>
          </p:cNvPicPr>
          <p:nvPr/>
        </p:nvPicPr>
        <p:blipFill>
          <a:blip r:embed="rId2"/>
          <a:stretch>
            <a:fillRect/>
          </a:stretch>
        </p:blipFill>
        <p:spPr>
          <a:xfrm>
            <a:off x="181901" y="3793320"/>
            <a:ext cx="2627974" cy="2061156"/>
          </a:xfrm>
          <a:prstGeom prst="rect">
            <a:avLst/>
          </a:prstGeom>
        </p:spPr>
      </p:pic>
      <p:pic>
        <p:nvPicPr>
          <p:cNvPr id="15" name="Picture 14"/>
          <p:cNvPicPr>
            <a:picLocks noChangeAspect="1"/>
          </p:cNvPicPr>
          <p:nvPr/>
        </p:nvPicPr>
        <p:blipFill>
          <a:blip r:embed="rId3"/>
          <a:stretch>
            <a:fillRect/>
          </a:stretch>
        </p:blipFill>
        <p:spPr>
          <a:xfrm>
            <a:off x="229526" y="2593651"/>
            <a:ext cx="2180299" cy="1583411"/>
          </a:xfrm>
          <a:prstGeom prst="rect">
            <a:avLst/>
          </a:prstGeom>
        </p:spPr>
      </p:pic>
      <p:sp>
        <p:nvSpPr>
          <p:cNvPr id="20" name="Isosceles Triangle 19"/>
          <p:cNvSpPr/>
          <p:nvPr/>
        </p:nvSpPr>
        <p:spPr>
          <a:xfrm rot="5400000">
            <a:off x="1827643" y="3034090"/>
            <a:ext cx="4362450" cy="1159734"/>
          </a:xfrm>
          <a:prstGeom prst="triangl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dirty="0" smtClean="0">
              <a:solidFill>
                <a:schemeClr val="tx1"/>
              </a:solidFill>
            </a:endParaRPr>
          </a:p>
        </p:txBody>
      </p:sp>
      <p:sp>
        <p:nvSpPr>
          <p:cNvPr id="22" name="TextBox 21"/>
          <p:cNvSpPr txBox="1"/>
          <p:nvPr/>
        </p:nvSpPr>
        <p:spPr>
          <a:xfrm>
            <a:off x="304799" y="5893845"/>
            <a:ext cx="12125326" cy="1226865"/>
          </a:xfrm>
          <a:prstGeom prst="rect">
            <a:avLst/>
          </a:prstGeom>
          <a:solidFill>
            <a:srgbClr val="4197F4"/>
          </a:solidFill>
        </p:spPr>
        <p:txBody>
          <a:bodyPr wrap="square" lIns="36000" tIns="36000" rIns="36000" bIns="36000" rtlCol="0">
            <a:spAutoFit/>
          </a:bodyPr>
          <a:lstStyle/>
          <a:p>
            <a:pPr algn="ctr"/>
            <a:r>
              <a:rPr lang="en-US" sz="2500" dirty="0" err="1">
                <a:solidFill>
                  <a:schemeClr val="accent2"/>
                </a:solidFill>
              </a:rPr>
              <a:t>DigitalLEND</a:t>
            </a:r>
            <a:r>
              <a:rPr lang="en-US" sz="2500" dirty="0">
                <a:solidFill>
                  <a:schemeClr val="accent2"/>
                </a:solidFill>
              </a:rPr>
              <a:t> </a:t>
            </a:r>
            <a:r>
              <a:rPr lang="en-US" sz="2500" dirty="0" smtClean="0">
                <a:solidFill>
                  <a:schemeClr val="accent2"/>
                </a:solidFill>
              </a:rPr>
              <a:t>allows </a:t>
            </a:r>
            <a:r>
              <a:rPr lang="en-US" sz="2500" dirty="0">
                <a:solidFill>
                  <a:schemeClr val="accent2"/>
                </a:solidFill>
              </a:rPr>
              <a:t>lenders to </a:t>
            </a:r>
            <a:r>
              <a:rPr lang="en-US" sz="2500" dirty="0" smtClean="0">
                <a:solidFill>
                  <a:schemeClr val="accent2"/>
                </a:solidFill>
              </a:rPr>
              <a:t>increase </a:t>
            </a:r>
            <a:r>
              <a:rPr lang="en-US" sz="2500" dirty="0">
                <a:solidFill>
                  <a:schemeClr val="accent2"/>
                </a:solidFill>
              </a:rPr>
              <a:t>their presence online and capture new customers while ensuring confidence in an end-to-end digital online lending technology. </a:t>
            </a:r>
            <a:endParaRPr lang="en-US" sz="2500" dirty="0" smtClean="0">
              <a:solidFill>
                <a:schemeClr val="accent2"/>
              </a:solidFill>
            </a:endParaRPr>
          </a:p>
        </p:txBody>
      </p:sp>
      <p:sp>
        <p:nvSpPr>
          <p:cNvPr id="23" name="TextBox 22"/>
          <p:cNvSpPr txBox="1"/>
          <p:nvPr/>
        </p:nvSpPr>
        <p:spPr>
          <a:xfrm rot="16200000">
            <a:off x="2941089" y="3270707"/>
            <a:ext cx="1712576" cy="811367"/>
          </a:xfrm>
          <a:prstGeom prst="rect">
            <a:avLst/>
          </a:prstGeom>
          <a:noFill/>
        </p:spPr>
        <p:txBody>
          <a:bodyPr wrap="none" lIns="36000" tIns="36000" rIns="36000" bIns="36000" rtlCol="0">
            <a:spAutoFit/>
          </a:bodyPr>
          <a:lstStyle/>
          <a:p>
            <a:pPr algn="ctr"/>
            <a:r>
              <a:rPr lang="en-US" sz="2400" dirty="0" smtClean="0">
                <a:solidFill>
                  <a:schemeClr val="bg2"/>
                </a:solidFill>
              </a:rPr>
              <a:t>DigitalLend </a:t>
            </a:r>
          </a:p>
          <a:p>
            <a:pPr algn="ctr"/>
            <a:r>
              <a:rPr lang="en-US" sz="2400" dirty="0" smtClean="0">
                <a:solidFill>
                  <a:schemeClr val="bg2"/>
                </a:solidFill>
              </a:rPr>
              <a:t>Offering</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85" y="1434038"/>
            <a:ext cx="2628442" cy="700918"/>
          </a:xfrm>
          <a:prstGeom prst="rect">
            <a:avLst/>
          </a:prstGeom>
        </p:spPr>
      </p:pic>
    </p:spTree>
    <p:extLst>
      <p:ext uri="{BB962C8B-B14F-4D97-AF65-F5344CB8AC3E}">
        <p14:creationId xmlns:p14="http://schemas.microsoft.com/office/powerpoint/2010/main" val="29237910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Turnkey Access To Online Financing</a:t>
            </a:r>
            <a:endParaRPr lang="en-US" dirty="0"/>
          </a:p>
        </p:txBody>
      </p:sp>
      <p:pic>
        <p:nvPicPr>
          <p:cNvPr id="4" name="Picture 3"/>
          <p:cNvPicPr>
            <a:picLocks noChangeAspect="1"/>
          </p:cNvPicPr>
          <p:nvPr/>
        </p:nvPicPr>
        <p:blipFill>
          <a:blip r:embed="rId2"/>
          <a:stretch>
            <a:fillRect/>
          </a:stretch>
        </p:blipFill>
        <p:spPr>
          <a:xfrm>
            <a:off x="6705766" y="1381638"/>
            <a:ext cx="4315432" cy="1521626"/>
          </a:xfrm>
          <a:prstGeom prst="rect">
            <a:avLst/>
          </a:prstGeom>
        </p:spPr>
      </p:pic>
      <p:sp>
        <p:nvSpPr>
          <p:cNvPr id="6" name="Freeform 5"/>
          <p:cNvSpPr>
            <a:spLocks/>
          </p:cNvSpPr>
          <p:nvPr/>
        </p:nvSpPr>
        <p:spPr bwMode="auto">
          <a:xfrm>
            <a:off x="5666746" y="3391920"/>
            <a:ext cx="239713" cy="322262"/>
          </a:xfrm>
          <a:custGeom>
            <a:avLst/>
            <a:gdLst>
              <a:gd name="T0" fmla="*/ 51 w 151"/>
              <a:gd name="T1" fmla="*/ 0 h 203"/>
              <a:gd name="T2" fmla="*/ 23 w 151"/>
              <a:gd name="T3" fmla="*/ 26 h 203"/>
              <a:gd name="T4" fmla="*/ 78 w 151"/>
              <a:gd name="T5" fmla="*/ 84 h 203"/>
              <a:gd name="T6" fmla="*/ 0 w 151"/>
              <a:gd name="T7" fmla="*/ 84 h 203"/>
              <a:gd name="T8" fmla="*/ 0 w 151"/>
              <a:gd name="T9" fmla="*/ 120 h 203"/>
              <a:gd name="T10" fmla="*/ 78 w 151"/>
              <a:gd name="T11" fmla="*/ 120 h 203"/>
              <a:gd name="T12" fmla="*/ 23 w 151"/>
              <a:gd name="T13" fmla="*/ 177 h 203"/>
              <a:gd name="T14" fmla="*/ 51 w 151"/>
              <a:gd name="T15" fmla="*/ 203 h 203"/>
              <a:gd name="T16" fmla="*/ 151 w 151"/>
              <a:gd name="T17" fmla="*/ 103 h 203"/>
              <a:gd name="T18" fmla="*/ 51 w 151"/>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03">
                <a:moveTo>
                  <a:pt x="51" y="0"/>
                </a:moveTo>
                <a:lnTo>
                  <a:pt x="23" y="26"/>
                </a:lnTo>
                <a:lnTo>
                  <a:pt x="78" y="84"/>
                </a:lnTo>
                <a:lnTo>
                  <a:pt x="0" y="84"/>
                </a:lnTo>
                <a:lnTo>
                  <a:pt x="0" y="120"/>
                </a:lnTo>
                <a:lnTo>
                  <a:pt x="78" y="120"/>
                </a:lnTo>
                <a:lnTo>
                  <a:pt x="23" y="177"/>
                </a:lnTo>
                <a:lnTo>
                  <a:pt x="51" y="203"/>
                </a:lnTo>
                <a:lnTo>
                  <a:pt x="151" y="103"/>
                </a:lnTo>
                <a:lnTo>
                  <a:pt x="51" y="0"/>
                </a:lnTo>
                <a:close/>
              </a:path>
            </a:pathLst>
          </a:custGeom>
          <a:solidFill>
            <a:srgbClr val="E0660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5953906" y="3423619"/>
            <a:ext cx="6441599" cy="3088914"/>
          </a:xfrm>
          <a:prstGeom prst="rect">
            <a:avLst/>
          </a:prstGeom>
          <a:noFill/>
        </p:spPr>
        <p:txBody>
          <a:bodyPr wrap="square" lIns="36000" tIns="36000" rIns="36000" bIns="36000" rtlCol="0">
            <a:spAutoFit/>
          </a:bodyPr>
          <a:lstStyle/>
          <a:p>
            <a:r>
              <a:rPr lang="en-US" sz="1400" dirty="0" smtClean="0"/>
              <a:t>FM Gateway is a centralized technology platform that facilitates the submission of online loan requests and the delivery of competitive, pre-qualified loan offers from multiple lenders via a seamless online interface.</a:t>
            </a:r>
          </a:p>
          <a:p>
            <a:endParaRPr lang="en-US" sz="1400" dirty="0" smtClean="0"/>
          </a:p>
          <a:p>
            <a:r>
              <a:rPr lang="en-US" sz="1400" dirty="0" smtClean="0"/>
              <a:t>FM Gateway’s dynamic infrastructure allows banks, retailers, member associations and others to provide financing solutions to their online customers across multiple loan products, including consumer, small business, student and single-family mortgage loans. The FM Gateway platform matches prospective borrowers with selected online lenders quickly and efficiently. Customers receive competitive loan offers in a matter of seconds.</a:t>
            </a:r>
          </a:p>
          <a:p>
            <a:endParaRPr lang="en-US" sz="1400" dirty="0" smtClean="0"/>
          </a:p>
          <a:p>
            <a:r>
              <a:rPr lang="en-US" sz="1400" dirty="0" smtClean="0"/>
              <a:t>FM Gateway includes a white-label website with customizable “look and feel.” All customer data is transmitted safely and securely in accordance with industry standard security protocols.</a:t>
            </a:r>
            <a:endParaRPr lang="en-US" sz="1400" dirty="0" err="1" smtClean="0"/>
          </a:p>
        </p:txBody>
      </p:sp>
      <p:pic>
        <p:nvPicPr>
          <p:cNvPr id="14" name="Picture 13"/>
          <p:cNvPicPr>
            <a:picLocks noChangeAspect="1"/>
          </p:cNvPicPr>
          <p:nvPr/>
        </p:nvPicPr>
        <p:blipFill>
          <a:blip r:embed="rId3"/>
          <a:stretch>
            <a:fillRect/>
          </a:stretch>
        </p:blipFill>
        <p:spPr>
          <a:xfrm>
            <a:off x="120654" y="1391799"/>
            <a:ext cx="5144864" cy="5198644"/>
          </a:xfrm>
          <a:prstGeom prst="rect">
            <a:avLst/>
          </a:prstGeom>
        </p:spPr>
      </p:pic>
      <p:sp>
        <p:nvSpPr>
          <p:cNvPr id="15" name="Freeform 14"/>
          <p:cNvSpPr>
            <a:spLocks/>
          </p:cNvSpPr>
          <p:nvPr/>
        </p:nvSpPr>
        <p:spPr bwMode="auto">
          <a:xfrm>
            <a:off x="5666746" y="4265603"/>
            <a:ext cx="239713" cy="322262"/>
          </a:xfrm>
          <a:custGeom>
            <a:avLst/>
            <a:gdLst>
              <a:gd name="T0" fmla="*/ 51 w 151"/>
              <a:gd name="T1" fmla="*/ 0 h 203"/>
              <a:gd name="T2" fmla="*/ 23 w 151"/>
              <a:gd name="T3" fmla="*/ 26 h 203"/>
              <a:gd name="T4" fmla="*/ 78 w 151"/>
              <a:gd name="T5" fmla="*/ 84 h 203"/>
              <a:gd name="T6" fmla="*/ 0 w 151"/>
              <a:gd name="T7" fmla="*/ 84 h 203"/>
              <a:gd name="T8" fmla="*/ 0 w 151"/>
              <a:gd name="T9" fmla="*/ 120 h 203"/>
              <a:gd name="T10" fmla="*/ 78 w 151"/>
              <a:gd name="T11" fmla="*/ 120 h 203"/>
              <a:gd name="T12" fmla="*/ 23 w 151"/>
              <a:gd name="T13" fmla="*/ 177 h 203"/>
              <a:gd name="T14" fmla="*/ 51 w 151"/>
              <a:gd name="T15" fmla="*/ 203 h 203"/>
              <a:gd name="T16" fmla="*/ 151 w 151"/>
              <a:gd name="T17" fmla="*/ 103 h 203"/>
              <a:gd name="T18" fmla="*/ 51 w 151"/>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03">
                <a:moveTo>
                  <a:pt x="51" y="0"/>
                </a:moveTo>
                <a:lnTo>
                  <a:pt x="23" y="26"/>
                </a:lnTo>
                <a:lnTo>
                  <a:pt x="78" y="84"/>
                </a:lnTo>
                <a:lnTo>
                  <a:pt x="0" y="84"/>
                </a:lnTo>
                <a:lnTo>
                  <a:pt x="0" y="120"/>
                </a:lnTo>
                <a:lnTo>
                  <a:pt x="78" y="120"/>
                </a:lnTo>
                <a:lnTo>
                  <a:pt x="23" y="177"/>
                </a:lnTo>
                <a:lnTo>
                  <a:pt x="51" y="203"/>
                </a:lnTo>
                <a:lnTo>
                  <a:pt x="151" y="103"/>
                </a:lnTo>
                <a:lnTo>
                  <a:pt x="51" y="0"/>
                </a:lnTo>
                <a:close/>
              </a:path>
            </a:pathLst>
          </a:custGeom>
          <a:solidFill>
            <a:srgbClr val="E0660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5666746" y="5779310"/>
            <a:ext cx="239713" cy="322262"/>
          </a:xfrm>
          <a:custGeom>
            <a:avLst/>
            <a:gdLst>
              <a:gd name="T0" fmla="*/ 51 w 151"/>
              <a:gd name="T1" fmla="*/ 0 h 203"/>
              <a:gd name="T2" fmla="*/ 23 w 151"/>
              <a:gd name="T3" fmla="*/ 26 h 203"/>
              <a:gd name="T4" fmla="*/ 78 w 151"/>
              <a:gd name="T5" fmla="*/ 84 h 203"/>
              <a:gd name="T6" fmla="*/ 0 w 151"/>
              <a:gd name="T7" fmla="*/ 84 h 203"/>
              <a:gd name="T8" fmla="*/ 0 w 151"/>
              <a:gd name="T9" fmla="*/ 120 h 203"/>
              <a:gd name="T10" fmla="*/ 78 w 151"/>
              <a:gd name="T11" fmla="*/ 120 h 203"/>
              <a:gd name="T12" fmla="*/ 23 w 151"/>
              <a:gd name="T13" fmla="*/ 177 h 203"/>
              <a:gd name="T14" fmla="*/ 51 w 151"/>
              <a:gd name="T15" fmla="*/ 203 h 203"/>
              <a:gd name="T16" fmla="*/ 151 w 151"/>
              <a:gd name="T17" fmla="*/ 103 h 203"/>
              <a:gd name="T18" fmla="*/ 51 w 151"/>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03">
                <a:moveTo>
                  <a:pt x="51" y="0"/>
                </a:moveTo>
                <a:lnTo>
                  <a:pt x="23" y="26"/>
                </a:lnTo>
                <a:lnTo>
                  <a:pt x="78" y="84"/>
                </a:lnTo>
                <a:lnTo>
                  <a:pt x="0" y="84"/>
                </a:lnTo>
                <a:lnTo>
                  <a:pt x="0" y="120"/>
                </a:lnTo>
                <a:lnTo>
                  <a:pt x="78" y="120"/>
                </a:lnTo>
                <a:lnTo>
                  <a:pt x="23" y="177"/>
                </a:lnTo>
                <a:lnTo>
                  <a:pt x="51" y="203"/>
                </a:lnTo>
                <a:lnTo>
                  <a:pt x="151" y="103"/>
                </a:lnTo>
                <a:lnTo>
                  <a:pt x="51" y="0"/>
                </a:lnTo>
                <a:close/>
              </a:path>
            </a:pathLst>
          </a:custGeom>
          <a:solidFill>
            <a:srgbClr val="E0660D"/>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0658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Reporting and User Tracking</a:t>
            </a:r>
            <a:endParaRPr lang="en-US" dirty="0"/>
          </a:p>
        </p:txBody>
      </p:sp>
      <p:sp>
        <p:nvSpPr>
          <p:cNvPr id="11" name="TextBox 10"/>
          <p:cNvSpPr txBox="1"/>
          <p:nvPr/>
        </p:nvSpPr>
        <p:spPr>
          <a:xfrm>
            <a:off x="6695606" y="3382982"/>
            <a:ext cx="5679579" cy="3088914"/>
          </a:xfrm>
          <a:prstGeom prst="rect">
            <a:avLst/>
          </a:prstGeom>
          <a:noFill/>
        </p:spPr>
        <p:txBody>
          <a:bodyPr wrap="square" lIns="36000" tIns="36000" rIns="36000" bIns="36000" rtlCol="0">
            <a:spAutoFit/>
          </a:bodyPr>
          <a:lstStyle/>
          <a:p>
            <a:r>
              <a:rPr lang="en-US" sz="2800" dirty="0" smtClean="0"/>
              <a:t>FM Gateway’s sophisticated reporting platform allows users to track the status of individual loan inquiries across multiple lending partners. Monitor and evaluate conversion rates and numerous other metrics.</a:t>
            </a:r>
            <a:endParaRPr lang="en-US" sz="2800" dirty="0" err="1" smtClean="0"/>
          </a:p>
        </p:txBody>
      </p:sp>
      <p:pic>
        <p:nvPicPr>
          <p:cNvPr id="9" name="Picture 8"/>
          <p:cNvPicPr>
            <a:picLocks noChangeAspect="1"/>
          </p:cNvPicPr>
          <p:nvPr/>
        </p:nvPicPr>
        <p:blipFill>
          <a:blip r:embed="rId2"/>
          <a:stretch>
            <a:fillRect/>
          </a:stretch>
        </p:blipFill>
        <p:spPr>
          <a:xfrm>
            <a:off x="0" y="1808320"/>
            <a:ext cx="6245231" cy="4539538"/>
          </a:xfrm>
          <a:prstGeom prst="rect">
            <a:avLst/>
          </a:prstGeom>
        </p:spPr>
      </p:pic>
      <p:pic>
        <p:nvPicPr>
          <p:cNvPr id="10" name="Picture 9"/>
          <p:cNvPicPr>
            <a:picLocks noChangeAspect="1"/>
          </p:cNvPicPr>
          <p:nvPr/>
        </p:nvPicPr>
        <p:blipFill>
          <a:blip r:embed="rId3"/>
          <a:stretch>
            <a:fillRect/>
          </a:stretch>
        </p:blipFill>
        <p:spPr>
          <a:xfrm>
            <a:off x="6705766" y="1381638"/>
            <a:ext cx="4315432" cy="1521626"/>
          </a:xfrm>
          <a:prstGeom prst="rect">
            <a:avLst/>
          </a:prstGeom>
        </p:spPr>
      </p:pic>
    </p:spTree>
    <p:extLst>
      <p:ext uri="{BB962C8B-B14F-4D97-AF65-F5344CB8AC3E}">
        <p14:creationId xmlns:p14="http://schemas.microsoft.com/office/powerpoint/2010/main" val="3857024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Gateway Features</a:t>
            </a:r>
            <a:endParaRPr lang="en-US" dirty="0"/>
          </a:p>
        </p:txBody>
      </p:sp>
      <p:sp>
        <p:nvSpPr>
          <p:cNvPr id="11" name="TextBox 10"/>
          <p:cNvSpPr txBox="1"/>
          <p:nvPr/>
        </p:nvSpPr>
        <p:spPr>
          <a:xfrm>
            <a:off x="508014" y="2621048"/>
            <a:ext cx="5913424" cy="2996581"/>
          </a:xfrm>
          <a:prstGeom prst="rect">
            <a:avLst/>
          </a:prstGeom>
          <a:noFill/>
        </p:spPr>
        <p:txBody>
          <a:bodyPr wrap="square" lIns="36000" tIns="36000" rIns="36000" bIns="36000" rtlCol="0">
            <a:spAutoFit/>
          </a:bodyPr>
          <a:lstStyle/>
          <a:p>
            <a:r>
              <a:rPr lang="en-US" sz="2300" b="1" dirty="0" smtClean="0">
                <a:solidFill>
                  <a:srgbClr val="E0660D"/>
                </a:solidFill>
              </a:rPr>
              <a:t>SEAMLESS CONNECTIVITY FROM BORROWERS TO LENDERS</a:t>
            </a:r>
          </a:p>
          <a:p>
            <a:r>
              <a:rPr lang="en-US" sz="1400" dirty="0" smtClean="0"/>
              <a:t>Links our partners' customers to a network of online lenders</a:t>
            </a:r>
          </a:p>
          <a:p>
            <a:r>
              <a:rPr lang="en-US" sz="1400" dirty="0" smtClean="0"/>
              <a:t>Designed to support all loan types, including unsecured consumer, small business and auto</a:t>
            </a:r>
          </a:p>
          <a:p>
            <a:endParaRPr lang="en-US" sz="1400" dirty="0" smtClean="0"/>
          </a:p>
          <a:p>
            <a:r>
              <a:rPr lang="en-US" sz="2300" b="1" dirty="0" smtClean="0">
                <a:solidFill>
                  <a:srgbClr val="E0660D"/>
                </a:solidFill>
              </a:rPr>
              <a:t>INTEGRATE ONCE AND PARTNER</a:t>
            </a:r>
          </a:p>
          <a:p>
            <a:r>
              <a:rPr lang="en-US" sz="2300" b="1" dirty="0" smtClean="0">
                <a:solidFill>
                  <a:srgbClr val="E0660D"/>
                </a:solidFill>
              </a:rPr>
              <a:t>WITH MANY</a:t>
            </a:r>
          </a:p>
          <a:p>
            <a:r>
              <a:rPr lang="en-US" sz="1400" dirty="0" smtClean="0"/>
              <a:t>Removes technology integration hurdles</a:t>
            </a:r>
          </a:p>
          <a:p>
            <a:r>
              <a:rPr lang="en-US" sz="1400" dirty="0" smtClean="0"/>
              <a:t>Drives relationships with chosen partners</a:t>
            </a:r>
          </a:p>
          <a:p>
            <a:r>
              <a:rPr lang="en-US" sz="1400" dirty="0" smtClean="0"/>
              <a:t>Facilitates growth and expansion</a:t>
            </a:r>
          </a:p>
        </p:txBody>
      </p:sp>
      <p:sp>
        <p:nvSpPr>
          <p:cNvPr id="8" name="TextBox 7"/>
          <p:cNvSpPr txBox="1"/>
          <p:nvPr/>
        </p:nvSpPr>
        <p:spPr>
          <a:xfrm>
            <a:off x="6421438" y="1412115"/>
            <a:ext cx="5913424" cy="5074071"/>
          </a:xfrm>
          <a:prstGeom prst="rect">
            <a:avLst/>
          </a:prstGeom>
          <a:noFill/>
        </p:spPr>
        <p:txBody>
          <a:bodyPr wrap="square" lIns="36000" tIns="36000" rIns="36000" bIns="36000" rtlCol="0">
            <a:spAutoFit/>
          </a:bodyPr>
          <a:lstStyle/>
          <a:p>
            <a:r>
              <a:rPr lang="en-US" sz="2300" b="1" dirty="0" smtClean="0">
                <a:solidFill>
                  <a:srgbClr val="E0660D"/>
                </a:solidFill>
              </a:rPr>
              <a:t>GENERATES NEW OPPORTUNITIES FOR BANKS, RETAILERS, MEMBER ASSOCIATIONS AND OTHERS</a:t>
            </a:r>
          </a:p>
          <a:p>
            <a:r>
              <a:rPr lang="en-US" sz="1400" dirty="0" smtClean="0"/>
              <a:t>Allows partners to provide access to loan products allowing them to maximize revenue from their existing customer base</a:t>
            </a:r>
          </a:p>
          <a:p>
            <a:r>
              <a:rPr lang="en-US" sz="1400" dirty="0" smtClean="0"/>
              <a:t>Helps improve and retain customer/member relationships</a:t>
            </a:r>
          </a:p>
          <a:p>
            <a:endParaRPr lang="en-US" sz="1400" dirty="0" smtClean="0"/>
          </a:p>
          <a:p>
            <a:r>
              <a:rPr lang="en-US" sz="2300" b="1" dirty="0" smtClean="0">
                <a:solidFill>
                  <a:srgbClr val="E0660D"/>
                </a:solidFill>
              </a:rPr>
              <a:t>FM GATEWAY OFFERS BENEFITS TO ALL MARKET PARTICIPANTS</a:t>
            </a:r>
          </a:p>
          <a:p>
            <a:endParaRPr lang="en-US" sz="1400" b="1" dirty="0" smtClean="0">
              <a:solidFill>
                <a:srgbClr val="1DAC97"/>
              </a:solidFill>
            </a:endParaRPr>
          </a:p>
          <a:p>
            <a:r>
              <a:rPr lang="en-US" sz="1400" b="1" dirty="0" smtClean="0">
                <a:solidFill>
                  <a:srgbClr val="1DAC97"/>
                </a:solidFill>
              </a:rPr>
              <a:t>Borrowers </a:t>
            </a:r>
            <a:r>
              <a:rPr lang="en-US" sz="1400" dirty="0" smtClean="0"/>
              <a:t>– Increases access to credit and saves time by providing competitive loan options from top providers</a:t>
            </a:r>
          </a:p>
          <a:p>
            <a:endParaRPr lang="en-US" sz="1400" b="1" dirty="0" smtClean="0">
              <a:solidFill>
                <a:srgbClr val="1DAC97"/>
              </a:solidFill>
            </a:endParaRPr>
          </a:p>
          <a:p>
            <a:r>
              <a:rPr lang="en-US" sz="1400" b="1" dirty="0" smtClean="0">
                <a:solidFill>
                  <a:srgbClr val="1DAC97"/>
                </a:solidFill>
              </a:rPr>
              <a:t>Banks, Retailers, Associations </a:t>
            </a:r>
            <a:r>
              <a:rPr lang="en-US" sz="1400" dirty="0" smtClean="0"/>
              <a:t>– Connects to a broad range of third-party loan products and monetizes loan turndowns or creates new revenue opportunities</a:t>
            </a:r>
          </a:p>
          <a:p>
            <a:endParaRPr lang="en-US" sz="1400" b="1" dirty="0" smtClean="0">
              <a:solidFill>
                <a:srgbClr val="1DAC97"/>
              </a:solidFill>
            </a:endParaRPr>
          </a:p>
          <a:p>
            <a:r>
              <a:rPr lang="en-US" sz="1400" b="1" dirty="0" smtClean="0">
                <a:solidFill>
                  <a:srgbClr val="1DAC97"/>
                </a:solidFill>
              </a:rPr>
              <a:t>Alternative Finance Platforms </a:t>
            </a:r>
            <a:r>
              <a:rPr lang="en-US" sz="1400" dirty="0" smtClean="0"/>
              <a:t>– Increases origination volume by accelerating awareness and providing a tighter integration with referring partners</a:t>
            </a:r>
          </a:p>
        </p:txBody>
      </p:sp>
      <p:pic>
        <p:nvPicPr>
          <p:cNvPr id="12" name="Picture 11"/>
          <p:cNvPicPr>
            <a:picLocks noChangeAspect="1"/>
          </p:cNvPicPr>
          <p:nvPr/>
        </p:nvPicPr>
        <p:blipFill>
          <a:blip r:embed="rId2"/>
          <a:stretch>
            <a:fillRect/>
          </a:stretch>
        </p:blipFill>
        <p:spPr>
          <a:xfrm>
            <a:off x="518173" y="1381638"/>
            <a:ext cx="2783909" cy="981609"/>
          </a:xfrm>
          <a:prstGeom prst="rect">
            <a:avLst/>
          </a:prstGeom>
        </p:spPr>
      </p:pic>
    </p:spTree>
    <p:extLst>
      <p:ext uri="{BB962C8B-B14F-4D97-AF65-F5344CB8AC3E}">
        <p14:creationId xmlns:p14="http://schemas.microsoft.com/office/powerpoint/2010/main" val="473922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Sophisticated Portfolio Analytics &amp; Monitoring</a:t>
            </a:r>
            <a:endParaRPr lang="en-US" dirty="0"/>
          </a:p>
        </p:txBody>
      </p:sp>
      <p:sp>
        <p:nvSpPr>
          <p:cNvPr id="11" name="TextBox 10"/>
          <p:cNvSpPr txBox="1"/>
          <p:nvPr/>
        </p:nvSpPr>
        <p:spPr>
          <a:xfrm>
            <a:off x="8068264" y="2769942"/>
            <a:ext cx="4155529" cy="3766022"/>
          </a:xfrm>
          <a:prstGeom prst="rect">
            <a:avLst/>
          </a:prstGeom>
          <a:noFill/>
        </p:spPr>
        <p:txBody>
          <a:bodyPr wrap="square" lIns="36000" tIns="36000" rIns="36000" bIns="36000" rtlCol="0">
            <a:spAutoFit/>
          </a:bodyPr>
          <a:lstStyle/>
          <a:p>
            <a:r>
              <a:rPr lang="en-US" sz="1600" dirty="0" smtClean="0"/>
              <a:t>FM Portfolio is a highly customizable, institutional-grade dashboard that tracks aggregated portfolio and loan-level data, and provides detailed analytics enabling users to monitor their portfolios across multiple online lending platforms.</a:t>
            </a:r>
          </a:p>
          <a:p>
            <a:endParaRPr lang="en-US" sz="1600" dirty="0" smtClean="0"/>
          </a:p>
          <a:p>
            <a:r>
              <a:rPr lang="en-US" sz="1600" dirty="0" smtClean="0"/>
              <a:t>Developed in partnership with one of the world’s largest asset managers, FM Portfolio is a customizable data platform that tracks and reports the performance of individual loans originated by online lending platforms. It offers a robust analytical framework for institutional investors purchasing loans from multiple platforms.</a:t>
            </a:r>
            <a:endParaRPr lang="en-US" sz="1600" dirty="0" err="1" smtClean="0"/>
          </a:p>
        </p:txBody>
      </p:sp>
      <p:pic>
        <p:nvPicPr>
          <p:cNvPr id="10" name="Picture 9"/>
          <p:cNvPicPr>
            <a:picLocks noChangeAspect="1"/>
          </p:cNvPicPr>
          <p:nvPr/>
        </p:nvPicPr>
        <p:blipFill>
          <a:blip r:embed="rId2"/>
          <a:stretch>
            <a:fillRect/>
          </a:stretch>
        </p:blipFill>
        <p:spPr>
          <a:xfrm>
            <a:off x="578144" y="1251697"/>
            <a:ext cx="6717032" cy="5597526"/>
          </a:xfrm>
          <a:prstGeom prst="rect">
            <a:avLst/>
          </a:prstGeom>
        </p:spPr>
      </p:pic>
      <p:pic>
        <p:nvPicPr>
          <p:cNvPr id="12" name="Picture 11"/>
          <p:cNvPicPr>
            <a:picLocks noChangeAspect="1"/>
          </p:cNvPicPr>
          <p:nvPr/>
        </p:nvPicPr>
        <p:blipFill>
          <a:blip r:embed="rId3"/>
          <a:stretch>
            <a:fillRect/>
          </a:stretch>
        </p:blipFill>
        <p:spPr>
          <a:xfrm>
            <a:off x="8086087" y="1232247"/>
            <a:ext cx="3792191" cy="1227530"/>
          </a:xfrm>
          <a:prstGeom prst="rect">
            <a:avLst/>
          </a:prstGeom>
        </p:spPr>
      </p:pic>
    </p:spTree>
    <p:extLst>
      <p:ext uri="{BB962C8B-B14F-4D97-AF65-F5344CB8AC3E}">
        <p14:creationId xmlns:p14="http://schemas.microsoft.com/office/powerpoint/2010/main" val="1626938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Sophisticated Portfolio Analytics &amp; Monitoring</a:t>
            </a:r>
            <a:endParaRPr lang="en-US" dirty="0"/>
          </a:p>
        </p:txBody>
      </p:sp>
      <p:sp>
        <p:nvSpPr>
          <p:cNvPr id="11" name="TextBox 10"/>
          <p:cNvSpPr txBox="1"/>
          <p:nvPr/>
        </p:nvSpPr>
        <p:spPr>
          <a:xfrm>
            <a:off x="7535983" y="2596031"/>
            <a:ext cx="5108034" cy="4135353"/>
          </a:xfrm>
          <a:prstGeom prst="rect">
            <a:avLst/>
          </a:prstGeom>
          <a:noFill/>
        </p:spPr>
        <p:txBody>
          <a:bodyPr wrap="square" lIns="36000" tIns="36000" rIns="36000" bIns="36000" rtlCol="0">
            <a:spAutoFit/>
          </a:bodyPr>
          <a:lstStyle/>
          <a:p>
            <a:r>
              <a:rPr lang="en-US" sz="1200" dirty="0" smtClean="0"/>
              <a:t>Standardized data publishing Application Programming Interface (API)</a:t>
            </a:r>
          </a:p>
          <a:p>
            <a:endParaRPr lang="en-US" sz="1200" dirty="0" smtClean="0"/>
          </a:p>
          <a:p>
            <a:r>
              <a:rPr lang="en-US" sz="1200" dirty="0" smtClean="0"/>
              <a:t>Aggregation and normalization of structured and unstructured data to visualize and perform critical analytics</a:t>
            </a:r>
          </a:p>
          <a:p>
            <a:endParaRPr lang="en-US" sz="1200" dirty="0" smtClean="0"/>
          </a:p>
          <a:p>
            <a:r>
              <a:rPr lang="en-US" sz="1200" dirty="0" smtClean="0"/>
              <a:t>View of all assets in aggregate across portfolios and alternative finance platforms</a:t>
            </a:r>
          </a:p>
          <a:p>
            <a:endParaRPr lang="en-US" sz="1200" dirty="0" smtClean="0"/>
          </a:p>
          <a:p>
            <a:r>
              <a:rPr lang="en-US" sz="1200" dirty="0" smtClean="0"/>
              <a:t>Monitor status of portfolios and analyze loan types including performing/non performing loans by asset class and loan performance by platform</a:t>
            </a:r>
          </a:p>
          <a:p>
            <a:endParaRPr lang="en-US" sz="1200" dirty="0" smtClean="0"/>
          </a:p>
          <a:p>
            <a:r>
              <a:rPr lang="en-US" sz="1200" dirty="0" smtClean="0"/>
              <a:t>Seamlessly create collateral reports across portfolios for liquidity providers</a:t>
            </a:r>
          </a:p>
          <a:p>
            <a:endParaRPr lang="en-US" sz="1200" dirty="0" smtClean="0"/>
          </a:p>
          <a:p>
            <a:r>
              <a:rPr lang="en-US" sz="1200" dirty="0" smtClean="0"/>
              <a:t>Identifies and aggregates specific information about the loans included in a selected portfolio</a:t>
            </a:r>
          </a:p>
          <a:p>
            <a:endParaRPr lang="en-US" sz="1200" dirty="0" smtClean="0"/>
          </a:p>
          <a:p>
            <a:r>
              <a:rPr lang="en-US" sz="1200" dirty="0" smtClean="0"/>
              <a:t>Allows users to track compliance to fund covenants and performance criteria</a:t>
            </a:r>
          </a:p>
          <a:p>
            <a:endParaRPr lang="en-US" sz="1200" dirty="0" smtClean="0"/>
          </a:p>
          <a:p>
            <a:r>
              <a:rPr lang="en-US" sz="1200" dirty="0" smtClean="0"/>
              <a:t>Enables users to perform proprietary analytics on portfolios to examine loss-adjusted cash flow projections</a:t>
            </a:r>
          </a:p>
        </p:txBody>
      </p:sp>
      <p:pic>
        <p:nvPicPr>
          <p:cNvPr id="7" name="Picture 6"/>
          <p:cNvPicPr>
            <a:picLocks noChangeAspect="1"/>
          </p:cNvPicPr>
          <p:nvPr/>
        </p:nvPicPr>
        <p:blipFill>
          <a:blip r:embed="rId2"/>
          <a:stretch>
            <a:fillRect/>
          </a:stretch>
        </p:blipFill>
        <p:spPr>
          <a:xfrm>
            <a:off x="468661" y="1270000"/>
            <a:ext cx="6733007" cy="5428930"/>
          </a:xfrm>
          <a:prstGeom prst="rect">
            <a:avLst/>
          </a:prstGeom>
        </p:spPr>
      </p:pic>
      <p:pic>
        <p:nvPicPr>
          <p:cNvPr id="8" name="Picture 7"/>
          <p:cNvPicPr>
            <a:picLocks noChangeAspect="1"/>
          </p:cNvPicPr>
          <p:nvPr/>
        </p:nvPicPr>
        <p:blipFill>
          <a:blip r:embed="rId3"/>
          <a:stretch>
            <a:fillRect/>
          </a:stretch>
        </p:blipFill>
        <p:spPr>
          <a:xfrm>
            <a:off x="8086087" y="1232247"/>
            <a:ext cx="3792191" cy="1227530"/>
          </a:xfrm>
          <a:prstGeom prst="rect">
            <a:avLst/>
          </a:prstGeom>
        </p:spPr>
      </p:pic>
    </p:spTree>
    <p:extLst>
      <p:ext uri="{BB962C8B-B14F-4D97-AF65-F5344CB8AC3E}">
        <p14:creationId xmlns:p14="http://schemas.microsoft.com/office/powerpoint/2010/main" val="3097864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Licensing</a:t>
            </a:r>
            <a:endParaRPr lang="en-US" dirty="0"/>
          </a:p>
        </p:txBody>
      </p:sp>
      <p:sp>
        <p:nvSpPr>
          <p:cNvPr id="11" name="TextBox 10"/>
          <p:cNvSpPr txBox="1"/>
          <p:nvPr/>
        </p:nvSpPr>
        <p:spPr>
          <a:xfrm>
            <a:off x="5953906" y="1330843"/>
            <a:ext cx="6441599" cy="4520074"/>
          </a:xfrm>
          <a:prstGeom prst="rect">
            <a:avLst/>
          </a:prstGeom>
          <a:noFill/>
        </p:spPr>
        <p:txBody>
          <a:bodyPr wrap="square" lIns="36000" tIns="36000" rIns="36000" bIns="36000" rtlCol="0">
            <a:spAutoFit/>
          </a:bodyPr>
          <a:lstStyle/>
          <a:p>
            <a:r>
              <a:rPr lang="en-US" sz="2300" b="1" dirty="0" smtClean="0">
                <a:solidFill>
                  <a:srgbClr val="1DAC97"/>
                </a:solidFill>
              </a:rPr>
              <a:t>Customized Marketplace Solutions</a:t>
            </a:r>
          </a:p>
          <a:p>
            <a:endParaRPr lang="en-US" sz="1400" dirty="0" smtClean="0"/>
          </a:p>
          <a:p>
            <a:r>
              <a:rPr lang="en-US" sz="2100" dirty="0" smtClean="0"/>
              <a:t>FM Marketplace gives your organization the power of the FM Gateway platform in a highly customizable solution. Leveraging FM Gateway’s core technology, FM Marketplace can be utilized for any type of product, financial or non-financial, so that you can operate your own real-time online marketplace. Our patent-pending matching and tracking technology solutions allow you to deliver in-house or third-party product options in real-time to your customers. Like FM Gateway, FM Marketplace has a robust reporting capability that allows you to track the status of each transaction in real-time.</a:t>
            </a:r>
            <a:endParaRPr lang="en-US" sz="2100" dirty="0" err="1" smtClean="0"/>
          </a:p>
        </p:txBody>
      </p:sp>
      <p:pic>
        <p:nvPicPr>
          <p:cNvPr id="9" name="Picture 8"/>
          <p:cNvPicPr>
            <a:picLocks noChangeAspect="1"/>
          </p:cNvPicPr>
          <p:nvPr/>
        </p:nvPicPr>
        <p:blipFill>
          <a:blip r:embed="rId2"/>
          <a:stretch>
            <a:fillRect/>
          </a:stretch>
        </p:blipFill>
        <p:spPr>
          <a:xfrm>
            <a:off x="1264615" y="3149324"/>
            <a:ext cx="2710764" cy="3713372"/>
          </a:xfrm>
          <a:prstGeom prst="rect">
            <a:avLst/>
          </a:prstGeom>
        </p:spPr>
      </p:pic>
      <p:pic>
        <p:nvPicPr>
          <p:cNvPr id="13" name="Picture 12"/>
          <p:cNvPicPr>
            <a:picLocks noChangeAspect="1"/>
          </p:cNvPicPr>
          <p:nvPr/>
        </p:nvPicPr>
        <p:blipFill>
          <a:blip r:embed="rId3"/>
          <a:stretch>
            <a:fillRect/>
          </a:stretch>
        </p:blipFill>
        <p:spPr>
          <a:xfrm>
            <a:off x="414693" y="1375254"/>
            <a:ext cx="4319984" cy="1523231"/>
          </a:xfrm>
          <a:prstGeom prst="rect">
            <a:avLst/>
          </a:prstGeom>
        </p:spPr>
      </p:pic>
    </p:spTree>
    <p:extLst>
      <p:ext uri="{BB962C8B-B14F-4D97-AF65-F5344CB8AC3E}">
        <p14:creationId xmlns:p14="http://schemas.microsoft.com/office/powerpoint/2010/main" val="195584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7591" y="6790532"/>
            <a:ext cx="184731" cy="384080"/>
          </a:xfrm>
          <a:prstGeom prst="rect">
            <a:avLst/>
          </a:prstGeom>
          <a:noFill/>
        </p:spPr>
        <p:txBody>
          <a:bodyPr wrap="none" rtlCol="0">
            <a:spAutoFit/>
          </a:bodyPr>
          <a:lstStyle/>
          <a:p>
            <a:endParaRPr lang="en-US" sz="1896" dirty="0"/>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endParaRPr lang="en-US" sz="105">
              <a:solidFill>
                <a:srgbClr val="FFFFFF"/>
              </a:solidFill>
            </a:endParaRPr>
          </a:p>
        </p:txBody>
      </p:sp>
      <p:sp>
        <p:nvSpPr>
          <p:cNvPr id="4" name="Title 3"/>
          <p:cNvSpPr>
            <a:spLocks noGrp="1"/>
          </p:cNvSpPr>
          <p:nvPr>
            <p:ph type="title"/>
          </p:nvPr>
        </p:nvSpPr>
        <p:spPr>
          <a:xfrm>
            <a:off x="477176" y="56430"/>
            <a:ext cx="11886936" cy="878857"/>
          </a:xfrm>
        </p:spPr>
        <p:txBody>
          <a:bodyPr/>
          <a:lstStyle/>
          <a:p>
            <a:r>
              <a:rPr lang="en-US" dirty="0" err="1" smtClean="0"/>
              <a:t>FinMkt</a:t>
            </a:r>
            <a:r>
              <a:rPr lang="en-US" dirty="0" smtClean="0"/>
              <a:t>: Powering the Online Marketplace Ecosystem</a:t>
            </a:r>
            <a:endParaRPr lang="en-US" dirty="0"/>
          </a:p>
        </p:txBody>
      </p:sp>
      <p:sp>
        <p:nvSpPr>
          <p:cNvPr id="49" name="TextBox 48"/>
          <p:cNvSpPr txBox="1"/>
          <p:nvPr/>
        </p:nvSpPr>
        <p:spPr>
          <a:xfrm>
            <a:off x="7023024" y="4761616"/>
            <a:ext cx="3645240" cy="1180699"/>
          </a:xfrm>
          <a:prstGeom prst="rect">
            <a:avLst/>
          </a:prstGeom>
          <a:noFill/>
        </p:spPr>
        <p:txBody>
          <a:bodyPr wrap="square" lIns="36000" tIns="36000" rIns="36000" bIns="36000" rtlCol="0">
            <a:spAutoFit/>
          </a:bodyPr>
          <a:lstStyle/>
          <a:p>
            <a:pPr algn="ctr"/>
            <a:r>
              <a:rPr lang="en-US" sz="2400" b="1" dirty="0" smtClean="0">
                <a:solidFill>
                  <a:schemeClr val="tx2"/>
                </a:solidFill>
              </a:rPr>
              <a:t>Underwriting</a:t>
            </a:r>
            <a:br>
              <a:rPr lang="en-US" sz="2400" b="1" dirty="0" smtClean="0">
                <a:solidFill>
                  <a:schemeClr val="tx2"/>
                </a:solidFill>
              </a:rPr>
            </a:br>
            <a:r>
              <a:rPr lang="en-US" sz="2400" b="1" dirty="0" smtClean="0">
                <a:solidFill>
                  <a:schemeClr val="tx2"/>
                </a:solidFill>
              </a:rPr>
              <a:t>Data &amp;</a:t>
            </a:r>
          </a:p>
          <a:p>
            <a:pPr algn="ctr"/>
            <a:r>
              <a:rPr lang="en-US" sz="2400" b="1" dirty="0" smtClean="0">
                <a:solidFill>
                  <a:schemeClr val="tx2"/>
                </a:solidFill>
              </a:rPr>
              <a:t>Analytics</a:t>
            </a:r>
          </a:p>
        </p:txBody>
      </p:sp>
      <p:sp>
        <p:nvSpPr>
          <p:cNvPr id="67" name="TextBox 66"/>
          <p:cNvSpPr txBox="1"/>
          <p:nvPr/>
        </p:nvSpPr>
        <p:spPr>
          <a:xfrm>
            <a:off x="9076320" y="1259916"/>
            <a:ext cx="3502644" cy="934477"/>
          </a:xfrm>
          <a:prstGeom prst="rect">
            <a:avLst/>
          </a:prstGeom>
          <a:noFill/>
        </p:spPr>
        <p:txBody>
          <a:bodyPr wrap="square" lIns="36000" tIns="36000" rIns="36000" bIns="36000" rtlCol="0">
            <a:spAutoFit/>
          </a:bodyPr>
          <a:lstStyle/>
          <a:p>
            <a:pPr marL="168275" indent="-168275">
              <a:buFont typeface="Wingdings" panose="05000000000000000000" pitchFamily="2" charset="2"/>
              <a:buChar char="§"/>
            </a:pPr>
            <a:endParaRPr lang="en-US" sz="1400" dirty="0" smtClean="0"/>
          </a:p>
          <a:p>
            <a:pPr marL="168275" indent="-168275">
              <a:buFont typeface="Wingdings" panose="05000000000000000000" pitchFamily="2" charset="2"/>
              <a:buChar char="§"/>
            </a:pPr>
            <a:endParaRPr lang="en-US" sz="1400" dirty="0"/>
          </a:p>
          <a:p>
            <a:pPr marL="168275" indent="-168275">
              <a:buFont typeface="Wingdings" panose="05000000000000000000" pitchFamily="2" charset="2"/>
              <a:buChar char="§"/>
            </a:pPr>
            <a:endParaRPr lang="en-US" sz="1400" dirty="0" smtClean="0"/>
          </a:p>
          <a:p>
            <a:endParaRPr lang="en-US" sz="1400" b="1" dirty="0" smtClean="0"/>
          </a:p>
        </p:txBody>
      </p:sp>
      <p:sp>
        <p:nvSpPr>
          <p:cNvPr id="70" name="TextBox 69"/>
          <p:cNvSpPr txBox="1"/>
          <p:nvPr/>
        </p:nvSpPr>
        <p:spPr>
          <a:xfrm>
            <a:off x="9275374" y="5060587"/>
            <a:ext cx="3502644" cy="503590"/>
          </a:xfrm>
          <a:prstGeom prst="rect">
            <a:avLst/>
          </a:prstGeom>
          <a:noFill/>
        </p:spPr>
        <p:txBody>
          <a:bodyPr wrap="square" lIns="36000" tIns="36000" rIns="36000" bIns="36000" rtlCol="0">
            <a:spAutoFit/>
          </a:bodyPr>
          <a:lstStyle/>
          <a:p>
            <a:pPr lvl="1"/>
            <a:endParaRPr lang="en-US" sz="1400" dirty="0" smtClean="0">
              <a:solidFill>
                <a:schemeClr val="bg2"/>
              </a:solidFill>
            </a:endParaRPr>
          </a:p>
          <a:p>
            <a:pPr marL="168275" indent="-168275">
              <a:buFont typeface="Wingdings" panose="05000000000000000000" pitchFamily="2" charset="2"/>
              <a:buChar char="§"/>
            </a:pPr>
            <a:endParaRPr lang="en-US" sz="1400" dirty="0">
              <a:solidFill>
                <a:schemeClr val="bg2"/>
              </a:solidFill>
            </a:endParaRPr>
          </a:p>
        </p:txBody>
      </p:sp>
      <p:pic>
        <p:nvPicPr>
          <p:cNvPr id="40" name="Picture 39"/>
          <p:cNvPicPr>
            <a:picLocks noChangeAspect="1"/>
          </p:cNvPicPr>
          <p:nvPr/>
        </p:nvPicPr>
        <p:blipFill>
          <a:blip r:embed="rId2"/>
          <a:stretch>
            <a:fillRect/>
          </a:stretch>
        </p:blipFill>
        <p:spPr>
          <a:xfrm>
            <a:off x="734819" y="1513707"/>
            <a:ext cx="11578275" cy="4886530"/>
          </a:xfrm>
          <a:prstGeom prst="rect">
            <a:avLst/>
          </a:prstGeom>
        </p:spPr>
      </p:pic>
      <p:sp>
        <p:nvSpPr>
          <p:cNvPr id="41" name="TextBox 40"/>
          <p:cNvSpPr txBox="1"/>
          <p:nvPr/>
        </p:nvSpPr>
        <p:spPr>
          <a:xfrm>
            <a:off x="4124787" y="2308387"/>
            <a:ext cx="5039759" cy="811367"/>
          </a:xfrm>
          <a:prstGeom prst="rect">
            <a:avLst/>
          </a:prstGeom>
          <a:noFill/>
        </p:spPr>
        <p:txBody>
          <a:bodyPr wrap="square" lIns="36000" tIns="36000" rIns="36000" bIns="36000" rtlCol="0">
            <a:spAutoFit/>
          </a:bodyPr>
          <a:lstStyle/>
          <a:p>
            <a:pPr algn="ctr"/>
            <a:r>
              <a:rPr lang="en-US" sz="2400" b="1" dirty="0" smtClean="0">
                <a:solidFill>
                  <a:srgbClr val="FFFFFF"/>
                </a:solidFill>
              </a:rPr>
              <a:t>Online Marketplace Transaction Volume </a:t>
            </a:r>
            <a:endParaRPr lang="en-US" sz="2400" b="1" dirty="0">
              <a:solidFill>
                <a:srgbClr val="FFFFFF"/>
              </a:solidFill>
            </a:endParaRPr>
          </a:p>
        </p:txBody>
      </p:sp>
      <p:sp>
        <p:nvSpPr>
          <p:cNvPr id="42" name="TextBox 41"/>
          <p:cNvSpPr txBox="1"/>
          <p:nvPr/>
        </p:nvSpPr>
        <p:spPr>
          <a:xfrm>
            <a:off x="8473649" y="4105257"/>
            <a:ext cx="3617050" cy="1180699"/>
          </a:xfrm>
          <a:prstGeom prst="rect">
            <a:avLst/>
          </a:prstGeom>
          <a:noFill/>
        </p:spPr>
        <p:txBody>
          <a:bodyPr wrap="square" lIns="36000" tIns="36000" rIns="36000" bIns="36000" rtlCol="0">
            <a:spAutoFit/>
          </a:bodyPr>
          <a:lstStyle/>
          <a:p>
            <a:pPr algn="ct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Data, Analytics &amp; Reporting</a:t>
            </a:r>
          </a:p>
        </p:txBody>
      </p:sp>
      <p:sp>
        <p:nvSpPr>
          <p:cNvPr id="43" name="TextBox 42"/>
          <p:cNvSpPr txBox="1"/>
          <p:nvPr/>
        </p:nvSpPr>
        <p:spPr>
          <a:xfrm>
            <a:off x="629942" y="4407931"/>
            <a:ext cx="3771968" cy="811367"/>
          </a:xfrm>
          <a:prstGeom prst="rect">
            <a:avLst/>
          </a:prstGeom>
          <a:noFill/>
        </p:spPr>
        <p:txBody>
          <a:bodyPr wrap="square" lIns="36000" tIns="36000" rIns="36000" bIns="36000" rtlCol="0">
            <a:spAutoFit/>
          </a:bodyPr>
          <a:lstStyle/>
          <a:p>
            <a:pPr algn="ctr"/>
            <a:r>
              <a:rPr lang="en-US" sz="2400" b="1" dirty="0" smtClean="0">
                <a:solidFill>
                  <a:schemeClr val="bg2"/>
                </a:solidFill>
              </a:rPr>
              <a:t>Institutional Asset Management Tools</a:t>
            </a:r>
          </a:p>
        </p:txBody>
      </p:sp>
    </p:spTree>
    <p:extLst>
      <p:ext uri="{BB962C8B-B14F-4D97-AF65-F5344CB8AC3E}">
        <p14:creationId xmlns:p14="http://schemas.microsoft.com/office/powerpoint/2010/main" val="25399111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 Normalized Application Form</a:t>
            </a:r>
            <a:endParaRPr lang="en-US" dirty="0"/>
          </a:p>
        </p:txBody>
      </p:sp>
      <p:pic>
        <p:nvPicPr>
          <p:cNvPr id="10" name="Picture 9"/>
          <p:cNvPicPr>
            <a:picLocks noChangeAspect="1"/>
          </p:cNvPicPr>
          <p:nvPr/>
        </p:nvPicPr>
        <p:blipFill rotWithShape="1">
          <a:blip r:embed="rId2"/>
          <a:srcRect l="18623" t="11714" r="20406" b="17122"/>
          <a:stretch/>
        </p:blipFill>
        <p:spPr>
          <a:xfrm>
            <a:off x="-47626" y="1114425"/>
            <a:ext cx="6572251" cy="4314826"/>
          </a:xfrm>
          <a:prstGeom prst="rect">
            <a:avLst/>
          </a:prstGeom>
        </p:spPr>
      </p:pic>
      <p:pic>
        <p:nvPicPr>
          <p:cNvPr id="11" name="Picture 10"/>
          <p:cNvPicPr>
            <a:picLocks noChangeAspect="1"/>
          </p:cNvPicPr>
          <p:nvPr/>
        </p:nvPicPr>
        <p:blipFill rotWithShape="1">
          <a:blip r:embed="rId3"/>
          <a:srcRect l="27913" t="15914" r="29508" b="21239"/>
          <a:stretch/>
        </p:blipFill>
        <p:spPr>
          <a:xfrm>
            <a:off x="6553092" y="1276349"/>
            <a:ext cx="6344075" cy="5267326"/>
          </a:xfrm>
          <a:prstGeom prst="rect">
            <a:avLst/>
          </a:prstGeom>
        </p:spPr>
      </p:pic>
      <p:cxnSp>
        <p:nvCxnSpPr>
          <p:cNvPr id="13" name="Straight Connector 12"/>
          <p:cNvCxnSpPr/>
          <p:nvPr/>
        </p:nvCxnSpPr>
        <p:spPr>
          <a:xfrm>
            <a:off x="6581667" y="1181100"/>
            <a:ext cx="0" cy="593407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0696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Disclosures</a:t>
            </a:r>
            <a:endParaRPr lang="en-US" dirty="0"/>
          </a:p>
        </p:txBody>
      </p:sp>
      <p:pic>
        <p:nvPicPr>
          <p:cNvPr id="7" name="Picture 6"/>
          <p:cNvPicPr>
            <a:picLocks noChangeAspect="1"/>
          </p:cNvPicPr>
          <p:nvPr/>
        </p:nvPicPr>
        <p:blipFill rotWithShape="1">
          <a:blip r:embed="rId2"/>
          <a:srcRect l="18539" t="26679" r="17985" b="7350"/>
          <a:stretch/>
        </p:blipFill>
        <p:spPr>
          <a:xfrm>
            <a:off x="1760914" y="1257300"/>
            <a:ext cx="9319460" cy="5448300"/>
          </a:xfrm>
          <a:prstGeom prst="rect">
            <a:avLst/>
          </a:prstGeom>
        </p:spPr>
      </p:pic>
    </p:spTree>
    <p:extLst>
      <p:ext uri="{BB962C8B-B14F-4D97-AF65-F5344CB8AC3E}">
        <p14:creationId xmlns:p14="http://schemas.microsoft.com/office/powerpoint/2010/main" val="2849200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Screen Shot 2016-05-31 at 5.20.39 PM.png"/>
          <p:cNvPicPr>
            <a:picLocks noChangeAspect="1"/>
          </p:cNvPicPr>
          <p:nvPr/>
        </p:nvPicPr>
        <p:blipFill rotWithShape="1">
          <a:blip r:embed="rId2">
            <a:extLst>
              <a:ext uri="{28A0092B-C50C-407E-A947-70E740481C1C}">
                <a14:useLocalDpi xmlns:a14="http://schemas.microsoft.com/office/drawing/2010/main" val="0"/>
              </a:ext>
            </a:extLst>
          </a:blip>
          <a:srcRect l="-2138" r="6462"/>
          <a:stretch/>
        </p:blipFill>
        <p:spPr bwMode="auto">
          <a:xfrm>
            <a:off x="1171575" y="1152524"/>
            <a:ext cx="9344026" cy="5895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Multiple Offers</a:t>
            </a:r>
            <a:endParaRPr lang="en-US" dirty="0"/>
          </a:p>
        </p:txBody>
      </p:sp>
    </p:spTree>
    <p:extLst>
      <p:ext uri="{BB962C8B-B14F-4D97-AF65-F5344CB8AC3E}">
        <p14:creationId xmlns:p14="http://schemas.microsoft.com/office/powerpoint/2010/main" val="27896084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pad.png"/>
          <p:cNvPicPr>
            <a:picLocks noChangeAspect="1"/>
          </p:cNvPicPr>
          <p:nvPr/>
        </p:nvPicPr>
        <p:blipFill>
          <a:blip r:embed="rId3"/>
          <a:srcRect/>
          <a:stretch>
            <a:fillRect/>
          </a:stretch>
        </p:blipFill>
        <p:spPr bwMode="auto">
          <a:xfrm>
            <a:off x="6484121" y="2699261"/>
            <a:ext cx="5985974" cy="2849122"/>
          </a:xfrm>
          <a:prstGeom prst="rect">
            <a:avLst/>
          </a:prstGeom>
          <a:noFill/>
          <a:ln w="9525">
            <a:noFill/>
            <a:miter lim="800000"/>
            <a:headEnd/>
            <a:tailEnd/>
          </a:ln>
        </p:spPr>
      </p:pic>
      <p:sp>
        <p:nvSpPr>
          <p:cNvPr id="8" name="Title 1"/>
          <p:cNvSpPr>
            <a:spLocks noGrp="1"/>
          </p:cNvSpPr>
          <p:nvPr>
            <p:ph type="title"/>
          </p:nvPr>
        </p:nvSpPr>
        <p:spPr/>
        <p:txBody>
          <a:bodyPr/>
          <a:lstStyle/>
          <a:p>
            <a:r>
              <a:rPr lang="en-US" dirty="0" smtClean="0"/>
              <a:t>Contact Information</a:t>
            </a:r>
            <a:endParaRPr lang="en-US" dirty="0"/>
          </a:p>
        </p:txBody>
      </p:sp>
      <p:sp>
        <p:nvSpPr>
          <p:cNvPr id="7" name="Content Placeholder 2"/>
          <p:cNvSpPr>
            <a:spLocks noGrp="1"/>
          </p:cNvSpPr>
          <p:nvPr>
            <p:ph idx="4294967295"/>
          </p:nvPr>
        </p:nvSpPr>
        <p:spPr>
          <a:xfrm>
            <a:off x="0" y="1319213"/>
            <a:ext cx="5984875" cy="2066925"/>
          </a:xfrm>
        </p:spPr>
        <p:txBody>
          <a:bodyPr>
            <a:noAutofit/>
          </a:bodyPr>
          <a:lstStyle/>
          <a:p>
            <a:pPr marL="0" indent="0" defTabSz="535787">
              <a:buNone/>
              <a:defRPr/>
            </a:pPr>
            <a:r>
              <a:rPr lang="en-US" sz="5400" b="1" dirty="0" smtClean="0">
                <a:solidFill>
                  <a:schemeClr val="accent5"/>
                </a:solidFill>
                <a:latin typeface="+mj-lt"/>
                <a:cs typeface="Frutiger CE 45 Light"/>
              </a:rPr>
              <a:t>Luan </a:t>
            </a:r>
            <a:r>
              <a:rPr lang="en-US" sz="5400" b="1" dirty="0">
                <a:solidFill>
                  <a:schemeClr val="accent5"/>
                </a:solidFill>
                <a:latin typeface="+mj-lt"/>
                <a:cs typeface="Frutiger CE 45 Light"/>
              </a:rPr>
              <a:t>A. </a:t>
            </a:r>
            <a:r>
              <a:rPr lang="en-US" sz="5400" b="1" dirty="0" smtClean="0">
                <a:solidFill>
                  <a:schemeClr val="accent5"/>
                </a:solidFill>
                <a:latin typeface="+mj-lt"/>
                <a:cs typeface="Frutiger CE 45 Light"/>
              </a:rPr>
              <a:t>Cox</a:t>
            </a:r>
            <a:r>
              <a:rPr lang="en-US" sz="2800" b="1" dirty="0" smtClean="0">
                <a:solidFill>
                  <a:schemeClr val="accent2"/>
                </a:solidFill>
                <a:latin typeface="+mj-lt"/>
                <a:cs typeface="Frutiger CE 45 Light"/>
              </a:rPr>
              <a:t/>
            </a:r>
            <a:br>
              <a:rPr lang="en-US" sz="2800" b="1" dirty="0" smtClean="0">
                <a:solidFill>
                  <a:schemeClr val="accent2"/>
                </a:solidFill>
                <a:latin typeface="+mj-lt"/>
                <a:cs typeface="Frutiger CE 45 Light"/>
              </a:rPr>
            </a:br>
            <a:r>
              <a:rPr lang="en-US" sz="2800" b="1" dirty="0" smtClean="0">
                <a:solidFill>
                  <a:schemeClr val="accent2"/>
                </a:solidFill>
                <a:latin typeface="+mj-lt"/>
                <a:cs typeface="Frutiger CE 45 Light"/>
              </a:rPr>
              <a:t>President &amp; CEO</a:t>
            </a:r>
            <a:endParaRPr lang="en-US" sz="2800" b="1" dirty="0">
              <a:solidFill>
                <a:schemeClr val="accent2"/>
              </a:solidFill>
              <a:latin typeface="+mj-lt"/>
              <a:cs typeface="Frutiger CE 45 Light"/>
            </a:endParaRPr>
          </a:p>
          <a:p>
            <a:pPr marL="0" indent="0" defTabSz="535787">
              <a:buNone/>
              <a:defRPr/>
            </a:pPr>
            <a:r>
              <a:rPr lang="en-US" sz="3200" b="1" dirty="0" err="1" smtClean="0">
                <a:solidFill>
                  <a:schemeClr val="accent2"/>
                </a:solidFill>
                <a:latin typeface="+mj-lt"/>
                <a:cs typeface="Frutiger CE 45 Light"/>
              </a:rPr>
              <a:t>FinMkt</a:t>
            </a:r>
            <a:endParaRPr lang="en-US" sz="3200" b="1" dirty="0">
              <a:solidFill>
                <a:schemeClr val="accent2"/>
              </a:solidFill>
              <a:latin typeface="+mj-lt"/>
              <a:cs typeface="Frutiger CE 45 Light"/>
            </a:endParaRPr>
          </a:p>
        </p:txBody>
      </p:sp>
      <p:sp>
        <p:nvSpPr>
          <p:cNvPr id="2"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17_84</a:t>
            </a:r>
            <a:endParaRPr lang="en-US" sz="105">
              <a:solidFill>
                <a:srgbClr val="FFFFFF"/>
              </a:solidFill>
            </a:endParaRPr>
          </a:p>
        </p:txBody>
      </p:sp>
      <p:sp>
        <p:nvSpPr>
          <p:cNvPr id="9" name="Content Placeholder 2"/>
          <p:cNvSpPr txBox="1">
            <a:spLocks/>
          </p:cNvSpPr>
          <p:nvPr/>
        </p:nvSpPr>
        <p:spPr>
          <a:xfrm>
            <a:off x="1226505" y="4431735"/>
            <a:ext cx="3183449" cy="519790"/>
          </a:xfrm>
          <a:prstGeom prst="rect">
            <a:avLst/>
          </a:prstGeom>
        </p:spPr>
        <p:txBody>
          <a:bodyPr vert="horz" lIns="91440" tIns="45720" rIns="91440" bIns="45720" rtlCol="0" anchor="ctr"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401844" indent="-401844" defTabSz="535787">
              <a:buFont typeface="Verdana" pitchFamily="34" charset="0"/>
              <a:buNone/>
              <a:defRPr/>
            </a:pPr>
            <a:r>
              <a:rPr lang="en-US" dirty="0" smtClean="0">
                <a:solidFill>
                  <a:schemeClr val="accent2"/>
                </a:solidFill>
                <a:latin typeface="+mj-lt"/>
                <a:cs typeface="Frutiger CE 45 Light"/>
              </a:rPr>
              <a:t>37 W. 17th Street, Suite 4E</a:t>
            </a:r>
          </a:p>
          <a:p>
            <a:pPr marL="401844" indent="-401844" defTabSz="535787">
              <a:buFont typeface="Verdana" pitchFamily="34" charset="0"/>
              <a:buNone/>
              <a:defRPr/>
            </a:pPr>
            <a:r>
              <a:rPr lang="en-US" dirty="0" smtClean="0">
                <a:solidFill>
                  <a:schemeClr val="accent2"/>
                </a:solidFill>
                <a:latin typeface="+mj-lt"/>
                <a:cs typeface="Frutiger CE 45 Light"/>
              </a:rPr>
              <a:t>New York, NY 10011</a:t>
            </a:r>
          </a:p>
        </p:txBody>
      </p:sp>
      <p:sp>
        <p:nvSpPr>
          <p:cNvPr id="10" name="Freeform 5"/>
          <p:cNvSpPr>
            <a:spLocks noChangeAspect="1" noEditPoints="1"/>
          </p:cNvSpPr>
          <p:nvPr/>
        </p:nvSpPr>
        <p:spPr bwMode="auto">
          <a:xfrm>
            <a:off x="498147" y="3694533"/>
            <a:ext cx="429594" cy="429289"/>
          </a:xfrm>
          <a:custGeom>
            <a:avLst/>
            <a:gdLst>
              <a:gd name="T0" fmla="*/ 440 w 595"/>
              <a:gd name="T1" fmla="*/ 149 h 595"/>
              <a:gd name="T2" fmla="*/ 409 w 595"/>
              <a:gd name="T3" fmla="*/ 370 h 595"/>
              <a:gd name="T4" fmla="*/ 464 w 595"/>
              <a:gd name="T5" fmla="*/ 376 h 595"/>
              <a:gd name="T6" fmla="*/ 514 w 595"/>
              <a:gd name="T7" fmla="*/ 311 h 595"/>
              <a:gd name="T8" fmla="*/ 506 w 595"/>
              <a:gd name="T9" fmla="*/ 168 h 595"/>
              <a:gd name="T10" fmla="*/ 395 w 595"/>
              <a:gd name="T11" fmla="*/ 78 h 595"/>
              <a:gd name="T12" fmla="*/ 217 w 595"/>
              <a:gd name="T13" fmla="*/ 86 h 595"/>
              <a:gd name="T14" fmla="*/ 91 w 595"/>
              <a:gd name="T15" fmla="*/ 212 h 595"/>
              <a:gd name="T16" fmla="*/ 88 w 595"/>
              <a:gd name="T17" fmla="*/ 399 h 595"/>
              <a:gd name="T18" fmla="*/ 205 w 595"/>
              <a:gd name="T19" fmla="*/ 512 h 595"/>
              <a:gd name="T20" fmla="*/ 348 w 595"/>
              <a:gd name="T21" fmla="*/ 522 h 595"/>
              <a:gd name="T22" fmla="*/ 412 w 595"/>
              <a:gd name="T23" fmla="*/ 571 h 595"/>
              <a:gd name="T24" fmla="*/ 294 w 595"/>
              <a:gd name="T25" fmla="*/ 595 h 595"/>
              <a:gd name="T26" fmla="*/ 83 w 595"/>
              <a:gd name="T27" fmla="*/ 522 h 595"/>
              <a:gd name="T28" fmla="*/ 0 w 595"/>
              <a:gd name="T29" fmla="*/ 310 h 595"/>
              <a:gd name="T30" fmla="*/ 94 w 595"/>
              <a:gd name="T31" fmla="*/ 84 h 595"/>
              <a:gd name="T32" fmla="*/ 313 w 595"/>
              <a:gd name="T33" fmla="*/ 0 h 595"/>
              <a:gd name="T34" fmla="*/ 514 w 595"/>
              <a:gd name="T35" fmla="*/ 67 h 595"/>
              <a:gd name="T36" fmla="*/ 595 w 595"/>
              <a:gd name="T37" fmla="*/ 252 h 595"/>
              <a:gd name="T38" fmla="*/ 540 w 595"/>
              <a:gd name="T39" fmla="*/ 393 h 595"/>
              <a:gd name="T40" fmla="*/ 406 w 595"/>
              <a:gd name="T41" fmla="*/ 451 h 595"/>
              <a:gd name="T42" fmla="*/ 353 w 595"/>
              <a:gd name="T43" fmla="*/ 436 h 595"/>
              <a:gd name="T44" fmla="*/ 336 w 595"/>
              <a:gd name="T45" fmla="*/ 380 h 595"/>
              <a:gd name="T46" fmla="*/ 312 w 595"/>
              <a:gd name="T47" fmla="*/ 406 h 595"/>
              <a:gd name="T48" fmla="*/ 257 w 595"/>
              <a:gd name="T49" fmla="*/ 445 h 595"/>
              <a:gd name="T50" fmla="*/ 191 w 595"/>
              <a:gd name="T51" fmla="*/ 444 h 595"/>
              <a:gd name="T52" fmla="*/ 150 w 595"/>
              <a:gd name="T53" fmla="*/ 395 h 595"/>
              <a:gd name="T54" fmla="*/ 157 w 595"/>
              <a:gd name="T55" fmla="*/ 278 h 595"/>
              <a:gd name="T56" fmla="*/ 244 w 595"/>
              <a:gd name="T57" fmla="*/ 163 h 595"/>
              <a:gd name="T58" fmla="*/ 346 w 595"/>
              <a:gd name="T59" fmla="*/ 152 h 595"/>
              <a:gd name="T60" fmla="*/ 395 w 595"/>
              <a:gd name="T61" fmla="*/ 149 h 595"/>
              <a:gd name="T62" fmla="*/ 336 w 595"/>
              <a:gd name="T63" fmla="*/ 217 h 595"/>
              <a:gd name="T64" fmla="*/ 277 w 595"/>
              <a:gd name="T65" fmla="*/ 224 h 595"/>
              <a:gd name="T66" fmla="*/ 230 w 595"/>
              <a:gd name="T67" fmla="*/ 292 h 595"/>
              <a:gd name="T68" fmla="*/ 232 w 595"/>
              <a:gd name="T69" fmla="*/ 370 h 595"/>
              <a:gd name="T70" fmla="*/ 282 w 595"/>
              <a:gd name="T71" fmla="*/ 378 h 595"/>
              <a:gd name="T72" fmla="*/ 321 w 595"/>
              <a:gd name="T73" fmla="*/ 342 h 595"/>
              <a:gd name="T74" fmla="*/ 354 w 595"/>
              <a:gd name="T75" fmla="*/ 22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5" h="595">
                <a:moveTo>
                  <a:pt x="395" y="149"/>
                </a:moveTo>
                <a:cubicBezTo>
                  <a:pt x="440" y="149"/>
                  <a:pt x="440" y="149"/>
                  <a:pt x="440" y="149"/>
                </a:cubicBezTo>
                <a:cubicBezTo>
                  <a:pt x="409" y="325"/>
                  <a:pt x="409" y="325"/>
                  <a:pt x="409" y="325"/>
                </a:cubicBezTo>
                <a:cubicBezTo>
                  <a:pt x="406" y="346"/>
                  <a:pt x="405" y="361"/>
                  <a:pt x="409" y="370"/>
                </a:cubicBezTo>
                <a:cubicBezTo>
                  <a:pt x="412" y="379"/>
                  <a:pt x="419" y="383"/>
                  <a:pt x="431" y="383"/>
                </a:cubicBezTo>
                <a:cubicBezTo>
                  <a:pt x="442" y="383"/>
                  <a:pt x="453" y="381"/>
                  <a:pt x="464" y="376"/>
                </a:cubicBezTo>
                <a:cubicBezTo>
                  <a:pt x="475" y="370"/>
                  <a:pt x="484" y="362"/>
                  <a:pt x="493" y="352"/>
                </a:cubicBezTo>
                <a:cubicBezTo>
                  <a:pt x="502" y="341"/>
                  <a:pt x="509" y="327"/>
                  <a:pt x="514" y="311"/>
                </a:cubicBezTo>
                <a:cubicBezTo>
                  <a:pt x="520" y="294"/>
                  <a:pt x="522" y="274"/>
                  <a:pt x="522" y="252"/>
                </a:cubicBezTo>
                <a:cubicBezTo>
                  <a:pt x="522" y="219"/>
                  <a:pt x="517" y="191"/>
                  <a:pt x="506" y="168"/>
                </a:cubicBezTo>
                <a:cubicBezTo>
                  <a:pt x="495" y="145"/>
                  <a:pt x="480" y="126"/>
                  <a:pt x="461" y="111"/>
                </a:cubicBezTo>
                <a:cubicBezTo>
                  <a:pt x="443" y="96"/>
                  <a:pt x="420" y="85"/>
                  <a:pt x="395" y="78"/>
                </a:cubicBezTo>
                <a:cubicBezTo>
                  <a:pt x="369" y="72"/>
                  <a:pt x="341" y="68"/>
                  <a:pt x="312" y="68"/>
                </a:cubicBezTo>
                <a:cubicBezTo>
                  <a:pt x="278" y="68"/>
                  <a:pt x="246" y="74"/>
                  <a:pt x="217" y="86"/>
                </a:cubicBezTo>
                <a:cubicBezTo>
                  <a:pt x="188" y="98"/>
                  <a:pt x="163" y="115"/>
                  <a:pt x="141" y="136"/>
                </a:cubicBezTo>
                <a:cubicBezTo>
                  <a:pt x="120" y="158"/>
                  <a:pt x="103" y="183"/>
                  <a:pt x="91" y="212"/>
                </a:cubicBezTo>
                <a:cubicBezTo>
                  <a:pt x="79" y="242"/>
                  <a:pt x="73" y="274"/>
                  <a:pt x="73" y="308"/>
                </a:cubicBezTo>
                <a:cubicBezTo>
                  <a:pt x="73" y="342"/>
                  <a:pt x="78" y="372"/>
                  <a:pt x="88" y="399"/>
                </a:cubicBezTo>
                <a:cubicBezTo>
                  <a:pt x="98" y="426"/>
                  <a:pt x="113" y="449"/>
                  <a:pt x="133" y="468"/>
                </a:cubicBezTo>
                <a:cubicBezTo>
                  <a:pt x="152" y="487"/>
                  <a:pt x="176" y="501"/>
                  <a:pt x="205" y="512"/>
                </a:cubicBezTo>
                <a:cubicBezTo>
                  <a:pt x="234" y="522"/>
                  <a:pt x="267" y="527"/>
                  <a:pt x="305" y="527"/>
                </a:cubicBezTo>
                <a:cubicBezTo>
                  <a:pt x="317" y="527"/>
                  <a:pt x="332" y="525"/>
                  <a:pt x="348" y="522"/>
                </a:cubicBezTo>
                <a:cubicBezTo>
                  <a:pt x="364" y="519"/>
                  <a:pt x="378" y="515"/>
                  <a:pt x="391" y="509"/>
                </a:cubicBezTo>
                <a:cubicBezTo>
                  <a:pt x="412" y="571"/>
                  <a:pt x="412" y="571"/>
                  <a:pt x="412" y="571"/>
                </a:cubicBezTo>
                <a:cubicBezTo>
                  <a:pt x="394" y="580"/>
                  <a:pt x="376" y="586"/>
                  <a:pt x="357" y="589"/>
                </a:cubicBezTo>
                <a:cubicBezTo>
                  <a:pt x="339" y="593"/>
                  <a:pt x="318" y="595"/>
                  <a:pt x="294" y="595"/>
                </a:cubicBezTo>
                <a:cubicBezTo>
                  <a:pt x="252" y="595"/>
                  <a:pt x="212" y="589"/>
                  <a:pt x="177" y="576"/>
                </a:cubicBezTo>
                <a:cubicBezTo>
                  <a:pt x="141" y="564"/>
                  <a:pt x="110" y="546"/>
                  <a:pt x="83" y="522"/>
                </a:cubicBezTo>
                <a:cubicBezTo>
                  <a:pt x="57" y="498"/>
                  <a:pt x="37" y="469"/>
                  <a:pt x="22" y="433"/>
                </a:cubicBezTo>
                <a:cubicBezTo>
                  <a:pt x="7" y="398"/>
                  <a:pt x="0" y="357"/>
                  <a:pt x="0" y="310"/>
                </a:cubicBezTo>
                <a:cubicBezTo>
                  <a:pt x="0" y="263"/>
                  <a:pt x="8" y="220"/>
                  <a:pt x="25" y="182"/>
                </a:cubicBezTo>
                <a:cubicBezTo>
                  <a:pt x="42" y="144"/>
                  <a:pt x="65" y="111"/>
                  <a:pt x="94" y="84"/>
                </a:cubicBezTo>
                <a:cubicBezTo>
                  <a:pt x="122" y="57"/>
                  <a:pt x="155" y="37"/>
                  <a:pt x="193" y="22"/>
                </a:cubicBezTo>
                <a:cubicBezTo>
                  <a:pt x="231" y="8"/>
                  <a:pt x="271" y="0"/>
                  <a:pt x="313" y="0"/>
                </a:cubicBezTo>
                <a:cubicBezTo>
                  <a:pt x="353" y="0"/>
                  <a:pt x="390" y="6"/>
                  <a:pt x="425" y="18"/>
                </a:cubicBezTo>
                <a:cubicBezTo>
                  <a:pt x="459" y="29"/>
                  <a:pt x="489" y="46"/>
                  <a:pt x="514" y="67"/>
                </a:cubicBezTo>
                <a:cubicBezTo>
                  <a:pt x="539" y="89"/>
                  <a:pt x="559" y="115"/>
                  <a:pt x="573" y="146"/>
                </a:cubicBezTo>
                <a:cubicBezTo>
                  <a:pt x="588" y="177"/>
                  <a:pt x="595" y="212"/>
                  <a:pt x="595" y="252"/>
                </a:cubicBezTo>
                <a:cubicBezTo>
                  <a:pt x="595" y="280"/>
                  <a:pt x="590" y="306"/>
                  <a:pt x="580" y="330"/>
                </a:cubicBezTo>
                <a:cubicBezTo>
                  <a:pt x="570" y="354"/>
                  <a:pt x="557" y="375"/>
                  <a:pt x="540" y="393"/>
                </a:cubicBezTo>
                <a:cubicBezTo>
                  <a:pt x="523" y="411"/>
                  <a:pt x="503" y="425"/>
                  <a:pt x="480" y="436"/>
                </a:cubicBezTo>
                <a:cubicBezTo>
                  <a:pt x="457" y="446"/>
                  <a:pt x="432" y="451"/>
                  <a:pt x="406" y="451"/>
                </a:cubicBezTo>
                <a:cubicBezTo>
                  <a:pt x="396" y="451"/>
                  <a:pt x="385" y="450"/>
                  <a:pt x="376" y="448"/>
                </a:cubicBezTo>
                <a:cubicBezTo>
                  <a:pt x="367" y="445"/>
                  <a:pt x="359" y="441"/>
                  <a:pt x="353" y="436"/>
                </a:cubicBezTo>
                <a:cubicBezTo>
                  <a:pt x="346" y="430"/>
                  <a:pt x="342" y="423"/>
                  <a:pt x="339" y="413"/>
                </a:cubicBezTo>
                <a:cubicBezTo>
                  <a:pt x="336" y="404"/>
                  <a:pt x="335" y="393"/>
                  <a:pt x="336" y="380"/>
                </a:cubicBezTo>
                <a:cubicBezTo>
                  <a:pt x="333" y="380"/>
                  <a:pt x="333" y="380"/>
                  <a:pt x="333" y="380"/>
                </a:cubicBezTo>
                <a:cubicBezTo>
                  <a:pt x="327" y="389"/>
                  <a:pt x="320" y="398"/>
                  <a:pt x="312" y="406"/>
                </a:cubicBezTo>
                <a:cubicBezTo>
                  <a:pt x="305" y="415"/>
                  <a:pt x="296" y="423"/>
                  <a:pt x="287" y="429"/>
                </a:cubicBezTo>
                <a:cubicBezTo>
                  <a:pt x="278" y="436"/>
                  <a:pt x="268" y="441"/>
                  <a:pt x="257" y="445"/>
                </a:cubicBezTo>
                <a:cubicBezTo>
                  <a:pt x="246" y="449"/>
                  <a:pt x="234" y="451"/>
                  <a:pt x="221" y="451"/>
                </a:cubicBezTo>
                <a:cubicBezTo>
                  <a:pt x="211" y="451"/>
                  <a:pt x="201" y="449"/>
                  <a:pt x="191" y="444"/>
                </a:cubicBezTo>
                <a:cubicBezTo>
                  <a:pt x="182" y="440"/>
                  <a:pt x="174" y="433"/>
                  <a:pt x="167" y="425"/>
                </a:cubicBezTo>
                <a:cubicBezTo>
                  <a:pt x="160" y="417"/>
                  <a:pt x="154" y="407"/>
                  <a:pt x="150" y="395"/>
                </a:cubicBezTo>
                <a:cubicBezTo>
                  <a:pt x="146" y="383"/>
                  <a:pt x="144" y="370"/>
                  <a:pt x="144" y="356"/>
                </a:cubicBezTo>
                <a:cubicBezTo>
                  <a:pt x="144" y="329"/>
                  <a:pt x="148" y="303"/>
                  <a:pt x="157" y="278"/>
                </a:cubicBezTo>
                <a:cubicBezTo>
                  <a:pt x="165" y="252"/>
                  <a:pt x="177" y="230"/>
                  <a:pt x="192" y="210"/>
                </a:cubicBezTo>
                <a:cubicBezTo>
                  <a:pt x="207" y="191"/>
                  <a:pt x="225" y="175"/>
                  <a:pt x="244" y="163"/>
                </a:cubicBezTo>
                <a:cubicBezTo>
                  <a:pt x="264" y="151"/>
                  <a:pt x="285" y="145"/>
                  <a:pt x="307" y="145"/>
                </a:cubicBezTo>
                <a:cubicBezTo>
                  <a:pt x="323" y="145"/>
                  <a:pt x="335" y="147"/>
                  <a:pt x="346" y="152"/>
                </a:cubicBezTo>
                <a:cubicBezTo>
                  <a:pt x="356" y="156"/>
                  <a:pt x="366" y="162"/>
                  <a:pt x="374" y="170"/>
                </a:cubicBezTo>
                <a:lnTo>
                  <a:pt x="395" y="149"/>
                </a:lnTo>
                <a:close/>
                <a:moveTo>
                  <a:pt x="354" y="228"/>
                </a:moveTo>
                <a:cubicBezTo>
                  <a:pt x="348" y="223"/>
                  <a:pt x="342" y="219"/>
                  <a:pt x="336" y="217"/>
                </a:cubicBezTo>
                <a:cubicBezTo>
                  <a:pt x="330" y="214"/>
                  <a:pt x="322" y="213"/>
                  <a:pt x="313" y="213"/>
                </a:cubicBezTo>
                <a:cubicBezTo>
                  <a:pt x="300" y="213"/>
                  <a:pt x="288" y="216"/>
                  <a:pt x="277" y="224"/>
                </a:cubicBezTo>
                <a:cubicBezTo>
                  <a:pt x="266" y="231"/>
                  <a:pt x="256" y="241"/>
                  <a:pt x="248" y="252"/>
                </a:cubicBezTo>
                <a:cubicBezTo>
                  <a:pt x="240" y="264"/>
                  <a:pt x="234" y="277"/>
                  <a:pt x="230" y="292"/>
                </a:cubicBezTo>
                <a:cubicBezTo>
                  <a:pt x="225" y="306"/>
                  <a:pt x="223" y="321"/>
                  <a:pt x="223" y="335"/>
                </a:cubicBezTo>
                <a:cubicBezTo>
                  <a:pt x="223" y="349"/>
                  <a:pt x="226" y="361"/>
                  <a:pt x="232" y="370"/>
                </a:cubicBezTo>
                <a:cubicBezTo>
                  <a:pt x="238" y="379"/>
                  <a:pt x="248" y="383"/>
                  <a:pt x="262" y="383"/>
                </a:cubicBezTo>
                <a:cubicBezTo>
                  <a:pt x="268" y="383"/>
                  <a:pt x="275" y="382"/>
                  <a:pt x="282" y="378"/>
                </a:cubicBezTo>
                <a:cubicBezTo>
                  <a:pt x="289" y="374"/>
                  <a:pt x="296" y="369"/>
                  <a:pt x="302" y="363"/>
                </a:cubicBezTo>
                <a:cubicBezTo>
                  <a:pt x="309" y="357"/>
                  <a:pt x="315" y="350"/>
                  <a:pt x="321" y="342"/>
                </a:cubicBezTo>
                <a:cubicBezTo>
                  <a:pt x="327" y="335"/>
                  <a:pt x="333" y="326"/>
                  <a:pt x="337" y="318"/>
                </a:cubicBezTo>
                <a:lnTo>
                  <a:pt x="354" y="22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noChangeAspect="1"/>
          </p:cNvSpPr>
          <p:nvPr/>
        </p:nvSpPr>
        <p:spPr bwMode="auto">
          <a:xfrm>
            <a:off x="498147" y="4476986"/>
            <a:ext cx="348517" cy="429289"/>
          </a:xfrm>
          <a:custGeom>
            <a:avLst/>
            <a:gdLst>
              <a:gd name="T0" fmla="*/ 294 w 296"/>
              <a:gd name="T1" fmla="*/ 112 h 364"/>
              <a:gd name="T2" fmla="*/ 251 w 296"/>
              <a:gd name="T3" fmla="*/ 6 h 364"/>
              <a:gd name="T4" fmla="*/ 237 w 296"/>
              <a:gd name="T5" fmla="*/ 5 h 364"/>
              <a:gd name="T6" fmla="*/ 233 w 296"/>
              <a:gd name="T7" fmla="*/ 8 h 364"/>
              <a:gd name="T8" fmla="*/ 141 w 296"/>
              <a:gd name="T9" fmla="*/ 20 h 364"/>
              <a:gd name="T10" fmla="*/ 89 w 296"/>
              <a:gd name="T11" fmla="*/ 36 h 364"/>
              <a:gd name="T12" fmla="*/ 39 w 296"/>
              <a:gd name="T13" fmla="*/ 88 h 364"/>
              <a:gd name="T14" fmla="*/ 28 w 296"/>
              <a:gd name="T15" fmla="*/ 67 h 364"/>
              <a:gd name="T16" fmla="*/ 3 w 296"/>
              <a:gd name="T17" fmla="*/ 81 h 364"/>
              <a:gd name="T18" fmla="*/ 59 w 296"/>
              <a:gd name="T19" fmla="*/ 226 h 364"/>
              <a:gd name="T20" fmla="*/ 114 w 296"/>
              <a:gd name="T21" fmla="*/ 352 h 364"/>
              <a:gd name="T22" fmla="*/ 140 w 296"/>
              <a:gd name="T23" fmla="*/ 342 h 364"/>
              <a:gd name="T24" fmla="*/ 93 w 296"/>
              <a:gd name="T25" fmla="*/ 217 h 364"/>
              <a:gd name="T26" fmla="*/ 155 w 296"/>
              <a:gd name="T27" fmla="*/ 162 h 364"/>
              <a:gd name="T28" fmla="*/ 234 w 296"/>
              <a:gd name="T29" fmla="*/ 156 h 364"/>
              <a:gd name="T30" fmla="*/ 294 w 296"/>
              <a:gd name="T31" fmla="*/ 122 h 364"/>
              <a:gd name="T32" fmla="*/ 294 w 296"/>
              <a:gd name="T33" fmla="*/ 11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364">
                <a:moveTo>
                  <a:pt x="294" y="112"/>
                </a:moveTo>
                <a:cubicBezTo>
                  <a:pt x="293" y="74"/>
                  <a:pt x="269" y="38"/>
                  <a:pt x="251" y="6"/>
                </a:cubicBezTo>
                <a:cubicBezTo>
                  <a:pt x="248" y="0"/>
                  <a:pt x="239" y="0"/>
                  <a:pt x="237" y="5"/>
                </a:cubicBezTo>
                <a:cubicBezTo>
                  <a:pt x="236" y="6"/>
                  <a:pt x="235" y="7"/>
                  <a:pt x="233" y="8"/>
                </a:cubicBezTo>
                <a:cubicBezTo>
                  <a:pt x="210" y="37"/>
                  <a:pt x="170" y="18"/>
                  <a:pt x="141" y="20"/>
                </a:cubicBezTo>
                <a:cubicBezTo>
                  <a:pt x="123" y="22"/>
                  <a:pt x="105" y="27"/>
                  <a:pt x="89" y="36"/>
                </a:cubicBezTo>
                <a:cubicBezTo>
                  <a:pt x="66" y="48"/>
                  <a:pt x="49" y="66"/>
                  <a:pt x="39" y="88"/>
                </a:cubicBezTo>
                <a:cubicBezTo>
                  <a:pt x="35" y="81"/>
                  <a:pt x="32" y="74"/>
                  <a:pt x="28" y="67"/>
                </a:cubicBezTo>
                <a:cubicBezTo>
                  <a:pt x="19" y="52"/>
                  <a:pt x="0" y="67"/>
                  <a:pt x="3" y="81"/>
                </a:cubicBezTo>
                <a:cubicBezTo>
                  <a:pt x="16" y="130"/>
                  <a:pt x="40" y="178"/>
                  <a:pt x="59" y="226"/>
                </a:cubicBezTo>
                <a:cubicBezTo>
                  <a:pt x="77" y="268"/>
                  <a:pt x="91" y="313"/>
                  <a:pt x="114" y="352"/>
                </a:cubicBezTo>
                <a:cubicBezTo>
                  <a:pt x="121" y="364"/>
                  <a:pt x="143" y="356"/>
                  <a:pt x="140" y="342"/>
                </a:cubicBezTo>
                <a:cubicBezTo>
                  <a:pt x="130" y="299"/>
                  <a:pt x="111" y="258"/>
                  <a:pt x="93" y="217"/>
                </a:cubicBezTo>
                <a:cubicBezTo>
                  <a:pt x="108" y="193"/>
                  <a:pt x="129" y="173"/>
                  <a:pt x="155" y="162"/>
                </a:cubicBezTo>
                <a:cubicBezTo>
                  <a:pt x="182" y="152"/>
                  <a:pt x="206" y="156"/>
                  <a:pt x="234" y="156"/>
                </a:cubicBezTo>
                <a:cubicBezTo>
                  <a:pt x="260" y="156"/>
                  <a:pt x="284" y="148"/>
                  <a:pt x="294" y="122"/>
                </a:cubicBezTo>
                <a:cubicBezTo>
                  <a:pt x="296" y="118"/>
                  <a:pt x="296" y="115"/>
                  <a:pt x="294" y="1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a:grpSpLocks noChangeAspect="1"/>
          </p:cNvGrpSpPr>
          <p:nvPr>
            <p:custDataLst>
              <p:tags r:id="rId1"/>
            </p:custDataLst>
          </p:nvPr>
        </p:nvGrpSpPr>
        <p:grpSpPr>
          <a:xfrm>
            <a:off x="498147" y="5304690"/>
            <a:ext cx="439032" cy="429289"/>
            <a:chOff x="523876" y="7327900"/>
            <a:chExt cx="2432049" cy="2378075"/>
          </a:xfrm>
          <a:solidFill>
            <a:schemeClr val="accent5"/>
          </a:solidFill>
        </p:grpSpPr>
        <p:sp>
          <p:nvSpPr>
            <p:cNvPr id="12" name="Freeform 7"/>
            <p:cNvSpPr>
              <a:spLocks/>
            </p:cNvSpPr>
            <p:nvPr/>
          </p:nvSpPr>
          <p:spPr bwMode="auto">
            <a:xfrm>
              <a:off x="523876" y="7766050"/>
              <a:ext cx="1993898" cy="1939925"/>
            </a:xfrm>
            <a:custGeom>
              <a:avLst/>
              <a:gdLst>
                <a:gd name="T0" fmla="*/ 436 w 531"/>
                <a:gd name="T1" fmla="*/ 335 h 517"/>
                <a:gd name="T2" fmla="*/ 411 w 531"/>
                <a:gd name="T3" fmla="*/ 325 h 517"/>
                <a:gd name="T4" fmla="*/ 383 w 531"/>
                <a:gd name="T5" fmla="*/ 336 h 517"/>
                <a:gd name="T6" fmla="*/ 339 w 531"/>
                <a:gd name="T7" fmla="*/ 380 h 517"/>
                <a:gd name="T8" fmla="*/ 327 w 531"/>
                <a:gd name="T9" fmla="*/ 373 h 517"/>
                <a:gd name="T10" fmla="*/ 227 w 531"/>
                <a:gd name="T11" fmla="*/ 301 h 517"/>
                <a:gd name="T12" fmla="*/ 154 w 531"/>
                <a:gd name="T13" fmla="*/ 200 h 517"/>
                <a:gd name="T14" fmla="*/ 148 w 531"/>
                <a:gd name="T15" fmla="*/ 188 h 517"/>
                <a:gd name="T16" fmla="*/ 192 w 531"/>
                <a:gd name="T17" fmla="*/ 144 h 517"/>
                <a:gd name="T18" fmla="*/ 193 w 531"/>
                <a:gd name="T19" fmla="*/ 92 h 517"/>
                <a:gd name="T20" fmla="*/ 111 w 531"/>
                <a:gd name="T21" fmla="*/ 10 h 517"/>
                <a:gd name="T22" fmla="*/ 86 w 531"/>
                <a:gd name="T23" fmla="*/ 0 h 517"/>
                <a:gd name="T24" fmla="*/ 59 w 531"/>
                <a:gd name="T25" fmla="*/ 11 h 517"/>
                <a:gd name="T26" fmla="*/ 39 w 531"/>
                <a:gd name="T27" fmla="*/ 31 h 517"/>
                <a:gd name="T28" fmla="*/ 37 w 531"/>
                <a:gd name="T29" fmla="*/ 35 h 517"/>
                <a:gd name="T30" fmla="*/ 19 w 531"/>
                <a:gd name="T31" fmla="*/ 67 h 517"/>
                <a:gd name="T32" fmla="*/ 11 w 531"/>
                <a:gd name="T33" fmla="*/ 99 h 517"/>
                <a:gd name="T34" fmla="*/ 150 w 531"/>
                <a:gd name="T35" fmla="*/ 377 h 517"/>
                <a:gd name="T36" fmla="*/ 419 w 531"/>
                <a:gd name="T37" fmla="*/ 517 h 517"/>
                <a:gd name="T38" fmla="*/ 428 w 531"/>
                <a:gd name="T39" fmla="*/ 517 h 517"/>
                <a:gd name="T40" fmla="*/ 461 w 531"/>
                <a:gd name="T41" fmla="*/ 509 h 517"/>
                <a:gd name="T42" fmla="*/ 493 w 531"/>
                <a:gd name="T43" fmla="*/ 491 h 517"/>
                <a:gd name="T44" fmla="*/ 498 w 531"/>
                <a:gd name="T45" fmla="*/ 487 h 517"/>
                <a:gd name="T46" fmla="*/ 516 w 531"/>
                <a:gd name="T47" fmla="*/ 468 h 517"/>
                <a:gd name="T48" fmla="*/ 517 w 531"/>
                <a:gd name="T49" fmla="*/ 416 h 517"/>
                <a:gd name="T50" fmla="*/ 436 w 531"/>
                <a:gd name="T51" fmla="*/ 33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1" h="517">
                  <a:moveTo>
                    <a:pt x="436" y="335"/>
                  </a:moveTo>
                  <a:cubicBezTo>
                    <a:pt x="429" y="328"/>
                    <a:pt x="420" y="325"/>
                    <a:pt x="411" y="325"/>
                  </a:cubicBezTo>
                  <a:cubicBezTo>
                    <a:pt x="400" y="325"/>
                    <a:pt x="390" y="329"/>
                    <a:pt x="383" y="336"/>
                  </a:cubicBezTo>
                  <a:cubicBezTo>
                    <a:pt x="339" y="380"/>
                    <a:pt x="339" y="380"/>
                    <a:pt x="339" y="380"/>
                  </a:cubicBezTo>
                  <a:cubicBezTo>
                    <a:pt x="327" y="373"/>
                    <a:pt x="327" y="373"/>
                    <a:pt x="327" y="373"/>
                  </a:cubicBezTo>
                  <a:cubicBezTo>
                    <a:pt x="301" y="359"/>
                    <a:pt x="265" y="339"/>
                    <a:pt x="227" y="301"/>
                  </a:cubicBezTo>
                  <a:cubicBezTo>
                    <a:pt x="189" y="262"/>
                    <a:pt x="169" y="226"/>
                    <a:pt x="154" y="200"/>
                  </a:cubicBezTo>
                  <a:cubicBezTo>
                    <a:pt x="148" y="188"/>
                    <a:pt x="148" y="188"/>
                    <a:pt x="148" y="188"/>
                  </a:cubicBezTo>
                  <a:cubicBezTo>
                    <a:pt x="192" y="144"/>
                    <a:pt x="192" y="144"/>
                    <a:pt x="192" y="144"/>
                  </a:cubicBezTo>
                  <a:cubicBezTo>
                    <a:pt x="207" y="129"/>
                    <a:pt x="207" y="106"/>
                    <a:pt x="193" y="92"/>
                  </a:cubicBezTo>
                  <a:cubicBezTo>
                    <a:pt x="111" y="10"/>
                    <a:pt x="111" y="10"/>
                    <a:pt x="111" y="10"/>
                  </a:cubicBezTo>
                  <a:cubicBezTo>
                    <a:pt x="105" y="4"/>
                    <a:pt x="96" y="0"/>
                    <a:pt x="86" y="0"/>
                  </a:cubicBezTo>
                  <a:cubicBezTo>
                    <a:pt x="76" y="0"/>
                    <a:pt x="66" y="4"/>
                    <a:pt x="59" y="11"/>
                  </a:cubicBezTo>
                  <a:cubicBezTo>
                    <a:pt x="39" y="31"/>
                    <a:pt x="39" y="31"/>
                    <a:pt x="39" y="31"/>
                  </a:cubicBezTo>
                  <a:cubicBezTo>
                    <a:pt x="37" y="35"/>
                    <a:pt x="37" y="35"/>
                    <a:pt x="37" y="35"/>
                  </a:cubicBezTo>
                  <a:cubicBezTo>
                    <a:pt x="30" y="44"/>
                    <a:pt x="23" y="55"/>
                    <a:pt x="19" y="67"/>
                  </a:cubicBezTo>
                  <a:cubicBezTo>
                    <a:pt x="15" y="78"/>
                    <a:pt x="12" y="88"/>
                    <a:pt x="11" y="99"/>
                  </a:cubicBezTo>
                  <a:cubicBezTo>
                    <a:pt x="0" y="187"/>
                    <a:pt x="41" y="267"/>
                    <a:pt x="150" y="377"/>
                  </a:cubicBezTo>
                  <a:cubicBezTo>
                    <a:pt x="280" y="507"/>
                    <a:pt x="389" y="517"/>
                    <a:pt x="419" y="517"/>
                  </a:cubicBezTo>
                  <a:cubicBezTo>
                    <a:pt x="424" y="517"/>
                    <a:pt x="428" y="517"/>
                    <a:pt x="428" y="517"/>
                  </a:cubicBezTo>
                  <a:cubicBezTo>
                    <a:pt x="440" y="515"/>
                    <a:pt x="450" y="513"/>
                    <a:pt x="461" y="509"/>
                  </a:cubicBezTo>
                  <a:cubicBezTo>
                    <a:pt x="473" y="504"/>
                    <a:pt x="483" y="498"/>
                    <a:pt x="493" y="491"/>
                  </a:cubicBezTo>
                  <a:cubicBezTo>
                    <a:pt x="498" y="487"/>
                    <a:pt x="498" y="487"/>
                    <a:pt x="498" y="487"/>
                  </a:cubicBezTo>
                  <a:cubicBezTo>
                    <a:pt x="516" y="468"/>
                    <a:pt x="516" y="468"/>
                    <a:pt x="516" y="468"/>
                  </a:cubicBezTo>
                  <a:cubicBezTo>
                    <a:pt x="531" y="454"/>
                    <a:pt x="531" y="430"/>
                    <a:pt x="517" y="416"/>
                  </a:cubicBezTo>
                  <a:lnTo>
                    <a:pt x="436"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1500191" y="8302624"/>
              <a:ext cx="492127" cy="469903"/>
            </a:xfrm>
            <a:custGeom>
              <a:avLst/>
              <a:gdLst>
                <a:gd name="T0" fmla="*/ 89 w 131"/>
                <a:gd name="T1" fmla="*/ 40 h 125"/>
                <a:gd name="T2" fmla="*/ 24 w 131"/>
                <a:gd name="T3" fmla="*/ 3 h 125"/>
                <a:gd name="T4" fmla="*/ 13 w 131"/>
                <a:gd name="T5" fmla="*/ 0 h 125"/>
                <a:gd name="T6" fmla="*/ 10 w 131"/>
                <a:gd name="T7" fmla="*/ 11 h 125"/>
                <a:gd name="T8" fmla="*/ 6 w 131"/>
                <a:gd name="T9" fmla="*/ 23 h 125"/>
                <a:gd name="T10" fmla="*/ 0 w 131"/>
                <a:gd name="T11" fmla="*/ 36 h 125"/>
                <a:gd name="T12" fmla="*/ 14 w 131"/>
                <a:gd name="T13" fmla="*/ 39 h 125"/>
                <a:gd name="T14" fmla="*/ 62 w 131"/>
                <a:gd name="T15" fmla="*/ 67 h 125"/>
                <a:gd name="T16" fmla="*/ 89 w 131"/>
                <a:gd name="T17" fmla="*/ 113 h 125"/>
                <a:gd name="T18" fmla="*/ 92 w 131"/>
                <a:gd name="T19" fmla="*/ 122 h 125"/>
                <a:gd name="T20" fmla="*/ 109 w 131"/>
                <a:gd name="T21" fmla="*/ 123 h 125"/>
                <a:gd name="T22" fmla="*/ 114 w 131"/>
                <a:gd name="T23" fmla="*/ 123 h 125"/>
                <a:gd name="T24" fmla="*/ 131 w 131"/>
                <a:gd name="T25" fmla="*/ 125 h 125"/>
                <a:gd name="T26" fmla="*/ 127 w 131"/>
                <a:gd name="T27" fmla="*/ 109 h 125"/>
                <a:gd name="T28" fmla="*/ 89 w 131"/>
                <a:gd name="T29"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25">
                  <a:moveTo>
                    <a:pt x="89" y="40"/>
                  </a:moveTo>
                  <a:cubicBezTo>
                    <a:pt x="71" y="22"/>
                    <a:pt x="49" y="10"/>
                    <a:pt x="24" y="3"/>
                  </a:cubicBezTo>
                  <a:cubicBezTo>
                    <a:pt x="13" y="0"/>
                    <a:pt x="13" y="0"/>
                    <a:pt x="13" y="0"/>
                  </a:cubicBezTo>
                  <a:cubicBezTo>
                    <a:pt x="10" y="11"/>
                    <a:pt x="10" y="11"/>
                    <a:pt x="10" y="11"/>
                  </a:cubicBezTo>
                  <a:cubicBezTo>
                    <a:pt x="9" y="15"/>
                    <a:pt x="7" y="19"/>
                    <a:pt x="6" y="23"/>
                  </a:cubicBezTo>
                  <a:cubicBezTo>
                    <a:pt x="0" y="36"/>
                    <a:pt x="0" y="36"/>
                    <a:pt x="0" y="36"/>
                  </a:cubicBezTo>
                  <a:cubicBezTo>
                    <a:pt x="14" y="39"/>
                    <a:pt x="14" y="39"/>
                    <a:pt x="14" y="39"/>
                  </a:cubicBezTo>
                  <a:cubicBezTo>
                    <a:pt x="32" y="44"/>
                    <a:pt x="49" y="54"/>
                    <a:pt x="62" y="67"/>
                  </a:cubicBezTo>
                  <a:cubicBezTo>
                    <a:pt x="75" y="80"/>
                    <a:pt x="84" y="96"/>
                    <a:pt x="89" y="113"/>
                  </a:cubicBezTo>
                  <a:cubicBezTo>
                    <a:pt x="92" y="122"/>
                    <a:pt x="92" y="122"/>
                    <a:pt x="92" y="122"/>
                  </a:cubicBezTo>
                  <a:cubicBezTo>
                    <a:pt x="109" y="123"/>
                    <a:pt x="109" y="123"/>
                    <a:pt x="109" y="123"/>
                  </a:cubicBezTo>
                  <a:cubicBezTo>
                    <a:pt x="111" y="123"/>
                    <a:pt x="113" y="123"/>
                    <a:pt x="114" y="123"/>
                  </a:cubicBezTo>
                  <a:cubicBezTo>
                    <a:pt x="131" y="125"/>
                    <a:pt x="131" y="125"/>
                    <a:pt x="131" y="125"/>
                  </a:cubicBezTo>
                  <a:cubicBezTo>
                    <a:pt x="127" y="109"/>
                    <a:pt x="127" y="109"/>
                    <a:pt x="127" y="109"/>
                  </a:cubicBezTo>
                  <a:cubicBezTo>
                    <a:pt x="121" y="83"/>
                    <a:pt x="108" y="59"/>
                    <a:pt x="8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p:nvSpPr>
          <p:spPr bwMode="auto">
            <a:xfrm>
              <a:off x="1530348" y="7994651"/>
              <a:ext cx="765176" cy="808039"/>
            </a:xfrm>
            <a:custGeom>
              <a:avLst/>
              <a:gdLst>
                <a:gd name="T0" fmla="*/ 138 w 204"/>
                <a:gd name="T1" fmla="*/ 65 h 215"/>
                <a:gd name="T2" fmla="*/ 16 w 204"/>
                <a:gd name="T3" fmla="*/ 2 h 215"/>
                <a:gd name="T4" fmla="*/ 0 w 204"/>
                <a:gd name="T5" fmla="*/ 0 h 215"/>
                <a:gd name="T6" fmla="*/ 3 w 204"/>
                <a:gd name="T7" fmla="*/ 16 h 215"/>
                <a:gd name="T8" fmla="*/ 5 w 204"/>
                <a:gd name="T9" fmla="*/ 30 h 215"/>
                <a:gd name="T10" fmla="*/ 6 w 204"/>
                <a:gd name="T11" fmla="*/ 39 h 215"/>
                <a:gd name="T12" fmla="*/ 14 w 204"/>
                <a:gd name="T13" fmla="*/ 41 h 215"/>
                <a:gd name="T14" fmla="*/ 112 w 204"/>
                <a:gd name="T15" fmla="*/ 92 h 215"/>
                <a:gd name="T16" fmla="*/ 165 w 204"/>
                <a:gd name="T17" fmla="*/ 204 h 215"/>
                <a:gd name="T18" fmla="*/ 166 w 204"/>
                <a:gd name="T19" fmla="*/ 213 h 215"/>
                <a:gd name="T20" fmla="*/ 180 w 204"/>
                <a:gd name="T21" fmla="*/ 215 h 215"/>
                <a:gd name="T22" fmla="*/ 188 w 204"/>
                <a:gd name="T23" fmla="*/ 215 h 215"/>
                <a:gd name="T24" fmla="*/ 204 w 204"/>
                <a:gd name="T25" fmla="*/ 215 h 215"/>
                <a:gd name="T26" fmla="*/ 203 w 204"/>
                <a:gd name="T27" fmla="*/ 202 h 215"/>
                <a:gd name="T28" fmla="*/ 138 w 204"/>
                <a:gd name="T29" fmla="*/ 6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15">
                  <a:moveTo>
                    <a:pt x="138" y="65"/>
                  </a:moveTo>
                  <a:cubicBezTo>
                    <a:pt x="105" y="32"/>
                    <a:pt x="63" y="10"/>
                    <a:pt x="16" y="2"/>
                  </a:cubicBezTo>
                  <a:cubicBezTo>
                    <a:pt x="0" y="0"/>
                    <a:pt x="0" y="0"/>
                    <a:pt x="0" y="0"/>
                  </a:cubicBezTo>
                  <a:cubicBezTo>
                    <a:pt x="3" y="16"/>
                    <a:pt x="3" y="16"/>
                    <a:pt x="3" y="16"/>
                  </a:cubicBezTo>
                  <a:cubicBezTo>
                    <a:pt x="3" y="21"/>
                    <a:pt x="4" y="26"/>
                    <a:pt x="5" y="30"/>
                  </a:cubicBezTo>
                  <a:cubicBezTo>
                    <a:pt x="6" y="39"/>
                    <a:pt x="6" y="39"/>
                    <a:pt x="6" y="39"/>
                  </a:cubicBezTo>
                  <a:cubicBezTo>
                    <a:pt x="14" y="41"/>
                    <a:pt x="14" y="41"/>
                    <a:pt x="14" y="41"/>
                  </a:cubicBezTo>
                  <a:cubicBezTo>
                    <a:pt x="52" y="48"/>
                    <a:pt x="85" y="65"/>
                    <a:pt x="112" y="92"/>
                  </a:cubicBezTo>
                  <a:cubicBezTo>
                    <a:pt x="142" y="122"/>
                    <a:pt x="160" y="161"/>
                    <a:pt x="165" y="204"/>
                  </a:cubicBezTo>
                  <a:cubicBezTo>
                    <a:pt x="166" y="213"/>
                    <a:pt x="166" y="213"/>
                    <a:pt x="166" y="213"/>
                  </a:cubicBezTo>
                  <a:cubicBezTo>
                    <a:pt x="180" y="215"/>
                    <a:pt x="180" y="215"/>
                    <a:pt x="180" y="215"/>
                  </a:cubicBezTo>
                  <a:cubicBezTo>
                    <a:pt x="182" y="215"/>
                    <a:pt x="184" y="215"/>
                    <a:pt x="188" y="215"/>
                  </a:cubicBezTo>
                  <a:cubicBezTo>
                    <a:pt x="204" y="215"/>
                    <a:pt x="204" y="215"/>
                    <a:pt x="204" y="215"/>
                  </a:cubicBezTo>
                  <a:cubicBezTo>
                    <a:pt x="203" y="202"/>
                    <a:pt x="203" y="202"/>
                    <a:pt x="203" y="202"/>
                  </a:cubicBezTo>
                  <a:cubicBezTo>
                    <a:pt x="198" y="149"/>
                    <a:pt x="175" y="102"/>
                    <a:pt x="138"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a:off x="1462087" y="7658097"/>
              <a:ext cx="1163634" cy="1139825"/>
            </a:xfrm>
            <a:custGeom>
              <a:avLst/>
              <a:gdLst>
                <a:gd name="T0" fmla="*/ 219 w 310"/>
                <a:gd name="T1" fmla="*/ 92 h 304"/>
                <a:gd name="T2" fmla="*/ 15 w 310"/>
                <a:gd name="T3" fmla="*/ 1 h 304"/>
                <a:gd name="T4" fmla="*/ 0 w 310"/>
                <a:gd name="T5" fmla="*/ 0 h 304"/>
                <a:gd name="T6" fmla="*/ 3 w 310"/>
                <a:gd name="T7" fmla="*/ 15 h 304"/>
                <a:gd name="T8" fmla="*/ 6 w 310"/>
                <a:gd name="T9" fmla="*/ 30 h 304"/>
                <a:gd name="T10" fmla="*/ 7 w 310"/>
                <a:gd name="T11" fmla="*/ 39 h 304"/>
                <a:gd name="T12" fmla="*/ 16 w 310"/>
                <a:gd name="T13" fmla="*/ 39 h 304"/>
                <a:gd name="T14" fmla="*/ 192 w 310"/>
                <a:gd name="T15" fmla="*/ 119 h 304"/>
                <a:gd name="T16" fmla="*/ 271 w 310"/>
                <a:gd name="T17" fmla="*/ 293 h 304"/>
                <a:gd name="T18" fmla="*/ 272 w 310"/>
                <a:gd name="T19" fmla="*/ 304 h 304"/>
                <a:gd name="T20" fmla="*/ 284 w 310"/>
                <a:gd name="T21" fmla="*/ 304 h 304"/>
                <a:gd name="T22" fmla="*/ 293 w 310"/>
                <a:gd name="T23" fmla="*/ 303 h 304"/>
                <a:gd name="T24" fmla="*/ 310 w 310"/>
                <a:gd name="T25" fmla="*/ 302 h 304"/>
                <a:gd name="T26" fmla="*/ 309 w 310"/>
                <a:gd name="T27" fmla="*/ 290 h 304"/>
                <a:gd name="T28" fmla="*/ 219 w 310"/>
                <a:gd name="T29" fmla="*/ 9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304">
                  <a:moveTo>
                    <a:pt x="219" y="92"/>
                  </a:moveTo>
                  <a:cubicBezTo>
                    <a:pt x="165" y="38"/>
                    <a:pt x="92" y="6"/>
                    <a:pt x="15" y="1"/>
                  </a:cubicBezTo>
                  <a:cubicBezTo>
                    <a:pt x="0" y="0"/>
                    <a:pt x="0" y="0"/>
                    <a:pt x="0" y="0"/>
                  </a:cubicBezTo>
                  <a:cubicBezTo>
                    <a:pt x="3" y="15"/>
                    <a:pt x="3" y="15"/>
                    <a:pt x="3" y="15"/>
                  </a:cubicBezTo>
                  <a:cubicBezTo>
                    <a:pt x="4" y="20"/>
                    <a:pt x="5" y="25"/>
                    <a:pt x="6" y="30"/>
                  </a:cubicBezTo>
                  <a:cubicBezTo>
                    <a:pt x="7" y="39"/>
                    <a:pt x="7" y="39"/>
                    <a:pt x="7" y="39"/>
                  </a:cubicBezTo>
                  <a:cubicBezTo>
                    <a:pt x="16" y="39"/>
                    <a:pt x="16" y="39"/>
                    <a:pt x="16" y="39"/>
                  </a:cubicBezTo>
                  <a:cubicBezTo>
                    <a:pt x="83" y="44"/>
                    <a:pt x="145" y="72"/>
                    <a:pt x="192" y="119"/>
                  </a:cubicBezTo>
                  <a:cubicBezTo>
                    <a:pt x="238" y="165"/>
                    <a:pt x="266" y="227"/>
                    <a:pt x="271" y="293"/>
                  </a:cubicBezTo>
                  <a:cubicBezTo>
                    <a:pt x="272" y="304"/>
                    <a:pt x="272" y="304"/>
                    <a:pt x="272" y="304"/>
                  </a:cubicBezTo>
                  <a:cubicBezTo>
                    <a:pt x="284" y="304"/>
                    <a:pt x="284" y="304"/>
                    <a:pt x="284" y="304"/>
                  </a:cubicBezTo>
                  <a:cubicBezTo>
                    <a:pt x="287" y="304"/>
                    <a:pt x="289" y="303"/>
                    <a:pt x="293" y="303"/>
                  </a:cubicBezTo>
                  <a:cubicBezTo>
                    <a:pt x="310" y="302"/>
                    <a:pt x="310" y="302"/>
                    <a:pt x="310" y="302"/>
                  </a:cubicBezTo>
                  <a:cubicBezTo>
                    <a:pt x="309" y="290"/>
                    <a:pt x="309" y="290"/>
                    <a:pt x="309" y="290"/>
                  </a:cubicBezTo>
                  <a:cubicBezTo>
                    <a:pt x="303" y="215"/>
                    <a:pt x="271" y="145"/>
                    <a:pt x="21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p:nvSpPr>
          <p:spPr bwMode="auto">
            <a:xfrm>
              <a:off x="1458915" y="7327900"/>
              <a:ext cx="1497010" cy="1444626"/>
            </a:xfrm>
            <a:custGeom>
              <a:avLst/>
              <a:gdLst>
                <a:gd name="T0" fmla="*/ 398 w 399"/>
                <a:gd name="T1" fmla="*/ 369 h 385"/>
                <a:gd name="T2" fmla="*/ 282 w 399"/>
                <a:gd name="T3" fmla="*/ 118 h 385"/>
                <a:gd name="T4" fmla="*/ 14 w 399"/>
                <a:gd name="T5" fmla="*/ 1 h 385"/>
                <a:gd name="T6" fmla="*/ 2 w 399"/>
                <a:gd name="T7" fmla="*/ 0 h 385"/>
                <a:gd name="T8" fmla="*/ 1 w 399"/>
                <a:gd name="T9" fmla="*/ 12 h 385"/>
                <a:gd name="T10" fmla="*/ 1 w 399"/>
                <a:gd name="T11" fmla="*/ 21 h 385"/>
                <a:gd name="T12" fmla="*/ 0 w 399"/>
                <a:gd name="T13" fmla="*/ 38 h 385"/>
                <a:gd name="T14" fmla="*/ 12 w 399"/>
                <a:gd name="T15" fmla="*/ 39 h 385"/>
                <a:gd name="T16" fmla="*/ 255 w 399"/>
                <a:gd name="T17" fmla="*/ 145 h 385"/>
                <a:gd name="T18" fmla="*/ 361 w 399"/>
                <a:gd name="T19" fmla="*/ 372 h 385"/>
                <a:gd name="T20" fmla="*/ 362 w 399"/>
                <a:gd name="T21" fmla="*/ 385 h 385"/>
                <a:gd name="T22" fmla="*/ 374 w 399"/>
                <a:gd name="T23" fmla="*/ 383 h 385"/>
                <a:gd name="T24" fmla="*/ 386 w 399"/>
                <a:gd name="T25" fmla="*/ 382 h 385"/>
                <a:gd name="T26" fmla="*/ 399 w 399"/>
                <a:gd name="T27" fmla="*/ 381 h 385"/>
                <a:gd name="T28" fmla="*/ 398 w 399"/>
                <a:gd name="T29" fmla="*/ 36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9" h="385">
                  <a:moveTo>
                    <a:pt x="398" y="369"/>
                  </a:moveTo>
                  <a:cubicBezTo>
                    <a:pt x="391" y="274"/>
                    <a:pt x="350" y="185"/>
                    <a:pt x="282" y="118"/>
                  </a:cubicBezTo>
                  <a:cubicBezTo>
                    <a:pt x="211" y="46"/>
                    <a:pt x="115" y="5"/>
                    <a:pt x="14" y="1"/>
                  </a:cubicBezTo>
                  <a:cubicBezTo>
                    <a:pt x="2" y="0"/>
                    <a:pt x="2" y="0"/>
                    <a:pt x="2" y="0"/>
                  </a:cubicBezTo>
                  <a:cubicBezTo>
                    <a:pt x="1" y="12"/>
                    <a:pt x="1" y="12"/>
                    <a:pt x="1" y="12"/>
                  </a:cubicBezTo>
                  <a:cubicBezTo>
                    <a:pt x="1" y="15"/>
                    <a:pt x="1" y="18"/>
                    <a:pt x="1" y="21"/>
                  </a:cubicBezTo>
                  <a:cubicBezTo>
                    <a:pt x="0" y="38"/>
                    <a:pt x="0" y="38"/>
                    <a:pt x="0" y="38"/>
                  </a:cubicBezTo>
                  <a:cubicBezTo>
                    <a:pt x="12" y="39"/>
                    <a:pt x="12" y="39"/>
                    <a:pt x="12" y="39"/>
                  </a:cubicBezTo>
                  <a:cubicBezTo>
                    <a:pt x="104" y="42"/>
                    <a:pt x="191" y="80"/>
                    <a:pt x="255" y="145"/>
                  </a:cubicBezTo>
                  <a:cubicBezTo>
                    <a:pt x="316" y="206"/>
                    <a:pt x="354" y="286"/>
                    <a:pt x="361" y="372"/>
                  </a:cubicBezTo>
                  <a:cubicBezTo>
                    <a:pt x="362" y="385"/>
                    <a:pt x="362" y="385"/>
                    <a:pt x="362" y="385"/>
                  </a:cubicBezTo>
                  <a:cubicBezTo>
                    <a:pt x="374" y="383"/>
                    <a:pt x="374" y="383"/>
                    <a:pt x="374" y="383"/>
                  </a:cubicBezTo>
                  <a:cubicBezTo>
                    <a:pt x="378" y="383"/>
                    <a:pt x="382" y="383"/>
                    <a:pt x="386" y="382"/>
                  </a:cubicBezTo>
                  <a:cubicBezTo>
                    <a:pt x="399" y="381"/>
                    <a:pt x="399" y="381"/>
                    <a:pt x="399" y="381"/>
                  </a:cubicBezTo>
                  <a:lnTo>
                    <a:pt x="398"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Content Placeholder 2"/>
          <p:cNvSpPr txBox="1">
            <a:spLocks/>
          </p:cNvSpPr>
          <p:nvPr/>
        </p:nvSpPr>
        <p:spPr>
          <a:xfrm>
            <a:off x="1226505" y="3732690"/>
            <a:ext cx="3183449" cy="352975"/>
          </a:xfrm>
          <a:prstGeom prst="rect">
            <a:avLst/>
          </a:prstGeom>
        </p:spPr>
        <p:txBody>
          <a:bodyPr vert="horz" lIns="91440" tIns="45720" rIns="91440" bIns="45720" rtlCol="0" anchor="ctr"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535787">
              <a:buFont typeface="Verdana" pitchFamily="34" charset="0"/>
              <a:buNone/>
              <a:defRPr/>
            </a:pPr>
            <a:r>
              <a:rPr lang="en-US" b="1" dirty="0" err="1" smtClean="0">
                <a:solidFill>
                  <a:schemeClr val="accent2"/>
                </a:solidFill>
                <a:latin typeface="+mj-lt"/>
                <a:cs typeface="Frutiger CE 45 Light"/>
              </a:rPr>
              <a:t>luan</a:t>
            </a:r>
            <a:r>
              <a:rPr lang="en-US" b="1" dirty="0" err="1" smtClean="0">
                <a:solidFill>
                  <a:schemeClr val="accent5"/>
                </a:solidFill>
                <a:latin typeface="+mj-lt"/>
                <a:cs typeface="Frutiger CE 45 Light"/>
              </a:rPr>
              <a:t>@</a:t>
            </a:r>
            <a:r>
              <a:rPr lang="en-US" b="1" dirty="0" err="1" smtClean="0">
                <a:solidFill>
                  <a:schemeClr val="accent2"/>
                </a:solidFill>
                <a:latin typeface="+mj-lt"/>
                <a:cs typeface="Frutiger CE 45 Light"/>
              </a:rPr>
              <a:t>finmkt.io</a:t>
            </a:r>
            <a:endParaRPr lang="en-US" b="1" dirty="0" smtClean="0">
              <a:solidFill>
                <a:schemeClr val="accent2"/>
              </a:solidFill>
              <a:latin typeface="+mj-lt"/>
              <a:cs typeface="Frutiger CE 45 Light"/>
            </a:endParaRPr>
          </a:p>
        </p:txBody>
      </p:sp>
      <p:sp>
        <p:nvSpPr>
          <p:cNvPr id="19" name="Content Placeholder 2"/>
          <p:cNvSpPr txBox="1">
            <a:spLocks/>
          </p:cNvSpPr>
          <p:nvPr/>
        </p:nvSpPr>
        <p:spPr>
          <a:xfrm>
            <a:off x="1226505" y="5259439"/>
            <a:ext cx="3183449" cy="519790"/>
          </a:xfrm>
          <a:prstGeom prst="rect">
            <a:avLst/>
          </a:prstGeom>
        </p:spPr>
        <p:txBody>
          <a:bodyPr vert="horz" lIns="91440" tIns="45720" rIns="91440" bIns="45720" rtlCol="0" anchor="ctr" anchorCtr="0">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535787">
              <a:buFont typeface="Verdana" pitchFamily="34" charset="0"/>
              <a:buNone/>
              <a:defRPr/>
            </a:pPr>
            <a:r>
              <a:rPr lang="en-US" dirty="0" smtClean="0">
                <a:solidFill>
                  <a:schemeClr val="accent2"/>
                </a:solidFill>
                <a:latin typeface="+mj-lt"/>
                <a:cs typeface="Frutiger CE 45 Light"/>
              </a:rPr>
              <a:t>917.633.4347</a:t>
            </a:r>
          </a:p>
        </p:txBody>
      </p:sp>
    </p:spTree>
    <p:extLst>
      <p:ext uri="{BB962C8B-B14F-4D97-AF65-F5344CB8AC3E}">
        <p14:creationId xmlns:p14="http://schemas.microsoft.com/office/powerpoint/2010/main" val="29726874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12_88 13_88</a:t>
            </a:r>
            <a:endParaRPr lang="en-US" sz="105">
              <a:solidFill>
                <a:srgbClr val="FFFFFF"/>
              </a:solidFill>
            </a:endParaRPr>
          </a:p>
        </p:txBody>
      </p:sp>
      <p:sp>
        <p:nvSpPr>
          <p:cNvPr id="12" name="Content Placeholder 2"/>
          <p:cNvSpPr txBox="1">
            <a:spLocks/>
          </p:cNvSpPr>
          <p:nvPr>
            <p:custDataLst>
              <p:tags r:id="rId1"/>
            </p:custDataLst>
          </p:nvPr>
        </p:nvSpPr>
        <p:spPr>
          <a:xfrm>
            <a:off x="2467758" y="2885842"/>
            <a:ext cx="9896354" cy="1019292"/>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99"/>
              </a:spcBef>
              <a:buSzPct val="100000"/>
              <a:buNone/>
            </a:pPr>
            <a:endParaRPr lang="en-US" sz="1200" dirty="0">
              <a:latin typeface="+mj-lt"/>
            </a:endParaRPr>
          </a:p>
        </p:txBody>
      </p:sp>
      <p:sp>
        <p:nvSpPr>
          <p:cNvPr id="13" name="Content Placeholder 2"/>
          <p:cNvSpPr txBox="1">
            <a:spLocks/>
          </p:cNvSpPr>
          <p:nvPr>
            <p:custDataLst>
              <p:tags r:id="rId2"/>
            </p:custDataLst>
          </p:nvPr>
        </p:nvSpPr>
        <p:spPr>
          <a:xfrm>
            <a:off x="2467759" y="5815634"/>
            <a:ext cx="9896354" cy="1036579"/>
          </a:xfrm>
          <a:prstGeom prst="rect">
            <a:avLst/>
          </a:prstGeom>
        </p:spPr>
        <p:txBody>
          <a:bodyPr lIns="0" tIns="0" rIns="0" bIns="0">
            <a:noAutofit/>
          </a:bodyPr>
          <a:lstStyle>
            <a:lvl1pPr marL="342797" indent="-342797" algn="l" defTabSz="457062" rtl="0" eaLnBrk="1" latinLnBrk="0" hangingPunct="1">
              <a:spcBef>
                <a:spcPct val="20000"/>
              </a:spcBef>
              <a:buFont typeface="Arial"/>
              <a:buChar char="•"/>
              <a:defRPr sz="3200" kern="1200">
                <a:solidFill>
                  <a:schemeClr val="tx1"/>
                </a:solidFill>
                <a:latin typeface="+mn-lt"/>
                <a:ea typeface="+mn-ea"/>
                <a:cs typeface="+mn-cs"/>
              </a:defRPr>
            </a:lvl1pPr>
            <a:lvl2pPr marL="742726" indent="-285663" algn="l" defTabSz="457062" rtl="0" eaLnBrk="1" latinLnBrk="0" hangingPunct="1">
              <a:spcBef>
                <a:spcPct val="20000"/>
              </a:spcBef>
              <a:buFont typeface="Arial"/>
              <a:buChar char="–"/>
              <a:defRPr sz="2800" kern="1200">
                <a:solidFill>
                  <a:schemeClr val="tx1"/>
                </a:solidFill>
                <a:latin typeface="+mn-lt"/>
                <a:ea typeface="+mn-ea"/>
                <a:cs typeface="+mn-cs"/>
              </a:defRPr>
            </a:lvl2pPr>
            <a:lvl3pPr marL="1142656" indent="-228532" algn="l" defTabSz="457062" rtl="0" eaLnBrk="1" latinLnBrk="0" hangingPunct="1">
              <a:spcBef>
                <a:spcPct val="20000"/>
              </a:spcBef>
              <a:buFont typeface="Arial"/>
              <a:buChar char="•"/>
              <a:defRPr sz="2400" kern="1200">
                <a:solidFill>
                  <a:schemeClr val="tx1"/>
                </a:solidFill>
                <a:latin typeface="+mn-lt"/>
                <a:ea typeface="+mn-ea"/>
                <a:cs typeface="+mn-cs"/>
              </a:defRPr>
            </a:lvl3pPr>
            <a:lvl4pPr marL="1599719" indent="-228532" algn="l" defTabSz="457062" rtl="0" eaLnBrk="1" latinLnBrk="0" hangingPunct="1">
              <a:spcBef>
                <a:spcPct val="20000"/>
              </a:spcBef>
              <a:buFont typeface="Arial"/>
              <a:buChar char="–"/>
              <a:defRPr sz="2000" kern="1200">
                <a:solidFill>
                  <a:schemeClr val="tx1"/>
                </a:solidFill>
                <a:latin typeface="+mn-lt"/>
                <a:ea typeface="+mn-ea"/>
                <a:cs typeface="+mn-cs"/>
              </a:defRPr>
            </a:lvl4pPr>
            <a:lvl5pPr marL="2056781" indent="-228532" algn="l" defTabSz="457062" rtl="0" eaLnBrk="1" latinLnBrk="0" hangingPunct="1">
              <a:spcBef>
                <a:spcPct val="20000"/>
              </a:spcBef>
              <a:buFont typeface="Arial"/>
              <a:buChar char="»"/>
              <a:defRPr sz="2000" kern="1200">
                <a:solidFill>
                  <a:schemeClr val="tx1"/>
                </a:solidFill>
                <a:latin typeface="+mn-lt"/>
                <a:ea typeface="+mn-ea"/>
                <a:cs typeface="+mn-cs"/>
              </a:defRPr>
            </a:lvl5pPr>
            <a:lvl6pPr marL="2513843" indent="-228532" algn="l" defTabSz="457062" rtl="0" eaLnBrk="1" latinLnBrk="0" hangingPunct="1">
              <a:spcBef>
                <a:spcPct val="20000"/>
              </a:spcBef>
              <a:buFont typeface="Arial"/>
              <a:buChar char="•"/>
              <a:defRPr sz="2000" kern="1200">
                <a:solidFill>
                  <a:schemeClr val="tx1"/>
                </a:solidFill>
                <a:latin typeface="+mn-lt"/>
                <a:ea typeface="+mn-ea"/>
                <a:cs typeface="+mn-cs"/>
              </a:defRPr>
            </a:lvl6pPr>
            <a:lvl7pPr marL="2970907" indent="-228532" algn="l" defTabSz="457062" rtl="0" eaLnBrk="1" latinLnBrk="0" hangingPunct="1">
              <a:spcBef>
                <a:spcPct val="20000"/>
              </a:spcBef>
              <a:buFont typeface="Arial"/>
              <a:buChar char="•"/>
              <a:defRPr sz="2000" kern="1200">
                <a:solidFill>
                  <a:schemeClr val="tx1"/>
                </a:solidFill>
                <a:latin typeface="+mn-lt"/>
                <a:ea typeface="+mn-ea"/>
                <a:cs typeface="+mn-cs"/>
              </a:defRPr>
            </a:lvl7pPr>
            <a:lvl8pPr marL="3427969" indent="-228532" algn="l" defTabSz="457062" rtl="0" eaLnBrk="1" latinLnBrk="0" hangingPunct="1">
              <a:spcBef>
                <a:spcPct val="20000"/>
              </a:spcBef>
              <a:buFont typeface="Arial"/>
              <a:buChar char="•"/>
              <a:defRPr sz="2000" kern="1200">
                <a:solidFill>
                  <a:schemeClr val="tx1"/>
                </a:solidFill>
                <a:latin typeface="+mn-lt"/>
                <a:ea typeface="+mn-ea"/>
                <a:cs typeface="+mn-cs"/>
              </a:defRPr>
            </a:lvl8pPr>
            <a:lvl9pPr marL="3885033" indent="-228532" algn="l" defTabSz="457062"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78332">
              <a:spcBef>
                <a:spcPts val="97"/>
              </a:spcBef>
              <a:buSzPct val="100000"/>
              <a:buNone/>
            </a:pPr>
            <a:endParaRPr lang="en-US" sz="1200" dirty="0">
              <a:latin typeface="+mj-lt"/>
              <a:ea typeface="R Frutiger Roman"/>
              <a:cs typeface="Fruiger_"/>
            </a:endParaRPr>
          </a:p>
        </p:txBody>
      </p:sp>
      <p:sp>
        <p:nvSpPr>
          <p:cNvPr id="4" name="Title 3"/>
          <p:cNvSpPr>
            <a:spLocks noGrp="1"/>
          </p:cNvSpPr>
          <p:nvPr>
            <p:ph type="title"/>
          </p:nvPr>
        </p:nvSpPr>
        <p:spPr/>
        <p:txBody>
          <a:bodyPr/>
          <a:lstStyle/>
          <a:p>
            <a:pPr algn="ctr"/>
            <a:r>
              <a:rPr lang="en-US" sz="3600" dirty="0" smtClean="0"/>
              <a:t>Forward-Looking Statements</a:t>
            </a:r>
            <a:endParaRPr lang="en-US" sz="3600" dirty="0"/>
          </a:p>
        </p:txBody>
      </p:sp>
      <p:sp>
        <p:nvSpPr>
          <p:cNvPr id="17" name="Content Placeholder 2"/>
          <p:cNvSpPr txBox="1">
            <a:spLocks/>
          </p:cNvSpPr>
          <p:nvPr/>
        </p:nvSpPr>
        <p:spPr>
          <a:xfrm>
            <a:off x="235243" y="1121993"/>
            <a:ext cx="12128869" cy="4993621"/>
          </a:xfrm>
          <a:prstGeom prst="rect">
            <a:avLst/>
          </a:prstGeom>
        </p:spPr>
        <p:txBody>
          <a:bodyPr>
            <a:noAutofit/>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gn="just" defTabSz="454296">
              <a:spcBef>
                <a:spcPts val="0"/>
              </a:spcBef>
              <a:buFont typeface="Verdana" pitchFamily="34" charset="0"/>
              <a:buNone/>
            </a:pPr>
            <a:endParaRPr lang="en-US" sz="1100" dirty="0" smtClean="0">
              <a:solidFill>
                <a:srgbClr val="595959"/>
              </a:solidFill>
              <a:latin typeface="+mj-lt"/>
              <a:ea typeface="Frutiger"/>
              <a:cs typeface="Frutiger_"/>
            </a:endParaRPr>
          </a:p>
          <a:p>
            <a:pPr marL="0" indent="0" algn="just" defTabSz="454296">
              <a:spcBef>
                <a:spcPts val="0"/>
              </a:spcBef>
              <a:buFont typeface="Verdana" pitchFamily="34" charset="0"/>
              <a:buNone/>
            </a:pPr>
            <a:endParaRPr lang="en-US" sz="1100" dirty="0" smtClean="0">
              <a:solidFill>
                <a:srgbClr val="595959"/>
              </a:solidFill>
              <a:latin typeface="+mj-lt"/>
              <a:ea typeface="Frutiger"/>
              <a:cs typeface="Frutiger_"/>
            </a:endParaRPr>
          </a:p>
          <a:p>
            <a:pPr marL="0" indent="0" algn="just" defTabSz="454296">
              <a:spcBef>
                <a:spcPts val="0"/>
              </a:spcBef>
              <a:buFont typeface="Verdana" pitchFamily="34" charset="0"/>
              <a:buNone/>
            </a:pPr>
            <a:r>
              <a:rPr lang="en-US" sz="2400" b="1" dirty="0" smtClean="0">
                <a:solidFill>
                  <a:srgbClr val="595959"/>
                </a:solidFill>
                <a:latin typeface="+mj-lt"/>
                <a:ea typeface="Frutiger"/>
                <a:cs typeface="Frutiger_"/>
              </a:rPr>
              <a:t>Cautionary Note Regarding Forward-Looking Statements</a:t>
            </a:r>
          </a:p>
          <a:p>
            <a:pPr marL="0" indent="0" algn="just" defTabSz="454296">
              <a:spcBef>
                <a:spcPts val="0"/>
              </a:spcBef>
              <a:buFont typeface="Verdana" pitchFamily="34" charset="0"/>
              <a:buNone/>
            </a:pPr>
            <a:endParaRPr lang="en-US" sz="1100" dirty="0" smtClean="0">
              <a:solidFill>
                <a:srgbClr val="595959"/>
              </a:solidFill>
              <a:latin typeface="+mj-lt"/>
              <a:ea typeface="Frutiger"/>
              <a:cs typeface="Frutiger_"/>
            </a:endParaRPr>
          </a:p>
          <a:p>
            <a:pPr marL="0" indent="0" algn="just" defTabSz="454296">
              <a:spcBef>
                <a:spcPts val="0"/>
              </a:spcBef>
              <a:buFont typeface="Verdana" pitchFamily="34" charset="0"/>
              <a:buNone/>
            </a:pPr>
            <a:r>
              <a:rPr lang="en-US" dirty="0" smtClean="0">
                <a:solidFill>
                  <a:srgbClr val="595959"/>
                </a:solidFill>
                <a:latin typeface="+mj-lt"/>
                <a:ea typeface="Frutiger"/>
                <a:cs typeface="Frutiger_"/>
              </a:rPr>
              <a:t>All financial and other projections and forecasts contained herein are speculative in nature, and are not intended to represent actual future outcomes or performance. These projections and forecasts are forward-looking statements, based only upon our current beliefs, estimates, assumptions, plans and objectives, as well as extrapolation of current facts, conditions, and unaudited information. These forward-looking statements can be identified by words such as “potential,” “stealth,” “additional platforms,” and “financial projections;” graphic representation of projections of future revenues, expenses, EBITDA, and rolling cash balances; as well as references to future periods, such as “2017,” “2018,” “2019” and “2020;” and other words and references. These forward-looking statements are neither historical facts nor assurances of future performance. Actual results and outcomes may differ materially from those indicated in the forward-looking statements, due to market forces, economic conditions, legal and regulatory changes, volatility in the capital markets, competition, risks, uncertainties, changes in circumstance, or other important factors or conditions which, by their very nature, cannot be accurately predicted in advance, and many of which are outside of our control. Therefore, you should not rely on any of these forward-looking statements. Prospective investors are encouraged to conduct their own independent analysis and due diligence. These forward-looking statements are based only on information currently available to us and speak only as of the date on which they are made. We undertake no obligation to update any forward-looking statements as a result of new information, future developments or otherwise, except as may be required by law.</a:t>
            </a:r>
            <a:endParaRPr lang="en-US" dirty="0">
              <a:solidFill>
                <a:srgbClr val="595959"/>
              </a:solidFill>
              <a:latin typeface="+mj-lt"/>
              <a:ea typeface="Frutiger"/>
              <a:cs typeface="Frutiger_"/>
            </a:endParaRPr>
          </a:p>
        </p:txBody>
      </p:sp>
    </p:spTree>
    <p:extLst>
      <p:ext uri="{BB962C8B-B14F-4D97-AF65-F5344CB8AC3E}">
        <p14:creationId xmlns:p14="http://schemas.microsoft.com/office/powerpoint/2010/main" val="32207575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p:cNvSpPr/>
          <p:nvPr/>
        </p:nvSpPr>
        <p:spPr>
          <a:xfrm>
            <a:off x="215486" y="4982527"/>
            <a:ext cx="4533502" cy="176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endParaRPr lang="en-US"/>
          </a:p>
        </p:txBody>
      </p:sp>
      <p:cxnSp>
        <p:nvCxnSpPr>
          <p:cNvPr id="107" name="Straight Arrow Connector 106"/>
          <p:cNvCxnSpPr>
            <a:cxnSpLocks/>
          </p:cNvCxnSpPr>
          <p:nvPr/>
        </p:nvCxnSpPr>
        <p:spPr>
          <a:xfrm>
            <a:off x="2497434" y="4477873"/>
            <a:ext cx="2535625" cy="7406"/>
          </a:xfrm>
          <a:prstGeom prst="straightConnector1">
            <a:avLst/>
          </a:prstGeom>
          <a:ln w="82550">
            <a:headEnd w="lg" len="med"/>
            <a:tailEnd type="triangle" w="lg" len="med"/>
          </a:ln>
        </p:spPr>
        <p:style>
          <a:lnRef idx="1">
            <a:schemeClr val="dk1"/>
          </a:lnRef>
          <a:fillRef idx="0">
            <a:schemeClr val="dk1"/>
          </a:fillRef>
          <a:effectRef idx="0">
            <a:schemeClr val="dk1"/>
          </a:effectRef>
          <a:fontRef idx="minor">
            <a:schemeClr val="tx1"/>
          </a:fontRef>
        </p:style>
      </p:cxnSp>
      <p:sp>
        <p:nvSpPr>
          <p:cNvPr id="114" name="Oval 113"/>
          <p:cNvSpPr/>
          <p:nvPr/>
        </p:nvSpPr>
        <p:spPr>
          <a:xfrm>
            <a:off x="9825960" y="3310885"/>
            <a:ext cx="1990680" cy="2042893"/>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r>
              <a:rPr lang="en-US" sz="1700" b="1" dirty="0">
                <a:solidFill>
                  <a:schemeClr val="accent6">
                    <a:lumMod val="75000"/>
                  </a:schemeClr>
                </a:solidFill>
                <a:latin typeface="Roboto" panose="02000000000000000000"/>
              </a:rPr>
              <a:t>Matching </a:t>
            </a:r>
            <a:br>
              <a:rPr lang="en-US" sz="1700" b="1" dirty="0">
                <a:solidFill>
                  <a:schemeClr val="accent6">
                    <a:lumMod val="75000"/>
                  </a:schemeClr>
                </a:solidFill>
                <a:latin typeface="Roboto" panose="02000000000000000000"/>
              </a:rPr>
            </a:br>
            <a:r>
              <a:rPr lang="en-US" sz="1700" b="1" dirty="0">
                <a:solidFill>
                  <a:schemeClr val="accent6">
                    <a:lumMod val="75000"/>
                  </a:schemeClr>
                </a:solidFill>
                <a:latin typeface="Roboto" panose="02000000000000000000"/>
              </a:rPr>
              <a:t>Lenders</a:t>
            </a:r>
          </a:p>
        </p:txBody>
      </p:sp>
      <p:cxnSp>
        <p:nvCxnSpPr>
          <p:cNvPr id="124" name="Straight Arrow Connector 123"/>
          <p:cNvCxnSpPr>
            <a:cxnSpLocks/>
          </p:cNvCxnSpPr>
          <p:nvPr/>
        </p:nvCxnSpPr>
        <p:spPr>
          <a:xfrm flipV="1">
            <a:off x="4217719" y="4725495"/>
            <a:ext cx="750686" cy="708037"/>
          </a:xfrm>
          <a:prstGeom prst="straightConnector1">
            <a:avLst/>
          </a:prstGeom>
          <a:ln w="82550">
            <a:headEnd w="lg" len="med"/>
            <a:tailEnd type="triangle" w="lg" len="med"/>
          </a:ln>
        </p:spPr>
        <p:style>
          <a:lnRef idx="1">
            <a:schemeClr val="dk1"/>
          </a:lnRef>
          <a:fillRef idx="0">
            <a:schemeClr val="dk1"/>
          </a:fillRef>
          <a:effectRef idx="0">
            <a:schemeClr val="dk1"/>
          </a:effectRef>
          <a:fontRef idx="minor">
            <a:schemeClr val="tx1"/>
          </a:fontRef>
        </p:style>
      </p:cxnSp>
      <p:grpSp>
        <p:nvGrpSpPr>
          <p:cNvPr id="204" name="Group 203"/>
          <p:cNvGrpSpPr/>
          <p:nvPr/>
        </p:nvGrpSpPr>
        <p:grpSpPr>
          <a:xfrm>
            <a:off x="676337" y="3548330"/>
            <a:ext cx="3826807" cy="3234816"/>
            <a:chOff x="794962" y="2717626"/>
            <a:chExt cx="7264736" cy="6142595"/>
          </a:xfrm>
        </p:grpSpPr>
        <p:sp>
          <p:nvSpPr>
            <p:cNvPr id="14" name="Oval 13"/>
            <p:cNvSpPr/>
            <p:nvPr/>
          </p:nvSpPr>
          <p:spPr>
            <a:xfrm>
              <a:off x="4961710" y="2945119"/>
              <a:ext cx="2945588" cy="27707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latin typeface="Roboto" panose="02000000000000000000"/>
                </a:rPr>
                <a:t>Referring</a:t>
              </a:r>
              <a:br>
                <a:rPr lang="en-US" sz="1600" dirty="0">
                  <a:solidFill>
                    <a:schemeClr val="accent6">
                      <a:lumMod val="50000"/>
                    </a:schemeClr>
                  </a:solidFill>
                  <a:latin typeface="Roboto" panose="02000000000000000000"/>
                </a:rPr>
              </a:br>
              <a:r>
                <a:rPr lang="en-US" sz="1600" dirty="0">
                  <a:solidFill>
                    <a:schemeClr val="accent6">
                      <a:lumMod val="50000"/>
                    </a:schemeClr>
                  </a:solidFill>
                  <a:latin typeface="Roboto" panose="02000000000000000000"/>
                </a:rPr>
                <a:t>Lender</a:t>
              </a:r>
            </a:p>
          </p:txBody>
        </p:sp>
        <p:grpSp>
          <p:nvGrpSpPr>
            <p:cNvPr id="82" name="Group 81"/>
            <p:cNvGrpSpPr/>
            <p:nvPr/>
          </p:nvGrpSpPr>
          <p:grpSpPr>
            <a:xfrm>
              <a:off x="794962" y="3847024"/>
              <a:ext cx="3259824" cy="1474142"/>
              <a:chOff x="794962" y="3847024"/>
              <a:chExt cx="3259824" cy="1474142"/>
            </a:xfrm>
          </p:grpSpPr>
          <p:grpSp>
            <p:nvGrpSpPr>
              <p:cNvPr id="5" name="Group 4"/>
              <p:cNvGrpSpPr/>
              <p:nvPr/>
            </p:nvGrpSpPr>
            <p:grpSpPr>
              <a:xfrm>
                <a:off x="2637506" y="3904720"/>
                <a:ext cx="580894" cy="1416446"/>
                <a:chOff x="3617731" y="1408112"/>
                <a:chExt cx="1045313" cy="2719388"/>
              </a:xfrm>
              <a:solidFill>
                <a:schemeClr val="accent5">
                  <a:lumMod val="40000"/>
                  <a:lumOff val="60000"/>
                </a:schemeClr>
              </a:solidFill>
            </p:grpSpPr>
            <p:sp>
              <p:nvSpPr>
                <p:cNvPr id="73" name="Oval 76"/>
                <p:cNvSpPr>
                  <a:spLocks noChangeArrowheads="1"/>
                </p:cNvSpPr>
                <p:nvPr/>
              </p:nvSpPr>
              <p:spPr bwMode="black">
                <a:xfrm>
                  <a:off x="3916388" y="1408112"/>
                  <a:ext cx="455846"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74" name="Freeform 77"/>
                <p:cNvSpPr>
                  <a:spLocks/>
                </p:cNvSpPr>
                <p:nvPr/>
              </p:nvSpPr>
              <p:spPr bwMode="black">
                <a:xfrm>
                  <a:off x="3617731" y="1911123"/>
                  <a:ext cx="1045313" cy="2216377"/>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latin typeface="Roboto Light"/>
                  </a:endParaRPr>
                </a:p>
              </p:txBody>
            </p:sp>
          </p:grpSp>
          <p:grpSp>
            <p:nvGrpSpPr>
              <p:cNvPr id="11" name="Group 10"/>
              <p:cNvGrpSpPr/>
              <p:nvPr/>
            </p:nvGrpSpPr>
            <p:grpSpPr>
              <a:xfrm>
                <a:off x="3473892" y="3847024"/>
                <a:ext cx="580894" cy="1416446"/>
                <a:chOff x="3617731" y="1408112"/>
                <a:chExt cx="1045313" cy="2719388"/>
              </a:xfrm>
              <a:solidFill>
                <a:schemeClr val="accent5">
                  <a:lumMod val="40000"/>
                  <a:lumOff val="60000"/>
                </a:schemeClr>
              </a:solidFill>
            </p:grpSpPr>
            <p:sp>
              <p:nvSpPr>
                <p:cNvPr id="61" name="Oval 76"/>
                <p:cNvSpPr>
                  <a:spLocks noChangeArrowheads="1"/>
                </p:cNvSpPr>
                <p:nvPr/>
              </p:nvSpPr>
              <p:spPr bwMode="black">
                <a:xfrm>
                  <a:off x="3916391" y="1408112"/>
                  <a:ext cx="455849"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62"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15" name="Group 14"/>
              <p:cNvGrpSpPr/>
              <p:nvPr/>
            </p:nvGrpSpPr>
            <p:grpSpPr>
              <a:xfrm>
                <a:off x="1744153" y="3904720"/>
                <a:ext cx="580894" cy="1416446"/>
                <a:chOff x="3617731" y="1408112"/>
                <a:chExt cx="1045313" cy="2719388"/>
              </a:xfrm>
              <a:solidFill>
                <a:schemeClr val="accent5">
                  <a:lumMod val="40000"/>
                  <a:lumOff val="60000"/>
                </a:schemeClr>
              </a:solidFill>
            </p:grpSpPr>
            <p:sp>
              <p:nvSpPr>
                <p:cNvPr id="55" name="Oval 76"/>
                <p:cNvSpPr>
                  <a:spLocks noChangeArrowheads="1"/>
                </p:cNvSpPr>
                <p:nvPr/>
              </p:nvSpPr>
              <p:spPr bwMode="black">
                <a:xfrm>
                  <a:off x="3916388" y="1408112"/>
                  <a:ext cx="455846"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56" name="Freeform 77"/>
                <p:cNvSpPr>
                  <a:spLocks/>
                </p:cNvSpPr>
                <p:nvPr/>
              </p:nvSpPr>
              <p:spPr bwMode="black">
                <a:xfrm>
                  <a:off x="3617731" y="1911123"/>
                  <a:ext cx="1045313" cy="2216377"/>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25" name="Group 24"/>
              <p:cNvGrpSpPr/>
              <p:nvPr/>
            </p:nvGrpSpPr>
            <p:grpSpPr>
              <a:xfrm>
                <a:off x="794962" y="3898573"/>
                <a:ext cx="580892" cy="1416446"/>
                <a:chOff x="3617731" y="1408112"/>
                <a:chExt cx="1045310" cy="2719388"/>
              </a:xfrm>
              <a:solidFill>
                <a:schemeClr val="accent5">
                  <a:lumMod val="40000"/>
                  <a:lumOff val="60000"/>
                </a:schemeClr>
              </a:solidFill>
            </p:grpSpPr>
            <p:sp>
              <p:nvSpPr>
                <p:cNvPr id="35" name="Oval 76"/>
                <p:cNvSpPr>
                  <a:spLocks noChangeArrowheads="1"/>
                </p:cNvSpPr>
                <p:nvPr/>
              </p:nvSpPr>
              <p:spPr bwMode="black">
                <a:xfrm>
                  <a:off x="3916396" y="1408112"/>
                  <a:ext cx="455848"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36" name="Freeform 77"/>
                <p:cNvSpPr>
                  <a:spLocks/>
                </p:cNvSpPr>
                <p:nvPr/>
              </p:nvSpPr>
              <p:spPr bwMode="black">
                <a:xfrm>
                  <a:off x="3617731" y="1911123"/>
                  <a:ext cx="1045310" cy="2216377"/>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cxnSp>
          <p:nvCxnSpPr>
            <p:cNvPr id="80" name="Straight Arrow Connector 79"/>
            <p:cNvCxnSpPr>
              <a:cxnSpLocks/>
            </p:cNvCxnSpPr>
            <p:nvPr/>
          </p:nvCxnSpPr>
          <p:spPr>
            <a:xfrm>
              <a:off x="4199000" y="2717626"/>
              <a:ext cx="953991" cy="668121"/>
            </a:xfrm>
            <a:prstGeom prst="straightConnector1">
              <a:avLst/>
            </a:prstGeom>
            <a:ln w="82550">
              <a:headEnd w="lg" len="med"/>
              <a:tailEnd type="triangle" w="lg" len="med"/>
            </a:ln>
          </p:spPr>
          <p:style>
            <a:lnRef idx="1">
              <a:schemeClr val="dk1"/>
            </a:lnRef>
            <a:fillRef idx="0">
              <a:schemeClr val="dk1"/>
            </a:fillRef>
            <a:effectRef idx="0">
              <a:schemeClr val="dk1"/>
            </a:effectRef>
            <a:fontRef idx="minor">
              <a:schemeClr val="tx1"/>
            </a:fontRef>
          </p:style>
        </p:cxnSp>
        <p:sp>
          <p:nvSpPr>
            <p:cNvPr id="147" name="Oval 146"/>
            <p:cNvSpPr/>
            <p:nvPr/>
          </p:nvSpPr>
          <p:spPr>
            <a:xfrm>
              <a:off x="5044966" y="5977387"/>
              <a:ext cx="3014732" cy="2882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latin typeface="Roboto" panose="02000000000000000000"/>
                </a:rPr>
                <a:t>Referring Merchant</a:t>
              </a:r>
            </a:p>
          </p:txBody>
        </p:sp>
        <p:grpSp>
          <p:nvGrpSpPr>
            <p:cNvPr id="148" name="Group 147"/>
            <p:cNvGrpSpPr/>
            <p:nvPr/>
          </p:nvGrpSpPr>
          <p:grpSpPr>
            <a:xfrm>
              <a:off x="960933" y="6675586"/>
              <a:ext cx="3259822" cy="1474142"/>
              <a:chOff x="794964" y="3847024"/>
              <a:chExt cx="3259822" cy="1474142"/>
            </a:xfrm>
            <a:solidFill>
              <a:schemeClr val="accent5">
                <a:lumMod val="40000"/>
                <a:lumOff val="60000"/>
              </a:schemeClr>
            </a:solidFill>
          </p:grpSpPr>
          <p:grpSp>
            <p:nvGrpSpPr>
              <p:cNvPr id="149" name="Group 148"/>
              <p:cNvGrpSpPr/>
              <p:nvPr/>
            </p:nvGrpSpPr>
            <p:grpSpPr>
              <a:xfrm>
                <a:off x="2637506" y="3904720"/>
                <a:ext cx="580894" cy="1416446"/>
                <a:chOff x="3617731" y="1408112"/>
                <a:chExt cx="1045313" cy="2719388"/>
              </a:xfrm>
              <a:grpFill/>
            </p:grpSpPr>
            <p:sp>
              <p:nvSpPr>
                <p:cNvPr id="159" name="Oval 76"/>
                <p:cNvSpPr>
                  <a:spLocks noChangeArrowheads="1"/>
                </p:cNvSpPr>
                <p:nvPr/>
              </p:nvSpPr>
              <p:spPr bwMode="black">
                <a:xfrm>
                  <a:off x="3916391" y="1408112"/>
                  <a:ext cx="455849"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60"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150" name="Group 149"/>
              <p:cNvGrpSpPr/>
              <p:nvPr/>
            </p:nvGrpSpPr>
            <p:grpSpPr>
              <a:xfrm>
                <a:off x="3473892" y="3847024"/>
                <a:ext cx="580894" cy="1416446"/>
                <a:chOff x="3617731" y="1408112"/>
                <a:chExt cx="1045313" cy="2719388"/>
              </a:xfrm>
              <a:grpFill/>
            </p:grpSpPr>
            <p:sp>
              <p:nvSpPr>
                <p:cNvPr id="157" name="Oval 76"/>
                <p:cNvSpPr>
                  <a:spLocks noChangeArrowheads="1"/>
                </p:cNvSpPr>
                <p:nvPr/>
              </p:nvSpPr>
              <p:spPr bwMode="black">
                <a:xfrm>
                  <a:off x="3916391" y="1408112"/>
                  <a:ext cx="455849"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58"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151" name="Group 150"/>
              <p:cNvGrpSpPr/>
              <p:nvPr/>
            </p:nvGrpSpPr>
            <p:grpSpPr>
              <a:xfrm>
                <a:off x="1744153" y="3904720"/>
                <a:ext cx="580894" cy="1416446"/>
                <a:chOff x="3617731" y="1408112"/>
                <a:chExt cx="1045313" cy="2719388"/>
              </a:xfrm>
              <a:grpFill/>
            </p:grpSpPr>
            <p:sp>
              <p:nvSpPr>
                <p:cNvPr id="155" name="Oval 76"/>
                <p:cNvSpPr>
                  <a:spLocks noChangeArrowheads="1"/>
                </p:cNvSpPr>
                <p:nvPr/>
              </p:nvSpPr>
              <p:spPr bwMode="black">
                <a:xfrm>
                  <a:off x="3916391" y="1408112"/>
                  <a:ext cx="455849"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56"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152" name="Group 151"/>
              <p:cNvGrpSpPr/>
              <p:nvPr/>
            </p:nvGrpSpPr>
            <p:grpSpPr>
              <a:xfrm>
                <a:off x="794964" y="3898573"/>
                <a:ext cx="580894" cy="1416446"/>
                <a:chOff x="3617731" y="1408112"/>
                <a:chExt cx="1045313" cy="2719388"/>
              </a:xfrm>
              <a:grpFill/>
            </p:grpSpPr>
            <p:sp>
              <p:nvSpPr>
                <p:cNvPr id="153" name="Oval 76"/>
                <p:cNvSpPr>
                  <a:spLocks noChangeArrowheads="1"/>
                </p:cNvSpPr>
                <p:nvPr/>
              </p:nvSpPr>
              <p:spPr bwMode="black">
                <a:xfrm>
                  <a:off x="3916391" y="1408112"/>
                  <a:ext cx="455849" cy="455851"/>
                </a:xfrm>
                <a:prstGeom prst="ellipse">
                  <a:avLst/>
                </a:pr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154"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rgbClr val="CC5C10"/>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cxnSp>
          <p:nvCxnSpPr>
            <p:cNvPr id="177" name="Straight Arrow Connector 176"/>
            <p:cNvCxnSpPr>
              <a:cxnSpLocks/>
            </p:cNvCxnSpPr>
            <p:nvPr/>
          </p:nvCxnSpPr>
          <p:spPr>
            <a:xfrm>
              <a:off x="4174893" y="7585271"/>
              <a:ext cx="870073" cy="0"/>
            </a:xfrm>
            <a:prstGeom prst="straightConnector1">
              <a:avLst/>
            </a:prstGeom>
            <a:ln w="82550">
              <a:headEnd w="lg" len="med"/>
              <a:tailEnd type="triangle" w="lg" len="med"/>
            </a:ln>
          </p:spPr>
          <p:style>
            <a:lnRef idx="1">
              <a:schemeClr val="dk1"/>
            </a:lnRef>
            <a:fillRef idx="0">
              <a:schemeClr val="dk1"/>
            </a:fillRef>
            <a:effectRef idx="0">
              <a:schemeClr val="dk1"/>
            </a:effectRef>
            <a:fontRef idx="minor">
              <a:schemeClr val="tx1"/>
            </a:fontRef>
          </p:style>
        </p:cxnSp>
      </p:grpSp>
      <p:grpSp>
        <p:nvGrpSpPr>
          <p:cNvPr id="206" name="Group 205"/>
          <p:cNvGrpSpPr/>
          <p:nvPr/>
        </p:nvGrpSpPr>
        <p:grpSpPr>
          <a:xfrm>
            <a:off x="5096543" y="3071055"/>
            <a:ext cx="2283319" cy="3550863"/>
            <a:chOff x="8688742" y="1340463"/>
            <a:chExt cx="4334608" cy="6742738"/>
          </a:xfrm>
        </p:grpSpPr>
        <p:sp>
          <p:nvSpPr>
            <p:cNvPr id="171" name="Rectangle 170"/>
            <p:cNvSpPr/>
            <p:nvPr/>
          </p:nvSpPr>
          <p:spPr>
            <a:xfrm>
              <a:off x="8688742" y="1340463"/>
              <a:ext cx="4334608" cy="674273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p:cNvGrpSpPr/>
            <p:nvPr/>
          </p:nvGrpSpPr>
          <p:grpSpPr>
            <a:xfrm>
              <a:off x="8847878" y="1595894"/>
              <a:ext cx="4079116" cy="6327192"/>
              <a:chOff x="8920907" y="1376171"/>
              <a:chExt cx="4079116" cy="6327192"/>
            </a:xfrm>
          </p:grpSpPr>
          <p:pic>
            <p:nvPicPr>
              <p:cNvPr id="103" name="Picture 102"/>
              <p:cNvPicPr>
                <a:picLocks noChangeAspect="1"/>
              </p:cNvPicPr>
              <p:nvPr/>
            </p:nvPicPr>
            <p:blipFill>
              <a:blip r:embed="rId2"/>
              <a:stretch>
                <a:fillRect/>
              </a:stretch>
            </p:blipFill>
            <p:spPr>
              <a:xfrm>
                <a:off x="8920907" y="6301278"/>
                <a:ext cx="4079116" cy="716278"/>
              </a:xfrm>
              <a:prstGeom prst="rect">
                <a:avLst/>
              </a:prstGeom>
            </p:spPr>
          </p:pic>
          <p:sp>
            <p:nvSpPr>
              <p:cNvPr id="144" name="Oval 143"/>
              <p:cNvSpPr/>
              <p:nvPr/>
            </p:nvSpPr>
            <p:spPr>
              <a:xfrm>
                <a:off x="9451729" y="1376171"/>
                <a:ext cx="2884570" cy="277784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latin typeface="Roboto" panose="02000000000000000000"/>
                  </a:rPr>
                  <a:t>Gateway</a:t>
                </a:r>
                <a:br>
                  <a:rPr lang="en-US" sz="1600" dirty="0">
                    <a:solidFill>
                      <a:schemeClr val="accent6">
                        <a:lumMod val="50000"/>
                      </a:schemeClr>
                    </a:solidFill>
                    <a:latin typeface="Roboto" panose="02000000000000000000"/>
                  </a:rPr>
                </a:br>
                <a:r>
                  <a:rPr lang="en-US" sz="1600" dirty="0">
                    <a:solidFill>
                      <a:schemeClr val="accent6">
                        <a:lumMod val="50000"/>
                      </a:schemeClr>
                    </a:solidFill>
                    <a:latin typeface="Roboto" panose="02000000000000000000"/>
                  </a:rPr>
                  <a:t>Lenders</a:t>
                </a:r>
              </a:p>
            </p:txBody>
          </p:sp>
          <p:sp>
            <p:nvSpPr>
              <p:cNvPr id="145" name="Arrow: Right 144"/>
              <p:cNvSpPr/>
              <p:nvPr/>
            </p:nvSpPr>
            <p:spPr>
              <a:xfrm rot="3086230">
                <a:off x="11386309" y="4323196"/>
                <a:ext cx="719200" cy="191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Arrow: Right 169"/>
              <p:cNvSpPr/>
              <p:nvPr/>
            </p:nvSpPr>
            <p:spPr>
              <a:xfrm rot="18324141">
                <a:off x="9640050" y="4267719"/>
                <a:ext cx="719200" cy="191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9279560" y="7118925"/>
                <a:ext cx="3392508" cy="584438"/>
              </a:xfrm>
              <a:prstGeom prst="rect">
                <a:avLst/>
              </a:prstGeom>
              <a:noFill/>
            </p:spPr>
            <p:txBody>
              <a:bodyPr wrap="square" rtlCol="0">
                <a:spAutoFit/>
              </a:bodyPr>
              <a:lstStyle/>
              <a:p>
                <a:r>
                  <a:rPr lang="en-US" sz="1400" dirty="0">
                    <a:solidFill>
                      <a:schemeClr val="accent6">
                        <a:lumMod val="50000"/>
                      </a:schemeClr>
                    </a:solidFill>
                    <a:latin typeface="Roboto" panose="02000000000000000000"/>
                  </a:rPr>
                  <a:t>Gateway Exchange</a:t>
                </a:r>
              </a:p>
            </p:txBody>
          </p:sp>
        </p:grpSp>
      </p:grpSp>
      <p:sp>
        <p:nvSpPr>
          <p:cNvPr id="199" name="Oval 198"/>
          <p:cNvSpPr/>
          <p:nvPr/>
        </p:nvSpPr>
        <p:spPr>
          <a:xfrm>
            <a:off x="8362757" y="1564779"/>
            <a:ext cx="655709" cy="64062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r>
              <a:rPr lang="en-US" sz="2800" b="1" dirty="0">
                <a:solidFill>
                  <a:schemeClr val="bg1"/>
                </a:solidFill>
                <a:latin typeface="Roboto" panose="02000000000000000000"/>
              </a:rPr>
              <a:t>3</a:t>
            </a:r>
          </a:p>
        </p:txBody>
      </p:sp>
      <p:sp>
        <p:nvSpPr>
          <p:cNvPr id="201" name="TextBox 200"/>
          <p:cNvSpPr txBox="1"/>
          <p:nvPr/>
        </p:nvSpPr>
        <p:spPr>
          <a:xfrm>
            <a:off x="9436462" y="5567417"/>
            <a:ext cx="2761522" cy="1156628"/>
          </a:xfrm>
          <a:prstGeom prst="rect">
            <a:avLst/>
          </a:prstGeom>
          <a:noFill/>
          <a:ln w="76200">
            <a:noFill/>
          </a:ln>
        </p:spPr>
        <p:txBody>
          <a:bodyPr wrap="square" lIns="48161" tIns="24081" rIns="48161" bIns="24081" rtlCol="0">
            <a:spAutoFit/>
          </a:bodyPr>
          <a:lstStyle/>
          <a:p>
            <a:r>
              <a:rPr lang="en-US" dirty="0">
                <a:solidFill>
                  <a:schemeClr val="bg1">
                    <a:lumMod val="50000"/>
                  </a:schemeClr>
                </a:solidFill>
                <a:latin typeface="Arial" panose="020B0604020202020204" pitchFamily="34" charset="0"/>
                <a:cs typeface="Arial" panose="020B0604020202020204" pitchFamily="34" charset="0"/>
              </a:rPr>
              <a:t>Matching lenders pay fee to FinMkt which </a:t>
            </a:r>
            <a:r>
              <a:rPr lang="en-US" dirty="0" smtClean="0">
                <a:solidFill>
                  <a:schemeClr val="bg1">
                    <a:lumMod val="50000"/>
                  </a:schemeClr>
                </a:solidFill>
                <a:latin typeface="Arial" panose="020B0604020202020204" pitchFamily="34" charset="0"/>
                <a:cs typeface="Arial" panose="020B0604020202020204" pitchFamily="34" charset="0"/>
              </a:rPr>
              <a:t>may be </a:t>
            </a:r>
            <a:r>
              <a:rPr lang="en-US" dirty="0">
                <a:solidFill>
                  <a:schemeClr val="bg1">
                    <a:lumMod val="50000"/>
                  </a:schemeClr>
                </a:solidFill>
                <a:latin typeface="Arial" panose="020B0604020202020204" pitchFamily="34" charset="0"/>
                <a:cs typeface="Arial" panose="020B0604020202020204" pitchFamily="34" charset="0"/>
              </a:rPr>
              <a:t>shared with referring lenders and merchants.</a:t>
            </a:r>
          </a:p>
        </p:txBody>
      </p:sp>
      <p:sp>
        <p:nvSpPr>
          <p:cNvPr id="202" name="Oval 201"/>
          <p:cNvSpPr/>
          <p:nvPr/>
        </p:nvSpPr>
        <p:spPr>
          <a:xfrm>
            <a:off x="8460727" y="5653342"/>
            <a:ext cx="655709" cy="64062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r>
              <a:rPr lang="en-US" sz="2800" b="1" dirty="0">
                <a:solidFill>
                  <a:schemeClr val="bg1"/>
                </a:solidFill>
                <a:latin typeface="Roboto" panose="02000000000000000000"/>
              </a:rPr>
              <a:t>4</a:t>
            </a:r>
          </a:p>
        </p:txBody>
      </p:sp>
      <p:sp>
        <p:nvSpPr>
          <p:cNvPr id="203" name="TextBox 202"/>
          <p:cNvSpPr txBox="1"/>
          <p:nvPr/>
        </p:nvSpPr>
        <p:spPr>
          <a:xfrm>
            <a:off x="9270631" y="1558497"/>
            <a:ext cx="2710130" cy="602630"/>
          </a:xfrm>
          <a:prstGeom prst="rect">
            <a:avLst/>
          </a:prstGeom>
          <a:noFill/>
          <a:ln w="76200">
            <a:noFill/>
          </a:ln>
        </p:spPr>
        <p:txBody>
          <a:bodyPr wrap="square" lIns="48161" tIns="24081" rIns="48161" bIns="24081" rtlCol="0">
            <a:spAutoFit/>
          </a:bodyPr>
          <a:lstStyle/>
          <a:p>
            <a:r>
              <a:rPr lang="en-US" dirty="0">
                <a:solidFill>
                  <a:schemeClr val="bg1">
                    <a:lumMod val="50000"/>
                  </a:schemeClr>
                </a:solidFill>
                <a:latin typeface="Arial" panose="020B0604020202020204" pitchFamily="34" charset="0"/>
                <a:cs typeface="Arial" panose="020B0604020202020204" pitchFamily="34" charset="0"/>
              </a:rPr>
              <a:t>Borrowers select lenders and finalize loans.</a:t>
            </a:r>
          </a:p>
        </p:txBody>
      </p:sp>
      <p:cxnSp>
        <p:nvCxnSpPr>
          <p:cNvPr id="221" name="Straight Arrow Connector 220"/>
          <p:cNvCxnSpPr>
            <a:cxnSpLocks/>
          </p:cNvCxnSpPr>
          <p:nvPr/>
        </p:nvCxnSpPr>
        <p:spPr>
          <a:xfrm flipH="1">
            <a:off x="7455534" y="4067377"/>
            <a:ext cx="2203289" cy="0"/>
          </a:xfrm>
          <a:prstGeom prst="straightConnector1">
            <a:avLst/>
          </a:prstGeom>
          <a:ln w="101600">
            <a:solidFill>
              <a:schemeClr val="tx1">
                <a:lumMod val="7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7954805" y="4693181"/>
            <a:ext cx="1370535" cy="541075"/>
          </a:xfrm>
          <a:prstGeom prst="rect">
            <a:avLst/>
          </a:prstGeom>
          <a:noFill/>
        </p:spPr>
        <p:txBody>
          <a:bodyPr wrap="square" lIns="48161" tIns="24081" rIns="48161" bIns="24081" rtlCol="0">
            <a:spAutoFit/>
          </a:bodyPr>
          <a:lstStyle/>
          <a:p>
            <a:r>
              <a:rPr lang="en-US" sz="3200" b="1" dirty="0">
                <a:solidFill>
                  <a:schemeClr val="accent3">
                    <a:lumMod val="75000"/>
                  </a:schemeClr>
                </a:solidFill>
                <a:latin typeface="Roboto" panose="02000000000000000000"/>
              </a:rPr>
              <a:t>$ $ $ $</a:t>
            </a:r>
          </a:p>
        </p:txBody>
      </p:sp>
      <p:cxnSp>
        <p:nvCxnSpPr>
          <p:cNvPr id="231" name="Straight Arrow Connector 230"/>
          <p:cNvCxnSpPr>
            <a:cxnSpLocks/>
          </p:cNvCxnSpPr>
          <p:nvPr/>
        </p:nvCxnSpPr>
        <p:spPr>
          <a:xfrm flipH="1">
            <a:off x="7418639" y="4597030"/>
            <a:ext cx="2203289" cy="0"/>
          </a:xfrm>
          <a:prstGeom prst="straightConnector1">
            <a:avLst/>
          </a:prstGeom>
          <a:ln w="101600">
            <a:solidFill>
              <a:schemeClr val="tx1">
                <a:lumMod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5" name="Title 5"/>
          <p:cNvSpPr txBox="1">
            <a:spLocks/>
          </p:cNvSpPr>
          <p:nvPr/>
        </p:nvSpPr>
        <p:spPr bwMode="gray">
          <a:xfrm>
            <a:off x="477176" y="56430"/>
            <a:ext cx="11886936" cy="878857"/>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marL="0" marR="0" lvl="0" indent="0" algn="ctr" defTabSz="98133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1DAC97"/>
                </a:solidFill>
                <a:effectLst/>
                <a:uLnTx/>
                <a:uFillTx/>
                <a:latin typeface="+mj-lt"/>
                <a:ea typeface="+mj-ea"/>
                <a:cs typeface="+mj-cs"/>
                <a:sym typeface="Bebas Neue" charset="0"/>
              </a:rPr>
              <a:t>The </a:t>
            </a:r>
            <a:r>
              <a:rPr kumimoji="0" lang="en-US" sz="3600" b="1" i="0" u="none" strike="noStrike" kern="1200" cap="none" spc="0" normalizeH="0" baseline="0" noProof="0" dirty="0" err="1" smtClean="0">
                <a:ln>
                  <a:noFill/>
                </a:ln>
                <a:solidFill>
                  <a:srgbClr val="1DAC97"/>
                </a:solidFill>
                <a:effectLst/>
                <a:uLnTx/>
                <a:uFillTx/>
                <a:latin typeface="+mj-lt"/>
                <a:ea typeface="+mj-ea"/>
                <a:cs typeface="+mj-cs"/>
                <a:sym typeface="Bebas Neue" charset="0"/>
              </a:rPr>
              <a:t>FinMkt</a:t>
            </a:r>
            <a:r>
              <a:rPr kumimoji="0" lang="en-US" sz="3600" b="1" i="0" u="none" strike="noStrike" kern="1200" cap="none" spc="0" normalizeH="0" baseline="0" noProof="0" dirty="0" smtClean="0">
                <a:ln>
                  <a:noFill/>
                </a:ln>
                <a:solidFill>
                  <a:srgbClr val="1DAC97"/>
                </a:solidFill>
                <a:effectLst/>
                <a:uLnTx/>
                <a:uFillTx/>
                <a:latin typeface="+mj-lt"/>
                <a:ea typeface="+mj-ea"/>
                <a:cs typeface="+mj-cs"/>
                <a:sym typeface="Bebas Neue" charset="0"/>
              </a:rPr>
              <a:t> Gateway Exchange Platform </a:t>
            </a:r>
            <a:endParaRPr kumimoji="0" lang="en-US" sz="3600" b="1" i="0" u="none" strike="noStrike" kern="1200" cap="none" spc="0" normalizeH="0" baseline="0" noProof="0" dirty="0">
              <a:ln>
                <a:noFill/>
              </a:ln>
              <a:solidFill>
                <a:srgbClr val="1DAC97"/>
              </a:solidFill>
              <a:effectLst/>
              <a:uLnTx/>
              <a:uFillTx/>
              <a:latin typeface="+mj-lt"/>
              <a:ea typeface="+mj-ea"/>
              <a:cs typeface="+mj-cs"/>
              <a:sym typeface="Bebas Neue" charset="0"/>
            </a:endParaRPr>
          </a:p>
        </p:txBody>
      </p:sp>
      <p:sp>
        <p:nvSpPr>
          <p:cNvPr id="86" name="Oval 85"/>
          <p:cNvSpPr/>
          <p:nvPr/>
        </p:nvSpPr>
        <p:spPr>
          <a:xfrm>
            <a:off x="591818" y="1558545"/>
            <a:ext cx="655709" cy="64062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r>
              <a:rPr lang="en-US" sz="2800" b="1" dirty="0">
                <a:solidFill>
                  <a:schemeClr val="bg1"/>
                </a:solidFill>
                <a:latin typeface="Roboto" panose="02000000000000000000"/>
              </a:rPr>
              <a:t>1</a:t>
            </a:r>
          </a:p>
        </p:txBody>
      </p:sp>
      <p:sp>
        <p:nvSpPr>
          <p:cNvPr id="87" name="TextBox 86"/>
          <p:cNvSpPr txBox="1"/>
          <p:nvPr/>
        </p:nvSpPr>
        <p:spPr>
          <a:xfrm>
            <a:off x="1383919" y="1421063"/>
            <a:ext cx="2967477" cy="1433627"/>
          </a:xfrm>
          <a:prstGeom prst="rect">
            <a:avLst/>
          </a:prstGeom>
          <a:noFill/>
          <a:ln w="76200">
            <a:noFill/>
          </a:ln>
        </p:spPr>
        <p:txBody>
          <a:bodyPr wrap="square" lIns="48161" tIns="24081" rIns="48161" bIns="24081" rtlCol="0">
            <a:spAutoFit/>
          </a:bodyPr>
          <a:lstStyle/>
          <a:p>
            <a:r>
              <a:rPr lang="en-US" dirty="0" smtClean="0">
                <a:solidFill>
                  <a:schemeClr val="bg1">
                    <a:lumMod val="50000"/>
                  </a:schemeClr>
                </a:solidFill>
                <a:latin typeface="Arial" panose="020B0604020202020204" pitchFamily="34" charset="0"/>
                <a:cs typeface="Arial" panose="020B0604020202020204" pitchFamily="34" charset="0"/>
              </a:rPr>
              <a:t>Referring partners receive </a:t>
            </a:r>
            <a:r>
              <a:rPr lang="en-US" dirty="0">
                <a:solidFill>
                  <a:schemeClr val="bg1">
                    <a:lumMod val="50000"/>
                  </a:schemeClr>
                </a:solidFill>
                <a:latin typeface="Arial" panose="020B0604020202020204" pitchFamily="34" charset="0"/>
                <a:cs typeface="Arial" panose="020B0604020202020204" pitchFamily="34" charset="0"/>
              </a:rPr>
              <a:t>and </a:t>
            </a:r>
            <a:r>
              <a:rPr lang="en-US" dirty="0" smtClean="0">
                <a:solidFill>
                  <a:schemeClr val="bg1">
                    <a:lumMod val="50000"/>
                  </a:schemeClr>
                </a:solidFill>
                <a:latin typeface="Arial" panose="020B0604020202020204" pitchFamily="34" charset="0"/>
                <a:cs typeface="Arial" panose="020B0604020202020204" pitchFamily="34" charset="0"/>
              </a:rPr>
              <a:t>forward </a:t>
            </a:r>
            <a:r>
              <a:rPr lang="en-US" dirty="0">
                <a:solidFill>
                  <a:schemeClr val="bg1">
                    <a:lumMod val="50000"/>
                  </a:schemeClr>
                </a:solidFill>
                <a:latin typeface="Arial" panose="020B0604020202020204" pitchFamily="34" charset="0"/>
                <a:cs typeface="Arial" panose="020B0604020202020204" pitchFamily="34" charset="0"/>
              </a:rPr>
              <a:t>to </a:t>
            </a:r>
            <a:r>
              <a:rPr lang="en-US" dirty="0" err="1">
                <a:solidFill>
                  <a:schemeClr val="bg1">
                    <a:lumMod val="50000"/>
                  </a:schemeClr>
                </a:solidFill>
                <a:latin typeface="Arial" panose="020B0604020202020204" pitchFamily="34" charset="0"/>
                <a:cs typeface="Arial" panose="020B0604020202020204" pitchFamily="34" charset="0"/>
              </a:rPr>
              <a:t>FinMkt</a:t>
            </a:r>
            <a:r>
              <a:rPr lang="en-US" dirty="0">
                <a:solidFill>
                  <a:schemeClr val="bg1">
                    <a:lumMod val="50000"/>
                  </a:schemeClr>
                </a:solidFill>
                <a:latin typeface="Arial" panose="020B0604020202020204" pitchFamily="34" charset="0"/>
                <a:cs typeface="Arial" panose="020B0604020202020204" pitchFamily="34" charset="0"/>
              </a:rPr>
              <a:t> </a:t>
            </a:r>
            <a:r>
              <a:rPr lang="en-US" dirty="0" smtClean="0">
                <a:solidFill>
                  <a:schemeClr val="bg1">
                    <a:lumMod val="50000"/>
                  </a:schemeClr>
                </a:solidFill>
                <a:latin typeface="Arial" panose="020B0604020202020204" pitchFamily="34" charset="0"/>
                <a:cs typeface="Arial" panose="020B0604020202020204" pitchFamily="34" charset="0"/>
              </a:rPr>
              <a:t>unsuitable inquiries </a:t>
            </a:r>
            <a:r>
              <a:rPr lang="en-US" dirty="0">
                <a:solidFill>
                  <a:schemeClr val="bg1">
                    <a:lumMod val="50000"/>
                  </a:schemeClr>
                </a:solidFill>
                <a:latin typeface="Arial" panose="020B0604020202020204" pitchFamily="34" charset="0"/>
                <a:cs typeface="Arial" panose="020B0604020202020204" pitchFamily="34" charset="0"/>
              </a:rPr>
              <a:t>or merchants forward financing requests from customers.</a:t>
            </a:r>
          </a:p>
        </p:txBody>
      </p:sp>
      <p:sp>
        <p:nvSpPr>
          <p:cNvPr id="88" name="Oval 87"/>
          <p:cNvSpPr/>
          <p:nvPr/>
        </p:nvSpPr>
        <p:spPr>
          <a:xfrm>
            <a:off x="4687560" y="1560371"/>
            <a:ext cx="655709" cy="64062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8161" tIns="24081" rIns="48161" bIns="24081" rtlCol="0" anchor="ctr"/>
          <a:lstStyle/>
          <a:p>
            <a:pPr algn="ctr"/>
            <a:r>
              <a:rPr lang="en-US" sz="2800" b="1" dirty="0">
                <a:solidFill>
                  <a:schemeClr val="bg1"/>
                </a:solidFill>
                <a:latin typeface="Roboto" panose="02000000000000000000"/>
              </a:rPr>
              <a:t>2</a:t>
            </a:r>
          </a:p>
        </p:txBody>
      </p:sp>
      <p:sp>
        <p:nvSpPr>
          <p:cNvPr id="89" name="TextBox 88"/>
          <p:cNvSpPr txBox="1"/>
          <p:nvPr/>
        </p:nvSpPr>
        <p:spPr>
          <a:xfrm>
            <a:off x="5453507" y="1463426"/>
            <a:ext cx="2548403" cy="1156628"/>
          </a:xfrm>
          <a:prstGeom prst="rect">
            <a:avLst/>
          </a:prstGeom>
          <a:noFill/>
          <a:ln w="76200">
            <a:noFill/>
          </a:ln>
        </p:spPr>
        <p:txBody>
          <a:bodyPr wrap="square" lIns="48161" tIns="24081" rIns="48161" bIns="24081" rtlCol="0">
            <a:spAutoFit/>
          </a:bodyPr>
          <a:lstStyle/>
          <a:p>
            <a:r>
              <a:rPr lang="en-US" dirty="0">
                <a:solidFill>
                  <a:schemeClr val="bg1">
                    <a:lumMod val="50000"/>
                  </a:schemeClr>
                </a:solidFill>
                <a:latin typeface="Arial" panose="020B0604020202020204" pitchFamily="34" charset="0"/>
                <a:cs typeface="Arial" panose="020B0604020202020204" pitchFamily="34" charset="0"/>
              </a:rPr>
              <a:t>Data from inquiries forwarded to matching lenders who make offers to borrowers.  </a:t>
            </a:r>
          </a:p>
        </p:txBody>
      </p:sp>
      <p:sp>
        <p:nvSpPr>
          <p:cNvPr id="90" name="Oval 76"/>
          <p:cNvSpPr>
            <a:spLocks noChangeArrowheads="1"/>
          </p:cNvSpPr>
          <p:nvPr/>
        </p:nvSpPr>
        <p:spPr bwMode="black">
          <a:xfrm>
            <a:off x="8754375" y="2955614"/>
            <a:ext cx="133440" cy="125040"/>
          </a:xfrm>
          <a:prstGeom prst="ellipse">
            <a:avLst/>
          </a:pr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1" name="Freeform 77"/>
          <p:cNvSpPr>
            <a:spLocks/>
          </p:cNvSpPr>
          <p:nvPr/>
        </p:nvSpPr>
        <p:spPr bwMode="black">
          <a:xfrm>
            <a:off x="8666948" y="3093590"/>
            <a:ext cx="305994"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latin typeface="Roboto Light"/>
            </a:endParaRPr>
          </a:p>
        </p:txBody>
      </p:sp>
      <p:sp>
        <p:nvSpPr>
          <p:cNvPr id="92" name="Oval 76"/>
          <p:cNvSpPr>
            <a:spLocks noChangeArrowheads="1"/>
          </p:cNvSpPr>
          <p:nvPr/>
        </p:nvSpPr>
        <p:spPr bwMode="black">
          <a:xfrm>
            <a:off x="9194954" y="2925230"/>
            <a:ext cx="133440" cy="125040"/>
          </a:xfrm>
          <a:prstGeom prst="ellipse">
            <a:avLst/>
          </a:pr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3" name="Freeform 77"/>
          <p:cNvSpPr>
            <a:spLocks/>
          </p:cNvSpPr>
          <p:nvPr/>
        </p:nvSpPr>
        <p:spPr bwMode="black">
          <a:xfrm>
            <a:off x="9107527" y="3063206"/>
            <a:ext cx="305994"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4" name="Oval 76"/>
          <p:cNvSpPr>
            <a:spLocks noChangeArrowheads="1"/>
          </p:cNvSpPr>
          <p:nvPr/>
        </p:nvSpPr>
        <p:spPr bwMode="black">
          <a:xfrm>
            <a:off x="8283788" y="2955614"/>
            <a:ext cx="133440" cy="125040"/>
          </a:xfrm>
          <a:prstGeom prst="ellipse">
            <a:avLst/>
          </a:pr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5" name="Freeform 77"/>
          <p:cNvSpPr>
            <a:spLocks/>
          </p:cNvSpPr>
          <p:nvPr/>
        </p:nvSpPr>
        <p:spPr bwMode="black">
          <a:xfrm>
            <a:off x="8196361" y="3093590"/>
            <a:ext cx="305994"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6" name="Oval 76"/>
          <p:cNvSpPr>
            <a:spLocks noChangeArrowheads="1"/>
          </p:cNvSpPr>
          <p:nvPr/>
        </p:nvSpPr>
        <p:spPr bwMode="black">
          <a:xfrm>
            <a:off x="7783789" y="2952377"/>
            <a:ext cx="133440" cy="125040"/>
          </a:xfrm>
          <a:prstGeom prst="ellipse">
            <a:avLst/>
          </a:pr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7" name="Freeform 77"/>
          <p:cNvSpPr>
            <a:spLocks/>
          </p:cNvSpPr>
          <p:nvPr/>
        </p:nvSpPr>
        <p:spPr bwMode="black">
          <a:xfrm>
            <a:off x="7696362" y="3090353"/>
            <a:ext cx="305994"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98" name="Oval 76"/>
          <p:cNvSpPr>
            <a:spLocks noChangeArrowheads="1"/>
          </p:cNvSpPr>
          <p:nvPr/>
        </p:nvSpPr>
        <p:spPr bwMode="black">
          <a:xfrm>
            <a:off x="5943402" y="4960839"/>
            <a:ext cx="133441" cy="125040"/>
          </a:xfrm>
          <a:prstGeom prst="ellipse">
            <a:avLst/>
          </a:prstGeom>
          <a:solidFill>
            <a:schemeClr val="accent3">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99" name="Freeform 77"/>
          <p:cNvSpPr>
            <a:spLocks/>
          </p:cNvSpPr>
          <p:nvPr/>
        </p:nvSpPr>
        <p:spPr bwMode="black">
          <a:xfrm>
            <a:off x="5855975" y="5098815"/>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0" name="Oval 76"/>
          <p:cNvSpPr>
            <a:spLocks noChangeArrowheads="1"/>
          </p:cNvSpPr>
          <p:nvPr/>
        </p:nvSpPr>
        <p:spPr bwMode="black">
          <a:xfrm>
            <a:off x="5452685" y="4960839"/>
            <a:ext cx="133441" cy="125040"/>
          </a:xfrm>
          <a:prstGeom prst="ellipse">
            <a:avLst/>
          </a:prstGeom>
          <a:solidFill>
            <a:schemeClr val="accent3">
              <a:lumMod val="75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1" name="Freeform 77"/>
          <p:cNvSpPr>
            <a:spLocks/>
          </p:cNvSpPr>
          <p:nvPr/>
        </p:nvSpPr>
        <p:spPr bwMode="black">
          <a:xfrm>
            <a:off x="5365258" y="5098815"/>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3">
              <a:lumMod val="75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2" name="Oval 76"/>
          <p:cNvSpPr>
            <a:spLocks noChangeArrowheads="1"/>
          </p:cNvSpPr>
          <p:nvPr/>
        </p:nvSpPr>
        <p:spPr bwMode="black">
          <a:xfrm>
            <a:off x="6412577" y="4960839"/>
            <a:ext cx="133441" cy="125040"/>
          </a:xfrm>
          <a:prstGeom prst="ellipse">
            <a:avLst/>
          </a:pr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4" name="Freeform 77"/>
          <p:cNvSpPr>
            <a:spLocks/>
          </p:cNvSpPr>
          <p:nvPr/>
        </p:nvSpPr>
        <p:spPr bwMode="black">
          <a:xfrm>
            <a:off x="6325150" y="5098815"/>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40000"/>
              <a:lumOff val="6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5" name="Oval 76"/>
          <p:cNvSpPr>
            <a:spLocks noChangeArrowheads="1"/>
          </p:cNvSpPr>
          <p:nvPr/>
        </p:nvSpPr>
        <p:spPr bwMode="black">
          <a:xfrm>
            <a:off x="6869270" y="4960839"/>
            <a:ext cx="133441" cy="125040"/>
          </a:xfrm>
          <a:prstGeom prst="ellipse">
            <a:avLst/>
          </a:prstGeom>
          <a:solidFill>
            <a:schemeClr val="accent5">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6" name="Freeform 77"/>
          <p:cNvSpPr>
            <a:spLocks/>
          </p:cNvSpPr>
          <p:nvPr/>
        </p:nvSpPr>
        <p:spPr bwMode="black">
          <a:xfrm>
            <a:off x="6781843" y="5098815"/>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8" name="Oval 76"/>
          <p:cNvSpPr>
            <a:spLocks noChangeArrowheads="1"/>
          </p:cNvSpPr>
          <p:nvPr/>
        </p:nvSpPr>
        <p:spPr bwMode="black">
          <a:xfrm>
            <a:off x="2153537" y="3088647"/>
            <a:ext cx="133441" cy="125040"/>
          </a:xfrm>
          <a:prstGeom prst="ellipse">
            <a:avLst/>
          </a:prstGeom>
          <a:solidFill>
            <a:schemeClr val="accent5">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
        <p:nvSpPr>
          <p:cNvPr id="109" name="Freeform 77"/>
          <p:cNvSpPr>
            <a:spLocks/>
          </p:cNvSpPr>
          <p:nvPr/>
        </p:nvSpPr>
        <p:spPr bwMode="black">
          <a:xfrm>
            <a:off x="2066110" y="3226623"/>
            <a:ext cx="305995" cy="607953"/>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solidFill>
            <a:schemeClr val="accent5">
              <a:lumMod val="60000"/>
              <a:lumOff val="40000"/>
            </a:schemeClr>
          </a:solidFill>
          <a:ln w="9525">
            <a:solidFill>
              <a:schemeClr val="accent6">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baseline="-25000">
              <a:latin typeface="Roboto Light"/>
            </a:endParaRPr>
          </a:p>
        </p:txBody>
      </p:sp>
    </p:spTree>
    <p:extLst>
      <p:ext uri="{BB962C8B-B14F-4D97-AF65-F5344CB8AC3E}">
        <p14:creationId xmlns:p14="http://schemas.microsoft.com/office/powerpoint/2010/main" val="3561667263"/>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203" y="6790532"/>
            <a:ext cx="184731" cy="384080"/>
          </a:xfrm>
          <a:prstGeom prst="rect">
            <a:avLst/>
          </a:prstGeom>
          <a:noFill/>
        </p:spPr>
        <p:txBody>
          <a:bodyPr wrap="none" rtlCol="0">
            <a:spAutoFit/>
          </a:bodyPr>
          <a:lstStyle/>
          <a:p>
            <a:endParaRPr lang="en-US" sz="1896" dirty="0"/>
          </a:p>
        </p:txBody>
      </p:sp>
      <p:sp>
        <p:nvSpPr>
          <p:cNvPr id="3" name="BainBulletsConfiguration" hidden="1"/>
          <p:cNvSpPr txBox="1"/>
          <p:nvPr/>
        </p:nvSpPr>
        <p:spPr>
          <a:xfrm>
            <a:off x="1618604" y="13376"/>
            <a:ext cx="9363310" cy="108491"/>
          </a:xfrm>
          <a:prstGeom prst="rect">
            <a:avLst/>
          </a:prstGeom>
          <a:noFill/>
        </p:spPr>
        <p:txBody>
          <a:bodyPr vert="horz" rtlCol="0">
            <a:spAutoFit/>
          </a:bodyPr>
          <a:lstStyle/>
          <a:p>
            <a:r>
              <a:rPr lang="en-US" sz="105" smtClean="0">
                <a:solidFill>
                  <a:srgbClr val="FFFFFF"/>
                </a:solidFill>
              </a:rPr>
              <a:t>7_24 10_24</a:t>
            </a:r>
            <a:endParaRPr lang="en-US" sz="105">
              <a:solidFill>
                <a:srgbClr val="FFFFFF"/>
              </a:solidFill>
            </a:endParaRPr>
          </a:p>
        </p:txBody>
      </p:sp>
      <p:sp>
        <p:nvSpPr>
          <p:cNvPr id="10" name="TextBox 9"/>
          <p:cNvSpPr txBox="1"/>
          <p:nvPr>
            <p:custDataLst>
              <p:tags r:id="rId1"/>
            </p:custDataLst>
          </p:nvPr>
        </p:nvSpPr>
        <p:spPr>
          <a:xfrm>
            <a:off x="349584" y="1660579"/>
            <a:ext cx="12008512" cy="4109343"/>
          </a:xfrm>
          <a:prstGeom prst="rect">
            <a:avLst/>
          </a:prstGeom>
          <a:noFill/>
        </p:spPr>
        <p:txBody>
          <a:bodyPr wrap="square" rIns="0" rtlCol="0">
            <a:noAutofit/>
          </a:bodyPr>
          <a:lstStyle/>
          <a:p>
            <a:pPr marL="403225" indent="-403225">
              <a:spcBef>
                <a:spcPts val="2500"/>
              </a:spcBef>
              <a:buClr>
                <a:schemeClr val="tx2"/>
              </a:buClr>
              <a:buSzPct val="100000"/>
              <a:buFont typeface="Verdana" panose="020B0604030504040204" pitchFamily="34" charset="0"/>
              <a:buChar char="•"/>
            </a:pPr>
            <a:r>
              <a:rPr lang="en-US" sz="4000" dirty="0">
                <a:latin typeface="+mj-lt"/>
              </a:rPr>
              <a:t>“The recent groundbreaking announcement of the first multichannel, automated loan referral and allocation program by </a:t>
            </a:r>
            <a:r>
              <a:rPr lang="en-US" sz="4000" b="1" dirty="0" err="1" smtClean="0">
                <a:solidFill>
                  <a:srgbClr val="FFCC00"/>
                </a:solidFill>
                <a:latin typeface="+mj-lt"/>
              </a:rPr>
              <a:t>FinMkt</a:t>
            </a:r>
            <a:r>
              <a:rPr lang="en-US" sz="4000" dirty="0" smtClean="0">
                <a:solidFill>
                  <a:srgbClr val="FFCC00"/>
                </a:solidFill>
                <a:latin typeface="+mj-lt"/>
              </a:rPr>
              <a:t> </a:t>
            </a:r>
            <a:r>
              <a:rPr lang="en-US" sz="4000" dirty="0">
                <a:latin typeface="+mj-lt"/>
              </a:rPr>
              <a:t>would provide more options for borrowers and increase loan volumes for marketplace lending</a:t>
            </a:r>
            <a:r>
              <a:rPr lang="en-US" sz="4000" dirty="0" smtClean="0">
                <a:latin typeface="+mj-lt"/>
              </a:rPr>
              <a:t>.”</a:t>
            </a:r>
            <a:endParaRPr lang="en-US" sz="4000" baseline="30000" dirty="0" smtClean="0">
              <a:latin typeface="+mj-lt"/>
            </a:endParaRPr>
          </a:p>
          <a:p>
            <a:pPr marL="403225" indent="-403225" algn="r">
              <a:spcBef>
                <a:spcPts val="2500"/>
              </a:spcBef>
              <a:buClr>
                <a:schemeClr val="tx2"/>
              </a:buClr>
              <a:buSzPct val="100000"/>
              <a:buFont typeface="Verdana" panose="020B0604030504040204" pitchFamily="34" charset="0"/>
              <a:buChar char="•"/>
            </a:pPr>
            <a:endParaRPr lang="en-US" sz="4000" i="1" dirty="0">
              <a:latin typeface="+mj-lt"/>
            </a:endParaRPr>
          </a:p>
        </p:txBody>
      </p:sp>
      <p:pic>
        <p:nvPicPr>
          <p:cNvPr id="7" name="Picture 6"/>
          <p:cNvPicPr>
            <a:picLocks noChangeAspect="1"/>
          </p:cNvPicPr>
          <p:nvPr/>
        </p:nvPicPr>
        <p:blipFill>
          <a:blip r:embed="rId3"/>
          <a:stretch>
            <a:fillRect/>
          </a:stretch>
        </p:blipFill>
        <p:spPr>
          <a:xfrm>
            <a:off x="7420217" y="4247857"/>
            <a:ext cx="2655190" cy="2975268"/>
          </a:xfrm>
          <a:prstGeom prst="rect">
            <a:avLst/>
          </a:prstGeom>
        </p:spPr>
      </p:pic>
      <p:sp>
        <p:nvSpPr>
          <p:cNvPr id="8" name="Title 5"/>
          <p:cNvSpPr txBox="1">
            <a:spLocks/>
          </p:cNvSpPr>
          <p:nvPr/>
        </p:nvSpPr>
        <p:spPr bwMode="gray">
          <a:xfrm>
            <a:off x="477176" y="56430"/>
            <a:ext cx="11886936" cy="878857"/>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marL="0" marR="0" lvl="0" indent="0" algn="ctr" defTabSz="98133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1DAC97"/>
                </a:solidFill>
                <a:effectLst/>
                <a:uLnTx/>
                <a:uFillTx/>
                <a:latin typeface="+mj-lt"/>
                <a:ea typeface="+mj-ea"/>
                <a:cs typeface="+mj-cs"/>
                <a:sym typeface="Bebas Neue" charset="0"/>
              </a:rPr>
              <a:t>The </a:t>
            </a:r>
            <a:r>
              <a:rPr lang="en-US" sz="3600" b="1" noProof="0" dirty="0" smtClean="0">
                <a:solidFill>
                  <a:srgbClr val="1DAC97"/>
                </a:solidFill>
                <a:latin typeface="+mj-lt"/>
                <a:ea typeface="+mj-ea"/>
                <a:cs typeface="+mj-cs"/>
                <a:sym typeface="Bebas Neue" charset="0"/>
              </a:rPr>
              <a:t>Need for</a:t>
            </a:r>
            <a:r>
              <a:rPr kumimoji="0" lang="en-US" sz="3600" b="1" i="0" u="none" strike="noStrike" kern="1200" cap="none" spc="0" normalizeH="0" baseline="0" noProof="0" dirty="0" smtClean="0">
                <a:ln>
                  <a:noFill/>
                </a:ln>
                <a:solidFill>
                  <a:srgbClr val="1DAC97"/>
                </a:solidFill>
                <a:effectLst/>
                <a:uLnTx/>
                <a:uFillTx/>
                <a:latin typeface="+mj-lt"/>
                <a:ea typeface="+mj-ea"/>
                <a:cs typeface="+mj-cs"/>
                <a:sym typeface="Bebas Neue" charset="0"/>
              </a:rPr>
              <a:t> Gateway is Becoming Increasingly Clear</a:t>
            </a:r>
            <a:endParaRPr kumimoji="0" lang="en-US" sz="3600" b="1" i="0" u="none" strike="noStrike" kern="1200" cap="none" spc="0" normalizeH="0" baseline="0" noProof="0" dirty="0">
              <a:ln>
                <a:noFill/>
              </a:ln>
              <a:solidFill>
                <a:srgbClr val="1DAC97"/>
              </a:solidFill>
              <a:effectLst/>
              <a:uLnTx/>
              <a:uFillTx/>
              <a:latin typeface="+mj-lt"/>
              <a:ea typeface="+mj-ea"/>
              <a:cs typeface="+mj-cs"/>
              <a:sym typeface="Bebas Neue" charset="0"/>
            </a:endParaRPr>
          </a:p>
        </p:txBody>
      </p:sp>
    </p:spTree>
    <p:extLst>
      <p:ext uri="{BB962C8B-B14F-4D97-AF65-F5344CB8AC3E}">
        <p14:creationId xmlns:p14="http://schemas.microsoft.com/office/powerpoint/2010/main" val="109757210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7591" y="6789662"/>
            <a:ext cx="97310" cy="340304"/>
          </a:xfrm>
          <a:prstGeom prst="rect">
            <a:avLst/>
          </a:prstGeom>
          <a:noFill/>
        </p:spPr>
        <p:txBody>
          <a:bodyPr wrap="none" lIns="48161" tIns="24081" rIns="48161" bIns="24081" rtlCol="0">
            <a:spAutoFit/>
          </a:bodyPr>
          <a:lstStyle/>
          <a:p>
            <a:endParaRPr lang="en-US" sz="1900" dirty="0"/>
          </a:p>
        </p:txBody>
      </p:sp>
      <p:sp>
        <p:nvSpPr>
          <p:cNvPr id="3" name="BainBulletsConfiguration" hidden="1"/>
          <p:cNvSpPr txBox="1"/>
          <p:nvPr/>
        </p:nvSpPr>
        <p:spPr>
          <a:xfrm>
            <a:off x="1618604" y="14363"/>
            <a:ext cx="9363310" cy="64765"/>
          </a:xfrm>
          <a:prstGeom prst="rect">
            <a:avLst/>
          </a:prstGeom>
          <a:noFill/>
        </p:spPr>
        <p:txBody>
          <a:bodyPr vert="horz" lIns="48161" tIns="24081" rIns="48161" bIns="24081" rtlCol="0">
            <a:spAutoFit/>
          </a:bodyPr>
          <a:lstStyle/>
          <a:p>
            <a:endParaRPr lang="en-US" sz="100">
              <a:solidFill>
                <a:srgbClr val="FFFFFF"/>
              </a:solidFill>
            </a:endParaRPr>
          </a:p>
        </p:txBody>
      </p:sp>
      <p:sp>
        <p:nvSpPr>
          <p:cNvPr id="4" name="Title 3"/>
          <p:cNvSpPr>
            <a:spLocks noGrp="1"/>
          </p:cNvSpPr>
          <p:nvPr>
            <p:ph type="title"/>
          </p:nvPr>
        </p:nvSpPr>
        <p:spPr>
          <a:xfrm>
            <a:off x="477176" y="57406"/>
            <a:ext cx="11886937" cy="878616"/>
          </a:xfrm>
        </p:spPr>
        <p:txBody>
          <a:bodyPr/>
          <a:lstStyle/>
          <a:p>
            <a:pPr algn="ctr"/>
            <a:r>
              <a:rPr lang="en-US" sz="3600" dirty="0" smtClean="0"/>
              <a:t>All of the Hallmarks of a Unicorn Opportunity</a:t>
            </a:r>
            <a:endParaRPr lang="en-US" sz="3600" dirty="0"/>
          </a:p>
        </p:txBody>
      </p:sp>
      <p:sp>
        <p:nvSpPr>
          <p:cNvPr id="67" name="TextBox 66"/>
          <p:cNvSpPr txBox="1"/>
          <p:nvPr/>
        </p:nvSpPr>
        <p:spPr>
          <a:xfrm>
            <a:off x="9076321" y="1634816"/>
            <a:ext cx="3502644" cy="934281"/>
          </a:xfrm>
          <a:prstGeom prst="rect">
            <a:avLst/>
          </a:prstGeom>
          <a:noFill/>
        </p:spPr>
        <p:txBody>
          <a:bodyPr wrap="square" lIns="35996" tIns="35996" rIns="35996" bIns="35996" rtlCol="0">
            <a:spAutoFit/>
          </a:bodyPr>
          <a:lstStyle/>
          <a:p>
            <a:pPr marL="168256" indent="-168256">
              <a:buFont typeface="Wingdings" panose="05000000000000000000" pitchFamily="2" charset="2"/>
              <a:buChar char="§"/>
            </a:pPr>
            <a:endParaRPr lang="en-US" sz="1400" dirty="0"/>
          </a:p>
          <a:p>
            <a:pPr marL="168256" indent="-168256">
              <a:buFont typeface="Wingdings" panose="05000000000000000000" pitchFamily="2" charset="2"/>
              <a:buChar char="§"/>
            </a:pPr>
            <a:endParaRPr lang="en-US" sz="1400" dirty="0"/>
          </a:p>
          <a:p>
            <a:pPr marL="168256" indent="-168256">
              <a:buFont typeface="Wingdings" panose="05000000000000000000" pitchFamily="2" charset="2"/>
              <a:buChar char="§"/>
            </a:pPr>
            <a:endParaRPr lang="en-US" sz="1400" dirty="0"/>
          </a:p>
          <a:p>
            <a:endParaRPr lang="en-US" sz="1400" b="1" dirty="0"/>
          </a:p>
        </p:txBody>
      </p:sp>
      <p:sp>
        <p:nvSpPr>
          <p:cNvPr id="12" name="TextBox 11"/>
          <p:cNvSpPr txBox="1"/>
          <p:nvPr>
            <p:custDataLst>
              <p:tags r:id="rId1"/>
            </p:custDataLst>
          </p:nvPr>
        </p:nvSpPr>
        <p:spPr>
          <a:xfrm>
            <a:off x="1116582" y="1830518"/>
            <a:ext cx="11408861" cy="2719767"/>
          </a:xfrm>
          <a:prstGeom prst="rect">
            <a:avLst/>
          </a:prstGeom>
          <a:noFill/>
        </p:spPr>
        <p:txBody>
          <a:bodyPr wrap="square" lIns="48161" tIns="24081" rIns="48161" bIns="24081" rtlCol="0">
            <a:noAutofit/>
          </a:bodyPr>
          <a:lstStyle/>
          <a:p>
            <a:pPr>
              <a:spcBef>
                <a:spcPts val="930"/>
              </a:spcBef>
              <a:buSzPct val="100000"/>
            </a:pPr>
            <a:r>
              <a:rPr lang="en-US" sz="2200" dirty="0" smtClean="0">
                <a:latin typeface="+mj-lt"/>
              </a:rPr>
              <a:t>An established </a:t>
            </a:r>
            <a:r>
              <a:rPr lang="en-US" sz="2200" dirty="0">
                <a:latin typeface="+mj-lt"/>
              </a:rPr>
              <a:t>marketplace platform </a:t>
            </a:r>
            <a:r>
              <a:rPr lang="en-US" sz="2200" dirty="0" smtClean="0">
                <a:latin typeface="+mj-lt"/>
              </a:rPr>
              <a:t>and intermediary at the center of a $1.7 trillion B2B market opportunity. </a:t>
            </a:r>
            <a:endParaRPr lang="en-US" sz="2200" dirty="0">
              <a:latin typeface="+mj-lt"/>
            </a:endParaRPr>
          </a:p>
          <a:p>
            <a:pPr>
              <a:spcBef>
                <a:spcPts val="930"/>
              </a:spcBef>
              <a:buSzPct val="100000"/>
            </a:pPr>
            <a:endParaRPr lang="en-US" sz="500" dirty="0">
              <a:latin typeface="+mj-lt"/>
            </a:endParaRPr>
          </a:p>
          <a:p>
            <a:pPr>
              <a:spcBef>
                <a:spcPts val="930"/>
              </a:spcBef>
              <a:buSzPct val="100000"/>
            </a:pPr>
            <a:r>
              <a:rPr lang="en-US" sz="2200" dirty="0" smtClean="0">
                <a:latin typeface="+mj-lt"/>
              </a:rPr>
              <a:t>A plug-and-play, no risk solution to the biggest problem in online lending validated by partnerships with virtually all key industry participants. </a:t>
            </a:r>
            <a:endParaRPr lang="en-US" sz="500" dirty="0">
              <a:latin typeface="+mj-lt"/>
            </a:endParaRPr>
          </a:p>
          <a:p>
            <a:pPr>
              <a:spcBef>
                <a:spcPts val="930"/>
              </a:spcBef>
              <a:buSzPct val="100000"/>
            </a:pPr>
            <a:r>
              <a:rPr lang="en-US" sz="2200" dirty="0" smtClean="0">
                <a:latin typeface="+mj-lt"/>
              </a:rPr>
              <a:t>Multi-party exchange platforms are becoming the norm in finance. Companies like ICE are eliminating the need for complex, bi-lateral partnerships between single organizations. We are doing the same for online lending. </a:t>
            </a:r>
            <a:endParaRPr lang="en-US" sz="2200" dirty="0">
              <a:latin typeface="+mj-lt"/>
            </a:endParaRPr>
          </a:p>
          <a:p>
            <a:pPr>
              <a:spcBef>
                <a:spcPts val="930"/>
              </a:spcBef>
              <a:buSzPct val="100000"/>
            </a:pPr>
            <a:endParaRPr lang="en-US" sz="500" dirty="0">
              <a:latin typeface="+mj-lt"/>
            </a:endParaRPr>
          </a:p>
          <a:p>
            <a:pPr>
              <a:spcBef>
                <a:spcPts val="930"/>
              </a:spcBef>
              <a:buSzPct val="100000"/>
            </a:pPr>
            <a:r>
              <a:rPr lang="en-US" sz="2200" dirty="0" smtClean="0">
                <a:latin typeface="+mj-lt"/>
              </a:rPr>
              <a:t>Clear “Network Effects” building competitive advantage and defensible moat based on technology, relationships and business model.</a:t>
            </a:r>
            <a:endParaRPr lang="en-US" sz="2200" dirty="0">
              <a:latin typeface="+mj-lt"/>
            </a:endParaRPr>
          </a:p>
          <a:p>
            <a:pPr>
              <a:spcBef>
                <a:spcPts val="930"/>
              </a:spcBef>
              <a:buSzPct val="100000"/>
            </a:pPr>
            <a:r>
              <a:rPr lang="en-US" sz="2200" dirty="0" smtClean="0">
                <a:latin typeface="+mj-lt"/>
              </a:rPr>
              <a:t>An </a:t>
            </a:r>
            <a:r>
              <a:rPr lang="en-US" sz="2200" dirty="0">
                <a:latin typeface="+mj-lt"/>
              </a:rPr>
              <a:t>elite team in place with the necessary expertise, experience and proven successes.</a:t>
            </a:r>
          </a:p>
          <a:p>
            <a:pPr marL="182543" indent="-182543">
              <a:spcBef>
                <a:spcPts val="930"/>
              </a:spcBef>
              <a:buSzPct val="100000"/>
              <a:buFont typeface="Verdana" panose="020B0604030504040204" pitchFamily="34" charset="0"/>
              <a:buChar char="•"/>
            </a:pPr>
            <a:endParaRPr lang="en-US" sz="2000" dirty="0">
              <a:latin typeface="+mj-lt"/>
            </a:endParaRPr>
          </a:p>
        </p:txBody>
      </p:sp>
      <p:sp>
        <p:nvSpPr>
          <p:cNvPr id="18" name="Rectangle 17"/>
          <p:cNvSpPr/>
          <p:nvPr/>
        </p:nvSpPr>
        <p:spPr>
          <a:xfrm>
            <a:off x="801674" y="1184599"/>
            <a:ext cx="11562439" cy="146805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rtlCol="0" anchor="ctr"/>
          <a:lstStyle/>
          <a:p>
            <a:pPr algn="ctr"/>
            <a:endParaRPr lang="en-US" sz="2800" b="1" dirty="0">
              <a:solidFill>
                <a:schemeClr val="accent6"/>
              </a:solidFill>
            </a:endParaRPr>
          </a:p>
        </p:txBody>
      </p:sp>
      <p:pic>
        <p:nvPicPr>
          <p:cNvPr id="14" name="Picture 13"/>
          <p:cNvPicPr>
            <a:picLocks noChangeAspect="1"/>
          </p:cNvPicPr>
          <p:nvPr/>
        </p:nvPicPr>
        <p:blipFill>
          <a:blip r:embed="rId3">
            <a:duotone>
              <a:prstClr val="black"/>
              <a:schemeClr val="accent2">
                <a:tint val="45000"/>
                <a:satMod val="400000"/>
              </a:schemeClr>
            </a:duotone>
          </a:blip>
          <a:stretch>
            <a:fillRect/>
          </a:stretch>
        </p:blipFill>
        <p:spPr>
          <a:xfrm>
            <a:off x="395815" y="2833471"/>
            <a:ext cx="610213" cy="610213"/>
          </a:xfrm>
          <a:prstGeom prst="rect">
            <a:avLst/>
          </a:prstGeom>
        </p:spPr>
      </p:pic>
      <p:pic>
        <p:nvPicPr>
          <p:cNvPr id="15" name="Picture 14"/>
          <p:cNvPicPr>
            <a:picLocks noChangeAspect="1"/>
          </p:cNvPicPr>
          <p:nvPr/>
        </p:nvPicPr>
        <p:blipFill>
          <a:blip r:embed="rId3">
            <a:duotone>
              <a:prstClr val="black"/>
              <a:schemeClr val="accent2">
                <a:tint val="45000"/>
                <a:satMod val="400000"/>
              </a:schemeClr>
            </a:duotone>
          </a:blip>
          <a:stretch>
            <a:fillRect/>
          </a:stretch>
        </p:blipFill>
        <p:spPr>
          <a:xfrm>
            <a:off x="383293" y="3629026"/>
            <a:ext cx="610213" cy="610213"/>
          </a:xfrm>
          <a:prstGeom prst="rect">
            <a:avLst/>
          </a:prstGeom>
        </p:spPr>
      </p:pic>
      <p:pic>
        <p:nvPicPr>
          <p:cNvPr id="16" name="Picture 15"/>
          <p:cNvPicPr>
            <a:picLocks noChangeAspect="1"/>
          </p:cNvPicPr>
          <p:nvPr/>
        </p:nvPicPr>
        <p:blipFill>
          <a:blip r:embed="rId3">
            <a:duotone>
              <a:prstClr val="black"/>
              <a:schemeClr val="accent2">
                <a:tint val="45000"/>
                <a:satMod val="400000"/>
              </a:schemeClr>
            </a:duotone>
          </a:blip>
          <a:stretch>
            <a:fillRect/>
          </a:stretch>
        </p:blipFill>
        <p:spPr>
          <a:xfrm>
            <a:off x="350308" y="4898845"/>
            <a:ext cx="610213" cy="610213"/>
          </a:xfrm>
          <a:prstGeom prst="rect">
            <a:avLst/>
          </a:prstGeom>
        </p:spPr>
      </p:pic>
      <p:pic>
        <p:nvPicPr>
          <p:cNvPr id="17" name="Picture 16"/>
          <p:cNvPicPr>
            <a:picLocks noChangeAspect="1"/>
          </p:cNvPicPr>
          <p:nvPr/>
        </p:nvPicPr>
        <p:blipFill>
          <a:blip r:embed="rId3">
            <a:duotone>
              <a:prstClr val="black"/>
              <a:schemeClr val="accent2">
                <a:tint val="45000"/>
                <a:satMod val="400000"/>
              </a:schemeClr>
            </a:duotone>
          </a:blip>
          <a:stretch>
            <a:fillRect/>
          </a:stretch>
        </p:blipFill>
        <p:spPr>
          <a:xfrm>
            <a:off x="366801" y="5605985"/>
            <a:ext cx="610213" cy="610213"/>
          </a:xfrm>
          <a:prstGeom prst="rect">
            <a:avLst/>
          </a:prstGeom>
        </p:spPr>
      </p:pic>
      <p:pic>
        <p:nvPicPr>
          <p:cNvPr id="22" name="Picture 21"/>
          <p:cNvPicPr>
            <a:picLocks noChangeAspect="1"/>
          </p:cNvPicPr>
          <p:nvPr/>
        </p:nvPicPr>
        <p:blipFill>
          <a:blip r:embed="rId3">
            <a:duotone>
              <a:prstClr val="black"/>
              <a:schemeClr val="accent2">
                <a:tint val="45000"/>
                <a:satMod val="400000"/>
              </a:schemeClr>
            </a:duotone>
          </a:blip>
          <a:stretch>
            <a:fillRect/>
          </a:stretch>
        </p:blipFill>
        <p:spPr>
          <a:xfrm>
            <a:off x="399785" y="1814999"/>
            <a:ext cx="610213" cy="610213"/>
          </a:xfrm>
          <a:prstGeom prst="rect">
            <a:avLst/>
          </a:prstGeom>
        </p:spPr>
      </p:pic>
    </p:spTree>
    <p:extLst>
      <p:ext uri="{BB962C8B-B14F-4D97-AF65-F5344CB8AC3E}">
        <p14:creationId xmlns:p14="http://schemas.microsoft.com/office/powerpoint/2010/main" val="137022273"/>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869" y="1498188"/>
            <a:ext cx="6058509" cy="4682643"/>
          </a:xfrm>
          <a:prstGeom prst="rect">
            <a:avLst/>
          </a:prstGeom>
          <a:noFill/>
        </p:spPr>
        <p:txBody>
          <a:bodyPr wrap="square" lIns="0" tIns="0" rIns="0" bIns="0" numCol="1" spcCol="505518">
            <a:noAutofit/>
          </a:bodyPr>
          <a:lstStyle/>
          <a:p>
            <a:pPr>
              <a:lnSpc>
                <a:spcPts val="1991"/>
              </a:lnSpc>
              <a:defRPr/>
            </a:pPr>
            <a:r>
              <a:rPr lang="en-US" dirty="0">
                <a:solidFill>
                  <a:schemeClr val="accent3"/>
                </a:solidFill>
                <a:latin typeface="Roboto"/>
                <a:ea typeface="Roboto" panose="02000000000000000000" pitchFamily="2" charset="0"/>
                <a:cs typeface="Roboto"/>
              </a:rPr>
              <a:t>Customer </a:t>
            </a:r>
            <a:r>
              <a:rPr lang="en-US" dirty="0" smtClean="0">
                <a:solidFill>
                  <a:schemeClr val="accent3"/>
                </a:solidFill>
                <a:latin typeface="Roboto"/>
                <a:ea typeface="Roboto" panose="02000000000000000000" pitchFamily="2" charset="0"/>
                <a:cs typeface="Roboto"/>
              </a:rPr>
              <a:t>acquisition </a:t>
            </a:r>
            <a:r>
              <a:rPr lang="en-US" dirty="0">
                <a:solidFill>
                  <a:schemeClr val="accent3"/>
                </a:solidFill>
                <a:latin typeface="Roboto"/>
                <a:ea typeface="Roboto" panose="02000000000000000000" pitchFamily="2" charset="0"/>
                <a:cs typeface="Roboto"/>
              </a:rPr>
              <a:t>is and will remain the critical challenge in lending</a:t>
            </a:r>
            <a:r>
              <a:rPr lang="en-US" dirty="0">
                <a:latin typeface="Roboto"/>
                <a:ea typeface="Roboto" panose="02000000000000000000" pitchFamily="2" charset="0"/>
                <a:cs typeface="Roboto"/>
              </a:rPr>
              <a:t>. </a:t>
            </a:r>
            <a:r>
              <a:rPr lang="en-US" dirty="0">
                <a:latin typeface="Roboto"/>
                <a:ea typeface="Roboto Light" panose="02000000000000000000" pitchFamily="2" charset="0"/>
                <a:cs typeface="Roboto"/>
              </a:rPr>
              <a:t>Lenders must efficiently drive prospective borrowers into the top of their funnel and monetize prospects at the lowest cost possible </a:t>
            </a:r>
            <a:r>
              <a:rPr lang="en-US" dirty="0" smtClean="0">
                <a:latin typeface="Roboto"/>
                <a:ea typeface="Roboto Light" panose="02000000000000000000" pitchFamily="2" charset="0"/>
                <a:cs typeface="Roboto"/>
              </a:rPr>
              <a:t>- </a:t>
            </a:r>
            <a:r>
              <a:rPr lang="en-US" dirty="0">
                <a:latin typeface="Roboto"/>
                <a:ea typeface="Roboto Light" panose="02000000000000000000" pitchFamily="2" charset="0"/>
                <a:cs typeface="Roboto"/>
              </a:rPr>
              <a:t>but this is becoming more difficult to </a:t>
            </a:r>
            <a:r>
              <a:rPr lang="en-US" dirty="0" smtClean="0">
                <a:latin typeface="Roboto"/>
                <a:ea typeface="Roboto Light" panose="02000000000000000000" pitchFamily="2" charset="0"/>
                <a:cs typeface="Roboto"/>
              </a:rPr>
              <a:t>do.</a:t>
            </a:r>
            <a:endParaRPr lang="en-US" dirty="0">
              <a:latin typeface="Roboto"/>
              <a:ea typeface="Roboto Light" panose="02000000000000000000" pitchFamily="2" charset="0"/>
              <a:cs typeface="Roboto"/>
            </a:endParaRPr>
          </a:p>
          <a:p>
            <a:pPr>
              <a:lnSpc>
                <a:spcPts val="1991"/>
              </a:lnSpc>
              <a:defRPr/>
            </a:pPr>
            <a:endParaRPr lang="en-US" dirty="0">
              <a:latin typeface="Roboto"/>
              <a:cs typeface="Roboto"/>
            </a:endParaRPr>
          </a:p>
          <a:p>
            <a:pPr>
              <a:lnSpc>
                <a:spcPts val="1991"/>
              </a:lnSpc>
              <a:defRPr/>
            </a:pPr>
            <a:r>
              <a:rPr lang="en-US" dirty="0">
                <a:latin typeface="Roboto"/>
                <a:ea typeface="Roboto" panose="02000000000000000000" pitchFamily="2" charset="0"/>
                <a:cs typeface="Roboto"/>
              </a:rPr>
              <a:t>It’s easy for both new entrants and traditional lenders to enter the online market and </a:t>
            </a:r>
            <a:r>
              <a:rPr lang="en-US" dirty="0" smtClean="0">
                <a:solidFill>
                  <a:schemeClr val="accent3"/>
                </a:solidFill>
                <a:latin typeface="Roboto"/>
                <a:ea typeface="Roboto" panose="02000000000000000000" pitchFamily="2" charset="0"/>
                <a:cs typeface="Roboto"/>
              </a:rPr>
              <a:t>competition is exploding</a:t>
            </a:r>
            <a:r>
              <a:rPr lang="en-US" dirty="0" smtClean="0">
                <a:latin typeface="Roboto"/>
                <a:ea typeface="Roboto" panose="02000000000000000000" pitchFamily="2" charset="0"/>
                <a:cs typeface="Roboto"/>
              </a:rPr>
              <a:t> as </a:t>
            </a:r>
            <a:r>
              <a:rPr lang="en-US" dirty="0">
                <a:latin typeface="Roboto"/>
                <a:cs typeface="Roboto"/>
              </a:rPr>
              <a:t>user-friendly lending platforms and algorithmic technology for credit decisioning </a:t>
            </a:r>
            <a:r>
              <a:rPr lang="en-US" dirty="0">
                <a:solidFill>
                  <a:schemeClr val="accent3"/>
                </a:solidFill>
                <a:latin typeface="Roboto"/>
                <a:cs typeface="Roboto"/>
              </a:rPr>
              <a:t>become plug and play</a:t>
            </a:r>
            <a:r>
              <a:rPr lang="en-US" dirty="0">
                <a:latin typeface="Roboto"/>
                <a:cs typeface="Roboto"/>
              </a:rPr>
              <a:t>.</a:t>
            </a:r>
          </a:p>
          <a:p>
            <a:pPr>
              <a:lnSpc>
                <a:spcPts val="1991"/>
              </a:lnSpc>
              <a:defRPr/>
            </a:pPr>
            <a:endParaRPr lang="en-US" dirty="0">
              <a:latin typeface="Roboto"/>
              <a:ea typeface="Roboto" panose="02000000000000000000" pitchFamily="2" charset="0"/>
              <a:cs typeface="Roboto"/>
            </a:endParaRPr>
          </a:p>
          <a:p>
            <a:pPr>
              <a:lnSpc>
                <a:spcPts val="1991"/>
              </a:lnSpc>
              <a:defRPr/>
            </a:pPr>
            <a:r>
              <a:rPr lang="en-US" dirty="0">
                <a:latin typeface="Roboto"/>
                <a:ea typeface="Roboto" panose="02000000000000000000" pitchFamily="2" charset="0"/>
                <a:cs typeface="Roboto"/>
              </a:rPr>
              <a:t>Most lenders must focus and specialize </a:t>
            </a:r>
            <a:r>
              <a:rPr lang="en-US" dirty="0">
                <a:latin typeface="Roboto"/>
                <a:ea typeface="Roboto Light" panose="02000000000000000000" pitchFamily="2" charset="0"/>
                <a:cs typeface="Roboto"/>
              </a:rPr>
              <a:t>on different product types, loan sizes, geographies and other market parameters in order to </a:t>
            </a:r>
            <a:r>
              <a:rPr lang="en-US" dirty="0">
                <a:solidFill>
                  <a:schemeClr val="accent3"/>
                </a:solidFill>
                <a:latin typeface="Roboto"/>
                <a:ea typeface="Roboto Light" panose="02000000000000000000" pitchFamily="2" charset="0"/>
                <a:cs typeface="Roboto"/>
              </a:rPr>
              <a:t>gain efficiencies and establish market presence</a:t>
            </a:r>
            <a:r>
              <a:rPr lang="en-US" dirty="0">
                <a:latin typeface="Roboto"/>
                <a:ea typeface="Roboto Light" panose="02000000000000000000" pitchFamily="2" charset="0"/>
                <a:cs typeface="Roboto"/>
              </a:rPr>
              <a:t>.</a:t>
            </a:r>
          </a:p>
          <a:p>
            <a:pPr>
              <a:lnSpc>
                <a:spcPts val="1991"/>
              </a:lnSpc>
              <a:defRPr/>
            </a:pPr>
            <a:endParaRPr lang="en-US" dirty="0">
              <a:latin typeface="Roboto"/>
              <a:cs typeface="Roboto"/>
            </a:endParaRPr>
          </a:p>
          <a:p>
            <a:pPr>
              <a:lnSpc>
                <a:spcPts val="1991"/>
              </a:lnSpc>
              <a:defRPr/>
            </a:pPr>
            <a:r>
              <a:rPr lang="en-US" dirty="0">
                <a:latin typeface="Roboto"/>
                <a:ea typeface="Roboto" panose="02000000000000000000" pitchFamily="2" charset="0"/>
                <a:cs typeface="Roboto"/>
              </a:rPr>
              <a:t>Increased competition has </a:t>
            </a:r>
            <a:r>
              <a:rPr lang="en-US" dirty="0">
                <a:solidFill>
                  <a:schemeClr val="accent3"/>
                </a:solidFill>
                <a:latin typeface="Roboto"/>
                <a:ea typeface="Roboto" panose="02000000000000000000" pitchFamily="2" charset="0"/>
                <a:cs typeface="Roboto"/>
              </a:rPr>
              <a:t>driven up the cost of online lead generation</a:t>
            </a:r>
            <a:r>
              <a:rPr lang="en-US" dirty="0">
                <a:latin typeface="Roboto"/>
                <a:ea typeface="Roboto" panose="02000000000000000000" pitchFamily="2" charset="0"/>
                <a:cs typeface="Roboto"/>
              </a:rPr>
              <a:t> and other marketing channels which in turn has </a:t>
            </a:r>
            <a:r>
              <a:rPr lang="en-US" dirty="0">
                <a:solidFill>
                  <a:schemeClr val="accent3"/>
                </a:solidFill>
                <a:latin typeface="Roboto"/>
                <a:ea typeface="Roboto" panose="02000000000000000000" pitchFamily="2" charset="0"/>
                <a:cs typeface="Roboto"/>
              </a:rPr>
              <a:t>driven the cost of acquiring prospective borrowers to historical highs</a:t>
            </a:r>
            <a:r>
              <a:rPr lang="en-US" dirty="0">
                <a:latin typeface="Roboto"/>
                <a:ea typeface="Roboto" panose="02000000000000000000" pitchFamily="2" charset="0"/>
                <a:cs typeface="Roboto"/>
              </a:rPr>
              <a:t>. </a:t>
            </a:r>
          </a:p>
          <a:p>
            <a:pPr>
              <a:lnSpc>
                <a:spcPts val="1991"/>
              </a:lnSpc>
              <a:defRPr/>
            </a:pPr>
            <a:r>
              <a:rPr lang="en-US" dirty="0">
                <a:latin typeface="Roboto"/>
                <a:ea typeface="Roboto" panose="02000000000000000000" pitchFamily="2" charset="0"/>
                <a:cs typeface="Roboto"/>
              </a:rPr>
              <a:t/>
            </a:r>
            <a:br>
              <a:rPr lang="en-US" dirty="0">
                <a:latin typeface="Roboto"/>
                <a:ea typeface="Roboto" panose="02000000000000000000" pitchFamily="2" charset="0"/>
                <a:cs typeface="Roboto"/>
              </a:rPr>
            </a:br>
            <a:endParaRPr lang="en-US" dirty="0">
              <a:latin typeface="Roboto"/>
              <a:ea typeface="Roboto" panose="02000000000000000000" pitchFamily="2" charset="0"/>
              <a:cs typeface="Roboto"/>
            </a:endParaRPr>
          </a:p>
          <a:p>
            <a:pPr>
              <a:lnSpc>
                <a:spcPts val="1991"/>
              </a:lnSpc>
              <a:defRPr/>
            </a:pPr>
            <a:endParaRPr lang="en-US" sz="1200" dirty="0">
              <a:latin typeface="Roboto"/>
              <a:cs typeface="Roboto"/>
            </a:endParaRPr>
          </a:p>
        </p:txBody>
      </p:sp>
      <p:sp>
        <p:nvSpPr>
          <p:cNvPr id="25" name="TextBox 24"/>
          <p:cNvSpPr txBox="1"/>
          <p:nvPr/>
        </p:nvSpPr>
        <p:spPr>
          <a:xfrm>
            <a:off x="6843868" y="1512248"/>
            <a:ext cx="5688302" cy="4682643"/>
          </a:xfrm>
          <a:prstGeom prst="rect">
            <a:avLst/>
          </a:prstGeom>
          <a:noFill/>
        </p:spPr>
        <p:txBody>
          <a:bodyPr wrap="square" lIns="0" tIns="0" rIns="0" bIns="0" numCol="1" spcCol="505518">
            <a:noAutofit/>
          </a:bodyPr>
          <a:lstStyle/>
          <a:p>
            <a:pPr>
              <a:lnSpc>
                <a:spcPts val="1991"/>
              </a:lnSpc>
              <a:defRPr/>
            </a:pPr>
            <a:r>
              <a:rPr lang="en-US" dirty="0">
                <a:solidFill>
                  <a:srgbClr val="636466"/>
                </a:solidFill>
                <a:latin typeface="Roboto"/>
                <a:ea typeface="Roboto" panose="02000000000000000000" pitchFamily="2" charset="0"/>
                <a:cs typeface="Roboto"/>
              </a:rPr>
              <a:t>Marketing and sales expenditures in most channels </a:t>
            </a:r>
            <a:r>
              <a:rPr lang="en-US" dirty="0">
                <a:solidFill>
                  <a:schemeClr val="accent3"/>
                </a:solidFill>
                <a:latin typeface="Roboto"/>
                <a:ea typeface="Roboto" panose="02000000000000000000" pitchFamily="2" charset="0"/>
                <a:cs typeface="Roboto"/>
              </a:rPr>
              <a:t>deliver poor returns </a:t>
            </a:r>
            <a:r>
              <a:rPr lang="en-US" dirty="0">
                <a:solidFill>
                  <a:srgbClr val="636466"/>
                </a:solidFill>
                <a:latin typeface="Roboto"/>
                <a:ea typeface="Roboto" panose="02000000000000000000" pitchFamily="2" charset="0"/>
                <a:cs typeface="Roboto"/>
              </a:rPr>
              <a:t>because of noise and borrower confusion. </a:t>
            </a:r>
            <a:r>
              <a:rPr lang="en-US" dirty="0" smtClean="0">
                <a:solidFill>
                  <a:srgbClr val="636466"/>
                </a:solidFill>
                <a:latin typeface="Roboto"/>
                <a:ea typeface="Roboto Light" panose="02000000000000000000" pitchFamily="2" charset="0"/>
                <a:cs typeface="Roboto"/>
              </a:rPr>
              <a:t>Borrowers </a:t>
            </a:r>
            <a:r>
              <a:rPr lang="en-US" dirty="0">
                <a:solidFill>
                  <a:srgbClr val="636466"/>
                </a:solidFill>
                <a:latin typeface="Roboto"/>
                <a:ea typeface="Roboto Light" panose="02000000000000000000" pitchFamily="2" charset="0"/>
                <a:cs typeface="Roboto"/>
              </a:rPr>
              <a:t>receive 10X-20X more irrelevant than relevant </a:t>
            </a:r>
            <a:r>
              <a:rPr lang="en-US" dirty="0" smtClean="0">
                <a:solidFill>
                  <a:srgbClr val="636466"/>
                </a:solidFill>
                <a:latin typeface="Roboto"/>
                <a:ea typeface="Roboto Light" panose="02000000000000000000" pitchFamily="2" charset="0"/>
                <a:cs typeface="Roboto"/>
              </a:rPr>
              <a:t>offers </a:t>
            </a:r>
            <a:r>
              <a:rPr lang="en-US" dirty="0" smtClean="0">
                <a:solidFill>
                  <a:schemeClr val="accent3"/>
                </a:solidFill>
                <a:latin typeface="Roboto"/>
                <a:ea typeface="Roboto Light" panose="02000000000000000000" pitchFamily="2" charset="0"/>
                <a:cs typeface="Roboto"/>
              </a:rPr>
              <a:t>greatly increasing average customer acquisition costs</a:t>
            </a:r>
            <a:r>
              <a:rPr lang="en-US" dirty="0" smtClean="0">
                <a:solidFill>
                  <a:srgbClr val="636466"/>
                </a:solidFill>
                <a:latin typeface="Roboto"/>
                <a:ea typeface="Roboto Light" panose="02000000000000000000" pitchFamily="2" charset="0"/>
                <a:cs typeface="Roboto"/>
              </a:rPr>
              <a:t>.</a:t>
            </a:r>
            <a:r>
              <a:rPr lang="en-US" dirty="0">
                <a:solidFill>
                  <a:srgbClr val="636466"/>
                </a:solidFill>
                <a:latin typeface="Roboto"/>
                <a:ea typeface="Roboto Light" panose="02000000000000000000" pitchFamily="2" charset="0"/>
                <a:cs typeface="Roboto"/>
              </a:rPr>
              <a:t/>
            </a:r>
            <a:br>
              <a:rPr lang="en-US" dirty="0">
                <a:solidFill>
                  <a:srgbClr val="636466"/>
                </a:solidFill>
                <a:latin typeface="Roboto"/>
                <a:ea typeface="Roboto Light" panose="02000000000000000000" pitchFamily="2" charset="0"/>
                <a:cs typeface="Roboto"/>
              </a:rPr>
            </a:br>
            <a:endParaRPr lang="en-US" dirty="0">
              <a:solidFill>
                <a:srgbClr val="636466"/>
              </a:solidFill>
              <a:latin typeface="Roboto"/>
              <a:cs typeface="Roboto"/>
            </a:endParaRPr>
          </a:p>
          <a:p>
            <a:pPr>
              <a:lnSpc>
                <a:spcPts val="1991"/>
              </a:lnSpc>
              <a:defRPr/>
            </a:pPr>
            <a:r>
              <a:rPr lang="en-US" dirty="0">
                <a:solidFill>
                  <a:srgbClr val="636466"/>
                </a:solidFill>
                <a:latin typeface="Roboto"/>
                <a:ea typeface="Roboto" panose="02000000000000000000" pitchFamily="2" charset="0"/>
                <a:cs typeface="Roboto"/>
              </a:rPr>
              <a:t>To fix the problem, </a:t>
            </a:r>
            <a:r>
              <a:rPr lang="en-US" dirty="0">
                <a:solidFill>
                  <a:schemeClr val="accent3"/>
                </a:solidFill>
                <a:latin typeface="Roboto"/>
                <a:ea typeface="Roboto" panose="02000000000000000000" pitchFamily="2" charset="0"/>
                <a:cs typeface="Roboto"/>
              </a:rPr>
              <a:t>lenders have responded with inefficient and ineffective one-off partnerships </a:t>
            </a:r>
            <a:r>
              <a:rPr lang="en-US" dirty="0">
                <a:solidFill>
                  <a:srgbClr val="636466"/>
                </a:solidFill>
                <a:latin typeface="Roboto"/>
                <a:ea typeface="Roboto" panose="02000000000000000000" pitchFamily="2" charset="0"/>
                <a:cs typeface="Roboto"/>
              </a:rPr>
              <a:t>and programs </a:t>
            </a:r>
            <a:r>
              <a:rPr lang="en-US" dirty="0">
                <a:solidFill>
                  <a:srgbClr val="636466"/>
                </a:solidFill>
                <a:latin typeface="Roboto"/>
                <a:cs typeface="Roboto"/>
              </a:rPr>
              <a:t>hoping to monetize irrelevant prospects by selling them to matching lenders and/or investors.</a:t>
            </a:r>
          </a:p>
          <a:p>
            <a:pPr>
              <a:lnSpc>
                <a:spcPts val="1991"/>
              </a:lnSpc>
              <a:defRPr/>
            </a:pPr>
            <a:endParaRPr lang="en-US" dirty="0">
              <a:solidFill>
                <a:srgbClr val="636466"/>
              </a:solidFill>
              <a:latin typeface="Roboto"/>
              <a:cs typeface="Roboto"/>
            </a:endParaRPr>
          </a:p>
          <a:p>
            <a:pPr>
              <a:lnSpc>
                <a:spcPts val="1991"/>
              </a:lnSpc>
              <a:defRPr/>
            </a:pPr>
            <a:r>
              <a:rPr lang="en-US" dirty="0">
                <a:solidFill>
                  <a:srgbClr val="636466"/>
                </a:solidFill>
                <a:latin typeface="Roboto"/>
                <a:ea typeface="Roboto" panose="02000000000000000000" pitchFamily="2" charset="0"/>
                <a:cs typeface="Roboto"/>
              </a:rPr>
              <a:t>These efforts </a:t>
            </a:r>
            <a:r>
              <a:rPr lang="en-US" dirty="0">
                <a:solidFill>
                  <a:schemeClr val="accent3"/>
                </a:solidFill>
                <a:latin typeface="Roboto"/>
                <a:ea typeface="Roboto" panose="02000000000000000000" pitchFamily="2" charset="0"/>
                <a:cs typeface="Roboto"/>
              </a:rPr>
              <a:t>have not worked </a:t>
            </a:r>
            <a:r>
              <a:rPr lang="en-US" dirty="0">
                <a:solidFill>
                  <a:srgbClr val="636466"/>
                </a:solidFill>
                <a:latin typeface="Roboto"/>
                <a:ea typeface="Roboto" panose="02000000000000000000" pitchFamily="2" charset="0"/>
                <a:cs typeface="Roboto"/>
              </a:rPr>
              <a:t>because they require lengthy negotiations and custom development </a:t>
            </a:r>
            <a:r>
              <a:rPr lang="en-US" dirty="0">
                <a:solidFill>
                  <a:srgbClr val="636466"/>
                </a:solidFill>
                <a:latin typeface="Roboto"/>
                <a:ea typeface="Roboto Light" panose="02000000000000000000" pitchFamily="2" charset="0"/>
                <a:cs typeface="Roboto"/>
              </a:rPr>
              <a:t>of APIs and protocols to transfer loan applications and inquiries between the parties.</a:t>
            </a:r>
          </a:p>
          <a:p>
            <a:pPr>
              <a:lnSpc>
                <a:spcPts val="1991"/>
              </a:lnSpc>
              <a:defRPr/>
            </a:pPr>
            <a:endParaRPr lang="en-US" dirty="0">
              <a:solidFill>
                <a:srgbClr val="636466"/>
              </a:solidFill>
              <a:latin typeface="Roboto"/>
              <a:ea typeface="Roboto Light" panose="02000000000000000000" pitchFamily="2" charset="0"/>
              <a:cs typeface="Roboto"/>
            </a:endParaRPr>
          </a:p>
          <a:p>
            <a:pPr>
              <a:lnSpc>
                <a:spcPts val="1991"/>
              </a:lnSpc>
              <a:defRPr/>
            </a:pPr>
            <a:r>
              <a:rPr lang="en-US" dirty="0">
                <a:solidFill>
                  <a:srgbClr val="636466"/>
                </a:solidFill>
                <a:latin typeface="Roboto"/>
                <a:ea typeface="Roboto" panose="02000000000000000000" pitchFamily="2" charset="0"/>
                <a:cs typeface="Roboto"/>
              </a:rPr>
              <a:t>Vendors and merchants whose customers need financing must also navigate the </a:t>
            </a:r>
            <a:r>
              <a:rPr lang="en-US" dirty="0">
                <a:solidFill>
                  <a:schemeClr val="accent3"/>
                </a:solidFill>
                <a:latin typeface="Roboto"/>
                <a:ea typeface="Roboto" panose="02000000000000000000" pitchFamily="2" charset="0"/>
                <a:cs typeface="Roboto"/>
              </a:rPr>
              <a:t>complexity of online </a:t>
            </a:r>
            <a:r>
              <a:rPr lang="en-US" dirty="0" smtClean="0">
                <a:solidFill>
                  <a:schemeClr val="accent3"/>
                </a:solidFill>
                <a:latin typeface="Roboto"/>
                <a:ea typeface="Roboto" panose="02000000000000000000" pitchFamily="2" charset="0"/>
                <a:cs typeface="Roboto"/>
              </a:rPr>
              <a:t>lending</a:t>
            </a:r>
            <a:r>
              <a:rPr lang="en-US" dirty="0" smtClean="0">
                <a:solidFill>
                  <a:srgbClr val="636466"/>
                </a:solidFill>
                <a:latin typeface="Roboto"/>
                <a:ea typeface="Roboto" panose="02000000000000000000" pitchFamily="2" charset="0"/>
                <a:cs typeface="Roboto"/>
              </a:rPr>
              <a:t> </a:t>
            </a:r>
            <a:r>
              <a:rPr lang="en-US" dirty="0" smtClean="0">
                <a:solidFill>
                  <a:srgbClr val="636466"/>
                </a:solidFill>
                <a:latin typeface="Roboto"/>
                <a:ea typeface="Roboto Light" panose="02000000000000000000" pitchFamily="2" charset="0"/>
                <a:cs typeface="Roboto"/>
              </a:rPr>
              <a:t>to optimize </a:t>
            </a:r>
            <a:r>
              <a:rPr lang="en-US" dirty="0">
                <a:solidFill>
                  <a:srgbClr val="636466"/>
                </a:solidFill>
                <a:latin typeface="Roboto"/>
                <a:ea typeface="Roboto Light" panose="02000000000000000000" pitchFamily="2" charset="0"/>
                <a:cs typeface="Roboto"/>
              </a:rPr>
              <a:t>sales and customer satisfaction.</a:t>
            </a:r>
          </a:p>
        </p:txBody>
      </p:sp>
      <p:sp>
        <p:nvSpPr>
          <p:cNvPr id="5"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The Problems We Address in Online Lending </a:t>
            </a:r>
            <a:endParaRPr lang="en-US" sz="3600" b="1" dirty="0">
              <a:solidFill>
                <a:srgbClr val="1DAC97"/>
              </a:solidFill>
            </a:endParaRPr>
          </a:p>
        </p:txBody>
      </p:sp>
    </p:spTree>
    <p:extLst>
      <p:ext uri="{BB962C8B-B14F-4D97-AF65-F5344CB8AC3E}">
        <p14:creationId xmlns:p14="http://schemas.microsoft.com/office/powerpoint/2010/main" val="2629574316"/>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47229" y="1320137"/>
            <a:ext cx="7694836" cy="5229387"/>
            <a:chOff x="5313203" y="2697285"/>
            <a:chExt cx="13959703" cy="8861113"/>
          </a:xfrm>
        </p:grpSpPr>
        <p:sp>
          <p:nvSpPr>
            <p:cNvPr id="4" name="Oval 3"/>
            <p:cNvSpPr>
              <a:spLocks/>
            </p:cNvSpPr>
            <p:nvPr/>
          </p:nvSpPr>
          <p:spPr bwMode="auto">
            <a:xfrm>
              <a:off x="7642735" y="82944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5" name="Oval 4"/>
            <p:cNvSpPr>
              <a:spLocks/>
            </p:cNvSpPr>
            <p:nvPr/>
          </p:nvSpPr>
          <p:spPr bwMode="auto">
            <a:xfrm>
              <a:off x="7807792" y="61354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6" name="Oval 5"/>
            <p:cNvSpPr>
              <a:spLocks/>
            </p:cNvSpPr>
            <p:nvPr/>
          </p:nvSpPr>
          <p:spPr bwMode="auto">
            <a:xfrm>
              <a:off x="11896127" y="42939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7" name="Oval 6"/>
            <p:cNvSpPr>
              <a:spLocks/>
            </p:cNvSpPr>
            <p:nvPr/>
          </p:nvSpPr>
          <p:spPr bwMode="auto">
            <a:xfrm>
              <a:off x="9750386" y="82817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8" name="Oval 7"/>
            <p:cNvSpPr>
              <a:spLocks/>
            </p:cNvSpPr>
            <p:nvPr/>
          </p:nvSpPr>
          <p:spPr bwMode="auto">
            <a:xfrm>
              <a:off x="14943333" y="74562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9" name="Oval 8"/>
            <p:cNvSpPr>
              <a:spLocks/>
            </p:cNvSpPr>
            <p:nvPr/>
          </p:nvSpPr>
          <p:spPr bwMode="auto">
            <a:xfrm>
              <a:off x="13254673" y="52718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0" name="Oval 9"/>
            <p:cNvSpPr>
              <a:spLocks/>
            </p:cNvSpPr>
            <p:nvPr/>
          </p:nvSpPr>
          <p:spPr bwMode="auto">
            <a:xfrm>
              <a:off x="11350170" y="5602098"/>
              <a:ext cx="647531" cy="647700"/>
            </a:xfrm>
            <a:prstGeom prst="ellipse">
              <a:avLst/>
            </a:prstGeom>
            <a:solidFill>
              <a:srgbClr val="495869">
                <a:alpha val="9804"/>
              </a:srgb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1" name="Oval 10"/>
            <p:cNvSpPr>
              <a:spLocks/>
            </p:cNvSpPr>
            <p:nvPr/>
          </p:nvSpPr>
          <p:spPr bwMode="auto">
            <a:xfrm>
              <a:off x="9191732" y="59449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2" name="Oval 11"/>
            <p:cNvSpPr>
              <a:spLocks/>
            </p:cNvSpPr>
            <p:nvPr/>
          </p:nvSpPr>
          <p:spPr bwMode="auto">
            <a:xfrm>
              <a:off x="14295802" y="5563998"/>
              <a:ext cx="2361585" cy="2362200"/>
            </a:xfrm>
            <a:prstGeom prst="ellipse">
              <a:avLst/>
            </a:prstGeom>
            <a:solidFill>
              <a:srgbClr val="7030A0"/>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3" name="Oval 12"/>
            <p:cNvSpPr>
              <a:spLocks/>
            </p:cNvSpPr>
            <p:nvPr/>
          </p:nvSpPr>
          <p:spPr bwMode="auto">
            <a:xfrm>
              <a:off x="7680825" y="6605398"/>
              <a:ext cx="2361585" cy="2362200"/>
            </a:xfrm>
            <a:prstGeom prst="ellipse">
              <a:avLst/>
            </a:prstGeom>
            <a:solidFill>
              <a:schemeClr val="accent3"/>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4" name="Oval 13"/>
            <p:cNvSpPr>
              <a:spLocks/>
            </p:cNvSpPr>
            <p:nvPr/>
          </p:nvSpPr>
          <p:spPr bwMode="auto">
            <a:xfrm>
              <a:off x="11926826" y="3820770"/>
              <a:ext cx="3070631" cy="2951285"/>
            </a:xfrm>
            <a:prstGeom prst="ellipse">
              <a:avLst/>
            </a:prstGeom>
            <a:solidFill>
              <a:schemeClr val="accent2">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5" name="Oval 14"/>
            <p:cNvSpPr>
              <a:spLocks/>
            </p:cNvSpPr>
            <p:nvPr/>
          </p:nvSpPr>
          <p:spPr bwMode="auto">
            <a:xfrm>
              <a:off x="10080500" y="4420998"/>
              <a:ext cx="1218883" cy="1219200"/>
            </a:xfrm>
            <a:prstGeom prst="ellipse">
              <a:avLst/>
            </a:prstGeom>
            <a:solidFill>
              <a:schemeClr val="accent4">
                <a:alpha val="79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6" name="Oval 16"/>
            <p:cNvSpPr>
              <a:spLocks/>
            </p:cNvSpPr>
            <p:nvPr/>
          </p:nvSpPr>
          <p:spPr bwMode="auto">
            <a:xfrm>
              <a:off x="9801171" y="6109229"/>
              <a:ext cx="3504287" cy="3505200"/>
            </a:xfrm>
            <a:prstGeom prst="ellipse">
              <a:avLst/>
            </a:prstGeom>
            <a:solidFill>
              <a:schemeClr val="tx2">
                <a:lumMod val="65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7" name="Oval 17"/>
            <p:cNvSpPr>
              <a:spLocks/>
            </p:cNvSpPr>
            <p:nvPr/>
          </p:nvSpPr>
          <p:spPr bwMode="auto">
            <a:xfrm>
              <a:off x="13406268" y="8085148"/>
              <a:ext cx="2932936" cy="2882900"/>
            </a:xfrm>
            <a:prstGeom prst="ellipse">
              <a:avLst/>
            </a:prstGeom>
            <a:solidFill>
              <a:srgbClr val="7030A0">
                <a:alpha val="79999"/>
              </a:srgb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18" name="Oval 18"/>
            <p:cNvSpPr>
              <a:spLocks/>
            </p:cNvSpPr>
            <p:nvPr/>
          </p:nvSpPr>
          <p:spPr bwMode="auto">
            <a:xfrm>
              <a:off x="8417234" y="8992998"/>
              <a:ext cx="2564732" cy="2565400"/>
            </a:xfrm>
            <a:prstGeom prst="ellipse">
              <a:avLst/>
            </a:prstGeom>
            <a:solidFill>
              <a:schemeClr val="accent3">
                <a:alpha val="7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19" name="Oval 19"/>
            <p:cNvSpPr>
              <a:spLocks/>
            </p:cNvSpPr>
            <p:nvPr/>
          </p:nvSpPr>
          <p:spPr bwMode="auto">
            <a:xfrm>
              <a:off x="14105352" y="7062598"/>
              <a:ext cx="863375" cy="863600"/>
            </a:xfrm>
            <a:prstGeom prst="ellipse">
              <a:avLst/>
            </a:prstGeom>
            <a:solidFill>
              <a:schemeClr val="accent4">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20" name="Rectangle 20"/>
            <p:cNvSpPr>
              <a:spLocks/>
            </p:cNvSpPr>
            <p:nvPr/>
          </p:nvSpPr>
          <p:spPr bwMode="auto">
            <a:xfrm>
              <a:off x="10533655" y="7373651"/>
              <a:ext cx="2293259" cy="8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Unsecured</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Consumer</a:t>
              </a:r>
            </a:p>
          </p:txBody>
        </p:sp>
        <p:sp>
          <p:nvSpPr>
            <p:cNvPr id="21" name="Rectangle 21"/>
            <p:cNvSpPr>
              <a:spLocks/>
            </p:cNvSpPr>
            <p:nvPr/>
          </p:nvSpPr>
          <p:spPr bwMode="auto">
            <a:xfrm>
              <a:off x="9011161" y="10073777"/>
              <a:ext cx="1337805" cy="39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$50K +</a:t>
              </a:r>
            </a:p>
          </p:txBody>
        </p:sp>
        <p:sp>
          <p:nvSpPr>
            <p:cNvPr id="22" name="Rectangle 22"/>
            <p:cNvSpPr>
              <a:spLocks/>
            </p:cNvSpPr>
            <p:nvPr/>
          </p:nvSpPr>
          <p:spPr bwMode="auto">
            <a:xfrm>
              <a:off x="14058613" y="9186056"/>
              <a:ext cx="1656226" cy="78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Card </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Advance</a:t>
              </a:r>
            </a:p>
          </p:txBody>
        </p:sp>
        <p:sp>
          <p:nvSpPr>
            <p:cNvPr id="23" name="Rectangle 23"/>
            <p:cNvSpPr>
              <a:spLocks/>
            </p:cNvSpPr>
            <p:nvPr/>
          </p:nvSpPr>
          <p:spPr bwMode="auto">
            <a:xfrm>
              <a:off x="14642237" y="6575603"/>
              <a:ext cx="1733660" cy="3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Equipment</a:t>
              </a:r>
            </a:p>
          </p:txBody>
        </p:sp>
        <p:sp>
          <p:nvSpPr>
            <p:cNvPr id="24" name="Rectangle 24"/>
            <p:cNvSpPr>
              <a:spLocks/>
            </p:cNvSpPr>
            <p:nvPr/>
          </p:nvSpPr>
          <p:spPr bwMode="auto">
            <a:xfrm>
              <a:off x="8352024" y="7460210"/>
              <a:ext cx="1126435" cy="67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$2k to $5K</a:t>
              </a:r>
            </a:p>
          </p:txBody>
        </p:sp>
        <p:sp>
          <p:nvSpPr>
            <p:cNvPr id="25" name="Rectangle 25"/>
            <p:cNvSpPr>
              <a:spLocks/>
            </p:cNvSpPr>
            <p:nvPr/>
          </p:nvSpPr>
          <p:spPr bwMode="auto">
            <a:xfrm>
              <a:off x="12539335" y="4842663"/>
              <a:ext cx="1924171" cy="8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Small</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Business</a:t>
              </a:r>
            </a:p>
          </p:txBody>
        </p:sp>
        <p:sp>
          <p:nvSpPr>
            <p:cNvPr id="26" name="Oval 31"/>
            <p:cNvSpPr>
              <a:spLocks/>
            </p:cNvSpPr>
            <p:nvPr/>
          </p:nvSpPr>
          <p:spPr bwMode="auto">
            <a:xfrm>
              <a:off x="16339970" y="6986398"/>
              <a:ext cx="2932936" cy="2882900"/>
            </a:xfrm>
            <a:prstGeom prst="ellipse">
              <a:avLst/>
            </a:prstGeom>
            <a:solidFill>
              <a:schemeClr val="accent1">
                <a:lumMod val="50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27" name="Rectangle 32"/>
            <p:cNvSpPr>
              <a:spLocks/>
            </p:cNvSpPr>
            <p:nvPr/>
          </p:nvSpPr>
          <p:spPr bwMode="auto">
            <a:xfrm>
              <a:off x="17078543" y="8043057"/>
              <a:ext cx="1488582" cy="78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Vendor</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Finance</a:t>
              </a:r>
            </a:p>
          </p:txBody>
        </p:sp>
        <p:sp>
          <p:nvSpPr>
            <p:cNvPr id="28" name="Oval 33"/>
            <p:cNvSpPr>
              <a:spLocks/>
            </p:cNvSpPr>
            <p:nvPr/>
          </p:nvSpPr>
          <p:spPr bwMode="auto">
            <a:xfrm>
              <a:off x="7020597" y="3582798"/>
              <a:ext cx="2932936" cy="2882900"/>
            </a:xfrm>
            <a:prstGeom prst="ellipse">
              <a:avLst/>
            </a:prstGeom>
            <a:solidFill>
              <a:schemeClr val="accent4">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29" name="Rectangle 34"/>
            <p:cNvSpPr>
              <a:spLocks/>
            </p:cNvSpPr>
            <p:nvPr/>
          </p:nvSpPr>
          <p:spPr bwMode="auto">
            <a:xfrm>
              <a:off x="7340952" y="4835024"/>
              <a:ext cx="2325019" cy="39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Prime Credit</a:t>
              </a:r>
            </a:p>
          </p:txBody>
        </p:sp>
        <p:sp>
          <p:nvSpPr>
            <p:cNvPr id="30" name="Oval 35"/>
            <p:cNvSpPr>
              <a:spLocks/>
            </p:cNvSpPr>
            <p:nvPr/>
          </p:nvSpPr>
          <p:spPr bwMode="auto">
            <a:xfrm>
              <a:off x="5313203" y="8064347"/>
              <a:ext cx="2951669" cy="2768600"/>
            </a:xfrm>
            <a:prstGeom prst="ellipse">
              <a:avLst/>
            </a:prstGeom>
            <a:solidFill>
              <a:schemeClr val="accent4"/>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1" name="Rectangle 36"/>
            <p:cNvSpPr>
              <a:spLocks/>
            </p:cNvSpPr>
            <p:nvPr/>
          </p:nvSpPr>
          <p:spPr bwMode="auto">
            <a:xfrm>
              <a:off x="5892292" y="9203150"/>
              <a:ext cx="2029523" cy="44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Subprime</a:t>
              </a:r>
              <a:endParaRPr lang="en-US" sz="1300" dirty="0">
                <a:solidFill>
                  <a:srgbClr val="FFFEFE"/>
                </a:solidFill>
                <a:latin typeface="Roboto Regular"/>
                <a:ea typeface="ＭＳ Ｐゴシック" charset="0"/>
                <a:cs typeface="Roboto Regular"/>
                <a:sym typeface="Source Sans Pro Bold" charset="0"/>
              </a:endParaRPr>
            </a:p>
          </p:txBody>
        </p:sp>
        <p:sp>
          <p:nvSpPr>
            <p:cNvPr id="32" name="Oval 37"/>
            <p:cNvSpPr>
              <a:spLocks/>
            </p:cNvSpPr>
            <p:nvPr/>
          </p:nvSpPr>
          <p:spPr bwMode="auto">
            <a:xfrm>
              <a:off x="9749905" y="4364791"/>
              <a:ext cx="2361585" cy="2362200"/>
            </a:xfrm>
            <a:prstGeom prst="ellipse">
              <a:avLst/>
            </a:prstGeom>
            <a:solidFill>
              <a:srgbClr val="7030A0"/>
            </a:solidFill>
            <a:ln w="25400">
              <a:solidFill>
                <a:schemeClr val="tx1">
                  <a:alpha val="0"/>
                </a:schemeClr>
              </a:solidFill>
              <a:miter lim="800000"/>
              <a:headEnd/>
              <a:tailEnd/>
            </a:ln>
          </p:spPr>
          <p:txBody>
            <a:bodyPr lIns="0" tIns="0" rIns="0" bIns="0"/>
            <a:lstStyle/>
            <a:p>
              <a:pPr algn="ctr">
                <a:defRPr/>
              </a:pPr>
              <a:endParaRPr lang="en-US" sz="1700" dirty="0">
                <a:latin typeface="Roboto Regular"/>
                <a:cs typeface="Roboto Regular"/>
              </a:endParaRPr>
            </a:p>
          </p:txBody>
        </p:sp>
        <p:sp>
          <p:nvSpPr>
            <p:cNvPr id="33" name="Rectangle 38"/>
            <p:cNvSpPr>
              <a:spLocks/>
            </p:cNvSpPr>
            <p:nvPr/>
          </p:nvSpPr>
          <p:spPr bwMode="auto">
            <a:xfrm>
              <a:off x="10212597" y="5376395"/>
              <a:ext cx="1491610" cy="3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Inventory</a:t>
              </a:r>
            </a:p>
          </p:txBody>
        </p:sp>
        <p:sp>
          <p:nvSpPr>
            <p:cNvPr id="34" name="Oval 39"/>
            <p:cNvSpPr>
              <a:spLocks/>
            </p:cNvSpPr>
            <p:nvPr/>
          </p:nvSpPr>
          <p:spPr bwMode="auto">
            <a:xfrm>
              <a:off x="16543117" y="4738499"/>
              <a:ext cx="2370976" cy="2070099"/>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5" name="Rectangle 40"/>
            <p:cNvSpPr>
              <a:spLocks/>
            </p:cNvSpPr>
            <p:nvPr/>
          </p:nvSpPr>
          <p:spPr bwMode="auto">
            <a:xfrm>
              <a:off x="17392449" y="5642763"/>
              <a:ext cx="967846" cy="3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online </a:t>
              </a:r>
            </a:p>
          </p:txBody>
        </p:sp>
        <p:sp>
          <p:nvSpPr>
            <p:cNvPr id="36" name="Oval 41"/>
            <p:cNvSpPr>
              <a:spLocks/>
            </p:cNvSpPr>
            <p:nvPr/>
          </p:nvSpPr>
          <p:spPr bwMode="auto">
            <a:xfrm>
              <a:off x="5471600" y="5796815"/>
              <a:ext cx="2496990" cy="2370682"/>
            </a:xfrm>
            <a:prstGeom prst="ellipse">
              <a:avLst/>
            </a:prstGeom>
            <a:solidFill>
              <a:srgbClr val="7030A0"/>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7" name="Rectangle 42"/>
            <p:cNvSpPr>
              <a:spLocks/>
            </p:cNvSpPr>
            <p:nvPr/>
          </p:nvSpPr>
          <p:spPr bwMode="auto">
            <a:xfrm>
              <a:off x="6047628" y="6744940"/>
              <a:ext cx="1097853" cy="39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Autos</a:t>
              </a:r>
            </a:p>
          </p:txBody>
        </p:sp>
        <p:sp>
          <p:nvSpPr>
            <p:cNvPr id="38" name="Oval 43"/>
            <p:cNvSpPr>
              <a:spLocks/>
            </p:cNvSpPr>
            <p:nvPr/>
          </p:nvSpPr>
          <p:spPr bwMode="auto">
            <a:xfrm>
              <a:off x="10940865" y="2697285"/>
              <a:ext cx="1891807" cy="1892300"/>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9" name="Rectangle 44"/>
            <p:cNvSpPr>
              <a:spLocks/>
            </p:cNvSpPr>
            <p:nvPr/>
          </p:nvSpPr>
          <p:spPr bwMode="auto">
            <a:xfrm>
              <a:off x="11437656" y="3579079"/>
              <a:ext cx="836844" cy="28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100" dirty="0">
                  <a:solidFill>
                    <a:srgbClr val="FFFEFE"/>
                  </a:solidFill>
                  <a:latin typeface="Roboto Regular"/>
                  <a:ea typeface="ＭＳ Ｐゴシック" charset="0"/>
                  <a:cs typeface="Roboto Regular"/>
                  <a:sym typeface="Source Sans Pro Bold" charset="0"/>
                </a:rPr>
                <a:t>BANK</a:t>
              </a:r>
            </a:p>
          </p:txBody>
        </p:sp>
        <p:sp>
          <p:nvSpPr>
            <p:cNvPr id="40" name="Oval 45"/>
            <p:cNvSpPr>
              <a:spLocks/>
            </p:cNvSpPr>
            <p:nvPr/>
          </p:nvSpPr>
          <p:spPr bwMode="auto">
            <a:xfrm>
              <a:off x="9775780" y="32525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41" name="Oval 46"/>
            <p:cNvSpPr>
              <a:spLocks/>
            </p:cNvSpPr>
            <p:nvPr/>
          </p:nvSpPr>
          <p:spPr bwMode="auto">
            <a:xfrm>
              <a:off x="13787935" y="32525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grpSp>
      <p:sp>
        <p:nvSpPr>
          <p:cNvPr id="54" name="TextBox 53"/>
          <p:cNvSpPr txBox="1"/>
          <p:nvPr/>
        </p:nvSpPr>
        <p:spPr>
          <a:xfrm>
            <a:off x="8501282" y="4333687"/>
            <a:ext cx="0" cy="292388"/>
          </a:xfrm>
          <a:prstGeom prst="rect">
            <a:avLst/>
          </a:prstGeom>
          <a:noFill/>
        </p:spPr>
        <p:txBody>
          <a:bodyPr wrap="square" lIns="0" tIns="0" rIns="0" bIns="0" rtlCol="0">
            <a:spAutoFit/>
          </a:bodyPr>
          <a:lstStyle/>
          <a:p>
            <a:pPr>
              <a:lnSpc>
                <a:spcPts val="2388"/>
              </a:lnSpc>
              <a:spcAft>
                <a:spcPts val="843"/>
              </a:spcAft>
            </a:pPr>
            <a:r>
              <a:rPr lang="en-US" sz="1400" b="1" cap="all" spc="28" dirty="0">
                <a:latin typeface="Roboto Regular"/>
                <a:cs typeface="Roboto Regular"/>
              </a:rPr>
              <a:t> </a:t>
            </a:r>
          </a:p>
        </p:txBody>
      </p:sp>
      <p:graphicFrame>
        <p:nvGraphicFramePr>
          <p:cNvPr id="59" name="Table 58"/>
          <p:cNvGraphicFramePr>
            <a:graphicFrameLocks noGrp="1"/>
          </p:cNvGraphicFramePr>
          <p:nvPr>
            <p:extLst>
              <p:ext uri="{D42A27DB-BD31-4B8C-83A1-F6EECF244321}">
                <p14:modId xmlns:p14="http://schemas.microsoft.com/office/powerpoint/2010/main" val="1010588423"/>
              </p:ext>
            </p:extLst>
          </p:nvPr>
        </p:nvGraphicFramePr>
        <p:xfrm>
          <a:off x="1182002" y="2382983"/>
          <a:ext cx="3688201" cy="3947649"/>
        </p:xfrm>
        <a:graphic>
          <a:graphicData uri="http://schemas.openxmlformats.org/drawingml/2006/table">
            <a:tbl>
              <a:tblPr>
                <a:tableStyleId>{2D5ABB26-0587-4C30-8999-92F81FD0307C}</a:tableStyleId>
              </a:tblPr>
              <a:tblGrid>
                <a:gridCol w="3688201">
                  <a:extLst>
                    <a:ext uri="{9D8B030D-6E8A-4147-A177-3AD203B41FA5}">
                      <a16:colId xmlns:a16="http://schemas.microsoft.com/office/drawing/2014/main" xmlns="" xmlns:mv="urn:schemas-microsoft-com:mac:vml" xmlns:mc="http://schemas.openxmlformats.org/markup-compatibility/2006" val="895228908"/>
                    </a:ext>
                  </a:extLst>
                </a:gridCol>
              </a:tblGrid>
              <a:tr h="676137">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cap="none" spc="53" dirty="0">
                          <a:solidFill>
                            <a:schemeClr val="bg1">
                              <a:lumMod val="10000"/>
                            </a:schemeClr>
                          </a:solidFill>
                          <a:latin typeface="Roboto"/>
                          <a:cs typeface="Roboto"/>
                        </a:rPr>
                        <a:t>borrower type</a:t>
                      </a:r>
                      <a:r>
                        <a:rPr lang="en-US" sz="1900" cap="all" spc="53" dirty="0">
                          <a:solidFill>
                            <a:schemeClr val="bg1">
                              <a:lumMod val="10000"/>
                            </a:schemeClr>
                          </a:solidFill>
                          <a:latin typeface="Roboto"/>
                          <a:cs typeface="Roboto"/>
                        </a:rPr>
                        <a:t/>
                      </a:r>
                      <a:br>
                        <a:rPr lang="en-US" sz="1900" cap="all" spc="53" dirty="0">
                          <a:solidFill>
                            <a:schemeClr val="bg1">
                              <a:lumMod val="10000"/>
                            </a:schemeClr>
                          </a:solidFill>
                          <a:latin typeface="Roboto"/>
                          <a:cs typeface="Roboto"/>
                        </a:rPr>
                      </a:br>
                      <a:r>
                        <a:rPr lang="en-US" sz="1500" i="1" dirty="0">
                          <a:solidFill>
                            <a:schemeClr val="accent6">
                              <a:lumMod val="50000"/>
                            </a:schemeClr>
                          </a:solidFill>
                          <a:latin typeface="Roboto"/>
                          <a:cs typeface="Roboto"/>
                        </a:rPr>
                        <a:t>consumer, Small Business , Millennial</a:t>
                      </a:r>
                      <a:endParaRPr lang="en-US" sz="1900" i="1" dirty="0">
                        <a:solidFill>
                          <a:schemeClr val="accent6">
                            <a:lumMod val="50000"/>
                          </a:schemeClr>
                        </a:solidFill>
                        <a:latin typeface="Roboto"/>
                        <a:cs typeface="Roboto"/>
                      </a:endParaRPr>
                    </a:p>
                  </a:txBody>
                  <a:tcPr marL="48167" marR="48167" marT="24077" marB="24077"/>
                </a:tc>
                <a:extLst>
                  <a:ext uri="{0D108BD9-81ED-4DB2-BD59-A6C34878D82A}">
                    <a16:rowId xmlns:a16="http://schemas.microsoft.com/office/drawing/2014/main" xmlns="" xmlns:mv="urn:schemas-microsoft-com:mac:vml" xmlns:mc="http://schemas.openxmlformats.org/markup-compatibility/2006" val="3325723775"/>
                  </a:ext>
                </a:extLst>
              </a:tr>
              <a:tr h="676137">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cap="none" spc="53" dirty="0">
                          <a:solidFill>
                            <a:schemeClr val="accent4">
                              <a:lumMod val="75000"/>
                            </a:schemeClr>
                          </a:solidFill>
                          <a:latin typeface="Roboto"/>
                          <a:cs typeface="Roboto"/>
                        </a:rPr>
                        <a:t>credit  quality</a:t>
                      </a:r>
                    </a:p>
                    <a:p>
                      <a:pPr marL="0" marR="0" lvl="0" indent="0" algn="l" defTabSz="1828434" rtl="0" eaLnBrk="1" fontAlgn="auto" latinLnBrk="0" hangingPunct="1">
                        <a:lnSpc>
                          <a:spcPct val="100000"/>
                        </a:lnSpc>
                        <a:spcBef>
                          <a:spcPts val="0"/>
                        </a:spcBef>
                        <a:spcAft>
                          <a:spcPts val="0"/>
                        </a:spcAft>
                        <a:buClrTx/>
                        <a:buSzTx/>
                        <a:buFontTx/>
                        <a:buNone/>
                        <a:tabLst/>
                        <a:defRPr/>
                      </a:pPr>
                      <a:r>
                        <a:rPr lang="en-US" sz="1500" i="1" dirty="0">
                          <a:solidFill>
                            <a:schemeClr val="accent6">
                              <a:lumMod val="50000"/>
                            </a:schemeClr>
                          </a:solidFill>
                          <a:latin typeface="Roboto"/>
                          <a:cs typeface="Roboto"/>
                        </a:rPr>
                        <a:t>prime, Subprime  Etc.</a:t>
                      </a:r>
                    </a:p>
                  </a:txBody>
                  <a:tcPr marL="48167" marR="48167" marT="24077" marB="24077" anchor="b"/>
                </a:tc>
                <a:extLst>
                  <a:ext uri="{0D108BD9-81ED-4DB2-BD59-A6C34878D82A}">
                    <a16:rowId xmlns:a16="http://schemas.microsoft.com/office/drawing/2014/main" xmlns="" xmlns:mv="urn:schemas-microsoft-com:mac:vml" xmlns:mc="http://schemas.openxmlformats.org/markup-compatibility/2006" val="2694453376"/>
                  </a:ext>
                </a:extLst>
              </a:tr>
              <a:tr h="639746">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cap="none" spc="53" dirty="0">
                          <a:solidFill>
                            <a:schemeClr val="accent3">
                              <a:lumMod val="75000"/>
                            </a:schemeClr>
                          </a:solidFill>
                          <a:latin typeface="Roboto"/>
                          <a:cs typeface="Roboto"/>
                        </a:rPr>
                        <a:t>loan size </a:t>
                      </a:r>
                    </a:p>
                    <a:p>
                      <a:pPr marL="0" marR="0" lvl="0" indent="0" algn="l" defTabSz="1828434" rtl="0" eaLnBrk="1" fontAlgn="auto" latinLnBrk="0" hangingPunct="1">
                        <a:lnSpc>
                          <a:spcPct val="100000"/>
                        </a:lnSpc>
                        <a:spcBef>
                          <a:spcPts val="0"/>
                        </a:spcBef>
                        <a:spcAft>
                          <a:spcPts val="0"/>
                        </a:spcAft>
                        <a:buClrTx/>
                        <a:buSzTx/>
                        <a:buFontTx/>
                        <a:buNone/>
                        <a:tabLst/>
                        <a:defRPr/>
                      </a:pPr>
                      <a:r>
                        <a:rPr lang="en-US" sz="1300" i="1" dirty="0">
                          <a:solidFill>
                            <a:schemeClr val="accent6">
                              <a:lumMod val="50000"/>
                            </a:schemeClr>
                          </a:solidFill>
                          <a:latin typeface="Roboto"/>
                          <a:cs typeface="Roboto"/>
                        </a:rPr>
                        <a:t>&lt;$5K, $50K-$100K Etc.</a:t>
                      </a:r>
                    </a:p>
                  </a:txBody>
                  <a:tcPr marL="48167" marR="48167" marT="24077" marB="24077" anchor="b"/>
                </a:tc>
                <a:extLst>
                  <a:ext uri="{0D108BD9-81ED-4DB2-BD59-A6C34878D82A}">
                    <a16:rowId xmlns:a16="http://schemas.microsoft.com/office/drawing/2014/main" xmlns="" xmlns:mv="urn:schemas-microsoft-com:mac:vml" xmlns:mc="http://schemas.openxmlformats.org/markup-compatibility/2006" val="2743146143"/>
                  </a:ext>
                </a:extLst>
              </a:tr>
              <a:tr h="639746">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cap="none" spc="53" dirty="0">
                          <a:solidFill>
                            <a:schemeClr val="accent6"/>
                          </a:solidFill>
                          <a:latin typeface="Roboto"/>
                          <a:cs typeface="Roboto"/>
                        </a:rPr>
                        <a:t>geography</a:t>
                      </a:r>
                      <a:r>
                        <a:rPr lang="en-US" sz="1900" b="0" cap="all" spc="53" dirty="0">
                          <a:solidFill>
                            <a:schemeClr val="accent6"/>
                          </a:solidFill>
                          <a:latin typeface="Roboto"/>
                          <a:cs typeface="Roboto"/>
                        </a:rPr>
                        <a:t/>
                      </a:r>
                      <a:br>
                        <a:rPr lang="en-US" sz="1900" b="0" cap="all" spc="53" dirty="0">
                          <a:solidFill>
                            <a:schemeClr val="accent6"/>
                          </a:solidFill>
                          <a:latin typeface="Roboto"/>
                          <a:cs typeface="Roboto"/>
                        </a:rPr>
                      </a:br>
                      <a:r>
                        <a:rPr lang="en-US" sz="1300" i="1" cap="none" spc="53" dirty="0">
                          <a:solidFill>
                            <a:schemeClr val="accent6">
                              <a:lumMod val="50000"/>
                            </a:schemeClr>
                          </a:solidFill>
                          <a:latin typeface="Roboto"/>
                          <a:cs typeface="Roboto"/>
                        </a:rPr>
                        <a:t>local and regional </a:t>
                      </a:r>
                      <a:r>
                        <a:rPr lang="en-US" sz="1300" i="1" dirty="0">
                          <a:solidFill>
                            <a:schemeClr val="accent6">
                              <a:lumMod val="50000"/>
                            </a:schemeClr>
                          </a:solidFill>
                          <a:latin typeface="Roboto"/>
                          <a:cs typeface="Roboto"/>
                        </a:rPr>
                        <a:t>markets</a:t>
                      </a:r>
                      <a:endParaRPr lang="en-US" sz="1900" i="1" dirty="0">
                        <a:solidFill>
                          <a:schemeClr val="accent6">
                            <a:lumMod val="50000"/>
                          </a:schemeClr>
                        </a:solidFill>
                        <a:latin typeface="Roboto"/>
                        <a:cs typeface="Roboto"/>
                      </a:endParaRPr>
                    </a:p>
                  </a:txBody>
                  <a:tcPr marL="48167" marR="48167" marT="24077" marB="24077" anchor="b"/>
                </a:tc>
                <a:extLst>
                  <a:ext uri="{0D108BD9-81ED-4DB2-BD59-A6C34878D82A}">
                    <a16:rowId xmlns:a16="http://schemas.microsoft.com/office/drawing/2014/main" xmlns="" xmlns:mv="urn:schemas-microsoft-com:mac:vml" xmlns:mc="http://schemas.openxmlformats.org/markup-compatibility/2006" val="3949747088"/>
                  </a:ext>
                </a:extLst>
              </a:tr>
              <a:tr h="639746">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cap="none" spc="53" dirty="0">
                          <a:solidFill>
                            <a:srgbClr val="7030A0"/>
                          </a:solidFill>
                          <a:latin typeface="Roboto"/>
                          <a:cs typeface="Roboto"/>
                        </a:rPr>
                        <a:t>loan purpose</a:t>
                      </a:r>
                      <a:r>
                        <a:rPr lang="en-US" sz="1900" cap="all" spc="53" dirty="0">
                          <a:latin typeface="Roboto"/>
                          <a:cs typeface="Roboto"/>
                        </a:rPr>
                        <a:t/>
                      </a:r>
                      <a:br>
                        <a:rPr lang="en-US" sz="1900" cap="all" spc="53" dirty="0">
                          <a:latin typeface="Roboto"/>
                          <a:cs typeface="Roboto"/>
                        </a:rPr>
                      </a:br>
                      <a:r>
                        <a:rPr lang="en-US" sz="1300" i="1" dirty="0">
                          <a:solidFill>
                            <a:schemeClr val="accent6">
                              <a:lumMod val="50000"/>
                            </a:schemeClr>
                          </a:solidFill>
                          <a:latin typeface="Roboto"/>
                          <a:cs typeface="Roboto"/>
                        </a:rPr>
                        <a:t>auto, Student Lending , Etc.</a:t>
                      </a:r>
                      <a:endParaRPr lang="en-US" sz="1900" i="1" dirty="0">
                        <a:solidFill>
                          <a:schemeClr val="accent6">
                            <a:lumMod val="50000"/>
                          </a:schemeClr>
                        </a:solidFill>
                        <a:latin typeface="Roboto"/>
                        <a:cs typeface="Roboto"/>
                      </a:endParaRPr>
                    </a:p>
                  </a:txBody>
                  <a:tcPr marL="48167" marR="48167" marT="24077" marB="24077" anchor="b"/>
                </a:tc>
                <a:extLst>
                  <a:ext uri="{0D108BD9-81ED-4DB2-BD59-A6C34878D82A}">
                    <a16:rowId xmlns:a16="http://schemas.microsoft.com/office/drawing/2014/main" xmlns="" xmlns:mv="urn:schemas-microsoft-com:mac:vml" xmlns:mc="http://schemas.openxmlformats.org/markup-compatibility/2006" val="1083387020"/>
                  </a:ext>
                </a:extLst>
              </a:tr>
              <a:tr h="676137">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900" b="0" u="sng" dirty="0">
                          <a:solidFill>
                            <a:schemeClr val="accent2">
                              <a:lumMod val="50000"/>
                            </a:schemeClr>
                          </a:solidFill>
                          <a:latin typeface="Roboto"/>
                          <a:cs typeface="Roboto"/>
                        </a:rPr>
                        <a:t>company type</a:t>
                      </a:r>
                      <a:r>
                        <a:rPr lang="en-US" sz="1900" dirty="0">
                          <a:latin typeface="Roboto"/>
                          <a:cs typeface="Roboto"/>
                        </a:rPr>
                        <a:t/>
                      </a:r>
                      <a:br>
                        <a:rPr lang="en-US" sz="1900" dirty="0">
                          <a:latin typeface="Roboto"/>
                          <a:cs typeface="Roboto"/>
                        </a:rPr>
                      </a:br>
                      <a:r>
                        <a:rPr lang="en-US" sz="1500" i="1" dirty="0">
                          <a:solidFill>
                            <a:schemeClr val="accent6">
                              <a:lumMod val="50000"/>
                            </a:schemeClr>
                          </a:solidFill>
                          <a:latin typeface="Roboto"/>
                          <a:cs typeface="Roboto"/>
                        </a:rPr>
                        <a:t>bank, Online Lender</a:t>
                      </a:r>
                      <a:endParaRPr lang="en-US" sz="1900" i="1" dirty="0">
                        <a:solidFill>
                          <a:schemeClr val="accent6">
                            <a:lumMod val="50000"/>
                          </a:schemeClr>
                        </a:solidFill>
                        <a:latin typeface="Roboto"/>
                        <a:cs typeface="Roboto"/>
                      </a:endParaRPr>
                    </a:p>
                  </a:txBody>
                  <a:tcPr marL="48167" marR="48167" marT="24077" marB="24077" anchor="b"/>
                </a:tc>
                <a:extLst>
                  <a:ext uri="{0D108BD9-81ED-4DB2-BD59-A6C34878D82A}">
                    <a16:rowId xmlns:a16="http://schemas.microsoft.com/office/drawing/2014/main" xmlns="" xmlns:mv="urn:schemas-microsoft-com:mac:vml" xmlns:mc="http://schemas.openxmlformats.org/markup-compatibility/2006" val="99539008"/>
                  </a:ext>
                </a:extLst>
              </a:tr>
            </a:tbl>
          </a:graphicData>
        </a:graphic>
      </p:graphicFrame>
      <p:sp>
        <p:nvSpPr>
          <p:cNvPr id="45" name="Rectangle 1"/>
          <p:cNvSpPr>
            <a:spLocks/>
          </p:cNvSpPr>
          <p:nvPr/>
        </p:nvSpPr>
        <p:spPr bwMode="auto">
          <a:xfrm>
            <a:off x="883142" y="1648838"/>
            <a:ext cx="24640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3200" dirty="0">
                <a:solidFill>
                  <a:srgbClr val="636466"/>
                </a:solidFill>
                <a:latin typeface="Roboto" panose="02000000000000000000"/>
                <a:ea typeface="ＭＳ Ｐゴシック" charset="0"/>
                <a:cs typeface="ＭＳ Ｐゴシック" charset="0"/>
                <a:sym typeface="Bebas Neue" charset="0"/>
              </a:rPr>
              <a:t>Lending Silos</a:t>
            </a:r>
          </a:p>
        </p:txBody>
      </p:sp>
      <p:sp>
        <p:nvSpPr>
          <p:cNvPr id="47" name="Oval 6"/>
          <p:cNvSpPr>
            <a:spLocks/>
          </p:cNvSpPr>
          <p:nvPr/>
        </p:nvSpPr>
        <p:spPr bwMode="auto">
          <a:xfrm>
            <a:off x="10017566" y="1865641"/>
            <a:ext cx="1489467" cy="1425838"/>
          </a:xfrm>
          <a:prstGeom prst="ellipse">
            <a:avLst/>
          </a:prstGeom>
          <a:solidFill>
            <a:schemeClr val="tx2">
              <a:lumMod val="75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defRPr/>
            </a:pPr>
            <a:endParaRPr lang="en-US" sz="1500" dirty="0">
              <a:latin typeface="Roboto Regular"/>
              <a:cs typeface="Roboto Regular"/>
            </a:endParaRPr>
          </a:p>
          <a:p>
            <a:pPr algn="ctr">
              <a:defRPr/>
            </a:pPr>
            <a:r>
              <a:rPr lang="en-US" sz="1500" dirty="0" err="1">
                <a:solidFill>
                  <a:schemeClr val="bg2"/>
                </a:solidFill>
                <a:latin typeface="Roboto Regular"/>
                <a:cs typeface="Roboto Regular"/>
              </a:rPr>
              <a:t>NorthEast</a:t>
            </a:r>
            <a:endParaRPr lang="en-US" sz="1500" dirty="0">
              <a:solidFill>
                <a:schemeClr val="bg2"/>
              </a:solidFill>
              <a:latin typeface="Roboto Regular"/>
              <a:cs typeface="Roboto Regular"/>
            </a:endParaRPr>
          </a:p>
        </p:txBody>
      </p:sp>
      <p:sp>
        <p:nvSpPr>
          <p:cNvPr id="48"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Problem: Lenders Must Specialize to Succeed</a:t>
            </a:r>
            <a:endParaRPr lang="en-US" sz="3600" b="1" dirty="0">
              <a:solidFill>
                <a:srgbClr val="1DAC97"/>
              </a:solidFill>
            </a:endParaRPr>
          </a:p>
        </p:txBody>
      </p:sp>
      <p:sp>
        <p:nvSpPr>
          <p:cNvPr id="49" name="Oval 6"/>
          <p:cNvSpPr>
            <a:spLocks/>
          </p:cNvSpPr>
          <p:nvPr/>
        </p:nvSpPr>
        <p:spPr bwMode="auto">
          <a:xfrm>
            <a:off x="8252311" y="5129357"/>
            <a:ext cx="1570096" cy="1514029"/>
          </a:xfrm>
          <a:prstGeom prst="ellipse">
            <a:avLst/>
          </a:prstGeom>
          <a:solidFill>
            <a:schemeClr val="accent2">
              <a:lumMod val="65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defRPr/>
            </a:pPr>
            <a:endParaRPr lang="en-US" sz="1500" dirty="0">
              <a:solidFill>
                <a:srgbClr val="FFFFFF"/>
              </a:solidFill>
              <a:latin typeface="Roboto Regular"/>
              <a:cs typeface="Roboto Regular"/>
            </a:endParaRPr>
          </a:p>
          <a:p>
            <a:pPr algn="ctr">
              <a:defRPr/>
            </a:pPr>
            <a:r>
              <a:rPr lang="en-US" sz="1500" dirty="0">
                <a:solidFill>
                  <a:srgbClr val="FFFFFF"/>
                </a:solidFill>
                <a:latin typeface="Roboto Regular"/>
                <a:cs typeface="Roboto Regular"/>
              </a:rPr>
              <a:t>Chicago</a:t>
            </a:r>
            <a:br>
              <a:rPr lang="en-US" sz="1500" dirty="0">
                <a:solidFill>
                  <a:srgbClr val="FFFFFF"/>
                </a:solidFill>
                <a:latin typeface="Roboto Regular"/>
                <a:cs typeface="Roboto Regular"/>
              </a:rPr>
            </a:br>
            <a:r>
              <a:rPr lang="en-US" sz="1500" dirty="0">
                <a:solidFill>
                  <a:srgbClr val="FFFFFF"/>
                </a:solidFill>
                <a:latin typeface="Roboto Regular"/>
                <a:cs typeface="Roboto Regular"/>
              </a:rPr>
              <a:t>Metro</a:t>
            </a:r>
          </a:p>
        </p:txBody>
      </p:sp>
    </p:spTree>
    <p:extLst>
      <p:ext uri="{BB962C8B-B14F-4D97-AF65-F5344CB8AC3E}">
        <p14:creationId xmlns:p14="http://schemas.microsoft.com/office/powerpoint/2010/main" val="3377674687"/>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6"/>
          <p:cNvGrpSpPr/>
          <p:nvPr/>
        </p:nvGrpSpPr>
        <p:grpSpPr>
          <a:xfrm>
            <a:off x="6236286" y="1687233"/>
            <a:ext cx="6539139" cy="4412110"/>
            <a:chOff x="5471600" y="2769998"/>
            <a:chExt cx="13801306" cy="8788400"/>
          </a:xfrm>
        </p:grpSpPr>
        <p:sp>
          <p:nvSpPr>
            <p:cNvPr id="298" name="Oval 297"/>
            <p:cNvSpPr>
              <a:spLocks/>
            </p:cNvSpPr>
            <p:nvPr/>
          </p:nvSpPr>
          <p:spPr bwMode="auto">
            <a:xfrm>
              <a:off x="7642735" y="82944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299" name="Oval 298"/>
            <p:cNvSpPr>
              <a:spLocks/>
            </p:cNvSpPr>
            <p:nvPr/>
          </p:nvSpPr>
          <p:spPr bwMode="auto">
            <a:xfrm>
              <a:off x="7807792" y="61354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0" name="Oval 299"/>
            <p:cNvSpPr>
              <a:spLocks/>
            </p:cNvSpPr>
            <p:nvPr/>
          </p:nvSpPr>
          <p:spPr bwMode="auto">
            <a:xfrm>
              <a:off x="11896127" y="42939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1" name="Oval 300"/>
            <p:cNvSpPr>
              <a:spLocks/>
            </p:cNvSpPr>
            <p:nvPr/>
          </p:nvSpPr>
          <p:spPr bwMode="auto">
            <a:xfrm>
              <a:off x="9750386" y="82817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2" name="Oval 301"/>
            <p:cNvSpPr>
              <a:spLocks/>
            </p:cNvSpPr>
            <p:nvPr/>
          </p:nvSpPr>
          <p:spPr bwMode="auto">
            <a:xfrm>
              <a:off x="14943333" y="74562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3" name="Oval 302"/>
            <p:cNvSpPr>
              <a:spLocks/>
            </p:cNvSpPr>
            <p:nvPr/>
          </p:nvSpPr>
          <p:spPr bwMode="auto">
            <a:xfrm>
              <a:off x="13254673" y="52718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4" name="Oval 303"/>
            <p:cNvSpPr>
              <a:spLocks/>
            </p:cNvSpPr>
            <p:nvPr/>
          </p:nvSpPr>
          <p:spPr bwMode="auto">
            <a:xfrm>
              <a:off x="11350170" y="5602098"/>
              <a:ext cx="647531" cy="647700"/>
            </a:xfrm>
            <a:prstGeom prst="ellipse">
              <a:avLst/>
            </a:prstGeom>
            <a:solidFill>
              <a:srgbClr val="495869">
                <a:alpha val="9804"/>
              </a:srgb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305" name="Oval 304"/>
            <p:cNvSpPr>
              <a:spLocks/>
            </p:cNvSpPr>
            <p:nvPr/>
          </p:nvSpPr>
          <p:spPr bwMode="auto">
            <a:xfrm>
              <a:off x="9191732" y="5944998"/>
              <a:ext cx="1714054" cy="17145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6" name="Oval 305"/>
            <p:cNvSpPr>
              <a:spLocks/>
            </p:cNvSpPr>
            <p:nvPr/>
          </p:nvSpPr>
          <p:spPr bwMode="auto">
            <a:xfrm>
              <a:off x="14295802" y="5563998"/>
              <a:ext cx="2361585" cy="2362200"/>
            </a:xfrm>
            <a:prstGeom prst="ellipse">
              <a:avLst/>
            </a:prstGeom>
            <a:solidFill>
              <a:schemeClr val="accent4"/>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7" name="Oval 306"/>
            <p:cNvSpPr>
              <a:spLocks/>
            </p:cNvSpPr>
            <p:nvPr/>
          </p:nvSpPr>
          <p:spPr bwMode="auto">
            <a:xfrm>
              <a:off x="7680825" y="6605398"/>
              <a:ext cx="2361585" cy="2362200"/>
            </a:xfrm>
            <a:prstGeom prst="ellipse">
              <a:avLst/>
            </a:prstGeom>
            <a:solidFill>
              <a:schemeClr val="accent4"/>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8" name="Oval 307"/>
            <p:cNvSpPr>
              <a:spLocks/>
            </p:cNvSpPr>
            <p:nvPr/>
          </p:nvSpPr>
          <p:spPr bwMode="auto">
            <a:xfrm>
              <a:off x="11926826" y="3820770"/>
              <a:ext cx="3070631" cy="2951285"/>
            </a:xfrm>
            <a:prstGeom prst="ellipse">
              <a:avLst/>
            </a:prstGeom>
            <a:solidFill>
              <a:schemeClr val="accent2">
                <a:lumMod val="6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09" name="Oval 308"/>
            <p:cNvSpPr>
              <a:spLocks/>
            </p:cNvSpPr>
            <p:nvPr/>
          </p:nvSpPr>
          <p:spPr bwMode="auto">
            <a:xfrm>
              <a:off x="10080500" y="4420998"/>
              <a:ext cx="1218883" cy="1219200"/>
            </a:xfrm>
            <a:prstGeom prst="ellipse">
              <a:avLst/>
            </a:prstGeom>
            <a:solidFill>
              <a:schemeClr val="accent4">
                <a:alpha val="79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10" name="Oval 16"/>
            <p:cNvSpPr>
              <a:spLocks/>
            </p:cNvSpPr>
            <p:nvPr/>
          </p:nvSpPr>
          <p:spPr bwMode="auto">
            <a:xfrm>
              <a:off x="9801171" y="6109229"/>
              <a:ext cx="3504287" cy="3505200"/>
            </a:xfrm>
            <a:prstGeom prst="ellipse">
              <a:avLst/>
            </a:prstGeom>
            <a:solidFill>
              <a:schemeClr val="accent2">
                <a:lumMod val="65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311" name="Oval 17"/>
            <p:cNvSpPr>
              <a:spLocks/>
            </p:cNvSpPr>
            <p:nvPr/>
          </p:nvSpPr>
          <p:spPr bwMode="auto">
            <a:xfrm>
              <a:off x="13407034" y="8129398"/>
              <a:ext cx="2932936" cy="2882900"/>
            </a:xfrm>
            <a:prstGeom prst="ellipse">
              <a:avLst/>
            </a:prstGeom>
            <a:solidFill>
              <a:schemeClr val="tx2">
                <a:lumMod val="75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312" name="Oval 18"/>
            <p:cNvSpPr>
              <a:spLocks/>
            </p:cNvSpPr>
            <p:nvPr/>
          </p:nvSpPr>
          <p:spPr bwMode="auto">
            <a:xfrm>
              <a:off x="8417234" y="8992998"/>
              <a:ext cx="2564732" cy="2565400"/>
            </a:xfrm>
            <a:prstGeom prst="ellipse">
              <a:avLst/>
            </a:prstGeom>
            <a:solidFill>
              <a:schemeClr val="accent2">
                <a:lumMod val="50000"/>
                <a:alpha val="7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13" name="Oval 19"/>
            <p:cNvSpPr>
              <a:spLocks/>
            </p:cNvSpPr>
            <p:nvPr/>
          </p:nvSpPr>
          <p:spPr bwMode="auto">
            <a:xfrm>
              <a:off x="14105352" y="7062598"/>
              <a:ext cx="863375" cy="863600"/>
            </a:xfrm>
            <a:prstGeom prst="ellipse">
              <a:avLst/>
            </a:prstGeom>
            <a:solidFill>
              <a:schemeClr val="accent4">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14" name="Rectangle 20"/>
            <p:cNvSpPr>
              <a:spLocks/>
            </p:cNvSpPr>
            <p:nvPr/>
          </p:nvSpPr>
          <p:spPr bwMode="auto">
            <a:xfrm>
              <a:off x="10394636" y="7295849"/>
              <a:ext cx="2571294" cy="104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Unsecured</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Consumer</a:t>
              </a:r>
            </a:p>
          </p:txBody>
        </p:sp>
        <p:sp>
          <p:nvSpPr>
            <p:cNvPr id="315" name="Rectangle 21"/>
            <p:cNvSpPr>
              <a:spLocks/>
            </p:cNvSpPr>
            <p:nvPr/>
          </p:nvSpPr>
          <p:spPr bwMode="auto">
            <a:xfrm>
              <a:off x="8930061" y="10039453"/>
              <a:ext cx="1500003" cy="4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$50K +</a:t>
              </a:r>
            </a:p>
          </p:txBody>
        </p:sp>
        <p:sp>
          <p:nvSpPr>
            <p:cNvPr id="316" name="Rectangle 22"/>
            <p:cNvSpPr>
              <a:spLocks/>
            </p:cNvSpPr>
            <p:nvPr/>
          </p:nvSpPr>
          <p:spPr bwMode="auto">
            <a:xfrm>
              <a:off x="13958212" y="9117409"/>
              <a:ext cx="1857029" cy="9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Card </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Advance</a:t>
              </a:r>
            </a:p>
          </p:txBody>
        </p:sp>
        <p:sp>
          <p:nvSpPr>
            <p:cNvPr id="317" name="Rectangle 23"/>
            <p:cNvSpPr>
              <a:spLocks/>
            </p:cNvSpPr>
            <p:nvPr/>
          </p:nvSpPr>
          <p:spPr bwMode="auto">
            <a:xfrm>
              <a:off x="14537141" y="6545854"/>
              <a:ext cx="1943849" cy="39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Equipment</a:t>
              </a:r>
            </a:p>
          </p:txBody>
        </p:sp>
        <p:sp>
          <p:nvSpPr>
            <p:cNvPr id="318" name="Rectangle 24"/>
            <p:cNvSpPr>
              <a:spLocks/>
            </p:cNvSpPr>
            <p:nvPr/>
          </p:nvSpPr>
          <p:spPr bwMode="auto">
            <a:xfrm>
              <a:off x="8352025" y="7400714"/>
              <a:ext cx="1126434" cy="7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$2k to $5K</a:t>
              </a:r>
            </a:p>
          </p:txBody>
        </p:sp>
        <p:sp>
          <p:nvSpPr>
            <p:cNvPr id="319" name="Rectangle 25"/>
            <p:cNvSpPr>
              <a:spLocks/>
            </p:cNvSpPr>
            <p:nvPr/>
          </p:nvSpPr>
          <p:spPr bwMode="auto">
            <a:xfrm>
              <a:off x="12422690" y="4764863"/>
              <a:ext cx="2157458" cy="104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Small</a:t>
              </a:r>
              <a:br>
                <a:rPr lang="en-US" sz="1700" dirty="0">
                  <a:solidFill>
                    <a:srgbClr val="FFFEFE"/>
                  </a:solidFill>
                  <a:latin typeface="Roboto Regular"/>
                  <a:ea typeface="ＭＳ Ｐゴシック" charset="0"/>
                  <a:cs typeface="Roboto Regular"/>
                  <a:sym typeface="Source Sans Pro Bold" charset="0"/>
                </a:rPr>
              </a:br>
              <a:r>
                <a:rPr lang="en-US" sz="1700" dirty="0">
                  <a:solidFill>
                    <a:srgbClr val="FFFEFE"/>
                  </a:solidFill>
                  <a:latin typeface="Roboto Regular"/>
                  <a:ea typeface="ＭＳ Ｐゴシック" charset="0"/>
                  <a:cs typeface="Roboto Regular"/>
                  <a:sym typeface="Source Sans Pro Bold" charset="0"/>
                </a:rPr>
                <a:t>Business</a:t>
              </a:r>
            </a:p>
          </p:txBody>
        </p:sp>
        <p:sp>
          <p:nvSpPr>
            <p:cNvPr id="320" name="Oval 31"/>
            <p:cNvSpPr>
              <a:spLocks/>
            </p:cNvSpPr>
            <p:nvPr/>
          </p:nvSpPr>
          <p:spPr bwMode="auto">
            <a:xfrm>
              <a:off x="16339970" y="6986398"/>
              <a:ext cx="2932936" cy="2882900"/>
            </a:xfrm>
            <a:prstGeom prst="ellipse">
              <a:avLst/>
            </a:prstGeom>
            <a:solidFill>
              <a:schemeClr val="bg2">
                <a:lumMod val="65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321" name="Rectangle 32"/>
            <p:cNvSpPr>
              <a:spLocks/>
            </p:cNvSpPr>
            <p:nvPr/>
          </p:nvSpPr>
          <p:spPr bwMode="auto">
            <a:xfrm>
              <a:off x="16988308" y="7974408"/>
              <a:ext cx="1669059" cy="9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Vendor</a:t>
              </a:r>
              <a:br>
                <a:rPr lang="en-US" sz="1500" dirty="0">
                  <a:solidFill>
                    <a:srgbClr val="FFFEFE"/>
                  </a:solidFill>
                  <a:latin typeface="Roboto Regular"/>
                  <a:ea typeface="ＭＳ Ｐゴシック" charset="0"/>
                  <a:cs typeface="Roboto Regular"/>
                  <a:sym typeface="Source Sans Pro Bold" charset="0"/>
                </a:rPr>
              </a:br>
              <a:r>
                <a:rPr lang="en-US" sz="1500" dirty="0">
                  <a:solidFill>
                    <a:srgbClr val="FFFEFE"/>
                  </a:solidFill>
                  <a:latin typeface="Roboto Regular"/>
                  <a:ea typeface="ＭＳ Ｐゴシック" charset="0"/>
                  <a:cs typeface="Roboto Regular"/>
                  <a:sym typeface="Source Sans Pro Bold" charset="0"/>
                </a:rPr>
                <a:t>Finance</a:t>
              </a:r>
            </a:p>
          </p:txBody>
        </p:sp>
        <p:sp>
          <p:nvSpPr>
            <p:cNvPr id="322" name="Oval 33"/>
            <p:cNvSpPr>
              <a:spLocks/>
            </p:cNvSpPr>
            <p:nvPr/>
          </p:nvSpPr>
          <p:spPr bwMode="auto">
            <a:xfrm>
              <a:off x="7020597" y="3582798"/>
              <a:ext cx="2932936" cy="2882900"/>
            </a:xfrm>
            <a:prstGeom prst="ellipse">
              <a:avLst/>
            </a:prstGeom>
            <a:solidFill>
              <a:schemeClr val="tx2">
                <a:lumMod val="75000"/>
                <a:alpha val="79999"/>
              </a:schemeClr>
            </a:solidFill>
            <a:ln w="25400">
              <a:solidFill>
                <a:schemeClr val="tx1">
                  <a:alpha val="0"/>
                </a:schemeClr>
              </a:solidFill>
              <a:miter lim="800000"/>
              <a:headEnd/>
              <a:tailEnd/>
            </a:ln>
          </p:spPr>
          <p:txBody>
            <a:bodyPr lIns="0" tIns="0" rIns="0" bIns="0"/>
            <a:lstStyle/>
            <a:p>
              <a:pPr algn="ctr"/>
              <a:endParaRPr lang="en-US" sz="1700">
                <a:latin typeface="Roboto Regular"/>
                <a:cs typeface="Roboto Regular"/>
              </a:endParaRPr>
            </a:p>
          </p:txBody>
        </p:sp>
        <p:sp>
          <p:nvSpPr>
            <p:cNvPr id="323" name="Rectangle 34"/>
            <p:cNvSpPr>
              <a:spLocks/>
            </p:cNvSpPr>
            <p:nvPr/>
          </p:nvSpPr>
          <p:spPr bwMode="auto">
            <a:xfrm>
              <a:off x="7200013" y="4800705"/>
              <a:ext cx="2606906" cy="4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Prime Credit</a:t>
              </a:r>
            </a:p>
          </p:txBody>
        </p:sp>
        <p:sp>
          <p:nvSpPr>
            <p:cNvPr id="324" name="Oval 35"/>
            <p:cNvSpPr>
              <a:spLocks/>
            </p:cNvSpPr>
            <p:nvPr/>
          </p:nvSpPr>
          <p:spPr bwMode="auto">
            <a:xfrm>
              <a:off x="5612989" y="8064347"/>
              <a:ext cx="2651883" cy="2768600"/>
            </a:xfrm>
            <a:prstGeom prst="ellipse">
              <a:avLst/>
            </a:prstGeom>
            <a:solidFill>
              <a:schemeClr val="accent4"/>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25" name="Rectangle 36"/>
            <p:cNvSpPr>
              <a:spLocks/>
            </p:cNvSpPr>
            <p:nvPr/>
          </p:nvSpPr>
          <p:spPr bwMode="auto">
            <a:xfrm>
              <a:off x="5769262" y="9164252"/>
              <a:ext cx="2275582" cy="52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700" dirty="0">
                  <a:solidFill>
                    <a:srgbClr val="FFFEFE"/>
                  </a:solidFill>
                  <a:latin typeface="Roboto Regular"/>
                  <a:ea typeface="ＭＳ Ｐゴシック" charset="0"/>
                  <a:cs typeface="Roboto Regular"/>
                  <a:sym typeface="Source Sans Pro Bold" charset="0"/>
                </a:rPr>
                <a:t>Subprime</a:t>
              </a:r>
              <a:endParaRPr lang="en-US" sz="1300" dirty="0">
                <a:solidFill>
                  <a:srgbClr val="FFFEFE"/>
                </a:solidFill>
                <a:latin typeface="Roboto Regular"/>
                <a:ea typeface="ＭＳ Ｐゴシック" charset="0"/>
                <a:cs typeface="Roboto Regular"/>
                <a:sym typeface="Source Sans Pro Bold" charset="0"/>
              </a:endParaRPr>
            </a:p>
          </p:txBody>
        </p:sp>
        <p:sp>
          <p:nvSpPr>
            <p:cNvPr id="326" name="Oval 37"/>
            <p:cNvSpPr>
              <a:spLocks/>
            </p:cNvSpPr>
            <p:nvPr/>
          </p:nvSpPr>
          <p:spPr bwMode="auto">
            <a:xfrm>
              <a:off x="14295802" y="3023998"/>
              <a:ext cx="2361585" cy="2362200"/>
            </a:xfrm>
            <a:prstGeom prst="ellipse">
              <a:avLst/>
            </a:prstGeom>
            <a:solidFill>
              <a:schemeClr val="tx2">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27" name="Rectangle 38"/>
            <p:cNvSpPr>
              <a:spLocks/>
            </p:cNvSpPr>
            <p:nvPr/>
          </p:nvSpPr>
          <p:spPr bwMode="auto">
            <a:xfrm>
              <a:off x="14668072" y="4005853"/>
              <a:ext cx="1672453" cy="39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Inventory</a:t>
              </a:r>
            </a:p>
          </p:txBody>
        </p:sp>
        <p:sp>
          <p:nvSpPr>
            <p:cNvPr id="328" name="Oval 39"/>
            <p:cNvSpPr>
              <a:spLocks/>
            </p:cNvSpPr>
            <p:nvPr/>
          </p:nvSpPr>
          <p:spPr bwMode="auto">
            <a:xfrm>
              <a:off x="16543117" y="4738499"/>
              <a:ext cx="2370976" cy="2070099"/>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29" name="Rectangle 40"/>
            <p:cNvSpPr>
              <a:spLocks/>
            </p:cNvSpPr>
            <p:nvPr/>
          </p:nvSpPr>
          <p:spPr bwMode="auto">
            <a:xfrm>
              <a:off x="17333778" y="5613014"/>
              <a:ext cx="1085187" cy="39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300" dirty="0">
                  <a:solidFill>
                    <a:srgbClr val="FFFEFE"/>
                  </a:solidFill>
                  <a:latin typeface="Roboto Regular"/>
                  <a:ea typeface="ＭＳ Ｐゴシック" charset="0"/>
                  <a:cs typeface="Roboto Regular"/>
                  <a:sym typeface="Source Sans Pro Bold" charset="0"/>
                </a:rPr>
                <a:t>online </a:t>
              </a:r>
            </a:p>
          </p:txBody>
        </p:sp>
        <p:sp>
          <p:nvSpPr>
            <p:cNvPr id="330" name="Oval 41"/>
            <p:cNvSpPr>
              <a:spLocks/>
            </p:cNvSpPr>
            <p:nvPr/>
          </p:nvSpPr>
          <p:spPr bwMode="auto">
            <a:xfrm>
              <a:off x="5471600" y="5796815"/>
              <a:ext cx="2298102" cy="2370682"/>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31" name="Rectangle 42"/>
            <p:cNvSpPr>
              <a:spLocks/>
            </p:cNvSpPr>
            <p:nvPr/>
          </p:nvSpPr>
          <p:spPr bwMode="auto">
            <a:xfrm>
              <a:off x="5981079" y="6710617"/>
              <a:ext cx="1230958" cy="4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dirty="0">
                  <a:solidFill>
                    <a:srgbClr val="FFFEFE"/>
                  </a:solidFill>
                  <a:latin typeface="Roboto Regular"/>
                  <a:ea typeface="ＭＳ Ｐゴシック" charset="0"/>
                  <a:cs typeface="Roboto Regular"/>
                  <a:sym typeface="Source Sans Pro Bold" charset="0"/>
                </a:rPr>
                <a:t>Autos</a:t>
              </a:r>
            </a:p>
          </p:txBody>
        </p:sp>
        <p:sp>
          <p:nvSpPr>
            <p:cNvPr id="332" name="Oval 43"/>
            <p:cNvSpPr>
              <a:spLocks/>
            </p:cNvSpPr>
            <p:nvPr/>
          </p:nvSpPr>
          <p:spPr bwMode="auto">
            <a:xfrm>
              <a:off x="10931179" y="2769998"/>
              <a:ext cx="1891807" cy="1892300"/>
            </a:xfrm>
            <a:prstGeom prst="ellipse">
              <a:avLst/>
            </a:prstGeom>
            <a:solidFill>
              <a:schemeClr val="accent1">
                <a:lumMod val="75000"/>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33" name="Rectangle 44"/>
            <p:cNvSpPr>
              <a:spLocks/>
            </p:cNvSpPr>
            <p:nvPr/>
          </p:nvSpPr>
          <p:spPr bwMode="auto">
            <a:xfrm>
              <a:off x="11386931" y="3553907"/>
              <a:ext cx="938304" cy="33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100" dirty="0">
                  <a:solidFill>
                    <a:srgbClr val="FFFEFE"/>
                  </a:solidFill>
                  <a:latin typeface="Roboto Regular"/>
                  <a:ea typeface="ＭＳ Ｐゴシック" charset="0"/>
                  <a:cs typeface="Roboto Regular"/>
                  <a:sym typeface="Source Sans Pro Bold" charset="0"/>
                </a:rPr>
                <a:t>BANK</a:t>
              </a:r>
            </a:p>
          </p:txBody>
        </p:sp>
        <p:sp>
          <p:nvSpPr>
            <p:cNvPr id="334" name="Oval 45"/>
            <p:cNvSpPr>
              <a:spLocks/>
            </p:cNvSpPr>
            <p:nvPr/>
          </p:nvSpPr>
          <p:spPr bwMode="auto">
            <a:xfrm>
              <a:off x="9775780" y="32525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sp>
          <p:nvSpPr>
            <p:cNvPr id="335" name="Oval 46"/>
            <p:cNvSpPr>
              <a:spLocks/>
            </p:cNvSpPr>
            <p:nvPr/>
          </p:nvSpPr>
          <p:spPr bwMode="auto">
            <a:xfrm>
              <a:off x="13787935" y="3252598"/>
              <a:ext cx="939555" cy="939800"/>
            </a:xfrm>
            <a:prstGeom prst="ellipse">
              <a:avLst/>
            </a:prstGeom>
            <a:solidFill>
              <a:schemeClr val="bg1">
                <a:lumMod val="75000"/>
                <a:alpha val="39999"/>
              </a:schemeClr>
            </a:solidFill>
            <a:ln w="25400">
              <a:solidFill>
                <a:schemeClr val="tx1">
                  <a:alpha val="0"/>
                </a:schemeClr>
              </a:solidFill>
              <a:miter lim="800000"/>
              <a:headEnd/>
              <a:tailEnd/>
            </a:ln>
          </p:spPr>
          <p:txBody>
            <a:bodyPr lIns="0" tIns="0" rIns="0" bIns="0"/>
            <a:lstStyle/>
            <a:p>
              <a:pPr algn="ctr">
                <a:defRPr/>
              </a:pPr>
              <a:endParaRPr lang="en-US" sz="1700">
                <a:latin typeface="Roboto Regular"/>
                <a:cs typeface="Roboto Regular"/>
              </a:endParaRPr>
            </a:p>
          </p:txBody>
        </p:sp>
      </p:grpSp>
      <p:grpSp>
        <p:nvGrpSpPr>
          <p:cNvPr id="5" name="Group 4"/>
          <p:cNvGrpSpPr/>
          <p:nvPr/>
        </p:nvGrpSpPr>
        <p:grpSpPr>
          <a:xfrm flipH="1">
            <a:off x="549837" y="1903909"/>
            <a:ext cx="5269781" cy="4412669"/>
            <a:chOff x="2118550" y="3733402"/>
            <a:chExt cx="6277295" cy="5039498"/>
          </a:xfrm>
        </p:grpSpPr>
        <p:grpSp>
          <p:nvGrpSpPr>
            <p:cNvPr id="289" name="Group 288"/>
            <p:cNvGrpSpPr/>
            <p:nvPr/>
          </p:nvGrpSpPr>
          <p:grpSpPr>
            <a:xfrm>
              <a:off x="2673510" y="4333175"/>
              <a:ext cx="1242988" cy="3302957"/>
              <a:chOff x="3617731" y="1408113"/>
              <a:chExt cx="1045313" cy="2719387"/>
            </a:xfrm>
            <a:solidFill>
              <a:schemeClr val="accent6">
                <a:lumMod val="75000"/>
              </a:schemeClr>
            </a:solidFill>
          </p:grpSpPr>
          <p:sp>
            <p:nvSpPr>
              <p:cNvPr id="290" name="Oval 76"/>
              <p:cNvSpPr>
                <a:spLocks noChangeArrowheads="1"/>
              </p:cNvSpPr>
              <p:nvPr/>
            </p:nvSpPr>
            <p:spPr bwMode="black">
              <a:xfrm>
                <a:off x="3916391" y="1408113"/>
                <a:ext cx="455850" cy="45585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291"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sp>
          <p:nvSpPr>
            <p:cNvPr id="2" name="Thought Bubble: Cloud 1"/>
            <p:cNvSpPr/>
            <p:nvPr/>
          </p:nvSpPr>
          <p:spPr>
            <a:xfrm flipH="1">
              <a:off x="5068323" y="3907897"/>
              <a:ext cx="872511" cy="92678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a:t>?</a:t>
              </a:r>
            </a:p>
          </p:txBody>
        </p:sp>
        <p:grpSp>
          <p:nvGrpSpPr>
            <p:cNvPr id="439" name="Group 438"/>
            <p:cNvGrpSpPr/>
            <p:nvPr/>
          </p:nvGrpSpPr>
          <p:grpSpPr>
            <a:xfrm>
              <a:off x="5603422" y="4775624"/>
              <a:ext cx="1242988" cy="3254020"/>
              <a:chOff x="3617731" y="1408113"/>
              <a:chExt cx="1045313" cy="2719387"/>
            </a:xfrm>
            <a:solidFill>
              <a:schemeClr val="accent6">
                <a:lumMod val="75000"/>
              </a:schemeClr>
            </a:solidFill>
          </p:grpSpPr>
          <p:sp>
            <p:nvSpPr>
              <p:cNvPr id="440" name="Oval 76"/>
              <p:cNvSpPr>
                <a:spLocks noChangeArrowheads="1"/>
              </p:cNvSpPr>
              <p:nvPr/>
            </p:nvSpPr>
            <p:spPr bwMode="black">
              <a:xfrm>
                <a:off x="3916391" y="1408113"/>
                <a:ext cx="455850" cy="45585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441"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nvGrpSpPr>
            <p:cNvPr id="442" name="Group 441"/>
            <p:cNvGrpSpPr/>
            <p:nvPr/>
          </p:nvGrpSpPr>
          <p:grpSpPr>
            <a:xfrm>
              <a:off x="7152857" y="5206100"/>
              <a:ext cx="1242988" cy="3465886"/>
              <a:chOff x="3617731" y="1408113"/>
              <a:chExt cx="1045313" cy="2719387"/>
            </a:xfrm>
            <a:solidFill>
              <a:schemeClr val="accent6">
                <a:lumMod val="75000"/>
              </a:schemeClr>
            </a:solidFill>
          </p:grpSpPr>
          <p:sp>
            <p:nvSpPr>
              <p:cNvPr id="443" name="Oval 76"/>
              <p:cNvSpPr>
                <a:spLocks noChangeArrowheads="1"/>
              </p:cNvSpPr>
              <p:nvPr/>
            </p:nvSpPr>
            <p:spPr bwMode="black">
              <a:xfrm>
                <a:off x="3916391" y="1408113"/>
                <a:ext cx="455850" cy="45585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444"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sp>
          <p:nvSpPr>
            <p:cNvPr id="445" name="Thought Bubble: Cloud 444"/>
            <p:cNvSpPr/>
            <p:nvPr/>
          </p:nvSpPr>
          <p:spPr>
            <a:xfrm flipH="1">
              <a:off x="3947885" y="4525856"/>
              <a:ext cx="844708" cy="89751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a:t>?</a:t>
              </a:r>
            </a:p>
          </p:txBody>
        </p:sp>
        <p:sp>
          <p:nvSpPr>
            <p:cNvPr id="446" name="Thought Bubble: Cloud 445"/>
            <p:cNvSpPr/>
            <p:nvPr/>
          </p:nvSpPr>
          <p:spPr>
            <a:xfrm flipH="1">
              <a:off x="6717926" y="4457451"/>
              <a:ext cx="844709" cy="89751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smtClean="0"/>
                <a:t>?</a:t>
              </a:r>
              <a:endParaRPr lang="en-US" sz="3500" b="1" dirty="0"/>
            </a:p>
          </p:txBody>
        </p:sp>
        <p:sp>
          <p:nvSpPr>
            <p:cNvPr id="447" name="Thought Bubble: Cloud 446"/>
            <p:cNvSpPr/>
            <p:nvPr/>
          </p:nvSpPr>
          <p:spPr>
            <a:xfrm flipH="1">
              <a:off x="2118550" y="3733402"/>
              <a:ext cx="844708" cy="89751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a:t>?</a:t>
              </a:r>
            </a:p>
          </p:txBody>
        </p:sp>
        <p:grpSp>
          <p:nvGrpSpPr>
            <p:cNvPr id="449" name="Group 448"/>
            <p:cNvGrpSpPr/>
            <p:nvPr/>
          </p:nvGrpSpPr>
          <p:grpSpPr>
            <a:xfrm>
              <a:off x="4316967" y="5518880"/>
              <a:ext cx="1242988" cy="3254020"/>
              <a:chOff x="3617731" y="1408113"/>
              <a:chExt cx="1045313" cy="2719387"/>
            </a:xfrm>
            <a:solidFill>
              <a:schemeClr val="accent6">
                <a:lumMod val="75000"/>
              </a:schemeClr>
            </a:solidFill>
          </p:grpSpPr>
          <p:sp>
            <p:nvSpPr>
              <p:cNvPr id="450" name="Oval 76"/>
              <p:cNvSpPr>
                <a:spLocks noChangeArrowheads="1"/>
              </p:cNvSpPr>
              <p:nvPr/>
            </p:nvSpPr>
            <p:spPr bwMode="black">
              <a:xfrm>
                <a:off x="3916391" y="1408113"/>
                <a:ext cx="455850" cy="45585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sp>
            <p:nvSpPr>
              <p:cNvPr id="451" name="Freeform 77"/>
              <p:cNvSpPr>
                <a:spLocks/>
              </p:cNvSpPr>
              <p:nvPr/>
            </p:nvSpPr>
            <p:spPr bwMode="black">
              <a:xfrm>
                <a:off x="3617731" y="1911121"/>
                <a:ext cx="1045313" cy="2216379"/>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Roboto Light"/>
                </a:endParaRPr>
              </a:p>
            </p:txBody>
          </p:sp>
        </p:grpSp>
      </p:grpSp>
      <p:sp>
        <p:nvSpPr>
          <p:cNvPr id="64" name="Rectangle 2"/>
          <p:cNvSpPr>
            <a:spLocks/>
          </p:cNvSpPr>
          <p:nvPr/>
        </p:nvSpPr>
        <p:spPr bwMode="auto">
          <a:xfrm>
            <a:off x="6364501" y="201315"/>
            <a:ext cx="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b="1" dirty="0">
                <a:solidFill>
                  <a:schemeClr val="accent2"/>
                </a:solidFill>
                <a:latin typeface="Roboto Regular"/>
                <a:ea typeface="ＭＳ Ｐゴシック" charset="0"/>
                <a:cs typeface="Roboto Regular"/>
                <a:sym typeface="Montserrat-Regular" charset="0"/>
              </a:rPr>
              <a:t> </a:t>
            </a:r>
            <a:endParaRPr lang="en-US" sz="1500" b="1" dirty="0">
              <a:solidFill>
                <a:schemeClr val="accent5">
                  <a:lumMod val="75000"/>
                </a:schemeClr>
              </a:solidFill>
              <a:latin typeface="Roboto Regular"/>
              <a:ea typeface="ＭＳ Ｐゴシック" charset="0"/>
              <a:cs typeface="Roboto Regular"/>
              <a:sym typeface="Montserrat-Regular" charset="0"/>
            </a:endParaRPr>
          </a:p>
        </p:txBody>
      </p:sp>
      <p:sp>
        <p:nvSpPr>
          <p:cNvPr id="61" name="Title 3"/>
          <p:cNvSpPr txBox="1">
            <a:spLocks/>
          </p:cNvSpPr>
          <p:nvPr/>
        </p:nvSpPr>
        <p:spPr bwMode="gray">
          <a:xfrm>
            <a:off x="477176" y="57406"/>
            <a:ext cx="11886937" cy="878616"/>
          </a:xfrm>
          <a:prstGeom prst="rect">
            <a:avLst/>
          </a:prstGeom>
          <a:noFill/>
          <a:ln w="9525">
            <a:noFill/>
            <a:miter lim="800000"/>
            <a:headEnd/>
            <a:tailEnd/>
          </a:ln>
          <a:effectLst/>
        </p:spPr>
        <p:txBody>
          <a:bodyPr vert="horz" wrap="square" lIns="0" tIns="0" rIns="72000" bIns="0" numCol="1" anchor="b" anchorCtr="0" compatLnSpc="1">
            <a:prstTxWarp prst="textNoShape">
              <a:avLst/>
            </a:prstTxWarp>
          </a:bodyPr>
          <a:lstStyle/>
          <a:p>
            <a:pPr algn="ctr"/>
            <a:r>
              <a:rPr lang="en-US" sz="3600" b="1" dirty="0" smtClean="0">
                <a:solidFill>
                  <a:srgbClr val="1DAC97"/>
                </a:solidFill>
              </a:rPr>
              <a:t>This Leads to Borrower Confusion &amp; Mismatches</a:t>
            </a:r>
            <a:endParaRPr lang="en-US" sz="3600" b="1" dirty="0">
              <a:solidFill>
                <a:srgbClr val="1DAC97"/>
              </a:solidFill>
            </a:endParaRPr>
          </a:p>
        </p:txBody>
      </p:sp>
    </p:spTree>
    <p:extLst>
      <p:ext uri="{BB962C8B-B14F-4D97-AF65-F5344CB8AC3E}">
        <p14:creationId xmlns:p14="http://schemas.microsoft.com/office/powerpoint/2010/main" val="3785462624"/>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0"/>
  <p:tag name="NP_IDX" val="22"/>
  <p:tag name="MEKKOFORMATS" val="&lt;?xml version=&quot;1.0&quot; encoding=&quot;utf-8&quot;?&gt;&lt;MekkoFormats&gt;&lt;NumberFormat DecimalSeparator=&quot;.&quot; ThousandSeparator=&quot;,&quot; NegativeNumberFormat=&quot;1&quot; /&gt;&lt;/MekkoFormats&gt;"/>
</p:tagLst>
</file>

<file path=ppt/tags/tag10.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1.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2.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3.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4.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5.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6.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7.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8.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9.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21.xml><?xml version="1.0" encoding="utf-8"?>
<p:tagLst xmlns:a="http://schemas.openxmlformats.org/drawingml/2006/main" xmlns:r="http://schemas.openxmlformats.org/officeDocument/2006/relationships" xmlns:p="http://schemas.openxmlformats.org/presentationml/2006/main">
  <p:tag name="BAINBULLETSACTIVATED" val="True"/>
  <p:tag name="BAINBULLETSLINESPACING" val="2"/>
  <p:tag name="BAINBULLETSLEVELSFINGERPRINT" val="-812880030"/>
</p:tagLst>
</file>

<file path=ppt/tags/tag22.xml><?xml version="1.0" encoding="utf-8"?>
<p:tagLst xmlns:a="http://schemas.openxmlformats.org/drawingml/2006/main" xmlns:r="http://schemas.openxmlformats.org/officeDocument/2006/relationships" xmlns:p="http://schemas.openxmlformats.org/presentationml/2006/main">
  <p:tag name="BAINBULLETSACTIVATED" val="True"/>
  <p:tag name="BAINBULLETSLINESPACING" val="2"/>
  <p:tag name="BAINBULLETSLEVELSFINGERPRINT" val="313183539"/>
</p:tagLst>
</file>

<file path=ppt/tags/tag23.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24.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25.xml><?xml version="1.0" encoding="utf-8"?>
<p:tagLst xmlns:a="http://schemas.openxmlformats.org/drawingml/2006/main" xmlns:r="http://schemas.openxmlformats.org/officeDocument/2006/relationships" xmlns:p="http://schemas.openxmlformats.org/presentationml/2006/main">
  <p:tag name="BAINBULLETSACTIVATED" val="True"/>
  <p:tag name="BAINBULLETSLINESPACING" val="2"/>
  <p:tag name="BAINBULLETSLEVELSFINGERPRINT" val="-812880030"/>
</p:tagLst>
</file>

<file path=ppt/tags/tag26.xml><?xml version="1.0" encoding="utf-8"?>
<p:tagLst xmlns:a="http://schemas.openxmlformats.org/drawingml/2006/main" xmlns:r="http://schemas.openxmlformats.org/officeDocument/2006/relationships" xmlns:p="http://schemas.openxmlformats.org/presentationml/2006/main">
  <p:tag name="BAINBULLETSACTIVATED" val="True"/>
  <p:tag name="BAINBULLETSLINESPACING" val="2"/>
  <p:tag name="BAINBULLETSLEVELSFINGERPRINT" val="313183539"/>
</p:tagLst>
</file>

<file path=ppt/tags/tag27.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28.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29.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0.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31.xml><?xml version="1.0" encoding="utf-8"?>
<p:tagLst xmlns:a="http://schemas.openxmlformats.org/drawingml/2006/main" xmlns:r="http://schemas.openxmlformats.org/officeDocument/2006/relationships" xmlns:p="http://schemas.openxmlformats.org/presentationml/2006/main">
  <p:tag name="BAINBULLETSLINESPACING" val="2"/>
  <p:tag name="BAINBULLETSACTIVATED" val="False"/>
</p:tagLst>
</file>

<file path=ppt/tags/tag4.xml><?xml version="1.0" encoding="utf-8"?>
<p:tagLst xmlns:a="http://schemas.openxmlformats.org/drawingml/2006/main" xmlns:r="http://schemas.openxmlformats.org/officeDocument/2006/relationships" xmlns:p="http://schemas.openxmlformats.org/presentationml/2006/main">
  <p:tag name="BAINBULLETSSYMBOLS" val="1"/>
  <p:tag name="BAINBULLETSLINESPACING" val="2"/>
  <p:tag name="BAINBULLETSACTIVATED" val="False"/>
</p:tagLst>
</file>

<file path=ppt/tags/tag5.xml><?xml version="1.0" encoding="utf-8"?>
<p:tagLst xmlns:a="http://schemas.openxmlformats.org/drawingml/2006/main" xmlns:r="http://schemas.openxmlformats.org/officeDocument/2006/relationships" xmlns:p="http://schemas.openxmlformats.org/presentationml/2006/main">
  <p:tag name="BAINBULLETSACTIVATED" val="True"/>
  <p:tag name="BAINBULLETSLINESPACING" val="2"/>
  <p:tag name="BAINBULLETSLEVELSFINGERPRINT" val="1961024189"/>
</p:tagLst>
</file>

<file path=ppt/tags/tag6.xml><?xml version="1.0" encoding="utf-8"?>
<p:tagLst xmlns:a="http://schemas.openxmlformats.org/drawingml/2006/main" xmlns:r="http://schemas.openxmlformats.org/officeDocument/2006/relationships" xmlns:p="http://schemas.openxmlformats.org/presentationml/2006/main">
  <p:tag name="BAINBULLETSSYMBOLS" val="1"/>
  <p:tag name="BAINBULLETSLINESPACING" val="2"/>
  <p:tag name="BAINBULLETSACTIVATED" val="False"/>
</p:tagLst>
</file>

<file path=ppt/tags/tag7.xml><?xml version="1.0" encoding="utf-8"?>
<p:tagLst xmlns:a="http://schemas.openxmlformats.org/drawingml/2006/main" xmlns:r="http://schemas.openxmlformats.org/officeDocument/2006/relationships" xmlns:p="http://schemas.openxmlformats.org/presentationml/2006/main">
  <p:tag name="BAINBULLETSSYMBOLS" val="1"/>
  <p:tag name="BAINBULLETSLINESPACING" val="2"/>
  <p:tag name="BAINBULLETSACTIVATED" val="False"/>
</p:tagLst>
</file>

<file path=ppt/tags/tag8.xml><?xml version="1.0" encoding="utf-8"?>
<p:tagLst xmlns:a="http://schemas.openxmlformats.org/drawingml/2006/main" xmlns:r="http://schemas.openxmlformats.org/officeDocument/2006/relationships" xmlns:p="http://schemas.openxmlformats.org/presentationml/2006/main">
  <p:tag name="BAINBULLETSSYMBOLS" val="1"/>
  <p:tag name="BAINBULLETSLINESPACING" val="2"/>
  <p:tag name="BAINBULLETSACTIVATED" val="False"/>
</p:tagLst>
</file>

<file path=ppt/tags/tag9.xml><?xml version="1.0" encoding="utf-8"?>
<p:tagLst xmlns:a="http://schemas.openxmlformats.org/drawingml/2006/main" xmlns:r="http://schemas.openxmlformats.org/officeDocument/2006/relationships" xmlns:p="http://schemas.openxmlformats.org/presentationml/2006/main">
  <p:tag name="BAINBULLETSACTIVATED" val="False"/>
</p:tagLst>
</file>

<file path=ppt/theme/theme1.xml><?xml version="1.0" encoding="utf-8"?>
<a:theme xmlns:a="http://schemas.openxmlformats.org/drawingml/2006/main" name="Crowdnetic New">
  <a:themeElements>
    <a:clrScheme name="Custom 8">
      <a:dk1>
        <a:srgbClr val="636466"/>
      </a:dk1>
      <a:lt1>
        <a:srgbClr val="DDDDDD"/>
      </a:lt1>
      <a:dk2>
        <a:srgbClr val="FFFFFF"/>
      </a:dk2>
      <a:lt2>
        <a:srgbClr val="FFFFFF"/>
      </a:lt2>
      <a:accent1>
        <a:srgbClr val="DDDDDD"/>
      </a:accent1>
      <a:accent2>
        <a:srgbClr val="FFFFFF"/>
      </a:accent2>
      <a:accent3>
        <a:srgbClr val="FC7708"/>
      </a:accent3>
      <a:accent4>
        <a:srgbClr val="B2B2B2"/>
      </a:accent4>
      <a:accent5>
        <a:srgbClr val="CFF2C3"/>
      </a:accent5>
      <a:accent6>
        <a:srgbClr val="2DAD8A"/>
      </a:accent6>
      <a:hlink>
        <a:srgbClr val="FFFFFF"/>
      </a:hlink>
      <a:folHlink>
        <a:srgbClr val="1282D2"/>
      </a:folHlink>
    </a:clrScheme>
    <a:fontScheme name="Crowdnetics">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19050">
          <a:noFill/>
        </a:ln>
      </a:spPr>
      <a:bodyPr lIns="36000" tIns="36000" rIns="36000" bIns="36000" rtlCol="0" anchor="ct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8080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 xmlns:thm15="http://schemas.microsoft.com/office/thememl/2012/main" name="Crowdnetic New" id="{270C4113-62F9-4FCC-B04B-5D4DE425C7BD}" vid="{046976CB-095E-43E8-B942-74C8E42740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0B77F594B62149B20A394593FEB274" ma:contentTypeVersion="" ma:contentTypeDescription="Create a new document." ma:contentTypeScope="" ma:versionID="2033df883a4d6f665d4dd3c9dcd1d2b8">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29400C-64B4-4BCE-8F41-812546257681}">
  <ds:schemaRefs>
    <ds:schemaRef ds:uri="http://schemas.microsoft.com/sharepoint/v3/contenttype/forms"/>
  </ds:schemaRefs>
</ds:datastoreItem>
</file>

<file path=customXml/itemProps2.xml><?xml version="1.0" encoding="utf-8"?>
<ds:datastoreItem xmlns:ds="http://schemas.openxmlformats.org/officeDocument/2006/customXml" ds:itemID="{2F7DBB33-10CE-4915-9973-F3E587B02EFC}">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599B900-5920-4C62-A265-5D6764270A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Crowdnetic New</Template>
  <TotalTime>8840</TotalTime>
  <Words>3059</Words>
  <Application>Microsoft Macintosh PowerPoint</Application>
  <PresentationFormat>Custom</PresentationFormat>
  <Paragraphs>394</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Crowdnetic New</vt:lpstr>
      <vt:lpstr>Company Overview</vt:lpstr>
      <vt:lpstr>What We Do</vt:lpstr>
      <vt:lpstr>FinMkt: Powering the Online Marketplace Ecosystem</vt:lpstr>
      <vt:lpstr>PowerPoint Presentation</vt:lpstr>
      <vt:lpstr>PowerPoint Presentation</vt:lpstr>
      <vt:lpstr>All of the Hallmarks of a Unicorn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FinMkt Announces Groundbreaking DigitalLEND Partnership</vt:lpstr>
      <vt:lpstr>Turnkey Access To Online Financing</vt:lpstr>
      <vt:lpstr>Detailed Reporting and User Tracking</vt:lpstr>
      <vt:lpstr>Gateway Features</vt:lpstr>
      <vt:lpstr>Sophisticated Portfolio Analytics &amp; Monitoring</vt:lpstr>
      <vt:lpstr>Sophisticated Portfolio Analytics &amp; Monitoring</vt:lpstr>
      <vt:lpstr>Technology Licensing</vt:lpstr>
      <vt:lpstr>How It Works: Normalized Application Form</vt:lpstr>
      <vt:lpstr>Standardized Disclosures</vt:lpstr>
      <vt:lpstr>Multiple Offers</vt:lpstr>
      <vt:lpstr>Contact Information</vt:lpstr>
      <vt:lpstr>Forward-Looking Statements</vt:lpstr>
    </vt:vector>
  </TitlesOfParts>
  <Company>Bain &amp;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Deck: Prepared Exclusively for</dc:title>
  <dc:creator>Microsoft account</dc:creator>
  <cp:lastModifiedBy>Luan Cox</cp:lastModifiedBy>
  <cp:revision>375</cp:revision>
  <cp:lastPrinted>2017-02-06T22:53:08Z</cp:lastPrinted>
  <dcterms:created xsi:type="dcterms:W3CDTF">2017-02-14T12:54:21Z</dcterms:created>
  <dcterms:modified xsi:type="dcterms:W3CDTF">2017-11-09T20:42:25Z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0x010100F70B77F594B62149B20A394593FEB274</vt:lpwstr>
  </property>
  <property fmtid="{D5CDD505-2E9C-101B-9397-08002B2CF9AE}" pid="3" name="ArticulateGUID">
    <vt:lpwstr>7F93E98D-B25E-4833-8F02-0AD8619E20E9</vt:lpwstr>
  </property>
  <property fmtid="{D5CDD505-2E9C-101B-9397-08002B2CF9AE}" pid="4" name="ArticulatePath">
    <vt:lpwstr>http://casecloud.americas.bain.com/Cases/03/OEA2/Documents/1.%20Case%20Filing/05.%20Graphics%20Solutions/02-Mekko/Mekko%206.X%20for%20PPT%202013/Templates/Revised/Bain%20On%20Screen%20Show%20(16_9)</vt:lpwstr>
  </property>
</Properties>
</file>