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96" r:id="rId3"/>
    <p:sldId id="297" r:id="rId4"/>
    <p:sldId id="298" r:id="rId5"/>
    <p:sldId id="299" r:id="rId6"/>
    <p:sldId id="300" r:id="rId7"/>
    <p:sldId id="308" r:id="rId8"/>
    <p:sldId id="302" r:id="rId9"/>
    <p:sldId id="303" r:id="rId10"/>
    <p:sldId id="304" r:id="rId11"/>
    <p:sldId id="305" r:id="rId12"/>
    <p:sldId id="306" r:id="rId13"/>
    <p:sldId id="307"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77" y="6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F8DA114-471F-4C55-A068-65E0DED3AEC4}" type="datetimeFigureOut">
              <a:rPr lang="en-US" smtClean="0"/>
              <a:t>2/26/2018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33B5639-058F-47E4-8CD6-B117F99715D8}" type="slidenum">
              <a:rPr lang="en-US" smtClean="0"/>
              <a:t>‹#›</a:t>
            </a:fld>
            <a:endParaRPr lang="en-US"/>
          </a:p>
        </p:txBody>
      </p:sp>
    </p:spTree>
    <p:extLst>
      <p:ext uri="{BB962C8B-B14F-4D97-AF65-F5344CB8AC3E}">
        <p14:creationId xmlns:p14="http://schemas.microsoft.com/office/powerpoint/2010/main" val="3341809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0545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3632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B714179-864C-4412-B8E0-075999108EB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268E3B-3521-40E2-BD47-CDAA7D495DA6}" type="slidenum">
              <a:rPr lang="en-US" smtClean="0"/>
              <a:t>‹#›</a:t>
            </a:fld>
            <a:endParaRPr lang="en-US"/>
          </a:p>
        </p:txBody>
      </p:sp>
    </p:spTree>
    <p:extLst>
      <p:ext uri="{BB962C8B-B14F-4D97-AF65-F5344CB8AC3E}">
        <p14:creationId xmlns:p14="http://schemas.microsoft.com/office/powerpoint/2010/main" val="1207395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714179-864C-4412-B8E0-075999108EB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268E3B-3521-40E2-BD47-CDAA7D495DA6}" type="slidenum">
              <a:rPr lang="en-US" smtClean="0"/>
              <a:t>‹#›</a:t>
            </a:fld>
            <a:endParaRPr lang="en-US"/>
          </a:p>
        </p:txBody>
      </p:sp>
    </p:spTree>
    <p:extLst>
      <p:ext uri="{BB962C8B-B14F-4D97-AF65-F5344CB8AC3E}">
        <p14:creationId xmlns:p14="http://schemas.microsoft.com/office/powerpoint/2010/main" val="3972042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714179-864C-4412-B8E0-075999108EB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268E3B-3521-40E2-BD47-CDAA7D495DA6}" type="slidenum">
              <a:rPr lang="en-US" smtClean="0"/>
              <a:t>‹#›</a:t>
            </a:fld>
            <a:endParaRPr lang="en-US"/>
          </a:p>
        </p:txBody>
      </p:sp>
    </p:spTree>
    <p:extLst>
      <p:ext uri="{BB962C8B-B14F-4D97-AF65-F5344CB8AC3E}">
        <p14:creationId xmlns:p14="http://schemas.microsoft.com/office/powerpoint/2010/main" val="3460941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714179-864C-4412-B8E0-075999108EB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268E3B-3521-40E2-BD47-CDAA7D495DA6}" type="slidenum">
              <a:rPr lang="en-US" smtClean="0"/>
              <a:t>‹#›</a:t>
            </a:fld>
            <a:endParaRPr lang="en-US"/>
          </a:p>
        </p:txBody>
      </p:sp>
    </p:spTree>
    <p:extLst>
      <p:ext uri="{BB962C8B-B14F-4D97-AF65-F5344CB8AC3E}">
        <p14:creationId xmlns:p14="http://schemas.microsoft.com/office/powerpoint/2010/main" val="1567045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714179-864C-4412-B8E0-075999108EB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268E3B-3521-40E2-BD47-CDAA7D495DA6}" type="slidenum">
              <a:rPr lang="en-US" smtClean="0"/>
              <a:t>‹#›</a:t>
            </a:fld>
            <a:endParaRPr lang="en-US"/>
          </a:p>
        </p:txBody>
      </p:sp>
    </p:spTree>
    <p:extLst>
      <p:ext uri="{BB962C8B-B14F-4D97-AF65-F5344CB8AC3E}">
        <p14:creationId xmlns:p14="http://schemas.microsoft.com/office/powerpoint/2010/main" val="2365468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B714179-864C-4412-B8E0-075999108EBD}"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268E3B-3521-40E2-BD47-CDAA7D495DA6}" type="slidenum">
              <a:rPr lang="en-US" smtClean="0"/>
              <a:t>‹#›</a:t>
            </a:fld>
            <a:endParaRPr lang="en-US"/>
          </a:p>
        </p:txBody>
      </p:sp>
    </p:spTree>
    <p:extLst>
      <p:ext uri="{BB962C8B-B14F-4D97-AF65-F5344CB8AC3E}">
        <p14:creationId xmlns:p14="http://schemas.microsoft.com/office/powerpoint/2010/main" val="3642370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B714179-864C-4412-B8E0-075999108EBD}" type="datetimeFigureOut">
              <a:rPr lang="en-US" smtClean="0"/>
              <a:t>2/26/2018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268E3B-3521-40E2-BD47-CDAA7D495DA6}" type="slidenum">
              <a:rPr lang="en-US" smtClean="0"/>
              <a:t>‹#›</a:t>
            </a:fld>
            <a:endParaRPr lang="en-US"/>
          </a:p>
        </p:txBody>
      </p:sp>
    </p:spTree>
    <p:extLst>
      <p:ext uri="{BB962C8B-B14F-4D97-AF65-F5344CB8AC3E}">
        <p14:creationId xmlns:p14="http://schemas.microsoft.com/office/powerpoint/2010/main" val="3910930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714179-864C-4412-B8E0-075999108EBD}" type="datetimeFigureOut">
              <a:rPr lang="en-US" smtClean="0"/>
              <a:t>2/26/2018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268E3B-3521-40E2-BD47-CDAA7D495DA6}" type="slidenum">
              <a:rPr lang="en-US" smtClean="0"/>
              <a:t>‹#›</a:t>
            </a:fld>
            <a:endParaRPr lang="en-US"/>
          </a:p>
        </p:txBody>
      </p:sp>
    </p:spTree>
    <p:extLst>
      <p:ext uri="{BB962C8B-B14F-4D97-AF65-F5344CB8AC3E}">
        <p14:creationId xmlns:p14="http://schemas.microsoft.com/office/powerpoint/2010/main" val="2275875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714179-864C-4412-B8E0-075999108EBD}" type="datetimeFigureOut">
              <a:rPr lang="en-US" smtClean="0"/>
              <a:t>2/26/2018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268E3B-3521-40E2-BD47-CDAA7D495DA6}" type="slidenum">
              <a:rPr lang="en-US" smtClean="0"/>
              <a:t>‹#›</a:t>
            </a:fld>
            <a:endParaRPr lang="en-US"/>
          </a:p>
        </p:txBody>
      </p:sp>
    </p:spTree>
    <p:extLst>
      <p:ext uri="{BB962C8B-B14F-4D97-AF65-F5344CB8AC3E}">
        <p14:creationId xmlns:p14="http://schemas.microsoft.com/office/powerpoint/2010/main" val="961558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714179-864C-4412-B8E0-075999108EBD}"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268E3B-3521-40E2-BD47-CDAA7D495DA6}" type="slidenum">
              <a:rPr lang="en-US" smtClean="0"/>
              <a:t>‹#›</a:t>
            </a:fld>
            <a:endParaRPr lang="en-US"/>
          </a:p>
        </p:txBody>
      </p:sp>
    </p:spTree>
    <p:extLst>
      <p:ext uri="{BB962C8B-B14F-4D97-AF65-F5344CB8AC3E}">
        <p14:creationId xmlns:p14="http://schemas.microsoft.com/office/powerpoint/2010/main" val="1756196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714179-864C-4412-B8E0-075999108EBD}"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268E3B-3521-40E2-BD47-CDAA7D495DA6}" type="slidenum">
              <a:rPr lang="en-US" smtClean="0"/>
              <a:t>‹#›</a:t>
            </a:fld>
            <a:endParaRPr lang="en-US"/>
          </a:p>
        </p:txBody>
      </p:sp>
    </p:spTree>
    <p:extLst>
      <p:ext uri="{BB962C8B-B14F-4D97-AF65-F5344CB8AC3E}">
        <p14:creationId xmlns:p14="http://schemas.microsoft.com/office/powerpoint/2010/main" val="1014298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714179-864C-4412-B8E0-075999108EBD}" type="datetimeFigureOut">
              <a:rPr lang="en-US" smtClean="0"/>
              <a:t>2/26/2018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268E3B-3521-40E2-BD47-CDAA7D495DA6}" type="slidenum">
              <a:rPr lang="en-US" smtClean="0"/>
              <a:t>‹#›</a:t>
            </a:fld>
            <a:endParaRPr lang="en-US"/>
          </a:p>
        </p:txBody>
      </p:sp>
    </p:spTree>
    <p:extLst>
      <p:ext uri="{BB962C8B-B14F-4D97-AF65-F5344CB8AC3E}">
        <p14:creationId xmlns:p14="http://schemas.microsoft.com/office/powerpoint/2010/main" val="1847045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gif"/><Relationship Id="rId5" Type="http://schemas.openxmlformats.org/officeDocument/2006/relationships/image" Target="../media/image3.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86614"/>
            <a:ext cx="12192000" cy="1283678"/>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5460023"/>
            <a:ext cx="12192000" cy="1397978"/>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John Franco</a:t>
            </a:r>
          </a:p>
          <a:p>
            <a:pPr algn="ctr"/>
            <a:r>
              <a:rPr lang="en-US" b="1" dirty="0">
                <a:solidFill>
                  <a:schemeClr val="bg1"/>
                </a:solidFill>
              </a:rPr>
              <a:t>jfranco@jfrancomarketing.com</a:t>
            </a:r>
          </a:p>
          <a:p>
            <a:pPr algn="ctr"/>
            <a:r>
              <a:rPr lang="en-US" b="1" dirty="0"/>
              <a:t>Office: 303 339 0103</a:t>
            </a:r>
          </a:p>
          <a:p>
            <a:pPr algn="ctr"/>
            <a:r>
              <a:rPr lang="en-US" b="1" dirty="0"/>
              <a:t>Cell: 303 517 5066</a:t>
            </a:r>
          </a:p>
        </p:txBody>
      </p:sp>
      <p:sp>
        <p:nvSpPr>
          <p:cNvPr id="2" name="Rectangle 1"/>
          <p:cNvSpPr/>
          <p:nvPr/>
        </p:nvSpPr>
        <p:spPr>
          <a:xfrm>
            <a:off x="5760529" y="325964"/>
            <a:ext cx="341760" cy="923330"/>
          </a:xfrm>
          <a:prstGeom prst="rect">
            <a:avLst/>
          </a:prstGeom>
          <a:noFill/>
        </p:spPr>
        <p:txBody>
          <a:bodyPr wrap="none" lIns="91440" tIns="45720" rIns="91440" bIns="45720">
            <a:spAutoFit/>
          </a:bodyPr>
          <a:lstStyle/>
          <a:p>
            <a:pPr algn="ctr"/>
            <a:r>
              <a:rPr lang="en-US" sz="5400" dirty="0">
                <a:ln w="0"/>
                <a:solidFill>
                  <a:srgbClr val="0070C0"/>
                </a:solidFill>
                <a:effectLst>
                  <a:outerShdw blurRad="38100" dist="25400" dir="5400000" algn="ctr" rotWithShape="0">
                    <a:srgbClr val="6E747A">
                      <a:alpha val="43000"/>
                    </a:srgbClr>
                  </a:outerShdw>
                </a:effectLst>
              </a:rPr>
              <a:t> </a:t>
            </a:r>
          </a:p>
        </p:txBody>
      </p:sp>
      <p:pic>
        <p:nvPicPr>
          <p:cNvPr id="13" name="Picture 12">
            <a:extLst>
              <a:ext uri="{FF2B5EF4-FFF2-40B4-BE49-F238E27FC236}">
                <a16:creationId xmlns:a16="http://schemas.microsoft.com/office/drawing/2014/main" id="{B839167E-1DA9-411F-87E5-422D0016F022}"/>
              </a:ext>
            </a:extLst>
          </p:cNvPr>
          <p:cNvPicPr>
            <a:picLocks noChangeAspect="1"/>
          </p:cNvPicPr>
          <p:nvPr/>
        </p:nvPicPr>
        <p:blipFill rotWithShape="1">
          <a:blip r:embed="rId2">
            <a:extLst>
              <a:ext uri="{28A0092B-C50C-407E-A947-70E740481C1C}">
                <a14:useLocalDpi xmlns:a14="http://schemas.microsoft.com/office/drawing/2010/main" val="0"/>
              </a:ext>
            </a:extLst>
          </a:blip>
          <a:srcRect l="4108" r="4203"/>
          <a:stretch/>
        </p:blipFill>
        <p:spPr>
          <a:xfrm>
            <a:off x="-1" y="1827466"/>
            <a:ext cx="12192001" cy="2632846"/>
          </a:xfrm>
          <a:prstGeom prst="rect">
            <a:avLst/>
          </a:prstGeom>
        </p:spPr>
      </p:pic>
    </p:spTree>
    <p:extLst>
      <p:ext uri="{BB962C8B-B14F-4D97-AF65-F5344CB8AC3E}">
        <p14:creationId xmlns:p14="http://schemas.microsoft.com/office/powerpoint/2010/main" val="1470769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
            <a:ext cx="12192000" cy="958987"/>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032936"/>
            <a:ext cx="12192000" cy="8250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13200D8-6450-44BC-892C-544890CB1B52}"/>
              </a:ext>
            </a:extLst>
          </p:cNvPr>
          <p:cNvPicPr>
            <a:picLocks noChangeAspect="1"/>
          </p:cNvPicPr>
          <p:nvPr/>
        </p:nvPicPr>
        <p:blipFill>
          <a:blip r:embed="rId2"/>
          <a:stretch>
            <a:fillRect/>
          </a:stretch>
        </p:blipFill>
        <p:spPr>
          <a:xfrm>
            <a:off x="3897931" y="1212391"/>
            <a:ext cx="4014993" cy="4567140"/>
          </a:xfrm>
          <a:prstGeom prst="rect">
            <a:avLst/>
          </a:prstGeom>
          <a:effectLst>
            <a:innerShdw blurRad="114300">
              <a:prstClr val="black"/>
            </a:innerShdw>
          </a:effectLst>
        </p:spPr>
      </p:pic>
      <p:pic>
        <p:nvPicPr>
          <p:cNvPr id="3" name="Picture 2">
            <a:extLst>
              <a:ext uri="{FF2B5EF4-FFF2-40B4-BE49-F238E27FC236}">
                <a16:creationId xmlns:a16="http://schemas.microsoft.com/office/drawing/2014/main" id="{01DAFDA7-8D81-43FE-A5B1-E63E9797CE5D}"/>
              </a:ext>
            </a:extLst>
          </p:cNvPr>
          <p:cNvPicPr>
            <a:picLocks noChangeAspect="1"/>
          </p:cNvPicPr>
          <p:nvPr/>
        </p:nvPicPr>
        <p:blipFill>
          <a:blip r:embed="rId3"/>
          <a:stretch>
            <a:fillRect/>
          </a:stretch>
        </p:blipFill>
        <p:spPr>
          <a:xfrm>
            <a:off x="8019002" y="597991"/>
            <a:ext cx="3937458" cy="5795940"/>
          </a:xfrm>
          <a:prstGeom prst="rect">
            <a:avLst/>
          </a:prstGeom>
          <a:effectLst>
            <a:innerShdw blurRad="114300">
              <a:prstClr val="black"/>
            </a:innerShdw>
          </a:effectLst>
        </p:spPr>
      </p:pic>
      <p:sp>
        <p:nvSpPr>
          <p:cNvPr id="4" name="TextBox 3">
            <a:extLst>
              <a:ext uri="{FF2B5EF4-FFF2-40B4-BE49-F238E27FC236}">
                <a16:creationId xmlns:a16="http://schemas.microsoft.com/office/drawing/2014/main" id="{A4D712F5-F0FA-4F6C-AFEB-5ED2F1DAE339}"/>
              </a:ext>
            </a:extLst>
          </p:cNvPr>
          <p:cNvSpPr txBox="1"/>
          <p:nvPr/>
        </p:nvSpPr>
        <p:spPr>
          <a:xfrm>
            <a:off x="360072" y="1603135"/>
            <a:ext cx="3386410" cy="4401205"/>
          </a:xfrm>
          <a:prstGeom prst="rect">
            <a:avLst/>
          </a:prstGeom>
          <a:noFill/>
        </p:spPr>
        <p:txBody>
          <a:bodyPr wrap="square" rtlCol="0">
            <a:spAutoFit/>
          </a:bodyPr>
          <a:lstStyle/>
          <a:p>
            <a:r>
              <a:rPr lang="en-US" sz="2000" dirty="0">
                <a:solidFill>
                  <a:schemeClr val="accent1"/>
                </a:solidFill>
              </a:rPr>
              <a:t>As soon as the applicant clicks “Get Results”, these emails are generated as notifications of a new lead to the dealership. The emails contain the contact information, vehicle style, make selection, certificate number, applicant’s tier, and pre-qualification amount. The first email can be sent to any dealership personnel. The second email is sent in ADF format directly to the dealer’s CRM.</a:t>
            </a:r>
          </a:p>
        </p:txBody>
      </p:sp>
      <p:sp>
        <p:nvSpPr>
          <p:cNvPr id="5" name="Rectangle 4">
            <a:extLst>
              <a:ext uri="{FF2B5EF4-FFF2-40B4-BE49-F238E27FC236}">
                <a16:creationId xmlns:a16="http://schemas.microsoft.com/office/drawing/2014/main" id="{8966A117-85C4-4BD5-BEBD-873F5237CBDA}"/>
              </a:ext>
            </a:extLst>
          </p:cNvPr>
          <p:cNvSpPr/>
          <p:nvPr/>
        </p:nvSpPr>
        <p:spPr>
          <a:xfrm>
            <a:off x="757864" y="927118"/>
            <a:ext cx="2183419" cy="523220"/>
          </a:xfrm>
          <a:prstGeom prst="rect">
            <a:avLst/>
          </a:prstGeom>
        </p:spPr>
        <p:txBody>
          <a:bodyPr wrap="none">
            <a:spAutoFit/>
          </a:bodyPr>
          <a:lstStyle/>
          <a:p>
            <a:pPr algn="ctr"/>
            <a:r>
              <a:rPr lang="en-US" sz="2800" b="1" u="sng" dirty="0">
                <a:ln w="0"/>
                <a:solidFill>
                  <a:schemeClr val="accent1"/>
                </a:solidFill>
              </a:rPr>
              <a:t>Dealer Facing</a:t>
            </a:r>
          </a:p>
        </p:txBody>
      </p:sp>
      <p:pic>
        <p:nvPicPr>
          <p:cNvPr id="8" name="Shape 105" descr="https://gm1.ggpht.com/CiUBp5Eo4nHMevWEXkxkVF-IeoJN19__meJHgrOxqJXB0HpJQxaYsJzMBIGnq1k3O5AmnI7l0dJDaI51iLHtv0x_wLIKVkwHuVoX8UueQ693HdNsxFP5sqdLpZQJcWjjjE9cREyIKtC-G67pPW_tj-YTCFB3hRuGHUuAOr6ntRNvGp9z_LeBQVNFXHMO-yZh5P_CXN_bEJeZuUNn8RBRKP3y7TjWpqgYBwCPIuPBkC-RDL0qCETbs7KHXFNJlS2hwSsMUkKLaaZJO0jrbcPM-GQmzn7Esj4wx_OSQrNeBEUmqCRusahC64T6FQpmHplwy4ejyqR1DYBkr2yj9N_we96ayu7YQl9kIdrEKZuVOVufuL01SHJiUDyD3Mk-9pZ-YKgcxDsrZ2NxPRgWoj2iW7Q4aAutQRzY2wyWQ3q-0sP0wCmgA-PCCAN-kjPN3sAR2kHJE5EVR8IRrolLzPugXNUI2Fu5F5a5PrEFsIWrQXHDUlTwe7AWmjEws0ePh5vbBnWTeYCHjHPBZqw_0AycgS8M8v-7a6V80ac1weux4Er15HHfRfChCiUJyrCrVDLUG2edbayQ5pQRLKHTiHB2O9UsY_ooaAs75l2c_rSl2qWX3EG-rbHS2K0Tng3R3DET1Q_W4vWc1kxXJqQvbuTzsQyMmRn7O1Rh6Bzl_YYuLStf=w1480-h388-l75-ft">
            <a:extLst>
              <a:ext uri="{FF2B5EF4-FFF2-40B4-BE49-F238E27FC236}">
                <a16:creationId xmlns:a16="http://schemas.microsoft.com/office/drawing/2014/main" id="{1767373A-9CA5-45E4-8067-2FD580CB78C7}"/>
              </a:ext>
            </a:extLst>
          </p:cNvPr>
          <p:cNvPicPr preferRelativeResize="0"/>
          <p:nvPr/>
        </p:nvPicPr>
        <p:blipFill rotWithShape="1">
          <a:blip r:embed="rId4">
            <a:alphaModFix/>
          </a:blip>
          <a:srcRect/>
          <a:stretch/>
        </p:blipFill>
        <p:spPr>
          <a:xfrm>
            <a:off x="87025" y="34836"/>
            <a:ext cx="3407400" cy="893400"/>
          </a:xfrm>
          <a:prstGeom prst="rect">
            <a:avLst/>
          </a:prstGeom>
          <a:noFill/>
          <a:ln>
            <a:noFill/>
          </a:ln>
        </p:spPr>
      </p:pic>
    </p:spTree>
    <p:extLst>
      <p:ext uri="{BB962C8B-B14F-4D97-AF65-F5344CB8AC3E}">
        <p14:creationId xmlns:p14="http://schemas.microsoft.com/office/powerpoint/2010/main" val="3533535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
            <a:ext cx="12192000" cy="958987"/>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032936"/>
            <a:ext cx="12192000" cy="8250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4C797C0-69A5-444D-8DD8-870EC3C71571}"/>
              </a:ext>
            </a:extLst>
          </p:cNvPr>
          <p:cNvSpPr txBox="1"/>
          <p:nvPr/>
        </p:nvSpPr>
        <p:spPr>
          <a:xfrm>
            <a:off x="217336" y="1228397"/>
            <a:ext cx="2967136" cy="4708981"/>
          </a:xfrm>
          <a:prstGeom prst="rect">
            <a:avLst/>
          </a:prstGeom>
          <a:noFill/>
        </p:spPr>
        <p:txBody>
          <a:bodyPr wrap="square" rtlCol="0">
            <a:spAutoFit/>
          </a:bodyPr>
          <a:lstStyle/>
          <a:p>
            <a:r>
              <a:rPr lang="en-US" sz="2000" dirty="0">
                <a:solidFill>
                  <a:schemeClr val="accent1"/>
                </a:solidFill>
              </a:rPr>
              <a:t>The dealer will have access to a Quick2Credit portal that will house all of the leads. Quick2Credit stores all of the contact information, vehicle style, make selection, certificate number, applicant’s tier, and pre-qualification amount. No sensitive personal data of the applicant’s is stored, eliminating the risk of confidential data being leaked.</a:t>
            </a:r>
          </a:p>
        </p:txBody>
      </p:sp>
      <p:pic>
        <p:nvPicPr>
          <p:cNvPr id="3" name="Picture 2">
            <a:extLst>
              <a:ext uri="{FF2B5EF4-FFF2-40B4-BE49-F238E27FC236}">
                <a16:creationId xmlns:a16="http://schemas.microsoft.com/office/drawing/2014/main" id="{C28104B6-ED12-4088-8612-9E3F952DA45F}"/>
              </a:ext>
            </a:extLst>
          </p:cNvPr>
          <p:cNvPicPr>
            <a:picLocks noChangeAspect="1"/>
          </p:cNvPicPr>
          <p:nvPr/>
        </p:nvPicPr>
        <p:blipFill>
          <a:blip r:embed="rId2"/>
          <a:stretch>
            <a:fillRect/>
          </a:stretch>
        </p:blipFill>
        <p:spPr>
          <a:xfrm>
            <a:off x="3219061" y="993824"/>
            <a:ext cx="8755603" cy="2662523"/>
          </a:xfrm>
          <a:prstGeom prst="rect">
            <a:avLst/>
          </a:prstGeom>
          <a:effectLst>
            <a:innerShdw blurRad="114300">
              <a:prstClr val="black"/>
            </a:innerShdw>
          </a:effectLst>
        </p:spPr>
      </p:pic>
      <p:pic>
        <p:nvPicPr>
          <p:cNvPr id="4" name="Picture 3">
            <a:extLst>
              <a:ext uri="{FF2B5EF4-FFF2-40B4-BE49-F238E27FC236}">
                <a16:creationId xmlns:a16="http://schemas.microsoft.com/office/drawing/2014/main" id="{963013C8-63E5-4E6B-9A41-1AF24E1335F6}"/>
              </a:ext>
            </a:extLst>
          </p:cNvPr>
          <p:cNvPicPr>
            <a:picLocks noChangeAspect="1"/>
          </p:cNvPicPr>
          <p:nvPr/>
        </p:nvPicPr>
        <p:blipFill>
          <a:blip r:embed="rId3"/>
          <a:stretch>
            <a:fillRect/>
          </a:stretch>
        </p:blipFill>
        <p:spPr>
          <a:xfrm>
            <a:off x="3452844" y="3706185"/>
            <a:ext cx="8288036" cy="2696796"/>
          </a:xfrm>
          <a:prstGeom prst="rect">
            <a:avLst/>
          </a:prstGeom>
          <a:effectLst>
            <a:innerShdw blurRad="114300">
              <a:prstClr val="black"/>
            </a:innerShdw>
          </a:effectLst>
        </p:spPr>
      </p:pic>
      <p:pic>
        <p:nvPicPr>
          <p:cNvPr id="8" name="Shape 105" descr="https://gm1.ggpht.com/CiUBp5Eo4nHMevWEXkxkVF-IeoJN19__meJHgrOxqJXB0HpJQxaYsJzMBIGnq1k3O5AmnI7l0dJDaI51iLHtv0x_wLIKVkwHuVoX8UueQ693HdNsxFP5sqdLpZQJcWjjjE9cREyIKtC-G67pPW_tj-YTCFB3hRuGHUuAOr6ntRNvGp9z_LeBQVNFXHMO-yZh5P_CXN_bEJeZuUNn8RBRKP3y7TjWpqgYBwCPIuPBkC-RDL0qCETbs7KHXFNJlS2hwSsMUkKLaaZJO0jrbcPM-GQmzn7Esj4wx_OSQrNeBEUmqCRusahC64T6FQpmHplwy4ejyqR1DYBkr2yj9N_we96ayu7YQl9kIdrEKZuVOVufuL01SHJiUDyD3Mk-9pZ-YKgcxDsrZ2NxPRgWoj2iW7Q4aAutQRzY2wyWQ3q-0sP0wCmgA-PCCAN-kjPN3sAR2kHJE5EVR8IRrolLzPugXNUI2Fu5F5a5PrEFsIWrQXHDUlTwe7AWmjEws0ePh5vbBnWTeYCHjHPBZqw_0AycgS8M8v-7a6V80ac1weux4Er15HHfRfChCiUJyrCrVDLUG2edbayQ5pQRLKHTiHB2O9UsY_ooaAs75l2c_rSl2qWX3EG-rbHS2K0Tng3R3DET1Q_W4vWc1kxXJqQvbuTzsQyMmRn7O1Rh6Bzl_YYuLStf=w1480-h388-l75-ft">
            <a:extLst>
              <a:ext uri="{FF2B5EF4-FFF2-40B4-BE49-F238E27FC236}">
                <a16:creationId xmlns:a16="http://schemas.microsoft.com/office/drawing/2014/main" id="{E993650B-7178-4F65-BC6E-01B45EEA52E6}"/>
              </a:ext>
            </a:extLst>
          </p:cNvPr>
          <p:cNvPicPr preferRelativeResize="0"/>
          <p:nvPr/>
        </p:nvPicPr>
        <p:blipFill rotWithShape="1">
          <a:blip r:embed="rId4">
            <a:alphaModFix/>
          </a:blip>
          <a:srcRect/>
          <a:stretch/>
        </p:blipFill>
        <p:spPr>
          <a:xfrm>
            <a:off x="87025" y="34836"/>
            <a:ext cx="3407400" cy="893400"/>
          </a:xfrm>
          <a:prstGeom prst="rect">
            <a:avLst/>
          </a:prstGeom>
          <a:noFill/>
          <a:ln>
            <a:noFill/>
          </a:ln>
        </p:spPr>
      </p:pic>
    </p:spTree>
    <p:extLst>
      <p:ext uri="{BB962C8B-B14F-4D97-AF65-F5344CB8AC3E}">
        <p14:creationId xmlns:p14="http://schemas.microsoft.com/office/powerpoint/2010/main" val="649788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
            <a:ext cx="12192000" cy="958987"/>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032936"/>
            <a:ext cx="12192000" cy="8250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2A42F5E-D836-4322-A647-E662F0983B24}"/>
              </a:ext>
            </a:extLst>
          </p:cNvPr>
          <p:cNvPicPr>
            <a:picLocks noChangeAspect="1"/>
          </p:cNvPicPr>
          <p:nvPr/>
        </p:nvPicPr>
        <p:blipFill>
          <a:blip r:embed="rId2"/>
          <a:stretch>
            <a:fillRect/>
          </a:stretch>
        </p:blipFill>
        <p:spPr>
          <a:xfrm>
            <a:off x="3406453" y="1169974"/>
            <a:ext cx="8583843" cy="4651971"/>
          </a:xfrm>
          <a:prstGeom prst="rect">
            <a:avLst/>
          </a:prstGeom>
          <a:effectLst>
            <a:innerShdw blurRad="114300">
              <a:prstClr val="black"/>
            </a:innerShdw>
          </a:effectLst>
        </p:spPr>
      </p:pic>
      <p:sp>
        <p:nvSpPr>
          <p:cNvPr id="3" name="TextBox 2">
            <a:extLst>
              <a:ext uri="{FF2B5EF4-FFF2-40B4-BE49-F238E27FC236}">
                <a16:creationId xmlns:a16="http://schemas.microsoft.com/office/drawing/2014/main" id="{DDF16494-38C1-455D-834D-FB1FBACED051}"/>
              </a:ext>
            </a:extLst>
          </p:cNvPr>
          <p:cNvSpPr txBox="1"/>
          <p:nvPr/>
        </p:nvSpPr>
        <p:spPr>
          <a:xfrm>
            <a:off x="343652" y="1372302"/>
            <a:ext cx="2589244" cy="4247317"/>
          </a:xfrm>
          <a:prstGeom prst="rect">
            <a:avLst/>
          </a:prstGeom>
          <a:noFill/>
        </p:spPr>
        <p:txBody>
          <a:bodyPr wrap="square" rtlCol="0">
            <a:spAutoFit/>
          </a:bodyPr>
          <a:lstStyle/>
          <a:p>
            <a:r>
              <a:rPr lang="en-US" dirty="0">
                <a:solidFill>
                  <a:schemeClr val="accent1"/>
                </a:solidFill>
              </a:rPr>
              <a:t>In a few cases TransUnion will not be able to match the applicant with a credit file without a SS#. If this occurs a request for more information will overlay onscreen. The dealer will still get all of the same lead data, including all contact information. Quick2Credit will give the applicant an option to contact the dealer directly at this point.</a:t>
            </a:r>
          </a:p>
        </p:txBody>
      </p:sp>
      <p:pic>
        <p:nvPicPr>
          <p:cNvPr id="8" name="Shape 105" descr="https://gm1.ggpht.com/CiUBp5Eo4nHMevWEXkxkVF-IeoJN19__meJHgrOxqJXB0HpJQxaYsJzMBIGnq1k3O5AmnI7l0dJDaI51iLHtv0x_wLIKVkwHuVoX8UueQ693HdNsxFP5sqdLpZQJcWjjjE9cREyIKtC-G67pPW_tj-YTCFB3hRuGHUuAOr6ntRNvGp9z_LeBQVNFXHMO-yZh5P_CXN_bEJeZuUNn8RBRKP3y7TjWpqgYBwCPIuPBkC-RDL0qCETbs7KHXFNJlS2hwSsMUkKLaaZJO0jrbcPM-GQmzn7Esj4wx_OSQrNeBEUmqCRusahC64T6FQpmHplwy4ejyqR1DYBkr2yj9N_we96ayu7YQl9kIdrEKZuVOVufuL01SHJiUDyD3Mk-9pZ-YKgcxDsrZ2NxPRgWoj2iW7Q4aAutQRzY2wyWQ3q-0sP0wCmgA-PCCAN-kjPN3sAR2kHJE5EVR8IRrolLzPugXNUI2Fu5F5a5PrEFsIWrQXHDUlTwe7AWmjEws0ePh5vbBnWTeYCHjHPBZqw_0AycgS8M8v-7a6V80ac1weux4Er15HHfRfChCiUJyrCrVDLUG2edbayQ5pQRLKHTiHB2O9UsY_ooaAs75l2c_rSl2qWX3EG-rbHS2K0Tng3R3DET1Q_W4vWc1kxXJqQvbuTzsQyMmRn7O1Rh6Bzl_YYuLStf=w1480-h388-l75-ft">
            <a:extLst>
              <a:ext uri="{FF2B5EF4-FFF2-40B4-BE49-F238E27FC236}">
                <a16:creationId xmlns:a16="http://schemas.microsoft.com/office/drawing/2014/main" id="{9C5E19D6-8F29-4B30-9FBB-53F6D3E07D55}"/>
              </a:ext>
            </a:extLst>
          </p:cNvPr>
          <p:cNvPicPr preferRelativeResize="0"/>
          <p:nvPr/>
        </p:nvPicPr>
        <p:blipFill rotWithShape="1">
          <a:blip r:embed="rId3">
            <a:alphaModFix/>
          </a:blip>
          <a:srcRect/>
          <a:stretch/>
        </p:blipFill>
        <p:spPr>
          <a:xfrm>
            <a:off x="87025" y="34836"/>
            <a:ext cx="3407400" cy="893400"/>
          </a:xfrm>
          <a:prstGeom prst="rect">
            <a:avLst/>
          </a:prstGeom>
          <a:noFill/>
          <a:ln>
            <a:noFill/>
          </a:ln>
        </p:spPr>
      </p:pic>
    </p:spTree>
    <p:extLst>
      <p:ext uri="{BB962C8B-B14F-4D97-AF65-F5344CB8AC3E}">
        <p14:creationId xmlns:p14="http://schemas.microsoft.com/office/powerpoint/2010/main" val="192137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
            <a:ext cx="12192000" cy="958987"/>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032936"/>
            <a:ext cx="12192000" cy="8250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BE5D4CD-2D5D-45B0-8D39-CEFCBFDAFF6A}"/>
              </a:ext>
            </a:extLst>
          </p:cNvPr>
          <p:cNvSpPr/>
          <p:nvPr/>
        </p:nvSpPr>
        <p:spPr>
          <a:xfrm>
            <a:off x="2029534" y="958986"/>
            <a:ext cx="8132932" cy="4955203"/>
          </a:xfrm>
          <a:prstGeom prst="rect">
            <a:avLst/>
          </a:prstGeom>
          <a:noFill/>
        </p:spPr>
        <p:txBody>
          <a:bodyPr wrap="none" lIns="91440" tIns="45720" rIns="91440" bIns="45720">
            <a:spAutoFit/>
          </a:bodyPr>
          <a:lstStyle/>
          <a:p>
            <a:pPr algn="ctr"/>
            <a:r>
              <a:rPr lang="en-US" sz="2800" u="sng" dirty="0">
                <a:ln w="0"/>
                <a:solidFill>
                  <a:schemeClr val="accent1"/>
                </a:solidFill>
                <a:effectLst>
                  <a:outerShdw blurRad="38100" dist="25400" dir="5400000" algn="ctr" rotWithShape="0">
                    <a:srgbClr val="6E747A">
                      <a:alpha val="43000"/>
                    </a:srgbClr>
                  </a:outerShdw>
                </a:effectLst>
              </a:rPr>
              <a:t>Offered At 1,095 Per Month</a:t>
            </a:r>
          </a:p>
          <a:p>
            <a:pPr marL="342900" indent="-342900" algn="ctr">
              <a:buFont typeface="Arial" panose="020B0604020202020204" pitchFamily="34" charset="0"/>
              <a:buChar char="•"/>
            </a:pPr>
            <a:r>
              <a:rPr lang="en-US" sz="2400" b="0" cap="none" spc="0" dirty="0">
                <a:ln w="0"/>
                <a:solidFill>
                  <a:schemeClr val="accent1"/>
                </a:solidFill>
                <a:effectLst>
                  <a:outerShdw blurRad="38100" dist="25400" dir="5400000" algn="ctr" rotWithShape="0">
                    <a:srgbClr val="6E747A">
                      <a:alpha val="43000"/>
                    </a:srgbClr>
                  </a:outerShdw>
                </a:effectLst>
              </a:rPr>
              <a:t>Instant on-screen pre-qualification using live TransUnion data</a:t>
            </a:r>
          </a:p>
          <a:p>
            <a:pPr marL="342900" indent="-342900" algn="ctr">
              <a:buFont typeface="Arial" panose="020B0604020202020204" pitchFamily="34" charset="0"/>
              <a:buChar char="•"/>
            </a:pPr>
            <a:r>
              <a:rPr lang="en-US" sz="2400" dirty="0">
                <a:ln w="0"/>
                <a:solidFill>
                  <a:schemeClr val="accent1"/>
                </a:solidFill>
                <a:effectLst>
                  <a:outerShdw blurRad="38100" dist="25400" dir="5400000" algn="ctr" rotWithShape="0">
                    <a:srgbClr val="6E747A">
                      <a:alpha val="43000"/>
                    </a:srgbClr>
                  </a:outerShdw>
                </a:effectLst>
              </a:rPr>
              <a:t>Links to certificate </a:t>
            </a:r>
            <a:r>
              <a:rPr lang="en-US" sz="2400" b="0" cap="none" spc="0" dirty="0">
                <a:ln w="0"/>
                <a:solidFill>
                  <a:schemeClr val="accent1"/>
                </a:solidFill>
                <a:effectLst>
                  <a:outerShdw blurRad="38100" dist="25400" dir="5400000" algn="ctr" rotWithShape="0">
                    <a:srgbClr val="6E747A">
                      <a:alpha val="43000"/>
                    </a:srgbClr>
                  </a:outerShdw>
                </a:effectLst>
              </a:rPr>
              <a:t>with dealer mapping</a:t>
            </a:r>
          </a:p>
          <a:p>
            <a:pPr marL="342900" indent="-342900" algn="ctr">
              <a:buFont typeface="Arial" panose="020B0604020202020204" pitchFamily="34" charset="0"/>
              <a:buChar char="•"/>
            </a:pPr>
            <a:r>
              <a:rPr lang="en-US" sz="2400" dirty="0">
                <a:ln w="0"/>
                <a:solidFill>
                  <a:schemeClr val="accent1"/>
                </a:solidFill>
                <a:effectLst>
                  <a:outerShdw blurRad="38100" dist="25400" dir="5400000" algn="ctr" rotWithShape="0">
                    <a:srgbClr val="6E747A">
                      <a:alpha val="43000"/>
                    </a:srgbClr>
                  </a:outerShdw>
                </a:effectLst>
              </a:rPr>
              <a:t>P</a:t>
            </a:r>
            <a:r>
              <a:rPr lang="en-US" sz="2400" b="0" cap="none" spc="0" dirty="0">
                <a:ln w="0"/>
                <a:solidFill>
                  <a:schemeClr val="accent1"/>
                </a:solidFill>
                <a:effectLst>
                  <a:outerShdw blurRad="38100" dist="25400" dir="5400000" algn="ctr" rotWithShape="0">
                    <a:srgbClr val="6E747A">
                      <a:alpha val="43000"/>
                    </a:srgbClr>
                  </a:outerShdw>
                </a:effectLst>
              </a:rPr>
              <a:t>re-</a:t>
            </a:r>
            <a:r>
              <a:rPr lang="en-US" sz="2400" dirty="0">
                <a:ln w="0"/>
                <a:solidFill>
                  <a:schemeClr val="accent1"/>
                </a:solidFill>
                <a:effectLst>
                  <a:outerShdw blurRad="38100" dist="25400" dir="5400000" algn="ctr" rotWithShape="0">
                    <a:srgbClr val="6E747A">
                      <a:alpha val="43000"/>
                    </a:srgbClr>
                  </a:outerShdw>
                </a:effectLst>
              </a:rPr>
              <a:t>q</a:t>
            </a:r>
            <a:r>
              <a:rPr lang="en-US" sz="2400" b="0" cap="none" spc="0" dirty="0">
                <a:ln w="0"/>
                <a:solidFill>
                  <a:schemeClr val="accent1"/>
                </a:solidFill>
                <a:effectLst>
                  <a:outerShdw blurRad="38100" dist="25400" dir="5400000" algn="ctr" rotWithShape="0">
                    <a:srgbClr val="6E747A">
                      <a:alpha val="43000"/>
                    </a:srgbClr>
                  </a:outerShdw>
                </a:effectLst>
              </a:rPr>
              <a:t>ualification text sent to all applicants</a:t>
            </a:r>
          </a:p>
          <a:p>
            <a:pPr marL="342900" indent="-342900" algn="ctr">
              <a:buFont typeface="Arial" panose="020B0604020202020204" pitchFamily="34" charset="0"/>
              <a:buChar char="•"/>
            </a:pPr>
            <a:r>
              <a:rPr lang="en-US" sz="2400" dirty="0">
                <a:ln w="0"/>
                <a:solidFill>
                  <a:schemeClr val="accent1"/>
                </a:solidFill>
                <a:effectLst>
                  <a:outerShdw blurRad="38100" dist="25400" dir="5400000" algn="ctr" rotWithShape="0">
                    <a:srgbClr val="6E747A">
                      <a:alpha val="43000"/>
                    </a:srgbClr>
                  </a:outerShdw>
                </a:effectLst>
              </a:rPr>
              <a:t>Pre-qualification email sent to all applicants</a:t>
            </a:r>
          </a:p>
          <a:p>
            <a:pPr marL="342900" indent="-342900" algn="ctr">
              <a:buFont typeface="Arial" panose="020B0604020202020204" pitchFamily="34" charset="0"/>
              <a:buChar char="•"/>
            </a:pPr>
            <a:r>
              <a:rPr lang="en-US" sz="2400" dirty="0">
                <a:ln w="0"/>
                <a:solidFill>
                  <a:schemeClr val="accent1"/>
                </a:solidFill>
                <a:effectLst>
                  <a:outerShdw blurRad="38100" dist="25400" dir="5400000" algn="ctr" rotWithShape="0">
                    <a:srgbClr val="6E747A">
                      <a:alpha val="43000"/>
                    </a:srgbClr>
                  </a:outerShdw>
                </a:effectLst>
              </a:rPr>
              <a:t>First Class letter sent to all applicants</a:t>
            </a:r>
          </a:p>
          <a:p>
            <a:pPr marL="342900" indent="-342900" algn="ctr">
              <a:buFont typeface="Arial" panose="020B0604020202020204" pitchFamily="34" charset="0"/>
              <a:buChar char="•"/>
            </a:pPr>
            <a:r>
              <a:rPr lang="en-US" sz="2400" b="0" cap="none" spc="0" dirty="0">
                <a:ln w="0"/>
                <a:solidFill>
                  <a:schemeClr val="accent1"/>
                </a:solidFill>
                <a:effectLst>
                  <a:outerShdw blurRad="38100" dist="25400" dir="5400000" algn="ctr" rotWithShape="0">
                    <a:srgbClr val="6E747A">
                      <a:alpha val="43000"/>
                    </a:srgbClr>
                  </a:outerShdw>
                </a:effectLst>
              </a:rPr>
              <a:t>ADF formatted leads sent to</a:t>
            </a:r>
            <a:r>
              <a:rPr lang="en-US" sz="2400" dirty="0">
                <a:ln w="0"/>
                <a:solidFill>
                  <a:schemeClr val="accent1"/>
                </a:solidFill>
                <a:effectLst>
                  <a:outerShdw blurRad="38100" dist="25400" dir="5400000" algn="ctr" rotWithShape="0">
                    <a:srgbClr val="6E747A">
                      <a:alpha val="43000"/>
                    </a:srgbClr>
                  </a:outerShdw>
                </a:effectLst>
              </a:rPr>
              <a:t> dealer’s CRM</a:t>
            </a:r>
          </a:p>
          <a:p>
            <a:pPr marL="342900" indent="-342900" algn="ctr">
              <a:buFont typeface="Arial" panose="020B0604020202020204" pitchFamily="34" charset="0"/>
              <a:buChar char="•"/>
            </a:pPr>
            <a:r>
              <a:rPr lang="en-US" sz="2400" b="0" cap="none" spc="0" dirty="0">
                <a:ln w="0"/>
                <a:solidFill>
                  <a:schemeClr val="accent1"/>
                </a:solidFill>
                <a:effectLst>
                  <a:outerShdw blurRad="38100" dist="25400" dir="5400000" algn="ctr" rotWithShape="0">
                    <a:srgbClr val="6E747A">
                      <a:alpha val="43000"/>
                    </a:srgbClr>
                  </a:outerShdw>
                </a:effectLst>
              </a:rPr>
              <a:t>Email leads sent to dealer’s BDC or management team</a:t>
            </a:r>
          </a:p>
          <a:p>
            <a:pPr marL="342900" indent="-342900" algn="ctr">
              <a:buFont typeface="Arial" panose="020B0604020202020204" pitchFamily="34" charset="0"/>
              <a:buChar char="•"/>
            </a:pPr>
            <a:r>
              <a:rPr lang="en-US" sz="2400" dirty="0">
                <a:ln w="0"/>
                <a:solidFill>
                  <a:schemeClr val="accent1"/>
                </a:solidFill>
                <a:effectLst>
                  <a:outerShdw blurRad="38100" dist="25400" dir="5400000" algn="ctr" rotWithShape="0">
                    <a:srgbClr val="6E747A">
                      <a:alpha val="43000"/>
                    </a:srgbClr>
                  </a:outerShdw>
                </a:effectLst>
              </a:rPr>
              <a:t>Access to live dashboard that houses all leads</a:t>
            </a:r>
          </a:p>
          <a:p>
            <a:pPr marL="342900" indent="-342900" algn="ctr">
              <a:buFont typeface="Arial" panose="020B0604020202020204" pitchFamily="34" charset="0"/>
              <a:buChar char="•"/>
            </a:pPr>
            <a:r>
              <a:rPr lang="en-US" sz="2400" dirty="0">
                <a:ln w="0"/>
                <a:solidFill>
                  <a:schemeClr val="accent1"/>
                </a:solidFill>
                <a:effectLst>
                  <a:outerShdw blurRad="38100" dist="25400" dir="5400000" algn="ctr" rotWithShape="0">
                    <a:srgbClr val="6E747A">
                      <a:alpha val="43000"/>
                    </a:srgbClr>
                  </a:outerShdw>
                </a:effectLst>
              </a:rPr>
              <a:t>Phone tracking for all phone calls</a:t>
            </a:r>
          </a:p>
          <a:p>
            <a:pPr algn="ctr"/>
            <a:endParaRPr lang="en-US" sz="2400" dirty="0">
              <a:ln w="0"/>
              <a:solidFill>
                <a:schemeClr val="accent1"/>
              </a:solidFill>
              <a:effectLst>
                <a:outerShdw blurRad="38100" dist="25400" dir="5400000" algn="ctr" rotWithShape="0">
                  <a:srgbClr val="6E747A">
                    <a:alpha val="43000"/>
                  </a:srgbClr>
                </a:outerShdw>
              </a:effectLst>
            </a:endParaRPr>
          </a:p>
          <a:p>
            <a:pPr algn="ctr"/>
            <a:r>
              <a:rPr lang="en-US" sz="2400" dirty="0">
                <a:ln w="0"/>
                <a:solidFill>
                  <a:schemeClr val="accent1"/>
                </a:solidFill>
                <a:effectLst>
                  <a:outerShdw blurRad="38100" dist="25400" dir="5400000" algn="ctr" rotWithShape="0">
                    <a:srgbClr val="6E747A">
                      <a:alpha val="43000"/>
                    </a:srgbClr>
                  </a:outerShdw>
                </a:effectLst>
              </a:rPr>
              <a:t>$495 one time set-up fee</a:t>
            </a:r>
          </a:p>
          <a:p>
            <a:pPr algn="ctr"/>
            <a:r>
              <a:rPr lang="en-US" sz="2400" dirty="0">
                <a:ln w="0"/>
                <a:solidFill>
                  <a:schemeClr val="accent1"/>
                </a:solidFill>
                <a:effectLst>
                  <a:outerShdw blurRad="38100" dist="25400" dir="5400000" algn="ctr" rotWithShape="0">
                    <a:srgbClr val="6E747A">
                      <a:alpha val="43000"/>
                    </a:srgbClr>
                  </a:outerShdw>
                </a:effectLst>
              </a:rPr>
              <a:t>*Custom Banner Art Sets Available</a:t>
            </a:r>
            <a:endParaRPr lang="en-US" sz="2400" b="0" cap="none" spc="0" dirty="0">
              <a:ln w="0"/>
              <a:solidFill>
                <a:schemeClr val="accent1"/>
              </a:solidFill>
              <a:effectLst>
                <a:outerShdw blurRad="38100" dist="25400" dir="5400000" algn="ctr" rotWithShape="0">
                  <a:srgbClr val="6E747A">
                    <a:alpha val="43000"/>
                  </a:srgbClr>
                </a:outerShdw>
              </a:effectLst>
            </a:endParaRPr>
          </a:p>
        </p:txBody>
      </p:sp>
      <p:pic>
        <p:nvPicPr>
          <p:cNvPr id="5" name="Shape 105" descr="https://gm1.ggpht.com/CiUBp5Eo4nHMevWEXkxkVF-IeoJN19__meJHgrOxqJXB0HpJQxaYsJzMBIGnq1k3O5AmnI7l0dJDaI51iLHtv0x_wLIKVkwHuVoX8UueQ693HdNsxFP5sqdLpZQJcWjjjE9cREyIKtC-G67pPW_tj-YTCFB3hRuGHUuAOr6ntRNvGp9z_LeBQVNFXHMO-yZh5P_CXN_bEJeZuUNn8RBRKP3y7TjWpqgYBwCPIuPBkC-RDL0qCETbs7KHXFNJlS2hwSsMUkKLaaZJO0jrbcPM-GQmzn7Esj4wx_OSQrNeBEUmqCRusahC64T6FQpmHplwy4ejyqR1DYBkr2yj9N_we96ayu7YQl9kIdrEKZuVOVufuL01SHJiUDyD3Mk-9pZ-YKgcxDsrZ2NxPRgWoj2iW7Q4aAutQRzY2wyWQ3q-0sP0wCmgA-PCCAN-kjPN3sAR2kHJE5EVR8IRrolLzPugXNUI2Fu5F5a5PrEFsIWrQXHDUlTwe7AWmjEws0ePh5vbBnWTeYCHjHPBZqw_0AycgS8M8v-7a6V80ac1weux4Er15HHfRfChCiUJyrCrVDLUG2edbayQ5pQRLKHTiHB2O9UsY_ooaAs75l2c_rSl2qWX3EG-rbHS2K0Tng3R3DET1Q_W4vWc1kxXJqQvbuTzsQyMmRn7O1Rh6Bzl_YYuLStf=w1480-h388-l75-ft">
            <a:extLst>
              <a:ext uri="{FF2B5EF4-FFF2-40B4-BE49-F238E27FC236}">
                <a16:creationId xmlns:a16="http://schemas.microsoft.com/office/drawing/2014/main" id="{DD986E68-DD9F-42A5-937A-5FB5AE6BDF4F}"/>
              </a:ext>
            </a:extLst>
          </p:cNvPr>
          <p:cNvPicPr preferRelativeResize="0"/>
          <p:nvPr/>
        </p:nvPicPr>
        <p:blipFill rotWithShape="1">
          <a:blip r:embed="rId2">
            <a:alphaModFix/>
          </a:blip>
          <a:srcRect/>
          <a:stretch/>
        </p:blipFill>
        <p:spPr>
          <a:xfrm>
            <a:off x="87025" y="34836"/>
            <a:ext cx="3407400" cy="893400"/>
          </a:xfrm>
          <a:prstGeom prst="rect">
            <a:avLst/>
          </a:prstGeom>
          <a:noFill/>
          <a:ln>
            <a:noFill/>
          </a:ln>
        </p:spPr>
      </p:pic>
    </p:spTree>
    <p:extLst>
      <p:ext uri="{BB962C8B-B14F-4D97-AF65-F5344CB8AC3E}">
        <p14:creationId xmlns:p14="http://schemas.microsoft.com/office/powerpoint/2010/main" val="1965368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p:nvPr/>
        </p:nvSpPr>
        <p:spPr>
          <a:xfrm>
            <a:off x="0" y="-1"/>
            <a:ext cx="12192000" cy="928200"/>
          </a:xfrm>
          <a:prstGeom prst="rect">
            <a:avLst/>
          </a:prstGeom>
          <a:solidFill>
            <a:srgbClr val="1E4E79"/>
          </a:solidFill>
          <a:ln w="12700" cap="flat" cmpd="sng">
            <a:solidFill>
              <a:srgbClr val="1E4E79"/>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04" name="Shape 104"/>
          <p:cNvSpPr/>
          <p:nvPr/>
        </p:nvSpPr>
        <p:spPr>
          <a:xfrm>
            <a:off x="0" y="5958305"/>
            <a:ext cx="12192000" cy="899700"/>
          </a:xfrm>
          <a:prstGeom prst="rect">
            <a:avLst/>
          </a:prstGeom>
          <a:solidFill>
            <a:srgbClr val="1E4E79"/>
          </a:solidFill>
          <a:ln w="12700" cap="flat" cmpd="sng">
            <a:solidFill>
              <a:srgbClr val="1E4E79"/>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b="0" i="0" u="none" strike="noStrike" cap="none">
              <a:solidFill>
                <a:schemeClr val="lt1"/>
              </a:solidFill>
              <a:latin typeface="Calibri"/>
              <a:ea typeface="Calibri"/>
              <a:cs typeface="Calibri"/>
              <a:sym typeface="Calibri"/>
            </a:endParaRPr>
          </a:p>
        </p:txBody>
      </p:sp>
      <p:sp>
        <p:nvSpPr>
          <p:cNvPr id="8" name="TextBox 7"/>
          <p:cNvSpPr txBox="1"/>
          <p:nvPr/>
        </p:nvSpPr>
        <p:spPr>
          <a:xfrm>
            <a:off x="433866" y="1273754"/>
            <a:ext cx="5898480" cy="5355312"/>
          </a:xfrm>
          <a:prstGeom prst="rect">
            <a:avLst/>
          </a:prstGeom>
          <a:noFill/>
        </p:spPr>
        <p:txBody>
          <a:bodyPr wrap="square" rtlCol="0">
            <a:spAutoFit/>
          </a:bodyPr>
          <a:lstStyle/>
          <a:p>
            <a:pPr algn="ctr"/>
            <a:r>
              <a:rPr lang="en-US" u="sng" dirty="0">
                <a:solidFill>
                  <a:schemeClr val="accent1">
                    <a:lumMod val="75000"/>
                  </a:schemeClr>
                </a:solidFill>
              </a:rPr>
              <a:t>Motivating Factors</a:t>
            </a:r>
          </a:p>
          <a:p>
            <a:pPr algn="ctr"/>
            <a:endParaRPr lang="en-US" u="sng" dirty="0">
              <a:solidFill>
                <a:schemeClr val="accent1">
                  <a:lumMod val="75000"/>
                </a:schemeClr>
              </a:solidFill>
            </a:endParaRPr>
          </a:p>
          <a:p>
            <a:pPr algn="ctr"/>
            <a:r>
              <a:rPr lang="en-US" dirty="0">
                <a:solidFill>
                  <a:schemeClr val="accent1">
                    <a:lumMod val="75000"/>
                  </a:schemeClr>
                </a:solidFill>
              </a:rPr>
              <a:t>After talking to our dealer partners, one of the major concerns they have is the relatively low conversion ratios of web traffic into contactable leads. With this in mind, we developed Quick2Credit to address this growing problem.</a:t>
            </a:r>
          </a:p>
          <a:p>
            <a:pPr algn="ctr"/>
            <a:endParaRPr lang="en-US" u="sng" dirty="0">
              <a:solidFill>
                <a:schemeClr val="accent1">
                  <a:lumMod val="75000"/>
                </a:schemeClr>
              </a:solidFill>
            </a:endParaRPr>
          </a:p>
          <a:p>
            <a:pPr algn="ctr"/>
            <a:r>
              <a:rPr lang="en-US" dirty="0">
                <a:solidFill>
                  <a:schemeClr val="accent1">
                    <a:lumMod val="75000"/>
                  </a:schemeClr>
                </a:solidFill>
              </a:rPr>
              <a:t>Quick2Credit gives the dealer’s web visitors their free credit score and a pre-qualification instantly via several key forms of media without providing their SS# or incurring a hard inquiry. The pre-qualification is displayed instantly on screen, via email, text, and first class direct mail.</a:t>
            </a:r>
          </a:p>
          <a:p>
            <a:pPr algn="ctr"/>
            <a:endParaRPr lang="en-US" dirty="0">
              <a:solidFill>
                <a:schemeClr val="accent1">
                  <a:lumMod val="75000"/>
                </a:schemeClr>
              </a:solidFill>
            </a:endParaRPr>
          </a:p>
          <a:p>
            <a:pPr algn="ctr"/>
            <a:r>
              <a:rPr lang="en-US" dirty="0">
                <a:solidFill>
                  <a:schemeClr val="accent1">
                    <a:lumMod val="75000"/>
                  </a:schemeClr>
                </a:solidFill>
              </a:rPr>
              <a:t>The dealer gets a high quality lead that includes all contact data, pre-qualification tier, and preferred vehicle category and make.</a:t>
            </a:r>
          </a:p>
          <a:p>
            <a:endParaRPr lang="en-US" dirty="0">
              <a:solidFill>
                <a:schemeClr val="accent1">
                  <a:lumMod val="75000"/>
                </a:schemeClr>
              </a:solidFill>
            </a:endParaRPr>
          </a:p>
          <a:p>
            <a:endParaRPr lang="en-US" dirty="0">
              <a:solidFill>
                <a:schemeClr val="accent1">
                  <a:lumMod val="75000"/>
                </a:schemeClr>
              </a:solidFill>
            </a:endParaRPr>
          </a:p>
          <a:p>
            <a:endParaRPr lang="en-US" dirty="0">
              <a:solidFill>
                <a:schemeClr val="accent1">
                  <a:lumMod val="75000"/>
                </a:schemeClr>
              </a:solidFill>
            </a:endParaRPr>
          </a:p>
        </p:txBody>
      </p:sp>
      <p:pic>
        <p:nvPicPr>
          <p:cNvPr id="11" name="Picture 10"/>
          <p:cNvPicPr>
            <a:picLocks noChangeAspect="1"/>
          </p:cNvPicPr>
          <p:nvPr/>
        </p:nvPicPr>
        <p:blipFill>
          <a:blip r:embed="rId3"/>
          <a:stretch>
            <a:fillRect/>
          </a:stretch>
        </p:blipFill>
        <p:spPr>
          <a:xfrm>
            <a:off x="7167612" y="682275"/>
            <a:ext cx="4300440" cy="5633325"/>
          </a:xfrm>
          <a:prstGeom prst="rect">
            <a:avLst/>
          </a:prstGeom>
          <a:effectLst>
            <a:innerShdw blurRad="114300">
              <a:prstClr val="black"/>
            </a:innerShdw>
          </a:effectLst>
        </p:spPr>
      </p:pic>
      <p:pic>
        <p:nvPicPr>
          <p:cNvPr id="6" name="Shape 105" descr="https://gm1.ggpht.com/CiUBp5Eo4nHMevWEXkxkVF-IeoJN19__meJHgrOxqJXB0HpJQxaYsJzMBIGnq1k3O5AmnI7l0dJDaI51iLHtv0x_wLIKVkwHuVoX8UueQ693HdNsxFP5sqdLpZQJcWjjjE9cREyIKtC-G67pPW_tj-YTCFB3hRuGHUuAOr6ntRNvGp9z_LeBQVNFXHMO-yZh5P_CXN_bEJeZuUNn8RBRKP3y7TjWpqgYBwCPIuPBkC-RDL0qCETbs7KHXFNJlS2hwSsMUkKLaaZJO0jrbcPM-GQmzn7Esj4wx_OSQrNeBEUmqCRusahC64T6FQpmHplwy4ejyqR1DYBkr2yj9N_we96ayu7YQl9kIdrEKZuVOVufuL01SHJiUDyD3Mk-9pZ-YKgcxDsrZ2NxPRgWoj2iW7Q4aAutQRzY2wyWQ3q-0sP0wCmgA-PCCAN-kjPN3sAR2kHJE5EVR8IRrolLzPugXNUI2Fu5F5a5PrEFsIWrQXHDUlTwe7AWmjEws0ePh5vbBnWTeYCHjHPBZqw_0AycgS8M8v-7a6V80ac1weux4Er15HHfRfChCiUJyrCrVDLUG2edbayQ5pQRLKHTiHB2O9UsY_ooaAs75l2c_rSl2qWX3EG-rbHS2K0Tng3R3DET1Q_W4vWc1kxXJqQvbuTzsQyMmRn7O1Rh6Bzl_YYuLStf=w1480-h388-l75-ft">
            <a:extLst>
              <a:ext uri="{FF2B5EF4-FFF2-40B4-BE49-F238E27FC236}">
                <a16:creationId xmlns:a16="http://schemas.microsoft.com/office/drawing/2014/main" id="{7A0B2C70-304D-4C2D-B24F-31AE7BEB0381}"/>
              </a:ext>
            </a:extLst>
          </p:cNvPr>
          <p:cNvPicPr preferRelativeResize="0"/>
          <p:nvPr/>
        </p:nvPicPr>
        <p:blipFill rotWithShape="1">
          <a:blip r:embed="rId4">
            <a:alphaModFix/>
          </a:blip>
          <a:srcRect/>
          <a:stretch/>
        </p:blipFill>
        <p:spPr>
          <a:xfrm>
            <a:off x="87025" y="34836"/>
            <a:ext cx="3407400" cy="893400"/>
          </a:xfrm>
          <a:prstGeom prst="rect">
            <a:avLst/>
          </a:prstGeom>
          <a:noFill/>
          <a:ln>
            <a:noFill/>
          </a:ln>
        </p:spPr>
      </p:pic>
    </p:spTree>
    <p:extLst>
      <p:ext uri="{BB962C8B-B14F-4D97-AF65-F5344CB8AC3E}">
        <p14:creationId xmlns:p14="http://schemas.microsoft.com/office/powerpoint/2010/main" val="2935326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
            <a:ext cx="12192000" cy="958987"/>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032936"/>
            <a:ext cx="12192000" cy="8250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C637F5A-E32D-445A-BC30-F49C70480FEC}"/>
              </a:ext>
            </a:extLst>
          </p:cNvPr>
          <p:cNvPicPr>
            <a:picLocks noChangeAspect="1"/>
          </p:cNvPicPr>
          <p:nvPr/>
        </p:nvPicPr>
        <p:blipFill>
          <a:blip r:embed="rId2"/>
          <a:stretch>
            <a:fillRect/>
          </a:stretch>
        </p:blipFill>
        <p:spPr>
          <a:xfrm>
            <a:off x="868087" y="2244274"/>
            <a:ext cx="1442491" cy="1451738"/>
          </a:xfrm>
          <a:prstGeom prst="rect">
            <a:avLst/>
          </a:prstGeom>
          <a:effectLst>
            <a:innerShdw blurRad="114300">
              <a:prstClr val="black"/>
            </a:innerShdw>
          </a:effectLst>
        </p:spPr>
      </p:pic>
      <p:sp>
        <p:nvSpPr>
          <p:cNvPr id="8" name="TextBox 7">
            <a:extLst>
              <a:ext uri="{FF2B5EF4-FFF2-40B4-BE49-F238E27FC236}">
                <a16:creationId xmlns:a16="http://schemas.microsoft.com/office/drawing/2014/main" id="{246F3FC5-3059-43F4-AA6D-CAFEBCE12FC1}"/>
              </a:ext>
            </a:extLst>
          </p:cNvPr>
          <p:cNvSpPr txBox="1"/>
          <p:nvPr/>
        </p:nvSpPr>
        <p:spPr>
          <a:xfrm>
            <a:off x="3331028" y="2197440"/>
            <a:ext cx="4894550" cy="3785652"/>
          </a:xfrm>
          <a:prstGeom prst="rect">
            <a:avLst/>
          </a:prstGeom>
          <a:noFill/>
        </p:spPr>
        <p:txBody>
          <a:bodyPr wrap="square" rtlCol="0">
            <a:spAutoFit/>
          </a:bodyPr>
          <a:lstStyle/>
          <a:p>
            <a:pPr algn="ctr"/>
            <a:r>
              <a:rPr lang="en-US" sz="2400" dirty="0">
                <a:solidFill>
                  <a:schemeClr val="accent1"/>
                </a:solidFill>
              </a:rPr>
              <a:t>Quick2Credit starts with our banners. We have 16 different banners created with color schemes to match any dealer’s needs. These banners will be strategically placed on the dealer’s current website to generate the maximum number of leads. Custom banners can be created or if the dealer has banners currently, they can choose to use those.</a:t>
            </a:r>
          </a:p>
        </p:txBody>
      </p:sp>
      <p:pic>
        <p:nvPicPr>
          <p:cNvPr id="11" name="Picture 10">
            <a:extLst>
              <a:ext uri="{FF2B5EF4-FFF2-40B4-BE49-F238E27FC236}">
                <a16:creationId xmlns:a16="http://schemas.microsoft.com/office/drawing/2014/main" id="{65E95FC8-FE85-4255-A6D1-797AFCDAC6A1}"/>
              </a:ext>
            </a:extLst>
          </p:cNvPr>
          <p:cNvPicPr>
            <a:picLocks noChangeAspect="1"/>
          </p:cNvPicPr>
          <p:nvPr/>
        </p:nvPicPr>
        <p:blipFill>
          <a:blip r:embed="rId3"/>
          <a:stretch>
            <a:fillRect/>
          </a:stretch>
        </p:blipFill>
        <p:spPr>
          <a:xfrm>
            <a:off x="188612" y="3905600"/>
            <a:ext cx="3142416" cy="2628509"/>
          </a:xfrm>
          <a:prstGeom prst="rect">
            <a:avLst/>
          </a:prstGeom>
          <a:effectLst>
            <a:innerShdw blurRad="114300">
              <a:prstClr val="black"/>
            </a:innerShdw>
          </a:effectLst>
        </p:spPr>
      </p:pic>
      <p:pic>
        <p:nvPicPr>
          <p:cNvPr id="12" name="Picture 11">
            <a:extLst>
              <a:ext uri="{FF2B5EF4-FFF2-40B4-BE49-F238E27FC236}">
                <a16:creationId xmlns:a16="http://schemas.microsoft.com/office/drawing/2014/main" id="{39C50654-D5F2-43AB-AA6C-59ED99EFBAE2}"/>
              </a:ext>
            </a:extLst>
          </p:cNvPr>
          <p:cNvPicPr>
            <a:picLocks noChangeAspect="1"/>
          </p:cNvPicPr>
          <p:nvPr/>
        </p:nvPicPr>
        <p:blipFill>
          <a:blip r:embed="rId4"/>
          <a:stretch>
            <a:fillRect/>
          </a:stretch>
        </p:blipFill>
        <p:spPr>
          <a:xfrm>
            <a:off x="8811972" y="2197441"/>
            <a:ext cx="2672866" cy="4416424"/>
          </a:xfrm>
          <a:prstGeom prst="rect">
            <a:avLst/>
          </a:prstGeom>
          <a:effectLst>
            <a:innerShdw blurRad="114300">
              <a:prstClr val="black"/>
            </a:innerShdw>
          </a:effectLst>
        </p:spPr>
      </p:pic>
      <p:pic>
        <p:nvPicPr>
          <p:cNvPr id="9" name="Shape 105" descr="https://gm1.ggpht.com/CiUBp5Eo4nHMevWEXkxkVF-IeoJN19__meJHgrOxqJXB0HpJQxaYsJzMBIGnq1k3O5AmnI7l0dJDaI51iLHtv0x_wLIKVkwHuVoX8UueQ693HdNsxFP5sqdLpZQJcWjjjE9cREyIKtC-G67pPW_tj-YTCFB3hRuGHUuAOr6ntRNvGp9z_LeBQVNFXHMO-yZh5P_CXN_bEJeZuUNn8RBRKP3y7TjWpqgYBwCPIuPBkC-RDL0qCETbs7KHXFNJlS2hwSsMUkKLaaZJO0jrbcPM-GQmzn7Esj4wx_OSQrNeBEUmqCRusahC64T6FQpmHplwy4ejyqR1DYBkr2yj9N_we96ayu7YQl9kIdrEKZuVOVufuL01SHJiUDyD3Mk-9pZ-YKgcxDsrZ2NxPRgWoj2iW7Q4aAutQRzY2wyWQ3q-0sP0wCmgA-PCCAN-kjPN3sAR2kHJE5EVR8IRrolLzPugXNUI2Fu5F5a5PrEFsIWrQXHDUlTwe7AWmjEws0ePh5vbBnWTeYCHjHPBZqw_0AycgS8M8v-7a6V80ac1weux4Er15HHfRfChCiUJyrCrVDLUG2edbayQ5pQRLKHTiHB2O9UsY_ooaAs75l2c_rSl2qWX3EG-rbHS2K0Tng3R3DET1Q_W4vWc1kxXJqQvbuTzsQyMmRn7O1Rh6Bzl_YYuLStf=w1480-h388-l75-ft">
            <a:extLst>
              <a:ext uri="{FF2B5EF4-FFF2-40B4-BE49-F238E27FC236}">
                <a16:creationId xmlns:a16="http://schemas.microsoft.com/office/drawing/2014/main" id="{FD452DCA-ADA3-42F3-B857-0C756249D10A}"/>
              </a:ext>
            </a:extLst>
          </p:cNvPr>
          <p:cNvPicPr preferRelativeResize="0"/>
          <p:nvPr/>
        </p:nvPicPr>
        <p:blipFill rotWithShape="1">
          <a:blip r:embed="rId5">
            <a:alphaModFix/>
          </a:blip>
          <a:srcRect/>
          <a:stretch/>
        </p:blipFill>
        <p:spPr>
          <a:xfrm>
            <a:off x="87025" y="34836"/>
            <a:ext cx="3407400" cy="893400"/>
          </a:xfrm>
          <a:prstGeom prst="rect">
            <a:avLst/>
          </a:prstGeom>
          <a:noFill/>
          <a:ln>
            <a:noFill/>
          </a:ln>
        </p:spPr>
      </p:pic>
      <p:pic>
        <p:nvPicPr>
          <p:cNvPr id="17" name="Picture 16" descr="A picture containing clipart&#10;&#10;Description generated with high confidence">
            <a:extLst>
              <a:ext uri="{FF2B5EF4-FFF2-40B4-BE49-F238E27FC236}">
                <a16:creationId xmlns:a16="http://schemas.microsoft.com/office/drawing/2014/main" id="{3FE65D39-5D12-42F3-9B54-91D1FD9230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8597" y="1168574"/>
            <a:ext cx="9239250" cy="476250"/>
          </a:xfrm>
          <a:prstGeom prst="rect">
            <a:avLst/>
          </a:prstGeom>
        </p:spPr>
      </p:pic>
    </p:spTree>
    <p:extLst>
      <p:ext uri="{BB962C8B-B14F-4D97-AF65-F5344CB8AC3E}">
        <p14:creationId xmlns:p14="http://schemas.microsoft.com/office/powerpoint/2010/main" val="897241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
            <a:ext cx="12192000" cy="958987"/>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032936"/>
            <a:ext cx="12192000" cy="8250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BAACD30-311E-4274-AAAE-E427B1A4691D}"/>
              </a:ext>
            </a:extLst>
          </p:cNvPr>
          <p:cNvPicPr>
            <a:picLocks noChangeAspect="1"/>
          </p:cNvPicPr>
          <p:nvPr/>
        </p:nvPicPr>
        <p:blipFill>
          <a:blip r:embed="rId2"/>
          <a:stretch>
            <a:fillRect/>
          </a:stretch>
        </p:blipFill>
        <p:spPr>
          <a:xfrm>
            <a:off x="3609835" y="1064900"/>
            <a:ext cx="8380746" cy="4693218"/>
          </a:xfrm>
          <a:prstGeom prst="rect">
            <a:avLst/>
          </a:prstGeom>
          <a:effectLst>
            <a:innerShdw blurRad="114300">
              <a:prstClr val="black"/>
            </a:innerShdw>
          </a:effectLst>
        </p:spPr>
      </p:pic>
      <p:sp>
        <p:nvSpPr>
          <p:cNvPr id="10" name="TextBox 9">
            <a:extLst>
              <a:ext uri="{FF2B5EF4-FFF2-40B4-BE49-F238E27FC236}">
                <a16:creationId xmlns:a16="http://schemas.microsoft.com/office/drawing/2014/main" id="{220882A6-4780-4B19-A189-AA8A40586A59}"/>
              </a:ext>
            </a:extLst>
          </p:cNvPr>
          <p:cNvSpPr txBox="1"/>
          <p:nvPr/>
        </p:nvSpPr>
        <p:spPr>
          <a:xfrm>
            <a:off x="282016" y="1233803"/>
            <a:ext cx="3212409" cy="4524315"/>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1"/>
                </a:solidFill>
              </a:rPr>
              <a:t>As soon as the banner is clicked Quick2Credit’s short form application appears as an overlay.</a:t>
            </a:r>
          </a:p>
          <a:p>
            <a:pPr marL="285750" indent="-285750">
              <a:buFont typeface="Arial" panose="020B0604020202020204" pitchFamily="34" charset="0"/>
              <a:buChar char="•"/>
            </a:pPr>
            <a:r>
              <a:rPr lang="en-US" dirty="0">
                <a:solidFill>
                  <a:schemeClr val="accent1"/>
                </a:solidFill>
              </a:rPr>
              <a:t>The applicant is prompted to provide basic contact information along with the make and vehicle category  they are most interested in. </a:t>
            </a:r>
          </a:p>
          <a:p>
            <a:pPr marL="285750" indent="-285750">
              <a:buFont typeface="Arial" panose="020B0604020202020204" pitchFamily="34" charset="0"/>
              <a:buChar char="•"/>
            </a:pPr>
            <a:r>
              <a:rPr lang="en-US" dirty="0">
                <a:solidFill>
                  <a:schemeClr val="accent1"/>
                </a:solidFill>
              </a:rPr>
              <a:t>This application does not require a SS# and does not count as a hard inquiry.</a:t>
            </a:r>
          </a:p>
          <a:p>
            <a:pPr marL="285750" indent="-285750">
              <a:buFont typeface="Arial" panose="020B0604020202020204" pitchFamily="34" charset="0"/>
              <a:buChar char="•"/>
            </a:pPr>
            <a:r>
              <a:rPr lang="en-US" dirty="0">
                <a:solidFill>
                  <a:schemeClr val="accent1"/>
                </a:solidFill>
              </a:rPr>
              <a:t>Each dealer can control the options that appear under the “vehicles most interested in” drop down boxes.</a:t>
            </a:r>
          </a:p>
        </p:txBody>
      </p:sp>
      <p:pic>
        <p:nvPicPr>
          <p:cNvPr id="9" name="Shape 105" descr="https://gm1.ggpht.com/CiUBp5Eo4nHMevWEXkxkVF-IeoJN19__meJHgrOxqJXB0HpJQxaYsJzMBIGnq1k3O5AmnI7l0dJDaI51iLHtv0x_wLIKVkwHuVoX8UueQ693HdNsxFP5sqdLpZQJcWjjjE9cREyIKtC-G67pPW_tj-YTCFB3hRuGHUuAOr6ntRNvGp9z_LeBQVNFXHMO-yZh5P_CXN_bEJeZuUNn8RBRKP3y7TjWpqgYBwCPIuPBkC-RDL0qCETbs7KHXFNJlS2hwSsMUkKLaaZJO0jrbcPM-GQmzn7Esj4wx_OSQrNeBEUmqCRusahC64T6FQpmHplwy4ejyqR1DYBkr2yj9N_we96ayu7YQl9kIdrEKZuVOVufuL01SHJiUDyD3Mk-9pZ-YKgcxDsrZ2NxPRgWoj2iW7Q4aAutQRzY2wyWQ3q-0sP0wCmgA-PCCAN-kjPN3sAR2kHJE5EVR8IRrolLzPugXNUI2Fu5F5a5PrEFsIWrQXHDUlTwe7AWmjEws0ePh5vbBnWTeYCHjHPBZqw_0AycgS8M8v-7a6V80ac1weux4Er15HHfRfChCiUJyrCrVDLUG2edbayQ5pQRLKHTiHB2O9UsY_ooaAs75l2c_rSl2qWX3EG-rbHS2K0Tng3R3DET1Q_W4vWc1kxXJqQvbuTzsQyMmRn7O1Rh6Bzl_YYuLStf=w1480-h388-l75-ft">
            <a:extLst>
              <a:ext uri="{FF2B5EF4-FFF2-40B4-BE49-F238E27FC236}">
                <a16:creationId xmlns:a16="http://schemas.microsoft.com/office/drawing/2014/main" id="{7D5EFBE9-944F-4DDD-92DE-45796B08690B}"/>
              </a:ext>
            </a:extLst>
          </p:cNvPr>
          <p:cNvPicPr preferRelativeResize="0"/>
          <p:nvPr/>
        </p:nvPicPr>
        <p:blipFill rotWithShape="1">
          <a:blip r:embed="rId3">
            <a:alphaModFix/>
          </a:blip>
          <a:srcRect/>
          <a:stretch/>
        </p:blipFill>
        <p:spPr>
          <a:xfrm>
            <a:off x="87025" y="34836"/>
            <a:ext cx="3407400" cy="893400"/>
          </a:xfrm>
          <a:prstGeom prst="rect">
            <a:avLst/>
          </a:prstGeom>
          <a:noFill/>
          <a:ln>
            <a:noFill/>
          </a:ln>
        </p:spPr>
      </p:pic>
    </p:spTree>
    <p:extLst>
      <p:ext uri="{BB962C8B-B14F-4D97-AF65-F5344CB8AC3E}">
        <p14:creationId xmlns:p14="http://schemas.microsoft.com/office/powerpoint/2010/main" val="3108821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
            <a:ext cx="12192000" cy="958987"/>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032936"/>
            <a:ext cx="12192000" cy="8250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36C5A4F-5BCB-4A77-BCB2-3DEB47AC082E}"/>
              </a:ext>
            </a:extLst>
          </p:cNvPr>
          <p:cNvPicPr>
            <a:picLocks noChangeAspect="1"/>
          </p:cNvPicPr>
          <p:nvPr/>
        </p:nvPicPr>
        <p:blipFill>
          <a:blip r:embed="rId2"/>
          <a:stretch>
            <a:fillRect/>
          </a:stretch>
        </p:blipFill>
        <p:spPr>
          <a:xfrm>
            <a:off x="4814499" y="468266"/>
            <a:ext cx="6260451" cy="6175130"/>
          </a:xfrm>
          <a:prstGeom prst="rect">
            <a:avLst/>
          </a:prstGeom>
          <a:effectLst>
            <a:innerShdw blurRad="114300">
              <a:prstClr val="black"/>
            </a:innerShdw>
          </a:effectLst>
        </p:spPr>
      </p:pic>
      <p:sp>
        <p:nvSpPr>
          <p:cNvPr id="3" name="TextBox 2">
            <a:extLst>
              <a:ext uri="{FF2B5EF4-FFF2-40B4-BE49-F238E27FC236}">
                <a16:creationId xmlns:a16="http://schemas.microsoft.com/office/drawing/2014/main" id="{6FCDF4DE-3A24-4043-A4EB-E4F88F3EB703}"/>
              </a:ext>
            </a:extLst>
          </p:cNvPr>
          <p:cNvSpPr txBox="1"/>
          <p:nvPr/>
        </p:nvSpPr>
        <p:spPr>
          <a:xfrm>
            <a:off x="350580" y="1446330"/>
            <a:ext cx="4113339" cy="4401205"/>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accent1"/>
                </a:solidFill>
              </a:rPr>
              <a:t>After the “Get Results” button is pushed the applicant is matched with TransUnion data. </a:t>
            </a:r>
          </a:p>
          <a:p>
            <a:pPr marL="342900" indent="-342900">
              <a:buFont typeface="Arial" panose="020B0604020202020204" pitchFamily="34" charset="0"/>
              <a:buChar char="•"/>
            </a:pPr>
            <a:r>
              <a:rPr lang="en-US" sz="2000" dirty="0">
                <a:solidFill>
                  <a:schemeClr val="accent1"/>
                </a:solidFill>
              </a:rPr>
              <a:t>Instantly, a pre-qualification and the consumer’s VantageScore will appear on screen. </a:t>
            </a:r>
          </a:p>
          <a:p>
            <a:pPr marL="342900" indent="-342900">
              <a:buFont typeface="Arial" panose="020B0604020202020204" pitchFamily="34" charset="0"/>
              <a:buChar char="•"/>
            </a:pPr>
            <a:r>
              <a:rPr lang="en-US" sz="2000" dirty="0">
                <a:solidFill>
                  <a:schemeClr val="accent1"/>
                </a:solidFill>
              </a:rPr>
              <a:t>The pre-qualification is based on one of eight tiers set by the dealer. </a:t>
            </a:r>
          </a:p>
          <a:p>
            <a:pPr marL="342900" indent="-342900">
              <a:buFont typeface="Arial" panose="020B0604020202020204" pitchFamily="34" charset="0"/>
              <a:buChar char="•"/>
            </a:pPr>
            <a:r>
              <a:rPr lang="en-US" sz="2000" dirty="0">
                <a:solidFill>
                  <a:schemeClr val="accent1"/>
                </a:solidFill>
              </a:rPr>
              <a:t>At this point the consumer can contact the dealer via phone or email. They can also print the pre-qualification certificate and pull up a map with directions to the dealership. </a:t>
            </a:r>
          </a:p>
        </p:txBody>
      </p:sp>
      <p:sp>
        <p:nvSpPr>
          <p:cNvPr id="8" name="Rectangle 7">
            <a:extLst>
              <a:ext uri="{FF2B5EF4-FFF2-40B4-BE49-F238E27FC236}">
                <a16:creationId xmlns:a16="http://schemas.microsoft.com/office/drawing/2014/main" id="{8C467AD3-671B-4B43-9CE4-853174B40E22}"/>
              </a:ext>
            </a:extLst>
          </p:cNvPr>
          <p:cNvSpPr/>
          <p:nvPr/>
        </p:nvSpPr>
        <p:spPr>
          <a:xfrm>
            <a:off x="1088491" y="958986"/>
            <a:ext cx="2637518" cy="523220"/>
          </a:xfrm>
          <a:prstGeom prst="rect">
            <a:avLst/>
          </a:prstGeom>
          <a:noFill/>
        </p:spPr>
        <p:txBody>
          <a:bodyPr wrap="none" lIns="91440" tIns="45720" rIns="91440" bIns="45720">
            <a:spAutoFit/>
          </a:bodyPr>
          <a:lstStyle/>
          <a:p>
            <a:pPr algn="ctr"/>
            <a:r>
              <a:rPr lang="en-US" sz="2800" b="1" u="sng" dirty="0">
                <a:ln w="0"/>
                <a:solidFill>
                  <a:schemeClr val="accent1"/>
                </a:solidFill>
              </a:rPr>
              <a:t>Customer Facing</a:t>
            </a:r>
            <a:endParaRPr lang="en-US" sz="2800" b="1" u="sng" cap="none" spc="0" dirty="0">
              <a:ln w="0"/>
              <a:solidFill>
                <a:schemeClr val="accent1"/>
              </a:solidFill>
            </a:endParaRPr>
          </a:p>
        </p:txBody>
      </p:sp>
      <p:pic>
        <p:nvPicPr>
          <p:cNvPr id="9" name="Shape 105" descr="https://gm1.ggpht.com/CiUBp5Eo4nHMevWEXkxkVF-IeoJN19__meJHgrOxqJXB0HpJQxaYsJzMBIGnq1k3O5AmnI7l0dJDaI51iLHtv0x_wLIKVkwHuVoX8UueQ693HdNsxFP5sqdLpZQJcWjjjE9cREyIKtC-G67pPW_tj-YTCFB3hRuGHUuAOr6ntRNvGp9z_LeBQVNFXHMO-yZh5P_CXN_bEJeZuUNn8RBRKP3y7TjWpqgYBwCPIuPBkC-RDL0qCETbs7KHXFNJlS2hwSsMUkKLaaZJO0jrbcPM-GQmzn7Esj4wx_OSQrNeBEUmqCRusahC64T6FQpmHplwy4ejyqR1DYBkr2yj9N_we96ayu7YQl9kIdrEKZuVOVufuL01SHJiUDyD3Mk-9pZ-YKgcxDsrZ2NxPRgWoj2iW7Q4aAutQRzY2wyWQ3q-0sP0wCmgA-PCCAN-kjPN3sAR2kHJE5EVR8IRrolLzPugXNUI2Fu5F5a5PrEFsIWrQXHDUlTwe7AWmjEws0ePh5vbBnWTeYCHjHPBZqw_0AycgS8M8v-7a6V80ac1weux4Er15HHfRfChCiUJyrCrVDLUG2edbayQ5pQRLKHTiHB2O9UsY_ooaAs75l2c_rSl2qWX3EG-rbHS2K0Tng3R3DET1Q_W4vWc1kxXJqQvbuTzsQyMmRn7O1Rh6Bzl_YYuLStf=w1480-h388-l75-ft">
            <a:extLst>
              <a:ext uri="{FF2B5EF4-FFF2-40B4-BE49-F238E27FC236}">
                <a16:creationId xmlns:a16="http://schemas.microsoft.com/office/drawing/2014/main" id="{03EEEE90-3138-4308-9A17-0C00F4EB09B4}"/>
              </a:ext>
            </a:extLst>
          </p:cNvPr>
          <p:cNvPicPr preferRelativeResize="0"/>
          <p:nvPr/>
        </p:nvPicPr>
        <p:blipFill rotWithShape="1">
          <a:blip r:embed="rId3">
            <a:alphaModFix/>
          </a:blip>
          <a:srcRect/>
          <a:stretch/>
        </p:blipFill>
        <p:spPr>
          <a:xfrm>
            <a:off x="87025" y="34836"/>
            <a:ext cx="3407400" cy="893400"/>
          </a:xfrm>
          <a:prstGeom prst="rect">
            <a:avLst/>
          </a:prstGeom>
          <a:noFill/>
          <a:ln>
            <a:noFill/>
          </a:ln>
        </p:spPr>
      </p:pic>
    </p:spTree>
    <p:extLst>
      <p:ext uri="{BB962C8B-B14F-4D97-AF65-F5344CB8AC3E}">
        <p14:creationId xmlns:p14="http://schemas.microsoft.com/office/powerpoint/2010/main" val="2730704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
            <a:ext cx="12192000" cy="958987"/>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032936"/>
            <a:ext cx="12192000" cy="8250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93A121D-567E-4816-BED8-8BE0AE575133}"/>
              </a:ext>
            </a:extLst>
          </p:cNvPr>
          <p:cNvPicPr>
            <a:picLocks noChangeAspect="1"/>
          </p:cNvPicPr>
          <p:nvPr/>
        </p:nvPicPr>
        <p:blipFill>
          <a:blip r:embed="rId2"/>
          <a:stretch>
            <a:fillRect/>
          </a:stretch>
        </p:blipFill>
        <p:spPr>
          <a:xfrm>
            <a:off x="6726200" y="2320388"/>
            <a:ext cx="5280033" cy="2909109"/>
          </a:xfrm>
          <a:prstGeom prst="rect">
            <a:avLst/>
          </a:prstGeom>
          <a:effectLst>
            <a:innerShdw blurRad="114300">
              <a:prstClr val="black"/>
            </a:innerShdw>
          </a:effectLst>
        </p:spPr>
      </p:pic>
      <p:pic>
        <p:nvPicPr>
          <p:cNvPr id="5" name="Picture 4">
            <a:extLst>
              <a:ext uri="{FF2B5EF4-FFF2-40B4-BE49-F238E27FC236}">
                <a16:creationId xmlns:a16="http://schemas.microsoft.com/office/drawing/2014/main" id="{15FA775C-E62B-4A94-8AC7-4D8ED8393DA1}"/>
              </a:ext>
            </a:extLst>
          </p:cNvPr>
          <p:cNvPicPr>
            <a:picLocks noChangeAspect="1"/>
          </p:cNvPicPr>
          <p:nvPr/>
        </p:nvPicPr>
        <p:blipFill>
          <a:blip r:embed="rId3"/>
          <a:stretch>
            <a:fillRect/>
          </a:stretch>
        </p:blipFill>
        <p:spPr>
          <a:xfrm>
            <a:off x="208113" y="1678021"/>
            <a:ext cx="6332321" cy="4717104"/>
          </a:xfrm>
          <a:prstGeom prst="rect">
            <a:avLst/>
          </a:prstGeom>
          <a:effectLst>
            <a:innerShdw blurRad="114300">
              <a:prstClr val="black"/>
            </a:innerShdw>
          </a:effectLst>
        </p:spPr>
      </p:pic>
      <p:sp>
        <p:nvSpPr>
          <p:cNvPr id="8" name="Rectangle 7">
            <a:extLst>
              <a:ext uri="{FF2B5EF4-FFF2-40B4-BE49-F238E27FC236}">
                <a16:creationId xmlns:a16="http://schemas.microsoft.com/office/drawing/2014/main" id="{E5BDB8DF-92C2-4A0B-81E1-4143196168A2}"/>
              </a:ext>
            </a:extLst>
          </p:cNvPr>
          <p:cNvSpPr/>
          <p:nvPr/>
        </p:nvSpPr>
        <p:spPr>
          <a:xfrm>
            <a:off x="1405485" y="993730"/>
            <a:ext cx="9381030" cy="523220"/>
          </a:xfrm>
          <a:prstGeom prst="rect">
            <a:avLst/>
          </a:prstGeom>
          <a:noFill/>
        </p:spPr>
        <p:txBody>
          <a:bodyPr wrap="none" lIns="91440" tIns="45720" rIns="91440" bIns="45720">
            <a:spAutoFit/>
          </a:bodyPr>
          <a:lstStyle/>
          <a:p>
            <a:pPr algn="ctr"/>
            <a:r>
              <a:rPr lang="en-US" sz="2800" b="1" u="sng" dirty="0">
                <a:ln w="0"/>
                <a:solidFill>
                  <a:schemeClr val="accent1"/>
                </a:solidFill>
              </a:rPr>
              <a:t>Onscreen Printable Certificate and Dealer Map Button Results</a:t>
            </a:r>
            <a:endParaRPr lang="en-US" sz="2800" b="1" u="sng" cap="none" spc="0" dirty="0">
              <a:ln w="0"/>
              <a:solidFill>
                <a:schemeClr val="accent1"/>
              </a:solidFill>
            </a:endParaRPr>
          </a:p>
        </p:txBody>
      </p:sp>
      <p:pic>
        <p:nvPicPr>
          <p:cNvPr id="9" name="Shape 105" descr="https://gm1.ggpht.com/CiUBp5Eo4nHMevWEXkxkVF-IeoJN19__meJHgrOxqJXB0HpJQxaYsJzMBIGnq1k3O5AmnI7l0dJDaI51iLHtv0x_wLIKVkwHuVoX8UueQ693HdNsxFP5sqdLpZQJcWjjjE9cREyIKtC-G67pPW_tj-YTCFB3hRuGHUuAOr6ntRNvGp9z_LeBQVNFXHMO-yZh5P_CXN_bEJeZuUNn8RBRKP3y7TjWpqgYBwCPIuPBkC-RDL0qCETbs7KHXFNJlS2hwSsMUkKLaaZJO0jrbcPM-GQmzn7Esj4wx_OSQrNeBEUmqCRusahC64T6FQpmHplwy4ejyqR1DYBkr2yj9N_we96ayu7YQl9kIdrEKZuVOVufuL01SHJiUDyD3Mk-9pZ-YKgcxDsrZ2NxPRgWoj2iW7Q4aAutQRzY2wyWQ3q-0sP0wCmgA-PCCAN-kjPN3sAR2kHJE5EVR8IRrolLzPugXNUI2Fu5F5a5PrEFsIWrQXHDUlTwe7AWmjEws0ePh5vbBnWTeYCHjHPBZqw_0AycgS8M8v-7a6V80ac1weux4Er15HHfRfChCiUJyrCrVDLUG2edbayQ5pQRLKHTiHB2O9UsY_ooaAs75l2c_rSl2qWX3EG-rbHS2K0Tng3R3DET1Q_W4vWc1kxXJqQvbuTzsQyMmRn7O1Rh6Bzl_YYuLStf=w1480-h388-l75-ft">
            <a:extLst>
              <a:ext uri="{FF2B5EF4-FFF2-40B4-BE49-F238E27FC236}">
                <a16:creationId xmlns:a16="http://schemas.microsoft.com/office/drawing/2014/main" id="{9D5A72E7-5934-414E-934F-F92C0F4D016D}"/>
              </a:ext>
            </a:extLst>
          </p:cNvPr>
          <p:cNvPicPr preferRelativeResize="0"/>
          <p:nvPr/>
        </p:nvPicPr>
        <p:blipFill rotWithShape="1">
          <a:blip r:embed="rId4">
            <a:alphaModFix/>
          </a:blip>
          <a:srcRect/>
          <a:stretch/>
        </p:blipFill>
        <p:spPr>
          <a:xfrm>
            <a:off x="87025" y="34836"/>
            <a:ext cx="3407400" cy="893400"/>
          </a:xfrm>
          <a:prstGeom prst="rect">
            <a:avLst/>
          </a:prstGeom>
          <a:noFill/>
          <a:ln>
            <a:noFill/>
          </a:ln>
        </p:spPr>
      </p:pic>
    </p:spTree>
    <p:extLst>
      <p:ext uri="{BB962C8B-B14F-4D97-AF65-F5344CB8AC3E}">
        <p14:creationId xmlns:p14="http://schemas.microsoft.com/office/powerpoint/2010/main" val="595215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
            <a:ext cx="12192000" cy="958987"/>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032936"/>
            <a:ext cx="12192000" cy="8250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F0793157-0831-4BF0-8C58-AF727A4AB8AA}"/>
              </a:ext>
            </a:extLst>
          </p:cNvPr>
          <p:cNvPicPr>
            <a:picLocks noChangeAspect="1"/>
          </p:cNvPicPr>
          <p:nvPr/>
        </p:nvPicPr>
        <p:blipFill rotWithShape="1">
          <a:blip r:embed="rId2"/>
          <a:srcRect l="10476"/>
          <a:stretch/>
        </p:blipFill>
        <p:spPr>
          <a:xfrm>
            <a:off x="4718492" y="2558979"/>
            <a:ext cx="3545341" cy="2331803"/>
          </a:xfrm>
          <a:prstGeom prst="rect">
            <a:avLst/>
          </a:prstGeom>
          <a:effectLst>
            <a:outerShdw blurRad="63500" sx="102000" sy="102000" algn="ctr" rotWithShape="0">
              <a:prstClr val="black">
                <a:alpha val="40000"/>
              </a:prstClr>
            </a:outerShdw>
          </a:effectLst>
        </p:spPr>
      </p:pic>
      <p:sp>
        <p:nvSpPr>
          <p:cNvPr id="3" name="TextBox 2">
            <a:extLst>
              <a:ext uri="{FF2B5EF4-FFF2-40B4-BE49-F238E27FC236}">
                <a16:creationId xmlns:a16="http://schemas.microsoft.com/office/drawing/2014/main" id="{43AE3C7C-DE4D-4050-897C-07F71606D8F1}"/>
              </a:ext>
            </a:extLst>
          </p:cNvPr>
          <p:cNvSpPr txBox="1"/>
          <p:nvPr/>
        </p:nvSpPr>
        <p:spPr>
          <a:xfrm>
            <a:off x="493102" y="1666110"/>
            <a:ext cx="4040155" cy="4401205"/>
          </a:xfrm>
          <a:prstGeom prst="rect">
            <a:avLst/>
          </a:prstGeom>
          <a:noFill/>
        </p:spPr>
        <p:txBody>
          <a:bodyPr wrap="square" rtlCol="0">
            <a:spAutoFit/>
          </a:bodyPr>
          <a:lstStyle/>
          <a:p>
            <a:r>
              <a:rPr lang="en-US" sz="2800" dirty="0">
                <a:solidFill>
                  <a:schemeClr val="accent1"/>
                </a:solidFill>
              </a:rPr>
              <a:t>Simultaneously, the same pre-qualification is sent to the applicant’s cell phone via text. The applicant will have the ability to click a link to pull up their pre-qualification certificate. In addition, a click-to-dial phone number will be included.</a:t>
            </a:r>
          </a:p>
        </p:txBody>
      </p:sp>
      <p:sp>
        <p:nvSpPr>
          <p:cNvPr id="4" name="Rectangle 3">
            <a:extLst>
              <a:ext uri="{FF2B5EF4-FFF2-40B4-BE49-F238E27FC236}">
                <a16:creationId xmlns:a16="http://schemas.microsoft.com/office/drawing/2014/main" id="{3AF179A7-FF92-4445-82C1-FA1B1A71538C}"/>
              </a:ext>
            </a:extLst>
          </p:cNvPr>
          <p:cNvSpPr/>
          <p:nvPr/>
        </p:nvSpPr>
        <p:spPr>
          <a:xfrm>
            <a:off x="2743672" y="1050938"/>
            <a:ext cx="6704657" cy="523220"/>
          </a:xfrm>
          <a:prstGeom prst="rect">
            <a:avLst/>
          </a:prstGeom>
          <a:noFill/>
        </p:spPr>
        <p:txBody>
          <a:bodyPr wrap="none" lIns="91440" tIns="45720" rIns="91440" bIns="45720">
            <a:spAutoFit/>
          </a:bodyPr>
          <a:lstStyle/>
          <a:p>
            <a:pPr algn="ctr"/>
            <a:r>
              <a:rPr lang="en-US" sz="2800" b="1" u="sng" cap="none" spc="0" dirty="0">
                <a:ln w="0"/>
                <a:solidFill>
                  <a:schemeClr val="accent1"/>
                </a:solidFill>
              </a:rPr>
              <a:t>Text Pre-Qualification </a:t>
            </a:r>
            <a:r>
              <a:rPr lang="en-US" sz="2800" b="1" u="sng" dirty="0">
                <a:ln w="0"/>
                <a:solidFill>
                  <a:schemeClr val="accent1"/>
                </a:solidFill>
              </a:rPr>
              <a:t>S</a:t>
            </a:r>
            <a:r>
              <a:rPr lang="en-US" sz="2800" b="1" u="sng" cap="none" spc="0" dirty="0">
                <a:ln w="0"/>
                <a:solidFill>
                  <a:schemeClr val="accent1"/>
                </a:solidFill>
              </a:rPr>
              <a:t>ent </a:t>
            </a:r>
            <a:r>
              <a:rPr lang="en-US" sz="2800" b="1" u="sng" dirty="0">
                <a:ln w="0"/>
                <a:solidFill>
                  <a:schemeClr val="accent1"/>
                </a:solidFill>
              </a:rPr>
              <a:t>T</a:t>
            </a:r>
            <a:r>
              <a:rPr lang="en-US" sz="2800" b="1" u="sng" cap="none" spc="0" dirty="0">
                <a:ln w="0"/>
                <a:solidFill>
                  <a:schemeClr val="accent1"/>
                </a:solidFill>
              </a:rPr>
              <a:t>o The </a:t>
            </a:r>
            <a:r>
              <a:rPr lang="en-US" sz="2800" b="1" u="sng" dirty="0">
                <a:ln w="0"/>
                <a:solidFill>
                  <a:schemeClr val="accent1"/>
                </a:solidFill>
              </a:rPr>
              <a:t>A</a:t>
            </a:r>
            <a:r>
              <a:rPr lang="en-US" sz="2800" b="1" u="sng" cap="none" spc="0" dirty="0">
                <a:ln w="0"/>
                <a:solidFill>
                  <a:schemeClr val="accent1"/>
                </a:solidFill>
              </a:rPr>
              <a:t>pplicant</a:t>
            </a:r>
          </a:p>
        </p:txBody>
      </p:sp>
      <p:pic>
        <p:nvPicPr>
          <p:cNvPr id="8" name="Shape 105" descr="https://gm1.ggpht.com/CiUBp5Eo4nHMevWEXkxkVF-IeoJN19__meJHgrOxqJXB0HpJQxaYsJzMBIGnq1k3O5AmnI7l0dJDaI51iLHtv0x_wLIKVkwHuVoX8UueQ693HdNsxFP5sqdLpZQJcWjjjE9cREyIKtC-G67pPW_tj-YTCFB3hRuGHUuAOr6ntRNvGp9z_LeBQVNFXHMO-yZh5P_CXN_bEJeZuUNn8RBRKP3y7TjWpqgYBwCPIuPBkC-RDL0qCETbs7KHXFNJlS2hwSsMUkKLaaZJO0jrbcPM-GQmzn7Esj4wx_OSQrNeBEUmqCRusahC64T6FQpmHplwy4ejyqR1DYBkr2yj9N_we96ayu7YQl9kIdrEKZuVOVufuL01SHJiUDyD3Mk-9pZ-YKgcxDsrZ2NxPRgWoj2iW7Q4aAutQRzY2wyWQ3q-0sP0wCmgA-PCCAN-kjPN3sAR2kHJE5EVR8IRrolLzPugXNUI2Fu5F5a5PrEFsIWrQXHDUlTwe7AWmjEws0ePh5vbBnWTeYCHjHPBZqw_0AycgS8M8v-7a6V80ac1weux4Er15HHfRfChCiUJyrCrVDLUG2edbayQ5pQRLKHTiHB2O9UsY_ooaAs75l2c_rSl2qWX3EG-rbHS2K0Tng3R3DET1Q_W4vWc1kxXJqQvbuTzsQyMmRn7O1Rh6Bzl_YYuLStf=w1480-h388-l75-ft">
            <a:extLst>
              <a:ext uri="{FF2B5EF4-FFF2-40B4-BE49-F238E27FC236}">
                <a16:creationId xmlns:a16="http://schemas.microsoft.com/office/drawing/2014/main" id="{A1C9C6E0-3EE6-4839-8899-46A9B7DE8C00}"/>
              </a:ext>
            </a:extLst>
          </p:cNvPr>
          <p:cNvPicPr preferRelativeResize="0"/>
          <p:nvPr/>
        </p:nvPicPr>
        <p:blipFill rotWithShape="1">
          <a:blip r:embed="rId3">
            <a:alphaModFix/>
          </a:blip>
          <a:srcRect/>
          <a:stretch/>
        </p:blipFill>
        <p:spPr>
          <a:xfrm>
            <a:off x="87025" y="34836"/>
            <a:ext cx="3407400" cy="893400"/>
          </a:xfrm>
          <a:prstGeom prst="rect">
            <a:avLst/>
          </a:prstGeom>
          <a:noFill/>
          <a:ln>
            <a:noFill/>
          </a:ln>
        </p:spPr>
      </p:pic>
      <p:pic>
        <p:nvPicPr>
          <p:cNvPr id="9" name="Picture 8">
            <a:extLst>
              <a:ext uri="{FF2B5EF4-FFF2-40B4-BE49-F238E27FC236}">
                <a16:creationId xmlns:a16="http://schemas.microsoft.com/office/drawing/2014/main" id="{3386D777-4421-40D9-B388-ACEF73456C3C}"/>
              </a:ext>
            </a:extLst>
          </p:cNvPr>
          <p:cNvPicPr>
            <a:picLocks noChangeAspect="1"/>
          </p:cNvPicPr>
          <p:nvPr/>
        </p:nvPicPr>
        <p:blipFill rotWithShape="1">
          <a:blip r:embed="rId4">
            <a:extLst>
              <a:ext uri="{28A0092B-C50C-407E-A947-70E740481C1C}">
                <a14:useLocalDpi xmlns:a14="http://schemas.microsoft.com/office/drawing/2010/main" val="0"/>
              </a:ext>
            </a:extLst>
          </a:blip>
          <a:srcRect l="-1" t="11739" r="22228" b="7187"/>
          <a:stretch/>
        </p:blipFill>
        <p:spPr>
          <a:xfrm>
            <a:off x="8449068" y="1666110"/>
            <a:ext cx="3404576" cy="387115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957033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
            <a:ext cx="12192000" cy="958987"/>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032936"/>
            <a:ext cx="12192000" cy="82506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C65A050-98D5-487B-8E6B-14C2853E2FAD}"/>
              </a:ext>
            </a:extLst>
          </p:cNvPr>
          <p:cNvPicPr>
            <a:picLocks noChangeAspect="1"/>
          </p:cNvPicPr>
          <p:nvPr/>
        </p:nvPicPr>
        <p:blipFill>
          <a:blip r:embed="rId2"/>
          <a:stretch>
            <a:fillRect/>
          </a:stretch>
        </p:blipFill>
        <p:spPr>
          <a:xfrm>
            <a:off x="3909988" y="1832189"/>
            <a:ext cx="8112647" cy="3956362"/>
          </a:xfrm>
          <a:prstGeom prst="rect">
            <a:avLst/>
          </a:prstGeom>
          <a:effectLst>
            <a:innerShdw blurRad="114300">
              <a:prstClr val="black"/>
            </a:innerShdw>
          </a:effectLst>
        </p:spPr>
      </p:pic>
      <p:sp>
        <p:nvSpPr>
          <p:cNvPr id="3" name="TextBox 2">
            <a:extLst>
              <a:ext uri="{FF2B5EF4-FFF2-40B4-BE49-F238E27FC236}">
                <a16:creationId xmlns:a16="http://schemas.microsoft.com/office/drawing/2014/main" id="{DBFFA749-ED3B-4B4A-8844-7A6952C90303}"/>
              </a:ext>
            </a:extLst>
          </p:cNvPr>
          <p:cNvSpPr txBox="1"/>
          <p:nvPr/>
        </p:nvSpPr>
        <p:spPr>
          <a:xfrm>
            <a:off x="340450" y="1801854"/>
            <a:ext cx="3271675" cy="3970318"/>
          </a:xfrm>
          <a:prstGeom prst="rect">
            <a:avLst/>
          </a:prstGeom>
          <a:noFill/>
          <a:ln>
            <a:solidFill>
              <a:schemeClr val="bg1"/>
            </a:solidFill>
          </a:ln>
        </p:spPr>
        <p:txBody>
          <a:bodyPr wrap="square" rtlCol="0">
            <a:spAutoFit/>
          </a:bodyPr>
          <a:lstStyle/>
          <a:p>
            <a:r>
              <a:rPr lang="en-US" sz="2800" dirty="0">
                <a:solidFill>
                  <a:schemeClr val="accent1"/>
                </a:solidFill>
              </a:rPr>
              <a:t>The pre-qualification is sent directly to the applicant’s email. They can click a link to access their certificate. Included in the email is a link that provides a map to the dealership.</a:t>
            </a:r>
          </a:p>
        </p:txBody>
      </p:sp>
      <p:sp>
        <p:nvSpPr>
          <p:cNvPr id="4" name="Rectangle 3">
            <a:extLst>
              <a:ext uri="{FF2B5EF4-FFF2-40B4-BE49-F238E27FC236}">
                <a16:creationId xmlns:a16="http://schemas.microsoft.com/office/drawing/2014/main" id="{DEEB0D4A-C2D1-49E1-88B0-670714085954}"/>
              </a:ext>
            </a:extLst>
          </p:cNvPr>
          <p:cNvSpPr/>
          <p:nvPr/>
        </p:nvSpPr>
        <p:spPr>
          <a:xfrm>
            <a:off x="2728829" y="1017870"/>
            <a:ext cx="6735242" cy="523220"/>
          </a:xfrm>
          <a:prstGeom prst="rect">
            <a:avLst/>
          </a:prstGeom>
          <a:noFill/>
        </p:spPr>
        <p:txBody>
          <a:bodyPr wrap="none" lIns="91440" tIns="45720" rIns="91440" bIns="45720">
            <a:spAutoFit/>
          </a:bodyPr>
          <a:lstStyle/>
          <a:p>
            <a:pPr algn="ctr"/>
            <a:r>
              <a:rPr lang="en-US" sz="2800" b="1" u="sng" cap="none" spc="0" dirty="0">
                <a:ln w="0"/>
                <a:solidFill>
                  <a:schemeClr val="accent1"/>
                </a:solidFill>
                <a:effectLst>
                  <a:outerShdw blurRad="38100" dist="25400" dir="5400000" algn="ctr" rotWithShape="0">
                    <a:srgbClr val="6E747A">
                      <a:alpha val="43000"/>
                    </a:srgbClr>
                  </a:outerShdw>
                </a:effectLst>
              </a:rPr>
              <a:t>Email Sent </a:t>
            </a:r>
            <a:r>
              <a:rPr lang="en-US" sz="2800" b="1" u="sng" dirty="0">
                <a:ln w="0"/>
                <a:solidFill>
                  <a:schemeClr val="accent1"/>
                </a:solidFill>
                <a:effectLst>
                  <a:outerShdw blurRad="38100" dist="25400" dir="5400000" algn="ctr" rotWithShape="0">
                    <a:srgbClr val="6E747A">
                      <a:alpha val="43000"/>
                    </a:srgbClr>
                  </a:outerShdw>
                </a:effectLst>
              </a:rPr>
              <a:t>B</a:t>
            </a:r>
            <a:r>
              <a:rPr lang="en-US" sz="2800" b="1" u="sng" cap="none" spc="0" dirty="0">
                <a:ln w="0"/>
                <a:solidFill>
                  <a:schemeClr val="accent1"/>
                </a:solidFill>
                <a:effectLst>
                  <a:outerShdw blurRad="38100" dist="25400" dir="5400000" algn="ctr" rotWithShape="0">
                    <a:srgbClr val="6E747A">
                      <a:alpha val="43000"/>
                    </a:srgbClr>
                  </a:outerShdw>
                </a:effectLst>
              </a:rPr>
              <a:t>y Quick2Credit To </a:t>
            </a:r>
            <a:r>
              <a:rPr lang="en-US" sz="2800" b="1" u="sng" dirty="0">
                <a:ln w="0"/>
                <a:solidFill>
                  <a:schemeClr val="accent1"/>
                </a:solidFill>
                <a:effectLst>
                  <a:outerShdw blurRad="38100" dist="25400" dir="5400000" algn="ctr" rotWithShape="0">
                    <a:srgbClr val="6E747A">
                      <a:alpha val="43000"/>
                    </a:srgbClr>
                  </a:outerShdw>
                </a:effectLst>
              </a:rPr>
              <a:t>T</a:t>
            </a:r>
            <a:r>
              <a:rPr lang="en-US" sz="2800" b="1" u="sng" cap="none" spc="0" dirty="0">
                <a:ln w="0"/>
                <a:solidFill>
                  <a:schemeClr val="accent1"/>
                </a:solidFill>
                <a:effectLst>
                  <a:outerShdw blurRad="38100" dist="25400" dir="5400000" algn="ctr" rotWithShape="0">
                    <a:srgbClr val="6E747A">
                      <a:alpha val="43000"/>
                    </a:srgbClr>
                  </a:outerShdw>
                </a:effectLst>
              </a:rPr>
              <a:t>he </a:t>
            </a:r>
            <a:r>
              <a:rPr lang="en-US" sz="2800" b="1" u="sng" dirty="0">
                <a:ln w="0"/>
                <a:solidFill>
                  <a:schemeClr val="accent1"/>
                </a:solidFill>
                <a:effectLst>
                  <a:outerShdw blurRad="38100" dist="25400" dir="5400000" algn="ctr" rotWithShape="0">
                    <a:srgbClr val="6E747A">
                      <a:alpha val="43000"/>
                    </a:srgbClr>
                  </a:outerShdw>
                </a:effectLst>
              </a:rPr>
              <a:t>A</a:t>
            </a:r>
            <a:r>
              <a:rPr lang="en-US" sz="2800" b="1" u="sng" cap="none" spc="0" dirty="0">
                <a:ln w="0"/>
                <a:solidFill>
                  <a:schemeClr val="accent1"/>
                </a:solidFill>
                <a:effectLst>
                  <a:outerShdw blurRad="38100" dist="25400" dir="5400000" algn="ctr" rotWithShape="0">
                    <a:srgbClr val="6E747A">
                      <a:alpha val="43000"/>
                    </a:srgbClr>
                  </a:outerShdw>
                </a:effectLst>
              </a:rPr>
              <a:t>pplicant</a:t>
            </a:r>
          </a:p>
        </p:txBody>
      </p:sp>
      <p:pic>
        <p:nvPicPr>
          <p:cNvPr id="8" name="Shape 105" descr="https://gm1.ggpht.com/CiUBp5Eo4nHMevWEXkxkVF-IeoJN19__meJHgrOxqJXB0HpJQxaYsJzMBIGnq1k3O5AmnI7l0dJDaI51iLHtv0x_wLIKVkwHuVoX8UueQ693HdNsxFP5sqdLpZQJcWjjjE9cREyIKtC-G67pPW_tj-YTCFB3hRuGHUuAOr6ntRNvGp9z_LeBQVNFXHMO-yZh5P_CXN_bEJeZuUNn8RBRKP3y7TjWpqgYBwCPIuPBkC-RDL0qCETbs7KHXFNJlS2hwSsMUkKLaaZJO0jrbcPM-GQmzn7Esj4wx_OSQrNeBEUmqCRusahC64T6FQpmHplwy4ejyqR1DYBkr2yj9N_we96ayu7YQl9kIdrEKZuVOVufuL01SHJiUDyD3Mk-9pZ-YKgcxDsrZ2NxPRgWoj2iW7Q4aAutQRzY2wyWQ3q-0sP0wCmgA-PCCAN-kjPN3sAR2kHJE5EVR8IRrolLzPugXNUI2Fu5F5a5PrEFsIWrQXHDUlTwe7AWmjEws0ePh5vbBnWTeYCHjHPBZqw_0AycgS8M8v-7a6V80ac1weux4Er15HHfRfChCiUJyrCrVDLUG2edbayQ5pQRLKHTiHB2O9UsY_ooaAs75l2c_rSl2qWX3EG-rbHS2K0Tng3R3DET1Q_W4vWc1kxXJqQvbuTzsQyMmRn7O1Rh6Bzl_YYuLStf=w1480-h388-l75-ft">
            <a:extLst>
              <a:ext uri="{FF2B5EF4-FFF2-40B4-BE49-F238E27FC236}">
                <a16:creationId xmlns:a16="http://schemas.microsoft.com/office/drawing/2014/main" id="{1B0827FF-496C-47AF-9D75-FBB6855E7949}"/>
              </a:ext>
            </a:extLst>
          </p:cNvPr>
          <p:cNvPicPr preferRelativeResize="0"/>
          <p:nvPr/>
        </p:nvPicPr>
        <p:blipFill rotWithShape="1">
          <a:blip r:embed="rId3">
            <a:alphaModFix/>
          </a:blip>
          <a:srcRect/>
          <a:stretch/>
        </p:blipFill>
        <p:spPr>
          <a:xfrm>
            <a:off x="87025" y="34836"/>
            <a:ext cx="3407400" cy="893400"/>
          </a:xfrm>
          <a:prstGeom prst="rect">
            <a:avLst/>
          </a:prstGeom>
          <a:noFill/>
          <a:ln>
            <a:noFill/>
          </a:ln>
        </p:spPr>
      </p:pic>
    </p:spTree>
    <p:extLst>
      <p:ext uri="{BB962C8B-B14F-4D97-AF65-F5344CB8AC3E}">
        <p14:creationId xmlns:p14="http://schemas.microsoft.com/office/powerpoint/2010/main" val="3190927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p:nvPr/>
        </p:nvSpPr>
        <p:spPr>
          <a:xfrm>
            <a:off x="0" y="-16464"/>
            <a:ext cx="12192000" cy="928200"/>
          </a:xfrm>
          <a:prstGeom prst="rect">
            <a:avLst/>
          </a:prstGeom>
          <a:solidFill>
            <a:srgbClr val="1E4E79"/>
          </a:solidFill>
          <a:ln w="12700" cap="flat" cmpd="sng">
            <a:solidFill>
              <a:srgbClr val="1E4E79"/>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04" name="Shape 104"/>
          <p:cNvSpPr/>
          <p:nvPr/>
        </p:nvSpPr>
        <p:spPr>
          <a:xfrm>
            <a:off x="0" y="5958305"/>
            <a:ext cx="12192000" cy="899700"/>
          </a:xfrm>
          <a:prstGeom prst="rect">
            <a:avLst/>
          </a:prstGeom>
          <a:solidFill>
            <a:srgbClr val="1E4E79"/>
          </a:solidFill>
          <a:ln w="12700" cap="flat" cmpd="sng">
            <a:solidFill>
              <a:srgbClr val="1E4E79"/>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b="0" i="0" u="none" strike="noStrike" cap="none">
              <a:solidFill>
                <a:schemeClr val="lt1"/>
              </a:solidFill>
              <a:latin typeface="Calibri"/>
              <a:ea typeface="Calibri"/>
              <a:cs typeface="Calibri"/>
              <a:sym typeface="Calibri"/>
            </a:endParaRPr>
          </a:p>
        </p:txBody>
      </p:sp>
      <p:sp>
        <p:nvSpPr>
          <p:cNvPr id="2" name="Rectangle 1"/>
          <p:cNvSpPr/>
          <p:nvPr/>
        </p:nvSpPr>
        <p:spPr>
          <a:xfrm>
            <a:off x="1215986" y="935268"/>
            <a:ext cx="5461901" cy="523220"/>
          </a:xfrm>
          <a:prstGeom prst="rect">
            <a:avLst/>
          </a:prstGeom>
          <a:noFill/>
        </p:spPr>
        <p:txBody>
          <a:bodyPr wrap="square" lIns="91440" tIns="45720" rIns="91440" bIns="45720">
            <a:spAutoFit/>
          </a:bodyPr>
          <a:lstStyle/>
          <a:p>
            <a:pPr algn="ctr"/>
            <a:r>
              <a:rPr lang="en-US" sz="2800" b="1" u="sng" dirty="0">
                <a:ln w="0"/>
                <a:solidFill>
                  <a:schemeClr val="accent1"/>
                </a:solidFill>
              </a:rPr>
              <a:t>Triggered Direct Mail</a:t>
            </a:r>
            <a:endParaRPr lang="en-US" sz="2800" b="1" u="sng" cap="none" spc="0" dirty="0">
              <a:ln w="0"/>
              <a:solidFill>
                <a:schemeClr val="accent1"/>
              </a:solidFill>
            </a:endParaRPr>
          </a:p>
        </p:txBody>
      </p:sp>
      <p:grpSp>
        <p:nvGrpSpPr>
          <p:cNvPr id="5" name="Group 4">
            <a:extLst>
              <a:ext uri="{FF2B5EF4-FFF2-40B4-BE49-F238E27FC236}">
                <a16:creationId xmlns:a16="http://schemas.microsoft.com/office/drawing/2014/main" id="{6A9977F5-6757-4930-A3B1-41E31C67CD23}"/>
              </a:ext>
            </a:extLst>
          </p:cNvPr>
          <p:cNvGrpSpPr/>
          <p:nvPr/>
        </p:nvGrpSpPr>
        <p:grpSpPr>
          <a:xfrm>
            <a:off x="598922" y="3537275"/>
            <a:ext cx="6282579" cy="2240767"/>
            <a:chOff x="598922" y="3537275"/>
            <a:chExt cx="6282579" cy="2240767"/>
          </a:xfrm>
        </p:grpSpPr>
        <p:pic>
          <p:nvPicPr>
            <p:cNvPr id="7" name="Picture 6"/>
            <p:cNvPicPr>
              <a:picLocks noChangeAspect="1"/>
            </p:cNvPicPr>
            <p:nvPr/>
          </p:nvPicPr>
          <p:blipFill>
            <a:blip r:embed="rId3"/>
            <a:stretch>
              <a:fillRect/>
            </a:stretch>
          </p:blipFill>
          <p:spPr>
            <a:xfrm>
              <a:off x="2865106" y="3537275"/>
              <a:ext cx="4016395" cy="1754346"/>
            </a:xfrm>
            <a:prstGeom prst="rect">
              <a:avLst/>
            </a:prstGeom>
            <a:effectLst>
              <a:outerShdw blurRad="63500" sx="102000" sy="102000" algn="ctr" rotWithShape="0">
                <a:prstClr val="black">
                  <a:alpha val="40000"/>
                </a:prstClr>
              </a:outerShdw>
            </a:effectLst>
          </p:spPr>
        </p:pic>
        <p:pic>
          <p:nvPicPr>
            <p:cNvPr id="6" name="Picture 5"/>
            <p:cNvPicPr>
              <a:picLocks noChangeAspect="1"/>
            </p:cNvPicPr>
            <p:nvPr/>
          </p:nvPicPr>
          <p:blipFill>
            <a:blip r:embed="rId4"/>
            <a:stretch>
              <a:fillRect/>
            </a:stretch>
          </p:blipFill>
          <p:spPr>
            <a:xfrm>
              <a:off x="598922" y="3934446"/>
              <a:ext cx="4184341" cy="1843596"/>
            </a:xfrm>
            <a:prstGeom prst="rect">
              <a:avLst/>
            </a:prstGeom>
            <a:effectLst>
              <a:outerShdw blurRad="63500" sx="102000" sy="102000" algn="ctr" rotWithShape="0">
                <a:prstClr val="black">
                  <a:alpha val="40000"/>
                </a:prstClr>
              </a:outerShdw>
            </a:effectLst>
          </p:spPr>
        </p:pic>
        <p:pic>
          <p:nvPicPr>
            <p:cNvPr id="8" name="Picture 7"/>
            <p:cNvPicPr>
              <a:picLocks noChangeAspect="1"/>
            </p:cNvPicPr>
            <p:nvPr/>
          </p:nvPicPr>
          <p:blipFill>
            <a:blip r:embed="rId5"/>
            <a:stretch>
              <a:fillRect/>
            </a:stretch>
          </p:blipFill>
          <p:spPr>
            <a:xfrm rot="10800000">
              <a:off x="912736" y="4021137"/>
              <a:ext cx="2118921" cy="786623"/>
            </a:xfrm>
            <a:prstGeom prst="rect">
              <a:avLst/>
            </a:prstGeom>
          </p:spPr>
        </p:pic>
      </p:grpSp>
      <p:sp>
        <p:nvSpPr>
          <p:cNvPr id="3" name="TextBox 2"/>
          <p:cNvSpPr txBox="1"/>
          <p:nvPr/>
        </p:nvSpPr>
        <p:spPr>
          <a:xfrm>
            <a:off x="1411001" y="1403695"/>
            <a:ext cx="5071870" cy="2031325"/>
          </a:xfrm>
          <a:prstGeom prst="rect">
            <a:avLst/>
          </a:prstGeom>
          <a:noFill/>
        </p:spPr>
        <p:txBody>
          <a:bodyPr wrap="square" rtlCol="0">
            <a:spAutoFit/>
          </a:bodyPr>
          <a:lstStyle/>
          <a:p>
            <a:pPr algn="ctr"/>
            <a:r>
              <a:rPr lang="en-US" b="1" dirty="0">
                <a:solidFill>
                  <a:schemeClr val="accent1"/>
                </a:solidFill>
              </a:rPr>
              <a:t>3.75x8.5 Windowed Snap Pack</a:t>
            </a:r>
          </a:p>
          <a:p>
            <a:pPr algn="ctr"/>
            <a:endParaRPr lang="en-US" dirty="0">
              <a:solidFill>
                <a:schemeClr val="accent1"/>
              </a:solidFill>
            </a:endParaRPr>
          </a:p>
          <a:p>
            <a:pPr marL="285750" indent="-285750">
              <a:buFont typeface="Arial" panose="020B0604020202020204" pitchFamily="34" charset="0"/>
              <a:buChar char="•"/>
            </a:pPr>
            <a:r>
              <a:rPr lang="en-US" dirty="0">
                <a:solidFill>
                  <a:schemeClr val="accent1"/>
                </a:solidFill>
              </a:rPr>
              <a:t>This Snap Pack looks just like a check in the mail resulting in extremely high open rates.</a:t>
            </a:r>
          </a:p>
          <a:p>
            <a:pPr marL="285750" indent="-285750">
              <a:buFont typeface="Arial" panose="020B0604020202020204" pitchFamily="34" charset="0"/>
              <a:buChar char="•"/>
            </a:pPr>
            <a:r>
              <a:rPr lang="en-US" dirty="0">
                <a:solidFill>
                  <a:schemeClr val="accent1"/>
                </a:solidFill>
              </a:rPr>
              <a:t>This provides a tangible reminder of the applicant’s pre-qualification.</a:t>
            </a:r>
          </a:p>
          <a:p>
            <a:pPr marL="285750" indent="-285750">
              <a:buFont typeface="Arial" panose="020B0604020202020204" pitchFamily="34" charset="0"/>
              <a:buChar char="•"/>
            </a:pPr>
            <a:r>
              <a:rPr lang="en-US" dirty="0">
                <a:solidFill>
                  <a:schemeClr val="accent1"/>
                </a:solidFill>
              </a:rPr>
              <a:t>Letters are sent first class.</a:t>
            </a:r>
          </a:p>
        </p:txBody>
      </p:sp>
      <p:pic>
        <p:nvPicPr>
          <p:cNvPr id="11" name="Shape 105" descr="https://gm1.ggpht.com/CiUBp5Eo4nHMevWEXkxkVF-IeoJN19__meJHgrOxqJXB0HpJQxaYsJzMBIGnq1k3O5AmnI7l0dJDaI51iLHtv0x_wLIKVkwHuVoX8UueQ693HdNsxFP5sqdLpZQJcWjjjE9cREyIKtC-G67pPW_tj-YTCFB3hRuGHUuAOr6ntRNvGp9z_LeBQVNFXHMO-yZh5P_CXN_bEJeZuUNn8RBRKP3y7TjWpqgYBwCPIuPBkC-RDL0qCETbs7KHXFNJlS2hwSsMUkKLaaZJO0jrbcPM-GQmzn7Esj4wx_OSQrNeBEUmqCRusahC64T6FQpmHplwy4ejyqR1DYBkr2yj9N_we96ayu7YQl9kIdrEKZuVOVufuL01SHJiUDyD3Mk-9pZ-YKgcxDsrZ2NxPRgWoj2iW7Q4aAutQRzY2wyWQ3q-0sP0wCmgA-PCCAN-kjPN3sAR2kHJE5EVR8IRrolLzPugXNUI2Fu5F5a5PrEFsIWrQXHDUlTwe7AWmjEws0ePh5vbBnWTeYCHjHPBZqw_0AycgS8M8v-7a6V80ac1weux4Er15HHfRfChCiUJyrCrVDLUG2edbayQ5pQRLKHTiHB2O9UsY_ooaAs75l2c_rSl2qWX3EG-rbHS2K0Tng3R3DET1Q_W4vWc1kxXJqQvbuTzsQyMmRn7O1Rh6Bzl_YYuLStf=w1480-h388-l75-ft">
            <a:extLst>
              <a:ext uri="{FF2B5EF4-FFF2-40B4-BE49-F238E27FC236}">
                <a16:creationId xmlns:a16="http://schemas.microsoft.com/office/drawing/2014/main" id="{E33280DD-B39C-4181-85B8-A602C8DB4E80}"/>
              </a:ext>
            </a:extLst>
          </p:cNvPr>
          <p:cNvPicPr preferRelativeResize="0"/>
          <p:nvPr/>
        </p:nvPicPr>
        <p:blipFill rotWithShape="1">
          <a:blip r:embed="rId6">
            <a:alphaModFix/>
          </a:blip>
          <a:srcRect/>
          <a:stretch/>
        </p:blipFill>
        <p:spPr>
          <a:xfrm>
            <a:off x="87025" y="34836"/>
            <a:ext cx="3407400" cy="893400"/>
          </a:xfrm>
          <a:prstGeom prst="rect">
            <a:avLst/>
          </a:prstGeom>
          <a:noFill/>
          <a:ln>
            <a:noFill/>
          </a:ln>
        </p:spPr>
      </p:pic>
      <p:pic>
        <p:nvPicPr>
          <p:cNvPr id="12" name="Picture 11">
            <a:extLst>
              <a:ext uri="{FF2B5EF4-FFF2-40B4-BE49-F238E27FC236}">
                <a16:creationId xmlns:a16="http://schemas.microsoft.com/office/drawing/2014/main" id="{C83EAEC9-4380-47B8-B049-3CCCEDA47004}"/>
              </a:ext>
            </a:extLst>
          </p:cNvPr>
          <p:cNvPicPr>
            <a:picLocks noChangeAspect="1"/>
          </p:cNvPicPr>
          <p:nvPr/>
        </p:nvPicPr>
        <p:blipFill>
          <a:blip r:embed="rId7"/>
          <a:stretch>
            <a:fillRect/>
          </a:stretch>
        </p:blipFill>
        <p:spPr>
          <a:xfrm>
            <a:off x="7359281" y="560662"/>
            <a:ext cx="4438824" cy="5765218"/>
          </a:xfrm>
          <a:prstGeom prst="rect">
            <a:avLst/>
          </a:prstGeom>
          <a:effectLst>
            <a:innerShdw blurRad="114300">
              <a:prstClr val="black"/>
            </a:innerShdw>
          </a:effectLst>
        </p:spPr>
      </p:pic>
    </p:spTree>
    <p:extLst>
      <p:ext uri="{BB962C8B-B14F-4D97-AF65-F5344CB8AC3E}">
        <p14:creationId xmlns:p14="http://schemas.microsoft.com/office/powerpoint/2010/main" val="37881638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46280</TotalTime>
  <Words>766</Words>
  <Application>Microsoft Office PowerPoint</Application>
  <PresentationFormat>Widescreen</PresentationFormat>
  <Paragraphs>51</Paragraphs>
  <Slides>13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Franco</dc:creator>
  <cp:lastModifiedBy>John Franco</cp:lastModifiedBy>
  <cp:revision>209</cp:revision>
  <cp:lastPrinted>2017-05-18T20:15:05Z</cp:lastPrinted>
  <dcterms:created xsi:type="dcterms:W3CDTF">2016-07-11T16:35:54Z</dcterms:created>
  <dcterms:modified xsi:type="dcterms:W3CDTF">2018-02-26T22:24:08Z</dcterms:modified>
</cp:coreProperties>
</file>