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4" r:id="rId2"/>
    <p:sldId id="284" r:id="rId3"/>
    <p:sldId id="285" r:id="rId4"/>
    <p:sldId id="286" r:id="rId5"/>
    <p:sldId id="275" r:id="rId6"/>
    <p:sldId id="283" r:id="rId7"/>
    <p:sldId id="279" r:id="rId8"/>
    <p:sldId id="280" r:id="rId9"/>
    <p:sldId id="276" r:id="rId10"/>
    <p:sldId id="281" r:id="rId11"/>
    <p:sldId id="282" r:id="rId12"/>
    <p:sldId id="278" r:id="rId13"/>
    <p:sldId id="266" r:id="rId14"/>
    <p:sldId id="270"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2"/>
    <p:restoredTop sz="94659"/>
  </p:normalViewPr>
  <p:slideViewPr>
    <p:cSldViewPr snapToGrid="0" snapToObjects="1">
      <p:cViewPr varScale="1">
        <p:scale>
          <a:sx n="110" d="100"/>
          <a:sy n="110" d="100"/>
        </p:scale>
        <p:origin x="4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43593-3816-8543-9A69-37B4F45DEF01}" type="datetimeFigureOut">
              <a:rPr lang="en-US" smtClean="0"/>
              <a:t>1/31/18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73223-C985-4340-8643-4F86844D90AE}" type="slidenum">
              <a:rPr lang="en-US" smtClean="0"/>
              <a:t>‹#›</a:t>
            </a:fld>
            <a:endParaRPr lang="en-US"/>
          </a:p>
        </p:txBody>
      </p:sp>
    </p:spTree>
    <p:extLst>
      <p:ext uri="{BB962C8B-B14F-4D97-AF65-F5344CB8AC3E}">
        <p14:creationId xmlns:p14="http://schemas.microsoft.com/office/powerpoint/2010/main" val="932639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1573223-C985-4340-8643-4F86844D90AE}" type="slidenum">
              <a:rPr lang="en-US" smtClean="0"/>
              <a:t>3</a:t>
            </a:fld>
            <a:endParaRPr lang="en-US"/>
          </a:p>
        </p:txBody>
      </p:sp>
    </p:spTree>
    <p:extLst>
      <p:ext uri="{BB962C8B-B14F-4D97-AF65-F5344CB8AC3E}">
        <p14:creationId xmlns:p14="http://schemas.microsoft.com/office/powerpoint/2010/main" val="131870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6</a:t>
            </a:fld>
            <a:endParaRPr lang="en-US"/>
          </a:p>
        </p:txBody>
      </p:sp>
    </p:spTree>
    <p:extLst>
      <p:ext uri="{BB962C8B-B14F-4D97-AF65-F5344CB8AC3E}">
        <p14:creationId xmlns:p14="http://schemas.microsoft.com/office/powerpoint/2010/main" val="135379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8</a:t>
            </a:fld>
            <a:endParaRPr lang="en-US"/>
          </a:p>
        </p:txBody>
      </p:sp>
    </p:spTree>
    <p:extLst>
      <p:ext uri="{BB962C8B-B14F-4D97-AF65-F5344CB8AC3E}">
        <p14:creationId xmlns:p14="http://schemas.microsoft.com/office/powerpoint/2010/main" val="314065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10</a:t>
            </a:fld>
            <a:endParaRPr lang="en-US"/>
          </a:p>
        </p:txBody>
      </p:sp>
    </p:spTree>
    <p:extLst>
      <p:ext uri="{BB962C8B-B14F-4D97-AF65-F5344CB8AC3E}">
        <p14:creationId xmlns:p14="http://schemas.microsoft.com/office/powerpoint/2010/main" val="336981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11</a:t>
            </a:fld>
            <a:endParaRPr lang="en-US"/>
          </a:p>
        </p:txBody>
      </p:sp>
    </p:spTree>
    <p:extLst>
      <p:ext uri="{BB962C8B-B14F-4D97-AF65-F5344CB8AC3E}">
        <p14:creationId xmlns:p14="http://schemas.microsoft.com/office/powerpoint/2010/main" val="280500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13</a:t>
            </a:fld>
            <a:endParaRPr lang="en-US"/>
          </a:p>
        </p:txBody>
      </p:sp>
    </p:spTree>
    <p:extLst>
      <p:ext uri="{BB962C8B-B14F-4D97-AF65-F5344CB8AC3E}">
        <p14:creationId xmlns:p14="http://schemas.microsoft.com/office/powerpoint/2010/main" val="46651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14</a:t>
            </a:fld>
            <a:endParaRPr lang="en-US"/>
          </a:p>
        </p:txBody>
      </p:sp>
    </p:spTree>
    <p:extLst>
      <p:ext uri="{BB962C8B-B14F-4D97-AF65-F5344CB8AC3E}">
        <p14:creationId xmlns:p14="http://schemas.microsoft.com/office/powerpoint/2010/main" val="57040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573223-C985-4340-8643-4F86844D90AE}" type="slidenum">
              <a:rPr lang="en-US" smtClean="0"/>
              <a:t>15</a:t>
            </a:fld>
            <a:endParaRPr lang="en-US"/>
          </a:p>
        </p:txBody>
      </p:sp>
    </p:spTree>
    <p:extLst>
      <p:ext uri="{BB962C8B-B14F-4D97-AF65-F5344CB8AC3E}">
        <p14:creationId xmlns:p14="http://schemas.microsoft.com/office/powerpoint/2010/main" val="319092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32872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211033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599255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1488780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4724EE-D929-8D45-8E6F-C7E5A47E34DE}" type="datetimeFigureOut">
              <a:rPr lang="en-US" smtClean="0"/>
              <a:t>1/31/18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1608833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4724EE-D929-8D45-8E6F-C7E5A47E34DE}"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69961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724EE-D929-8D45-8E6F-C7E5A47E34DE}" type="datetimeFigureOut">
              <a:rPr lang="en-US" smtClean="0"/>
              <a:t>1/31/18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9560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4724EE-D929-8D45-8E6F-C7E5A47E34DE}" type="datetimeFigureOut">
              <a:rPr lang="en-US" smtClean="0"/>
              <a:t>1/31/18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32762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724EE-D929-8D45-8E6F-C7E5A47E34DE}" type="datetimeFigureOut">
              <a:rPr lang="en-US" smtClean="0"/>
              <a:t>1/31/18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28127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724EE-D929-8D45-8E6F-C7E5A47E34DE}"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71140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4724EE-D929-8D45-8E6F-C7E5A47E34DE}" type="datetimeFigureOut">
              <a:rPr lang="en-US" smtClean="0"/>
              <a:t>1/31/18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C7191-B1D2-FC45-9DAE-17B3E54855D8}" type="slidenum">
              <a:rPr lang="en-US" smtClean="0"/>
              <a:t>‹#›</a:t>
            </a:fld>
            <a:endParaRPr lang="en-US"/>
          </a:p>
        </p:txBody>
      </p:sp>
    </p:spTree>
    <p:extLst>
      <p:ext uri="{BB962C8B-B14F-4D97-AF65-F5344CB8AC3E}">
        <p14:creationId xmlns:p14="http://schemas.microsoft.com/office/powerpoint/2010/main" val="145929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724EE-D929-8D45-8E6F-C7E5A47E34DE}" type="datetimeFigureOut">
              <a:rPr lang="en-US" smtClean="0"/>
              <a:t>1/31/18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C7191-B1D2-FC45-9DAE-17B3E54855D8}" type="slidenum">
              <a:rPr lang="en-US" smtClean="0"/>
              <a:t>‹#›</a:t>
            </a:fld>
            <a:endParaRPr lang="en-US"/>
          </a:p>
        </p:txBody>
      </p:sp>
    </p:spTree>
    <p:extLst>
      <p:ext uri="{BB962C8B-B14F-4D97-AF65-F5344CB8AC3E}">
        <p14:creationId xmlns:p14="http://schemas.microsoft.com/office/powerpoint/2010/main" val="1104363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tiff"/><Relationship Id="rId7" Type="http://schemas.openxmlformats.org/officeDocument/2006/relationships/image" Target="../media/image29.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tiff"/><Relationship Id="rId5" Type="http://schemas.openxmlformats.org/officeDocument/2006/relationships/image" Target="../media/image32.tiff"/><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tiff"/><Relationship Id="rId4" Type="http://schemas.openxmlformats.org/officeDocument/2006/relationships/image" Target="../media/image35.tiff"/></Relationships>
</file>

<file path=ppt/slides/_rels/slide15.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err="1"/>
              <a:t>Sample</a:t>
            </a:r>
            <a:r>
              <a:rPr lang="tr-TR" dirty="0"/>
              <a:t> </a:t>
            </a:r>
            <a:r>
              <a:rPr lang="en-US" dirty="0"/>
              <a:t>Projects</a:t>
            </a:r>
            <a:r>
              <a:rPr lang="tr-TR" dirty="0"/>
              <a:t> </a:t>
            </a:r>
            <a:br>
              <a:rPr lang="tr-TR" dirty="0"/>
            </a:br>
            <a:r>
              <a:rPr lang="tr-TR" dirty="0"/>
              <a:t>on</a:t>
            </a:r>
            <a:br>
              <a:rPr lang="tr-TR" dirty="0"/>
            </a:br>
            <a:r>
              <a:rPr lang="tr-TR" dirty="0" err="1"/>
              <a:t>Structural</a:t>
            </a:r>
            <a:r>
              <a:rPr lang="tr-TR" dirty="0"/>
              <a:t> </a:t>
            </a:r>
            <a:r>
              <a:rPr lang="tr-TR" dirty="0" err="1"/>
              <a:t>Vibration</a:t>
            </a:r>
            <a:r>
              <a:rPr lang="tr-TR" dirty="0"/>
              <a:t> Solutions</a:t>
            </a:r>
            <a:endParaRPr lang="en-US" dirty="0"/>
          </a:p>
        </p:txBody>
      </p:sp>
    </p:spTree>
    <p:extLst>
      <p:ext uri="{BB962C8B-B14F-4D97-AF65-F5344CB8AC3E}">
        <p14:creationId xmlns:p14="http://schemas.microsoft.com/office/powerpoint/2010/main" val="2728309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800434"/>
            <a:ext cx="8850674" cy="2159746"/>
          </a:xfrm>
        </p:spPr>
        <p:txBody>
          <a:bodyPr>
            <a:noAutofit/>
          </a:bodyPr>
          <a:lstStyle/>
          <a:p>
            <a:pPr marL="0" indent="0" algn="just">
              <a:buNone/>
            </a:pPr>
            <a:r>
              <a:rPr lang="en-GB" sz="1400" dirty="0">
                <a:solidFill>
                  <a:srgbClr val="002060"/>
                </a:solidFill>
              </a:rPr>
              <a:t>Job Title		: </a:t>
            </a:r>
            <a:r>
              <a:rPr lang="en-GB" sz="1400" dirty="0"/>
              <a:t>Eurasia Road Tunnel | Lower Deck Design Proof Tests</a:t>
            </a:r>
          </a:p>
          <a:p>
            <a:pPr marL="0" indent="0" algn="just">
              <a:buNone/>
            </a:pPr>
            <a:r>
              <a:rPr lang="en-GB" sz="1400" dirty="0">
                <a:solidFill>
                  <a:srgbClr val="002060"/>
                </a:solidFill>
              </a:rPr>
              <a:t>Project Location	: </a:t>
            </a:r>
            <a:r>
              <a:rPr lang="en-GB" sz="1400" dirty="0"/>
              <a:t>İstanbul, Turkey</a:t>
            </a:r>
          </a:p>
          <a:p>
            <a:pPr marL="0" indent="0" algn="just">
              <a:buNone/>
            </a:pPr>
            <a:r>
              <a:rPr lang="en-GB" sz="1400" dirty="0">
                <a:solidFill>
                  <a:srgbClr val="002060"/>
                </a:solidFill>
              </a:rPr>
              <a:t>Year		: </a:t>
            </a:r>
            <a:r>
              <a:rPr lang="en-GB" sz="1400" dirty="0"/>
              <a:t>2015</a:t>
            </a:r>
          </a:p>
          <a:p>
            <a:pPr marL="0" indent="0" algn="just">
              <a:buNone/>
            </a:pPr>
            <a:r>
              <a:rPr lang="en-GB" sz="1400" dirty="0">
                <a:solidFill>
                  <a:srgbClr val="002060"/>
                </a:solidFill>
              </a:rPr>
              <a:t>Customer	: </a:t>
            </a:r>
            <a:r>
              <a:rPr lang="en-GB" sz="1400" dirty="0" err="1"/>
              <a:t>Yapı</a:t>
            </a:r>
            <a:r>
              <a:rPr lang="en-GB" sz="1400" dirty="0"/>
              <a:t> </a:t>
            </a:r>
            <a:r>
              <a:rPr lang="en-GB" sz="1400" dirty="0" err="1"/>
              <a:t>Merkezi</a:t>
            </a:r>
            <a:r>
              <a:rPr lang="en-GB" sz="1400" dirty="0"/>
              <a:t> &amp; SK</a:t>
            </a:r>
          </a:p>
          <a:p>
            <a:r>
              <a:rPr lang="en-GB" sz="1400" dirty="0">
                <a:solidFill>
                  <a:srgbClr val="002060"/>
                </a:solidFill>
              </a:rPr>
              <a:t>Scope		: </a:t>
            </a:r>
            <a:r>
              <a:rPr lang="en-GB" sz="1400" dirty="0"/>
              <a:t>The construction method of the prefabricated lower deck of Eurasia (</a:t>
            </a:r>
            <a:r>
              <a:rPr lang="en-GB" sz="1400" dirty="0" err="1"/>
              <a:t>Avrasya</a:t>
            </a:r>
            <a:r>
              <a:rPr lang="en-GB" sz="1400" dirty="0"/>
              <a:t>) Tunnel required change in design of the deck. The new design needed to be checked in terms of deformations, response to cyclic loads and vibration characteristics. We have prepared the testing procedure, the construction of the full-scale specimens by </a:t>
            </a:r>
            <a:r>
              <a:rPr lang="en-GB" sz="1400" dirty="0" err="1"/>
              <a:t>Yapı</a:t>
            </a:r>
            <a:r>
              <a:rPr lang="en-GB" sz="1400" dirty="0"/>
              <a:t> </a:t>
            </a:r>
            <a:r>
              <a:rPr lang="en-GB" sz="1400" dirty="0" err="1"/>
              <a:t>Merkezi</a:t>
            </a:r>
            <a:r>
              <a:rPr lang="en-GB" sz="1400" dirty="0"/>
              <a:t> </a:t>
            </a:r>
            <a:r>
              <a:rPr lang="en-GB" sz="1400" dirty="0" err="1"/>
              <a:t>Prefabrik</a:t>
            </a:r>
            <a:r>
              <a:rPr lang="en-GB" sz="1400" dirty="0"/>
              <a:t>, and conducted the proof tests</a:t>
            </a:r>
            <a:r>
              <a:rPr lang="tr-TR" sz="1400" dirty="0"/>
              <a:t>, </a:t>
            </a:r>
            <a:r>
              <a:rPr lang="tr-TR" sz="1400" dirty="0" err="1"/>
              <a:t>approved</a:t>
            </a:r>
            <a:r>
              <a:rPr lang="tr-TR" sz="1400" dirty="0"/>
              <a:t> </a:t>
            </a:r>
            <a:r>
              <a:rPr lang="tr-TR" sz="1400" dirty="0" err="1"/>
              <a:t>by</a:t>
            </a:r>
            <a:r>
              <a:rPr lang="tr-TR" sz="1400" dirty="0"/>
              <a:t> </a:t>
            </a:r>
            <a:r>
              <a:rPr lang="en-GB" sz="1400" dirty="0"/>
              <a:t>all parties</a:t>
            </a:r>
            <a:r>
              <a:rPr lang="tr-TR" sz="1400" dirty="0"/>
              <a:t>,</a:t>
            </a:r>
            <a:r>
              <a:rPr lang="en-GB" sz="1400" dirty="0"/>
              <a:t> that the new design is </a:t>
            </a:r>
            <a:r>
              <a:rPr lang="tr-TR" sz="1400" dirty="0" err="1"/>
              <a:t>suitable</a:t>
            </a:r>
            <a:r>
              <a:rPr lang="tr-TR" sz="1400" dirty="0"/>
              <a:t> </a:t>
            </a:r>
            <a:r>
              <a:rPr lang="tr-TR" sz="1400" dirty="0" err="1"/>
              <a:t>and</a:t>
            </a:r>
            <a:r>
              <a:rPr lang="tr-TR" sz="1400" dirty="0"/>
              <a:t> </a:t>
            </a:r>
            <a:r>
              <a:rPr lang="tr-TR" sz="1400" dirty="0" err="1"/>
              <a:t>safe</a:t>
            </a:r>
            <a:r>
              <a:rPr lang="en-GB" sz="1400" dirty="0"/>
              <a:t>.</a:t>
            </a:r>
            <a:endParaRPr lang="tr-TR" sz="1400" dirty="0"/>
          </a:p>
          <a:p>
            <a:pPr marL="0" indent="0" algn="just">
              <a:buNone/>
            </a:pPr>
            <a:endParaRPr lang="en-GB" sz="1400" dirty="0"/>
          </a:p>
          <a:p>
            <a:endParaRPr lang="en-GB" sz="14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509151" y="2271161"/>
            <a:ext cx="940642" cy="369332"/>
          </a:xfrm>
          <a:prstGeom prst="rect">
            <a:avLst/>
          </a:prstGeom>
          <a:noFill/>
        </p:spPr>
        <p:txBody>
          <a:bodyPr wrap="none" rtlCol="0">
            <a:spAutoFit/>
          </a:bodyPr>
          <a:lstStyle/>
          <a:p>
            <a:r>
              <a:rPr lang="en-US" dirty="0">
                <a:solidFill>
                  <a:srgbClr val="002060"/>
                </a:solidFill>
              </a:rPr>
              <a:t>[Turkey]</a:t>
            </a:r>
          </a:p>
        </p:txBody>
      </p:sp>
      <p:sp>
        <p:nvSpPr>
          <p:cNvPr id="11" name="TextBox 10"/>
          <p:cNvSpPr txBox="1"/>
          <p:nvPr/>
        </p:nvSpPr>
        <p:spPr>
          <a:xfrm>
            <a:off x="10362060" y="787819"/>
            <a:ext cx="1093761" cy="369332"/>
          </a:xfrm>
          <a:prstGeom prst="rect">
            <a:avLst/>
          </a:prstGeom>
          <a:noFill/>
        </p:spPr>
        <p:txBody>
          <a:bodyPr wrap="none" rtlCol="0">
            <a:spAutoFit/>
          </a:bodyPr>
          <a:lstStyle/>
          <a:p>
            <a:r>
              <a:rPr lang="en-US" u="sng">
                <a:solidFill>
                  <a:srgbClr val="002060"/>
                </a:solidFill>
              </a:rPr>
              <a:t>Customer</a:t>
            </a:r>
            <a:endParaRPr lang="en-US" u="sng" dirty="0">
              <a:solidFill>
                <a:srgbClr val="002060"/>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13429" y="4182086"/>
            <a:ext cx="2497262" cy="2129806"/>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92532" y="3871975"/>
            <a:ext cx="3869503" cy="2579669"/>
          </a:xfrm>
          <a:prstGeom prst="rect">
            <a:avLst/>
          </a:prstGeom>
        </p:spPr>
      </p:pic>
      <p:pic>
        <p:nvPicPr>
          <p:cNvPr id="13" name="Picture 12"/>
          <p:cNvPicPr>
            <a:picLocks noChangeAspect="1"/>
          </p:cNvPicPr>
          <p:nvPr/>
        </p:nvPicPr>
        <p:blipFill>
          <a:blip r:embed="rId5"/>
          <a:stretch>
            <a:fillRect/>
          </a:stretch>
        </p:blipFill>
        <p:spPr>
          <a:xfrm>
            <a:off x="657227" y="3899250"/>
            <a:ext cx="2722582" cy="2738139"/>
          </a:xfrm>
          <a:prstGeom prst="rect">
            <a:avLst/>
          </a:prstGeom>
        </p:spPr>
      </p:pic>
      <p:sp>
        <p:nvSpPr>
          <p:cNvPr id="15" name="Oval 14"/>
          <p:cNvSpPr/>
          <p:nvPr/>
        </p:nvSpPr>
        <p:spPr>
          <a:xfrm>
            <a:off x="507639" y="5501664"/>
            <a:ext cx="3592874" cy="6133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6"/>
          </p:cNvCxnSpPr>
          <p:nvPr/>
        </p:nvCxnSpPr>
        <p:spPr>
          <a:xfrm flipV="1">
            <a:off x="4100513" y="5808360"/>
            <a:ext cx="657225"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6"/>
          <a:stretch>
            <a:fillRect/>
          </a:stretch>
        </p:blipFill>
        <p:spPr>
          <a:xfrm>
            <a:off x="10479507" y="1352206"/>
            <a:ext cx="914400" cy="723900"/>
          </a:xfrm>
          <a:prstGeom prst="rect">
            <a:avLst/>
          </a:prstGeom>
        </p:spPr>
      </p:pic>
    </p:spTree>
    <p:extLst>
      <p:ext uri="{BB962C8B-B14F-4D97-AF65-F5344CB8AC3E}">
        <p14:creationId xmlns:p14="http://schemas.microsoft.com/office/powerpoint/2010/main" val="325563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18139" y="631712"/>
            <a:ext cx="8850674" cy="2159746"/>
          </a:xfrm>
        </p:spPr>
        <p:txBody>
          <a:bodyPr>
            <a:noAutofit/>
          </a:bodyPr>
          <a:lstStyle/>
          <a:p>
            <a:pPr marL="0" indent="0" algn="just">
              <a:buNone/>
            </a:pPr>
            <a:r>
              <a:rPr lang="en-US" sz="2000" dirty="0">
                <a:solidFill>
                  <a:srgbClr val="002060"/>
                </a:solidFill>
              </a:rPr>
              <a:t>Job Title		: </a:t>
            </a:r>
            <a:r>
              <a:rPr lang="en-US" sz="2000" dirty="0"/>
              <a:t>Eurasia Road Tunnel | Upper Deck </a:t>
            </a:r>
            <a:r>
              <a:rPr lang="tr-TR" sz="2000" dirty="0" err="1"/>
              <a:t>Vibration</a:t>
            </a:r>
            <a:r>
              <a:rPr lang="tr-TR" sz="2000" dirty="0"/>
              <a:t> </a:t>
            </a:r>
            <a:r>
              <a:rPr lang="tr-TR" sz="2000" dirty="0" err="1"/>
              <a:t>Proof</a:t>
            </a:r>
            <a:r>
              <a:rPr lang="tr-TR" sz="2000" dirty="0"/>
              <a:t> </a:t>
            </a:r>
            <a:r>
              <a:rPr lang="tr-TR" sz="2000" dirty="0" err="1"/>
              <a:t>Tests</a:t>
            </a:r>
            <a:endParaRPr lang="en-US" sz="2000" dirty="0"/>
          </a:p>
          <a:p>
            <a:pPr marL="0" indent="0" algn="just">
              <a:buNone/>
            </a:pPr>
            <a:r>
              <a:rPr lang="en-US" sz="2000" dirty="0">
                <a:solidFill>
                  <a:srgbClr val="002060"/>
                </a:solidFill>
              </a:rPr>
              <a:t>Project Location	: </a:t>
            </a:r>
            <a:r>
              <a:rPr lang="en-US" sz="2000" dirty="0"/>
              <a:t>İstanbul, Turkey</a:t>
            </a:r>
          </a:p>
          <a:p>
            <a:pPr marL="0" indent="0" algn="just">
              <a:buNone/>
            </a:pPr>
            <a:r>
              <a:rPr lang="en-US" sz="2000" dirty="0">
                <a:solidFill>
                  <a:srgbClr val="002060"/>
                </a:solidFill>
              </a:rPr>
              <a:t>Year		: </a:t>
            </a:r>
            <a:r>
              <a:rPr lang="en-US" sz="2000" dirty="0"/>
              <a:t>2014</a:t>
            </a:r>
          </a:p>
          <a:p>
            <a:pPr marL="0" indent="0" algn="just">
              <a:buNone/>
            </a:pPr>
            <a:r>
              <a:rPr lang="en-US" sz="2000" dirty="0">
                <a:solidFill>
                  <a:srgbClr val="002060"/>
                </a:solidFill>
              </a:rPr>
              <a:t>Customer	</a:t>
            </a:r>
            <a:r>
              <a:rPr lang="en-GB" sz="2000" dirty="0">
                <a:solidFill>
                  <a:srgbClr val="002060"/>
                </a:solidFill>
              </a:rPr>
              <a:t>: </a:t>
            </a:r>
            <a:r>
              <a:rPr lang="en-GB" sz="2000" dirty="0" err="1"/>
              <a:t>Yapı</a:t>
            </a:r>
            <a:r>
              <a:rPr lang="en-GB" sz="2000" dirty="0"/>
              <a:t> </a:t>
            </a:r>
            <a:r>
              <a:rPr lang="en-GB" sz="2000" dirty="0" err="1"/>
              <a:t>Merkezi</a:t>
            </a:r>
            <a:endParaRPr lang="en-GB" sz="2000" dirty="0"/>
          </a:p>
          <a:p>
            <a:pPr marL="0" indent="0" algn="just">
              <a:buNone/>
            </a:pPr>
            <a:r>
              <a:rPr lang="en-GB" sz="2000" dirty="0">
                <a:solidFill>
                  <a:srgbClr val="002060"/>
                </a:solidFill>
              </a:rPr>
              <a:t>Scope		: </a:t>
            </a:r>
            <a:r>
              <a:rPr lang="en-GB" sz="2000" dirty="0"/>
              <a:t>Design of the rubber pads for the upper deck against traffic-			  induced vibrations were conducted by </a:t>
            </a:r>
            <a:r>
              <a:rPr lang="en-GB" sz="2000" dirty="0" err="1"/>
              <a:t>Senso</a:t>
            </a:r>
            <a:r>
              <a:rPr lang="en-GB" sz="2000" dirty="0"/>
              <a:t> engineers for Arsan. The main customer YMSK, then </a:t>
            </a:r>
            <a:r>
              <a:rPr lang="en-GB" sz="2000" dirty="0" err="1"/>
              <a:t>comissioned</a:t>
            </a:r>
            <a:r>
              <a:rPr lang="en-GB" sz="2000" dirty="0"/>
              <a:t> </a:t>
            </a:r>
            <a:r>
              <a:rPr lang="en-GB" sz="2000" dirty="0" err="1"/>
              <a:t>Senso</a:t>
            </a:r>
            <a:r>
              <a:rPr lang="en-GB" sz="2000" dirty="0"/>
              <a:t> for designing and running proof tests providing evidence that the upper deck vibrations are within the comfort limits. </a:t>
            </a:r>
            <a:r>
              <a:rPr lang="en-GB" sz="2000" dirty="0" err="1"/>
              <a:t>Senso</a:t>
            </a:r>
            <a:r>
              <a:rPr lang="en-GB" sz="2000" dirty="0"/>
              <a:t> conducted the job on the tunnel before the opening, by running vehicles with different speeds and by checking the induced vibrations on various deck locations.</a:t>
            </a:r>
          </a:p>
          <a:p>
            <a:pPr marL="0" indent="0" algn="just">
              <a:buNone/>
            </a:pPr>
            <a:endParaRPr lang="en-US" sz="2000" dirty="0"/>
          </a:p>
          <a:p>
            <a:endParaRPr lang="en-US" sz="20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509151" y="2527536"/>
            <a:ext cx="940642" cy="369332"/>
          </a:xfrm>
          <a:prstGeom prst="rect">
            <a:avLst/>
          </a:prstGeom>
          <a:noFill/>
        </p:spPr>
        <p:txBody>
          <a:bodyPr wrap="none" rtlCol="0">
            <a:spAutoFit/>
          </a:bodyPr>
          <a:lstStyle/>
          <a:p>
            <a:r>
              <a:rPr lang="en-US" dirty="0">
                <a:solidFill>
                  <a:srgbClr val="002060"/>
                </a:solidFill>
              </a:rPr>
              <a:t>[Turkey]</a:t>
            </a:r>
          </a:p>
        </p:txBody>
      </p:sp>
      <p:sp>
        <p:nvSpPr>
          <p:cNvPr id="11" name="TextBox 10"/>
          <p:cNvSpPr txBox="1"/>
          <p:nvPr/>
        </p:nvSpPr>
        <p:spPr>
          <a:xfrm>
            <a:off x="10362060" y="787819"/>
            <a:ext cx="1179618" cy="369332"/>
          </a:xfrm>
          <a:prstGeom prst="rect">
            <a:avLst/>
          </a:prstGeom>
          <a:noFill/>
        </p:spPr>
        <p:txBody>
          <a:bodyPr wrap="none" rtlCol="0">
            <a:spAutoFit/>
          </a:bodyPr>
          <a:lstStyle/>
          <a:p>
            <a:r>
              <a:rPr lang="en-US" u="sng" dirty="0">
                <a:solidFill>
                  <a:srgbClr val="002060"/>
                </a:solidFill>
              </a:rPr>
              <a:t>Customers</a:t>
            </a:r>
          </a:p>
        </p:txBody>
      </p:sp>
      <p:pic>
        <p:nvPicPr>
          <p:cNvPr id="13" name="Picture 12"/>
          <p:cNvPicPr>
            <a:picLocks noChangeAspect="1"/>
          </p:cNvPicPr>
          <p:nvPr/>
        </p:nvPicPr>
        <p:blipFill>
          <a:blip r:embed="rId3"/>
          <a:stretch>
            <a:fillRect/>
          </a:stretch>
        </p:blipFill>
        <p:spPr>
          <a:xfrm>
            <a:off x="634076" y="4190926"/>
            <a:ext cx="2651921" cy="2667074"/>
          </a:xfrm>
          <a:prstGeom prst="rect">
            <a:avLst/>
          </a:prstGeom>
        </p:spPr>
      </p:pic>
      <p:sp>
        <p:nvSpPr>
          <p:cNvPr id="15" name="Oval 14"/>
          <p:cNvSpPr/>
          <p:nvPr/>
        </p:nvSpPr>
        <p:spPr>
          <a:xfrm>
            <a:off x="462963" y="5156137"/>
            <a:ext cx="2823034" cy="4819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cxnSpLocks/>
            <a:stCxn id="15" idx="6"/>
          </p:cNvCxnSpPr>
          <p:nvPr/>
        </p:nvCxnSpPr>
        <p:spPr>
          <a:xfrm>
            <a:off x="3285997" y="5397118"/>
            <a:ext cx="60309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4"/>
          <a:stretch>
            <a:fillRect/>
          </a:stretch>
        </p:blipFill>
        <p:spPr>
          <a:xfrm>
            <a:off x="10451740" y="1253616"/>
            <a:ext cx="914400" cy="723900"/>
          </a:xfrm>
          <a:prstGeom prst="rect">
            <a:avLst/>
          </a:prstGeom>
        </p:spPr>
      </p:pic>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2243" y="4293806"/>
            <a:ext cx="2877119" cy="2157839"/>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61068" y="4709842"/>
            <a:ext cx="2864210" cy="2148158"/>
          </a:xfrm>
          <a:prstGeom prst="rect">
            <a:avLst/>
          </a:prstGeom>
        </p:spPr>
      </p:pic>
      <p:pic>
        <p:nvPicPr>
          <p:cNvPr id="26" name="Picture 2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061932" y="4192289"/>
            <a:ext cx="2894437" cy="1927695"/>
          </a:xfrm>
          <a:prstGeom prst="rect">
            <a:avLst/>
          </a:prstGeom>
        </p:spPr>
      </p:pic>
    </p:spTree>
    <p:extLst>
      <p:ext uri="{BB962C8B-B14F-4D97-AF65-F5344CB8AC3E}">
        <p14:creationId xmlns:p14="http://schemas.microsoft.com/office/powerpoint/2010/main" val="330605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err="1"/>
              <a:t>Sample</a:t>
            </a:r>
            <a:r>
              <a:rPr lang="tr-TR" dirty="0"/>
              <a:t> </a:t>
            </a:r>
            <a:r>
              <a:rPr lang="en-US" dirty="0"/>
              <a:t>Projects</a:t>
            </a:r>
            <a:r>
              <a:rPr lang="tr-TR" dirty="0"/>
              <a:t> </a:t>
            </a:r>
            <a:br>
              <a:rPr lang="tr-TR" dirty="0"/>
            </a:br>
            <a:r>
              <a:rPr lang="tr-TR" dirty="0"/>
              <a:t>on</a:t>
            </a:r>
            <a:br>
              <a:rPr lang="tr-TR" dirty="0"/>
            </a:br>
            <a:r>
              <a:rPr lang="tr-TR" dirty="0" err="1"/>
              <a:t>Structural</a:t>
            </a:r>
            <a:r>
              <a:rPr lang="tr-TR" dirty="0"/>
              <a:t> </a:t>
            </a:r>
            <a:r>
              <a:rPr lang="tr-TR" dirty="0" err="1"/>
              <a:t>Analyses</a:t>
            </a:r>
            <a:endParaRPr lang="en-US" dirty="0"/>
          </a:p>
        </p:txBody>
      </p:sp>
    </p:spTree>
    <p:extLst>
      <p:ext uri="{BB962C8B-B14F-4D97-AF65-F5344CB8AC3E}">
        <p14:creationId xmlns:p14="http://schemas.microsoft.com/office/powerpoint/2010/main" val="2237612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US" sz="1400" dirty="0">
                <a:solidFill>
                  <a:srgbClr val="002060"/>
                </a:solidFill>
              </a:rPr>
              <a:t>Job Title		: </a:t>
            </a:r>
            <a:r>
              <a:rPr lang="en-US" sz="1400" dirty="0" err="1"/>
              <a:t>Çanakkale</a:t>
            </a:r>
            <a:r>
              <a:rPr lang="en-US" sz="1400" dirty="0"/>
              <a:t> Digital Antenna Tower | Vibration Control</a:t>
            </a:r>
          </a:p>
          <a:p>
            <a:pPr marL="0" indent="0" algn="just">
              <a:buNone/>
            </a:pPr>
            <a:r>
              <a:rPr lang="en-US" sz="1400" dirty="0">
                <a:solidFill>
                  <a:srgbClr val="002060"/>
                </a:solidFill>
              </a:rPr>
              <a:t>Project Location	: </a:t>
            </a:r>
            <a:r>
              <a:rPr lang="en-US" sz="1400" dirty="0" err="1"/>
              <a:t>Çanakkale</a:t>
            </a:r>
            <a:r>
              <a:rPr lang="en-US" sz="1400" dirty="0"/>
              <a:t>, Turkey</a:t>
            </a:r>
          </a:p>
          <a:p>
            <a:pPr marL="0" indent="0" algn="just">
              <a:buNone/>
            </a:pPr>
            <a:r>
              <a:rPr lang="en-US" sz="1400" dirty="0">
                <a:solidFill>
                  <a:srgbClr val="002060"/>
                </a:solidFill>
              </a:rPr>
              <a:t>Year		: </a:t>
            </a:r>
            <a:r>
              <a:rPr lang="en-US" sz="1400" dirty="0"/>
              <a:t>2014</a:t>
            </a:r>
          </a:p>
          <a:p>
            <a:pPr marL="0" indent="0" algn="just">
              <a:buNone/>
            </a:pPr>
            <a:r>
              <a:rPr lang="en-US" sz="1400" dirty="0">
                <a:solidFill>
                  <a:srgbClr val="002060"/>
                </a:solidFill>
              </a:rPr>
              <a:t>Customer	: </a:t>
            </a:r>
            <a:r>
              <a:rPr lang="en-US" sz="1400" dirty="0"/>
              <a:t>IND International Design</a:t>
            </a:r>
          </a:p>
          <a:p>
            <a:pPr marL="0" indent="0">
              <a:buNone/>
            </a:pPr>
            <a:r>
              <a:rPr lang="en-US" sz="1400" dirty="0">
                <a:solidFill>
                  <a:srgbClr val="002060"/>
                </a:solidFill>
              </a:rPr>
              <a:t>Scope		: </a:t>
            </a:r>
            <a:r>
              <a:rPr lang="en-GB" sz="1400" dirty="0"/>
              <a:t>A steel box sectioned antenna tower is designed by the customer. The tower is 103m high and it is on a hill by a strait with strong winds. CFD analyses have been conducted, together with studies on damping of the system during wind induced vibrations. Wind loads along the height of the structure have been provided to be used in structural analyses. Comparison with American and European structural design codes under wind loading have also been provided.</a:t>
            </a:r>
            <a:endParaRPr lang="tr-TR" sz="1400" dirty="0"/>
          </a:p>
          <a:p>
            <a:pPr marL="0" indent="0" algn="just">
              <a:buNone/>
            </a:pPr>
            <a:endParaRPr lang="en-US" sz="1400" dirty="0"/>
          </a:p>
          <a:p>
            <a:endParaRPr lang="en-US" sz="14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182151" y="2521284"/>
            <a:ext cx="1480342" cy="369332"/>
          </a:xfrm>
          <a:prstGeom prst="rect">
            <a:avLst/>
          </a:prstGeom>
          <a:noFill/>
        </p:spPr>
        <p:txBody>
          <a:bodyPr wrap="none" rtlCol="0">
            <a:spAutoFit/>
          </a:bodyPr>
          <a:lstStyle/>
          <a:p>
            <a:r>
              <a:rPr lang="en-US">
                <a:solidFill>
                  <a:srgbClr val="002060"/>
                </a:solidFill>
              </a:rPr>
              <a:t>[Netherlands]</a:t>
            </a:r>
            <a:endParaRPr lang="en-US" dirty="0">
              <a:solidFill>
                <a:srgbClr val="002060"/>
              </a:solidFill>
            </a:endParaRPr>
          </a:p>
        </p:txBody>
      </p:sp>
      <p:sp>
        <p:nvSpPr>
          <p:cNvPr id="11" name="TextBox 10"/>
          <p:cNvSpPr txBox="1"/>
          <p:nvPr/>
        </p:nvSpPr>
        <p:spPr>
          <a:xfrm>
            <a:off x="10362060" y="787819"/>
            <a:ext cx="1093761" cy="369332"/>
          </a:xfrm>
          <a:prstGeom prst="rect">
            <a:avLst/>
          </a:prstGeom>
          <a:noFill/>
        </p:spPr>
        <p:txBody>
          <a:bodyPr wrap="none" rtlCol="0">
            <a:spAutoFit/>
          </a:bodyPr>
          <a:lstStyle/>
          <a:p>
            <a:r>
              <a:rPr lang="en-US" u="sng">
                <a:solidFill>
                  <a:srgbClr val="002060"/>
                </a:solidFill>
              </a:rPr>
              <a:t>Customer</a:t>
            </a:r>
            <a:endParaRPr lang="en-US" u="sng" dirty="0">
              <a:solidFill>
                <a:srgbClr val="002060"/>
              </a:solidFill>
            </a:endParaRPr>
          </a:p>
        </p:txBody>
      </p:sp>
      <p:pic>
        <p:nvPicPr>
          <p:cNvPr id="3" name="Picture 2"/>
          <p:cNvPicPr>
            <a:picLocks noChangeAspect="1"/>
          </p:cNvPicPr>
          <p:nvPr/>
        </p:nvPicPr>
        <p:blipFill>
          <a:blip r:embed="rId3"/>
          <a:stretch>
            <a:fillRect/>
          </a:stretch>
        </p:blipFill>
        <p:spPr>
          <a:xfrm>
            <a:off x="10246012" y="1405529"/>
            <a:ext cx="1397419" cy="968877"/>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1357312" y="3433542"/>
            <a:ext cx="2259985" cy="2951768"/>
          </a:xfrm>
          <a:prstGeom prst="rect">
            <a:avLst/>
          </a:prstGeom>
        </p:spPr>
      </p:pic>
      <p:pic>
        <p:nvPicPr>
          <p:cNvPr id="8" name="Picture 7"/>
          <p:cNvPicPr>
            <a:picLocks noChangeAspect="1"/>
          </p:cNvPicPr>
          <p:nvPr/>
        </p:nvPicPr>
        <p:blipFill>
          <a:blip r:embed="rId5"/>
          <a:stretch>
            <a:fillRect/>
          </a:stretch>
        </p:blipFill>
        <p:spPr>
          <a:xfrm>
            <a:off x="4206876" y="3433542"/>
            <a:ext cx="4508500" cy="3002661"/>
          </a:xfrm>
          <a:prstGeom prst="rect">
            <a:avLst/>
          </a:prstGeom>
        </p:spPr>
      </p:pic>
      <p:pic>
        <p:nvPicPr>
          <p:cNvPr id="9" name="Picture 8"/>
          <p:cNvPicPr>
            <a:picLocks noChangeAspect="1"/>
          </p:cNvPicPr>
          <p:nvPr/>
        </p:nvPicPr>
        <p:blipFill>
          <a:blip r:embed="rId6"/>
          <a:stretch>
            <a:fillRect/>
          </a:stretch>
        </p:blipFill>
        <p:spPr>
          <a:xfrm>
            <a:off x="8914164" y="3420674"/>
            <a:ext cx="2895791" cy="1920875"/>
          </a:xfrm>
          <a:prstGeom prst="rect">
            <a:avLst/>
          </a:prstGeom>
        </p:spPr>
      </p:pic>
    </p:spTree>
    <p:extLst>
      <p:ext uri="{BB962C8B-B14F-4D97-AF65-F5344CB8AC3E}">
        <p14:creationId xmlns:p14="http://schemas.microsoft.com/office/powerpoint/2010/main" val="1037162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US" sz="1400" dirty="0">
                <a:solidFill>
                  <a:srgbClr val="002060"/>
                </a:solidFill>
              </a:rPr>
              <a:t>Job Title		: </a:t>
            </a:r>
            <a:r>
              <a:rPr lang="en-US" sz="1400" dirty="0" err="1"/>
              <a:t>Qabala</a:t>
            </a:r>
            <a:r>
              <a:rPr lang="en-US" sz="1400" dirty="0"/>
              <a:t> Stadium | Wind and Seismic Induced Design</a:t>
            </a:r>
          </a:p>
          <a:p>
            <a:pPr marL="0" indent="0" algn="just">
              <a:buNone/>
            </a:pPr>
            <a:r>
              <a:rPr lang="en-US" sz="1400" dirty="0">
                <a:solidFill>
                  <a:srgbClr val="002060"/>
                </a:solidFill>
              </a:rPr>
              <a:t>Project Location	: </a:t>
            </a:r>
            <a:r>
              <a:rPr lang="en-US" sz="1400" dirty="0" err="1"/>
              <a:t>Qabala</a:t>
            </a:r>
            <a:r>
              <a:rPr lang="en-US" sz="1400" dirty="0"/>
              <a:t>, Azerbaijan</a:t>
            </a:r>
          </a:p>
          <a:p>
            <a:pPr marL="0" indent="0" algn="just">
              <a:buNone/>
            </a:pPr>
            <a:r>
              <a:rPr lang="en-US" sz="1400" dirty="0">
                <a:solidFill>
                  <a:srgbClr val="002060"/>
                </a:solidFill>
              </a:rPr>
              <a:t>Year		: </a:t>
            </a:r>
            <a:r>
              <a:rPr lang="en-US" sz="1400" dirty="0"/>
              <a:t>2013</a:t>
            </a:r>
          </a:p>
          <a:p>
            <a:pPr marL="0" indent="0" algn="just">
              <a:buNone/>
            </a:pPr>
            <a:r>
              <a:rPr lang="en-US" sz="1400" dirty="0">
                <a:solidFill>
                  <a:srgbClr val="002060"/>
                </a:solidFill>
              </a:rPr>
              <a:t>Customer	: </a:t>
            </a:r>
            <a:r>
              <a:rPr lang="en-US" sz="1400" dirty="0" err="1"/>
              <a:t>İntaç</a:t>
            </a:r>
            <a:r>
              <a:rPr lang="en-US" sz="1400" dirty="0"/>
              <a:t> Construction &amp; Engineering</a:t>
            </a:r>
          </a:p>
          <a:p>
            <a:r>
              <a:rPr lang="en-US" sz="1400" dirty="0">
                <a:solidFill>
                  <a:srgbClr val="002060"/>
                </a:solidFill>
              </a:rPr>
              <a:t>Scope		: </a:t>
            </a:r>
            <a:r>
              <a:rPr lang="en-GB" sz="1400" dirty="0"/>
              <a:t>A football stadium is designed in city of </a:t>
            </a:r>
            <a:r>
              <a:rPr lang="en-GB" sz="1400" dirty="0" err="1"/>
              <a:t>Qabala</a:t>
            </a:r>
            <a:r>
              <a:rPr lang="en-GB" sz="1400" dirty="0"/>
              <a:t>, Azerbaijan, by the customer. Wind load analyses by using computational fluid dynamics (CFD) approaches have been conducted and a wind load report is prepared to be used as base in structural analyses. The wind load results provided by </a:t>
            </a:r>
            <a:r>
              <a:rPr lang="en-GB" sz="1400" dirty="0" err="1"/>
              <a:t>Senso</a:t>
            </a:r>
            <a:r>
              <a:rPr lang="en-GB" sz="1400" dirty="0"/>
              <a:t> are used in suitable design of facades, structural and non-structural components against wind loads.</a:t>
            </a:r>
            <a:endParaRPr lang="tr-TR" sz="1400" dirty="0"/>
          </a:p>
          <a:p>
            <a:pPr marL="0" indent="0" algn="just">
              <a:buNone/>
            </a:pPr>
            <a:endParaRPr lang="en-US" sz="1400" dirty="0"/>
          </a:p>
          <a:p>
            <a:endParaRPr lang="en-US" sz="14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38619" y="2587109"/>
            <a:ext cx="940642" cy="369332"/>
          </a:xfrm>
          <a:prstGeom prst="rect">
            <a:avLst/>
          </a:prstGeom>
          <a:noFill/>
        </p:spPr>
        <p:txBody>
          <a:bodyPr wrap="none" rtlCol="0">
            <a:spAutoFit/>
          </a:bodyPr>
          <a:lstStyle/>
          <a:p>
            <a:r>
              <a:rPr lang="en-US">
                <a:solidFill>
                  <a:srgbClr val="002060"/>
                </a:solidFill>
              </a:rPr>
              <a:t>[Turkey]</a:t>
            </a:r>
            <a:endParaRPr lang="en-US" dirty="0">
              <a:solidFill>
                <a:srgbClr val="002060"/>
              </a:solidFill>
            </a:endParaRPr>
          </a:p>
        </p:txBody>
      </p:sp>
      <p:sp>
        <p:nvSpPr>
          <p:cNvPr id="11" name="TextBox 10"/>
          <p:cNvSpPr txBox="1"/>
          <p:nvPr/>
        </p:nvSpPr>
        <p:spPr>
          <a:xfrm>
            <a:off x="10362060" y="787819"/>
            <a:ext cx="1093761" cy="369332"/>
          </a:xfrm>
          <a:prstGeom prst="rect">
            <a:avLst/>
          </a:prstGeom>
          <a:noFill/>
        </p:spPr>
        <p:txBody>
          <a:bodyPr wrap="none" rtlCol="0">
            <a:spAutoFit/>
          </a:bodyPr>
          <a:lstStyle/>
          <a:p>
            <a:r>
              <a:rPr lang="en-US" u="sng">
                <a:solidFill>
                  <a:srgbClr val="002060"/>
                </a:solidFill>
              </a:rPr>
              <a:t>Customer</a:t>
            </a:r>
            <a:endParaRPr lang="en-US" u="sng" dirty="0">
              <a:solidFill>
                <a:srgbClr val="002060"/>
              </a:solidFill>
            </a:endParaRPr>
          </a:p>
        </p:txBody>
      </p:sp>
      <p:pic>
        <p:nvPicPr>
          <p:cNvPr id="12" name="Picture 11"/>
          <p:cNvPicPr>
            <a:picLocks noChangeAspect="1"/>
          </p:cNvPicPr>
          <p:nvPr/>
        </p:nvPicPr>
        <p:blipFill>
          <a:blip r:embed="rId3"/>
          <a:stretch>
            <a:fillRect/>
          </a:stretch>
        </p:blipFill>
        <p:spPr>
          <a:xfrm>
            <a:off x="5867399" y="3724286"/>
            <a:ext cx="3533776" cy="2353494"/>
          </a:xfrm>
          <a:prstGeom prst="rect">
            <a:avLst/>
          </a:prstGeom>
        </p:spPr>
      </p:pic>
      <p:pic>
        <p:nvPicPr>
          <p:cNvPr id="13" name="Picture 12"/>
          <p:cNvPicPr>
            <a:picLocks noChangeAspect="1"/>
          </p:cNvPicPr>
          <p:nvPr/>
        </p:nvPicPr>
        <p:blipFill>
          <a:blip r:embed="rId4"/>
          <a:stretch>
            <a:fillRect/>
          </a:stretch>
        </p:blipFill>
        <p:spPr>
          <a:xfrm>
            <a:off x="550501" y="3724286"/>
            <a:ext cx="4699204" cy="2309323"/>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33421" y="1474888"/>
            <a:ext cx="2010929" cy="731009"/>
          </a:xfrm>
          <a:prstGeom prst="rect">
            <a:avLst/>
          </a:prstGeom>
        </p:spPr>
      </p:pic>
    </p:spTree>
    <p:extLst>
      <p:ext uri="{BB962C8B-B14F-4D97-AF65-F5344CB8AC3E}">
        <p14:creationId xmlns:p14="http://schemas.microsoft.com/office/powerpoint/2010/main" val="1445787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GB" sz="1300" dirty="0">
                <a:solidFill>
                  <a:srgbClr val="002060"/>
                </a:solidFill>
              </a:rPr>
              <a:t>Job Title	: </a:t>
            </a:r>
            <a:r>
              <a:rPr lang="en-GB" sz="1300" dirty="0"/>
              <a:t>Road Bridges | Expansion Joint</a:t>
            </a:r>
            <a:r>
              <a:rPr lang="tr-TR" sz="1300" dirty="0"/>
              <a:t>s</a:t>
            </a:r>
            <a:r>
              <a:rPr lang="en-GB" sz="1300" dirty="0"/>
              <a:t> Numerical Analyses</a:t>
            </a:r>
          </a:p>
          <a:p>
            <a:pPr marL="0" indent="0" algn="just">
              <a:buNone/>
            </a:pPr>
            <a:r>
              <a:rPr lang="en-GB" sz="1300" dirty="0">
                <a:solidFill>
                  <a:srgbClr val="002060"/>
                </a:solidFill>
              </a:rPr>
              <a:t>Project Location : </a:t>
            </a:r>
            <a:r>
              <a:rPr lang="en-GB" sz="1300" dirty="0"/>
              <a:t>Istanbul, Turkey</a:t>
            </a:r>
          </a:p>
          <a:p>
            <a:pPr marL="0" indent="0" algn="just">
              <a:buNone/>
            </a:pPr>
            <a:r>
              <a:rPr lang="en-GB" sz="1300" dirty="0">
                <a:solidFill>
                  <a:srgbClr val="002060"/>
                </a:solidFill>
              </a:rPr>
              <a:t>Year	: </a:t>
            </a:r>
            <a:r>
              <a:rPr lang="en-GB" sz="1300" dirty="0"/>
              <a:t>2017</a:t>
            </a:r>
          </a:p>
          <a:p>
            <a:pPr marL="0" indent="0" algn="just">
              <a:buNone/>
            </a:pPr>
            <a:r>
              <a:rPr lang="en-GB" sz="1300" dirty="0">
                <a:solidFill>
                  <a:srgbClr val="002060"/>
                </a:solidFill>
              </a:rPr>
              <a:t>Customer	: </a:t>
            </a:r>
            <a:r>
              <a:rPr lang="en-GB" sz="1300" dirty="0"/>
              <a:t>Arsan, Turkey</a:t>
            </a:r>
          </a:p>
          <a:p>
            <a:pPr marL="0" indent="0" algn="just">
              <a:buNone/>
            </a:pPr>
            <a:r>
              <a:rPr lang="en-GB" sz="1300" dirty="0">
                <a:solidFill>
                  <a:srgbClr val="002060"/>
                </a:solidFill>
              </a:rPr>
              <a:t>Scope	: Arsan produces </a:t>
            </a:r>
            <a:r>
              <a:rPr lang="en-GB" sz="1300" dirty="0"/>
              <a:t>structural expansion joints for road bridges. These joints open and close within pre-designed limits, allocating the thermal-induced length changes in the bridge decks. The joints should be able to safely bear the loads of the vehicles passing. </a:t>
            </a:r>
            <a:r>
              <a:rPr lang="en-GB" sz="1300" dirty="0" err="1"/>
              <a:t>Senso</a:t>
            </a:r>
            <a:r>
              <a:rPr lang="en-GB" sz="1300" dirty="0"/>
              <a:t> engineers provided complex scenario analyses for all expansion</a:t>
            </a:r>
            <a:r>
              <a:rPr lang="tr-TR" sz="1300" dirty="0"/>
              <a:t> </a:t>
            </a:r>
            <a:r>
              <a:rPr lang="tr-TR" sz="1300" dirty="0" err="1"/>
              <a:t>joint</a:t>
            </a:r>
            <a:r>
              <a:rPr lang="tr-TR" sz="1300" dirty="0"/>
              <a:t> </a:t>
            </a:r>
            <a:r>
              <a:rPr lang="tr-TR" sz="1300" dirty="0" err="1"/>
              <a:t>products</a:t>
            </a:r>
            <a:r>
              <a:rPr lang="tr-TR" sz="1300" dirty="0"/>
              <a:t> </a:t>
            </a:r>
            <a:r>
              <a:rPr lang="tr-TR" sz="1300" dirty="0" err="1"/>
              <a:t>to</a:t>
            </a:r>
            <a:r>
              <a:rPr lang="tr-TR" sz="1300" dirty="0"/>
              <a:t> </a:t>
            </a:r>
            <a:r>
              <a:rPr lang="tr-TR" sz="1300" dirty="0" err="1"/>
              <a:t>find</a:t>
            </a:r>
            <a:r>
              <a:rPr lang="tr-TR" sz="1300" dirty="0"/>
              <a:t> </a:t>
            </a:r>
            <a:r>
              <a:rPr lang="tr-TR" sz="1300" dirty="0" err="1"/>
              <a:t>the</a:t>
            </a:r>
            <a:r>
              <a:rPr lang="tr-TR" sz="1300" dirty="0"/>
              <a:t> </a:t>
            </a:r>
            <a:r>
              <a:rPr lang="tr-TR" sz="1300" dirty="0" err="1"/>
              <a:t>safety</a:t>
            </a:r>
            <a:r>
              <a:rPr lang="tr-TR" sz="1300" dirty="0"/>
              <a:t> </a:t>
            </a:r>
            <a:r>
              <a:rPr lang="tr-TR" sz="1300" dirty="0" err="1"/>
              <a:t>limits</a:t>
            </a:r>
            <a:r>
              <a:rPr lang="tr-TR" sz="1300" dirty="0"/>
              <a:t>. </a:t>
            </a:r>
            <a:r>
              <a:rPr lang="tr-TR" sz="1300" dirty="0" err="1"/>
              <a:t>The</a:t>
            </a:r>
            <a:r>
              <a:rPr lang="tr-TR" sz="1300" dirty="0"/>
              <a:t> </a:t>
            </a:r>
            <a:r>
              <a:rPr lang="tr-TR" sz="1300" dirty="0" err="1"/>
              <a:t>designed</a:t>
            </a:r>
            <a:r>
              <a:rPr lang="tr-TR" sz="1300" dirty="0"/>
              <a:t> </a:t>
            </a:r>
            <a:r>
              <a:rPr lang="tr-TR" sz="1300" dirty="0" err="1"/>
              <a:t>joints</a:t>
            </a:r>
            <a:r>
              <a:rPr lang="tr-TR" sz="1300" dirty="0"/>
              <a:t> </a:t>
            </a:r>
            <a:r>
              <a:rPr lang="tr-TR" sz="1300" dirty="0" err="1"/>
              <a:t>are</a:t>
            </a:r>
            <a:r>
              <a:rPr lang="tr-TR" sz="1300" dirty="0"/>
              <a:t> </a:t>
            </a:r>
            <a:r>
              <a:rPr lang="tr-TR" sz="1300" dirty="0" err="1"/>
              <a:t>applied</a:t>
            </a:r>
            <a:r>
              <a:rPr lang="tr-TR" sz="1300" dirty="0"/>
              <a:t> </a:t>
            </a:r>
            <a:r>
              <a:rPr lang="tr-TR" sz="1300" dirty="0" err="1"/>
              <a:t>to</a:t>
            </a:r>
            <a:r>
              <a:rPr lang="tr-TR" sz="1300" dirty="0"/>
              <a:t> </a:t>
            </a:r>
            <a:r>
              <a:rPr lang="tr-TR" sz="1300" dirty="0" err="1"/>
              <a:t>several</a:t>
            </a:r>
            <a:r>
              <a:rPr lang="tr-TR" sz="1300" dirty="0"/>
              <a:t> </a:t>
            </a:r>
            <a:r>
              <a:rPr lang="tr-TR" sz="1300" dirty="0" err="1"/>
              <a:t>highway</a:t>
            </a:r>
            <a:r>
              <a:rPr lang="tr-TR" sz="1300" dirty="0"/>
              <a:t> </a:t>
            </a:r>
            <a:r>
              <a:rPr lang="tr-TR" sz="1300" dirty="0" err="1"/>
              <a:t>bridges</a:t>
            </a:r>
            <a:r>
              <a:rPr lang="tr-TR" sz="1300" dirty="0"/>
              <a:t> in </a:t>
            </a:r>
            <a:r>
              <a:rPr lang="tr-TR" sz="1300" dirty="0" err="1"/>
              <a:t>Turkey</a:t>
            </a:r>
            <a:r>
              <a:rPr lang="tr-TR" sz="1300" dirty="0"/>
              <a:t> </a:t>
            </a:r>
            <a:r>
              <a:rPr lang="tr-TR" sz="1300" dirty="0" err="1"/>
              <a:t>and</a:t>
            </a:r>
            <a:r>
              <a:rPr lang="tr-TR" sz="1300" dirty="0"/>
              <a:t> </a:t>
            </a:r>
            <a:r>
              <a:rPr lang="tr-TR" sz="1300" dirty="0" err="1"/>
              <a:t>also</a:t>
            </a:r>
            <a:r>
              <a:rPr lang="tr-TR" sz="1300" dirty="0"/>
              <a:t> in Europe.</a:t>
            </a:r>
            <a:r>
              <a:rPr lang="en-GB" sz="1300" dirty="0"/>
              <a:t> </a:t>
            </a:r>
          </a:p>
          <a:p>
            <a:pPr marL="0" indent="0" algn="just">
              <a:buNone/>
            </a:pPr>
            <a:endParaRPr lang="en-GB" sz="1300" dirty="0"/>
          </a:p>
          <a:p>
            <a:endParaRPr lang="en-GB" sz="13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38619" y="2587109"/>
            <a:ext cx="940642" cy="369332"/>
          </a:xfrm>
          <a:prstGeom prst="rect">
            <a:avLst/>
          </a:prstGeom>
          <a:noFill/>
        </p:spPr>
        <p:txBody>
          <a:bodyPr wrap="none" rtlCol="0">
            <a:spAutoFit/>
          </a:bodyPr>
          <a:lstStyle/>
          <a:p>
            <a:r>
              <a:rPr lang="en-US">
                <a:solidFill>
                  <a:srgbClr val="002060"/>
                </a:solidFill>
              </a:rPr>
              <a:t>[Turkey]</a:t>
            </a:r>
            <a:endParaRPr lang="en-US" dirty="0">
              <a:solidFill>
                <a:srgbClr val="002060"/>
              </a:solidFill>
            </a:endParaRPr>
          </a:p>
        </p:txBody>
      </p:sp>
      <p:sp>
        <p:nvSpPr>
          <p:cNvPr id="11" name="TextBox 10"/>
          <p:cNvSpPr txBox="1"/>
          <p:nvPr/>
        </p:nvSpPr>
        <p:spPr>
          <a:xfrm>
            <a:off x="10362060" y="787819"/>
            <a:ext cx="1093761" cy="369332"/>
          </a:xfrm>
          <a:prstGeom prst="rect">
            <a:avLst/>
          </a:prstGeom>
          <a:noFill/>
        </p:spPr>
        <p:txBody>
          <a:bodyPr wrap="none" rtlCol="0">
            <a:spAutoFit/>
          </a:bodyPr>
          <a:lstStyle/>
          <a:p>
            <a:r>
              <a:rPr lang="en-US" u="sng">
                <a:solidFill>
                  <a:srgbClr val="002060"/>
                </a:solidFill>
              </a:rPr>
              <a:t>Customer</a:t>
            </a:r>
            <a:endParaRPr lang="en-US" u="sng" dirty="0">
              <a:solidFill>
                <a:srgbClr val="002060"/>
              </a:solidFill>
            </a:endParaRPr>
          </a:p>
        </p:txBody>
      </p:sp>
      <p:pic>
        <p:nvPicPr>
          <p:cNvPr id="3" name="Picture 2">
            <a:extLst>
              <a:ext uri="{FF2B5EF4-FFF2-40B4-BE49-F238E27FC236}">
                <a16:creationId xmlns:a16="http://schemas.microsoft.com/office/drawing/2014/main" id="{85978EC3-1F14-2E41-9808-23EAC38DD5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5226" y="1427367"/>
            <a:ext cx="1752568" cy="657213"/>
          </a:xfrm>
          <a:prstGeom prst="rect">
            <a:avLst/>
          </a:prstGeom>
        </p:spPr>
      </p:pic>
      <p:pic>
        <p:nvPicPr>
          <p:cNvPr id="7" name="Picture 6">
            <a:extLst>
              <a:ext uri="{FF2B5EF4-FFF2-40B4-BE49-F238E27FC236}">
                <a16:creationId xmlns:a16="http://schemas.microsoft.com/office/drawing/2014/main" id="{9D97D7B2-D251-BE4B-B7FF-B46C728586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6280" y="3544720"/>
            <a:ext cx="3149600" cy="2362200"/>
          </a:xfrm>
          <a:prstGeom prst="rect">
            <a:avLst/>
          </a:prstGeom>
        </p:spPr>
      </p:pic>
      <p:pic>
        <p:nvPicPr>
          <p:cNvPr id="8" name="Picture 7">
            <a:extLst>
              <a:ext uri="{FF2B5EF4-FFF2-40B4-BE49-F238E27FC236}">
                <a16:creationId xmlns:a16="http://schemas.microsoft.com/office/drawing/2014/main" id="{E408004D-FBD6-6D4A-85DD-C9B5CE1771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5760" y="3544720"/>
            <a:ext cx="3149600" cy="2362200"/>
          </a:xfrm>
          <a:prstGeom prst="rect">
            <a:avLst/>
          </a:prstGeom>
        </p:spPr>
      </p:pic>
      <p:pic>
        <p:nvPicPr>
          <p:cNvPr id="15" name="Picture 14" descr="sem330-opening-ultimate-hor-disp">
            <a:extLst>
              <a:ext uri="{FF2B5EF4-FFF2-40B4-BE49-F238E27FC236}">
                <a16:creationId xmlns:a16="http://schemas.microsoft.com/office/drawing/2014/main" id="{430B3606-3A1E-754E-A7FC-499D16BCC1A3}"/>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03274" y="3688642"/>
            <a:ext cx="4104005" cy="2320607"/>
          </a:xfrm>
          <a:prstGeom prst="rect">
            <a:avLst/>
          </a:prstGeom>
          <a:noFill/>
          <a:ln>
            <a:noFill/>
          </a:ln>
        </p:spPr>
      </p:pic>
    </p:spTree>
    <p:extLst>
      <p:ext uri="{BB962C8B-B14F-4D97-AF65-F5344CB8AC3E}">
        <p14:creationId xmlns:p14="http://schemas.microsoft.com/office/powerpoint/2010/main" val="287872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US" sz="1200" dirty="0">
                <a:solidFill>
                  <a:srgbClr val="002060"/>
                </a:solidFill>
              </a:rPr>
              <a:t>Job Title	</a:t>
            </a:r>
            <a:r>
              <a:rPr lang="en-GB" sz="1200" dirty="0">
                <a:solidFill>
                  <a:srgbClr val="002060"/>
                </a:solidFill>
              </a:rPr>
              <a:t>: Structural Checks on </a:t>
            </a:r>
            <a:r>
              <a:rPr lang="en-GB" sz="1200" dirty="0"/>
              <a:t>Wind Tur</a:t>
            </a:r>
            <a:r>
              <a:rPr lang="tr-TR" sz="1200" dirty="0"/>
              <a:t>b</a:t>
            </a:r>
            <a:r>
              <a:rPr lang="en-GB" sz="1200" dirty="0" err="1"/>
              <a:t>i</a:t>
            </a:r>
            <a:r>
              <a:rPr lang="tr-TR" sz="1200" dirty="0"/>
              <a:t>n</a:t>
            </a:r>
            <a:r>
              <a:rPr lang="en-GB" sz="1200" dirty="0" err="1"/>
              <a:t>es</a:t>
            </a:r>
            <a:endParaRPr lang="en-GB" sz="1200" dirty="0"/>
          </a:p>
          <a:p>
            <a:pPr marL="0" indent="0" algn="just">
              <a:buNone/>
            </a:pPr>
            <a:r>
              <a:rPr lang="en-GB" sz="1200" dirty="0">
                <a:solidFill>
                  <a:srgbClr val="002060"/>
                </a:solidFill>
              </a:rPr>
              <a:t>Project Location</a:t>
            </a:r>
            <a:r>
              <a:rPr lang="tr-TR" sz="1200" dirty="0">
                <a:solidFill>
                  <a:srgbClr val="002060"/>
                </a:solidFill>
              </a:rPr>
              <a:t> </a:t>
            </a:r>
            <a:r>
              <a:rPr lang="en-GB" sz="1200" dirty="0">
                <a:solidFill>
                  <a:srgbClr val="002060"/>
                </a:solidFill>
              </a:rPr>
              <a:t>: </a:t>
            </a:r>
            <a:r>
              <a:rPr lang="en-GB" sz="1200" dirty="0"/>
              <a:t>Turkey</a:t>
            </a:r>
          </a:p>
          <a:p>
            <a:pPr marL="0" indent="0" algn="just">
              <a:buNone/>
            </a:pPr>
            <a:r>
              <a:rPr lang="en-GB" sz="1200" dirty="0">
                <a:solidFill>
                  <a:srgbClr val="002060"/>
                </a:solidFill>
              </a:rPr>
              <a:t>Year	: </a:t>
            </a:r>
            <a:r>
              <a:rPr lang="en-GB" sz="1200" dirty="0"/>
              <a:t>2018</a:t>
            </a:r>
          </a:p>
          <a:p>
            <a:pPr marL="0" indent="0" algn="just">
              <a:buNone/>
            </a:pPr>
            <a:r>
              <a:rPr lang="en-GB" sz="1200" dirty="0">
                <a:solidFill>
                  <a:srgbClr val="002060"/>
                </a:solidFill>
              </a:rPr>
              <a:t>Customer	: </a:t>
            </a:r>
            <a:r>
              <a:rPr lang="en-GB" sz="1200" dirty="0" err="1"/>
              <a:t>Akenerji</a:t>
            </a:r>
            <a:r>
              <a:rPr lang="en-GB" sz="1200" dirty="0"/>
              <a:t>, Turkey</a:t>
            </a:r>
          </a:p>
          <a:p>
            <a:pPr marL="0" indent="0" algn="just">
              <a:buNone/>
            </a:pPr>
            <a:r>
              <a:rPr lang="en-GB" sz="1200" dirty="0">
                <a:solidFill>
                  <a:srgbClr val="002060"/>
                </a:solidFill>
              </a:rPr>
              <a:t>Scope	: </a:t>
            </a:r>
            <a:r>
              <a:rPr lang="en-GB" sz="1200" dirty="0" err="1"/>
              <a:t>Senso</a:t>
            </a:r>
            <a:r>
              <a:rPr lang="en-GB" sz="1200" dirty="0"/>
              <a:t> Engineering provided </a:t>
            </a:r>
            <a:r>
              <a:rPr lang="tr-TR" sz="1200" dirty="0" err="1"/>
              <a:t>real</a:t>
            </a:r>
            <a:r>
              <a:rPr lang="tr-TR" sz="1200" dirty="0"/>
              <a:t>-time </a:t>
            </a:r>
            <a:r>
              <a:rPr lang="en-GB" sz="1200" dirty="0"/>
              <a:t>displacement and acceleration measurements on the turbines, combining the measurements with high-end numerical analyses. The measurements and analyses were then used for approving the safety of the turbines.</a:t>
            </a:r>
          </a:p>
          <a:p>
            <a:pPr marL="0" indent="0" algn="just">
              <a:buNone/>
            </a:pPr>
            <a:endParaRPr lang="en-US" sz="1200" dirty="0"/>
          </a:p>
          <a:p>
            <a:endParaRPr lang="en-US" sz="12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316470" y="2238530"/>
            <a:ext cx="940514" cy="369332"/>
          </a:xfrm>
          <a:prstGeom prst="rect">
            <a:avLst/>
          </a:prstGeom>
          <a:noFill/>
        </p:spPr>
        <p:txBody>
          <a:bodyPr wrap="none" rtlCol="0">
            <a:spAutoFit/>
          </a:bodyPr>
          <a:lstStyle/>
          <a:p>
            <a:r>
              <a:rPr lang="en-US" dirty="0">
                <a:solidFill>
                  <a:srgbClr val="002060"/>
                </a:solidFill>
              </a:rPr>
              <a:t>[</a:t>
            </a:r>
            <a:r>
              <a:rPr lang="tr-TR" dirty="0" err="1">
                <a:solidFill>
                  <a:srgbClr val="002060"/>
                </a:solidFill>
              </a:rPr>
              <a:t>Turkey</a:t>
            </a:r>
            <a:r>
              <a:rPr lang="en-US" dirty="0">
                <a:solidFill>
                  <a:srgbClr val="002060"/>
                </a:solidFill>
              </a:rPr>
              <a:t>]</a:t>
            </a:r>
          </a:p>
        </p:txBody>
      </p:sp>
      <p:sp>
        <p:nvSpPr>
          <p:cNvPr id="11" name="TextBox 10"/>
          <p:cNvSpPr txBox="1"/>
          <p:nvPr/>
        </p:nvSpPr>
        <p:spPr>
          <a:xfrm>
            <a:off x="10362060" y="787819"/>
            <a:ext cx="1093761" cy="369332"/>
          </a:xfrm>
          <a:prstGeom prst="rect">
            <a:avLst/>
          </a:prstGeom>
          <a:noFill/>
        </p:spPr>
        <p:txBody>
          <a:bodyPr wrap="none" rtlCol="0">
            <a:spAutoFit/>
          </a:bodyPr>
          <a:lstStyle/>
          <a:p>
            <a:r>
              <a:rPr lang="en-US" u="sng">
                <a:solidFill>
                  <a:srgbClr val="002060"/>
                </a:solidFill>
              </a:rPr>
              <a:t>Customer</a:t>
            </a:r>
            <a:endParaRPr lang="en-US" u="sng" dirty="0">
              <a:solidFill>
                <a:srgbClr val="002060"/>
              </a:solidFill>
            </a:endParaRPr>
          </a:p>
        </p:txBody>
      </p:sp>
      <p:pic>
        <p:nvPicPr>
          <p:cNvPr id="3" name="Picture 2">
            <a:extLst>
              <a:ext uri="{FF2B5EF4-FFF2-40B4-BE49-F238E27FC236}">
                <a16:creationId xmlns:a16="http://schemas.microsoft.com/office/drawing/2014/main" id="{DDB5B7C7-DFEC-0544-9931-B42574E9BE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30879" y="1287625"/>
            <a:ext cx="1676400" cy="838200"/>
          </a:xfrm>
          <a:prstGeom prst="rect">
            <a:avLst/>
          </a:prstGeom>
        </p:spPr>
      </p:pic>
      <p:pic>
        <p:nvPicPr>
          <p:cNvPr id="13" name="Picture 12">
            <a:extLst>
              <a:ext uri="{FF2B5EF4-FFF2-40B4-BE49-F238E27FC236}">
                <a16:creationId xmlns:a16="http://schemas.microsoft.com/office/drawing/2014/main" id="{53B975E0-AA97-DF43-9B14-F9070458CF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2960" y="4027990"/>
            <a:ext cx="1997639" cy="2755364"/>
          </a:xfrm>
          <a:prstGeom prst="rect">
            <a:avLst/>
          </a:prstGeom>
        </p:spPr>
      </p:pic>
      <p:pic>
        <p:nvPicPr>
          <p:cNvPr id="16" name="Picture 15">
            <a:extLst>
              <a:ext uri="{FF2B5EF4-FFF2-40B4-BE49-F238E27FC236}">
                <a16:creationId xmlns:a16="http://schemas.microsoft.com/office/drawing/2014/main" id="{42EFA01D-7D89-5E4E-9FBD-92EBA4717B9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46852" y="3679057"/>
            <a:ext cx="4533900" cy="2839720"/>
          </a:xfrm>
          <a:prstGeom prst="rect">
            <a:avLst/>
          </a:prstGeom>
        </p:spPr>
      </p:pic>
      <p:pic>
        <p:nvPicPr>
          <p:cNvPr id="18" name="Picture 17">
            <a:extLst>
              <a:ext uri="{FF2B5EF4-FFF2-40B4-BE49-F238E27FC236}">
                <a16:creationId xmlns:a16="http://schemas.microsoft.com/office/drawing/2014/main" id="{069FA7D4-D5FC-964A-A1AB-DB5C5D044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8651036" y="3912829"/>
            <a:ext cx="3127137" cy="2084758"/>
          </a:xfrm>
          <a:prstGeom prst="rect">
            <a:avLst/>
          </a:prstGeom>
        </p:spPr>
      </p:pic>
    </p:spTree>
    <p:extLst>
      <p:ext uri="{BB962C8B-B14F-4D97-AF65-F5344CB8AC3E}">
        <p14:creationId xmlns:p14="http://schemas.microsoft.com/office/powerpoint/2010/main" val="367279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US" sz="2000" dirty="0">
                <a:solidFill>
                  <a:srgbClr val="002060"/>
                </a:solidFill>
              </a:rPr>
              <a:t>Job Title		: </a:t>
            </a:r>
            <a:r>
              <a:rPr lang="en-US" sz="2000" dirty="0"/>
              <a:t>Eurasia Tunnel | </a:t>
            </a:r>
            <a:r>
              <a:rPr lang="tr-TR" sz="2000" dirty="0"/>
              <a:t>Jet </a:t>
            </a:r>
            <a:r>
              <a:rPr lang="tr-TR" sz="2000" dirty="0" err="1"/>
              <a:t>Fans</a:t>
            </a:r>
            <a:r>
              <a:rPr lang="tr-TR" sz="2000" dirty="0"/>
              <a:t> </a:t>
            </a:r>
            <a:r>
              <a:rPr lang="tr-TR" sz="2000" dirty="0" err="1"/>
              <a:t>Vibration</a:t>
            </a:r>
            <a:r>
              <a:rPr lang="tr-TR" sz="2000" dirty="0"/>
              <a:t> Control</a:t>
            </a:r>
            <a:endParaRPr lang="en-US" sz="2000" dirty="0"/>
          </a:p>
          <a:p>
            <a:pPr marL="0" indent="0" algn="just">
              <a:buNone/>
            </a:pPr>
            <a:r>
              <a:rPr lang="en-US" sz="2000" dirty="0">
                <a:solidFill>
                  <a:srgbClr val="002060"/>
                </a:solidFill>
              </a:rPr>
              <a:t>Project Location	: </a:t>
            </a:r>
            <a:r>
              <a:rPr lang="en-US" sz="2000" dirty="0"/>
              <a:t>Istanbul, Turkey</a:t>
            </a:r>
          </a:p>
          <a:p>
            <a:pPr marL="0" indent="0" algn="just">
              <a:buNone/>
            </a:pPr>
            <a:r>
              <a:rPr lang="en-US" sz="2000" dirty="0">
                <a:solidFill>
                  <a:srgbClr val="002060"/>
                </a:solidFill>
              </a:rPr>
              <a:t>Year		: </a:t>
            </a:r>
            <a:r>
              <a:rPr lang="en-US" sz="2000" dirty="0"/>
              <a:t>201</a:t>
            </a:r>
            <a:r>
              <a:rPr lang="tr-TR" sz="2000" dirty="0"/>
              <a:t>8</a:t>
            </a:r>
            <a:endParaRPr lang="en-US" sz="2000" dirty="0"/>
          </a:p>
          <a:p>
            <a:pPr marL="0" indent="0" algn="just">
              <a:buNone/>
            </a:pPr>
            <a:r>
              <a:rPr lang="en-US" sz="2000" dirty="0">
                <a:solidFill>
                  <a:srgbClr val="002060"/>
                </a:solidFill>
              </a:rPr>
              <a:t>Customer	: </a:t>
            </a:r>
            <a:r>
              <a:rPr lang="en-US" sz="2000" dirty="0"/>
              <a:t>Egis Group</a:t>
            </a:r>
          </a:p>
          <a:p>
            <a:pPr marL="0" indent="0" algn="just">
              <a:buNone/>
            </a:pPr>
            <a:r>
              <a:rPr lang="en-US" sz="2000" dirty="0">
                <a:solidFill>
                  <a:srgbClr val="002060"/>
                </a:solidFill>
              </a:rPr>
              <a:t>Scope		: </a:t>
            </a:r>
            <a:r>
              <a:rPr lang="tr-TR" sz="2000" dirty="0" err="1"/>
              <a:t>The</a:t>
            </a:r>
            <a:r>
              <a:rPr lang="tr-TR" sz="2000" dirty="0"/>
              <a:t> </a:t>
            </a:r>
            <a:r>
              <a:rPr lang="tr-TR" sz="2000" dirty="0" err="1"/>
              <a:t>vibrations</a:t>
            </a:r>
            <a:r>
              <a:rPr lang="tr-TR" sz="2000" dirty="0"/>
              <a:t> in </a:t>
            </a:r>
            <a:r>
              <a:rPr lang="tr-TR" sz="2000" dirty="0" err="1"/>
              <a:t>the</a:t>
            </a:r>
            <a:r>
              <a:rPr lang="tr-TR" sz="2000" dirty="0"/>
              <a:t> jet </a:t>
            </a:r>
            <a:r>
              <a:rPr lang="tr-TR" sz="2000" dirty="0" err="1"/>
              <a:t>fans</a:t>
            </a:r>
            <a:r>
              <a:rPr lang="tr-TR" sz="2000" dirty="0"/>
              <a:t> of </a:t>
            </a:r>
            <a:r>
              <a:rPr lang="tr-TR" sz="2000" dirty="0" err="1"/>
              <a:t>the</a:t>
            </a:r>
            <a:r>
              <a:rPr lang="tr-TR" sz="2000" dirty="0"/>
              <a:t> </a:t>
            </a:r>
            <a:r>
              <a:rPr lang="tr-TR" sz="2000" dirty="0" err="1"/>
              <a:t>tunnel</a:t>
            </a:r>
            <a:r>
              <a:rPr lang="tr-TR" sz="2000" dirty="0"/>
              <a:t> </a:t>
            </a:r>
            <a:r>
              <a:rPr lang="tr-TR" sz="2000" dirty="0" err="1"/>
              <a:t>are</a:t>
            </a:r>
            <a:r>
              <a:rPr lang="tr-TR" sz="2000" dirty="0"/>
              <a:t> </a:t>
            </a:r>
            <a:r>
              <a:rPr lang="tr-TR" sz="2000" dirty="0" err="1"/>
              <a:t>controlled</a:t>
            </a:r>
            <a:r>
              <a:rPr lang="tr-TR" sz="2000" dirty="0"/>
              <a:t> </a:t>
            </a:r>
            <a:r>
              <a:rPr lang="tr-TR" sz="2000" dirty="0" err="1"/>
              <a:t>by</a:t>
            </a:r>
            <a:r>
              <a:rPr lang="tr-TR" sz="2000" dirty="0"/>
              <a:t> </a:t>
            </a:r>
            <a:r>
              <a:rPr lang="tr-TR" sz="2000" dirty="0" err="1"/>
              <a:t>the</a:t>
            </a:r>
            <a:r>
              <a:rPr lang="tr-TR" sz="2000" dirty="0"/>
              <a:t> </a:t>
            </a:r>
            <a:r>
              <a:rPr lang="tr-TR" sz="2000" dirty="0" err="1"/>
              <a:t>vibration</a:t>
            </a:r>
            <a:r>
              <a:rPr lang="tr-TR" sz="2000" dirty="0"/>
              <a:t> </a:t>
            </a:r>
            <a:r>
              <a:rPr lang="tr-TR" sz="2000" dirty="0" err="1"/>
              <a:t>isolation</a:t>
            </a:r>
            <a:r>
              <a:rPr lang="tr-TR" sz="2000" dirty="0"/>
              <a:t> </a:t>
            </a:r>
            <a:r>
              <a:rPr lang="tr-TR" sz="2000" dirty="0" err="1"/>
              <a:t>system</a:t>
            </a:r>
            <a:r>
              <a:rPr lang="tr-TR" sz="2000" dirty="0"/>
              <a:t> </a:t>
            </a:r>
            <a:r>
              <a:rPr lang="tr-TR" sz="2000" dirty="0" err="1"/>
              <a:t>that</a:t>
            </a:r>
            <a:r>
              <a:rPr lang="tr-TR" sz="2000" dirty="0"/>
              <a:t> is </a:t>
            </a:r>
            <a:r>
              <a:rPr lang="tr-TR" sz="2000" dirty="0" err="1"/>
              <a:t>designed</a:t>
            </a:r>
            <a:r>
              <a:rPr lang="tr-TR" sz="2000" dirty="0"/>
              <a:t> </a:t>
            </a:r>
            <a:r>
              <a:rPr lang="tr-TR" sz="2000" dirty="0" err="1"/>
              <a:t>by</a:t>
            </a:r>
            <a:r>
              <a:rPr lang="tr-TR" sz="2000" dirty="0"/>
              <a:t> </a:t>
            </a:r>
            <a:r>
              <a:rPr lang="tr-TR" sz="2000" dirty="0" err="1"/>
              <a:t>Senso</a:t>
            </a:r>
            <a:r>
              <a:rPr lang="tr-TR" sz="2000" dirty="0"/>
              <a:t> </a:t>
            </a:r>
            <a:r>
              <a:rPr lang="tr-TR" sz="2000" dirty="0" err="1"/>
              <a:t>Engineering</a:t>
            </a:r>
            <a:r>
              <a:rPr lang="tr-TR" sz="2000" dirty="0"/>
              <a:t>.</a:t>
            </a:r>
            <a:r>
              <a:rPr lang="en-US" sz="2000" dirty="0"/>
              <a:t>	</a:t>
            </a:r>
          </a:p>
          <a:p>
            <a:endParaRPr lang="en-US" sz="20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37712" y="2385963"/>
            <a:ext cx="940642" cy="369332"/>
          </a:xfrm>
          <a:prstGeom prst="rect">
            <a:avLst/>
          </a:prstGeom>
          <a:noFill/>
        </p:spPr>
        <p:txBody>
          <a:bodyPr wrap="none" rtlCol="0">
            <a:spAutoFit/>
          </a:bodyPr>
          <a:lstStyle/>
          <a:p>
            <a:r>
              <a:rPr lang="en-US">
                <a:solidFill>
                  <a:srgbClr val="002060"/>
                </a:solidFill>
              </a:rPr>
              <a:t>[Turkey]</a:t>
            </a:r>
            <a:endParaRPr lang="en-US" dirty="0">
              <a:solidFill>
                <a:srgbClr val="002060"/>
              </a:solidFill>
            </a:endParaRPr>
          </a:p>
        </p:txBody>
      </p:sp>
      <p:sp>
        <p:nvSpPr>
          <p:cNvPr id="11" name="TextBox 10"/>
          <p:cNvSpPr txBox="1"/>
          <p:nvPr/>
        </p:nvSpPr>
        <p:spPr>
          <a:xfrm>
            <a:off x="10362060" y="787819"/>
            <a:ext cx="1093761" cy="369332"/>
          </a:xfrm>
          <a:prstGeom prst="rect">
            <a:avLst/>
          </a:prstGeom>
          <a:noFill/>
        </p:spPr>
        <p:txBody>
          <a:bodyPr wrap="none" rtlCol="0">
            <a:spAutoFit/>
          </a:bodyPr>
          <a:lstStyle/>
          <a:p>
            <a:r>
              <a:rPr lang="en-US" u="sng">
                <a:solidFill>
                  <a:srgbClr val="002060"/>
                </a:solidFill>
              </a:rPr>
              <a:t>Customer</a:t>
            </a:r>
            <a:endParaRPr lang="en-US" u="sng" dirty="0">
              <a:solidFill>
                <a:srgbClr val="002060"/>
              </a:solidFill>
            </a:endParaRPr>
          </a:p>
        </p:txBody>
      </p:sp>
      <p:pic>
        <p:nvPicPr>
          <p:cNvPr id="8" name="Picture 7"/>
          <p:cNvPicPr>
            <a:picLocks noChangeAspect="1"/>
          </p:cNvPicPr>
          <p:nvPr/>
        </p:nvPicPr>
        <p:blipFill>
          <a:blip r:embed="rId3"/>
          <a:stretch>
            <a:fillRect/>
          </a:stretch>
        </p:blipFill>
        <p:spPr>
          <a:xfrm>
            <a:off x="10109260" y="1512094"/>
            <a:ext cx="1397000" cy="533400"/>
          </a:xfrm>
          <a:prstGeom prst="rect">
            <a:avLst/>
          </a:prstGeom>
        </p:spPr>
      </p:pic>
      <p:pic>
        <p:nvPicPr>
          <p:cNvPr id="9" name="Picture 8"/>
          <p:cNvPicPr>
            <a:picLocks noChangeAspect="1"/>
          </p:cNvPicPr>
          <p:nvPr/>
        </p:nvPicPr>
        <p:blipFill>
          <a:blip r:embed="rId4"/>
          <a:stretch>
            <a:fillRect/>
          </a:stretch>
        </p:blipFill>
        <p:spPr>
          <a:xfrm>
            <a:off x="8277209" y="4243389"/>
            <a:ext cx="3664102" cy="2157749"/>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4387" y="4243389"/>
            <a:ext cx="3462338" cy="2423637"/>
          </a:xfrm>
          <a:prstGeom prst="rect">
            <a:avLst/>
          </a:prstGeom>
        </p:spPr>
      </p:pic>
      <p:pic>
        <p:nvPicPr>
          <p:cNvPr id="15" name="Picture 1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01485" y="3007935"/>
            <a:ext cx="3404547" cy="3943942"/>
          </a:xfrm>
          <a:prstGeom prst="rect">
            <a:avLst/>
          </a:prstGeom>
        </p:spPr>
      </p:pic>
      <p:sp>
        <p:nvSpPr>
          <p:cNvPr id="16" name="Content Placeholder 2"/>
          <p:cNvSpPr txBox="1">
            <a:spLocks/>
          </p:cNvSpPr>
          <p:nvPr/>
        </p:nvSpPr>
        <p:spPr>
          <a:xfrm>
            <a:off x="4563003" y="3245983"/>
            <a:ext cx="7378307" cy="21597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Font typeface="Arial"/>
              <a:buNone/>
            </a:pPr>
            <a:r>
              <a:rPr lang="tr-TR" sz="2000" dirty="0" err="1"/>
              <a:t>Senso</a:t>
            </a:r>
            <a:r>
              <a:rPr lang="tr-TR" sz="2000" dirty="0"/>
              <a:t> </a:t>
            </a:r>
            <a:r>
              <a:rPr lang="tr-TR" sz="2000" dirty="0" err="1"/>
              <a:t>Engineering</a:t>
            </a:r>
            <a:r>
              <a:rPr lang="tr-TR" sz="2000" dirty="0"/>
              <a:t> </a:t>
            </a:r>
            <a:r>
              <a:rPr lang="tr-TR" sz="2000" dirty="0" err="1"/>
              <a:t>also</a:t>
            </a:r>
            <a:r>
              <a:rPr lang="tr-TR" sz="2000" dirty="0"/>
              <a:t> </a:t>
            </a:r>
            <a:r>
              <a:rPr lang="tr-TR" sz="2000" dirty="0" err="1"/>
              <a:t>installed</a:t>
            </a:r>
            <a:r>
              <a:rPr lang="tr-TR" sz="2000" dirty="0"/>
              <a:t> a </a:t>
            </a:r>
            <a:r>
              <a:rPr lang="tr-TR" sz="2000" dirty="0" err="1"/>
              <a:t>vibration</a:t>
            </a:r>
            <a:r>
              <a:rPr lang="tr-TR" sz="2000" dirty="0"/>
              <a:t> </a:t>
            </a:r>
            <a:r>
              <a:rPr lang="tr-TR" sz="2000" dirty="0" err="1"/>
              <a:t>montioring</a:t>
            </a:r>
            <a:r>
              <a:rPr lang="tr-TR" sz="2000" dirty="0"/>
              <a:t> </a:t>
            </a:r>
            <a:r>
              <a:rPr lang="tr-TR" sz="2000" dirty="0" err="1"/>
              <a:t>system</a:t>
            </a:r>
            <a:r>
              <a:rPr lang="tr-TR" sz="2000" dirty="0"/>
              <a:t> on </a:t>
            </a:r>
            <a:r>
              <a:rPr lang="tr-TR" sz="2000" dirty="0" err="1"/>
              <a:t>the</a:t>
            </a:r>
            <a:r>
              <a:rPr lang="tr-TR" sz="2000" dirty="0"/>
              <a:t> </a:t>
            </a:r>
            <a:r>
              <a:rPr lang="tr-TR" sz="2000" dirty="0" err="1"/>
              <a:t>fans</a:t>
            </a:r>
            <a:r>
              <a:rPr lang="tr-TR" sz="2000" dirty="0"/>
              <a:t>, </a:t>
            </a:r>
            <a:r>
              <a:rPr lang="tr-TR" sz="2000" dirty="0" err="1"/>
              <a:t>measuring</a:t>
            </a:r>
            <a:r>
              <a:rPr lang="tr-TR" sz="2000" dirty="0"/>
              <a:t> </a:t>
            </a:r>
            <a:r>
              <a:rPr lang="tr-TR" sz="2000" dirty="0" err="1"/>
              <a:t>the</a:t>
            </a:r>
            <a:r>
              <a:rPr lang="tr-TR" sz="2000" dirty="0"/>
              <a:t> </a:t>
            </a:r>
            <a:r>
              <a:rPr lang="tr-TR" sz="2000" dirty="0" err="1"/>
              <a:t>structural</a:t>
            </a:r>
            <a:r>
              <a:rPr lang="tr-TR" sz="2000" dirty="0"/>
              <a:t>-fan </a:t>
            </a:r>
            <a:r>
              <a:rPr lang="tr-TR" sz="2000" dirty="0" err="1"/>
              <a:t>vibration</a:t>
            </a:r>
            <a:r>
              <a:rPr lang="tr-TR" sz="2000" dirty="0"/>
              <a:t> </a:t>
            </a:r>
            <a:r>
              <a:rPr lang="tr-TR" sz="2000" dirty="0" err="1"/>
              <a:t>interaction</a:t>
            </a:r>
            <a:r>
              <a:rPr lang="tr-TR" sz="2000" dirty="0"/>
              <a:t>.</a:t>
            </a:r>
            <a:endParaRPr lang="en-US" sz="2000" dirty="0"/>
          </a:p>
          <a:p>
            <a:pPr marL="0" indent="0" algn="just">
              <a:buFont typeface="Arial"/>
              <a:buNone/>
            </a:pPr>
            <a:endParaRPr lang="en-US" sz="2000" dirty="0"/>
          </a:p>
          <a:p>
            <a:endParaRPr lang="en-US" sz="2000" dirty="0"/>
          </a:p>
        </p:txBody>
      </p:sp>
    </p:spTree>
    <p:extLst>
      <p:ext uri="{BB962C8B-B14F-4D97-AF65-F5344CB8AC3E}">
        <p14:creationId xmlns:p14="http://schemas.microsoft.com/office/powerpoint/2010/main" val="223197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US" sz="1200" dirty="0">
                <a:solidFill>
                  <a:srgbClr val="002060"/>
                </a:solidFill>
              </a:rPr>
              <a:t>Job Title	: </a:t>
            </a:r>
            <a:r>
              <a:rPr lang="tr-TR" sz="1200" dirty="0">
                <a:solidFill>
                  <a:srgbClr val="002060"/>
                </a:solidFill>
              </a:rPr>
              <a:t>ISKEN | </a:t>
            </a:r>
            <a:r>
              <a:rPr lang="tr-TR" sz="1200" dirty="0"/>
              <a:t>ID Fan Foundation </a:t>
            </a:r>
            <a:r>
              <a:rPr lang="tr-TR" sz="1200" dirty="0" err="1"/>
              <a:t>Vibration</a:t>
            </a:r>
            <a:r>
              <a:rPr lang="tr-TR" sz="1200" dirty="0"/>
              <a:t> </a:t>
            </a:r>
            <a:r>
              <a:rPr lang="tr-TR" sz="1200" dirty="0" err="1"/>
              <a:t>Measurements</a:t>
            </a:r>
            <a:endParaRPr lang="en-US" sz="1200" dirty="0"/>
          </a:p>
          <a:p>
            <a:pPr marL="0" indent="0" algn="just">
              <a:buNone/>
            </a:pPr>
            <a:r>
              <a:rPr lang="en-US" sz="1200" dirty="0">
                <a:solidFill>
                  <a:srgbClr val="002060"/>
                </a:solidFill>
              </a:rPr>
              <a:t>Project Location</a:t>
            </a:r>
            <a:r>
              <a:rPr lang="tr-TR" sz="1200" dirty="0">
                <a:solidFill>
                  <a:srgbClr val="002060"/>
                </a:solidFill>
              </a:rPr>
              <a:t> </a:t>
            </a:r>
            <a:r>
              <a:rPr lang="en-US" sz="1200" dirty="0">
                <a:solidFill>
                  <a:srgbClr val="002060"/>
                </a:solidFill>
              </a:rPr>
              <a:t>: </a:t>
            </a:r>
            <a:r>
              <a:rPr lang="en-US" sz="1200" dirty="0"/>
              <a:t>Adana, Turkey</a:t>
            </a:r>
          </a:p>
          <a:p>
            <a:pPr marL="0" indent="0" algn="just">
              <a:buNone/>
            </a:pPr>
            <a:r>
              <a:rPr lang="en-US" sz="1200" dirty="0">
                <a:solidFill>
                  <a:srgbClr val="002060"/>
                </a:solidFill>
              </a:rPr>
              <a:t>Year	: </a:t>
            </a:r>
            <a:r>
              <a:rPr lang="en-US" sz="1200" dirty="0"/>
              <a:t>2016</a:t>
            </a:r>
          </a:p>
          <a:p>
            <a:pPr marL="0" indent="0" algn="just">
              <a:buNone/>
            </a:pPr>
            <a:r>
              <a:rPr lang="en-US" sz="1200" dirty="0">
                <a:solidFill>
                  <a:srgbClr val="002060"/>
                </a:solidFill>
              </a:rPr>
              <a:t>Customer	: </a:t>
            </a:r>
            <a:r>
              <a:rPr lang="en-US" sz="1200" dirty="0" err="1"/>
              <a:t>Howden</a:t>
            </a:r>
            <a:r>
              <a:rPr lang="en-US" sz="1200" dirty="0"/>
              <a:t> Axial Fans</a:t>
            </a:r>
          </a:p>
          <a:p>
            <a:pPr marL="0" indent="0">
              <a:buNone/>
            </a:pPr>
            <a:r>
              <a:rPr lang="en-US" sz="1200" dirty="0">
                <a:solidFill>
                  <a:srgbClr val="002060"/>
                </a:solidFill>
              </a:rPr>
              <a:t>Scope	: </a:t>
            </a:r>
            <a:r>
              <a:rPr lang="en-GB" sz="1200" dirty="0"/>
              <a:t>Vibrations of a reinforced concrete foundation of an existing fan have been recorded for Howden Axial Fans at İSKEN </a:t>
            </a:r>
            <a:r>
              <a:rPr lang="en-GB" sz="1200" dirty="0" err="1"/>
              <a:t>Sugözü</a:t>
            </a:r>
            <a:r>
              <a:rPr lang="en-GB" sz="1200" dirty="0"/>
              <a:t> power plant in Eastern Turkey. The project is realized in a very short time with a fast mobilisation. The measurements of </a:t>
            </a:r>
            <a:r>
              <a:rPr lang="en-GB" sz="1200" dirty="0" err="1"/>
              <a:t>Senso</a:t>
            </a:r>
            <a:r>
              <a:rPr lang="en-GB" sz="1200" dirty="0"/>
              <a:t> Engineering provided insights on the rotational stiffness of the ID fan foundation. The measurements were taken with accelerometers that are suitable for detecting machine-induced vibrations, with a high sampling ratio.</a:t>
            </a:r>
            <a:endParaRPr lang="tr-TR" sz="1200" dirty="0"/>
          </a:p>
          <a:p>
            <a:pPr marL="0" indent="0" algn="just">
              <a:buNone/>
            </a:pPr>
            <a:endParaRPr lang="en-US" sz="1200" dirty="0"/>
          </a:p>
          <a:p>
            <a:endParaRPr lang="en-US" sz="12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316470" y="2238530"/>
            <a:ext cx="1184940" cy="369332"/>
          </a:xfrm>
          <a:prstGeom prst="rect">
            <a:avLst/>
          </a:prstGeom>
          <a:noFill/>
        </p:spPr>
        <p:txBody>
          <a:bodyPr wrap="none" rtlCol="0">
            <a:spAutoFit/>
          </a:bodyPr>
          <a:lstStyle/>
          <a:p>
            <a:r>
              <a:rPr lang="en-US">
                <a:solidFill>
                  <a:srgbClr val="002060"/>
                </a:solidFill>
              </a:rPr>
              <a:t>[Denmark]</a:t>
            </a:r>
            <a:endParaRPr lang="en-US" dirty="0">
              <a:solidFill>
                <a:srgbClr val="002060"/>
              </a:solidFill>
            </a:endParaRPr>
          </a:p>
        </p:txBody>
      </p:sp>
      <p:sp>
        <p:nvSpPr>
          <p:cNvPr id="11" name="TextBox 10"/>
          <p:cNvSpPr txBox="1"/>
          <p:nvPr/>
        </p:nvSpPr>
        <p:spPr>
          <a:xfrm>
            <a:off x="10362060" y="787819"/>
            <a:ext cx="1093761" cy="369332"/>
          </a:xfrm>
          <a:prstGeom prst="rect">
            <a:avLst/>
          </a:prstGeom>
          <a:noFill/>
        </p:spPr>
        <p:txBody>
          <a:bodyPr wrap="none" rtlCol="0">
            <a:spAutoFit/>
          </a:bodyPr>
          <a:lstStyle/>
          <a:p>
            <a:r>
              <a:rPr lang="en-US" u="sng">
                <a:solidFill>
                  <a:srgbClr val="002060"/>
                </a:solidFill>
              </a:rPr>
              <a:t>Customer</a:t>
            </a:r>
            <a:endParaRPr lang="en-US" u="sng" dirty="0">
              <a:solidFill>
                <a:srgbClr val="002060"/>
              </a:solidFill>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4221" y="1163419"/>
            <a:ext cx="1849438" cy="866192"/>
          </a:xfrm>
          <a:prstGeom prst="rect">
            <a:avLst/>
          </a:prstGeom>
        </p:spPr>
      </p:pic>
      <p:pic>
        <p:nvPicPr>
          <p:cNvPr id="9" name="Picture 8"/>
          <p:cNvPicPr>
            <a:picLocks noChangeAspect="1"/>
          </p:cNvPicPr>
          <p:nvPr/>
        </p:nvPicPr>
        <p:blipFill>
          <a:blip r:embed="rId3"/>
          <a:stretch>
            <a:fillRect/>
          </a:stretch>
        </p:blipFill>
        <p:spPr>
          <a:xfrm>
            <a:off x="5826559" y="3186113"/>
            <a:ext cx="4357687" cy="3268265"/>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347" y="3184686"/>
            <a:ext cx="4769284" cy="3266959"/>
          </a:xfrm>
          <a:prstGeom prst="rect">
            <a:avLst/>
          </a:prstGeom>
        </p:spPr>
      </p:pic>
    </p:spTree>
    <p:extLst>
      <p:ext uri="{BB962C8B-B14F-4D97-AF65-F5344CB8AC3E}">
        <p14:creationId xmlns:p14="http://schemas.microsoft.com/office/powerpoint/2010/main" val="185796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err="1"/>
              <a:t>Sample</a:t>
            </a:r>
            <a:r>
              <a:rPr lang="tr-TR" dirty="0"/>
              <a:t> </a:t>
            </a:r>
            <a:r>
              <a:rPr lang="en-US" dirty="0"/>
              <a:t>Projects</a:t>
            </a:r>
            <a:r>
              <a:rPr lang="tr-TR" dirty="0"/>
              <a:t> </a:t>
            </a:r>
            <a:br>
              <a:rPr lang="tr-TR" dirty="0"/>
            </a:br>
            <a:r>
              <a:rPr lang="tr-TR" dirty="0"/>
              <a:t>on</a:t>
            </a:r>
            <a:br>
              <a:rPr lang="tr-TR" dirty="0"/>
            </a:br>
            <a:r>
              <a:rPr lang="tr-TR" dirty="0" err="1"/>
              <a:t>Structural</a:t>
            </a:r>
            <a:r>
              <a:rPr lang="tr-TR" dirty="0"/>
              <a:t> </a:t>
            </a:r>
            <a:r>
              <a:rPr lang="tr-TR" dirty="0" err="1"/>
              <a:t>Monitoring</a:t>
            </a:r>
            <a:endParaRPr lang="en-US" dirty="0"/>
          </a:p>
        </p:txBody>
      </p:sp>
    </p:spTree>
    <p:extLst>
      <p:ext uri="{BB962C8B-B14F-4D97-AF65-F5344CB8AC3E}">
        <p14:creationId xmlns:p14="http://schemas.microsoft.com/office/powerpoint/2010/main" val="3411694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US" sz="1200" dirty="0">
                <a:solidFill>
                  <a:srgbClr val="002060"/>
                </a:solidFill>
              </a:rPr>
              <a:t>Job Title	: </a:t>
            </a:r>
            <a:r>
              <a:rPr lang="en-US" sz="1200" dirty="0" err="1"/>
              <a:t>Marmaray</a:t>
            </a:r>
            <a:r>
              <a:rPr lang="en-US" sz="1200" dirty="0"/>
              <a:t> Project | </a:t>
            </a:r>
            <a:r>
              <a:rPr lang="en-US" sz="1200" dirty="0" err="1"/>
              <a:t>Göztepe</a:t>
            </a:r>
            <a:r>
              <a:rPr lang="en-US" sz="1200" dirty="0"/>
              <a:t> Station SH Monitoring</a:t>
            </a:r>
          </a:p>
          <a:p>
            <a:pPr marL="0" indent="0" algn="just">
              <a:buNone/>
            </a:pPr>
            <a:r>
              <a:rPr lang="en-US" sz="1200" dirty="0">
                <a:solidFill>
                  <a:srgbClr val="002060"/>
                </a:solidFill>
              </a:rPr>
              <a:t>Project Location: </a:t>
            </a:r>
            <a:r>
              <a:rPr lang="en-US" sz="1200" dirty="0"/>
              <a:t>İstanbul,</a:t>
            </a:r>
            <a:r>
              <a:rPr lang="tr-TR" sz="1200" dirty="0"/>
              <a:t> </a:t>
            </a:r>
            <a:r>
              <a:rPr lang="en-US" sz="1200" dirty="0"/>
              <a:t>Turkey</a:t>
            </a:r>
          </a:p>
          <a:p>
            <a:pPr marL="0" indent="0" algn="just">
              <a:buNone/>
            </a:pPr>
            <a:r>
              <a:rPr lang="en-US" sz="1200" dirty="0">
                <a:solidFill>
                  <a:srgbClr val="002060"/>
                </a:solidFill>
              </a:rPr>
              <a:t>Year	: </a:t>
            </a:r>
            <a:r>
              <a:rPr lang="en-US" sz="1200" dirty="0"/>
              <a:t>2016</a:t>
            </a:r>
          </a:p>
          <a:p>
            <a:pPr marL="0" indent="0" algn="just">
              <a:buNone/>
            </a:pPr>
            <a:r>
              <a:rPr lang="en-US" sz="1200" dirty="0">
                <a:solidFill>
                  <a:srgbClr val="002060"/>
                </a:solidFill>
              </a:rPr>
              <a:t>Customer	: </a:t>
            </a:r>
            <a:r>
              <a:rPr lang="en-US" sz="1200" dirty="0"/>
              <a:t>OBS Engineering &amp; </a:t>
            </a:r>
            <a:r>
              <a:rPr lang="en-US" sz="1200" dirty="0" err="1"/>
              <a:t>Obrascón</a:t>
            </a:r>
            <a:r>
              <a:rPr lang="en-US" sz="1200" dirty="0"/>
              <a:t> </a:t>
            </a:r>
            <a:r>
              <a:rPr lang="en-US" sz="1200" dirty="0" err="1"/>
              <a:t>Huarte</a:t>
            </a:r>
            <a:r>
              <a:rPr lang="en-US" sz="1200" dirty="0"/>
              <a:t> Lain (OHL)</a:t>
            </a:r>
          </a:p>
          <a:p>
            <a:pPr marL="0" indent="0" algn="just">
              <a:buNone/>
            </a:pPr>
            <a:r>
              <a:rPr lang="en-US" sz="1200" dirty="0">
                <a:solidFill>
                  <a:srgbClr val="002060"/>
                </a:solidFill>
              </a:rPr>
              <a:t>Scope	: </a:t>
            </a:r>
            <a:r>
              <a:rPr lang="en-US" sz="1200" dirty="0"/>
              <a:t>Ambient vibration testing, Operational Modal Analysis, seismic monitoring system design, installment &amp; operation</a:t>
            </a:r>
            <a:r>
              <a:rPr lang="tr-TR" sz="1200" dirty="0"/>
              <a:t> </a:t>
            </a:r>
            <a:r>
              <a:rPr lang="tr-TR" sz="1200" dirty="0" err="1"/>
              <a:t>have</a:t>
            </a:r>
            <a:r>
              <a:rPr lang="tr-TR" sz="1200" dirty="0"/>
              <a:t> </a:t>
            </a:r>
            <a:r>
              <a:rPr lang="tr-TR" sz="1200" dirty="0" err="1"/>
              <a:t>been</a:t>
            </a:r>
            <a:r>
              <a:rPr lang="tr-TR" sz="1200" dirty="0"/>
              <a:t> </a:t>
            </a:r>
            <a:r>
              <a:rPr lang="tr-TR" sz="1200" dirty="0" err="1"/>
              <a:t>conducted</a:t>
            </a:r>
            <a:r>
              <a:rPr lang="tr-TR" sz="1200" dirty="0"/>
              <a:t>.</a:t>
            </a:r>
            <a:endParaRPr lang="en-US" sz="1200" dirty="0"/>
          </a:p>
          <a:p>
            <a:pPr marL="0" indent="0" algn="just">
              <a:buNone/>
            </a:pPr>
            <a:endParaRPr lang="en-US" sz="1200" dirty="0"/>
          </a:p>
          <a:p>
            <a:endParaRPr lang="en-US" sz="12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81548" y="2771775"/>
            <a:ext cx="940642" cy="369332"/>
          </a:xfrm>
          <a:prstGeom prst="rect">
            <a:avLst/>
          </a:prstGeom>
          <a:noFill/>
        </p:spPr>
        <p:txBody>
          <a:bodyPr wrap="none" rtlCol="0">
            <a:spAutoFit/>
          </a:bodyPr>
          <a:lstStyle/>
          <a:p>
            <a:r>
              <a:rPr lang="en-US" dirty="0">
                <a:solidFill>
                  <a:srgbClr val="002060"/>
                </a:solidFill>
              </a:rPr>
              <a:t>[Turkey]</a:t>
            </a:r>
          </a:p>
        </p:txBody>
      </p:sp>
      <p:sp>
        <p:nvSpPr>
          <p:cNvPr id="11" name="TextBox 10"/>
          <p:cNvSpPr txBox="1"/>
          <p:nvPr/>
        </p:nvSpPr>
        <p:spPr>
          <a:xfrm>
            <a:off x="10362060" y="787819"/>
            <a:ext cx="1179618" cy="369332"/>
          </a:xfrm>
          <a:prstGeom prst="rect">
            <a:avLst/>
          </a:prstGeom>
          <a:noFill/>
        </p:spPr>
        <p:txBody>
          <a:bodyPr wrap="none" rtlCol="0">
            <a:spAutoFit/>
          </a:bodyPr>
          <a:lstStyle/>
          <a:p>
            <a:r>
              <a:rPr lang="en-US" u="sng" dirty="0">
                <a:solidFill>
                  <a:srgbClr val="002060"/>
                </a:solidFill>
              </a:rPr>
              <a:t>Customers</a:t>
            </a:r>
          </a:p>
        </p:txBody>
      </p:sp>
      <p:pic>
        <p:nvPicPr>
          <p:cNvPr id="7" name="Picture 6"/>
          <p:cNvPicPr>
            <a:picLocks noChangeAspect="1"/>
          </p:cNvPicPr>
          <p:nvPr/>
        </p:nvPicPr>
        <p:blipFill>
          <a:blip r:embed="rId3"/>
          <a:stretch>
            <a:fillRect/>
          </a:stretch>
        </p:blipFill>
        <p:spPr>
          <a:xfrm>
            <a:off x="10264849" y="1306023"/>
            <a:ext cx="1135063" cy="63847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29719" y="2135959"/>
            <a:ext cx="1244300" cy="548523"/>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3493" y="3334985"/>
            <a:ext cx="2828102" cy="3334783"/>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28922" y="3334985"/>
            <a:ext cx="2643342" cy="3340223"/>
          </a:xfrm>
          <a:prstGeom prst="rect">
            <a:avLst/>
          </a:prstGeom>
        </p:spPr>
      </p:pic>
      <p:pic>
        <p:nvPicPr>
          <p:cNvPr id="15" name="Picture 14">
            <a:extLst>
              <a:ext uri="{FF2B5EF4-FFF2-40B4-BE49-F238E27FC236}">
                <a16:creationId xmlns:a16="http://schemas.microsoft.com/office/drawing/2014/main" id="{5DB7DEE8-DE80-3A4C-BFC3-C58285E8EA0B}"/>
              </a:ext>
            </a:extLst>
          </p:cNvPr>
          <p:cNvPicPr/>
          <p:nvPr/>
        </p:nvPicPr>
        <p:blipFill>
          <a:blip r:embed="rId7"/>
          <a:stretch>
            <a:fillRect/>
          </a:stretch>
        </p:blipFill>
        <p:spPr>
          <a:xfrm>
            <a:off x="6743930" y="3634115"/>
            <a:ext cx="4207939" cy="3035653"/>
          </a:xfrm>
          <a:prstGeom prst="rect">
            <a:avLst/>
          </a:prstGeom>
        </p:spPr>
      </p:pic>
    </p:spTree>
    <p:extLst>
      <p:ext uri="{BB962C8B-B14F-4D97-AF65-F5344CB8AC3E}">
        <p14:creationId xmlns:p14="http://schemas.microsoft.com/office/powerpoint/2010/main" val="327434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GB" sz="2000" dirty="0">
                <a:solidFill>
                  <a:srgbClr val="002060"/>
                </a:solidFill>
              </a:rPr>
              <a:t>Job Title		: </a:t>
            </a:r>
            <a:r>
              <a:rPr lang="en-GB" sz="2000" dirty="0" err="1"/>
              <a:t>Yildiz</a:t>
            </a:r>
            <a:r>
              <a:rPr lang="en-GB" sz="2000" dirty="0"/>
              <a:t> </a:t>
            </a:r>
            <a:r>
              <a:rPr lang="en-GB" sz="2000" dirty="0" err="1"/>
              <a:t>Saray</a:t>
            </a:r>
            <a:r>
              <a:rPr lang="en-GB" sz="2000" dirty="0"/>
              <a:t> Buildings | OM Analysis</a:t>
            </a:r>
          </a:p>
          <a:p>
            <a:pPr marL="0" indent="0" algn="just">
              <a:buNone/>
            </a:pPr>
            <a:r>
              <a:rPr lang="en-GB" sz="2000" dirty="0">
                <a:solidFill>
                  <a:srgbClr val="002060"/>
                </a:solidFill>
              </a:rPr>
              <a:t>Project Location	: </a:t>
            </a:r>
            <a:r>
              <a:rPr lang="en-GB" sz="2000" dirty="0"/>
              <a:t>Istanbul, Turkey</a:t>
            </a:r>
          </a:p>
          <a:p>
            <a:pPr marL="0" indent="0" algn="just">
              <a:buNone/>
            </a:pPr>
            <a:r>
              <a:rPr lang="en-GB" sz="2000" dirty="0">
                <a:solidFill>
                  <a:srgbClr val="002060"/>
                </a:solidFill>
              </a:rPr>
              <a:t>Year		: </a:t>
            </a:r>
            <a:r>
              <a:rPr lang="en-GB" sz="2000" dirty="0"/>
              <a:t>2017</a:t>
            </a:r>
          </a:p>
          <a:p>
            <a:pPr marL="0" indent="0" algn="just">
              <a:buNone/>
            </a:pPr>
            <a:r>
              <a:rPr lang="en-GB" sz="2000" dirty="0">
                <a:solidFill>
                  <a:srgbClr val="002060"/>
                </a:solidFill>
              </a:rPr>
              <a:t>Customer	: </a:t>
            </a:r>
            <a:r>
              <a:rPr lang="en-GB" sz="2000" dirty="0" err="1"/>
              <a:t>Promim</a:t>
            </a:r>
            <a:r>
              <a:rPr lang="en-GB" sz="2000"/>
              <a:t> Restoration</a:t>
            </a:r>
            <a:endParaRPr lang="en-GB" sz="2000" dirty="0"/>
          </a:p>
          <a:p>
            <a:pPr marL="0" indent="0" algn="just">
              <a:buNone/>
            </a:pPr>
            <a:r>
              <a:rPr lang="en-GB" sz="2000" dirty="0">
                <a:solidFill>
                  <a:srgbClr val="002060"/>
                </a:solidFill>
              </a:rPr>
              <a:t>Scope		: </a:t>
            </a:r>
            <a:r>
              <a:rPr lang="en-GB" sz="2000" dirty="0"/>
              <a:t>Ambient vibration measurements &amp; Operational Modal Analysis 		  on 3 historical masonry buildings have been conducted. The results were used by the structural engineer to calibrate the numerical models.</a:t>
            </a:r>
          </a:p>
          <a:p>
            <a:pPr marL="0" indent="0" algn="just">
              <a:buNone/>
            </a:pPr>
            <a:endParaRPr lang="en-GB" sz="2000" dirty="0"/>
          </a:p>
          <a:p>
            <a:endParaRPr lang="en-GB" sz="2000"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976" y="4027990"/>
            <a:ext cx="3106719" cy="2330039"/>
          </a:xfrm>
          <a:prstGeom prst="rect">
            <a:avLst/>
          </a:prstGeom>
        </p:spPr>
      </p:pic>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p:nvPicPr>
        <p:blipFill rotWithShape="1">
          <a:blip r:embed="rId3" cstate="print">
            <a:extLst>
              <a:ext uri="{28A0092B-C50C-407E-A947-70E740481C1C}">
                <a14:useLocalDpi xmlns:a14="http://schemas.microsoft.com/office/drawing/2010/main"/>
              </a:ext>
            </a:extLst>
          </a:blip>
          <a:srcRect/>
          <a:stretch/>
        </p:blipFill>
        <p:spPr bwMode="auto">
          <a:xfrm>
            <a:off x="5714855" y="3946967"/>
            <a:ext cx="4505592" cy="2411062"/>
          </a:xfrm>
          <a:prstGeom prst="rect">
            <a:avLst/>
          </a:prstGeom>
          <a:noFill/>
        </p:spPr>
      </p:pic>
    </p:spTree>
    <p:extLst>
      <p:ext uri="{BB962C8B-B14F-4D97-AF65-F5344CB8AC3E}">
        <p14:creationId xmlns:p14="http://schemas.microsoft.com/office/powerpoint/2010/main" val="11002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12191999" cy="665584"/>
          </a:xfrm>
        </p:spPr>
        <p:txBody>
          <a:bodyPr>
            <a:normAutofit fontScale="90000"/>
          </a:bodyPr>
          <a:lstStyle/>
          <a:p>
            <a:pPr algn="ctr"/>
            <a:r>
              <a:rPr lang="en-US" dirty="0"/>
              <a:t>Selected Projects</a:t>
            </a:r>
          </a:p>
        </p:txBody>
      </p:sp>
      <p:sp>
        <p:nvSpPr>
          <p:cNvPr id="5" name="Rectangle 4"/>
          <p:cNvSpPr/>
          <p:nvPr/>
        </p:nvSpPr>
        <p:spPr>
          <a:xfrm>
            <a:off x="0" y="622041"/>
            <a:ext cx="12192000" cy="45719"/>
          </a:xfrm>
          <a:prstGeom prst="rect">
            <a:avLst/>
          </a:prstGeom>
          <a:gradFill flip="none" rotWithShape="1">
            <a:gsLst>
              <a:gs pos="3000">
                <a:schemeClr val="bg1"/>
              </a:gs>
              <a:gs pos="68000">
                <a:schemeClr val="accent1">
                  <a:lumMod val="89000"/>
                </a:schemeClr>
              </a:gs>
              <a:gs pos="85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550501" y="1026367"/>
            <a:ext cx="8850674" cy="2159746"/>
          </a:xfrm>
        </p:spPr>
        <p:txBody>
          <a:bodyPr>
            <a:noAutofit/>
          </a:bodyPr>
          <a:lstStyle/>
          <a:p>
            <a:pPr marL="0" indent="0" algn="just">
              <a:buNone/>
            </a:pPr>
            <a:r>
              <a:rPr lang="en-GB" sz="2000" dirty="0">
                <a:solidFill>
                  <a:srgbClr val="002060"/>
                </a:solidFill>
              </a:rPr>
              <a:t>Job Title		: </a:t>
            </a:r>
            <a:r>
              <a:rPr lang="en-GB" sz="2000" dirty="0" err="1"/>
              <a:t>Barhal</a:t>
            </a:r>
            <a:r>
              <a:rPr lang="en-GB" sz="2000" dirty="0"/>
              <a:t> Church | OM Analysis</a:t>
            </a:r>
          </a:p>
          <a:p>
            <a:pPr marL="0" indent="0" algn="just">
              <a:buNone/>
            </a:pPr>
            <a:r>
              <a:rPr lang="en-GB" sz="2000" dirty="0">
                <a:solidFill>
                  <a:srgbClr val="002060"/>
                </a:solidFill>
              </a:rPr>
              <a:t>Project Location	: </a:t>
            </a:r>
            <a:r>
              <a:rPr lang="en-GB" sz="2000" dirty="0" err="1"/>
              <a:t>Artvin</a:t>
            </a:r>
            <a:r>
              <a:rPr lang="en-GB" sz="2000" dirty="0"/>
              <a:t>, Turkey</a:t>
            </a:r>
          </a:p>
          <a:p>
            <a:pPr marL="0" indent="0" algn="just">
              <a:buNone/>
            </a:pPr>
            <a:r>
              <a:rPr lang="en-GB" sz="2000" dirty="0">
                <a:solidFill>
                  <a:srgbClr val="002060"/>
                </a:solidFill>
              </a:rPr>
              <a:t>Year		: </a:t>
            </a:r>
            <a:r>
              <a:rPr lang="en-GB" sz="2000" dirty="0"/>
              <a:t>2016</a:t>
            </a:r>
          </a:p>
          <a:p>
            <a:pPr marL="0" indent="0" algn="just">
              <a:buNone/>
            </a:pPr>
            <a:r>
              <a:rPr lang="en-GB" sz="2000" dirty="0">
                <a:solidFill>
                  <a:srgbClr val="002060"/>
                </a:solidFill>
              </a:rPr>
              <a:t>Customer	: </a:t>
            </a:r>
            <a:r>
              <a:rPr lang="en-GB" sz="2000" dirty="0" err="1"/>
              <a:t>Gürsoy</a:t>
            </a:r>
            <a:r>
              <a:rPr lang="en-GB" sz="2000" dirty="0"/>
              <a:t> </a:t>
            </a:r>
            <a:r>
              <a:rPr lang="en-GB" sz="2000" dirty="0" err="1"/>
              <a:t>Grup</a:t>
            </a:r>
            <a:r>
              <a:rPr lang="en-GB" sz="2000" dirty="0"/>
              <a:t> </a:t>
            </a:r>
            <a:r>
              <a:rPr lang="en-GB" sz="2000" dirty="0" err="1"/>
              <a:t>Restorasyon</a:t>
            </a:r>
            <a:endParaRPr lang="en-GB" sz="2000" dirty="0"/>
          </a:p>
          <a:p>
            <a:pPr marL="0" indent="0" algn="just">
              <a:buNone/>
            </a:pPr>
            <a:r>
              <a:rPr lang="en-GB" sz="2000" dirty="0">
                <a:solidFill>
                  <a:srgbClr val="002060"/>
                </a:solidFill>
              </a:rPr>
              <a:t>Scope		: </a:t>
            </a:r>
            <a:r>
              <a:rPr lang="en-GB" sz="2000" dirty="0"/>
              <a:t>Ambient vibration testing and Operational Modal Analysis on a 9th century stone masonry church were conducted. The results were used calibrating the observed damage and the numerical model assumptions.</a:t>
            </a:r>
          </a:p>
          <a:p>
            <a:endParaRPr lang="en-GB" sz="2000" dirty="0"/>
          </a:p>
        </p:txBody>
      </p:sp>
      <p:cxnSp>
        <p:nvCxnSpPr>
          <p:cNvPr id="10" name="Straight Connector 9"/>
          <p:cNvCxnSpPr/>
          <p:nvPr/>
        </p:nvCxnSpPr>
        <p:spPr>
          <a:xfrm flipH="1">
            <a:off x="9729788" y="785813"/>
            <a:ext cx="0" cy="198596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481548" y="2771775"/>
            <a:ext cx="940642" cy="369332"/>
          </a:xfrm>
          <a:prstGeom prst="rect">
            <a:avLst/>
          </a:prstGeom>
          <a:noFill/>
        </p:spPr>
        <p:txBody>
          <a:bodyPr wrap="none" rtlCol="0">
            <a:spAutoFit/>
          </a:bodyPr>
          <a:lstStyle/>
          <a:p>
            <a:r>
              <a:rPr lang="en-US" dirty="0">
                <a:solidFill>
                  <a:srgbClr val="002060"/>
                </a:solidFill>
              </a:rPr>
              <a:t>[Turkey]</a:t>
            </a:r>
          </a:p>
        </p:txBody>
      </p:sp>
      <p:sp>
        <p:nvSpPr>
          <p:cNvPr id="11" name="TextBox 10"/>
          <p:cNvSpPr txBox="1"/>
          <p:nvPr/>
        </p:nvSpPr>
        <p:spPr>
          <a:xfrm>
            <a:off x="10362060" y="787819"/>
            <a:ext cx="1179618" cy="369332"/>
          </a:xfrm>
          <a:prstGeom prst="rect">
            <a:avLst/>
          </a:prstGeom>
          <a:noFill/>
        </p:spPr>
        <p:txBody>
          <a:bodyPr wrap="none" rtlCol="0">
            <a:spAutoFit/>
          </a:bodyPr>
          <a:lstStyle/>
          <a:p>
            <a:r>
              <a:rPr lang="en-US" u="sng" dirty="0">
                <a:solidFill>
                  <a:srgbClr val="002060"/>
                </a:solidFill>
              </a:rPr>
              <a:t>Customers</a:t>
            </a:r>
          </a:p>
        </p:txBody>
      </p:sp>
      <p:pic>
        <p:nvPicPr>
          <p:cNvPr id="3" name="Picture 2"/>
          <p:cNvPicPr>
            <a:picLocks noChangeAspect="1"/>
          </p:cNvPicPr>
          <p:nvPr/>
        </p:nvPicPr>
        <p:blipFill>
          <a:blip r:embed="rId3"/>
          <a:stretch>
            <a:fillRect/>
          </a:stretch>
        </p:blipFill>
        <p:spPr>
          <a:xfrm>
            <a:off x="8125427" y="3498199"/>
            <a:ext cx="3630393" cy="2473975"/>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0050" y="3669175"/>
            <a:ext cx="3063267" cy="23030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85121" y="3773523"/>
            <a:ext cx="2933309" cy="2198651"/>
          </a:xfrm>
          <a:prstGeom prst="rect">
            <a:avLst/>
          </a:prstGeom>
        </p:spPr>
      </p:pic>
      <p:pic>
        <p:nvPicPr>
          <p:cNvPr id="15" name="Picture 14"/>
          <p:cNvPicPr>
            <a:picLocks noChangeAspect="1"/>
          </p:cNvPicPr>
          <p:nvPr/>
        </p:nvPicPr>
        <p:blipFill>
          <a:blip r:embed="rId6"/>
          <a:stretch>
            <a:fillRect/>
          </a:stretch>
        </p:blipFill>
        <p:spPr>
          <a:xfrm>
            <a:off x="10058402" y="1356944"/>
            <a:ext cx="1769591" cy="923265"/>
          </a:xfrm>
          <a:prstGeom prst="rect">
            <a:avLst/>
          </a:prstGeom>
        </p:spPr>
      </p:pic>
    </p:spTree>
    <p:extLst>
      <p:ext uri="{BB962C8B-B14F-4D97-AF65-F5344CB8AC3E}">
        <p14:creationId xmlns:p14="http://schemas.microsoft.com/office/powerpoint/2010/main" val="169527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3282"/>
            <a:ext cx="12191999" cy="665584"/>
          </a:xfrm>
        </p:spPr>
        <p:txBody>
          <a:bodyPr>
            <a:normAutofit fontScale="90000"/>
          </a:bodyPr>
          <a:lstStyle/>
          <a:p>
            <a:pPr algn="ctr"/>
            <a:r>
              <a:rPr lang="tr-TR" dirty="0" err="1"/>
              <a:t>Sample</a:t>
            </a:r>
            <a:r>
              <a:rPr lang="tr-TR" dirty="0"/>
              <a:t> </a:t>
            </a:r>
            <a:r>
              <a:rPr lang="en-US" dirty="0"/>
              <a:t>Projects</a:t>
            </a:r>
            <a:r>
              <a:rPr lang="tr-TR" dirty="0"/>
              <a:t> </a:t>
            </a:r>
            <a:br>
              <a:rPr lang="tr-TR" dirty="0"/>
            </a:br>
            <a:r>
              <a:rPr lang="tr-TR" dirty="0"/>
              <a:t>on</a:t>
            </a:r>
            <a:br>
              <a:rPr lang="tr-TR" dirty="0"/>
            </a:br>
            <a:r>
              <a:rPr lang="tr-TR" dirty="0" err="1"/>
              <a:t>Proof</a:t>
            </a:r>
            <a:r>
              <a:rPr lang="tr-TR" dirty="0"/>
              <a:t> </a:t>
            </a:r>
            <a:r>
              <a:rPr lang="tr-TR" dirty="0" err="1"/>
              <a:t>Tests</a:t>
            </a:r>
            <a:endParaRPr lang="en-US" dirty="0"/>
          </a:p>
        </p:txBody>
      </p:sp>
    </p:spTree>
    <p:extLst>
      <p:ext uri="{BB962C8B-B14F-4D97-AF65-F5344CB8AC3E}">
        <p14:creationId xmlns:p14="http://schemas.microsoft.com/office/powerpoint/2010/main" val="1984821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7091</TotalTime>
  <Words>116</Words>
  <Application>Microsoft Macintosh PowerPoint</Application>
  <PresentationFormat>Widescreen</PresentationFormat>
  <Paragraphs>98</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Sample Projects  on Structural Vibration Solutions</vt:lpstr>
      <vt:lpstr>Selected Projects</vt:lpstr>
      <vt:lpstr>PowerPoint Presentation</vt:lpstr>
      <vt:lpstr>Selected Projects</vt:lpstr>
      <vt:lpstr>Sample Projects  on Structural Monitoring</vt:lpstr>
      <vt:lpstr>Selected Projects</vt:lpstr>
      <vt:lpstr>Selected Projects</vt:lpstr>
      <vt:lpstr>Selected Projects</vt:lpstr>
      <vt:lpstr>Sample Projects  on Proof Tests</vt:lpstr>
      <vt:lpstr>Selected Projects</vt:lpstr>
      <vt:lpstr>Selected Projects</vt:lpstr>
      <vt:lpstr>Sample Projects  on Structural Analyses</vt:lpstr>
      <vt:lpstr>Selected Projects</vt:lpstr>
      <vt:lpstr>Selected Projects</vt:lpstr>
      <vt:lpstr>Selected Projects</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 IE, Ihsan</dc:creator>
  <cp:lastModifiedBy>Bal IE, Ihsan</cp:lastModifiedBy>
  <cp:revision>48</cp:revision>
  <dcterms:created xsi:type="dcterms:W3CDTF">2017-10-05T08:58:36Z</dcterms:created>
  <dcterms:modified xsi:type="dcterms:W3CDTF">2018-01-30T23:07:22Z</dcterms:modified>
</cp:coreProperties>
</file>