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4" r:id="rId2"/>
    <p:sldId id="284" r:id="rId3"/>
    <p:sldId id="285" r:id="rId4"/>
    <p:sldId id="286" r:id="rId5"/>
    <p:sldId id="275" r:id="rId6"/>
    <p:sldId id="283" r:id="rId7"/>
    <p:sldId id="279" r:id="rId8"/>
    <p:sldId id="280" r:id="rId9"/>
    <p:sldId id="276" r:id="rId10"/>
    <p:sldId id="281" r:id="rId11"/>
    <p:sldId id="282" r:id="rId12"/>
    <p:sldId id="278" r:id="rId13"/>
    <p:sldId id="266" r:id="rId14"/>
    <p:sldId id="270"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2"/>
    <p:restoredTop sz="94659"/>
  </p:normalViewPr>
  <p:slideViewPr>
    <p:cSldViewPr snapToGrid="0" snapToObjects="1">
      <p:cViewPr varScale="1">
        <p:scale>
          <a:sx n="110" d="100"/>
          <a:sy n="110" d="100"/>
        </p:scale>
        <p:origin x="4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43593-3816-8543-9A69-37B4F45DEF01}" type="datetimeFigureOut">
              <a:rPr lang="en-US" smtClean="0"/>
              <a:t>1/31/18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73223-C985-4340-8643-4F86844D90AE}" type="slidenum">
              <a:rPr lang="en-US" smtClean="0"/>
              <a:t>‹#›</a:t>
            </a:fld>
            <a:endParaRPr lang="en-US"/>
          </a:p>
        </p:txBody>
      </p:sp>
    </p:spTree>
    <p:extLst>
      <p:ext uri="{BB962C8B-B14F-4D97-AF65-F5344CB8AC3E}">
        <p14:creationId xmlns:p14="http://schemas.microsoft.com/office/powerpoint/2010/main" val="93263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A1573223-C985-4340-8643-4F86844D90AE}" type="slidenum">
              <a:rPr lang="en-US" smtClean="0"/>
              <a:t>3</a:t>
            </a:fld>
            <a:endParaRPr lang="en-US"/>
          </a:p>
        </p:txBody>
      </p:sp>
    </p:spTree>
    <p:extLst>
      <p:ext uri="{BB962C8B-B14F-4D97-AF65-F5344CB8AC3E}">
        <p14:creationId xmlns:p14="http://schemas.microsoft.com/office/powerpoint/2010/main" val="131870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73223-C985-4340-8643-4F86844D90AE}" type="slidenum">
              <a:rPr lang="en-US" smtClean="0"/>
              <a:t>6</a:t>
            </a:fld>
            <a:endParaRPr lang="en-US"/>
          </a:p>
        </p:txBody>
      </p:sp>
    </p:spTree>
    <p:extLst>
      <p:ext uri="{BB962C8B-B14F-4D97-AF65-F5344CB8AC3E}">
        <p14:creationId xmlns:p14="http://schemas.microsoft.com/office/powerpoint/2010/main" val="135379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73223-C985-4340-8643-4F86844D90AE}" type="slidenum">
              <a:rPr lang="en-US" smtClean="0"/>
              <a:t>8</a:t>
            </a:fld>
            <a:endParaRPr lang="en-US"/>
          </a:p>
        </p:txBody>
      </p:sp>
    </p:spTree>
    <p:extLst>
      <p:ext uri="{BB962C8B-B14F-4D97-AF65-F5344CB8AC3E}">
        <p14:creationId xmlns:p14="http://schemas.microsoft.com/office/powerpoint/2010/main" val="314065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73223-C985-4340-8643-4F86844D90AE}" type="slidenum">
              <a:rPr lang="en-US" smtClean="0"/>
              <a:t>10</a:t>
            </a:fld>
            <a:endParaRPr lang="en-US"/>
          </a:p>
        </p:txBody>
      </p:sp>
    </p:spTree>
    <p:extLst>
      <p:ext uri="{BB962C8B-B14F-4D97-AF65-F5344CB8AC3E}">
        <p14:creationId xmlns:p14="http://schemas.microsoft.com/office/powerpoint/2010/main" val="336981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73223-C985-4340-8643-4F86844D90AE}" type="slidenum">
              <a:rPr lang="en-US" smtClean="0"/>
              <a:t>11</a:t>
            </a:fld>
            <a:endParaRPr lang="en-US"/>
          </a:p>
        </p:txBody>
      </p:sp>
    </p:spTree>
    <p:extLst>
      <p:ext uri="{BB962C8B-B14F-4D97-AF65-F5344CB8AC3E}">
        <p14:creationId xmlns:p14="http://schemas.microsoft.com/office/powerpoint/2010/main" val="280500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73223-C985-4340-8643-4F86844D90AE}" type="slidenum">
              <a:rPr lang="en-US" smtClean="0"/>
              <a:t>13</a:t>
            </a:fld>
            <a:endParaRPr lang="en-US"/>
          </a:p>
        </p:txBody>
      </p:sp>
    </p:spTree>
    <p:extLst>
      <p:ext uri="{BB962C8B-B14F-4D97-AF65-F5344CB8AC3E}">
        <p14:creationId xmlns:p14="http://schemas.microsoft.com/office/powerpoint/2010/main" val="46651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73223-C985-4340-8643-4F86844D90AE}" type="slidenum">
              <a:rPr lang="en-US" smtClean="0"/>
              <a:t>14</a:t>
            </a:fld>
            <a:endParaRPr lang="en-US"/>
          </a:p>
        </p:txBody>
      </p:sp>
    </p:spTree>
    <p:extLst>
      <p:ext uri="{BB962C8B-B14F-4D97-AF65-F5344CB8AC3E}">
        <p14:creationId xmlns:p14="http://schemas.microsoft.com/office/powerpoint/2010/main" val="57040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73223-C985-4340-8643-4F86844D90AE}" type="slidenum">
              <a:rPr lang="en-US" smtClean="0"/>
              <a:t>15</a:t>
            </a:fld>
            <a:endParaRPr lang="en-US"/>
          </a:p>
        </p:txBody>
      </p:sp>
    </p:spTree>
    <p:extLst>
      <p:ext uri="{BB962C8B-B14F-4D97-AF65-F5344CB8AC3E}">
        <p14:creationId xmlns:p14="http://schemas.microsoft.com/office/powerpoint/2010/main" val="319092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4724EE-D929-8D45-8E6F-C7E5A47E34DE}" type="datetimeFigureOut">
              <a:rPr lang="en-US" smtClean="0"/>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32872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724EE-D929-8D45-8E6F-C7E5A47E34DE}" type="datetimeFigureOut">
              <a:rPr lang="en-US" smtClean="0"/>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211033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724EE-D929-8D45-8E6F-C7E5A47E34DE}" type="datetimeFigureOut">
              <a:rPr lang="en-US" smtClean="0"/>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59925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724EE-D929-8D45-8E6F-C7E5A47E34DE}" type="datetimeFigureOut">
              <a:rPr lang="en-US" smtClean="0"/>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148878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4724EE-D929-8D45-8E6F-C7E5A47E34DE}" type="datetimeFigureOut">
              <a:rPr lang="en-US" smtClean="0"/>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160883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4724EE-D929-8D45-8E6F-C7E5A47E34DE}" type="datetimeFigureOut">
              <a:rPr lang="en-US" smtClean="0"/>
              <a:t>1/31/18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69961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724EE-D929-8D45-8E6F-C7E5A47E34DE}" type="datetimeFigureOut">
              <a:rPr lang="en-US" smtClean="0"/>
              <a:t>1/31/18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9560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4724EE-D929-8D45-8E6F-C7E5A47E34DE}" type="datetimeFigureOut">
              <a:rPr lang="en-US" smtClean="0"/>
              <a:t>1/31/18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32762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724EE-D929-8D45-8E6F-C7E5A47E34DE}" type="datetimeFigureOut">
              <a:rPr lang="en-US" smtClean="0"/>
              <a:t>1/31/18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281271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4724EE-D929-8D45-8E6F-C7E5A47E34DE}" type="datetimeFigureOut">
              <a:rPr lang="en-US" smtClean="0"/>
              <a:t>1/31/18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71140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4724EE-D929-8D45-8E6F-C7E5A47E34DE}" type="datetimeFigureOut">
              <a:rPr lang="en-US" smtClean="0"/>
              <a:t>1/31/18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145929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724EE-D929-8D45-8E6F-C7E5A47E34DE}" type="datetimeFigureOut">
              <a:rPr lang="en-US" smtClean="0"/>
              <a:t>1/31/18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C7191-B1D2-FC45-9DAE-17B3E54855D8}" type="slidenum">
              <a:rPr lang="en-US" smtClean="0"/>
              <a:t>‹#›</a:t>
            </a:fld>
            <a:endParaRPr lang="en-US"/>
          </a:p>
        </p:txBody>
      </p:sp>
    </p:spTree>
    <p:extLst>
      <p:ext uri="{BB962C8B-B14F-4D97-AF65-F5344CB8AC3E}">
        <p14:creationId xmlns:p14="http://schemas.microsoft.com/office/powerpoint/2010/main" val="1104363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tiff"/><Relationship Id="rId7" Type="http://schemas.openxmlformats.org/officeDocument/2006/relationships/image" Target="../media/image29.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tiff"/><Relationship Id="rId5" Type="http://schemas.openxmlformats.org/officeDocument/2006/relationships/image" Target="../media/image32.tiff"/><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6.tiff"/><Relationship Id="rId4" Type="http://schemas.openxmlformats.org/officeDocument/2006/relationships/image" Target="../media/image35.tiff"/></Relationships>
</file>

<file path=ppt/slides/_rels/slide15.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6.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tiff"/><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23282"/>
            <a:ext cx="12191999" cy="665584"/>
          </a:xfrm>
        </p:spPr>
        <p:txBody>
          <a:bodyPr>
            <a:normAutofit fontScale="90000"/>
          </a:bodyPr>
          <a:lstStyle/>
          <a:p>
            <a:pPr algn="ctr"/>
            <a:r>
              <a:rPr lang="tr-TR" dirty="0"/>
              <a:t>Örnek Projeler:</a:t>
            </a:r>
            <a:br>
              <a:rPr lang="tr-TR" dirty="0"/>
            </a:br>
            <a:br>
              <a:rPr lang="tr-TR" dirty="0"/>
            </a:br>
            <a:r>
              <a:rPr lang="tr-TR" dirty="0"/>
              <a:t>Yapısal Titreşim Kontrolü</a:t>
            </a:r>
            <a:endParaRPr lang="en-US" dirty="0"/>
          </a:p>
        </p:txBody>
      </p:sp>
    </p:spTree>
    <p:extLst>
      <p:ext uri="{BB962C8B-B14F-4D97-AF65-F5344CB8AC3E}">
        <p14:creationId xmlns:p14="http://schemas.microsoft.com/office/powerpoint/2010/main" val="2728309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800434"/>
            <a:ext cx="8850674" cy="2159746"/>
          </a:xfrm>
        </p:spPr>
        <p:txBody>
          <a:bodyPr>
            <a:noAutofit/>
          </a:bodyPr>
          <a:lstStyle/>
          <a:p>
            <a:pPr marL="0" indent="0" algn="just">
              <a:buNone/>
            </a:pPr>
            <a:r>
              <a:rPr lang="tr-TR" sz="1400" dirty="0">
                <a:solidFill>
                  <a:srgbClr val="002060"/>
                </a:solidFill>
              </a:rPr>
              <a:t>Proje</a:t>
            </a:r>
            <a:r>
              <a:rPr lang="en-GB" sz="1400" dirty="0">
                <a:solidFill>
                  <a:srgbClr val="002060"/>
                </a:solidFill>
              </a:rPr>
              <a:t>		: </a:t>
            </a:r>
            <a:r>
              <a:rPr lang="tr-TR" sz="1400" dirty="0"/>
              <a:t>Avrasya Tüneli</a:t>
            </a:r>
            <a:r>
              <a:rPr lang="en-GB" sz="1400" dirty="0"/>
              <a:t> | </a:t>
            </a:r>
            <a:r>
              <a:rPr lang="tr-TR" sz="1400" dirty="0"/>
              <a:t>Alt Tabliye Kabul Deneyleri</a:t>
            </a:r>
            <a:endParaRPr lang="en-GB" sz="1400" dirty="0"/>
          </a:p>
          <a:p>
            <a:pPr marL="0" indent="0" algn="just">
              <a:buNone/>
            </a:pPr>
            <a:r>
              <a:rPr lang="tr-TR" sz="1400" dirty="0">
                <a:solidFill>
                  <a:srgbClr val="002060"/>
                </a:solidFill>
              </a:rPr>
              <a:t>Proje </a:t>
            </a:r>
            <a:r>
              <a:rPr lang="tr-TR" sz="1400" dirty="0" err="1">
                <a:solidFill>
                  <a:srgbClr val="002060"/>
                </a:solidFill>
              </a:rPr>
              <a:t>Lokasyonu</a:t>
            </a:r>
            <a:r>
              <a:rPr lang="en-GB" sz="1400" dirty="0">
                <a:solidFill>
                  <a:srgbClr val="002060"/>
                </a:solidFill>
              </a:rPr>
              <a:t>	: </a:t>
            </a:r>
            <a:r>
              <a:rPr lang="en-GB" sz="1400" dirty="0"/>
              <a:t>İstanbul, </a:t>
            </a:r>
            <a:r>
              <a:rPr lang="tr-TR" sz="1400" dirty="0"/>
              <a:t>Türkiye</a:t>
            </a:r>
            <a:endParaRPr lang="en-GB" sz="1400" dirty="0"/>
          </a:p>
          <a:p>
            <a:pPr marL="0" indent="0" algn="just">
              <a:buNone/>
            </a:pPr>
            <a:r>
              <a:rPr lang="tr-TR" sz="1400" dirty="0">
                <a:solidFill>
                  <a:srgbClr val="002060"/>
                </a:solidFill>
              </a:rPr>
              <a:t>Proje Yılı</a:t>
            </a:r>
            <a:r>
              <a:rPr lang="en-GB" sz="1400" dirty="0">
                <a:solidFill>
                  <a:srgbClr val="002060"/>
                </a:solidFill>
              </a:rPr>
              <a:t>		: </a:t>
            </a:r>
            <a:r>
              <a:rPr lang="en-GB" sz="1400" dirty="0"/>
              <a:t>2015</a:t>
            </a:r>
          </a:p>
          <a:p>
            <a:pPr marL="0" indent="0" algn="just">
              <a:buNone/>
            </a:pPr>
            <a:r>
              <a:rPr lang="tr-TR" sz="1400" dirty="0" err="1">
                <a:solidFill>
                  <a:srgbClr val="002060"/>
                </a:solidFill>
              </a:rPr>
              <a:t>İşverem</a:t>
            </a:r>
            <a:r>
              <a:rPr lang="en-GB" sz="1400" dirty="0">
                <a:solidFill>
                  <a:srgbClr val="002060"/>
                </a:solidFill>
              </a:rPr>
              <a:t>	: </a:t>
            </a:r>
            <a:r>
              <a:rPr lang="en-GB" sz="1400" dirty="0" err="1"/>
              <a:t>Yapı</a:t>
            </a:r>
            <a:r>
              <a:rPr lang="en-GB" sz="1400" dirty="0"/>
              <a:t> </a:t>
            </a:r>
            <a:r>
              <a:rPr lang="en-GB" sz="1400" dirty="0" err="1"/>
              <a:t>Merkezi</a:t>
            </a:r>
            <a:r>
              <a:rPr lang="en-GB" sz="1400" dirty="0"/>
              <a:t> &amp; SK</a:t>
            </a:r>
            <a:endParaRPr lang="tr-TR" sz="1400" dirty="0"/>
          </a:p>
          <a:p>
            <a:pPr marL="0" indent="0" algn="just">
              <a:buNone/>
            </a:pPr>
            <a:r>
              <a:rPr lang="tr-TR" sz="1400" dirty="0">
                <a:solidFill>
                  <a:srgbClr val="002060"/>
                </a:solidFill>
              </a:rPr>
              <a:t>İşin Tanımı</a:t>
            </a:r>
            <a:r>
              <a:rPr lang="en-GB" sz="1400" dirty="0">
                <a:solidFill>
                  <a:srgbClr val="002060"/>
                </a:solidFill>
              </a:rPr>
              <a:t>		: </a:t>
            </a:r>
            <a:r>
              <a:rPr lang="tr-TR" sz="1400" dirty="0">
                <a:solidFill>
                  <a:srgbClr val="002060"/>
                </a:solidFill>
              </a:rPr>
              <a:t>Avrasya Tüneli’nin alt tabliyesinde inşaat yönteminden dolayı betonarme tasarımın değiştirilmesi gerekmiştir. Yeni tasarımın kontrol edilmesi için </a:t>
            </a:r>
            <a:r>
              <a:rPr lang="tr-TR" sz="1400" dirty="0" err="1">
                <a:solidFill>
                  <a:srgbClr val="002060"/>
                </a:solidFill>
              </a:rPr>
              <a:t>Senso</a:t>
            </a:r>
            <a:r>
              <a:rPr lang="tr-TR" sz="1400" dirty="0">
                <a:solidFill>
                  <a:srgbClr val="002060"/>
                </a:solidFill>
              </a:rPr>
              <a:t> tarafından tam ölçekli saha deneyleri gerçekleştirilmiştir. Bu deneylerde numune çevrimsel yükler ile yüklenerek tabliye titreşim ve deplasmanları ölçülmüştür. </a:t>
            </a:r>
            <a:r>
              <a:rPr lang="tr-TR" sz="1400" dirty="0" err="1">
                <a:solidFill>
                  <a:srgbClr val="002060"/>
                </a:solidFill>
              </a:rPr>
              <a:t>Senso</a:t>
            </a:r>
            <a:r>
              <a:rPr lang="tr-TR" sz="1400" dirty="0">
                <a:solidFill>
                  <a:srgbClr val="002060"/>
                </a:solidFill>
              </a:rPr>
              <a:t> tarafından elde edilen sonuçlara dayanarak, tünel alt tabliyesi güvenli bir şekilde inşa edilmiştir.</a:t>
            </a:r>
            <a:endParaRPr lang="tr-TR" sz="1400" dirty="0"/>
          </a:p>
          <a:p>
            <a:pPr marL="0" indent="0" algn="just">
              <a:buNone/>
            </a:pPr>
            <a:endParaRPr lang="en-GB" sz="1400" dirty="0"/>
          </a:p>
          <a:p>
            <a:endParaRPr lang="en-GB" sz="14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509151" y="2271161"/>
            <a:ext cx="999504" cy="369332"/>
          </a:xfrm>
          <a:prstGeom prst="rect">
            <a:avLst/>
          </a:prstGeom>
          <a:noFill/>
        </p:spPr>
        <p:txBody>
          <a:bodyPr wrap="none" rtlCol="0">
            <a:spAutoFit/>
          </a:bodyPr>
          <a:lstStyle/>
          <a:p>
            <a:r>
              <a:rPr lang="en-US" dirty="0">
                <a:solidFill>
                  <a:srgbClr val="002060"/>
                </a:solidFill>
              </a:rPr>
              <a:t>[</a:t>
            </a:r>
            <a:r>
              <a:rPr lang="tr-TR" dirty="0">
                <a:solidFill>
                  <a:srgbClr val="002060"/>
                </a:solidFill>
              </a:rPr>
              <a:t>Türkiye</a:t>
            </a:r>
            <a:r>
              <a:rPr lang="en-US" dirty="0">
                <a:solidFill>
                  <a:srgbClr val="002060"/>
                </a:solidFill>
              </a:rPr>
              <a:t>]</a:t>
            </a:r>
          </a:p>
        </p:txBody>
      </p:sp>
      <p:sp>
        <p:nvSpPr>
          <p:cNvPr id="11" name="TextBox 10"/>
          <p:cNvSpPr txBox="1"/>
          <p:nvPr/>
        </p:nvSpPr>
        <p:spPr>
          <a:xfrm>
            <a:off x="10362060" y="787819"/>
            <a:ext cx="860428" cy="369332"/>
          </a:xfrm>
          <a:prstGeom prst="rect">
            <a:avLst/>
          </a:prstGeom>
          <a:noFill/>
        </p:spPr>
        <p:txBody>
          <a:bodyPr wrap="none" rtlCol="0">
            <a:spAutoFit/>
          </a:bodyPr>
          <a:lstStyle/>
          <a:p>
            <a:r>
              <a:rPr lang="tr-TR" u="sng" dirty="0">
                <a:solidFill>
                  <a:srgbClr val="002060"/>
                </a:solidFill>
              </a:rPr>
              <a:t>İşveren</a:t>
            </a:r>
            <a:endParaRPr lang="en-US" u="sng" dirty="0">
              <a:solidFill>
                <a:srgbClr val="002060"/>
              </a:solidFil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13429" y="4182086"/>
            <a:ext cx="2497262" cy="2129806"/>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2532" y="3871975"/>
            <a:ext cx="3869503" cy="2579669"/>
          </a:xfrm>
          <a:prstGeom prst="rect">
            <a:avLst/>
          </a:prstGeom>
        </p:spPr>
      </p:pic>
      <p:pic>
        <p:nvPicPr>
          <p:cNvPr id="13" name="Picture 12"/>
          <p:cNvPicPr>
            <a:picLocks noChangeAspect="1"/>
          </p:cNvPicPr>
          <p:nvPr/>
        </p:nvPicPr>
        <p:blipFill>
          <a:blip r:embed="rId5"/>
          <a:stretch>
            <a:fillRect/>
          </a:stretch>
        </p:blipFill>
        <p:spPr>
          <a:xfrm>
            <a:off x="657227" y="3899250"/>
            <a:ext cx="2722582" cy="2738139"/>
          </a:xfrm>
          <a:prstGeom prst="rect">
            <a:avLst/>
          </a:prstGeom>
        </p:spPr>
      </p:pic>
      <p:sp>
        <p:nvSpPr>
          <p:cNvPr id="15" name="Oval 14"/>
          <p:cNvSpPr/>
          <p:nvPr/>
        </p:nvSpPr>
        <p:spPr>
          <a:xfrm>
            <a:off x="507639" y="5501664"/>
            <a:ext cx="3592874" cy="6133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5" idx="6"/>
          </p:cNvCxnSpPr>
          <p:nvPr/>
        </p:nvCxnSpPr>
        <p:spPr>
          <a:xfrm flipV="1">
            <a:off x="4100513" y="5808360"/>
            <a:ext cx="657225"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6"/>
          <a:stretch>
            <a:fillRect/>
          </a:stretch>
        </p:blipFill>
        <p:spPr>
          <a:xfrm>
            <a:off x="10479507" y="1352206"/>
            <a:ext cx="914400" cy="723900"/>
          </a:xfrm>
          <a:prstGeom prst="rect">
            <a:avLst/>
          </a:prstGeom>
        </p:spPr>
      </p:pic>
    </p:spTree>
    <p:extLst>
      <p:ext uri="{BB962C8B-B14F-4D97-AF65-F5344CB8AC3E}">
        <p14:creationId xmlns:p14="http://schemas.microsoft.com/office/powerpoint/2010/main" val="325563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18139" y="631712"/>
            <a:ext cx="8850674" cy="2159746"/>
          </a:xfrm>
        </p:spPr>
        <p:txBody>
          <a:bodyPr>
            <a:noAutofit/>
          </a:bodyPr>
          <a:lstStyle/>
          <a:p>
            <a:pPr marL="0" indent="0" algn="just">
              <a:buNone/>
            </a:pPr>
            <a:r>
              <a:rPr lang="tr-TR" sz="2000" dirty="0">
                <a:solidFill>
                  <a:srgbClr val="002060"/>
                </a:solidFill>
              </a:rPr>
              <a:t>Proje</a:t>
            </a:r>
            <a:r>
              <a:rPr lang="en-US" sz="2000" dirty="0">
                <a:solidFill>
                  <a:srgbClr val="002060"/>
                </a:solidFill>
              </a:rPr>
              <a:t>	: </a:t>
            </a:r>
            <a:r>
              <a:rPr lang="tr-TR" sz="2000" dirty="0">
                <a:solidFill>
                  <a:srgbClr val="002060"/>
                </a:solidFill>
              </a:rPr>
              <a:t>Avrasya Tüneli</a:t>
            </a:r>
            <a:r>
              <a:rPr lang="en-US" sz="2000" dirty="0"/>
              <a:t> | </a:t>
            </a:r>
            <a:r>
              <a:rPr lang="tr-TR" sz="2000" dirty="0"/>
              <a:t>Üst Tabliye Titreşim Kontrolü Deneyler,</a:t>
            </a:r>
            <a:endParaRPr lang="en-US" sz="2000" dirty="0"/>
          </a:p>
          <a:p>
            <a:pPr marL="0" indent="0" algn="just">
              <a:buNone/>
            </a:pPr>
            <a:r>
              <a:rPr lang="tr-TR" sz="2000" dirty="0">
                <a:solidFill>
                  <a:srgbClr val="002060"/>
                </a:solidFill>
              </a:rPr>
              <a:t>Proje </a:t>
            </a:r>
            <a:r>
              <a:rPr lang="tr-TR" sz="2000" dirty="0" err="1">
                <a:solidFill>
                  <a:srgbClr val="002060"/>
                </a:solidFill>
              </a:rPr>
              <a:t>Lokasyonu</a:t>
            </a:r>
            <a:r>
              <a:rPr lang="en-US" sz="2000" dirty="0">
                <a:solidFill>
                  <a:srgbClr val="002060"/>
                </a:solidFill>
              </a:rPr>
              <a:t>	: </a:t>
            </a:r>
            <a:r>
              <a:rPr lang="en-US" sz="2000" dirty="0"/>
              <a:t>İstanbul, </a:t>
            </a:r>
            <a:r>
              <a:rPr lang="tr-TR" sz="2000" dirty="0"/>
              <a:t>Türkiye</a:t>
            </a:r>
            <a:endParaRPr lang="en-US" sz="2000" dirty="0"/>
          </a:p>
          <a:p>
            <a:pPr marL="0" indent="0" algn="just">
              <a:buNone/>
            </a:pPr>
            <a:r>
              <a:rPr lang="tr-TR" sz="2000" dirty="0">
                <a:solidFill>
                  <a:srgbClr val="002060"/>
                </a:solidFill>
              </a:rPr>
              <a:t>Proje Yılı</a:t>
            </a:r>
            <a:r>
              <a:rPr lang="en-US" sz="2000" dirty="0">
                <a:solidFill>
                  <a:srgbClr val="002060"/>
                </a:solidFill>
              </a:rPr>
              <a:t>		: </a:t>
            </a:r>
            <a:r>
              <a:rPr lang="en-US" sz="2000" dirty="0"/>
              <a:t>2014</a:t>
            </a:r>
          </a:p>
          <a:p>
            <a:pPr marL="0" indent="0" algn="just">
              <a:buNone/>
            </a:pPr>
            <a:r>
              <a:rPr lang="tr-TR" sz="2000" dirty="0">
                <a:solidFill>
                  <a:srgbClr val="002060"/>
                </a:solidFill>
              </a:rPr>
              <a:t>İşveren</a:t>
            </a:r>
            <a:r>
              <a:rPr lang="en-US" sz="2000" dirty="0">
                <a:solidFill>
                  <a:srgbClr val="002060"/>
                </a:solidFill>
              </a:rPr>
              <a:t>	</a:t>
            </a:r>
            <a:r>
              <a:rPr lang="en-GB" sz="2000" dirty="0">
                <a:solidFill>
                  <a:srgbClr val="002060"/>
                </a:solidFill>
              </a:rPr>
              <a:t>: </a:t>
            </a:r>
            <a:r>
              <a:rPr lang="en-GB" sz="2000" dirty="0" err="1"/>
              <a:t>Yapı</a:t>
            </a:r>
            <a:r>
              <a:rPr lang="en-GB" sz="2000" dirty="0"/>
              <a:t> </a:t>
            </a:r>
            <a:r>
              <a:rPr lang="en-GB" sz="2000" dirty="0" err="1"/>
              <a:t>Merkezi</a:t>
            </a:r>
            <a:r>
              <a:rPr lang="tr-TR" sz="2000" dirty="0"/>
              <a:t> &amp; SK</a:t>
            </a:r>
            <a:endParaRPr lang="en-GB" sz="2000" dirty="0"/>
          </a:p>
          <a:p>
            <a:pPr marL="0" indent="0" algn="just">
              <a:buNone/>
            </a:pPr>
            <a:r>
              <a:rPr lang="tr-TR" sz="2000" dirty="0">
                <a:solidFill>
                  <a:srgbClr val="002060"/>
                </a:solidFill>
              </a:rPr>
              <a:t>İşin Tanımı</a:t>
            </a:r>
            <a:r>
              <a:rPr lang="en-GB" sz="2000" dirty="0">
                <a:solidFill>
                  <a:srgbClr val="002060"/>
                </a:solidFill>
              </a:rPr>
              <a:t>		: </a:t>
            </a:r>
            <a:r>
              <a:rPr lang="tr-TR" sz="2000" dirty="0">
                <a:solidFill>
                  <a:srgbClr val="002060"/>
                </a:solidFill>
              </a:rPr>
              <a:t>Tünel üst tabliyesi tünel çeperine </a:t>
            </a:r>
            <a:r>
              <a:rPr lang="tr-TR" sz="2000" dirty="0" err="1">
                <a:solidFill>
                  <a:srgbClr val="002060"/>
                </a:solidFill>
              </a:rPr>
              <a:t>guseler</a:t>
            </a:r>
            <a:r>
              <a:rPr lang="tr-TR" sz="2000" dirty="0">
                <a:solidFill>
                  <a:srgbClr val="002060"/>
                </a:solidFill>
              </a:rPr>
              <a:t> ile oturmaktadır. Üst tabliyenin bu </a:t>
            </a:r>
            <a:r>
              <a:rPr lang="tr-TR" sz="2000" dirty="0" err="1">
                <a:solidFill>
                  <a:srgbClr val="002060"/>
                </a:solidFill>
              </a:rPr>
              <a:t>guselere</a:t>
            </a:r>
            <a:r>
              <a:rPr lang="tr-TR" sz="2000" dirty="0">
                <a:solidFill>
                  <a:srgbClr val="002060"/>
                </a:solidFill>
              </a:rPr>
              <a:t> oturması titreşim önleyici doğal kauçuk bir yastık ile yapılmaktadır. Bu yastıkların tasarımı </a:t>
            </a:r>
            <a:r>
              <a:rPr lang="tr-TR" sz="2000" dirty="0" err="1">
                <a:solidFill>
                  <a:srgbClr val="002060"/>
                </a:solidFill>
              </a:rPr>
              <a:t>Senso</a:t>
            </a:r>
            <a:r>
              <a:rPr lang="tr-TR" sz="2000" dirty="0">
                <a:solidFill>
                  <a:srgbClr val="002060"/>
                </a:solidFill>
              </a:rPr>
              <a:t> Mühendislik tarafından yapılmıştır. Üretimin ve inşaatın arkasından, yine </a:t>
            </a:r>
            <a:r>
              <a:rPr lang="tr-TR" sz="2000" dirty="0" err="1">
                <a:solidFill>
                  <a:srgbClr val="002060"/>
                </a:solidFill>
              </a:rPr>
              <a:t>Senso</a:t>
            </a:r>
            <a:r>
              <a:rPr lang="tr-TR" sz="2000" dirty="0">
                <a:solidFill>
                  <a:srgbClr val="002060"/>
                </a:solidFill>
              </a:rPr>
              <a:t> Mühendislik tarafından geliştirilen yerinde deney prosedürü ile farklı araçlar geçirilerek tabliye titreşimleri ölçülmüş ve tasarımın kontrol ve kabulü yapılmıştır.</a:t>
            </a:r>
            <a:endParaRPr lang="en-US" sz="2000" dirty="0"/>
          </a:p>
          <a:p>
            <a:endParaRPr lang="en-US" sz="20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509151" y="2527536"/>
            <a:ext cx="999504" cy="369332"/>
          </a:xfrm>
          <a:prstGeom prst="rect">
            <a:avLst/>
          </a:prstGeom>
          <a:noFill/>
        </p:spPr>
        <p:txBody>
          <a:bodyPr wrap="none" rtlCol="0">
            <a:spAutoFit/>
          </a:bodyPr>
          <a:lstStyle/>
          <a:p>
            <a:r>
              <a:rPr lang="en-US" dirty="0">
                <a:solidFill>
                  <a:srgbClr val="002060"/>
                </a:solidFill>
              </a:rPr>
              <a:t>[</a:t>
            </a:r>
            <a:r>
              <a:rPr lang="tr-TR" dirty="0">
                <a:solidFill>
                  <a:srgbClr val="002060"/>
                </a:solidFill>
              </a:rPr>
              <a:t>Türkiye</a:t>
            </a:r>
            <a:r>
              <a:rPr lang="en-US" dirty="0">
                <a:solidFill>
                  <a:srgbClr val="002060"/>
                </a:solidFill>
              </a:rPr>
              <a:t>]</a:t>
            </a:r>
          </a:p>
        </p:txBody>
      </p:sp>
      <p:sp>
        <p:nvSpPr>
          <p:cNvPr id="11" name="TextBox 10"/>
          <p:cNvSpPr txBox="1"/>
          <p:nvPr/>
        </p:nvSpPr>
        <p:spPr>
          <a:xfrm>
            <a:off x="10362060" y="787819"/>
            <a:ext cx="860428" cy="369332"/>
          </a:xfrm>
          <a:prstGeom prst="rect">
            <a:avLst/>
          </a:prstGeom>
          <a:noFill/>
        </p:spPr>
        <p:txBody>
          <a:bodyPr wrap="none" rtlCol="0">
            <a:spAutoFit/>
          </a:bodyPr>
          <a:lstStyle/>
          <a:p>
            <a:r>
              <a:rPr lang="tr-TR" u="sng" dirty="0">
                <a:solidFill>
                  <a:srgbClr val="002060"/>
                </a:solidFill>
              </a:rPr>
              <a:t>İşveren</a:t>
            </a:r>
            <a:endParaRPr lang="en-US" u="sng" dirty="0">
              <a:solidFill>
                <a:srgbClr val="002060"/>
              </a:solidFill>
            </a:endParaRPr>
          </a:p>
        </p:txBody>
      </p:sp>
      <p:pic>
        <p:nvPicPr>
          <p:cNvPr id="13" name="Picture 12"/>
          <p:cNvPicPr>
            <a:picLocks noChangeAspect="1"/>
          </p:cNvPicPr>
          <p:nvPr/>
        </p:nvPicPr>
        <p:blipFill>
          <a:blip r:embed="rId3"/>
          <a:stretch>
            <a:fillRect/>
          </a:stretch>
        </p:blipFill>
        <p:spPr>
          <a:xfrm>
            <a:off x="634076" y="4190926"/>
            <a:ext cx="2651921" cy="2667074"/>
          </a:xfrm>
          <a:prstGeom prst="rect">
            <a:avLst/>
          </a:prstGeom>
        </p:spPr>
      </p:pic>
      <p:sp>
        <p:nvSpPr>
          <p:cNvPr id="15" name="Oval 14"/>
          <p:cNvSpPr/>
          <p:nvPr/>
        </p:nvSpPr>
        <p:spPr>
          <a:xfrm>
            <a:off x="462963" y="5156137"/>
            <a:ext cx="2823034" cy="4819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cxnSpLocks/>
            <a:stCxn id="15" idx="6"/>
          </p:cNvCxnSpPr>
          <p:nvPr/>
        </p:nvCxnSpPr>
        <p:spPr>
          <a:xfrm>
            <a:off x="3285997" y="5397118"/>
            <a:ext cx="60309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4"/>
          <a:stretch>
            <a:fillRect/>
          </a:stretch>
        </p:blipFill>
        <p:spPr>
          <a:xfrm>
            <a:off x="10451740" y="1253616"/>
            <a:ext cx="914400" cy="723900"/>
          </a:xfrm>
          <a:prstGeom prst="rect">
            <a:avLst/>
          </a:prstGeom>
        </p:spPr>
      </p:pic>
      <p:pic>
        <p:nvPicPr>
          <p:cNvPr id="24" name="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2243" y="4293806"/>
            <a:ext cx="2877119" cy="2157839"/>
          </a:xfrm>
          <a:prstGeom prst="rect">
            <a:avLst/>
          </a:prstGeom>
        </p:spPr>
      </p:pic>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61068" y="4709842"/>
            <a:ext cx="2864210" cy="2148158"/>
          </a:xfrm>
          <a:prstGeom prst="rect">
            <a:avLst/>
          </a:prstGeom>
        </p:spPr>
      </p:pic>
      <p:pic>
        <p:nvPicPr>
          <p:cNvPr id="26" name="Picture 2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61932" y="4192289"/>
            <a:ext cx="2894437" cy="1927695"/>
          </a:xfrm>
          <a:prstGeom prst="rect">
            <a:avLst/>
          </a:prstGeom>
        </p:spPr>
      </p:pic>
    </p:spTree>
    <p:extLst>
      <p:ext uri="{BB962C8B-B14F-4D97-AF65-F5344CB8AC3E}">
        <p14:creationId xmlns:p14="http://schemas.microsoft.com/office/powerpoint/2010/main" val="330605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23282"/>
            <a:ext cx="12191999" cy="665584"/>
          </a:xfrm>
        </p:spPr>
        <p:txBody>
          <a:bodyPr>
            <a:normAutofit fontScale="90000"/>
          </a:bodyPr>
          <a:lstStyle/>
          <a:p>
            <a:pPr algn="ctr"/>
            <a:r>
              <a:rPr lang="tr-TR" dirty="0"/>
              <a:t>Örnek Projeler:</a:t>
            </a:r>
            <a:br>
              <a:rPr lang="tr-TR" dirty="0"/>
            </a:br>
            <a:br>
              <a:rPr lang="tr-TR" dirty="0"/>
            </a:br>
            <a:r>
              <a:rPr lang="tr-TR" dirty="0"/>
              <a:t>Yapısal Analiz</a:t>
            </a:r>
            <a:endParaRPr lang="en-US" dirty="0"/>
          </a:p>
        </p:txBody>
      </p:sp>
    </p:spTree>
    <p:extLst>
      <p:ext uri="{BB962C8B-B14F-4D97-AF65-F5344CB8AC3E}">
        <p14:creationId xmlns:p14="http://schemas.microsoft.com/office/powerpoint/2010/main" val="2237612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tr-TR" sz="1400" dirty="0">
                <a:solidFill>
                  <a:srgbClr val="002060"/>
                </a:solidFill>
              </a:rPr>
              <a:t>Proje</a:t>
            </a:r>
            <a:r>
              <a:rPr lang="en-US" sz="1400" dirty="0">
                <a:solidFill>
                  <a:srgbClr val="002060"/>
                </a:solidFill>
              </a:rPr>
              <a:t>		: </a:t>
            </a:r>
            <a:r>
              <a:rPr lang="tr-TR" sz="1400" dirty="0">
                <a:solidFill>
                  <a:srgbClr val="002060"/>
                </a:solidFill>
              </a:rPr>
              <a:t>Çanakkale Dijital Anten Kulesi </a:t>
            </a:r>
            <a:r>
              <a:rPr lang="en-US" sz="1400" dirty="0"/>
              <a:t>| </a:t>
            </a:r>
            <a:r>
              <a:rPr lang="tr-TR" sz="1400" dirty="0"/>
              <a:t>Titreşim Kontrolü</a:t>
            </a:r>
            <a:endParaRPr lang="en-US" sz="1400" dirty="0"/>
          </a:p>
          <a:p>
            <a:pPr marL="0" indent="0" algn="just">
              <a:buNone/>
            </a:pPr>
            <a:r>
              <a:rPr lang="tr-TR" sz="1400" dirty="0">
                <a:solidFill>
                  <a:srgbClr val="002060"/>
                </a:solidFill>
              </a:rPr>
              <a:t>Proje </a:t>
            </a:r>
            <a:r>
              <a:rPr lang="tr-TR" sz="1400" dirty="0" err="1">
                <a:solidFill>
                  <a:srgbClr val="002060"/>
                </a:solidFill>
              </a:rPr>
              <a:t>Lokasyonu</a:t>
            </a:r>
            <a:r>
              <a:rPr lang="en-US" sz="1400" dirty="0">
                <a:solidFill>
                  <a:srgbClr val="002060"/>
                </a:solidFill>
              </a:rPr>
              <a:t>	: </a:t>
            </a:r>
            <a:r>
              <a:rPr lang="tr-TR" sz="1400" dirty="0">
                <a:solidFill>
                  <a:srgbClr val="002060"/>
                </a:solidFill>
              </a:rPr>
              <a:t>Ç</a:t>
            </a:r>
            <a:r>
              <a:rPr lang="en-US" sz="1400" dirty="0" err="1"/>
              <a:t>anakkale</a:t>
            </a:r>
            <a:r>
              <a:rPr lang="en-US" sz="1400" dirty="0"/>
              <a:t>, </a:t>
            </a:r>
            <a:r>
              <a:rPr lang="tr-TR" sz="1400" dirty="0"/>
              <a:t>Türkiye</a:t>
            </a:r>
            <a:endParaRPr lang="en-US" sz="1400" dirty="0"/>
          </a:p>
          <a:p>
            <a:pPr marL="0" indent="0" algn="just">
              <a:buNone/>
            </a:pPr>
            <a:r>
              <a:rPr lang="tr-TR" sz="1400" dirty="0">
                <a:solidFill>
                  <a:srgbClr val="002060"/>
                </a:solidFill>
              </a:rPr>
              <a:t>Proje Yılı</a:t>
            </a:r>
            <a:r>
              <a:rPr lang="en-US" sz="1400" dirty="0">
                <a:solidFill>
                  <a:srgbClr val="002060"/>
                </a:solidFill>
              </a:rPr>
              <a:t>		: </a:t>
            </a:r>
            <a:r>
              <a:rPr lang="en-US" sz="1400" dirty="0"/>
              <a:t>2014</a:t>
            </a:r>
          </a:p>
          <a:p>
            <a:pPr marL="0" indent="0" algn="just">
              <a:buNone/>
            </a:pPr>
            <a:r>
              <a:rPr lang="tr-TR" sz="1400" dirty="0">
                <a:solidFill>
                  <a:srgbClr val="002060"/>
                </a:solidFill>
              </a:rPr>
              <a:t>İşveren</a:t>
            </a:r>
            <a:r>
              <a:rPr lang="en-US" sz="1400" dirty="0">
                <a:solidFill>
                  <a:srgbClr val="002060"/>
                </a:solidFill>
              </a:rPr>
              <a:t>	: </a:t>
            </a:r>
            <a:r>
              <a:rPr lang="en-US" sz="1400" dirty="0"/>
              <a:t>IND International Design</a:t>
            </a:r>
          </a:p>
          <a:p>
            <a:pPr marL="0" indent="0">
              <a:buNone/>
            </a:pPr>
            <a:r>
              <a:rPr lang="tr-TR" sz="1400" dirty="0">
                <a:solidFill>
                  <a:srgbClr val="002060"/>
                </a:solidFill>
              </a:rPr>
              <a:t>İşin Tanımı</a:t>
            </a:r>
            <a:r>
              <a:rPr lang="en-US" sz="1400" dirty="0">
                <a:solidFill>
                  <a:srgbClr val="002060"/>
                </a:solidFill>
              </a:rPr>
              <a:t>		: </a:t>
            </a:r>
            <a:r>
              <a:rPr lang="tr-TR" sz="1400" dirty="0">
                <a:solidFill>
                  <a:srgbClr val="002060"/>
                </a:solidFill>
              </a:rPr>
              <a:t>Türkiye’nin ilk dijital anten kulesi olan Çanakkale Anten Kulesi’nin kutu kesiti İntaç Mühendislik tarafından tasarlanmıştır. 103m yükseklikteki anten kulesine ait CFD rüzgar analizleri ve sismik tehlike analizleri </a:t>
            </a:r>
            <a:r>
              <a:rPr lang="tr-TR" sz="1400" dirty="0" err="1">
                <a:solidFill>
                  <a:srgbClr val="002060"/>
                </a:solidFill>
              </a:rPr>
              <a:t>Senso</a:t>
            </a:r>
            <a:r>
              <a:rPr lang="tr-TR" sz="1400" dirty="0">
                <a:solidFill>
                  <a:srgbClr val="002060"/>
                </a:solidFill>
              </a:rPr>
              <a:t> Mühendislik tarafından yapılmış, statik projeye temel teşkil eden rüzgar ve deprem yükleri </a:t>
            </a:r>
            <a:r>
              <a:rPr lang="tr-TR" sz="1400" dirty="0" err="1">
                <a:solidFill>
                  <a:srgbClr val="002060"/>
                </a:solidFill>
              </a:rPr>
              <a:t>Senso</a:t>
            </a:r>
            <a:r>
              <a:rPr lang="tr-TR" sz="1400" dirty="0">
                <a:solidFill>
                  <a:srgbClr val="002060"/>
                </a:solidFill>
              </a:rPr>
              <a:t> Mühendislik tarafından hesap edilmiştir. </a:t>
            </a:r>
            <a:endParaRPr lang="en-US" sz="1400" dirty="0"/>
          </a:p>
          <a:p>
            <a:endParaRPr lang="en-US" sz="14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362059" y="2587109"/>
            <a:ext cx="1162498" cy="369332"/>
          </a:xfrm>
          <a:prstGeom prst="rect">
            <a:avLst/>
          </a:prstGeom>
          <a:noFill/>
        </p:spPr>
        <p:txBody>
          <a:bodyPr wrap="none" rtlCol="0">
            <a:spAutoFit/>
          </a:bodyPr>
          <a:lstStyle/>
          <a:p>
            <a:r>
              <a:rPr lang="en-US" dirty="0">
                <a:solidFill>
                  <a:srgbClr val="002060"/>
                </a:solidFill>
              </a:rPr>
              <a:t>[</a:t>
            </a:r>
            <a:r>
              <a:rPr lang="tr-TR" dirty="0">
                <a:solidFill>
                  <a:srgbClr val="002060"/>
                </a:solidFill>
              </a:rPr>
              <a:t>Hollanda</a:t>
            </a:r>
            <a:r>
              <a:rPr lang="en-US" dirty="0">
                <a:solidFill>
                  <a:srgbClr val="002060"/>
                </a:solidFill>
              </a:rPr>
              <a:t>]</a:t>
            </a:r>
          </a:p>
        </p:txBody>
      </p:sp>
      <p:sp>
        <p:nvSpPr>
          <p:cNvPr id="11" name="TextBox 10"/>
          <p:cNvSpPr txBox="1"/>
          <p:nvPr/>
        </p:nvSpPr>
        <p:spPr>
          <a:xfrm>
            <a:off x="10513094" y="807697"/>
            <a:ext cx="860428" cy="369332"/>
          </a:xfrm>
          <a:prstGeom prst="rect">
            <a:avLst/>
          </a:prstGeom>
          <a:noFill/>
        </p:spPr>
        <p:txBody>
          <a:bodyPr wrap="none" rtlCol="0">
            <a:spAutoFit/>
          </a:bodyPr>
          <a:lstStyle/>
          <a:p>
            <a:r>
              <a:rPr lang="tr-TR" u="sng" dirty="0">
                <a:solidFill>
                  <a:srgbClr val="002060"/>
                </a:solidFill>
              </a:rPr>
              <a:t>İşveren</a:t>
            </a:r>
            <a:endParaRPr lang="en-US" u="sng" dirty="0">
              <a:solidFill>
                <a:srgbClr val="002060"/>
              </a:solidFill>
            </a:endParaRPr>
          </a:p>
        </p:txBody>
      </p:sp>
      <p:pic>
        <p:nvPicPr>
          <p:cNvPr id="3" name="Picture 2"/>
          <p:cNvPicPr>
            <a:picLocks noChangeAspect="1"/>
          </p:cNvPicPr>
          <p:nvPr/>
        </p:nvPicPr>
        <p:blipFill>
          <a:blip r:embed="rId3"/>
          <a:stretch>
            <a:fillRect/>
          </a:stretch>
        </p:blipFill>
        <p:spPr>
          <a:xfrm>
            <a:off x="10246012" y="1405529"/>
            <a:ext cx="1397419" cy="968877"/>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flipH="1">
            <a:off x="1357312" y="3433542"/>
            <a:ext cx="2259985" cy="2951768"/>
          </a:xfrm>
          <a:prstGeom prst="rect">
            <a:avLst/>
          </a:prstGeom>
        </p:spPr>
      </p:pic>
      <p:pic>
        <p:nvPicPr>
          <p:cNvPr id="8" name="Picture 7"/>
          <p:cNvPicPr>
            <a:picLocks noChangeAspect="1"/>
          </p:cNvPicPr>
          <p:nvPr/>
        </p:nvPicPr>
        <p:blipFill>
          <a:blip r:embed="rId5"/>
          <a:stretch>
            <a:fillRect/>
          </a:stretch>
        </p:blipFill>
        <p:spPr>
          <a:xfrm>
            <a:off x="4206876" y="3433542"/>
            <a:ext cx="4508500" cy="3002661"/>
          </a:xfrm>
          <a:prstGeom prst="rect">
            <a:avLst/>
          </a:prstGeom>
        </p:spPr>
      </p:pic>
      <p:pic>
        <p:nvPicPr>
          <p:cNvPr id="9" name="Picture 8"/>
          <p:cNvPicPr>
            <a:picLocks noChangeAspect="1"/>
          </p:cNvPicPr>
          <p:nvPr/>
        </p:nvPicPr>
        <p:blipFill>
          <a:blip r:embed="rId6"/>
          <a:stretch>
            <a:fillRect/>
          </a:stretch>
        </p:blipFill>
        <p:spPr>
          <a:xfrm>
            <a:off x="8914164" y="3420674"/>
            <a:ext cx="2895791" cy="1920875"/>
          </a:xfrm>
          <a:prstGeom prst="rect">
            <a:avLst/>
          </a:prstGeom>
        </p:spPr>
      </p:pic>
    </p:spTree>
    <p:extLst>
      <p:ext uri="{BB962C8B-B14F-4D97-AF65-F5344CB8AC3E}">
        <p14:creationId xmlns:p14="http://schemas.microsoft.com/office/powerpoint/2010/main" val="1037162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tr-TR" sz="1400" dirty="0">
                <a:solidFill>
                  <a:srgbClr val="002060"/>
                </a:solidFill>
              </a:rPr>
              <a:t>Proje</a:t>
            </a:r>
            <a:r>
              <a:rPr lang="en-US" sz="1400" dirty="0">
                <a:solidFill>
                  <a:srgbClr val="002060"/>
                </a:solidFill>
              </a:rPr>
              <a:t>		: </a:t>
            </a:r>
            <a:r>
              <a:rPr lang="tr-TR" sz="1400" dirty="0">
                <a:solidFill>
                  <a:srgbClr val="002060"/>
                </a:solidFill>
              </a:rPr>
              <a:t>G</a:t>
            </a:r>
            <a:r>
              <a:rPr lang="en-US" sz="1400" dirty="0" err="1"/>
              <a:t>abala</a:t>
            </a:r>
            <a:r>
              <a:rPr lang="en-US" sz="1400" dirty="0"/>
              <a:t> </a:t>
            </a:r>
            <a:r>
              <a:rPr lang="tr-TR" sz="1400" dirty="0"/>
              <a:t>Stadyumu</a:t>
            </a:r>
            <a:r>
              <a:rPr lang="en-US" sz="1400" dirty="0"/>
              <a:t> | </a:t>
            </a:r>
            <a:r>
              <a:rPr lang="tr-TR" sz="1400" dirty="0"/>
              <a:t>Rüzgar ve Deprem Yük Hesapları</a:t>
            </a:r>
            <a:endParaRPr lang="en-US" sz="1400" dirty="0"/>
          </a:p>
          <a:p>
            <a:pPr marL="0" indent="0" algn="just">
              <a:buNone/>
            </a:pPr>
            <a:r>
              <a:rPr lang="tr-TR" sz="1400" dirty="0">
                <a:solidFill>
                  <a:srgbClr val="002060"/>
                </a:solidFill>
              </a:rPr>
              <a:t>Proje </a:t>
            </a:r>
            <a:r>
              <a:rPr lang="tr-TR" sz="1400" dirty="0" err="1">
                <a:solidFill>
                  <a:srgbClr val="002060"/>
                </a:solidFill>
              </a:rPr>
              <a:t>Lokasyonu</a:t>
            </a:r>
            <a:r>
              <a:rPr lang="en-US" sz="1400" dirty="0">
                <a:solidFill>
                  <a:srgbClr val="002060"/>
                </a:solidFill>
              </a:rPr>
              <a:t>	: </a:t>
            </a:r>
            <a:r>
              <a:rPr lang="tr-TR" sz="1400" dirty="0">
                <a:solidFill>
                  <a:srgbClr val="002060"/>
                </a:solidFill>
              </a:rPr>
              <a:t>G</a:t>
            </a:r>
            <a:r>
              <a:rPr lang="en-US" sz="1400" dirty="0" err="1"/>
              <a:t>abala</a:t>
            </a:r>
            <a:r>
              <a:rPr lang="en-US" sz="1400" dirty="0"/>
              <a:t>, </a:t>
            </a:r>
            <a:r>
              <a:rPr lang="tr-TR" sz="1400" dirty="0"/>
              <a:t>Azerbaycan</a:t>
            </a:r>
            <a:endParaRPr lang="en-US" sz="1400" dirty="0"/>
          </a:p>
          <a:p>
            <a:pPr marL="0" indent="0" algn="just">
              <a:buNone/>
            </a:pPr>
            <a:r>
              <a:rPr lang="tr-TR" sz="1400" dirty="0">
                <a:solidFill>
                  <a:srgbClr val="002060"/>
                </a:solidFill>
              </a:rPr>
              <a:t>Proje Yılı</a:t>
            </a:r>
            <a:r>
              <a:rPr lang="en-US" sz="1400" dirty="0">
                <a:solidFill>
                  <a:srgbClr val="002060"/>
                </a:solidFill>
              </a:rPr>
              <a:t>		: </a:t>
            </a:r>
            <a:r>
              <a:rPr lang="en-US" sz="1400" dirty="0"/>
              <a:t>2013</a:t>
            </a:r>
          </a:p>
          <a:p>
            <a:pPr marL="0" indent="0" algn="just">
              <a:buNone/>
            </a:pPr>
            <a:r>
              <a:rPr lang="tr-TR" sz="1400" dirty="0">
                <a:solidFill>
                  <a:srgbClr val="002060"/>
                </a:solidFill>
              </a:rPr>
              <a:t>İşveren</a:t>
            </a:r>
            <a:r>
              <a:rPr lang="en-US" sz="1400" dirty="0">
                <a:solidFill>
                  <a:srgbClr val="002060"/>
                </a:solidFill>
              </a:rPr>
              <a:t>	: </a:t>
            </a:r>
            <a:r>
              <a:rPr lang="tr-TR" sz="1400" dirty="0"/>
              <a:t>İntaç İnşaat Mühendislik</a:t>
            </a:r>
            <a:endParaRPr lang="en-US" sz="1400" dirty="0"/>
          </a:p>
          <a:p>
            <a:pPr marL="0" indent="0">
              <a:buNone/>
            </a:pPr>
            <a:r>
              <a:rPr lang="tr-TR" sz="1400" dirty="0">
                <a:solidFill>
                  <a:srgbClr val="002060"/>
                </a:solidFill>
              </a:rPr>
              <a:t>İşin Tanımı</a:t>
            </a:r>
            <a:r>
              <a:rPr lang="en-US" sz="1400" dirty="0">
                <a:solidFill>
                  <a:srgbClr val="002060"/>
                </a:solidFill>
              </a:rPr>
              <a:t>		: </a:t>
            </a:r>
            <a:r>
              <a:rPr lang="tr-TR" sz="1400" dirty="0">
                <a:solidFill>
                  <a:srgbClr val="002060"/>
                </a:solidFill>
              </a:rPr>
              <a:t>Azerbaycan’ın </a:t>
            </a:r>
            <a:r>
              <a:rPr lang="tr-TR" sz="1400" dirty="0" err="1">
                <a:solidFill>
                  <a:srgbClr val="002060"/>
                </a:solidFill>
              </a:rPr>
              <a:t>Gabala</a:t>
            </a:r>
            <a:r>
              <a:rPr lang="tr-TR" sz="1400" dirty="0">
                <a:solidFill>
                  <a:srgbClr val="002060"/>
                </a:solidFill>
              </a:rPr>
              <a:t> kentine ait futbol stadyumu, İşveren tarafından tasarlanmıştır. Bu stadyuma ait deprem ve rüzgar yükleri, </a:t>
            </a:r>
            <a:r>
              <a:rPr lang="tr-TR" sz="1400" dirty="0" err="1">
                <a:solidFill>
                  <a:srgbClr val="002060"/>
                </a:solidFill>
              </a:rPr>
              <a:t>Senso</a:t>
            </a:r>
            <a:r>
              <a:rPr lang="tr-TR" sz="1400" dirty="0">
                <a:solidFill>
                  <a:srgbClr val="002060"/>
                </a:solidFill>
              </a:rPr>
              <a:t> mühendislik tarafından hesaplanarak temin edilmiştir. Deprem yükleri için bölgesel depremselliği dikkate alan Olasılıksal Deprem Tehlike Analizleri yapılmış, rüzgar yüklerinin tespiti için ise CFD rüzgar akış analizleri gerçekleştirilmiştir. </a:t>
            </a:r>
            <a:endParaRPr lang="en-US" sz="1400" dirty="0"/>
          </a:p>
          <a:p>
            <a:endParaRPr lang="en-US" sz="14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438619" y="2587109"/>
            <a:ext cx="999504" cy="369332"/>
          </a:xfrm>
          <a:prstGeom prst="rect">
            <a:avLst/>
          </a:prstGeom>
          <a:noFill/>
        </p:spPr>
        <p:txBody>
          <a:bodyPr wrap="none" rtlCol="0">
            <a:spAutoFit/>
          </a:bodyPr>
          <a:lstStyle/>
          <a:p>
            <a:r>
              <a:rPr lang="en-US" dirty="0">
                <a:solidFill>
                  <a:srgbClr val="002060"/>
                </a:solidFill>
              </a:rPr>
              <a:t>[</a:t>
            </a:r>
            <a:r>
              <a:rPr lang="tr-TR" dirty="0">
                <a:solidFill>
                  <a:srgbClr val="002060"/>
                </a:solidFill>
              </a:rPr>
              <a:t>Türkiye</a:t>
            </a:r>
            <a:r>
              <a:rPr lang="en-US" dirty="0">
                <a:solidFill>
                  <a:srgbClr val="002060"/>
                </a:solidFill>
              </a:rPr>
              <a:t>]</a:t>
            </a:r>
          </a:p>
        </p:txBody>
      </p:sp>
      <p:sp>
        <p:nvSpPr>
          <p:cNvPr id="11" name="TextBox 10"/>
          <p:cNvSpPr txBox="1"/>
          <p:nvPr/>
        </p:nvSpPr>
        <p:spPr>
          <a:xfrm>
            <a:off x="10362060" y="787819"/>
            <a:ext cx="860428" cy="369332"/>
          </a:xfrm>
          <a:prstGeom prst="rect">
            <a:avLst/>
          </a:prstGeom>
          <a:noFill/>
        </p:spPr>
        <p:txBody>
          <a:bodyPr wrap="none" rtlCol="0">
            <a:spAutoFit/>
          </a:bodyPr>
          <a:lstStyle/>
          <a:p>
            <a:r>
              <a:rPr lang="tr-TR" u="sng" dirty="0">
                <a:solidFill>
                  <a:srgbClr val="002060"/>
                </a:solidFill>
              </a:rPr>
              <a:t>İşveren</a:t>
            </a:r>
            <a:endParaRPr lang="en-US" u="sng" dirty="0">
              <a:solidFill>
                <a:srgbClr val="002060"/>
              </a:solidFill>
            </a:endParaRPr>
          </a:p>
        </p:txBody>
      </p:sp>
      <p:pic>
        <p:nvPicPr>
          <p:cNvPr id="12" name="Picture 11"/>
          <p:cNvPicPr>
            <a:picLocks noChangeAspect="1"/>
          </p:cNvPicPr>
          <p:nvPr/>
        </p:nvPicPr>
        <p:blipFill>
          <a:blip r:embed="rId3"/>
          <a:stretch>
            <a:fillRect/>
          </a:stretch>
        </p:blipFill>
        <p:spPr>
          <a:xfrm>
            <a:off x="5867399" y="3724286"/>
            <a:ext cx="3533776" cy="2353494"/>
          </a:xfrm>
          <a:prstGeom prst="rect">
            <a:avLst/>
          </a:prstGeom>
        </p:spPr>
      </p:pic>
      <p:pic>
        <p:nvPicPr>
          <p:cNvPr id="13" name="Picture 12"/>
          <p:cNvPicPr>
            <a:picLocks noChangeAspect="1"/>
          </p:cNvPicPr>
          <p:nvPr/>
        </p:nvPicPr>
        <p:blipFill>
          <a:blip r:embed="rId4"/>
          <a:stretch>
            <a:fillRect/>
          </a:stretch>
        </p:blipFill>
        <p:spPr>
          <a:xfrm>
            <a:off x="550501" y="3724286"/>
            <a:ext cx="4699204" cy="2309323"/>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33421" y="1474888"/>
            <a:ext cx="2010929" cy="731009"/>
          </a:xfrm>
          <a:prstGeom prst="rect">
            <a:avLst/>
          </a:prstGeom>
        </p:spPr>
      </p:pic>
    </p:spTree>
    <p:extLst>
      <p:ext uri="{BB962C8B-B14F-4D97-AF65-F5344CB8AC3E}">
        <p14:creationId xmlns:p14="http://schemas.microsoft.com/office/powerpoint/2010/main" val="1445787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tr-TR" sz="1300" dirty="0">
                <a:solidFill>
                  <a:srgbClr val="002060"/>
                </a:solidFill>
              </a:rPr>
              <a:t>Proje</a:t>
            </a:r>
            <a:r>
              <a:rPr lang="en-GB" sz="1300" dirty="0">
                <a:solidFill>
                  <a:srgbClr val="002060"/>
                </a:solidFill>
              </a:rPr>
              <a:t>	: </a:t>
            </a:r>
            <a:r>
              <a:rPr lang="tr-TR" sz="1300" dirty="0"/>
              <a:t>Otoyol Köprüleri</a:t>
            </a:r>
            <a:r>
              <a:rPr lang="en-GB" sz="1300" dirty="0"/>
              <a:t>| </a:t>
            </a:r>
            <a:r>
              <a:rPr lang="tr-TR" sz="1300" dirty="0"/>
              <a:t>Genleşme Derzi Bilgisayar Simülasyonları</a:t>
            </a:r>
            <a:endParaRPr lang="en-GB" sz="1300" dirty="0"/>
          </a:p>
          <a:p>
            <a:pPr marL="0" indent="0" algn="just">
              <a:buNone/>
            </a:pPr>
            <a:r>
              <a:rPr lang="tr-TR" sz="1300" dirty="0">
                <a:solidFill>
                  <a:srgbClr val="002060"/>
                </a:solidFill>
              </a:rPr>
              <a:t>Proje </a:t>
            </a:r>
            <a:r>
              <a:rPr lang="tr-TR" sz="1300" dirty="0" err="1">
                <a:solidFill>
                  <a:srgbClr val="002060"/>
                </a:solidFill>
              </a:rPr>
              <a:t>Lokasyonu</a:t>
            </a:r>
            <a:r>
              <a:rPr lang="en-GB" sz="1300" dirty="0">
                <a:solidFill>
                  <a:srgbClr val="002060"/>
                </a:solidFill>
              </a:rPr>
              <a:t>: </a:t>
            </a:r>
            <a:r>
              <a:rPr lang="en-GB" sz="1300" dirty="0"/>
              <a:t>Istanbul, Turkey</a:t>
            </a:r>
          </a:p>
          <a:p>
            <a:pPr marL="0" indent="0" algn="just">
              <a:buNone/>
            </a:pPr>
            <a:r>
              <a:rPr lang="tr-TR" sz="1300" dirty="0">
                <a:solidFill>
                  <a:srgbClr val="002060"/>
                </a:solidFill>
              </a:rPr>
              <a:t>Proje Yılı</a:t>
            </a:r>
            <a:r>
              <a:rPr lang="en-GB" sz="1300" dirty="0">
                <a:solidFill>
                  <a:srgbClr val="002060"/>
                </a:solidFill>
              </a:rPr>
              <a:t>	: </a:t>
            </a:r>
            <a:r>
              <a:rPr lang="en-GB" sz="1300" dirty="0"/>
              <a:t>2017</a:t>
            </a:r>
          </a:p>
          <a:p>
            <a:pPr marL="0" indent="0" algn="just">
              <a:buNone/>
            </a:pPr>
            <a:r>
              <a:rPr lang="tr-TR" sz="1300" dirty="0">
                <a:solidFill>
                  <a:srgbClr val="002060"/>
                </a:solidFill>
              </a:rPr>
              <a:t>İşveren</a:t>
            </a:r>
            <a:r>
              <a:rPr lang="en-GB" sz="1300" dirty="0">
                <a:solidFill>
                  <a:srgbClr val="002060"/>
                </a:solidFill>
              </a:rPr>
              <a:t>	: </a:t>
            </a:r>
            <a:r>
              <a:rPr lang="en-GB" sz="1300" dirty="0"/>
              <a:t>Arsan, </a:t>
            </a:r>
            <a:r>
              <a:rPr lang="tr-TR" sz="1300" dirty="0"/>
              <a:t>Türkiye</a:t>
            </a:r>
            <a:endParaRPr lang="en-GB" sz="1300" dirty="0"/>
          </a:p>
          <a:p>
            <a:pPr marL="0" indent="0" algn="just">
              <a:buNone/>
            </a:pPr>
            <a:r>
              <a:rPr lang="tr-TR" sz="1300" dirty="0">
                <a:solidFill>
                  <a:srgbClr val="002060"/>
                </a:solidFill>
              </a:rPr>
              <a:t>İşin Tanımı</a:t>
            </a:r>
            <a:r>
              <a:rPr lang="en-GB" sz="1300" dirty="0">
                <a:solidFill>
                  <a:srgbClr val="002060"/>
                </a:solidFill>
              </a:rPr>
              <a:t>	: </a:t>
            </a:r>
            <a:r>
              <a:rPr lang="tr-TR" sz="1300" dirty="0">
                <a:solidFill>
                  <a:srgbClr val="002060"/>
                </a:solidFill>
              </a:rPr>
              <a:t>Arsan gerek Türkiye ve gerekse Avrupa’da otoyol köprülerinde kullanılan genleşme derzleri üretmektedir. Farklı boyut ve özelliklerdeki bu derzlerin deplasman ve kuvvet değerleri, </a:t>
            </a:r>
            <a:r>
              <a:rPr lang="tr-TR" sz="1300" dirty="0" err="1">
                <a:solidFill>
                  <a:srgbClr val="002060"/>
                </a:solidFill>
              </a:rPr>
              <a:t>Senso</a:t>
            </a:r>
            <a:r>
              <a:rPr lang="tr-TR" sz="1300" dirty="0">
                <a:solidFill>
                  <a:srgbClr val="002060"/>
                </a:solidFill>
              </a:rPr>
              <a:t> Mühendislik tarafından gerçekleştirilen sonlu elemanlar analizleri ile yapılmıştır. Bu analiz sonucunda farklı trafik ve ısıl değişim yük kombinasyonları altında genleşme derzlerinde çelik ve doğal kauçuk malzemelerinin davranışları incelenerek raporlanmıştır. </a:t>
            </a:r>
            <a:endParaRPr lang="en-GB" sz="1300" dirty="0"/>
          </a:p>
          <a:p>
            <a:endParaRPr lang="en-GB" sz="13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438619" y="2587109"/>
            <a:ext cx="999504" cy="369332"/>
          </a:xfrm>
          <a:prstGeom prst="rect">
            <a:avLst/>
          </a:prstGeom>
          <a:noFill/>
        </p:spPr>
        <p:txBody>
          <a:bodyPr wrap="none" rtlCol="0">
            <a:spAutoFit/>
          </a:bodyPr>
          <a:lstStyle/>
          <a:p>
            <a:r>
              <a:rPr lang="en-US" dirty="0">
                <a:solidFill>
                  <a:srgbClr val="002060"/>
                </a:solidFill>
              </a:rPr>
              <a:t>[</a:t>
            </a:r>
            <a:r>
              <a:rPr lang="tr-TR" dirty="0">
                <a:solidFill>
                  <a:srgbClr val="002060"/>
                </a:solidFill>
              </a:rPr>
              <a:t>Türkiye</a:t>
            </a:r>
            <a:r>
              <a:rPr lang="en-US" dirty="0">
                <a:solidFill>
                  <a:srgbClr val="002060"/>
                </a:solidFill>
              </a:rPr>
              <a:t>]</a:t>
            </a:r>
          </a:p>
        </p:txBody>
      </p:sp>
      <p:sp>
        <p:nvSpPr>
          <p:cNvPr id="11" name="TextBox 10"/>
          <p:cNvSpPr txBox="1"/>
          <p:nvPr/>
        </p:nvSpPr>
        <p:spPr>
          <a:xfrm>
            <a:off x="10362060" y="787819"/>
            <a:ext cx="860428" cy="369332"/>
          </a:xfrm>
          <a:prstGeom prst="rect">
            <a:avLst/>
          </a:prstGeom>
          <a:noFill/>
        </p:spPr>
        <p:txBody>
          <a:bodyPr wrap="none" rtlCol="0">
            <a:spAutoFit/>
          </a:bodyPr>
          <a:lstStyle/>
          <a:p>
            <a:r>
              <a:rPr lang="tr-TR" u="sng" dirty="0">
                <a:solidFill>
                  <a:srgbClr val="002060"/>
                </a:solidFill>
              </a:rPr>
              <a:t>İşveren</a:t>
            </a:r>
            <a:endParaRPr lang="en-US" u="sng" dirty="0">
              <a:solidFill>
                <a:srgbClr val="002060"/>
              </a:solidFill>
            </a:endParaRPr>
          </a:p>
        </p:txBody>
      </p:sp>
      <p:pic>
        <p:nvPicPr>
          <p:cNvPr id="3" name="Picture 2">
            <a:extLst>
              <a:ext uri="{FF2B5EF4-FFF2-40B4-BE49-F238E27FC236}">
                <a16:creationId xmlns:a16="http://schemas.microsoft.com/office/drawing/2014/main" id="{85978EC3-1F14-2E41-9808-23EAC38DD5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45226" y="1427367"/>
            <a:ext cx="1752568" cy="657213"/>
          </a:xfrm>
          <a:prstGeom prst="rect">
            <a:avLst/>
          </a:prstGeom>
        </p:spPr>
      </p:pic>
      <p:pic>
        <p:nvPicPr>
          <p:cNvPr id="7" name="Picture 6">
            <a:extLst>
              <a:ext uri="{FF2B5EF4-FFF2-40B4-BE49-F238E27FC236}">
                <a16:creationId xmlns:a16="http://schemas.microsoft.com/office/drawing/2014/main" id="{9D97D7B2-D251-BE4B-B7FF-B46C728586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280" y="3544720"/>
            <a:ext cx="3149600" cy="2362200"/>
          </a:xfrm>
          <a:prstGeom prst="rect">
            <a:avLst/>
          </a:prstGeom>
        </p:spPr>
      </p:pic>
      <p:pic>
        <p:nvPicPr>
          <p:cNvPr id="8" name="Picture 7">
            <a:extLst>
              <a:ext uri="{FF2B5EF4-FFF2-40B4-BE49-F238E27FC236}">
                <a16:creationId xmlns:a16="http://schemas.microsoft.com/office/drawing/2014/main" id="{E408004D-FBD6-6D4A-85DD-C9B5CE1771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75760" y="3544720"/>
            <a:ext cx="3149600" cy="2362200"/>
          </a:xfrm>
          <a:prstGeom prst="rect">
            <a:avLst/>
          </a:prstGeom>
        </p:spPr>
      </p:pic>
      <p:pic>
        <p:nvPicPr>
          <p:cNvPr id="15" name="Picture 14" descr="sem330-opening-ultimate-hor-disp">
            <a:extLst>
              <a:ext uri="{FF2B5EF4-FFF2-40B4-BE49-F238E27FC236}">
                <a16:creationId xmlns:a16="http://schemas.microsoft.com/office/drawing/2014/main" id="{430B3606-3A1E-754E-A7FC-499D16BCC1A3}"/>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03274" y="3688642"/>
            <a:ext cx="4104005" cy="2320607"/>
          </a:xfrm>
          <a:prstGeom prst="rect">
            <a:avLst/>
          </a:prstGeom>
          <a:noFill/>
          <a:ln>
            <a:noFill/>
          </a:ln>
        </p:spPr>
      </p:pic>
    </p:spTree>
    <p:extLst>
      <p:ext uri="{BB962C8B-B14F-4D97-AF65-F5344CB8AC3E}">
        <p14:creationId xmlns:p14="http://schemas.microsoft.com/office/powerpoint/2010/main" val="287872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tr-TR" sz="1200" dirty="0">
                <a:solidFill>
                  <a:srgbClr val="002060"/>
                </a:solidFill>
              </a:rPr>
              <a:t>Proje</a:t>
            </a:r>
            <a:r>
              <a:rPr lang="en-US" sz="1200" dirty="0">
                <a:solidFill>
                  <a:srgbClr val="002060"/>
                </a:solidFill>
              </a:rPr>
              <a:t>	</a:t>
            </a:r>
            <a:r>
              <a:rPr lang="en-GB" sz="1200" dirty="0">
                <a:solidFill>
                  <a:srgbClr val="002060"/>
                </a:solidFill>
              </a:rPr>
              <a:t>: </a:t>
            </a:r>
            <a:r>
              <a:rPr lang="tr-TR" sz="1200" dirty="0">
                <a:solidFill>
                  <a:srgbClr val="002060"/>
                </a:solidFill>
              </a:rPr>
              <a:t>Rüzgar Türbinlerinde Yapısal Kontrol</a:t>
            </a:r>
            <a:endParaRPr lang="en-GB" sz="1200" dirty="0"/>
          </a:p>
          <a:p>
            <a:pPr marL="0" indent="0" algn="just">
              <a:buNone/>
            </a:pPr>
            <a:r>
              <a:rPr lang="tr-TR" sz="1200" dirty="0">
                <a:solidFill>
                  <a:srgbClr val="002060"/>
                </a:solidFill>
              </a:rPr>
              <a:t>Proje </a:t>
            </a:r>
            <a:r>
              <a:rPr lang="tr-TR" sz="1200" dirty="0" err="1">
                <a:solidFill>
                  <a:srgbClr val="002060"/>
                </a:solidFill>
              </a:rPr>
              <a:t>Lokasyonu</a:t>
            </a:r>
            <a:r>
              <a:rPr lang="tr-TR" sz="1200" dirty="0">
                <a:solidFill>
                  <a:srgbClr val="002060"/>
                </a:solidFill>
              </a:rPr>
              <a:t>  </a:t>
            </a:r>
            <a:r>
              <a:rPr lang="en-GB" sz="1200" dirty="0">
                <a:solidFill>
                  <a:srgbClr val="002060"/>
                </a:solidFill>
              </a:rPr>
              <a:t>: </a:t>
            </a:r>
            <a:r>
              <a:rPr lang="tr-TR" sz="1200" dirty="0"/>
              <a:t>Türkiye</a:t>
            </a:r>
            <a:endParaRPr lang="en-GB" sz="1200" dirty="0"/>
          </a:p>
          <a:p>
            <a:pPr marL="0" indent="0" algn="just">
              <a:buNone/>
            </a:pPr>
            <a:r>
              <a:rPr lang="tr-TR" sz="1200" dirty="0">
                <a:solidFill>
                  <a:srgbClr val="002060"/>
                </a:solidFill>
              </a:rPr>
              <a:t>Proje Yılı</a:t>
            </a:r>
            <a:r>
              <a:rPr lang="en-GB" sz="1200" dirty="0">
                <a:solidFill>
                  <a:srgbClr val="002060"/>
                </a:solidFill>
              </a:rPr>
              <a:t>	: </a:t>
            </a:r>
            <a:r>
              <a:rPr lang="en-GB" sz="1200" dirty="0"/>
              <a:t>2018</a:t>
            </a:r>
          </a:p>
          <a:p>
            <a:pPr marL="0" indent="0" algn="just">
              <a:buNone/>
            </a:pPr>
            <a:r>
              <a:rPr lang="tr-TR" sz="1200" dirty="0">
                <a:solidFill>
                  <a:srgbClr val="002060"/>
                </a:solidFill>
              </a:rPr>
              <a:t>İşveren</a:t>
            </a:r>
            <a:r>
              <a:rPr lang="en-GB" sz="1200" dirty="0">
                <a:solidFill>
                  <a:srgbClr val="002060"/>
                </a:solidFill>
              </a:rPr>
              <a:t>	: </a:t>
            </a:r>
            <a:r>
              <a:rPr lang="en-GB" sz="1200" dirty="0" err="1"/>
              <a:t>Akenerji</a:t>
            </a:r>
            <a:r>
              <a:rPr lang="en-GB" sz="1200" dirty="0"/>
              <a:t>, </a:t>
            </a:r>
            <a:r>
              <a:rPr lang="tr-TR" sz="1200" dirty="0"/>
              <a:t>Türkiye</a:t>
            </a:r>
            <a:endParaRPr lang="en-GB" sz="1200" dirty="0"/>
          </a:p>
          <a:p>
            <a:pPr marL="0" indent="0" algn="just">
              <a:buNone/>
            </a:pPr>
            <a:r>
              <a:rPr lang="tr-TR" sz="1200" dirty="0">
                <a:solidFill>
                  <a:srgbClr val="002060"/>
                </a:solidFill>
              </a:rPr>
              <a:t>İşin Tanımı</a:t>
            </a:r>
            <a:r>
              <a:rPr lang="en-GB" sz="1200" dirty="0">
                <a:solidFill>
                  <a:srgbClr val="002060"/>
                </a:solidFill>
              </a:rPr>
              <a:t>	: </a:t>
            </a:r>
            <a:r>
              <a:rPr lang="tr-TR" sz="1200" dirty="0" err="1">
                <a:solidFill>
                  <a:srgbClr val="002060"/>
                </a:solidFill>
              </a:rPr>
              <a:t>Senso</a:t>
            </a:r>
            <a:r>
              <a:rPr lang="tr-TR" sz="1200" dirty="0">
                <a:solidFill>
                  <a:srgbClr val="002060"/>
                </a:solidFill>
              </a:rPr>
              <a:t> Mühendislik tarafından rüzgar türbinlerinde gerçek zamanlı ivme ve deplasman ölçümleri yapılmıştır. Bu ölçümler bilgisayar modelleri ile birleştirilerek, türbinlerin yapısal güvenlikleri belirlenmiştir. Saha ölçümlerinden elde edilen veriler, türbinlerin gerçekçi bilgisayar simülasyonları ve senaryo analizleri için kullanılmıştır.  </a:t>
            </a:r>
            <a:endParaRPr lang="en-GB" sz="1200" dirty="0"/>
          </a:p>
          <a:p>
            <a:pPr marL="0" indent="0" algn="just">
              <a:buNone/>
            </a:pPr>
            <a:endParaRPr lang="en-US" sz="1200" dirty="0"/>
          </a:p>
          <a:p>
            <a:endParaRPr lang="en-US" sz="12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316470" y="2238530"/>
            <a:ext cx="999504" cy="369332"/>
          </a:xfrm>
          <a:prstGeom prst="rect">
            <a:avLst/>
          </a:prstGeom>
          <a:noFill/>
        </p:spPr>
        <p:txBody>
          <a:bodyPr wrap="none" rtlCol="0">
            <a:spAutoFit/>
          </a:bodyPr>
          <a:lstStyle/>
          <a:p>
            <a:r>
              <a:rPr lang="en-US" dirty="0">
                <a:solidFill>
                  <a:srgbClr val="002060"/>
                </a:solidFill>
              </a:rPr>
              <a:t>[</a:t>
            </a:r>
            <a:r>
              <a:rPr lang="tr-TR" dirty="0">
                <a:solidFill>
                  <a:srgbClr val="002060"/>
                </a:solidFill>
              </a:rPr>
              <a:t>Türkiye</a:t>
            </a:r>
            <a:r>
              <a:rPr lang="en-US" dirty="0">
                <a:solidFill>
                  <a:srgbClr val="002060"/>
                </a:solidFill>
              </a:rPr>
              <a:t>]</a:t>
            </a:r>
          </a:p>
        </p:txBody>
      </p:sp>
      <p:sp>
        <p:nvSpPr>
          <p:cNvPr id="11" name="TextBox 10"/>
          <p:cNvSpPr txBox="1"/>
          <p:nvPr/>
        </p:nvSpPr>
        <p:spPr>
          <a:xfrm>
            <a:off x="10362060" y="787819"/>
            <a:ext cx="860428" cy="369332"/>
          </a:xfrm>
          <a:prstGeom prst="rect">
            <a:avLst/>
          </a:prstGeom>
          <a:noFill/>
        </p:spPr>
        <p:txBody>
          <a:bodyPr wrap="none" rtlCol="0">
            <a:spAutoFit/>
          </a:bodyPr>
          <a:lstStyle/>
          <a:p>
            <a:r>
              <a:rPr lang="tr-TR" u="sng" dirty="0">
                <a:solidFill>
                  <a:srgbClr val="002060"/>
                </a:solidFill>
              </a:rPr>
              <a:t>İşveren</a:t>
            </a:r>
            <a:endParaRPr lang="en-US" u="sng" dirty="0">
              <a:solidFill>
                <a:srgbClr val="002060"/>
              </a:solidFill>
            </a:endParaRPr>
          </a:p>
        </p:txBody>
      </p:sp>
      <p:pic>
        <p:nvPicPr>
          <p:cNvPr id="3" name="Picture 2">
            <a:extLst>
              <a:ext uri="{FF2B5EF4-FFF2-40B4-BE49-F238E27FC236}">
                <a16:creationId xmlns:a16="http://schemas.microsoft.com/office/drawing/2014/main" id="{DDB5B7C7-DFEC-0544-9931-B42574E9BE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0879" y="1287625"/>
            <a:ext cx="1676400" cy="838200"/>
          </a:xfrm>
          <a:prstGeom prst="rect">
            <a:avLst/>
          </a:prstGeom>
        </p:spPr>
      </p:pic>
      <p:pic>
        <p:nvPicPr>
          <p:cNvPr id="13" name="Picture 12">
            <a:extLst>
              <a:ext uri="{FF2B5EF4-FFF2-40B4-BE49-F238E27FC236}">
                <a16:creationId xmlns:a16="http://schemas.microsoft.com/office/drawing/2014/main" id="{53B975E0-AA97-DF43-9B14-F9070458CF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2960" y="4027990"/>
            <a:ext cx="1997639" cy="2755364"/>
          </a:xfrm>
          <a:prstGeom prst="rect">
            <a:avLst/>
          </a:prstGeom>
        </p:spPr>
      </p:pic>
      <p:pic>
        <p:nvPicPr>
          <p:cNvPr id="16" name="Picture 15">
            <a:extLst>
              <a:ext uri="{FF2B5EF4-FFF2-40B4-BE49-F238E27FC236}">
                <a16:creationId xmlns:a16="http://schemas.microsoft.com/office/drawing/2014/main" id="{42EFA01D-7D89-5E4E-9FBD-92EBA4717B9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46852" y="3679057"/>
            <a:ext cx="4533900" cy="2839720"/>
          </a:xfrm>
          <a:prstGeom prst="rect">
            <a:avLst/>
          </a:prstGeom>
        </p:spPr>
      </p:pic>
      <p:pic>
        <p:nvPicPr>
          <p:cNvPr id="18" name="Picture 17">
            <a:extLst>
              <a:ext uri="{FF2B5EF4-FFF2-40B4-BE49-F238E27FC236}">
                <a16:creationId xmlns:a16="http://schemas.microsoft.com/office/drawing/2014/main" id="{069FA7D4-D5FC-964A-A1AB-DB5C5D0441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8651036" y="3912829"/>
            <a:ext cx="3127137" cy="2084758"/>
          </a:xfrm>
          <a:prstGeom prst="rect">
            <a:avLst/>
          </a:prstGeom>
        </p:spPr>
      </p:pic>
    </p:spTree>
    <p:extLst>
      <p:ext uri="{BB962C8B-B14F-4D97-AF65-F5344CB8AC3E}">
        <p14:creationId xmlns:p14="http://schemas.microsoft.com/office/powerpoint/2010/main" val="367279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tr-TR" sz="2000" dirty="0">
                <a:solidFill>
                  <a:srgbClr val="002060"/>
                </a:solidFill>
              </a:rPr>
              <a:t>Proje</a:t>
            </a:r>
            <a:r>
              <a:rPr lang="en-US" sz="2000" dirty="0">
                <a:solidFill>
                  <a:srgbClr val="002060"/>
                </a:solidFill>
              </a:rPr>
              <a:t>		: </a:t>
            </a:r>
            <a:r>
              <a:rPr lang="tr-TR" sz="2000" dirty="0"/>
              <a:t>Avrasya Tüneli</a:t>
            </a:r>
            <a:r>
              <a:rPr lang="en-US" sz="2000" dirty="0"/>
              <a:t> | </a:t>
            </a:r>
            <a:r>
              <a:rPr lang="tr-TR" sz="2000" dirty="0"/>
              <a:t>Jet Fanlarda Titreşim İzolasyonu</a:t>
            </a:r>
            <a:endParaRPr lang="en-US" sz="2000" dirty="0"/>
          </a:p>
          <a:p>
            <a:pPr marL="0" indent="0" algn="just">
              <a:buNone/>
            </a:pPr>
            <a:r>
              <a:rPr lang="tr-TR" sz="2000" dirty="0">
                <a:solidFill>
                  <a:srgbClr val="002060"/>
                </a:solidFill>
              </a:rPr>
              <a:t>Proje </a:t>
            </a:r>
            <a:r>
              <a:rPr lang="tr-TR" sz="2000" dirty="0" err="1">
                <a:solidFill>
                  <a:srgbClr val="002060"/>
                </a:solidFill>
              </a:rPr>
              <a:t>Lokasyonu</a:t>
            </a:r>
            <a:r>
              <a:rPr lang="en-US" sz="2000" dirty="0">
                <a:solidFill>
                  <a:srgbClr val="002060"/>
                </a:solidFill>
              </a:rPr>
              <a:t>	: </a:t>
            </a:r>
            <a:r>
              <a:rPr lang="tr-TR" sz="2000" dirty="0"/>
              <a:t>İstanbul, Türkiye</a:t>
            </a:r>
            <a:endParaRPr lang="en-US" sz="2000" dirty="0"/>
          </a:p>
          <a:p>
            <a:pPr marL="0" indent="0" algn="just">
              <a:buNone/>
            </a:pPr>
            <a:r>
              <a:rPr lang="tr-TR" sz="2000" dirty="0">
                <a:solidFill>
                  <a:srgbClr val="002060"/>
                </a:solidFill>
              </a:rPr>
              <a:t>Proje Yılı</a:t>
            </a:r>
            <a:r>
              <a:rPr lang="en-US" sz="2000" dirty="0">
                <a:solidFill>
                  <a:srgbClr val="002060"/>
                </a:solidFill>
              </a:rPr>
              <a:t>		: </a:t>
            </a:r>
            <a:r>
              <a:rPr lang="en-US" sz="2000" dirty="0"/>
              <a:t>201</a:t>
            </a:r>
            <a:r>
              <a:rPr lang="tr-TR" sz="2000" dirty="0"/>
              <a:t>8</a:t>
            </a:r>
            <a:endParaRPr lang="en-US" sz="2000" dirty="0"/>
          </a:p>
          <a:p>
            <a:pPr marL="0" indent="0" algn="just">
              <a:buNone/>
            </a:pPr>
            <a:r>
              <a:rPr lang="tr-TR" sz="2000" dirty="0">
                <a:solidFill>
                  <a:srgbClr val="002060"/>
                </a:solidFill>
              </a:rPr>
              <a:t>İşveren</a:t>
            </a:r>
            <a:r>
              <a:rPr lang="en-US" sz="2000" dirty="0">
                <a:solidFill>
                  <a:srgbClr val="002060"/>
                </a:solidFill>
              </a:rPr>
              <a:t>	: </a:t>
            </a:r>
            <a:r>
              <a:rPr lang="en-US" sz="2000" dirty="0"/>
              <a:t>Egis Group</a:t>
            </a:r>
          </a:p>
          <a:p>
            <a:pPr marL="0" indent="0" algn="just">
              <a:buNone/>
            </a:pPr>
            <a:r>
              <a:rPr lang="tr-TR" sz="2000" dirty="0">
                <a:solidFill>
                  <a:srgbClr val="002060"/>
                </a:solidFill>
              </a:rPr>
              <a:t>İşin Tanımı</a:t>
            </a:r>
            <a:r>
              <a:rPr lang="en-US" sz="2000" dirty="0">
                <a:solidFill>
                  <a:srgbClr val="002060"/>
                </a:solidFill>
              </a:rPr>
              <a:t>		: </a:t>
            </a:r>
            <a:r>
              <a:rPr lang="tr-TR" sz="2000" dirty="0">
                <a:solidFill>
                  <a:srgbClr val="002060"/>
                </a:solidFill>
              </a:rPr>
              <a:t>Tünel içerisinde kullanılan jet fanların yapı ile etkileşimi, hem yapıyı hem de fanları korumak için titreşimlerden izole edilmiştir. </a:t>
            </a:r>
            <a:endParaRPr lang="en-US" sz="20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437712" y="2385963"/>
            <a:ext cx="999504" cy="369332"/>
          </a:xfrm>
          <a:prstGeom prst="rect">
            <a:avLst/>
          </a:prstGeom>
          <a:noFill/>
        </p:spPr>
        <p:txBody>
          <a:bodyPr wrap="none" rtlCol="0">
            <a:spAutoFit/>
          </a:bodyPr>
          <a:lstStyle/>
          <a:p>
            <a:r>
              <a:rPr lang="en-US" dirty="0">
                <a:solidFill>
                  <a:srgbClr val="002060"/>
                </a:solidFill>
              </a:rPr>
              <a:t>[</a:t>
            </a:r>
            <a:r>
              <a:rPr lang="tr-TR" dirty="0">
                <a:solidFill>
                  <a:srgbClr val="002060"/>
                </a:solidFill>
              </a:rPr>
              <a:t>Türkiye</a:t>
            </a:r>
            <a:r>
              <a:rPr lang="en-US" dirty="0">
                <a:solidFill>
                  <a:srgbClr val="002060"/>
                </a:solidFill>
              </a:rPr>
              <a:t>]</a:t>
            </a:r>
          </a:p>
        </p:txBody>
      </p:sp>
      <p:sp>
        <p:nvSpPr>
          <p:cNvPr id="11" name="TextBox 10"/>
          <p:cNvSpPr txBox="1"/>
          <p:nvPr/>
        </p:nvSpPr>
        <p:spPr>
          <a:xfrm>
            <a:off x="10362060" y="787819"/>
            <a:ext cx="860428" cy="369332"/>
          </a:xfrm>
          <a:prstGeom prst="rect">
            <a:avLst/>
          </a:prstGeom>
          <a:noFill/>
        </p:spPr>
        <p:txBody>
          <a:bodyPr wrap="none" rtlCol="0">
            <a:spAutoFit/>
          </a:bodyPr>
          <a:lstStyle/>
          <a:p>
            <a:r>
              <a:rPr lang="tr-TR" u="sng" dirty="0">
                <a:solidFill>
                  <a:srgbClr val="002060"/>
                </a:solidFill>
              </a:rPr>
              <a:t>İşveren</a:t>
            </a:r>
            <a:endParaRPr lang="en-US" u="sng" dirty="0">
              <a:solidFill>
                <a:srgbClr val="002060"/>
              </a:solidFill>
            </a:endParaRPr>
          </a:p>
        </p:txBody>
      </p:sp>
      <p:pic>
        <p:nvPicPr>
          <p:cNvPr id="8" name="Picture 7"/>
          <p:cNvPicPr>
            <a:picLocks noChangeAspect="1"/>
          </p:cNvPicPr>
          <p:nvPr/>
        </p:nvPicPr>
        <p:blipFill>
          <a:blip r:embed="rId3"/>
          <a:stretch>
            <a:fillRect/>
          </a:stretch>
        </p:blipFill>
        <p:spPr>
          <a:xfrm>
            <a:off x="10109260" y="1512094"/>
            <a:ext cx="1397000" cy="533400"/>
          </a:xfrm>
          <a:prstGeom prst="rect">
            <a:avLst/>
          </a:prstGeom>
        </p:spPr>
      </p:pic>
      <p:pic>
        <p:nvPicPr>
          <p:cNvPr id="9" name="Picture 8"/>
          <p:cNvPicPr>
            <a:picLocks noChangeAspect="1"/>
          </p:cNvPicPr>
          <p:nvPr/>
        </p:nvPicPr>
        <p:blipFill>
          <a:blip r:embed="rId4"/>
          <a:stretch>
            <a:fillRect/>
          </a:stretch>
        </p:blipFill>
        <p:spPr>
          <a:xfrm>
            <a:off x="8277209" y="4243389"/>
            <a:ext cx="3664102" cy="2157749"/>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24387" y="4243389"/>
            <a:ext cx="3462338" cy="2423637"/>
          </a:xfrm>
          <a:prstGeom prst="rect">
            <a:avLst/>
          </a:prstGeom>
        </p:spPr>
      </p:pic>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01485" y="3007935"/>
            <a:ext cx="3404547" cy="3943942"/>
          </a:xfrm>
          <a:prstGeom prst="rect">
            <a:avLst/>
          </a:prstGeom>
        </p:spPr>
      </p:pic>
      <p:sp>
        <p:nvSpPr>
          <p:cNvPr id="16" name="Content Placeholder 2"/>
          <p:cNvSpPr txBox="1">
            <a:spLocks/>
          </p:cNvSpPr>
          <p:nvPr/>
        </p:nvSpPr>
        <p:spPr>
          <a:xfrm>
            <a:off x="4563003" y="3245983"/>
            <a:ext cx="7378307" cy="21597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Font typeface="Arial"/>
              <a:buNone/>
            </a:pPr>
            <a:r>
              <a:rPr lang="tr-TR" sz="2000" dirty="0"/>
              <a:t>Titreşim izolatörlerinin tasarımı </a:t>
            </a:r>
            <a:r>
              <a:rPr lang="tr-TR" sz="2000" dirty="0" err="1"/>
              <a:t>Senso</a:t>
            </a:r>
            <a:r>
              <a:rPr lang="tr-TR" sz="2000" dirty="0"/>
              <a:t> Mühendislik tarafından yapılmış, fanların üzerine yerleştirilen </a:t>
            </a:r>
            <a:r>
              <a:rPr lang="tr-TR" sz="2000" dirty="0" err="1"/>
              <a:t>sensörler</a:t>
            </a:r>
            <a:r>
              <a:rPr lang="tr-TR" sz="2000" dirty="0"/>
              <a:t> ile de ölçümler yapılarak izolasyon sisteminin etkinliği ölçülmüş ve kanıtlanmıştır.</a:t>
            </a:r>
            <a:endParaRPr lang="en-US" sz="2000" dirty="0"/>
          </a:p>
          <a:p>
            <a:pPr marL="0" indent="0" algn="just">
              <a:buFont typeface="Arial"/>
              <a:buNone/>
            </a:pPr>
            <a:endParaRPr lang="en-US" sz="2000" dirty="0"/>
          </a:p>
          <a:p>
            <a:endParaRPr lang="en-US" sz="2000" dirty="0"/>
          </a:p>
        </p:txBody>
      </p:sp>
    </p:spTree>
    <p:extLst>
      <p:ext uri="{BB962C8B-B14F-4D97-AF65-F5344CB8AC3E}">
        <p14:creationId xmlns:p14="http://schemas.microsoft.com/office/powerpoint/2010/main" val="2231973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tr-TR" sz="1200" dirty="0">
                <a:solidFill>
                  <a:srgbClr val="002060"/>
                </a:solidFill>
              </a:rPr>
              <a:t>Proje</a:t>
            </a:r>
            <a:r>
              <a:rPr lang="en-US" sz="1200" dirty="0">
                <a:solidFill>
                  <a:srgbClr val="002060"/>
                </a:solidFill>
              </a:rPr>
              <a:t>	: </a:t>
            </a:r>
            <a:r>
              <a:rPr lang="tr-TR" sz="1200" dirty="0">
                <a:solidFill>
                  <a:srgbClr val="002060"/>
                </a:solidFill>
              </a:rPr>
              <a:t>İSKEN | </a:t>
            </a:r>
            <a:r>
              <a:rPr lang="tr-TR" sz="1200" dirty="0"/>
              <a:t>ID Fan Temeli Titreşim Ölçümleri</a:t>
            </a:r>
          </a:p>
          <a:p>
            <a:pPr marL="0" indent="0" algn="just">
              <a:buNone/>
            </a:pPr>
            <a:r>
              <a:rPr lang="tr-TR" sz="1200" dirty="0">
                <a:solidFill>
                  <a:srgbClr val="002060"/>
                </a:solidFill>
              </a:rPr>
              <a:t>Proje </a:t>
            </a:r>
            <a:r>
              <a:rPr lang="tr-TR" sz="1200" dirty="0" err="1">
                <a:solidFill>
                  <a:srgbClr val="002060"/>
                </a:solidFill>
              </a:rPr>
              <a:t>Lokasyonu</a:t>
            </a:r>
            <a:r>
              <a:rPr lang="tr-TR" sz="1200" dirty="0">
                <a:solidFill>
                  <a:srgbClr val="002060"/>
                </a:solidFill>
              </a:rPr>
              <a:t> </a:t>
            </a:r>
            <a:r>
              <a:rPr lang="en-US" sz="1200" dirty="0">
                <a:solidFill>
                  <a:srgbClr val="002060"/>
                </a:solidFill>
              </a:rPr>
              <a:t>: </a:t>
            </a:r>
            <a:r>
              <a:rPr lang="en-US" sz="1200" dirty="0"/>
              <a:t>Adana, </a:t>
            </a:r>
            <a:r>
              <a:rPr lang="tr-TR" sz="1200" dirty="0"/>
              <a:t>Türkiye</a:t>
            </a:r>
            <a:endParaRPr lang="en-US" sz="1200" dirty="0"/>
          </a:p>
          <a:p>
            <a:pPr marL="0" indent="0" algn="just">
              <a:buNone/>
            </a:pPr>
            <a:r>
              <a:rPr lang="tr-TR" sz="1200" dirty="0">
                <a:solidFill>
                  <a:srgbClr val="002060"/>
                </a:solidFill>
              </a:rPr>
              <a:t>Proje Yılı</a:t>
            </a:r>
            <a:r>
              <a:rPr lang="en-US" sz="1200" dirty="0">
                <a:solidFill>
                  <a:srgbClr val="002060"/>
                </a:solidFill>
              </a:rPr>
              <a:t>	: </a:t>
            </a:r>
            <a:r>
              <a:rPr lang="en-US" sz="1200" dirty="0"/>
              <a:t>2016</a:t>
            </a:r>
          </a:p>
          <a:p>
            <a:pPr marL="0" indent="0" algn="just">
              <a:buNone/>
            </a:pPr>
            <a:r>
              <a:rPr lang="tr-TR" sz="1200" dirty="0">
                <a:solidFill>
                  <a:srgbClr val="002060"/>
                </a:solidFill>
              </a:rPr>
              <a:t>İşveren</a:t>
            </a:r>
            <a:r>
              <a:rPr lang="en-US" sz="1200" dirty="0">
                <a:solidFill>
                  <a:srgbClr val="002060"/>
                </a:solidFill>
              </a:rPr>
              <a:t>	: </a:t>
            </a:r>
            <a:r>
              <a:rPr lang="en-US" sz="1200" dirty="0" err="1"/>
              <a:t>Howden</a:t>
            </a:r>
            <a:r>
              <a:rPr lang="en-US" sz="1200" dirty="0"/>
              <a:t> Axial Fans</a:t>
            </a:r>
            <a:r>
              <a:rPr lang="tr-TR" sz="1200" dirty="0"/>
              <a:t>, Danimarka</a:t>
            </a:r>
            <a:endParaRPr lang="en-US" sz="1200" dirty="0"/>
          </a:p>
          <a:p>
            <a:pPr marL="0" indent="0">
              <a:buNone/>
            </a:pPr>
            <a:r>
              <a:rPr lang="tr-TR" sz="1200" dirty="0">
                <a:solidFill>
                  <a:srgbClr val="002060"/>
                </a:solidFill>
              </a:rPr>
              <a:t>İşin Tanımı</a:t>
            </a:r>
            <a:r>
              <a:rPr lang="en-US" sz="1200" dirty="0">
                <a:solidFill>
                  <a:srgbClr val="002060"/>
                </a:solidFill>
              </a:rPr>
              <a:t>	: </a:t>
            </a:r>
            <a:r>
              <a:rPr lang="tr-TR" sz="1200" dirty="0">
                <a:solidFill>
                  <a:srgbClr val="002060"/>
                </a:solidFill>
              </a:rPr>
              <a:t> </a:t>
            </a:r>
            <a:r>
              <a:rPr lang="tr-TR" sz="1200" dirty="0" err="1">
                <a:solidFill>
                  <a:srgbClr val="002060"/>
                </a:solidFill>
              </a:rPr>
              <a:t>Howden</a:t>
            </a:r>
            <a:r>
              <a:rPr lang="tr-TR" sz="1200" dirty="0">
                <a:solidFill>
                  <a:srgbClr val="002060"/>
                </a:solidFill>
              </a:rPr>
              <a:t> </a:t>
            </a:r>
            <a:r>
              <a:rPr lang="tr-TR" sz="1200" dirty="0" err="1">
                <a:solidFill>
                  <a:srgbClr val="002060"/>
                </a:solidFill>
              </a:rPr>
              <a:t>Axial</a:t>
            </a:r>
            <a:r>
              <a:rPr lang="tr-TR" sz="1200" dirty="0">
                <a:solidFill>
                  <a:srgbClr val="002060"/>
                </a:solidFill>
              </a:rPr>
              <a:t> </a:t>
            </a:r>
            <a:r>
              <a:rPr lang="tr-TR" sz="1200" dirty="0" err="1">
                <a:solidFill>
                  <a:srgbClr val="002060"/>
                </a:solidFill>
              </a:rPr>
              <a:t>Fans</a:t>
            </a:r>
            <a:r>
              <a:rPr lang="tr-TR" sz="1200" dirty="0">
                <a:solidFill>
                  <a:srgbClr val="002060"/>
                </a:solidFill>
              </a:rPr>
              <a:t> ve İSKEN </a:t>
            </a:r>
            <a:r>
              <a:rPr lang="tr-TR" sz="1200" dirty="0" err="1">
                <a:solidFill>
                  <a:srgbClr val="002060"/>
                </a:solidFill>
              </a:rPr>
              <a:t>Sugözü</a:t>
            </a:r>
            <a:r>
              <a:rPr lang="tr-TR" sz="1200" dirty="0">
                <a:solidFill>
                  <a:srgbClr val="002060"/>
                </a:solidFill>
              </a:rPr>
              <a:t> Termik </a:t>
            </a:r>
            <a:r>
              <a:rPr lang="tr-TR" sz="1200" dirty="0" err="1">
                <a:solidFill>
                  <a:srgbClr val="002060"/>
                </a:solidFill>
              </a:rPr>
              <a:t>Santarli</a:t>
            </a:r>
            <a:r>
              <a:rPr lang="tr-TR" sz="1200" dirty="0">
                <a:solidFill>
                  <a:srgbClr val="002060"/>
                </a:solidFill>
              </a:rPr>
              <a:t> için, ID fana ait betonarme temelin </a:t>
            </a:r>
            <a:r>
              <a:rPr lang="tr-TR" sz="1200" dirty="0" err="1">
                <a:solidFill>
                  <a:srgbClr val="002060"/>
                </a:solidFill>
              </a:rPr>
              <a:t>rijitliğinin</a:t>
            </a:r>
            <a:r>
              <a:rPr lang="tr-TR" sz="1200" dirty="0">
                <a:solidFill>
                  <a:srgbClr val="002060"/>
                </a:solidFill>
              </a:rPr>
              <a:t> saptanması amacı ile fanda titreşim ölçümleri yapılmıştır. Proje, santralin bakıma girdiği günde ve çok kısa bir sürede, planlanan zaman içerisinde gerçekleştirilmiştir. Ölçümler, makinalar ve makine temellerinin titreşimlerini ölçebilecek özelliklerde ivmeölçerler ile yapılmıştır. </a:t>
            </a:r>
            <a:r>
              <a:rPr lang="tr-TR" sz="1200" dirty="0" err="1">
                <a:solidFill>
                  <a:srgbClr val="002060"/>
                </a:solidFill>
              </a:rPr>
              <a:t>Senso</a:t>
            </a:r>
            <a:r>
              <a:rPr lang="tr-TR" sz="1200" dirty="0">
                <a:solidFill>
                  <a:srgbClr val="002060"/>
                </a:solidFill>
              </a:rPr>
              <a:t> Mühendislik ölçümleri, ID fan temel tasarımı için kullanılmıştır.</a:t>
            </a:r>
            <a:endParaRPr lang="en-US" sz="12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316470" y="2238530"/>
            <a:ext cx="1339662" cy="369332"/>
          </a:xfrm>
          <a:prstGeom prst="rect">
            <a:avLst/>
          </a:prstGeom>
          <a:noFill/>
        </p:spPr>
        <p:txBody>
          <a:bodyPr wrap="none" rtlCol="0">
            <a:spAutoFit/>
          </a:bodyPr>
          <a:lstStyle/>
          <a:p>
            <a:r>
              <a:rPr lang="en-US" dirty="0">
                <a:solidFill>
                  <a:srgbClr val="002060"/>
                </a:solidFill>
              </a:rPr>
              <a:t>[</a:t>
            </a:r>
            <a:r>
              <a:rPr lang="tr-TR" dirty="0">
                <a:solidFill>
                  <a:srgbClr val="002060"/>
                </a:solidFill>
              </a:rPr>
              <a:t>Danimarka</a:t>
            </a:r>
            <a:r>
              <a:rPr lang="en-US" dirty="0">
                <a:solidFill>
                  <a:srgbClr val="002060"/>
                </a:solidFill>
              </a:rPr>
              <a:t>]</a:t>
            </a:r>
          </a:p>
        </p:txBody>
      </p:sp>
      <p:sp>
        <p:nvSpPr>
          <p:cNvPr id="11" name="TextBox 10"/>
          <p:cNvSpPr txBox="1"/>
          <p:nvPr/>
        </p:nvSpPr>
        <p:spPr>
          <a:xfrm>
            <a:off x="10362060" y="787819"/>
            <a:ext cx="860428" cy="369332"/>
          </a:xfrm>
          <a:prstGeom prst="rect">
            <a:avLst/>
          </a:prstGeom>
          <a:noFill/>
        </p:spPr>
        <p:txBody>
          <a:bodyPr wrap="none" rtlCol="0">
            <a:spAutoFit/>
          </a:bodyPr>
          <a:lstStyle/>
          <a:p>
            <a:r>
              <a:rPr lang="tr-TR" u="sng" dirty="0">
                <a:solidFill>
                  <a:srgbClr val="002060"/>
                </a:solidFill>
              </a:rPr>
              <a:t>İşveren</a:t>
            </a:r>
            <a:endParaRPr lang="en-US" u="sng" dirty="0">
              <a:solidFill>
                <a:srgbClr val="002060"/>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84221" y="1163419"/>
            <a:ext cx="1849438" cy="866192"/>
          </a:xfrm>
          <a:prstGeom prst="rect">
            <a:avLst/>
          </a:prstGeom>
        </p:spPr>
      </p:pic>
      <p:pic>
        <p:nvPicPr>
          <p:cNvPr id="9" name="Picture 8"/>
          <p:cNvPicPr>
            <a:picLocks noChangeAspect="1"/>
          </p:cNvPicPr>
          <p:nvPr/>
        </p:nvPicPr>
        <p:blipFill>
          <a:blip r:embed="rId3"/>
          <a:stretch>
            <a:fillRect/>
          </a:stretch>
        </p:blipFill>
        <p:spPr>
          <a:xfrm>
            <a:off x="5826559" y="3186113"/>
            <a:ext cx="4357687" cy="3268265"/>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347" y="3184686"/>
            <a:ext cx="4769284" cy="3266959"/>
          </a:xfrm>
          <a:prstGeom prst="rect">
            <a:avLst/>
          </a:prstGeom>
        </p:spPr>
      </p:pic>
    </p:spTree>
    <p:extLst>
      <p:ext uri="{BB962C8B-B14F-4D97-AF65-F5344CB8AC3E}">
        <p14:creationId xmlns:p14="http://schemas.microsoft.com/office/powerpoint/2010/main" val="185796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23282"/>
            <a:ext cx="12191999" cy="665584"/>
          </a:xfrm>
        </p:spPr>
        <p:txBody>
          <a:bodyPr>
            <a:normAutofit fontScale="90000"/>
          </a:bodyPr>
          <a:lstStyle/>
          <a:p>
            <a:pPr algn="ctr"/>
            <a:r>
              <a:rPr lang="tr-TR" dirty="0"/>
              <a:t>Örnek Projeler:</a:t>
            </a:r>
            <a:br>
              <a:rPr lang="tr-TR" dirty="0"/>
            </a:br>
            <a:br>
              <a:rPr lang="tr-TR" dirty="0"/>
            </a:br>
            <a:r>
              <a:rPr lang="tr-TR" dirty="0"/>
              <a:t>Yapı Sağılığı İzleme</a:t>
            </a:r>
            <a:endParaRPr lang="en-US" dirty="0"/>
          </a:p>
        </p:txBody>
      </p:sp>
    </p:spTree>
    <p:extLst>
      <p:ext uri="{BB962C8B-B14F-4D97-AF65-F5344CB8AC3E}">
        <p14:creationId xmlns:p14="http://schemas.microsoft.com/office/powerpoint/2010/main" val="341169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12191999" cy="665584"/>
          </a:xfrm>
        </p:spPr>
        <p:txBody>
          <a:bodyPr>
            <a:normAutofit fontScale="90000"/>
          </a:bodyPr>
          <a:lstStyle/>
          <a:p>
            <a:pPr algn="ctr"/>
            <a:r>
              <a:rPr lang="en-US" dirty="0"/>
              <a:t>Selected Projects</a:t>
            </a:r>
          </a:p>
        </p:txBody>
      </p:sp>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tr-TR" sz="1200" dirty="0">
                <a:solidFill>
                  <a:srgbClr val="002060"/>
                </a:solidFill>
              </a:rPr>
              <a:t>Proje</a:t>
            </a:r>
            <a:r>
              <a:rPr lang="en-US" sz="1200" dirty="0">
                <a:solidFill>
                  <a:srgbClr val="002060"/>
                </a:solidFill>
              </a:rPr>
              <a:t>	: </a:t>
            </a:r>
            <a:r>
              <a:rPr lang="en-US" sz="1200" dirty="0" err="1"/>
              <a:t>Marmaray</a:t>
            </a:r>
            <a:r>
              <a:rPr lang="en-US" sz="1200" dirty="0"/>
              <a:t> </a:t>
            </a:r>
            <a:r>
              <a:rPr lang="tr-TR" sz="1200" dirty="0"/>
              <a:t>Projesi</a:t>
            </a:r>
            <a:r>
              <a:rPr lang="en-US" sz="1200" dirty="0"/>
              <a:t> | </a:t>
            </a:r>
            <a:r>
              <a:rPr lang="en-US" sz="1200" dirty="0" err="1"/>
              <a:t>Göztepe</a:t>
            </a:r>
            <a:r>
              <a:rPr lang="en-US" sz="1200" dirty="0"/>
              <a:t> </a:t>
            </a:r>
            <a:r>
              <a:rPr lang="tr-TR" sz="1200" dirty="0"/>
              <a:t>İstasyonu Yapı Sağlığı İzleme</a:t>
            </a:r>
            <a:endParaRPr lang="en-US" sz="1200" dirty="0"/>
          </a:p>
          <a:p>
            <a:pPr marL="0" indent="0" algn="just">
              <a:buNone/>
            </a:pPr>
            <a:r>
              <a:rPr lang="tr-TR" sz="1200" dirty="0">
                <a:solidFill>
                  <a:srgbClr val="002060"/>
                </a:solidFill>
              </a:rPr>
              <a:t>Proje </a:t>
            </a:r>
            <a:r>
              <a:rPr lang="tr-TR" sz="1200" dirty="0" err="1">
                <a:solidFill>
                  <a:srgbClr val="002060"/>
                </a:solidFill>
              </a:rPr>
              <a:t>Lokasyonu</a:t>
            </a:r>
            <a:r>
              <a:rPr lang="tr-TR" sz="1200" dirty="0">
                <a:solidFill>
                  <a:srgbClr val="002060"/>
                </a:solidFill>
              </a:rPr>
              <a:t> </a:t>
            </a:r>
            <a:r>
              <a:rPr lang="en-US" sz="1200" dirty="0">
                <a:solidFill>
                  <a:srgbClr val="002060"/>
                </a:solidFill>
              </a:rPr>
              <a:t>: </a:t>
            </a:r>
            <a:r>
              <a:rPr lang="en-US" sz="1200" dirty="0"/>
              <a:t>İstanbul,</a:t>
            </a:r>
            <a:r>
              <a:rPr lang="tr-TR" sz="1200" dirty="0"/>
              <a:t> Türkiye</a:t>
            </a:r>
            <a:endParaRPr lang="en-US" sz="1200" dirty="0"/>
          </a:p>
          <a:p>
            <a:pPr marL="0" indent="0" algn="just">
              <a:buNone/>
            </a:pPr>
            <a:r>
              <a:rPr lang="tr-TR" sz="1200" dirty="0">
                <a:solidFill>
                  <a:srgbClr val="002060"/>
                </a:solidFill>
              </a:rPr>
              <a:t>Proje Yılı </a:t>
            </a:r>
            <a:r>
              <a:rPr lang="en-US" sz="1200" dirty="0">
                <a:solidFill>
                  <a:srgbClr val="002060"/>
                </a:solidFill>
              </a:rPr>
              <a:t>	: </a:t>
            </a:r>
            <a:r>
              <a:rPr lang="en-US" sz="1200" dirty="0"/>
              <a:t>2016</a:t>
            </a:r>
          </a:p>
          <a:p>
            <a:pPr marL="0" indent="0" algn="just">
              <a:buNone/>
            </a:pPr>
            <a:r>
              <a:rPr lang="tr-TR" sz="1200" dirty="0">
                <a:solidFill>
                  <a:srgbClr val="002060"/>
                </a:solidFill>
              </a:rPr>
              <a:t>İşveren</a:t>
            </a:r>
            <a:r>
              <a:rPr lang="en-US" sz="1200" dirty="0">
                <a:solidFill>
                  <a:srgbClr val="002060"/>
                </a:solidFill>
              </a:rPr>
              <a:t>	: </a:t>
            </a:r>
            <a:r>
              <a:rPr lang="en-US" sz="1200" dirty="0"/>
              <a:t>OBS </a:t>
            </a:r>
            <a:r>
              <a:rPr lang="tr-TR" sz="1200" dirty="0"/>
              <a:t>Mühendislik ve </a:t>
            </a:r>
            <a:r>
              <a:rPr lang="en-US" sz="1200" dirty="0" err="1"/>
              <a:t>Obrascón</a:t>
            </a:r>
            <a:r>
              <a:rPr lang="en-US" sz="1200" dirty="0"/>
              <a:t> </a:t>
            </a:r>
            <a:r>
              <a:rPr lang="en-US" sz="1200" dirty="0" err="1"/>
              <a:t>Huarte</a:t>
            </a:r>
            <a:r>
              <a:rPr lang="en-US" sz="1200" dirty="0"/>
              <a:t> Lain (OHL)</a:t>
            </a:r>
          </a:p>
          <a:p>
            <a:pPr marL="0" indent="0" algn="just">
              <a:buNone/>
            </a:pPr>
            <a:r>
              <a:rPr lang="tr-TR" sz="1200" dirty="0">
                <a:solidFill>
                  <a:srgbClr val="002060"/>
                </a:solidFill>
              </a:rPr>
              <a:t>İşin Kapsamı</a:t>
            </a:r>
            <a:r>
              <a:rPr lang="en-US" sz="1200" dirty="0">
                <a:solidFill>
                  <a:srgbClr val="002060"/>
                </a:solidFill>
              </a:rPr>
              <a:t>	: </a:t>
            </a:r>
            <a:r>
              <a:rPr lang="tr-TR" sz="1200" dirty="0">
                <a:solidFill>
                  <a:srgbClr val="002060"/>
                </a:solidFill>
              </a:rPr>
              <a:t>İnşaat sahası içerisinde yer alan tarihi yapıda ivme ve deplasman ölçüm </a:t>
            </a:r>
            <a:r>
              <a:rPr lang="tr-TR" sz="1200" dirty="0" err="1">
                <a:solidFill>
                  <a:srgbClr val="002060"/>
                </a:solidFill>
              </a:rPr>
              <a:t>sensörleri</a:t>
            </a:r>
            <a:r>
              <a:rPr lang="tr-TR" sz="1200" dirty="0">
                <a:solidFill>
                  <a:srgbClr val="002060"/>
                </a:solidFill>
              </a:rPr>
              <a:t> yerleştirilerek sürekli izleme yapılmıştır. Bu </a:t>
            </a:r>
            <a:r>
              <a:rPr lang="tr-TR" sz="1200" dirty="0" err="1">
                <a:solidFill>
                  <a:srgbClr val="002060"/>
                </a:solidFill>
              </a:rPr>
              <a:t>sensörler</a:t>
            </a:r>
            <a:r>
              <a:rPr lang="tr-TR" sz="1200" dirty="0">
                <a:solidFill>
                  <a:srgbClr val="002060"/>
                </a:solidFill>
              </a:rPr>
              <a:t> ile, mevcut yapıdaki çatlakların inşaat çalışmaları ve bu sırada meydana gelen depremlerde ne duruma geldikleri tespit edilmiştir.</a:t>
            </a:r>
            <a:endParaRPr lang="en-US" sz="1200" dirty="0"/>
          </a:p>
          <a:p>
            <a:pPr marL="0" indent="0" algn="just">
              <a:buNone/>
            </a:pPr>
            <a:endParaRPr lang="en-US" sz="1200" dirty="0"/>
          </a:p>
          <a:p>
            <a:endParaRPr lang="en-US" sz="12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481548" y="2771775"/>
            <a:ext cx="999504" cy="369332"/>
          </a:xfrm>
          <a:prstGeom prst="rect">
            <a:avLst/>
          </a:prstGeom>
          <a:noFill/>
        </p:spPr>
        <p:txBody>
          <a:bodyPr wrap="none" rtlCol="0">
            <a:spAutoFit/>
          </a:bodyPr>
          <a:lstStyle/>
          <a:p>
            <a:r>
              <a:rPr lang="en-US" dirty="0">
                <a:solidFill>
                  <a:srgbClr val="002060"/>
                </a:solidFill>
              </a:rPr>
              <a:t>[</a:t>
            </a:r>
            <a:r>
              <a:rPr lang="tr-TR" dirty="0">
                <a:solidFill>
                  <a:srgbClr val="002060"/>
                </a:solidFill>
              </a:rPr>
              <a:t>Türkiye</a:t>
            </a:r>
            <a:r>
              <a:rPr lang="en-US" dirty="0">
                <a:solidFill>
                  <a:srgbClr val="002060"/>
                </a:solidFill>
              </a:rPr>
              <a:t>]</a:t>
            </a:r>
          </a:p>
        </p:txBody>
      </p:sp>
      <p:sp>
        <p:nvSpPr>
          <p:cNvPr id="11" name="TextBox 10"/>
          <p:cNvSpPr txBox="1"/>
          <p:nvPr/>
        </p:nvSpPr>
        <p:spPr>
          <a:xfrm>
            <a:off x="10362060" y="787819"/>
            <a:ext cx="860428" cy="369332"/>
          </a:xfrm>
          <a:prstGeom prst="rect">
            <a:avLst/>
          </a:prstGeom>
          <a:noFill/>
        </p:spPr>
        <p:txBody>
          <a:bodyPr wrap="none" rtlCol="0">
            <a:spAutoFit/>
          </a:bodyPr>
          <a:lstStyle/>
          <a:p>
            <a:r>
              <a:rPr lang="tr-TR" u="sng" dirty="0">
                <a:solidFill>
                  <a:srgbClr val="002060"/>
                </a:solidFill>
              </a:rPr>
              <a:t>İşveren</a:t>
            </a:r>
            <a:endParaRPr lang="en-US" u="sng" dirty="0">
              <a:solidFill>
                <a:srgbClr val="002060"/>
              </a:solidFill>
            </a:endParaRPr>
          </a:p>
        </p:txBody>
      </p:sp>
      <p:pic>
        <p:nvPicPr>
          <p:cNvPr id="7" name="Picture 6"/>
          <p:cNvPicPr>
            <a:picLocks noChangeAspect="1"/>
          </p:cNvPicPr>
          <p:nvPr/>
        </p:nvPicPr>
        <p:blipFill>
          <a:blip r:embed="rId3"/>
          <a:stretch>
            <a:fillRect/>
          </a:stretch>
        </p:blipFill>
        <p:spPr>
          <a:xfrm>
            <a:off x="10264849" y="1306023"/>
            <a:ext cx="1135063" cy="638473"/>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9719" y="2135959"/>
            <a:ext cx="1244300" cy="548523"/>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493" y="3334985"/>
            <a:ext cx="2828102" cy="3334783"/>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28922" y="3334985"/>
            <a:ext cx="2643342" cy="3340223"/>
          </a:xfrm>
          <a:prstGeom prst="rect">
            <a:avLst/>
          </a:prstGeom>
        </p:spPr>
      </p:pic>
      <p:pic>
        <p:nvPicPr>
          <p:cNvPr id="15" name="Picture 14">
            <a:extLst>
              <a:ext uri="{FF2B5EF4-FFF2-40B4-BE49-F238E27FC236}">
                <a16:creationId xmlns:a16="http://schemas.microsoft.com/office/drawing/2014/main" id="{5DB7DEE8-DE80-3A4C-BFC3-C58285E8EA0B}"/>
              </a:ext>
            </a:extLst>
          </p:cNvPr>
          <p:cNvPicPr/>
          <p:nvPr/>
        </p:nvPicPr>
        <p:blipFill>
          <a:blip r:embed="rId7"/>
          <a:stretch>
            <a:fillRect/>
          </a:stretch>
        </p:blipFill>
        <p:spPr>
          <a:xfrm>
            <a:off x="6743930" y="3634115"/>
            <a:ext cx="4207939" cy="3035653"/>
          </a:xfrm>
          <a:prstGeom prst="rect">
            <a:avLst/>
          </a:prstGeom>
        </p:spPr>
      </p:pic>
    </p:spTree>
    <p:extLst>
      <p:ext uri="{BB962C8B-B14F-4D97-AF65-F5344CB8AC3E}">
        <p14:creationId xmlns:p14="http://schemas.microsoft.com/office/powerpoint/2010/main" val="327434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tr-TR" sz="2000" dirty="0">
                <a:solidFill>
                  <a:srgbClr val="002060"/>
                </a:solidFill>
              </a:rPr>
              <a:t>Proje</a:t>
            </a:r>
            <a:r>
              <a:rPr lang="en-GB" sz="2000" dirty="0">
                <a:solidFill>
                  <a:srgbClr val="002060"/>
                </a:solidFill>
              </a:rPr>
              <a:t>		: </a:t>
            </a:r>
            <a:r>
              <a:rPr lang="tr-TR" sz="2000" dirty="0"/>
              <a:t>Yıldız Sarayı Binaları</a:t>
            </a:r>
            <a:endParaRPr lang="en-GB" sz="2000" dirty="0"/>
          </a:p>
          <a:p>
            <a:pPr marL="0" indent="0" algn="just">
              <a:buNone/>
            </a:pPr>
            <a:r>
              <a:rPr lang="tr-TR" sz="2000" dirty="0">
                <a:solidFill>
                  <a:srgbClr val="002060"/>
                </a:solidFill>
              </a:rPr>
              <a:t>Proje </a:t>
            </a:r>
            <a:r>
              <a:rPr lang="tr-TR" sz="2000" dirty="0" err="1">
                <a:solidFill>
                  <a:srgbClr val="002060"/>
                </a:solidFill>
              </a:rPr>
              <a:t>Lokasyonu</a:t>
            </a:r>
            <a:r>
              <a:rPr lang="en-GB" sz="2000" dirty="0">
                <a:solidFill>
                  <a:srgbClr val="002060"/>
                </a:solidFill>
              </a:rPr>
              <a:t>	: </a:t>
            </a:r>
            <a:r>
              <a:rPr lang="tr-TR" sz="2000" dirty="0"/>
              <a:t>İstanbul, Türkiye</a:t>
            </a:r>
            <a:endParaRPr lang="en-GB" sz="2000" dirty="0"/>
          </a:p>
          <a:p>
            <a:pPr marL="0" indent="0" algn="just">
              <a:buNone/>
            </a:pPr>
            <a:r>
              <a:rPr lang="tr-TR" sz="2000" dirty="0">
                <a:solidFill>
                  <a:srgbClr val="002060"/>
                </a:solidFill>
              </a:rPr>
              <a:t>Proje Yılı</a:t>
            </a:r>
            <a:r>
              <a:rPr lang="en-GB" sz="2000" dirty="0">
                <a:solidFill>
                  <a:srgbClr val="002060"/>
                </a:solidFill>
              </a:rPr>
              <a:t>		: </a:t>
            </a:r>
            <a:r>
              <a:rPr lang="en-GB" sz="2000" dirty="0"/>
              <a:t>2017</a:t>
            </a:r>
          </a:p>
          <a:p>
            <a:pPr marL="0" indent="0" algn="just">
              <a:buNone/>
            </a:pPr>
            <a:r>
              <a:rPr lang="tr-TR" sz="2000" dirty="0">
                <a:solidFill>
                  <a:srgbClr val="002060"/>
                </a:solidFill>
              </a:rPr>
              <a:t>İşveren</a:t>
            </a:r>
            <a:r>
              <a:rPr lang="en-GB" sz="2000" dirty="0">
                <a:solidFill>
                  <a:srgbClr val="002060"/>
                </a:solidFill>
              </a:rPr>
              <a:t>	</a:t>
            </a:r>
            <a:r>
              <a:rPr lang="tr-TR" sz="2000" dirty="0">
                <a:solidFill>
                  <a:srgbClr val="002060"/>
                </a:solidFill>
              </a:rPr>
              <a:t>	</a:t>
            </a:r>
            <a:r>
              <a:rPr lang="en-GB" sz="2000" dirty="0">
                <a:solidFill>
                  <a:srgbClr val="002060"/>
                </a:solidFill>
              </a:rPr>
              <a:t>: </a:t>
            </a:r>
            <a:r>
              <a:rPr lang="tr-TR" sz="2000" dirty="0" err="1"/>
              <a:t>Promim</a:t>
            </a:r>
            <a:r>
              <a:rPr lang="tr-TR" sz="2000" dirty="0"/>
              <a:t> Restorasyon</a:t>
            </a:r>
            <a:endParaRPr lang="en-GB" sz="2000" dirty="0"/>
          </a:p>
          <a:p>
            <a:pPr marL="0" indent="0" algn="just">
              <a:buNone/>
            </a:pPr>
            <a:r>
              <a:rPr lang="tr-TR" sz="2000" dirty="0">
                <a:solidFill>
                  <a:srgbClr val="002060"/>
                </a:solidFill>
              </a:rPr>
              <a:t>İşin Tanımı</a:t>
            </a:r>
            <a:r>
              <a:rPr lang="en-GB" sz="2000" dirty="0">
                <a:solidFill>
                  <a:srgbClr val="002060"/>
                </a:solidFill>
              </a:rPr>
              <a:t>	: </a:t>
            </a:r>
            <a:r>
              <a:rPr lang="tr-TR" sz="2000" dirty="0">
                <a:solidFill>
                  <a:srgbClr val="002060"/>
                </a:solidFill>
              </a:rPr>
              <a:t>3 farklı tarihi yapıda serbest titreşim ölçümleri ve </a:t>
            </a:r>
            <a:r>
              <a:rPr lang="tr-TR" sz="2000" dirty="0" err="1">
                <a:solidFill>
                  <a:srgbClr val="002060"/>
                </a:solidFill>
              </a:rPr>
              <a:t>operasyonel</a:t>
            </a:r>
            <a:r>
              <a:rPr lang="tr-TR" sz="2000" dirty="0">
                <a:solidFill>
                  <a:srgbClr val="002060"/>
                </a:solidFill>
              </a:rPr>
              <a:t> </a:t>
            </a:r>
            <a:r>
              <a:rPr lang="tr-TR" sz="2000" dirty="0" err="1">
                <a:solidFill>
                  <a:srgbClr val="002060"/>
                </a:solidFill>
              </a:rPr>
              <a:t>modal</a:t>
            </a:r>
            <a:r>
              <a:rPr lang="tr-TR" sz="2000" dirty="0">
                <a:solidFill>
                  <a:srgbClr val="002060"/>
                </a:solidFill>
              </a:rPr>
              <a:t> analiz yapılmıştır. Bu veriler daha sonra tasarım ofisi tarafından yapısal modellerin kalibrasyonunda kullanılmıştır.</a:t>
            </a:r>
            <a:endParaRPr lang="en-GB" sz="2000" dirty="0"/>
          </a:p>
          <a:p>
            <a:pPr marL="0" indent="0" algn="just">
              <a:buNone/>
            </a:pPr>
            <a:endParaRPr lang="en-GB" sz="2000" dirty="0"/>
          </a:p>
          <a:p>
            <a:endParaRPr lang="en-GB" sz="20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1976" y="4027990"/>
            <a:ext cx="3106719" cy="2330039"/>
          </a:xfrm>
          <a:prstGeom prst="rect">
            <a:avLst/>
          </a:prstGeom>
        </p:spPr>
      </p:pic>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3" name="Picture 12"/>
          <p:cNvPicPr/>
          <p:nvPr/>
        </p:nvPicPr>
        <p:blipFill rotWithShape="1">
          <a:blip r:embed="rId3" cstate="print">
            <a:extLst>
              <a:ext uri="{28A0092B-C50C-407E-A947-70E740481C1C}">
                <a14:useLocalDpi xmlns:a14="http://schemas.microsoft.com/office/drawing/2010/main"/>
              </a:ext>
            </a:extLst>
          </a:blip>
          <a:srcRect/>
          <a:stretch/>
        </p:blipFill>
        <p:spPr bwMode="auto">
          <a:xfrm>
            <a:off x="5714855" y="3946967"/>
            <a:ext cx="4505592" cy="2411062"/>
          </a:xfrm>
          <a:prstGeom prst="rect">
            <a:avLst/>
          </a:prstGeom>
          <a:noFill/>
        </p:spPr>
      </p:pic>
    </p:spTree>
    <p:extLst>
      <p:ext uri="{BB962C8B-B14F-4D97-AF65-F5344CB8AC3E}">
        <p14:creationId xmlns:p14="http://schemas.microsoft.com/office/powerpoint/2010/main" val="110027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tr-TR" sz="2000" dirty="0">
                <a:solidFill>
                  <a:srgbClr val="002060"/>
                </a:solidFill>
              </a:rPr>
              <a:t>Proje</a:t>
            </a:r>
            <a:r>
              <a:rPr lang="en-GB" sz="2000" dirty="0">
                <a:solidFill>
                  <a:srgbClr val="002060"/>
                </a:solidFill>
              </a:rPr>
              <a:t>		: </a:t>
            </a:r>
            <a:r>
              <a:rPr lang="en-GB" sz="2000" dirty="0" err="1"/>
              <a:t>Barhal</a:t>
            </a:r>
            <a:r>
              <a:rPr lang="en-GB" sz="2000" dirty="0"/>
              <a:t> </a:t>
            </a:r>
            <a:r>
              <a:rPr lang="tr-TR" sz="2000" dirty="0" err="1"/>
              <a:t>Klisesi</a:t>
            </a:r>
            <a:r>
              <a:rPr lang="tr-TR" sz="2000" dirty="0"/>
              <a:t> | </a:t>
            </a:r>
            <a:r>
              <a:rPr lang="tr-TR" sz="2000" dirty="0" err="1"/>
              <a:t>Operasyonel</a:t>
            </a:r>
            <a:r>
              <a:rPr lang="tr-TR" sz="2000" dirty="0"/>
              <a:t> </a:t>
            </a:r>
            <a:r>
              <a:rPr lang="tr-TR" sz="2000" dirty="0" err="1"/>
              <a:t>Modal</a:t>
            </a:r>
            <a:r>
              <a:rPr lang="tr-TR" sz="2000" dirty="0"/>
              <a:t> Analiz</a:t>
            </a:r>
            <a:endParaRPr lang="en-GB" sz="2000" dirty="0"/>
          </a:p>
          <a:p>
            <a:pPr marL="0" indent="0" algn="just">
              <a:buNone/>
            </a:pPr>
            <a:r>
              <a:rPr lang="tr-TR" sz="2000" dirty="0">
                <a:solidFill>
                  <a:srgbClr val="002060"/>
                </a:solidFill>
              </a:rPr>
              <a:t>Proje </a:t>
            </a:r>
            <a:r>
              <a:rPr lang="tr-TR" sz="2000" dirty="0" err="1">
                <a:solidFill>
                  <a:srgbClr val="002060"/>
                </a:solidFill>
              </a:rPr>
              <a:t>Lokasyonu</a:t>
            </a:r>
            <a:r>
              <a:rPr lang="en-GB" sz="2000" dirty="0">
                <a:solidFill>
                  <a:srgbClr val="002060"/>
                </a:solidFill>
              </a:rPr>
              <a:t>	: </a:t>
            </a:r>
            <a:r>
              <a:rPr lang="en-GB" sz="2000" dirty="0" err="1"/>
              <a:t>Artvin</a:t>
            </a:r>
            <a:r>
              <a:rPr lang="en-GB" sz="2000" dirty="0"/>
              <a:t>, T</a:t>
            </a:r>
            <a:r>
              <a:rPr lang="tr-TR" sz="2000" dirty="0" err="1"/>
              <a:t>ürkiye</a:t>
            </a:r>
            <a:endParaRPr lang="en-GB" sz="2000" dirty="0"/>
          </a:p>
          <a:p>
            <a:pPr marL="0" indent="0" algn="just">
              <a:buNone/>
            </a:pPr>
            <a:r>
              <a:rPr lang="tr-TR" sz="2000" dirty="0">
                <a:solidFill>
                  <a:srgbClr val="002060"/>
                </a:solidFill>
              </a:rPr>
              <a:t>Proje Yılı</a:t>
            </a:r>
            <a:r>
              <a:rPr lang="en-GB" sz="2000" dirty="0">
                <a:solidFill>
                  <a:srgbClr val="002060"/>
                </a:solidFill>
              </a:rPr>
              <a:t>		: </a:t>
            </a:r>
            <a:r>
              <a:rPr lang="en-GB" sz="2000" dirty="0"/>
              <a:t>2016</a:t>
            </a:r>
          </a:p>
          <a:p>
            <a:pPr marL="0" indent="0" algn="just">
              <a:buNone/>
            </a:pPr>
            <a:r>
              <a:rPr lang="tr-TR" sz="2000" dirty="0">
                <a:solidFill>
                  <a:srgbClr val="002060"/>
                </a:solidFill>
              </a:rPr>
              <a:t>İşveren</a:t>
            </a:r>
            <a:r>
              <a:rPr lang="en-GB" sz="2000" dirty="0">
                <a:solidFill>
                  <a:srgbClr val="002060"/>
                </a:solidFill>
              </a:rPr>
              <a:t>	: </a:t>
            </a:r>
            <a:r>
              <a:rPr lang="en-GB" sz="2000" dirty="0" err="1"/>
              <a:t>Gürsoy</a:t>
            </a:r>
            <a:r>
              <a:rPr lang="en-GB" sz="2000" dirty="0"/>
              <a:t> </a:t>
            </a:r>
            <a:r>
              <a:rPr lang="en-GB" sz="2000" dirty="0" err="1"/>
              <a:t>Grup</a:t>
            </a:r>
            <a:r>
              <a:rPr lang="en-GB" sz="2000" dirty="0"/>
              <a:t> </a:t>
            </a:r>
            <a:r>
              <a:rPr lang="en-GB" sz="2000" dirty="0" err="1"/>
              <a:t>Restorasyon</a:t>
            </a:r>
            <a:endParaRPr lang="en-GB" sz="2000" dirty="0"/>
          </a:p>
          <a:p>
            <a:pPr marL="0" indent="0" algn="just">
              <a:buNone/>
            </a:pPr>
            <a:r>
              <a:rPr lang="tr-TR" sz="2000" dirty="0">
                <a:solidFill>
                  <a:srgbClr val="002060"/>
                </a:solidFill>
              </a:rPr>
              <a:t>İşin Kapsamı</a:t>
            </a:r>
            <a:r>
              <a:rPr lang="en-GB" sz="2000" dirty="0">
                <a:solidFill>
                  <a:srgbClr val="002060"/>
                </a:solidFill>
              </a:rPr>
              <a:t>		: </a:t>
            </a:r>
            <a:r>
              <a:rPr lang="tr-TR" sz="2000" dirty="0">
                <a:solidFill>
                  <a:srgbClr val="002060"/>
                </a:solidFill>
              </a:rPr>
              <a:t>9th yüzyıl yapımı olan klişede </a:t>
            </a:r>
            <a:r>
              <a:rPr lang="tr-TR" sz="2000" dirty="0" err="1">
                <a:solidFill>
                  <a:srgbClr val="002060"/>
                </a:solidFill>
              </a:rPr>
              <a:t>operasyonel</a:t>
            </a:r>
            <a:r>
              <a:rPr lang="tr-TR" sz="2000" dirty="0">
                <a:solidFill>
                  <a:srgbClr val="002060"/>
                </a:solidFill>
              </a:rPr>
              <a:t> </a:t>
            </a:r>
            <a:r>
              <a:rPr lang="tr-TR" sz="2000" dirty="0" err="1">
                <a:solidFill>
                  <a:srgbClr val="002060"/>
                </a:solidFill>
              </a:rPr>
              <a:t>modal</a:t>
            </a:r>
            <a:r>
              <a:rPr lang="tr-TR" sz="2000" dirty="0">
                <a:solidFill>
                  <a:srgbClr val="002060"/>
                </a:solidFill>
              </a:rPr>
              <a:t> analiz çalışmaları yapılmıştır. Yapılan ölçümlerde elde edilen veriler, yapısal </a:t>
            </a:r>
            <a:r>
              <a:rPr lang="tr-TR" sz="2000" dirty="0" err="1">
                <a:solidFill>
                  <a:srgbClr val="002060"/>
                </a:solidFill>
              </a:rPr>
              <a:t>anliz</a:t>
            </a:r>
            <a:r>
              <a:rPr lang="tr-TR" sz="2000" dirty="0">
                <a:solidFill>
                  <a:srgbClr val="002060"/>
                </a:solidFill>
              </a:rPr>
              <a:t> ve hasar tespit çalışmalarında kullanılmıştır. </a:t>
            </a:r>
            <a:endParaRPr lang="en-GB" sz="20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481548" y="2771775"/>
            <a:ext cx="999504" cy="369332"/>
          </a:xfrm>
          <a:prstGeom prst="rect">
            <a:avLst/>
          </a:prstGeom>
          <a:noFill/>
        </p:spPr>
        <p:txBody>
          <a:bodyPr wrap="none" rtlCol="0">
            <a:spAutoFit/>
          </a:bodyPr>
          <a:lstStyle/>
          <a:p>
            <a:r>
              <a:rPr lang="en-US" dirty="0">
                <a:solidFill>
                  <a:srgbClr val="002060"/>
                </a:solidFill>
              </a:rPr>
              <a:t>[</a:t>
            </a:r>
            <a:r>
              <a:rPr lang="tr-TR" dirty="0">
                <a:solidFill>
                  <a:srgbClr val="002060"/>
                </a:solidFill>
              </a:rPr>
              <a:t>Türkiye</a:t>
            </a:r>
            <a:r>
              <a:rPr lang="en-US" dirty="0">
                <a:solidFill>
                  <a:srgbClr val="002060"/>
                </a:solidFill>
              </a:rPr>
              <a:t>]</a:t>
            </a:r>
          </a:p>
        </p:txBody>
      </p:sp>
      <p:sp>
        <p:nvSpPr>
          <p:cNvPr id="11" name="TextBox 10"/>
          <p:cNvSpPr txBox="1"/>
          <p:nvPr/>
        </p:nvSpPr>
        <p:spPr>
          <a:xfrm>
            <a:off x="10362060" y="787819"/>
            <a:ext cx="860428" cy="369332"/>
          </a:xfrm>
          <a:prstGeom prst="rect">
            <a:avLst/>
          </a:prstGeom>
          <a:noFill/>
        </p:spPr>
        <p:txBody>
          <a:bodyPr wrap="none" rtlCol="0">
            <a:spAutoFit/>
          </a:bodyPr>
          <a:lstStyle/>
          <a:p>
            <a:r>
              <a:rPr lang="tr-TR" u="sng" dirty="0">
                <a:solidFill>
                  <a:srgbClr val="002060"/>
                </a:solidFill>
              </a:rPr>
              <a:t>İşveren</a:t>
            </a:r>
            <a:endParaRPr lang="en-US" u="sng" dirty="0">
              <a:solidFill>
                <a:srgbClr val="002060"/>
              </a:solidFill>
            </a:endParaRPr>
          </a:p>
        </p:txBody>
      </p:sp>
      <p:pic>
        <p:nvPicPr>
          <p:cNvPr id="3" name="Picture 2"/>
          <p:cNvPicPr>
            <a:picLocks noChangeAspect="1"/>
          </p:cNvPicPr>
          <p:nvPr/>
        </p:nvPicPr>
        <p:blipFill>
          <a:blip r:embed="rId3"/>
          <a:stretch>
            <a:fillRect/>
          </a:stretch>
        </p:blipFill>
        <p:spPr>
          <a:xfrm>
            <a:off x="8125427" y="3498199"/>
            <a:ext cx="3630393" cy="2473975"/>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050" y="3669175"/>
            <a:ext cx="3063267" cy="2303000"/>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85121" y="3773523"/>
            <a:ext cx="2933309" cy="2198651"/>
          </a:xfrm>
          <a:prstGeom prst="rect">
            <a:avLst/>
          </a:prstGeom>
        </p:spPr>
      </p:pic>
      <p:pic>
        <p:nvPicPr>
          <p:cNvPr id="15" name="Picture 14"/>
          <p:cNvPicPr>
            <a:picLocks noChangeAspect="1"/>
          </p:cNvPicPr>
          <p:nvPr/>
        </p:nvPicPr>
        <p:blipFill>
          <a:blip r:embed="rId6"/>
          <a:stretch>
            <a:fillRect/>
          </a:stretch>
        </p:blipFill>
        <p:spPr>
          <a:xfrm>
            <a:off x="10058402" y="1356944"/>
            <a:ext cx="1769591" cy="923265"/>
          </a:xfrm>
          <a:prstGeom prst="rect">
            <a:avLst/>
          </a:prstGeom>
        </p:spPr>
      </p:pic>
    </p:spTree>
    <p:extLst>
      <p:ext uri="{BB962C8B-B14F-4D97-AF65-F5344CB8AC3E}">
        <p14:creationId xmlns:p14="http://schemas.microsoft.com/office/powerpoint/2010/main" val="169527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23282"/>
            <a:ext cx="12191999" cy="665584"/>
          </a:xfrm>
        </p:spPr>
        <p:txBody>
          <a:bodyPr>
            <a:normAutofit fontScale="90000"/>
          </a:bodyPr>
          <a:lstStyle/>
          <a:p>
            <a:pPr algn="ctr"/>
            <a:r>
              <a:rPr lang="tr-TR" dirty="0"/>
              <a:t>Örnek Projeler:</a:t>
            </a:r>
            <a:br>
              <a:rPr lang="tr-TR" dirty="0"/>
            </a:br>
            <a:br>
              <a:rPr lang="tr-TR" dirty="0"/>
            </a:br>
            <a:r>
              <a:rPr lang="tr-TR" dirty="0"/>
              <a:t>Kabul Deneyleri</a:t>
            </a:r>
            <a:endParaRPr lang="en-US" dirty="0"/>
          </a:p>
        </p:txBody>
      </p:sp>
    </p:spTree>
    <p:extLst>
      <p:ext uri="{BB962C8B-B14F-4D97-AF65-F5344CB8AC3E}">
        <p14:creationId xmlns:p14="http://schemas.microsoft.com/office/powerpoint/2010/main" val="1984821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7159</TotalTime>
  <Words>96</Words>
  <Application>Microsoft Macintosh PowerPoint</Application>
  <PresentationFormat>Widescreen</PresentationFormat>
  <Paragraphs>89</Paragraphs>
  <Slides>15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Örnek Projeler:  Yapısal Titreşim Kontrolü</vt:lpstr>
      <vt:lpstr>PowerPoint Presentation</vt:lpstr>
      <vt:lpstr>PowerPoint Presentation</vt:lpstr>
      <vt:lpstr>PowerPoint Presentation</vt:lpstr>
      <vt:lpstr>Örnek Projeler:  Yapı Sağılığı İzleme</vt:lpstr>
      <vt:lpstr>Selected Projects</vt:lpstr>
      <vt:lpstr>PowerPoint Presentation</vt:lpstr>
      <vt:lpstr>PowerPoint Presentation</vt:lpstr>
      <vt:lpstr>Örnek Projeler:  Kabul Deneyleri</vt:lpstr>
      <vt:lpstr>PowerPoint Presentation</vt:lpstr>
      <vt:lpstr>PowerPoint Presentation</vt:lpstr>
      <vt:lpstr>Örnek Projeler:  Yapısal Analiz</vt:lpstr>
      <vt:lpstr>PowerPoint Presentation</vt:lpstr>
      <vt:lpstr>PowerPoint Presentation</vt:lpstr>
      <vt:lpstr>PowerPoint Presentation</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 IE, Ihsan</dc:creator>
  <cp:lastModifiedBy>Bal IE, Ihsan</cp:lastModifiedBy>
  <cp:revision>59</cp:revision>
  <dcterms:created xsi:type="dcterms:W3CDTF">2017-10-05T08:58:36Z</dcterms:created>
  <dcterms:modified xsi:type="dcterms:W3CDTF">2018-01-30T23:07:38Z</dcterms:modified>
</cp:coreProperties>
</file>