
<file path=[Content_Types].xml><?xml version="1.0" encoding="utf-8"?>
<Types xmlns="http://schemas.openxmlformats.org/package/2006/content-types">
  <Default Extension="png" ContentType="image/png"/>
  <Default Extension="bin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7" r:id="rId2"/>
    <p:sldId id="268" r:id="rId3"/>
    <p:sldId id="270" r:id="rId4"/>
    <p:sldId id="271" r:id="rId5"/>
    <p:sldId id="281" r:id="rId6"/>
    <p:sldId id="282" r:id="rId7"/>
    <p:sldId id="272" r:id="rId8"/>
    <p:sldId id="273" r:id="rId9"/>
    <p:sldId id="274" r:id="rId10"/>
    <p:sldId id="275" r:id="rId11"/>
    <p:sldId id="276" r:id="rId12"/>
    <p:sldId id="278" r:id="rId13"/>
    <p:sldId id="257" r:id="rId14"/>
    <p:sldId id="279" r:id="rId15"/>
    <p:sldId id="280" r:id="rId16"/>
    <p:sldId id="262" r:id="rId17"/>
    <p:sldId id="264" r:id="rId18"/>
    <p:sldId id="265" r:id="rId19"/>
    <p:sldId id="266" r:id="rId20"/>
    <p:sldId id="283" r:id="rId21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86" d="100"/>
          <a:sy n="86" d="100"/>
        </p:scale>
        <p:origin x="48" y="4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5568" tIns="47784" rIns="95568" bIns="4778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5568" tIns="47784" rIns="95568" bIns="47784" rtlCol="0"/>
          <a:lstStyle>
            <a:lvl1pPr algn="r">
              <a:defRPr sz="1300"/>
            </a:lvl1pPr>
          </a:lstStyle>
          <a:p>
            <a:fld id="{4BCC9AFC-C17F-44F1-8BD3-EA536236E2E7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8" tIns="47784" rIns="95568" bIns="4778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68" tIns="47784" rIns="95568" bIns="47784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5568" tIns="47784" rIns="95568" bIns="4778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</p:spPr>
        <p:txBody>
          <a:bodyPr vert="horz" lIns="95568" tIns="47784" rIns="95568" bIns="47784" rtlCol="0" anchor="b"/>
          <a:lstStyle>
            <a:lvl1pPr algn="r">
              <a:defRPr sz="1300"/>
            </a:lvl1pPr>
          </a:lstStyle>
          <a:p>
            <a:fld id="{B0BEDD50-0497-4C5A-B0C8-278C6907CC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72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Argomenti da prendere in considerazione: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Grigliatura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Dissabbiatura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Disoleazione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Equalizzazione e omogeneizzazione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Sedimentazione primaria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1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Our references should be placed in appendix format in line with the rest of the presentation</a:t>
            </a:r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76489" indent="-29865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9460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7244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5028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2811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0595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583800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06163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FB2EADC2-9B42-4C1F-92A4-5921A4FE0F90}" type="slidenum">
              <a:rPr kumimoji="0" lang="it-IT" altLang="it-IT" smtClean="0"/>
              <a:pPr>
                <a:spcBef>
                  <a:spcPct val="0"/>
                </a:spcBef>
              </a:pPr>
              <a:t>18</a:t>
            </a:fld>
            <a:endParaRPr kumimoji="0" lang="it-IT" altLang="it-IT"/>
          </a:p>
        </p:txBody>
      </p:sp>
    </p:spTree>
    <p:extLst>
      <p:ext uri="{BB962C8B-B14F-4D97-AF65-F5344CB8AC3E}">
        <p14:creationId xmlns:p14="http://schemas.microsoft.com/office/powerpoint/2010/main" val="346506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Our references should be placed in appendix format in line with the rest of the presentation</a:t>
            </a: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76489" indent="-29865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9460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7244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5028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2811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0595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583800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06163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CFAFE29-1C55-4F51-83BE-E362AB684D10}" type="slidenum">
              <a:rPr kumimoji="0" lang="it-IT" altLang="it-IT" smtClean="0"/>
              <a:pPr>
                <a:spcBef>
                  <a:spcPct val="0"/>
                </a:spcBef>
              </a:pPr>
              <a:t>19</a:t>
            </a:fld>
            <a:endParaRPr kumimoji="0" lang="it-IT" altLang="it-IT"/>
          </a:p>
        </p:txBody>
      </p:sp>
    </p:spTree>
    <p:extLst>
      <p:ext uri="{BB962C8B-B14F-4D97-AF65-F5344CB8AC3E}">
        <p14:creationId xmlns:p14="http://schemas.microsoft.com/office/powerpoint/2010/main" val="258161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Our references should be placed in appendix format in line with the rest of the presentation</a:t>
            </a:r>
          </a:p>
        </p:txBody>
      </p:sp>
      <p:sp>
        <p:nvSpPr>
          <p:cNvPr id="645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76489" indent="-29865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9460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7244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5028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2811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0595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583800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06163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82FD5E3-6C1B-468A-B182-24EA7230A82D}" type="slidenum">
              <a:rPr kumimoji="0" lang="it-IT" altLang="it-IT" smtClean="0"/>
              <a:pPr>
                <a:spcBef>
                  <a:spcPct val="0"/>
                </a:spcBef>
              </a:pPr>
              <a:t>8</a:t>
            </a:fld>
            <a:endParaRPr kumimoji="0" lang="it-IT" altLang="it-IT"/>
          </a:p>
        </p:txBody>
      </p:sp>
    </p:spTree>
    <p:extLst>
      <p:ext uri="{BB962C8B-B14F-4D97-AF65-F5344CB8AC3E}">
        <p14:creationId xmlns:p14="http://schemas.microsoft.com/office/powerpoint/2010/main" val="291874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Argomenti da prendere in considerazione: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Impianti a fanghi attivi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Fase ossidativa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Sedimentazione secondaria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6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Our references should be placed in appendix format in line with the rest of the presentation</a:t>
            </a:r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76489" indent="-29865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9460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7244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5028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2811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0595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583800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06163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E9D244C8-2F80-4DC9-A685-167F41DA71BB}" type="slidenum">
              <a:rPr kumimoji="0" lang="it-IT" altLang="it-IT" smtClean="0"/>
              <a:pPr>
                <a:spcBef>
                  <a:spcPct val="0"/>
                </a:spcBef>
              </a:pPr>
              <a:t>10</a:t>
            </a:fld>
            <a:endParaRPr kumimoji="0" lang="it-IT" altLang="it-IT"/>
          </a:p>
        </p:txBody>
      </p:sp>
    </p:spTree>
    <p:extLst>
      <p:ext uri="{BB962C8B-B14F-4D97-AF65-F5344CB8AC3E}">
        <p14:creationId xmlns:p14="http://schemas.microsoft.com/office/powerpoint/2010/main" val="307005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Our references should be placed in appendix format in line with the rest of the presentation</a:t>
            </a:r>
          </a:p>
        </p:txBody>
      </p:sp>
      <p:sp>
        <p:nvSpPr>
          <p:cNvPr id="614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76489" indent="-29865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9460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7244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5028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2811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0595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583800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06163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22F5C5A-34B1-4B5A-ADD3-32488929336F}" type="slidenum">
              <a:rPr kumimoji="0" lang="it-IT" altLang="it-IT" smtClean="0"/>
              <a:pPr>
                <a:spcBef>
                  <a:spcPct val="0"/>
                </a:spcBef>
              </a:pPr>
              <a:t>11</a:t>
            </a:fld>
            <a:endParaRPr kumimoji="0" lang="it-IT" altLang="it-IT"/>
          </a:p>
        </p:txBody>
      </p:sp>
    </p:spTree>
    <p:extLst>
      <p:ext uri="{BB962C8B-B14F-4D97-AF65-F5344CB8AC3E}">
        <p14:creationId xmlns:p14="http://schemas.microsoft.com/office/powerpoint/2010/main" val="2904875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Argomenti da prendere in considerazione: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Tipologia dei fanghi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Addensamento fanghi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Digestione o stabilizzazione biologica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Condizionamento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Disidratazione o essiccamento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Schema di linea fanghi</a:t>
            </a:r>
          </a:p>
          <a:p>
            <a:pPr marL="179190" indent="-179190">
              <a:buFont typeface="Arial" panose="020B0604020202020204" pitchFamily="34" charset="0"/>
              <a:buChar char="•"/>
            </a:pPr>
            <a:r>
              <a:rPr lang="en-US" dirty="0"/>
              <a:t>Smaltimento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5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Our references should</a:t>
            </a:r>
            <a:r>
              <a:rPr lang="it-IT" baseline="0" dirty="0"/>
              <a:t> be placed in appendix format in line with the rest of the presentation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E88AF-32C3-4FC2-92AB-A777486E4602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95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Our references should be placed in appendix format in line with the rest of the presentation</a:t>
            </a:r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76489" indent="-29865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9460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7244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5028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2811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0595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583800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06163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C3CD0D9-1470-4E59-AD8A-E8C447059EDA}" type="slidenum">
              <a:rPr kumimoji="0" lang="it-IT" altLang="it-IT" smtClean="0"/>
              <a:pPr>
                <a:spcBef>
                  <a:spcPct val="0"/>
                </a:spcBef>
              </a:pPr>
              <a:t>16</a:t>
            </a:fld>
            <a:endParaRPr kumimoji="0" lang="it-IT" altLang="it-IT"/>
          </a:p>
        </p:txBody>
      </p:sp>
    </p:spTree>
    <p:extLst>
      <p:ext uri="{BB962C8B-B14F-4D97-AF65-F5344CB8AC3E}">
        <p14:creationId xmlns:p14="http://schemas.microsoft.com/office/powerpoint/2010/main" val="3058716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/>
              <a:t>Our references should be placed in appendix format in line with the rest of the presentation</a:t>
            </a:r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76489" indent="-29865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9460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7244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50280" indent="-238920" defTabSz="920838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2811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0595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583800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061639" indent="-238920" defTabSz="920838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0D2B16F-F18D-4765-AD8D-82522A1F707C}" type="slidenum">
              <a:rPr kumimoji="0" lang="it-IT" altLang="it-IT" smtClean="0"/>
              <a:pPr>
                <a:spcBef>
                  <a:spcPct val="0"/>
                </a:spcBef>
              </a:pPr>
              <a:t>17</a:t>
            </a:fld>
            <a:endParaRPr kumimoji="0" lang="it-IT" altLang="it-IT"/>
          </a:p>
        </p:txBody>
      </p:sp>
    </p:spTree>
    <p:extLst>
      <p:ext uri="{BB962C8B-B14F-4D97-AF65-F5344CB8AC3E}">
        <p14:creationId xmlns:p14="http://schemas.microsoft.com/office/powerpoint/2010/main" val="223809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18725A-1136-48F3-93CE-18FBC99CE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947A28-3B6A-499A-AA25-28CB6994A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487CE4-11BD-4FAC-BA9C-1393A8A25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8E7323-1901-41D0-8B0F-39D5B933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9945D6-28A3-4EF2-AB85-A4B2529A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96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F62BB9-D7F6-4C18-8BD1-730835A58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9F75A0-D3DD-4448-A75E-29440EE4E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C39E4E-5005-462B-BB06-640014BBB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55953A-00ED-42E6-891B-2FCA2592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8B5EAD-D5EF-43F2-B748-3F333448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84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4860F07-C542-4C1A-AE3E-1E5EB2C06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87868EF-0462-4799-8F4E-2C1051528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944655-649C-4904-8516-CF964D26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48C1D8-ED9A-4030-A1D9-2DDD952F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936F67-548F-45AD-81E6-B2DE7BAC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43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F149FC-E372-46C0-908D-2C0EFAE3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FC4330-B3C7-4D81-84C6-BC70406B8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864910-E769-4ABA-A4B8-BA8B140B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8283D8-1BB4-46CD-8D67-9B4E10AA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F1487D-10B7-429D-857A-97E88DB4A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76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F4BB1B-70E9-4DF8-93D4-FEFD75D3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5E94F5-8D17-4507-90DF-6FFE08705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B25797-3D93-4505-864B-F375D4F3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431B56-6311-400B-B6E3-11D483F4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B3C5E7-4B65-4ED1-88CF-4EFF621A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27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BDDD7C-E37B-4266-AC45-158B1F94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1DC46C-22B7-432E-B716-5B3A14D11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87F6BE-25E4-4993-A26A-929BE70C0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BED401-C9E0-49A5-8BCA-5FDE17A07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7305B6-0BAE-4228-B182-4C1C8E27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805DA4-36A6-4110-836A-4D159ACD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22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57B66E-4676-4581-9845-70CADCFBB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69C081-CEDF-47CC-B922-A09CA460D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80EF42-8D04-44F0-A79C-2FDA359C8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9030BB-A4CC-48AD-ACC6-931729CDB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FF9194B-3458-44A9-9DC7-B452EBDB8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5C0A573-4811-40B7-B62C-B34376B4D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B1A28A7-BEBD-4309-B9B9-A9D0AA6E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39332A3-1347-4F64-8712-C19ADE77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27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6E9AA-37AD-43A5-B50E-83288B77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181577-C6A9-4FD3-A195-13F7ABFF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2FE933-4A5C-4D3C-95D4-296A4F6CB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CCDC2A-A6A3-4F99-AC25-2B0A7037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0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CD47C81-1C33-4DBB-96C3-BAB7B8AA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999A2F-143B-4D2E-8A4F-363494CA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9688B8-85F3-4F79-8CAD-181F4221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567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B0284-4FE2-4A21-8041-4C64AD16D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E813F8-8402-4B34-BEE6-A72276B2B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6A4DCD-4259-41DB-9E5F-D4127B45A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5EB373-FEC3-44DB-90A4-B90E8693C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52E418-2844-4FD0-92A3-D0993AB90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E496E7-F160-4A25-8CD0-30823124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18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222B76-A46B-4151-840A-408C78470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EC80CA8-60C1-48DE-A3F4-3A36445A4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23993F0-CC30-4014-99A0-4A70B923A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335AA4-120F-4D0E-8011-B8A89DE14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A141BD-18B7-42F5-B409-D14FDD743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7F1D6F-DDC5-427A-AA8A-BE50BB277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96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BE9FA57-C65E-42FE-BD2D-C3385EEE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BFF9CF-0941-48CF-9572-13FC95AC0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0F534B-1776-4C9F-BF08-B90B2A4B6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B8CE6-B301-442F-889D-0179F0DF6886}" type="datetimeFigureOut">
              <a:rPr lang="it-IT" smtClean="0"/>
              <a:t>20/12/2017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6647FF-32D6-45A3-804C-07E8F8A62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CD7689-38F5-4CB0-804D-D280FBEBF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FF9FE-B374-49EB-BE90-089280A42F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58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2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384DE46-255D-491A-AC85-36AE0343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504" y="0"/>
            <a:ext cx="14195581" cy="6858000"/>
          </a:xfrm>
          <a:prstGeom prst="rect">
            <a:avLst/>
          </a:prstGeom>
        </p:spPr>
      </p:pic>
      <p:pic>
        <p:nvPicPr>
          <p:cNvPr id="5" name="Immagine 4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1EB00D5D-DE7B-4CD2-AB85-0AA22F4CA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161" y="4058529"/>
            <a:ext cx="4601486" cy="18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724525" y="1320800"/>
            <a:ext cx="4546600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Impianto per trattamento reflui di cartiera di carta riciclata; Include tecnologia anaerobica UASB e trattamento di finissaggio aerobico.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1.960 mg/l</a:t>
            </a:r>
          </a:p>
          <a:p>
            <a:pPr algn="just">
              <a:buClr>
                <a:srgbClr val="0066FF"/>
              </a:buClr>
              <a:defRPr/>
            </a:pPr>
            <a:endParaRPr lang="it-IT" alt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975"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50000"/>
              </a:lnSpc>
              <a:buClr>
                <a:srgbClr val="0066FF"/>
              </a:buClr>
              <a:buSzPct val="75000"/>
              <a:defRPr/>
            </a:pPr>
            <a:endParaRPr lang="it-IT" sz="1100" b="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240464" y="4868863"/>
            <a:ext cx="44338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1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822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5722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14AE24C1-E18C-417E-B9A1-F577A4873712}" type="slidenum">
              <a:rPr kumimoji="0" lang="en-US" altLang="it-IT" sz="1100">
                <a:solidFill>
                  <a:srgbClr val="4D4D4D"/>
                </a:solidFill>
                <a:latin typeface="Calibri" pitchFamily="34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10</a:t>
            </a:fld>
            <a:endParaRPr kumimoji="0" lang="en-US" altLang="it-IT" sz="1100">
              <a:solidFill>
                <a:srgbClr val="4D4D4D"/>
              </a:solidFill>
              <a:latin typeface="Calibri" pitchFamily="34" charset="0"/>
            </a:endParaRPr>
          </a:p>
        </p:txBody>
      </p:sp>
      <p:sp>
        <p:nvSpPr>
          <p:cNvPr id="34823" name="Text Box 2"/>
          <p:cNvSpPr txBox="1">
            <a:spLocks noChangeArrowheads="1"/>
          </p:cNvSpPr>
          <p:nvPr/>
        </p:nvSpPr>
        <p:spPr bwMode="auto">
          <a:xfrm>
            <a:off x="1619250" y="744538"/>
            <a:ext cx="662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it-IT" sz="2000" dirty="0">
                <a:solidFill>
                  <a:srgbClr val="008080"/>
                </a:solidFill>
                <a:latin typeface="Arial" pitchFamily="34" charset="0"/>
              </a:rPr>
              <a:t>Referenze dei nostri partners – Cartiere</a:t>
            </a:r>
          </a:p>
        </p:txBody>
      </p:sp>
      <p:cxnSp>
        <p:nvCxnSpPr>
          <p:cNvPr id="34824" name="Straight Connector 23"/>
          <p:cNvCxnSpPr>
            <a:cxnSpLocks noChangeShapeType="1"/>
          </p:cNvCxnSpPr>
          <p:nvPr/>
        </p:nvCxnSpPr>
        <p:spPr bwMode="auto">
          <a:xfrm>
            <a:off x="1614489" y="4652963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25" name="Straight Connector 25"/>
          <p:cNvCxnSpPr>
            <a:cxnSpLocks noChangeShapeType="1"/>
          </p:cNvCxnSpPr>
          <p:nvPr/>
        </p:nvCxnSpPr>
        <p:spPr bwMode="auto">
          <a:xfrm>
            <a:off x="1744664" y="2852738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26" name="Straight Connector 19"/>
          <p:cNvCxnSpPr>
            <a:cxnSpLocks noChangeShapeType="1"/>
          </p:cNvCxnSpPr>
          <p:nvPr/>
        </p:nvCxnSpPr>
        <p:spPr bwMode="auto">
          <a:xfrm>
            <a:off x="1614489" y="1163638"/>
            <a:ext cx="8963025" cy="0"/>
          </a:xfrm>
          <a:prstGeom prst="line">
            <a:avLst/>
          </a:prstGeom>
          <a:noFill/>
          <a:ln w="12700" algn="ctr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8" descr="C:\Users\sbarbaro\Downloads\2012-07-13 11.05.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2838" y="1320800"/>
            <a:ext cx="1803400" cy="131603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5" name="Picture 8" descr="L:\INGEGNERIA\ATTIVITA\Wo01338_Saci\10.Cantiere\10.1.Fotografie\feb2012\DSCN02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464" y="1320800"/>
            <a:ext cx="1754187" cy="131603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7" name="Picture 2" descr="L:\COMMERCIALE\Marketing&amp;Comunicazione\MATERIALE_COMUNICAZIONE\FOTO_E_VIDEO\FOTO\foto autorizzate\clienti\Merati\MERATI 12.2003\merati_01_04\DSCN217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463" y="3141663"/>
            <a:ext cx="1744662" cy="13081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8" name="Picture 3" descr="L:\INGEGNERIA\ATTIVITA\Wo01399_Merati\10.Cantiere\10.1.Fotografie\DSCN21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2838" y="3141663"/>
            <a:ext cx="1803400" cy="13081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5757863" y="3087688"/>
            <a:ext cx="4546600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Impianto per trattamento reflui di cartiera di carta riciclata; Include tecnologia anaerobica UASB e trattamento di finissaggio aerobico in Laveno Mombello; UASB, Aerobico e sedimentatore secondario.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6.200 mg/l</a:t>
            </a:r>
          </a:p>
          <a:p>
            <a:pPr algn="just">
              <a:buClr>
                <a:srgbClr val="0066FF"/>
              </a:buClr>
              <a:defRPr/>
            </a:pPr>
            <a:endParaRPr lang="it-IT" alt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975"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50000"/>
              </a:lnSpc>
              <a:buClr>
                <a:srgbClr val="0066FF"/>
              </a:buClr>
              <a:buSzPct val="75000"/>
              <a:defRPr/>
            </a:pPr>
            <a:endParaRPr lang="it-IT" sz="1100" b="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" name="Picture 2" descr="L:\COMMERCIALE\Marketing&amp;Comunicazione\MATERIALE_COMUNICAZIONE\FOTO_E_VIDEO\FOTO\foto autorizzate\clienti\favini\visita 23.01.09\DSCN9151.JPG"/>
          <p:cNvPicPr>
            <a:picLocks noChangeAspect="1" noChangeArrowheads="1"/>
          </p:cNvPicPr>
          <p:nvPr/>
        </p:nvPicPr>
        <p:blipFill rotWithShape="1">
          <a:blip r:embed="rId7"/>
          <a:srcRect b="16426"/>
          <a:stretch/>
        </p:blipFill>
        <p:spPr bwMode="auto">
          <a:xfrm>
            <a:off x="1770064" y="4926013"/>
            <a:ext cx="1755775" cy="1371599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1" name="Picture 3" descr="L:\COMMERCIALE\Marketing&amp;Comunicazione\MATERIALE_COMUNICAZIONE\FOTO_E_VIDEO\FOTO\foto autorizzate\clienti\favini\visita 23.01.09\DSCN914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2838" y="4933951"/>
            <a:ext cx="1803400" cy="1363663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57863" y="4868863"/>
            <a:ext cx="4546600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Impianto per trattamento reflui di Cartiera Favini.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 mg/l</a:t>
            </a:r>
          </a:p>
          <a:p>
            <a:pPr marL="180975"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50000"/>
              </a:lnSpc>
              <a:buClr>
                <a:srgbClr val="0066FF"/>
              </a:buClr>
              <a:buSzPct val="75000"/>
              <a:defRPr/>
            </a:pPr>
            <a:endParaRPr lang="it-IT" sz="1100" b="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Immagine 16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4A71E8CD-0259-4A21-B85B-D34D5FE827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724525" y="1320800"/>
            <a:ext cx="4546600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Depurazione acque con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flottatore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secondario.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1.960 mg/l</a:t>
            </a:r>
          </a:p>
          <a:p>
            <a:pPr algn="just">
              <a:buClr>
                <a:srgbClr val="0066FF"/>
              </a:buClr>
              <a:defRPr/>
            </a:pPr>
            <a:endParaRPr lang="it-IT" alt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975"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50000"/>
              </a:lnSpc>
              <a:buClr>
                <a:srgbClr val="0066FF"/>
              </a:buClr>
              <a:buSzPct val="75000"/>
              <a:defRPr/>
            </a:pPr>
            <a:endParaRPr lang="it-IT" sz="1100" b="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240464" y="4868863"/>
            <a:ext cx="44338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11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846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5722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9D6A930-97AB-45A9-9757-59843AC34EE0}" type="slidenum">
              <a:rPr kumimoji="0" lang="en-US" altLang="it-IT" sz="1100">
                <a:solidFill>
                  <a:srgbClr val="4D4D4D"/>
                </a:solidFill>
                <a:latin typeface="Calibri" pitchFamily="34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11</a:t>
            </a:fld>
            <a:endParaRPr kumimoji="0" lang="en-US" altLang="it-IT" sz="1100">
              <a:solidFill>
                <a:srgbClr val="4D4D4D"/>
              </a:solidFill>
              <a:latin typeface="Calibri" pitchFamily="34" charset="0"/>
            </a:endParaRPr>
          </a:p>
        </p:txBody>
      </p:sp>
      <p:sp>
        <p:nvSpPr>
          <p:cNvPr id="35847" name="Text Box 2"/>
          <p:cNvSpPr txBox="1">
            <a:spLocks noChangeArrowheads="1"/>
          </p:cNvSpPr>
          <p:nvPr/>
        </p:nvSpPr>
        <p:spPr bwMode="auto">
          <a:xfrm>
            <a:off x="1619250" y="744538"/>
            <a:ext cx="662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it-IT" sz="2000" dirty="0">
                <a:solidFill>
                  <a:srgbClr val="008080"/>
                </a:solidFill>
                <a:latin typeface="Arial" pitchFamily="34" charset="0"/>
              </a:rPr>
              <a:t>Referenze dei nostri partners – Cartiere</a:t>
            </a:r>
          </a:p>
        </p:txBody>
      </p:sp>
      <p:cxnSp>
        <p:nvCxnSpPr>
          <p:cNvPr id="35848" name="Straight Connector 23"/>
          <p:cNvCxnSpPr>
            <a:cxnSpLocks noChangeShapeType="1"/>
          </p:cNvCxnSpPr>
          <p:nvPr/>
        </p:nvCxnSpPr>
        <p:spPr bwMode="auto">
          <a:xfrm>
            <a:off x="1614489" y="4652963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49" name="Straight Connector 25"/>
          <p:cNvCxnSpPr>
            <a:cxnSpLocks noChangeShapeType="1"/>
          </p:cNvCxnSpPr>
          <p:nvPr/>
        </p:nvCxnSpPr>
        <p:spPr bwMode="auto">
          <a:xfrm>
            <a:off x="1744664" y="2852738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50" name="Straight Connector 19"/>
          <p:cNvCxnSpPr>
            <a:cxnSpLocks noChangeShapeType="1"/>
          </p:cNvCxnSpPr>
          <p:nvPr/>
        </p:nvCxnSpPr>
        <p:spPr bwMode="auto">
          <a:xfrm>
            <a:off x="1614489" y="1163638"/>
            <a:ext cx="8963025" cy="0"/>
          </a:xfrm>
          <a:prstGeom prst="line">
            <a:avLst/>
          </a:prstGeom>
          <a:noFill/>
          <a:ln w="12700" algn="ctr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5726113" y="3005138"/>
            <a:ext cx="4545012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Cartiera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Cordenon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Pordenone. Depuratore con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flottatore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secondario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 mg/l</a:t>
            </a:r>
          </a:p>
          <a:p>
            <a:pPr algn="just">
              <a:buClr>
                <a:srgbClr val="0066FF"/>
              </a:buClr>
              <a:defRPr/>
            </a:pPr>
            <a:endParaRPr lang="it-IT" alt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975"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50000"/>
              </a:lnSpc>
              <a:buClr>
                <a:srgbClr val="0066FF"/>
              </a:buClr>
              <a:buSzPct val="75000"/>
              <a:defRPr/>
            </a:pPr>
            <a:endParaRPr lang="it-IT" sz="1100" b="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5757863" y="4868863"/>
            <a:ext cx="4546600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Cartiera Fabriano. Depuratore con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flottatore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secondario.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350 mg/l</a:t>
            </a:r>
          </a:p>
          <a:p>
            <a:pPr marL="180975" algn="just">
              <a:lnSpc>
                <a:spcPct val="114000"/>
              </a:lnSpc>
              <a:buClr>
                <a:srgbClr val="0066FF"/>
              </a:buClr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50000"/>
              </a:lnSpc>
              <a:buClr>
                <a:srgbClr val="0066FF"/>
              </a:buClr>
              <a:buSzPct val="75000"/>
              <a:defRPr/>
            </a:pPr>
            <a:endParaRPr lang="it-IT" sz="1100" b="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" name="Picture 4" descr="L:\COMMERCIALE\Marketing&amp;Comunicazione\MATERIALE_COMUNICAZIONE\FOTO_E_VIDEO\FOTO\foto autorizzate\clienti\Gruppo Cordenons_Intermills\flottatore belgi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2438" y="1403351"/>
            <a:ext cx="1803400" cy="1298575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4" name="Picture 5" descr="L:\COMMERCIALE\Marketing&amp;Comunicazione\MATERIALE_COMUNICAZIONE\FOTO_E_VIDEO\FOTO\foto autorizzate\clienti\Gruppo Cordenons_Intermills\chimico fisico+flott Intermill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9664" y="1403351"/>
            <a:ext cx="1817687" cy="1298575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5" name="Picture 7" descr="L:\COMMERCIALE\Marketing&amp;Comunicazione\MATERIALE_COMUNICAZIONE\FOTO_E_VIDEO\FOTO\foto autorizzate\clienti\Cordenons_Scurelle\DSCN20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9664" y="3073400"/>
            <a:ext cx="1817687" cy="12700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6" name="Picture 2" descr="L:\COMMERCIALE\Marketing&amp;Comunicazione\MATERIALE_COMUNICAZIONE\FOTO_E_VIDEO\FOTO\foto autorizzate\clienti\Cordenons_Scurelle\Double Trea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2438" y="3041650"/>
            <a:ext cx="1803400" cy="13017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1" descr="L:\COMMERCIALE\Marketing&amp;Comunicazione\MATERIALE_COMUNICAZIONE\FOTO_E_VIDEO\FOTO\foto da autorizzare\Miliani Fabriano\DSCN21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9664" y="4868863"/>
            <a:ext cx="1817687" cy="1306512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8" name="Picture 10" descr="L:\COMMERCIALE\Marketing&amp;Comunicazione\MATERIALE_COMUNICAZIONE\FOTO_E_VIDEO\FOTO\foto autorizzate\clienti\Cartiera Miliani Fabriano_foto depuratore\DSCN263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22438" y="4848225"/>
            <a:ext cx="1803400" cy="13271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5859" name="Picture 13" descr="http://www.creativitaitaliana.it/wp-content/uploads/2014/02/fabrian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3" y="5837239"/>
            <a:ext cx="2057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EF8E9177-A300-4433-B681-A1DD83788B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43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氣提式消化缸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r="4" b="11312"/>
          <a:stretch/>
        </p:blipFill>
        <p:spPr>
          <a:xfrm>
            <a:off x="4618374" y="1413409"/>
            <a:ext cx="6282919" cy="3866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218" y="1679200"/>
            <a:ext cx="2823919" cy="97580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 dirty="0"/>
              <a:t>TRATTAMENTO ANAEROBICO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218" y="3494071"/>
            <a:ext cx="2823919" cy="1610643"/>
          </a:xfrm>
        </p:spPr>
        <p:txBody>
          <a:bodyPr vert="horz" lIns="91440" tIns="91440" rIns="91440" bIns="91440" rtlCol="0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cap="all" dirty="0" err="1"/>
              <a:t>Digestione</a:t>
            </a:r>
            <a:r>
              <a:rPr lang="en-US" sz="1600" cap="all" dirty="0"/>
              <a:t> </a:t>
            </a:r>
            <a:r>
              <a:rPr lang="en-US" sz="1600" cap="all" dirty="0" err="1"/>
              <a:t>anaerobica</a:t>
            </a:r>
            <a:r>
              <a:rPr lang="en-US" sz="1600" cap="all" dirty="0"/>
              <a:t>: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1600" cap="all" dirty="0" err="1"/>
              <a:t>Fanghi</a:t>
            </a:r>
            <a:r>
              <a:rPr lang="en-US" sz="1600" cap="all" dirty="0"/>
              <a:t>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1600" cap="all" dirty="0" err="1"/>
              <a:t>Forsu</a:t>
            </a:r>
            <a:endParaRPr lang="en-US" sz="1600" cap="all" dirty="0"/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1600" cap="all" dirty="0" err="1"/>
              <a:t>Scarti</a:t>
            </a:r>
            <a:r>
              <a:rPr lang="en-US" sz="1600" cap="all" dirty="0"/>
              <a:t> di </a:t>
            </a:r>
            <a:r>
              <a:rPr lang="en-US" sz="1600" cap="all" dirty="0" err="1"/>
              <a:t>macellazione</a:t>
            </a:r>
            <a:endParaRPr lang="en-US" sz="1600" cap="all" dirty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7ED0E88-5A58-496F-A665-D62B693B7F1D}"/>
              </a:ext>
            </a:extLst>
          </p:cNvPr>
          <p:cNvCxnSpPr/>
          <p:nvPr/>
        </p:nvCxnSpPr>
        <p:spPr>
          <a:xfrm>
            <a:off x="3987120" y="829673"/>
            <a:ext cx="0" cy="55075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Immagine 5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6AFEB487-FFAF-45D1-9853-BBBD0ED7C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72386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42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519937" y="1509484"/>
            <a:ext cx="4953415" cy="1415461"/>
          </a:xfrm>
          <a:prstGeom prst="rect">
            <a:avLst/>
          </a:prstGeom>
        </p:spPr>
        <p:txBody>
          <a:bodyPr/>
          <a:lstStyle/>
          <a:p>
            <a:pPr marL="177800">
              <a:buClr>
                <a:srgbClr val="0066FF"/>
              </a:buClr>
              <a:buSzPct val="75000"/>
            </a:pPr>
            <a:r>
              <a:rPr 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Location</a:t>
            </a:r>
            <a:r>
              <a:rPr 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Pavia (PV), </a:t>
            </a:r>
            <a:r>
              <a:rPr 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Italy</a:t>
            </a: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975"/>
            <a:r>
              <a:rPr lang="en-US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Feeding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OFMSW 26.000 t/year </a:t>
            </a: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975"/>
            <a:r>
              <a:rPr lang="en-US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Dimensions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 digesters 3.000 m3 each, 999kw of el. Power, WWTP integrated</a:t>
            </a:r>
          </a:p>
          <a:p>
            <a:pPr marL="180975"/>
            <a:r>
              <a:rPr lang="en-US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2011-2012</a:t>
            </a: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80975"/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SzPct val="75000"/>
            </a:pPr>
            <a:endParaRPr lang="it-IT" sz="1100" b="1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240016" y="4869161"/>
            <a:ext cx="443422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63000" y="6572200"/>
            <a:ext cx="1905000" cy="457200"/>
          </a:xfrm>
        </p:spPr>
        <p:txBody>
          <a:bodyPr/>
          <a:lstStyle/>
          <a:p>
            <a:pPr algn="r"/>
            <a:fld id="{ADEDBAAA-EB30-4187-A8D8-19486BA0A67A}" type="slidenum">
              <a:rPr lang="en-US" sz="1100">
                <a:solidFill>
                  <a:srgbClr val="4D4D4D"/>
                </a:solidFill>
                <a:latin typeface="Calibri" panose="020F0502020204030204" pitchFamily="34" charset="0"/>
              </a:rPr>
              <a:pPr algn="r"/>
              <a:t>13</a:t>
            </a:fld>
            <a:endParaRPr lang="en-US" sz="1100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93" y="1517471"/>
            <a:ext cx="1755210" cy="1317823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56" y="1517471"/>
            <a:ext cx="1800765" cy="1317823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94" y="3068961"/>
            <a:ext cx="1757097" cy="1253541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57" y="3068960"/>
            <a:ext cx="1802651" cy="1270862"/>
          </a:xfrm>
          <a:prstGeom prst="rect">
            <a:avLst/>
          </a:prstGeom>
          <a:ln>
            <a:solidFill>
              <a:srgbClr val="4D4D4D"/>
            </a:solidFill>
          </a:ln>
        </p:spPr>
      </p:pic>
      <p:sp>
        <p:nvSpPr>
          <p:cNvPr id="15" name="CasellaDiTesto 14"/>
          <p:cNvSpPr txBox="1"/>
          <p:nvPr/>
        </p:nvSpPr>
        <p:spPr>
          <a:xfrm>
            <a:off x="5724710" y="3060571"/>
            <a:ext cx="47373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FF"/>
              </a:buClr>
              <a:buSzPct val="75000"/>
            </a:pPr>
            <a:r>
              <a:rPr 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Location</a:t>
            </a:r>
            <a:r>
              <a:rPr 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near Savona (SV), </a:t>
            </a:r>
            <a:r>
              <a:rPr 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Italy</a:t>
            </a: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Feeding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  OFMSW 36.000t/y</a:t>
            </a: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Dimensions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1 digester 6000/m3, 999kw of el. Power, composting facility</a:t>
            </a:r>
          </a:p>
          <a:p>
            <a:r>
              <a:rPr lang="en-US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2016</a:t>
            </a:r>
          </a:p>
          <a:p>
            <a:r>
              <a:rPr lang="en-GB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</a:t>
            </a:r>
            <a:r>
              <a:rPr lang="en-GB" sz="1100" dirty="0">
                <a:solidFill>
                  <a:srgbClr val="5F5F5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plant in operation as of October 2016. </a:t>
            </a:r>
            <a:endParaRPr lang="it-IT" sz="1100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41" y="4593010"/>
            <a:ext cx="1798881" cy="1224136"/>
          </a:xfrm>
          <a:prstGeom prst="rect">
            <a:avLst/>
          </a:prstGeom>
          <a:ln>
            <a:solidFill>
              <a:srgbClr val="4D4D4D"/>
            </a:solidFill>
          </a:ln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93" y="4593010"/>
            <a:ext cx="1755211" cy="1224136"/>
          </a:xfrm>
          <a:prstGeom prst="rect">
            <a:avLst/>
          </a:prstGeom>
          <a:ln>
            <a:solidFill>
              <a:srgbClr val="4D4D4D"/>
            </a:solidFill>
          </a:ln>
        </p:spPr>
      </p:pic>
      <p:sp>
        <p:nvSpPr>
          <p:cNvPr id="18" name="CasellaDiTesto 17"/>
          <p:cNvSpPr txBox="1"/>
          <p:nvPr/>
        </p:nvSpPr>
        <p:spPr>
          <a:xfrm>
            <a:off x="5724710" y="4597907"/>
            <a:ext cx="47103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FF"/>
              </a:buClr>
              <a:buSzPct val="75000"/>
            </a:pPr>
            <a:r>
              <a:rPr 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Location</a:t>
            </a:r>
            <a:r>
              <a:rPr 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near Varese (VA), </a:t>
            </a:r>
            <a:r>
              <a:rPr 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Italy</a:t>
            </a: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100" b="1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Feeding</a:t>
            </a:r>
            <a:r>
              <a:rPr 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OFMSW </a:t>
            </a:r>
            <a:r>
              <a:rPr 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36.000t/y</a:t>
            </a:r>
          </a:p>
          <a:p>
            <a:r>
              <a:rPr lang="it-IT" sz="1100" b="1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Dimensions</a:t>
            </a:r>
            <a:r>
              <a:rPr 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 </a:t>
            </a:r>
            <a:r>
              <a:rPr 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digester</a:t>
            </a:r>
            <a:r>
              <a:rPr 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3500/m3, 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999kw of el. Power, WWTP integrated</a:t>
            </a:r>
          </a:p>
          <a:p>
            <a:r>
              <a:rPr lang="en-US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2016</a:t>
            </a:r>
          </a:p>
          <a:p>
            <a:r>
              <a:rPr lang="en-US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</a:t>
            </a:r>
            <a:r>
              <a:rPr lang="en-US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plant in operation as of October 2016. </a:t>
            </a: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619708" y="744970"/>
            <a:ext cx="66247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solidFill>
                  <a:srgbClr val="008080"/>
                </a:solidFill>
                <a:latin typeface="Arial" pitchFamily="34" charset="0"/>
              </a:rPr>
              <a:t>Referenze dei nostri partners – Digestori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1614088" y="4471020"/>
            <a:ext cx="89638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8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1614088" y="2943994"/>
            <a:ext cx="89638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808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Immagine 18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E5D9366C-69E8-4C9B-A711-E50EFAC8A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77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847" y="1600199"/>
            <a:ext cx="3838596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ABBATTIMENTO DEGLI ODORI MOLESTI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13761F7-3A9A-4892-B48C-1FAC68876B7E}"/>
              </a:ext>
            </a:extLst>
          </p:cNvPr>
          <p:cNvCxnSpPr/>
          <p:nvPr/>
        </p:nvCxnSpPr>
        <p:spPr>
          <a:xfrm>
            <a:off x="4516265" y="838956"/>
            <a:ext cx="0" cy="55075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Immagine 5" descr="Immagine che contiene cielo, esterni, strada, terra&#10;&#10;Descrizione generata con affidabilità molto elevata">
            <a:extLst>
              <a:ext uri="{FF2B5EF4-FFF2-40B4-BE49-F238E27FC236}">
                <a16:creationId xmlns:a16="http://schemas.microsoft.com/office/drawing/2014/main" id="{5851679D-5F02-4AA2-8738-DDCE8DBDA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809" y="415312"/>
            <a:ext cx="3132667" cy="1762125"/>
          </a:xfrm>
          <a:prstGeom prst="rect">
            <a:avLst/>
          </a:prstGeom>
        </p:spPr>
      </p:pic>
      <p:pic>
        <p:nvPicPr>
          <p:cNvPr id="7" name="Immagine 6" descr="Immagine che contiene albero, esterni, cielo, terra&#10;&#10;Descrizione generata con affidabilità molto elevata">
            <a:extLst>
              <a:ext uri="{FF2B5EF4-FFF2-40B4-BE49-F238E27FC236}">
                <a16:creationId xmlns:a16="http://schemas.microsoft.com/office/drawing/2014/main" id="{B0F9C999-4F7D-4EF0-B2A8-457D5C1D9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8"/>
          <a:stretch/>
        </p:blipFill>
        <p:spPr>
          <a:xfrm>
            <a:off x="5673402" y="4484405"/>
            <a:ext cx="3173677" cy="1809751"/>
          </a:xfrm>
          <a:prstGeom prst="rect">
            <a:avLst/>
          </a:prstGeom>
        </p:spPr>
      </p:pic>
      <p:pic>
        <p:nvPicPr>
          <p:cNvPr id="8" name="Immagine 7" descr="Immagine che contiene cielo, terra, esterni, recinto&#10;&#10;Descrizione generata con affidabilità molto elevata">
            <a:extLst>
              <a:ext uri="{FF2B5EF4-FFF2-40B4-BE49-F238E27FC236}">
                <a16:creationId xmlns:a16="http://schemas.microsoft.com/office/drawing/2014/main" id="{FEDA2586-6766-4328-815F-C09076C83E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42"/>
          <a:stretch/>
        </p:blipFill>
        <p:spPr>
          <a:xfrm>
            <a:off x="5673402" y="2476501"/>
            <a:ext cx="3173482" cy="1836455"/>
          </a:xfrm>
          <a:prstGeom prst="rect">
            <a:avLst/>
          </a:prstGeom>
        </p:spPr>
      </p:pic>
      <p:pic>
        <p:nvPicPr>
          <p:cNvPr id="9" name="Immagine 8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9F4F2745-753F-4D91-9DC2-0D98FB1A2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91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847" y="1600199"/>
            <a:ext cx="3838596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ALTRE REFERENZE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13761F7-3A9A-4892-B48C-1FAC68876B7E}"/>
              </a:ext>
            </a:extLst>
          </p:cNvPr>
          <p:cNvCxnSpPr/>
          <p:nvPr/>
        </p:nvCxnSpPr>
        <p:spPr>
          <a:xfrm>
            <a:off x="4516265" y="838956"/>
            <a:ext cx="0" cy="55075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Immagine 10" descr="Immagine che contiene cielo, terra, edificio, esterni&#10;&#10;Descrizione generata con affidabilità molto elevata">
            <a:extLst>
              <a:ext uri="{FF2B5EF4-FFF2-40B4-BE49-F238E27FC236}">
                <a16:creationId xmlns:a16="http://schemas.microsoft.com/office/drawing/2014/main" id="{512DC977-F227-4BFA-AA63-A8CCD3F5B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0000" r="41333" b="9222"/>
          <a:stretch/>
        </p:blipFill>
        <p:spPr>
          <a:xfrm>
            <a:off x="5829300" y="762000"/>
            <a:ext cx="3383280" cy="5539740"/>
          </a:xfrm>
          <a:prstGeom prst="rect">
            <a:avLst/>
          </a:prstGeom>
        </p:spPr>
      </p:pic>
      <p:pic>
        <p:nvPicPr>
          <p:cNvPr id="6" name="Immagine 5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3075BB1B-C2F2-4973-BD37-D5E356A66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26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973763" y="1322388"/>
            <a:ext cx="4545012" cy="1414462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algae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removal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water treatment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 DUBAI – UAE.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1500 mc/h su due linee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TSS CONCENTRATION 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mg/l</a:t>
            </a:r>
          </a:p>
          <a:p>
            <a:pPr marL="180975" algn="just">
              <a:lnSpc>
                <a:spcPct val="114000"/>
              </a:lnSpc>
              <a:buClr>
                <a:srgbClr val="0066FF"/>
              </a:buClr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893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5722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3AEE7C2-1E7E-4DEC-A265-E51C04EAF5F0}" type="slidenum">
              <a:rPr kumimoji="0" lang="en-US" altLang="it-IT" sz="1100">
                <a:solidFill>
                  <a:srgbClr val="4D4D4D"/>
                </a:solidFill>
                <a:latin typeface="Calibri" pitchFamily="34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16</a:t>
            </a:fld>
            <a:endParaRPr kumimoji="0" lang="en-US" altLang="it-IT" sz="1100">
              <a:solidFill>
                <a:srgbClr val="4D4D4D"/>
              </a:solidFill>
              <a:latin typeface="Calibri" pitchFamily="34" charset="0"/>
            </a:endParaRPr>
          </a:p>
        </p:txBody>
      </p:sp>
      <p:sp>
        <p:nvSpPr>
          <p:cNvPr id="37894" name="Text Box 2"/>
          <p:cNvSpPr txBox="1">
            <a:spLocks noChangeArrowheads="1"/>
          </p:cNvSpPr>
          <p:nvPr/>
        </p:nvSpPr>
        <p:spPr bwMode="auto">
          <a:xfrm>
            <a:off x="1619250" y="744538"/>
            <a:ext cx="662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it-IT" sz="2000" dirty="0">
                <a:solidFill>
                  <a:srgbClr val="008080"/>
                </a:solidFill>
                <a:latin typeface="Arial" pitchFamily="34" charset="0"/>
              </a:rPr>
              <a:t>Altre referenze</a:t>
            </a:r>
          </a:p>
        </p:txBody>
      </p:sp>
      <p:cxnSp>
        <p:nvCxnSpPr>
          <p:cNvPr id="37895" name="Straight Connector 25"/>
          <p:cNvCxnSpPr>
            <a:cxnSpLocks noChangeShapeType="1"/>
          </p:cNvCxnSpPr>
          <p:nvPr/>
        </p:nvCxnSpPr>
        <p:spPr bwMode="auto">
          <a:xfrm>
            <a:off x="1746251" y="2840038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896" name="Straight Connector 19"/>
          <p:cNvCxnSpPr>
            <a:cxnSpLocks noChangeShapeType="1"/>
          </p:cNvCxnSpPr>
          <p:nvPr/>
        </p:nvCxnSpPr>
        <p:spPr bwMode="auto">
          <a:xfrm>
            <a:off x="1614489" y="1163638"/>
            <a:ext cx="8963025" cy="0"/>
          </a:xfrm>
          <a:prstGeom prst="line">
            <a:avLst/>
          </a:prstGeom>
          <a:noFill/>
          <a:ln w="12700" algn="ctr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038" y="1276350"/>
            <a:ext cx="1871662" cy="14033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888" y="1281114"/>
            <a:ext cx="1954212" cy="1398587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051550" y="3027363"/>
            <a:ext cx="4546600" cy="1414462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industrial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water treatment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a company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frozen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food in Gattico, province of Novara (NO),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Italy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16.000 mg/l</a:t>
            </a:r>
          </a:p>
          <a:p>
            <a:pPr marL="180975" algn="just">
              <a:lnSpc>
                <a:spcPct val="114000"/>
              </a:lnSpc>
              <a:buClr>
                <a:srgbClr val="0066FF"/>
              </a:buClr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6888" y="2978150"/>
            <a:ext cx="1954212" cy="14668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0" name="Picture 4" descr="L:\COMMERCIALE\Marketing&amp;Comunicazione\MATERIALE_COMUNICAZIONE\FOTO_E_VIDEO\FOTO\foto da autorizzare\A-27\DSCN549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6038" y="2974976"/>
            <a:ext cx="1871662" cy="1497013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cxnSp>
        <p:nvCxnSpPr>
          <p:cNvPr id="37902" name="Straight Connector 25"/>
          <p:cNvCxnSpPr>
            <a:cxnSpLocks noChangeShapeType="1"/>
          </p:cNvCxnSpPr>
          <p:nvPr/>
        </p:nvCxnSpPr>
        <p:spPr bwMode="auto">
          <a:xfrm>
            <a:off x="1766889" y="4652963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903" name="Rectangle 6"/>
          <p:cNvSpPr>
            <a:spLocks noChangeArrowheads="1"/>
          </p:cNvSpPr>
          <p:nvPr/>
        </p:nvSpPr>
        <p:spPr bwMode="auto">
          <a:xfrm>
            <a:off x="6065838" y="5148264"/>
            <a:ext cx="454501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lnSpc>
                <a:spcPct val="114000"/>
              </a:lnSpc>
              <a:spcBef>
                <a:spcPct val="0"/>
              </a:spcBef>
              <a:buClr>
                <a:srgbClr val="0066FF"/>
              </a:buClr>
              <a:buSzTx/>
              <a:buFontTx/>
              <a:buNone/>
            </a:pPr>
            <a:r>
              <a:rPr kumimoji="0" lang="it-IT" altLang="it-IT" sz="1100" dirty="0" err="1">
                <a:solidFill>
                  <a:srgbClr val="4D4D4D"/>
                </a:solidFill>
                <a:latin typeface="Calibri" pitchFamily="34" charset="0"/>
              </a:rPr>
              <a:t>Photos</a:t>
            </a: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 of pressure </a:t>
            </a:r>
            <a:r>
              <a:rPr kumimoji="0" lang="it-IT" altLang="it-IT" sz="1100" dirty="0" err="1">
                <a:solidFill>
                  <a:srgbClr val="4D4D4D"/>
                </a:solidFill>
                <a:latin typeface="Calibri" pitchFamily="34" charset="0"/>
              </a:rPr>
              <a:t>grit</a:t>
            </a: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 </a:t>
            </a:r>
            <a:r>
              <a:rPr kumimoji="0" lang="it-IT" altLang="it-IT" sz="1100" dirty="0" err="1">
                <a:solidFill>
                  <a:srgbClr val="4D4D4D"/>
                </a:solidFill>
                <a:latin typeface="Calibri" pitchFamily="34" charset="0"/>
              </a:rPr>
              <a:t>filters</a:t>
            </a: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 </a:t>
            </a:r>
            <a:r>
              <a:rPr kumimoji="0" lang="it-IT" altLang="it-IT" sz="1100" dirty="0" err="1">
                <a:solidFill>
                  <a:srgbClr val="4D4D4D"/>
                </a:solidFill>
                <a:latin typeface="Calibri" pitchFamily="34" charset="0"/>
              </a:rPr>
              <a:t>designed</a:t>
            </a: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 </a:t>
            </a:r>
            <a:r>
              <a:rPr kumimoji="0" lang="it-IT" altLang="it-IT" sz="1100" dirty="0" err="1">
                <a:solidFill>
                  <a:srgbClr val="4D4D4D"/>
                </a:solidFill>
                <a:latin typeface="Calibri" pitchFamily="34" charset="0"/>
              </a:rPr>
              <a:t>at</a:t>
            </a: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 DELUXE </a:t>
            </a:r>
            <a:r>
              <a:rPr kumimoji="0" lang="it-IT" altLang="it-IT" sz="1100" dirty="0" err="1">
                <a:solidFill>
                  <a:srgbClr val="4D4D4D"/>
                </a:solidFill>
                <a:latin typeface="Calibri" pitchFamily="34" charset="0"/>
              </a:rPr>
              <a:t>plant</a:t>
            </a: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 in </a:t>
            </a:r>
            <a:r>
              <a:rPr kumimoji="0" lang="it-IT" altLang="it-IT" sz="1100" dirty="0" err="1">
                <a:solidFill>
                  <a:srgbClr val="4D4D4D"/>
                </a:solidFill>
                <a:latin typeface="Calibri" pitchFamily="34" charset="0"/>
              </a:rPr>
              <a:t>Barcelona</a:t>
            </a: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, </a:t>
            </a:r>
            <a:r>
              <a:rPr kumimoji="0" lang="it-IT" altLang="it-IT" sz="1100" dirty="0" err="1">
                <a:solidFill>
                  <a:srgbClr val="4D4D4D"/>
                </a:solidFill>
                <a:latin typeface="Calibri" pitchFamily="34" charset="0"/>
              </a:rPr>
              <a:t>Spain</a:t>
            </a: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0066FF"/>
              </a:buClr>
              <a:buSzTx/>
              <a:buFontTx/>
              <a:buNone/>
            </a:pP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Water treatment </a:t>
            </a:r>
            <a:r>
              <a:rPr kumimoji="0" lang="it-IT" altLang="it-IT" sz="1100" dirty="0" err="1">
                <a:solidFill>
                  <a:srgbClr val="4D4D4D"/>
                </a:solidFill>
                <a:latin typeface="Calibri" pitchFamily="34" charset="0"/>
              </a:rPr>
              <a:t>capacity</a:t>
            </a:r>
            <a:r>
              <a:rPr kumimoji="0" lang="it-IT" altLang="it-IT" sz="1100" dirty="0">
                <a:solidFill>
                  <a:srgbClr val="4D4D4D"/>
                </a:solidFill>
                <a:latin typeface="Calibri" pitchFamily="34" charset="0"/>
              </a:rPr>
              <a:t>: 30 m3/h</a:t>
            </a:r>
          </a:p>
        </p:txBody>
      </p:sp>
      <p:sp>
        <p:nvSpPr>
          <p:cNvPr id="37904" name="Text Box 2"/>
          <p:cNvSpPr txBox="1">
            <a:spLocks noChangeArrowheads="1"/>
          </p:cNvSpPr>
          <p:nvPr/>
        </p:nvSpPr>
        <p:spPr bwMode="auto">
          <a:xfrm>
            <a:off x="1714500" y="4672013"/>
            <a:ext cx="662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it-IT" sz="2000" dirty="0">
                <a:solidFill>
                  <a:srgbClr val="008080"/>
                </a:solidFill>
                <a:latin typeface="Arial" pitchFamily="34" charset="0"/>
              </a:rPr>
              <a:t>Filtrazione e recupero </a:t>
            </a:r>
            <a:r>
              <a:rPr kumimoji="0" lang="it-IT" altLang="it-IT" sz="2000" dirty="0" err="1">
                <a:solidFill>
                  <a:srgbClr val="008080"/>
                </a:solidFill>
                <a:latin typeface="Arial" pitchFamily="34" charset="0"/>
              </a:rPr>
              <a:t>chemicals</a:t>
            </a:r>
            <a:r>
              <a:rPr kumimoji="0" lang="it-IT" altLang="it-IT" sz="2000" dirty="0">
                <a:solidFill>
                  <a:srgbClr val="008080"/>
                </a:solidFill>
                <a:latin typeface="Arial" pitchFamily="34" charset="0"/>
              </a:rPr>
              <a:t> nel processo produttivo</a:t>
            </a:r>
          </a:p>
        </p:txBody>
      </p:sp>
      <p:pic>
        <p:nvPicPr>
          <p:cNvPr id="38" name="Picture 4" descr="S:\STB\AUSTEP 5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6888" y="5187950"/>
            <a:ext cx="1954212" cy="12636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9" name="Picture 5" descr="S:\STB\DSCN053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6038" y="5187950"/>
            <a:ext cx="1871662" cy="12636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9" name="Immagine 18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A9760EDF-CD59-4E20-9249-D421FB5297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6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972176" y="1333500"/>
            <a:ext cx="4545013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water treatment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from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solvent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recovery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column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cellographic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factory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2R2 in Lyon, France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28.000 mg/l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endParaRPr lang="it-IT" alt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941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5722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35A09E4-D706-465D-93B7-F7AE136E7604}" type="slidenum">
              <a:rPr kumimoji="0" lang="en-US" altLang="it-IT" sz="1100">
                <a:solidFill>
                  <a:srgbClr val="4D4D4D"/>
                </a:solidFill>
                <a:latin typeface="Calibri" pitchFamily="34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17</a:t>
            </a:fld>
            <a:endParaRPr kumimoji="0" lang="en-US" altLang="it-IT" sz="1100">
              <a:solidFill>
                <a:srgbClr val="4D4D4D"/>
              </a:solidFill>
              <a:latin typeface="Calibri" pitchFamily="34" charset="0"/>
            </a:endParaRPr>
          </a:p>
        </p:txBody>
      </p:sp>
      <p:sp>
        <p:nvSpPr>
          <p:cNvPr id="39942" name="Text Box 2"/>
          <p:cNvSpPr txBox="1">
            <a:spLocks noChangeArrowheads="1"/>
          </p:cNvSpPr>
          <p:nvPr/>
        </p:nvSpPr>
        <p:spPr bwMode="auto">
          <a:xfrm>
            <a:off x="1619250" y="744538"/>
            <a:ext cx="662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it-IT" sz="2000" dirty="0">
                <a:solidFill>
                  <a:srgbClr val="008080"/>
                </a:solidFill>
                <a:latin typeface="Arial" pitchFamily="34" charset="0"/>
              </a:rPr>
              <a:t>Altre referenze – Chimico/</a:t>
            </a:r>
            <a:r>
              <a:rPr kumimoji="0" lang="it-IT" altLang="it-IT" sz="2000" dirty="0" err="1">
                <a:solidFill>
                  <a:srgbClr val="008080"/>
                </a:solidFill>
                <a:latin typeface="Arial" pitchFamily="34" charset="0"/>
              </a:rPr>
              <a:t>Farma</a:t>
            </a:r>
            <a:endParaRPr kumimoji="0" lang="it-IT" altLang="it-IT" sz="2000" dirty="0">
              <a:solidFill>
                <a:srgbClr val="008080"/>
              </a:solidFill>
              <a:latin typeface="Arial" pitchFamily="34" charset="0"/>
            </a:endParaRPr>
          </a:p>
        </p:txBody>
      </p:sp>
      <p:cxnSp>
        <p:nvCxnSpPr>
          <p:cNvPr id="39943" name="Straight Connector 23"/>
          <p:cNvCxnSpPr>
            <a:cxnSpLocks noChangeShapeType="1"/>
          </p:cNvCxnSpPr>
          <p:nvPr/>
        </p:nvCxnSpPr>
        <p:spPr bwMode="auto">
          <a:xfrm>
            <a:off x="1614489" y="4652963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44" name="Straight Connector 25"/>
          <p:cNvCxnSpPr>
            <a:cxnSpLocks noChangeShapeType="1"/>
          </p:cNvCxnSpPr>
          <p:nvPr/>
        </p:nvCxnSpPr>
        <p:spPr bwMode="auto">
          <a:xfrm>
            <a:off x="1744664" y="2852738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945" name="Straight Connector 19"/>
          <p:cNvCxnSpPr>
            <a:cxnSpLocks noChangeShapeType="1"/>
          </p:cNvCxnSpPr>
          <p:nvPr/>
        </p:nvCxnSpPr>
        <p:spPr bwMode="auto">
          <a:xfrm>
            <a:off x="1614489" y="1163638"/>
            <a:ext cx="8963025" cy="0"/>
          </a:xfrm>
          <a:prstGeom prst="line">
            <a:avLst/>
          </a:prstGeom>
          <a:noFill/>
          <a:ln w="12700" algn="ctr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049963" y="3038475"/>
            <a:ext cx="4545012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biological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chemical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tertiary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filtration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pharmaceutical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company BACCO.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091238" y="4868863"/>
            <a:ext cx="4545012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chemical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company POLICHIMICA.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40.000 mg/l</a:t>
            </a:r>
          </a:p>
          <a:p>
            <a:pPr algn="just">
              <a:lnSpc>
                <a:spcPct val="150000"/>
              </a:lnSpc>
              <a:buClr>
                <a:srgbClr val="0066FF"/>
              </a:buClr>
              <a:defRPr/>
            </a:pPr>
            <a:endParaRPr lang="it-IT" alt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buClr>
                <a:srgbClr val="0066FF"/>
              </a:buClr>
              <a:defRPr/>
            </a:pPr>
            <a:endParaRPr lang="it-IT" alt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4664" y="1333500"/>
            <a:ext cx="3703637" cy="130333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4" name="Picture 3" descr="L:\COMMERCIALE\Marketing&amp;Comunicazione\MATERIALE_COMUNICAZIONE\FOTO_E_VIDEO\FOTO\IMPIANTI\settore chimico\farmaceutico\Bracco Imaging\DSCN01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8076" y="3038475"/>
            <a:ext cx="1800225" cy="130333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5" name="Picture 5" descr="L:\COMMERCIALE\Marketing&amp;Comunicazione\MATERIALE_COMUNICAZIONE\FOTO_E_VIDEO\FOTO\IMPIANTI\settore chimico\farmaceutico\Bracco Imaging\Bracco imagi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44664" y="3038475"/>
            <a:ext cx="1736725" cy="130333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9951" name="Picture 11" descr="https://upload.wikimedia.org/wikipedia/it/1/16/Logo_Bracco_Sp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3617913"/>
            <a:ext cx="935038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10" descr="http://directory.account.it/logos/logo.polichimica.i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9" y="5876925"/>
            <a:ext cx="20081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L:\COMMERCIALE\Marketing&amp;Comunicazione\MATERIALE_COMUNICAZIONE\FOTO_E_VIDEO\FOTO\foto da autorizzare\Foto Polichimica per Malù\DSC0315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24264" y="4868863"/>
            <a:ext cx="1824037" cy="14160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9" name="Picture 8" descr="L:\COMMERCIALE\Marketing&amp;Comunicazione\MATERIALE_COMUNICAZIONE\FOTO_E_VIDEO\FOTO\foto da autorizzare\Foto Polichimica per Malù\SERBATOI DI EQUALIZZAZION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44664" y="4860925"/>
            <a:ext cx="1736725" cy="142398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8" name="Immagine 17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9F189B49-C4DF-4E70-ACC6-BF395C5413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70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808663" y="1550988"/>
            <a:ext cx="4545012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chemical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company DIASPA</a:t>
            </a: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70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6000 mg/l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CONCENTRATION   450 mg/l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endParaRPr lang="it-IT" altLang="it-IT" sz="1100" b="1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965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5722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13983A2B-01DE-44C7-AC77-169EBD72D856}" type="slidenum">
              <a:rPr kumimoji="0" lang="en-US" altLang="it-IT" sz="1100">
                <a:solidFill>
                  <a:srgbClr val="4D4D4D"/>
                </a:solidFill>
                <a:latin typeface="Calibri" pitchFamily="34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18</a:t>
            </a:fld>
            <a:endParaRPr kumimoji="0" lang="en-US" altLang="it-IT" sz="1100">
              <a:solidFill>
                <a:srgbClr val="4D4D4D"/>
              </a:solidFill>
              <a:latin typeface="Calibri" pitchFamily="34" charset="0"/>
            </a:endParaRPr>
          </a:p>
        </p:txBody>
      </p:sp>
      <p:sp>
        <p:nvSpPr>
          <p:cNvPr id="40966" name="Text Box 2"/>
          <p:cNvSpPr txBox="1">
            <a:spLocks noChangeArrowheads="1"/>
          </p:cNvSpPr>
          <p:nvPr/>
        </p:nvSpPr>
        <p:spPr bwMode="auto">
          <a:xfrm>
            <a:off x="1619250" y="744538"/>
            <a:ext cx="662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it-IT" sz="2000" dirty="0">
                <a:solidFill>
                  <a:srgbClr val="008080"/>
                </a:solidFill>
                <a:latin typeface="Arial" pitchFamily="34" charset="0"/>
              </a:rPr>
              <a:t>Altre referenze - </a:t>
            </a:r>
            <a:r>
              <a:rPr kumimoji="0" lang="it-IT" altLang="it-IT" sz="2000" dirty="0" err="1">
                <a:solidFill>
                  <a:srgbClr val="008080"/>
                </a:solidFill>
                <a:latin typeface="Arial" pitchFamily="34" charset="0"/>
              </a:rPr>
              <a:t>Farma</a:t>
            </a:r>
            <a:endParaRPr kumimoji="0" lang="it-IT" altLang="it-IT" sz="2000" dirty="0">
              <a:solidFill>
                <a:srgbClr val="008080"/>
              </a:solidFill>
              <a:latin typeface="Arial" pitchFamily="34" charset="0"/>
            </a:endParaRPr>
          </a:p>
        </p:txBody>
      </p:sp>
      <p:cxnSp>
        <p:nvCxnSpPr>
          <p:cNvPr id="40967" name="Straight Connector 25"/>
          <p:cNvCxnSpPr>
            <a:cxnSpLocks noChangeShapeType="1"/>
          </p:cNvCxnSpPr>
          <p:nvPr/>
        </p:nvCxnSpPr>
        <p:spPr bwMode="auto">
          <a:xfrm>
            <a:off x="1744664" y="3051175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968" name="Straight Connector 19"/>
          <p:cNvCxnSpPr>
            <a:cxnSpLocks noChangeShapeType="1"/>
          </p:cNvCxnSpPr>
          <p:nvPr/>
        </p:nvCxnSpPr>
        <p:spPr bwMode="auto">
          <a:xfrm>
            <a:off x="1614489" y="1163638"/>
            <a:ext cx="8963025" cy="0"/>
          </a:xfrm>
          <a:prstGeom prst="line">
            <a:avLst/>
          </a:prstGeom>
          <a:noFill/>
          <a:ln w="12700" algn="ctr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808663" y="3236913"/>
            <a:ext cx="4545012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pharmaceutical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company SANOFI.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75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8000 mg/l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endParaRPr lang="it-IT" alt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6" descr="L:\COMMERCIALE\Marketing&amp;Comunicazione\MATERIALE_COMUNICAZIONE\FOTO_E_VIDEO\FOTO\IMPIANTI\settore chimico\farmaceutico\Diaspa\DSCN2462 modifica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5301" y="1531938"/>
            <a:ext cx="1692275" cy="12700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5" name="Picture 7" descr="L:\COMMERCIALE\Marketing&amp;Comunicazione\MATERIALE_COMUNICAZIONE\FOTO_E_VIDEO\FOTO\IMPIANTI\settore chimico\farmaceutico\Diaspa\modifica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1517650"/>
            <a:ext cx="1728788" cy="129698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40972" name="Picture 8" descr="http://pharmatimes.com/Libraries/logos/sanofi_new.sflb.ashx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3663950"/>
            <a:ext cx="1187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S:\Sanofi\20151008_1224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4663" y="3236913"/>
            <a:ext cx="1712912" cy="2201862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9" name="Picture 6" descr="S:\Sanofi\20151008_08292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5050" y="3236913"/>
            <a:ext cx="1728788" cy="2201862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3" name="Immagine 12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80F14051-3E6C-4C00-A669-46746510F6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04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972176" y="1333500"/>
            <a:ext cx="4545013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Austep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textile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company MASCIONI.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360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1540 mg/l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endParaRPr lang="it-IT" alt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989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5722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4EE8026-6EC6-4F37-99B5-C7D6DDC92891}" type="slidenum">
              <a:rPr kumimoji="0" lang="en-US" altLang="it-IT" sz="1100">
                <a:solidFill>
                  <a:srgbClr val="4D4D4D"/>
                </a:solidFill>
                <a:latin typeface="Calibri" pitchFamily="34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19</a:t>
            </a:fld>
            <a:endParaRPr kumimoji="0" lang="en-US" altLang="it-IT" sz="1100">
              <a:solidFill>
                <a:srgbClr val="4D4D4D"/>
              </a:solidFill>
              <a:latin typeface="Calibri" pitchFamily="34" charset="0"/>
            </a:endParaRPr>
          </a:p>
        </p:txBody>
      </p:sp>
      <p:sp>
        <p:nvSpPr>
          <p:cNvPr id="41990" name="Text Box 2"/>
          <p:cNvSpPr txBox="1">
            <a:spLocks noChangeArrowheads="1"/>
          </p:cNvSpPr>
          <p:nvPr/>
        </p:nvSpPr>
        <p:spPr bwMode="auto">
          <a:xfrm>
            <a:off x="1619250" y="744538"/>
            <a:ext cx="662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it-IT" sz="2000" dirty="0">
                <a:solidFill>
                  <a:srgbClr val="008080"/>
                </a:solidFill>
                <a:latin typeface="Arial" pitchFamily="34" charset="0"/>
              </a:rPr>
              <a:t>Altre referenze - Tessile</a:t>
            </a:r>
          </a:p>
        </p:txBody>
      </p:sp>
      <p:cxnSp>
        <p:nvCxnSpPr>
          <p:cNvPr id="41991" name="Straight Connector 23"/>
          <p:cNvCxnSpPr>
            <a:cxnSpLocks noChangeShapeType="1"/>
          </p:cNvCxnSpPr>
          <p:nvPr/>
        </p:nvCxnSpPr>
        <p:spPr bwMode="auto">
          <a:xfrm>
            <a:off x="1614489" y="4652963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2" name="Straight Connector 25"/>
          <p:cNvCxnSpPr>
            <a:cxnSpLocks noChangeShapeType="1"/>
          </p:cNvCxnSpPr>
          <p:nvPr/>
        </p:nvCxnSpPr>
        <p:spPr bwMode="auto">
          <a:xfrm>
            <a:off x="1744664" y="2852738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3" name="Straight Connector 19"/>
          <p:cNvCxnSpPr>
            <a:cxnSpLocks noChangeShapeType="1"/>
          </p:cNvCxnSpPr>
          <p:nvPr/>
        </p:nvCxnSpPr>
        <p:spPr bwMode="auto">
          <a:xfrm>
            <a:off x="1614489" y="1163638"/>
            <a:ext cx="8963025" cy="0"/>
          </a:xfrm>
          <a:prstGeom prst="line">
            <a:avLst/>
          </a:prstGeom>
          <a:noFill/>
          <a:ln w="12700" algn="ctr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049963" y="3038475"/>
            <a:ext cx="4545012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Austep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manifacturing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company SATTA E BOTTELLI S.p.A.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170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3000 mg/l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091238" y="4868863"/>
            <a:ext cx="4545012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Austep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managed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the </a:t>
            </a:r>
            <a:r>
              <a:rPr lang="it-IT" altLang="it-IT" sz="1100" dirty="0" err="1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textile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company ZUCCHI.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60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5000 mg/l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endParaRPr lang="it-IT" altLang="it-IT" sz="1100" b="1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" descr="L:\COMMERCIALE\Marketing&amp;Comunicazione\MATERIALE_COMUNICAZIONE\FOTO_E_VIDEO\FOTO\foto autorizzate\clienti\Belle\Mascioni\03190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251" y="1285875"/>
            <a:ext cx="1903413" cy="14287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5" name="Picture 5" descr="L:\COMMERCIALE\Marketing&amp;Comunicazione\MATERIALE_COMUNICAZIONE\FOTO_E_VIDEO\FOTO\foto autorizzate\clienti\Belle\Mascioni\Mascioni 16.10.02_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3488" y="1285875"/>
            <a:ext cx="1903412" cy="14287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8" name="Picture 3" descr="L:\COMMERCIALE\Marketing&amp;Comunicazione\MATERIALE_COMUNICAZIONE\FOTO_E_VIDEO\FOTO\foto autorizzate\clienti\MSB\satta bottell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46251" y="3038475"/>
            <a:ext cx="1903413" cy="137953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9" name="Picture 4" descr="L:\COMMERCIALE\Marketing&amp;Comunicazione\MATERIALE_COMUNICAZIONE\FOTO_E_VIDEO\FOTO\foto autorizzate\clienti\MSB\satta bottelli sedimentator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3488" y="3033713"/>
            <a:ext cx="1903412" cy="13843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2" name="Picture 5" descr="L:\COMMERCIALE\Marketing&amp;Comunicazione\MATERIALE_COMUNICAZIONE\FOTO_E_VIDEO\FOTO\foto autorizzate\clienti\Belle\Zucchi\zucchi vasca ossidazione 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6251" y="4868863"/>
            <a:ext cx="1895475" cy="14224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3" name="Picture 6" descr="L:\COMMERCIALE\Marketing&amp;Comunicazione\MATERIALE_COMUNICAZIONE\FOTO_E_VIDEO\FOTO\foto autorizzate\clienti\Belle\Zucchi\Zucchi 3 gru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3488" y="4852989"/>
            <a:ext cx="1903412" cy="1431925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6" name="Immagine 15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DB48D055-3A56-4D57-9CAF-E9AC1EB5E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4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r>
              <a:rPr lang="en-US"/>
              <a:t>Contenuto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885151" y="1600199"/>
            <a:ext cx="6169703" cy="429768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/>
              <a:t>Prezentazione aziendale</a:t>
            </a:r>
          </a:p>
          <a:p>
            <a:pPr>
              <a:lnSpc>
                <a:spcPct val="110000"/>
              </a:lnSpc>
            </a:pPr>
            <a:r>
              <a:rPr lang="en-US" sz="2400"/>
              <a:t>Esperienze dei partners</a:t>
            </a:r>
          </a:p>
          <a:p>
            <a:pPr>
              <a:lnSpc>
                <a:spcPct val="110000"/>
              </a:lnSpc>
            </a:pPr>
            <a:r>
              <a:rPr lang="en-US" sz="2400"/>
              <a:t>Trattamenti acque</a:t>
            </a:r>
          </a:p>
          <a:p>
            <a:pPr>
              <a:lnSpc>
                <a:spcPct val="110000"/>
              </a:lnSpc>
            </a:pPr>
            <a:r>
              <a:rPr lang="en-US" sz="2400"/>
              <a:t>Digestione anaerobica</a:t>
            </a:r>
          </a:p>
          <a:p>
            <a:pPr>
              <a:lnSpc>
                <a:spcPct val="110000"/>
              </a:lnSpc>
            </a:pPr>
            <a:r>
              <a:rPr lang="en-US" sz="2400"/>
              <a:t>Abbattimento degli odori molesti</a:t>
            </a:r>
            <a:endParaRPr lang="en-US" sz="2400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3C75B4D-0731-40D0-AFE8-18191E4A0E0E}"/>
              </a:ext>
            </a:extLst>
          </p:cNvPr>
          <p:cNvCxnSpPr/>
          <p:nvPr/>
        </p:nvCxnSpPr>
        <p:spPr>
          <a:xfrm>
            <a:off x="4339883" y="569742"/>
            <a:ext cx="0" cy="55075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Immagine 5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36874EC4-5576-49E8-9EA3-5CF8C690F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70894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21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E5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>
            <a:solidFill>
              <a:srgbClr val="FF3A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5FD8A64A-C43B-45CD-A216-DCBFFE36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42" y="3131100"/>
            <a:ext cx="1462088" cy="5958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6463264-1162-479E-83E3-4C42BEC7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it-IT" dirty="0"/>
              <a:t>Contatti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0F37A9-A022-4B6B-B02E-0819DBA42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7021127" cy="3450613"/>
          </a:xfrm>
        </p:spPr>
        <p:txBody>
          <a:bodyPr anchor="ctr">
            <a:normAutofit/>
          </a:bodyPr>
          <a:lstStyle/>
          <a:p>
            <a:r>
              <a:rPr lang="it-IT" sz="2400" dirty="0"/>
              <a:t>WWE Srl – Strada del Francese 141/20 – Torino</a:t>
            </a:r>
          </a:p>
          <a:p>
            <a:r>
              <a:rPr lang="it-IT" sz="2400" dirty="0"/>
              <a:t>Telefono: 011.4701763</a:t>
            </a:r>
          </a:p>
          <a:p>
            <a:r>
              <a:rPr lang="it-IT" sz="2400" dirty="0"/>
              <a:t>Cellulare: 335 105 7949</a:t>
            </a:r>
          </a:p>
          <a:p>
            <a:r>
              <a:rPr lang="it-IT" sz="2400" dirty="0"/>
              <a:t>PIVA: 11818760016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397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AZIENDA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53" y="2015732"/>
            <a:ext cx="4985104" cy="3450613"/>
          </a:xfrm>
        </p:spPr>
        <p:txBody>
          <a:bodyPr>
            <a:normAutofit/>
          </a:bodyPr>
          <a:lstStyle/>
          <a:p>
            <a:r>
              <a:rPr lang="it-IT" dirty="0"/>
              <a:t>La WWE nasce:</a:t>
            </a:r>
          </a:p>
          <a:p>
            <a:endParaRPr lang="it-IT" dirty="0"/>
          </a:p>
          <a:p>
            <a:pPr lvl="1"/>
            <a:r>
              <a:rPr lang="it-IT" dirty="0"/>
              <a:t>dalla Società General Fusti Srl, da oltre 40 anni nel trattamento dei rifiuti liquidi industriali e </a:t>
            </a:r>
          </a:p>
          <a:p>
            <a:pPr lvl="1"/>
            <a:r>
              <a:rPr lang="it-IT" dirty="0"/>
              <a:t>dalle competenze e expertise dei propri </a:t>
            </a:r>
            <a:r>
              <a:rPr lang="it-IT" dirty="0" err="1"/>
              <a:t>parnters</a:t>
            </a:r>
            <a:endParaRPr lang="it-IT" dirty="0"/>
          </a:p>
          <a:p>
            <a:endParaRPr dirty="0"/>
          </a:p>
        </p:txBody>
      </p:sp>
      <p:pic>
        <p:nvPicPr>
          <p:cNvPr id="1026" name="Picture 2" descr="http://www.generalfusti.com/sfondo_sito_ecommerce.JPG">
            <a:extLst>
              <a:ext uri="{FF2B5EF4-FFF2-40B4-BE49-F238E27FC236}">
                <a16:creationId xmlns:a16="http://schemas.microsoft.com/office/drawing/2014/main" id="{DDD8B729-D006-48BF-A330-666456C68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1" t="39565" r="36039" b="21756"/>
          <a:stretch/>
        </p:blipFill>
        <p:spPr bwMode="auto">
          <a:xfrm>
            <a:off x="6190529" y="892857"/>
            <a:ext cx="4630994" cy="432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D9A61C7-F9F5-451B-A0DB-F03F6E44F47F}"/>
              </a:ext>
            </a:extLst>
          </p:cNvPr>
          <p:cNvCxnSpPr>
            <a:cxnSpLocks/>
          </p:cNvCxnSpPr>
          <p:nvPr/>
        </p:nvCxnSpPr>
        <p:spPr>
          <a:xfrm>
            <a:off x="515220" y="1689551"/>
            <a:ext cx="5040804" cy="371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Immagine 5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01246C02-C7AD-490A-82C4-F78EDEAC9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3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r>
              <a:rPr lang="en-US" sz="2700" dirty="0"/>
              <a:t>DATI AZIENDALI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151" y="1600199"/>
            <a:ext cx="6169703" cy="4297680"/>
          </a:xfrm>
        </p:spPr>
        <p:txBody>
          <a:bodyPr anchor="ctr">
            <a:normAutofit fontScale="92500" lnSpcReduction="10000"/>
          </a:bodyPr>
          <a:lstStyle/>
          <a:p>
            <a:r>
              <a:rPr lang="it-IT" dirty="0"/>
              <a:t>Esperienza da </a:t>
            </a:r>
            <a:r>
              <a:rPr lang="it-IT" dirty="0" err="1"/>
              <a:t>olte</a:t>
            </a:r>
            <a:r>
              <a:rPr lang="it-IT" dirty="0"/>
              <a:t> 40 anni nella gestione di processi:</a:t>
            </a:r>
          </a:p>
          <a:p>
            <a:pPr lvl="1"/>
            <a:r>
              <a:rPr lang="it-IT" dirty="0"/>
              <a:t>Biologici aerobici e anaerobici</a:t>
            </a:r>
          </a:p>
          <a:p>
            <a:pPr lvl="1"/>
            <a:r>
              <a:rPr lang="it-IT" dirty="0"/>
              <a:t>Chimico/fisici</a:t>
            </a:r>
          </a:p>
          <a:p>
            <a:pPr lvl="1"/>
            <a:r>
              <a:rPr lang="it-IT" dirty="0"/>
              <a:t>Rimozione metalli</a:t>
            </a:r>
          </a:p>
          <a:p>
            <a:pPr lvl="1"/>
            <a:r>
              <a:rPr lang="it-IT" dirty="0"/>
              <a:t>Riduzione cromati</a:t>
            </a:r>
          </a:p>
          <a:p>
            <a:pPr lvl="1"/>
            <a:r>
              <a:rPr lang="it-IT" dirty="0"/>
              <a:t>Ossidazione </a:t>
            </a:r>
            <a:r>
              <a:rPr lang="it-IT" dirty="0" err="1"/>
              <a:t>fenton</a:t>
            </a:r>
            <a:endParaRPr lang="it-IT" dirty="0"/>
          </a:p>
          <a:p>
            <a:r>
              <a:rPr lang="it-IT" dirty="0"/>
              <a:t>I partners hanno progettato, costruito e gestito oltre 250 impianti aerobici e/o anaerobici</a:t>
            </a:r>
          </a:p>
          <a:p>
            <a:r>
              <a:rPr lang="it-IT" dirty="0"/>
              <a:t>Laboratorio analitico attrezzato e disponibilità di prove pilota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050" name="Picture 2" descr="laboratorioanalisi.jpg">
            <a:extLst>
              <a:ext uri="{FF2B5EF4-FFF2-40B4-BE49-F238E27FC236}">
                <a16:creationId xmlns:a16="http://schemas.microsoft.com/office/drawing/2014/main" id="{97542D57-1B86-4964-9E25-CCED193E9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61" y="4267608"/>
            <a:ext cx="2876039" cy="20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piantochimicofisicoflottatore.jpg">
            <a:extLst>
              <a:ext uri="{FF2B5EF4-FFF2-40B4-BE49-F238E27FC236}">
                <a16:creationId xmlns:a16="http://schemas.microsoft.com/office/drawing/2014/main" id="{13159864-6174-4B91-87B1-3EC4AC6BA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28" y="1314450"/>
            <a:ext cx="2919066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847F3DB-CECD-4539-A0AC-E00D3C43F650}"/>
              </a:ext>
            </a:extLst>
          </p:cNvPr>
          <p:cNvCxnSpPr/>
          <p:nvPr/>
        </p:nvCxnSpPr>
        <p:spPr>
          <a:xfrm>
            <a:off x="4692646" y="996771"/>
            <a:ext cx="0" cy="55075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Immagine 6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23D7FC7B-02E9-4A59-9221-F94D70D3C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2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961" y="1600199"/>
            <a:ext cx="3173482" cy="4297680"/>
          </a:xfrm>
        </p:spPr>
        <p:txBody>
          <a:bodyPr anchor="ctr">
            <a:normAutofit/>
          </a:bodyPr>
          <a:lstStyle/>
          <a:p>
            <a:r>
              <a:rPr lang="en-US" dirty="0" err="1"/>
              <a:t>Punti</a:t>
            </a:r>
            <a:r>
              <a:rPr lang="en-US" dirty="0"/>
              <a:t> di </a:t>
            </a:r>
            <a:r>
              <a:rPr lang="en-US" dirty="0" err="1"/>
              <a:t>forza</a:t>
            </a:r>
            <a:r>
              <a:rPr lang="en-US" dirty="0"/>
              <a:t> di WWE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885151" y="1600199"/>
            <a:ext cx="6169703" cy="4297680"/>
          </a:xfrm>
        </p:spPr>
        <p:txBody>
          <a:bodyPr anchor="ctr">
            <a:normAutofit fontScale="70000" lnSpcReduction="20000"/>
          </a:bodyPr>
          <a:lstStyle/>
          <a:p>
            <a:pPr algn="just">
              <a:buClr>
                <a:srgbClr val="7F7F7F"/>
              </a:buClr>
              <a:buSzPct val="70000"/>
              <a:buNone/>
            </a:pPr>
            <a:endParaRPr lang="it-IT" altLang="it-IT" sz="1000" b="1" dirty="0">
              <a:solidFill>
                <a:srgbClr val="595959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</a:pPr>
            <a:r>
              <a:rPr lang="it-IT" altLang="it-IT" sz="2400" dirty="0">
                <a:solidFill>
                  <a:srgbClr val="595959"/>
                </a:solidFill>
                <a:latin typeface="Calibri" panose="020F0502020204030204" pitchFamily="34" charset="0"/>
              </a:rPr>
              <a:t>Attenzione al Committente con selezione del miglior trattamento disponibile – senza eccezione alcuna – per ottimizzare efficienza e costi di gestione e investimento. </a:t>
            </a:r>
          </a:p>
          <a:p>
            <a:pPr algn="just"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</a:pPr>
            <a:r>
              <a:rPr lang="it-IT" altLang="it-IT" sz="2400" dirty="0">
                <a:solidFill>
                  <a:srgbClr val="595959"/>
                </a:solidFill>
                <a:latin typeface="Calibri" panose="020F0502020204030204" pitchFamily="34" charset="0"/>
              </a:rPr>
              <a:t>Elevato livello tecnologico nelle sue sezioni di trattamento, con la possibilità di combinarle</a:t>
            </a:r>
          </a:p>
          <a:p>
            <a:pPr algn="just"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</a:pPr>
            <a:r>
              <a:rPr lang="it-IT" altLang="it-IT" sz="2400" dirty="0">
                <a:solidFill>
                  <a:srgbClr val="595959"/>
                </a:solidFill>
                <a:latin typeface="Calibri" panose="020F0502020204030204" pitchFamily="34" charset="0"/>
              </a:rPr>
              <a:t>Fornire al committente la massima flessibilità di esercizio in un ampio intervallo di condizioni operative e minimizzare i costi di gestione.</a:t>
            </a:r>
          </a:p>
          <a:p>
            <a:pPr algn="just"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</a:pPr>
            <a:endParaRPr lang="it-IT" altLang="it-IT" sz="1000" dirty="0">
              <a:solidFill>
                <a:srgbClr val="595959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</a:pPr>
            <a:r>
              <a:rPr lang="it-IT" altLang="it-IT" sz="2400" dirty="0">
                <a:solidFill>
                  <a:srgbClr val="595959"/>
                </a:solidFill>
                <a:latin typeface="Calibri" panose="020F0502020204030204" pitchFamily="34" charset="0"/>
              </a:rPr>
              <a:t>Robustezza del processo, grazie alla qualità dei materiali e delle apparecchiature elettro-strumentali installate.</a:t>
            </a:r>
          </a:p>
          <a:p>
            <a:pPr algn="just"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</a:pPr>
            <a:endParaRPr lang="it-IT" altLang="it-IT" sz="1000" dirty="0">
              <a:solidFill>
                <a:srgbClr val="595959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</a:pPr>
            <a:r>
              <a:rPr lang="it-IT" altLang="it-IT" sz="2400" dirty="0">
                <a:solidFill>
                  <a:srgbClr val="595959"/>
                </a:solidFill>
                <a:latin typeface="Calibri" panose="020F0502020204030204" pitchFamily="34" charset="0"/>
              </a:rPr>
              <a:t>Affidabilità della soluzione tecnologica, con installazione dove necessario di unita di riserva.</a:t>
            </a:r>
          </a:p>
          <a:p>
            <a:pPr algn="just"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</a:pPr>
            <a:endParaRPr lang="it-IT" altLang="it-IT" sz="1000" dirty="0">
              <a:solidFill>
                <a:srgbClr val="595959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7F7F7F"/>
              </a:buClr>
              <a:buSzPct val="70000"/>
              <a:buFont typeface="Wingdings" panose="05000000000000000000" pitchFamily="2" charset="2"/>
              <a:buChar char="l"/>
            </a:pPr>
            <a:r>
              <a:rPr lang="it-IT" altLang="it-IT" sz="2400" dirty="0">
                <a:solidFill>
                  <a:srgbClr val="595959"/>
                </a:solidFill>
                <a:latin typeface="Calibri" panose="020F0502020204030204" pitchFamily="34" charset="0"/>
              </a:rPr>
              <a:t>Elevato grado di automazione e controllo del processo di depurazione.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3C75B4D-0731-40D0-AFE8-18191E4A0E0E}"/>
              </a:ext>
            </a:extLst>
          </p:cNvPr>
          <p:cNvCxnSpPr/>
          <p:nvPr/>
        </p:nvCxnSpPr>
        <p:spPr>
          <a:xfrm>
            <a:off x="4339883" y="569742"/>
            <a:ext cx="0" cy="55075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Immagine 5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EE785E43-F6DA-4534-9BB1-542B4F115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99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294" y="1600199"/>
            <a:ext cx="3627149" cy="4297680"/>
          </a:xfrm>
        </p:spPr>
        <p:txBody>
          <a:bodyPr anchor="ctr">
            <a:normAutofit/>
          </a:bodyPr>
          <a:lstStyle/>
          <a:p>
            <a:r>
              <a:rPr lang="it-IT" altLang="it-IT" sz="3600" dirty="0">
                <a:ea typeface="ＭＳ Ｐゴシック" panose="020B0600070205080204" pitchFamily="34" charset="-128"/>
              </a:rPr>
              <a:t>Flottazione primaria e secondaria </a:t>
            </a:r>
            <a:br>
              <a:rPr lang="it-IT" altLang="it-IT" sz="3600" dirty="0">
                <a:ea typeface="ＭＳ Ｐゴシック" panose="020B0600070205080204" pitchFamily="34" charset="-128"/>
              </a:rPr>
            </a:br>
            <a:br>
              <a:rPr lang="it-IT" altLang="it-IT" sz="3600" dirty="0">
                <a:ea typeface="ＭＳ Ｐゴシック" panose="020B0600070205080204" pitchFamily="34" charset="-128"/>
              </a:rPr>
            </a:br>
            <a:r>
              <a:rPr lang="it-IT" altLang="it-IT" sz="3600" dirty="0" err="1">
                <a:ea typeface="ＭＳ Ｐゴシック" panose="020B0600070205080204" pitchFamily="34" charset="-128"/>
              </a:rPr>
              <a:t>Flottatore</a:t>
            </a:r>
            <a:r>
              <a:rPr lang="it-IT" altLang="it-IT" sz="3600" dirty="0">
                <a:ea typeface="ＭＳ Ｐゴシック" panose="020B0600070205080204" pitchFamily="34" charset="-128"/>
              </a:rPr>
              <a:t> WE-DAF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798621" y="925483"/>
            <a:ext cx="6169703" cy="4362795"/>
          </a:xfrm>
        </p:spPr>
        <p:txBody>
          <a:bodyPr anchor="ctr">
            <a:normAutofit lnSpcReduction="10000"/>
          </a:bodyPr>
          <a:lstStyle/>
          <a:p>
            <a:pPr marL="0" indent="0" algn="just">
              <a:buNone/>
            </a:pPr>
            <a:r>
              <a:rPr lang="it-IT" altLang="it-IT" sz="2400" dirty="0">
                <a:ea typeface="ＭＳ Ｐゴシック" panose="020B0600070205080204" pitchFamily="34" charset="-128"/>
              </a:rPr>
              <a:t>La separazione della biomassa contenuta nella miscela aerata può essere effettuata mediante processo di flottazione tipo DAF (</a:t>
            </a:r>
            <a:r>
              <a:rPr lang="it-IT" altLang="it-IT" sz="2400" dirty="0" err="1">
                <a:ea typeface="ＭＳ Ｐゴシック" panose="020B0600070205080204" pitchFamily="34" charset="-128"/>
              </a:rPr>
              <a:t>Dissolved</a:t>
            </a:r>
            <a:r>
              <a:rPr lang="it-IT" altLang="it-IT" sz="2400" dirty="0">
                <a:ea typeface="ＭＳ Ｐゴシック" panose="020B0600070205080204" pitchFamily="34" charset="-128"/>
              </a:rPr>
              <a:t> Air </a:t>
            </a:r>
            <a:r>
              <a:rPr lang="it-IT" altLang="it-IT" sz="2400" dirty="0" err="1">
                <a:ea typeface="ＭＳ Ｐゴシック" panose="020B0600070205080204" pitchFamily="34" charset="-128"/>
              </a:rPr>
              <a:t>Flotation</a:t>
            </a:r>
            <a:r>
              <a:rPr lang="it-IT" altLang="it-IT" sz="2400" dirty="0">
                <a:ea typeface="ＭＳ Ｐゴシック" panose="020B0600070205080204" pitchFamily="34" charset="-128"/>
              </a:rPr>
              <a:t>). </a:t>
            </a:r>
          </a:p>
          <a:p>
            <a:pPr marL="0" indent="0" algn="just">
              <a:buNone/>
            </a:pPr>
            <a:r>
              <a:rPr lang="it-IT" altLang="it-IT" sz="2400" dirty="0">
                <a:ea typeface="ＭＳ Ｐゴシック" panose="020B0600070205080204" pitchFamily="34" charset="-128"/>
              </a:rPr>
              <a:t>La scelta del DAF primario permette i seguenti vantaggi:</a:t>
            </a:r>
          </a:p>
          <a:p>
            <a:pPr marL="0" indent="0" algn="just">
              <a:buNone/>
            </a:pPr>
            <a:endParaRPr lang="it-IT" altLang="it-IT" sz="2400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  <a:buNone/>
            </a:pPr>
            <a:endParaRPr lang="it-IT" altLang="it-IT" sz="600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</a:pPr>
            <a:r>
              <a:rPr lang="it-IT" altLang="it-IT" sz="2400" dirty="0">
                <a:ea typeface="ＭＳ Ｐゴシック" panose="020B0600070205080204" pitchFamily="34" charset="-128"/>
              </a:rPr>
              <a:t> Elevata rimozione SST nel refluo alimentato ai reattori UASB.</a:t>
            </a:r>
          </a:p>
          <a:p>
            <a:pPr marL="0" indent="0">
              <a:spcBef>
                <a:spcPct val="0"/>
              </a:spcBef>
              <a:buNone/>
            </a:pPr>
            <a:endParaRPr lang="it-IT" altLang="it-IT" sz="600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</a:pPr>
            <a:r>
              <a:rPr lang="it-IT" altLang="it-IT" sz="2400" dirty="0">
                <a:ea typeface="ＭＳ Ｐゴシック" panose="020B0600070205080204" pitchFamily="34" charset="-128"/>
              </a:rPr>
              <a:t> Utilizzo speciali sistemi di discioglimento ADR.</a:t>
            </a:r>
          </a:p>
          <a:p>
            <a:pPr marL="0" indent="0">
              <a:spcBef>
                <a:spcPct val="0"/>
              </a:spcBef>
              <a:buNone/>
            </a:pPr>
            <a:endParaRPr lang="it-IT" altLang="it-IT" sz="600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</a:pPr>
            <a:r>
              <a:rPr lang="it-IT" altLang="it-IT" sz="2400" dirty="0">
                <a:ea typeface="ＭＳ Ｐゴシック" panose="020B0600070205080204" pitchFamily="34" charset="-128"/>
              </a:rPr>
              <a:t> assenza di problematiche di </a:t>
            </a:r>
            <a:r>
              <a:rPr lang="it-IT" altLang="it-IT" sz="2400" dirty="0" err="1">
                <a:ea typeface="ＭＳ Ｐゴシック" panose="020B0600070205080204" pitchFamily="34" charset="-128"/>
              </a:rPr>
              <a:t>Bulking</a:t>
            </a:r>
            <a:endParaRPr lang="it-IT" altLang="it-IT" sz="2400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</a:pPr>
            <a:r>
              <a:rPr lang="it-IT" altLang="it-IT" sz="2400" dirty="0">
                <a:ea typeface="ＭＳ Ｐゴシック" panose="020B0600070205080204" pitchFamily="34" charset="-128"/>
              </a:rPr>
              <a:t>Possibile incremento di MLSST in vasca.</a:t>
            </a:r>
            <a:endParaRPr lang="it-IT" altLang="it-IT" sz="2400" dirty="0">
              <a:solidFill>
                <a:srgbClr val="595959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3C75B4D-0731-40D0-AFE8-18191E4A0E0E}"/>
              </a:ext>
            </a:extLst>
          </p:cNvPr>
          <p:cNvCxnSpPr/>
          <p:nvPr/>
        </p:nvCxnSpPr>
        <p:spPr>
          <a:xfrm>
            <a:off x="4339883" y="569742"/>
            <a:ext cx="0" cy="55075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013732CB-F528-4FC6-A084-64F47B07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88" y="5228748"/>
            <a:ext cx="23018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3D6F2E82-38EB-43AF-8682-D07B71810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7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120">
              <a:srgbClr val="5E7EB4"/>
            </a:gs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sterni, cielo, erba, albero&#10;&#10;Descrizione generata con affidabilità molto elevata">
            <a:extLst>
              <a:ext uri="{FF2B5EF4-FFF2-40B4-BE49-F238E27FC236}">
                <a16:creationId xmlns:a16="http://schemas.microsoft.com/office/drawing/2014/main" id="{9AB57CD1-2E03-4949-81B9-91BB0B800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87" t="18857" b="20269"/>
          <a:stretch/>
        </p:blipFill>
        <p:spPr>
          <a:xfrm>
            <a:off x="5106651" y="0"/>
            <a:ext cx="7085350" cy="4174862"/>
          </a:xfrm>
          <a:prstGeom prst="rect">
            <a:avLst/>
          </a:prstGeom>
        </p:spPr>
      </p:pic>
      <p:pic>
        <p:nvPicPr>
          <p:cNvPr id="7" name="Immagine 6" descr="Immagine che contiene albero, terra, esterni, cielo&#10;&#10;Descrizione generata con affidabilità molto elevata">
            <a:extLst>
              <a:ext uri="{FF2B5EF4-FFF2-40B4-BE49-F238E27FC236}">
                <a16:creationId xmlns:a16="http://schemas.microsoft.com/office/drawing/2014/main" id="{BCD28207-33B7-486F-AF12-5B7670C39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8" t="31883" r="-11" b="-11"/>
          <a:stretch/>
        </p:blipFill>
        <p:spPr>
          <a:xfrm>
            <a:off x="-14680" y="0"/>
            <a:ext cx="5886086" cy="3600450"/>
          </a:xfrm>
          <a:prstGeom prst="rect">
            <a:avLst/>
          </a:prstGeom>
        </p:spPr>
      </p:pic>
      <p:pic>
        <p:nvPicPr>
          <p:cNvPr id="8" name="Immagine 7" descr="Immagine che contiene erba, esterni, albero, cielo&#10;&#10;Descrizione generata con affidabilità molto elevata">
            <a:extLst>
              <a:ext uri="{FF2B5EF4-FFF2-40B4-BE49-F238E27FC236}">
                <a16:creationId xmlns:a16="http://schemas.microsoft.com/office/drawing/2014/main" id="{E9ADC6C8-1EB4-46B0-951A-9CD798EFD7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5" t="30829" r="16780" b="43221"/>
          <a:stretch/>
        </p:blipFill>
        <p:spPr>
          <a:xfrm>
            <a:off x="-35783" y="3428999"/>
            <a:ext cx="5900767" cy="3440417"/>
          </a:xfrm>
          <a:prstGeom prst="rect">
            <a:avLst/>
          </a:prstGeom>
        </p:spPr>
      </p:pic>
      <p:pic>
        <p:nvPicPr>
          <p:cNvPr id="10" name="Immagine 9" descr="Immagine che contiene esterni, edificio, albero, cielo&#10;&#10;Descrizione generata con affidabilità molto elevata">
            <a:extLst>
              <a:ext uri="{FF2B5EF4-FFF2-40B4-BE49-F238E27FC236}">
                <a16:creationId xmlns:a16="http://schemas.microsoft.com/office/drawing/2014/main" id="{8C96404E-2877-46B3-A591-32993C08E8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743" b="12561"/>
          <a:stretch/>
        </p:blipFill>
        <p:spPr>
          <a:xfrm>
            <a:off x="5860110" y="3242012"/>
            <a:ext cx="6346569" cy="3632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4179" y="4714362"/>
            <a:ext cx="6832500" cy="1725804"/>
          </a:xfrm>
          <a:gradFill>
            <a:gsLst>
              <a:gs pos="28120">
                <a:srgbClr val="5E7EB4"/>
              </a:gs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100" dirty="0">
                <a:solidFill>
                  <a:srgbClr val="FFFFFE"/>
                </a:solidFill>
              </a:rPr>
              <a:t>IMPIANTI DI FLOTTAZIONE</a:t>
            </a:r>
            <a:br>
              <a:rPr lang="en-US" sz="4100" dirty="0">
                <a:solidFill>
                  <a:srgbClr val="FFFFFE"/>
                </a:solidFill>
              </a:rPr>
            </a:br>
            <a:endParaRPr lang="en-US" sz="4100" dirty="0">
              <a:solidFill>
                <a:srgbClr val="FFFFFE"/>
              </a:solidFill>
            </a:endParaRPr>
          </a:p>
        </p:txBody>
      </p:sp>
      <p:pic>
        <p:nvPicPr>
          <p:cNvPr id="9" name="Immagine 8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2A4F28E8-05DB-45CF-9AD8-239BC98DE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972176" y="1333500"/>
            <a:ext cx="4545013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Impianto per trattamento reflui di ESSELUNGA.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 mc/h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2500 mg/l</a:t>
            </a: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917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57225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D3D55C6-FC81-4D03-B961-6B645B56B7E2}" type="slidenum">
              <a:rPr kumimoji="0" lang="en-US" altLang="it-IT" sz="1100">
                <a:solidFill>
                  <a:srgbClr val="4D4D4D"/>
                </a:solidFill>
                <a:latin typeface="Calibri" pitchFamily="34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8</a:t>
            </a:fld>
            <a:endParaRPr kumimoji="0" lang="en-US" altLang="it-IT" sz="1100" dirty="0">
              <a:solidFill>
                <a:srgbClr val="4D4D4D"/>
              </a:solidFill>
              <a:latin typeface="Calibri" pitchFamily="34" charset="0"/>
            </a:endParaRPr>
          </a:p>
        </p:txBody>
      </p:sp>
      <p:sp>
        <p:nvSpPr>
          <p:cNvPr id="38918" name="Text Box 2"/>
          <p:cNvSpPr txBox="1">
            <a:spLocks noChangeArrowheads="1"/>
          </p:cNvSpPr>
          <p:nvPr/>
        </p:nvSpPr>
        <p:spPr bwMode="auto">
          <a:xfrm>
            <a:off x="1619250" y="744538"/>
            <a:ext cx="662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n"/>
              <a:defRPr kumimoji="1"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Monotype Sorts"/>
              <a:buChar char="n"/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/>
              <a:buChar char="n"/>
              <a:defRPr kumimoji="1"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it-IT" altLang="it-IT" sz="2000" dirty="0">
                <a:solidFill>
                  <a:srgbClr val="008080"/>
                </a:solidFill>
                <a:latin typeface="Arial" pitchFamily="34" charset="0"/>
              </a:rPr>
              <a:t>Referenze dei nostri partners – Alimentare</a:t>
            </a:r>
          </a:p>
        </p:txBody>
      </p:sp>
      <p:cxnSp>
        <p:nvCxnSpPr>
          <p:cNvPr id="38919" name="Straight Connector 23"/>
          <p:cNvCxnSpPr>
            <a:cxnSpLocks noChangeShapeType="1"/>
          </p:cNvCxnSpPr>
          <p:nvPr/>
        </p:nvCxnSpPr>
        <p:spPr bwMode="auto">
          <a:xfrm>
            <a:off x="1614489" y="4652963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0" name="Straight Connector 25"/>
          <p:cNvCxnSpPr>
            <a:cxnSpLocks noChangeShapeType="1"/>
          </p:cNvCxnSpPr>
          <p:nvPr/>
        </p:nvCxnSpPr>
        <p:spPr bwMode="auto">
          <a:xfrm>
            <a:off x="1744664" y="2852738"/>
            <a:ext cx="8963025" cy="0"/>
          </a:xfrm>
          <a:prstGeom prst="line">
            <a:avLst/>
          </a:prstGeom>
          <a:noFill/>
          <a:ln w="9525" algn="ctr">
            <a:solidFill>
              <a:srgbClr val="0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1" name="Straight Connector 19"/>
          <p:cNvCxnSpPr>
            <a:cxnSpLocks noChangeShapeType="1"/>
          </p:cNvCxnSpPr>
          <p:nvPr/>
        </p:nvCxnSpPr>
        <p:spPr bwMode="auto">
          <a:xfrm>
            <a:off x="1614489" y="1163638"/>
            <a:ext cx="8963025" cy="0"/>
          </a:xfrm>
          <a:prstGeom prst="line">
            <a:avLst/>
          </a:prstGeom>
          <a:noFill/>
          <a:ln w="12700" algn="ctr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049963" y="3038475"/>
            <a:ext cx="4545012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Impianto per trattamento reflui di ROQUETTE.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FLOWRATE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35000 mc/d</a:t>
            </a:r>
          </a:p>
          <a:p>
            <a:pPr algn="just">
              <a:lnSpc>
                <a:spcPct val="114000"/>
              </a:lnSpc>
              <a:buClr>
                <a:srgbClr val="0066FF"/>
              </a:buClr>
              <a:defRPr/>
            </a:pPr>
            <a:r>
              <a:rPr lang="it-IT" altLang="it-IT" sz="1100" b="1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COD CONCENTRATION </a:t>
            </a: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5000 mg/l</a:t>
            </a:r>
          </a:p>
          <a:p>
            <a:pPr marL="180975" algn="just">
              <a:lnSpc>
                <a:spcPct val="114000"/>
              </a:lnSpc>
              <a:buClr>
                <a:srgbClr val="0066FF"/>
              </a:buClr>
              <a:defRPr/>
            </a:pPr>
            <a:endParaRPr lang="en-US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6" descr="L:\COMMERCIALE\Marketing&amp;Comunicazione\MATERIALE_COMUNICAZIONE\FOTO_E_VIDEO\FOTO\foto da autorizzare\Esselunga\DSCN83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333501"/>
            <a:ext cx="1884362" cy="1414463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5" name="Picture 7" descr="L:\COMMERCIALE\Marketing&amp;Comunicazione\MATERIALE_COMUNICAZIONE\FOTO_E_VIDEO\FOTO\foto da autorizzare\Esselunga\DAF -Esselung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0788" y="1336676"/>
            <a:ext cx="1892300" cy="1419225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8925" name="Picture 11" descr="https://upload.wikimedia.org/wikipedia/it/f/fa/Logo_esselung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138" y="1609725"/>
            <a:ext cx="9525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L:\COMMERCIALE\Marketing&amp;Comunicazione\MATERIALE_COMUNICAZIONE\FOTO_E_VIDEO\FOTO\foto da autorizzare\Roquette\Immagine 0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4663" y="3038475"/>
            <a:ext cx="1905000" cy="143668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9" name="Picture 4" descr="L:\COMMERCIALE\Marketing&amp;Comunicazione\MATERIALE_COMUNICAZIONE\FOTO_E_VIDEO\FOTO\foto da autorizzare\Roquette\Immagine 0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60788" y="3054351"/>
            <a:ext cx="1892300" cy="1425575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6091238" y="4868863"/>
            <a:ext cx="4545012" cy="141605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50000"/>
              </a:lnSpc>
              <a:buClr>
                <a:srgbClr val="0066FF"/>
              </a:buClr>
              <a:defRPr/>
            </a:pPr>
            <a:r>
              <a:rPr lang="it-IT" altLang="it-IT" sz="1100" dirty="0">
                <a:solidFill>
                  <a:srgbClr val="4D4D4D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Impianto per trattamento reflui della SACCHETTO S.p.A.</a:t>
            </a:r>
          </a:p>
          <a:p>
            <a:pPr marL="177800" algn="just" eaLnBrk="0" hangingPunct="0">
              <a:lnSpc>
                <a:spcPct val="114000"/>
              </a:lnSpc>
              <a:buClr>
                <a:srgbClr val="0066FF"/>
              </a:buClr>
              <a:buSzPct val="75000"/>
              <a:defRPr/>
            </a:pPr>
            <a:endParaRPr lang="it-IT" sz="1100" dirty="0">
              <a:solidFill>
                <a:srgbClr val="4D4D4D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Picture 7" descr="L:\COMMERCIALE\Marketing&amp;Comunicazione\MATERIALE_COMUNICAZIONE\FOTO_E_VIDEO\FOTO\foto da autorizzare\Distilleria Sacchetto\DSCN944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60788" y="4868863"/>
            <a:ext cx="1892300" cy="1433512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3" name="Picture 5" descr="L:\COMMERCIALE\Marketing&amp;Comunicazione\MATERIALE_COMUNICAZIONE\FOTO_E_VIDEO\FOTO\foto da autorizzare\Distilleria Sacchetto\ante post\08.Post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44663" y="4865688"/>
            <a:ext cx="1905000" cy="142875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8" name="Immagine 17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50D20445-0F76-4078-A943-F328500C8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65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rba, esterni, campo, recinto&#10;&#10;Descrizione generata con affidabilità molto elevata">
            <a:extLst>
              <a:ext uri="{FF2B5EF4-FFF2-40B4-BE49-F238E27FC236}">
                <a16:creationId xmlns:a16="http://schemas.microsoft.com/office/drawing/2014/main" id="{464D7C55-A698-4074-BC7D-CB0C2A1E1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16"/>
          <a:stretch/>
        </p:blipFill>
        <p:spPr>
          <a:xfrm>
            <a:off x="-1" y="-80888"/>
            <a:ext cx="12192001" cy="6938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1595" y="4842472"/>
            <a:ext cx="8780406" cy="1702218"/>
          </a:xfrm>
          <a:gradFill>
            <a:gsLst>
              <a:gs pos="28120">
                <a:srgbClr val="5E7EB4"/>
              </a:gs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100" dirty="0">
                <a:solidFill>
                  <a:srgbClr val="FFFFFE"/>
                </a:solidFill>
              </a:rPr>
              <a:t>TRATTAMENTO OSSIDATIVO BIOLOGICO</a:t>
            </a:r>
            <a:br>
              <a:rPr lang="en-US" sz="4100" dirty="0">
                <a:solidFill>
                  <a:srgbClr val="FFFFFE"/>
                </a:solidFill>
              </a:rPr>
            </a:br>
            <a:endParaRPr lang="en-US" sz="4100" dirty="0">
              <a:solidFill>
                <a:srgbClr val="FFFFFE"/>
              </a:solidFill>
            </a:endParaRPr>
          </a:p>
        </p:txBody>
      </p:sp>
      <p:pic>
        <p:nvPicPr>
          <p:cNvPr id="4" name="Immagine 3" descr="Immagine che contiene clipart&#10;&#10;Descrizione generata con affidabilità elevata">
            <a:extLst>
              <a:ext uri="{FF2B5EF4-FFF2-40B4-BE49-F238E27FC236}">
                <a16:creationId xmlns:a16="http://schemas.microsoft.com/office/drawing/2014/main" id="{92F5054F-84F7-464E-B200-5CBAC83F6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2" y="65352"/>
            <a:ext cx="2473354" cy="1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81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1145</Words>
  <Application>Microsoft Office PowerPoint</Application>
  <PresentationFormat>Widescreen</PresentationFormat>
  <Paragraphs>187</Paragraphs>
  <Slides>20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Times New Roman</vt:lpstr>
      <vt:lpstr>Verdana</vt:lpstr>
      <vt:lpstr>Wingdings</vt:lpstr>
      <vt:lpstr>Tema di Office</vt:lpstr>
      <vt:lpstr>Presentazione standard di PowerPoint</vt:lpstr>
      <vt:lpstr>Contenuto</vt:lpstr>
      <vt:lpstr>AZIENDA</vt:lpstr>
      <vt:lpstr>DATI AZIENDALI</vt:lpstr>
      <vt:lpstr>Punti di forza di WWE</vt:lpstr>
      <vt:lpstr>Flottazione primaria e secondaria   Flottatore WE-DAF</vt:lpstr>
      <vt:lpstr>IMPIANTI DI FLOTTAZIONE </vt:lpstr>
      <vt:lpstr>Presentazione standard di PowerPoint</vt:lpstr>
      <vt:lpstr>TRATTAMENTO OSSIDATIVO BIOLOGICO </vt:lpstr>
      <vt:lpstr>Presentazione standard di PowerPoint</vt:lpstr>
      <vt:lpstr>Presentazione standard di PowerPoint</vt:lpstr>
      <vt:lpstr>TRATTAMENTO ANAEROBICO</vt:lpstr>
      <vt:lpstr>Presentazione standard di PowerPoint</vt:lpstr>
      <vt:lpstr>ABBATTIMENTO DEGLI ODORI MOLESTI</vt:lpstr>
      <vt:lpstr>ALTRE REFERENZE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Contatti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massone</dc:creator>
  <cp:lastModifiedBy>alessandro massone</cp:lastModifiedBy>
  <cp:revision>16</cp:revision>
  <cp:lastPrinted>2017-12-20T09:15:26Z</cp:lastPrinted>
  <dcterms:created xsi:type="dcterms:W3CDTF">2017-07-13T13:55:43Z</dcterms:created>
  <dcterms:modified xsi:type="dcterms:W3CDTF">2017-12-20T09:27:04Z</dcterms:modified>
</cp:coreProperties>
</file>