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06" r:id="rId2"/>
    <p:sldMasterId id="2147483765" r:id="rId3"/>
  </p:sldMasterIdLst>
  <p:notesMasterIdLst>
    <p:notesMasterId r:id="rId29"/>
  </p:notesMasterIdLst>
  <p:handoutMasterIdLst>
    <p:handoutMasterId r:id="rId30"/>
  </p:handoutMasterIdLst>
  <p:sldIdLst>
    <p:sldId id="357" r:id="rId4"/>
    <p:sldId id="407" r:id="rId5"/>
    <p:sldId id="408" r:id="rId6"/>
    <p:sldId id="393" r:id="rId7"/>
    <p:sldId id="391" r:id="rId8"/>
    <p:sldId id="359" r:id="rId9"/>
    <p:sldId id="379" r:id="rId10"/>
    <p:sldId id="394" r:id="rId11"/>
    <p:sldId id="395" r:id="rId12"/>
    <p:sldId id="396" r:id="rId13"/>
    <p:sldId id="397" r:id="rId14"/>
    <p:sldId id="374" r:id="rId15"/>
    <p:sldId id="399" r:id="rId16"/>
    <p:sldId id="406" r:id="rId17"/>
    <p:sldId id="380" r:id="rId18"/>
    <p:sldId id="381" r:id="rId19"/>
    <p:sldId id="384" r:id="rId20"/>
    <p:sldId id="385" r:id="rId21"/>
    <p:sldId id="387" r:id="rId22"/>
    <p:sldId id="388" r:id="rId23"/>
    <p:sldId id="389" r:id="rId24"/>
    <p:sldId id="386" r:id="rId25"/>
    <p:sldId id="405" r:id="rId26"/>
    <p:sldId id="404" r:id="rId27"/>
    <p:sldId id="371" r:id="rId28"/>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ection" id="{0037B519-28B7-46E1-A13F-DDD796F4BEE3}">
          <p14:sldIdLst>
            <p14:sldId id="357"/>
            <p14:sldId id="407"/>
            <p14:sldId id="408"/>
            <p14:sldId id="393"/>
            <p14:sldId id="391"/>
            <p14:sldId id="359"/>
            <p14:sldId id="379"/>
            <p14:sldId id="394"/>
            <p14:sldId id="395"/>
            <p14:sldId id="396"/>
            <p14:sldId id="397"/>
            <p14:sldId id="374"/>
            <p14:sldId id="399"/>
            <p14:sldId id="406"/>
          </p14:sldIdLst>
        </p14:section>
        <p14:section name="Untitled Section" id="{95C1B3D6-C6E6-41A6-9D2B-7CF1B388F6DF}">
          <p14:sldIdLst>
            <p14:sldId id="380"/>
            <p14:sldId id="381"/>
            <p14:sldId id="384"/>
            <p14:sldId id="385"/>
            <p14:sldId id="387"/>
            <p14:sldId id="388"/>
            <p14:sldId id="389"/>
            <p14:sldId id="386"/>
            <p14:sldId id="405"/>
            <p14:sldId id="404"/>
            <p14:sldId id="371"/>
          </p14:sldIdLst>
        </p14:section>
      </p14:sectionLst>
    </p:ext>
    <p:ext uri="{EFAFB233-063F-42B5-8137-9DF3F51BA10A}">
      <p15:sldGuideLst xmlns:p15="http://schemas.microsoft.com/office/powerpoint/2012/main">
        <p15:guide id="1" orient="horz" pos="663" userDrawn="1">
          <p15:clr>
            <a:srgbClr val="A4A3A4"/>
          </p15:clr>
        </p15:guide>
        <p15:guide id="3" pos="5488" userDrawn="1">
          <p15:clr>
            <a:srgbClr val="A4A3A4"/>
          </p15:clr>
        </p15:guide>
        <p15:guide id="4" pos="88" userDrawn="1">
          <p15:clr>
            <a:srgbClr val="A4A3A4"/>
          </p15:clr>
        </p15:guide>
        <p15:guide id="5" orient="horz" pos="3793" userDrawn="1">
          <p15:clr>
            <a:srgbClr val="A4A3A4"/>
          </p15:clr>
        </p15:guide>
        <p15:guide id="6" orient="horz" pos="1525" userDrawn="1">
          <p15:clr>
            <a:srgbClr val="A4A3A4"/>
          </p15:clr>
        </p15:guide>
        <p15:guide id="7" orient="horz" pos="472" userDrawn="1">
          <p15:clr>
            <a:srgbClr val="A4A3A4"/>
          </p15:clr>
        </p15:guide>
        <p15:guide id="8" pos="2880" userDrawn="1">
          <p15:clr>
            <a:srgbClr val="A4A3A4"/>
          </p15:clr>
        </p15:guide>
        <p15:guide id="9" orient="horz" pos="2472" userDrawn="1">
          <p15:clr>
            <a:srgbClr val="A4A3A4"/>
          </p15:clr>
        </p15:guide>
        <p15:guide id="10" pos="442" userDrawn="1">
          <p15:clr>
            <a:srgbClr val="A4A3A4"/>
          </p15:clr>
        </p15:guide>
        <p15:guide id="11" orient="horz" pos="3339" userDrawn="1">
          <p15:clr>
            <a:srgbClr val="A4A3A4"/>
          </p15:clr>
        </p15:guide>
        <p15:guide id="12" pos="1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Tai" initials="RT" lastIdx="10" clrIdx="0">
    <p:extLst>
      <p:ext uri="{19B8F6BF-5375-455C-9EA6-DF929625EA0E}">
        <p15:presenceInfo xmlns:p15="http://schemas.microsoft.com/office/powerpoint/2012/main" userId="Richard Tai" providerId="None"/>
      </p:ext>
    </p:extLst>
  </p:cmAuthor>
  <p:cmAuthor id="2" name="Zeke" initials="Z" lastIdx="1" clrIdx="1">
    <p:extLst>
      <p:ext uri="{19B8F6BF-5375-455C-9EA6-DF929625EA0E}">
        <p15:presenceInfo xmlns:p15="http://schemas.microsoft.com/office/powerpoint/2012/main" userId="S-1-5-21-2136516895-3684108870-4135895719-1129" providerId="AD"/>
      </p:ext>
    </p:extLst>
  </p:cmAuthor>
  <p:cmAuthor id="3" name="Suvrata Mohapatra" initials="SM" lastIdx="1" clrIdx="2">
    <p:extLst>
      <p:ext uri="{19B8F6BF-5375-455C-9EA6-DF929625EA0E}">
        <p15:presenceInfo xmlns:p15="http://schemas.microsoft.com/office/powerpoint/2012/main" userId="Suvrata Mohapat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142A"/>
    <a:srgbClr val="595959"/>
    <a:srgbClr val="B88C2E"/>
    <a:srgbClr val="192541"/>
    <a:srgbClr val="565559"/>
    <a:srgbClr val="EFC8BD"/>
    <a:srgbClr val="D98701"/>
    <a:srgbClr val="000000"/>
    <a:srgbClr val="801328"/>
    <a:srgbClr val="F3DF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18" autoAdjust="0"/>
    <p:restoredTop sz="89228" autoAdjust="0"/>
  </p:normalViewPr>
  <p:slideViewPr>
    <p:cSldViewPr>
      <p:cViewPr varScale="1">
        <p:scale>
          <a:sx n="68" d="100"/>
          <a:sy n="68" d="100"/>
        </p:scale>
        <p:origin x="1662" y="72"/>
      </p:cViewPr>
      <p:guideLst>
        <p:guide orient="horz" pos="663"/>
        <p:guide pos="5488"/>
        <p:guide pos="88"/>
        <p:guide orient="horz" pos="3793"/>
        <p:guide orient="horz" pos="1525"/>
        <p:guide orient="horz" pos="472"/>
        <p:guide pos="2880"/>
        <p:guide orient="horz" pos="2472"/>
        <p:guide pos="442"/>
        <p:guide orient="horz" pos="3339"/>
        <p:guide pos="158"/>
      </p:guideLst>
    </p:cSldViewPr>
  </p:slideViewPr>
  <p:notesTextViewPr>
    <p:cViewPr>
      <p:scale>
        <a:sx n="3" d="2"/>
        <a:sy n="3" d="2"/>
      </p:scale>
      <p:origin x="0" y="0"/>
    </p:cViewPr>
  </p:notesTextViewPr>
  <p:sorterViewPr>
    <p:cViewPr varScale="1">
      <p:scale>
        <a:sx n="100" d="100"/>
        <a:sy n="100" d="100"/>
      </p:scale>
      <p:origin x="0" y="-900"/>
    </p:cViewPr>
  </p:sorterViewPr>
  <p:notesViewPr>
    <p:cSldViewPr>
      <p:cViewPr varScale="1">
        <p:scale>
          <a:sx n="54" d="100"/>
          <a:sy n="54" d="100"/>
        </p:scale>
        <p:origin x="2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1872" cy="494780"/>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804909" y="1"/>
            <a:ext cx="2911872" cy="494780"/>
          </a:xfrm>
          <a:prstGeom prst="rect">
            <a:avLst/>
          </a:prstGeom>
        </p:spPr>
        <p:txBody>
          <a:bodyPr vert="horz" lIns="91427" tIns="45713" rIns="91427" bIns="45713" rtlCol="0"/>
          <a:lstStyle>
            <a:lvl1pPr algn="r">
              <a:defRPr sz="1200"/>
            </a:lvl1pPr>
          </a:lstStyle>
          <a:p>
            <a:fld id="{78B92E1D-A377-40C6-A9A7-BF2DFA174240}" type="datetimeFigureOut">
              <a:rPr lang="en-US" smtClean="0"/>
              <a:pPr/>
              <a:t>1/23/2018</a:t>
            </a:fld>
            <a:endParaRPr lang="en-US" dirty="0"/>
          </a:p>
        </p:txBody>
      </p:sp>
      <p:sp>
        <p:nvSpPr>
          <p:cNvPr id="4" name="Footer Placeholder 3"/>
          <p:cNvSpPr>
            <a:spLocks noGrp="1"/>
          </p:cNvSpPr>
          <p:nvPr>
            <p:ph type="ftr" sz="quarter" idx="2"/>
          </p:nvPr>
        </p:nvSpPr>
        <p:spPr>
          <a:xfrm>
            <a:off x="1" y="9360422"/>
            <a:ext cx="2911872" cy="494780"/>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04909" y="9360422"/>
            <a:ext cx="2911872" cy="494780"/>
          </a:xfrm>
          <a:prstGeom prst="rect">
            <a:avLst/>
          </a:prstGeom>
        </p:spPr>
        <p:txBody>
          <a:bodyPr vert="horz" lIns="91427" tIns="45713" rIns="91427" bIns="45713" rtlCol="0" anchor="b"/>
          <a:lstStyle>
            <a:lvl1pPr algn="r">
              <a:defRPr sz="1200"/>
            </a:lvl1pPr>
          </a:lstStyle>
          <a:p>
            <a:fld id="{CB8384EB-8FA5-46C0-BACF-7D5479A24AD8}" type="slidenum">
              <a:rPr lang="en-US" smtClean="0"/>
              <a:pPr/>
              <a:t>‹#›</a:t>
            </a:fld>
            <a:endParaRPr lang="en-US" dirty="0"/>
          </a:p>
        </p:txBody>
      </p:sp>
    </p:spTree>
    <p:extLst>
      <p:ext uri="{BB962C8B-B14F-4D97-AF65-F5344CB8AC3E}">
        <p14:creationId xmlns:p14="http://schemas.microsoft.com/office/powerpoint/2010/main" val="1708553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1263" cy="492760"/>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idx="1"/>
          </p:nvPr>
        </p:nvSpPr>
        <p:spPr>
          <a:xfrm>
            <a:off x="3805483" y="0"/>
            <a:ext cx="2911263" cy="492760"/>
          </a:xfrm>
          <a:prstGeom prst="rect">
            <a:avLst/>
          </a:prstGeom>
        </p:spPr>
        <p:txBody>
          <a:bodyPr vert="horz" lIns="93150" tIns="46576" rIns="93150" bIns="46576" rtlCol="0"/>
          <a:lstStyle>
            <a:lvl1pPr algn="r">
              <a:defRPr sz="1200"/>
            </a:lvl1pPr>
          </a:lstStyle>
          <a:p>
            <a:fld id="{69ACB169-1EA4-4F59-B82B-C9CFB26D73AC}" type="datetimeFigureOut">
              <a:rPr lang="en-US" smtClean="0"/>
              <a:pPr/>
              <a:t>1/23/2018</a:t>
            </a:fld>
            <a:endParaRPr lang="en-US" dirty="0"/>
          </a:p>
        </p:txBody>
      </p:sp>
      <p:sp>
        <p:nvSpPr>
          <p:cNvPr id="4" name="Slide Image Placeholder 3"/>
          <p:cNvSpPr>
            <a:spLocks noGrp="1" noRot="1" noChangeAspect="1"/>
          </p:cNvSpPr>
          <p:nvPr>
            <p:ph type="sldImg" idx="2"/>
          </p:nvPr>
        </p:nvSpPr>
        <p:spPr>
          <a:xfrm>
            <a:off x="895350" y="738188"/>
            <a:ext cx="4927600" cy="369570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671831" y="4681220"/>
            <a:ext cx="5374640" cy="4434840"/>
          </a:xfrm>
          <a:prstGeom prst="rect">
            <a:avLst/>
          </a:prstGeom>
        </p:spPr>
        <p:txBody>
          <a:bodyPr vert="horz" lIns="93150" tIns="46576" rIns="93150" bIns="465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60730"/>
            <a:ext cx="2911263" cy="492760"/>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5483" y="9360730"/>
            <a:ext cx="2911263" cy="492760"/>
          </a:xfrm>
          <a:prstGeom prst="rect">
            <a:avLst/>
          </a:prstGeom>
        </p:spPr>
        <p:txBody>
          <a:bodyPr vert="horz" lIns="93150" tIns="46576" rIns="93150" bIns="46576" rtlCol="0" anchor="b"/>
          <a:lstStyle>
            <a:lvl1pPr algn="r">
              <a:defRPr sz="1200"/>
            </a:lvl1pPr>
          </a:lstStyle>
          <a:p>
            <a:fld id="{73304A82-AE55-43F2-9531-697F877B3597}" type="slidenum">
              <a:rPr lang="en-US" smtClean="0"/>
              <a:pPr/>
              <a:t>‹#›</a:t>
            </a:fld>
            <a:endParaRPr lang="en-US" dirty="0"/>
          </a:p>
        </p:txBody>
      </p:sp>
    </p:spTree>
    <p:extLst>
      <p:ext uri="{BB962C8B-B14F-4D97-AF65-F5344CB8AC3E}">
        <p14:creationId xmlns:p14="http://schemas.microsoft.com/office/powerpoint/2010/main" val="392338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3304A82-AE55-43F2-9531-697F877B3597}" type="slidenum">
              <a:rPr lang="en-US" smtClean="0"/>
              <a:pPr/>
              <a:t>1</a:t>
            </a:fld>
            <a:endParaRPr lang="en-US" dirty="0"/>
          </a:p>
        </p:txBody>
      </p:sp>
    </p:spTree>
    <p:extLst>
      <p:ext uri="{BB962C8B-B14F-4D97-AF65-F5344CB8AC3E}">
        <p14:creationId xmlns:p14="http://schemas.microsoft.com/office/powerpoint/2010/main" val="191859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solidFill>
                  <a:prstClr val="black"/>
                </a:solidFill>
              </a:rPr>
              <a:t>1</a:t>
            </a:r>
          </a:p>
        </p:txBody>
      </p:sp>
      <p:sp>
        <p:nvSpPr>
          <p:cNvPr id="5" name="Slide Number Placeholder 4"/>
          <p:cNvSpPr>
            <a:spLocks noGrp="1"/>
          </p:cNvSpPr>
          <p:nvPr>
            <p:ph type="sldNum" sz="quarter" idx="11"/>
          </p:nvPr>
        </p:nvSpPr>
        <p:spPr/>
        <p:txBody>
          <a:bodyPr/>
          <a:lstStyle/>
          <a:p>
            <a:fld id="{99DC78F3-2EEE-43A7-93B7-991C4362A26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1090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3304A82-AE55-43F2-9531-697F877B3597}" type="slidenum">
              <a:rPr lang="en-US" smtClean="0"/>
              <a:pPr/>
              <a:t>6</a:t>
            </a:fld>
            <a:endParaRPr lang="en-US" dirty="0"/>
          </a:p>
        </p:txBody>
      </p:sp>
    </p:spTree>
    <p:extLst>
      <p:ext uri="{BB962C8B-B14F-4D97-AF65-F5344CB8AC3E}">
        <p14:creationId xmlns:p14="http://schemas.microsoft.com/office/powerpoint/2010/main" val="356744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3304A82-AE55-43F2-9531-697F877B3597}" type="slidenum">
              <a:rPr lang="en-US" smtClean="0"/>
              <a:pPr/>
              <a:t>7</a:t>
            </a:fld>
            <a:endParaRPr lang="en-US" dirty="0"/>
          </a:p>
        </p:txBody>
      </p:sp>
    </p:spTree>
    <p:extLst>
      <p:ext uri="{BB962C8B-B14F-4D97-AF65-F5344CB8AC3E}">
        <p14:creationId xmlns:p14="http://schemas.microsoft.com/office/powerpoint/2010/main" val="157736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3304A82-AE55-43F2-9531-697F877B3597}" type="slidenum">
              <a:rPr lang="en-US" smtClean="0"/>
              <a:pPr/>
              <a:t>12</a:t>
            </a:fld>
            <a:endParaRPr lang="en-US" dirty="0"/>
          </a:p>
        </p:txBody>
      </p:sp>
    </p:spTree>
    <p:extLst>
      <p:ext uri="{BB962C8B-B14F-4D97-AF65-F5344CB8AC3E}">
        <p14:creationId xmlns:p14="http://schemas.microsoft.com/office/powerpoint/2010/main" val="412449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3304A82-AE55-43F2-9531-697F877B3597}" type="slidenum">
              <a:rPr lang="en-US" smtClean="0"/>
              <a:pPr/>
              <a:t>13</a:t>
            </a:fld>
            <a:endParaRPr lang="en-US" dirty="0"/>
          </a:p>
        </p:txBody>
      </p:sp>
    </p:spTree>
    <p:extLst>
      <p:ext uri="{BB962C8B-B14F-4D97-AF65-F5344CB8AC3E}">
        <p14:creationId xmlns:p14="http://schemas.microsoft.com/office/powerpoint/2010/main" val="253704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99DC78F3-2EEE-43A7-93B7-991C4362A261}" type="slidenum">
              <a:rPr lang="en-US" smtClean="0"/>
              <a:t>15</a:t>
            </a:fld>
            <a:endParaRPr lang="en-US" dirty="0"/>
          </a:p>
        </p:txBody>
      </p:sp>
    </p:spTree>
    <p:extLst>
      <p:ext uri="{BB962C8B-B14F-4D97-AF65-F5344CB8AC3E}">
        <p14:creationId xmlns:p14="http://schemas.microsoft.com/office/powerpoint/2010/main" val="323272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99DC78F3-2EEE-43A7-93B7-991C4362A261}" type="slidenum">
              <a:rPr lang="en-US" smtClean="0"/>
              <a:t>16</a:t>
            </a:fld>
            <a:endParaRPr lang="en-US" dirty="0"/>
          </a:p>
        </p:txBody>
      </p:sp>
    </p:spTree>
    <p:extLst>
      <p:ext uri="{BB962C8B-B14F-4D97-AF65-F5344CB8AC3E}">
        <p14:creationId xmlns:p14="http://schemas.microsoft.com/office/powerpoint/2010/main" val="372757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99DC78F3-2EEE-43A7-93B7-991C4362A261}" type="slidenum">
              <a:rPr lang="en-US" smtClean="0"/>
              <a:t>24</a:t>
            </a:fld>
            <a:endParaRPr lang="en-US" dirty="0"/>
          </a:p>
        </p:txBody>
      </p:sp>
    </p:spTree>
    <p:extLst>
      <p:ext uri="{BB962C8B-B14F-4D97-AF65-F5344CB8AC3E}">
        <p14:creationId xmlns:p14="http://schemas.microsoft.com/office/powerpoint/2010/main" val="112541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5865" y="2629379"/>
            <a:ext cx="6400800" cy="54864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p:cNvSpPr>
            <a:spLocks noGrp="1"/>
          </p:cNvSpPr>
          <p:nvPr>
            <p:ph type="body" sz="quarter" idx="12"/>
          </p:nvPr>
        </p:nvSpPr>
        <p:spPr>
          <a:xfrm>
            <a:off x="335865" y="3090208"/>
            <a:ext cx="6400800" cy="320040"/>
          </a:xfrm>
          <a:prstGeom prst="rect">
            <a:avLst/>
          </a:prstGeom>
        </p:spPr>
        <p:txBody>
          <a:bodyPr/>
          <a:lstStyle>
            <a:lvl1pPr marL="0" indent="0">
              <a:buNone/>
              <a:defRPr sz="1500" b="0" i="1">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94910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Q Page">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45052" y="1122405"/>
            <a:ext cx="8450922" cy="265176"/>
          </a:xfrm>
          <a:prstGeom prst="rect">
            <a:avLst/>
          </a:prstGeom>
        </p:spPr>
        <p:txBody>
          <a:bodyPr lIns="0" bIns="0" anchor="b" anchorCtr="0"/>
          <a:lstStyle>
            <a:lvl1pPr marL="0" indent="0">
              <a:buNone/>
              <a:defRPr sz="1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6" name="Text Placeholder 10"/>
          <p:cNvSpPr>
            <a:spLocks noGrp="1"/>
          </p:cNvSpPr>
          <p:nvPr>
            <p:ph type="body" sz="quarter" idx="15"/>
          </p:nvPr>
        </p:nvSpPr>
        <p:spPr>
          <a:xfrm>
            <a:off x="245052" y="1438237"/>
            <a:ext cx="8450922" cy="4249137"/>
          </a:xfrm>
          <a:prstGeom prst="rect">
            <a:avLst/>
          </a:prstGeom>
        </p:spPr>
        <p:txBody>
          <a:bodyPr/>
          <a:lstStyle>
            <a:lvl1pPr marL="171450" indent="-171450">
              <a:buFont typeface="Wingdings" panose="05000000000000000000" pitchFamily="2" charset="2"/>
              <a:buChar char="§"/>
              <a:defRPr sz="1000" b="1">
                <a:solidFill>
                  <a:srgbClr val="565559"/>
                </a:solidFill>
                <a:latin typeface="Arial" panose="020B0604020202020204" pitchFamily="34" charset="0"/>
                <a:cs typeface="Arial" panose="020B0604020202020204" pitchFamily="34" charset="0"/>
              </a:defRPr>
            </a:lvl1pPr>
          </a:lstStyle>
          <a:p>
            <a:pPr lvl="0"/>
            <a:endParaRPr lang="en-US" dirty="0"/>
          </a:p>
        </p:txBody>
      </p:sp>
      <p:sp>
        <p:nvSpPr>
          <p:cNvPr id="7" name="SmartArt Placeholder 34"/>
          <p:cNvSpPr>
            <a:spLocks noGrp="1"/>
          </p:cNvSpPr>
          <p:nvPr>
            <p:ph type="dgm" sz="quarter" idx="16"/>
          </p:nvPr>
        </p:nvSpPr>
        <p:spPr>
          <a:xfrm>
            <a:off x="245052" y="1419015"/>
            <a:ext cx="8450922" cy="0"/>
          </a:xfrm>
          <a:prstGeom prst="rect">
            <a:avLst/>
          </a:prstGeom>
          <a:ln w="28575">
            <a:solidFill>
              <a:schemeClr val="accent1"/>
            </a:solidFill>
          </a:ln>
        </p:spPr>
        <p:txBody>
          <a:bodyPr/>
          <a:lstStyle>
            <a:lvl1pPr marL="0" indent="0">
              <a:buNone/>
              <a:defRPr sz="100"/>
            </a:lvl1pPr>
          </a:lstStyle>
          <a:p>
            <a:endParaRPr lang="en-US" dirty="0"/>
          </a:p>
        </p:txBody>
      </p:sp>
      <p:sp>
        <p:nvSpPr>
          <p:cNvPr id="14" name="Text Placeholder 10"/>
          <p:cNvSpPr>
            <a:spLocks noGrp="1"/>
          </p:cNvSpPr>
          <p:nvPr>
            <p:ph type="body" sz="quarter" idx="10"/>
          </p:nvPr>
        </p:nvSpPr>
        <p:spPr>
          <a:xfrm>
            <a:off x="245052" y="91475"/>
            <a:ext cx="8450178" cy="557784"/>
          </a:xfrm>
          <a:prstGeom prst="rect">
            <a:avLst/>
          </a:prstGeom>
        </p:spPr>
        <p:txBody>
          <a:bodyPr/>
          <a:lstStyle>
            <a:lvl1pPr marL="0" indent="0">
              <a:buNone/>
              <a:defRPr sz="3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8" name="Text Placeholder 10"/>
          <p:cNvSpPr>
            <a:spLocks noGrp="1"/>
          </p:cNvSpPr>
          <p:nvPr>
            <p:ph type="body" sz="quarter" idx="24" hasCustomPrompt="1"/>
          </p:nvPr>
        </p:nvSpPr>
        <p:spPr>
          <a:xfrm>
            <a:off x="245052" y="6180382"/>
            <a:ext cx="7567308" cy="139338"/>
          </a:xfrm>
          <a:prstGeom prst="rect">
            <a:avLst/>
          </a:prstGeom>
        </p:spPr>
        <p:txBody>
          <a:bodyPr lIns="0" tIns="0" rIns="0" bIns="0" anchor="b" anchorCtr="0"/>
          <a:lstStyle>
            <a:lvl1pPr marL="0" indent="0">
              <a:buNone/>
              <a:defRPr sz="800" b="1" i="1">
                <a:solidFill>
                  <a:srgbClr val="565559"/>
                </a:solidFill>
                <a:latin typeface="Arial" panose="020B0604020202020204" pitchFamily="34" charset="0"/>
                <a:cs typeface="Arial" panose="020B0604020202020204" pitchFamily="34" charset="0"/>
              </a:defRPr>
            </a:lvl1pPr>
          </a:lstStyle>
          <a:p>
            <a:pPr lvl="0"/>
            <a:r>
              <a:rPr lang="en-US" sz="800" dirty="0"/>
              <a:t>Source: </a:t>
            </a:r>
            <a:endParaRPr lang="en-US" dirty="0"/>
          </a:p>
        </p:txBody>
      </p:sp>
      <p:sp>
        <p:nvSpPr>
          <p:cNvPr id="9" name="Slide Number Placeholder 3"/>
          <p:cNvSpPr>
            <a:spLocks noGrp="1"/>
          </p:cNvSpPr>
          <p:nvPr>
            <p:ph type="sldNum" sz="quarter" idx="4"/>
          </p:nvPr>
        </p:nvSpPr>
        <p:spPr>
          <a:xfrm>
            <a:off x="3543300" y="6387497"/>
            <a:ext cx="2057400" cy="246888"/>
          </a:xfrm>
          <a:prstGeom prst="rect">
            <a:avLst/>
          </a:prstGeom>
        </p:spPr>
        <p:txBody>
          <a:bodyPr vert="horz" lIns="91440" tIns="45720" rIns="91440" bIns="45720" rtlCol="0" anchor="ctr"/>
          <a:lstStyle>
            <a:lvl1pPr algn="ctr">
              <a:defRPr sz="1000">
                <a:solidFill>
                  <a:srgbClr val="B88C2E"/>
                </a:solidFill>
                <a:latin typeface="Arial" panose="020B0604020202020204" pitchFamily="34" charset="0"/>
                <a:cs typeface="Arial" panose="020B0604020202020204" pitchFamily="34" charset="0"/>
              </a:defRPr>
            </a:lvl1pPr>
          </a:lstStyle>
          <a:p>
            <a:fld id="{B6DC54E5-E863-4E58-9020-CC36B4443620}" type="slidenum">
              <a:rPr lang="en-US" smtClean="0"/>
              <a:pPr/>
              <a:t>‹#›</a:t>
            </a:fld>
            <a:endParaRPr lang="en-US" dirty="0"/>
          </a:p>
        </p:txBody>
      </p:sp>
    </p:spTree>
    <p:extLst>
      <p:ext uri="{BB962C8B-B14F-4D97-AF65-F5344CB8AC3E}">
        <p14:creationId xmlns:p14="http://schemas.microsoft.com/office/powerpoint/2010/main" val="37238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6" name="Text Placeholder 10"/>
          <p:cNvSpPr>
            <a:spLocks noGrp="1"/>
          </p:cNvSpPr>
          <p:nvPr>
            <p:ph type="body" sz="quarter" idx="15"/>
          </p:nvPr>
        </p:nvSpPr>
        <p:spPr>
          <a:xfrm>
            <a:off x="245052" y="1438237"/>
            <a:ext cx="8450922" cy="4249137"/>
          </a:xfrm>
          <a:prstGeom prst="rect">
            <a:avLst/>
          </a:prstGeom>
        </p:spPr>
        <p:txBody>
          <a:bodyPr/>
          <a:lstStyle>
            <a:lvl1pPr marL="171450" indent="-171450">
              <a:buFont typeface="Wingdings" panose="05000000000000000000" pitchFamily="2" charset="2"/>
              <a:buChar char="§"/>
              <a:defRPr sz="1200" b="1">
                <a:solidFill>
                  <a:srgbClr val="565559"/>
                </a:solidFill>
                <a:latin typeface="Arial" panose="020B0604020202020204" pitchFamily="34" charset="0"/>
                <a:cs typeface="Arial" panose="020B0604020202020204" pitchFamily="34" charset="0"/>
              </a:defRPr>
            </a:lvl1pPr>
          </a:lstStyle>
          <a:p>
            <a:pPr lvl="0"/>
            <a:endParaRPr lang="en-US" dirty="0"/>
          </a:p>
        </p:txBody>
      </p:sp>
      <p:sp>
        <p:nvSpPr>
          <p:cNvPr id="14" name="Text Placeholder 10"/>
          <p:cNvSpPr>
            <a:spLocks noGrp="1"/>
          </p:cNvSpPr>
          <p:nvPr>
            <p:ph type="body" sz="quarter" idx="10"/>
          </p:nvPr>
        </p:nvSpPr>
        <p:spPr>
          <a:xfrm>
            <a:off x="245052" y="91475"/>
            <a:ext cx="8450178" cy="557784"/>
          </a:xfrm>
          <a:prstGeom prst="rect">
            <a:avLst/>
          </a:prstGeom>
        </p:spPr>
        <p:txBody>
          <a:bodyPr/>
          <a:lstStyle>
            <a:lvl1pPr marL="0" indent="0">
              <a:buNone/>
              <a:defRPr sz="3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5" name="Text Placeholder 10"/>
          <p:cNvSpPr>
            <a:spLocks noGrp="1"/>
          </p:cNvSpPr>
          <p:nvPr>
            <p:ph type="body" sz="quarter" idx="24" hasCustomPrompt="1"/>
          </p:nvPr>
        </p:nvSpPr>
        <p:spPr>
          <a:xfrm>
            <a:off x="245052" y="6180382"/>
            <a:ext cx="7567308" cy="139338"/>
          </a:xfrm>
          <a:prstGeom prst="rect">
            <a:avLst/>
          </a:prstGeom>
        </p:spPr>
        <p:txBody>
          <a:bodyPr lIns="0" tIns="0" rIns="0" bIns="0" anchor="b" anchorCtr="0"/>
          <a:lstStyle>
            <a:lvl1pPr marL="0" indent="0">
              <a:buNone/>
              <a:defRPr sz="800" b="1" i="1">
                <a:solidFill>
                  <a:srgbClr val="565559"/>
                </a:solidFill>
                <a:latin typeface="Arial" panose="020B0604020202020204" pitchFamily="34" charset="0"/>
                <a:cs typeface="Arial" panose="020B0604020202020204" pitchFamily="34" charset="0"/>
              </a:defRPr>
            </a:lvl1pPr>
          </a:lstStyle>
          <a:p>
            <a:pPr lvl="0"/>
            <a:r>
              <a:rPr lang="en-US" sz="800" dirty="0"/>
              <a:t>Source: </a:t>
            </a:r>
            <a:endParaRPr lang="en-US" dirty="0"/>
          </a:p>
        </p:txBody>
      </p:sp>
      <p:sp>
        <p:nvSpPr>
          <p:cNvPr id="7" name="Slide Number Placeholder 3"/>
          <p:cNvSpPr>
            <a:spLocks noGrp="1"/>
          </p:cNvSpPr>
          <p:nvPr>
            <p:ph type="sldNum" sz="quarter" idx="4"/>
          </p:nvPr>
        </p:nvSpPr>
        <p:spPr>
          <a:xfrm>
            <a:off x="3543300" y="6387497"/>
            <a:ext cx="2057400" cy="246888"/>
          </a:xfrm>
          <a:prstGeom prst="rect">
            <a:avLst/>
          </a:prstGeom>
        </p:spPr>
        <p:txBody>
          <a:bodyPr vert="horz" lIns="91440" tIns="45720" rIns="91440" bIns="45720" rtlCol="0" anchor="ctr"/>
          <a:lstStyle>
            <a:lvl1pPr algn="ctr">
              <a:defRPr sz="1000">
                <a:solidFill>
                  <a:srgbClr val="B88C2E"/>
                </a:solidFill>
                <a:latin typeface="Arial" panose="020B0604020202020204" pitchFamily="34" charset="0"/>
                <a:cs typeface="Arial" panose="020B0604020202020204" pitchFamily="34" charset="0"/>
              </a:defRPr>
            </a:lvl1pPr>
          </a:lstStyle>
          <a:p>
            <a:fld id="{B6DC54E5-E863-4E58-9020-CC36B4443620}" type="slidenum">
              <a:rPr lang="en-US" smtClean="0"/>
              <a:pPr/>
              <a:t>‹#›</a:t>
            </a:fld>
            <a:endParaRPr lang="en-US" dirty="0"/>
          </a:p>
        </p:txBody>
      </p:sp>
    </p:spTree>
    <p:extLst>
      <p:ext uri="{BB962C8B-B14F-4D97-AF65-F5344CB8AC3E}">
        <p14:creationId xmlns:p14="http://schemas.microsoft.com/office/powerpoint/2010/main" val="200662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896" y="2180499"/>
            <a:ext cx="8272211" cy="36783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704465" y="5956140"/>
            <a:ext cx="2133599" cy="365125"/>
          </a:xfrm>
          <a:prstGeom prst="rect">
            <a:avLst/>
          </a:prstGeom>
        </p:spPr>
        <p:txBody>
          <a:bodyPr/>
          <a:lstStyle>
            <a:lvl1pPr>
              <a:defRPr>
                <a:solidFill>
                  <a:schemeClr val="tx1">
                    <a:lumMod val="50000"/>
                    <a:lumOff val="50000"/>
                  </a:schemeClr>
                </a:solidFill>
              </a:defRPr>
            </a:lvl1pPr>
          </a:lstStyle>
          <a:p>
            <a:endParaRPr lang="en-US" dirty="0"/>
          </a:p>
        </p:txBody>
      </p:sp>
      <p:sp>
        <p:nvSpPr>
          <p:cNvPr id="5" name="Footer Placeholder 4"/>
          <p:cNvSpPr>
            <a:spLocks noGrp="1"/>
          </p:cNvSpPr>
          <p:nvPr>
            <p:ph type="ftr" sz="quarter" idx="11"/>
          </p:nvPr>
        </p:nvSpPr>
        <p:spPr>
          <a:xfrm>
            <a:off x="435895" y="5951814"/>
            <a:ext cx="5187908" cy="365125"/>
          </a:xfrm>
          <a:prstGeom prst="rect">
            <a:avLst/>
          </a:prstGeom>
        </p:spPr>
        <p:txBody>
          <a:bodyPr/>
          <a:lstStyle>
            <a:lvl1pPr>
              <a:defRPr>
                <a:solidFill>
                  <a:schemeClr val="tx1">
                    <a:lumMod val="50000"/>
                    <a:lumOff val="50000"/>
                  </a:schemeClr>
                </a:solidFill>
              </a:defRPr>
            </a:lvl1pPr>
          </a:lstStyle>
          <a:p>
            <a:endParaRPr lang="en-US" dirty="0"/>
          </a:p>
        </p:txBody>
      </p:sp>
      <p:sp>
        <p:nvSpPr>
          <p:cNvPr id="7" name="Text Placeholder 10"/>
          <p:cNvSpPr>
            <a:spLocks noGrp="1"/>
          </p:cNvSpPr>
          <p:nvPr>
            <p:ph type="body" sz="quarter" idx="10"/>
          </p:nvPr>
        </p:nvSpPr>
        <p:spPr>
          <a:xfrm>
            <a:off x="245052" y="91475"/>
            <a:ext cx="8450178" cy="557784"/>
          </a:xfrm>
          <a:prstGeom prst="rect">
            <a:avLst/>
          </a:prstGeom>
        </p:spPr>
        <p:txBody>
          <a:bodyPr/>
          <a:lstStyle>
            <a:lvl1pPr marL="0" indent="0">
              <a:buNone/>
              <a:defRPr sz="3000" b="1">
                <a:solidFill>
                  <a:schemeClr val="accent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384047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896" y="2180499"/>
            <a:ext cx="8272211" cy="36783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704465" y="5956140"/>
            <a:ext cx="2133599" cy="365125"/>
          </a:xfrm>
          <a:prstGeom prst="rect">
            <a:avLst/>
          </a:prstGeom>
        </p:spPr>
        <p:txBody>
          <a:bodyPr/>
          <a:lstStyle>
            <a:lvl1pPr>
              <a:defRPr>
                <a:solidFill>
                  <a:schemeClr val="tx1">
                    <a:lumMod val="50000"/>
                    <a:lumOff val="50000"/>
                  </a:schemeClr>
                </a:solidFill>
              </a:defRPr>
            </a:lvl1pPr>
          </a:lstStyle>
          <a:p>
            <a:endParaRPr lang="en-US" dirty="0"/>
          </a:p>
        </p:txBody>
      </p:sp>
      <p:sp>
        <p:nvSpPr>
          <p:cNvPr id="5" name="Footer Placeholder 4"/>
          <p:cNvSpPr>
            <a:spLocks noGrp="1"/>
          </p:cNvSpPr>
          <p:nvPr>
            <p:ph type="ftr" sz="quarter" idx="11"/>
          </p:nvPr>
        </p:nvSpPr>
        <p:spPr>
          <a:xfrm>
            <a:off x="435895" y="5951814"/>
            <a:ext cx="5187908" cy="365125"/>
          </a:xfrm>
          <a:prstGeom prst="rect">
            <a:avLst/>
          </a:prstGeom>
        </p:spPr>
        <p:txBody>
          <a:bodyPr/>
          <a:lstStyle>
            <a:lvl1pPr>
              <a:defRPr>
                <a:solidFill>
                  <a:schemeClr val="tx1">
                    <a:lumMod val="50000"/>
                    <a:lumOff val="50000"/>
                  </a:schemeClr>
                </a:solidFill>
              </a:defRPr>
            </a:lvl1pPr>
          </a:lstStyle>
          <a:p>
            <a:endParaRPr lang="en-US" dirty="0"/>
          </a:p>
        </p:txBody>
      </p:sp>
      <p:sp>
        <p:nvSpPr>
          <p:cNvPr id="7" name="Text Placeholder 10"/>
          <p:cNvSpPr>
            <a:spLocks noGrp="1"/>
          </p:cNvSpPr>
          <p:nvPr>
            <p:ph type="body" sz="quarter" idx="12"/>
          </p:nvPr>
        </p:nvSpPr>
        <p:spPr>
          <a:xfrm>
            <a:off x="245052" y="91475"/>
            <a:ext cx="8450178" cy="557784"/>
          </a:xfrm>
          <a:prstGeom prst="rect">
            <a:avLst/>
          </a:prstGeom>
        </p:spPr>
        <p:txBody>
          <a:bodyPr/>
          <a:lstStyle>
            <a:lvl1pPr marL="0" indent="0">
              <a:buNone/>
              <a:defRPr sz="3000" b="1">
                <a:solidFill>
                  <a:schemeClr val="accent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167626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892FF09-104C-43F3-9105-04D87727017C}"/>
              </a:ext>
            </a:extLst>
          </p:cNvPr>
          <p:cNvSpPr>
            <a:spLocks noGrp="1"/>
          </p:cNvSpPr>
          <p:nvPr>
            <p:ph type="pic" sz="quarter" idx="10"/>
          </p:nvPr>
        </p:nvSpPr>
        <p:spPr>
          <a:xfrm>
            <a:off x="649301" y="2735036"/>
            <a:ext cx="1298602" cy="1379764"/>
          </a:xfrm>
          <a:prstGeom prst="rect">
            <a:avLst/>
          </a:prstGeom>
        </p:spPr>
        <p:txBody>
          <a:bodyPr/>
          <a:lstStyle/>
          <a:p>
            <a:endParaRPr lang="en-US" dirty="0"/>
          </a:p>
        </p:txBody>
      </p:sp>
      <p:sp>
        <p:nvSpPr>
          <p:cNvPr id="13" name="Picture Placeholder 11">
            <a:extLst>
              <a:ext uri="{FF2B5EF4-FFF2-40B4-BE49-F238E27FC236}">
                <a16:creationId xmlns:a16="http://schemas.microsoft.com/office/drawing/2014/main" id="{264833EF-87A8-42D3-9B74-099B2940F8CE}"/>
              </a:ext>
            </a:extLst>
          </p:cNvPr>
          <p:cNvSpPr>
            <a:spLocks noGrp="1"/>
          </p:cNvSpPr>
          <p:nvPr>
            <p:ph type="pic" sz="quarter" idx="11"/>
          </p:nvPr>
        </p:nvSpPr>
        <p:spPr>
          <a:xfrm>
            <a:off x="652167" y="4498522"/>
            <a:ext cx="1298602" cy="1379764"/>
          </a:xfrm>
          <a:prstGeom prst="rect">
            <a:avLst/>
          </a:prstGeom>
        </p:spPr>
        <p:txBody>
          <a:bodyPr/>
          <a:lstStyle/>
          <a:p>
            <a:endParaRPr lang="en-US" dirty="0"/>
          </a:p>
        </p:txBody>
      </p:sp>
      <p:sp>
        <p:nvSpPr>
          <p:cNvPr id="14" name="Picture Placeholder 11">
            <a:extLst>
              <a:ext uri="{FF2B5EF4-FFF2-40B4-BE49-F238E27FC236}">
                <a16:creationId xmlns:a16="http://schemas.microsoft.com/office/drawing/2014/main" id="{B96D47A0-34D2-4D87-82B0-D867D6C6B62C}"/>
              </a:ext>
            </a:extLst>
          </p:cNvPr>
          <p:cNvSpPr>
            <a:spLocks noGrp="1"/>
          </p:cNvSpPr>
          <p:nvPr>
            <p:ph type="pic" sz="quarter" idx="12"/>
          </p:nvPr>
        </p:nvSpPr>
        <p:spPr>
          <a:xfrm>
            <a:off x="5094305" y="2746735"/>
            <a:ext cx="1645415" cy="1368066"/>
          </a:xfrm>
          <a:custGeom>
            <a:avLst/>
            <a:gdLst>
              <a:gd name="connsiteX0" fmla="*/ 0 w 1073150"/>
              <a:gd name="connsiteY0" fmla="*/ 0 h 1073150"/>
              <a:gd name="connsiteX1" fmla="*/ 1073150 w 1073150"/>
              <a:gd name="connsiteY1" fmla="*/ 0 h 1073150"/>
              <a:gd name="connsiteX2" fmla="*/ 1073150 w 1073150"/>
              <a:gd name="connsiteY2" fmla="*/ 1073150 h 1073150"/>
              <a:gd name="connsiteX3" fmla="*/ 0 w 1073150"/>
              <a:gd name="connsiteY3" fmla="*/ 1073150 h 1073150"/>
              <a:gd name="connsiteX4" fmla="*/ 0 w 1073150"/>
              <a:gd name="connsiteY4" fmla="*/ 0 h 1073150"/>
              <a:gd name="connsiteX0" fmla="*/ 286603 w 1359753"/>
              <a:gd name="connsiteY0" fmla="*/ 0 h 1073150"/>
              <a:gd name="connsiteX1" fmla="*/ 1359753 w 1359753"/>
              <a:gd name="connsiteY1" fmla="*/ 0 h 1073150"/>
              <a:gd name="connsiteX2" fmla="*/ 1359753 w 1359753"/>
              <a:gd name="connsiteY2" fmla="*/ 1073150 h 1073150"/>
              <a:gd name="connsiteX3" fmla="*/ 0 w 1359753"/>
              <a:gd name="connsiteY3" fmla="*/ 1073150 h 1073150"/>
              <a:gd name="connsiteX4" fmla="*/ 286603 w 1359753"/>
              <a:gd name="connsiteY4" fmla="*/ 0 h 10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753" h="1073150">
                <a:moveTo>
                  <a:pt x="286603" y="0"/>
                </a:moveTo>
                <a:lnTo>
                  <a:pt x="1359753" y="0"/>
                </a:lnTo>
                <a:lnTo>
                  <a:pt x="1359753" y="1073150"/>
                </a:lnTo>
                <a:lnTo>
                  <a:pt x="0" y="1073150"/>
                </a:lnTo>
                <a:lnTo>
                  <a:pt x="286603" y="0"/>
                </a:lnTo>
                <a:close/>
              </a:path>
            </a:pathLst>
          </a:custGeom>
        </p:spPr>
        <p:txBody>
          <a:bodyPr/>
          <a:lstStyle/>
          <a:p>
            <a:endParaRPr lang="en-US" dirty="0"/>
          </a:p>
        </p:txBody>
      </p:sp>
      <p:sp>
        <p:nvSpPr>
          <p:cNvPr id="15" name="Picture Placeholder 11">
            <a:extLst>
              <a:ext uri="{FF2B5EF4-FFF2-40B4-BE49-F238E27FC236}">
                <a16:creationId xmlns:a16="http://schemas.microsoft.com/office/drawing/2014/main" id="{899983C8-733D-488E-8916-00740662C380}"/>
              </a:ext>
            </a:extLst>
          </p:cNvPr>
          <p:cNvSpPr>
            <a:spLocks noGrp="1"/>
          </p:cNvSpPr>
          <p:nvPr>
            <p:ph type="pic" sz="quarter" idx="13"/>
          </p:nvPr>
        </p:nvSpPr>
        <p:spPr>
          <a:xfrm>
            <a:off x="4660076" y="4510221"/>
            <a:ext cx="1645415" cy="1368066"/>
          </a:xfrm>
          <a:custGeom>
            <a:avLst/>
            <a:gdLst>
              <a:gd name="connsiteX0" fmla="*/ 0 w 1073150"/>
              <a:gd name="connsiteY0" fmla="*/ 0 h 1073150"/>
              <a:gd name="connsiteX1" fmla="*/ 1073150 w 1073150"/>
              <a:gd name="connsiteY1" fmla="*/ 0 h 1073150"/>
              <a:gd name="connsiteX2" fmla="*/ 1073150 w 1073150"/>
              <a:gd name="connsiteY2" fmla="*/ 1073150 h 1073150"/>
              <a:gd name="connsiteX3" fmla="*/ 0 w 1073150"/>
              <a:gd name="connsiteY3" fmla="*/ 1073150 h 1073150"/>
              <a:gd name="connsiteX4" fmla="*/ 0 w 1073150"/>
              <a:gd name="connsiteY4" fmla="*/ 0 h 1073150"/>
              <a:gd name="connsiteX0" fmla="*/ 286603 w 1359753"/>
              <a:gd name="connsiteY0" fmla="*/ 0 h 1073150"/>
              <a:gd name="connsiteX1" fmla="*/ 1359753 w 1359753"/>
              <a:gd name="connsiteY1" fmla="*/ 0 h 1073150"/>
              <a:gd name="connsiteX2" fmla="*/ 1359753 w 1359753"/>
              <a:gd name="connsiteY2" fmla="*/ 1073150 h 1073150"/>
              <a:gd name="connsiteX3" fmla="*/ 0 w 1359753"/>
              <a:gd name="connsiteY3" fmla="*/ 1073150 h 1073150"/>
              <a:gd name="connsiteX4" fmla="*/ 286603 w 1359753"/>
              <a:gd name="connsiteY4" fmla="*/ 0 h 10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753" h="1073150">
                <a:moveTo>
                  <a:pt x="286603" y="0"/>
                </a:moveTo>
                <a:lnTo>
                  <a:pt x="1359753" y="0"/>
                </a:lnTo>
                <a:lnTo>
                  <a:pt x="1359753" y="1073150"/>
                </a:lnTo>
                <a:lnTo>
                  <a:pt x="0" y="1073150"/>
                </a:lnTo>
                <a:lnTo>
                  <a:pt x="286603" y="0"/>
                </a:lnTo>
                <a:close/>
              </a:path>
            </a:pathLst>
          </a:custGeom>
        </p:spPr>
        <p:txBody>
          <a:bodyPr/>
          <a:lstStyle/>
          <a:p>
            <a:endParaRPr lang="en-US" dirty="0"/>
          </a:p>
        </p:txBody>
      </p:sp>
    </p:spTree>
    <p:extLst>
      <p:ext uri="{BB962C8B-B14F-4D97-AF65-F5344CB8AC3E}">
        <p14:creationId xmlns:p14="http://schemas.microsoft.com/office/powerpoint/2010/main" val="1770928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892FF09-104C-43F3-9105-04D87727017C}"/>
              </a:ext>
            </a:extLst>
          </p:cNvPr>
          <p:cNvSpPr>
            <a:spLocks noGrp="1"/>
          </p:cNvSpPr>
          <p:nvPr>
            <p:ph type="pic" sz="quarter" idx="10"/>
          </p:nvPr>
        </p:nvSpPr>
        <p:spPr>
          <a:xfrm>
            <a:off x="649301" y="2735036"/>
            <a:ext cx="1298602" cy="1379764"/>
          </a:xfrm>
          <a:prstGeom prst="rect">
            <a:avLst/>
          </a:prstGeom>
        </p:spPr>
        <p:txBody>
          <a:bodyPr/>
          <a:lstStyle/>
          <a:p>
            <a:endParaRPr lang="en-US" dirty="0"/>
          </a:p>
        </p:txBody>
      </p:sp>
      <p:sp>
        <p:nvSpPr>
          <p:cNvPr id="13" name="Picture Placeholder 11">
            <a:extLst>
              <a:ext uri="{FF2B5EF4-FFF2-40B4-BE49-F238E27FC236}">
                <a16:creationId xmlns:a16="http://schemas.microsoft.com/office/drawing/2014/main" id="{264833EF-87A8-42D3-9B74-099B2940F8CE}"/>
              </a:ext>
            </a:extLst>
          </p:cNvPr>
          <p:cNvSpPr>
            <a:spLocks noGrp="1"/>
          </p:cNvSpPr>
          <p:nvPr>
            <p:ph type="pic" sz="quarter" idx="11"/>
          </p:nvPr>
        </p:nvSpPr>
        <p:spPr>
          <a:xfrm>
            <a:off x="652167" y="4498522"/>
            <a:ext cx="1298602" cy="1379764"/>
          </a:xfrm>
          <a:prstGeom prst="rect">
            <a:avLst/>
          </a:prstGeom>
        </p:spPr>
        <p:txBody>
          <a:bodyPr/>
          <a:lstStyle/>
          <a:p>
            <a:endParaRPr lang="en-US" dirty="0"/>
          </a:p>
        </p:txBody>
      </p:sp>
      <p:sp>
        <p:nvSpPr>
          <p:cNvPr id="14" name="Picture Placeholder 11">
            <a:extLst>
              <a:ext uri="{FF2B5EF4-FFF2-40B4-BE49-F238E27FC236}">
                <a16:creationId xmlns:a16="http://schemas.microsoft.com/office/drawing/2014/main" id="{B96D47A0-34D2-4D87-82B0-D867D6C6B62C}"/>
              </a:ext>
            </a:extLst>
          </p:cNvPr>
          <p:cNvSpPr>
            <a:spLocks noGrp="1"/>
          </p:cNvSpPr>
          <p:nvPr>
            <p:ph type="pic" sz="quarter" idx="12"/>
          </p:nvPr>
        </p:nvSpPr>
        <p:spPr>
          <a:xfrm>
            <a:off x="5094305" y="2746735"/>
            <a:ext cx="1645415" cy="1368066"/>
          </a:xfrm>
          <a:custGeom>
            <a:avLst/>
            <a:gdLst>
              <a:gd name="connsiteX0" fmla="*/ 0 w 1073150"/>
              <a:gd name="connsiteY0" fmla="*/ 0 h 1073150"/>
              <a:gd name="connsiteX1" fmla="*/ 1073150 w 1073150"/>
              <a:gd name="connsiteY1" fmla="*/ 0 h 1073150"/>
              <a:gd name="connsiteX2" fmla="*/ 1073150 w 1073150"/>
              <a:gd name="connsiteY2" fmla="*/ 1073150 h 1073150"/>
              <a:gd name="connsiteX3" fmla="*/ 0 w 1073150"/>
              <a:gd name="connsiteY3" fmla="*/ 1073150 h 1073150"/>
              <a:gd name="connsiteX4" fmla="*/ 0 w 1073150"/>
              <a:gd name="connsiteY4" fmla="*/ 0 h 1073150"/>
              <a:gd name="connsiteX0" fmla="*/ 286603 w 1359753"/>
              <a:gd name="connsiteY0" fmla="*/ 0 h 1073150"/>
              <a:gd name="connsiteX1" fmla="*/ 1359753 w 1359753"/>
              <a:gd name="connsiteY1" fmla="*/ 0 h 1073150"/>
              <a:gd name="connsiteX2" fmla="*/ 1359753 w 1359753"/>
              <a:gd name="connsiteY2" fmla="*/ 1073150 h 1073150"/>
              <a:gd name="connsiteX3" fmla="*/ 0 w 1359753"/>
              <a:gd name="connsiteY3" fmla="*/ 1073150 h 1073150"/>
              <a:gd name="connsiteX4" fmla="*/ 286603 w 1359753"/>
              <a:gd name="connsiteY4" fmla="*/ 0 h 10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753" h="1073150">
                <a:moveTo>
                  <a:pt x="286603" y="0"/>
                </a:moveTo>
                <a:lnTo>
                  <a:pt x="1359753" y="0"/>
                </a:lnTo>
                <a:lnTo>
                  <a:pt x="1359753" y="1073150"/>
                </a:lnTo>
                <a:lnTo>
                  <a:pt x="0" y="1073150"/>
                </a:lnTo>
                <a:lnTo>
                  <a:pt x="286603" y="0"/>
                </a:lnTo>
                <a:close/>
              </a:path>
            </a:pathLst>
          </a:custGeom>
        </p:spPr>
        <p:txBody>
          <a:bodyPr/>
          <a:lstStyle/>
          <a:p>
            <a:endParaRPr lang="en-US" dirty="0"/>
          </a:p>
        </p:txBody>
      </p:sp>
      <p:sp>
        <p:nvSpPr>
          <p:cNvPr id="15" name="Picture Placeholder 11">
            <a:extLst>
              <a:ext uri="{FF2B5EF4-FFF2-40B4-BE49-F238E27FC236}">
                <a16:creationId xmlns:a16="http://schemas.microsoft.com/office/drawing/2014/main" id="{899983C8-733D-488E-8916-00740662C380}"/>
              </a:ext>
            </a:extLst>
          </p:cNvPr>
          <p:cNvSpPr>
            <a:spLocks noGrp="1"/>
          </p:cNvSpPr>
          <p:nvPr>
            <p:ph type="pic" sz="quarter" idx="13"/>
          </p:nvPr>
        </p:nvSpPr>
        <p:spPr>
          <a:xfrm>
            <a:off x="4660076" y="4510221"/>
            <a:ext cx="1645415" cy="1368066"/>
          </a:xfrm>
          <a:custGeom>
            <a:avLst/>
            <a:gdLst>
              <a:gd name="connsiteX0" fmla="*/ 0 w 1073150"/>
              <a:gd name="connsiteY0" fmla="*/ 0 h 1073150"/>
              <a:gd name="connsiteX1" fmla="*/ 1073150 w 1073150"/>
              <a:gd name="connsiteY1" fmla="*/ 0 h 1073150"/>
              <a:gd name="connsiteX2" fmla="*/ 1073150 w 1073150"/>
              <a:gd name="connsiteY2" fmla="*/ 1073150 h 1073150"/>
              <a:gd name="connsiteX3" fmla="*/ 0 w 1073150"/>
              <a:gd name="connsiteY3" fmla="*/ 1073150 h 1073150"/>
              <a:gd name="connsiteX4" fmla="*/ 0 w 1073150"/>
              <a:gd name="connsiteY4" fmla="*/ 0 h 1073150"/>
              <a:gd name="connsiteX0" fmla="*/ 286603 w 1359753"/>
              <a:gd name="connsiteY0" fmla="*/ 0 h 1073150"/>
              <a:gd name="connsiteX1" fmla="*/ 1359753 w 1359753"/>
              <a:gd name="connsiteY1" fmla="*/ 0 h 1073150"/>
              <a:gd name="connsiteX2" fmla="*/ 1359753 w 1359753"/>
              <a:gd name="connsiteY2" fmla="*/ 1073150 h 1073150"/>
              <a:gd name="connsiteX3" fmla="*/ 0 w 1359753"/>
              <a:gd name="connsiteY3" fmla="*/ 1073150 h 1073150"/>
              <a:gd name="connsiteX4" fmla="*/ 286603 w 1359753"/>
              <a:gd name="connsiteY4" fmla="*/ 0 h 10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753" h="1073150">
                <a:moveTo>
                  <a:pt x="286603" y="0"/>
                </a:moveTo>
                <a:lnTo>
                  <a:pt x="1359753" y="0"/>
                </a:lnTo>
                <a:lnTo>
                  <a:pt x="1359753" y="1073150"/>
                </a:lnTo>
                <a:lnTo>
                  <a:pt x="0" y="1073150"/>
                </a:lnTo>
                <a:lnTo>
                  <a:pt x="286603" y="0"/>
                </a:lnTo>
                <a:close/>
              </a:path>
            </a:pathLst>
          </a:custGeom>
        </p:spPr>
        <p:txBody>
          <a:bodyPr/>
          <a:lstStyle/>
          <a:p>
            <a:endParaRPr lang="en-US" dirty="0"/>
          </a:p>
        </p:txBody>
      </p:sp>
    </p:spTree>
    <p:extLst>
      <p:ext uri="{BB962C8B-B14F-4D97-AF65-F5344CB8AC3E}">
        <p14:creationId xmlns:p14="http://schemas.microsoft.com/office/powerpoint/2010/main" val="844388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892FF09-104C-43F3-9105-04D87727017C}"/>
              </a:ext>
            </a:extLst>
          </p:cNvPr>
          <p:cNvSpPr>
            <a:spLocks noGrp="1"/>
          </p:cNvSpPr>
          <p:nvPr>
            <p:ph type="pic" sz="quarter" idx="10"/>
          </p:nvPr>
        </p:nvSpPr>
        <p:spPr>
          <a:xfrm>
            <a:off x="649301" y="2735036"/>
            <a:ext cx="1298602" cy="1379764"/>
          </a:xfrm>
          <a:prstGeom prst="rect">
            <a:avLst/>
          </a:prstGeom>
        </p:spPr>
        <p:txBody>
          <a:bodyPr/>
          <a:lstStyle/>
          <a:p>
            <a:endParaRPr lang="en-US" dirty="0"/>
          </a:p>
        </p:txBody>
      </p:sp>
      <p:sp>
        <p:nvSpPr>
          <p:cNvPr id="13" name="Picture Placeholder 11">
            <a:extLst>
              <a:ext uri="{FF2B5EF4-FFF2-40B4-BE49-F238E27FC236}">
                <a16:creationId xmlns:a16="http://schemas.microsoft.com/office/drawing/2014/main" id="{264833EF-87A8-42D3-9B74-099B2940F8CE}"/>
              </a:ext>
            </a:extLst>
          </p:cNvPr>
          <p:cNvSpPr>
            <a:spLocks noGrp="1"/>
          </p:cNvSpPr>
          <p:nvPr>
            <p:ph type="pic" sz="quarter" idx="11"/>
          </p:nvPr>
        </p:nvSpPr>
        <p:spPr>
          <a:xfrm>
            <a:off x="652167" y="4498522"/>
            <a:ext cx="1298602" cy="1379764"/>
          </a:xfrm>
          <a:prstGeom prst="rect">
            <a:avLst/>
          </a:prstGeom>
        </p:spPr>
        <p:txBody>
          <a:bodyPr/>
          <a:lstStyle/>
          <a:p>
            <a:endParaRPr lang="en-US" dirty="0"/>
          </a:p>
        </p:txBody>
      </p:sp>
      <p:sp>
        <p:nvSpPr>
          <p:cNvPr id="14" name="Picture Placeholder 11">
            <a:extLst>
              <a:ext uri="{FF2B5EF4-FFF2-40B4-BE49-F238E27FC236}">
                <a16:creationId xmlns:a16="http://schemas.microsoft.com/office/drawing/2014/main" id="{B96D47A0-34D2-4D87-82B0-D867D6C6B62C}"/>
              </a:ext>
            </a:extLst>
          </p:cNvPr>
          <p:cNvSpPr>
            <a:spLocks noGrp="1"/>
          </p:cNvSpPr>
          <p:nvPr>
            <p:ph type="pic" sz="quarter" idx="12"/>
          </p:nvPr>
        </p:nvSpPr>
        <p:spPr>
          <a:xfrm>
            <a:off x="5094305" y="2746735"/>
            <a:ext cx="1645415" cy="1368066"/>
          </a:xfrm>
          <a:custGeom>
            <a:avLst/>
            <a:gdLst>
              <a:gd name="connsiteX0" fmla="*/ 0 w 1073150"/>
              <a:gd name="connsiteY0" fmla="*/ 0 h 1073150"/>
              <a:gd name="connsiteX1" fmla="*/ 1073150 w 1073150"/>
              <a:gd name="connsiteY1" fmla="*/ 0 h 1073150"/>
              <a:gd name="connsiteX2" fmla="*/ 1073150 w 1073150"/>
              <a:gd name="connsiteY2" fmla="*/ 1073150 h 1073150"/>
              <a:gd name="connsiteX3" fmla="*/ 0 w 1073150"/>
              <a:gd name="connsiteY3" fmla="*/ 1073150 h 1073150"/>
              <a:gd name="connsiteX4" fmla="*/ 0 w 1073150"/>
              <a:gd name="connsiteY4" fmla="*/ 0 h 1073150"/>
              <a:gd name="connsiteX0" fmla="*/ 286603 w 1359753"/>
              <a:gd name="connsiteY0" fmla="*/ 0 h 1073150"/>
              <a:gd name="connsiteX1" fmla="*/ 1359753 w 1359753"/>
              <a:gd name="connsiteY1" fmla="*/ 0 h 1073150"/>
              <a:gd name="connsiteX2" fmla="*/ 1359753 w 1359753"/>
              <a:gd name="connsiteY2" fmla="*/ 1073150 h 1073150"/>
              <a:gd name="connsiteX3" fmla="*/ 0 w 1359753"/>
              <a:gd name="connsiteY3" fmla="*/ 1073150 h 1073150"/>
              <a:gd name="connsiteX4" fmla="*/ 286603 w 1359753"/>
              <a:gd name="connsiteY4" fmla="*/ 0 h 10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753" h="1073150">
                <a:moveTo>
                  <a:pt x="286603" y="0"/>
                </a:moveTo>
                <a:lnTo>
                  <a:pt x="1359753" y="0"/>
                </a:lnTo>
                <a:lnTo>
                  <a:pt x="1359753" y="1073150"/>
                </a:lnTo>
                <a:lnTo>
                  <a:pt x="0" y="1073150"/>
                </a:lnTo>
                <a:lnTo>
                  <a:pt x="286603" y="0"/>
                </a:lnTo>
                <a:close/>
              </a:path>
            </a:pathLst>
          </a:custGeom>
        </p:spPr>
        <p:txBody>
          <a:bodyPr/>
          <a:lstStyle/>
          <a:p>
            <a:endParaRPr lang="en-US" dirty="0"/>
          </a:p>
        </p:txBody>
      </p:sp>
      <p:sp>
        <p:nvSpPr>
          <p:cNvPr id="15" name="Picture Placeholder 11">
            <a:extLst>
              <a:ext uri="{FF2B5EF4-FFF2-40B4-BE49-F238E27FC236}">
                <a16:creationId xmlns:a16="http://schemas.microsoft.com/office/drawing/2014/main" id="{899983C8-733D-488E-8916-00740662C380}"/>
              </a:ext>
            </a:extLst>
          </p:cNvPr>
          <p:cNvSpPr>
            <a:spLocks noGrp="1"/>
          </p:cNvSpPr>
          <p:nvPr>
            <p:ph type="pic" sz="quarter" idx="13"/>
          </p:nvPr>
        </p:nvSpPr>
        <p:spPr>
          <a:xfrm>
            <a:off x="4660076" y="4510221"/>
            <a:ext cx="1645415" cy="1368066"/>
          </a:xfrm>
          <a:custGeom>
            <a:avLst/>
            <a:gdLst>
              <a:gd name="connsiteX0" fmla="*/ 0 w 1073150"/>
              <a:gd name="connsiteY0" fmla="*/ 0 h 1073150"/>
              <a:gd name="connsiteX1" fmla="*/ 1073150 w 1073150"/>
              <a:gd name="connsiteY1" fmla="*/ 0 h 1073150"/>
              <a:gd name="connsiteX2" fmla="*/ 1073150 w 1073150"/>
              <a:gd name="connsiteY2" fmla="*/ 1073150 h 1073150"/>
              <a:gd name="connsiteX3" fmla="*/ 0 w 1073150"/>
              <a:gd name="connsiteY3" fmla="*/ 1073150 h 1073150"/>
              <a:gd name="connsiteX4" fmla="*/ 0 w 1073150"/>
              <a:gd name="connsiteY4" fmla="*/ 0 h 1073150"/>
              <a:gd name="connsiteX0" fmla="*/ 286603 w 1359753"/>
              <a:gd name="connsiteY0" fmla="*/ 0 h 1073150"/>
              <a:gd name="connsiteX1" fmla="*/ 1359753 w 1359753"/>
              <a:gd name="connsiteY1" fmla="*/ 0 h 1073150"/>
              <a:gd name="connsiteX2" fmla="*/ 1359753 w 1359753"/>
              <a:gd name="connsiteY2" fmla="*/ 1073150 h 1073150"/>
              <a:gd name="connsiteX3" fmla="*/ 0 w 1359753"/>
              <a:gd name="connsiteY3" fmla="*/ 1073150 h 1073150"/>
              <a:gd name="connsiteX4" fmla="*/ 286603 w 1359753"/>
              <a:gd name="connsiteY4" fmla="*/ 0 h 10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753" h="1073150">
                <a:moveTo>
                  <a:pt x="286603" y="0"/>
                </a:moveTo>
                <a:lnTo>
                  <a:pt x="1359753" y="0"/>
                </a:lnTo>
                <a:lnTo>
                  <a:pt x="1359753" y="1073150"/>
                </a:lnTo>
                <a:lnTo>
                  <a:pt x="0" y="1073150"/>
                </a:lnTo>
                <a:lnTo>
                  <a:pt x="286603" y="0"/>
                </a:lnTo>
                <a:close/>
              </a:path>
            </a:pathLst>
          </a:custGeom>
        </p:spPr>
        <p:txBody>
          <a:bodyPr/>
          <a:lstStyle/>
          <a:p>
            <a:endParaRPr lang="en-US" dirty="0"/>
          </a:p>
        </p:txBody>
      </p:sp>
    </p:spTree>
    <p:extLst>
      <p:ext uri="{BB962C8B-B14F-4D97-AF65-F5344CB8AC3E}">
        <p14:creationId xmlns:p14="http://schemas.microsoft.com/office/powerpoint/2010/main" val="2683534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892FF09-104C-43F3-9105-04D87727017C}"/>
              </a:ext>
            </a:extLst>
          </p:cNvPr>
          <p:cNvSpPr>
            <a:spLocks noGrp="1"/>
          </p:cNvSpPr>
          <p:nvPr>
            <p:ph type="pic" sz="quarter" idx="10"/>
          </p:nvPr>
        </p:nvSpPr>
        <p:spPr>
          <a:xfrm>
            <a:off x="649301" y="2735036"/>
            <a:ext cx="1298602" cy="1379764"/>
          </a:xfrm>
          <a:prstGeom prst="rect">
            <a:avLst/>
          </a:prstGeom>
        </p:spPr>
        <p:txBody>
          <a:bodyPr/>
          <a:lstStyle/>
          <a:p>
            <a:endParaRPr lang="en-US" dirty="0"/>
          </a:p>
        </p:txBody>
      </p:sp>
      <p:sp>
        <p:nvSpPr>
          <p:cNvPr id="13" name="Picture Placeholder 11">
            <a:extLst>
              <a:ext uri="{FF2B5EF4-FFF2-40B4-BE49-F238E27FC236}">
                <a16:creationId xmlns:a16="http://schemas.microsoft.com/office/drawing/2014/main" id="{264833EF-87A8-42D3-9B74-099B2940F8CE}"/>
              </a:ext>
            </a:extLst>
          </p:cNvPr>
          <p:cNvSpPr>
            <a:spLocks noGrp="1"/>
          </p:cNvSpPr>
          <p:nvPr>
            <p:ph type="pic" sz="quarter" idx="11"/>
          </p:nvPr>
        </p:nvSpPr>
        <p:spPr>
          <a:xfrm>
            <a:off x="652167" y="4498522"/>
            <a:ext cx="1298602" cy="1379764"/>
          </a:xfrm>
          <a:prstGeom prst="rect">
            <a:avLst/>
          </a:prstGeom>
        </p:spPr>
        <p:txBody>
          <a:bodyPr/>
          <a:lstStyle/>
          <a:p>
            <a:endParaRPr lang="en-US" dirty="0"/>
          </a:p>
        </p:txBody>
      </p:sp>
      <p:sp>
        <p:nvSpPr>
          <p:cNvPr id="14" name="Picture Placeholder 11">
            <a:extLst>
              <a:ext uri="{FF2B5EF4-FFF2-40B4-BE49-F238E27FC236}">
                <a16:creationId xmlns:a16="http://schemas.microsoft.com/office/drawing/2014/main" id="{B96D47A0-34D2-4D87-82B0-D867D6C6B62C}"/>
              </a:ext>
            </a:extLst>
          </p:cNvPr>
          <p:cNvSpPr>
            <a:spLocks noGrp="1"/>
          </p:cNvSpPr>
          <p:nvPr>
            <p:ph type="pic" sz="quarter" idx="12"/>
          </p:nvPr>
        </p:nvSpPr>
        <p:spPr>
          <a:xfrm>
            <a:off x="5094305" y="2746735"/>
            <a:ext cx="1645415" cy="1368066"/>
          </a:xfrm>
          <a:custGeom>
            <a:avLst/>
            <a:gdLst>
              <a:gd name="connsiteX0" fmla="*/ 0 w 1073150"/>
              <a:gd name="connsiteY0" fmla="*/ 0 h 1073150"/>
              <a:gd name="connsiteX1" fmla="*/ 1073150 w 1073150"/>
              <a:gd name="connsiteY1" fmla="*/ 0 h 1073150"/>
              <a:gd name="connsiteX2" fmla="*/ 1073150 w 1073150"/>
              <a:gd name="connsiteY2" fmla="*/ 1073150 h 1073150"/>
              <a:gd name="connsiteX3" fmla="*/ 0 w 1073150"/>
              <a:gd name="connsiteY3" fmla="*/ 1073150 h 1073150"/>
              <a:gd name="connsiteX4" fmla="*/ 0 w 1073150"/>
              <a:gd name="connsiteY4" fmla="*/ 0 h 1073150"/>
              <a:gd name="connsiteX0" fmla="*/ 286603 w 1359753"/>
              <a:gd name="connsiteY0" fmla="*/ 0 h 1073150"/>
              <a:gd name="connsiteX1" fmla="*/ 1359753 w 1359753"/>
              <a:gd name="connsiteY1" fmla="*/ 0 h 1073150"/>
              <a:gd name="connsiteX2" fmla="*/ 1359753 w 1359753"/>
              <a:gd name="connsiteY2" fmla="*/ 1073150 h 1073150"/>
              <a:gd name="connsiteX3" fmla="*/ 0 w 1359753"/>
              <a:gd name="connsiteY3" fmla="*/ 1073150 h 1073150"/>
              <a:gd name="connsiteX4" fmla="*/ 286603 w 1359753"/>
              <a:gd name="connsiteY4" fmla="*/ 0 h 10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753" h="1073150">
                <a:moveTo>
                  <a:pt x="286603" y="0"/>
                </a:moveTo>
                <a:lnTo>
                  <a:pt x="1359753" y="0"/>
                </a:lnTo>
                <a:lnTo>
                  <a:pt x="1359753" y="1073150"/>
                </a:lnTo>
                <a:lnTo>
                  <a:pt x="0" y="1073150"/>
                </a:lnTo>
                <a:lnTo>
                  <a:pt x="286603" y="0"/>
                </a:lnTo>
                <a:close/>
              </a:path>
            </a:pathLst>
          </a:custGeom>
        </p:spPr>
        <p:txBody>
          <a:bodyPr/>
          <a:lstStyle/>
          <a:p>
            <a:endParaRPr lang="en-US" dirty="0"/>
          </a:p>
        </p:txBody>
      </p:sp>
      <p:sp>
        <p:nvSpPr>
          <p:cNvPr id="15" name="Picture Placeholder 11">
            <a:extLst>
              <a:ext uri="{FF2B5EF4-FFF2-40B4-BE49-F238E27FC236}">
                <a16:creationId xmlns:a16="http://schemas.microsoft.com/office/drawing/2014/main" id="{899983C8-733D-488E-8916-00740662C380}"/>
              </a:ext>
            </a:extLst>
          </p:cNvPr>
          <p:cNvSpPr>
            <a:spLocks noGrp="1"/>
          </p:cNvSpPr>
          <p:nvPr>
            <p:ph type="pic" sz="quarter" idx="13"/>
          </p:nvPr>
        </p:nvSpPr>
        <p:spPr>
          <a:xfrm>
            <a:off x="4660076" y="4510221"/>
            <a:ext cx="1645415" cy="1368066"/>
          </a:xfrm>
          <a:custGeom>
            <a:avLst/>
            <a:gdLst>
              <a:gd name="connsiteX0" fmla="*/ 0 w 1073150"/>
              <a:gd name="connsiteY0" fmla="*/ 0 h 1073150"/>
              <a:gd name="connsiteX1" fmla="*/ 1073150 w 1073150"/>
              <a:gd name="connsiteY1" fmla="*/ 0 h 1073150"/>
              <a:gd name="connsiteX2" fmla="*/ 1073150 w 1073150"/>
              <a:gd name="connsiteY2" fmla="*/ 1073150 h 1073150"/>
              <a:gd name="connsiteX3" fmla="*/ 0 w 1073150"/>
              <a:gd name="connsiteY3" fmla="*/ 1073150 h 1073150"/>
              <a:gd name="connsiteX4" fmla="*/ 0 w 1073150"/>
              <a:gd name="connsiteY4" fmla="*/ 0 h 1073150"/>
              <a:gd name="connsiteX0" fmla="*/ 286603 w 1359753"/>
              <a:gd name="connsiteY0" fmla="*/ 0 h 1073150"/>
              <a:gd name="connsiteX1" fmla="*/ 1359753 w 1359753"/>
              <a:gd name="connsiteY1" fmla="*/ 0 h 1073150"/>
              <a:gd name="connsiteX2" fmla="*/ 1359753 w 1359753"/>
              <a:gd name="connsiteY2" fmla="*/ 1073150 h 1073150"/>
              <a:gd name="connsiteX3" fmla="*/ 0 w 1359753"/>
              <a:gd name="connsiteY3" fmla="*/ 1073150 h 1073150"/>
              <a:gd name="connsiteX4" fmla="*/ 286603 w 1359753"/>
              <a:gd name="connsiteY4" fmla="*/ 0 h 10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753" h="1073150">
                <a:moveTo>
                  <a:pt x="286603" y="0"/>
                </a:moveTo>
                <a:lnTo>
                  <a:pt x="1359753" y="0"/>
                </a:lnTo>
                <a:lnTo>
                  <a:pt x="1359753" y="1073150"/>
                </a:lnTo>
                <a:lnTo>
                  <a:pt x="0" y="1073150"/>
                </a:lnTo>
                <a:lnTo>
                  <a:pt x="286603" y="0"/>
                </a:lnTo>
                <a:close/>
              </a:path>
            </a:pathLst>
          </a:custGeom>
        </p:spPr>
        <p:txBody>
          <a:bodyPr/>
          <a:lstStyle/>
          <a:p>
            <a:endParaRPr lang="en-US" dirty="0"/>
          </a:p>
        </p:txBody>
      </p:sp>
    </p:spTree>
    <p:extLst>
      <p:ext uri="{BB962C8B-B14F-4D97-AF65-F5344CB8AC3E}">
        <p14:creationId xmlns:p14="http://schemas.microsoft.com/office/powerpoint/2010/main" val="1385060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3CF0C-5D2E-4BC1-8394-CF1E207EE831}"/>
              </a:ext>
            </a:extLst>
          </p:cNvPr>
          <p:cNvSpPr>
            <a:spLocks noGrp="1"/>
          </p:cNvSpPr>
          <p:nvPr>
            <p:ph type="ctrTitle"/>
          </p:nvPr>
        </p:nvSpPr>
        <p:spPr>
          <a:xfrm>
            <a:off x="1143001" y="1122590"/>
            <a:ext cx="6858000" cy="2388054"/>
          </a:xfrm>
          <a:prstGeom prst="rect">
            <a:avLst/>
          </a:prstGeom>
        </p:spPr>
        <p:txBody>
          <a:bodyPr anchor="b"/>
          <a:lstStyle>
            <a:lvl1pPr algn="ctr">
              <a:defRPr sz="7261"/>
            </a:lvl1pPr>
          </a:lstStyle>
          <a:p>
            <a:r>
              <a:rPr lang="en-US"/>
              <a:t>Click to edit Master title style</a:t>
            </a:r>
          </a:p>
        </p:txBody>
      </p:sp>
      <p:sp>
        <p:nvSpPr>
          <p:cNvPr id="3" name="Subtitle 2">
            <a:extLst>
              <a:ext uri="{FF2B5EF4-FFF2-40B4-BE49-F238E27FC236}">
                <a16:creationId xmlns:a16="http://schemas.microsoft.com/office/drawing/2014/main" id="{458CA8BD-9667-413E-8CD8-FE8D24D4387A}"/>
              </a:ext>
            </a:extLst>
          </p:cNvPr>
          <p:cNvSpPr>
            <a:spLocks noGrp="1"/>
          </p:cNvSpPr>
          <p:nvPr>
            <p:ph type="subTitle" idx="1"/>
          </p:nvPr>
        </p:nvSpPr>
        <p:spPr>
          <a:xfrm>
            <a:off x="1143001" y="3602492"/>
            <a:ext cx="6858000" cy="1655308"/>
          </a:xfrm>
          <a:prstGeom prst="rect">
            <a:avLst/>
          </a:prstGeom>
        </p:spPr>
        <p:txBody>
          <a:bodyPr/>
          <a:lstStyle>
            <a:lvl1pPr marL="0" indent="0" algn="ctr">
              <a:buNone/>
              <a:defRPr sz="2904"/>
            </a:lvl1pPr>
            <a:lvl2pPr marL="553258" indent="0" algn="ctr">
              <a:buNone/>
              <a:defRPr sz="2420"/>
            </a:lvl2pPr>
            <a:lvl3pPr marL="1106515" indent="0" algn="ctr">
              <a:buNone/>
              <a:defRPr sz="2178"/>
            </a:lvl3pPr>
            <a:lvl4pPr marL="1659773" indent="0" algn="ctr">
              <a:buNone/>
              <a:defRPr sz="1936"/>
            </a:lvl4pPr>
            <a:lvl5pPr marL="2213031" indent="0" algn="ctr">
              <a:buNone/>
              <a:defRPr sz="1936"/>
            </a:lvl5pPr>
            <a:lvl6pPr marL="2766289" indent="0" algn="ctr">
              <a:buNone/>
              <a:defRPr sz="1936"/>
            </a:lvl6pPr>
            <a:lvl7pPr marL="3319546" indent="0" algn="ctr">
              <a:buNone/>
              <a:defRPr sz="1936"/>
            </a:lvl7pPr>
            <a:lvl8pPr marL="3872804" indent="0" algn="ctr">
              <a:buNone/>
              <a:defRPr sz="1936"/>
            </a:lvl8pPr>
            <a:lvl9pPr marL="4426062" indent="0" algn="ctr">
              <a:buNone/>
              <a:defRPr sz="1936"/>
            </a:lvl9pPr>
          </a:lstStyle>
          <a:p>
            <a:r>
              <a:rPr lang="en-US"/>
              <a:t>Click to edit Master subtitle style</a:t>
            </a:r>
          </a:p>
        </p:txBody>
      </p:sp>
      <p:sp>
        <p:nvSpPr>
          <p:cNvPr id="4" name="Date Placeholder 3">
            <a:extLst>
              <a:ext uri="{FF2B5EF4-FFF2-40B4-BE49-F238E27FC236}">
                <a16:creationId xmlns:a16="http://schemas.microsoft.com/office/drawing/2014/main" id="{7BC62BB5-717C-4E00-8077-C50482741FF4}"/>
              </a:ext>
            </a:extLst>
          </p:cNvPr>
          <p:cNvSpPr>
            <a:spLocks noGrp="1"/>
          </p:cNvSpPr>
          <p:nvPr>
            <p:ph type="dt" sz="half" idx="10"/>
          </p:nvPr>
        </p:nvSpPr>
        <p:spPr>
          <a:xfrm>
            <a:off x="628171" y="6355897"/>
            <a:ext cx="2057399" cy="365352"/>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A48000BB-6930-4196-A721-B0E61F5D8C3A}"/>
              </a:ext>
            </a:extLst>
          </p:cNvPr>
          <p:cNvSpPr>
            <a:spLocks noGrp="1"/>
          </p:cNvSpPr>
          <p:nvPr>
            <p:ph type="ftr" sz="quarter" idx="11"/>
          </p:nvPr>
        </p:nvSpPr>
        <p:spPr>
          <a:xfrm>
            <a:off x="3029432" y="6355897"/>
            <a:ext cx="3085139" cy="36535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1E0FD55-EB1D-439D-9700-BD285C1A1785}"/>
              </a:ext>
            </a:extLst>
          </p:cNvPr>
          <p:cNvSpPr>
            <a:spLocks noGrp="1"/>
          </p:cNvSpPr>
          <p:nvPr>
            <p:ph type="sldNum" sz="quarter" idx="12"/>
          </p:nvPr>
        </p:nvSpPr>
        <p:spPr/>
        <p:txBody>
          <a:bodyPr/>
          <a:lstStyle/>
          <a:p>
            <a:fld id="{13D3310A-1DA5-4A38-9F17-A81A640049E8}" type="slidenum">
              <a:rPr lang="en-US" smtClean="0"/>
              <a:t>‹#›</a:t>
            </a:fld>
            <a:endParaRPr lang="en-US" dirty="0"/>
          </a:p>
        </p:txBody>
      </p:sp>
      <p:sp>
        <p:nvSpPr>
          <p:cNvPr id="8" name="Picture Placeholder 12">
            <a:extLst>
              <a:ext uri="{FF2B5EF4-FFF2-40B4-BE49-F238E27FC236}">
                <a16:creationId xmlns:a16="http://schemas.microsoft.com/office/drawing/2014/main" id="{B52E4898-76F0-4B53-939F-86D85990E005}"/>
              </a:ext>
            </a:extLst>
          </p:cNvPr>
          <p:cNvSpPr>
            <a:spLocks noGrp="1"/>
          </p:cNvSpPr>
          <p:nvPr>
            <p:ph type="pic" sz="quarter" idx="13"/>
          </p:nvPr>
        </p:nvSpPr>
        <p:spPr>
          <a:xfrm>
            <a:off x="1793852" y="2194957"/>
            <a:ext cx="5556297" cy="280803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634 w 10000"/>
              <a:gd name="connsiteY0" fmla="*/ 251 h 10000"/>
              <a:gd name="connsiteX1" fmla="*/ 10000 w 10000"/>
              <a:gd name="connsiteY1" fmla="*/ 0 h 10000"/>
              <a:gd name="connsiteX2" fmla="*/ 10000 w 10000"/>
              <a:gd name="connsiteY2" fmla="*/ 10000 h 10000"/>
              <a:gd name="connsiteX3" fmla="*/ 0 w 10000"/>
              <a:gd name="connsiteY3" fmla="*/ 10000 h 10000"/>
              <a:gd name="connsiteX4" fmla="*/ 2634 w 10000"/>
              <a:gd name="connsiteY4" fmla="*/ 251 h 10000"/>
              <a:gd name="connsiteX0" fmla="*/ 2186 w 9552"/>
              <a:gd name="connsiteY0" fmla="*/ 251 h 10000"/>
              <a:gd name="connsiteX1" fmla="*/ 9552 w 9552"/>
              <a:gd name="connsiteY1" fmla="*/ 0 h 10000"/>
              <a:gd name="connsiteX2" fmla="*/ 9552 w 9552"/>
              <a:gd name="connsiteY2" fmla="*/ 10000 h 10000"/>
              <a:gd name="connsiteX3" fmla="*/ 0 w 9552"/>
              <a:gd name="connsiteY3" fmla="*/ 9811 h 10000"/>
              <a:gd name="connsiteX4" fmla="*/ 2186 w 9552"/>
              <a:gd name="connsiteY4" fmla="*/ 251 h 10000"/>
              <a:gd name="connsiteX0" fmla="*/ 1983 w 9694"/>
              <a:gd name="connsiteY0" fmla="*/ 251 h 10000"/>
              <a:gd name="connsiteX1" fmla="*/ 9694 w 9694"/>
              <a:gd name="connsiteY1" fmla="*/ 0 h 10000"/>
              <a:gd name="connsiteX2" fmla="*/ 9694 w 9694"/>
              <a:gd name="connsiteY2" fmla="*/ 10000 h 10000"/>
              <a:gd name="connsiteX3" fmla="*/ 0 w 9694"/>
              <a:gd name="connsiteY3" fmla="*/ 9669 h 10000"/>
              <a:gd name="connsiteX4" fmla="*/ 1983 w 9694"/>
              <a:gd name="connsiteY4" fmla="*/ 251 h 10000"/>
              <a:gd name="connsiteX0" fmla="*/ 3115 w 10000"/>
              <a:gd name="connsiteY0" fmla="*/ 0 h 10002"/>
              <a:gd name="connsiteX1" fmla="*/ 10000 w 10000"/>
              <a:gd name="connsiteY1" fmla="*/ 2 h 10002"/>
              <a:gd name="connsiteX2" fmla="*/ 10000 w 10000"/>
              <a:gd name="connsiteY2" fmla="*/ 10002 h 10002"/>
              <a:gd name="connsiteX3" fmla="*/ 0 w 10000"/>
              <a:gd name="connsiteY3" fmla="*/ 9671 h 10002"/>
              <a:gd name="connsiteX4" fmla="*/ 3115 w 10000"/>
              <a:gd name="connsiteY4" fmla="*/ 0 h 10002"/>
              <a:gd name="connsiteX0" fmla="*/ 2278 w 9163"/>
              <a:gd name="connsiteY0" fmla="*/ 0 h 10002"/>
              <a:gd name="connsiteX1" fmla="*/ 9163 w 9163"/>
              <a:gd name="connsiteY1" fmla="*/ 2 h 10002"/>
              <a:gd name="connsiteX2" fmla="*/ 9163 w 9163"/>
              <a:gd name="connsiteY2" fmla="*/ 10002 h 10002"/>
              <a:gd name="connsiteX3" fmla="*/ 0 w 9163"/>
              <a:gd name="connsiteY3" fmla="*/ 9418 h 10002"/>
              <a:gd name="connsiteX4" fmla="*/ 2278 w 9163"/>
              <a:gd name="connsiteY4" fmla="*/ 0 h 10002"/>
              <a:gd name="connsiteX0" fmla="*/ 2531 w 10045"/>
              <a:gd name="connsiteY0" fmla="*/ 0 h 10000"/>
              <a:gd name="connsiteX1" fmla="*/ 10045 w 10045"/>
              <a:gd name="connsiteY1" fmla="*/ 2 h 10000"/>
              <a:gd name="connsiteX2" fmla="*/ 10045 w 10045"/>
              <a:gd name="connsiteY2" fmla="*/ 10000 h 10000"/>
              <a:gd name="connsiteX3" fmla="*/ 0 w 10045"/>
              <a:gd name="connsiteY3" fmla="*/ 9506 h 10000"/>
              <a:gd name="connsiteX4" fmla="*/ 2531 w 10045"/>
              <a:gd name="connsiteY4" fmla="*/ 0 h 10000"/>
              <a:gd name="connsiteX0" fmla="*/ 2531 w 10060"/>
              <a:gd name="connsiteY0" fmla="*/ 0 h 9552"/>
              <a:gd name="connsiteX1" fmla="*/ 10045 w 10060"/>
              <a:gd name="connsiteY1" fmla="*/ 2 h 9552"/>
              <a:gd name="connsiteX2" fmla="*/ 10060 w 10060"/>
              <a:gd name="connsiteY2" fmla="*/ 9552 h 9552"/>
              <a:gd name="connsiteX3" fmla="*/ 0 w 10060"/>
              <a:gd name="connsiteY3" fmla="*/ 9506 h 9552"/>
              <a:gd name="connsiteX4" fmla="*/ 2531 w 10060"/>
              <a:gd name="connsiteY4" fmla="*/ 0 h 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9552">
                <a:moveTo>
                  <a:pt x="2531" y="0"/>
                </a:moveTo>
                <a:lnTo>
                  <a:pt x="10045" y="2"/>
                </a:lnTo>
                <a:cubicBezTo>
                  <a:pt x="10050" y="3185"/>
                  <a:pt x="10055" y="6369"/>
                  <a:pt x="10060" y="9552"/>
                </a:cubicBezTo>
                <a:lnTo>
                  <a:pt x="0" y="9506"/>
                </a:lnTo>
                <a:lnTo>
                  <a:pt x="2531" y="0"/>
                </a:lnTo>
                <a:close/>
              </a:path>
            </a:pathLst>
          </a:custGeom>
        </p:spPr>
        <p:txBody>
          <a:bodyPr/>
          <a:lstStyle/>
          <a:p>
            <a:endParaRPr lang="en-US" dirty="0"/>
          </a:p>
        </p:txBody>
      </p:sp>
    </p:spTree>
    <p:extLst>
      <p:ext uri="{BB962C8B-B14F-4D97-AF65-F5344CB8AC3E}">
        <p14:creationId xmlns:p14="http://schemas.microsoft.com/office/powerpoint/2010/main" val="94074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04465" y="5956140"/>
            <a:ext cx="2133599" cy="365125"/>
          </a:xfrm>
          <a:prstGeom prst="rect">
            <a:avLst/>
          </a:prstGeom>
        </p:spPr>
        <p:txBody>
          <a:bodyPr/>
          <a:lstStyle>
            <a:lvl1pPr>
              <a:defRPr>
                <a:solidFill>
                  <a:schemeClr val="tx1">
                    <a:lumMod val="50000"/>
                    <a:lumOff val="50000"/>
                  </a:schemeClr>
                </a:solidFill>
              </a:defRPr>
            </a:lvl1pPr>
          </a:lstStyle>
          <a:p>
            <a:fld id="{117412D9-0080-4C20-BAE2-58A56C028BE3}" type="datetime1">
              <a:rPr lang="en-US" smtClean="0"/>
              <a:t>1/23/2018</a:t>
            </a:fld>
            <a:endParaRPr lang="en-US" dirty="0"/>
          </a:p>
        </p:txBody>
      </p:sp>
      <p:sp>
        <p:nvSpPr>
          <p:cNvPr id="3" name="Footer Placeholder 2"/>
          <p:cNvSpPr>
            <a:spLocks noGrp="1"/>
          </p:cNvSpPr>
          <p:nvPr>
            <p:ph type="ftr" sz="quarter" idx="11"/>
          </p:nvPr>
        </p:nvSpPr>
        <p:spPr>
          <a:xfrm>
            <a:off x="435895" y="5951814"/>
            <a:ext cx="5187908" cy="365125"/>
          </a:xfrm>
          <a:prstGeom prst="rect">
            <a:avLst/>
          </a:prstGeom>
        </p:spPr>
        <p:txBody>
          <a:bodyPr/>
          <a:lstStyle>
            <a:lvl1pPr>
              <a:defRPr>
                <a:solidFill>
                  <a:schemeClr val="tx1">
                    <a:lumMod val="50000"/>
                    <a:lumOff val="50000"/>
                  </a:schemeClr>
                </a:solidFill>
              </a:defRPr>
            </a:lvl1pPr>
          </a:lstStyle>
          <a:p>
            <a:r>
              <a:rPr lang="en-US" dirty="0"/>
              <a:t>Regulus Asset management</a:t>
            </a:r>
          </a:p>
        </p:txBody>
      </p:sp>
      <p:sp>
        <p:nvSpPr>
          <p:cNvPr id="4" name="Slide Number Placeholder 3"/>
          <p:cNvSpPr>
            <a:spLocks noGrp="1"/>
          </p:cNvSpPr>
          <p:nvPr>
            <p:ph type="sldNum" sz="quarter" idx="12"/>
          </p:nvPr>
        </p:nvSpPr>
        <p:spPr>
          <a:xfrm>
            <a:off x="7918726" y="5956140"/>
            <a:ext cx="789383" cy="365125"/>
          </a:xfrm>
          <a:prstGeom prst="rect">
            <a:avLst/>
          </a:prstGeom>
        </p:spPr>
        <p:txBody>
          <a:bodyPr/>
          <a:lstStyle>
            <a:lvl1pPr>
              <a:defRPr>
                <a:solidFill>
                  <a:schemeClr val="tx1">
                    <a:lumMod val="50000"/>
                    <a:lumOff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976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749" y="278228"/>
            <a:ext cx="8822251" cy="542319"/>
          </a:xfrm>
          <a:prstGeom prst="rect">
            <a:avLst/>
          </a:prstGeom>
        </p:spPr>
        <p:txBody>
          <a:bodyPr>
            <a:normAutofit/>
          </a:bodyPr>
          <a:lstStyle>
            <a:lvl1pPr>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35896" y="2180499"/>
            <a:ext cx="8272211" cy="36783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704465" y="5956140"/>
            <a:ext cx="2133599" cy="365125"/>
          </a:xfrm>
          <a:prstGeom prst="rect">
            <a:avLst/>
          </a:prstGeom>
        </p:spPr>
        <p:txBody>
          <a:bodyPr/>
          <a:lstStyle>
            <a:lvl1pPr>
              <a:defRPr>
                <a:solidFill>
                  <a:schemeClr val="tx1">
                    <a:lumMod val="50000"/>
                    <a:lumOff val="50000"/>
                  </a:schemeClr>
                </a:solidFill>
              </a:defRPr>
            </a:lvl1pPr>
          </a:lstStyle>
          <a:p>
            <a:endParaRPr lang="en-US" dirty="0"/>
          </a:p>
        </p:txBody>
      </p:sp>
      <p:sp>
        <p:nvSpPr>
          <p:cNvPr id="5" name="Footer Placeholder 4"/>
          <p:cNvSpPr>
            <a:spLocks noGrp="1"/>
          </p:cNvSpPr>
          <p:nvPr>
            <p:ph type="ftr" sz="quarter" idx="11"/>
          </p:nvPr>
        </p:nvSpPr>
        <p:spPr>
          <a:xfrm>
            <a:off x="435895" y="5951814"/>
            <a:ext cx="5187908" cy="365125"/>
          </a:xfrm>
          <a:prstGeom prst="rect">
            <a:avLst/>
          </a:prstGeom>
        </p:spPr>
        <p:txBody>
          <a:bodyPr/>
          <a:lstStyle>
            <a:lvl1pPr>
              <a:defRPr>
                <a:solidFill>
                  <a:schemeClr val="tx1">
                    <a:lumMod val="50000"/>
                    <a:lumOff val="50000"/>
                  </a:schemeClr>
                </a:solidFill>
              </a:defRPr>
            </a:lvl1pPr>
          </a:lstStyle>
          <a:p>
            <a:endParaRPr lang="en-US" dirty="0"/>
          </a:p>
        </p:txBody>
      </p:sp>
      <p:cxnSp>
        <p:nvCxnSpPr>
          <p:cNvPr id="9" name="Straight Connector 8"/>
          <p:cNvCxnSpPr/>
          <p:nvPr userDrawn="1"/>
        </p:nvCxnSpPr>
        <p:spPr>
          <a:xfrm>
            <a:off x="423058" y="850649"/>
            <a:ext cx="64242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76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894" y="1020431"/>
            <a:ext cx="8245162" cy="1475013"/>
          </a:xfrm>
          <a:prstGeom prst="rect">
            <a:avLst/>
          </a:prstGeo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8"/>
            <a:ext cx="8245160" cy="590321"/>
          </a:xfrm>
          <a:prstGeom prst="rect">
            <a:avLst/>
          </a:prstGeom>
        </p:spPr>
        <p:txBody>
          <a:bodyPr anchor="t">
            <a:normAutofit/>
          </a:bodyPr>
          <a:lstStyle>
            <a:lvl1pPr marL="0" indent="0" algn="l">
              <a:buNone/>
              <a:defRPr sz="1200" cap="all">
                <a:solidFill>
                  <a:schemeClr val="accent2"/>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40"/>
            <a:ext cx="2133600" cy="365125"/>
          </a:xfrm>
          <a:prstGeom prst="rect">
            <a:avLst/>
          </a:prstGeom>
        </p:spPr>
        <p:txBody>
          <a:bodyPr/>
          <a:lstStyle>
            <a:lvl1pPr>
              <a:defRPr>
                <a:solidFill>
                  <a:schemeClr val="bg1"/>
                </a:solidFill>
              </a:defRPr>
            </a:lvl1pPr>
          </a:lstStyle>
          <a:p>
            <a:fld id="{F787796D-6ADD-4C29-A53A-0D7AED38965A}" type="datetime1">
              <a:rPr lang="en-US" smtClean="0"/>
              <a:t>1/23/2018</a:t>
            </a:fld>
            <a:endParaRPr lang="en-US" dirty="0"/>
          </a:p>
        </p:txBody>
      </p:sp>
      <p:sp>
        <p:nvSpPr>
          <p:cNvPr id="5" name="Footer Placeholder 4"/>
          <p:cNvSpPr>
            <a:spLocks noGrp="1"/>
          </p:cNvSpPr>
          <p:nvPr>
            <p:ph type="ftr" sz="quarter" idx="11"/>
          </p:nvPr>
        </p:nvSpPr>
        <p:spPr>
          <a:xfrm>
            <a:off x="435895" y="5951814"/>
            <a:ext cx="5187908" cy="365125"/>
          </a:xfrm>
          <a:prstGeom prst="rect">
            <a:avLst/>
          </a:prstGeom>
        </p:spPr>
        <p:txBody>
          <a:bodyPr/>
          <a:lstStyle>
            <a:lvl1pPr>
              <a:defRPr>
                <a:solidFill>
                  <a:schemeClr val="bg1"/>
                </a:solidFill>
              </a:defRPr>
            </a:lvl1pPr>
          </a:lstStyle>
          <a:p>
            <a:r>
              <a:rPr lang="en-US" dirty="0"/>
              <a:t>Regulus Asset management</a:t>
            </a:r>
          </a:p>
        </p:txBody>
      </p:sp>
      <p:sp>
        <p:nvSpPr>
          <p:cNvPr id="6" name="Slide Number Placeholder 5"/>
          <p:cNvSpPr>
            <a:spLocks noGrp="1"/>
          </p:cNvSpPr>
          <p:nvPr>
            <p:ph type="sldNum" sz="quarter" idx="12"/>
          </p:nvPr>
        </p:nvSpPr>
        <p:spPr>
          <a:xfrm>
            <a:off x="7918725" y="5956140"/>
            <a:ext cx="76233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3637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749" y="81136"/>
            <a:ext cx="8822251" cy="1013800"/>
          </a:xfrm>
          <a:prstGeom prst="rect">
            <a:avLst/>
          </a:prstGeom>
        </p:spPr>
        <p:txBody>
          <a:bodyPr>
            <a:normAutofit/>
          </a:bodyPr>
          <a:lstStyle>
            <a:lvl1pPr>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35896" y="2180499"/>
            <a:ext cx="8272211" cy="36783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704465" y="5956140"/>
            <a:ext cx="2133599" cy="365125"/>
          </a:xfrm>
          <a:prstGeom prst="rect">
            <a:avLst/>
          </a:prstGeom>
        </p:spPr>
        <p:txBody>
          <a:bodyPr/>
          <a:lstStyle>
            <a:lvl1pPr>
              <a:defRPr>
                <a:solidFill>
                  <a:schemeClr val="tx1">
                    <a:lumMod val="50000"/>
                    <a:lumOff val="50000"/>
                  </a:schemeClr>
                </a:solidFill>
              </a:defRPr>
            </a:lvl1pPr>
          </a:lstStyle>
          <a:p>
            <a:fld id="{4B9E5BD3-A66D-4584-B7F1-E43C987A1191}" type="datetime1">
              <a:rPr lang="en-US" smtClean="0"/>
              <a:t>1/23/2018</a:t>
            </a:fld>
            <a:endParaRPr lang="en-US" dirty="0"/>
          </a:p>
        </p:txBody>
      </p:sp>
      <p:sp>
        <p:nvSpPr>
          <p:cNvPr id="5" name="Footer Placeholder 4"/>
          <p:cNvSpPr>
            <a:spLocks noGrp="1"/>
          </p:cNvSpPr>
          <p:nvPr>
            <p:ph type="ftr" sz="quarter" idx="11"/>
          </p:nvPr>
        </p:nvSpPr>
        <p:spPr>
          <a:xfrm>
            <a:off x="435895" y="5951814"/>
            <a:ext cx="5187908" cy="365125"/>
          </a:xfrm>
          <a:prstGeom prst="rect">
            <a:avLst/>
          </a:prstGeom>
        </p:spPr>
        <p:txBody>
          <a:bodyPr/>
          <a:lstStyle>
            <a:lvl1pPr>
              <a:defRPr>
                <a:solidFill>
                  <a:schemeClr val="tx1">
                    <a:lumMod val="50000"/>
                    <a:lumOff val="50000"/>
                  </a:schemeClr>
                </a:solidFill>
              </a:defRPr>
            </a:lvl1pPr>
          </a:lstStyle>
          <a:p>
            <a:r>
              <a:rPr lang="en-US" dirty="0"/>
              <a:t>Regulus Asset management</a:t>
            </a:r>
          </a:p>
        </p:txBody>
      </p:sp>
      <p:cxnSp>
        <p:nvCxnSpPr>
          <p:cNvPr id="9" name="Straight Connector 8"/>
          <p:cNvCxnSpPr/>
          <p:nvPr userDrawn="1"/>
        </p:nvCxnSpPr>
        <p:spPr>
          <a:xfrm>
            <a:off x="391885" y="1133036"/>
            <a:ext cx="642425" cy="0"/>
          </a:xfrm>
          <a:prstGeom prst="line">
            <a:avLst/>
          </a:prstGeom>
          <a:ln w="50800">
            <a:solidFill>
              <a:srgbClr val="FF7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493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5896" y="3043913"/>
            <a:ext cx="8272211" cy="1497507"/>
          </a:xfrm>
          <a:prstGeom prst="rect">
            <a:avLst/>
          </a:prstGeo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6" y="4541417"/>
            <a:ext cx="8272211" cy="600556"/>
          </a:xfrm>
          <a:prstGeom prst="rect">
            <a:avLst/>
          </a:prstGeom>
        </p:spPr>
        <p:txBody>
          <a:bodyPr anchor="t">
            <a:normAutofit/>
          </a:bodyPr>
          <a:lstStyle>
            <a:lvl1pPr marL="0" indent="0" algn="l">
              <a:buNone/>
              <a:defRPr sz="1350" cap="all">
                <a:solidFill>
                  <a:schemeClr val="accent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704465" y="5956140"/>
            <a:ext cx="2133599" cy="365125"/>
          </a:xfrm>
          <a:prstGeom prst="rect">
            <a:avLst/>
          </a:prstGeom>
        </p:spPr>
        <p:txBody>
          <a:bodyPr/>
          <a:lstStyle>
            <a:lvl1pPr>
              <a:defRPr>
                <a:solidFill>
                  <a:schemeClr val="bg1"/>
                </a:solidFill>
              </a:defRPr>
            </a:lvl1pPr>
          </a:lstStyle>
          <a:p>
            <a:fld id="{886C27C0-6765-42D7-B0EC-CA618907DE04}" type="datetime1">
              <a:rPr lang="en-US" smtClean="0"/>
              <a:t>1/23/2018</a:t>
            </a:fld>
            <a:endParaRPr lang="en-US" dirty="0"/>
          </a:p>
        </p:txBody>
      </p:sp>
      <p:sp>
        <p:nvSpPr>
          <p:cNvPr id="5" name="Footer Placeholder 4"/>
          <p:cNvSpPr>
            <a:spLocks noGrp="1"/>
          </p:cNvSpPr>
          <p:nvPr>
            <p:ph type="ftr" sz="quarter" idx="11"/>
          </p:nvPr>
        </p:nvSpPr>
        <p:spPr>
          <a:xfrm>
            <a:off x="435895" y="5951814"/>
            <a:ext cx="5187908" cy="365125"/>
          </a:xfrm>
          <a:prstGeom prst="rect">
            <a:avLst/>
          </a:prstGeom>
        </p:spPr>
        <p:txBody>
          <a:bodyPr/>
          <a:lstStyle>
            <a:lvl1pPr>
              <a:defRPr>
                <a:solidFill>
                  <a:schemeClr val="bg1"/>
                </a:solidFill>
              </a:defRPr>
            </a:lvl1pPr>
          </a:lstStyle>
          <a:p>
            <a:r>
              <a:rPr lang="en-US" dirty="0"/>
              <a:t>Regulus Asset management</a:t>
            </a:r>
          </a:p>
        </p:txBody>
      </p:sp>
    </p:spTree>
    <p:extLst>
      <p:ext uri="{BB962C8B-B14F-4D97-AF65-F5344CB8AC3E}">
        <p14:creationId xmlns:p14="http://schemas.microsoft.com/office/powerpoint/2010/main" val="843621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5" y="729658"/>
            <a:ext cx="8272212" cy="98833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35896" y="2228004"/>
            <a:ext cx="4066793" cy="363304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704465" y="5956140"/>
            <a:ext cx="2133599" cy="365125"/>
          </a:xfrm>
          <a:prstGeom prst="rect">
            <a:avLst/>
          </a:prstGeom>
        </p:spPr>
        <p:txBody>
          <a:bodyPr/>
          <a:lstStyle>
            <a:lvl1pPr>
              <a:defRPr>
                <a:solidFill>
                  <a:schemeClr val="tx1">
                    <a:lumMod val="50000"/>
                    <a:lumOff val="50000"/>
                  </a:schemeClr>
                </a:solidFill>
              </a:defRPr>
            </a:lvl1pPr>
          </a:lstStyle>
          <a:p>
            <a:fld id="{98CF0FDC-0151-4B70-84CD-081C669334A0}" type="datetime1">
              <a:rPr lang="en-US" smtClean="0"/>
              <a:t>1/23/2018</a:t>
            </a:fld>
            <a:endParaRPr lang="en-US" dirty="0"/>
          </a:p>
        </p:txBody>
      </p:sp>
      <p:sp>
        <p:nvSpPr>
          <p:cNvPr id="6" name="Footer Placeholder 5"/>
          <p:cNvSpPr>
            <a:spLocks noGrp="1"/>
          </p:cNvSpPr>
          <p:nvPr>
            <p:ph type="ftr" sz="quarter" idx="11"/>
          </p:nvPr>
        </p:nvSpPr>
        <p:spPr>
          <a:xfrm>
            <a:off x="435895" y="5951814"/>
            <a:ext cx="5187908" cy="365125"/>
          </a:xfrm>
          <a:prstGeom prst="rect">
            <a:avLst/>
          </a:prstGeom>
        </p:spPr>
        <p:txBody>
          <a:bodyPr/>
          <a:lstStyle>
            <a:lvl1pPr>
              <a:defRPr>
                <a:solidFill>
                  <a:schemeClr val="tx1">
                    <a:lumMod val="50000"/>
                    <a:lumOff val="50000"/>
                  </a:schemeClr>
                </a:solidFill>
              </a:defRPr>
            </a:lvl1pPr>
          </a:lstStyle>
          <a:p>
            <a:r>
              <a:rPr lang="en-US" dirty="0"/>
              <a:t>Regulus Asset management</a:t>
            </a:r>
          </a:p>
        </p:txBody>
      </p:sp>
    </p:spTree>
    <p:extLst>
      <p:ext uri="{BB962C8B-B14F-4D97-AF65-F5344CB8AC3E}">
        <p14:creationId xmlns:p14="http://schemas.microsoft.com/office/powerpoint/2010/main" val="982859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435895" y="729658"/>
            <a:ext cx="8272212" cy="98833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65416" y="2250895"/>
            <a:ext cx="3815306" cy="536005"/>
          </a:xfrm>
          <a:prstGeom prst="rect">
            <a:avLst/>
          </a:prstGeo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35896" y="2926055"/>
            <a:ext cx="4044825" cy="2934999"/>
          </a:xfrm>
          <a:prstGeom prst="rect">
            <a:avLst/>
          </a:prstGeo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3" y="2250895"/>
            <a:ext cx="3815305" cy="553373"/>
          </a:xfrm>
          <a:prstGeom prst="rect">
            <a:avLst/>
          </a:prstGeom>
        </p:spPr>
        <p:txBody>
          <a:bodyPr anchor="b">
            <a:noAutofit/>
          </a:bodyPr>
          <a:lstStyle>
            <a:lvl1pPr marL="0" indent="0">
              <a:buNone/>
              <a:defRPr sz="1650" b="0">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63283" y="2926055"/>
            <a:ext cx="4044825" cy="2934999"/>
          </a:xfrm>
          <a:prstGeom prst="rect">
            <a:avLst/>
          </a:prstGeo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704465" y="5956140"/>
            <a:ext cx="2133599" cy="365125"/>
          </a:xfrm>
          <a:prstGeom prst="rect">
            <a:avLst/>
          </a:prstGeom>
        </p:spPr>
        <p:txBody>
          <a:bodyPr/>
          <a:lstStyle>
            <a:lvl1pPr>
              <a:defRPr>
                <a:solidFill>
                  <a:schemeClr val="tx1">
                    <a:lumMod val="50000"/>
                    <a:lumOff val="50000"/>
                  </a:schemeClr>
                </a:solidFill>
              </a:defRPr>
            </a:lvl1pPr>
          </a:lstStyle>
          <a:p>
            <a:fld id="{4EA5FC65-AD15-4415-990F-43089BB01D3B}" type="datetime1">
              <a:rPr lang="en-US" smtClean="0"/>
              <a:t>1/23/2018</a:t>
            </a:fld>
            <a:endParaRPr lang="en-US" dirty="0"/>
          </a:p>
        </p:txBody>
      </p:sp>
      <p:sp>
        <p:nvSpPr>
          <p:cNvPr id="8" name="Footer Placeholder 7"/>
          <p:cNvSpPr>
            <a:spLocks noGrp="1"/>
          </p:cNvSpPr>
          <p:nvPr>
            <p:ph type="ftr" sz="quarter" idx="11"/>
          </p:nvPr>
        </p:nvSpPr>
        <p:spPr>
          <a:xfrm>
            <a:off x="435895" y="5951814"/>
            <a:ext cx="5187908" cy="365125"/>
          </a:xfrm>
          <a:prstGeom prst="rect">
            <a:avLst/>
          </a:prstGeom>
        </p:spPr>
        <p:txBody>
          <a:bodyPr/>
          <a:lstStyle>
            <a:lvl1pPr>
              <a:defRPr>
                <a:solidFill>
                  <a:schemeClr val="tx1">
                    <a:lumMod val="50000"/>
                    <a:lumOff val="50000"/>
                  </a:schemeClr>
                </a:solidFill>
              </a:defRPr>
            </a:lvl1pPr>
          </a:lstStyle>
          <a:p>
            <a:r>
              <a:rPr lang="en-US" dirty="0"/>
              <a:t>Regulus Asset management</a:t>
            </a:r>
          </a:p>
        </p:txBody>
      </p:sp>
      <p:sp>
        <p:nvSpPr>
          <p:cNvPr id="9" name="Slide Number Placeholder 8"/>
          <p:cNvSpPr>
            <a:spLocks noGrp="1"/>
          </p:cNvSpPr>
          <p:nvPr>
            <p:ph type="sldNum" sz="quarter" idx="12"/>
          </p:nvPr>
        </p:nvSpPr>
        <p:spPr>
          <a:xfrm>
            <a:off x="7918726" y="5956140"/>
            <a:ext cx="789383" cy="365125"/>
          </a:xfrm>
          <a:prstGeom prst="rect">
            <a:avLst/>
          </a:prstGeom>
        </p:spPr>
        <p:txBody>
          <a:bodyPr/>
          <a:lstStyle>
            <a:lvl1pPr>
              <a:defRPr>
                <a:solidFill>
                  <a:schemeClr val="tx1">
                    <a:lumMod val="50000"/>
                    <a:lumOff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1063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31921" y="729658"/>
            <a:ext cx="8272212" cy="98833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5704465" y="5956140"/>
            <a:ext cx="2133599" cy="365125"/>
          </a:xfrm>
          <a:prstGeom prst="rect">
            <a:avLst/>
          </a:prstGeom>
        </p:spPr>
        <p:txBody>
          <a:bodyPr/>
          <a:lstStyle>
            <a:lvl1pPr>
              <a:defRPr>
                <a:solidFill>
                  <a:schemeClr val="tx1">
                    <a:lumMod val="50000"/>
                    <a:lumOff val="50000"/>
                  </a:schemeClr>
                </a:solidFill>
              </a:defRPr>
            </a:lvl1pPr>
          </a:lstStyle>
          <a:p>
            <a:fld id="{16C2131F-6E87-4887-B5B4-3F08CC04F940}" type="datetime1">
              <a:rPr lang="en-US" smtClean="0"/>
              <a:t>1/23/2018</a:t>
            </a:fld>
            <a:endParaRPr lang="en-US" dirty="0"/>
          </a:p>
        </p:txBody>
      </p:sp>
      <p:sp>
        <p:nvSpPr>
          <p:cNvPr id="4" name="Footer Placeholder 3"/>
          <p:cNvSpPr>
            <a:spLocks noGrp="1"/>
          </p:cNvSpPr>
          <p:nvPr>
            <p:ph type="ftr" sz="quarter" idx="11"/>
          </p:nvPr>
        </p:nvSpPr>
        <p:spPr>
          <a:xfrm>
            <a:off x="435895" y="5951814"/>
            <a:ext cx="5187908" cy="365125"/>
          </a:xfrm>
          <a:prstGeom prst="rect">
            <a:avLst/>
          </a:prstGeom>
        </p:spPr>
        <p:txBody>
          <a:bodyPr/>
          <a:lstStyle>
            <a:lvl1pPr>
              <a:defRPr>
                <a:solidFill>
                  <a:schemeClr val="tx1">
                    <a:lumMod val="50000"/>
                    <a:lumOff val="50000"/>
                  </a:schemeClr>
                </a:solidFill>
              </a:defRPr>
            </a:lvl1pPr>
          </a:lstStyle>
          <a:p>
            <a:r>
              <a:rPr lang="en-US" dirty="0"/>
              <a:t>Regulus Asset management</a:t>
            </a:r>
          </a:p>
        </p:txBody>
      </p:sp>
      <p:sp>
        <p:nvSpPr>
          <p:cNvPr id="5" name="Slide Number Placeholder 4"/>
          <p:cNvSpPr>
            <a:spLocks noGrp="1"/>
          </p:cNvSpPr>
          <p:nvPr>
            <p:ph type="sldNum" sz="quarter" idx="12"/>
          </p:nvPr>
        </p:nvSpPr>
        <p:spPr>
          <a:xfrm>
            <a:off x="7918726" y="5956140"/>
            <a:ext cx="789383" cy="365125"/>
          </a:xfrm>
          <a:prstGeom prst="rect">
            <a:avLst/>
          </a:prstGeom>
        </p:spPr>
        <p:txBody>
          <a:bodyPr/>
          <a:lstStyle>
            <a:lvl1pPr>
              <a:defRPr>
                <a:solidFill>
                  <a:schemeClr val="tx1">
                    <a:lumMod val="50000"/>
                    <a:lumOff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179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04465" y="5956140"/>
            <a:ext cx="2133599" cy="365125"/>
          </a:xfrm>
          <a:prstGeom prst="rect">
            <a:avLst/>
          </a:prstGeom>
        </p:spPr>
        <p:txBody>
          <a:bodyPr/>
          <a:lstStyle>
            <a:lvl1pPr>
              <a:defRPr>
                <a:solidFill>
                  <a:schemeClr val="tx1">
                    <a:lumMod val="50000"/>
                    <a:lumOff val="50000"/>
                  </a:schemeClr>
                </a:solidFill>
              </a:defRPr>
            </a:lvl1pPr>
          </a:lstStyle>
          <a:p>
            <a:fld id="{117412D9-0080-4C20-BAE2-58A56C028BE3}" type="datetime1">
              <a:rPr lang="en-US" smtClean="0"/>
              <a:t>1/23/2018</a:t>
            </a:fld>
            <a:endParaRPr lang="en-US" dirty="0"/>
          </a:p>
        </p:txBody>
      </p:sp>
      <p:sp>
        <p:nvSpPr>
          <p:cNvPr id="3" name="Footer Placeholder 2"/>
          <p:cNvSpPr>
            <a:spLocks noGrp="1"/>
          </p:cNvSpPr>
          <p:nvPr>
            <p:ph type="ftr" sz="quarter" idx="11"/>
          </p:nvPr>
        </p:nvSpPr>
        <p:spPr>
          <a:xfrm>
            <a:off x="435895" y="5951814"/>
            <a:ext cx="5187908" cy="365125"/>
          </a:xfrm>
          <a:prstGeom prst="rect">
            <a:avLst/>
          </a:prstGeom>
        </p:spPr>
        <p:txBody>
          <a:bodyPr/>
          <a:lstStyle>
            <a:lvl1pPr>
              <a:defRPr>
                <a:solidFill>
                  <a:schemeClr val="tx1">
                    <a:lumMod val="50000"/>
                    <a:lumOff val="50000"/>
                  </a:schemeClr>
                </a:solidFill>
              </a:defRPr>
            </a:lvl1pPr>
          </a:lstStyle>
          <a:p>
            <a:r>
              <a:rPr lang="en-US" dirty="0"/>
              <a:t>Regulus Asset management</a:t>
            </a:r>
          </a:p>
        </p:txBody>
      </p:sp>
      <p:sp>
        <p:nvSpPr>
          <p:cNvPr id="4" name="Slide Number Placeholder 3"/>
          <p:cNvSpPr>
            <a:spLocks noGrp="1"/>
          </p:cNvSpPr>
          <p:nvPr>
            <p:ph type="sldNum" sz="quarter" idx="12"/>
          </p:nvPr>
        </p:nvSpPr>
        <p:spPr>
          <a:xfrm>
            <a:off x="7918726" y="5956140"/>
            <a:ext cx="789383" cy="365125"/>
          </a:xfrm>
          <a:prstGeom prst="rect">
            <a:avLst/>
          </a:prstGeom>
        </p:spPr>
        <p:txBody>
          <a:bodyPr/>
          <a:lstStyle>
            <a:lvl1pPr>
              <a:defRPr>
                <a:solidFill>
                  <a:schemeClr val="tx1">
                    <a:lumMod val="50000"/>
                    <a:lumOff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3405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a:prstGeom prst="rect">
            <a:avLst/>
          </a:prstGeo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a:prstGeom prst="rect">
            <a:avLst/>
          </a:prstGeo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9" y="5262299"/>
            <a:ext cx="4402490" cy="689515"/>
          </a:xfrm>
          <a:prstGeom prst="rect">
            <a:avLst/>
          </a:prstGeom>
        </p:spPr>
        <p:txBody>
          <a:bodyPr anchor="ctr">
            <a:normAutofit/>
          </a:bodyPr>
          <a:lstStyle>
            <a:lvl1pPr marL="0" indent="0" algn="r">
              <a:buNone/>
              <a:defRPr sz="825">
                <a:solidFill>
                  <a:schemeClr val="bg1"/>
                </a:solidFill>
              </a:defRPr>
            </a:lvl1pPr>
            <a:lvl2pPr marL="342892" indent="0">
              <a:buNone/>
              <a:defRPr sz="825"/>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a:xfrm>
            <a:off x="5704465" y="5956140"/>
            <a:ext cx="2133599" cy="365125"/>
          </a:xfrm>
          <a:prstGeom prst="rect">
            <a:avLst/>
          </a:prstGeom>
        </p:spPr>
        <p:txBody>
          <a:bodyPr/>
          <a:lstStyle>
            <a:lvl1pPr>
              <a:defRPr>
                <a:solidFill>
                  <a:schemeClr val="bg1"/>
                </a:solidFill>
              </a:defRPr>
            </a:lvl1pPr>
          </a:lstStyle>
          <a:p>
            <a:fld id="{968CF8CE-1B0B-42EA-B902-4FC163367DC6}" type="datetime1">
              <a:rPr lang="en-US" smtClean="0"/>
              <a:t>1/23/2018</a:t>
            </a:fld>
            <a:endParaRPr lang="en-US" dirty="0"/>
          </a:p>
        </p:txBody>
      </p:sp>
      <p:sp>
        <p:nvSpPr>
          <p:cNvPr id="6" name="Footer Placeholder 5"/>
          <p:cNvSpPr>
            <a:spLocks noGrp="1"/>
          </p:cNvSpPr>
          <p:nvPr>
            <p:ph type="ftr" sz="quarter" idx="11"/>
          </p:nvPr>
        </p:nvSpPr>
        <p:spPr>
          <a:xfrm>
            <a:off x="435895" y="5951814"/>
            <a:ext cx="5187908" cy="365125"/>
          </a:xfrm>
          <a:prstGeom prst="rect">
            <a:avLst/>
          </a:prstGeom>
        </p:spPr>
        <p:txBody>
          <a:bodyPr/>
          <a:lstStyle>
            <a:lvl1pPr>
              <a:defRPr>
                <a:solidFill>
                  <a:schemeClr val="bg1"/>
                </a:solidFill>
              </a:defRPr>
            </a:lvl1pPr>
          </a:lstStyle>
          <a:p>
            <a:r>
              <a:rPr lang="en-US" dirty="0"/>
              <a:t>Regulus Asset management</a:t>
            </a:r>
          </a:p>
        </p:txBody>
      </p:sp>
      <p:sp>
        <p:nvSpPr>
          <p:cNvPr id="7" name="Slide Number Placeholder 6"/>
          <p:cNvSpPr>
            <a:spLocks noGrp="1"/>
          </p:cNvSpPr>
          <p:nvPr>
            <p:ph type="sldNum" sz="quarter" idx="12"/>
          </p:nvPr>
        </p:nvSpPr>
        <p:spPr>
          <a:xfrm>
            <a:off x="7918726" y="5956140"/>
            <a:ext cx="789383"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3288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a:prstGeom prst="rect">
            <a:avLst/>
          </a:prstGeo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a:prstGeom prst="rect">
            <a:avLst/>
          </a:prstGeom>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dirty="0"/>
              <a:t>Click icon to add picture</a:t>
            </a:r>
          </a:p>
        </p:txBody>
      </p:sp>
      <p:sp>
        <p:nvSpPr>
          <p:cNvPr id="4" name="Text Placeholder 3"/>
          <p:cNvSpPr>
            <a:spLocks noGrp="1"/>
          </p:cNvSpPr>
          <p:nvPr>
            <p:ph type="body" sz="half" idx="2"/>
          </p:nvPr>
        </p:nvSpPr>
        <p:spPr>
          <a:xfrm>
            <a:off x="435895" y="5260130"/>
            <a:ext cx="8272213" cy="598671"/>
          </a:xfrm>
          <a:prstGeom prst="rect">
            <a:avLst/>
          </a:prstGeom>
        </p:spPr>
        <p:txBody>
          <a:bodyPr>
            <a:normAutofit/>
          </a:bodyPr>
          <a:lstStyle>
            <a:lvl1pPr marL="0" indent="0">
              <a:buNone/>
              <a:defRPr sz="9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a:xfrm>
            <a:off x="5704465" y="5956140"/>
            <a:ext cx="2133599" cy="365125"/>
          </a:xfrm>
          <a:prstGeom prst="rect">
            <a:avLst/>
          </a:prstGeom>
        </p:spPr>
        <p:txBody>
          <a:bodyPr/>
          <a:lstStyle>
            <a:lvl1pPr>
              <a:defRPr>
                <a:solidFill>
                  <a:schemeClr val="tx1">
                    <a:lumMod val="50000"/>
                    <a:lumOff val="50000"/>
                  </a:schemeClr>
                </a:solidFill>
              </a:defRPr>
            </a:lvl1pPr>
          </a:lstStyle>
          <a:p>
            <a:fld id="{B835347F-5693-4F91-82BB-9339817A36C1}" type="datetime1">
              <a:rPr lang="en-US" smtClean="0"/>
              <a:t>1/23/2018</a:t>
            </a:fld>
            <a:endParaRPr lang="en-US" dirty="0"/>
          </a:p>
        </p:txBody>
      </p:sp>
      <p:sp>
        <p:nvSpPr>
          <p:cNvPr id="6" name="Footer Placeholder 5"/>
          <p:cNvSpPr>
            <a:spLocks noGrp="1"/>
          </p:cNvSpPr>
          <p:nvPr>
            <p:ph type="ftr" sz="quarter" idx="11"/>
          </p:nvPr>
        </p:nvSpPr>
        <p:spPr>
          <a:xfrm>
            <a:off x="435895" y="5951814"/>
            <a:ext cx="5187908" cy="365125"/>
          </a:xfrm>
          <a:prstGeom prst="rect">
            <a:avLst/>
          </a:prstGeom>
        </p:spPr>
        <p:txBody>
          <a:bodyPr/>
          <a:lstStyle>
            <a:lvl1pPr>
              <a:defRPr>
                <a:solidFill>
                  <a:schemeClr val="tx1">
                    <a:lumMod val="50000"/>
                    <a:lumOff val="50000"/>
                  </a:schemeClr>
                </a:solidFill>
              </a:defRPr>
            </a:lvl1pPr>
          </a:lstStyle>
          <a:p>
            <a:r>
              <a:rPr lang="en-US" dirty="0"/>
              <a:t>Regulus Asset management</a:t>
            </a:r>
          </a:p>
        </p:txBody>
      </p:sp>
      <p:sp>
        <p:nvSpPr>
          <p:cNvPr id="7" name="Slide Number Placeholder 6"/>
          <p:cNvSpPr>
            <a:spLocks noGrp="1"/>
          </p:cNvSpPr>
          <p:nvPr>
            <p:ph type="sldNum" sz="quarter" idx="12"/>
          </p:nvPr>
        </p:nvSpPr>
        <p:spPr>
          <a:xfrm>
            <a:off x="7918726" y="5956140"/>
            <a:ext cx="789383" cy="365125"/>
          </a:xfrm>
          <a:prstGeom prst="rect">
            <a:avLst/>
          </a:prstGeom>
        </p:spPr>
        <p:txBody>
          <a:bodyPr/>
          <a:lstStyle>
            <a:lvl1pPr>
              <a:defRPr>
                <a:solidFill>
                  <a:schemeClr val="tx1">
                    <a:lumMod val="50000"/>
                    <a:lumOff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3774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35894" y="2336003"/>
            <a:ext cx="8272212" cy="3522794"/>
          </a:xfrm>
          <a:prstGeom prst="rect">
            <a:avLst/>
          </a:prstGeom>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704465" y="5956140"/>
            <a:ext cx="2133599" cy="365125"/>
          </a:xfrm>
          <a:prstGeom prst="rect">
            <a:avLst/>
          </a:prstGeom>
        </p:spPr>
        <p:txBody>
          <a:bodyPr/>
          <a:lstStyle>
            <a:lvl1pPr>
              <a:defRPr>
                <a:solidFill>
                  <a:schemeClr val="tx1">
                    <a:lumMod val="50000"/>
                    <a:lumOff val="50000"/>
                  </a:schemeClr>
                </a:solidFill>
              </a:defRPr>
            </a:lvl1pPr>
          </a:lstStyle>
          <a:p>
            <a:fld id="{9F367FC5-21A4-4D23-8699-2AE96A9A95D9}" type="datetime1">
              <a:rPr lang="en-US" smtClean="0"/>
              <a:t>1/23/2018</a:t>
            </a:fld>
            <a:endParaRPr lang="en-US" dirty="0"/>
          </a:p>
        </p:txBody>
      </p:sp>
      <p:sp>
        <p:nvSpPr>
          <p:cNvPr id="5" name="Footer Placeholder 4"/>
          <p:cNvSpPr>
            <a:spLocks noGrp="1"/>
          </p:cNvSpPr>
          <p:nvPr>
            <p:ph type="ftr" sz="quarter" idx="11"/>
          </p:nvPr>
        </p:nvSpPr>
        <p:spPr>
          <a:xfrm>
            <a:off x="435895" y="5951814"/>
            <a:ext cx="5187908" cy="365125"/>
          </a:xfrm>
          <a:prstGeom prst="rect">
            <a:avLst/>
          </a:prstGeom>
        </p:spPr>
        <p:txBody>
          <a:bodyPr/>
          <a:lstStyle>
            <a:lvl1pPr>
              <a:defRPr>
                <a:solidFill>
                  <a:schemeClr val="tx1">
                    <a:lumMod val="50000"/>
                    <a:lumOff val="50000"/>
                  </a:schemeClr>
                </a:solidFill>
              </a:defRPr>
            </a:lvl1pPr>
          </a:lstStyle>
          <a:p>
            <a:r>
              <a:rPr lang="en-US" dirty="0"/>
              <a:t>Regulus Asset management</a:t>
            </a:r>
          </a:p>
        </p:txBody>
      </p:sp>
      <p:sp>
        <p:nvSpPr>
          <p:cNvPr id="6" name="Slide Number Placeholder 5"/>
          <p:cNvSpPr>
            <a:spLocks noGrp="1"/>
          </p:cNvSpPr>
          <p:nvPr>
            <p:ph type="sldNum" sz="quarter" idx="12"/>
          </p:nvPr>
        </p:nvSpPr>
        <p:spPr>
          <a:xfrm>
            <a:off x="7918726" y="5956140"/>
            <a:ext cx="789383" cy="365125"/>
          </a:xfrm>
          <a:prstGeom prst="rect">
            <a:avLst/>
          </a:prstGeom>
        </p:spPr>
        <p:txBody>
          <a:bodyPr/>
          <a:lstStyle>
            <a:lvl1pPr>
              <a:defRPr>
                <a:solidFill>
                  <a:schemeClr val="tx1">
                    <a:lumMod val="50000"/>
                    <a:lumOff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737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A0B0-D924-444C-B461-E3AECBC8A797}"/>
              </a:ext>
            </a:extLst>
          </p:cNvPr>
          <p:cNvSpPr>
            <a:spLocks noGrp="1"/>
          </p:cNvSpPr>
          <p:nvPr>
            <p:ph type="title"/>
          </p:nvPr>
        </p:nvSpPr>
        <p:spPr>
          <a:xfrm>
            <a:off x="435894" y="705124"/>
            <a:ext cx="8272212" cy="1189554"/>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01DB23A-E3F5-4CA0-A3BB-668BED88AC8B}"/>
              </a:ext>
            </a:extLst>
          </p:cNvPr>
          <p:cNvSpPr>
            <a:spLocks noGrp="1"/>
          </p:cNvSpPr>
          <p:nvPr>
            <p:ph type="dt" sz="half" idx="10"/>
          </p:nvPr>
        </p:nvSpPr>
        <p:spPr>
          <a:xfrm>
            <a:off x="5704465" y="5956140"/>
            <a:ext cx="2133599" cy="365125"/>
          </a:xfrm>
          <a:prstGeom prst="rect">
            <a:avLst/>
          </a:prstGeom>
        </p:spPr>
        <p:txBody>
          <a:bodyPr/>
          <a:lstStyle>
            <a:lvl1pPr>
              <a:defRPr>
                <a:solidFill>
                  <a:schemeClr val="tx1">
                    <a:lumMod val="50000"/>
                    <a:lumOff val="50000"/>
                  </a:schemeClr>
                </a:solidFill>
              </a:defRPr>
            </a:lvl1pPr>
          </a:lstStyle>
          <a:p>
            <a:pPr defTabSz="342900"/>
            <a:endParaRPr lang="en-US" dirty="0">
              <a:solidFill>
                <a:prstClr val="black">
                  <a:lumMod val="50000"/>
                  <a:lumOff val="50000"/>
                </a:prstClr>
              </a:solidFill>
            </a:endParaRPr>
          </a:p>
        </p:txBody>
      </p:sp>
      <p:sp>
        <p:nvSpPr>
          <p:cNvPr id="4" name="Footer Placeholder 3">
            <a:extLst>
              <a:ext uri="{FF2B5EF4-FFF2-40B4-BE49-F238E27FC236}">
                <a16:creationId xmlns:a16="http://schemas.microsoft.com/office/drawing/2014/main" id="{BE2ED11C-5312-4DA3-84B6-BCD074E1546E}"/>
              </a:ext>
            </a:extLst>
          </p:cNvPr>
          <p:cNvSpPr>
            <a:spLocks noGrp="1"/>
          </p:cNvSpPr>
          <p:nvPr>
            <p:ph type="ftr" sz="quarter" idx="11"/>
          </p:nvPr>
        </p:nvSpPr>
        <p:spPr>
          <a:xfrm>
            <a:off x="435895" y="5951814"/>
            <a:ext cx="5187908" cy="365125"/>
          </a:xfrm>
          <a:prstGeom prst="rect">
            <a:avLst/>
          </a:prstGeom>
        </p:spPr>
        <p:txBody>
          <a:bodyPr/>
          <a:lstStyle>
            <a:lvl1pPr>
              <a:defRPr>
                <a:solidFill>
                  <a:schemeClr val="tx1">
                    <a:lumMod val="50000"/>
                    <a:lumOff val="50000"/>
                  </a:schemeClr>
                </a:solidFill>
              </a:defRPr>
            </a:lvl1pPr>
          </a:lstStyle>
          <a:p>
            <a:pPr defTabSz="342900"/>
            <a:endParaRPr lang="en-US" dirty="0">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96B4495D-24AA-46FA-B374-5E1810953040}"/>
              </a:ext>
            </a:extLst>
          </p:cNvPr>
          <p:cNvSpPr>
            <a:spLocks noGrp="1"/>
          </p:cNvSpPr>
          <p:nvPr>
            <p:ph type="sldNum" sz="quarter" idx="12"/>
          </p:nvPr>
        </p:nvSpPr>
        <p:spPr>
          <a:xfrm>
            <a:off x="7918726" y="5956140"/>
            <a:ext cx="789383" cy="365125"/>
          </a:xfrm>
          <a:prstGeom prst="rect">
            <a:avLst/>
          </a:prstGeom>
        </p:spPr>
        <p:txBody>
          <a:bodyPr/>
          <a:lstStyle>
            <a:lvl1pPr>
              <a:defRPr>
                <a:solidFill>
                  <a:schemeClr val="tx1">
                    <a:lumMod val="50000"/>
                    <a:lumOff val="50000"/>
                  </a:schemeClr>
                </a:solidFill>
              </a:defRPr>
            </a:lvl1pPr>
          </a:lstStyle>
          <a:p>
            <a:pPr defTabSz="342900"/>
            <a:fld id="{D57F1E4F-1CFF-5643-939E-217C01CDF565}" type="slidenum">
              <a:rPr lang="en-US" smtClean="0">
                <a:solidFill>
                  <a:prstClr val="black">
                    <a:lumMod val="50000"/>
                    <a:lumOff val="50000"/>
                  </a:prstClr>
                </a:solidFill>
              </a:rPr>
              <a:pPr defTabSz="342900"/>
              <a:t>‹#›</a:t>
            </a:fld>
            <a:endParaRPr lang="en-US" dirty="0">
              <a:solidFill>
                <a:prstClr val="black">
                  <a:lumMod val="50000"/>
                  <a:lumOff val="50000"/>
                </a:prstClr>
              </a:solidFill>
            </a:endParaRPr>
          </a:p>
        </p:txBody>
      </p:sp>
    </p:spTree>
    <p:extLst>
      <p:ext uri="{BB962C8B-B14F-4D97-AF65-F5344CB8AC3E}">
        <p14:creationId xmlns:p14="http://schemas.microsoft.com/office/powerpoint/2010/main" val="718387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2" y="599725"/>
            <a:ext cx="2180113" cy="581695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2" y="675729"/>
            <a:ext cx="1503123" cy="5183073"/>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4" y="675729"/>
            <a:ext cx="5922209" cy="5183073"/>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6" y="5956140"/>
            <a:ext cx="996106" cy="365125"/>
          </a:xfrm>
          <a:prstGeom prst="rect">
            <a:avLst/>
          </a:prstGeom>
        </p:spPr>
        <p:txBody>
          <a:bodyPr/>
          <a:lstStyle>
            <a:lvl1pPr>
              <a:defRPr>
                <a:solidFill>
                  <a:schemeClr val="bg1"/>
                </a:solidFill>
              </a:defRPr>
            </a:lvl1pPr>
          </a:lstStyle>
          <a:p>
            <a:fld id="{894C2C98-E569-43A2-B73C-098C4C6E91FD}" type="datetime1">
              <a:rPr lang="en-US" smtClean="0"/>
              <a:t>1/23/2018</a:t>
            </a:fld>
            <a:endParaRPr lang="en-US" dirty="0"/>
          </a:p>
        </p:txBody>
      </p:sp>
      <p:sp>
        <p:nvSpPr>
          <p:cNvPr id="5" name="Footer Placeholder 4"/>
          <p:cNvSpPr>
            <a:spLocks noGrp="1"/>
          </p:cNvSpPr>
          <p:nvPr>
            <p:ph type="ftr" sz="quarter" idx="11"/>
          </p:nvPr>
        </p:nvSpPr>
        <p:spPr>
          <a:xfrm>
            <a:off x="581194" y="5951814"/>
            <a:ext cx="5922209" cy="365125"/>
          </a:xfrm>
          <a:prstGeom prst="rect">
            <a:avLst/>
          </a:prstGeom>
        </p:spPr>
        <p:txBody>
          <a:bodyPr/>
          <a:lstStyle>
            <a:lvl1pPr>
              <a:defRPr>
                <a:solidFill>
                  <a:schemeClr val="tx1">
                    <a:lumMod val="50000"/>
                    <a:lumOff val="50000"/>
                  </a:schemeClr>
                </a:solidFill>
              </a:defRPr>
            </a:lvl1pPr>
          </a:lstStyle>
          <a:p>
            <a:r>
              <a:rPr lang="en-US" dirty="0"/>
              <a:t>Regulus Asset management</a:t>
            </a:r>
          </a:p>
        </p:txBody>
      </p:sp>
      <p:sp>
        <p:nvSpPr>
          <p:cNvPr id="6" name="Slide Number Placeholder 5"/>
          <p:cNvSpPr>
            <a:spLocks noGrp="1"/>
          </p:cNvSpPr>
          <p:nvPr>
            <p:ph type="sldNum" sz="quarter" idx="12"/>
          </p:nvPr>
        </p:nvSpPr>
        <p:spPr>
          <a:xfrm>
            <a:off x="7834963" y="5956140"/>
            <a:ext cx="873146"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5376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A0B0-D924-444C-B461-E3AECBC8A797}"/>
              </a:ext>
            </a:extLst>
          </p:cNvPr>
          <p:cNvSpPr>
            <a:spLocks noGrp="1"/>
          </p:cNvSpPr>
          <p:nvPr>
            <p:ph type="title"/>
          </p:nvPr>
        </p:nvSpPr>
        <p:spPr>
          <a:xfrm>
            <a:off x="435894" y="705124"/>
            <a:ext cx="8272212" cy="1189554"/>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01DB23A-E3F5-4CA0-A3BB-668BED88AC8B}"/>
              </a:ext>
            </a:extLst>
          </p:cNvPr>
          <p:cNvSpPr>
            <a:spLocks noGrp="1"/>
          </p:cNvSpPr>
          <p:nvPr>
            <p:ph type="dt" sz="half" idx="10"/>
          </p:nvPr>
        </p:nvSpPr>
        <p:spPr>
          <a:xfrm>
            <a:off x="5704465" y="5956140"/>
            <a:ext cx="2133599" cy="365125"/>
          </a:xfrm>
          <a:prstGeom prst="rect">
            <a:avLst/>
          </a:prstGeom>
        </p:spPr>
        <p:txBody>
          <a:bodyPr/>
          <a:lstStyle>
            <a:lvl1pPr>
              <a:defRPr>
                <a:solidFill>
                  <a:schemeClr val="tx1">
                    <a:lumMod val="50000"/>
                    <a:lumOff val="50000"/>
                  </a:schemeClr>
                </a:solidFill>
              </a:defRPr>
            </a:lvl1pPr>
          </a:lstStyle>
          <a:p>
            <a:fld id="{48137BFA-F949-4376-9199-A9A44DC4226F}" type="datetime1">
              <a:rPr lang="en-US" smtClean="0"/>
              <a:t>1/23/2018</a:t>
            </a:fld>
            <a:endParaRPr lang="en-US" dirty="0"/>
          </a:p>
        </p:txBody>
      </p:sp>
      <p:sp>
        <p:nvSpPr>
          <p:cNvPr id="4" name="Footer Placeholder 3">
            <a:extLst>
              <a:ext uri="{FF2B5EF4-FFF2-40B4-BE49-F238E27FC236}">
                <a16:creationId xmlns:a16="http://schemas.microsoft.com/office/drawing/2014/main" id="{BE2ED11C-5312-4DA3-84B6-BCD074E1546E}"/>
              </a:ext>
            </a:extLst>
          </p:cNvPr>
          <p:cNvSpPr>
            <a:spLocks noGrp="1"/>
          </p:cNvSpPr>
          <p:nvPr>
            <p:ph type="ftr" sz="quarter" idx="11"/>
          </p:nvPr>
        </p:nvSpPr>
        <p:spPr>
          <a:xfrm>
            <a:off x="435895" y="5951814"/>
            <a:ext cx="5187908" cy="365125"/>
          </a:xfrm>
          <a:prstGeom prst="rect">
            <a:avLst/>
          </a:prstGeom>
        </p:spPr>
        <p:txBody>
          <a:bodyPr/>
          <a:lstStyle>
            <a:lvl1pPr>
              <a:defRPr>
                <a:solidFill>
                  <a:schemeClr val="tx1">
                    <a:lumMod val="50000"/>
                    <a:lumOff val="50000"/>
                  </a:schemeClr>
                </a:solidFill>
              </a:defRPr>
            </a:lvl1pPr>
          </a:lstStyle>
          <a:p>
            <a:r>
              <a:rPr lang="en-US" dirty="0"/>
              <a:t>Regulus Asset management</a:t>
            </a:r>
          </a:p>
        </p:txBody>
      </p:sp>
      <p:sp>
        <p:nvSpPr>
          <p:cNvPr id="5" name="Slide Number Placeholder 4">
            <a:extLst>
              <a:ext uri="{FF2B5EF4-FFF2-40B4-BE49-F238E27FC236}">
                <a16:creationId xmlns:a16="http://schemas.microsoft.com/office/drawing/2014/main" id="{96B4495D-24AA-46FA-B374-5E1810953040}"/>
              </a:ext>
            </a:extLst>
          </p:cNvPr>
          <p:cNvSpPr>
            <a:spLocks noGrp="1"/>
          </p:cNvSpPr>
          <p:nvPr>
            <p:ph type="sldNum" sz="quarter" idx="12"/>
          </p:nvPr>
        </p:nvSpPr>
        <p:spPr>
          <a:xfrm>
            <a:off x="7918726" y="5956140"/>
            <a:ext cx="789383" cy="365125"/>
          </a:xfrm>
          <a:prstGeom prst="rect">
            <a:avLst/>
          </a:prstGeom>
        </p:spPr>
        <p:txBody>
          <a:bodyPr/>
          <a:lstStyle>
            <a:lvl1pPr>
              <a:defRPr>
                <a:solidFill>
                  <a:schemeClr val="tx1">
                    <a:lumMod val="50000"/>
                    <a:lumOff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149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3DDBA4C-12B5-4872-8604-AF65AFC5D3DC}"/>
              </a:ext>
            </a:extLst>
          </p:cNvPr>
          <p:cNvSpPr>
            <a:spLocks noGrp="1"/>
          </p:cNvSpPr>
          <p:nvPr>
            <p:ph type="pic" sz="quarter" idx="13"/>
          </p:nvPr>
        </p:nvSpPr>
        <p:spPr>
          <a:xfrm rot="16200000">
            <a:off x="1143000" y="3319343"/>
            <a:ext cx="6858001" cy="236864"/>
          </a:xfrm>
          <a:custGeom>
            <a:avLst/>
            <a:gdLst>
              <a:gd name="connsiteX0" fmla="*/ 0 w 3724275"/>
              <a:gd name="connsiteY0" fmla="*/ 0 h 5264150"/>
              <a:gd name="connsiteX1" fmla="*/ 3724275 w 3724275"/>
              <a:gd name="connsiteY1" fmla="*/ 0 h 5264150"/>
              <a:gd name="connsiteX2" fmla="*/ 3724275 w 3724275"/>
              <a:gd name="connsiteY2" fmla="*/ 5264150 h 5264150"/>
              <a:gd name="connsiteX3" fmla="*/ 0 w 3724275"/>
              <a:gd name="connsiteY3" fmla="*/ 5264150 h 5264150"/>
              <a:gd name="connsiteX4" fmla="*/ 0 w 3724275"/>
              <a:gd name="connsiteY4" fmla="*/ 0 h 5264150"/>
              <a:gd name="connsiteX0" fmla="*/ 0 w 3724275"/>
              <a:gd name="connsiteY0" fmla="*/ 0 h 5264150"/>
              <a:gd name="connsiteX1" fmla="*/ 3724275 w 3724275"/>
              <a:gd name="connsiteY1" fmla="*/ 0 h 5264150"/>
              <a:gd name="connsiteX2" fmla="*/ 3724275 w 3724275"/>
              <a:gd name="connsiteY2" fmla="*/ 5264150 h 5264150"/>
              <a:gd name="connsiteX3" fmla="*/ 2053988 w 3724275"/>
              <a:gd name="connsiteY3" fmla="*/ 2909911 h 5264150"/>
              <a:gd name="connsiteX4" fmla="*/ 0 w 3724275"/>
              <a:gd name="connsiteY4" fmla="*/ 0 h 526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4275" h="5264150">
                <a:moveTo>
                  <a:pt x="0" y="0"/>
                </a:moveTo>
                <a:lnTo>
                  <a:pt x="3724275" y="0"/>
                </a:lnTo>
                <a:lnTo>
                  <a:pt x="3724275" y="5264150"/>
                </a:lnTo>
                <a:lnTo>
                  <a:pt x="2053988" y="2909911"/>
                </a:lnTo>
                <a:lnTo>
                  <a:pt x="0" y="0"/>
                </a:lnTo>
                <a:close/>
              </a:path>
            </a:pathLst>
          </a:custGeom>
        </p:spPr>
        <p:txBody>
          <a:bodyPr/>
          <a:lstStyle/>
          <a:p>
            <a:endParaRPr lang="en-US" dirty="0"/>
          </a:p>
        </p:txBody>
      </p:sp>
      <p:sp>
        <p:nvSpPr>
          <p:cNvPr id="3" name="Slide Number Placeholder 5">
            <a:extLst>
              <a:ext uri="{FF2B5EF4-FFF2-40B4-BE49-F238E27FC236}">
                <a16:creationId xmlns:a16="http://schemas.microsoft.com/office/drawing/2014/main" id="{EB1CDF04-0BA2-456B-899E-EAF720C27DF6}"/>
              </a:ext>
            </a:extLst>
          </p:cNvPr>
          <p:cNvSpPr>
            <a:spLocks noGrp="1"/>
          </p:cNvSpPr>
          <p:nvPr>
            <p:ph type="sldNum" sz="quarter" idx="4"/>
          </p:nvPr>
        </p:nvSpPr>
        <p:spPr>
          <a:xfrm>
            <a:off x="7086057" y="6502569"/>
            <a:ext cx="2057943" cy="364206"/>
          </a:xfrm>
          <a:prstGeom prst="rect">
            <a:avLst/>
          </a:prstGeom>
        </p:spPr>
        <p:txBody>
          <a:bodyPr vert="horz" lIns="91440" tIns="45720" rIns="91440" bIns="45720" rtlCol="0" anchor="ctr"/>
          <a:lstStyle>
            <a:lvl1pPr algn="r">
              <a:defRPr sz="855">
                <a:solidFill>
                  <a:schemeClr val="tx1">
                    <a:lumMod val="50000"/>
                    <a:lumOff val="50000"/>
                  </a:schemeClr>
                </a:solidFill>
                <a:latin typeface="TradeGothic LT" panose="02000503020000020004" pitchFamily="2" charset="0"/>
              </a:defRPr>
            </a:lvl1pPr>
          </a:lstStyle>
          <a:p>
            <a:fld id="{45CEFC78-609A-4816-9BEF-1422DCD4D477}" type="slidenum">
              <a:rPr lang="en-GB" smtClean="0"/>
              <a:pPr/>
              <a:t>‹#›</a:t>
            </a:fld>
            <a:endParaRPr lang="en-GB" dirty="0"/>
          </a:p>
        </p:txBody>
      </p:sp>
    </p:spTree>
    <p:extLst>
      <p:ext uri="{BB962C8B-B14F-4D97-AF65-F5344CB8AC3E}">
        <p14:creationId xmlns:p14="http://schemas.microsoft.com/office/powerpoint/2010/main" val="22018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object 26">
            <a:extLst>
              <a:ext uri="{FF2B5EF4-FFF2-40B4-BE49-F238E27FC236}">
                <a16:creationId xmlns:a16="http://schemas.microsoft.com/office/drawing/2014/main" id="{24DD7BE2-0CD7-4693-8CC1-094DBFDE8A3E}"/>
              </a:ext>
            </a:extLst>
          </p:cNvPr>
          <p:cNvSpPr txBox="1"/>
          <p:nvPr userDrawn="1"/>
        </p:nvSpPr>
        <p:spPr>
          <a:xfrm>
            <a:off x="2040267" y="97760"/>
            <a:ext cx="866767" cy="210570"/>
          </a:xfrm>
          <a:prstGeom prst="rect">
            <a:avLst/>
          </a:prstGeom>
        </p:spPr>
        <p:txBody>
          <a:bodyPr vert="horz" wrap="square" lIns="0" tIns="0" rIns="0" bIns="0" rtlCol="0">
            <a:spAutoFit/>
          </a:bodyPr>
          <a:lstStyle/>
          <a:p>
            <a:pPr marL="10860" algn="ctr">
              <a:lnSpc>
                <a:spcPct val="100000"/>
              </a:lnSpc>
            </a:pPr>
            <a:r>
              <a:rPr lang="en-GB" sz="684" spc="4" dirty="0">
                <a:solidFill>
                  <a:srgbClr val="A7A9AC"/>
                </a:solidFill>
                <a:latin typeface="TradeGothic LT" panose="02000503020000020004"/>
                <a:cs typeface="Tahoma"/>
              </a:rPr>
              <a:t>THE </a:t>
            </a:r>
          </a:p>
          <a:p>
            <a:pPr marL="10860" algn="ctr">
              <a:lnSpc>
                <a:spcPct val="100000"/>
              </a:lnSpc>
            </a:pPr>
            <a:r>
              <a:rPr lang="en-GB" sz="684" spc="4" dirty="0">
                <a:solidFill>
                  <a:srgbClr val="A7A9AC"/>
                </a:solidFill>
                <a:latin typeface="TradeGothic LT" panose="02000503020000020004"/>
                <a:cs typeface="Tahoma"/>
              </a:rPr>
              <a:t>GROUP</a:t>
            </a:r>
            <a:endParaRPr sz="684" dirty="0">
              <a:solidFill>
                <a:srgbClr val="A7A9AC"/>
              </a:solidFill>
              <a:latin typeface="TradeGothic LT" panose="02000503020000020004"/>
              <a:cs typeface="Tahoma"/>
            </a:endParaRPr>
          </a:p>
        </p:txBody>
      </p:sp>
      <p:sp>
        <p:nvSpPr>
          <p:cNvPr id="13" name="Slide Number Placeholder 5">
            <a:extLst>
              <a:ext uri="{FF2B5EF4-FFF2-40B4-BE49-F238E27FC236}">
                <a16:creationId xmlns:a16="http://schemas.microsoft.com/office/drawing/2014/main" id="{B2C3CF62-D15C-4D71-9FA7-A88CA6418E77}"/>
              </a:ext>
            </a:extLst>
          </p:cNvPr>
          <p:cNvSpPr>
            <a:spLocks noGrp="1"/>
          </p:cNvSpPr>
          <p:nvPr>
            <p:ph type="sldNum" sz="quarter" idx="4"/>
          </p:nvPr>
        </p:nvSpPr>
        <p:spPr>
          <a:xfrm>
            <a:off x="7086057" y="6493794"/>
            <a:ext cx="2057943" cy="364206"/>
          </a:xfrm>
          <a:prstGeom prst="rect">
            <a:avLst/>
          </a:prstGeom>
        </p:spPr>
        <p:txBody>
          <a:bodyPr vert="horz" lIns="91440" tIns="45720" rIns="91440" bIns="45720" rtlCol="0" anchor="ctr"/>
          <a:lstStyle>
            <a:lvl1pPr algn="r">
              <a:defRPr sz="855" b="1">
                <a:solidFill>
                  <a:schemeClr val="tx1">
                    <a:lumMod val="50000"/>
                    <a:lumOff val="50000"/>
                  </a:schemeClr>
                </a:solidFill>
                <a:latin typeface="TradeGothic LT" panose="02000503020000020004" pitchFamily="2" charset="0"/>
              </a:defRPr>
            </a:lvl1pPr>
          </a:lstStyle>
          <a:p>
            <a:fld id="{45CEFC78-609A-4816-9BEF-1422DCD4D477}" type="slidenum">
              <a:rPr lang="en-GB" smtClean="0"/>
              <a:pPr/>
              <a:t>‹#›</a:t>
            </a:fld>
            <a:endParaRPr lang="en-GB" dirty="0"/>
          </a:p>
        </p:txBody>
      </p:sp>
    </p:spTree>
    <p:extLst>
      <p:ext uri="{BB962C8B-B14F-4D97-AF65-F5344CB8AC3E}">
        <p14:creationId xmlns:p14="http://schemas.microsoft.com/office/powerpoint/2010/main" val="170371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Q Page">
    <p:spTree>
      <p:nvGrpSpPr>
        <p:cNvPr id="1" name=""/>
        <p:cNvGrpSpPr/>
        <p:nvPr/>
      </p:nvGrpSpPr>
      <p:grpSpPr>
        <a:xfrm>
          <a:off x="0" y="0"/>
          <a:ext cx="0" cy="0"/>
          <a:chOff x="0" y="0"/>
          <a:chExt cx="0" cy="0"/>
        </a:xfrm>
      </p:grpSpPr>
      <p:sp>
        <p:nvSpPr>
          <p:cNvPr id="2" name="Text Placeholder 10"/>
          <p:cNvSpPr>
            <a:spLocks noGrp="1"/>
          </p:cNvSpPr>
          <p:nvPr>
            <p:ph type="body" sz="quarter" idx="11"/>
          </p:nvPr>
        </p:nvSpPr>
        <p:spPr>
          <a:xfrm>
            <a:off x="631078" y="880254"/>
            <a:ext cx="3749040" cy="265176"/>
          </a:xfrm>
          <a:prstGeom prst="rect">
            <a:avLst/>
          </a:prstGeom>
        </p:spPr>
        <p:txBody>
          <a:bodyPr lIns="0" bIns="0" anchor="b" anchorCtr="0"/>
          <a:lstStyle>
            <a:lvl1pPr marL="0" indent="0">
              <a:buNone/>
              <a:defRPr sz="1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3" name="Text Placeholder 10"/>
          <p:cNvSpPr>
            <a:spLocks noGrp="1"/>
          </p:cNvSpPr>
          <p:nvPr>
            <p:ph type="body" sz="quarter" idx="12"/>
          </p:nvPr>
        </p:nvSpPr>
        <p:spPr>
          <a:xfrm>
            <a:off x="631078" y="1196087"/>
            <a:ext cx="3749040" cy="2194560"/>
          </a:xfrm>
          <a:prstGeom prst="rect">
            <a:avLst/>
          </a:prstGeom>
        </p:spPr>
        <p:txBody>
          <a:bodyPr/>
          <a:lstStyle>
            <a:lvl1pPr marL="171450" indent="-171450">
              <a:buFont typeface="Wingdings" panose="05000000000000000000" pitchFamily="2" charset="2"/>
              <a:buChar char="§"/>
              <a:defRPr sz="1000" b="1">
                <a:solidFill>
                  <a:srgbClr val="565559"/>
                </a:solidFill>
                <a:latin typeface="Arial" panose="020B0604020202020204" pitchFamily="34" charset="0"/>
                <a:cs typeface="Arial" panose="020B0604020202020204" pitchFamily="34" charset="0"/>
              </a:defRPr>
            </a:lvl1pPr>
          </a:lstStyle>
          <a:p>
            <a:pPr lvl="0"/>
            <a:endParaRPr lang="en-US" dirty="0"/>
          </a:p>
        </p:txBody>
      </p:sp>
      <p:sp>
        <p:nvSpPr>
          <p:cNvPr id="4" name="SmartArt Placeholder 34"/>
          <p:cNvSpPr>
            <a:spLocks noGrp="1"/>
          </p:cNvSpPr>
          <p:nvPr>
            <p:ph type="dgm" sz="quarter" idx="13"/>
          </p:nvPr>
        </p:nvSpPr>
        <p:spPr>
          <a:xfrm>
            <a:off x="631078" y="1176864"/>
            <a:ext cx="3749040" cy="0"/>
          </a:xfrm>
          <a:prstGeom prst="rect">
            <a:avLst/>
          </a:prstGeom>
          <a:noFill/>
          <a:ln w="28575">
            <a:solidFill>
              <a:schemeClr val="accent1"/>
            </a:solidFill>
          </a:ln>
        </p:spPr>
        <p:txBody>
          <a:bodyPr/>
          <a:lstStyle>
            <a:lvl1pPr marL="0" indent="0">
              <a:buNone/>
              <a:defRPr sz="100"/>
            </a:lvl1pPr>
          </a:lstStyle>
          <a:p>
            <a:endParaRPr lang="en-US" dirty="0"/>
          </a:p>
        </p:txBody>
      </p:sp>
      <p:sp>
        <p:nvSpPr>
          <p:cNvPr id="5" name="Text Placeholder 10"/>
          <p:cNvSpPr>
            <a:spLocks noGrp="1"/>
          </p:cNvSpPr>
          <p:nvPr>
            <p:ph type="body" sz="quarter" idx="14"/>
          </p:nvPr>
        </p:nvSpPr>
        <p:spPr>
          <a:xfrm>
            <a:off x="4946934" y="880254"/>
            <a:ext cx="3749040" cy="265176"/>
          </a:xfrm>
          <a:prstGeom prst="rect">
            <a:avLst/>
          </a:prstGeom>
        </p:spPr>
        <p:txBody>
          <a:bodyPr lIns="0" bIns="0" anchor="b" anchorCtr="0"/>
          <a:lstStyle>
            <a:lvl1pPr marL="0" indent="0">
              <a:buNone/>
              <a:defRPr sz="1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6" name="Text Placeholder 10"/>
          <p:cNvSpPr>
            <a:spLocks noGrp="1"/>
          </p:cNvSpPr>
          <p:nvPr>
            <p:ph type="body" sz="quarter" idx="15"/>
          </p:nvPr>
        </p:nvSpPr>
        <p:spPr>
          <a:xfrm>
            <a:off x="4946934" y="1196087"/>
            <a:ext cx="3749040" cy="2194560"/>
          </a:xfrm>
          <a:prstGeom prst="rect">
            <a:avLst/>
          </a:prstGeom>
        </p:spPr>
        <p:txBody>
          <a:bodyPr/>
          <a:lstStyle>
            <a:lvl1pPr marL="171450" indent="-171450">
              <a:buFont typeface="Wingdings" panose="05000000000000000000" pitchFamily="2" charset="2"/>
              <a:buChar char="§"/>
              <a:defRPr sz="1000" b="1">
                <a:solidFill>
                  <a:srgbClr val="565559"/>
                </a:solidFill>
                <a:latin typeface="Arial" panose="020B0604020202020204" pitchFamily="34" charset="0"/>
                <a:cs typeface="Arial" panose="020B0604020202020204" pitchFamily="34" charset="0"/>
              </a:defRPr>
            </a:lvl1pPr>
          </a:lstStyle>
          <a:p>
            <a:pPr lvl="0"/>
            <a:endParaRPr lang="en-US" dirty="0"/>
          </a:p>
        </p:txBody>
      </p:sp>
      <p:sp>
        <p:nvSpPr>
          <p:cNvPr id="7" name="SmartArt Placeholder 34"/>
          <p:cNvSpPr>
            <a:spLocks noGrp="1"/>
          </p:cNvSpPr>
          <p:nvPr>
            <p:ph type="dgm" sz="quarter" idx="16"/>
          </p:nvPr>
        </p:nvSpPr>
        <p:spPr>
          <a:xfrm>
            <a:off x="4946934" y="1176864"/>
            <a:ext cx="3749040" cy="0"/>
          </a:xfrm>
          <a:prstGeom prst="rect">
            <a:avLst/>
          </a:prstGeom>
          <a:noFill/>
          <a:ln w="28575">
            <a:solidFill>
              <a:schemeClr val="accent1"/>
            </a:solidFill>
          </a:ln>
        </p:spPr>
        <p:txBody>
          <a:bodyPr/>
          <a:lstStyle>
            <a:lvl1pPr marL="0" indent="0">
              <a:buNone/>
              <a:defRPr sz="100"/>
            </a:lvl1pPr>
          </a:lstStyle>
          <a:p>
            <a:endParaRPr lang="en-US" dirty="0"/>
          </a:p>
        </p:txBody>
      </p:sp>
      <p:sp>
        <p:nvSpPr>
          <p:cNvPr id="8" name="Text Placeholder 10"/>
          <p:cNvSpPr>
            <a:spLocks noGrp="1"/>
          </p:cNvSpPr>
          <p:nvPr>
            <p:ph type="body" sz="quarter" idx="17"/>
          </p:nvPr>
        </p:nvSpPr>
        <p:spPr>
          <a:xfrm>
            <a:off x="630334" y="3546953"/>
            <a:ext cx="3749040" cy="265176"/>
          </a:xfrm>
          <a:prstGeom prst="rect">
            <a:avLst/>
          </a:prstGeom>
        </p:spPr>
        <p:txBody>
          <a:bodyPr lIns="0" bIns="0" anchor="b" anchorCtr="0"/>
          <a:lstStyle>
            <a:lvl1pPr marL="0" indent="0">
              <a:buNone/>
              <a:defRPr sz="1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9" name="Text Placeholder 10"/>
          <p:cNvSpPr>
            <a:spLocks noGrp="1"/>
          </p:cNvSpPr>
          <p:nvPr>
            <p:ph type="body" sz="quarter" idx="18"/>
          </p:nvPr>
        </p:nvSpPr>
        <p:spPr>
          <a:xfrm>
            <a:off x="630334" y="3862786"/>
            <a:ext cx="3749040" cy="2194560"/>
          </a:xfrm>
          <a:prstGeom prst="rect">
            <a:avLst/>
          </a:prstGeom>
        </p:spPr>
        <p:txBody>
          <a:bodyPr/>
          <a:lstStyle>
            <a:lvl1pPr marL="171450" indent="-171450">
              <a:buFont typeface="Wingdings" panose="05000000000000000000" pitchFamily="2" charset="2"/>
              <a:buChar char="§"/>
              <a:defRPr sz="1000" b="1">
                <a:solidFill>
                  <a:srgbClr val="565559"/>
                </a:solidFill>
                <a:latin typeface="Arial" panose="020B0604020202020204" pitchFamily="34" charset="0"/>
                <a:cs typeface="Arial" panose="020B0604020202020204" pitchFamily="34" charset="0"/>
              </a:defRPr>
            </a:lvl1pPr>
          </a:lstStyle>
          <a:p>
            <a:pPr lvl="0"/>
            <a:endParaRPr lang="en-US" dirty="0"/>
          </a:p>
        </p:txBody>
      </p:sp>
      <p:sp>
        <p:nvSpPr>
          <p:cNvPr id="10" name="SmartArt Placeholder 34"/>
          <p:cNvSpPr>
            <a:spLocks noGrp="1"/>
          </p:cNvSpPr>
          <p:nvPr>
            <p:ph type="dgm" sz="quarter" idx="19"/>
          </p:nvPr>
        </p:nvSpPr>
        <p:spPr>
          <a:xfrm>
            <a:off x="630334" y="3843563"/>
            <a:ext cx="3749040" cy="0"/>
          </a:xfrm>
          <a:prstGeom prst="rect">
            <a:avLst/>
          </a:prstGeom>
          <a:noFill/>
          <a:ln w="28575">
            <a:solidFill>
              <a:schemeClr val="accent1"/>
            </a:solidFill>
          </a:ln>
        </p:spPr>
        <p:txBody>
          <a:bodyPr/>
          <a:lstStyle>
            <a:lvl1pPr marL="0" indent="0">
              <a:buNone/>
              <a:defRPr sz="100"/>
            </a:lvl1pPr>
          </a:lstStyle>
          <a:p>
            <a:endParaRPr lang="en-US" dirty="0"/>
          </a:p>
        </p:txBody>
      </p:sp>
      <p:sp>
        <p:nvSpPr>
          <p:cNvPr id="11" name="Text Placeholder 10"/>
          <p:cNvSpPr>
            <a:spLocks noGrp="1"/>
          </p:cNvSpPr>
          <p:nvPr>
            <p:ph type="body" sz="quarter" idx="20"/>
          </p:nvPr>
        </p:nvSpPr>
        <p:spPr>
          <a:xfrm>
            <a:off x="4946190" y="3546953"/>
            <a:ext cx="3749040" cy="265176"/>
          </a:xfrm>
          <a:prstGeom prst="rect">
            <a:avLst/>
          </a:prstGeom>
        </p:spPr>
        <p:txBody>
          <a:bodyPr lIns="0" bIns="0" anchor="b" anchorCtr="0"/>
          <a:lstStyle>
            <a:lvl1pPr marL="0" indent="0">
              <a:buNone/>
              <a:defRPr sz="1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12" name="Text Placeholder 10"/>
          <p:cNvSpPr>
            <a:spLocks noGrp="1"/>
          </p:cNvSpPr>
          <p:nvPr>
            <p:ph type="body" sz="quarter" idx="21"/>
          </p:nvPr>
        </p:nvSpPr>
        <p:spPr>
          <a:xfrm>
            <a:off x="4946190" y="3862786"/>
            <a:ext cx="3749040" cy="2194560"/>
          </a:xfrm>
          <a:prstGeom prst="rect">
            <a:avLst/>
          </a:prstGeom>
        </p:spPr>
        <p:txBody>
          <a:bodyPr/>
          <a:lstStyle>
            <a:lvl1pPr marL="171450" indent="-171450">
              <a:buFont typeface="Wingdings" panose="05000000000000000000" pitchFamily="2" charset="2"/>
              <a:buChar char="§"/>
              <a:defRPr sz="1000" b="1">
                <a:solidFill>
                  <a:srgbClr val="565559"/>
                </a:solidFill>
                <a:latin typeface="Arial" panose="020B0604020202020204" pitchFamily="34" charset="0"/>
                <a:cs typeface="Arial" panose="020B0604020202020204" pitchFamily="34" charset="0"/>
              </a:defRPr>
            </a:lvl1pPr>
          </a:lstStyle>
          <a:p>
            <a:pPr lvl="0"/>
            <a:endParaRPr lang="en-US" dirty="0"/>
          </a:p>
        </p:txBody>
      </p:sp>
      <p:sp>
        <p:nvSpPr>
          <p:cNvPr id="13" name="SmartArt Placeholder 34"/>
          <p:cNvSpPr>
            <a:spLocks noGrp="1"/>
          </p:cNvSpPr>
          <p:nvPr>
            <p:ph type="dgm" sz="quarter" idx="22"/>
          </p:nvPr>
        </p:nvSpPr>
        <p:spPr>
          <a:xfrm>
            <a:off x="4946190" y="3843563"/>
            <a:ext cx="3749040" cy="0"/>
          </a:xfrm>
          <a:prstGeom prst="rect">
            <a:avLst/>
          </a:prstGeom>
          <a:noFill/>
          <a:ln w="28575">
            <a:solidFill>
              <a:schemeClr val="accent1"/>
            </a:solidFill>
          </a:ln>
        </p:spPr>
        <p:txBody>
          <a:bodyPr/>
          <a:lstStyle>
            <a:lvl1pPr marL="0" indent="0">
              <a:buNone/>
              <a:defRPr sz="100"/>
            </a:lvl1pPr>
          </a:lstStyle>
          <a:p>
            <a:endParaRPr lang="en-US" dirty="0"/>
          </a:p>
        </p:txBody>
      </p:sp>
      <p:sp>
        <p:nvSpPr>
          <p:cNvPr id="14" name="Text Placeholder 10"/>
          <p:cNvSpPr>
            <a:spLocks noGrp="1"/>
          </p:cNvSpPr>
          <p:nvPr>
            <p:ph type="body" sz="quarter" idx="10"/>
          </p:nvPr>
        </p:nvSpPr>
        <p:spPr>
          <a:xfrm>
            <a:off x="245052" y="91475"/>
            <a:ext cx="8450178" cy="557784"/>
          </a:xfrm>
          <a:prstGeom prst="rect">
            <a:avLst/>
          </a:prstGeom>
        </p:spPr>
        <p:txBody>
          <a:bodyPr/>
          <a:lstStyle>
            <a:lvl1pPr marL="0" indent="0">
              <a:buNone/>
              <a:defRPr sz="3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15" name="Text Placeholder 10"/>
          <p:cNvSpPr>
            <a:spLocks noGrp="1"/>
          </p:cNvSpPr>
          <p:nvPr>
            <p:ph type="body" sz="quarter" idx="24" hasCustomPrompt="1"/>
          </p:nvPr>
        </p:nvSpPr>
        <p:spPr>
          <a:xfrm>
            <a:off x="245052" y="6180382"/>
            <a:ext cx="7567308" cy="139338"/>
          </a:xfrm>
          <a:prstGeom prst="rect">
            <a:avLst/>
          </a:prstGeom>
        </p:spPr>
        <p:txBody>
          <a:bodyPr lIns="0" tIns="0" rIns="0" bIns="0" anchor="b" anchorCtr="0"/>
          <a:lstStyle>
            <a:lvl1pPr marL="0" indent="0">
              <a:buNone/>
              <a:defRPr sz="800" b="1" i="1">
                <a:solidFill>
                  <a:srgbClr val="565559"/>
                </a:solidFill>
                <a:latin typeface="Arial" panose="020B0604020202020204" pitchFamily="34" charset="0"/>
                <a:cs typeface="Arial" panose="020B0604020202020204" pitchFamily="34" charset="0"/>
              </a:defRPr>
            </a:lvl1pPr>
          </a:lstStyle>
          <a:p>
            <a:pPr lvl="0"/>
            <a:r>
              <a:rPr lang="en-US" sz="800" dirty="0"/>
              <a:t>Source: </a:t>
            </a:r>
            <a:endParaRPr lang="en-US" dirty="0"/>
          </a:p>
        </p:txBody>
      </p:sp>
      <p:sp>
        <p:nvSpPr>
          <p:cNvPr id="16" name="Slide Number Placeholder 3"/>
          <p:cNvSpPr>
            <a:spLocks noGrp="1"/>
          </p:cNvSpPr>
          <p:nvPr>
            <p:ph type="sldNum" sz="quarter" idx="4"/>
          </p:nvPr>
        </p:nvSpPr>
        <p:spPr>
          <a:xfrm>
            <a:off x="3543300" y="6387497"/>
            <a:ext cx="2057400" cy="246888"/>
          </a:xfrm>
          <a:prstGeom prst="rect">
            <a:avLst/>
          </a:prstGeom>
        </p:spPr>
        <p:txBody>
          <a:bodyPr vert="horz" lIns="91440" tIns="45720" rIns="91440" bIns="45720" rtlCol="0" anchor="ctr"/>
          <a:lstStyle>
            <a:lvl1pPr algn="ctr">
              <a:defRPr sz="1000">
                <a:solidFill>
                  <a:srgbClr val="B88C2E"/>
                </a:solidFill>
                <a:latin typeface="Arial" panose="020B0604020202020204" pitchFamily="34" charset="0"/>
                <a:cs typeface="Arial" panose="020B0604020202020204" pitchFamily="34" charset="0"/>
              </a:defRPr>
            </a:lvl1pPr>
          </a:lstStyle>
          <a:p>
            <a:fld id="{B6DC54E5-E863-4E58-9020-CC36B4443620}" type="slidenum">
              <a:rPr lang="en-US" smtClean="0"/>
              <a:pPr/>
              <a:t>‹#›</a:t>
            </a:fld>
            <a:endParaRPr lang="en-US" dirty="0"/>
          </a:p>
        </p:txBody>
      </p:sp>
    </p:spTree>
    <p:extLst>
      <p:ext uri="{BB962C8B-B14F-4D97-AF65-F5344CB8AC3E}">
        <p14:creationId xmlns:p14="http://schemas.microsoft.com/office/powerpoint/2010/main" val="67413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Q Page">
    <p:spTree>
      <p:nvGrpSpPr>
        <p:cNvPr id="1" name=""/>
        <p:cNvGrpSpPr/>
        <p:nvPr/>
      </p:nvGrpSpPr>
      <p:grpSpPr>
        <a:xfrm>
          <a:off x="0" y="0"/>
          <a:ext cx="0" cy="0"/>
          <a:chOff x="0" y="0"/>
          <a:chExt cx="0" cy="0"/>
        </a:xfrm>
      </p:grpSpPr>
      <p:sp>
        <p:nvSpPr>
          <p:cNvPr id="2" name="Text Placeholder 10"/>
          <p:cNvSpPr>
            <a:spLocks noGrp="1"/>
          </p:cNvSpPr>
          <p:nvPr>
            <p:ph type="body" sz="quarter" idx="11"/>
          </p:nvPr>
        </p:nvSpPr>
        <p:spPr>
          <a:xfrm>
            <a:off x="631078" y="1122405"/>
            <a:ext cx="3749040" cy="265176"/>
          </a:xfrm>
          <a:prstGeom prst="rect">
            <a:avLst/>
          </a:prstGeom>
        </p:spPr>
        <p:txBody>
          <a:bodyPr lIns="0" bIns="0" anchor="b" anchorCtr="0"/>
          <a:lstStyle>
            <a:lvl1pPr marL="0" indent="0">
              <a:buNone/>
              <a:defRPr sz="1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3" name="Text Placeholder 10"/>
          <p:cNvSpPr>
            <a:spLocks noGrp="1"/>
          </p:cNvSpPr>
          <p:nvPr>
            <p:ph type="body" sz="quarter" idx="12"/>
          </p:nvPr>
        </p:nvSpPr>
        <p:spPr>
          <a:xfrm>
            <a:off x="631078" y="1438237"/>
            <a:ext cx="3749040" cy="4249137"/>
          </a:xfrm>
          <a:prstGeom prst="rect">
            <a:avLst/>
          </a:prstGeom>
        </p:spPr>
        <p:txBody>
          <a:bodyPr/>
          <a:lstStyle>
            <a:lvl1pPr marL="171450" indent="-171450">
              <a:buFont typeface="Wingdings" panose="05000000000000000000" pitchFamily="2" charset="2"/>
              <a:buChar char="§"/>
              <a:defRPr sz="1000" b="1">
                <a:solidFill>
                  <a:srgbClr val="565559"/>
                </a:solidFill>
                <a:latin typeface="Arial" panose="020B0604020202020204" pitchFamily="34" charset="0"/>
                <a:cs typeface="Arial" panose="020B0604020202020204" pitchFamily="34" charset="0"/>
              </a:defRPr>
            </a:lvl1pPr>
          </a:lstStyle>
          <a:p>
            <a:pPr lvl="0"/>
            <a:endParaRPr lang="en-US" dirty="0"/>
          </a:p>
        </p:txBody>
      </p:sp>
      <p:sp>
        <p:nvSpPr>
          <p:cNvPr id="4" name="SmartArt Placeholder 34"/>
          <p:cNvSpPr>
            <a:spLocks noGrp="1"/>
          </p:cNvSpPr>
          <p:nvPr>
            <p:ph type="dgm" sz="quarter" idx="13"/>
          </p:nvPr>
        </p:nvSpPr>
        <p:spPr>
          <a:xfrm>
            <a:off x="631078" y="1419015"/>
            <a:ext cx="3749040" cy="0"/>
          </a:xfrm>
          <a:prstGeom prst="rect">
            <a:avLst/>
          </a:prstGeom>
          <a:ln w="28575">
            <a:solidFill>
              <a:schemeClr val="accent1"/>
            </a:solidFill>
          </a:ln>
        </p:spPr>
        <p:txBody>
          <a:bodyPr/>
          <a:lstStyle>
            <a:lvl1pPr marL="0" indent="0">
              <a:buNone/>
              <a:defRPr sz="100"/>
            </a:lvl1pPr>
          </a:lstStyle>
          <a:p>
            <a:endParaRPr lang="en-US" dirty="0"/>
          </a:p>
        </p:txBody>
      </p:sp>
      <p:sp>
        <p:nvSpPr>
          <p:cNvPr id="5" name="Text Placeholder 10"/>
          <p:cNvSpPr>
            <a:spLocks noGrp="1"/>
          </p:cNvSpPr>
          <p:nvPr>
            <p:ph type="body" sz="quarter" idx="14"/>
          </p:nvPr>
        </p:nvSpPr>
        <p:spPr>
          <a:xfrm>
            <a:off x="4946934" y="1122405"/>
            <a:ext cx="3749040" cy="265176"/>
          </a:xfrm>
          <a:prstGeom prst="rect">
            <a:avLst/>
          </a:prstGeom>
        </p:spPr>
        <p:txBody>
          <a:bodyPr lIns="0" bIns="0" anchor="b" anchorCtr="0"/>
          <a:lstStyle>
            <a:lvl1pPr marL="0" indent="0">
              <a:buNone/>
              <a:defRPr sz="1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6" name="Text Placeholder 10"/>
          <p:cNvSpPr>
            <a:spLocks noGrp="1"/>
          </p:cNvSpPr>
          <p:nvPr>
            <p:ph type="body" sz="quarter" idx="15"/>
          </p:nvPr>
        </p:nvSpPr>
        <p:spPr>
          <a:xfrm>
            <a:off x="4946934" y="1438237"/>
            <a:ext cx="3749040" cy="4249137"/>
          </a:xfrm>
          <a:prstGeom prst="rect">
            <a:avLst/>
          </a:prstGeom>
        </p:spPr>
        <p:txBody>
          <a:bodyPr/>
          <a:lstStyle>
            <a:lvl1pPr marL="171450" indent="-171450">
              <a:buFont typeface="Wingdings" panose="05000000000000000000" pitchFamily="2" charset="2"/>
              <a:buChar char="§"/>
              <a:defRPr sz="1000" b="1">
                <a:solidFill>
                  <a:srgbClr val="565559"/>
                </a:solidFill>
                <a:latin typeface="Arial" panose="020B0604020202020204" pitchFamily="34" charset="0"/>
                <a:cs typeface="Arial" panose="020B0604020202020204" pitchFamily="34" charset="0"/>
              </a:defRPr>
            </a:lvl1pPr>
          </a:lstStyle>
          <a:p>
            <a:pPr lvl="0"/>
            <a:endParaRPr lang="en-US" dirty="0"/>
          </a:p>
        </p:txBody>
      </p:sp>
      <p:sp>
        <p:nvSpPr>
          <p:cNvPr id="7" name="SmartArt Placeholder 34"/>
          <p:cNvSpPr>
            <a:spLocks noGrp="1"/>
          </p:cNvSpPr>
          <p:nvPr>
            <p:ph type="dgm" sz="quarter" idx="16"/>
          </p:nvPr>
        </p:nvSpPr>
        <p:spPr>
          <a:xfrm>
            <a:off x="4946934" y="1419015"/>
            <a:ext cx="3749040" cy="0"/>
          </a:xfrm>
          <a:prstGeom prst="rect">
            <a:avLst/>
          </a:prstGeom>
          <a:ln w="28575">
            <a:solidFill>
              <a:schemeClr val="accent1"/>
            </a:solidFill>
          </a:ln>
        </p:spPr>
        <p:txBody>
          <a:bodyPr/>
          <a:lstStyle>
            <a:lvl1pPr marL="0" indent="0">
              <a:buNone/>
              <a:defRPr sz="100"/>
            </a:lvl1pPr>
          </a:lstStyle>
          <a:p>
            <a:endParaRPr lang="en-US" dirty="0"/>
          </a:p>
        </p:txBody>
      </p:sp>
      <p:sp>
        <p:nvSpPr>
          <p:cNvPr id="14" name="Text Placeholder 10"/>
          <p:cNvSpPr>
            <a:spLocks noGrp="1"/>
          </p:cNvSpPr>
          <p:nvPr>
            <p:ph type="body" sz="quarter" idx="10"/>
          </p:nvPr>
        </p:nvSpPr>
        <p:spPr>
          <a:xfrm>
            <a:off x="245052" y="91475"/>
            <a:ext cx="8450178" cy="557784"/>
          </a:xfrm>
          <a:prstGeom prst="rect">
            <a:avLst/>
          </a:prstGeom>
        </p:spPr>
        <p:txBody>
          <a:bodyPr/>
          <a:lstStyle>
            <a:lvl1pPr marL="0" indent="0">
              <a:buNone/>
              <a:defRPr sz="3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11" name="Text Placeholder 10"/>
          <p:cNvSpPr>
            <a:spLocks noGrp="1"/>
          </p:cNvSpPr>
          <p:nvPr>
            <p:ph type="body" sz="quarter" idx="24" hasCustomPrompt="1"/>
          </p:nvPr>
        </p:nvSpPr>
        <p:spPr>
          <a:xfrm>
            <a:off x="245052" y="6180382"/>
            <a:ext cx="7567308" cy="139338"/>
          </a:xfrm>
          <a:prstGeom prst="rect">
            <a:avLst/>
          </a:prstGeom>
        </p:spPr>
        <p:txBody>
          <a:bodyPr lIns="0" tIns="0" rIns="0" bIns="0" anchor="b" anchorCtr="0"/>
          <a:lstStyle>
            <a:lvl1pPr marL="0" indent="0">
              <a:buNone/>
              <a:defRPr sz="800" b="1" i="1">
                <a:solidFill>
                  <a:srgbClr val="565559"/>
                </a:solidFill>
                <a:latin typeface="Arial" panose="020B0604020202020204" pitchFamily="34" charset="0"/>
                <a:cs typeface="Arial" panose="020B0604020202020204" pitchFamily="34" charset="0"/>
              </a:defRPr>
            </a:lvl1pPr>
          </a:lstStyle>
          <a:p>
            <a:pPr lvl="0"/>
            <a:r>
              <a:rPr lang="en-US" sz="800" dirty="0"/>
              <a:t>Source: </a:t>
            </a:r>
            <a:endParaRPr lang="en-US" dirty="0"/>
          </a:p>
        </p:txBody>
      </p:sp>
      <p:sp>
        <p:nvSpPr>
          <p:cNvPr id="10" name="Slide Number Placeholder 3"/>
          <p:cNvSpPr>
            <a:spLocks noGrp="1"/>
          </p:cNvSpPr>
          <p:nvPr>
            <p:ph type="sldNum" sz="quarter" idx="4"/>
          </p:nvPr>
        </p:nvSpPr>
        <p:spPr>
          <a:xfrm>
            <a:off x="3543300" y="6387497"/>
            <a:ext cx="2057400" cy="246888"/>
          </a:xfrm>
          <a:prstGeom prst="rect">
            <a:avLst/>
          </a:prstGeom>
        </p:spPr>
        <p:txBody>
          <a:bodyPr vert="horz" lIns="91440" tIns="45720" rIns="91440" bIns="45720" rtlCol="0" anchor="ctr"/>
          <a:lstStyle>
            <a:lvl1pPr algn="ctr">
              <a:defRPr sz="1000">
                <a:solidFill>
                  <a:srgbClr val="B88C2E"/>
                </a:solidFill>
                <a:latin typeface="Arial" panose="020B0604020202020204" pitchFamily="34" charset="0"/>
                <a:cs typeface="Arial" panose="020B0604020202020204" pitchFamily="34" charset="0"/>
              </a:defRPr>
            </a:lvl1pPr>
          </a:lstStyle>
          <a:p>
            <a:fld id="{B6DC54E5-E863-4E58-9020-CC36B4443620}" type="slidenum">
              <a:rPr lang="en-US" smtClean="0"/>
              <a:pPr/>
              <a:t>‹#›</a:t>
            </a:fld>
            <a:endParaRPr lang="en-US" dirty="0"/>
          </a:p>
        </p:txBody>
      </p:sp>
    </p:spTree>
    <p:extLst>
      <p:ext uri="{BB962C8B-B14F-4D97-AF65-F5344CB8AC3E}">
        <p14:creationId xmlns:p14="http://schemas.microsoft.com/office/powerpoint/2010/main" val="352067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10"/>
          <p:cNvSpPr>
            <a:spLocks noGrp="1"/>
          </p:cNvSpPr>
          <p:nvPr>
            <p:ph type="body" sz="quarter" idx="11"/>
          </p:nvPr>
        </p:nvSpPr>
        <p:spPr>
          <a:xfrm>
            <a:off x="245052" y="91475"/>
            <a:ext cx="8450178" cy="557784"/>
          </a:xfrm>
          <a:prstGeom prst="rect">
            <a:avLst/>
          </a:prstGeom>
        </p:spPr>
        <p:txBody>
          <a:bodyPr/>
          <a:lstStyle>
            <a:lvl1pPr marL="0" indent="0">
              <a:buNone/>
              <a:defRPr sz="3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6" name="Slide Number Placeholder 3"/>
          <p:cNvSpPr>
            <a:spLocks noGrp="1"/>
          </p:cNvSpPr>
          <p:nvPr>
            <p:ph type="sldNum" sz="quarter" idx="4"/>
          </p:nvPr>
        </p:nvSpPr>
        <p:spPr>
          <a:xfrm>
            <a:off x="3543300" y="6387497"/>
            <a:ext cx="2057400" cy="246888"/>
          </a:xfrm>
          <a:prstGeom prst="rect">
            <a:avLst/>
          </a:prstGeom>
        </p:spPr>
        <p:txBody>
          <a:bodyPr vert="horz" lIns="91440" tIns="45720" rIns="91440" bIns="45720" rtlCol="0" anchor="ctr"/>
          <a:lstStyle>
            <a:lvl1pPr algn="ctr">
              <a:defRPr sz="1000">
                <a:solidFill>
                  <a:srgbClr val="B88C2E"/>
                </a:solidFill>
                <a:latin typeface="Arial" panose="020B0604020202020204" pitchFamily="34" charset="0"/>
                <a:cs typeface="Arial" panose="020B0604020202020204" pitchFamily="34" charset="0"/>
              </a:defRPr>
            </a:lvl1pPr>
          </a:lstStyle>
          <a:p>
            <a:fld id="{B6DC54E5-E863-4E58-9020-CC36B4443620}" type="slidenum">
              <a:rPr lang="en-US" smtClean="0"/>
              <a:pPr/>
              <a:t>‹#›</a:t>
            </a:fld>
            <a:endParaRPr lang="en-US" dirty="0"/>
          </a:p>
        </p:txBody>
      </p:sp>
    </p:spTree>
    <p:extLst>
      <p:ext uri="{BB962C8B-B14F-4D97-AF65-F5344CB8AC3E}">
        <p14:creationId xmlns:p14="http://schemas.microsoft.com/office/powerpoint/2010/main" val="351400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H Q Page">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6771475" y="1077975"/>
            <a:ext cx="1920240" cy="265176"/>
          </a:xfrm>
          <a:prstGeom prst="rect">
            <a:avLst/>
          </a:prstGeom>
        </p:spPr>
        <p:txBody>
          <a:bodyPr lIns="0" bIns="0" anchor="b" anchorCtr="0"/>
          <a:lstStyle>
            <a:lvl1pPr marL="0" indent="0">
              <a:buNone/>
              <a:defRPr sz="1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6" name="Text Placeholder 10"/>
          <p:cNvSpPr>
            <a:spLocks noGrp="1"/>
          </p:cNvSpPr>
          <p:nvPr>
            <p:ph type="body" sz="quarter" idx="15"/>
          </p:nvPr>
        </p:nvSpPr>
        <p:spPr>
          <a:xfrm>
            <a:off x="6771475" y="1393807"/>
            <a:ext cx="1920240" cy="4249137"/>
          </a:xfrm>
          <a:prstGeom prst="rect">
            <a:avLst/>
          </a:prstGeom>
        </p:spPr>
        <p:txBody>
          <a:bodyPr/>
          <a:lstStyle>
            <a:lvl1pPr marL="171450" indent="-171450">
              <a:buFont typeface="Wingdings" panose="05000000000000000000" pitchFamily="2" charset="2"/>
              <a:buChar char="§"/>
              <a:defRPr sz="1000" b="1">
                <a:solidFill>
                  <a:srgbClr val="565559"/>
                </a:solidFill>
                <a:latin typeface="Arial" panose="020B0604020202020204" pitchFamily="34" charset="0"/>
                <a:cs typeface="Arial" panose="020B0604020202020204" pitchFamily="34" charset="0"/>
              </a:defRPr>
            </a:lvl1pPr>
          </a:lstStyle>
          <a:p>
            <a:pPr lvl="0"/>
            <a:endParaRPr lang="en-US" dirty="0"/>
          </a:p>
        </p:txBody>
      </p:sp>
      <p:sp>
        <p:nvSpPr>
          <p:cNvPr id="7" name="SmartArt Placeholder 34"/>
          <p:cNvSpPr>
            <a:spLocks noGrp="1"/>
          </p:cNvSpPr>
          <p:nvPr>
            <p:ph type="dgm" sz="quarter" idx="16"/>
          </p:nvPr>
        </p:nvSpPr>
        <p:spPr>
          <a:xfrm>
            <a:off x="6771475" y="1374585"/>
            <a:ext cx="1920240" cy="0"/>
          </a:xfrm>
          <a:prstGeom prst="rect">
            <a:avLst/>
          </a:prstGeom>
          <a:ln w="28575">
            <a:solidFill>
              <a:schemeClr val="accent1"/>
            </a:solidFill>
          </a:ln>
        </p:spPr>
        <p:txBody>
          <a:bodyPr/>
          <a:lstStyle>
            <a:lvl1pPr marL="0" indent="0">
              <a:buNone/>
              <a:defRPr sz="100"/>
            </a:lvl1pPr>
          </a:lstStyle>
          <a:p>
            <a:endParaRPr lang="en-US" dirty="0"/>
          </a:p>
        </p:txBody>
      </p:sp>
      <p:sp>
        <p:nvSpPr>
          <p:cNvPr id="14" name="Text Placeholder 10"/>
          <p:cNvSpPr>
            <a:spLocks noGrp="1"/>
          </p:cNvSpPr>
          <p:nvPr>
            <p:ph type="body" sz="quarter" idx="10"/>
          </p:nvPr>
        </p:nvSpPr>
        <p:spPr>
          <a:xfrm>
            <a:off x="245052" y="91475"/>
            <a:ext cx="8450178" cy="557784"/>
          </a:xfrm>
          <a:prstGeom prst="rect">
            <a:avLst/>
          </a:prstGeom>
        </p:spPr>
        <p:txBody>
          <a:bodyPr/>
          <a:lstStyle>
            <a:lvl1pPr marL="0" indent="0">
              <a:buNone/>
              <a:defRPr sz="3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10" name="Text Placeholder 10"/>
          <p:cNvSpPr>
            <a:spLocks noGrp="1"/>
          </p:cNvSpPr>
          <p:nvPr>
            <p:ph type="body" sz="quarter" idx="25"/>
          </p:nvPr>
        </p:nvSpPr>
        <p:spPr>
          <a:xfrm>
            <a:off x="4572000" y="1081764"/>
            <a:ext cx="1920240" cy="265176"/>
          </a:xfrm>
          <a:prstGeom prst="rect">
            <a:avLst/>
          </a:prstGeom>
        </p:spPr>
        <p:txBody>
          <a:bodyPr lIns="0" bIns="0" anchor="b" anchorCtr="0"/>
          <a:lstStyle>
            <a:lvl1pPr marL="0" indent="0">
              <a:buNone/>
              <a:defRPr sz="1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11" name="Text Placeholder 10"/>
          <p:cNvSpPr>
            <a:spLocks noGrp="1"/>
          </p:cNvSpPr>
          <p:nvPr>
            <p:ph type="body" sz="quarter" idx="26"/>
          </p:nvPr>
        </p:nvSpPr>
        <p:spPr>
          <a:xfrm>
            <a:off x="4572000" y="1397596"/>
            <a:ext cx="1920240" cy="4249137"/>
          </a:xfrm>
          <a:prstGeom prst="rect">
            <a:avLst/>
          </a:prstGeom>
        </p:spPr>
        <p:txBody>
          <a:bodyPr/>
          <a:lstStyle>
            <a:lvl1pPr marL="171450" indent="-171450">
              <a:buFont typeface="Wingdings" panose="05000000000000000000" pitchFamily="2" charset="2"/>
              <a:buChar char="§"/>
              <a:defRPr sz="1000" b="1">
                <a:solidFill>
                  <a:srgbClr val="565559"/>
                </a:solidFill>
                <a:latin typeface="Arial" panose="020B0604020202020204" pitchFamily="34" charset="0"/>
                <a:cs typeface="Arial" panose="020B0604020202020204" pitchFamily="34" charset="0"/>
              </a:defRPr>
            </a:lvl1pPr>
          </a:lstStyle>
          <a:p>
            <a:pPr lvl="0"/>
            <a:endParaRPr lang="en-US" dirty="0"/>
          </a:p>
        </p:txBody>
      </p:sp>
      <p:sp>
        <p:nvSpPr>
          <p:cNvPr id="12" name="SmartArt Placeholder 34"/>
          <p:cNvSpPr>
            <a:spLocks noGrp="1"/>
          </p:cNvSpPr>
          <p:nvPr>
            <p:ph type="dgm" sz="quarter" idx="27"/>
          </p:nvPr>
        </p:nvSpPr>
        <p:spPr>
          <a:xfrm>
            <a:off x="4572000" y="1378374"/>
            <a:ext cx="1920240" cy="0"/>
          </a:xfrm>
          <a:prstGeom prst="rect">
            <a:avLst/>
          </a:prstGeom>
          <a:ln w="28575">
            <a:solidFill>
              <a:schemeClr val="accent1"/>
            </a:solidFill>
          </a:ln>
        </p:spPr>
        <p:txBody>
          <a:bodyPr/>
          <a:lstStyle>
            <a:lvl1pPr marL="0" indent="0">
              <a:buNone/>
              <a:defRPr sz="100"/>
            </a:lvl1pPr>
          </a:lstStyle>
          <a:p>
            <a:endParaRPr lang="en-US" dirty="0"/>
          </a:p>
        </p:txBody>
      </p:sp>
      <p:sp>
        <p:nvSpPr>
          <p:cNvPr id="13" name="Text Placeholder 10"/>
          <p:cNvSpPr>
            <a:spLocks noGrp="1"/>
          </p:cNvSpPr>
          <p:nvPr>
            <p:ph type="body" sz="quarter" idx="28"/>
          </p:nvPr>
        </p:nvSpPr>
        <p:spPr>
          <a:xfrm>
            <a:off x="2397246" y="1081764"/>
            <a:ext cx="1920240" cy="265176"/>
          </a:xfrm>
          <a:prstGeom prst="rect">
            <a:avLst/>
          </a:prstGeom>
        </p:spPr>
        <p:txBody>
          <a:bodyPr lIns="0" bIns="0" anchor="b" anchorCtr="0"/>
          <a:lstStyle>
            <a:lvl1pPr marL="0" indent="0">
              <a:buNone/>
              <a:defRPr sz="1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16" name="Text Placeholder 10"/>
          <p:cNvSpPr>
            <a:spLocks noGrp="1"/>
          </p:cNvSpPr>
          <p:nvPr>
            <p:ph type="body" sz="quarter" idx="29"/>
          </p:nvPr>
        </p:nvSpPr>
        <p:spPr>
          <a:xfrm>
            <a:off x="2397246" y="1397596"/>
            <a:ext cx="1920240" cy="4249137"/>
          </a:xfrm>
          <a:prstGeom prst="rect">
            <a:avLst/>
          </a:prstGeom>
        </p:spPr>
        <p:txBody>
          <a:bodyPr/>
          <a:lstStyle>
            <a:lvl1pPr marL="171450" indent="-171450">
              <a:buFont typeface="Wingdings" panose="05000000000000000000" pitchFamily="2" charset="2"/>
              <a:buChar char="§"/>
              <a:defRPr sz="1000" b="1">
                <a:solidFill>
                  <a:srgbClr val="565559"/>
                </a:solidFill>
                <a:latin typeface="Arial" panose="020B0604020202020204" pitchFamily="34" charset="0"/>
                <a:cs typeface="Arial" panose="020B0604020202020204" pitchFamily="34" charset="0"/>
              </a:defRPr>
            </a:lvl1pPr>
          </a:lstStyle>
          <a:p>
            <a:pPr lvl="0"/>
            <a:endParaRPr lang="en-US" dirty="0"/>
          </a:p>
        </p:txBody>
      </p:sp>
      <p:sp>
        <p:nvSpPr>
          <p:cNvPr id="17" name="SmartArt Placeholder 34"/>
          <p:cNvSpPr>
            <a:spLocks noGrp="1"/>
          </p:cNvSpPr>
          <p:nvPr>
            <p:ph type="dgm" sz="quarter" idx="30"/>
          </p:nvPr>
        </p:nvSpPr>
        <p:spPr>
          <a:xfrm>
            <a:off x="2397246" y="1378374"/>
            <a:ext cx="1920240" cy="0"/>
          </a:xfrm>
          <a:prstGeom prst="rect">
            <a:avLst/>
          </a:prstGeom>
          <a:ln w="28575">
            <a:solidFill>
              <a:schemeClr val="accent1"/>
            </a:solidFill>
          </a:ln>
        </p:spPr>
        <p:txBody>
          <a:bodyPr/>
          <a:lstStyle>
            <a:lvl1pPr marL="0" indent="0">
              <a:buNone/>
              <a:defRPr sz="100"/>
            </a:lvl1pPr>
          </a:lstStyle>
          <a:p>
            <a:endParaRPr lang="en-US" dirty="0"/>
          </a:p>
        </p:txBody>
      </p:sp>
      <p:sp>
        <p:nvSpPr>
          <p:cNvPr id="18" name="Text Placeholder 10"/>
          <p:cNvSpPr>
            <a:spLocks noGrp="1"/>
          </p:cNvSpPr>
          <p:nvPr>
            <p:ph type="body" sz="quarter" idx="31"/>
          </p:nvPr>
        </p:nvSpPr>
        <p:spPr>
          <a:xfrm>
            <a:off x="247030" y="1081764"/>
            <a:ext cx="1920240" cy="265176"/>
          </a:xfrm>
          <a:prstGeom prst="rect">
            <a:avLst/>
          </a:prstGeom>
        </p:spPr>
        <p:txBody>
          <a:bodyPr lIns="0" bIns="0" anchor="b" anchorCtr="0"/>
          <a:lstStyle>
            <a:lvl1pPr marL="0" indent="0">
              <a:buNone/>
              <a:defRPr sz="1000" b="1">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19" name="Text Placeholder 10"/>
          <p:cNvSpPr>
            <a:spLocks noGrp="1"/>
          </p:cNvSpPr>
          <p:nvPr>
            <p:ph type="body" sz="quarter" idx="32"/>
          </p:nvPr>
        </p:nvSpPr>
        <p:spPr>
          <a:xfrm>
            <a:off x="247030" y="1397596"/>
            <a:ext cx="1920240" cy="4249137"/>
          </a:xfrm>
          <a:prstGeom prst="rect">
            <a:avLst/>
          </a:prstGeom>
        </p:spPr>
        <p:txBody>
          <a:bodyPr/>
          <a:lstStyle>
            <a:lvl1pPr marL="171450" indent="-171450">
              <a:buFont typeface="Wingdings" panose="05000000000000000000" pitchFamily="2" charset="2"/>
              <a:buChar char="§"/>
              <a:defRPr sz="1000" b="1">
                <a:solidFill>
                  <a:srgbClr val="565559"/>
                </a:solidFill>
                <a:latin typeface="Arial" panose="020B0604020202020204" pitchFamily="34" charset="0"/>
                <a:cs typeface="Arial" panose="020B0604020202020204" pitchFamily="34" charset="0"/>
              </a:defRPr>
            </a:lvl1pPr>
          </a:lstStyle>
          <a:p>
            <a:pPr lvl="0"/>
            <a:endParaRPr lang="en-US" dirty="0"/>
          </a:p>
        </p:txBody>
      </p:sp>
      <p:sp>
        <p:nvSpPr>
          <p:cNvPr id="20" name="SmartArt Placeholder 34"/>
          <p:cNvSpPr>
            <a:spLocks noGrp="1"/>
          </p:cNvSpPr>
          <p:nvPr>
            <p:ph type="dgm" sz="quarter" idx="33"/>
          </p:nvPr>
        </p:nvSpPr>
        <p:spPr>
          <a:xfrm>
            <a:off x="247030" y="1378374"/>
            <a:ext cx="1920240" cy="0"/>
          </a:xfrm>
          <a:prstGeom prst="rect">
            <a:avLst/>
          </a:prstGeom>
          <a:ln w="28575">
            <a:solidFill>
              <a:schemeClr val="accent1"/>
            </a:solidFill>
          </a:ln>
        </p:spPr>
        <p:txBody>
          <a:bodyPr/>
          <a:lstStyle>
            <a:lvl1pPr marL="0" indent="0">
              <a:buNone/>
              <a:defRPr sz="100"/>
            </a:lvl1pPr>
          </a:lstStyle>
          <a:p>
            <a:endParaRPr lang="en-US" dirty="0"/>
          </a:p>
        </p:txBody>
      </p:sp>
      <p:sp>
        <p:nvSpPr>
          <p:cNvPr id="22" name="Text Placeholder 10"/>
          <p:cNvSpPr>
            <a:spLocks noGrp="1"/>
          </p:cNvSpPr>
          <p:nvPr>
            <p:ph type="body" sz="quarter" idx="24" hasCustomPrompt="1"/>
          </p:nvPr>
        </p:nvSpPr>
        <p:spPr>
          <a:xfrm>
            <a:off x="245052" y="6180382"/>
            <a:ext cx="7567308" cy="139338"/>
          </a:xfrm>
          <a:prstGeom prst="rect">
            <a:avLst/>
          </a:prstGeom>
        </p:spPr>
        <p:txBody>
          <a:bodyPr lIns="0" tIns="0" rIns="0" bIns="0" anchor="b" anchorCtr="0"/>
          <a:lstStyle>
            <a:lvl1pPr marL="0" indent="0">
              <a:buNone/>
              <a:defRPr sz="800" b="1" i="1">
                <a:solidFill>
                  <a:srgbClr val="565559"/>
                </a:solidFill>
                <a:latin typeface="Arial" panose="020B0604020202020204" pitchFamily="34" charset="0"/>
                <a:cs typeface="Arial" panose="020B0604020202020204" pitchFamily="34" charset="0"/>
              </a:defRPr>
            </a:lvl1pPr>
          </a:lstStyle>
          <a:p>
            <a:pPr lvl="0"/>
            <a:r>
              <a:rPr lang="en-US" sz="800" dirty="0"/>
              <a:t>Source: </a:t>
            </a:r>
            <a:endParaRPr lang="en-US" dirty="0"/>
          </a:p>
        </p:txBody>
      </p:sp>
      <p:sp>
        <p:nvSpPr>
          <p:cNvPr id="21" name="Slide Number Placeholder 3"/>
          <p:cNvSpPr>
            <a:spLocks noGrp="1"/>
          </p:cNvSpPr>
          <p:nvPr>
            <p:ph type="sldNum" sz="quarter" idx="4"/>
          </p:nvPr>
        </p:nvSpPr>
        <p:spPr>
          <a:xfrm>
            <a:off x="3543300" y="6387497"/>
            <a:ext cx="2057400" cy="246888"/>
          </a:xfrm>
          <a:prstGeom prst="rect">
            <a:avLst/>
          </a:prstGeom>
        </p:spPr>
        <p:txBody>
          <a:bodyPr vert="horz" lIns="91440" tIns="45720" rIns="91440" bIns="45720" rtlCol="0" anchor="ctr"/>
          <a:lstStyle>
            <a:lvl1pPr algn="ctr">
              <a:defRPr sz="1000">
                <a:solidFill>
                  <a:srgbClr val="B88C2E"/>
                </a:solidFill>
                <a:latin typeface="Arial" panose="020B0604020202020204" pitchFamily="34" charset="0"/>
                <a:cs typeface="Arial" panose="020B0604020202020204" pitchFamily="34" charset="0"/>
              </a:defRPr>
            </a:lvl1pPr>
          </a:lstStyle>
          <a:p>
            <a:fld id="{B6DC54E5-E863-4E58-9020-CC36B4443620}" type="slidenum">
              <a:rPr lang="en-US" smtClean="0"/>
              <a:pPr/>
              <a:t>‹#›</a:t>
            </a:fld>
            <a:endParaRPr lang="en-US" dirty="0"/>
          </a:p>
        </p:txBody>
      </p:sp>
    </p:spTree>
    <p:extLst>
      <p:ext uri="{BB962C8B-B14F-4D97-AF65-F5344CB8AC3E}">
        <p14:creationId xmlns:p14="http://schemas.microsoft.com/office/powerpoint/2010/main" val="178628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ags" Target="../tags/tag4.xml"/><Relationship Id="rId2" Type="http://schemas.openxmlformats.org/officeDocument/2006/relationships/slideLayout" Target="../slideLayouts/slideLayout7.xml"/><Relationship Id="rId16" Type="http://schemas.openxmlformats.org/officeDocument/2006/relationships/tags" Target="../tags/tag3.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2142A"/>
        </a:solidFill>
        <a:effectLst/>
      </p:bgPr>
    </p:bg>
    <p:spTree>
      <p:nvGrpSpPr>
        <p:cNvPr id="1" name=""/>
        <p:cNvGrpSpPr/>
        <p:nvPr/>
      </p:nvGrpSpPr>
      <p:grpSpPr>
        <a:xfrm>
          <a:off x="0" y="0"/>
          <a:ext cx="0" cy="0"/>
          <a:chOff x="0" y="0"/>
          <a:chExt cx="0" cy="0"/>
        </a:xfrm>
      </p:grpSpPr>
      <p:sp>
        <p:nvSpPr>
          <p:cNvPr id="24" name="Slide Number Placeholder 5"/>
          <p:cNvSpPr txBox="1">
            <a:spLocks/>
          </p:cNvSpPr>
          <p:nvPr userDrawn="1"/>
        </p:nvSpPr>
        <p:spPr>
          <a:xfrm>
            <a:off x="6272620" y="1899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E7BC5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dirty="0">
                <a:solidFill>
                  <a:schemeClr val="bg2"/>
                </a:solidFill>
                <a:latin typeface="Arial" panose="020B0604020202020204" pitchFamily="34" charset="0"/>
                <a:cs typeface="Arial" panose="020B0604020202020204" pitchFamily="34" charset="0"/>
              </a:rPr>
              <a:t>Strictly Private and Confidential</a:t>
            </a:r>
          </a:p>
        </p:txBody>
      </p:sp>
      <p:sp>
        <p:nvSpPr>
          <p:cNvPr id="15" name="Line 153"/>
          <p:cNvSpPr>
            <a:spLocks noChangeShapeType="1"/>
          </p:cNvSpPr>
          <p:nvPr userDrawn="1">
            <p:custDataLst>
              <p:tags r:id="rId7"/>
            </p:custDataLst>
          </p:nvPr>
        </p:nvSpPr>
        <p:spPr bwMode="auto">
          <a:xfrm>
            <a:off x="155689" y="6079906"/>
            <a:ext cx="8778240" cy="0"/>
          </a:xfrm>
          <a:prstGeom prst="line">
            <a:avLst/>
          </a:prstGeom>
          <a:noFill/>
          <a:ln w="25400">
            <a:solidFill>
              <a:srgbClr val="B88C2E"/>
            </a:solidFill>
            <a:round/>
            <a:headEnd/>
            <a:tailEnd/>
          </a:ln>
          <a:effectLst/>
        </p:spPr>
        <p:txBody>
          <a:bodyPr/>
          <a:lstStyle/>
          <a:p>
            <a:pPr>
              <a:lnSpc>
                <a:spcPct val="80000"/>
              </a:lnSpc>
              <a:defRPr/>
            </a:pPr>
            <a:endParaRPr lang="en-US" sz="1000" dirty="0">
              <a:latin typeface="Arial" charset="0"/>
              <a:cs typeface="+mn-cs"/>
            </a:endParaRPr>
          </a:p>
        </p:txBody>
      </p:sp>
      <p:sp>
        <p:nvSpPr>
          <p:cNvPr id="17" name="Line 153"/>
          <p:cNvSpPr>
            <a:spLocks noChangeShapeType="1"/>
          </p:cNvSpPr>
          <p:nvPr userDrawn="1">
            <p:custDataLst>
              <p:tags r:id="rId8"/>
            </p:custDataLst>
          </p:nvPr>
        </p:nvSpPr>
        <p:spPr bwMode="auto">
          <a:xfrm>
            <a:off x="155689" y="498720"/>
            <a:ext cx="8778240" cy="0"/>
          </a:xfrm>
          <a:prstGeom prst="line">
            <a:avLst/>
          </a:prstGeom>
          <a:noFill/>
          <a:ln w="25400">
            <a:solidFill>
              <a:srgbClr val="B88C2E"/>
            </a:solidFill>
            <a:round/>
            <a:headEnd/>
            <a:tailEnd/>
          </a:ln>
          <a:effectLst/>
        </p:spPr>
        <p:txBody>
          <a:bodyPr/>
          <a:lstStyle/>
          <a:p>
            <a:pPr>
              <a:lnSpc>
                <a:spcPct val="80000"/>
              </a:lnSpc>
              <a:defRPr/>
            </a:pPr>
            <a:endParaRPr lang="en-US" sz="1000" dirty="0">
              <a:latin typeface="Arial" charset="0"/>
              <a:cs typeface="+mn-cs"/>
            </a:endParaRPr>
          </a:p>
        </p:txBody>
      </p:sp>
      <p:sp>
        <p:nvSpPr>
          <p:cNvPr id="19" name="Rectangle 18"/>
          <p:cNvSpPr/>
          <p:nvPr userDrawn="1"/>
        </p:nvSpPr>
        <p:spPr>
          <a:xfrm>
            <a:off x="0" y="0"/>
            <a:ext cx="9144000" cy="6858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58AD81A-2793-4F16-A333-966A51C206B3}"/>
              </a:ext>
            </a:extLst>
          </p:cNvPr>
          <p:cNvSpPr/>
          <p:nvPr userDrawn="1"/>
        </p:nvSpPr>
        <p:spPr>
          <a:xfrm>
            <a:off x="77311" y="5605522"/>
            <a:ext cx="8856618" cy="461665"/>
          </a:xfrm>
          <a:prstGeom prst="rect">
            <a:avLst/>
          </a:prstGeom>
        </p:spPr>
        <p:txBody>
          <a:bodyPr wrap="square">
            <a:spAutoFit/>
          </a:bodyPr>
          <a:lstStyle/>
          <a:p>
            <a:pPr algn="just"/>
            <a:r>
              <a:rPr lang="en-US" sz="800" i="1" dirty="0">
                <a:solidFill>
                  <a:schemeClr val="bg1"/>
                </a:solidFill>
                <a:latin typeface="Arial" panose="020B0604020202020204" pitchFamily="34" charset="0"/>
                <a:ea typeface="Times New Roman" panose="02020603050405020304" pitchFamily="18" charset="0"/>
              </a:rPr>
              <a:t>Disclaimer: This document is a corporate presentation and is not an offering document.</a:t>
            </a:r>
            <a:r>
              <a:rPr lang="en-US" sz="800" i="1" baseline="0" dirty="0">
                <a:solidFill>
                  <a:schemeClr val="bg1"/>
                </a:solidFill>
                <a:latin typeface="Arial" panose="020B0604020202020204" pitchFamily="34" charset="0"/>
                <a:ea typeface="Times New Roman" panose="02020603050405020304" pitchFamily="18" charset="0"/>
              </a:rPr>
              <a:t> </a:t>
            </a:r>
            <a:r>
              <a:rPr lang="en-US" sz="800" i="1" dirty="0">
                <a:solidFill>
                  <a:schemeClr val="bg1"/>
                </a:solidFill>
                <a:latin typeface="Arial" panose="020B0604020202020204" pitchFamily="34" charset="0"/>
                <a:ea typeface="Times New Roman" panose="02020603050405020304" pitchFamily="18" charset="0"/>
              </a:rPr>
              <a:t>Potential investors cannot subscribe for or purchase any shares in Regulus Asset Management Limited by virtue of this document.  Investors are not to construe the contents of this document as legal, business or tax advice. Each investor should consult his own attorney, business adviser and tax adviser as to legal, business, tax and related matters."</a:t>
            </a:r>
            <a:endParaRPr lang="en-US" sz="800" dirty="0">
              <a:solidFill>
                <a:schemeClr val="bg1"/>
              </a:solidFill>
              <a:effectLst/>
              <a:latin typeface="Times New Roman" panose="02020603050405020304" pitchFamily="18" charset="0"/>
              <a:ea typeface="Calibri" panose="020F0502020204030204" pitchFamily="34" charset="0"/>
            </a:endParaRPr>
          </a:p>
        </p:txBody>
      </p:sp>
      <p:sp>
        <p:nvSpPr>
          <p:cNvPr id="7" name="Text Placeholder 2">
            <a:extLst>
              <a:ext uri="{FF2B5EF4-FFF2-40B4-BE49-F238E27FC236}">
                <a16:creationId xmlns:a16="http://schemas.microsoft.com/office/drawing/2014/main" id="{E5CFE21B-BF79-48FC-885E-E4A69E64B3D9}"/>
              </a:ext>
            </a:extLst>
          </p:cNvPr>
          <p:cNvSpPr txBox="1">
            <a:spLocks/>
          </p:cNvSpPr>
          <p:nvPr userDrawn="1"/>
        </p:nvSpPr>
        <p:spPr>
          <a:xfrm>
            <a:off x="77311" y="6099989"/>
            <a:ext cx="4344303" cy="5693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r>
              <a:rPr lang="en-US" sz="800" dirty="0">
                <a:solidFill>
                  <a:schemeClr val="bg2"/>
                </a:solidFill>
                <a:latin typeface="Arial" panose="020B0604020202020204" pitchFamily="34" charset="0"/>
                <a:cs typeface="Arial" panose="020B0604020202020204" pitchFamily="34" charset="0"/>
              </a:rPr>
              <a:t>c/o Walkers Corporate Limited</a:t>
            </a:r>
          </a:p>
          <a:p>
            <a:pPr>
              <a:spcBef>
                <a:spcPts val="0"/>
              </a:spcBef>
            </a:pPr>
            <a:r>
              <a:rPr lang="en-US" sz="800" dirty="0">
                <a:solidFill>
                  <a:schemeClr val="bg2"/>
                </a:solidFill>
                <a:latin typeface="Arial" panose="020B0604020202020204" pitchFamily="34" charset="0"/>
                <a:cs typeface="Arial" panose="020B0604020202020204" pitchFamily="34" charset="0"/>
              </a:rPr>
              <a:t>27 Hospital Road, George Town,</a:t>
            </a:r>
            <a:r>
              <a:rPr lang="en-US" sz="800" baseline="0" dirty="0">
                <a:solidFill>
                  <a:schemeClr val="bg2"/>
                </a:solidFill>
                <a:latin typeface="Arial" panose="020B0604020202020204" pitchFamily="34" charset="0"/>
                <a:cs typeface="Arial" panose="020B0604020202020204" pitchFamily="34" charset="0"/>
              </a:rPr>
              <a:t> </a:t>
            </a:r>
          </a:p>
          <a:p>
            <a:pPr>
              <a:spcBef>
                <a:spcPts val="0"/>
              </a:spcBef>
            </a:pPr>
            <a:r>
              <a:rPr lang="en-US" sz="800" dirty="0">
                <a:solidFill>
                  <a:schemeClr val="bg2"/>
                </a:solidFill>
                <a:latin typeface="Arial" panose="020B0604020202020204" pitchFamily="34" charset="0"/>
                <a:cs typeface="Arial" panose="020B0604020202020204" pitchFamily="34" charset="0"/>
              </a:rPr>
              <a:t>Grand Cayman KY1-9008</a:t>
            </a:r>
          </a:p>
          <a:p>
            <a:pPr>
              <a:spcBef>
                <a:spcPts val="0"/>
              </a:spcBef>
            </a:pPr>
            <a:r>
              <a:rPr lang="en-US" sz="800" dirty="0">
                <a:solidFill>
                  <a:schemeClr val="bg2"/>
                </a:solidFill>
                <a:latin typeface="Arial" panose="020B0604020202020204" pitchFamily="34" charset="0"/>
                <a:cs typeface="Arial" panose="020B0604020202020204" pitchFamily="34" charset="0"/>
              </a:rPr>
              <a:t>Cayman Islands</a:t>
            </a:r>
          </a:p>
          <a:p>
            <a:pPr>
              <a:spcBef>
                <a:spcPts val="0"/>
              </a:spcBef>
            </a:pPr>
            <a:endParaRPr lang="en-US" sz="800" baseline="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211338"/>
      </p:ext>
    </p:extLst>
  </p:cSld>
  <p:clrMap bg1="lt1" tx1="dk1" bg2="lt2" tx2="dk2" accent1="accent1" accent2="accent2" accent3="accent3" accent4="accent4" accent5="accent5" accent6="accent6" hlink="hlink" folHlink="folHlink"/>
  <p:sldLayoutIdLst>
    <p:sldLayoutId id="2147483732" r:id="rId1"/>
    <p:sldLayoutId id="2147483750" r:id="rId2"/>
    <p:sldLayoutId id="2147483763" r:id="rId3"/>
    <p:sldLayoutId id="2147483779" r:id="rId4"/>
    <p:sldLayoutId id="2147483780"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Line 153"/>
          <p:cNvSpPr>
            <a:spLocks noChangeShapeType="1"/>
          </p:cNvSpPr>
          <p:nvPr userDrawn="1">
            <p:custDataLst>
              <p:tags r:id="rId16"/>
            </p:custDataLst>
          </p:nvPr>
        </p:nvSpPr>
        <p:spPr bwMode="auto">
          <a:xfrm>
            <a:off x="251520" y="6413986"/>
            <a:ext cx="8457342" cy="0"/>
          </a:xfrm>
          <a:prstGeom prst="line">
            <a:avLst/>
          </a:prstGeom>
          <a:noFill/>
          <a:ln w="19050">
            <a:solidFill>
              <a:srgbClr val="B88C2E"/>
            </a:solidFill>
            <a:round/>
            <a:headEnd/>
            <a:tailEnd/>
          </a:ln>
          <a:effectLst/>
        </p:spPr>
        <p:txBody>
          <a:bodyPr/>
          <a:lstStyle/>
          <a:p>
            <a:pPr>
              <a:lnSpc>
                <a:spcPct val="80000"/>
              </a:lnSpc>
              <a:defRPr/>
            </a:pPr>
            <a:endParaRPr lang="en-US" sz="1000" dirty="0">
              <a:latin typeface="Arial" charset="0"/>
              <a:cs typeface="+mn-cs"/>
            </a:endParaRPr>
          </a:p>
        </p:txBody>
      </p:sp>
      <p:sp>
        <p:nvSpPr>
          <p:cNvPr id="9" name="Line 153"/>
          <p:cNvSpPr>
            <a:spLocks noChangeShapeType="1"/>
          </p:cNvSpPr>
          <p:nvPr userDrawn="1">
            <p:custDataLst>
              <p:tags r:id="rId17"/>
            </p:custDataLst>
          </p:nvPr>
        </p:nvSpPr>
        <p:spPr bwMode="auto">
          <a:xfrm>
            <a:off x="251520" y="836712"/>
            <a:ext cx="8457342" cy="0"/>
          </a:xfrm>
          <a:prstGeom prst="line">
            <a:avLst/>
          </a:prstGeom>
          <a:noFill/>
          <a:ln w="25400">
            <a:solidFill>
              <a:schemeClr val="accent1"/>
            </a:solidFill>
            <a:round/>
            <a:headEnd/>
            <a:tailEnd/>
          </a:ln>
          <a:effectLst/>
        </p:spPr>
        <p:txBody>
          <a:bodyPr/>
          <a:lstStyle/>
          <a:p>
            <a:pPr>
              <a:lnSpc>
                <a:spcPct val="80000"/>
              </a:lnSpc>
              <a:defRPr/>
            </a:pPr>
            <a:endParaRPr lang="en-US" sz="1000" dirty="0">
              <a:latin typeface="Arial" charset="0"/>
              <a:cs typeface="+mn-cs"/>
            </a:endParaRPr>
          </a:p>
        </p:txBody>
      </p:sp>
      <p:sp>
        <p:nvSpPr>
          <p:cNvPr id="16" name="Rectangle 15"/>
          <p:cNvSpPr/>
          <p:nvPr userDrawn="1"/>
        </p:nvSpPr>
        <p:spPr>
          <a:xfrm>
            <a:off x="0" y="0"/>
            <a:ext cx="9144000" cy="6858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4"/>
          </p:nvPr>
        </p:nvSpPr>
        <p:spPr>
          <a:xfrm>
            <a:off x="3543300" y="6541851"/>
            <a:ext cx="2057400" cy="246888"/>
          </a:xfrm>
          <a:prstGeom prst="rect">
            <a:avLst/>
          </a:prstGeom>
        </p:spPr>
        <p:txBody>
          <a:bodyPr vert="horz" lIns="91440" tIns="45720" rIns="91440" bIns="45720" rtlCol="0" anchor="ctr"/>
          <a:lstStyle>
            <a:lvl1pPr algn="ctr">
              <a:defRPr sz="1000">
                <a:solidFill>
                  <a:srgbClr val="B88C2E"/>
                </a:solidFill>
                <a:latin typeface="Arial" panose="020B0604020202020204" pitchFamily="34" charset="0"/>
                <a:cs typeface="Arial" panose="020B0604020202020204" pitchFamily="34" charset="0"/>
              </a:defRPr>
            </a:lvl1pPr>
          </a:lstStyle>
          <a:p>
            <a:fld id="{B6DC54E5-E863-4E58-9020-CC36B4443620}" type="slidenum">
              <a:rPr lang="en-US" smtClean="0"/>
              <a:pPr/>
              <a:t>‹#›</a:t>
            </a:fld>
            <a:endParaRPr lang="en-US" dirty="0"/>
          </a:p>
        </p:txBody>
      </p:sp>
      <p:pic>
        <p:nvPicPr>
          <p:cNvPr id="8" name="Picture 7" descr="Macintosh HD:Users:rashidmuthu:Desktop:he.png">
            <a:extLst>
              <a:ext uri="{FF2B5EF4-FFF2-40B4-BE49-F238E27FC236}">
                <a16:creationId xmlns:a16="http://schemas.microsoft.com/office/drawing/2014/main" id="{C0B35726-B7E1-4591-93C7-F9F5E643F53F}"/>
              </a:ext>
            </a:extLst>
          </p:cNvPr>
          <p:cNvPicPr/>
          <p:nvPr userDrawn="1"/>
        </p:nvPicPr>
        <p:blipFill>
          <a:blip r:embed="rId18" cstate="print">
            <a:extLst>
              <a:ext uri="{28A0092B-C50C-407E-A947-70E740481C1C}">
                <a14:useLocalDpi xmlns:a14="http://schemas.microsoft.com/office/drawing/2010/main"/>
              </a:ext>
            </a:extLst>
          </a:blip>
          <a:srcRect/>
          <a:stretch>
            <a:fillRect/>
          </a:stretch>
        </p:blipFill>
        <p:spPr bwMode="auto">
          <a:xfrm>
            <a:off x="8251135" y="6434766"/>
            <a:ext cx="559327" cy="379373"/>
          </a:xfrm>
          <a:prstGeom prst="rect">
            <a:avLst/>
          </a:prstGeom>
          <a:noFill/>
          <a:ln>
            <a:noFill/>
          </a:ln>
        </p:spPr>
      </p:pic>
    </p:spTree>
    <p:extLst>
      <p:ext uri="{BB962C8B-B14F-4D97-AF65-F5344CB8AC3E}">
        <p14:creationId xmlns:p14="http://schemas.microsoft.com/office/powerpoint/2010/main" val="3982409237"/>
      </p:ext>
    </p:extLst>
  </p:cSld>
  <p:clrMap bg1="lt1" tx1="dk1" bg2="lt2" tx2="dk2" accent1="accent1" accent2="accent2" accent3="accent3" accent4="accent4" accent5="accent5" accent6="accent6" hlink="hlink" folHlink="folHlink"/>
  <p:sldLayoutIdLst>
    <p:sldLayoutId id="2147483707" r:id="rId1"/>
    <p:sldLayoutId id="2147483733" r:id="rId2"/>
    <p:sldLayoutId id="2147483741" r:id="rId3"/>
    <p:sldLayoutId id="2147483738" r:id="rId4"/>
    <p:sldLayoutId id="2147483734" r:id="rId5"/>
    <p:sldLayoutId id="2147483735" r:id="rId6"/>
    <p:sldLayoutId id="2147483744" r:id="rId7"/>
    <p:sldLayoutId id="2147483745" r:id="rId8"/>
    <p:sldLayoutId id="2147483746" r:id="rId9"/>
    <p:sldLayoutId id="2147483747" r:id="rId10"/>
    <p:sldLayoutId id="2147483748" r:id="rId11"/>
    <p:sldLayoutId id="2147483749" r:id="rId12"/>
    <p:sldLayoutId id="2147483764" r:id="rId13"/>
    <p:sldLayoutId id="2147483778"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07429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sldNum="0" hdr="0" ftr="0" dt="0"/>
  <p:txStyles>
    <p:titleStyle>
      <a:lvl1pPr algn="l" defTabSz="342892"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494"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488" indent="-229494"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4984" indent="-202495"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477"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470" indent="-17549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4965"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49959"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4954"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099948" indent="-171446" algn="l" defTabSz="342892"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6.jpeg"/><Relationship Id="rId7" Type="http://schemas.openxmlformats.org/officeDocument/2006/relationships/image" Target="../media/image31.emf"/><Relationship Id="rId2" Type="http://schemas.openxmlformats.org/officeDocument/2006/relationships/image" Target="../media/image25.jpeg"/><Relationship Id="rId1" Type="http://schemas.openxmlformats.org/officeDocument/2006/relationships/slideLayout" Target="../slideLayouts/slideLayout18.xml"/><Relationship Id="rId6" Type="http://schemas.openxmlformats.org/officeDocument/2006/relationships/image" Target="../media/image30.emf"/><Relationship Id="rId5" Type="http://schemas.microsoft.com/office/2007/relationships/hdphoto" Target="../media/hdphoto1.wdp"/><Relationship Id="rId10" Type="http://schemas.openxmlformats.org/officeDocument/2006/relationships/image" Target="../media/image34.jpeg"/><Relationship Id="rId4" Type="http://schemas.openxmlformats.org/officeDocument/2006/relationships/image" Target="../media/image29.png"/><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6.jpg"/><Relationship Id="rId5" Type="http://schemas.openxmlformats.org/officeDocument/2006/relationships/image" Target="../media/image25.jpe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37.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notesSlide" Target="../notesSlides/notesSlide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Layout" Target="../slideLayouts/slideLayout12.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40.png"/><Relationship Id="rId7" Type="http://schemas.openxmlformats.org/officeDocument/2006/relationships/image" Target="../media/image26.jpeg"/><Relationship Id="rId2" Type="http://schemas.openxmlformats.org/officeDocument/2006/relationships/image" Target="../media/image39.png"/><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4.emf"/></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rashidmuthu:Desktop:he.png">
            <a:extLst>
              <a:ext uri="{FF2B5EF4-FFF2-40B4-BE49-F238E27FC236}">
                <a16:creationId xmlns:a16="http://schemas.microsoft.com/office/drawing/2014/main" id="{262A7B03-7BD2-4BA1-A817-05B6E3CF3604}"/>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177000" y="594000"/>
            <a:ext cx="2925000" cy="1927734"/>
          </a:xfrm>
          <a:prstGeom prst="rect">
            <a:avLst/>
          </a:prstGeom>
          <a:noFill/>
          <a:ln>
            <a:noFill/>
          </a:ln>
        </p:spPr>
      </p:pic>
      <p:sp>
        <p:nvSpPr>
          <p:cNvPr id="2" name="Text Placeholder 1">
            <a:extLst>
              <a:ext uri="{FF2B5EF4-FFF2-40B4-BE49-F238E27FC236}">
                <a16:creationId xmlns:a16="http://schemas.microsoft.com/office/drawing/2014/main" id="{8344908A-E0CA-496B-92D0-410599860DF5}"/>
              </a:ext>
            </a:extLst>
          </p:cNvPr>
          <p:cNvSpPr>
            <a:spLocks noGrp="1"/>
          </p:cNvSpPr>
          <p:nvPr>
            <p:ph type="body" sz="quarter" idx="11"/>
          </p:nvPr>
        </p:nvSpPr>
        <p:spPr>
          <a:xfrm>
            <a:off x="335864" y="2629378"/>
            <a:ext cx="8061135" cy="1879621"/>
          </a:xfrm>
        </p:spPr>
        <p:txBody>
          <a:bodyPr/>
          <a:lstStyle/>
          <a:p>
            <a:endParaRPr lang="en-US" sz="2800" dirty="0"/>
          </a:p>
          <a:p>
            <a:r>
              <a:rPr lang="en-US" sz="2800" i="1" dirty="0"/>
              <a:t>Corporate Presentation </a:t>
            </a:r>
          </a:p>
          <a:p>
            <a:r>
              <a:rPr lang="en-US" sz="2800" dirty="0"/>
              <a:t>Regulus Asset Management Limited</a:t>
            </a:r>
            <a:endParaRPr lang="en-US" dirty="0"/>
          </a:p>
        </p:txBody>
      </p:sp>
      <p:sp>
        <p:nvSpPr>
          <p:cNvPr id="5" name="Text Placeholder 2">
            <a:extLst>
              <a:ext uri="{FF2B5EF4-FFF2-40B4-BE49-F238E27FC236}">
                <a16:creationId xmlns:a16="http://schemas.microsoft.com/office/drawing/2014/main" id="{F0B3CCF6-BF00-4D38-93E2-2EF29721B2FF}"/>
              </a:ext>
            </a:extLst>
          </p:cNvPr>
          <p:cNvSpPr txBox="1">
            <a:spLocks/>
          </p:cNvSpPr>
          <p:nvPr/>
        </p:nvSpPr>
        <p:spPr>
          <a:xfrm>
            <a:off x="348035" y="4365104"/>
            <a:ext cx="6396375" cy="320040"/>
          </a:xfrm>
          <a:prstGeom prst="rect">
            <a:avLst/>
          </a:prstGeom>
        </p:spPr>
        <p:txBody>
          <a:bodyPr anchor="ctr"/>
          <a:lstStyle>
            <a:lvl1pPr marL="0" indent="0" algn="l" defTabSz="914400" rtl="0" eaLnBrk="1" latinLnBrk="0" hangingPunct="1">
              <a:spcBef>
                <a:spcPct val="20000"/>
              </a:spcBef>
              <a:buFont typeface="Arial" pitchFamily="34" charset="0"/>
              <a:buNone/>
              <a:defRPr sz="1500" b="0" i="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b="1" i="0" dirty="0"/>
              <a:t>January 2018</a:t>
            </a:r>
          </a:p>
        </p:txBody>
      </p:sp>
      <p:cxnSp>
        <p:nvCxnSpPr>
          <p:cNvPr id="6" name="Straight Connector 5">
            <a:extLst>
              <a:ext uri="{FF2B5EF4-FFF2-40B4-BE49-F238E27FC236}">
                <a16:creationId xmlns:a16="http://schemas.microsoft.com/office/drawing/2014/main" id="{453B7231-891B-45B0-8AF9-3EF829BE8116}"/>
              </a:ext>
            </a:extLst>
          </p:cNvPr>
          <p:cNvCxnSpPr/>
          <p:nvPr/>
        </p:nvCxnSpPr>
        <p:spPr>
          <a:xfrm>
            <a:off x="461908" y="4149080"/>
            <a:ext cx="6126480" cy="0"/>
          </a:xfrm>
          <a:prstGeom prst="line">
            <a:avLst/>
          </a:prstGeom>
          <a:ln w="19050">
            <a:solidFill>
              <a:srgbClr val="B88C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86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DA128800-385A-4797-BC20-F36758235E70}"/>
              </a:ext>
            </a:extLst>
          </p:cNvPr>
          <p:cNvSpPr txBox="1"/>
          <p:nvPr/>
        </p:nvSpPr>
        <p:spPr>
          <a:xfrm>
            <a:off x="257870" y="6420677"/>
            <a:ext cx="7912722" cy="152349"/>
          </a:xfrm>
          <a:prstGeom prst="rect">
            <a:avLst/>
          </a:prstGeom>
          <a:noFill/>
        </p:spPr>
        <p:txBody>
          <a:bodyPr wrap="square" lIns="45720" tIns="18288" rIns="45720" bIns="18288" rtlCol="0">
            <a:spAutoFit/>
          </a:bodyPr>
          <a:lstStyle/>
          <a:p>
            <a:r>
              <a:rPr lang="en-US" sz="750" i="1" dirty="0">
                <a:solidFill>
                  <a:srgbClr val="565559"/>
                </a:solidFill>
              </a:rPr>
              <a:t>Flags indicate the location of the respective team member</a:t>
            </a:r>
          </a:p>
        </p:txBody>
      </p:sp>
      <p:sp>
        <p:nvSpPr>
          <p:cNvPr id="41" name="Text Placeholder 1">
            <a:extLst>
              <a:ext uri="{FF2B5EF4-FFF2-40B4-BE49-F238E27FC236}">
                <a16:creationId xmlns:a16="http://schemas.microsoft.com/office/drawing/2014/main" id="{2B0F5B05-3EC2-43A2-A7AB-0C3B25C032F1}"/>
              </a:ext>
            </a:extLst>
          </p:cNvPr>
          <p:cNvSpPr txBox="1">
            <a:spLocks/>
          </p:cNvSpPr>
          <p:nvPr/>
        </p:nvSpPr>
        <p:spPr>
          <a:xfrm>
            <a:off x="162000" y="234000"/>
            <a:ext cx="8543169" cy="512784"/>
          </a:xfrm>
          <a:prstGeom prst="rect">
            <a:avLst/>
          </a:prstGeom>
        </p:spPr>
        <p:txBody>
          <a:bodyPr/>
          <a:lstStyle>
            <a:lvl1pPr marL="0" indent="0" algn="l" defTabSz="914400" rtl="0" eaLnBrk="1" latinLnBrk="0" hangingPunct="1">
              <a:spcBef>
                <a:spcPct val="20000"/>
              </a:spcBef>
              <a:buFont typeface="Arial"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mj-lt"/>
              </a:rPr>
              <a:t>Regulus Asset Management Limited: </a:t>
            </a:r>
            <a:r>
              <a:rPr lang="en-US" sz="2800" dirty="0">
                <a:solidFill>
                  <a:srgbClr val="B88C2E"/>
                </a:solidFill>
                <a:latin typeface="+mj-lt"/>
              </a:rPr>
              <a:t>Senior Executives</a:t>
            </a:r>
          </a:p>
        </p:txBody>
      </p:sp>
      <p:sp>
        <p:nvSpPr>
          <p:cNvPr id="95" name="object 15">
            <a:extLst>
              <a:ext uri="{FF2B5EF4-FFF2-40B4-BE49-F238E27FC236}">
                <a16:creationId xmlns:a16="http://schemas.microsoft.com/office/drawing/2014/main" id="{F121998A-DC1F-4DE4-9D12-5A8F4B32C6DE}"/>
              </a:ext>
            </a:extLst>
          </p:cNvPr>
          <p:cNvSpPr txBox="1"/>
          <p:nvPr/>
        </p:nvSpPr>
        <p:spPr>
          <a:xfrm>
            <a:off x="151630" y="2135817"/>
            <a:ext cx="2776334" cy="1487587"/>
          </a:xfrm>
          <a:prstGeom prst="rect">
            <a:avLst/>
          </a:prstGeom>
        </p:spPr>
        <p:txBody>
          <a:bodyPr vert="horz" wrap="square" lIns="0" tIns="0" rIns="0" bIns="0" rtlCol="0">
            <a:spAutoFit/>
          </a:bodyPr>
          <a:lstStyle/>
          <a:p>
            <a:pPr marL="169863" indent="-169863">
              <a:spcBef>
                <a:spcPts val="200"/>
              </a:spcBef>
              <a:spcAft>
                <a:spcPts val="200"/>
              </a:spcAft>
              <a:buFont typeface="Wingdings" panose="05000000000000000000" pitchFamily="2" charset="2"/>
              <a:buChar char="Ø"/>
            </a:pPr>
            <a:r>
              <a:rPr lang="en-US" sz="900" dirty="0"/>
              <a:t>17+ years of experience - Board member in listed and unlisted companies in Oman: Bank Dhofar, Dhofar Insurance, Dhofar Investment and Development International and Oman Investment and Finance Co.</a:t>
            </a:r>
          </a:p>
          <a:p>
            <a:pPr marL="169863" indent="-169863">
              <a:spcBef>
                <a:spcPts val="200"/>
              </a:spcBef>
              <a:spcAft>
                <a:spcPts val="200"/>
              </a:spcAft>
              <a:buFont typeface="Wingdings" panose="05000000000000000000" pitchFamily="2" charset="2"/>
              <a:buChar char="Ø"/>
            </a:pPr>
            <a:r>
              <a:rPr lang="en-US" sz="900" dirty="0"/>
              <a:t>Extensive exposure to implementation of strategic initiatives, business development, risk committees, audit committees, executive/management committees, transformation processes and corporate restructuring</a:t>
            </a:r>
          </a:p>
          <a:p>
            <a:pPr marL="169863" indent="-169863">
              <a:spcBef>
                <a:spcPts val="200"/>
              </a:spcBef>
              <a:spcAft>
                <a:spcPts val="200"/>
              </a:spcAft>
              <a:buFont typeface="Wingdings" panose="05000000000000000000" pitchFamily="2" charset="2"/>
              <a:buChar char="Ø"/>
            </a:pPr>
            <a:r>
              <a:rPr lang="en-US" sz="900" dirty="0"/>
              <a:t>BSc. in Accounting and Finance from the London School of Economics and Political Science, U.K. </a:t>
            </a:r>
          </a:p>
        </p:txBody>
      </p:sp>
      <p:sp>
        <p:nvSpPr>
          <p:cNvPr id="29" name="object 13">
            <a:extLst>
              <a:ext uri="{FF2B5EF4-FFF2-40B4-BE49-F238E27FC236}">
                <a16:creationId xmlns:a16="http://schemas.microsoft.com/office/drawing/2014/main" id="{BB843832-155A-4742-931A-496B746C287D}"/>
              </a:ext>
            </a:extLst>
          </p:cNvPr>
          <p:cNvSpPr txBox="1"/>
          <p:nvPr/>
        </p:nvSpPr>
        <p:spPr>
          <a:xfrm>
            <a:off x="749526" y="1654232"/>
            <a:ext cx="1581273" cy="333425"/>
          </a:xfrm>
          <a:prstGeom prst="rect">
            <a:avLst/>
          </a:prstGeom>
        </p:spPr>
        <p:txBody>
          <a:bodyPr vert="horz" wrap="square" lIns="0" tIns="0" rIns="0" bIns="0" rtlCol="0">
            <a:spAutoFit/>
          </a:bodyPr>
          <a:lstStyle/>
          <a:p>
            <a:pPr algn="ctr">
              <a:lnSpc>
                <a:spcPct val="100000"/>
              </a:lnSpc>
            </a:pPr>
            <a:r>
              <a:rPr lang="en-US" sz="1200" b="1" spc="5" dirty="0">
                <a:solidFill>
                  <a:srgbClr val="4D4D4F"/>
                </a:solidFill>
                <a:latin typeface="Open Sans Semibold"/>
                <a:cs typeface="Open Sans Semibold"/>
              </a:rPr>
              <a:t>TARIQ AL AUJAILI</a:t>
            </a:r>
          </a:p>
          <a:p>
            <a:pPr algn="ctr">
              <a:lnSpc>
                <a:spcPct val="100000"/>
              </a:lnSpc>
              <a:spcBef>
                <a:spcPts val="204"/>
              </a:spcBef>
            </a:pPr>
            <a:r>
              <a:rPr lang="en-US" sz="800" spc="10" dirty="0">
                <a:solidFill>
                  <a:srgbClr val="4D4D4F"/>
                </a:solidFill>
                <a:latin typeface="Open Sans"/>
                <a:cs typeface="Open Sans"/>
              </a:rPr>
              <a:t>PARTNER</a:t>
            </a:r>
          </a:p>
        </p:txBody>
      </p:sp>
      <p:sp>
        <p:nvSpPr>
          <p:cNvPr id="42" name="object 15">
            <a:extLst>
              <a:ext uri="{FF2B5EF4-FFF2-40B4-BE49-F238E27FC236}">
                <a16:creationId xmlns:a16="http://schemas.microsoft.com/office/drawing/2014/main" id="{F121998A-DC1F-4DE4-9D12-5A8F4B32C6DE}"/>
              </a:ext>
            </a:extLst>
          </p:cNvPr>
          <p:cNvSpPr txBox="1"/>
          <p:nvPr/>
        </p:nvSpPr>
        <p:spPr>
          <a:xfrm>
            <a:off x="2956122" y="2135817"/>
            <a:ext cx="3037911" cy="1590179"/>
          </a:xfrm>
          <a:prstGeom prst="rect">
            <a:avLst/>
          </a:prstGeom>
        </p:spPr>
        <p:txBody>
          <a:bodyPr vert="horz" wrap="square" lIns="0" tIns="0" rIns="0" bIns="0" rtlCol="0">
            <a:spAutoFit/>
          </a:bodyPr>
          <a:lstStyle/>
          <a:p>
            <a:pPr marL="169863" indent="-169863">
              <a:spcBef>
                <a:spcPts val="200"/>
              </a:spcBef>
              <a:spcAft>
                <a:spcPts val="200"/>
              </a:spcAft>
              <a:buFont typeface="Wingdings" panose="05000000000000000000" pitchFamily="2" charset="2"/>
              <a:buChar char="Ø"/>
            </a:pPr>
            <a:r>
              <a:rPr lang="en-IN" sz="900" dirty="0"/>
              <a:t>Investment Banker with 17 years experience at HSBC – based in London (7 years) and MENA (10 years)</a:t>
            </a:r>
          </a:p>
          <a:p>
            <a:pPr marL="169863" indent="-169863">
              <a:spcBef>
                <a:spcPts val="200"/>
              </a:spcBef>
              <a:spcAft>
                <a:spcPts val="200"/>
              </a:spcAft>
              <a:buFont typeface="Wingdings" panose="05000000000000000000" pitchFamily="2" charset="2"/>
              <a:buChar char="Ø"/>
            </a:pPr>
            <a:r>
              <a:rPr lang="en-IN" sz="900" dirty="0"/>
              <a:t>Worked in Leveraged &amp; Acquisition Finance, Debt Advisory, Corporate Finance, Credit Ratings, M&amp;A and Risk Advisory</a:t>
            </a:r>
          </a:p>
          <a:p>
            <a:pPr marL="169863" indent="-169863">
              <a:spcBef>
                <a:spcPts val="200"/>
              </a:spcBef>
              <a:spcAft>
                <a:spcPts val="200"/>
              </a:spcAft>
              <a:buFont typeface="Wingdings" panose="05000000000000000000" pitchFamily="2" charset="2"/>
              <a:buChar char="Ø"/>
            </a:pPr>
            <a:r>
              <a:rPr lang="en-IN" sz="900" dirty="0"/>
              <a:t>Raised/advised on financing transactions in excess of c. USD50bn across various sectors and geographies</a:t>
            </a:r>
          </a:p>
          <a:p>
            <a:pPr marL="169863" indent="-169863">
              <a:spcBef>
                <a:spcPts val="200"/>
              </a:spcBef>
              <a:spcAft>
                <a:spcPts val="200"/>
              </a:spcAft>
              <a:buFont typeface="Wingdings" panose="05000000000000000000" pitchFamily="2" charset="2"/>
              <a:buChar char="Ø"/>
            </a:pPr>
            <a:r>
              <a:rPr lang="en-IN" sz="900" dirty="0"/>
              <a:t>Left HSBC in 2H2017 as Regional Head of Corporate Finance and Debt Advisory, MENA</a:t>
            </a:r>
          </a:p>
          <a:p>
            <a:pPr marL="169863" indent="-169863">
              <a:spcBef>
                <a:spcPts val="200"/>
              </a:spcBef>
              <a:spcAft>
                <a:spcPts val="200"/>
              </a:spcAft>
              <a:buFont typeface="Wingdings" panose="05000000000000000000" pitchFamily="2" charset="2"/>
              <a:buChar char="Ø"/>
            </a:pPr>
            <a:r>
              <a:rPr lang="en-IN" sz="900" dirty="0"/>
              <a:t>MSc. Management with Distinction, London School of Economics and Political Science, U.K.</a:t>
            </a:r>
          </a:p>
        </p:txBody>
      </p:sp>
      <p:sp>
        <p:nvSpPr>
          <p:cNvPr id="43" name="object 15">
            <a:extLst>
              <a:ext uri="{FF2B5EF4-FFF2-40B4-BE49-F238E27FC236}">
                <a16:creationId xmlns:a16="http://schemas.microsoft.com/office/drawing/2014/main" id="{F121998A-DC1F-4DE4-9D12-5A8F4B32C6DE}"/>
              </a:ext>
            </a:extLst>
          </p:cNvPr>
          <p:cNvSpPr txBox="1"/>
          <p:nvPr/>
        </p:nvSpPr>
        <p:spPr>
          <a:xfrm>
            <a:off x="5975881" y="2135817"/>
            <a:ext cx="2942295" cy="1626086"/>
          </a:xfrm>
          <a:prstGeom prst="rect">
            <a:avLst/>
          </a:prstGeom>
        </p:spPr>
        <p:txBody>
          <a:bodyPr vert="horz" wrap="square" lIns="0" tIns="0" rIns="0" bIns="0" rtlCol="0">
            <a:spAutoFit/>
          </a:bodyPr>
          <a:lstStyle/>
          <a:p>
            <a:pPr marL="169863" indent="-169863">
              <a:spcBef>
                <a:spcPts val="200"/>
              </a:spcBef>
              <a:spcAft>
                <a:spcPts val="200"/>
              </a:spcAft>
              <a:buFont typeface="Wingdings" panose="05000000000000000000" pitchFamily="2" charset="2"/>
              <a:buChar char="Ø"/>
            </a:pPr>
            <a:r>
              <a:rPr lang="en-IN" sz="900" dirty="0"/>
              <a:t>A Certified AML/Compliance &amp; Risk Management professional with over 9 years of experience in the BFSI industry in India and UAE with multinational banks such as JP Morgan Chase, Northern Trust</a:t>
            </a:r>
          </a:p>
          <a:p>
            <a:pPr marL="169863" indent="-169863">
              <a:spcBef>
                <a:spcPts val="200"/>
              </a:spcBef>
              <a:spcAft>
                <a:spcPts val="200"/>
              </a:spcAft>
              <a:buFont typeface="Wingdings" panose="05000000000000000000" pitchFamily="2" charset="2"/>
              <a:buChar char="Ø"/>
            </a:pPr>
            <a:r>
              <a:rPr lang="en-IN" sz="900" dirty="0"/>
              <a:t>Has strong experience in Regulatory Compliance and AML/CFT. Central Bank of UAE Authorized Compliance Officer and Money Laundering Reporting Officer</a:t>
            </a:r>
          </a:p>
          <a:p>
            <a:pPr marL="169863" indent="-169863">
              <a:spcBef>
                <a:spcPts val="200"/>
              </a:spcBef>
              <a:spcAft>
                <a:spcPts val="200"/>
              </a:spcAft>
              <a:buFont typeface="Wingdings" panose="05000000000000000000" pitchFamily="2" charset="2"/>
              <a:buChar char="Ø"/>
            </a:pPr>
            <a:r>
              <a:rPr lang="en-IN" sz="900" dirty="0"/>
              <a:t>Holds an MBA and Certified AML Specialist from ACAMS organization, Miami, Florida. His forte is fraud investigation, sanctions screening, risk management, world compliance checks – Client On boarding</a:t>
            </a:r>
          </a:p>
        </p:txBody>
      </p:sp>
      <p:sp>
        <p:nvSpPr>
          <p:cNvPr id="51" name="object 15">
            <a:extLst>
              <a:ext uri="{FF2B5EF4-FFF2-40B4-BE49-F238E27FC236}">
                <a16:creationId xmlns:a16="http://schemas.microsoft.com/office/drawing/2014/main" id="{F121998A-DC1F-4DE4-9D12-5A8F4B32C6DE}"/>
              </a:ext>
            </a:extLst>
          </p:cNvPr>
          <p:cNvSpPr txBox="1"/>
          <p:nvPr/>
        </p:nvSpPr>
        <p:spPr>
          <a:xfrm>
            <a:off x="151630" y="4868203"/>
            <a:ext cx="3340250" cy="1349087"/>
          </a:xfrm>
          <a:prstGeom prst="rect">
            <a:avLst/>
          </a:prstGeom>
        </p:spPr>
        <p:txBody>
          <a:bodyPr vert="horz" wrap="square" lIns="0" tIns="0" rIns="0" bIns="0" rtlCol="0">
            <a:spAutoFit/>
          </a:bodyPr>
          <a:lstStyle/>
          <a:p>
            <a:pPr marL="169863" indent="-169863">
              <a:spcBef>
                <a:spcPts val="200"/>
              </a:spcBef>
              <a:spcAft>
                <a:spcPts val="200"/>
              </a:spcAft>
              <a:buFont typeface="Wingdings" panose="05000000000000000000" pitchFamily="2" charset="2"/>
              <a:buChar char="Ø"/>
            </a:pPr>
            <a:r>
              <a:rPr lang="en-IN" sz="900" dirty="0"/>
              <a:t>Charudutta Joshi has more than 19 years of experience in Wealth Management and Business Development. Before joining Regulus, he was with Al Masah Capital in Dubai. Prior to that Charudutta was Country head of ICICI Bank Qatar; and worked with ICICI Bank for more than 12 years in various positions and locations. </a:t>
            </a:r>
          </a:p>
          <a:p>
            <a:pPr marL="169863" indent="-169863">
              <a:spcBef>
                <a:spcPts val="200"/>
              </a:spcBef>
              <a:spcAft>
                <a:spcPts val="200"/>
              </a:spcAft>
              <a:buFont typeface="Wingdings" panose="05000000000000000000" pitchFamily="2" charset="2"/>
              <a:buChar char="Ø"/>
            </a:pPr>
            <a:r>
              <a:rPr lang="en-IN" sz="900" dirty="0"/>
              <a:t>In last 5 years, he and his team raised in excess of USD175m across various businesses in healthcare, education and logistics sectors. </a:t>
            </a:r>
          </a:p>
          <a:p>
            <a:pPr marL="169863" indent="-169863">
              <a:spcBef>
                <a:spcPts val="200"/>
              </a:spcBef>
              <a:spcAft>
                <a:spcPts val="200"/>
              </a:spcAft>
              <a:buFont typeface="Wingdings" panose="05000000000000000000" pitchFamily="2" charset="2"/>
              <a:buChar char="Ø"/>
            </a:pPr>
            <a:r>
              <a:rPr lang="en-IN" sz="900" dirty="0"/>
              <a:t>Charudutta has Bachelors in Commerce and a Post graduate certification in Management</a:t>
            </a:r>
          </a:p>
        </p:txBody>
      </p:sp>
      <p:sp>
        <p:nvSpPr>
          <p:cNvPr id="53" name="object 15">
            <a:extLst>
              <a:ext uri="{FF2B5EF4-FFF2-40B4-BE49-F238E27FC236}">
                <a16:creationId xmlns:a16="http://schemas.microsoft.com/office/drawing/2014/main" id="{F121998A-DC1F-4DE4-9D12-5A8F4B32C6DE}"/>
              </a:ext>
            </a:extLst>
          </p:cNvPr>
          <p:cNvSpPr txBox="1"/>
          <p:nvPr/>
        </p:nvSpPr>
        <p:spPr>
          <a:xfrm>
            <a:off x="3548199" y="4868203"/>
            <a:ext cx="2325052" cy="1159292"/>
          </a:xfrm>
          <a:prstGeom prst="rect">
            <a:avLst/>
          </a:prstGeom>
        </p:spPr>
        <p:txBody>
          <a:bodyPr vert="horz" wrap="square" lIns="0" tIns="0" rIns="0" bIns="0" rtlCol="0">
            <a:spAutoFit/>
          </a:bodyPr>
          <a:lstStyle/>
          <a:p>
            <a:pPr marL="169863" indent="-169863">
              <a:spcBef>
                <a:spcPts val="200"/>
              </a:spcBef>
              <a:spcAft>
                <a:spcPts val="200"/>
              </a:spcAft>
              <a:buFont typeface="Wingdings" panose="05000000000000000000" pitchFamily="2" charset="2"/>
              <a:buChar char="Ø"/>
            </a:pPr>
            <a:r>
              <a:rPr lang="en-IN" sz="900" dirty="0"/>
              <a:t>Deepti has over 16 years of experience in managing Individual and institutional client relationships across the asset class spectrum ranging from investment mandates  to private equity funds.</a:t>
            </a:r>
          </a:p>
          <a:p>
            <a:pPr marL="169863" indent="-169863">
              <a:spcBef>
                <a:spcPts val="200"/>
              </a:spcBef>
              <a:spcAft>
                <a:spcPts val="200"/>
              </a:spcAft>
              <a:buFont typeface="Wingdings" panose="05000000000000000000" pitchFamily="2" charset="2"/>
              <a:buChar char="Ø"/>
            </a:pPr>
            <a:r>
              <a:rPr lang="en-IN" sz="900" dirty="0"/>
              <a:t>She has previously worked with Coutts &amp; Co. and ICICI Bank located in London and Singapore</a:t>
            </a:r>
          </a:p>
        </p:txBody>
      </p:sp>
      <p:sp>
        <p:nvSpPr>
          <p:cNvPr id="54" name="object 15">
            <a:extLst>
              <a:ext uri="{FF2B5EF4-FFF2-40B4-BE49-F238E27FC236}">
                <a16:creationId xmlns:a16="http://schemas.microsoft.com/office/drawing/2014/main" id="{F121998A-DC1F-4DE4-9D12-5A8F4B32C6DE}"/>
              </a:ext>
            </a:extLst>
          </p:cNvPr>
          <p:cNvSpPr txBox="1"/>
          <p:nvPr/>
        </p:nvSpPr>
        <p:spPr>
          <a:xfrm>
            <a:off x="6059228" y="4868203"/>
            <a:ext cx="2775600" cy="1297791"/>
          </a:xfrm>
          <a:prstGeom prst="rect">
            <a:avLst/>
          </a:prstGeom>
        </p:spPr>
        <p:txBody>
          <a:bodyPr vert="horz" wrap="square" lIns="0" tIns="0" rIns="0" bIns="0" rtlCol="0">
            <a:spAutoFit/>
          </a:bodyPr>
          <a:lstStyle/>
          <a:p>
            <a:pPr marL="169863" indent="-169863">
              <a:spcBef>
                <a:spcPts val="200"/>
              </a:spcBef>
              <a:spcAft>
                <a:spcPts val="200"/>
              </a:spcAft>
              <a:buFont typeface="Wingdings" panose="05000000000000000000" pitchFamily="2" charset="2"/>
              <a:buChar char="Ø"/>
            </a:pPr>
            <a:r>
              <a:rPr lang="en-IN" sz="900" dirty="0"/>
              <a:t>Amit has more than 21 years of experience in Wealth Management and Business Development. Before joining Regulus Advisors, Amit was a Private Banker with ABN AMRO, Singapore. He has also worked on Business Development with IIFL and was heading ENAM Securities, Chennai. </a:t>
            </a:r>
          </a:p>
          <a:p>
            <a:pPr marL="169863" indent="-169863">
              <a:spcBef>
                <a:spcPts val="200"/>
              </a:spcBef>
              <a:spcAft>
                <a:spcPts val="200"/>
              </a:spcAft>
              <a:buFont typeface="Wingdings" panose="05000000000000000000" pitchFamily="2" charset="2"/>
              <a:buChar char="Ø"/>
            </a:pPr>
            <a:r>
              <a:rPr lang="en-IN" sz="900" dirty="0"/>
              <a:t>Amit has Bachelors of Science in Business Administration (Finance) and Bachelor of Arts (Economics) from Boston University, USA.</a:t>
            </a:r>
          </a:p>
        </p:txBody>
      </p:sp>
      <p:sp>
        <p:nvSpPr>
          <p:cNvPr id="45" name="object 13">
            <a:extLst>
              <a:ext uri="{FF2B5EF4-FFF2-40B4-BE49-F238E27FC236}">
                <a16:creationId xmlns:a16="http://schemas.microsoft.com/office/drawing/2014/main" id="{BB843832-155A-4742-931A-496B746C287D}"/>
              </a:ext>
            </a:extLst>
          </p:cNvPr>
          <p:cNvSpPr txBox="1"/>
          <p:nvPr/>
        </p:nvSpPr>
        <p:spPr>
          <a:xfrm>
            <a:off x="3638130" y="1654232"/>
            <a:ext cx="1581273" cy="430887"/>
          </a:xfrm>
          <a:prstGeom prst="rect">
            <a:avLst/>
          </a:prstGeom>
        </p:spPr>
        <p:txBody>
          <a:bodyPr vert="horz" wrap="square" lIns="0" tIns="0" rIns="0" bIns="0" rtlCol="0">
            <a:spAutoFit/>
          </a:bodyPr>
          <a:lstStyle/>
          <a:p>
            <a:pPr algn="ctr">
              <a:lnSpc>
                <a:spcPct val="100000"/>
              </a:lnSpc>
            </a:pPr>
            <a:r>
              <a:rPr lang="en-US" sz="1200" b="1" spc="5" dirty="0">
                <a:solidFill>
                  <a:srgbClr val="4D4D4F"/>
                </a:solidFill>
                <a:latin typeface="Open Sans Semibold"/>
                <a:cs typeface="Open Sans Semibold"/>
              </a:rPr>
              <a:t>KARAN BANSAL</a:t>
            </a:r>
            <a:endParaRPr lang="en-US" sz="800" spc="10" dirty="0">
              <a:solidFill>
                <a:srgbClr val="4D4D4F"/>
              </a:solidFill>
              <a:latin typeface="Open Sans"/>
              <a:cs typeface="Open Sans Semibold"/>
            </a:endParaRPr>
          </a:p>
          <a:p>
            <a:pPr algn="ctr">
              <a:lnSpc>
                <a:spcPct val="100000"/>
              </a:lnSpc>
            </a:pPr>
            <a:r>
              <a:rPr lang="en-US" sz="800" spc="10" dirty="0">
                <a:solidFill>
                  <a:srgbClr val="4D4D4F"/>
                </a:solidFill>
                <a:latin typeface="Open Sans"/>
                <a:cs typeface="Open Sans Semibold"/>
              </a:rPr>
              <a:t>CO-HEAD, MEZZANINE FINANCING</a:t>
            </a:r>
            <a:endParaRPr lang="en-US" sz="1200" spc="5" dirty="0">
              <a:solidFill>
                <a:srgbClr val="4D4D4F"/>
              </a:solidFill>
              <a:latin typeface="Open Sans Semibold"/>
              <a:cs typeface="Open Sans Semibold"/>
            </a:endParaRPr>
          </a:p>
        </p:txBody>
      </p:sp>
      <p:pic>
        <p:nvPicPr>
          <p:cNvPr id="68" name="Picture 2" descr="C:\Users\win7\Downloads\20171120_113004.jpg"/>
          <p:cNvPicPr>
            <a:picLocks noChangeArrowheads="1"/>
          </p:cNvPicPr>
          <p:nvPr/>
        </p:nvPicPr>
        <p:blipFill>
          <a:blip r:embed="rId2" cstate="print">
            <a:lum bright="10000"/>
          </a:blip>
          <a:srcRect l="2382" t="4270" r="6101" b="17635"/>
          <a:stretch>
            <a:fillRect/>
          </a:stretch>
        </p:blipFill>
        <p:spPr bwMode="auto">
          <a:xfrm>
            <a:off x="4078320" y="901107"/>
            <a:ext cx="702000" cy="727200"/>
          </a:xfrm>
          <a:prstGeom prst="rect">
            <a:avLst/>
          </a:prstGeom>
          <a:noFill/>
        </p:spPr>
      </p:pic>
      <p:sp>
        <p:nvSpPr>
          <p:cNvPr id="48" name="object 13">
            <a:extLst>
              <a:ext uri="{FF2B5EF4-FFF2-40B4-BE49-F238E27FC236}">
                <a16:creationId xmlns:a16="http://schemas.microsoft.com/office/drawing/2014/main" id="{BB843832-155A-4742-931A-496B746C287D}"/>
              </a:ext>
            </a:extLst>
          </p:cNvPr>
          <p:cNvSpPr txBox="1"/>
          <p:nvPr/>
        </p:nvSpPr>
        <p:spPr>
          <a:xfrm>
            <a:off x="6656392" y="1654232"/>
            <a:ext cx="1581273" cy="430887"/>
          </a:xfrm>
          <a:prstGeom prst="rect">
            <a:avLst/>
          </a:prstGeom>
        </p:spPr>
        <p:txBody>
          <a:bodyPr vert="horz" wrap="square" lIns="0" tIns="0" rIns="0" bIns="0" rtlCol="0">
            <a:spAutoFit/>
          </a:bodyPr>
          <a:lstStyle/>
          <a:p>
            <a:pPr algn="ctr">
              <a:lnSpc>
                <a:spcPct val="100000"/>
              </a:lnSpc>
            </a:pPr>
            <a:r>
              <a:rPr lang="en-IN" sz="1200" b="1" spc="5" dirty="0">
                <a:solidFill>
                  <a:srgbClr val="4D4D4F"/>
                </a:solidFill>
                <a:latin typeface="Open Sans Semibold"/>
                <a:cs typeface="Open Sans Semibold"/>
              </a:rPr>
              <a:t>CYRIL SAMSON</a:t>
            </a:r>
          </a:p>
          <a:p>
            <a:pPr algn="ctr">
              <a:lnSpc>
                <a:spcPct val="100000"/>
              </a:lnSpc>
            </a:pPr>
            <a:r>
              <a:rPr lang="en-IN" sz="800" spc="5" dirty="0">
                <a:solidFill>
                  <a:srgbClr val="4D4D4F"/>
                </a:solidFill>
                <a:latin typeface="Open Sans Semibold"/>
                <a:cs typeface="Open Sans Semibold"/>
              </a:rPr>
              <a:t>COMPLIANCE OFFICER - HEAD OF COMPLIANCE &amp; RISK</a:t>
            </a:r>
          </a:p>
        </p:txBody>
      </p:sp>
      <p:pic>
        <p:nvPicPr>
          <p:cNvPr id="69" name="Picture 68"/>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384" r="7428"/>
          <a:stretch/>
        </p:blipFill>
        <p:spPr>
          <a:xfrm>
            <a:off x="7096028" y="901107"/>
            <a:ext cx="702000" cy="727200"/>
          </a:xfrm>
          <a:prstGeom prst="rect">
            <a:avLst/>
          </a:prstGeom>
        </p:spPr>
      </p:pic>
      <p:sp>
        <p:nvSpPr>
          <p:cNvPr id="61" name="object 13">
            <a:extLst>
              <a:ext uri="{FF2B5EF4-FFF2-40B4-BE49-F238E27FC236}">
                <a16:creationId xmlns:a16="http://schemas.microsoft.com/office/drawing/2014/main" id="{BB843832-155A-4742-931A-496B746C287D}"/>
              </a:ext>
            </a:extLst>
          </p:cNvPr>
          <p:cNvSpPr txBox="1"/>
          <p:nvPr/>
        </p:nvSpPr>
        <p:spPr>
          <a:xfrm>
            <a:off x="749526" y="4534896"/>
            <a:ext cx="1581273" cy="307777"/>
          </a:xfrm>
          <a:prstGeom prst="rect">
            <a:avLst/>
          </a:prstGeom>
        </p:spPr>
        <p:txBody>
          <a:bodyPr vert="horz" wrap="square" lIns="0" tIns="0" rIns="0" bIns="0" rtlCol="0">
            <a:spAutoFit/>
          </a:bodyPr>
          <a:lstStyle/>
          <a:p>
            <a:pPr algn="ctr">
              <a:lnSpc>
                <a:spcPct val="100000"/>
              </a:lnSpc>
            </a:pPr>
            <a:r>
              <a:rPr lang="en-IN" sz="1200" b="1" spc="5" dirty="0">
                <a:solidFill>
                  <a:srgbClr val="4D4D4F"/>
                </a:solidFill>
                <a:latin typeface="Open Sans Semibold"/>
                <a:cs typeface="Open Sans Semibold"/>
              </a:rPr>
              <a:t>CHARUDUTTA JOSHI</a:t>
            </a:r>
          </a:p>
          <a:p>
            <a:pPr algn="ctr">
              <a:lnSpc>
                <a:spcPct val="100000"/>
              </a:lnSpc>
            </a:pPr>
            <a:r>
              <a:rPr lang="en-IN" sz="800" b="1" spc="5" dirty="0">
                <a:solidFill>
                  <a:srgbClr val="4D4D4F"/>
                </a:solidFill>
                <a:latin typeface="Open Sans Semibold"/>
                <a:cs typeface="Open Sans Semibold"/>
              </a:rPr>
              <a:t>CEO, RFAPL</a:t>
            </a:r>
          </a:p>
        </p:txBody>
      </p:sp>
      <p:pic>
        <p:nvPicPr>
          <p:cNvPr id="73" name="Picture 72">
            <a:extLst>
              <a:ext uri="{FF2B5EF4-FFF2-40B4-BE49-F238E27FC236}">
                <a16:creationId xmlns:a16="http://schemas.microsoft.com/office/drawing/2014/main" id="{221E5AF1-76D0-4BFC-8EFE-840528FD809A}"/>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1189162" y="3781751"/>
            <a:ext cx="702000" cy="727200"/>
          </a:xfrm>
          <a:prstGeom prst="rect">
            <a:avLst/>
          </a:prstGeom>
        </p:spPr>
      </p:pic>
      <p:sp>
        <p:nvSpPr>
          <p:cNvPr id="59" name="object 13">
            <a:extLst>
              <a:ext uri="{FF2B5EF4-FFF2-40B4-BE49-F238E27FC236}">
                <a16:creationId xmlns:a16="http://schemas.microsoft.com/office/drawing/2014/main" id="{BB843832-155A-4742-931A-496B746C287D}"/>
              </a:ext>
            </a:extLst>
          </p:cNvPr>
          <p:cNvSpPr txBox="1"/>
          <p:nvPr/>
        </p:nvSpPr>
        <p:spPr>
          <a:xfrm>
            <a:off x="3920089" y="4534896"/>
            <a:ext cx="1581273" cy="307777"/>
          </a:xfrm>
          <a:prstGeom prst="rect">
            <a:avLst/>
          </a:prstGeom>
        </p:spPr>
        <p:txBody>
          <a:bodyPr vert="horz" wrap="square" lIns="0" tIns="0" rIns="0" bIns="0" rtlCol="0">
            <a:spAutoFit/>
          </a:bodyPr>
          <a:lstStyle/>
          <a:p>
            <a:pPr algn="ctr">
              <a:lnSpc>
                <a:spcPct val="100000"/>
              </a:lnSpc>
            </a:pPr>
            <a:r>
              <a:rPr lang="en-US" sz="1200" b="1" spc="5" dirty="0">
                <a:solidFill>
                  <a:srgbClr val="4D4D4F"/>
                </a:solidFill>
                <a:latin typeface="Open Sans Semibold"/>
                <a:cs typeface="Open Sans Semibold"/>
              </a:rPr>
              <a:t>DEEPTI SAGAR</a:t>
            </a:r>
          </a:p>
          <a:p>
            <a:pPr algn="ctr">
              <a:lnSpc>
                <a:spcPct val="100000"/>
              </a:lnSpc>
            </a:pPr>
            <a:r>
              <a:rPr lang="en-US" sz="800" b="1" spc="5" dirty="0">
                <a:solidFill>
                  <a:srgbClr val="4D4D4F"/>
                </a:solidFill>
                <a:latin typeface="Open Sans Semibold"/>
                <a:cs typeface="Open Sans Semibold"/>
              </a:rPr>
              <a:t>DIRECTOR, RFAPL</a:t>
            </a:r>
          </a:p>
        </p:txBody>
      </p:sp>
      <p:pic>
        <p:nvPicPr>
          <p:cNvPr id="86" name="Picture 85">
            <a:extLst>
              <a:ext uri="{FF2B5EF4-FFF2-40B4-BE49-F238E27FC236}">
                <a16:creationId xmlns:a16="http://schemas.microsoft.com/office/drawing/2014/main" id="{D30EF2F6-8009-4D9F-BA1E-4AF24EF1783F}"/>
              </a:ext>
            </a:extLst>
          </p:cNvPr>
          <p:cNvPicPr>
            <a:picLocks/>
          </p:cNvPicPr>
          <p:nvPr/>
        </p:nvPicPr>
        <p:blipFill>
          <a:blip r:embed="rId5" cstate="print">
            <a:extLst>
              <a:ext uri="{28A0092B-C50C-407E-A947-70E740481C1C}">
                <a14:useLocalDpi xmlns:a14="http://schemas.microsoft.com/office/drawing/2010/main"/>
              </a:ext>
            </a:extLst>
          </a:blip>
          <a:stretch>
            <a:fillRect/>
          </a:stretch>
        </p:blipFill>
        <p:spPr>
          <a:xfrm>
            <a:off x="4359725" y="3781751"/>
            <a:ext cx="702000" cy="727200"/>
          </a:xfrm>
          <a:prstGeom prst="rect">
            <a:avLst/>
          </a:prstGeom>
        </p:spPr>
      </p:pic>
      <p:sp>
        <p:nvSpPr>
          <p:cNvPr id="57" name="object 13">
            <a:extLst>
              <a:ext uri="{FF2B5EF4-FFF2-40B4-BE49-F238E27FC236}">
                <a16:creationId xmlns:a16="http://schemas.microsoft.com/office/drawing/2014/main" id="{BB843832-155A-4742-931A-496B746C287D}"/>
              </a:ext>
            </a:extLst>
          </p:cNvPr>
          <p:cNvSpPr txBox="1"/>
          <p:nvPr/>
        </p:nvSpPr>
        <p:spPr>
          <a:xfrm>
            <a:off x="6656392" y="4534552"/>
            <a:ext cx="1581273" cy="307777"/>
          </a:xfrm>
          <a:prstGeom prst="rect">
            <a:avLst/>
          </a:prstGeom>
        </p:spPr>
        <p:txBody>
          <a:bodyPr vert="horz" wrap="square" lIns="0" tIns="0" rIns="0" bIns="0" rtlCol="0">
            <a:spAutoFit/>
          </a:bodyPr>
          <a:lstStyle/>
          <a:p>
            <a:pPr algn="ctr">
              <a:lnSpc>
                <a:spcPct val="100000"/>
              </a:lnSpc>
            </a:pPr>
            <a:r>
              <a:rPr lang="en-US" sz="1200" b="1" spc="5" dirty="0">
                <a:solidFill>
                  <a:srgbClr val="4D4D4F"/>
                </a:solidFill>
                <a:latin typeface="Open Sans Semibold"/>
                <a:cs typeface="Open Sans Semibold"/>
              </a:rPr>
              <a:t>AMIT BAGRI</a:t>
            </a:r>
          </a:p>
          <a:p>
            <a:pPr algn="ctr">
              <a:lnSpc>
                <a:spcPct val="100000"/>
              </a:lnSpc>
            </a:pPr>
            <a:r>
              <a:rPr lang="en-US" sz="800" b="1" spc="5" dirty="0">
                <a:solidFill>
                  <a:srgbClr val="4D4D4F"/>
                </a:solidFill>
                <a:latin typeface="Open Sans Semibold"/>
                <a:cs typeface="Open Sans Semibold"/>
              </a:rPr>
              <a:t>DIRECTOR, RFAPL</a:t>
            </a:r>
          </a:p>
        </p:txBody>
      </p:sp>
      <p:pic>
        <p:nvPicPr>
          <p:cNvPr id="13" name="Picture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42457" y="894944"/>
            <a:ext cx="288342" cy="288342"/>
          </a:xfrm>
          <a:prstGeom prst="rect">
            <a:avLst/>
          </a:prstGeom>
        </p:spPr>
      </p:pic>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42457" y="3780532"/>
            <a:ext cx="288342" cy="288342"/>
          </a:xfrm>
          <a:prstGeom prst="rect">
            <a:avLst/>
          </a:prstGeom>
        </p:spPr>
      </p:pic>
      <p:pic>
        <p:nvPicPr>
          <p:cNvPr id="99" name="Picture 9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95890" y="894944"/>
            <a:ext cx="288342" cy="288342"/>
          </a:xfrm>
          <a:prstGeom prst="rect">
            <a:avLst/>
          </a:prstGeom>
        </p:spPr>
      </p:pic>
      <p:pic>
        <p:nvPicPr>
          <p:cNvPr id="100" name="Picture 9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3020" y="3780532"/>
            <a:ext cx="288342" cy="288342"/>
          </a:xfrm>
          <a:prstGeom prst="rect">
            <a:avLst/>
          </a:prstGeom>
        </p:spPr>
      </p:pic>
      <p:pic>
        <p:nvPicPr>
          <p:cNvPr id="101" name="Picture 10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9323" y="894944"/>
            <a:ext cx="288342" cy="288342"/>
          </a:xfrm>
          <a:prstGeom prst="rect">
            <a:avLst/>
          </a:prstGeom>
        </p:spPr>
      </p:pic>
      <p:pic>
        <p:nvPicPr>
          <p:cNvPr id="102" name="Picture 10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9323" y="3780532"/>
            <a:ext cx="288342" cy="288342"/>
          </a:xfrm>
          <a:prstGeom prst="rect">
            <a:avLst/>
          </a:prstGeom>
        </p:spPr>
      </p:pic>
      <p:sp>
        <p:nvSpPr>
          <p:cNvPr id="107" name="Slide Number Placeholder 5"/>
          <p:cNvSpPr>
            <a:spLocks noGrp="1"/>
          </p:cNvSpPr>
          <p:nvPr>
            <p:ph type="sldNum" sz="quarter" idx="4294967295"/>
          </p:nvPr>
        </p:nvSpPr>
        <p:spPr>
          <a:xfrm>
            <a:off x="3543300" y="6387497"/>
            <a:ext cx="2057400" cy="246888"/>
          </a:xfrm>
          <a:prstGeom prst="rect">
            <a:avLst/>
          </a:prstGeom>
        </p:spPr>
        <p:txBody>
          <a:bodyPr anchor="ctr"/>
          <a:lstStyle/>
          <a:p>
            <a:pPr algn="ctr"/>
            <a:r>
              <a:rPr lang="en-US" sz="1000" dirty="0">
                <a:solidFill>
                  <a:srgbClr val="B88C2E"/>
                </a:solidFill>
                <a:latin typeface="Arial" panose="020B0604020202020204" pitchFamily="34" charset="0"/>
                <a:cs typeface="Arial" panose="020B0604020202020204" pitchFamily="34" charset="0"/>
              </a:rPr>
              <a:t>10</a:t>
            </a:r>
          </a:p>
        </p:txBody>
      </p:sp>
      <p:pic>
        <p:nvPicPr>
          <p:cNvPr id="28" name="Picture 27">
            <a:extLst>
              <a:ext uri="{FF2B5EF4-FFF2-40B4-BE49-F238E27FC236}">
                <a16:creationId xmlns:a16="http://schemas.microsoft.com/office/drawing/2014/main" id="{D93894EE-8679-4056-A681-320066DA26C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3497" t="7353" r="27696" b="56726"/>
          <a:stretch/>
        </p:blipFill>
        <p:spPr>
          <a:xfrm>
            <a:off x="1331640" y="897391"/>
            <a:ext cx="584524" cy="731520"/>
          </a:xfrm>
          <a:prstGeom prst="rect">
            <a:avLst/>
          </a:prstGeom>
        </p:spPr>
      </p:pic>
      <p:pic>
        <p:nvPicPr>
          <p:cNvPr id="31" name="Picture 30">
            <a:extLst>
              <a:ext uri="{FF2B5EF4-FFF2-40B4-BE49-F238E27FC236}">
                <a16:creationId xmlns:a16="http://schemas.microsoft.com/office/drawing/2014/main" id="{0E618A8F-F76A-449E-A052-7F13525EA50A}"/>
              </a:ext>
            </a:extLst>
          </p:cNvPr>
          <p:cNvPicPr>
            <a:picLocks/>
          </p:cNvPicPr>
          <p:nvPr/>
        </p:nvPicPr>
        <p:blipFill>
          <a:blip r:embed="rId9">
            <a:lum/>
          </a:blip>
          <a:stretch>
            <a:fillRect/>
          </a:stretch>
        </p:blipFill>
        <p:spPr>
          <a:xfrm flipH="1">
            <a:off x="7093386" y="3776212"/>
            <a:ext cx="704088" cy="731520"/>
          </a:xfrm>
          <a:prstGeom prst="rect">
            <a:avLst/>
          </a:prstGeom>
          <a:ln>
            <a:solidFill>
              <a:schemeClr val="bg2"/>
            </a:solidFill>
          </a:ln>
        </p:spPr>
      </p:pic>
    </p:spTree>
    <p:extLst>
      <p:ext uri="{BB962C8B-B14F-4D97-AF65-F5344CB8AC3E}">
        <p14:creationId xmlns:p14="http://schemas.microsoft.com/office/powerpoint/2010/main" val="34744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19CADC97-347D-409F-8C2A-C8344FE8CBFA}"/>
              </a:ext>
            </a:extLst>
          </p:cNvPr>
          <p:cNvSpPr txBox="1"/>
          <p:nvPr/>
        </p:nvSpPr>
        <p:spPr>
          <a:xfrm>
            <a:off x="257870" y="6420677"/>
            <a:ext cx="7912722" cy="152349"/>
          </a:xfrm>
          <a:prstGeom prst="rect">
            <a:avLst/>
          </a:prstGeom>
          <a:noFill/>
        </p:spPr>
        <p:txBody>
          <a:bodyPr wrap="square" lIns="45720" tIns="18288" rIns="45720" bIns="18288" rtlCol="0">
            <a:spAutoFit/>
          </a:bodyPr>
          <a:lstStyle/>
          <a:p>
            <a:r>
              <a:rPr lang="en-US" sz="750" i="1" dirty="0">
                <a:solidFill>
                  <a:srgbClr val="565559"/>
                </a:solidFill>
              </a:rPr>
              <a:t>Flags indicate the location of the respective team member</a:t>
            </a:r>
          </a:p>
        </p:txBody>
      </p:sp>
      <p:sp>
        <p:nvSpPr>
          <p:cNvPr id="41" name="Text Placeholder 1">
            <a:extLst>
              <a:ext uri="{FF2B5EF4-FFF2-40B4-BE49-F238E27FC236}">
                <a16:creationId xmlns:a16="http://schemas.microsoft.com/office/drawing/2014/main" id="{2B0F5B05-3EC2-43A2-A7AB-0C3B25C032F1}"/>
              </a:ext>
            </a:extLst>
          </p:cNvPr>
          <p:cNvSpPr txBox="1">
            <a:spLocks/>
          </p:cNvSpPr>
          <p:nvPr/>
        </p:nvSpPr>
        <p:spPr>
          <a:xfrm>
            <a:off x="162000" y="234000"/>
            <a:ext cx="8543169" cy="512784"/>
          </a:xfrm>
          <a:prstGeom prst="rect">
            <a:avLst/>
          </a:prstGeom>
        </p:spPr>
        <p:txBody>
          <a:bodyPr/>
          <a:lstStyle>
            <a:lvl1pPr marL="0" indent="0" algn="l" defTabSz="914400" rtl="0" eaLnBrk="1" latinLnBrk="0" hangingPunct="1">
              <a:spcBef>
                <a:spcPct val="20000"/>
              </a:spcBef>
              <a:buFont typeface="Arial"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mj-lt"/>
              </a:rPr>
              <a:t>Regulus Asset Management Limited: </a:t>
            </a:r>
            <a:r>
              <a:rPr lang="en-US" sz="2800" dirty="0">
                <a:solidFill>
                  <a:srgbClr val="B88C2E"/>
                </a:solidFill>
                <a:latin typeface="+mj-lt"/>
              </a:rPr>
              <a:t>Team Members</a:t>
            </a:r>
          </a:p>
        </p:txBody>
      </p:sp>
      <p:sp>
        <p:nvSpPr>
          <p:cNvPr id="95" name="object 15">
            <a:extLst>
              <a:ext uri="{FF2B5EF4-FFF2-40B4-BE49-F238E27FC236}">
                <a16:creationId xmlns:a16="http://schemas.microsoft.com/office/drawing/2014/main" id="{F121998A-DC1F-4DE4-9D12-5A8F4B32C6DE}"/>
              </a:ext>
            </a:extLst>
          </p:cNvPr>
          <p:cNvSpPr txBox="1"/>
          <p:nvPr/>
        </p:nvSpPr>
        <p:spPr>
          <a:xfrm>
            <a:off x="151630" y="2135817"/>
            <a:ext cx="2776334" cy="1626086"/>
          </a:xfrm>
          <a:prstGeom prst="rect">
            <a:avLst/>
          </a:prstGeom>
        </p:spPr>
        <p:txBody>
          <a:bodyPr vert="horz" wrap="square" lIns="0" tIns="0" rIns="0" bIns="0" rtlCol="0">
            <a:spAutoFit/>
          </a:bodyPr>
          <a:lstStyle/>
          <a:p>
            <a:pPr marL="169863" indent="-169863">
              <a:spcBef>
                <a:spcPts val="200"/>
              </a:spcBef>
              <a:spcAft>
                <a:spcPts val="200"/>
              </a:spcAft>
              <a:buFont typeface="Wingdings" panose="05000000000000000000" pitchFamily="2" charset="2"/>
              <a:buChar char="Ø"/>
            </a:pPr>
            <a:r>
              <a:rPr lang="en-US" sz="900" dirty="0"/>
              <a:t>Corporate finance professional with 11+ years of experience in Leveraged Finance and Corporate Banking across the UK, Ireland and Asia-Pacific regions</a:t>
            </a:r>
          </a:p>
          <a:p>
            <a:pPr marL="169863" indent="-169863">
              <a:spcBef>
                <a:spcPts val="200"/>
              </a:spcBef>
              <a:spcAft>
                <a:spcPts val="200"/>
              </a:spcAft>
              <a:buFont typeface="Wingdings" panose="05000000000000000000" pitchFamily="2" charset="2"/>
              <a:buChar char="Ø"/>
            </a:pPr>
            <a:r>
              <a:rPr lang="en-US" sz="900" dirty="0"/>
              <a:t>Worked on providing debt structuring and corporate finance advisory to a range of mid-market and large corporate entities in the UK and across Europe, with particular focus on PE and leveraged transactions	</a:t>
            </a:r>
          </a:p>
          <a:p>
            <a:pPr marL="169863" indent="-169863">
              <a:spcBef>
                <a:spcPts val="200"/>
              </a:spcBef>
              <a:spcAft>
                <a:spcPts val="200"/>
              </a:spcAft>
              <a:buFont typeface="Wingdings" panose="05000000000000000000" pitchFamily="2" charset="2"/>
              <a:buChar char="Ø"/>
            </a:pPr>
            <a:r>
              <a:rPr lang="en-US" sz="900" dirty="0"/>
              <a:t>Master’s Degree in International Business and a PG Diploma in Business Studies from UCD Michael Smurfit Graduate School of Business in addition to BA, Economics from University College, Dublin </a:t>
            </a:r>
          </a:p>
        </p:txBody>
      </p:sp>
      <p:sp>
        <p:nvSpPr>
          <p:cNvPr id="29" name="object 13">
            <a:extLst>
              <a:ext uri="{FF2B5EF4-FFF2-40B4-BE49-F238E27FC236}">
                <a16:creationId xmlns:a16="http://schemas.microsoft.com/office/drawing/2014/main" id="{BB843832-155A-4742-931A-496B746C287D}"/>
              </a:ext>
            </a:extLst>
          </p:cNvPr>
          <p:cNvSpPr txBox="1"/>
          <p:nvPr/>
        </p:nvSpPr>
        <p:spPr>
          <a:xfrm>
            <a:off x="749161" y="1654232"/>
            <a:ext cx="1581273" cy="333425"/>
          </a:xfrm>
          <a:prstGeom prst="rect">
            <a:avLst/>
          </a:prstGeom>
        </p:spPr>
        <p:txBody>
          <a:bodyPr vert="horz" wrap="square" lIns="0" tIns="0" rIns="0" bIns="0" rtlCol="0">
            <a:spAutoFit/>
          </a:bodyPr>
          <a:lstStyle/>
          <a:p>
            <a:pPr algn="ctr">
              <a:lnSpc>
                <a:spcPct val="100000"/>
              </a:lnSpc>
            </a:pPr>
            <a:r>
              <a:rPr lang="en-US" sz="1200" b="1" spc="5" dirty="0">
                <a:solidFill>
                  <a:srgbClr val="4D4D4F"/>
                </a:solidFill>
                <a:latin typeface="Open Sans Semibold"/>
                <a:cs typeface="Open Sans Semibold"/>
              </a:rPr>
              <a:t>COLM PRESTON</a:t>
            </a:r>
          </a:p>
          <a:p>
            <a:pPr algn="ctr">
              <a:lnSpc>
                <a:spcPct val="100000"/>
              </a:lnSpc>
              <a:spcBef>
                <a:spcPts val="204"/>
              </a:spcBef>
            </a:pPr>
            <a:r>
              <a:rPr lang="en-US" sz="800" spc="10" dirty="0">
                <a:solidFill>
                  <a:srgbClr val="4D4D4F"/>
                </a:solidFill>
                <a:latin typeface="Open Sans"/>
                <a:cs typeface="Open Sans"/>
              </a:rPr>
              <a:t>DIRECTOR</a:t>
            </a:r>
          </a:p>
        </p:txBody>
      </p:sp>
      <p:sp>
        <p:nvSpPr>
          <p:cNvPr id="42" name="object 15">
            <a:extLst>
              <a:ext uri="{FF2B5EF4-FFF2-40B4-BE49-F238E27FC236}">
                <a16:creationId xmlns:a16="http://schemas.microsoft.com/office/drawing/2014/main" id="{F121998A-DC1F-4DE4-9D12-5A8F4B32C6DE}"/>
              </a:ext>
            </a:extLst>
          </p:cNvPr>
          <p:cNvSpPr txBox="1"/>
          <p:nvPr/>
        </p:nvSpPr>
        <p:spPr>
          <a:xfrm>
            <a:off x="2956122" y="2135817"/>
            <a:ext cx="3037911" cy="1400383"/>
          </a:xfrm>
          <a:prstGeom prst="rect">
            <a:avLst/>
          </a:prstGeom>
        </p:spPr>
        <p:txBody>
          <a:bodyPr vert="horz" wrap="square" lIns="0" tIns="0" rIns="0" bIns="0" rtlCol="0">
            <a:spAutoFit/>
          </a:bodyPr>
          <a:lstStyle/>
          <a:p>
            <a:pPr marL="169863" indent="-169863">
              <a:spcBef>
                <a:spcPts val="200"/>
              </a:spcBef>
              <a:spcAft>
                <a:spcPts val="200"/>
              </a:spcAft>
              <a:buFont typeface="Wingdings" panose="05000000000000000000" pitchFamily="2" charset="2"/>
              <a:buChar char="Ø"/>
            </a:pPr>
            <a:r>
              <a:rPr lang="en-US" sz="900" dirty="0"/>
              <a:t>Worked with Malaz Capital, a SAR 600 million Mezzanine Fund in KSA with experience of having worked on 8 transactions with ticket sizes of SAR 20 - 50 million</a:t>
            </a:r>
          </a:p>
          <a:p>
            <a:pPr marL="169863" indent="-169863">
              <a:spcBef>
                <a:spcPts val="200"/>
              </a:spcBef>
              <a:spcAft>
                <a:spcPts val="200"/>
              </a:spcAft>
              <a:buFont typeface="Wingdings" panose="05000000000000000000" pitchFamily="2" charset="2"/>
              <a:buChar char="Ø"/>
            </a:pPr>
            <a:r>
              <a:rPr lang="en-US" sz="900" dirty="0"/>
              <a:t>Prior experience includes having worked with MEFIC Capital based out of KSA and Corporate Finance House based of Beirut and Dubai</a:t>
            </a:r>
          </a:p>
          <a:p>
            <a:pPr marL="169863" indent="-169863">
              <a:spcBef>
                <a:spcPts val="200"/>
              </a:spcBef>
              <a:spcAft>
                <a:spcPts val="200"/>
              </a:spcAft>
              <a:buFont typeface="Wingdings" panose="05000000000000000000" pitchFamily="2" charset="2"/>
              <a:buChar char="Ø"/>
            </a:pPr>
            <a:r>
              <a:rPr lang="en-US" sz="900" dirty="0"/>
              <a:t>Earned the CFA charter in 2015 and completed his BBA in Finance from the American University of Beirut, Lebanon </a:t>
            </a:r>
          </a:p>
          <a:p>
            <a:pPr marL="169863" indent="-169863">
              <a:spcBef>
                <a:spcPts val="200"/>
              </a:spcBef>
              <a:spcAft>
                <a:spcPts val="200"/>
              </a:spcAft>
              <a:buFont typeface="Wingdings" panose="05000000000000000000" pitchFamily="2" charset="2"/>
              <a:buChar char="Ø"/>
            </a:pPr>
            <a:endParaRPr lang="en-IN" sz="900" dirty="0"/>
          </a:p>
        </p:txBody>
      </p:sp>
      <p:sp>
        <p:nvSpPr>
          <p:cNvPr id="43" name="object 15">
            <a:extLst>
              <a:ext uri="{FF2B5EF4-FFF2-40B4-BE49-F238E27FC236}">
                <a16:creationId xmlns:a16="http://schemas.microsoft.com/office/drawing/2014/main" id="{F121998A-DC1F-4DE4-9D12-5A8F4B32C6DE}"/>
              </a:ext>
            </a:extLst>
          </p:cNvPr>
          <p:cNvSpPr txBox="1"/>
          <p:nvPr/>
        </p:nvSpPr>
        <p:spPr>
          <a:xfrm>
            <a:off x="5975881" y="2135817"/>
            <a:ext cx="2942295" cy="1400383"/>
          </a:xfrm>
          <a:prstGeom prst="rect">
            <a:avLst/>
          </a:prstGeom>
        </p:spPr>
        <p:txBody>
          <a:bodyPr vert="horz" wrap="square" lIns="0" tIns="0" rIns="0" bIns="0" rtlCol="0">
            <a:spAutoFit/>
          </a:bodyPr>
          <a:lstStyle/>
          <a:p>
            <a:pPr marL="169863" indent="-169863">
              <a:spcBef>
                <a:spcPts val="200"/>
              </a:spcBef>
              <a:spcAft>
                <a:spcPts val="200"/>
              </a:spcAft>
              <a:buFont typeface="Wingdings" panose="05000000000000000000" pitchFamily="2" charset="2"/>
              <a:buChar char="Ø"/>
            </a:pPr>
            <a:r>
              <a:rPr lang="en-IN" sz="900" dirty="0"/>
              <a:t>c. 4 years of investment banking experience at HSBC based in Bangalore, India</a:t>
            </a:r>
          </a:p>
          <a:p>
            <a:pPr marL="169863" indent="-169863">
              <a:spcBef>
                <a:spcPts val="200"/>
              </a:spcBef>
              <a:spcAft>
                <a:spcPts val="200"/>
              </a:spcAft>
              <a:buFont typeface="Wingdings" panose="05000000000000000000" pitchFamily="2" charset="2"/>
              <a:buChar char="Ø"/>
            </a:pPr>
            <a:r>
              <a:rPr lang="en-IN" sz="900" dirty="0"/>
              <a:t>Worked primarily in M&amp;A and Leveraged &amp; Acquisition Finance related transactions</a:t>
            </a:r>
          </a:p>
          <a:p>
            <a:pPr marL="169863" indent="-169863">
              <a:spcBef>
                <a:spcPts val="200"/>
              </a:spcBef>
              <a:spcAft>
                <a:spcPts val="200"/>
              </a:spcAft>
              <a:buFont typeface="Wingdings" panose="05000000000000000000" pitchFamily="2" charset="2"/>
              <a:buChar char="Ø"/>
            </a:pPr>
            <a:r>
              <a:rPr lang="en-IN" sz="900" dirty="0"/>
              <a:t>Worked on financing transactions in excess of c. USD10bn primarily across the MENA region</a:t>
            </a:r>
          </a:p>
          <a:p>
            <a:pPr marL="169863" indent="-169863">
              <a:spcBef>
                <a:spcPts val="200"/>
              </a:spcBef>
              <a:spcAft>
                <a:spcPts val="200"/>
              </a:spcAft>
              <a:buFont typeface="Wingdings" panose="05000000000000000000" pitchFamily="2" charset="2"/>
              <a:buChar char="Ø"/>
            </a:pPr>
            <a:r>
              <a:rPr lang="en-IN" sz="900" dirty="0"/>
              <a:t>MBA in Finance from Symbiosis Centre for Management and Human Resource Development (SCMHRD) and Bachelors in Engineering from Mumbai University</a:t>
            </a:r>
          </a:p>
        </p:txBody>
      </p:sp>
      <p:sp>
        <p:nvSpPr>
          <p:cNvPr id="45" name="object 13">
            <a:extLst>
              <a:ext uri="{FF2B5EF4-FFF2-40B4-BE49-F238E27FC236}">
                <a16:creationId xmlns:a16="http://schemas.microsoft.com/office/drawing/2014/main" id="{BB843832-155A-4742-931A-496B746C287D}"/>
              </a:ext>
            </a:extLst>
          </p:cNvPr>
          <p:cNvSpPr txBox="1"/>
          <p:nvPr/>
        </p:nvSpPr>
        <p:spPr>
          <a:xfrm>
            <a:off x="3638130" y="1654232"/>
            <a:ext cx="1581273" cy="307777"/>
          </a:xfrm>
          <a:prstGeom prst="rect">
            <a:avLst/>
          </a:prstGeom>
        </p:spPr>
        <p:txBody>
          <a:bodyPr vert="horz" wrap="square" lIns="0" tIns="0" rIns="0" bIns="0" rtlCol="0">
            <a:spAutoFit/>
          </a:bodyPr>
          <a:lstStyle/>
          <a:p>
            <a:pPr algn="ctr">
              <a:lnSpc>
                <a:spcPct val="100000"/>
              </a:lnSpc>
            </a:pPr>
            <a:r>
              <a:rPr lang="en-US" sz="1200" b="1" spc="5" dirty="0">
                <a:solidFill>
                  <a:srgbClr val="4D4D4F"/>
                </a:solidFill>
                <a:latin typeface="Open Sans Semibold"/>
                <a:cs typeface="Open Sans Semibold"/>
              </a:rPr>
              <a:t>MAJD KHODR, CFA</a:t>
            </a:r>
            <a:endParaRPr lang="en-US" sz="800" spc="10" dirty="0">
              <a:solidFill>
                <a:srgbClr val="4D4D4F"/>
              </a:solidFill>
              <a:latin typeface="Open Sans"/>
              <a:cs typeface="Open Sans Semibold"/>
            </a:endParaRPr>
          </a:p>
          <a:p>
            <a:pPr algn="ctr">
              <a:lnSpc>
                <a:spcPct val="100000"/>
              </a:lnSpc>
            </a:pPr>
            <a:r>
              <a:rPr lang="en-US" sz="800" spc="10" dirty="0">
                <a:solidFill>
                  <a:srgbClr val="4D4D4F"/>
                </a:solidFill>
                <a:latin typeface="Open Sans"/>
                <a:cs typeface="Open Sans Semibold"/>
              </a:rPr>
              <a:t>SENIOR VICE PRESIDENT</a:t>
            </a:r>
            <a:endParaRPr lang="en-US" sz="1200" spc="5" dirty="0">
              <a:solidFill>
                <a:srgbClr val="4D4D4F"/>
              </a:solidFill>
              <a:latin typeface="Open Sans Semibold"/>
              <a:cs typeface="Open Sans Semibold"/>
            </a:endParaRPr>
          </a:p>
        </p:txBody>
      </p:sp>
      <p:sp>
        <p:nvSpPr>
          <p:cNvPr id="48" name="object 13">
            <a:extLst>
              <a:ext uri="{FF2B5EF4-FFF2-40B4-BE49-F238E27FC236}">
                <a16:creationId xmlns:a16="http://schemas.microsoft.com/office/drawing/2014/main" id="{BB843832-155A-4742-931A-496B746C287D}"/>
              </a:ext>
            </a:extLst>
          </p:cNvPr>
          <p:cNvSpPr txBox="1"/>
          <p:nvPr/>
        </p:nvSpPr>
        <p:spPr>
          <a:xfrm>
            <a:off x="6656392" y="1654232"/>
            <a:ext cx="1581273" cy="307777"/>
          </a:xfrm>
          <a:prstGeom prst="rect">
            <a:avLst/>
          </a:prstGeom>
        </p:spPr>
        <p:txBody>
          <a:bodyPr vert="horz" wrap="square" lIns="0" tIns="0" rIns="0" bIns="0" rtlCol="0">
            <a:spAutoFit/>
          </a:bodyPr>
          <a:lstStyle/>
          <a:p>
            <a:pPr algn="ctr">
              <a:lnSpc>
                <a:spcPct val="100000"/>
              </a:lnSpc>
            </a:pPr>
            <a:r>
              <a:rPr lang="en-IN" sz="1200" b="1" spc="5" dirty="0">
                <a:solidFill>
                  <a:srgbClr val="4D4D4F"/>
                </a:solidFill>
                <a:latin typeface="Open Sans Semibold"/>
                <a:cs typeface="Open Sans Semibold"/>
              </a:rPr>
              <a:t>NEERAJ SAVANT</a:t>
            </a:r>
          </a:p>
          <a:p>
            <a:pPr algn="ctr">
              <a:lnSpc>
                <a:spcPct val="100000"/>
              </a:lnSpc>
            </a:pPr>
            <a:r>
              <a:rPr lang="en-IN" sz="800" spc="5" dirty="0">
                <a:solidFill>
                  <a:srgbClr val="4D4D4F"/>
                </a:solidFill>
                <a:latin typeface="Open Sans Semibold"/>
                <a:cs typeface="Open Sans Semibold"/>
              </a:rPr>
              <a:t>ASSOCIATE</a:t>
            </a:r>
          </a:p>
        </p:txBody>
      </p:sp>
      <p:pic>
        <p:nvPicPr>
          <p:cNvPr id="13" name="Picture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42457" y="894944"/>
            <a:ext cx="288342" cy="288342"/>
          </a:xfrm>
          <a:prstGeom prst="rect">
            <a:avLst/>
          </a:prstGeom>
        </p:spPr>
      </p:pic>
      <p:pic>
        <p:nvPicPr>
          <p:cNvPr id="99" name="Picture 9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95890" y="894944"/>
            <a:ext cx="288342" cy="288342"/>
          </a:xfrm>
          <a:prstGeom prst="rect">
            <a:avLst/>
          </a:prstGeom>
        </p:spPr>
      </p:pic>
      <p:pic>
        <p:nvPicPr>
          <p:cNvPr id="101" name="Picture 10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9323" y="894944"/>
            <a:ext cx="288342" cy="288342"/>
          </a:xfrm>
          <a:prstGeom prst="rect">
            <a:avLst/>
          </a:prstGeom>
        </p:spPr>
      </p:pic>
      <p:sp>
        <p:nvSpPr>
          <p:cNvPr id="107" name="Slide Number Placeholder 5"/>
          <p:cNvSpPr>
            <a:spLocks noGrp="1"/>
          </p:cNvSpPr>
          <p:nvPr>
            <p:ph type="sldNum" sz="quarter" idx="4294967295"/>
          </p:nvPr>
        </p:nvSpPr>
        <p:spPr>
          <a:xfrm>
            <a:off x="3543300" y="6387497"/>
            <a:ext cx="2057400" cy="246888"/>
          </a:xfrm>
          <a:prstGeom prst="rect">
            <a:avLst/>
          </a:prstGeom>
        </p:spPr>
        <p:txBody>
          <a:bodyPr anchor="ctr"/>
          <a:lstStyle/>
          <a:p>
            <a:pPr algn="ctr"/>
            <a:r>
              <a:rPr lang="en-US" sz="1000" dirty="0">
                <a:solidFill>
                  <a:srgbClr val="B88C2E"/>
                </a:solidFill>
                <a:latin typeface="Arial" panose="020B0604020202020204" pitchFamily="34" charset="0"/>
                <a:cs typeface="Arial" panose="020B0604020202020204" pitchFamily="34" charset="0"/>
              </a:rPr>
              <a:t>11</a:t>
            </a:r>
          </a:p>
        </p:txBody>
      </p:sp>
      <p:grpSp>
        <p:nvGrpSpPr>
          <p:cNvPr id="2" name="Group 1">
            <a:extLst>
              <a:ext uri="{FF2B5EF4-FFF2-40B4-BE49-F238E27FC236}">
                <a16:creationId xmlns:a16="http://schemas.microsoft.com/office/drawing/2014/main" id="{557A5EB7-B5D4-4C96-804E-435958A10403}"/>
              </a:ext>
            </a:extLst>
          </p:cNvPr>
          <p:cNvGrpSpPr/>
          <p:nvPr/>
        </p:nvGrpSpPr>
        <p:grpSpPr>
          <a:xfrm>
            <a:off x="2483768" y="3819883"/>
            <a:ext cx="2057400" cy="2575258"/>
            <a:chOff x="3548199" y="3780532"/>
            <a:chExt cx="2057400" cy="2575258"/>
          </a:xfrm>
        </p:grpSpPr>
        <p:sp>
          <p:nvSpPr>
            <p:cNvPr id="53" name="object 15">
              <a:extLst>
                <a:ext uri="{FF2B5EF4-FFF2-40B4-BE49-F238E27FC236}">
                  <a16:creationId xmlns:a16="http://schemas.microsoft.com/office/drawing/2014/main" id="{F121998A-DC1F-4DE4-9D12-5A8F4B32C6DE}"/>
                </a:ext>
              </a:extLst>
            </p:cNvPr>
            <p:cNvSpPr txBox="1"/>
            <p:nvPr/>
          </p:nvSpPr>
          <p:spPr>
            <a:xfrm>
              <a:off x="3548199" y="4868203"/>
              <a:ext cx="2057400" cy="1487587"/>
            </a:xfrm>
            <a:prstGeom prst="rect">
              <a:avLst/>
            </a:prstGeom>
          </p:spPr>
          <p:txBody>
            <a:bodyPr vert="horz" wrap="square" lIns="0" tIns="0" rIns="0" bIns="0" rtlCol="0">
              <a:spAutoFit/>
            </a:bodyPr>
            <a:lstStyle/>
            <a:p>
              <a:pPr marL="169863" indent="-169863">
                <a:spcBef>
                  <a:spcPts val="200"/>
                </a:spcBef>
                <a:spcAft>
                  <a:spcPts val="200"/>
                </a:spcAft>
                <a:buFont typeface="Wingdings" panose="05000000000000000000" pitchFamily="2" charset="2"/>
                <a:buChar char="Ø"/>
              </a:pPr>
              <a:r>
                <a:rPr lang="en-US" sz="900" dirty="0"/>
                <a:t>Serves as a key member to support Investor Relation duties at RFAPL</a:t>
              </a:r>
            </a:p>
            <a:p>
              <a:pPr marL="169863" indent="-169863">
                <a:spcBef>
                  <a:spcPts val="200"/>
                </a:spcBef>
                <a:spcAft>
                  <a:spcPts val="200"/>
                </a:spcAft>
                <a:buFont typeface="Wingdings" panose="05000000000000000000" pitchFamily="2" charset="2"/>
                <a:buChar char="Ø"/>
              </a:pPr>
              <a:r>
                <a:rPr lang="en-US" sz="900" dirty="0"/>
                <a:t>Previously worked with Barclays Bank PLC as a Premier &amp; Wealth Service Specialist at the Global Client Service Centre</a:t>
              </a:r>
            </a:p>
            <a:p>
              <a:pPr marL="169863" indent="-169863">
                <a:spcBef>
                  <a:spcPts val="200"/>
                </a:spcBef>
                <a:spcAft>
                  <a:spcPts val="200"/>
                </a:spcAft>
                <a:buFont typeface="Wingdings" panose="05000000000000000000" pitchFamily="2" charset="2"/>
                <a:buChar char="Ø"/>
              </a:pPr>
              <a:r>
                <a:rPr lang="en-US" sz="900" dirty="0"/>
                <a:t>Holds a Bachelor in Business Management (Major in Finance &amp; Psychology) from        Singapore Management University</a:t>
              </a:r>
              <a:endParaRPr lang="en-IN" sz="900" dirty="0"/>
            </a:p>
          </p:txBody>
        </p:sp>
        <p:sp>
          <p:nvSpPr>
            <p:cNvPr id="59" name="object 13">
              <a:extLst>
                <a:ext uri="{FF2B5EF4-FFF2-40B4-BE49-F238E27FC236}">
                  <a16:creationId xmlns:a16="http://schemas.microsoft.com/office/drawing/2014/main" id="{BB843832-155A-4742-931A-496B746C287D}"/>
                </a:ext>
              </a:extLst>
            </p:cNvPr>
            <p:cNvSpPr txBox="1"/>
            <p:nvPr/>
          </p:nvSpPr>
          <p:spPr>
            <a:xfrm>
              <a:off x="3786263" y="4534896"/>
              <a:ext cx="1581273" cy="307777"/>
            </a:xfrm>
            <a:prstGeom prst="rect">
              <a:avLst/>
            </a:prstGeom>
          </p:spPr>
          <p:txBody>
            <a:bodyPr vert="horz" wrap="square" lIns="0" tIns="0" rIns="0" bIns="0" rtlCol="0">
              <a:spAutoFit/>
            </a:bodyPr>
            <a:lstStyle/>
            <a:p>
              <a:pPr algn="ctr">
                <a:lnSpc>
                  <a:spcPct val="100000"/>
                </a:lnSpc>
              </a:pPr>
              <a:r>
                <a:rPr lang="en-US" sz="1200" b="1" spc="5" dirty="0">
                  <a:solidFill>
                    <a:srgbClr val="4D4D4F"/>
                  </a:solidFill>
                  <a:latin typeface="Open Sans Semibold"/>
                  <a:cs typeface="Open Sans Semibold"/>
                </a:rPr>
                <a:t>NANDITA JACOB</a:t>
              </a:r>
            </a:p>
            <a:p>
              <a:pPr algn="ctr">
                <a:lnSpc>
                  <a:spcPct val="100000"/>
                </a:lnSpc>
              </a:pPr>
              <a:r>
                <a:rPr lang="en-US" sz="800" b="1" spc="5" dirty="0">
                  <a:solidFill>
                    <a:srgbClr val="4D4D4F"/>
                  </a:solidFill>
                  <a:latin typeface="Open Sans Semibold"/>
                  <a:cs typeface="Open Sans Semibold"/>
                </a:rPr>
                <a:t>SENIOR ASSOCIATE, RFAPL</a:t>
              </a:r>
            </a:p>
          </p:txBody>
        </p:sp>
        <p:pic>
          <p:nvPicPr>
            <p:cNvPr id="100" name="Picture 9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47743" y="3780532"/>
              <a:ext cx="288342" cy="288342"/>
            </a:xfrm>
            <a:prstGeom prst="rect">
              <a:avLst/>
            </a:prstGeom>
          </p:spPr>
        </p:pic>
        <p:pic>
          <p:nvPicPr>
            <p:cNvPr id="34" name="Picture 33">
              <a:extLst>
                <a:ext uri="{FF2B5EF4-FFF2-40B4-BE49-F238E27FC236}">
                  <a16:creationId xmlns:a16="http://schemas.microsoft.com/office/drawing/2014/main" id="{BA69EA31-B4D2-4F13-AF4A-3C2043884F2E}"/>
                </a:ext>
              </a:extLst>
            </p:cNvPr>
            <p:cNvPicPr>
              <a:picLocks/>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066" t="11096" r="3711" b="6228"/>
            <a:stretch/>
          </p:blipFill>
          <p:spPr bwMode="auto">
            <a:xfrm>
              <a:off x="4224855" y="3781751"/>
              <a:ext cx="704088" cy="731520"/>
            </a:xfrm>
            <a:prstGeom prst="rect">
              <a:avLst/>
            </a:prstGeom>
            <a:ln>
              <a:solidFill>
                <a:schemeClr val="bg2"/>
              </a:solidFill>
            </a:ln>
            <a:extLst>
              <a:ext uri="{53640926-AAD7-44D8-BBD7-CCE9431645EC}">
                <a14:shadowObscured xmlns:a14="http://schemas.microsoft.com/office/drawing/2010/main"/>
              </a:ext>
            </a:extLst>
          </p:spPr>
        </p:pic>
      </p:grpSp>
      <p:grpSp>
        <p:nvGrpSpPr>
          <p:cNvPr id="3" name="Group 2">
            <a:extLst>
              <a:ext uri="{FF2B5EF4-FFF2-40B4-BE49-F238E27FC236}">
                <a16:creationId xmlns:a16="http://schemas.microsoft.com/office/drawing/2014/main" id="{EB295153-3BE4-4C26-BBF2-CD9F27DB26C2}"/>
              </a:ext>
            </a:extLst>
          </p:cNvPr>
          <p:cNvGrpSpPr/>
          <p:nvPr/>
        </p:nvGrpSpPr>
        <p:grpSpPr>
          <a:xfrm>
            <a:off x="151630" y="3871360"/>
            <a:ext cx="2217314" cy="2439859"/>
            <a:chOff x="151630" y="3777431"/>
            <a:chExt cx="2217314" cy="2439859"/>
          </a:xfrm>
        </p:grpSpPr>
        <p:sp>
          <p:nvSpPr>
            <p:cNvPr id="51" name="object 15">
              <a:extLst>
                <a:ext uri="{FF2B5EF4-FFF2-40B4-BE49-F238E27FC236}">
                  <a16:creationId xmlns:a16="http://schemas.microsoft.com/office/drawing/2014/main" id="{F121998A-DC1F-4DE4-9D12-5A8F4B32C6DE}"/>
                </a:ext>
              </a:extLst>
            </p:cNvPr>
            <p:cNvSpPr txBox="1"/>
            <p:nvPr/>
          </p:nvSpPr>
          <p:spPr>
            <a:xfrm>
              <a:off x="151630" y="4868203"/>
              <a:ext cx="2217314" cy="1349087"/>
            </a:xfrm>
            <a:prstGeom prst="rect">
              <a:avLst/>
            </a:prstGeom>
          </p:spPr>
          <p:txBody>
            <a:bodyPr vert="horz" wrap="square" lIns="0" tIns="0" rIns="0" bIns="0" rtlCol="0">
              <a:spAutoFit/>
            </a:bodyPr>
            <a:lstStyle/>
            <a:p>
              <a:pPr marL="169863" indent="-169863">
                <a:spcBef>
                  <a:spcPts val="200"/>
                </a:spcBef>
                <a:spcAft>
                  <a:spcPts val="200"/>
                </a:spcAft>
                <a:buFont typeface="Wingdings" panose="05000000000000000000" pitchFamily="2" charset="2"/>
                <a:buChar char="Ø"/>
              </a:pPr>
              <a:r>
                <a:rPr lang="en-US" sz="900" dirty="0"/>
                <a:t>Over 10 years of experience in Wealth management, Client Portfolio Management and Business Development</a:t>
              </a:r>
            </a:p>
            <a:p>
              <a:pPr marL="169863" indent="-169863">
                <a:spcBef>
                  <a:spcPts val="200"/>
                </a:spcBef>
                <a:spcAft>
                  <a:spcPts val="200"/>
                </a:spcAft>
                <a:buFont typeface="Wingdings" panose="05000000000000000000" pitchFamily="2" charset="2"/>
                <a:buChar char="Ø"/>
              </a:pPr>
              <a:r>
                <a:rPr lang="en-US" sz="900" dirty="0"/>
                <a:t>Worked with various major banks such as Standard Chartered Bank, HSBC, DBS, UOB and Maybank</a:t>
              </a:r>
            </a:p>
            <a:p>
              <a:pPr marL="169863" indent="-169863">
                <a:spcBef>
                  <a:spcPts val="200"/>
                </a:spcBef>
                <a:spcAft>
                  <a:spcPts val="200"/>
                </a:spcAft>
                <a:buFont typeface="Wingdings" panose="05000000000000000000" pitchFamily="2" charset="2"/>
                <a:buChar char="Ø"/>
              </a:pPr>
              <a:r>
                <a:rPr lang="en-US" sz="900" dirty="0"/>
                <a:t>Holds several Financial certifications and a Diploma in Building and Real Estate Management</a:t>
              </a:r>
            </a:p>
          </p:txBody>
        </p:sp>
        <p:sp>
          <p:nvSpPr>
            <p:cNvPr id="61" name="object 13">
              <a:extLst>
                <a:ext uri="{FF2B5EF4-FFF2-40B4-BE49-F238E27FC236}">
                  <a16:creationId xmlns:a16="http://schemas.microsoft.com/office/drawing/2014/main" id="{BB843832-155A-4742-931A-496B746C287D}"/>
                </a:ext>
              </a:extLst>
            </p:cNvPr>
            <p:cNvSpPr txBox="1"/>
            <p:nvPr/>
          </p:nvSpPr>
          <p:spPr>
            <a:xfrm>
              <a:off x="469651" y="4534896"/>
              <a:ext cx="1581273" cy="307777"/>
            </a:xfrm>
            <a:prstGeom prst="rect">
              <a:avLst/>
            </a:prstGeom>
          </p:spPr>
          <p:txBody>
            <a:bodyPr vert="horz" wrap="square" lIns="0" tIns="0" rIns="0" bIns="0" rtlCol="0">
              <a:spAutoFit/>
            </a:bodyPr>
            <a:lstStyle/>
            <a:p>
              <a:pPr algn="ctr">
                <a:lnSpc>
                  <a:spcPct val="100000"/>
                </a:lnSpc>
              </a:pPr>
              <a:r>
                <a:rPr lang="en-IN" sz="1200" b="1" spc="5" dirty="0">
                  <a:solidFill>
                    <a:srgbClr val="4D4D4F"/>
                  </a:solidFill>
                  <a:latin typeface="Open Sans Semibold"/>
                  <a:cs typeface="Open Sans Semibold"/>
                </a:rPr>
                <a:t>KEITH TOH</a:t>
              </a:r>
            </a:p>
            <a:p>
              <a:pPr algn="ctr">
                <a:lnSpc>
                  <a:spcPct val="100000"/>
                </a:lnSpc>
              </a:pPr>
              <a:r>
                <a:rPr lang="en-IN" sz="800" b="1" spc="5" dirty="0">
                  <a:solidFill>
                    <a:srgbClr val="4D4D4F"/>
                  </a:solidFill>
                  <a:latin typeface="Open Sans Semibold"/>
                  <a:cs typeface="Open Sans Semibold"/>
                </a:rPr>
                <a:t>VICE PRESIDENT, RFAPL</a:t>
              </a:r>
            </a:p>
          </p:txBody>
        </p:sp>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3378" y="3780532"/>
              <a:ext cx="288342" cy="288342"/>
            </a:xfrm>
            <a:prstGeom prst="rect">
              <a:avLst/>
            </a:prstGeom>
          </p:spPr>
        </p:pic>
        <p:pic>
          <p:nvPicPr>
            <p:cNvPr id="35" name="Picture 34">
              <a:extLst>
                <a:ext uri="{FF2B5EF4-FFF2-40B4-BE49-F238E27FC236}">
                  <a16:creationId xmlns:a16="http://schemas.microsoft.com/office/drawing/2014/main" id="{07B16868-9ED8-40C2-B14F-EBBABDFA84EE}"/>
                </a:ext>
              </a:extLst>
            </p:cNvPr>
            <p:cNvPicPr>
              <a:picLocks/>
            </p:cNvPicPr>
            <p:nvPr/>
          </p:nvPicPr>
          <p:blipFill rotWithShape="1">
            <a:blip r:embed="rId6">
              <a:lum/>
            </a:blip>
            <a:srcRect t="2831" b="4832"/>
            <a:stretch/>
          </p:blipFill>
          <p:spPr>
            <a:xfrm flipH="1">
              <a:off x="908243" y="3777431"/>
              <a:ext cx="704088" cy="731520"/>
            </a:xfrm>
            <a:prstGeom prst="rect">
              <a:avLst/>
            </a:prstGeom>
            <a:ln>
              <a:solidFill>
                <a:schemeClr val="bg2"/>
              </a:solidFill>
            </a:ln>
          </p:spPr>
        </p:pic>
      </p:grpSp>
      <p:pic>
        <p:nvPicPr>
          <p:cNvPr id="37" name="Picture 36">
            <a:extLst>
              <a:ext uri="{FF2B5EF4-FFF2-40B4-BE49-F238E27FC236}">
                <a16:creationId xmlns:a16="http://schemas.microsoft.com/office/drawing/2014/main" id="{9BA30FA7-5F1D-4668-A115-AC01AFC9A66B}"/>
              </a:ext>
            </a:extLst>
          </p:cNvPr>
          <p:cNvPicPr>
            <a:picLocks/>
          </p:cNvPicPr>
          <p:nvPr/>
        </p:nvPicPr>
        <p:blipFill>
          <a:blip r:embed="rId7"/>
          <a:stretch>
            <a:fillRect/>
          </a:stretch>
        </p:blipFill>
        <p:spPr>
          <a:xfrm>
            <a:off x="1187753" y="897392"/>
            <a:ext cx="704088" cy="731520"/>
          </a:xfrm>
          <a:prstGeom prst="rect">
            <a:avLst/>
          </a:prstGeom>
        </p:spPr>
      </p:pic>
      <p:pic>
        <p:nvPicPr>
          <p:cNvPr id="39" name="Picture 38">
            <a:extLst>
              <a:ext uri="{FF2B5EF4-FFF2-40B4-BE49-F238E27FC236}">
                <a16:creationId xmlns:a16="http://schemas.microsoft.com/office/drawing/2014/main" id="{49496430-4FB5-4EF3-B520-5F2A1A93E9AE}"/>
              </a:ext>
            </a:extLst>
          </p:cNvPr>
          <p:cNvPicPr>
            <a:picLocks/>
          </p:cNvPicPr>
          <p:nvPr/>
        </p:nvPicPr>
        <p:blipFill>
          <a:blip r:embed="rId8"/>
          <a:stretch>
            <a:fillRect/>
          </a:stretch>
        </p:blipFill>
        <p:spPr>
          <a:xfrm>
            <a:off x="4076232" y="901107"/>
            <a:ext cx="704088" cy="731520"/>
          </a:xfrm>
          <a:prstGeom prst="rect">
            <a:avLst/>
          </a:prstGeom>
        </p:spPr>
      </p:pic>
      <p:pic>
        <p:nvPicPr>
          <p:cNvPr id="44" name="Picture 43">
            <a:extLst>
              <a:ext uri="{FF2B5EF4-FFF2-40B4-BE49-F238E27FC236}">
                <a16:creationId xmlns:a16="http://schemas.microsoft.com/office/drawing/2014/main" id="{64886105-E4C5-4FF7-A7C4-902D4E47E22A}"/>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093940" y="901107"/>
            <a:ext cx="704088" cy="731520"/>
          </a:xfrm>
          <a:prstGeom prst="rect">
            <a:avLst/>
          </a:prstGeom>
        </p:spPr>
      </p:pic>
      <p:grpSp>
        <p:nvGrpSpPr>
          <p:cNvPr id="6" name="Group 5">
            <a:extLst>
              <a:ext uri="{FF2B5EF4-FFF2-40B4-BE49-F238E27FC236}">
                <a16:creationId xmlns:a16="http://schemas.microsoft.com/office/drawing/2014/main" id="{197FCC30-48EA-47CC-90E6-1C9303ED9AAC}"/>
              </a:ext>
            </a:extLst>
          </p:cNvPr>
          <p:cNvGrpSpPr/>
          <p:nvPr/>
        </p:nvGrpSpPr>
        <p:grpSpPr>
          <a:xfrm>
            <a:off x="4819726" y="3819883"/>
            <a:ext cx="1953163" cy="2575258"/>
            <a:chOff x="5292080" y="3819883"/>
            <a:chExt cx="1953163" cy="2575258"/>
          </a:xfrm>
        </p:grpSpPr>
        <p:sp>
          <p:nvSpPr>
            <p:cNvPr id="28" name="object 15">
              <a:extLst>
                <a:ext uri="{FF2B5EF4-FFF2-40B4-BE49-F238E27FC236}">
                  <a16:creationId xmlns:a16="http://schemas.microsoft.com/office/drawing/2014/main" id="{79AB5F93-8CB6-4CA6-AC00-F43CD112EA82}"/>
                </a:ext>
              </a:extLst>
            </p:cNvPr>
            <p:cNvSpPr txBox="1"/>
            <p:nvPr/>
          </p:nvSpPr>
          <p:spPr>
            <a:xfrm>
              <a:off x="5292080" y="4907554"/>
              <a:ext cx="1953163" cy="1487587"/>
            </a:xfrm>
            <a:prstGeom prst="rect">
              <a:avLst/>
            </a:prstGeom>
          </p:spPr>
          <p:txBody>
            <a:bodyPr vert="horz" wrap="square" lIns="0" tIns="0" rIns="0" bIns="0" rtlCol="0">
              <a:spAutoFit/>
            </a:bodyPr>
            <a:lstStyle/>
            <a:p>
              <a:pPr marL="169863" indent="-169863">
                <a:spcBef>
                  <a:spcPts val="200"/>
                </a:spcBef>
                <a:spcAft>
                  <a:spcPts val="200"/>
                </a:spcAft>
                <a:buFont typeface="Wingdings" panose="05000000000000000000" pitchFamily="2" charset="2"/>
                <a:buChar char="Ø"/>
              </a:pPr>
              <a:r>
                <a:rPr lang="en-US" sz="900" dirty="0"/>
                <a:t>Rachael has more than 10 years of experience in Human Resources and Administration in the IT &amp; Financial Services industry</a:t>
              </a:r>
            </a:p>
            <a:p>
              <a:pPr marL="169863" indent="-169863">
                <a:spcBef>
                  <a:spcPts val="200"/>
                </a:spcBef>
                <a:spcAft>
                  <a:spcPts val="200"/>
                </a:spcAft>
                <a:buFont typeface="Wingdings" panose="05000000000000000000" pitchFamily="2" charset="2"/>
                <a:buChar char="Ø"/>
              </a:pPr>
              <a:r>
                <a:rPr lang="en-US" sz="900" dirty="0"/>
                <a:t>Prior to joining Regulus Investments LLC, Rachael worked at Morgan Stanley supporting the Global Wealth Management Team</a:t>
              </a:r>
            </a:p>
            <a:p>
              <a:pPr marL="169863" indent="-169863">
                <a:spcBef>
                  <a:spcPts val="200"/>
                </a:spcBef>
                <a:spcAft>
                  <a:spcPts val="200"/>
                </a:spcAft>
                <a:buFont typeface="Wingdings" panose="05000000000000000000" pitchFamily="2" charset="2"/>
                <a:buChar char="Ø"/>
              </a:pPr>
              <a:r>
                <a:rPr lang="en-US" sz="900" dirty="0"/>
                <a:t>Rachael graduated from Osmania University</a:t>
              </a:r>
              <a:endParaRPr lang="en-IN" sz="900" dirty="0"/>
            </a:p>
          </p:txBody>
        </p:sp>
        <p:sp>
          <p:nvSpPr>
            <p:cNvPr id="30" name="object 13">
              <a:extLst>
                <a:ext uri="{FF2B5EF4-FFF2-40B4-BE49-F238E27FC236}">
                  <a16:creationId xmlns:a16="http://schemas.microsoft.com/office/drawing/2014/main" id="{5B9CCBA6-C4D8-481F-9F7F-11E77B38028C}"/>
                </a:ext>
              </a:extLst>
            </p:cNvPr>
            <p:cNvSpPr txBox="1"/>
            <p:nvPr/>
          </p:nvSpPr>
          <p:spPr>
            <a:xfrm>
              <a:off x="5292080" y="4574247"/>
              <a:ext cx="1953163" cy="307777"/>
            </a:xfrm>
            <a:prstGeom prst="rect">
              <a:avLst/>
            </a:prstGeom>
          </p:spPr>
          <p:txBody>
            <a:bodyPr vert="horz" wrap="square" lIns="0" tIns="0" rIns="0" bIns="0" rtlCol="0">
              <a:spAutoFit/>
            </a:bodyPr>
            <a:lstStyle/>
            <a:p>
              <a:pPr algn="ctr">
                <a:lnSpc>
                  <a:spcPct val="100000"/>
                </a:lnSpc>
              </a:pPr>
              <a:r>
                <a:rPr lang="en-US" sz="1200" b="1" spc="5" dirty="0">
                  <a:solidFill>
                    <a:srgbClr val="4D4D4F"/>
                  </a:solidFill>
                  <a:latin typeface="Open Sans Semibold"/>
                  <a:cs typeface="Open Sans Semibold"/>
                </a:rPr>
                <a:t>RACHAEL JAICHANDRAN</a:t>
              </a:r>
            </a:p>
            <a:p>
              <a:pPr algn="ctr">
                <a:lnSpc>
                  <a:spcPct val="100000"/>
                </a:lnSpc>
              </a:pPr>
              <a:r>
                <a:rPr lang="en-US" sz="800" b="1" spc="5" dirty="0">
                  <a:solidFill>
                    <a:srgbClr val="4D4D4F"/>
                  </a:solidFill>
                  <a:latin typeface="Open Sans Semibold"/>
                  <a:cs typeface="Open Sans Semibold"/>
                </a:rPr>
                <a:t>HUMAN RESOURCES</a:t>
              </a:r>
            </a:p>
          </p:txBody>
        </p:sp>
        <p:pic>
          <p:nvPicPr>
            <p:cNvPr id="36" name="Picture 35">
              <a:extLst>
                <a:ext uri="{FF2B5EF4-FFF2-40B4-BE49-F238E27FC236}">
                  <a16:creationId xmlns:a16="http://schemas.microsoft.com/office/drawing/2014/main" id="{C72CAF33-8D5A-49DE-86D4-A80EF3D2C30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0538" y="3819883"/>
              <a:ext cx="288342" cy="288342"/>
            </a:xfrm>
            <a:prstGeom prst="rect">
              <a:avLst/>
            </a:prstGeom>
          </p:spPr>
        </p:pic>
        <p:pic>
          <p:nvPicPr>
            <p:cNvPr id="38" name="Picture 37">
              <a:extLst>
                <a:ext uri="{FF2B5EF4-FFF2-40B4-BE49-F238E27FC236}">
                  <a16:creationId xmlns:a16="http://schemas.microsoft.com/office/drawing/2014/main" id="{C2B10D3E-BDBC-49F8-91EA-CFBBDD625393}"/>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916617" y="3821102"/>
              <a:ext cx="704088" cy="731520"/>
            </a:xfrm>
            <a:prstGeom prst="rect">
              <a:avLst/>
            </a:prstGeom>
          </p:spPr>
        </p:pic>
      </p:grpSp>
      <p:grpSp>
        <p:nvGrpSpPr>
          <p:cNvPr id="40" name="Group 39">
            <a:extLst>
              <a:ext uri="{FF2B5EF4-FFF2-40B4-BE49-F238E27FC236}">
                <a16:creationId xmlns:a16="http://schemas.microsoft.com/office/drawing/2014/main" id="{8BE27EF4-2086-4476-9CA3-3AEB29F6F9CB}"/>
              </a:ext>
            </a:extLst>
          </p:cNvPr>
          <p:cNvGrpSpPr/>
          <p:nvPr/>
        </p:nvGrpSpPr>
        <p:grpSpPr>
          <a:xfrm>
            <a:off x="6965013" y="3819883"/>
            <a:ext cx="1953163" cy="2298259"/>
            <a:chOff x="5292080" y="3819883"/>
            <a:chExt cx="1953163" cy="2298259"/>
          </a:xfrm>
        </p:grpSpPr>
        <p:sp>
          <p:nvSpPr>
            <p:cNvPr id="47" name="object 15">
              <a:extLst>
                <a:ext uri="{FF2B5EF4-FFF2-40B4-BE49-F238E27FC236}">
                  <a16:creationId xmlns:a16="http://schemas.microsoft.com/office/drawing/2014/main" id="{3800DA73-74B4-442D-A00E-09C2E479B6CE}"/>
                </a:ext>
              </a:extLst>
            </p:cNvPr>
            <p:cNvSpPr txBox="1"/>
            <p:nvPr/>
          </p:nvSpPr>
          <p:spPr>
            <a:xfrm>
              <a:off x="5292080" y="4907554"/>
              <a:ext cx="1953163" cy="1210588"/>
            </a:xfrm>
            <a:prstGeom prst="rect">
              <a:avLst/>
            </a:prstGeom>
          </p:spPr>
          <p:txBody>
            <a:bodyPr vert="horz" wrap="square" lIns="0" tIns="0" rIns="0" bIns="0" rtlCol="0">
              <a:spAutoFit/>
            </a:bodyPr>
            <a:lstStyle/>
            <a:p>
              <a:pPr marL="169863" indent="-169863">
                <a:spcBef>
                  <a:spcPts val="200"/>
                </a:spcBef>
                <a:spcAft>
                  <a:spcPts val="200"/>
                </a:spcAft>
                <a:buFont typeface="Wingdings" panose="05000000000000000000" pitchFamily="2" charset="2"/>
                <a:buChar char="Ø"/>
              </a:pPr>
              <a:r>
                <a:rPr lang="en-US" sz="900" dirty="0" err="1"/>
                <a:t>Meetu</a:t>
              </a:r>
              <a:r>
                <a:rPr lang="en-US" sz="900" dirty="0"/>
                <a:t> has more than 15 years of experience in Legal, Audit and Accounting</a:t>
              </a:r>
            </a:p>
            <a:p>
              <a:pPr marL="169863" indent="-169863">
                <a:spcBef>
                  <a:spcPts val="200"/>
                </a:spcBef>
                <a:spcAft>
                  <a:spcPts val="200"/>
                </a:spcAft>
                <a:buFont typeface="Wingdings" panose="05000000000000000000" pitchFamily="2" charset="2"/>
                <a:buChar char="Ø"/>
              </a:pPr>
              <a:r>
                <a:rPr lang="en-US" sz="900" dirty="0"/>
                <a:t>Prior to joining Regulus Investments LLC, </a:t>
              </a:r>
              <a:r>
                <a:rPr lang="en-US" sz="900" dirty="0" err="1"/>
                <a:t>Meetu</a:t>
              </a:r>
              <a:r>
                <a:rPr lang="en-US" sz="900" dirty="0"/>
                <a:t> worked at BMI Bank B.S.C.(c) Bahrain for eight years</a:t>
              </a:r>
            </a:p>
            <a:p>
              <a:pPr marL="169863" indent="-169863">
                <a:spcBef>
                  <a:spcPts val="200"/>
                </a:spcBef>
                <a:spcAft>
                  <a:spcPts val="200"/>
                </a:spcAft>
                <a:buFont typeface="Wingdings" panose="05000000000000000000" pitchFamily="2" charset="2"/>
                <a:buChar char="Ø"/>
              </a:pPr>
              <a:r>
                <a:rPr lang="en-US" sz="900" dirty="0"/>
                <a:t>Besides being a Lawyer, she is also a Chartered Accountant</a:t>
              </a:r>
              <a:endParaRPr lang="en-IN" sz="900" dirty="0"/>
            </a:p>
          </p:txBody>
        </p:sp>
        <p:sp>
          <p:nvSpPr>
            <p:cNvPr id="49" name="object 13">
              <a:extLst>
                <a:ext uri="{FF2B5EF4-FFF2-40B4-BE49-F238E27FC236}">
                  <a16:creationId xmlns:a16="http://schemas.microsoft.com/office/drawing/2014/main" id="{8870E79C-D6E1-49E5-A198-339B6394359D}"/>
                </a:ext>
              </a:extLst>
            </p:cNvPr>
            <p:cNvSpPr txBox="1"/>
            <p:nvPr/>
          </p:nvSpPr>
          <p:spPr>
            <a:xfrm>
              <a:off x="5292080" y="4574247"/>
              <a:ext cx="1953163" cy="307777"/>
            </a:xfrm>
            <a:prstGeom prst="rect">
              <a:avLst/>
            </a:prstGeom>
          </p:spPr>
          <p:txBody>
            <a:bodyPr vert="horz" wrap="square" lIns="0" tIns="0" rIns="0" bIns="0" rtlCol="0">
              <a:spAutoFit/>
            </a:bodyPr>
            <a:lstStyle/>
            <a:p>
              <a:pPr algn="ctr">
                <a:lnSpc>
                  <a:spcPct val="100000"/>
                </a:lnSpc>
              </a:pPr>
              <a:r>
                <a:rPr lang="en-US" sz="1200" b="1" spc="5" dirty="0">
                  <a:solidFill>
                    <a:srgbClr val="4D4D4F"/>
                  </a:solidFill>
                  <a:latin typeface="Open Sans Semibold"/>
                  <a:cs typeface="Open Sans Semibold"/>
                </a:rPr>
                <a:t>MEETU LOHIYA</a:t>
              </a:r>
            </a:p>
            <a:p>
              <a:pPr algn="ctr">
                <a:lnSpc>
                  <a:spcPct val="100000"/>
                </a:lnSpc>
              </a:pPr>
              <a:r>
                <a:rPr lang="en-US" sz="800" b="1" spc="5" dirty="0">
                  <a:solidFill>
                    <a:srgbClr val="4D4D4F"/>
                  </a:solidFill>
                  <a:latin typeface="Open Sans Semibold"/>
                  <a:cs typeface="Open Sans Semibold"/>
                </a:rPr>
                <a:t>DIRECTOR, LEGAL AFFAIRS</a:t>
              </a:r>
            </a:p>
          </p:txBody>
        </p:sp>
        <p:pic>
          <p:nvPicPr>
            <p:cNvPr id="50" name="Picture 49">
              <a:extLst>
                <a:ext uri="{FF2B5EF4-FFF2-40B4-BE49-F238E27FC236}">
                  <a16:creationId xmlns:a16="http://schemas.microsoft.com/office/drawing/2014/main" id="{3EEAFE26-7511-48A0-B059-12AAB83303E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0538" y="3819883"/>
              <a:ext cx="288342" cy="288342"/>
            </a:xfrm>
            <a:prstGeom prst="rect">
              <a:avLst/>
            </a:prstGeom>
          </p:spPr>
        </p:pic>
      </p:grpSp>
    </p:spTree>
    <p:extLst>
      <p:ext uri="{BB962C8B-B14F-4D97-AF65-F5344CB8AC3E}">
        <p14:creationId xmlns:p14="http://schemas.microsoft.com/office/powerpoint/2010/main" val="365799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EEC969-DD3B-4986-A095-203617FC0C86}"/>
              </a:ext>
            </a:extLst>
          </p:cNvPr>
          <p:cNvSpPr>
            <a:spLocks noGrp="1"/>
          </p:cNvSpPr>
          <p:nvPr>
            <p:ph type="sldNum" sz="quarter" idx="4"/>
          </p:nvPr>
        </p:nvSpPr>
        <p:spPr/>
        <p:txBody>
          <a:bodyPr/>
          <a:lstStyle/>
          <a:p>
            <a:r>
              <a:rPr lang="en-US" dirty="0"/>
              <a:t>12</a:t>
            </a:r>
          </a:p>
        </p:txBody>
      </p:sp>
      <p:sp>
        <p:nvSpPr>
          <p:cNvPr id="9" name="Text Placeholder 1">
            <a:extLst>
              <a:ext uri="{FF2B5EF4-FFF2-40B4-BE49-F238E27FC236}">
                <a16:creationId xmlns:a16="http://schemas.microsoft.com/office/drawing/2014/main" id="{2B0F5B05-3EC2-43A2-A7AB-0C3B25C032F1}"/>
              </a:ext>
            </a:extLst>
          </p:cNvPr>
          <p:cNvSpPr txBox="1">
            <a:spLocks/>
          </p:cNvSpPr>
          <p:nvPr/>
        </p:nvSpPr>
        <p:spPr>
          <a:xfrm>
            <a:off x="162000" y="234000"/>
            <a:ext cx="8802488" cy="512784"/>
          </a:xfrm>
          <a:prstGeom prst="rect">
            <a:avLst/>
          </a:prstGeom>
        </p:spPr>
        <p:txBody>
          <a:bodyPr/>
          <a:lstStyle>
            <a:lvl1pPr marL="0" indent="0" algn="l" defTabSz="914400" rtl="0" eaLnBrk="1" latinLnBrk="0" hangingPunct="1">
              <a:spcBef>
                <a:spcPct val="20000"/>
              </a:spcBef>
              <a:buFont typeface="Arial"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192541"/>
                </a:solidFill>
                <a:latin typeface="+mj-lt"/>
              </a:rPr>
              <a:t>Regulus Asset Management Limited: </a:t>
            </a:r>
            <a:r>
              <a:rPr lang="en-US" sz="2400" dirty="0">
                <a:solidFill>
                  <a:srgbClr val="B88C2E"/>
                </a:solidFill>
                <a:latin typeface="+mj-lt"/>
              </a:rPr>
              <a:t>Solutions and Services Offered</a:t>
            </a:r>
          </a:p>
        </p:txBody>
      </p:sp>
      <p:grpSp>
        <p:nvGrpSpPr>
          <p:cNvPr id="16" name="Group 15"/>
          <p:cNvGrpSpPr/>
          <p:nvPr/>
        </p:nvGrpSpPr>
        <p:grpSpPr>
          <a:xfrm>
            <a:off x="286714" y="1628800"/>
            <a:ext cx="3608590" cy="2019730"/>
            <a:chOff x="286714" y="1628800"/>
            <a:chExt cx="3608590" cy="2019730"/>
          </a:xfrm>
        </p:grpSpPr>
        <p:sp>
          <p:nvSpPr>
            <p:cNvPr id="32" name="Shape 327">
              <a:extLst>
                <a:ext uri="{FF2B5EF4-FFF2-40B4-BE49-F238E27FC236}">
                  <a16:creationId xmlns:a16="http://schemas.microsoft.com/office/drawing/2014/main" id="{23C24060-18E9-4CFC-9760-38459E3F08D9}"/>
                </a:ext>
              </a:extLst>
            </p:cNvPr>
            <p:cNvSpPr/>
            <p:nvPr/>
          </p:nvSpPr>
          <p:spPr>
            <a:xfrm>
              <a:off x="859326" y="1955759"/>
              <a:ext cx="3035978" cy="169277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vl1pPr>
            </a:lstStyle>
            <a:p>
              <a:pPr marL="171450" lvl="0" indent="-171450" algn="just">
                <a:buFont typeface="Wingdings" panose="05000000000000000000" pitchFamily="2" charset="2"/>
                <a:buChar char="Ø"/>
                <a:defRPr sz="1800">
                  <a:solidFill>
                    <a:srgbClr val="000000"/>
                  </a:solidFill>
                </a:defRPr>
              </a:pPr>
              <a:r>
                <a:rPr lang="en-IN" sz="1000" dirty="0">
                  <a:solidFill>
                    <a:schemeClr val="bg2">
                      <a:lumMod val="50000"/>
                    </a:schemeClr>
                  </a:solidFill>
                  <a:latin typeface="+mj-lt"/>
                  <a:ea typeface="Open Sans Light" panose="020B0306030504020204" pitchFamily="34" charset="0"/>
                  <a:cs typeface="Open Sans Light" panose="020B0306030504020204" pitchFamily="34" charset="0"/>
                </a:rPr>
                <a:t>This division manages assets and investment portfolios on behalf of others, whether individuals or companies, in addition, to managing our own proprietary capital </a:t>
              </a:r>
            </a:p>
            <a:p>
              <a:pPr marL="171450" lvl="0" indent="-171450" algn="just">
                <a:buFont typeface="Wingdings" panose="05000000000000000000" pitchFamily="2" charset="2"/>
                <a:buChar char="Ø"/>
                <a:defRPr sz="1800">
                  <a:solidFill>
                    <a:srgbClr val="000000"/>
                  </a:solidFill>
                </a:defRPr>
              </a:pPr>
              <a:r>
                <a:rPr lang="en-IN" sz="1000" u="sng" dirty="0">
                  <a:solidFill>
                    <a:schemeClr val="bg2">
                      <a:lumMod val="50000"/>
                    </a:schemeClr>
                  </a:solidFill>
                  <a:latin typeface="+mj-lt"/>
                  <a:ea typeface="Open Sans Light" panose="020B0306030504020204" pitchFamily="34" charset="0"/>
                  <a:cs typeface="Open Sans Light" panose="020B0306030504020204" pitchFamily="34" charset="0"/>
                </a:rPr>
                <a:t>RAML is the Investment Manager for Tad’eem Capital</a:t>
              </a:r>
              <a:r>
                <a:rPr lang="en-IN" sz="1000" dirty="0">
                  <a:solidFill>
                    <a:schemeClr val="bg2">
                      <a:lumMod val="50000"/>
                    </a:schemeClr>
                  </a:solidFill>
                  <a:latin typeface="+mj-lt"/>
                  <a:ea typeface="Open Sans Light" panose="020B0306030504020204" pitchFamily="34" charset="0"/>
                  <a:cs typeface="Open Sans Light" panose="020B0306030504020204" pitchFamily="34" charset="0"/>
                </a:rPr>
                <a:t>, a Cayman Islands exempted company established with the purpose of making investments in the private funding space across the MENASEA (Middle East North Africa and South East Asia) region</a:t>
              </a:r>
            </a:p>
            <a:p>
              <a:pPr marL="171450" lvl="0" indent="-171450" algn="just">
                <a:buFont typeface="Wingdings" panose="05000000000000000000" pitchFamily="2" charset="2"/>
                <a:buChar char="Ø"/>
                <a:defRPr sz="1800">
                  <a:solidFill>
                    <a:srgbClr val="000000"/>
                  </a:solidFill>
                </a:defRPr>
              </a:pPr>
              <a:r>
                <a:rPr lang="en-IN" sz="1000" dirty="0">
                  <a:solidFill>
                    <a:schemeClr val="bg2">
                      <a:lumMod val="50000"/>
                    </a:schemeClr>
                  </a:solidFill>
                  <a:latin typeface="+mj-lt"/>
                  <a:ea typeface="Open Sans Light" panose="020B0306030504020204" pitchFamily="34" charset="0"/>
                  <a:cs typeface="Open Sans Light" panose="020B0306030504020204" pitchFamily="34" charset="0"/>
                </a:rPr>
                <a:t>Aims to address the lack of flexible tailored capital for mid-market businesses, and invest across a variety of sectors and use of proceeds</a:t>
              </a:r>
              <a:endParaRPr lang="en-US" sz="1000" dirty="0">
                <a:solidFill>
                  <a:schemeClr val="bg2">
                    <a:lumMod val="50000"/>
                  </a:schemeClr>
                </a:solidFill>
                <a:latin typeface="+mj-lt"/>
                <a:ea typeface="Open Sans Light" panose="020B0306030504020204" pitchFamily="34" charset="0"/>
                <a:cs typeface="Open Sans Light" panose="020B0306030504020204" pitchFamily="34" charset="0"/>
              </a:endParaRPr>
            </a:p>
          </p:txBody>
        </p:sp>
        <p:sp>
          <p:nvSpPr>
            <p:cNvPr id="33" name="Shape 328">
              <a:extLst>
                <a:ext uri="{FF2B5EF4-FFF2-40B4-BE49-F238E27FC236}">
                  <a16:creationId xmlns:a16="http://schemas.microsoft.com/office/drawing/2014/main" id="{ADE45EFC-2260-4665-8F72-41386A1C24B6}"/>
                </a:ext>
              </a:extLst>
            </p:cNvPr>
            <p:cNvSpPr/>
            <p:nvPr/>
          </p:nvSpPr>
          <p:spPr>
            <a:xfrm>
              <a:off x="825767" y="1676841"/>
              <a:ext cx="2930444" cy="239381"/>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defRPr>
                  <a:latin typeface="+mn-lt"/>
                  <a:ea typeface="+mn-ea"/>
                  <a:cs typeface="+mn-cs"/>
                  <a:sym typeface="Gill Sans"/>
                </a:defRPr>
              </a:lvl1pPr>
            </a:lstStyle>
            <a:p>
              <a:pPr algn="l">
                <a:defRPr sz="1800">
                  <a:solidFill>
                    <a:srgbClr val="000000"/>
                  </a:solidFill>
                </a:defRPr>
              </a:pPr>
              <a:r>
                <a:rPr lang="en-US" sz="1200" b="1" dirty="0">
                  <a:latin typeface="+mj-lt"/>
                  <a:ea typeface="Open Sans Semibold" panose="020B0706030804020204" pitchFamily="34" charset="0"/>
                  <a:cs typeface="Open Sans Semibold" panose="020B0706030804020204" pitchFamily="34" charset="0"/>
                </a:rPr>
                <a:t>ASSET MANAGEMENT</a:t>
              </a:r>
            </a:p>
          </p:txBody>
        </p:sp>
        <p:sp>
          <p:nvSpPr>
            <p:cNvPr id="36" name="Shape 5723">
              <a:extLst>
                <a:ext uri="{FF2B5EF4-FFF2-40B4-BE49-F238E27FC236}">
                  <a16:creationId xmlns:a16="http://schemas.microsoft.com/office/drawing/2014/main" id="{1DA03543-74EF-406A-8A0E-D70D8AF2EBDE}"/>
                </a:ext>
              </a:extLst>
            </p:cNvPr>
            <p:cNvSpPr/>
            <p:nvPr/>
          </p:nvSpPr>
          <p:spPr>
            <a:xfrm>
              <a:off x="286714" y="1628800"/>
              <a:ext cx="221427" cy="424047"/>
            </a:xfrm>
            <a:prstGeom prst="rect">
              <a:avLst/>
            </a:prstGeom>
            <a:ln w="12700">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gn="ctr">
                <a:defRPr sz="9000">
                  <a:solidFill>
                    <a:srgbClr val="F6F6F6"/>
                  </a:solidFill>
                </a:defRPr>
              </a:lvl1pPr>
            </a:lstStyle>
            <a:p>
              <a:pPr lvl="0">
                <a:defRPr sz="1800">
                  <a:solidFill>
                    <a:srgbClr val="000000"/>
                  </a:solidFill>
                </a:defRPr>
              </a:pPr>
              <a:r>
                <a:rPr sz="2400" dirty="0">
                  <a:solidFill>
                    <a:srgbClr val="0077C0"/>
                  </a:solidFill>
                  <a:latin typeface="Open Sans Semibold" panose="020B0706030804020204" pitchFamily="34" charset="0"/>
                  <a:ea typeface="Open Sans Semibold" panose="020B0706030804020204" pitchFamily="34" charset="0"/>
                  <a:cs typeface="Open Sans Semibold" panose="020B0706030804020204" pitchFamily="34" charset="0"/>
                </a:rPr>
                <a:t>1</a:t>
              </a:r>
            </a:p>
          </p:txBody>
        </p:sp>
        <p:sp>
          <p:nvSpPr>
            <p:cNvPr id="60" name="Shape 326">
              <a:extLst>
                <a:ext uri="{FF2B5EF4-FFF2-40B4-BE49-F238E27FC236}">
                  <a16:creationId xmlns:a16="http://schemas.microsoft.com/office/drawing/2014/main" id="{019759EF-E0CA-473B-9B56-90EEA28D56F3}"/>
                </a:ext>
              </a:extLst>
            </p:cNvPr>
            <p:cNvSpPr/>
            <p:nvPr/>
          </p:nvSpPr>
          <p:spPr>
            <a:xfrm>
              <a:off x="513788" y="1726807"/>
              <a:ext cx="270314" cy="731520"/>
            </a:xfrm>
            <a:prstGeom prst="rect">
              <a:avLst/>
            </a:prstGeom>
            <a:solidFill>
              <a:srgbClr val="82142A"/>
            </a:solidFill>
            <a:ln w="12700">
              <a:miter lim="400000"/>
            </a:ln>
          </p:spPr>
          <p:txBody>
            <a:bodyPr lIns="27093" tIns="27093" rIns="27093" bIns="27093" anchor="ctr"/>
            <a:lstStyle/>
            <a:p>
              <a:pPr algn="ctr"/>
              <a:endParaRPr sz="1440" dirty="0">
                <a:solidFill>
                  <a:schemeClr val="bg2">
                    <a:lumMod val="50000"/>
                  </a:schemeClr>
                </a:solidFill>
              </a:endParaRPr>
            </a:p>
          </p:txBody>
        </p:sp>
      </p:grpSp>
      <p:grpSp>
        <p:nvGrpSpPr>
          <p:cNvPr id="6" name="Group 5">
            <a:extLst>
              <a:ext uri="{FF2B5EF4-FFF2-40B4-BE49-F238E27FC236}">
                <a16:creationId xmlns:a16="http://schemas.microsoft.com/office/drawing/2014/main" id="{3807FCEC-2751-4B16-B66B-9828D8AF117D}"/>
              </a:ext>
            </a:extLst>
          </p:cNvPr>
          <p:cNvGrpSpPr/>
          <p:nvPr/>
        </p:nvGrpSpPr>
        <p:grpSpPr>
          <a:xfrm>
            <a:off x="5129666" y="1628800"/>
            <a:ext cx="3608590" cy="1910308"/>
            <a:chOff x="286714" y="4331196"/>
            <a:chExt cx="3608590" cy="1910308"/>
          </a:xfrm>
        </p:grpSpPr>
        <p:sp>
          <p:nvSpPr>
            <p:cNvPr id="37" name="Shape 327">
              <a:extLst>
                <a:ext uri="{FF2B5EF4-FFF2-40B4-BE49-F238E27FC236}">
                  <a16:creationId xmlns:a16="http://schemas.microsoft.com/office/drawing/2014/main" id="{C35B8480-6164-4FD0-B6A6-BD008C32AA5D}"/>
                </a:ext>
              </a:extLst>
            </p:cNvPr>
            <p:cNvSpPr/>
            <p:nvPr/>
          </p:nvSpPr>
          <p:spPr>
            <a:xfrm>
              <a:off x="847895" y="4702621"/>
              <a:ext cx="3047409" cy="153888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vl1pPr>
            </a:lstStyle>
            <a:p>
              <a:pPr marL="171450" indent="-171450" algn="just">
                <a:buFont typeface="Wingdings" panose="05000000000000000000" pitchFamily="2" charset="2"/>
                <a:buChar char="Ø"/>
              </a:pPr>
              <a:r>
                <a:rPr lang="en-IN" sz="1000" dirty="0">
                  <a:solidFill>
                    <a:schemeClr val="bg2">
                      <a:lumMod val="50000"/>
                    </a:schemeClr>
                  </a:solidFill>
                  <a:latin typeface="+mj-lt"/>
                  <a:ea typeface="Open Sans Light" panose="020B0306030504020204" pitchFamily="34" charset="0"/>
                  <a:cs typeface="Open Sans Light" panose="020B0306030504020204" pitchFamily="34" charset="0"/>
                </a:rPr>
                <a:t>RAML provides advice in relation to mergers and acquisitions, arranging or underwriting/participating in syndicated finance or debt capital markets, issuing of shares, private placements, and other related financial consultancy services. We also advise directly, in writing or through publications, the value of securities or other financial instruments, banking services and products. </a:t>
              </a:r>
            </a:p>
            <a:p>
              <a:pPr marL="171450" indent="-171450" algn="just">
                <a:buFont typeface="Wingdings" panose="05000000000000000000" pitchFamily="2" charset="2"/>
                <a:buChar char="Ø"/>
              </a:pPr>
              <a:r>
                <a:rPr lang="en-IN" sz="1000" dirty="0">
                  <a:solidFill>
                    <a:schemeClr val="bg2">
                      <a:lumMod val="50000"/>
                    </a:schemeClr>
                  </a:solidFill>
                  <a:latin typeface="+mj-lt"/>
                  <a:ea typeface="Open Sans Light" panose="020B0306030504020204" pitchFamily="34" charset="0"/>
                  <a:cs typeface="Open Sans Light" panose="020B0306030504020204" pitchFamily="34" charset="0"/>
                </a:rPr>
                <a:t>We aim to offer a one-stop shop experience to our clients across all these advisory and capital raising services</a:t>
              </a:r>
              <a:endParaRPr lang="en-US" sz="1000" dirty="0">
                <a:solidFill>
                  <a:schemeClr val="bg2">
                    <a:lumMod val="50000"/>
                  </a:schemeClr>
                </a:solidFill>
                <a:latin typeface="+mj-lt"/>
                <a:ea typeface="Open Sans Light" panose="020B0306030504020204" pitchFamily="34" charset="0"/>
                <a:cs typeface="Open Sans Light" panose="020B0306030504020204" pitchFamily="34" charset="0"/>
              </a:endParaRPr>
            </a:p>
          </p:txBody>
        </p:sp>
        <p:sp>
          <p:nvSpPr>
            <p:cNvPr id="38" name="Shape 328">
              <a:extLst>
                <a:ext uri="{FF2B5EF4-FFF2-40B4-BE49-F238E27FC236}">
                  <a16:creationId xmlns:a16="http://schemas.microsoft.com/office/drawing/2014/main" id="{AAD7B72C-7E1C-43D4-B303-B82FBA329646}"/>
                </a:ext>
              </a:extLst>
            </p:cNvPr>
            <p:cNvSpPr/>
            <p:nvPr/>
          </p:nvSpPr>
          <p:spPr>
            <a:xfrm>
              <a:off x="826694" y="4381298"/>
              <a:ext cx="3068610" cy="239381"/>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defRPr>
                  <a:latin typeface="+mn-lt"/>
                  <a:ea typeface="+mn-ea"/>
                  <a:cs typeface="+mn-cs"/>
                  <a:sym typeface="Gill Sans"/>
                </a:defRPr>
              </a:lvl1pPr>
            </a:lstStyle>
            <a:p>
              <a:pPr algn="l">
                <a:defRPr sz="1800">
                  <a:solidFill>
                    <a:srgbClr val="000000"/>
                  </a:solidFill>
                </a:defRPr>
              </a:pPr>
              <a:r>
                <a:rPr lang="en-US" sz="1200" b="1" dirty="0">
                  <a:latin typeface="+mj-lt"/>
                  <a:ea typeface="Open Sans Semibold" panose="020B0706030804020204" pitchFamily="34" charset="0"/>
                  <a:cs typeface="Open Sans Semibold" panose="020B0706030804020204" pitchFamily="34" charset="0"/>
                </a:rPr>
                <a:t>CORPORATE/ M&amp;A ADVISORY</a:t>
              </a:r>
            </a:p>
          </p:txBody>
        </p:sp>
        <p:sp>
          <p:nvSpPr>
            <p:cNvPr id="39" name="Shape 5723">
              <a:extLst>
                <a:ext uri="{FF2B5EF4-FFF2-40B4-BE49-F238E27FC236}">
                  <a16:creationId xmlns:a16="http://schemas.microsoft.com/office/drawing/2014/main" id="{D4D8B34D-F524-4CFC-95EB-101645C4A5EE}"/>
                </a:ext>
              </a:extLst>
            </p:cNvPr>
            <p:cNvSpPr/>
            <p:nvPr/>
          </p:nvSpPr>
          <p:spPr>
            <a:xfrm>
              <a:off x="286714" y="4331196"/>
              <a:ext cx="221427" cy="424047"/>
            </a:xfrm>
            <a:prstGeom prst="rect">
              <a:avLst/>
            </a:prstGeom>
            <a:ln w="12700">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gn="ctr">
                <a:defRPr sz="9000">
                  <a:solidFill>
                    <a:srgbClr val="F6F6F6"/>
                  </a:solidFill>
                </a:defRPr>
              </a:lvl1pPr>
            </a:lstStyle>
            <a:p>
              <a:pPr lvl="0">
                <a:defRPr sz="1800">
                  <a:solidFill>
                    <a:srgbClr val="000000"/>
                  </a:solidFill>
                </a:defRPr>
              </a:pPr>
              <a:r>
                <a:rPr lang="en-US" sz="2400" dirty="0">
                  <a:solidFill>
                    <a:srgbClr val="0077C0"/>
                  </a:solidFill>
                  <a:latin typeface="Open Sans Semibold" panose="020B0706030804020204" pitchFamily="34" charset="0"/>
                  <a:ea typeface="Open Sans Semibold" panose="020B0706030804020204" pitchFamily="34" charset="0"/>
                  <a:cs typeface="Open Sans Semibold" panose="020B0706030804020204" pitchFamily="34" charset="0"/>
                </a:rPr>
                <a:t>2</a:t>
              </a:r>
              <a:endParaRPr sz="2400" dirty="0">
                <a:solidFill>
                  <a:srgbClr val="0077C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1" name="Shape 326">
              <a:extLst>
                <a:ext uri="{FF2B5EF4-FFF2-40B4-BE49-F238E27FC236}">
                  <a16:creationId xmlns:a16="http://schemas.microsoft.com/office/drawing/2014/main" id="{A42EEC87-FB0F-40EC-A7AE-282D4564F2B6}"/>
                </a:ext>
              </a:extLst>
            </p:cNvPr>
            <p:cNvSpPr/>
            <p:nvPr/>
          </p:nvSpPr>
          <p:spPr>
            <a:xfrm>
              <a:off x="506181" y="4403204"/>
              <a:ext cx="270314" cy="731520"/>
            </a:xfrm>
            <a:prstGeom prst="rect">
              <a:avLst/>
            </a:prstGeom>
            <a:solidFill>
              <a:srgbClr val="82142A"/>
            </a:solidFill>
            <a:ln w="12700">
              <a:miter lim="400000"/>
            </a:ln>
          </p:spPr>
          <p:txBody>
            <a:bodyPr lIns="0" tIns="0" rIns="0" bIns="0" anchor="ctr"/>
            <a:lstStyle/>
            <a:p>
              <a:pPr algn="ctr"/>
              <a:endParaRPr sz="1440" dirty="0">
                <a:solidFill>
                  <a:schemeClr val="bg2">
                    <a:lumMod val="50000"/>
                  </a:schemeClr>
                </a:solidFill>
              </a:endParaRPr>
            </a:p>
          </p:txBody>
        </p:sp>
      </p:grpSp>
      <p:sp>
        <p:nvSpPr>
          <p:cNvPr id="66" name="Text Placeholder 3">
            <a:extLst>
              <a:ext uri="{FF2B5EF4-FFF2-40B4-BE49-F238E27FC236}">
                <a16:creationId xmlns:a16="http://schemas.microsoft.com/office/drawing/2014/main" id="{0895651C-AEDF-4FD1-8C81-126F0A085B8C}"/>
              </a:ext>
            </a:extLst>
          </p:cNvPr>
          <p:cNvSpPr>
            <a:spLocks noGrp="1"/>
          </p:cNvSpPr>
          <p:nvPr>
            <p:ph type="body" sz="quarter" idx="15"/>
          </p:nvPr>
        </p:nvSpPr>
        <p:spPr>
          <a:xfrm>
            <a:off x="269429" y="1066384"/>
            <a:ext cx="3579547" cy="337222"/>
          </a:xfrm>
        </p:spPr>
        <p:txBody>
          <a:bodyPr anchor="ctr"/>
          <a:lstStyle/>
          <a:p>
            <a:pPr marL="0" indent="0">
              <a:lnSpc>
                <a:spcPct val="120000"/>
              </a:lnSpc>
              <a:spcBef>
                <a:spcPts val="800"/>
              </a:spcBef>
              <a:spcAft>
                <a:spcPts val="800"/>
              </a:spcAft>
              <a:buNone/>
            </a:pPr>
            <a:r>
              <a:rPr lang="en-US" sz="2000" dirty="0">
                <a:latin typeface="+mj-lt"/>
              </a:rPr>
              <a:t>Wide Array of Services Offered</a:t>
            </a:r>
          </a:p>
        </p:txBody>
      </p:sp>
      <p:cxnSp>
        <p:nvCxnSpPr>
          <p:cNvPr id="67" name="Straight Connector 66">
            <a:extLst>
              <a:ext uri="{FF2B5EF4-FFF2-40B4-BE49-F238E27FC236}">
                <a16:creationId xmlns:a16="http://schemas.microsoft.com/office/drawing/2014/main" id="{38D6B425-8734-4340-9B07-E97CA6D97ADC}"/>
              </a:ext>
            </a:extLst>
          </p:cNvPr>
          <p:cNvCxnSpPr/>
          <p:nvPr/>
        </p:nvCxnSpPr>
        <p:spPr>
          <a:xfrm>
            <a:off x="286714" y="1406469"/>
            <a:ext cx="8424000" cy="1588"/>
          </a:xfrm>
          <a:prstGeom prst="line">
            <a:avLst/>
          </a:prstGeom>
          <a:ln w="12700">
            <a:solidFill>
              <a:srgbClr val="B88C2E"/>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23963FB-6F73-4A96-BD62-01F86B43DCCE}"/>
              </a:ext>
            </a:extLst>
          </p:cNvPr>
          <p:cNvGrpSpPr/>
          <p:nvPr/>
        </p:nvGrpSpPr>
        <p:grpSpPr>
          <a:xfrm>
            <a:off x="5325988" y="4331196"/>
            <a:ext cx="3383985" cy="1756420"/>
            <a:chOff x="5325988" y="4331196"/>
            <a:chExt cx="3383985" cy="1756420"/>
          </a:xfrm>
        </p:grpSpPr>
        <p:sp>
          <p:nvSpPr>
            <p:cNvPr id="53" name="Shape 327">
              <a:extLst>
                <a:ext uri="{FF2B5EF4-FFF2-40B4-BE49-F238E27FC236}">
                  <a16:creationId xmlns:a16="http://schemas.microsoft.com/office/drawing/2014/main" id="{0138FF2A-BABB-4B37-9E6D-E3EA01ACB104}"/>
                </a:ext>
              </a:extLst>
            </p:cNvPr>
            <p:cNvSpPr/>
            <p:nvPr/>
          </p:nvSpPr>
          <p:spPr>
            <a:xfrm>
              <a:off x="5990890" y="4702621"/>
              <a:ext cx="2719083" cy="138499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vl1pPr>
            </a:lstStyle>
            <a:p>
              <a:pPr marL="171450" lvl="0" indent="-171450" algn="just">
                <a:buFont typeface="Wingdings" panose="05000000000000000000" pitchFamily="2" charset="2"/>
                <a:buChar char="Ø"/>
                <a:defRPr sz="1800">
                  <a:solidFill>
                    <a:srgbClr val="000000"/>
                  </a:solidFill>
                </a:defRPr>
              </a:pPr>
              <a:r>
                <a:rPr lang="en-IN" sz="1000" dirty="0">
                  <a:solidFill>
                    <a:schemeClr val="bg2">
                      <a:lumMod val="50000"/>
                    </a:schemeClr>
                  </a:solidFill>
                  <a:latin typeface="+mj-lt"/>
                </a:rPr>
                <a:t>Our Wealth Management platform is set up to open investment accounts and provide financial solutions to grow, preserve and transfer wealth of our clients</a:t>
              </a:r>
            </a:p>
            <a:p>
              <a:pPr marL="171450" lvl="0" indent="-171450" algn="just">
                <a:buFont typeface="Wingdings" panose="05000000000000000000" pitchFamily="2" charset="2"/>
                <a:buChar char="Ø"/>
                <a:defRPr sz="1800">
                  <a:solidFill>
                    <a:srgbClr val="000000"/>
                  </a:solidFill>
                </a:defRPr>
              </a:pPr>
              <a:r>
                <a:rPr lang="en-IN" sz="1000" dirty="0">
                  <a:solidFill>
                    <a:schemeClr val="bg2">
                      <a:lumMod val="50000"/>
                    </a:schemeClr>
                  </a:solidFill>
                  <a:latin typeface="+mj-lt"/>
                </a:rPr>
                <a:t>We focus on established and trusted investment vehicles, in addition to active risk-management, to ensure both preservation and accumulation of wealth, and best devise strategies for each client’s specific financial objective</a:t>
              </a:r>
            </a:p>
          </p:txBody>
        </p:sp>
        <p:sp>
          <p:nvSpPr>
            <p:cNvPr id="54" name="Shape 328">
              <a:extLst>
                <a:ext uri="{FF2B5EF4-FFF2-40B4-BE49-F238E27FC236}">
                  <a16:creationId xmlns:a16="http://schemas.microsoft.com/office/drawing/2014/main" id="{AD713B9F-FE18-46B3-8531-2C0CCC36EEED}"/>
                </a:ext>
              </a:extLst>
            </p:cNvPr>
            <p:cNvSpPr/>
            <p:nvPr/>
          </p:nvSpPr>
          <p:spPr>
            <a:xfrm>
              <a:off x="5990890" y="4381298"/>
              <a:ext cx="2654970" cy="239381"/>
            </a:xfrm>
            <a:prstGeom prst="rect">
              <a:avLst/>
            </a:prstGeom>
            <a:ln w="12700">
              <a:miter lim="400000"/>
            </a:ln>
            <a:extLst>
              <a:ext uri="{C572A759-6A51-4108-AA02-DFA0A04FC94B}">
                <ma14:wrappingTextBoxFlag xmlns="" xmlns:ma14="http://schemas.microsoft.com/office/mac/drawingml/2011/main" val="1"/>
              </a:ext>
            </a:extLst>
          </p:spPr>
          <p:txBody>
            <a:bodyPr lIns="27093" tIns="27093" rIns="27093" bIns="27093" anchor="ctr">
              <a:spAutoFit/>
            </a:bodyPr>
            <a:lstStyle>
              <a:lvl1pPr>
                <a:defRPr>
                  <a:latin typeface="+mn-lt"/>
                  <a:ea typeface="+mn-ea"/>
                  <a:cs typeface="+mn-cs"/>
                  <a:sym typeface="Gill Sans"/>
                </a:defRPr>
              </a:lvl1pPr>
            </a:lstStyle>
            <a:p>
              <a:pPr lvl="0">
                <a:defRPr sz="1800">
                  <a:solidFill>
                    <a:srgbClr val="000000"/>
                  </a:solidFill>
                </a:defRPr>
              </a:pPr>
              <a:r>
                <a:rPr lang="en-US" sz="1200" b="1" dirty="0">
                  <a:latin typeface="+mj-lt"/>
                  <a:ea typeface="Open Sans Semibold" panose="020B0706030804020204" pitchFamily="34" charset="0"/>
                  <a:cs typeface="Open Sans Semibold" panose="020B0706030804020204" pitchFamily="34" charset="0"/>
                </a:rPr>
                <a:t>WEALTH MANAGEMENT</a:t>
              </a:r>
            </a:p>
          </p:txBody>
        </p:sp>
        <p:sp>
          <p:nvSpPr>
            <p:cNvPr id="55" name="Shape 5723">
              <a:extLst>
                <a:ext uri="{FF2B5EF4-FFF2-40B4-BE49-F238E27FC236}">
                  <a16:creationId xmlns:a16="http://schemas.microsoft.com/office/drawing/2014/main" id="{F58004D8-4480-4715-B0C4-EFD7FFF8E2FD}"/>
                </a:ext>
              </a:extLst>
            </p:cNvPr>
            <p:cNvSpPr/>
            <p:nvPr/>
          </p:nvSpPr>
          <p:spPr>
            <a:xfrm>
              <a:off x="5325988" y="4331196"/>
              <a:ext cx="211809" cy="424047"/>
            </a:xfrm>
            <a:prstGeom prst="rect">
              <a:avLst/>
            </a:prstGeom>
            <a:ln w="12700">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gn="ctr">
                <a:defRPr sz="9000">
                  <a:solidFill>
                    <a:srgbClr val="F6F6F6"/>
                  </a:solidFill>
                </a:defRPr>
              </a:lvl1pPr>
            </a:lstStyle>
            <a:p>
              <a:pPr lvl="0">
                <a:defRPr sz="1800">
                  <a:solidFill>
                    <a:srgbClr val="000000"/>
                  </a:solidFill>
                </a:defRPr>
              </a:pPr>
              <a:r>
                <a:rPr lang="en-US" sz="2400" dirty="0">
                  <a:solidFill>
                    <a:srgbClr val="0077C0"/>
                  </a:solidFill>
                  <a:latin typeface="Open Sans Semibold" panose="020B0706030804020204" pitchFamily="34" charset="0"/>
                  <a:ea typeface="Open Sans Semibold" panose="020B0706030804020204" pitchFamily="34" charset="0"/>
                  <a:cs typeface="Open Sans Semibold" panose="020B0706030804020204" pitchFamily="34" charset="0"/>
                </a:rPr>
                <a:t>4</a:t>
              </a:r>
              <a:endParaRPr sz="2400" dirty="0">
                <a:solidFill>
                  <a:srgbClr val="0077C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3" name="Shape 326">
              <a:extLst>
                <a:ext uri="{FF2B5EF4-FFF2-40B4-BE49-F238E27FC236}">
                  <a16:creationId xmlns:a16="http://schemas.microsoft.com/office/drawing/2014/main" id="{9BBC8778-82E7-483B-AF69-81DE1B4113BC}"/>
                </a:ext>
              </a:extLst>
            </p:cNvPr>
            <p:cNvSpPr/>
            <p:nvPr/>
          </p:nvSpPr>
          <p:spPr>
            <a:xfrm>
              <a:off x="5614020" y="4403204"/>
              <a:ext cx="270000" cy="731520"/>
            </a:xfrm>
            <a:prstGeom prst="rect">
              <a:avLst/>
            </a:prstGeom>
            <a:solidFill>
              <a:srgbClr val="82142A"/>
            </a:solidFill>
            <a:ln w="12700">
              <a:miter lim="400000"/>
            </a:ln>
          </p:spPr>
          <p:txBody>
            <a:bodyPr lIns="0" tIns="0" rIns="0" bIns="0" anchor="ctr"/>
            <a:lstStyle/>
            <a:p>
              <a:pPr algn="ctr"/>
              <a:endParaRPr sz="1440" dirty="0">
                <a:solidFill>
                  <a:schemeClr val="bg2">
                    <a:lumMod val="50000"/>
                  </a:schemeClr>
                </a:solidFill>
              </a:endParaRPr>
            </a:p>
          </p:txBody>
        </p:sp>
      </p:grpSp>
      <p:grpSp>
        <p:nvGrpSpPr>
          <p:cNvPr id="7" name="Group 6">
            <a:extLst>
              <a:ext uri="{FF2B5EF4-FFF2-40B4-BE49-F238E27FC236}">
                <a16:creationId xmlns:a16="http://schemas.microsoft.com/office/drawing/2014/main" id="{09521078-9F47-407E-8304-00E0866C2A0A}"/>
              </a:ext>
            </a:extLst>
          </p:cNvPr>
          <p:cNvGrpSpPr/>
          <p:nvPr/>
        </p:nvGrpSpPr>
        <p:grpSpPr>
          <a:xfrm>
            <a:off x="286714" y="4331196"/>
            <a:ext cx="3384376" cy="1227349"/>
            <a:chOff x="5325988" y="1637828"/>
            <a:chExt cx="3384376" cy="1227349"/>
          </a:xfrm>
        </p:grpSpPr>
        <p:sp>
          <p:nvSpPr>
            <p:cNvPr id="48" name="Shape 327">
              <a:extLst>
                <a:ext uri="{FF2B5EF4-FFF2-40B4-BE49-F238E27FC236}">
                  <a16:creationId xmlns:a16="http://schemas.microsoft.com/office/drawing/2014/main" id="{1417CEC6-86AF-42C2-8BAB-6DD40774DB00}"/>
                </a:ext>
              </a:extLst>
            </p:cNvPr>
            <p:cNvSpPr/>
            <p:nvPr/>
          </p:nvSpPr>
          <p:spPr>
            <a:xfrm>
              <a:off x="5990890" y="1941847"/>
              <a:ext cx="2719474" cy="92333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vl1pPr>
            </a:lstStyle>
            <a:p>
              <a:pPr marL="171450" indent="-171450" algn="just">
                <a:buFont typeface="Wingdings" panose="05000000000000000000" pitchFamily="2" charset="2"/>
                <a:buChar char="Ø"/>
                <a:defRPr sz="1800">
                  <a:solidFill>
                    <a:srgbClr val="000000"/>
                  </a:solidFill>
                </a:defRPr>
              </a:pPr>
              <a:r>
                <a:rPr lang="en-US" sz="1000" dirty="0">
                  <a:solidFill>
                    <a:schemeClr val="bg2">
                      <a:lumMod val="50000"/>
                    </a:schemeClr>
                  </a:solidFill>
                  <a:latin typeface="+mj-lt"/>
                </a:rPr>
                <a:t>Our research underpins all our decision making processes and we extend our abilities to our clients through specific mandates as well as sectoral analysis</a:t>
              </a:r>
            </a:p>
            <a:p>
              <a:pPr marL="171450" indent="-171450" algn="just">
                <a:buFont typeface="Wingdings" panose="05000000000000000000" pitchFamily="2" charset="2"/>
                <a:buChar char="Ø"/>
                <a:defRPr sz="1800">
                  <a:solidFill>
                    <a:srgbClr val="000000"/>
                  </a:solidFill>
                </a:defRPr>
              </a:pPr>
              <a:r>
                <a:rPr lang="en-US" sz="1000" dirty="0">
                  <a:solidFill>
                    <a:schemeClr val="bg2">
                      <a:lumMod val="50000"/>
                    </a:schemeClr>
                  </a:solidFill>
                  <a:latin typeface="+mj-lt"/>
                </a:rPr>
                <a:t>Some of our research is made available to public through our website</a:t>
              </a:r>
            </a:p>
          </p:txBody>
        </p:sp>
        <p:sp>
          <p:nvSpPr>
            <p:cNvPr id="51" name="Shape 328">
              <a:extLst>
                <a:ext uri="{FF2B5EF4-FFF2-40B4-BE49-F238E27FC236}">
                  <a16:creationId xmlns:a16="http://schemas.microsoft.com/office/drawing/2014/main" id="{38A520E0-9237-42AB-8EB8-5D4E1B6ADDA3}"/>
                </a:ext>
              </a:extLst>
            </p:cNvPr>
            <p:cNvSpPr/>
            <p:nvPr/>
          </p:nvSpPr>
          <p:spPr>
            <a:xfrm>
              <a:off x="5990890" y="1679911"/>
              <a:ext cx="2101211" cy="239381"/>
            </a:xfrm>
            <a:prstGeom prst="rect">
              <a:avLst/>
            </a:prstGeom>
            <a:ln w="12700">
              <a:miter lim="400000"/>
            </a:ln>
            <a:extLst>
              <a:ext uri="{C572A759-6A51-4108-AA02-DFA0A04FC94B}">
                <ma14:wrappingTextBoxFlag xmlns="" xmlns:ma14="http://schemas.microsoft.com/office/mac/drawingml/2011/main" val="1"/>
              </a:ext>
            </a:extLst>
          </p:spPr>
          <p:txBody>
            <a:bodyPr lIns="27093" tIns="27093" rIns="27093" bIns="27093" anchor="ctr">
              <a:spAutoFit/>
            </a:bodyPr>
            <a:lstStyle>
              <a:lvl1pPr>
                <a:defRPr>
                  <a:latin typeface="+mn-lt"/>
                  <a:ea typeface="+mn-ea"/>
                  <a:cs typeface="+mn-cs"/>
                  <a:sym typeface="Gill Sans"/>
                </a:defRPr>
              </a:lvl1pPr>
            </a:lstStyle>
            <a:p>
              <a:pPr>
                <a:defRPr sz="1800">
                  <a:solidFill>
                    <a:srgbClr val="000000"/>
                  </a:solidFill>
                </a:defRPr>
              </a:pPr>
              <a:r>
                <a:rPr lang="en-US" sz="1200" b="1" dirty="0">
                  <a:latin typeface="+mj-lt"/>
                  <a:ea typeface="Open Sans Semibold" panose="020B0706030804020204" pitchFamily="34" charset="0"/>
                  <a:cs typeface="Open Sans Semibold" panose="020B0706030804020204" pitchFamily="34" charset="0"/>
                </a:rPr>
                <a:t>RESEARCH</a:t>
              </a:r>
            </a:p>
          </p:txBody>
        </p:sp>
        <p:sp>
          <p:nvSpPr>
            <p:cNvPr id="52" name="Shape 5723">
              <a:extLst>
                <a:ext uri="{FF2B5EF4-FFF2-40B4-BE49-F238E27FC236}">
                  <a16:creationId xmlns:a16="http://schemas.microsoft.com/office/drawing/2014/main" id="{93B41702-C9C1-4492-B13B-0FCDBA313205}"/>
                </a:ext>
              </a:extLst>
            </p:cNvPr>
            <p:cNvSpPr/>
            <p:nvPr/>
          </p:nvSpPr>
          <p:spPr>
            <a:xfrm>
              <a:off x="5325988" y="1637828"/>
              <a:ext cx="211809" cy="424047"/>
            </a:xfrm>
            <a:prstGeom prst="rect">
              <a:avLst/>
            </a:prstGeom>
            <a:ln w="12700">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gn="ctr">
                <a:defRPr sz="9000">
                  <a:solidFill>
                    <a:srgbClr val="F6F6F6"/>
                  </a:solidFill>
                </a:defRPr>
              </a:lvl1pPr>
            </a:lstStyle>
            <a:p>
              <a:pPr lvl="0">
                <a:defRPr sz="1800">
                  <a:solidFill>
                    <a:srgbClr val="000000"/>
                  </a:solidFill>
                </a:defRPr>
              </a:pPr>
              <a:r>
                <a:rPr lang="en-US" sz="2400" dirty="0">
                  <a:solidFill>
                    <a:srgbClr val="0077C0"/>
                  </a:solidFill>
                  <a:latin typeface="Open Sans Semibold" panose="020B0706030804020204" pitchFamily="34" charset="0"/>
                  <a:ea typeface="Open Sans Semibold" panose="020B0706030804020204" pitchFamily="34" charset="0"/>
                  <a:cs typeface="Open Sans Semibold" panose="020B0706030804020204" pitchFamily="34" charset="0"/>
                </a:rPr>
                <a:t>3</a:t>
              </a:r>
              <a:endParaRPr sz="2400" dirty="0">
                <a:solidFill>
                  <a:srgbClr val="0077C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5" name="Shape 326">
              <a:extLst>
                <a:ext uri="{FF2B5EF4-FFF2-40B4-BE49-F238E27FC236}">
                  <a16:creationId xmlns:a16="http://schemas.microsoft.com/office/drawing/2014/main" id="{B9038219-071F-4BDD-9FE1-9141441E7E26}"/>
                </a:ext>
              </a:extLst>
            </p:cNvPr>
            <p:cNvSpPr/>
            <p:nvPr/>
          </p:nvSpPr>
          <p:spPr>
            <a:xfrm>
              <a:off x="5614020" y="1736457"/>
              <a:ext cx="270000" cy="731520"/>
            </a:xfrm>
            <a:prstGeom prst="rect">
              <a:avLst/>
            </a:prstGeom>
            <a:solidFill>
              <a:srgbClr val="82142A"/>
            </a:solidFill>
            <a:ln w="12700">
              <a:miter lim="400000"/>
            </a:ln>
          </p:spPr>
          <p:txBody>
            <a:bodyPr lIns="27093" tIns="27093" rIns="27093" bIns="27093" anchor="ctr"/>
            <a:lstStyle/>
            <a:p>
              <a:pPr algn="ctr"/>
              <a:endParaRPr sz="1440" dirty="0">
                <a:solidFill>
                  <a:schemeClr val="bg2">
                    <a:lumMod val="50000"/>
                  </a:schemeClr>
                </a:solidFill>
              </a:endParaRPr>
            </a:p>
          </p:txBody>
        </p:sp>
      </p:grpSp>
      <p:pic>
        <p:nvPicPr>
          <p:cNvPr id="35" name="Picture 34">
            <a:extLst>
              <a:ext uri="{FF2B5EF4-FFF2-40B4-BE49-F238E27FC236}">
                <a16:creationId xmlns:a16="http://schemas.microsoft.com/office/drawing/2014/main" id="{2D6738A7-D16E-467C-82A0-F6983C13269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10562" y="4365104"/>
            <a:ext cx="288342" cy="288342"/>
          </a:xfrm>
          <a:prstGeom prst="rect">
            <a:avLst/>
          </a:prstGeom>
        </p:spPr>
      </p:pic>
      <p:pic>
        <p:nvPicPr>
          <p:cNvPr id="40" name="Picture 39">
            <a:extLst>
              <a:ext uri="{FF2B5EF4-FFF2-40B4-BE49-F238E27FC236}">
                <a16:creationId xmlns:a16="http://schemas.microsoft.com/office/drawing/2014/main" id="{A1BBB954-3F41-4CED-A681-0C795B1263C8}"/>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99686" y="1641742"/>
            <a:ext cx="288342" cy="288342"/>
          </a:xfrm>
          <a:prstGeom prst="rect">
            <a:avLst/>
          </a:prstGeom>
        </p:spPr>
      </p:pic>
      <p:pic>
        <p:nvPicPr>
          <p:cNvPr id="41" name="Picture 40">
            <a:extLst>
              <a:ext uri="{FF2B5EF4-FFF2-40B4-BE49-F238E27FC236}">
                <a16:creationId xmlns:a16="http://schemas.microsoft.com/office/drawing/2014/main" id="{CBE23EF6-F4FB-410B-A85D-159F156343A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9774" y="1641742"/>
            <a:ext cx="288342" cy="288342"/>
          </a:xfrm>
          <a:prstGeom prst="rect">
            <a:avLst/>
          </a:prstGeom>
        </p:spPr>
      </p:pic>
      <p:pic>
        <p:nvPicPr>
          <p:cNvPr id="42" name="Picture 41">
            <a:extLst>
              <a:ext uri="{FF2B5EF4-FFF2-40B4-BE49-F238E27FC236}">
                <a16:creationId xmlns:a16="http://schemas.microsoft.com/office/drawing/2014/main" id="{5A3F69DE-0D0F-4FF9-B6C0-851CCB1DA0D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026" y="4365104"/>
            <a:ext cx="288342" cy="288342"/>
          </a:xfrm>
          <a:prstGeom prst="rect">
            <a:avLst/>
          </a:prstGeom>
        </p:spPr>
      </p:pic>
      <p:pic>
        <p:nvPicPr>
          <p:cNvPr id="43" name="Picture 42">
            <a:extLst>
              <a:ext uri="{FF2B5EF4-FFF2-40B4-BE49-F238E27FC236}">
                <a16:creationId xmlns:a16="http://schemas.microsoft.com/office/drawing/2014/main" id="{BA9D50EF-7B85-45FA-A59D-3635B61871C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06216" y="4365104"/>
            <a:ext cx="288342" cy="288342"/>
          </a:xfrm>
          <a:prstGeom prst="rect">
            <a:avLst/>
          </a:prstGeom>
        </p:spPr>
      </p:pic>
      <p:pic>
        <p:nvPicPr>
          <p:cNvPr id="44" name="Picture 43">
            <a:extLst>
              <a:ext uri="{FF2B5EF4-FFF2-40B4-BE49-F238E27FC236}">
                <a16:creationId xmlns:a16="http://schemas.microsoft.com/office/drawing/2014/main" id="{B1C2B332-576D-446F-9E7B-0026FC769BE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4365104"/>
            <a:ext cx="288342" cy="288342"/>
          </a:xfrm>
          <a:prstGeom prst="rect">
            <a:avLst/>
          </a:prstGeom>
        </p:spPr>
      </p:pic>
      <p:sp>
        <p:nvSpPr>
          <p:cNvPr id="46" name="TextBox 45">
            <a:extLst>
              <a:ext uri="{FF2B5EF4-FFF2-40B4-BE49-F238E27FC236}">
                <a16:creationId xmlns:a16="http://schemas.microsoft.com/office/drawing/2014/main" id="{88767DD5-1F33-4E18-8403-9EB7D5BBA1E3}"/>
              </a:ext>
            </a:extLst>
          </p:cNvPr>
          <p:cNvSpPr txBox="1"/>
          <p:nvPr/>
        </p:nvSpPr>
        <p:spPr>
          <a:xfrm>
            <a:off x="257870" y="6420677"/>
            <a:ext cx="7912722" cy="152349"/>
          </a:xfrm>
          <a:prstGeom prst="rect">
            <a:avLst/>
          </a:prstGeom>
          <a:noFill/>
        </p:spPr>
        <p:txBody>
          <a:bodyPr wrap="square" lIns="45720" tIns="18288" rIns="45720" bIns="18288" rtlCol="0">
            <a:spAutoFit/>
          </a:bodyPr>
          <a:lstStyle/>
          <a:p>
            <a:r>
              <a:rPr lang="en-US" sz="750" i="1" dirty="0">
                <a:solidFill>
                  <a:srgbClr val="565559"/>
                </a:solidFill>
              </a:rPr>
              <a:t>Flags indicate the location(s) offering the respective service</a:t>
            </a:r>
          </a:p>
        </p:txBody>
      </p:sp>
      <p:pic>
        <p:nvPicPr>
          <p:cNvPr id="34" name="Picture 33">
            <a:extLst>
              <a:ext uri="{FF2B5EF4-FFF2-40B4-BE49-F238E27FC236}">
                <a16:creationId xmlns:a16="http://schemas.microsoft.com/office/drawing/2014/main" id="{3E855748-6ECA-4A5B-B592-C7CAC272B73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85421" y="3013167"/>
            <a:ext cx="1673352" cy="1645149"/>
          </a:xfrm>
          <a:prstGeom prst="rect">
            <a:avLst/>
          </a:prstGeom>
        </p:spPr>
      </p:pic>
      <p:sp>
        <p:nvSpPr>
          <p:cNvPr id="2" name="TextBox 1">
            <a:extLst>
              <a:ext uri="{FF2B5EF4-FFF2-40B4-BE49-F238E27FC236}">
                <a16:creationId xmlns:a16="http://schemas.microsoft.com/office/drawing/2014/main" id="{A9F1BEBF-66B9-4ABC-9EA7-148AAF8935D2}"/>
              </a:ext>
            </a:extLst>
          </p:cNvPr>
          <p:cNvSpPr txBox="1"/>
          <p:nvPr/>
        </p:nvSpPr>
        <p:spPr>
          <a:xfrm>
            <a:off x="7812360" y="0"/>
            <a:ext cx="1331640" cy="369332"/>
          </a:xfrm>
          <a:prstGeom prst="rect">
            <a:avLst/>
          </a:prstGeom>
          <a:solidFill>
            <a:srgbClr val="FFC000"/>
          </a:solidFill>
        </p:spPr>
        <p:txBody>
          <a:bodyPr wrap="square" rtlCol="0">
            <a:spAutoFit/>
          </a:bodyPr>
          <a:lstStyle/>
          <a:p>
            <a:pPr algn="ctr"/>
            <a:r>
              <a:rPr lang="en-US" b="1" dirty="0"/>
              <a:t>Option 1</a:t>
            </a:r>
          </a:p>
        </p:txBody>
      </p:sp>
    </p:spTree>
    <p:extLst>
      <p:ext uri="{BB962C8B-B14F-4D97-AF65-F5344CB8AC3E}">
        <p14:creationId xmlns:p14="http://schemas.microsoft.com/office/powerpoint/2010/main" val="240952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EEC969-DD3B-4986-A095-203617FC0C86}"/>
              </a:ext>
            </a:extLst>
          </p:cNvPr>
          <p:cNvSpPr>
            <a:spLocks noGrp="1"/>
          </p:cNvSpPr>
          <p:nvPr>
            <p:ph type="sldNum" sz="quarter" idx="4"/>
          </p:nvPr>
        </p:nvSpPr>
        <p:spPr/>
        <p:txBody>
          <a:bodyPr/>
          <a:lstStyle/>
          <a:p>
            <a:r>
              <a:rPr lang="en-US" dirty="0"/>
              <a:t>13</a:t>
            </a:r>
          </a:p>
        </p:txBody>
      </p:sp>
      <p:sp>
        <p:nvSpPr>
          <p:cNvPr id="9" name="Text Placeholder 1">
            <a:extLst>
              <a:ext uri="{FF2B5EF4-FFF2-40B4-BE49-F238E27FC236}">
                <a16:creationId xmlns:a16="http://schemas.microsoft.com/office/drawing/2014/main" id="{2B0F5B05-3EC2-43A2-A7AB-0C3B25C032F1}"/>
              </a:ext>
            </a:extLst>
          </p:cNvPr>
          <p:cNvSpPr txBox="1">
            <a:spLocks/>
          </p:cNvSpPr>
          <p:nvPr/>
        </p:nvSpPr>
        <p:spPr>
          <a:xfrm>
            <a:off x="162000" y="234000"/>
            <a:ext cx="8802488" cy="512784"/>
          </a:xfrm>
          <a:prstGeom prst="rect">
            <a:avLst/>
          </a:prstGeom>
        </p:spPr>
        <p:txBody>
          <a:bodyPr/>
          <a:lstStyle>
            <a:lvl1pPr marL="0" indent="0" algn="l" defTabSz="914400" rtl="0" eaLnBrk="1" latinLnBrk="0" hangingPunct="1">
              <a:spcBef>
                <a:spcPct val="20000"/>
              </a:spcBef>
              <a:buFont typeface="Arial"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192541"/>
                </a:solidFill>
                <a:latin typeface="+mj-lt"/>
              </a:rPr>
              <a:t>Regulus Asset Management Limited: </a:t>
            </a:r>
            <a:r>
              <a:rPr lang="en-US" sz="2400" dirty="0">
                <a:solidFill>
                  <a:srgbClr val="B88C2E"/>
                </a:solidFill>
                <a:latin typeface="+mj-lt"/>
              </a:rPr>
              <a:t>Solutions and Services Offered</a:t>
            </a:r>
          </a:p>
        </p:txBody>
      </p:sp>
      <p:sp>
        <p:nvSpPr>
          <p:cNvPr id="32" name="Shape 327">
            <a:extLst>
              <a:ext uri="{FF2B5EF4-FFF2-40B4-BE49-F238E27FC236}">
                <a16:creationId xmlns:a16="http://schemas.microsoft.com/office/drawing/2014/main" id="{23C24060-18E9-4CFC-9760-38459E3F08D9}"/>
              </a:ext>
            </a:extLst>
          </p:cNvPr>
          <p:cNvSpPr/>
          <p:nvPr/>
        </p:nvSpPr>
        <p:spPr>
          <a:xfrm>
            <a:off x="859326" y="1972575"/>
            <a:ext cx="3035978" cy="61555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vl1pPr>
          </a:lstStyle>
          <a:p>
            <a:pPr marL="171450" lvl="0" indent="-171450" algn="just">
              <a:buFont typeface="Wingdings" panose="05000000000000000000" pitchFamily="2" charset="2"/>
              <a:buChar char="Ø"/>
              <a:defRPr sz="1800">
                <a:solidFill>
                  <a:srgbClr val="000000"/>
                </a:solidFill>
              </a:defRPr>
            </a:pPr>
            <a:r>
              <a:rPr lang="en-US" sz="1000" dirty="0">
                <a:solidFill>
                  <a:schemeClr val="bg2">
                    <a:lumMod val="50000"/>
                  </a:schemeClr>
                </a:solidFill>
                <a:latin typeface="+mj-lt"/>
                <a:ea typeface="Open Sans Light" panose="020B0306030504020204" pitchFamily="34" charset="0"/>
                <a:cs typeface="Open Sans Light" panose="020B0306030504020204" pitchFamily="34" charset="0"/>
              </a:rPr>
              <a:t>From early stage concept development to transaction closure &amp; post acquisition support, our Private Equity Advisory services are deployed throughout the transaction life cycle</a:t>
            </a:r>
          </a:p>
        </p:txBody>
      </p:sp>
      <p:sp>
        <p:nvSpPr>
          <p:cNvPr id="33" name="Shape 328">
            <a:extLst>
              <a:ext uri="{FF2B5EF4-FFF2-40B4-BE49-F238E27FC236}">
                <a16:creationId xmlns:a16="http://schemas.microsoft.com/office/drawing/2014/main" id="{ADE45EFC-2260-4665-8F72-41386A1C24B6}"/>
              </a:ext>
            </a:extLst>
          </p:cNvPr>
          <p:cNvSpPr/>
          <p:nvPr/>
        </p:nvSpPr>
        <p:spPr>
          <a:xfrm>
            <a:off x="825767" y="1676841"/>
            <a:ext cx="2930444" cy="239381"/>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defRPr>
                <a:latin typeface="+mn-lt"/>
                <a:ea typeface="+mn-ea"/>
                <a:cs typeface="+mn-cs"/>
                <a:sym typeface="Gill Sans"/>
              </a:defRPr>
            </a:lvl1pPr>
          </a:lstStyle>
          <a:p>
            <a:pPr>
              <a:defRPr sz="1800">
                <a:solidFill>
                  <a:srgbClr val="000000"/>
                </a:solidFill>
              </a:defRPr>
            </a:pPr>
            <a:r>
              <a:rPr lang="en-US" sz="1200" b="1" dirty="0">
                <a:solidFill>
                  <a:srgbClr val="000000"/>
                </a:solidFill>
                <a:ea typeface="Open Sans Semibold" panose="020B0706030804020204" pitchFamily="34" charset="0"/>
                <a:cs typeface="Open Sans Semibold" panose="020B0706030804020204" pitchFamily="34" charset="0"/>
              </a:rPr>
              <a:t>PRIVATE EQUITY ADVISORY</a:t>
            </a:r>
          </a:p>
        </p:txBody>
      </p:sp>
      <p:sp>
        <p:nvSpPr>
          <p:cNvPr id="36" name="Shape 5723">
            <a:extLst>
              <a:ext uri="{FF2B5EF4-FFF2-40B4-BE49-F238E27FC236}">
                <a16:creationId xmlns:a16="http://schemas.microsoft.com/office/drawing/2014/main" id="{1DA03543-74EF-406A-8A0E-D70D8AF2EBDE}"/>
              </a:ext>
            </a:extLst>
          </p:cNvPr>
          <p:cNvSpPr/>
          <p:nvPr/>
        </p:nvSpPr>
        <p:spPr>
          <a:xfrm>
            <a:off x="286714" y="1628800"/>
            <a:ext cx="221427" cy="424047"/>
          </a:xfrm>
          <a:prstGeom prst="rect">
            <a:avLst/>
          </a:prstGeom>
          <a:ln w="12700">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gn="ctr">
              <a:defRPr sz="9000">
                <a:solidFill>
                  <a:srgbClr val="F6F6F6"/>
                </a:solidFill>
              </a:defRPr>
            </a:lvl1pPr>
          </a:lstStyle>
          <a:p>
            <a:pPr lvl="0">
              <a:defRPr sz="1800">
                <a:solidFill>
                  <a:srgbClr val="000000"/>
                </a:solidFill>
              </a:defRPr>
            </a:pPr>
            <a:r>
              <a:rPr lang="en-US" sz="2400" dirty="0">
                <a:solidFill>
                  <a:srgbClr val="0077C0"/>
                </a:solidFill>
                <a:latin typeface="Open Sans Semibold" panose="020B0706030804020204" pitchFamily="34" charset="0"/>
                <a:ea typeface="Open Sans Semibold" panose="020B0706030804020204" pitchFamily="34" charset="0"/>
                <a:cs typeface="Open Sans Semibold" panose="020B0706030804020204" pitchFamily="34" charset="0"/>
              </a:rPr>
              <a:t>5</a:t>
            </a:r>
            <a:endParaRPr sz="2400" dirty="0">
              <a:solidFill>
                <a:srgbClr val="0077C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0" name="Shape 326">
            <a:extLst>
              <a:ext uri="{FF2B5EF4-FFF2-40B4-BE49-F238E27FC236}">
                <a16:creationId xmlns:a16="http://schemas.microsoft.com/office/drawing/2014/main" id="{019759EF-E0CA-473B-9B56-90EEA28D56F3}"/>
              </a:ext>
            </a:extLst>
          </p:cNvPr>
          <p:cNvSpPr/>
          <p:nvPr/>
        </p:nvSpPr>
        <p:spPr>
          <a:xfrm>
            <a:off x="513788" y="1726807"/>
            <a:ext cx="270314" cy="731520"/>
          </a:xfrm>
          <a:prstGeom prst="rect">
            <a:avLst/>
          </a:prstGeom>
          <a:solidFill>
            <a:srgbClr val="82142A"/>
          </a:solidFill>
          <a:ln w="12700">
            <a:miter lim="400000"/>
          </a:ln>
        </p:spPr>
        <p:txBody>
          <a:bodyPr lIns="27093" tIns="27093" rIns="27093" bIns="27093" anchor="ctr"/>
          <a:lstStyle/>
          <a:p>
            <a:pPr algn="ctr"/>
            <a:endParaRPr sz="1440" dirty="0">
              <a:solidFill>
                <a:schemeClr val="bg2">
                  <a:lumMod val="50000"/>
                </a:schemeClr>
              </a:solidFill>
            </a:endParaRPr>
          </a:p>
        </p:txBody>
      </p:sp>
      <p:sp>
        <p:nvSpPr>
          <p:cNvPr id="66" name="Text Placeholder 3">
            <a:extLst>
              <a:ext uri="{FF2B5EF4-FFF2-40B4-BE49-F238E27FC236}">
                <a16:creationId xmlns:a16="http://schemas.microsoft.com/office/drawing/2014/main" id="{0895651C-AEDF-4FD1-8C81-126F0A085B8C}"/>
              </a:ext>
            </a:extLst>
          </p:cNvPr>
          <p:cNvSpPr>
            <a:spLocks noGrp="1"/>
          </p:cNvSpPr>
          <p:nvPr>
            <p:ph type="body" sz="quarter" idx="15"/>
          </p:nvPr>
        </p:nvSpPr>
        <p:spPr>
          <a:xfrm>
            <a:off x="269429" y="1066384"/>
            <a:ext cx="3579547" cy="337222"/>
          </a:xfrm>
        </p:spPr>
        <p:txBody>
          <a:bodyPr anchor="ctr"/>
          <a:lstStyle/>
          <a:p>
            <a:pPr marL="0" indent="0">
              <a:lnSpc>
                <a:spcPct val="120000"/>
              </a:lnSpc>
              <a:spcBef>
                <a:spcPts val="800"/>
              </a:spcBef>
              <a:spcAft>
                <a:spcPts val="800"/>
              </a:spcAft>
              <a:buNone/>
            </a:pPr>
            <a:r>
              <a:rPr lang="en-US" sz="2000" dirty="0">
                <a:latin typeface="+mj-lt"/>
              </a:rPr>
              <a:t>Wide Array of Services Offered</a:t>
            </a:r>
          </a:p>
        </p:txBody>
      </p:sp>
      <p:cxnSp>
        <p:nvCxnSpPr>
          <p:cNvPr id="67" name="Straight Connector 66">
            <a:extLst>
              <a:ext uri="{FF2B5EF4-FFF2-40B4-BE49-F238E27FC236}">
                <a16:creationId xmlns:a16="http://schemas.microsoft.com/office/drawing/2014/main" id="{38D6B425-8734-4340-9B07-E97CA6D97ADC}"/>
              </a:ext>
            </a:extLst>
          </p:cNvPr>
          <p:cNvCxnSpPr/>
          <p:nvPr/>
        </p:nvCxnSpPr>
        <p:spPr>
          <a:xfrm>
            <a:off x="286714" y="1406469"/>
            <a:ext cx="8424000" cy="1588"/>
          </a:xfrm>
          <a:prstGeom prst="line">
            <a:avLst/>
          </a:prstGeom>
          <a:ln w="12700">
            <a:solidFill>
              <a:srgbClr val="B88C2E"/>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6FEEA0D-B8BA-4824-AA95-D67DED783C48}"/>
              </a:ext>
            </a:extLst>
          </p:cNvPr>
          <p:cNvGrpSpPr/>
          <p:nvPr/>
        </p:nvGrpSpPr>
        <p:grpSpPr>
          <a:xfrm>
            <a:off x="2916054" y="5031332"/>
            <a:ext cx="3389185" cy="1227349"/>
            <a:chOff x="281905" y="4331196"/>
            <a:chExt cx="3389185" cy="1227349"/>
          </a:xfrm>
        </p:grpSpPr>
        <p:sp>
          <p:nvSpPr>
            <p:cNvPr id="48" name="Shape 327">
              <a:extLst>
                <a:ext uri="{FF2B5EF4-FFF2-40B4-BE49-F238E27FC236}">
                  <a16:creationId xmlns:a16="http://schemas.microsoft.com/office/drawing/2014/main" id="{1417CEC6-86AF-42C2-8BAB-6DD40774DB00}"/>
                </a:ext>
              </a:extLst>
            </p:cNvPr>
            <p:cNvSpPr/>
            <p:nvPr/>
          </p:nvSpPr>
          <p:spPr>
            <a:xfrm>
              <a:off x="951616" y="4635215"/>
              <a:ext cx="2719474" cy="92333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vl1pPr>
            </a:lstStyle>
            <a:p>
              <a:pPr marL="171450" lvl="0" indent="-171450" algn="just">
                <a:buFont typeface="Wingdings" panose="05000000000000000000" pitchFamily="2" charset="2"/>
                <a:buChar char="Ø"/>
                <a:defRPr sz="1800">
                  <a:solidFill>
                    <a:srgbClr val="000000"/>
                  </a:solidFill>
                </a:defRPr>
              </a:pPr>
              <a:r>
                <a:rPr lang="en-IN" sz="1000" dirty="0">
                  <a:solidFill>
                    <a:schemeClr val="bg2">
                      <a:lumMod val="50000"/>
                    </a:schemeClr>
                  </a:solidFill>
                </a:rPr>
                <a:t>At RAML, we establish and/or manage investment funds and private equity funds, and hold funds on trust on behalf of beneficiaries. We aim to provide high–quality, high–value–added trust and custody services to customers, including large institutional investors</a:t>
              </a:r>
              <a:endParaRPr lang="en-US" sz="1000" dirty="0">
                <a:solidFill>
                  <a:schemeClr val="bg2">
                    <a:lumMod val="50000"/>
                  </a:schemeClr>
                </a:solidFill>
              </a:endParaRPr>
            </a:p>
          </p:txBody>
        </p:sp>
        <p:sp>
          <p:nvSpPr>
            <p:cNvPr id="51" name="Shape 328">
              <a:extLst>
                <a:ext uri="{FF2B5EF4-FFF2-40B4-BE49-F238E27FC236}">
                  <a16:creationId xmlns:a16="http://schemas.microsoft.com/office/drawing/2014/main" id="{38A520E0-9237-42AB-8EB8-5D4E1B6ADDA3}"/>
                </a:ext>
              </a:extLst>
            </p:cNvPr>
            <p:cNvSpPr/>
            <p:nvPr/>
          </p:nvSpPr>
          <p:spPr>
            <a:xfrm>
              <a:off x="951616" y="4373279"/>
              <a:ext cx="2396248" cy="239381"/>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defRPr>
                  <a:latin typeface="+mn-lt"/>
                  <a:ea typeface="+mn-ea"/>
                  <a:cs typeface="+mn-cs"/>
                  <a:sym typeface="Gill Sans"/>
                </a:defRPr>
              </a:lvl1pPr>
            </a:lstStyle>
            <a:p>
              <a:pPr lvl="0">
                <a:defRPr sz="1800">
                  <a:solidFill>
                    <a:srgbClr val="000000"/>
                  </a:solidFill>
                </a:defRPr>
              </a:pPr>
              <a:r>
                <a:rPr lang="en-US" sz="1200" b="1" dirty="0">
                  <a:solidFill>
                    <a:srgbClr val="000000"/>
                  </a:solidFill>
                  <a:ea typeface="Open Sans Semibold" panose="020B0706030804020204" pitchFamily="34" charset="0"/>
                  <a:cs typeface="Open Sans Semibold" panose="020B0706030804020204" pitchFamily="34" charset="0"/>
                </a:rPr>
                <a:t>CUSTODY SERVICES</a:t>
              </a:r>
            </a:p>
          </p:txBody>
        </p:sp>
        <p:sp>
          <p:nvSpPr>
            <p:cNvPr id="52" name="Shape 5723">
              <a:extLst>
                <a:ext uri="{FF2B5EF4-FFF2-40B4-BE49-F238E27FC236}">
                  <a16:creationId xmlns:a16="http://schemas.microsoft.com/office/drawing/2014/main" id="{93B41702-C9C1-4492-B13B-0FCDBA313205}"/>
                </a:ext>
              </a:extLst>
            </p:cNvPr>
            <p:cNvSpPr/>
            <p:nvPr/>
          </p:nvSpPr>
          <p:spPr>
            <a:xfrm>
              <a:off x="281905" y="4331196"/>
              <a:ext cx="221427" cy="424047"/>
            </a:xfrm>
            <a:prstGeom prst="rect">
              <a:avLst/>
            </a:prstGeom>
            <a:ln w="12700">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gn="ctr">
                <a:defRPr sz="9000">
                  <a:solidFill>
                    <a:srgbClr val="F6F6F6"/>
                  </a:solidFill>
                </a:defRPr>
              </a:lvl1pPr>
            </a:lstStyle>
            <a:p>
              <a:pPr lvl="0">
                <a:defRPr sz="1800">
                  <a:solidFill>
                    <a:srgbClr val="000000"/>
                  </a:solidFill>
                </a:defRPr>
              </a:pPr>
              <a:r>
                <a:rPr lang="en-US" sz="2400" dirty="0">
                  <a:solidFill>
                    <a:srgbClr val="0077C0"/>
                  </a:solidFill>
                  <a:latin typeface="Open Sans Semibold" panose="020B0706030804020204" pitchFamily="34" charset="0"/>
                  <a:ea typeface="Open Sans Semibold" panose="020B0706030804020204" pitchFamily="34" charset="0"/>
                  <a:cs typeface="Open Sans Semibold" panose="020B0706030804020204" pitchFamily="34" charset="0"/>
                </a:rPr>
                <a:t>7</a:t>
              </a:r>
            </a:p>
          </p:txBody>
        </p:sp>
        <p:sp>
          <p:nvSpPr>
            <p:cNvPr id="65" name="Shape 326">
              <a:extLst>
                <a:ext uri="{FF2B5EF4-FFF2-40B4-BE49-F238E27FC236}">
                  <a16:creationId xmlns:a16="http://schemas.microsoft.com/office/drawing/2014/main" id="{B9038219-071F-4BDD-9FE1-9141441E7E26}"/>
                </a:ext>
              </a:extLst>
            </p:cNvPr>
            <p:cNvSpPr/>
            <p:nvPr/>
          </p:nvSpPr>
          <p:spPr>
            <a:xfrm>
              <a:off x="574746" y="4429825"/>
              <a:ext cx="270000" cy="731520"/>
            </a:xfrm>
            <a:prstGeom prst="rect">
              <a:avLst/>
            </a:prstGeom>
            <a:solidFill>
              <a:srgbClr val="82142A"/>
            </a:solidFill>
            <a:ln w="12700">
              <a:miter lim="400000"/>
            </a:ln>
          </p:spPr>
          <p:txBody>
            <a:bodyPr lIns="27093" tIns="27093" rIns="27093" bIns="27093" anchor="ctr"/>
            <a:lstStyle/>
            <a:p>
              <a:pPr algn="ctr"/>
              <a:endParaRPr sz="1440" dirty="0">
                <a:solidFill>
                  <a:schemeClr val="bg2">
                    <a:lumMod val="50000"/>
                  </a:schemeClr>
                </a:solidFill>
              </a:endParaRPr>
            </a:p>
          </p:txBody>
        </p:sp>
      </p:grpSp>
      <p:pic>
        <p:nvPicPr>
          <p:cNvPr id="43" name="Picture 42">
            <a:extLst>
              <a:ext uri="{FF2B5EF4-FFF2-40B4-BE49-F238E27FC236}">
                <a16:creationId xmlns:a16="http://schemas.microsoft.com/office/drawing/2014/main" id="{62D4992B-5C01-40E0-A480-938018B8354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34913" y="1660901"/>
            <a:ext cx="288342" cy="288342"/>
          </a:xfrm>
          <a:prstGeom prst="rect">
            <a:avLst/>
          </a:prstGeom>
        </p:spPr>
      </p:pic>
      <p:pic>
        <p:nvPicPr>
          <p:cNvPr id="45" name="Picture 44">
            <a:extLst>
              <a:ext uri="{FF2B5EF4-FFF2-40B4-BE49-F238E27FC236}">
                <a16:creationId xmlns:a16="http://schemas.microsoft.com/office/drawing/2014/main" id="{BB36FF5B-51A2-4A63-ACA9-CC4924BF754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12730" y="5055232"/>
            <a:ext cx="288342" cy="288342"/>
          </a:xfrm>
          <a:prstGeom prst="rect">
            <a:avLst/>
          </a:prstGeom>
        </p:spPr>
      </p:pic>
      <p:sp>
        <p:nvSpPr>
          <p:cNvPr id="47" name="TextBox 46">
            <a:extLst>
              <a:ext uri="{FF2B5EF4-FFF2-40B4-BE49-F238E27FC236}">
                <a16:creationId xmlns:a16="http://schemas.microsoft.com/office/drawing/2014/main" id="{57B6DDC7-AA2A-4D24-B3D8-EC7E68D94E79}"/>
              </a:ext>
            </a:extLst>
          </p:cNvPr>
          <p:cNvSpPr txBox="1"/>
          <p:nvPr/>
        </p:nvSpPr>
        <p:spPr>
          <a:xfrm>
            <a:off x="257870" y="6420677"/>
            <a:ext cx="7912722" cy="152349"/>
          </a:xfrm>
          <a:prstGeom prst="rect">
            <a:avLst/>
          </a:prstGeom>
          <a:noFill/>
        </p:spPr>
        <p:txBody>
          <a:bodyPr wrap="square" lIns="45720" tIns="18288" rIns="45720" bIns="18288" rtlCol="0">
            <a:spAutoFit/>
          </a:bodyPr>
          <a:lstStyle/>
          <a:p>
            <a:r>
              <a:rPr lang="en-US" sz="750" i="1" dirty="0">
                <a:solidFill>
                  <a:srgbClr val="565559"/>
                </a:solidFill>
              </a:rPr>
              <a:t>Flags indicate the location(s) offering the respective service</a:t>
            </a:r>
          </a:p>
        </p:txBody>
      </p:sp>
      <p:sp>
        <p:nvSpPr>
          <p:cNvPr id="30" name="Shape 327">
            <a:extLst>
              <a:ext uri="{FF2B5EF4-FFF2-40B4-BE49-F238E27FC236}">
                <a16:creationId xmlns:a16="http://schemas.microsoft.com/office/drawing/2014/main" id="{B9E3DFEA-C7E7-4213-B647-6BB1220DEC1B}"/>
              </a:ext>
            </a:extLst>
          </p:cNvPr>
          <p:cNvSpPr/>
          <p:nvPr/>
        </p:nvSpPr>
        <p:spPr>
          <a:xfrm>
            <a:off x="5995699" y="1972575"/>
            <a:ext cx="2719474" cy="76944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vl1pPr>
          </a:lstStyle>
          <a:p>
            <a:pPr marL="171450" lvl="0" indent="-171450" algn="just">
              <a:buFont typeface="Wingdings" panose="05000000000000000000" pitchFamily="2" charset="2"/>
              <a:buChar char="Ø"/>
              <a:defRPr sz="1800">
                <a:solidFill>
                  <a:srgbClr val="000000"/>
                </a:solidFill>
              </a:defRPr>
            </a:pPr>
            <a:r>
              <a:rPr lang="en-IN" sz="1000" dirty="0">
                <a:solidFill>
                  <a:schemeClr val="bg2">
                    <a:lumMod val="50000"/>
                  </a:schemeClr>
                </a:solidFill>
              </a:rPr>
              <a:t>Capturing growing demand in Asia for legacy, succession planning and intergenerational transfer of wealth. Our Financial Advisors will identify the need for and arrange life insurance contracts for our clients</a:t>
            </a:r>
            <a:endParaRPr lang="en-US" sz="1000" dirty="0">
              <a:solidFill>
                <a:schemeClr val="bg2">
                  <a:lumMod val="50000"/>
                </a:schemeClr>
              </a:solidFill>
            </a:endParaRPr>
          </a:p>
        </p:txBody>
      </p:sp>
      <p:sp>
        <p:nvSpPr>
          <p:cNvPr id="31" name="Shape 328">
            <a:extLst>
              <a:ext uri="{FF2B5EF4-FFF2-40B4-BE49-F238E27FC236}">
                <a16:creationId xmlns:a16="http://schemas.microsoft.com/office/drawing/2014/main" id="{8DCC37FD-79EC-4D32-8A42-80FF75BE6919}"/>
              </a:ext>
            </a:extLst>
          </p:cNvPr>
          <p:cNvSpPr/>
          <p:nvPr/>
        </p:nvSpPr>
        <p:spPr>
          <a:xfrm>
            <a:off x="5995699" y="1670883"/>
            <a:ext cx="2396248" cy="239381"/>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defRPr>
                <a:latin typeface="+mn-lt"/>
                <a:ea typeface="+mn-ea"/>
                <a:cs typeface="+mn-cs"/>
                <a:sym typeface="Gill Sans"/>
              </a:defRPr>
            </a:lvl1pPr>
          </a:lstStyle>
          <a:p>
            <a:pPr>
              <a:defRPr sz="1800">
                <a:solidFill>
                  <a:srgbClr val="000000"/>
                </a:solidFill>
              </a:defRPr>
            </a:pPr>
            <a:r>
              <a:rPr lang="en-US" sz="1200" b="1" dirty="0">
                <a:latin typeface="+mj-lt"/>
                <a:ea typeface="Open Sans Semibold" panose="020B0706030804020204" pitchFamily="34" charset="0"/>
                <a:cs typeface="Open Sans Semibold" panose="020B0706030804020204" pitchFamily="34" charset="0"/>
              </a:rPr>
              <a:t>LIFE INSURANCE POLICY ADVISORY</a:t>
            </a:r>
          </a:p>
        </p:txBody>
      </p:sp>
      <p:sp>
        <p:nvSpPr>
          <p:cNvPr id="34" name="Shape 5723">
            <a:extLst>
              <a:ext uri="{FF2B5EF4-FFF2-40B4-BE49-F238E27FC236}">
                <a16:creationId xmlns:a16="http://schemas.microsoft.com/office/drawing/2014/main" id="{07274E18-FD8C-4D93-94FE-7C80B5FD330B}"/>
              </a:ext>
            </a:extLst>
          </p:cNvPr>
          <p:cNvSpPr/>
          <p:nvPr/>
        </p:nvSpPr>
        <p:spPr>
          <a:xfrm>
            <a:off x="5325988" y="1628800"/>
            <a:ext cx="221427" cy="424047"/>
          </a:xfrm>
          <a:prstGeom prst="rect">
            <a:avLst/>
          </a:prstGeom>
          <a:ln w="12700">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gn="ctr">
              <a:defRPr sz="9000">
                <a:solidFill>
                  <a:srgbClr val="F6F6F6"/>
                </a:solidFill>
              </a:defRPr>
            </a:lvl1pPr>
          </a:lstStyle>
          <a:p>
            <a:pPr lvl="0">
              <a:defRPr sz="1800">
                <a:solidFill>
                  <a:srgbClr val="000000"/>
                </a:solidFill>
              </a:defRPr>
            </a:pPr>
            <a:r>
              <a:rPr lang="en-US" sz="2400" dirty="0">
                <a:solidFill>
                  <a:srgbClr val="0077C0"/>
                </a:solidFill>
                <a:latin typeface="Open Sans Semibold" panose="020B0706030804020204" pitchFamily="34" charset="0"/>
                <a:ea typeface="Open Sans Semibold" panose="020B0706030804020204" pitchFamily="34" charset="0"/>
                <a:cs typeface="Open Sans Semibold" panose="020B0706030804020204" pitchFamily="34" charset="0"/>
              </a:rPr>
              <a:t>6</a:t>
            </a:r>
          </a:p>
        </p:txBody>
      </p:sp>
      <p:sp>
        <p:nvSpPr>
          <p:cNvPr id="37" name="Shape 326">
            <a:extLst>
              <a:ext uri="{FF2B5EF4-FFF2-40B4-BE49-F238E27FC236}">
                <a16:creationId xmlns:a16="http://schemas.microsoft.com/office/drawing/2014/main" id="{F6BCED2D-E058-4945-8790-B9595C03D841}"/>
              </a:ext>
            </a:extLst>
          </p:cNvPr>
          <p:cNvSpPr/>
          <p:nvPr/>
        </p:nvSpPr>
        <p:spPr>
          <a:xfrm>
            <a:off x="5618829" y="1727429"/>
            <a:ext cx="270000" cy="731520"/>
          </a:xfrm>
          <a:prstGeom prst="rect">
            <a:avLst/>
          </a:prstGeom>
          <a:solidFill>
            <a:srgbClr val="82142A"/>
          </a:solidFill>
          <a:ln w="12700">
            <a:miter lim="400000"/>
          </a:ln>
        </p:spPr>
        <p:txBody>
          <a:bodyPr lIns="27093" tIns="27093" rIns="27093" bIns="27093" anchor="ctr"/>
          <a:lstStyle/>
          <a:p>
            <a:pPr algn="ctr"/>
            <a:endParaRPr sz="1440" dirty="0">
              <a:solidFill>
                <a:schemeClr val="bg2">
                  <a:lumMod val="50000"/>
                </a:schemeClr>
              </a:solidFill>
            </a:endParaRPr>
          </a:p>
        </p:txBody>
      </p:sp>
      <p:pic>
        <p:nvPicPr>
          <p:cNvPr id="38" name="Picture 37">
            <a:extLst>
              <a:ext uri="{FF2B5EF4-FFF2-40B4-BE49-F238E27FC236}">
                <a16:creationId xmlns:a16="http://schemas.microsoft.com/office/drawing/2014/main" id="{E6AE31C7-AE8B-4833-A4EA-447666D14D8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66117" y="1660901"/>
            <a:ext cx="288342" cy="288342"/>
          </a:xfrm>
          <a:prstGeom prst="rect">
            <a:avLst/>
          </a:prstGeom>
        </p:spPr>
      </p:pic>
      <p:pic>
        <p:nvPicPr>
          <p:cNvPr id="25" name="Picture 24">
            <a:extLst>
              <a:ext uri="{FF2B5EF4-FFF2-40B4-BE49-F238E27FC236}">
                <a16:creationId xmlns:a16="http://schemas.microsoft.com/office/drawing/2014/main" id="{55CA6B5D-0C2A-4E8C-B383-F571E97E70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85421" y="3013167"/>
            <a:ext cx="1673352" cy="1645149"/>
          </a:xfrm>
          <a:prstGeom prst="rect">
            <a:avLst/>
          </a:prstGeom>
        </p:spPr>
      </p:pic>
    </p:spTree>
    <p:extLst>
      <p:ext uri="{BB962C8B-B14F-4D97-AF65-F5344CB8AC3E}">
        <p14:creationId xmlns:p14="http://schemas.microsoft.com/office/powerpoint/2010/main" val="330202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16B31C-9122-415F-92BF-07D2CB1F7EC1}"/>
              </a:ext>
            </a:extLst>
          </p:cNvPr>
          <p:cNvSpPr>
            <a:spLocks noGrp="1"/>
          </p:cNvSpPr>
          <p:nvPr>
            <p:ph type="sldNum" sz="quarter" idx="4"/>
          </p:nvPr>
        </p:nvSpPr>
        <p:spPr/>
        <p:txBody>
          <a:bodyPr/>
          <a:lstStyle/>
          <a:p>
            <a:fld id="{B6DC54E5-E863-4E58-9020-CC36B4443620}" type="slidenum">
              <a:rPr lang="en-US" smtClean="0"/>
              <a:pPr/>
              <a:t>14</a:t>
            </a:fld>
            <a:endParaRPr lang="en-US" dirty="0"/>
          </a:p>
        </p:txBody>
      </p:sp>
      <p:sp>
        <p:nvSpPr>
          <p:cNvPr id="7" name="Isosceles Triangle 6">
            <a:extLst>
              <a:ext uri="{FF2B5EF4-FFF2-40B4-BE49-F238E27FC236}">
                <a16:creationId xmlns:a16="http://schemas.microsoft.com/office/drawing/2014/main" id="{BCE05AF6-FCE9-4FDA-B709-326022267FDA}"/>
              </a:ext>
            </a:extLst>
          </p:cNvPr>
          <p:cNvSpPr/>
          <p:nvPr/>
        </p:nvSpPr>
        <p:spPr>
          <a:xfrm>
            <a:off x="395535" y="1689695"/>
            <a:ext cx="8299694" cy="457983"/>
          </a:xfrm>
          <a:prstGeom prst="triangl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4C6D5-ED46-461E-85F6-90564D0AF8C0}"/>
              </a:ext>
            </a:extLst>
          </p:cNvPr>
          <p:cNvSpPr/>
          <p:nvPr/>
        </p:nvSpPr>
        <p:spPr>
          <a:xfrm>
            <a:off x="395536" y="2711765"/>
            <a:ext cx="1080120" cy="3165507"/>
          </a:xfrm>
          <a:prstGeom prst="rect">
            <a:avLst/>
          </a:prstGeom>
          <a:solidFill>
            <a:srgbClr val="8214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0" rIns="18288" bIns="0" rtlCol="0" anchor="t"/>
          <a:lstStyle/>
          <a:p>
            <a:pPr marL="112713" indent="-112713">
              <a:buFont typeface="Arial" panose="020B0604020202020204" pitchFamily="34" charset="0"/>
              <a:buChar char="•"/>
            </a:pPr>
            <a:r>
              <a:rPr lang="en-US" sz="1100" dirty="0"/>
              <a:t>Manages assets and investment portfolios on behalf of others, whether individuals or companies, in addition, to managing our own proprietary capital </a:t>
            </a:r>
          </a:p>
        </p:txBody>
      </p:sp>
      <p:sp>
        <p:nvSpPr>
          <p:cNvPr id="9" name="Rectangle 8">
            <a:extLst>
              <a:ext uri="{FF2B5EF4-FFF2-40B4-BE49-F238E27FC236}">
                <a16:creationId xmlns:a16="http://schemas.microsoft.com/office/drawing/2014/main" id="{4A451947-4E85-443C-834F-17A347911ED1}"/>
              </a:ext>
            </a:extLst>
          </p:cNvPr>
          <p:cNvSpPr/>
          <p:nvPr/>
        </p:nvSpPr>
        <p:spPr>
          <a:xfrm>
            <a:off x="1598798" y="2711765"/>
            <a:ext cx="1080120" cy="3165507"/>
          </a:xfrm>
          <a:prstGeom prst="rect">
            <a:avLst/>
          </a:prstGeom>
          <a:solidFill>
            <a:srgbClr val="8214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0" rIns="18288" bIns="0" rtlCol="0" anchor="t"/>
          <a:lstStyle/>
          <a:p>
            <a:pPr marL="171450" indent="-171450">
              <a:buFont typeface="Arial" panose="020B0604020202020204" pitchFamily="34" charset="0"/>
              <a:buChar char="•"/>
            </a:pPr>
            <a:r>
              <a:rPr lang="en-US" sz="1100" dirty="0"/>
              <a:t>Advices on M&amp;A, arranging or underwriting/participating in syndicated finance or debt capital markets, issuing of shares, private placements, and other related financial consultancy services</a:t>
            </a:r>
          </a:p>
        </p:txBody>
      </p:sp>
      <p:sp>
        <p:nvSpPr>
          <p:cNvPr id="10" name="Rectangle 9">
            <a:extLst>
              <a:ext uri="{FF2B5EF4-FFF2-40B4-BE49-F238E27FC236}">
                <a16:creationId xmlns:a16="http://schemas.microsoft.com/office/drawing/2014/main" id="{087DCD7C-184D-41D9-926B-395D818D382B}"/>
              </a:ext>
            </a:extLst>
          </p:cNvPr>
          <p:cNvSpPr/>
          <p:nvPr/>
        </p:nvSpPr>
        <p:spPr>
          <a:xfrm>
            <a:off x="2802060" y="2711765"/>
            <a:ext cx="1080120" cy="3165507"/>
          </a:xfrm>
          <a:prstGeom prst="rect">
            <a:avLst/>
          </a:prstGeom>
          <a:solidFill>
            <a:srgbClr val="8214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0" rIns="18288" bIns="0" rtlCol="0" anchor="t"/>
          <a:lstStyle/>
          <a:p>
            <a:pPr marL="171450" indent="-171450">
              <a:buFont typeface="Arial" panose="020B0604020202020204" pitchFamily="34" charset="0"/>
              <a:buChar char="•"/>
            </a:pPr>
            <a:r>
              <a:rPr lang="en-US" sz="1100" dirty="0"/>
              <a:t>Underpins all our decision making processes and we extend our abilities to our clients through specific mandates as well as sectoral analysis</a:t>
            </a:r>
          </a:p>
          <a:p>
            <a:pPr marL="171450" indent="-171450">
              <a:buFont typeface="Arial" panose="020B0604020202020204" pitchFamily="34" charset="0"/>
              <a:buChar char="•"/>
            </a:pPr>
            <a:r>
              <a:rPr lang="en-US" sz="1100" dirty="0"/>
              <a:t>Some of our research is made available to public through our website</a:t>
            </a:r>
          </a:p>
        </p:txBody>
      </p:sp>
      <p:sp>
        <p:nvSpPr>
          <p:cNvPr id="11" name="Rectangle 10">
            <a:extLst>
              <a:ext uri="{FF2B5EF4-FFF2-40B4-BE49-F238E27FC236}">
                <a16:creationId xmlns:a16="http://schemas.microsoft.com/office/drawing/2014/main" id="{2EAD8443-29C8-472B-AAC5-2E5101ADC2F8}"/>
              </a:ext>
            </a:extLst>
          </p:cNvPr>
          <p:cNvSpPr/>
          <p:nvPr/>
        </p:nvSpPr>
        <p:spPr>
          <a:xfrm>
            <a:off x="4005322" y="2711765"/>
            <a:ext cx="1080120" cy="3165507"/>
          </a:xfrm>
          <a:prstGeom prst="rect">
            <a:avLst/>
          </a:prstGeom>
          <a:solidFill>
            <a:srgbClr val="8214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0" rIns="18288" bIns="0" rtlCol="0" anchor="t"/>
          <a:lstStyle/>
          <a:p>
            <a:pPr marL="171450" indent="-171450">
              <a:buFont typeface="Arial" panose="020B0604020202020204" pitchFamily="34" charset="0"/>
              <a:buChar char="•"/>
            </a:pPr>
            <a:r>
              <a:rPr lang="en-US" sz="1100" dirty="0"/>
              <a:t>Set up to open investment accounts and provide financial solutions to grow, preserve and transfer wealth of our clients</a:t>
            </a:r>
          </a:p>
          <a:p>
            <a:pPr marL="171450" indent="-171450">
              <a:buFont typeface="Arial" panose="020B0604020202020204" pitchFamily="34" charset="0"/>
              <a:buChar char="•"/>
            </a:pPr>
            <a:r>
              <a:rPr lang="en-US" sz="1100" dirty="0"/>
              <a:t>Focus on established &amp; trusted investment vehicles, in addition to active risk-management</a:t>
            </a:r>
          </a:p>
        </p:txBody>
      </p:sp>
      <p:sp>
        <p:nvSpPr>
          <p:cNvPr id="12" name="Rectangle 11">
            <a:extLst>
              <a:ext uri="{FF2B5EF4-FFF2-40B4-BE49-F238E27FC236}">
                <a16:creationId xmlns:a16="http://schemas.microsoft.com/office/drawing/2014/main" id="{24ABDF41-E562-4267-A92F-CBEB98F5A5C5}"/>
              </a:ext>
            </a:extLst>
          </p:cNvPr>
          <p:cNvSpPr/>
          <p:nvPr/>
        </p:nvSpPr>
        <p:spPr>
          <a:xfrm>
            <a:off x="5208584" y="2711765"/>
            <a:ext cx="1080120" cy="3165507"/>
          </a:xfrm>
          <a:prstGeom prst="rect">
            <a:avLst/>
          </a:prstGeom>
          <a:solidFill>
            <a:srgbClr val="8214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0" rIns="18288" bIns="0" rtlCol="0" anchor="t"/>
          <a:lstStyle/>
          <a:p>
            <a:pPr marL="171450" indent="-171450">
              <a:buFont typeface="Arial" panose="020B0604020202020204" pitchFamily="34" charset="0"/>
              <a:buChar char="•"/>
            </a:pPr>
            <a:r>
              <a:rPr lang="en-US" sz="1100" dirty="0"/>
              <a:t>From early stage concept development to transaction closure &amp; post acquisition support, our Private Equity Advisory services are deployed throughout the transaction life cycle</a:t>
            </a:r>
          </a:p>
        </p:txBody>
      </p:sp>
      <p:sp>
        <p:nvSpPr>
          <p:cNvPr id="13" name="Rectangle 12">
            <a:extLst>
              <a:ext uri="{FF2B5EF4-FFF2-40B4-BE49-F238E27FC236}">
                <a16:creationId xmlns:a16="http://schemas.microsoft.com/office/drawing/2014/main" id="{F1E76C5E-5251-4E99-93E0-308030B3626D}"/>
              </a:ext>
            </a:extLst>
          </p:cNvPr>
          <p:cNvSpPr/>
          <p:nvPr/>
        </p:nvSpPr>
        <p:spPr>
          <a:xfrm>
            <a:off x="6411846" y="2711765"/>
            <a:ext cx="1080120" cy="3165507"/>
          </a:xfrm>
          <a:prstGeom prst="rect">
            <a:avLst/>
          </a:prstGeom>
          <a:solidFill>
            <a:srgbClr val="8214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0" rIns="18288" bIns="0" rtlCol="0" anchor="t"/>
          <a:lstStyle/>
          <a:p>
            <a:pPr marL="171450" indent="-171450">
              <a:buFont typeface="Arial" panose="020B0604020202020204" pitchFamily="34" charset="0"/>
              <a:buChar char="•"/>
            </a:pPr>
            <a:r>
              <a:rPr lang="en-US" sz="1100" dirty="0"/>
              <a:t>Capturing growing demand in Asia for legacy, succession planning and intergenerational transfer of wealth. Our Financial Advisors will identify the need for and arrange life insurance contracts for our clients</a:t>
            </a:r>
          </a:p>
        </p:txBody>
      </p:sp>
      <p:sp>
        <p:nvSpPr>
          <p:cNvPr id="14" name="Rectangle 13">
            <a:extLst>
              <a:ext uri="{FF2B5EF4-FFF2-40B4-BE49-F238E27FC236}">
                <a16:creationId xmlns:a16="http://schemas.microsoft.com/office/drawing/2014/main" id="{0D1AA86B-DBD0-4835-BF90-BAB8550B5E72}"/>
              </a:ext>
            </a:extLst>
          </p:cNvPr>
          <p:cNvSpPr/>
          <p:nvPr/>
        </p:nvSpPr>
        <p:spPr>
          <a:xfrm>
            <a:off x="7615110" y="2711765"/>
            <a:ext cx="1080120" cy="3165507"/>
          </a:xfrm>
          <a:prstGeom prst="rect">
            <a:avLst/>
          </a:prstGeom>
          <a:solidFill>
            <a:srgbClr val="8214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0" rIns="18288" bIns="0" rtlCol="0" anchor="t"/>
          <a:lstStyle/>
          <a:p>
            <a:pPr marL="171450" indent="-171450">
              <a:buFont typeface="Arial" panose="020B0604020202020204" pitchFamily="34" charset="0"/>
              <a:buChar char="•"/>
            </a:pPr>
            <a:r>
              <a:rPr lang="en-US" sz="1100" dirty="0"/>
              <a:t>Aim to provide high–quality, high–value–added trust and custody services like incorporation across different jurisdictions to customers, including large institutional investors</a:t>
            </a:r>
          </a:p>
        </p:txBody>
      </p:sp>
      <p:sp>
        <p:nvSpPr>
          <p:cNvPr id="15" name="Shape 328">
            <a:extLst>
              <a:ext uri="{FF2B5EF4-FFF2-40B4-BE49-F238E27FC236}">
                <a16:creationId xmlns:a16="http://schemas.microsoft.com/office/drawing/2014/main" id="{4F2A7C6A-5AA0-483F-B210-2B8208EC6F5E}"/>
              </a:ext>
            </a:extLst>
          </p:cNvPr>
          <p:cNvSpPr/>
          <p:nvPr/>
        </p:nvSpPr>
        <p:spPr>
          <a:xfrm>
            <a:off x="395536" y="2195385"/>
            <a:ext cx="1080118" cy="424047"/>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defRPr>
                <a:latin typeface="+mn-lt"/>
                <a:ea typeface="+mn-ea"/>
                <a:cs typeface="+mn-cs"/>
                <a:sym typeface="Gill Sans"/>
              </a:defRPr>
            </a:lvl1pPr>
          </a:lstStyle>
          <a:p>
            <a:pPr algn="ctr">
              <a:defRPr sz="1800">
                <a:solidFill>
                  <a:srgbClr val="000000"/>
                </a:solidFill>
              </a:defRPr>
            </a:pPr>
            <a:r>
              <a:rPr lang="en-US" sz="1200" b="1" dirty="0">
                <a:latin typeface="+mj-lt"/>
                <a:ea typeface="Open Sans Semibold" panose="020B0706030804020204" pitchFamily="34" charset="0"/>
                <a:cs typeface="Open Sans Semibold" panose="020B0706030804020204" pitchFamily="34" charset="0"/>
              </a:rPr>
              <a:t>ASSET MANAGEMENT</a:t>
            </a:r>
          </a:p>
        </p:txBody>
      </p:sp>
      <p:sp>
        <p:nvSpPr>
          <p:cNvPr id="16" name="Shape 328">
            <a:extLst>
              <a:ext uri="{FF2B5EF4-FFF2-40B4-BE49-F238E27FC236}">
                <a16:creationId xmlns:a16="http://schemas.microsoft.com/office/drawing/2014/main" id="{D37A0D13-AC58-4766-8B7E-056F83147560}"/>
              </a:ext>
            </a:extLst>
          </p:cNvPr>
          <p:cNvSpPr/>
          <p:nvPr/>
        </p:nvSpPr>
        <p:spPr>
          <a:xfrm>
            <a:off x="1598799" y="2195385"/>
            <a:ext cx="1080118" cy="424047"/>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defRPr>
                <a:latin typeface="+mn-lt"/>
                <a:ea typeface="+mn-ea"/>
                <a:cs typeface="+mn-cs"/>
                <a:sym typeface="Gill Sans"/>
              </a:defRPr>
            </a:lvl1pPr>
          </a:lstStyle>
          <a:p>
            <a:pPr algn="ctr">
              <a:defRPr sz="1800">
                <a:solidFill>
                  <a:srgbClr val="000000"/>
                </a:solidFill>
              </a:defRPr>
            </a:pPr>
            <a:r>
              <a:rPr lang="en-US" sz="1200" b="1" dirty="0">
                <a:latin typeface="+mj-lt"/>
                <a:ea typeface="Open Sans Semibold" panose="020B0706030804020204" pitchFamily="34" charset="0"/>
                <a:cs typeface="Open Sans Semibold" panose="020B0706030804020204" pitchFamily="34" charset="0"/>
              </a:rPr>
              <a:t>CORPORATE/ M&amp;A ADVISORY</a:t>
            </a:r>
          </a:p>
        </p:txBody>
      </p:sp>
      <p:sp>
        <p:nvSpPr>
          <p:cNvPr id="17" name="Shape 328">
            <a:extLst>
              <a:ext uri="{FF2B5EF4-FFF2-40B4-BE49-F238E27FC236}">
                <a16:creationId xmlns:a16="http://schemas.microsoft.com/office/drawing/2014/main" id="{63FFE59C-D1AA-403C-A1F6-5351B0834E23}"/>
              </a:ext>
            </a:extLst>
          </p:cNvPr>
          <p:cNvSpPr/>
          <p:nvPr/>
        </p:nvSpPr>
        <p:spPr>
          <a:xfrm>
            <a:off x="2787548" y="2287718"/>
            <a:ext cx="1080118" cy="239381"/>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defRPr>
                <a:latin typeface="+mn-lt"/>
                <a:ea typeface="+mn-ea"/>
                <a:cs typeface="+mn-cs"/>
                <a:sym typeface="Gill Sans"/>
              </a:defRPr>
            </a:lvl1pPr>
          </a:lstStyle>
          <a:p>
            <a:pPr algn="ctr">
              <a:defRPr sz="1800">
                <a:solidFill>
                  <a:srgbClr val="000000"/>
                </a:solidFill>
              </a:defRPr>
            </a:pPr>
            <a:r>
              <a:rPr lang="en-US" sz="1200" b="1" dirty="0">
                <a:latin typeface="+mj-lt"/>
                <a:ea typeface="Open Sans Semibold" panose="020B0706030804020204" pitchFamily="34" charset="0"/>
                <a:cs typeface="Open Sans Semibold" panose="020B0706030804020204" pitchFamily="34" charset="0"/>
              </a:rPr>
              <a:t>RESEARCH</a:t>
            </a:r>
          </a:p>
        </p:txBody>
      </p:sp>
      <p:sp>
        <p:nvSpPr>
          <p:cNvPr id="18" name="Shape 328">
            <a:extLst>
              <a:ext uri="{FF2B5EF4-FFF2-40B4-BE49-F238E27FC236}">
                <a16:creationId xmlns:a16="http://schemas.microsoft.com/office/drawing/2014/main" id="{AF8BDFC6-D8E1-48EC-99B8-469CB2664C96}"/>
              </a:ext>
            </a:extLst>
          </p:cNvPr>
          <p:cNvSpPr/>
          <p:nvPr/>
        </p:nvSpPr>
        <p:spPr>
          <a:xfrm>
            <a:off x="4005325" y="2195385"/>
            <a:ext cx="1080118" cy="424047"/>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defRPr>
                <a:latin typeface="+mn-lt"/>
                <a:ea typeface="+mn-ea"/>
                <a:cs typeface="+mn-cs"/>
                <a:sym typeface="Gill Sans"/>
              </a:defRPr>
            </a:lvl1pPr>
          </a:lstStyle>
          <a:p>
            <a:pPr algn="ctr">
              <a:defRPr sz="1800">
                <a:solidFill>
                  <a:srgbClr val="000000"/>
                </a:solidFill>
              </a:defRPr>
            </a:pPr>
            <a:r>
              <a:rPr lang="en-US" sz="1200" b="1" dirty="0">
                <a:latin typeface="+mj-lt"/>
                <a:ea typeface="Open Sans Semibold" panose="020B0706030804020204" pitchFamily="34" charset="0"/>
                <a:cs typeface="Open Sans Semibold" panose="020B0706030804020204" pitchFamily="34" charset="0"/>
              </a:rPr>
              <a:t>WEALTH MANAGEMENT</a:t>
            </a:r>
          </a:p>
        </p:txBody>
      </p:sp>
      <p:sp>
        <p:nvSpPr>
          <p:cNvPr id="20" name="Shape 328">
            <a:extLst>
              <a:ext uri="{FF2B5EF4-FFF2-40B4-BE49-F238E27FC236}">
                <a16:creationId xmlns:a16="http://schemas.microsoft.com/office/drawing/2014/main" id="{3DB272E1-DFF3-4A1B-B804-B4FBF124A75E}"/>
              </a:ext>
            </a:extLst>
          </p:cNvPr>
          <p:cNvSpPr/>
          <p:nvPr/>
        </p:nvSpPr>
        <p:spPr>
          <a:xfrm>
            <a:off x="5208588" y="2103052"/>
            <a:ext cx="1080118" cy="608713"/>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defRPr>
                <a:latin typeface="+mn-lt"/>
                <a:ea typeface="+mn-ea"/>
                <a:cs typeface="+mn-cs"/>
                <a:sym typeface="Gill Sans"/>
              </a:defRPr>
            </a:lvl1pPr>
          </a:lstStyle>
          <a:p>
            <a:pPr algn="ctr">
              <a:defRPr sz="1800">
                <a:solidFill>
                  <a:srgbClr val="000000"/>
                </a:solidFill>
              </a:defRPr>
            </a:pPr>
            <a:r>
              <a:rPr lang="en-US" sz="1200" b="1" dirty="0">
                <a:latin typeface="+mj-lt"/>
                <a:ea typeface="Open Sans Semibold" panose="020B0706030804020204" pitchFamily="34" charset="0"/>
                <a:cs typeface="Open Sans Semibold" panose="020B0706030804020204" pitchFamily="34" charset="0"/>
              </a:rPr>
              <a:t>PRIVATE EQUITY ADVISORY</a:t>
            </a:r>
          </a:p>
        </p:txBody>
      </p:sp>
      <p:sp>
        <p:nvSpPr>
          <p:cNvPr id="21" name="Shape 328">
            <a:extLst>
              <a:ext uri="{FF2B5EF4-FFF2-40B4-BE49-F238E27FC236}">
                <a16:creationId xmlns:a16="http://schemas.microsoft.com/office/drawing/2014/main" id="{75CB015B-9D61-49AE-9AA2-E208048080FA}"/>
              </a:ext>
            </a:extLst>
          </p:cNvPr>
          <p:cNvSpPr/>
          <p:nvPr/>
        </p:nvSpPr>
        <p:spPr>
          <a:xfrm>
            <a:off x="6341713" y="2195385"/>
            <a:ext cx="1203262" cy="424047"/>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defRPr>
                <a:latin typeface="+mn-lt"/>
                <a:ea typeface="+mn-ea"/>
                <a:cs typeface="+mn-cs"/>
                <a:sym typeface="Gill Sans"/>
              </a:defRPr>
            </a:lvl1pPr>
          </a:lstStyle>
          <a:p>
            <a:pPr algn="ctr">
              <a:defRPr sz="1800">
                <a:solidFill>
                  <a:srgbClr val="000000"/>
                </a:solidFill>
              </a:defRPr>
            </a:pPr>
            <a:r>
              <a:rPr lang="en-US" sz="1200" b="1" dirty="0">
                <a:latin typeface="+mj-lt"/>
                <a:ea typeface="Open Sans Semibold" panose="020B0706030804020204" pitchFamily="34" charset="0"/>
                <a:cs typeface="Open Sans Semibold" panose="020B0706030804020204" pitchFamily="34" charset="0"/>
              </a:rPr>
              <a:t>LIFE INSURANCE POLICY ADVISORY</a:t>
            </a:r>
          </a:p>
        </p:txBody>
      </p:sp>
      <p:sp>
        <p:nvSpPr>
          <p:cNvPr id="22" name="Shape 328">
            <a:extLst>
              <a:ext uri="{FF2B5EF4-FFF2-40B4-BE49-F238E27FC236}">
                <a16:creationId xmlns:a16="http://schemas.microsoft.com/office/drawing/2014/main" id="{DD939A9F-946C-418B-BAD7-E7C304FF6DCD}"/>
              </a:ext>
            </a:extLst>
          </p:cNvPr>
          <p:cNvSpPr/>
          <p:nvPr/>
        </p:nvSpPr>
        <p:spPr>
          <a:xfrm>
            <a:off x="7615112" y="2195385"/>
            <a:ext cx="1080118" cy="424047"/>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defRPr>
                <a:latin typeface="+mn-lt"/>
                <a:ea typeface="+mn-ea"/>
                <a:cs typeface="+mn-cs"/>
                <a:sym typeface="Gill Sans"/>
              </a:defRPr>
            </a:lvl1pPr>
          </a:lstStyle>
          <a:p>
            <a:pPr algn="ctr">
              <a:defRPr sz="1800">
                <a:solidFill>
                  <a:srgbClr val="000000"/>
                </a:solidFill>
              </a:defRPr>
            </a:pPr>
            <a:r>
              <a:rPr lang="en-US" sz="1200" b="1" dirty="0">
                <a:latin typeface="+mj-lt"/>
                <a:ea typeface="Open Sans Semibold" panose="020B0706030804020204" pitchFamily="34" charset="0"/>
                <a:cs typeface="Open Sans Semibold" panose="020B0706030804020204" pitchFamily="34" charset="0"/>
              </a:rPr>
              <a:t>CUSTODY SERVICES</a:t>
            </a:r>
          </a:p>
        </p:txBody>
      </p:sp>
      <p:pic>
        <p:nvPicPr>
          <p:cNvPr id="23" name="Picture 22">
            <a:extLst>
              <a:ext uri="{FF2B5EF4-FFF2-40B4-BE49-F238E27FC236}">
                <a16:creationId xmlns:a16="http://schemas.microsoft.com/office/drawing/2014/main" id="{03604750-4C32-4151-AAEB-115104AE32D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856" y="5935212"/>
            <a:ext cx="411480" cy="411480"/>
          </a:xfrm>
          <a:prstGeom prst="rect">
            <a:avLst/>
          </a:prstGeom>
        </p:spPr>
      </p:pic>
      <p:pic>
        <p:nvPicPr>
          <p:cNvPr id="24" name="Picture 23">
            <a:extLst>
              <a:ext uri="{FF2B5EF4-FFF2-40B4-BE49-F238E27FC236}">
                <a16:creationId xmlns:a16="http://schemas.microsoft.com/office/drawing/2014/main" id="{20701D59-C683-49FB-8880-C1275E54131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33118" y="5935212"/>
            <a:ext cx="411480" cy="411480"/>
          </a:xfrm>
          <a:prstGeom prst="rect">
            <a:avLst/>
          </a:prstGeom>
        </p:spPr>
      </p:pic>
      <p:grpSp>
        <p:nvGrpSpPr>
          <p:cNvPr id="27" name="Group 26">
            <a:extLst>
              <a:ext uri="{FF2B5EF4-FFF2-40B4-BE49-F238E27FC236}">
                <a16:creationId xmlns:a16="http://schemas.microsoft.com/office/drawing/2014/main" id="{C836A7BE-E7E1-4CA3-BB64-595A7F87EABC}"/>
              </a:ext>
            </a:extLst>
          </p:cNvPr>
          <p:cNvGrpSpPr/>
          <p:nvPr/>
        </p:nvGrpSpPr>
        <p:grpSpPr>
          <a:xfrm>
            <a:off x="2915816" y="5935212"/>
            <a:ext cx="915536" cy="411480"/>
            <a:chOff x="2915816" y="5935212"/>
            <a:chExt cx="915536" cy="411480"/>
          </a:xfrm>
        </p:grpSpPr>
        <p:pic>
          <p:nvPicPr>
            <p:cNvPr id="25" name="Picture 24">
              <a:extLst>
                <a:ext uri="{FF2B5EF4-FFF2-40B4-BE49-F238E27FC236}">
                  <a16:creationId xmlns:a16="http://schemas.microsoft.com/office/drawing/2014/main" id="{E76F8DB8-79A0-464F-A505-0387ABD9DA9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5816" y="5935212"/>
              <a:ext cx="411480" cy="411480"/>
            </a:xfrm>
            <a:prstGeom prst="rect">
              <a:avLst/>
            </a:prstGeom>
          </p:spPr>
        </p:pic>
        <p:pic>
          <p:nvPicPr>
            <p:cNvPr id="26" name="Picture 25">
              <a:extLst>
                <a:ext uri="{FF2B5EF4-FFF2-40B4-BE49-F238E27FC236}">
                  <a16:creationId xmlns:a16="http://schemas.microsoft.com/office/drawing/2014/main" id="{23099D19-5231-45B0-B2E5-14B4B39C12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9872" y="5935212"/>
              <a:ext cx="411480" cy="411480"/>
            </a:xfrm>
            <a:prstGeom prst="rect">
              <a:avLst/>
            </a:prstGeom>
          </p:spPr>
        </p:pic>
      </p:grpSp>
      <p:grpSp>
        <p:nvGrpSpPr>
          <p:cNvPr id="28" name="Group 27">
            <a:extLst>
              <a:ext uri="{FF2B5EF4-FFF2-40B4-BE49-F238E27FC236}">
                <a16:creationId xmlns:a16="http://schemas.microsoft.com/office/drawing/2014/main" id="{9577603E-E0A0-44C3-B7C0-978795E6B5D2}"/>
              </a:ext>
            </a:extLst>
          </p:cNvPr>
          <p:cNvGrpSpPr/>
          <p:nvPr/>
        </p:nvGrpSpPr>
        <p:grpSpPr>
          <a:xfrm>
            <a:off x="4087614" y="5935212"/>
            <a:ext cx="915536" cy="411480"/>
            <a:chOff x="2915816" y="5935212"/>
            <a:chExt cx="915536" cy="411480"/>
          </a:xfrm>
        </p:grpSpPr>
        <p:pic>
          <p:nvPicPr>
            <p:cNvPr id="29" name="Picture 28">
              <a:extLst>
                <a:ext uri="{FF2B5EF4-FFF2-40B4-BE49-F238E27FC236}">
                  <a16:creationId xmlns:a16="http://schemas.microsoft.com/office/drawing/2014/main" id="{DB08A29C-7A8E-49B9-BCD7-252C0826D44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5816" y="5935212"/>
              <a:ext cx="411480" cy="411480"/>
            </a:xfrm>
            <a:prstGeom prst="rect">
              <a:avLst/>
            </a:prstGeom>
          </p:spPr>
        </p:pic>
        <p:pic>
          <p:nvPicPr>
            <p:cNvPr id="30" name="Picture 29">
              <a:extLst>
                <a:ext uri="{FF2B5EF4-FFF2-40B4-BE49-F238E27FC236}">
                  <a16:creationId xmlns:a16="http://schemas.microsoft.com/office/drawing/2014/main" id="{3A742F50-31B8-4611-8559-D1B71E9C839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9872" y="5935212"/>
              <a:ext cx="411480" cy="411480"/>
            </a:xfrm>
            <a:prstGeom prst="rect">
              <a:avLst/>
            </a:prstGeom>
          </p:spPr>
        </p:pic>
      </p:grpSp>
      <p:pic>
        <p:nvPicPr>
          <p:cNvPr id="31" name="Picture 30">
            <a:extLst>
              <a:ext uri="{FF2B5EF4-FFF2-40B4-BE49-F238E27FC236}">
                <a16:creationId xmlns:a16="http://schemas.microsoft.com/office/drawing/2014/main" id="{06E02206-EF51-4F44-AD4D-0D1EAF33912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9430" y="5935212"/>
            <a:ext cx="411480" cy="411480"/>
          </a:xfrm>
          <a:prstGeom prst="rect">
            <a:avLst/>
          </a:prstGeom>
        </p:spPr>
      </p:pic>
      <p:pic>
        <p:nvPicPr>
          <p:cNvPr id="32" name="Picture 31">
            <a:extLst>
              <a:ext uri="{FF2B5EF4-FFF2-40B4-BE49-F238E27FC236}">
                <a16:creationId xmlns:a16="http://schemas.microsoft.com/office/drawing/2014/main" id="{379F8F39-9DE7-4CA7-A576-D107D09AFCC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2904" y="5935212"/>
            <a:ext cx="411480" cy="411480"/>
          </a:xfrm>
          <a:prstGeom prst="rect">
            <a:avLst/>
          </a:prstGeom>
        </p:spPr>
      </p:pic>
      <p:pic>
        <p:nvPicPr>
          <p:cNvPr id="33" name="Picture 32">
            <a:extLst>
              <a:ext uri="{FF2B5EF4-FFF2-40B4-BE49-F238E27FC236}">
                <a16:creationId xmlns:a16="http://schemas.microsoft.com/office/drawing/2014/main" id="{88C2F35A-D872-4EEA-886F-F78265ED150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46166" y="5935212"/>
            <a:ext cx="411480" cy="411480"/>
          </a:xfrm>
          <a:prstGeom prst="rect">
            <a:avLst/>
          </a:prstGeom>
        </p:spPr>
      </p:pic>
      <p:sp>
        <p:nvSpPr>
          <p:cNvPr id="34" name="TextBox 33">
            <a:extLst>
              <a:ext uri="{FF2B5EF4-FFF2-40B4-BE49-F238E27FC236}">
                <a16:creationId xmlns:a16="http://schemas.microsoft.com/office/drawing/2014/main" id="{5994DCA4-826C-4FB9-83B7-719FE9AC184E}"/>
              </a:ext>
            </a:extLst>
          </p:cNvPr>
          <p:cNvSpPr txBox="1"/>
          <p:nvPr/>
        </p:nvSpPr>
        <p:spPr>
          <a:xfrm>
            <a:off x="257870" y="6420677"/>
            <a:ext cx="7912722" cy="152349"/>
          </a:xfrm>
          <a:prstGeom prst="rect">
            <a:avLst/>
          </a:prstGeom>
          <a:noFill/>
        </p:spPr>
        <p:txBody>
          <a:bodyPr wrap="square" lIns="45720" tIns="18288" rIns="45720" bIns="18288" rtlCol="0">
            <a:spAutoFit/>
          </a:bodyPr>
          <a:lstStyle/>
          <a:p>
            <a:r>
              <a:rPr lang="en-US" sz="750" i="1" dirty="0">
                <a:solidFill>
                  <a:srgbClr val="565559"/>
                </a:solidFill>
              </a:rPr>
              <a:t>Note: Flag(s) indicate the location(s) offering the respective service</a:t>
            </a:r>
          </a:p>
        </p:txBody>
      </p:sp>
      <p:sp>
        <p:nvSpPr>
          <p:cNvPr id="35" name="Text Placeholder 1">
            <a:extLst>
              <a:ext uri="{FF2B5EF4-FFF2-40B4-BE49-F238E27FC236}">
                <a16:creationId xmlns:a16="http://schemas.microsoft.com/office/drawing/2014/main" id="{620B20A5-98E2-4C8F-93DA-F83CECDBACDD}"/>
              </a:ext>
            </a:extLst>
          </p:cNvPr>
          <p:cNvSpPr txBox="1">
            <a:spLocks noGrp="1"/>
          </p:cNvSpPr>
          <p:nvPr>
            <p:ph type="body" sz="quarter" idx="10"/>
          </p:nvPr>
        </p:nvSpPr>
        <p:spPr>
          <a:xfrm>
            <a:off x="141758" y="208542"/>
            <a:ext cx="8719436" cy="557784"/>
          </a:xfrm>
          <a:prstGeom prst="rect">
            <a:avLst/>
          </a:prstGeom>
        </p:spPr>
        <p:txBody>
          <a:bodyPr anchor="ctr"/>
          <a:lstStyle>
            <a:lvl1pPr marL="0" indent="0" algn="l" defTabSz="914400" rtl="0" eaLnBrk="1" latinLnBrk="0" hangingPunct="1">
              <a:spcBef>
                <a:spcPct val="20000"/>
              </a:spcBef>
              <a:buFont typeface="Arial"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192541"/>
                </a:solidFill>
                <a:latin typeface="+mj-lt"/>
              </a:rPr>
              <a:t>Regulus Asset Management Limited: </a:t>
            </a:r>
            <a:r>
              <a:rPr lang="en-US" sz="2400" dirty="0">
                <a:solidFill>
                  <a:srgbClr val="B88C2E"/>
                </a:solidFill>
                <a:latin typeface="+mj-lt"/>
              </a:rPr>
              <a:t>Solutions and Services Offered</a:t>
            </a:r>
          </a:p>
        </p:txBody>
      </p:sp>
      <p:sp>
        <p:nvSpPr>
          <p:cNvPr id="36" name="Oval 35">
            <a:extLst>
              <a:ext uri="{FF2B5EF4-FFF2-40B4-BE49-F238E27FC236}">
                <a16:creationId xmlns:a16="http://schemas.microsoft.com/office/drawing/2014/main" id="{D3509C87-2FA6-4606-A65E-C36DB103C7D2}"/>
              </a:ext>
            </a:extLst>
          </p:cNvPr>
          <p:cNvSpPr/>
          <p:nvPr/>
        </p:nvSpPr>
        <p:spPr>
          <a:xfrm>
            <a:off x="294260" y="2593932"/>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2142A"/>
                </a:solidFill>
              </a:rPr>
              <a:t>1</a:t>
            </a:r>
          </a:p>
        </p:txBody>
      </p:sp>
      <p:pic>
        <p:nvPicPr>
          <p:cNvPr id="38" name="Picture 37">
            <a:extLst>
              <a:ext uri="{FF2B5EF4-FFF2-40B4-BE49-F238E27FC236}">
                <a16:creationId xmlns:a16="http://schemas.microsoft.com/office/drawing/2014/main" id="{774255F2-865E-499A-A8FB-F154C66302A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79622" y="908720"/>
            <a:ext cx="731520" cy="719191"/>
          </a:xfrm>
          <a:prstGeom prst="rect">
            <a:avLst/>
          </a:prstGeom>
        </p:spPr>
      </p:pic>
      <p:sp>
        <p:nvSpPr>
          <p:cNvPr id="39" name="Oval 38">
            <a:extLst>
              <a:ext uri="{FF2B5EF4-FFF2-40B4-BE49-F238E27FC236}">
                <a16:creationId xmlns:a16="http://schemas.microsoft.com/office/drawing/2014/main" id="{5358F380-AE75-4992-9ADC-5B8D531FF8B2}"/>
              </a:ext>
            </a:extLst>
          </p:cNvPr>
          <p:cNvSpPr/>
          <p:nvPr/>
        </p:nvSpPr>
        <p:spPr>
          <a:xfrm>
            <a:off x="1499044" y="2593932"/>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2142A"/>
                </a:solidFill>
              </a:rPr>
              <a:t>2</a:t>
            </a:r>
          </a:p>
        </p:txBody>
      </p:sp>
      <p:sp>
        <p:nvSpPr>
          <p:cNvPr id="40" name="Oval 39">
            <a:extLst>
              <a:ext uri="{FF2B5EF4-FFF2-40B4-BE49-F238E27FC236}">
                <a16:creationId xmlns:a16="http://schemas.microsoft.com/office/drawing/2014/main" id="{627ECF0E-2490-476E-B017-5EA397AC171B}"/>
              </a:ext>
            </a:extLst>
          </p:cNvPr>
          <p:cNvSpPr/>
          <p:nvPr/>
        </p:nvSpPr>
        <p:spPr>
          <a:xfrm>
            <a:off x="2703828" y="2593932"/>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2142A"/>
                </a:solidFill>
              </a:rPr>
              <a:t>3</a:t>
            </a:r>
          </a:p>
        </p:txBody>
      </p:sp>
      <p:sp>
        <p:nvSpPr>
          <p:cNvPr id="41" name="Oval 40">
            <a:extLst>
              <a:ext uri="{FF2B5EF4-FFF2-40B4-BE49-F238E27FC236}">
                <a16:creationId xmlns:a16="http://schemas.microsoft.com/office/drawing/2014/main" id="{8C103A2F-3A6E-4524-BE32-0C0F680E39C9}"/>
              </a:ext>
            </a:extLst>
          </p:cNvPr>
          <p:cNvSpPr/>
          <p:nvPr/>
        </p:nvSpPr>
        <p:spPr>
          <a:xfrm>
            <a:off x="3908612" y="2593932"/>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2142A"/>
                </a:solidFill>
              </a:rPr>
              <a:t>4</a:t>
            </a:r>
          </a:p>
        </p:txBody>
      </p:sp>
      <p:sp>
        <p:nvSpPr>
          <p:cNvPr id="42" name="Oval 41">
            <a:extLst>
              <a:ext uri="{FF2B5EF4-FFF2-40B4-BE49-F238E27FC236}">
                <a16:creationId xmlns:a16="http://schemas.microsoft.com/office/drawing/2014/main" id="{0DA58D3D-3015-4254-BDDE-9D6BE38BC889}"/>
              </a:ext>
            </a:extLst>
          </p:cNvPr>
          <p:cNvSpPr/>
          <p:nvPr/>
        </p:nvSpPr>
        <p:spPr>
          <a:xfrm>
            <a:off x="5113396" y="2593932"/>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2142A"/>
                </a:solidFill>
              </a:rPr>
              <a:t>5</a:t>
            </a:r>
          </a:p>
        </p:txBody>
      </p:sp>
      <p:sp>
        <p:nvSpPr>
          <p:cNvPr id="43" name="Oval 42">
            <a:extLst>
              <a:ext uri="{FF2B5EF4-FFF2-40B4-BE49-F238E27FC236}">
                <a16:creationId xmlns:a16="http://schemas.microsoft.com/office/drawing/2014/main" id="{B4DF5E45-2203-42CE-BB2B-6F05729C88FC}"/>
              </a:ext>
            </a:extLst>
          </p:cNvPr>
          <p:cNvSpPr/>
          <p:nvPr/>
        </p:nvSpPr>
        <p:spPr>
          <a:xfrm>
            <a:off x="6318180" y="2593932"/>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2142A"/>
                </a:solidFill>
              </a:rPr>
              <a:t>6</a:t>
            </a:r>
          </a:p>
        </p:txBody>
      </p:sp>
      <p:sp>
        <p:nvSpPr>
          <p:cNvPr id="44" name="Oval 43">
            <a:extLst>
              <a:ext uri="{FF2B5EF4-FFF2-40B4-BE49-F238E27FC236}">
                <a16:creationId xmlns:a16="http://schemas.microsoft.com/office/drawing/2014/main" id="{6357FE00-0CE1-48A0-8380-D3334A833DC6}"/>
              </a:ext>
            </a:extLst>
          </p:cNvPr>
          <p:cNvSpPr/>
          <p:nvPr/>
        </p:nvSpPr>
        <p:spPr>
          <a:xfrm>
            <a:off x="7522964" y="2593932"/>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2142A"/>
                </a:solidFill>
              </a:rPr>
              <a:t>7</a:t>
            </a:r>
          </a:p>
        </p:txBody>
      </p:sp>
      <p:sp>
        <p:nvSpPr>
          <p:cNvPr id="45" name="TextBox 44">
            <a:extLst>
              <a:ext uri="{FF2B5EF4-FFF2-40B4-BE49-F238E27FC236}">
                <a16:creationId xmlns:a16="http://schemas.microsoft.com/office/drawing/2014/main" id="{C12D5281-640A-430C-8486-F057436A335C}"/>
              </a:ext>
            </a:extLst>
          </p:cNvPr>
          <p:cNvSpPr txBox="1"/>
          <p:nvPr/>
        </p:nvSpPr>
        <p:spPr>
          <a:xfrm>
            <a:off x="7812360" y="0"/>
            <a:ext cx="1331640" cy="369332"/>
          </a:xfrm>
          <a:prstGeom prst="rect">
            <a:avLst/>
          </a:prstGeom>
          <a:solidFill>
            <a:srgbClr val="FFC000"/>
          </a:solidFill>
        </p:spPr>
        <p:txBody>
          <a:bodyPr wrap="square" rtlCol="0">
            <a:spAutoFit/>
          </a:bodyPr>
          <a:lstStyle/>
          <a:p>
            <a:pPr algn="ctr"/>
            <a:r>
              <a:rPr lang="en-US" b="1" dirty="0"/>
              <a:t>Option 2</a:t>
            </a:r>
          </a:p>
        </p:txBody>
      </p:sp>
    </p:spTree>
    <p:extLst>
      <p:ext uri="{BB962C8B-B14F-4D97-AF65-F5344CB8AC3E}">
        <p14:creationId xmlns:p14="http://schemas.microsoft.com/office/powerpoint/2010/main" val="212253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1">
            <a:extLst>
              <a:ext uri="{FF2B5EF4-FFF2-40B4-BE49-F238E27FC236}">
                <a16:creationId xmlns:a16="http://schemas.microsoft.com/office/drawing/2014/main" id="{2B0F5B05-3EC2-43A2-A7AB-0C3B25C032F1}"/>
              </a:ext>
            </a:extLst>
          </p:cNvPr>
          <p:cNvSpPr txBox="1">
            <a:spLocks/>
          </p:cNvSpPr>
          <p:nvPr/>
        </p:nvSpPr>
        <p:spPr>
          <a:xfrm>
            <a:off x="701675" y="234000"/>
            <a:ext cx="8003493" cy="512784"/>
          </a:xfrm>
          <a:prstGeom prst="rect">
            <a:avLst/>
          </a:prstGeom>
        </p:spPr>
        <p:txBody>
          <a:bodyPr/>
          <a:lstStyle>
            <a:lvl1pPr marL="0" indent="0" algn="l" defTabSz="914400" rtl="0" eaLnBrk="1" latinLnBrk="0" hangingPunct="1">
              <a:spcBef>
                <a:spcPct val="20000"/>
              </a:spcBef>
              <a:buFont typeface="Arial"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192541"/>
                </a:solidFill>
                <a:latin typeface="+mj-lt"/>
              </a:rPr>
              <a:t>Asset Management: </a:t>
            </a:r>
            <a:r>
              <a:rPr lang="en-US" sz="2800" dirty="0">
                <a:solidFill>
                  <a:srgbClr val="B88C2E"/>
                </a:solidFill>
                <a:latin typeface="+mj-lt"/>
              </a:rPr>
              <a:t>At a glance</a:t>
            </a:r>
          </a:p>
        </p:txBody>
      </p:sp>
      <p:sp>
        <p:nvSpPr>
          <p:cNvPr id="28" name="Slide Number Placeholder 2">
            <a:extLst>
              <a:ext uri="{FF2B5EF4-FFF2-40B4-BE49-F238E27FC236}">
                <a16:creationId xmlns:a16="http://schemas.microsoft.com/office/drawing/2014/main" id="{EDEEC969-DD3B-4986-A095-203617FC0C86}"/>
              </a:ext>
            </a:extLst>
          </p:cNvPr>
          <p:cNvSpPr txBox="1">
            <a:spLocks/>
          </p:cNvSpPr>
          <p:nvPr/>
        </p:nvSpPr>
        <p:spPr>
          <a:xfrm>
            <a:off x="3543300" y="6387497"/>
            <a:ext cx="2057400" cy="24688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B88C2E"/>
                </a:solidFill>
                <a:latin typeface="Arial" panose="020B0604020202020204" pitchFamily="34" charset="0"/>
                <a:cs typeface="Arial" panose="020B0604020202020204" pitchFamily="34" charset="0"/>
              </a:rPr>
              <a:t>15</a:t>
            </a:r>
          </a:p>
        </p:txBody>
      </p:sp>
      <p:sp>
        <p:nvSpPr>
          <p:cNvPr id="30" name="Text Placeholder 61">
            <a:extLst>
              <a:ext uri="{FF2B5EF4-FFF2-40B4-BE49-F238E27FC236}">
                <a16:creationId xmlns:a16="http://schemas.microsoft.com/office/drawing/2014/main" id="{606C41AF-B5BB-4E52-8EEA-83AA31ABD574}"/>
              </a:ext>
            </a:extLst>
          </p:cNvPr>
          <p:cNvSpPr txBox="1">
            <a:spLocks/>
          </p:cNvSpPr>
          <p:nvPr/>
        </p:nvSpPr>
        <p:spPr>
          <a:xfrm>
            <a:off x="251521" y="1045223"/>
            <a:ext cx="8453648" cy="367553"/>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RAML Investment Approach and Strategy</a:t>
            </a:r>
          </a:p>
        </p:txBody>
      </p:sp>
      <p:cxnSp>
        <p:nvCxnSpPr>
          <p:cNvPr id="37" name="Straight Connector 36">
            <a:extLst>
              <a:ext uri="{FF2B5EF4-FFF2-40B4-BE49-F238E27FC236}">
                <a16:creationId xmlns:a16="http://schemas.microsoft.com/office/drawing/2014/main" id="{38D6B425-8734-4340-9B07-E97CA6D97ADC}"/>
              </a:ext>
            </a:extLst>
          </p:cNvPr>
          <p:cNvCxnSpPr/>
          <p:nvPr/>
        </p:nvCxnSpPr>
        <p:spPr>
          <a:xfrm>
            <a:off x="286714" y="1406469"/>
            <a:ext cx="8424000" cy="1588"/>
          </a:xfrm>
          <a:prstGeom prst="line">
            <a:avLst/>
          </a:prstGeom>
          <a:ln w="12700">
            <a:solidFill>
              <a:srgbClr val="B88C2E"/>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5E5EC3A1-AB70-43FB-B0E0-A7E3566DD369}"/>
              </a:ext>
            </a:extLst>
          </p:cNvPr>
          <p:cNvSpPr/>
          <p:nvPr/>
        </p:nvSpPr>
        <p:spPr>
          <a:xfrm>
            <a:off x="250823" y="284652"/>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2142A"/>
                </a:solidFill>
              </a:rPr>
              <a:t>1</a:t>
            </a:r>
          </a:p>
        </p:txBody>
      </p:sp>
      <p:pic>
        <p:nvPicPr>
          <p:cNvPr id="33" name="Picture 32">
            <a:extLst>
              <a:ext uri="{FF2B5EF4-FFF2-40B4-BE49-F238E27FC236}">
                <a16:creationId xmlns:a16="http://schemas.microsoft.com/office/drawing/2014/main" id="{E3ED8F8B-D69E-4263-B896-3FBC7D901F23}"/>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03072" y="282868"/>
            <a:ext cx="411480" cy="411480"/>
          </a:xfrm>
          <a:prstGeom prst="rect">
            <a:avLst/>
          </a:prstGeom>
        </p:spPr>
      </p:pic>
      <p:sp>
        <p:nvSpPr>
          <p:cNvPr id="38" name="TextBox 37">
            <a:extLst>
              <a:ext uri="{FF2B5EF4-FFF2-40B4-BE49-F238E27FC236}">
                <a16:creationId xmlns:a16="http://schemas.microsoft.com/office/drawing/2014/main" id="{0E609DDD-F231-46A0-87B5-E241EC01CA59}"/>
              </a:ext>
            </a:extLst>
          </p:cNvPr>
          <p:cNvSpPr txBox="1"/>
          <p:nvPr/>
        </p:nvSpPr>
        <p:spPr>
          <a:xfrm>
            <a:off x="257870" y="6420677"/>
            <a:ext cx="7912722" cy="152349"/>
          </a:xfrm>
          <a:prstGeom prst="rect">
            <a:avLst/>
          </a:prstGeom>
          <a:noFill/>
        </p:spPr>
        <p:txBody>
          <a:bodyPr wrap="square" lIns="45720" tIns="18288" rIns="45720" bIns="18288" rtlCol="0">
            <a:spAutoFit/>
          </a:bodyPr>
          <a:lstStyle/>
          <a:p>
            <a:r>
              <a:rPr lang="en-US" sz="750" i="1" dirty="0">
                <a:solidFill>
                  <a:srgbClr val="565559"/>
                </a:solidFill>
              </a:rPr>
              <a:t>Flags indicate the location(s) offering the respective service</a:t>
            </a:r>
          </a:p>
        </p:txBody>
      </p:sp>
      <p:pic>
        <p:nvPicPr>
          <p:cNvPr id="34" name="Picture 33" descr="A close up of a sign&#10;&#10;Description generated with very high confidence">
            <a:extLst>
              <a:ext uri="{FF2B5EF4-FFF2-40B4-BE49-F238E27FC236}">
                <a16:creationId xmlns:a16="http://schemas.microsoft.com/office/drawing/2014/main" id="{5A1B70F5-7BBB-410A-BA95-1FB26E5CB989}"/>
              </a:ext>
            </a:extLst>
          </p:cNvPr>
          <p:cNvPicPr>
            <a:picLocks noChangeAspect="1"/>
          </p:cNvPicPr>
          <p:nvPr/>
        </p:nvPicPr>
        <p:blipFill>
          <a:blip r:embed="rId6"/>
          <a:stretch>
            <a:fillRect/>
          </a:stretch>
        </p:blipFill>
        <p:spPr>
          <a:xfrm>
            <a:off x="859520" y="3658413"/>
            <a:ext cx="1537930" cy="657295"/>
          </a:xfrm>
          <a:prstGeom prst="rect">
            <a:avLst/>
          </a:prstGeom>
        </p:spPr>
      </p:pic>
      <p:sp>
        <p:nvSpPr>
          <p:cNvPr id="40" name="Isosceles Triangle 39">
            <a:extLst>
              <a:ext uri="{FF2B5EF4-FFF2-40B4-BE49-F238E27FC236}">
                <a16:creationId xmlns:a16="http://schemas.microsoft.com/office/drawing/2014/main" id="{1853A7B4-1AB7-4330-84CA-ED8F05AE95C1}"/>
              </a:ext>
            </a:extLst>
          </p:cNvPr>
          <p:cNvSpPr/>
          <p:nvPr/>
        </p:nvSpPr>
        <p:spPr>
          <a:xfrm rot="16200000">
            <a:off x="1299506" y="2856804"/>
            <a:ext cx="4572507" cy="2260512"/>
          </a:xfrm>
          <a:prstGeom prst="triangl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9B375A7-40C5-4A1C-B5CE-17F839C48D51}"/>
              </a:ext>
            </a:extLst>
          </p:cNvPr>
          <p:cNvSpPr/>
          <p:nvPr/>
        </p:nvSpPr>
        <p:spPr>
          <a:xfrm>
            <a:off x="5004048" y="1700807"/>
            <a:ext cx="3718295" cy="754498"/>
          </a:xfrm>
          <a:prstGeom prst="rect">
            <a:avLst/>
          </a:prstGeom>
          <a:solidFill>
            <a:srgbClr val="8214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300" dirty="0"/>
              <a:t>Established with the purpose of making investments in the private funding space across defensive sectors in MENA and SEA regions</a:t>
            </a:r>
          </a:p>
        </p:txBody>
      </p:sp>
      <p:sp>
        <p:nvSpPr>
          <p:cNvPr id="43" name="Rectangle 42">
            <a:extLst>
              <a:ext uri="{FF2B5EF4-FFF2-40B4-BE49-F238E27FC236}">
                <a16:creationId xmlns:a16="http://schemas.microsoft.com/office/drawing/2014/main" id="{3C4D42F5-01C1-4D3A-9A19-8E3938CC0134}"/>
              </a:ext>
            </a:extLst>
          </p:cNvPr>
          <p:cNvSpPr/>
          <p:nvPr/>
        </p:nvSpPr>
        <p:spPr>
          <a:xfrm>
            <a:off x="5004048" y="2655309"/>
            <a:ext cx="3718295" cy="754498"/>
          </a:xfrm>
          <a:prstGeom prst="rect">
            <a:avLst/>
          </a:prstGeom>
          <a:solidFill>
            <a:srgbClr val="8214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US" sz="1300" dirty="0">
                <a:solidFill>
                  <a:srgbClr val="FFFFFF"/>
                </a:solidFill>
              </a:rPr>
              <a:t>Provide mezzanine financing solutions to mid-market companies looking to fund: 1. Growth / expansion 2. Acquisitions &amp; bolt-</a:t>
            </a:r>
            <a:r>
              <a:rPr lang="en-US" sz="1300" dirty="0" err="1">
                <a:solidFill>
                  <a:srgbClr val="FFFFFF"/>
                </a:solidFill>
              </a:rPr>
              <a:t>ons</a:t>
            </a:r>
            <a:r>
              <a:rPr lang="en-US" sz="1300" dirty="0">
                <a:solidFill>
                  <a:srgbClr val="FFFFFF"/>
                </a:solidFill>
              </a:rPr>
              <a:t> 3. Recapitalize balance sheets 4. LBOs</a:t>
            </a:r>
          </a:p>
        </p:txBody>
      </p:sp>
      <p:sp>
        <p:nvSpPr>
          <p:cNvPr id="44" name="Rectangle 43">
            <a:extLst>
              <a:ext uri="{FF2B5EF4-FFF2-40B4-BE49-F238E27FC236}">
                <a16:creationId xmlns:a16="http://schemas.microsoft.com/office/drawing/2014/main" id="{88B9AE18-7F93-494A-82A6-B19AADCA5E40}"/>
              </a:ext>
            </a:extLst>
          </p:cNvPr>
          <p:cNvSpPr/>
          <p:nvPr/>
        </p:nvSpPr>
        <p:spPr>
          <a:xfrm>
            <a:off x="5004048" y="3609811"/>
            <a:ext cx="3718295" cy="754498"/>
          </a:xfrm>
          <a:prstGeom prst="rect">
            <a:avLst/>
          </a:prstGeom>
          <a:solidFill>
            <a:srgbClr val="8214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US" sz="1300" dirty="0">
                <a:solidFill>
                  <a:srgbClr val="FFFFFF"/>
                </a:solidFill>
              </a:rPr>
              <a:t>Invest across key defensive sectors such as healthcare, education, logistics; in addition to “opportunistic” sectors</a:t>
            </a:r>
          </a:p>
        </p:txBody>
      </p:sp>
      <p:sp>
        <p:nvSpPr>
          <p:cNvPr id="47" name="Rectangle 46">
            <a:extLst>
              <a:ext uri="{FF2B5EF4-FFF2-40B4-BE49-F238E27FC236}">
                <a16:creationId xmlns:a16="http://schemas.microsoft.com/office/drawing/2014/main" id="{C347ABE3-E865-4AF3-BDEF-658EAD906919}"/>
              </a:ext>
            </a:extLst>
          </p:cNvPr>
          <p:cNvSpPr/>
          <p:nvPr/>
        </p:nvSpPr>
        <p:spPr>
          <a:xfrm>
            <a:off x="5004048" y="4564313"/>
            <a:ext cx="3718295" cy="754498"/>
          </a:xfrm>
          <a:prstGeom prst="rect">
            <a:avLst/>
          </a:prstGeom>
          <a:solidFill>
            <a:srgbClr val="8214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US" sz="1300" dirty="0">
                <a:solidFill>
                  <a:srgbClr val="FFFFFF"/>
                </a:solidFill>
              </a:rPr>
              <a:t>Deliver </a:t>
            </a:r>
            <a:r>
              <a:rPr lang="en-US" sz="1300" u="sng" dirty="0">
                <a:solidFill>
                  <a:srgbClr val="FFFFFF"/>
                </a:solidFill>
              </a:rPr>
              <a:t>healthy risk-adjusted returns </a:t>
            </a:r>
            <a:r>
              <a:rPr lang="en-US" sz="1300" dirty="0">
                <a:solidFill>
                  <a:srgbClr val="FFFFFF"/>
                </a:solidFill>
              </a:rPr>
              <a:t>with contractual income and downside protection, while participating in the upside through equity warrants</a:t>
            </a:r>
          </a:p>
        </p:txBody>
      </p:sp>
      <p:sp>
        <p:nvSpPr>
          <p:cNvPr id="48" name="Rectangle 47">
            <a:extLst>
              <a:ext uri="{FF2B5EF4-FFF2-40B4-BE49-F238E27FC236}">
                <a16:creationId xmlns:a16="http://schemas.microsoft.com/office/drawing/2014/main" id="{70619204-DF9D-4E5E-935A-4C6565BA5B36}"/>
              </a:ext>
            </a:extLst>
          </p:cNvPr>
          <p:cNvSpPr/>
          <p:nvPr/>
        </p:nvSpPr>
        <p:spPr>
          <a:xfrm>
            <a:off x="5004048" y="5518816"/>
            <a:ext cx="3718295" cy="754498"/>
          </a:xfrm>
          <a:prstGeom prst="rect">
            <a:avLst/>
          </a:prstGeom>
          <a:solidFill>
            <a:srgbClr val="8214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US" sz="1300" dirty="0">
                <a:solidFill>
                  <a:srgbClr val="FFFFFF"/>
                </a:solidFill>
              </a:rPr>
              <a:t>Targets gross returns in excess of 15% with an average annual 7-8% dividend yield</a:t>
            </a:r>
          </a:p>
        </p:txBody>
      </p:sp>
      <p:sp>
        <p:nvSpPr>
          <p:cNvPr id="49" name="Oval 48">
            <a:extLst>
              <a:ext uri="{FF2B5EF4-FFF2-40B4-BE49-F238E27FC236}">
                <a16:creationId xmlns:a16="http://schemas.microsoft.com/office/drawing/2014/main" id="{B717B6CD-EB6B-4380-B230-6BEF0D204DD6}"/>
              </a:ext>
            </a:extLst>
          </p:cNvPr>
          <p:cNvSpPr/>
          <p:nvPr/>
        </p:nvSpPr>
        <p:spPr>
          <a:xfrm>
            <a:off x="4798308" y="1634547"/>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2142A"/>
                </a:solidFill>
              </a:rPr>
              <a:t>A</a:t>
            </a:r>
          </a:p>
        </p:txBody>
      </p:sp>
      <p:sp>
        <p:nvSpPr>
          <p:cNvPr id="50" name="Oval 49">
            <a:extLst>
              <a:ext uri="{FF2B5EF4-FFF2-40B4-BE49-F238E27FC236}">
                <a16:creationId xmlns:a16="http://schemas.microsoft.com/office/drawing/2014/main" id="{15A2B94E-DB4F-4379-850B-164CB0D7B018}"/>
              </a:ext>
            </a:extLst>
          </p:cNvPr>
          <p:cNvSpPr/>
          <p:nvPr/>
        </p:nvSpPr>
        <p:spPr>
          <a:xfrm>
            <a:off x="4798308" y="5479044"/>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2142A"/>
                </a:solidFill>
              </a:rPr>
              <a:t>E</a:t>
            </a:r>
          </a:p>
        </p:txBody>
      </p:sp>
      <p:sp>
        <p:nvSpPr>
          <p:cNvPr id="54" name="Oval 53">
            <a:extLst>
              <a:ext uri="{FF2B5EF4-FFF2-40B4-BE49-F238E27FC236}">
                <a16:creationId xmlns:a16="http://schemas.microsoft.com/office/drawing/2014/main" id="{F5B44172-AD18-4BAA-9487-28B3562FD842}"/>
              </a:ext>
            </a:extLst>
          </p:cNvPr>
          <p:cNvSpPr/>
          <p:nvPr/>
        </p:nvSpPr>
        <p:spPr>
          <a:xfrm>
            <a:off x="4798308" y="2595671"/>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2142A"/>
                </a:solidFill>
              </a:rPr>
              <a:t>B</a:t>
            </a:r>
          </a:p>
        </p:txBody>
      </p:sp>
      <p:sp>
        <p:nvSpPr>
          <p:cNvPr id="55" name="Oval 54">
            <a:extLst>
              <a:ext uri="{FF2B5EF4-FFF2-40B4-BE49-F238E27FC236}">
                <a16:creationId xmlns:a16="http://schemas.microsoft.com/office/drawing/2014/main" id="{FF7CEBEC-D296-4BCF-A59D-C5AC08626AD4}"/>
              </a:ext>
            </a:extLst>
          </p:cNvPr>
          <p:cNvSpPr/>
          <p:nvPr/>
        </p:nvSpPr>
        <p:spPr>
          <a:xfrm>
            <a:off x="4798308" y="3556795"/>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2142A"/>
                </a:solidFill>
              </a:rPr>
              <a:t>C</a:t>
            </a:r>
          </a:p>
        </p:txBody>
      </p:sp>
      <p:sp>
        <p:nvSpPr>
          <p:cNvPr id="56" name="Oval 55">
            <a:extLst>
              <a:ext uri="{FF2B5EF4-FFF2-40B4-BE49-F238E27FC236}">
                <a16:creationId xmlns:a16="http://schemas.microsoft.com/office/drawing/2014/main" id="{AA5926A1-9A08-4BDA-822D-4C6A3C8A55E7}"/>
              </a:ext>
            </a:extLst>
          </p:cNvPr>
          <p:cNvSpPr/>
          <p:nvPr/>
        </p:nvSpPr>
        <p:spPr>
          <a:xfrm>
            <a:off x="4798308" y="4517919"/>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2142A"/>
                </a:solidFill>
              </a:rPr>
              <a:t>D</a:t>
            </a:r>
          </a:p>
        </p:txBody>
      </p:sp>
      <p:sp>
        <p:nvSpPr>
          <p:cNvPr id="57" name="Rectangle 56">
            <a:extLst>
              <a:ext uri="{FF2B5EF4-FFF2-40B4-BE49-F238E27FC236}">
                <a16:creationId xmlns:a16="http://schemas.microsoft.com/office/drawing/2014/main" id="{9BC1EB15-C290-47DE-B6A7-C888E399ECB4}"/>
              </a:ext>
            </a:extLst>
          </p:cNvPr>
          <p:cNvSpPr/>
          <p:nvPr>
            <p:custDataLst>
              <p:tags r:id="rId1"/>
            </p:custDataLst>
          </p:nvPr>
        </p:nvSpPr>
        <p:spPr>
          <a:xfrm>
            <a:off x="871640" y="2060848"/>
            <a:ext cx="1513691" cy="657295"/>
          </a:xfrm>
          <a:prstGeom prst="rect">
            <a:avLst/>
          </a:prstGeom>
          <a:solidFill>
            <a:srgbClr val="82142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sz="1350" b="1" dirty="0">
                <a:solidFill>
                  <a:schemeClr val="bg1"/>
                </a:solidFill>
                <a:latin typeface="+mj-lt"/>
                <a:cs typeface="Arial" panose="020B0604020202020204" pitchFamily="34" charset="0"/>
              </a:rPr>
              <a:t>Regulus Asset Management Limited (“RAML”)</a:t>
            </a:r>
          </a:p>
        </p:txBody>
      </p:sp>
      <p:cxnSp>
        <p:nvCxnSpPr>
          <p:cNvPr id="61" name="Straight Arrow Connector 60">
            <a:extLst>
              <a:ext uri="{FF2B5EF4-FFF2-40B4-BE49-F238E27FC236}">
                <a16:creationId xmlns:a16="http://schemas.microsoft.com/office/drawing/2014/main" id="{560B979B-A602-4CC2-A2E5-0D1F91D21F17}"/>
              </a:ext>
            </a:extLst>
          </p:cNvPr>
          <p:cNvCxnSpPr>
            <a:stCxn id="57" idx="2"/>
            <a:endCxn id="34" idx="0"/>
          </p:cNvCxnSpPr>
          <p:nvPr/>
        </p:nvCxnSpPr>
        <p:spPr>
          <a:xfrm flipH="1">
            <a:off x="1628485" y="2718143"/>
            <a:ext cx="1" cy="940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BD52924C-FD56-43DB-B097-7F154D885154}"/>
              </a:ext>
            </a:extLst>
          </p:cNvPr>
          <p:cNvSpPr/>
          <p:nvPr>
            <p:custDataLst>
              <p:tags r:id="rId2"/>
            </p:custDataLst>
          </p:nvPr>
        </p:nvSpPr>
        <p:spPr>
          <a:xfrm>
            <a:off x="1669788" y="2962011"/>
            <a:ext cx="957996" cy="452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sz="1350" b="1" dirty="0">
                <a:solidFill>
                  <a:srgbClr val="565559"/>
                </a:solidFill>
                <a:latin typeface="+mj-lt"/>
                <a:cs typeface="Arial" panose="020B0604020202020204" pitchFamily="34" charset="0"/>
              </a:rPr>
              <a:t>Investment Manager</a:t>
            </a:r>
          </a:p>
        </p:txBody>
      </p:sp>
    </p:spTree>
    <p:extLst>
      <p:ext uri="{BB962C8B-B14F-4D97-AF65-F5344CB8AC3E}">
        <p14:creationId xmlns:p14="http://schemas.microsoft.com/office/powerpoint/2010/main" val="284100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3"/>
          <p:cNvSpPr/>
          <p:nvPr/>
        </p:nvSpPr>
        <p:spPr>
          <a:xfrm rot="10800000">
            <a:off x="-2167075" y="1112044"/>
            <a:ext cx="5040000" cy="5040000"/>
          </a:xfrm>
          <a:prstGeom prst="pie">
            <a:avLst>
              <a:gd name="adj1" fmla="val 5408522"/>
              <a:gd name="adj2" fmla="val 162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54" name="Group 53"/>
          <p:cNvGrpSpPr/>
          <p:nvPr/>
        </p:nvGrpSpPr>
        <p:grpSpPr>
          <a:xfrm>
            <a:off x="504308" y="5135680"/>
            <a:ext cx="8182492" cy="813600"/>
            <a:chOff x="504308" y="5135680"/>
            <a:chExt cx="8182492" cy="813600"/>
          </a:xfrm>
        </p:grpSpPr>
        <p:sp>
          <p:nvSpPr>
            <p:cNvPr id="46" name="Rectangle 45"/>
            <p:cNvSpPr/>
            <p:nvPr/>
          </p:nvSpPr>
          <p:spPr>
            <a:xfrm>
              <a:off x="958883" y="5135680"/>
              <a:ext cx="1486800" cy="813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cs typeface="Arial" panose="020B0604020202020204" pitchFamily="34" charset="0"/>
              </a:endParaRPr>
            </a:p>
          </p:txBody>
        </p:sp>
        <p:sp>
          <p:nvSpPr>
            <p:cNvPr id="48" name="Rectangle 47"/>
            <p:cNvSpPr/>
            <p:nvPr/>
          </p:nvSpPr>
          <p:spPr>
            <a:xfrm>
              <a:off x="2405343" y="5135680"/>
              <a:ext cx="6281457" cy="813600"/>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cs typeface="Arial" panose="020B0604020202020204" pitchFamily="34" charset="0"/>
              </a:endParaRPr>
            </a:p>
          </p:txBody>
        </p:sp>
        <p:sp>
          <p:nvSpPr>
            <p:cNvPr id="44" name="Rectangle 43">
              <a:extLst>
                <a:ext uri="{FF2B5EF4-FFF2-40B4-BE49-F238E27FC236}">
                  <a16:creationId xmlns:a16="http://schemas.microsoft.com/office/drawing/2014/main" id="{873814E8-8301-4D65-95AD-9A8AEA01286E}"/>
                </a:ext>
              </a:extLst>
            </p:cNvPr>
            <p:cNvSpPr/>
            <p:nvPr>
              <p:custDataLst>
                <p:tags r:id="rId9"/>
              </p:custDataLst>
            </p:nvPr>
          </p:nvSpPr>
          <p:spPr>
            <a:xfrm>
              <a:off x="1317906" y="5288734"/>
              <a:ext cx="1089662" cy="5074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4288" rIns="34288" rtlCol="0" anchor="ctr"/>
            <a:lstStyle/>
            <a:p>
              <a:pPr algn="r"/>
              <a:r>
                <a:rPr lang="en-US" sz="1100" b="1" dirty="0">
                  <a:solidFill>
                    <a:srgbClr val="565559"/>
                  </a:solidFill>
                  <a:latin typeface="+mj-lt"/>
                  <a:cs typeface="Arial" panose="020B0604020202020204" pitchFamily="34" charset="0"/>
                </a:rPr>
                <a:t>Group’s investment track record</a:t>
              </a:r>
            </a:p>
          </p:txBody>
        </p:sp>
        <p:sp>
          <p:nvSpPr>
            <p:cNvPr id="45" name="Rectangle 44">
              <a:extLst>
                <a:ext uri="{FF2B5EF4-FFF2-40B4-BE49-F238E27FC236}">
                  <a16:creationId xmlns:a16="http://schemas.microsoft.com/office/drawing/2014/main" id="{B464256A-D8E8-4C18-B853-44FCE0393434}"/>
                </a:ext>
              </a:extLst>
            </p:cNvPr>
            <p:cNvSpPr/>
            <p:nvPr>
              <p:custDataLst>
                <p:tags r:id="rId10"/>
              </p:custDataLst>
            </p:nvPr>
          </p:nvSpPr>
          <p:spPr>
            <a:xfrm>
              <a:off x="2536006" y="5144009"/>
              <a:ext cx="6060472" cy="7910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128585" indent="-128585" algn="just">
                <a:buFont typeface="Wingdings" panose="05000000000000000000" pitchFamily="2" charset="2"/>
                <a:buChar char="§"/>
              </a:pPr>
              <a:r>
                <a:rPr lang="en-US" sz="1050" dirty="0">
                  <a:solidFill>
                    <a:srgbClr val="192541"/>
                  </a:solidFill>
                  <a:latin typeface="+mj-lt"/>
                  <a:cs typeface="Arial" panose="020B0604020202020204" pitchFamily="34" charset="0"/>
                </a:rPr>
                <a:t>Raised/advised on financings in excess of c. USD 50 billion globally; across both mid-market and large “elephant” deals</a:t>
              </a:r>
            </a:p>
            <a:p>
              <a:pPr marL="128585" indent="-128585" algn="just">
                <a:buFont typeface="Wingdings" panose="05000000000000000000" pitchFamily="2" charset="2"/>
                <a:buChar char="§"/>
              </a:pPr>
              <a:r>
                <a:rPr lang="en-US" sz="1050" dirty="0">
                  <a:solidFill>
                    <a:srgbClr val="192541"/>
                  </a:solidFill>
                  <a:latin typeface="+mj-lt"/>
                  <a:cs typeface="Arial" panose="020B0604020202020204" pitchFamily="34" charset="0"/>
                </a:rPr>
                <a:t>Deployed c. USD500 million</a:t>
              </a:r>
              <a:r>
                <a:rPr lang="en-US" sz="1050" baseline="30000" dirty="0">
                  <a:solidFill>
                    <a:srgbClr val="192541"/>
                  </a:solidFill>
                  <a:latin typeface="+mj-lt"/>
                  <a:cs typeface="Arial" panose="020B0604020202020204" pitchFamily="34" charset="0"/>
                </a:rPr>
                <a:t>1</a:t>
              </a:r>
              <a:r>
                <a:rPr lang="en-US" sz="1050" dirty="0">
                  <a:solidFill>
                    <a:srgbClr val="192541"/>
                  </a:solidFill>
                  <a:latin typeface="+mj-lt"/>
                  <a:cs typeface="Arial" panose="020B0604020202020204" pitchFamily="34" charset="0"/>
                </a:rPr>
                <a:t> across mid-market transactions over the period 2011-2017;                </a:t>
              </a:r>
            </a:p>
            <a:p>
              <a:pPr algn="just"/>
              <a:r>
                <a:rPr lang="en-US" sz="1050" dirty="0">
                  <a:solidFill>
                    <a:srgbClr val="192541"/>
                  </a:solidFill>
                  <a:latin typeface="+mj-lt"/>
                  <a:cs typeface="Arial" panose="020B0604020202020204" pitchFamily="34" charset="0"/>
                </a:rPr>
                <a:t>     AUM of c. USD850 million as of 2017 </a:t>
              </a:r>
            </a:p>
            <a:p>
              <a:pPr marL="128585" indent="-128585" algn="just">
                <a:buFont typeface="Wingdings" panose="05000000000000000000" pitchFamily="2" charset="2"/>
                <a:buChar char="§"/>
              </a:pPr>
              <a:r>
                <a:rPr lang="en-US" sz="1050" dirty="0">
                  <a:solidFill>
                    <a:srgbClr val="192541"/>
                  </a:solidFill>
                  <a:latin typeface="+mj-lt"/>
                  <a:cs typeface="Arial" panose="020B0604020202020204" pitchFamily="34" charset="0"/>
                </a:rPr>
                <a:t>Backed by a large number of institutional and corporate investors from emerging and developing markets</a:t>
              </a:r>
            </a:p>
          </p:txBody>
        </p:sp>
        <p:grpSp>
          <p:nvGrpSpPr>
            <p:cNvPr id="50" name="Group 49"/>
            <p:cNvGrpSpPr/>
            <p:nvPr/>
          </p:nvGrpSpPr>
          <p:grpSpPr>
            <a:xfrm>
              <a:off x="504308" y="5135680"/>
              <a:ext cx="813600" cy="813600"/>
              <a:chOff x="428625" y="4860099"/>
              <a:chExt cx="584947" cy="584947"/>
            </a:xfrm>
          </p:grpSpPr>
          <p:sp>
            <p:nvSpPr>
              <p:cNvPr id="47" name="Oval 46"/>
              <p:cNvSpPr/>
              <p:nvPr/>
            </p:nvSpPr>
            <p:spPr>
              <a:xfrm>
                <a:off x="428625" y="4860099"/>
                <a:ext cx="584947" cy="584947"/>
              </a:xfrm>
              <a:prstGeom prst="ellipse">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cs typeface="Arial" panose="020B0604020202020204" pitchFamily="34" charset="0"/>
                </a:endParaRPr>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9648" y="4981122"/>
                <a:ext cx="342900" cy="342900"/>
              </a:xfrm>
              <a:prstGeom prst="rect">
                <a:avLst/>
              </a:prstGeom>
            </p:spPr>
          </p:pic>
        </p:grpSp>
      </p:grpSp>
      <p:grpSp>
        <p:nvGrpSpPr>
          <p:cNvPr id="59" name="Group 58"/>
          <p:cNvGrpSpPr/>
          <p:nvPr/>
        </p:nvGrpSpPr>
        <p:grpSpPr>
          <a:xfrm>
            <a:off x="644116" y="2245344"/>
            <a:ext cx="8042684" cy="813600"/>
            <a:chOff x="644116" y="2286619"/>
            <a:chExt cx="8042684" cy="813600"/>
          </a:xfrm>
        </p:grpSpPr>
        <p:sp>
          <p:nvSpPr>
            <p:cNvPr id="25" name="Rectangle 24"/>
            <p:cNvSpPr/>
            <p:nvPr/>
          </p:nvSpPr>
          <p:spPr>
            <a:xfrm>
              <a:off x="985292" y="2286619"/>
              <a:ext cx="1714500" cy="81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cs typeface="Arial" panose="020B0604020202020204" pitchFamily="34" charset="0"/>
              </a:endParaRPr>
            </a:p>
          </p:txBody>
        </p:sp>
        <p:sp>
          <p:nvSpPr>
            <p:cNvPr id="27" name="Rectangle 26"/>
            <p:cNvSpPr/>
            <p:nvPr/>
          </p:nvSpPr>
          <p:spPr>
            <a:xfrm>
              <a:off x="2698970" y="2286619"/>
              <a:ext cx="5987830" cy="8136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cs typeface="Arial" panose="020B0604020202020204" pitchFamily="34" charset="0"/>
              </a:endParaRPr>
            </a:p>
          </p:txBody>
        </p:sp>
        <p:sp>
          <p:nvSpPr>
            <p:cNvPr id="23" name="Rectangle 22">
              <a:extLst>
                <a:ext uri="{FF2B5EF4-FFF2-40B4-BE49-F238E27FC236}">
                  <a16:creationId xmlns:a16="http://schemas.microsoft.com/office/drawing/2014/main" id="{873814E8-8301-4D65-95AD-9A8AEA01286E}"/>
                </a:ext>
              </a:extLst>
            </p:cNvPr>
            <p:cNvSpPr/>
            <p:nvPr>
              <p:custDataLst>
                <p:tags r:id="rId7"/>
              </p:custDataLst>
            </p:nvPr>
          </p:nvSpPr>
          <p:spPr>
            <a:xfrm>
              <a:off x="1477363" y="2360396"/>
              <a:ext cx="1184313" cy="6121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4288" rIns="34288" rtlCol="0" anchor="ctr"/>
            <a:lstStyle/>
            <a:p>
              <a:pPr algn="r"/>
              <a:r>
                <a:rPr lang="en-US" sz="1100" b="1" dirty="0">
                  <a:solidFill>
                    <a:schemeClr val="bg1"/>
                  </a:solidFill>
                  <a:latin typeface="+mj-lt"/>
                  <a:cs typeface="Arial" panose="020B0604020202020204" pitchFamily="34" charset="0"/>
                </a:rPr>
                <a:t>Consumer- focused sectors; need for tailored growth capital</a:t>
              </a:r>
            </a:p>
          </p:txBody>
        </p:sp>
        <p:sp>
          <p:nvSpPr>
            <p:cNvPr id="24" name="Rectangle 23">
              <a:extLst>
                <a:ext uri="{FF2B5EF4-FFF2-40B4-BE49-F238E27FC236}">
                  <a16:creationId xmlns:a16="http://schemas.microsoft.com/office/drawing/2014/main" id="{B464256A-D8E8-4C18-B853-44FCE0393434}"/>
                </a:ext>
              </a:extLst>
            </p:cNvPr>
            <p:cNvSpPr/>
            <p:nvPr>
              <p:custDataLst>
                <p:tags r:id="rId8"/>
              </p:custDataLst>
            </p:nvPr>
          </p:nvSpPr>
          <p:spPr>
            <a:xfrm>
              <a:off x="2771800" y="2352675"/>
              <a:ext cx="5824678" cy="685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nchorCtr="0"/>
            <a:lstStyle/>
            <a:p>
              <a:pPr marL="128585" indent="-128585" algn="just">
                <a:buFont typeface="Wingdings" panose="05000000000000000000" pitchFamily="2" charset="2"/>
                <a:buChar char="§"/>
              </a:pPr>
              <a:r>
                <a:rPr lang="en-US" sz="1050" dirty="0">
                  <a:solidFill>
                    <a:schemeClr val="accent1"/>
                  </a:solidFill>
                  <a:latin typeface="+mj-lt"/>
                  <a:cs typeface="Arial" panose="020B0604020202020204" pitchFamily="34" charset="0"/>
                </a:rPr>
                <a:t>RAML team has extensive experience of financing and investment/advisory experience across defensive consumer-focused industries, growing between 4% and 12% annually</a:t>
              </a:r>
            </a:p>
            <a:p>
              <a:pPr marL="128585" indent="-128585" algn="just">
                <a:buFont typeface="Wingdings" panose="05000000000000000000" pitchFamily="2" charset="2"/>
                <a:buChar char="§"/>
              </a:pPr>
              <a:r>
                <a:rPr lang="en-US" sz="1050" dirty="0">
                  <a:solidFill>
                    <a:schemeClr val="accent1"/>
                  </a:solidFill>
                  <a:latin typeface="+mj-lt"/>
                  <a:cs typeface="Arial" panose="020B0604020202020204" pitchFamily="34" charset="0"/>
                </a:rPr>
                <a:t>Limited access to bank financing for companies looking for growth highlights an opportunity for bespoke private capital solutions</a:t>
              </a:r>
            </a:p>
          </p:txBody>
        </p:sp>
        <p:grpSp>
          <p:nvGrpSpPr>
            <p:cNvPr id="12" name="Group 11"/>
            <p:cNvGrpSpPr/>
            <p:nvPr/>
          </p:nvGrpSpPr>
          <p:grpSpPr>
            <a:xfrm>
              <a:off x="644116" y="2286619"/>
              <a:ext cx="813600" cy="813600"/>
              <a:chOff x="428625" y="2558051"/>
              <a:chExt cx="584947" cy="584947"/>
            </a:xfrm>
          </p:grpSpPr>
          <p:sp>
            <p:nvSpPr>
              <p:cNvPr id="26" name="Oval 25"/>
              <p:cNvSpPr/>
              <p:nvPr/>
            </p:nvSpPr>
            <p:spPr>
              <a:xfrm>
                <a:off x="428625" y="2558051"/>
                <a:ext cx="584947" cy="584947"/>
              </a:xfrm>
              <a:prstGeom prst="ellipse">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cs typeface="Arial" panose="020B0604020202020204" pitchFamily="34" charset="0"/>
                </a:endParaRPr>
              </a:p>
            </p:txBody>
          </p:sp>
          <p:sp>
            <p:nvSpPr>
              <p:cNvPr id="15" name="Freeform 6"/>
              <p:cNvSpPr>
                <a:spLocks noChangeAspect="1" noEditPoints="1"/>
              </p:cNvSpPr>
              <p:nvPr/>
            </p:nvSpPr>
            <p:spPr bwMode="auto">
              <a:xfrm>
                <a:off x="550423" y="2679074"/>
                <a:ext cx="341351" cy="342900"/>
              </a:xfrm>
              <a:custGeom>
                <a:avLst/>
                <a:gdLst>
                  <a:gd name="T0" fmla="*/ 1924 w 3965"/>
                  <a:gd name="T1" fmla="*/ 1442 h 3984"/>
                  <a:gd name="T2" fmla="*/ 1517 w 3965"/>
                  <a:gd name="T3" fmla="*/ 1601 h 3984"/>
                  <a:gd name="T4" fmla="*/ 1319 w 3965"/>
                  <a:gd name="T5" fmla="*/ 1988 h 3984"/>
                  <a:gd name="T6" fmla="*/ 1434 w 3965"/>
                  <a:gd name="T7" fmla="*/ 2417 h 3984"/>
                  <a:gd name="T8" fmla="*/ 1796 w 3965"/>
                  <a:gd name="T9" fmla="*/ 2654 h 3984"/>
                  <a:gd name="T10" fmla="*/ 2237 w 3965"/>
                  <a:gd name="T11" fmla="*/ 2584 h 3984"/>
                  <a:gd name="T12" fmla="*/ 2509 w 3965"/>
                  <a:gd name="T13" fmla="*/ 2248 h 3984"/>
                  <a:gd name="T14" fmla="*/ 2985 w 3965"/>
                  <a:gd name="T15" fmla="*/ 1796 h 3984"/>
                  <a:gd name="T16" fmla="*/ 2960 w 3965"/>
                  <a:gd name="T17" fmla="*/ 2398 h 3984"/>
                  <a:gd name="T18" fmla="*/ 2636 w 3965"/>
                  <a:gd name="T19" fmla="*/ 2881 h 3984"/>
                  <a:gd name="T20" fmla="*/ 2104 w 3965"/>
                  <a:gd name="T21" fmla="*/ 3130 h 3984"/>
                  <a:gd name="T22" fmla="*/ 1505 w 3965"/>
                  <a:gd name="T23" fmla="*/ 3058 h 3984"/>
                  <a:gd name="T24" fmla="*/ 1049 w 3965"/>
                  <a:gd name="T25" fmla="*/ 2698 h 3984"/>
                  <a:gd name="T26" fmla="*/ 843 w 3965"/>
                  <a:gd name="T27" fmla="*/ 2144 h 3984"/>
                  <a:gd name="T28" fmla="*/ 960 w 3965"/>
                  <a:gd name="T29" fmla="*/ 1554 h 3984"/>
                  <a:gd name="T30" fmla="*/ 1354 w 3965"/>
                  <a:gd name="T31" fmla="*/ 1128 h 3984"/>
                  <a:gd name="T32" fmla="*/ 1928 w 3965"/>
                  <a:gd name="T33" fmla="*/ 965 h 3984"/>
                  <a:gd name="T34" fmla="*/ 2564 w 3965"/>
                  <a:gd name="T35" fmla="*/ 232 h 3984"/>
                  <a:gd name="T36" fmla="*/ 2389 w 3965"/>
                  <a:gd name="T37" fmla="*/ 527 h 3984"/>
                  <a:gd name="T38" fmla="*/ 1825 w 3965"/>
                  <a:gd name="T39" fmla="*/ 681 h 3984"/>
                  <a:gd name="T40" fmla="*/ 1179 w 3965"/>
                  <a:gd name="T41" fmla="*/ 899 h 3984"/>
                  <a:gd name="T42" fmla="*/ 724 w 3965"/>
                  <a:gd name="T43" fmla="*/ 1388 h 3984"/>
                  <a:gd name="T44" fmla="*/ 552 w 3965"/>
                  <a:gd name="T45" fmla="*/ 2054 h 3984"/>
                  <a:gd name="T46" fmla="*/ 724 w 3965"/>
                  <a:gd name="T47" fmla="*/ 2721 h 3984"/>
                  <a:gd name="T48" fmla="*/ 1179 w 3965"/>
                  <a:gd name="T49" fmla="*/ 3210 h 3984"/>
                  <a:gd name="T50" fmla="*/ 1825 w 3965"/>
                  <a:gd name="T51" fmla="*/ 3428 h 3984"/>
                  <a:gd name="T52" fmla="*/ 2508 w 3965"/>
                  <a:gd name="T53" fmla="*/ 3304 h 3984"/>
                  <a:gd name="T54" fmla="*/ 3026 w 3965"/>
                  <a:gd name="T55" fmla="*/ 2883 h 3984"/>
                  <a:gd name="T56" fmla="*/ 3289 w 3965"/>
                  <a:gd name="T57" fmla="*/ 2258 h 3984"/>
                  <a:gd name="T58" fmla="*/ 3218 w 3965"/>
                  <a:gd name="T59" fmla="*/ 1579 h 3984"/>
                  <a:gd name="T60" fmla="*/ 3642 w 3965"/>
                  <a:gd name="T61" fmla="*/ 1494 h 3984"/>
                  <a:gd name="T62" fmla="*/ 3856 w 3965"/>
                  <a:gd name="T63" fmla="*/ 2054 h 3984"/>
                  <a:gd name="T64" fmla="*/ 3680 w 3965"/>
                  <a:gd name="T65" fmla="*/ 2858 h 3984"/>
                  <a:gd name="T66" fmla="*/ 3207 w 3965"/>
                  <a:gd name="T67" fmla="*/ 3497 h 3984"/>
                  <a:gd name="T68" fmla="*/ 2514 w 3965"/>
                  <a:gd name="T69" fmla="*/ 3894 h 3984"/>
                  <a:gd name="T70" fmla="*/ 1686 w 3965"/>
                  <a:gd name="T71" fmla="*/ 3970 h 3984"/>
                  <a:gd name="T72" fmla="*/ 923 w 3965"/>
                  <a:gd name="T73" fmla="*/ 3701 h 3984"/>
                  <a:gd name="T74" fmla="*/ 345 w 3965"/>
                  <a:gd name="T75" fmla="*/ 3156 h 3984"/>
                  <a:gd name="T76" fmla="*/ 33 w 3965"/>
                  <a:gd name="T77" fmla="*/ 2414 h 3984"/>
                  <a:gd name="T78" fmla="*/ 59 w 3965"/>
                  <a:gd name="T79" fmla="*/ 1580 h 3984"/>
                  <a:gd name="T80" fmla="*/ 414 w 3965"/>
                  <a:gd name="T81" fmla="*/ 860 h 3984"/>
                  <a:gd name="T82" fmla="*/ 1021 w 3965"/>
                  <a:gd name="T83" fmla="*/ 351 h 3984"/>
                  <a:gd name="T84" fmla="*/ 1806 w 3965"/>
                  <a:gd name="T85" fmla="*/ 128 h 3984"/>
                  <a:gd name="T86" fmla="*/ 3280 w 3965"/>
                  <a:gd name="T87" fmla="*/ 4 h 3984"/>
                  <a:gd name="T88" fmla="*/ 3328 w 3965"/>
                  <a:gd name="T89" fmla="*/ 26 h 3984"/>
                  <a:gd name="T90" fmla="*/ 3357 w 3965"/>
                  <a:gd name="T91" fmla="*/ 57 h 3984"/>
                  <a:gd name="T92" fmla="*/ 3373 w 3965"/>
                  <a:gd name="T93" fmla="*/ 99 h 3984"/>
                  <a:gd name="T94" fmla="*/ 3868 w 3965"/>
                  <a:gd name="T95" fmla="*/ 594 h 3984"/>
                  <a:gd name="T96" fmla="*/ 3955 w 3965"/>
                  <a:gd name="T97" fmla="*/ 667 h 3984"/>
                  <a:gd name="T98" fmla="*/ 3439 w 3965"/>
                  <a:gd name="T99" fmla="*/ 1290 h 3984"/>
                  <a:gd name="T100" fmla="*/ 2004 w 3965"/>
                  <a:gd name="T101" fmla="*/ 2143 h 3984"/>
                  <a:gd name="T102" fmla="*/ 1835 w 3965"/>
                  <a:gd name="T103" fmla="*/ 2088 h 3984"/>
                  <a:gd name="T104" fmla="*/ 1858 w 3965"/>
                  <a:gd name="T105" fmla="*/ 1915 h 3984"/>
                  <a:gd name="T106" fmla="*/ 3173 w 3965"/>
                  <a:gd name="T107" fmla="*/ 31 h 3984"/>
                  <a:gd name="T108" fmla="*/ 3212 w 3965"/>
                  <a:gd name="T109" fmla="*/ 7 h 3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65" h="3984">
                    <a:moveTo>
                      <a:pt x="1928" y="965"/>
                    </a:moveTo>
                    <a:lnTo>
                      <a:pt x="2011" y="968"/>
                    </a:lnTo>
                    <a:lnTo>
                      <a:pt x="2093" y="977"/>
                    </a:lnTo>
                    <a:lnTo>
                      <a:pt x="2172" y="992"/>
                    </a:lnTo>
                    <a:lnTo>
                      <a:pt x="2250" y="1014"/>
                    </a:lnTo>
                    <a:lnTo>
                      <a:pt x="2325" y="1040"/>
                    </a:lnTo>
                    <a:lnTo>
                      <a:pt x="1924" y="1442"/>
                    </a:lnTo>
                    <a:lnTo>
                      <a:pt x="1857" y="1445"/>
                    </a:lnTo>
                    <a:lnTo>
                      <a:pt x="1794" y="1456"/>
                    </a:lnTo>
                    <a:lnTo>
                      <a:pt x="1732" y="1474"/>
                    </a:lnTo>
                    <a:lnTo>
                      <a:pt x="1673" y="1497"/>
                    </a:lnTo>
                    <a:lnTo>
                      <a:pt x="1617" y="1526"/>
                    </a:lnTo>
                    <a:lnTo>
                      <a:pt x="1564" y="1561"/>
                    </a:lnTo>
                    <a:lnTo>
                      <a:pt x="1517" y="1601"/>
                    </a:lnTo>
                    <a:lnTo>
                      <a:pt x="1472" y="1645"/>
                    </a:lnTo>
                    <a:lnTo>
                      <a:pt x="1433" y="1693"/>
                    </a:lnTo>
                    <a:lnTo>
                      <a:pt x="1398" y="1746"/>
                    </a:lnTo>
                    <a:lnTo>
                      <a:pt x="1369" y="1802"/>
                    </a:lnTo>
                    <a:lnTo>
                      <a:pt x="1346" y="1862"/>
                    </a:lnTo>
                    <a:lnTo>
                      <a:pt x="1329" y="1923"/>
                    </a:lnTo>
                    <a:lnTo>
                      <a:pt x="1319" y="1988"/>
                    </a:lnTo>
                    <a:lnTo>
                      <a:pt x="1315" y="2054"/>
                    </a:lnTo>
                    <a:lnTo>
                      <a:pt x="1319" y="2121"/>
                    </a:lnTo>
                    <a:lnTo>
                      <a:pt x="1329" y="2186"/>
                    </a:lnTo>
                    <a:lnTo>
                      <a:pt x="1346" y="2248"/>
                    </a:lnTo>
                    <a:lnTo>
                      <a:pt x="1370" y="2307"/>
                    </a:lnTo>
                    <a:lnTo>
                      <a:pt x="1398" y="2363"/>
                    </a:lnTo>
                    <a:lnTo>
                      <a:pt x="1434" y="2417"/>
                    </a:lnTo>
                    <a:lnTo>
                      <a:pt x="1473" y="2464"/>
                    </a:lnTo>
                    <a:lnTo>
                      <a:pt x="1518" y="2510"/>
                    </a:lnTo>
                    <a:lnTo>
                      <a:pt x="1566" y="2549"/>
                    </a:lnTo>
                    <a:lnTo>
                      <a:pt x="1619" y="2584"/>
                    </a:lnTo>
                    <a:lnTo>
                      <a:pt x="1675" y="2612"/>
                    </a:lnTo>
                    <a:lnTo>
                      <a:pt x="1734" y="2637"/>
                    </a:lnTo>
                    <a:lnTo>
                      <a:pt x="1796" y="2654"/>
                    </a:lnTo>
                    <a:lnTo>
                      <a:pt x="1861" y="2664"/>
                    </a:lnTo>
                    <a:lnTo>
                      <a:pt x="1928" y="2667"/>
                    </a:lnTo>
                    <a:lnTo>
                      <a:pt x="1994" y="2664"/>
                    </a:lnTo>
                    <a:lnTo>
                      <a:pt x="2059" y="2654"/>
                    </a:lnTo>
                    <a:lnTo>
                      <a:pt x="2121" y="2637"/>
                    </a:lnTo>
                    <a:lnTo>
                      <a:pt x="2181" y="2612"/>
                    </a:lnTo>
                    <a:lnTo>
                      <a:pt x="2237" y="2584"/>
                    </a:lnTo>
                    <a:lnTo>
                      <a:pt x="2289" y="2549"/>
                    </a:lnTo>
                    <a:lnTo>
                      <a:pt x="2338" y="2510"/>
                    </a:lnTo>
                    <a:lnTo>
                      <a:pt x="2382" y="2464"/>
                    </a:lnTo>
                    <a:lnTo>
                      <a:pt x="2421" y="2417"/>
                    </a:lnTo>
                    <a:lnTo>
                      <a:pt x="2456" y="2363"/>
                    </a:lnTo>
                    <a:lnTo>
                      <a:pt x="2486" y="2307"/>
                    </a:lnTo>
                    <a:lnTo>
                      <a:pt x="2509" y="2248"/>
                    </a:lnTo>
                    <a:lnTo>
                      <a:pt x="2526" y="2186"/>
                    </a:lnTo>
                    <a:lnTo>
                      <a:pt x="2536" y="2121"/>
                    </a:lnTo>
                    <a:lnTo>
                      <a:pt x="2539" y="2054"/>
                    </a:lnTo>
                    <a:lnTo>
                      <a:pt x="2538" y="2029"/>
                    </a:lnTo>
                    <a:lnTo>
                      <a:pt x="2932" y="1636"/>
                    </a:lnTo>
                    <a:lnTo>
                      <a:pt x="2962" y="1714"/>
                    </a:lnTo>
                    <a:lnTo>
                      <a:pt x="2985" y="1796"/>
                    </a:lnTo>
                    <a:lnTo>
                      <a:pt x="3002" y="1880"/>
                    </a:lnTo>
                    <a:lnTo>
                      <a:pt x="3013" y="1966"/>
                    </a:lnTo>
                    <a:lnTo>
                      <a:pt x="3015" y="2054"/>
                    </a:lnTo>
                    <a:lnTo>
                      <a:pt x="3013" y="2144"/>
                    </a:lnTo>
                    <a:lnTo>
                      <a:pt x="3002" y="2231"/>
                    </a:lnTo>
                    <a:lnTo>
                      <a:pt x="2985" y="2317"/>
                    </a:lnTo>
                    <a:lnTo>
                      <a:pt x="2960" y="2398"/>
                    </a:lnTo>
                    <a:lnTo>
                      <a:pt x="2930" y="2478"/>
                    </a:lnTo>
                    <a:lnTo>
                      <a:pt x="2894" y="2555"/>
                    </a:lnTo>
                    <a:lnTo>
                      <a:pt x="2853" y="2628"/>
                    </a:lnTo>
                    <a:lnTo>
                      <a:pt x="2805" y="2698"/>
                    </a:lnTo>
                    <a:lnTo>
                      <a:pt x="2754" y="2764"/>
                    </a:lnTo>
                    <a:lnTo>
                      <a:pt x="2697" y="2825"/>
                    </a:lnTo>
                    <a:lnTo>
                      <a:pt x="2636" y="2881"/>
                    </a:lnTo>
                    <a:lnTo>
                      <a:pt x="2570" y="2934"/>
                    </a:lnTo>
                    <a:lnTo>
                      <a:pt x="2500" y="2981"/>
                    </a:lnTo>
                    <a:lnTo>
                      <a:pt x="2427" y="3023"/>
                    </a:lnTo>
                    <a:lnTo>
                      <a:pt x="2350" y="3058"/>
                    </a:lnTo>
                    <a:lnTo>
                      <a:pt x="2271" y="3089"/>
                    </a:lnTo>
                    <a:lnTo>
                      <a:pt x="2189" y="3112"/>
                    </a:lnTo>
                    <a:lnTo>
                      <a:pt x="2104" y="3130"/>
                    </a:lnTo>
                    <a:lnTo>
                      <a:pt x="2017" y="3140"/>
                    </a:lnTo>
                    <a:lnTo>
                      <a:pt x="1928" y="3144"/>
                    </a:lnTo>
                    <a:lnTo>
                      <a:pt x="1839" y="3140"/>
                    </a:lnTo>
                    <a:lnTo>
                      <a:pt x="1751" y="3130"/>
                    </a:lnTo>
                    <a:lnTo>
                      <a:pt x="1667" y="3112"/>
                    </a:lnTo>
                    <a:lnTo>
                      <a:pt x="1584" y="3089"/>
                    </a:lnTo>
                    <a:lnTo>
                      <a:pt x="1505" y="3058"/>
                    </a:lnTo>
                    <a:lnTo>
                      <a:pt x="1428" y="3023"/>
                    </a:lnTo>
                    <a:lnTo>
                      <a:pt x="1354" y="2981"/>
                    </a:lnTo>
                    <a:lnTo>
                      <a:pt x="1285" y="2934"/>
                    </a:lnTo>
                    <a:lnTo>
                      <a:pt x="1219" y="2881"/>
                    </a:lnTo>
                    <a:lnTo>
                      <a:pt x="1158" y="2825"/>
                    </a:lnTo>
                    <a:lnTo>
                      <a:pt x="1102" y="2764"/>
                    </a:lnTo>
                    <a:lnTo>
                      <a:pt x="1049" y="2698"/>
                    </a:lnTo>
                    <a:lnTo>
                      <a:pt x="1002" y="2628"/>
                    </a:lnTo>
                    <a:lnTo>
                      <a:pt x="960" y="2555"/>
                    </a:lnTo>
                    <a:lnTo>
                      <a:pt x="925" y="2478"/>
                    </a:lnTo>
                    <a:lnTo>
                      <a:pt x="894" y="2398"/>
                    </a:lnTo>
                    <a:lnTo>
                      <a:pt x="871" y="2317"/>
                    </a:lnTo>
                    <a:lnTo>
                      <a:pt x="853" y="2231"/>
                    </a:lnTo>
                    <a:lnTo>
                      <a:pt x="843" y="2144"/>
                    </a:lnTo>
                    <a:lnTo>
                      <a:pt x="840" y="2054"/>
                    </a:lnTo>
                    <a:lnTo>
                      <a:pt x="843" y="1965"/>
                    </a:lnTo>
                    <a:lnTo>
                      <a:pt x="853" y="1878"/>
                    </a:lnTo>
                    <a:lnTo>
                      <a:pt x="871" y="1792"/>
                    </a:lnTo>
                    <a:lnTo>
                      <a:pt x="894" y="1711"/>
                    </a:lnTo>
                    <a:lnTo>
                      <a:pt x="925" y="1631"/>
                    </a:lnTo>
                    <a:lnTo>
                      <a:pt x="960" y="1554"/>
                    </a:lnTo>
                    <a:lnTo>
                      <a:pt x="1002" y="1481"/>
                    </a:lnTo>
                    <a:lnTo>
                      <a:pt x="1049" y="1411"/>
                    </a:lnTo>
                    <a:lnTo>
                      <a:pt x="1102" y="1345"/>
                    </a:lnTo>
                    <a:lnTo>
                      <a:pt x="1158" y="1284"/>
                    </a:lnTo>
                    <a:lnTo>
                      <a:pt x="1219" y="1228"/>
                    </a:lnTo>
                    <a:lnTo>
                      <a:pt x="1285" y="1175"/>
                    </a:lnTo>
                    <a:lnTo>
                      <a:pt x="1354" y="1128"/>
                    </a:lnTo>
                    <a:lnTo>
                      <a:pt x="1428" y="1086"/>
                    </a:lnTo>
                    <a:lnTo>
                      <a:pt x="1505" y="1051"/>
                    </a:lnTo>
                    <a:lnTo>
                      <a:pt x="1584" y="1020"/>
                    </a:lnTo>
                    <a:lnTo>
                      <a:pt x="1667" y="997"/>
                    </a:lnTo>
                    <a:lnTo>
                      <a:pt x="1751" y="979"/>
                    </a:lnTo>
                    <a:lnTo>
                      <a:pt x="1839" y="969"/>
                    </a:lnTo>
                    <a:lnTo>
                      <a:pt x="1928" y="965"/>
                    </a:lnTo>
                    <a:close/>
                    <a:moveTo>
                      <a:pt x="1928" y="125"/>
                    </a:moveTo>
                    <a:lnTo>
                      <a:pt x="2038" y="127"/>
                    </a:lnTo>
                    <a:lnTo>
                      <a:pt x="2148" y="137"/>
                    </a:lnTo>
                    <a:lnTo>
                      <a:pt x="2255" y="151"/>
                    </a:lnTo>
                    <a:lnTo>
                      <a:pt x="2360" y="173"/>
                    </a:lnTo>
                    <a:lnTo>
                      <a:pt x="2462" y="200"/>
                    </a:lnTo>
                    <a:lnTo>
                      <a:pt x="2564" y="232"/>
                    </a:lnTo>
                    <a:lnTo>
                      <a:pt x="2473" y="324"/>
                    </a:lnTo>
                    <a:lnTo>
                      <a:pt x="2448" y="352"/>
                    </a:lnTo>
                    <a:lnTo>
                      <a:pt x="2427" y="384"/>
                    </a:lnTo>
                    <a:lnTo>
                      <a:pt x="2411" y="417"/>
                    </a:lnTo>
                    <a:lnTo>
                      <a:pt x="2399" y="452"/>
                    </a:lnTo>
                    <a:lnTo>
                      <a:pt x="2392" y="489"/>
                    </a:lnTo>
                    <a:lnTo>
                      <a:pt x="2389" y="527"/>
                    </a:lnTo>
                    <a:lnTo>
                      <a:pt x="2389" y="756"/>
                    </a:lnTo>
                    <a:lnTo>
                      <a:pt x="2301" y="728"/>
                    </a:lnTo>
                    <a:lnTo>
                      <a:pt x="2211" y="706"/>
                    </a:lnTo>
                    <a:lnTo>
                      <a:pt x="2118" y="690"/>
                    </a:lnTo>
                    <a:lnTo>
                      <a:pt x="2023" y="681"/>
                    </a:lnTo>
                    <a:lnTo>
                      <a:pt x="1928" y="677"/>
                    </a:lnTo>
                    <a:lnTo>
                      <a:pt x="1825" y="681"/>
                    </a:lnTo>
                    <a:lnTo>
                      <a:pt x="1724" y="692"/>
                    </a:lnTo>
                    <a:lnTo>
                      <a:pt x="1627" y="710"/>
                    </a:lnTo>
                    <a:lnTo>
                      <a:pt x="1530" y="736"/>
                    </a:lnTo>
                    <a:lnTo>
                      <a:pt x="1437" y="767"/>
                    </a:lnTo>
                    <a:lnTo>
                      <a:pt x="1348" y="805"/>
                    </a:lnTo>
                    <a:lnTo>
                      <a:pt x="1262" y="849"/>
                    </a:lnTo>
                    <a:lnTo>
                      <a:pt x="1179" y="899"/>
                    </a:lnTo>
                    <a:lnTo>
                      <a:pt x="1099" y="954"/>
                    </a:lnTo>
                    <a:lnTo>
                      <a:pt x="1025" y="1015"/>
                    </a:lnTo>
                    <a:lnTo>
                      <a:pt x="955" y="1080"/>
                    </a:lnTo>
                    <a:lnTo>
                      <a:pt x="890" y="1151"/>
                    </a:lnTo>
                    <a:lnTo>
                      <a:pt x="829" y="1225"/>
                    </a:lnTo>
                    <a:lnTo>
                      <a:pt x="774" y="1305"/>
                    </a:lnTo>
                    <a:lnTo>
                      <a:pt x="724" y="1388"/>
                    </a:lnTo>
                    <a:lnTo>
                      <a:pt x="680" y="1474"/>
                    </a:lnTo>
                    <a:lnTo>
                      <a:pt x="642" y="1564"/>
                    </a:lnTo>
                    <a:lnTo>
                      <a:pt x="610" y="1657"/>
                    </a:lnTo>
                    <a:lnTo>
                      <a:pt x="584" y="1752"/>
                    </a:lnTo>
                    <a:lnTo>
                      <a:pt x="566" y="1851"/>
                    </a:lnTo>
                    <a:lnTo>
                      <a:pt x="555" y="1951"/>
                    </a:lnTo>
                    <a:lnTo>
                      <a:pt x="552" y="2054"/>
                    </a:lnTo>
                    <a:lnTo>
                      <a:pt x="555" y="2157"/>
                    </a:lnTo>
                    <a:lnTo>
                      <a:pt x="566" y="2258"/>
                    </a:lnTo>
                    <a:lnTo>
                      <a:pt x="584" y="2356"/>
                    </a:lnTo>
                    <a:lnTo>
                      <a:pt x="610" y="2452"/>
                    </a:lnTo>
                    <a:lnTo>
                      <a:pt x="642" y="2545"/>
                    </a:lnTo>
                    <a:lnTo>
                      <a:pt x="680" y="2634"/>
                    </a:lnTo>
                    <a:lnTo>
                      <a:pt x="724" y="2721"/>
                    </a:lnTo>
                    <a:lnTo>
                      <a:pt x="774" y="2804"/>
                    </a:lnTo>
                    <a:lnTo>
                      <a:pt x="829" y="2883"/>
                    </a:lnTo>
                    <a:lnTo>
                      <a:pt x="890" y="2958"/>
                    </a:lnTo>
                    <a:lnTo>
                      <a:pt x="955" y="3028"/>
                    </a:lnTo>
                    <a:lnTo>
                      <a:pt x="1025" y="3094"/>
                    </a:lnTo>
                    <a:lnTo>
                      <a:pt x="1099" y="3155"/>
                    </a:lnTo>
                    <a:lnTo>
                      <a:pt x="1179" y="3210"/>
                    </a:lnTo>
                    <a:lnTo>
                      <a:pt x="1262" y="3260"/>
                    </a:lnTo>
                    <a:lnTo>
                      <a:pt x="1348" y="3304"/>
                    </a:lnTo>
                    <a:lnTo>
                      <a:pt x="1437" y="3342"/>
                    </a:lnTo>
                    <a:lnTo>
                      <a:pt x="1530" y="3373"/>
                    </a:lnTo>
                    <a:lnTo>
                      <a:pt x="1627" y="3399"/>
                    </a:lnTo>
                    <a:lnTo>
                      <a:pt x="1724" y="3417"/>
                    </a:lnTo>
                    <a:lnTo>
                      <a:pt x="1825" y="3428"/>
                    </a:lnTo>
                    <a:lnTo>
                      <a:pt x="1928" y="3432"/>
                    </a:lnTo>
                    <a:lnTo>
                      <a:pt x="2030" y="3428"/>
                    </a:lnTo>
                    <a:lnTo>
                      <a:pt x="2131" y="3417"/>
                    </a:lnTo>
                    <a:lnTo>
                      <a:pt x="2228" y="3399"/>
                    </a:lnTo>
                    <a:lnTo>
                      <a:pt x="2325" y="3373"/>
                    </a:lnTo>
                    <a:lnTo>
                      <a:pt x="2417" y="3342"/>
                    </a:lnTo>
                    <a:lnTo>
                      <a:pt x="2508" y="3304"/>
                    </a:lnTo>
                    <a:lnTo>
                      <a:pt x="2593" y="3260"/>
                    </a:lnTo>
                    <a:lnTo>
                      <a:pt x="2676" y="3210"/>
                    </a:lnTo>
                    <a:lnTo>
                      <a:pt x="2755" y="3155"/>
                    </a:lnTo>
                    <a:lnTo>
                      <a:pt x="2830" y="3094"/>
                    </a:lnTo>
                    <a:lnTo>
                      <a:pt x="2901" y="3028"/>
                    </a:lnTo>
                    <a:lnTo>
                      <a:pt x="2965" y="2958"/>
                    </a:lnTo>
                    <a:lnTo>
                      <a:pt x="3026" y="2883"/>
                    </a:lnTo>
                    <a:lnTo>
                      <a:pt x="3081" y="2804"/>
                    </a:lnTo>
                    <a:lnTo>
                      <a:pt x="3131" y="2721"/>
                    </a:lnTo>
                    <a:lnTo>
                      <a:pt x="3175" y="2634"/>
                    </a:lnTo>
                    <a:lnTo>
                      <a:pt x="3213" y="2545"/>
                    </a:lnTo>
                    <a:lnTo>
                      <a:pt x="3245" y="2452"/>
                    </a:lnTo>
                    <a:lnTo>
                      <a:pt x="3270" y="2356"/>
                    </a:lnTo>
                    <a:lnTo>
                      <a:pt x="3289" y="2258"/>
                    </a:lnTo>
                    <a:lnTo>
                      <a:pt x="3300" y="2157"/>
                    </a:lnTo>
                    <a:lnTo>
                      <a:pt x="3303" y="2054"/>
                    </a:lnTo>
                    <a:lnTo>
                      <a:pt x="3300" y="1955"/>
                    </a:lnTo>
                    <a:lnTo>
                      <a:pt x="3290" y="1857"/>
                    </a:lnTo>
                    <a:lnTo>
                      <a:pt x="3271" y="1762"/>
                    </a:lnTo>
                    <a:lnTo>
                      <a:pt x="3248" y="1669"/>
                    </a:lnTo>
                    <a:lnTo>
                      <a:pt x="3218" y="1579"/>
                    </a:lnTo>
                    <a:lnTo>
                      <a:pt x="3439" y="1579"/>
                    </a:lnTo>
                    <a:lnTo>
                      <a:pt x="3476" y="1576"/>
                    </a:lnTo>
                    <a:lnTo>
                      <a:pt x="3513" y="1569"/>
                    </a:lnTo>
                    <a:lnTo>
                      <a:pt x="3548" y="1557"/>
                    </a:lnTo>
                    <a:lnTo>
                      <a:pt x="3583" y="1539"/>
                    </a:lnTo>
                    <a:lnTo>
                      <a:pt x="3613" y="1519"/>
                    </a:lnTo>
                    <a:lnTo>
                      <a:pt x="3642" y="1494"/>
                    </a:lnTo>
                    <a:lnTo>
                      <a:pt x="3740" y="1395"/>
                    </a:lnTo>
                    <a:lnTo>
                      <a:pt x="3774" y="1500"/>
                    </a:lnTo>
                    <a:lnTo>
                      <a:pt x="3802" y="1607"/>
                    </a:lnTo>
                    <a:lnTo>
                      <a:pt x="3825" y="1715"/>
                    </a:lnTo>
                    <a:lnTo>
                      <a:pt x="3843" y="1827"/>
                    </a:lnTo>
                    <a:lnTo>
                      <a:pt x="3852" y="1939"/>
                    </a:lnTo>
                    <a:lnTo>
                      <a:pt x="3856" y="2054"/>
                    </a:lnTo>
                    <a:lnTo>
                      <a:pt x="3851" y="2176"/>
                    </a:lnTo>
                    <a:lnTo>
                      <a:pt x="3840" y="2296"/>
                    </a:lnTo>
                    <a:lnTo>
                      <a:pt x="3822" y="2414"/>
                    </a:lnTo>
                    <a:lnTo>
                      <a:pt x="3796" y="2529"/>
                    </a:lnTo>
                    <a:lnTo>
                      <a:pt x="3764" y="2642"/>
                    </a:lnTo>
                    <a:lnTo>
                      <a:pt x="3725" y="2752"/>
                    </a:lnTo>
                    <a:lnTo>
                      <a:pt x="3680" y="2858"/>
                    </a:lnTo>
                    <a:lnTo>
                      <a:pt x="3629" y="2962"/>
                    </a:lnTo>
                    <a:lnTo>
                      <a:pt x="3572" y="3061"/>
                    </a:lnTo>
                    <a:lnTo>
                      <a:pt x="3509" y="3156"/>
                    </a:lnTo>
                    <a:lnTo>
                      <a:pt x="3441" y="3249"/>
                    </a:lnTo>
                    <a:lnTo>
                      <a:pt x="3368" y="3336"/>
                    </a:lnTo>
                    <a:lnTo>
                      <a:pt x="3290" y="3419"/>
                    </a:lnTo>
                    <a:lnTo>
                      <a:pt x="3207" y="3497"/>
                    </a:lnTo>
                    <a:lnTo>
                      <a:pt x="3120" y="3570"/>
                    </a:lnTo>
                    <a:lnTo>
                      <a:pt x="3029" y="3639"/>
                    </a:lnTo>
                    <a:lnTo>
                      <a:pt x="2932" y="3701"/>
                    </a:lnTo>
                    <a:lnTo>
                      <a:pt x="2833" y="3758"/>
                    </a:lnTo>
                    <a:lnTo>
                      <a:pt x="2730" y="3810"/>
                    </a:lnTo>
                    <a:lnTo>
                      <a:pt x="2624" y="3855"/>
                    </a:lnTo>
                    <a:lnTo>
                      <a:pt x="2514" y="3894"/>
                    </a:lnTo>
                    <a:lnTo>
                      <a:pt x="2401" y="3926"/>
                    </a:lnTo>
                    <a:lnTo>
                      <a:pt x="2287" y="3951"/>
                    </a:lnTo>
                    <a:lnTo>
                      <a:pt x="2170" y="3970"/>
                    </a:lnTo>
                    <a:lnTo>
                      <a:pt x="2049" y="3981"/>
                    </a:lnTo>
                    <a:lnTo>
                      <a:pt x="1928" y="3984"/>
                    </a:lnTo>
                    <a:lnTo>
                      <a:pt x="1806" y="3981"/>
                    </a:lnTo>
                    <a:lnTo>
                      <a:pt x="1686" y="3970"/>
                    </a:lnTo>
                    <a:lnTo>
                      <a:pt x="1568" y="3951"/>
                    </a:lnTo>
                    <a:lnTo>
                      <a:pt x="1453" y="3926"/>
                    </a:lnTo>
                    <a:lnTo>
                      <a:pt x="1341" y="3894"/>
                    </a:lnTo>
                    <a:lnTo>
                      <a:pt x="1231" y="3855"/>
                    </a:lnTo>
                    <a:lnTo>
                      <a:pt x="1125" y="3810"/>
                    </a:lnTo>
                    <a:lnTo>
                      <a:pt x="1021" y="3758"/>
                    </a:lnTo>
                    <a:lnTo>
                      <a:pt x="923" y="3701"/>
                    </a:lnTo>
                    <a:lnTo>
                      <a:pt x="827" y="3639"/>
                    </a:lnTo>
                    <a:lnTo>
                      <a:pt x="735" y="3570"/>
                    </a:lnTo>
                    <a:lnTo>
                      <a:pt x="648" y="3497"/>
                    </a:lnTo>
                    <a:lnTo>
                      <a:pt x="565" y="3419"/>
                    </a:lnTo>
                    <a:lnTo>
                      <a:pt x="487" y="3336"/>
                    </a:lnTo>
                    <a:lnTo>
                      <a:pt x="414" y="3249"/>
                    </a:lnTo>
                    <a:lnTo>
                      <a:pt x="345" y="3156"/>
                    </a:lnTo>
                    <a:lnTo>
                      <a:pt x="283" y="3061"/>
                    </a:lnTo>
                    <a:lnTo>
                      <a:pt x="226" y="2962"/>
                    </a:lnTo>
                    <a:lnTo>
                      <a:pt x="174" y="2858"/>
                    </a:lnTo>
                    <a:lnTo>
                      <a:pt x="129" y="2752"/>
                    </a:lnTo>
                    <a:lnTo>
                      <a:pt x="90" y="2642"/>
                    </a:lnTo>
                    <a:lnTo>
                      <a:pt x="59" y="2529"/>
                    </a:lnTo>
                    <a:lnTo>
                      <a:pt x="33" y="2414"/>
                    </a:lnTo>
                    <a:lnTo>
                      <a:pt x="15" y="2296"/>
                    </a:lnTo>
                    <a:lnTo>
                      <a:pt x="4" y="2176"/>
                    </a:lnTo>
                    <a:lnTo>
                      <a:pt x="0" y="2054"/>
                    </a:lnTo>
                    <a:lnTo>
                      <a:pt x="4" y="1933"/>
                    </a:lnTo>
                    <a:lnTo>
                      <a:pt x="15" y="1813"/>
                    </a:lnTo>
                    <a:lnTo>
                      <a:pt x="33" y="1695"/>
                    </a:lnTo>
                    <a:lnTo>
                      <a:pt x="59" y="1580"/>
                    </a:lnTo>
                    <a:lnTo>
                      <a:pt x="90" y="1467"/>
                    </a:lnTo>
                    <a:lnTo>
                      <a:pt x="129" y="1357"/>
                    </a:lnTo>
                    <a:lnTo>
                      <a:pt x="174" y="1251"/>
                    </a:lnTo>
                    <a:lnTo>
                      <a:pt x="226" y="1147"/>
                    </a:lnTo>
                    <a:lnTo>
                      <a:pt x="283" y="1048"/>
                    </a:lnTo>
                    <a:lnTo>
                      <a:pt x="345" y="952"/>
                    </a:lnTo>
                    <a:lnTo>
                      <a:pt x="414" y="860"/>
                    </a:lnTo>
                    <a:lnTo>
                      <a:pt x="487" y="773"/>
                    </a:lnTo>
                    <a:lnTo>
                      <a:pt x="565" y="690"/>
                    </a:lnTo>
                    <a:lnTo>
                      <a:pt x="648" y="612"/>
                    </a:lnTo>
                    <a:lnTo>
                      <a:pt x="735" y="539"/>
                    </a:lnTo>
                    <a:lnTo>
                      <a:pt x="827" y="470"/>
                    </a:lnTo>
                    <a:lnTo>
                      <a:pt x="923" y="408"/>
                    </a:lnTo>
                    <a:lnTo>
                      <a:pt x="1021" y="351"/>
                    </a:lnTo>
                    <a:lnTo>
                      <a:pt x="1125" y="299"/>
                    </a:lnTo>
                    <a:lnTo>
                      <a:pt x="1231" y="254"/>
                    </a:lnTo>
                    <a:lnTo>
                      <a:pt x="1341" y="215"/>
                    </a:lnTo>
                    <a:lnTo>
                      <a:pt x="1453" y="183"/>
                    </a:lnTo>
                    <a:lnTo>
                      <a:pt x="1568" y="158"/>
                    </a:lnTo>
                    <a:lnTo>
                      <a:pt x="1686" y="139"/>
                    </a:lnTo>
                    <a:lnTo>
                      <a:pt x="1806" y="128"/>
                    </a:lnTo>
                    <a:lnTo>
                      <a:pt x="1928" y="125"/>
                    </a:lnTo>
                    <a:close/>
                    <a:moveTo>
                      <a:pt x="3250" y="0"/>
                    </a:moveTo>
                    <a:lnTo>
                      <a:pt x="3250" y="0"/>
                    </a:lnTo>
                    <a:lnTo>
                      <a:pt x="3257" y="0"/>
                    </a:lnTo>
                    <a:lnTo>
                      <a:pt x="3264" y="1"/>
                    </a:lnTo>
                    <a:lnTo>
                      <a:pt x="3267" y="1"/>
                    </a:lnTo>
                    <a:lnTo>
                      <a:pt x="3280" y="4"/>
                    </a:lnTo>
                    <a:lnTo>
                      <a:pt x="3284" y="5"/>
                    </a:lnTo>
                    <a:lnTo>
                      <a:pt x="3297" y="10"/>
                    </a:lnTo>
                    <a:lnTo>
                      <a:pt x="3300" y="10"/>
                    </a:lnTo>
                    <a:lnTo>
                      <a:pt x="3306" y="13"/>
                    </a:lnTo>
                    <a:lnTo>
                      <a:pt x="3312" y="16"/>
                    </a:lnTo>
                    <a:lnTo>
                      <a:pt x="3315" y="18"/>
                    </a:lnTo>
                    <a:lnTo>
                      <a:pt x="3328" y="26"/>
                    </a:lnTo>
                    <a:lnTo>
                      <a:pt x="3329" y="27"/>
                    </a:lnTo>
                    <a:lnTo>
                      <a:pt x="3339" y="37"/>
                    </a:lnTo>
                    <a:lnTo>
                      <a:pt x="3342" y="39"/>
                    </a:lnTo>
                    <a:lnTo>
                      <a:pt x="3347" y="45"/>
                    </a:lnTo>
                    <a:lnTo>
                      <a:pt x="3352" y="51"/>
                    </a:lnTo>
                    <a:lnTo>
                      <a:pt x="3352" y="53"/>
                    </a:lnTo>
                    <a:lnTo>
                      <a:pt x="3357" y="57"/>
                    </a:lnTo>
                    <a:lnTo>
                      <a:pt x="3361" y="64"/>
                    </a:lnTo>
                    <a:lnTo>
                      <a:pt x="3362" y="67"/>
                    </a:lnTo>
                    <a:lnTo>
                      <a:pt x="3365" y="75"/>
                    </a:lnTo>
                    <a:lnTo>
                      <a:pt x="3368" y="83"/>
                    </a:lnTo>
                    <a:lnTo>
                      <a:pt x="3368" y="83"/>
                    </a:lnTo>
                    <a:lnTo>
                      <a:pt x="3370" y="90"/>
                    </a:lnTo>
                    <a:lnTo>
                      <a:pt x="3373" y="99"/>
                    </a:lnTo>
                    <a:lnTo>
                      <a:pt x="3373" y="103"/>
                    </a:lnTo>
                    <a:lnTo>
                      <a:pt x="3374" y="111"/>
                    </a:lnTo>
                    <a:lnTo>
                      <a:pt x="3375" y="120"/>
                    </a:lnTo>
                    <a:lnTo>
                      <a:pt x="3385" y="580"/>
                    </a:lnTo>
                    <a:lnTo>
                      <a:pt x="3395" y="582"/>
                    </a:lnTo>
                    <a:lnTo>
                      <a:pt x="3845" y="591"/>
                    </a:lnTo>
                    <a:lnTo>
                      <a:pt x="3868" y="594"/>
                    </a:lnTo>
                    <a:lnTo>
                      <a:pt x="3889" y="600"/>
                    </a:lnTo>
                    <a:lnTo>
                      <a:pt x="3908" y="610"/>
                    </a:lnTo>
                    <a:lnTo>
                      <a:pt x="3918" y="617"/>
                    </a:lnTo>
                    <a:lnTo>
                      <a:pt x="3927" y="624"/>
                    </a:lnTo>
                    <a:lnTo>
                      <a:pt x="3939" y="638"/>
                    </a:lnTo>
                    <a:lnTo>
                      <a:pt x="3947" y="652"/>
                    </a:lnTo>
                    <a:lnTo>
                      <a:pt x="3955" y="667"/>
                    </a:lnTo>
                    <a:lnTo>
                      <a:pt x="3961" y="684"/>
                    </a:lnTo>
                    <a:lnTo>
                      <a:pt x="3965" y="707"/>
                    </a:lnTo>
                    <a:lnTo>
                      <a:pt x="3963" y="732"/>
                    </a:lnTo>
                    <a:lnTo>
                      <a:pt x="3957" y="755"/>
                    </a:lnTo>
                    <a:lnTo>
                      <a:pt x="3945" y="778"/>
                    </a:lnTo>
                    <a:lnTo>
                      <a:pt x="3928" y="799"/>
                    </a:lnTo>
                    <a:lnTo>
                      <a:pt x="3439" y="1290"/>
                    </a:lnTo>
                    <a:lnTo>
                      <a:pt x="2871" y="1290"/>
                    </a:lnTo>
                    <a:lnTo>
                      <a:pt x="2781" y="1379"/>
                    </a:lnTo>
                    <a:lnTo>
                      <a:pt x="2440" y="1720"/>
                    </a:lnTo>
                    <a:lnTo>
                      <a:pt x="2228" y="1933"/>
                    </a:lnTo>
                    <a:lnTo>
                      <a:pt x="2049" y="2113"/>
                    </a:lnTo>
                    <a:lnTo>
                      <a:pt x="2027" y="2131"/>
                    </a:lnTo>
                    <a:lnTo>
                      <a:pt x="2004" y="2143"/>
                    </a:lnTo>
                    <a:lnTo>
                      <a:pt x="1978" y="2150"/>
                    </a:lnTo>
                    <a:lnTo>
                      <a:pt x="1951" y="2153"/>
                    </a:lnTo>
                    <a:lnTo>
                      <a:pt x="1924" y="2150"/>
                    </a:lnTo>
                    <a:lnTo>
                      <a:pt x="1899" y="2143"/>
                    </a:lnTo>
                    <a:lnTo>
                      <a:pt x="1873" y="2128"/>
                    </a:lnTo>
                    <a:lnTo>
                      <a:pt x="1851" y="2110"/>
                    </a:lnTo>
                    <a:lnTo>
                      <a:pt x="1835" y="2088"/>
                    </a:lnTo>
                    <a:lnTo>
                      <a:pt x="1823" y="2064"/>
                    </a:lnTo>
                    <a:lnTo>
                      <a:pt x="1817" y="2038"/>
                    </a:lnTo>
                    <a:lnTo>
                      <a:pt x="1816" y="2011"/>
                    </a:lnTo>
                    <a:lnTo>
                      <a:pt x="1819" y="1985"/>
                    </a:lnTo>
                    <a:lnTo>
                      <a:pt x="1828" y="1960"/>
                    </a:lnTo>
                    <a:lnTo>
                      <a:pt x="1841" y="1935"/>
                    </a:lnTo>
                    <a:lnTo>
                      <a:pt x="1858" y="1915"/>
                    </a:lnTo>
                    <a:lnTo>
                      <a:pt x="2243" y="1530"/>
                    </a:lnTo>
                    <a:lnTo>
                      <a:pt x="2584" y="1186"/>
                    </a:lnTo>
                    <a:lnTo>
                      <a:pt x="2676" y="1096"/>
                    </a:lnTo>
                    <a:lnTo>
                      <a:pt x="2676" y="527"/>
                    </a:lnTo>
                    <a:lnTo>
                      <a:pt x="2846" y="358"/>
                    </a:lnTo>
                    <a:lnTo>
                      <a:pt x="3167" y="37"/>
                    </a:lnTo>
                    <a:lnTo>
                      <a:pt x="3173" y="31"/>
                    </a:lnTo>
                    <a:lnTo>
                      <a:pt x="3180" y="24"/>
                    </a:lnTo>
                    <a:lnTo>
                      <a:pt x="3182" y="22"/>
                    </a:lnTo>
                    <a:lnTo>
                      <a:pt x="3190" y="18"/>
                    </a:lnTo>
                    <a:lnTo>
                      <a:pt x="3197" y="13"/>
                    </a:lnTo>
                    <a:lnTo>
                      <a:pt x="3198" y="13"/>
                    </a:lnTo>
                    <a:lnTo>
                      <a:pt x="3204" y="10"/>
                    </a:lnTo>
                    <a:lnTo>
                      <a:pt x="3212" y="7"/>
                    </a:lnTo>
                    <a:lnTo>
                      <a:pt x="3215" y="6"/>
                    </a:lnTo>
                    <a:lnTo>
                      <a:pt x="3223" y="4"/>
                    </a:lnTo>
                    <a:lnTo>
                      <a:pt x="3230" y="2"/>
                    </a:lnTo>
                    <a:lnTo>
                      <a:pt x="3232" y="2"/>
                    </a:lnTo>
                    <a:lnTo>
                      <a:pt x="3246" y="1"/>
                    </a:lnTo>
                    <a:lnTo>
                      <a:pt x="325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grpSp>
      </p:grpSp>
      <p:grpSp>
        <p:nvGrpSpPr>
          <p:cNvPr id="56" name="Group 55"/>
          <p:cNvGrpSpPr/>
          <p:nvPr/>
        </p:nvGrpSpPr>
        <p:grpSpPr>
          <a:xfrm>
            <a:off x="816707" y="3208789"/>
            <a:ext cx="7870093" cy="813600"/>
            <a:chOff x="816707" y="3238518"/>
            <a:chExt cx="7870093" cy="813600"/>
          </a:xfrm>
        </p:grpSpPr>
        <p:sp>
          <p:nvSpPr>
            <p:cNvPr id="32" name="Rectangle 31"/>
            <p:cNvSpPr/>
            <p:nvPr/>
          </p:nvSpPr>
          <p:spPr>
            <a:xfrm>
              <a:off x="1157883" y="3238518"/>
              <a:ext cx="1714500" cy="81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cs typeface="Arial" panose="020B0604020202020204" pitchFamily="34" charset="0"/>
              </a:endParaRPr>
            </a:p>
          </p:txBody>
        </p:sp>
        <p:sp>
          <p:nvSpPr>
            <p:cNvPr id="34" name="Rectangle 33"/>
            <p:cNvSpPr/>
            <p:nvPr/>
          </p:nvSpPr>
          <p:spPr>
            <a:xfrm>
              <a:off x="2872638" y="3238518"/>
              <a:ext cx="5814162" cy="813600"/>
            </a:xfrm>
            <a:prstGeom prst="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cs typeface="Arial" panose="020B0604020202020204" pitchFamily="34" charset="0"/>
              </a:endParaRPr>
            </a:p>
          </p:txBody>
        </p:sp>
        <p:sp>
          <p:nvSpPr>
            <p:cNvPr id="30" name="Rectangle 29">
              <a:extLst>
                <a:ext uri="{FF2B5EF4-FFF2-40B4-BE49-F238E27FC236}">
                  <a16:creationId xmlns:a16="http://schemas.microsoft.com/office/drawing/2014/main" id="{873814E8-8301-4D65-95AD-9A8AEA01286E}"/>
                </a:ext>
              </a:extLst>
            </p:cNvPr>
            <p:cNvSpPr/>
            <p:nvPr>
              <p:custDataLst>
                <p:tags r:id="rId5"/>
              </p:custDataLst>
            </p:nvPr>
          </p:nvSpPr>
          <p:spPr>
            <a:xfrm>
              <a:off x="1686042" y="3391572"/>
              <a:ext cx="1148225" cy="5074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4288" rIns="34288" rtlCol="0" anchor="ctr"/>
            <a:lstStyle/>
            <a:p>
              <a:pPr algn="r"/>
              <a:r>
                <a:rPr lang="en-US" sz="1100" b="1" dirty="0">
                  <a:solidFill>
                    <a:schemeClr val="bg1"/>
                  </a:solidFill>
                  <a:latin typeface="+mj-lt"/>
                  <a:cs typeface="Arial" panose="020B0604020202020204" pitchFamily="34" charset="0"/>
                </a:rPr>
                <a:t>Target returns</a:t>
              </a:r>
            </a:p>
          </p:txBody>
        </p:sp>
        <p:sp>
          <p:nvSpPr>
            <p:cNvPr id="31" name="Rectangle 30">
              <a:extLst>
                <a:ext uri="{FF2B5EF4-FFF2-40B4-BE49-F238E27FC236}">
                  <a16:creationId xmlns:a16="http://schemas.microsoft.com/office/drawing/2014/main" id="{B464256A-D8E8-4C18-B853-44FCE0393434}"/>
                </a:ext>
              </a:extLst>
            </p:cNvPr>
            <p:cNvSpPr/>
            <p:nvPr>
              <p:custDataLst>
                <p:tags r:id="rId6"/>
              </p:custDataLst>
            </p:nvPr>
          </p:nvSpPr>
          <p:spPr>
            <a:xfrm>
              <a:off x="2987226" y="3391572"/>
              <a:ext cx="5699574" cy="5074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nchorCtr="0"/>
            <a:lstStyle/>
            <a:p>
              <a:pPr marL="128585" indent="-128585" algn="just">
                <a:buFont typeface="Wingdings" panose="05000000000000000000" pitchFamily="2" charset="2"/>
                <a:buChar char="§"/>
              </a:pPr>
              <a:r>
                <a:rPr lang="en-US" sz="1050" dirty="0">
                  <a:solidFill>
                    <a:srgbClr val="565559"/>
                  </a:solidFill>
                  <a:latin typeface="+mj-lt"/>
                  <a:cs typeface="Arial" panose="020B0604020202020204" pitchFamily="34" charset="0"/>
                </a:rPr>
                <a:t>Target IRRs above 15%, intended average dividend payout of 7-8%</a:t>
              </a:r>
            </a:p>
            <a:p>
              <a:pPr marL="128585" indent="-128585" algn="just">
                <a:buFont typeface="Wingdings" panose="05000000000000000000" pitchFamily="2" charset="2"/>
                <a:buChar char="§"/>
              </a:pPr>
              <a:r>
                <a:rPr lang="en-US" sz="1050" dirty="0">
                  <a:solidFill>
                    <a:srgbClr val="565559"/>
                  </a:solidFill>
                  <a:latin typeface="+mj-lt"/>
                  <a:cs typeface="Arial" panose="020B0604020202020204" pitchFamily="34" charset="0"/>
                </a:rPr>
                <a:t>Fixed-income payouts plus potential upside through equity warrants and structuring </a:t>
              </a:r>
            </a:p>
          </p:txBody>
        </p:sp>
        <p:grpSp>
          <p:nvGrpSpPr>
            <p:cNvPr id="14" name="Group 13"/>
            <p:cNvGrpSpPr/>
            <p:nvPr/>
          </p:nvGrpSpPr>
          <p:grpSpPr>
            <a:xfrm>
              <a:off x="816707" y="3238518"/>
              <a:ext cx="813600" cy="813600"/>
              <a:chOff x="428625" y="3325400"/>
              <a:chExt cx="584947" cy="584947"/>
            </a:xfrm>
          </p:grpSpPr>
          <p:sp>
            <p:nvSpPr>
              <p:cNvPr id="33" name="Oval 32"/>
              <p:cNvSpPr/>
              <p:nvPr/>
            </p:nvSpPr>
            <p:spPr>
              <a:xfrm>
                <a:off x="428625" y="3325400"/>
                <a:ext cx="584947" cy="584947"/>
              </a:xfrm>
              <a:prstGeom prst="ellipse">
                <a:avLst/>
              </a:prstGeom>
              <a:solidFill>
                <a:schemeClr val="accent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cs typeface="Arial" panose="020B0604020202020204" pitchFamily="34" charset="0"/>
                </a:endParaRPr>
              </a:p>
            </p:txBody>
          </p:sp>
          <p:grpSp>
            <p:nvGrpSpPr>
              <p:cNvPr id="17" name="Group 9"/>
              <p:cNvGrpSpPr>
                <a:grpSpLocks noChangeAspect="1"/>
              </p:cNvGrpSpPr>
              <p:nvPr/>
            </p:nvGrpSpPr>
            <p:grpSpPr bwMode="auto">
              <a:xfrm>
                <a:off x="549648" y="3473303"/>
                <a:ext cx="342900" cy="289140"/>
                <a:chOff x="2280" y="845"/>
                <a:chExt cx="3119" cy="2630"/>
              </a:xfrm>
              <a:solidFill>
                <a:schemeClr val="bg1"/>
              </a:solidFill>
            </p:grpSpPr>
            <p:sp>
              <p:nvSpPr>
                <p:cNvPr id="60" name="Freeform 11"/>
                <p:cNvSpPr>
                  <a:spLocks/>
                </p:cNvSpPr>
                <p:nvPr/>
              </p:nvSpPr>
              <p:spPr bwMode="auto">
                <a:xfrm>
                  <a:off x="2530" y="2458"/>
                  <a:ext cx="494" cy="1016"/>
                </a:xfrm>
                <a:custGeom>
                  <a:avLst/>
                  <a:gdLst>
                    <a:gd name="T0" fmla="*/ 987 w 989"/>
                    <a:gd name="T1" fmla="*/ 0 h 2034"/>
                    <a:gd name="T2" fmla="*/ 989 w 989"/>
                    <a:gd name="T3" fmla="*/ 34 h 2034"/>
                    <a:gd name="T4" fmla="*/ 989 w 989"/>
                    <a:gd name="T5" fmla="*/ 1802 h 2034"/>
                    <a:gd name="T6" fmla="*/ 985 w 989"/>
                    <a:gd name="T7" fmla="*/ 1849 h 2034"/>
                    <a:gd name="T8" fmla="*/ 972 w 989"/>
                    <a:gd name="T9" fmla="*/ 1892 h 2034"/>
                    <a:gd name="T10" fmla="*/ 949 w 989"/>
                    <a:gd name="T11" fmla="*/ 1932 h 2034"/>
                    <a:gd name="T12" fmla="*/ 921 w 989"/>
                    <a:gd name="T13" fmla="*/ 1966 h 2034"/>
                    <a:gd name="T14" fmla="*/ 887 w 989"/>
                    <a:gd name="T15" fmla="*/ 1994 h 2034"/>
                    <a:gd name="T16" fmla="*/ 847 w 989"/>
                    <a:gd name="T17" fmla="*/ 2017 h 2034"/>
                    <a:gd name="T18" fmla="*/ 804 w 989"/>
                    <a:gd name="T19" fmla="*/ 2030 h 2034"/>
                    <a:gd name="T20" fmla="*/ 757 w 989"/>
                    <a:gd name="T21" fmla="*/ 2034 h 2034"/>
                    <a:gd name="T22" fmla="*/ 233 w 989"/>
                    <a:gd name="T23" fmla="*/ 2034 h 2034"/>
                    <a:gd name="T24" fmla="*/ 186 w 989"/>
                    <a:gd name="T25" fmla="*/ 2030 h 2034"/>
                    <a:gd name="T26" fmla="*/ 142 w 989"/>
                    <a:gd name="T27" fmla="*/ 2017 h 2034"/>
                    <a:gd name="T28" fmla="*/ 102 w 989"/>
                    <a:gd name="T29" fmla="*/ 1994 h 2034"/>
                    <a:gd name="T30" fmla="*/ 68 w 989"/>
                    <a:gd name="T31" fmla="*/ 1966 h 2034"/>
                    <a:gd name="T32" fmla="*/ 40 w 989"/>
                    <a:gd name="T33" fmla="*/ 1932 h 2034"/>
                    <a:gd name="T34" fmla="*/ 17 w 989"/>
                    <a:gd name="T35" fmla="*/ 1892 h 2034"/>
                    <a:gd name="T36" fmla="*/ 4 w 989"/>
                    <a:gd name="T37" fmla="*/ 1849 h 2034"/>
                    <a:gd name="T38" fmla="*/ 0 w 989"/>
                    <a:gd name="T39" fmla="*/ 1802 h 2034"/>
                    <a:gd name="T40" fmla="*/ 0 w 989"/>
                    <a:gd name="T41" fmla="*/ 936 h 2034"/>
                    <a:gd name="T42" fmla="*/ 59 w 989"/>
                    <a:gd name="T43" fmla="*/ 906 h 2034"/>
                    <a:gd name="T44" fmla="*/ 114 w 989"/>
                    <a:gd name="T45" fmla="*/ 868 h 2034"/>
                    <a:gd name="T46" fmla="*/ 163 w 989"/>
                    <a:gd name="T47" fmla="*/ 824 h 2034"/>
                    <a:gd name="T48" fmla="*/ 987 w 989"/>
                    <a:gd name="T49" fmla="*/ 0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9" h="2034">
                      <a:moveTo>
                        <a:pt x="987" y="0"/>
                      </a:moveTo>
                      <a:lnTo>
                        <a:pt x="989" y="34"/>
                      </a:lnTo>
                      <a:lnTo>
                        <a:pt x="989" y="1802"/>
                      </a:lnTo>
                      <a:lnTo>
                        <a:pt x="985" y="1849"/>
                      </a:lnTo>
                      <a:lnTo>
                        <a:pt x="972" y="1892"/>
                      </a:lnTo>
                      <a:lnTo>
                        <a:pt x="949" y="1932"/>
                      </a:lnTo>
                      <a:lnTo>
                        <a:pt x="921" y="1966"/>
                      </a:lnTo>
                      <a:lnTo>
                        <a:pt x="887" y="1994"/>
                      </a:lnTo>
                      <a:lnTo>
                        <a:pt x="847" y="2017"/>
                      </a:lnTo>
                      <a:lnTo>
                        <a:pt x="804" y="2030"/>
                      </a:lnTo>
                      <a:lnTo>
                        <a:pt x="757" y="2034"/>
                      </a:lnTo>
                      <a:lnTo>
                        <a:pt x="233" y="2034"/>
                      </a:lnTo>
                      <a:lnTo>
                        <a:pt x="186" y="2030"/>
                      </a:lnTo>
                      <a:lnTo>
                        <a:pt x="142" y="2017"/>
                      </a:lnTo>
                      <a:lnTo>
                        <a:pt x="102" y="1994"/>
                      </a:lnTo>
                      <a:lnTo>
                        <a:pt x="68" y="1966"/>
                      </a:lnTo>
                      <a:lnTo>
                        <a:pt x="40" y="1932"/>
                      </a:lnTo>
                      <a:lnTo>
                        <a:pt x="17" y="1892"/>
                      </a:lnTo>
                      <a:lnTo>
                        <a:pt x="4" y="1849"/>
                      </a:lnTo>
                      <a:lnTo>
                        <a:pt x="0" y="1802"/>
                      </a:lnTo>
                      <a:lnTo>
                        <a:pt x="0" y="936"/>
                      </a:lnTo>
                      <a:lnTo>
                        <a:pt x="59" y="906"/>
                      </a:lnTo>
                      <a:lnTo>
                        <a:pt x="114" y="868"/>
                      </a:lnTo>
                      <a:lnTo>
                        <a:pt x="163" y="824"/>
                      </a:lnTo>
                      <a:lnTo>
                        <a:pt x="98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sp>
              <p:nvSpPr>
                <p:cNvPr id="61" name="Freeform 12"/>
                <p:cNvSpPr>
                  <a:spLocks/>
                </p:cNvSpPr>
                <p:nvPr/>
              </p:nvSpPr>
              <p:spPr bwMode="auto">
                <a:xfrm>
                  <a:off x="2280" y="1181"/>
                  <a:ext cx="3119" cy="1754"/>
                </a:xfrm>
                <a:custGeom>
                  <a:avLst/>
                  <a:gdLst>
                    <a:gd name="T0" fmla="*/ 6096 w 6238"/>
                    <a:gd name="T1" fmla="*/ 0 h 3508"/>
                    <a:gd name="T2" fmla="*/ 6170 w 6238"/>
                    <a:gd name="T3" fmla="*/ 13 h 3508"/>
                    <a:gd name="T4" fmla="*/ 6215 w 6238"/>
                    <a:gd name="T5" fmla="*/ 49 h 3508"/>
                    <a:gd name="T6" fmla="*/ 6236 w 6238"/>
                    <a:gd name="T7" fmla="*/ 111 h 3508"/>
                    <a:gd name="T8" fmla="*/ 6214 w 6238"/>
                    <a:gd name="T9" fmla="*/ 669 h 3508"/>
                    <a:gd name="T10" fmla="*/ 6187 w 6238"/>
                    <a:gd name="T11" fmla="*/ 1217 h 3508"/>
                    <a:gd name="T12" fmla="*/ 6172 w 6238"/>
                    <a:gd name="T13" fmla="*/ 1274 h 3508"/>
                    <a:gd name="T14" fmla="*/ 6136 w 6238"/>
                    <a:gd name="T15" fmla="*/ 1321 h 3508"/>
                    <a:gd name="T16" fmla="*/ 6081 w 6238"/>
                    <a:gd name="T17" fmla="*/ 1351 h 3508"/>
                    <a:gd name="T18" fmla="*/ 6032 w 6238"/>
                    <a:gd name="T19" fmla="*/ 1351 h 3508"/>
                    <a:gd name="T20" fmla="*/ 5990 w 6238"/>
                    <a:gd name="T21" fmla="*/ 1329 h 3508"/>
                    <a:gd name="T22" fmla="*/ 5954 w 6238"/>
                    <a:gd name="T23" fmla="*/ 1295 h 3508"/>
                    <a:gd name="T24" fmla="*/ 4536 w 6238"/>
                    <a:gd name="T25" fmla="*/ 2075 h 3508"/>
                    <a:gd name="T26" fmla="*/ 4236 w 6238"/>
                    <a:gd name="T27" fmla="*/ 2376 h 3508"/>
                    <a:gd name="T28" fmla="*/ 3171 w 6238"/>
                    <a:gd name="T29" fmla="*/ 3440 h 3508"/>
                    <a:gd name="T30" fmla="*/ 3094 w 6238"/>
                    <a:gd name="T31" fmla="*/ 3491 h 3508"/>
                    <a:gd name="T32" fmla="*/ 3007 w 6238"/>
                    <a:gd name="T33" fmla="*/ 3508 h 3508"/>
                    <a:gd name="T34" fmla="*/ 2918 w 6238"/>
                    <a:gd name="T35" fmla="*/ 3491 h 3508"/>
                    <a:gd name="T36" fmla="*/ 2840 w 6238"/>
                    <a:gd name="T37" fmla="*/ 3440 h 3508"/>
                    <a:gd name="T38" fmla="*/ 456 w 6238"/>
                    <a:gd name="T39" fmla="*/ 3169 h 3508"/>
                    <a:gd name="T40" fmla="*/ 378 w 6238"/>
                    <a:gd name="T41" fmla="*/ 3221 h 3508"/>
                    <a:gd name="T42" fmla="*/ 291 w 6238"/>
                    <a:gd name="T43" fmla="*/ 3238 h 3508"/>
                    <a:gd name="T44" fmla="*/ 202 w 6238"/>
                    <a:gd name="T45" fmla="*/ 3221 h 3508"/>
                    <a:gd name="T46" fmla="*/ 125 w 6238"/>
                    <a:gd name="T47" fmla="*/ 3169 h 3508"/>
                    <a:gd name="T48" fmla="*/ 38 w 6238"/>
                    <a:gd name="T49" fmla="*/ 3075 h 3508"/>
                    <a:gd name="T50" fmla="*/ 4 w 6238"/>
                    <a:gd name="T51" fmla="*/ 2992 h 3508"/>
                    <a:gd name="T52" fmla="*/ 0 w 6238"/>
                    <a:gd name="T53" fmla="*/ 2946 h 3508"/>
                    <a:gd name="T54" fmla="*/ 17 w 6238"/>
                    <a:gd name="T55" fmla="*/ 2860 h 3508"/>
                    <a:gd name="T56" fmla="*/ 68 w 6238"/>
                    <a:gd name="T57" fmla="*/ 2782 h 3508"/>
                    <a:gd name="T58" fmla="*/ 1384 w 6238"/>
                    <a:gd name="T59" fmla="*/ 1474 h 3508"/>
                    <a:gd name="T60" fmla="*/ 1469 w 6238"/>
                    <a:gd name="T61" fmla="*/ 1440 h 3508"/>
                    <a:gd name="T62" fmla="*/ 1558 w 6238"/>
                    <a:gd name="T63" fmla="*/ 1438 h 3508"/>
                    <a:gd name="T64" fmla="*/ 1641 w 6238"/>
                    <a:gd name="T65" fmla="*/ 1472 h 3508"/>
                    <a:gd name="T66" fmla="*/ 3007 w 6238"/>
                    <a:gd name="T67" fmla="*/ 2829 h 3508"/>
                    <a:gd name="T68" fmla="*/ 4149 w 6238"/>
                    <a:gd name="T69" fmla="*/ 1688 h 3508"/>
                    <a:gd name="T70" fmla="*/ 5249 w 6238"/>
                    <a:gd name="T71" fmla="*/ 588 h 3508"/>
                    <a:gd name="T72" fmla="*/ 4922 w 6238"/>
                    <a:gd name="T73" fmla="*/ 263 h 3508"/>
                    <a:gd name="T74" fmla="*/ 4892 w 6238"/>
                    <a:gd name="T75" fmla="*/ 231 h 3508"/>
                    <a:gd name="T76" fmla="*/ 4871 w 6238"/>
                    <a:gd name="T77" fmla="*/ 193 h 3508"/>
                    <a:gd name="T78" fmla="*/ 4871 w 6238"/>
                    <a:gd name="T79" fmla="*/ 149 h 3508"/>
                    <a:gd name="T80" fmla="*/ 4897 w 6238"/>
                    <a:gd name="T81" fmla="*/ 94 h 3508"/>
                    <a:gd name="T82" fmla="*/ 4941 w 6238"/>
                    <a:gd name="T83" fmla="*/ 62 h 3508"/>
                    <a:gd name="T84" fmla="*/ 4992 w 6238"/>
                    <a:gd name="T85" fmla="*/ 53 h 3508"/>
                    <a:gd name="T86" fmla="*/ 6081 w 6238"/>
                    <a:gd name="T87"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38" h="3508">
                      <a:moveTo>
                        <a:pt x="6081" y="0"/>
                      </a:moveTo>
                      <a:lnTo>
                        <a:pt x="6096" y="0"/>
                      </a:lnTo>
                      <a:lnTo>
                        <a:pt x="6136" y="4"/>
                      </a:lnTo>
                      <a:lnTo>
                        <a:pt x="6170" y="13"/>
                      </a:lnTo>
                      <a:lnTo>
                        <a:pt x="6197" y="28"/>
                      </a:lnTo>
                      <a:lnTo>
                        <a:pt x="6215" y="49"/>
                      </a:lnTo>
                      <a:lnTo>
                        <a:pt x="6229" y="77"/>
                      </a:lnTo>
                      <a:lnTo>
                        <a:pt x="6236" y="111"/>
                      </a:lnTo>
                      <a:lnTo>
                        <a:pt x="6238" y="151"/>
                      </a:lnTo>
                      <a:lnTo>
                        <a:pt x="6214" y="669"/>
                      </a:lnTo>
                      <a:lnTo>
                        <a:pt x="6189" y="1187"/>
                      </a:lnTo>
                      <a:lnTo>
                        <a:pt x="6187" y="1217"/>
                      </a:lnTo>
                      <a:lnTo>
                        <a:pt x="6181" y="1247"/>
                      </a:lnTo>
                      <a:lnTo>
                        <a:pt x="6172" y="1274"/>
                      </a:lnTo>
                      <a:lnTo>
                        <a:pt x="6157" y="1298"/>
                      </a:lnTo>
                      <a:lnTo>
                        <a:pt x="6136" y="1321"/>
                      </a:lnTo>
                      <a:lnTo>
                        <a:pt x="6108" y="1340"/>
                      </a:lnTo>
                      <a:lnTo>
                        <a:pt x="6081" y="1351"/>
                      </a:lnTo>
                      <a:lnTo>
                        <a:pt x="6057" y="1355"/>
                      </a:lnTo>
                      <a:lnTo>
                        <a:pt x="6032" y="1351"/>
                      </a:lnTo>
                      <a:lnTo>
                        <a:pt x="6011" y="1342"/>
                      </a:lnTo>
                      <a:lnTo>
                        <a:pt x="5990" y="1329"/>
                      </a:lnTo>
                      <a:lnTo>
                        <a:pt x="5973" y="1312"/>
                      </a:lnTo>
                      <a:lnTo>
                        <a:pt x="5954" y="1295"/>
                      </a:lnTo>
                      <a:lnTo>
                        <a:pt x="5635" y="977"/>
                      </a:lnTo>
                      <a:lnTo>
                        <a:pt x="4536" y="2075"/>
                      </a:lnTo>
                      <a:lnTo>
                        <a:pt x="4449" y="2162"/>
                      </a:lnTo>
                      <a:lnTo>
                        <a:pt x="4236" y="2376"/>
                      </a:lnTo>
                      <a:lnTo>
                        <a:pt x="3228" y="3383"/>
                      </a:lnTo>
                      <a:lnTo>
                        <a:pt x="3171" y="3440"/>
                      </a:lnTo>
                      <a:lnTo>
                        <a:pt x="3133" y="3470"/>
                      </a:lnTo>
                      <a:lnTo>
                        <a:pt x="3094" y="3491"/>
                      </a:lnTo>
                      <a:lnTo>
                        <a:pt x="3050" y="3504"/>
                      </a:lnTo>
                      <a:lnTo>
                        <a:pt x="3007" y="3508"/>
                      </a:lnTo>
                      <a:lnTo>
                        <a:pt x="2961" y="3504"/>
                      </a:lnTo>
                      <a:lnTo>
                        <a:pt x="2918" y="3491"/>
                      </a:lnTo>
                      <a:lnTo>
                        <a:pt x="2878" y="3470"/>
                      </a:lnTo>
                      <a:lnTo>
                        <a:pt x="2840" y="3440"/>
                      </a:lnTo>
                      <a:lnTo>
                        <a:pt x="1513" y="2113"/>
                      </a:lnTo>
                      <a:lnTo>
                        <a:pt x="456" y="3169"/>
                      </a:lnTo>
                      <a:lnTo>
                        <a:pt x="420" y="3200"/>
                      </a:lnTo>
                      <a:lnTo>
                        <a:pt x="378" y="3221"/>
                      </a:lnTo>
                      <a:lnTo>
                        <a:pt x="335" y="3234"/>
                      </a:lnTo>
                      <a:lnTo>
                        <a:pt x="291" y="3238"/>
                      </a:lnTo>
                      <a:lnTo>
                        <a:pt x="246" y="3234"/>
                      </a:lnTo>
                      <a:lnTo>
                        <a:pt x="202" y="3221"/>
                      </a:lnTo>
                      <a:lnTo>
                        <a:pt x="163" y="3200"/>
                      </a:lnTo>
                      <a:lnTo>
                        <a:pt x="125" y="3169"/>
                      </a:lnTo>
                      <a:lnTo>
                        <a:pt x="68" y="3113"/>
                      </a:lnTo>
                      <a:lnTo>
                        <a:pt x="38" y="3075"/>
                      </a:lnTo>
                      <a:lnTo>
                        <a:pt x="17" y="3035"/>
                      </a:lnTo>
                      <a:lnTo>
                        <a:pt x="4" y="2992"/>
                      </a:lnTo>
                      <a:lnTo>
                        <a:pt x="0" y="2948"/>
                      </a:lnTo>
                      <a:lnTo>
                        <a:pt x="0" y="2946"/>
                      </a:lnTo>
                      <a:lnTo>
                        <a:pt x="4" y="2903"/>
                      </a:lnTo>
                      <a:lnTo>
                        <a:pt x="17" y="2860"/>
                      </a:lnTo>
                      <a:lnTo>
                        <a:pt x="38" y="2818"/>
                      </a:lnTo>
                      <a:lnTo>
                        <a:pt x="68" y="2782"/>
                      </a:lnTo>
                      <a:lnTo>
                        <a:pt x="1348" y="1503"/>
                      </a:lnTo>
                      <a:lnTo>
                        <a:pt x="1384" y="1474"/>
                      </a:lnTo>
                      <a:lnTo>
                        <a:pt x="1426" y="1451"/>
                      </a:lnTo>
                      <a:lnTo>
                        <a:pt x="1469" y="1440"/>
                      </a:lnTo>
                      <a:lnTo>
                        <a:pt x="1513" y="1434"/>
                      </a:lnTo>
                      <a:lnTo>
                        <a:pt x="1558" y="1438"/>
                      </a:lnTo>
                      <a:lnTo>
                        <a:pt x="1602" y="1451"/>
                      </a:lnTo>
                      <a:lnTo>
                        <a:pt x="1641" y="1472"/>
                      </a:lnTo>
                      <a:lnTo>
                        <a:pt x="1679" y="1503"/>
                      </a:lnTo>
                      <a:lnTo>
                        <a:pt x="3007" y="2829"/>
                      </a:lnTo>
                      <a:lnTo>
                        <a:pt x="4062" y="1775"/>
                      </a:lnTo>
                      <a:lnTo>
                        <a:pt x="4149" y="1688"/>
                      </a:lnTo>
                      <a:lnTo>
                        <a:pt x="5128" y="709"/>
                      </a:lnTo>
                      <a:lnTo>
                        <a:pt x="5249" y="588"/>
                      </a:lnTo>
                      <a:lnTo>
                        <a:pt x="5085" y="427"/>
                      </a:lnTo>
                      <a:lnTo>
                        <a:pt x="4922" y="263"/>
                      </a:lnTo>
                      <a:lnTo>
                        <a:pt x="4905" y="248"/>
                      </a:lnTo>
                      <a:lnTo>
                        <a:pt x="4892" y="231"/>
                      </a:lnTo>
                      <a:lnTo>
                        <a:pt x="4880" y="212"/>
                      </a:lnTo>
                      <a:lnTo>
                        <a:pt x="4871" y="193"/>
                      </a:lnTo>
                      <a:lnTo>
                        <a:pt x="4867" y="172"/>
                      </a:lnTo>
                      <a:lnTo>
                        <a:pt x="4871" y="149"/>
                      </a:lnTo>
                      <a:lnTo>
                        <a:pt x="4880" y="123"/>
                      </a:lnTo>
                      <a:lnTo>
                        <a:pt x="4897" y="94"/>
                      </a:lnTo>
                      <a:lnTo>
                        <a:pt x="4916" y="76"/>
                      </a:lnTo>
                      <a:lnTo>
                        <a:pt x="4941" y="62"/>
                      </a:lnTo>
                      <a:lnTo>
                        <a:pt x="4966" y="55"/>
                      </a:lnTo>
                      <a:lnTo>
                        <a:pt x="4992" y="53"/>
                      </a:lnTo>
                      <a:lnTo>
                        <a:pt x="5018" y="51"/>
                      </a:lnTo>
                      <a:lnTo>
                        <a:pt x="608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sp>
              <p:nvSpPr>
                <p:cNvPr id="62" name="Freeform 13"/>
                <p:cNvSpPr>
                  <a:spLocks/>
                </p:cNvSpPr>
                <p:nvPr/>
              </p:nvSpPr>
              <p:spPr bwMode="auto">
                <a:xfrm>
                  <a:off x="3459" y="845"/>
                  <a:ext cx="664" cy="1282"/>
                </a:xfrm>
                <a:custGeom>
                  <a:avLst/>
                  <a:gdLst>
                    <a:gd name="T0" fmla="*/ 717 w 1327"/>
                    <a:gd name="T1" fmla="*/ 0 h 2565"/>
                    <a:gd name="T2" fmla="*/ 802 w 1327"/>
                    <a:gd name="T3" fmla="*/ 13 h 2565"/>
                    <a:gd name="T4" fmla="*/ 826 w 1327"/>
                    <a:gd name="T5" fmla="*/ 76 h 2565"/>
                    <a:gd name="T6" fmla="*/ 830 w 1327"/>
                    <a:gd name="T7" fmla="*/ 199 h 2565"/>
                    <a:gd name="T8" fmla="*/ 843 w 1327"/>
                    <a:gd name="T9" fmla="*/ 263 h 2565"/>
                    <a:gd name="T10" fmla="*/ 906 w 1327"/>
                    <a:gd name="T11" fmla="*/ 287 h 2565"/>
                    <a:gd name="T12" fmla="*/ 1112 w 1327"/>
                    <a:gd name="T13" fmla="*/ 335 h 2565"/>
                    <a:gd name="T14" fmla="*/ 1233 w 1327"/>
                    <a:gd name="T15" fmla="*/ 395 h 2565"/>
                    <a:gd name="T16" fmla="*/ 1240 w 1327"/>
                    <a:gd name="T17" fmla="*/ 463 h 2565"/>
                    <a:gd name="T18" fmla="*/ 1169 w 1327"/>
                    <a:gd name="T19" fmla="*/ 701 h 2565"/>
                    <a:gd name="T20" fmla="*/ 1125 w 1327"/>
                    <a:gd name="T21" fmla="*/ 733 h 2565"/>
                    <a:gd name="T22" fmla="*/ 978 w 1327"/>
                    <a:gd name="T23" fmla="*/ 679 h 2565"/>
                    <a:gd name="T24" fmla="*/ 677 w 1327"/>
                    <a:gd name="T25" fmla="*/ 639 h 2565"/>
                    <a:gd name="T26" fmla="*/ 571 w 1327"/>
                    <a:gd name="T27" fmla="*/ 662 h 2565"/>
                    <a:gd name="T28" fmla="*/ 486 w 1327"/>
                    <a:gd name="T29" fmla="*/ 735 h 2565"/>
                    <a:gd name="T30" fmla="*/ 471 w 1327"/>
                    <a:gd name="T31" fmla="*/ 834 h 2565"/>
                    <a:gd name="T32" fmla="*/ 533 w 1327"/>
                    <a:gd name="T33" fmla="*/ 928 h 2565"/>
                    <a:gd name="T34" fmla="*/ 705 w 1327"/>
                    <a:gd name="T35" fmla="*/ 1025 h 2565"/>
                    <a:gd name="T36" fmla="*/ 1019 w 1327"/>
                    <a:gd name="T37" fmla="*/ 1166 h 2565"/>
                    <a:gd name="T38" fmla="*/ 1193 w 1327"/>
                    <a:gd name="T39" fmla="*/ 1308 h 2565"/>
                    <a:gd name="T40" fmla="*/ 1297 w 1327"/>
                    <a:gd name="T41" fmla="*/ 1491 h 2565"/>
                    <a:gd name="T42" fmla="*/ 1327 w 1327"/>
                    <a:gd name="T43" fmla="*/ 1695 h 2565"/>
                    <a:gd name="T44" fmla="*/ 1278 w 1327"/>
                    <a:gd name="T45" fmla="*/ 1898 h 2565"/>
                    <a:gd name="T46" fmla="*/ 1150 w 1327"/>
                    <a:gd name="T47" fmla="*/ 2077 h 2565"/>
                    <a:gd name="T48" fmla="*/ 961 w 1327"/>
                    <a:gd name="T49" fmla="*/ 2198 h 2565"/>
                    <a:gd name="T50" fmla="*/ 838 w 1327"/>
                    <a:gd name="T51" fmla="*/ 2247 h 2565"/>
                    <a:gd name="T52" fmla="*/ 813 w 1327"/>
                    <a:gd name="T53" fmla="*/ 2321 h 2565"/>
                    <a:gd name="T54" fmla="*/ 809 w 1327"/>
                    <a:gd name="T55" fmla="*/ 2514 h 2565"/>
                    <a:gd name="T56" fmla="*/ 766 w 1327"/>
                    <a:gd name="T57" fmla="*/ 2561 h 2565"/>
                    <a:gd name="T58" fmla="*/ 560 w 1327"/>
                    <a:gd name="T59" fmla="*/ 2565 h 2565"/>
                    <a:gd name="T60" fmla="*/ 495 w 1327"/>
                    <a:gd name="T61" fmla="*/ 2533 h 2565"/>
                    <a:gd name="T62" fmla="*/ 482 w 1327"/>
                    <a:gd name="T63" fmla="*/ 2421 h 2565"/>
                    <a:gd name="T64" fmla="*/ 478 w 1327"/>
                    <a:gd name="T65" fmla="*/ 2304 h 2565"/>
                    <a:gd name="T66" fmla="*/ 446 w 1327"/>
                    <a:gd name="T67" fmla="*/ 2266 h 2565"/>
                    <a:gd name="T68" fmla="*/ 310 w 1327"/>
                    <a:gd name="T69" fmla="*/ 2242 h 2565"/>
                    <a:gd name="T70" fmla="*/ 74 w 1327"/>
                    <a:gd name="T71" fmla="*/ 2164 h 2565"/>
                    <a:gd name="T72" fmla="*/ 9 w 1327"/>
                    <a:gd name="T73" fmla="*/ 2119 h 2565"/>
                    <a:gd name="T74" fmla="*/ 4 w 1327"/>
                    <a:gd name="T75" fmla="*/ 2053 h 2565"/>
                    <a:gd name="T76" fmla="*/ 64 w 1327"/>
                    <a:gd name="T77" fmla="*/ 1837 h 2565"/>
                    <a:gd name="T78" fmla="*/ 100 w 1327"/>
                    <a:gd name="T79" fmla="*/ 1775 h 2565"/>
                    <a:gd name="T80" fmla="*/ 170 w 1327"/>
                    <a:gd name="T81" fmla="*/ 1790 h 2565"/>
                    <a:gd name="T82" fmla="*/ 433 w 1327"/>
                    <a:gd name="T83" fmla="*/ 1883 h 2565"/>
                    <a:gd name="T84" fmla="*/ 641 w 1327"/>
                    <a:gd name="T85" fmla="*/ 1898 h 2565"/>
                    <a:gd name="T86" fmla="*/ 794 w 1327"/>
                    <a:gd name="T87" fmla="*/ 1845 h 2565"/>
                    <a:gd name="T88" fmla="*/ 864 w 1327"/>
                    <a:gd name="T89" fmla="*/ 1756 h 2565"/>
                    <a:gd name="T90" fmla="*/ 866 w 1327"/>
                    <a:gd name="T91" fmla="*/ 1650 h 2565"/>
                    <a:gd name="T92" fmla="*/ 798 w 1327"/>
                    <a:gd name="T93" fmla="*/ 1550 h 2565"/>
                    <a:gd name="T94" fmla="*/ 667 w 1327"/>
                    <a:gd name="T95" fmla="*/ 1474 h 2565"/>
                    <a:gd name="T96" fmla="*/ 393 w 1327"/>
                    <a:gd name="T97" fmla="*/ 1359 h 2565"/>
                    <a:gd name="T98" fmla="*/ 204 w 1327"/>
                    <a:gd name="T99" fmla="*/ 1242 h 2565"/>
                    <a:gd name="T100" fmla="*/ 87 w 1327"/>
                    <a:gd name="T101" fmla="*/ 1111 h 2565"/>
                    <a:gd name="T102" fmla="*/ 25 w 1327"/>
                    <a:gd name="T103" fmla="*/ 951 h 2565"/>
                    <a:gd name="T104" fmla="*/ 26 w 1327"/>
                    <a:gd name="T105" fmla="*/ 750 h 2565"/>
                    <a:gd name="T106" fmla="*/ 96 w 1327"/>
                    <a:gd name="T107" fmla="*/ 563 h 2565"/>
                    <a:gd name="T108" fmla="*/ 227 w 1327"/>
                    <a:gd name="T109" fmla="*/ 423 h 2565"/>
                    <a:gd name="T110" fmla="*/ 410 w 1327"/>
                    <a:gd name="T111" fmla="*/ 327 h 2565"/>
                    <a:gd name="T112" fmla="*/ 484 w 1327"/>
                    <a:gd name="T113" fmla="*/ 297 h 2565"/>
                    <a:gd name="T114" fmla="*/ 507 w 1327"/>
                    <a:gd name="T115" fmla="*/ 251 h 2565"/>
                    <a:gd name="T116" fmla="*/ 509 w 1327"/>
                    <a:gd name="T117" fmla="*/ 142 h 2565"/>
                    <a:gd name="T118" fmla="*/ 516 w 1327"/>
                    <a:gd name="T119" fmla="*/ 34 h 2565"/>
                    <a:gd name="T120" fmla="*/ 565 w 1327"/>
                    <a:gd name="T121" fmla="*/ 2 h 2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7" h="2565">
                      <a:moveTo>
                        <a:pt x="597" y="0"/>
                      </a:moveTo>
                      <a:lnTo>
                        <a:pt x="667" y="0"/>
                      </a:lnTo>
                      <a:lnTo>
                        <a:pt x="717" y="0"/>
                      </a:lnTo>
                      <a:lnTo>
                        <a:pt x="753" y="2"/>
                      </a:lnTo>
                      <a:lnTo>
                        <a:pt x="781" y="6"/>
                      </a:lnTo>
                      <a:lnTo>
                        <a:pt x="802" y="13"/>
                      </a:lnTo>
                      <a:lnTo>
                        <a:pt x="815" y="27"/>
                      </a:lnTo>
                      <a:lnTo>
                        <a:pt x="823" y="47"/>
                      </a:lnTo>
                      <a:lnTo>
                        <a:pt x="826" y="76"/>
                      </a:lnTo>
                      <a:lnTo>
                        <a:pt x="828" y="114"/>
                      </a:lnTo>
                      <a:lnTo>
                        <a:pt x="830" y="161"/>
                      </a:lnTo>
                      <a:lnTo>
                        <a:pt x="830" y="199"/>
                      </a:lnTo>
                      <a:lnTo>
                        <a:pt x="832" y="227"/>
                      </a:lnTo>
                      <a:lnTo>
                        <a:pt x="836" y="248"/>
                      </a:lnTo>
                      <a:lnTo>
                        <a:pt x="843" y="263"/>
                      </a:lnTo>
                      <a:lnTo>
                        <a:pt x="857" y="272"/>
                      </a:lnTo>
                      <a:lnTo>
                        <a:pt x="877" y="280"/>
                      </a:lnTo>
                      <a:lnTo>
                        <a:pt x="906" y="287"/>
                      </a:lnTo>
                      <a:lnTo>
                        <a:pt x="944" y="293"/>
                      </a:lnTo>
                      <a:lnTo>
                        <a:pt x="1029" y="310"/>
                      </a:lnTo>
                      <a:lnTo>
                        <a:pt x="1112" y="335"/>
                      </a:lnTo>
                      <a:lnTo>
                        <a:pt x="1193" y="367"/>
                      </a:lnTo>
                      <a:lnTo>
                        <a:pt x="1216" y="380"/>
                      </a:lnTo>
                      <a:lnTo>
                        <a:pt x="1233" y="395"/>
                      </a:lnTo>
                      <a:lnTo>
                        <a:pt x="1242" y="416"/>
                      </a:lnTo>
                      <a:lnTo>
                        <a:pt x="1246" y="439"/>
                      </a:lnTo>
                      <a:lnTo>
                        <a:pt x="1240" y="463"/>
                      </a:lnTo>
                      <a:lnTo>
                        <a:pt x="1210" y="569"/>
                      </a:lnTo>
                      <a:lnTo>
                        <a:pt x="1178" y="673"/>
                      </a:lnTo>
                      <a:lnTo>
                        <a:pt x="1169" y="701"/>
                      </a:lnTo>
                      <a:lnTo>
                        <a:pt x="1155" y="720"/>
                      </a:lnTo>
                      <a:lnTo>
                        <a:pt x="1142" y="732"/>
                      </a:lnTo>
                      <a:lnTo>
                        <a:pt x="1125" y="733"/>
                      </a:lnTo>
                      <a:lnTo>
                        <a:pt x="1102" y="730"/>
                      </a:lnTo>
                      <a:lnTo>
                        <a:pt x="1074" y="716"/>
                      </a:lnTo>
                      <a:lnTo>
                        <a:pt x="978" y="679"/>
                      </a:lnTo>
                      <a:lnTo>
                        <a:pt x="879" y="652"/>
                      </a:lnTo>
                      <a:lnTo>
                        <a:pt x="779" y="639"/>
                      </a:lnTo>
                      <a:lnTo>
                        <a:pt x="677" y="639"/>
                      </a:lnTo>
                      <a:lnTo>
                        <a:pt x="641" y="643"/>
                      </a:lnTo>
                      <a:lnTo>
                        <a:pt x="605" y="650"/>
                      </a:lnTo>
                      <a:lnTo>
                        <a:pt x="571" y="662"/>
                      </a:lnTo>
                      <a:lnTo>
                        <a:pt x="535" y="681"/>
                      </a:lnTo>
                      <a:lnTo>
                        <a:pt x="507" y="707"/>
                      </a:lnTo>
                      <a:lnTo>
                        <a:pt x="486" y="735"/>
                      </a:lnTo>
                      <a:lnTo>
                        <a:pt x="473" y="767"/>
                      </a:lnTo>
                      <a:lnTo>
                        <a:pt x="467" y="800"/>
                      </a:lnTo>
                      <a:lnTo>
                        <a:pt x="471" y="834"/>
                      </a:lnTo>
                      <a:lnTo>
                        <a:pt x="484" y="866"/>
                      </a:lnTo>
                      <a:lnTo>
                        <a:pt x="505" y="898"/>
                      </a:lnTo>
                      <a:lnTo>
                        <a:pt x="533" y="928"/>
                      </a:lnTo>
                      <a:lnTo>
                        <a:pt x="588" y="966"/>
                      </a:lnTo>
                      <a:lnTo>
                        <a:pt x="645" y="998"/>
                      </a:lnTo>
                      <a:lnTo>
                        <a:pt x="705" y="1025"/>
                      </a:lnTo>
                      <a:lnTo>
                        <a:pt x="811" y="1068"/>
                      </a:lnTo>
                      <a:lnTo>
                        <a:pt x="917" y="1113"/>
                      </a:lnTo>
                      <a:lnTo>
                        <a:pt x="1019" y="1166"/>
                      </a:lnTo>
                      <a:lnTo>
                        <a:pt x="1083" y="1208"/>
                      </a:lnTo>
                      <a:lnTo>
                        <a:pt x="1142" y="1255"/>
                      </a:lnTo>
                      <a:lnTo>
                        <a:pt x="1193" y="1308"/>
                      </a:lnTo>
                      <a:lnTo>
                        <a:pt x="1235" y="1367"/>
                      </a:lnTo>
                      <a:lnTo>
                        <a:pt x="1271" y="1427"/>
                      </a:lnTo>
                      <a:lnTo>
                        <a:pt x="1297" y="1491"/>
                      </a:lnTo>
                      <a:lnTo>
                        <a:pt x="1316" y="1557"/>
                      </a:lnTo>
                      <a:lnTo>
                        <a:pt x="1325" y="1626"/>
                      </a:lnTo>
                      <a:lnTo>
                        <a:pt x="1327" y="1695"/>
                      </a:lnTo>
                      <a:lnTo>
                        <a:pt x="1320" y="1763"/>
                      </a:lnTo>
                      <a:lnTo>
                        <a:pt x="1305" y="1832"/>
                      </a:lnTo>
                      <a:lnTo>
                        <a:pt x="1278" y="1898"/>
                      </a:lnTo>
                      <a:lnTo>
                        <a:pt x="1244" y="1962"/>
                      </a:lnTo>
                      <a:lnTo>
                        <a:pt x="1201" y="2022"/>
                      </a:lnTo>
                      <a:lnTo>
                        <a:pt x="1150" y="2077"/>
                      </a:lnTo>
                      <a:lnTo>
                        <a:pt x="1091" y="2124"/>
                      </a:lnTo>
                      <a:lnTo>
                        <a:pt x="1029" y="2166"/>
                      </a:lnTo>
                      <a:lnTo>
                        <a:pt x="961" y="2198"/>
                      </a:lnTo>
                      <a:lnTo>
                        <a:pt x="889" y="2223"/>
                      </a:lnTo>
                      <a:lnTo>
                        <a:pt x="860" y="2232"/>
                      </a:lnTo>
                      <a:lnTo>
                        <a:pt x="838" y="2247"/>
                      </a:lnTo>
                      <a:lnTo>
                        <a:pt x="823" y="2266"/>
                      </a:lnTo>
                      <a:lnTo>
                        <a:pt x="815" y="2291"/>
                      </a:lnTo>
                      <a:lnTo>
                        <a:pt x="813" y="2321"/>
                      </a:lnTo>
                      <a:lnTo>
                        <a:pt x="813" y="2406"/>
                      </a:lnTo>
                      <a:lnTo>
                        <a:pt x="813" y="2487"/>
                      </a:lnTo>
                      <a:lnTo>
                        <a:pt x="809" y="2514"/>
                      </a:lnTo>
                      <a:lnTo>
                        <a:pt x="800" y="2537"/>
                      </a:lnTo>
                      <a:lnTo>
                        <a:pt x="787" y="2552"/>
                      </a:lnTo>
                      <a:lnTo>
                        <a:pt x="766" y="2561"/>
                      </a:lnTo>
                      <a:lnTo>
                        <a:pt x="739" y="2565"/>
                      </a:lnTo>
                      <a:lnTo>
                        <a:pt x="649" y="2565"/>
                      </a:lnTo>
                      <a:lnTo>
                        <a:pt x="560" y="2565"/>
                      </a:lnTo>
                      <a:lnTo>
                        <a:pt x="531" y="2561"/>
                      </a:lnTo>
                      <a:lnTo>
                        <a:pt x="511" y="2550"/>
                      </a:lnTo>
                      <a:lnTo>
                        <a:pt x="495" y="2533"/>
                      </a:lnTo>
                      <a:lnTo>
                        <a:pt x="486" y="2510"/>
                      </a:lnTo>
                      <a:lnTo>
                        <a:pt x="482" y="2484"/>
                      </a:lnTo>
                      <a:lnTo>
                        <a:pt x="482" y="2421"/>
                      </a:lnTo>
                      <a:lnTo>
                        <a:pt x="482" y="2361"/>
                      </a:lnTo>
                      <a:lnTo>
                        <a:pt x="480" y="2329"/>
                      </a:lnTo>
                      <a:lnTo>
                        <a:pt x="478" y="2304"/>
                      </a:lnTo>
                      <a:lnTo>
                        <a:pt x="473" y="2287"/>
                      </a:lnTo>
                      <a:lnTo>
                        <a:pt x="463" y="2276"/>
                      </a:lnTo>
                      <a:lnTo>
                        <a:pt x="446" y="2266"/>
                      </a:lnTo>
                      <a:lnTo>
                        <a:pt x="424" y="2261"/>
                      </a:lnTo>
                      <a:lnTo>
                        <a:pt x="391" y="2255"/>
                      </a:lnTo>
                      <a:lnTo>
                        <a:pt x="310" y="2242"/>
                      </a:lnTo>
                      <a:lnTo>
                        <a:pt x="231" y="2221"/>
                      </a:lnTo>
                      <a:lnTo>
                        <a:pt x="151" y="2196"/>
                      </a:lnTo>
                      <a:lnTo>
                        <a:pt x="74" y="2164"/>
                      </a:lnTo>
                      <a:lnTo>
                        <a:pt x="45" y="2149"/>
                      </a:lnTo>
                      <a:lnTo>
                        <a:pt x="23" y="2134"/>
                      </a:lnTo>
                      <a:lnTo>
                        <a:pt x="9" y="2119"/>
                      </a:lnTo>
                      <a:lnTo>
                        <a:pt x="2" y="2100"/>
                      </a:lnTo>
                      <a:lnTo>
                        <a:pt x="0" y="2079"/>
                      </a:lnTo>
                      <a:lnTo>
                        <a:pt x="4" y="2053"/>
                      </a:lnTo>
                      <a:lnTo>
                        <a:pt x="11" y="2021"/>
                      </a:lnTo>
                      <a:lnTo>
                        <a:pt x="38" y="1930"/>
                      </a:lnTo>
                      <a:lnTo>
                        <a:pt x="64" y="1837"/>
                      </a:lnTo>
                      <a:lnTo>
                        <a:pt x="76" y="1807"/>
                      </a:lnTo>
                      <a:lnTo>
                        <a:pt x="87" y="1786"/>
                      </a:lnTo>
                      <a:lnTo>
                        <a:pt x="100" y="1775"/>
                      </a:lnTo>
                      <a:lnTo>
                        <a:pt x="119" y="1771"/>
                      </a:lnTo>
                      <a:lnTo>
                        <a:pt x="142" y="1777"/>
                      </a:lnTo>
                      <a:lnTo>
                        <a:pt x="170" y="1790"/>
                      </a:lnTo>
                      <a:lnTo>
                        <a:pt x="255" y="1830"/>
                      </a:lnTo>
                      <a:lnTo>
                        <a:pt x="342" y="1860"/>
                      </a:lnTo>
                      <a:lnTo>
                        <a:pt x="433" y="1883"/>
                      </a:lnTo>
                      <a:lnTo>
                        <a:pt x="524" y="1898"/>
                      </a:lnTo>
                      <a:lnTo>
                        <a:pt x="584" y="1900"/>
                      </a:lnTo>
                      <a:lnTo>
                        <a:pt x="641" y="1898"/>
                      </a:lnTo>
                      <a:lnTo>
                        <a:pt x="700" y="1886"/>
                      </a:lnTo>
                      <a:lnTo>
                        <a:pt x="754" y="1866"/>
                      </a:lnTo>
                      <a:lnTo>
                        <a:pt x="794" y="1845"/>
                      </a:lnTo>
                      <a:lnTo>
                        <a:pt x="824" y="1820"/>
                      </a:lnTo>
                      <a:lnTo>
                        <a:pt x="847" y="1790"/>
                      </a:lnTo>
                      <a:lnTo>
                        <a:pt x="864" y="1756"/>
                      </a:lnTo>
                      <a:lnTo>
                        <a:pt x="872" y="1722"/>
                      </a:lnTo>
                      <a:lnTo>
                        <a:pt x="874" y="1686"/>
                      </a:lnTo>
                      <a:lnTo>
                        <a:pt x="866" y="1650"/>
                      </a:lnTo>
                      <a:lnTo>
                        <a:pt x="853" y="1614"/>
                      </a:lnTo>
                      <a:lnTo>
                        <a:pt x="830" y="1580"/>
                      </a:lnTo>
                      <a:lnTo>
                        <a:pt x="798" y="1550"/>
                      </a:lnTo>
                      <a:lnTo>
                        <a:pt x="758" y="1522"/>
                      </a:lnTo>
                      <a:lnTo>
                        <a:pt x="713" y="1495"/>
                      </a:lnTo>
                      <a:lnTo>
                        <a:pt x="667" y="1474"/>
                      </a:lnTo>
                      <a:lnTo>
                        <a:pt x="577" y="1437"/>
                      </a:lnTo>
                      <a:lnTo>
                        <a:pt x="484" y="1399"/>
                      </a:lnTo>
                      <a:lnTo>
                        <a:pt x="393" y="1359"/>
                      </a:lnTo>
                      <a:lnTo>
                        <a:pt x="306" y="1312"/>
                      </a:lnTo>
                      <a:lnTo>
                        <a:pt x="253" y="1278"/>
                      </a:lnTo>
                      <a:lnTo>
                        <a:pt x="204" y="1242"/>
                      </a:lnTo>
                      <a:lnTo>
                        <a:pt x="161" y="1200"/>
                      </a:lnTo>
                      <a:lnTo>
                        <a:pt x="121" y="1159"/>
                      </a:lnTo>
                      <a:lnTo>
                        <a:pt x="87" y="1111"/>
                      </a:lnTo>
                      <a:lnTo>
                        <a:pt x="60" y="1062"/>
                      </a:lnTo>
                      <a:lnTo>
                        <a:pt x="40" y="1009"/>
                      </a:lnTo>
                      <a:lnTo>
                        <a:pt x="25" y="951"/>
                      </a:lnTo>
                      <a:lnTo>
                        <a:pt x="17" y="890"/>
                      </a:lnTo>
                      <a:lnTo>
                        <a:pt x="19" y="824"/>
                      </a:lnTo>
                      <a:lnTo>
                        <a:pt x="26" y="750"/>
                      </a:lnTo>
                      <a:lnTo>
                        <a:pt x="42" y="684"/>
                      </a:lnTo>
                      <a:lnTo>
                        <a:pt x="66" y="622"/>
                      </a:lnTo>
                      <a:lnTo>
                        <a:pt x="96" y="563"/>
                      </a:lnTo>
                      <a:lnTo>
                        <a:pt x="132" y="512"/>
                      </a:lnTo>
                      <a:lnTo>
                        <a:pt x="176" y="465"/>
                      </a:lnTo>
                      <a:lnTo>
                        <a:pt x="227" y="423"/>
                      </a:lnTo>
                      <a:lnTo>
                        <a:pt x="282" y="388"/>
                      </a:lnTo>
                      <a:lnTo>
                        <a:pt x="344" y="355"/>
                      </a:lnTo>
                      <a:lnTo>
                        <a:pt x="410" y="327"/>
                      </a:lnTo>
                      <a:lnTo>
                        <a:pt x="442" y="316"/>
                      </a:lnTo>
                      <a:lnTo>
                        <a:pt x="467" y="306"/>
                      </a:lnTo>
                      <a:lnTo>
                        <a:pt x="484" y="297"/>
                      </a:lnTo>
                      <a:lnTo>
                        <a:pt x="495" y="286"/>
                      </a:lnTo>
                      <a:lnTo>
                        <a:pt x="503" y="270"/>
                      </a:lnTo>
                      <a:lnTo>
                        <a:pt x="507" y="251"/>
                      </a:lnTo>
                      <a:lnTo>
                        <a:pt x="509" y="227"/>
                      </a:lnTo>
                      <a:lnTo>
                        <a:pt x="509" y="193"/>
                      </a:lnTo>
                      <a:lnTo>
                        <a:pt x="509" y="142"/>
                      </a:lnTo>
                      <a:lnTo>
                        <a:pt x="509" y="91"/>
                      </a:lnTo>
                      <a:lnTo>
                        <a:pt x="511" y="57"/>
                      </a:lnTo>
                      <a:lnTo>
                        <a:pt x="516" y="34"/>
                      </a:lnTo>
                      <a:lnTo>
                        <a:pt x="526" y="17"/>
                      </a:lnTo>
                      <a:lnTo>
                        <a:pt x="541" y="8"/>
                      </a:lnTo>
                      <a:lnTo>
                        <a:pt x="565" y="2"/>
                      </a:lnTo>
                      <a:lnTo>
                        <a:pt x="59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sp>
              <p:nvSpPr>
                <p:cNvPr id="63" name="Freeform 14"/>
                <p:cNvSpPr>
                  <a:spLocks/>
                </p:cNvSpPr>
                <p:nvPr/>
              </p:nvSpPr>
              <p:spPr bwMode="auto">
                <a:xfrm>
                  <a:off x="3213" y="2640"/>
                  <a:ext cx="496" cy="835"/>
                </a:xfrm>
                <a:custGeom>
                  <a:avLst/>
                  <a:gdLst>
                    <a:gd name="T0" fmla="*/ 32 w 991"/>
                    <a:gd name="T1" fmla="*/ 0 h 1671"/>
                    <a:gd name="T2" fmla="*/ 708 w 991"/>
                    <a:gd name="T3" fmla="*/ 675 h 1671"/>
                    <a:gd name="T4" fmla="*/ 764 w 991"/>
                    <a:gd name="T5" fmla="*/ 732 h 1671"/>
                    <a:gd name="T6" fmla="*/ 815 w 991"/>
                    <a:gd name="T7" fmla="*/ 777 h 1671"/>
                    <a:gd name="T8" fmla="*/ 870 w 991"/>
                    <a:gd name="T9" fmla="*/ 813 h 1671"/>
                    <a:gd name="T10" fmla="*/ 929 w 991"/>
                    <a:gd name="T11" fmla="*/ 843 h 1671"/>
                    <a:gd name="T12" fmla="*/ 991 w 991"/>
                    <a:gd name="T13" fmla="*/ 866 h 1671"/>
                    <a:gd name="T14" fmla="*/ 991 w 991"/>
                    <a:gd name="T15" fmla="*/ 1438 h 1671"/>
                    <a:gd name="T16" fmla="*/ 987 w 991"/>
                    <a:gd name="T17" fmla="*/ 1484 h 1671"/>
                    <a:gd name="T18" fmla="*/ 972 w 991"/>
                    <a:gd name="T19" fmla="*/ 1529 h 1671"/>
                    <a:gd name="T20" fmla="*/ 951 w 991"/>
                    <a:gd name="T21" fmla="*/ 1567 h 1671"/>
                    <a:gd name="T22" fmla="*/ 923 w 991"/>
                    <a:gd name="T23" fmla="*/ 1603 h 1671"/>
                    <a:gd name="T24" fmla="*/ 889 w 991"/>
                    <a:gd name="T25" fmla="*/ 1631 h 1671"/>
                    <a:gd name="T26" fmla="*/ 849 w 991"/>
                    <a:gd name="T27" fmla="*/ 1652 h 1671"/>
                    <a:gd name="T28" fmla="*/ 806 w 991"/>
                    <a:gd name="T29" fmla="*/ 1665 h 1671"/>
                    <a:gd name="T30" fmla="*/ 759 w 991"/>
                    <a:gd name="T31" fmla="*/ 1671 h 1671"/>
                    <a:gd name="T32" fmla="*/ 233 w 991"/>
                    <a:gd name="T33" fmla="*/ 1671 h 1671"/>
                    <a:gd name="T34" fmla="*/ 188 w 991"/>
                    <a:gd name="T35" fmla="*/ 1665 h 1671"/>
                    <a:gd name="T36" fmla="*/ 144 w 991"/>
                    <a:gd name="T37" fmla="*/ 1652 h 1671"/>
                    <a:gd name="T38" fmla="*/ 104 w 991"/>
                    <a:gd name="T39" fmla="*/ 1631 h 1671"/>
                    <a:gd name="T40" fmla="*/ 68 w 991"/>
                    <a:gd name="T41" fmla="*/ 1603 h 1671"/>
                    <a:gd name="T42" fmla="*/ 40 w 991"/>
                    <a:gd name="T43" fmla="*/ 1569 h 1671"/>
                    <a:gd name="T44" fmla="*/ 19 w 991"/>
                    <a:gd name="T45" fmla="*/ 1529 h 1671"/>
                    <a:gd name="T46" fmla="*/ 6 w 991"/>
                    <a:gd name="T47" fmla="*/ 1486 h 1671"/>
                    <a:gd name="T48" fmla="*/ 0 w 991"/>
                    <a:gd name="T49" fmla="*/ 1438 h 1671"/>
                    <a:gd name="T50" fmla="*/ 0 w 991"/>
                    <a:gd name="T51" fmla="*/ 117 h 1671"/>
                    <a:gd name="T52" fmla="*/ 4 w 991"/>
                    <a:gd name="T53" fmla="*/ 76 h 1671"/>
                    <a:gd name="T54" fmla="*/ 15 w 991"/>
                    <a:gd name="T55" fmla="*/ 36 h 1671"/>
                    <a:gd name="T56" fmla="*/ 32 w 991"/>
                    <a:gd name="T57" fmla="*/ 0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1" h="1671">
                      <a:moveTo>
                        <a:pt x="32" y="0"/>
                      </a:moveTo>
                      <a:lnTo>
                        <a:pt x="708" y="675"/>
                      </a:lnTo>
                      <a:lnTo>
                        <a:pt x="764" y="732"/>
                      </a:lnTo>
                      <a:lnTo>
                        <a:pt x="815" y="777"/>
                      </a:lnTo>
                      <a:lnTo>
                        <a:pt x="870" y="813"/>
                      </a:lnTo>
                      <a:lnTo>
                        <a:pt x="929" y="843"/>
                      </a:lnTo>
                      <a:lnTo>
                        <a:pt x="991" y="866"/>
                      </a:lnTo>
                      <a:lnTo>
                        <a:pt x="991" y="1438"/>
                      </a:lnTo>
                      <a:lnTo>
                        <a:pt x="987" y="1484"/>
                      </a:lnTo>
                      <a:lnTo>
                        <a:pt x="972" y="1529"/>
                      </a:lnTo>
                      <a:lnTo>
                        <a:pt x="951" y="1567"/>
                      </a:lnTo>
                      <a:lnTo>
                        <a:pt x="923" y="1603"/>
                      </a:lnTo>
                      <a:lnTo>
                        <a:pt x="889" y="1631"/>
                      </a:lnTo>
                      <a:lnTo>
                        <a:pt x="849" y="1652"/>
                      </a:lnTo>
                      <a:lnTo>
                        <a:pt x="806" y="1665"/>
                      </a:lnTo>
                      <a:lnTo>
                        <a:pt x="759" y="1671"/>
                      </a:lnTo>
                      <a:lnTo>
                        <a:pt x="233" y="1671"/>
                      </a:lnTo>
                      <a:lnTo>
                        <a:pt x="188" y="1665"/>
                      </a:lnTo>
                      <a:lnTo>
                        <a:pt x="144" y="1652"/>
                      </a:lnTo>
                      <a:lnTo>
                        <a:pt x="104" y="1631"/>
                      </a:lnTo>
                      <a:lnTo>
                        <a:pt x="68" y="1603"/>
                      </a:lnTo>
                      <a:lnTo>
                        <a:pt x="40" y="1569"/>
                      </a:lnTo>
                      <a:lnTo>
                        <a:pt x="19" y="1529"/>
                      </a:lnTo>
                      <a:lnTo>
                        <a:pt x="6" y="1486"/>
                      </a:lnTo>
                      <a:lnTo>
                        <a:pt x="0" y="1438"/>
                      </a:lnTo>
                      <a:lnTo>
                        <a:pt x="0" y="117"/>
                      </a:lnTo>
                      <a:lnTo>
                        <a:pt x="4" y="76"/>
                      </a:lnTo>
                      <a:lnTo>
                        <a:pt x="15" y="36"/>
                      </a:lnTo>
                      <a:lnTo>
                        <a:pt x="3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sp>
              <p:nvSpPr>
                <p:cNvPr id="64" name="Freeform 15"/>
                <p:cNvSpPr>
                  <a:spLocks/>
                </p:cNvSpPr>
                <p:nvPr/>
              </p:nvSpPr>
              <p:spPr bwMode="auto">
                <a:xfrm>
                  <a:off x="3898" y="2616"/>
                  <a:ext cx="495" cy="859"/>
                </a:xfrm>
                <a:custGeom>
                  <a:avLst/>
                  <a:gdLst>
                    <a:gd name="T0" fmla="*/ 923 w 991"/>
                    <a:gd name="T1" fmla="*/ 0 h 1718"/>
                    <a:gd name="T2" fmla="*/ 951 w 991"/>
                    <a:gd name="T3" fmla="*/ 36 h 1718"/>
                    <a:gd name="T4" fmla="*/ 972 w 991"/>
                    <a:gd name="T5" fmla="*/ 75 h 1718"/>
                    <a:gd name="T6" fmla="*/ 986 w 991"/>
                    <a:gd name="T7" fmla="*/ 117 h 1718"/>
                    <a:gd name="T8" fmla="*/ 991 w 991"/>
                    <a:gd name="T9" fmla="*/ 164 h 1718"/>
                    <a:gd name="T10" fmla="*/ 991 w 991"/>
                    <a:gd name="T11" fmla="*/ 1485 h 1718"/>
                    <a:gd name="T12" fmla="*/ 986 w 991"/>
                    <a:gd name="T13" fmla="*/ 1531 h 1718"/>
                    <a:gd name="T14" fmla="*/ 972 w 991"/>
                    <a:gd name="T15" fmla="*/ 1576 h 1718"/>
                    <a:gd name="T16" fmla="*/ 951 w 991"/>
                    <a:gd name="T17" fmla="*/ 1614 h 1718"/>
                    <a:gd name="T18" fmla="*/ 923 w 991"/>
                    <a:gd name="T19" fmla="*/ 1650 h 1718"/>
                    <a:gd name="T20" fmla="*/ 889 w 991"/>
                    <a:gd name="T21" fmla="*/ 1678 h 1718"/>
                    <a:gd name="T22" fmla="*/ 849 w 991"/>
                    <a:gd name="T23" fmla="*/ 1699 h 1718"/>
                    <a:gd name="T24" fmla="*/ 804 w 991"/>
                    <a:gd name="T25" fmla="*/ 1712 h 1718"/>
                    <a:gd name="T26" fmla="*/ 757 w 991"/>
                    <a:gd name="T27" fmla="*/ 1718 h 1718"/>
                    <a:gd name="T28" fmla="*/ 233 w 991"/>
                    <a:gd name="T29" fmla="*/ 1718 h 1718"/>
                    <a:gd name="T30" fmla="*/ 186 w 991"/>
                    <a:gd name="T31" fmla="*/ 1712 h 1718"/>
                    <a:gd name="T32" fmla="*/ 142 w 991"/>
                    <a:gd name="T33" fmla="*/ 1699 h 1718"/>
                    <a:gd name="T34" fmla="*/ 102 w 991"/>
                    <a:gd name="T35" fmla="*/ 1678 h 1718"/>
                    <a:gd name="T36" fmla="*/ 68 w 991"/>
                    <a:gd name="T37" fmla="*/ 1650 h 1718"/>
                    <a:gd name="T38" fmla="*/ 40 w 991"/>
                    <a:gd name="T39" fmla="*/ 1616 h 1718"/>
                    <a:gd name="T40" fmla="*/ 17 w 991"/>
                    <a:gd name="T41" fmla="*/ 1576 h 1718"/>
                    <a:gd name="T42" fmla="*/ 4 w 991"/>
                    <a:gd name="T43" fmla="*/ 1533 h 1718"/>
                    <a:gd name="T44" fmla="*/ 0 w 991"/>
                    <a:gd name="T45" fmla="*/ 1485 h 1718"/>
                    <a:gd name="T46" fmla="*/ 0 w 991"/>
                    <a:gd name="T47" fmla="*/ 881 h 1718"/>
                    <a:gd name="T48" fmla="*/ 51 w 991"/>
                    <a:gd name="T49" fmla="*/ 852 h 1718"/>
                    <a:gd name="T50" fmla="*/ 101 w 991"/>
                    <a:gd name="T51" fmla="*/ 818 h 1718"/>
                    <a:gd name="T52" fmla="*/ 144 w 991"/>
                    <a:gd name="T53" fmla="*/ 779 h 1718"/>
                    <a:gd name="T54" fmla="*/ 203 w 991"/>
                    <a:gd name="T55" fmla="*/ 722 h 1718"/>
                    <a:gd name="T56" fmla="*/ 923 w 991"/>
                    <a:gd name="T57" fmla="*/ 0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1" h="1718">
                      <a:moveTo>
                        <a:pt x="923" y="0"/>
                      </a:moveTo>
                      <a:lnTo>
                        <a:pt x="951" y="36"/>
                      </a:lnTo>
                      <a:lnTo>
                        <a:pt x="972" y="75"/>
                      </a:lnTo>
                      <a:lnTo>
                        <a:pt x="986" y="117"/>
                      </a:lnTo>
                      <a:lnTo>
                        <a:pt x="991" y="164"/>
                      </a:lnTo>
                      <a:lnTo>
                        <a:pt x="991" y="1485"/>
                      </a:lnTo>
                      <a:lnTo>
                        <a:pt x="986" y="1531"/>
                      </a:lnTo>
                      <a:lnTo>
                        <a:pt x="972" y="1576"/>
                      </a:lnTo>
                      <a:lnTo>
                        <a:pt x="951" y="1614"/>
                      </a:lnTo>
                      <a:lnTo>
                        <a:pt x="923" y="1650"/>
                      </a:lnTo>
                      <a:lnTo>
                        <a:pt x="889" y="1678"/>
                      </a:lnTo>
                      <a:lnTo>
                        <a:pt x="849" y="1699"/>
                      </a:lnTo>
                      <a:lnTo>
                        <a:pt x="804" y="1712"/>
                      </a:lnTo>
                      <a:lnTo>
                        <a:pt x="757" y="1718"/>
                      </a:lnTo>
                      <a:lnTo>
                        <a:pt x="233" y="1718"/>
                      </a:lnTo>
                      <a:lnTo>
                        <a:pt x="186" y="1712"/>
                      </a:lnTo>
                      <a:lnTo>
                        <a:pt x="142" y="1699"/>
                      </a:lnTo>
                      <a:lnTo>
                        <a:pt x="102" y="1678"/>
                      </a:lnTo>
                      <a:lnTo>
                        <a:pt x="68" y="1650"/>
                      </a:lnTo>
                      <a:lnTo>
                        <a:pt x="40" y="1616"/>
                      </a:lnTo>
                      <a:lnTo>
                        <a:pt x="17" y="1576"/>
                      </a:lnTo>
                      <a:lnTo>
                        <a:pt x="4" y="1533"/>
                      </a:lnTo>
                      <a:lnTo>
                        <a:pt x="0" y="1485"/>
                      </a:lnTo>
                      <a:lnTo>
                        <a:pt x="0" y="881"/>
                      </a:lnTo>
                      <a:lnTo>
                        <a:pt x="51" y="852"/>
                      </a:lnTo>
                      <a:lnTo>
                        <a:pt x="101" y="818"/>
                      </a:lnTo>
                      <a:lnTo>
                        <a:pt x="144" y="779"/>
                      </a:lnTo>
                      <a:lnTo>
                        <a:pt x="203" y="722"/>
                      </a:lnTo>
                      <a:lnTo>
                        <a:pt x="9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sp>
              <p:nvSpPr>
                <p:cNvPr id="65" name="Freeform 16"/>
                <p:cNvSpPr>
                  <a:spLocks/>
                </p:cNvSpPr>
                <p:nvPr/>
              </p:nvSpPr>
              <p:spPr bwMode="auto">
                <a:xfrm>
                  <a:off x="4581" y="1900"/>
                  <a:ext cx="496" cy="1574"/>
                </a:xfrm>
                <a:custGeom>
                  <a:avLst/>
                  <a:gdLst>
                    <a:gd name="T0" fmla="*/ 988 w 991"/>
                    <a:gd name="T1" fmla="*/ 0 h 3149"/>
                    <a:gd name="T2" fmla="*/ 991 w 991"/>
                    <a:gd name="T3" fmla="*/ 32 h 3149"/>
                    <a:gd name="T4" fmla="*/ 991 w 991"/>
                    <a:gd name="T5" fmla="*/ 2915 h 3149"/>
                    <a:gd name="T6" fmla="*/ 986 w 991"/>
                    <a:gd name="T7" fmla="*/ 2962 h 3149"/>
                    <a:gd name="T8" fmla="*/ 972 w 991"/>
                    <a:gd name="T9" fmla="*/ 3005 h 3149"/>
                    <a:gd name="T10" fmla="*/ 952 w 991"/>
                    <a:gd name="T11" fmla="*/ 3045 h 3149"/>
                    <a:gd name="T12" fmla="*/ 923 w 991"/>
                    <a:gd name="T13" fmla="*/ 3079 h 3149"/>
                    <a:gd name="T14" fmla="*/ 887 w 991"/>
                    <a:gd name="T15" fmla="*/ 3107 h 3149"/>
                    <a:gd name="T16" fmla="*/ 849 w 991"/>
                    <a:gd name="T17" fmla="*/ 3130 h 3149"/>
                    <a:gd name="T18" fmla="*/ 804 w 991"/>
                    <a:gd name="T19" fmla="*/ 3143 h 3149"/>
                    <a:gd name="T20" fmla="*/ 757 w 991"/>
                    <a:gd name="T21" fmla="*/ 3149 h 3149"/>
                    <a:gd name="T22" fmla="*/ 233 w 991"/>
                    <a:gd name="T23" fmla="*/ 3149 h 3149"/>
                    <a:gd name="T24" fmla="*/ 186 w 991"/>
                    <a:gd name="T25" fmla="*/ 3143 h 3149"/>
                    <a:gd name="T26" fmla="*/ 142 w 991"/>
                    <a:gd name="T27" fmla="*/ 3130 h 3149"/>
                    <a:gd name="T28" fmla="*/ 103 w 991"/>
                    <a:gd name="T29" fmla="*/ 3109 h 3149"/>
                    <a:gd name="T30" fmla="*/ 69 w 991"/>
                    <a:gd name="T31" fmla="*/ 3081 h 3149"/>
                    <a:gd name="T32" fmla="*/ 40 w 991"/>
                    <a:gd name="T33" fmla="*/ 3045 h 3149"/>
                    <a:gd name="T34" fmla="*/ 17 w 991"/>
                    <a:gd name="T35" fmla="*/ 3005 h 3149"/>
                    <a:gd name="T36" fmla="*/ 4 w 991"/>
                    <a:gd name="T37" fmla="*/ 2962 h 3149"/>
                    <a:gd name="T38" fmla="*/ 0 w 991"/>
                    <a:gd name="T39" fmla="*/ 2915 h 3149"/>
                    <a:gd name="T40" fmla="*/ 0 w 991"/>
                    <a:gd name="T41" fmla="*/ 989 h 3149"/>
                    <a:gd name="T42" fmla="*/ 57 w 991"/>
                    <a:gd name="T43" fmla="*/ 932 h 3149"/>
                    <a:gd name="T44" fmla="*/ 144 w 991"/>
                    <a:gd name="T45" fmla="*/ 845 h 3149"/>
                    <a:gd name="T46" fmla="*/ 988 w 991"/>
                    <a:gd name="T47" fmla="*/ 0 h 3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1" h="3149">
                      <a:moveTo>
                        <a:pt x="988" y="0"/>
                      </a:moveTo>
                      <a:lnTo>
                        <a:pt x="991" y="32"/>
                      </a:lnTo>
                      <a:lnTo>
                        <a:pt x="991" y="2915"/>
                      </a:lnTo>
                      <a:lnTo>
                        <a:pt x="986" y="2962"/>
                      </a:lnTo>
                      <a:lnTo>
                        <a:pt x="972" y="3005"/>
                      </a:lnTo>
                      <a:lnTo>
                        <a:pt x="952" y="3045"/>
                      </a:lnTo>
                      <a:lnTo>
                        <a:pt x="923" y="3079"/>
                      </a:lnTo>
                      <a:lnTo>
                        <a:pt x="887" y="3107"/>
                      </a:lnTo>
                      <a:lnTo>
                        <a:pt x="849" y="3130"/>
                      </a:lnTo>
                      <a:lnTo>
                        <a:pt x="804" y="3143"/>
                      </a:lnTo>
                      <a:lnTo>
                        <a:pt x="757" y="3149"/>
                      </a:lnTo>
                      <a:lnTo>
                        <a:pt x="233" y="3149"/>
                      </a:lnTo>
                      <a:lnTo>
                        <a:pt x="186" y="3143"/>
                      </a:lnTo>
                      <a:lnTo>
                        <a:pt x="142" y="3130"/>
                      </a:lnTo>
                      <a:lnTo>
                        <a:pt x="103" y="3109"/>
                      </a:lnTo>
                      <a:lnTo>
                        <a:pt x="69" y="3081"/>
                      </a:lnTo>
                      <a:lnTo>
                        <a:pt x="40" y="3045"/>
                      </a:lnTo>
                      <a:lnTo>
                        <a:pt x="17" y="3005"/>
                      </a:lnTo>
                      <a:lnTo>
                        <a:pt x="4" y="2962"/>
                      </a:lnTo>
                      <a:lnTo>
                        <a:pt x="0" y="2915"/>
                      </a:lnTo>
                      <a:lnTo>
                        <a:pt x="0" y="989"/>
                      </a:lnTo>
                      <a:lnTo>
                        <a:pt x="57" y="932"/>
                      </a:lnTo>
                      <a:lnTo>
                        <a:pt x="144" y="845"/>
                      </a:lnTo>
                      <a:lnTo>
                        <a:pt x="98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grpSp>
        </p:grpSp>
      </p:grpSp>
      <p:grpSp>
        <p:nvGrpSpPr>
          <p:cNvPr id="256" name="Group 255"/>
          <p:cNvGrpSpPr/>
          <p:nvPr/>
        </p:nvGrpSpPr>
        <p:grpSpPr>
          <a:xfrm>
            <a:off x="504308" y="1268760"/>
            <a:ext cx="8182492" cy="826739"/>
            <a:chOff x="504308" y="1268760"/>
            <a:chExt cx="8182492" cy="826739"/>
          </a:xfrm>
        </p:grpSpPr>
        <p:sp>
          <p:nvSpPr>
            <p:cNvPr id="3" name="Rectangle 2"/>
            <p:cNvSpPr/>
            <p:nvPr/>
          </p:nvSpPr>
          <p:spPr>
            <a:xfrm>
              <a:off x="960694" y="1268760"/>
              <a:ext cx="1484989" cy="81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cs typeface="Arial" panose="020B0604020202020204" pitchFamily="34" charset="0"/>
              </a:endParaRPr>
            </a:p>
          </p:txBody>
        </p:sp>
        <p:sp>
          <p:nvSpPr>
            <p:cNvPr id="20" name="Rectangle 19"/>
            <p:cNvSpPr/>
            <p:nvPr/>
          </p:nvSpPr>
          <p:spPr>
            <a:xfrm>
              <a:off x="2405343" y="1268760"/>
              <a:ext cx="6281457" cy="8140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cs typeface="Arial" panose="020B0604020202020204" pitchFamily="34" charset="0"/>
              </a:endParaRPr>
            </a:p>
          </p:txBody>
        </p:sp>
        <p:sp>
          <p:nvSpPr>
            <p:cNvPr id="266" name="Rectangle 265">
              <a:extLst>
                <a:ext uri="{FF2B5EF4-FFF2-40B4-BE49-F238E27FC236}">
                  <a16:creationId xmlns:a16="http://schemas.microsoft.com/office/drawing/2014/main" id="{873814E8-8301-4D65-95AD-9A8AEA01286E}"/>
                </a:ext>
              </a:extLst>
            </p:cNvPr>
            <p:cNvSpPr/>
            <p:nvPr>
              <p:custDataLst>
                <p:tags r:id="rId3"/>
              </p:custDataLst>
            </p:nvPr>
          </p:nvSpPr>
          <p:spPr>
            <a:xfrm>
              <a:off x="1259343" y="1422033"/>
              <a:ext cx="1148225" cy="5074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4288" rIns="34288" rtlCol="0" anchor="ctr"/>
            <a:lstStyle/>
            <a:p>
              <a:pPr algn="r"/>
              <a:r>
                <a:rPr lang="en-US" sz="1100" b="1" dirty="0">
                  <a:solidFill>
                    <a:schemeClr val="bg1"/>
                  </a:solidFill>
                  <a:latin typeface="+mj-lt"/>
                  <a:cs typeface="Arial" panose="020B0604020202020204" pitchFamily="34" charset="0"/>
                </a:rPr>
                <a:t>Attractive macro fundamentals in MENA and SEA</a:t>
              </a:r>
            </a:p>
          </p:txBody>
        </p:sp>
        <p:sp>
          <p:nvSpPr>
            <p:cNvPr id="267" name="Rectangle 266">
              <a:extLst>
                <a:ext uri="{FF2B5EF4-FFF2-40B4-BE49-F238E27FC236}">
                  <a16:creationId xmlns:a16="http://schemas.microsoft.com/office/drawing/2014/main" id="{B464256A-D8E8-4C18-B853-44FCE0393434}"/>
                </a:ext>
              </a:extLst>
            </p:cNvPr>
            <p:cNvSpPr/>
            <p:nvPr>
              <p:custDataLst>
                <p:tags r:id="rId4"/>
              </p:custDataLst>
            </p:nvPr>
          </p:nvSpPr>
          <p:spPr>
            <a:xfrm>
              <a:off x="2483783" y="1282086"/>
              <a:ext cx="6150795" cy="8134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nchorCtr="0"/>
            <a:lstStyle/>
            <a:p>
              <a:pPr marL="128585" indent="-128585" algn="just">
                <a:buFont typeface="Wingdings" panose="05000000000000000000" pitchFamily="2" charset="2"/>
                <a:buChar char="§"/>
              </a:pPr>
              <a:r>
                <a:rPr lang="en-US" sz="1050" dirty="0">
                  <a:solidFill>
                    <a:schemeClr val="accent1"/>
                  </a:solidFill>
                  <a:latin typeface="+mj-lt"/>
                  <a:cs typeface="Arial" panose="020B0604020202020204" pitchFamily="34" charset="0"/>
                </a:rPr>
                <a:t>MENA is an emerging economy with domestic credit reported as 85% of GDP, as opposed to developed markets credit ratios of between 100% and 200%, despite positive demographics, private consumption and improved credit rating</a:t>
              </a:r>
            </a:p>
            <a:p>
              <a:pPr marL="128585" indent="-128585" algn="just">
                <a:buFont typeface="Wingdings" panose="05000000000000000000" pitchFamily="2" charset="2"/>
                <a:buChar char="§"/>
              </a:pPr>
              <a:r>
                <a:rPr lang="en-US" sz="1050" dirty="0">
                  <a:solidFill>
                    <a:schemeClr val="accent1"/>
                  </a:solidFill>
                  <a:latin typeface="+mj-lt"/>
                  <a:cs typeface="Arial" panose="020B0604020202020204" pitchFamily="34" charset="0"/>
                </a:rPr>
                <a:t>SEA region is the fastest growing economy in the world with a GDP growth of 6.7% and moderate credit risk rating  </a:t>
              </a:r>
            </a:p>
          </p:txBody>
        </p:sp>
        <p:grpSp>
          <p:nvGrpSpPr>
            <p:cNvPr id="8" name="Group 7"/>
            <p:cNvGrpSpPr/>
            <p:nvPr/>
          </p:nvGrpSpPr>
          <p:grpSpPr>
            <a:xfrm>
              <a:off x="504308" y="1268760"/>
              <a:ext cx="815007" cy="814039"/>
              <a:chOff x="428625" y="1268761"/>
              <a:chExt cx="584947" cy="584947"/>
            </a:xfrm>
          </p:grpSpPr>
          <p:sp>
            <p:nvSpPr>
              <p:cNvPr id="2" name="Oval 1"/>
              <p:cNvSpPr/>
              <p:nvPr/>
            </p:nvSpPr>
            <p:spPr>
              <a:xfrm>
                <a:off x="428625" y="1268761"/>
                <a:ext cx="584947" cy="584947"/>
              </a:xfrm>
              <a:prstGeom prst="ellipse">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cs typeface="Arial" panose="020B0604020202020204" pitchFamily="34" charset="0"/>
                </a:endParaRPr>
              </a:p>
            </p:txBody>
          </p:sp>
          <p:grpSp>
            <p:nvGrpSpPr>
              <p:cNvPr id="72" name="Group 24"/>
              <p:cNvGrpSpPr>
                <a:grpSpLocks noChangeAspect="1"/>
              </p:cNvGrpSpPr>
              <p:nvPr/>
            </p:nvGrpSpPr>
            <p:grpSpPr bwMode="auto">
              <a:xfrm>
                <a:off x="584289" y="1389784"/>
                <a:ext cx="273619" cy="342900"/>
                <a:chOff x="2589" y="596"/>
                <a:chExt cx="2496" cy="3128"/>
              </a:xfrm>
              <a:solidFill>
                <a:schemeClr val="bg1"/>
              </a:solidFill>
            </p:grpSpPr>
            <p:sp>
              <p:nvSpPr>
                <p:cNvPr id="75" name="Freeform 26"/>
                <p:cNvSpPr>
                  <a:spLocks noEditPoints="1"/>
                </p:cNvSpPr>
                <p:nvPr/>
              </p:nvSpPr>
              <p:spPr bwMode="auto">
                <a:xfrm>
                  <a:off x="2589" y="596"/>
                  <a:ext cx="2496" cy="2550"/>
                </a:xfrm>
                <a:custGeom>
                  <a:avLst/>
                  <a:gdLst>
                    <a:gd name="T0" fmla="*/ 1847 w 4993"/>
                    <a:gd name="T1" fmla="*/ 1018 h 5101"/>
                    <a:gd name="T2" fmla="*/ 1232 w 4993"/>
                    <a:gd name="T3" fmla="*/ 1467 h 5101"/>
                    <a:gd name="T4" fmla="*/ 880 w 4993"/>
                    <a:gd name="T5" fmla="*/ 2152 h 5101"/>
                    <a:gd name="T6" fmla="*/ 880 w 4993"/>
                    <a:gd name="T7" fmla="*/ 2950 h 5101"/>
                    <a:gd name="T8" fmla="*/ 1232 w 4993"/>
                    <a:gd name="T9" fmla="*/ 3634 h 5101"/>
                    <a:gd name="T10" fmla="*/ 1847 w 4993"/>
                    <a:gd name="T11" fmla="*/ 4084 h 5101"/>
                    <a:gd name="T12" fmla="*/ 2630 w 4993"/>
                    <a:gd name="T13" fmla="*/ 4209 h 5101"/>
                    <a:gd name="T14" fmla="*/ 3370 w 4993"/>
                    <a:gd name="T15" fmla="*/ 3965 h 5101"/>
                    <a:gd name="T16" fmla="*/ 3907 w 4993"/>
                    <a:gd name="T17" fmla="*/ 3426 h 5101"/>
                    <a:gd name="T18" fmla="*/ 4151 w 4993"/>
                    <a:gd name="T19" fmla="*/ 2687 h 5101"/>
                    <a:gd name="T20" fmla="*/ 4025 w 4993"/>
                    <a:gd name="T21" fmla="*/ 1904 h 5101"/>
                    <a:gd name="T22" fmla="*/ 3576 w 4993"/>
                    <a:gd name="T23" fmla="*/ 1288 h 5101"/>
                    <a:gd name="T24" fmla="*/ 2892 w 4993"/>
                    <a:gd name="T25" fmla="*/ 936 h 5101"/>
                    <a:gd name="T26" fmla="*/ 2586 w 4993"/>
                    <a:gd name="T27" fmla="*/ 17 h 5101"/>
                    <a:gd name="T28" fmla="*/ 2894 w 4993"/>
                    <a:gd name="T29" fmla="*/ 275 h 5101"/>
                    <a:gd name="T30" fmla="*/ 3193 w 4993"/>
                    <a:gd name="T31" fmla="*/ 292 h 5101"/>
                    <a:gd name="T32" fmla="*/ 3585 w 4993"/>
                    <a:gd name="T33" fmla="*/ 244 h 5101"/>
                    <a:gd name="T34" fmla="*/ 3799 w 4993"/>
                    <a:gd name="T35" fmla="*/ 578 h 5101"/>
                    <a:gd name="T36" fmla="*/ 4044 w 4993"/>
                    <a:gd name="T37" fmla="*/ 810 h 5101"/>
                    <a:gd name="T38" fmla="*/ 4440 w 4993"/>
                    <a:gd name="T39" fmla="*/ 905 h 5101"/>
                    <a:gd name="T40" fmla="*/ 4547 w 4993"/>
                    <a:gd name="T41" fmla="*/ 1210 h 5101"/>
                    <a:gd name="T42" fmla="*/ 4579 w 4993"/>
                    <a:gd name="T43" fmla="*/ 1584 h 5101"/>
                    <a:gd name="T44" fmla="*/ 4894 w 4993"/>
                    <a:gd name="T45" fmla="*/ 1812 h 5101"/>
                    <a:gd name="T46" fmla="*/ 4981 w 4993"/>
                    <a:gd name="T47" fmla="*/ 2091 h 5101"/>
                    <a:gd name="T48" fmla="*/ 4798 w 4993"/>
                    <a:gd name="T49" fmla="*/ 2447 h 5101"/>
                    <a:gd name="T50" fmla="*/ 4928 w 4993"/>
                    <a:gd name="T51" fmla="*/ 2832 h 5101"/>
                    <a:gd name="T52" fmla="*/ 4977 w 4993"/>
                    <a:gd name="T53" fmla="*/ 3123 h 5101"/>
                    <a:gd name="T54" fmla="*/ 4707 w 4993"/>
                    <a:gd name="T55" fmla="*/ 3382 h 5101"/>
                    <a:gd name="T56" fmla="*/ 4539 w 4993"/>
                    <a:gd name="T57" fmla="*/ 3628 h 5101"/>
                    <a:gd name="T58" fmla="*/ 4553 w 4993"/>
                    <a:gd name="T59" fmla="*/ 4030 h 5101"/>
                    <a:gd name="T60" fmla="*/ 4317 w 4993"/>
                    <a:gd name="T61" fmla="*/ 4244 h 5101"/>
                    <a:gd name="T62" fmla="*/ 3917 w 4993"/>
                    <a:gd name="T63" fmla="*/ 4354 h 5101"/>
                    <a:gd name="T64" fmla="*/ 3743 w 4993"/>
                    <a:gd name="T65" fmla="*/ 4735 h 5101"/>
                    <a:gd name="T66" fmla="*/ 3458 w 4993"/>
                    <a:gd name="T67" fmla="*/ 4874 h 5101"/>
                    <a:gd name="T68" fmla="*/ 3073 w 4993"/>
                    <a:gd name="T69" fmla="*/ 4775 h 5101"/>
                    <a:gd name="T70" fmla="*/ 2763 w 4993"/>
                    <a:gd name="T71" fmla="*/ 4989 h 5101"/>
                    <a:gd name="T72" fmla="*/ 2460 w 4993"/>
                    <a:gd name="T73" fmla="*/ 5097 h 5101"/>
                    <a:gd name="T74" fmla="*/ 2140 w 4993"/>
                    <a:gd name="T75" fmla="*/ 4857 h 5101"/>
                    <a:gd name="T76" fmla="*/ 1849 w 4993"/>
                    <a:gd name="T77" fmla="*/ 4794 h 5101"/>
                    <a:gd name="T78" fmla="*/ 1457 w 4993"/>
                    <a:gd name="T79" fmla="*/ 4876 h 5101"/>
                    <a:gd name="T80" fmla="*/ 1228 w 4993"/>
                    <a:gd name="T81" fmla="*/ 4650 h 5101"/>
                    <a:gd name="T82" fmla="*/ 1003 w 4993"/>
                    <a:gd name="T83" fmla="*/ 4312 h 5101"/>
                    <a:gd name="T84" fmla="*/ 596 w 4993"/>
                    <a:gd name="T85" fmla="*/ 4230 h 5101"/>
                    <a:gd name="T86" fmla="*/ 440 w 4993"/>
                    <a:gd name="T87" fmla="*/ 3952 h 5101"/>
                    <a:gd name="T88" fmla="*/ 438 w 4993"/>
                    <a:gd name="T89" fmla="*/ 3563 h 5101"/>
                    <a:gd name="T90" fmla="*/ 137 w 4993"/>
                    <a:gd name="T91" fmla="*/ 3325 h 5101"/>
                    <a:gd name="T92" fmla="*/ 6 w 4993"/>
                    <a:gd name="T93" fmla="*/ 3062 h 5101"/>
                    <a:gd name="T94" fmla="*/ 173 w 4993"/>
                    <a:gd name="T95" fmla="*/ 2712 h 5101"/>
                    <a:gd name="T96" fmla="*/ 141 w 4993"/>
                    <a:gd name="T97" fmla="*/ 2374 h 5101"/>
                    <a:gd name="T98" fmla="*/ 4 w 4993"/>
                    <a:gd name="T99" fmla="*/ 2028 h 5101"/>
                    <a:gd name="T100" fmla="*/ 171 w 4993"/>
                    <a:gd name="T101" fmla="*/ 1784 h 5101"/>
                    <a:gd name="T102" fmla="*/ 442 w 4993"/>
                    <a:gd name="T103" fmla="*/ 1525 h 5101"/>
                    <a:gd name="T104" fmla="*/ 425 w 4993"/>
                    <a:gd name="T105" fmla="*/ 1126 h 5101"/>
                    <a:gd name="T106" fmla="*/ 623 w 4993"/>
                    <a:gd name="T107" fmla="*/ 877 h 5101"/>
                    <a:gd name="T108" fmla="*/ 1030 w 4993"/>
                    <a:gd name="T109" fmla="*/ 785 h 5101"/>
                    <a:gd name="T110" fmla="*/ 1221 w 4993"/>
                    <a:gd name="T111" fmla="*/ 418 h 5101"/>
                    <a:gd name="T112" fmla="*/ 1478 w 4993"/>
                    <a:gd name="T113" fmla="*/ 231 h 5101"/>
                    <a:gd name="T114" fmla="*/ 1868 w 4993"/>
                    <a:gd name="T115" fmla="*/ 326 h 5101"/>
                    <a:gd name="T116" fmla="*/ 2144 w 4993"/>
                    <a:gd name="T117" fmla="*/ 214 h 5101"/>
                    <a:gd name="T118" fmla="*/ 2477 w 4993"/>
                    <a:gd name="T119" fmla="*/ 0 h 5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3" h="5101">
                      <a:moveTo>
                        <a:pt x="2494" y="886"/>
                      </a:moveTo>
                      <a:lnTo>
                        <a:pt x="2357" y="892"/>
                      </a:lnTo>
                      <a:lnTo>
                        <a:pt x="2224" y="909"/>
                      </a:lnTo>
                      <a:lnTo>
                        <a:pt x="2095" y="936"/>
                      </a:lnTo>
                      <a:lnTo>
                        <a:pt x="1969" y="972"/>
                      </a:lnTo>
                      <a:lnTo>
                        <a:pt x="1847" y="1018"/>
                      </a:lnTo>
                      <a:lnTo>
                        <a:pt x="1731" y="1073"/>
                      </a:lnTo>
                      <a:lnTo>
                        <a:pt x="1618" y="1136"/>
                      </a:lnTo>
                      <a:lnTo>
                        <a:pt x="1512" y="1208"/>
                      </a:lnTo>
                      <a:lnTo>
                        <a:pt x="1413" y="1288"/>
                      </a:lnTo>
                      <a:lnTo>
                        <a:pt x="1320" y="1374"/>
                      </a:lnTo>
                      <a:lnTo>
                        <a:pt x="1232" y="1467"/>
                      </a:lnTo>
                      <a:lnTo>
                        <a:pt x="1152" y="1568"/>
                      </a:lnTo>
                      <a:lnTo>
                        <a:pt x="1082" y="1675"/>
                      </a:lnTo>
                      <a:lnTo>
                        <a:pt x="1017" y="1786"/>
                      </a:lnTo>
                      <a:lnTo>
                        <a:pt x="962" y="1904"/>
                      </a:lnTo>
                      <a:lnTo>
                        <a:pt x="916" y="2026"/>
                      </a:lnTo>
                      <a:lnTo>
                        <a:pt x="880" y="2152"/>
                      </a:lnTo>
                      <a:lnTo>
                        <a:pt x="853" y="2281"/>
                      </a:lnTo>
                      <a:lnTo>
                        <a:pt x="836" y="2414"/>
                      </a:lnTo>
                      <a:lnTo>
                        <a:pt x="832" y="2552"/>
                      </a:lnTo>
                      <a:lnTo>
                        <a:pt x="836" y="2687"/>
                      </a:lnTo>
                      <a:lnTo>
                        <a:pt x="853" y="2820"/>
                      </a:lnTo>
                      <a:lnTo>
                        <a:pt x="880" y="2950"/>
                      </a:lnTo>
                      <a:lnTo>
                        <a:pt x="916" y="3076"/>
                      </a:lnTo>
                      <a:lnTo>
                        <a:pt x="962" y="3198"/>
                      </a:lnTo>
                      <a:lnTo>
                        <a:pt x="1017" y="3316"/>
                      </a:lnTo>
                      <a:lnTo>
                        <a:pt x="1082" y="3426"/>
                      </a:lnTo>
                      <a:lnTo>
                        <a:pt x="1152" y="3533"/>
                      </a:lnTo>
                      <a:lnTo>
                        <a:pt x="1232" y="3634"/>
                      </a:lnTo>
                      <a:lnTo>
                        <a:pt x="1320" y="3727"/>
                      </a:lnTo>
                      <a:lnTo>
                        <a:pt x="1413" y="3813"/>
                      </a:lnTo>
                      <a:lnTo>
                        <a:pt x="1512" y="3893"/>
                      </a:lnTo>
                      <a:lnTo>
                        <a:pt x="1618" y="3965"/>
                      </a:lnTo>
                      <a:lnTo>
                        <a:pt x="1731" y="4028"/>
                      </a:lnTo>
                      <a:lnTo>
                        <a:pt x="1847" y="4084"/>
                      </a:lnTo>
                      <a:lnTo>
                        <a:pt x="1969" y="4129"/>
                      </a:lnTo>
                      <a:lnTo>
                        <a:pt x="2095" y="4166"/>
                      </a:lnTo>
                      <a:lnTo>
                        <a:pt x="2224" y="4192"/>
                      </a:lnTo>
                      <a:lnTo>
                        <a:pt x="2357" y="4209"/>
                      </a:lnTo>
                      <a:lnTo>
                        <a:pt x="2494" y="4215"/>
                      </a:lnTo>
                      <a:lnTo>
                        <a:pt x="2630" y="4209"/>
                      </a:lnTo>
                      <a:lnTo>
                        <a:pt x="2763" y="4192"/>
                      </a:lnTo>
                      <a:lnTo>
                        <a:pt x="2892" y="4166"/>
                      </a:lnTo>
                      <a:lnTo>
                        <a:pt x="3020" y="4129"/>
                      </a:lnTo>
                      <a:lnTo>
                        <a:pt x="3140" y="4084"/>
                      </a:lnTo>
                      <a:lnTo>
                        <a:pt x="3258" y="4028"/>
                      </a:lnTo>
                      <a:lnTo>
                        <a:pt x="3370" y="3965"/>
                      </a:lnTo>
                      <a:lnTo>
                        <a:pt x="3475" y="3893"/>
                      </a:lnTo>
                      <a:lnTo>
                        <a:pt x="3576" y="3813"/>
                      </a:lnTo>
                      <a:lnTo>
                        <a:pt x="3669" y="3727"/>
                      </a:lnTo>
                      <a:lnTo>
                        <a:pt x="3757" y="3634"/>
                      </a:lnTo>
                      <a:lnTo>
                        <a:pt x="3835" y="3533"/>
                      </a:lnTo>
                      <a:lnTo>
                        <a:pt x="3907" y="3426"/>
                      </a:lnTo>
                      <a:lnTo>
                        <a:pt x="3970" y="3316"/>
                      </a:lnTo>
                      <a:lnTo>
                        <a:pt x="4025" y="3198"/>
                      </a:lnTo>
                      <a:lnTo>
                        <a:pt x="4073" y="3076"/>
                      </a:lnTo>
                      <a:lnTo>
                        <a:pt x="4109" y="2950"/>
                      </a:lnTo>
                      <a:lnTo>
                        <a:pt x="4136" y="2820"/>
                      </a:lnTo>
                      <a:lnTo>
                        <a:pt x="4151" y="2687"/>
                      </a:lnTo>
                      <a:lnTo>
                        <a:pt x="4157" y="2552"/>
                      </a:lnTo>
                      <a:lnTo>
                        <a:pt x="4151" y="2414"/>
                      </a:lnTo>
                      <a:lnTo>
                        <a:pt x="4136" y="2281"/>
                      </a:lnTo>
                      <a:lnTo>
                        <a:pt x="4109" y="2152"/>
                      </a:lnTo>
                      <a:lnTo>
                        <a:pt x="4073" y="2026"/>
                      </a:lnTo>
                      <a:lnTo>
                        <a:pt x="4025" y="1904"/>
                      </a:lnTo>
                      <a:lnTo>
                        <a:pt x="3970" y="1786"/>
                      </a:lnTo>
                      <a:lnTo>
                        <a:pt x="3907" y="1675"/>
                      </a:lnTo>
                      <a:lnTo>
                        <a:pt x="3835" y="1568"/>
                      </a:lnTo>
                      <a:lnTo>
                        <a:pt x="3757" y="1467"/>
                      </a:lnTo>
                      <a:lnTo>
                        <a:pt x="3669" y="1374"/>
                      </a:lnTo>
                      <a:lnTo>
                        <a:pt x="3576" y="1288"/>
                      </a:lnTo>
                      <a:lnTo>
                        <a:pt x="3475" y="1208"/>
                      </a:lnTo>
                      <a:lnTo>
                        <a:pt x="3370" y="1136"/>
                      </a:lnTo>
                      <a:lnTo>
                        <a:pt x="3258" y="1073"/>
                      </a:lnTo>
                      <a:lnTo>
                        <a:pt x="3140" y="1018"/>
                      </a:lnTo>
                      <a:lnTo>
                        <a:pt x="3020" y="972"/>
                      </a:lnTo>
                      <a:lnTo>
                        <a:pt x="2892" y="936"/>
                      </a:lnTo>
                      <a:lnTo>
                        <a:pt x="2763" y="909"/>
                      </a:lnTo>
                      <a:lnTo>
                        <a:pt x="2630" y="892"/>
                      </a:lnTo>
                      <a:lnTo>
                        <a:pt x="2494" y="886"/>
                      </a:lnTo>
                      <a:close/>
                      <a:moveTo>
                        <a:pt x="2477" y="0"/>
                      </a:moveTo>
                      <a:lnTo>
                        <a:pt x="2532" y="4"/>
                      </a:lnTo>
                      <a:lnTo>
                        <a:pt x="2586" y="17"/>
                      </a:lnTo>
                      <a:lnTo>
                        <a:pt x="2637" y="40"/>
                      </a:lnTo>
                      <a:lnTo>
                        <a:pt x="2685" y="71"/>
                      </a:lnTo>
                      <a:lnTo>
                        <a:pt x="2727" y="111"/>
                      </a:lnTo>
                      <a:lnTo>
                        <a:pt x="2814" y="208"/>
                      </a:lnTo>
                      <a:lnTo>
                        <a:pt x="2852" y="244"/>
                      </a:lnTo>
                      <a:lnTo>
                        <a:pt x="2894" y="275"/>
                      </a:lnTo>
                      <a:lnTo>
                        <a:pt x="2942" y="296"/>
                      </a:lnTo>
                      <a:lnTo>
                        <a:pt x="2989" y="311"/>
                      </a:lnTo>
                      <a:lnTo>
                        <a:pt x="3041" y="318"/>
                      </a:lnTo>
                      <a:lnTo>
                        <a:pt x="3092" y="317"/>
                      </a:lnTo>
                      <a:lnTo>
                        <a:pt x="3142" y="309"/>
                      </a:lnTo>
                      <a:lnTo>
                        <a:pt x="3193" y="292"/>
                      </a:lnTo>
                      <a:lnTo>
                        <a:pt x="3313" y="240"/>
                      </a:lnTo>
                      <a:lnTo>
                        <a:pt x="3368" y="221"/>
                      </a:lnTo>
                      <a:lnTo>
                        <a:pt x="3425" y="214"/>
                      </a:lnTo>
                      <a:lnTo>
                        <a:pt x="3481" y="216"/>
                      </a:lnTo>
                      <a:lnTo>
                        <a:pt x="3534" y="225"/>
                      </a:lnTo>
                      <a:lnTo>
                        <a:pt x="3585" y="244"/>
                      </a:lnTo>
                      <a:lnTo>
                        <a:pt x="3633" y="273"/>
                      </a:lnTo>
                      <a:lnTo>
                        <a:pt x="3677" y="307"/>
                      </a:lnTo>
                      <a:lnTo>
                        <a:pt x="3713" y="349"/>
                      </a:lnTo>
                      <a:lnTo>
                        <a:pt x="3742" y="398"/>
                      </a:lnTo>
                      <a:lnTo>
                        <a:pt x="3763" y="454"/>
                      </a:lnTo>
                      <a:lnTo>
                        <a:pt x="3799" y="578"/>
                      </a:lnTo>
                      <a:lnTo>
                        <a:pt x="3820" y="635"/>
                      </a:lnTo>
                      <a:lnTo>
                        <a:pt x="3852" y="684"/>
                      </a:lnTo>
                      <a:lnTo>
                        <a:pt x="3890" y="728"/>
                      </a:lnTo>
                      <a:lnTo>
                        <a:pt x="3936" y="764"/>
                      </a:lnTo>
                      <a:lnTo>
                        <a:pt x="3987" y="791"/>
                      </a:lnTo>
                      <a:lnTo>
                        <a:pt x="4044" y="810"/>
                      </a:lnTo>
                      <a:lnTo>
                        <a:pt x="4103" y="818"/>
                      </a:lnTo>
                      <a:lnTo>
                        <a:pt x="4233" y="823"/>
                      </a:lnTo>
                      <a:lnTo>
                        <a:pt x="4292" y="829"/>
                      </a:lnTo>
                      <a:lnTo>
                        <a:pt x="4345" y="846"/>
                      </a:lnTo>
                      <a:lnTo>
                        <a:pt x="4395" y="873"/>
                      </a:lnTo>
                      <a:lnTo>
                        <a:pt x="4440" y="905"/>
                      </a:lnTo>
                      <a:lnTo>
                        <a:pt x="4478" y="945"/>
                      </a:lnTo>
                      <a:lnTo>
                        <a:pt x="4509" y="991"/>
                      </a:lnTo>
                      <a:lnTo>
                        <a:pt x="4532" y="1041"/>
                      </a:lnTo>
                      <a:lnTo>
                        <a:pt x="4547" y="1094"/>
                      </a:lnTo>
                      <a:lnTo>
                        <a:pt x="4551" y="1151"/>
                      </a:lnTo>
                      <a:lnTo>
                        <a:pt x="4547" y="1210"/>
                      </a:lnTo>
                      <a:lnTo>
                        <a:pt x="4526" y="1338"/>
                      </a:lnTo>
                      <a:lnTo>
                        <a:pt x="4520" y="1391"/>
                      </a:lnTo>
                      <a:lnTo>
                        <a:pt x="4524" y="1443"/>
                      </a:lnTo>
                      <a:lnTo>
                        <a:pt x="4536" y="1492"/>
                      </a:lnTo>
                      <a:lnTo>
                        <a:pt x="4555" y="1540"/>
                      </a:lnTo>
                      <a:lnTo>
                        <a:pt x="4579" y="1584"/>
                      </a:lnTo>
                      <a:lnTo>
                        <a:pt x="4612" y="1624"/>
                      </a:lnTo>
                      <a:lnTo>
                        <a:pt x="4652" y="1658"/>
                      </a:lnTo>
                      <a:lnTo>
                        <a:pt x="4696" y="1687"/>
                      </a:lnTo>
                      <a:lnTo>
                        <a:pt x="4810" y="1748"/>
                      </a:lnTo>
                      <a:lnTo>
                        <a:pt x="4855" y="1778"/>
                      </a:lnTo>
                      <a:lnTo>
                        <a:pt x="4894" y="1812"/>
                      </a:lnTo>
                      <a:lnTo>
                        <a:pt x="4926" y="1850"/>
                      </a:lnTo>
                      <a:lnTo>
                        <a:pt x="4951" y="1894"/>
                      </a:lnTo>
                      <a:lnTo>
                        <a:pt x="4970" y="1942"/>
                      </a:lnTo>
                      <a:lnTo>
                        <a:pt x="4981" y="1990"/>
                      </a:lnTo>
                      <a:lnTo>
                        <a:pt x="4985" y="2039"/>
                      </a:lnTo>
                      <a:lnTo>
                        <a:pt x="4981" y="2091"/>
                      </a:lnTo>
                      <a:lnTo>
                        <a:pt x="4970" y="2140"/>
                      </a:lnTo>
                      <a:lnTo>
                        <a:pt x="4951" y="2188"/>
                      </a:lnTo>
                      <a:lnTo>
                        <a:pt x="4924" y="2233"/>
                      </a:lnTo>
                      <a:lnTo>
                        <a:pt x="4848" y="2340"/>
                      </a:lnTo>
                      <a:lnTo>
                        <a:pt x="4817" y="2392"/>
                      </a:lnTo>
                      <a:lnTo>
                        <a:pt x="4798" y="2447"/>
                      </a:lnTo>
                      <a:lnTo>
                        <a:pt x="4789" y="2504"/>
                      </a:lnTo>
                      <a:lnTo>
                        <a:pt x="4789" y="2563"/>
                      </a:lnTo>
                      <a:lnTo>
                        <a:pt x="4800" y="2620"/>
                      </a:lnTo>
                      <a:lnTo>
                        <a:pt x="4821" y="2676"/>
                      </a:lnTo>
                      <a:lnTo>
                        <a:pt x="4852" y="2727"/>
                      </a:lnTo>
                      <a:lnTo>
                        <a:pt x="4928" y="2832"/>
                      </a:lnTo>
                      <a:lnTo>
                        <a:pt x="4956" y="2877"/>
                      </a:lnTo>
                      <a:lnTo>
                        <a:pt x="4975" y="2925"/>
                      </a:lnTo>
                      <a:lnTo>
                        <a:pt x="4989" y="2975"/>
                      </a:lnTo>
                      <a:lnTo>
                        <a:pt x="4993" y="3026"/>
                      </a:lnTo>
                      <a:lnTo>
                        <a:pt x="4989" y="3076"/>
                      </a:lnTo>
                      <a:lnTo>
                        <a:pt x="4977" y="3123"/>
                      </a:lnTo>
                      <a:lnTo>
                        <a:pt x="4960" y="3171"/>
                      </a:lnTo>
                      <a:lnTo>
                        <a:pt x="4935" y="3215"/>
                      </a:lnTo>
                      <a:lnTo>
                        <a:pt x="4903" y="3255"/>
                      </a:lnTo>
                      <a:lnTo>
                        <a:pt x="4865" y="3289"/>
                      </a:lnTo>
                      <a:lnTo>
                        <a:pt x="4821" y="3320"/>
                      </a:lnTo>
                      <a:lnTo>
                        <a:pt x="4707" y="3382"/>
                      </a:lnTo>
                      <a:lnTo>
                        <a:pt x="4663" y="3411"/>
                      </a:lnTo>
                      <a:lnTo>
                        <a:pt x="4625" y="3447"/>
                      </a:lnTo>
                      <a:lnTo>
                        <a:pt x="4593" y="3487"/>
                      </a:lnTo>
                      <a:lnTo>
                        <a:pt x="4568" y="3531"/>
                      </a:lnTo>
                      <a:lnTo>
                        <a:pt x="4551" y="3579"/>
                      </a:lnTo>
                      <a:lnTo>
                        <a:pt x="4539" y="3628"/>
                      </a:lnTo>
                      <a:lnTo>
                        <a:pt x="4536" y="3682"/>
                      </a:lnTo>
                      <a:lnTo>
                        <a:pt x="4541" y="3733"/>
                      </a:lnTo>
                      <a:lnTo>
                        <a:pt x="4564" y="3861"/>
                      </a:lnTo>
                      <a:lnTo>
                        <a:pt x="4570" y="3920"/>
                      </a:lnTo>
                      <a:lnTo>
                        <a:pt x="4566" y="3977"/>
                      </a:lnTo>
                      <a:lnTo>
                        <a:pt x="4553" y="4030"/>
                      </a:lnTo>
                      <a:lnTo>
                        <a:pt x="4530" y="4080"/>
                      </a:lnTo>
                      <a:lnTo>
                        <a:pt x="4499" y="4126"/>
                      </a:lnTo>
                      <a:lnTo>
                        <a:pt x="4463" y="4167"/>
                      </a:lnTo>
                      <a:lnTo>
                        <a:pt x="4419" y="4200"/>
                      </a:lnTo>
                      <a:lnTo>
                        <a:pt x="4370" y="4227"/>
                      </a:lnTo>
                      <a:lnTo>
                        <a:pt x="4317" y="4244"/>
                      </a:lnTo>
                      <a:lnTo>
                        <a:pt x="4258" y="4253"/>
                      </a:lnTo>
                      <a:lnTo>
                        <a:pt x="4128" y="4261"/>
                      </a:lnTo>
                      <a:lnTo>
                        <a:pt x="4067" y="4270"/>
                      </a:lnTo>
                      <a:lnTo>
                        <a:pt x="4012" y="4289"/>
                      </a:lnTo>
                      <a:lnTo>
                        <a:pt x="3961" y="4318"/>
                      </a:lnTo>
                      <a:lnTo>
                        <a:pt x="3917" y="4354"/>
                      </a:lnTo>
                      <a:lnTo>
                        <a:pt x="3879" y="4398"/>
                      </a:lnTo>
                      <a:lnTo>
                        <a:pt x="3848" y="4449"/>
                      </a:lnTo>
                      <a:lnTo>
                        <a:pt x="3827" y="4505"/>
                      </a:lnTo>
                      <a:lnTo>
                        <a:pt x="3793" y="4630"/>
                      </a:lnTo>
                      <a:lnTo>
                        <a:pt x="3772" y="4686"/>
                      </a:lnTo>
                      <a:lnTo>
                        <a:pt x="3743" y="4735"/>
                      </a:lnTo>
                      <a:lnTo>
                        <a:pt x="3707" y="4777"/>
                      </a:lnTo>
                      <a:lnTo>
                        <a:pt x="3665" y="4813"/>
                      </a:lnTo>
                      <a:lnTo>
                        <a:pt x="3618" y="4840"/>
                      </a:lnTo>
                      <a:lnTo>
                        <a:pt x="3568" y="4861"/>
                      </a:lnTo>
                      <a:lnTo>
                        <a:pt x="3513" y="4872"/>
                      </a:lnTo>
                      <a:lnTo>
                        <a:pt x="3458" y="4874"/>
                      </a:lnTo>
                      <a:lnTo>
                        <a:pt x="3403" y="4867"/>
                      </a:lnTo>
                      <a:lnTo>
                        <a:pt x="3346" y="4850"/>
                      </a:lnTo>
                      <a:lnTo>
                        <a:pt x="3226" y="4800"/>
                      </a:lnTo>
                      <a:lnTo>
                        <a:pt x="3176" y="4783"/>
                      </a:lnTo>
                      <a:lnTo>
                        <a:pt x="3125" y="4775"/>
                      </a:lnTo>
                      <a:lnTo>
                        <a:pt x="3073" y="4775"/>
                      </a:lnTo>
                      <a:lnTo>
                        <a:pt x="3022" y="4785"/>
                      </a:lnTo>
                      <a:lnTo>
                        <a:pt x="2974" y="4800"/>
                      </a:lnTo>
                      <a:lnTo>
                        <a:pt x="2929" y="4823"/>
                      </a:lnTo>
                      <a:lnTo>
                        <a:pt x="2887" y="4852"/>
                      </a:lnTo>
                      <a:lnTo>
                        <a:pt x="2849" y="4890"/>
                      </a:lnTo>
                      <a:lnTo>
                        <a:pt x="2763" y="4989"/>
                      </a:lnTo>
                      <a:lnTo>
                        <a:pt x="2721" y="5029"/>
                      </a:lnTo>
                      <a:lnTo>
                        <a:pt x="2673" y="5061"/>
                      </a:lnTo>
                      <a:lnTo>
                        <a:pt x="2622" y="5084"/>
                      </a:lnTo>
                      <a:lnTo>
                        <a:pt x="2569" y="5097"/>
                      </a:lnTo>
                      <a:lnTo>
                        <a:pt x="2515" y="5101"/>
                      </a:lnTo>
                      <a:lnTo>
                        <a:pt x="2460" y="5097"/>
                      </a:lnTo>
                      <a:lnTo>
                        <a:pt x="2407" y="5084"/>
                      </a:lnTo>
                      <a:lnTo>
                        <a:pt x="2355" y="5063"/>
                      </a:lnTo>
                      <a:lnTo>
                        <a:pt x="2308" y="5033"/>
                      </a:lnTo>
                      <a:lnTo>
                        <a:pt x="2266" y="4993"/>
                      </a:lnTo>
                      <a:lnTo>
                        <a:pt x="2178" y="4893"/>
                      </a:lnTo>
                      <a:lnTo>
                        <a:pt x="2140" y="4857"/>
                      </a:lnTo>
                      <a:lnTo>
                        <a:pt x="2096" y="4829"/>
                      </a:lnTo>
                      <a:lnTo>
                        <a:pt x="2051" y="4806"/>
                      </a:lnTo>
                      <a:lnTo>
                        <a:pt x="2001" y="4792"/>
                      </a:lnTo>
                      <a:lnTo>
                        <a:pt x="1952" y="4785"/>
                      </a:lnTo>
                      <a:lnTo>
                        <a:pt x="1900" y="4785"/>
                      </a:lnTo>
                      <a:lnTo>
                        <a:pt x="1849" y="4794"/>
                      </a:lnTo>
                      <a:lnTo>
                        <a:pt x="1799" y="4812"/>
                      </a:lnTo>
                      <a:lnTo>
                        <a:pt x="1679" y="4863"/>
                      </a:lnTo>
                      <a:lnTo>
                        <a:pt x="1624" y="4880"/>
                      </a:lnTo>
                      <a:lnTo>
                        <a:pt x="1567" y="4890"/>
                      </a:lnTo>
                      <a:lnTo>
                        <a:pt x="1512" y="4888"/>
                      </a:lnTo>
                      <a:lnTo>
                        <a:pt x="1457" y="4876"/>
                      </a:lnTo>
                      <a:lnTo>
                        <a:pt x="1405" y="4857"/>
                      </a:lnTo>
                      <a:lnTo>
                        <a:pt x="1358" y="4831"/>
                      </a:lnTo>
                      <a:lnTo>
                        <a:pt x="1316" y="4796"/>
                      </a:lnTo>
                      <a:lnTo>
                        <a:pt x="1280" y="4752"/>
                      </a:lnTo>
                      <a:lnTo>
                        <a:pt x="1249" y="4705"/>
                      </a:lnTo>
                      <a:lnTo>
                        <a:pt x="1228" y="4650"/>
                      </a:lnTo>
                      <a:lnTo>
                        <a:pt x="1194" y="4524"/>
                      </a:lnTo>
                      <a:lnTo>
                        <a:pt x="1171" y="4469"/>
                      </a:lnTo>
                      <a:lnTo>
                        <a:pt x="1141" y="4419"/>
                      </a:lnTo>
                      <a:lnTo>
                        <a:pt x="1101" y="4375"/>
                      </a:lnTo>
                      <a:lnTo>
                        <a:pt x="1055" y="4339"/>
                      </a:lnTo>
                      <a:lnTo>
                        <a:pt x="1003" y="4312"/>
                      </a:lnTo>
                      <a:lnTo>
                        <a:pt x="948" y="4293"/>
                      </a:lnTo>
                      <a:lnTo>
                        <a:pt x="889" y="4286"/>
                      </a:lnTo>
                      <a:lnTo>
                        <a:pt x="758" y="4280"/>
                      </a:lnTo>
                      <a:lnTo>
                        <a:pt x="701" y="4272"/>
                      </a:lnTo>
                      <a:lnTo>
                        <a:pt x="645" y="4255"/>
                      </a:lnTo>
                      <a:lnTo>
                        <a:pt x="596" y="4230"/>
                      </a:lnTo>
                      <a:lnTo>
                        <a:pt x="552" y="4198"/>
                      </a:lnTo>
                      <a:lnTo>
                        <a:pt x="514" y="4158"/>
                      </a:lnTo>
                      <a:lnTo>
                        <a:pt x="484" y="4112"/>
                      </a:lnTo>
                      <a:lnTo>
                        <a:pt x="461" y="4063"/>
                      </a:lnTo>
                      <a:lnTo>
                        <a:pt x="446" y="4009"/>
                      </a:lnTo>
                      <a:lnTo>
                        <a:pt x="440" y="3952"/>
                      </a:lnTo>
                      <a:lnTo>
                        <a:pt x="446" y="3893"/>
                      </a:lnTo>
                      <a:lnTo>
                        <a:pt x="467" y="3764"/>
                      </a:lnTo>
                      <a:lnTo>
                        <a:pt x="472" y="3712"/>
                      </a:lnTo>
                      <a:lnTo>
                        <a:pt x="468" y="3661"/>
                      </a:lnTo>
                      <a:lnTo>
                        <a:pt x="457" y="3609"/>
                      </a:lnTo>
                      <a:lnTo>
                        <a:pt x="438" y="3563"/>
                      </a:lnTo>
                      <a:lnTo>
                        <a:pt x="411" y="3520"/>
                      </a:lnTo>
                      <a:lnTo>
                        <a:pt x="379" y="3480"/>
                      </a:lnTo>
                      <a:lnTo>
                        <a:pt x="341" y="3445"/>
                      </a:lnTo>
                      <a:lnTo>
                        <a:pt x="297" y="3417"/>
                      </a:lnTo>
                      <a:lnTo>
                        <a:pt x="181" y="3354"/>
                      </a:lnTo>
                      <a:lnTo>
                        <a:pt x="137" y="3325"/>
                      </a:lnTo>
                      <a:lnTo>
                        <a:pt x="99" y="3291"/>
                      </a:lnTo>
                      <a:lnTo>
                        <a:pt x="67" y="3251"/>
                      </a:lnTo>
                      <a:lnTo>
                        <a:pt x="40" y="3207"/>
                      </a:lnTo>
                      <a:lnTo>
                        <a:pt x="23" y="3161"/>
                      </a:lnTo>
                      <a:lnTo>
                        <a:pt x="11" y="3114"/>
                      </a:lnTo>
                      <a:lnTo>
                        <a:pt x="6" y="3062"/>
                      </a:lnTo>
                      <a:lnTo>
                        <a:pt x="10" y="3013"/>
                      </a:lnTo>
                      <a:lnTo>
                        <a:pt x="21" y="2963"/>
                      </a:lnTo>
                      <a:lnTo>
                        <a:pt x="40" y="2916"/>
                      </a:lnTo>
                      <a:lnTo>
                        <a:pt x="67" y="2870"/>
                      </a:lnTo>
                      <a:lnTo>
                        <a:pt x="143" y="2763"/>
                      </a:lnTo>
                      <a:lnTo>
                        <a:pt x="173" y="2712"/>
                      </a:lnTo>
                      <a:lnTo>
                        <a:pt x="194" y="2656"/>
                      </a:lnTo>
                      <a:lnTo>
                        <a:pt x="204" y="2597"/>
                      </a:lnTo>
                      <a:lnTo>
                        <a:pt x="204" y="2540"/>
                      </a:lnTo>
                      <a:lnTo>
                        <a:pt x="192" y="2483"/>
                      </a:lnTo>
                      <a:lnTo>
                        <a:pt x="171" y="2428"/>
                      </a:lnTo>
                      <a:lnTo>
                        <a:pt x="141" y="2374"/>
                      </a:lnTo>
                      <a:lnTo>
                        <a:pt x="63" y="2270"/>
                      </a:lnTo>
                      <a:lnTo>
                        <a:pt x="36" y="2226"/>
                      </a:lnTo>
                      <a:lnTo>
                        <a:pt x="15" y="2176"/>
                      </a:lnTo>
                      <a:lnTo>
                        <a:pt x="4" y="2127"/>
                      </a:lnTo>
                      <a:lnTo>
                        <a:pt x="0" y="2077"/>
                      </a:lnTo>
                      <a:lnTo>
                        <a:pt x="4" y="2028"/>
                      </a:lnTo>
                      <a:lnTo>
                        <a:pt x="13" y="1980"/>
                      </a:lnTo>
                      <a:lnTo>
                        <a:pt x="32" y="1932"/>
                      </a:lnTo>
                      <a:lnTo>
                        <a:pt x="57" y="1889"/>
                      </a:lnTo>
                      <a:lnTo>
                        <a:pt x="88" y="1849"/>
                      </a:lnTo>
                      <a:lnTo>
                        <a:pt x="126" y="1814"/>
                      </a:lnTo>
                      <a:lnTo>
                        <a:pt x="171" y="1784"/>
                      </a:lnTo>
                      <a:lnTo>
                        <a:pt x="286" y="1721"/>
                      </a:lnTo>
                      <a:lnTo>
                        <a:pt x="329" y="1690"/>
                      </a:lnTo>
                      <a:lnTo>
                        <a:pt x="367" y="1656"/>
                      </a:lnTo>
                      <a:lnTo>
                        <a:pt x="398" y="1616"/>
                      </a:lnTo>
                      <a:lnTo>
                        <a:pt x="423" y="1572"/>
                      </a:lnTo>
                      <a:lnTo>
                        <a:pt x="442" y="1525"/>
                      </a:lnTo>
                      <a:lnTo>
                        <a:pt x="453" y="1473"/>
                      </a:lnTo>
                      <a:lnTo>
                        <a:pt x="455" y="1422"/>
                      </a:lnTo>
                      <a:lnTo>
                        <a:pt x="449" y="1368"/>
                      </a:lnTo>
                      <a:lnTo>
                        <a:pt x="427" y="1241"/>
                      </a:lnTo>
                      <a:lnTo>
                        <a:pt x="421" y="1184"/>
                      </a:lnTo>
                      <a:lnTo>
                        <a:pt x="425" y="1126"/>
                      </a:lnTo>
                      <a:lnTo>
                        <a:pt x="440" y="1073"/>
                      </a:lnTo>
                      <a:lnTo>
                        <a:pt x="461" y="1022"/>
                      </a:lnTo>
                      <a:lnTo>
                        <a:pt x="491" y="976"/>
                      </a:lnTo>
                      <a:lnTo>
                        <a:pt x="529" y="936"/>
                      </a:lnTo>
                      <a:lnTo>
                        <a:pt x="573" y="902"/>
                      </a:lnTo>
                      <a:lnTo>
                        <a:pt x="623" y="877"/>
                      </a:lnTo>
                      <a:lnTo>
                        <a:pt x="676" y="858"/>
                      </a:lnTo>
                      <a:lnTo>
                        <a:pt x="733" y="850"/>
                      </a:lnTo>
                      <a:lnTo>
                        <a:pt x="864" y="842"/>
                      </a:lnTo>
                      <a:lnTo>
                        <a:pt x="923" y="833"/>
                      </a:lnTo>
                      <a:lnTo>
                        <a:pt x="979" y="814"/>
                      </a:lnTo>
                      <a:lnTo>
                        <a:pt x="1030" y="785"/>
                      </a:lnTo>
                      <a:lnTo>
                        <a:pt x="1076" y="749"/>
                      </a:lnTo>
                      <a:lnTo>
                        <a:pt x="1114" y="703"/>
                      </a:lnTo>
                      <a:lnTo>
                        <a:pt x="1144" y="654"/>
                      </a:lnTo>
                      <a:lnTo>
                        <a:pt x="1165" y="597"/>
                      </a:lnTo>
                      <a:lnTo>
                        <a:pt x="1200" y="473"/>
                      </a:lnTo>
                      <a:lnTo>
                        <a:pt x="1221" y="418"/>
                      </a:lnTo>
                      <a:lnTo>
                        <a:pt x="1249" y="368"/>
                      </a:lnTo>
                      <a:lnTo>
                        <a:pt x="1283" y="326"/>
                      </a:lnTo>
                      <a:lnTo>
                        <a:pt x="1327" y="290"/>
                      </a:lnTo>
                      <a:lnTo>
                        <a:pt x="1373" y="261"/>
                      </a:lnTo>
                      <a:lnTo>
                        <a:pt x="1424" y="242"/>
                      </a:lnTo>
                      <a:lnTo>
                        <a:pt x="1478" y="231"/>
                      </a:lnTo>
                      <a:lnTo>
                        <a:pt x="1535" y="229"/>
                      </a:lnTo>
                      <a:lnTo>
                        <a:pt x="1590" y="235"/>
                      </a:lnTo>
                      <a:lnTo>
                        <a:pt x="1645" y="254"/>
                      </a:lnTo>
                      <a:lnTo>
                        <a:pt x="1767" y="303"/>
                      </a:lnTo>
                      <a:lnTo>
                        <a:pt x="1817" y="318"/>
                      </a:lnTo>
                      <a:lnTo>
                        <a:pt x="1868" y="326"/>
                      </a:lnTo>
                      <a:lnTo>
                        <a:pt x="1919" y="326"/>
                      </a:lnTo>
                      <a:lnTo>
                        <a:pt x="1969" y="318"/>
                      </a:lnTo>
                      <a:lnTo>
                        <a:pt x="2018" y="303"/>
                      </a:lnTo>
                      <a:lnTo>
                        <a:pt x="2064" y="280"/>
                      </a:lnTo>
                      <a:lnTo>
                        <a:pt x="2106" y="250"/>
                      </a:lnTo>
                      <a:lnTo>
                        <a:pt x="2144" y="214"/>
                      </a:lnTo>
                      <a:lnTo>
                        <a:pt x="2230" y="115"/>
                      </a:lnTo>
                      <a:lnTo>
                        <a:pt x="2272" y="75"/>
                      </a:lnTo>
                      <a:lnTo>
                        <a:pt x="2319" y="42"/>
                      </a:lnTo>
                      <a:lnTo>
                        <a:pt x="2369" y="19"/>
                      </a:lnTo>
                      <a:lnTo>
                        <a:pt x="2422" y="6"/>
                      </a:lnTo>
                      <a:lnTo>
                        <a:pt x="247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sp>
              <p:nvSpPr>
                <p:cNvPr id="76" name="Freeform 27"/>
                <p:cNvSpPr>
                  <a:spLocks/>
                </p:cNvSpPr>
                <p:nvPr/>
              </p:nvSpPr>
              <p:spPr bwMode="auto">
                <a:xfrm>
                  <a:off x="4128" y="2907"/>
                  <a:ext cx="811" cy="816"/>
                </a:xfrm>
                <a:custGeom>
                  <a:avLst/>
                  <a:gdLst>
                    <a:gd name="T0" fmla="*/ 1154 w 1622"/>
                    <a:gd name="T1" fmla="*/ 0 h 1633"/>
                    <a:gd name="T2" fmla="*/ 1599 w 1622"/>
                    <a:gd name="T3" fmla="*/ 808 h 1633"/>
                    <a:gd name="T4" fmla="*/ 1615 w 1622"/>
                    <a:gd name="T5" fmla="*/ 846 h 1633"/>
                    <a:gd name="T6" fmla="*/ 1622 w 1622"/>
                    <a:gd name="T7" fmla="*/ 888 h 1633"/>
                    <a:gd name="T8" fmla="*/ 1620 w 1622"/>
                    <a:gd name="T9" fmla="*/ 930 h 1633"/>
                    <a:gd name="T10" fmla="*/ 1609 w 1622"/>
                    <a:gd name="T11" fmla="*/ 972 h 1633"/>
                    <a:gd name="T12" fmla="*/ 1394 w 1622"/>
                    <a:gd name="T13" fmla="*/ 1511 h 1633"/>
                    <a:gd name="T14" fmla="*/ 1375 w 1622"/>
                    <a:gd name="T15" fmla="*/ 1545 h 1633"/>
                    <a:gd name="T16" fmla="*/ 1352 w 1622"/>
                    <a:gd name="T17" fmla="*/ 1576 h 1633"/>
                    <a:gd name="T18" fmla="*/ 1323 w 1622"/>
                    <a:gd name="T19" fmla="*/ 1599 h 1633"/>
                    <a:gd name="T20" fmla="*/ 1291 w 1622"/>
                    <a:gd name="T21" fmla="*/ 1618 h 1633"/>
                    <a:gd name="T22" fmla="*/ 1255 w 1622"/>
                    <a:gd name="T23" fmla="*/ 1629 h 1633"/>
                    <a:gd name="T24" fmla="*/ 1219 w 1622"/>
                    <a:gd name="T25" fmla="*/ 1633 h 1633"/>
                    <a:gd name="T26" fmla="*/ 1179 w 1622"/>
                    <a:gd name="T27" fmla="*/ 1629 h 1633"/>
                    <a:gd name="T28" fmla="*/ 607 w 1622"/>
                    <a:gd name="T29" fmla="*/ 1522 h 1633"/>
                    <a:gd name="T30" fmla="*/ 567 w 1622"/>
                    <a:gd name="T31" fmla="*/ 1511 h 1633"/>
                    <a:gd name="T32" fmla="*/ 531 w 1622"/>
                    <a:gd name="T33" fmla="*/ 1490 h 1633"/>
                    <a:gd name="T34" fmla="*/ 499 w 1622"/>
                    <a:gd name="T35" fmla="*/ 1461 h 1633"/>
                    <a:gd name="T36" fmla="*/ 474 w 1622"/>
                    <a:gd name="T37" fmla="*/ 1427 h 1633"/>
                    <a:gd name="T38" fmla="*/ 0 w 1622"/>
                    <a:gd name="T39" fmla="*/ 564 h 1633"/>
                    <a:gd name="T40" fmla="*/ 31 w 1622"/>
                    <a:gd name="T41" fmla="*/ 528 h 1633"/>
                    <a:gd name="T42" fmla="*/ 128 w 1622"/>
                    <a:gd name="T43" fmla="*/ 568 h 1633"/>
                    <a:gd name="T44" fmla="*/ 213 w 1622"/>
                    <a:gd name="T45" fmla="*/ 598 h 1633"/>
                    <a:gd name="T46" fmla="*/ 303 w 1622"/>
                    <a:gd name="T47" fmla="*/ 615 h 1633"/>
                    <a:gd name="T48" fmla="*/ 394 w 1622"/>
                    <a:gd name="T49" fmla="*/ 621 h 1633"/>
                    <a:gd name="T50" fmla="*/ 478 w 1622"/>
                    <a:gd name="T51" fmla="*/ 615 h 1633"/>
                    <a:gd name="T52" fmla="*/ 560 w 1622"/>
                    <a:gd name="T53" fmla="*/ 600 h 1633"/>
                    <a:gd name="T54" fmla="*/ 640 w 1622"/>
                    <a:gd name="T55" fmla="*/ 575 h 1633"/>
                    <a:gd name="T56" fmla="*/ 714 w 1622"/>
                    <a:gd name="T57" fmla="*/ 543 h 1633"/>
                    <a:gd name="T58" fmla="*/ 785 w 1622"/>
                    <a:gd name="T59" fmla="*/ 501 h 1633"/>
                    <a:gd name="T60" fmla="*/ 849 w 1622"/>
                    <a:gd name="T61" fmla="*/ 451 h 1633"/>
                    <a:gd name="T62" fmla="*/ 908 w 1622"/>
                    <a:gd name="T63" fmla="*/ 394 h 1633"/>
                    <a:gd name="T64" fmla="*/ 960 w 1622"/>
                    <a:gd name="T65" fmla="*/ 331 h 1633"/>
                    <a:gd name="T66" fmla="*/ 1005 w 1622"/>
                    <a:gd name="T67" fmla="*/ 261 h 1633"/>
                    <a:gd name="T68" fmla="*/ 1042 w 1622"/>
                    <a:gd name="T69" fmla="*/ 187 h 1633"/>
                    <a:gd name="T70" fmla="*/ 1068 w 1622"/>
                    <a:gd name="T71" fmla="*/ 107 h 1633"/>
                    <a:gd name="T72" fmla="*/ 1097 w 1622"/>
                    <a:gd name="T73" fmla="*/ 4 h 1633"/>
                    <a:gd name="T74" fmla="*/ 1154 w 1622"/>
                    <a:gd name="T75"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633">
                      <a:moveTo>
                        <a:pt x="1154" y="0"/>
                      </a:moveTo>
                      <a:lnTo>
                        <a:pt x="1599" y="808"/>
                      </a:lnTo>
                      <a:lnTo>
                        <a:pt x="1615" y="846"/>
                      </a:lnTo>
                      <a:lnTo>
                        <a:pt x="1622" y="888"/>
                      </a:lnTo>
                      <a:lnTo>
                        <a:pt x="1620" y="930"/>
                      </a:lnTo>
                      <a:lnTo>
                        <a:pt x="1609" y="972"/>
                      </a:lnTo>
                      <a:lnTo>
                        <a:pt x="1394" y="1511"/>
                      </a:lnTo>
                      <a:lnTo>
                        <a:pt x="1375" y="1545"/>
                      </a:lnTo>
                      <a:lnTo>
                        <a:pt x="1352" y="1576"/>
                      </a:lnTo>
                      <a:lnTo>
                        <a:pt x="1323" y="1599"/>
                      </a:lnTo>
                      <a:lnTo>
                        <a:pt x="1291" y="1618"/>
                      </a:lnTo>
                      <a:lnTo>
                        <a:pt x="1255" y="1629"/>
                      </a:lnTo>
                      <a:lnTo>
                        <a:pt x="1219" y="1633"/>
                      </a:lnTo>
                      <a:lnTo>
                        <a:pt x="1179" y="1629"/>
                      </a:lnTo>
                      <a:lnTo>
                        <a:pt x="607" y="1522"/>
                      </a:lnTo>
                      <a:lnTo>
                        <a:pt x="567" y="1511"/>
                      </a:lnTo>
                      <a:lnTo>
                        <a:pt x="531" y="1490"/>
                      </a:lnTo>
                      <a:lnTo>
                        <a:pt x="499" y="1461"/>
                      </a:lnTo>
                      <a:lnTo>
                        <a:pt x="474" y="1427"/>
                      </a:lnTo>
                      <a:lnTo>
                        <a:pt x="0" y="564"/>
                      </a:lnTo>
                      <a:lnTo>
                        <a:pt x="31" y="528"/>
                      </a:lnTo>
                      <a:lnTo>
                        <a:pt x="128" y="568"/>
                      </a:lnTo>
                      <a:lnTo>
                        <a:pt x="213" y="598"/>
                      </a:lnTo>
                      <a:lnTo>
                        <a:pt x="303" y="615"/>
                      </a:lnTo>
                      <a:lnTo>
                        <a:pt x="394" y="621"/>
                      </a:lnTo>
                      <a:lnTo>
                        <a:pt x="478" y="615"/>
                      </a:lnTo>
                      <a:lnTo>
                        <a:pt x="560" y="600"/>
                      </a:lnTo>
                      <a:lnTo>
                        <a:pt x="640" y="575"/>
                      </a:lnTo>
                      <a:lnTo>
                        <a:pt x="714" y="543"/>
                      </a:lnTo>
                      <a:lnTo>
                        <a:pt x="785" y="501"/>
                      </a:lnTo>
                      <a:lnTo>
                        <a:pt x="849" y="451"/>
                      </a:lnTo>
                      <a:lnTo>
                        <a:pt x="908" y="394"/>
                      </a:lnTo>
                      <a:lnTo>
                        <a:pt x="960" y="331"/>
                      </a:lnTo>
                      <a:lnTo>
                        <a:pt x="1005" y="261"/>
                      </a:lnTo>
                      <a:lnTo>
                        <a:pt x="1042" y="187"/>
                      </a:lnTo>
                      <a:lnTo>
                        <a:pt x="1068" y="107"/>
                      </a:lnTo>
                      <a:lnTo>
                        <a:pt x="1097" y="4"/>
                      </a:lnTo>
                      <a:lnTo>
                        <a:pt x="115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sp>
              <p:nvSpPr>
                <p:cNvPr id="77" name="Freeform 28"/>
                <p:cNvSpPr>
                  <a:spLocks/>
                </p:cNvSpPr>
                <p:nvPr/>
              </p:nvSpPr>
              <p:spPr bwMode="auto">
                <a:xfrm>
                  <a:off x="2734" y="2920"/>
                  <a:ext cx="818" cy="804"/>
                </a:xfrm>
                <a:custGeom>
                  <a:avLst/>
                  <a:gdLst>
                    <a:gd name="T0" fmla="*/ 454 w 1636"/>
                    <a:gd name="T1" fmla="*/ 0 h 1608"/>
                    <a:gd name="T2" fmla="*/ 556 w 1636"/>
                    <a:gd name="T3" fmla="*/ 3 h 1608"/>
                    <a:gd name="T4" fmla="*/ 585 w 1636"/>
                    <a:gd name="T5" fmla="*/ 104 h 1608"/>
                    <a:gd name="T6" fmla="*/ 614 w 1636"/>
                    <a:gd name="T7" fmla="*/ 182 h 1608"/>
                    <a:gd name="T8" fmla="*/ 650 w 1636"/>
                    <a:gd name="T9" fmla="*/ 257 h 1608"/>
                    <a:gd name="T10" fmla="*/ 695 w 1636"/>
                    <a:gd name="T11" fmla="*/ 323 h 1608"/>
                    <a:gd name="T12" fmla="*/ 747 w 1636"/>
                    <a:gd name="T13" fmla="*/ 386 h 1608"/>
                    <a:gd name="T14" fmla="*/ 806 w 1636"/>
                    <a:gd name="T15" fmla="*/ 442 h 1608"/>
                    <a:gd name="T16" fmla="*/ 871 w 1636"/>
                    <a:gd name="T17" fmla="*/ 491 h 1608"/>
                    <a:gd name="T18" fmla="*/ 941 w 1636"/>
                    <a:gd name="T19" fmla="*/ 531 h 1608"/>
                    <a:gd name="T20" fmla="*/ 1015 w 1636"/>
                    <a:gd name="T21" fmla="*/ 564 h 1608"/>
                    <a:gd name="T22" fmla="*/ 1093 w 1636"/>
                    <a:gd name="T23" fmla="*/ 588 h 1608"/>
                    <a:gd name="T24" fmla="*/ 1173 w 1636"/>
                    <a:gd name="T25" fmla="*/ 604 h 1608"/>
                    <a:gd name="T26" fmla="*/ 1257 w 1636"/>
                    <a:gd name="T27" fmla="*/ 607 h 1608"/>
                    <a:gd name="T28" fmla="*/ 1328 w 1636"/>
                    <a:gd name="T29" fmla="*/ 604 h 1608"/>
                    <a:gd name="T30" fmla="*/ 1398 w 1636"/>
                    <a:gd name="T31" fmla="*/ 594 h 1608"/>
                    <a:gd name="T32" fmla="*/ 1467 w 1636"/>
                    <a:gd name="T33" fmla="*/ 575 h 1608"/>
                    <a:gd name="T34" fmla="*/ 1533 w 1636"/>
                    <a:gd name="T35" fmla="*/ 550 h 1608"/>
                    <a:gd name="T36" fmla="*/ 1632 w 1636"/>
                    <a:gd name="T37" fmla="*/ 510 h 1608"/>
                    <a:gd name="T38" fmla="*/ 1636 w 1636"/>
                    <a:gd name="T39" fmla="*/ 514 h 1608"/>
                    <a:gd name="T40" fmla="*/ 1149 w 1636"/>
                    <a:gd name="T41" fmla="*/ 1402 h 1608"/>
                    <a:gd name="T42" fmla="*/ 1124 w 1636"/>
                    <a:gd name="T43" fmla="*/ 1436 h 1608"/>
                    <a:gd name="T44" fmla="*/ 1093 w 1636"/>
                    <a:gd name="T45" fmla="*/ 1465 h 1608"/>
                    <a:gd name="T46" fmla="*/ 1055 w 1636"/>
                    <a:gd name="T47" fmla="*/ 1486 h 1608"/>
                    <a:gd name="T48" fmla="*/ 1015 w 1636"/>
                    <a:gd name="T49" fmla="*/ 1497 h 1608"/>
                    <a:gd name="T50" fmla="*/ 444 w 1636"/>
                    <a:gd name="T51" fmla="*/ 1604 h 1608"/>
                    <a:gd name="T52" fmla="*/ 406 w 1636"/>
                    <a:gd name="T53" fmla="*/ 1608 h 1608"/>
                    <a:gd name="T54" fmla="*/ 368 w 1636"/>
                    <a:gd name="T55" fmla="*/ 1602 h 1608"/>
                    <a:gd name="T56" fmla="*/ 334 w 1636"/>
                    <a:gd name="T57" fmla="*/ 1591 h 1608"/>
                    <a:gd name="T58" fmla="*/ 301 w 1636"/>
                    <a:gd name="T59" fmla="*/ 1573 h 1608"/>
                    <a:gd name="T60" fmla="*/ 273 w 1636"/>
                    <a:gd name="T61" fmla="*/ 1551 h 1608"/>
                    <a:gd name="T62" fmla="*/ 248 w 1636"/>
                    <a:gd name="T63" fmla="*/ 1520 h 1608"/>
                    <a:gd name="T64" fmla="*/ 231 w 1636"/>
                    <a:gd name="T65" fmla="*/ 1486 h 1608"/>
                    <a:gd name="T66" fmla="*/ 14 w 1636"/>
                    <a:gd name="T67" fmla="*/ 947 h 1608"/>
                    <a:gd name="T68" fmla="*/ 2 w 1636"/>
                    <a:gd name="T69" fmla="*/ 905 h 1608"/>
                    <a:gd name="T70" fmla="*/ 0 w 1636"/>
                    <a:gd name="T71" fmla="*/ 863 h 1608"/>
                    <a:gd name="T72" fmla="*/ 8 w 1636"/>
                    <a:gd name="T73" fmla="*/ 821 h 1608"/>
                    <a:gd name="T74" fmla="*/ 23 w 1636"/>
                    <a:gd name="T75" fmla="*/ 783 h 1608"/>
                    <a:gd name="T76" fmla="*/ 454 w 1636"/>
                    <a:gd name="T7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6" h="1608">
                      <a:moveTo>
                        <a:pt x="454" y="0"/>
                      </a:moveTo>
                      <a:lnTo>
                        <a:pt x="556" y="3"/>
                      </a:lnTo>
                      <a:lnTo>
                        <a:pt x="585" y="104"/>
                      </a:lnTo>
                      <a:lnTo>
                        <a:pt x="614" y="182"/>
                      </a:lnTo>
                      <a:lnTo>
                        <a:pt x="650" y="257"/>
                      </a:lnTo>
                      <a:lnTo>
                        <a:pt x="695" y="323"/>
                      </a:lnTo>
                      <a:lnTo>
                        <a:pt x="747" y="386"/>
                      </a:lnTo>
                      <a:lnTo>
                        <a:pt x="806" y="442"/>
                      </a:lnTo>
                      <a:lnTo>
                        <a:pt x="871" y="491"/>
                      </a:lnTo>
                      <a:lnTo>
                        <a:pt x="941" y="531"/>
                      </a:lnTo>
                      <a:lnTo>
                        <a:pt x="1015" y="564"/>
                      </a:lnTo>
                      <a:lnTo>
                        <a:pt x="1093" y="588"/>
                      </a:lnTo>
                      <a:lnTo>
                        <a:pt x="1173" y="604"/>
                      </a:lnTo>
                      <a:lnTo>
                        <a:pt x="1257" y="607"/>
                      </a:lnTo>
                      <a:lnTo>
                        <a:pt x="1328" y="604"/>
                      </a:lnTo>
                      <a:lnTo>
                        <a:pt x="1398" y="594"/>
                      </a:lnTo>
                      <a:lnTo>
                        <a:pt x="1467" y="575"/>
                      </a:lnTo>
                      <a:lnTo>
                        <a:pt x="1533" y="550"/>
                      </a:lnTo>
                      <a:lnTo>
                        <a:pt x="1632" y="510"/>
                      </a:lnTo>
                      <a:lnTo>
                        <a:pt x="1636" y="514"/>
                      </a:lnTo>
                      <a:lnTo>
                        <a:pt x="1149" y="1402"/>
                      </a:lnTo>
                      <a:lnTo>
                        <a:pt x="1124" y="1436"/>
                      </a:lnTo>
                      <a:lnTo>
                        <a:pt x="1093" y="1465"/>
                      </a:lnTo>
                      <a:lnTo>
                        <a:pt x="1055" y="1486"/>
                      </a:lnTo>
                      <a:lnTo>
                        <a:pt x="1015" y="1497"/>
                      </a:lnTo>
                      <a:lnTo>
                        <a:pt x="444" y="1604"/>
                      </a:lnTo>
                      <a:lnTo>
                        <a:pt x="406" y="1608"/>
                      </a:lnTo>
                      <a:lnTo>
                        <a:pt x="368" y="1602"/>
                      </a:lnTo>
                      <a:lnTo>
                        <a:pt x="334" y="1591"/>
                      </a:lnTo>
                      <a:lnTo>
                        <a:pt x="301" y="1573"/>
                      </a:lnTo>
                      <a:lnTo>
                        <a:pt x="273" y="1551"/>
                      </a:lnTo>
                      <a:lnTo>
                        <a:pt x="248" y="1520"/>
                      </a:lnTo>
                      <a:lnTo>
                        <a:pt x="231" y="1486"/>
                      </a:lnTo>
                      <a:lnTo>
                        <a:pt x="14" y="947"/>
                      </a:lnTo>
                      <a:lnTo>
                        <a:pt x="2" y="905"/>
                      </a:lnTo>
                      <a:lnTo>
                        <a:pt x="0" y="863"/>
                      </a:lnTo>
                      <a:lnTo>
                        <a:pt x="8" y="821"/>
                      </a:lnTo>
                      <a:lnTo>
                        <a:pt x="23" y="783"/>
                      </a:lnTo>
                      <a:lnTo>
                        <a:pt x="45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sp>
              <p:nvSpPr>
                <p:cNvPr id="78" name="Freeform 29"/>
                <p:cNvSpPr>
                  <a:spLocks/>
                </p:cNvSpPr>
                <p:nvPr/>
              </p:nvSpPr>
              <p:spPr bwMode="auto">
                <a:xfrm>
                  <a:off x="3274" y="1236"/>
                  <a:ext cx="1079" cy="1115"/>
                </a:xfrm>
                <a:custGeom>
                  <a:avLst/>
                  <a:gdLst>
                    <a:gd name="T0" fmla="*/ 1245 w 2157"/>
                    <a:gd name="T1" fmla="*/ 7 h 2229"/>
                    <a:gd name="T2" fmla="*/ 1337 w 2157"/>
                    <a:gd name="T3" fmla="*/ 49 h 2229"/>
                    <a:gd name="T4" fmla="*/ 1409 w 2157"/>
                    <a:gd name="T5" fmla="*/ 146 h 2229"/>
                    <a:gd name="T6" fmla="*/ 1426 w 2157"/>
                    <a:gd name="T7" fmla="*/ 320 h 2229"/>
                    <a:gd name="T8" fmla="*/ 1361 w 2157"/>
                    <a:gd name="T9" fmla="*/ 579 h 2229"/>
                    <a:gd name="T10" fmla="*/ 1321 w 2157"/>
                    <a:gd name="T11" fmla="*/ 773 h 2229"/>
                    <a:gd name="T12" fmla="*/ 1329 w 2157"/>
                    <a:gd name="T13" fmla="*/ 863 h 2229"/>
                    <a:gd name="T14" fmla="*/ 1359 w 2157"/>
                    <a:gd name="T15" fmla="*/ 888 h 2229"/>
                    <a:gd name="T16" fmla="*/ 1382 w 2157"/>
                    <a:gd name="T17" fmla="*/ 886 h 2229"/>
                    <a:gd name="T18" fmla="*/ 1483 w 2157"/>
                    <a:gd name="T19" fmla="*/ 865 h 2229"/>
                    <a:gd name="T20" fmla="*/ 1592 w 2157"/>
                    <a:gd name="T21" fmla="*/ 846 h 2229"/>
                    <a:gd name="T22" fmla="*/ 1784 w 2157"/>
                    <a:gd name="T23" fmla="*/ 834 h 2229"/>
                    <a:gd name="T24" fmla="*/ 1978 w 2157"/>
                    <a:gd name="T25" fmla="*/ 867 h 2229"/>
                    <a:gd name="T26" fmla="*/ 2100 w 2157"/>
                    <a:gd name="T27" fmla="*/ 977 h 2229"/>
                    <a:gd name="T28" fmla="*/ 2112 w 2157"/>
                    <a:gd name="T29" fmla="*/ 1101 h 2229"/>
                    <a:gd name="T30" fmla="*/ 2083 w 2157"/>
                    <a:gd name="T31" fmla="*/ 1173 h 2229"/>
                    <a:gd name="T32" fmla="*/ 2102 w 2157"/>
                    <a:gd name="T33" fmla="*/ 1200 h 2229"/>
                    <a:gd name="T34" fmla="*/ 2150 w 2157"/>
                    <a:gd name="T35" fmla="*/ 1292 h 2229"/>
                    <a:gd name="T36" fmla="*/ 2136 w 2157"/>
                    <a:gd name="T37" fmla="*/ 1435 h 2229"/>
                    <a:gd name="T38" fmla="*/ 2087 w 2157"/>
                    <a:gd name="T39" fmla="*/ 1534 h 2229"/>
                    <a:gd name="T40" fmla="*/ 2110 w 2157"/>
                    <a:gd name="T41" fmla="*/ 1631 h 2229"/>
                    <a:gd name="T42" fmla="*/ 2068 w 2157"/>
                    <a:gd name="T43" fmla="*/ 1779 h 2229"/>
                    <a:gd name="T44" fmla="*/ 1995 w 2157"/>
                    <a:gd name="T45" fmla="*/ 1869 h 2229"/>
                    <a:gd name="T46" fmla="*/ 2001 w 2157"/>
                    <a:gd name="T47" fmla="*/ 1943 h 2229"/>
                    <a:gd name="T48" fmla="*/ 1963 w 2157"/>
                    <a:gd name="T49" fmla="*/ 2054 h 2229"/>
                    <a:gd name="T50" fmla="*/ 1832 w 2157"/>
                    <a:gd name="T51" fmla="*/ 2159 h 2229"/>
                    <a:gd name="T52" fmla="*/ 1571 w 2157"/>
                    <a:gd name="T53" fmla="*/ 2212 h 2229"/>
                    <a:gd name="T54" fmla="*/ 1230 w 2157"/>
                    <a:gd name="T55" fmla="*/ 2206 h 2229"/>
                    <a:gd name="T56" fmla="*/ 889 w 2157"/>
                    <a:gd name="T57" fmla="*/ 2185 h 2229"/>
                    <a:gd name="T58" fmla="*/ 744 w 2157"/>
                    <a:gd name="T59" fmla="*/ 2079 h 2229"/>
                    <a:gd name="T60" fmla="*/ 663 w 2157"/>
                    <a:gd name="T61" fmla="*/ 1907 h 2229"/>
                    <a:gd name="T62" fmla="*/ 625 w 2157"/>
                    <a:gd name="T63" fmla="*/ 1730 h 2229"/>
                    <a:gd name="T64" fmla="*/ 615 w 2157"/>
                    <a:gd name="T65" fmla="*/ 1606 h 2229"/>
                    <a:gd name="T66" fmla="*/ 611 w 2157"/>
                    <a:gd name="T67" fmla="*/ 2090 h 2229"/>
                    <a:gd name="T68" fmla="*/ 583 w 2157"/>
                    <a:gd name="T69" fmla="*/ 2183 h 2229"/>
                    <a:gd name="T70" fmla="*/ 505 w 2157"/>
                    <a:gd name="T71" fmla="*/ 2225 h 2229"/>
                    <a:gd name="T72" fmla="*/ 105 w 2157"/>
                    <a:gd name="T73" fmla="*/ 2210 h 2229"/>
                    <a:gd name="T74" fmla="*/ 6 w 2157"/>
                    <a:gd name="T75" fmla="*/ 2084 h 2229"/>
                    <a:gd name="T76" fmla="*/ 19 w 2157"/>
                    <a:gd name="T77" fmla="*/ 1212 h 2229"/>
                    <a:gd name="T78" fmla="*/ 145 w 2157"/>
                    <a:gd name="T79" fmla="*/ 1112 h 2229"/>
                    <a:gd name="T80" fmla="*/ 552 w 2157"/>
                    <a:gd name="T81" fmla="*/ 1128 h 2229"/>
                    <a:gd name="T82" fmla="*/ 653 w 2157"/>
                    <a:gd name="T83" fmla="*/ 1027 h 2229"/>
                    <a:gd name="T84" fmla="*/ 794 w 2157"/>
                    <a:gd name="T85" fmla="*/ 871 h 2229"/>
                    <a:gd name="T86" fmla="*/ 923 w 2157"/>
                    <a:gd name="T87" fmla="*/ 655 h 2229"/>
                    <a:gd name="T88" fmla="*/ 1030 w 2157"/>
                    <a:gd name="T89" fmla="*/ 430 h 2229"/>
                    <a:gd name="T90" fmla="*/ 1099 w 2157"/>
                    <a:gd name="T91" fmla="*/ 265 h 2229"/>
                    <a:gd name="T92" fmla="*/ 1116 w 2157"/>
                    <a:gd name="T93" fmla="*/ 215 h 2229"/>
                    <a:gd name="T94" fmla="*/ 1110 w 2157"/>
                    <a:gd name="T95" fmla="*/ 137 h 2229"/>
                    <a:gd name="T96" fmla="*/ 1129 w 2157"/>
                    <a:gd name="T97" fmla="*/ 34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7" h="2229">
                      <a:moveTo>
                        <a:pt x="1184" y="0"/>
                      </a:moveTo>
                      <a:lnTo>
                        <a:pt x="1203" y="0"/>
                      </a:lnTo>
                      <a:lnTo>
                        <a:pt x="1222" y="4"/>
                      </a:lnTo>
                      <a:lnTo>
                        <a:pt x="1245" y="7"/>
                      </a:lnTo>
                      <a:lnTo>
                        <a:pt x="1268" y="13"/>
                      </a:lnTo>
                      <a:lnTo>
                        <a:pt x="1291" y="23"/>
                      </a:lnTo>
                      <a:lnTo>
                        <a:pt x="1314" y="34"/>
                      </a:lnTo>
                      <a:lnTo>
                        <a:pt x="1337" y="49"/>
                      </a:lnTo>
                      <a:lnTo>
                        <a:pt x="1358" y="68"/>
                      </a:lnTo>
                      <a:lnTo>
                        <a:pt x="1377" y="89"/>
                      </a:lnTo>
                      <a:lnTo>
                        <a:pt x="1394" y="116"/>
                      </a:lnTo>
                      <a:lnTo>
                        <a:pt x="1409" y="146"/>
                      </a:lnTo>
                      <a:lnTo>
                        <a:pt x="1420" y="183"/>
                      </a:lnTo>
                      <a:lnTo>
                        <a:pt x="1426" y="223"/>
                      </a:lnTo>
                      <a:lnTo>
                        <a:pt x="1430" y="268"/>
                      </a:lnTo>
                      <a:lnTo>
                        <a:pt x="1426" y="320"/>
                      </a:lnTo>
                      <a:lnTo>
                        <a:pt x="1419" y="377"/>
                      </a:lnTo>
                      <a:lnTo>
                        <a:pt x="1405" y="440"/>
                      </a:lnTo>
                      <a:lnTo>
                        <a:pt x="1384" y="510"/>
                      </a:lnTo>
                      <a:lnTo>
                        <a:pt x="1361" y="579"/>
                      </a:lnTo>
                      <a:lnTo>
                        <a:pt x="1346" y="640"/>
                      </a:lnTo>
                      <a:lnTo>
                        <a:pt x="1333" y="691"/>
                      </a:lnTo>
                      <a:lnTo>
                        <a:pt x="1325" y="735"/>
                      </a:lnTo>
                      <a:lnTo>
                        <a:pt x="1321" y="773"/>
                      </a:lnTo>
                      <a:lnTo>
                        <a:pt x="1320" y="804"/>
                      </a:lnTo>
                      <a:lnTo>
                        <a:pt x="1320" y="829"/>
                      </a:lnTo>
                      <a:lnTo>
                        <a:pt x="1323" y="848"/>
                      </a:lnTo>
                      <a:lnTo>
                        <a:pt x="1329" y="863"/>
                      </a:lnTo>
                      <a:lnTo>
                        <a:pt x="1337" y="874"/>
                      </a:lnTo>
                      <a:lnTo>
                        <a:pt x="1344" y="882"/>
                      </a:lnTo>
                      <a:lnTo>
                        <a:pt x="1352" y="886"/>
                      </a:lnTo>
                      <a:lnTo>
                        <a:pt x="1359" y="888"/>
                      </a:lnTo>
                      <a:lnTo>
                        <a:pt x="1367" y="888"/>
                      </a:lnTo>
                      <a:lnTo>
                        <a:pt x="1375" y="888"/>
                      </a:lnTo>
                      <a:lnTo>
                        <a:pt x="1379" y="886"/>
                      </a:lnTo>
                      <a:lnTo>
                        <a:pt x="1382" y="886"/>
                      </a:lnTo>
                      <a:lnTo>
                        <a:pt x="1384" y="884"/>
                      </a:lnTo>
                      <a:lnTo>
                        <a:pt x="1432" y="874"/>
                      </a:lnTo>
                      <a:lnTo>
                        <a:pt x="1478" y="865"/>
                      </a:lnTo>
                      <a:lnTo>
                        <a:pt x="1483" y="865"/>
                      </a:lnTo>
                      <a:lnTo>
                        <a:pt x="1498" y="861"/>
                      </a:lnTo>
                      <a:lnTo>
                        <a:pt x="1523" y="857"/>
                      </a:lnTo>
                      <a:lnTo>
                        <a:pt x="1554" y="851"/>
                      </a:lnTo>
                      <a:lnTo>
                        <a:pt x="1592" y="846"/>
                      </a:lnTo>
                      <a:lnTo>
                        <a:pt x="1636" y="842"/>
                      </a:lnTo>
                      <a:lnTo>
                        <a:pt x="1683" y="836"/>
                      </a:lnTo>
                      <a:lnTo>
                        <a:pt x="1733" y="834"/>
                      </a:lnTo>
                      <a:lnTo>
                        <a:pt x="1784" y="834"/>
                      </a:lnTo>
                      <a:lnTo>
                        <a:pt x="1836" y="838"/>
                      </a:lnTo>
                      <a:lnTo>
                        <a:pt x="1885" y="844"/>
                      </a:lnTo>
                      <a:lnTo>
                        <a:pt x="1935" y="853"/>
                      </a:lnTo>
                      <a:lnTo>
                        <a:pt x="1978" y="867"/>
                      </a:lnTo>
                      <a:lnTo>
                        <a:pt x="2018" y="888"/>
                      </a:lnTo>
                      <a:lnTo>
                        <a:pt x="2053" y="912"/>
                      </a:lnTo>
                      <a:lnTo>
                        <a:pt x="2081" y="945"/>
                      </a:lnTo>
                      <a:lnTo>
                        <a:pt x="2100" y="977"/>
                      </a:lnTo>
                      <a:lnTo>
                        <a:pt x="2112" y="1010"/>
                      </a:lnTo>
                      <a:lnTo>
                        <a:pt x="2115" y="1042"/>
                      </a:lnTo>
                      <a:lnTo>
                        <a:pt x="2115" y="1072"/>
                      </a:lnTo>
                      <a:lnTo>
                        <a:pt x="2112" y="1101"/>
                      </a:lnTo>
                      <a:lnTo>
                        <a:pt x="2104" y="1126"/>
                      </a:lnTo>
                      <a:lnTo>
                        <a:pt x="2096" y="1147"/>
                      </a:lnTo>
                      <a:lnTo>
                        <a:pt x="2089" y="1162"/>
                      </a:lnTo>
                      <a:lnTo>
                        <a:pt x="2083" y="1173"/>
                      </a:lnTo>
                      <a:lnTo>
                        <a:pt x="2081" y="1175"/>
                      </a:lnTo>
                      <a:lnTo>
                        <a:pt x="2083" y="1179"/>
                      </a:lnTo>
                      <a:lnTo>
                        <a:pt x="2091" y="1187"/>
                      </a:lnTo>
                      <a:lnTo>
                        <a:pt x="2102" y="1200"/>
                      </a:lnTo>
                      <a:lnTo>
                        <a:pt x="2115" y="1217"/>
                      </a:lnTo>
                      <a:lnTo>
                        <a:pt x="2129" y="1238"/>
                      </a:lnTo>
                      <a:lnTo>
                        <a:pt x="2140" y="1263"/>
                      </a:lnTo>
                      <a:lnTo>
                        <a:pt x="2150" y="1292"/>
                      </a:lnTo>
                      <a:lnTo>
                        <a:pt x="2157" y="1324"/>
                      </a:lnTo>
                      <a:lnTo>
                        <a:pt x="2157" y="1358"/>
                      </a:lnTo>
                      <a:lnTo>
                        <a:pt x="2152" y="1396"/>
                      </a:lnTo>
                      <a:lnTo>
                        <a:pt x="2136" y="1435"/>
                      </a:lnTo>
                      <a:lnTo>
                        <a:pt x="2114" y="1476"/>
                      </a:lnTo>
                      <a:lnTo>
                        <a:pt x="2079" y="1518"/>
                      </a:lnTo>
                      <a:lnTo>
                        <a:pt x="2081" y="1522"/>
                      </a:lnTo>
                      <a:lnTo>
                        <a:pt x="2087" y="1534"/>
                      </a:lnTo>
                      <a:lnTo>
                        <a:pt x="2093" y="1551"/>
                      </a:lnTo>
                      <a:lnTo>
                        <a:pt x="2100" y="1572"/>
                      </a:lnTo>
                      <a:lnTo>
                        <a:pt x="2106" y="1600"/>
                      </a:lnTo>
                      <a:lnTo>
                        <a:pt x="2110" y="1631"/>
                      </a:lnTo>
                      <a:lnTo>
                        <a:pt x="2110" y="1665"/>
                      </a:lnTo>
                      <a:lnTo>
                        <a:pt x="2104" y="1701"/>
                      </a:lnTo>
                      <a:lnTo>
                        <a:pt x="2091" y="1741"/>
                      </a:lnTo>
                      <a:lnTo>
                        <a:pt x="2068" y="1779"/>
                      </a:lnTo>
                      <a:lnTo>
                        <a:pt x="2035" y="1819"/>
                      </a:lnTo>
                      <a:lnTo>
                        <a:pt x="1992" y="1858"/>
                      </a:lnTo>
                      <a:lnTo>
                        <a:pt x="1992" y="1859"/>
                      </a:lnTo>
                      <a:lnTo>
                        <a:pt x="1995" y="1869"/>
                      </a:lnTo>
                      <a:lnTo>
                        <a:pt x="1997" y="1882"/>
                      </a:lnTo>
                      <a:lnTo>
                        <a:pt x="1999" y="1899"/>
                      </a:lnTo>
                      <a:lnTo>
                        <a:pt x="2001" y="1920"/>
                      </a:lnTo>
                      <a:lnTo>
                        <a:pt x="2001" y="1943"/>
                      </a:lnTo>
                      <a:lnTo>
                        <a:pt x="1997" y="1970"/>
                      </a:lnTo>
                      <a:lnTo>
                        <a:pt x="1992" y="1997"/>
                      </a:lnTo>
                      <a:lnTo>
                        <a:pt x="1980" y="2025"/>
                      </a:lnTo>
                      <a:lnTo>
                        <a:pt x="1963" y="2054"/>
                      </a:lnTo>
                      <a:lnTo>
                        <a:pt x="1942" y="2082"/>
                      </a:lnTo>
                      <a:lnTo>
                        <a:pt x="1914" y="2109"/>
                      </a:lnTo>
                      <a:lnTo>
                        <a:pt x="1876" y="2134"/>
                      </a:lnTo>
                      <a:lnTo>
                        <a:pt x="1832" y="2159"/>
                      </a:lnTo>
                      <a:lnTo>
                        <a:pt x="1776" y="2178"/>
                      </a:lnTo>
                      <a:lnTo>
                        <a:pt x="1712" y="2195"/>
                      </a:lnTo>
                      <a:lnTo>
                        <a:pt x="1645" y="2206"/>
                      </a:lnTo>
                      <a:lnTo>
                        <a:pt x="1571" y="2212"/>
                      </a:lnTo>
                      <a:lnTo>
                        <a:pt x="1493" y="2214"/>
                      </a:lnTo>
                      <a:lnTo>
                        <a:pt x="1415" y="2212"/>
                      </a:lnTo>
                      <a:lnTo>
                        <a:pt x="1337" y="2206"/>
                      </a:lnTo>
                      <a:lnTo>
                        <a:pt x="1230" y="2206"/>
                      </a:lnTo>
                      <a:lnTo>
                        <a:pt x="1127" y="2204"/>
                      </a:lnTo>
                      <a:lnTo>
                        <a:pt x="1028" y="2201"/>
                      </a:lnTo>
                      <a:lnTo>
                        <a:pt x="937" y="2195"/>
                      </a:lnTo>
                      <a:lnTo>
                        <a:pt x="889" y="2185"/>
                      </a:lnTo>
                      <a:lnTo>
                        <a:pt x="847" y="2168"/>
                      </a:lnTo>
                      <a:lnTo>
                        <a:pt x="807" y="2143"/>
                      </a:lnTo>
                      <a:lnTo>
                        <a:pt x="775" y="2113"/>
                      </a:lnTo>
                      <a:lnTo>
                        <a:pt x="744" y="2079"/>
                      </a:lnTo>
                      <a:lnTo>
                        <a:pt x="718" y="2039"/>
                      </a:lnTo>
                      <a:lnTo>
                        <a:pt x="697" y="1997"/>
                      </a:lnTo>
                      <a:lnTo>
                        <a:pt x="678" y="1953"/>
                      </a:lnTo>
                      <a:lnTo>
                        <a:pt x="663" y="1907"/>
                      </a:lnTo>
                      <a:lnTo>
                        <a:pt x="649" y="1861"/>
                      </a:lnTo>
                      <a:lnTo>
                        <a:pt x="640" y="1816"/>
                      </a:lnTo>
                      <a:lnTo>
                        <a:pt x="630" y="1772"/>
                      </a:lnTo>
                      <a:lnTo>
                        <a:pt x="625" y="1730"/>
                      </a:lnTo>
                      <a:lnTo>
                        <a:pt x="621" y="1692"/>
                      </a:lnTo>
                      <a:lnTo>
                        <a:pt x="617" y="1657"/>
                      </a:lnTo>
                      <a:lnTo>
                        <a:pt x="615" y="1629"/>
                      </a:lnTo>
                      <a:lnTo>
                        <a:pt x="615" y="1606"/>
                      </a:lnTo>
                      <a:lnTo>
                        <a:pt x="613" y="1593"/>
                      </a:lnTo>
                      <a:lnTo>
                        <a:pt x="613" y="1585"/>
                      </a:lnTo>
                      <a:lnTo>
                        <a:pt x="613" y="2050"/>
                      </a:lnTo>
                      <a:lnTo>
                        <a:pt x="611" y="2090"/>
                      </a:lnTo>
                      <a:lnTo>
                        <a:pt x="607" y="2122"/>
                      </a:lnTo>
                      <a:lnTo>
                        <a:pt x="600" y="2149"/>
                      </a:lnTo>
                      <a:lnTo>
                        <a:pt x="590" y="2168"/>
                      </a:lnTo>
                      <a:lnTo>
                        <a:pt x="583" y="2183"/>
                      </a:lnTo>
                      <a:lnTo>
                        <a:pt x="575" y="2191"/>
                      </a:lnTo>
                      <a:lnTo>
                        <a:pt x="571" y="2197"/>
                      </a:lnTo>
                      <a:lnTo>
                        <a:pt x="539" y="2214"/>
                      </a:lnTo>
                      <a:lnTo>
                        <a:pt x="505" y="2225"/>
                      </a:lnTo>
                      <a:lnTo>
                        <a:pt x="466" y="2229"/>
                      </a:lnTo>
                      <a:lnTo>
                        <a:pt x="187" y="2229"/>
                      </a:lnTo>
                      <a:lnTo>
                        <a:pt x="145" y="2223"/>
                      </a:lnTo>
                      <a:lnTo>
                        <a:pt x="105" y="2210"/>
                      </a:lnTo>
                      <a:lnTo>
                        <a:pt x="70" y="2187"/>
                      </a:lnTo>
                      <a:lnTo>
                        <a:pt x="42" y="2159"/>
                      </a:lnTo>
                      <a:lnTo>
                        <a:pt x="19" y="2124"/>
                      </a:lnTo>
                      <a:lnTo>
                        <a:pt x="6" y="2084"/>
                      </a:lnTo>
                      <a:lnTo>
                        <a:pt x="0" y="2042"/>
                      </a:lnTo>
                      <a:lnTo>
                        <a:pt x="0" y="1294"/>
                      </a:lnTo>
                      <a:lnTo>
                        <a:pt x="6" y="1252"/>
                      </a:lnTo>
                      <a:lnTo>
                        <a:pt x="19" y="1212"/>
                      </a:lnTo>
                      <a:lnTo>
                        <a:pt x="40" y="1177"/>
                      </a:lnTo>
                      <a:lnTo>
                        <a:pt x="70" y="1149"/>
                      </a:lnTo>
                      <a:lnTo>
                        <a:pt x="105" y="1126"/>
                      </a:lnTo>
                      <a:lnTo>
                        <a:pt x="145" y="1112"/>
                      </a:lnTo>
                      <a:lnTo>
                        <a:pt x="187" y="1107"/>
                      </a:lnTo>
                      <a:lnTo>
                        <a:pt x="466" y="1107"/>
                      </a:lnTo>
                      <a:lnTo>
                        <a:pt x="512" y="1112"/>
                      </a:lnTo>
                      <a:lnTo>
                        <a:pt x="552" y="1128"/>
                      </a:lnTo>
                      <a:lnTo>
                        <a:pt x="588" y="1153"/>
                      </a:lnTo>
                      <a:lnTo>
                        <a:pt x="604" y="1114"/>
                      </a:lnTo>
                      <a:lnTo>
                        <a:pt x="625" y="1072"/>
                      </a:lnTo>
                      <a:lnTo>
                        <a:pt x="653" y="1027"/>
                      </a:lnTo>
                      <a:lnTo>
                        <a:pt x="689" y="981"/>
                      </a:lnTo>
                      <a:lnTo>
                        <a:pt x="724" y="951"/>
                      </a:lnTo>
                      <a:lnTo>
                        <a:pt x="760" y="914"/>
                      </a:lnTo>
                      <a:lnTo>
                        <a:pt x="794" y="871"/>
                      </a:lnTo>
                      <a:lnTo>
                        <a:pt x="828" y="821"/>
                      </a:lnTo>
                      <a:lnTo>
                        <a:pt x="861" y="768"/>
                      </a:lnTo>
                      <a:lnTo>
                        <a:pt x="893" y="712"/>
                      </a:lnTo>
                      <a:lnTo>
                        <a:pt x="923" y="655"/>
                      </a:lnTo>
                      <a:lnTo>
                        <a:pt x="954" y="598"/>
                      </a:lnTo>
                      <a:lnTo>
                        <a:pt x="981" y="541"/>
                      </a:lnTo>
                      <a:lnTo>
                        <a:pt x="1007" y="484"/>
                      </a:lnTo>
                      <a:lnTo>
                        <a:pt x="1030" y="430"/>
                      </a:lnTo>
                      <a:lnTo>
                        <a:pt x="1053" y="381"/>
                      </a:lnTo>
                      <a:lnTo>
                        <a:pt x="1070" y="335"/>
                      </a:lnTo>
                      <a:lnTo>
                        <a:pt x="1087" y="297"/>
                      </a:lnTo>
                      <a:lnTo>
                        <a:pt x="1099" y="265"/>
                      </a:lnTo>
                      <a:lnTo>
                        <a:pt x="1108" y="240"/>
                      </a:lnTo>
                      <a:lnTo>
                        <a:pt x="1114" y="225"/>
                      </a:lnTo>
                      <a:lnTo>
                        <a:pt x="1116" y="219"/>
                      </a:lnTo>
                      <a:lnTo>
                        <a:pt x="1116" y="215"/>
                      </a:lnTo>
                      <a:lnTo>
                        <a:pt x="1114" y="202"/>
                      </a:lnTo>
                      <a:lnTo>
                        <a:pt x="1112" y="185"/>
                      </a:lnTo>
                      <a:lnTo>
                        <a:pt x="1112" y="162"/>
                      </a:lnTo>
                      <a:lnTo>
                        <a:pt x="1110" y="137"/>
                      </a:lnTo>
                      <a:lnTo>
                        <a:pt x="1112" y="110"/>
                      </a:lnTo>
                      <a:lnTo>
                        <a:pt x="1116" y="82"/>
                      </a:lnTo>
                      <a:lnTo>
                        <a:pt x="1121" y="57"/>
                      </a:lnTo>
                      <a:lnTo>
                        <a:pt x="1129" y="34"/>
                      </a:lnTo>
                      <a:lnTo>
                        <a:pt x="1144" y="17"/>
                      </a:lnTo>
                      <a:lnTo>
                        <a:pt x="1161" y="4"/>
                      </a:lnTo>
                      <a:lnTo>
                        <a:pt x="118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grpSp>
        </p:grpSp>
      </p:grpSp>
      <p:grpSp>
        <p:nvGrpSpPr>
          <p:cNvPr id="55" name="Group 54"/>
          <p:cNvGrpSpPr/>
          <p:nvPr/>
        </p:nvGrpSpPr>
        <p:grpSpPr>
          <a:xfrm>
            <a:off x="644116" y="4172234"/>
            <a:ext cx="8042684" cy="813600"/>
            <a:chOff x="644116" y="4130903"/>
            <a:chExt cx="8042684" cy="813600"/>
          </a:xfrm>
        </p:grpSpPr>
        <p:sp>
          <p:nvSpPr>
            <p:cNvPr id="39" name="Rectangle 38"/>
            <p:cNvSpPr/>
            <p:nvPr/>
          </p:nvSpPr>
          <p:spPr>
            <a:xfrm>
              <a:off x="985292" y="4130903"/>
              <a:ext cx="1714500" cy="81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cs typeface="Arial" panose="020B0604020202020204" pitchFamily="34" charset="0"/>
              </a:endParaRPr>
            </a:p>
          </p:txBody>
        </p:sp>
        <p:sp>
          <p:nvSpPr>
            <p:cNvPr id="41" name="Rectangle 40"/>
            <p:cNvSpPr/>
            <p:nvPr/>
          </p:nvSpPr>
          <p:spPr>
            <a:xfrm>
              <a:off x="2700000" y="4130903"/>
              <a:ext cx="5986800" cy="81360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cs typeface="Arial" panose="020B0604020202020204" pitchFamily="34" charset="0"/>
              </a:endParaRPr>
            </a:p>
          </p:txBody>
        </p:sp>
        <p:sp>
          <p:nvSpPr>
            <p:cNvPr id="37" name="Rectangle 36">
              <a:extLst>
                <a:ext uri="{FF2B5EF4-FFF2-40B4-BE49-F238E27FC236}">
                  <a16:creationId xmlns:a16="http://schemas.microsoft.com/office/drawing/2014/main" id="{873814E8-8301-4D65-95AD-9A8AEA01286E}"/>
                </a:ext>
              </a:extLst>
            </p:cNvPr>
            <p:cNvSpPr/>
            <p:nvPr>
              <p:custDataLst>
                <p:tags r:id="rId1"/>
              </p:custDataLst>
            </p:nvPr>
          </p:nvSpPr>
          <p:spPr>
            <a:xfrm>
              <a:off x="1513451" y="4283957"/>
              <a:ext cx="1148225" cy="5074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4288" rIns="34288" rtlCol="0" anchor="ctr"/>
            <a:lstStyle/>
            <a:p>
              <a:pPr algn="r"/>
              <a:r>
                <a:rPr lang="en-US" sz="1100" b="1" dirty="0">
                  <a:solidFill>
                    <a:schemeClr val="bg1"/>
                  </a:solidFill>
                  <a:latin typeface="+mj-lt"/>
                  <a:cs typeface="Arial" panose="020B0604020202020204" pitchFamily="34" charset="0"/>
                </a:rPr>
                <a:t>10+ investment professionals</a:t>
              </a:r>
            </a:p>
          </p:txBody>
        </p:sp>
        <p:sp>
          <p:nvSpPr>
            <p:cNvPr id="38" name="Rectangle 37">
              <a:extLst>
                <a:ext uri="{FF2B5EF4-FFF2-40B4-BE49-F238E27FC236}">
                  <a16:creationId xmlns:a16="http://schemas.microsoft.com/office/drawing/2014/main" id="{B464256A-D8E8-4C18-B853-44FCE0393434}"/>
                </a:ext>
              </a:extLst>
            </p:cNvPr>
            <p:cNvSpPr/>
            <p:nvPr>
              <p:custDataLst>
                <p:tags r:id="rId2"/>
              </p:custDataLst>
            </p:nvPr>
          </p:nvSpPr>
          <p:spPr>
            <a:xfrm>
              <a:off x="2771678" y="4223915"/>
              <a:ext cx="5824800" cy="6275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nchorCtr="0"/>
            <a:lstStyle/>
            <a:p>
              <a:pPr marL="128585" indent="-128585" algn="just">
                <a:buFont typeface="Wingdings" panose="05000000000000000000" pitchFamily="2" charset="2"/>
                <a:buChar char="§"/>
              </a:pPr>
              <a:r>
                <a:rPr lang="en-US" sz="1100" dirty="0">
                  <a:solidFill>
                    <a:schemeClr val="accent1"/>
                  </a:solidFill>
                  <a:latin typeface="+mj-lt"/>
                  <a:cs typeface="Arial" panose="020B0604020202020204" pitchFamily="34" charset="0"/>
                </a:rPr>
                <a:t>Experienced professionals from private equity, investment banking, consulting, audit and investor relations backgrounds</a:t>
              </a:r>
            </a:p>
            <a:p>
              <a:pPr marL="128585" indent="-128585" algn="just">
                <a:buFont typeface="Wingdings" panose="05000000000000000000" pitchFamily="2" charset="2"/>
                <a:buChar char="§"/>
              </a:pPr>
              <a:r>
                <a:rPr lang="en-US" sz="1100" dirty="0">
                  <a:solidFill>
                    <a:schemeClr val="accent1"/>
                  </a:solidFill>
                  <a:latin typeface="+mj-lt"/>
                  <a:cs typeface="Arial" panose="020B0604020202020204" pitchFamily="34" charset="0"/>
                </a:rPr>
                <a:t>Cumulative experience &gt;150 years in financial services</a:t>
              </a:r>
            </a:p>
            <a:p>
              <a:pPr marL="128585" indent="-128585" algn="just">
                <a:buFont typeface="Wingdings" panose="05000000000000000000" pitchFamily="2" charset="2"/>
                <a:buChar char="§"/>
              </a:pPr>
              <a:r>
                <a:rPr lang="en-US" sz="1100" dirty="0">
                  <a:solidFill>
                    <a:schemeClr val="accent1"/>
                  </a:solidFill>
                  <a:latin typeface="+mj-lt"/>
                  <a:cs typeface="Arial" panose="020B0604020202020204" pitchFamily="34" charset="0"/>
                </a:rPr>
                <a:t>Excellent ability to price/structure risk and attract enhanced yield</a:t>
              </a:r>
            </a:p>
          </p:txBody>
        </p:sp>
        <p:grpSp>
          <p:nvGrpSpPr>
            <p:cNvPr id="49" name="Group 48"/>
            <p:cNvGrpSpPr/>
            <p:nvPr/>
          </p:nvGrpSpPr>
          <p:grpSpPr>
            <a:xfrm>
              <a:off x="644116" y="4130903"/>
              <a:ext cx="813600" cy="813600"/>
              <a:chOff x="428625" y="4092750"/>
              <a:chExt cx="584947" cy="584947"/>
            </a:xfrm>
          </p:grpSpPr>
          <p:sp>
            <p:nvSpPr>
              <p:cNvPr id="40" name="Oval 39"/>
              <p:cNvSpPr/>
              <p:nvPr/>
            </p:nvSpPr>
            <p:spPr>
              <a:xfrm>
                <a:off x="428625" y="4092750"/>
                <a:ext cx="584947" cy="584947"/>
              </a:xfrm>
              <a:prstGeom prst="ellipse">
                <a:avLst/>
              </a:prstGeom>
              <a:solidFill>
                <a:schemeClr val="accent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cs typeface="Arial" panose="020B0604020202020204" pitchFamily="34" charset="0"/>
                </a:endParaRPr>
              </a:p>
            </p:txBody>
          </p:sp>
          <p:grpSp>
            <p:nvGrpSpPr>
              <p:cNvPr id="9" name="Group 4"/>
              <p:cNvGrpSpPr>
                <a:grpSpLocks noChangeAspect="1"/>
              </p:cNvGrpSpPr>
              <p:nvPr/>
            </p:nvGrpSpPr>
            <p:grpSpPr bwMode="auto">
              <a:xfrm>
                <a:off x="549648" y="4294581"/>
                <a:ext cx="342900" cy="181285"/>
                <a:chOff x="2271" y="1876"/>
                <a:chExt cx="3138" cy="1659"/>
              </a:xfrm>
              <a:solidFill>
                <a:schemeClr val="bg1"/>
              </a:solidFill>
            </p:grpSpPr>
            <p:sp>
              <p:nvSpPr>
                <p:cNvPr id="13" name="Freeform 6"/>
                <p:cNvSpPr>
                  <a:spLocks/>
                </p:cNvSpPr>
                <p:nvPr/>
              </p:nvSpPr>
              <p:spPr bwMode="auto">
                <a:xfrm>
                  <a:off x="2271" y="2871"/>
                  <a:ext cx="3138" cy="664"/>
                </a:xfrm>
                <a:custGeom>
                  <a:avLst/>
                  <a:gdLst>
                    <a:gd name="T0" fmla="*/ 3062 w 6276"/>
                    <a:gd name="T1" fmla="*/ 629 h 1328"/>
                    <a:gd name="T2" fmla="*/ 2957 w 6276"/>
                    <a:gd name="T3" fmla="*/ 437 h 1328"/>
                    <a:gd name="T4" fmla="*/ 2952 w 6276"/>
                    <a:gd name="T5" fmla="*/ 317 h 1328"/>
                    <a:gd name="T6" fmla="*/ 3007 w 6276"/>
                    <a:gd name="T7" fmla="*/ 253 h 1328"/>
                    <a:gd name="T8" fmla="*/ 3081 w 6276"/>
                    <a:gd name="T9" fmla="*/ 226 h 1328"/>
                    <a:gd name="T10" fmla="*/ 3136 w 6276"/>
                    <a:gd name="T11" fmla="*/ 220 h 1328"/>
                    <a:gd name="T12" fmla="*/ 3178 w 6276"/>
                    <a:gd name="T13" fmla="*/ 224 h 1328"/>
                    <a:gd name="T14" fmla="*/ 3250 w 6276"/>
                    <a:gd name="T15" fmla="*/ 243 h 1328"/>
                    <a:gd name="T16" fmla="*/ 3313 w 6276"/>
                    <a:gd name="T17" fmla="*/ 296 h 1328"/>
                    <a:gd name="T18" fmla="*/ 3326 w 6276"/>
                    <a:gd name="T19" fmla="*/ 401 h 1328"/>
                    <a:gd name="T20" fmla="*/ 3252 w 6276"/>
                    <a:gd name="T21" fmla="*/ 574 h 1328"/>
                    <a:gd name="T22" fmla="*/ 3644 w 6276"/>
                    <a:gd name="T23" fmla="*/ 0 h 1328"/>
                    <a:gd name="T24" fmla="*/ 3712 w 6276"/>
                    <a:gd name="T25" fmla="*/ 40 h 1328"/>
                    <a:gd name="T26" fmla="*/ 3904 w 6276"/>
                    <a:gd name="T27" fmla="*/ 140 h 1328"/>
                    <a:gd name="T28" fmla="*/ 4207 w 6276"/>
                    <a:gd name="T29" fmla="*/ 272 h 1328"/>
                    <a:gd name="T30" fmla="*/ 4420 w 6276"/>
                    <a:gd name="T31" fmla="*/ 329 h 1328"/>
                    <a:gd name="T32" fmla="*/ 4581 w 6276"/>
                    <a:gd name="T33" fmla="*/ 243 h 1328"/>
                    <a:gd name="T34" fmla="*/ 4639 w 6276"/>
                    <a:gd name="T35" fmla="*/ 209 h 1328"/>
                    <a:gd name="T36" fmla="*/ 4966 w 6276"/>
                    <a:gd name="T37" fmla="*/ 688 h 1328"/>
                    <a:gd name="T38" fmla="*/ 4903 w 6276"/>
                    <a:gd name="T39" fmla="*/ 532 h 1328"/>
                    <a:gd name="T40" fmla="*/ 4926 w 6276"/>
                    <a:gd name="T41" fmla="*/ 444 h 1328"/>
                    <a:gd name="T42" fmla="*/ 4992 w 6276"/>
                    <a:gd name="T43" fmla="*/ 405 h 1328"/>
                    <a:gd name="T44" fmla="*/ 5053 w 6276"/>
                    <a:gd name="T45" fmla="*/ 395 h 1328"/>
                    <a:gd name="T46" fmla="*/ 5087 w 6276"/>
                    <a:gd name="T47" fmla="*/ 397 h 1328"/>
                    <a:gd name="T48" fmla="*/ 5154 w 6276"/>
                    <a:gd name="T49" fmla="*/ 412 h 1328"/>
                    <a:gd name="T50" fmla="*/ 5215 w 6276"/>
                    <a:gd name="T51" fmla="*/ 462 h 1328"/>
                    <a:gd name="T52" fmla="*/ 5220 w 6276"/>
                    <a:gd name="T53" fmla="*/ 564 h 1328"/>
                    <a:gd name="T54" fmla="*/ 5129 w 6276"/>
                    <a:gd name="T55" fmla="*/ 739 h 1328"/>
                    <a:gd name="T56" fmla="*/ 5494 w 6276"/>
                    <a:gd name="T57" fmla="*/ 211 h 1328"/>
                    <a:gd name="T58" fmla="*/ 5593 w 6276"/>
                    <a:gd name="T59" fmla="*/ 270 h 1328"/>
                    <a:gd name="T60" fmla="*/ 5814 w 6276"/>
                    <a:gd name="T61" fmla="*/ 376 h 1328"/>
                    <a:gd name="T62" fmla="*/ 6084 w 6276"/>
                    <a:gd name="T63" fmla="*/ 498 h 1328"/>
                    <a:gd name="T64" fmla="*/ 6221 w 6276"/>
                    <a:gd name="T65" fmla="*/ 680 h 1328"/>
                    <a:gd name="T66" fmla="*/ 6268 w 6276"/>
                    <a:gd name="T67" fmla="*/ 952 h 1328"/>
                    <a:gd name="T68" fmla="*/ 6276 w 6276"/>
                    <a:gd name="T69" fmla="*/ 1328 h 1328"/>
                    <a:gd name="T70" fmla="*/ 4 w 6276"/>
                    <a:gd name="T71" fmla="*/ 1035 h 1328"/>
                    <a:gd name="T72" fmla="*/ 36 w 6276"/>
                    <a:gd name="T73" fmla="*/ 739 h 1328"/>
                    <a:gd name="T74" fmla="*/ 146 w 6276"/>
                    <a:gd name="T75" fmla="*/ 536 h 1328"/>
                    <a:gd name="T76" fmla="*/ 390 w 6276"/>
                    <a:gd name="T77" fmla="*/ 406 h 1328"/>
                    <a:gd name="T78" fmla="*/ 637 w 6276"/>
                    <a:gd name="T79" fmla="*/ 292 h 1328"/>
                    <a:gd name="T80" fmla="*/ 768 w 6276"/>
                    <a:gd name="T81" fmla="*/ 218 h 1328"/>
                    <a:gd name="T82" fmla="*/ 1046 w 6276"/>
                    <a:gd name="T83" fmla="*/ 1028 h 1328"/>
                    <a:gd name="T84" fmla="*/ 1067 w 6276"/>
                    <a:gd name="T85" fmla="*/ 600 h 1328"/>
                    <a:gd name="T86" fmla="*/ 1054 w 6276"/>
                    <a:gd name="T87" fmla="*/ 481 h 1328"/>
                    <a:gd name="T88" fmla="*/ 1105 w 6276"/>
                    <a:gd name="T89" fmla="*/ 420 h 1328"/>
                    <a:gd name="T90" fmla="*/ 1173 w 6276"/>
                    <a:gd name="T91" fmla="*/ 397 h 1328"/>
                    <a:gd name="T92" fmla="*/ 1213 w 6276"/>
                    <a:gd name="T93" fmla="*/ 395 h 1328"/>
                    <a:gd name="T94" fmla="*/ 1267 w 6276"/>
                    <a:gd name="T95" fmla="*/ 401 h 1328"/>
                    <a:gd name="T96" fmla="*/ 1335 w 6276"/>
                    <a:gd name="T97" fmla="*/ 431 h 1328"/>
                    <a:gd name="T98" fmla="*/ 1375 w 6276"/>
                    <a:gd name="T99" fmla="*/ 505 h 1328"/>
                    <a:gd name="T100" fmla="*/ 1337 w 6276"/>
                    <a:gd name="T101" fmla="*/ 642 h 1328"/>
                    <a:gd name="T102" fmla="*/ 1409 w 6276"/>
                    <a:gd name="T103" fmla="*/ 931 h 1328"/>
                    <a:gd name="T104" fmla="*/ 1670 w 6276"/>
                    <a:gd name="T105" fmla="*/ 228 h 1328"/>
                    <a:gd name="T106" fmla="*/ 1807 w 6276"/>
                    <a:gd name="T107" fmla="*/ 304 h 1328"/>
                    <a:gd name="T108" fmla="*/ 2010 w 6276"/>
                    <a:gd name="T109" fmla="*/ 296 h 1328"/>
                    <a:gd name="T110" fmla="*/ 2305 w 6276"/>
                    <a:gd name="T111" fmla="*/ 173 h 1328"/>
                    <a:gd name="T112" fmla="*/ 2528 w 6276"/>
                    <a:gd name="T113" fmla="*/ 61 h 1328"/>
                    <a:gd name="T114" fmla="*/ 2628 w 6276"/>
                    <a:gd name="T115" fmla="*/ 2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76" h="1328">
                      <a:moveTo>
                        <a:pt x="2632" y="0"/>
                      </a:moveTo>
                      <a:lnTo>
                        <a:pt x="2904" y="857"/>
                      </a:lnTo>
                      <a:lnTo>
                        <a:pt x="2940" y="973"/>
                      </a:lnTo>
                      <a:lnTo>
                        <a:pt x="3062" y="629"/>
                      </a:lnTo>
                      <a:lnTo>
                        <a:pt x="3024" y="574"/>
                      </a:lnTo>
                      <a:lnTo>
                        <a:pt x="2995" y="522"/>
                      </a:lnTo>
                      <a:lnTo>
                        <a:pt x="2973" y="479"/>
                      </a:lnTo>
                      <a:lnTo>
                        <a:pt x="2957" y="437"/>
                      </a:lnTo>
                      <a:lnTo>
                        <a:pt x="2948" y="401"/>
                      </a:lnTo>
                      <a:lnTo>
                        <a:pt x="2946" y="370"/>
                      </a:lnTo>
                      <a:lnTo>
                        <a:pt x="2946" y="342"/>
                      </a:lnTo>
                      <a:lnTo>
                        <a:pt x="2952" y="317"/>
                      </a:lnTo>
                      <a:lnTo>
                        <a:pt x="2961" y="296"/>
                      </a:lnTo>
                      <a:lnTo>
                        <a:pt x="2974" y="279"/>
                      </a:lnTo>
                      <a:lnTo>
                        <a:pt x="2990" y="264"/>
                      </a:lnTo>
                      <a:lnTo>
                        <a:pt x="3007" y="253"/>
                      </a:lnTo>
                      <a:lnTo>
                        <a:pt x="3026" y="243"/>
                      </a:lnTo>
                      <a:lnTo>
                        <a:pt x="3043" y="235"/>
                      </a:lnTo>
                      <a:lnTo>
                        <a:pt x="3062" y="230"/>
                      </a:lnTo>
                      <a:lnTo>
                        <a:pt x="3081" y="226"/>
                      </a:lnTo>
                      <a:lnTo>
                        <a:pt x="3098" y="224"/>
                      </a:lnTo>
                      <a:lnTo>
                        <a:pt x="3113" y="222"/>
                      </a:lnTo>
                      <a:lnTo>
                        <a:pt x="3127" y="222"/>
                      </a:lnTo>
                      <a:lnTo>
                        <a:pt x="3136" y="220"/>
                      </a:lnTo>
                      <a:lnTo>
                        <a:pt x="3140" y="220"/>
                      </a:lnTo>
                      <a:lnTo>
                        <a:pt x="3149" y="222"/>
                      </a:lnTo>
                      <a:lnTo>
                        <a:pt x="3163" y="222"/>
                      </a:lnTo>
                      <a:lnTo>
                        <a:pt x="3178" y="224"/>
                      </a:lnTo>
                      <a:lnTo>
                        <a:pt x="3195" y="226"/>
                      </a:lnTo>
                      <a:lnTo>
                        <a:pt x="3212" y="230"/>
                      </a:lnTo>
                      <a:lnTo>
                        <a:pt x="3231" y="235"/>
                      </a:lnTo>
                      <a:lnTo>
                        <a:pt x="3250" y="243"/>
                      </a:lnTo>
                      <a:lnTo>
                        <a:pt x="3269" y="253"/>
                      </a:lnTo>
                      <a:lnTo>
                        <a:pt x="3286" y="264"/>
                      </a:lnTo>
                      <a:lnTo>
                        <a:pt x="3302" y="279"/>
                      </a:lnTo>
                      <a:lnTo>
                        <a:pt x="3313" y="296"/>
                      </a:lnTo>
                      <a:lnTo>
                        <a:pt x="3322" y="317"/>
                      </a:lnTo>
                      <a:lnTo>
                        <a:pt x="3328" y="342"/>
                      </a:lnTo>
                      <a:lnTo>
                        <a:pt x="3330" y="370"/>
                      </a:lnTo>
                      <a:lnTo>
                        <a:pt x="3326" y="401"/>
                      </a:lnTo>
                      <a:lnTo>
                        <a:pt x="3319" y="437"/>
                      </a:lnTo>
                      <a:lnTo>
                        <a:pt x="3303" y="479"/>
                      </a:lnTo>
                      <a:lnTo>
                        <a:pt x="3281" y="522"/>
                      </a:lnTo>
                      <a:lnTo>
                        <a:pt x="3252" y="574"/>
                      </a:lnTo>
                      <a:lnTo>
                        <a:pt x="3214" y="629"/>
                      </a:lnTo>
                      <a:lnTo>
                        <a:pt x="3336" y="973"/>
                      </a:lnTo>
                      <a:lnTo>
                        <a:pt x="3372" y="857"/>
                      </a:lnTo>
                      <a:lnTo>
                        <a:pt x="3644" y="0"/>
                      </a:lnTo>
                      <a:lnTo>
                        <a:pt x="3648" y="2"/>
                      </a:lnTo>
                      <a:lnTo>
                        <a:pt x="3661" y="11"/>
                      </a:lnTo>
                      <a:lnTo>
                        <a:pt x="3682" y="23"/>
                      </a:lnTo>
                      <a:lnTo>
                        <a:pt x="3712" y="40"/>
                      </a:lnTo>
                      <a:lnTo>
                        <a:pt x="3748" y="61"/>
                      </a:lnTo>
                      <a:lnTo>
                        <a:pt x="3792" y="85"/>
                      </a:lnTo>
                      <a:lnTo>
                        <a:pt x="3845" y="112"/>
                      </a:lnTo>
                      <a:lnTo>
                        <a:pt x="3904" y="140"/>
                      </a:lnTo>
                      <a:lnTo>
                        <a:pt x="3969" y="173"/>
                      </a:lnTo>
                      <a:lnTo>
                        <a:pt x="4041" y="205"/>
                      </a:lnTo>
                      <a:lnTo>
                        <a:pt x="4121" y="237"/>
                      </a:lnTo>
                      <a:lnTo>
                        <a:pt x="4207" y="272"/>
                      </a:lnTo>
                      <a:lnTo>
                        <a:pt x="4266" y="296"/>
                      </a:lnTo>
                      <a:lnTo>
                        <a:pt x="4317" y="323"/>
                      </a:lnTo>
                      <a:lnTo>
                        <a:pt x="4365" y="353"/>
                      </a:lnTo>
                      <a:lnTo>
                        <a:pt x="4420" y="329"/>
                      </a:lnTo>
                      <a:lnTo>
                        <a:pt x="4469" y="304"/>
                      </a:lnTo>
                      <a:lnTo>
                        <a:pt x="4513" y="281"/>
                      </a:lnTo>
                      <a:lnTo>
                        <a:pt x="4551" y="260"/>
                      </a:lnTo>
                      <a:lnTo>
                        <a:pt x="4581" y="243"/>
                      </a:lnTo>
                      <a:lnTo>
                        <a:pt x="4606" y="228"/>
                      </a:lnTo>
                      <a:lnTo>
                        <a:pt x="4625" y="216"/>
                      </a:lnTo>
                      <a:lnTo>
                        <a:pt x="4635" y="211"/>
                      </a:lnTo>
                      <a:lnTo>
                        <a:pt x="4639" y="209"/>
                      </a:lnTo>
                      <a:lnTo>
                        <a:pt x="4867" y="931"/>
                      </a:lnTo>
                      <a:lnTo>
                        <a:pt x="4897" y="1028"/>
                      </a:lnTo>
                      <a:lnTo>
                        <a:pt x="5000" y="739"/>
                      </a:lnTo>
                      <a:lnTo>
                        <a:pt x="4966" y="688"/>
                      </a:lnTo>
                      <a:lnTo>
                        <a:pt x="4939" y="640"/>
                      </a:lnTo>
                      <a:lnTo>
                        <a:pt x="4920" y="600"/>
                      </a:lnTo>
                      <a:lnTo>
                        <a:pt x="4909" y="564"/>
                      </a:lnTo>
                      <a:lnTo>
                        <a:pt x="4903" y="532"/>
                      </a:lnTo>
                      <a:lnTo>
                        <a:pt x="4901" y="503"/>
                      </a:lnTo>
                      <a:lnTo>
                        <a:pt x="4907" y="481"/>
                      </a:lnTo>
                      <a:lnTo>
                        <a:pt x="4914" y="460"/>
                      </a:lnTo>
                      <a:lnTo>
                        <a:pt x="4926" y="444"/>
                      </a:lnTo>
                      <a:lnTo>
                        <a:pt x="4941" y="431"/>
                      </a:lnTo>
                      <a:lnTo>
                        <a:pt x="4956" y="420"/>
                      </a:lnTo>
                      <a:lnTo>
                        <a:pt x="4973" y="412"/>
                      </a:lnTo>
                      <a:lnTo>
                        <a:pt x="4992" y="405"/>
                      </a:lnTo>
                      <a:lnTo>
                        <a:pt x="5009" y="401"/>
                      </a:lnTo>
                      <a:lnTo>
                        <a:pt x="5027" y="397"/>
                      </a:lnTo>
                      <a:lnTo>
                        <a:pt x="5040" y="397"/>
                      </a:lnTo>
                      <a:lnTo>
                        <a:pt x="5053" y="395"/>
                      </a:lnTo>
                      <a:lnTo>
                        <a:pt x="5063" y="395"/>
                      </a:lnTo>
                      <a:lnTo>
                        <a:pt x="5066" y="395"/>
                      </a:lnTo>
                      <a:lnTo>
                        <a:pt x="5076" y="395"/>
                      </a:lnTo>
                      <a:lnTo>
                        <a:pt x="5087" y="397"/>
                      </a:lnTo>
                      <a:lnTo>
                        <a:pt x="5103" y="399"/>
                      </a:lnTo>
                      <a:lnTo>
                        <a:pt x="5120" y="401"/>
                      </a:lnTo>
                      <a:lnTo>
                        <a:pt x="5137" y="406"/>
                      </a:lnTo>
                      <a:lnTo>
                        <a:pt x="5154" y="412"/>
                      </a:lnTo>
                      <a:lnTo>
                        <a:pt x="5171" y="420"/>
                      </a:lnTo>
                      <a:lnTo>
                        <a:pt x="5188" y="431"/>
                      </a:lnTo>
                      <a:lnTo>
                        <a:pt x="5201" y="444"/>
                      </a:lnTo>
                      <a:lnTo>
                        <a:pt x="5215" y="462"/>
                      </a:lnTo>
                      <a:lnTo>
                        <a:pt x="5222" y="481"/>
                      </a:lnTo>
                      <a:lnTo>
                        <a:pt x="5226" y="505"/>
                      </a:lnTo>
                      <a:lnTo>
                        <a:pt x="5226" y="532"/>
                      </a:lnTo>
                      <a:lnTo>
                        <a:pt x="5220" y="564"/>
                      </a:lnTo>
                      <a:lnTo>
                        <a:pt x="5209" y="600"/>
                      </a:lnTo>
                      <a:lnTo>
                        <a:pt x="5190" y="642"/>
                      </a:lnTo>
                      <a:lnTo>
                        <a:pt x="5163" y="688"/>
                      </a:lnTo>
                      <a:lnTo>
                        <a:pt x="5129" y="739"/>
                      </a:lnTo>
                      <a:lnTo>
                        <a:pt x="5230" y="1028"/>
                      </a:lnTo>
                      <a:lnTo>
                        <a:pt x="5262" y="931"/>
                      </a:lnTo>
                      <a:lnTo>
                        <a:pt x="5489" y="209"/>
                      </a:lnTo>
                      <a:lnTo>
                        <a:pt x="5494" y="211"/>
                      </a:lnTo>
                      <a:lnTo>
                        <a:pt x="5508" y="218"/>
                      </a:lnTo>
                      <a:lnTo>
                        <a:pt x="5529" y="232"/>
                      </a:lnTo>
                      <a:lnTo>
                        <a:pt x="5557" y="249"/>
                      </a:lnTo>
                      <a:lnTo>
                        <a:pt x="5593" y="270"/>
                      </a:lnTo>
                      <a:lnTo>
                        <a:pt x="5639" y="292"/>
                      </a:lnTo>
                      <a:lnTo>
                        <a:pt x="5690" y="319"/>
                      </a:lnTo>
                      <a:lnTo>
                        <a:pt x="5749" y="348"/>
                      </a:lnTo>
                      <a:lnTo>
                        <a:pt x="5814" y="376"/>
                      </a:lnTo>
                      <a:lnTo>
                        <a:pt x="5886" y="406"/>
                      </a:lnTo>
                      <a:lnTo>
                        <a:pt x="5964" y="437"/>
                      </a:lnTo>
                      <a:lnTo>
                        <a:pt x="6029" y="465"/>
                      </a:lnTo>
                      <a:lnTo>
                        <a:pt x="6084" y="498"/>
                      </a:lnTo>
                      <a:lnTo>
                        <a:pt x="6130" y="536"/>
                      </a:lnTo>
                      <a:lnTo>
                        <a:pt x="6168" y="577"/>
                      </a:lnTo>
                      <a:lnTo>
                        <a:pt x="6198" y="625"/>
                      </a:lnTo>
                      <a:lnTo>
                        <a:pt x="6221" y="680"/>
                      </a:lnTo>
                      <a:lnTo>
                        <a:pt x="6240" y="739"/>
                      </a:lnTo>
                      <a:lnTo>
                        <a:pt x="6253" y="803"/>
                      </a:lnTo>
                      <a:lnTo>
                        <a:pt x="6263" y="876"/>
                      </a:lnTo>
                      <a:lnTo>
                        <a:pt x="6268" y="952"/>
                      </a:lnTo>
                      <a:lnTo>
                        <a:pt x="6272" y="1035"/>
                      </a:lnTo>
                      <a:lnTo>
                        <a:pt x="6274" y="1126"/>
                      </a:lnTo>
                      <a:lnTo>
                        <a:pt x="6274" y="1223"/>
                      </a:lnTo>
                      <a:lnTo>
                        <a:pt x="6276" y="1328"/>
                      </a:lnTo>
                      <a:lnTo>
                        <a:pt x="0" y="1328"/>
                      </a:lnTo>
                      <a:lnTo>
                        <a:pt x="2" y="1223"/>
                      </a:lnTo>
                      <a:lnTo>
                        <a:pt x="2" y="1126"/>
                      </a:lnTo>
                      <a:lnTo>
                        <a:pt x="4" y="1035"/>
                      </a:lnTo>
                      <a:lnTo>
                        <a:pt x="8" y="952"/>
                      </a:lnTo>
                      <a:lnTo>
                        <a:pt x="13" y="876"/>
                      </a:lnTo>
                      <a:lnTo>
                        <a:pt x="23" y="803"/>
                      </a:lnTo>
                      <a:lnTo>
                        <a:pt x="36" y="739"/>
                      </a:lnTo>
                      <a:lnTo>
                        <a:pt x="55" y="680"/>
                      </a:lnTo>
                      <a:lnTo>
                        <a:pt x="78" y="625"/>
                      </a:lnTo>
                      <a:lnTo>
                        <a:pt x="108" y="577"/>
                      </a:lnTo>
                      <a:lnTo>
                        <a:pt x="146" y="536"/>
                      </a:lnTo>
                      <a:lnTo>
                        <a:pt x="192" y="498"/>
                      </a:lnTo>
                      <a:lnTo>
                        <a:pt x="247" y="465"/>
                      </a:lnTo>
                      <a:lnTo>
                        <a:pt x="312" y="437"/>
                      </a:lnTo>
                      <a:lnTo>
                        <a:pt x="390" y="406"/>
                      </a:lnTo>
                      <a:lnTo>
                        <a:pt x="462" y="376"/>
                      </a:lnTo>
                      <a:lnTo>
                        <a:pt x="527" y="346"/>
                      </a:lnTo>
                      <a:lnTo>
                        <a:pt x="586" y="319"/>
                      </a:lnTo>
                      <a:lnTo>
                        <a:pt x="637" y="292"/>
                      </a:lnTo>
                      <a:lnTo>
                        <a:pt x="681" y="268"/>
                      </a:lnTo>
                      <a:lnTo>
                        <a:pt x="719" y="249"/>
                      </a:lnTo>
                      <a:lnTo>
                        <a:pt x="747" y="232"/>
                      </a:lnTo>
                      <a:lnTo>
                        <a:pt x="768" y="218"/>
                      </a:lnTo>
                      <a:lnTo>
                        <a:pt x="782" y="211"/>
                      </a:lnTo>
                      <a:lnTo>
                        <a:pt x="787" y="209"/>
                      </a:lnTo>
                      <a:lnTo>
                        <a:pt x="1014" y="931"/>
                      </a:lnTo>
                      <a:lnTo>
                        <a:pt x="1046" y="1028"/>
                      </a:lnTo>
                      <a:lnTo>
                        <a:pt x="1147" y="739"/>
                      </a:lnTo>
                      <a:lnTo>
                        <a:pt x="1113" y="688"/>
                      </a:lnTo>
                      <a:lnTo>
                        <a:pt x="1086" y="640"/>
                      </a:lnTo>
                      <a:lnTo>
                        <a:pt x="1067" y="600"/>
                      </a:lnTo>
                      <a:lnTo>
                        <a:pt x="1056" y="564"/>
                      </a:lnTo>
                      <a:lnTo>
                        <a:pt x="1050" y="532"/>
                      </a:lnTo>
                      <a:lnTo>
                        <a:pt x="1050" y="503"/>
                      </a:lnTo>
                      <a:lnTo>
                        <a:pt x="1054" y="481"/>
                      </a:lnTo>
                      <a:lnTo>
                        <a:pt x="1061" y="460"/>
                      </a:lnTo>
                      <a:lnTo>
                        <a:pt x="1075" y="444"/>
                      </a:lnTo>
                      <a:lnTo>
                        <a:pt x="1088" y="431"/>
                      </a:lnTo>
                      <a:lnTo>
                        <a:pt x="1105" y="420"/>
                      </a:lnTo>
                      <a:lnTo>
                        <a:pt x="1122" y="412"/>
                      </a:lnTo>
                      <a:lnTo>
                        <a:pt x="1139" y="405"/>
                      </a:lnTo>
                      <a:lnTo>
                        <a:pt x="1156" y="401"/>
                      </a:lnTo>
                      <a:lnTo>
                        <a:pt x="1173" y="397"/>
                      </a:lnTo>
                      <a:lnTo>
                        <a:pt x="1189" y="397"/>
                      </a:lnTo>
                      <a:lnTo>
                        <a:pt x="1200" y="395"/>
                      </a:lnTo>
                      <a:lnTo>
                        <a:pt x="1210" y="395"/>
                      </a:lnTo>
                      <a:lnTo>
                        <a:pt x="1213" y="395"/>
                      </a:lnTo>
                      <a:lnTo>
                        <a:pt x="1223" y="395"/>
                      </a:lnTo>
                      <a:lnTo>
                        <a:pt x="1236" y="397"/>
                      </a:lnTo>
                      <a:lnTo>
                        <a:pt x="1249" y="399"/>
                      </a:lnTo>
                      <a:lnTo>
                        <a:pt x="1267" y="401"/>
                      </a:lnTo>
                      <a:lnTo>
                        <a:pt x="1284" y="406"/>
                      </a:lnTo>
                      <a:lnTo>
                        <a:pt x="1303" y="412"/>
                      </a:lnTo>
                      <a:lnTo>
                        <a:pt x="1320" y="420"/>
                      </a:lnTo>
                      <a:lnTo>
                        <a:pt x="1335" y="431"/>
                      </a:lnTo>
                      <a:lnTo>
                        <a:pt x="1350" y="444"/>
                      </a:lnTo>
                      <a:lnTo>
                        <a:pt x="1362" y="462"/>
                      </a:lnTo>
                      <a:lnTo>
                        <a:pt x="1369" y="481"/>
                      </a:lnTo>
                      <a:lnTo>
                        <a:pt x="1375" y="505"/>
                      </a:lnTo>
                      <a:lnTo>
                        <a:pt x="1373" y="532"/>
                      </a:lnTo>
                      <a:lnTo>
                        <a:pt x="1367" y="564"/>
                      </a:lnTo>
                      <a:lnTo>
                        <a:pt x="1356" y="600"/>
                      </a:lnTo>
                      <a:lnTo>
                        <a:pt x="1337" y="642"/>
                      </a:lnTo>
                      <a:lnTo>
                        <a:pt x="1310" y="688"/>
                      </a:lnTo>
                      <a:lnTo>
                        <a:pt x="1276" y="739"/>
                      </a:lnTo>
                      <a:lnTo>
                        <a:pt x="1379" y="1028"/>
                      </a:lnTo>
                      <a:lnTo>
                        <a:pt x="1409" y="931"/>
                      </a:lnTo>
                      <a:lnTo>
                        <a:pt x="1637" y="209"/>
                      </a:lnTo>
                      <a:lnTo>
                        <a:pt x="1641" y="211"/>
                      </a:lnTo>
                      <a:lnTo>
                        <a:pt x="1651" y="216"/>
                      </a:lnTo>
                      <a:lnTo>
                        <a:pt x="1670" y="228"/>
                      </a:lnTo>
                      <a:lnTo>
                        <a:pt x="1695" y="243"/>
                      </a:lnTo>
                      <a:lnTo>
                        <a:pt x="1725" y="260"/>
                      </a:lnTo>
                      <a:lnTo>
                        <a:pt x="1763" y="281"/>
                      </a:lnTo>
                      <a:lnTo>
                        <a:pt x="1807" y="304"/>
                      </a:lnTo>
                      <a:lnTo>
                        <a:pt x="1856" y="329"/>
                      </a:lnTo>
                      <a:lnTo>
                        <a:pt x="1911" y="353"/>
                      </a:lnTo>
                      <a:lnTo>
                        <a:pt x="1959" y="323"/>
                      </a:lnTo>
                      <a:lnTo>
                        <a:pt x="2010" y="296"/>
                      </a:lnTo>
                      <a:lnTo>
                        <a:pt x="2069" y="272"/>
                      </a:lnTo>
                      <a:lnTo>
                        <a:pt x="2155" y="237"/>
                      </a:lnTo>
                      <a:lnTo>
                        <a:pt x="2233" y="205"/>
                      </a:lnTo>
                      <a:lnTo>
                        <a:pt x="2305" y="173"/>
                      </a:lnTo>
                      <a:lnTo>
                        <a:pt x="2372" y="140"/>
                      </a:lnTo>
                      <a:lnTo>
                        <a:pt x="2431" y="112"/>
                      </a:lnTo>
                      <a:lnTo>
                        <a:pt x="2482" y="85"/>
                      </a:lnTo>
                      <a:lnTo>
                        <a:pt x="2528" y="61"/>
                      </a:lnTo>
                      <a:lnTo>
                        <a:pt x="2564" y="40"/>
                      </a:lnTo>
                      <a:lnTo>
                        <a:pt x="2594" y="23"/>
                      </a:lnTo>
                      <a:lnTo>
                        <a:pt x="2615" y="11"/>
                      </a:lnTo>
                      <a:lnTo>
                        <a:pt x="2628" y="2"/>
                      </a:lnTo>
                      <a:lnTo>
                        <a:pt x="263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sp>
              <p:nvSpPr>
                <p:cNvPr id="16" name="Freeform 8"/>
                <p:cNvSpPr>
                  <a:spLocks/>
                </p:cNvSpPr>
                <p:nvPr/>
              </p:nvSpPr>
              <p:spPr bwMode="auto">
                <a:xfrm>
                  <a:off x="3457" y="1876"/>
                  <a:ext cx="758" cy="1008"/>
                </a:xfrm>
                <a:custGeom>
                  <a:avLst/>
                  <a:gdLst>
                    <a:gd name="T0" fmla="*/ 838 w 1515"/>
                    <a:gd name="T1" fmla="*/ 4 h 2016"/>
                    <a:gd name="T2" fmla="*/ 947 w 1515"/>
                    <a:gd name="T3" fmla="*/ 25 h 2016"/>
                    <a:gd name="T4" fmla="*/ 1038 w 1515"/>
                    <a:gd name="T5" fmla="*/ 59 h 2016"/>
                    <a:gd name="T6" fmla="*/ 1122 w 1515"/>
                    <a:gd name="T7" fmla="*/ 108 h 2016"/>
                    <a:gd name="T8" fmla="*/ 1190 w 1515"/>
                    <a:gd name="T9" fmla="*/ 163 h 2016"/>
                    <a:gd name="T10" fmla="*/ 1234 w 1515"/>
                    <a:gd name="T11" fmla="*/ 213 h 2016"/>
                    <a:gd name="T12" fmla="*/ 1253 w 1515"/>
                    <a:gd name="T13" fmla="*/ 241 h 2016"/>
                    <a:gd name="T14" fmla="*/ 1257 w 1515"/>
                    <a:gd name="T15" fmla="*/ 245 h 2016"/>
                    <a:gd name="T16" fmla="*/ 1274 w 1515"/>
                    <a:gd name="T17" fmla="*/ 249 h 2016"/>
                    <a:gd name="T18" fmla="*/ 1300 w 1515"/>
                    <a:gd name="T19" fmla="*/ 258 h 2016"/>
                    <a:gd name="T20" fmla="*/ 1335 w 1515"/>
                    <a:gd name="T21" fmla="*/ 277 h 2016"/>
                    <a:gd name="T22" fmla="*/ 1373 w 1515"/>
                    <a:gd name="T23" fmla="*/ 310 h 2016"/>
                    <a:gd name="T24" fmla="*/ 1409 w 1515"/>
                    <a:gd name="T25" fmla="*/ 357 h 2016"/>
                    <a:gd name="T26" fmla="*/ 1441 w 1515"/>
                    <a:gd name="T27" fmla="*/ 426 h 2016"/>
                    <a:gd name="T28" fmla="*/ 1462 w 1515"/>
                    <a:gd name="T29" fmla="*/ 517 h 2016"/>
                    <a:gd name="T30" fmla="*/ 1472 w 1515"/>
                    <a:gd name="T31" fmla="*/ 633 h 2016"/>
                    <a:gd name="T32" fmla="*/ 1464 w 1515"/>
                    <a:gd name="T33" fmla="*/ 781 h 2016"/>
                    <a:gd name="T34" fmla="*/ 1441 w 1515"/>
                    <a:gd name="T35" fmla="*/ 914 h 2016"/>
                    <a:gd name="T36" fmla="*/ 1441 w 1515"/>
                    <a:gd name="T37" fmla="*/ 961 h 2016"/>
                    <a:gd name="T38" fmla="*/ 1470 w 1515"/>
                    <a:gd name="T39" fmla="*/ 967 h 2016"/>
                    <a:gd name="T40" fmla="*/ 1494 w 1515"/>
                    <a:gd name="T41" fmla="*/ 986 h 2016"/>
                    <a:gd name="T42" fmla="*/ 1510 w 1515"/>
                    <a:gd name="T43" fmla="*/ 1024 h 2016"/>
                    <a:gd name="T44" fmla="*/ 1515 w 1515"/>
                    <a:gd name="T45" fmla="*/ 1083 h 2016"/>
                    <a:gd name="T46" fmla="*/ 1502 w 1515"/>
                    <a:gd name="T47" fmla="*/ 1168 h 2016"/>
                    <a:gd name="T48" fmla="*/ 1470 w 1515"/>
                    <a:gd name="T49" fmla="*/ 1280 h 2016"/>
                    <a:gd name="T50" fmla="*/ 1435 w 1515"/>
                    <a:gd name="T51" fmla="*/ 1366 h 2016"/>
                    <a:gd name="T52" fmla="*/ 1403 w 1515"/>
                    <a:gd name="T53" fmla="*/ 1415 h 2016"/>
                    <a:gd name="T54" fmla="*/ 1375 w 1515"/>
                    <a:gd name="T55" fmla="*/ 1438 h 2016"/>
                    <a:gd name="T56" fmla="*/ 1348 w 1515"/>
                    <a:gd name="T57" fmla="*/ 1503 h 2016"/>
                    <a:gd name="T58" fmla="*/ 1300 w 1515"/>
                    <a:gd name="T59" fmla="*/ 1632 h 2016"/>
                    <a:gd name="T60" fmla="*/ 1222 w 1515"/>
                    <a:gd name="T61" fmla="*/ 1755 h 2016"/>
                    <a:gd name="T62" fmla="*/ 1120 w 1515"/>
                    <a:gd name="T63" fmla="*/ 1867 h 2016"/>
                    <a:gd name="T64" fmla="*/ 990 w 1515"/>
                    <a:gd name="T65" fmla="*/ 1957 h 2016"/>
                    <a:gd name="T66" fmla="*/ 855 w 1515"/>
                    <a:gd name="T67" fmla="*/ 2006 h 2016"/>
                    <a:gd name="T68" fmla="*/ 724 w 1515"/>
                    <a:gd name="T69" fmla="*/ 2016 h 2016"/>
                    <a:gd name="T70" fmla="*/ 595 w 1515"/>
                    <a:gd name="T71" fmla="*/ 1989 h 2016"/>
                    <a:gd name="T72" fmla="*/ 466 w 1515"/>
                    <a:gd name="T73" fmla="*/ 1924 h 2016"/>
                    <a:gd name="T74" fmla="*/ 357 w 1515"/>
                    <a:gd name="T75" fmla="*/ 1835 h 2016"/>
                    <a:gd name="T76" fmla="*/ 270 w 1515"/>
                    <a:gd name="T77" fmla="*/ 1729 h 2016"/>
                    <a:gd name="T78" fmla="*/ 205 w 1515"/>
                    <a:gd name="T79" fmla="*/ 1615 h 2016"/>
                    <a:gd name="T80" fmla="*/ 163 w 1515"/>
                    <a:gd name="T81" fmla="*/ 1497 h 2016"/>
                    <a:gd name="T82" fmla="*/ 140 w 1515"/>
                    <a:gd name="T83" fmla="*/ 1438 h 2016"/>
                    <a:gd name="T84" fmla="*/ 110 w 1515"/>
                    <a:gd name="T85" fmla="*/ 1415 h 2016"/>
                    <a:gd name="T86" fmla="*/ 78 w 1515"/>
                    <a:gd name="T87" fmla="*/ 1366 h 2016"/>
                    <a:gd name="T88" fmla="*/ 43 w 1515"/>
                    <a:gd name="T89" fmla="*/ 1280 h 2016"/>
                    <a:gd name="T90" fmla="*/ 13 w 1515"/>
                    <a:gd name="T91" fmla="*/ 1168 h 2016"/>
                    <a:gd name="T92" fmla="*/ 0 w 1515"/>
                    <a:gd name="T93" fmla="*/ 1083 h 2016"/>
                    <a:gd name="T94" fmla="*/ 3 w 1515"/>
                    <a:gd name="T95" fmla="*/ 1024 h 2016"/>
                    <a:gd name="T96" fmla="*/ 20 w 1515"/>
                    <a:gd name="T97" fmla="*/ 986 h 2016"/>
                    <a:gd name="T98" fmla="*/ 45 w 1515"/>
                    <a:gd name="T99" fmla="*/ 967 h 2016"/>
                    <a:gd name="T100" fmla="*/ 74 w 1515"/>
                    <a:gd name="T101" fmla="*/ 961 h 2016"/>
                    <a:gd name="T102" fmla="*/ 74 w 1515"/>
                    <a:gd name="T103" fmla="*/ 914 h 2016"/>
                    <a:gd name="T104" fmla="*/ 51 w 1515"/>
                    <a:gd name="T105" fmla="*/ 786 h 2016"/>
                    <a:gd name="T106" fmla="*/ 47 w 1515"/>
                    <a:gd name="T107" fmla="*/ 634 h 2016"/>
                    <a:gd name="T108" fmla="*/ 79 w 1515"/>
                    <a:gd name="T109" fmla="*/ 500 h 2016"/>
                    <a:gd name="T110" fmla="*/ 133 w 1515"/>
                    <a:gd name="T111" fmla="*/ 388 h 2016"/>
                    <a:gd name="T112" fmla="*/ 201 w 1515"/>
                    <a:gd name="T113" fmla="*/ 291 h 2016"/>
                    <a:gd name="T114" fmla="*/ 292 w 1515"/>
                    <a:gd name="T115" fmla="*/ 199 h 2016"/>
                    <a:gd name="T116" fmla="*/ 405 w 1515"/>
                    <a:gd name="T117" fmla="*/ 114 h 2016"/>
                    <a:gd name="T118" fmla="*/ 507 w 1515"/>
                    <a:gd name="T119" fmla="*/ 55 h 2016"/>
                    <a:gd name="T120" fmla="*/ 612 w 1515"/>
                    <a:gd name="T121" fmla="*/ 19 h 2016"/>
                    <a:gd name="T122" fmla="*/ 711 w 1515"/>
                    <a:gd name="T123" fmla="*/ 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 h="2016">
                      <a:moveTo>
                        <a:pt x="777" y="0"/>
                      </a:moveTo>
                      <a:lnTo>
                        <a:pt x="838" y="4"/>
                      </a:lnTo>
                      <a:lnTo>
                        <a:pt x="893" y="11"/>
                      </a:lnTo>
                      <a:lnTo>
                        <a:pt x="947" y="25"/>
                      </a:lnTo>
                      <a:lnTo>
                        <a:pt x="994" y="40"/>
                      </a:lnTo>
                      <a:lnTo>
                        <a:pt x="1038" y="59"/>
                      </a:lnTo>
                      <a:lnTo>
                        <a:pt x="1078" y="80"/>
                      </a:lnTo>
                      <a:lnTo>
                        <a:pt x="1122" y="108"/>
                      </a:lnTo>
                      <a:lnTo>
                        <a:pt x="1160" y="137"/>
                      </a:lnTo>
                      <a:lnTo>
                        <a:pt x="1190" y="163"/>
                      </a:lnTo>
                      <a:lnTo>
                        <a:pt x="1215" y="190"/>
                      </a:lnTo>
                      <a:lnTo>
                        <a:pt x="1234" y="213"/>
                      </a:lnTo>
                      <a:lnTo>
                        <a:pt x="1245" y="230"/>
                      </a:lnTo>
                      <a:lnTo>
                        <a:pt x="1253" y="241"/>
                      </a:lnTo>
                      <a:lnTo>
                        <a:pt x="1255" y="245"/>
                      </a:lnTo>
                      <a:lnTo>
                        <a:pt x="1257" y="245"/>
                      </a:lnTo>
                      <a:lnTo>
                        <a:pt x="1264" y="247"/>
                      </a:lnTo>
                      <a:lnTo>
                        <a:pt x="1274" y="249"/>
                      </a:lnTo>
                      <a:lnTo>
                        <a:pt x="1285" y="253"/>
                      </a:lnTo>
                      <a:lnTo>
                        <a:pt x="1300" y="258"/>
                      </a:lnTo>
                      <a:lnTo>
                        <a:pt x="1316" y="266"/>
                      </a:lnTo>
                      <a:lnTo>
                        <a:pt x="1335" y="277"/>
                      </a:lnTo>
                      <a:lnTo>
                        <a:pt x="1354" y="291"/>
                      </a:lnTo>
                      <a:lnTo>
                        <a:pt x="1373" y="310"/>
                      </a:lnTo>
                      <a:lnTo>
                        <a:pt x="1390" y="331"/>
                      </a:lnTo>
                      <a:lnTo>
                        <a:pt x="1409" y="357"/>
                      </a:lnTo>
                      <a:lnTo>
                        <a:pt x="1426" y="388"/>
                      </a:lnTo>
                      <a:lnTo>
                        <a:pt x="1441" y="426"/>
                      </a:lnTo>
                      <a:lnTo>
                        <a:pt x="1453" y="467"/>
                      </a:lnTo>
                      <a:lnTo>
                        <a:pt x="1462" y="517"/>
                      </a:lnTo>
                      <a:lnTo>
                        <a:pt x="1470" y="572"/>
                      </a:lnTo>
                      <a:lnTo>
                        <a:pt x="1472" y="633"/>
                      </a:lnTo>
                      <a:lnTo>
                        <a:pt x="1470" y="703"/>
                      </a:lnTo>
                      <a:lnTo>
                        <a:pt x="1464" y="781"/>
                      </a:lnTo>
                      <a:lnTo>
                        <a:pt x="1451" y="866"/>
                      </a:lnTo>
                      <a:lnTo>
                        <a:pt x="1441" y="914"/>
                      </a:lnTo>
                      <a:lnTo>
                        <a:pt x="1426" y="961"/>
                      </a:lnTo>
                      <a:lnTo>
                        <a:pt x="1441" y="961"/>
                      </a:lnTo>
                      <a:lnTo>
                        <a:pt x="1454" y="963"/>
                      </a:lnTo>
                      <a:lnTo>
                        <a:pt x="1470" y="967"/>
                      </a:lnTo>
                      <a:lnTo>
                        <a:pt x="1483" y="975"/>
                      </a:lnTo>
                      <a:lnTo>
                        <a:pt x="1494" y="986"/>
                      </a:lnTo>
                      <a:lnTo>
                        <a:pt x="1504" y="1003"/>
                      </a:lnTo>
                      <a:lnTo>
                        <a:pt x="1510" y="1024"/>
                      </a:lnTo>
                      <a:lnTo>
                        <a:pt x="1513" y="1051"/>
                      </a:lnTo>
                      <a:lnTo>
                        <a:pt x="1515" y="1083"/>
                      </a:lnTo>
                      <a:lnTo>
                        <a:pt x="1510" y="1121"/>
                      </a:lnTo>
                      <a:lnTo>
                        <a:pt x="1502" y="1168"/>
                      </a:lnTo>
                      <a:lnTo>
                        <a:pt x="1489" y="1222"/>
                      </a:lnTo>
                      <a:lnTo>
                        <a:pt x="1470" y="1280"/>
                      </a:lnTo>
                      <a:lnTo>
                        <a:pt x="1453" y="1328"/>
                      </a:lnTo>
                      <a:lnTo>
                        <a:pt x="1435" y="1366"/>
                      </a:lnTo>
                      <a:lnTo>
                        <a:pt x="1418" y="1394"/>
                      </a:lnTo>
                      <a:lnTo>
                        <a:pt x="1403" y="1415"/>
                      </a:lnTo>
                      <a:lnTo>
                        <a:pt x="1388" y="1430"/>
                      </a:lnTo>
                      <a:lnTo>
                        <a:pt x="1375" y="1438"/>
                      </a:lnTo>
                      <a:lnTo>
                        <a:pt x="1361" y="1442"/>
                      </a:lnTo>
                      <a:lnTo>
                        <a:pt x="1348" y="1503"/>
                      </a:lnTo>
                      <a:lnTo>
                        <a:pt x="1327" y="1567"/>
                      </a:lnTo>
                      <a:lnTo>
                        <a:pt x="1300" y="1632"/>
                      </a:lnTo>
                      <a:lnTo>
                        <a:pt x="1264" y="1695"/>
                      </a:lnTo>
                      <a:lnTo>
                        <a:pt x="1222" y="1755"/>
                      </a:lnTo>
                      <a:lnTo>
                        <a:pt x="1175" y="1814"/>
                      </a:lnTo>
                      <a:lnTo>
                        <a:pt x="1120" y="1867"/>
                      </a:lnTo>
                      <a:lnTo>
                        <a:pt x="1059" y="1915"/>
                      </a:lnTo>
                      <a:lnTo>
                        <a:pt x="990" y="1957"/>
                      </a:lnTo>
                      <a:lnTo>
                        <a:pt x="918" y="1989"/>
                      </a:lnTo>
                      <a:lnTo>
                        <a:pt x="855" y="2006"/>
                      </a:lnTo>
                      <a:lnTo>
                        <a:pt x="791" y="2016"/>
                      </a:lnTo>
                      <a:lnTo>
                        <a:pt x="724" y="2016"/>
                      </a:lnTo>
                      <a:lnTo>
                        <a:pt x="658" y="2008"/>
                      </a:lnTo>
                      <a:lnTo>
                        <a:pt x="595" y="1989"/>
                      </a:lnTo>
                      <a:lnTo>
                        <a:pt x="528" y="1960"/>
                      </a:lnTo>
                      <a:lnTo>
                        <a:pt x="466" y="1924"/>
                      </a:lnTo>
                      <a:lnTo>
                        <a:pt x="408" y="1883"/>
                      </a:lnTo>
                      <a:lnTo>
                        <a:pt x="357" y="1835"/>
                      </a:lnTo>
                      <a:lnTo>
                        <a:pt x="310" y="1784"/>
                      </a:lnTo>
                      <a:lnTo>
                        <a:pt x="270" y="1729"/>
                      </a:lnTo>
                      <a:lnTo>
                        <a:pt x="235" y="1672"/>
                      </a:lnTo>
                      <a:lnTo>
                        <a:pt x="205" y="1615"/>
                      </a:lnTo>
                      <a:lnTo>
                        <a:pt x="182" y="1556"/>
                      </a:lnTo>
                      <a:lnTo>
                        <a:pt x="163" y="1497"/>
                      </a:lnTo>
                      <a:lnTo>
                        <a:pt x="152" y="1442"/>
                      </a:lnTo>
                      <a:lnTo>
                        <a:pt x="140" y="1438"/>
                      </a:lnTo>
                      <a:lnTo>
                        <a:pt x="125" y="1430"/>
                      </a:lnTo>
                      <a:lnTo>
                        <a:pt x="110" y="1415"/>
                      </a:lnTo>
                      <a:lnTo>
                        <a:pt x="95" y="1394"/>
                      </a:lnTo>
                      <a:lnTo>
                        <a:pt x="78" y="1366"/>
                      </a:lnTo>
                      <a:lnTo>
                        <a:pt x="60" y="1328"/>
                      </a:lnTo>
                      <a:lnTo>
                        <a:pt x="43" y="1280"/>
                      </a:lnTo>
                      <a:lnTo>
                        <a:pt x="26" y="1222"/>
                      </a:lnTo>
                      <a:lnTo>
                        <a:pt x="13" y="1168"/>
                      </a:lnTo>
                      <a:lnTo>
                        <a:pt x="3" y="1121"/>
                      </a:lnTo>
                      <a:lnTo>
                        <a:pt x="0" y="1083"/>
                      </a:lnTo>
                      <a:lnTo>
                        <a:pt x="0" y="1049"/>
                      </a:lnTo>
                      <a:lnTo>
                        <a:pt x="3" y="1024"/>
                      </a:lnTo>
                      <a:lnTo>
                        <a:pt x="11" y="1001"/>
                      </a:lnTo>
                      <a:lnTo>
                        <a:pt x="20" y="986"/>
                      </a:lnTo>
                      <a:lnTo>
                        <a:pt x="32" y="975"/>
                      </a:lnTo>
                      <a:lnTo>
                        <a:pt x="45" y="967"/>
                      </a:lnTo>
                      <a:lnTo>
                        <a:pt x="59" y="961"/>
                      </a:lnTo>
                      <a:lnTo>
                        <a:pt x="74" y="961"/>
                      </a:lnTo>
                      <a:lnTo>
                        <a:pt x="89" y="961"/>
                      </a:lnTo>
                      <a:lnTo>
                        <a:pt x="74" y="914"/>
                      </a:lnTo>
                      <a:lnTo>
                        <a:pt x="62" y="866"/>
                      </a:lnTo>
                      <a:lnTo>
                        <a:pt x="51" y="786"/>
                      </a:lnTo>
                      <a:lnTo>
                        <a:pt x="45" y="710"/>
                      </a:lnTo>
                      <a:lnTo>
                        <a:pt x="47" y="634"/>
                      </a:lnTo>
                      <a:lnTo>
                        <a:pt x="62" y="562"/>
                      </a:lnTo>
                      <a:lnTo>
                        <a:pt x="79" y="500"/>
                      </a:lnTo>
                      <a:lnTo>
                        <a:pt x="104" y="441"/>
                      </a:lnTo>
                      <a:lnTo>
                        <a:pt x="133" y="388"/>
                      </a:lnTo>
                      <a:lnTo>
                        <a:pt x="165" y="336"/>
                      </a:lnTo>
                      <a:lnTo>
                        <a:pt x="201" y="291"/>
                      </a:lnTo>
                      <a:lnTo>
                        <a:pt x="239" y="249"/>
                      </a:lnTo>
                      <a:lnTo>
                        <a:pt x="292" y="199"/>
                      </a:lnTo>
                      <a:lnTo>
                        <a:pt x="348" y="154"/>
                      </a:lnTo>
                      <a:lnTo>
                        <a:pt x="405" y="114"/>
                      </a:lnTo>
                      <a:lnTo>
                        <a:pt x="454" y="82"/>
                      </a:lnTo>
                      <a:lnTo>
                        <a:pt x="507" y="55"/>
                      </a:lnTo>
                      <a:lnTo>
                        <a:pt x="564" y="32"/>
                      </a:lnTo>
                      <a:lnTo>
                        <a:pt x="612" y="19"/>
                      </a:lnTo>
                      <a:lnTo>
                        <a:pt x="661" y="9"/>
                      </a:lnTo>
                      <a:lnTo>
                        <a:pt x="711" y="4"/>
                      </a:lnTo>
                      <a:lnTo>
                        <a:pt x="77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sp>
              <p:nvSpPr>
                <p:cNvPr id="18" name="Freeform 9"/>
                <p:cNvSpPr>
                  <a:spLocks/>
                </p:cNvSpPr>
                <p:nvPr/>
              </p:nvSpPr>
              <p:spPr bwMode="auto">
                <a:xfrm>
                  <a:off x="4483" y="2139"/>
                  <a:ext cx="642" cy="853"/>
                </a:xfrm>
                <a:custGeom>
                  <a:avLst/>
                  <a:gdLst>
                    <a:gd name="T0" fmla="*/ 728 w 1283"/>
                    <a:gd name="T1" fmla="*/ 4 h 1706"/>
                    <a:gd name="T2" fmla="*/ 831 w 1283"/>
                    <a:gd name="T3" fmla="*/ 29 h 1706"/>
                    <a:gd name="T4" fmla="*/ 913 w 1283"/>
                    <a:gd name="T5" fmla="*/ 67 h 1706"/>
                    <a:gd name="T6" fmla="*/ 990 w 1283"/>
                    <a:gd name="T7" fmla="*/ 122 h 1706"/>
                    <a:gd name="T8" fmla="*/ 1040 w 1283"/>
                    <a:gd name="T9" fmla="*/ 171 h 1706"/>
                    <a:gd name="T10" fmla="*/ 1061 w 1283"/>
                    <a:gd name="T11" fmla="*/ 202 h 1706"/>
                    <a:gd name="T12" fmla="*/ 1067 w 1283"/>
                    <a:gd name="T13" fmla="*/ 207 h 1706"/>
                    <a:gd name="T14" fmla="*/ 1080 w 1283"/>
                    <a:gd name="T15" fmla="*/ 211 h 1706"/>
                    <a:gd name="T16" fmla="*/ 1106 w 1283"/>
                    <a:gd name="T17" fmla="*/ 219 h 1706"/>
                    <a:gd name="T18" fmla="*/ 1137 w 1283"/>
                    <a:gd name="T19" fmla="*/ 238 h 1706"/>
                    <a:gd name="T20" fmla="*/ 1171 w 1283"/>
                    <a:gd name="T21" fmla="*/ 270 h 1706"/>
                    <a:gd name="T22" fmla="*/ 1202 w 1283"/>
                    <a:gd name="T23" fmla="*/ 317 h 1706"/>
                    <a:gd name="T24" fmla="*/ 1228 w 1283"/>
                    <a:gd name="T25" fmla="*/ 384 h 1706"/>
                    <a:gd name="T26" fmla="*/ 1243 w 1283"/>
                    <a:gd name="T27" fmla="*/ 473 h 1706"/>
                    <a:gd name="T28" fmla="*/ 1245 w 1283"/>
                    <a:gd name="T29" fmla="*/ 589 h 1706"/>
                    <a:gd name="T30" fmla="*/ 1230 w 1283"/>
                    <a:gd name="T31" fmla="*/ 734 h 1706"/>
                    <a:gd name="T32" fmla="*/ 1207 w 1283"/>
                    <a:gd name="T33" fmla="*/ 813 h 1706"/>
                    <a:gd name="T34" fmla="*/ 1236 w 1283"/>
                    <a:gd name="T35" fmla="*/ 815 h 1706"/>
                    <a:gd name="T36" fmla="*/ 1261 w 1283"/>
                    <a:gd name="T37" fmla="*/ 828 h 1706"/>
                    <a:gd name="T38" fmla="*/ 1278 w 1283"/>
                    <a:gd name="T39" fmla="*/ 857 h 1706"/>
                    <a:gd name="T40" fmla="*/ 1283 w 1283"/>
                    <a:gd name="T41" fmla="*/ 908 h 1706"/>
                    <a:gd name="T42" fmla="*/ 1274 w 1283"/>
                    <a:gd name="T43" fmla="*/ 984 h 1706"/>
                    <a:gd name="T44" fmla="*/ 1243 w 1283"/>
                    <a:gd name="T45" fmla="*/ 1089 h 1706"/>
                    <a:gd name="T46" fmla="*/ 1211 w 1283"/>
                    <a:gd name="T47" fmla="*/ 1167 h 1706"/>
                    <a:gd name="T48" fmla="*/ 1181 w 1283"/>
                    <a:gd name="T49" fmla="*/ 1207 h 1706"/>
                    <a:gd name="T50" fmla="*/ 1154 w 1283"/>
                    <a:gd name="T51" fmla="*/ 1220 h 1706"/>
                    <a:gd name="T52" fmla="*/ 1126 w 1283"/>
                    <a:gd name="T53" fmla="*/ 1324 h 1706"/>
                    <a:gd name="T54" fmla="*/ 1072 w 1283"/>
                    <a:gd name="T55" fmla="*/ 1433 h 1706"/>
                    <a:gd name="T56" fmla="*/ 996 w 1283"/>
                    <a:gd name="T57" fmla="*/ 1535 h 1706"/>
                    <a:gd name="T58" fmla="*/ 897 w 1283"/>
                    <a:gd name="T59" fmla="*/ 1621 h 1706"/>
                    <a:gd name="T60" fmla="*/ 779 w 1283"/>
                    <a:gd name="T61" fmla="*/ 1681 h 1706"/>
                    <a:gd name="T62" fmla="*/ 641 w 1283"/>
                    <a:gd name="T63" fmla="*/ 1706 h 1706"/>
                    <a:gd name="T64" fmla="*/ 504 w 1283"/>
                    <a:gd name="T65" fmla="*/ 1681 h 1706"/>
                    <a:gd name="T66" fmla="*/ 384 w 1283"/>
                    <a:gd name="T67" fmla="*/ 1621 h 1706"/>
                    <a:gd name="T68" fmla="*/ 287 w 1283"/>
                    <a:gd name="T69" fmla="*/ 1535 h 1706"/>
                    <a:gd name="T70" fmla="*/ 211 w 1283"/>
                    <a:gd name="T71" fmla="*/ 1434 h 1706"/>
                    <a:gd name="T72" fmla="*/ 157 w 1283"/>
                    <a:gd name="T73" fmla="*/ 1326 h 1706"/>
                    <a:gd name="T74" fmla="*/ 129 w 1283"/>
                    <a:gd name="T75" fmla="*/ 1220 h 1706"/>
                    <a:gd name="T76" fmla="*/ 102 w 1283"/>
                    <a:gd name="T77" fmla="*/ 1207 h 1706"/>
                    <a:gd name="T78" fmla="*/ 72 w 1283"/>
                    <a:gd name="T79" fmla="*/ 1167 h 1706"/>
                    <a:gd name="T80" fmla="*/ 40 w 1283"/>
                    <a:gd name="T81" fmla="*/ 1089 h 1706"/>
                    <a:gd name="T82" fmla="*/ 9 w 1283"/>
                    <a:gd name="T83" fmla="*/ 984 h 1706"/>
                    <a:gd name="T84" fmla="*/ 0 w 1283"/>
                    <a:gd name="T85" fmla="*/ 906 h 1706"/>
                    <a:gd name="T86" fmla="*/ 5 w 1283"/>
                    <a:gd name="T87" fmla="*/ 857 h 1706"/>
                    <a:gd name="T88" fmla="*/ 22 w 1283"/>
                    <a:gd name="T89" fmla="*/ 828 h 1706"/>
                    <a:gd name="T90" fmla="*/ 49 w 1283"/>
                    <a:gd name="T91" fmla="*/ 815 h 1706"/>
                    <a:gd name="T92" fmla="*/ 78 w 1283"/>
                    <a:gd name="T93" fmla="*/ 813 h 1706"/>
                    <a:gd name="T94" fmla="*/ 55 w 1283"/>
                    <a:gd name="T95" fmla="*/ 734 h 1706"/>
                    <a:gd name="T96" fmla="*/ 40 w 1283"/>
                    <a:gd name="T97" fmla="*/ 601 h 1706"/>
                    <a:gd name="T98" fmla="*/ 53 w 1283"/>
                    <a:gd name="T99" fmla="*/ 475 h 1706"/>
                    <a:gd name="T100" fmla="*/ 99 w 1283"/>
                    <a:gd name="T101" fmla="*/ 354 h 1706"/>
                    <a:gd name="T102" fmla="*/ 167 w 1283"/>
                    <a:gd name="T103" fmla="*/ 253 h 1706"/>
                    <a:gd name="T104" fmla="*/ 249 w 1283"/>
                    <a:gd name="T105" fmla="*/ 167 h 1706"/>
                    <a:gd name="T106" fmla="*/ 344 w 1283"/>
                    <a:gd name="T107" fmla="*/ 95 h 1706"/>
                    <a:gd name="T108" fmla="*/ 431 w 1283"/>
                    <a:gd name="T109" fmla="*/ 44 h 1706"/>
                    <a:gd name="T110" fmla="*/ 540 w 1283"/>
                    <a:gd name="T111" fmla="*/ 10 h 1706"/>
                    <a:gd name="T112" fmla="*/ 667 w 1283"/>
                    <a:gd name="T113" fmla="*/ 0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3" h="1706">
                      <a:moveTo>
                        <a:pt x="667" y="0"/>
                      </a:moveTo>
                      <a:lnTo>
                        <a:pt x="728" y="4"/>
                      </a:lnTo>
                      <a:lnTo>
                        <a:pt x="781" y="14"/>
                      </a:lnTo>
                      <a:lnTo>
                        <a:pt x="831" y="29"/>
                      </a:lnTo>
                      <a:lnTo>
                        <a:pt x="874" y="48"/>
                      </a:lnTo>
                      <a:lnTo>
                        <a:pt x="913" y="67"/>
                      </a:lnTo>
                      <a:lnTo>
                        <a:pt x="956" y="95"/>
                      </a:lnTo>
                      <a:lnTo>
                        <a:pt x="990" y="122"/>
                      </a:lnTo>
                      <a:lnTo>
                        <a:pt x="1019" y="148"/>
                      </a:lnTo>
                      <a:lnTo>
                        <a:pt x="1040" y="171"/>
                      </a:lnTo>
                      <a:lnTo>
                        <a:pt x="1053" y="190"/>
                      </a:lnTo>
                      <a:lnTo>
                        <a:pt x="1061" y="202"/>
                      </a:lnTo>
                      <a:lnTo>
                        <a:pt x="1065" y="207"/>
                      </a:lnTo>
                      <a:lnTo>
                        <a:pt x="1067" y="207"/>
                      </a:lnTo>
                      <a:lnTo>
                        <a:pt x="1072" y="207"/>
                      </a:lnTo>
                      <a:lnTo>
                        <a:pt x="1080" y="211"/>
                      </a:lnTo>
                      <a:lnTo>
                        <a:pt x="1091" y="213"/>
                      </a:lnTo>
                      <a:lnTo>
                        <a:pt x="1106" y="219"/>
                      </a:lnTo>
                      <a:lnTo>
                        <a:pt x="1120" y="228"/>
                      </a:lnTo>
                      <a:lnTo>
                        <a:pt x="1137" y="238"/>
                      </a:lnTo>
                      <a:lnTo>
                        <a:pt x="1154" y="251"/>
                      </a:lnTo>
                      <a:lnTo>
                        <a:pt x="1171" y="270"/>
                      </a:lnTo>
                      <a:lnTo>
                        <a:pt x="1186" y="291"/>
                      </a:lnTo>
                      <a:lnTo>
                        <a:pt x="1202" y="317"/>
                      </a:lnTo>
                      <a:lnTo>
                        <a:pt x="1217" y="348"/>
                      </a:lnTo>
                      <a:lnTo>
                        <a:pt x="1228" y="384"/>
                      </a:lnTo>
                      <a:lnTo>
                        <a:pt x="1238" y="426"/>
                      </a:lnTo>
                      <a:lnTo>
                        <a:pt x="1243" y="473"/>
                      </a:lnTo>
                      <a:lnTo>
                        <a:pt x="1247" y="526"/>
                      </a:lnTo>
                      <a:lnTo>
                        <a:pt x="1245" y="589"/>
                      </a:lnTo>
                      <a:lnTo>
                        <a:pt x="1240" y="658"/>
                      </a:lnTo>
                      <a:lnTo>
                        <a:pt x="1230" y="734"/>
                      </a:lnTo>
                      <a:lnTo>
                        <a:pt x="1221" y="773"/>
                      </a:lnTo>
                      <a:lnTo>
                        <a:pt x="1207" y="813"/>
                      </a:lnTo>
                      <a:lnTo>
                        <a:pt x="1221" y="813"/>
                      </a:lnTo>
                      <a:lnTo>
                        <a:pt x="1236" y="815"/>
                      </a:lnTo>
                      <a:lnTo>
                        <a:pt x="1247" y="819"/>
                      </a:lnTo>
                      <a:lnTo>
                        <a:pt x="1261" y="828"/>
                      </a:lnTo>
                      <a:lnTo>
                        <a:pt x="1270" y="840"/>
                      </a:lnTo>
                      <a:lnTo>
                        <a:pt x="1278" y="857"/>
                      </a:lnTo>
                      <a:lnTo>
                        <a:pt x="1281" y="880"/>
                      </a:lnTo>
                      <a:lnTo>
                        <a:pt x="1283" y="908"/>
                      </a:lnTo>
                      <a:lnTo>
                        <a:pt x="1281" y="942"/>
                      </a:lnTo>
                      <a:lnTo>
                        <a:pt x="1274" y="984"/>
                      </a:lnTo>
                      <a:lnTo>
                        <a:pt x="1262" y="1034"/>
                      </a:lnTo>
                      <a:lnTo>
                        <a:pt x="1243" y="1089"/>
                      </a:lnTo>
                      <a:lnTo>
                        <a:pt x="1226" y="1132"/>
                      </a:lnTo>
                      <a:lnTo>
                        <a:pt x="1211" y="1167"/>
                      </a:lnTo>
                      <a:lnTo>
                        <a:pt x="1196" y="1189"/>
                      </a:lnTo>
                      <a:lnTo>
                        <a:pt x="1181" y="1207"/>
                      </a:lnTo>
                      <a:lnTo>
                        <a:pt x="1167" y="1216"/>
                      </a:lnTo>
                      <a:lnTo>
                        <a:pt x="1154" y="1220"/>
                      </a:lnTo>
                      <a:lnTo>
                        <a:pt x="1143" y="1271"/>
                      </a:lnTo>
                      <a:lnTo>
                        <a:pt x="1126" y="1324"/>
                      </a:lnTo>
                      <a:lnTo>
                        <a:pt x="1103" y="1379"/>
                      </a:lnTo>
                      <a:lnTo>
                        <a:pt x="1072" y="1433"/>
                      </a:lnTo>
                      <a:lnTo>
                        <a:pt x="1036" y="1486"/>
                      </a:lnTo>
                      <a:lnTo>
                        <a:pt x="996" y="1535"/>
                      </a:lnTo>
                      <a:lnTo>
                        <a:pt x="949" y="1581"/>
                      </a:lnTo>
                      <a:lnTo>
                        <a:pt x="897" y="1621"/>
                      </a:lnTo>
                      <a:lnTo>
                        <a:pt x="840" y="1655"/>
                      </a:lnTo>
                      <a:lnTo>
                        <a:pt x="779" y="1681"/>
                      </a:lnTo>
                      <a:lnTo>
                        <a:pt x="711" y="1699"/>
                      </a:lnTo>
                      <a:lnTo>
                        <a:pt x="641" y="1706"/>
                      </a:lnTo>
                      <a:lnTo>
                        <a:pt x="570" y="1699"/>
                      </a:lnTo>
                      <a:lnTo>
                        <a:pt x="504" y="1681"/>
                      </a:lnTo>
                      <a:lnTo>
                        <a:pt x="441" y="1655"/>
                      </a:lnTo>
                      <a:lnTo>
                        <a:pt x="384" y="1621"/>
                      </a:lnTo>
                      <a:lnTo>
                        <a:pt x="332" y="1581"/>
                      </a:lnTo>
                      <a:lnTo>
                        <a:pt x="287" y="1535"/>
                      </a:lnTo>
                      <a:lnTo>
                        <a:pt x="245" y="1486"/>
                      </a:lnTo>
                      <a:lnTo>
                        <a:pt x="211" y="1434"/>
                      </a:lnTo>
                      <a:lnTo>
                        <a:pt x="180" y="1379"/>
                      </a:lnTo>
                      <a:lnTo>
                        <a:pt x="157" y="1326"/>
                      </a:lnTo>
                      <a:lnTo>
                        <a:pt x="140" y="1271"/>
                      </a:lnTo>
                      <a:lnTo>
                        <a:pt x="129" y="1220"/>
                      </a:lnTo>
                      <a:lnTo>
                        <a:pt x="116" y="1216"/>
                      </a:lnTo>
                      <a:lnTo>
                        <a:pt x="102" y="1207"/>
                      </a:lnTo>
                      <a:lnTo>
                        <a:pt x="87" y="1191"/>
                      </a:lnTo>
                      <a:lnTo>
                        <a:pt x="72" y="1167"/>
                      </a:lnTo>
                      <a:lnTo>
                        <a:pt x="57" y="1132"/>
                      </a:lnTo>
                      <a:lnTo>
                        <a:pt x="40" y="1089"/>
                      </a:lnTo>
                      <a:lnTo>
                        <a:pt x="22" y="1034"/>
                      </a:lnTo>
                      <a:lnTo>
                        <a:pt x="9" y="984"/>
                      </a:lnTo>
                      <a:lnTo>
                        <a:pt x="2" y="942"/>
                      </a:lnTo>
                      <a:lnTo>
                        <a:pt x="0" y="906"/>
                      </a:lnTo>
                      <a:lnTo>
                        <a:pt x="0" y="880"/>
                      </a:lnTo>
                      <a:lnTo>
                        <a:pt x="5" y="857"/>
                      </a:lnTo>
                      <a:lnTo>
                        <a:pt x="13" y="840"/>
                      </a:lnTo>
                      <a:lnTo>
                        <a:pt x="22" y="828"/>
                      </a:lnTo>
                      <a:lnTo>
                        <a:pt x="36" y="819"/>
                      </a:lnTo>
                      <a:lnTo>
                        <a:pt x="49" y="815"/>
                      </a:lnTo>
                      <a:lnTo>
                        <a:pt x="62" y="813"/>
                      </a:lnTo>
                      <a:lnTo>
                        <a:pt x="78" y="813"/>
                      </a:lnTo>
                      <a:lnTo>
                        <a:pt x="64" y="773"/>
                      </a:lnTo>
                      <a:lnTo>
                        <a:pt x="55" y="734"/>
                      </a:lnTo>
                      <a:lnTo>
                        <a:pt x="43" y="665"/>
                      </a:lnTo>
                      <a:lnTo>
                        <a:pt x="40" y="601"/>
                      </a:lnTo>
                      <a:lnTo>
                        <a:pt x="41" y="536"/>
                      </a:lnTo>
                      <a:lnTo>
                        <a:pt x="53" y="475"/>
                      </a:lnTo>
                      <a:lnTo>
                        <a:pt x="74" y="411"/>
                      </a:lnTo>
                      <a:lnTo>
                        <a:pt x="99" y="354"/>
                      </a:lnTo>
                      <a:lnTo>
                        <a:pt x="131" y="300"/>
                      </a:lnTo>
                      <a:lnTo>
                        <a:pt x="167" y="253"/>
                      </a:lnTo>
                      <a:lnTo>
                        <a:pt x="205" y="209"/>
                      </a:lnTo>
                      <a:lnTo>
                        <a:pt x="249" y="167"/>
                      </a:lnTo>
                      <a:lnTo>
                        <a:pt x="296" y="129"/>
                      </a:lnTo>
                      <a:lnTo>
                        <a:pt x="344" y="95"/>
                      </a:lnTo>
                      <a:lnTo>
                        <a:pt x="388" y="69"/>
                      </a:lnTo>
                      <a:lnTo>
                        <a:pt x="431" y="44"/>
                      </a:lnTo>
                      <a:lnTo>
                        <a:pt x="481" y="25"/>
                      </a:lnTo>
                      <a:lnTo>
                        <a:pt x="540" y="10"/>
                      </a:lnTo>
                      <a:lnTo>
                        <a:pt x="603" y="2"/>
                      </a:lnTo>
                      <a:lnTo>
                        <a:pt x="66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sp>
              <p:nvSpPr>
                <p:cNvPr id="19" name="Freeform 10"/>
                <p:cNvSpPr>
                  <a:spLocks/>
                </p:cNvSpPr>
                <p:nvPr/>
              </p:nvSpPr>
              <p:spPr bwMode="auto">
                <a:xfrm>
                  <a:off x="2556" y="2139"/>
                  <a:ext cx="642" cy="853"/>
                </a:xfrm>
                <a:custGeom>
                  <a:avLst/>
                  <a:gdLst>
                    <a:gd name="T0" fmla="*/ 726 w 1283"/>
                    <a:gd name="T1" fmla="*/ 4 h 1706"/>
                    <a:gd name="T2" fmla="*/ 829 w 1283"/>
                    <a:gd name="T3" fmla="*/ 29 h 1706"/>
                    <a:gd name="T4" fmla="*/ 912 w 1283"/>
                    <a:gd name="T5" fmla="*/ 67 h 1706"/>
                    <a:gd name="T6" fmla="*/ 990 w 1283"/>
                    <a:gd name="T7" fmla="*/ 122 h 1706"/>
                    <a:gd name="T8" fmla="*/ 1038 w 1283"/>
                    <a:gd name="T9" fmla="*/ 171 h 1706"/>
                    <a:gd name="T10" fmla="*/ 1061 w 1283"/>
                    <a:gd name="T11" fmla="*/ 202 h 1706"/>
                    <a:gd name="T12" fmla="*/ 1065 w 1283"/>
                    <a:gd name="T13" fmla="*/ 207 h 1706"/>
                    <a:gd name="T14" fmla="*/ 1080 w 1283"/>
                    <a:gd name="T15" fmla="*/ 211 h 1706"/>
                    <a:gd name="T16" fmla="*/ 1105 w 1283"/>
                    <a:gd name="T17" fmla="*/ 219 h 1706"/>
                    <a:gd name="T18" fmla="*/ 1135 w 1283"/>
                    <a:gd name="T19" fmla="*/ 238 h 1706"/>
                    <a:gd name="T20" fmla="*/ 1169 w 1283"/>
                    <a:gd name="T21" fmla="*/ 270 h 1706"/>
                    <a:gd name="T22" fmla="*/ 1201 w 1283"/>
                    <a:gd name="T23" fmla="*/ 317 h 1706"/>
                    <a:gd name="T24" fmla="*/ 1226 w 1283"/>
                    <a:gd name="T25" fmla="*/ 384 h 1706"/>
                    <a:gd name="T26" fmla="*/ 1243 w 1283"/>
                    <a:gd name="T27" fmla="*/ 473 h 1706"/>
                    <a:gd name="T28" fmla="*/ 1245 w 1283"/>
                    <a:gd name="T29" fmla="*/ 589 h 1706"/>
                    <a:gd name="T30" fmla="*/ 1228 w 1283"/>
                    <a:gd name="T31" fmla="*/ 734 h 1706"/>
                    <a:gd name="T32" fmla="*/ 1207 w 1283"/>
                    <a:gd name="T33" fmla="*/ 813 h 1706"/>
                    <a:gd name="T34" fmla="*/ 1234 w 1283"/>
                    <a:gd name="T35" fmla="*/ 815 h 1706"/>
                    <a:gd name="T36" fmla="*/ 1259 w 1283"/>
                    <a:gd name="T37" fmla="*/ 828 h 1706"/>
                    <a:gd name="T38" fmla="*/ 1276 w 1283"/>
                    <a:gd name="T39" fmla="*/ 857 h 1706"/>
                    <a:gd name="T40" fmla="*/ 1283 w 1283"/>
                    <a:gd name="T41" fmla="*/ 908 h 1706"/>
                    <a:gd name="T42" fmla="*/ 1274 w 1283"/>
                    <a:gd name="T43" fmla="*/ 984 h 1706"/>
                    <a:gd name="T44" fmla="*/ 1243 w 1283"/>
                    <a:gd name="T45" fmla="*/ 1089 h 1706"/>
                    <a:gd name="T46" fmla="*/ 1209 w 1283"/>
                    <a:gd name="T47" fmla="*/ 1167 h 1706"/>
                    <a:gd name="T48" fmla="*/ 1179 w 1283"/>
                    <a:gd name="T49" fmla="*/ 1207 h 1706"/>
                    <a:gd name="T50" fmla="*/ 1152 w 1283"/>
                    <a:gd name="T51" fmla="*/ 1220 h 1706"/>
                    <a:gd name="T52" fmla="*/ 1125 w 1283"/>
                    <a:gd name="T53" fmla="*/ 1324 h 1706"/>
                    <a:gd name="T54" fmla="*/ 1070 w 1283"/>
                    <a:gd name="T55" fmla="*/ 1433 h 1706"/>
                    <a:gd name="T56" fmla="*/ 994 w 1283"/>
                    <a:gd name="T57" fmla="*/ 1535 h 1706"/>
                    <a:gd name="T58" fmla="*/ 895 w 1283"/>
                    <a:gd name="T59" fmla="*/ 1621 h 1706"/>
                    <a:gd name="T60" fmla="*/ 777 w 1283"/>
                    <a:gd name="T61" fmla="*/ 1681 h 1706"/>
                    <a:gd name="T62" fmla="*/ 640 w 1283"/>
                    <a:gd name="T63" fmla="*/ 1706 h 1706"/>
                    <a:gd name="T64" fmla="*/ 502 w 1283"/>
                    <a:gd name="T65" fmla="*/ 1681 h 1706"/>
                    <a:gd name="T66" fmla="*/ 384 w 1283"/>
                    <a:gd name="T67" fmla="*/ 1621 h 1706"/>
                    <a:gd name="T68" fmla="*/ 285 w 1283"/>
                    <a:gd name="T69" fmla="*/ 1535 h 1706"/>
                    <a:gd name="T70" fmla="*/ 209 w 1283"/>
                    <a:gd name="T71" fmla="*/ 1434 h 1706"/>
                    <a:gd name="T72" fmla="*/ 157 w 1283"/>
                    <a:gd name="T73" fmla="*/ 1326 h 1706"/>
                    <a:gd name="T74" fmla="*/ 129 w 1283"/>
                    <a:gd name="T75" fmla="*/ 1220 h 1706"/>
                    <a:gd name="T76" fmla="*/ 102 w 1283"/>
                    <a:gd name="T77" fmla="*/ 1207 h 1706"/>
                    <a:gd name="T78" fmla="*/ 72 w 1283"/>
                    <a:gd name="T79" fmla="*/ 1167 h 1706"/>
                    <a:gd name="T80" fmla="*/ 39 w 1283"/>
                    <a:gd name="T81" fmla="*/ 1089 h 1706"/>
                    <a:gd name="T82" fmla="*/ 9 w 1283"/>
                    <a:gd name="T83" fmla="*/ 984 h 1706"/>
                    <a:gd name="T84" fmla="*/ 0 w 1283"/>
                    <a:gd name="T85" fmla="*/ 908 h 1706"/>
                    <a:gd name="T86" fmla="*/ 5 w 1283"/>
                    <a:gd name="T87" fmla="*/ 857 h 1706"/>
                    <a:gd name="T88" fmla="*/ 24 w 1283"/>
                    <a:gd name="T89" fmla="*/ 828 h 1706"/>
                    <a:gd name="T90" fmla="*/ 49 w 1283"/>
                    <a:gd name="T91" fmla="*/ 815 h 1706"/>
                    <a:gd name="T92" fmla="*/ 76 w 1283"/>
                    <a:gd name="T93" fmla="*/ 813 h 1706"/>
                    <a:gd name="T94" fmla="*/ 55 w 1283"/>
                    <a:gd name="T95" fmla="*/ 734 h 1706"/>
                    <a:gd name="T96" fmla="*/ 38 w 1283"/>
                    <a:gd name="T97" fmla="*/ 601 h 1706"/>
                    <a:gd name="T98" fmla="*/ 53 w 1283"/>
                    <a:gd name="T99" fmla="*/ 475 h 1706"/>
                    <a:gd name="T100" fmla="*/ 98 w 1283"/>
                    <a:gd name="T101" fmla="*/ 354 h 1706"/>
                    <a:gd name="T102" fmla="*/ 165 w 1283"/>
                    <a:gd name="T103" fmla="*/ 253 h 1706"/>
                    <a:gd name="T104" fmla="*/ 249 w 1283"/>
                    <a:gd name="T105" fmla="*/ 167 h 1706"/>
                    <a:gd name="T106" fmla="*/ 344 w 1283"/>
                    <a:gd name="T107" fmla="*/ 95 h 1706"/>
                    <a:gd name="T108" fmla="*/ 431 w 1283"/>
                    <a:gd name="T109" fmla="*/ 44 h 1706"/>
                    <a:gd name="T110" fmla="*/ 540 w 1283"/>
                    <a:gd name="T111" fmla="*/ 10 h 1706"/>
                    <a:gd name="T112" fmla="*/ 667 w 1283"/>
                    <a:gd name="T113" fmla="*/ 0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3" h="1706">
                      <a:moveTo>
                        <a:pt x="667" y="0"/>
                      </a:moveTo>
                      <a:lnTo>
                        <a:pt x="726" y="4"/>
                      </a:lnTo>
                      <a:lnTo>
                        <a:pt x="781" y="14"/>
                      </a:lnTo>
                      <a:lnTo>
                        <a:pt x="829" y="29"/>
                      </a:lnTo>
                      <a:lnTo>
                        <a:pt x="872" y="48"/>
                      </a:lnTo>
                      <a:lnTo>
                        <a:pt x="912" y="67"/>
                      </a:lnTo>
                      <a:lnTo>
                        <a:pt x="956" y="95"/>
                      </a:lnTo>
                      <a:lnTo>
                        <a:pt x="990" y="122"/>
                      </a:lnTo>
                      <a:lnTo>
                        <a:pt x="1017" y="148"/>
                      </a:lnTo>
                      <a:lnTo>
                        <a:pt x="1038" y="171"/>
                      </a:lnTo>
                      <a:lnTo>
                        <a:pt x="1053" y="190"/>
                      </a:lnTo>
                      <a:lnTo>
                        <a:pt x="1061" y="202"/>
                      </a:lnTo>
                      <a:lnTo>
                        <a:pt x="1063" y="207"/>
                      </a:lnTo>
                      <a:lnTo>
                        <a:pt x="1065" y="207"/>
                      </a:lnTo>
                      <a:lnTo>
                        <a:pt x="1070" y="207"/>
                      </a:lnTo>
                      <a:lnTo>
                        <a:pt x="1080" y="211"/>
                      </a:lnTo>
                      <a:lnTo>
                        <a:pt x="1091" y="213"/>
                      </a:lnTo>
                      <a:lnTo>
                        <a:pt x="1105" y="219"/>
                      </a:lnTo>
                      <a:lnTo>
                        <a:pt x="1120" y="228"/>
                      </a:lnTo>
                      <a:lnTo>
                        <a:pt x="1135" y="238"/>
                      </a:lnTo>
                      <a:lnTo>
                        <a:pt x="1152" y="251"/>
                      </a:lnTo>
                      <a:lnTo>
                        <a:pt x="1169" y="270"/>
                      </a:lnTo>
                      <a:lnTo>
                        <a:pt x="1186" y="291"/>
                      </a:lnTo>
                      <a:lnTo>
                        <a:pt x="1201" y="317"/>
                      </a:lnTo>
                      <a:lnTo>
                        <a:pt x="1215" y="348"/>
                      </a:lnTo>
                      <a:lnTo>
                        <a:pt x="1226" y="384"/>
                      </a:lnTo>
                      <a:lnTo>
                        <a:pt x="1236" y="426"/>
                      </a:lnTo>
                      <a:lnTo>
                        <a:pt x="1243" y="473"/>
                      </a:lnTo>
                      <a:lnTo>
                        <a:pt x="1245" y="526"/>
                      </a:lnTo>
                      <a:lnTo>
                        <a:pt x="1245" y="589"/>
                      </a:lnTo>
                      <a:lnTo>
                        <a:pt x="1240" y="658"/>
                      </a:lnTo>
                      <a:lnTo>
                        <a:pt x="1228" y="734"/>
                      </a:lnTo>
                      <a:lnTo>
                        <a:pt x="1221" y="773"/>
                      </a:lnTo>
                      <a:lnTo>
                        <a:pt x="1207" y="813"/>
                      </a:lnTo>
                      <a:lnTo>
                        <a:pt x="1221" y="813"/>
                      </a:lnTo>
                      <a:lnTo>
                        <a:pt x="1234" y="815"/>
                      </a:lnTo>
                      <a:lnTo>
                        <a:pt x="1247" y="819"/>
                      </a:lnTo>
                      <a:lnTo>
                        <a:pt x="1259" y="828"/>
                      </a:lnTo>
                      <a:lnTo>
                        <a:pt x="1268" y="840"/>
                      </a:lnTo>
                      <a:lnTo>
                        <a:pt x="1276" y="857"/>
                      </a:lnTo>
                      <a:lnTo>
                        <a:pt x="1281" y="880"/>
                      </a:lnTo>
                      <a:lnTo>
                        <a:pt x="1283" y="908"/>
                      </a:lnTo>
                      <a:lnTo>
                        <a:pt x="1279" y="942"/>
                      </a:lnTo>
                      <a:lnTo>
                        <a:pt x="1274" y="984"/>
                      </a:lnTo>
                      <a:lnTo>
                        <a:pt x="1260" y="1034"/>
                      </a:lnTo>
                      <a:lnTo>
                        <a:pt x="1243" y="1089"/>
                      </a:lnTo>
                      <a:lnTo>
                        <a:pt x="1226" y="1132"/>
                      </a:lnTo>
                      <a:lnTo>
                        <a:pt x="1209" y="1167"/>
                      </a:lnTo>
                      <a:lnTo>
                        <a:pt x="1194" y="1189"/>
                      </a:lnTo>
                      <a:lnTo>
                        <a:pt x="1179" y="1207"/>
                      </a:lnTo>
                      <a:lnTo>
                        <a:pt x="1165" y="1216"/>
                      </a:lnTo>
                      <a:lnTo>
                        <a:pt x="1152" y="1220"/>
                      </a:lnTo>
                      <a:lnTo>
                        <a:pt x="1143" y="1271"/>
                      </a:lnTo>
                      <a:lnTo>
                        <a:pt x="1125" y="1324"/>
                      </a:lnTo>
                      <a:lnTo>
                        <a:pt x="1101" y="1379"/>
                      </a:lnTo>
                      <a:lnTo>
                        <a:pt x="1070" y="1433"/>
                      </a:lnTo>
                      <a:lnTo>
                        <a:pt x="1036" y="1486"/>
                      </a:lnTo>
                      <a:lnTo>
                        <a:pt x="994" y="1535"/>
                      </a:lnTo>
                      <a:lnTo>
                        <a:pt x="949" y="1581"/>
                      </a:lnTo>
                      <a:lnTo>
                        <a:pt x="895" y="1621"/>
                      </a:lnTo>
                      <a:lnTo>
                        <a:pt x="838" y="1655"/>
                      </a:lnTo>
                      <a:lnTo>
                        <a:pt x="777" y="1681"/>
                      </a:lnTo>
                      <a:lnTo>
                        <a:pt x="709" y="1699"/>
                      </a:lnTo>
                      <a:lnTo>
                        <a:pt x="640" y="1706"/>
                      </a:lnTo>
                      <a:lnTo>
                        <a:pt x="570" y="1699"/>
                      </a:lnTo>
                      <a:lnTo>
                        <a:pt x="502" y="1681"/>
                      </a:lnTo>
                      <a:lnTo>
                        <a:pt x="441" y="1655"/>
                      </a:lnTo>
                      <a:lnTo>
                        <a:pt x="384" y="1621"/>
                      </a:lnTo>
                      <a:lnTo>
                        <a:pt x="330" y="1581"/>
                      </a:lnTo>
                      <a:lnTo>
                        <a:pt x="285" y="1535"/>
                      </a:lnTo>
                      <a:lnTo>
                        <a:pt x="245" y="1486"/>
                      </a:lnTo>
                      <a:lnTo>
                        <a:pt x="209" y="1434"/>
                      </a:lnTo>
                      <a:lnTo>
                        <a:pt x="180" y="1379"/>
                      </a:lnTo>
                      <a:lnTo>
                        <a:pt x="157" y="1326"/>
                      </a:lnTo>
                      <a:lnTo>
                        <a:pt x="140" y="1271"/>
                      </a:lnTo>
                      <a:lnTo>
                        <a:pt x="129" y="1220"/>
                      </a:lnTo>
                      <a:lnTo>
                        <a:pt x="116" y="1216"/>
                      </a:lnTo>
                      <a:lnTo>
                        <a:pt x="102" y="1207"/>
                      </a:lnTo>
                      <a:lnTo>
                        <a:pt x="87" y="1189"/>
                      </a:lnTo>
                      <a:lnTo>
                        <a:pt x="72" y="1167"/>
                      </a:lnTo>
                      <a:lnTo>
                        <a:pt x="55" y="1132"/>
                      </a:lnTo>
                      <a:lnTo>
                        <a:pt x="39" y="1089"/>
                      </a:lnTo>
                      <a:lnTo>
                        <a:pt x="22" y="1034"/>
                      </a:lnTo>
                      <a:lnTo>
                        <a:pt x="9" y="984"/>
                      </a:lnTo>
                      <a:lnTo>
                        <a:pt x="3" y="942"/>
                      </a:lnTo>
                      <a:lnTo>
                        <a:pt x="0" y="908"/>
                      </a:lnTo>
                      <a:lnTo>
                        <a:pt x="1" y="880"/>
                      </a:lnTo>
                      <a:lnTo>
                        <a:pt x="5" y="857"/>
                      </a:lnTo>
                      <a:lnTo>
                        <a:pt x="13" y="840"/>
                      </a:lnTo>
                      <a:lnTo>
                        <a:pt x="24" y="828"/>
                      </a:lnTo>
                      <a:lnTo>
                        <a:pt x="36" y="819"/>
                      </a:lnTo>
                      <a:lnTo>
                        <a:pt x="49" y="815"/>
                      </a:lnTo>
                      <a:lnTo>
                        <a:pt x="62" y="813"/>
                      </a:lnTo>
                      <a:lnTo>
                        <a:pt x="76" y="813"/>
                      </a:lnTo>
                      <a:lnTo>
                        <a:pt x="62" y="773"/>
                      </a:lnTo>
                      <a:lnTo>
                        <a:pt x="55" y="734"/>
                      </a:lnTo>
                      <a:lnTo>
                        <a:pt x="43" y="665"/>
                      </a:lnTo>
                      <a:lnTo>
                        <a:pt x="38" y="601"/>
                      </a:lnTo>
                      <a:lnTo>
                        <a:pt x="41" y="536"/>
                      </a:lnTo>
                      <a:lnTo>
                        <a:pt x="53" y="475"/>
                      </a:lnTo>
                      <a:lnTo>
                        <a:pt x="72" y="411"/>
                      </a:lnTo>
                      <a:lnTo>
                        <a:pt x="98" y="354"/>
                      </a:lnTo>
                      <a:lnTo>
                        <a:pt x="129" y="300"/>
                      </a:lnTo>
                      <a:lnTo>
                        <a:pt x="165" y="253"/>
                      </a:lnTo>
                      <a:lnTo>
                        <a:pt x="203" y="209"/>
                      </a:lnTo>
                      <a:lnTo>
                        <a:pt x="249" y="167"/>
                      </a:lnTo>
                      <a:lnTo>
                        <a:pt x="294" y="129"/>
                      </a:lnTo>
                      <a:lnTo>
                        <a:pt x="344" y="95"/>
                      </a:lnTo>
                      <a:lnTo>
                        <a:pt x="386" y="69"/>
                      </a:lnTo>
                      <a:lnTo>
                        <a:pt x="431" y="44"/>
                      </a:lnTo>
                      <a:lnTo>
                        <a:pt x="479" y="25"/>
                      </a:lnTo>
                      <a:lnTo>
                        <a:pt x="540" y="10"/>
                      </a:lnTo>
                      <a:lnTo>
                        <a:pt x="602" y="2"/>
                      </a:lnTo>
                      <a:lnTo>
                        <a:pt x="66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latin typeface="+mj-lt"/>
                  </a:endParaRPr>
                </a:p>
              </p:txBody>
            </p:sp>
          </p:grpSp>
        </p:grpSp>
      </p:grpSp>
      <p:sp>
        <p:nvSpPr>
          <p:cNvPr id="57" name="TextBox 56">
            <a:extLst>
              <a:ext uri="{FF2B5EF4-FFF2-40B4-BE49-F238E27FC236}">
                <a16:creationId xmlns:a16="http://schemas.microsoft.com/office/drawing/2014/main" id="{4C49C46B-0838-4773-8062-B23B39E9B0D4}"/>
              </a:ext>
            </a:extLst>
          </p:cNvPr>
          <p:cNvSpPr txBox="1"/>
          <p:nvPr/>
        </p:nvSpPr>
        <p:spPr>
          <a:xfrm>
            <a:off x="453508" y="6135479"/>
            <a:ext cx="8012612" cy="207749"/>
          </a:xfrm>
          <a:prstGeom prst="rect">
            <a:avLst/>
          </a:prstGeom>
          <a:noFill/>
        </p:spPr>
        <p:txBody>
          <a:bodyPr wrap="square" rtlCol="0">
            <a:spAutoFit/>
          </a:bodyPr>
          <a:lstStyle/>
          <a:p>
            <a:r>
              <a:rPr lang="en-US" sz="750" i="1" dirty="0">
                <a:solidFill>
                  <a:srgbClr val="565559"/>
                </a:solidFill>
              </a:rPr>
              <a:t>1. Team has deployed c. USD1.1bn prior to this period and in another professional capacity</a:t>
            </a:r>
          </a:p>
        </p:txBody>
      </p:sp>
      <p:sp>
        <p:nvSpPr>
          <p:cNvPr id="58" name="Text Placeholder 1">
            <a:extLst>
              <a:ext uri="{FF2B5EF4-FFF2-40B4-BE49-F238E27FC236}">
                <a16:creationId xmlns:a16="http://schemas.microsoft.com/office/drawing/2014/main" id="{2B0F5B05-3EC2-43A2-A7AB-0C3B25C032F1}"/>
              </a:ext>
            </a:extLst>
          </p:cNvPr>
          <p:cNvSpPr txBox="1">
            <a:spLocks/>
          </p:cNvSpPr>
          <p:nvPr/>
        </p:nvSpPr>
        <p:spPr>
          <a:xfrm>
            <a:off x="162000" y="234000"/>
            <a:ext cx="8543169" cy="512784"/>
          </a:xfrm>
          <a:prstGeom prst="rect">
            <a:avLst/>
          </a:prstGeom>
        </p:spPr>
        <p:txBody>
          <a:bodyPr/>
          <a:lstStyle>
            <a:lvl1pPr marL="0" indent="0" algn="l" defTabSz="914400" rtl="0" eaLnBrk="1" latinLnBrk="0" hangingPunct="1">
              <a:spcBef>
                <a:spcPct val="20000"/>
              </a:spcBef>
              <a:buFont typeface="Arial"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192541"/>
                </a:solidFill>
                <a:latin typeface="+mj-lt"/>
              </a:rPr>
              <a:t>Mezzanine Financing: </a:t>
            </a:r>
            <a:r>
              <a:rPr lang="en-US" sz="2800" dirty="0">
                <a:solidFill>
                  <a:srgbClr val="B88C2E"/>
                </a:solidFill>
                <a:latin typeface="+mj-lt"/>
              </a:rPr>
              <a:t>Key Investment Highlights</a:t>
            </a:r>
          </a:p>
        </p:txBody>
      </p:sp>
      <p:sp>
        <p:nvSpPr>
          <p:cNvPr id="66" name="Slide Number Placeholder 2">
            <a:extLst>
              <a:ext uri="{FF2B5EF4-FFF2-40B4-BE49-F238E27FC236}">
                <a16:creationId xmlns:a16="http://schemas.microsoft.com/office/drawing/2014/main" id="{EDEEC969-DD3B-4986-A095-203617FC0C86}"/>
              </a:ext>
            </a:extLst>
          </p:cNvPr>
          <p:cNvSpPr txBox="1">
            <a:spLocks/>
          </p:cNvSpPr>
          <p:nvPr/>
        </p:nvSpPr>
        <p:spPr>
          <a:xfrm>
            <a:off x="3543300" y="6387497"/>
            <a:ext cx="2057400" cy="24688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B88C2E"/>
                </a:solidFill>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346126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Box 101">
            <a:extLst>
              <a:ext uri="{FF2B5EF4-FFF2-40B4-BE49-F238E27FC236}">
                <a16:creationId xmlns:a16="http://schemas.microsoft.com/office/drawing/2014/main" id="{76DD6A90-58CF-48A4-9BBA-16815BD65D76}"/>
              </a:ext>
            </a:extLst>
          </p:cNvPr>
          <p:cNvSpPr txBox="1"/>
          <p:nvPr/>
        </p:nvSpPr>
        <p:spPr>
          <a:xfrm>
            <a:off x="434087" y="2932497"/>
            <a:ext cx="248782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Sponsored and non sponsored </a:t>
            </a:r>
          </a:p>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On the ground presence and coverage</a:t>
            </a:r>
          </a:p>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Proactive origination via multiple partners and channels</a:t>
            </a:r>
          </a:p>
        </p:txBody>
      </p:sp>
      <p:sp>
        <p:nvSpPr>
          <p:cNvPr id="2" name="Title 1"/>
          <p:cNvSpPr>
            <a:spLocks noGrp="1"/>
          </p:cNvSpPr>
          <p:nvPr>
            <p:ph type="title" idx="4294967295"/>
          </p:nvPr>
        </p:nvSpPr>
        <p:spPr>
          <a:xfrm>
            <a:off x="169349" y="214219"/>
            <a:ext cx="8822251" cy="542319"/>
          </a:xfrm>
          <a:prstGeom prst="rect">
            <a:avLst/>
          </a:prstGeom>
        </p:spPr>
        <p:txBody>
          <a:bodyPr anchor="ctr">
            <a:noAutofit/>
          </a:bodyPr>
          <a:lstStyle/>
          <a:p>
            <a:pPr lvl="0" algn="l">
              <a:spcBef>
                <a:spcPts val="0"/>
              </a:spcBef>
            </a:pPr>
            <a:r>
              <a:rPr lang="en-US" sz="2800" b="1" dirty="0">
                <a:solidFill>
                  <a:srgbClr val="192541"/>
                </a:solidFill>
                <a:cs typeface="Arial" panose="020B0604020202020204" pitchFamily="34" charset="0"/>
              </a:rPr>
              <a:t>RAML and Tad’eem Capital: </a:t>
            </a:r>
            <a:r>
              <a:rPr lang="en-US" sz="2800" b="1" dirty="0">
                <a:solidFill>
                  <a:srgbClr val="B88C2E"/>
                </a:solidFill>
                <a:cs typeface="Arial" panose="020B0604020202020204" pitchFamily="34" charset="0"/>
              </a:rPr>
              <a:t>Investment Strategy</a:t>
            </a:r>
          </a:p>
        </p:txBody>
      </p:sp>
      <p:grpSp>
        <p:nvGrpSpPr>
          <p:cNvPr id="4" name="Group 4"/>
          <p:cNvGrpSpPr>
            <a:grpSpLocks noChangeAspect="1"/>
          </p:cNvGrpSpPr>
          <p:nvPr/>
        </p:nvGrpSpPr>
        <p:grpSpPr bwMode="auto">
          <a:xfrm>
            <a:off x="2963322" y="1806097"/>
            <a:ext cx="3217357" cy="2725793"/>
            <a:chOff x="2032" y="365"/>
            <a:chExt cx="3698" cy="3133"/>
          </a:xfrm>
        </p:grpSpPr>
        <p:sp>
          <p:nvSpPr>
            <p:cNvPr id="11" name="Freeform 6"/>
            <p:cNvSpPr>
              <a:spLocks/>
            </p:cNvSpPr>
            <p:nvPr/>
          </p:nvSpPr>
          <p:spPr bwMode="auto">
            <a:xfrm>
              <a:off x="2032" y="2248"/>
              <a:ext cx="1050" cy="1250"/>
            </a:xfrm>
            <a:custGeom>
              <a:avLst/>
              <a:gdLst>
                <a:gd name="T0" fmla="*/ 0 w 1050"/>
                <a:gd name="T1" fmla="*/ 0 h 1250"/>
                <a:gd name="T2" fmla="*/ 752 w 1050"/>
                <a:gd name="T3" fmla="*/ 0 h 1250"/>
                <a:gd name="T4" fmla="*/ 758 w 1050"/>
                <a:gd name="T5" fmla="*/ 91 h 1250"/>
                <a:gd name="T6" fmla="*/ 773 w 1050"/>
                <a:gd name="T7" fmla="*/ 180 h 1250"/>
                <a:gd name="T8" fmla="*/ 793 w 1050"/>
                <a:gd name="T9" fmla="*/ 268 h 1250"/>
                <a:gd name="T10" fmla="*/ 821 w 1050"/>
                <a:gd name="T11" fmla="*/ 352 h 1250"/>
                <a:gd name="T12" fmla="*/ 855 w 1050"/>
                <a:gd name="T13" fmla="*/ 433 h 1250"/>
                <a:gd name="T14" fmla="*/ 896 w 1050"/>
                <a:gd name="T15" fmla="*/ 510 h 1250"/>
                <a:gd name="T16" fmla="*/ 941 w 1050"/>
                <a:gd name="T17" fmla="*/ 584 h 1250"/>
                <a:gd name="T18" fmla="*/ 992 w 1050"/>
                <a:gd name="T19" fmla="*/ 653 h 1250"/>
                <a:gd name="T20" fmla="*/ 1050 w 1050"/>
                <a:gd name="T21" fmla="*/ 718 h 1250"/>
                <a:gd name="T22" fmla="*/ 517 w 1050"/>
                <a:gd name="T23" fmla="*/ 1250 h 1250"/>
                <a:gd name="T24" fmla="*/ 441 w 1050"/>
                <a:gd name="T25" fmla="*/ 1167 h 1250"/>
                <a:gd name="T26" fmla="*/ 371 w 1050"/>
                <a:gd name="T27" fmla="*/ 1078 h 1250"/>
                <a:gd name="T28" fmla="*/ 305 w 1050"/>
                <a:gd name="T29" fmla="*/ 985 h 1250"/>
                <a:gd name="T30" fmla="*/ 246 w 1050"/>
                <a:gd name="T31" fmla="*/ 890 h 1250"/>
                <a:gd name="T32" fmla="*/ 193 w 1050"/>
                <a:gd name="T33" fmla="*/ 789 h 1250"/>
                <a:gd name="T34" fmla="*/ 144 w 1050"/>
                <a:gd name="T35" fmla="*/ 686 h 1250"/>
                <a:gd name="T36" fmla="*/ 102 w 1050"/>
                <a:gd name="T37" fmla="*/ 578 h 1250"/>
                <a:gd name="T38" fmla="*/ 68 w 1050"/>
                <a:gd name="T39" fmla="*/ 467 h 1250"/>
                <a:gd name="T40" fmla="*/ 41 w 1050"/>
                <a:gd name="T41" fmla="*/ 354 h 1250"/>
                <a:gd name="T42" fmla="*/ 20 w 1050"/>
                <a:gd name="T43" fmla="*/ 238 h 1250"/>
                <a:gd name="T44" fmla="*/ 5 w 1050"/>
                <a:gd name="T45" fmla="*/ 120 h 1250"/>
                <a:gd name="T46" fmla="*/ 0 w 1050"/>
                <a:gd name="T47" fmla="*/ 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0" h="1250">
                  <a:moveTo>
                    <a:pt x="0" y="0"/>
                  </a:moveTo>
                  <a:lnTo>
                    <a:pt x="752" y="0"/>
                  </a:lnTo>
                  <a:lnTo>
                    <a:pt x="758" y="91"/>
                  </a:lnTo>
                  <a:lnTo>
                    <a:pt x="773" y="180"/>
                  </a:lnTo>
                  <a:lnTo>
                    <a:pt x="793" y="268"/>
                  </a:lnTo>
                  <a:lnTo>
                    <a:pt x="821" y="352"/>
                  </a:lnTo>
                  <a:lnTo>
                    <a:pt x="855" y="433"/>
                  </a:lnTo>
                  <a:lnTo>
                    <a:pt x="896" y="510"/>
                  </a:lnTo>
                  <a:lnTo>
                    <a:pt x="941" y="584"/>
                  </a:lnTo>
                  <a:lnTo>
                    <a:pt x="992" y="653"/>
                  </a:lnTo>
                  <a:lnTo>
                    <a:pt x="1050" y="718"/>
                  </a:lnTo>
                  <a:lnTo>
                    <a:pt x="517" y="1250"/>
                  </a:lnTo>
                  <a:lnTo>
                    <a:pt x="441" y="1167"/>
                  </a:lnTo>
                  <a:lnTo>
                    <a:pt x="371" y="1078"/>
                  </a:lnTo>
                  <a:lnTo>
                    <a:pt x="305" y="985"/>
                  </a:lnTo>
                  <a:lnTo>
                    <a:pt x="246" y="890"/>
                  </a:lnTo>
                  <a:lnTo>
                    <a:pt x="193" y="789"/>
                  </a:lnTo>
                  <a:lnTo>
                    <a:pt x="144" y="686"/>
                  </a:lnTo>
                  <a:lnTo>
                    <a:pt x="102" y="578"/>
                  </a:lnTo>
                  <a:lnTo>
                    <a:pt x="68" y="467"/>
                  </a:lnTo>
                  <a:lnTo>
                    <a:pt x="41" y="354"/>
                  </a:lnTo>
                  <a:lnTo>
                    <a:pt x="20" y="238"/>
                  </a:lnTo>
                  <a:lnTo>
                    <a:pt x="5" y="120"/>
                  </a:lnTo>
                  <a:lnTo>
                    <a:pt x="0"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2" name="Freeform 7"/>
            <p:cNvSpPr>
              <a:spLocks/>
            </p:cNvSpPr>
            <p:nvPr/>
          </p:nvSpPr>
          <p:spPr bwMode="auto">
            <a:xfrm>
              <a:off x="2032" y="929"/>
              <a:ext cx="1050" cy="1252"/>
            </a:xfrm>
            <a:custGeom>
              <a:avLst/>
              <a:gdLst>
                <a:gd name="T0" fmla="*/ 519 w 1050"/>
                <a:gd name="T1" fmla="*/ 0 h 1252"/>
                <a:gd name="T2" fmla="*/ 1050 w 1050"/>
                <a:gd name="T3" fmla="*/ 533 h 1252"/>
                <a:gd name="T4" fmla="*/ 994 w 1050"/>
                <a:gd name="T5" fmla="*/ 599 h 1252"/>
                <a:gd name="T6" fmla="*/ 941 w 1050"/>
                <a:gd name="T7" fmla="*/ 668 h 1252"/>
                <a:gd name="T8" fmla="*/ 896 w 1050"/>
                <a:gd name="T9" fmla="*/ 741 h 1252"/>
                <a:gd name="T10" fmla="*/ 855 w 1050"/>
                <a:gd name="T11" fmla="*/ 819 h 1252"/>
                <a:gd name="T12" fmla="*/ 821 w 1050"/>
                <a:gd name="T13" fmla="*/ 900 h 1252"/>
                <a:gd name="T14" fmla="*/ 793 w 1050"/>
                <a:gd name="T15" fmla="*/ 984 h 1252"/>
                <a:gd name="T16" fmla="*/ 773 w 1050"/>
                <a:gd name="T17" fmla="*/ 1071 h 1252"/>
                <a:gd name="T18" fmla="*/ 758 w 1050"/>
                <a:gd name="T19" fmla="*/ 1160 h 1252"/>
                <a:gd name="T20" fmla="*/ 752 w 1050"/>
                <a:gd name="T21" fmla="*/ 1252 h 1252"/>
                <a:gd name="T22" fmla="*/ 0 w 1050"/>
                <a:gd name="T23" fmla="*/ 1252 h 1252"/>
                <a:gd name="T24" fmla="*/ 5 w 1050"/>
                <a:gd name="T25" fmla="*/ 1132 h 1252"/>
                <a:gd name="T26" fmla="*/ 20 w 1050"/>
                <a:gd name="T27" fmla="*/ 1012 h 1252"/>
                <a:gd name="T28" fmla="*/ 41 w 1050"/>
                <a:gd name="T29" fmla="*/ 897 h 1252"/>
                <a:gd name="T30" fmla="*/ 68 w 1050"/>
                <a:gd name="T31" fmla="*/ 783 h 1252"/>
                <a:gd name="T32" fmla="*/ 104 w 1050"/>
                <a:gd name="T33" fmla="*/ 673 h 1252"/>
                <a:gd name="T34" fmla="*/ 144 w 1050"/>
                <a:gd name="T35" fmla="*/ 566 h 1252"/>
                <a:gd name="T36" fmla="*/ 193 w 1050"/>
                <a:gd name="T37" fmla="*/ 463 h 1252"/>
                <a:gd name="T38" fmla="*/ 246 w 1050"/>
                <a:gd name="T39" fmla="*/ 362 h 1252"/>
                <a:gd name="T40" fmla="*/ 306 w 1050"/>
                <a:gd name="T41" fmla="*/ 265 h 1252"/>
                <a:gd name="T42" fmla="*/ 372 w 1050"/>
                <a:gd name="T43" fmla="*/ 173 h 1252"/>
                <a:gd name="T44" fmla="*/ 443 w 1050"/>
                <a:gd name="T45" fmla="*/ 84 h 1252"/>
                <a:gd name="T46" fmla="*/ 519 w 1050"/>
                <a:gd name="T47"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0" h="1252">
                  <a:moveTo>
                    <a:pt x="519" y="0"/>
                  </a:moveTo>
                  <a:lnTo>
                    <a:pt x="1050" y="533"/>
                  </a:lnTo>
                  <a:lnTo>
                    <a:pt x="994" y="599"/>
                  </a:lnTo>
                  <a:lnTo>
                    <a:pt x="941" y="668"/>
                  </a:lnTo>
                  <a:lnTo>
                    <a:pt x="896" y="741"/>
                  </a:lnTo>
                  <a:lnTo>
                    <a:pt x="855" y="819"/>
                  </a:lnTo>
                  <a:lnTo>
                    <a:pt x="821" y="900"/>
                  </a:lnTo>
                  <a:lnTo>
                    <a:pt x="793" y="984"/>
                  </a:lnTo>
                  <a:lnTo>
                    <a:pt x="773" y="1071"/>
                  </a:lnTo>
                  <a:lnTo>
                    <a:pt x="758" y="1160"/>
                  </a:lnTo>
                  <a:lnTo>
                    <a:pt x="752" y="1252"/>
                  </a:lnTo>
                  <a:lnTo>
                    <a:pt x="0" y="1252"/>
                  </a:lnTo>
                  <a:lnTo>
                    <a:pt x="5" y="1132"/>
                  </a:lnTo>
                  <a:lnTo>
                    <a:pt x="20" y="1012"/>
                  </a:lnTo>
                  <a:lnTo>
                    <a:pt x="41" y="897"/>
                  </a:lnTo>
                  <a:lnTo>
                    <a:pt x="68" y="783"/>
                  </a:lnTo>
                  <a:lnTo>
                    <a:pt x="104" y="673"/>
                  </a:lnTo>
                  <a:lnTo>
                    <a:pt x="144" y="566"/>
                  </a:lnTo>
                  <a:lnTo>
                    <a:pt x="193" y="463"/>
                  </a:lnTo>
                  <a:lnTo>
                    <a:pt x="246" y="362"/>
                  </a:lnTo>
                  <a:lnTo>
                    <a:pt x="306" y="265"/>
                  </a:lnTo>
                  <a:lnTo>
                    <a:pt x="372" y="173"/>
                  </a:lnTo>
                  <a:lnTo>
                    <a:pt x="443" y="84"/>
                  </a:lnTo>
                  <a:lnTo>
                    <a:pt x="519"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3" name="Freeform 8"/>
            <p:cNvSpPr>
              <a:spLocks/>
            </p:cNvSpPr>
            <p:nvPr/>
          </p:nvSpPr>
          <p:spPr bwMode="auto">
            <a:xfrm>
              <a:off x="2598" y="365"/>
              <a:ext cx="1250" cy="1050"/>
            </a:xfrm>
            <a:custGeom>
              <a:avLst/>
              <a:gdLst>
                <a:gd name="T0" fmla="*/ 1250 w 1250"/>
                <a:gd name="T1" fmla="*/ 0 h 1050"/>
                <a:gd name="T2" fmla="*/ 1250 w 1250"/>
                <a:gd name="T3" fmla="*/ 752 h 1050"/>
                <a:gd name="T4" fmla="*/ 1158 w 1250"/>
                <a:gd name="T5" fmla="*/ 758 h 1050"/>
                <a:gd name="T6" fmla="*/ 1069 w 1250"/>
                <a:gd name="T7" fmla="*/ 773 h 1050"/>
                <a:gd name="T8" fmla="*/ 981 w 1250"/>
                <a:gd name="T9" fmla="*/ 794 h 1050"/>
                <a:gd name="T10" fmla="*/ 898 w 1250"/>
                <a:gd name="T11" fmla="*/ 821 h 1050"/>
                <a:gd name="T12" fmla="*/ 818 w 1250"/>
                <a:gd name="T13" fmla="*/ 855 h 1050"/>
                <a:gd name="T14" fmla="*/ 739 w 1250"/>
                <a:gd name="T15" fmla="*/ 896 h 1050"/>
                <a:gd name="T16" fmla="*/ 666 w 1250"/>
                <a:gd name="T17" fmla="*/ 941 h 1050"/>
                <a:gd name="T18" fmla="*/ 597 w 1250"/>
                <a:gd name="T19" fmla="*/ 993 h 1050"/>
                <a:gd name="T20" fmla="*/ 531 w 1250"/>
                <a:gd name="T21" fmla="*/ 1050 h 1050"/>
                <a:gd name="T22" fmla="*/ 0 w 1250"/>
                <a:gd name="T23" fmla="*/ 517 h 1050"/>
                <a:gd name="T24" fmla="*/ 83 w 1250"/>
                <a:gd name="T25" fmla="*/ 441 h 1050"/>
                <a:gd name="T26" fmla="*/ 171 w 1250"/>
                <a:gd name="T27" fmla="*/ 371 h 1050"/>
                <a:gd name="T28" fmla="*/ 264 w 1250"/>
                <a:gd name="T29" fmla="*/ 305 h 1050"/>
                <a:gd name="T30" fmla="*/ 360 w 1250"/>
                <a:gd name="T31" fmla="*/ 246 h 1050"/>
                <a:gd name="T32" fmla="*/ 460 w 1250"/>
                <a:gd name="T33" fmla="*/ 193 h 1050"/>
                <a:gd name="T34" fmla="*/ 564 w 1250"/>
                <a:gd name="T35" fmla="*/ 144 h 1050"/>
                <a:gd name="T36" fmla="*/ 671 w 1250"/>
                <a:gd name="T37" fmla="*/ 104 h 1050"/>
                <a:gd name="T38" fmla="*/ 783 w 1250"/>
                <a:gd name="T39" fmla="*/ 68 h 1050"/>
                <a:gd name="T40" fmla="*/ 895 w 1250"/>
                <a:gd name="T41" fmla="*/ 41 h 1050"/>
                <a:gd name="T42" fmla="*/ 1012 w 1250"/>
                <a:gd name="T43" fmla="*/ 20 h 1050"/>
                <a:gd name="T44" fmla="*/ 1129 w 1250"/>
                <a:gd name="T45" fmla="*/ 5 h 1050"/>
                <a:gd name="T46" fmla="*/ 1250 w 1250"/>
                <a:gd name="T47"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0" h="1050">
                  <a:moveTo>
                    <a:pt x="1250" y="0"/>
                  </a:moveTo>
                  <a:lnTo>
                    <a:pt x="1250" y="752"/>
                  </a:lnTo>
                  <a:lnTo>
                    <a:pt x="1158" y="758"/>
                  </a:lnTo>
                  <a:lnTo>
                    <a:pt x="1069" y="773"/>
                  </a:lnTo>
                  <a:lnTo>
                    <a:pt x="981" y="794"/>
                  </a:lnTo>
                  <a:lnTo>
                    <a:pt x="898" y="821"/>
                  </a:lnTo>
                  <a:lnTo>
                    <a:pt x="818" y="855"/>
                  </a:lnTo>
                  <a:lnTo>
                    <a:pt x="739" y="896"/>
                  </a:lnTo>
                  <a:lnTo>
                    <a:pt x="666" y="941"/>
                  </a:lnTo>
                  <a:lnTo>
                    <a:pt x="597" y="993"/>
                  </a:lnTo>
                  <a:lnTo>
                    <a:pt x="531" y="1050"/>
                  </a:lnTo>
                  <a:lnTo>
                    <a:pt x="0" y="517"/>
                  </a:lnTo>
                  <a:lnTo>
                    <a:pt x="83" y="441"/>
                  </a:lnTo>
                  <a:lnTo>
                    <a:pt x="171" y="371"/>
                  </a:lnTo>
                  <a:lnTo>
                    <a:pt x="264" y="305"/>
                  </a:lnTo>
                  <a:lnTo>
                    <a:pt x="360" y="246"/>
                  </a:lnTo>
                  <a:lnTo>
                    <a:pt x="460" y="193"/>
                  </a:lnTo>
                  <a:lnTo>
                    <a:pt x="564" y="144"/>
                  </a:lnTo>
                  <a:lnTo>
                    <a:pt x="671" y="104"/>
                  </a:lnTo>
                  <a:lnTo>
                    <a:pt x="783" y="68"/>
                  </a:lnTo>
                  <a:lnTo>
                    <a:pt x="895" y="41"/>
                  </a:lnTo>
                  <a:lnTo>
                    <a:pt x="1012" y="20"/>
                  </a:lnTo>
                  <a:lnTo>
                    <a:pt x="1129" y="5"/>
                  </a:lnTo>
                  <a:lnTo>
                    <a:pt x="1250"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4" name="Freeform 9"/>
            <p:cNvSpPr>
              <a:spLocks/>
            </p:cNvSpPr>
            <p:nvPr/>
          </p:nvSpPr>
          <p:spPr bwMode="auto">
            <a:xfrm>
              <a:off x="3915" y="365"/>
              <a:ext cx="1250" cy="1050"/>
            </a:xfrm>
            <a:custGeom>
              <a:avLst/>
              <a:gdLst>
                <a:gd name="T0" fmla="*/ 0 w 1250"/>
                <a:gd name="T1" fmla="*/ 0 h 1050"/>
                <a:gd name="T2" fmla="*/ 120 w 1250"/>
                <a:gd name="T3" fmla="*/ 5 h 1050"/>
                <a:gd name="T4" fmla="*/ 238 w 1250"/>
                <a:gd name="T5" fmla="*/ 20 h 1050"/>
                <a:gd name="T6" fmla="*/ 354 w 1250"/>
                <a:gd name="T7" fmla="*/ 41 h 1050"/>
                <a:gd name="T8" fmla="*/ 467 w 1250"/>
                <a:gd name="T9" fmla="*/ 68 h 1050"/>
                <a:gd name="T10" fmla="*/ 578 w 1250"/>
                <a:gd name="T11" fmla="*/ 104 h 1050"/>
                <a:gd name="T12" fmla="*/ 686 w 1250"/>
                <a:gd name="T13" fmla="*/ 144 h 1050"/>
                <a:gd name="T14" fmla="*/ 789 w 1250"/>
                <a:gd name="T15" fmla="*/ 193 h 1050"/>
                <a:gd name="T16" fmla="*/ 890 w 1250"/>
                <a:gd name="T17" fmla="*/ 246 h 1050"/>
                <a:gd name="T18" fmla="*/ 985 w 1250"/>
                <a:gd name="T19" fmla="*/ 305 h 1050"/>
                <a:gd name="T20" fmla="*/ 1078 w 1250"/>
                <a:gd name="T21" fmla="*/ 371 h 1050"/>
                <a:gd name="T22" fmla="*/ 1166 w 1250"/>
                <a:gd name="T23" fmla="*/ 441 h 1050"/>
                <a:gd name="T24" fmla="*/ 1250 w 1250"/>
                <a:gd name="T25" fmla="*/ 517 h 1050"/>
                <a:gd name="T26" fmla="*/ 718 w 1250"/>
                <a:gd name="T27" fmla="*/ 1050 h 1050"/>
                <a:gd name="T28" fmla="*/ 653 w 1250"/>
                <a:gd name="T29" fmla="*/ 993 h 1050"/>
                <a:gd name="T30" fmla="*/ 583 w 1250"/>
                <a:gd name="T31" fmla="*/ 941 h 1050"/>
                <a:gd name="T32" fmla="*/ 510 w 1250"/>
                <a:gd name="T33" fmla="*/ 896 h 1050"/>
                <a:gd name="T34" fmla="*/ 433 w 1250"/>
                <a:gd name="T35" fmla="*/ 855 h 1050"/>
                <a:gd name="T36" fmla="*/ 352 w 1250"/>
                <a:gd name="T37" fmla="*/ 821 h 1050"/>
                <a:gd name="T38" fmla="*/ 268 w 1250"/>
                <a:gd name="T39" fmla="*/ 794 h 1050"/>
                <a:gd name="T40" fmla="*/ 180 w 1250"/>
                <a:gd name="T41" fmla="*/ 773 h 1050"/>
                <a:gd name="T42" fmla="*/ 91 w 1250"/>
                <a:gd name="T43" fmla="*/ 758 h 1050"/>
                <a:gd name="T44" fmla="*/ 0 w 1250"/>
                <a:gd name="T45" fmla="*/ 752 h 1050"/>
                <a:gd name="T46" fmla="*/ 0 w 1250"/>
                <a:gd name="T47"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0" h="1050">
                  <a:moveTo>
                    <a:pt x="0" y="0"/>
                  </a:moveTo>
                  <a:lnTo>
                    <a:pt x="120" y="5"/>
                  </a:lnTo>
                  <a:lnTo>
                    <a:pt x="238" y="20"/>
                  </a:lnTo>
                  <a:lnTo>
                    <a:pt x="354" y="41"/>
                  </a:lnTo>
                  <a:lnTo>
                    <a:pt x="467" y="68"/>
                  </a:lnTo>
                  <a:lnTo>
                    <a:pt x="578" y="104"/>
                  </a:lnTo>
                  <a:lnTo>
                    <a:pt x="686" y="144"/>
                  </a:lnTo>
                  <a:lnTo>
                    <a:pt x="789" y="193"/>
                  </a:lnTo>
                  <a:lnTo>
                    <a:pt x="890" y="246"/>
                  </a:lnTo>
                  <a:lnTo>
                    <a:pt x="985" y="305"/>
                  </a:lnTo>
                  <a:lnTo>
                    <a:pt x="1078" y="371"/>
                  </a:lnTo>
                  <a:lnTo>
                    <a:pt x="1166" y="441"/>
                  </a:lnTo>
                  <a:lnTo>
                    <a:pt x="1250" y="517"/>
                  </a:lnTo>
                  <a:lnTo>
                    <a:pt x="718" y="1050"/>
                  </a:lnTo>
                  <a:lnTo>
                    <a:pt x="653" y="993"/>
                  </a:lnTo>
                  <a:lnTo>
                    <a:pt x="583" y="941"/>
                  </a:lnTo>
                  <a:lnTo>
                    <a:pt x="510" y="896"/>
                  </a:lnTo>
                  <a:lnTo>
                    <a:pt x="433" y="855"/>
                  </a:lnTo>
                  <a:lnTo>
                    <a:pt x="352" y="821"/>
                  </a:lnTo>
                  <a:lnTo>
                    <a:pt x="268" y="794"/>
                  </a:lnTo>
                  <a:lnTo>
                    <a:pt x="180" y="773"/>
                  </a:lnTo>
                  <a:lnTo>
                    <a:pt x="91" y="758"/>
                  </a:lnTo>
                  <a:lnTo>
                    <a:pt x="0" y="752"/>
                  </a:lnTo>
                  <a:lnTo>
                    <a:pt x="0" y="0"/>
                  </a:lnTo>
                  <a:close/>
                </a:path>
              </a:pathLst>
            </a:custGeom>
            <a:solidFill>
              <a:schemeClr val="tx2">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 name="Freeform 10"/>
            <p:cNvSpPr>
              <a:spLocks/>
            </p:cNvSpPr>
            <p:nvPr/>
          </p:nvSpPr>
          <p:spPr bwMode="auto">
            <a:xfrm>
              <a:off x="4680" y="2248"/>
              <a:ext cx="1050" cy="1250"/>
            </a:xfrm>
            <a:custGeom>
              <a:avLst/>
              <a:gdLst>
                <a:gd name="T0" fmla="*/ 299 w 1050"/>
                <a:gd name="T1" fmla="*/ 0 h 1250"/>
                <a:gd name="T2" fmla="*/ 1050 w 1050"/>
                <a:gd name="T3" fmla="*/ 0 h 1250"/>
                <a:gd name="T4" fmla="*/ 1045 w 1050"/>
                <a:gd name="T5" fmla="*/ 120 h 1250"/>
                <a:gd name="T6" fmla="*/ 1031 w 1050"/>
                <a:gd name="T7" fmla="*/ 238 h 1250"/>
                <a:gd name="T8" fmla="*/ 1011 w 1050"/>
                <a:gd name="T9" fmla="*/ 354 h 1250"/>
                <a:gd name="T10" fmla="*/ 982 w 1050"/>
                <a:gd name="T11" fmla="*/ 467 h 1250"/>
                <a:gd name="T12" fmla="*/ 948 w 1050"/>
                <a:gd name="T13" fmla="*/ 578 h 1250"/>
                <a:gd name="T14" fmla="*/ 906 w 1050"/>
                <a:gd name="T15" fmla="*/ 686 h 1250"/>
                <a:gd name="T16" fmla="*/ 859 w 1050"/>
                <a:gd name="T17" fmla="*/ 789 h 1250"/>
                <a:gd name="T18" fmla="*/ 804 w 1050"/>
                <a:gd name="T19" fmla="*/ 890 h 1250"/>
                <a:gd name="T20" fmla="*/ 745 w 1050"/>
                <a:gd name="T21" fmla="*/ 985 h 1250"/>
                <a:gd name="T22" fmla="*/ 680 w 1050"/>
                <a:gd name="T23" fmla="*/ 1078 h 1250"/>
                <a:gd name="T24" fmla="*/ 609 w 1050"/>
                <a:gd name="T25" fmla="*/ 1167 h 1250"/>
                <a:gd name="T26" fmla="*/ 533 w 1050"/>
                <a:gd name="T27" fmla="*/ 1250 h 1250"/>
                <a:gd name="T28" fmla="*/ 0 w 1050"/>
                <a:gd name="T29" fmla="*/ 718 h 1250"/>
                <a:gd name="T30" fmla="*/ 58 w 1050"/>
                <a:gd name="T31" fmla="*/ 653 h 1250"/>
                <a:gd name="T32" fmla="*/ 109 w 1050"/>
                <a:gd name="T33" fmla="*/ 584 h 1250"/>
                <a:gd name="T34" fmla="*/ 155 w 1050"/>
                <a:gd name="T35" fmla="*/ 510 h 1250"/>
                <a:gd name="T36" fmla="*/ 195 w 1050"/>
                <a:gd name="T37" fmla="*/ 433 h 1250"/>
                <a:gd name="T38" fmla="*/ 230 w 1050"/>
                <a:gd name="T39" fmla="*/ 352 h 1250"/>
                <a:gd name="T40" fmla="*/ 257 w 1050"/>
                <a:gd name="T41" fmla="*/ 268 h 1250"/>
                <a:gd name="T42" fmla="*/ 278 w 1050"/>
                <a:gd name="T43" fmla="*/ 180 h 1250"/>
                <a:gd name="T44" fmla="*/ 292 w 1050"/>
                <a:gd name="T45" fmla="*/ 91 h 1250"/>
                <a:gd name="T46" fmla="*/ 299 w 1050"/>
                <a:gd name="T47" fmla="*/ 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0" h="1250">
                  <a:moveTo>
                    <a:pt x="299" y="0"/>
                  </a:moveTo>
                  <a:lnTo>
                    <a:pt x="1050" y="0"/>
                  </a:lnTo>
                  <a:lnTo>
                    <a:pt x="1045" y="120"/>
                  </a:lnTo>
                  <a:lnTo>
                    <a:pt x="1031" y="238"/>
                  </a:lnTo>
                  <a:lnTo>
                    <a:pt x="1011" y="354"/>
                  </a:lnTo>
                  <a:lnTo>
                    <a:pt x="982" y="467"/>
                  </a:lnTo>
                  <a:lnTo>
                    <a:pt x="948" y="578"/>
                  </a:lnTo>
                  <a:lnTo>
                    <a:pt x="906" y="686"/>
                  </a:lnTo>
                  <a:lnTo>
                    <a:pt x="859" y="789"/>
                  </a:lnTo>
                  <a:lnTo>
                    <a:pt x="804" y="890"/>
                  </a:lnTo>
                  <a:lnTo>
                    <a:pt x="745" y="985"/>
                  </a:lnTo>
                  <a:lnTo>
                    <a:pt x="680" y="1078"/>
                  </a:lnTo>
                  <a:lnTo>
                    <a:pt x="609" y="1167"/>
                  </a:lnTo>
                  <a:lnTo>
                    <a:pt x="533" y="1250"/>
                  </a:lnTo>
                  <a:lnTo>
                    <a:pt x="0" y="718"/>
                  </a:lnTo>
                  <a:lnTo>
                    <a:pt x="58" y="653"/>
                  </a:lnTo>
                  <a:lnTo>
                    <a:pt x="109" y="584"/>
                  </a:lnTo>
                  <a:lnTo>
                    <a:pt x="155" y="510"/>
                  </a:lnTo>
                  <a:lnTo>
                    <a:pt x="195" y="433"/>
                  </a:lnTo>
                  <a:lnTo>
                    <a:pt x="230" y="352"/>
                  </a:lnTo>
                  <a:lnTo>
                    <a:pt x="257" y="268"/>
                  </a:lnTo>
                  <a:lnTo>
                    <a:pt x="278" y="180"/>
                  </a:lnTo>
                  <a:lnTo>
                    <a:pt x="292" y="91"/>
                  </a:lnTo>
                  <a:lnTo>
                    <a:pt x="299"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 name="Freeform 11"/>
            <p:cNvSpPr>
              <a:spLocks/>
            </p:cNvSpPr>
            <p:nvPr/>
          </p:nvSpPr>
          <p:spPr bwMode="auto">
            <a:xfrm>
              <a:off x="4680" y="929"/>
              <a:ext cx="1050" cy="1252"/>
            </a:xfrm>
            <a:custGeom>
              <a:avLst/>
              <a:gdLst>
                <a:gd name="T0" fmla="*/ 532 w 1050"/>
                <a:gd name="T1" fmla="*/ 0 h 1252"/>
                <a:gd name="T2" fmla="*/ 608 w 1050"/>
                <a:gd name="T3" fmla="*/ 84 h 1252"/>
                <a:gd name="T4" fmla="*/ 680 w 1050"/>
                <a:gd name="T5" fmla="*/ 173 h 1252"/>
                <a:gd name="T6" fmla="*/ 745 w 1050"/>
                <a:gd name="T7" fmla="*/ 265 h 1252"/>
                <a:gd name="T8" fmla="*/ 804 w 1050"/>
                <a:gd name="T9" fmla="*/ 362 h 1252"/>
                <a:gd name="T10" fmla="*/ 858 w 1050"/>
                <a:gd name="T11" fmla="*/ 463 h 1252"/>
                <a:gd name="T12" fmla="*/ 906 w 1050"/>
                <a:gd name="T13" fmla="*/ 566 h 1252"/>
                <a:gd name="T14" fmla="*/ 947 w 1050"/>
                <a:gd name="T15" fmla="*/ 673 h 1252"/>
                <a:gd name="T16" fmla="*/ 982 w 1050"/>
                <a:gd name="T17" fmla="*/ 783 h 1252"/>
                <a:gd name="T18" fmla="*/ 1010 w 1050"/>
                <a:gd name="T19" fmla="*/ 897 h 1252"/>
                <a:gd name="T20" fmla="*/ 1031 w 1050"/>
                <a:gd name="T21" fmla="*/ 1012 h 1252"/>
                <a:gd name="T22" fmla="*/ 1045 w 1050"/>
                <a:gd name="T23" fmla="*/ 1132 h 1252"/>
                <a:gd name="T24" fmla="*/ 1050 w 1050"/>
                <a:gd name="T25" fmla="*/ 1252 h 1252"/>
                <a:gd name="T26" fmla="*/ 299 w 1050"/>
                <a:gd name="T27" fmla="*/ 1252 h 1252"/>
                <a:gd name="T28" fmla="*/ 292 w 1050"/>
                <a:gd name="T29" fmla="*/ 1160 h 1252"/>
                <a:gd name="T30" fmla="*/ 278 w 1050"/>
                <a:gd name="T31" fmla="*/ 1071 h 1252"/>
                <a:gd name="T32" fmla="*/ 257 w 1050"/>
                <a:gd name="T33" fmla="*/ 984 h 1252"/>
                <a:gd name="T34" fmla="*/ 230 w 1050"/>
                <a:gd name="T35" fmla="*/ 900 h 1252"/>
                <a:gd name="T36" fmla="*/ 195 w 1050"/>
                <a:gd name="T37" fmla="*/ 819 h 1252"/>
                <a:gd name="T38" fmla="*/ 155 w 1050"/>
                <a:gd name="T39" fmla="*/ 741 h 1252"/>
                <a:gd name="T40" fmla="*/ 109 w 1050"/>
                <a:gd name="T41" fmla="*/ 668 h 1252"/>
                <a:gd name="T42" fmla="*/ 58 w 1050"/>
                <a:gd name="T43" fmla="*/ 599 h 1252"/>
                <a:gd name="T44" fmla="*/ 0 w 1050"/>
                <a:gd name="T45" fmla="*/ 533 h 1252"/>
                <a:gd name="T46" fmla="*/ 532 w 1050"/>
                <a:gd name="T47"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0" h="1252">
                  <a:moveTo>
                    <a:pt x="532" y="0"/>
                  </a:moveTo>
                  <a:lnTo>
                    <a:pt x="608" y="84"/>
                  </a:lnTo>
                  <a:lnTo>
                    <a:pt x="680" y="173"/>
                  </a:lnTo>
                  <a:lnTo>
                    <a:pt x="745" y="265"/>
                  </a:lnTo>
                  <a:lnTo>
                    <a:pt x="804" y="362"/>
                  </a:lnTo>
                  <a:lnTo>
                    <a:pt x="858" y="463"/>
                  </a:lnTo>
                  <a:lnTo>
                    <a:pt x="906" y="566"/>
                  </a:lnTo>
                  <a:lnTo>
                    <a:pt x="947" y="673"/>
                  </a:lnTo>
                  <a:lnTo>
                    <a:pt x="982" y="783"/>
                  </a:lnTo>
                  <a:lnTo>
                    <a:pt x="1010" y="897"/>
                  </a:lnTo>
                  <a:lnTo>
                    <a:pt x="1031" y="1012"/>
                  </a:lnTo>
                  <a:lnTo>
                    <a:pt x="1045" y="1132"/>
                  </a:lnTo>
                  <a:lnTo>
                    <a:pt x="1050" y="1252"/>
                  </a:lnTo>
                  <a:lnTo>
                    <a:pt x="299" y="1252"/>
                  </a:lnTo>
                  <a:lnTo>
                    <a:pt x="292" y="1160"/>
                  </a:lnTo>
                  <a:lnTo>
                    <a:pt x="278" y="1071"/>
                  </a:lnTo>
                  <a:lnTo>
                    <a:pt x="257" y="984"/>
                  </a:lnTo>
                  <a:lnTo>
                    <a:pt x="230" y="900"/>
                  </a:lnTo>
                  <a:lnTo>
                    <a:pt x="195" y="819"/>
                  </a:lnTo>
                  <a:lnTo>
                    <a:pt x="155" y="741"/>
                  </a:lnTo>
                  <a:lnTo>
                    <a:pt x="109" y="668"/>
                  </a:lnTo>
                  <a:lnTo>
                    <a:pt x="58" y="599"/>
                  </a:lnTo>
                  <a:lnTo>
                    <a:pt x="0" y="533"/>
                  </a:lnTo>
                  <a:lnTo>
                    <a:pt x="532" y="0"/>
                  </a:lnTo>
                  <a:close/>
                </a:path>
              </a:pathLst>
            </a:custGeom>
            <a:solidFill>
              <a:srgbClr val="69001B"/>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 name="Freeform 12"/>
            <p:cNvSpPr>
              <a:spLocks/>
            </p:cNvSpPr>
            <p:nvPr/>
          </p:nvSpPr>
          <p:spPr bwMode="auto">
            <a:xfrm>
              <a:off x="2784" y="2248"/>
              <a:ext cx="407" cy="718"/>
            </a:xfrm>
            <a:custGeom>
              <a:avLst/>
              <a:gdLst>
                <a:gd name="T0" fmla="*/ 0 w 407"/>
                <a:gd name="T1" fmla="*/ 0 h 718"/>
                <a:gd name="T2" fmla="*/ 155 w 407"/>
                <a:gd name="T3" fmla="*/ 0 h 718"/>
                <a:gd name="T4" fmla="*/ 162 w 407"/>
                <a:gd name="T5" fmla="*/ 86 h 718"/>
                <a:gd name="T6" fmla="*/ 176 w 407"/>
                <a:gd name="T7" fmla="*/ 171 h 718"/>
                <a:gd name="T8" fmla="*/ 199 w 407"/>
                <a:gd name="T9" fmla="*/ 254 h 718"/>
                <a:gd name="T10" fmla="*/ 227 w 407"/>
                <a:gd name="T11" fmla="*/ 332 h 718"/>
                <a:gd name="T12" fmla="*/ 264 w 407"/>
                <a:gd name="T13" fmla="*/ 407 h 718"/>
                <a:gd name="T14" fmla="*/ 306 w 407"/>
                <a:gd name="T15" fmla="*/ 479 h 718"/>
                <a:gd name="T16" fmla="*/ 354 w 407"/>
                <a:gd name="T17" fmla="*/ 546 h 718"/>
                <a:gd name="T18" fmla="*/ 407 w 407"/>
                <a:gd name="T19" fmla="*/ 608 h 718"/>
                <a:gd name="T20" fmla="*/ 298 w 407"/>
                <a:gd name="T21" fmla="*/ 718 h 718"/>
                <a:gd name="T22" fmla="*/ 240 w 407"/>
                <a:gd name="T23" fmla="*/ 653 h 718"/>
                <a:gd name="T24" fmla="*/ 189 w 407"/>
                <a:gd name="T25" fmla="*/ 584 h 718"/>
                <a:gd name="T26" fmla="*/ 144 w 407"/>
                <a:gd name="T27" fmla="*/ 510 h 718"/>
                <a:gd name="T28" fmla="*/ 103 w 407"/>
                <a:gd name="T29" fmla="*/ 433 h 718"/>
                <a:gd name="T30" fmla="*/ 69 w 407"/>
                <a:gd name="T31" fmla="*/ 352 h 718"/>
                <a:gd name="T32" fmla="*/ 41 w 407"/>
                <a:gd name="T33" fmla="*/ 268 h 718"/>
                <a:gd name="T34" fmla="*/ 21 w 407"/>
                <a:gd name="T35" fmla="*/ 180 h 718"/>
                <a:gd name="T36" fmla="*/ 6 w 407"/>
                <a:gd name="T37" fmla="*/ 91 h 718"/>
                <a:gd name="T38" fmla="*/ 0 w 407"/>
                <a:gd name="T39"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7" h="718">
                  <a:moveTo>
                    <a:pt x="0" y="0"/>
                  </a:moveTo>
                  <a:lnTo>
                    <a:pt x="155" y="0"/>
                  </a:lnTo>
                  <a:lnTo>
                    <a:pt x="162" y="86"/>
                  </a:lnTo>
                  <a:lnTo>
                    <a:pt x="176" y="171"/>
                  </a:lnTo>
                  <a:lnTo>
                    <a:pt x="199" y="254"/>
                  </a:lnTo>
                  <a:lnTo>
                    <a:pt x="227" y="332"/>
                  </a:lnTo>
                  <a:lnTo>
                    <a:pt x="264" y="407"/>
                  </a:lnTo>
                  <a:lnTo>
                    <a:pt x="306" y="479"/>
                  </a:lnTo>
                  <a:lnTo>
                    <a:pt x="354" y="546"/>
                  </a:lnTo>
                  <a:lnTo>
                    <a:pt x="407" y="608"/>
                  </a:lnTo>
                  <a:lnTo>
                    <a:pt x="298" y="718"/>
                  </a:lnTo>
                  <a:lnTo>
                    <a:pt x="240" y="653"/>
                  </a:lnTo>
                  <a:lnTo>
                    <a:pt x="189" y="584"/>
                  </a:lnTo>
                  <a:lnTo>
                    <a:pt x="144" y="510"/>
                  </a:lnTo>
                  <a:lnTo>
                    <a:pt x="103" y="433"/>
                  </a:lnTo>
                  <a:lnTo>
                    <a:pt x="69" y="352"/>
                  </a:lnTo>
                  <a:lnTo>
                    <a:pt x="41" y="268"/>
                  </a:lnTo>
                  <a:lnTo>
                    <a:pt x="21" y="180"/>
                  </a:lnTo>
                  <a:lnTo>
                    <a:pt x="6" y="91"/>
                  </a:lnTo>
                  <a:lnTo>
                    <a:pt x="0" y="0"/>
                  </a:lnTo>
                  <a:close/>
                </a:path>
              </a:pathLst>
            </a:custGeom>
            <a:solidFill>
              <a:schemeClr val="accent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8" name="Freeform 13"/>
            <p:cNvSpPr>
              <a:spLocks/>
            </p:cNvSpPr>
            <p:nvPr/>
          </p:nvSpPr>
          <p:spPr bwMode="auto">
            <a:xfrm>
              <a:off x="2784" y="1462"/>
              <a:ext cx="408" cy="719"/>
            </a:xfrm>
            <a:custGeom>
              <a:avLst/>
              <a:gdLst>
                <a:gd name="T0" fmla="*/ 298 w 408"/>
                <a:gd name="T1" fmla="*/ 0 h 719"/>
                <a:gd name="T2" fmla="*/ 408 w 408"/>
                <a:gd name="T3" fmla="*/ 110 h 719"/>
                <a:gd name="T4" fmla="*/ 354 w 408"/>
                <a:gd name="T5" fmla="*/ 172 h 719"/>
                <a:gd name="T6" fmla="*/ 306 w 408"/>
                <a:gd name="T7" fmla="*/ 240 h 719"/>
                <a:gd name="T8" fmla="*/ 264 w 408"/>
                <a:gd name="T9" fmla="*/ 311 h 719"/>
                <a:gd name="T10" fmla="*/ 229 w 408"/>
                <a:gd name="T11" fmla="*/ 386 h 719"/>
                <a:gd name="T12" fmla="*/ 199 w 408"/>
                <a:gd name="T13" fmla="*/ 465 h 719"/>
                <a:gd name="T14" fmla="*/ 178 w 408"/>
                <a:gd name="T15" fmla="*/ 547 h 719"/>
                <a:gd name="T16" fmla="*/ 162 w 408"/>
                <a:gd name="T17" fmla="*/ 631 h 719"/>
                <a:gd name="T18" fmla="*/ 155 w 408"/>
                <a:gd name="T19" fmla="*/ 719 h 719"/>
                <a:gd name="T20" fmla="*/ 0 w 408"/>
                <a:gd name="T21" fmla="*/ 719 h 719"/>
                <a:gd name="T22" fmla="*/ 6 w 408"/>
                <a:gd name="T23" fmla="*/ 627 h 719"/>
                <a:gd name="T24" fmla="*/ 21 w 408"/>
                <a:gd name="T25" fmla="*/ 538 h 719"/>
                <a:gd name="T26" fmla="*/ 41 w 408"/>
                <a:gd name="T27" fmla="*/ 451 h 719"/>
                <a:gd name="T28" fmla="*/ 69 w 408"/>
                <a:gd name="T29" fmla="*/ 367 h 719"/>
                <a:gd name="T30" fmla="*/ 103 w 408"/>
                <a:gd name="T31" fmla="*/ 286 h 719"/>
                <a:gd name="T32" fmla="*/ 144 w 408"/>
                <a:gd name="T33" fmla="*/ 208 h 719"/>
                <a:gd name="T34" fmla="*/ 189 w 408"/>
                <a:gd name="T35" fmla="*/ 135 h 719"/>
                <a:gd name="T36" fmla="*/ 242 w 408"/>
                <a:gd name="T37" fmla="*/ 66 h 719"/>
                <a:gd name="T38" fmla="*/ 298 w 408"/>
                <a:gd name="T3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8" h="719">
                  <a:moveTo>
                    <a:pt x="298" y="0"/>
                  </a:moveTo>
                  <a:lnTo>
                    <a:pt x="408" y="110"/>
                  </a:lnTo>
                  <a:lnTo>
                    <a:pt x="354" y="172"/>
                  </a:lnTo>
                  <a:lnTo>
                    <a:pt x="306" y="240"/>
                  </a:lnTo>
                  <a:lnTo>
                    <a:pt x="264" y="311"/>
                  </a:lnTo>
                  <a:lnTo>
                    <a:pt x="229" y="386"/>
                  </a:lnTo>
                  <a:lnTo>
                    <a:pt x="199" y="465"/>
                  </a:lnTo>
                  <a:lnTo>
                    <a:pt x="178" y="547"/>
                  </a:lnTo>
                  <a:lnTo>
                    <a:pt x="162" y="631"/>
                  </a:lnTo>
                  <a:lnTo>
                    <a:pt x="155" y="719"/>
                  </a:lnTo>
                  <a:lnTo>
                    <a:pt x="0" y="719"/>
                  </a:lnTo>
                  <a:lnTo>
                    <a:pt x="6" y="627"/>
                  </a:lnTo>
                  <a:lnTo>
                    <a:pt x="21" y="538"/>
                  </a:lnTo>
                  <a:lnTo>
                    <a:pt x="41" y="451"/>
                  </a:lnTo>
                  <a:lnTo>
                    <a:pt x="69" y="367"/>
                  </a:lnTo>
                  <a:lnTo>
                    <a:pt x="103" y="286"/>
                  </a:lnTo>
                  <a:lnTo>
                    <a:pt x="144" y="208"/>
                  </a:lnTo>
                  <a:lnTo>
                    <a:pt x="189" y="135"/>
                  </a:lnTo>
                  <a:lnTo>
                    <a:pt x="242" y="66"/>
                  </a:lnTo>
                  <a:lnTo>
                    <a:pt x="298" y="0"/>
                  </a:lnTo>
                  <a:close/>
                </a:path>
              </a:pathLst>
            </a:custGeom>
            <a:solidFill>
              <a:schemeClr val="accent6">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 name="Freeform 14"/>
            <p:cNvSpPr>
              <a:spLocks/>
            </p:cNvSpPr>
            <p:nvPr/>
          </p:nvSpPr>
          <p:spPr bwMode="auto">
            <a:xfrm>
              <a:off x="3129" y="1117"/>
              <a:ext cx="719" cy="407"/>
            </a:xfrm>
            <a:custGeom>
              <a:avLst/>
              <a:gdLst>
                <a:gd name="T0" fmla="*/ 719 w 719"/>
                <a:gd name="T1" fmla="*/ 0 h 407"/>
                <a:gd name="T2" fmla="*/ 719 w 719"/>
                <a:gd name="T3" fmla="*/ 155 h 407"/>
                <a:gd name="T4" fmla="*/ 632 w 719"/>
                <a:gd name="T5" fmla="*/ 162 h 407"/>
                <a:gd name="T6" fmla="*/ 547 w 719"/>
                <a:gd name="T7" fmla="*/ 178 h 407"/>
                <a:gd name="T8" fmla="*/ 465 w 719"/>
                <a:gd name="T9" fmla="*/ 199 h 407"/>
                <a:gd name="T10" fmla="*/ 386 w 719"/>
                <a:gd name="T11" fmla="*/ 229 h 407"/>
                <a:gd name="T12" fmla="*/ 312 w 719"/>
                <a:gd name="T13" fmla="*/ 264 h 407"/>
                <a:gd name="T14" fmla="*/ 240 w 719"/>
                <a:gd name="T15" fmla="*/ 306 h 407"/>
                <a:gd name="T16" fmla="*/ 173 w 719"/>
                <a:gd name="T17" fmla="*/ 354 h 407"/>
                <a:gd name="T18" fmla="*/ 110 w 719"/>
                <a:gd name="T19" fmla="*/ 407 h 407"/>
                <a:gd name="T20" fmla="*/ 0 w 719"/>
                <a:gd name="T21" fmla="*/ 298 h 407"/>
                <a:gd name="T22" fmla="*/ 66 w 719"/>
                <a:gd name="T23" fmla="*/ 241 h 407"/>
                <a:gd name="T24" fmla="*/ 135 w 719"/>
                <a:gd name="T25" fmla="*/ 189 h 407"/>
                <a:gd name="T26" fmla="*/ 208 w 719"/>
                <a:gd name="T27" fmla="*/ 144 h 407"/>
                <a:gd name="T28" fmla="*/ 287 w 719"/>
                <a:gd name="T29" fmla="*/ 103 h 407"/>
                <a:gd name="T30" fmla="*/ 367 w 719"/>
                <a:gd name="T31" fmla="*/ 69 h 407"/>
                <a:gd name="T32" fmla="*/ 450 w 719"/>
                <a:gd name="T33" fmla="*/ 42 h 407"/>
                <a:gd name="T34" fmla="*/ 538 w 719"/>
                <a:gd name="T35" fmla="*/ 21 h 407"/>
                <a:gd name="T36" fmla="*/ 627 w 719"/>
                <a:gd name="T37" fmla="*/ 6 h 407"/>
                <a:gd name="T38" fmla="*/ 719 w 719"/>
                <a:gd name="T3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9" h="407">
                  <a:moveTo>
                    <a:pt x="719" y="0"/>
                  </a:moveTo>
                  <a:lnTo>
                    <a:pt x="719" y="155"/>
                  </a:lnTo>
                  <a:lnTo>
                    <a:pt x="632" y="162"/>
                  </a:lnTo>
                  <a:lnTo>
                    <a:pt x="547" y="178"/>
                  </a:lnTo>
                  <a:lnTo>
                    <a:pt x="465" y="199"/>
                  </a:lnTo>
                  <a:lnTo>
                    <a:pt x="386" y="229"/>
                  </a:lnTo>
                  <a:lnTo>
                    <a:pt x="312" y="264"/>
                  </a:lnTo>
                  <a:lnTo>
                    <a:pt x="240" y="306"/>
                  </a:lnTo>
                  <a:lnTo>
                    <a:pt x="173" y="354"/>
                  </a:lnTo>
                  <a:lnTo>
                    <a:pt x="110" y="407"/>
                  </a:lnTo>
                  <a:lnTo>
                    <a:pt x="0" y="298"/>
                  </a:lnTo>
                  <a:lnTo>
                    <a:pt x="66" y="241"/>
                  </a:lnTo>
                  <a:lnTo>
                    <a:pt x="135" y="189"/>
                  </a:lnTo>
                  <a:lnTo>
                    <a:pt x="208" y="144"/>
                  </a:lnTo>
                  <a:lnTo>
                    <a:pt x="287" y="103"/>
                  </a:lnTo>
                  <a:lnTo>
                    <a:pt x="367" y="69"/>
                  </a:lnTo>
                  <a:lnTo>
                    <a:pt x="450" y="42"/>
                  </a:lnTo>
                  <a:lnTo>
                    <a:pt x="538" y="21"/>
                  </a:lnTo>
                  <a:lnTo>
                    <a:pt x="627" y="6"/>
                  </a:lnTo>
                  <a:lnTo>
                    <a:pt x="719"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0" name="Freeform 15"/>
            <p:cNvSpPr>
              <a:spLocks/>
            </p:cNvSpPr>
            <p:nvPr/>
          </p:nvSpPr>
          <p:spPr bwMode="auto">
            <a:xfrm>
              <a:off x="3915" y="1117"/>
              <a:ext cx="718" cy="408"/>
            </a:xfrm>
            <a:custGeom>
              <a:avLst/>
              <a:gdLst>
                <a:gd name="T0" fmla="*/ 0 w 718"/>
                <a:gd name="T1" fmla="*/ 0 h 408"/>
                <a:gd name="T2" fmla="*/ 91 w 718"/>
                <a:gd name="T3" fmla="*/ 6 h 408"/>
                <a:gd name="T4" fmla="*/ 180 w 718"/>
                <a:gd name="T5" fmla="*/ 21 h 408"/>
                <a:gd name="T6" fmla="*/ 268 w 718"/>
                <a:gd name="T7" fmla="*/ 42 h 408"/>
                <a:gd name="T8" fmla="*/ 352 w 718"/>
                <a:gd name="T9" fmla="*/ 69 h 408"/>
                <a:gd name="T10" fmla="*/ 433 w 718"/>
                <a:gd name="T11" fmla="*/ 103 h 408"/>
                <a:gd name="T12" fmla="*/ 510 w 718"/>
                <a:gd name="T13" fmla="*/ 144 h 408"/>
                <a:gd name="T14" fmla="*/ 583 w 718"/>
                <a:gd name="T15" fmla="*/ 189 h 408"/>
                <a:gd name="T16" fmla="*/ 653 w 718"/>
                <a:gd name="T17" fmla="*/ 241 h 408"/>
                <a:gd name="T18" fmla="*/ 718 w 718"/>
                <a:gd name="T19" fmla="*/ 298 h 408"/>
                <a:gd name="T20" fmla="*/ 608 w 718"/>
                <a:gd name="T21" fmla="*/ 408 h 408"/>
                <a:gd name="T22" fmla="*/ 546 w 718"/>
                <a:gd name="T23" fmla="*/ 354 h 408"/>
                <a:gd name="T24" fmla="*/ 479 w 718"/>
                <a:gd name="T25" fmla="*/ 306 h 408"/>
                <a:gd name="T26" fmla="*/ 407 w 718"/>
                <a:gd name="T27" fmla="*/ 264 h 408"/>
                <a:gd name="T28" fmla="*/ 332 w 718"/>
                <a:gd name="T29" fmla="*/ 229 h 408"/>
                <a:gd name="T30" fmla="*/ 254 w 718"/>
                <a:gd name="T31" fmla="*/ 199 h 408"/>
                <a:gd name="T32" fmla="*/ 171 w 718"/>
                <a:gd name="T33" fmla="*/ 178 h 408"/>
                <a:gd name="T34" fmla="*/ 87 w 718"/>
                <a:gd name="T35" fmla="*/ 162 h 408"/>
                <a:gd name="T36" fmla="*/ 0 w 718"/>
                <a:gd name="T37" fmla="*/ 155 h 408"/>
                <a:gd name="T38" fmla="*/ 0 w 718"/>
                <a:gd name="T3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8" h="408">
                  <a:moveTo>
                    <a:pt x="0" y="0"/>
                  </a:moveTo>
                  <a:lnTo>
                    <a:pt x="91" y="6"/>
                  </a:lnTo>
                  <a:lnTo>
                    <a:pt x="180" y="21"/>
                  </a:lnTo>
                  <a:lnTo>
                    <a:pt x="268" y="42"/>
                  </a:lnTo>
                  <a:lnTo>
                    <a:pt x="352" y="69"/>
                  </a:lnTo>
                  <a:lnTo>
                    <a:pt x="433" y="103"/>
                  </a:lnTo>
                  <a:lnTo>
                    <a:pt x="510" y="144"/>
                  </a:lnTo>
                  <a:lnTo>
                    <a:pt x="583" y="189"/>
                  </a:lnTo>
                  <a:lnTo>
                    <a:pt x="653" y="241"/>
                  </a:lnTo>
                  <a:lnTo>
                    <a:pt x="718" y="298"/>
                  </a:lnTo>
                  <a:lnTo>
                    <a:pt x="608" y="408"/>
                  </a:lnTo>
                  <a:lnTo>
                    <a:pt x="546" y="354"/>
                  </a:lnTo>
                  <a:lnTo>
                    <a:pt x="479" y="306"/>
                  </a:lnTo>
                  <a:lnTo>
                    <a:pt x="407" y="264"/>
                  </a:lnTo>
                  <a:lnTo>
                    <a:pt x="332" y="229"/>
                  </a:lnTo>
                  <a:lnTo>
                    <a:pt x="254" y="199"/>
                  </a:lnTo>
                  <a:lnTo>
                    <a:pt x="171" y="178"/>
                  </a:lnTo>
                  <a:lnTo>
                    <a:pt x="87" y="162"/>
                  </a:lnTo>
                  <a:lnTo>
                    <a:pt x="0" y="155"/>
                  </a:lnTo>
                  <a:lnTo>
                    <a:pt x="0" y="0"/>
                  </a:lnTo>
                  <a:close/>
                </a:path>
              </a:pathLst>
            </a:custGeom>
            <a:solidFill>
              <a:schemeClr val="tx2">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 name="Freeform 16"/>
            <p:cNvSpPr>
              <a:spLocks/>
            </p:cNvSpPr>
            <p:nvPr/>
          </p:nvSpPr>
          <p:spPr bwMode="auto">
            <a:xfrm>
              <a:off x="4572" y="2248"/>
              <a:ext cx="407" cy="718"/>
            </a:xfrm>
            <a:custGeom>
              <a:avLst/>
              <a:gdLst>
                <a:gd name="T0" fmla="*/ 251 w 407"/>
                <a:gd name="T1" fmla="*/ 0 h 718"/>
                <a:gd name="T2" fmla="*/ 407 w 407"/>
                <a:gd name="T3" fmla="*/ 0 h 718"/>
                <a:gd name="T4" fmla="*/ 400 w 407"/>
                <a:gd name="T5" fmla="*/ 91 h 718"/>
                <a:gd name="T6" fmla="*/ 386 w 407"/>
                <a:gd name="T7" fmla="*/ 180 h 718"/>
                <a:gd name="T8" fmla="*/ 365 w 407"/>
                <a:gd name="T9" fmla="*/ 268 h 718"/>
                <a:gd name="T10" fmla="*/ 338 w 407"/>
                <a:gd name="T11" fmla="*/ 352 h 718"/>
                <a:gd name="T12" fmla="*/ 303 w 407"/>
                <a:gd name="T13" fmla="*/ 433 h 718"/>
                <a:gd name="T14" fmla="*/ 263 w 407"/>
                <a:gd name="T15" fmla="*/ 510 h 718"/>
                <a:gd name="T16" fmla="*/ 217 w 407"/>
                <a:gd name="T17" fmla="*/ 584 h 718"/>
                <a:gd name="T18" fmla="*/ 166 w 407"/>
                <a:gd name="T19" fmla="*/ 653 h 718"/>
                <a:gd name="T20" fmla="*/ 108 w 407"/>
                <a:gd name="T21" fmla="*/ 718 h 718"/>
                <a:gd name="T22" fmla="*/ 0 w 407"/>
                <a:gd name="T23" fmla="*/ 608 h 718"/>
                <a:gd name="T24" fmla="*/ 53 w 407"/>
                <a:gd name="T25" fmla="*/ 546 h 718"/>
                <a:gd name="T26" fmla="*/ 101 w 407"/>
                <a:gd name="T27" fmla="*/ 479 h 718"/>
                <a:gd name="T28" fmla="*/ 142 w 407"/>
                <a:gd name="T29" fmla="*/ 407 h 718"/>
                <a:gd name="T30" fmla="*/ 179 w 407"/>
                <a:gd name="T31" fmla="*/ 332 h 718"/>
                <a:gd name="T32" fmla="*/ 208 w 407"/>
                <a:gd name="T33" fmla="*/ 254 h 718"/>
                <a:gd name="T34" fmla="*/ 230 w 407"/>
                <a:gd name="T35" fmla="*/ 171 h 718"/>
                <a:gd name="T36" fmla="*/ 245 w 407"/>
                <a:gd name="T37" fmla="*/ 86 h 718"/>
                <a:gd name="T38" fmla="*/ 251 w 407"/>
                <a:gd name="T39"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7" h="718">
                  <a:moveTo>
                    <a:pt x="251" y="0"/>
                  </a:moveTo>
                  <a:lnTo>
                    <a:pt x="407" y="0"/>
                  </a:lnTo>
                  <a:lnTo>
                    <a:pt x="400" y="91"/>
                  </a:lnTo>
                  <a:lnTo>
                    <a:pt x="386" y="180"/>
                  </a:lnTo>
                  <a:lnTo>
                    <a:pt x="365" y="268"/>
                  </a:lnTo>
                  <a:lnTo>
                    <a:pt x="338" y="352"/>
                  </a:lnTo>
                  <a:lnTo>
                    <a:pt x="303" y="433"/>
                  </a:lnTo>
                  <a:lnTo>
                    <a:pt x="263" y="510"/>
                  </a:lnTo>
                  <a:lnTo>
                    <a:pt x="217" y="584"/>
                  </a:lnTo>
                  <a:lnTo>
                    <a:pt x="166" y="653"/>
                  </a:lnTo>
                  <a:lnTo>
                    <a:pt x="108" y="718"/>
                  </a:lnTo>
                  <a:lnTo>
                    <a:pt x="0" y="608"/>
                  </a:lnTo>
                  <a:lnTo>
                    <a:pt x="53" y="546"/>
                  </a:lnTo>
                  <a:lnTo>
                    <a:pt x="101" y="479"/>
                  </a:lnTo>
                  <a:lnTo>
                    <a:pt x="142" y="407"/>
                  </a:lnTo>
                  <a:lnTo>
                    <a:pt x="179" y="332"/>
                  </a:lnTo>
                  <a:lnTo>
                    <a:pt x="208" y="254"/>
                  </a:lnTo>
                  <a:lnTo>
                    <a:pt x="230" y="171"/>
                  </a:lnTo>
                  <a:lnTo>
                    <a:pt x="245" y="86"/>
                  </a:lnTo>
                  <a:lnTo>
                    <a:pt x="251" y="0"/>
                  </a:lnTo>
                  <a:close/>
                </a:path>
              </a:pathLst>
            </a:custGeom>
            <a:solidFill>
              <a:schemeClr val="accent2">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2" name="Freeform 17"/>
            <p:cNvSpPr>
              <a:spLocks/>
            </p:cNvSpPr>
            <p:nvPr/>
          </p:nvSpPr>
          <p:spPr bwMode="auto">
            <a:xfrm>
              <a:off x="4570" y="1462"/>
              <a:ext cx="409" cy="719"/>
            </a:xfrm>
            <a:custGeom>
              <a:avLst/>
              <a:gdLst>
                <a:gd name="T0" fmla="*/ 110 w 409"/>
                <a:gd name="T1" fmla="*/ 0 h 719"/>
                <a:gd name="T2" fmla="*/ 168 w 409"/>
                <a:gd name="T3" fmla="*/ 66 h 719"/>
                <a:gd name="T4" fmla="*/ 219 w 409"/>
                <a:gd name="T5" fmla="*/ 135 h 719"/>
                <a:gd name="T6" fmla="*/ 265 w 409"/>
                <a:gd name="T7" fmla="*/ 208 h 719"/>
                <a:gd name="T8" fmla="*/ 305 w 409"/>
                <a:gd name="T9" fmla="*/ 286 h 719"/>
                <a:gd name="T10" fmla="*/ 340 w 409"/>
                <a:gd name="T11" fmla="*/ 367 h 719"/>
                <a:gd name="T12" fmla="*/ 367 w 409"/>
                <a:gd name="T13" fmla="*/ 451 h 719"/>
                <a:gd name="T14" fmla="*/ 388 w 409"/>
                <a:gd name="T15" fmla="*/ 538 h 719"/>
                <a:gd name="T16" fmla="*/ 402 w 409"/>
                <a:gd name="T17" fmla="*/ 627 h 719"/>
                <a:gd name="T18" fmla="*/ 409 w 409"/>
                <a:gd name="T19" fmla="*/ 719 h 719"/>
                <a:gd name="T20" fmla="*/ 253 w 409"/>
                <a:gd name="T21" fmla="*/ 719 h 719"/>
                <a:gd name="T22" fmla="*/ 247 w 409"/>
                <a:gd name="T23" fmla="*/ 631 h 719"/>
                <a:gd name="T24" fmla="*/ 232 w 409"/>
                <a:gd name="T25" fmla="*/ 547 h 719"/>
                <a:gd name="T26" fmla="*/ 210 w 409"/>
                <a:gd name="T27" fmla="*/ 465 h 719"/>
                <a:gd name="T28" fmla="*/ 180 w 409"/>
                <a:gd name="T29" fmla="*/ 386 h 719"/>
                <a:gd name="T30" fmla="*/ 144 w 409"/>
                <a:gd name="T31" fmla="*/ 311 h 719"/>
                <a:gd name="T32" fmla="*/ 103 w 409"/>
                <a:gd name="T33" fmla="*/ 240 h 719"/>
                <a:gd name="T34" fmla="*/ 54 w 409"/>
                <a:gd name="T35" fmla="*/ 172 h 719"/>
                <a:gd name="T36" fmla="*/ 0 w 409"/>
                <a:gd name="T37" fmla="*/ 110 h 719"/>
                <a:gd name="T38" fmla="*/ 110 w 409"/>
                <a:gd name="T3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9" h="719">
                  <a:moveTo>
                    <a:pt x="110" y="0"/>
                  </a:moveTo>
                  <a:lnTo>
                    <a:pt x="168" y="66"/>
                  </a:lnTo>
                  <a:lnTo>
                    <a:pt x="219" y="135"/>
                  </a:lnTo>
                  <a:lnTo>
                    <a:pt x="265" y="208"/>
                  </a:lnTo>
                  <a:lnTo>
                    <a:pt x="305" y="286"/>
                  </a:lnTo>
                  <a:lnTo>
                    <a:pt x="340" y="367"/>
                  </a:lnTo>
                  <a:lnTo>
                    <a:pt x="367" y="451"/>
                  </a:lnTo>
                  <a:lnTo>
                    <a:pt x="388" y="538"/>
                  </a:lnTo>
                  <a:lnTo>
                    <a:pt x="402" y="627"/>
                  </a:lnTo>
                  <a:lnTo>
                    <a:pt x="409" y="719"/>
                  </a:lnTo>
                  <a:lnTo>
                    <a:pt x="253" y="719"/>
                  </a:lnTo>
                  <a:lnTo>
                    <a:pt x="247" y="631"/>
                  </a:lnTo>
                  <a:lnTo>
                    <a:pt x="232" y="547"/>
                  </a:lnTo>
                  <a:lnTo>
                    <a:pt x="210" y="465"/>
                  </a:lnTo>
                  <a:lnTo>
                    <a:pt x="180" y="386"/>
                  </a:lnTo>
                  <a:lnTo>
                    <a:pt x="144" y="311"/>
                  </a:lnTo>
                  <a:lnTo>
                    <a:pt x="103" y="240"/>
                  </a:lnTo>
                  <a:lnTo>
                    <a:pt x="54" y="172"/>
                  </a:lnTo>
                  <a:lnTo>
                    <a:pt x="0" y="110"/>
                  </a:lnTo>
                  <a:lnTo>
                    <a:pt x="110" y="0"/>
                  </a:lnTo>
                  <a:close/>
                </a:path>
              </a:pathLst>
            </a:custGeom>
            <a:solidFill>
              <a:srgbClr val="4E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 name="Freeform 18"/>
            <p:cNvSpPr>
              <a:spLocks/>
            </p:cNvSpPr>
            <p:nvPr/>
          </p:nvSpPr>
          <p:spPr bwMode="auto">
            <a:xfrm>
              <a:off x="4649" y="1723"/>
              <a:ext cx="203" cy="188"/>
            </a:xfrm>
            <a:custGeom>
              <a:avLst/>
              <a:gdLst>
                <a:gd name="T0" fmla="*/ 123 w 203"/>
                <a:gd name="T1" fmla="*/ 0 h 188"/>
                <a:gd name="T2" fmla="*/ 203 w 203"/>
                <a:gd name="T3" fmla="*/ 188 h 188"/>
                <a:gd name="T4" fmla="*/ 0 w 203"/>
                <a:gd name="T5" fmla="*/ 163 h 188"/>
                <a:gd name="T6" fmla="*/ 123 w 203"/>
                <a:gd name="T7" fmla="*/ 0 h 188"/>
              </a:gdLst>
              <a:ahLst/>
              <a:cxnLst>
                <a:cxn ang="0">
                  <a:pos x="T0" y="T1"/>
                </a:cxn>
                <a:cxn ang="0">
                  <a:pos x="T2" y="T3"/>
                </a:cxn>
                <a:cxn ang="0">
                  <a:pos x="T4" y="T5"/>
                </a:cxn>
                <a:cxn ang="0">
                  <a:pos x="T6" y="T7"/>
                </a:cxn>
              </a:cxnLst>
              <a:rect l="0" t="0" r="r" b="b"/>
              <a:pathLst>
                <a:path w="203" h="188">
                  <a:moveTo>
                    <a:pt x="123" y="0"/>
                  </a:moveTo>
                  <a:lnTo>
                    <a:pt x="203" y="188"/>
                  </a:lnTo>
                  <a:lnTo>
                    <a:pt x="0" y="163"/>
                  </a:lnTo>
                  <a:lnTo>
                    <a:pt x="123" y="0"/>
                  </a:lnTo>
                  <a:close/>
                </a:path>
              </a:pathLst>
            </a:custGeom>
            <a:solidFill>
              <a:srgbClr val="4E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4" name="Freeform 19"/>
            <p:cNvSpPr>
              <a:spLocks/>
            </p:cNvSpPr>
            <p:nvPr/>
          </p:nvSpPr>
          <p:spPr bwMode="auto">
            <a:xfrm>
              <a:off x="4162" y="1234"/>
              <a:ext cx="190" cy="203"/>
            </a:xfrm>
            <a:custGeom>
              <a:avLst/>
              <a:gdLst>
                <a:gd name="T0" fmla="*/ 0 w 190"/>
                <a:gd name="T1" fmla="*/ 0 h 203"/>
                <a:gd name="T2" fmla="*/ 190 w 190"/>
                <a:gd name="T3" fmla="*/ 76 h 203"/>
                <a:gd name="T4" fmla="*/ 29 w 190"/>
                <a:gd name="T5" fmla="*/ 203 h 203"/>
                <a:gd name="T6" fmla="*/ 0 w 190"/>
                <a:gd name="T7" fmla="*/ 0 h 203"/>
              </a:gdLst>
              <a:ahLst/>
              <a:cxnLst>
                <a:cxn ang="0">
                  <a:pos x="T0" y="T1"/>
                </a:cxn>
                <a:cxn ang="0">
                  <a:pos x="T2" y="T3"/>
                </a:cxn>
                <a:cxn ang="0">
                  <a:pos x="T4" y="T5"/>
                </a:cxn>
                <a:cxn ang="0">
                  <a:pos x="T6" y="T7"/>
                </a:cxn>
              </a:cxnLst>
              <a:rect l="0" t="0" r="r" b="b"/>
              <a:pathLst>
                <a:path w="190" h="203">
                  <a:moveTo>
                    <a:pt x="0" y="0"/>
                  </a:moveTo>
                  <a:lnTo>
                    <a:pt x="190" y="76"/>
                  </a:lnTo>
                  <a:lnTo>
                    <a:pt x="29" y="203"/>
                  </a:lnTo>
                  <a:lnTo>
                    <a:pt x="0" y="0"/>
                  </a:lnTo>
                  <a:close/>
                </a:path>
              </a:pathLst>
            </a:custGeom>
            <a:solidFill>
              <a:schemeClr val="tx2">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5" name="Freeform 20"/>
            <p:cNvSpPr>
              <a:spLocks/>
            </p:cNvSpPr>
            <p:nvPr/>
          </p:nvSpPr>
          <p:spPr bwMode="auto">
            <a:xfrm>
              <a:off x="3386" y="1240"/>
              <a:ext cx="188" cy="203"/>
            </a:xfrm>
            <a:custGeom>
              <a:avLst/>
              <a:gdLst>
                <a:gd name="T0" fmla="*/ 188 w 188"/>
                <a:gd name="T1" fmla="*/ 0 h 203"/>
                <a:gd name="T2" fmla="*/ 163 w 188"/>
                <a:gd name="T3" fmla="*/ 203 h 203"/>
                <a:gd name="T4" fmla="*/ 0 w 188"/>
                <a:gd name="T5" fmla="*/ 80 h 203"/>
                <a:gd name="T6" fmla="*/ 188 w 188"/>
                <a:gd name="T7" fmla="*/ 0 h 203"/>
              </a:gdLst>
              <a:ahLst/>
              <a:cxnLst>
                <a:cxn ang="0">
                  <a:pos x="T0" y="T1"/>
                </a:cxn>
                <a:cxn ang="0">
                  <a:pos x="T2" y="T3"/>
                </a:cxn>
                <a:cxn ang="0">
                  <a:pos x="T4" y="T5"/>
                </a:cxn>
                <a:cxn ang="0">
                  <a:pos x="T6" y="T7"/>
                </a:cxn>
              </a:cxnLst>
              <a:rect l="0" t="0" r="r" b="b"/>
              <a:pathLst>
                <a:path w="188" h="203">
                  <a:moveTo>
                    <a:pt x="188" y="0"/>
                  </a:moveTo>
                  <a:lnTo>
                    <a:pt x="163" y="203"/>
                  </a:lnTo>
                  <a:lnTo>
                    <a:pt x="0" y="80"/>
                  </a:lnTo>
                  <a:lnTo>
                    <a:pt x="188"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6" name="Freeform 21"/>
            <p:cNvSpPr>
              <a:spLocks/>
            </p:cNvSpPr>
            <p:nvPr/>
          </p:nvSpPr>
          <p:spPr bwMode="auto">
            <a:xfrm>
              <a:off x="2897" y="1740"/>
              <a:ext cx="202" cy="190"/>
            </a:xfrm>
            <a:custGeom>
              <a:avLst/>
              <a:gdLst>
                <a:gd name="T0" fmla="*/ 76 w 202"/>
                <a:gd name="T1" fmla="*/ 0 h 190"/>
                <a:gd name="T2" fmla="*/ 202 w 202"/>
                <a:gd name="T3" fmla="*/ 161 h 190"/>
                <a:gd name="T4" fmla="*/ 0 w 202"/>
                <a:gd name="T5" fmla="*/ 190 h 190"/>
                <a:gd name="T6" fmla="*/ 76 w 202"/>
                <a:gd name="T7" fmla="*/ 0 h 190"/>
              </a:gdLst>
              <a:ahLst/>
              <a:cxnLst>
                <a:cxn ang="0">
                  <a:pos x="T0" y="T1"/>
                </a:cxn>
                <a:cxn ang="0">
                  <a:pos x="T2" y="T3"/>
                </a:cxn>
                <a:cxn ang="0">
                  <a:pos x="T4" y="T5"/>
                </a:cxn>
                <a:cxn ang="0">
                  <a:pos x="T6" y="T7"/>
                </a:cxn>
              </a:cxnLst>
              <a:rect l="0" t="0" r="r" b="b"/>
              <a:pathLst>
                <a:path w="202" h="190">
                  <a:moveTo>
                    <a:pt x="76" y="0"/>
                  </a:moveTo>
                  <a:lnTo>
                    <a:pt x="202" y="161"/>
                  </a:lnTo>
                  <a:lnTo>
                    <a:pt x="0" y="190"/>
                  </a:lnTo>
                  <a:lnTo>
                    <a:pt x="76" y="0"/>
                  </a:lnTo>
                  <a:close/>
                </a:path>
              </a:pathLst>
            </a:custGeom>
            <a:solidFill>
              <a:schemeClr val="accent6">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7" name="Freeform 22"/>
            <p:cNvSpPr>
              <a:spLocks/>
            </p:cNvSpPr>
            <p:nvPr/>
          </p:nvSpPr>
          <p:spPr bwMode="auto">
            <a:xfrm>
              <a:off x="2903" y="2517"/>
              <a:ext cx="203" cy="189"/>
            </a:xfrm>
            <a:custGeom>
              <a:avLst/>
              <a:gdLst>
                <a:gd name="T0" fmla="*/ 0 w 203"/>
                <a:gd name="T1" fmla="*/ 0 h 189"/>
                <a:gd name="T2" fmla="*/ 203 w 203"/>
                <a:gd name="T3" fmla="*/ 25 h 189"/>
                <a:gd name="T4" fmla="*/ 80 w 203"/>
                <a:gd name="T5" fmla="*/ 189 h 189"/>
                <a:gd name="T6" fmla="*/ 0 w 203"/>
                <a:gd name="T7" fmla="*/ 0 h 189"/>
              </a:gdLst>
              <a:ahLst/>
              <a:cxnLst>
                <a:cxn ang="0">
                  <a:pos x="T0" y="T1"/>
                </a:cxn>
                <a:cxn ang="0">
                  <a:pos x="T2" y="T3"/>
                </a:cxn>
                <a:cxn ang="0">
                  <a:pos x="T4" y="T5"/>
                </a:cxn>
                <a:cxn ang="0">
                  <a:pos x="T6" y="T7"/>
                </a:cxn>
              </a:cxnLst>
              <a:rect l="0" t="0" r="r" b="b"/>
              <a:pathLst>
                <a:path w="203" h="189">
                  <a:moveTo>
                    <a:pt x="0" y="0"/>
                  </a:moveTo>
                  <a:lnTo>
                    <a:pt x="203" y="25"/>
                  </a:lnTo>
                  <a:lnTo>
                    <a:pt x="80" y="189"/>
                  </a:lnTo>
                  <a:lnTo>
                    <a:pt x="0" y="0"/>
                  </a:lnTo>
                  <a:close/>
                </a:path>
              </a:pathLst>
            </a:custGeom>
            <a:solidFill>
              <a:schemeClr val="accent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8" name="Freeform 23"/>
            <p:cNvSpPr>
              <a:spLocks/>
            </p:cNvSpPr>
            <p:nvPr/>
          </p:nvSpPr>
          <p:spPr bwMode="auto">
            <a:xfrm>
              <a:off x="4654" y="2499"/>
              <a:ext cx="203" cy="190"/>
            </a:xfrm>
            <a:custGeom>
              <a:avLst/>
              <a:gdLst>
                <a:gd name="T0" fmla="*/ 203 w 203"/>
                <a:gd name="T1" fmla="*/ 0 h 190"/>
                <a:gd name="T2" fmla="*/ 126 w 203"/>
                <a:gd name="T3" fmla="*/ 190 h 190"/>
                <a:gd name="T4" fmla="*/ 0 w 203"/>
                <a:gd name="T5" fmla="*/ 29 h 190"/>
                <a:gd name="T6" fmla="*/ 203 w 203"/>
                <a:gd name="T7" fmla="*/ 0 h 190"/>
              </a:gdLst>
              <a:ahLst/>
              <a:cxnLst>
                <a:cxn ang="0">
                  <a:pos x="T0" y="T1"/>
                </a:cxn>
                <a:cxn ang="0">
                  <a:pos x="T2" y="T3"/>
                </a:cxn>
                <a:cxn ang="0">
                  <a:pos x="T4" y="T5"/>
                </a:cxn>
                <a:cxn ang="0">
                  <a:pos x="T6" y="T7"/>
                </a:cxn>
              </a:cxnLst>
              <a:rect l="0" t="0" r="r" b="b"/>
              <a:pathLst>
                <a:path w="203" h="190">
                  <a:moveTo>
                    <a:pt x="203" y="0"/>
                  </a:moveTo>
                  <a:lnTo>
                    <a:pt x="126" y="190"/>
                  </a:lnTo>
                  <a:lnTo>
                    <a:pt x="0" y="29"/>
                  </a:lnTo>
                  <a:lnTo>
                    <a:pt x="203" y="0"/>
                  </a:lnTo>
                  <a:close/>
                </a:path>
              </a:pathLst>
            </a:custGeom>
            <a:solidFill>
              <a:schemeClr val="accent2">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sp>
        <p:nvSpPr>
          <p:cNvPr id="70" name="Rectangle 69">
            <a:extLst>
              <a:ext uri="{FF2B5EF4-FFF2-40B4-BE49-F238E27FC236}">
                <a16:creationId xmlns:a16="http://schemas.microsoft.com/office/drawing/2014/main" id="{99574906-33FE-4ED6-B8F0-7B1DA3AC7A92}"/>
              </a:ext>
            </a:extLst>
          </p:cNvPr>
          <p:cNvSpPr/>
          <p:nvPr>
            <p:custDataLst>
              <p:tags r:id="rId1"/>
            </p:custDataLst>
          </p:nvPr>
        </p:nvSpPr>
        <p:spPr>
          <a:xfrm>
            <a:off x="3858268" y="3467957"/>
            <a:ext cx="1503715" cy="386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350"/>
              </a:lnSpc>
            </a:pPr>
            <a:r>
              <a:rPr lang="en-US" sz="1350" b="1" dirty="0">
                <a:solidFill>
                  <a:schemeClr val="accent1"/>
                </a:solidFill>
              </a:rPr>
              <a:t>INVESTMENT STARTEGY</a:t>
            </a:r>
          </a:p>
        </p:txBody>
      </p:sp>
      <p:grpSp>
        <p:nvGrpSpPr>
          <p:cNvPr id="72" name="Group 71"/>
          <p:cNvGrpSpPr/>
          <p:nvPr/>
        </p:nvGrpSpPr>
        <p:grpSpPr>
          <a:xfrm>
            <a:off x="4424744" y="2838758"/>
            <a:ext cx="370763" cy="517382"/>
            <a:chOff x="5562207" y="2337813"/>
            <a:chExt cx="596829" cy="832846"/>
          </a:xfrm>
        </p:grpSpPr>
        <p:sp>
          <p:nvSpPr>
            <p:cNvPr id="73" name="Freeform 6"/>
            <p:cNvSpPr>
              <a:spLocks/>
            </p:cNvSpPr>
            <p:nvPr/>
          </p:nvSpPr>
          <p:spPr bwMode="auto">
            <a:xfrm>
              <a:off x="5562207" y="3050242"/>
              <a:ext cx="546473" cy="120417"/>
            </a:xfrm>
            <a:custGeom>
              <a:avLst/>
              <a:gdLst>
                <a:gd name="T0" fmla="*/ 195 w 2496"/>
                <a:gd name="T1" fmla="*/ 0 h 551"/>
                <a:gd name="T2" fmla="*/ 2241 w 2496"/>
                <a:gd name="T3" fmla="*/ 0 h 551"/>
                <a:gd name="T4" fmla="*/ 2269 w 2496"/>
                <a:gd name="T5" fmla="*/ 2 h 551"/>
                <a:gd name="T6" fmla="*/ 2294 w 2496"/>
                <a:gd name="T7" fmla="*/ 10 h 551"/>
                <a:gd name="T8" fmla="*/ 2319 w 2496"/>
                <a:gd name="T9" fmla="*/ 24 h 551"/>
                <a:gd name="T10" fmla="*/ 2339 w 2496"/>
                <a:gd name="T11" fmla="*/ 41 h 551"/>
                <a:gd name="T12" fmla="*/ 2356 w 2496"/>
                <a:gd name="T13" fmla="*/ 63 h 551"/>
                <a:gd name="T14" fmla="*/ 2367 w 2496"/>
                <a:gd name="T15" fmla="*/ 89 h 551"/>
                <a:gd name="T16" fmla="*/ 2491 w 2496"/>
                <a:gd name="T17" fmla="*/ 437 h 551"/>
                <a:gd name="T18" fmla="*/ 2496 w 2496"/>
                <a:gd name="T19" fmla="*/ 454 h 551"/>
                <a:gd name="T20" fmla="*/ 2496 w 2496"/>
                <a:gd name="T21" fmla="*/ 473 h 551"/>
                <a:gd name="T22" fmla="*/ 2493 w 2496"/>
                <a:gd name="T23" fmla="*/ 491 h 551"/>
                <a:gd name="T24" fmla="*/ 2485 w 2496"/>
                <a:gd name="T25" fmla="*/ 509 h 551"/>
                <a:gd name="T26" fmla="*/ 2473 w 2496"/>
                <a:gd name="T27" fmla="*/ 524 h 551"/>
                <a:gd name="T28" fmla="*/ 2458 w 2496"/>
                <a:gd name="T29" fmla="*/ 537 h 551"/>
                <a:gd name="T30" fmla="*/ 2443 w 2496"/>
                <a:gd name="T31" fmla="*/ 545 h 551"/>
                <a:gd name="T32" fmla="*/ 2427 w 2496"/>
                <a:gd name="T33" fmla="*/ 549 h 551"/>
                <a:gd name="T34" fmla="*/ 2409 w 2496"/>
                <a:gd name="T35" fmla="*/ 551 h 551"/>
                <a:gd name="T36" fmla="*/ 85 w 2496"/>
                <a:gd name="T37" fmla="*/ 551 h 551"/>
                <a:gd name="T38" fmla="*/ 64 w 2496"/>
                <a:gd name="T39" fmla="*/ 548 h 551"/>
                <a:gd name="T40" fmla="*/ 45 w 2496"/>
                <a:gd name="T41" fmla="*/ 541 h 551"/>
                <a:gd name="T42" fmla="*/ 28 w 2496"/>
                <a:gd name="T43" fmla="*/ 530 h 551"/>
                <a:gd name="T44" fmla="*/ 14 w 2496"/>
                <a:gd name="T45" fmla="*/ 513 h 551"/>
                <a:gd name="T46" fmla="*/ 5 w 2496"/>
                <a:gd name="T47" fmla="*/ 494 h 551"/>
                <a:gd name="T48" fmla="*/ 0 w 2496"/>
                <a:gd name="T49" fmla="*/ 471 h 551"/>
                <a:gd name="T50" fmla="*/ 1 w 2496"/>
                <a:gd name="T51" fmla="*/ 447 h 551"/>
                <a:gd name="T52" fmla="*/ 63 w 2496"/>
                <a:gd name="T53" fmla="*/ 110 h 551"/>
                <a:gd name="T54" fmla="*/ 70 w 2496"/>
                <a:gd name="T55" fmla="*/ 84 h 551"/>
                <a:gd name="T56" fmla="*/ 82 w 2496"/>
                <a:gd name="T57" fmla="*/ 60 h 551"/>
                <a:gd name="T58" fmla="*/ 99 w 2496"/>
                <a:gd name="T59" fmla="*/ 39 h 551"/>
                <a:gd name="T60" fmla="*/ 119 w 2496"/>
                <a:gd name="T61" fmla="*/ 23 h 551"/>
                <a:gd name="T62" fmla="*/ 143 w 2496"/>
                <a:gd name="T63" fmla="*/ 10 h 551"/>
                <a:gd name="T64" fmla="*/ 168 w 2496"/>
                <a:gd name="T65" fmla="*/ 2 h 551"/>
                <a:gd name="T66" fmla="*/ 195 w 2496"/>
                <a:gd name="T67"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96" h="551">
                  <a:moveTo>
                    <a:pt x="195" y="0"/>
                  </a:moveTo>
                  <a:lnTo>
                    <a:pt x="2241" y="0"/>
                  </a:lnTo>
                  <a:lnTo>
                    <a:pt x="2269" y="2"/>
                  </a:lnTo>
                  <a:lnTo>
                    <a:pt x="2294" y="10"/>
                  </a:lnTo>
                  <a:lnTo>
                    <a:pt x="2319" y="24"/>
                  </a:lnTo>
                  <a:lnTo>
                    <a:pt x="2339" y="41"/>
                  </a:lnTo>
                  <a:lnTo>
                    <a:pt x="2356" y="63"/>
                  </a:lnTo>
                  <a:lnTo>
                    <a:pt x="2367" y="89"/>
                  </a:lnTo>
                  <a:lnTo>
                    <a:pt x="2491" y="437"/>
                  </a:lnTo>
                  <a:lnTo>
                    <a:pt x="2496" y="454"/>
                  </a:lnTo>
                  <a:lnTo>
                    <a:pt x="2496" y="473"/>
                  </a:lnTo>
                  <a:lnTo>
                    <a:pt x="2493" y="491"/>
                  </a:lnTo>
                  <a:lnTo>
                    <a:pt x="2485" y="509"/>
                  </a:lnTo>
                  <a:lnTo>
                    <a:pt x="2473" y="524"/>
                  </a:lnTo>
                  <a:lnTo>
                    <a:pt x="2458" y="537"/>
                  </a:lnTo>
                  <a:lnTo>
                    <a:pt x="2443" y="545"/>
                  </a:lnTo>
                  <a:lnTo>
                    <a:pt x="2427" y="549"/>
                  </a:lnTo>
                  <a:lnTo>
                    <a:pt x="2409" y="551"/>
                  </a:lnTo>
                  <a:lnTo>
                    <a:pt x="85" y="551"/>
                  </a:lnTo>
                  <a:lnTo>
                    <a:pt x="64" y="548"/>
                  </a:lnTo>
                  <a:lnTo>
                    <a:pt x="45" y="541"/>
                  </a:lnTo>
                  <a:lnTo>
                    <a:pt x="28" y="530"/>
                  </a:lnTo>
                  <a:lnTo>
                    <a:pt x="14" y="513"/>
                  </a:lnTo>
                  <a:lnTo>
                    <a:pt x="5" y="494"/>
                  </a:lnTo>
                  <a:lnTo>
                    <a:pt x="0" y="471"/>
                  </a:lnTo>
                  <a:lnTo>
                    <a:pt x="1" y="447"/>
                  </a:lnTo>
                  <a:lnTo>
                    <a:pt x="63" y="110"/>
                  </a:lnTo>
                  <a:lnTo>
                    <a:pt x="70" y="84"/>
                  </a:lnTo>
                  <a:lnTo>
                    <a:pt x="82" y="60"/>
                  </a:lnTo>
                  <a:lnTo>
                    <a:pt x="99" y="39"/>
                  </a:lnTo>
                  <a:lnTo>
                    <a:pt x="119" y="23"/>
                  </a:lnTo>
                  <a:lnTo>
                    <a:pt x="143" y="10"/>
                  </a:lnTo>
                  <a:lnTo>
                    <a:pt x="168" y="2"/>
                  </a:lnTo>
                  <a:lnTo>
                    <a:pt x="195"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dirty="0"/>
            </a:p>
          </p:txBody>
        </p:sp>
        <p:sp>
          <p:nvSpPr>
            <p:cNvPr id="74" name="Freeform 7"/>
            <p:cNvSpPr>
              <a:spLocks noEditPoints="1"/>
            </p:cNvSpPr>
            <p:nvPr/>
          </p:nvSpPr>
          <p:spPr bwMode="auto">
            <a:xfrm>
              <a:off x="5581036" y="2337813"/>
              <a:ext cx="578000" cy="674772"/>
            </a:xfrm>
            <a:custGeom>
              <a:avLst/>
              <a:gdLst>
                <a:gd name="T0" fmla="*/ 1540 w 2640"/>
                <a:gd name="T1" fmla="*/ 738 h 3082"/>
                <a:gd name="T2" fmla="*/ 1501 w 2640"/>
                <a:gd name="T3" fmla="*/ 789 h 3082"/>
                <a:gd name="T4" fmla="*/ 1510 w 2640"/>
                <a:gd name="T5" fmla="*/ 855 h 3082"/>
                <a:gd name="T6" fmla="*/ 1561 w 2640"/>
                <a:gd name="T7" fmla="*/ 894 h 3082"/>
                <a:gd name="T8" fmla="*/ 1723 w 2640"/>
                <a:gd name="T9" fmla="*/ 894 h 3082"/>
                <a:gd name="T10" fmla="*/ 1774 w 2640"/>
                <a:gd name="T11" fmla="*/ 855 h 3082"/>
                <a:gd name="T12" fmla="*/ 1782 w 2640"/>
                <a:gd name="T13" fmla="*/ 789 h 3082"/>
                <a:gd name="T14" fmla="*/ 1743 w 2640"/>
                <a:gd name="T15" fmla="*/ 738 h 3082"/>
                <a:gd name="T16" fmla="*/ 1584 w 2640"/>
                <a:gd name="T17" fmla="*/ 726 h 3082"/>
                <a:gd name="T18" fmla="*/ 2045 w 2640"/>
                <a:gd name="T19" fmla="*/ 6 h 3082"/>
                <a:gd name="T20" fmla="*/ 2087 w 2640"/>
                <a:gd name="T21" fmla="*/ 42 h 3082"/>
                <a:gd name="T22" fmla="*/ 2097 w 2640"/>
                <a:gd name="T23" fmla="*/ 96 h 3082"/>
                <a:gd name="T24" fmla="*/ 2626 w 2640"/>
                <a:gd name="T25" fmla="*/ 1449 h 3082"/>
                <a:gd name="T26" fmla="*/ 2639 w 2640"/>
                <a:gd name="T27" fmla="*/ 1512 h 3082"/>
                <a:gd name="T28" fmla="*/ 2553 w 2640"/>
                <a:gd name="T29" fmla="*/ 1684 h 3082"/>
                <a:gd name="T30" fmla="*/ 2457 w 2640"/>
                <a:gd name="T31" fmla="*/ 1773 h 3082"/>
                <a:gd name="T32" fmla="*/ 2333 w 2640"/>
                <a:gd name="T33" fmla="*/ 1816 h 3082"/>
                <a:gd name="T34" fmla="*/ 2202 w 2640"/>
                <a:gd name="T35" fmla="*/ 1805 h 3082"/>
                <a:gd name="T36" fmla="*/ 1881 w 2640"/>
                <a:gd name="T37" fmla="*/ 1605 h 3082"/>
                <a:gd name="T38" fmla="*/ 1752 w 2640"/>
                <a:gd name="T39" fmla="*/ 1677 h 3082"/>
                <a:gd name="T40" fmla="*/ 1613 w 2640"/>
                <a:gd name="T41" fmla="*/ 1695 h 3082"/>
                <a:gd name="T42" fmla="*/ 1495 w 2640"/>
                <a:gd name="T43" fmla="*/ 1671 h 3082"/>
                <a:gd name="T44" fmla="*/ 1571 w 2640"/>
                <a:gd name="T45" fmla="*/ 1852 h 3082"/>
                <a:gd name="T46" fmla="*/ 1670 w 2640"/>
                <a:gd name="T47" fmla="*/ 2052 h 3082"/>
                <a:gd name="T48" fmla="*/ 1781 w 2640"/>
                <a:gd name="T49" fmla="*/ 2258 h 3082"/>
                <a:gd name="T50" fmla="*/ 1893 w 2640"/>
                <a:gd name="T51" fmla="*/ 2457 h 3082"/>
                <a:gd name="T52" fmla="*/ 2000 w 2640"/>
                <a:gd name="T53" fmla="*/ 2635 h 3082"/>
                <a:gd name="T54" fmla="*/ 2089 w 2640"/>
                <a:gd name="T55" fmla="*/ 2779 h 3082"/>
                <a:gd name="T56" fmla="*/ 2128 w 2640"/>
                <a:gd name="T57" fmla="*/ 2855 h 3082"/>
                <a:gd name="T58" fmla="*/ 2115 w 2640"/>
                <a:gd name="T59" fmla="*/ 2909 h 3082"/>
                <a:gd name="T60" fmla="*/ 185 w 2640"/>
                <a:gd name="T61" fmla="*/ 3082 h 3082"/>
                <a:gd name="T62" fmla="*/ 132 w 2640"/>
                <a:gd name="T63" fmla="*/ 2929 h 3082"/>
                <a:gd name="T64" fmla="*/ 79 w 2640"/>
                <a:gd name="T65" fmla="*/ 2730 h 3082"/>
                <a:gd name="T66" fmla="*/ 32 w 2640"/>
                <a:gd name="T67" fmla="*/ 2491 h 3082"/>
                <a:gd name="T68" fmla="*/ 5 w 2640"/>
                <a:gd name="T69" fmla="*/ 2213 h 3082"/>
                <a:gd name="T70" fmla="*/ 2 w 2640"/>
                <a:gd name="T71" fmla="*/ 1899 h 3082"/>
                <a:gd name="T72" fmla="*/ 34 w 2640"/>
                <a:gd name="T73" fmla="*/ 1553 h 3082"/>
                <a:gd name="T74" fmla="*/ 102 w 2640"/>
                <a:gd name="T75" fmla="*/ 1212 h 3082"/>
                <a:gd name="T76" fmla="*/ 189 w 2640"/>
                <a:gd name="T77" fmla="*/ 964 h 3082"/>
                <a:gd name="T78" fmla="*/ 298 w 2640"/>
                <a:gd name="T79" fmla="*/ 758 h 3082"/>
                <a:gd name="T80" fmla="*/ 424 w 2640"/>
                <a:gd name="T81" fmla="*/ 594 h 3082"/>
                <a:gd name="T82" fmla="*/ 558 w 2640"/>
                <a:gd name="T83" fmla="*/ 466 h 3082"/>
                <a:gd name="T84" fmla="*/ 695 w 2640"/>
                <a:gd name="T85" fmla="*/ 369 h 3082"/>
                <a:gd name="T86" fmla="*/ 826 w 2640"/>
                <a:gd name="T87" fmla="*/ 298 h 3082"/>
                <a:gd name="T88" fmla="*/ 1024 w 2640"/>
                <a:gd name="T89" fmla="*/ 226 h 3082"/>
                <a:gd name="T90" fmla="*/ 1195 w 2640"/>
                <a:gd name="T91" fmla="*/ 190 h 3082"/>
                <a:gd name="T92" fmla="*/ 1319 w 2640"/>
                <a:gd name="T93" fmla="*/ 180 h 3082"/>
                <a:gd name="T94" fmla="*/ 1990 w 2640"/>
                <a:gd name="T95" fmla="*/ 2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40" h="3082">
                  <a:moveTo>
                    <a:pt x="1584" y="726"/>
                  </a:moveTo>
                  <a:lnTo>
                    <a:pt x="1561" y="728"/>
                  </a:lnTo>
                  <a:lnTo>
                    <a:pt x="1540" y="738"/>
                  </a:lnTo>
                  <a:lnTo>
                    <a:pt x="1523" y="750"/>
                  </a:lnTo>
                  <a:lnTo>
                    <a:pt x="1510" y="768"/>
                  </a:lnTo>
                  <a:lnTo>
                    <a:pt x="1501" y="789"/>
                  </a:lnTo>
                  <a:lnTo>
                    <a:pt x="1498" y="812"/>
                  </a:lnTo>
                  <a:lnTo>
                    <a:pt x="1501" y="834"/>
                  </a:lnTo>
                  <a:lnTo>
                    <a:pt x="1510" y="855"/>
                  </a:lnTo>
                  <a:lnTo>
                    <a:pt x="1523" y="872"/>
                  </a:lnTo>
                  <a:lnTo>
                    <a:pt x="1540" y="886"/>
                  </a:lnTo>
                  <a:lnTo>
                    <a:pt x="1561" y="894"/>
                  </a:lnTo>
                  <a:lnTo>
                    <a:pt x="1584" y="898"/>
                  </a:lnTo>
                  <a:lnTo>
                    <a:pt x="1700" y="898"/>
                  </a:lnTo>
                  <a:lnTo>
                    <a:pt x="1723" y="894"/>
                  </a:lnTo>
                  <a:lnTo>
                    <a:pt x="1743" y="886"/>
                  </a:lnTo>
                  <a:lnTo>
                    <a:pt x="1760" y="872"/>
                  </a:lnTo>
                  <a:lnTo>
                    <a:pt x="1774" y="855"/>
                  </a:lnTo>
                  <a:lnTo>
                    <a:pt x="1782" y="834"/>
                  </a:lnTo>
                  <a:lnTo>
                    <a:pt x="1786" y="812"/>
                  </a:lnTo>
                  <a:lnTo>
                    <a:pt x="1782" y="789"/>
                  </a:lnTo>
                  <a:lnTo>
                    <a:pt x="1774" y="768"/>
                  </a:lnTo>
                  <a:lnTo>
                    <a:pt x="1760" y="750"/>
                  </a:lnTo>
                  <a:lnTo>
                    <a:pt x="1743" y="738"/>
                  </a:lnTo>
                  <a:lnTo>
                    <a:pt x="1723" y="728"/>
                  </a:lnTo>
                  <a:lnTo>
                    <a:pt x="1700" y="726"/>
                  </a:lnTo>
                  <a:lnTo>
                    <a:pt x="1584" y="726"/>
                  </a:lnTo>
                  <a:close/>
                  <a:moveTo>
                    <a:pt x="2008" y="0"/>
                  </a:moveTo>
                  <a:lnTo>
                    <a:pt x="2027" y="1"/>
                  </a:lnTo>
                  <a:lnTo>
                    <a:pt x="2045" y="6"/>
                  </a:lnTo>
                  <a:lnTo>
                    <a:pt x="2061" y="15"/>
                  </a:lnTo>
                  <a:lnTo>
                    <a:pt x="2075" y="26"/>
                  </a:lnTo>
                  <a:lnTo>
                    <a:pt x="2087" y="42"/>
                  </a:lnTo>
                  <a:lnTo>
                    <a:pt x="2095" y="59"/>
                  </a:lnTo>
                  <a:lnTo>
                    <a:pt x="2099" y="78"/>
                  </a:lnTo>
                  <a:lnTo>
                    <a:pt x="2097" y="96"/>
                  </a:lnTo>
                  <a:lnTo>
                    <a:pt x="2093" y="115"/>
                  </a:lnTo>
                  <a:lnTo>
                    <a:pt x="1966" y="458"/>
                  </a:lnTo>
                  <a:lnTo>
                    <a:pt x="2626" y="1449"/>
                  </a:lnTo>
                  <a:lnTo>
                    <a:pt x="2636" y="1468"/>
                  </a:lnTo>
                  <a:lnTo>
                    <a:pt x="2640" y="1490"/>
                  </a:lnTo>
                  <a:lnTo>
                    <a:pt x="2639" y="1512"/>
                  </a:lnTo>
                  <a:lnTo>
                    <a:pt x="2630" y="1534"/>
                  </a:lnTo>
                  <a:lnTo>
                    <a:pt x="2575" y="1646"/>
                  </a:lnTo>
                  <a:lnTo>
                    <a:pt x="2553" y="1684"/>
                  </a:lnTo>
                  <a:lnTo>
                    <a:pt x="2525" y="1719"/>
                  </a:lnTo>
                  <a:lnTo>
                    <a:pt x="2493" y="1748"/>
                  </a:lnTo>
                  <a:lnTo>
                    <a:pt x="2457" y="1773"/>
                  </a:lnTo>
                  <a:lnTo>
                    <a:pt x="2418" y="1794"/>
                  </a:lnTo>
                  <a:lnTo>
                    <a:pt x="2376" y="1808"/>
                  </a:lnTo>
                  <a:lnTo>
                    <a:pt x="2333" y="1816"/>
                  </a:lnTo>
                  <a:lnTo>
                    <a:pt x="2289" y="1819"/>
                  </a:lnTo>
                  <a:lnTo>
                    <a:pt x="2245" y="1814"/>
                  </a:lnTo>
                  <a:lnTo>
                    <a:pt x="2202" y="1805"/>
                  </a:lnTo>
                  <a:lnTo>
                    <a:pt x="2161" y="1789"/>
                  </a:lnTo>
                  <a:lnTo>
                    <a:pt x="2122" y="1766"/>
                  </a:lnTo>
                  <a:lnTo>
                    <a:pt x="1881" y="1605"/>
                  </a:lnTo>
                  <a:lnTo>
                    <a:pt x="1840" y="1635"/>
                  </a:lnTo>
                  <a:lnTo>
                    <a:pt x="1796" y="1660"/>
                  </a:lnTo>
                  <a:lnTo>
                    <a:pt x="1752" y="1677"/>
                  </a:lnTo>
                  <a:lnTo>
                    <a:pt x="1705" y="1690"/>
                  </a:lnTo>
                  <a:lnTo>
                    <a:pt x="1656" y="1696"/>
                  </a:lnTo>
                  <a:lnTo>
                    <a:pt x="1613" y="1695"/>
                  </a:lnTo>
                  <a:lnTo>
                    <a:pt x="1572" y="1690"/>
                  </a:lnTo>
                  <a:lnTo>
                    <a:pt x="1532" y="1682"/>
                  </a:lnTo>
                  <a:lnTo>
                    <a:pt x="1495" y="1671"/>
                  </a:lnTo>
                  <a:lnTo>
                    <a:pt x="1517" y="1728"/>
                  </a:lnTo>
                  <a:lnTo>
                    <a:pt x="1543" y="1789"/>
                  </a:lnTo>
                  <a:lnTo>
                    <a:pt x="1571" y="1852"/>
                  </a:lnTo>
                  <a:lnTo>
                    <a:pt x="1603" y="1917"/>
                  </a:lnTo>
                  <a:lnTo>
                    <a:pt x="1635" y="1985"/>
                  </a:lnTo>
                  <a:lnTo>
                    <a:pt x="1670" y="2052"/>
                  </a:lnTo>
                  <a:lnTo>
                    <a:pt x="1706" y="2121"/>
                  </a:lnTo>
                  <a:lnTo>
                    <a:pt x="1743" y="2190"/>
                  </a:lnTo>
                  <a:lnTo>
                    <a:pt x="1781" y="2258"/>
                  </a:lnTo>
                  <a:lnTo>
                    <a:pt x="1818" y="2326"/>
                  </a:lnTo>
                  <a:lnTo>
                    <a:pt x="1856" y="2392"/>
                  </a:lnTo>
                  <a:lnTo>
                    <a:pt x="1893" y="2457"/>
                  </a:lnTo>
                  <a:lnTo>
                    <a:pt x="1931" y="2519"/>
                  </a:lnTo>
                  <a:lnTo>
                    <a:pt x="1966" y="2578"/>
                  </a:lnTo>
                  <a:lnTo>
                    <a:pt x="2000" y="2635"/>
                  </a:lnTo>
                  <a:lnTo>
                    <a:pt x="2033" y="2688"/>
                  </a:lnTo>
                  <a:lnTo>
                    <a:pt x="2061" y="2735"/>
                  </a:lnTo>
                  <a:lnTo>
                    <a:pt x="2089" y="2779"/>
                  </a:lnTo>
                  <a:lnTo>
                    <a:pt x="2114" y="2817"/>
                  </a:lnTo>
                  <a:lnTo>
                    <a:pt x="2123" y="2835"/>
                  </a:lnTo>
                  <a:lnTo>
                    <a:pt x="2128" y="2855"/>
                  </a:lnTo>
                  <a:lnTo>
                    <a:pt x="2128" y="2873"/>
                  </a:lnTo>
                  <a:lnTo>
                    <a:pt x="2123" y="2892"/>
                  </a:lnTo>
                  <a:lnTo>
                    <a:pt x="2115" y="2909"/>
                  </a:lnTo>
                  <a:lnTo>
                    <a:pt x="2102" y="2924"/>
                  </a:lnTo>
                  <a:lnTo>
                    <a:pt x="1946" y="3082"/>
                  </a:lnTo>
                  <a:lnTo>
                    <a:pt x="185" y="3082"/>
                  </a:lnTo>
                  <a:lnTo>
                    <a:pt x="168" y="3036"/>
                  </a:lnTo>
                  <a:lnTo>
                    <a:pt x="149" y="2984"/>
                  </a:lnTo>
                  <a:lnTo>
                    <a:pt x="132" y="2929"/>
                  </a:lnTo>
                  <a:lnTo>
                    <a:pt x="113" y="2867"/>
                  </a:lnTo>
                  <a:lnTo>
                    <a:pt x="96" y="2801"/>
                  </a:lnTo>
                  <a:lnTo>
                    <a:pt x="79" y="2730"/>
                  </a:lnTo>
                  <a:lnTo>
                    <a:pt x="61" y="2655"/>
                  </a:lnTo>
                  <a:lnTo>
                    <a:pt x="46" y="2575"/>
                  </a:lnTo>
                  <a:lnTo>
                    <a:pt x="32" y="2491"/>
                  </a:lnTo>
                  <a:lnTo>
                    <a:pt x="21" y="2402"/>
                  </a:lnTo>
                  <a:lnTo>
                    <a:pt x="12" y="2309"/>
                  </a:lnTo>
                  <a:lnTo>
                    <a:pt x="5" y="2213"/>
                  </a:lnTo>
                  <a:lnTo>
                    <a:pt x="1" y="2112"/>
                  </a:lnTo>
                  <a:lnTo>
                    <a:pt x="0" y="2008"/>
                  </a:lnTo>
                  <a:lnTo>
                    <a:pt x="2" y="1899"/>
                  </a:lnTo>
                  <a:lnTo>
                    <a:pt x="8" y="1787"/>
                  </a:lnTo>
                  <a:lnTo>
                    <a:pt x="18" y="1671"/>
                  </a:lnTo>
                  <a:lnTo>
                    <a:pt x="34" y="1553"/>
                  </a:lnTo>
                  <a:lnTo>
                    <a:pt x="53" y="1431"/>
                  </a:lnTo>
                  <a:lnTo>
                    <a:pt x="79" y="1306"/>
                  </a:lnTo>
                  <a:lnTo>
                    <a:pt x="102" y="1212"/>
                  </a:lnTo>
                  <a:lnTo>
                    <a:pt x="127" y="1124"/>
                  </a:lnTo>
                  <a:lnTo>
                    <a:pt x="156" y="1041"/>
                  </a:lnTo>
                  <a:lnTo>
                    <a:pt x="189" y="964"/>
                  </a:lnTo>
                  <a:lnTo>
                    <a:pt x="222" y="891"/>
                  </a:lnTo>
                  <a:lnTo>
                    <a:pt x="259" y="822"/>
                  </a:lnTo>
                  <a:lnTo>
                    <a:pt x="298" y="758"/>
                  </a:lnTo>
                  <a:lnTo>
                    <a:pt x="338" y="699"/>
                  </a:lnTo>
                  <a:lnTo>
                    <a:pt x="381" y="645"/>
                  </a:lnTo>
                  <a:lnTo>
                    <a:pt x="424" y="594"/>
                  </a:lnTo>
                  <a:lnTo>
                    <a:pt x="468" y="547"/>
                  </a:lnTo>
                  <a:lnTo>
                    <a:pt x="513" y="504"/>
                  </a:lnTo>
                  <a:lnTo>
                    <a:pt x="558" y="466"/>
                  </a:lnTo>
                  <a:lnTo>
                    <a:pt x="604" y="430"/>
                  </a:lnTo>
                  <a:lnTo>
                    <a:pt x="649" y="398"/>
                  </a:lnTo>
                  <a:lnTo>
                    <a:pt x="695" y="369"/>
                  </a:lnTo>
                  <a:lnTo>
                    <a:pt x="739" y="342"/>
                  </a:lnTo>
                  <a:lnTo>
                    <a:pt x="783" y="319"/>
                  </a:lnTo>
                  <a:lnTo>
                    <a:pt x="826" y="298"/>
                  </a:lnTo>
                  <a:lnTo>
                    <a:pt x="895" y="269"/>
                  </a:lnTo>
                  <a:lnTo>
                    <a:pt x="961" y="246"/>
                  </a:lnTo>
                  <a:lnTo>
                    <a:pt x="1024" y="226"/>
                  </a:lnTo>
                  <a:lnTo>
                    <a:pt x="1086" y="211"/>
                  </a:lnTo>
                  <a:lnTo>
                    <a:pt x="1143" y="199"/>
                  </a:lnTo>
                  <a:lnTo>
                    <a:pt x="1195" y="190"/>
                  </a:lnTo>
                  <a:lnTo>
                    <a:pt x="1242" y="184"/>
                  </a:lnTo>
                  <a:lnTo>
                    <a:pt x="1284" y="181"/>
                  </a:lnTo>
                  <a:lnTo>
                    <a:pt x="1319" y="180"/>
                  </a:lnTo>
                  <a:lnTo>
                    <a:pt x="1348" y="178"/>
                  </a:lnTo>
                  <a:lnTo>
                    <a:pt x="1368" y="178"/>
                  </a:lnTo>
                  <a:lnTo>
                    <a:pt x="1990" y="2"/>
                  </a:lnTo>
                  <a:lnTo>
                    <a:pt x="2008"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algn="ctr"/>
              <a:endParaRPr lang="en-US" sz="1350" dirty="0"/>
            </a:p>
          </p:txBody>
        </p:sp>
      </p:grpSp>
      <p:grpSp>
        <p:nvGrpSpPr>
          <p:cNvPr id="34" name="Group 33"/>
          <p:cNvGrpSpPr/>
          <p:nvPr/>
        </p:nvGrpSpPr>
        <p:grpSpPr>
          <a:xfrm>
            <a:off x="526884" y="1714811"/>
            <a:ext cx="3406516" cy="344479"/>
            <a:chOff x="1323320" y="1130888"/>
            <a:chExt cx="3921213" cy="298537"/>
          </a:xfrm>
        </p:grpSpPr>
        <p:cxnSp>
          <p:nvCxnSpPr>
            <p:cNvPr id="30" name="Straight Connector 29"/>
            <p:cNvCxnSpPr/>
            <p:nvPr/>
          </p:nvCxnSpPr>
          <p:spPr>
            <a:xfrm flipH="1" flipV="1">
              <a:off x="4898842" y="1130888"/>
              <a:ext cx="345691" cy="298537"/>
            </a:xfrm>
            <a:prstGeom prst="line">
              <a:avLst/>
            </a:prstGeom>
            <a:ln>
              <a:solidFill>
                <a:srgbClr val="192541"/>
              </a:solidFill>
              <a:head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323320" y="1130888"/>
              <a:ext cx="3575524" cy="0"/>
            </a:xfrm>
            <a:prstGeom prst="line">
              <a:avLst/>
            </a:prstGeom>
            <a:ln>
              <a:solidFill>
                <a:srgbClr val="19254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715894" y="1890658"/>
            <a:ext cx="854366" cy="668313"/>
            <a:chOff x="4954526" y="1377876"/>
            <a:chExt cx="1139154" cy="891083"/>
          </a:xfrm>
        </p:grpSpPr>
        <p:sp>
          <p:nvSpPr>
            <p:cNvPr id="81" name="Rectangle 80">
              <a:extLst>
                <a:ext uri="{FF2B5EF4-FFF2-40B4-BE49-F238E27FC236}">
                  <a16:creationId xmlns:a16="http://schemas.microsoft.com/office/drawing/2014/main" id="{EDC1B8FD-9EB0-438D-B538-50A59FB7B323}"/>
                </a:ext>
              </a:extLst>
            </p:cNvPr>
            <p:cNvSpPr/>
            <p:nvPr>
              <p:custDataLst>
                <p:tags r:id="rId7"/>
              </p:custDataLst>
            </p:nvPr>
          </p:nvSpPr>
          <p:spPr>
            <a:xfrm>
              <a:off x="5380717" y="1377876"/>
              <a:ext cx="471540" cy="35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b="1" dirty="0"/>
                <a:t>1</a:t>
              </a:r>
            </a:p>
          </p:txBody>
        </p:sp>
        <p:sp>
          <p:nvSpPr>
            <p:cNvPr id="82" name="TextBox 89">
              <a:extLst>
                <a:ext uri="{FF2B5EF4-FFF2-40B4-BE49-F238E27FC236}">
                  <a16:creationId xmlns:a16="http://schemas.microsoft.com/office/drawing/2014/main" id="{90F719C6-75C2-4448-8715-0E759802C7A8}"/>
                </a:ext>
              </a:extLst>
            </p:cNvPr>
            <p:cNvSpPr txBox="1"/>
            <p:nvPr/>
          </p:nvSpPr>
          <p:spPr>
            <a:xfrm>
              <a:off x="4954526" y="1776517"/>
              <a:ext cx="1139154" cy="4924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rPr>
                <a:t>Target Mid Market</a:t>
              </a:r>
            </a:p>
          </p:txBody>
        </p:sp>
        <p:cxnSp>
          <p:nvCxnSpPr>
            <p:cNvPr id="36" name="Straight Connector 35"/>
            <p:cNvCxnSpPr/>
            <p:nvPr/>
          </p:nvCxnSpPr>
          <p:spPr>
            <a:xfrm>
              <a:off x="5059508" y="1746196"/>
              <a:ext cx="637157" cy="0"/>
            </a:xfrm>
            <a:prstGeom prst="line">
              <a:avLst/>
            </a:prstGeom>
            <a:ln w="3810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5" name="TextBox 91">
            <a:extLst>
              <a:ext uri="{FF2B5EF4-FFF2-40B4-BE49-F238E27FC236}">
                <a16:creationId xmlns:a16="http://schemas.microsoft.com/office/drawing/2014/main" id="{2C724E6F-0879-49D4-A177-A0968C4BF980}"/>
              </a:ext>
            </a:extLst>
          </p:cNvPr>
          <p:cNvSpPr txBox="1"/>
          <p:nvPr/>
        </p:nvSpPr>
        <p:spPr>
          <a:xfrm>
            <a:off x="434087" y="1709543"/>
            <a:ext cx="2600253" cy="861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USD 5 million to 50 million dollars in revenue</a:t>
            </a:r>
          </a:p>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Companies with recurring cashflows</a:t>
            </a:r>
          </a:p>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Defensive and growing companies – niche offering</a:t>
            </a:r>
          </a:p>
        </p:txBody>
      </p:sp>
      <p:grpSp>
        <p:nvGrpSpPr>
          <p:cNvPr id="88" name="Group 87"/>
          <p:cNvGrpSpPr/>
          <p:nvPr/>
        </p:nvGrpSpPr>
        <p:grpSpPr>
          <a:xfrm>
            <a:off x="3049531" y="2567149"/>
            <a:ext cx="981200" cy="527891"/>
            <a:chOff x="4967833" y="1377876"/>
            <a:chExt cx="1308267" cy="703855"/>
          </a:xfrm>
        </p:grpSpPr>
        <p:sp>
          <p:nvSpPr>
            <p:cNvPr id="89" name="Rectangle 88">
              <a:extLst>
                <a:ext uri="{FF2B5EF4-FFF2-40B4-BE49-F238E27FC236}">
                  <a16:creationId xmlns:a16="http://schemas.microsoft.com/office/drawing/2014/main" id="{EDC1B8FD-9EB0-438D-B538-50A59FB7B323}"/>
                </a:ext>
              </a:extLst>
            </p:cNvPr>
            <p:cNvSpPr/>
            <p:nvPr>
              <p:custDataLst>
                <p:tags r:id="rId6"/>
              </p:custDataLst>
            </p:nvPr>
          </p:nvSpPr>
          <p:spPr>
            <a:xfrm>
              <a:off x="5380717" y="1377876"/>
              <a:ext cx="471540" cy="35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b="1" dirty="0">
                  <a:solidFill>
                    <a:schemeClr val="tx1">
                      <a:lumMod val="50000"/>
                    </a:schemeClr>
                  </a:solidFill>
                </a:rPr>
                <a:t>2</a:t>
              </a:r>
            </a:p>
          </p:txBody>
        </p:sp>
        <p:sp>
          <p:nvSpPr>
            <p:cNvPr id="90" name="TextBox 89">
              <a:extLst>
                <a:ext uri="{FF2B5EF4-FFF2-40B4-BE49-F238E27FC236}">
                  <a16:creationId xmlns:a16="http://schemas.microsoft.com/office/drawing/2014/main" id="{90F719C6-75C2-4448-8715-0E759802C7A8}"/>
                </a:ext>
              </a:extLst>
            </p:cNvPr>
            <p:cNvSpPr txBox="1"/>
            <p:nvPr/>
          </p:nvSpPr>
          <p:spPr>
            <a:xfrm>
              <a:off x="4967833" y="1773955"/>
              <a:ext cx="1308267" cy="307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1">
                      <a:lumMod val="50000"/>
                    </a:schemeClr>
                  </a:solidFill>
                </a:rPr>
                <a:t>Sourcing</a:t>
              </a:r>
            </a:p>
          </p:txBody>
        </p:sp>
        <p:cxnSp>
          <p:nvCxnSpPr>
            <p:cNvPr id="91" name="Straight Connector 90"/>
            <p:cNvCxnSpPr/>
            <p:nvPr/>
          </p:nvCxnSpPr>
          <p:spPr>
            <a:xfrm>
              <a:off x="5059508" y="1746196"/>
              <a:ext cx="637157" cy="0"/>
            </a:xfrm>
            <a:prstGeom prst="line">
              <a:avLst/>
            </a:prstGeom>
            <a:ln w="38100" cap="sq">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3043660" y="3468211"/>
            <a:ext cx="981200" cy="520497"/>
            <a:chOff x="4954525" y="1377876"/>
            <a:chExt cx="1308267" cy="693996"/>
          </a:xfrm>
        </p:grpSpPr>
        <p:sp>
          <p:nvSpPr>
            <p:cNvPr id="93" name="Rectangle 92">
              <a:extLst>
                <a:ext uri="{FF2B5EF4-FFF2-40B4-BE49-F238E27FC236}">
                  <a16:creationId xmlns:a16="http://schemas.microsoft.com/office/drawing/2014/main" id="{EDC1B8FD-9EB0-438D-B538-50A59FB7B323}"/>
                </a:ext>
              </a:extLst>
            </p:cNvPr>
            <p:cNvSpPr/>
            <p:nvPr>
              <p:custDataLst>
                <p:tags r:id="rId5"/>
              </p:custDataLst>
            </p:nvPr>
          </p:nvSpPr>
          <p:spPr>
            <a:xfrm>
              <a:off x="5380717" y="1377876"/>
              <a:ext cx="471540" cy="35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b="1" dirty="0"/>
                <a:t>3</a:t>
              </a:r>
            </a:p>
          </p:txBody>
        </p:sp>
        <p:sp>
          <p:nvSpPr>
            <p:cNvPr id="94" name="TextBox 93">
              <a:extLst>
                <a:ext uri="{FF2B5EF4-FFF2-40B4-BE49-F238E27FC236}">
                  <a16:creationId xmlns:a16="http://schemas.microsoft.com/office/drawing/2014/main" id="{90F719C6-75C2-4448-8715-0E759802C7A8}"/>
                </a:ext>
              </a:extLst>
            </p:cNvPr>
            <p:cNvSpPr txBox="1"/>
            <p:nvPr/>
          </p:nvSpPr>
          <p:spPr>
            <a:xfrm>
              <a:off x="4954525" y="1764096"/>
              <a:ext cx="1308267" cy="307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rPr>
                <a:t>Geography</a:t>
              </a:r>
            </a:p>
          </p:txBody>
        </p:sp>
        <p:cxnSp>
          <p:nvCxnSpPr>
            <p:cNvPr id="95" name="Straight Connector 94"/>
            <p:cNvCxnSpPr/>
            <p:nvPr/>
          </p:nvCxnSpPr>
          <p:spPr>
            <a:xfrm>
              <a:off x="5059508" y="1746196"/>
              <a:ext cx="637157" cy="0"/>
            </a:xfrm>
            <a:prstGeom prst="line">
              <a:avLst/>
            </a:prstGeom>
            <a:ln w="38100" cap="sq">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5128666" y="3464211"/>
            <a:ext cx="981200" cy="520497"/>
            <a:chOff x="4547478" y="1377876"/>
            <a:chExt cx="1308267" cy="693996"/>
          </a:xfrm>
        </p:grpSpPr>
        <p:sp>
          <p:nvSpPr>
            <p:cNvPr id="97" name="Rectangle 96">
              <a:extLst>
                <a:ext uri="{FF2B5EF4-FFF2-40B4-BE49-F238E27FC236}">
                  <a16:creationId xmlns:a16="http://schemas.microsoft.com/office/drawing/2014/main" id="{EDC1B8FD-9EB0-438D-B538-50A59FB7B323}"/>
                </a:ext>
              </a:extLst>
            </p:cNvPr>
            <p:cNvSpPr/>
            <p:nvPr>
              <p:custDataLst>
                <p:tags r:id="rId4"/>
              </p:custDataLst>
            </p:nvPr>
          </p:nvSpPr>
          <p:spPr>
            <a:xfrm>
              <a:off x="4913781" y="1377876"/>
              <a:ext cx="471540" cy="35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b="1" dirty="0">
                  <a:solidFill>
                    <a:schemeClr val="tx1">
                      <a:lumMod val="50000"/>
                    </a:schemeClr>
                  </a:solidFill>
                </a:rPr>
                <a:t>6</a:t>
              </a:r>
            </a:p>
          </p:txBody>
        </p:sp>
        <p:sp>
          <p:nvSpPr>
            <p:cNvPr id="98" name="TextBox 97">
              <a:extLst>
                <a:ext uri="{FF2B5EF4-FFF2-40B4-BE49-F238E27FC236}">
                  <a16:creationId xmlns:a16="http://schemas.microsoft.com/office/drawing/2014/main" id="{90F719C6-75C2-4448-8715-0E759802C7A8}"/>
                </a:ext>
              </a:extLst>
            </p:cNvPr>
            <p:cNvSpPr txBox="1"/>
            <p:nvPr/>
          </p:nvSpPr>
          <p:spPr>
            <a:xfrm>
              <a:off x="4547478" y="1764096"/>
              <a:ext cx="1308267" cy="307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b="1" dirty="0">
                  <a:solidFill>
                    <a:schemeClr val="tx1">
                      <a:lumMod val="50000"/>
                    </a:schemeClr>
                  </a:solidFill>
                </a:rPr>
                <a:t>Governance</a:t>
              </a:r>
            </a:p>
          </p:txBody>
        </p:sp>
        <p:cxnSp>
          <p:nvCxnSpPr>
            <p:cNvPr id="99" name="Straight Connector 98"/>
            <p:cNvCxnSpPr/>
            <p:nvPr/>
          </p:nvCxnSpPr>
          <p:spPr>
            <a:xfrm>
              <a:off x="5059508" y="1746196"/>
              <a:ext cx="637157" cy="0"/>
            </a:xfrm>
            <a:prstGeom prst="line">
              <a:avLst/>
            </a:prstGeom>
            <a:ln w="38100" cap="sq">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5412911" y="2561242"/>
            <a:ext cx="681074" cy="797496"/>
            <a:chOff x="4913781" y="1377876"/>
            <a:chExt cx="908098" cy="1063328"/>
          </a:xfrm>
        </p:grpSpPr>
        <p:sp>
          <p:nvSpPr>
            <p:cNvPr id="109" name="Rectangle 108">
              <a:extLst>
                <a:ext uri="{FF2B5EF4-FFF2-40B4-BE49-F238E27FC236}">
                  <a16:creationId xmlns:a16="http://schemas.microsoft.com/office/drawing/2014/main" id="{EDC1B8FD-9EB0-438D-B538-50A59FB7B323}"/>
                </a:ext>
              </a:extLst>
            </p:cNvPr>
            <p:cNvSpPr/>
            <p:nvPr>
              <p:custDataLst>
                <p:tags r:id="rId3"/>
              </p:custDataLst>
            </p:nvPr>
          </p:nvSpPr>
          <p:spPr>
            <a:xfrm>
              <a:off x="4913781" y="1377876"/>
              <a:ext cx="471540" cy="35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b="1" dirty="0"/>
                <a:t>5</a:t>
              </a:r>
            </a:p>
          </p:txBody>
        </p:sp>
        <p:sp>
          <p:nvSpPr>
            <p:cNvPr id="110" name="TextBox 109">
              <a:extLst>
                <a:ext uri="{FF2B5EF4-FFF2-40B4-BE49-F238E27FC236}">
                  <a16:creationId xmlns:a16="http://schemas.microsoft.com/office/drawing/2014/main" id="{90F719C6-75C2-4448-8715-0E759802C7A8}"/>
                </a:ext>
              </a:extLst>
            </p:cNvPr>
            <p:cNvSpPr txBox="1"/>
            <p:nvPr/>
          </p:nvSpPr>
          <p:spPr>
            <a:xfrm>
              <a:off x="4973480" y="1764096"/>
              <a:ext cx="848399"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b="1" dirty="0">
                  <a:solidFill>
                    <a:schemeClr val="bg1"/>
                  </a:solidFill>
                </a:rPr>
                <a:t>Annual Yield and Returns</a:t>
              </a:r>
            </a:p>
          </p:txBody>
        </p:sp>
        <p:cxnSp>
          <p:nvCxnSpPr>
            <p:cNvPr id="111" name="Straight Connector 110"/>
            <p:cNvCxnSpPr/>
            <p:nvPr/>
          </p:nvCxnSpPr>
          <p:spPr>
            <a:xfrm>
              <a:off x="5059508" y="1746196"/>
              <a:ext cx="637157" cy="0"/>
            </a:xfrm>
            <a:prstGeom prst="line">
              <a:avLst/>
            </a:prstGeom>
            <a:ln w="38100" cap="sq">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4597231" y="1826677"/>
            <a:ext cx="849521" cy="780377"/>
            <a:chOff x="4689185" y="1377876"/>
            <a:chExt cx="1132694" cy="1040503"/>
          </a:xfrm>
        </p:grpSpPr>
        <p:sp>
          <p:nvSpPr>
            <p:cNvPr id="113" name="Rectangle 112">
              <a:extLst>
                <a:ext uri="{FF2B5EF4-FFF2-40B4-BE49-F238E27FC236}">
                  <a16:creationId xmlns:a16="http://schemas.microsoft.com/office/drawing/2014/main" id="{EDC1B8FD-9EB0-438D-B538-50A59FB7B323}"/>
                </a:ext>
              </a:extLst>
            </p:cNvPr>
            <p:cNvSpPr/>
            <p:nvPr>
              <p:custDataLst>
                <p:tags r:id="rId2"/>
              </p:custDataLst>
            </p:nvPr>
          </p:nvSpPr>
          <p:spPr>
            <a:xfrm>
              <a:off x="4913781" y="1377876"/>
              <a:ext cx="471540" cy="35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b="1" dirty="0"/>
                <a:t>4</a:t>
              </a:r>
            </a:p>
          </p:txBody>
        </p:sp>
        <p:sp>
          <p:nvSpPr>
            <p:cNvPr id="114" name="TextBox 113">
              <a:extLst>
                <a:ext uri="{FF2B5EF4-FFF2-40B4-BE49-F238E27FC236}">
                  <a16:creationId xmlns:a16="http://schemas.microsoft.com/office/drawing/2014/main" id="{90F719C6-75C2-4448-8715-0E759802C7A8}"/>
                </a:ext>
              </a:extLst>
            </p:cNvPr>
            <p:cNvSpPr txBox="1"/>
            <p:nvPr/>
          </p:nvSpPr>
          <p:spPr>
            <a:xfrm>
              <a:off x="4689185" y="1764096"/>
              <a:ext cx="1132694" cy="6542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63" b="1" dirty="0">
                  <a:solidFill>
                    <a:schemeClr val="bg1"/>
                  </a:solidFill>
                </a:rPr>
                <a:t>Structuring and Downside Protection</a:t>
              </a:r>
            </a:p>
          </p:txBody>
        </p:sp>
        <p:cxnSp>
          <p:nvCxnSpPr>
            <p:cNvPr id="115" name="Straight Connector 114"/>
            <p:cNvCxnSpPr/>
            <p:nvPr/>
          </p:nvCxnSpPr>
          <p:spPr>
            <a:xfrm>
              <a:off x="5059508" y="1746196"/>
              <a:ext cx="637157" cy="0"/>
            </a:xfrm>
            <a:prstGeom prst="line">
              <a:avLst/>
            </a:prstGeom>
            <a:ln w="38100" cap="sq">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flipH="1">
            <a:off x="5200721" y="1714811"/>
            <a:ext cx="3402627" cy="345984"/>
            <a:chOff x="2031139" y="1130888"/>
            <a:chExt cx="3213394" cy="298537"/>
          </a:xfrm>
        </p:grpSpPr>
        <p:cxnSp>
          <p:nvCxnSpPr>
            <p:cNvPr id="117" name="Straight Connector 116"/>
            <p:cNvCxnSpPr/>
            <p:nvPr/>
          </p:nvCxnSpPr>
          <p:spPr>
            <a:xfrm flipH="1" flipV="1">
              <a:off x="4898842" y="1130888"/>
              <a:ext cx="345691" cy="298537"/>
            </a:xfrm>
            <a:prstGeom prst="line">
              <a:avLst/>
            </a:prstGeom>
            <a:ln>
              <a:solidFill>
                <a:srgbClr val="192541"/>
              </a:solidFill>
              <a:head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2031139" y="1130888"/>
              <a:ext cx="2867704" cy="0"/>
            </a:xfrm>
            <a:prstGeom prst="line">
              <a:avLst/>
            </a:prstGeom>
            <a:ln>
              <a:solidFill>
                <a:srgbClr val="192541"/>
              </a:solidFill>
            </a:ln>
          </p:spPr>
          <p:style>
            <a:lnRef idx="1">
              <a:schemeClr val="accent1"/>
            </a:lnRef>
            <a:fillRef idx="0">
              <a:schemeClr val="accent1"/>
            </a:fillRef>
            <a:effectRef idx="0">
              <a:schemeClr val="accent1"/>
            </a:effectRef>
            <a:fontRef idx="minor">
              <a:schemeClr val="tx1"/>
            </a:fontRef>
          </p:style>
        </p:cxnSp>
      </p:grpSp>
      <p:sp>
        <p:nvSpPr>
          <p:cNvPr id="122" name="TextBox 107">
            <a:extLst>
              <a:ext uri="{FF2B5EF4-FFF2-40B4-BE49-F238E27FC236}">
                <a16:creationId xmlns:a16="http://schemas.microsoft.com/office/drawing/2014/main" id="{BC9CADA4-F826-403C-B3C2-E6F527D417DB}"/>
              </a:ext>
            </a:extLst>
          </p:cNvPr>
          <p:cNvSpPr txBox="1"/>
          <p:nvPr/>
        </p:nvSpPr>
        <p:spPr>
          <a:xfrm>
            <a:off x="5839675" y="1709543"/>
            <a:ext cx="2836782" cy="861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Structuring and downside protection</a:t>
            </a:r>
          </a:p>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Creditor friendly jurisdictions</a:t>
            </a:r>
          </a:p>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Minimum contractual returns</a:t>
            </a:r>
          </a:p>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Conservative opening leverage and adequate stress testing of operating drivers</a:t>
            </a:r>
          </a:p>
        </p:txBody>
      </p:sp>
      <p:grpSp>
        <p:nvGrpSpPr>
          <p:cNvPr id="130" name="Group 129"/>
          <p:cNvGrpSpPr/>
          <p:nvPr/>
        </p:nvGrpSpPr>
        <p:grpSpPr>
          <a:xfrm flipH="1" flipV="1">
            <a:off x="5850510" y="4322611"/>
            <a:ext cx="2752838" cy="225508"/>
            <a:chOff x="2031139" y="1130888"/>
            <a:chExt cx="3213394" cy="298537"/>
          </a:xfrm>
        </p:grpSpPr>
        <p:cxnSp>
          <p:nvCxnSpPr>
            <p:cNvPr id="131" name="Straight Connector 130"/>
            <p:cNvCxnSpPr/>
            <p:nvPr/>
          </p:nvCxnSpPr>
          <p:spPr>
            <a:xfrm flipH="1" flipV="1">
              <a:off x="4898842" y="1130888"/>
              <a:ext cx="345691" cy="298537"/>
            </a:xfrm>
            <a:prstGeom prst="line">
              <a:avLst/>
            </a:prstGeom>
            <a:ln>
              <a:solidFill>
                <a:srgbClr val="192541"/>
              </a:solidFill>
              <a:headEnd type="ova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2031139" y="1130888"/>
              <a:ext cx="2867704" cy="0"/>
            </a:xfrm>
            <a:prstGeom prst="line">
              <a:avLst/>
            </a:prstGeom>
            <a:ln>
              <a:solidFill>
                <a:srgbClr val="192541"/>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flipV="1">
            <a:off x="509165" y="4322612"/>
            <a:ext cx="2744769" cy="223903"/>
            <a:chOff x="1584841" y="1130888"/>
            <a:chExt cx="3659692" cy="298537"/>
          </a:xfrm>
        </p:grpSpPr>
        <p:cxnSp>
          <p:nvCxnSpPr>
            <p:cNvPr id="134" name="Straight Connector 133"/>
            <p:cNvCxnSpPr/>
            <p:nvPr/>
          </p:nvCxnSpPr>
          <p:spPr>
            <a:xfrm flipH="1" flipV="1">
              <a:off x="4898842" y="1130888"/>
              <a:ext cx="345691" cy="298537"/>
            </a:xfrm>
            <a:prstGeom prst="line">
              <a:avLst/>
            </a:prstGeom>
            <a:ln>
              <a:solidFill>
                <a:srgbClr val="192541"/>
              </a:solidFill>
              <a:head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1584841" y="1130888"/>
              <a:ext cx="3314002" cy="0"/>
            </a:xfrm>
            <a:prstGeom prst="line">
              <a:avLst/>
            </a:prstGeom>
            <a:ln>
              <a:solidFill>
                <a:srgbClr val="192541"/>
              </a:solidFill>
            </a:ln>
          </p:spPr>
          <p:style>
            <a:lnRef idx="1">
              <a:schemeClr val="accent1"/>
            </a:lnRef>
            <a:fillRef idx="0">
              <a:schemeClr val="accent1"/>
            </a:fillRef>
            <a:effectRef idx="0">
              <a:schemeClr val="accent1"/>
            </a:effectRef>
            <a:fontRef idx="minor">
              <a:schemeClr val="tx1"/>
            </a:fontRef>
          </p:style>
        </p:cxnSp>
      </p:grpSp>
      <p:cxnSp>
        <p:nvCxnSpPr>
          <p:cNvPr id="136" name="Straight Connector 135"/>
          <p:cNvCxnSpPr/>
          <p:nvPr/>
        </p:nvCxnSpPr>
        <p:spPr>
          <a:xfrm flipH="1">
            <a:off x="526884" y="2937766"/>
            <a:ext cx="2518883" cy="0"/>
          </a:xfrm>
          <a:prstGeom prst="line">
            <a:avLst/>
          </a:prstGeom>
          <a:ln>
            <a:solidFill>
              <a:srgbClr val="192541"/>
            </a:solidFill>
            <a:headEnd type="oval"/>
          </a:ln>
        </p:spPr>
        <p:style>
          <a:lnRef idx="1">
            <a:schemeClr val="accent1"/>
          </a:lnRef>
          <a:fillRef idx="0">
            <a:schemeClr val="accent1"/>
          </a:fillRef>
          <a:effectRef idx="0">
            <a:schemeClr val="accent1"/>
          </a:effectRef>
          <a:fontRef idx="minor">
            <a:schemeClr val="tx1"/>
          </a:fontRef>
        </p:style>
      </p:cxnSp>
      <p:sp>
        <p:nvSpPr>
          <p:cNvPr id="141" name="TextBox 104">
            <a:extLst>
              <a:ext uri="{FF2B5EF4-FFF2-40B4-BE49-F238E27FC236}">
                <a16:creationId xmlns:a16="http://schemas.microsoft.com/office/drawing/2014/main" id="{8CADA8FB-6F41-4AD7-96E1-1E5F111CB444}"/>
              </a:ext>
            </a:extLst>
          </p:cNvPr>
          <p:cNvSpPr txBox="1"/>
          <p:nvPr/>
        </p:nvSpPr>
        <p:spPr>
          <a:xfrm>
            <a:off x="434087" y="3840958"/>
            <a:ext cx="2534495"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MENA and South-East Asia as primary focus</a:t>
            </a:r>
          </a:p>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Sub-Saharan Africa as “opportunistic” focus</a:t>
            </a:r>
          </a:p>
        </p:txBody>
      </p:sp>
      <p:sp>
        <p:nvSpPr>
          <p:cNvPr id="144" name="TextBox 101">
            <a:extLst>
              <a:ext uri="{FF2B5EF4-FFF2-40B4-BE49-F238E27FC236}">
                <a16:creationId xmlns:a16="http://schemas.microsoft.com/office/drawing/2014/main" id="{76DD6A90-58CF-48A4-9BBA-16815BD65D76}"/>
              </a:ext>
            </a:extLst>
          </p:cNvPr>
          <p:cNvSpPr txBox="1"/>
          <p:nvPr/>
        </p:nvSpPr>
        <p:spPr>
          <a:xfrm>
            <a:off x="6210275" y="2932497"/>
            <a:ext cx="2466182" cy="861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Intended annual dividend between 7% to 8%</a:t>
            </a:r>
          </a:p>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IRRs in excess of 15% - combination of cash pay periodic return, PIK return and/or equity upside</a:t>
            </a:r>
          </a:p>
        </p:txBody>
      </p:sp>
      <p:cxnSp>
        <p:nvCxnSpPr>
          <p:cNvPr id="145" name="Straight Connector 144"/>
          <p:cNvCxnSpPr/>
          <p:nvPr/>
        </p:nvCxnSpPr>
        <p:spPr>
          <a:xfrm flipH="1">
            <a:off x="6084466" y="2937766"/>
            <a:ext cx="2518883" cy="0"/>
          </a:xfrm>
          <a:prstGeom prst="line">
            <a:avLst/>
          </a:prstGeom>
          <a:ln>
            <a:solidFill>
              <a:srgbClr val="19254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3" name="TextBox 104">
            <a:extLst>
              <a:ext uri="{FF2B5EF4-FFF2-40B4-BE49-F238E27FC236}">
                <a16:creationId xmlns:a16="http://schemas.microsoft.com/office/drawing/2014/main" id="{8CADA8FB-6F41-4AD7-96E1-1E5F111CB444}"/>
              </a:ext>
            </a:extLst>
          </p:cNvPr>
          <p:cNvSpPr txBox="1"/>
          <p:nvPr/>
        </p:nvSpPr>
        <p:spPr>
          <a:xfrm>
            <a:off x="6167093" y="3994846"/>
            <a:ext cx="2509364"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Board seat or Observer rights</a:t>
            </a:r>
          </a:p>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Monitoring of financial covenants</a:t>
            </a:r>
          </a:p>
          <a:p>
            <a:pPr marL="130969" indent="-130969">
              <a:buFont typeface="Wingdings" pitchFamily="2" charset="2"/>
              <a:buChar char="§"/>
            </a:pPr>
            <a:r>
              <a:rPr lang="en-US" sz="1000" dirty="0">
                <a:solidFill>
                  <a:srgbClr val="595959"/>
                </a:solidFill>
                <a:latin typeface="Arial" panose="020B0604020202020204" pitchFamily="34" charset="0"/>
                <a:cs typeface="Arial" panose="020B0604020202020204" pitchFamily="34" charset="0"/>
              </a:rPr>
              <a:t>Investor reporting</a:t>
            </a:r>
          </a:p>
        </p:txBody>
      </p:sp>
      <p:sp>
        <p:nvSpPr>
          <p:cNvPr id="201" name="TextBox 200">
            <a:extLst>
              <a:ext uri="{FF2B5EF4-FFF2-40B4-BE49-F238E27FC236}">
                <a16:creationId xmlns:a16="http://schemas.microsoft.com/office/drawing/2014/main" id="{87A833E5-8820-485A-A955-316C3DDC1FA6}"/>
              </a:ext>
            </a:extLst>
          </p:cNvPr>
          <p:cNvSpPr txBox="1"/>
          <p:nvPr/>
        </p:nvSpPr>
        <p:spPr>
          <a:xfrm>
            <a:off x="2963321" y="4581128"/>
            <a:ext cx="3217497" cy="253916"/>
          </a:xfrm>
          <a:prstGeom prst="rect">
            <a:avLst/>
          </a:prstGeom>
          <a:noFill/>
        </p:spPr>
        <p:txBody>
          <a:bodyPr wrap="square" rtlCol="0">
            <a:spAutoFit/>
          </a:bodyPr>
          <a:lstStyle/>
          <a:p>
            <a:pPr algn="ctr"/>
            <a:r>
              <a:rPr lang="en-US" sz="1050" b="1" dirty="0">
                <a:solidFill>
                  <a:schemeClr val="accent1"/>
                </a:solidFill>
              </a:rPr>
              <a:t>Illustrative List of sectors we aim to invest in:</a:t>
            </a:r>
          </a:p>
        </p:txBody>
      </p:sp>
      <p:grpSp>
        <p:nvGrpSpPr>
          <p:cNvPr id="190" name="Group 189"/>
          <p:cNvGrpSpPr/>
          <p:nvPr/>
        </p:nvGrpSpPr>
        <p:grpSpPr>
          <a:xfrm>
            <a:off x="2942005" y="4921280"/>
            <a:ext cx="3259991" cy="733957"/>
            <a:chOff x="2316175" y="2974483"/>
            <a:chExt cx="7562339" cy="1702591"/>
          </a:xfrm>
        </p:grpSpPr>
        <p:sp>
          <p:nvSpPr>
            <p:cNvPr id="191" name="Oval 190"/>
            <p:cNvSpPr/>
            <p:nvPr/>
          </p:nvSpPr>
          <p:spPr>
            <a:xfrm>
              <a:off x="2316175" y="2974483"/>
              <a:ext cx="1702591" cy="170259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50"/>
                </a:lnSpc>
              </a:pPr>
              <a:endParaRPr lang="en-US" sz="1500" dirty="0"/>
            </a:p>
            <a:p>
              <a:pPr algn="ctr">
                <a:lnSpc>
                  <a:spcPts val="750"/>
                </a:lnSpc>
              </a:pPr>
              <a:endParaRPr lang="en-US" sz="450" dirty="0"/>
            </a:p>
          </p:txBody>
        </p:sp>
        <p:sp>
          <p:nvSpPr>
            <p:cNvPr id="192" name="Oval 191"/>
            <p:cNvSpPr/>
            <p:nvPr/>
          </p:nvSpPr>
          <p:spPr>
            <a:xfrm>
              <a:off x="3792304" y="2974483"/>
              <a:ext cx="1702591" cy="1702591"/>
            </a:xfrm>
            <a:prstGeom prst="ellipse">
              <a:avLst/>
            </a:prstGeom>
            <a:solidFill>
              <a:schemeClr val="accent2">
                <a:alpha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50"/>
                </a:lnSpc>
              </a:pPr>
              <a:endParaRPr lang="en-US" sz="1500" dirty="0"/>
            </a:p>
            <a:p>
              <a:pPr algn="ctr">
                <a:lnSpc>
                  <a:spcPts val="750"/>
                </a:lnSpc>
              </a:pPr>
              <a:endParaRPr lang="en-US" sz="450" dirty="0"/>
            </a:p>
          </p:txBody>
        </p:sp>
        <p:sp>
          <p:nvSpPr>
            <p:cNvPr id="193" name="Oval 192"/>
            <p:cNvSpPr/>
            <p:nvPr/>
          </p:nvSpPr>
          <p:spPr>
            <a:xfrm>
              <a:off x="8175923" y="2974483"/>
              <a:ext cx="1702591" cy="170259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50"/>
                </a:lnSpc>
              </a:pPr>
              <a:endParaRPr lang="en-US" sz="1500" dirty="0"/>
            </a:p>
            <a:p>
              <a:pPr algn="ctr">
                <a:lnSpc>
                  <a:spcPts val="750"/>
                </a:lnSpc>
              </a:pPr>
              <a:endParaRPr lang="en-US" sz="450" dirty="0"/>
            </a:p>
          </p:txBody>
        </p:sp>
        <p:sp>
          <p:nvSpPr>
            <p:cNvPr id="194" name="Oval 193"/>
            <p:cNvSpPr/>
            <p:nvPr/>
          </p:nvSpPr>
          <p:spPr>
            <a:xfrm>
              <a:off x="6712301" y="2974483"/>
              <a:ext cx="1702591" cy="1702591"/>
            </a:xfrm>
            <a:prstGeom prst="ellipse">
              <a:avLst/>
            </a:prstGeom>
            <a:solidFill>
              <a:schemeClr val="accent2">
                <a:alpha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50"/>
                </a:lnSpc>
              </a:pPr>
              <a:endParaRPr lang="en-US" sz="1500" dirty="0"/>
            </a:p>
            <a:p>
              <a:pPr algn="ctr">
                <a:lnSpc>
                  <a:spcPts val="750"/>
                </a:lnSpc>
              </a:pPr>
              <a:endParaRPr lang="en-US" sz="450" dirty="0"/>
            </a:p>
          </p:txBody>
        </p:sp>
        <p:sp>
          <p:nvSpPr>
            <p:cNvPr id="199" name="Oval 198"/>
            <p:cNvSpPr/>
            <p:nvPr/>
          </p:nvSpPr>
          <p:spPr>
            <a:xfrm>
              <a:off x="5255926" y="2974483"/>
              <a:ext cx="1702591" cy="1702591"/>
            </a:xfrm>
            <a:prstGeom prst="ellipse">
              <a:avLst/>
            </a:prstGeom>
            <a:solidFill>
              <a:schemeClr val="accent4">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50"/>
                </a:lnSpc>
              </a:pPr>
              <a:endParaRPr lang="en-US" sz="1500" dirty="0"/>
            </a:p>
            <a:p>
              <a:pPr algn="ctr">
                <a:lnSpc>
                  <a:spcPts val="750"/>
                </a:lnSpc>
              </a:pPr>
              <a:endParaRPr lang="en-US" sz="450" dirty="0"/>
            </a:p>
          </p:txBody>
        </p:sp>
      </p:grpSp>
      <p:sp>
        <p:nvSpPr>
          <p:cNvPr id="51" name="Rectangle 50"/>
          <p:cNvSpPr/>
          <p:nvPr/>
        </p:nvSpPr>
        <p:spPr>
          <a:xfrm>
            <a:off x="2998641" y="5299997"/>
            <a:ext cx="620684" cy="207749"/>
          </a:xfrm>
          <a:prstGeom prst="rect">
            <a:avLst/>
          </a:prstGeom>
        </p:spPr>
        <p:txBody>
          <a:bodyPr wrap="none">
            <a:spAutoFit/>
          </a:bodyPr>
          <a:lstStyle/>
          <a:p>
            <a:pPr lvl="0" algn="ctr"/>
            <a:r>
              <a:rPr lang="en-US" sz="750" b="1" dirty="0">
                <a:solidFill>
                  <a:prstClr val="white"/>
                </a:solidFill>
              </a:rPr>
              <a:t>Healthcare</a:t>
            </a:r>
          </a:p>
        </p:txBody>
      </p:sp>
      <p:sp>
        <p:nvSpPr>
          <p:cNvPr id="208" name="Rectangle 207"/>
          <p:cNvSpPr/>
          <p:nvPr/>
        </p:nvSpPr>
        <p:spPr>
          <a:xfrm>
            <a:off x="3645780" y="5299997"/>
            <a:ext cx="582211" cy="207749"/>
          </a:xfrm>
          <a:prstGeom prst="rect">
            <a:avLst/>
          </a:prstGeom>
        </p:spPr>
        <p:txBody>
          <a:bodyPr wrap="none">
            <a:spAutoFit/>
          </a:bodyPr>
          <a:lstStyle/>
          <a:p>
            <a:pPr lvl="0" algn="ctr"/>
            <a:r>
              <a:rPr lang="en-US" sz="750" b="1" dirty="0">
                <a:solidFill>
                  <a:prstClr val="white"/>
                </a:solidFill>
              </a:rPr>
              <a:t>Education</a:t>
            </a:r>
          </a:p>
        </p:txBody>
      </p:sp>
      <p:sp>
        <p:nvSpPr>
          <p:cNvPr id="209" name="Rectangle 208"/>
          <p:cNvSpPr/>
          <p:nvPr/>
        </p:nvSpPr>
        <p:spPr>
          <a:xfrm>
            <a:off x="4296005" y="5299997"/>
            <a:ext cx="519694" cy="207749"/>
          </a:xfrm>
          <a:prstGeom prst="rect">
            <a:avLst/>
          </a:prstGeom>
        </p:spPr>
        <p:txBody>
          <a:bodyPr wrap="none">
            <a:spAutoFit/>
          </a:bodyPr>
          <a:lstStyle/>
          <a:p>
            <a:pPr lvl="0" algn="ctr"/>
            <a:r>
              <a:rPr lang="en-US" sz="750" b="1" dirty="0">
                <a:solidFill>
                  <a:prstClr val="white"/>
                </a:solidFill>
              </a:rPr>
              <a:t>Logistics</a:t>
            </a:r>
          </a:p>
        </p:txBody>
      </p:sp>
      <p:sp>
        <p:nvSpPr>
          <p:cNvPr id="210" name="Rectangle 209"/>
          <p:cNvSpPr/>
          <p:nvPr/>
        </p:nvSpPr>
        <p:spPr>
          <a:xfrm>
            <a:off x="4891252" y="5299997"/>
            <a:ext cx="601447" cy="323165"/>
          </a:xfrm>
          <a:prstGeom prst="rect">
            <a:avLst/>
          </a:prstGeom>
        </p:spPr>
        <p:txBody>
          <a:bodyPr wrap="none">
            <a:spAutoFit/>
          </a:bodyPr>
          <a:lstStyle/>
          <a:p>
            <a:pPr lvl="0" algn="ctr"/>
            <a:r>
              <a:rPr lang="en-US" sz="750" b="1" dirty="0">
                <a:solidFill>
                  <a:prstClr val="white"/>
                </a:solidFill>
              </a:rPr>
              <a:t>Defensive </a:t>
            </a:r>
          </a:p>
          <a:p>
            <a:pPr lvl="0" algn="ctr"/>
            <a:r>
              <a:rPr lang="en-US" sz="750" b="1" dirty="0">
                <a:solidFill>
                  <a:prstClr val="white"/>
                </a:solidFill>
              </a:rPr>
              <a:t>Retail</a:t>
            </a:r>
          </a:p>
        </p:txBody>
      </p:sp>
      <p:sp>
        <p:nvSpPr>
          <p:cNvPr id="211" name="Rectangle 210"/>
          <p:cNvSpPr/>
          <p:nvPr/>
        </p:nvSpPr>
        <p:spPr>
          <a:xfrm>
            <a:off x="5476555" y="5274962"/>
            <a:ext cx="739887" cy="271869"/>
          </a:xfrm>
          <a:prstGeom prst="rect">
            <a:avLst/>
          </a:prstGeom>
        </p:spPr>
        <p:txBody>
          <a:bodyPr wrap="square">
            <a:spAutoFit/>
          </a:bodyPr>
          <a:lstStyle/>
          <a:p>
            <a:pPr algn="ctr">
              <a:lnSpc>
                <a:spcPts val="675"/>
              </a:lnSpc>
            </a:pPr>
            <a:r>
              <a:rPr lang="en-US" sz="750" b="1" dirty="0">
                <a:solidFill>
                  <a:prstClr val="white"/>
                </a:solidFill>
              </a:rPr>
              <a:t>Facilities Management</a:t>
            </a:r>
          </a:p>
        </p:txBody>
      </p:sp>
      <p:grpSp>
        <p:nvGrpSpPr>
          <p:cNvPr id="57" name="Group 26"/>
          <p:cNvGrpSpPr>
            <a:grpSpLocks noChangeAspect="1"/>
          </p:cNvGrpSpPr>
          <p:nvPr/>
        </p:nvGrpSpPr>
        <p:grpSpPr bwMode="auto">
          <a:xfrm>
            <a:off x="3183113" y="5035274"/>
            <a:ext cx="242201" cy="205740"/>
            <a:chOff x="3830" y="-962"/>
            <a:chExt cx="3999" cy="3397"/>
          </a:xfrm>
          <a:solidFill>
            <a:schemeClr val="bg1"/>
          </a:solidFill>
        </p:grpSpPr>
        <p:sp>
          <p:nvSpPr>
            <p:cNvPr id="60" name="Freeform 28"/>
            <p:cNvSpPr>
              <a:spLocks/>
            </p:cNvSpPr>
            <p:nvPr/>
          </p:nvSpPr>
          <p:spPr bwMode="auto">
            <a:xfrm>
              <a:off x="3830" y="-962"/>
              <a:ext cx="3999" cy="1832"/>
            </a:xfrm>
            <a:custGeom>
              <a:avLst/>
              <a:gdLst>
                <a:gd name="T0" fmla="*/ 1259 w 3999"/>
                <a:gd name="T1" fmla="*/ 12 h 1832"/>
                <a:gd name="T2" fmla="*/ 1498 w 3999"/>
                <a:gd name="T3" fmla="*/ 78 h 1832"/>
                <a:gd name="T4" fmla="*/ 1713 w 3999"/>
                <a:gd name="T5" fmla="*/ 193 h 1832"/>
                <a:gd name="T6" fmla="*/ 1897 w 3999"/>
                <a:gd name="T7" fmla="*/ 356 h 1832"/>
                <a:gd name="T8" fmla="*/ 2049 w 3999"/>
                <a:gd name="T9" fmla="*/ 420 h 1832"/>
                <a:gd name="T10" fmla="*/ 2223 w 3999"/>
                <a:gd name="T11" fmla="*/ 243 h 1832"/>
                <a:gd name="T12" fmla="*/ 2428 w 3999"/>
                <a:gd name="T13" fmla="*/ 112 h 1832"/>
                <a:gd name="T14" fmla="*/ 2660 w 3999"/>
                <a:gd name="T15" fmla="*/ 29 h 1832"/>
                <a:gd name="T16" fmla="*/ 2909 w 3999"/>
                <a:gd name="T17" fmla="*/ 1 h 1832"/>
                <a:gd name="T18" fmla="*/ 3171 w 3999"/>
                <a:gd name="T19" fmla="*/ 33 h 1832"/>
                <a:gd name="T20" fmla="*/ 3409 w 3999"/>
                <a:gd name="T21" fmla="*/ 124 h 1832"/>
                <a:gd name="T22" fmla="*/ 3618 w 3999"/>
                <a:gd name="T23" fmla="*/ 266 h 1832"/>
                <a:gd name="T24" fmla="*/ 3789 w 3999"/>
                <a:gd name="T25" fmla="*/ 451 h 1832"/>
                <a:gd name="T26" fmla="*/ 3914 w 3999"/>
                <a:gd name="T27" fmla="*/ 671 h 1832"/>
                <a:gd name="T28" fmla="*/ 3986 w 3999"/>
                <a:gd name="T29" fmla="*/ 919 h 1832"/>
                <a:gd name="T30" fmla="*/ 3997 w 3999"/>
                <a:gd name="T31" fmla="*/ 1182 h 1832"/>
                <a:gd name="T32" fmla="*/ 3953 w 3999"/>
                <a:gd name="T33" fmla="*/ 1449 h 1832"/>
                <a:gd name="T34" fmla="*/ 3056 w 3999"/>
                <a:gd name="T35" fmla="*/ 1543 h 1832"/>
                <a:gd name="T36" fmla="*/ 3001 w 3999"/>
                <a:gd name="T37" fmla="*/ 1577 h 1832"/>
                <a:gd name="T38" fmla="*/ 2710 w 3999"/>
                <a:gd name="T39" fmla="*/ 1244 h 1832"/>
                <a:gd name="T40" fmla="*/ 2667 w 3999"/>
                <a:gd name="T41" fmla="*/ 1193 h 1832"/>
                <a:gd name="T42" fmla="*/ 2599 w 3999"/>
                <a:gd name="T43" fmla="*/ 1184 h 1832"/>
                <a:gd name="T44" fmla="*/ 2544 w 3999"/>
                <a:gd name="T45" fmla="*/ 1221 h 1832"/>
                <a:gd name="T46" fmla="*/ 2295 w 3999"/>
                <a:gd name="T47" fmla="*/ 1593 h 1832"/>
                <a:gd name="T48" fmla="*/ 2252 w 3999"/>
                <a:gd name="T49" fmla="*/ 1550 h 1832"/>
                <a:gd name="T50" fmla="*/ 1811 w 3999"/>
                <a:gd name="T51" fmla="*/ 1541 h 1832"/>
                <a:gd name="T52" fmla="*/ 1748 w 3999"/>
                <a:gd name="T53" fmla="*/ 1562 h 1832"/>
                <a:gd name="T54" fmla="*/ 1638 w 3999"/>
                <a:gd name="T55" fmla="*/ 1832 h 1832"/>
                <a:gd name="T56" fmla="*/ 1417 w 3999"/>
                <a:gd name="T57" fmla="*/ 1207 h 1832"/>
                <a:gd name="T58" fmla="*/ 1355 w 3999"/>
                <a:gd name="T59" fmla="*/ 1181 h 1832"/>
                <a:gd name="T60" fmla="*/ 1292 w 3999"/>
                <a:gd name="T61" fmla="*/ 1204 h 1832"/>
                <a:gd name="T62" fmla="*/ 1085 w 3999"/>
                <a:gd name="T63" fmla="*/ 1726 h 1832"/>
                <a:gd name="T64" fmla="*/ 1002 w 3999"/>
                <a:gd name="T65" fmla="*/ 1559 h 1832"/>
                <a:gd name="T66" fmla="*/ 941 w 3999"/>
                <a:gd name="T67" fmla="*/ 1541 h 1832"/>
                <a:gd name="T68" fmla="*/ 46 w 3999"/>
                <a:gd name="T69" fmla="*/ 1449 h 1832"/>
                <a:gd name="T70" fmla="*/ 2 w 3999"/>
                <a:gd name="T71" fmla="*/ 1182 h 1832"/>
                <a:gd name="T72" fmla="*/ 15 w 3999"/>
                <a:gd name="T73" fmla="*/ 919 h 1832"/>
                <a:gd name="T74" fmla="*/ 86 w 3999"/>
                <a:gd name="T75" fmla="*/ 671 h 1832"/>
                <a:gd name="T76" fmla="*/ 211 w 3999"/>
                <a:gd name="T77" fmla="*/ 450 h 1832"/>
                <a:gd name="T78" fmla="*/ 381 w 3999"/>
                <a:gd name="T79" fmla="*/ 265 h 1832"/>
                <a:gd name="T80" fmla="*/ 590 w 3999"/>
                <a:gd name="T81" fmla="*/ 123 h 1832"/>
                <a:gd name="T82" fmla="*/ 830 w 3999"/>
                <a:gd name="T83" fmla="*/ 31 h 1832"/>
                <a:gd name="T84" fmla="*/ 1092 w 3999"/>
                <a:gd name="T85" fmla="*/ 0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99" h="1832">
                  <a:moveTo>
                    <a:pt x="1092" y="0"/>
                  </a:moveTo>
                  <a:lnTo>
                    <a:pt x="1176" y="2"/>
                  </a:lnTo>
                  <a:lnTo>
                    <a:pt x="1259" y="12"/>
                  </a:lnTo>
                  <a:lnTo>
                    <a:pt x="1341" y="28"/>
                  </a:lnTo>
                  <a:lnTo>
                    <a:pt x="1420" y="50"/>
                  </a:lnTo>
                  <a:lnTo>
                    <a:pt x="1498" y="78"/>
                  </a:lnTo>
                  <a:lnTo>
                    <a:pt x="1572" y="110"/>
                  </a:lnTo>
                  <a:lnTo>
                    <a:pt x="1643" y="149"/>
                  </a:lnTo>
                  <a:lnTo>
                    <a:pt x="1713" y="193"/>
                  </a:lnTo>
                  <a:lnTo>
                    <a:pt x="1778" y="243"/>
                  </a:lnTo>
                  <a:lnTo>
                    <a:pt x="1839" y="298"/>
                  </a:lnTo>
                  <a:lnTo>
                    <a:pt x="1897" y="356"/>
                  </a:lnTo>
                  <a:lnTo>
                    <a:pt x="1951" y="420"/>
                  </a:lnTo>
                  <a:lnTo>
                    <a:pt x="2000" y="490"/>
                  </a:lnTo>
                  <a:lnTo>
                    <a:pt x="2049" y="420"/>
                  </a:lnTo>
                  <a:lnTo>
                    <a:pt x="2102" y="356"/>
                  </a:lnTo>
                  <a:lnTo>
                    <a:pt x="2161" y="298"/>
                  </a:lnTo>
                  <a:lnTo>
                    <a:pt x="2223" y="243"/>
                  </a:lnTo>
                  <a:lnTo>
                    <a:pt x="2288" y="194"/>
                  </a:lnTo>
                  <a:lnTo>
                    <a:pt x="2356" y="149"/>
                  </a:lnTo>
                  <a:lnTo>
                    <a:pt x="2428" y="112"/>
                  </a:lnTo>
                  <a:lnTo>
                    <a:pt x="2503" y="79"/>
                  </a:lnTo>
                  <a:lnTo>
                    <a:pt x="2580" y="51"/>
                  </a:lnTo>
                  <a:lnTo>
                    <a:pt x="2660" y="29"/>
                  </a:lnTo>
                  <a:lnTo>
                    <a:pt x="2741" y="14"/>
                  </a:lnTo>
                  <a:lnTo>
                    <a:pt x="2824" y="5"/>
                  </a:lnTo>
                  <a:lnTo>
                    <a:pt x="2909" y="1"/>
                  </a:lnTo>
                  <a:lnTo>
                    <a:pt x="2997" y="5"/>
                  </a:lnTo>
                  <a:lnTo>
                    <a:pt x="3085" y="16"/>
                  </a:lnTo>
                  <a:lnTo>
                    <a:pt x="3171" y="33"/>
                  </a:lnTo>
                  <a:lnTo>
                    <a:pt x="3254" y="57"/>
                  </a:lnTo>
                  <a:lnTo>
                    <a:pt x="3333" y="87"/>
                  </a:lnTo>
                  <a:lnTo>
                    <a:pt x="3409" y="124"/>
                  </a:lnTo>
                  <a:lnTo>
                    <a:pt x="3483" y="166"/>
                  </a:lnTo>
                  <a:lnTo>
                    <a:pt x="3553" y="213"/>
                  </a:lnTo>
                  <a:lnTo>
                    <a:pt x="3618" y="266"/>
                  </a:lnTo>
                  <a:lnTo>
                    <a:pt x="3680" y="323"/>
                  </a:lnTo>
                  <a:lnTo>
                    <a:pt x="3737" y="384"/>
                  </a:lnTo>
                  <a:lnTo>
                    <a:pt x="3789" y="451"/>
                  </a:lnTo>
                  <a:lnTo>
                    <a:pt x="3837" y="520"/>
                  </a:lnTo>
                  <a:lnTo>
                    <a:pt x="3878" y="594"/>
                  </a:lnTo>
                  <a:lnTo>
                    <a:pt x="3914" y="671"/>
                  </a:lnTo>
                  <a:lnTo>
                    <a:pt x="3945" y="751"/>
                  </a:lnTo>
                  <a:lnTo>
                    <a:pt x="3968" y="834"/>
                  </a:lnTo>
                  <a:lnTo>
                    <a:pt x="3986" y="919"/>
                  </a:lnTo>
                  <a:lnTo>
                    <a:pt x="3996" y="1006"/>
                  </a:lnTo>
                  <a:lnTo>
                    <a:pt x="3999" y="1096"/>
                  </a:lnTo>
                  <a:lnTo>
                    <a:pt x="3997" y="1182"/>
                  </a:lnTo>
                  <a:lnTo>
                    <a:pt x="3989" y="1270"/>
                  </a:lnTo>
                  <a:lnTo>
                    <a:pt x="3974" y="1359"/>
                  </a:lnTo>
                  <a:lnTo>
                    <a:pt x="3953" y="1449"/>
                  </a:lnTo>
                  <a:lnTo>
                    <a:pt x="3928" y="1541"/>
                  </a:lnTo>
                  <a:lnTo>
                    <a:pt x="3079" y="1541"/>
                  </a:lnTo>
                  <a:lnTo>
                    <a:pt x="3056" y="1543"/>
                  </a:lnTo>
                  <a:lnTo>
                    <a:pt x="3034" y="1551"/>
                  </a:lnTo>
                  <a:lnTo>
                    <a:pt x="3016" y="1562"/>
                  </a:lnTo>
                  <a:lnTo>
                    <a:pt x="3001" y="1577"/>
                  </a:lnTo>
                  <a:lnTo>
                    <a:pt x="2990" y="1598"/>
                  </a:lnTo>
                  <a:lnTo>
                    <a:pt x="2906" y="1832"/>
                  </a:lnTo>
                  <a:lnTo>
                    <a:pt x="2710" y="1244"/>
                  </a:lnTo>
                  <a:lnTo>
                    <a:pt x="2700" y="1224"/>
                  </a:lnTo>
                  <a:lnTo>
                    <a:pt x="2685" y="1207"/>
                  </a:lnTo>
                  <a:lnTo>
                    <a:pt x="2667" y="1193"/>
                  </a:lnTo>
                  <a:lnTo>
                    <a:pt x="2645" y="1185"/>
                  </a:lnTo>
                  <a:lnTo>
                    <a:pt x="2622" y="1181"/>
                  </a:lnTo>
                  <a:lnTo>
                    <a:pt x="2599" y="1184"/>
                  </a:lnTo>
                  <a:lnTo>
                    <a:pt x="2577" y="1192"/>
                  </a:lnTo>
                  <a:lnTo>
                    <a:pt x="2559" y="1204"/>
                  </a:lnTo>
                  <a:lnTo>
                    <a:pt x="2544" y="1221"/>
                  </a:lnTo>
                  <a:lnTo>
                    <a:pt x="2534" y="1242"/>
                  </a:lnTo>
                  <a:lnTo>
                    <a:pt x="2353" y="1726"/>
                  </a:lnTo>
                  <a:lnTo>
                    <a:pt x="2295" y="1593"/>
                  </a:lnTo>
                  <a:lnTo>
                    <a:pt x="2285" y="1574"/>
                  </a:lnTo>
                  <a:lnTo>
                    <a:pt x="2269" y="1559"/>
                  </a:lnTo>
                  <a:lnTo>
                    <a:pt x="2252" y="1550"/>
                  </a:lnTo>
                  <a:lnTo>
                    <a:pt x="2231" y="1542"/>
                  </a:lnTo>
                  <a:lnTo>
                    <a:pt x="2209" y="1541"/>
                  </a:lnTo>
                  <a:lnTo>
                    <a:pt x="1811" y="1541"/>
                  </a:lnTo>
                  <a:lnTo>
                    <a:pt x="1788" y="1543"/>
                  </a:lnTo>
                  <a:lnTo>
                    <a:pt x="1767" y="1551"/>
                  </a:lnTo>
                  <a:lnTo>
                    <a:pt x="1748" y="1562"/>
                  </a:lnTo>
                  <a:lnTo>
                    <a:pt x="1733" y="1579"/>
                  </a:lnTo>
                  <a:lnTo>
                    <a:pt x="1723" y="1598"/>
                  </a:lnTo>
                  <a:lnTo>
                    <a:pt x="1638" y="1832"/>
                  </a:lnTo>
                  <a:lnTo>
                    <a:pt x="1443" y="1244"/>
                  </a:lnTo>
                  <a:lnTo>
                    <a:pt x="1433" y="1224"/>
                  </a:lnTo>
                  <a:lnTo>
                    <a:pt x="1417" y="1207"/>
                  </a:lnTo>
                  <a:lnTo>
                    <a:pt x="1399" y="1193"/>
                  </a:lnTo>
                  <a:lnTo>
                    <a:pt x="1379" y="1185"/>
                  </a:lnTo>
                  <a:lnTo>
                    <a:pt x="1355" y="1181"/>
                  </a:lnTo>
                  <a:lnTo>
                    <a:pt x="1332" y="1184"/>
                  </a:lnTo>
                  <a:lnTo>
                    <a:pt x="1310" y="1192"/>
                  </a:lnTo>
                  <a:lnTo>
                    <a:pt x="1292" y="1204"/>
                  </a:lnTo>
                  <a:lnTo>
                    <a:pt x="1276" y="1221"/>
                  </a:lnTo>
                  <a:lnTo>
                    <a:pt x="1266" y="1242"/>
                  </a:lnTo>
                  <a:lnTo>
                    <a:pt x="1085" y="1726"/>
                  </a:lnTo>
                  <a:lnTo>
                    <a:pt x="1028" y="1593"/>
                  </a:lnTo>
                  <a:lnTo>
                    <a:pt x="1017" y="1574"/>
                  </a:lnTo>
                  <a:lnTo>
                    <a:pt x="1002" y="1559"/>
                  </a:lnTo>
                  <a:lnTo>
                    <a:pt x="984" y="1550"/>
                  </a:lnTo>
                  <a:lnTo>
                    <a:pt x="963" y="1542"/>
                  </a:lnTo>
                  <a:lnTo>
                    <a:pt x="941" y="1541"/>
                  </a:lnTo>
                  <a:lnTo>
                    <a:pt x="941" y="1541"/>
                  </a:lnTo>
                  <a:lnTo>
                    <a:pt x="73" y="1541"/>
                  </a:lnTo>
                  <a:lnTo>
                    <a:pt x="46" y="1449"/>
                  </a:lnTo>
                  <a:lnTo>
                    <a:pt x="27" y="1359"/>
                  </a:lnTo>
                  <a:lnTo>
                    <a:pt x="12" y="1270"/>
                  </a:lnTo>
                  <a:lnTo>
                    <a:pt x="2" y="1182"/>
                  </a:lnTo>
                  <a:lnTo>
                    <a:pt x="0" y="1096"/>
                  </a:lnTo>
                  <a:lnTo>
                    <a:pt x="4" y="1006"/>
                  </a:lnTo>
                  <a:lnTo>
                    <a:pt x="15" y="919"/>
                  </a:lnTo>
                  <a:lnTo>
                    <a:pt x="32" y="834"/>
                  </a:lnTo>
                  <a:lnTo>
                    <a:pt x="56" y="751"/>
                  </a:lnTo>
                  <a:lnTo>
                    <a:pt x="86" y="671"/>
                  </a:lnTo>
                  <a:lnTo>
                    <a:pt x="121" y="593"/>
                  </a:lnTo>
                  <a:lnTo>
                    <a:pt x="164" y="520"/>
                  </a:lnTo>
                  <a:lnTo>
                    <a:pt x="211" y="450"/>
                  </a:lnTo>
                  <a:lnTo>
                    <a:pt x="264" y="384"/>
                  </a:lnTo>
                  <a:lnTo>
                    <a:pt x="319" y="322"/>
                  </a:lnTo>
                  <a:lnTo>
                    <a:pt x="381" y="265"/>
                  </a:lnTo>
                  <a:lnTo>
                    <a:pt x="447" y="211"/>
                  </a:lnTo>
                  <a:lnTo>
                    <a:pt x="517" y="164"/>
                  </a:lnTo>
                  <a:lnTo>
                    <a:pt x="590" y="123"/>
                  </a:lnTo>
                  <a:lnTo>
                    <a:pt x="667" y="86"/>
                  </a:lnTo>
                  <a:lnTo>
                    <a:pt x="747" y="56"/>
                  </a:lnTo>
                  <a:lnTo>
                    <a:pt x="830" y="31"/>
                  </a:lnTo>
                  <a:lnTo>
                    <a:pt x="915" y="13"/>
                  </a:lnTo>
                  <a:lnTo>
                    <a:pt x="1002" y="4"/>
                  </a:lnTo>
                  <a:lnTo>
                    <a:pt x="109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61" name="Freeform 29"/>
            <p:cNvSpPr>
              <a:spLocks/>
            </p:cNvSpPr>
            <p:nvPr/>
          </p:nvSpPr>
          <p:spPr bwMode="auto">
            <a:xfrm>
              <a:off x="3976" y="596"/>
              <a:ext cx="3709" cy="1839"/>
            </a:xfrm>
            <a:custGeom>
              <a:avLst/>
              <a:gdLst>
                <a:gd name="T0" fmla="*/ 1401 w 3709"/>
                <a:gd name="T1" fmla="*/ 599 h 1839"/>
                <a:gd name="T2" fmla="*/ 1427 w 3709"/>
                <a:gd name="T3" fmla="*/ 641 h 1839"/>
                <a:gd name="T4" fmla="*/ 1467 w 3709"/>
                <a:gd name="T5" fmla="*/ 667 h 1839"/>
                <a:gd name="T6" fmla="*/ 1490 w 3709"/>
                <a:gd name="T7" fmla="*/ 671 h 1839"/>
                <a:gd name="T8" fmla="*/ 1535 w 3709"/>
                <a:gd name="T9" fmla="*/ 659 h 1839"/>
                <a:gd name="T10" fmla="*/ 1569 w 3709"/>
                <a:gd name="T11" fmla="*/ 626 h 1839"/>
                <a:gd name="T12" fmla="*/ 1732 w 3709"/>
                <a:gd name="T13" fmla="*/ 170 h 1839"/>
                <a:gd name="T14" fmla="*/ 2125 w 3709"/>
                <a:gd name="T15" fmla="*/ 459 h 1839"/>
                <a:gd name="T16" fmla="*/ 2152 w 3709"/>
                <a:gd name="T17" fmla="*/ 494 h 1839"/>
                <a:gd name="T18" fmla="*/ 2191 w 3709"/>
                <a:gd name="T19" fmla="*/ 511 h 1839"/>
                <a:gd name="T20" fmla="*/ 2236 w 3709"/>
                <a:gd name="T21" fmla="*/ 509 h 1839"/>
                <a:gd name="T22" fmla="*/ 2275 w 3709"/>
                <a:gd name="T23" fmla="*/ 489 h 1839"/>
                <a:gd name="T24" fmla="*/ 2299 w 3709"/>
                <a:gd name="T25" fmla="*/ 452 h 1839"/>
                <a:gd name="T26" fmla="*/ 2669 w 3709"/>
                <a:gd name="T27" fmla="*/ 599 h 1839"/>
                <a:gd name="T28" fmla="*/ 2694 w 3709"/>
                <a:gd name="T29" fmla="*/ 641 h 1839"/>
                <a:gd name="T30" fmla="*/ 2734 w 3709"/>
                <a:gd name="T31" fmla="*/ 667 h 1839"/>
                <a:gd name="T32" fmla="*/ 2758 w 3709"/>
                <a:gd name="T33" fmla="*/ 671 h 1839"/>
                <a:gd name="T34" fmla="*/ 2803 w 3709"/>
                <a:gd name="T35" fmla="*/ 659 h 1839"/>
                <a:gd name="T36" fmla="*/ 2836 w 3709"/>
                <a:gd name="T37" fmla="*/ 627 h 1839"/>
                <a:gd name="T38" fmla="*/ 2998 w 3709"/>
                <a:gd name="T39" fmla="*/ 170 h 1839"/>
                <a:gd name="T40" fmla="*/ 3651 w 3709"/>
                <a:gd name="T41" fmla="*/ 284 h 1839"/>
                <a:gd name="T42" fmla="*/ 3507 w 3709"/>
                <a:gd name="T43" fmla="*/ 514 h 1839"/>
                <a:gd name="T44" fmla="*/ 3328 w 3709"/>
                <a:gd name="T45" fmla="*/ 743 h 1839"/>
                <a:gd name="T46" fmla="*/ 3110 w 3709"/>
                <a:gd name="T47" fmla="*/ 969 h 1839"/>
                <a:gd name="T48" fmla="*/ 2859 w 3709"/>
                <a:gd name="T49" fmla="*/ 1191 h 1839"/>
                <a:gd name="T50" fmla="*/ 2725 w 3709"/>
                <a:gd name="T51" fmla="*/ 1297 h 1839"/>
                <a:gd name="T52" fmla="*/ 2594 w 3709"/>
                <a:gd name="T53" fmla="*/ 1394 h 1839"/>
                <a:gd name="T54" fmla="*/ 2466 w 3709"/>
                <a:gd name="T55" fmla="*/ 1483 h 1839"/>
                <a:gd name="T56" fmla="*/ 2345 w 3709"/>
                <a:gd name="T57" fmla="*/ 1562 h 1839"/>
                <a:gd name="T58" fmla="*/ 2233 w 3709"/>
                <a:gd name="T59" fmla="*/ 1632 h 1839"/>
                <a:gd name="T60" fmla="*/ 2132 w 3709"/>
                <a:gd name="T61" fmla="*/ 1692 h 1839"/>
                <a:gd name="T62" fmla="*/ 2044 w 3709"/>
                <a:gd name="T63" fmla="*/ 1742 h 1839"/>
                <a:gd name="T64" fmla="*/ 1971 w 3709"/>
                <a:gd name="T65" fmla="*/ 1782 h 1839"/>
                <a:gd name="T66" fmla="*/ 1916 w 3709"/>
                <a:gd name="T67" fmla="*/ 1811 h 1839"/>
                <a:gd name="T68" fmla="*/ 1881 w 3709"/>
                <a:gd name="T69" fmla="*/ 1828 h 1839"/>
                <a:gd name="T70" fmla="*/ 1868 w 3709"/>
                <a:gd name="T71" fmla="*/ 1835 h 1839"/>
                <a:gd name="T72" fmla="*/ 1859 w 3709"/>
                <a:gd name="T73" fmla="*/ 1838 h 1839"/>
                <a:gd name="T74" fmla="*/ 1849 w 3709"/>
                <a:gd name="T75" fmla="*/ 1839 h 1839"/>
                <a:gd name="T76" fmla="*/ 1840 w 3709"/>
                <a:gd name="T77" fmla="*/ 1837 h 1839"/>
                <a:gd name="T78" fmla="*/ 1828 w 3709"/>
                <a:gd name="T79" fmla="*/ 1830 h 1839"/>
                <a:gd name="T80" fmla="*/ 1792 w 3709"/>
                <a:gd name="T81" fmla="*/ 1812 h 1839"/>
                <a:gd name="T82" fmla="*/ 1737 w 3709"/>
                <a:gd name="T83" fmla="*/ 1783 h 1839"/>
                <a:gd name="T84" fmla="*/ 1664 w 3709"/>
                <a:gd name="T85" fmla="*/ 1743 h 1839"/>
                <a:gd name="T86" fmla="*/ 1576 w 3709"/>
                <a:gd name="T87" fmla="*/ 1693 h 1839"/>
                <a:gd name="T88" fmla="*/ 1474 w 3709"/>
                <a:gd name="T89" fmla="*/ 1632 h 1839"/>
                <a:gd name="T90" fmla="*/ 1362 w 3709"/>
                <a:gd name="T91" fmla="*/ 1562 h 1839"/>
                <a:gd name="T92" fmla="*/ 1242 w 3709"/>
                <a:gd name="T93" fmla="*/ 1483 h 1839"/>
                <a:gd name="T94" fmla="*/ 1115 w 3709"/>
                <a:gd name="T95" fmla="*/ 1394 h 1839"/>
                <a:gd name="T96" fmla="*/ 984 w 3709"/>
                <a:gd name="T97" fmla="*/ 1297 h 1839"/>
                <a:gd name="T98" fmla="*/ 850 w 3709"/>
                <a:gd name="T99" fmla="*/ 1191 h 1839"/>
                <a:gd name="T100" fmla="*/ 597 w 3709"/>
                <a:gd name="T101" fmla="*/ 968 h 1839"/>
                <a:gd name="T102" fmla="*/ 381 w 3709"/>
                <a:gd name="T103" fmla="*/ 741 h 1839"/>
                <a:gd name="T104" fmla="*/ 201 w 3709"/>
                <a:gd name="T105" fmla="*/ 514 h 1839"/>
                <a:gd name="T106" fmla="*/ 58 w 3709"/>
                <a:gd name="T107" fmla="*/ 284 h 1839"/>
                <a:gd name="T108" fmla="*/ 733 w 3709"/>
                <a:gd name="T109" fmla="*/ 170 h 1839"/>
                <a:gd name="T110" fmla="*/ 869 w 3709"/>
                <a:gd name="T111" fmla="*/ 479 h 1839"/>
                <a:gd name="T112" fmla="*/ 902 w 3709"/>
                <a:gd name="T113" fmla="*/ 506 h 1839"/>
                <a:gd name="T114" fmla="*/ 945 w 3709"/>
                <a:gd name="T115" fmla="*/ 514 h 1839"/>
                <a:gd name="T116" fmla="*/ 969 w 3709"/>
                <a:gd name="T117" fmla="*/ 512 h 1839"/>
                <a:gd name="T118" fmla="*/ 1007 w 3709"/>
                <a:gd name="T119" fmla="*/ 491 h 1839"/>
                <a:gd name="T120" fmla="*/ 1032 w 3709"/>
                <a:gd name="T121" fmla="*/ 453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09" h="1839">
                  <a:moveTo>
                    <a:pt x="1202" y="0"/>
                  </a:moveTo>
                  <a:lnTo>
                    <a:pt x="1401" y="599"/>
                  </a:lnTo>
                  <a:lnTo>
                    <a:pt x="1412" y="621"/>
                  </a:lnTo>
                  <a:lnTo>
                    <a:pt x="1427" y="641"/>
                  </a:lnTo>
                  <a:lnTo>
                    <a:pt x="1445" y="656"/>
                  </a:lnTo>
                  <a:lnTo>
                    <a:pt x="1467" y="667"/>
                  </a:lnTo>
                  <a:lnTo>
                    <a:pt x="1490" y="671"/>
                  </a:lnTo>
                  <a:lnTo>
                    <a:pt x="1490" y="671"/>
                  </a:lnTo>
                  <a:lnTo>
                    <a:pt x="1514" y="667"/>
                  </a:lnTo>
                  <a:lnTo>
                    <a:pt x="1535" y="659"/>
                  </a:lnTo>
                  <a:lnTo>
                    <a:pt x="1553" y="644"/>
                  </a:lnTo>
                  <a:lnTo>
                    <a:pt x="1569" y="626"/>
                  </a:lnTo>
                  <a:lnTo>
                    <a:pt x="1579" y="605"/>
                  </a:lnTo>
                  <a:lnTo>
                    <a:pt x="1732" y="170"/>
                  </a:lnTo>
                  <a:lnTo>
                    <a:pt x="2001" y="170"/>
                  </a:lnTo>
                  <a:lnTo>
                    <a:pt x="2125" y="459"/>
                  </a:lnTo>
                  <a:lnTo>
                    <a:pt x="2136" y="478"/>
                  </a:lnTo>
                  <a:lnTo>
                    <a:pt x="2152" y="494"/>
                  </a:lnTo>
                  <a:lnTo>
                    <a:pt x="2170" y="503"/>
                  </a:lnTo>
                  <a:lnTo>
                    <a:pt x="2191" y="511"/>
                  </a:lnTo>
                  <a:lnTo>
                    <a:pt x="2214" y="512"/>
                  </a:lnTo>
                  <a:lnTo>
                    <a:pt x="2236" y="509"/>
                  </a:lnTo>
                  <a:lnTo>
                    <a:pt x="2256" y="501"/>
                  </a:lnTo>
                  <a:lnTo>
                    <a:pt x="2275" y="489"/>
                  </a:lnTo>
                  <a:lnTo>
                    <a:pt x="2289" y="472"/>
                  </a:lnTo>
                  <a:lnTo>
                    <a:pt x="2299" y="452"/>
                  </a:lnTo>
                  <a:lnTo>
                    <a:pt x="2470" y="0"/>
                  </a:lnTo>
                  <a:lnTo>
                    <a:pt x="2669" y="599"/>
                  </a:lnTo>
                  <a:lnTo>
                    <a:pt x="2679" y="621"/>
                  </a:lnTo>
                  <a:lnTo>
                    <a:pt x="2694" y="641"/>
                  </a:lnTo>
                  <a:lnTo>
                    <a:pt x="2713" y="656"/>
                  </a:lnTo>
                  <a:lnTo>
                    <a:pt x="2734" y="667"/>
                  </a:lnTo>
                  <a:lnTo>
                    <a:pt x="2757" y="671"/>
                  </a:lnTo>
                  <a:lnTo>
                    <a:pt x="2758" y="671"/>
                  </a:lnTo>
                  <a:lnTo>
                    <a:pt x="2781" y="667"/>
                  </a:lnTo>
                  <a:lnTo>
                    <a:pt x="2803" y="659"/>
                  </a:lnTo>
                  <a:lnTo>
                    <a:pt x="2821" y="644"/>
                  </a:lnTo>
                  <a:lnTo>
                    <a:pt x="2836" y="627"/>
                  </a:lnTo>
                  <a:lnTo>
                    <a:pt x="2847" y="605"/>
                  </a:lnTo>
                  <a:lnTo>
                    <a:pt x="2998" y="170"/>
                  </a:lnTo>
                  <a:lnTo>
                    <a:pt x="3709" y="170"/>
                  </a:lnTo>
                  <a:lnTo>
                    <a:pt x="3651" y="284"/>
                  </a:lnTo>
                  <a:lnTo>
                    <a:pt x="3584" y="400"/>
                  </a:lnTo>
                  <a:lnTo>
                    <a:pt x="3507" y="514"/>
                  </a:lnTo>
                  <a:lnTo>
                    <a:pt x="3422" y="628"/>
                  </a:lnTo>
                  <a:lnTo>
                    <a:pt x="3328" y="743"/>
                  </a:lnTo>
                  <a:lnTo>
                    <a:pt x="3223" y="856"/>
                  </a:lnTo>
                  <a:lnTo>
                    <a:pt x="3110" y="969"/>
                  </a:lnTo>
                  <a:lnTo>
                    <a:pt x="2989" y="1081"/>
                  </a:lnTo>
                  <a:lnTo>
                    <a:pt x="2859" y="1191"/>
                  </a:lnTo>
                  <a:lnTo>
                    <a:pt x="2792" y="1246"/>
                  </a:lnTo>
                  <a:lnTo>
                    <a:pt x="2725" y="1297"/>
                  </a:lnTo>
                  <a:lnTo>
                    <a:pt x="2658" y="1347"/>
                  </a:lnTo>
                  <a:lnTo>
                    <a:pt x="2594" y="1394"/>
                  </a:lnTo>
                  <a:lnTo>
                    <a:pt x="2530" y="1439"/>
                  </a:lnTo>
                  <a:lnTo>
                    <a:pt x="2466" y="1483"/>
                  </a:lnTo>
                  <a:lnTo>
                    <a:pt x="2405" y="1523"/>
                  </a:lnTo>
                  <a:lnTo>
                    <a:pt x="2345" y="1562"/>
                  </a:lnTo>
                  <a:lnTo>
                    <a:pt x="2288" y="1598"/>
                  </a:lnTo>
                  <a:lnTo>
                    <a:pt x="2233" y="1632"/>
                  </a:lnTo>
                  <a:lnTo>
                    <a:pt x="2181" y="1663"/>
                  </a:lnTo>
                  <a:lnTo>
                    <a:pt x="2132" y="1692"/>
                  </a:lnTo>
                  <a:lnTo>
                    <a:pt x="2086" y="1719"/>
                  </a:lnTo>
                  <a:lnTo>
                    <a:pt x="2044" y="1742"/>
                  </a:lnTo>
                  <a:lnTo>
                    <a:pt x="2006" y="1764"/>
                  </a:lnTo>
                  <a:lnTo>
                    <a:pt x="1971" y="1782"/>
                  </a:lnTo>
                  <a:lnTo>
                    <a:pt x="1942" y="1798"/>
                  </a:lnTo>
                  <a:lnTo>
                    <a:pt x="1916" y="1811"/>
                  </a:lnTo>
                  <a:lnTo>
                    <a:pt x="1896" y="1821"/>
                  </a:lnTo>
                  <a:lnTo>
                    <a:pt x="1881" y="1828"/>
                  </a:lnTo>
                  <a:lnTo>
                    <a:pt x="1871" y="1833"/>
                  </a:lnTo>
                  <a:lnTo>
                    <a:pt x="1868" y="1835"/>
                  </a:lnTo>
                  <a:lnTo>
                    <a:pt x="1863" y="1837"/>
                  </a:lnTo>
                  <a:lnTo>
                    <a:pt x="1859" y="1838"/>
                  </a:lnTo>
                  <a:lnTo>
                    <a:pt x="1854" y="1839"/>
                  </a:lnTo>
                  <a:lnTo>
                    <a:pt x="1849" y="1839"/>
                  </a:lnTo>
                  <a:lnTo>
                    <a:pt x="1845" y="1838"/>
                  </a:lnTo>
                  <a:lnTo>
                    <a:pt x="1840" y="1837"/>
                  </a:lnTo>
                  <a:lnTo>
                    <a:pt x="1836" y="1835"/>
                  </a:lnTo>
                  <a:lnTo>
                    <a:pt x="1828" y="1830"/>
                  </a:lnTo>
                  <a:lnTo>
                    <a:pt x="1812" y="1822"/>
                  </a:lnTo>
                  <a:lnTo>
                    <a:pt x="1792" y="1812"/>
                  </a:lnTo>
                  <a:lnTo>
                    <a:pt x="1767" y="1799"/>
                  </a:lnTo>
                  <a:lnTo>
                    <a:pt x="1737" y="1783"/>
                  </a:lnTo>
                  <a:lnTo>
                    <a:pt x="1703" y="1765"/>
                  </a:lnTo>
                  <a:lnTo>
                    <a:pt x="1664" y="1743"/>
                  </a:lnTo>
                  <a:lnTo>
                    <a:pt x="1621" y="1719"/>
                  </a:lnTo>
                  <a:lnTo>
                    <a:pt x="1576" y="1693"/>
                  </a:lnTo>
                  <a:lnTo>
                    <a:pt x="1526" y="1664"/>
                  </a:lnTo>
                  <a:lnTo>
                    <a:pt x="1474" y="1632"/>
                  </a:lnTo>
                  <a:lnTo>
                    <a:pt x="1420" y="1598"/>
                  </a:lnTo>
                  <a:lnTo>
                    <a:pt x="1362" y="1562"/>
                  </a:lnTo>
                  <a:lnTo>
                    <a:pt x="1303" y="1523"/>
                  </a:lnTo>
                  <a:lnTo>
                    <a:pt x="1242" y="1483"/>
                  </a:lnTo>
                  <a:lnTo>
                    <a:pt x="1179" y="1439"/>
                  </a:lnTo>
                  <a:lnTo>
                    <a:pt x="1115" y="1394"/>
                  </a:lnTo>
                  <a:lnTo>
                    <a:pt x="1049" y="1347"/>
                  </a:lnTo>
                  <a:lnTo>
                    <a:pt x="984" y="1297"/>
                  </a:lnTo>
                  <a:lnTo>
                    <a:pt x="917" y="1245"/>
                  </a:lnTo>
                  <a:lnTo>
                    <a:pt x="850" y="1191"/>
                  </a:lnTo>
                  <a:lnTo>
                    <a:pt x="719" y="1079"/>
                  </a:lnTo>
                  <a:lnTo>
                    <a:pt x="597" y="968"/>
                  </a:lnTo>
                  <a:lnTo>
                    <a:pt x="484" y="854"/>
                  </a:lnTo>
                  <a:lnTo>
                    <a:pt x="381" y="741"/>
                  </a:lnTo>
                  <a:lnTo>
                    <a:pt x="286" y="628"/>
                  </a:lnTo>
                  <a:lnTo>
                    <a:pt x="201" y="514"/>
                  </a:lnTo>
                  <a:lnTo>
                    <a:pt x="125" y="400"/>
                  </a:lnTo>
                  <a:lnTo>
                    <a:pt x="58" y="284"/>
                  </a:lnTo>
                  <a:lnTo>
                    <a:pt x="0" y="170"/>
                  </a:lnTo>
                  <a:lnTo>
                    <a:pt x="733" y="170"/>
                  </a:lnTo>
                  <a:lnTo>
                    <a:pt x="858" y="461"/>
                  </a:lnTo>
                  <a:lnTo>
                    <a:pt x="869" y="479"/>
                  </a:lnTo>
                  <a:lnTo>
                    <a:pt x="884" y="495"/>
                  </a:lnTo>
                  <a:lnTo>
                    <a:pt x="902" y="506"/>
                  </a:lnTo>
                  <a:lnTo>
                    <a:pt x="923" y="512"/>
                  </a:lnTo>
                  <a:lnTo>
                    <a:pt x="945" y="514"/>
                  </a:lnTo>
                  <a:lnTo>
                    <a:pt x="946" y="514"/>
                  </a:lnTo>
                  <a:lnTo>
                    <a:pt x="969" y="512"/>
                  </a:lnTo>
                  <a:lnTo>
                    <a:pt x="990" y="503"/>
                  </a:lnTo>
                  <a:lnTo>
                    <a:pt x="1007" y="491"/>
                  </a:lnTo>
                  <a:lnTo>
                    <a:pt x="1021" y="474"/>
                  </a:lnTo>
                  <a:lnTo>
                    <a:pt x="1032" y="453"/>
                  </a:lnTo>
                  <a:lnTo>
                    <a:pt x="120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sp>
        <p:nvSpPr>
          <p:cNvPr id="65" name="Freeform 34"/>
          <p:cNvSpPr>
            <a:spLocks noChangeAspect="1" noEditPoints="1"/>
          </p:cNvSpPr>
          <p:nvPr/>
        </p:nvSpPr>
        <p:spPr bwMode="auto">
          <a:xfrm>
            <a:off x="4435288" y="5018129"/>
            <a:ext cx="251664" cy="240030"/>
          </a:xfrm>
          <a:custGeom>
            <a:avLst/>
            <a:gdLst>
              <a:gd name="T0" fmla="*/ 2508 w 4521"/>
              <a:gd name="T1" fmla="*/ 4172 h 4312"/>
              <a:gd name="T2" fmla="*/ 2240 w 4521"/>
              <a:gd name="T3" fmla="*/ 4283 h 4312"/>
              <a:gd name="T4" fmla="*/ 681 w 4521"/>
              <a:gd name="T5" fmla="*/ 2586 h 4312"/>
              <a:gd name="T6" fmla="*/ 2474 w 4521"/>
              <a:gd name="T7" fmla="*/ 2676 h 4312"/>
              <a:gd name="T8" fmla="*/ 3037 w 4521"/>
              <a:gd name="T9" fmla="*/ 2710 h 4312"/>
              <a:gd name="T10" fmla="*/ 3118 w 4521"/>
              <a:gd name="T11" fmla="*/ 2998 h 4312"/>
              <a:gd name="T12" fmla="*/ 2526 w 4521"/>
              <a:gd name="T13" fmla="*/ 3395 h 4312"/>
              <a:gd name="T14" fmla="*/ 1566 w 4521"/>
              <a:gd name="T15" fmla="*/ 3735 h 4312"/>
              <a:gd name="T16" fmla="*/ 682 w 4521"/>
              <a:gd name="T17" fmla="*/ 3964 h 4312"/>
              <a:gd name="T18" fmla="*/ 263 w 4521"/>
              <a:gd name="T19" fmla="*/ 4026 h 4312"/>
              <a:gd name="T20" fmla="*/ 89 w 4521"/>
              <a:gd name="T21" fmla="*/ 3882 h 4312"/>
              <a:gd name="T22" fmla="*/ 5 w 4521"/>
              <a:gd name="T23" fmla="*/ 3356 h 4312"/>
              <a:gd name="T24" fmla="*/ 597 w 4521"/>
              <a:gd name="T25" fmla="*/ 3481 h 4312"/>
              <a:gd name="T26" fmla="*/ 343 w 4521"/>
              <a:gd name="T27" fmla="*/ 2725 h 4312"/>
              <a:gd name="T28" fmla="*/ 2444 w 4521"/>
              <a:gd name="T29" fmla="*/ 0 h 4312"/>
              <a:gd name="T30" fmla="*/ 3629 w 4521"/>
              <a:gd name="T31" fmla="*/ 373 h 4312"/>
              <a:gd name="T32" fmla="*/ 4381 w 4521"/>
              <a:gd name="T33" fmla="*/ 1329 h 4312"/>
              <a:gd name="T34" fmla="*/ 4454 w 4521"/>
              <a:gd name="T35" fmla="*/ 2603 h 4312"/>
              <a:gd name="T36" fmla="*/ 3791 w 4521"/>
              <a:gd name="T37" fmla="*/ 3662 h 4312"/>
              <a:gd name="T38" fmla="*/ 2765 w 4521"/>
              <a:gd name="T39" fmla="*/ 4089 h 4312"/>
              <a:gd name="T40" fmla="*/ 2981 w 4521"/>
              <a:gd name="T41" fmla="*/ 3821 h 4312"/>
              <a:gd name="T42" fmla="*/ 3615 w 4521"/>
              <a:gd name="T43" fmla="*/ 3338 h 4312"/>
              <a:gd name="T44" fmla="*/ 3648 w 4521"/>
              <a:gd name="T45" fmla="*/ 3067 h 4312"/>
              <a:gd name="T46" fmla="*/ 3481 w 4521"/>
              <a:gd name="T47" fmla="*/ 2967 h 4312"/>
              <a:gd name="T48" fmla="*/ 3574 w 4521"/>
              <a:gd name="T49" fmla="*/ 2747 h 4312"/>
              <a:gd name="T50" fmla="*/ 3676 w 4521"/>
              <a:gd name="T51" fmla="*/ 2579 h 4312"/>
              <a:gd name="T52" fmla="*/ 3480 w 4521"/>
              <a:gd name="T53" fmla="*/ 2451 h 4312"/>
              <a:gd name="T54" fmla="*/ 3206 w 4521"/>
              <a:gd name="T55" fmla="*/ 2350 h 4312"/>
              <a:gd name="T56" fmla="*/ 3113 w 4521"/>
              <a:gd name="T57" fmla="*/ 2047 h 4312"/>
              <a:gd name="T58" fmla="*/ 2850 w 4521"/>
              <a:gd name="T59" fmla="*/ 1908 h 4312"/>
              <a:gd name="T60" fmla="*/ 2800 w 4521"/>
              <a:gd name="T61" fmla="*/ 1586 h 4312"/>
              <a:gd name="T62" fmla="*/ 3209 w 4521"/>
              <a:gd name="T63" fmla="*/ 1313 h 4312"/>
              <a:gd name="T64" fmla="*/ 3402 w 4521"/>
              <a:gd name="T65" fmla="*/ 822 h 4312"/>
              <a:gd name="T66" fmla="*/ 2902 w 4521"/>
              <a:gd name="T67" fmla="*/ 317 h 4312"/>
              <a:gd name="T68" fmla="*/ 2265 w 4521"/>
              <a:gd name="T69" fmla="*/ 319 h 4312"/>
              <a:gd name="T70" fmla="*/ 2328 w 4521"/>
              <a:gd name="T71" fmla="*/ 531 h 4312"/>
              <a:gd name="T72" fmla="*/ 2666 w 4521"/>
              <a:gd name="T73" fmla="*/ 708 h 4312"/>
              <a:gd name="T74" fmla="*/ 2625 w 4521"/>
              <a:gd name="T75" fmla="*/ 922 h 4312"/>
              <a:gd name="T76" fmla="*/ 2345 w 4521"/>
              <a:gd name="T77" fmla="*/ 1173 h 4312"/>
              <a:gd name="T78" fmla="*/ 2445 w 4521"/>
              <a:gd name="T79" fmla="*/ 1294 h 4312"/>
              <a:gd name="T80" fmla="*/ 2454 w 4521"/>
              <a:gd name="T81" fmla="*/ 1477 h 4312"/>
              <a:gd name="T82" fmla="*/ 2241 w 4521"/>
              <a:gd name="T83" fmla="*/ 1679 h 4312"/>
              <a:gd name="T84" fmla="*/ 1995 w 4521"/>
              <a:gd name="T85" fmla="*/ 1466 h 4312"/>
              <a:gd name="T86" fmla="*/ 1611 w 4521"/>
              <a:gd name="T87" fmla="*/ 1409 h 4312"/>
              <a:gd name="T88" fmla="*/ 1496 w 4521"/>
              <a:gd name="T89" fmla="*/ 1711 h 4312"/>
              <a:gd name="T90" fmla="*/ 1728 w 4521"/>
              <a:gd name="T91" fmla="*/ 1783 h 4312"/>
              <a:gd name="T92" fmla="*/ 1921 w 4521"/>
              <a:gd name="T93" fmla="*/ 1830 h 4312"/>
              <a:gd name="T94" fmla="*/ 1985 w 4521"/>
              <a:gd name="T95" fmla="*/ 2177 h 4312"/>
              <a:gd name="T96" fmla="*/ 2407 w 4521"/>
              <a:gd name="T97" fmla="*/ 2458 h 4312"/>
              <a:gd name="T98" fmla="*/ 1649 w 4521"/>
              <a:gd name="T99" fmla="*/ 2561 h 4312"/>
              <a:gd name="T100" fmla="*/ 1797 w 4521"/>
              <a:gd name="T101" fmla="*/ 2355 h 4312"/>
              <a:gd name="T102" fmla="*/ 1543 w 4521"/>
              <a:gd name="T103" fmla="*/ 2141 h 4312"/>
              <a:gd name="T104" fmla="*/ 1089 w 4521"/>
              <a:gd name="T105" fmla="*/ 1915 h 4312"/>
              <a:gd name="T106" fmla="*/ 858 w 4521"/>
              <a:gd name="T107" fmla="*/ 1450 h 4312"/>
              <a:gd name="T108" fmla="*/ 627 w 4521"/>
              <a:gd name="T109" fmla="*/ 1967 h 4312"/>
              <a:gd name="T110" fmla="*/ 393 w 4521"/>
              <a:gd name="T111" fmla="*/ 2407 h 4312"/>
              <a:gd name="T112" fmla="*/ 555 w 4521"/>
              <a:gd name="T113" fmla="*/ 1214 h 4312"/>
              <a:gd name="T114" fmla="*/ 1362 w 4521"/>
              <a:gd name="T115" fmla="*/ 306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21" h="4312">
                <a:moveTo>
                  <a:pt x="2447" y="3547"/>
                </a:moveTo>
                <a:lnTo>
                  <a:pt x="2462" y="3551"/>
                </a:lnTo>
                <a:lnTo>
                  <a:pt x="2474" y="3558"/>
                </a:lnTo>
                <a:lnTo>
                  <a:pt x="2484" y="3570"/>
                </a:lnTo>
                <a:lnTo>
                  <a:pt x="2488" y="3585"/>
                </a:lnTo>
                <a:lnTo>
                  <a:pt x="2539" y="4020"/>
                </a:lnTo>
                <a:lnTo>
                  <a:pt x="2540" y="4060"/>
                </a:lnTo>
                <a:lnTo>
                  <a:pt x="2536" y="4100"/>
                </a:lnTo>
                <a:lnTo>
                  <a:pt x="2525" y="4138"/>
                </a:lnTo>
                <a:lnTo>
                  <a:pt x="2508" y="4172"/>
                </a:lnTo>
                <a:lnTo>
                  <a:pt x="2487" y="4205"/>
                </a:lnTo>
                <a:lnTo>
                  <a:pt x="2461" y="4234"/>
                </a:lnTo>
                <a:lnTo>
                  <a:pt x="2429" y="4259"/>
                </a:lnTo>
                <a:lnTo>
                  <a:pt x="2393" y="4279"/>
                </a:lnTo>
                <a:lnTo>
                  <a:pt x="2340" y="4304"/>
                </a:lnTo>
                <a:lnTo>
                  <a:pt x="2318" y="4311"/>
                </a:lnTo>
                <a:lnTo>
                  <a:pt x="2297" y="4312"/>
                </a:lnTo>
                <a:lnTo>
                  <a:pt x="2277" y="4308"/>
                </a:lnTo>
                <a:lnTo>
                  <a:pt x="2258" y="4298"/>
                </a:lnTo>
                <a:lnTo>
                  <a:pt x="2240" y="4283"/>
                </a:lnTo>
                <a:lnTo>
                  <a:pt x="1834" y="3823"/>
                </a:lnTo>
                <a:lnTo>
                  <a:pt x="1826" y="3807"/>
                </a:lnTo>
                <a:lnTo>
                  <a:pt x="1825" y="3791"/>
                </a:lnTo>
                <a:lnTo>
                  <a:pt x="1829" y="3776"/>
                </a:lnTo>
                <a:lnTo>
                  <a:pt x="1837" y="3764"/>
                </a:lnTo>
                <a:lnTo>
                  <a:pt x="1852" y="3754"/>
                </a:lnTo>
                <a:lnTo>
                  <a:pt x="2432" y="3550"/>
                </a:lnTo>
                <a:lnTo>
                  <a:pt x="2447" y="3547"/>
                </a:lnTo>
                <a:close/>
                <a:moveTo>
                  <a:pt x="629" y="2583"/>
                </a:moveTo>
                <a:lnTo>
                  <a:pt x="681" y="2586"/>
                </a:lnTo>
                <a:lnTo>
                  <a:pt x="733" y="2595"/>
                </a:lnTo>
                <a:lnTo>
                  <a:pt x="1821" y="2883"/>
                </a:lnTo>
                <a:lnTo>
                  <a:pt x="1913" y="2847"/>
                </a:lnTo>
                <a:lnTo>
                  <a:pt x="2002" y="2813"/>
                </a:lnTo>
                <a:lnTo>
                  <a:pt x="2089" y="2783"/>
                </a:lnTo>
                <a:lnTo>
                  <a:pt x="2173" y="2756"/>
                </a:lnTo>
                <a:lnTo>
                  <a:pt x="2255" y="2730"/>
                </a:lnTo>
                <a:lnTo>
                  <a:pt x="2332" y="2709"/>
                </a:lnTo>
                <a:lnTo>
                  <a:pt x="2404" y="2690"/>
                </a:lnTo>
                <a:lnTo>
                  <a:pt x="2474" y="2676"/>
                </a:lnTo>
                <a:lnTo>
                  <a:pt x="2537" y="2665"/>
                </a:lnTo>
                <a:lnTo>
                  <a:pt x="2596" y="2658"/>
                </a:lnTo>
                <a:lnTo>
                  <a:pt x="2648" y="2655"/>
                </a:lnTo>
                <a:lnTo>
                  <a:pt x="2721" y="2657"/>
                </a:lnTo>
                <a:lnTo>
                  <a:pt x="2792" y="2661"/>
                </a:lnTo>
                <a:lnTo>
                  <a:pt x="2463" y="2809"/>
                </a:lnTo>
                <a:lnTo>
                  <a:pt x="2455" y="2920"/>
                </a:lnTo>
                <a:lnTo>
                  <a:pt x="2963" y="2686"/>
                </a:lnTo>
                <a:lnTo>
                  <a:pt x="3002" y="2697"/>
                </a:lnTo>
                <a:lnTo>
                  <a:pt x="3037" y="2710"/>
                </a:lnTo>
                <a:lnTo>
                  <a:pt x="3067" y="2725"/>
                </a:lnTo>
                <a:lnTo>
                  <a:pt x="3095" y="2742"/>
                </a:lnTo>
                <a:lnTo>
                  <a:pt x="3117" y="2762"/>
                </a:lnTo>
                <a:lnTo>
                  <a:pt x="3135" y="2787"/>
                </a:lnTo>
                <a:lnTo>
                  <a:pt x="3148" y="2813"/>
                </a:lnTo>
                <a:lnTo>
                  <a:pt x="3156" y="2843"/>
                </a:lnTo>
                <a:lnTo>
                  <a:pt x="3159" y="2878"/>
                </a:lnTo>
                <a:lnTo>
                  <a:pt x="3154" y="2917"/>
                </a:lnTo>
                <a:lnTo>
                  <a:pt x="3140" y="2959"/>
                </a:lnTo>
                <a:lnTo>
                  <a:pt x="3118" y="2998"/>
                </a:lnTo>
                <a:lnTo>
                  <a:pt x="3088" y="3039"/>
                </a:lnTo>
                <a:lnTo>
                  <a:pt x="3050" y="3079"/>
                </a:lnTo>
                <a:lnTo>
                  <a:pt x="3006" y="3119"/>
                </a:lnTo>
                <a:lnTo>
                  <a:pt x="2954" y="3160"/>
                </a:lnTo>
                <a:lnTo>
                  <a:pt x="2895" y="3200"/>
                </a:lnTo>
                <a:lnTo>
                  <a:pt x="2832" y="3240"/>
                </a:lnTo>
                <a:lnTo>
                  <a:pt x="2762" y="3278"/>
                </a:lnTo>
                <a:lnTo>
                  <a:pt x="2688" y="3318"/>
                </a:lnTo>
                <a:lnTo>
                  <a:pt x="2608" y="3356"/>
                </a:lnTo>
                <a:lnTo>
                  <a:pt x="2526" y="3395"/>
                </a:lnTo>
                <a:lnTo>
                  <a:pt x="2439" y="3432"/>
                </a:lnTo>
                <a:lnTo>
                  <a:pt x="2350" y="3469"/>
                </a:lnTo>
                <a:lnTo>
                  <a:pt x="2256" y="3504"/>
                </a:lnTo>
                <a:lnTo>
                  <a:pt x="2162" y="3540"/>
                </a:lnTo>
                <a:lnTo>
                  <a:pt x="2065" y="3576"/>
                </a:lnTo>
                <a:lnTo>
                  <a:pt x="1966" y="3609"/>
                </a:lnTo>
                <a:lnTo>
                  <a:pt x="1866" y="3642"/>
                </a:lnTo>
                <a:lnTo>
                  <a:pt x="1766" y="3674"/>
                </a:lnTo>
                <a:lnTo>
                  <a:pt x="1666" y="3705"/>
                </a:lnTo>
                <a:lnTo>
                  <a:pt x="1566" y="3735"/>
                </a:lnTo>
                <a:lnTo>
                  <a:pt x="1467" y="3764"/>
                </a:lnTo>
                <a:lnTo>
                  <a:pt x="1370" y="3792"/>
                </a:lnTo>
                <a:lnTo>
                  <a:pt x="1273" y="3818"/>
                </a:lnTo>
                <a:lnTo>
                  <a:pt x="1180" y="3843"/>
                </a:lnTo>
                <a:lnTo>
                  <a:pt x="1088" y="3868"/>
                </a:lnTo>
                <a:lnTo>
                  <a:pt x="999" y="3890"/>
                </a:lnTo>
                <a:lnTo>
                  <a:pt x="914" y="3910"/>
                </a:lnTo>
                <a:lnTo>
                  <a:pt x="832" y="3931"/>
                </a:lnTo>
                <a:lnTo>
                  <a:pt x="755" y="3949"/>
                </a:lnTo>
                <a:lnTo>
                  <a:pt x="682" y="3964"/>
                </a:lnTo>
                <a:lnTo>
                  <a:pt x="615" y="3979"/>
                </a:lnTo>
                <a:lnTo>
                  <a:pt x="553" y="3991"/>
                </a:lnTo>
                <a:lnTo>
                  <a:pt x="497" y="4002"/>
                </a:lnTo>
                <a:lnTo>
                  <a:pt x="448" y="4012"/>
                </a:lnTo>
                <a:lnTo>
                  <a:pt x="406" y="4019"/>
                </a:lnTo>
                <a:lnTo>
                  <a:pt x="371" y="4024"/>
                </a:lnTo>
                <a:lnTo>
                  <a:pt x="344" y="4027"/>
                </a:lnTo>
                <a:lnTo>
                  <a:pt x="325" y="4028"/>
                </a:lnTo>
                <a:lnTo>
                  <a:pt x="295" y="4028"/>
                </a:lnTo>
                <a:lnTo>
                  <a:pt x="263" y="4026"/>
                </a:lnTo>
                <a:lnTo>
                  <a:pt x="233" y="4021"/>
                </a:lnTo>
                <a:lnTo>
                  <a:pt x="204" y="4016"/>
                </a:lnTo>
                <a:lnTo>
                  <a:pt x="177" y="4008"/>
                </a:lnTo>
                <a:lnTo>
                  <a:pt x="152" y="3997"/>
                </a:lnTo>
                <a:lnTo>
                  <a:pt x="130" y="3984"/>
                </a:lnTo>
                <a:lnTo>
                  <a:pt x="112" y="3968"/>
                </a:lnTo>
                <a:lnTo>
                  <a:pt x="99" y="3949"/>
                </a:lnTo>
                <a:lnTo>
                  <a:pt x="89" y="3925"/>
                </a:lnTo>
                <a:lnTo>
                  <a:pt x="86" y="3899"/>
                </a:lnTo>
                <a:lnTo>
                  <a:pt x="89" y="3882"/>
                </a:lnTo>
                <a:lnTo>
                  <a:pt x="99" y="3860"/>
                </a:lnTo>
                <a:lnTo>
                  <a:pt x="115" y="3836"/>
                </a:lnTo>
                <a:lnTo>
                  <a:pt x="137" y="3812"/>
                </a:lnTo>
                <a:lnTo>
                  <a:pt x="163" y="3784"/>
                </a:lnTo>
                <a:lnTo>
                  <a:pt x="196" y="3755"/>
                </a:lnTo>
                <a:lnTo>
                  <a:pt x="196" y="3755"/>
                </a:lnTo>
                <a:lnTo>
                  <a:pt x="11" y="3426"/>
                </a:lnTo>
                <a:lnTo>
                  <a:pt x="1" y="3403"/>
                </a:lnTo>
                <a:lnTo>
                  <a:pt x="0" y="3380"/>
                </a:lnTo>
                <a:lnTo>
                  <a:pt x="5" y="3356"/>
                </a:lnTo>
                <a:lnTo>
                  <a:pt x="15" y="3336"/>
                </a:lnTo>
                <a:lnTo>
                  <a:pt x="32" y="3319"/>
                </a:lnTo>
                <a:lnTo>
                  <a:pt x="53" y="3307"/>
                </a:lnTo>
                <a:lnTo>
                  <a:pt x="85" y="3293"/>
                </a:lnTo>
                <a:lnTo>
                  <a:pt x="121" y="3284"/>
                </a:lnTo>
                <a:lnTo>
                  <a:pt x="156" y="3278"/>
                </a:lnTo>
                <a:lnTo>
                  <a:pt x="193" y="3281"/>
                </a:lnTo>
                <a:lnTo>
                  <a:pt x="229" y="3289"/>
                </a:lnTo>
                <a:lnTo>
                  <a:pt x="262" y="3303"/>
                </a:lnTo>
                <a:lnTo>
                  <a:pt x="597" y="3481"/>
                </a:lnTo>
                <a:lnTo>
                  <a:pt x="699" y="3422"/>
                </a:lnTo>
                <a:lnTo>
                  <a:pt x="806" y="3362"/>
                </a:lnTo>
                <a:lnTo>
                  <a:pt x="918" y="3303"/>
                </a:lnTo>
                <a:lnTo>
                  <a:pt x="1033" y="3242"/>
                </a:lnTo>
                <a:lnTo>
                  <a:pt x="379" y="2817"/>
                </a:lnTo>
                <a:lnTo>
                  <a:pt x="362" y="2802"/>
                </a:lnTo>
                <a:lnTo>
                  <a:pt x="349" y="2786"/>
                </a:lnTo>
                <a:lnTo>
                  <a:pt x="343" y="2767"/>
                </a:lnTo>
                <a:lnTo>
                  <a:pt x="340" y="2746"/>
                </a:lnTo>
                <a:lnTo>
                  <a:pt x="343" y="2725"/>
                </a:lnTo>
                <a:lnTo>
                  <a:pt x="351" y="2706"/>
                </a:lnTo>
                <a:lnTo>
                  <a:pt x="363" y="2688"/>
                </a:lnTo>
                <a:lnTo>
                  <a:pt x="379" y="2675"/>
                </a:lnTo>
                <a:lnTo>
                  <a:pt x="433" y="2642"/>
                </a:lnTo>
                <a:lnTo>
                  <a:pt x="480" y="2617"/>
                </a:lnTo>
                <a:lnTo>
                  <a:pt x="527" y="2598"/>
                </a:lnTo>
                <a:lnTo>
                  <a:pt x="578" y="2587"/>
                </a:lnTo>
                <a:lnTo>
                  <a:pt x="629" y="2583"/>
                </a:lnTo>
                <a:close/>
                <a:moveTo>
                  <a:pt x="2444" y="0"/>
                </a:moveTo>
                <a:lnTo>
                  <a:pt x="2444" y="0"/>
                </a:lnTo>
                <a:lnTo>
                  <a:pt x="2576" y="4"/>
                </a:lnTo>
                <a:lnTo>
                  <a:pt x="2704" y="17"/>
                </a:lnTo>
                <a:lnTo>
                  <a:pt x="2830" y="37"/>
                </a:lnTo>
                <a:lnTo>
                  <a:pt x="2955" y="65"/>
                </a:lnTo>
                <a:lnTo>
                  <a:pt x="3076" y="99"/>
                </a:lnTo>
                <a:lnTo>
                  <a:pt x="3193" y="142"/>
                </a:lnTo>
                <a:lnTo>
                  <a:pt x="3309" y="190"/>
                </a:lnTo>
                <a:lnTo>
                  <a:pt x="3420" y="244"/>
                </a:lnTo>
                <a:lnTo>
                  <a:pt x="3526" y="306"/>
                </a:lnTo>
                <a:lnTo>
                  <a:pt x="3629" y="373"/>
                </a:lnTo>
                <a:lnTo>
                  <a:pt x="3729" y="447"/>
                </a:lnTo>
                <a:lnTo>
                  <a:pt x="3822" y="527"/>
                </a:lnTo>
                <a:lnTo>
                  <a:pt x="3911" y="611"/>
                </a:lnTo>
                <a:lnTo>
                  <a:pt x="3996" y="700"/>
                </a:lnTo>
                <a:lnTo>
                  <a:pt x="4074" y="794"/>
                </a:lnTo>
                <a:lnTo>
                  <a:pt x="4148" y="893"/>
                </a:lnTo>
                <a:lnTo>
                  <a:pt x="4215" y="996"/>
                </a:lnTo>
                <a:lnTo>
                  <a:pt x="4277" y="1103"/>
                </a:lnTo>
                <a:lnTo>
                  <a:pt x="4332" y="1214"/>
                </a:lnTo>
                <a:lnTo>
                  <a:pt x="4381" y="1329"/>
                </a:lnTo>
                <a:lnTo>
                  <a:pt x="4422" y="1447"/>
                </a:lnTo>
                <a:lnTo>
                  <a:pt x="4458" y="1569"/>
                </a:lnTo>
                <a:lnTo>
                  <a:pt x="4485" y="1693"/>
                </a:lnTo>
                <a:lnTo>
                  <a:pt x="4505" y="1820"/>
                </a:lnTo>
                <a:lnTo>
                  <a:pt x="4517" y="1949"/>
                </a:lnTo>
                <a:lnTo>
                  <a:pt x="4521" y="2081"/>
                </a:lnTo>
                <a:lnTo>
                  <a:pt x="4517" y="2215"/>
                </a:lnTo>
                <a:lnTo>
                  <a:pt x="4505" y="2347"/>
                </a:lnTo>
                <a:lnTo>
                  <a:pt x="4483" y="2477"/>
                </a:lnTo>
                <a:lnTo>
                  <a:pt x="4454" y="2603"/>
                </a:lnTo>
                <a:lnTo>
                  <a:pt x="4418" y="2728"/>
                </a:lnTo>
                <a:lnTo>
                  <a:pt x="4374" y="2849"/>
                </a:lnTo>
                <a:lnTo>
                  <a:pt x="4324" y="2965"/>
                </a:lnTo>
                <a:lnTo>
                  <a:pt x="4266" y="3078"/>
                </a:lnTo>
                <a:lnTo>
                  <a:pt x="4202" y="3188"/>
                </a:lnTo>
                <a:lnTo>
                  <a:pt x="4131" y="3292"/>
                </a:lnTo>
                <a:lnTo>
                  <a:pt x="4054" y="3392"/>
                </a:lnTo>
                <a:lnTo>
                  <a:pt x="3972" y="3488"/>
                </a:lnTo>
                <a:lnTo>
                  <a:pt x="3884" y="3577"/>
                </a:lnTo>
                <a:lnTo>
                  <a:pt x="3791" y="3662"/>
                </a:lnTo>
                <a:lnTo>
                  <a:pt x="3692" y="3742"/>
                </a:lnTo>
                <a:lnTo>
                  <a:pt x="3589" y="3814"/>
                </a:lnTo>
                <a:lnTo>
                  <a:pt x="3483" y="3880"/>
                </a:lnTo>
                <a:lnTo>
                  <a:pt x="3370" y="3940"/>
                </a:lnTo>
                <a:lnTo>
                  <a:pt x="3255" y="3994"/>
                </a:lnTo>
                <a:lnTo>
                  <a:pt x="3136" y="4041"/>
                </a:lnTo>
                <a:lnTo>
                  <a:pt x="3013" y="4080"/>
                </a:lnTo>
                <a:lnTo>
                  <a:pt x="2888" y="4112"/>
                </a:lnTo>
                <a:lnTo>
                  <a:pt x="2759" y="4135"/>
                </a:lnTo>
                <a:lnTo>
                  <a:pt x="2765" y="4089"/>
                </a:lnTo>
                <a:lnTo>
                  <a:pt x="2767" y="4042"/>
                </a:lnTo>
                <a:lnTo>
                  <a:pt x="2763" y="3993"/>
                </a:lnTo>
                <a:lnTo>
                  <a:pt x="2763" y="3990"/>
                </a:lnTo>
                <a:lnTo>
                  <a:pt x="2762" y="3978"/>
                </a:lnTo>
                <a:lnTo>
                  <a:pt x="2759" y="3960"/>
                </a:lnTo>
                <a:lnTo>
                  <a:pt x="2756" y="3936"/>
                </a:lnTo>
                <a:lnTo>
                  <a:pt x="2754" y="3908"/>
                </a:lnTo>
                <a:lnTo>
                  <a:pt x="2750" y="3876"/>
                </a:lnTo>
                <a:lnTo>
                  <a:pt x="2866" y="3851"/>
                </a:lnTo>
                <a:lnTo>
                  <a:pt x="2981" y="3821"/>
                </a:lnTo>
                <a:lnTo>
                  <a:pt x="3091" y="3783"/>
                </a:lnTo>
                <a:lnTo>
                  <a:pt x="3199" y="3738"/>
                </a:lnTo>
                <a:lnTo>
                  <a:pt x="3303" y="3685"/>
                </a:lnTo>
                <a:lnTo>
                  <a:pt x="3402" y="3628"/>
                </a:lnTo>
                <a:lnTo>
                  <a:pt x="3498" y="3565"/>
                </a:lnTo>
                <a:lnTo>
                  <a:pt x="3589" y="3495"/>
                </a:lnTo>
                <a:lnTo>
                  <a:pt x="3677" y="3419"/>
                </a:lnTo>
                <a:lnTo>
                  <a:pt x="3654" y="3397"/>
                </a:lnTo>
                <a:lnTo>
                  <a:pt x="3631" y="3369"/>
                </a:lnTo>
                <a:lnTo>
                  <a:pt x="3615" y="3338"/>
                </a:lnTo>
                <a:lnTo>
                  <a:pt x="3607" y="3310"/>
                </a:lnTo>
                <a:lnTo>
                  <a:pt x="3606" y="3281"/>
                </a:lnTo>
                <a:lnTo>
                  <a:pt x="3610" y="3252"/>
                </a:lnTo>
                <a:lnTo>
                  <a:pt x="3617" y="3223"/>
                </a:lnTo>
                <a:lnTo>
                  <a:pt x="3625" y="3194"/>
                </a:lnTo>
                <a:lnTo>
                  <a:pt x="3635" y="3167"/>
                </a:lnTo>
                <a:lnTo>
                  <a:pt x="3643" y="3140"/>
                </a:lnTo>
                <a:lnTo>
                  <a:pt x="3650" y="3114"/>
                </a:lnTo>
                <a:lnTo>
                  <a:pt x="3652" y="3086"/>
                </a:lnTo>
                <a:lnTo>
                  <a:pt x="3648" y="3067"/>
                </a:lnTo>
                <a:lnTo>
                  <a:pt x="3639" y="3052"/>
                </a:lnTo>
                <a:lnTo>
                  <a:pt x="3625" y="3038"/>
                </a:lnTo>
                <a:lnTo>
                  <a:pt x="3607" y="3027"/>
                </a:lnTo>
                <a:lnTo>
                  <a:pt x="3588" y="3018"/>
                </a:lnTo>
                <a:lnTo>
                  <a:pt x="3566" y="3009"/>
                </a:lnTo>
                <a:lnTo>
                  <a:pt x="3544" y="3002"/>
                </a:lnTo>
                <a:lnTo>
                  <a:pt x="3525" y="2994"/>
                </a:lnTo>
                <a:lnTo>
                  <a:pt x="3506" y="2986"/>
                </a:lnTo>
                <a:lnTo>
                  <a:pt x="3491" y="2976"/>
                </a:lnTo>
                <a:lnTo>
                  <a:pt x="3481" y="2967"/>
                </a:lnTo>
                <a:lnTo>
                  <a:pt x="3476" y="2953"/>
                </a:lnTo>
                <a:lnTo>
                  <a:pt x="3474" y="2915"/>
                </a:lnTo>
                <a:lnTo>
                  <a:pt x="3476" y="2882"/>
                </a:lnTo>
                <a:lnTo>
                  <a:pt x="3483" y="2853"/>
                </a:lnTo>
                <a:lnTo>
                  <a:pt x="3492" y="2828"/>
                </a:lnTo>
                <a:lnTo>
                  <a:pt x="3504" y="2808"/>
                </a:lnTo>
                <a:lnTo>
                  <a:pt x="3520" y="2790"/>
                </a:lnTo>
                <a:lnTo>
                  <a:pt x="3536" y="2773"/>
                </a:lnTo>
                <a:lnTo>
                  <a:pt x="3555" y="2760"/>
                </a:lnTo>
                <a:lnTo>
                  <a:pt x="3574" y="2747"/>
                </a:lnTo>
                <a:lnTo>
                  <a:pt x="3595" y="2735"/>
                </a:lnTo>
                <a:lnTo>
                  <a:pt x="3614" y="2724"/>
                </a:lnTo>
                <a:lnTo>
                  <a:pt x="3633" y="2712"/>
                </a:lnTo>
                <a:lnTo>
                  <a:pt x="3652" y="2698"/>
                </a:lnTo>
                <a:lnTo>
                  <a:pt x="3669" y="2683"/>
                </a:lnTo>
                <a:lnTo>
                  <a:pt x="3681" y="2666"/>
                </a:lnTo>
                <a:lnTo>
                  <a:pt x="3688" y="2646"/>
                </a:lnTo>
                <a:lnTo>
                  <a:pt x="3689" y="2625"/>
                </a:lnTo>
                <a:lnTo>
                  <a:pt x="3685" y="2602"/>
                </a:lnTo>
                <a:lnTo>
                  <a:pt x="3676" y="2579"/>
                </a:lnTo>
                <a:lnTo>
                  <a:pt x="3663" y="2557"/>
                </a:lnTo>
                <a:lnTo>
                  <a:pt x="3648" y="2535"/>
                </a:lnTo>
                <a:lnTo>
                  <a:pt x="3631" y="2513"/>
                </a:lnTo>
                <a:lnTo>
                  <a:pt x="3610" y="2495"/>
                </a:lnTo>
                <a:lnTo>
                  <a:pt x="3588" y="2479"/>
                </a:lnTo>
                <a:lnTo>
                  <a:pt x="3566" y="2465"/>
                </a:lnTo>
                <a:lnTo>
                  <a:pt x="3543" y="2455"/>
                </a:lnTo>
                <a:lnTo>
                  <a:pt x="3521" y="2450"/>
                </a:lnTo>
                <a:lnTo>
                  <a:pt x="3499" y="2450"/>
                </a:lnTo>
                <a:lnTo>
                  <a:pt x="3480" y="2451"/>
                </a:lnTo>
                <a:lnTo>
                  <a:pt x="3457" y="2450"/>
                </a:lnTo>
                <a:lnTo>
                  <a:pt x="3430" y="2448"/>
                </a:lnTo>
                <a:lnTo>
                  <a:pt x="3402" y="2444"/>
                </a:lnTo>
                <a:lnTo>
                  <a:pt x="3372" y="2437"/>
                </a:lnTo>
                <a:lnTo>
                  <a:pt x="3341" y="2429"/>
                </a:lnTo>
                <a:lnTo>
                  <a:pt x="3311" y="2418"/>
                </a:lnTo>
                <a:lnTo>
                  <a:pt x="3283" y="2406"/>
                </a:lnTo>
                <a:lnTo>
                  <a:pt x="3255" y="2389"/>
                </a:lnTo>
                <a:lnTo>
                  <a:pt x="3229" y="2372"/>
                </a:lnTo>
                <a:lnTo>
                  <a:pt x="3206" y="2350"/>
                </a:lnTo>
                <a:lnTo>
                  <a:pt x="3187" y="2326"/>
                </a:lnTo>
                <a:lnTo>
                  <a:pt x="3170" y="2299"/>
                </a:lnTo>
                <a:lnTo>
                  <a:pt x="3161" y="2269"/>
                </a:lnTo>
                <a:lnTo>
                  <a:pt x="3155" y="2234"/>
                </a:lnTo>
                <a:lnTo>
                  <a:pt x="3156" y="2197"/>
                </a:lnTo>
                <a:lnTo>
                  <a:pt x="3158" y="2159"/>
                </a:lnTo>
                <a:lnTo>
                  <a:pt x="3154" y="2126"/>
                </a:lnTo>
                <a:lnTo>
                  <a:pt x="3144" y="2096"/>
                </a:lnTo>
                <a:lnTo>
                  <a:pt x="3130" y="2070"/>
                </a:lnTo>
                <a:lnTo>
                  <a:pt x="3113" y="2047"/>
                </a:lnTo>
                <a:lnTo>
                  <a:pt x="3092" y="2026"/>
                </a:lnTo>
                <a:lnTo>
                  <a:pt x="3069" y="2008"/>
                </a:lnTo>
                <a:lnTo>
                  <a:pt x="3043" y="1993"/>
                </a:lnTo>
                <a:lnTo>
                  <a:pt x="3014" y="1978"/>
                </a:lnTo>
                <a:lnTo>
                  <a:pt x="2985" y="1966"/>
                </a:lnTo>
                <a:lnTo>
                  <a:pt x="2956" y="1953"/>
                </a:lnTo>
                <a:lnTo>
                  <a:pt x="2928" y="1942"/>
                </a:lnTo>
                <a:lnTo>
                  <a:pt x="2900" y="1931"/>
                </a:lnTo>
                <a:lnTo>
                  <a:pt x="2874" y="1920"/>
                </a:lnTo>
                <a:lnTo>
                  <a:pt x="2850" y="1908"/>
                </a:lnTo>
                <a:lnTo>
                  <a:pt x="2828" y="1896"/>
                </a:lnTo>
                <a:lnTo>
                  <a:pt x="2809" y="1881"/>
                </a:lnTo>
                <a:lnTo>
                  <a:pt x="2793" y="1866"/>
                </a:lnTo>
                <a:lnTo>
                  <a:pt x="2784" y="1848"/>
                </a:lnTo>
                <a:lnTo>
                  <a:pt x="2769" y="1804"/>
                </a:lnTo>
                <a:lnTo>
                  <a:pt x="2762" y="1760"/>
                </a:lnTo>
                <a:lnTo>
                  <a:pt x="2763" y="1715"/>
                </a:lnTo>
                <a:lnTo>
                  <a:pt x="2770" y="1671"/>
                </a:lnTo>
                <a:lnTo>
                  <a:pt x="2782" y="1627"/>
                </a:lnTo>
                <a:lnTo>
                  <a:pt x="2800" y="1586"/>
                </a:lnTo>
                <a:lnTo>
                  <a:pt x="2824" y="1547"/>
                </a:lnTo>
                <a:lnTo>
                  <a:pt x="2851" y="1512"/>
                </a:lnTo>
                <a:lnTo>
                  <a:pt x="2881" y="1480"/>
                </a:lnTo>
                <a:lnTo>
                  <a:pt x="2915" y="1453"/>
                </a:lnTo>
                <a:lnTo>
                  <a:pt x="2952" y="1432"/>
                </a:lnTo>
                <a:lnTo>
                  <a:pt x="2992" y="1417"/>
                </a:lnTo>
                <a:lnTo>
                  <a:pt x="3048" y="1396"/>
                </a:lnTo>
                <a:lnTo>
                  <a:pt x="3103" y="1373"/>
                </a:lnTo>
                <a:lnTo>
                  <a:pt x="3156" y="1346"/>
                </a:lnTo>
                <a:lnTo>
                  <a:pt x="3209" y="1313"/>
                </a:lnTo>
                <a:lnTo>
                  <a:pt x="3255" y="1277"/>
                </a:lnTo>
                <a:lnTo>
                  <a:pt x="3299" y="1239"/>
                </a:lnTo>
                <a:lnTo>
                  <a:pt x="3337" y="1198"/>
                </a:lnTo>
                <a:lnTo>
                  <a:pt x="3369" y="1154"/>
                </a:lnTo>
                <a:lnTo>
                  <a:pt x="3395" y="1107"/>
                </a:lnTo>
                <a:lnTo>
                  <a:pt x="3413" y="1059"/>
                </a:lnTo>
                <a:lnTo>
                  <a:pt x="3422" y="1010"/>
                </a:lnTo>
                <a:lnTo>
                  <a:pt x="3424" y="959"/>
                </a:lnTo>
                <a:lnTo>
                  <a:pt x="3414" y="889"/>
                </a:lnTo>
                <a:lnTo>
                  <a:pt x="3402" y="822"/>
                </a:lnTo>
                <a:lnTo>
                  <a:pt x="3383" y="757"/>
                </a:lnTo>
                <a:lnTo>
                  <a:pt x="3359" y="694"/>
                </a:lnTo>
                <a:lnTo>
                  <a:pt x="3332" y="634"/>
                </a:lnTo>
                <a:lnTo>
                  <a:pt x="3299" y="578"/>
                </a:lnTo>
                <a:lnTo>
                  <a:pt x="3262" y="524"/>
                </a:lnTo>
                <a:lnTo>
                  <a:pt x="3221" y="476"/>
                </a:lnTo>
                <a:lnTo>
                  <a:pt x="3174" y="431"/>
                </a:lnTo>
                <a:lnTo>
                  <a:pt x="3125" y="391"/>
                </a:lnTo>
                <a:lnTo>
                  <a:pt x="3015" y="351"/>
                </a:lnTo>
                <a:lnTo>
                  <a:pt x="2902" y="317"/>
                </a:lnTo>
                <a:lnTo>
                  <a:pt x="2787" y="291"/>
                </a:lnTo>
                <a:lnTo>
                  <a:pt x="2667" y="272"/>
                </a:lnTo>
                <a:lnTo>
                  <a:pt x="2547" y="261"/>
                </a:lnTo>
                <a:lnTo>
                  <a:pt x="2498" y="264"/>
                </a:lnTo>
                <a:lnTo>
                  <a:pt x="2451" y="269"/>
                </a:lnTo>
                <a:lnTo>
                  <a:pt x="2406" y="275"/>
                </a:lnTo>
                <a:lnTo>
                  <a:pt x="2365" y="283"/>
                </a:lnTo>
                <a:lnTo>
                  <a:pt x="2326" y="292"/>
                </a:lnTo>
                <a:lnTo>
                  <a:pt x="2293" y="305"/>
                </a:lnTo>
                <a:lnTo>
                  <a:pt x="2265" y="319"/>
                </a:lnTo>
                <a:lnTo>
                  <a:pt x="2241" y="334"/>
                </a:lnTo>
                <a:lnTo>
                  <a:pt x="2225" y="351"/>
                </a:lnTo>
                <a:lnTo>
                  <a:pt x="2215" y="371"/>
                </a:lnTo>
                <a:lnTo>
                  <a:pt x="2213" y="393"/>
                </a:lnTo>
                <a:lnTo>
                  <a:pt x="2218" y="419"/>
                </a:lnTo>
                <a:lnTo>
                  <a:pt x="2230" y="445"/>
                </a:lnTo>
                <a:lnTo>
                  <a:pt x="2248" y="468"/>
                </a:lnTo>
                <a:lnTo>
                  <a:pt x="2271" y="490"/>
                </a:lnTo>
                <a:lnTo>
                  <a:pt x="2297" y="512"/>
                </a:lnTo>
                <a:lnTo>
                  <a:pt x="2328" y="531"/>
                </a:lnTo>
                <a:lnTo>
                  <a:pt x="2361" y="550"/>
                </a:lnTo>
                <a:lnTo>
                  <a:pt x="2396" y="568"/>
                </a:lnTo>
                <a:lnTo>
                  <a:pt x="2432" y="586"/>
                </a:lnTo>
                <a:lnTo>
                  <a:pt x="2469" y="604"/>
                </a:lnTo>
                <a:lnTo>
                  <a:pt x="2506" y="622"/>
                </a:lnTo>
                <a:lnTo>
                  <a:pt x="2543" y="638"/>
                </a:lnTo>
                <a:lnTo>
                  <a:pt x="2577" y="655"/>
                </a:lnTo>
                <a:lnTo>
                  <a:pt x="2610" y="672"/>
                </a:lnTo>
                <a:lnTo>
                  <a:pt x="2640" y="690"/>
                </a:lnTo>
                <a:lnTo>
                  <a:pt x="2666" y="708"/>
                </a:lnTo>
                <a:lnTo>
                  <a:pt x="2689" y="727"/>
                </a:lnTo>
                <a:lnTo>
                  <a:pt x="2706" y="748"/>
                </a:lnTo>
                <a:lnTo>
                  <a:pt x="2718" y="768"/>
                </a:lnTo>
                <a:lnTo>
                  <a:pt x="2724" y="792"/>
                </a:lnTo>
                <a:lnTo>
                  <a:pt x="2722" y="815"/>
                </a:lnTo>
                <a:lnTo>
                  <a:pt x="2713" y="840"/>
                </a:lnTo>
                <a:lnTo>
                  <a:pt x="2700" y="859"/>
                </a:lnTo>
                <a:lnTo>
                  <a:pt x="2680" y="879"/>
                </a:lnTo>
                <a:lnTo>
                  <a:pt x="2655" y="900"/>
                </a:lnTo>
                <a:lnTo>
                  <a:pt x="2625" y="922"/>
                </a:lnTo>
                <a:lnTo>
                  <a:pt x="2592" y="944"/>
                </a:lnTo>
                <a:lnTo>
                  <a:pt x="2558" y="967"/>
                </a:lnTo>
                <a:lnTo>
                  <a:pt x="2522" y="991"/>
                </a:lnTo>
                <a:lnTo>
                  <a:pt x="2487" y="1015"/>
                </a:lnTo>
                <a:lnTo>
                  <a:pt x="2454" y="1040"/>
                </a:lnTo>
                <a:lnTo>
                  <a:pt x="2422" y="1066"/>
                </a:lnTo>
                <a:lnTo>
                  <a:pt x="2395" y="1092"/>
                </a:lnTo>
                <a:lnTo>
                  <a:pt x="2371" y="1118"/>
                </a:lnTo>
                <a:lnTo>
                  <a:pt x="2355" y="1146"/>
                </a:lnTo>
                <a:lnTo>
                  <a:pt x="2345" y="1173"/>
                </a:lnTo>
                <a:lnTo>
                  <a:pt x="2344" y="1199"/>
                </a:lnTo>
                <a:lnTo>
                  <a:pt x="2352" y="1228"/>
                </a:lnTo>
                <a:lnTo>
                  <a:pt x="2362" y="1243"/>
                </a:lnTo>
                <a:lnTo>
                  <a:pt x="2373" y="1255"/>
                </a:lnTo>
                <a:lnTo>
                  <a:pt x="2384" y="1265"/>
                </a:lnTo>
                <a:lnTo>
                  <a:pt x="2396" y="1273"/>
                </a:lnTo>
                <a:lnTo>
                  <a:pt x="2408" y="1279"/>
                </a:lnTo>
                <a:lnTo>
                  <a:pt x="2421" y="1284"/>
                </a:lnTo>
                <a:lnTo>
                  <a:pt x="2433" y="1288"/>
                </a:lnTo>
                <a:lnTo>
                  <a:pt x="2445" y="1294"/>
                </a:lnTo>
                <a:lnTo>
                  <a:pt x="2455" y="1299"/>
                </a:lnTo>
                <a:lnTo>
                  <a:pt x="2463" y="1307"/>
                </a:lnTo>
                <a:lnTo>
                  <a:pt x="2471" y="1317"/>
                </a:lnTo>
                <a:lnTo>
                  <a:pt x="2477" y="1331"/>
                </a:lnTo>
                <a:lnTo>
                  <a:pt x="2480" y="1347"/>
                </a:lnTo>
                <a:lnTo>
                  <a:pt x="2480" y="1368"/>
                </a:lnTo>
                <a:lnTo>
                  <a:pt x="2477" y="1394"/>
                </a:lnTo>
                <a:lnTo>
                  <a:pt x="2470" y="1425"/>
                </a:lnTo>
                <a:lnTo>
                  <a:pt x="2463" y="1450"/>
                </a:lnTo>
                <a:lnTo>
                  <a:pt x="2454" y="1477"/>
                </a:lnTo>
                <a:lnTo>
                  <a:pt x="2443" y="1508"/>
                </a:lnTo>
                <a:lnTo>
                  <a:pt x="2428" y="1538"/>
                </a:lnTo>
                <a:lnTo>
                  <a:pt x="2411" y="1567"/>
                </a:lnTo>
                <a:lnTo>
                  <a:pt x="2392" y="1595"/>
                </a:lnTo>
                <a:lnTo>
                  <a:pt x="2370" y="1621"/>
                </a:lnTo>
                <a:lnTo>
                  <a:pt x="2347" y="1643"/>
                </a:lnTo>
                <a:lnTo>
                  <a:pt x="2321" y="1661"/>
                </a:lnTo>
                <a:lnTo>
                  <a:pt x="2292" y="1675"/>
                </a:lnTo>
                <a:lnTo>
                  <a:pt x="2262" y="1680"/>
                </a:lnTo>
                <a:lnTo>
                  <a:pt x="2241" y="1679"/>
                </a:lnTo>
                <a:lnTo>
                  <a:pt x="2221" y="1672"/>
                </a:lnTo>
                <a:lnTo>
                  <a:pt x="2200" y="1660"/>
                </a:lnTo>
                <a:lnTo>
                  <a:pt x="2180" y="1643"/>
                </a:lnTo>
                <a:lnTo>
                  <a:pt x="2158" y="1623"/>
                </a:lnTo>
                <a:lnTo>
                  <a:pt x="2134" y="1599"/>
                </a:lnTo>
                <a:lnTo>
                  <a:pt x="2110" y="1573"/>
                </a:lnTo>
                <a:lnTo>
                  <a:pt x="2085" y="1547"/>
                </a:lnTo>
                <a:lnTo>
                  <a:pt x="2056" y="1520"/>
                </a:lnTo>
                <a:lnTo>
                  <a:pt x="2026" y="1492"/>
                </a:lnTo>
                <a:lnTo>
                  <a:pt x="1995" y="1466"/>
                </a:lnTo>
                <a:lnTo>
                  <a:pt x="1959" y="1442"/>
                </a:lnTo>
                <a:lnTo>
                  <a:pt x="1921" y="1420"/>
                </a:lnTo>
                <a:lnTo>
                  <a:pt x="1878" y="1401"/>
                </a:lnTo>
                <a:lnTo>
                  <a:pt x="1833" y="1386"/>
                </a:lnTo>
                <a:lnTo>
                  <a:pt x="1782" y="1376"/>
                </a:lnTo>
                <a:lnTo>
                  <a:pt x="1729" y="1370"/>
                </a:lnTo>
                <a:lnTo>
                  <a:pt x="1700" y="1373"/>
                </a:lnTo>
                <a:lnTo>
                  <a:pt x="1670" y="1380"/>
                </a:lnTo>
                <a:lnTo>
                  <a:pt x="1641" y="1392"/>
                </a:lnTo>
                <a:lnTo>
                  <a:pt x="1611" y="1409"/>
                </a:lnTo>
                <a:lnTo>
                  <a:pt x="1584" y="1428"/>
                </a:lnTo>
                <a:lnTo>
                  <a:pt x="1558" y="1453"/>
                </a:lnTo>
                <a:lnTo>
                  <a:pt x="1534" y="1479"/>
                </a:lnTo>
                <a:lnTo>
                  <a:pt x="1514" y="1508"/>
                </a:lnTo>
                <a:lnTo>
                  <a:pt x="1497" y="1539"/>
                </a:lnTo>
                <a:lnTo>
                  <a:pt x="1485" y="1572"/>
                </a:lnTo>
                <a:lnTo>
                  <a:pt x="1478" y="1606"/>
                </a:lnTo>
                <a:lnTo>
                  <a:pt x="1478" y="1641"/>
                </a:lnTo>
                <a:lnTo>
                  <a:pt x="1484" y="1675"/>
                </a:lnTo>
                <a:lnTo>
                  <a:pt x="1496" y="1711"/>
                </a:lnTo>
                <a:lnTo>
                  <a:pt x="1517" y="1743"/>
                </a:lnTo>
                <a:lnTo>
                  <a:pt x="1547" y="1776"/>
                </a:lnTo>
                <a:lnTo>
                  <a:pt x="1566" y="1790"/>
                </a:lnTo>
                <a:lnTo>
                  <a:pt x="1586" y="1800"/>
                </a:lnTo>
                <a:lnTo>
                  <a:pt x="1608" y="1804"/>
                </a:lnTo>
                <a:lnTo>
                  <a:pt x="1630" y="1804"/>
                </a:lnTo>
                <a:lnTo>
                  <a:pt x="1654" y="1801"/>
                </a:lnTo>
                <a:lnTo>
                  <a:pt x="1678" y="1797"/>
                </a:lnTo>
                <a:lnTo>
                  <a:pt x="1703" y="1790"/>
                </a:lnTo>
                <a:lnTo>
                  <a:pt x="1728" y="1783"/>
                </a:lnTo>
                <a:lnTo>
                  <a:pt x="1752" y="1775"/>
                </a:lnTo>
                <a:lnTo>
                  <a:pt x="1776" y="1768"/>
                </a:lnTo>
                <a:lnTo>
                  <a:pt x="1799" y="1763"/>
                </a:lnTo>
                <a:lnTo>
                  <a:pt x="1821" y="1760"/>
                </a:lnTo>
                <a:lnTo>
                  <a:pt x="1841" y="1760"/>
                </a:lnTo>
                <a:lnTo>
                  <a:pt x="1862" y="1764"/>
                </a:lnTo>
                <a:lnTo>
                  <a:pt x="1880" y="1771"/>
                </a:lnTo>
                <a:lnTo>
                  <a:pt x="1895" y="1785"/>
                </a:lnTo>
                <a:lnTo>
                  <a:pt x="1910" y="1804"/>
                </a:lnTo>
                <a:lnTo>
                  <a:pt x="1921" y="1830"/>
                </a:lnTo>
                <a:lnTo>
                  <a:pt x="1928" y="1857"/>
                </a:lnTo>
                <a:lnTo>
                  <a:pt x="1933" y="1886"/>
                </a:lnTo>
                <a:lnTo>
                  <a:pt x="1937" y="1919"/>
                </a:lnTo>
                <a:lnTo>
                  <a:pt x="1941" y="1953"/>
                </a:lnTo>
                <a:lnTo>
                  <a:pt x="1945" y="1990"/>
                </a:lnTo>
                <a:lnTo>
                  <a:pt x="1950" y="2027"/>
                </a:lnTo>
                <a:lnTo>
                  <a:pt x="1955" y="2066"/>
                </a:lnTo>
                <a:lnTo>
                  <a:pt x="1962" y="2103"/>
                </a:lnTo>
                <a:lnTo>
                  <a:pt x="1971" y="2141"/>
                </a:lnTo>
                <a:lnTo>
                  <a:pt x="1985" y="2177"/>
                </a:lnTo>
                <a:lnTo>
                  <a:pt x="2000" y="2212"/>
                </a:lnTo>
                <a:lnTo>
                  <a:pt x="2021" y="2245"/>
                </a:lnTo>
                <a:lnTo>
                  <a:pt x="2047" y="2276"/>
                </a:lnTo>
                <a:lnTo>
                  <a:pt x="2077" y="2303"/>
                </a:lnTo>
                <a:lnTo>
                  <a:pt x="2114" y="2328"/>
                </a:lnTo>
                <a:lnTo>
                  <a:pt x="2162" y="2351"/>
                </a:lnTo>
                <a:lnTo>
                  <a:pt x="2217" y="2374"/>
                </a:lnTo>
                <a:lnTo>
                  <a:pt x="2277" y="2399"/>
                </a:lnTo>
                <a:lnTo>
                  <a:pt x="2341" y="2426"/>
                </a:lnTo>
                <a:lnTo>
                  <a:pt x="2407" y="2458"/>
                </a:lnTo>
                <a:lnTo>
                  <a:pt x="2334" y="2474"/>
                </a:lnTo>
                <a:lnTo>
                  <a:pt x="2258" y="2494"/>
                </a:lnTo>
                <a:lnTo>
                  <a:pt x="2177" y="2517"/>
                </a:lnTo>
                <a:lnTo>
                  <a:pt x="2091" y="2543"/>
                </a:lnTo>
                <a:lnTo>
                  <a:pt x="2000" y="2573"/>
                </a:lnTo>
                <a:lnTo>
                  <a:pt x="1906" y="2607"/>
                </a:lnTo>
                <a:lnTo>
                  <a:pt x="1807" y="2644"/>
                </a:lnTo>
                <a:lnTo>
                  <a:pt x="1607" y="2592"/>
                </a:lnTo>
                <a:lnTo>
                  <a:pt x="1628" y="2576"/>
                </a:lnTo>
                <a:lnTo>
                  <a:pt x="1649" y="2561"/>
                </a:lnTo>
                <a:lnTo>
                  <a:pt x="1671" y="2546"/>
                </a:lnTo>
                <a:lnTo>
                  <a:pt x="1693" y="2531"/>
                </a:lnTo>
                <a:lnTo>
                  <a:pt x="1714" y="2514"/>
                </a:lnTo>
                <a:lnTo>
                  <a:pt x="1734" y="2496"/>
                </a:lnTo>
                <a:lnTo>
                  <a:pt x="1754" y="2479"/>
                </a:lnTo>
                <a:lnTo>
                  <a:pt x="1769" y="2458"/>
                </a:lnTo>
                <a:lnTo>
                  <a:pt x="1782" y="2436"/>
                </a:lnTo>
                <a:lnTo>
                  <a:pt x="1792" y="2411"/>
                </a:lnTo>
                <a:lnTo>
                  <a:pt x="1797" y="2385"/>
                </a:lnTo>
                <a:lnTo>
                  <a:pt x="1797" y="2355"/>
                </a:lnTo>
                <a:lnTo>
                  <a:pt x="1792" y="2322"/>
                </a:lnTo>
                <a:lnTo>
                  <a:pt x="1782" y="2289"/>
                </a:lnTo>
                <a:lnTo>
                  <a:pt x="1766" y="2260"/>
                </a:lnTo>
                <a:lnTo>
                  <a:pt x="1745" y="2236"/>
                </a:lnTo>
                <a:lnTo>
                  <a:pt x="1721" y="2215"/>
                </a:lnTo>
                <a:lnTo>
                  <a:pt x="1692" y="2197"/>
                </a:lnTo>
                <a:lnTo>
                  <a:pt x="1659" y="2181"/>
                </a:lnTo>
                <a:lnTo>
                  <a:pt x="1623" y="2167"/>
                </a:lnTo>
                <a:lnTo>
                  <a:pt x="1584" y="2154"/>
                </a:lnTo>
                <a:lnTo>
                  <a:pt x="1543" y="2141"/>
                </a:lnTo>
                <a:lnTo>
                  <a:pt x="1500" y="2129"/>
                </a:lnTo>
                <a:lnTo>
                  <a:pt x="1455" y="2115"/>
                </a:lnTo>
                <a:lnTo>
                  <a:pt x="1410" y="2100"/>
                </a:lnTo>
                <a:lnTo>
                  <a:pt x="1363" y="2084"/>
                </a:lnTo>
                <a:lnTo>
                  <a:pt x="1315" y="2066"/>
                </a:lnTo>
                <a:lnTo>
                  <a:pt x="1269" y="2044"/>
                </a:lnTo>
                <a:lnTo>
                  <a:pt x="1222" y="2018"/>
                </a:lnTo>
                <a:lnTo>
                  <a:pt x="1177" y="1989"/>
                </a:lnTo>
                <a:lnTo>
                  <a:pt x="1132" y="1955"/>
                </a:lnTo>
                <a:lnTo>
                  <a:pt x="1089" y="1915"/>
                </a:lnTo>
                <a:lnTo>
                  <a:pt x="1069" y="1893"/>
                </a:lnTo>
                <a:lnTo>
                  <a:pt x="1045" y="1864"/>
                </a:lnTo>
                <a:lnTo>
                  <a:pt x="1021" y="1830"/>
                </a:lnTo>
                <a:lnTo>
                  <a:pt x="995" y="1790"/>
                </a:lnTo>
                <a:lnTo>
                  <a:pt x="969" y="1745"/>
                </a:lnTo>
                <a:lnTo>
                  <a:pt x="943" y="1694"/>
                </a:lnTo>
                <a:lnTo>
                  <a:pt x="918" y="1639"/>
                </a:lnTo>
                <a:lnTo>
                  <a:pt x="895" y="1580"/>
                </a:lnTo>
                <a:lnTo>
                  <a:pt x="874" y="1517"/>
                </a:lnTo>
                <a:lnTo>
                  <a:pt x="858" y="1450"/>
                </a:lnTo>
                <a:lnTo>
                  <a:pt x="844" y="1381"/>
                </a:lnTo>
                <a:lnTo>
                  <a:pt x="836" y="1309"/>
                </a:lnTo>
                <a:lnTo>
                  <a:pt x="833" y="1235"/>
                </a:lnTo>
                <a:lnTo>
                  <a:pt x="785" y="1331"/>
                </a:lnTo>
                <a:lnTo>
                  <a:pt x="744" y="1431"/>
                </a:lnTo>
                <a:lnTo>
                  <a:pt x="708" y="1532"/>
                </a:lnTo>
                <a:lnTo>
                  <a:pt x="678" y="1638"/>
                </a:lnTo>
                <a:lnTo>
                  <a:pt x="655" y="1745"/>
                </a:lnTo>
                <a:lnTo>
                  <a:pt x="638" y="1855"/>
                </a:lnTo>
                <a:lnTo>
                  <a:pt x="627" y="1967"/>
                </a:lnTo>
                <a:lnTo>
                  <a:pt x="625" y="2081"/>
                </a:lnTo>
                <a:lnTo>
                  <a:pt x="626" y="2174"/>
                </a:lnTo>
                <a:lnTo>
                  <a:pt x="633" y="2266"/>
                </a:lnTo>
                <a:lnTo>
                  <a:pt x="645" y="2356"/>
                </a:lnTo>
                <a:lnTo>
                  <a:pt x="640" y="2356"/>
                </a:lnTo>
                <a:lnTo>
                  <a:pt x="636" y="2356"/>
                </a:lnTo>
                <a:lnTo>
                  <a:pt x="573" y="2359"/>
                </a:lnTo>
                <a:lnTo>
                  <a:pt x="511" y="2369"/>
                </a:lnTo>
                <a:lnTo>
                  <a:pt x="451" y="2385"/>
                </a:lnTo>
                <a:lnTo>
                  <a:pt x="393" y="2407"/>
                </a:lnTo>
                <a:lnTo>
                  <a:pt x="378" y="2300"/>
                </a:lnTo>
                <a:lnTo>
                  <a:pt x="370" y="2191"/>
                </a:lnTo>
                <a:lnTo>
                  <a:pt x="367" y="2081"/>
                </a:lnTo>
                <a:lnTo>
                  <a:pt x="371" y="1949"/>
                </a:lnTo>
                <a:lnTo>
                  <a:pt x="384" y="1820"/>
                </a:lnTo>
                <a:lnTo>
                  <a:pt x="403" y="1693"/>
                </a:lnTo>
                <a:lnTo>
                  <a:pt x="430" y="1569"/>
                </a:lnTo>
                <a:lnTo>
                  <a:pt x="466" y="1447"/>
                </a:lnTo>
                <a:lnTo>
                  <a:pt x="507" y="1329"/>
                </a:lnTo>
                <a:lnTo>
                  <a:pt x="555" y="1214"/>
                </a:lnTo>
                <a:lnTo>
                  <a:pt x="611" y="1103"/>
                </a:lnTo>
                <a:lnTo>
                  <a:pt x="673" y="996"/>
                </a:lnTo>
                <a:lnTo>
                  <a:pt x="740" y="893"/>
                </a:lnTo>
                <a:lnTo>
                  <a:pt x="812" y="794"/>
                </a:lnTo>
                <a:lnTo>
                  <a:pt x="892" y="700"/>
                </a:lnTo>
                <a:lnTo>
                  <a:pt x="975" y="611"/>
                </a:lnTo>
                <a:lnTo>
                  <a:pt x="1066" y="527"/>
                </a:lnTo>
                <a:lnTo>
                  <a:pt x="1159" y="447"/>
                </a:lnTo>
                <a:lnTo>
                  <a:pt x="1258" y="373"/>
                </a:lnTo>
                <a:lnTo>
                  <a:pt x="1362" y="306"/>
                </a:lnTo>
                <a:lnTo>
                  <a:pt x="1469" y="244"/>
                </a:lnTo>
                <a:lnTo>
                  <a:pt x="1580" y="190"/>
                </a:lnTo>
                <a:lnTo>
                  <a:pt x="1693" y="142"/>
                </a:lnTo>
                <a:lnTo>
                  <a:pt x="1813" y="99"/>
                </a:lnTo>
                <a:lnTo>
                  <a:pt x="1933" y="65"/>
                </a:lnTo>
                <a:lnTo>
                  <a:pt x="2058" y="37"/>
                </a:lnTo>
                <a:lnTo>
                  <a:pt x="2184" y="17"/>
                </a:lnTo>
                <a:lnTo>
                  <a:pt x="2313" y="4"/>
                </a:lnTo>
                <a:lnTo>
                  <a:pt x="2444"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69" name="Freeform 39"/>
          <p:cNvSpPr>
            <a:spLocks noChangeAspect="1" noEditPoints="1"/>
          </p:cNvSpPr>
          <p:nvPr/>
        </p:nvSpPr>
        <p:spPr bwMode="auto">
          <a:xfrm>
            <a:off x="5086284" y="5018202"/>
            <a:ext cx="240030" cy="239884"/>
          </a:xfrm>
          <a:custGeom>
            <a:avLst/>
            <a:gdLst>
              <a:gd name="T0" fmla="*/ 6255 w 6560"/>
              <a:gd name="T1" fmla="*/ 6026 h 6556"/>
              <a:gd name="T2" fmla="*/ 6538 w 6560"/>
              <a:gd name="T3" fmla="*/ 6393 h 6556"/>
              <a:gd name="T4" fmla="*/ 48 w 6560"/>
              <a:gd name="T5" fmla="*/ 6317 h 6556"/>
              <a:gd name="T6" fmla="*/ 375 w 6560"/>
              <a:gd name="T7" fmla="*/ 5990 h 6556"/>
              <a:gd name="T8" fmla="*/ 1729 w 6560"/>
              <a:gd name="T9" fmla="*/ 4324 h 6556"/>
              <a:gd name="T10" fmla="*/ 1839 w 6560"/>
              <a:gd name="T11" fmla="*/ 4555 h 6556"/>
              <a:gd name="T12" fmla="*/ 1640 w 6560"/>
              <a:gd name="T13" fmla="*/ 4712 h 6556"/>
              <a:gd name="T14" fmla="*/ 1440 w 6560"/>
              <a:gd name="T15" fmla="*/ 4555 h 6556"/>
              <a:gd name="T16" fmla="*/ 1550 w 6560"/>
              <a:gd name="T17" fmla="*/ 4324 h 6556"/>
              <a:gd name="T18" fmla="*/ 5329 w 6560"/>
              <a:gd name="T19" fmla="*/ 3893 h 6556"/>
              <a:gd name="T20" fmla="*/ 1231 w 6560"/>
              <a:gd name="T21" fmla="*/ 3893 h 6556"/>
              <a:gd name="T22" fmla="*/ 2870 w 6560"/>
              <a:gd name="T23" fmla="*/ 1230 h 6556"/>
              <a:gd name="T24" fmla="*/ 4408 w 6560"/>
              <a:gd name="T25" fmla="*/ 411 h 6556"/>
              <a:gd name="T26" fmla="*/ 3690 w 6560"/>
              <a:gd name="T27" fmla="*/ 718 h 6556"/>
              <a:gd name="T28" fmla="*/ 4101 w 6560"/>
              <a:gd name="T29" fmla="*/ 616 h 6556"/>
              <a:gd name="T30" fmla="*/ 3792 w 6560"/>
              <a:gd name="T31" fmla="*/ 819 h 6556"/>
              <a:gd name="T32" fmla="*/ 2766 w 6560"/>
              <a:gd name="T33" fmla="*/ 616 h 6556"/>
              <a:gd name="T34" fmla="*/ 2972 w 6560"/>
              <a:gd name="T35" fmla="*/ 512 h 6556"/>
              <a:gd name="T36" fmla="*/ 2358 w 6560"/>
              <a:gd name="T37" fmla="*/ 616 h 6556"/>
              <a:gd name="T38" fmla="*/ 2152 w 6560"/>
              <a:gd name="T39" fmla="*/ 512 h 6556"/>
              <a:gd name="T40" fmla="*/ 4510 w 6560"/>
              <a:gd name="T41" fmla="*/ 0 h 6556"/>
              <a:gd name="T42" fmla="*/ 4841 w 6560"/>
              <a:gd name="T43" fmla="*/ 167 h 6556"/>
              <a:gd name="T44" fmla="*/ 4915 w 6560"/>
              <a:gd name="T45" fmla="*/ 887 h 6556"/>
              <a:gd name="T46" fmla="*/ 4699 w 6560"/>
              <a:gd name="T47" fmla="*/ 1184 h 6556"/>
              <a:gd name="T48" fmla="*/ 5740 w 6560"/>
              <a:gd name="T49" fmla="*/ 1638 h 6556"/>
              <a:gd name="T50" fmla="*/ 6556 w 6560"/>
              <a:gd name="T51" fmla="*/ 2920 h 6556"/>
              <a:gd name="T52" fmla="*/ 6377 w 6560"/>
              <a:gd name="T53" fmla="*/ 3209 h 6556"/>
              <a:gd name="T54" fmla="*/ 6037 w 6560"/>
              <a:gd name="T55" fmla="*/ 3263 h 6556"/>
              <a:gd name="T56" fmla="*/ 5720 w 6560"/>
              <a:gd name="T57" fmla="*/ 2964 h 6556"/>
              <a:gd name="T58" fmla="*/ 5507 w 6560"/>
              <a:gd name="T59" fmla="*/ 3237 h 6556"/>
              <a:gd name="T60" fmla="*/ 5142 w 6560"/>
              <a:gd name="T61" fmla="*/ 3233 h 6556"/>
              <a:gd name="T62" fmla="*/ 4925 w 6560"/>
              <a:gd name="T63" fmla="*/ 2934 h 6556"/>
              <a:gd name="T64" fmla="*/ 4799 w 6560"/>
              <a:gd name="T65" fmla="*/ 3157 h 6556"/>
              <a:gd name="T66" fmla="*/ 4444 w 6560"/>
              <a:gd name="T67" fmla="*/ 3273 h 6556"/>
              <a:gd name="T68" fmla="*/ 4145 w 6560"/>
              <a:gd name="T69" fmla="*/ 3058 h 6556"/>
              <a:gd name="T70" fmla="*/ 4055 w 6560"/>
              <a:gd name="T71" fmla="*/ 3058 h 6556"/>
              <a:gd name="T72" fmla="*/ 3756 w 6560"/>
              <a:gd name="T73" fmla="*/ 3273 h 6556"/>
              <a:gd name="T74" fmla="*/ 3401 w 6560"/>
              <a:gd name="T75" fmla="*/ 3157 h 6556"/>
              <a:gd name="T76" fmla="*/ 3275 w 6560"/>
              <a:gd name="T77" fmla="*/ 2934 h 6556"/>
              <a:gd name="T78" fmla="*/ 3058 w 6560"/>
              <a:gd name="T79" fmla="*/ 3233 h 6556"/>
              <a:gd name="T80" fmla="*/ 2681 w 6560"/>
              <a:gd name="T81" fmla="*/ 3233 h 6556"/>
              <a:gd name="T82" fmla="*/ 2465 w 6560"/>
              <a:gd name="T83" fmla="*/ 2934 h 6556"/>
              <a:gd name="T84" fmla="*/ 2340 w 6560"/>
              <a:gd name="T85" fmla="*/ 3157 h 6556"/>
              <a:gd name="T86" fmla="*/ 1983 w 6560"/>
              <a:gd name="T87" fmla="*/ 3273 h 6556"/>
              <a:gd name="T88" fmla="*/ 1685 w 6560"/>
              <a:gd name="T89" fmla="*/ 3058 h 6556"/>
              <a:gd name="T90" fmla="*/ 1594 w 6560"/>
              <a:gd name="T91" fmla="*/ 3058 h 6556"/>
              <a:gd name="T92" fmla="*/ 1296 w 6560"/>
              <a:gd name="T93" fmla="*/ 3273 h 6556"/>
              <a:gd name="T94" fmla="*/ 957 w 6560"/>
              <a:gd name="T95" fmla="*/ 3169 h 6556"/>
              <a:gd name="T96" fmla="*/ 714 w 6560"/>
              <a:gd name="T97" fmla="*/ 3143 h 6556"/>
              <a:gd name="T98" fmla="*/ 409 w 6560"/>
              <a:gd name="T99" fmla="*/ 3279 h 6556"/>
              <a:gd name="T100" fmla="*/ 86 w 6560"/>
              <a:gd name="T101" fmla="*/ 3120 h 6556"/>
              <a:gd name="T102" fmla="*/ 14 w 6560"/>
              <a:gd name="T103" fmla="*/ 2761 h 6556"/>
              <a:gd name="T104" fmla="*/ 2050 w 6560"/>
              <a:gd name="T105" fmla="*/ 1230 h 6556"/>
              <a:gd name="T106" fmla="*/ 1719 w 6560"/>
              <a:gd name="T107" fmla="*/ 1062 h 6556"/>
              <a:gd name="T108" fmla="*/ 1645 w 6560"/>
              <a:gd name="T109" fmla="*/ 343 h 6556"/>
              <a:gd name="T110" fmla="*/ 1861 w 6560"/>
              <a:gd name="T111" fmla="*/ 46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60" h="6556">
                <a:moveTo>
                  <a:pt x="614" y="5942"/>
                </a:moveTo>
                <a:lnTo>
                  <a:pt x="5944" y="5942"/>
                </a:lnTo>
                <a:lnTo>
                  <a:pt x="6027" y="5946"/>
                </a:lnTo>
                <a:lnTo>
                  <a:pt x="6107" y="5964"/>
                </a:lnTo>
                <a:lnTo>
                  <a:pt x="6183" y="5990"/>
                </a:lnTo>
                <a:lnTo>
                  <a:pt x="6255" y="6026"/>
                </a:lnTo>
                <a:lnTo>
                  <a:pt x="6321" y="6070"/>
                </a:lnTo>
                <a:lnTo>
                  <a:pt x="6379" y="6122"/>
                </a:lnTo>
                <a:lnTo>
                  <a:pt x="6432" y="6181"/>
                </a:lnTo>
                <a:lnTo>
                  <a:pt x="6476" y="6245"/>
                </a:lnTo>
                <a:lnTo>
                  <a:pt x="6512" y="6317"/>
                </a:lnTo>
                <a:lnTo>
                  <a:pt x="6538" y="6393"/>
                </a:lnTo>
                <a:lnTo>
                  <a:pt x="6554" y="6472"/>
                </a:lnTo>
                <a:lnTo>
                  <a:pt x="6560" y="6556"/>
                </a:lnTo>
                <a:lnTo>
                  <a:pt x="0" y="6556"/>
                </a:lnTo>
                <a:lnTo>
                  <a:pt x="6" y="6472"/>
                </a:lnTo>
                <a:lnTo>
                  <a:pt x="22" y="6393"/>
                </a:lnTo>
                <a:lnTo>
                  <a:pt x="48" y="6317"/>
                </a:lnTo>
                <a:lnTo>
                  <a:pt x="84" y="6245"/>
                </a:lnTo>
                <a:lnTo>
                  <a:pt x="128" y="6181"/>
                </a:lnTo>
                <a:lnTo>
                  <a:pt x="180" y="6122"/>
                </a:lnTo>
                <a:lnTo>
                  <a:pt x="239" y="6070"/>
                </a:lnTo>
                <a:lnTo>
                  <a:pt x="305" y="6026"/>
                </a:lnTo>
                <a:lnTo>
                  <a:pt x="375" y="5990"/>
                </a:lnTo>
                <a:lnTo>
                  <a:pt x="451" y="5964"/>
                </a:lnTo>
                <a:lnTo>
                  <a:pt x="533" y="5946"/>
                </a:lnTo>
                <a:lnTo>
                  <a:pt x="614" y="5942"/>
                </a:lnTo>
                <a:close/>
                <a:moveTo>
                  <a:pt x="1640" y="4302"/>
                </a:moveTo>
                <a:lnTo>
                  <a:pt x="1687" y="4308"/>
                </a:lnTo>
                <a:lnTo>
                  <a:pt x="1729" y="4324"/>
                </a:lnTo>
                <a:lnTo>
                  <a:pt x="1769" y="4347"/>
                </a:lnTo>
                <a:lnTo>
                  <a:pt x="1799" y="4379"/>
                </a:lnTo>
                <a:lnTo>
                  <a:pt x="1825" y="4417"/>
                </a:lnTo>
                <a:lnTo>
                  <a:pt x="1839" y="4461"/>
                </a:lnTo>
                <a:lnTo>
                  <a:pt x="1845" y="4507"/>
                </a:lnTo>
                <a:lnTo>
                  <a:pt x="1839" y="4555"/>
                </a:lnTo>
                <a:lnTo>
                  <a:pt x="1825" y="4597"/>
                </a:lnTo>
                <a:lnTo>
                  <a:pt x="1799" y="4636"/>
                </a:lnTo>
                <a:lnTo>
                  <a:pt x="1769" y="4666"/>
                </a:lnTo>
                <a:lnTo>
                  <a:pt x="1729" y="4692"/>
                </a:lnTo>
                <a:lnTo>
                  <a:pt x="1687" y="4706"/>
                </a:lnTo>
                <a:lnTo>
                  <a:pt x="1640" y="4712"/>
                </a:lnTo>
                <a:lnTo>
                  <a:pt x="1594" y="4706"/>
                </a:lnTo>
                <a:lnTo>
                  <a:pt x="1550" y="4692"/>
                </a:lnTo>
                <a:lnTo>
                  <a:pt x="1512" y="4666"/>
                </a:lnTo>
                <a:lnTo>
                  <a:pt x="1480" y="4636"/>
                </a:lnTo>
                <a:lnTo>
                  <a:pt x="1456" y="4597"/>
                </a:lnTo>
                <a:lnTo>
                  <a:pt x="1440" y="4555"/>
                </a:lnTo>
                <a:lnTo>
                  <a:pt x="1434" y="4507"/>
                </a:lnTo>
                <a:lnTo>
                  <a:pt x="1440" y="4461"/>
                </a:lnTo>
                <a:lnTo>
                  <a:pt x="1456" y="4417"/>
                </a:lnTo>
                <a:lnTo>
                  <a:pt x="1480" y="4379"/>
                </a:lnTo>
                <a:lnTo>
                  <a:pt x="1512" y="4347"/>
                </a:lnTo>
                <a:lnTo>
                  <a:pt x="1550" y="4324"/>
                </a:lnTo>
                <a:lnTo>
                  <a:pt x="1594" y="4308"/>
                </a:lnTo>
                <a:lnTo>
                  <a:pt x="1640" y="4302"/>
                </a:lnTo>
                <a:close/>
                <a:moveTo>
                  <a:pt x="2870" y="3893"/>
                </a:moveTo>
                <a:lnTo>
                  <a:pt x="2870" y="5326"/>
                </a:lnTo>
                <a:lnTo>
                  <a:pt x="5329" y="5326"/>
                </a:lnTo>
                <a:lnTo>
                  <a:pt x="5329" y="3893"/>
                </a:lnTo>
                <a:lnTo>
                  <a:pt x="2870" y="3893"/>
                </a:lnTo>
                <a:close/>
                <a:moveTo>
                  <a:pt x="1231" y="3893"/>
                </a:moveTo>
                <a:lnTo>
                  <a:pt x="1231" y="5326"/>
                </a:lnTo>
                <a:lnTo>
                  <a:pt x="2459" y="5326"/>
                </a:lnTo>
                <a:lnTo>
                  <a:pt x="2459" y="3893"/>
                </a:lnTo>
                <a:lnTo>
                  <a:pt x="1231" y="3893"/>
                </a:lnTo>
                <a:close/>
                <a:moveTo>
                  <a:pt x="820" y="3482"/>
                </a:moveTo>
                <a:lnTo>
                  <a:pt x="5740" y="3482"/>
                </a:lnTo>
                <a:lnTo>
                  <a:pt x="5740" y="5737"/>
                </a:lnTo>
                <a:lnTo>
                  <a:pt x="820" y="5737"/>
                </a:lnTo>
                <a:lnTo>
                  <a:pt x="820" y="3482"/>
                </a:lnTo>
                <a:close/>
                <a:moveTo>
                  <a:pt x="2870" y="1230"/>
                </a:moveTo>
                <a:lnTo>
                  <a:pt x="2870" y="1638"/>
                </a:lnTo>
                <a:lnTo>
                  <a:pt x="3690" y="1638"/>
                </a:lnTo>
                <a:lnTo>
                  <a:pt x="3690" y="1230"/>
                </a:lnTo>
                <a:lnTo>
                  <a:pt x="2870" y="1230"/>
                </a:lnTo>
                <a:close/>
                <a:moveTo>
                  <a:pt x="4101" y="411"/>
                </a:moveTo>
                <a:lnTo>
                  <a:pt x="4408" y="411"/>
                </a:lnTo>
                <a:lnTo>
                  <a:pt x="4408" y="512"/>
                </a:lnTo>
                <a:lnTo>
                  <a:pt x="4101" y="512"/>
                </a:lnTo>
                <a:lnTo>
                  <a:pt x="4101" y="411"/>
                </a:lnTo>
                <a:close/>
                <a:moveTo>
                  <a:pt x="3383" y="411"/>
                </a:moveTo>
                <a:lnTo>
                  <a:pt x="3690" y="411"/>
                </a:lnTo>
                <a:lnTo>
                  <a:pt x="3690" y="718"/>
                </a:lnTo>
                <a:lnTo>
                  <a:pt x="3383" y="718"/>
                </a:lnTo>
                <a:lnTo>
                  <a:pt x="3383" y="411"/>
                </a:lnTo>
                <a:close/>
                <a:moveTo>
                  <a:pt x="3997" y="307"/>
                </a:moveTo>
                <a:lnTo>
                  <a:pt x="3997" y="819"/>
                </a:lnTo>
                <a:lnTo>
                  <a:pt x="4101" y="819"/>
                </a:lnTo>
                <a:lnTo>
                  <a:pt x="4101" y="616"/>
                </a:lnTo>
                <a:lnTo>
                  <a:pt x="4510" y="616"/>
                </a:lnTo>
                <a:lnTo>
                  <a:pt x="4510" y="307"/>
                </a:lnTo>
                <a:lnTo>
                  <a:pt x="3997" y="307"/>
                </a:lnTo>
                <a:close/>
                <a:moveTo>
                  <a:pt x="3279" y="307"/>
                </a:moveTo>
                <a:lnTo>
                  <a:pt x="3279" y="819"/>
                </a:lnTo>
                <a:lnTo>
                  <a:pt x="3792" y="819"/>
                </a:lnTo>
                <a:lnTo>
                  <a:pt x="3792" y="307"/>
                </a:lnTo>
                <a:lnTo>
                  <a:pt x="3279" y="307"/>
                </a:lnTo>
                <a:close/>
                <a:moveTo>
                  <a:pt x="2665" y="307"/>
                </a:moveTo>
                <a:lnTo>
                  <a:pt x="2665" y="819"/>
                </a:lnTo>
                <a:lnTo>
                  <a:pt x="2766" y="819"/>
                </a:lnTo>
                <a:lnTo>
                  <a:pt x="2766" y="616"/>
                </a:lnTo>
                <a:lnTo>
                  <a:pt x="2972" y="616"/>
                </a:lnTo>
                <a:lnTo>
                  <a:pt x="2972" y="819"/>
                </a:lnTo>
                <a:lnTo>
                  <a:pt x="3076" y="819"/>
                </a:lnTo>
                <a:lnTo>
                  <a:pt x="3076" y="307"/>
                </a:lnTo>
                <a:lnTo>
                  <a:pt x="2972" y="307"/>
                </a:lnTo>
                <a:lnTo>
                  <a:pt x="2972" y="512"/>
                </a:lnTo>
                <a:lnTo>
                  <a:pt x="2766" y="512"/>
                </a:lnTo>
                <a:lnTo>
                  <a:pt x="2766" y="307"/>
                </a:lnTo>
                <a:lnTo>
                  <a:pt x="2665" y="307"/>
                </a:lnTo>
                <a:close/>
                <a:moveTo>
                  <a:pt x="2050" y="307"/>
                </a:moveTo>
                <a:lnTo>
                  <a:pt x="2050" y="616"/>
                </a:lnTo>
                <a:lnTo>
                  <a:pt x="2358" y="616"/>
                </a:lnTo>
                <a:lnTo>
                  <a:pt x="2358" y="718"/>
                </a:lnTo>
                <a:lnTo>
                  <a:pt x="2050" y="718"/>
                </a:lnTo>
                <a:lnTo>
                  <a:pt x="2050" y="819"/>
                </a:lnTo>
                <a:lnTo>
                  <a:pt x="2459" y="819"/>
                </a:lnTo>
                <a:lnTo>
                  <a:pt x="2459" y="512"/>
                </a:lnTo>
                <a:lnTo>
                  <a:pt x="2152" y="512"/>
                </a:lnTo>
                <a:lnTo>
                  <a:pt x="2152" y="411"/>
                </a:lnTo>
                <a:lnTo>
                  <a:pt x="2459" y="411"/>
                </a:lnTo>
                <a:lnTo>
                  <a:pt x="2459" y="307"/>
                </a:lnTo>
                <a:lnTo>
                  <a:pt x="2050" y="307"/>
                </a:lnTo>
                <a:close/>
                <a:moveTo>
                  <a:pt x="2050" y="0"/>
                </a:moveTo>
                <a:lnTo>
                  <a:pt x="4510" y="0"/>
                </a:lnTo>
                <a:lnTo>
                  <a:pt x="4575" y="6"/>
                </a:lnTo>
                <a:lnTo>
                  <a:pt x="4639" y="22"/>
                </a:lnTo>
                <a:lnTo>
                  <a:pt x="4699" y="46"/>
                </a:lnTo>
                <a:lnTo>
                  <a:pt x="4751" y="80"/>
                </a:lnTo>
                <a:lnTo>
                  <a:pt x="4799" y="120"/>
                </a:lnTo>
                <a:lnTo>
                  <a:pt x="4841" y="167"/>
                </a:lnTo>
                <a:lnTo>
                  <a:pt x="4875" y="221"/>
                </a:lnTo>
                <a:lnTo>
                  <a:pt x="4899" y="281"/>
                </a:lnTo>
                <a:lnTo>
                  <a:pt x="4915" y="343"/>
                </a:lnTo>
                <a:lnTo>
                  <a:pt x="4921" y="411"/>
                </a:lnTo>
                <a:lnTo>
                  <a:pt x="4921" y="819"/>
                </a:lnTo>
                <a:lnTo>
                  <a:pt x="4915" y="887"/>
                </a:lnTo>
                <a:lnTo>
                  <a:pt x="4899" y="949"/>
                </a:lnTo>
                <a:lnTo>
                  <a:pt x="4875" y="1009"/>
                </a:lnTo>
                <a:lnTo>
                  <a:pt x="4841" y="1062"/>
                </a:lnTo>
                <a:lnTo>
                  <a:pt x="4799" y="1110"/>
                </a:lnTo>
                <a:lnTo>
                  <a:pt x="4751" y="1150"/>
                </a:lnTo>
                <a:lnTo>
                  <a:pt x="4699" y="1184"/>
                </a:lnTo>
                <a:lnTo>
                  <a:pt x="4639" y="1208"/>
                </a:lnTo>
                <a:lnTo>
                  <a:pt x="4575" y="1224"/>
                </a:lnTo>
                <a:lnTo>
                  <a:pt x="4510" y="1230"/>
                </a:lnTo>
                <a:lnTo>
                  <a:pt x="4101" y="1230"/>
                </a:lnTo>
                <a:lnTo>
                  <a:pt x="4101" y="1638"/>
                </a:lnTo>
                <a:lnTo>
                  <a:pt x="5740" y="1638"/>
                </a:lnTo>
                <a:lnTo>
                  <a:pt x="6490" y="2641"/>
                </a:lnTo>
                <a:lnTo>
                  <a:pt x="6520" y="2695"/>
                </a:lnTo>
                <a:lnTo>
                  <a:pt x="6542" y="2749"/>
                </a:lnTo>
                <a:lnTo>
                  <a:pt x="6554" y="2807"/>
                </a:lnTo>
                <a:lnTo>
                  <a:pt x="6560" y="2862"/>
                </a:lnTo>
                <a:lnTo>
                  <a:pt x="6556" y="2920"/>
                </a:lnTo>
                <a:lnTo>
                  <a:pt x="6546" y="2976"/>
                </a:lnTo>
                <a:lnTo>
                  <a:pt x="6526" y="3030"/>
                </a:lnTo>
                <a:lnTo>
                  <a:pt x="6500" y="3082"/>
                </a:lnTo>
                <a:lnTo>
                  <a:pt x="6466" y="3130"/>
                </a:lnTo>
                <a:lnTo>
                  <a:pt x="6424" y="3171"/>
                </a:lnTo>
                <a:lnTo>
                  <a:pt x="6377" y="3209"/>
                </a:lnTo>
                <a:lnTo>
                  <a:pt x="6323" y="3239"/>
                </a:lnTo>
                <a:lnTo>
                  <a:pt x="6267" y="3261"/>
                </a:lnTo>
                <a:lnTo>
                  <a:pt x="6209" y="3273"/>
                </a:lnTo>
                <a:lnTo>
                  <a:pt x="6149" y="3279"/>
                </a:lnTo>
                <a:lnTo>
                  <a:pt x="6093" y="3275"/>
                </a:lnTo>
                <a:lnTo>
                  <a:pt x="6037" y="3263"/>
                </a:lnTo>
                <a:lnTo>
                  <a:pt x="5986" y="3243"/>
                </a:lnTo>
                <a:lnTo>
                  <a:pt x="5934" y="3217"/>
                </a:lnTo>
                <a:lnTo>
                  <a:pt x="5888" y="3183"/>
                </a:lnTo>
                <a:lnTo>
                  <a:pt x="5846" y="3143"/>
                </a:lnTo>
                <a:lnTo>
                  <a:pt x="5808" y="3096"/>
                </a:lnTo>
                <a:lnTo>
                  <a:pt x="5720" y="2964"/>
                </a:lnTo>
                <a:lnTo>
                  <a:pt x="5702" y="3022"/>
                </a:lnTo>
                <a:lnTo>
                  <a:pt x="5676" y="3076"/>
                </a:lnTo>
                <a:lnTo>
                  <a:pt x="5643" y="3126"/>
                </a:lnTo>
                <a:lnTo>
                  <a:pt x="5603" y="3169"/>
                </a:lnTo>
                <a:lnTo>
                  <a:pt x="5557" y="3205"/>
                </a:lnTo>
                <a:lnTo>
                  <a:pt x="5507" y="3237"/>
                </a:lnTo>
                <a:lnTo>
                  <a:pt x="5451" y="3259"/>
                </a:lnTo>
                <a:lnTo>
                  <a:pt x="5393" y="3273"/>
                </a:lnTo>
                <a:lnTo>
                  <a:pt x="5329" y="3279"/>
                </a:lnTo>
                <a:lnTo>
                  <a:pt x="5264" y="3273"/>
                </a:lnTo>
                <a:lnTo>
                  <a:pt x="5200" y="3257"/>
                </a:lnTo>
                <a:lnTo>
                  <a:pt x="5142" y="3233"/>
                </a:lnTo>
                <a:lnTo>
                  <a:pt x="5088" y="3199"/>
                </a:lnTo>
                <a:lnTo>
                  <a:pt x="5040" y="3157"/>
                </a:lnTo>
                <a:lnTo>
                  <a:pt x="4998" y="3110"/>
                </a:lnTo>
                <a:lnTo>
                  <a:pt x="4966" y="3058"/>
                </a:lnTo>
                <a:lnTo>
                  <a:pt x="4940" y="2998"/>
                </a:lnTo>
                <a:lnTo>
                  <a:pt x="4925" y="2934"/>
                </a:lnTo>
                <a:lnTo>
                  <a:pt x="4921" y="2868"/>
                </a:lnTo>
                <a:lnTo>
                  <a:pt x="4915" y="2934"/>
                </a:lnTo>
                <a:lnTo>
                  <a:pt x="4899" y="2998"/>
                </a:lnTo>
                <a:lnTo>
                  <a:pt x="4875" y="3058"/>
                </a:lnTo>
                <a:lnTo>
                  <a:pt x="4841" y="3110"/>
                </a:lnTo>
                <a:lnTo>
                  <a:pt x="4799" y="3157"/>
                </a:lnTo>
                <a:lnTo>
                  <a:pt x="4751" y="3199"/>
                </a:lnTo>
                <a:lnTo>
                  <a:pt x="4699" y="3233"/>
                </a:lnTo>
                <a:lnTo>
                  <a:pt x="4639" y="3257"/>
                </a:lnTo>
                <a:lnTo>
                  <a:pt x="4575" y="3273"/>
                </a:lnTo>
                <a:lnTo>
                  <a:pt x="4510" y="3279"/>
                </a:lnTo>
                <a:lnTo>
                  <a:pt x="4444" y="3273"/>
                </a:lnTo>
                <a:lnTo>
                  <a:pt x="4380" y="3257"/>
                </a:lnTo>
                <a:lnTo>
                  <a:pt x="4322" y="3233"/>
                </a:lnTo>
                <a:lnTo>
                  <a:pt x="4268" y="3199"/>
                </a:lnTo>
                <a:lnTo>
                  <a:pt x="4220" y="3157"/>
                </a:lnTo>
                <a:lnTo>
                  <a:pt x="4179" y="3110"/>
                </a:lnTo>
                <a:lnTo>
                  <a:pt x="4145" y="3058"/>
                </a:lnTo>
                <a:lnTo>
                  <a:pt x="4121" y="2998"/>
                </a:lnTo>
                <a:lnTo>
                  <a:pt x="4105" y="2934"/>
                </a:lnTo>
                <a:lnTo>
                  <a:pt x="4101" y="2868"/>
                </a:lnTo>
                <a:lnTo>
                  <a:pt x="4095" y="2934"/>
                </a:lnTo>
                <a:lnTo>
                  <a:pt x="4079" y="2998"/>
                </a:lnTo>
                <a:lnTo>
                  <a:pt x="4055" y="3058"/>
                </a:lnTo>
                <a:lnTo>
                  <a:pt x="4021" y="3110"/>
                </a:lnTo>
                <a:lnTo>
                  <a:pt x="3979" y="3157"/>
                </a:lnTo>
                <a:lnTo>
                  <a:pt x="3931" y="3199"/>
                </a:lnTo>
                <a:lnTo>
                  <a:pt x="3877" y="3233"/>
                </a:lnTo>
                <a:lnTo>
                  <a:pt x="3820" y="3257"/>
                </a:lnTo>
                <a:lnTo>
                  <a:pt x="3756" y="3273"/>
                </a:lnTo>
                <a:lnTo>
                  <a:pt x="3690" y="3279"/>
                </a:lnTo>
                <a:lnTo>
                  <a:pt x="3624" y="3273"/>
                </a:lnTo>
                <a:lnTo>
                  <a:pt x="3560" y="3257"/>
                </a:lnTo>
                <a:lnTo>
                  <a:pt x="3500" y="3233"/>
                </a:lnTo>
                <a:lnTo>
                  <a:pt x="3449" y="3199"/>
                </a:lnTo>
                <a:lnTo>
                  <a:pt x="3401" y="3157"/>
                </a:lnTo>
                <a:lnTo>
                  <a:pt x="3359" y="3110"/>
                </a:lnTo>
                <a:lnTo>
                  <a:pt x="3325" y="3058"/>
                </a:lnTo>
                <a:lnTo>
                  <a:pt x="3301" y="2998"/>
                </a:lnTo>
                <a:lnTo>
                  <a:pt x="3285" y="2934"/>
                </a:lnTo>
                <a:lnTo>
                  <a:pt x="3279" y="2868"/>
                </a:lnTo>
                <a:lnTo>
                  <a:pt x="3275" y="2934"/>
                </a:lnTo>
                <a:lnTo>
                  <a:pt x="3259" y="2998"/>
                </a:lnTo>
                <a:lnTo>
                  <a:pt x="3233" y="3058"/>
                </a:lnTo>
                <a:lnTo>
                  <a:pt x="3201" y="3110"/>
                </a:lnTo>
                <a:lnTo>
                  <a:pt x="3159" y="3157"/>
                </a:lnTo>
                <a:lnTo>
                  <a:pt x="3111" y="3199"/>
                </a:lnTo>
                <a:lnTo>
                  <a:pt x="3058" y="3233"/>
                </a:lnTo>
                <a:lnTo>
                  <a:pt x="3000" y="3257"/>
                </a:lnTo>
                <a:lnTo>
                  <a:pt x="2936" y="3273"/>
                </a:lnTo>
                <a:lnTo>
                  <a:pt x="2870" y="3279"/>
                </a:lnTo>
                <a:lnTo>
                  <a:pt x="2804" y="3273"/>
                </a:lnTo>
                <a:lnTo>
                  <a:pt x="2740" y="3257"/>
                </a:lnTo>
                <a:lnTo>
                  <a:pt x="2681" y="3233"/>
                </a:lnTo>
                <a:lnTo>
                  <a:pt x="2627" y="3199"/>
                </a:lnTo>
                <a:lnTo>
                  <a:pt x="2579" y="3157"/>
                </a:lnTo>
                <a:lnTo>
                  <a:pt x="2539" y="3110"/>
                </a:lnTo>
                <a:lnTo>
                  <a:pt x="2505" y="3058"/>
                </a:lnTo>
                <a:lnTo>
                  <a:pt x="2481" y="2998"/>
                </a:lnTo>
                <a:lnTo>
                  <a:pt x="2465" y="2934"/>
                </a:lnTo>
                <a:lnTo>
                  <a:pt x="2459" y="2868"/>
                </a:lnTo>
                <a:lnTo>
                  <a:pt x="2455" y="2934"/>
                </a:lnTo>
                <a:lnTo>
                  <a:pt x="2439" y="2998"/>
                </a:lnTo>
                <a:lnTo>
                  <a:pt x="2413" y="3058"/>
                </a:lnTo>
                <a:lnTo>
                  <a:pt x="2381" y="3110"/>
                </a:lnTo>
                <a:lnTo>
                  <a:pt x="2340" y="3157"/>
                </a:lnTo>
                <a:lnTo>
                  <a:pt x="2292" y="3199"/>
                </a:lnTo>
                <a:lnTo>
                  <a:pt x="2238" y="3233"/>
                </a:lnTo>
                <a:lnTo>
                  <a:pt x="2180" y="3257"/>
                </a:lnTo>
                <a:lnTo>
                  <a:pt x="2116" y="3273"/>
                </a:lnTo>
                <a:lnTo>
                  <a:pt x="2050" y="3279"/>
                </a:lnTo>
                <a:lnTo>
                  <a:pt x="1983" y="3273"/>
                </a:lnTo>
                <a:lnTo>
                  <a:pt x="1921" y="3257"/>
                </a:lnTo>
                <a:lnTo>
                  <a:pt x="1861" y="3233"/>
                </a:lnTo>
                <a:lnTo>
                  <a:pt x="1807" y="3199"/>
                </a:lnTo>
                <a:lnTo>
                  <a:pt x="1759" y="3157"/>
                </a:lnTo>
                <a:lnTo>
                  <a:pt x="1719" y="3110"/>
                </a:lnTo>
                <a:lnTo>
                  <a:pt x="1685" y="3058"/>
                </a:lnTo>
                <a:lnTo>
                  <a:pt x="1661" y="2998"/>
                </a:lnTo>
                <a:lnTo>
                  <a:pt x="1645" y="2934"/>
                </a:lnTo>
                <a:lnTo>
                  <a:pt x="1640" y="2868"/>
                </a:lnTo>
                <a:lnTo>
                  <a:pt x="1636" y="2934"/>
                </a:lnTo>
                <a:lnTo>
                  <a:pt x="1620" y="2998"/>
                </a:lnTo>
                <a:lnTo>
                  <a:pt x="1594" y="3058"/>
                </a:lnTo>
                <a:lnTo>
                  <a:pt x="1562" y="3110"/>
                </a:lnTo>
                <a:lnTo>
                  <a:pt x="1520" y="3157"/>
                </a:lnTo>
                <a:lnTo>
                  <a:pt x="1472" y="3199"/>
                </a:lnTo>
                <a:lnTo>
                  <a:pt x="1418" y="3233"/>
                </a:lnTo>
                <a:lnTo>
                  <a:pt x="1360" y="3257"/>
                </a:lnTo>
                <a:lnTo>
                  <a:pt x="1296" y="3273"/>
                </a:lnTo>
                <a:lnTo>
                  <a:pt x="1231" y="3279"/>
                </a:lnTo>
                <a:lnTo>
                  <a:pt x="1167" y="3273"/>
                </a:lnTo>
                <a:lnTo>
                  <a:pt x="1109" y="3259"/>
                </a:lnTo>
                <a:lnTo>
                  <a:pt x="1053" y="3237"/>
                </a:lnTo>
                <a:lnTo>
                  <a:pt x="1003" y="3205"/>
                </a:lnTo>
                <a:lnTo>
                  <a:pt x="957" y="3169"/>
                </a:lnTo>
                <a:lnTo>
                  <a:pt x="917" y="3126"/>
                </a:lnTo>
                <a:lnTo>
                  <a:pt x="884" y="3076"/>
                </a:lnTo>
                <a:lnTo>
                  <a:pt x="858" y="3022"/>
                </a:lnTo>
                <a:lnTo>
                  <a:pt x="840" y="2964"/>
                </a:lnTo>
                <a:lnTo>
                  <a:pt x="752" y="3096"/>
                </a:lnTo>
                <a:lnTo>
                  <a:pt x="714" y="3143"/>
                </a:lnTo>
                <a:lnTo>
                  <a:pt x="672" y="3183"/>
                </a:lnTo>
                <a:lnTo>
                  <a:pt x="624" y="3217"/>
                </a:lnTo>
                <a:lnTo>
                  <a:pt x="574" y="3243"/>
                </a:lnTo>
                <a:lnTo>
                  <a:pt x="521" y="3263"/>
                </a:lnTo>
                <a:lnTo>
                  <a:pt x="467" y="3275"/>
                </a:lnTo>
                <a:lnTo>
                  <a:pt x="409" y="3279"/>
                </a:lnTo>
                <a:lnTo>
                  <a:pt x="351" y="3273"/>
                </a:lnTo>
                <a:lnTo>
                  <a:pt x="293" y="3261"/>
                </a:lnTo>
                <a:lnTo>
                  <a:pt x="237" y="3239"/>
                </a:lnTo>
                <a:lnTo>
                  <a:pt x="184" y="3209"/>
                </a:lnTo>
                <a:lnTo>
                  <a:pt x="130" y="3167"/>
                </a:lnTo>
                <a:lnTo>
                  <a:pt x="86" y="3120"/>
                </a:lnTo>
                <a:lnTo>
                  <a:pt x="52" y="3068"/>
                </a:lnTo>
                <a:lnTo>
                  <a:pt x="26" y="3010"/>
                </a:lnTo>
                <a:lnTo>
                  <a:pt x="8" y="2948"/>
                </a:lnTo>
                <a:lnTo>
                  <a:pt x="0" y="2886"/>
                </a:lnTo>
                <a:lnTo>
                  <a:pt x="2" y="2823"/>
                </a:lnTo>
                <a:lnTo>
                  <a:pt x="14" y="2761"/>
                </a:lnTo>
                <a:lnTo>
                  <a:pt x="36" y="2699"/>
                </a:lnTo>
                <a:lnTo>
                  <a:pt x="70" y="2641"/>
                </a:lnTo>
                <a:lnTo>
                  <a:pt x="820" y="1638"/>
                </a:lnTo>
                <a:lnTo>
                  <a:pt x="2459" y="1638"/>
                </a:lnTo>
                <a:lnTo>
                  <a:pt x="2459" y="1230"/>
                </a:lnTo>
                <a:lnTo>
                  <a:pt x="2050" y="1230"/>
                </a:lnTo>
                <a:lnTo>
                  <a:pt x="1983" y="1224"/>
                </a:lnTo>
                <a:lnTo>
                  <a:pt x="1921" y="1208"/>
                </a:lnTo>
                <a:lnTo>
                  <a:pt x="1861" y="1184"/>
                </a:lnTo>
                <a:lnTo>
                  <a:pt x="1807" y="1150"/>
                </a:lnTo>
                <a:lnTo>
                  <a:pt x="1759" y="1110"/>
                </a:lnTo>
                <a:lnTo>
                  <a:pt x="1719" y="1062"/>
                </a:lnTo>
                <a:lnTo>
                  <a:pt x="1685" y="1009"/>
                </a:lnTo>
                <a:lnTo>
                  <a:pt x="1661" y="949"/>
                </a:lnTo>
                <a:lnTo>
                  <a:pt x="1645" y="887"/>
                </a:lnTo>
                <a:lnTo>
                  <a:pt x="1640" y="819"/>
                </a:lnTo>
                <a:lnTo>
                  <a:pt x="1640" y="411"/>
                </a:lnTo>
                <a:lnTo>
                  <a:pt x="1645" y="343"/>
                </a:lnTo>
                <a:lnTo>
                  <a:pt x="1661" y="281"/>
                </a:lnTo>
                <a:lnTo>
                  <a:pt x="1685" y="221"/>
                </a:lnTo>
                <a:lnTo>
                  <a:pt x="1719" y="167"/>
                </a:lnTo>
                <a:lnTo>
                  <a:pt x="1759" y="120"/>
                </a:lnTo>
                <a:lnTo>
                  <a:pt x="1807" y="80"/>
                </a:lnTo>
                <a:lnTo>
                  <a:pt x="1861" y="46"/>
                </a:lnTo>
                <a:lnTo>
                  <a:pt x="1921" y="22"/>
                </a:lnTo>
                <a:lnTo>
                  <a:pt x="1983" y="6"/>
                </a:lnTo>
                <a:lnTo>
                  <a:pt x="205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nvGrpSpPr>
          <p:cNvPr id="75" name="Group 42"/>
          <p:cNvGrpSpPr>
            <a:grpSpLocks noChangeAspect="1"/>
          </p:cNvGrpSpPr>
          <p:nvPr/>
        </p:nvGrpSpPr>
        <p:grpSpPr bwMode="auto">
          <a:xfrm>
            <a:off x="3852254" y="5018129"/>
            <a:ext cx="162292" cy="240030"/>
            <a:chOff x="24" y="-211"/>
            <a:chExt cx="1643" cy="2430"/>
          </a:xfrm>
          <a:solidFill>
            <a:schemeClr val="bg1"/>
          </a:solidFill>
        </p:grpSpPr>
        <p:sp>
          <p:nvSpPr>
            <p:cNvPr id="78" name="Freeform 44"/>
            <p:cNvSpPr>
              <a:spLocks noEditPoints="1"/>
            </p:cNvSpPr>
            <p:nvPr/>
          </p:nvSpPr>
          <p:spPr bwMode="auto">
            <a:xfrm>
              <a:off x="24" y="199"/>
              <a:ext cx="1643" cy="2020"/>
            </a:xfrm>
            <a:custGeom>
              <a:avLst/>
              <a:gdLst>
                <a:gd name="T0" fmla="*/ 2218 w 3287"/>
                <a:gd name="T1" fmla="*/ 3488 h 4040"/>
                <a:gd name="T2" fmla="*/ 2736 w 3287"/>
                <a:gd name="T3" fmla="*/ 2971 h 4040"/>
                <a:gd name="T4" fmla="*/ 1384 w 3287"/>
                <a:gd name="T5" fmla="*/ 2971 h 4040"/>
                <a:gd name="T6" fmla="*/ 1902 w 3287"/>
                <a:gd name="T7" fmla="*/ 3700 h 4040"/>
                <a:gd name="T8" fmla="*/ 1384 w 3287"/>
                <a:gd name="T9" fmla="*/ 2971 h 4040"/>
                <a:gd name="T10" fmla="*/ 550 w 3287"/>
                <a:gd name="T11" fmla="*/ 3488 h 4040"/>
                <a:gd name="T12" fmla="*/ 1069 w 3287"/>
                <a:gd name="T13" fmla="*/ 2971 h 4040"/>
                <a:gd name="T14" fmla="*/ 2218 w 3287"/>
                <a:gd name="T15" fmla="*/ 2223 h 4040"/>
                <a:gd name="T16" fmla="*/ 2736 w 3287"/>
                <a:gd name="T17" fmla="*/ 2740 h 4040"/>
                <a:gd name="T18" fmla="*/ 2218 w 3287"/>
                <a:gd name="T19" fmla="*/ 2223 h 4040"/>
                <a:gd name="T20" fmla="*/ 1384 w 3287"/>
                <a:gd name="T21" fmla="*/ 2740 h 4040"/>
                <a:gd name="T22" fmla="*/ 1902 w 3287"/>
                <a:gd name="T23" fmla="*/ 2223 h 4040"/>
                <a:gd name="T24" fmla="*/ 550 w 3287"/>
                <a:gd name="T25" fmla="*/ 2223 h 4040"/>
                <a:gd name="T26" fmla="*/ 1069 w 3287"/>
                <a:gd name="T27" fmla="*/ 2740 h 4040"/>
                <a:gd name="T28" fmla="*/ 550 w 3287"/>
                <a:gd name="T29" fmla="*/ 2223 h 4040"/>
                <a:gd name="T30" fmla="*/ 2218 w 3287"/>
                <a:gd name="T31" fmla="*/ 1991 h 4040"/>
                <a:gd name="T32" fmla="*/ 2736 w 3287"/>
                <a:gd name="T33" fmla="*/ 1475 h 4040"/>
                <a:gd name="T34" fmla="*/ 1384 w 3287"/>
                <a:gd name="T35" fmla="*/ 1475 h 4040"/>
                <a:gd name="T36" fmla="*/ 1902 w 3287"/>
                <a:gd name="T37" fmla="*/ 1991 h 4040"/>
                <a:gd name="T38" fmla="*/ 1384 w 3287"/>
                <a:gd name="T39" fmla="*/ 1475 h 4040"/>
                <a:gd name="T40" fmla="*/ 550 w 3287"/>
                <a:gd name="T41" fmla="*/ 1991 h 4040"/>
                <a:gd name="T42" fmla="*/ 1069 w 3287"/>
                <a:gd name="T43" fmla="*/ 1475 h 4040"/>
                <a:gd name="T44" fmla="*/ 2218 w 3287"/>
                <a:gd name="T45" fmla="*/ 725 h 4040"/>
                <a:gd name="T46" fmla="*/ 2736 w 3287"/>
                <a:gd name="T47" fmla="*/ 1242 h 4040"/>
                <a:gd name="T48" fmla="*/ 2218 w 3287"/>
                <a:gd name="T49" fmla="*/ 725 h 4040"/>
                <a:gd name="T50" fmla="*/ 1384 w 3287"/>
                <a:gd name="T51" fmla="*/ 1242 h 4040"/>
                <a:gd name="T52" fmla="*/ 1902 w 3287"/>
                <a:gd name="T53" fmla="*/ 725 h 4040"/>
                <a:gd name="T54" fmla="*/ 550 w 3287"/>
                <a:gd name="T55" fmla="*/ 725 h 4040"/>
                <a:gd name="T56" fmla="*/ 1069 w 3287"/>
                <a:gd name="T57" fmla="*/ 1242 h 4040"/>
                <a:gd name="T58" fmla="*/ 550 w 3287"/>
                <a:gd name="T59" fmla="*/ 725 h 4040"/>
                <a:gd name="T60" fmla="*/ 3201 w 3287"/>
                <a:gd name="T61" fmla="*/ 0 h 4040"/>
                <a:gd name="T62" fmla="*/ 3102 w 3287"/>
                <a:gd name="T63" fmla="*/ 547 h 4040"/>
                <a:gd name="T64" fmla="*/ 3287 w 3287"/>
                <a:gd name="T65" fmla="*/ 3700 h 4040"/>
                <a:gd name="T66" fmla="*/ 0 w 3287"/>
                <a:gd name="T67" fmla="*/ 4040 h 4040"/>
                <a:gd name="T68" fmla="*/ 184 w 3287"/>
                <a:gd name="T69" fmla="*/ 3700 h 4040"/>
                <a:gd name="T70" fmla="*/ 86 w 3287"/>
                <a:gd name="T71" fmla="*/ 547 h 4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87" h="4040">
                  <a:moveTo>
                    <a:pt x="2218" y="2971"/>
                  </a:moveTo>
                  <a:lnTo>
                    <a:pt x="2218" y="3488"/>
                  </a:lnTo>
                  <a:lnTo>
                    <a:pt x="2736" y="3488"/>
                  </a:lnTo>
                  <a:lnTo>
                    <a:pt x="2736" y="2971"/>
                  </a:lnTo>
                  <a:lnTo>
                    <a:pt x="2218" y="2971"/>
                  </a:lnTo>
                  <a:close/>
                  <a:moveTo>
                    <a:pt x="1384" y="2971"/>
                  </a:moveTo>
                  <a:lnTo>
                    <a:pt x="1384" y="3700"/>
                  </a:lnTo>
                  <a:lnTo>
                    <a:pt x="1902" y="3700"/>
                  </a:lnTo>
                  <a:lnTo>
                    <a:pt x="1902" y="2971"/>
                  </a:lnTo>
                  <a:lnTo>
                    <a:pt x="1384" y="2971"/>
                  </a:lnTo>
                  <a:close/>
                  <a:moveTo>
                    <a:pt x="550" y="2971"/>
                  </a:moveTo>
                  <a:lnTo>
                    <a:pt x="550" y="3488"/>
                  </a:lnTo>
                  <a:lnTo>
                    <a:pt x="1069" y="3488"/>
                  </a:lnTo>
                  <a:lnTo>
                    <a:pt x="1069" y="2971"/>
                  </a:lnTo>
                  <a:lnTo>
                    <a:pt x="550" y="2971"/>
                  </a:lnTo>
                  <a:close/>
                  <a:moveTo>
                    <a:pt x="2218" y="2223"/>
                  </a:moveTo>
                  <a:lnTo>
                    <a:pt x="2218" y="2740"/>
                  </a:lnTo>
                  <a:lnTo>
                    <a:pt x="2736" y="2740"/>
                  </a:lnTo>
                  <a:lnTo>
                    <a:pt x="2736" y="2223"/>
                  </a:lnTo>
                  <a:lnTo>
                    <a:pt x="2218" y="2223"/>
                  </a:lnTo>
                  <a:close/>
                  <a:moveTo>
                    <a:pt x="1384" y="2223"/>
                  </a:moveTo>
                  <a:lnTo>
                    <a:pt x="1384" y="2740"/>
                  </a:lnTo>
                  <a:lnTo>
                    <a:pt x="1902" y="2740"/>
                  </a:lnTo>
                  <a:lnTo>
                    <a:pt x="1902" y="2223"/>
                  </a:lnTo>
                  <a:lnTo>
                    <a:pt x="1384" y="2223"/>
                  </a:lnTo>
                  <a:close/>
                  <a:moveTo>
                    <a:pt x="550" y="2223"/>
                  </a:moveTo>
                  <a:lnTo>
                    <a:pt x="550" y="2740"/>
                  </a:lnTo>
                  <a:lnTo>
                    <a:pt x="1069" y="2740"/>
                  </a:lnTo>
                  <a:lnTo>
                    <a:pt x="1069" y="2223"/>
                  </a:lnTo>
                  <a:lnTo>
                    <a:pt x="550" y="2223"/>
                  </a:lnTo>
                  <a:close/>
                  <a:moveTo>
                    <a:pt x="2218" y="1475"/>
                  </a:moveTo>
                  <a:lnTo>
                    <a:pt x="2218" y="1991"/>
                  </a:lnTo>
                  <a:lnTo>
                    <a:pt x="2736" y="1991"/>
                  </a:lnTo>
                  <a:lnTo>
                    <a:pt x="2736" y="1475"/>
                  </a:lnTo>
                  <a:lnTo>
                    <a:pt x="2218" y="1475"/>
                  </a:lnTo>
                  <a:close/>
                  <a:moveTo>
                    <a:pt x="1384" y="1475"/>
                  </a:moveTo>
                  <a:lnTo>
                    <a:pt x="1384" y="1991"/>
                  </a:lnTo>
                  <a:lnTo>
                    <a:pt x="1902" y="1991"/>
                  </a:lnTo>
                  <a:lnTo>
                    <a:pt x="1902" y="1475"/>
                  </a:lnTo>
                  <a:lnTo>
                    <a:pt x="1384" y="1475"/>
                  </a:lnTo>
                  <a:close/>
                  <a:moveTo>
                    <a:pt x="550" y="1475"/>
                  </a:moveTo>
                  <a:lnTo>
                    <a:pt x="550" y="1991"/>
                  </a:lnTo>
                  <a:lnTo>
                    <a:pt x="1069" y="1991"/>
                  </a:lnTo>
                  <a:lnTo>
                    <a:pt x="1069" y="1475"/>
                  </a:lnTo>
                  <a:lnTo>
                    <a:pt x="550" y="1475"/>
                  </a:lnTo>
                  <a:close/>
                  <a:moveTo>
                    <a:pt x="2218" y="725"/>
                  </a:moveTo>
                  <a:lnTo>
                    <a:pt x="2218" y="1242"/>
                  </a:lnTo>
                  <a:lnTo>
                    <a:pt x="2736" y="1242"/>
                  </a:lnTo>
                  <a:lnTo>
                    <a:pt x="2736" y="725"/>
                  </a:lnTo>
                  <a:lnTo>
                    <a:pt x="2218" y="725"/>
                  </a:lnTo>
                  <a:close/>
                  <a:moveTo>
                    <a:pt x="1384" y="725"/>
                  </a:moveTo>
                  <a:lnTo>
                    <a:pt x="1384" y="1242"/>
                  </a:lnTo>
                  <a:lnTo>
                    <a:pt x="1902" y="1242"/>
                  </a:lnTo>
                  <a:lnTo>
                    <a:pt x="1902" y="725"/>
                  </a:lnTo>
                  <a:lnTo>
                    <a:pt x="1384" y="725"/>
                  </a:lnTo>
                  <a:close/>
                  <a:moveTo>
                    <a:pt x="550" y="725"/>
                  </a:moveTo>
                  <a:lnTo>
                    <a:pt x="550" y="1242"/>
                  </a:lnTo>
                  <a:lnTo>
                    <a:pt x="1069" y="1242"/>
                  </a:lnTo>
                  <a:lnTo>
                    <a:pt x="1069" y="725"/>
                  </a:lnTo>
                  <a:lnTo>
                    <a:pt x="550" y="725"/>
                  </a:lnTo>
                  <a:close/>
                  <a:moveTo>
                    <a:pt x="86" y="0"/>
                  </a:moveTo>
                  <a:lnTo>
                    <a:pt x="3201" y="0"/>
                  </a:lnTo>
                  <a:lnTo>
                    <a:pt x="3201" y="547"/>
                  </a:lnTo>
                  <a:lnTo>
                    <a:pt x="3102" y="547"/>
                  </a:lnTo>
                  <a:lnTo>
                    <a:pt x="3102" y="3700"/>
                  </a:lnTo>
                  <a:lnTo>
                    <a:pt x="3287" y="3700"/>
                  </a:lnTo>
                  <a:lnTo>
                    <a:pt x="3287" y="4040"/>
                  </a:lnTo>
                  <a:lnTo>
                    <a:pt x="0" y="4040"/>
                  </a:lnTo>
                  <a:lnTo>
                    <a:pt x="0" y="3700"/>
                  </a:lnTo>
                  <a:lnTo>
                    <a:pt x="184" y="3700"/>
                  </a:lnTo>
                  <a:lnTo>
                    <a:pt x="184" y="547"/>
                  </a:lnTo>
                  <a:lnTo>
                    <a:pt x="86" y="547"/>
                  </a:lnTo>
                  <a:lnTo>
                    <a:pt x="8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79" name="Freeform 45"/>
            <p:cNvSpPr>
              <a:spLocks/>
            </p:cNvSpPr>
            <p:nvPr/>
          </p:nvSpPr>
          <p:spPr bwMode="auto">
            <a:xfrm>
              <a:off x="270" y="-211"/>
              <a:ext cx="376" cy="356"/>
            </a:xfrm>
            <a:custGeom>
              <a:avLst/>
              <a:gdLst>
                <a:gd name="T0" fmla="*/ 375 w 751"/>
                <a:gd name="T1" fmla="*/ 0 h 713"/>
                <a:gd name="T2" fmla="*/ 491 w 751"/>
                <a:gd name="T3" fmla="*/ 234 h 713"/>
                <a:gd name="T4" fmla="*/ 751 w 751"/>
                <a:gd name="T5" fmla="*/ 272 h 713"/>
                <a:gd name="T6" fmla="*/ 562 w 751"/>
                <a:gd name="T7" fmla="*/ 455 h 713"/>
                <a:gd name="T8" fmla="*/ 607 w 751"/>
                <a:gd name="T9" fmla="*/ 713 h 713"/>
                <a:gd name="T10" fmla="*/ 375 w 751"/>
                <a:gd name="T11" fmla="*/ 591 h 713"/>
                <a:gd name="T12" fmla="*/ 143 w 751"/>
                <a:gd name="T13" fmla="*/ 713 h 713"/>
                <a:gd name="T14" fmla="*/ 187 w 751"/>
                <a:gd name="T15" fmla="*/ 455 h 713"/>
                <a:gd name="T16" fmla="*/ 0 w 751"/>
                <a:gd name="T17" fmla="*/ 272 h 713"/>
                <a:gd name="T18" fmla="*/ 258 w 751"/>
                <a:gd name="T19" fmla="*/ 234 h 713"/>
                <a:gd name="T20" fmla="*/ 375 w 751"/>
                <a:gd name="T21"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1" h="713">
                  <a:moveTo>
                    <a:pt x="375" y="0"/>
                  </a:moveTo>
                  <a:lnTo>
                    <a:pt x="491" y="234"/>
                  </a:lnTo>
                  <a:lnTo>
                    <a:pt x="751" y="272"/>
                  </a:lnTo>
                  <a:lnTo>
                    <a:pt x="562" y="455"/>
                  </a:lnTo>
                  <a:lnTo>
                    <a:pt x="607" y="713"/>
                  </a:lnTo>
                  <a:lnTo>
                    <a:pt x="375" y="591"/>
                  </a:lnTo>
                  <a:lnTo>
                    <a:pt x="143" y="713"/>
                  </a:lnTo>
                  <a:lnTo>
                    <a:pt x="187" y="455"/>
                  </a:lnTo>
                  <a:lnTo>
                    <a:pt x="0" y="272"/>
                  </a:lnTo>
                  <a:lnTo>
                    <a:pt x="258" y="234"/>
                  </a:lnTo>
                  <a:lnTo>
                    <a:pt x="37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80" name="Freeform 46"/>
            <p:cNvSpPr>
              <a:spLocks/>
            </p:cNvSpPr>
            <p:nvPr/>
          </p:nvSpPr>
          <p:spPr bwMode="auto">
            <a:xfrm>
              <a:off x="658" y="-211"/>
              <a:ext cx="375" cy="356"/>
            </a:xfrm>
            <a:custGeom>
              <a:avLst/>
              <a:gdLst>
                <a:gd name="T0" fmla="*/ 376 w 751"/>
                <a:gd name="T1" fmla="*/ 0 h 713"/>
                <a:gd name="T2" fmla="*/ 491 w 751"/>
                <a:gd name="T3" fmla="*/ 234 h 713"/>
                <a:gd name="T4" fmla="*/ 751 w 751"/>
                <a:gd name="T5" fmla="*/ 272 h 713"/>
                <a:gd name="T6" fmla="*/ 564 w 751"/>
                <a:gd name="T7" fmla="*/ 455 h 713"/>
                <a:gd name="T8" fmla="*/ 608 w 751"/>
                <a:gd name="T9" fmla="*/ 713 h 713"/>
                <a:gd name="T10" fmla="*/ 376 w 751"/>
                <a:gd name="T11" fmla="*/ 591 h 713"/>
                <a:gd name="T12" fmla="*/ 143 w 751"/>
                <a:gd name="T13" fmla="*/ 713 h 713"/>
                <a:gd name="T14" fmla="*/ 187 w 751"/>
                <a:gd name="T15" fmla="*/ 455 h 713"/>
                <a:gd name="T16" fmla="*/ 0 w 751"/>
                <a:gd name="T17" fmla="*/ 272 h 713"/>
                <a:gd name="T18" fmla="*/ 260 w 751"/>
                <a:gd name="T19" fmla="*/ 234 h 713"/>
                <a:gd name="T20" fmla="*/ 376 w 751"/>
                <a:gd name="T21"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1" h="713">
                  <a:moveTo>
                    <a:pt x="376" y="0"/>
                  </a:moveTo>
                  <a:lnTo>
                    <a:pt x="491" y="234"/>
                  </a:lnTo>
                  <a:lnTo>
                    <a:pt x="751" y="272"/>
                  </a:lnTo>
                  <a:lnTo>
                    <a:pt x="564" y="455"/>
                  </a:lnTo>
                  <a:lnTo>
                    <a:pt x="608" y="713"/>
                  </a:lnTo>
                  <a:lnTo>
                    <a:pt x="376" y="591"/>
                  </a:lnTo>
                  <a:lnTo>
                    <a:pt x="143" y="713"/>
                  </a:lnTo>
                  <a:lnTo>
                    <a:pt x="187" y="455"/>
                  </a:lnTo>
                  <a:lnTo>
                    <a:pt x="0" y="272"/>
                  </a:lnTo>
                  <a:lnTo>
                    <a:pt x="260" y="234"/>
                  </a:lnTo>
                  <a:lnTo>
                    <a:pt x="37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83" name="Freeform 47"/>
            <p:cNvSpPr>
              <a:spLocks/>
            </p:cNvSpPr>
            <p:nvPr/>
          </p:nvSpPr>
          <p:spPr bwMode="auto">
            <a:xfrm>
              <a:off x="1046" y="-211"/>
              <a:ext cx="376" cy="356"/>
            </a:xfrm>
            <a:custGeom>
              <a:avLst/>
              <a:gdLst>
                <a:gd name="T0" fmla="*/ 375 w 751"/>
                <a:gd name="T1" fmla="*/ 0 h 713"/>
                <a:gd name="T2" fmla="*/ 492 w 751"/>
                <a:gd name="T3" fmla="*/ 234 h 713"/>
                <a:gd name="T4" fmla="*/ 751 w 751"/>
                <a:gd name="T5" fmla="*/ 272 h 713"/>
                <a:gd name="T6" fmla="*/ 562 w 751"/>
                <a:gd name="T7" fmla="*/ 455 h 713"/>
                <a:gd name="T8" fmla="*/ 607 w 751"/>
                <a:gd name="T9" fmla="*/ 713 h 713"/>
                <a:gd name="T10" fmla="*/ 375 w 751"/>
                <a:gd name="T11" fmla="*/ 591 h 713"/>
                <a:gd name="T12" fmla="*/ 143 w 751"/>
                <a:gd name="T13" fmla="*/ 713 h 713"/>
                <a:gd name="T14" fmla="*/ 187 w 751"/>
                <a:gd name="T15" fmla="*/ 455 h 713"/>
                <a:gd name="T16" fmla="*/ 0 w 751"/>
                <a:gd name="T17" fmla="*/ 272 h 713"/>
                <a:gd name="T18" fmla="*/ 258 w 751"/>
                <a:gd name="T19" fmla="*/ 234 h 713"/>
                <a:gd name="T20" fmla="*/ 375 w 751"/>
                <a:gd name="T21"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1" h="713">
                  <a:moveTo>
                    <a:pt x="375" y="0"/>
                  </a:moveTo>
                  <a:lnTo>
                    <a:pt x="492" y="234"/>
                  </a:lnTo>
                  <a:lnTo>
                    <a:pt x="751" y="272"/>
                  </a:lnTo>
                  <a:lnTo>
                    <a:pt x="562" y="455"/>
                  </a:lnTo>
                  <a:lnTo>
                    <a:pt x="607" y="713"/>
                  </a:lnTo>
                  <a:lnTo>
                    <a:pt x="375" y="591"/>
                  </a:lnTo>
                  <a:lnTo>
                    <a:pt x="143" y="713"/>
                  </a:lnTo>
                  <a:lnTo>
                    <a:pt x="187" y="455"/>
                  </a:lnTo>
                  <a:lnTo>
                    <a:pt x="0" y="272"/>
                  </a:lnTo>
                  <a:lnTo>
                    <a:pt x="258" y="234"/>
                  </a:lnTo>
                  <a:lnTo>
                    <a:pt x="37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grpSp>
        <p:nvGrpSpPr>
          <p:cNvPr id="86" name="Group 50"/>
          <p:cNvGrpSpPr>
            <a:grpSpLocks noChangeAspect="1"/>
          </p:cNvGrpSpPr>
          <p:nvPr/>
        </p:nvGrpSpPr>
        <p:grpSpPr bwMode="auto">
          <a:xfrm>
            <a:off x="5705824" y="5026278"/>
            <a:ext cx="274320" cy="223731"/>
            <a:chOff x="2560" y="1116"/>
            <a:chExt cx="2554" cy="2083"/>
          </a:xfrm>
          <a:solidFill>
            <a:schemeClr val="bg1"/>
          </a:solidFill>
        </p:grpSpPr>
        <p:sp>
          <p:nvSpPr>
            <p:cNvPr id="124" name="Freeform 52"/>
            <p:cNvSpPr>
              <a:spLocks/>
            </p:cNvSpPr>
            <p:nvPr/>
          </p:nvSpPr>
          <p:spPr bwMode="auto">
            <a:xfrm>
              <a:off x="2863" y="2175"/>
              <a:ext cx="1947" cy="1024"/>
            </a:xfrm>
            <a:custGeom>
              <a:avLst/>
              <a:gdLst>
                <a:gd name="T0" fmla="*/ 3852 w 3894"/>
                <a:gd name="T1" fmla="*/ 0 h 2048"/>
                <a:gd name="T2" fmla="*/ 3872 w 3894"/>
                <a:gd name="T3" fmla="*/ 11 h 2048"/>
                <a:gd name="T4" fmla="*/ 3888 w 3894"/>
                <a:gd name="T5" fmla="*/ 41 h 2048"/>
                <a:gd name="T6" fmla="*/ 3894 w 3894"/>
                <a:gd name="T7" fmla="*/ 95 h 2048"/>
                <a:gd name="T8" fmla="*/ 3888 w 3894"/>
                <a:gd name="T9" fmla="*/ 1123 h 2048"/>
                <a:gd name="T10" fmla="*/ 3843 w 3894"/>
                <a:gd name="T11" fmla="*/ 1259 h 2048"/>
                <a:gd name="T12" fmla="*/ 3754 w 3894"/>
                <a:gd name="T13" fmla="*/ 1394 h 2048"/>
                <a:gd name="T14" fmla="*/ 3628 w 3894"/>
                <a:gd name="T15" fmla="*/ 1524 h 2048"/>
                <a:gd name="T16" fmla="*/ 3465 w 3894"/>
                <a:gd name="T17" fmla="*/ 1645 h 2048"/>
                <a:gd name="T18" fmla="*/ 3271 w 3894"/>
                <a:gd name="T19" fmla="*/ 1757 h 2048"/>
                <a:gd name="T20" fmla="*/ 3049 w 3894"/>
                <a:gd name="T21" fmla="*/ 1855 h 2048"/>
                <a:gd name="T22" fmla="*/ 2802 w 3894"/>
                <a:gd name="T23" fmla="*/ 1934 h 2048"/>
                <a:gd name="T24" fmla="*/ 2534 w 3894"/>
                <a:gd name="T25" fmla="*/ 1996 h 2048"/>
                <a:gd name="T26" fmla="*/ 2248 w 3894"/>
                <a:gd name="T27" fmla="*/ 2035 h 2048"/>
                <a:gd name="T28" fmla="*/ 1947 w 3894"/>
                <a:gd name="T29" fmla="*/ 2048 h 2048"/>
                <a:gd name="T30" fmla="*/ 1646 w 3894"/>
                <a:gd name="T31" fmla="*/ 2035 h 2048"/>
                <a:gd name="T32" fmla="*/ 1358 w 3894"/>
                <a:gd name="T33" fmla="*/ 1996 h 2048"/>
                <a:gd name="T34" fmla="*/ 1090 w 3894"/>
                <a:gd name="T35" fmla="*/ 1934 h 2048"/>
                <a:gd name="T36" fmla="*/ 843 w 3894"/>
                <a:gd name="T37" fmla="*/ 1855 h 2048"/>
                <a:gd name="T38" fmla="*/ 621 w 3894"/>
                <a:gd name="T39" fmla="*/ 1757 h 2048"/>
                <a:gd name="T40" fmla="*/ 427 w 3894"/>
                <a:gd name="T41" fmla="*/ 1645 h 2048"/>
                <a:gd name="T42" fmla="*/ 265 w 3894"/>
                <a:gd name="T43" fmla="*/ 1524 h 2048"/>
                <a:gd name="T44" fmla="*/ 138 w 3894"/>
                <a:gd name="T45" fmla="*/ 1394 h 2048"/>
                <a:gd name="T46" fmla="*/ 51 w 3894"/>
                <a:gd name="T47" fmla="*/ 1259 h 2048"/>
                <a:gd name="T48" fmla="*/ 4 w 3894"/>
                <a:gd name="T49" fmla="*/ 1123 h 2048"/>
                <a:gd name="T50" fmla="*/ 0 w 3894"/>
                <a:gd name="T51" fmla="*/ 146 h 2048"/>
                <a:gd name="T52" fmla="*/ 6 w 3894"/>
                <a:gd name="T53" fmla="*/ 81 h 2048"/>
                <a:gd name="T54" fmla="*/ 26 w 3894"/>
                <a:gd name="T55" fmla="*/ 44 h 2048"/>
                <a:gd name="T56" fmla="*/ 52 w 3894"/>
                <a:gd name="T57" fmla="*/ 27 h 2048"/>
                <a:gd name="T58" fmla="*/ 80 w 3894"/>
                <a:gd name="T59" fmla="*/ 23 h 2048"/>
                <a:gd name="T60" fmla="*/ 107 w 3894"/>
                <a:gd name="T61" fmla="*/ 30 h 2048"/>
                <a:gd name="T62" fmla="*/ 125 w 3894"/>
                <a:gd name="T63" fmla="*/ 37 h 2048"/>
                <a:gd name="T64" fmla="*/ 133 w 3894"/>
                <a:gd name="T65" fmla="*/ 42 h 2048"/>
                <a:gd name="T66" fmla="*/ 1675 w 3894"/>
                <a:gd name="T67" fmla="*/ 982 h 2048"/>
                <a:gd name="T68" fmla="*/ 1805 w 3894"/>
                <a:gd name="T69" fmla="*/ 1024 h 2048"/>
                <a:gd name="T70" fmla="*/ 1947 w 3894"/>
                <a:gd name="T71" fmla="*/ 1038 h 2048"/>
                <a:gd name="T72" fmla="*/ 2088 w 3894"/>
                <a:gd name="T73" fmla="*/ 1024 h 2048"/>
                <a:gd name="T74" fmla="*/ 2217 w 3894"/>
                <a:gd name="T75" fmla="*/ 982 h 2048"/>
                <a:gd name="T76" fmla="*/ 3798 w 3894"/>
                <a:gd name="T77" fmla="*/ 17 h 2048"/>
                <a:gd name="T78" fmla="*/ 3804 w 3894"/>
                <a:gd name="T79" fmla="*/ 14 h 2048"/>
                <a:gd name="T80" fmla="*/ 3819 w 3894"/>
                <a:gd name="T81" fmla="*/ 6 h 2048"/>
                <a:gd name="T82" fmla="*/ 3841 w 3894"/>
                <a:gd name="T83"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94" h="2048">
                  <a:moveTo>
                    <a:pt x="3841" y="0"/>
                  </a:moveTo>
                  <a:lnTo>
                    <a:pt x="3852" y="0"/>
                  </a:lnTo>
                  <a:lnTo>
                    <a:pt x="3861" y="3"/>
                  </a:lnTo>
                  <a:lnTo>
                    <a:pt x="3872" y="11"/>
                  </a:lnTo>
                  <a:lnTo>
                    <a:pt x="3880" y="23"/>
                  </a:lnTo>
                  <a:lnTo>
                    <a:pt x="3888" y="41"/>
                  </a:lnTo>
                  <a:lnTo>
                    <a:pt x="3892" y="64"/>
                  </a:lnTo>
                  <a:lnTo>
                    <a:pt x="3894" y="95"/>
                  </a:lnTo>
                  <a:lnTo>
                    <a:pt x="3894" y="1053"/>
                  </a:lnTo>
                  <a:lnTo>
                    <a:pt x="3888" y="1123"/>
                  </a:lnTo>
                  <a:lnTo>
                    <a:pt x="3871" y="1191"/>
                  </a:lnTo>
                  <a:lnTo>
                    <a:pt x="3843" y="1259"/>
                  </a:lnTo>
                  <a:lnTo>
                    <a:pt x="3804" y="1327"/>
                  </a:lnTo>
                  <a:lnTo>
                    <a:pt x="3754" y="1394"/>
                  </a:lnTo>
                  <a:lnTo>
                    <a:pt x="3695" y="1459"/>
                  </a:lnTo>
                  <a:lnTo>
                    <a:pt x="3628" y="1524"/>
                  </a:lnTo>
                  <a:lnTo>
                    <a:pt x="3551" y="1586"/>
                  </a:lnTo>
                  <a:lnTo>
                    <a:pt x="3465" y="1645"/>
                  </a:lnTo>
                  <a:lnTo>
                    <a:pt x="3372" y="1703"/>
                  </a:lnTo>
                  <a:lnTo>
                    <a:pt x="3271" y="1757"/>
                  </a:lnTo>
                  <a:lnTo>
                    <a:pt x="3164" y="1807"/>
                  </a:lnTo>
                  <a:lnTo>
                    <a:pt x="3049" y="1855"/>
                  </a:lnTo>
                  <a:lnTo>
                    <a:pt x="2930" y="1897"/>
                  </a:lnTo>
                  <a:lnTo>
                    <a:pt x="2802" y="1934"/>
                  </a:lnTo>
                  <a:lnTo>
                    <a:pt x="2670" y="1968"/>
                  </a:lnTo>
                  <a:lnTo>
                    <a:pt x="2534" y="1996"/>
                  </a:lnTo>
                  <a:lnTo>
                    <a:pt x="2392" y="2017"/>
                  </a:lnTo>
                  <a:lnTo>
                    <a:pt x="2248" y="2035"/>
                  </a:lnTo>
                  <a:lnTo>
                    <a:pt x="2099" y="2044"/>
                  </a:lnTo>
                  <a:lnTo>
                    <a:pt x="1947" y="2048"/>
                  </a:lnTo>
                  <a:lnTo>
                    <a:pt x="1795" y="2044"/>
                  </a:lnTo>
                  <a:lnTo>
                    <a:pt x="1646" y="2035"/>
                  </a:lnTo>
                  <a:lnTo>
                    <a:pt x="1500" y="2017"/>
                  </a:lnTo>
                  <a:lnTo>
                    <a:pt x="1358" y="1996"/>
                  </a:lnTo>
                  <a:lnTo>
                    <a:pt x="1222" y="1968"/>
                  </a:lnTo>
                  <a:lnTo>
                    <a:pt x="1090" y="1934"/>
                  </a:lnTo>
                  <a:lnTo>
                    <a:pt x="964" y="1897"/>
                  </a:lnTo>
                  <a:lnTo>
                    <a:pt x="843" y="1855"/>
                  </a:lnTo>
                  <a:lnTo>
                    <a:pt x="728" y="1807"/>
                  </a:lnTo>
                  <a:lnTo>
                    <a:pt x="621" y="1757"/>
                  </a:lnTo>
                  <a:lnTo>
                    <a:pt x="520" y="1703"/>
                  </a:lnTo>
                  <a:lnTo>
                    <a:pt x="427" y="1645"/>
                  </a:lnTo>
                  <a:lnTo>
                    <a:pt x="341" y="1586"/>
                  </a:lnTo>
                  <a:lnTo>
                    <a:pt x="265" y="1524"/>
                  </a:lnTo>
                  <a:lnTo>
                    <a:pt x="197" y="1459"/>
                  </a:lnTo>
                  <a:lnTo>
                    <a:pt x="138" y="1394"/>
                  </a:lnTo>
                  <a:lnTo>
                    <a:pt x="90" y="1327"/>
                  </a:lnTo>
                  <a:lnTo>
                    <a:pt x="51" y="1259"/>
                  </a:lnTo>
                  <a:lnTo>
                    <a:pt x="23" y="1191"/>
                  </a:lnTo>
                  <a:lnTo>
                    <a:pt x="4" y="1123"/>
                  </a:lnTo>
                  <a:lnTo>
                    <a:pt x="0" y="1053"/>
                  </a:lnTo>
                  <a:lnTo>
                    <a:pt x="0" y="146"/>
                  </a:lnTo>
                  <a:lnTo>
                    <a:pt x="1" y="110"/>
                  </a:lnTo>
                  <a:lnTo>
                    <a:pt x="6" y="81"/>
                  </a:lnTo>
                  <a:lnTo>
                    <a:pt x="15" y="59"/>
                  </a:lnTo>
                  <a:lnTo>
                    <a:pt x="26" y="44"/>
                  </a:lnTo>
                  <a:lnTo>
                    <a:pt x="38" y="33"/>
                  </a:lnTo>
                  <a:lnTo>
                    <a:pt x="52" y="27"/>
                  </a:lnTo>
                  <a:lnTo>
                    <a:pt x="66" y="23"/>
                  </a:lnTo>
                  <a:lnTo>
                    <a:pt x="80" y="23"/>
                  </a:lnTo>
                  <a:lnTo>
                    <a:pt x="94" y="27"/>
                  </a:lnTo>
                  <a:lnTo>
                    <a:pt x="107" y="30"/>
                  </a:lnTo>
                  <a:lnTo>
                    <a:pt x="118" y="34"/>
                  </a:lnTo>
                  <a:lnTo>
                    <a:pt x="125" y="37"/>
                  </a:lnTo>
                  <a:lnTo>
                    <a:pt x="132" y="41"/>
                  </a:lnTo>
                  <a:lnTo>
                    <a:pt x="133" y="42"/>
                  </a:lnTo>
                  <a:lnTo>
                    <a:pt x="1618" y="951"/>
                  </a:lnTo>
                  <a:lnTo>
                    <a:pt x="1675" y="982"/>
                  </a:lnTo>
                  <a:lnTo>
                    <a:pt x="1739" y="1005"/>
                  </a:lnTo>
                  <a:lnTo>
                    <a:pt x="1805" y="1024"/>
                  </a:lnTo>
                  <a:lnTo>
                    <a:pt x="1875" y="1034"/>
                  </a:lnTo>
                  <a:lnTo>
                    <a:pt x="1947" y="1038"/>
                  </a:lnTo>
                  <a:lnTo>
                    <a:pt x="2018" y="1034"/>
                  </a:lnTo>
                  <a:lnTo>
                    <a:pt x="2088" y="1024"/>
                  </a:lnTo>
                  <a:lnTo>
                    <a:pt x="2155" y="1005"/>
                  </a:lnTo>
                  <a:lnTo>
                    <a:pt x="2217" y="982"/>
                  </a:lnTo>
                  <a:lnTo>
                    <a:pt x="2274" y="951"/>
                  </a:lnTo>
                  <a:lnTo>
                    <a:pt x="3798" y="17"/>
                  </a:lnTo>
                  <a:lnTo>
                    <a:pt x="3799" y="17"/>
                  </a:lnTo>
                  <a:lnTo>
                    <a:pt x="3804" y="14"/>
                  </a:lnTo>
                  <a:lnTo>
                    <a:pt x="3812" y="10"/>
                  </a:lnTo>
                  <a:lnTo>
                    <a:pt x="3819" y="6"/>
                  </a:lnTo>
                  <a:lnTo>
                    <a:pt x="3830" y="2"/>
                  </a:lnTo>
                  <a:lnTo>
                    <a:pt x="384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25" name="Freeform 53"/>
            <p:cNvSpPr>
              <a:spLocks/>
            </p:cNvSpPr>
            <p:nvPr/>
          </p:nvSpPr>
          <p:spPr bwMode="auto">
            <a:xfrm>
              <a:off x="2560" y="1116"/>
              <a:ext cx="2554" cy="1437"/>
            </a:xfrm>
            <a:custGeom>
              <a:avLst/>
              <a:gdLst>
                <a:gd name="T0" fmla="*/ 2579 w 5108"/>
                <a:gd name="T1" fmla="*/ 0 h 2873"/>
                <a:gd name="T2" fmla="*/ 2628 w 5108"/>
                <a:gd name="T3" fmla="*/ 6 h 2873"/>
                <a:gd name="T4" fmla="*/ 2675 w 5108"/>
                <a:gd name="T5" fmla="*/ 16 h 2873"/>
                <a:gd name="T6" fmla="*/ 2720 w 5108"/>
                <a:gd name="T7" fmla="*/ 31 h 2873"/>
                <a:gd name="T8" fmla="*/ 2760 w 5108"/>
                <a:gd name="T9" fmla="*/ 53 h 2873"/>
                <a:gd name="T10" fmla="*/ 5023 w 5108"/>
                <a:gd name="T11" fmla="*/ 1182 h 2873"/>
                <a:gd name="T12" fmla="*/ 5057 w 5108"/>
                <a:gd name="T13" fmla="*/ 1207 h 2873"/>
                <a:gd name="T14" fmla="*/ 5082 w 5108"/>
                <a:gd name="T15" fmla="*/ 1234 h 2873"/>
                <a:gd name="T16" fmla="*/ 5099 w 5108"/>
                <a:gd name="T17" fmla="*/ 1264 h 2873"/>
                <a:gd name="T18" fmla="*/ 5108 w 5108"/>
                <a:gd name="T19" fmla="*/ 1293 h 2873"/>
                <a:gd name="T20" fmla="*/ 5108 w 5108"/>
                <a:gd name="T21" fmla="*/ 1324 h 2873"/>
                <a:gd name="T22" fmla="*/ 5099 w 5108"/>
                <a:gd name="T23" fmla="*/ 1355 h 2873"/>
                <a:gd name="T24" fmla="*/ 5082 w 5108"/>
                <a:gd name="T25" fmla="*/ 1383 h 2873"/>
                <a:gd name="T26" fmla="*/ 5057 w 5108"/>
                <a:gd name="T27" fmla="*/ 1411 h 2873"/>
                <a:gd name="T28" fmla="*/ 5023 w 5108"/>
                <a:gd name="T29" fmla="*/ 1436 h 2873"/>
                <a:gd name="T30" fmla="*/ 2760 w 5108"/>
                <a:gd name="T31" fmla="*/ 2822 h 2873"/>
                <a:gd name="T32" fmla="*/ 2720 w 5108"/>
                <a:gd name="T33" fmla="*/ 2842 h 2873"/>
                <a:gd name="T34" fmla="*/ 2675 w 5108"/>
                <a:gd name="T35" fmla="*/ 2858 h 2873"/>
                <a:gd name="T36" fmla="*/ 2628 w 5108"/>
                <a:gd name="T37" fmla="*/ 2869 h 2873"/>
                <a:gd name="T38" fmla="*/ 2579 w 5108"/>
                <a:gd name="T39" fmla="*/ 2873 h 2873"/>
                <a:gd name="T40" fmla="*/ 2529 w 5108"/>
                <a:gd name="T41" fmla="*/ 2873 h 2873"/>
                <a:gd name="T42" fmla="*/ 2479 w 5108"/>
                <a:gd name="T43" fmla="*/ 2869 h 2873"/>
                <a:gd name="T44" fmla="*/ 2431 w 5108"/>
                <a:gd name="T45" fmla="*/ 2858 h 2873"/>
                <a:gd name="T46" fmla="*/ 2386 w 5108"/>
                <a:gd name="T47" fmla="*/ 2842 h 2873"/>
                <a:gd name="T48" fmla="*/ 2346 w 5108"/>
                <a:gd name="T49" fmla="*/ 2822 h 2873"/>
                <a:gd name="T50" fmla="*/ 83 w 5108"/>
                <a:gd name="T51" fmla="*/ 1436 h 2873"/>
                <a:gd name="T52" fmla="*/ 49 w 5108"/>
                <a:gd name="T53" fmla="*/ 1411 h 2873"/>
                <a:gd name="T54" fmla="*/ 24 w 5108"/>
                <a:gd name="T55" fmla="*/ 1383 h 2873"/>
                <a:gd name="T56" fmla="*/ 7 w 5108"/>
                <a:gd name="T57" fmla="*/ 1355 h 2873"/>
                <a:gd name="T58" fmla="*/ 0 w 5108"/>
                <a:gd name="T59" fmla="*/ 1324 h 2873"/>
                <a:gd name="T60" fmla="*/ 0 w 5108"/>
                <a:gd name="T61" fmla="*/ 1293 h 2873"/>
                <a:gd name="T62" fmla="*/ 7 w 5108"/>
                <a:gd name="T63" fmla="*/ 1264 h 2873"/>
                <a:gd name="T64" fmla="*/ 24 w 5108"/>
                <a:gd name="T65" fmla="*/ 1234 h 2873"/>
                <a:gd name="T66" fmla="*/ 49 w 5108"/>
                <a:gd name="T67" fmla="*/ 1207 h 2873"/>
                <a:gd name="T68" fmla="*/ 83 w 5108"/>
                <a:gd name="T69" fmla="*/ 1182 h 2873"/>
                <a:gd name="T70" fmla="*/ 2346 w 5108"/>
                <a:gd name="T71" fmla="*/ 53 h 2873"/>
                <a:gd name="T72" fmla="*/ 2386 w 5108"/>
                <a:gd name="T73" fmla="*/ 31 h 2873"/>
                <a:gd name="T74" fmla="*/ 2431 w 5108"/>
                <a:gd name="T75" fmla="*/ 16 h 2873"/>
                <a:gd name="T76" fmla="*/ 2479 w 5108"/>
                <a:gd name="T77" fmla="*/ 6 h 2873"/>
                <a:gd name="T78" fmla="*/ 2529 w 5108"/>
                <a:gd name="T79" fmla="*/ 0 h 2873"/>
                <a:gd name="T80" fmla="*/ 2579 w 5108"/>
                <a:gd name="T81" fmla="*/ 0 h 2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08" h="2873">
                  <a:moveTo>
                    <a:pt x="2579" y="0"/>
                  </a:moveTo>
                  <a:lnTo>
                    <a:pt x="2628" y="6"/>
                  </a:lnTo>
                  <a:lnTo>
                    <a:pt x="2675" y="16"/>
                  </a:lnTo>
                  <a:lnTo>
                    <a:pt x="2720" y="31"/>
                  </a:lnTo>
                  <a:lnTo>
                    <a:pt x="2760" y="53"/>
                  </a:lnTo>
                  <a:lnTo>
                    <a:pt x="5023" y="1182"/>
                  </a:lnTo>
                  <a:lnTo>
                    <a:pt x="5057" y="1207"/>
                  </a:lnTo>
                  <a:lnTo>
                    <a:pt x="5082" y="1234"/>
                  </a:lnTo>
                  <a:lnTo>
                    <a:pt x="5099" y="1264"/>
                  </a:lnTo>
                  <a:lnTo>
                    <a:pt x="5108" y="1293"/>
                  </a:lnTo>
                  <a:lnTo>
                    <a:pt x="5108" y="1324"/>
                  </a:lnTo>
                  <a:lnTo>
                    <a:pt x="5099" y="1355"/>
                  </a:lnTo>
                  <a:lnTo>
                    <a:pt x="5082" y="1383"/>
                  </a:lnTo>
                  <a:lnTo>
                    <a:pt x="5057" y="1411"/>
                  </a:lnTo>
                  <a:lnTo>
                    <a:pt x="5023" y="1436"/>
                  </a:lnTo>
                  <a:lnTo>
                    <a:pt x="2760" y="2822"/>
                  </a:lnTo>
                  <a:lnTo>
                    <a:pt x="2720" y="2842"/>
                  </a:lnTo>
                  <a:lnTo>
                    <a:pt x="2675" y="2858"/>
                  </a:lnTo>
                  <a:lnTo>
                    <a:pt x="2628" y="2869"/>
                  </a:lnTo>
                  <a:lnTo>
                    <a:pt x="2579" y="2873"/>
                  </a:lnTo>
                  <a:lnTo>
                    <a:pt x="2529" y="2873"/>
                  </a:lnTo>
                  <a:lnTo>
                    <a:pt x="2479" y="2869"/>
                  </a:lnTo>
                  <a:lnTo>
                    <a:pt x="2431" y="2858"/>
                  </a:lnTo>
                  <a:lnTo>
                    <a:pt x="2386" y="2842"/>
                  </a:lnTo>
                  <a:lnTo>
                    <a:pt x="2346" y="2822"/>
                  </a:lnTo>
                  <a:lnTo>
                    <a:pt x="83" y="1436"/>
                  </a:lnTo>
                  <a:lnTo>
                    <a:pt x="49" y="1411"/>
                  </a:lnTo>
                  <a:lnTo>
                    <a:pt x="24" y="1383"/>
                  </a:lnTo>
                  <a:lnTo>
                    <a:pt x="7" y="1355"/>
                  </a:lnTo>
                  <a:lnTo>
                    <a:pt x="0" y="1324"/>
                  </a:lnTo>
                  <a:lnTo>
                    <a:pt x="0" y="1293"/>
                  </a:lnTo>
                  <a:lnTo>
                    <a:pt x="7" y="1264"/>
                  </a:lnTo>
                  <a:lnTo>
                    <a:pt x="24" y="1234"/>
                  </a:lnTo>
                  <a:lnTo>
                    <a:pt x="49" y="1207"/>
                  </a:lnTo>
                  <a:lnTo>
                    <a:pt x="83" y="1182"/>
                  </a:lnTo>
                  <a:lnTo>
                    <a:pt x="2346" y="53"/>
                  </a:lnTo>
                  <a:lnTo>
                    <a:pt x="2386" y="31"/>
                  </a:lnTo>
                  <a:lnTo>
                    <a:pt x="2431" y="16"/>
                  </a:lnTo>
                  <a:lnTo>
                    <a:pt x="2479" y="6"/>
                  </a:lnTo>
                  <a:lnTo>
                    <a:pt x="2529" y="0"/>
                  </a:lnTo>
                  <a:lnTo>
                    <a:pt x="257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26" name="Freeform 54"/>
            <p:cNvSpPr>
              <a:spLocks/>
            </p:cNvSpPr>
            <p:nvPr/>
          </p:nvSpPr>
          <p:spPr bwMode="auto">
            <a:xfrm>
              <a:off x="4838" y="2069"/>
              <a:ext cx="265" cy="1055"/>
            </a:xfrm>
            <a:custGeom>
              <a:avLst/>
              <a:gdLst>
                <a:gd name="T0" fmla="*/ 354 w 529"/>
                <a:gd name="T1" fmla="*/ 1 h 2110"/>
                <a:gd name="T2" fmla="*/ 366 w 529"/>
                <a:gd name="T3" fmla="*/ 15 h 2110"/>
                <a:gd name="T4" fmla="*/ 371 w 529"/>
                <a:gd name="T5" fmla="*/ 35 h 2110"/>
                <a:gd name="T6" fmla="*/ 372 w 529"/>
                <a:gd name="T7" fmla="*/ 51 h 2110"/>
                <a:gd name="T8" fmla="*/ 372 w 529"/>
                <a:gd name="T9" fmla="*/ 1584 h 2110"/>
                <a:gd name="T10" fmla="*/ 382 w 529"/>
                <a:gd name="T11" fmla="*/ 1606 h 2110"/>
                <a:gd name="T12" fmla="*/ 397 w 529"/>
                <a:gd name="T13" fmla="*/ 1617 h 2110"/>
                <a:gd name="T14" fmla="*/ 466 w 529"/>
                <a:gd name="T15" fmla="*/ 1674 h 2110"/>
                <a:gd name="T16" fmla="*/ 512 w 529"/>
                <a:gd name="T17" fmla="*/ 1753 h 2110"/>
                <a:gd name="T18" fmla="*/ 529 w 529"/>
                <a:gd name="T19" fmla="*/ 1845 h 2110"/>
                <a:gd name="T20" fmla="*/ 512 w 529"/>
                <a:gd name="T21" fmla="*/ 1938 h 2110"/>
                <a:gd name="T22" fmla="*/ 466 w 529"/>
                <a:gd name="T23" fmla="*/ 2016 h 2110"/>
                <a:gd name="T24" fmla="*/ 397 w 529"/>
                <a:gd name="T25" fmla="*/ 2074 h 2110"/>
                <a:gd name="T26" fmla="*/ 312 w 529"/>
                <a:gd name="T27" fmla="*/ 2105 h 2110"/>
                <a:gd name="T28" fmla="*/ 216 w 529"/>
                <a:gd name="T29" fmla="*/ 2105 h 2110"/>
                <a:gd name="T30" fmla="*/ 130 w 529"/>
                <a:gd name="T31" fmla="*/ 2074 h 2110"/>
                <a:gd name="T32" fmla="*/ 62 w 529"/>
                <a:gd name="T33" fmla="*/ 2016 h 2110"/>
                <a:gd name="T34" fmla="*/ 15 w 529"/>
                <a:gd name="T35" fmla="*/ 1938 h 2110"/>
                <a:gd name="T36" fmla="*/ 0 w 529"/>
                <a:gd name="T37" fmla="*/ 1845 h 2110"/>
                <a:gd name="T38" fmla="*/ 15 w 529"/>
                <a:gd name="T39" fmla="*/ 1753 h 2110"/>
                <a:gd name="T40" fmla="*/ 62 w 529"/>
                <a:gd name="T41" fmla="*/ 1676 h 2110"/>
                <a:gd name="T42" fmla="*/ 130 w 529"/>
                <a:gd name="T43" fmla="*/ 1619 h 2110"/>
                <a:gd name="T44" fmla="*/ 146 w 529"/>
                <a:gd name="T45" fmla="*/ 1606 h 2110"/>
                <a:gd name="T46" fmla="*/ 155 w 529"/>
                <a:gd name="T47" fmla="*/ 1584 h 2110"/>
                <a:gd name="T48" fmla="*/ 155 w 529"/>
                <a:gd name="T49" fmla="*/ 191 h 2110"/>
                <a:gd name="T50" fmla="*/ 155 w 529"/>
                <a:gd name="T51" fmla="*/ 166 h 2110"/>
                <a:gd name="T52" fmla="*/ 161 w 529"/>
                <a:gd name="T53" fmla="*/ 130 h 2110"/>
                <a:gd name="T54" fmla="*/ 181 w 529"/>
                <a:gd name="T55" fmla="*/ 97 h 2110"/>
                <a:gd name="T56" fmla="*/ 219 w 529"/>
                <a:gd name="T57" fmla="*/ 71 h 2110"/>
                <a:gd name="T58" fmla="*/ 267 w 529"/>
                <a:gd name="T59" fmla="*/ 42 h 2110"/>
                <a:gd name="T60" fmla="*/ 313 w 529"/>
                <a:gd name="T61" fmla="*/ 15 h 2110"/>
                <a:gd name="T62" fmla="*/ 343 w 529"/>
                <a:gd name="T63"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9" h="2110">
                  <a:moveTo>
                    <a:pt x="343" y="0"/>
                  </a:moveTo>
                  <a:lnTo>
                    <a:pt x="354" y="1"/>
                  </a:lnTo>
                  <a:lnTo>
                    <a:pt x="360" y="8"/>
                  </a:lnTo>
                  <a:lnTo>
                    <a:pt x="366" y="15"/>
                  </a:lnTo>
                  <a:lnTo>
                    <a:pt x="369" y="26"/>
                  </a:lnTo>
                  <a:lnTo>
                    <a:pt x="371" y="35"/>
                  </a:lnTo>
                  <a:lnTo>
                    <a:pt x="372" y="45"/>
                  </a:lnTo>
                  <a:lnTo>
                    <a:pt x="372" y="51"/>
                  </a:lnTo>
                  <a:lnTo>
                    <a:pt x="372" y="54"/>
                  </a:lnTo>
                  <a:lnTo>
                    <a:pt x="372" y="1584"/>
                  </a:lnTo>
                  <a:lnTo>
                    <a:pt x="376" y="1597"/>
                  </a:lnTo>
                  <a:lnTo>
                    <a:pt x="382" y="1606"/>
                  </a:lnTo>
                  <a:lnTo>
                    <a:pt x="390" y="1612"/>
                  </a:lnTo>
                  <a:lnTo>
                    <a:pt x="397" y="1617"/>
                  </a:lnTo>
                  <a:lnTo>
                    <a:pt x="435" y="1643"/>
                  </a:lnTo>
                  <a:lnTo>
                    <a:pt x="466" y="1674"/>
                  </a:lnTo>
                  <a:lnTo>
                    <a:pt x="492" y="1712"/>
                  </a:lnTo>
                  <a:lnTo>
                    <a:pt x="512" y="1753"/>
                  </a:lnTo>
                  <a:lnTo>
                    <a:pt x="525" y="1798"/>
                  </a:lnTo>
                  <a:lnTo>
                    <a:pt x="529" y="1845"/>
                  </a:lnTo>
                  <a:lnTo>
                    <a:pt x="525" y="1893"/>
                  </a:lnTo>
                  <a:lnTo>
                    <a:pt x="512" y="1938"/>
                  </a:lnTo>
                  <a:lnTo>
                    <a:pt x="492" y="1978"/>
                  </a:lnTo>
                  <a:lnTo>
                    <a:pt x="466" y="2016"/>
                  </a:lnTo>
                  <a:lnTo>
                    <a:pt x="435" y="2048"/>
                  </a:lnTo>
                  <a:lnTo>
                    <a:pt x="397" y="2074"/>
                  </a:lnTo>
                  <a:lnTo>
                    <a:pt x="357" y="2093"/>
                  </a:lnTo>
                  <a:lnTo>
                    <a:pt x="312" y="2105"/>
                  </a:lnTo>
                  <a:lnTo>
                    <a:pt x="264" y="2110"/>
                  </a:lnTo>
                  <a:lnTo>
                    <a:pt x="216" y="2105"/>
                  </a:lnTo>
                  <a:lnTo>
                    <a:pt x="172" y="2093"/>
                  </a:lnTo>
                  <a:lnTo>
                    <a:pt x="130" y="2074"/>
                  </a:lnTo>
                  <a:lnTo>
                    <a:pt x="93" y="2048"/>
                  </a:lnTo>
                  <a:lnTo>
                    <a:pt x="62" y="2016"/>
                  </a:lnTo>
                  <a:lnTo>
                    <a:pt x="36" y="1978"/>
                  </a:lnTo>
                  <a:lnTo>
                    <a:pt x="15" y="1938"/>
                  </a:lnTo>
                  <a:lnTo>
                    <a:pt x="3" y="1893"/>
                  </a:lnTo>
                  <a:lnTo>
                    <a:pt x="0" y="1845"/>
                  </a:lnTo>
                  <a:lnTo>
                    <a:pt x="3" y="1798"/>
                  </a:lnTo>
                  <a:lnTo>
                    <a:pt x="15" y="1753"/>
                  </a:lnTo>
                  <a:lnTo>
                    <a:pt x="36" y="1713"/>
                  </a:lnTo>
                  <a:lnTo>
                    <a:pt x="62" y="1676"/>
                  </a:lnTo>
                  <a:lnTo>
                    <a:pt x="93" y="1643"/>
                  </a:lnTo>
                  <a:lnTo>
                    <a:pt x="130" y="1619"/>
                  </a:lnTo>
                  <a:lnTo>
                    <a:pt x="136" y="1614"/>
                  </a:lnTo>
                  <a:lnTo>
                    <a:pt x="146" y="1606"/>
                  </a:lnTo>
                  <a:lnTo>
                    <a:pt x="152" y="1597"/>
                  </a:lnTo>
                  <a:lnTo>
                    <a:pt x="155" y="1584"/>
                  </a:lnTo>
                  <a:lnTo>
                    <a:pt x="155" y="194"/>
                  </a:lnTo>
                  <a:lnTo>
                    <a:pt x="155" y="191"/>
                  </a:lnTo>
                  <a:lnTo>
                    <a:pt x="154" y="180"/>
                  </a:lnTo>
                  <a:lnTo>
                    <a:pt x="155" y="166"/>
                  </a:lnTo>
                  <a:lnTo>
                    <a:pt x="157" y="149"/>
                  </a:lnTo>
                  <a:lnTo>
                    <a:pt x="161" y="130"/>
                  </a:lnTo>
                  <a:lnTo>
                    <a:pt x="169" y="111"/>
                  </a:lnTo>
                  <a:lnTo>
                    <a:pt x="181" y="97"/>
                  </a:lnTo>
                  <a:lnTo>
                    <a:pt x="197" y="85"/>
                  </a:lnTo>
                  <a:lnTo>
                    <a:pt x="219" y="71"/>
                  </a:lnTo>
                  <a:lnTo>
                    <a:pt x="242" y="56"/>
                  </a:lnTo>
                  <a:lnTo>
                    <a:pt x="267" y="42"/>
                  </a:lnTo>
                  <a:lnTo>
                    <a:pt x="292" y="28"/>
                  </a:lnTo>
                  <a:lnTo>
                    <a:pt x="313" y="15"/>
                  </a:lnTo>
                  <a:lnTo>
                    <a:pt x="331" y="4"/>
                  </a:lnTo>
                  <a:lnTo>
                    <a:pt x="34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sp>
        <p:nvSpPr>
          <p:cNvPr id="100" name="Slide Number Placeholder 2">
            <a:extLst>
              <a:ext uri="{FF2B5EF4-FFF2-40B4-BE49-F238E27FC236}">
                <a16:creationId xmlns:a16="http://schemas.microsoft.com/office/drawing/2014/main" id="{EDEEC969-DD3B-4986-A095-203617FC0C86}"/>
              </a:ext>
            </a:extLst>
          </p:cNvPr>
          <p:cNvSpPr txBox="1">
            <a:spLocks/>
          </p:cNvSpPr>
          <p:nvPr/>
        </p:nvSpPr>
        <p:spPr>
          <a:xfrm>
            <a:off x="3543300" y="6387497"/>
            <a:ext cx="2057400" cy="24688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B88C2E"/>
                </a:solidFill>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1089667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9349" y="201340"/>
            <a:ext cx="8822251" cy="542319"/>
          </a:xfrm>
          <a:prstGeom prst="rect">
            <a:avLst/>
          </a:prstGeom>
        </p:spPr>
        <p:txBody>
          <a:bodyPr anchor="ctr">
            <a:noAutofit/>
          </a:bodyPr>
          <a:lstStyle/>
          <a:p>
            <a:pPr lvl="0" algn="l">
              <a:spcBef>
                <a:spcPts val="0"/>
              </a:spcBef>
            </a:pPr>
            <a:r>
              <a:rPr lang="en-US" sz="2800" b="1" dirty="0">
                <a:solidFill>
                  <a:srgbClr val="192541"/>
                </a:solidFill>
                <a:cs typeface="Arial" panose="020B0604020202020204" pitchFamily="34" charset="0"/>
              </a:rPr>
              <a:t>Robust Operating Framework</a:t>
            </a:r>
          </a:p>
        </p:txBody>
      </p:sp>
      <p:sp>
        <p:nvSpPr>
          <p:cNvPr id="106" name="Rectangle 105">
            <a:extLst>
              <a:ext uri="{FF2B5EF4-FFF2-40B4-BE49-F238E27FC236}">
                <a16:creationId xmlns:a16="http://schemas.microsoft.com/office/drawing/2014/main" id="{AAD2C065-5127-4ED9-818C-B62D267D45B3}"/>
              </a:ext>
            </a:extLst>
          </p:cNvPr>
          <p:cNvSpPr/>
          <p:nvPr/>
        </p:nvSpPr>
        <p:spPr>
          <a:xfrm>
            <a:off x="1266699" y="1187389"/>
            <a:ext cx="2008007" cy="4068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595959"/>
                </a:solidFill>
                <a:latin typeface="Arial" panose="020B0604020202020204" pitchFamily="34" charset="0"/>
                <a:cs typeface="Arial" panose="020B0604020202020204" pitchFamily="34" charset="0"/>
              </a:rPr>
              <a:t>Origination and Screening</a:t>
            </a:r>
          </a:p>
        </p:txBody>
      </p:sp>
      <p:sp>
        <p:nvSpPr>
          <p:cNvPr id="107" name="Rectangle 106">
            <a:extLst>
              <a:ext uri="{FF2B5EF4-FFF2-40B4-BE49-F238E27FC236}">
                <a16:creationId xmlns:a16="http://schemas.microsoft.com/office/drawing/2014/main" id="{1729A388-3D17-4C68-9EFF-AC4C894D4259}"/>
              </a:ext>
            </a:extLst>
          </p:cNvPr>
          <p:cNvSpPr/>
          <p:nvPr/>
        </p:nvSpPr>
        <p:spPr>
          <a:xfrm>
            <a:off x="3347864" y="1187389"/>
            <a:ext cx="2194308" cy="4068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595959"/>
                </a:solidFill>
                <a:latin typeface="Arial" panose="020B0604020202020204" pitchFamily="34" charset="0"/>
                <a:cs typeface="Arial" panose="020B0604020202020204" pitchFamily="34" charset="0"/>
              </a:rPr>
              <a:t>Investment Approval and Due Diligence</a:t>
            </a:r>
          </a:p>
        </p:txBody>
      </p:sp>
      <p:sp>
        <p:nvSpPr>
          <p:cNvPr id="118" name="Rectangle 117">
            <a:extLst>
              <a:ext uri="{FF2B5EF4-FFF2-40B4-BE49-F238E27FC236}">
                <a16:creationId xmlns:a16="http://schemas.microsoft.com/office/drawing/2014/main" id="{63C4ACD5-8F55-49FF-97C1-8D2BE56BE600}"/>
              </a:ext>
            </a:extLst>
          </p:cNvPr>
          <p:cNvSpPr/>
          <p:nvPr/>
        </p:nvSpPr>
        <p:spPr>
          <a:xfrm>
            <a:off x="5580113" y="1185129"/>
            <a:ext cx="1618094" cy="4068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595959"/>
                </a:solidFill>
                <a:latin typeface="Arial" panose="020B0604020202020204" pitchFamily="34" charset="0"/>
                <a:cs typeface="Arial" panose="020B0604020202020204" pitchFamily="34" charset="0"/>
              </a:rPr>
              <a:t>Closing </a:t>
            </a:r>
          </a:p>
        </p:txBody>
      </p:sp>
      <p:sp>
        <p:nvSpPr>
          <p:cNvPr id="120" name="Rectangle 119">
            <a:extLst>
              <a:ext uri="{FF2B5EF4-FFF2-40B4-BE49-F238E27FC236}">
                <a16:creationId xmlns:a16="http://schemas.microsoft.com/office/drawing/2014/main" id="{33AB03E0-F44D-4D6C-99F1-4CAD1EEDF589}"/>
              </a:ext>
            </a:extLst>
          </p:cNvPr>
          <p:cNvSpPr/>
          <p:nvPr/>
        </p:nvSpPr>
        <p:spPr>
          <a:xfrm>
            <a:off x="7236296" y="1185129"/>
            <a:ext cx="1782119" cy="4068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595959"/>
                </a:solidFill>
                <a:latin typeface="Arial" panose="020B0604020202020204" pitchFamily="34" charset="0"/>
                <a:cs typeface="Arial" panose="020B0604020202020204" pitchFamily="34" charset="0"/>
              </a:rPr>
              <a:t>Portfolio Monitoring</a:t>
            </a:r>
          </a:p>
        </p:txBody>
      </p:sp>
      <p:sp>
        <p:nvSpPr>
          <p:cNvPr id="121" name="Rectangle 120">
            <a:extLst>
              <a:ext uri="{FF2B5EF4-FFF2-40B4-BE49-F238E27FC236}">
                <a16:creationId xmlns:a16="http://schemas.microsoft.com/office/drawing/2014/main" id="{2FF580E3-46B7-4456-95F1-6A80EEE2B22E}"/>
              </a:ext>
            </a:extLst>
          </p:cNvPr>
          <p:cNvSpPr/>
          <p:nvPr/>
        </p:nvSpPr>
        <p:spPr>
          <a:xfrm>
            <a:off x="1266055" y="2927607"/>
            <a:ext cx="2263074" cy="4068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595959"/>
                </a:solidFill>
                <a:latin typeface="Arial" panose="020B0604020202020204" pitchFamily="34" charset="0"/>
                <a:cs typeface="Arial" panose="020B0604020202020204" pitchFamily="34" charset="0"/>
              </a:rPr>
              <a:t>Investment Committee</a:t>
            </a:r>
          </a:p>
        </p:txBody>
      </p:sp>
      <p:sp>
        <p:nvSpPr>
          <p:cNvPr id="123" name="Rectangle 122">
            <a:extLst>
              <a:ext uri="{FF2B5EF4-FFF2-40B4-BE49-F238E27FC236}">
                <a16:creationId xmlns:a16="http://schemas.microsoft.com/office/drawing/2014/main" id="{4B991556-FA84-44A5-BAD6-D1AFC35344FA}"/>
              </a:ext>
            </a:extLst>
          </p:cNvPr>
          <p:cNvSpPr/>
          <p:nvPr/>
        </p:nvSpPr>
        <p:spPr>
          <a:xfrm>
            <a:off x="4011835" y="2927607"/>
            <a:ext cx="2264400" cy="4068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595959"/>
                </a:solidFill>
                <a:latin typeface="Arial" panose="020B0604020202020204" pitchFamily="34" charset="0"/>
                <a:cs typeface="Arial" panose="020B0604020202020204" pitchFamily="34" charset="0"/>
              </a:rPr>
              <a:t>Portfolio Review</a:t>
            </a:r>
          </a:p>
        </p:txBody>
      </p:sp>
      <p:sp>
        <p:nvSpPr>
          <p:cNvPr id="127" name="Rectangle 126">
            <a:extLst>
              <a:ext uri="{FF2B5EF4-FFF2-40B4-BE49-F238E27FC236}">
                <a16:creationId xmlns:a16="http://schemas.microsoft.com/office/drawing/2014/main" id="{42F1D10F-E20B-41EF-98AC-80F005D1802B}"/>
              </a:ext>
            </a:extLst>
          </p:cNvPr>
          <p:cNvSpPr/>
          <p:nvPr/>
        </p:nvSpPr>
        <p:spPr>
          <a:xfrm>
            <a:off x="6754015" y="2927607"/>
            <a:ext cx="2264400" cy="4068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595959"/>
                </a:solidFill>
                <a:latin typeface="Arial" panose="020B0604020202020204" pitchFamily="34" charset="0"/>
                <a:cs typeface="Arial" panose="020B0604020202020204" pitchFamily="34" charset="0"/>
              </a:rPr>
              <a:t>Compliance Process</a:t>
            </a:r>
          </a:p>
        </p:txBody>
      </p:sp>
      <p:sp>
        <p:nvSpPr>
          <p:cNvPr id="128" name="Rectangle 127">
            <a:extLst>
              <a:ext uri="{FF2B5EF4-FFF2-40B4-BE49-F238E27FC236}">
                <a16:creationId xmlns:a16="http://schemas.microsoft.com/office/drawing/2014/main" id="{0B8E88B9-B393-4FE5-80EC-E652B33CB7D8}"/>
              </a:ext>
            </a:extLst>
          </p:cNvPr>
          <p:cNvSpPr/>
          <p:nvPr/>
        </p:nvSpPr>
        <p:spPr>
          <a:xfrm>
            <a:off x="1254955" y="4658142"/>
            <a:ext cx="2268000" cy="4068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595959"/>
                </a:solidFill>
                <a:latin typeface="Arial" panose="020B0604020202020204" pitchFamily="34" charset="0"/>
                <a:cs typeface="Arial" panose="020B0604020202020204" pitchFamily="34" charset="0"/>
              </a:rPr>
              <a:t>Manager Commitment</a:t>
            </a:r>
          </a:p>
        </p:txBody>
      </p:sp>
      <p:sp>
        <p:nvSpPr>
          <p:cNvPr id="129" name="Rectangle 128">
            <a:extLst>
              <a:ext uri="{FF2B5EF4-FFF2-40B4-BE49-F238E27FC236}">
                <a16:creationId xmlns:a16="http://schemas.microsoft.com/office/drawing/2014/main" id="{A751A1DB-EF6F-45E0-81B7-ABDDD394C7E9}"/>
              </a:ext>
            </a:extLst>
          </p:cNvPr>
          <p:cNvSpPr/>
          <p:nvPr/>
        </p:nvSpPr>
        <p:spPr>
          <a:xfrm>
            <a:off x="4010035" y="4658142"/>
            <a:ext cx="2268000" cy="4068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595959"/>
                </a:solidFill>
                <a:latin typeface="Arial" panose="020B0604020202020204" pitchFamily="34" charset="0"/>
                <a:cs typeface="Arial" panose="020B0604020202020204" pitchFamily="34" charset="0"/>
              </a:rPr>
              <a:t>Investor Reporting</a:t>
            </a:r>
          </a:p>
        </p:txBody>
      </p:sp>
      <p:sp>
        <p:nvSpPr>
          <p:cNvPr id="137" name="Rectangle 136">
            <a:extLst>
              <a:ext uri="{FF2B5EF4-FFF2-40B4-BE49-F238E27FC236}">
                <a16:creationId xmlns:a16="http://schemas.microsoft.com/office/drawing/2014/main" id="{911AE391-A404-44B5-9DE1-BC35D369FECF}"/>
              </a:ext>
            </a:extLst>
          </p:cNvPr>
          <p:cNvSpPr/>
          <p:nvPr/>
        </p:nvSpPr>
        <p:spPr>
          <a:xfrm>
            <a:off x="6754015" y="4661626"/>
            <a:ext cx="2268000" cy="4068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595959"/>
                </a:solidFill>
                <a:latin typeface="Arial" panose="020B0604020202020204" pitchFamily="34" charset="0"/>
                <a:cs typeface="Arial" panose="020B0604020202020204" pitchFamily="34" charset="0"/>
              </a:rPr>
              <a:t>Service Providers</a:t>
            </a:r>
          </a:p>
        </p:txBody>
      </p:sp>
      <p:sp>
        <p:nvSpPr>
          <p:cNvPr id="139" name="Rectangle 138">
            <a:extLst>
              <a:ext uri="{FF2B5EF4-FFF2-40B4-BE49-F238E27FC236}">
                <a16:creationId xmlns:a16="http://schemas.microsoft.com/office/drawing/2014/main" id="{0F904B3C-487B-4F9A-9135-663204B5CED8}"/>
              </a:ext>
            </a:extLst>
          </p:cNvPr>
          <p:cNvSpPr/>
          <p:nvPr/>
        </p:nvSpPr>
        <p:spPr>
          <a:xfrm>
            <a:off x="1274082" y="5061461"/>
            <a:ext cx="2268000" cy="400110"/>
          </a:xfrm>
          <a:prstGeom prst="rect">
            <a:avLst/>
          </a:prstGeom>
        </p:spPr>
        <p:txBody>
          <a:bodyPr wrap="square">
            <a:spAutoFit/>
          </a:bodyPr>
          <a:lstStyle/>
          <a:p>
            <a:pPr marL="171450" indent="-171450">
              <a:buClr>
                <a:schemeClr val="tx2">
                  <a:lumMod val="60000"/>
                  <a:lumOff val="40000"/>
                </a:schemeClr>
              </a:buClr>
              <a:buFont typeface="Wingdings" panose="05000000000000000000" pitchFamily="2" charset="2"/>
              <a:buChar char="§"/>
            </a:pPr>
            <a:r>
              <a:rPr lang="en-US" sz="1000" dirty="0">
                <a:solidFill>
                  <a:srgbClr val="595959"/>
                </a:solidFill>
                <a:latin typeface="Arial" panose="020B0604020202020204" pitchFamily="34" charset="0"/>
                <a:cs typeface="Arial" panose="020B0604020202020204" pitchFamily="34" charset="0"/>
              </a:rPr>
              <a:t>Sizeable commitment by principals towards paid up capital</a:t>
            </a:r>
            <a:endParaRPr lang="en-GB" sz="1000" dirty="0">
              <a:solidFill>
                <a:srgbClr val="595959"/>
              </a:solidFill>
              <a:latin typeface="Arial" panose="020B0604020202020204" pitchFamily="34" charset="0"/>
              <a:cs typeface="Arial" panose="020B0604020202020204" pitchFamily="34" charset="0"/>
            </a:endParaRPr>
          </a:p>
        </p:txBody>
      </p:sp>
      <p:sp>
        <p:nvSpPr>
          <p:cNvPr id="140" name="Rectangle 139">
            <a:extLst>
              <a:ext uri="{FF2B5EF4-FFF2-40B4-BE49-F238E27FC236}">
                <a16:creationId xmlns:a16="http://schemas.microsoft.com/office/drawing/2014/main" id="{B3EECD02-2CB7-4B76-9AA1-76405036FF52}"/>
              </a:ext>
            </a:extLst>
          </p:cNvPr>
          <p:cNvSpPr/>
          <p:nvPr/>
        </p:nvSpPr>
        <p:spPr>
          <a:xfrm>
            <a:off x="4010035" y="5061461"/>
            <a:ext cx="2268000" cy="861774"/>
          </a:xfrm>
          <a:prstGeom prst="rect">
            <a:avLst/>
          </a:prstGeom>
        </p:spPr>
        <p:txBody>
          <a:bodyPr wrap="square">
            <a:spAutoFit/>
          </a:bodyPr>
          <a:lstStyle/>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Dedicated investor relations team </a:t>
            </a:r>
          </a:p>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A structured investor reporting process to include quarterly reports, annual financial statements</a:t>
            </a:r>
          </a:p>
        </p:txBody>
      </p:sp>
      <p:sp>
        <p:nvSpPr>
          <p:cNvPr id="142" name="Rectangle 141">
            <a:extLst>
              <a:ext uri="{FF2B5EF4-FFF2-40B4-BE49-F238E27FC236}">
                <a16:creationId xmlns:a16="http://schemas.microsoft.com/office/drawing/2014/main" id="{19258375-AB97-4E84-93DD-9311CFF96E03}"/>
              </a:ext>
            </a:extLst>
          </p:cNvPr>
          <p:cNvSpPr/>
          <p:nvPr/>
        </p:nvSpPr>
        <p:spPr>
          <a:xfrm>
            <a:off x="6754015" y="5061461"/>
            <a:ext cx="2268000" cy="400110"/>
          </a:xfrm>
          <a:prstGeom prst="rect">
            <a:avLst/>
          </a:prstGeom>
        </p:spPr>
        <p:txBody>
          <a:bodyPr wrap="square">
            <a:spAutoFit/>
          </a:bodyPr>
          <a:lstStyle/>
          <a:p>
            <a:pPr marL="171450" indent="-171450">
              <a:buClr>
                <a:schemeClr val="tx2">
                  <a:lumMod val="60000"/>
                  <a:lumOff val="40000"/>
                </a:schemeClr>
              </a:buClr>
              <a:buFont typeface="Wingdings" panose="05000000000000000000" pitchFamily="2" charset="2"/>
              <a:buChar char="§"/>
            </a:pPr>
            <a:r>
              <a:rPr lang="en-US" sz="1000" dirty="0">
                <a:solidFill>
                  <a:srgbClr val="595959"/>
                </a:solidFill>
                <a:latin typeface="Arial" panose="020B0604020202020204" pitchFamily="34" charset="0"/>
                <a:cs typeface="Arial" panose="020B0604020202020204" pitchFamily="34" charset="0"/>
              </a:rPr>
              <a:t>Leading accountancy and legal firms as service providers</a:t>
            </a:r>
            <a:endParaRPr lang="en-GB" sz="1000" dirty="0">
              <a:solidFill>
                <a:srgbClr val="595959"/>
              </a:solidFill>
              <a:latin typeface="Arial" panose="020B0604020202020204" pitchFamily="34" charset="0"/>
              <a:cs typeface="Arial" panose="020B0604020202020204" pitchFamily="34" charset="0"/>
            </a:endParaRPr>
          </a:p>
        </p:txBody>
      </p:sp>
      <p:sp>
        <p:nvSpPr>
          <p:cNvPr id="143" name="Rectangle 142">
            <a:extLst>
              <a:ext uri="{FF2B5EF4-FFF2-40B4-BE49-F238E27FC236}">
                <a16:creationId xmlns:a16="http://schemas.microsoft.com/office/drawing/2014/main" id="{DFFA7542-A3CA-4F27-ADAC-355F34FEA7ED}"/>
              </a:ext>
            </a:extLst>
          </p:cNvPr>
          <p:cNvSpPr/>
          <p:nvPr/>
        </p:nvSpPr>
        <p:spPr>
          <a:xfrm>
            <a:off x="6754015" y="3327411"/>
            <a:ext cx="2264400" cy="1015663"/>
          </a:xfrm>
          <a:prstGeom prst="rect">
            <a:avLst/>
          </a:prstGeom>
        </p:spPr>
        <p:txBody>
          <a:bodyPr wrap="square">
            <a:spAutoFit/>
          </a:bodyPr>
          <a:lstStyle/>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Dedicated in house compliance team</a:t>
            </a:r>
          </a:p>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Independent compliance officer</a:t>
            </a:r>
          </a:p>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Strict AM L/KYC policies </a:t>
            </a:r>
          </a:p>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Reputable service providers and/or advisers</a:t>
            </a:r>
          </a:p>
        </p:txBody>
      </p:sp>
      <p:sp>
        <p:nvSpPr>
          <p:cNvPr id="146" name="Rectangle 145">
            <a:extLst>
              <a:ext uri="{FF2B5EF4-FFF2-40B4-BE49-F238E27FC236}">
                <a16:creationId xmlns:a16="http://schemas.microsoft.com/office/drawing/2014/main" id="{248F73D6-F3BF-47FF-BCFC-C4357651617A}"/>
              </a:ext>
            </a:extLst>
          </p:cNvPr>
          <p:cNvSpPr/>
          <p:nvPr/>
        </p:nvSpPr>
        <p:spPr>
          <a:xfrm>
            <a:off x="4010035" y="3327411"/>
            <a:ext cx="2264400" cy="1015663"/>
          </a:xfrm>
          <a:prstGeom prst="rect">
            <a:avLst/>
          </a:prstGeom>
        </p:spPr>
        <p:txBody>
          <a:bodyPr wrap="square">
            <a:spAutoFit/>
          </a:bodyPr>
          <a:lstStyle/>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A dedicated team with deep operational expertise </a:t>
            </a:r>
          </a:p>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Portfolio management done in alignment with covenants</a:t>
            </a:r>
          </a:p>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Ensures compliance with the deal’s risk management policy</a:t>
            </a:r>
            <a:endParaRPr lang="en-US" sz="1000" dirty="0">
              <a:solidFill>
                <a:srgbClr val="595959"/>
              </a:solidFill>
              <a:latin typeface="Arial" panose="020B0604020202020204" pitchFamily="34" charset="0"/>
              <a:cs typeface="Arial" panose="020B0604020202020204" pitchFamily="34" charset="0"/>
            </a:endParaRPr>
          </a:p>
        </p:txBody>
      </p:sp>
      <p:sp>
        <p:nvSpPr>
          <p:cNvPr id="147" name="Rectangle 146">
            <a:extLst>
              <a:ext uri="{FF2B5EF4-FFF2-40B4-BE49-F238E27FC236}">
                <a16:creationId xmlns:a16="http://schemas.microsoft.com/office/drawing/2014/main" id="{77392EAE-A61D-4B23-B335-047A9312D870}"/>
              </a:ext>
            </a:extLst>
          </p:cNvPr>
          <p:cNvSpPr/>
          <p:nvPr/>
        </p:nvSpPr>
        <p:spPr>
          <a:xfrm>
            <a:off x="1266055" y="3327411"/>
            <a:ext cx="2264400" cy="1015663"/>
          </a:xfrm>
          <a:prstGeom prst="rect">
            <a:avLst/>
          </a:prstGeom>
        </p:spPr>
        <p:txBody>
          <a:bodyPr wrap="square">
            <a:spAutoFit/>
          </a:bodyPr>
          <a:lstStyle/>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Investment committee comprised of 5 team members </a:t>
            </a:r>
          </a:p>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Responsible for investment and disposition policy</a:t>
            </a:r>
          </a:p>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Investment approval based on super majority</a:t>
            </a:r>
            <a:endParaRPr lang="en-US" sz="1000" dirty="0">
              <a:solidFill>
                <a:srgbClr val="595959"/>
              </a:solidFill>
              <a:latin typeface="Arial" panose="020B0604020202020204" pitchFamily="34" charset="0"/>
              <a:cs typeface="Arial" panose="020B0604020202020204" pitchFamily="34" charset="0"/>
            </a:endParaRPr>
          </a:p>
        </p:txBody>
      </p:sp>
      <p:sp>
        <p:nvSpPr>
          <p:cNvPr id="148" name="Rectangle 147">
            <a:extLst>
              <a:ext uri="{FF2B5EF4-FFF2-40B4-BE49-F238E27FC236}">
                <a16:creationId xmlns:a16="http://schemas.microsoft.com/office/drawing/2014/main" id="{299F024A-21CA-47CB-9B20-E40F3EB4C6CE}"/>
              </a:ext>
            </a:extLst>
          </p:cNvPr>
          <p:cNvSpPr/>
          <p:nvPr/>
        </p:nvSpPr>
        <p:spPr>
          <a:xfrm>
            <a:off x="1220752" y="1598032"/>
            <a:ext cx="2053954" cy="1015663"/>
          </a:xfrm>
          <a:prstGeom prst="rect">
            <a:avLst/>
          </a:prstGeom>
        </p:spPr>
        <p:txBody>
          <a:bodyPr wrap="square">
            <a:spAutoFit/>
          </a:bodyPr>
          <a:lstStyle/>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Proprietary origination </a:t>
            </a:r>
          </a:p>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Regular pipeline management</a:t>
            </a:r>
          </a:p>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Initial screening based on investment strategy and structure</a:t>
            </a:r>
          </a:p>
          <a:p>
            <a:pPr marL="171450" indent="-171450">
              <a:buClr>
                <a:schemeClr val="tx2">
                  <a:lumMod val="60000"/>
                  <a:lumOff val="40000"/>
                </a:schemeClr>
              </a:buClr>
              <a:buFont typeface="Wingdings" panose="05000000000000000000" pitchFamily="2" charset="2"/>
              <a:buChar char="§"/>
            </a:pPr>
            <a:r>
              <a:rPr lang="en-GB" sz="1000" dirty="0">
                <a:solidFill>
                  <a:srgbClr val="595959"/>
                </a:solidFill>
                <a:latin typeface="Arial" panose="020B0604020202020204" pitchFamily="34" charset="0"/>
                <a:cs typeface="Arial" panose="020B0604020202020204" pitchFamily="34" charset="0"/>
              </a:rPr>
              <a:t>Analysis of financials </a:t>
            </a:r>
            <a:endParaRPr lang="en-US" sz="1000" dirty="0">
              <a:solidFill>
                <a:srgbClr val="595959"/>
              </a:solidFill>
              <a:latin typeface="Arial" panose="020B0604020202020204" pitchFamily="34" charset="0"/>
              <a:cs typeface="Arial" panose="020B0604020202020204" pitchFamily="34" charset="0"/>
            </a:endParaRPr>
          </a:p>
        </p:txBody>
      </p:sp>
      <p:sp>
        <p:nvSpPr>
          <p:cNvPr id="149" name="Rectangle 148">
            <a:extLst>
              <a:ext uri="{FF2B5EF4-FFF2-40B4-BE49-F238E27FC236}">
                <a16:creationId xmlns:a16="http://schemas.microsoft.com/office/drawing/2014/main" id="{782ACAF7-25E8-4C58-BF85-A423E3F85580}"/>
              </a:ext>
            </a:extLst>
          </p:cNvPr>
          <p:cNvSpPr/>
          <p:nvPr/>
        </p:nvSpPr>
        <p:spPr>
          <a:xfrm>
            <a:off x="3347865" y="1590633"/>
            <a:ext cx="2160240" cy="1169551"/>
          </a:xfrm>
          <a:prstGeom prst="rect">
            <a:avLst/>
          </a:prstGeom>
        </p:spPr>
        <p:txBody>
          <a:bodyPr wrap="square">
            <a:spAutoFit/>
          </a:bodyPr>
          <a:lstStyle/>
          <a:p>
            <a:pPr marL="171450" indent="-171450">
              <a:buClr>
                <a:schemeClr val="tx2">
                  <a:lumMod val="60000"/>
                  <a:lumOff val="40000"/>
                </a:schemeClr>
              </a:buClr>
              <a:buFont typeface="Wingdings" panose="05000000000000000000" pitchFamily="2" charset="2"/>
              <a:buChar char="§"/>
            </a:pPr>
            <a:r>
              <a:rPr lang="en-US" sz="1000" dirty="0">
                <a:solidFill>
                  <a:srgbClr val="595959"/>
                </a:solidFill>
                <a:latin typeface="Arial" panose="020B0604020202020204" pitchFamily="34" charset="0"/>
                <a:cs typeface="Arial" panose="020B0604020202020204" pitchFamily="34" charset="0"/>
              </a:rPr>
              <a:t>Preliminary investment memo</a:t>
            </a:r>
          </a:p>
          <a:p>
            <a:pPr marL="171450" indent="-171450">
              <a:buClr>
                <a:schemeClr val="tx2">
                  <a:lumMod val="60000"/>
                  <a:lumOff val="40000"/>
                </a:schemeClr>
              </a:buClr>
              <a:buFont typeface="Wingdings" panose="05000000000000000000" pitchFamily="2" charset="2"/>
              <a:buChar char="§"/>
            </a:pPr>
            <a:r>
              <a:rPr lang="en-US" sz="1000" dirty="0">
                <a:solidFill>
                  <a:srgbClr val="595959"/>
                </a:solidFill>
                <a:latin typeface="Arial" panose="020B0604020202020204" pitchFamily="34" charset="0"/>
                <a:cs typeface="Arial" panose="020B0604020202020204" pitchFamily="34" charset="0"/>
              </a:rPr>
              <a:t>Assessment of industry, risk</a:t>
            </a:r>
          </a:p>
          <a:p>
            <a:pPr marL="171450" indent="-171450">
              <a:buClr>
                <a:schemeClr val="tx2">
                  <a:lumMod val="60000"/>
                  <a:lumOff val="40000"/>
                </a:schemeClr>
              </a:buClr>
              <a:buFont typeface="Wingdings" panose="05000000000000000000" pitchFamily="2" charset="2"/>
              <a:buChar char="§"/>
            </a:pPr>
            <a:r>
              <a:rPr lang="en-US" sz="1000" dirty="0">
                <a:solidFill>
                  <a:srgbClr val="595959"/>
                </a:solidFill>
                <a:latin typeface="Arial" panose="020B0604020202020204" pitchFamily="34" charset="0"/>
                <a:cs typeface="Arial" panose="020B0604020202020204" pitchFamily="34" charset="0"/>
              </a:rPr>
              <a:t>Repayment, cash flow modelling</a:t>
            </a:r>
          </a:p>
          <a:p>
            <a:pPr marL="171450" indent="-171450">
              <a:buClr>
                <a:schemeClr val="tx2">
                  <a:lumMod val="60000"/>
                  <a:lumOff val="40000"/>
                </a:schemeClr>
              </a:buClr>
              <a:buFont typeface="Wingdings" panose="05000000000000000000" pitchFamily="2" charset="2"/>
              <a:buChar char="§"/>
            </a:pPr>
            <a:r>
              <a:rPr lang="en-US" sz="1000" dirty="0">
                <a:solidFill>
                  <a:srgbClr val="595959"/>
                </a:solidFill>
                <a:latin typeface="Arial" panose="020B0604020202020204" pitchFamily="34" charset="0"/>
                <a:cs typeface="Arial" panose="020B0604020202020204" pitchFamily="34" charset="0"/>
              </a:rPr>
              <a:t>Appointment of independent due diligence team</a:t>
            </a:r>
          </a:p>
          <a:p>
            <a:pPr marL="171450" indent="-171450">
              <a:buClr>
                <a:schemeClr val="tx2">
                  <a:lumMod val="60000"/>
                  <a:lumOff val="40000"/>
                </a:schemeClr>
              </a:buClr>
              <a:buFont typeface="Wingdings" panose="05000000000000000000" pitchFamily="2" charset="2"/>
              <a:buChar char="§"/>
            </a:pPr>
            <a:r>
              <a:rPr lang="en-US" sz="1000" dirty="0">
                <a:solidFill>
                  <a:srgbClr val="595959"/>
                </a:solidFill>
                <a:latin typeface="Arial" panose="020B0604020202020204" pitchFamily="34" charset="0"/>
                <a:cs typeface="Arial" panose="020B0604020202020204" pitchFamily="34" charset="0"/>
              </a:rPr>
              <a:t>Final investment approval</a:t>
            </a:r>
          </a:p>
        </p:txBody>
      </p:sp>
      <p:sp>
        <p:nvSpPr>
          <p:cNvPr id="150" name="Rectangle 149">
            <a:extLst>
              <a:ext uri="{FF2B5EF4-FFF2-40B4-BE49-F238E27FC236}">
                <a16:creationId xmlns:a16="http://schemas.microsoft.com/office/drawing/2014/main" id="{7CF03DEA-E21D-4A4D-B50C-028981857E8E}"/>
              </a:ext>
            </a:extLst>
          </p:cNvPr>
          <p:cNvSpPr/>
          <p:nvPr/>
        </p:nvSpPr>
        <p:spPr>
          <a:xfrm>
            <a:off x="5580112" y="1597424"/>
            <a:ext cx="1597818" cy="1015663"/>
          </a:xfrm>
          <a:prstGeom prst="rect">
            <a:avLst/>
          </a:prstGeom>
        </p:spPr>
        <p:txBody>
          <a:bodyPr wrap="square">
            <a:spAutoFit/>
          </a:bodyPr>
          <a:lstStyle/>
          <a:p>
            <a:pPr marL="171450" indent="-171450">
              <a:buClr>
                <a:schemeClr val="tx2">
                  <a:lumMod val="60000"/>
                  <a:lumOff val="40000"/>
                </a:schemeClr>
              </a:buClr>
              <a:buFont typeface="Wingdings" panose="05000000000000000000" pitchFamily="2" charset="2"/>
              <a:buChar char="§"/>
            </a:pPr>
            <a:r>
              <a:rPr lang="en-US" sz="1000" dirty="0">
                <a:solidFill>
                  <a:srgbClr val="595959"/>
                </a:solidFill>
                <a:latin typeface="Arial" panose="020B0604020202020204" pitchFamily="34" charset="0"/>
                <a:cs typeface="Arial" panose="020B0604020202020204" pitchFamily="34" charset="0"/>
              </a:rPr>
              <a:t>Transaction closing and legal documentation </a:t>
            </a:r>
          </a:p>
          <a:p>
            <a:pPr marL="171450" indent="-171450">
              <a:buClr>
                <a:schemeClr val="tx2">
                  <a:lumMod val="60000"/>
                  <a:lumOff val="40000"/>
                </a:schemeClr>
              </a:buClr>
              <a:buFont typeface="Wingdings" panose="05000000000000000000" pitchFamily="2" charset="2"/>
              <a:buChar char="§"/>
            </a:pPr>
            <a:r>
              <a:rPr lang="en-US" sz="1000" dirty="0">
                <a:solidFill>
                  <a:srgbClr val="595959"/>
                </a:solidFill>
                <a:latin typeface="Arial" panose="020B0604020202020204" pitchFamily="34" charset="0"/>
                <a:cs typeface="Arial" panose="020B0604020202020204" pitchFamily="34" charset="0"/>
              </a:rPr>
              <a:t>Company becomes a portfolio company upon closing </a:t>
            </a:r>
          </a:p>
        </p:txBody>
      </p:sp>
      <p:sp>
        <p:nvSpPr>
          <p:cNvPr id="151" name="Rectangle 150">
            <a:extLst>
              <a:ext uri="{FF2B5EF4-FFF2-40B4-BE49-F238E27FC236}">
                <a16:creationId xmlns:a16="http://schemas.microsoft.com/office/drawing/2014/main" id="{251AC08C-8988-4590-A709-151DBACE41D2}"/>
              </a:ext>
            </a:extLst>
          </p:cNvPr>
          <p:cNvSpPr/>
          <p:nvPr/>
        </p:nvSpPr>
        <p:spPr>
          <a:xfrm>
            <a:off x="7236296" y="1606167"/>
            <a:ext cx="1794245" cy="1015663"/>
          </a:xfrm>
          <a:prstGeom prst="rect">
            <a:avLst/>
          </a:prstGeom>
        </p:spPr>
        <p:txBody>
          <a:bodyPr wrap="square">
            <a:spAutoFit/>
          </a:bodyPr>
          <a:lstStyle/>
          <a:p>
            <a:pPr marL="171450" indent="-171450">
              <a:buClr>
                <a:schemeClr val="tx2">
                  <a:lumMod val="60000"/>
                  <a:lumOff val="40000"/>
                </a:schemeClr>
              </a:buClr>
              <a:buFont typeface="Wingdings" panose="05000000000000000000" pitchFamily="2" charset="2"/>
              <a:buChar char="§"/>
            </a:pPr>
            <a:r>
              <a:rPr lang="en-US" sz="1000" dirty="0">
                <a:solidFill>
                  <a:srgbClr val="595959"/>
                </a:solidFill>
                <a:latin typeface="Arial" panose="020B0604020202020204" pitchFamily="34" charset="0"/>
                <a:cs typeface="Arial" panose="020B0604020202020204" pitchFamily="34" charset="0"/>
              </a:rPr>
              <a:t>Regular dialogue with management</a:t>
            </a:r>
          </a:p>
          <a:p>
            <a:pPr marL="171450" indent="-171450">
              <a:buClr>
                <a:schemeClr val="tx2">
                  <a:lumMod val="60000"/>
                  <a:lumOff val="40000"/>
                </a:schemeClr>
              </a:buClr>
              <a:buFont typeface="Wingdings" panose="05000000000000000000" pitchFamily="2" charset="2"/>
              <a:buChar char="§"/>
            </a:pPr>
            <a:r>
              <a:rPr lang="en-IN" sz="1000" dirty="0">
                <a:solidFill>
                  <a:srgbClr val="595959"/>
                </a:solidFill>
                <a:latin typeface="Arial" panose="020B0604020202020204" pitchFamily="34" charset="0"/>
                <a:cs typeface="Arial" panose="020B0604020202020204" pitchFamily="34" charset="0"/>
              </a:rPr>
              <a:t>Board seat/observer rights - monitor performance, reporting, covenant compliance</a:t>
            </a:r>
          </a:p>
        </p:txBody>
      </p:sp>
      <p:cxnSp>
        <p:nvCxnSpPr>
          <p:cNvPr id="152" name="Straight Connector 151">
            <a:extLst>
              <a:ext uri="{FF2B5EF4-FFF2-40B4-BE49-F238E27FC236}">
                <a16:creationId xmlns:a16="http://schemas.microsoft.com/office/drawing/2014/main" id="{7A59DDD6-4C68-41A2-9F0E-49ECF96470D1}"/>
              </a:ext>
            </a:extLst>
          </p:cNvPr>
          <p:cNvCxnSpPr>
            <a:cxnSpLocks/>
          </p:cNvCxnSpPr>
          <p:nvPr/>
        </p:nvCxnSpPr>
        <p:spPr>
          <a:xfrm>
            <a:off x="1178015" y="2795375"/>
            <a:ext cx="7740000" cy="0"/>
          </a:xfrm>
          <a:prstGeom prst="line">
            <a:avLst/>
          </a:prstGeom>
          <a:ln w="82550" cap="sq">
            <a:solidFill>
              <a:srgbClr val="82142A"/>
            </a:solidFill>
            <a:beve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8F4AA08-452C-4E94-8A6B-F4DBED986B89}"/>
              </a:ext>
            </a:extLst>
          </p:cNvPr>
          <p:cNvCxnSpPr>
            <a:cxnSpLocks/>
          </p:cNvCxnSpPr>
          <p:nvPr/>
        </p:nvCxnSpPr>
        <p:spPr>
          <a:xfrm>
            <a:off x="1178015" y="4508043"/>
            <a:ext cx="7740000" cy="0"/>
          </a:xfrm>
          <a:prstGeom prst="line">
            <a:avLst/>
          </a:prstGeom>
          <a:ln w="82550" cap="sq">
            <a:solidFill>
              <a:srgbClr val="82142A"/>
            </a:solidFill>
            <a:beve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E636410-614D-4831-8F41-2E3366AE131A}"/>
              </a:ext>
            </a:extLst>
          </p:cNvPr>
          <p:cNvCxnSpPr>
            <a:cxnSpLocks/>
          </p:cNvCxnSpPr>
          <p:nvPr/>
        </p:nvCxnSpPr>
        <p:spPr>
          <a:xfrm>
            <a:off x="1178015" y="6264300"/>
            <a:ext cx="7740000" cy="0"/>
          </a:xfrm>
          <a:prstGeom prst="line">
            <a:avLst/>
          </a:prstGeom>
          <a:ln w="82550" cap="sq">
            <a:solidFill>
              <a:srgbClr val="82142A"/>
            </a:solidFill>
            <a:beve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B10FC6D4-A4E0-4C68-8145-0F031B16954C}"/>
              </a:ext>
            </a:extLst>
          </p:cNvPr>
          <p:cNvSpPr/>
          <p:nvPr/>
        </p:nvSpPr>
        <p:spPr>
          <a:xfrm>
            <a:off x="169350" y="1190538"/>
            <a:ext cx="1018275" cy="1649403"/>
          </a:xfrm>
          <a:prstGeom prst="rect">
            <a:avLst/>
          </a:prstGeom>
          <a:solidFill>
            <a:srgbClr val="821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26C53A7B-D282-41A2-B411-4025FFA3DCFA}"/>
              </a:ext>
            </a:extLst>
          </p:cNvPr>
          <p:cNvSpPr/>
          <p:nvPr/>
        </p:nvSpPr>
        <p:spPr>
          <a:xfrm>
            <a:off x="169349" y="2914907"/>
            <a:ext cx="1018275" cy="1643757"/>
          </a:xfrm>
          <a:prstGeom prst="rect">
            <a:avLst/>
          </a:prstGeom>
          <a:solidFill>
            <a:srgbClr val="821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18E4B499-3220-4FFC-A2FC-B7A32A2F97FD}"/>
              </a:ext>
            </a:extLst>
          </p:cNvPr>
          <p:cNvSpPr/>
          <p:nvPr/>
        </p:nvSpPr>
        <p:spPr>
          <a:xfrm>
            <a:off x="169349" y="4659102"/>
            <a:ext cx="1018275" cy="1649403"/>
          </a:xfrm>
          <a:prstGeom prst="rect">
            <a:avLst/>
          </a:prstGeom>
          <a:solidFill>
            <a:srgbClr val="821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4ED5D9F3-26D1-4B28-A51D-3337D3F82832}"/>
              </a:ext>
            </a:extLst>
          </p:cNvPr>
          <p:cNvSpPr/>
          <p:nvPr/>
        </p:nvSpPr>
        <p:spPr>
          <a:xfrm>
            <a:off x="184480" y="2105255"/>
            <a:ext cx="1323322" cy="630942"/>
          </a:xfrm>
          <a:prstGeom prst="rect">
            <a:avLst/>
          </a:prstGeom>
        </p:spPr>
        <p:txBody>
          <a:bodyPr wrap="square">
            <a:spAutoFit/>
          </a:bodyPr>
          <a:lstStyle/>
          <a:p>
            <a:pPr lvl="0">
              <a:lnSpc>
                <a:spcPts val="1400"/>
              </a:lnSpc>
            </a:pPr>
            <a:r>
              <a:rPr lang="en-US" sz="1200" b="1" dirty="0">
                <a:solidFill>
                  <a:schemeClr val="bg1"/>
                </a:solidFill>
                <a:latin typeface="Arial" panose="020B0604020202020204" pitchFamily="34" charset="0"/>
                <a:cs typeface="Arial" panose="020B0604020202020204" pitchFamily="34" charset="0"/>
              </a:rPr>
              <a:t>Disciplined Investment Process</a:t>
            </a:r>
            <a:endParaRPr lang="en-GB" sz="1200" b="1" dirty="0">
              <a:solidFill>
                <a:schemeClr val="bg1"/>
              </a:solidFill>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B339EBD4-2565-415D-80E6-7E91D7E0B670}"/>
              </a:ext>
            </a:extLst>
          </p:cNvPr>
          <p:cNvSpPr/>
          <p:nvPr/>
        </p:nvSpPr>
        <p:spPr>
          <a:xfrm>
            <a:off x="184480" y="3834508"/>
            <a:ext cx="1290657" cy="630942"/>
          </a:xfrm>
          <a:prstGeom prst="rect">
            <a:avLst/>
          </a:prstGeom>
        </p:spPr>
        <p:txBody>
          <a:bodyPr wrap="square">
            <a:spAutoFit/>
          </a:bodyPr>
          <a:lstStyle/>
          <a:p>
            <a:pPr lvl="0" defTabSz="457189">
              <a:lnSpc>
                <a:spcPts val="1400"/>
              </a:lnSpc>
              <a:defRPr/>
            </a:pPr>
            <a:r>
              <a:rPr lang="en-GB" sz="1200" b="1" dirty="0">
                <a:solidFill>
                  <a:schemeClr val="bg1"/>
                </a:solidFill>
                <a:latin typeface="Arial" panose="020B0604020202020204" pitchFamily="34" charset="0"/>
                <a:cs typeface="Arial" panose="020B0604020202020204" pitchFamily="34" charset="0"/>
              </a:rPr>
              <a:t>Robust Corporate Governance</a:t>
            </a:r>
          </a:p>
        </p:txBody>
      </p:sp>
      <p:sp>
        <p:nvSpPr>
          <p:cNvPr id="105" name="Rectangle 104">
            <a:extLst>
              <a:ext uri="{FF2B5EF4-FFF2-40B4-BE49-F238E27FC236}">
                <a16:creationId xmlns:a16="http://schemas.microsoft.com/office/drawing/2014/main" id="{0A985AB5-F86B-444D-A14E-61F622E82B60}"/>
              </a:ext>
            </a:extLst>
          </p:cNvPr>
          <p:cNvSpPr/>
          <p:nvPr/>
        </p:nvSpPr>
        <p:spPr>
          <a:xfrm>
            <a:off x="184480" y="5587620"/>
            <a:ext cx="1074423" cy="630942"/>
          </a:xfrm>
          <a:prstGeom prst="rect">
            <a:avLst/>
          </a:prstGeom>
        </p:spPr>
        <p:txBody>
          <a:bodyPr wrap="square">
            <a:spAutoFit/>
          </a:bodyPr>
          <a:lstStyle/>
          <a:p>
            <a:pPr lvl="0" defTabSz="457189">
              <a:lnSpc>
                <a:spcPts val="1400"/>
              </a:lnSpc>
              <a:defRPr/>
            </a:pPr>
            <a:r>
              <a:rPr lang="en-GB" sz="1200" b="1" dirty="0">
                <a:solidFill>
                  <a:schemeClr val="bg1"/>
                </a:solidFill>
                <a:latin typeface="Arial" panose="020B0604020202020204" pitchFamily="34" charset="0"/>
                <a:cs typeface="Arial" panose="020B0604020202020204" pitchFamily="34" charset="0"/>
              </a:rPr>
              <a:t>Strong Alignment with LPs</a:t>
            </a:r>
          </a:p>
        </p:txBody>
      </p:sp>
      <p:grpSp>
        <p:nvGrpSpPr>
          <p:cNvPr id="155" name="Group 4"/>
          <p:cNvGrpSpPr>
            <a:grpSpLocks noChangeAspect="1"/>
          </p:cNvGrpSpPr>
          <p:nvPr/>
        </p:nvGrpSpPr>
        <p:grpSpPr bwMode="auto">
          <a:xfrm>
            <a:off x="382609" y="1399519"/>
            <a:ext cx="640080" cy="601992"/>
            <a:chOff x="2889" y="1266"/>
            <a:chExt cx="1899" cy="1786"/>
          </a:xfrm>
          <a:solidFill>
            <a:schemeClr val="bg1"/>
          </a:solidFill>
        </p:grpSpPr>
        <p:sp>
          <p:nvSpPr>
            <p:cNvPr id="156" name="Freeform 6"/>
            <p:cNvSpPr>
              <a:spLocks/>
            </p:cNvSpPr>
            <p:nvPr/>
          </p:nvSpPr>
          <p:spPr bwMode="auto">
            <a:xfrm>
              <a:off x="3168" y="1266"/>
              <a:ext cx="589" cy="590"/>
            </a:xfrm>
            <a:custGeom>
              <a:avLst/>
              <a:gdLst>
                <a:gd name="T0" fmla="*/ 589 w 1178"/>
                <a:gd name="T1" fmla="*/ 0 h 1179"/>
                <a:gd name="T2" fmla="*/ 654 w 1178"/>
                <a:gd name="T3" fmla="*/ 3 h 1179"/>
                <a:gd name="T4" fmla="*/ 716 w 1178"/>
                <a:gd name="T5" fmla="*/ 14 h 1179"/>
                <a:gd name="T6" fmla="*/ 776 w 1178"/>
                <a:gd name="T7" fmla="*/ 31 h 1179"/>
                <a:gd name="T8" fmla="*/ 832 w 1178"/>
                <a:gd name="T9" fmla="*/ 53 h 1179"/>
                <a:gd name="T10" fmla="*/ 886 w 1178"/>
                <a:gd name="T11" fmla="*/ 80 h 1179"/>
                <a:gd name="T12" fmla="*/ 937 w 1178"/>
                <a:gd name="T13" fmla="*/ 114 h 1179"/>
                <a:gd name="T14" fmla="*/ 983 w 1178"/>
                <a:gd name="T15" fmla="*/ 152 h 1179"/>
                <a:gd name="T16" fmla="*/ 1026 w 1178"/>
                <a:gd name="T17" fmla="*/ 195 h 1179"/>
                <a:gd name="T18" fmla="*/ 1064 w 1178"/>
                <a:gd name="T19" fmla="*/ 242 h 1179"/>
                <a:gd name="T20" fmla="*/ 1097 w 1178"/>
                <a:gd name="T21" fmla="*/ 293 h 1179"/>
                <a:gd name="T22" fmla="*/ 1126 w 1178"/>
                <a:gd name="T23" fmla="*/ 346 h 1179"/>
                <a:gd name="T24" fmla="*/ 1148 w 1178"/>
                <a:gd name="T25" fmla="*/ 404 h 1179"/>
                <a:gd name="T26" fmla="*/ 1164 w 1178"/>
                <a:gd name="T27" fmla="*/ 464 h 1179"/>
                <a:gd name="T28" fmla="*/ 1175 w 1178"/>
                <a:gd name="T29" fmla="*/ 526 h 1179"/>
                <a:gd name="T30" fmla="*/ 1178 w 1178"/>
                <a:gd name="T31" fmla="*/ 590 h 1179"/>
                <a:gd name="T32" fmla="*/ 1175 w 1178"/>
                <a:gd name="T33" fmla="*/ 654 h 1179"/>
                <a:gd name="T34" fmla="*/ 1164 w 1178"/>
                <a:gd name="T35" fmla="*/ 716 h 1179"/>
                <a:gd name="T36" fmla="*/ 1148 w 1178"/>
                <a:gd name="T37" fmla="*/ 776 h 1179"/>
                <a:gd name="T38" fmla="*/ 1126 w 1178"/>
                <a:gd name="T39" fmla="*/ 833 h 1179"/>
                <a:gd name="T40" fmla="*/ 1097 w 1178"/>
                <a:gd name="T41" fmla="*/ 887 h 1179"/>
                <a:gd name="T42" fmla="*/ 1064 w 1178"/>
                <a:gd name="T43" fmla="*/ 938 h 1179"/>
                <a:gd name="T44" fmla="*/ 1026 w 1178"/>
                <a:gd name="T45" fmla="*/ 984 h 1179"/>
                <a:gd name="T46" fmla="*/ 983 w 1178"/>
                <a:gd name="T47" fmla="*/ 1027 h 1179"/>
                <a:gd name="T48" fmla="*/ 937 w 1178"/>
                <a:gd name="T49" fmla="*/ 1065 h 1179"/>
                <a:gd name="T50" fmla="*/ 886 w 1178"/>
                <a:gd name="T51" fmla="*/ 1099 h 1179"/>
                <a:gd name="T52" fmla="*/ 832 w 1178"/>
                <a:gd name="T53" fmla="*/ 1127 h 1179"/>
                <a:gd name="T54" fmla="*/ 776 w 1178"/>
                <a:gd name="T55" fmla="*/ 1149 h 1179"/>
                <a:gd name="T56" fmla="*/ 716 w 1178"/>
                <a:gd name="T57" fmla="*/ 1165 h 1179"/>
                <a:gd name="T58" fmla="*/ 654 w 1178"/>
                <a:gd name="T59" fmla="*/ 1176 h 1179"/>
                <a:gd name="T60" fmla="*/ 589 w 1178"/>
                <a:gd name="T61" fmla="*/ 1179 h 1179"/>
                <a:gd name="T62" fmla="*/ 526 w 1178"/>
                <a:gd name="T63" fmla="*/ 1176 h 1179"/>
                <a:gd name="T64" fmla="*/ 463 w 1178"/>
                <a:gd name="T65" fmla="*/ 1165 h 1179"/>
                <a:gd name="T66" fmla="*/ 403 w 1178"/>
                <a:gd name="T67" fmla="*/ 1149 h 1179"/>
                <a:gd name="T68" fmla="*/ 347 w 1178"/>
                <a:gd name="T69" fmla="*/ 1127 h 1179"/>
                <a:gd name="T70" fmla="*/ 293 w 1178"/>
                <a:gd name="T71" fmla="*/ 1099 h 1179"/>
                <a:gd name="T72" fmla="*/ 242 w 1178"/>
                <a:gd name="T73" fmla="*/ 1065 h 1179"/>
                <a:gd name="T74" fmla="*/ 195 w 1178"/>
                <a:gd name="T75" fmla="*/ 1027 h 1179"/>
                <a:gd name="T76" fmla="*/ 152 w 1178"/>
                <a:gd name="T77" fmla="*/ 984 h 1179"/>
                <a:gd name="T78" fmla="*/ 114 w 1178"/>
                <a:gd name="T79" fmla="*/ 938 h 1179"/>
                <a:gd name="T80" fmla="*/ 81 w 1178"/>
                <a:gd name="T81" fmla="*/ 887 h 1179"/>
                <a:gd name="T82" fmla="*/ 53 w 1178"/>
                <a:gd name="T83" fmla="*/ 833 h 1179"/>
                <a:gd name="T84" fmla="*/ 31 w 1178"/>
                <a:gd name="T85" fmla="*/ 776 h 1179"/>
                <a:gd name="T86" fmla="*/ 14 w 1178"/>
                <a:gd name="T87" fmla="*/ 716 h 1179"/>
                <a:gd name="T88" fmla="*/ 3 w 1178"/>
                <a:gd name="T89" fmla="*/ 654 h 1179"/>
                <a:gd name="T90" fmla="*/ 0 w 1178"/>
                <a:gd name="T91" fmla="*/ 590 h 1179"/>
                <a:gd name="T92" fmla="*/ 3 w 1178"/>
                <a:gd name="T93" fmla="*/ 526 h 1179"/>
                <a:gd name="T94" fmla="*/ 14 w 1178"/>
                <a:gd name="T95" fmla="*/ 464 h 1179"/>
                <a:gd name="T96" fmla="*/ 31 w 1178"/>
                <a:gd name="T97" fmla="*/ 404 h 1179"/>
                <a:gd name="T98" fmla="*/ 53 w 1178"/>
                <a:gd name="T99" fmla="*/ 346 h 1179"/>
                <a:gd name="T100" fmla="*/ 81 w 1178"/>
                <a:gd name="T101" fmla="*/ 293 h 1179"/>
                <a:gd name="T102" fmla="*/ 114 w 1178"/>
                <a:gd name="T103" fmla="*/ 242 h 1179"/>
                <a:gd name="T104" fmla="*/ 152 w 1178"/>
                <a:gd name="T105" fmla="*/ 195 h 1179"/>
                <a:gd name="T106" fmla="*/ 195 w 1178"/>
                <a:gd name="T107" fmla="*/ 152 h 1179"/>
                <a:gd name="T108" fmla="*/ 242 w 1178"/>
                <a:gd name="T109" fmla="*/ 114 h 1179"/>
                <a:gd name="T110" fmla="*/ 293 w 1178"/>
                <a:gd name="T111" fmla="*/ 80 h 1179"/>
                <a:gd name="T112" fmla="*/ 347 w 1178"/>
                <a:gd name="T113" fmla="*/ 53 h 1179"/>
                <a:gd name="T114" fmla="*/ 403 w 1178"/>
                <a:gd name="T115" fmla="*/ 31 h 1179"/>
                <a:gd name="T116" fmla="*/ 463 w 1178"/>
                <a:gd name="T117" fmla="*/ 14 h 1179"/>
                <a:gd name="T118" fmla="*/ 526 w 1178"/>
                <a:gd name="T119" fmla="*/ 3 h 1179"/>
                <a:gd name="T120" fmla="*/ 589 w 1178"/>
                <a:gd name="T12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8" h="1179">
                  <a:moveTo>
                    <a:pt x="589" y="0"/>
                  </a:moveTo>
                  <a:lnTo>
                    <a:pt x="654" y="3"/>
                  </a:lnTo>
                  <a:lnTo>
                    <a:pt x="716" y="14"/>
                  </a:lnTo>
                  <a:lnTo>
                    <a:pt x="776" y="31"/>
                  </a:lnTo>
                  <a:lnTo>
                    <a:pt x="832" y="53"/>
                  </a:lnTo>
                  <a:lnTo>
                    <a:pt x="886" y="80"/>
                  </a:lnTo>
                  <a:lnTo>
                    <a:pt x="937" y="114"/>
                  </a:lnTo>
                  <a:lnTo>
                    <a:pt x="983" y="152"/>
                  </a:lnTo>
                  <a:lnTo>
                    <a:pt x="1026" y="195"/>
                  </a:lnTo>
                  <a:lnTo>
                    <a:pt x="1064" y="242"/>
                  </a:lnTo>
                  <a:lnTo>
                    <a:pt x="1097" y="293"/>
                  </a:lnTo>
                  <a:lnTo>
                    <a:pt x="1126" y="346"/>
                  </a:lnTo>
                  <a:lnTo>
                    <a:pt x="1148" y="404"/>
                  </a:lnTo>
                  <a:lnTo>
                    <a:pt x="1164" y="464"/>
                  </a:lnTo>
                  <a:lnTo>
                    <a:pt x="1175" y="526"/>
                  </a:lnTo>
                  <a:lnTo>
                    <a:pt x="1178" y="590"/>
                  </a:lnTo>
                  <a:lnTo>
                    <a:pt x="1175" y="654"/>
                  </a:lnTo>
                  <a:lnTo>
                    <a:pt x="1164" y="716"/>
                  </a:lnTo>
                  <a:lnTo>
                    <a:pt x="1148" y="776"/>
                  </a:lnTo>
                  <a:lnTo>
                    <a:pt x="1126" y="833"/>
                  </a:lnTo>
                  <a:lnTo>
                    <a:pt x="1097" y="887"/>
                  </a:lnTo>
                  <a:lnTo>
                    <a:pt x="1064" y="938"/>
                  </a:lnTo>
                  <a:lnTo>
                    <a:pt x="1026" y="984"/>
                  </a:lnTo>
                  <a:lnTo>
                    <a:pt x="983" y="1027"/>
                  </a:lnTo>
                  <a:lnTo>
                    <a:pt x="937" y="1065"/>
                  </a:lnTo>
                  <a:lnTo>
                    <a:pt x="886" y="1099"/>
                  </a:lnTo>
                  <a:lnTo>
                    <a:pt x="832" y="1127"/>
                  </a:lnTo>
                  <a:lnTo>
                    <a:pt x="776" y="1149"/>
                  </a:lnTo>
                  <a:lnTo>
                    <a:pt x="716" y="1165"/>
                  </a:lnTo>
                  <a:lnTo>
                    <a:pt x="654" y="1176"/>
                  </a:lnTo>
                  <a:lnTo>
                    <a:pt x="589" y="1179"/>
                  </a:lnTo>
                  <a:lnTo>
                    <a:pt x="526" y="1176"/>
                  </a:lnTo>
                  <a:lnTo>
                    <a:pt x="463" y="1165"/>
                  </a:lnTo>
                  <a:lnTo>
                    <a:pt x="403" y="1149"/>
                  </a:lnTo>
                  <a:lnTo>
                    <a:pt x="347" y="1127"/>
                  </a:lnTo>
                  <a:lnTo>
                    <a:pt x="293" y="1099"/>
                  </a:lnTo>
                  <a:lnTo>
                    <a:pt x="242" y="1065"/>
                  </a:lnTo>
                  <a:lnTo>
                    <a:pt x="195" y="1027"/>
                  </a:lnTo>
                  <a:lnTo>
                    <a:pt x="152" y="984"/>
                  </a:lnTo>
                  <a:lnTo>
                    <a:pt x="114" y="938"/>
                  </a:lnTo>
                  <a:lnTo>
                    <a:pt x="81" y="887"/>
                  </a:lnTo>
                  <a:lnTo>
                    <a:pt x="53" y="833"/>
                  </a:lnTo>
                  <a:lnTo>
                    <a:pt x="31" y="776"/>
                  </a:lnTo>
                  <a:lnTo>
                    <a:pt x="14" y="716"/>
                  </a:lnTo>
                  <a:lnTo>
                    <a:pt x="3" y="654"/>
                  </a:lnTo>
                  <a:lnTo>
                    <a:pt x="0" y="590"/>
                  </a:lnTo>
                  <a:lnTo>
                    <a:pt x="3" y="526"/>
                  </a:lnTo>
                  <a:lnTo>
                    <a:pt x="14" y="464"/>
                  </a:lnTo>
                  <a:lnTo>
                    <a:pt x="31" y="404"/>
                  </a:lnTo>
                  <a:lnTo>
                    <a:pt x="53" y="346"/>
                  </a:lnTo>
                  <a:lnTo>
                    <a:pt x="81" y="293"/>
                  </a:lnTo>
                  <a:lnTo>
                    <a:pt x="114" y="242"/>
                  </a:lnTo>
                  <a:lnTo>
                    <a:pt x="152" y="195"/>
                  </a:lnTo>
                  <a:lnTo>
                    <a:pt x="195" y="152"/>
                  </a:lnTo>
                  <a:lnTo>
                    <a:pt x="242" y="114"/>
                  </a:lnTo>
                  <a:lnTo>
                    <a:pt x="293" y="80"/>
                  </a:lnTo>
                  <a:lnTo>
                    <a:pt x="347" y="53"/>
                  </a:lnTo>
                  <a:lnTo>
                    <a:pt x="403" y="31"/>
                  </a:lnTo>
                  <a:lnTo>
                    <a:pt x="463" y="14"/>
                  </a:lnTo>
                  <a:lnTo>
                    <a:pt x="526" y="3"/>
                  </a:lnTo>
                  <a:lnTo>
                    <a:pt x="5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7"/>
            <p:cNvSpPr>
              <a:spLocks/>
            </p:cNvSpPr>
            <p:nvPr/>
          </p:nvSpPr>
          <p:spPr bwMode="auto">
            <a:xfrm>
              <a:off x="3986" y="2286"/>
              <a:ext cx="802" cy="766"/>
            </a:xfrm>
            <a:custGeom>
              <a:avLst/>
              <a:gdLst>
                <a:gd name="T0" fmla="*/ 809 w 1603"/>
                <a:gd name="T1" fmla="*/ 0 h 1533"/>
                <a:gd name="T2" fmla="*/ 830 w 1603"/>
                <a:gd name="T3" fmla="*/ 8 h 1533"/>
                <a:gd name="T4" fmla="*/ 848 w 1603"/>
                <a:gd name="T5" fmla="*/ 30 h 1533"/>
                <a:gd name="T6" fmla="*/ 1000 w 1603"/>
                <a:gd name="T7" fmla="*/ 356 h 1533"/>
                <a:gd name="T8" fmla="*/ 1041 w 1603"/>
                <a:gd name="T9" fmla="*/ 418 h 1533"/>
                <a:gd name="T10" fmla="*/ 1097 w 1603"/>
                <a:gd name="T11" fmla="*/ 465 h 1533"/>
                <a:gd name="T12" fmla="*/ 1164 w 1603"/>
                <a:gd name="T13" fmla="*/ 495 h 1533"/>
                <a:gd name="T14" fmla="*/ 1558 w 1603"/>
                <a:gd name="T15" fmla="*/ 546 h 1533"/>
                <a:gd name="T16" fmla="*/ 1585 w 1603"/>
                <a:gd name="T17" fmla="*/ 558 h 1533"/>
                <a:gd name="T18" fmla="*/ 1598 w 1603"/>
                <a:gd name="T19" fmla="*/ 575 h 1533"/>
                <a:gd name="T20" fmla="*/ 1603 w 1603"/>
                <a:gd name="T21" fmla="*/ 589 h 1533"/>
                <a:gd name="T22" fmla="*/ 1602 w 1603"/>
                <a:gd name="T23" fmla="*/ 611 h 1533"/>
                <a:gd name="T24" fmla="*/ 1587 w 1603"/>
                <a:gd name="T25" fmla="*/ 636 h 1533"/>
                <a:gd name="T26" fmla="*/ 1299 w 1603"/>
                <a:gd name="T27" fmla="*/ 908 h 1533"/>
                <a:gd name="T28" fmla="*/ 1261 w 1603"/>
                <a:gd name="T29" fmla="*/ 972 h 1533"/>
                <a:gd name="T30" fmla="*/ 1243 w 1603"/>
                <a:gd name="T31" fmla="*/ 1043 h 1533"/>
                <a:gd name="T32" fmla="*/ 1247 w 1603"/>
                <a:gd name="T33" fmla="*/ 1117 h 1533"/>
                <a:gd name="T34" fmla="*/ 1317 w 1603"/>
                <a:gd name="T35" fmla="*/ 1487 h 1533"/>
                <a:gd name="T36" fmla="*/ 1308 w 1603"/>
                <a:gd name="T37" fmla="*/ 1510 h 1533"/>
                <a:gd name="T38" fmla="*/ 1295 w 1603"/>
                <a:gd name="T39" fmla="*/ 1522 h 1533"/>
                <a:gd name="T40" fmla="*/ 1280 w 1603"/>
                <a:gd name="T41" fmla="*/ 1531 h 1533"/>
                <a:gd name="T42" fmla="*/ 1255 w 1603"/>
                <a:gd name="T43" fmla="*/ 1532 h 1533"/>
                <a:gd name="T44" fmla="*/ 925 w 1603"/>
                <a:gd name="T45" fmla="*/ 1352 h 1533"/>
                <a:gd name="T46" fmla="*/ 865 w 1603"/>
                <a:gd name="T47" fmla="*/ 1327 h 1533"/>
                <a:gd name="T48" fmla="*/ 802 w 1603"/>
                <a:gd name="T49" fmla="*/ 1319 h 1533"/>
                <a:gd name="T50" fmla="*/ 737 w 1603"/>
                <a:gd name="T51" fmla="*/ 1327 h 1533"/>
                <a:gd name="T52" fmla="*/ 677 w 1603"/>
                <a:gd name="T53" fmla="*/ 1352 h 1533"/>
                <a:gd name="T54" fmla="*/ 348 w 1603"/>
                <a:gd name="T55" fmla="*/ 1532 h 1533"/>
                <a:gd name="T56" fmla="*/ 322 w 1603"/>
                <a:gd name="T57" fmla="*/ 1531 h 1533"/>
                <a:gd name="T58" fmla="*/ 307 w 1603"/>
                <a:gd name="T59" fmla="*/ 1522 h 1533"/>
                <a:gd name="T60" fmla="*/ 295 w 1603"/>
                <a:gd name="T61" fmla="*/ 1510 h 1533"/>
                <a:gd name="T62" fmla="*/ 286 w 1603"/>
                <a:gd name="T63" fmla="*/ 1487 h 1533"/>
                <a:gd name="T64" fmla="*/ 356 w 1603"/>
                <a:gd name="T65" fmla="*/ 1117 h 1533"/>
                <a:gd name="T66" fmla="*/ 359 w 1603"/>
                <a:gd name="T67" fmla="*/ 1043 h 1533"/>
                <a:gd name="T68" fmla="*/ 342 w 1603"/>
                <a:gd name="T69" fmla="*/ 972 h 1533"/>
                <a:gd name="T70" fmla="*/ 304 w 1603"/>
                <a:gd name="T71" fmla="*/ 908 h 1533"/>
                <a:gd name="T72" fmla="*/ 16 w 1603"/>
                <a:gd name="T73" fmla="*/ 636 h 1533"/>
                <a:gd name="T74" fmla="*/ 1 w 1603"/>
                <a:gd name="T75" fmla="*/ 611 h 1533"/>
                <a:gd name="T76" fmla="*/ 0 w 1603"/>
                <a:gd name="T77" fmla="*/ 589 h 1533"/>
                <a:gd name="T78" fmla="*/ 4 w 1603"/>
                <a:gd name="T79" fmla="*/ 575 h 1533"/>
                <a:gd name="T80" fmla="*/ 18 w 1603"/>
                <a:gd name="T81" fmla="*/ 558 h 1533"/>
                <a:gd name="T82" fmla="*/ 45 w 1603"/>
                <a:gd name="T83" fmla="*/ 546 h 1533"/>
                <a:gd name="T84" fmla="*/ 439 w 1603"/>
                <a:gd name="T85" fmla="*/ 495 h 1533"/>
                <a:gd name="T86" fmla="*/ 506 w 1603"/>
                <a:gd name="T87" fmla="*/ 465 h 1533"/>
                <a:gd name="T88" fmla="*/ 562 w 1603"/>
                <a:gd name="T89" fmla="*/ 418 h 1533"/>
                <a:gd name="T90" fmla="*/ 603 w 1603"/>
                <a:gd name="T91" fmla="*/ 356 h 1533"/>
                <a:gd name="T92" fmla="*/ 763 w 1603"/>
                <a:gd name="T93" fmla="*/ 16 h 1533"/>
                <a:gd name="T94" fmla="*/ 785 w 1603"/>
                <a:gd name="T95" fmla="*/ 2 h 1533"/>
                <a:gd name="T96" fmla="*/ 802 w 1603"/>
                <a:gd name="T9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3" h="1533">
                  <a:moveTo>
                    <a:pt x="802" y="0"/>
                  </a:moveTo>
                  <a:lnTo>
                    <a:pt x="809" y="0"/>
                  </a:lnTo>
                  <a:lnTo>
                    <a:pt x="819" y="2"/>
                  </a:lnTo>
                  <a:lnTo>
                    <a:pt x="830" y="8"/>
                  </a:lnTo>
                  <a:lnTo>
                    <a:pt x="840" y="16"/>
                  </a:lnTo>
                  <a:lnTo>
                    <a:pt x="848" y="30"/>
                  </a:lnTo>
                  <a:lnTo>
                    <a:pt x="848" y="30"/>
                  </a:lnTo>
                  <a:lnTo>
                    <a:pt x="1000" y="356"/>
                  </a:lnTo>
                  <a:lnTo>
                    <a:pt x="1019" y="389"/>
                  </a:lnTo>
                  <a:lnTo>
                    <a:pt x="1041" y="418"/>
                  </a:lnTo>
                  <a:lnTo>
                    <a:pt x="1067" y="444"/>
                  </a:lnTo>
                  <a:lnTo>
                    <a:pt x="1097" y="465"/>
                  </a:lnTo>
                  <a:lnTo>
                    <a:pt x="1129" y="483"/>
                  </a:lnTo>
                  <a:lnTo>
                    <a:pt x="1164" y="495"/>
                  </a:lnTo>
                  <a:lnTo>
                    <a:pt x="1201" y="502"/>
                  </a:lnTo>
                  <a:lnTo>
                    <a:pt x="1558" y="546"/>
                  </a:lnTo>
                  <a:lnTo>
                    <a:pt x="1573" y="551"/>
                  </a:lnTo>
                  <a:lnTo>
                    <a:pt x="1585" y="558"/>
                  </a:lnTo>
                  <a:lnTo>
                    <a:pt x="1593" y="566"/>
                  </a:lnTo>
                  <a:lnTo>
                    <a:pt x="1598" y="575"/>
                  </a:lnTo>
                  <a:lnTo>
                    <a:pt x="1601" y="582"/>
                  </a:lnTo>
                  <a:lnTo>
                    <a:pt x="1603" y="589"/>
                  </a:lnTo>
                  <a:lnTo>
                    <a:pt x="1603" y="599"/>
                  </a:lnTo>
                  <a:lnTo>
                    <a:pt x="1602" y="611"/>
                  </a:lnTo>
                  <a:lnTo>
                    <a:pt x="1597" y="623"/>
                  </a:lnTo>
                  <a:lnTo>
                    <a:pt x="1587" y="636"/>
                  </a:lnTo>
                  <a:lnTo>
                    <a:pt x="1324" y="881"/>
                  </a:lnTo>
                  <a:lnTo>
                    <a:pt x="1299" y="908"/>
                  </a:lnTo>
                  <a:lnTo>
                    <a:pt x="1277" y="938"/>
                  </a:lnTo>
                  <a:lnTo>
                    <a:pt x="1261" y="972"/>
                  </a:lnTo>
                  <a:lnTo>
                    <a:pt x="1250" y="1007"/>
                  </a:lnTo>
                  <a:lnTo>
                    <a:pt x="1243" y="1043"/>
                  </a:lnTo>
                  <a:lnTo>
                    <a:pt x="1242" y="1080"/>
                  </a:lnTo>
                  <a:lnTo>
                    <a:pt x="1247" y="1117"/>
                  </a:lnTo>
                  <a:lnTo>
                    <a:pt x="1316" y="1471"/>
                  </a:lnTo>
                  <a:lnTo>
                    <a:pt x="1317" y="1487"/>
                  </a:lnTo>
                  <a:lnTo>
                    <a:pt x="1314" y="1499"/>
                  </a:lnTo>
                  <a:lnTo>
                    <a:pt x="1308" y="1510"/>
                  </a:lnTo>
                  <a:lnTo>
                    <a:pt x="1301" y="1518"/>
                  </a:lnTo>
                  <a:lnTo>
                    <a:pt x="1295" y="1522"/>
                  </a:lnTo>
                  <a:lnTo>
                    <a:pt x="1290" y="1527"/>
                  </a:lnTo>
                  <a:lnTo>
                    <a:pt x="1280" y="1531"/>
                  </a:lnTo>
                  <a:lnTo>
                    <a:pt x="1269" y="1533"/>
                  </a:lnTo>
                  <a:lnTo>
                    <a:pt x="1255" y="1532"/>
                  </a:lnTo>
                  <a:lnTo>
                    <a:pt x="1240" y="1526"/>
                  </a:lnTo>
                  <a:lnTo>
                    <a:pt x="925" y="1352"/>
                  </a:lnTo>
                  <a:lnTo>
                    <a:pt x="895" y="1337"/>
                  </a:lnTo>
                  <a:lnTo>
                    <a:pt x="865" y="1327"/>
                  </a:lnTo>
                  <a:lnTo>
                    <a:pt x="833" y="1320"/>
                  </a:lnTo>
                  <a:lnTo>
                    <a:pt x="802" y="1319"/>
                  </a:lnTo>
                  <a:lnTo>
                    <a:pt x="770" y="1320"/>
                  </a:lnTo>
                  <a:lnTo>
                    <a:pt x="737" y="1327"/>
                  </a:lnTo>
                  <a:lnTo>
                    <a:pt x="707" y="1337"/>
                  </a:lnTo>
                  <a:lnTo>
                    <a:pt x="677" y="1352"/>
                  </a:lnTo>
                  <a:lnTo>
                    <a:pt x="363" y="1526"/>
                  </a:lnTo>
                  <a:lnTo>
                    <a:pt x="348" y="1532"/>
                  </a:lnTo>
                  <a:lnTo>
                    <a:pt x="334" y="1533"/>
                  </a:lnTo>
                  <a:lnTo>
                    <a:pt x="322" y="1531"/>
                  </a:lnTo>
                  <a:lnTo>
                    <a:pt x="313" y="1527"/>
                  </a:lnTo>
                  <a:lnTo>
                    <a:pt x="307" y="1522"/>
                  </a:lnTo>
                  <a:lnTo>
                    <a:pt x="302" y="1518"/>
                  </a:lnTo>
                  <a:lnTo>
                    <a:pt x="295" y="1510"/>
                  </a:lnTo>
                  <a:lnTo>
                    <a:pt x="289" y="1499"/>
                  </a:lnTo>
                  <a:lnTo>
                    <a:pt x="286" y="1487"/>
                  </a:lnTo>
                  <a:lnTo>
                    <a:pt x="287" y="1471"/>
                  </a:lnTo>
                  <a:lnTo>
                    <a:pt x="356" y="1117"/>
                  </a:lnTo>
                  <a:lnTo>
                    <a:pt x="360" y="1080"/>
                  </a:lnTo>
                  <a:lnTo>
                    <a:pt x="359" y="1043"/>
                  </a:lnTo>
                  <a:lnTo>
                    <a:pt x="354" y="1007"/>
                  </a:lnTo>
                  <a:lnTo>
                    <a:pt x="342" y="972"/>
                  </a:lnTo>
                  <a:lnTo>
                    <a:pt x="326" y="938"/>
                  </a:lnTo>
                  <a:lnTo>
                    <a:pt x="304" y="908"/>
                  </a:lnTo>
                  <a:lnTo>
                    <a:pt x="279" y="881"/>
                  </a:lnTo>
                  <a:lnTo>
                    <a:pt x="16" y="636"/>
                  </a:lnTo>
                  <a:lnTo>
                    <a:pt x="5" y="623"/>
                  </a:lnTo>
                  <a:lnTo>
                    <a:pt x="1" y="611"/>
                  </a:lnTo>
                  <a:lnTo>
                    <a:pt x="0" y="599"/>
                  </a:lnTo>
                  <a:lnTo>
                    <a:pt x="0" y="589"/>
                  </a:lnTo>
                  <a:lnTo>
                    <a:pt x="2" y="582"/>
                  </a:lnTo>
                  <a:lnTo>
                    <a:pt x="4" y="575"/>
                  </a:lnTo>
                  <a:lnTo>
                    <a:pt x="10" y="566"/>
                  </a:lnTo>
                  <a:lnTo>
                    <a:pt x="18" y="558"/>
                  </a:lnTo>
                  <a:lnTo>
                    <a:pt x="30" y="551"/>
                  </a:lnTo>
                  <a:lnTo>
                    <a:pt x="45" y="546"/>
                  </a:lnTo>
                  <a:lnTo>
                    <a:pt x="402" y="502"/>
                  </a:lnTo>
                  <a:lnTo>
                    <a:pt x="439" y="495"/>
                  </a:lnTo>
                  <a:lnTo>
                    <a:pt x="473" y="483"/>
                  </a:lnTo>
                  <a:lnTo>
                    <a:pt x="506" y="465"/>
                  </a:lnTo>
                  <a:lnTo>
                    <a:pt x="536" y="444"/>
                  </a:lnTo>
                  <a:lnTo>
                    <a:pt x="562" y="418"/>
                  </a:lnTo>
                  <a:lnTo>
                    <a:pt x="584" y="389"/>
                  </a:lnTo>
                  <a:lnTo>
                    <a:pt x="603" y="356"/>
                  </a:lnTo>
                  <a:lnTo>
                    <a:pt x="755" y="30"/>
                  </a:lnTo>
                  <a:lnTo>
                    <a:pt x="763" y="16"/>
                  </a:lnTo>
                  <a:lnTo>
                    <a:pt x="773" y="8"/>
                  </a:lnTo>
                  <a:lnTo>
                    <a:pt x="785" y="2"/>
                  </a:lnTo>
                  <a:lnTo>
                    <a:pt x="794" y="0"/>
                  </a:lnTo>
                  <a:lnTo>
                    <a:pt x="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8"/>
            <p:cNvSpPr>
              <a:spLocks/>
            </p:cNvSpPr>
            <p:nvPr/>
          </p:nvSpPr>
          <p:spPr bwMode="auto">
            <a:xfrm>
              <a:off x="2889" y="1972"/>
              <a:ext cx="1147" cy="788"/>
            </a:xfrm>
            <a:custGeom>
              <a:avLst/>
              <a:gdLst>
                <a:gd name="T0" fmla="*/ 1625 w 2294"/>
                <a:gd name="T1" fmla="*/ 3 h 1577"/>
                <a:gd name="T2" fmla="*/ 1938 w 2294"/>
                <a:gd name="T3" fmla="*/ 55 h 1577"/>
                <a:gd name="T4" fmla="*/ 2038 w 2294"/>
                <a:gd name="T5" fmla="*/ 100 h 1577"/>
                <a:gd name="T6" fmla="*/ 2124 w 2294"/>
                <a:gd name="T7" fmla="*/ 163 h 1577"/>
                <a:gd name="T8" fmla="*/ 2196 w 2294"/>
                <a:gd name="T9" fmla="*/ 243 h 1577"/>
                <a:gd name="T10" fmla="*/ 2249 w 2294"/>
                <a:gd name="T11" fmla="*/ 335 h 1577"/>
                <a:gd name="T12" fmla="*/ 2282 w 2294"/>
                <a:gd name="T13" fmla="*/ 438 h 1577"/>
                <a:gd name="T14" fmla="*/ 2294 w 2294"/>
                <a:gd name="T15" fmla="*/ 547 h 1577"/>
                <a:gd name="T16" fmla="*/ 2214 w 2294"/>
                <a:gd name="T17" fmla="*/ 970 h 1577"/>
                <a:gd name="T18" fmla="*/ 2143 w 2294"/>
                <a:gd name="T19" fmla="*/ 989 h 1577"/>
                <a:gd name="T20" fmla="*/ 2082 w 2294"/>
                <a:gd name="T21" fmla="*/ 1026 h 1577"/>
                <a:gd name="T22" fmla="*/ 2035 w 2294"/>
                <a:gd name="T23" fmla="*/ 1079 h 1577"/>
                <a:gd name="T24" fmla="*/ 2002 w 2294"/>
                <a:gd name="T25" fmla="*/ 1145 h 1577"/>
                <a:gd name="T26" fmla="*/ 1990 w 2294"/>
                <a:gd name="T27" fmla="*/ 1218 h 1577"/>
                <a:gd name="T28" fmla="*/ 1998 w 2294"/>
                <a:gd name="T29" fmla="*/ 1288 h 1577"/>
                <a:gd name="T30" fmla="*/ 2024 w 2294"/>
                <a:gd name="T31" fmla="*/ 1355 h 1577"/>
                <a:gd name="T32" fmla="*/ 2071 w 2294"/>
                <a:gd name="T33" fmla="*/ 1412 h 1577"/>
                <a:gd name="T34" fmla="*/ 2175 w 2294"/>
                <a:gd name="T35" fmla="*/ 1553 h 1577"/>
                <a:gd name="T36" fmla="*/ 2111 w 2294"/>
                <a:gd name="T37" fmla="*/ 1575 h 1577"/>
                <a:gd name="T38" fmla="*/ 219 w 2294"/>
                <a:gd name="T39" fmla="*/ 1577 h 1577"/>
                <a:gd name="T40" fmla="*/ 143 w 2294"/>
                <a:gd name="T41" fmla="*/ 1563 h 1577"/>
                <a:gd name="T42" fmla="*/ 78 w 2294"/>
                <a:gd name="T43" fmla="*/ 1526 h 1577"/>
                <a:gd name="T44" fmla="*/ 30 w 2294"/>
                <a:gd name="T45" fmla="*/ 1468 h 1577"/>
                <a:gd name="T46" fmla="*/ 3 w 2294"/>
                <a:gd name="T47" fmla="*/ 1397 h 1577"/>
                <a:gd name="T48" fmla="*/ 0 w 2294"/>
                <a:gd name="T49" fmla="*/ 550 h 1577"/>
                <a:gd name="T50" fmla="*/ 12 w 2294"/>
                <a:gd name="T51" fmla="*/ 440 h 1577"/>
                <a:gd name="T52" fmla="*/ 45 w 2294"/>
                <a:gd name="T53" fmla="*/ 337 h 1577"/>
                <a:gd name="T54" fmla="*/ 99 w 2294"/>
                <a:gd name="T55" fmla="*/ 244 h 1577"/>
                <a:gd name="T56" fmla="*/ 169 w 2294"/>
                <a:gd name="T57" fmla="*/ 164 h 1577"/>
                <a:gd name="T58" fmla="*/ 257 w 2294"/>
                <a:gd name="T59" fmla="*/ 100 h 1577"/>
                <a:gd name="T60" fmla="*/ 358 w 2294"/>
                <a:gd name="T61" fmla="*/ 53 h 1577"/>
                <a:gd name="T62" fmla="*/ 372 w 2294"/>
                <a:gd name="T63" fmla="*/ 51 h 1577"/>
                <a:gd name="T64" fmla="*/ 408 w 2294"/>
                <a:gd name="T65" fmla="*/ 45 h 1577"/>
                <a:gd name="T66" fmla="*/ 460 w 2294"/>
                <a:gd name="T67" fmla="*/ 37 h 1577"/>
                <a:gd name="T68" fmla="*/ 520 w 2294"/>
                <a:gd name="T69" fmla="*/ 27 h 1577"/>
                <a:gd name="T70" fmla="*/ 580 w 2294"/>
                <a:gd name="T71" fmla="*/ 16 h 1577"/>
                <a:gd name="T72" fmla="*/ 632 w 2294"/>
                <a:gd name="T73" fmla="*/ 8 h 1577"/>
                <a:gd name="T74" fmla="*/ 670 w 2294"/>
                <a:gd name="T75" fmla="*/ 3 h 1577"/>
                <a:gd name="T76" fmla="*/ 685 w 2294"/>
                <a:gd name="T77" fmla="*/ 0 h 1577"/>
                <a:gd name="T78" fmla="*/ 715 w 2294"/>
                <a:gd name="T79" fmla="*/ 10 h 1577"/>
                <a:gd name="T80" fmla="*/ 734 w 2294"/>
                <a:gd name="T81" fmla="*/ 34 h 1577"/>
                <a:gd name="T82" fmla="*/ 1096 w 2294"/>
                <a:gd name="T83" fmla="*/ 1022 h 1577"/>
                <a:gd name="T84" fmla="*/ 1123 w 2294"/>
                <a:gd name="T85" fmla="*/ 1043 h 1577"/>
                <a:gd name="T86" fmla="*/ 1155 w 2294"/>
                <a:gd name="T87" fmla="*/ 1047 h 1577"/>
                <a:gd name="T88" fmla="*/ 1186 w 2294"/>
                <a:gd name="T89" fmla="*/ 1034 h 1577"/>
                <a:gd name="T90" fmla="*/ 1207 w 2294"/>
                <a:gd name="T91" fmla="*/ 1006 h 1577"/>
                <a:gd name="T92" fmla="*/ 1569 w 2294"/>
                <a:gd name="T93" fmla="*/ 20 h 1577"/>
                <a:gd name="T94" fmla="*/ 1594 w 2294"/>
                <a:gd name="T95" fmla="*/ 3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4" h="1577">
                  <a:moveTo>
                    <a:pt x="1609" y="0"/>
                  </a:moveTo>
                  <a:lnTo>
                    <a:pt x="1625" y="3"/>
                  </a:lnTo>
                  <a:lnTo>
                    <a:pt x="1937" y="53"/>
                  </a:lnTo>
                  <a:lnTo>
                    <a:pt x="1938" y="55"/>
                  </a:lnTo>
                  <a:lnTo>
                    <a:pt x="1990" y="74"/>
                  </a:lnTo>
                  <a:lnTo>
                    <a:pt x="2038" y="100"/>
                  </a:lnTo>
                  <a:lnTo>
                    <a:pt x="2083" y="130"/>
                  </a:lnTo>
                  <a:lnTo>
                    <a:pt x="2124" y="163"/>
                  </a:lnTo>
                  <a:lnTo>
                    <a:pt x="2163" y="201"/>
                  </a:lnTo>
                  <a:lnTo>
                    <a:pt x="2196" y="243"/>
                  </a:lnTo>
                  <a:lnTo>
                    <a:pt x="2225" y="288"/>
                  </a:lnTo>
                  <a:lnTo>
                    <a:pt x="2249" y="335"/>
                  </a:lnTo>
                  <a:lnTo>
                    <a:pt x="2269" y="386"/>
                  </a:lnTo>
                  <a:lnTo>
                    <a:pt x="2282" y="438"/>
                  </a:lnTo>
                  <a:lnTo>
                    <a:pt x="2292" y="492"/>
                  </a:lnTo>
                  <a:lnTo>
                    <a:pt x="2294" y="547"/>
                  </a:lnTo>
                  <a:lnTo>
                    <a:pt x="2294" y="961"/>
                  </a:lnTo>
                  <a:lnTo>
                    <a:pt x="2214" y="970"/>
                  </a:lnTo>
                  <a:lnTo>
                    <a:pt x="2178" y="977"/>
                  </a:lnTo>
                  <a:lnTo>
                    <a:pt x="2143" y="989"/>
                  </a:lnTo>
                  <a:lnTo>
                    <a:pt x="2112" y="1006"/>
                  </a:lnTo>
                  <a:lnTo>
                    <a:pt x="2082" y="1026"/>
                  </a:lnTo>
                  <a:lnTo>
                    <a:pt x="2056" y="1051"/>
                  </a:lnTo>
                  <a:lnTo>
                    <a:pt x="2035" y="1079"/>
                  </a:lnTo>
                  <a:lnTo>
                    <a:pt x="2016" y="1111"/>
                  </a:lnTo>
                  <a:lnTo>
                    <a:pt x="2002" y="1145"/>
                  </a:lnTo>
                  <a:lnTo>
                    <a:pt x="1993" y="1181"/>
                  </a:lnTo>
                  <a:lnTo>
                    <a:pt x="1990" y="1218"/>
                  </a:lnTo>
                  <a:lnTo>
                    <a:pt x="1991" y="1254"/>
                  </a:lnTo>
                  <a:lnTo>
                    <a:pt x="1998" y="1288"/>
                  </a:lnTo>
                  <a:lnTo>
                    <a:pt x="2008" y="1323"/>
                  </a:lnTo>
                  <a:lnTo>
                    <a:pt x="2024" y="1355"/>
                  </a:lnTo>
                  <a:lnTo>
                    <a:pt x="2046" y="1385"/>
                  </a:lnTo>
                  <a:lnTo>
                    <a:pt x="2071" y="1412"/>
                  </a:lnTo>
                  <a:lnTo>
                    <a:pt x="2203" y="1535"/>
                  </a:lnTo>
                  <a:lnTo>
                    <a:pt x="2175" y="1553"/>
                  </a:lnTo>
                  <a:lnTo>
                    <a:pt x="2144" y="1567"/>
                  </a:lnTo>
                  <a:lnTo>
                    <a:pt x="2111" y="1575"/>
                  </a:lnTo>
                  <a:lnTo>
                    <a:pt x="2076" y="1577"/>
                  </a:lnTo>
                  <a:lnTo>
                    <a:pt x="219" y="1577"/>
                  </a:lnTo>
                  <a:lnTo>
                    <a:pt x="180" y="1573"/>
                  </a:lnTo>
                  <a:lnTo>
                    <a:pt x="143" y="1563"/>
                  </a:lnTo>
                  <a:lnTo>
                    <a:pt x="108" y="1547"/>
                  </a:lnTo>
                  <a:lnTo>
                    <a:pt x="78" y="1526"/>
                  </a:lnTo>
                  <a:lnTo>
                    <a:pt x="52" y="1500"/>
                  </a:lnTo>
                  <a:lnTo>
                    <a:pt x="30" y="1468"/>
                  </a:lnTo>
                  <a:lnTo>
                    <a:pt x="14" y="1435"/>
                  </a:lnTo>
                  <a:lnTo>
                    <a:pt x="3" y="1397"/>
                  </a:lnTo>
                  <a:lnTo>
                    <a:pt x="0" y="1358"/>
                  </a:lnTo>
                  <a:lnTo>
                    <a:pt x="0" y="550"/>
                  </a:lnTo>
                  <a:lnTo>
                    <a:pt x="3" y="494"/>
                  </a:lnTo>
                  <a:lnTo>
                    <a:pt x="12" y="440"/>
                  </a:lnTo>
                  <a:lnTo>
                    <a:pt x="25" y="387"/>
                  </a:lnTo>
                  <a:lnTo>
                    <a:pt x="45" y="337"/>
                  </a:lnTo>
                  <a:lnTo>
                    <a:pt x="69" y="289"/>
                  </a:lnTo>
                  <a:lnTo>
                    <a:pt x="99" y="244"/>
                  </a:lnTo>
                  <a:lnTo>
                    <a:pt x="133" y="202"/>
                  </a:lnTo>
                  <a:lnTo>
                    <a:pt x="169" y="164"/>
                  </a:lnTo>
                  <a:lnTo>
                    <a:pt x="212" y="130"/>
                  </a:lnTo>
                  <a:lnTo>
                    <a:pt x="257" y="100"/>
                  </a:lnTo>
                  <a:lnTo>
                    <a:pt x="305" y="74"/>
                  </a:lnTo>
                  <a:lnTo>
                    <a:pt x="358" y="53"/>
                  </a:lnTo>
                  <a:lnTo>
                    <a:pt x="362" y="53"/>
                  </a:lnTo>
                  <a:lnTo>
                    <a:pt x="372" y="51"/>
                  </a:lnTo>
                  <a:lnTo>
                    <a:pt x="387" y="49"/>
                  </a:lnTo>
                  <a:lnTo>
                    <a:pt x="408" y="45"/>
                  </a:lnTo>
                  <a:lnTo>
                    <a:pt x="433" y="42"/>
                  </a:lnTo>
                  <a:lnTo>
                    <a:pt x="460" y="37"/>
                  </a:lnTo>
                  <a:lnTo>
                    <a:pt x="490" y="31"/>
                  </a:lnTo>
                  <a:lnTo>
                    <a:pt x="520" y="27"/>
                  </a:lnTo>
                  <a:lnTo>
                    <a:pt x="550" y="22"/>
                  </a:lnTo>
                  <a:lnTo>
                    <a:pt x="580" y="16"/>
                  </a:lnTo>
                  <a:lnTo>
                    <a:pt x="607" y="12"/>
                  </a:lnTo>
                  <a:lnTo>
                    <a:pt x="632" y="8"/>
                  </a:lnTo>
                  <a:lnTo>
                    <a:pt x="652" y="5"/>
                  </a:lnTo>
                  <a:lnTo>
                    <a:pt x="670" y="3"/>
                  </a:lnTo>
                  <a:lnTo>
                    <a:pt x="680" y="0"/>
                  </a:lnTo>
                  <a:lnTo>
                    <a:pt x="685" y="0"/>
                  </a:lnTo>
                  <a:lnTo>
                    <a:pt x="701" y="3"/>
                  </a:lnTo>
                  <a:lnTo>
                    <a:pt x="715" y="10"/>
                  </a:lnTo>
                  <a:lnTo>
                    <a:pt x="726" y="20"/>
                  </a:lnTo>
                  <a:lnTo>
                    <a:pt x="734" y="34"/>
                  </a:lnTo>
                  <a:lnTo>
                    <a:pt x="1087" y="1006"/>
                  </a:lnTo>
                  <a:lnTo>
                    <a:pt x="1096" y="1022"/>
                  </a:lnTo>
                  <a:lnTo>
                    <a:pt x="1109" y="1034"/>
                  </a:lnTo>
                  <a:lnTo>
                    <a:pt x="1123" y="1043"/>
                  </a:lnTo>
                  <a:lnTo>
                    <a:pt x="1139" y="1047"/>
                  </a:lnTo>
                  <a:lnTo>
                    <a:pt x="1155" y="1047"/>
                  </a:lnTo>
                  <a:lnTo>
                    <a:pt x="1171" y="1043"/>
                  </a:lnTo>
                  <a:lnTo>
                    <a:pt x="1186" y="1034"/>
                  </a:lnTo>
                  <a:lnTo>
                    <a:pt x="1199" y="1022"/>
                  </a:lnTo>
                  <a:lnTo>
                    <a:pt x="1207" y="1006"/>
                  </a:lnTo>
                  <a:lnTo>
                    <a:pt x="1561" y="34"/>
                  </a:lnTo>
                  <a:lnTo>
                    <a:pt x="1569" y="20"/>
                  </a:lnTo>
                  <a:lnTo>
                    <a:pt x="1580" y="10"/>
                  </a:lnTo>
                  <a:lnTo>
                    <a:pt x="1594" y="3"/>
                  </a:lnTo>
                  <a:lnTo>
                    <a:pt x="16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9"/>
            <p:cNvSpPr>
              <a:spLocks/>
            </p:cNvSpPr>
            <p:nvPr/>
          </p:nvSpPr>
          <p:spPr bwMode="auto">
            <a:xfrm>
              <a:off x="3390" y="1950"/>
              <a:ext cx="146" cy="375"/>
            </a:xfrm>
            <a:custGeom>
              <a:avLst/>
              <a:gdLst>
                <a:gd name="T0" fmla="*/ 71 w 291"/>
                <a:gd name="T1" fmla="*/ 0 h 750"/>
                <a:gd name="T2" fmla="*/ 220 w 291"/>
                <a:gd name="T3" fmla="*/ 0 h 750"/>
                <a:gd name="T4" fmla="*/ 239 w 291"/>
                <a:gd name="T5" fmla="*/ 3 h 750"/>
                <a:gd name="T6" fmla="*/ 258 w 291"/>
                <a:gd name="T7" fmla="*/ 10 h 750"/>
                <a:gd name="T8" fmla="*/ 273 w 291"/>
                <a:gd name="T9" fmla="*/ 22 h 750"/>
                <a:gd name="T10" fmla="*/ 283 w 291"/>
                <a:gd name="T11" fmla="*/ 37 h 750"/>
                <a:gd name="T12" fmla="*/ 289 w 291"/>
                <a:gd name="T13" fmla="*/ 54 h 750"/>
                <a:gd name="T14" fmla="*/ 291 w 291"/>
                <a:gd name="T15" fmla="*/ 71 h 750"/>
                <a:gd name="T16" fmla="*/ 289 w 291"/>
                <a:gd name="T17" fmla="*/ 88 h 750"/>
                <a:gd name="T18" fmla="*/ 282 w 291"/>
                <a:gd name="T19" fmla="*/ 104 h 750"/>
                <a:gd name="T20" fmla="*/ 203 w 291"/>
                <a:gd name="T21" fmla="*/ 224 h 750"/>
                <a:gd name="T22" fmla="*/ 239 w 291"/>
                <a:gd name="T23" fmla="*/ 539 h 750"/>
                <a:gd name="T24" fmla="*/ 167 w 291"/>
                <a:gd name="T25" fmla="*/ 735 h 750"/>
                <a:gd name="T26" fmla="*/ 161 w 291"/>
                <a:gd name="T27" fmla="*/ 743 h 750"/>
                <a:gd name="T28" fmla="*/ 154 w 291"/>
                <a:gd name="T29" fmla="*/ 748 h 750"/>
                <a:gd name="T30" fmla="*/ 145 w 291"/>
                <a:gd name="T31" fmla="*/ 750 h 750"/>
                <a:gd name="T32" fmla="*/ 137 w 291"/>
                <a:gd name="T33" fmla="*/ 748 h 750"/>
                <a:gd name="T34" fmla="*/ 129 w 291"/>
                <a:gd name="T35" fmla="*/ 743 h 750"/>
                <a:gd name="T36" fmla="*/ 124 w 291"/>
                <a:gd name="T37" fmla="*/ 735 h 750"/>
                <a:gd name="T38" fmla="*/ 50 w 291"/>
                <a:gd name="T39" fmla="*/ 539 h 750"/>
                <a:gd name="T40" fmla="*/ 88 w 291"/>
                <a:gd name="T41" fmla="*/ 224 h 750"/>
                <a:gd name="T42" fmla="*/ 9 w 291"/>
                <a:gd name="T43" fmla="*/ 104 h 750"/>
                <a:gd name="T44" fmla="*/ 2 w 291"/>
                <a:gd name="T45" fmla="*/ 88 h 750"/>
                <a:gd name="T46" fmla="*/ 0 w 291"/>
                <a:gd name="T47" fmla="*/ 71 h 750"/>
                <a:gd name="T48" fmla="*/ 1 w 291"/>
                <a:gd name="T49" fmla="*/ 54 h 750"/>
                <a:gd name="T50" fmla="*/ 7 w 291"/>
                <a:gd name="T51" fmla="*/ 37 h 750"/>
                <a:gd name="T52" fmla="*/ 18 w 291"/>
                <a:gd name="T53" fmla="*/ 22 h 750"/>
                <a:gd name="T54" fmla="*/ 33 w 291"/>
                <a:gd name="T55" fmla="*/ 10 h 750"/>
                <a:gd name="T56" fmla="*/ 52 w 291"/>
                <a:gd name="T57" fmla="*/ 3 h 750"/>
                <a:gd name="T58" fmla="*/ 71 w 291"/>
                <a:gd name="T59"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1" h="750">
                  <a:moveTo>
                    <a:pt x="71" y="0"/>
                  </a:moveTo>
                  <a:lnTo>
                    <a:pt x="220" y="0"/>
                  </a:lnTo>
                  <a:lnTo>
                    <a:pt x="239" y="3"/>
                  </a:lnTo>
                  <a:lnTo>
                    <a:pt x="258" y="10"/>
                  </a:lnTo>
                  <a:lnTo>
                    <a:pt x="273" y="22"/>
                  </a:lnTo>
                  <a:lnTo>
                    <a:pt x="283" y="37"/>
                  </a:lnTo>
                  <a:lnTo>
                    <a:pt x="289" y="54"/>
                  </a:lnTo>
                  <a:lnTo>
                    <a:pt x="291" y="71"/>
                  </a:lnTo>
                  <a:lnTo>
                    <a:pt x="289" y="88"/>
                  </a:lnTo>
                  <a:lnTo>
                    <a:pt x="282" y="104"/>
                  </a:lnTo>
                  <a:lnTo>
                    <a:pt x="203" y="224"/>
                  </a:lnTo>
                  <a:lnTo>
                    <a:pt x="239" y="539"/>
                  </a:lnTo>
                  <a:lnTo>
                    <a:pt x="167" y="735"/>
                  </a:lnTo>
                  <a:lnTo>
                    <a:pt x="161" y="743"/>
                  </a:lnTo>
                  <a:lnTo>
                    <a:pt x="154" y="748"/>
                  </a:lnTo>
                  <a:lnTo>
                    <a:pt x="145" y="750"/>
                  </a:lnTo>
                  <a:lnTo>
                    <a:pt x="137" y="748"/>
                  </a:lnTo>
                  <a:lnTo>
                    <a:pt x="129" y="743"/>
                  </a:lnTo>
                  <a:lnTo>
                    <a:pt x="124" y="735"/>
                  </a:lnTo>
                  <a:lnTo>
                    <a:pt x="50" y="539"/>
                  </a:lnTo>
                  <a:lnTo>
                    <a:pt x="88" y="224"/>
                  </a:lnTo>
                  <a:lnTo>
                    <a:pt x="9" y="104"/>
                  </a:lnTo>
                  <a:lnTo>
                    <a:pt x="2" y="88"/>
                  </a:lnTo>
                  <a:lnTo>
                    <a:pt x="0" y="71"/>
                  </a:lnTo>
                  <a:lnTo>
                    <a:pt x="1" y="54"/>
                  </a:lnTo>
                  <a:lnTo>
                    <a:pt x="7" y="37"/>
                  </a:lnTo>
                  <a:lnTo>
                    <a:pt x="18" y="22"/>
                  </a:lnTo>
                  <a:lnTo>
                    <a:pt x="33" y="10"/>
                  </a:lnTo>
                  <a:lnTo>
                    <a:pt x="52" y="3"/>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0" name="Group 12"/>
          <p:cNvGrpSpPr>
            <a:grpSpLocks noChangeAspect="1"/>
          </p:cNvGrpSpPr>
          <p:nvPr/>
        </p:nvGrpSpPr>
        <p:grpSpPr bwMode="auto">
          <a:xfrm>
            <a:off x="354465" y="3072647"/>
            <a:ext cx="732227" cy="731520"/>
            <a:chOff x="2283" y="606"/>
            <a:chExt cx="3106" cy="3103"/>
          </a:xfrm>
          <a:solidFill>
            <a:schemeClr val="bg1"/>
          </a:solidFill>
        </p:grpSpPr>
        <p:sp>
          <p:nvSpPr>
            <p:cNvPr id="161" name="Freeform 14"/>
            <p:cNvSpPr>
              <a:spLocks noEditPoints="1"/>
            </p:cNvSpPr>
            <p:nvPr/>
          </p:nvSpPr>
          <p:spPr bwMode="auto">
            <a:xfrm>
              <a:off x="3303" y="606"/>
              <a:ext cx="2086" cy="2084"/>
            </a:xfrm>
            <a:custGeom>
              <a:avLst/>
              <a:gdLst>
                <a:gd name="T0" fmla="*/ 1793 w 4173"/>
                <a:gd name="T1" fmla="*/ 807 h 4169"/>
                <a:gd name="T2" fmla="*/ 1365 w 4173"/>
                <a:gd name="T3" fmla="*/ 990 h 4169"/>
                <a:gd name="T4" fmla="*/ 1038 w 4173"/>
                <a:gd name="T5" fmla="*/ 1296 h 4169"/>
                <a:gd name="T6" fmla="*/ 834 w 4173"/>
                <a:gd name="T7" fmla="*/ 1694 h 4169"/>
                <a:gd name="T8" fmla="*/ 776 w 4173"/>
                <a:gd name="T9" fmla="*/ 2144 h 4169"/>
                <a:gd name="T10" fmla="*/ 880 w 4173"/>
                <a:gd name="T11" fmla="*/ 2595 h 4169"/>
                <a:gd name="T12" fmla="*/ 1116 w 4173"/>
                <a:gd name="T13" fmla="*/ 2966 h 4169"/>
                <a:gd name="T14" fmla="*/ 1455 w 4173"/>
                <a:gd name="T15" fmla="*/ 3233 h 4169"/>
                <a:gd name="T16" fmla="*/ 1865 w 4173"/>
                <a:gd name="T17" fmla="*/ 3376 h 4169"/>
                <a:gd name="T18" fmla="*/ 2280 w 4173"/>
                <a:gd name="T19" fmla="*/ 3380 h 4169"/>
                <a:gd name="T20" fmla="*/ 2708 w 4173"/>
                <a:gd name="T21" fmla="*/ 3238 h 4169"/>
                <a:gd name="T22" fmla="*/ 3061 w 4173"/>
                <a:gd name="T23" fmla="*/ 2959 h 4169"/>
                <a:gd name="T24" fmla="*/ 3297 w 4173"/>
                <a:gd name="T25" fmla="*/ 2581 h 4169"/>
                <a:gd name="T26" fmla="*/ 3395 w 4173"/>
                <a:gd name="T27" fmla="*/ 2142 h 4169"/>
                <a:gd name="T28" fmla="*/ 3331 w 4173"/>
                <a:gd name="T29" fmla="*/ 1679 h 4169"/>
                <a:gd name="T30" fmla="*/ 3125 w 4173"/>
                <a:gd name="T31" fmla="*/ 1287 h 4169"/>
                <a:gd name="T32" fmla="*/ 2808 w 4173"/>
                <a:gd name="T33" fmla="*/ 992 h 4169"/>
                <a:gd name="T34" fmla="*/ 2414 w 4173"/>
                <a:gd name="T35" fmla="*/ 815 h 4169"/>
                <a:gd name="T36" fmla="*/ 1887 w 4173"/>
                <a:gd name="T37" fmla="*/ 0 h 4169"/>
                <a:gd name="T38" fmla="*/ 2346 w 4173"/>
                <a:gd name="T39" fmla="*/ 20 h 4169"/>
                <a:gd name="T40" fmla="*/ 2423 w 4173"/>
                <a:gd name="T41" fmla="*/ 128 h 4169"/>
                <a:gd name="T42" fmla="*/ 2816 w 4173"/>
                <a:gd name="T43" fmla="*/ 634 h 4169"/>
                <a:gd name="T44" fmla="*/ 3295 w 4173"/>
                <a:gd name="T45" fmla="*/ 439 h 4169"/>
                <a:gd name="T46" fmla="*/ 3407 w 4173"/>
                <a:gd name="T47" fmla="*/ 460 h 4169"/>
                <a:gd name="T48" fmla="*/ 3724 w 4173"/>
                <a:gd name="T49" fmla="*/ 783 h 4169"/>
                <a:gd name="T50" fmla="*/ 3735 w 4173"/>
                <a:gd name="T51" fmla="*/ 915 h 4169"/>
                <a:gd name="T52" fmla="*/ 3588 w 4173"/>
                <a:gd name="T53" fmla="*/ 1468 h 4169"/>
                <a:gd name="T54" fmla="*/ 4082 w 4173"/>
                <a:gd name="T55" fmla="*/ 1762 h 4169"/>
                <a:gd name="T56" fmla="*/ 4167 w 4173"/>
                <a:gd name="T57" fmla="*/ 1862 h 4169"/>
                <a:gd name="T58" fmla="*/ 4167 w 4173"/>
                <a:gd name="T59" fmla="*/ 2323 h 4169"/>
                <a:gd name="T60" fmla="*/ 4080 w 4173"/>
                <a:gd name="T61" fmla="*/ 2425 h 4169"/>
                <a:gd name="T62" fmla="*/ 3584 w 4173"/>
                <a:gd name="T63" fmla="*/ 2714 h 4169"/>
                <a:gd name="T64" fmla="*/ 3726 w 4173"/>
                <a:gd name="T65" fmla="*/ 3268 h 4169"/>
                <a:gd name="T66" fmla="*/ 3714 w 4173"/>
                <a:gd name="T67" fmla="*/ 3401 h 4169"/>
                <a:gd name="T68" fmla="*/ 3386 w 4173"/>
                <a:gd name="T69" fmla="*/ 3723 h 4169"/>
                <a:gd name="T70" fmla="*/ 3254 w 4173"/>
                <a:gd name="T71" fmla="*/ 3731 h 4169"/>
                <a:gd name="T72" fmla="*/ 2703 w 4173"/>
                <a:gd name="T73" fmla="*/ 3585 h 4169"/>
                <a:gd name="T74" fmla="*/ 2408 w 4173"/>
                <a:gd name="T75" fmla="*/ 4080 h 4169"/>
                <a:gd name="T76" fmla="*/ 2306 w 4173"/>
                <a:gd name="T77" fmla="*/ 4165 h 4169"/>
                <a:gd name="T78" fmla="*/ 1846 w 4173"/>
                <a:gd name="T79" fmla="*/ 4163 h 4169"/>
                <a:gd name="T80" fmla="*/ 1744 w 4173"/>
                <a:gd name="T81" fmla="*/ 4076 h 4169"/>
                <a:gd name="T82" fmla="*/ 1461 w 4173"/>
                <a:gd name="T83" fmla="*/ 3582 h 4169"/>
                <a:gd name="T84" fmla="*/ 912 w 4173"/>
                <a:gd name="T85" fmla="*/ 3727 h 4169"/>
                <a:gd name="T86" fmla="*/ 797 w 4173"/>
                <a:gd name="T87" fmla="*/ 3729 h 4169"/>
                <a:gd name="T88" fmla="*/ 478 w 4173"/>
                <a:gd name="T89" fmla="*/ 3421 h 4169"/>
                <a:gd name="T90" fmla="*/ 436 w 4173"/>
                <a:gd name="T91" fmla="*/ 3295 h 4169"/>
                <a:gd name="T92" fmla="*/ 636 w 4173"/>
                <a:gd name="T93" fmla="*/ 2815 h 4169"/>
                <a:gd name="T94" fmla="*/ 125 w 4173"/>
                <a:gd name="T95" fmla="*/ 2427 h 4169"/>
                <a:gd name="T96" fmla="*/ 17 w 4173"/>
                <a:gd name="T97" fmla="*/ 2347 h 4169"/>
                <a:gd name="T98" fmla="*/ 4 w 4173"/>
                <a:gd name="T99" fmla="*/ 1889 h 4169"/>
                <a:gd name="T100" fmla="*/ 64 w 4173"/>
                <a:gd name="T101" fmla="*/ 1770 h 4169"/>
                <a:gd name="T102" fmla="*/ 546 w 4173"/>
                <a:gd name="T103" fmla="*/ 1568 h 4169"/>
                <a:gd name="T104" fmla="*/ 455 w 4173"/>
                <a:gd name="T105" fmla="*/ 936 h 4169"/>
                <a:gd name="T106" fmla="*/ 436 w 4173"/>
                <a:gd name="T107" fmla="*/ 804 h 4169"/>
                <a:gd name="T108" fmla="*/ 746 w 4173"/>
                <a:gd name="T109" fmla="*/ 473 h 4169"/>
                <a:gd name="T110" fmla="*/ 881 w 4173"/>
                <a:gd name="T111" fmla="*/ 434 h 4169"/>
                <a:gd name="T112" fmla="*/ 1351 w 4173"/>
                <a:gd name="T113" fmla="*/ 636 h 4169"/>
                <a:gd name="T114" fmla="*/ 1740 w 4173"/>
                <a:gd name="T115" fmla="*/ 124 h 4169"/>
                <a:gd name="T116" fmla="*/ 1819 w 4173"/>
                <a:gd name="T117" fmla="*/ 17 h 4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73" h="4169">
                  <a:moveTo>
                    <a:pt x="2087" y="773"/>
                  </a:moveTo>
                  <a:lnTo>
                    <a:pt x="1989" y="777"/>
                  </a:lnTo>
                  <a:lnTo>
                    <a:pt x="1891" y="789"/>
                  </a:lnTo>
                  <a:lnTo>
                    <a:pt x="1793" y="807"/>
                  </a:lnTo>
                  <a:lnTo>
                    <a:pt x="1678" y="839"/>
                  </a:lnTo>
                  <a:lnTo>
                    <a:pt x="1567" y="881"/>
                  </a:lnTo>
                  <a:lnTo>
                    <a:pt x="1463" y="932"/>
                  </a:lnTo>
                  <a:lnTo>
                    <a:pt x="1365" y="990"/>
                  </a:lnTo>
                  <a:lnTo>
                    <a:pt x="1272" y="1057"/>
                  </a:lnTo>
                  <a:lnTo>
                    <a:pt x="1187" y="1130"/>
                  </a:lnTo>
                  <a:lnTo>
                    <a:pt x="1110" y="1211"/>
                  </a:lnTo>
                  <a:lnTo>
                    <a:pt x="1038" y="1296"/>
                  </a:lnTo>
                  <a:lnTo>
                    <a:pt x="976" y="1389"/>
                  </a:lnTo>
                  <a:lnTo>
                    <a:pt x="919" y="1487"/>
                  </a:lnTo>
                  <a:lnTo>
                    <a:pt x="874" y="1589"/>
                  </a:lnTo>
                  <a:lnTo>
                    <a:pt x="834" y="1694"/>
                  </a:lnTo>
                  <a:lnTo>
                    <a:pt x="806" y="1802"/>
                  </a:lnTo>
                  <a:lnTo>
                    <a:pt x="787" y="1913"/>
                  </a:lnTo>
                  <a:lnTo>
                    <a:pt x="776" y="2028"/>
                  </a:lnTo>
                  <a:lnTo>
                    <a:pt x="776" y="2144"/>
                  </a:lnTo>
                  <a:lnTo>
                    <a:pt x="787" y="2261"/>
                  </a:lnTo>
                  <a:lnTo>
                    <a:pt x="808" y="2378"/>
                  </a:lnTo>
                  <a:lnTo>
                    <a:pt x="840" y="2489"/>
                  </a:lnTo>
                  <a:lnTo>
                    <a:pt x="880" y="2595"/>
                  </a:lnTo>
                  <a:lnTo>
                    <a:pt x="927" y="2697"/>
                  </a:lnTo>
                  <a:lnTo>
                    <a:pt x="983" y="2793"/>
                  </a:lnTo>
                  <a:lnTo>
                    <a:pt x="1046" y="2882"/>
                  </a:lnTo>
                  <a:lnTo>
                    <a:pt x="1116" y="2966"/>
                  </a:lnTo>
                  <a:lnTo>
                    <a:pt x="1193" y="3044"/>
                  </a:lnTo>
                  <a:lnTo>
                    <a:pt x="1276" y="3114"/>
                  </a:lnTo>
                  <a:lnTo>
                    <a:pt x="1363" y="3178"/>
                  </a:lnTo>
                  <a:lnTo>
                    <a:pt x="1455" y="3233"/>
                  </a:lnTo>
                  <a:lnTo>
                    <a:pt x="1551" y="3282"/>
                  </a:lnTo>
                  <a:lnTo>
                    <a:pt x="1653" y="3321"/>
                  </a:lnTo>
                  <a:lnTo>
                    <a:pt x="1757" y="3353"/>
                  </a:lnTo>
                  <a:lnTo>
                    <a:pt x="1865" y="3376"/>
                  </a:lnTo>
                  <a:lnTo>
                    <a:pt x="1972" y="3389"/>
                  </a:lnTo>
                  <a:lnTo>
                    <a:pt x="2084" y="3395"/>
                  </a:lnTo>
                  <a:lnTo>
                    <a:pt x="2182" y="3391"/>
                  </a:lnTo>
                  <a:lnTo>
                    <a:pt x="2280" y="3380"/>
                  </a:lnTo>
                  <a:lnTo>
                    <a:pt x="2378" y="3361"/>
                  </a:lnTo>
                  <a:lnTo>
                    <a:pt x="2493" y="3329"/>
                  </a:lnTo>
                  <a:lnTo>
                    <a:pt x="2603" y="3287"/>
                  </a:lnTo>
                  <a:lnTo>
                    <a:pt x="2708" y="3238"/>
                  </a:lnTo>
                  <a:lnTo>
                    <a:pt x="2807" y="3180"/>
                  </a:lnTo>
                  <a:lnTo>
                    <a:pt x="2897" y="3114"/>
                  </a:lnTo>
                  <a:lnTo>
                    <a:pt x="2982" y="3040"/>
                  </a:lnTo>
                  <a:lnTo>
                    <a:pt x="3061" y="2959"/>
                  </a:lnTo>
                  <a:lnTo>
                    <a:pt x="3133" y="2872"/>
                  </a:lnTo>
                  <a:lnTo>
                    <a:pt x="3195" y="2780"/>
                  </a:lnTo>
                  <a:lnTo>
                    <a:pt x="3250" y="2683"/>
                  </a:lnTo>
                  <a:lnTo>
                    <a:pt x="3297" y="2581"/>
                  </a:lnTo>
                  <a:lnTo>
                    <a:pt x="3335" y="2476"/>
                  </a:lnTo>
                  <a:lnTo>
                    <a:pt x="3365" y="2366"/>
                  </a:lnTo>
                  <a:lnTo>
                    <a:pt x="3384" y="2255"/>
                  </a:lnTo>
                  <a:lnTo>
                    <a:pt x="3395" y="2142"/>
                  </a:lnTo>
                  <a:lnTo>
                    <a:pt x="3395" y="2025"/>
                  </a:lnTo>
                  <a:lnTo>
                    <a:pt x="3384" y="1908"/>
                  </a:lnTo>
                  <a:lnTo>
                    <a:pt x="3363" y="1791"/>
                  </a:lnTo>
                  <a:lnTo>
                    <a:pt x="3331" y="1679"/>
                  </a:lnTo>
                  <a:lnTo>
                    <a:pt x="3292" y="1574"/>
                  </a:lnTo>
                  <a:lnTo>
                    <a:pt x="3244" y="1472"/>
                  </a:lnTo>
                  <a:lnTo>
                    <a:pt x="3188" y="1375"/>
                  </a:lnTo>
                  <a:lnTo>
                    <a:pt x="3125" y="1287"/>
                  </a:lnTo>
                  <a:lnTo>
                    <a:pt x="3056" y="1202"/>
                  </a:lnTo>
                  <a:lnTo>
                    <a:pt x="2978" y="1124"/>
                  </a:lnTo>
                  <a:lnTo>
                    <a:pt x="2897" y="1055"/>
                  </a:lnTo>
                  <a:lnTo>
                    <a:pt x="2808" y="992"/>
                  </a:lnTo>
                  <a:lnTo>
                    <a:pt x="2716" y="936"/>
                  </a:lnTo>
                  <a:lnTo>
                    <a:pt x="2620" y="887"/>
                  </a:lnTo>
                  <a:lnTo>
                    <a:pt x="2518" y="847"/>
                  </a:lnTo>
                  <a:lnTo>
                    <a:pt x="2414" y="815"/>
                  </a:lnTo>
                  <a:lnTo>
                    <a:pt x="2308" y="792"/>
                  </a:lnTo>
                  <a:lnTo>
                    <a:pt x="2199" y="779"/>
                  </a:lnTo>
                  <a:lnTo>
                    <a:pt x="2087" y="773"/>
                  </a:lnTo>
                  <a:close/>
                  <a:moveTo>
                    <a:pt x="1887" y="0"/>
                  </a:moveTo>
                  <a:lnTo>
                    <a:pt x="2082" y="2"/>
                  </a:lnTo>
                  <a:lnTo>
                    <a:pt x="2276" y="3"/>
                  </a:lnTo>
                  <a:lnTo>
                    <a:pt x="2312" y="7"/>
                  </a:lnTo>
                  <a:lnTo>
                    <a:pt x="2346" y="20"/>
                  </a:lnTo>
                  <a:lnTo>
                    <a:pt x="2374" y="39"/>
                  </a:lnTo>
                  <a:lnTo>
                    <a:pt x="2397" y="64"/>
                  </a:lnTo>
                  <a:lnTo>
                    <a:pt x="2414" y="94"/>
                  </a:lnTo>
                  <a:lnTo>
                    <a:pt x="2423" y="128"/>
                  </a:lnTo>
                  <a:lnTo>
                    <a:pt x="2488" y="513"/>
                  </a:lnTo>
                  <a:lnTo>
                    <a:pt x="2601" y="545"/>
                  </a:lnTo>
                  <a:lnTo>
                    <a:pt x="2710" y="585"/>
                  </a:lnTo>
                  <a:lnTo>
                    <a:pt x="2816" y="634"/>
                  </a:lnTo>
                  <a:lnTo>
                    <a:pt x="2916" y="689"/>
                  </a:lnTo>
                  <a:lnTo>
                    <a:pt x="3241" y="462"/>
                  </a:lnTo>
                  <a:lnTo>
                    <a:pt x="3267" y="447"/>
                  </a:lnTo>
                  <a:lnTo>
                    <a:pt x="3295" y="439"/>
                  </a:lnTo>
                  <a:lnTo>
                    <a:pt x="3326" y="436"/>
                  </a:lnTo>
                  <a:lnTo>
                    <a:pt x="3354" y="439"/>
                  </a:lnTo>
                  <a:lnTo>
                    <a:pt x="3382" y="447"/>
                  </a:lnTo>
                  <a:lnTo>
                    <a:pt x="3407" y="460"/>
                  </a:lnTo>
                  <a:lnTo>
                    <a:pt x="3431" y="479"/>
                  </a:lnTo>
                  <a:lnTo>
                    <a:pt x="3567" y="617"/>
                  </a:lnTo>
                  <a:lnTo>
                    <a:pt x="3701" y="755"/>
                  </a:lnTo>
                  <a:lnTo>
                    <a:pt x="3724" y="783"/>
                  </a:lnTo>
                  <a:lnTo>
                    <a:pt x="3739" y="813"/>
                  </a:lnTo>
                  <a:lnTo>
                    <a:pt x="3744" y="847"/>
                  </a:lnTo>
                  <a:lnTo>
                    <a:pt x="3744" y="881"/>
                  </a:lnTo>
                  <a:lnTo>
                    <a:pt x="3735" y="915"/>
                  </a:lnTo>
                  <a:lnTo>
                    <a:pt x="3718" y="945"/>
                  </a:lnTo>
                  <a:lnTo>
                    <a:pt x="3488" y="1266"/>
                  </a:lnTo>
                  <a:lnTo>
                    <a:pt x="3543" y="1366"/>
                  </a:lnTo>
                  <a:lnTo>
                    <a:pt x="3588" y="1468"/>
                  </a:lnTo>
                  <a:lnTo>
                    <a:pt x="3627" y="1576"/>
                  </a:lnTo>
                  <a:lnTo>
                    <a:pt x="3660" y="1685"/>
                  </a:lnTo>
                  <a:lnTo>
                    <a:pt x="4048" y="1753"/>
                  </a:lnTo>
                  <a:lnTo>
                    <a:pt x="4082" y="1762"/>
                  </a:lnTo>
                  <a:lnTo>
                    <a:pt x="4111" y="1779"/>
                  </a:lnTo>
                  <a:lnTo>
                    <a:pt x="4135" y="1804"/>
                  </a:lnTo>
                  <a:lnTo>
                    <a:pt x="4156" y="1830"/>
                  </a:lnTo>
                  <a:lnTo>
                    <a:pt x="4167" y="1862"/>
                  </a:lnTo>
                  <a:lnTo>
                    <a:pt x="4173" y="1896"/>
                  </a:lnTo>
                  <a:lnTo>
                    <a:pt x="4173" y="2093"/>
                  </a:lnTo>
                  <a:lnTo>
                    <a:pt x="4171" y="2287"/>
                  </a:lnTo>
                  <a:lnTo>
                    <a:pt x="4167" y="2323"/>
                  </a:lnTo>
                  <a:lnTo>
                    <a:pt x="4154" y="2355"/>
                  </a:lnTo>
                  <a:lnTo>
                    <a:pt x="4135" y="2383"/>
                  </a:lnTo>
                  <a:lnTo>
                    <a:pt x="4111" y="2408"/>
                  </a:lnTo>
                  <a:lnTo>
                    <a:pt x="4080" y="2425"/>
                  </a:lnTo>
                  <a:lnTo>
                    <a:pt x="4045" y="2434"/>
                  </a:lnTo>
                  <a:lnTo>
                    <a:pt x="3658" y="2497"/>
                  </a:lnTo>
                  <a:lnTo>
                    <a:pt x="3624" y="2606"/>
                  </a:lnTo>
                  <a:lnTo>
                    <a:pt x="3584" y="2714"/>
                  </a:lnTo>
                  <a:lnTo>
                    <a:pt x="3537" y="2815"/>
                  </a:lnTo>
                  <a:lnTo>
                    <a:pt x="3482" y="2915"/>
                  </a:lnTo>
                  <a:lnTo>
                    <a:pt x="3709" y="3238"/>
                  </a:lnTo>
                  <a:lnTo>
                    <a:pt x="3726" y="3268"/>
                  </a:lnTo>
                  <a:lnTo>
                    <a:pt x="3735" y="3302"/>
                  </a:lnTo>
                  <a:lnTo>
                    <a:pt x="3735" y="3336"/>
                  </a:lnTo>
                  <a:lnTo>
                    <a:pt x="3728" y="3370"/>
                  </a:lnTo>
                  <a:lnTo>
                    <a:pt x="3714" y="3401"/>
                  </a:lnTo>
                  <a:lnTo>
                    <a:pt x="3692" y="3429"/>
                  </a:lnTo>
                  <a:lnTo>
                    <a:pt x="3554" y="3565"/>
                  </a:lnTo>
                  <a:lnTo>
                    <a:pt x="3418" y="3701"/>
                  </a:lnTo>
                  <a:lnTo>
                    <a:pt x="3386" y="3723"/>
                  </a:lnTo>
                  <a:lnTo>
                    <a:pt x="3350" y="3738"/>
                  </a:lnTo>
                  <a:lnTo>
                    <a:pt x="3312" y="3742"/>
                  </a:lnTo>
                  <a:lnTo>
                    <a:pt x="3282" y="3740"/>
                  </a:lnTo>
                  <a:lnTo>
                    <a:pt x="3254" y="3731"/>
                  </a:lnTo>
                  <a:lnTo>
                    <a:pt x="3225" y="3714"/>
                  </a:lnTo>
                  <a:lnTo>
                    <a:pt x="2905" y="3485"/>
                  </a:lnTo>
                  <a:lnTo>
                    <a:pt x="2807" y="3540"/>
                  </a:lnTo>
                  <a:lnTo>
                    <a:pt x="2703" y="3585"/>
                  </a:lnTo>
                  <a:lnTo>
                    <a:pt x="2595" y="3625"/>
                  </a:lnTo>
                  <a:lnTo>
                    <a:pt x="2486" y="3657"/>
                  </a:lnTo>
                  <a:lnTo>
                    <a:pt x="2418" y="4046"/>
                  </a:lnTo>
                  <a:lnTo>
                    <a:pt x="2408" y="4080"/>
                  </a:lnTo>
                  <a:lnTo>
                    <a:pt x="2391" y="4110"/>
                  </a:lnTo>
                  <a:lnTo>
                    <a:pt x="2367" y="4135"/>
                  </a:lnTo>
                  <a:lnTo>
                    <a:pt x="2338" y="4154"/>
                  </a:lnTo>
                  <a:lnTo>
                    <a:pt x="2306" y="4165"/>
                  </a:lnTo>
                  <a:lnTo>
                    <a:pt x="2271" y="4169"/>
                  </a:lnTo>
                  <a:lnTo>
                    <a:pt x="2076" y="4169"/>
                  </a:lnTo>
                  <a:lnTo>
                    <a:pt x="1882" y="4167"/>
                  </a:lnTo>
                  <a:lnTo>
                    <a:pt x="1846" y="4163"/>
                  </a:lnTo>
                  <a:lnTo>
                    <a:pt x="1814" y="4150"/>
                  </a:lnTo>
                  <a:lnTo>
                    <a:pt x="1786" y="4131"/>
                  </a:lnTo>
                  <a:lnTo>
                    <a:pt x="1761" y="4106"/>
                  </a:lnTo>
                  <a:lnTo>
                    <a:pt x="1744" y="4076"/>
                  </a:lnTo>
                  <a:lnTo>
                    <a:pt x="1735" y="4042"/>
                  </a:lnTo>
                  <a:lnTo>
                    <a:pt x="1672" y="3653"/>
                  </a:lnTo>
                  <a:lnTo>
                    <a:pt x="1565" y="3621"/>
                  </a:lnTo>
                  <a:lnTo>
                    <a:pt x="1461" y="3582"/>
                  </a:lnTo>
                  <a:lnTo>
                    <a:pt x="1361" y="3536"/>
                  </a:lnTo>
                  <a:lnTo>
                    <a:pt x="1263" y="3484"/>
                  </a:lnTo>
                  <a:lnTo>
                    <a:pt x="940" y="3712"/>
                  </a:lnTo>
                  <a:lnTo>
                    <a:pt x="912" y="3727"/>
                  </a:lnTo>
                  <a:lnTo>
                    <a:pt x="883" y="3736"/>
                  </a:lnTo>
                  <a:lnTo>
                    <a:pt x="853" y="3738"/>
                  </a:lnTo>
                  <a:lnTo>
                    <a:pt x="825" y="3736"/>
                  </a:lnTo>
                  <a:lnTo>
                    <a:pt x="797" y="3729"/>
                  </a:lnTo>
                  <a:lnTo>
                    <a:pt x="772" y="3716"/>
                  </a:lnTo>
                  <a:lnTo>
                    <a:pt x="748" y="3695"/>
                  </a:lnTo>
                  <a:lnTo>
                    <a:pt x="614" y="3559"/>
                  </a:lnTo>
                  <a:lnTo>
                    <a:pt x="478" y="3421"/>
                  </a:lnTo>
                  <a:lnTo>
                    <a:pt x="455" y="3395"/>
                  </a:lnTo>
                  <a:lnTo>
                    <a:pt x="440" y="3363"/>
                  </a:lnTo>
                  <a:lnTo>
                    <a:pt x="434" y="3329"/>
                  </a:lnTo>
                  <a:lnTo>
                    <a:pt x="436" y="3295"/>
                  </a:lnTo>
                  <a:lnTo>
                    <a:pt x="444" y="3261"/>
                  </a:lnTo>
                  <a:lnTo>
                    <a:pt x="461" y="3231"/>
                  </a:lnTo>
                  <a:lnTo>
                    <a:pt x="689" y="2914"/>
                  </a:lnTo>
                  <a:lnTo>
                    <a:pt x="636" y="2815"/>
                  </a:lnTo>
                  <a:lnTo>
                    <a:pt x="589" y="2712"/>
                  </a:lnTo>
                  <a:lnTo>
                    <a:pt x="547" y="2606"/>
                  </a:lnTo>
                  <a:lnTo>
                    <a:pt x="515" y="2495"/>
                  </a:lnTo>
                  <a:lnTo>
                    <a:pt x="125" y="2427"/>
                  </a:lnTo>
                  <a:lnTo>
                    <a:pt x="91" y="2417"/>
                  </a:lnTo>
                  <a:lnTo>
                    <a:pt x="61" y="2398"/>
                  </a:lnTo>
                  <a:lnTo>
                    <a:pt x="36" y="2376"/>
                  </a:lnTo>
                  <a:lnTo>
                    <a:pt x="17" y="2347"/>
                  </a:lnTo>
                  <a:lnTo>
                    <a:pt x="4" y="2313"/>
                  </a:lnTo>
                  <a:lnTo>
                    <a:pt x="0" y="2279"/>
                  </a:lnTo>
                  <a:lnTo>
                    <a:pt x="2" y="2085"/>
                  </a:lnTo>
                  <a:lnTo>
                    <a:pt x="4" y="1889"/>
                  </a:lnTo>
                  <a:lnTo>
                    <a:pt x="8" y="1853"/>
                  </a:lnTo>
                  <a:lnTo>
                    <a:pt x="19" y="1821"/>
                  </a:lnTo>
                  <a:lnTo>
                    <a:pt x="40" y="1793"/>
                  </a:lnTo>
                  <a:lnTo>
                    <a:pt x="64" y="1770"/>
                  </a:lnTo>
                  <a:lnTo>
                    <a:pt x="95" y="1753"/>
                  </a:lnTo>
                  <a:lnTo>
                    <a:pt x="128" y="1742"/>
                  </a:lnTo>
                  <a:lnTo>
                    <a:pt x="513" y="1677"/>
                  </a:lnTo>
                  <a:lnTo>
                    <a:pt x="546" y="1568"/>
                  </a:lnTo>
                  <a:lnTo>
                    <a:pt x="583" y="1462"/>
                  </a:lnTo>
                  <a:lnTo>
                    <a:pt x="630" y="1358"/>
                  </a:lnTo>
                  <a:lnTo>
                    <a:pt x="685" y="1260"/>
                  </a:lnTo>
                  <a:lnTo>
                    <a:pt x="455" y="936"/>
                  </a:lnTo>
                  <a:lnTo>
                    <a:pt x="438" y="904"/>
                  </a:lnTo>
                  <a:lnTo>
                    <a:pt x="429" y="872"/>
                  </a:lnTo>
                  <a:lnTo>
                    <a:pt x="429" y="838"/>
                  </a:lnTo>
                  <a:lnTo>
                    <a:pt x="436" y="804"/>
                  </a:lnTo>
                  <a:lnTo>
                    <a:pt x="449" y="772"/>
                  </a:lnTo>
                  <a:lnTo>
                    <a:pt x="472" y="745"/>
                  </a:lnTo>
                  <a:lnTo>
                    <a:pt x="610" y="609"/>
                  </a:lnTo>
                  <a:lnTo>
                    <a:pt x="746" y="473"/>
                  </a:lnTo>
                  <a:lnTo>
                    <a:pt x="778" y="449"/>
                  </a:lnTo>
                  <a:lnTo>
                    <a:pt x="814" y="436"/>
                  </a:lnTo>
                  <a:lnTo>
                    <a:pt x="851" y="430"/>
                  </a:lnTo>
                  <a:lnTo>
                    <a:pt x="881" y="434"/>
                  </a:lnTo>
                  <a:lnTo>
                    <a:pt x="910" y="443"/>
                  </a:lnTo>
                  <a:lnTo>
                    <a:pt x="938" y="458"/>
                  </a:lnTo>
                  <a:lnTo>
                    <a:pt x="1253" y="689"/>
                  </a:lnTo>
                  <a:lnTo>
                    <a:pt x="1351" y="636"/>
                  </a:lnTo>
                  <a:lnTo>
                    <a:pt x="1455" y="588"/>
                  </a:lnTo>
                  <a:lnTo>
                    <a:pt x="1561" y="549"/>
                  </a:lnTo>
                  <a:lnTo>
                    <a:pt x="1672" y="515"/>
                  </a:lnTo>
                  <a:lnTo>
                    <a:pt x="1740" y="124"/>
                  </a:lnTo>
                  <a:lnTo>
                    <a:pt x="1750" y="90"/>
                  </a:lnTo>
                  <a:lnTo>
                    <a:pt x="1769" y="60"/>
                  </a:lnTo>
                  <a:lnTo>
                    <a:pt x="1791" y="36"/>
                  </a:lnTo>
                  <a:lnTo>
                    <a:pt x="1819" y="17"/>
                  </a:lnTo>
                  <a:lnTo>
                    <a:pt x="1852" y="5"/>
                  </a:lnTo>
                  <a:lnTo>
                    <a:pt x="18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15"/>
            <p:cNvSpPr>
              <a:spLocks/>
            </p:cNvSpPr>
            <p:nvPr/>
          </p:nvSpPr>
          <p:spPr bwMode="auto">
            <a:xfrm>
              <a:off x="3887" y="1778"/>
              <a:ext cx="918" cy="439"/>
            </a:xfrm>
            <a:custGeom>
              <a:avLst/>
              <a:gdLst>
                <a:gd name="T0" fmla="*/ 1250 w 1837"/>
                <a:gd name="T1" fmla="*/ 3 h 877"/>
                <a:gd name="T2" fmla="*/ 1280 w 1837"/>
                <a:gd name="T3" fmla="*/ 22 h 877"/>
                <a:gd name="T4" fmla="*/ 1335 w 1837"/>
                <a:gd name="T5" fmla="*/ 54 h 877"/>
                <a:gd name="T6" fmla="*/ 1410 w 1837"/>
                <a:gd name="T7" fmla="*/ 94 h 877"/>
                <a:gd name="T8" fmla="*/ 1503 w 1837"/>
                <a:gd name="T9" fmla="*/ 136 h 877"/>
                <a:gd name="T10" fmla="*/ 1610 w 1837"/>
                <a:gd name="T11" fmla="*/ 175 h 877"/>
                <a:gd name="T12" fmla="*/ 1706 w 1837"/>
                <a:gd name="T13" fmla="*/ 205 h 877"/>
                <a:gd name="T14" fmla="*/ 1767 w 1837"/>
                <a:gd name="T15" fmla="*/ 247 h 877"/>
                <a:gd name="T16" fmla="*/ 1806 w 1837"/>
                <a:gd name="T17" fmla="*/ 305 h 877"/>
                <a:gd name="T18" fmla="*/ 1829 w 1837"/>
                <a:gd name="T19" fmla="*/ 371 h 877"/>
                <a:gd name="T20" fmla="*/ 1773 w 1837"/>
                <a:gd name="T21" fmla="*/ 487 h 877"/>
                <a:gd name="T22" fmla="*/ 1627 w 1837"/>
                <a:gd name="T23" fmla="*/ 626 h 877"/>
                <a:gd name="T24" fmla="*/ 1457 w 1837"/>
                <a:gd name="T25" fmla="*/ 739 h 877"/>
                <a:gd name="T26" fmla="*/ 1270 w 1837"/>
                <a:gd name="T27" fmla="*/ 819 h 877"/>
                <a:gd name="T28" fmla="*/ 1087 w 1837"/>
                <a:gd name="T29" fmla="*/ 862 h 877"/>
                <a:gd name="T30" fmla="*/ 916 w 1837"/>
                <a:gd name="T31" fmla="*/ 877 h 877"/>
                <a:gd name="T32" fmla="*/ 697 w 1837"/>
                <a:gd name="T33" fmla="*/ 856 h 877"/>
                <a:gd name="T34" fmla="*/ 493 w 1837"/>
                <a:gd name="T35" fmla="*/ 796 h 877"/>
                <a:gd name="T36" fmla="*/ 304 w 1837"/>
                <a:gd name="T37" fmla="*/ 700 h 877"/>
                <a:gd name="T38" fmla="*/ 140 w 1837"/>
                <a:gd name="T39" fmla="*/ 571 h 877"/>
                <a:gd name="T40" fmla="*/ 0 w 1837"/>
                <a:gd name="T41" fmla="*/ 413 h 877"/>
                <a:gd name="T42" fmla="*/ 15 w 1837"/>
                <a:gd name="T43" fmla="*/ 343 h 877"/>
                <a:gd name="T44" fmla="*/ 48 w 1837"/>
                <a:gd name="T45" fmla="*/ 279 h 877"/>
                <a:gd name="T46" fmla="*/ 97 w 1837"/>
                <a:gd name="T47" fmla="*/ 226 h 877"/>
                <a:gd name="T48" fmla="*/ 170 w 1837"/>
                <a:gd name="T49" fmla="*/ 192 h 877"/>
                <a:gd name="T50" fmla="*/ 282 w 1837"/>
                <a:gd name="T51" fmla="*/ 158 h 877"/>
                <a:gd name="T52" fmla="*/ 383 w 1837"/>
                <a:gd name="T53" fmla="*/ 117 h 877"/>
                <a:gd name="T54" fmla="*/ 468 w 1837"/>
                <a:gd name="T55" fmla="*/ 75 h 877"/>
                <a:gd name="T56" fmla="*/ 534 w 1837"/>
                <a:gd name="T57" fmla="*/ 37 h 877"/>
                <a:gd name="T58" fmla="*/ 576 w 1837"/>
                <a:gd name="T59" fmla="*/ 11 h 877"/>
                <a:gd name="T60" fmla="*/ 591 w 1837"/>
                <a:gd name="T61" fmla="*/ 2 h 877"/>
                <a:gd name="T62" fmla="*/ 789 w 1837"/>
                <a:gd name="T63" fmla="*/ 626 h 877"/>
                <a:gd name="T64" fmla="*/ 838 w 1837"/>
                <a:gd name="T65" fmla="*/ 360 h 877"/>
                <a:gd name="T66" fmla="*/ 802 w 1837"/>
                <a:gd name="T67" fmla="*/ 285 h 877"/>
                <a:gd name="T68" fmla="*/ 793 w 1837"/>
                <a:gd name="T69" fmla="*/ 230 h 877"/>
                <a:gd name="T70" fmla="*/ 802 w 1837"/>
                <a:gd name="T71" fmla="*/ 192 h 877"/>
                <a:gd name="T72" fmla="*/ 827 w 1837"/>
                <a:gd name="T73" fmla="*/ 166 h 877"/>
                <a:gd name="T74" fmla="*/ 857 w 1837"/>
                <a:gd name="T75" fmla="*/ 151 h 877"/>
                <a:gd name="T76" fmla="*/ 887 w 1837"/>
                <a:gd name="T77" fmla="*/ 145 h 877"/>
                <a:gd name="T78" fmla="*/ 910 w 1837"/>
                <a:gd name="T79" fmla="*/ 143 h 877"/>
                <a:gd name="T80" fmla="*/ 919 w 1837"/>
                <a:gd name="T81" fmla="*/ 143 h 877"/>
                <a:gd name="T82" fmla="*/ 929 w 1837"/>
                <a:gd name="T83" fmla="*/ 143 h 877"/>
                <a:gd name="T84" fmla="*/ 952 w 1837"/>
                <a:gd name="T85" fmla="*/ 145 h 877"/>
                <a:gd name="T86" fmla="*/ 982 w 1837"/>
                <a:gd name="T87" fmla="*/ 151 h 877"/>
                <a:gd name="T88" fmla="*/ 1012 w 1837"/>
                <a:gd name="T89" fmla="*/ 166 h 877"/>
                <a:gd name="T90" fmla="*/ 1035 w 1837"/>
                <a:gd name="T91" fmla="*/ 192 h 877"/>
                <a:gd name="T92" fmla="*/ 1046 w 1837"/>
                <a:gd name="T93" fmla="*/ 230 h 877"/>
                <a:gd name="T94" fmla="*/ 1036 w 1837"/>
                <a:gd name="T95" fmla="*/ 285 h 877"/>
                <a:gd name="T96" fmla="*/ 1001 w 1837"/>
                <a:gd name="T97" fmla="*/ 360 h 877"/>
                <a:gd name="T98" fmla="*/ 1048 w 1837"/>
                <a:gd name="T99" fmla="*/ 624 h 877"/>
                <a:gd name="T100" fmla="*/ 1070 w 1837"/>
                <a:gd name="T101" fmla="*/ 551 h 877"/>
                <a:gd name="T102" fmla="*/ 1246 w 1837"/>
                <a:gd name="T103"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7" h="877">
                  <a:moveTo>
                    <a:pt x="1246" y="0"/>
                  </a:moveTo>
                  <a:lnTo>
                    <a:pt x="1250" y="3"/>
                  </a:lnTo>
                  <a:lnTo>
                    <a:pt x="1261" y="11"/>
                  </a:lnTo>
                  <a:lnTo>
                    <a:pt x="1280" y="22"/>
                  </a:lnTo>
                  <a:lnTo>
                    <a:pt x="1304" y="37"/>
                  </a:lnTo>
                  <a:lnTo>
                    <a:pt x="1335" y="54"/>
                  </a:lnTo>
                  <a:lnTo>
                    <a:pt x="1371" y="73"/>
                  </a:lnTo>
                  <a:lnTo>
                    <a:pt x="1410" y="94"/>
                  </a:lnTo>
                  <a:lnTo>
                    <a:pt x="1455" y="115"/>
                  </a:lnTo>
                  <a:lnTo>
                    <a:pt x="1503" y="136"/>
                  </a:lnTo>
                  <a:lnTo>
                    <a:pt x="1555" y="156"/>
                  </a:lnTo>
                  <a:lnTo>
                    <a:pt x="1610" y="175"/>
                  </a:lnTo>
                  <a:lnTo>
                    <a:pt x="1667" y="190"/>
                  </a:lnTo>
                  <a:lnTo>
                    <a:pt x="1706" y="205"/>
                  </a:lnTo>
                  <a:lnTo>
                    <a:pt x="1739" y="224"/>
                  </a:lnTo>
                  <a:lnTo>
                    <a:pt x="1767" y="247"/>
                  </a:lnTo>
                  <a:lnTo>
                    <a:pt x="1788" y="275"/>
                  </a:lnTo>
                  <a:lnTo>
                    <a:pt x="1806" y="305"/>
                  </a:lnTo>
                  <a:lnTo>
                    <a:pt x="1820" y="337"/>
                  </a:lnTo>
                  <a:lnTo>
                    <a:pt x="1829" y="371"/>
                  </a:lnTo>
                  <a:lnTo>
                    <a:pt x="1837" y="405"/>
                  </a:lnTo>
                  <a:lnTo>
                    <a:pt x="1773" y="487"/>
                  </a:lnTo>
                  <a:lnTo>
                    <a:pt x="1703" y="560"/>
                  </a:lnTo>
                  <a:lnTo>
                    <a:pt x="1627" y="626"/>
                  </a:lnTo>
                  <a:lnTo>
                    <a:pt x="1544" y="687"/>
                  </a:lnTo>
                  <a:lnTo>
                    <a:pt x="1457" y="739"/>
                  </a:lnTo>
                  <a:lnTo>
                    <a:pt x="1367" y="783"/>
                  </a:lnTo>
                  <a:lnTo>
                    <a:pt x="1270" y="819"/>
                  </a:lnTo>
                  <a:lnTo>
                    <a:pt x="1170" y="847"/>
                  </a:lnTo>
                  <a:lnTo>
                    <a:pt x="1087" y="862"/>
                  </a:lnTo>
                  <a:lnTo>
                    <a:pt x="1003" y="873"/>
                  </a:lnTo>
                  <a:lnTo>
                    <a:pt x="916" y="877"/>
                  </a:lnTo>
                  <a:lnTo>
                    <a:pt x="806" y="872"/>
                  </a:lnTo>
                  <a:lnTo>
                    <a:pt x="697" y="856"/>
                  </a:lnTo>
                  <a:lnTo>
                    <a:pt x="593" y="830"/>
                  </a:lnTo>
                  <a:lnTo>
                    <a:pt x="493" y="796"/>
                  </a:lnTo>
                  <a:lnTo>
                    <a:pt x="397" y="751"/>
                  </a:lnTo>
                  <a:lnTo>
                    <a:pt x="304" y="700"/>
                  </a:lnTo>
                  <a:lnTo>
                    <a:pt x="219" y="639"/>
                  </a:lnTo>
                  <a:lnTo>
                    <a:pt x="140" y="571"/>
                  </a:lnTo>
                  <a:lnTo>
                    <a:pt x="66" y="496"/>
                  </a:lnTo>
                  <a:lnTo>
                    <a:pt x="0" y="413"/>
                  </a:lnTo>
                  <a:lnTo>
                    <a:pt x="6" y="377"/>
                  </a:lnTo>
                  <a:lnTo>
                    <a:pt x="15" y="343"/>
                  </a:lnTo>
                  <a:lnTo>
                    <a:pt x="31" y="311"/>
                  </a:lnTo>
                  <a:lnTo>
                    <a:pt x="48" y="279"/>
                  </a:lnTo>
                  <a:lnTo>
                    <a:pt x="70" y="251"/>
                  </a:lnTo>
                  <a:lnTo>
                    <a:pt x="97" y="226"/>
                  </a:lnTo>
                  <a:lnTo>
                    <a:pt x="131" y="207"/>
                  </a:lnTo>
                  <a:lnTo>
                    <a:pt x="170" y="192"/>
                  </a:lnTo>
                  <a:lnTo>
                    <a:pt x="229" y="177"/>
                  </a:lnTo>
                  <a:lnTo>
                    <a:pt x="282" y="158"/>
                  </a:lnTo>
                  <a:lnTo>
                    <a:pt x="334" y="137"/>
                  </a:lnTo>
                  <a:lnTo>
                    <a:pt x="383" y="117"/>
                  </a:lnTo>
                  <a:lnTo>
                    <a:pt x="427" y="96"/>
                  </a:lnTo>
                  <a:lnTo>
                    <a:pt x="468" y="75"/>
                  </a:lnTo>
                  <a:lnTo>
                    <a:pt x="504" y="56"/>
                  </a:lnTo>
                  <a:lnTo>
                    <a:pt x="534" y="37"/>
                  </a:lnTo>
                  <a:lnTo>
                    <a:pt x="557" y="22"/>
                  </a:lnTo>
                  <a:lnTo>
                    <a:pt x="576" y="11"/>
                  </a:lnTo>
                  <a:lnTo>
                    <a:pt x="587" y="3"/>
                  </a:lnTo>
                  <a:lnTo>
                    <a:pt x="591" y="2"/>
                  </a:lnTo>
                  <a:lnTo>
                    <a:pt x="765" y="553"/>
                  </a:lnTo>
                  <a:lnTo>
                    <a:pt x="789" y="626"/>
                  </a:lnTo>
                  <a:lnTo>
                    <a:pt x="869" y="405"/>
                  </a:lnTo>
                  <a:lnTo>
                    <a:pt x="838" y="360"/>
                  </a:lnTo>
                  <a:lnTo>
                    <a:pt x="816" y="320"/>
                  </a:lnTo>
                  <a:lnTo>
                    <a:pt x="802" y="285"/>
                  </a:lnTo>
                  <a:lnTo>
                    <a:pt x="793" y="256"/>
                  </a:lnTo>
                  <a:lnTo>
                    <a:pt x="793" y="230"/>
                  </a:lnTo>
                  <a:lnTo>
                    <a:pt x="795" y="209"/>
                  </a:lnTo>
                  <a:lnTo>
                    <a:pt x="802" y="192"/>
                  </a:lnTo>
                  <a:lnTo>
                    <a:pt x="814" y="177"/>
                  </a:lnTo>
                  <a:lnTo>
                    <a:pt x="827" y="166"/>
                  </a:lnTo>
                  <a:lnTo>
                    <a:pt x="842" y="158"/>
                  </a:lnTo>
                  <a:lnTo>
                    <a:pt x="857" y="151"/>
                  </a:lnTo>
                  <a:lnTo>
                    <a:pt x="872" y="147"/>
                  </a:lnTo>
                  <a:lnTo>
                    <a:pt x="887" y="145"/>
                  </a:lnTo>
                  <a:lnTo>
                    <a:pt x="899" y="143"/>
                  </a:lnTo>
                  <a:lnTo>
                    <a:pt x="910" y="143"/>
                  </a:lnTo>
                  <a:lnTo>
                    <a:pt x="916" y="143"/>
                  </a:lnTo>
                  <a:lnTo>
                    <a:pt x="919" y="143"/>
                  </a:lnTo>
                  <a:lnTo>
                    <a:pt x="921" y="143"/>
                  </a:lnTo>
                  <a:lnTo>
                    <a:pt x="929" y="143"/>
                  </a:lnTo>
                  <a:lnTo>
                    <a:pt x="938" y="143"/>
                  </a:lnTo>
                  <a:lnTo>
                    <a:pt x="952" y="145"/>
                  </a:lnTo>
                  <a:lnTo>
                    <a:pt x="965" y="147"/>
                  </a:lnTo>
                  <a:lnTo>
                    <a:pt x="982" y="151"/>
                  </a:lnTo>
                  <a:lnTo>
                    <a:pt x="997" y="158"/>
                  </a:lnTo>
                  <a:lnTo>
                    <a:pt x="1012" y="166"/>
                  </a:lnTo>
                  <a:lnTo>
                    <a:pt x="1025" y="177"/>
                  </a:lnTo>
                  <a:lnTo>
                    <a:pt x="1035" y="192"/>
                  </a:lnTo>
                  <a:lnTo>
                    <a:pt x="1042" y="209"/>
                  </a:lnTo>
                  <a:lnTo>
                    <a:pt x="1046" y="230"/>
                  </a:lnTo>
                  <a:lnTo>
                    <a:pt x="1044" y="256"/>
                  </a:lnTo>
                  <a:lnTo>
                    <a:pt x="1036" y="285"/>
                  </a:lnTo>
                  <a:lnTo>
                    <a:pt x="1021" y="320"/>
                  </a:lnTo>
                  <a:lnTo>
                    <a:pt x="1001" y="360"/>
                  </a:lnTo>
                  <a:lnTo>
                    <a:pt x="970" y="405"/>
                  </a:lnTo>
                  <a:lnTo>
                    <a:pt x="1048" y="624"/>
                  </a:lnTo>
                  <a:lnTo>
                    <a:pt x="1070" y="549"/>
                  </a:lnTo>
                  <a:lnTo>
                    <a:pt x="1070" y="551"/>
                  </a:lnTo>
                  <a:lnTo>
                    <a:pt x="1099" y="464"/>
                  </a:lnTo>
                  <a:lnTo>
                    <a:pt x="1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16"/>
            <p:cNvSpPr>
              <a:spLocks noEditPoints="1"/>
            </p:cNvSpPr>
            <p:nvPr/>
          </p:nvSpPr>
          <p:spPr bwMode="auto">
            <a:xfrm>
              <a:off x="2283" y="1750"/>
              <a:ext cx="1266" cy="1267"/>
            </a:xfrm>
            <a:custGeom>
              <a:avLst/>
              <a:gdLst>
                <a:gd name="T0" fmla="*/ 1087 w 2533"/>
                <a:gd name="T1" fmla="*/ 783 h 2533"/>
                <a:gd name="T2" fmla="*/ 904 w 2533"/>
                <a:gd name="T3" fmla="*/ 898 h 2533"/>
                <a:gd name="T4" fmla="*/ 785 w 2533"/>
                <a:gd name="T5" fmla="*/ 1078 h 2533"/>
                <a:gd name="T6" fmla="*/ 749 w 2533"/>
                <a:gd name="T7" fmla="*/ 1302 h 2533"/>
                <a:gd name="T8" fmla="*/ 812 w 2533"/>
                <a:gd name="T9" fmla="*/ 1512 h 2533"/>
                <a:gd name="T10" fmla="*/ 949 w 2533"/>
                <a:gd name="T11" fmla="*/ 1676 h 2533"/>
                <a:gd name="T12" fmla="*/ 1147 w 2533"/>
                <a:gd name="T13" fmla="*/ 1770 h 2533"/>
                <a:gd name="T14" fmla="*/ 1374 w 2533"/>
                <a:gd name="T15" fmla="*/ 1772 h 2533"/>
                <a:gd name="T16" fmla="*/ 1572 w 2533"/>
                <a:gd name="T17" fmla="*/ 1683 h 2533"/>
                <a:gd name="T18" fmla="*/ 1716 w 2533"/>
                <a:gd name="T19" fmla="*/ 1523 h 2533"/>
                <a:gd name="T20" fmla="*/ 1780 w 2533"/>
                <a:gd name="T21" fmla="*/ 1310 h 2533"/>
                <a:gd name="T22" fmla="*/ 1750 w 2533"/>
                <a:gd name="T23" fmla="*/ 1089 h 2533"/>
                <a:gd name="T24" fmla="*/ 1634 w 2533"/>
                <a:gd name="T25" fmla="*/ 906 h 2533"/>
                <a:gd name="T26" fmla="*/ 1455 w 2533"/>
                <a:gd name="T27" fmla="*/ 785 h 2533"/>
                <a:gd name="T28" fmla="*/ 1231 w 2533"/>
                <a:gd name="T29" fmla="*/ 751 h 2533"/>
                <a:gd name="T30" fmla="*/ 1468 w 2533"/>
                <a:gd name="T31" fmla="*/ 19 h 2533"/>
                <a:gd name="T32" fmla="*/ 1631 w 2533"/>
                <a:gd name="T33" fmla="*/ 60 h 2533"/>
                <a:gd name="T34" fmla="*/ 1661 w 2533"/>
                <a:gd name="T35" fmla="*/ 128 h 2533"/>
                <a:gd name="T36" fmla="*/ 1825 w 2533"/>
                <a:gd name="T37" fmla="*/ 457 h 2533"/>
                <a:gd name="T38" fmla="*/ 2142 w 2533"/>
                <a:gd name="T39" fmla="*/ 402 h 2533"/>
                <a:gd name="T40" fmla="*/ 2212 w 2533"/>
                <a:gd name="T41" fmla="*/ 419 h 2533"/>
                <a:gd name="T42" fmla="*/ 2363 w 2533"/>
                <a:gd name="T43" fmla="*/ 628 h 2533"/>
                <a:gd name="T44" fmla="*/ 2376 w 2533"/>
                <a:gd name="T45" fmla="*/ 700 h 2533"/>
                <a:gd name="T46" fmla="*/ 2184 w 2533"/>
                <a:gd name="T47" fmla="*/ 913 h 2533"/>
                <a:gd name="T48" fmla="*/ 2246 w 2533"/>
                <a:gd name="T49" fmla="*/ 1181 h 2533"/>
                <a:gd name="T50" fmla="*/ 2512 w 2533"/>
                <a:gd name="T51" fmla="*/ 1287 h 2533"/>
                <a:gd name="T52" fmla="*/ 2533 w 2533"/>
                <a:gd name="T53" fmla="*/ 1359 h 2533"/>
                <a:gd name="T54" fmla="*/ 2486 w 2533"/>
                <a:gd name="T55" fmla="*/ 1615 h 2533"/>
                <a:gd name="T56" fmla="*/ 2431 w 2533"/>
                <a:gd name="T57" fmla="*/ 1663 h 2533"/>
                <a:gd name="T58" fmla="*/ 2123 w 2533"/>
                <a:gd name="T59" fmla="*/ 1749 h 2533"/>
                <a:gd name="T60" fmla="*/ 2123 w 2533"/>
                <a:gd name="T61" fmla="*/ 2116 h 2533"/>
                <a:gd name="T62" fmla="*/ 2127 w 2533"/>
                <a:gd name="T63" fmla="*/ 2189 h 2533"/>
                <a:gd name="T64" fmla="*/ 2002 w 2533"/>
                <a:gd name="T65" fmla="*/ 2297 h 2533"/>
                <a:gd name="T66" fmla="*/ 1863 w 2533"/>
                <a:gd name="T67" fmla="*/ 2382 h 2533"/>
                <a:gd name="T68" fmla="*/ 1791 w 2533"/>
                <a:gd name="T69" fmla="*/ 2355 h 2533"/>
                <a:gd name="T70" fmla="*/ 1446 w 2533"/>
                <a:gd name="T71" fmla="*/ 2234 h 2533"/>
                <a:gd name="T72" fmla="*/ 1264 w 2533"/>
                <a:gd name="T73" fmla="*/ 2495 h 2533"/>
                <a:gd name="T74" fmla="*/ 1200 w 2533"/>
                <a:gd name="T75" fmla="*/ 2533 h 2533"/>
                <a:gd name="T76" fmla="*/ 944 w 2533"/>
                <a:gd name="T77" fmla="*/ 2493 h 2533"/>
                <a:gd name="T78" fmla="*/ 881 w 2533"/>
                <a:gd name="T79" fmla="*/ 2453 h 2533"/>
                <a:gd name="T80" fmla="*/ 866 w 2533"/>
                <a:gd name="T81" fmla="*/ 2167 h 2533"/>
                <a:gd name="T82" fmla="*/ 640 w 2533"/>
                <a:gd name="T83" fmla="*/ 2023 h 2533"/>
                <a:gd name="T84" fmla="*/ 368 w 2533"/>
                <a:gd name="T85" fmla="*/ 2136 h 2533"/>
                <a:gd name="T86" fmla="*/ 310 w 2533"/>
                <a:gd name="T87" fmla="*/ 2100 h 2533"/>
                <a:gd name="T88" fmla="*/ 162 w 2533"/>
                <a:gd name="T89" fmla="*/ 1887 h 2533"/>
                <a:gd name="T90" fmla="*/ 170 w 2533"/>
                <a:gd name="T91" fmla="*/ 1814 h 2533"/>
                <a:gd name="T92" fmla="*/ 323 w 2533"/>
                <a:gd name="T93" fmla="*/ 1540 h 2533"/>
                <a:gd name="T94" fmla="*/ 62 w 2533"/>
                <a:gd name="T95" fmla="*/ 1278 h 2533"/>
                <a:gd name="T96" fmla="*/ 8 w 2533"/>
                <a:gd name="T97" fmla="*/ 1227 h 2533"/>
                <a:gd name="T98" fmla="*/ 21 w 2533"/>
                <a:gd name="T99" fmla="*/ 1061 h 2533"/>
                <a:gd name="T100" fmla="*/ 62 w 2533"/>
                <a:gd name="T101" fmla="*/ 898 h 2533"/>
                <a:gd name="T102" fmla="*/ 130 w 2533"/>
                <a:gd name="T103" fmla="*/ 868 h 2533"/>
                <a:gd name="T104" fmla="*/ 455 w 2533"/>
                <a:gd name="T105" fmla="*/ 708 h 2533"/>
                <a:gd name="T106" fmla="*/ 396 w 2533"/>
                <a:gd name="T107" fmla="*/ 394 h 2533"/>
                <a:gd name="T108" fmla="*/ 413 w 2533"/>
                <a:gd name="T109" fmla="*/ 325 h 2533"/>
                <a:gd name="T110" fmla="*/ 645 w 2533"/>
                <a:gd name="T111" fmla="*/ 160 h 2533"/>
                <a:gd name="T112" fmla="*/ 717 w 2533"/>
                <a:gd name="T113" fmla="*/ 164 h 2533"/>
                <a:gd name="T114" fmla="*/ 991 w 2533"/>
                <a:gd name="T115" fmla="*/ 321 h 2533"/>
                <a:gd name="T116" fmla="*/ 1251 w 2533"/>
                <a:gd name="T117" fmla="*/ 60 h 2533"/>
                <a:gd name="T118" fmla="*/ 1302 w 2533"/>
                <a:gd name="T119" fmla="*/ 6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3" h="2533">
                  <a:moveTo>
                    <a:pt x="1231" y="751"/>
                  </a:moveTo>
                  <a:lnTo>
                    <a:pt x="1157" y="762"/>
                  </a:lnTo>
                  <a:lnTo>
                    <a:pt x="1087" y="783"/>
                  </a:lnTo>
                  <a:lnTo>
                    <a:pt x="1021" y="811"/>
                  </a:lnTo>
                  <a:lnTo>
                    <a:pt x="959" y="851"/>
                  </a:lnTo>
                  <a:lnTo>
                    <a:pt x="904" y="898"/>
                  </a:lnTo>
                  <a:lnTo>
                    <a:pt x="857" y="951"/>
                  </a:lnTo>
                  <a:lnTo>
                    <a:pt x="815" y="1012"/>
                  </a:lnTo>
                  <a:lnTo>
                    <a:pt x="785" y="1078"/>
                  </a:lnTo>
                  <a:lnTo>
                    <a:pt x="762" y="1149"/>
                  </a:lnTo>
                  <a:lnTo>
                    <a:pt x="751" y="1225"/>
                  </a:lnTo>
                  <a:lnTo>
                    <a:pt x="749" y="1302"/>
                  </a:lnTo>
                  <a:lnTo>
                    <a:pt x="761" y="1376"/>
                  </a:lnTo>
                  <a:lnTo>
                    <a:pt x="781" y="1446"/>
                  </a:lnTo>
                  <a:lnTo>
                    <a:pt x="812" y="1512"/>
                  </a:lnTo>
                  <a:lnTo>
                    <a:pt x="849" y="1572"/>
                  </a:lnTo>
                  <a:lnTo>
                    <a:pt x="896" y="1629"/>
                  </a:lnTo>
                  <a:lnTo>
                    <a:pt x="949" y="1676"/>
                  </a:lnTo>
                  <a:lnTo>
                    <a:pt x="1010" y="1715"/>
                  </a:lnTo>
                  <a:lnTo>
                    <a:pt x="1076" y="1748"/>
                  </a:lnTo>
                  <a:lnTo>
                    <a:pt x="1147" y="1770"/>
                  </a:lnTo>
                  <a:lnTo>
                    <a:pt x="1223" y="1782"/>
                  </a:lnTo>
                  <a:lnTo>
                    <a:pt x="1300" y="1782"/>
                  </a:lnTo>
                  <a:lnTo>
                    <a:pt x="1374" y="1772"/>
                  </a:lnTo>
                  <a:lnTo>
                    <a:pt x="1444" y="1751"/>
                  </a:lnTo>
                  <a:lnTo>
                    <a:pt x="1510" y="1721"/>
                  </a:lnTo>
                  <a:lnTo>
                    <a:pt x="1572" y="1683"/>
                  </a:lnTo>
                  <a:lnTo>
                    <a:pt x="1627" y="1636"/>
                  </a:lnTo>
                  <a:lnTo>
                    <a:pt x="1674" y="1583"/>
                  </a:lnTo>
                  <a:lnTo>
                    <a:pt x="1716" y="1523"/>
                  </a:lnTo>
                  <a:lnTo>
                    <a:pt x="1746" y="1457"/>
                  </a:lnTo>
                  <a:lnTo>
                    <a:pt x="1768" y="1385"/>
                  </a:lnTo>
                  <a:lnTo>
                    <a:pt x="1780" y="1310"/>
                  </a:lnTo>
                  <a:lnTo>
                    <a:pt x="1782" y="1232"/>
                  </a:lnTo>
                  <a:lnTo>
                    <a:pt x="1770" y="1159"/>
                  </a:lnTo>
                  <a:lnTo>
                    <a:pt x="1750" y="1089"/>
                  </a:lnTo>
                  <a:lnTo>
                    <a:pt x="1721" y="1023"/>
                  </a:lnTo>
                  <a:lnTo>
                    <a:pt x="1682" y="961"/>
                  </a:lnTo>
                  <a:lnTo>
                    <a:pt x="1634" y="906"/>
                  </a:lnTo>
                  <a:lnTo>
                    <a:pt x="1582" y="859"/>
                  </a:lnTo>
                  <a:lnTo>
                    <a:pt x="1521" y="817"/>
                  </a:lnTo>
                  <a:lnTo>
                    <a:pt x="1455" y="785"/>
                  </a:lnTo>
                  <a:lnTo>
                    <a:pt x="1383" y="764"/>
                  </a:lnTo>
                  <a:lnTo>
                    <a:pt x="1308" y="753"/>
                  </a:lnTo>
                  <a:lnTo>
                    <a:pt x="1231" y="751"/>
                  </a:lnTo>
                  <a:close/>
                  <a:moveTo>
                    <a:pt x="1327" y="0"/>
                  </a:moveTo>
                  <a:lnTo>
                    <a:pt x="1351" y="0"/>
                  </a:lnTo>
                  <a:lnTo>
                    <a:pt x="1468" y="19"/>
                  </a:lnTo>
                  <a:lnTo>
                    <a:pt x="1585" y="38"/>
                  </a:lnTo>
                  <a:lnTo>
                    <a:pt x="1610" y="47"/>
                  </a:lnTo>
                  <a:lnTo>
                    <a:pt x="1631" y="60"/>
                  </a:lnTo>
                  <a:lnTo>
                    <a:pt x="1646" y="79"/>
                  </a:lnTo>
                  <a:lnTo>
                    <a:pt x="1657" y="102"/>
                  </a:lnTo>
                  <a:lnTo>
                    <a:pt x="1661" y="128"/>
                  </a:lnTo>
                  <a:lnTo>
                    <a:pt x="1661" y="364"/>
                  </a:lnTo>
                  <a:lnTo>
                    <a:pt x="1746" y="406"/>
                  </a:lnTo>
                  <a:lnTo>
                    <a:pt x="1825" y="457"/>
                  </a:lnTo>
                  <a:lnTo>
                    <a:pt x="1900" y="513"/>
                  </a:lnTo>
                  <a:lnTo>
                    <a:pt x="2116" y="409"/>
                  </a:lnTo>
                  <a:lnTo>
                    <a:pt x="2142" y="402"/>
                  </a:lnTo>
                  <a:lnTo>
                    <a:pt x="2168" y="402"/>
                  </a:lnTo>
                  <a:lnTo>
                    <a:pt x="2191" y="408"/>
                  </a:lnTo>
                  <a:lnTo>
                    <a:pt x="2212" y="419"/>
                  </a:lnTo>
                  <a:lnTo>
                    <a:pt x="2227" y="438"/>
                  </a:lnTo>
                  <a:lnTo>
                    <a:pt x="2295" y="532"/>
                  </a:lnTo>
                  <a:lnTo>
                    <a:pt x="2363" y="628"/>
                  </a:lnTo>
                  <a:lnTo>
                    <a:pt x="2374" y="651"/>
                  </a:lnTo>
                  <a:lnTo>
                    <a:pt x="2380" y="676"/>
                  </a:lnTo>
                  <a:lnTo>
                    <a:pt x="2376" y="700"/>
                  </a:lnTo>
                  <a:lnTo>
                    <a:pt x="2369" y="723"/>
                  </a:lnTo>
                  <a:lnTo>
                    <a:pt x="2353" y="744"/>
                  </a:lnTo>
                  <a:lnTo>
                    <a:pt x="2184" y="913"/>
                  </a:lnTo>
                  <a:lnTo>
                    <a:pt x="2214" y="1000"/>
                  </a:lnTo>
                  <a:lnTo>
                    <a:pt x="2233" y="1089"/>
                  </a:lnTo>
                  <a:lnTo>
                    <a:pt x="2246" y="1181"/>
                  </a:lnTo>
                  <a:lnTo>
                    <a:pt x="2470" y="1259"/>
                  </a:lnTo>
                  <a:lnTo>
                    <a:pt x="2493" y="1270"/>
                  </a:lnTo>
                  <a:lnTo>
                    <a:pt x="2512" y="1287"/>
                  </a:lnTo>
                  <a:lnTo>
                    <a:pt x="2525" y="1310"/>
                  </a:lnTo>
                  <a:lnTo>
                    <a:pt x="2531" y="1332"/>
                  </a:lnTo>
                  <a:lnTo>
                    <a:pt x="2533" y="1359"/>
                  </a:lnTo>
                  <a:lnTo>
                    <a:pt x="2514" y="1474"/>
                  </a:lnTo>
                  <a:lnTo>
                    <a:pt x="2493" y="1591"/>
                  </a:lnTo>
                  <a:lnTo>
                    <a:pt x="2486" y="1615"/>
                  </a:lnTo>
                  <a:lnTo>
                    <a:pt x="2472" y="1636"/>
                  </a:lnTo>
                  <a:lnTo>
                    <a:pt x="2453" y="1653"/>
                  </a:lnTo>
                  <a:lnTo>
                    <a:pt x="2431" y="1663"/>
                  </a:lnTo>
                  <a:lnTo>
                    <a:pt x="2404" y="1666"/>
                  </a:lnTo>
                  <a:lnTo>
                    <a:pt x="2167" y="1666"/>
                  </a:lnTo>
                  <a:lnTo>
                    <a:pt x="2123" y="1749"/>
                  </a:lnTo>
                  <a:lnTo>
                    <a:pt x="2076" y="1827"/>
                  </a:lnTo>
                  <a:lnTo>
                    <a:pt x="2019" y="1900"/>
                  </a:lnTo>
                  <a:lnTo>
                    <a:pt x="2123" y="2116"/>
                  </a:lnTo>
                  <a:lnTo>
                    <a:pt x="2131" y="2140"/>
                  </a:lnTo>
                  <a:lnTo>
                    <a:pt x="2133" y="2165"/>
                  </a:lnTo>
                  <a:lnTo>
                    <a:pt x="2127" y="2189"/>
                  </a:lnTo>
                  <a:lnTo>
                    <a:pt x="2114" y="2210"/>
                  </a:lnTo>
                  <a:lnTo>
                    <a:pt x="2095" y="2227"/>
                  </a:lnTo>
                  <a:lnTo>
                    <a:pt x="2002" y="2297"/>
                  </a:lnTo>
                  <a:lnTo>
                    <a:pt x="1906" y="2365"/>
                  </a:lnTo>
                  <a:lnTo>
                    <a:pt x="1885" y="2376"/>
                  </a:lnTo>
                  <a:lnTo>
                    <a:pt x="1863" y="2382"/>
                  </a:lnTo>
                  <a:lnTo>
                    <a:pt x="1840" y="2380"/>
                  </a:lnTo>
                  <a:lnTo>
                    <a:pt x="1814" y="2370"/>
                  </a:lnTo>
                  <a:lnTo>
                    <a:pt x="1791" y="2355"/>
                  </a:lnTo>
                  <a:lnTo>
                    <a:pt x="1621" y="2185"/>
                  </a:lnTo>
                  <a:lnTo>
                    <a:pt x="1536" y="2214"/>
                  </a:lnTo>
                  <a:lnTo>
                    <a:pt x="1446" y="2234"/>
                  </a:lnTo>
                  <a:lnTo>
                    <a:pt x="1353" y="2248"/>
                  </a:lnTo>
                  <a:lnTo>
                    <a:pt x="1276" y="2472"/>
                  </a:lnTo>
                  <a:lnTo>
                    <a:pt x="1264" y="2495"/>
                  </a:lnTo>
                  <a:lnTo>
                    <a:pt x="1247" y="2514"/>
                  </a:lnTo>
                  <a:lnTo>
                    <a:pt x="1225" y="2527"/>
                  </a:lnTo>
                  <a:lnTo>
                    <a:pt x="1200" y="2533"/>
                  </a:lnTo>
                  <a:lnTo>
                    <a:pt x="1176" y="2533"/>
                  </a:lnTo>
                  <a:lnTo>
                    <a:pt x="1059" y="2514"/>
                  </a:lnTo>
                  <a:lnTo>
                    <a:pt x="944" y="2493"/>
                  </a:lnTo>
                  <a:lnTo>
                    <a:pt x="919" y="2485"/>
                  </a:lnTo>
                  <a:lnTo>
                    <a:pt x="896" y="2472"/>
                  </a:lnTo>
                  <a:lnTo>
                    <a:pt x="881" y="2453"/>
                  </a:lnTo>
                  <a:lnTo>
                    <a:pt x="870" y="2431"/>
                  </a:lnTo>
                  <a:lnTo>
                    <a:pt x="866" y="2404"/>
                  </a:lnTo>
                  <a:lnTo>
                    <a:pt x="866" y="2167"/>
                  </a:lnTo>
                  <a:lnTo>
                    <a:pt x="787" y="2125"/>
                  </a:lnTo>
                  <a:lnTo>
                    <a:pt x="710" y="2078"/>
                  </a:lnTo>
                  <a:lnTo>
                    <a:pt x="640" y="2023"/>
                  </a:lnTo>
                  <a:lnTo>
                    <a:pt x="423" y="2129"/>
                  </a:lnTo>
                  <a:lnTo>
                    <a:pt x="396" y="2136"/>
                  </a:lnTo>
                  <a:lnTo>
                    <a:pt x="368" y="2136"/>
                  </a:lnTo>
                  <a:lnTo>
                    <a:pt x="347" y="2131"/>
                  </a:lnTo>
                  <a:lnTo>
                    <a:pt x="326" y="2119"/>
                  </a:lnTo>
                  <a:lnTo>
                    <a:pt x="310" y="2100"/>
                  </a:lnTo>
                  <a:lnTo>
                    <a:pt x="242" y="2004"/>
                  </a:lnTo>
                  <a:lnTo>
                    <a:pt x="174" y="1908"/>
                  </a:lnTo>
                  <a:lnTo>
                    <a:pt x="162" y="1887"/>
                  </a:lnTo>
                  <a:lnTo>
                    <a:pt x="159" y="1863"/>
                  </a:lnTo>
                  <a:lnTo>
                    <a:pt x="160" y="1838"/>
                  </a:lnTo>
                  <a:lnTo>
                    <a:pt x="170" y="1814"/>
                  </a:lnTo>
                  <a:lnTo>
                    <a:pt x="185" y="1793"/>
                  </a:lnTo>
                  <a:lnTo>
                    <a:pt x="351" y="1625"/>
                  </a:lnTo>
                  <a:lnTo>
                    <a:pt x="323" y="1540"/>
                  </a:lnTo>
                  <a:lnTo>
                    <a:pt x="300" y="1449"/>
                  </a:lnTo>
                  <a:lnTo>
                    <a:pt x="289" y="1359"/>
                  </a:lnTo>
                  <a:lnTo>
                    <a:pt x="62" y="1278"/>
                  </a:lnTo>
                  <a:lnTo>
                    <a:pt x="38" y="1266"/>
                  </a:lnTo>
                  <a:lnTo>
                    <a:pt x="21" y="1249"/>
                  </a:lnTo>
                  <a:lnTo>
                    <a:pt x="8" y="1227"/>
                  </a:lnTo>
                  <a:lnTo>
                    <a:pt x="0" y="1202"/>
                  </a:lnTo>
                  <a:lnTo>
                    <a:pt x="2" y="1178"/>
                  </a:lnTo>
                  <a:lnTo>
                    <a:pt x="21" y="1061"/>
                  </a:lnTo>
                  <a:lnTo>
                    <a:pt x="40" y="944"/>
                  </a:lnTo>
                  <a:lnTo>
                    <a:pt x="47" y="919"/>
                  </a:lnTo>
                  <a:lnTo>
                    <a:pt x="62" y="898"/>
                  </a:lnTo>
                  <a:lnTo>
                    <a:pt x="81" y="883"/>
                  </a:lnTo>
                  <a:lnTo>
                    <a:pt x="104" y="872"/>
                  </a:lnTo>
                  <a:lnTo>
                    <a:pt x="130" y="868"/>
                  </a:lnTo>
                  <a:lnTo>
                    <a:pt x="364" y="868"/>
                  </a:lnTo>
                  <a:lnTo>
                    <a:pt x="406" y="787"/>
                  </a:lnTo>
                  <a:lnTo>
                    <a:pt x="455" y="708"/>
                  </a:lnTo>
                  <a:lnTo>
                    <a:pt x="508" y="636"/>
                  </a:lnTo>
                  <a:lnTo>
                    <a:pt x="404" y="419"/>
                  </a:lnTo>
                  <a:lnTo>
                    <a:pt x="396" y="394"/>
                  </a:lnTo>
                  <a:lnTo>
                    <a:pt x="394" y="370"/>
                  </a:lnTo>
                  <a:lnTo>
                    <a:pt x="400" y="345"/>
                  </a:lnTo>
                  <a:lnTo>
                    <a:pt x="413" y="325"/>
                  </a:lnTo>
                  <a:lnTo>
                    <a:pt x="432" y="306"/>
                  </a:lnTo>
                  <a:lnTo>
                    <a:pt x="625" y="170"/>
                  </a:lnTo>
                  <a:lnTo>
                    <a:pt x="645" y="160"/>
                  </a:lnTo>
                  <a:lnTo>
                    <a:pt x="668" y="155"/>
                  </a:lnTo>
                  <a:lnTo>
                    <a:pt x="691" y="155"/>
                  </a:lnTo>
                  <a:lnTo>
                    <a:pt x="717" y="164"/>
                  </a:lnTo>
                  <a:lnTo>
                    <a:pt x="740" y="181"/>
                  </a:lnTo>
                  <a:lnTo>
                    <a:pt x="904" y="349"/>
                  </a:lnTo>
                  <a:lnTo>
                    <a:pt x="991" y="321"/>
                  </a:lnTo>
                  <a:lnTo>
                    <a:pt x="1080" y="300"/>
                  </a:lnTo>
                  <a:lnTo>
                    <a:pt x="1172" y="287"/>
                  </a:lnTo>
                  <a:lnTo>
                    <a:pt x="1251" y="60"/>
                  </a:lnTo>
                  <a:lnTo>
                    <a:pt x="1263" y="38"/>
                  </a:lnTo>
                  <a:lnTo>
                    <a:pt x="1280" y="19"/>
                  </a:lnTo>
                  <a:lnTo>
                    <a:pt x="1302" y="6"/>
                  </a:lnTo>
                  <a:lnTo>
                    <a:pt x="13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17"/>
            <p:cNvSpPr>
              <a:spLocks noEditPoints="1"/>
            </p:cNvSpPr>
            <p:nvPr/>
          </p:nvSpPr>
          <p:spPr bwMode="auto">
            <a:xfrm>
              <a:off x="3239" y="2692"/>
              <a:ext cx="1019" cy="1017"/>
            </a:xfrm>
            <a:custGeom>
              <a:avLst/>
              <a:gdLst>
                <a:gd name="T0" fmla="*/ 892 w 2038"/>
                <a:gd name="T1" fmla="*/ 616 h 2035"/>
                <a:gd name="T2" fmla="*/ 734 w 2038"/>
                <a:gd name="T3" fmla="*/ 708 h 2035"/>
                <a:gd name="T4" fmla="*/ 632 w 2038"/>
                <a:gd name="T5" fmla="*/ 855 h 2035"/>
                <a:gd name="T6" fmla="*/ 598 w 2038"/>
                <a:gd name="T7" fmla="*/ 1027 h 2035"/>
                <a:gd name="T8" fmla="*/ 640 w 2038"/>
                <a:gd name="T9" fmla="*/ 1201 h 2035"/>
                <a:gd name="T10" fmla="*/ 753 w 2038"/>
                <a:gd name="T11" fmla="*/ 1344 h 2035"/>
                <a:gd name="T12" fmla="*/ 911 w 2038"/>
                <a:gd name="T13" fmla="*/ 1423 h 2035"/>
                <a:gd name="T14" fmla="*/ 1085 w 2038"/>
                <a:gd name="T15" fmla="*/ 1433 h 2035"/>
                <a:gd name="T16" fmla="*/ 1255 w 2038"/>
                <a:gd name="T17" fmla="*/ 1367 h 2035"/>
                <a:gd name="T18" fmla="*/ 1379 w 2038"/>
                <a:gd name="T19" fmla="*/ 1235 h 2035"/>
                <a:gd name="T20" fmla="*/ 1436 w 2038"/>
                <a:gd name="T21" fmla="*/ 1069 h 2035"/>
                <a:gd name="T22" fmla="*/ 1421 w 2038"/>
                <a:gd name="T23" fmla="*/ 893 h 2035"/>
                <a:gd name="T24" fmla="*/ 1328 w 2038"/>
                <a:gd name="T25" fmla="*/ 735 h 2035"/>
                <a:gd name="T26" fmla="*/ 1183 w 2038"/>
                <a:gd name="T27" fmla="*/ 631 h 2035"/>
                <a:gd name="T28" fmla="*/ 1009 w 2038"/>
                <a:gd name="T29" fmla="*/ 597 h 2035"/>
                <a:gd name="T30" fmla="*/ 1298 w 2038"/>
                <a:gd name="T31" fmla="*/ 29 h 2035"/>
                <a:gd name="T32" fmla="*/ 1430 w 2038"/>
                <a:gd name="T33" fmla="*/ 83 h 2035"/>
                <a:gd name="T34" fmla="*/ 1423 w 2038"/>
                <a:gd name="T35" fmla="*/ 327 h 2035"/>
                <a:gd name="T36" fmla="*/ 1598 w 2038"/>
                <a:gd name="T37" fmla="*/ 465 h 2035"/>
                <a:gd name="T38" fmla="*/ 1830 w 2038"/>
                <a:gd name="T39" fmla="*/ 401 h 2035"/>
                <a:gd name="T40" fmla="*/ 1917 w 2038"/>
                <a:gd name="T41" fmla="*/ 516 h 2035"/>
                <a:gd name="T42" fmla="*/ 1972 w 2038"/>
                <a:gd name="T43" fmla="*/ 648 h 2035"/>
                <a:gd name="T44" fmla="*/ 1795 w 2038"/>
                <a:gd name="T45" fmla="*/ 814 h 2035"/>
                <a:gd name="T46" fmla="*/ 1821 w 2038"/>
                <a:gd name="T47" fmla="*/ 1037 h 2035"/>
                <a:gd name="T48" fmla="*/ 2031 w 2038"/>
                <a:gd name="T49" fmla="*/ 1155 h 2035"/>
                <a:gd name="T50" fmla="*/ 2012 w 2038"/>
                <a:gd name="T51" fmla="*/ 1293 h 2035"/>
                <a:gd name="T52" fmla="*/ 1968 w 2038"/>
                <a:gd name="T53" fmla="*/ 1418 h 2035"/>
                <a:gd name="T54" fmla="*/ 1908 w 2038"/>
                <a:gd name="T55" fmla="*/ 1439 h 2035"/>
                <a:gd name="T56" fmla="*/ 1629 w 2038"/>
                <a:gd name="T57" fmla="*/ 1539 h 2035"/>
                <a:gd name="T58" fmla="*/ 1646 w 2038"/>
                <a:gd name="T59" fmla="*/ 1803 h 2035"/>
                <a:gd name="T60" fmla="*/ 1610 w 2038"/>
                <a:gd name="T61" fmla="*/ 1865 h 2035"/>
                <a:gd name="T62" fmla="*/ 1417 w 2038"/>
                <a:gd name="T63" fmla="*/ 1969 h 2035"/>
                <a:gd name="T64" fmla="*/ 1349 w 2038"/>
                <a:gd name="T65" fmla="*/ 1942 h 2035"/>
                <a:gd name="T66" fmla="*/ 1083 w 2038"/>
                <a:gd name="T67" fmla="*/ 1814 h 2035"/>
                <a:gd name="T68" fmla="*/ 915 w 2038"/>
                <a:gd name="T69" fmla="*/ 2012 h 2035"/>
                <a:gd name="T70" fmla="*/ 860 w 2038"/>
                <a:gd name="T71" fmla="*/ 2035 h 2035"/>
                <a:gd name="T72" fmla="*/ 657 w 2038"/>
                <a:gd name="T73" fmla="*/ 1980 h 2035"/>
                <a:gd name="T74" fmla="*/ 606 w 2038"/>
                <a:gd name="T75" fmla="*/ 1927 h 2035"/>
                <a:gd name="T76" fmla="*/ 562 w 2038"/>
                <a:gd name="T77" fmla="*/ 1673 h 2035"/>
                <a:gd name="T78" fmla="*/ 264 w 2038"/>
                <a:gd name="T79" fmla="*/ 1639 h 2035"/>
                <a:gd name="T80" fmla="*/ 190 w 2038"/>
                <a:gd name="T81" fmla="*/ 1625 h 2035"/>
                <a:gd name="T82" fmla="*/ 79 w 2038"/>
                <a:gd name="T83" fmla="*/ 1440 h 2035"/>
                <a:gd name="T84" fmla="*/ 81 w 2038"/>
                <a:gd name="T85" fmla="*/ 1367 h 2035"/>
                <a:gd name="T86" fmla="*/ 230 w 2038"/>
                <a:gd name="T87" fmla="*/ 1152 h 2035"/>
                <a:gd name="T88" fmla="*/ 43 w 2038"/>
                <a:gd name="T89" fmla="*/ 921 h 2035"/>
                <a:gd name="T90" fmla="*/ 0 w 2038"/>
                <a:gd name="T91" fmla="*/ 861 h 2035"/>
                <a:gd name="T92" fmla="*/ 55 w 2038"/>
                <a:gd name="T93" fmla="*/ 652 h 2035"/>
                <a:gd name="T94" fmla="*/ 89 w 2038"/>
                <a:gd name="T95" fmla="*/ 606 h 2035"/>
                <a:gd name="T96" fmla="*/ 323 w 2038"/>
                <a:gd name="T97" fmla="*/ 621 h 2035"/>
                <a:gd name="T98" fmla="*/ 460 w 2038"/>
                <a:gd name="T99" fmla="*/ 446 h 2035"/>
                <a:gd name="T100" fmla="*/ 396 w 2038"/>
                <a:gd name="T101" fmla="*/ 212 h 2035"/>
                <a:gd name="T102" fmla="*/ 511 w 2038"/>
                <a:gd name="T103" fmla="*/ 125 h 2035"/>
                <a:gd name="T104" fmla="*/ 645 w 2038"/>
                <a:gd name="T105" fmla="*/ 70 h 2035"/>
                <a:gd name="T106" fmla="*/ 809 w 2038"/>
                <a:gd name="T107" fmla="*/ 246 h 2035"/>
                <a:gd name="T108" fmla="*/ 1036 w 2038"/>
                <a:gd name="T109" fmla="*/ 217 h 2035"/>
                <a:gd name="T110" fmla="*/ 1149 w 2038"/>
                <a:gd name="T111" fmla="*/ 1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8" h="2035">
                  <a:moveTo>
                    <a:pt x="1009" y="597"/>
                  </a:moveTo>
                  <a:lnTo>
                    <a:pt x="951" y="602"/>
                  </a:lnTo>
                  <a:lnTo>
                    <a:pt x="892" y="616"/>
                  </a:lnTo>
                  <a:lnTo>
                    <a:pt x="838" y="638"/>
                  </a:lnTo>
                  <a:lnTo>
                    <a:pt x="783" y="670"/>
                  </a:lnTo>
                  <a:lnTo>
                    <a:pt x="734" y="708"/>
                  </a:lnTo>
                  <a:lnTo>
                    <a:pt x="692" y="753"/>
                  </a:lnTo>
                  <a:lnTo>
                    <a:pt x="658" y="803"/>
                  </a:lnTo>
                  <a:lnTo>
                    <a:pt x="632" y="855"/>
                  </a:lnTo>
                  <a:lnTo>
                    <a:pt x="613" y="910"/>
                  </a:lnTo>
                  <a:lnTo>
                    <a:pt x="602" y="969"/>
                  </a:lnTo>
                  <a:lnTo>
                    <a:pt x="598" y="1027"/>
                  </a:lnTo>
                  <a:lnTo>
                    <a:pt x="604" y="1086"/>
                  </a:lnTo>
                  <a:lnTo>
                    <a:pt x="617" y="1144"/>
                  </a:lnTo>
                  <a:lnTo>
                    <a:pt x="640" y="1201"/>
                  </a:lnTo>
                  <a:lnTo>
                    <a:pt x="670" y="1254"/>
                  </a:lnTo>
                  <a:lnTo>
                    <a:pt x="709" y="1303"/>
                  </a:lnTo>
                  <a:lnTo>
                    <a:pt x="753" y="1344"/>
                  </a:lnTo>
                  <a:lnTo>
                    <a:pt x="802" y="1378"/>
                  </a:lnTo>
                  <a:lnTo>
                    <a:pt x="855" y="1405"/>
                  </a:lnTo>
                  <a:lnTo>
                    <a:pt x="911" y="1423"/>
                  </a:lnTo>
                  <a:lnTo>
                    <a:pt x="968" y="1435"/>
                  </a:lnTo>
                  <a:lnTo>
                    <a:pt x="1026" y="1439"/>
                  </a:lnTo>
                  <a:lnTo>
                    <a:pt x="1085" y="1433"/>
                  </a:lnTo>
                  <a:lnTo>
                    <a:pt x="1143" y="1420"/>
                  </a:lnTo>
                  <a:lnTo>
                    <a:pt x="1200" y="1397"/>
                  </a:lnTo>
                  <a:lnTo>
                    <a:pt x="1255" y="1367"/>
                  </a:lnTo>
                  <a:lnTo>
                    <a:pt x="1304" y="1327"/>
                  </a:lnTo>
                  <a:lnTo>
                    <a:pt x="1345" y="1284"/>
                  </a:lnTo>
                  <a:lnTo>
                    <a:pt x="1379" y="1235"/>
                  </a:lnTo>
                  <a:lnTo>
                    <a:pt x="1406" y="1182"/>
                  </a:lnTo>
                  <a:lnTo>
                    <a:pt x="1425" y="1127"/>
                  </a:lnTo>
                  <a:lnTo>
                    <a:pt x="1436" y="1069"/>
                  </a:lnTo>
                  <a:lnTo>
                    <a:pt x="1440" y="1010"/>
                  </a:lnTo>
                  <a:lnTo>
                    <a:pt x="1434" y="952"/>
                  </a:lnTo>
                  <a:lnTo>
                    <a:pt x="1421" y="893"/>
                  </a:lnTo>
                  <a:lnTo>
                    <a:pt x="1398" y="836"/>
                  </a:lnTo>
                  <a:lnTo>
                    <a:pt x="1366" y="782"/>
                  </a:lnTo>
                  <a:lnTo>
                    <a:pt x="1328" y="735"/>
                  </a:lnTo>
                  <a:lnTo>
                    <a:pt x="1283" y="691"/>
                  </a:lnTo>
                  <a:lnTo>
                    <a:pt x="1234" y="657"/>
                  </a:lnTo>
                  <a:lnTo>
                    <a:pt x="1183" y="631"/>
                  </a:lnTo>
                  <a:lnTo>
                    <a:pt x="1127" y="612"/>
                  </a:lnTo>
                  <a:lnTo>
                    <a:pt x="1070" y="601"/>
                  </a:lnTo>
                  <a:lnTo>
                    <a:pt x="1009" y="597"/>
                  </a:lnTo>
                  <a:close/>
                  <a:moveTo>
                    <a:pt x="1187" y="0"/>
                  </a:moveTo>
                  <a:lnTo>
                    <a:pt x="1206" y="4"/>
                  </a:lnTo>
                  <a:lnTo>
                    <a:pt x="1298" y="29"/>
                  </a:lnTo>
                  <a:lnTo>
                    <a:pt x="1391" y="55"/>
                  </a:lnTo>
                  <a:lnTo>
                    <a:pt x="1413" y="66"/>
                  </a:lnTo>
                  <a:lnTo>
                    <a:pt x="1430" y="83"/>
                  </a:lnTo>
                  <a:lnTo>
                    <a:pt x="1440" y="108"/>
                  </a:lnTo>
                  <a:lnTo>
                    <a:pt x="1442" y="133"/>
                  </a:lnTo>
                  <a:lnTo>
                    <a:pt x="1423" y="327"/>
                  </a:lnTo>
                  <a:lnTo>
                    <a:pt x="1485" y="367"/>
                  </a:lnTo>
                  <a:lnTo>
                    <a:pt x="1544" y="414"/>
                  </a:lnTo>
                  <a:lnTo>
                    <a:pt x="1598" y="465"/>
                  </a:lnTo>
                  <a:lnTo>
                    <a:pt x="1781" y="401"/>
                  </a:lnTo>
                  <a:lnTo>
                    <a:pt x="1806" y="395"/>
                  </a:lnTo>
                  <a:lnTo>
                    <a:pt x="1830" y="401"/>
                  </a:lnTo>
                  <a:lnTo>
                    <a:pt x="1853" y="412"/>
                  </a:lnTo>
                  <a:lnTo>
                    <a:pt x="1868" y="431"/>
                  </a:lnTo>
                  <a:lnTo>
                    <a:pt x="1917" y="516"/>
                  </a:lnTo>
                  <a:lnTo>
                    <a:pt x="1964" y="599"/>
                  </a:lnTo>
                  <a:lnTo>
                    <a:pt x="1972" y="623"/>
                  </a:lnTo>
                  <a:lnTo>
                    <a:pt x="1972" y="648"/>
                  </a:lnTo>
                  <a:lnTo>
                    <a:pt x="1963" y="672"/>
                  </a:lnTo>
                  <a:lnTo>
                    <a:pt x="1946" y="691"/>
                  </a:lnTo>
                  <a:lnTo>
                    <a:pt x="1795" y="814"/>
                  </a:lnTo>
                  <a:lnTo>
                    <a:pt x="1810" y="887"/>
                  </a:lnTo>
                  <a:lnTo>
                    <a:pt x="1819" y="961"/>
                  </a:lnTo>
                  <a:lnTo>
                    <a:pt x="1821" y="1037"/>
                  </a:lnTo>
                  <a:lnTo>
                    <a:pt x="1997" y="1120"/>
                  </a:lnTo>
                  <a:lnTo>
                    <a:pt x="2017" y="1135"/>
                  </a:lnTo>
                  <a:lnTo>
                    <a:pt x="2031" y="1155"/>
                  </a:lnTo>
                  <a:lnTo>
                    <a:pt x="2038" y="1178"/>
                  </a:lnTo>
                  <a:lnTo>
                    <a:pt x="2038" y="1201"/>
                  </a:lnTo>
                  <a:lnTo>
                    <a:pt x="2012" y="1293"/>
                  </a:lnTo>
                  <a:lnTo>
                    <a:pt x="1987" y="1386"/>
                  </a:lnTo>
                  <a:lnTo>
                    <a:pt x="1980" y="1405"/>
                  </a:lnTo>
                  <a:lnTo>
                    <a:pt x="1968" y="1418"/>
                  </a:lnTo>
                  <a:lnTo>
                    <a:pt x="1953" y="1429"/>
                  </a:lnTo>
                  <a:lnTo>
                    <a:pt x="1932" y="1437"/>
                  </a:lnTo>
                  <a:lnTo>
                    <a:pt x="1908" y="1439"/>
                  </a:lnTo>
                  <a:lnTo>
                    <a:pt x="1715" y="1418"/>
                  </a:lnTo>
                  <a:lnTo>
                    <a:pt x="1676" y="1480"/>
                  </a:lnTo>
                  <a:lnTo>
                    <a:pt x="1629" y="1539"/>
                  </a:lnTo>
                  <a:lnTo>
                    <a:pt x="1578" y="1593"/>
                  </a:lnTo>
                  <a:lnTo>
                    <a:pt x="1642" y="1776"/>
                  </a:lnTo>
                  <a:lnTo>
                    <a:pt x="1646" y="1803"/>
                  </a:lnTo>
                  <a:lnTo>
                    <a:pt x="1642" y="1827"/>
                  </a:lnTo>
                  <a:lnTo>
                    <a:pt x="1629" y="1848"/>
                  </a:lnTo>
                  <a:lnTo>
                    <a:pt x="1610" y="1865"/>
                  </a:lnTo>
                  <a:lnTo>
                    <a:pt x="1527" y="1912"/>
                  </a:lnTo>
                  <a:lnTo>
                    <a:pt x="1442" y="1959"/>
                  </a:lnTo>
                  <a:lnTo>
                    <a:pt x="1417" y="1969"/>
                  </a:lnTo>
                  <a:lnTo>
                    <a:pt x="1393" y="1969"/>
                  </a:lnTo>
                  <a:lnTo>
                    <a:pt x="1368" y="1959"/>
                  </a:lnTo>
                  <a:lnTo>
                    <a:pt x="1349" y="1942"/>
                  </a:lnTo>
                  <a:lnTo>
                    <a:pt x="1227" y="1791"/>
                  </a:lnTo>
                  <a:lnTo>
                    <a:pt x="1157" y="1805"/>
                  </a:lnTo>
                  <a:lnTo>
                    <a:pt x="1083" y="1814"/>
                  </a:lnTo>
                  <a:lnTo>
                    <a:pt x="1011" y="1816"/>
                  </a:lnTo>
                  <a:lnTo>
                    <a:pt x="928" y="1993"/>
                  </a:lnTo>
                  <a:lnTo>
                    <a:pt x="915" y="2012"/>
                  </a:lnTo>
                  <a:lnTo>
                    <a:pt x="896" y="2025"/>
                  </a:lnTo>
                  <a:lnTo>
                    <a:pt x="879" y="2031"/>
                  </a:lnTo>
                  <a:lnTo>
                    <a:pt x="860" y="2035"/>
                  </a:lnTo>
                  <a:lnTo>
                    <a:pt x="840" y="2031"/>
                  </a:lnTo>
                  <a:lnTo>
                    <a:pt x="749" y="2007"/>
                  </a:lnTo>
                  <a:lnTo>
                    <a:pt x="657" y="1980"/>
                  </a:lnTo>
                  <a:lnTo>
                    <a:pt x="634" y="1969"/>
                  </a:lnTo>
                  <a:lnTo>
                    <a:pt x="615" y="1952"/>
                  </a:lnTo>
                  <a:lnTo>
                    <a:pt x="606" y="1927"/>
                  </a:lnTo>
                  <a:lnTo>
                    <a:pt x="604" y="1903"/>
                  </a:lnTo>
                  <a:lnTo>
                    <a:pt x="624" y="1710"/>
                  </a:lnTo>
                  <a:lnTo>
                    <a:pt x="562" y="1673"/>
                  </a:lnTo>
                  <a:lnTo>
                    <a:pt x="504" y="1625"/>
                  </a:lnTo>
                  <a:lnTo>
                    <a:pt x="449" y="1574"/>
                  </a:lnTo>
                  <a:lnTo>
                    <a:pt x="264" y="1639"/>
                  </a:lnTo>
                  <a:lnTo>
                    <a:pt x="238" y="1644"/>
                  </a:lnTo>
                  <a:lnTo>
                    <a:pt x="213" y="1639"/>
                  </a:lnTo>
                  <a:lnTo>
                    <a:pt x="190" y="1625"/>
                  </a:lnTo>
                  <a:lnTo>
                    <a:pt x="175" y="1606"/>
                  </a:lnTo>
                  <a:lnTo>
                    <a:pt x="126" y="1523"/>
                  </a:lnTo>
                  <a:lnTo>
                    <a:pt x="79" y="1440"/>
                  </a:lnTo>
                  <a:lnTo>
                    <a:pt x="72" y="1414"/>
                  </a:lnTo>
                  <a:lnTo>
                    <a:pt x="72" y="1389"/>
                  </a:lnTo>
                  <a:lnTo>
                    <a:pt x="81" y="1367"/>
                  </a:lnTo>
                  <a:lnTo>
                    <a:pt x="98" y="1346"/>
                  </a:lnTo>
                  <a:lnTo>
                    <a:pt x="247" y="1225"/>
                  </a:lnTo>
                  <a:lnTo>
                    <a:pt x="230" y="1152"/>
                  </a:lnTo>
                  <a:lnTo>
                    <a:pt x="221" y="1078"/>
                  </a:lnTo>
                  <a:lnTo>
                    <a:pt x="219" y="1004"/>
                  </a:lnTo>
                  <a:lnTo>
                    <a:pt x="43" y="921"/>
                  </a:lnTo>
                  <a:lnTo>
                    <a:pt x="21" y="906"/>
                  </a:lnTo>
                  <a:lnTo>
                    <a:pt x="7" y="886"/>
                  </a:lnTo>
                  <a:lnTo>
                    <a:pt x="0" y="861"/>
                  </a:lnTo>
                  <a:lnTo>
                    <a:pt x="4" y="835"/>
                  </a:lnTo>
                  <a:lnTo>
                    <a:pt x="28" y="742"/>
                  </a:lnTo>
                  <a:lnTo>
                    <a:pt x="55" y="652"/>
                  </a:lnTo>
                  <a:lnTo>
                    <a:pt x="62" y="633"/>
                  </a:lnTo>
                  <a:lnTo>
                    <a:pt x="73" y="618"/>
                  </a:lnTo>
                  <a:lnTo>
                    <a:pt x="89" y="606"/>
                  </a:lnTo>
                  <a:lnTo>
                    <a:pt x="109" y="599"/>
                  </a:lnTo>
                  <a:lnTo>
                    <a:pt x="132" y="599"/>
                  </a:lnTo>
                  <a:lnTo>
                    <a:pt x="323" y="621"/>
                  </a:lnTo>
                  <a:lnTo>
                    <a:pt x="362" y="559"/>
                  </a:lnTo>
                  <a:lnTo>
                    <a:pt x="407" y="501"/>
                  </a:lnTo>
                  <a:lnTo>
                    <a:pt x="460" y="446"/>
                  </a:lnTo>
                  <a:lnTo>
                    <a:pt x="394" y="261"/>
                  </a:lnTo>
                  <a:lnTo>
                    <a:pt x="390" y="236"/>
                  </a:lnTo>
                  <a:lnTo>
                    <a:pt x="396" y="212"/>
                  </a:lnTo>
                  <a:lnTo>
                    <a:pt x="407" y="189"/>
                  </a:lnTo>
                  <a:lnTo>
                    <a:pt x="428" y="172"/>
                  </a:lnTo>
                  <a:lnTo>
                    <a:pt x="511" y="125"/>
                  </a:lnTo>
                  <a:lnTo>
                    <a:pt x="594" y="78"/>
                  </a:lnTo>
                  <a:lnTo>
                    <a:pt x="619" y="70"/>
                  </a:lnTo>
                  <a:lnTo>
                    <a:pt x="645" y="70"/>
                  </a:lnTo>
                  <a:lnTo>
                    <a:pt x="668" y="80"/>
                  </a:lnTo>
                  <a:lnTo>
                    <a:pt x="689" y="97"/>
                  </a:lnTo>
                  <a:lnTo>
                    <a:pt x="809" y="246"/>
                  </a:lnTo>
                  <a:lnTo>
                    <a:pt x="883" y="229"/>
                  </a:lnTo>
                  <a:lnTo>
                    <a:pt x="959" y="219"/>
                  </a:lnTo>
                  <a:lnTo>
                    <a:pt x="1036" y="217"/>
                  </a:lnTo>
                  <a:lnTo>
                    <a:pt x="1119" y="42"/>
                  </a:lnTo>
                  <a:lnTo>
                    <a:pt x="1132" y="23"/>
                  </a:lnTo>
                  <a:lnTo>
                    <a:pt x="1149" y="10"/>
                  </a:lnTo>
                  <a:lnTo>
                    <a:pt x="1166" y="4"/>
                  </a:lnTo>
                  <a:lnTo>
                    <a:pt x="1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18"/>
            <p:cNvSpPr>
              <a:spLocks/>
            </p:cNvSpPr>
            <p:nvPr/>
          </p:nvSpPr>
          <p:spPr bwMode="auto">
            <a:xfrm>
              <a:off x="4101" y="1159"/>
              <a:ext cx="489" cy="651"/>
            </a:xfrm>
            <a:custGeom>
              <a:avLst/>
              <a:gdLst>
                <a:gd name="T0" fmla="*/ 570 w 977"/>
                <a:gd name="T1" fmla="*/ 5 h 1302"/>
                <a:gd name="T2" fmla="*/ 658 w 977"/>
                <a:gd name="T3" fmla="*/ 32 h 1302"/>
                <a:gd name="T4" fmla="*/ 728 w 977"/>
                <a:gd name="T5" fmla="*/ 71 h 1302"/>
                <a:gd name="T6" fmla="*/ 775 w 977"/>
                <a:gd name="T7" fmla="*/ 111 h 1302"/>
                <a:gd name="T8" fmla="*/ 802 w 977"/>
                <a:gd name="T9" fmla="*/ 145 h 1302"/>
                <a:gd name="T10" fmla="*/ 809 w 977"/>
                <a:gd name="T11" fmla="*/ 158 h 1302"/>
                <a:gd name="T12" fmla="*/ 819 w 977"/>
                <a:gd name="T13" fmla="*/ 158 h 1302"/>
                <a:gd name="T14" fmla="*/ 840 w 977"/>
                <a:gd name="T15" fmla="*/ 166 h 1302"/>
                <a:gd name="T16" fmla="*/ 868 w 977"/>
                <a:gd name="T17" fmla="*/ 183 h 1302"/>
                <a:gd name="T18" fmla="*/ 898 w 977"/>
                <a:gd name="T19" fmla="*/ 213 h 1302"/>
                <a:gd name="T20" fmla="*/ 925 w 977"/>
                <a:gd name="T21" fmla="*/ 260 h 1302"/>
                <a:gd name="T22" fmla="*/ 943 w 977"/>
                <a:gd name="T23" fmla="*/ 332 h 1302"/>
                <a:gd name="T24" fmla="*/ 949 w 977"/>
                <a:gd name="T25" fmla="*/ 430 h 1302"/>
                <a:gd name="T26" fmla="*/ 938 w 977"/>
                <a:gd name="T27" fmla="*/ 558 h 1302"/>
                <a:gd name="T28" fmla="*/ 921 w 977"/>
                <a:gd name="T29" fmla="*/ 621 h 1302"/>
                <a:gd name="T30" fmla="*/ 943 w 977"/>
                <a:gd name="T31" fmla="*/ 621 h 1302"/>
                <a:gd name="T32" fmla="*/ 964 w 977"/>
                <a:gd name="T33" fmla="*/ 634 h 1302"/>
                <a:gd name="T34" fmla="*/ 975 w 977"/>
                <a:gd name="T35" fmla="*/ 662 h 1302"/>
                <a:gd name="T36" fmla="*/ 977 w 977"/>
                <a:gd name="T37" fmla="*/ 711 h 1302"/>
                <a:gd name="T38" fmla="*/ 960 w 977"/>
                <a:gd name="T39" fmla="*/ 787 h 1302"/>
                <a:gd name="T40" fmla="*/ 932 w 977"/>
                <a:gd name="T41" fmla="*/ 873 h 1302"/>
                <a:gd name="T42" fmla="*/ 904 w 977"/>
                <a:gd name="T43" fmla="*/ 917 h 1302"/>
                <a:gd name="T44" fmla="*/ 879 w 977"/>
                <a:gd name="T45" fmla="*/ 930 h 1302"/>
                <a:gd name="T46" fmla="*/ 853 w 977"/>
                <a:gd name="T47" fmla="*/ 1019 h 1302"/>
                <a:gd name="T48" fmla="*/ 806 w 977"/>
                <a:gd name="T49" fmla="*/ 1111 h 1302"/>
                <a:gd name="T50" fmla="*/ 734 w 977"/>
                <a:gd name="T51" fmla="*/ 1194 h 1302"/>
                <a:gd name="T52" fmla="*/ 645 w 977"/>
                <a:gd name="T53" fmla="*/ 1260 h 1302"/>
                <a:gd name="T54" fmla="*/ 540 w 977"/>
                <a:gd name="T55" fmla="*/ 1296 h 1302"/>
                <a:gd name="T56" fmla="*/ 434 w 977"/>
                <a:gd name="T57" fmla="*/ 1296 h 1302"/>
                <a:gd name="T58" fmla="*/ 330 w 977"/>
                <a:gd name="T59" fmla="*/ 1260 h 1302"/>
                <a:gd name="T60" fmla="*/ 239 w 977"/>
                <a:gd name="T61" fmla="*/ 1194 h 1302"/>
                <a:gd name="T62" fmla="*/ 170 w 977"/>
                <a:gd name="T63" fmla="*/ 1111 h 1302"/>
                <a:gd name="T64" fmla="*/ 122 w 977"/>
                <a:gd name="T65" fmla="*/ 1021 h 1302"/>
                <a:gd name="T66" fmla="*/ 96 w 977"/>
                <a:gd name="T67" fmla="*/ 930 h 1302"/>
                <a:gd name="T68" fmla="*/ 73 w 977"/>
                <a:gd name="T69" fmla="*/ 915 h 1302"/>
                <a:gd name="T70" fmla="*/ 45 w 977"/>
                <a:gd name="T71" fmla="*/ 872 h 1302"/>
                <a:gd name="T72" fmla="*/ 17 w 977"/>
                <a:gd name="T73" fmla="*/ 788 h 1302"/>
                <a:gd name="T74" fmla="*/ 2 w 977"/>
                <a:gd name="T75" fmla="*/ 713 h 1302"/>
                <a:gd name="T76" fmla="*/ 2 w 977"/>
                <a:gd name="T77" fmla="*/ 664 h 1302"/>
                <a:gd name="T78" fmla="*/ 15 w 977"/>
                <a:gd name="T79" fmla="*/ 636 h 1302"/>
                <a:gd name="T80" fmla="*/ 36 w 977"/>
                <a:gd name="T81" fmla="*/ 622 h 1302"/>
                <a:gd name="T82" fmla="*/ 58 w 977"/>
                <a:gd name="T83" fmla="*/ 621 h 1302"/>
                <a:gd name="T84" fmla="*/ 41 w 977"/>
                <a:gd name="T85" fmla="*/ 560 h 1302"/>
                <a:gd name="T86" fmla="*/ 30 w 977"/>
                <a:gd name="T87" fmla="*/ 426 h 1302"/>
                <a:gd name="T88" fmla="*/ 55 w 977"/>
                <a:gd name="T89" fmla="*/ 315 h 1302"/>
                <a:gd name="T90" fmla="*/ 100 w 977"/>
                <a:gd name="T91" fmla="*/ 230 h 1302"/>
                <a:gd name="T92" fmla="*/ 156 w 977"/>
                <a:gd name="T93" fmla="*/ 160 h 1302"/>
                <a:gd name="T94" fmla="*/ 262 w 977"/>
                <a:gd name="T95" fmla="*/ 71 h 1302"/>
                <a:gd name="T96" fmla="*/ 366 w 977"/>
                <a:gd name="T97" fmla="*/ 18 h 1302"/>
                <a:gd name="T98" fmla="*/ 458 w 977"/>
                <a:gd name="T99" fmla="*/ 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7" h="1302">
                  <a:moveTo>
                    <a:pt x="517" y="0"/>
                  </a:moveTo>
                  <a:lnTo>
                    <a:pt x="570" y="5"/>
                  </a:lnTo>
                  <a:lnTo>
                    <a:pt x="617" y="17"/>
                  </a:lnTo>
                  <a:lnTo>
                    <a:pt x="658" y="32"/>
                  </a:lnTo>
                  <a:lnTo>
                    <a:pt x="694" y="51"/>
                  </a:lnTo>
                  <a:lnTo>
                    <a:pt x="728" y="71"/>
                  </a:lnTo>
                  <a:lnTo>
                    <a:pt x="755" y="92"/>
                  </a:lnTo>
                  <a:lnTo>
                    <a:pt x="775" y="111"/>
                  </a:lnTo>
                  <a:lnTo>
                    <a:pt x="791" y="130"/>
                  </a:lnTo>
                  <a:lnTo>
                    <a:pt x="802" y="145"/>
                  </a:lnTo>
                  <a:lnTo>
                    <a:pt x="808" y="154"/>
                  </a:lnTo>
                  <a:lnTo>
                    <a:pt x="809" y="158"/>
                  </a:lnTo>
                  <a:lnTo>
                    <a:pt x="811" y="158"/>
                  </a:lnTo>
                  <a:lnTo>
                    <a:pt x="819" y="158"/>
                  </a:lnTo>
                  <a:lnTo>
                    <a:pt x="826" y="162"/>
                  </a:lnTo>
                  <a:lnTo>
                    <a:pt x="840" y="166"/>
                  </a:lnTo>
                  <a:lnTo>
                    <a:pt x="853" y="171"/>
                  </a:lnTo>
                  <a:lnTo>
                    <a:pt x="868" y="183"/>
                  </a:lnTo>
                  <a:lnTo>
                    <a:pt x="883" y="196"/>
                  </a:lnTo>
                  <a:lnTo>
                    <a:pt x="898" y="213"/>
                  </a:lnTo>
                  <a:lnTo>
                    <a:pt x="911" y="234"/>
                  </a:lnTo>
                  <a:lnTo>
                    <a:pt x="925" y="260"/>
                  </a:lnTo>
                  <a:lnTo>
                    <a:pt x="936" y="294"/>
                  </a:lnTo>
                  <a:lnTo>
                    <a:pt x="943" y="332"/>
                  </a:lnTo>
                  <a:lnTo>
                    <a:pt x="949" y="377"/>
                  </a:lnTo>
                  <a:lnTo>
                    <a:pt x="949" y="430"/>
                  </a:lnTo>
                  <a:lnTo>
                    <a:pt x="945" y="490"/>
                  </a:lnTo>
                  <a:lnTo>
                    <a:pt x="938" y="558"/>
                  </a:lnTo>
                  <a:lnTo>
                    <a:pt x="930" y="588"/>
                  </a:lnTo>
                  <a:lnTo>
                    <a:pt x="921" y="621"/>
                  </a:lnTo>
                  <a:lnTo>
                    <a:pt x="932" y="619"/>
                  </a:lnTo>
                  <a:lnTo>
                    <a:pt x="943" y="621"/>
                  </a:lnTo>
                  <a:lnTo>
                    <a:pt x="955" y="626"/>
                  </a:lnTo>
                  <a:lnTo>
                    <a:pt x="964" y="634"/>
                  </a:lnTo>
                  <a:lnTo>
                    <a:pt x="972" y="645"/>
                  </a:lnTo>
                  <a:lnTo>
                    <a:pt x="975" y="662"/>
                  </a:lnTo>
                  <a:lnTo>
                    <a:pt x="977" y="685"/>
                  </a:lnTo>
                  <a:lnTo>
                    <a:pt x="977" y="711"/>
                  </a:lnTo>
                  <a:lnTo>
                    <a:pt x="972" y="747"/>
                  </a:lnTo>
                  <a:lnTo>
                    <a:pt x="960" y="787"/>
                  </a:lnTo>
                  <a:lnTo>
                    <a:pt x="945" y="836"/>
                  </a:lnTo>
                  <a:lnTo>
                    <a:pt x="932" y="873"/>
                  </a:lnTo>
                  <a:lnTo>
                    <a:pt x="917" y="900"/>
                  </a:lnTo>
                  <a:lnTo>
                    <a:pt x="904" y="917"/>
                  </a:lnTo>
                  <a:lnTo>
                    <a:pt x="891" y="926"/>
                  </a:lnTo>
                  <a:lnTo>
                    <a:pt x="879" y="930"/>
                  </a:lnTo>
                  <a:lnTo>
                    <a:pt x="870" y="973"/>
                  </a:lnTo>
                  <a:lnTo>
                    <a:pt x="853" y="1019"/>
                  </a:lnTo>
                  <a:lnTo>
                    <a:pt x="832" y="1066"/>
                  </a:lnTo>
                  <a:lnTo>
                    <a:pt x="806" y="1111"/>
                  </a:lnTo>
                  <a:lnTo>
                    <a:pt x="772" y="1155"/>
                  </a:lnTo>
                  <a:lnTo>
                    <a:pt x="734" y="1194"/>
                  </a:lnTo>
                  <a:lnTo>
                    <a:pt x="692" y="1230"/>
                  </a:lnTo>
                  <a:lnTo>
                    <a:pt x="645" y="1260"/>
                  </a:lnTo>
                  <a:lnTo>
                    <a:pt x="592" y="1283"/>
                  </a:lnTo>
                  <a:lnTo>
                    <a:pt x="540" y="1296"/>
                  </a:lnTo>
                  <a:lnTo>
                    <a:pt x="487" y="1302"/>
                  </a:lnTo>
                  <a:lnTo>
                    <a:pt x="434" y="1296"/>
                  </a:lnTo>
                  <a:lnTo>
                    <a:pt x="383" y="1283"/>
                  </a:lnTo>
                  <a:lnTo>
                    <a:pt x="330" y="1260"/>
                  </a:lnTo>
                  <a:lnTo>
                    <a:pt x="283" y="1230"/>
                  </a:lnTo>
                  <a:lnTo>
                    <a:pt x="239" y="1194"/>
                  </a:lnTo>
                  <a:lnTo>
                    <a:pt x="202" y="1155"/>
                  </a:lnTo>
                  <a:lnTo>
                    <a:pt x="170" y="1111"/>
                  </a:lnTo>
                  <a:lnTo>
                    <a:pt x="143" y="1066"/>
                  </a:lnTo>
                  <a:lnTo>
                    <a:pt x="122" y="1021"/>
                  </a:lnTo>
                  <a:lnTo>
                    <a:pt x="105" y="973"/>
                  </a:lnTo>
                  <a:lnTo>
                    <a:pt x="96" y="930"/>
                  </a:lnTo>
                  <a:lnTo>
                    <a:pt x="85" y="926"/>
                  </a:lnTo>
                  <a:lnTo>
                    <a:pt x="73" y="915"/>
                  </a:lnTo>
                  <a:lnTo>
                    <a:pt x="60" y="898"/>
                  </a:lnTo>
                  <a:lnTo>
                    <a:pt x="45" y="872"/>
                  </a:lnTo>
                  <a:lnTo>
                    <a:pt x="32" y="836"/>
                  </a:lnTo>
                  <a:lnTo>
                    <a:pt x="17" y="788"/>
                  </a:lnTo>
                  <a:lnTo>
                    <a:pt x="7" y="747"/>
                  </a:lnTo>
                  <a:lnTo>
                    <a:pt x="2" y="713"/>
                  </a:lnTo>
                  <a:lnTo>
                    <a:pt x="0" y="687"/>
                  </a:lnTo>
                  <a:lnTo>
                    <a:pt x="2" y="664"/>
                  </a:lnTo>
                  <a:lnTo>
                    <a:pt x="7" y="647"/>
                  </a:lnTo>
                  <a:lnTo>
                    <a:pt x="15" y="636"/>
                  </a:lnTo>
                  <a:lnTo>
                    <a:pt x="24" y="628"/>
                  </a:lnTo>
                  <a:lnTo>
                    <a:pt x="36" y="622"/>
                  </a:lnTo>
                  <a:lnTo>
                    <a:pt x="47" y="621"/>
                  </a:lnTo>
                  <a:lnTo>
                    <a:pt x="58" y="621"/>
                  </a:lnTo>
                  <a:lnTo>
                    <a:pt x="49" y="590"/>
                  </a:lnTo>
                  <a:lnTo>
                    <a:pt x="41" y="560"/>
                  </a:lnTo>
                  <a:lnTo>
                    <a:pt x="32" y="490"/>
                  </a:lnTo>
                  <a:lnTo>
                    <a:pt x="30" y="426"/>
                  </a:lnTo>
                  <a:lnTo>
                    <a:pt x="39" y="362"/>
                  </a:lnTo>
                  <a:lnTo>
                    <a:pt x="55" y="315"/>
                  </a:lnTo>
                  <a:lnTo>
                    <a:pt x="75" y="269"/>
                  </a:lnTo>
                  <a:lnTo>
                    <a:pt x="100" y="230"/>
                  </a:lnTo>
                  <a:lnTo>
                    <a:pt x="126" y="192"/>
                  </a:lnTo>
                  <a:lnTo>
                    <a:pt x="156" y="160"/>
                  </a:lnTo>
                  <a:lnTo>
                    <a:pt x="205" y="111"/>
                  </a:lnTo>
                  <a:lnTo>
                    <a:pt x="262" y="71"/>
                  </a:lnTo>
                  <a:lnTo>
                    <a:pt x="311" y="41"/>
                  </a:lnTo>
                  <a:lnTo>
                    <a:pt x="366" y="18"/>
                  </a:lnTo>
                  <a:lnTo>
                    <a:pt x="411" y="7"/>
                  </a:lnTo>
                  <a:lnTo>
                    <a:pt x="458" y="1"/>
                  </a:lnTo>
                  <a:lnTo>
                    <a:pt x="5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6" name="Group 21"/>
          <p:cNvGrpSpPr>
            <a:grpSpLocks noChangeAspect="1"/>
          </p:cNvGrpSpPr>
          <p:nvPr/>
        </p:nvGrpSpPr>
        <p:grpSpPr bwMode="auto">
          <a:xfrm>
            <a:off x="379910" y="4856293"/>
            <a:ext cx="640080" cy="616578"/>
            <a:chOff x="2559" y="927"/>
            <a:chExt cx="2560" cy="2466"/>
          </a:xfrm>
          <a:solidFill>
            <a:schemeClr val="bg1"/>
          </a:solidFill>
        </p:grpSpPr>
        <p:sp>
          <p:nvSpPr>
            <p:cNvPr id="167" name="Freeform 23"/>
            <p:cNvSpPr>
              <a:spLocks/>
            </p:cNvSpPr>
            <p:nvPr/>
          </p:nvSpPr>
          <p:spPr bwMode="auto">
            <a:xfrm>
              <a:off x="3420" y="3152"/>
              <a:ext cx="838" cy="241"/>
            </a:xfrm>
            <a:custGeom>
              <a:avLst/>
              <a:gdLst>
                <a:gd name="T0" fmla="*/ 1411 w 1677"/>
                <a:gd name="T1" fmla="*/ 0 h 481"/>
                <a:gd name="T2" fmla="*/ 1467 w 1677"/>
                <a:gd name="T3" fmla="*/ 83 h 481"/>
                <a:gd name="T4" fmla="*/ 1531 w 1677"/>
                <a:gd name="T5" fmla="*/ 163 h 481"/>
                <a:gd name="T6" fmla="*/ 1601 w 1677"/>
                <a:gd name="T7" fmla="*/ 237 h 481"/>
                <a:gd name="T8" fmla="*/ 1677 w 1677"/>
                <a:gd name="T9" fmla="*/ 307 h 481"/>
                <a:gd name="T10" fmla="*/ 1565 w 1677"/>
                <a:gd name="T11" fmla="*/ 352 h 481"/>
                <a:gd name="T12" fmla="*/ 1450 w 1677"/>
                <a:gd name="T13" fmla="*/ 391 h 481"/>
                <a:gd name="T14" fmla="*/ 1334 w 1677"/>
                <a:gd name="T15" fmla="*/ 424 h 481"/>
                <a:gd name="T16" fmla="*/ 1213 w 1677"/>
                <a:gd name="T17" fmla="*/ 448 h 481"/>
                <a:gd name="T18" fmla="*/ 1090 w 1677"/>
                <a:gd name="T19" fmla="*/ 467 h 481"/>
                <a:gd name="T20" fmla="*/ 966 w 1677"/>
                <a:gd name="T21" fmla="*/ 478 h 481"/>
                <a:gd name="T22" fmla="*/ 838 w 1677"/>
                <a:gd name="T23" fmla="*/ 481 h 481"/>
                <a:gd name="T24" fmla="*/ 713 w 1677"/>
                <a:gd name="T25" fmla="*/ 478 h 481"/>
                <a:gd name="T26" fmla="*/ 587 w 1677"/>
                <a:gd name="T27" fmla="*/ 467 h 481"/>
                <a:gd name="T28" fmla="*/ 464 w 1677"/>
                <a:gd name="T29" fmla="*/ 448 h 481"/>
                <a:gd name="T30" fmla="*/ 345 w 1677"/>
                <a:gd name="T31" fmla="*/ 424 h 481"/>
                <a:gd name="T32" fmla="*/ 227 w 1677"/>
                <a:gd name="T33" fmla="*/ 391 h 481"/>
                <a:gd name="T34" fmla="*/ 112 w 1677"/>
                <a:gd name="T35" fmla="*/ 352 h 481"/>
                <a:gd name="T36" fmla="*/ 0 w 1677"/>
                <a:gd name="T37" fmla="*/ 307 h 481"/>
                <a:gd name="T38" fmla="*/ 76 w 1677"/>
                <a:gd name="T39" fmla="*/ 239 h 481"/>
                <a:gd name="T40" fmla="*/ 146 w 1677"/>
                <a:gd name="T41" fmla="*/ 164 h 481"/>
                <a:gd name="T42" fmla="*/ 210 w 1677"/>
                <a:gd name="T43" fmla="*/ 83 h 481"/>
                <a:gd name="T44" fmla="*/ 267 w 1677"/>
                <a:gd name="T45" fmla="*/ 0 h 481"/>
                <a:gd name="T46" fmla="*/ 376 w 1677"/>
                <a:gd name="T47" fmla="*/ 34 h 481"/>
                <a:gd name="T48" fmla="*/ 488 w 1677"/>
                <a:gd name="T49" fmla="*/ 60 h 481"/>
                <a:gd name="T50" fmla="*/ 602 w 1677"/>
                <a:gd name="T51" fmla="*/ 80 h 481"/>
                <a:gd name="T52" fmla="*/ 719 w 1677"/>
                <a:gd name="T53" fmla="*/ 93 h 481"/>
                <a:gd name="T54" fmla="*/ 838 w 1677"/>
                <a:gd name="T55" fmla="*/ 97 h 481"/>
                <a:gd name="T56" fmla="*/ 958 w 1677"/>
                <a:gd name="T57" fmla="*/ 93 h 481"/>
                <a:gd name="T58" fmla="*/ 1076 w 1677"/>
                <a:gd name="T59" fmla="*/ 80 h 481"/>
                <a:gd name="T60" fmla="*/ 1191 w 1677"/>
                <a:gd name="T61" fmla="*/ 60 h 481"/>
                <a:gd name="T62" fmla="*/ 1303 w 1677"/>
                <a:gd name="T63" fmla="*/ 34 h 481"/>
                <a:gd name="T64" fmla="*/ 1411 w 1677"/>
                <a:gd name="T6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7" h="481">
                  <a:moveTo>
                    <a:pt x="1411" y="0"/>
                  </a:moveTo>
                  <a:lnTo>
                    <a:pt x="1467" y="83"/>
                  </a:lnTo>
                  <a:lnTo>
                    <a:pt x="1531" y="163"/>
                  </a:lnTo>
                  <a:lnTo>
                    <a:pt x="1601" y="237"/>
                  </a:lnTo>
                  <a:lnTo>
                    <a:pt x="1677" y="307"/>
                  </a:lnTo>
                  <a:lnTo>
                    <a:pt x="1565" y="352"/>
                  </a:lnTo>
                  <a:lnTo>
                    <a:pt x="1450" y="391"/>
                  </a:lnTo>
                  <a:lnTo>
                    <a:pt x="1334" y="424"/>
                  </a:lnTo>
                  <a:lnTo>
                    <a:pt x="1213" y="448"/>
                  </a:lnTo>
                  <a:lnTo>
                    <a:pt x="1090" y="467"/>
                  </a:lnTo>
                  <a:lnTo>
                    <a:pt x="966" y="478"/>
                  </a:lnTo>
                  <a:lnTo>
                    <a:pt x="838" y="481"/>
                  </a:lnTo>
                  <a:lnTo>
                    <a:pt x="713" y="478"/>
                  </a:lnTo>
                  <a:lnTo>
                    <a:pt x="587" y="467"/>
                  </a:lnTo>
                  <a:lnTo>
                    <a:pt x="464" y="448"/>
                  </a:lnTo>
                  <a:lnTo>
                    <a:pt x="345" y="424"/>
                  </a:lnTo>
                  <a:lnTo>
                    <a:pt x="227" y="391"/>
                  </a:lnTo>
                  <a:lnTo>
                    <a:pt x="112" y="352"/>
                  </a:lnTo>
                  <a:lnTo>
                    <a:pt x="0" y="307"/>
                  </a:lnTo>
                  <a:lnTo>
                    <a:pt x="76" y="239"/>
                  </a:lnTo>
                  <a:lnTo>
                    <a:pt x="146" y="164"/>
                  </a:lnTo>
                  <a:lnTo>
                    <a:pt x="210" y="83"/>
                  </a:lnTo>
                  <a:lnTo>
                    <a:pt x="267" y="0"/>
                  </a:lnTo>
                  <a:lnTo>
                    <a:pt x="376" y="34"/>
                  </a:lnTo>
                  <a:lnTo>
                    <a:pt x="488" y="60"/>
                  </a:lnTo>
                  <a:lnTo>
                    <a:pt x="602" y="80"/>
                  </a:lnTo>
                  <a:lnTo>
                    <a:pt x="719" y="93"/>
                  </a:lnTo>
                  <a:lnTo>
                    <a:pt x="838" y="97"/>
                  </a:lnTo>
                  <a:lnTo>
                    <a:pt x="958" y="93"/>
                  </a:lnTo>
                  <a:lnTo>
                    <a:pt x="1076" y="80"/>
                  </a:lnTo>
                  <a:lnTo>
                    <a:pt x="1191" y="60"/>
                  </a:lnTo>
                  <a:lnTo>
                    <a:pt x="1303" y="34"/>
                  </a:lnTo>
                  <a:lnTo>
                    <a:pt x="14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24"/>
            <p:cNvSpPr>
              <a:spLocks/>
            </p:cNvSpPr>
            <p:nvPr/>
          </p:nvSpPr>
          <p:spPr bwMode="auto">
            <a:xfrm>
              <a:off x="2790" y="1488"/>
              <a:ext cx="486" cy="726"/>
            </a:xfrm>
            <a:custGeom>
              <a:avLst/>
              <a:gdLst>
                <a:gd name="T0" fmla="*/ 839 w 974"/>
                <a:gd name="T1" fmla="*/ 0 h 1452"/>
                <a:gd name="T2" fmla="*/ 862 w 974"/>
                <a:gd name="T3" fmla="*/ 101 h 1452"/>
                <a:gd name="T4" fmla="*/ 891 w 974"/>
                <a:gd name="T5" fmla="*/ 199 h 1452"/>
                <a:gd name="T6" fmla="*/ 929 w 974"/>
                <a:gd name="T7" fmla="*/ 293 h 1452"/>
                <a:gd name="T8" fmla="*/ 974 w 974"/>
                <a:gd name="T9" fmla="*/ 383 h 1452"/>
                <a:gd name="T10" fmla="*/ 888 w 974"/>
                <a:gd name="T11" fmla="*/ 463 h 1452"/>
                <a:gd name="T12" fmla="*/ 809 w 974"/>
                <a:gd name="T13" fmla="*/ 546 h 1452"/>
                <a:gd name="T14" fmla="*/ 735 w 974"/>
                <a:gd name="T15" fmla="*/ 635 h 1452"/>
                <a:gd name="T16" fmla="*/ 666 w 974"/>
                <a:gd name="T17" fmla="*/ 728 h 1452"/>
                <a:gd name="T18" fmla="*/ 606 w 974"/>
                <a:gd name="T19" fmla="*/ 826 h 1452"/>
                <a:gd name="T20" fmla="*/ 550 w 974"/>
                <a:gd name="T21" fmla="*/ 928 h 1452"/>
                <a:gd name="T22" fmla="*/ 502 w 974"/>
                <a:gd name="T23" fmla="*/ 1036 h 1452"/>
                <a:gd name="T24" fmla="*/ 460 w 974"/>
                <a:gd name="T25" fmla="*/ 1146 h 1452"/>
                <a:gd name="T26" fmla="*/ 427 w 974"/>
                <a:gd name="T27" fmla="*/ 1259 h 1452"/>
                <a:gd name="T28" fmla="*/ 401 w 974"/>
                <a:gd name="T29" fmla="*/ 1376 h 1452"/>
                <a:gd name="T30" fmla="*/ 298 w 974"/>
                <a:gd name="T31" fmla="*/ 1382 h 1452"/>
                <a:gd name="T32" fmla="*/ 197 w 974"/>
                <a:gd name="T33" fmla="*/ 1397 h 1452"/>
                <a:gd name="T34" fmla="*/ 98 w 974"/>
                <a:gd name="T35" fmla="*/ 1421 h 1452"/>
                <a:gd name="T36" fmla="*/ 0 w 974"/>
                <a:gd name="T37" fmla="*/ 1452 h 1452"/>
                <a:gd name="T38" fmla="*/ 20 w 974"/>
                <a:gd name="T39" fmla="*/ 1317 h 1452"/>
                <a:gd name="T40" fmla="*/ 50 w 974"/>
                <a:gd name="T41" fmla="*/ 1183 h 1452"/>
                <a:gd name="T42" fmla="*/ 86 w 974"/>
                <a:gd name="T43" fmla="*/ 1054 h 1452"/>
                <a:gd name="T44" fmla="*/ 131 w 974"/>
                <a:gd name="T45" fmla="*/ 928 h 1452"/>
                <a:gd name="T46" fmla="*/ 182 w 974"/>
                <a:gd name="T47" fmla="*/ 806 h 1452"/>
                <a:gd name="T48" fmla="*/ 242 w 974"/>
                <a:gd name="T49" fmla="*/ 688 h 1452"/>
                <a:gd name="T50" fmla="*/ 309 w 974"/>
                <a:gd name="T51" fmla="*/ 574 h 1452"/>
                <a:gd name="T52" fmla="*/ 382 w 974"/>
                <a:gd name="T53" fmla="*/ 466 h 1452"/>
                <a:gd name="T54" fmla="*/ 461 w 974"/>
                <a:gd name="T55" fmla="*/ 362 h 1452"/>
                <a:gd name="T56" fmla="*/ 547 w 974"/>
                <a:gd name="T57" fmla="*/ 262 h 1452"/>
                <a:gd name="T58" fmla="*/ 638 w 974"/>
                <a:gd name="T59" fmla="*/ 169 h 1452"/>
                <a:gd name="T60" fmla="*/ 736 w 974"/>
                <a:gd name="T61" fmla="*/ 82 h 1452"/>
                <a:gd name="T62" fmla="*/ 839 w 974"/>
                <a:gd name="T63" fmla="*/ 0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4" h="1452">
                  <a:moveTo>
                    <a:pt x="839" y="0"/>
                  </a:moveTo>
                  <a:lnTo>
                    <a:pt x="862" y="101"/>
                  </a:lnTo>
                  <a:lnTo>
                    <a:pt x="891" y="199"/>
                  </a:lnTo>
                  <a:lnTo>
                    <a:pt x="929" y="293"/>
                  </a:lnTo>
                  <a:lnTo>
                    <a:pt x="974" y="383"/>
                  </a:lnTo>
                  <a:lnTo>
                    <a:pt x="888" y="463"/>
                  </a:lnTo>
                  <a:lnTo>
                    <a:pt x="809" y="546"/>
                  </a:lnTo>
                  <a:lnTo>
                    <a:pt x="735" y="635"/>
                  </a:lnTo>
                  <a:lnTo>
                    <a:pt x="666" y="728"/>
                  </a:lnTo>
                  <a:lnTo>
                    <a:pt x="606" y="826"/>
                  </a:lnTo>
                  <a:lnTo>
                    <a:pt x="550" y="928"/>
                  </a:lnTo>
                  <a:lnTo>
                    <a:pt x="502" y="1036"/>
                  </a:lnTo>
                  <a:lnTo>
                    <a:pt x="460" y="1146"/>
                  </a:lnTo>
                  <a:lnTo>
                    <a:pt x="427" y="1259"/>
                  </a:lnTo>
                  <a:lnTo>
                    <a:pt x="401" y="1376"/>
                  </a:lnTo>
                  <a:lnTo>
                    <a:pt x="298" y="1382"/>
                  </a:lnTo>
                  <a:lnTo>
                    <a:pt x="197" y="1397"/>
                  </a:lnTo>
                  <a:lnTo>
                    <a:pt x="98" y="1421"/>
                  </a:lnTo>
                  <a:lnTo>
                    <a:pt x="0" y="1452"/>
                  </a:lnTo>
                  <a:lnTo>
                    <a:pt x="20" y="1317"/>
                  </a:lnTo>
                  <a:lnTo>
                    <a:pt x="50" y="1183"/>
                  </a:lnTo>
                  <a:lnTo>
                    <a:pt x="86" y="1054"/>
                  </a:lnTo>
                  <a:lnTo>
                    <a:pt x="131" y="928"/>
                  </a:lnTo>
                  <a:lnTo>
                    <a:pt x="182" y="806"/>
                  </a:lnTo>
                  <a:lnTo>
                    <a:pt x="242" y="688"/>
                  </a:lnTo>
                  <a:lnTo>
                    <a:pt x="309" y="574"/>
                  </a:lnTo>
                  <a:lnTo>
                    <a:pt x="382" y="466"/>
                  </a:lnTo>
                  <a:lnTo>
                    <a:pt x="461" y="362"/>
                  </a:lnTo>
                  <a:lnTo>
                    <a:pt x="547" y="262"/>
                  </a:lnTo>
                  <a:lnTo>
                    <a:pt x="638" y="169"/>
                  </a:lnTo>
                  <a:lnTo>
                    <a:pt x="736" y="82"/>
                  </a:lnTo>
                  <a:lnTo>
                    <a:pt x="8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25"/>
            <p:cNvSpPr>
              <a:spLocks/>
            </p:cNvSpPr>
            <p:nvPr/>
          </p:nvSpPr>
          <p:spPr bwMode="auto">
            <a:xfrm>
              <a:off x="4403" y="1488"/>
              <a:ext cx="486" cy="726"/>
            </a:xfrm>
            <a:custGeom>
              <a:avLst/>
              <a:gdLst>
                <a:gd name="T0" fmla="*/ 133 w 972"/>
                <a:gd name="T1" fmla="*/ 0 h 1452"/>
                <a:gd name="T2" fmla="*/ 236 w 972"/>
                <a:gd name="T3" fmla="*/ 82 h 1452"/>
                <a:gd name="T4" fmla="*/ 334 w 972"/>
                <a:gd name="T5" fmla="*/ 169 h 1452"/>
                <a:gd name="T6" fmla="*/ 425 w 972"/>
                <a:gd name="T7" fmla="*/ 262 h 1452"/>
                <a:gd name="T8" fmla="*/ 511 w 972"/>
                <a:gd name="T9" fmla="*/ 362 h 1452"/>
                <a:gd name="T10" fmla="*/ 591 w 972"/>
                <a:gd name="T11" fmla="*/ 466 h 1452"/>
                <a:gd name="T12" fmla="*/ 664 w 972"/>
                <a:gd name="T13" fmla="*/ 574 h 1452"/>
                <a:gd name="T14" fmla="*/ 731 w 972"/>
                <a:gd name="T15" fmla="*/ 688 h 1452"/>
                <a:gd name="T16" fmla="*/ 790 w 972"/>
                <a:gd name="T17" fmla="*/ 806 h 1452"/>
                <a:gd name="T18" fmla="*/ 843 w 972"/>
                <a:gd name="T19" fmla="*/ 928 h 1452"/>
                <a:gd name="T20" fmla="*/ 886 w 972"/>
                <a:gd name="T21" fmla="*/ 1054 h 1452"/>
                <a:gd name="T22" fmla="*/ 924 w 972"/>
                <a:gd name="T23" fmla="*/ 1183 h 1452"/>
                <a:gd name="T24" fmla="*/ 953 w 972"/>
                <a:gd name="T25" fmla="*/ 1317 h 1452"/>
                <a:gd name="T26" fmla="*/ 972 w 972"/>
                <a:gd name="T27" fmla="*/ 1452 h 1452"/>
                <a:gd name="T28" fmla="*/ 875 w 972"/>
                <a:gd name="T29" fmla="*/ 1421 h 1452"/>
                <a:gd name="T30" fmla="*/ 776 w 972"/>
                <a:gd name="T31" fmla="*/ 1397 h 1452"/>
                <a:gd name="T32" fmla="*/ 675 w 972"/>
                <a:gd name="T33" fmla="*/ 1382 h 1452"/>
                <a:gd name="T34" fmla="*/ 573 w 972"/>
                <a:gd name="T35" fmla="*/ 1376 h 1452"/>
                <a:gd name="T36" fmla="*/ 546 w 972"/>
                <a:gd name="T37" fmla="*/ 1259 h 1452"/>
                <a:gd name="T38" fmla="*/ 512 w 972"/>
                <a:gd name="T39" fmla="*/ 1146 h 1452"/>
                <a:gd name="T40" fmla="*/ 472 w 972"/>
                <a:gd name="T41" fmla="*/ 1036 h 1452"/>
                <a:gd name="T42" fmla="*/ 424 w 972"/>
                <a:gd name="T43" fmla="*/ 928 h 1452"/>
                <a:gd name="T44" fmla="*/ 368 w 972"/>
                <a:gd name="T45" fmla="*/ 826 h 1452"/>
                <a:gd name="T46" fmla="*/ 306 w 972"/>
                <a:gd name="T47" fmla="*/ 728 h 1452"/>
                <a:gd name="T48" fmla="*/ 237 w 972"/>
                <a:gd name="T49" fmla="*/ 635 h 1452"/>
                <a:gd name="T50" fmla="*/ 164 w 972"/>
                <a:gd name="T51" fmla="*/ 546 h 1452"/>
                <a:gd name="T52" fmla="*/ 84 w 972"/>
                <a:gd name="T53" fmla="*/ 463 h 1452"/>
                <a:gd name="T54" fmla="*/ 0 w 972"/>
                <a:gd name="T55" fmla="*/ 383 h 1452"/>
                <a:gd name="T56" fmla="*/ 43 w 972"/>
                <a:gd name="T57" fmla="*/ 293 h 1452"/>
                <a:gd name="T58" fmla="*/ 82 w 972"/>
                <a:gd name="T59" fmla="*/ 199 h 1452"/>
                <a:gd name="T60" fmla="*/ 112 w 972"/>
                <a:gd name="T61" fmla="*/ 101 h 1452"/>
                <a:gd name="T62" fmla="*/ 133 w 972"/>
                <a:gd name="T63" fmla="*/ 0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2" h="1452">
                  <a:moveTo>
                    <a:pt x="133" y="0"/>
                  </a:moveTo>
                  <a:lnTo>
                    <a:pt x="236" y="82"/>
                  </a:lnTo>
                  <a:lnTo>
                    <a:pt x="334" y="169"/>
                  </a:lnTo>
                  <a:lnTo>
                    <a:pt x="425" y="262"/>
                  </a:lnTo>
                  <a:lnTo>
                    <a:pt x="511" y="362"/>
                  </a:lnTo>
                  <a:lnTo>
                    <a:pt x="591" y="466"/>
                  </a:lnTo>
                  <a:lnTo>
                    <a:pt x="664" y="574"/>
                  </a:lnTo>
                  <a:lnTo>
                    <a:pt x="731" y="688"/>
                  </a:lnTo>
                  <a:lnTo>
                    <a:pt x="790" y="806"/>
                  </a:lnTo>
                  <a:lnTo>
                    <a:pt x="843" y="928"/>
                  </a:lnTo>
                  <a:lnTo>
                    <a:pt x="886" y="1054"/>
                  </a:lnTo>
                  <a:lnTo>
                    <a:pt x="924" y="1183"/>
                  </a:lnTo>
                  <a:lnTo>
                    <a:pt x="953" y="1317"/>
                  </a:lnTo>
                  <a:lnTo>
                    <a:pt x="972" y="1452"/>
                  </a:lnTo>
                  <a:lnTo>
                    <a:pt x="875" y="1421"/>
                  </a:lnTo>
                  <a:lnTo>
                    <a:pt x="776" y="1397"/>
                  </a:lnTo>
                  <a:lnTo>
                    <a:pt x="675" y="1382"/>
                  </a:lnTo>
                  <a:lnTo>
                    <a:pt x="573" y="1376"/>
                  </a:lnTo>
                  <a:lnTo>
                    <a:pt x="546" y="1259"/>
                  </a:lnTo>
                  <a:lnTo>
                    <a:pt x="512" y="1146"/>
                  </a:lnTo>
                  <a:lnTo>
                    <a:pt x="472" y="1036"/>
                  </a:lnTo>
                  <a:lnTo>
                    <a:pt x="424" y="928"/>
                  </a:lnTo>
                  <a:lnTo>
                    <a:pt x="368" y="826"/>
                  </a:lnTo>
                  <a:lnTo>
                    <a:pt x="306" y="728"/>
                  </a:lnTo>
                  <a:lnTo>
                    <a:pt x="237" y="635"/>
                  </a:lnTo>
                  <a:lnTo>
                    <a:pt x="164" y="546"/>
                  </a:lnTo>
                  <a:lnTo>
                    <a:pt x="84" y="463"/>
                  </a:lnTo>
                  <a:lnTo>
                    <a:pt x="0" y="383"/>
                  </a:lnTo>
                  <a:lnTo>
                    <a:pt x="43" y="293"/>
                  </a:lnTo>
                  <a:lnTo>
                    <a:pt x="82" y="199"/>
                  </a:lnTo>
                  <a:lnTo>
                    <a:pt x="112" y="101"/>
                  </a:lnTo>
                  <a:lnTo>
                    <a:pt x="1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26"/>
            <p:cNvSpPr>
              <a:spLocks/>
            </p:cNvSpPr>
            <p:nvPr/>
          </p:nvSpPr>
          <p:spPr bwMode="auto">
            <a:xfrm>
              <a:off x="3391" y="927"/>
              <a:ext cx="897" cy="897"/>
            </a:xfrm>
            <a:custGeom>
              <a:avLst/>
              <a:gdLst>
                <a:gd name="T0" fmla="*/ 987 w 1793"/>
                <a:gd name="T1" fmla="*/ 5 h 1794"/>
                <a:gd name="T2" fmla="*/ 1163 w 1793"/>
                <a:gd name="T3" fmla="*/ 40 h 1794"/>
                <a:gd name="T4" fmla="*/ 1324 w 1793"/>
                <a:gd name="T5" fmla="*/ 109 h 1794"/>
                <a:gd name="T6" fmla="*/ 1467 w 1793"/>
                <a:gd name="T7" fmla="*/ 205 h 1794"/>
                <a:gd name="T8" fmla="*/ 1588 w 1793"/>
                <a:gd name="T9" fmla="*/ 326 h 1794"/>
                <a:gd name="T10" fmla="*/ 1684 w 1793"/>
                <a:gd name="T11" fmla="*/ 469 h 1794"/>
                <a:gd name="T12" fmla="*/ 1753 w 1793"/>
                <a:gd name="T13" fmla="*/ 630 h 1794"/>
                <a:gd name="T14" fmla="*/ 1788 w 1793"/>
                <a:gd name="T15" fmla="*/ 804 h 1794"/>
                <a:gd name="T16" fmla="*/ 1788 w 1793"/>
                <a:gd name="T17" fmla="*/ 988 h 1794"/>
                <a:gd name="T18" fmla="*/ 1753 w 1793"/>
                <a:gd name="T19" fmla="*/ 1163 h 1794"/>
                <a:gd name="T20" fmla="*/ 1684 w 1793"/>
                <a:gd name="T21" fmla="*/ 1325 h 1794"/>
                <a:gd name="T22" fmla="*/ 1588 w 1793"/>
                <a:gd name="T23" fmla="*/ 1467 h 1794"/>
                <a:gd name="T24" fmla="*/ 1467 w 1793"/>
                <a:gd name="T25" fmla="*/ 1589 h 1794"/>
                <a:gd name="T26" fmla="*/ 1324 w 1793"/>
                <a:gd name="T27" fmla="*/ 1685 h 1794"/>
                <a:gd name="T28" fmla="*/ 1163 w 1793"/>
                <a:gd name="T29" fmla="*/ 1753 h 1794"/>
                <a:gd name="T30" fmla="*/ 987 w 1793"/>
                <a:gd name="T31" fmla="*/ 1789 h 1794"/>
                <a:gd name="T32" fmla="*/ 804 w 1793"/>
                <a:gd name="T33" fmla="*/ 1789 h 1794"/>
                <a:gd name="T34" fmla="*/ 630 w 1793"/>
                <a:gd name="T35" fmla="*/ 1753 h 1794"/>
                <a:gd name="T36" fmla="*/ 468 w 1793"/>
                <a:gd name="T37" fmla="*/ 1685 h 1794"/>
                <a:gd name="T38" fmla="*/ 326 w 1793"/>
                <a:gd name="T39" fmla="*/ 1589 h 1794"/>
                <a:gd name="T40" fmla="*/ 204 w 1793"/>
                <a:gd name="T41" fmla="*/ 1467 h 1794"/>
                <a:gd name="T42" fmla="*/ 108 w 1793"/>
                <a:gd name="T43" fmla="*/ 1325 h 1794"/>
                <a:gd name="T44" fmla="*/ 40 w 1793"/>
                <a:gd name="T45" fmla="*/ 1163 h 1794"/>
                <a:gd name="T46" fmla="*/ 4 w 1793"/>
                <a:gd name="T47" fmla="*/ 988 h 1794"/>
                <a:gd name="T48" fmla="*/ 4 w 1793"/>
                <a:gd name="T49" fmla="*/ 804 h 1794"/>
                <a:gd name="T50" fmla="*/ 40 w 1793"/>
                <a:gd name="T51" fmla="*/ 630 h 1794"/>
                <a:gd name="T52" fmla="*/ 108 w 1793"/>
                <a:gd name="T53" fmla="*/ 469 h 1794"/>
                <a:gd name="T54" fmla="*/ 204 w 1793"/>
                <a:gd name="T55" fmla="*/ 326 h 1794"/>
                <a:gd name="T56" fmla="*/ 326 w 1793"/>
                <a:gd name="T57" fmla="*/ 205 h 1794"/>
                <a:gd name="T58" fmla="*/ 468 w 1793"/>
                <a:gd name="T59" fmla="*/ 109 h 1794"/>
                <a:gd name="T60" fmla="*/ 630 w 1793"/>
                <a:gd name="T61" fmla="*/ 40 h 1794"/>
                <a:gd name="T62" fmla="*/ 804 w 1793"/>
                <a:gd name="T63" fmla="*/ 5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93" h="1794">
                  <a:moveTo>
                    <a:pt x="895" y="0"/>
                  </a:moveTo>
                  <a:lnTo>
                    <a:pt x="987" y="5"/>
                  </a:lnTo>
                  <a:lnTo>
                    <a:pt x="1077" y="19"/>
                  </a:lnTo>
                  <a:lnTo>
                    <a:pt x="1163" y="40"/>
                  </a:lnTo>
                  <a:lnTo>
                    <a:pt x="1245" y="70"/>
                  </a:lnTo>
                  <a:lnTo>
                    <a:pt x="1324" y="109"/>
                  </a:lnTo>
                  <a:lnTo>
                    <a:pt x="1397" y="152"/>
                  </a:lnTo>
                  <a:lnTo>
                    <a:pt x="1467" y="205"/>
                  </a:lnTo>
                  <a:lnTo>
                    <a:pt x="1531" y="262"/>
                  </a:lnTo>
                  <a:lnTo>
                    <a:pt x="1588" y="326"/>
                  </a:lnTo>
                  <a:lnTo>
                    <a:pt x="1639" y="394"/>
                  </a:lnTo>
                  <a:lnTo>
                    <a:pt x="1684" y="469"/>
                  </a:lnTo>
                  <a:lnTo>
                    <a:pt x="1721" y="548"/>
                  </a:lnTo>
                  <a:lnTo>
                    <a:pt x="1753" y="630"/>
                  </a:lnTo>
                  <a:lnTo>
                    <a:pt x="1774" y="716"/>
                  </a:lnTo>
                  <a:lnTo>
                    <a:pt x="1788" y="804"/>
                  </a:lnTo>
                  <a:lnTo>
                    <a:pt x="1793" y="896"/>
                  </a:lnTo>
                  <a:lnTo>
                    <a:pt x="1788" y="988"/>
                  </a:lnTo>
                  <a:lnTo>
                    <a:pt x="1774" y="1078"/>
                  </a:lnTo>
                  <a:lnTo>
                    <a:pt x="1753" y="1163"/>
                  </a:lnTo>
                  <a:lnTo>
                    <a:pt x="1721" y="1245"/>
                  </a:lnTo>
                  <a:lnTo>
                    <a:pt x="1684" y="1325"/>
                  </a:lnTo>
                  <a:lnTo>
                    <a:pt x="1639" y="1398"/>
                  </a:lnTo>
                  <a:lnTo>
                    <a:pt x="1588" y="1467"/>
                  </a:lnTo>
                  <a:lnTo>
                    <a:pt x="1531" y="1531"/>
                  </a:lnTo>
                  <a:lnTo>
                    <a:pt x="1467" y="1589"/>
                  </a:lnTo>
                  <a:lnTo>
                    <a:pt x="1397" y="1640"/>
                  </a:lnTo>
                  <a:lnTo>
                    <a:pt x="1324" y="1685"/>
                  </a:lnTo>
                  <a:lnTo>
                    <a:pt x="1245" y="1722"/>
                  </a:lnTo>
                  <a:lnTo>
                    <a:pt x="1163" y="1753"/>
                  </a:lnTo>
                  <a:lnTo>
                    <a:pt x="1077" y="1775"/>
                  </a:lnTo>
                  <a:lnTo>
                    <a:pt x="987" y="1789"/>
                  </a:lnTo>
                  <a:lnTo>
                    <a:pt x="895" y="1794"/>
                  </a:lnTo>
                  <a:lnTo>
                    <a:pt x="804" y="1789"/>
                  </a:lnTo>
                  <a:lnTo>
                    <a:pt x="715" y="1775"/>
                  </a:lnTo>
                  <a:lnTo>
                    <a:pt x="630" y="1753"/>
                  </a:lnTo>
                  <a:lnTo>
                    <a:pt x="548" y="1722"/>
                  </a:lnTo>
                  <a:lnTo>
                    <a:pt x="468" y="1685"/>
                  </a:lnTo>
                  <a:lnTo>
                    <a:pt x="394" y="1640"/>
                  </a:lnTo>
                  <a:lnTo>
                    <a:pt x="326" y="1589"/>
                  </a:lnTo>
                  <a:lnTo>
                    <a:pt x="262" y="1531"/>
                  </a:lnTo>
                  <a:lnTo>
                    <a:pt x="204" y="1467"/>
                  </a:lnTo>
                  <a:lnTo>
                    <a:pt x="152" y="1398"/>
                  </a:lnTo>
                  <a:lnTo>
                    <a:pt x="108" y="1325"/>
                  </a:lnTo>
                  <a:lnTo>
                    <a:pt x="69" y="1245"/>
                  </a:lnTo>
                  <a:lnTo>
                    <a:pt x="40" y="1163"/>
                  </a:lnTo>
                  <a:lnTo>
                    <a:pt x="18" y="1078"/>
                  </a:lnTo>
                  <a:lnTo>
                    <a:pt x="4" y="988"/>
                  </a:lnTo>
                  <a:lnTo>
                    <a:pt x="0" y="896"/>
                  </a:lnTo>
                  <a:lnTo>
                    <a:pt x="4" y="804"/>
                  </a:lnTo>
                  <a:lnTo>
                    <a:pt x="18" y="716"/>
                  </a:lnTo>
                  <a:lnTo>
                    <a:pt x="40" y="630"/>
                  </a:lnTo>
                  <a:lnTo>
                    <a:pt x="69" y="548"/>
                  </a:lnTo>
                  <a:lnTo>
                    <a:pt x="108" y="469"/>
                  </a:lnTo>
                  <a:lnTo>
                    <a:pt x="152" y="394"/>
                  </a:lnTo>
                  <a:lnTo>
                    <a:pt x="204" y="326"/>
                  </a:lnTo>
                  <a:lnTo>
                    <a:pt x="262" y="262"/>
                  </a:lnTo>
                  <a:lnTo>
                    <a:pt x="326" y="205"/>
                  </a:lnTo>
                  <a:lnTo>
                    <a:pt x="394" y="152"/>
                  </a:lnTo>
                  <a:lnTo>
                    <a:pt x="468" y="109"/>
                  </a:lnTo>
                  <a:lnTo>
                    <a:pt x="548" y="70"/>
                  </a:lnTo>
                  <a:lnTo>
                    <a:pt x="630" y="40"/>
                  </a:lnTo>
                  <a:lnTo>
                    <a:pt x="715" y="19"/>
                  </a:lnTo>
                  <a:lnTo>
                    <a:pt x="804" y="5"/>
                  </a:lnTo>
                  <a:lnTo>
                    <a:pt x="8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7"/>
            <p:cNvSpPr>
              <a:spLocks/>
            </p:cNvSpPr>
            <p:nvPr/>
          </p:nvSpPr>
          <p:spPr bwMode="auto">
            <a:xfrm>
              <a:off x="2559" y="2368"/>
              <a:ext cx="897" cy="897"/>
            </a:xfrm>
            <a:custGeom>
              <a:avLst/>
              <a:gdLst>
                <a:gd name="T0" fmla="*/ 974 w 1793"/>
                <a:gd name="T1" fmla="*/ 3 h 1794"/>
                <a:gd name="T2" fmla="*/ 1124 w 1793"/>
                <a:gd name="T3" fmla="*/ 30 h 1794"/>
                <a:gd name="T4" fmla="*/ 1270 w 1793"/>
                <a:gd name="T5" fmla="*/ 81 h 1794"/>
                <a:gd name="T6" fmla="*/ 1405 w 1793"/>
                <a:gd name="T7" fmla="*/ 157 h 1794"/>
                <a:gd name="T8" fmla="*/ 1525 w 1793"/>
                <a:gd name="T9" fmla="*/ 258 h 1794"/>
                <a:gd name="T10" fmla="*/ 1629 w 1793"/>
                <a:gd name="T11" fmla="*/ 379 h 1794"/>
                <a:gd name="T12" fmla="*/ 1713 w 1793"/>
                <a:gd name="T13" fmla="*/ 525 h 1794"/>
                <a:gd name="T14" fmla="*/ 1769 w 1793"/>
                <a:gd name="T15" fmla="*/ 685 h 1794"/>
                <a:gd name="T16" fmla="*/ 1792 w 1793"/>
                <a:gd name="T17" fmla="*/ 848 h 1794"/>
                <a:gd name="T18" fmla="*/ 1787 w 1793"/>
                <a:gd name="T19" fmla="*/ 1010 h 1794"/>
                <a:gd name="T20" fmla="*/ 1751 w 1793"/>
                <a:gd name="T21" fmla="*/ 1168 h 1794"/>
                <a:gd name="T22" fmla="*/ 1689 w 1793"/>
                <a:gd name="T23" fmla="*/ 1317 h 1794"/>
                <a:gd name="T24" fmla="*/ 1599 w 1793"/>
                <a:gd name="T25" fmla="*/ 1455 h 1794"/>
                <a:gd name="T26" fmla="*/ 1484 w 1793"/>
                <a:gd name="T27" fmla="*/ 1575 h 1794"/>
                <a:gd name="T28" fmla="*/ 1345 w 1793"/>
                <a:gd name="T29" fmla="*/ 1674 h 1794"/>
                <a:gd name="T30" fmla="*/ 1200 w 1793"/>
                <a:gd name="T31" fmla="*/ 1741 h 1794"/>
                <a:gd name="T32" fmla="*/ 1050 w 1793"/>
                <a:gd name="T33" fmla="*/ 1781 h 1794"/>
                <a:gd name="T34" fmla="*/ 897 w 1793"/>
                <a:gd name="T35" fmla="*/ 1794 h 1794"/>
                <a:gd name="T36" fmla="*/ 744 w 1793"/>
                <a:gd name="T37" fmla="*/ 1781 h 1794"/>
                <a:gd name="T38" fmla="*/ 595 w 1793"/>
                <a:gd name="T39" fmla="*/ 1741 h 1794"/>
                <a:gd name="T40" fmla="*/ 455 w 1793"/>
                <a:gd name="T41" fmla="*/ 1677 h 1794"/>
                <a:gd name="T42" fmla="*/ 326 w 1793"/>
                <a:gd name="T43" fmla="*/ 1590 h 1794"/>
                <a:gd name="T44" fmla="*/ 214 w 1793"/>
                <a:gd name="T45" fmla="*/ 1479 h 1794"/>
                <a:gd name="T46" fmla="*/ 120 w 1793"/>
                <a:gd name="T47" fmla="*/ 1345 h 1794"/>
                <a:gd name="T48" fmla="*/ 50 w 1793"/>
                <a:gd name="T49" fmla="*/ 1190 h 1794"/>
                <a:gd name="T50" fmla="*/ 9 w 1793"/>
                <a:gd name="T51" fmla="*/ 1028 h 1794"/>
                <a:gd name="T52" fmla="*/ 0 w 1793"/>
                <a:gd name="T53" fmla="*/ 865 h 1794"/>
                <a:gd name="T54" fmla="*/ 22 w 1793"/>
                <a:gd name="T55" fmla="*/ 704 h 1794"/>
                <a:gd name="T56" fmla="*/ 70 w 1793"/>
                <a:gd name="T57" fmla="*/ 550 h 1794"/>
                <a:gd name="T58" fmla="*/ 146 w 1793"/>
                <a:gd name="T59" fmla="*/ 407 h 1794"/>
                <a:gd name="T60" fmla="*/ 248 w 1793"/>
                <a:gd name="T61" fmla="*/ 278 h 1794"/>
                <a:gd name="T62" fmla="*/ 376 w 1793"/>
                <a:gd name="T63" fmla="*/ 168 h 1794"/>
                <a:gd name="T64" fmla="*/ 520 w 1793"/>
                <a:gd name="T65" fmla="*/ 84 h 1794"/>
                <a:gd name="T66" fmla="*/ 668 w 1793"/>
                <a:gd name="T67" fmla="*/ 30 h 1794"/>
                <a:gd name="T68" fmla="*/ 820 w 1793"/>
                <a:gd name="T69" fmla="*/ 3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3" h="1794">
                  <a:moveTo>
                    <a:pt x="896" y="0"/>
                  </a:moveTo>
                  <a:lnTo>
                    <a:pt x="974" y="3"/>
                  </a:lnTo>
                  <a:lnTo>
                    <a:pt x="1050" y="14"/>
                  </a:lnTo>
                  <a:lnTo>
                    <a:pt x="1124" y="30"/>
                  </a:lnTo>
                  <a:lnTo>
                    <a:pt x="1199" y="53"/>
                  </a:lnTo>
                  <a:lnTo>
                    <a:pt x="1270" y="81"/>
                  </a:lnTo>
                  <a:lnTo>
                    <a:pt x="1338" y="117"/>
                  </a:lnTo>
                  <a:lnTo>
                    <a:pt x="1405" y="157"/>
                  </a:lnTo>
                  <a:lnTo>
                    <a:pt x="1467" y="205"/>
                  </a:lnTo>
                  <a:lnTo>
                    <a:pt x="1525" y="258"/>
                  </a:lnTo>
                  <a:lnTo>
                    <a:pt x="1579" y="315"/>
                  </a:lnTo>
                  <a:lnTo>
                    <a:pt x="1629" y="379"/>
                  </a:lnTo>
                  <a:lnTo>
                    <a:pt x="1674" y="449"/>
                  </a:lnTo>
                  <a:lnTo>
                    <a:pt x="1713" y="525"/>
                  </a:lnTo>
                  <a:lnTo>
                    <a:pt x="1745" y="604"/>
                  </a:lnTo>
                  <a:lnTo>
                    <a:pt x="1769" y="685"/>
                  </a:lnTo>
                  <a:lnTo>
                    <a:pt x="1784" y="766"/>
                  </a:lnTo>
                  <a:lnTo>
                    <a:pt x="1792" y="848"/>
                  </a:lnTo>
                  <a:lnTo>
                    <a:pt x="1793" y="929"/>
                  </a:lnTo>
                  <a:lnTo>
                    <a:pt x="1787" y="1010"/>
                  </a:lnTo>
                  <a:lnTo>
                    <a:pt x="1773" y="1090"/>
                  </a:lnTo>
                  <a:lnTo>
                    <a:pt x="1751" y="1168"/>
                  </a:lnTo>
                  <a:lnTo>
                    <a:pt x="1724" y="1244"/>
                  </a:lnTo>
                  <a:lnTo>
                    <a:pt x="1689" y="1317"/>
                  </a:lnTo>
                  <a:lnTo>
                    <a:pt x="1647" y="1388"/>
                  </a:lnTo>
                  <a:lnTo>
                    <a:pt x="1599" y="1455"/>
                  </a:lnTo>
                  <a:lnTo>
                    <a:pt x="1545" y="1517"/>
                  </a:lnTo>
                  <a:lnTo>
                    <a:pt x="1484" y="1575"/>
                  </a:lnTo>
                  <a:lnTo>
                    <a:pt x="1418" y="1628"/>
                  </a:lnTo>
                  <a:lnTo>
                    <a:pt x="1345" y="1674"/>
                  </a:lnTo>
                  <a:lnTo>
                    <a:pt x="1273" y="1711"/>
                  </a:lnTo>
                  <a:lnTo>
                    <a:pt x="1200" y="1741"/>
                  </a:lnTo>
                  <a:lnTo>
                    <a:pt x="1126" y="1764"/>
                  </a:lnTo>
                  <a:lnTo>
                    <a:pt x="1050" y="1781"/>
                  </a:lnTo>
                  <a:lnTo>
                    <a:pt x="974" y="1791"/>
                  </a:lnTo>
                  <a:lnTo>
                    <a:pt x="897" y="1794"/>
                  </a:lnTo>
                  <a:lnTo>
                    <a:pt x="820" y="1791"/>
                  </a:lnTo>
                  <a:lnTo>
                    <a:pt x="744" y="1781"/>
                  </a:lnTo>
                  <a:lnTo>
                    <a:pt x="669" y="1764"/>
                  </a:lnTo>
                  <a:lnTo>
                    <a:pt x="595" y="1741"/>
                  </a:lnTo>
                  <a:lnTo>
                    <a:pt x="523" y="1713"/>
                  </a:lnTo>
                  <a:lnTo>
                    <a:pt x="455" y="1677"/>
                  </a:lnTo>
                  <a:lnTo>
                    <a:pt x="390" y="1637"/>
                  </a:lnTo>
                  <a:lnTo>
                    <a:pt x="326" y="1590"/>
                  </a:lnTo>
                  <a:lnTo>
                    <a:pt x="269" y="1538"/>
                  </a:lnTo>
                  <a:lnTo>
                    <a:pt x="214" y="1479"/>
                  </a:lnTo>
                  <a:lnTo>
                    <a:pt x="165" y="1415"/>
                  </a:lnTo>
                  <a:lnTo>
                    <a:pt x="120" y="1345"/>
                  </a:lnTo>
                  <a:lnTo>
                    <a:pt x="81" y="1269"/>
                  </a:lnTo>
                  <a:lnTo>
                    <a:pt x="50" y="1190"/>
                  </a:lnTo>
                  <a:lnTo>
                    <a:pt x="25" y="1109"/>
                  </a:lnTo>
                  <a:lnTo>
                    <a:pt x="9" y="1028"/>
                  </a:lnTo>
                  <a:lnTo>
                    <a:pt x="2" y="947"/>
                  </a:lnTo>
                  <a:lnTo>
                    <a:pt x="0" y="865"/>
                  </a:lnTo>
                  <a:lnTo>
                    <a:pt x="8" y="784"/>
                  </a:lnTo>
                  <a:lnTo>
                    <a:pt x="22" y="704"/>
                  </a:lnTo>
                  <a:lnTo>
                    <a:pt x="42" y="626"/>
                  </a:lnTo>
                  <a:lnTo>
                    <a:pt x="70" y="550"/>
                  </a:lnTo>
                  <a:lnTo>
                    <a:pt x="104" y="477"/>
                  </a:lnTo>
                  <a:lnTo>
                    <a:pt x="146" y="407"/>
                  </a:lnTo>
                  <a:lnTo>
                    <a:pt x="194" y="340"/>
                  </a:lnTo>
                  <a:lnTo>
                    <a:pt x="248" y="278"/>
                  </a:lnTo>
                  <a:lnTo>
                    <a:pt x="309" y="219"/>
                  </a:lnTo>
                  <a:lnTo>
                    <a:pt x="376" y="168"/>
                  </a:lnTo>
                  <a:lnTo>
                    <a:pt x="449" y="120"/>
                  </a:lnTo>
                  <a:lnTo>
                    <a:pt x="520" y="84"/>
                  </a:lnTo>
                  <a:lnTo>
                    <a:pt x="593" y="53"/>
                  </a:lnTo>
                  <a:lnTo>
                    <a:pt x="668" y="30"/>
                  </a:lnTo>
                  <a:lnTo>
                    <a:pt x="744" y="13"/>
                  </a:lnTo>
                  <a:lnTo>
                    <a:pt x="820" y="3"/>
                  </a:lnTo>
                  <a:lnTo>
                    <a:pt x="8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28"/>
            <p:cNvSpPr>
              <a:spLocks/>
            </p:cNvSpPr>
            <p:nvPr/>
          </p:nvSpPr>
          <p:spPr bwMode="auto">
            <a:xfrm>
              <a:off x="4224" y="2368"/>
              <a:ext cx="895" cy="897"/>
            </a:xfrm>
            <a:custGeom>
              <a:avLst/>
              <a:gdLst>
                <a:gd name="T0" fmla="*/ 974 w 1792"/>
                <a:gd name="T1" fmla="*/ 3 h 1794"/>
                <a:gd name="T2" fmla="*/ 1124 w 1792"/>
                <a:gd name="T3" fmla="*/ 30 h 1794"/>
                <a:gd name="T4" fmla="*/ 1273 w 1792"/>
                <a:gd name="T5" fmla="*/ 84 h 1794"/>
                <a:gd name="T6" fmla="*/ 1418 w 1792"/>
                <a:gd name="T7" fmla="*/ 168 h 1794"/>
                <a:gd name="T8" fmla="*/ 1545 w 1792"/>
                <a:gd name="T9" fmla="*/ 278 h 1794"/>
                <a:gd name="T10" fmla="*/ 1647 w 1792"/>
                <a:gd name="T11" fmla="*/ 407 h 1794"/>
                <a:gd name="T12" fmla="*/ 1724 w 1792"/>
                <a:gd name="T13" fmla="*/ 550 h 1794"/>
                <a:gd name="T14" fmla="*/ 1772 w 1792"/>
                <a:gd name="T15" fmla="*/ 704 h 1794"/>
                <a:gd name="T16" fmla="*/ 1792 w 1792"/>
                <a:gd name="T17" fmla="*/ 865 h 1794"/>
                <a:gd name="T18" fmla="*/ 1783 w 1792"/>
                <a:gd name="T19" fmla="*/ 1028 h 1794"/>
                <a:gd name="T20" fmla="*/ 1744 w 1792"/>
                <a:gd name="T21" fmla="*/ 1190 h 1794"/>
                <a:gd name="T22" fmla="*/ 1672 w 1792"/>
                <a:gd name="T23" fmla="*/ 1345 h 1794"/>
                <a:gd name="T24" fmla="*/ 1579 w 1792"/>
                <a:gd name="T25" fmla="*/ 1479 h 1794"/>
                <a:gd name="T26" fmla="*/ 1466 w 1792"/>
                <a:gd name="T27" fmla="*/ 1590 h 1794"/>
                <a:gd name="T28" fmla="*/ 1338 w 1792"/>
                <a:gd name="T29" fmla="*/ 1677 h 1794"/>
                <a:gd name="T30" fmla="*/ 1197 w 1792"/>
                <a:gd name="T31" fmla="*/ 1741 h 1794"/>
                <a:gd name="T32" fmla="*/ 1048 w 1792"/>
                <a:gd name="T33" fmla="*/ 1781 h 1794"/>
                <a:gd name="T34" fmla="*/ 894 w 1792"/>
                <a:gd name="T35" fmla="*/ 1794 h 1794"/>
                <a:gd name="T36" fmla="*/ 742 w 1792"/>
                <a:gd name="T37" fmla="*/ 1781 h 1794"/>
                <a:gd name="T38" fmla="*/ 593 w 1792"/>
                <a:gd name="T39" fmla="*/ 1741 h 1794"/>
                <a:gd name="T40" fmla="*/ 447 w 1792"/>
                <a:gd name="T41" fmla="*/ 1674 h 1794"/>
                <a:gd name="T42" fmla="*/ 307 w 1792"/>
                <a:gd name="T43" fmla="*/ 1575 h 1794"/>
                <a:gd name="T44" fmla="*/ 193 w 1792"/>
                <a:gd name="T45" fmla="*/ 1455 h 1794"/>
                <a:gd name="T46" fmla="*/ 104 w 1792"/>
                <a:gd name="T47" fmla="*/ 1317 h 1794"/>
                <a:gd name="T48" fmla="*/ 40 w 1792"/>
                <a:gd name="T49" fmla="*/ 1168 h 1794"/>
                <a:gd name="T50" fmla="*/ 6 w 1792"/>
                <a:gd name="T51" fmla="*/ 1010 h 1794"/>
                <a:gd name="T52" fmla="*/ 0 w 1792"/>
                <a:gd name="T53" fmla="*/ 848 h 1794"/>
                <a:gd name="T54" fmla="*/ 25 w 1792"/>
                <a:gd name="T55" fmla="*/ 685 h 1794"/>
                <a:gd name="T56" fmla="*/ 79 w 1792"/>
                <a:gd name="T57" fmla="*/ 525 h 1794"/>
                <a:gd name="T58" fmla="*/ 163 w 1792"/>
                <a:gd name="T59" fmla="*/ 379 h 1794"/>
                <a:gd name="T60" fmla="*/ 267 w 1792"/>
                <a:gd name="T61" fmla="*/ 258 h 1794"/>
                <a:gd name="T62" fmla="*/ 388 w 1792"/>
                <a:gd name="T63" fmla="*/ 157 h 1794"/>
                <a:gd name="T64" fmla="*/ 523 w 1792"/>
                <a:gd name="T65" fmla="*/ 81 h 1794"/>
                <a:gd name="T66" fmla="*/ 668 w 1792"/>
                <a:gd name="T67" fmla="*/ 30 h 1794"/>
                <a:gd name="T68" fmla="*/ 820 w 1792"/>
                <a:gd name="T69" fmla="*/ 3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2" h="1794">
                  <a:moveTo>
                    <a:pt x="898" y="0"/>
                  </a:moveTo>
                  <a:lnTo>
                    <a:pt x="974" y="3"/>
                  </a:lnTo>
                  <a:lnTo>
                    <a:pt x="1050" y="13"/>
                  </a:lnTo>
                  <a:lnTo>
                    <a:pt x="1124" y="30"/>
                  </a:lnTo>
                  <a:lnTo>
                    <a:pt x="1199" y="53"/>
                  </a:lnTo>
                  <a:lnTo>
                    <a:pt x="1273" y="84"/>
                  </a:lnTo>
                  <a:lnTo>
                    <a:pt x="1345" y="120"/>
                  </a:lnTo>
                  <a:lnTo>
                    <a:pt x="1418" y="168"/>
                  </a:lnTo>
                  <a:lnTo>
                    <a:pt x="1484" y="219"/>
                  </a:lnTo>
                  <a:lnTo>
                    <a:pt x="1545" y="278"/>
                  </a:lnTo>
                  <a:lnTo>
                    <a:pt x="1599" y="340"/>
                  </a:lnTo>
                  <a:lnTo>
                    <a:pt x="1647" y="407"/>
                  </a:lnTo>
                  <a:lnTo>
                    <a:pt x="1688" y="477"/>
                  </a:lnTo>
                  <a:lnTo>
                    <a:pt x="1724" y="550"/>
                  </a:lnTo>
                  <a:lnTo>
                    <a:pt x="1752" y="626"/>
                  </a:lnTo>
                  <a:lnTo>
                    <a:pt x="1772" y="704"/>
                  </a:lnTo>
                  <a:lnTo>
                    <a:pt x="1786" y="784"/>
                  </a:lnTo>
                  <a:lnTo>
                    <a:pt x="1792" y="865"/>
                  </a:lnTo>
                  <a:lnTo>
                    <a:pt x="1792" y="947"/>
                  </a:lnTo>
                  <a:lnTo>
                    <a:pt x="1783" y="1028"/>
                  </a:lnTo>
                  <a:lnTo>
                    <a:pt x="1767" y="1109"/>
                  </a:lnTo>
                  <a:lnTo>
                    <a:pt x="1744" y="1190"/>
                  </a:lnTo>
                  <a:lnTo>
                    <a:pt x="1713" y="1269"/>
                  </a:lnTo>
                  <a:lnTo>
                    <a:pt x="1672" y="1345"/>
                  </a:lnTo>
                  <a:lnTo>
                    <a:pt x="1629" y="1415"/>
                  </a:lnTo>
                  <a:lnTo>
                    <a:pt x="1579" y="1479"/>
                  </a:lnTo>
                  <a:lnTo>
                    <a:pt x="1525" y="1538"/>
                  </a:lnTo>
                  <a:lnTo>
                    <a:pt x="1466" y="1590"/>
                  </a:lnTo>
                  <a:lnTo>
                    <a:pt x="1404" y="1637"/>
                  </a:lnTo>
                  <a:lnTo>
                    <a:pt x="1338" y="1677"/>
                  </a:lnTo>
                  <a:lnTo>
                    <a:pt x="1269" y="1713"/>
                  </a:lnTo>
                  <a:lnTo>
                    <a:pt x="1197" y="1741"/>
                  </a:lnTo>
                  <a:lnTo>
                    <a:pt x="1124" y="1764"/>
                  </a:lnTo>
                  <a:lnTo>
                    <a:pt x="1048" y="1781"/>
                  </a:lnTo>
                  <a:lnTo>
                    <a:pt x="972" y="1791"/>
                  </a:lnTo>
                  <a:lnTo>
                    <a:pt x="894" y="1794"/>
                  </a:lnTo>
                  <a:lnTo>
                    <a:pt x="818" y="1791"/>
                  </a:lnTo>
                  <a:lnTo>
                    <a:pt x="742" y="1781"/>
                  </a:lnTo>
                  <a:lnTo>
                    <a:pt x="668" y="1764"/>
                  </a:lnTo>
                  <a:lnTo>
                    <a:pt x="593" y="1741"/>
                  </a:lnTo>
                  <a:lnTo>
                    <a:pt x="519" y="1711"/>
                  </a:lnTo>
                  <a:lnTo>
                    <a:pt x="447" y="1674"/>
                  </a:lnTo>
                  <a:lnTo>
                    <a:pt x="374" y="1628"/>
                  </a:lnTo>
                  <a:lnTo>
                    <a:pt x="307" y="1575"/>
                  </a:lnTo>
                  <a:lnTo>
                    <a:pt x="247" y="1517"/>
                  </a:lnTo>
                  <a:lnTo>
                    <a:pt x="193" y="1455"/>
                  </a:lnTo>
                  <a:lnTo>
                    <a:pt x="146" y="1388"/>
                  </a:lnTo>
                  <a:lnTo>
                    <a:pt x="104" y="1317"/>
                  </a:lnTo>
                  <a:lnTo>
                    <a:pt x="68" y="1244"/>
                  </a:lnTo>
                  <a:lnTo>
                    <a:pt x="40" y="1168"/>
                  </a:lnTo>
                  <a:lnTo>
                    <a:pt x="20" y="1090"/>
                  </a:lnTo>
                  <a:lnTo>
                    <a:pt x="6" y="1010"/>
                  </a:lnTo>
                  <a:lnTo>
                    <a:pt x="0" y="929"/>
                  </a:lnTo>
                  <a:lnTo>
                    <a:pt x="0" y="848"/>
                  </a:lnTo>
                  <a:lnTo>
                    <a:pt x="9" y="766"/>
                  </a:lnTo>
                  <a:lnTo>
                    <a:pt x="25" y="685"/>
                  </a:lnTo>
                  <a:lnTo>
                    <a:pt x="48" y="604"/>
                  </a:lnTo>
                  <a:lnTo>
                    <a:pt x="79" y="525"/>
                  </a:lnTo>
                  <a:lnTo>
                    <a:pt x="120" y="449"/>
                  </a:lnTo>
                  <a:lnTo>
                    <a:pt x="163" y="379"/>
                  </a:lnTo>
                  <a:lnTo>
                    <a:pt x="213" y="315"/>
                  </a:lnTo>
                  <a:lnTo>
                    <a:pt x="267" y="258"/>
                  </a:lnTo>
                  <a:lnTo>
                    <a:pt x="326" y="205"/>
                  </a:lnTo>
                  <a:lnTo>
                    <a:pt x="388" y="157"/>
                  </a:lnTo>
                  <a:lnTo>
                    <a:pt x="453" y="117"/>
                  </a:lnTo>
                  <a:lnTo>
                    <a:pt x="523" y="81"/>
                  </a:lnTo>
                  <a:lnTo>
                    <a:pt x="595" y="53"/>
                  </a:lnTo>
                  <a:lnTo>
                    <a:pt x="668" y="30"/>
                  </a:lnTo>
                  <a:lnTo>
                    <a:pt x="744" y="14"/>
                  </a:lnTo>
                  <a:lnTo>
                    <a:pt x="820" y="3"/>
                  </a:lnTo>
                  <a:lnTo>
                    <a:pt x="8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0" name="Slide Number Placeholder 2">
            <a:extLst>
              <a:ext uri="{FF2B5EF4-FFF2-40B4-BE49-F238E27FC236}">
                <a16:creationId xmlns:a16="http://schemas.microsoft.com/office/drawing/2014/main" id="{EDEEC969-DD3B-4986-A095-203617FC0C86}"/>
              </a:ext>
            </a:extLst>
          </p:cNvPr>
          <p:cNvSpPr txBox="1">
            <a:spLocks/>
          </p:cNvSpPr>
          <p:nvPr/>
        </p:nvSpPr>
        <p:spPr>
          <a:xfrm>
            <a:off x="3543300" y="6387497"/>
            <a:ext cx="2057400" cy="24688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B88C2E"/>
                </a:solidFill>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4263756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p:cNvSpPr>
          <p:nvPr/>
        </p:nvSpPr>
        <p:spPr>
          <a:xfrm>
            <a:off x="701675" y="201340"/>
            <a:ext cx="8289925" cy="542319"/>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800" b="1" dirty="0">
                <a:solidFill>
                  <a:srgbClr val="192541"/>
                </a:solidFill>
                <a:cs typeface="Arial" panose="020B0604020202020204" pitchFamily="34" charset="0"/>
              </a:rPr>
              <a:t>Corporate / M&amp;A Advisory: </a:t>
            </a:r>
            <a:r>
              <a:rPr lang="en-US" sz="2800" b="1" dirty="0">
                <a:solidFill>
                  <a:srgbClr val="B88C2E"/>
                </a:solidFill>
              </a:rPr>
              <a:t>At a glance</a:t>
            </a:r>
          </a:p>
        </p:txBody>
      </p:sp>
      <p:sp>
        <p:nvSpPr>
          <p:cNvPr id="59" name="Rectangle 58">
            <a:extLst>
              <a:ext uri="{FF2B5EF4-FFF2-40B4-BE49-F238E27FC236}">
                <a16:creationId xmlns:a16="http://schemas.microsoft.com/office/drawing/2014/main" id="{B803FFA4-2550-4CCA-9A5B-2A7D3D716A77}"/>
              </a:ext>
            </a:extLst>
          </p:cNvPr>
          <p:cNvSpPr/>
          <p:nvPr/>
        </p:nvSpPr>
        <p:spPr>
          <a:xfrm>
            <a:off x="243299" y="980728"/>
            <a:ext cx="8428100" cy="295466"/>
          </a:xfrm>
          <a:prstGeom prst="rect">
            <a:avLst/>
          </a:prstGeom>
        </p:spPr>
        <p:txBody>
          <a:bodyPr wrap="square">
            <a:spAutoFit/>
          </a:bodyPr>
          <a:lstStyle/>
          <a:p>
            <a:pPr marL="190660" marR="7684" indent="-171450" algn="just">
              <a:lnSpc>
                <a:spcPct val="110000"/>
              </a:lnSpc>
              <a:spcBef>
                <a:spcPts val="200"/>
              </a:spcBef>
              <a:spcAft>
                <a:spcPts val="200"/>
              </a:spcAft>
              <a:buFont typeface="Arial" panose="020B0604020202020204" pitchFamily="34" charset="0"/>
              <a:buChar char="•"/>
            </a:pPr>
            <a:r>
              <a:rPr lang="en-US" sz="1200" spc="-12" dirty="0">
                <a:solidFill>
                  <a:srgbClr val="414042"/>
                </a:solidFill>
                <a:latin typeface="+mj-lt"/>
                <a:cs typeface="Open Sans Light"/>
              </a:rPr>
              <a:t>Our corporate / M&amp;A advisory professionals work alongside our clients to provide transaction, financing and restructuring services</a:t>
            </a:r>
          </a:p>
        </p:txBody>
      </p:sp>
      <p:grpSp>
        <p:nvGrpSpPr>
          <p:cNvPr id="5" name="Group 4"/>
          <p:cNvGrpSpPr/>
          <p:nvPr/>
        </p:nvGrpSpPr>
        <p:grpSpPr>
          <a:xfrm>
            <a:off x="3426094" y="1435563"/>
            <a:ext cx="4674298" cy="4657733"/>
            <a:chOff x="2201959" y="1435563"/>
            <a:chExt cx="4674298" cy="4657733"/>
          </a:xfrm>
        </p:grpSpPr>
        <p:sp>
          <p:nvSpPr>
            <p:cNvPr id="95" name="Octagon 94">
              <a:extLst>
                <a:ext uri="{FF2B5EF4-FFF2-40B4-BE49-F238E27FC236}">
                  <a16:creationId xmlns:a16="http://schemas.microsoft.com/office/drawing/2014/main" id="{2D93073E-3314-402F-B4CC-43A6BFFB7CF4}"/>
                </a:ext>
              </a:extLst>
            </p:cNvPr>
            <p:cNvSpPr/>
            <p:nvPr/>
          </p:nvSpPr>
          <p:spPr>
            <a:xfrm>
              <a:off x="2747709" y="3778290"/>
              <a:ext cx="4114911" cy="258775"/>
            </a:xfrm>
            <a:prstGeom prst="octagon">
              <a:avLst>
                <a:gd name="adj" fmla="val 31760"/>
              </a:avLst>
            </a:prstGeom>
            <a:solidFill>
              <a:schemeClr val="bg1"/>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2785" tIns="32785" rIns="32785" bIns="32785" numCol="1" spcCol="38100" rtlCol="0" anchor="ctr">
              <a:spAutoFit/>
            </a:bodyPr>
            <a:lstStyle/>
            <a:p>
              <a:pPr algn="ctr" defTabSz="998938" latinLnBrk="1" hangingPunct="0"/>
              <a:endParaRPr lang="en-US" sz="726" dirty="0">
                <a:solidFill>
                  <a:srgbClr val="F6F6F6"/>
                </a:solidFill>
                <a:latin typeface="Open Sans Light" panose="020B0306030504020204" pitchFamily="34" charset="0"/>
                <a:ea typeface="Open Sans Light" panose="020B0306030504020204" pitchFamily="34" charset="0"/>
                <a:cs typeface="Open Sans Light" panose="020B0306030504020204" pitchFamily="34" charset="0"/>
                <a:sym typeface="Gill Sans Light"/>
              </a:endParaRPr>
            </a:p>
          </p:txBody>
        </p:sp>
        <p:grpSp>
          <p:nvGrpSpPr>
            <p:cNvPr id="108" name="Group 107">
              <a:extLst>
                <a:ext uri="{FF2B5EF4-FFF2-40B4-BE49-F238E27FC236}">
                  <a16:creationId xmlns:a16="http://schemas.microsoft.com/office/drawing/2014/main" id="{AA44619D-7CAD-4EA1-8A00-54D41BA5F94F}"/>
                </a:ext>
              </a:extLst>
            </p:cNvPr>
            <p:cNvGrpSpPr/>
            <p:nvPr/>
          </p:nvGrpSpPr>
          <p:grpSpPr>
            <a:xfrm>
              <a:off x="2709610" y="1435563"/>
              <a:ext cx="3012392" cy="2220388"/>
              <a:chOff x="5406277" y="3752255"/>
              <a:chExt cx="2996128" cy="2161220"/>
            </a:xfrm>
            <a:solidFill>
              <a:schemeClr val="accent6"/>
            </a:solidFill>
          </p:grpSpPr>
          <p:sp>
            <p:nvSpPr>
              <p:cNvPr id="127" name="Shape 4849">
                <a:extLst>
                  <a:ext uri="{FF2B5EF4-FFF2-40B4-BE49-F238E27FC236}">
                    <a16:creationId xmlns:a16="http://schemas.microsoft.com/office/drawing/2014/main" id="{1408D412-D7E3-4E5F-AF71-9F9CE7370586}"/>
                  </a:ext>
                </a:extLst>
              </p:cNvPr>
              <p:cNvSpPr/>
              <p:nvPr/>
            </p:nvSpPr>
            <p:spPr>
              <a:xfrm rot="18900000">
                <a:off x="5406277" y="3965011"/>
                <a:ext cx="1969083" cy="19484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98" y="21600"/>
                    </a:lnTo>
                    <a:lnTo>
                      <a:pt x="21600" y="4475"/>
                    </a:lnTo>
                    <a:cubicBezTo>
                      <a:pt x="21536" y="3240"/>
                      <a:pt x="20989" y="2082"/>
                      <a:pt x="20078" y="1257"/>
                    </a:cubicBezTo>
                    <a:cubicBezTo>
                      <a:pt x="19237" y="494"/>
                      <a:pt x="18147" y="72"/>
                      <a:pt x="17017" y="72"/>
                    </a:cubicBezTo>
                    <a:lnTo>
                      <a:pt x="0" y="0"/>
                    </a:lnTo>
                    <a:close/>
                  </a:path>
                </a:pathLst>
              </a:custGeom>
              <a:grpFill/>
              <a:ln w="12700">
                <a:miter lim="400000"/>
              </a:ln>
            </p:spPr>
            <p:txBody>
              <a:bodyPr lIns="0" tIns="0" rIns="0" bIns="0" anchor="ctr"/>
              <a:lstStyle/>
              <a:p>
                <a:pPr lvl="0"/>
                <a:endParaRPr sz="726"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8" name="Shape 4852">
                <a:extLst>
                  <a:ext uri="{FF2B5EF4-FFF2-40B4-BE49-F238E27FC236}">
                    <a16:creationId xmlns:a16="http://schemas.microsoft.com/office/drawing/2014/main" id="{8D66E2C8-D882-4A24-A18B-F57918D10341}"/>
                  </a:ext>
                </a:extLst>
              </p:cNvPr>
              <p:cNvSpPr/>
              <p:nvPr/>
            </p:nvSpPr>
            <p:spPr>
              <a:xfrm>
                <a:off x="6433322" y="3752255"/>
                <a:ext cx="1969083" cy="19484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98" y="21600"/>
                    </a:lnTo>
                    <a:lnTo>
                      <a:pt x="21600" y="4475"/>
                    </a:lnTo>
                    <a:cubicBezTo>
                      <a:pt x="21536" y="3240"/>
                      <a:pt x="20989" y="2082"/>
                      <a:pt x="20078" y="1257"/>
                    </a:cubicBezTo>
                    <a:cubicBezTo>
                      <a:pt x="19237" y="494"/>
                      <a:pt x="18147" y="72"/>
                      <a:pt x="17017" y="72"/>
                    </a:cubicBezTo>
                    <a:lnTo>
                      <a:pt x="0" y="0"/>
                    </a:lnTo>
                    <a:close/>
                  </a:path>
                </a:pathLst>
              </a:custGeom>
              <a:grpFill/>
              <a:ln w="12700">
                <a:miter lim="400000"/>
              </a:ln>
            </p:spPr>
            <p:txBody>
              <a:bodyPr lIns="22130" tIns="22130" rIns="22130" bIns="22130" anchor="ctr"/>
              <a:lstStyle/>
              <a:p>
                <a:pPr algn="ctr" defTabSz="295053">
                  <a:lnSpc>
                    <a:spcPts val="2130"/>
                  </a:lnSpc>
                  <a:tabLst>
                    <a:tab pos="540929" algn="l"/>
                  </a:tabLst>
                </a:pPr>
                <a:endParaRPr sz="726" dirty="0">
                  <a:solidFill>
                    <a:schemeClr val="tx2">
                      <a:lumMod val="10000"/>
                    </a:schemeClr>
                  </a:solidFill>
                  <a:effectLst>
                    <a:outerShdw blurRad="38100" dist="12700" dir="5400000" rotWithShape="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09" name="Shape 4853">
              <a:extLst>
                <a:ext uri="{FF2B5EF4-FFF2-40B4-BE49-F238E27FC236}">
                  <a16:creationId xmlns:a16="http://schemas.microsoft.com/office/drawing/2014/main" id="{B80D26CA-D3CA-4972-8073-061A15C4D3F5}"/>
                </a:ext>
              </a:extLst>
            </p:cNvPr>
            <p:cNvSpPr/>
            <p:nvPr/>
          </p:nvSpPr>
          <p:spPr>
            <a:xfrm>
              <a:off x="2876939" y="2223788"/>
              <a:ext cx="135140" cy="438620"/>
            </a:xfrm>
            <a:prstGeom prst="rect">
              <a:avLst/>
            </a:prstGeom>
            <a:ln w="3175">
              <a:miter lim="400000"/>
            </a:ln>
            <a:extLst>
              <a:ext uri="{C572A759-6A51-4108-AA02-DFA0A04FC94B}">
                <ma14:wrappingTextBoxFlag xmlns:ma14="http://schemas.microsoft.com/office/mac/drawingml/2011/main" xmlns="" val="1"/>
              </a:ext>
            </a:extLst>
          </p:spPr>
          <p:txBody>
            <a:bodyPr wrap="none" lIns="32785" tIns="32785" rIns="32785" bIns="32785" anchor="ctr">
              <a:spAutoFit/>
            </a:bodyPr>
            <a:lstStyle>
              <a:lvl1pPr algn="ctr">
                <a:defRPr sz="2800">
                  <a:solidFill>
                    <a:srgbClr val="F6F6F6"/>
                  </a:solidFill>
                  <a:latin typeface="+mn-lt"/>
                  <a:ea typeface="+mn-ea"/>
                  <a:cs typeface="+mn-cs"/>
                  <a:sym typeface="Gill Sans"/>
                </a:defRPr>
              </a:lvl1pPr>
            </a:lstStyle>
            <a:p>
              <a:pPr lvl="0">
                <a:defRPr sz="1800">
                  <a:solidFill>
                    <a:srgbClr val="000000"/>
                  </a:solidFill>
                </a:defRPr>
              </a:pPr>
              <a:r>
                <a:rPr lang="en-US" sz="2420"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i</a:t>
              </a:r>
              <a:endParaRPr sz="2420"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0" name="Shape 4856">
              <a:extLst>
                <a:ext uri="{FF2B5EF4-FFF2-40B4-BE49-F238E27FC236}">
                  <a16:creationId xmlns:a16="http://schemas.microsoft.com/office/drawing/2014/main" id="{E82E6C35-3364-4B51-AA64-0F7CB78335A2}"/>
                </a:ext>
              </a:extLst>
            </p:cNvPr>
            <p:cNvSpPr/>
            <p:nvPr/>
          </p:nvSpPr>
          <p:spPr>
            <a:xfrm>
              <a:off x="5970558" y="2493036"/>
              <a:ext cx="107888" cy="177908"/>
            </a:xfrm>
            <a:prstGeom prst="rect">
              <a:avLst/>
            </a:prstGeom>
            <a:ln w="3175">
              <a:miter lim="400000"/>
            </a:ln>
            <a:extLst>
              <a:ext uri="{C572A759-6A51-4108-AA02-DFA0A04FC94B}">
                <ma14:wrappingTextBoxFlag xmlns:ma14="http://schemas.microsoft.com/office/mac/drawingml/2011/main" xmlns="" val="1"/>
              </a:ext>
            </a:extLst>
          </p:spPr>
          <p:txBody>
            <a:bodyPr wrap="none" lIns="32785" tIns="32785" rIns="32785" bIns="32785" anchor="ctr">
              <a:spAutoFit/>
            </a:bodyPr>
            <a:lstStyle>
              <a:lvl1pPr algn="ctr">
                <a:defRPr sz="2800">
                  <a:solidFill>
                    <a:srgbClr val="F6F6F6"/>
                  </a:solidFill>
                  <a:latin typeface="+mn-lt"/>
                  <a:ea typeface="+mn-ea"/>
                  <a:cs typeface="+mn-cs"/>
                  <a:sym typeface="Gill Sans"/>
                </a:defRPr>
              </a:lvl1pPr>
            </a:lstStyle>
            <a:p>
              <a:pPr lvl="0">
                <a:defRPr sz="1800">
                  <a:solidFill>
                    <a:srgbClr val="000000"/>
                  </a:solidFill>
                </a:defRPr>
              </a:pPr>
              <a:r>
                <a:rPr lang="en-US" sz="726" dirty="0">
                  <a:latin typeface="Open Sans Light" panose="020B0306030504020204" pitchFamily="34" charset="0"/>
                  <a:ea typeface="Open Sans Light" panose="020B0306030504020204" pitchFamily="34" charset="0"/>
                  <a:cs typeface="Open Sans Light" panose="020B0306030504020204" pitchFamily="34" charset="0"/>
                </a:rPr>
                <a:t>ii</a:t>
              </a:r>
              <a:endParaRPr sz="726"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11" name="Group 110">
              <a:extLst>
                <a:ext uri="{FF2B5EF4-FFF2-40B4-BE49-F238E27FC236}">
                  <a16:creationId xmlns:a16="http://schemas.microsoft.com/office/drawing/2014/main" id="{AC58021E-F988-4135-A3F5-D7A3CB023E25}"/>
                </a:ext>
              </a:extLst>
            </p:cNvPr>
            <p:cNvGrpSpPr/>
            <p:nvPr/>
          </p:nvGrpSpPr>
          <p:grpSpPr>
            <a:xfrm>
              <a:off x="4906585" y="2150009"/>
              <a:ext cx="1969672" cy="2761548"/>
              <a:chOff x="7471594" y="4391335"/>
              <a:chExt cx="2180850" cy="3005371"/>
            </a:xfrm>
            <a:solidFill>
              <a:srgbClr val="82142A"/>
            </a:solidFill>
          </p:grpSpPr>
          <p:sp>
            <p:nvSpPr>
              <p:cNvPr id="125" name="Shape 4855">
                <a:extLst>
                  <a:ext uri="{FF2B5EF4-FFF2-40B4-BE49-F238E27FC236}">
                    <a16:creationId xmlns:a16="http://schemas.microsoft.com/office/drawing/2014/main" id="{C7B724A6-49D4-46EF-81D5-EC58A5EFD2A3}"/>
                  </a:ext>
                </a:extLst>
              </p:cNvPr>
              <p:cNvSpPr/>
              <p:nvPr/>
            </p:nvSpPr>
            <p:spPr>
              <a:xfrm rot="2700000">
                <a:off x="7466053" y="4396876"/>
                <a:ext cx="1950917" cy="19398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98" y="21600"/>
                    </a:lnTo>
                    <a:lnTo>
                      <a:pt x="21600" y="4475"/>
                    </a:lnTo>
                    <a:cubicBezTo>
                      <a:pt x="21536" y="3240"/>
                      <a:pt x="20989" y="2082"/>
                      <a:pt x="20078" y="1257"/>
                    </a:cubicBezTo>
                    <a:cubicBezTo>
                      <a:pt x="19237" y="494"/>
                      <a:pt x="18147" y="72"/>
                      <a:pt x="17017" y="72"/>
                    </a:cubicBezTo>
                    <a:lnTo>
                      <a:pt x="0" y="0"/>
                    </a:lnTo>
                    <a:close/>
                  </a:path>
                </a:pathLst>
              </a:custGeom>
              <a:grpFill/>
              <a:ln w="12700">
                <a:miter lim="400000"/>
              </a:ln>
            </p:spPr>
            <p:txBody>
              <a:bodyPr lIns="22130" tIns="22130" rIns="22130" bIns="22130" anchor="ctr"/>
              <a:lstStyle/>
              <a:p>
                <a:pPr algn="ctr" defTabSz="295053">
                  <a:lnSpc>
                    <a:spcPts val="2130"/>
                  </a:lnSpc>
                  <a:tabLst>
                    <a:tab pos="540929" algn="l"/>
                  </a:tabLst>
                </a:pPr>
                <a:endParaRPr sz="726" dirty="0">
                  <a:solidFill>
                    <a:schemeClr val="tx2">
                      <a:lumMod val="10000"/>
                    </a:schemeClr>
                  </a:solidFill>
                  <a:effectLst>
                    <a:outerShdw blurRad="38100" dist="12700" dir="5400000" rotWithShape="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6" name="Shape 4858">
                <a:extLst>
                  <a:ext uri="{FF2B5EF4-FFF2-40B4-BE49-F238E27FC236}">
                    <a16:creationId xmlns:a16="http://schemas.microsoft.com/office/drawing/2014/main" id="{56FAAD04-1AB7-4B1C-8010-E5E803FA406B}"/>
                  </a:ext>
                </a:extLst>
              </p:cNvPr>
              <p:cNvSpPr/>
              <p:nvPr/>
            </p:nvSpPr>
            <p:spPr>
              <a:xfrm rot="5400000">
                <a:off x="7693672" y="5437933"/>
                <a:ext cx="1969082" cy="19484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98" y="21600"/>
                    </a:lnTo>
                    <a:lnTo>
                      <a:pt x="21600" y="4475"/>
                    </a:lnTo>
                    <a:cubicBezTo>
                      <a:pt x="21536" y="3240"/>
                      <a:pt x="20989" y="2082"/>
                      <a:pt x="20078" y="1257"/>
                    </a:cubicBezTo>
                    <a:cubicBezTo>
                      <a:pt x="19237" y="494"/>
                      <a:pt x="18147" y="72"/>
                      <a:pt x="17017" y="72"/>
                    </a:cubicBezTo>
                    <a:lnTo>
                      <a:pt x="0" y="0"/>
                    </a:lnTo>
                    <a:close/>
                  </a:path>
                </a:pathLst>
              </a:custGeom>
              <a:grpFill/>
              <a:ln w="12700">
                <a:miter lim="400000"/>
              </a:ln>
            </p:spPr>
            <p:txBody>
              <a:bodyPr lIns="0" tIns="0" rIns="0" bIns="0" anchor="ctr"/>
              <a:lstStyle/>
              <a:p>
                <a:pPr lvl="0"/>
                <a:endParaRPr sz="726"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12" name="Shape 4862">
              <a:extLst>
                <a:ext uri="{FF2B5EF4-FFF2-40B4-BE49-F238E27FC236}">
                  <a16:creationId xmlns:a16="http://schemas.microsoft.com/office/drawing/2014/main" id="{63C82A58-EB4B-4579-95E1-A670B9D9F8E8}"/>
                </a:ext>
              </a:extLst>
            </p:cNvPr>
            <p:cNvSpPr/>
            <p:nvPr/>
          </p:nvSpPr>
          <p:spPr>
            <a:xfrm>
              <a:off x="6091898" y="5062013"/>
              <a:ext cx="128728" cy="177908"/>
            </a:xfrm>
            <a:prstGeom prst="rect">
              <a:avLst/>
            </a:prstGeom>
            <a:ln w="3175">
              <a:miter lim="400000"/>
            </a:ln>
            <a:extLst>
              <a:ext uri="{C572A759-6A51-4108-AA02-DFA0A04FC94B}">
                <ma14:wrappingTextBoxFlag xmlns:ma14="http://schemas.microsoft.com/office/mac/drawingml/2011/main" xmlns="" val="1"/>
              </a:ext>
            </a:extLst>
          </p:spPr>
          <p:txBody>
            <a:bodyPr wrap="none" lIns="32785" tIns="32785" rIns="32785" bIns="32785" anchor="ctr">
              <a:spAutoFit/>
            </a:bodyPr>
            <a:lstStyle>
              <a:lvl1pPr algn="ctr">
                <a:defRPr sz="2800">
                  <a:solidFill>
                    <a:srgbClr val="F6F6F6"/>
                  </a:solidFill>
                  <a:latin typeface="+mn-lt"/>
                  <a:ea typeface="+mn-ea"/>
                  <a:cs typeface="+mn-cs"/>
                  <a:sym typeface="Gill Sans"/>
                </a:defRPr>
              </a:lvl1pPr>
            </a:lstStyle>
            <a:p>
              <a:pPr lvl="0">
                <a:defRPr sz="1800">
                  <a:solidFill>
                    <a:srgbClr val="000000"/>
                  </a:solidFill>
                </a:defRPr>
              </a:pPr>
              <a:r>
                <a:rPr lang="en-US" sz="726" dirty="0">
                  <a:latin typeface="Open Sans Light" panose="020B0306030504020204" pitchFamily="34" charset="0"/>
                  <a:ea typeface="Open Sans Light" panose="020B0306030504020204" pitchFamily="34" charset="0"/>
                  <a:cs typeface="Open Sans Light" panose="020B0306030504020204" pitchFamily="34" charset="0"/>
                </a:rPr>
                <a:t>iii</a:t>
              </a:r>
              <a:endParaRPr sz="726"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13" name="Group 112">
              <a:extLst>
                <a:ext uri="{FF2B5EF4-FFF2-40B4-BE49-F238E27FC236}">
                  <a16:creationId xmlns:a16="http://schemas.microsoft.com/office/drawing/2014/main" id="{F9D4E83B-AD1B-4584-8521-11580AEDFD04}"/>
                </a:ext>
              </a:extLst>
            </p:cNvPr>
            <p:cNvGrpSpPr/>
            <p:nvPr/>
          </p:nvGrpSpPr>
          <p:grpSpPr>
            <a:xfrm>
              <a:off x="3305676" y="4099447"/>
              <a:ext cx="2812989" cy="1993849"/>
              <a:chOff x="6028628" y="6457815"/>
              <a:chExt cx="3044510" cy="2209416"/>
            </a:xfrm>
            <a:solidFill>
              <a:schemeClr val="accent6"/>
            </a:solidFill>
          </p:grpSpPr>
          <p:sp>
            <p:nvSpPr>
              <p:cNvPr id="123" name="Shape 4861">
                <a:extLst>
                  <a:ext uri="{FF2B5EF4-FFF2-40B4-BE49-F238E27FC236}">
                    <a16:creationId xmlns:a16="http://schemas.microsoft.com/office/drawing/2014/main" id="{C421E947-49CC-4C20-9A33-8C8D713AF176}"/>
                  </a:ext>
                </a:extLst>
              </p:cNvPr>
              <p:cNvSpPr/>
              <p:nvPr/>
            </p:nvSpPr>
            <p:spPr>
              <a:xfrm rot="8100000">
                <a:off x="7104056" y="6457815"/>
                <a:ext cx="1969082" cy="19484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98" y="21600"/>
                    </a:lnTo>
                    <a:lnTo>
                      <a:pt x="21600" y="4475"/>
                    </a:lnTo>
                    <a:cubicBezTo>
                      <a:pt x="21536" y="3240"/>
                      <a:pt x="20989" y="2082"/>
                      <a:pt x="20078" y="1257"/>
                    </a:cubicBezTo>
                    <a:cubicBezTo>
                      <a:pt x="19237" y="494"/>
                      <a:pt x="18147" y="72"/>
                      <a:pt x="17017" y="72"/>
                    </a:cubicBezTo>
                    <a:lnTo>
                      <a:pt x="0" y="0"/>
                    </a:lnTo>
                    <a:close/>
                  </a:path>
                </a:pathLst>
              </a:custGeom>
              <a:grpFill/>
              <a:ln w="12700">
                <a:miter lim="400000"/>
              </a:ln>
            </p:spPr>
            <p:txBody>
              <a:bodyPr lIns="0" tIns="0" rIns="0" bIns="0" anchor="ctr"/>
              <a:lstStyle/>
              <a:p>
                <a:pPr lvl="0"/>
                <a:endParaRPr sz="726"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4" name="Shape 4864">
                <a:extLst>
                  <a:ext uri="{FF2B5EF4-FFF2-40B4-BE49-F238E27FC236}">
                    <a16:creationId xmlns:a16="http://schemas.microsoft.com/office/drawing/2014/main" id="{5C14D1BB-3440-4924-8497-09B6B04CAEB8}"/>
                  </a:ext>
                </a:extLst>
              </p:cNvPr>
              <p:cNvSpPr/>
              <p:nvPr/>
            </p:nvSpPr>
            <p:spPr>
              <a:xfrm rot="10800000">
                <a:off x="6028628" y="6718767"/>
                <a:ext cx="1969082" cy="19484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98" y="21600"/>
                    </a:lnTo>
                    <a:lnTo>
                      <a:pt x="21600" y="4475"/>
                    </a:lnTo>
                    <a:cubicBezTo>
                      <a:pt x="21536" y="3240"/>
                      <a:pt x="20989" y="2082"/>
                      <a:pt x="20078" y="1257"/>
                    </a:cubicBezTo>
                    <a:cubicBezTo>
                      <a:pt x="19237" y="494"/>
                      <a:pt x="18147" y="72"/>
                      <a:pt x="17017" y="72"/>
                    </a:cubicBezTo>
                    <a:lnTo>
                      <a:pt x="0" y="0"/>
                    </a:lnTo>
                    <a:close/>
                  </a:path>
                </a:pathLst>
              </a:custGeom>
              <a:grpFill/>
              <a:ln w="12700">
                <a:miter lim="400000"/>
              </a:ln>
            </p:spPr>
            <p:txBody>
              <a:bodyPr lIns="0" tIns="0" rIns="0" bIns="0" anchor="ctr"/>
              <a:lstStyle/>
              <a:p>
                <a:pPr lvl="0"/>
                <a:endParaRPr sz="726"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15" name="Group 114">
              <a:extLst>
                <a:ext uri="{FF2B5EF4-FFF2-40B4-BE49-F238E27FC236}">
                  <a16:creationId xmlns:a16="http://schemas.microsoft.com/office/drawing/2014/main" id="{7F16DD65-7241-4CE9-89C6-400824A8C6E4}"/>
                </a:ext>
              </a:extLst>
            </p:cNvPr>
            <p:cNvGrpSpPr/>
            <p:nvPr/>
          </p:nvGrpSpPr>
          <p:grpSpPr>
            <a:xfrm>
              <a:off x="2201959" y="2683886"/>
              <a:ext cx="1890759" cy="2575206"/>
              <a:chOff x="4773600" y="5000947"/>
              <a:chExt cx="2179410" cy="2978664"/>
            </a:xfrm>
            <a:solidFill>
              <a:srgbClr val="82142A"/>
            </a:solidFill>
          </p:grpSpPr>
          <p:sp>
            <p:nvSpPr>
              <p:cNvPr id="121" name="Shape 4867">
                <a:extLst>
                  <a:ext uri="{FF2B5EF4-FFF2-40B4-BE49-F238E27FC236}">
                    <a16:creationId xmlns:a16="http://schemas.microsoft.com/office/drawing/2014/main" id="{49CB7A2F-FE2E-4E4B-84F6-2D84C081EC87}"/>
                  </a:ext>
                </a:extLst>
              </p:cNvPr>
              <p:cNvSpPr/>
              <p:nvPr/>
            </p:nvSpPr>
            <p:spPr>
              <a:xfrm rot="13500000">
                <a:off x="4994236" y="6020838"/>
                <a:ext cx="1969083" cy="19484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98" y="21600"/>
                    </a:lnTo>
                    <a:lnTo>
                      <a:pt x="21600" y="4475"/>
                    </a:lnTo>
                    <a:cubicBezTo>
                      <a:pt x="21536" y="3240"/>
                      <a:pt x="20989" y="2082"/>
                      <a:pt x="20078" y="1257"/>
                    </a:cubicBezTo>
                    <a:cubicBezTo>
                      <a:pt x="19237" y="494"/>
                      <a:pt x="18147" y="72"/>
                      <a:pt x="17017" y="72"/>
                    </a:cubicBezTo>
                    <a:lnTo>
                      <a:pt x="0" y="0"/>
                    </a:lnTo>
                    <a:close/>
                  </a:path>
                </a:pathLst>
              </a:custGeom>
              <a:grpFill/>
              <a:ln w="12700">
                <a:miter lim="400000"/>
              </a:ln>
            </p:spPr>
            <p:txBody>
              <a:bodyPr lIns="0" tIns="0" rIns="0" bIns="0" anchor="ctr"/>
              <a:lstStyle/>
              <a:p>
                <a:pPr lvl="0"/>
                <a:endParaRPr sz="726"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2" name="Shape 4870">
                <a:extLst>
                  <a:ext uri="{FF2B5EF4-FFF2-40B4-BE49-F238E27FC236}">
                    <a16:creationId xmlns:a16="http://schemas.microsoft.com/office/drawing/2014/main" id="{6DADA38A-0127-4AE4-88CA-628C990D7C74}"/>
                  </a:ext>
                </a:extLst>
              </p:cNvPr>
              <p:cNvSpPr/>
              <p:nvPr/>
            </p:nvSpPr>
            <p:spPr>
              <a:xfrm rot="16200000">
                <a:off x="4763291" y="5011256"/>
                <a:ext cx="1969082" cy="19484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98" y="21600"/>
                    </a:lnTo>
                    <a:lnTo>
                      <a:pt x="21600" y="4475"/>
                    </a:lnTo>
                    <a:cubicBezTo>
                      <a:pt x="21536" y="3240"/>
                      <a:pt x="20989" y="2082"/>
                      <a:pt x="20078" y="1257"/>
                    </a:cubicBezTo>
                    <a:cubicBezTo>
                      <a:pt x="19237" y="494"/>
                      <a:pt x="18147" y="72"/>
                      <a:pt x="17017" y="72"/>
                    </a:cubicBezTo>
                    <a:lnTo>
                      <a:pt x="0" y="0"/>
                    </a:lnTo>
                    <a:close/>
                  </a:path>
                </a:pathLst>
              </a:custGeom>
              <a:grpFill/>
              <a:ln w="12700">
                <a:miter lim="400000"/>
              </a:ln>
            </p:spPr>
            <p:txBody>
              <a:bodyPr lIns="0" tIns="0" rIns="0" bIns="0" anchor="ctr"/>
              <a:lstStyle/>
              <a:p>
                <a:pPr lvl="0"/>
                <a:endParaRPr sz="726"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16" name="Shape 4871">
              <a:extLst>
                <a:ext uri="{FF2B5EF4-FFF2-40B4-BE49-F238E27FC236}">
                  <a16:creationId xmlns:a16="http://schemas.microsoft.com/office/drawing/2014/main" id="{AB2FE7C0-45B2-40AC-95A0-0BF2E0F2F2B3}"/>
                </a:ext>
              </a:extLst>
            </p:cNvPr>
            <p:cNvSpPr/>
            <p:nvPr/>
          </p:nvSpPr>
          <p:spPr>
            <a:xfrm>
              <a:off x="3312811" y="2643136"/>
              <a:ext cx="245747" cy="438620"/>
            </a:xfrm>
            <a:prstGeom prst="rect">
              <a:avLst/>
            </a:prstGeom>
            <a:ln w="3175">
              <a:miter lim="400000"/>
            </a:ln>
            <a:extLst>
              <a:ext uri="{C572A759-6A51-4108-AA02-DFA0A04FC94B}">
                <ma14:wrappingTextBoxFlag xmlns:ma14="http://schemas.microsoft.com/office/mac/drawingml/2011/main" xmlns="" val="1"/>
              </a:ext>
            </a:extLst>
          </p:spPr>
          <p:txBody>
            <a:bodyPr wrap="none" lIns="32785" tIns="32785" rIns="32785" bIns="32785" anchor="ctr">
              <a:spAutoFit/>
            </a:bodyPr>
            <a:lstStyle>
              <a:lvl1pPr algn="ctr">
                <a:defRPr sz="2800">
                  <a:solidFill>
                    <a:srgbClr val="F6F6F6"/>
                  </a:solidFill>
                  <a:latin typeface="+mn-lt"/>
                  <a:ea typeface="+mn-ea"/>
                  <a:cs typeface="+mn-cs"/>
                  <a:sym typeface="Gill Sans"/>
                </a:defRPr>
              </a:lvl1pPr>
            </a:lstStyle>
            <a:p>
              <a:pPr lvl="0">
                <a:defRPr sz="1800">
                  <a:solidFill>
                    <a:srgbClr val="000000"/>
                  </a:solidFill>
                </a:defRPr>
              </a:pPr>
              <a:r>
                <a:rPr lang="en-US" sz="2420"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iv</a:t>
              </a:r>
              <a:endParaRPr sz="2420"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7" name="Shape 236">
              <a:extLst>
                <a:ext uri="{FF2B5EF4-FFF2-40B4-BE49-F238E27FC236}">
                  <a16:creationId xmlns:a16="http://schemas.microsoft.com/office/drawing/2014/main" id="{920D4452-03E7-408B-87CC-134E9E84E9B7}"/>
                </a:ext>
              </a:extLst>
            </p:cNvPr>
            <p:cNvSpPr/>
            <p:nvPr/>
          </p:nvSpPr>
          <p:spPr>
            <a:xfrm>
              <a:off x="3588143" y="1507626"/>
              <a:ext cx="1763550" cy="138499"/>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a:spcBef>
                  <a:spcPts val="1452"/>
                </a:spcBef>
                <a:spcAft>
                  <a:spcPts val="726"/>
                </a:spcAft>
                <a:defRPr sz="1800">
                  <a:solidFill>
                    <a:srgbClr val="000000"/>
                  </a:solidFill>
                </a:defRPr>
              </a:pPr>
              <a:r>
                <a:rPr lang="en-US" sz="900" b="1" dirty="0">
                  <a:solidFill>
                    <a:srgbClr val="595959"/>
                  </a:solidFill>
                  <a:latin typeface="+mj-lt"/>
                  <a:ea typeface="Open Sans Light" panose="020B0306030504020204" pitchFamily="34" charset="0"/>
                  <a:cs typeface="Open Sans Light" panose="020B0306030504020204" pitchFamily="34" charset="0"/>
                </a:rPr>
                <a:t>BUY SIDE ADVISORY</a:t>
              </a:r>
            </a:p>
          </p:txBody>
        </p:sp>
        <p:sp>
          <p:nvSpPr>
            <p:cNvPr id="98" name="Shape 236">
              <a:extLst>
                <a:ext uri="{FF2B5EF4-FFF2-40B4-BE49-F238E27FC236}">
                  <a16:creationId xmlns:a16="http://schemas.microsoft.com/office/drawing/2014/main" id="{D966C27E-B0AF-4DE6-83EC-60D8791B5126}"/>
                </a:ext>
              </a:extLst>
            </p:cNvPr>
            <p:cNvSpPr/>
            <p:nvPr/>
          </p:nvSpPr>
          <p:spPr>
            <a:xfrm>
              <a:off x="3588143" y="1745459"/>
              <a:ext cx="2032280" cy="755656"/>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marL="140236" indent="-140236">
                <a:lnSpc>
                  <a:spcPct val="110000"/>
                </a:lnSpc>
                <a:spcBef>
                  <a:spcPts val="200"/>
                </a:spcBef>
                <a:spcAft>
                  <a:spcPts val="200"/>
                </a:spcAft>
                <a:buClr>
                  <a:srgbClr val="595959"/>
                </a:buClr>
                <a:buFontTx/>
                <a:buChar char="›"/>
                <a:defRPr sz="1800">
                  <a:solidFill>
                    <a:srgbClr val="000000"/>
                  </a:solidFill>
                </a:defRPr>
              </a:pPr>
              <a:r>
                <a:rPr lang="en-US" sz="900" dirty="0">
                  <a:solidFill>
                    <a:srgbClr val="595959"/>
                  </a:solidFill>
                  <a:latin typeface="+mj-lt"/>
                  <a:ea typeface="Open Sans Light" panose="020B0306030504020204" pitchFamily="34" charset="0"/>
                  <a:cs typeface="Open Sans Light" panose="020B0306030504020204" pitchFamily="34" charset="0"/>
                </a:rPr>
                <a:t>Strategic Expansion Evaluation</a:t>
              </a:r>
            </a:p>
            <a:p>
              <a:pPr marL="140236" indent="-140236">
                <a:lnSpc>
                  <a:spcPct val="110000"/>
                </a:lnSpc>
                <a:spcBef>
                  <a:spcPts val="200"/>
                </a:spcBef>
                <a:spcAft>
                  <a:spcPts val="200"/>
                </a:spcAft>
                <a:buClr>
                  <a:srgbClr val="595959"/>
                </a:buClr>
                <a:buFontTx/>
                <a:buChar char="›"/>
                <a:defRPr sz="1800">
                  <a:solidFill>
                    <a:srgbClr val="000000"/>
                  </a:solidFill>
                </a:defRPr>
              </a:pPr>
              <a:r>
                <a:rPr lang="en-US" sz="900" dirty="0">
                  <a:solidFill>
                    <a:srgbClr val="595959"/>
                  </a:solidFill>
                  <a:latin typeface="+mj-lt"/>
                  <a:ea typeface="Open Sans Light" panose="020B0306030504020204" pitchFamily="34" charset="0"/>
                  <a:cs typeface="Open Sans Light" panose="020B0306030504020204" pitchFamily="34" charset="0"/>
                </a:rPr>
                <a:t>Target Identification &amp; Valuation</a:t>
              </a:r>
            </a:p>
            <a:p>
              <a:pPr marL="140236" indent="-140236">
                <a:lnSpc>
                  <a:spcPct val="110000"/>
                </a:lnSpc>
                <a:spcBef>
                  <a:spcPts val="200"/>
                </a:spcBef>
                <a:spcAft>
                  <a:spcPts val="200"/>
                </a:spcAft>
                <a:buClr>
                  <a:srgbClr val="595959"/>
                </a:buClr>
                <a:buFontTx/>
                <a:buChar char="›"/>
                <a:defRPr sz="1800">
                  <a:solidFill>
                    <a:srgbClr val="000000"/>
                  </a:solidFill>
                </a:defRPr>
              </a:pPr>
              <a:r>
                <a:rPr lang="en-US" sz="900" dirty="0">
                  <a:solidFill>
                    <a:srgbClr val="595959"/>
                  </a:solidFill>
                  <a:latin typeface="+mj-lt"/>
                  <a:ea typeface="Open Sans Light" panose="020B0306030504020204" pitchFamily="34" charset="0"/>
                  <a:cs typeface="Open Sans Light" panose="020B0306030504020204" pitchFamily="34" charset="0"/>
                </a:rPr>
                <a:t>Due  diligence coordination </a:t>
              </a:r>
            </a:p>
            <a:p>
              <a:pPr marL="140236" indent="-140236">
                <a:lnSpc>
                  <a:spcPct val="110000"/>
                </a:lnSpc>
                <a:spcBef>
                  <a:spcPts val="200"/>
                </a:spcBef>
                <a:spcAft>
                  <a:spcPts val="200"/>
                </a:spcAft>
                <a:buClr>
                  <a:srgbClr val="595959"/>
                </a:buClr>
                <a:buFontTx/>
                <a:buChar char="›"/>
                <a:defRPr sz="1800">
                  <a:solidFill>
                    <a:srgbClr val="000000"/>
                  </a:solidFill>
                </a:defRPr>
              </a:pPr>
              <a:r>
                <a:rPr lang="en-US" sz="900" dirty="0">
                  <a:solidFill>
                    <a:srgbClr val="595959"/>
                  </a:solidFill>
                  <a:latin typeface="+mj-lt"/>
                  <a:ea typeface="Open Sans Light" panose="020B0306030504020204" pitchFamily="34" charset="0"/>
                  <a:cs typeface="Open Sans Light" panose="020B0306030504020204" pitchFamily="34" charset="0"/>
                </a:rPr>
                <a:t>Assessment of possible synergies  </a:t>
              </a:r>
            </a:p>
          </p:txBody>
        </p:sp>
        <p:sp>
          <p:nvSpPr>
            <p:cNvPr id="99" name="Shape 236">
              <a:extLst>
                <a:ext uri="{FF2B5EF4-FFF2-40B4-BE49-F238E27FC236}">
                  <a16:creationId xmlns:a16="http://schemas.microsoft.com/office/drawing/2014/main" id="{54F5AB92-3F3B-498F-AD69-C868AC0B215C}"/>
                </a:ext>
              </a:extLst>
            </p:cNvPr>
            <p:cNvSpPr/>
            <p:nvPr/>
          </p:nvSpPr>
          <p:spPr>
            <a:xfrm>
              <a:off x="5915097" y="3023319"/>
              <a:ext cx="837233" cy="276999"/>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a:spcBef>
                  <a:spcPts val="1452"/>
                </a:spcBef>
                <a:spcAft>
                  <a:spcPts val="726"/>
                </a:spcAft>
                <a:defRPr sz="1800">
                  <a:solidFill>
                    <a:srgbClr val="000000"/>
                  </a:solidFill>
                </a:defRPr>
              </a:pPr>
              <a:r>
                <a:rPr lang="en-US" sz="900" b="1" dirty="0">
                  <a:solidFill>
                    <a:schemeClr val="bg1"/>
                  </a:solidFill>
                  <a:latin typeface="+mj-lt"/>
                  <a:ea typeface="Open Sans Light" panose="020B0306030504020204" pitchFamily="34" charset="0"/>
                  <a:cs typeface="Open Sans Light" panose="020B0306030504020204" pitchFamily="34" charset="0"/>
                </a:rPr>
                <a:t>SELL SIDE ADVISORY</a:t>
              </a:r>
            </a:p>
          </p:txBody>
        </p:sp>
        <p:sp>
          <p:nvSpPr>
            <p:cNvPr id="100" name="Shape 236">
              <a:extLst>
                <a:ext uri="{FF2B5EF4-FFF2-40B4-BE49-F238E27FC236}">
                  <a16:creationId xmlns:a16="http://schemas.microsoft.com/office/drawing/2014/main" id="{9EA62AC7-0F9E-4252-BA95-0736D0846A61}"/>
                </a:ext>
              </a:extLst>
            </p:cNvPr>
            <p:cNvSpPr/>
            <p:nvPr/>
          </p:nvSpPr>
          <p:spPr>
            <a:xfrm>
              <a:off x="5907480" y="3351916"/>
              <a:ext cx="844850" cy="1354217"/>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marL="140236" indent="-140236">
                <a:spcBef>
                  <a:spcPts val="484"/>
                </a:spcBef>
                <a:spcAft>
                  <a:spcPts val="484"/>
                </a:spcAft>
                <a:buClr>
                  <a:schemeClr val="bg1"/>
                </a:buClr>
                <a:buFontTx/>
                <a:buChar char="›"/>
                <a:defRPr sz="1800">
                  <a:solidFill>
                    <a:srgbClr val="000000"/>
                  </a:solidFill>
                </a:defRPr>
              </a:pPr>
              <a:r>
                <a:rPr lang="en-US" sz="900" dirty="0">
                  <a:solidFill>
                    <a:schemeClr val="bg1"/>
                  </a:solidFill>
                  <a:latin typeface="+mj-lt"/>
                  <a:ea typeface="Open Sans Light" panose="020B0306030504020204" pitchFamily="34" charset="0"/>
                  <a:cs typeface="Open Sans Light" panose="020B0306030504020204" pitchFamily="34" charset="0"/>
                </a:rPr>
                <a:t>Transaction Structuring</a:t>
              </a:r>
            </a:p>
            <a:p>
              <a:pPr marL="140236" indent="-140236">
                <a:spcBef>
                  <a:spcPts val="484"/>
                </a:spcBef>
                <a:spcAft>
                  <a:spcPts val="484"/>
                </a:spcAft>
                <a:buClr>
                  <a:schemeClr val="bg1"/>
                </a:buClr>
                <a:buFontTx/>
                <a:buChar char="›"/>
                <a:defRPr sz="1800">
                  <a:solidFill>
                    <a:srgbClr val="000000"/>
                  </a:solidFill>
                </a:defRPr>
              </a:pPr>
              <a:r>
                <a:rPr lang="en-US" sz="900" dirty="0">
                  <a:solidFill>
                    <a:schemeClr val="bg1"/>
                  </a:solidFill>
                  <a:latin typeface="+mj-lt"/>
                  <a:ea typeface="Open Sans Light" panose="020B0306030504020204" pitchFamily="34" charset="0"/>
                  <a:cs typeface="Open Sans Light" panose="020B0306030504020204" pitchFamily="34" charset="0"/>
                </a:rPr>
                <a:t>Identification of potential buyers</a:t>
              </a:r>
            </a:p>
            <a:p>
              <a:pPr marL="140236" indent="-140236">
                <a:spcBef>
                  <a:spcPts val="484"/>
                </a:spcBef>
                <a:spcAft>
                  <a:spcPts val="484"/>
                </a:spcAft>
                <a:buClr>
                  <a:schemeClr val="bg1"/>
                </a:buClr>
                <a:buFontTx/>
                <a:buChar char="›"/>
                <a:defRPr sz="1800">
                  <a:solidFill>
                    <a:srgbClr val="000000"/>
                  </a:solidFill>
                </a:defRPr>
              </a:pPr>
              <a:r>
                <a:rPr lang="en-US" sz="900" dirty="0">
                  <a:solidFill>
                    <a:schemeClr val="bg1"/>
                  </a:solidFill>
                  <a:latin typeface="+mj-lt"/>
                  <a:ea typeface="Open Sans Light" panose="020B0306030504020204" pitchFamily="34" charset="0"/>
                  <a:cs typeface="Open Sans Light" panose="020B0306030504020204" pitchFamily="34" charset="0"/>
                </a:rPr>
                <a:t>Deal Sourcing</a:t>
              </a:r>
            </a:p>
            <a:p>
              <a:pPr marL="140236" indent="-140236">
                <a:spcBef>
                  <a:spcPts val="484"/>
                </a:spcBef>
                <a:spcAft>
                  <a:spcPts val="484"/>
                </a:spcAft>
                <a:buClr>
                  <a:schemeClr val="bg1"/>
                </a:buClr>
                <a:buFontTx/>
                <a:buChar char="›"/>
                <a:defRPr sz="1800">
                  <a:solidFill>
                    <a:srgbClr val="000000"/>
                  </a:solidFill>
                </a:defRPr>
              </a:pPr>
              <a:endParaRPr lang="en-US" sz="900" dirty="0">
                <a:solidFill>
                  <a:schemeClr val="bg1"/>
                </a:solidFill>
                <a:latin typeface="+mj-lt"/>
                <a:ea typeface="Open Sans Light" panose="020B0306030504020204" pitchFamily="34" charset="0"/>
                <a:cs typeface="Open Sans Light" panose="020B0306030504020204" pitchFamily="34" charset="0"/>
              </a:endParaRPr>
            </a:p>
          </p:txBody>
        </p:sp>
        <p:sp>
          <p:nvSpPr>
            <p:cNvPr id="101" name="Shape 4853">
              <a:extLst>
                <a:ext uri="{FF2B5EF4-FFF2-40B4-BE49-F238E27FC236}">
                  <a16:creationId xmlns:a16="http://schemas.microsoft.com/office/drawing/2014/main" id="{5AE1061A-5921-4B56-B386-22276E19013C}"/>
                </a:ext>
              </a:extLst>
            </p:cNvPr>
            <p:cNvSpPr/>
            <p:nvPr/>
          </p:nvSpPr>
          <p:spPr>
            <a:xfrm>
              <a:off x="5830143" y="2417213"/>
              <a:ext cx="241855" cy="438620"/>
            </a:xfrm>
            <a:prstGeom prst="rect">
              <a:avLst/>
            </a:prstGeom>
            <a:ln w="3175">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lgn="ctr">
                <a:defRPr sz="2800">
                  <a:solidFill>
                    <a:srgbClr val="F6F6F6"/>
                  </a:solidFill>
                  <a:latin typeface="+mn-lt"/>
                  <a:ea typeface="+mn-ea"/>
                  <a:cs typeface="+mn-cs"/>
                  <a:sym typeface="Gill Sans"/>
                </a:defRPr>
              </a:lvl1pPr>
            </a:lstStyle>
            <a:p>
              <a:pPr lvl="0">
                <a:defRPr sz="1800">
                  <a:solidFill>
                    <a:srgbClr val="000000"/>
                  </a:solidFill>
                </a:defRPr>
              </a:pPr>
              <a:r>
                <a:rPr lang="en-US" sz="2420"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ii</a:t>
              </a:r>
              <a:endParaRPr sz="2420"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 name="Shape 236">
              <a:extLst>
                <a:ext uri="{FF2B5EF4-FFF2-40B4-BE49-F238E27FC236}">
                  <a16:creationId xmlns:a16="http://schemas.microsoft.com/office/drawing/2014/main" id="{98BAC8FE-C24B-4B26-BB9C-1DE53E4A77F6}"/>
                </a:ext>
              </a:extLst>
            </p:cNvPr>
            <p:cNvSpPr/>
            <p:nvPr/>
          </p:nvSpPr>
          <p:spPr>
            <a:xfrm>
              <a:off x="3558265" y="5037989"/>
              <a:ext cx="1580467" cy="138499"/>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a:spcBef>
                  <a:spcPts val="1452"/>
                </a:spcBef>
                <a:spcAft>
                  <a:spcPts val="726"/>
                </a:spcAft>
                <a:defRPr sz="1800">
                  <a:solidFill>
                    <a:srgbClr val="000000"/>
                  </a:solidFill>
                </a:defRPr>
              </a:pPr>
              <a:r>
                <a:rPr lang="en-US" sz="900" b="1" dirty="0">
                  <a:solidFill>
                    <a:srgbClr val="595959"/>
                  </a:solidFill>
                  <a:latin typeface="+mj-lt"/>
                  <a:ea typeface="Open Sans Light" panose="020B0306030504020204" pitchFamily="34" charset="0"/>
                  <a:cs typeface="Open Sans Light" panose="020B0306030504020204" pitchFamily="34" charset="0"/>
                </a:rPr>
                <a:t>FUND RAISING</a:t>
              </a:r>
            </a:p>
          </p:txBody>
        </p:sp>
        <p:sp>
          <p:nvSpPr>
            <p:cNvPr id="103" name="Shape 236">
              <a:extLst>
                <a:ext uri="{FF2B5EF4-FFF2-40B4-BE49-F238E27FC236}">
                  <a16:creationId xmlns:a16="http://schemas.microsoft.com/office/drawing/2014/main" id="{A2CDF593-1A39-4933-8D10-2D3D67B098BD}"/>
                </a:ext>
              </a:extLst>
            </p:cNvPr>
            <p:cNvSpPr/>
            <p:nvPr/>
          </p:nvSpPr>
          <p:spPr>
            <a:xfrm>
              <a:off x="3554235" y="5218056"/>
              <a:ext cx="2208624" cy="743793"/>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marL="134472" indent="-134472">
                <a:spcBef>
                  <a:spcPts val="121"/>
                </a:spcBef>
                <a:spcAft>
                  <a:spcPts val="121"/>
                </a:spcAft>
                <a:buClr>
                  <a:srgbClr val="595959"/>
                </a:buClr>
                <a:buFontTx/>
                <a:buChar char="›"/>
                <a:defRPr sz="1800">
                  <a:solidFill>
                    <a:srgbClr val="000000"/>
                  </a:solidFill>
                </a:defRPr>
              </a:pPr>
              <a:r>
                <a:rPr lang="en-US" sz="900" dirty="0">
                  <a:solidFill>
                    <a:srgbClr val="595959"/>
                  </a:solidFill>
                  <a:latin typeface="+mj-lt"/>
                  <a:ea typeface="Open Sans Light" panose="020B0306030504020204" pitchFamily="34" charset="0"/>
                  <a:cs typeface="Open Sans Light" panose="020B0306030504020204" pitchFamily="34" charset="0"/>
                </a:rPr>
                <a:t>Assessment of capital needs &amp; capital raising process</a:t>
              </a:r>
            </a:p>
            <a:p>
              <a:pPr marL="134472" indent="-134472">
                <a:spcBef>
                  <a:spcPts val="121"/>
                </a:spcBef>
                <a:spcAft>
                  <a:spcPts val="121"/>
                </a:spcAft>
                <a:buClr>
                  <a:srgbClr val="595959"/>
                </a:buClr>
                <a:buFontTx/>
                <a:buChar char="›"/>
                <a:defRPr sz="1800">
                  <a:solidFill>
                    <a:srgbClr val="000000"/>
                  </a:solidFill>
                </a:defRPr>
              </a:pPr>
              <a:r>
                <a:rPr lang="en-US" sz="900" dirty="0">
                  <a:solidFill>
                    <a:srgbClr val="595959"/>
                  </a:solidFill>
                  <a:latin typeface="+mj-lt"/>
                  <a:ea typeface="Open Sans Light" panose="020B0306030504020204" pitchFamily="34" charset="0"/>
                  <a:cs typeface="Open Sans Light" panose="020B0306030504020204" pitchFamily="34" charset="0"/>
                </a:rPr>
                <a:t>Fund raising preparation and identification of potential lenders and/or investors</a:t>
              </a:r>
            </a:p>
            <a:p>
              <a:pPr marL="134472" indent="-134472">
                <a:spcBef>
                  <a:spcPts val="121"/>
                </a:spcBef>
                <a:spcAft>
                  <a:spcPts val="121"/>
                </a:spcAft>
                <a:buClr>
                  <a:srgbClr val="595959"/>
                </a:buClr>
                <a:buFontTx/>
                <a:buChar char="›"/>
                <a:defRPr sz="1800">
                  <a:solidFill>
                    <a:srgbClr val="000000"/>
                  </a:solidFill>
                </a:defRPr>
              </a:pPr>
              <a:r>
                <a:rPr lang="en-US" sz="900" dirty="0">
                  <a:solidFill>
                    <a:srgbClr val="595959"/>
                  </a:solidFill>
                  <a:latin typeface="+mj-lt"/>
                  <a:ea typeface="Open Sans Light" panose="020B0306030504020204" pitchFamily="34" charset="0"/>
                  <a:cs typeface="Open Sans Light" panose="020B0306030504020204" pitchFamily="34" charset="0"/>
                </a:rPr>
                <a:t>Negotiation &amp; closing</a:t>
              </a:r>
            </a:p>
          </p:txBody>
        </p:sp>
        <p:sp>
          <p:nvSpPr>
            <p:cNvPr id="104" name="Shape 4853">
              <a:extLst>
                <a:ext uri="{FF2B5EF4-FFF2-40B4-BE49-F238E27FC236}">
                  <a16:creationId xmlns:a16="http://schemas.microsoft.com/office/drawing/2014/main" id="{5CDCC19D-D149-43F1-8BF8-D6A99C28F3D6}"/>
                </a:ext>
              </a:extLst>
            </p:cNvPr>
            <p:cNvSpPr/>
            <p:nvPr/>
          </p:nvSpPr>
          <p:spPr>
            <a:xfrm>
              <a:off x="3230830" y="4534172"/>
              <a:ext cx="433513" cy="438620"/>
            </a:xfrm>
            <a:prstGeom prst="rect">
              <a:avLst/>
            </a:prstGeom>
            <a:ln w="3175">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lgn="ctr">
                <a:defRPr sz="2800">
                  <a:solidFill>
                    <a:srgbClr val="F6F6F6"/>
                  </a:solidFill>
                  <a:latin typeface="+mn-lt"/>
                  <a:ea typeface="+mn-ea"/>
                  <a:cs typeface="+mn-cs"/>
                  <a:sym typeface="Gill Sans"/>
                </a:defRPr>
              </a:lvl1pPr>
            </a:lstStyle>
            <a:p>
              <a:pPr lvl="0">
                <a:defRPr sz="1800">
                  <a:solidFill>
                    <a:srgbClr val="000000"/>
                  </a:solidFill>
                </a:defRPr>
              </a:pPr>
              <a:r>
                <a:rPr lang="en-US" sz="2420"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iii</a:t>
              </a:r>
              <a:endParaRPr sz="2420"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5" name="Shape 236">
              <a:extLst>
                <a:ext uri="{FF2B5EF4-FFF2-40B4-BE49-F238E27FC236}">
                  <a16:creationId xmlns:a16="http://schemas.microsoft.com/office/drawing/2014/main" id="{E58F2AC4-F9C1-478C-8FE4-CB239EEFCBA5}"/>
                </a:ext>
              </a:extLst>
            </p:cNvPr>
            <p:cNvSpPr/>
            <p:nvPr/>
          </p:nvSpPr>
          <p:spPr>
            <a:xfrm>
              <a:off x="2287119" y="2904337"/>
              <a:ext cx="1106778" cy="553998"/>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lvl="0" algn="l">
                <a:defRPr sz="1800">
                  <a:solidFill>
                    <a:srgbClr val="000000"/>
                  </a:solidFill>
                </a:defRPr>
              </a:pPr>
              <a:r>
                <a:rPr lang="en-US" sz="900" b="1" dirty="0">
                  <a:solidFill>
                    <a:schemeClr val="bg1"/>
                  </a:solidFill>
                  <a:latin typeface="+mj-lt"/>
                  <a:ea typeface="Open Sans Light" panose="020B0306030504020204" pitchFamily="34" charset="0"/>
                  <a:cs typeface="Open Sans Light" panose="020B0306030504020204" pitchFamily="34" charset="0"/>
                </a:rPr>
                <a:t>CAPITAL  </a:t>
              </a:r>
            </a:p>
            <a:p>
              <a:pPr lvl="0" algn="l">
                <a:defRPr sz="1800">
                  <a:solidFill>
                    <a:srgbClr val="000000"/>
                  </a:solidFill>
                </a:defRPr>
              </a:pPr>
              <a:r>
                <a:rPr lang="en-US" sz="900" b="1" dirty="0">
                  <a:solidFill>
                    <a:schemeClr val="bg1"/>
                  </a:solidFill>
                  <a:latin typeface="+mj-lt"/>
                  <a:ea typeface="Open Sans Light" panose="020B0306030504020204" pitchFamily="34" charset="0"/>
                  <a:cs typeface="Open Sans Light" panose="020B0306030504020204" pitchFamily="34" charset="0"/>
                </a:rPr>
                <a:t>STRUCTURE ADVICE &amp; RESTRUCTURING SUPPORT</a:t>
              </a:r>
            </a:p>
          </p:txBody>
        </p:sp>
        <p:sp>
          <p:nvSpPr>
            <p:cNvPr id="106" name="Shape 236">
              <a:extLst>
                <a:ext uri="{FF2B5EF4-FFF2-40B4-BE49-F238E27FC236}">
                  <a16:creationId xmlns:a16="http://schemas.microsoft.com/office/drawing/2014/main" id="{1D0404EF-9259-4825-8CAC-17C5F1D16C7F}"/>
                </a:ext>
              </a:extLst>
            </p:cNvPr>
            <p:cNvSpPr/>
            <p:nvPr/>
          </p:nvSpPr>
          <p:spPr>
            <a:xfrm>
              <a:off x="2306168" y="3454819"/>
              <a:ext cx="957727" cy="1323439"/>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marL="67237" indent="-67237">
                <a:spcBef>
                  <a:spcPts val="242"/>
                </a:spcBef>
                <a:spcAft>
                  <a:spcPts val="121"/>
                </a:spcAft>
                <a:buClr>
                  <a:schemeClr val="bg1"/>
                </a:buClr>
                <a:buFontTx/>
                <a:buChar char="›"/>
                <a:defRPr sz="1800">
                  <a:solidFill>
                    <a:srgbClr val="000000"/>
                  </a:solidFill>
                </a:defRPr>
              </a:pPr>
              <a:r>
                <a:rPr lang="en-US" sz="900" dirty="0">
                  <a:solidFill>
                    <a:schemeClr val="bg1"/>
                  </a:solidFill>
                  <a:latin typeface="+mj-lt"/>
                  <a:ea typeface="Open Sans Light" panose="020B0306030504020204" pitchFamily="34" charset="0"/>
                  <a:cs typeface="Open Sans Light" panose="020B0306030504020204" pitchFamily="34" charset="0"/>
                </a:rPr>
                <a:t>Review of future cash flow needs</a:t>
              </a:r>
            </a:p>
            <a:p>
              <a:pPr marL="67237" indent="-67237">
                <a:spcBef>
                  <a:spcPts val="242"/>
                </a:spcBef>
                <a:spcAft>
                  <a:spcPts val="121"/>
                </a:spcAft>
                <a:buClr>
                  <a:schemeClr val="bg1"/>
                </a:buClr>
                <a:buFontTx/>
                <a:buChar char="›"/>
                <a:defRPr sz="1800">
                  <a:solidFill>
                    <a:srgbClr val="000000"/>
                  </a:solidFill>
                </a:defRPr>
              </a:pPr>
              <a:r>
                <a:rPr lang="en-US" sz="900" dirty="0">
                  <a:solidFill>
                    <a:schemeClr val="bg1"/>
                  </a:solidFill>
                  <a:latin typeface="+mj-lt"/>
                  <a:ea typeface="Open Sans Light" panose="020B0306030504020204" pitchFamily="34" charset="0"/>
                  <a:cs typeface="Open Sans Light" panose="020B0306030504020204" pitchFamily="34" charset="0"/>
                </a:rPr>
                <a:t>Balance sheet restructuring</a:t>
              </a:r>
            </a:p>
            <a:p>
              <a:pPr marL="67237" indent="-67237">
                <a:spcBef>
                  <a:spcPts val="242"/>
                </a:spcBef>
                <a:spcAft>
                  <a:spcPts val="121"/>
                </a:spcAft>
                <a:buClr>
                  <a:schemeClr val="bg1"/>
                </a:buClr>
                <a:buFontTx/>
                <a:buChar char="›"/>
                <a:defRPr sz="1800">
                  <a:solidFill>
                    <a:srgbClr val="000000"/>
                  </a:solidFill>
                </a:defRPr>
              </a:pPr>
              <a:r>
                <a:rPr lang="en-US" sz="900" dirty="0">
                  <a:solidFill>
                    <a:schemeClr val="bg1"/>
                  </a:solidFill>
                  <a:latin typeface="+mj-lt"/>
                  <a:ea typeface="Open Sans Light" panose="020B0306030504020204" pitchFamily="34" charset="0"/>
                  <a:cs typeface="Open Sans Light" panose="020B0306030504020204" pitchFamily="34" charset="0"/>
                </a:rPr>
                <a:t>Recommendations on optimal capital structures and negotiations with capital providers</a:t>
              </a:r>
            </a:p>
          </p:txBody>
        </p:sp>
      </p:grpSp>
      <p:sp>
        <p:nvSpPr>
          <p:cNvPr id="60" name="Slide Number Placeholder 2">
            <a:extLst>
              <a:ext uri="{FF2B5EF4-FFF2-40B4-BE49-F238E27FC236}">
                <a16:creationId xmlns:a16="http://schemas.microsoft.com/office/drawing/2014/main" id="{EDEEC969-DD3B-4986-A095-203617FC0C86}"/>
              </a:ext>
            </a:extLst>
          </p:cNvPr>
          <p:cNvSpPr txBox="1">
            <a:spLocks/>
          </p:cNvSpPr>
          <p:nvPr/>
        </p:nvSpPr>
        <p:spPr>
          <a:xfrm>
            <a:off x="3543300" y="6387497"/>
            <a:ext cx="2057400" cy="24688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B88C2E"/>
                </a:solidFill>
                <a:latin typeface="Arial" panose="020B0604020202020204" pitchFamily="34" charset="0"/>
                <a:cs typeface="Arial" panose="020B0604020202020204" pitchFamily="34" charset="0"/>
              </a:rPr>
              <a:t>19</a:t>
            </a:r>
            <a:endParaRPr lang="en-US" sz="1000" dirty="0">
              <a:solidFill>
                <a:srgbClr val="B88C2E"/>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895036"/>
            <a:ext cx="1738786" cy="1738786"/>
          </a:xfrm>
          <a:prstGeom prst="rect">
            <a:avLst/>
          </a:prstGeom>
        </p:spPr>
      </p:pic>
      <p:sp>
        <p:nvSpPr>
          <p:cNvPr id="34" name="Oval 33">
            <a:extLst>
              <a:ext uri="{FF2B5EF4-FFF2-40B4-BE49-F238E27FC236}">
                <a16:creationId xmlns:a16="http://schemas.microsoft.com/office/drawing/2014/main" id="{D2831DBC-DF63-43F5-B1D3-74AD99C78825}"/>
              </a:ext>
            </a:extLst>
          </p:cNvPr>
          <p:cNvSpPr/>
          <p:nvPr/>
        </p:nvSpPr>
        <p:spPr>
          <a:xfrm>
            <a:off x="250823" y="284652"/>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2142A"/>
                </a:solidFill>
              </a:rPr>
              <a:t>2</a:t>
            </a:r>
          </a:p>
        </p:txBody>
      </p:sp>
      <p:pic>
        <p:nvPicPr>
          <p:cNvPr id="35" name="Picture 34">
            <a:extLst>
              <a:ext uri="{FF2B5EF4-FFF2-40B4-BE49-F238E27FC236}">
                <a16:creationId xmlns:a16="http://schemas.microsoft.com/office/drawing/2014/main" id="{481A9458-ECC4-4317-82CE-B54088179D6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8792" y="282868"/>
            <a:ext cx="411480" cy="411480"/>
          </a:xfrm>
          <a:prstGeom prst="rect">
            <a:avLst/>
          </a:prstGeom>
        </p:spPr>
      </p:pic>
      <p:sp>
        <p:nvSpPr>
          <p:cNvPr id="36" name="TextBox 35">
            <a:extLst>
              <a:ext uri="{FF2B5EF4-FFF2-40B4-BE49-F238E27FC236}">
                <a16:creationId xmlns:a16="http://schemas.microsoft.com/office/drawing/2014/main" id="{F7CCE727-3C7F-46A1-B386-DE28B58E886D}"/>
              </a:ext>
            </a:extLst>
          </p:cNvPr>
          <p:cNvSpPr txBox="1"/>
          <p:nvPr/>
        </p:nvSpPr>
        <p:spPr>
          <a:xfrm>
            <a:off x="257870" y="6420677"/>
            <a:ext cx="7912722" cy="152349"/>
          </a:xfrm>
          <a:prstGeom prst="rect">
            <a:avLst/>
          </a:prstGeom>
          <a:noFill/>
        </p:spPr>
        <p:txBody>
          <a:bodyPr wrap="square" lIns="45720" tIns="18288" rIns="45720" bIns="18288" rtlCol="0">
            <a:spAutoFit/>
          </a:bodyPr>
          <a:lstStyle/>
          <a:p>
            <a:r>
              <a:rPr lang="en-US" sz="750" i="1" dirty="0">
                <a:solidFill>
                  <a:srgbClr val="565559"/>
                </a:solidFill>
              </a:rPr>
              <a:t>Flags indicate the location(s) offering the respective service</a:t>
            </a:r>
          </a:p>
        </p:txBody>
      </p:sp>
    </p:spTree>
    <p:extLst>
      <p:ext uri="{BB962C8B-B14F-4D97-AF65-F5344CB8AC3E}">
        <p14:creationId xmlns:p14="http://schemas.microsoft.com/office/powerpoint/2010/main" val="261778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6">
            <a:extLst>
              <a:ext uri="{FF2B5EF4-FFF2-40B4-BE49-F238E27FC236}">
                <a16:creationId xmlns:a16="http://schemas.microsoft.com/office/drawing/2014/main" id="{86CCC5FB-94CC-43C9-800C-AF8D7BF5918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rgbClr val="82142A"/>
          </a:solidFill>
        </p:spPr>
      </p:pic>
      <p:sp>
        <p:nvSpPr>
          <p:cNvPr id="13" name="Slide Number Placeholder 2">
            <a:extLst>
              <a:ext uri="{FF2B5EF4-FFF2-40B4-BE49-F238E27FC236}">
                <a16:creationId xmlns:a16="http://schemas.microsoft.com/office/drawing/2014/main" id="{287884F7-601C-479C-AE34-1F54B6350A72}"/>
              </a:ext>
            </a:extLst>
          </p:cNvPr>
          <p:cNvSpPr txBox="1">
            <a:spLocks/>
          </p:cNvSpPr>
          <p:nvPr/>
        </p:nvSpPr>
        <p:spPr>
          <a:xfrm>
            <a:off x="3543300" y="6387497"/>
            <a:ext cx="2057400" cy="246888"/>
          </a:xfrm>
          <a:prstGeom prst="rect">
            <a:avLst/>
          </a:prstGeom>
        </p:spPr>
        <p:txBody>
          <a:bodyPr vert="horz" lIns="91440" tIns="45720" rIns="91440" bIns="45720" rtlCol="0" anchor="ctr"/>
          <a:lstStyle>
            <a:defPPr>
              <a:defRPr lang="en-US"/>
            </a:defPPr>
            <a:lvl1pPr marL="0" algn="r" defTabSz="914400" rtl="0" eaLnBrk="1" latinLnBrk="0" hangingPunct="1">
              <a:defRPr sz="855" kern="1200">
                <a:solidFill>
                  <a:schemeClr val="tx1">
                    <a:lumMod val="50000"/>
                    <a:lumOff val="50000"/>
                  </a:schemeClr>
                </a:solidFill>
                <a:latin typeface="TradeGothic LT"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DC54E5-E863-4E58-9020-CC36B4443620}" type="slidenum">
              <a:rPr lang="en-US" sz="1000" smtClean="0">
                <a:latin typeface="Arial" panose="020B0604020202020204" pitchFamily="34" charset="0"/>
                <a:cs typeface="Arial" panose="020B0604020202020204" pitchFamily="34" charset="0"/>
              </a:rPr>
              <a:pPr algn="ctr"/>
              <a:t>2</a:t>
            </a:fld>
            <a:endParaRPr lang="en-US" sz="10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83D8705-0C40-4338-87BB-83AE68174A02}"/>
              </a:ext>
            </a:extLst>
          </p:cNvPr>
          <p:cNvSpPr/>
          <p:nvPr/>
        </p:nvSpPr>
        <p:spPr>
          <a:xfrm>
            <a:off x="0" y="0"/>
            <a:ext cx="9144000" cy="6865034"/>
          </a:xfrm>
          <a:prstGeom prst="rect">
            <a:avLst/>
          </a:prstGeom>
          <a:solidFill>
            <a:srgbClr val="82142A">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34">
            <a:extLst>
              <a:ext uri="{FF2B5EF4-FFF2-40B4-BE49-F238E27FC236}">
                <a16:creationId xmlns:a16="http://schemas.microsoft.com/office/drawing/2014/main" id="{D9BF6DA4-7FAC-4030-9D8C-9E7F3A11B30B}"/>
              </a:ext>
            </a:extLst>
          </p:cNvPr>
          <p:cNvSpPr txBox="1"/>
          <p:nvPr/>
        </p:nvSpPr>
        <p:spPr>
          <a:xfrm>
            <a:off x="4767477" y="2451613"/>
            <a:ext cx="3063417" cy="1414746"/>
          </a:xfrm>
          <a:prstGeom prst="rect">
            <a:avLst/>
          </a:prstGeom>
        </p:spPr>
        <p:txBody>
          <a:bodyPr vert="horz" wrap="square" lIns="0" tIns="0" rIns="0" bIns="0" rtlCol="0">
            <a:spAutoFit/>
          </a:bodyPr>
          <a:lstStyle/>
          <a:p>
            <a:pPr marL="15368" marR="544783">
              <a:lnSpc>
                <a:spcPct val="112300"/>
              </a:lnSpc>
            </a:pPr>
            <a:r>
              <a:rPr lang="en-US" sz="2052" b="1" spc="103" dirty="0">
                <a:solidFill>
                  <a:schemeClr val="bg1"/>
                </a:solidFill>
                <a:latin typeface="TradeGothic LT" panose="02000503020000020004"/>
                <a:cs typeface="Montserrat SemiBold"/>
              </a:rPr>
              <a:t>“Ensuring that your prosperity is secure and building it is our mantra.”</a:t>
            </a:r>
            <a:endParaRPr sz="2052" dirty="0">
              <a:solidFill>
                <a:schemeClr val="bg1"/>
              </a:solidFill>
              <a:latin typeface="TradeGothic LT" panose="02000503020000020004"/>
              <a:cs typeface="Montserrat SemiBold"/>
            </a:endParaRPr>
          </a:p>
        </p:txBody>
      </p:sp>
      <p:sp>
        <p:nvSpPr>
          <p:cNvPr id="10" name="object 36">
            <a:extLst>
              <a:ext uri="{FF2B5EF4-FFF2-40B4-BE49-F238E27FC236}">
                <a16:creationId xmlns:a16="http://schemas.microsoft.com/office/drawing/2014/main" id="{FB04F1C4-2392-4EC3-B0AE-5B2FE5F3F487}"/>
              </a:ext>
            </a:extLst>
          </p:cNvPr>
          <p:cNvSpPr/>
          <p:nvPr/>
        </p:nvSpPr>
        <p:spPr>
          <a:xfrm>
            <a:off x="4771427" y="3953811"/>
            <a:ext cx="2213002" cy="335156"/>
          </a:xfrm>
          <a:custGeom>
            <a:avLst/>
            <a:gdLst/>
            <a:ahLst/>
            <a:cxnLst/>
            <a:rect l="l" t="t" r="r" b="b"/>
            <a:pathLst>
              <a:path w="1964054">
                <a:moveTo>
                  <a:pt x="0" y="0"/>
                </a:moveTo>
                <a:lnTo>
                  <a:pt x="1963724" y="0"/>
                </a:lnTo>
              </a:path>
            </a:pathLst>
          </a:custGeom>
          <a:ln w="30086">
            <a:solidFill>
              <a:srgbClr val="E54E45"/>
            </a:solidFill>
          </a:ln>
        </p:spPr>
        <p:txBody>
          <a:bodyPr wrap="square" lIns="0" tIns="0" rIns="0" bIns="0" rtlCol="0">
            <a:spAutoFit/>
          </a:bodyPr>
          <a:lstStyle/>
          <a:p>
            <a:endParaRPr sz="2178" dirty="0">
              <a:solidFill>
                <a:schemeClr val="bg1"/>
              </a:solidFill>
            </a:endParaRPr>
          </a:p>
        </p:txBody>
      </p:sp>
      <p:sp>
        <p:nvSpPr>
          <p:cNvPr id="11" name="object 13">
            <a:extLst>
              <a:ext uri="{FF2B5EF4-FFF2-40B4-BE49-F238E27FC236}">
                <a16:creationId xmlns:a16="http://schemas.microsoft.com/office/drawing/2014/main" id="{27BAB86C-C383-461A-A288-5BA4A7F50DD8}"/>
              </a:ext>
            </a:extLst>
          </p:cNvPr>
          <p:cNvSpPr txBox="1"/>
          <p:nvPr/>
        </p:nvSpPr>
        <p:spPr>
          <a:xfrm>
            <a:off x="4572000" y="4170552"/>
            <a:ext cx="1564469" cy="236860"/>
          </a:xfrm>
          <a:prstGeom prst="rect">
            <a:avLst/>
          </a:prstGeom>
        </p:spPr>
        <p:txBody>
          <a:bodyPr vert="horz" wrap="square" lIns="0" tIns="0" rIns="0" bIns="0" rtlCol="0">
            <a:spAutoFit/>
          </a:bodyPr>
          <a:lstStyle/>
          <a:p>
            <a:pPr algn="ctr">
              <a:lnSpc>
                <a:spcPct val="100000"/>
              </a:lnSpc>
            </a:pPr>
            <a:r>
              <a:rPr lang="en-US" sz="1539" b="1" spc="6" dirty="0">
                <a:solidFill>
                  <a:schemeClr val="bg1"/>
                </a:solidFill>
                <a:latin typeface="TradeGothic LT" panose="02000503020000020004"/>
                <a:cs typeface="Open Sans Semibold"/>
              </a:rPr>
              <a:t>Shailesh Dash</a:t>
            </a:r>
            <a:endParaRPr sz="1539" dirty="0">
              <a:solidFill>
                <a:schemeClr val="bg1"/>
              </a:solidFill>
              <a:latin typeface="TradeGothic LT" panose="02000503020000020004"/>
              <a:cs typeface="Open Sans"/>
            </a:endParaRPr>
          </a:p>
        </p:txBody>
      </p:sp>
    </p:spTree>
    <p:extLst>
      <p:ext uri="{BB962C8B-B14F-4D97-AF65-F5344CB8AC3E}">
        <p14:creationId xmlns:p14="http://schemas.microsoft.com/office/powerpoint/2010/main" val="2399925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BEBCF18F-974A-451E-9E50-88A7BC125402}"/>
              </a:ext>
            </a:extLst>
          </p:cNvPr>
          <p:cNvSpPr/>
          <p:nvPr/>
        </p:nvSpPr>
        <p:spPr>
          <a:xfrm>
            <a:off x="537980" y="4971315"/>
            <a:ext cx="7838739" cy="12772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78" dirty="0"/>
          </a:p>
        </p:txBody>
      </p:sp>
      <p:sp>
        <p:nvSpPr>
          <p:cNvPr id="87" name="Shape 328">
            <a:extLst>
              <a:ext uri="{FF2B5EF4-FFF2-40B4-BE49-F238E27FC236}">
                <a16:creationId xmlns:a16="http://schemas.microsoft.com/office/drawing/2014/main" id="{87FF3AB8-FA7E-4DA9-9298-496309193E5C}"/>
              </a:ext>
            </a:extLst>
          </p:cNvPr>
          <p:cNvSpPr/>
          <p:nvPr/>
        </p:nvSpPr>
        <p:spPr>
          <a:xfrm>
            <a:off x="3661982" y="5671753"/>
            <a:ext cx="801661" cy="481709"/>
          </a:xfrm>
          <a:prstGeom prst="rect">
            <a:avLst/>
          </a:prstGeom>
          <a:ln w="12700">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defRPr>
                <a:latin typeface="+mn-lt"/>
                <a:ea typeface="+mn-ea"/>
                <a:cs typeface="+mn-cs"/>
                <a:sym typeface="Gill Sans"/>
              </a:defRPr>
            </a:lvl1pPr>
          </a:lstStyle>
          <a:p>
            <a:pPr algn="l">
              <a:defRPr sz="1800">
                <a:solidFill>
                  <a:srgbClr val="000000"/>
                </a:solidFill>
              </a:defRPr>
            </a:pPr>
            <a:r>
              <a:rPr lang="en-US" sz="900" b="1" dirty="0">
                <a:latin typeface="+mj-lt"/>
                <a:ea typeface="Open Sans Semibold" panose="020B0706030804020204" pitchFamily="34" charset="0"/>
                <a:cs typeface="Open Sans Semibold" panose="020B0706030804020204" pitchFamily="34" charset="0"/>
              </a:rPr>
              <a:t>DAILY MENA</a:t>
            </a:r>
          </a:p>
          <a:p>
            <a:pPr algn="l">
              <a:defRPr sz="1800">
                <a:solidFill>
                  <a:srgbClr val="000000"/>
                </a:solidFill>
              </a:defRPr>
            </a:pPr>
            <a:r>
              <a:rPr lang="en-US" sz="900" b="1" dirty="0">
                <a:latin typeface="+mj-lt"/>
                <a:ea typeface="Open Sans Semibold" panose="020B0706030804020204" pitchFamily="34" charset="0"/>
                <a:cs typeface="Open Sans Semibold" panose="020B0706030804020204" pitchFamily="34" charset="0"/>
              </a:rPr>
              <a:t>MORNING </a:t>
            </a:r>
          </a:p>
          <a:p>
            <a:pPr algn="l">
              <a:defRPr sz="1800">
                <a:solidFill>
                  <a:srgbClr val="000000"/>
                </a:solidFill>
              </a:defRPr>
            </a:pPr>
            <a:r>
              <a:rPr lang="en-US" sz="900" b="1" dirty="0">
                <a:latin typeface="+mj-lt"/>
                <a:ea typeface="Open Sans Semibold" panose="020B0706030804020204" pitchFamily="34" charset="0"/>
                <a:cs typeface="Open Sans Semibold" panose="020B0706030804020204" pitchFamily="34" charset="0"/>
              </a:rPr>
              <a:t>REPORT</a:t>
            </a:r>
          </a:p>
        </p:txBody>
      </p:sp>
      <p:pic>
        <p:nvPicPr>
          <p:cNvPr id="42" name="Picture 2">
            <a:extLst>
              <a:ext uri="{FF2B5EF4-FFF2-40B4-BE49-F238E27FC236}">
                <a16:creationId xmlns:a16="http://schemas.microsoft.com/office/drawing/2014/main" id="{1D78ED7E-6BA3-4E75-BBC8-5EA2C5F51F88}"/>
              </a:ext>
            </a:extLst>
          </p:cNvPr>
          <p:cNvPicPr>
            <a:picLocks noChangeAspect="1" noChangeArrowheads="1"/>
          </p:cNvPicPr>
          <p:nvPr/>
        </p:nvPicPr>
        <p:blipFill rotWithShape="1">
          <a:blip r:embed="rId2" cstate="print"/>
          <a:srcRect t="16255"/>
          <a:stretch/>
        </p:blipFill>
        <p:spPr bwMode="auto">
          <a:xfrm>
            <a:off x="2879700" y="5229200"/>
            <a:ext cx="774379" cy="924262"/>
          </a:xfrm>
          <a:prstGeom prst="rect">
            <a:avLst/>
          </a:prstGeom>
          <a:noFill/>
          <a:ln w="3175">
            <a:solidFill>
              <a:schemeClr val="tx1"/>
            </a:solidFill>
            <a:miter lim="800000"/>
            <a:headEnd/>
            <a:tailEnd/>
          </a:ln>
        </p:spPr>
      </p:pic>
      <p:sp>
        <p:nvSpPr>
          <p:cNvPr id="88" name="Shape 328">
            <a:extLst>
              <a:ext uri="{FF2B5EF4-FFF2-40B4-BE49-F238E27FC236}">
                <a16:creationId xmlns:a16="http://schemas.microsoft.com/office/drawing/2014/main" id="{40E9A4C5-C8CF-435A-9D58-C0CF681D0B7F}"/>
              </a:ext>
            </a:extLst>
          </p:cNvPr>
          <p:cNvSpPr/>
          <p:nvPr/>
        </p:nvSpPr>
        <p:spPr>
          <a:xfrm>
            <a:off x="5568889" y="5671753"/>
            <a:ext cx="801661" cy="481709"/>
          </a:xfrm>
          <a:prstGeom prst="rect">
            <a:avLst/>
          </a:prstGeom>
          <a:ln w="12700">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defRPr>
                <a:latin typeface="+mn-lt"/>
                <a:ea typeface="+mn-ea"/>
                <a:cs typeface="+mn-cs"/>
                <a:sym typeface="Gill Sans"/>
              </a:defRPr>
            </a:lvl1pPr>
          </a:lstStyle>
          <a:p>
            <a:pPr algn="l">
              <a:defRPr sz="1800">
                <a:solidFill>
                  <a:srgbClr val="000000"/>
                </a:solidFill>
              </a:defRPr>
            </a:pPr>
            <a:r>
              <a:rPr lang="en-US" sz="900" b="1" dirty="0">
                <a:latin typeface="+mj-lt"/>
                <a:ea typeface="Open Sans Semibold" panose="020B0706030804020204" pitchFamily="34" charset="0"/>
                <a:cs typeface="Open Sans Semibold" panose="020B0706030804020204" pitchFamily="34" charset="0"/>
              </a:rPr>
              <a:t>WEEKLY </a:t>
            </a:r>
          </a:p>
          <a:p>
            <a:pPr algn="l">
              <a:defRPr sz="1800">
                <a:solidFill>
                  <a:srgbClr val="000000"/>
                </a:solidFill>
              </a:defRPr>
            </a:pPr>
            <a:r>
              <a:rPr lang="en-US" sz="900" b="1" dirty="0">
                <a:latin typeface="+mj-lt"/>
                <a:ea typeface="Open Sans Semibold" panose="020B0706030804020204" pitchFamily="34" charset="0"/>
                <a:cs typeface="Open Sans Semibold" panose="020B0706030804020204" pitchFamily="34" charset="0"/>
              </a:rPr>
              <a:t>INVESTMENT </a:t>
            </a:r>
          </a:p>
          <a:p>
            <a:pPr algn="l">
              <a:defRPr sz="1800">
                <a:solidFill>
                  <a:srgbClr val="000000"/>
                </a:solidFill>
              </a:defRPr>
            </a:pPr>
            <a:r>
              <a:rPr lang="en-US" sz="900" b="1" dirty="0">
                <a:latin typeface="+mj-lt"/>
                <a:ea typeface="Open Sans Semibold" panose="020B0706030804020204" pitchFamily="34" charset="0"/>
                <a:cs typeface="Open Sans Semibold" panose="020B0706030804020204" pitchFamily="34" charset="0"/>
              </a:rPr>
              <a:t>REPORT</a:t>
            </a:r>
          </a:p>
        </p:txBody>
      </p:sp>
      <p:sp>
        <p:nvSpPr>
          <p:cNvPr id="90" name="Shape 328">
            <a:extLst>
              <a:ext uri="{FF2B5EF4-FFF2-40B4-BE49-F238E27FC236}">
                <a16:creationId xmlns:a16="http://schemas.microsoft.com/office/drawing/2014/main" id="{F7956601-1D0D-4515-94A5-AD18B40E2A50}"/>
              </a:ext>
            </a:extLst>
          </p:cNvPr>
          <p:cNvSpPr/>
          <p:nvPr/>
        </p:nvSpPr>
        <p:spPr>
          <a:xfrm>
            <a:off x="7475795" y="5671753"/>
            <a:ext cx="801661" cy="481709"/>
          </a:xfrm>
          <a:prstGeom prst="rect">
            <a:avLst/>
          </a:prstGeom>
          <a:ln w="12700">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defRPr>
                <a:latin typeface="+mn-lt"/>
                <a:ea typeface="+mn-ea"/>
                <a:cs typeface="+mn-cs"/>
                <a:sym typeface="Gill Sans"/>
              </a:defRPr>
            </a:lvl1pPr>
          </a:lstStyle>
          <a:p>
            <a:pPr>
              <a:defRPr sz="1800">
                <a:solidFill>
                  <a:srgbClr val="000000"/>
                </a:solidFill>
              </a:defRPr>
            </a:pPr>
            <a:r>
              <a:rPr lang="en-US" sz="900" b="1" dirty="0">
                <a:solidFill>
                  <a:srgbClr val="000000"/>
                </a:solidFill>
                <a:ea typeface="Open Sans Semibold" panose="020B0706030804020204" pitchFamily="34" charset="0"/>
                <a:cs typeface="Open Sans Semibold" panose="020B0706030804020204" pitchFamily="34" charset="0"/>
              </a:rPr>
              <a:t>DAILY SEA</a:t>
            </a:r>
          </a:p>
          <a:p>
            <a:pPr>
              <a:defRPr sz="1800">
                <a:solidFill>
                  <a:srgbClr val="000000"/>
                </a:solidFill>
              </a:defRPr>
            </a:pPr>
            <a:r>
              <a:rPr lang="en-US" sz="900" b="1" dirty="0">
                <a:solidFill>
                  <a:srgbClr val="000000"/>
                </a:solidFill>
                <a:ea typeface="Open Sans Semibold" panose="020B0706030804020204" pitchFamily="34" charset="0"/>
                <a:cs typeface="Open Sans Semibold" panose="020B0706030804020204" pitchFamily="34" charset="0"/>
              </a:rPr>
              <a:t>MORNING </a:t>
            </a:r>
          </a:p>
          <a:p>
            <a:pPr>
              <a:defRPr sz="1800">
                <a:solidFill>
                  <a:srgbClr val="000000"/>
                </a:solidFill>
              </a:defRPr>
            </a:pPr>
            <a:r>
              <a:rPr lang="en-US" sz="900" b="1" dirty="0">
                <a:solidFill>
                  <a:srgbClr val="000000"/>
                </a:solidFill>
                <a:ea typeface="Open Sans Semibold" panose="020B0706030804020204" pitchFamily="34" charset="0"/>
                <a:cs typeface="Open Sans Semibold" panose="020B0706030804020204" pitchFamily="34" charset="0"/>
              </a:rPr>
              <a:t>REPORT</a:t>
            </a:r>
          </a:p>
        </p:txBody>
      </p:sp>
      <p:pic>
        <p:nvPicPr>
          <p:cNvPr id="92" name="Picture 2">
            <a:extLst>
              <a:ext uri="{FF2B5EF4-FFF2-40B4-BE49-F238E27FC236}">
                <a16:creationId xmlns:a16="http://schemas.microsoft.com/office/drawing/2014/main" id="{42B2AB39-8DE4-48A6-87E2-24C2287911D5}"/>
              </a:ext>
            </a:extLst>
          </p:cNvPr>
          <p:cNvPicPr>
            <a:picLocks noChangeAspect="1" noChangeArrowheads="1"/>
          </p:cNvPicPr>
          <p:nvPr/>
        </p:nvPicPr>
        <p:blipFill rotWithShape="1">
          <a:blip r:embed="rId3" cstate="print"/>
          <a:srcRect t="14214"/>
          <a:stretch/>
        </p:blipFill>
        <p:spPr bwMode="auto">
          <a:xfrm>
            <a:off x="4786068" y="5229200"/>
            <a:ext cx="774379" cy="940585"/>
          </a:xfrm>
          <a:prstGeom prst="rect">
            <a:avLst/>
          </a:prstGeom>
          <a:noFill/>
          <a:ln w="3175">
            <a:solidFill>
              <a:schemeClr val="tx1"/>
            </a:solidFill>
            <a:miter lim="800000"/>
            <a:headEnd/>
            <a:tailEnd/>
          </a:ln>
        </p:spPr>
      </p:pic>
      <p:sp>
        <p:nvSpPr>
          <p:cNvPr id="95" name="Rectangle 94">
            <a:extLst>
              <a:ext uri="{FF2B5EF4-FFF2-40B4-BE49-F238E27FC236}">
                <a16:creationId xmlns:a16="http://schemas.microsoft.com/office/drawing/2014/main" id="{3A3FE116-DB6E-428A-9515-2E56027C05BC}"/>
              </a:ext>
            </a:extLst>
          </p:cNvPr>
          <p:cNvSpPr/>
          <p:nvPr/>
        </p:nvSpPr>
        <p:spPr>
          <a:xfrm>
            <a:off x="608016" y="4962472"/>
            <a:ext cx="1211084" cy="400110"/>
          </a:xfrm>
          <a:prstGeom prst="rect">
            <a:avLst/>
          </a:prstGeom>
        </p:spPr>
        <p:txBody>
          <a:bodyPr wrap="square">
            <a:spAutoFit/>
          </a:bodyPr>
          <a:lstStyle/>
          <a:p>
            <a:pPr>
              <a:defRPr sz="1800">
                <a:solidFill>
                  <a:srgbClr val="000000"/>
                </a:solidFill>
              </a:defRPr>
            </a:pPr>
            <a:r>
              <a:rPr lang="en-US" sz="2000" b="1" dirty="0">
                <a:latin typeface="+mj-lt"/>
                <a:ea typeface="Open Sans Semibold" panose="020B0706030804020204" pitchFamily="34" charset="0"/>
                <a:cs typeface="Open Sans Semibold" panose="020B0706030804020204" pitchFamily="34" charset="0"/>
              </a:rPr>
              <a:t>REPORTS </a:t>
            </a:r>
          </a:p>
        </p:txBody>
      </p:sp>
      <p:grpSp>
        <p:nvGrpSpPr>
          <p:cNvPr id="4" name="Group 3"/>
          <p:cNvGrpSpPr/>
          <p:nvPr/>
        </p:nvGrpSpPr>
        <p:grpSpPr>
          <a:xfrm>
            <a:off x="537980" y="3377084"/>
            <a:ext cx="7838739" cy="1277264"/>
            <a:chOff x="699248" y="3593425"/>
            <a:chExt cx="7838739" cy="1277264"/>
          </a:xfrm>
        </p:grpSpPr>
        <p:sp>
          <p:nvSpPr>
            <p:cNvPr id="83" name="Rectangle 82">
              <a:extLst>
                <a:ext uri="{FF2B5EF4-FFF2-40B4-BE49-F238E27FC236}">
                  <a16:creationId xmlns:a16="http://schemas.microsoft.com/office/drawing/2014/main" id="{379BB905-613A-416B-B6E7-73F94B365F69}"/>
                </a:ext>
              </a:extLst>
            </p:cNvPr>
            <p:cNvSpPr/>
            <p:nvPr/>
          </p:nvSpPr>
          <p:spPr>
            <a:xfrm>
              <a:off x="699248" y="3593425"/>
              <a:ext cx="7838739" cy="12772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78" dirty="0"/>
            </a:p>
          </p:txBody>
        </p:sp>
        <p:sp>
          <p:nvSpPr>
            <p:cNvPr id="3" name="Rectangle 2">
              <a:extLst>
                <a:ext uri="{FF2B5EF4-FFF2-40B4-BE49-F238E27FC236}">
                  <a16:creationId xmlns:a16="http://schemas.microsoft.com/office/drawing/2014/main" id="{D54C64A7-9078-43D4-9161-EB49C560DE49}"/>
                </a:ext>
              </a:extLst>
            </p:cNvPr>
            <p:cNvSpPr/>
            <p:nvPr/>
          </p:nvSpPr>
          <p:spPr>
            <a:xfrm>
              <a:off x="791456" y="3606107"/>
              <a:ext cx="2766252" cy="400110"/>
            </a:xfrm>
            <a:prstGeom prst="rect">
              <a:avLst/>
            </a:prstGeom>
          </p:spPr>
          <p:txBody>
            <a:bodyPr wrap="square">
              <a:spAutoFit/>
            </a:bodyPr>
            <a:lstStyle/>
            <a:p>
              <a:pPr>
                <a:defRPr sz="1800">
                  <a:solidFill>
                    <a:srgbClr val="000000"/>
                  </a:solidFill>
                </a:defRPr>
              </a:pPr>
              <a:r>
                <a:rPr lang="en-US" sz="2000" b="1" dirty="0">
                  <a:latin typeface="+mj-lt"/>
                  <a:ea typeface="Open Sans Semibold" panose="020B0706030804020204" pitchFamily="34" charset="0"/>
                  <a:cs typeface="Open Sans Semibold" panose="020B0706030804020204" pitchFamily="34" charset="0"/>
                </a:rPr>
                <a:t>INDUSTRY RESEARCH</a:t>
              </a:r>
            </a:p>
          </p:txBody>
        </p:sp>
        <p:sp>
          <p:nvSpPr>
            <p:cNvPr id="107" name="Shape 236">
              <a:extLst>
                <a:ext uri="{FF2B5EF4-FFF2-40B4-BE49-F238E27FC236}">
                  <a16:creationId xmlns:a16="http://schemas.microsoft.com/office/drawing/2014/main" id="{36B5EACE-DD2F-43B4-8EA8-61F861DCA0AA}"/>
                </a:ext>
              </a:extLst>
            </p:cNvPr>
            <p:cNvSpPr/>
            <p:nvPr/>
          </p:nvSpPr>
          <p:spPr>
            <a:xfrm>
              <a:off x="897956" y="4035577"/>
              <a:ext cx="2017860" cy="648896"/>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marL="207472" indent="-207472">
                <a:spcBef>
                  <a:spcPts val="484"/>
                </a:spcBef>
                <a:spcAft>
                  <a:spcPts val="605"/>
                </a:spcAft>
                <a:buClr>
                  <a:schemeClr val="bg2">
                    <a:lumMod val="50000"/>
                  </a:schemeClr>
                </a:buClr>
                <a:buFontTx/>
                <a:buChar char="›"/>
                <a:defRPr sz="1800">
                  <a:solidFill>
                    <a:srgbClr val="000000"/>
                  </a:solidFill>
                </a:defRPr>
              </a:pPr>
              <a:r>
                <a:rPr lang="en-US" sz="1100" dirty="0">
                  <a:solidFill>
                    <a:schemeClr val="tx1"/>
                  </a:solidFill>
                  <a:latin typeface="+mj-lt"/>
                  <a:ea typeface="Open Sans Light" panose="020B0306030504020204" pitchFamily="34" charset="0"/>
                  <a:cs typeface="Open Sans Light" panose="020B0306030504020204" pitchFamily="34" charset="0"/>
                </a:rPr>
                <a:t>Industry coverage across multiple asset classes </a:t>
              </a:r>
            </a:p>
            <a:p>
              <a:pPr marL="207472" indent="-207472">
                <a:spcBef>
                  <a:spcPts val="484"/>
                </a:spcBef>
                <a:spcAft>
                  <a:spcPts val="605"/>
                </a:spcAft>
                <a:buClr>
                  <a:schemeClr val="bg2">
                    <a:lumMod val="50000"/>
                  </a:schemeClr>
                </a:buClr>
                <a:buFontTx/>
                <a:buChar char="›"/>
                <a:defRPr sz="1800">
                  <a:solidFill>
                    <a:srgbClr val="000000"/>
                  </a:solidFill>
                </a:defRPr>
              </a:pPr>
              <a:r>
                <a:rPr lang="en-US" sz="1100" dirty="0">
                  <a:solidFill>
                    <a:schemeClr val="tx1"/>
                  </a:solidFill>
                  <a:latin typeface="+mj-lt"/>
                  <a:ea typeface="Open Sans Light" panose="020B0306030504020204" pitchFamily="34" charset="0"/>
                  <a:cs typeface="Open Sans Light" panose="020B0306030504020204" pitchFamily="34" charset="0"/>
                </a:rPr>
                <a:t>Identification of industry trends</a:t>
              </a:r>
            </a:p>
          </p:txBody>
        </p:sp>
        <p:sp>
          <p:nvSpPr>
            <p:cNvPr id="108" name="Shape 236">
              <a:extLst>
                <a:ext uri="{FF2B5EF4-FFF2-40B4-BE49-F238E27FC236}">
                  <a16:creationId xmlns:a16="http://schemas.microsoft.com/office/drawing/2014/main" id="{E58E637A-F068-426D-8371-C0D04DED27D4}"/>
                </a:ext>
              </a:extLst>
            </p:cNvPr>
            <p:cNvSpPr/>
            <p:nvPr/>
          </p:nvSpPr>
          <p:spPr>
            <a:xfrm>
              <a:off x="3139209" y="4040560"/>
              <a:ext cx="2017860" cy="479618"/>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marL="207472" indent="-207472">
                <a:spcBef>
                  <a:spcPts val="484"/>
                </a:spcBef>
                <a:spcAft>
                  <a:spcPts val="605"/>
                </a:spcAft>
                <a:buClr>
                  <a:schemeClr val="bg2">
                    <a:lumMod val="50000"/>
                  </a:schemeClr>
                </a:buClr>
                <a:buFontTx/>
                <a:buChar char="›"/>
                <a:defRPr sz="1800">
                  <a:solidFill>
                    <a:srgbClr val="000000"/>
                  </a:solidFill>
                </a:defRPr>
              </a:pPr>
              <a:r>
                <a:rPr lang="en-US" sz="1100" dirty="0">
                  <a:solidFill>
                    <a:schemeClr val="tx1"/>
                  </a:solidFill>
                  <a:latin typeface="+mj-lt"/>
                  <a:ea typeface="Open Sans Light" panose="020B0306030504020204" pitchFamily="34" charset="0"/>
                  <a:cs typeface="Open Sans Light" panose="020B0306030504020204" pitchFamily="34" charset="0"/>
                </a:rPr>
                <a:t>Geographical &amp; Sectoral studies </a:t>
              </a:r>
            </a:p>
            <a:p>
              <a:pPr marL="207472" indent="-207472">
                <a:spcBef>
                  <a:spcPts val="484"/>
                </a:spcBef>
                <a:spcAft>
                  <a:spcPts val="605"/>
                </a:spcAft>
                <a:buClr>
                  <a:schemeClr val="bg2">
                    <a:lumMod val="50000"/>
                  </a:schemeClr>
                </a:buClr>
                <a:buFontTx/>
                <a:buChar char="›"/>
                <a:defRPr sz="1800">
                  <a:solidFill>
                    <a:srgbClr val="000000"/>
                  </a:solidFill>
                </a:defRPr>
              </a:pPr>
              <a:r>
                <a:rPr lang="en-US" sz="1100" dirty="0">
                  <a:solidFill>
                    <a:schemeClr val="tx1"/>
                  </a:solidFill>
                  <a:latin typeface="+mj-lt"/>
                  <a:ea typeface="Open Sans Light" panose="020B0306030504020204" pitchFamily="34" charset="0"/>
                  <a:cs typeface="Open Sans Light" panose="020B0306030504020204" pitchFamily="34" charset="0"/>
                </a:rPr>
                <a:t>Assessment of local dynamics</a:t>
              </a:r>
            </a:p>
          </p:txBody>
        </p:sp>
        <p:pic>
          <p:nvPicPr>
            <p:cNvPr id="43" name="Picture 2">
              <a:extLst>
                <a:ext uri="{FF2B5EF4-FFF2-40B4-BE49-F238E27FC236}">
                  <a16:creationId xmlns:a16="http://schemas.microsoft.com/office/drawing/2014/main" id="{537FA726-1B9B-41D5-B42E-8BF2D1C5BA90}"/>
                </a:ext>
              </a:extLst>
            </p:cNvPr>
            <p:cNvPicPr>
              <a:picLocks noChangeAspect="1" noChangeArrowheads="1"/>
            </p:cNvPicPr>
            <p:nvPr/>
          </p:nvPicPr>
          <p:blipFill>
            <a:blip r:embed="rId4" cstate="print"/>
            <a:srcRect/>
            <a:stretch>
              <a:fillRect/>
            </a:stretch>
          </p:blipFill>
          <p:spPr bwMode="auto">
            <a:xfrm>
              <a:off x="6853703" y="3665321"/>
              <a:ext cx="774246" cy="1098538"/>
            </a:xfrm>
            <a:prstGeom prst="rect">
              <a:avLst/>
            </a:prstGeom>
            <a:noFill/>
            <a:ln w="3175">
              <a:solidFill>
                <a:schemeClr val="tx1"/>
              </a:solidFill>
              <a:miter lim="800000"/>
              <a:headEnd/>
              <a:tailEnd/>
            </a:ln>
          </p:spPr>
        </p:pic>
        <p:sp>
          <p:nvSpPr>
            <p:cNvPr id="109" name="Shape 328">
              <a:extLst>
                <a:ext uri="{FF2B5EF4-FFF2-40B4-BE49-F238E27FC236}">
                  <a16:creationId xmlns:a16="http://schemas.microsoft.com/office/drawing/2014/main" id="{D9C95283-B53C-4E18-BBAF-E94DF32A882A}"/>
                </a:ext>
              </a:extLst>
            </p:cNvPr>
            <p:cNvSpPr/>
            <p:nvPr/>
          </p:nvSpPr>
          <p:spPr>
            <a:xfrm>
              <a:off x="7642610" y="4282150"/>
              <a:ext cx="796114" cy="481709"/>
            </a:xfrm>
            <a:prstGeom prst="rect">
              <a:avLst/>
            </a:prstGeom>
            <a:ln w="12700">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defRPr>
                  <a:latin typeface="+mn-lt"/>
                  <a:ea typeface="+mn-ea"/>
                  <a:cs typeface="+mn-cs"/>
                  <a:sym typeface="Gill Sans"/>
                </a:defRPr>
              </a:lvl1pPr>
            </a:lstStyle>
            <a:p>
              <a:pPr algn="l">
                <a:defRPr sz="1800">
                  <a:solidFill>
                    <a:srgbClr val="000000"/>
                  </a:solidFill>
                </a:defRPr>
              </a:pPr>
              <a:r>
                <a:rPr lang="en-US" sz="900" b="1" dirty="0">
                  <a:latin typeface="+mj-lt"/>
                  <a:ea typeface="Open Sans Semibold" panose="020B0706030804020204" pitchFamily="34" charset="0"/>
                  <a:cs typeface="Open Sans Semibold" panose="020B0706030804020204" pitchFamily="34" charset="0"/>
                </a:rPr>
                <a:t>CUSTOMIZED INDUSTRY RESEARCH</a:t>
              </a:r>
            </a:p>
          </p:txBody>
        </p:sp>
      </p:grpSp>
      <p:grpSp>
        <p:nvGrpSpPr>
          <p:cNvPr id="5" name="Group 4"/>
          <p:cNvGrpSpPr/>
          <p:nvPr/>
        </p:nvGrpSpPr>
        <p:grpSpPr>
          <a:xfrm>
            <a:off x="537980" y="1791696"/>
            <a:ext cx="7838739" cy="1277264"/>
            <a:chOff x="698223" y="1791696"/>
            <a:chExt cx="7838739" cy="1277264"/>
          </a:xfrm>
        </p:grpSpPr>
        <p:sp>
          <p:nvSpPr>
            <p:cNvPr id="2" name="Rectangle 1">
              <a:extLst>
                <a:ext uri="{FF2B5EF4-FFF2-40B4-BE49-F238E27FC236}">
                  <a16:creationId xmlns:a16="http://schemas.microsoft.com/office/drawing/2014/main" id="{CD5B806F-E2DD-44FF-AB33-60B43D82F478}"/>
                </a:ext>
              </a:extLst>
            </p:cNvPr>
            <p:cNvSpPr/>
            <p:nvPr/>
          </p:nvSpPr>
          <p:spPr>
            <a:xfrm>
              <a:off x="698223" y="1791696"/>
              <a:ext cx="7838739" cy="12772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78" dirty="0"/>
            </a:p>
          </p:txBody>
        </p:sp>
        <p:sp>
          <p:nvSpPr>
            <p:cNvPr id="94" name="Rectangle 93">
              <a:extLst>
                <a:ext uri="{FF2B5EF4-FFF2-40B4-BE49-F238E27FC236}">
                  <a16:creationId xmlns:a16="http://schemas.microsoft.com/office/drawing/2014/main" id="{01094F11-24CE-4E9A-90D6-24AD4A09BABD}"/>
                </a:ext>
              </a:extLst>
            </p:cNvPr>
            <p:cNvSpPr/>
            <p:nvPr/>
          </p:nvSpPr>
          <p:spPr>
            <a:xfrm>
              <a:off x="791455" y="1812110"/>
              <a:ext cx="2937888" cy="400110"/>
            </a:xfrm>
            <a:prstGeom prst="rect">
              <a:avLst/>
            </a:prstGeom>
          </p:spPr>
          <p:txBody>
            <a:bodyPr wrap="square">
              <a:spAutoFit/>
            </a:bodyPr>
            <a:lstStyle/>
            <a:p>
              <a:pPr>
                <a:defRPr sz="1800">
                  <a:solidFill>
                    <a:srgbClr val="000000"/>
                  </a:solidFill>
                </a:defRPr>
              </a:pPr>
              <a:r>
                <a:rPr lang="en-US" sz="2000" b="1" dirty="0">
                  <a:latin typeface="+mj-lt"/>
                  <a:ea typeface="Open Sans Semibold" panose="020B0706030804020204" pitchFamily="34" charset="0"/>
                  <a:cs typeface="Open Sans Semibold" panose="020B0706030804020204" pitchFamily="34" charset="0"/>
                </a:rPr>
                <a:t>INVESTMENT RESEARCH</a:t>
              </a:r>
            </a:p>
          </p:txBody>
        </p:sp>
        <p:sp>
          <p:nvSpPr>
            <p:cNvPr id="103" name="Shape 328">
              <a:extLst>
                <a:ext uri="{FF2B5EF4-FFF2-40B4-BE49-F238E27FC236}">
                  <a16:creationId xmlns:a16="http://schemas.microsoft.com/office/drawing/2014/main" id="{F49AF44D-ED6B-4662-A035-52F0050F7DF8}"/>
                </a:ext>
              </a:extLst>
            </p:cNvPr>
            <p:cNvSpPr/>
            <p:nvPr/>
          </p:nvSpPr>
          <p:spPr>
            <a:xfrm>
              <a:off x="5643698" y="2475735"/>
              <a:ext cx="810004" cy="481709"/>
            </a:xfrm>
            <a:prstGeom prst="rect">
              <a:avLst/>
            </a:prstGeom>
            <a:ln w="12700">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defRPr>
                  <a:latin typeface="+mn-lt"/>
                  <a:ea typeface="+mn-ea"/>
                  <a:cs typeface="+mn-cs"/>
                  <a:sym typeface="Gill Sans"/>
                </a:defRPr>
              </a:lvl1pPr>
            </a:lstStyle>
            <a:p>
              <a:pPr algn="l">
                <a:defRPr sz="1800">
                  <a:solidFill>
                    <a:srgbClr val="000000"/>
                  </a:solidFill>
                </a:defRPr>
              </a:pPr>
              <a:r>
                <a:rPr lang="en-US" sz="900" b="1" dirty="0">
                  <a:latin typeface="+mj-lt"/>
                  <a:ea typeface="Open Sans Semibold" panose="020B0706030804020204" pitchFamily="34" charset="0"/>
                  <a:cs typeface="Open Sans Semibold" panose="020B0706030804020204" pitchFamily="34" charset="0"/>
                </a:rPr>
                <a:t>ONGOING </a:t>
              </a:r>
            </a:p>
            <a:p>
              <a:pPr algn="l">
                <a:defRPr sz="1800">
                  <a:solidFill>
                    <a:srgbClr val="000000"/>
                  </a:solidFill>
                </a:defRPr>
              </a:pPr>
              <a:r>
                <a:rPr lang="en-US" sz="900" b="1" dirty="0">
                  <a:latin typeface="+mj-lt"/>
                  <a:ea typeface="Open Sans Semibold" panose="020B0706030804020204" pitchFamily="34" charset="0"/>
                  <a:cs typeface="Open Sans Semibold" panose="020B0706030804020204" pitchFamily="34" charset="0"/>
                </a:rPr>
                <a:t>INVESTMENT </a:t>
              </a:r>
            </a:p>
            <a:p>
              <a:pPr algn="l">
                <a:defRPr sz="1800">
                  <a:solidFill>
                    <a:srgbClr val="000000"/>
                  </a:solidFill>
                </a:defRPr>
              </a:pPr>
              <a:r>
                <a:rPr lang="en-US" sz="900" b="1" dirty="0">
                  <a:latin typeface="+mj-lt"/>
                  <a:ea typeface="Open Sans Semibold" panose="020B0706030804020204" pitchFamily="34" charset="0"/>
                  <a:cs typeface="Open Sans Semibold" panose="020B0706030804020204" pitchFamily="34" charset="0"/>
                </a:rPr>
                <a:t>REPORTING</a:t>
              </a:r>
            </a:p>
          </p:txBody>
        </p:sp>
        <p:pic>
          <p:nvPicPr>
            <p:cNvPr id="98" name="Picture 4">
              <a:extLst>
                <a:ext uri="{FF2B5EF4-FFF2-40B4-BE49-F238E27FC236}">
                  <a16:creationId xmlns:a16="http://schemas.microsoft.com/office/drawing/2014/main" id="{A229A1DF-0C8A-41DE-B1D2-3838918FC347}"/>
                </a:ext>
              </a:extLst>
            </p:cNvPr>
            <p:cNvPicPr>
              <a:picLocks noChangeAspect="1" noChangeArrowheads="1"/>
            </p:cNvPicPr>
            <p:nvPr/>
          </p:nvPicPr>
          <p:blipFill rotWithShape="1">
            <a:blip r:embed="rId5" cstate="print"/>
            <a:srcRect t="15214"/>
            <a:stretch/>
          </p:blipFill>
          <p:spPr bwMode="auto">
            <a:xfrm>
              <a:off x="4122079" y="2012155"/>
              <a:ext cx="1516470" cy="968371"/>
            </a:xfrm>
            <a:prstGeom prst="rect">
              <a:avLst/>
            </a:prstGeom>
            <a:noFill/>
            <a:ln w="9525">
              <a:noFill/>
              <a:miter lim="800000"/>
              <a:headEnd/>
              <a:tailEnd/>
            </a:ln>
          </p:spPr>
        </p:pic>
        <p:sp>
          <p:nvSpPr>
            <p:cNvPr id="105" name="Shape 236">
              <a:extLst>
                <a:ext uri="{FF2B5EF4-FFF2-40B4-BE49-F238E27FC236}">
                  <a16:creationId xmlns:a16="http://schemas.microsoft.com/office/drawing/2014/main" id="{2990E450-67DA-4A76-BEF4-DBC3B2B447D1}"/>
                </a:ext>
              </a:extLst>
            </p:cNvPr>
            <p:cNvSpPr/>
            <p:nvPr/>
          </p:nvSpPr>
          <p:spPr>
            <a:xfrm>
              <a:off x="791455" y="2202869"/>
              <a:ext cx="1709416" cy="779701"/>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marL="207472" indent="-207472">
                <a:spcBef>
                  <a:spcPts val="200"/>
                </a:spcBef>
                <a:spcAft>
                  <a:spcPts val="200"/>
                </a:spcAft>
                <a:buClr>
                  <a:schemeClr val="bg2">
                    <a:lumMod val="50000"/>
                  </a:schemeClr>
                </a:buClr>
                <a:buFontTx/>
                <a:buChar char="›"/>
                <a:defRPr sz="1800">
                  <a:solidFill>
                    <a:srgbClr val="000000"/>
                  </a:solidFill>
                </a:defRPr>
              </a:pPr>
              <a:r>
                <a:rPr lang="en-US" sz="1100" dirty="0">
                  <a:solidFill>
                    <a:schemeClr val="tx1"/>
                  </a:solidFill>
                  <a:latin typeface="+mj-lt"/>
                  <a:ea typeface="Open Sans Light" panose="020B0306030504020204" pitchFamily="34" charset="0"/>
                  <a:cs typeface="Open Sans Light" panose="020B0306030504020204" pitchFamily="34" charset="0"/>
                </a:rPr>
                <a:t>Business &amp; Investment review</a:t>
              </a:r>
            </a:p>
            <a:p>
              <a:pPr marL="207472" indent="-207472">
                <a:spcBef>
                  <a:spcPts val="200"/>
                </a:spcBef>
                <a:spcAft>
                  <a:spcPts val="200"/>
                </a:spcAft>
                <a:buClr>
                  <a:schemeClr val="bg2">
                    <a:lumMod val="50000"/>
                  </a:schemeClr>
                </a:buClr>
                <a:buFontTx/>
                <a:buChar char="›"/>
                <a:defRPr sz="1800">
                  <a:solidFill>
                    <a:srgbClr val="000000"/>
                  </a:solidFill>
                </a:defRPr>
              </a:pPr>
              <a:r>
                <a:rPr lang="en-US" sz="1100" dirty="0">
                  <a:solidFill>
                    <a:schemeClr val="tx1"/>
                  </a:solidFill>
                  <a:latin typeface="+mj-lt"/>
                  <a:ea typeface="Open Sans Light" panose="020B0306030504020204" pitchFamily="34" charset="0"/>
                  <a:cs typeface="Open Sans Light" panose="020B0306030504020204" pitchFamily="34" charset="0"/>
                </a:rPr>
                <a:t>Feasibility Studies</a:t>
              </a:r>
            </a:p>
            <a:p>
              <a:pPr marL="207472" indent="-207472">
                <a:spcBef>
                  <a:spcPts val="200"/>
                </a:spcBef>
                <a:spcAft>
                  <a:spcPts val="200"/>
                </a:spcAft>
                <a:buClr>
                  <a:schemeClr val="bg2">
                    <a:lumMod val="50000"/>
                  </a:schemeClr>
                </a:buClr>
                <a:buFontTx/>
                <a:buChar char="›"/>
                <a:defRPr sz="1800">
                  <a:solidFill>
                    <a:srgbClr val="000000"/>
                  </a:solidFill>
                </a:defRPr>
              </a:pPr>
              <a:r>
                <a:rPr lang="en-US" sz="1100" dirty="0">
                  <a:solidFill>
                    <a:schemeClr val="tx1"/>
                  </a:solidFill>
                  <a:latin typeface="+mj-lt"/>
                  <a:ea typeface="Open Sans Light" panose="020B0306030504020204" pitchFamily="34" charset="0"/>
                  <a:cs typeface="Open Sans Light" panose="020B0306030504020204" pitchFamily="34" charset="0"/>
                </a:rPr>
                <a:t>Financial Modeling </a:t>
              </a:r>
            </a:p>
          </p:txBody>
        </p:sp>
        <p:sp>
          <p:nvSpPr>
            <p:cNvPr id="111" name="Shape 328">
              <a:extLst>
                <a:ext uri="{FF2B5EF4-FFF2-40B4-BE49-F238E27FC236}">
                  <a16:creationId xmlns:a16="http://schemas.microsoft.com/office/drawing/2014/main" id="{02C585E1-E99C-4B59-9DF0-0C01DA44AEF2}"/>
                </a:ext>
              </a:extLst>
            </p:cNvPr>
            <p:cNvSpPr/>
            <p:nvPr/>
          </p:nvSpPr>
          <p:spPr>
            <a:xfrm>
              <a:off x="7628720" y="2475735"/>
              <a:ext cx="810004" cy="481709"/>
            </a:xfrm>
            <a:prstGeom prst="rect">
              <a:avLst/>
            </a:prstGeom>
            <a:ln w="12700">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defRPr>
                  <a:latin typeface="+mn-lt"/>
                  <a:ea typeface="+mn-ea"/>
                  <a:cs typeface="+mn-cs"/>
                  <a:sym typeface="Gill Sans"/>
                </a:defRPr>
              </a:lvl1pPr>
            </a:lstStyle>
            <a:p>
              <a:pPr algn="l">
                <a:defRPr sz="1800">
                  <a:solidFill>
                    <a:srgbClr val="000000"/>
                  </a:solidFill>
                </a:defRPr>
              </a:pPr>
              <a:r>
                <a:rPr lang="en-US" sz="900" b="1" dirty="0">
                  <a:latin typeface="+mj-lt"/>
                  <a:ea typeface="Open Sans Semibold" panose="020B0706030804020204" pitchFamily="34" charset="0"/>
                  <a:cs typeface="Open Sans Semibold" panose="020B0706030804020204" pitchFamily="34" charset="0"/>
                </a:rPr>
                <a:t>BESPOKE </a:t>
              </a:r>
            </a:p>
            <a:p>
              <a:pPr algn="l">
                <a:defRPr sz="1800">
                  <a:solidFill>
                    <a:srgbClr val="000000"/>
                  </a:solidFill>
                </a:defRPr>
              </a:pPr>
              <a:r>
                <a:rPr lang="en-US" sz="900" b="1" dirty="0">
                  <a:latin typeface="+mj-lt"/>
                  <a:ea typeface="Open Sans Semibold" panose="020B0706030804020204" pitchFamily="34" charset="0"/>
                  <a:cs typeface="Open Sans Semibold" panose="020B0706030804020204" pitchFamily="34" charset="0"/>
                </a:rPr>
                <a:t>INVESTMENT </a:t>
              </a:r>
            </a:p>
            <a:p>
              <a:pPr algn="l">
                <a:defRPr sz="1800">
                  <a:solidFill>
                    <a:srgbClr val="000000"/>
                  </a:solidFill>
                </a:defRPr>
              </a:pPr>
              <a:r>
                <a:rPr lang="en-US" sz="900" b="1" dirty="0">
                  <a:latin typeface="+mj-lt"/>
                  <a:ea typeface="Open Sans Semibold" panose="020B0706030804020204" pitchFamily="34" charset="0"/>
                  <a:cs typeface="Open Sans Semibold" panose="020B0706030804020204" pitchFamily="34" charset="0"/>
                </a:rPr>
                <a:t>ANALYSIS</a:t>
              </a:r>
            </a:p>
          </p:txBody>
        </p:sp>
        <p:pic>
          <p:nvPicPr>
            <p:cNvPr id="112" name="Picture 2">
              <a:extLst>
                <a:ext uri="{FF2B5EF4-FFF2-40B4-BE49-F238E27FC236}">
                  <a16:creationId xmlns:a16="http://schemas.microsoft.com/office/drawing/2014/main" id="{8CF4BFC8-E889-4F8D-984F-479AD728406C}"/>
                </a:ext>
              </a:extLst>
            </p:cNvPr>
            <p:cNvPicPr>
              <a:picLocks noChangeAspect="1" noChangeArrowheads="1"/>
            </p:cNvPicPr>
            <p:nvPr/>
          </p:nvPicPr>
          <p:blipFill rotWithShape="1">
            <a:blip r:embed="rId6" cstate="print"/>
            <a:srcRect t="12755"/>
            <a:stretch/>
          </p:blipFill>
          <p:spPr bwMode="auto">
            <a:xfrm>
              <a:off x="6846438" y="2007394"/>
              <a:ext cx="777133" cy="959290"/>
            </a:xfrm>
            <a:prstGeom prst="rect">
              <a:avLst/>
            </a:prstGeom>
            <a:noFill/>
            <a:ln w="9525">
              <a:noFill/>
              <a:miter lim="800000"/>
              <a:headEnd/>
              <a:tailEnd/>
            </a:ln>
          </p:spPr>
        </p:pic>
      </p:grpSp>
      <p:sp>
        <p:nvSpPr>
          <p:cNvPr id="29" name="Title 1"/>
          <p:cNvSpPr txBox="1">
            <a:spLocks/>
          </p:cNvSpPr>
          <p:nvPr/>
        </p:nvSpPr>
        <p:spPr>
          <a:xfrm>
            <a:off x="701675" y="201340"/>
            <a:ext cx="8289925" cy="542319"/>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800" b="1" dirty="0">
                <a:solidFill>
                  <a:srgbClr val="192541"/>
                </a:solidFill>
                <a:cs typeface="Arial" panose="020B0604020202020204" pitchFamily="34" charset="0"/>
              </a:rPr>
              <a:t>Research: </a:t>
            </a:r>
            <a:r>
              <a:rPr lang="en-US" sz="2800" b="1" dirty="0">
                <a:solidFill>
                  <a:srgbClr val="B88C2E"/>
                </a:solidFill>
              </a:rPr>
              <a:t>At a glance</a:t>
            </a:r>
          </a:p>
        </p:txBody>
      </p:sp>
      <p:sp>
        <p:nvSpPr>
          <p:cNvPr id="30" name="Rectangle 29">
            <a:extLst>
              <a:ext uri="{FF2B5EF4-FFF2-40B4-BE49-F238E27FC236}">
                <a16:creationId xmlns:a16="http://schemas.microsoft.com/office/drawing/2014/main" id="{B803FFA4-2550-4CCA-9A5B-2A7D3D716A77}"/>
              </a:ext>
            </a:extLst>
          </p:cNvPr>
          <p:cNvSpPr/>
          <p:nvPr/>
        </p:nvSpPr>
        <p:spPr>
          <a:xfrm>
            <a:off x="243299" y="980728"/>
            <a:ext cx="8428100" cy="549894"/>
          </a:xfrm>
          <a:prstGeom prst="rect">
            <a:avLst/>
          </a:prstGeom>
        </p:spPr>
        <p:txBody>
          <a:bodyPr wrap="square">
            <a:spAutoFit/>
          </a:bodyPr>
          <a:lstStyle/>
          <a:p>
            <a:pPr marL="190660" marR="7684" indent="-171450" algn="just">
              <a:lnSpc>
                <a:spcPct val="110000"/>
              </a:lnSpc>
              <a:spcBef>
                <a:spcPts val="200"/>
              </a:spcBef>
              <a:spcAft>
                <a:spcPts val="200"/>
              </a:spcAft>
              <a:buFont typeface="Arial" panose="020B0604020202020204" pitchFamily="34" charset="0"/>
              <a:buChar char="•"/>
            </a:pPr>
            <a:r>
              <a:rPr lang="en-US" sz="1200" spc="-12" dirty="0">
                <a:solidFill>
                  <a:srgbClr val="414042"/>
                </a:solidFill>
                <a:latin typeface="+mj-lt"/>
                <a:cs typeface="Open Sans Light"/>
              </a:rPr>
              <a:t>We recognize the importance of fundamental research as the basis for each and every investment</a:t>
            </a:r>
          </a:p>
          <a:p>
            <a:pPr marL="190660" marR="7684" indent="-171450" algn="just">
              <a:lnSpc>
                <a:spcPct val="110000"/>
              </a:lnSpc>
              <a:spcBef>
                <a:spcPts val="200"/>
              </a:spcBef>
              <a:spcAft>
                <a:spcPts val="200"/>
              </a:spcAft>
              <a:buFont typeface="Arial" panose="020B0604020202020204" pitchFamily="34" charset="0"/>
              <a:buChar char="•"/>
            </a:pPr>
            <a:r>
              <a:rPr lang="en-US" sz="1200" spc="-12" dirty="0">
                <a:solidFill>
                  <a:srgbClr val="414042"/>
                </a:solidFill>
                <a:latin typeface="+mj-lt"/>
                <a:cs typeface="Open Sans Light"/>
              </a:rPr>
              <a:t>The research department follows a dynamic approach to data gathering, analysis and reporting</a:t>
            </a:r>
          </a:p>
        </p:txBody>
      </p:sp>
      <p:sp>
        <p:nvSpPr>
          <p:cNvPr id="35" name="Slide Number Placeholder 2">
            <a:extLst>
              <a:ext uri="{FF2B5EF4-FFF2-40B4-BE49-F238E27FC236}">
                <a16:creationId xmlns:a16="http://schemas.microsoft.com/office/drawing/2014/main" id="{EDEEC969-DD3B-4986-A095-203617FC0C86}"/>
              </a:ext>
            </a:extLst>
          </p:cNvPr>
          <p:cNvSpPr txBox="1">
            <a:spLocks/>
          </p:cNvSpPr>
          <p:nvPr/>
        </p:nvSpPr>
        <p:spPr>
          <a:xfrm>
            <a:off x="3543300" y="6387497"/>
            <a:ext cx="2057400" cy="24688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B88C2E"/>
                </a:solidFill>
                <a:latin typeface="Arial" panose="020B0604020202020204" pitchFamily="34" charset="0"/>
                <a:cs typeface="Arial" panose="020B0604020202020204" pitchFamily="34" charset="0"/>
              </a:rPr>
              <a:t>20</a:t>
            </a:r>
          </a:p>
        </p:txBody>
      </p:sp>
      <p:sp>
        <p:nvSpPr>
          <p:cNvPr id="6" name="Rectangle 5">
            <a:extLst>
              <a:ext uri="{FF2B5EF4-FFF2-40B4-BE49-F238E27FC236}">
                <a16:creationId xmlns:a16="http://schemas.microsoft.com/office/drawing/2014/main" id="{BD5C0DEC-D412-473E-9B1D-40C8D7BF3073}"/>
              </a:ext>
            </a:extLst>
          </p:cNvPr>
          <p:cNvSpPr/>
          <p:nvPr/>
        </p:nvSpPr>
        <p:spPr>
          <a:xfrm>
            <a:off x="6930845" y="3493428"/>
            <a:ext cx="288033" cy="241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D77237E0-DE7D-4E43-B801-7F4EE18FE651}"/>
              </a:ext>
            </a:extLst>
          </p:cNvPr>
          <p:cNvSpPr/>
          <p:nvPr/>
        </p:nvSpPr>
        <p:spPr>
          <a:xfrm>
            <a:off x="250823" y="284652"/>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2142A"/>
                </a:solidFill>
              </a:rPr>
              <a:t>3</a:t>
            </a:r>
          </a:p>
        </p:txBody>
      </p:sp>
      <p:pic>
        <p:nvPicPr>
          <p:cNvPr id="32" name="Picture 31">
            <a:extLst>
              <a:ext uri="{FF2B5EF4-FFF2-40B4-BE49-F238E27FC236}">
                <a16:creationId xmlns:a16="http://schemas.microsoft.com/office/drawing/2014/main" id="{26F1B52F-D130-48D4-924F-8ABC0B4CEBD8}"/>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53584" y="282868"/>
            <a:ext cx="411480" cy="411480"/>
          </a:xfrm>
          <a:prstGeom prst="rect">
            <a:avLst/>
          </a:prstGeom>
        </p:spPr>
      </p:pic>
      <p:pic>
        <p:nvPicPr>
          <p:cNvPr id="33" name="Picture 32">
            <a:extLst>
              <a:ext uri="{FF2B5EF4-FFF2-40B4-BE49-F238E27FC236}">
                <a16:creationId xmlns:a16="http://schemas.microsoft.com/office/drawing/2014/main" id="{A2AA979A-ACE0-4397-A68D-E2FE6849D750}"/>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95936" y="282868"/>
            <a:ext cx="411480" cy="411480"/>
          </a:xfrm>
          <a:prstGeom prst="rect">
            <a:avLst/>
          </a:prstGeom>
        </p:spPr>
      </p:pic>
      <p:sp>
        <p:nvSpPr>
          <p:cNvPr id="34" name="TextBox 33">
            <a:extLst>
              <a:ext uri="{FF2B5EF4-FFF2-40B4-BE49-F238E27FC236}">
                <a16:creationId xmlns:a16="http://schemas.microsoft.com/office/drawing/2014/main" id="{1EF0188A-E934-46DC-86E9-3674FF36725F}"/>
              </a:ext>
            </a:extLst>
          </p:cNvPr>
          <p:cNvSpPr txBox="1"/>
          <p:nvPr/>
        </p:nvSpPr>
        <p:spPr>
          <a:xfrm>
            <a:off x="257870" y="6420677"/>
            <a:ext cx="7912722" cy="152349"/>
          </a:xfrm>
          <a:prstGeom prst="rect">
            <a:avLst/>
          </a:prstGeom>
          <a:noFill/>
        </p:spPr>
        <p:txBody>
          <a:bodyPr wrap="square" lIns="45720" tIns="18288" rIns="45720" bIns="18288" rtlCol="0">
            <a:spAutoFit/>
          </a:bodyPr>
          <a:lstStyle/>
          <a:p>
            <a:r>
              <a:rPr lang="en-US" sz="750" i="1" dirty="0">
                <a:solidFill>
                  <a:srgbClr val="565559"/>
                </a:solidFill>
              </a:rPr>
              <a:t>Flags indicate the location(s) offering the respective service</a:t>
            </a:r>
          </a:p>
        </p:txBody>
      </p:sp>
      <p:pic>
        <p:nvPicPr>
          <p:cNvPr id="36" name="Picture 35">
            <a:extLst>
              <a:ext uri="{FF2B5EF4-FFF2-40B4-BE49-F238E27FC236}">
                <a16:creationId xmlns:a16="http://schemas.microsoft.com/office/drawing/2014/main" id="{8FB6062E-5520-41AD-BE77-07E0C8BE2F67}"/>
              </a:ext>
            </a:extLst>
          </p:cNvPr>
          <p:cNvPicPr>
            <a:picLocks/>
          </p:cNvPicPr>
          <p:nvPr/>
        </p:nvPicPr>
        <p:blipFill>
          <a:blip r:embed="rId9"/>
          <a:stretch>
            <a:fillRect/>
          </a:stretch>
        </p:blipFill>
        <p:spPr>
          <a:xfrm>
            <a:off x="6689574" y="5248345"/>
            <a:ext cx="777240" cy="923544"/>
          </a:xfrm>
          <a:prstGeom prst="rect">
            <a:avLst/>
          </a:prstGeom>
        </p:spPr>
      </p:pic>
    </p:spTree>
    <p:extLst>
      <p:ext uri="{BB962C8B-B14F-4D97-AF65-F5344CB8AC3E}">
        <p14:creationId xmlns:p14="http://schemas.microsoft.com/office/powerpoint/2010/main" val="3580539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6">
            <a:extLst>
              <a:ext uri="{FF2B5EF4-FFF2-40B4-BE49-F238E27FC236}">
                <a16:creationId xmlns:a16="http://schemas.microsoft.com/office/drawing/2014/main" id="{1F804A35-4694-4BEB-BABA-C19B1F19308D}"/>
              </a:ext>
            </a:extLst>
          </p:cNvPr>
          <p:cNvSpPr/>
          <p:nvPr/>
        </p:nvSpPr>
        <p:spPr>
          <a:xfrm flipH="1">
            <a:off x="769284" y="1919711"/>
            <a:ext cx="18002810" cy="8836335"/>
          </a:xfrm>
          <a:prstGeom prst="arc">
            <a:avLst>
              <a:gd name="adj1" fmla="val 17040569"/>
              <a:gd name="adj2" fmla="val 21276865"/>
            </a:avLst>
          </a:prstGeom>
          <a:ln w="38100">
            <a:solidFill>
              <a:srgbClr val="8214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178" dirty="0"/>
          </a:p>
        </p:txBody>
      </p:sp>
      <p:sp>
        <p:nvSpPr>
          <p:cNvPr id="36" name="Shape 328">
            <a:extLst>
              <a:ext uri="{FF2B5EF4-FFF2-40B4-BE49-F238E27FC236}">
                <a16:creationId xmlns:a16="http://schemas.microsoft.com/office/drawing/2014/main" id="{53B807D2-7CC9-45C3-BDDF-ED51E83625D1}"/>
              </a:ext>
            </a:extLst>
          </p:cNvPr>
          <p:cNvSpPr/>
          <p:nvPr/>
        </p:nvSpPr>
        <p:spPr>
          <a:xfrm>
            <a:off x="323528" y="5583918"/>
            <a:ext cx="1670402" cy="281654"/>
          </a:xfrm>
          <a:prstGeom prst="rect">
            <a:avLst/>
          </a:prstGeom>
          <a:ln w="12700">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defRPr>
                <a:latin typeface="+mn-lt"/>
                <a:ea typeface="+mn-ea"/>
                <a:cs typeface="+mn-cs"/>
                <a:sym typeface="Gill Sans"/>
              </a:defRPr>
            </a:lvl1pPr>
          </a:lstStyle>
          <a:p>
            <a:pPr algn="ctr" defTabSz="998938">
              <a:defRPr sz="1800">
                <a:solidFill>
                  <a:srgbClr val="000000"/>
                </a:solidFill>
              </a:defRPr>
            </a:pPr>
            <a:r>
              <a:rPr lang="en-US" sz="1400" b="1" kern="0" dirty="0">
                <a:solidFill>
                  <a:srgbClr val="53585F"/>
                </a:solidFill>
                <a:latin typeface="+mj-lt"/>
                <a:ea typeface="Open Sans Semibold" panose="020B0706030804020204" pitchFamily="34" charset="0"/>
                <a:cs typeface="Open Sans Semibold" panose="020B0706030804020204" pitchFamily="34" charset="0"/>
              </a:rPr>
              <a:t>Low Liquidity</a:t>
            </a:r>
          </a:p>
        </p:txBody>
      </p:sp>
      <p:sp>
        <p:nvSpPr>
          <p:cNvPr id="37" name="Shape 328">
            <a:extLst>
              <a:ext uri="{FF2B5EF4-FFF2-40B4-BE49-F238E27FC236}">
                <a16:creationId xmlns:a16="http://schemas.microsoft.com/office/drawing/2014/main" id="{2D90BB56-D106-4BB5-BD30-6764CA39FA29}"/>
              </a:ext>
            </a:extLst>
          </p:cNvPr>
          <p:cNvSpPr/>
          <p:nvPr/>
        </p:nvSpPr>
        <p:spPr>
          <a:xfrm>
            <a:off x="7396386" y="1616223"/>
            <a:ext cx="1670402" cy="281654"/>
          </a:xfrm>
          <a:prstGeom prst="rect">
            <a:avLst/>
          </a:prstGeom>
          <a:ln w="12700">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defRPr>
                <a:latin typeface="+mn-lt"/>
                <a:ea typeface="+mn-ea"/>
                <a:cs typeface="+mn-cs"/>
                <a:sym typeface="Gill Sans"/>
              </a:defRPr>
            </a:lvl1pPr>
          </a:lstStyle>
          <a:p>
            <a:pPr algn="ctr" defTabSz="998938">
              <a:defRPr sz="1800">
                <a:solidFill>
                  <a:srgbClr val="000000"/>
                </a:solidFill>
              </a:defRPr>
            </a:pPr>
            <a:r>
              <a:rPr lang="en-US" sz="1400" b="1" kern="0" dirty="0">
                <a:solidFill>
                  <a:srgbClr val="53585F"/>
                </a:solidFill>
                <a:latin typeface="+mj-lt"/>
                <a:ea typeface="Open Sans Semibold" panose="020B0706030804020204" pitchFamily="34" charset="0"/>
                <a:cs typeface="Open Sans Semibold" panose="020B0706030804020204" pitchFamily="34" charset="0"/>
              </a:rPr>
              <a:t>High Liquidity</a:t>
            </a:r>
          </a:p>
        </p:txBody>
      </p:sp>
      <p:sp>
        <p:nvSpPr>
          <p:cNvPr id="38" name="Rounded Rectangle 16">
            <a:extLst>
              <a:ext uri="{FF2B5EF4-FFF2-40B4-BE49-F238E27FC236}">
                <a16:creationId xmlns:a16="http://schemas.microsoft.com/office/drawing/2014/main" id="{0434DD75-9E21-43CA-96D1-310827374E47}"/>
              </a:ext>
            </a:extLst>
          </p:cNvPr>
          <p:cNvSpPr/>
          <p:nvPr/>
        </p:nvSpPr>
        <p:spPr>
          <a:xfrm>
            <a:off x="2072693" y="5524740"/>
            <a:ext cx="975334" cy="222406"/>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r>
              <a:rPr lang="en-US" sz="968" b="1" spc="-6" dirty="0">
                <a:solidFill>
                  <a:schemeClr val="tx1"/>
                </a:solidFill>
                <a:latin typeface="Open Sans Light"/>
              </a:rPr>
              <a:t>Real Estate</a:t>
            </a:r>
          </a:p>
        </p:txBody>
      </p:sp>
      <p:sp>
        <p:nvSpPr>
          <p:cNvPr id="39" name="Rounded Rectangle 20">
            <a:extLst>
              <a:ext uri="{FF2B5EF4-FFF2-40B4-BE49-F238E27FC236}">
                <a16:creationId xmlns:a16="http://schemas.microsoft.com/office/drawing/2014/main" id="{BFFED3FD-253A-4C6C-8D90-A4AA19672743}"/>
              </a:ext>
            </a:extLst>
          </p:cNvPr>
          <p:cNvSpPr/>
          <p:nvPr/>
        </p:nvSpPr>
        <p:spPr>
          <a:xfrm>
            <a:off x="2072693" y="4100867"/>
            <a:ext cx="2550823" cy="257710"/>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pPr>
              <a:defRPr/>
            </a:pPr>
            <a:r>
              <a:rPr lang="en-US" sz="968" b="1" spc="-6" dirty="0">
                <a:solidFill>
                  <a:schemeClr val="tx1"/>
                </a:solidFill>
                <a:latin typeface="Open Sans Light"/>
              </a:rPr>
              <a:t>Long Term Annuities &amp;  Bonds</a:t>
            </a:r>
          </a:p>
        </p:txBody>
      </p:sp>
      <p:sp>
        <p:nvSpPr>
          <p:cNvPr id="40" name="Rounded Rectangle 21">
            <a:extLst>
              <a:ext uri="{FF2B5EF4-FFF2-40B4-BE49-F238E27FC236}">
                <a16:creationId xmlns:a16="http://schemas.microsoft.com/office/drawing/2014/main" id="{1923189D-082D-412D-88E1-DD8698F28A44}"/>
              </a:ext>
            </a:extLst>
          </p:cNvPr>
          <p:cNvSpPr/>
          <p:nvPr/>
        </p:nvSpPr>
        <p:spPr>
          <a:xfrm>
            <a:off x="4283968" y="3091296"/>
            <a:ext cx="1948971" cy="295200"/>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pPr>
              <a:defRPr/>
            </a:pPr>
            <a:r>
              <a:rPr lang="en-US" sz="968" b="1" spc="-6" dirty="0">
                <a:solidFill>
                  <a:schemeClr val="tx1"/>
                </a:solidFill>
                <a:latin typeface="Open Sans Light"/>
              </a:rPr>
              <a:t>Fixed Maturity Fund</a:t>
            </a:r>
          </a:p>
        </p:txBody>
      </p:sp>
      <p:sp>
        <p:nvSpPr>
          <p:cNvPr id="41" name="Rounded Rectangle 22">
            <a:extLst>
              <a:ext uri="{FF2B5EF4-FFF2-40B4-BE49-F238E27FC236}">
                <a16:creationId xmlns:a16="http://schemas.microsoft.com/office/drawing/2014/main" id="{E959EDB8-5763-4BB4-B587-94CECA3E5141}"/>
              </a:ext>
            </a:extLst>
          </p:cNvPr>
          <p:cNvSpPr/>
          <p:nvPr/>
        </p:nvSpPr>
        <p:spPr>
          <a:xfrm>
            <a:off x="4283968" y="4217347"/>
            <a:ext cx="2001692" cy="301681"/>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pPr>
              <a:defRPr/>
            </a:pPr>
            <a:r>
              <a:rPr lang="en-US" sz="968" b="1" spc="-6" dirty="0">
                <a:solidFill>
                  <a:schemeClr val="tx1"/>
                </a:solidFill>
                <a:latin typeface="Open Sans Light"/>
              </a:rPr>
              <a:t>Discretionary Portfolio  </a:t>
            </a:r>
          </a:p>
        </p:txBody>
      </p:sp>
      <p:sp>
        <p:nvSpPr>
          <p:cNvPr id="43" name="Rounded Rectangle 24">
            <a:extLst>
              <a:ext uri="{FF2B5EF4-FFF2-40B4-BE49-F238E27FC236}">
                <a16:creationId xmlns:a16="http://schemas.microsoft.com/office/drawing/2014/main" id="{24826C7D-D958-432E-8746-A25535C47036}"/>
              </a:ext>
            </a:extLst>
          </p:cNvPr>
          <p:cNvSpPr/>
          <p:nvPr/>
        </p:nvSpPr>
        <p:spPr>
          <a:xfrm>
            <a:off x="4283968" y="3964171"/>
            <a:ext cx="1141096" cy="244490"/>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pPr>
              <a:defRPr/>
            </a:pPr>
            <a:r>
              <a:rPr lang="en-US" sz="968" b="1" spc="-6" dirty="0">
                <a:solidFill>
                  <a:schemeClr val="tx1"/>
                </a:solidFill>
                <a:latin typeface="Open Sans Light"/>
              </a:rPr>
              <a:t>Dividend Fund</a:t>
            </a:r>
          </a:p>
        </p:txBody>
      </p:sp>
      <p:sp>
        <p:nvSpPr>
          <p:cNvPr id="44" name="Rounded Rectangle 25">
            <a:extLst>
              <a:ext uri="{FF2B5EF4-FFF2-40B4-BE49-F238E27FC236}">
                <a16:creationId xmlns:a16="http://schemas.microsoft.com/office/drawing/2014/main" id="{F65EAF8C-7AFB-4856-BEF2-90B3D4BC4FF5}"/>
              </a:ext>
            </a:extLst>
          </p:cNvPr>
          <p:cNvSpPr/>
          <p:nvPr/>
        </p:nvSpPr>
        <p:spPr>
          <a:xfrm>
            <a:off x="6812206" y="3104445"/>
            <a:ext cx="986309" cy="186279"/>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pPr>
              <a:defRPr/>
            </a:pPr>
            <a:r>
              <a:rPr lang="en-US" sz="968" b="1" spc="-6" dirty="0">
                <a:solidFill>
                  <a:schemeClr val="tx1"/>
                </a:solidFill>
                <a:latin typeface="Open Sans Light"/>
              </a:rPr>
              <a:t>IPO Fund</a:t>
            </a:r>
          </a:p>
        </p:txBody>
      </p:sp>
      <p:sp>
        <p:nvSpPr>
          <p:cNvPr id="45" name="Rounded Rectangle 33">
            <a:extLst>
              <a:ext uri="{FF2B5EF4-FFF2-40B4-BE49-F238E27FC236}">
                <a16:creationId xmlns:a16="http://schemas.microsoft.com/office/drawing/2014/main" id="{0BC5E9D5-91EB-4D2D-A974-12E22D960CC2}"/>
              </a:ext>
            </a:extLst>
          </p:cNvPr>
          <p:cNvSpPr/>
          <p:nvPr/>
        </p:nvSpPr>
        <p:spPr>
          <a:xfrm>
            <a:off x="6812206" y="2754319"/>
            <a:ext cx="1682233" cy="320096"/>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r>
              <a:rPr lang="en-US" sz="968" b="1" spc="-6" dirty="0">
                <a:solidFill>
                  <a:schemeClr val="tx1"/>
                </a:solidFill>
                <a:latin typeface="Open Sans Light"/>
              </a:rPr>
              <a:t>Money Market Funds</a:t>
            </a:r>
          </a:p>
        </p:txBody>
      </p:sp>
      <p:sp>
        <p:nvSpPr>
          <p:cNvPr id="53" name="Rounded Rectangle 38">
            <a:extLst>
              <a:ext uri="{FF2B5EF4-FFF2-40B4-BE49-F238E27FC236}">
                <a16:creationId xmlns:a16="http://schemas.microsoft.com/office/drawing/2014/main" id="{D5B61244-B7B7-400B-A31B-F5D1476AE2AD}"/>
              </a:ext>
            </a:extLst>
          </p:cNvPr>
          <p:cNvSpPr/>
          <p:nvPr/>
        </p:nvSpPr>
        <p:spPr>
          <a:xfrm>
            <a:off x="4283968" y="3697774"/>
            <a:ext cx="1682236" cy="257710"/>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r>
              <a:rPr lang="en-US" sz="968" b="1" spc="-6" dirty="0">
                <a:solidFill>
                  <a:schemeClr val="tx1"/>
                </a:solidFill>
                <a:latin typeface="Open Sans Light"/>
              </a:rPr>
              <a:t>Sovereign Credits</a:t>
            </a:r>
          </a:p>
        </p:txBody>
      </p:sp>
      <p:sp>
        <p:nvSpPr>
          <p:cNvPr id="56" name="Rounded Rectangle 48">
            <a:extLst>
              <a:ext uri="{FF2B5EF4-FFF2-40B4-BE49-F238E27FC236}">
                <a16:creationId xmlns:a16="http://schemas.microsoft.com/office/drawing/2014/main" id="{CE969B3E-BFA6-40AA-A20E-9161C4D49B77}"/>
              </a:ext>
            </a:extLst>
          </p:cNvPr>
          <p:cNvSpPr/>
          <p:nvPr/>
        </p:nvSpPr>
        <p:spPr>
          <a:xfrm>
            <a:off x="2072693" y="4947952"/>
            <a:ext cx="1184563" cy="257710"/>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r>
              <a:rPr lang="en-US" sz="968" b="1" spc="-6" dirty="0">
                <a:solidFill>
                  <a:schemeClr val="tx1"/>
                </a:solidFill>
                <a:latin typeface="Open Sans Light"/>
              </a:rPr>
              <a:t>Private Equity</a:t>
            </a:r>
          </a:p>
        </p:txBody>
      </p:sp>
      <p:sp>
        <p:nvSpPr>
          <p:cNvPr id="58" name="Rounded Rectangle 16">
            <a:extLst>
              <a:ext uri="{FF2B5EF4-FFF2-40B4-BE49-F238E27FC236}">
                <a16:creationId xmlns:a16="http://schemas.microsoft.com/office/drawing/2014/main" id="{7F9A8D25-416A-4308-9908-BF7592FEAE1F}"/>
              </a:ext>
            </a:extLst>
          </p:cNvPr>
          <p:cNvSpPr/>
          <p:nvPr/>
        </p:nvSpPr>
        <p:spPr>
          <a:xfrm>
            <a:off x="4283968" y="3395183"/>
            <a:ext cx="2236901" cy="293904"/>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r>
              <a:rPr lang="en-US" sz="968" b="1" spc="-6" dirty="0">
                <a:solidFill>
                  <a:schemeClr val="tx1"/>
                </a:solidFill>
                <a:latin typeface="Open Sans Light"/>
              </a:rPr>
              <a:t>Structured Equity Products</a:t>
            </a:r>
          </a:p>
        </p:txBody>
      </p:sp>
      <p:sp>
        <p:nvSpPr>
          <p:cNvPr id="59" name="Rounded Rectangle 16">
            <a:extLst>
              <a:ext uri="{FF2B5EF4-FFF2-40B4-BE49-F238E27FC236}">
                <a16:creationId xmlns:a16="http://schemas.microsoft.com/office/drawing/2014/main" id="{6E9F4805-845E-461F-9635-B4531EFF2203}"/>
              </a:ext>
            </a:extLst>
          </p:cNvPr>
          <p:cNvSpPr/>
          <p:nvPr/>
        </p:nvSpPr>
        <p:spPr>
          <a:xfrm>
            <a:off x="6812206" y="2211444"/>
            <a:ext cx="2152282" cy="255575"/>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r>
              <a:rPr lang="en-US" sz="968" b="1" spc="-6" dirty="0">
                <a:solidFill>
                  <a:schemeClr val="tx1"/>
                </a:solidFill>
                <a:latin typeface="Open Sans Light"/>
              </a:rPr>
              <a:t>Short Term Bonds Strategies</a:t>
            </a:r>
          </a:p>
        </p:txBody>
      </p:sp>
      <p:sp>
        <p:nvSpPr>
          <p:cNvPr id="61" name="Rounded Rectangle 16">
            <a:extLst>
              <a:ext uri="{FF2B5EF4-FFF2-40B4-BE49-F238E27FC236}">
                <a16:creationId xmlns:a16="http://schemas.microsoft.com/office/drawing/2014/main" id="{4B34C779-01E7-4E91-BD9D-97B53906210F}"/>
              </a:ext>
            </a:extLst>
          </p:cNvPr>
          <p:cNvSpPr/>
          <p:nvPr/>
        </p:nvSpPr>
        <p:spPr>
          <a:xfrm>
            <a:off x="2072693" y="4371164"/>
            <a:ext cx="1901300" cy="293904"/>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pPr>
              <a:defRPr/>
            </a:pPr>
            <a:r>
              <a:rPr lang="en-US" sz="968" b="1" spc="-6" dirty="0">
                <a:solidFill>
                  <a:schemeClr val="tx1"/>
                </a:solidFill>
                <a:latin typeface="Open Sans Light"/>
              </a:rPr>
              <a:t>Long term Equity Strategies</a:t>
            </a:r>
          </a:p>
        </p:txBody>
      </p:sp>
      <p:sp>
        <p:nvSpPr>
          <p:cNvPr id="62" name="Rounded Rectangle 16">
            <a:extLst>
              <a:ext uri="{FF2B5EF4-FFF2-40B4-BE49-F238E27FC236}">
                <a16:creationId xmlns:a16="http://schemas.microsoft.com/office/drawing/2014/main" id="{27F9AD76-B059-4347-A2FC-8CA0745C9091}"/>
              </a:ext>
            </a:extLst>
          </p:cNvPr>
          <p:cNvSpPr/>
          <p:nvPr/>
        </p:nvSpPr>
        <p:spPr>
          <a:xfrm>
            <a:off x="6812206" y="2497049"/>
            <a:ext cx="1175896" cy="227240"/>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r>
              <a:rPr lang="en-US" sz="968" b="1" spc="-6" dirty="0">
                <a:solidFill>
                  <a:schemeClr val="tx1"/>
                </a:solidFill>
                <a:latin typeface="Open Sans Light"/>
              </a:rPr>
              <a:t>Mutual Funds</a:t>
            </a:r>
          </a:p>
        </p:txBody>
      </p:sp>
      <p:sp>
        <p:nvSpPr>
          <p:cNvPr id="65" name="Rounded Rectangle 16">
            <a:extLst>
              <a:ext uri="{FF2B5EF4-FFF2-40B4-BE49-F238E27FC236}">
                <a16:creationId xmlns:a16="http://schemas.microsoft.com/office/drawing/2014/main" id="{504B1C8B-83D9-47AA-97B5-4CE98ACA5CB9}"/>
              </a:ext>
            </a:extLst>
          </p:cNvPr>
          <p:cNvSpPr/>
          <p:nvPr/>
        </p:nvSpPr>
        <p:spPr>
          <a:xfrm>
            <a:off x="2072693" y="5218249"/>
            <a:ext cx="1316615" cy="293904"/>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r>
              <a:rPr lang="en-US" sz="968" b="1" spc="-6" dirty="0">
                <a:solidFill>
                  <a:schemeClr val="tx1"/>
                </a:solidFill>
                <a:latin typeface="Open Sans Light"/>
              </a:rPr>
              <a:t>Mezzanine Funds</a:t>
            </a:r>
          </a:p>
        </p:txBody>
      </p:sp>
      <p:sp>
        <p:nvSpPr>
          <p:cNvPr id="66" name="Rounded Rectangle 16">
            <a:extLst>
              <a:ext uri="{FF2B5EF4-FFF2-40B4-BE49-F238E27FC236}">
                <a16:creationId xmlns:a16="http://schemas.microsoft.com/office/drawing/2014/main" id="{7407AF3E-CBE1-4832-AE56-C38BA7601CD9}"/>
              </a:ext>
            </a:extLst>
          </p:cNvPr>
          <p:cNvSpPr/>
          <p:nvPr/>
        </p:nvSpPr>
        <p:spPr>
          <a:xfrm>
            <a:off x="6812206" y="3320754"/>
            <a:ext cx="815068" cy="227240"/>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r>
              <a:rPr lang="en-US" sz="968" b="1" spc="-6" dirty="0">
                <a:solidFill>
                  <a:schemeClr val="tx1"/>
                </a:solidFill>
                <a:latin typeface="Open Sans Light"/>
              </a:rPr>
              <a:t>REITS</a:t>
            </a:r>
          </a:p>
        </p:txBody>
      </p:sp>
      <p:sp>
        <p:nvSpPr>
          <p:cNvPr id="68" name="Rounded Rectangle 16">
            <a:extLst>
              <a:ext uri="{FF2B5EF4-FFF2-40B4-BE49-F238E27FC236}">
                <a16:creationId xmlns:a16="http://schemas.microsoft.com/office/drawing/2014/main" id="{857CFD81-E350-4564-B47F-A1ACBA42ED25}"/>
              </a:ext>
            </a:extLst>
          </p:cNvPr>
          <p:cNvSpPr/>
          <p:nvPr/>
        </p:nvSpPr>
        <p:spPr>
          <a:xfrm>
            <a:off x="2072693" y="5759734"/>
            <a:ext cx="588733" cy="189546"/>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r>
              <a:rPr lang="en-US" sz="968" b="1" spc="-6" dirty="0">
                <a:solidFill>
                  <a:schemeClr val="tx1"/>
                </a:solidFill>
                <a:latin typeface="Open Sans Light"/>
              </a:rPr>
              <a:t>ART</a:t>
            </a:r>
          </a:p>
        </p:txBody>
      </p:sp>
      <p:sp>
        <p:nvSpPr>
          <p:cNvPr id="69" name="Rounded Rectangle 22">
            <a:extLst>
              <a:ext uri="{FF2B5EF4-FFF2-40B4-BE49-F238E27FC236}">
                <a16:creationId xmlns:a16="http://schemas.microsoft.com/office/drawing/2014/main" id="{29D5B66C-8113-4653-A8B7-B15C0CF9C9D0}"/>
              </a:ext>
            </a:extLst>
          </p:cNvPr>
          <p:cNvSpPr/>
          <p:nvPr/>
        </p:nvSpPr>
        <p:spPr>
          <a:xfrm>
            <a:off x="4283968" y="2780928"/>
            <a:ext cx="1948970" cy="301681"/>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pPr>
              <a:defRPr/>
            </a:pPr>
            <a:r>
              <a:rPr lang="en-US" sz="968" b="1" spc="-6" dirty="0">
                <a:solidFill>
                  <a:schemeClr val="tx1"/>
                </a:solidFill>
                <a:latin typeface="Open Sans Light"/>
              </a:rPr>
              <a:t>Multi-asset Portfolio</a:t>
            </a:r>
          </a:p>
        </p:txBody>
      </p:sp>
      <p:sp>
        <p:nvSpPr>
          <p:cNvPr id="76" name="Rounded Rectangle 48">
            <a:extLst>
              <a:ext uri="{FF2B5EF4-FFF2-40B4-BE49-F238E27FC236}">
                <a16:creationId xmlns:a16="http://schemas.microsoft.com/office/drawing/2014/main" id="{BA6FD1F4-961F-4896-8BFF-A59F365BBA99}"/>
              </a:ext>
            </a:extLst>
          </p:cNvPr>
          <p:cNvSpPr/>
          <p:nvPr/>
        </p:nvSpPr>
        <p:spPr>
          <a:xfrm>
            <a:off x="2072693" y="4677655"/>
            <a:ext cx="1184563" cy="257710"/>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r>
              <a:rPr lang="en-US" sz="968" b="1" spc="-6" dirty="0">
                <a:solidFill>
                  <a:schemeClr val="tx1"/>
                </a:solidFill>
                <a:latin typeface="Open Sans Light"/>
              </a:rPr>
              <a:t>Growth Fund</a:t>
            </a:r>
          </a:p>
        </p:txBody>
      </p:sp>
      <p:sp>
        <p:nvSpPr>
          <p:cNvPr id="81" name="Rounded Rectangle 48">
            <a:extLst>
              <a:ext uri="{FF2B5EF4-FFF2-40B4-BE49-F238E27FC236}">
                <a16:creationId xmlns:a16="http://schemas.microsoft.com/office/drawing/2014/main" id="{A4A88A1D-5816-477D-BC2A-29BE5405C823}"/>
              </a:ext>
            </a:extLst>
          </p:cNvPr>
          <p:cNvSpPr/>
          <p:nvPr/>
        </p:nvSpPr>
        <p:spPr>
          <a:xfrm>
            <a:off x="6812206" y="3818805"/>
            <a:ext cx="602339" cy="186259"/>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r>
              <a:rPr lang="en-US" sz="968" b="1" spc="-6" dirty="0">
                <a:solidFill>
                  <a:schemeClr val="tx1"/>
                </a:solidFill>
                <a:latin typeface="Open Sans Light"/>
              </a:rPr>
              <a:t>ETF’s</a:t>
            </a:r>
          </a:p>
        </p:txBody>
      </p:sp>
      <p:sp>
        <p:nvSpPr>
          <p:cNvPr id="83" name="Rounded Rectangle 48">
            <a:extLst>
              <a:ext uri="{FF2B5EF4-FFF2-40B4-BE49-F238E27FC236}">
                <a16:creationId xmlns:a16="http://schemas.microsoft.com/office/drawing/2014/main" id="{67098FA3-E6DA-46AB-A3EA-218FC880059E}"/>
              </a:ext>
            </a:extLst>
          </p:cNvPr>
          <p:cNvSpPr/>
          <p:nvPr/>
        </p:nvSpPr>
        <p:spPr>
          <a:xfrm>
            <a:off x="6812206" y="3578024"/>
            <a:ext cx="1404760" cy="210748"/>
          </a:xfrm>
          <a:prstGeom prst="roundRect">
            <a:avLst/>
          </a:prstGeom>
          <a:noFill/>
          <a:ln/>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anchor="ctr"/>
          <a:lstStyle/>
          <a:p>
            <a:r>
              <a:rPr lang="en-US" sz="968" b="1" spc="-6" dirty="0">
                <a:solidFill>
                  <a:schemeClr val="tx1"/>
                </a:solidFill>
                <a:latin typeface="Open Sans Light"/>
              </a:rPr>
              <a:t>Index Funds</a:t>
            </a:r>
          </a:p>
        </p:txBody>
      </p:sp>
      <p:sp>
        <p:nvSpPr>
          <p:cNvPr id="42" name="Shape 328">
            <a:extLst>
              <a:ext uri="{FF2B5EF4-FFF2-40B4-BE49-F238E27FC236}">
                <a16:creationId xmlns:a16="http://schemas.microsoft.com/office/drawing/2014/main" id="{581A780E-FC7B-42A6-BF67-D0AFD675B9AB}"/>
              </a:ext>
            </a:extLst>
          </p:cNvPr>
          <p:cNvSpPr/>
          <p:nvPr/>
        </p:nvSpPr>
        <p:spPr>
          <a:xfrm>
            <a:off x="3030550" y="2494931"/>
            <a:ext cx="1592966" cy="281654"/>
          </a:xfrm>
          <a:prstGeom prst="rect">
            <a:avLst/>
          </a:prstGeom>
          <a:ln w="12700">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defRPr>
                <a:latin typeface="+mn-lt"/>
                <a:ea typeface="+mn-ea"/>
                <a:cs typeface="+mn-cs"/>
                <a:sym typeface="Gill Sans"/>
              </a:defRPr>
            </a:lvl1pPr>
          </a:lstStyle>
          <a:p>
            <a:pPr algn="ctr" defTabSz="998938">
              <a:defRPr sz="1800">
                <a:solidFill>
                  <a:srgbClr val="000000"/>
                </a:solidFill>
              </a:defRPr>
            </a:pPr>
            <a:r>
              <a:rPr lang="en-US" sz="1400" b="1" kern="0" dirty="0">
                <a:solidFill>
                  <a:srgbClr val="53585F"/>
                </a:solidFill>
                <a:latin typeface="+mj-lt"/>
                <a:ea typeface="Open Sans Semibold" panose="020B0706030804020204" pitchFamily="34" charset="0"/>
                <a:cs typeface="Open Sans Semibold" panose="020B0706030804020204" pitchFamily="34" charset="0"/>
              </a:rPr>
              <a:t>Medium Liquidity</a:t>
            </a:r>
          </a:p>
        </p:txBody>
      </p:sp>
      <p:sp>
        <p:nvSpPr>
          <p:cNvPr id="47" name="Title 1"/>
          <p:cNvSpPr txBox="1">
            <a:spLocks/>
          </p:cNvSpPr>
          <p:nvPr/>
        </p:nvSpPr>
        <p:spPr>
          <a:xfrm>
            <a:off x="701675" y="201340"/>
            <a:ext cx="8289925" cy="542319"/>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800" b="1" dirty="0">
                <a:solidFill>
                  <a:srgbClr val="192541"/>
                </a:solidFill>
                <a:cs typeface="Arial" panose="020B0604020202020204" pitchFamily="34" charset="0"/>
              </a:rPr>
              <a:t>Wealth Management: </a:t>
            </a:r>
            <a:r>
              <a:rPr lang="en-US" sz="2800" b="1" dirty="0">
                <a:solidFill>
                  <a:srgbClr val="B88C2E"/>
                </a:solidFill>
              </a:rPr>
              <a:t>At a glance</a:t>
            </a:r>
          </a:p>
        </p:txBody>
      </p:sp>
      <p:sp>
        <p:nvSpPr>
          <p:cNvPr id="48" name="Rectangle 47">
            <a:extLst>
              <a:ext uri="{FF2B5EF4-FFF2-40B4-BE49-F238E27FC236}">
                <a16:creationId xmlns:a16="http://schemas.microsoft.com/office/drawing/2014/main" id="{B803FFA4-2550-4CCA-9A5B-2A7D3D716A77}"/>
              </a:ext>
            </a:extLst>
          </p:cNvPr>
          <p:cNvSpPr/>
          <p:nvPr/>
        </p:nvSpPr>
        <p:spPr>
          <a:xfrm>
            <a:off x="243299" y="980728"/>
            <a:ext cx="8428100" cy="498598"/>
          </a:xfrm>
          <a:prstGeom prst="rect">
            <a:avLst/>
          </a:prstGeom>
        </p:spPr>
        <p:txBody>
          <a:bodyPr wrap="square">
            <a:spAutoFit/>
          </a:bodyPr>
          <a:lstStyle/>
          <a:p>
            <a:pPr marL="190660" marR="7684" indent="-171450" algn="just">
              <a:lnSpc>
                <a:spcPct val="110000"/>
              </a:lnSpc>
              <a:spcBef>
                <a:spcPts val="200"/>
              </a:spcBef>
              <a:spcAft>
                <a:spcPts val="200"/>
              </a:spcAft>
              <a:buFont typeface="Arial" panose="020B0604020202020204" pitchFamily="34" charset="0"/>
              <a:buChar char="•"/>
            </a:pPr>
            <a:r>
              <a:rPr lang="en-US" sz="1200" spc="-12" dirty="0">
                <a:solidFill>
                  <a:srgbClr val="414042"/>
                </a:solidFill>
                <a:latin typeface="+mj-lt"/>
                <a:cs typeface="Open Sans Light"/>
              </a:rPr>
              <a:t>We offer the convenience of professionally selected offerings within each asset class which allows the investor to build value and safeguard returns</a:t>
            </a:r>
          </a:p>
        </p:txBody>
      </p:sp>
      <p:sp>
        <p:nvSpPr>
          <p:cNvPr id="49" name="Slide Number Placeholder 2">
            <a:extLst>
              <a:ext uri="{FF2B5EF4-FFF2-40B4-BE49-F238E27FC236}">
                <a16:creationId xmlns:a16="http://schemas.microsoft.com/office/drawing/2014/main" id="{EDEEC969-DD3B-4986-A095-203617FC0C86}"/>
              </a:ext>
            </a:extLst>
          </p:cNvPr>
          <p:cNvSpPr txBox="1">
            <a:spLocks/>
          </p:cNvSpPr>
          <p:nvPr/>
        </p:nvSpPr>
        <p:spPr>
          <a:xfrm>
            <a:off x="3543300" y="6387497"/>
            <a:ext cx="2057400" cy="24688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B88C2E"/>
                </a:solidFill>
                <a:latin typeface="Arial" panose="020B0604020202020204" pitchFamily="34" charset="0"/>
                <a:cs typeface="Arial" panose="020B0604020202020204" pitchFamily="34" charset="0"/>
              </a:rPr>
              <a:t>21</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82" y="1556535"/>
            <a:ext cx="2607452" cy="1691573"/>
          </a:xfrm>
          <a:prstGeom prst="rect">
            <a:avLst/>
          </a:prstGeom>
          <a:solidFill>
            <a:schemeClr val="bg1">
              <a:alpha val="25000"/>
            </a:schemeClr>
          </a:solidFill>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788" t="12691" r="10839" b="9439"/>
          <a:stretch/>
        </p:blipFill>
        <p:spPr>
          <a:xfrm>
            <a:off x="6047724" y="4325967"/>
            <a:ext cx="2623675" cy="1803776"/>
          </a:xfrm>
          <a:prstGeom prst="rect">
            <a:avLst/>
          </a:prstGeom>
        </p:spPr>
      </p:pic>
      <p:sp>
        <p:nvSpPr>
          <p:cNvPr id="31" name="Oval 30">
            <a:extLst>
              <a:ext uri="{FF2B5EF4-FFF2-40B4-BE49-F238E27FC236}">
                <a16:creationId xmlns:a16="http://schemas.microsoft.com/office/drawing/2014/main" id="{3DCA5EB5-981D-422B-A9E4-54F1111354DD}"/>
              </a:ext>
            </a:extLst>
          </p:cNvPr>
          <p:cNvSpPr/>
          <p:nvPr/>
        </p:nvSpPr>
        <p:spPr>
          <a:xfrm>
            <a:off x="250823" y="284652"/>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2142A"/>
                </a:solidFill>
              </a:rPr>
              <a:t>4</a:t>
            </a:r>
          </a:p>
        </p:txBody>
      </p:sp>
      <p:pic>
        <p:nvPicPr>
          <p:cNvPr id="32" name="Picture 31">
            <a:extLst>
              <a:ext uri="{FF2B5EF4-FFF2-40B4-BE49-F238E27FC236}">
                <a16:creationId xmlns:a16="http://schemas.microsoft.com/office/drawing/2014/main" id="{FA2C9A5C-C301-44F2-BDB4-13D18D86785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39017" y="282868"/>
            <a:ext cx="411480" cy="411480"/>
          </a:xfrm>
          <a:prstGeom prst="rect">
            <a:avLst/>
          </a:prstGeom>
        </p:spPr>
      </p:pic>
      <p:pic>
        <p:nvPicPr>
          <p:cNvPr id="33" name="Picture 32">
            <a:extLst>
              <a:ext uri="{FF2B5EF4-FFF2-40B4-BE49-F238E27FC236}">
                <a16:creationId xmlns:a16="http://schemas.microsoft.com/office/drawing/2014/main" id="{44FF822D-066C-43DE-912B-97D54CF8243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1369" y="282868"/>
            <a:ext cx="411480" cy="411480"/>
          </a:xfrm>
          <a:prstGeom prst="rect">
            <a:avLst/>
          </a:prstGeom>
        </p:spPr>
      </p:pic>
      <p:sp>
        <p:nvSpPr>
          <p:cNvPr id="34" name="TextBox 33">
            <a:extLst>
              <a:ext uri="{FF2B5EF4-FFF2-40B4-BE49-F238E27FC236}">
                <a16:creationId xmlns:a16="http://schemas.microsoft.com/office/drawing/2014/main" id="{E32861DB-902C-40B1-874A-588BD870D0C0}"/>
              </a:ext>
            </a:extLst>
          </p:cNvPr>
          <p:cNvSpPr txBox="1"/>
          <p:nvPr/>
        </p:nvSpPr>
        <p:spPr>
          <a:xfrm>
            <a:off x="257870" y="6420677"/>
            <a:ext cx="7912722" cy="152349"/>
          </a:xfrm>
          <a:prstGeom prst="rect">
            <a:avLst/>
          </a:prstGeom>
          <a:noFill/>
        </p:spPr>
        <p:txBody>
          <a:bodyPr wrap="square" lIns="45720" tIns="18288" rIns="45720" bIns="18288" rtlCol="0">
            <a:spAutoFit/>
          </a:bodyPr>
          <a:lstStyle/>
          <a:p>
            <a:r>
              <a:rPr lang="en-US" sz="750" i="1" dirty="0">
                <a:solidFill>
                  <a:srgbClr val="565559"/>
                </a:solidFill>
              </a:rPr>
              <a:t>Flags indicate the location(s) offering the respective service</a:t>
            </a:r>
          </a:p>
        </p:txBody>
      </p:sp>
    </p:spTree>
    <p:extLst>
      <p:ext uri="{BB962C8B-B14F-4D97-AF65-F5344CB8AC3E}">
        <p14:creationId xmlns:p14="http://schemas.microsoft.com/office/powerpoint/2010/main" val="4091841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3606">
            <a:extLst>
              <a:ext uri="{FF2B5EF4-FFF2-40B4-BE49-F238E27FC236}">
                <a16:creationId xmlns:a16="http://schemas.microsoft.com/office/drawing/2014/main" id="{CDDEDD83-0B3B-44B7-85DB-1E14E0452FBD}"/>
              </a:ext>
            </a:extLst>
          </p:cNvPr>
          <p:cNvSpPr/>
          <p:nvPr/>
        </p:nvSpPr>
        <p:spPr>
          <a:xfrm>
            <a:off x="5329954" y="3234995"/>
            <a:ext cx="1939345" cy="2042968"/>
          </a:xfrm>
          <a:prstGeom prst="rect">
            <a:avLst/>
          </a:prstGeom>
          <a:solidFill>
            <a:schemeClr val="bg1"/>
          </a:solidFill>
          <a:ln w="3175">
            <a:miter lim="400000"/>
          </a:ln>
        </p:spPr>
        <p:txBody>
          <a:bodyPr lIns="0" tIns="0" rIns="0" bIns="0" anchor="ctr"/>
          <a:lstStyle/>
          <a:p>
            <a:pPr lvl="0" algn="ctr">
              <a:defRPr sz="1800">
                <a:solidFill>
                  <a:srgbClr val="F6F6F6"/>
                </a:solidFill>
              </a:defRPr>
            </a:pPr>
            <a:endParaRPr sz="968"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 name="Group 4"/>
          <p:cNvGrpSpPr/>
          <p:nvPr/>
        </p:nvGrpSpPr>
        <p:grpSpPr>
          <a:xfrm>
            <a:off x="243299" y="2519940"/>
            <a:ext cx="1941744" cy="2853276"/>
            <a:chOff x="169349" y="2303916"/>
            <a:chExt cx="1941744" cy="2853276"/>
          </a:xfrm>
        </p:grpSpPr>
        <p:sp>
          <p:nvSpPr>
            <p:cNvPr id="42" name="Shape 3578">
              <a:extLst>
                <a:ext uri="{FF2B5EF4-FFF2-40B4-BE49-F238E27FC236}">
                  <a16:creationId xmlns:a16="http://schemas.microsoft.com/office/drawing/2014/main" id="{CBC43FEB-D3B5-410A-B197-63FD360DFD5F}"/>
                </a:ext>
              </a:extLst>
            </p:cNvPr>
            <p:cNvSpPr/>
            <p:nvPr/>
          </p:nvSpPr>
          <p:spPr>
            <a:xfrm>
              <a:off x="170280" y="2303916"/>
              <a:ext cx="1939883" cy="713118"/>
            </a:xfrm>
            <a:prstGeom prst="rect">
              <a:avLst/>
            </a:prstGeom>
            <a:solidFill>
              <a:srgbClr val="82142A"/>
            </a:solidFill>
            <a:ln w="3175">
              <a:miter lim="400000"/>
            </a:ln>
          </p:spPr>
          <p:txBody>
            <a:bodyPr lIns="32785" tIns="32785" rIns="32785" bIns="32785" anchor="ctr"/>
            <a:lstStyle/>
            <a:p>
              <a:pPr lvl="0" algn="ctr">
                <a:defRPr sz="1800">
                  <a:solidFill>
                    <a:srgbClr val="F6F6F6"/>
                  </a:solidFill>
                </a:defRPr>
              </a:pPr>
              <a:endParaRPr sz="968"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Shape 3581">
              <a:extLst>
                <a:ext uri="{FF2B5EF4-FFF2-40B4-BE49-F238E27FC236}">
                  <a16:creationId xmlns:a16="http://schemas.microsoft.com/office/drawing/2014/main" id="{4497B122-66F1-4B0B-B94D-808C68256305}"/>
                </a:ext>
              </a:extLst>
            </p:cNvPr>
            <p:cNvSpPr/>
            <p:nvPr/>
          </p:nvSpPr>
          <p:spPr>
            <a:xfrm>
              <a:off x="222309" y="2524871"/>
              <a:ext cx="1397363" cy="287809"/>
            </a:xfrm>
            <a:prstGeom prst="rect">
              <a:avLst/>
            </a:prstGeom>
            <a:ln w="3175">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lnSpc>
                  <a:spcPct val="120000"/>
                </a:lnSpc>
                <a:defRPr sz="1600">
                  <a:solidFill>
                    <a:srgbClr val="F6F6F6"/>
                  </a:solidFill>
                  <a:latin typeface="+mn-lt"/>
                  <a:ea typeface="+mn-ea"/>
                  <a:cs typeface="+mn-cs"/>
                  <a:sym typeface="Gill Sans"/>
                </a:defRPr>
              </a:lvl1pPr>
            </a:lstStyle>
            <a:p>
              <a:pPr lvl="0">
                <a:defRPr sz="1800">
                  <a:solidFill>
                    <a:srgbClr val="000000"/>
                  </a:solidFill>
                </a:defRPr>
              </a:pPr>
              <a:r>
                <a:rPr lang="en-US" sz="1200" b="1" dirty="0">
                  <a:solidFill>
                    <a:schemeClr val="bg1"/>
                  </a:solidFill>
                  <a:latin typeface="+mj-lt"/>
                  <a:ea typeface="Open Sans Light" panose="020B0306030504020204" pitchFamily="34" charset="0"/>
                  <a:cs typeface="Open Sans Light" panose="020B0306030504020204" pitchFamily="34" charset="0"/>
                </a:rPr>
                <a:t>STRATEGIC SUPPORT</a:t>
              </a:r>
            </a:p>
          </p:txBody>
        </p:sp>
        <p:sp>
          <p:nvSpPr>
            <p:cNvPr id="45" name="Shape 3582">
              <a:extLst>
                <a:ext uri="{FF2B5EF4-FFF2-40B4-BE49-F238E27FC236}">
                  <a16:creationId xmlns:a16="http://schemas.microsoft.com/office/drawing/2014/main" id="{5A252CB7-0431-4D1E-8D2D-7F32926F3ABB}"/>
                </a:ext>
              </a:extLst>
            </p:cNvPr>
            <p:cNvSpPr/>
            <p:nvPr/>
          </p:nvSpPr>
          <p:spPr>
            <a:xfrm>
              <a:off x="170549" y="3018971"/>
              <a:ext cx="1939344" cy="2042968"/>
            </a:xfrm>
            <a:prstGeom prst="rect">
              <a:avLst/>
            </a:prstGeom>
            <a:solidFill>
              <a:schemeClr val="bg1"/>
            </a:solidFill>
            <a:ln w="3175">
              <a:miter lim="400000"/>
            </a:ln>
          </p:spPr>
          <p:txBody>
            <a:bodyPr lIns="0" tIns="0" rIns="0" bIns="0" anchor="ctr"/>
            <a:lstStyle/>
            <a:p>
              <a:pPr lvl="0" algn="ctr">
                <a:defRPr sz="1800">
                  <a:solidFill>
                    <a:srgbClr val="F6F6F6"/>
                  </a:solidFill>
                </a:defRPr>
              </a:pPr>
              <a:endParaRPr sz="968"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Shape 3584">
              <a:extLst>
                <a:ext uri="{FF2B5EF4-FFF2-40B4-BE49-F238E27FC236}">
                  <a16:creationId xmlns:a16="http://schemas.microsoft.com/office/drawing/2014/main" id="{4D831465-D002-4463-9A9B-5476640F5E19}"/>
                </a:ext>
              </a:extLst>
            </p:cNvPr>
            <p:cNvSpPr/>
            <p:nvPr/>
          </p:nvSpPr>
          <p:spPr>
            <a:xfrm>
              <a:off x="169349" y="5118573"/>
              <a:ext cx="1941744" cy="38619"/>
            </a:xfrm>
            <a:prstGeom prst="rect">
              <a:avLst/>
            </a:prstGeom>
            <a:solidFill>
              <a:srgbClr val="82142A"/>
            </a:solidFill>
            <a:ln w="3175">
              <a:solidFill>
                <a:srgbClr val="82142A"/>
              </a:solidFill>
              <a:miter lim="400000"/>
            </a:ln>
          </p:spPr>
          <p:txBody>
            <a:bodyPr lIns="32785" tIns="32785" rIns="32785" bIns="32785" anchor="ctr"/>
            <a:lstStyle/>
            <a:p>
              <a:pPr lvl="0" algn="ctr">
                <a:defRPr sz="1800">
                  <a:solidFill>
                    <a:srgbClr val="F6F6F6"/>
                  </a:solidFill>
                </a:defRPr>
              </a:pPr>
              <a:endParaRPr sz="968" dirty="0">
                <a:solidFill>
                  <a:srgbClr val="82142A"/>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Shape 236">
              <a:extLst>
                <a:ext uri="{FF2B5EF4-FFF2-40B4-BE49-F238E27FC236}">
                  <a16:creationId xmlns:a16="http://schemas.microsoft.com/office/drawing/2014/main" id="{4C0AC86D-D129-4AD7-A74D-4B872ED3C7D0}"/>
                </a:ext>
              </a:extLst>
            </p:cNvPr>
            <p:cNvSpPr/>
            <p:nvPr/>
          </p:nvSpPr>
          <p:spPr>
            <a:xfrm>
              <a:off x="243299" y="3080415"/>
              <a:ext cx="1793845" cy="1397242"/>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marL="171450" indent="-171450">
                <a:lnSpc>
                  <a:spcPct val="150000"/>
                </a:lnSpc>
                <a:spcBef>
                  <a:spcPts val="200"/>
                </a:spcBef>
                <a:spcAft>
                  <a:spcPts val="200"/>
                </a:spcAft>
                <a:buClr>
                  <a:schemeClr val="bg2">
                    <a:lumMod val="50000"/>
                  </a:schemeClr>
                </a:buClr>
                <a:buFont typeface="Arial" panose="020B0604020202020204" pitchFamily="34" charset="0"/>
                <a:buChar char="•"/>
                <a:defRPr sz="1800">
                  <a:solidFill>
                    <a:srgbClr val="000000"/>
                  </a:solidFill>
                </a:defRPr>
              </a:pPr>
              <a:r>
                <a:rPr lang="en-US" sz="1100" dirty="0">
                  <a:solidFill>
                    <a:schemeClr val="bg2">
                      <a:lumMod val="50000"/>
                    </a:schemeClr>
                  </a:solidFill>
                  <a:latin typeface="+mj-lt"/>
                  <a:ea typeface="Open Sans Light" panose="020B0306030504020204" pitchFamily="34" charset="0"/>
                  <a:cs typeface="Open Sans Light" panose="020B0306030504020204" pitchFamily="34" charset="0"/>
                </a:rPr>
                <a:t>Market &amp; Investment Research</a:t>
              </a:r>
            </a:p>
            <a:p>
              <a:pPr marL="171450" indent="-171450">
                <a:lnSpc>
                  <a:spcPct val="150000"/>
                </a:lnSpc>
                <a:spcBef>
                  <a:spcPts val="200"/>
                </a:spcBef>
                <a:spcAft>
                  <a:spcPts val="200"/>
                </a:spcAft>
                <a:buClr>
                  <a:schemeClr val="bg2">
                    <a:lumMod val="50000"/>
                  </a:schemeClr>
                </a:buClr>
                <a:buFont typeface="Arial" panose="020B0604020202020204" pitchFamily="34" charset="0"/>
                <a:buChar char="•"/>
                <a:defRPr sz="1800">
                  <a:solidFill>
                    <a:srgbClr val="000000"/>
                  </a:solidFill>
                </a:defRPr>
              </a:pPr>
              <a:r>
                <a:rPr lang="en-US" sz="1100" dirty="0">
                  <a:solidFill>
                    <a:schemeClr val="bg2">
                      <a:lumMod val="50000"/>
                    </a:schemeClr>
                  </a:solidFill>
                  <a:latin typeface="+mj-lt"/>
                  <a:ea typeface="Open Sans Light" panose="020B0306030504020204" pitchFamily="34" charset="0"/>
                  <a:cs typeface="Open Sans Light" panose="020B0306030504020204" pitchFamily="34" charset="0"/>
                </a:rPr>
                <a:t>Equity Placement Advice</a:t>
              </a:r>
            </a:p>
            <a:p>
              <a:pPr marL="171450" indent="-171450">
                <a:lnSpc>
                  <a:spcPct val="150000"/>
                </a:lnSpc>
                <a:spcBef>
                  <a:spcPts val="200"/>
                </a:spcBef>
                <a:spcAft>
                  <a:spcPts val="200"/>
                </a:spcAft>
                <a:buClr>
                  <a:schemeClr val="bg2">
                    <a:lumMod val="50000"/>
                  </a:schemeClr>
                </a:buClr>
                <a:buFont typeface="Arial" panose="020B0604020202020204" pitchFamily="34" charset="0"/>
                <a:buChar char="•"/>
                <a:defRPr sz="1800">
                  <a:solidFill>
                    <a:srgbClr val="000000"/>
                  </a:solidFill>
                </a:defRPr>
              </a:pPr>
              <a:r>
                <a:rPr lang="en-US" sz="1100" dirty="0">
                  <a:solidFill>
                    <a:schemeClr val="bg2">
                      <a:lumMod val="50000"/>
                    </a:schemeClr>
                  </a:solidFill>
                  <a:latin typeface="+mj-lt"/>
                  <a:ea typeface="Open Sans Light" panose="020B0306030504020204" pitchFamily="34" charset="0"/>
                  <a:cs typeface="Open Sans Light" panose="020B0306030504020204" pitchFamily="34" charset="0"/>
                </a:rPr>
                <a:t>Debt Placement Advice</a:t>
              </a:r>
            </a:p>
            <a:p>
              <a:pPr marL="171450" indent="-171450">
                <a:lnSpc>
                  <a:spcPct val="150000"/>
                </a:lnSpc>
                <a:spcBef>
                  <a:spcPts val="200"/>
                </a:spcBef>
                <a:spcAft>
                  <a:spcPts val="200"/>
                </a:spcAft>
                <a:buClr>
                  <a:schemeClr val="bg2">
                    <a:lumMod val="50000"/>
                  </a:schemeClr>
                </a:buClr>
                <a:buFont typeface="Arial" panose="020B0604020202020204" pitchFamily="34" charset="0"/>
                <a:buChar char="•"/>
                <a:defRPr sz="1800">
                  <a:solidFill>
                    <a:srgbClr val="000000"/>
                  </a:solidFill>
                </a:defRPr>
              </a:pPr>
              <a:r>
                <a:rPr lang="en-US" sz="1100" dirty="0">
                  <a:solidFill>
                    <a:schemeClr val="bg2">
                      <a:lumMod val="50000"/>
                    </a:schemeClr>
                  </a:solidFill>
                  <a:latin typeface="+mj-lt"/>
                  <a:ea typeface="Open Sans Light" panose="020B0306030504020204" pitchFamily="34" charset="0"/>
                  <a:cs typeface="Open Sans Light" panose="020B0306030504020204" pitchFamily="34" charset="0"/>
                </a:rPr>
                <a:t>Deal Origination</a:t>
              </a:r>
            </a:p>
          </p:txBody>
        </p:sp>
      </p:grpSp>
      <p:grpSp>
        <p:nvGrpSpPr>
          <p:cNvPr id="4" name="Group 3"/>
          <p:cNvGrpSpPr/>
          <p:nvPr/>
        </p:nvGrpSpPr>
        <p:grpSpPr>
          <a:xfrm>
            <a:off x="3505743" y="2519940"/>
            <a:ext cx="1941744" cy="2853276"/>
            <a:chOff x="2818167" y="2303916"/>
            <a:chExt cx="1941744" cy="2853276"/>
          </a:xfrm>
        </p:grpSpPr>
        <p:sp>
          <p:nvSpPr>
            <p:cNvPr id="47" name="Shape 3590">
              <a:extLst>
                <a:ext uri="{FF2B5EF4-FFF2-40B4-BE49-F238E27FC236}">
                  <a16:creationId xmlns:a16="http://schemas.microsoft.com/office/drawing/2014/main" id="{EB2C03E5-105F-4331-8A84-8B175867B5B1}"/>
                </a:ext>
              </a:extLst>
            </p:cNvPr>
            <p:cNvSpPr/>
            <p:nvPr/>
          </p:nvSpPr>
          <p:spPr>
            <a:xfrm>
              <a:off x="2819097" y="2303916"/>
              <a:ext cx="1939884" cy="713118"/>
            </a:xfrm>
            <a:prstGeom prst="rect">
              <a:avLst/>
            </a:prstGeom>
            <a:solidFill>
              <a:schemeClr val="accent6"/>
            </a:solidFill>
            <a:ln w="3175">
              <a:miter lim="400000"/>
            </a:ln>
          </p:spPr>
          <p:txBody>
            <a:bodyPr lIns="0" tIns="0" rIns="0" bIns="0" anchor="ctr"/>
            <a:lstStyle/>
            <a:p>
              <a:pPr lvl="0" algn="ctr">
                <a:defRPr sz="1800">
                  <a:solidFill>
                    <a:srgbClr val="F6F6F6"/>
                  </a:solidFill>
                </a:defRPr>
              </a:pPr>
              <a:endParaRPr sz="968"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Shape 3593">
              <a:extLst>
                <a:ext uri="{FF2B5EF4-FFF2-40B4-BE49-F238E27FC236}">
                  <a16:creationId xmlns:a16="http://schemas.microsoft.com/office/drawing/2014/main" id="{04B73AC5-9F62-46F1-88DC-CDE812FD791F}"/>
                </a:ext>
              </a:extLst>
            </p:cNvPr>
            <p:cNvSpPr/>
            <p:nvPr/>
          </p:nvSpPr>
          <p:spPr>
            <a:xfrm>
              <a:off x="2912169" y="2535527"/>
              <a:ext cx="1753740" cy="273062"/>
            </a:xfrm>
            <a:prstGeom prst="rect">
              <a:avLst/>
            </a:prstGeom>
            <a:ln w="3175">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lnSpc>
                  <a:spcPct val="120000"/>
                </a:lnSpc>
                <a:defRPr sz="1600">
                  <a:solidFill>
                    <a:srgbClr val="F6F6F6"/>
                  </a:solidFill>
                  <a:latin typeface="+mn-lt"/>
                  <a:ea typeface="+mn-ea"/>
                  <a:cs typeface="+mn-cs"/>
                  <a:sym typeface="Gill Sans"/>
                </a:defRPr>
              </a:lvl1pPr>
            </a:lstStyle>
            <a:p>
              <a:pPr lvl="0">
                <a:defRPr sz="1800">
                  <a:solidFill>
                    <a:srgbClr val="000000"/>
                  </a:solidFill>
                </a:defRPr>
              </a:pPr>
              <a:r>
                <a:rPr lang="en-US" sz="1200" b="1" dirty="0">
                  <a:solidFill>
                    <a:srgbClr val="595959"/>
                  </a:solidFill>
                  <a:latin typeface="+mj-lt"/>
                  <a:ea typeface="Open Sans Light" panose="020B0306030504020204" pitchFamily="34" charset="0"/>
                  <a:cs typeface="Open Sans Light" panose="020B0306030504020204" pitchFamily="34" charset="0"/>
                </a:rPr>
                <a:t>TRANSACTION SUPPORT</a:t>
              </a:r>
            </a:p>
          </p:txBody>
        </p:sp>
        <p:sp>
          <p:nvSpPr>
            <p:cNvPr id="50" name="Shape 3594">
              <a:extLst>
                <a:ext uri="{FF2B5EF4-FFF2-40B4-BE49-F238E27FC236}">
                  <a16:creationId xmlns:a16="http://schemas.microsoft.com/office/drawing/2014/main" id="{2F4B5694-41A0-43CF-89AB-53288FF6171B}"/>
                </a:ext>
              </a:extLst>
            </p:cNvPr>
            <p:cNvSpPr/>
            <p:nvPr/>
          </p:nvSpPr>
          <p:spPr>
            <a:xfrm>
              <a:off x="2819367" y="3018971"/>
              <a:ext cx="1939344" cy="2042968"/>
            </a:xfrm>
            <a:prstGeom prst="rect">
              <a:avLst/>
            </a:prstGeom>
            <a:solidFill>
              <a:schemeClr val="bg1"/>
            </a:solidFill>
            <a:ln w="3175">
              <a:miter lim="400000"/>
            </a:ln>
          </p:spPr>
          <p:txBody>
            <a:bodyPr lIns="0" tIns="0" rIns="0" bIns="0" anchor="ctr"/>
            <a:lstStyle/>
            <a:p>
              <a:pPr lvl="0" algn="ctr">
                <a:defRPr sz="1800">
                  <a:solidFill>
                    <a:srgbClr val="F6F6F6"/>
                  </a:solidFill>
                </a:defRPr>
              </a:pPr>
              <a:endParaRPr sz="968"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Shape 3596">
              <a:extLst>
                <a:ext uri="{FF2B5EF4-FFF2-40B4-BE49-F238E27FC236}">
                  <a16:creationId xmlns:a16="http://schemas.microsoft.com/office/drawing/2014/main" id="{D5787DCB-E9C1-40BE-9B1A-002CFD16B61A}"/>
                </a:ext>
              </a:extLst>
            </p:cNvPr>
            <p:cNvSpPr/>
            <p:nvPr/>
          </p:nvSpPr>
          <p:spPr>
            <a:xfrm>
              <a:off x="2818167" y="5118573"/>
              <a:ext cx="1941744" cy="38619"/>
            </a:xfrm>
            <a:prstGeom prst="rect">
              <a:avLst/>
            </a:prstGeom>
            <a:solidFill>
              <a:schemeClr val="accent6"/>
            </a:solidFill>
            <a:ln w="3175">
              <a:solidFill>
                <a:schemeClr val="accent6"/>
              </a:solidFill>
              <a:miter lim="400000"/>
            </a:ln>
          </p:spPr>
          <p:txBody>
            <a:bodyPr lIns="0" tIns="0" rIns="0" bIns="0" anchor="ctr"/>
            <a:lstStyle/>
            <a:p>
              <a:pPr lvl="0" algn="ctr">
                <a:defRPr sz="1800">
                  <a:solidFill>
                    <a:srgbClr val="F6F6F6"/>
                  </a:solidFill>
                </a:defRPr>
              </a:pPr>
              <a:endParaRPr sz="968"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Shape 236">
              <a:extLst>
                <a:ext uri="{FF2B5EF4-FFF2-40B4-BE49-F238E27FC236}">
                  <a16:creationId xmlns:a16="http://schemas.microsoft.com/office/drawing/2014/main" id="{5CD2937A-56B8-45E5-A1BD-C9E2744D7EC8}"/>
                </a:ext>
              </a:extLst>
            </p:cNvPr>
            <p:cNvSpPr/>
            <p:nvPr/>
          </p:nvSpPr>
          <p:spPr>
            <a:xfrm>
              <a:off x="2892117" y="3075117"/>
              <a:ext cx="1793845" cy="1982594"/>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marL="171450" indent="-171450">
                <a:lnSpc>
                  <a:spcPct val="150000"/>
                </a:lnSpc>
                <a:spcBef>
                  <a:spcPts val="200"/>
                </a:spcBef>
                <a:spcAft>
                  <a:spcPts val="200"/>
                </a:spcAft>
                <a:buClr>
                  <a:schemeClr val="bg2">
                    <a:lumMod val="50000"/>
                  </a:schemeClr>
                </a:buClr>
                <a:buFont typeface="Arial" panose="020B0604020202020204" pitchFamily="34" charset="0"/>
                <a:buChar char="•"/>
                <a:defRPr sz="1800">
                  <a:solidFill>
                    <a:srgbClr val="000000"/>
                  </a:solidFill>
                </a:defRPr>
              </a:pPr>
              <a:r>
                <a:rPr lang="en-US" sz="1100" dirty="0">
                  <a:solidFill>
                    <a:schemeClr val="bg2">
                      <a:lumMod val="50000"/>
                    </a:schemeClr>
                  </a:solidFill>
                  <a:latin typeface="+mj-lt"/>
                  <a:ea typeface="Open Sans Light" panose="020B0306030504020204" pitchFamily="34" charset="0"/>
                  <a:cs typeface="Open Sans Light" panose="020B0306030504020204" pitchFamily="34" charset="0"/>
                </a:rPr>
                <a:t>Synergy Identification</a:t>
              </a:r>
            </a:p>
            <a:p>
              <a:pPr marL="171450" indent="-171450">
                <a:lnSpc>
                  <a:spcPct val="150000"/>
                </a:lnSpc>
                <a:spcBef>
                  <a:spcPts val="200"/>
                </a:spcBef>
                <a:spcAft>
                  <a:spcPts val="200"/>
                </a:spcAft>
                <a:buClr>
                  <a:schemeClr val="bg2">
                    <a:lumMod val="50000"/>
                  </a:schemeClr>
                </a:buClr>
                <a:buFont typeface="Arial" panose="020B0604020202020204" pitchFamily="34" charset="0"/>
                <a:buChar char="•"/>
                <a:defRPr sz="1800">
                  <a:solidFill>
                    <a:srgbClr val="000000"/>
                  </a:solidFill>
                </a:defRPr>
              </a:pPr>
              <a:r>
                <a:rPr lang="en-US" sz="1100" dirty="0">
                  <a:solidFill>
                    <a:schemeClr val="bg2">
                      <a:lumMod val="50000"/>
                    </a:schemeClr>
                  </a:solidFill>
                  <a:latin typeface="+mj-lt"/>
                  <a:ea typeface="Open Sans Light" panose="020B0306030504020204" pitchFamily="34" charset="0"/>
                  <a:cs typeface="Open Sans Light" panose="020B0306030504020204" pitchFamily="34" charset="0"/>
                </a:rPr>
                <a:t>Asset/ Portfolio Valuation</a:t>
              </a:r>
            </a:p>
            <a:p>
              <a:pPr marL="171450" indent="-171450">
                <a:lnSpc>
                  <a:spcPct val="150000"/>
                </a:lnSpc>
                <a:spcBef>
                  <a:spcPts val="200"/>
                </a:spcBef>
                <a:spcAft>
                  <a:spcPts val="200"/>
                </a:spcAft>
                <a:buClr>
                  <a:schemeClr val="bg2">
                    <a:lumMod val="50000"/>
                  </a:schemeClr>
                </a:buClr>
                <a:buFont typeface="Arial" panose="020B0604020202020204" pitchFamily="34" charset="0"/>
                <a:buChar char="•"/>
                <a:defRPr sz="1800">
                  <a:solidFill>
                    <a:srgbClr val="000000"/>
                  </a:solidFill>
                </a:defRPr>
              </a:pPr>
              <a:r>
                <a:rPr lang="en-US" sz="1100" dirty="0">
                  <a:solidFill>
                    <a:schemeClr val="bg2">
                      <a:lumMod val="50000"/>
                    </a:schemeClr>
                  </a:solidFill>
                  <a:latin typeface="+mj-lt"/>
                  <a:ea typeface="Open Sans Light" panose="020B0306030504020204" pitchFamily="34" charset="0"/>
                  <a:cs typeface="Open Sans Light" panose="020B0306030504020204" pitchFamily="34" charset="0"/>
                </a:rPr>
                <a:t>Financial &amp; Commercial Due Diligence </a:t>
              </a:r>
            </a:p>
            <a:p>
              <a:pPr marL="171450" indent="-171450">
                <a:lnSpc>
                  <a:spcPct val="150000"/>
                </a:lnSpc>
                <a:spcBef>
                  <a:spcPts val="200"/>
                </a:spcBef>
                <a:spcAft>
                  <a:spcPts val="200"/>
                </a:spcAft>
                <a:buClr>
                  <a:schemeClr val="bg2">
                    <a:lumMod val="50000"/>
                  </a:schemeClr>
                </a:buClr>
                <a:buFont typeface="Arial" panose="020B0604020202020204" pitchFamily="34" charset="0"/>
                <a:buChar char="•"/>
                <a:defRPr sz="1800">
                  <a:solidFill>
                    <a:srgbClr val="000000"/>
                  </a:solidFill>
                </a:defRPr>
              </a:pPr>
              <a:r>
                <a:rPr lang="en-US" sz="1100" dirty="0">
                  <a:solidFill>
                    <a:schemeClr val="bg2">
                      <a:lumMod val="50000"/>
                    </a:schemeClr>
                  </a:solidFill>
                  <a:latin typeface="+mj-lt"/>
                  <a:ea typeface="Open Sans Light" panose="020B0306030504020204" pitchFamily="34" charset="0"/>
                  <a:cs typeface="Open Sans Light" panose="020B0306030504020204" pitchFamily="34" charset="0"/>
                </a:rPr>
                <a:t>Transaction Structuring </a:t>
              </a:r>
            </a:p>
            <a:p>
              <a:pPr marL="171450" indent="-171450">
                <a:lnSpc>
                  <a:spcPct val="150000"/>
                </a:lnSpc>
                <a:spcBef>
                  <a:spcPts val="200"/>
                </a:spcBef>
                <a:spcAft>
                  <a:spcPts val="200"/>
                </a:spcAft>
                <a:buClr>
                  <a:schemeClr val="bg2">
                    <a:lumMod val="50000"/>
                  </a:schemeClr>
                </a:buClr>
                <a:buFont typeface="Arial" panose="020B0604020202020204" pitchFamily="34" charset="0"/>
                <a:buChar char="•"/>
                <a:defRPr sz="1800">
                  <a:solidFill>
                    <a:srgbClr val="000000"/>
                  </a:solidFill>
                </a:defRPr>
              </a:pPr>
              <a:r>
                <a:rPr lang="en-US" sz="1100" dirty="0">
                  <a:solidFill>
                    <a:schemeClr val="bg2">
                      <a:lumMod val="50000"/>
                    </a:schemeClr>
                  </a:solidFill>
                  <a:latin typeface="+mj-lt"/>
                  <a:ea typeface="Open Sans Light" panose="020B0306030504020204" pitchFamily="34" charset="0"/>
                  <a:cs typeface="Open Sans Light" panose="020B0306030504020204" pitchFamily="34" charset="0"/>
                </a:rPr>
                <a:t>Transaction Negotiation &amp; Closing</a:t>
              </a:r>
            </a:p>
          </p:txBody>
        </p:sp>
      </p:grpSp>
      <p:grpSp>
        <p:nvGrpSpPr>
          <p:cNvPr id="3" name="Group 2"/>
          <p:cNvGrpSpPr/>
          <p:nvPr/>
        </p:nvGrpSpPr>
        <p:grpSpPr>
          <a:xfrm>
            <a:off x="6768187" y="2519940"/>
            <a:ext cx="1941744" cy="2853276"/>
            <a:chOff x="6768187" y="2303916"/>
            <a:chExt cx="1941744" cy="2853276"/>
          </a:xfrm>
        </p:grpSpPr>
        <p:sp>
          <p:nvSpPr>
            <p:cNvPr id="52" name="Shape 3602">
              <a:extLst>
                <a:ext uri="{FF2B5EF4-FFF2-40B4-BE49-F238E27FC236}">
                  <a16:creationId xmlns:a16="http://schemas.microsoft.com/office/drawing/2014/main" id="{BA6D406B-0203-414D-8834-197FEA4BF062}"/>
                </a:ext>
              </a:extLst>
            </p:cNvPr>
            <p:cNvSpPr/>
            <p:nvPr/>
          </p:nvSpPr>
          <p:spPr>
            <a:xfrm>
              <a:off x="6769117" y="2303916"/>
              <a:ext cx="1939884" cy="713118"/>
            </a:xfrm>
            <a:prstGeom prst="rect">
              <a:avLst/>
            </a:prstGeom>
            <a:solidFill>
              <a:srgbClr val="82142A"/>
            </a:solidFill>
            <a:ln w="3175">
              <a:miter lim="400000"/>
            </a:ln>
          </p:spPr>
          <p:txBody>
            <a:bodyPr lIns="0" tIns="0" rIns="0" bIns="0" anchor="ctr"/>
            <a:lstStyle/>
            <a:p>
              <a:pPr lvl="0" algn="ctr">
                <a:defRPr sz="1800">
                  <a:solidFill>
                    <a:srgbClr val="F6F6F6"/>
                  </a:solidFill>
                </a:defRPr>
              </a:pPr>
              <a:endParaRPr sz="968"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4" name="Shape 3605">
              <a:extLst>
                <a:ext uri="{FF2B5EF4-FFF2-40B4-BE49-F238E27FC236}">
                  <a16:creationId xmlns:a16="http://schemas.microsoft.com/office/drawing/2014/main" id="{EE889D9E-39BA-4186-89A2-B1F8E117F352}"/>
                </a:ext>
              </a:extLst>
            </p:cNvPr>
            <p:cNvSpPr/>
            <p:nvPr/>
          </p:nvSpPr>
          <p:spPr>
            <a:xfrm>
              <a:off x="6833731" y="2543713"/>
              <a:ext cx="1626701" cy="287809"/>
            </a:xfrm>
            <a:prstGeom prst="rect">
              <a:avLst/>
            </a:prstGeom>
            <a:ln w="3175">
              <a:miter lim="400000"/>
            </a:ln>
            <a:extLst>
              <a:ext uri="{C572A759-6A51-4108-AA02-DFA0A04FC94B}">
                <ma14:wrappingTextBoxFlag xmlns:ma14="http://schemas.microsoft.com/office/mac/drawingml/2011/main" xmlns="" val="1"/>
              </a:ext>
            </a:extLst>
          </p:spPr>
          <p:txBody>
            <a:bodyPr wrap="square" lIns="32785" tIns="32785" rIns="32785" bIns="32785" anchor="ctr">
              <a:spAutoFit/>
            </a:bodyPr>
            <a:lstStyle>
              <a:lvl1pPr>
                <a:lnSpc>
                  <a:spcPct val="120000"/>
                </a:lnSpc>
                <a:defRPr sz="1600">
                  <a:solidFill>
                    <a:srgbClr val="F6F6F6"/>
                  </a:solidFill>
                  <a:latin typeface="+mn-lt"/>
                  <a:ea typeface="+mn-ea"/>
                  <a:cs typeface="+mn-cs"/>
                  <a:sym typeface="Gill Sans"/>
                </a:defRPr>
              </a:lvl1pPr>
            </a:lstStyle>
            <a:p>
              <a:pPr lvl="0">
                <a:defRPr sz="1800">
                  <a:solidFill>
                    <a:srgbClr val="000000"/>
                  </a:solidFill>
                </a:defRPr>
              </a:pPr>
              <a:r>
                <a:rPr lang="en-US" sz="1200" b="1" dirty="0">
                  <a:solidFill>
                    <a:schemeClr val="bg1"/>
                  </a:solidFill>
                  <a:latin typeface="+mj-lt"/>
                  <a:ea typeface="Open Sans Light" panose="020B0306030504020204" pitchFamily="34" charset="0"/>
                  <a:cs typeface="Open Sans Light" panose="020B0306030504020204" pitchFamily="34" charset="0"/>
                </a:rPr>
                <a:t>OPERATIONAL SUPPORT</a:t>
              </a:r>
            </a:p>
          </p:txBody>
        </p:sp>
        <p:sp>
          <p:nvSpPr>
            <p:cNvPr id="56" name="Shape 3608">
              <a:extLst>
                <a:ext uri="{FF2B5EF4-FFF2-40B4-BE49-F238E27FC236}">
                  <a16:creationId xmlns:a16="http://schemas.microsoft.com/office/drawing/2014/main" id="{E562B267-210C-4EC7-ABEB-993561CF69A6}"/>
                </a:ext>
              </a:extLst>
            </p:cNvPr>
            <p:cNvSpPr/>
            <p:nvPr/>
          </p:nvSpPr>
          <p:spPr>
            <a:xfrm>
              <a:off x="6768187" y="5118573"/>
              <a:ext cx="1941744" cy="38619"/>
            </a:xfrm>
            <a:prstGeom prst="rect">
              <a:avLst/>
            </a:prstGeom>
            <a:solidFill>
              <a:srgbClr val="82142A"/>
            </a:solidFill>
            <a:ln w="3175">
              <a:solidFill>
                <a:srgbClr val="82142A"/>
              </a:solidFill>
              <a:miter lim="400000"/>
            </a:ln>
          </p:spPr>
          <p:txBody>
            <a:bodyPr lIns="0" tIns="0" rIns="0" bIns="0" anchor="ctr"/>
            <a:lstStyle/>
            <a:p>
              <a:pPr lvl="0" algn="ctr">
                <a:defRPr sz="1800">
                  <a:solidFill>
                    <a:srgbClr val="F6F6F6"/>
                  </a:solidFill>
                </a:defRPr>
              </a:pPr>
              <a:endParaRPr sz="968" dirty="0">
                <a:solidFill>
                  <a:srgbClr val="82142A"/>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2" name="Shape 236">
              <a:extLst>
                <a:ext uri="{FF2B5EF4-FFF2-40B4-BE49-F238E27FC236}">
                  <a16:creationId xmlns:a16="http://schemas.microsoft.com/office/drawing/2014/main" id="{62F2A1C0-8911-49F5-8C1D-72B21B784DE6}"/>
                </a:ext>
              </a:extLst>
            </p:cNvPr>
            <p:cNvSpPr/>
            <p:nvPr/>
          </p:nvSpPr>
          <p:spPr>
            <a:xfrm>
              <a:off x="6842137" y="3075724"/>
              <a:ext cx="1793845" cy="1143326"/>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000">
                  <a:solidFill>
                    <a:srgbClr val="7D87A4"/>
                  </a:solidFill>
                </a:defRPr>
              </a:lvl1pPr>
            </a:lstStyle>
            <a:p>
              <a:pPr marL="171450" indent="-171450">
                <a:lnSpc>
                  <a:spcPct val="150000"/>
                </a:lnSpc>
                <a:spcBef>
                  <a:spcPts val="200"/>
                </a:spcBef>
                <a:spcAft>
                  <a:spcPts val="200"/>
                </a:spcAft>
                <a:buClr>
                  <a:schemeClr val="bg2">
                    <a:lumMod val="50000"/>
                  </a:schemeClr>
                </a:buClr>
                <a:buFont typeface="Arial" panose="020B0604020202020204" pitchFamily="34" charset="0"/>
                <a:buChar char="•"/>
                <a:defRPr sz="1800">
                  <a:solidFill>
                    <a:srgbClr val="000000"/>
                  </a:solidFill>
                </a:defRPr>
              </a:pPr>
              <a:r>
                <a:rPr lang="en-US" sz="1100" dirty="0">
                  <a:solidFill>
                    <a:schemeClr val="bg2">
                      <a:lumMod val="50000"/>
                    </a:schemeClr>
                  </a:solidFill>
                  <a:latin typeface="+mj-lt"/>
                  <a:ea typeface="Open Sans Light" panose="020B0306030504020204" pitchFamily="34" charset="0"/>
                  <a:cs typeface="Open Sans Light" panose="020B0306030504020204" pitchFamily="34" charset="0"/>
                </a:rPr>
                <a:t>Post-acquisition Planning</a:t>
              </a:r>
            </a:p>
            <a:p>
              <a:pPr marL="171450" indent="-171450">
                <a:lnSpc>
                  <a:spcPct val="150000"/>
                </a:lnSpc>
                <a:spcBef>
                  <a:spcPts val="200"/>
                </a:spcBef>
                <a:spcAft>
                  <a:spcPts val="200"/>
                </a:spcAft>
                <a:buClr>
                  <a:schemeClr val="bg2">
                    <a:lumMod val="50000"/>
                  </a:schemeClr>
                </a:buClr>
                <a:buFont typeface="Arial" panose="020B0604020202020204" pitchFamily="34" charset="0"/>
                <a:buChar char="•"/>
                <a:defRPr sz="1800">
                  <a:solidFill>
                    <a:srgbClr val="000000"/>
                  </a:solidFill>
                </a:defRPr>
              </a:pPr>
              <a:r>
                <a:rPr lang="en-US" sz="1100" dirty="0">
                  <a:solidFill>
                    <a:schemeClr val="bg2">
                      <a:lumMod val="50000"/>
                    </a:schemeClr>
                  </a:solidFill>
                  <a:latin typeface="+mj-lt"/>
                  <a:ea typeface="Open Sans Light" panose="020B0306030504020204" pitchFamily="34" charset="0"/>
                  <a:cs typeface="Open Sans Light" panose="020B0306030504020204" pitchFamily="34" charset="0"/>
                </a:rPr>
                <a:t>Synergy Implementation</a:t>
              </a:r>
            </a:p>
            <a:p>
              <a:pPr marL="171450" indent="-171450">
                <a:lnSpc>
                  <a:spcPct val="150000"/>
                </a:lnSpc>
                <a:spcBef>
                  <a:spcPts val="200"/>
                </a:spcBef>
                <a:spcAft>
                  <a:spcPts val="200"/>
                </a:spcAft>
                <a:buClr>
                  <a:schemeClr val="bg2">
                    <a:lumMod val="50000"/>
                  </a:schemeClr>
                </a:buClr>
                <a:buFont typeface="Arial" panose="020B0604020202020204" pitchFamily="34" charset="0"/>
                <a:buChar char="•"/>
                <a:defRPr sz="1800">
                  <a:solidFill>
                    <a:srgbClr val="000000"/>
                  </a:solidFill>
                </a:defRPr>
              </a:pPr>
              <a:r>
                <a:rPr lang="en-US" sz="1100" dirty="0">
                  <a:solidFill>
                    <a:schemeClr val="bg2">
                      <a:lumMod val="50000"/>
                    </a:schemeClr>
                  </a:solidFill>
                  <a:latin typeface="+mj-lt"/>
                  <a:ea typeface="Open Sans Light" panose="020B0306030504020204" pitchFamily="34" charset="0"/>
                  <a:cs typeface="Open Sans Light" panose="020B0306030504020204" pitchFamily="34" charset="0"/>
                </a:rPr>
                <a:t>Performance Optimization</a:t>
              </a:r>
            </a:p>
            <a:p>
              <a:pPr marL="171450" indent="-171450">
                <a:lnSpc>
                  <a:spcPct val="150000"/>
                </a:lnSpc>
                <a:spcBef>
                  <a:spcPts val="200"/>
                </a:spcBef>
                <a:spcAft>
                  <a:spcPts val="200"/>
                </a:spcAft>
                <a:buClr>
                  <a:schemeClr val="bg2">
                    <a:lumMod val="50000"/>
                  </a:schemeClr>
                </a:buClr>
                <a:buFont typeface="Arial" panose="020B0604020202020204" pitchFamily="34" charset="0"/>
                <a:buChar char="•"/>
                <a:defRPr sz="1800">
                  <a:solidFill>
                    <a:srgbClr val="000000"/>
                  </a:solidFill>
                </a:defRPr>
              </a:pPr>
              <a:r>
                <a:rPr lang="en-US" sz="1100" dirty="0">
                  <a:solidFill>
                    <a:schemeClr val="bg2">
                      <a:lumMod val="50000"/>
                    </a:schemeClr>
                  </a:solidFill>
                  <a:latin typeface="+mj-lt"/>
                  <a:ea typeface="Open Sans Light" panose="020B0306030504020204" pitchFamily="34" charset="0"/>
                  <a:cs typeface="Open Sans Light" panose="020B0306030504020204" pitchFamily="34" charset="0"/>
                </a:rPr>
                <a:t>Operational risks Advice</a:t>
              </a:r>
            </a:p>
          </p:txBody>
        </p:sp>
      </p:grpSp>
      <p:sp>
        <p:nvSpPr>
          <p:cNvPr id="14" name="Isosceles Triangle 13">
            <a:extLst>
              <a:ext uri="{FF2B5EF4-FFF2-40B4-BE49-F238E27FC236}">
                <a16:creationId xmlns:a16="http://schemas.microsoft.com/office/drawing/2014/main" id="{D1DC715C-5FB9-4E75-88DA-AE2432284693}"/>
              </a:ext>
            </a:extLst>
          </p:cNvPr>
          <p:cNvSpPr/>
          <p:nvPr/>
        </p:nvSpPr>
        <p:spPr>
          <a:xfrm rot="5400000">
            <a:off x="2549423" y="3755598"/>
            <a:ext cx="591940" cy="476262"/>
          </a:xfrm>
          <a:prstGeom prst="triangle">
            <a:avLst/>
          </a:prstGeom>
          <a:solidFill>
            <a:srgbClr val="821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78" dirty="0"/>
          </a:p>
        </p:txBody>
      </p:sp>
      <p:sp>
        <p:nvSpPr>
          <p:cNvPr id="67" name="Isosceles Triangle 66">
            <a:extLst>
              <a:ext uri="{FF2B5EF4-FFF2-40B4-BE49-F238E27FC236}">
                <a16:creationId xmlns:a16="http://schemas.microsoft.com/office/drawing/2014/main" id="{C0CB8DE0-838F-4EE6-B910-2A507531D40B}"/>
              </a:ext>
            </a:extLst>
          </p:cNvPr>
          <p:cNvSpPr/>
          <p:nvPr/>
        </p:nvSpPr>
        <p:spPr>
          <a:xfrm rot="5400000">
            <a:off x="5811867" y="3741388"/>
            <a:ext cx="591940" cy="476262"/>
          </a:xfrm>
          <a:prstGeom prst="triangle">
            <a:avLst/>
          </a:prstGeom>
          <a:solidFill>
            <a:srgbClr val="821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78" dirty="0"/>
          </a:p>
        </p:txBody>
      </p:sp>
      <p:sp>
        <p:nvSpPr>
          <p:cNvPr id="2" name="Rectangle 1">
            <a:extLst>
              <a:ext uri="{FF2B5EF4-FFF2-40B4-BE49-F238E27FC236}">
                <a16:creationId xmlns:a16="http://schemas.microsoft.com/office/drawing/2014/main" id="{B803FFA4-2550-4CCA-9A5B-2A7D3D716A77}"/>
              </a:ext>
            </a:extLst>
          </p:cNvPr>
          <p:cNvSpPr/>
          <p:nvPr/>
        </p:nvSpPr>
        <p:spPr>
          <a:xfrm>
            <a:off x="243299" y="980728"/>
            <a:ext cx="8428100" cy="1200457"/>
          </a:xfrm>
          <a:prstGeom prst="rect">
            <a:avLst/>
          </a:prstGeom>
        </p:spPr>
        <p:txBody>
          <a:bodyPr wrap="square">
            <a:spAutoFit/>
          </a:bodyPr>
          <a:lstStyle/>
          <a:p>
            <a:pPr marL="190660" marR="7684" indent="-171450" algn="just">
              <a:lnSpc>
                <a:spcPct val="110000"/>
              </a:lnSpc>
              <a:spcBef>
                <a:spcPts val="200"/>
              </a:spcBef>
              <a:spcAft>
                <a:spcPts val="200"/>
              </a:spcAft>
              <a:buFont typeface="Arial" panose="020B0604020202020204" pitchFamily="34" charset="0"/>
              <a:buChar char="•"/>
            </a:pPr>
            <a:r>
              <a:rPr lang="en-US" sz="1200" spc="-12" dirty="0">
                <a:solidFill>
                  <a:srgbClr val="414042"/>
                </a:solidFill>
                <a:latin typeface="+mj-lt"/>
                <a:cs typeface="Open Sans Light"/>
              </a:rPr>
              <a:t>We offer </a:t>
            </a:r>
            <a:r>
              <a:rPr lang="en-US" sz="1200" spc="-12" dirty="0">
                <a:solidFill>
                  <a:srgbClr val="414042"/>
                </a:solidFill>
                <a:cs typeface="Open Sans Light"/>
              </a:rPr>
              <a:t>customized financial solutions </a:t>
            </a:r>
            <a:r>
              <a:rPr lang="en-US" sz="1200" spc="-12" dirty="0">
                <a:solidFill>
                  <a:srgbClr val="414042"/>
                </a:solidFill>
                <a:latin typeface="+mj-lt"/>
                <a:cs typeface="Open Sans Light"/>
              </a:rPr>
              <a:t>to our private equity clients</a:t>
            </a:r>
          </a:p>
          <a:p>
            <a:pPr marL="190660" marR="7684" indent="-171450" algn="just">
              <a:lnSpc>
                <a:spcPct val="110000"/>
              </a:lnSpc>
              <a:spcBef>
                <a:spcPts val="200"/>
              </a:spcBef>
              <a:spcAft>
                <a:spcPts val="200"/>
              </a:spcAft>
              <a:buFont typeface="Arial" panose="020B0604020202020204" pitchFamily="34" charset="0"/>
              <a:buChar char="•"/>
            </a:pPr>
            <a:r>
              <a:rPr lang="en-US" sz="1200" spc="-12" dirty="0">
                <a:solidFill>
                  <a:srgbClr val="414042"/>
                </a:solidFill>
                <a:latin typeface="+mj-lt"/>
                <a:cs typeface="Open Sans Light"/>
              </a:rPr>
              <a:t>Our industry experts work closely with our customers to understand their needs and provide them practical and execution focused advice</a:t>
            </a:r>
          </a:p>
          <a:p>
            <a:pPr marL="190660" marR="7684" indent="-171450" algn="just">
              <a:lnSpc>
                <a:spcPct val="110000"/>
              </a:lnSpc>
              <a:spcBef>
                <a:spcPts val="200"/>
              </a:spcBef>
              <a:spcAft>
                <a:spcPts val="200"/>
              </a:spcAft>
              <a:buFont typeface="Arial" panose="020B0604020202020204" pitchFamily="34" charset="0"/>
              <a:buChar char="•"/>
            </a:pPr>
            <a:r>
              <a:rPr lang="en-US" sz="1200" spc="-12" dirty="0">
                <a:solidFill>
                  <a:srgbClr val="414042"/>
                </a:solidFill>
                <a:latin typeface="+mj-lt"/>
                <a:cs typeface="Open Sans Light"/>
              </a:rPr>
              <a:t>From deal initiation to asset acquisition &amp; optimization, we leverage on our capabilities and focus on critical aspects that help our clients enhance their enterprise value</a:t>
            </a:r>
          </a:p>
        </p:txBody>
      </p:sp>
      <p:sp>
        <p:nvSpPr>
          <p:cNvPr id="53" name="Title 1"/>
          <p:cNvSpPr txBox="1">
            <a:spLocks/>
          </p:cNvSpPr>
          <p:nvPr/>
        </p:nvSpPr>
        <p:spPr>
          <a:xfrm>
            <a:off x="714927" y="201340"/>
            <a:ext cx="8289925" cy="542319"/>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800" b="1" dirty="0">
                <a:solidFill>
                  <a:srgbClr val="192541"/>
                </a:solidFill>
                <a:cs typeface="Arial" panose="020B0604020202020204" pitchFamily="34" charset="0"/>
              </a:rPr>
              <a:t>Private Equity Advisory: </a:t>
            </a:r>
            <a:r>
              <a:rPr lang="en-US" sz="2800" b="1" dirty="0">
                <a:solidFill>
                  <a:srgbClr val="B88C2E"/>
                </a:solidFill>
              </a:rPr>
              <a:t>At a glance</a:t>
            </a:r>
          </a:p>
        </p:txBody>
      </p:sp>
      <p:sp>
        <p:nvSpPr>
          <p:cNvPr id="69" name="Slide Number Placeholder 2">
            <a:extLst>
              <a:ext uri="{FF2B5EF4-FFF2-40B4-BE49-F238E27FC236}">
                <a16:creationId xmlns:a16="http://schemas.microsoft.com/office/drawing/2014/main" id="{EDEEC969-DD3B-4986-A095-203617FC0C86}"/>
              </a:ext>
            </a:extLst>
          </p:cNvPr>
          <p:cNvSpPr txBox="1">
            <a:spLocks/>
          </p:cNvSpPr>
          <p:nvPr/>
        </p:nvSpPr>
        <p:spPr>
          <a:xfrm>
            <a:off x="3543300" y="6387497"/>
            <a:ext cx="2057400" cy="24688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B88C2E"/>
                </a:solidFill>
                <a:latin typeface="Arial" panose="020B0604020202020204" pitchFamily="34" charset="0"/>
                <a:cs typeface="Arial" panose="020B0604020202020204" pitchFamily="34" charset="0"/>
              </a:rPr>
              <a:t>22</a:t>
            </a:r>
          </a:p>
        </p:txBody>
      </p:sp>
      <p:sp>
        <p:nvSpPr>
          <p:cNvPr id="25" name="Oval 24">
            <a:extLst>
              <a:ext uri="{FF2B5EF4-FFF2-40B4-BE49-F238E27FC236}">
                <a16:creationId xmlns:a16="http://schemas.microsoft.com/office/drawing/2014/main" id="{EBEAC006-FBD7-4C2E-B4DF-5D45305F46B8}"/>
              </a:ext>
            </a:extLst>
          </p:cNvPr>
          <p:cNvSpPr/>
          <p:nvPr/>
        </p:nvSpPr>
        <p:spPr>
          <a:xfrm>
            <a:off x="250823" y="284652"/>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2142A"/>
                </a:solidFill>
              </a:rPr>
              <a:t>5</a:t>
            </a:r>
          </a:p>
        </p:txBody>
      </p:sp>
      <p:pic>
        <p:nvPicPr>
          <p:cNvPr id="28" name="Picture 27">
            <a:extLst>
              <a:ext uri="{FF2B5EF4-FFF2-40B4-BE49-F238E27FC236}">
                <a16:creationId xmlns:a16="http://schemas.microsoft.com/office/drawing/2014/main" id="{7E6213C8-6E52-4354-B600-BA97B1C20E0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4736" y="282868"/>
            <a:ext cx="411480" cy="411480"/>
          </a:xfrm>
          <a:prstGeom prst="rect">
            <a:avLst/>
          </a:prstGeom>
        </p:spPr>
      </p:pic>
      <p:sp>
        <p:nvSpPr>
          <p:cNvPr id="29" name="TextBox 28">
            <a:extLst>
              <a:ext uri="{FF2B5EF4-FFF2-40B4-BE49-F238E27FC236}">
                <a16:creationId xmlns:a16="http://schemas.microsoft.com/office/drawing/2014/main" id="{E4BDAD57-40A5-4A87-988B-72F40F48CA8F}"/>
              </a:ext>
            </a:extLst>
          </p:cNvPr>
          <p:cNvSpPr txBox="1"/>
          <p:nvPr/>
        </p:nvSpPr>
        <p:spPr>
          <a:xfrm>
            <a:off x="257870" y="6420677"/>
            <a:ext cx="7912722" cy="152349"/>
          </a:xfrm>
          <a:prstGeom prst="rect">
            <a:avLst/>
          </a:prstGeom>
          <a:noFill/>
        </p:spPr>
        <p:txBody>
          <a:bodyPr wrap="square" lIns="45720" tIns="18288" rIns="45720" bIns="18288" rtlCol="0">
            <a:spAutoFit/>
          </a:bodyPr>
          <a:lstStyle/>
          <a:p>
            <a:r>
              <a:rPr lang="en-US" sz="750" i="1" dirty="0">
                <a:solidFill>
                  <a:srgbClr val="565559"/>
                </a:solidFill>
              </a:rPr>
              <a:t>Flags indicate the location(s) offering the respective service</a:t>
            </a:r>
          </a:p>
        </p:txBody>
      </p:sp>
    </p:spTree>
    <p:extLst>
      <p:ext uri="{BB962C8B-B14F-4D97-AF65-F5344CB8AC3E}">
        <p14:creationId xmlns:p14="http://schemas.microsoft.com/office/powerpoint/2010/main" val="172703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03FFA4-2550-4CCA-9A5B-2A7D3D716A77}"/>
              </a:ext>
            </a:extLst>
          </p:cNvPr>
          <p:cNvSpPr/>
          <p:nvPr/>
        </p:nvSpPr>
        <p:spPr>
          <a:xfrm>
            <a:off x="243299" y="980728"/>
            <a:ext cx="8428100" cy="1347164"/>
          </a:xfrm>
          <a:prstGeom prst="rect">
            <a:avLst/>
          </a:prstGeom>
        </p:spPr>
        <p:txBody>
          <a:bodyPr wrap="square">
            <a:spAutoFit/>
          </a:bodyPr>
          <a:lstStyle/>
          <a:p>
            <a:pPr marL="190660" marR="7684" indent="-171450" algn="just">
              <a:lnSpc>
                <a:spcPct val="110000"/>
              </a:lnSpc>
              <a:spcBef>
                <a:spcPts val="200"/>
              </a:spcBef>
              <a:spcAft>
                <a:spcPts val="200"/>
              </a:spcAft>
              <a:buFont typeface="Arial" panose="020B0604020202020204" pitchFamily="34" charset="0"/>
              <a:buChar char="•"/>
            </a:pPr>
            <a:r>
              <a:rPr lang="en-US" spc="-12" dirty="0">
                <a:solidFill>
                  <a:srgbClr val="414042"/>
                </a:solidFill>
                <a:latin typeface="+mj-lt"/>
                <a:cs typeface="Open Sans Light"/>
              </a:rPr>
              <a:t>Capturing growing demand in Asia for legacy, succession planning and intergenerational transfer of wealth</a:t>
            </a:r>
          </a:p>
          <a:p>
            <a:pPr marL="190660" marR="7684" indent="-171450" algn="just">
              <a:lnSpc>
                <a:spcPct val="110000"/>
              </a:lnSpc>
              <a:spcBef>
                <a:spcPts val="200"/>
              </a:spcBef>
              <a:spcAft>
                <a:spcPts val="200"/>
              </a:spcAft>
              <a:buFont typeface="Arial" panose="020B0604020202020204" pitchFamily="34" charset="0"/>
              <a:buChar char="•"/>
            </a:pPr>
            <a:r>
              <a:rPr lang="en-US" spc="-12" dirty="0">
                <a:solidFill>
                  <a:srgbClr val="414042"/>
                </a:solidFill>
                <a:latin typeface="+mj-lt"/>
                <a:cs typeface="Open Sans Light"/>
              </a:rPr>
              <a:t>Our Financial Advisors will identify the need for and arrange life insurance contracts for our clients</a:t>
            </a:r>
          </a:p>
        </p:txBody>
      </p:sp>
      <p:sp>
        <p:nvSpPr>
          <p:cNvPr id="53" name="Title 1"/>
          <p:cNvSpPr txBox="1">
            <a:spLocks/>
          </p:cNvSpPr>
          <p:nvPr/>
        </p:nvSpPr>
        <p:spPr>
          <a:xfrm>
            <a:off x="714927" y="201340"/>
            <a:ext cx="8289925" cy="542319"/>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800" b="1" dirty="0">
                <a:solidFill>
                  <a:srgbClr val="192541"/>
                </a:solidFill>
                <a:cs typeface="Arial" panose="020B0604020202020204" pitchFamily="34" charset="0"/>
              </a:rPr>
              <a:t>Life Insurance Policy Advisory: </a:t>
            </a:r>
            <a:r>
              <a:rPr lang="en-US" sz="2800" b="1" dirty="0">
                <a:solidFill>
                  <a:srgbClr val="B88C2E"/>
                </a:solidFill>
              </a:rPr>
              <a:t>At a glance</a:t>
            </a:r>
          </a:p>
        </p:txBody>
      </p:sp>
      <p:sp>
        <p:nvSpPr>
          <p:cNvPr id="69" name="Slide Number Placeholder 2">
            <a:extLst>
              <a:ext uri="{FF2B5EF4-FFF2-40B4-BE49-F238E27FC236}">
                <a16:creationId xmlns:a16="http://schemas.microsoft.com/office/drawing/2014/main" id="{EDEEC969-DD3B-4986-A095-203617FC0C86}"/>
              </a:ext>
            </a:extLst>
          </p:cNvPr>
          <p:cNvSpPr txBox="1">
            <a:spLocks/>
          </p:cNvSpPr>
          <p:nvPr/>
        </p:nvSpPr>
        <p:spPr>
          <a:xfrm>
            <a:off x="3543300" y="6387497"/>
            <a:ext cx="2057400" cy="24688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B88C2E"/>
                </a:solidFill>
                <a:latin typeface="Arial" panose="020B0604020202020204" pitchFamily="34" charset="0"/>
                <a:cs typeface="Arial" panose="020B0604020202020204" pitchFamily="34" charset="0"/>
              </a:rPr>
              <a:t>23</a:t>
            </a:r>
          </a:p>
        </p:txBody>
      </p:sp>
      <p:sp>
        <p:nvSpPr>
          <p:cNvPr id="25" name="Oval 24">
            <a:extLst>
              <a:ext uri="{FF2B5EF4-FFF2-40B4-BE49-F238E27FC236}">
                <a16:creationId xmlns:a16="http://schemas.microsoft.com/office/drawing/2014/main" id="{EBEAC006-FBD7-4C2E-B4DF-5D45305F46B8}"/>
              </a:ext>
            </a:extLst>
          </p:cNvPr>
          <p:cNvSpPr/>
          <p:nvPr/>
        </p:nvSpPr>
        <p:spPr>
          <a:xfrm>
            <a:off x="250823" y="284652"/>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2142A"/>
                </a:solidFill>
              </a:rPr>
              <a:t>6</a:t>
            </a:r>
          </a:p>
        </p:txBody>
      </p:sp>
      <p:pic>
        <p:nvPicPr>
          <p:cNvPr id="28" name="Picture 27">
            <a:extLst>
              <a:ext uri="{FF2B5EF4-FFF2-40B4-BE49-F238E27FC236}">
                <a16:creationId xmlns:a16="http://schemas.microsoft.com/office/drawing/2014/main" id="{7E6213C8-6E52-4354-B600-BA97B1C20E0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73280" y="282868"/>
            <a:ext cx="411480" cy="411480"/>
          </a:xfrm>
          <a:prstGeom prst="rect">
            <a:avLst/>
          </a:prstGeom>
        </p:spPr>
      </p:pic>
      <p:sp>
        <p:nvSpPr>
          <p:cNvPr id="29" name="TextBox 28">
            <a:extLst>
              <a:ext uri="{FF2B5EF4-FFF2-40B4-BE49-F238E27FC236}">
                <a16:creationId xmlns:a16="http://schemas.microsoft.com/office/drawing/2014/main" id="{E4BDAD57-40A5-4A87-988B-72F40F48CA8F}"/>
              </a:ext>
            </a:extLst>
          </p:cNvPr>
          <p:cNvSpPr txBox="1"/>
          <p:nvPr/>
        </p:nvSpPr>
        <p:spPr>
          <a:xfrm>
            <a:off x="257870" y="6420677"/>
            <a:ext cx="7912722" cy="152349"/>
          </a:xfrm>
          <a:prstGeom prst="rect">
            <a:avLst/>
          </a:prstGeom>
          <a:noFill/>
        </p:spPr>
        <p:txBody>
          <a:bodyPr wrap="square" lIns="45720" tIns="18288" rIns="45720" bIns="18288" rtlCol="0">
            <a:spAutoFit/>
          </a:bodyPr>
          <a:lstStyle/>
          <a:p>
            <a:r>
              <a:rPr lang="en-US" sz="750" i="1" dirty="0">
                <a:solidFill>
                  <a:srgbClr val="565559"/>
                </a:solidFill>
              </a:rPr>
              <a:t>Flags indicate the location(s) offering the respective service</a:t>
            </a:r>
          </a:p>
        </p:txBody>
      </p:sp>
      <p:sp>
        <p:nvSpPr>
          <p:cNvPr id="30" name="Title 1">
            <a:extLst>
              <a:ext uri="{FF2B5EF4-FFF2-40B4-BE49-F238E27FC236}">
                <a16:creationId xmlns:a16="http://schemas.microsoft.com/office/drawing/2014/main" id="{FE8AFA1A-F43D-4F58-B30B-66FCF0A0444F}"/>
              </a:ext>
            </a:extLst>
          </p:cNvPr>
          <p:cNvSpPr txBox="1">
            <a:spLocks/>
          </p:cNvSpPr>
          <p:nvPr/>
        </p:nvSpPr>
        <p:spPr>
          <a:xfrm>
            <a:off x="714927" y="3357259"/>
            <a:ext cx="8289925" cy="542319"/>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800" b="1" dirty="0">
                <a:solidFill>
                  <a:srgbClr val="192541"/>
                </a:solidFill>
                <a:cs typeface="Arial" panose="020B0604020202020204" pitchFamily="34" charset="0"/>
              </a:rPr>
              <a:t>Custody Services: </a:t>
            </a:r>
            <a:r>
              <a:rPr lang="en-US" sz="2800" b="1" dirty="0">
                <a:solidFill>
                  <a:srgbClr val="B88C2E"/>
                </a:solidFill>
              </a:rPr>
              <a:t>At a glance</a:t>
            </a:r>
          </a:p>
        </p:txBody>
      </p:sp>
      <p:sp>
        <p:nvSpPr>
          <p:cNvPr id="31" name="Oval 30">
            <a:extLst>
              <a:ext uri="{FF2B5EF4-FFF2-40B4-BE49-F238E27FC236}">
                <a16:creationId xmlns:a16="http://schemas.microsoft.com/office/drawing/2014/main" id="{40BF5BCB-1F54-4E06-B5EC-99942AB34E13}"/>
              </a:ext>
            </a:extLst>
          </p:cNvPr>
          <p:cNvSpPr/>
          <p:nvPr/>
        </p:nvSpPr>
        <p:spPr>
          <a:xfrm>
            <a:off x="250823" y="3422678"/>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2142A"/>
                </a:solidFill>
              </a:rPr>
              <a:t>7</a:t>
            </a:r>
          </a:p>
        </p:txBody>
      </p:sp>
      <p:pic>
        <p:nvPicPr>
          <p:cNvPr id="32" name="Picture 31">
            <a:extLst>
              <a:ext uri="{FF2B5EF4-FFF2-40B4-BE49-F238E27FC236}">
                <a16:creationId xmlns:a16="http://schemas.microsoft.com/office/drawing/2014/main" id="{F55583DD-2E17-4D8D-B403-419F8C6ED39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89220" y="3422678"/>
            <a:ext cx="411480" cy="411480"/>
          </a:xfrm>
          <a:prstGeom prst="rect">
            <a:avLst/>
          </a:prstGeom>
        </p:spPr>
      </p:pic>
      <p:cxnSp>
        <p:nvCxnSpPr>
          <p:cNvPr id="7" name="Straight Connector 6">
            <a:extLst>
              <a:ext uri="{FF2B5EF4-FFF2-40B4-BE49-F238E27FC236}">
                <a16:creationId xmlns:a16="http://schemas.microsoft.com/office/drawing/2014/main" id="{BA1845AA-CF95-4761-8352-C586B03555ED}"/>
              </a:ext>
            </a:extLst>
          </p:cNvPr>
          <p:cNvCxnSpPr/>
          <p:nvPr/>
        </p:nvCxnSpPr>
        <p:spPr>
          <a:xfrm>
            <a:off x="323528" y="3964997"/>
            <a:ext cx="834787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56C3D31-2FE5-4DE3-8030-330E85E2EB35}"/>
              </a:ext>
            </a:extLst>
          </p:cNvPr>
          <p:cNvSpPr/>
          <p:nvPr/>
        </p:nvSpPr>
        <p:spPr>
          <a:xfrm>
            <a:off x="243299" y="4076809"/>
            <a:ext cx="8428100" cy="1347164"/>
          </a:xfrm>
          <a:prstGeom prst="rect">
            <a:avLst/>
          </a:prstGeom>
        </p:spPr>
        <p:txBody>
          <a:bodyPr wrap="square">
            <a:spAutoFit/>
          </a:bodyPr>
          <a:lstStyle/>
          <a:p>
            <a:pPr marL="190660" marR="7684" indent="-171450" algn="just">
              <a:lnSpc>
                <a:spcPct val="110000"/>
              </a:lnSpc>
              <a:spcBef>
                <a:spcPts val="200"/>
              </a:spcBef>
              <a:spcAft>
                <a:spcPts val="200"/>
              </a:spcAft>
              <a:buFont typeface="Arial" panose="020B0604020202020204" pitchFamily="34" charset="0"/>
              <a:buChar char="•"/>
            </a:pPr>
            <a:r>
              <a:rPr lang="en-US" spc="-12" dirty="0">
                <a:solidFill>
                  <a:srgbClr val="414042"/>
                </a:solidFill>
                <a:latin typeface="+mj-lt"/>
                <a:cs typeface="Open Sans Light"/>
              </a:rPr>
              <a:t>At RAML, we establish and/or manage investment funds and private equity funds, and hold funds on trust on behalf of beneficiaries. We aim to provide high–quality, high–value–added trust and custody services to customers, including large institutional investors</a:t>
            </a:r>
          </a:p>
        </p:txBody>
      </p:sp>
    </p:spTree>
    <p:extLst>
      <p:ext uri="{BB962C8B-B14F-4D97-AF65-F5344CB8AC3E}">
        <p14:creationId xmlns:p14="http://schemas.microsoft.com/office/powerpoint/2010/main" val="3018572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23460"/>
            <a:ext cx="9144000" cy="5164038"/>
          </a:xfrm>
          <a:prstGeom prst="rect">
            <a:avLst/>
          </a:prstGeom>
          <a:blipFill>
            <a:blip r:embed="rId3"/>
            <a:srcRect/>
            <a:stretch>
              <a:fillRect l="-25279" t="-29999" r="-1246" b="-46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9EEF897A-80C2-471A-ABD5-B2FD7C2D8874}"/>
              </a:ext>
            </a:extLst>
          </p:cNvPr>
          <p:cNvSpPr/>
          <p:nvPr/>
        </p:nvSpPr>
        <p:spPr>
          <a:xfrm>
            <a:off x="0" y="823460"/>
            <a:ext cx="9144000" cy="5166360"/>
          </a:xfrm>
          <a:prstGeom prst="rect">
            <a:avLst/>
          </a:prstGeom>
          <a:solidFill>
            <a:srgbClr val="8214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1">
            <a:extLst>
              <a:ext uri="{FF2B5EF4-FFF2-40B4-BE49-F238E27FC236}">
                <a16:creationId xmlns:a16="http://schemas.microsoft.com/office/drawing/2014/main" id="{ED15A642-7A70-4C9B-B2DF-C646342BE360}"/>
              </a:ext>
            </a:extLst>
          </p:cNvPr>
          <p:cNvSpPr>
            <a:spLocks noGrp="1"/>
          </p:cNvSpPr>
          <p:nvPr>
            <p:ph type="ctrTitle" idx="4294967295"/>
          </p:nvPr>
        </p:nvSpPr>
        <p:spPr>
          <a:xfrm>
            <a:off x="3186342" y="3033379"/>
            <a:ext cx="2771317" cy="746522"/>
          </a:xfrm>
          <a:prstGeom prst="rect">
            <a:avLst/>
          </a:prstGeom>
        </p:spPr>
        <p:txBody>
          <a:bodyPr/>
          <a:lstStyle/>
          <a:p>
            <a:pPr algn="ctr"/>
            <a:r>
              <a:rPr lang="en-US" sz="4050" b="1" dirty="0">
                <a:solidFill>
                  <a:schemeClr val="bg1"/>
                </a:solidFill>
              </a:rPr>
              <a:t>THANK YOU</a:t>
            </a:r>
          </a:p>
        </p:txBody>
      </p:sp>
    </p:spTree>
    <p:extLst>
      <p:ext uri="{BB962C8B-B14F-4D97-AF65-F5344CB8AC3E}">
        <p14:creationId xmlns:p14="http://schemas.microsoft.com/office/powerpoint/2010/main" val="117076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95" y="-147107"/>
            <a:ext cx="9159389" cy="7005107"/>
          </a:xfrm>
          <a:prstGeom prst="rect">
            <a:avLst/>
          </a:prstGeom>
          <a:solidFill>
            <a:srgbClr val="801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b="1" dirty="0"/>
          </a:p>
        </p:txBody>
      </p:sp>
      <p:sp>
        <p:nvSpPr>
          <p:cNvPr id="36" name="Rectangle 35"/>
          <p:cNvSpPr/>
          <p:nvPr/>
        </p:nvSpPr>
        <p:spPr>
          <a:xfrm>
            <a:off x="0" y="6237029"/>
            <a:ext cx="9144000" cy="620971"/>
          </a:xfrm>
          <a:prstGeom prst="rect">
            <a:avLst/>
          </a:prstGeom>
          <a:solidFill>
            <a:srgbClr val="801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Calibri  "/>
            </a:endParaRPr>
          </a:p>
        </p:txBody>
      </p:sp>
      <p:sp>
        <p:nvSpPr>
          <p:cNvPr id="37" name="Rectangle 3"/>
          <p:cNvSpPr>
            <a:spLocks noChangeArrowheads="1"/>
          </p:cNvSpPr>
          <p:nvPr/>
        </p:nvSpPr>
        <p:spPr bwMode="gray">
          <a:xfrm>
            <a:off x="2646854" y="2561107"/>
            <a:ext cx="3994308" cy="746358"/>
          </a:xfrm>
          <a:prstGeom prst="rect">
            <a:avLst/>
          </a:prstGeom>
          <a:noFill/>
          <a:ln w="28575" algn="ctr">
            <a:noFill/>
            <a:miter lim="800000"/>
            <a:headEnd/>
            <a:tailEnd/>
          </a:ln>
        </p:spPr>
        <p:txBody>
          <a:bodyPr wrap="square">
            <a:spAutoFit/>
          </a:bodyPr>
          <a:lstStyle/>
          <a:p>
            <a:pPr algn="ctr"/>
            <a:r>
              <a:rPr lang="en-SG" sz="1600" b="1" dirty="0">
                <a:solidFill>
                  <a:schemeClr val="bg1"/>
                </a:solidFill>
                <a:latin typeface="Calibri  "/>
                <a:cs typeface="Segoe UI" panose="020B0502040204020203" pitchFamily="34" charset="0"/>
              </a:rPr>
              <a:t>Regulus Asset Management Limited</a:t>
            </a:r>
          </a:p>
          <a:p>
            <a:pPr algn="ctr">
              <a:defRPr/>
            </a:pPr>
            <a:r>
              <a:rPr lang="en-SG" sz="1050" b="1" dirty="0">
                <a:solidFill>
                  <a:schemeClr val="bg1"/>
                </a:solidFill>
                <a:latin typeface="Calibri  "/>
                <a:cs typeface="Arial" panose="020B0604020202020204" pitchFamily="34" charset="0"/>
              </a:rPr>
              <a:t> </a:t>
            </a:r>
          </a:p>
          <a:p>
            <a:pPr algn="ctr"/>
            <a:endParaRPr lang="en-US" sz="1600" b="1" dirty="0">
              <a:solidFill>
                <a:schemeClr val="bg1"/>
              </a:solidFill>
              <a:latin typeface="Calibri  "/>
              <a:ea typeface="Verdana" pitchFamily="34" charset="0"/>
              <a:cs typeface="Verdana" pitchFamily="34" charset="0"/>
            </a:endParaRPr>
          </a:p>
        </p:txBody>
      </p:sp>
      <p:pic>
        <p:nvPicPr>
          <p:cNvPr id="6" name="Picture 5" descr="Macintosh HD:Users:rashidmuthu:Desktop:he.png">
            <a:extLst>
              <a:ext uri="{FF2B5EF4-FFF2-40B4-BE49-F238E27FC236}">
                <a16:creationId xmlns:a16="http://schemas.microsoft.com/office/drawing/2014/main" id="{CECF209E-6251-4BCF-9EA2-F65508F39821}"/>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3181508" y="594000"/>
            <a:ext cx="2925000" cy="1927734"/>
          </a:xfrm>
          <a:prstGeom prst="rect">
            <a:avLst/>
          </a:prstGeom>
          <a:noFill/>
          <a:ln>
            <a:noFill/>
          </a:ln>
        </p:spPr>
      </p:pic>
      <p:sp>
        <p:nvSpPr>
          <p:cNvPr id="7" name="Rectangle 3">
            <a:extLst>
              <a:ext uri="{FF2B5EF4-FFF2-40B4-BE49-F238E27FC236}">
                <a16:creationId xmlns:a16="http://schemas.microsoft.com/office/drawing/2014/main" id="{F237255E-F59A-4776-A46B-2FA1E5B4905B}"/>
              </a:ext>
            </a:extLst>
          </p:cNvPr>
          <p:cNvSpPr>
            <a:spLocks noChangeArrowheads="1"/>
          </p:cNvSpPr>
          <p:nvPr/>
        </p:nvSpPr>
        <p:spPr bwMode="gray">
          <a:xfrm>
            <a:off x="2216491" y="4079678"/>
            <a:ext cx="1434654" cy="338554"/>
          </a:xfrm>
          <a:prstGeom prst="rect">
            <a:avLst/>
          </a:prstGeom>
          <a:noFill/>
          <a:ln w="28575" algn="ctr">
            <a:noFill/>
            <a:miter lim="800000"/>
            <a:headEnd/>
            <a:tailEnd/>
          </a:ln>
        </p:spPr>
        <p:txBody>
          <a:bodyPr wrap="square" anchor="ctr">
            <a:spAutoFit/>
          </a:bodyPr>
          <a:lstStyle/>
          <a:p>
            <a:pPr algn="ctr"/>
            <a:r>
              <a:rPr lang="en-SG" sz="1600" b="1" dirty="0">
                <a:solidFill>
                  <a:schemeClr val="bg1"/>
                </a:solidFill>
                <a:latin typeface="Calibri  "/>
                <a:cs typeface="Segoe UI" panose="020B0502040204020203" pitchFamily="34" charset="0"/>
              </a:rPr>
              <a:t>UAE</a:t>
            </a:r>
            <a:endParaRPr lang="en-US" sz="1600" b="1" dirty="0">
              <a:solidFill>
                <a:schemeClr val="bg1"/>
              </a:solidFill>
              <a:latin typeface="Calibri  "/>
              <a:ea typeface="Verdana" pitchFamily="34" charset="0"/>
              <a:cs typeface="Verdana" pitchFamily="34" charset="0"/>
            </a:endParaRPr>
          </a:p>
        </p:txBody>
      </p:sp>
      <p:sp>
        <p:nvSpPr>
          <p:cNvPr id="8" name="Rectangle 3">
            <a:extLst>
              <a:ext uri="{FF2B5EF4-FFF2-40B4-BE49-F238E27FC236}">
                <a16:creationId xmlns:a16="http://schemas.microsoft.com/office/drawing/2014/main" id="{9C0BAC8C-93D2-4155-93FC-B826C43AEA49}"/>
              </a:ext>
            </a:extLst>
          </p:cNvPr>
          <p:cNvSpPr>
            <a:spLocks noChangeArrowheads="1"/>
          </p:cNvSpPr>
          <p:nvPr/>
        </p:nvSpPr>
        <p:spPr bwMode="gray">
          <a:xfrm>
            <a:off x="6843005" y="4079678"/>
            <a:ext cx="1434654" cy="338554"/>
          </a:xfrm>
          <a:prstGeom prst="rect">
            <a:avLst/>
          </a:prstGeom>
          <a:noFill/>
          <a:ln w="28575" algn="ctr">
            <a:noFill/>
            <a:miter lim="800000"/>
            <a:headEnd/>
            <a:tailEnd/>
          </a:ln>
        </p:spPr>
        <p:txBody>
          <a:bodyPr wrap="square" anchor="ctr">
            <a:spAutoFit/>
          </a:bodyPr>
          <a:lstStyle/>
          <a:p>
            <a:pPr algn="ctr"/>
            <a:r>
              <a:rPr lang="en-SG" sz="1600" b="1" dirty="0">
                <a:solidFill>
                  <a:schemeClr val="bg1"/>
                </a:solidFill>
                <a:latin typeface="Calibri  "/>
                <a:cs typeface="Segoe UI" panose="020B0502040204020203" pitchFamily="34" charset="0"/>
              </a:rPr>
              <a:t>Singapore</a:t>
            </a:r>
            <a:endParaRPr lang="en-US" sz="1600" b="1" dirty="0">
              <a:solidFill>
                <a:schemeClr val="bg1"/>
              </a:solidFill>
              <a:latin typeface="Calibri  "/>
              <a:ea typeface="Verdana" pitchFamily="34" charset="0"/>
              <a:cs typeface="Verdana" pitchFamily="34" charset="0"/>
            </a:endParaRPr>
          </a:p>
        </p:txBody>
      </p:sp>
      <p:cxnSp>
        <p:nvCxnSpPr>
          <p:cNvPr id="9" name="Straight Connector 8">
            <a:extLst>
              <a:ext uri="{FF2B5EF4-FFF2-40B4-BE49-F238E27FC236}">
                <a16:creationId xmlns:a16="http://schemas.microsoft.com/office/drawing/2014/main" id="{395C1CFE-0293-4BA8-BA3F-4D660BDE9D25}"/>
              </a:ext>
            </a:extLst>
          </p:cNvPr>
          <p:cNvCxnSpPr/>
          <p:nvPr/>
        </p:nvCxnSpPr>
        <p:spPr>
          <a:xfrm>
            <a:off x="611560" y="4005064"/>
            <a:ext cx="8229600" cy="0"/>
          </a:xfrm>
          <a:prstGeom prst="line">
            <a:avLst/>
          </a:prstGeom>
          <a:ln w="12700">
            <a:solidFill>
              <a:srgbClr val="B88C2E"/>
            </a:solidFill>
          </a:ln>
        </p:spPr>
        <p:style>
          <a:lnRef idx="1">
            <a:schemeClr val="accent1"/>
          </a:lnRef>
          <a:fillRef idx="0">
            <a:schemeClr val="accent1"/>
          </a:fillRef>
          <a:effectRef idx="0">
            <a:schemeClr val="accent1"/>
          </a:effectRef>
          <a:fontRef idx="minor">
            <a:schemeClr val="tx1"/>
          </a:fontRef>
        </p:style>
      </p:cxnSp>
      <p:sp>
        <p:nvSpPr>
          <p:cNvPr id="11" name="Rectangle 3">
            <a:extLst>
              <a:ext uri="{FF2B5EF4-FFF2-40B4-BE49-F238E27FC236}">
                <a16:creationId xmlns:a16="http://schemas.microsoft.com/office/drawing/2014/main" id="{F237255E-F59A-4776-A46B-2FA1E5B4905B}"/>
              </a:ext>
            </a:extLst>
          </p:cNvPr>
          <p:cNvSpPr>
            <a:spLocks noChangeArrowheads="1"/>
          </p:cNvSpPr>
          <p:nvPr/>
        </p:nvSpPr>
        <p:spPr bwMode="gray">
          <a:xfrm>
            <a:off x="107504" y="4582145"/>
            <a:ext cx="2520280" cy="1415772"/>
          </a:xfrm>
          <a:prstGeom prst="rect">
            <a:avLst/>
          </a:prstGeom>
          <a:noFill/>
          <a:ln w="28575" algn="ctr">
            <a:noFill/>
            <a:miter lim="800000"/>
            <a:headEnd/>
            <a:tailEnd/>
          </a:ln>
        </p:spPr>
        <p:txBody>
          <a:bodyPr wrap="square">
            <a:spAutoFit/>
          </a:bodyPr>
          <a:lstStyle/>
          <a:p>
            <a:pPr algn="ctr"/>
            <a:r>
              <a:rPr lang="en-SG" sz="1400" b="1" dirty="0">
                <a:solidFill>
                  <a:schemeClr val="bg1"/>
                </a:solidFill>
                <a:latin typeface="Calibri  "/>
                <a:cs typeface="Segoe UI" panose="020B0502040204020203" pitchFamily="34" charset="0"/>
              </a:rPr>
              <a:t>Regulus Investments LLC </a:t>
            </a:r>
          </a:p>
          <a:p>
            <a:pPr algn="ctr"/>
            <a:r>
              <a:rPr lang="en-SG" sz="1200" dirty="0">
                <a:solidFill>
                  <a:schemeClr val="bg1"/>
                </a:solidFill>
                <a:latin typeface="Calibri  "/>
                <a:cs typeface="Segoe UI" panose="020B0502040204020203" pitchFamily="34" charset="0"/>
              </a:rPr>
              <a:t>Suite 1502, Khaled Al Attar Tower, Millennium Tower and Hotel, </a:t>
            </a:r>
          </a:p>
          <a:p>
            <a:pPr algn="ctr"/>
            <a:r>
              <a:rPr lang="en-SG" sz="1200" dirty="0">
                <a:solidFill>
                  <a:schemeClr val="bg1"/>
                </a:solidFill>
                <a:latin typeface="Calibri  "/>
                <a:cs typeface="Segoe UI" panose="020B0502040204020203" pitchFamily="34" charset="0"/>
              </a:rPr>
              <a:t>Trade Centre 1st, </a:t>
            </a:r>
          </a:p>
          <a:p>
            <a:pPr algn="ctr"/>
            <a:r>
              <a:rPr lang="en-SG" sz="1200" dirty="0">
                <a:solidFill>
                  <a:schemeClr val="bg1"/>
                </a:solidFill>
                <a:latin typeface="Calibri  "/>
                <a:cs typeface="Segoe UI" panose="020B0502040204020203" pitchFamily="34" charset="0"/>
              </a:rPr>
              <a:t>Sheikh Zayed Road </a:t>
            </a:r>
          </a:p>
          <a:p>
            <a:pPr algn="ctr"/>
            <a:r>
              <a:rPr lang="en-SG" sz="1200" dirty="0">
                <a:solidFill>
                  <a:schemeClr val="bg1"/>
                </a:solidFill>
                <a:latin typeface="Calibri  "/>
                <a:cs typeface="Segoe UI" panose="020B0502040204020203" pitchFamily="34" charset="0"/>
              </a:rPr>
              <a:t>P.O. Box 414702 </a:t>
            </a:r>
          </a:p>
          <a:p>
            <a:pPr algn="ctr"/>
            <a:r>
              <a:rPr lang="en-SG" sz="1200" dirty="0">
                <a:solidFill>
                  <a:schemeClr val="bg1"/>
                </a:solidFill>
                <a:latin typeface="Calibri  "/>
                <a:cs typeface="Segoe UI" panose="020B0502040204020203" pitchFamily="34" charset="0"/>
              </a:rPr>
              <a:t>Dubai, UAE</a:t>
            </a:r>
            <a:endParaRPr lang="en-US" sz="1200" dirty="0">
              <a:solidFill>
                <a:schemeClr val="bg1"/>
              </a:solidFill>
              <a:latin typeface="Calibri  "/>
              <a:ea typeface="Verdana" pitchFamily="34" charset="0"/>
              <a:cs typeface="Verdana" pitchFamily="34" charset="0"/>
            </a:endParaRPr>
          </a:p>
        </p:txBody>
      </p:sp>
      <p:sp>
        <p:nvSpPr>
          <p:cNvPr id="13" name="Rectangle 3">
            <a:extLst>
              <a:ext uri="{FF2B5EF4-FFF2-40B4-BE49-F238E27FC236}">
                <a16:creationId xmlns:a16="http://schemas.microsoft.com/office/drawing/2014/main" id="{F237255E-F59A-4776-A46B-2FA1E5B4905B}"/>
              </a:ext>
            </a:extLst>
          </p:cNvPr>
          <p:cNvSpPr>
            <a:spLocks noChangeArrowheads="1"/>
          </p:cNvSpPr>
          <p:nvPr/>
        </p:nvSpPr>
        <p:spPr bwMode="gray">
          <a:xfrm>
            <a:off x="6372200" y="4582145"/>
            <a:ext cx="2376264" cy="1077218"/>
          </a:xfrm>
          <a:prstGeom prst="rect">
            <a:avLst/>
          </a:prstGeom>
          <a:noFill/>
          <a:ln w="28575" algn="ctr">
            <a:noFill/>
            <a:miter lim="800000"/>
            <a:headEnd/>
            <a:tailEnd/>
          </a:ln>
        </p:spPr>
        <p:txBody>
          <a:bodyPr wrap="square">
            <a:spAutoFit/>
          </a:bodyPr>
          <a:lstStyle/>
          <a:p>
            <a:pPr algn="ctr"/>
            <a:r>
              <a:rPr lang="en-IN" sz="1400" b="1" dirty="0">
                <a:solidFill>
                  <a:schemeClr val="bg1"/>
                </a:solidFill>
                <a:latin typeface="Calibri  "/>
                <a:cs typeface="Segoe UI" panose="020B0502040204020203" pitchFamily="34" charset="0"/>
              </a:rPr>
              <a:t>Regulus Financial Advisors Private Limited  </a:t>
            </a:r>
          </a:p>
          <a:p>
            <a:pPr algn="ctr"/>
            <a:r>
              <a:rPr lang="en-IN" sz="1200" dirty="0">
                <a:solidFill>
                  <a:schemeClr val="bg1"/>
                </a:solidFill>
                <a:latin typeface="Calibri  "/>
                <a:cs typeface="Segoe UI" panose="020B0502040204020203" pitchFamily="34" charset="0"/>
              </a:rPr>
              <a:t>6 Shenton Way, #44-01 OUE Downtown 1, </a:t>
            </a:r>
          </a:p>
          <a:p>
            <a:pPr algn="ctr"/>
            <a:r>
              <a:rPr lang="en-IN" sz="1200" dirty="0">
                <a:solidFill>
                  <a:schemeClr val="bg1"/>
                </a:solidFill>
                <a:latin typeface="Calibri  "/>
                <a:cs typeface="Segoe UI" panose="020B0502040204020203" pitchFamily="34" charset="0"/>
              </a:rPr>
              <a:t>Singapore 068809 </a:t>
            </a:r>
            <a:endParaRPr lang="en-US" sz="1200" dirty="0">
              <a:solidFill>
                <a:schemeClr val="bg1"/>
              </a:solidFill>
              <a:latin typeface="Calibri  "/>
              <a:ea typeface="Verdana" pitchFamily="34" charset="0"/>
              <a:cs typeface="Verdana" pitchFamily="34" charset="0"/>
            </a:endParaRPr>
          </a:p>
        </p:txBody>
      </p:sp>
      <p:sp>
        <p:nvSpPr>
          <p:cNvPr id="14" name="Rectangle 3">
            <a:extLst>
              <a:ext uri="{FF2B5EF4-FFF2-40B4-BE49-F238E27FC236}">
                <a16:creationId xmlns:a16="http://schemas.microsoft.com/office/drawing/2014/main" id="{F237255E-F59A-4776-A46B-2FA1E5B4905B}"/>
              </a:ext>
            </a:extLst>
          </p:cNvPr>
          <p:cNvSpPr>
            <a:spLocks noChangeArrowheads="1"/>
          </p:cNvSpPr>
          <p:nvPr/>
        </p:nvSpPr>
        <p:spPr bwMode="gray">
          <a:xfrm>
            <a:off x="3455876" y="2943629"/>
            <a:ext cx="2376264" cy="1015663"/>
          </a:xfrm>
          <a:prstGeom prst="rect">
            <a:avLst/>
          </a:prstGeom>
          <a:noFill/>
          <a:ln w="28575" algn="ctr">
            <a:noFill/>
            <a:miter lim="800000"/>
            <a:headEnd/>
            <a:tailEnd/>
          </a:ln>
        </p:spPr>
        <p:txBody>
          <a:bodyPr wrap="square">
            <a:spAutoFit/>
          </a:bodyPr>
          <a:lstStyle/>
          <a:p>
            <a:pPr algn="ctr"/>
            <a:r>
              <a:rPr lang="en-IN" sz="1200" dirty="0">
                <a:solidFill>
                  <a:schemeClr val="bg1"/>
                </a:solidFill>
                <a:latin typeface="Calibri  "/>
                <a:cs typeface="Segoe UI" panose="020B0502040204020203" pitchFamily="34" charset="0"/>
              </a:rPr>
              <a:t>c/o Walkers Corporate Limited, Cayman Corporate Centre, 27 Hospital Road, George Town, Grand Cayman KY1-9008, Cayman Islands</a:t>
            </a:r>
            <a:endParaRPr lang="en-US" sz="1200" dirty="0">
              <a:solidFill>
                <a:schemeClr val="bg1"/>
              </a:solidFill>
              <a:latin typeface="Calibri  "/>
              <a:ea typeface="Verdana" pitchFamily="34" charset="0"/>
              <a:cs typeface="Verdana" pitchFamily="34" charset="0"/>
            </a:endParaRPr>
          </a:p>
        </p:txBody>
      </p:sp>
      <p:sp>
        <p:nvSpPr>
          <p:cNvPr id="12" name="Rectangle 3">
            <a:extLst>
              <a:ext uri="{FF2B5EF4-FFF2-40B4-BE49-F238E27FC236}">
                <a16:creationId xmlns:a16="http://schemas.microsoft.com/office/drawing/2014/main" id="{47932289-76F0-4EB7-BFB6-65FA50A4E769}"/>
              </a:ext>
            </a:extLst>
          </p:cNvPr>
          <p:cNvSpPr>
            <a:spLocks noChangeArrowheads="1"/>
          </p:cNvSpPr>
          <p:nvPr/>
        </p:nvSpPr>
        <p:spPr bwMode="gray">
          <a:xfrm>
            <a:off x="3239852" y="4582145"/>
            <a:ext cx="2520280" cy="1231106"/>
          </a:xfrm>
          <a:prstGeom prst="rect">
            <a:avLst/>
          </a:prstGeom>
          <a:noFill/>
          <a:ln w="28575" algn="ctr">
            <a:noFill/>
            <a:miter lim="800000"/>
            <a:headEnd/>
            <a:tailEnd/>
          </a:ln>
        </p:spPr>
        <p:txBody>
          <a:bodyPr wrap="square">
            <a:spAutoFit/>
          </a:bodyPr>
          <a:lstStyle/>
          <a:p>
            <a:pPr algn="ctr"/>
            <a:r>
              <a:rPr lang="en-SG" sz="1400" b="1" dirty="0">
                <a:solidFill>
                  <a:schemeClr val="bg1"/>
                </a:solidFill>
                <a:latin typeface="Calibri  "/>
                <a:cs typeface="Segoe UI" panose="020B0502040204020203" pitchFamily="34" charset="0"/>
              </a:rPr>
              <a:t>Allied Investment Partners PJSC</a:t>
            </a:r>
          </a:p>
          <a:p>
            <a:pPr algn="ctr"/>
            <a:r>
              <a:rPr lang="en-US" sz="1200" dirty="0">
                <a:solidFill>
                  <a:schemeClr val="bg1"/>
                </a:solidFill>
                <a:latin typeface="Calibri  "/>
                <a:cs typeface="Segoe UI" panose="020B0502040204020203" pitchFamily="34" charset="0"/>
              </a:rPr>
              <a:t>Al Neem Tower</a:t>
            </a:r>
          </a:p>
          <a:p>
            <a:pPr algn="ctr"/>
            <a:r>
              <a:rPr lang="en-US" sz="1200" dirty="0">
                <a:solidFill>
                  <a:schemeClr val="bg1"/>
                </a:solidFill>
                <a:latin typeface="Calibri  "/>
                <a:cs typeface="Segoe UI" panose="020B0502040204020203" pitchFamily="34" charset="0"/>
              </a:rPr>
              <a:t> </a:t>
            </a:r>
            <a:r>
              <a:rPr lang="en-US" sz="1200" dirty="0" err="1">
                <a:solidFill>
                  <a:schemeClr val="bg1"/>
                </a:solidFill>
                <a:latin typeface="Calibri  "/>
                <a:cs typeface="Segoe UI" panose="020B0502040204020203" pitchFamily="34" charset="0"/>
              </a:rPr>
              <a:t>Khalifah</a:t>
            </a:r>
            <a:r>
              <a:rPr lang="en-US" sz="1200" dirty="0">
                <a:solidFill>
                  <a:schemeClr val="bg1"/>
                </a:solidFill>
                <a:latin typeface="Calibri  "/>
                <a:cs typeface="Segoe UI" panose="020B0502040204020203" pitchFamily="34" charset="0"/>
              </a:rPr>
              <a:t> Street</a:t>
            </a:r>
          </a:p>
          <a:p>
            <a:pPr algn="ctr"/>
            <a:r>
              <a:rPr lang="en-US" sz="1200" dirty="0">
                <a:solidFill>
                  <a:schemeClr val="bg1"/>
                </a:solidFill>
                <a:latin typeface="Calibri  "/>
                <a:cs typeface="Segoe UI" panose="020B0502040204020203" pitchFamily="34" charset="0"/>
              </a:rPr>
              <a:t> 3rd Floor, Office 301</a:t>
            </a:r>
          </a:p>
          <a:p>
            <a:pPr algn="ctr"/>
            <a:r>
              <a:rPr lang="en-US" sz="1200" dirty="0">
                <a:solidFill>
                  <a:schemeClr val="bg1"/>
                </a:solidFill>
                <a:latin typeface="Calibri  "/>
                <a:cs typeface="Segoe UI" panose="020B0502040204020203" pitchFamily="34" charset="0"/>
              </a:rPr>
              <a:t> 109248</a:t>
            </a:r>
          </a:p>
          <a:p>
            <a:pPr algn="ctr"/>
            <a:r>
              <a:rPr lang="en-US" sz="1200" dirty="0">
                <a:solidFill>
                  <a:schemeClr val="bg1"/>
                </a:solidFill>
                <a:latin typeface="Calibri  "/>
                <a:cs typeface="Segoe UI" panose="020B0502040204020203" pitchFamily="34" charset="0"/>
              </a:rPr>
              <a:t> Abu Dhabi, UAE</a:t>
            </a:r>
            <a:endParaRPr lang="en-US" sz="1200" dirty="0">
              <a:solidFill>
                <a:schemeClr val="bg1"/>
              </a:solidFill>
              <a:latin typeface="Calibri  "/>
              <a:ea typeface="Verdana" pitchFamily="34" charset="0"/>
              <a:cs typeface="Verdana" pitchFamily="34" charset="0"/>
            </a:endParaRPr>
          </a:p>
        </p:txBody>
      </p:sp>
    </p:spTree>
    <p:extLst>
      <p:ext uri="{BB962C8B-B14F-4D97-AF65-F5344CB8AC3E}">
        <p14:creationId xmlns:p14="http://schemas.microsoft.com/office/powerpoint/2010/main" val="235874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5C29052-7D27-4912-B5EF-AA280158318B}"/>
              </a:ext>
            </a:extLst>
          </p:cNvPr>
          <p:cNvSpPr/>
          <p:nvPr/>
        </p:nvSpPr>
        <p:spPr>
          <a:xfrm>
            <a:off x="0" y="0"/>
            <a:ext cx="9144000" cy="6865034"/>
          </a:xfrm>
          <a:prstGeom prst="rect">
            <a:avLst/>
          </a:prstGeom>
          <a:solidFill>
            <a:srgbClr val="8214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C64126-6987-410A-A774-F30DDF1D3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727" y="1603637"/>
            <a:ext cx="5091364" cy="3372939"/>
          </a:xfrm>
          <a:prstGeom prst="rect">
            <a:avLst/>
          </a:prstGeom>
        </p:spPr>
      </p:pic>
      <p:sp>
        <p:nvSpPr>
          <p:cNvPr id="8" name="Rectangle 7">
            <a:extLst>
              <a:ext uri="{FF2B5EF4-FFF2-40B4-BE49-F238E27FC236}">
                <a16:creationId xmlns:a16="http://schemas.microsoft.com/office/drawing/2014/main" id="{7FA15F0F-54A6-4459-BFAE-F85B29758EE5}"/>
              </a:ext>
            </a:extLst>
          </p:cNvPr>
          <p:cNvSpPr/>
          <p:nvPr/>
        </p:nvSpPr>
        <p:spPr>
          <a:xfrm>
            <a:off x="4047331" y="4608419"/>
            <a:ext cx="5096668" cy="36815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60"/>
            <a:r>
              <a:rPr lang="en-US" sz="1200" b="1" dirty="0">
                <a:solidFill>
                  <a:schemeClr val="bg1"/>
                </a:solidFill>
                <a:latin typeface="Arial" panose="020B0604020202020204" pitchFamily="34" charset="0"/>
                <a:cs typeface="Arial" panose="020B0604020202020204" pitchFamily="34" charset="0"/>
              </a:rPr>
              <a:t>Shailesh Dash</a:t>
            </a:r>
          </a:p>
          <a:p>
            <a:pPr marL="10860">
              <a:spcBef>
                <a:spcPts val="120"/>
              </a:spcBef>
            </a:pPr>
            <a:r>
              <a:rPr lang="en-US" sz="1200" dirty="0">
                <a:solidFill>
                  <a:schemeClr val="bg1"/>
                </a:solidFill>
                <a:latin typeface="Arial" panose="020B0604020202020204" pitchFamily="34" charset="0"/>
                <a:cs typeface="Arial" panose="020B0604020202020204" pitchFamily="34" charset="0"/>
              </a:rPr>
              <a:t>CEO &amp; Founder</a:t>
            </a:r>
          </a:p>
        </p:txBody>
      </p:sp>
      <p:sp>
        <p:nvSpPr>
          <p:cNvPr id="4" name="object 3">
            <a:extLst>
              <a:ext uri="{FF2B5EF4-FFF2-40B4-BE49-F238E27FC236}">
                <a16:creationId xmlns:a16="http://schemas.microsoft.com/office/drawing/2014/main" id="{1DA52AD8-DAC2-4DD7-9B67-8FA08CF52B59}"/>
              </a:ext>
            </a:extLst>
          </p:cNvPr>
          <p:cNvSpPr txBox="1"/>
          <p:nvPr/>
        </p:nvSpPr>
        <p:spPr>
          <a:xfrm>
            <a:off x="595984" y="1603637"/>
            <a:ext cx="3575037" cy="276999"/>
          </a:xfrm>
          <a:prstGeom prst="rect">
            <a:avLst/>
          </a:prstGeom>
        </p:spPr>
        <p:txBody>
          <a:bodyPr vert="horz" wrap="square" lIns="0" tIns="0" rIns="0" bIns="0" rtlCol="0">
            <a:spAutoFit/>
          </a:bodyPr>
          <a:lstStyle/>
          <a:p>
            <a:pPr marL="10860"/>
            <a:r>
              <a:rPr lang="en-US" dirty="0">
                <a:solidFill>
                  <a:schemeClr val="bg1"/>
                </a:solidFill>
                <a:latin typeface="Arial" panose="020B0604020202020204" pitchFamily="34" charset="0"/>
                <a:cs typeface="Arial" panose="020B0604020202020204" pitchFamily="34" charset="0"/>
              </a:rPr>
              <a:t>MESSAGE FROM THE CEO</a:t>
            </a:r>
          </a:p>
        </p:txBody>
      </p:sp>
      <p:sp>
        <p:nvSpPr>
          <p:cNvPr id="6" name="object 4">
            <a:extLst>
              <a:ext uri="{FF2B5EF4-FFF2-40B4-BE49-F238E27FC236}">
                <a16:creationId xmlns:a16="http://schemas.microsoft.com/office/drawing/2014/main" id="{0D26CA31-AA82-46C7-8683-66BFAFB9BDDE}"/>
              </a:ext>
            </a:extLst>
          </p:cNvPr>
          <p:cNvSpPr txBox="1"/>
          <p:nvPr/>
        </p:nvSpPr>
        <p:spPr>
          <a:xfrm>
            <a:off x="638482" y="2060848"/>
            <a:ext cx="3086449" cy="2954655"/>
          </a:xfrm>
          <a:prstGeom prst="rect">
            <a:avLst/>
          </a:prstGeom>
        </p:spPr>
        <p:txBody>
          <a:bodyPr vert="horz" wrap="square" lIns="0" tIns="0" rIns="0" bIns="0" rtlCol="0" anchor="t">
            <a:spAutoFit/>
          </a:bodyPr>
          <a:lstStyle/>
          <a:p>
            <a:pPr marL="10860" marR="44524">
              <a:lnSpc>
                <a:spcPct val="200000"/>
              </a:lnSpc>
            </a:pPr>
            <a:r>
              <a:rPr lang="en-US" sz="1200" dirty="0">
                <a:solidFill>
                  <a:schemeClr val="bg1"/>
                </a:solidFill>
                <a:latin typeface="Arial" panose="020B0604020202020204" pitchFamily="34" charset="0"/>
                <a:cs typeface="Arial" panose="020B0604020202020204" pitchFamily="34" charset="0"/>
              </a:rPr>
              <a:t>“It gives me great pleasure to present our group’s corporate profile. This year we celebrate 8 years of operations - accomplishing a very important milestone. The success and growth we have achieved over the years is built on the hard-work of our team; which has delivered exceptional returns for our clients.”</a:t>
            </a:r>
          </a:p>
        </p:txBody>
      </p:sp>
    </p:spTree>
    <p:extLst>
      <p:ext uri="{BB962C8B-B14F-4D97-AF65-F5344CB8AC3E}">
        <p14:creationId xmlns:p14="http://schemas.microsoft.com/office/powerpoint/2010/main" val="190298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167778" y="194507"/>
            <a:ext cx="8450178" cy="557784"/>
          </a:xfrm>
        </p:spPr>
        <p:txBody>
          <a:bodyPr/>
          <a:lstStyle/>
          <a:p>
            <a:r>
              <a:rPr lang="en-US" sz="2800" dirty="0">
                <a:latin typeface="+mj-lt"/>
              </a:rPr>
              <a:t>Corporate Overview</a:t>
            </a:r>
          </a:p>
        </p:txBody>
      </p:sp>
      <p:sp>
        <p:nvSpPr>
          <p:cNvPr id="55" name="Rectangle 54"/>
          <p:cNvSpPr/>
          <p:nvPr/>
        </p:nvSpPr>
        <p:spPr>
          <a:xfrm>
            <a:off x="245052" y="1511343"/>
            <a:ext cx="1374620" cy="567505"/>
          </a:xfrm>
          <a:prstGeom prst="rect">
            <a:avLst/>
          </a:prstGeom>
          <a:solidFill>
            <a:srgbClr val="82142A"/>
          </a:solidFill>
          <a:ln>
            <a:solidFill>
              <a:srgbClr val="8214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latin typeface="Arial" panose="020B0604020202020204" pitchFamily="34" charset="0"/>
                <a:cs typeface="Arial" panose="020B0604020202020204" pitchFamily="34" charset="0"/>
              </a:rPr>
              <a:t>What We Do</a:t>
            </a:r>
          </a:p>
        </p:txBody>
      </p:sp>
      <p:sp>
        <p:nvSpPr>
          <p:cNvPr id="62" name="Text Placeholder 61"/>
          <p:cNvSpPr>
            <a:spLocks noGrp="1"/>
          </p:cNvSpPr>
          <p:nvPr>
            <p:ph type="body" sz="quarter" idx="12"/>
          </p:nvPr>
        </p:nvSpPr>
        <p:spPr>
          <a:xfrm>
            <a:off x="1763688" y="1514683"/>
            <a:ext cx="7038955" cy="560824"/>
          </a:xfrm>
          <a:ln>
            <a:solidFill>
              <a:srgbClr val="82142A"/>
            </a:solidFill>
          </a:ln>
        </p:spPr>
        <p:txBody>
          <a:bodyPr anchor="ctr"/>
          <a:lstStyle/>
          <a:p>
            <a:r>
              <a:rPr lang="en-US" sz="1200" dirty="0">
                <a:solidFill>
                  <a:srgbClr val="82142A"/>
                </a:solidFill>
              </a:rPr>
              <a:t>Premier financial services firm offering a breadth of solutions across asset and wealth management, investment banking advisory, custody and research</a:t>
            </a:r>
          </a:p>
        </p:txBody>
      </p:sp>
      <p:sp>
        <p:nvSpPr>
          <p:cNvPr id="73" name="Rectangle 72"/>
          <p:cNvSpPr/>
          <p:nvPr/>
        </p:nvSpPr>
        <p:spPr>
          <a:xfrm>
            <a:off x="245052" y="2819591"/>
            <a:ext cx="1374620" cy="557784"/>
          </a:xfrm>
          <a:prstGeom prst="rect">
            <a:avLst/>
          </a:prstGeom>
          <a:solidFill>
            <a:srgbClr val="82142A"/>
          </a:solidFill>
          <a:ln>
            <a:solidFill>
              <a:srgbClr val="8214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latin typeface="Arial" panose="020B0604020202020204" pitchFamily="34" charset="0"/>
                <a:cs typeface="Arial" panose="020B0604020202020204" pitchFamily="34" charset="0"/>
              </a:rPr>
              <a:t>Who We Are</a:t>
            </a:r>
          </a:p>
        </p:txBody>
      </p:sp>
      <p:sp>
        <p:nvSpPr>
          <p:cNvPr id="74" name="Text Placeholder 61"/>
          <p:cNvSpPr>
            <a:spLocks noGrp="1"/>
          </p:cNvSpPr>
          <p:nvPr>
            <p:ph type="body" sz="quarter" idx="12"/>
          </p:nvPr>
        </p:nvSpPr>
        <p:spPr>
          <a:xfrm>
            <a:off x="1763688" y="2817364"/>
            <a:ext cx="7038955" cy="557784"/>
          </a:xfrm>
          <a:ln>
            <a:solidFill>
              <a:srgbClr val="82142A"/>
            </a:solidFill>
          </a:ln>
        </p:spPr>
        <p:txBody>
          <a:bodyPr anchor="ctr"/>
          <a:lstStyle/>
          <a:p>
            <a:r>
              <a:rPr lang="en-US" sz="1200" dirty="0">
                <a:solidFill>
                  <a:srgbClr val="82142A"/>
                </a:solidFill>
              </a:rPr>
              <a:t>Experienced professionals from varied financial services background across multiple geographies</a:t>
            </a:r>
          </a:p>
          <a:p>
            <a:r>
              <a:rPr lang="en-US" sz="1200" dirty="0">
                <a:solidFill>
                  <a:srgbClr val="82142A"/>
                </a:solidFill>
              </a:rPr>
              <a:t>Cumulative experience in excess of 150 years</a:t>
            </a:r>
          </a:p>
        </p:txBody>
      </p:sp>
      <p:sp>
        <p:nvSpPr>
          <p:cNvPr id="79" name="Rectangle 78"/>
          <p:cNvSpPr/>
          <p:nvPr/>
        </p:nvSpPr>
        <p:spPr>
          <a:xfrm>
            <a:off x="245052" y="4118118"/>
            <a:ext cx="1374620" cy="557784"/>
          </a:xfrm>
          <a:prstGeom prst="rect">
            <a:avLst/>
          </a:prstGeom>
          <a:solidFill>
            <a:srgbClr val="82142A"/>
          </a:solidFill>
          <a:ln>
            <a:solidFill>
              <a:srgbClr val="8214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latin typeface="Arial" panose="020B0604020202020204" pitchFamily="34" charset="0"/>
                <a:cs typeface="Arial" panose="020B0604020202020204" pitchFamily="34" charset="0"/>
              </a:rPr>
              <a:t>Geographical Focus</a:t>
            </a:r>
          </a:p>
        </p:txBody>
      </p:sp>
      <p:sp>
        <p:nvSpPr>
          <p:cNvPr id="80" name="Text Placeholder 61"/>
          <p:cNvSpPr>
            <a:spLocks noGrp="1"/>
          </p:cNvSpPr>
          <p:nvPr>
            <p:ph type="body" sz="quarter" idx="12"/>
          </p:nvPr>
        </p:nvSpPr>
        <p:spPr>
          <a:xfrm>
            <a:off x="1763688" y="4117005"/>
            <a:ext cx="7038955" cy="557784"/>
          </a:xfrm>
          <a:ln>
            <a:solidFill>
              <a:srgbClr val="82142A"/>
            </a:solidFill>
          </a:ln>
        </p:spPr>
        <p:txBody>
          <a:bodyPr anchor="ctr"/>
          <a:lstStyle/>
          <a:p>
            <a:r>
              <a:rPr lang="en-US" sz="1200" dirty="0">
                <a:solidFill>
                  <a:srgbClr val="82142A"/>
                </a:solidFill>
              </a:rPr>
              <a:t>Middle East and North Africa (MENA)</a:t>
            </a:r>
          </a:p>
          <a:p>
            <a:r>
              <a:rPr lang="en-US" sz="1200" dirty="0">
                <a:solidFill>
                  <a:srgbClr val="82142A"/>
                </a:solidFill>
              </a:rPr>
              <a:t>South East Asia (SEA)</a:t>
            </a:r>
          </a:p>
        </p:txBody>
      </p:sp>
      <p:sp>
        <p:nvSpPr>
          <p:cNvPr id="82" name="Rectangle 81"/>
          <p:cNvSpPr/>
          <p:nvPr/>
        </p:nvSpPr>
        <p:spPr>
          <a:xfrm>
            <a:off x="245052" y="5416646"/>
            <a:ext cx="1374620" cy="557784"/>
          </a:xfrm>
          <a:prstGeom prst="rect">
            <a:avLst/>
          </a:prstGeom>
          <a:solidFill>
            <a:srgbClr val="82142A"/>
          </a:solidFill>
          <a:ln>
            <a:solidFill>
              <a:srgbClr val="8214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latin typeface="Arial" panose="020B0604020202020204" pitchFamily="34" charset="0"/>
                <a:cs typeface="Arial" panose="020B0604020202020204" pitchFamily="34" charset="0"/>
              </a:rPr>
              <a:t>Subsidiary </a:t>
            </a:r>
          </a:p>
          <a:p>
            <a:pPr algn="ctr"/>
            <a:r>
              <a:rPr lang="en-US" sz="1300" b="1" dirty="0">
                <a:latin typeface="Arial" panose="020B0604020202020204" pitchFamily="34" charset="0"/>
                <a:cs typeface="Arial" panose="020B0604020202020204" pitchFamily="34" charset="0"/>
              </a:rPr>
              <a:t>Offices</a:t>
            </a:r>
          </a:p>
        </p:txBody>
      </p:sp>
      <p:sp>
        <p:nvSpPr>
          <p:cNvPr id="83" name="Text Placeholder 61"/>
          <p:cNvSpPr>
            <a:spLocks noGrp="1"/>
          </p:cNvSpPr>
          <p:nvPr>
            <p:ph type="body" sz="quarter" idx="12"/>
          </p:nvPr>
        </p:nvSpPr>
        <p:spPr>
          <a:xfrm>
            <a:off x="1763688" y="5416646"/>
            <a:ext cx="7038955" cy="557784"/>
          </a:xfrm>
          <a:ln>
            <a:solidFill>
              <a:srgbClr val="82142A"/>
            </a:solidFill>
          </a:ln>
        </p:spPr>
        <p:txBody>
          <a:bodyPr anchor="ctr"/>
          <a:lstStyle/>
          <a:p>
            <a:r>
              <a:rPr lang="en-US" sz="1200" dirty="0">
                <a:solidFill>
                  <a:srgbClr val="82142A"/>
                </a:solidFill>
              </a:rPr>
              <a:t>Regulus Investments LLC - Dubai</a:t>
            </a:r>
          </a:p>
          <a:p>
            <a:r>
              <a:rPr lang="en-US" sz="1200" dirty="0">
                <a:solidFill>
                  <a:srgbClr val="82142A"/>
                </a:solidFill>
              </a:rPr>
              <a:t>Regulus Financial Advisors Private Limited - Singapore</a:t>
            </a:r>
          </a:p>
        </p:txBody>
      </p:sp>
      <p:sp>
        <p:nvSpPr>
          <p:cNvPr id="3" name="Slide Number Placeholder 2"/>
          <p:cNvSpPr>
            <a:spLocks noGrp="1"/>
          </p:cNvSpPr>
          <p:nvPr>
            <p:ph type="sldNum" sz="quarter" idx="4"/>
          </p:nvPr>
        </p:nvSpPr>
        <p:spPr/>
        <p:txBody>
          <a:bodyPr/>
          <a:lstStyle/>
          <a:p>
            <a:fld id="{B6DC54E5-E863-4E58-9020-CC36B4443620}" type="slidenum">
              <a:rPr lang="en-US" smtClean="0"/>
              <a:pPr/>
              <a:t>4</a:t>
            </a:fld>
            <a:endParaRPr lang="en-US" dirty="0"/>
          </a:p>
        </p:txBody>
      </p:sp>
    </p:spTree>
    <p:extLst>
      <p:ext uri="{BB962C8B-B14F-4D97-AF65-F5344CB8AC3E}">
        <p14:creationId xmlns:p14="http://schemas.microsoft.com/office/powerpoint/2010/main" val="3743459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
            <a:extLst>
              <a:ext uri="{FF2B5EF4-FFF2-40B4-BE49-F238E27FC236}">
                <a16:creationId xmlns:a16="http://schemas.microsoft.com/office/drawing/2014/main" id="{121F87ED-3210-41FF-B6A0-0CBD8F46F220}"/>
              </a:ext>
            </a:extLst>
          </p:cNvPr>
          <p:cNvGraphicFramePr>
            <a:graphicFrameLocks noGrp="1"/>
          </p:cNvGraphicFramePr>
          <p:nvPr>
            <p:extLst>
              <p:ext uri="{D42A27DB-BD31-4B8C-83A1-F6EECF244321}">
                <p14:modId xmlns:p14="http://schemas.microsoft.com/office/powerpoint/2010/main" val="1658682535"/>
              </p:ext>
            </p:extLst>
          </p:nvPr>
        </p:nvGraphicFramePr>
        <p:xfrm>
          <a:off x="3479645" y="1060350"/>
          <a:ext cx="5292327" cy="4950481"/>
        </p:xfrm>
        <a:graphic>
          <a:graphicData uri="http://schemas.openxmlformats.org/drawingml/2006/table">
            <a:tbl>
              <a:tblPr/>
              <a:tblGrid>
                <a:gridCol w="690062">
                  <a:extLst>
                    <a:ext uri="{9D8B030D-6E8A-4147-A177-3AD203B41FA5}">
                      <a16:colId xmlns:a16="http://schemas.microsoft.com/office/drawing/2014/main" val="20000"/>
                    </a:ext>
                  </a:extLst>
                </a:gridCol>
                <a:gridCol w="3928553">
                  <a:extLst>
                    <a:ext uri="{9D8B030D-6E8A-4147-A177-3AD203B41FA5}">
                      <a16:colId xmlns:a16="http://schemas.microsoft.com/office/drawing/2014/main" val="20001"/>
                    </a:ext>
                  </a:extLst>
                </a:gridCol>
                <a:gridCol w="673712">
                  <a:extLst>
                    <a:ext uri="{9D8B030D-6E8A-4147-A177-3AD203B41FA5}">
                      <a16:colId xmlns:a16="http://schemas.microsoft.com/office/drawing/2014/main" val="20002"/>
                    </a:ext>
                  </a:extLst>
                </a:gridCol>
              </a:tblGrid>
              <a:tr h="448511">
                <a:tc>
                  <a:txBody>
                    <a:bodyPr/>
                    <a:lstStyle/>
                    <a:p>
                      <a:pPr marL="182563" marR="0" lvl="0" indent="-182563"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200" b="1" i="0" u="none" strike="noStrike" cap="none" normalizeH="0" baseline="0" dirty="0">
                          <a:ln>
                            <a:noFill/>
                          </a:ln>
                          <a:solidFill>
                            <a:schemeClr val="bg1"/>
                          </a:solidFill>
                          <a:effectLst/>
                          <a:latin typeface="+mj-lt"/>
                        </a:rPr>
                        <a:t>1</a:t>
                      </a:r>
                    </a:p>
                  </a:txBody>
                  <a:tcPr marL="83908" marR="83908" marT="43632" marB="4363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2142A"/>
                    </a:solidFill>
                  </a:tcPr>
                </a:tc>
                <a:tc>
                  <a:txBody>
                    <a:bodyPr/>
                    <a:lstStyle/>
                    <a:p>
                      <a:pPr marL="0" indent="0">
                        <a:buFont typeface="Arial" panose="020B0604020202020204" pitchFamily="34" charset="0"/>
                        <a:buNone/>
                      </a:pPr>
                      <a:r>
                        <a:rPr lang="en-US" sz="1200" b="1" dirty="0">
                          <a:solidFill>
                            <a:schemeClr val="bg2">
                              <a:lumMod val="10000"/>
                            </a:schemeClr>
                          </a:solidFill>
                          <a:latin typeface="+mj-lt"/>
                          <a:cs typeface="Arial" pitchFamily="34" charset="0"/>
                        </a:rPr>
                        <a:t>Introduction</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200" b="1" i="0" u="none" strike="noStrike" cap="none" normalizeH="0" baseline="0" dirty="0">
                          <a:ln>
                            <a:noFill/>
                          </a:ln>
                          <a:solidFill>
                            <a:schemeClr val="bg2">
                              <a:lumMod val="10000"/>
                            </a:schemeClr>
                          </a:solidFill>
                          <a:effectLst/>
                          <a:latin typeface="+mj-lt"/>
                          <a:sym typeface="Wingdings" pitchFamily="2" charset="2"/>
                        </a:rPr>
                        <a:t>4</a:t>
                      </a:r>
                      <a:endParaRPr kumimoji="0" lang="en-US" sz="1200" b="0" i="0" u="none" strike="noStrike" cap="none" normalizeH="0" baseline="0" dirty="0">
                        <a:ln>
                          <a:noFill/>
                        </a:ln>
                        <a:solidFill>
                          <a:schemeClr val="bg2">
                            <a:lumMod val="10000"/>
                          </a:schemeClr>
                        </a:solidFill>
                        <a:effectLst/>
                        <a:latin typeface="+mj-lt"/>
                      </a:endParaRP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197">
                <a:tc>
                  <a:txBody>
                    <a:bodyPr/>
                    <a:lstStyle/>
                    <a:p>
                      <a:pPr marL="182563" marR="0" lvl="0" indent="-182563"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200" b="1" i="0" u="none" strike="noStrike" cap="none" normalizeH="0" baseline="0" dirty="0">
                          <a:ln>
                            <a:noFill/>
                          </a:ln>
                          <a:solidFill>
                            <a:schemeClr val="bg1"/>
                          </a:solidFill>
                          <a:effectLst/>
                          <a:latin typeface="+mj-lt"/>
                        </a:rPr>
                        <a:t>2</a:t>
                      </a:r>
                    </a:p>
                  </a:txBody>
                  <a:tcPr marL="83908" marR="83908" marT="43632" marB="4363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2142A"/>
                    </a:solidFill>
                  </a:tcPr>
                </a:tc>
                <a:tc>
                  <a:txBody>
                    <a:bodyPr/>
                    <a:lstStyle/>
                    <a:p>
                      <a:pPr marL="0" indent="0">
                        <a:buFont typeface="Arial" panose="020B0604020202020204" pitchFamily="34" charset="0"/>
                        <a:buNone/>
                      </a:pPr>
                      <a:r>
                        <a:rPr lang="en-US" sz="1200" b="1" dirty="0">
                          <a:solidFill>
                            <a:schemeClr val="bg2">
                              <a:lumMod val="10000"/>
                            </a:schemeClr>
                          </a:solidFill>
                          <a:latin typeface="+mj-lt"/>
                          <a:cs typeface="Arial" pitchFamily="34" charset="0"/>
                        </a:rPr>
                        <a:t>Board</a:t>
                      </a:r>
                      <a:r>
                        <a:rPr lang="en-US" sz="1200" b="1" baseline="0" dirty="0">
                          <a:solidFill>
                            <a:schemeClr val="bg2">
                              <a:lumMod val="10000"/>
                            </a:schemeClr>
                          </a:solidFill>
                          <a:latin typeface="+mj-lt"/>
                          <a:cs typeface="Arial" pitchFamily="34" charset="0"/>
                        </a:rPr>
                        <a:t> of Directors</a:t>
                      </a:r>
                      <a:endParaRPr lang="en-US" sz="1200" b="1" dirty="0">
                        <a:solidFill>
                          <a:schemeClr val="bg2">
                            <a:lumMod val="10000"/>
                          </a:schemeClr>
                        </a:solidFill>
                        <a:latin typeface="+mj-lt"/>
                        <a:cs typeface="Arial" pitchFamily="34" charset="0"/>
                      </a:endParaRP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200" b="1" i="0" u="none" strike="noStrike" cap="none" normalizeH="0" baseline="0" dirty="0">
                          <a:ln>
                            <a:noFill/>
                          </a:ln>
                          <a:solidFill>
                            <a:schemeClr val="bg2">
                              <a:lumMod val="10000"/>
                            </a:schemeClr>
                          </a:solidFill>
                          <a:effectLst/>
                          <a:latin typeface="+mj-lt"/>
                          <a:sym typeface="Wingdings" pitchFamily="2" charset="2"/>
                        </a:rPr>
                        <a:t>5</a:t>
                      </a:r>
                      <a:endParaRPr kumimoji="0" lang="en-US" sz="1200" b="0" i="0" u="none" strike="noStrike" cap="none" normalizeH="0" baseline="0" dirty="0">
                        <a:ln>
                          <a:noFill/>
                        </a:ln>
                        <a:solidFill>
                          <a:schemeClr val="bg2">
                            <a:lumMod val="10000"/>
                          </a:schemeClr>
                        </a:solidFill>
                        <a:effectLst/>
                        <a:latin typeface="+mj-lt"/>
                      </a:endParaRP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197">
                <a:tc>
                  <a:txBody>
                    <a:bodyPr/>
                    <a:lstStyle/>
                    <a:p>
                      <a:pPr marL="182563" marR="0" lvl="0" indent="-182563"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200" b="1" i="0" u="none" strike="noStrike" cap="none" normalizeH="0" baseline="0" dirty="0">
                          <a:ln>
                            <a:noFill/>
                          </a:ln>
                          <a:solidFill>
                            <a:schemeClr val="bg1"/>
                          </a:solidFill>
                          <a:effectLst/>
                          <a:latin typeface="+mj-lt"/>
                        </a:rPr>
                        <a:t>3</a:t>
                      </a:r>
                    </a:p>
                  </a:txBody>
                  <a:tcPr marL="83908" marR="83908" marT="43632" marB="4363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2142A"/>
                    </a:solidFill>
                  </a:tcPr>
                </a:tc>
                <a:tc>
                  <a:txBody>
                    <a:bodyPr/>
                    <a:lstStyle/>
                    <a:p>
                      <a:pPr marL="0" indent="0">
                        <a:buFont typeface="Arial" panose="020B0604020202020204" pitchFamily="34" charset="0"/>
                        <a:buNone/>
                      </a:pPr>
                      <a:r>
                        <a:rPr lang="en-US" sz="1200" b="1" dirty="0">
                          <a:solidFill>
                            <a:schemeClr val="bg2">
                              <a:lumMod val="10000"/>
                            </a:schemeClr>
                          </a:solidFill>
                          <a:latin typeface="+mj-lt"/>
                          <a:cs typeface="Arial" pitchFamily="34" charset="0"/>
                        </a:rPr>
                        <a:t>Senior</a:t>
                      </a:r>
                      <a:r>
                        <a:rPr lang="en-US" sz="1200" b="1" baseline="0" dirty="0">
                          <a:solidFill>
                            <a:schemeClr val="bg2">
                              <a:lumMod val="10000"/>
                            </a:schemeClr>
                          </a:solidFill>
                          <a:latin typeface="+mj-lt"/>
                          <a:cs typeface="Arial" pitchFamily="34" charset="0"/>
                        </a:rPr>
                        <a:t> Executives</a:t>
                      </a:r>
                      <a:endParaRPr lang="en-US" sz="1200" b="1" dirty="0">
                        <a:solidFill>
                          <a:schemeClr val="bg2">
                            <a:lumMod val="10000"/>
                          </a:schemeClr>
                        </a:solidFill>
                        <a:latin typeface="+mj-lt"/>
                        <a:cs typeface="Arial" pitchFamily="34" charset="0"/>
                      </a:endParaRP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mj-lt"/>
                        </a:rPr>
                        <a:t>9</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197">
                <a:tc>
                  <a:txBody>
                    <a:bodyPr/>
                    <a:lstStyle/>
                    <a:p>
                      <a:pPr marL="182563" marR="0" lvl="0" indent="-182563"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200" b="1" i="0" u="none" strike="noStrike" cap="none" normalizeH="0" baseline="0" dirty="0">
                          <a:ln>
                            <a:noFill/>
                          </a:ln>
                          <a:solidFill>
                            <a:schemeClr val="bg1"/>
                          </a:solidFill>
                          <a:effectLst/>
                          <a:latin typeface="+mj-lt"/>
                        </a:rPr>
                        <a:t>4</a:t>
                      </a:r>
                    </a:p>
                  </a:txBody>
                  <a:tcPr marL="83908" marR="83908" marT="43632" marB="4363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2142A"/>
                    </a:solidFill>
                  </a:tcPr>
                </a:tc>
                <a:tc>
                  <a:txBody>
                    <a:bodyPr/>
                    <a:lstStyle/>
                    <a:p>
                      <a:pPr marL="0" indent="0">
                        <a:buFont typeface="Arial" panose="020B0604020202020204" pitchFamily="34" charset="0"/>
                        <a:buNone/>
                      </a:pPr>
                      <a:r>
                        <a:rPr lang="en-US" sz="1200" b="1" dirty="0">
                          <a:solidFill>
                            <a:schemeClr val="bg2">
                              <a:lumMod val="10000"/>
                            </a:schemeClr>
                          </a:solidFill>
                          <a:latin typeface="+mj-lt"/>
                          <a:cs typeface="Arial" pitchFamily="34" charset="0"/>
                        </a:rPr>
                        <a:t>Team Members</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mj-lt"/>
                        </a:rPr>
                        <a:t>10</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7944205"/>
                  </a:ext>
                </a:extLst>
              </a:tr>
              <a:tr h="450197">
                <a:tc>
                  <a:txBody>
                    <a:bodyPr/>
                    <a:lstStyle/>
                    <a:p>
                      <a:pPr marL="182563" marR="0" lvl="0" indent="-182563"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200" b="1" i="0" u="none" strike="noStrike" cap="none" normalizeH="0" baseline="0" dirty="0">
                          <a:ln>
                            <a:noFill/>
                          </a:ln>
                          <a:solidFill>
                            <a:schemeClr val="bg1"/>
                          </a:solidFill>
                          <a:effectLst/>
                          <a:latin typeface="+mj-lt"/>
                        </a:rPr>
                        <a:t>5</a:t>
                      </a:r>
                    </a:p>
                  </a:txBody>
                  <a:tcPr marL="83908" marR="83908" marT="43632" marB="4363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2142A"/>
                    </a:solidFill>
                  </a:tcPr>
                </a:tc>
                <a:tc>
                  <a:txBody>
                    <a:bodyPr/>
                    <a:lstStyle/>
                    <a:p>
                      <a:pPr marL="0" indent="0">
                        <a:buFont typeface="Arial" panose="020B0604020202020204" pitchFamily="34" charset="0"/>
                        <a:buNone/>
                      </a:pPr>
                      <a:r>
                        <a:rPr lang="en-US" sz="1200" b="1" dirty="0">
                          <a:solidFill>
                            <a:schemeClr val="bg2">
                              <a:lumMod val="10000"/>
                            </a:schemeClr>
                          </a:solidFill>
                          <a:latin typeface="+mj-lt"/>
                          <a:cs typeface="Arial" pitchFamily="34" charset="0"/>
                        </a:rPr>
                        <a:t>Solutions and Services Offered</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mj-lt"/>
                        </a:rPr>
                        <a:t>11</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0197">
                <a:tc>
                  <a:txBody>
                    <a:bodyPr/>
                    <a:lstStyle/>
                    <a:p>
                      <a:pPr marL="182563" marR="0" lvl="0" indent="-182563"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200" b="1" i="0" u="none" strike="noStrike" cap="none" normalizeH="0" baseline="0" dirty="0">
                          <a:ln>
                            <a:noFill/>
                          </a:ln>
                          <a:solidFill>
                            <a:schemeClr val="bg1"/>
                          </a:solidFill>
                          <a:effectLst/>
                          <a:latin typeface="+mj-lt"/>
                        </a:rPr>
                        <a:t>6</a:t>
                      </a:r>
                    </a:p>
                  </a:txBody>
                  <a:tcPr marL="83908" marR="83908" marT="43632" marB="4363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2142A"/>
                    </a:solidFill>
                  </a:tcPr>
                </a:tc>
                <a:tc>
                  <a:txBody>
                    <a:bodyPr/>
                    <a:lstStyle/>
                    <a:p>
                      <a:pPr marL="0" indent="0">
                        <a:buFont typeface="Arial" panose="020B0604020202020204" pitchFamily="34" charset="0"/>
                        <a:buNone/>
                      </a:pPr>
                      <a:r>
                        <a:rPr lang="en-US" sz="1200" b="1" dirty="0">
                          <a:solidFill>
                            <a:schemeClr val="bg2">
                              <a:lumMod val="10000"/>
                            </a:schemeClr>
                          </a:solidFill>
                          <a:latin typeface="+mj-lt"/>
                          <a:cs typeface="Arial" pitchFamily="34" charset="0"/>
                        </a:rPr>
                        <a:t>Asset Management</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mj-lt"/>
                        </a:rPr>
                        <a:t>13</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0197">
                <a:tc>
                  <a:txBody>
                    <a:bodyPr/>
                    <a:lstStyle/>
                    <a:p>
                      <a:pPr marL="182563" marR="0" lvl="0" indent="-182563"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200" b="1" i="0" u="none" strike="noStrike" cap="none" normalizeH="0" baseline="0" dirty="0">
                          <a:ln>
                            <a:noFill/>
                          </a:ln>
                          <a:solidFill>
                            <a:schemeClr val="bg1"/>
                          </a:solidFill>
                          <a:effectLst/>
                          <a:latin typeface="+mj-lt"/>
                        </a:rPr>
                        <a:t>7</a:t>
                      </a:r>
                    </a:p>
                  </a:txBody>
                  <a:tcPr marL="83908" marR="83908" marT="43632" marB="4363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2142A"/>
                    </a:solidFill>
                  </a:tcPr>
                </a:tc>
                <a:tc>
                  <a:txBody>
                    <a:bodyPr/>
                    <a:lstStyle/>
                    <a:p>
                      <a:pPr marL="0" marR="0" lvl="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bg2">
                              <a:lumMod val="10000"/>
                            </a:schemeClr>
                          </a:solidFill>
                          <a:latin typeface="+mj-lt"/>
                          <a:cs typeface="Arial" pitchFamily="34" charset="0"/>
                        </a:rPr>
                        <a:t>Corporate / M&amp;A Advisory</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mj-lt"/>
                        </a:rPr>
                        <a:t>17</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3352216"/>
                  </a:ext>
                </a:extLst>
              </a:tr>
              <a:tr h="450197">
                <a:tc>
                  <a:txBody>
                    <a:bodyPr/>
                    <a:lstStyle/>
                    <a:p>
                      <a:pPr marL="182563" marR="0" lvl="0" indent="-182563"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200" b="1" i="0" u="none" strike="noStrike" cap="none" normalizeH="0" baseline="0" dirty="0">
                          <a:ln>
                            <a:noFill/>
                          </a:ln>
                          <a:solidFill>
                            <a:schemeClr val="bg1"/>
                          </a:solidFill>
                          <a:effectLst/>
                          <a:latin typeface="+mj-lt"/>
                        </a:rPr>
                        <a:t>8</a:t>
                      </a:r>
                    </a:p>
                  </a:txBody>
                  <a:tcPr marL="83908" marR="83908" marT="43632" marB="4363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2142A"/>
                    </a:solidFill>
                  </a:tcPr>
                </a:tc>
                <a:tc>
                  <a:txBody>
                    <a:bodyPr/>
                    <a:lstStyle/>
                    <a:p>
                      <a:pPr marL="0" marR="0" lvl="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bg2">
                              <a:lumMod val="10000"/>
                            </a:schemeClr>
                          </a:solidFill>
                          <a:latin typeface="+mj-lt"/>
                          <a:cs typeface="Arial" pitchFamily="34" charset="0"/>
                        </a:rPr>
                        <a:t>Research</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mj-lt"/>
                        </a:rPr>
                        <a:t>18</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1724881"/>
                  </a:ext>
                </a:extLst>
              </a:tr>
              <a:tr h="450197">
                <a:tc>
                  <a:txBody>
                    <a:bodyPr/>
                    <a:lstStyle/>
                    <a:p>
                      <a:pPr marL="182563" marR="0" lvl="0" indent="-182563"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200" b="1" i="0" u="none" strike="noStrike" cap="none" normalizeH="0" baseline="0" dirty="0">
                          <a:ln>
                            <a:noFill/>
                          </a:ln>
                          <a:solidFill>
                            <a:schemeClr val="bg1"/>
                          </a:solidFill>
                          <a:effectLst/>
                          <a:latin typeface="+mj-lt"/>
                        </a:rPr>
                        <a:t>9</a:t>
                      </a:r>
                    </a:p>
                  </a:txBody>
                  <a:tcPr marL="83908" marR="83908" marT="43632" marB="4363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2142A"/>
                    </a:solidFill>
                  </a:tcPr>
                </a:tc>
                <a:tc>
                  <a:txBody>
                    <a:bodyPr/>
                    <a:lstStyle/>
                    <a:p>
                      <a:pPr marL="0" marR="0" lvl="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bg2">
                              <a:lumMod val="10000"/>
                            </a:schemeClr>
                          </a:solidFill>
                          <a:latin typeface="+mj-lt"/>
                          <a:cs typeface="Arial" pitchFamily="34" charset="0"/>
                        </a:rPr>
                        <a:t>Wealth</a:t>
                      </a:r>
                      <a:r>
                        <a:rPr lang="en-US" sz="1200" b="1" baseline="0" dirty="0">
                          <a:solidFill>
                            <a:schemeClr val="bg2">
                              <a:lumMod val="10000"/>
                            </a:schemeClr>
                          </a:solidFill>
                          <a:latin typeface="+mj-lt"/>
                          <a:cs typeface="Arial" pitchFamily="34" charset="0"/>
                        </a:rPr>
                        <a:t> Management</a:t>
                      </a:r>
                      <a:endParaRPr lang="en-US" sz="1200" b="1" dirty="0">
                        <a:solidFill>
                          <a:schemeClr val="bg2">
                            <a:lumMod val="10000"/>
                          </a:schemeClr>
                        </a:solidFill>
                        <a:latin typeface="+mj-lt"/>
                        <a:cs typeface="Arial" pitchFamily="34" charset="0"/>
                      </a:endParaRP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mj-lt"/>
                        </a:rPr>
                        <a:t>19</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0197">
                <a:tc>
                  <a:txBody>
                    <a:bodyPr/>
                    <a:lstStyle/>
                    <a:p>
                      <a:pPr marL="182563" marR="0" lvl="0" indent="-182563"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200" b="1" i="0" u="none" strike="noStrike" cap="none" normalizeH="0" baseline="0" dirty="0">
                          <a:ln>
                            <a:noFill/>
                          </a:ln>
                          <a:solidFill>
                            <a:schemeClr val="bg1"/>
                          </a:solidFill>
                          <a:effectLst/>
                          <a:latin typeface="+mj-lt"/>
                        </a:rPr>
                        <a:t>10</a:t>
                      </a:r>
                    </a:p>
                  </a:txBody>
                  <a:tcPr marL="83908" marR="83908" marT="43632" marB="4363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2142A"/>
                    </a:solidFill>
                  </a:tcPr>
                </a:tc>
                <a:tc>
                  <a:txBody>
                    <a:bodyPr/>
                    <a:lstStyle/>
                    <a:p>
                      <a:pPr marL="0" marR="0" lvl="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bg2">
                              <a:lumMod val="10000"/>
                            </a:schemeClr>
                          </a:solidFill>
                          <a:latin typeface="+mj-lt"/>
                          <a:cs typeface="Arial" pitchFamily="34" charset="0"/>
                        </a:rPr>
                        <a:t>Private Equity Advisory</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mj-lt"/>
                        </a:rPr>
                        <a:t>20</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6003506"/>
                  </a:ext>
                </a:extLst>
              </a:tr>
              <a:tr h="450197">
                <a:tc>
                  <a:txBody>
                    <a:bodyPr/>
                    <a:lstStyle/>
                    <a:p>
                      <a:pPr marL="182563" marR="0" lvl="0" indent="-182563"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200" b="1" i="0" u="none" strike="noStrike" cap="none" normalizeH="0" baseline="0" dirty="0">
                          <a:ln>
                            <a:noFill/>
                          </a:ln>
                          <a:solidFill>
                            <a:schemeClr val="bg1"/>
                          </a:solidFill>
                          <a:effectLst/>
                          <a:latin typeface="+mj-lt"/>
                        </a:rPr>
                        <a:t>11</a:t>
                      </a:r>
                    </a:p>
                  </a:txBody>
                  <a:tcPr marL="83908" marR="83908" marT="43632" marB="4363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2142A"/>
                    </a:solidFill>
                  </a:tcPr>
                </a:tc>
                <a:tc>
                  <a:txBody>
                    <a:bodyPr/>
                    <a:lstStyle/>
                    <a:p>
                      <a:pPr marL="0" marR="0" lvl="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bg2">
                              <a:lumMod val="10000"/>
                            </a:schemeClr>
                          </a:solidFill>
                          <a:latin typeface="+mj-lt"/>
                          <a:cs typeface="Arial" pitchFamily="34" charset="0"/>
                        </a:rPr>
                        <a:t>Life Insurance Policy Advisory and Custody Services</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mj-lt"/>
                        </a:rPr>
                        <a:t>21</a:t>
                      </a:r>
                    </a:p>
                  </a:txBody>
                  <a:tcPr marL="83908" marR="83908" marT="43632" marB="43632"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784059"/>
                  </a:ext>
                </a:extLst>
              </a:tr>
            </a:tbl>
          </a:graphicData>
        </a:graphic>
      </p:graphicFrame>
      <p:sp>
        <p:nvSpPr>
          <p:cNvPr id="24" name="Rectangle 23"/>
          <p:cNvSpPr/>
          <p:nvPr/>
        </p:nvSpPr>
        <p:spPr>
          <a:xfrm>
            <a:off x="1" y="1060350"/>
            <a:ext cx="3278981" cy="4950486"/>
          </a:xfrm>
          <a:prstGeom prst="rect">
            <a:avLst/>
          </a:prstGeom>
          <a:blipFill>
            <a:blip r:embed="rId3"/>
            <a:srcRect/>
            <a:stretch>
              <a:fillRect l="-50247" t="-2486" r="-88185" b="-15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3" name="Text Placeholder 12"/>
          <p:cNvSpPr>
            <a:spLocks noGrp="1"/>
          </p:cNvSpPr>
          <p:nvPr>
            <p:ph type="body" sz="quarter" idx="11"/>
          </p:nvPr>
        </p:nvSpPr>
        <p:spPr>
          <a:xfrm>
            <a:off x="180657" y="233144"/>
            <a:ext cx="8542800" cy="511200"/>
          </a:xfrm>
        </p:spPr>
        <p:txBody>
          <a:bodyPr anchor="ctr"/>
          <a:lstStyle/>
          <a:p>
            <a:r>
              <a:rPr lang="en-IN" sz="2800" dirty="0">
                <a:latin typeface="+mj-lt"/>
              </a:rPr>
              <a:t>Table of Contents</a:t>
            </a:r>
          </a:p>
        </p:txBody>
      </p:sp>
      <p:cxnSp>
        <p:nvCxnSpPr>
          <p:cNvPr id="8" name="Straight Connector 7"/>
          <p:cNvCxnSpPr>
            <a:cxnSpLocks/>
          </p:cNvCxnSpPr>
          <p:nvPr/>
        </p:nvCxnSpPr>
        <p:spPr>
          <a:xfrm>
            <a:off x="3992776" y="1067970"/>
            <a:ext cx="453928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62090" y="5764741"/>
            <a:ext cx="2916891" cy="230832"/>
          </a:xfrm>
          <a:prstGeom prst="rect">
            <a:avLst/>
          </a:prstGeom>
          <a:noFill/>
        </p:spPr>
        <p:txBody>
          <a:bodyPr wrap="square" rtlCol="0">
            <a:spAutoFit/>
          </a:bodyPr>
          <a:lstStyle/>
          <a:p>
            <a:pPr defTabSz="342900"/>
            <a:r>
              <a:rPr lang="en-US" sz="900" dirty="0">
                <a:solidFill>
                  <a:prstClr val="white"/>
                </a:solidFill>
              </a:rPr>
              <a:t>Private and confidential</a:t>
            </a:r>
            <a:endParaRPr lang="en-US" sz="788" dirty="0">
              <a:solidFill>
                <a:prstClr val="white"/>
              </a:solidFill>
            </a:endParaRPr>
          </a:p>
        </p:txBody>
      </p:sp>
      <p:cxnSp>
        <p:nvCxnSpPr>
          <p:cNvPr id="18" name="Straight Connector 17">
            <a:extLst>
              <a:ext uri="{FF2B5EF4-FFF2-40B4-BE49-F238E27FC236}">
                <a16:creationId xmlns:a16="http://schemas.microsoft.com/office/drawing/2014/main" id="{A0442AE9-28B7-4F06-AE2D-D256162C7C7A}"/>
              </a:ext>
            </a:extLst>
          </p:cNvPr>
          <p:cNvCxnSpPr>
            <a:cxnSpLocks/>
          </p:cNvCxnSpPr>
          <p:nvPr/>
        </p:nvCxnSpPr>
        <p:spPr>
          <a:xfrm>
            <a:off x="3992776" y="1515913"/>
            <a:ext cx="453928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64258B-8AE9-4A9C-A323-B44A8D1039AE}"/>
              </a:ext>
            </a:extLst>
          </p:cNvPr>
          <p:cNvCxnSpPr>
            <a:cxnSpLocks/>
          </p:cNvCxnSpPr>
          <p:nvPr/>
        </p:nvCxnSpPr>
        <p:spPr>
          <a:xfrm>
            <a:off x="3968964" y="2859742"/>
            <a:ext cx="453928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247EA6-144C-4AA1-A824-3602422A2DD9}"/>
              </a:ext>
            </a:extLst>
          </p:cNvPr>
          <p:cNvCxnSpPr>
            <a:cxnSpLocks/>
          </p:cNvCxnSpPr>
          <p:nvPr/>
        </p:nvCxnSpPr>
        <p:spPr>
          <a:xfrm>
            <a:off x="3978489" y="3755628"/>
            <a:ext cx="453928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28BCAB-E819-4DA2-9504-5054BB3B5CD6}"/>
              </a:ext>
            </a:extLst>
          </p:cNvPr>
          <p:cNvCxnSpPr>
            <a:cxnSpLocks/>
          </p:cNvCxnSpPr>
          <p:nvPr/>
        </p:nvCxnSpPr>
        <p:spPr>
          <a:xfrm>
            <a:off x="3992776" y="4203571"/>
            <a:ext cx="453928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7DEA88-3AEC-48D4-909E-619214DE3A96}"/>
              </a:ext>
            </a:extLst>
          </p:cNvPr>
          <p:cNvCxnSpPr>
            <a:cxnSpLocks/>
          </p:cNvCxnSpPr>
          <p:nvPr/>
        </p:nvCxnSpPr>
        <p:spPr>
          <a:xfrm>
            <a:off x="3992776" y="4651514"/>
            <a:ext cx="453928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C2EE04-EF7E-4637-9A8F-6CCBC8B90AF0}"/>
              </a:ext>
            </a:extLst>
          </p:cNvPr>
          <p:cNvCxnSpPr>
            <a:cxnSpLocks/>
          </p:cNvCxnSpPr>
          <p:nvPr/>
        </p:nvCxnSpPr>
        <p:spPr>
          <a:xfrm>
            <a:off x="3992776" y="5099457"/>
            <a:ext cx="453928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9361C1-8943-458D-945E-EA1E8D89FF92}"/>
              </a:ext>
            </a:extLst>
          </p:cNvPr>
          <p:cNvCxnSpPr>
            <a:cxnSpLocks/>
          </p:cNvCxnSpPr>
          <p:nvPr/>
        </p:nvCxnSpPr>
        <p:spPr>
          <a:xfrm>
            <a:off x="3988014" y="5547400"/>
            <a:ext cx="453928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464258B-8AE9-4A9C-A323-B44A8D1039AE}"/>
              </a:ext>
            </a:extLst>
          </p:cNvPr>
          <p:cNvCxnSpPr>
            <a:cxnSpLocks/>
          </p:cNvCxnSpPr>
          <p:nvPr/>
        </p:nvCxnSpPr>
        <p:spPr>
          <a:xfrm>
            <a:off x="3968964" y="3307685"/>
            <a:ext cx="453928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59361C1-8943-458D-945E-EA1E8D89FF92}"/>
              </a:ext>
            </a:extLst>
          </p:cNvPr>
          <p:cNvCxnSpPr>
            <a:cxnSpLocks/>
          </p:cNvCxnSpPr>
          <p:nvPr/>
        </p:nvCxnSpPr>
        <p:spPr>
          <a:xfrm>
            <a:off x="3988014" y="5995344"/>
            <a:ext cx="453928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1060350"/>
            <a:ext cx="3278981" cy="4950485"/>
          </a:xfrm>
          <a:prstGeom prst="rect">
            <a:avLst/>
          </a:prstGeom>
          <a:solidFill>
            <a:srgbClr val="8214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2" name="Slide Number Placeholder 1"/>
          <p:cNvSpPr>
            <a:spLocks noGrp="1"/>
          </p:cNvSpPr>
          <p:nvPr>
            <p:ph type="sldNum" sz="quarter" idx="4"/>
          </p:nvPr>
        </p:nvSpPr>
        <p:spPr/>
        <p:txBody>
          <a:bodyPr/>
          <a:lstStyle/>
          <a:p>
            <a:fld id="{B6DC54E5-E863-4E58-9020-CC36B4443620}" type="slidenum">
              <a:rPr lang="en-US" smtClean="0"/>
              <a:pPr/>
              <a:t>5</a:t>
            </a:fld>
            <a:endParaRPr lang="en-US" dirty="0"/>
          </a:p>
        </p:txBody>
      </p:sp>
      <p:cxnSp>
        <p:nvCxnSpPr>
          <p:cNvPr id="20" name="Straight Connector 19">
            <a:extLst>
              <a:ext uri="{FF2B5EF4-FFF2-40B4-BE49-F238E27FC236}">
                <a16:creationId xmlns:a16="http://schemas.microsoft.com/office/drawing/2014/main" id="{A0442AE9-28B7-4F06-AE2D-D256162C7C7A}"/>
              </a:ext>
            </a:extLst>
          </p:cNvPr>
          <p:cNvCxnSpPr>
            <a:cxnSpLocks/>
          </p:cNvCxnSpPr>
          <p:nvPr/>
        </p:nvCxnSpPr>
        <p:spPr>
          <a:xfrm>
            <a:off x="3992776" y="2411799"/>
            <a:ext cx="453928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807C1D-1A1C-4E05-AACF-2D6C5FDAB953}"/>
              </a:ext>
            </a:extLst>
          </p:cNvPr>
          <p:cNvCxnSpPr>
            <a:cxnSpLocks/>
          </p:cNvCxnSpPr>
          <p:nvPr/>
        </p:nvCxnSpPr>
        <p:spPr>
          <a:xfrm>
            <a:off x="3992776" y="1963856"/>
            <a:ext cx="453928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6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EEC969-DD3B-4986-A095-203617FC0C86}"/>
              </a:ext>
            </a:extLst>
          </p:cNvPr>
          <p:cNvSpPr>
            <a:spLocks noGrp="1"/>
          </p:cNvSpPr>
          <p:nvPr>
            <p:ph type="sldNum" sz="quarter" idx="4"/>
          </p:nvPr>
        </p:nvSpPr>
        <p:spPr/>
        <p:txBody>
          <a:bodyPr/>
          <a:lstStyle/>
          <a:p>
            <a:fld id="{B6DC54E5-E863-4E58-9020-CC36B4443620}" type="slidenum">
              <a:rPr lang="en-US" smtClean="0"/>
              <a:pPr/>
              <a:t>6</a:t>
            </a:fld>
            <a:endParaRPr lang="en-US" dirty="0"/>
          </a:p>
        </p:txBody>
      </p:sp>
      <p:cxnSp>
        <p:nvCxnSpPr>
          <p:cNvPr id="11" name="Connector: Elbow 10">
            <a:extLst>
              <a:ext uri="{FF2B5EF4-FFF2-40B4-BE49-F238E27FC236}">
                <a16:creationId xmlns:a16="http://schemas.microsoft.com/office/drawing/2014/main" id="{9B99603C-6A9B-490C-88BE-7327194D48DB}"/>
              </a:ext>
            </a:extLst>
          </p:cNvPr>
          <p:cNvCxnSpPr>
            <a:cxnSpLocks/>
            <a:stCxn id="23" idx="2"/>
            <a:endCxn id="9" idx="0"/>
          </p:cNvCxnSpPr>
          <p:nvPr/>
        </p:nvCxnSpPr>
        <p:spPr>
          <a:xfrm rot="5400000">
            <a:off x="3053657" y="1605551"/>
            <a:ext cx="556179" cy="2354918"/>
          </a:xfrm>
          <a:prstGeom prst="bentConnector3">
            <a:avLst/>
          </a:prstGeom>
          <a:ln>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83434DFA-16A0-45CF-9BDF-2D61D4F4B08D}"/>
              </a:ext>
            </a:extLst>
          </p:cNvPr>
          <p:cNvCxnSpPr>
            <a:cxnSpLocks/>
            <a:stCxn id="23" idx="2"/>
            <a:endCxn id="10" idx="0"/>
          </p:cNvCxnSpPr>
          <p:nvPr/>
        </p:nvCxnSpPr>
        <p:spPr>
          <a:xfrm rot="16200000" flipH="1">
            <a:off x="5336124" y="1678002"/>
            <a:ext cx="556179" cy="2210016"/>
          </a:xfrm>
          <a:prstGeom prst="bentConnector3">
            <a:avLst/>
          </a:prstGeom>
          <a:ln>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6C89B58-EB65-4D6F-A6EC-3F2BEA93240F}"/>
              </a:ext>
            </a:extLst>
          </p:cNvPr>
          <p:cNvSpPr txBox="1"/>
          <p:nvPr/>
        </p:nvSpPr>
        <p:spPr>
          <a:xfrm>
            <a:off x="1048300" y="3501570"/>
            <a:ext cx="1357804" cy="223036"/>
          </a:xfrm>
          <a:prstGeom prst="rect">
            <a:avLst/>
          </a:prstGeom>
          <a:noFill/>
        </p:spPr>
        <p:txBody>
          <a:bodyPr wrap="square" rtlCol="0">
            <a:spAutoFit/>
          </a:bodyPr>
          <a:lstStyle/>
          <a:p>
            <a:pPr algn="ctr"/>
            <a:r>
              <a:rPr lang="en-US" sz="800" i="1" dirty="0">
                <a:latin typeface="Arial" panose="020B0604020202020204" pitchFamily="34" charset="0"/>
                <a:cs typeface="Arial" panose="020B0604020202020204" pitchFamily="34" charset="0"/>
              </a:rPr>
              <a:t>Majority owned</a:t>
            </a:r>
          </a:p>
        </p:txBody>
      </p:sp>
      <p:cxnSp>
        <p:nvCxnSpPr>
          <p:cNvPr id="17" name="Straight Connector 16">
            <a:extLst>
              <a:ext uri="{FF2B5EF4-FFF2-40B4-BE49-F238E27FC236}">
                <a16:creationId xmlns:a16="http://schemas.microsoft.com/office/drawing/2014/main" id="{F9B61184-9017-47F6-953E-7A31062BFBE8}"/>
              </a:ext>
            </a:extLst>
          </p:cNvPr>
          <p:cNvCxnSpPr>
            <a:stCxn id="15" idx="0"/>
            <a:endCxn id="9" idx="2"/>
          </p:cNvCxnSpPr>
          <p:nvPr/>
        </p:nvCxnSpPr>
        <p:spPr>
          <a:xfrm flipV="1">
            <a:off x="2154287" y="3472098"/>
            <a:ext cx="0" cy="27599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E7CBFD79-41C7-4C83-A480-BE58078A8C21}"/>
              </a:ext>
            </a:extLst>
          </p:cNvPr>
          <p:cNvSpPr/>
          <p:nvPr/>
        </p:nvSpPr>
        <p:spPr>
          <a:xfrm>
            <a:off x="611559" y="5301208"/>
            <a:ext cx="7650387" cy="718833"/>
          </a:xfrm>
          <a:prstGeom prst="roundRect">
            <a:avLst/>
          </a:prstGeom>
          <a:solidFill>
            <a:schemeClr val="bg1"/>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spcBef>
                <a:spcPts val="200"/>
              </a:spcBef>
              <a:spcAft>
                <a:spcPts val="200"/>
              </a:spcAft>
            </a:pPr>
            <a:r>
              <a:rPr lang="en-IN" sz="1200" b="1" i="1" dirty="0">
                <a:solidFill>
                  <a:schemeClr val="tx1"/>
                </a:solidFill>
                <a:latin typeface="Arial" panose="020B0604020202020204" pitchFamily="34" charset="0"/>
                <a:cs typeface="Arial" panose="020B0604020202020204" pitchFamily="34" charset="0"/>
              </a:rPr>
              <a:t>Core philosophy to ensure our customers are offered tailored, innovative solutions across the wide spectrum of financial services offered across all our global entities</a:t>
            </a:r>
            <a:endParaRPr lang="en-US" sz="1200" b="1" i="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A1936443-EB0F-4882-B09F-BCAFAE0CF99C}"/>
              </a:ext>
            </a:extLst>
          </p:cNvPr>
          <p:cNvSpPr/>
          <p:nvPr/>
        </p:nvSpPr>
        <p:spPr>
          <a:xfrm>
            <a:off x="1048300" y="2822833"/>
            <a:ext cx="1512167" cy="223036"/>
          </a:xfrm>
          <a:prstGeom prst="rect">
            <a:avLst/>
          </a:prstGeom>
          <a:noFill/>
        </p:spPr>
        <p:txBody>
          <a:bodyPr wrap="square" rtlCol="0">
            <a:spAutoFit/>
          </a:bodyPr>
          <a:lstStyle/>
          <a:p>
            <a:pPr algn="ctr"/>
            <a:r>
              <a:rPr lang="en-US" sz="800" i="1" dirty="0">
                <a:latin typeface="Arial" panose="020B0604020202020204" pitchFamily="34" charset="0"/>
                <a:cs typeface="Arial" panose="020B0604020202020204" pitchFamily="34" charset="0"/>
              </a:rPr>
              <a:t>100%</a:t>
            </a:r>
          </a:p>
        </p:txBody>
      </p:sp>
      <p:sp>
        <p:nvSpPr>
          <p:cNvPr id="23" name="Rectangle: Rounded Corners 22">
            <a:extLst>
              <a:ext uri="{FF2B5EF4-FFF2-40B4-BE49-F238E27FC236}">
                <a16:creationId xmlns:a16="http://schemas.microsoft.com/office/drawing/2014/main" id="{F33BBB5A-CD8C-46BB-8686-2767A1BAD1DE}"/>
              </a:ext>
            </a:extLst>
          </p:cNvPr>
          <p:cNvSpPr/>
          <p:nvPr/>
        </p:nvSpPr>
        <p:spPr>
          <a:xfrm>
            <a:off x="2400674" y="1700808"/>
            <a:ext cx="4217062" cy="804113"/>
          </a:xfrm>
          <a:prstGeom prst="roundRect">
            <a:avLst/>
          </a:prstGeom>
          <a:solidFill>
            <a:srgbClr val="82142A"/>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200" b="1" dirty="0">
                <a:solidFill>
                  <a:schemeClr val="bg1"/>
                </a:solidFill>
                <a:latin typeface="Arial" panose="020B0604020202020204" pitchFamily="34" charset="0"/>
                <a:cs typeface="Arial" panose="020B0604020202020204" pitchFamily="34" charset="0"/>
              </a:rPr>
              <a:t> Regulus Asset Management Limited </a:t>
            </a:r>
          </a:p>
          <a:p>
            <a:r>
              <a:rPr lang="en-US" sz="1200" b="1" dirty="0">
                <a:solidFill>
                  <a:schemeClr val="bg1"/>
                </a:solidFill>
                <a:latin typeface="Arial" panose="020B0604020202020204" pitchFamily="34" charset="0"/>
                <a:cs typeface="Arial" panose="020B0604020202020204" pitchFamily="34" charset="0"/>
              </a:rPr>
              <a:t>                      (“RAML”)       </a:t>
            </a:r>
          </a:p>
        </p:txBody>
      </p:sp>
      <p:sp>
        <p:nvSpPr>
          <p:cNvPr id="24" name="Rectangle 23">
            <a:extLst>
              <a:ext uri="{FF2B5EF4-FFF2-40B4-BE49-F238E27FC236}">
                <a16:creationId xmlns:a16="http://schemas.microsoft.com/office/drawing/2014/main" id="{AF903920-21E2-44F6-9084-E4B294A36C8D}"/>
              </a:ext>
            </a:extLst>
          </p:cNvPr>
          <p:cNvSpPr/>
          <p:nvPr/>
        </p:nvSpPr>
        <p:spPr>
          <a:xfrm>
            <a:off x="5220072" y="2830425"/>
            <a:ext cx="2374042" cy="215444"/>
          </a:xfrm>
          <a:prstGeom prst="rect">
            <a:avLst/>
          </a:prstGeom>
          <a:noFill/>
        </p:spPr>
        <p:txBody>
          <a:bodyPr wrap="square" rtlCol="0">
            <a:spAutoFit/>
          </a:bodyPr>
          <a:lstStyle/>
          <a:p>
            <a:pPr algn="ctr"/>
            <a:r>
              <a:rPr lang="en-US" sz="800" i="1" dirty="0">
                <a:latin typeface="Arial" panose="020B0604020202020204" pitchFamily="34" charset="0"/>
                <a:cs typeface="Arial" panose="020B0604020202020204" pitchFamily="34" charset="0"/>
              </a:rPr>
              <a:t>70%</a:t>
            </a:r>
          </a:p>
        </p:txBody>
      </p:sp>
      <p:pic>
        <p:nvPicPr>
          <p:cNvPr id="8" name="Picture 7" descr="Macintosh HD:Users:rashidmuthu:Desktop:he.png">
            <a:extLst>
              <a:ext uri="{FF2B5EF4-FFF2-40B4-BE49-F238E27FC236}">
                <a16:creationId xmlns:a16="http://schemas.microsoft.com/office/drawing/2014/main" id="{1ED58CE4-2C31-4605-A1F1-50D1206233E1}"/>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5542722" y="1771546"/>
            <a:ext cx="1117510" cy="680741"/>
          </a:xfrm>
          <a:prstGeom prst="rect">
            <a:avLst/>
          </a:prstGeom>
          <a:noFill/>
          <a:ln>
            <a:noFill/>
          </a:ln>
        </p:spPr>
      </p:pic>
      <p:sp>
        <p:nvSpPr>
          <p:cNvPr id="9" name="Rectangle: Rounded Corners 8">
            <a:extLst>
              <a:ext uri="{FF2B5EF4-FFF2-40B4-BE49-F238E27FC236}">
                <a16:creationId xmlns:a16="http://schemas.microsoft.com/office/drawing/2014/main" id="{4C48F27B-80E5-49F5-9B88-8DA13F20149A}"/>
              </a:ext>
            </a:extLst>
          </p:cNvPr>
          <p:cNvSpPr/>
          <p:nvPr/>
        </p:nvSpPr>
        <p:spPr>
          <a:xfrm>
            <a:off x="611560" y="3061100"/>
            <a:ext cx="3085453" cy="41099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solidFill>
                <a:latin typeface="Arial" panose="020B0604020202020204" pitchFamily="34" charset="0"/>
                <a:cs typeface="Arial" panose="020B0604020202020204" pitchFamily="34" charset="0"/>
              </a:rPr>
              <a:t>Regulus Investments LLC, Dubai</a:t>
            </a:r>
          </a:p>
        </p:txBody>
      </p:sp>
      <p:sp>
        <p:nvSpPr>
          <p:cNvPr id="10" name="Rectangle: Rounded Corners 9">
            <a:extLst>
              <a:ext uri="{FF2B5EF4-FFF2-40B4-BE49-F238E27FC236}">
                <a16:creationId xmlns:a16="http://schemas.microsoft.com/office/drawing/2014/main" id="{E308AD1A-5C4E-4EE8-A545-8EBEF6B7C263}"/>
              </a:ext>
            </a:extLst>
          </p:cNvPr>
          <p:cNvSpPr/>
          <p:nvPr/>
        </p:nvSpPr>
        <p:spPr>
          <a:xfrm>
            <a:off x="5176494" y="3061100"/>
            <a:ext cx="3085453" cy="41099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solidFill>
                <a:latin typeface="Arial" panose="020B0604020202020204" pitchFamily="34" charset="0"/>
                <a:cs typeface="Arial" panose="020B0604020202020204" pitchFamily="34" charset="0"/>
              </a:rPr>
              <a:t>Regulus Financial Advisors Private Limited, Singapore  (“RFAPL”) </a:t>
            </a:r>
          </a:p>
        </p:txBody>
      </p:sp>
      <p:sp>
        <p:nvSpPr>
          <p:cNvPr id="15" name="Rectangle: Rounded Corners 14">
            <a:extLst>
              <a:ext uri="{FF2B5EF4-FFF2-40B4-BE49-F238E27FC236}">
                <a16:creationId xmlns:a16="http://schemas.microsoft.com/office/drawing/2014/main" id="{B598D847-8E71-4713-8D04-A21FFEC44BFD}"/>
              </a:ext>
            </a:extLst>
          </p:cNvPr>
          <p:cNvSpPr/>
          <p:nvPr/>
        </p:nvSpPr>
        <p:spPr>
          <a:xfrm>
            <a:off x="611560" y="3748097"/>
            <a:ext cx="3085453" cy="41099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solidFill>
                <a:latin typeface="Arial" panose="020B0604020202020204" pitchFamily="34" charset="0"/>
                <a:cs typeface="Arial" panose="020B0604020202020204" pitchFamily="34" charset="0"/>
              </a:rPr>
              <a:t>Allied Investment Partners (“AIP”)</a:t>
            </a:r>
          </a:p>
        </p:txBody>
      </p:sp>
      <p:sp>
        <p:nvSpPr>
          <p:cNvPr id="44" name="Text Placeholder 1">
            <a:extLst>
              <a:ext uri="{FF2B5EF4-FFF2-40B4-BE49-F238E27FC236}">
                <a16:creationId xmlns:a16="http://schemas.microsoft.com/office/drawing/2014/main" id="{DFA13327-E5BA-4CDB-B484-340529BB4B4D}"/>
              </a:ext>
            </a:extLst>
          </p:cNvPr>
          <p:cNvSpPr txBox="1">
            <a:spLocks/>
          </p:cNvSpPr>
          <p:nvPr/>
        </p:nvSpPr>
        <p:spPr>
          <a:xfrm>
            <a:off x="162000" y="234000"/>
            <a:ext cx="8543169" cy="512784"/>
          </a:xfrm>
          <a:prstGeom prst="rect">
            <a:avLst/>
          </a:prstGeom>
        </p:spPr>
        <p:txBody>
          <a:bodyPr/>
          <a:lstStyle>
            <a:lvl1pPr marL="0" indent="0" algn="l" defTabSz="914400" rtl="0" eaLnBrk="1" latinLnBrk="0" hangingPunct="1">
              <a:spcBef>
                <a:spcPct val="20000"/>
              </a:spcBef>
              <a:buFont typeface="Arial"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mj-lt"/>
              </a:rPr>
              <a:t>Regulus Asset Management Limited: </a:t>
            </a:r>
            <a:r>
              <a:rPr lang="en-US" sz="2800" dirty="0">
                <a:solidFill>
                  <a:srgbClr val="B88C2E"/>
                </a:solidFill>
                <a:latin typeface="+mj-lt"/>
              </a:rPr>
              <a:t>Introduction</a:t>
            </a:r>
          </a:p>
        </p:txBody>
      </p:sp>
      <p:cxnSp>
        <p:nvCxnSpPr>
          <p:cNvPr id="49" name="Straight Connector 48">
            <a:extLst>
              <a:ext uri="{FF2B5EF4-FFF2-40B4-BE49-F238E27FC236}">
                <a16:creationId xmlns:a16="http://schemas.microsoft.com/office/drawing/2014/main" id="{2E6729B6-CE31-4588-A2A6-E3C69E5CCDEF}"/>
              </a:ext>
            </a:extLst>
          </p:cNvPr>
          <p:cNvCxnSpPr/>
          <p:nvPr/>
        </p:nvCxnSpPr>
        <p:spPr>
          <a:xfrm>
            <a:off x="252000" y="1404000"/>
            <a:ext cx="8424000" cy="0"/>
          </a:xfrm>
          <a:prstGeom prst="line">
            <a:avLst/>
          </a:prstGeom>
          <a:ln w="12700">
            <a:solidFill>
              <a:srgbClr val="B88C2E"/>
            </a:solidFill>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208BD64F-F356-4D91-BB08-1701E2156302}"/>
              </a:ext>
            </a:extLst>
          </p:cNvPr>
          <p:cNvSpPr>
            <a:spLocks noGrp="1"/>
          </p:cNvSpPr>
          <p:nvPr>
            <p:ph type="body" sz="quarter" idx="15"/>
          </p:nvPr>
        </p:nvSpPr>
        <p:spPr>
          <a:xfrm>
            <a:off x="159988" y="999001"/>
            <a:ext cx="4232012" cy="337222"/>
          </a:xfrm>
        </p:spPr>
        <p:txBody>
          <a:bodyPr/>
          <a:lstStyle/>
          <a:p>
            <a:pPr marL="0" indent="0">
              <a:lnSpc>
                <a:spcPct val="120000"/>
              </a:lnSpc>
              <a:spcBef>
                <a:spcPts val="800"/>
              </a:spcBef>
              <a:spcAft>
                <a:spcPts val="800"/>
              </a:spcAft>
              <a:buNone/>
            </a:pPr>
            <a:r>
              <a:rPr lang="en-US" sz="2000" dirty="0">
                <a:latin typeface="+mj-lt"/>
              </a:rPr>
              <a:t>Group Structure Chart</a:t>
            </a:r>
          </a:p>
        </p:txBody>
      </p:sp>
      <p:sp>
        <p:nvSpPr>
          <p:cNvPr id="18" name="Rectangle: Rounded Corners 18">
            <a:extLst>
              <a:ext uri="{FF2B5EF4-FFF2-40B4-BE49-F238E27FC236}">
                <a16:creationId xmlns:a16="http://schemas.microsoft.com/office/drawing/2014/main" id="{B0557ADA-640E-4E7B-8E99-57FA37A949DC}"/>
              </a:ext>
            </a:extLst>
          </p:cNvPr>
          <p:cNvSpPr/>
          <p:nvPr/>
        </p:nvSpPr>
        <p:spPr>
          <a:xfrm>
            <a:off x="5176494" y="3748097"/>
            <a:ext cx="3085453" cy="386577"/>
          </a:xfrm>
          <a:prstGeom prst="roundRect">
            <a:avLst/>
          </a:prstGeom>
          <a:solidFill>
            <a:schemeClr val="bg1"/>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900" i="1" dirty="0">
                <a:solidFill>
                  <a:schemeClr val="tx1"/>
                </a:solidFill>
                <a:latin typeface="Arial" panose="020B0604020202020204" pitchFamily="34" charset="0"/>
                <a:cs typeface="Arial" panose="020B0604020202020204" pitchFamily="34" charset="0"/>
              </a:rPr>
              <a:t>Financial Advisory licence</a:t>
            </a:r>
          </a:p>
          <a:p>
            <a:pPr algn="ctr"/>
            <a:r>
              <a:rPr lang="en-US" sz="900" i="1" dirty="0">
                <a:solidFill>
                  <a:schemeClr val="tx1"/>
                </a:solidFill>
                <a:latin typeface="Arial" panose="020B0604020202020204" pitchFamily="34" charset="0"/>
                <a:cs typeface="Arial" panose="020B0604020202020204" pitchFamily="34" charset="0"/>
              </a:rPr>
              <a:t> by Monetary Authority of Singapore</a:t>
            </a:r>
          </a:p>
        </p:txBody>
      </p:sp>
      <p:sp>
        <p:nvSpPr>
          <p:cNvPr id="19" name="Rectangle: Rounded Corners 19">
            <a:extLst>
              <a:ext uri="{FF2B5EF4-FFF2-40B4-BE49-F238E27FC236}">
                <a16:creationId xmlns:a16="http://schemas.microsoft.com/office/drawing/2014/main" id="{E7CBFD79-41C7-4C83-A480-BE58078A8C21}"/>
              </a:ext>
            </a:extLst>
          </p:cNvPr>
          <p:cNvSpPr/>
          <p:nvPr/>
        </p:nvSpPr>
        <p:spPr>
          <a:xfrm>
            <a:off x="611560" y="4421569"/>
            <a:ext cx="3085453" cy="410998"/>
          </a:xfrm>
          <a:prstGeom prst="roundRect">
            <a:avLst/>
          </a:prstGeom>
          <a:solidFill>
            <a:schemeClr val="bg1"/>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900" i="1" dirty="0">
                <a:solidFill>
                  <a:schemeClr val="tx1"/>
                </a:solidFill>
                <a:latin typeface="Arial" panose="020B0604020202020204" pitchFamily="34" charset="0"/>
                <a:cs typeface="Arial" panose="020B0604020202020204" pitchFamily="34" charset="0"/>
              </a:rPr>
              <a:t>- Licensed by UAE Central Bank and ESCA for various financial services &amp; products</a:t>
            </a:r>
          </a:p>
        </p:txBody>
      </p:sp>
      <p:cxnSp>
        <p:nvCxnSpPr>
          <p:cNvPr id="29" name="Straight Connector 28">
            <a:extLst>
              <a:ext uri="{FF2B5EF4-FFF2-40B4-BE49-F238E27FC236}">
                <a16:creationId xmlns:a16="http://schemas.microsoft.com/office/drawing/2014/main" id="{F9B61184-9017-47F6-953E-7A31062BFBE8}"/>
              </a:ext>
            </a:extLst>
          </p:cNvPr>
          <p:cNvCxnSpPr>
            <a:cxnSpLocks/>
            <a:stCxn id="19" idx="0"/>
            <a:endCxn id="15" idx="2"/>
          </p:cNvCxnSpPr>
          <p:nvPr/>
        </p:nvCxnSpPr>
        <p:spPr>
          <a:xfrm flipV="1">
            <a:off x="2154287" y="4159095"/>
            <a:ext cx="0" cy="26247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B61184-9017-47F6-953E-7A31062BFBE8}"/>
              </a:ext>
            </a:extLst>
          </p:cNvPr>
          <p:cNvCxnSpPr>
            <a:stCxn id="18" idx="0"/>
            <a:endCxn id="10" idx="2"/>
          </p:cNvCxnSpPr>
          <p:nvPr/>
        </p:nvCxnSpPr>
        <p:spPr>
          <a:xfrm flipV="1">
            <a:off x="6719221" y="3472098"/>
            <a:ext cx="0" cy="27599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ECB30AD-CB14-4111-B05F-FCF273796A72}"/>
              </a:ext>
            </a:extLst>
          </p:cNvPr>
          <p:cNvSpPr txBox="1"/>
          <p:nvPr/>
        </p:nvSpPr>
        <p:spPr>
          <a:xfrm>
            <a:off x="6526564" y="1887215"/>
            <a:ext cx="1357804" cy="338554"/>
          </a:xfrm>
          <a:prstGeom prst="rect">
            <a:avLst/>
          </a:prstGeom>
          <a:noFill/>
        </p:spPr>
        <p:txBody>
          <a:bodyPr wrap="square" rtlCol="0">
            <a:spAutoFit/>
          </a:bodyPr>
          <a:lstStyle/>
          <a:p>
            <a:pPr algn="ctr"/>
            <a:r>
              <a:rPr lang="en-US" sz="800" i="1" dirty="0">
                <a:latin typeface="Arial" panose="020B0604020202020204" pitchFamily="34" charset="0"/>
                <a:cs typeface="Arial" panose="020B0604020202020204" pitchFamily="34" charset="0"/>
              </a:rPr>
              <a:t>Cayman Islands exempted company</a:t>
            </a:r>
          </a:p>
        </p:txBody>
      </p:sp>
    </p:spTree>
    <p:extLst>
      <p:ext uri="{BB962C8B-B14F-4D97-AF65-F5344CB8AC3E}">
        <p14:creationId xmlns:p14="http://schemas.microsoft.com/office/powerpoint/2010/main" val="33766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EEC969-DD3B-4986-A095-203617FC0C86}"/>
              </a:ext>
            </a:extLst>
          </p:cNvPr>
          <p:cNvSpPr>
            <a:spLocks noGrp="1"/>
          </p:cNvSpPr>
          <p:nvPr>
            <p:ph type="sldNum" sz="quarter" idx="4"/>
          </p:nvPr>
        </p:nvSpPr>
        <p:spPr/>
        <p:txBody>
          <a:bodyPr/>
          <a:lstStyle/>
          <a:p>
            <a:fld id="{B6DC54E5-E863-4E58-9020-CC36B4443620}" type="slidenum">
              <a:rPr lang="en-US" smtClean="0"/>
              <a:pPr/>
              <a:t>7</a:t>
            </a:fld>
            <a:endParaRPr lang="en-US" dirty="0"/>
          </a:p>
        </p:txBody>
      </p:sp>
      <p:sp>
        <p:nvSpPr>
          <p:cNvPr id="9" name="Text Placeholder 1">
            <a:extLst>
              <a:ext uri="{FF2B5EF4-FFF2-40B4-BE49-F238E27FC236}">
                <a16:creationId xmlns:a16="http://schemas.microsoft.com/office/drawing/2014/main" id="{2B0F5B05-3EC2-43A2-A7AB-0C3B25C032F1}"/>
              </a:ext>
            </a:extLst>
          </p:cNvPr>
          <p:cNvSpPr txBox="1">
            <a:spLocks/>
          </p:cNvSpPr>
          <p:nvPr/>
        </p:nvSpPr>
        <p:spPr>
          <a:xfrm>
            <a:off x="162000" y="234000"/>
            <a:ext cx="8543169" cy="512784"/>
          </a:xfrm>
          <a:prstGeom prst="rect">
            <a:avLst/>
          </a:prstGeom>
        </p:spPr>
        <p:txBody>
          <a:bodyPr/>
          <a:lstStyle>
            <a:lvl1pPr marL="0" indent="0" algn="l" defTabSz="914400" rtl="0" eaLnBrk="1" latinLnBrk="0" hangingPunct="1">
              <a:spcBef>
                <a:spcPct val="20000"/>
              </a:spcBef>
              <a:buFont typeface="Arial"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mj-lt"/>
              </a:rPr>
              <a:t>Regulus Asset Management Limited: </a:t>
            </a:r>
            <a:r>
              <a:rPr lang="en-US" sz="2800" dirty="0">
                <a:solidFill>
                  <a:srgbClr val="B88C2E"/>
                </a:solidFill>
                <a:latin typeface="+mj-lt"/>
              </a:rPr>
              <a:t>Board of Directors</a:t>
            </a:r>
          </a:p>
          <a:p>
            <a:r>
              <a:rPr lang="en-US" sz="2800" dirty="0">
                <a:latin typeface="+mj-lt"/>
              </a:rPr>
              <a:t> </a:t>
            </a:r>
            <a:r>
              <a:rPr lang="en-US" sz="2800" dirty="0">
                <a:solidFill>
                  <a:srgbClr val="B88C2E"/>
                </a:solidFill>
                <a:latin typeface="+mj-lt"/>
              </a:rPr>
              <a:t>  </a:t>
            </a:r>
          </a:p>
        </p:txBody>
      </p:sp>
      <p:sp>
        <p:nvSpPr>
          <p:cNvPr id="22" name="Rectangle 21">
            <a:extLst>
              <a:ext uri="{FF2B5EF4-FFF2-40B4-BE49-F238E27FC236}">
                <a16:creationId xmlns:a16="http://schemas.microsoft.com/office/drawing/2014/main" id="{7CB52221-7660-4301-B47A-09AC472D218D}"/>
              </a:ext>
            </a:extLst>
          </p:cNvPr>
          <p:cNvSpPr/>
          <p:nvPr/>
        </p:nvSpPr>
        <p:spPr>
          <a:xfrm>
            <a:off x="1763688" y="1499930"/>
            <a:ext cx="6941480" cy="1808508"/>
          </a:xfrm>
          <a:prstGeom prst="rect">
            <a:avLst/>
          </a:prstGeom>
        </p:spPr>
        <p:txBody>
          <a:bodyPr wrap="square">
            <a:spAutoFit/>
          </a:bodyPr>
          <a:lstStyle/>
          <a:p>
            <a:pPr marL="169863" indent="-169863">
              <a:lnSpc>
                <a:spcPct val="120000"/>
              </a:lnSpc>
              <a:spcBef>
                <a:spcPts val="300"/>
              </a:spcBef>
              <a:spcAft>
                <a:spcPts val="300"/>
              </a:spcAft>
              <a:buFont typeface="Wingdings" panose="05000000000000000000" pitchFamily="2" charset="2"/>
              <a:buChar char="Ø"/>
            </a:pPr>
            <a:r>
              <a:rPr lang="en-IN" sz="1100" dirty="0"/>
              <a:t>More than 90 transactions executed with total transaction value of over US$ 1.7 billion</a:t>
            </a:r>
          </a:p>
          <a:p>
            <a:pPr marL="169863" indent="-169863">
              <a:lnSpc>
                <a:spcPct val="120000"/>
              </a:lnSpc>
              <a:spcBef>
                <a:spcPts val="300"/>
              </a:spcBef>
              <a:spcAft>
                <a:spcPts val="300"/>
              </a:spcAft>
              <a:buFont typeface="Wingdings" panose="05000000000000000000" pitchFamily="2" charset="2"/>
              <a:buChar char="Ø"/>
            </a:pPr>
            <a:r>
              <a:rPr lang="en-IN" sz="1100" dirty="0"/>
              <a:t>Founder of several financial services companies including Al Masah Capital, Regulus Capital and Regulus Asset Management Limited</a:t>
            </a:r>
          </a:p>
          <a:p>
            <a:pPr marL="169863" indent="-169863">
              <a:lnSpc>
                <a:spcPct val="120000"/>
              </a:lnSpc>
              <a:spcBef>
                <a:spcPts val="300"/>
              </a:spcBef>
              <a:spcAft>
                <a:spcPts val="300"/>
              </a:spcAft>
              <a:buFont typeface="Wingdings" panose="05000000000000000000" pitchFamily="2" charset="2"/>
              <a:buChar char="Ø"/>
            </a:pPr>
            <a:r>
              <a:rPr lang="en-IN" sz="1100" dirty="0"/>
              <a:t>Recognized amongst the top 100 Influential People in Dubai 2016-2017 by Arabian Business </a:t>
            </a:r>
          </a:p>
          <a:p>
            <a:pPr marL="169863" indent="-169863">
              <a:lnSpc>
                <a:spcPct val="120000"/>
              </a:lnSpc>
              <a:spcBef>
                <a:spcPts val="300"/>
              </a:spcBef>
              <a:spcAft>
                <a:spcPts val="300"/>
              </a:spcAft>
              <a:buFont typeface="Wingdings" panose="05000000000000000000" pitchFamily="2" charset="2"/>
              <a:buChar char="Ø"/>
            </a:pPr>
            <a:r>
              <a:rPr lang="en-IN" sz="1100" dirty="0"/>
              <a:t>Recognized amongst top 100 Indian Leaders in the Arab World 2016-2017 by Forbes Magazine</a:t>
            </a:r>
          </a:p>
          <a:p>
            <a:pPr marL="169863" indent="-169863">
              <a:lnSpc>
                <a:spcPct val="120000"/>
              </a:lnSpc>
              <a:spcBef>
                <a:spcPts val="300"/>
              </a:spcBef>
              <a:spcAft>
                <a:spcPts val="300"/>
              </a:spcAft>
              <a:buFont typeface="Wingdings" panose="05000000000000000000" pitchFamily="2" charset="2"/>
              <a:buChar char="Ø"/>
            </a:pPr>
            <a:r>
              <a:rPr lang="en-IN" sz="1100" dirty="0"/>
              <a:t>Awarded Global Visionary CEO of the year 2014 – Leaders Magazine International Malaysia and the Federation of GCC Chambers</a:t>
            </a:r>
          </a:p>
        </p:txBody>
      </p:sp>
      <p:sp>
        <p:nvSpPr>
          <p:cNvPr id="27" name="Text Placeholder 5">
            <a:extLst>
              <a:ext uri="{FF2B5EF4-FFF2-40B4-BE49-F238E27FC236}">
                <a16:creationId xmlns:a16="http://schemas.microsoft.com/office/drawing/2014/main" id="{44DEDBF2-EA06-47C2-91A7-2CC18336227C}"/>
              </a:ext>
            </a:extLst>
          </p:cNvPr>
          <p:cNvSpPr txBox="1">
            <a:spLocks/>
          </p:cNvSpPr>
          <p:nvPr/>
        </p:nvSpPr>
        <p:spPr>
          <a:xfrm>
            <a:off x="286714" y="2397853"/>
            <a:ext cx="1476974" cy="428377"/>
          </a:xfrm>
          <a:prstGeom prst="rect">
            <a:avLst/>
          </a:prstGeom>
        </p:spPr>
        <p:txBody>
          <a:bodyPr/>
          <a:lstStyle>
            <a:lvl1pPr marL="171450" indent="-171450" algn="l" defTabSz="914400" rtl="0" eaLnBrk="1" latinLnBrk="0" hangingPunct="1">
              <a:spcBef>
                <a:spcPct val="20000"/>
              </a:spcBef>
              <a:buFont typeface="Wingdings" panose="05000000000000000000" pitchFamily="2" charset="2"/>
              <a:buChar char="§"/>
              <a:defRPr sz="1200" b="1" kern="1200">
                <a:solidFill>
                  <a:srgbClr val="56555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dirty="0">
                <a:solidFill>
                  <a:srgbClr val="192541"/>
                </a:solidFill>
                <a:latin typeface="+mj-lt"/>
              </a:rPr>
              <a:t>Shailesh Dash, CFA</a:t>
            </a:r>
          </a:p>
          <a:p>
            <a:pPr marL="0" indent="0">
              <a:spcBef>
                <a:spcPts val="0"/>
              </a:spcBef>
              <a:buNone/>
            </a:pPr>
            <a:r>
              <a:rPr lang="en-US" b="0" i="1" dirty="0">
                <a:latin typeface="+mj-lt"/>
              </a:rPr>
              <a:t>Founder, CEO </a:t>
            </a:r>
          </a:p>
          <a:p>
            <a:pPr marL="0" indent="0">
              <a:spcBef>
                <a:spcPts val="0"/>
              </a:spcBef>
              <a:buNone/>
            </a:pPr>
            <a:r>
              <a:rPr lang="en-US" b="0" i="1" dirty="0">
                <a:latin typeface="+mj-lt"/>
              </a:rPr>
              <a:t>&amp; Board Member</a:t>
            </a:r>
          </a:p>
        </p:txBody>
      </p:sp>
      <p:sp>
        <p:nvSpPr>
          <p:cNvPr id="28" name="Rectangle 27">
            <a:extLst>
              <a:ext uri="{FF2B5EF4-FFF2-40B4-BE49-F238E27FC236}">
                <a16:creationId xmlns:a16="http://schemas.microsoft.com/office/drawing/2014/main" id="{34519CDD-17FE-4495-ABF2-3214A00DF0FE}"/>
              </a:ext>
            </a:extLst>
          </p:cNvPr>
          <p:cNvSpPr/>
          <p:nvPr/>
        </p:nvSpPr>
        <p:spPr>
          <a:xfrm>
            <a:off x="329246" y="1054384"/>
            <a:ext cx="8375922" cy="458110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7">
            <a:extLst>
              <a:ext uri="{FF2B5EF4-FFF2-40B4-BE49-F238E27FC236}">
                <a16:creationId xmlns:a16="http://schemas.microsoft.com/office/drawing/2014/main" id="{16F3D935-DE18-4AE6-9AF7-FF39D6B452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876" r="16876" b="3903"/>
          <a:stretch/>
        </p:blipFill>
        <p:spPr>
          <a:xfrm>
            <a:off x="352780" y="1071018"/>
            <a:ext cx="1271600" cy="1221972"/>
          </a:xfrm>
          <a:prstGeom prst="rect">
            <a:avLst/>
          </a:prstGeom>
        </p:spPr>
      </p:pic>
      <p:sp>
        <p:nvSpPr>
          <p:cNvPr id="12" name="object 14">
            <a:extLst>
              <a:ext uri="{FF2B5EF4-FFF2-40B4-BE49-F238E27FC236}">
                <a16:creationId xmlns:a16="http://schemas.microsoft.com/office/drawing/2014/main" id="{D25E83B6-1E9A-441C-83B3-3B472F0CCDA4}"/>
              </a:ext>
            </a:extLst>
          </p:cNvPr>
          <p:cNvSpPr txBox="1"/>
          <p:nvPr/>
        </p:nvSpPr>
        <p:spPr>
          <a:xfrm>
            <a:off x="1763688" y="1138000"/>
            <a:ext cx="6408712" cy="297902"/>
          </a:xfrm>
          <a:prstGeom prst="rect">
            <a:avLst/>
          </a:prstGeom>
        </p:spPr>
        <p:txBody>
          <a:bodyPr vert="horz" wrap="square" lIns="0" tIns="0" rIns="0" bIns="0" rtlCol="0" anchor="ctr">
            <a:spAutoFit/>
          </a:bodyPr>
          <a:lstStyle/>
          <a:p>
            <a:pPr marL="12700" marR="6350">
              <a:lnSpc>
                <a:spcPct val="121300"/>
              </a:lnSpc>
            </a:pPr>
            <a:r>
              <a:rPr lang="en-US" sz="1600" b="1" spc="-5" dirty="0">
                <a:solidFill>
                  <a:srgbClr val="414042"/>
                </a:solidFill>
                <a:latin typeface="Open Sans Semibold"/>
                <a:cs typeface="Open Sans Semibold"/>
              </a:rPr>
              <a:t>Over 23 years experience in Alternative Investments</a:t>
            </a:r>
          </a:p>
        </p:txBody>
      </p:sp>
      <p:grpSp>
        <p:nvGrpSpPr>
          <p:cNvPr id="2" name="Group 1"/>
          <p:cNvGrpSpPr/>
          <p:nvPr/>
        </p:nvGrpSpPr>
        <p:grpSpPr>
          <a:xfrm>
            <a:off x="2693239" y="3731564"/>
            <a:ext cx="5929354" cy="1338776"/>
            <a:chOff x="2497257" y="4191335"/>
            <a:chExt cx="5929354" cy="1338776"/>
          </a:xfrm>
        </p:grpSpPr>
        <p:sp>
          <p:nvSpPr>
            <p:cNvPr id="14" name="Shape 83">
              <a:extLst>
                <a:ext uri="{FF2B5EF4-FFF2-40B4-BE49-F238E27FC236}">
                  <a16:creationId xmlns:a16="http://schemas.microsoft.com/office/drawing/2014/main" id="{1925F7E0-FD4B-4A23-B523-D749B6069AD2}"/>
                </a:ext>
              </a:extLst>
            </p:cNvPr>
            <p:cNvSpPr/>
            <p:nvPr/>
          </p:nvSpPr>
          <p:spPr>
            <a:xfrm>
              <a:off x="2497257" y="4921398"/>
              <a:ext cx="1191815" cy="608713"/>
            </a:xfrm>
            <a:prstGeom prst="rect">
              <a:avLst/>
            </a:prstGeom>
            <a:ln w="3175">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lgn="ctr">
                <a:defRPr sz="1000"/>
              </a:lvl1pPr>
            </a:lstStyle>
            <a:p>
              <a:pPr lvl="0">
                <a:defRPr sz="1800">
                  <a:solidFill>
                    <a:srgbClr val="000000"/>
                  </a:solidFill>
                </a:defRPr>
              </a:pPr>
              <a:r>
                <a:rPr lang="en-US" sz="900" b="1" dirty="0">
                  <a:solidFill>
                    <a:srgbClr val="000000"/>
                  </a:solidFill>
                  <a:latin typeface="Open Sans Semibold" panose="020B0706030804020204" pitchFamily="34" charset="0"/>
                </a:rPr>
                <a:t>OUTSTANDING ACHIEVEMENT BY AN INDIVIDUAL 2013</a:t>
              </a:r>
              <a:br>
                <a:rPr lang="en-US" sz="900" b="1" dirty="0">
                  <a:solidFill>
                    <a:srgbClr val="000000"/>
                  </a:solidFill>
                  <a:latin typeface="Open Sans Semibold" panose="020B0706030804020204" pitchFamily="34" charset="0"/>
                </a:rPr>
              </a:br>
              <a:r>
                <a:rPr lang="en-US" sz="900" i="1" dirty="0">
                  <a:solidFill>
                    <a:srgbClr val="000000"/>
                  </a:solidFill>
                  <a:latin typeface="Open Sans Semibold" panose="020B0706030804020204" pitchFamily="34" charset="0"/>
                </a:rPr>
                <a:t>MENA Fund Manager</a:t>
              </a:r>
              <a:endParaRPr sz="900" i="1" dirty="0">
                <a:solidFill>
                  <a:srgbClr val="000000"/>
                </a:solidFill>
                <a:latin typeface="Open Sans Semibold" panose="020B0706030804020204" pitchFamily="34" charset="0"/>
              </a:endParaRPr>
            </a:p>
          </p:txBody>
        </p:sp>
        <p:pic>
          <p:nvPicPr>
            <p:cNvPr id="15" name="Picture 14">
              <a:extLst>
                <a:ext uri="{FF2B5EF4-FFF2-40B4-BE49-F238E27FC236}">
                  <a16:creationId xmlns:a16="http://schemas.microsoft.com/office/drawing/2014/main" id="{8C0FE9CB-B1C2-42CA-9F4F-9B3CE7AA855A}"/>
                </a:ext>
              </a:extLst>
            </p:cNvPr>
            <p:cNvPicPr>
              <a:picLocks noChangeAspect="1"/>
            </p:cNvPicPr>
            <p:nvPr/>
          </p:nvPicPr>
          <p:blipFill>
            <a:blip r:embed="rId4"/>
            <a:stretch>
              <a:fillRect/>
            </a:stretch>
          </p:blipFill>
          <p:spPr>
            <a:xfrm>
              <a:off x="2726474" y="4295534"/>
              <a:ext cx="733380" cy="541435"/>
            </a:xfrm>
            <a:prstGeom prst="rect">
              <a:avLst/>
            </a:prstGeom>
          </p:spPr>
        </p:pic>
        <p:pic>
          <p:nvPicPr>
            <p:cNvPr id="16" name="Picture 15">
              <a:extLst>
                <a:ext uri="{FF2B5EF4-FFF2-40B4-BE49-F238E27FC236}">
                  <a16:creationId xmlns:a16="http://schemas.microsoft.com/office/drawing/2014/main" id="{BDA91182-E8EC-4940-A8A3-7B548BD2B620}"/>
                </a:ext>
              </a:extLst>
            </p:cNvPr>
            <p:cNvPicPr>
              <a:picLocks noChangeAspect="1"/>
            </p:cNvPicPr>
            <p:nvPr/>
          </p:nvPicPr>
          <p:blipFill>
            <a:blip r:embed="rId5"/>
            <a:stretch>
              <a:fillRect/>
            </a:stretch>
          </p:blipFill>
          <p:spPr>
            <a:xfrm>
              <a:off x="5779075" y="4303482"/>
              <a:ext cx="703005" cy="525538"/>
            </a:xfrm>
            <a:prstGeom prst="rect">
              <a:avLst/>
            </a:prstGeom>
          </p:spPr>
        </p:pic>
        <p:pic>
          <p:nvPicPr>
            <p:cNvPr id="17" name="Picture 16">
              <a:extLst>
                <a:ext uri="{FF2B5EF4-FFF2-40B4-BE49-F238E27FC236}">
                  <a16:creationId xmlns:a16="http://schemas.microsoft.com/office/drawing/2014/main" id="{0EB5C655-4F72-4477-88D7-24E64A1A8A8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9999" r="20196"/>
            <a:stretch/>
          </p:blipFill>
          <p:spPr>
            <a:xfrm>
              <a:off x="4239498" y="4191335"/>
              <a:ext cx="791963" cy="749833"/>
            </a:xfrm>
            <a:prstGeom prst="rect">
              <a:avLst/>
            </a:prstGeom>
          </p:spPr>
        </p:pic>
        <p:sp>
          <p:nvSpPr>
            <p:cNvPr id="18" name="Shape 83">
              <a:extLst>
                <a:ext uri="{FF2B5EF4-FFF2-40B4-BE49-F238E27FC236}">
                  <a16:creationId xmlns:a16="http://schemas.microsoft.com/office/drawing/2014/main" id="{1CECAEDC-9764-40B0-A186-DB91983B57B9}"/>
                </a:ext>
              </a:extLst>
            </p:cNvPr>
            <p:cNvSpPr/>
            <p:nvPr/>
          </p:nvSpPr>
          <p:spPr>
            <a:xfrm>
              <a:off x="5581886" y="4990648"/>
              <a:ext cx="1097382" cy="470214"/>
            </a:xfrm>
            <a:prstGeom prst="rect">
              <a:avLst/>
            </a:prstGeom>
            <a:ln w="3175">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lgn="ctr">
                <a:defRPr sz="1000"/>
              </a:lvl1pPr>
            </a:lstStyle>
            <a:p>
              <a:pPr lvl="0">
                <a:defRPr sz="1800">
                  <a:solidFill>
                    <a:srgbClr val="000000"/>
                  </a:solidFill>
                </a:defRPr>
              </a:pPr>
              <a:r>
                <a:rPr lang="en-US" sz="900" b="1" dirty="0">
                  <a:solidFill>
                    <a:srgbClr val="000000"/>
                  </a:solidFill>
                  <a:latin typeface="Open Sans Semibold" panose="020B0706030804020204" pitchFamily="34" charset="0"/>
                </a:rPr>
                <a:t>BEST CEO FOR ETHICAL INVESTMENTS 2016</a:t>
              </a:r>
              <a:br>
                <a:rPr lang="en-US" sz="900" b="1" dirty="0">
                  <a:solidFill>
                    <a:srgbClr val="000000"/>
                  </a:solidFill>
                  <a:latin typeface="Open Sans Semibold" panose="020B0706030804020204" pitchFamily="34" charset="0"/>
                </a:rPr>
              </a:br>
              <a:r>
                <a:rPr lang="en-US" sz="900" i="1" dirty="0">
                  <a:solidFill>
                    <a:srgbClr val="000000"/>
                  </a:solidFill>
                  <a:latin typeface="Open Sans Semibold" panose="020B0706030804020204" pitchFamily="34" charset="0"/>
                </a:rPr>
                <a:t>World Finance</a:t>
              </a:r>
              <a:endParaRPr sz="900" i="1" dirty="0">
                <a:solidFill>
                  <a:srgbClr val="000000"/>
                </a:solidFill>
                <a:latin typeface="Open Sans Semibold" panose="020B0706030804020204" pitchFamily="34" charset="0"/>
              </a:endParaRPr>
            </a:p>
          </p:txBody>
        </p:sp>
        <p:sp>
          <p:nvSpPr>
            <p:cNvPr id="20" name="Shape 83">
              <a:extLst>
                <a:ext uri="{FF2B5EF4-FFF2-40B4-BE49-F238E27FC236}">
                  <a16:creationId xmlns:a16="http://schemas.microsoft.com/office/drawing/2014/main" id="{3CFD9C2F-9DCC-42BE-B9D3-E1A8EC92D72E}"/>
                </a:ext>
              </a:extLst>
            </p:cNvPr>
            <p:cNvSpPr/>
            <p:nvPr/>
          </p:nvSpPr>
          <p:spPr>
            <a:xfrm>
              <a:off x="4086788" y="4990648"/>
              <a:ext cx="1097382" cy="470214"/>
            </a:xfrm>
            <a:prstGeom prst="rect">
              <a:avLst/>
            </a:prstGeom>
            <a:ln w="3175">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lgn="ctr">
                <a:defRPr sz="1000"/>
              </a:lvl1pPr>
            </a:lstStyle>
            <a:p>
              <a:pPr lvl="0">
                <a:defRPr sz="1800">
                  <a:solidFill>
                    <a:srgbClr val="000000"/>
                  </a:solidFill>
                </a:defRPr>
              </a:pPr>
              <a:r>
                <a:rPr lang="en-US" sz="900" b="1" dirty="0">
                  <a:solidFill>
                    <a:srgbClr val="000000"/>
                  </a:solidFill>
                  <a:latin typeface="Open Sans Semibold" panose="020B0706030804020204" pitchFamily="34" charset="0"/>
                </a:rPr>
                <a:t>BEST STRATEGIC VISION AWARD 2017</a:t>
              </a:r>
              <a:br>
                <a:rPr lang="en-US" sz="900" b="1" dirty="0">
                  <a:solidFill>
                    <a:srgbClr val="000000"/>
                  </a:solidFill>
                  <a:latin typeface="Open Sans Semibold" panose="020B0706030804020204" pitchFamily="34" charset="0"/>
                </a:rPr>
              </a:br>
              <a:r>
                <a:rPr lang="en-US" sz="900" i="1" dirty="0">
                  <a:solidFill>
                    <a:srgbClr val="000000"/>
                  </a:solidFill>
                  <a:latin typeface="Open Sans Semibold" panose="020B0706030804020204" pitchFamily="34" charset="0"/>
                </a:rPr>
                <a:t>Banker Middle East</a:t>
              </a:r>
            </a:p>
          </p:txBody>
        </p:sp>
        <p:pic>
          <p:nvPicPr>
            <p:cNvPr id="21" name="Picture 20">
              <a:extLst>
                <a:ext uri="{FF2B5EF4-FFF2-40B4-BE49-F238E27FC236}">
                  <a16:creationId xmlns:a16="http://schemas.microsoft.com/office/drawing/2014/main" id="{E9E85AA1-5A76-40EF-BE93-2BF26849236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932" b="38565"/>
            <a:stretch/>
          </p:blipFill>
          <p:spPr>
            <a:xfrm>
              <a:off x="6902014" y="4354371"/>
              <a:ext cx="1524597" cy="423760"/>
            </a:xfrm>
            <a:prstGeom prst="rect">
              <a:avLst/>
            </a:prstGeom>
          </p:spPr>
        </p:pic>
        <p:sp>
          <p:nvSpPr>
            <p:cNvPr id="23" name="Shape 83">
              <a:extLst>
                <a:ext uri="{FF2B5EF4-FFF2-40B4-BE49-F238E27FC236}">
                  <a16:creationId xmlns:a16="http://schemas.microsoft.com/office/drawing/2014/main" id="{F25D3CCB-79F7-4944-83A7-820FEF8436E0}"/>
                </a:ext>
              </a:extLst>
            </p:cNvPr>
            <p:cNvSpPr/>
            <p:nvPr/>
          </p:nvSpPr>
          <p:spPr>
            <a:xfrm>
              <a:off x="6902014" y="5059897"/>
              <a:ext cx="1524597" cy="331714"/>
            </a:xfrm>
            <a:prstGeom prst="rect">
              <a:avLst/>
            </a:prstGeom>
            <a:ln w="3175">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lvl1pPr algn="ctr">
                <a:defRPr sz="1000"/>
              </a:lvl1pPr>
            </a:lstStyle>
            <a:p>
              <a:pPr lvl="0">
                <a:defRPr sz="1800">
                  <a:solidFill>
                    <a:srgbClr val="000000"/>
                  </a:solidFill>
                </a:defRPr>
              </a:pPr>
              <a:r>
                <a:rPr lang="en-US" sz="900" b="1" dirty="0">
                  <a:solidFill>
                    <a:srgbClr val="000000"/>
                  </a:solidFill>
                  <a:latin typeface="Open Sans Semibold" panose="020B0706030804020204" pitchFamily="34" charset="0"/>
                </a:rPr>
                <a:t>INVESTMENTS INNOVATION 2017</a:t>
              </a:r>
              <a:br>
                <a:rPr lang="en-US" sz="900" b="1" dirty="0">
                  <a:solidFill>
                    <a:srgbClr val="000000"/>
                  </a:solidFill>
                  <a:latin typeface="Open Sans Semibold" panose="020B0706030804020204" pitchFamily="34" charset="0"/>
                </a:rPr>
              </a:br>
              <a:r>
                <a:rPr lang="en-US" sz="900" i="1" dirty="0">
                  <a:solidFill>
                    <a:srgbClr val="000000"/>
                  </a:solidFill>
                  <a:latin typeface="Open Sans Semibold" panose="020B0706030804020204" pitchFamily="34" charset="0"/>
                </a:rPr>
                <a:t>Entrepreneur Middle East</a:t>
              </a:r>
              <a:endParaRPr sz="900" i="1" dirty="0">
                <a:solidFill>
                  <a:srgbClr val="000000"/>
                </a:solidFill>
                <a:latin typeface="Open Sans Semibold" panose="020B0706030804020204" pitchFamily="34" charset="0"/>
              </a:endParaRPr>
            </a:p>
          </p:txBody>
        </p:sp>
      </p:grpSp>
      <p:grpSp>
        <p:nvGrpSpPr>
          <p:cNvPr id="4" name="Group 3"/>
          <p:cNvGrpSpPr/>
          <p:nvPr/>
        </p:nvGrpSpPr>
        <p:grpSpPr>
          <a:xfrm>
            <a:off x="514368" y="3777650"/>
            <a:ext cx="2047244" cy="1256973"/>
            <a:chOff x="423058" y="4143889"/>
            <a:chExt cx="2047244" cy="1256973"/>
          </a:xfrm>
        </p:grpSpPr>
        <p:sp>
          <p:nvSpPr>
            <p:cNvPr id="24" name="Rectangle 23">
              <a:extLst>
                <a:ext uri="{FF2B5EF4-FFF2-40B4-BE49-F238E27FC236}">
                  <a16:creationId xmlns:a16="http://schemas.microsoft.com/office/drawing/2014/main" id="{AFB56485-F5FA-4309-82E2-A67D70F90ACB}"/>
                </a:ext>
              </a:extLst>
            </p:cNvPr>
            <p:cNvSpPr/>
            <p:nvPr/>
          </p:nvSpPr>
          <p:spPr>
            <a:xfrm>
              <a:off x="1520171" y="4247840"/>
              <a:ext cx="909223" cy="246221"/>
            </a:xfrm>
            <a:prstGeom prst="rect">
              <a:avLst/>
            </a:prstGeom>
          </p:spPr>
          <p:txBody>
            <a:bodyPr wrap="none">
              <a:spAutoFit/>
            </a:bodyPr>
            <a:lstStyle/>
            <a:p>
              <a:pPr lvl="0">
                <a:defRPr sz="1800">
                  <a:solidFill>
                    <a:srgbClr val="000000"/>
                  </a:solidFill>
                </a:defRPr>
              </a:pPr>
              <a:r>
                <a:rPr lang="en-US" sz="1000" dirty="0">
                  <a:solidFill>
                    <a:schemeClr val="bg1"/>
                  </a:solidFill>
                  <a:latin typeface="Open Sans Semibold" panose="020B0706030804020204"/>
                  <a:ea typeface="Open Sans Semibold" panose="020B0706030804020204" pitchFamily="34" charset="0"/>
                  <a:cs typeface="Open Sans Semibold" panose="020B0706030804020204" pitchFamily="34" charset="0"/>
                </a:rPr>
                <a:t>TOTAL CLIENTS</a:t>
              </a:r>
            </a:p>
          </p:txBody>
        </p:sp>
        <p:sp>
          <p:nvSpPr>
            <p:cNvPr id="26" name="Rectangle 25">
              <a:extLst>
                <a:ext uri="{FF2B5EF4-FFF2-40B4-BE49-F238E27FC236}">
                  <a16:creationId xmlns:a16="http://schemas.microsoft.com/office/drawing/2014/main" id="{9592EF14-5DFF-425A-A65F-A5422F74AE6E}"/>
                </a:ext>
              </a:extLst>
            </p:cNvPr>
            <p:cNvSpPr/>
            <p:nvPr/>
          </p:nvSpPr>
          <p:spPr>
            <a:xfrm>
              <a:off x="1507787" y="4404660"/>
              <a:ext cx="948859" cy="246221"/>
            </a:xfrm>
            <a:prstGeom prst="rect">
              <a:avLst/>
            </a:prstGeom>
          </p:spPr>
          <p:txBody>
            <a:bodyPr wrap="square">
              <a:spAutoFit/>
            </a:bodyPr>
            <a:lstStyle/>
            <a:p>
              <a:pPr lvl="0" algn="ctr">
                <a:defRPr sz="1800">
                  <a:solidFill>
                    <a:srgbClr val="000000"/>
                  </a:solidFill>
                </a:defRPr>
              </a:pPr>
              <a:r>
                <a:rPr lang="en-US" sz="1000" dirty="0">
                  <a:solidFill>
                    <a:schemeClr val="bg1"/>
                  </a:solidFill>
                  <a:latin typeface="Open Sans Semibold" panose="020B0706030804020204"/>
                  <a:ea typeface="Open Sans Semibold" panose="020B0706030804020204" pitchFamily="34" charset="0"/>
                  <a:cs typeface="Open Sans Semibold" panose="020B0706030804020204" pitchFamily="34" charset="0"/>
                </a:rPr>
                <a:t>90+</a:t>
              </a:r>
            </a:p>
          </p:txBody>
        </p:sp>
        <p:grpSp>
          <p:nvGrpSpPr>
            <p:cNvPr id="30" name="Group 29">
              <a:extLst>
                <a:ext uri="{FF2B5EF4-FFF2-40B4-BE49-F238E27FC236}">
                  <a16:creationId xmlns:a16="http://schemas.microsoft.com/office/drawing/2014/main" id="{0220A5F4-7088-4B9A-9558-0FB84F3547A8}"/>
                </a:ext>
              </a:extLst>
            </p:cNvPr>
            <p:cNvGrpSpPr/>
            <p:nvPr/>
          </p:nvGrpSpPr>
          <p:grpSpPr>
            <a:xfrm>
              <a:off x="427815" y="4143889"/>
              <a:ext cx="965213" cy="608851"/>
              <a:chOff x="654050" y="3346783"/>
              <a:chExt cx="965213" cy="608851"/>
            </a:xfrm>
          </p:grpSpPr>
          <p:grpSp>
            <p:nvGrpSpPr>
              <p:cNvPr id="31" name="Group 30">
                <a:extLst>
                  <a:ext uri="{FF2B5EF4-FFF2-40B4-BE49-F238E27FC236}">
                    <a16:creationId xmlns:a16="http://schemas.microsoft.com/office/drawing/2014/main" id="{2ADCA005-45F8-4E11-BDC5-13DBB743F4EF}"/>
                  </a:ext>
                </a:extLst>
              </p:cNvPr>
              <p:cNvGrpSpPr/>
              <p:nvPr/>
            </p:nvGrpSpPr>
            <p:grpSpPr>
              <a:xfrm>
                <a:off x="654050" y="3346783"/>
                <a:ext cx="965213" cy="608851"/>
                <a:chOff x="654050" y="3346783"/>
                <a:chExt cx="965213" cy="608851"/>
              </a:xfrm>
            </p:grpSpPr>
            <p:sp>
              <p:nvSpPr>
                <p:cNvPr id="33" name="Rectangle 32">
                  <a:extLst>
                    <a:ext uri="{FF2B5EF4-FFF2-40B4-BE49-F238E27FC236}">
                      <a16:creationId xmlns:a16="http://schemas.microsoft.com/office/drawing/2014/main" id="{19DD5879-4B2E-45E2-AFB4-907943FA24F4}"/>
                    </a:ext>
                  </a:extLst>
                </p:cNvPr>
                <p:cNvSpPr/>
                <p:nvPr/>
              </p:nvSpPr>
              <p:spPr>
                <a:xfrm>
                  <a:off x="654050" y="3376722"/>
                  <a:ext cx="965213" cy="578912"/>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Open Sans Semibold" panose="020B0706030804020204"/>
                  </a:endParaRPr>
                </a:p>
              </p:txBody>
            </p:sp>
            <p:sp>
              <p:nvSpPr>
                <p:cNvPr id="34" name="Rectangle 33">
                  <a:extLst>
                    <a:ext uri="{FF2B5EF4-FFF2-40B4-BE49-F238E27FC236}">
                      <a16:creationId xmlns:a16="http://schemas.microsoft.com/office/drawing/2014/main" id="{61619C27-E7F1-47F4-B166-63F2415BA72E}"/>
                    </a:ext>
                  </a:extLst>
                </p:cNvPr>
                <p:cNvSpPr/>
                <p:nvPr/>
              </p:nvSpPr>
              <p:spPr>
                <a:xfrm>
                  <a:off x="654050" y="3346783"/>
                  <a:ext cx="965213" cy="276999"/>
                </a:xfrm>
                <a:prstGeom prst="rect">
                  <a:avLst/>
                </a:prstGeom>
              </p:spPr>
              <p:txBody>
                <a:bodyPr wrap="square">
                  <a:spAutoFit/>
                </a:bodyPr>
                <a:lstStyle/>
                <a:p>
                  <a:pPr algn="ctr">
                    <a:defRPr sz="1800">
                      <a:solidFill>
                        <a:srgbClr val="000000"/>
                      </a:solidFill>
                    </a:defRPr>
                  </a:pPr>
                  <a:r>
                    <a:rPr lang="en-US" sz="600" b="1" dirty="0">
                      <a:solidFill>
                        <a:schemeClr val="bg1"/>
                      </a:solidFill>
                      <a:latin typeface="Open Sans Semibold" panose="020B0706030804020204"/>
                      <a:ea typeface="Open Sans Extrabold" panose="020B0906030804020204" pitchFamily="34" charset="0"/>
                      <a:cs typeface="Open Sans Extrabold" panose="020B0906030804020204" pitchFamily="34" charset="0"/>
                    </a:rPr>
                    <a:t>YEARS OF </a:t>
                  </a:r>
                </a:p>
                <a:p>
                  <a:pPr algn="ctr">
                    <a:defRPr sz="1800">
                      <a:solidFill>
                        <a:srgbClr val="000000"/>
                      </a:solidFill>
                    </a:defRPr>
                  </a:pPr>
                  <a:r>
                    <a:rPr lang="en-US" sz="600" b="1" dirty="0">
                      <a:solidFill>
                        <a:schemeClr val="bg1"/>
                      </a:solidFill>
                      <a:latin typeface="Open Sans Semibold" panose="020B0706030804020204"/>
                      <a:ea typeface="Open Sans Extrabold" panose="020B0906030804020204" pitchFamily="34" charset="0"/>
                      <a:cs typeface="Open Sans Extrabold" panose="020B0906030804020204" pitchFamily="34" charset="0"/>
                    </a:rPr>
                    <a:t>EXPERIENCE</a:t>
                  </a:r>
                </a:p>
              </p:txBody>
            </p:sp>
            <p:sp>
              <p:nvSpPr>
                <p:cNvPr id="35" name="Shape 27">
                  <a:extLst>
                    <a:ext uri="{FF2B5EF4-FFF2-40B4-BE49-F238E27FC236}">
                      <a16:creationId xmlns:a16="http://schemas.microsoft.com/office/drawing/2014/main" id="{5B4E7F23-F10C-4867-A95F-830429568B8D}"/>
                    </a:ext>
                  </a:extLst>
                </p:cNvPr>
                <p:cNvSpPr/>
                <p:nvPr/>
              </p:nvSpPr>
              <p:spPr>
                <a:xfrm rot="10800000">
                  <a:off x="760698" y="3614115"/>
                  <a:ext cx="762000" cy="0"/>
                </a:xfrm>
                <a:prstGeom prst="line">
                  <a:avLst/>
                </a:prstGeom>
                <a:solidFill>
                  <a:srgbClr val="0075C0"/>
                </a:solidFill>
                <a:ln w="12700">
                  <a:solidFill>
                    <a:srgbClr val="E54E45"/>
                  </a:solidFill>
                  <a:miter lim="400000"/>
                </a:ln>
              </p:spPr>
              <p:txBody>
                <a:bodyPr lIns="0" tIns="0" rIns="0" bIns="0" anchor="ctr"/>
                <a:lstStyle/>
                <a:p>
                  <a:pPr lvl="0"/>
                  <a:endParaRPr sz="1000" dirty="0">
                    <a:latin typeface="Open Sans Semibold" panose="020B0706030804020204"/>
                    <a:ea typeface="Open Sans Semibold" panose="020B0706030804020204" pitchFamily="34" charset="0"/>
                    <a:cs typeface="Open Sans Semibold" panose="020B0706030804020204" pitchFamily="34" charset="0"/>
                  </a:endParaRPr>
                </a:p>
              </p:txBody>
            </p:sp>
          </p:grpSp>
          <p:sp>
            <p:nvSpPr>
              <p:cNvPr id="32" name="Rectangle 31">
                <a:extLst>
                  <a:ext uri="{FF2B5EF4-FFF2-40B4-BE49-F238E27FC236}">
                    <a16:creationId xmlns:a16="http://schemas.microsoft.com/office/drawing/2014/main" id="{17B85EAE-0D03-49C8-BC66-1163D53C0DD2}"/>
                  </a:ext>
                </a:extLst>
              </p:cNvPr>
              <p:cNvSpPr/>
              <p:nvPr/>
            </p:nvSpPr>
            <p:spPr>
              <a:xfrm>
                <a:off x="684339" y="3613388"/>
                <a:ext cx="896274" cy="338554"/>
              </a:xfrm>
              <a:prstGeom prst="rect">
                <a:avLst/>
              </a:prstGeom>
            </p:spPr>
            <p:txBody>
              <a:bodyPr wrap="square">
                <a:spAutoFit/>
              </a:bodyPr>
              <a:lstStyle/>
              <a:p>
                <a:pPr lvl="0" algn="ctr">
                  <a:defRPr sz="1800">
                    <a:solidFill>
                      <a:srgbClr val="000000"/>
                    </a:solidFill>
                  </a:defRPr>
                </a:pPr>
                <a:r>
                  <a:rPr lang="en-US" sz="1600" dirty="0">
                    <a:solidFill>
                      <a:schemeClr val="bg1"/>
                    </a:solidFill>
                    <a:latin typeface="Open Sans Semibold" panose="020B0706030804020204"/>
                    <a:ea typeface="Open Sans Semibold" panose="020B0706030804020204" pitchFamily="34" charset="0"/>
                    <a:cs typeface="Open Sans Semibold" panose="020B0706030804020204" pitchFamily="34" charset="0"/>
                  </a:rPr>
                  <a:t>23+</a:t>
                </a:r>
              </a:p>
            </p:txBody>
          </p:sp>
        </p:grpSp>
        <p:grpSp>
          <p:nvGrpSpPr>
            <p:cNvPr id="36" name="Group 35">
              <a:extLst>
                <a:ext uri="{FF2B5EF4-FFF2-40B4-BE49-F238E27FC236}">
                  <a16:creationId xmlns:a16="http://schemas.microsoft.com/office/drawing/2014/main" id="{D93265D7-EA80-412E-9EF0-DEAD2B0FACEA}"/>
                </a:ext>
              </a:extLst>
            </p:cNvPr>
            <p:cNvGrpSpPr/>
            <p:nvPr/>
          </p:nvGrpSpPr>
          <p:grpSpPr>
            <a:xfrm>
              <a:off x="1448559" y="4143889"/>
              <a:ext cx="965213" cy="608739"/>
              <a:chOff x="654050" y="3346895"/>
              <a:chExt cx="965213" cy="608739"/>
            </a:xfrm>
          </p:grpSpPr>
          <p:grpSp>
            <p:nvGrpSpPr>
              <p:cNvPr id="37" name="Group 36">
                <a:extLst>
                  <a:ext uri="{FF2B5EF4-FFF2-40B4-BE49-F238E27FC236}">
                    <a16:creationId xmlns:a16="http://schemas.microsoft.com/office/drawing/2014/main" id="{B299A668-4867-4DDD-8658-AF488DAA2AD6}"/>
                  </a:ext>
                </a:extLst>
              </p:cNvPr>
              <p:cNvGrpSpPr/>
              <p:nvPr/>
            </p:nvGrpSpPr>
            <p:grpSpPr>
              <a:xfrm>
                <a:off x="654050" y="3346895"/>
                <a:ext cx="965213" cy="608739"/>
                <a:chOff x="654050" y="3346895"/>
                <a:chExt cx="965213" cy="608739"/>
              </a:xfrm>
            </p:grpSpPr>
            <p:sp>
              <p:nvSpPr>
                <p:cNvPr id="40" name="Rectangle 39">
                  <a:extLst>
                    <a:ext uri="{FF2B5EF4-FFF2-40B4-BE49-F238E27FC236}">
                      <a16:creationId xmlns:a16="http://schemas.microsoft.com/office/drawing/2014/main" id="{0C1D81E5-339F-4B46-945B-80943F930D36}"/>
                    </a:ext>
                  </a:extLst>
                </p:cNvPr>
                <p:cNvSpPr/>
                <p:nvPr/>
              </p:nvSpPr>
              <p:spPr>
                <a:xfrm>
                  <a:off x="654050" y="3376722"/>
                  <a:ext cx="965213" cy="578912"/>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Open Sans Semibold" panose="020B0706030804020204"/>
                  </a:endParaRPr>
                </a:p>
              </p:txBody>
            </p:sp>
            <p:sp>
              <p:nvSpPr>
                <p:cNvPr id="41" name="Rectangle 40">
                  <a:extLst>
                    <a:ext uri="{FF2B5EF4-FFF2-40B4-BE49-F238E27FC236}">
                      <a16:creationId xmlns:a16="http://schemas.microsoft.com/office/drawing/2014/main" id="{CF75F063-C23E-4FB6-85D5-E86364F17610}"/>
                    </a:ext>
                  </a:extLst>
                </p:cNvPr>
                <p:cNvSpPr/>
                <p:nvPr/>
              </p:nvSpPr>
              <p:spPr>
                <a:xfrm>
                  <a:off x="654050" y="3346895"/>
                  <a:ext cx="965213" cy="276999"/>
                </a:xfrm>
                <a:prstGeom prst="rect">
                  <a:avLst/>
                </a:prstGeom>
              </p:spPr>
              <p:txBody>
                <a:bodyPr wrap="square">
                  <a:spAutoFit/>
                </a:bodyPr>
                <a:lstStyle/>
                <a:p>
                  <a:pPr algn="ctr">
                    <a:defRPr sz="1800">
                      <a:solidFill>
                        <a:srgbClr val="000000"/>
                      </a:solidFill>
                    </a:defRPr>
                  </a:pPr>
                  <a:r>
                    <a:rPr lang="en-US" sz="600" b="1" dirty="0">
                      <a:solidFill>
                        <a:schemeClr val="bg1"/>
                      </a:solidFill>
                      <a:latin typeface="Open Sans Semibold" panose="020B0706030804020204"/>
                      <a:ea typeface="Open Sans Extrabold" panose="020B0906030804020204" pitchFamily="34" charset="0"/>
                      <a:cs typeface="Open Sans Extrabold" panose="020B0906030804020204" pitchFamily="34" charset="0"/>
                    </a:rPr>
                    <a:t>EXECUTED TRANSACTIONS</a:t>
                  </a:r>
                </a:p>
              </p:txBody>
            </p:sp>
            <p:sp>
              <p:nvSpPr>
                <p:cNvPr id="42" name="Shape 27">
                  <a:extLst>
                    <a:ext uri="{FF2B5EF4-FFF2-40B4-BE49-F238E27FC236}">
                      <a16:creationId xmlns:a16="http://schemas.microsoft.com/office/drawing/2014/main" id="{0E46C5C3-5817-4C66-8187-6F7F63B172B4}"/>
                    </a:ext>
                  </a:extLst>
                </p:cNvPr>
                <p:cNvSpPr/>
                <p:nvPr/>
              </p:nvSpPr>
              <p:spPr>
                <a:xfrm rot="10800000">
                  <a:off x="760698" y="3614115"/>
                  <a:ext cx="762000" cy="0"/>
                </a:xfrm>
                <a:prstGeom prst="line">
                  <a:avLst/>
                </a:prstGeom>
                <a:solidFill>
                  <a:srgbClr val="0075C0"/>
                </a:solidFill>
                <a:ln w="12700">
                  <a:solidFill>
                    <a:srgbClr val="E54E45"/>
                  </a:solidFill>
                  <a:miter lim="400000"/>
                </a:ln>
              </p:spPr>
              <p:txBody>
                <a:bodyPr lIns="0" tIns="0" rIns="0" bIns="0" anchor="ctr"/>
                <a:lstStyle/>
                <a:p>
                  <a:pPr lvl="0"/>
                  <a:endParaRPr sz="1000" dirty="0">
                    <a:latin typeface="Open Sans Semibold" panose="020B0706030804020204"/>
                    <a:ea typeface="Open Sans Semibold" panose="020B0706030804020204" pitchFamily="34" charset="0"/>
                    <a:cs typeface="Open Sans Semibold" panose="020B0706030804020204" pitchFamily="34" charset="0"/>
                  </a:endParaRPr>
                </a:p>
              </p:txBody>
            </p:sp>
          </p:grpSp>
          <p:sp>
            <p:nvSpPr>
              <p:cNvPr id="38" name="Rectangle 37">
                <a:extLst>
                  <a:ext uri="{FF2B5EF4-FFF2-40B4-BE49-F238E27FC236}">
                    <a16:creationId xmlns:a16="http://schemas.microsoft.com/office/drawing/2014/main" id="{1FE1F8AF-7FAF-48C3-A770-2BCBAC3B0F80}"/>
                  </a:ext>
                </a:extLst>
              </p:cNvPr>
              <p:cNvSpPr/>
              <p:nvPr/>
            </p:nvSpPr>
            <p:spPr>
              <a:xfrm>
                <a:off x="684339" y="3613388"/>
                <a:ext cx="896274" cy="338554"/>
              </a:xfrm>
              <a:prstGeom prst="rect">
                <a:avLst/>
              </a:prstGeom>
            </p:spPr>
            <p:txBody>
              <a:bodyPr wrap="square">
                <a:spAutoFit/>
              </a:bodyPr>
              <a:lstStyle/>
              <a:p>
                <a:pPr lvl="0" algn="ctr">
                  <a:defRPr sz="1800">
                    <a:solidFill>
                      <a:srgbClr val="000000"/>
                    </a:solidFill>
                  </a:defRPr>
                </a:pPr>
                <a:r>
                  <a:rPr lang="en-US" sz="1600" dirty="0">
                    <a:solidFill>
                      <a:schemeClr val="bg1"/>
                    </a:solidFill>
                    <a:latin typeface="Open Sans Semibold" panose="020B0706030804020204"/>
                    <a:ea typeface="Open Sans Semibold" panose="020B0706030804020204" pitchFamily="34" charset="0"/>
                    <a:cs typeface="Open Sans Semibold" panose="020B0706030804020204" pitchFamily="34" charset="0"/>
                  </a:rPr>
                  <a:t>90+</a:t>
                </a:r>
              </a:p>
            </p:txBody>
          </p:sp>
        </p:grpSp>
        <p:grpSp>
          <p:nvGrpSpPr>
            <p:cNvPr id="43" name="Group 42">
              <a:extLst>
                <a:ext uri="{FF2B5EF4-FFF2-40B4-BE49-F238E27FC236}">
                  <a16:creationId xmlns:a16="http://schemas.microsoft.com/office/drawing/2014/main" id="{A9777701-4C37-48FD-8127-CB229E4875ED}"/>
                </a:ext>
              </a:extLst>
            </p:cNvPr>
            <p:cNvGrpSpPr/>
            <p:nvPr/>
          </p:nvGrpSpPr>
          <p:grpSpPr>
            <a:xfrm>
              <a:off x="423058" y="4774690"/>
              <a:ext cx="965213" cy="608739"/>
              <a:chOff x="654050" y="3346895"/>
              <a:chExt cx="965213" cy="608739"/>
            </a:xfrm>
          </p:grpSpPr>
          <p:grpSp>
            <p:nvGrpSpPr>
              <p:cNvPr id="44" name="Group 43">
                <a:extLst>
                  <a:ext uri="{FF2B5EF4-FFF2-40B4-BE49-F238E27FC236}">
                    <a16:creationId xmlns:a16="http://schemas.microsoft.com/office/drawing/2014/main" id="{5D4E8AE0-D759-40A8-8348-69174C78E867}"/>
                  </a:ext>
                </a:extLst>
              </p:cNvPr>
              <p:cNvGrpSpPr/>
              <p:nvPr/>
            </p:nvGrpSpPr>
            <p:grpSpPr>
              <a:xfrm>
                <a:off x="654050" y="3346895"/>
                <a:ext cx="965213" cy="608739"/>
                <a:chOff x="654050" y="3346895"/>
                <a:chExt cx="965213" cy="608739"/>
              </a:xfrm>
            </p:grpSpPr>
            <p:sp>
              <p:nvSpPr>
                <p:cNvPr id="46" name="Rectangle 45">
                  <a:extLst>
                    <a:ext uri="{FF2B5EF4-FFF2-40B4-BE49-F238E27FC236}">
                      <a16:creationId xmlns:a16="http://schemas.microsoft.com/office/drawing/2014/main" id="{B3C5740B-ED5B-4C29-8F67-7051EF875FA6}"/>
                    </a:ext>
                  </a:extLst>
                </p:cNvPr>
                <p:cNvSpPr/>
                <p:nvPr/>
              </p:nvSpPr>
              <p:spPr>
                <a:xfrm>
                  <a:off x="654050" y="3376722"/>
                  <a:ext cx="965213" cy="578912"/>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Open Sans Semibold" panose="020B0706030804020204"/>
                  </a:endParaRPr>
                </a:p>
              </p:txBody>
            </p:sp>
            <p:sp>
              <p:nvSpPr>
                <p:cNvPr id="47" name="Rectangle 46">
                  <a:extLst>
                    <a:ext uri="{FF2B5EF4-FFF2-40B4-BE49-F238E27FC236}">
                      <a16:creationId xmlns:a16="http://schemas.microsoft.com/office/drawing/2014/main" id="{4B1E146E-1931-4F3E-965D-179122E24F38}"/>
                    </a:ext>
                  </a:extLst>
                </p:cNvPr>
                <p:cNvSpPr/>
                <p:nvPr/>
              </p:nvSpPr>
              <p:spPr>
                <a:xfrm>
                  <a:off x="654050" y="3346895"/>
                  <a:ext cx="965213" cy="276999"/>
                </a:xfrm>
                <a:prstGeom prst="rect">
                  <a:avLst/>
                </a:prstGeom>
              </p:spPr>
              <p:txBody>
                <a:bodyPr wrap="square">
                  <a:spAutoFit/>
                </a:bodyPr>
                <a:lstStyle/>
                <a:p>
                  <a:pPr algn="ctr">
                    <a:defRPr sz="1800">
                      <a:solidFill>
                        <a:srgbClr val="000000"/>
                      </a:solidFill>
                    </a:defRPr>
                  </a:pPr>
                  <a:r>
                    <a:rPr lang="en-US" sz="600" b="1" dirty="0">
                      <a:solidFill>
                        <a:schemeClr val="bg1"/>
                      </a:solidFill>
                      <a:latin typeface="Open Sans Semibold" panose="020B0706030804020204"/>
                      <a:ea typeface="Open Sans Extrabold" panose="020B0906030804020204" pitchFamily="34" charset="0"/>
                      <a:cs typeface="Open Sans Extrabold" panose="020B0906030804020204" pitchFamily="34" charset="0"/>
                    </a:rPr>
                    <a:t>DOLLAR VALUE OF </a:t>
                  </a:r>
                </a:p>
                <a:p>
                  <a:pPr algn="ctr">
                    <a:defRPr sz="1800">
                      <a:solidFill>
                        <a:srgbClr val="000000"/>
                      </a:solidFill>
                    </a:defRPr>
                  </a:pPr>
                  <a:r>
                    <a:rPr lang="en-US" sz="600" b="1" dirty="0">
                      <a:solidFill>
                        <a:schemeClr val="bg1"/>
                      </a:solidFill>
                      <a:latin typeface="Open Sans Semibold" panose="020B0706030804020204"/>
                      <a:ea typeface="Open Sans Extrabold" panose="020B0906030804020204" pitchFamily="34" charset="0"/>
                      <a:cs typeface="Open Sans Extrabold" panose="020B0906030804020204" pitchFamily="34" charset="0"/>
                    </a:rPr>
                    <a:t>TRANSACTIONS</a:t>
                  </a:r>
                </a:p>
              </p:txBody>
            </p:sp>
            <p:sp>
              <p:nvSpPr>
                <p:cNvPr id="48" name="Shape 27">
                  <a:extLst>
                    <a:ext uri="{FF2B5EF4-FFF2-40B4-BE49-F238E27FC236}">
                      <a16:creationId xmlns:a16="http://schemas.microsoft.com/office/drawing/2014/main" id="{033A010B-AEE5-455E-97FC-029E310CC896}"/>
                    </a:ext>
                  </a:extLst>
                </p:cNvPr>
                <p:cNvSpPr/>
                <p:nvPr/>
              </p:nvSpPr>
              <p:spPr>
                <a:xfrm rot="10800000">
                  <a:off x="760698" y="3614115"/>
                  <a:ext cx="762000" cy="0"/>
                </a:xfrm>
                <a:prstGeom prst="line">
                  <a:avLst/>
                </a:prstGeom>
                <a:solidFill>
                  <a:srgbClr val="0075C0"/>
                </a:solidFill>
                <a:ln w="12700">
                  <a:solidFill>
                    <a:srgbClr val="E54E45"/>
                  </a:solidFill>
                  <a:miter lim="400000"/>
                </a:ln>
              </p:spPr>
              <p:txBody>
                <a:bodyPr lIns="0" tIns="0" rIns="0" bIns="0" anchor="ctr"/>
                <a:lstStyle/>
                <a:p>
                  <a:pPr lvl="0"/>
                  <a:endParaRPr sz="1000" dirty="0">
                    <a:latin typeface="Open Sans Semibold" panose="020B0706030804020204"/>
                    <a:ea typeface="Open Sans Semibold" panose="020B0706030804020204" pitchFamily="34" charset="0"/>
                    <a:cs typeface="Open Sans Semibold" panose="020B0706030804020204" pitchFamily="34" charset="0"/>
                  </a:endParaRPr>
                </a:p>
              </p:txBody>
            </p:sp>
          </p:grpSp>
          <p:sp>
            <p:nvSpPr>
              <p:cNvPr id="45" name="Rectangle 44">
                <a:extLst>
                  <a:ext uri="{FF2B5EF4-FFF2-40B4-BE49-F238E27FC236}">
                    <a16:creationId xmlns:a16="http://schemas.microsoft.com/office/drawing/2014/main" id="{06F613DD-A9EB-43BF-9E0A-4CF87E3EC739}"/>
                  </a:ext>
                </a:extLst>
              </p:cNvPr>
              <p:cNvSpPr/>
              <p:nvPr/>
            </p:nvSpPr>
            <p:spPr>
              <a:xfrm>
                <a:off x="684339" y="3613388"/>
                <a:ext cx="896274" cy="338554"/>
              </a:xfrm>
              <a:prstGeom prst="rect">
                <a:avLst/>
              </a:prstGeom>
            </p:spPr>
            <p:txBody>
              <a:bodyPr wrap="square">
                <a:spAutoFit/>
              </a:bodyPr>
              <a:lstStyle/>
              <a:p>
                <a:pPr lvl="0" algn="ctr">
                  <a:defRPr sz="1800">
                    <a:solidFill>
                      <a:srgbClr val="000000"/>
                    </a:solidFill>
                  </a:defRPr>
                </a:pPr>
                <a:r>
                  <a:rPr lang="en-US" sz="1600" dirty="0">
                    <a:solidFill>
                      <a:schemeClr val="bg1"/>
                    </a:solidFill>
                    <a:latin typeface="Open Sans Semibold" panose="020B0706030804020204"/>
                    <a:ea typeface="Open Sans Semibold" panose="020B0706030804020204" pitchFamily="34" charset="0"/>
                    <a:cs typeface="Open Sans Semibold" panose="020B0706030804020204" pitchFamily="34" charset="0"/>
                  </a:rPr>
                  <a:t>$1.7bn</a:t>
                </a:r>
              </a:p>
            </p:txBody>
          </p:sp>
        </p:grpSp>
        <p:grpSp>
          <p:nvGrpSpPr>
            <p:cNvPr id="49" name="Group 48">
              <a:extLst>
                <a:ext uri="{FF2B5EF4-FFF2-40B4-BE49-F238E27FC236}">
                  <a16:creationId xmlns:a16="http://schemas.microsoft.com/office/drawing/2014/main" id="{1FD9145E-D345-472E-950E-07C1B6B453CB}"/>
                </a:ext>
              </a:extLst>
            </p:cNvPr>
            <p:cNvGrpSpPr/>
            <p:nvPr/>
          </p:nvGrpSpPr>
          <p:grpSpPr>
            <a:xfrm>
              <a:off x="1376733" y="4804405"/>
              <a:ext cx="1093569" cy="596457"/>
              <a:chOff x="1609935" y="4715986"/>
              <a:chExt cx="1093569" cy="596457"/>
            </a:xfrm>
          </p:grpSpPr>
          <p:grpSp>
            <p:nvGrpSpPr>
              <p:cNvPr id="50" name="Group 49">
                <a:extLst>
                  <a:ext uri="{FF2B5EF4-FFF2-40B4-BE49-F238E27FC236}">
                    <a16:creationId xmlns:a16="http://schemas.microsoft.com/office/drawing/2014/main" id="{3C516156-DB21-48F1-AADD-18B2A4196E1F}"/>
                  </a:ext>
                </a:extLst>
              </p:cNvPr>
              <p:cNvGrpSpPr/>
              <p:nvPr/>
            </p:nvGrpSpPr>
            <p:grpSpPr>
              <a:xfrm>
                <a:off x="1677004" y="4715986"/>
                <a:ext cx="965213" cy="578912"/>
                <a:chOff x="654050" y="3376722"/>
                <a:chExt cx="965213" cy="578912"/>
              </a:xfrm>
            </p:grpSpPr>
            <p:grpSp>
              <p:nvGrpSpPr>
                <p:cNvPr id="52" name="Group 51">
                  <a:extLst>
                    <a:ext uri="{FF2B5EF4-FFF2-40B4-BE49-F238E27FC236}">
                      <a16:creationId xmlns:a16="http://schemas.microsoft.com/office/drawing/2014/main" id="{06996AF9-7968-49AA-AE21-A955445F22D9}"/>
                    </a:ext>
                  </a:extLst>
                </p:cNvPr>
                <p:cNvGrpSpPr/>
                <p:nvPr/>
              </p:nvGrpSpPr>
              <p:grpSpPr>
                <a:xfrm>
                  <a:off x="654050" y="3376722"/>
                  <a:ext cx="965213" cy="578912"/>
                  <a:chOff x="654050" y="3376722"/>
                  <a:chExt cx="965213" cy="578912"/>
                </a:xfrm>
              </p:grpSpPr>
              <p:sp>
                <p:nvSpPr>
                  <p:cNvPr id="54" name="Rectangle 53">
                    <a:extLst>
                      <a:ext uri="{FF2B5EF4-FFF2-40B4-BE49-F238E27FC236}">
                        <a16:creationId xmlns:a16="http://schemas.microsoft.com/office/drawing/2014/main" id="{B5D1DC3A-FAF2-49B5-87A3-920141E09B93}"/>
                      </a:ext>
                    </a:extLst>
                  </p:cNvPr>
                  <p:cNvSpPr/>
                  <p:nvPr/>
                </p:nvSpPr>
                <p:spPr>
                  <a:xfrm>
                    <a:off x="654050" y="3376722"/>
                    <a:ext cx="965213" cy="578912"/>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Open Sans Semibold" panose="020B0706030804020204"/>
                    </a:endParaRPr>
                  </a:p>
                </p:txBody>
              </p:sp>
              <p:sp>
                <p:nvSpPr>
                  <p:cNvPr id="55" name="Rectangle 54">
                    <a:extLst>
                      <a:ext uri="{FF2B5EF4-FFF2-40B4-BE49-F238E27FC236}">
                        <a16:creationId xmlns:a16="http://schemas.microsoft.com/office/drawing/2014/main" id="{BCB4E230-BC30-4499-8F1E-CCFBE5AC60E8}"/>
                      </a:ext>
                    </a:extLst>
                  </p:cNvPr>
                  <p:cNvSpPr/>
                  <p:nvPr/>
                </p:nvSpPr>
                <p:spPr>
                  <a:xfrm>
                    <a:off x="654050" y="3393173"/>
                    <a:ext cx="965213" cy="184666"/>
                  </a:xfrm>
                  <a:prstGeom prst="rect">
                    <a:avLst/>
                  </a:prstGeom>
                </p:spPr>
                <p:txBody>
                  <a:bodyPr wrap="square">
                    <a:spAutoFit/>
                  </a:bodyPr>
                  <a:lstStyle/>
                  <a:p>
                    <a:pPr algn="ctr">
                      <a:defRPr sz="1800">
                        <a:solidFill>
                          <a:srgbClr val="000000"/>
                        </a:solidFill>
                      </a:defRPr>
                    </a:pPr>
                    <a:r>
                      <a:rPr lang="en-US" sz="600" b="1" dirty="0">
                        <a:solidFill>
                          <a:schemeClr val="bg1"/>
                        </a:solidFill>
                        <a:latin typeface="Open Sans Semibold" panose="020B0706030804020204"/>
                        <a:ea typeface="Open Sans Extrabold" panose="020B0906030804020204" pitchFamily="34" charset="0"/>
                        <a:cs typeface="Open Sans Extrabold" panose="020B0906030804020204" pitchFamily="34" charset="0"/>
                      </a:rPr>
                      <a:t>EXITS</a:t>
                    </a:r>
                  </a:p>
                </p:txBody>
              </p:sp>
              <p:sp>
                <p:nvSpPr>
                  <p:cNvPr id="56" name="Shape 27">
                    <a:extLst>
                      <a:ext uri="{FF2B5EF4-FFF2-40B4-BE49-F238E27FC236}">
                        <a16:creationId xmlns:a16="http://schemas.microsoft.com/office/drawing/2014/main" id="{AE08C12E-6E9E-4829-BEEB-6D5FA17A1A81}"/>
                      </a:ext>
                    </a:extLst>
                  </p:cNvPr>
                  <p:cNvSpPr/>
                  <p:nvPr/>
                </p:nvSpPr>
                <p:spPr>
                  <a:xfrm rot="10800000">
                    <a:off x="760698" y="3614115"/>
                    <a:ext cx="762000" cy="0"/>
                  </a:xfrm>
                  <a:prstGeom prst="line">
                    <a:avLst/>
                  </a:prstGeom>
                  <a:solidFill>
                    <a:srgbClr val="0075C0"/>
                  </a:solidFill>
                  <a:ln w="12700">
                    <a:solidFill>
                      <a:srgbClr val="E54E45"/>
                    </a:solidFill>
                    <a:miter lim="400000"/>
                  </a:ln>
                </p:spPr>
                <p:txBody>
                  <a:bodyPr lIns="0" tIns="0" rIns="0" bIns="0" anchor="ctr"/>
                  <a:lstStyle/>
                  <a:p>
                    <a:pPr lvl="0"/>
                    <a:endParaRPr sz="1000" dirty="0">
                      <a:latin typeface="Open Sans Semibold" panose="020B0706030804020204"/>
                      <a:ea typeface="Open Sans Semibold" panose="020B0706030804020204" pitchFamily="34" charset="0"/>
                      <a:cs typeface="Open Sans Semibold" panose="020B0706030804020204" pitchFamily="34" charset="0"/>
                    </a:endParaRPr>
                  </a:p>
                </p:txBody>
              </p:sp>
            </p:grpSp>
            <p:sp>
              <p:nvSpPr>
                <p:cNvPr id="53" name="Rectangle 52">
                  <a:extLst>
                    <a:ext uri="{FF2B5EF4-FFF2-40B4-BE49-F238E27FC236}">
                      <a16:creationId xmlns:a16="http://schemas.microsoft.com/office/drawing/2014/main" id="{26246E5C-8B2A-44A9-8143-3AEB041958B2}"/>
                    </a:ext>
                  </a:extLst>
                </p:cNvPr>
                <p:cNvSpPr/>
                <p:nvPr/>
              </p:nvSpPr>
              <p:spPr>
                <a:xfrm>
                  <a:off x="684339" y="3563148"/>
                  <a:ext cx="896274" cy="307777"/>
                </a:xfrm>
                <a:prstGeom prst="rect">
                  <a:avLst/>
                </a:prstGeom>
              </p:spPr>
              <p:txBody>
                <a:bodyPr wrap="square">
                  <a:spAutoFit/>
                </a:bodyPr>
                <a:lstStyle/>
                <a:p>
                  <a:pPr lvl="0" algn="ctr">
                    <a:defRPr sz="1800">
                      <a:solidFill>
                        <a:srgbClr val="000000"/>
                      </a:solidFill>
                    </a:defRPr>
                  </a:pPr>
                  <a:r>
                    <a:rPr lang="en-US" sz="1400" dirty="0">
                      <a:solidFill>
                        <a:schemeClr val="bg1"/>
                      </a:solidFill>
                      <a:latin typeface="Open Sans Semibold" panose="020B0706030804020204"/>
                      <a:ea typeface="Open Sans Semibold" panose="020B0706030804020204" pitchFamily="34" charset="0"/>
                      <a:cs typeface="Open Sans Semibold" panose="020B0706030804020204" pitchFamily="34" charset="0"/>
                    </a:rPr>
                    <a:t>19</a:t>
                  </a:r>
                </a:p>
              </p:txBody>
            </p:sp>
          </p:grpSp>
          <p:sp>
            <p:nvSpPr>
              <p:cNvPr id="51" name="Rectangle 50">
                <a:extLst>
                  <a:ext uri="{FF2B5EF4-FFF2-40B4-BE49-F238E27FC236}">
                    <a16:creationId xmlns:a16="http://schemas.microsoft.com/office/drawing/2014/main" id="{7566C363-00EB-456C-A490-691812980872}"/>
                  </a:ext>
                </a:extLst>
              </p:cNvPr>
              <p:cNvSpPr/>
              <p:nvPr/>
            </p:nvSpPr>
            <p:spPr>
              <a:xfrm>
                <a:off x="1609935" y="5127777"/>
                <a:ext cx="1093569" cy="184666"/>
              </a:xfrm>
              <a:prstGeom prst="rect">
                <a:avLst/>
              </a:prstGeom>
            </p:spPr>
            <p:txBody>
              <a:bodyPr wrap="none">
                <a:spAutoFit/>
              </a:bodyPr>
              <a:lstStyle/>
              <a:p>
                <a:pPr lvl="0">
                  <a:defRPr sz="1800">
                    <a:solidFill>
                      <a:srgbClr val="000000"/>
                    </a:solidFill>
                  </a:defRPr>
                </a:pPr>
                <a:r>
                  <a:rPr lang="en-US" sz="600" dirty="0">
                    <a:solidFill>
                      <a:schemeClr val="bg1"/>
                    </a:solidFill>
                    <a:latin typeface="Open Sans Semibold" panose="020B0706030804020204"/>
                    <a:ea typeface="Open Sans Light" panose="020B0306030504020204" pitchFamily="34" charset="0"/>
                    <a:cs typeface="Open Sans Light" panose="020B0306030504020204" pitchFamily="34" charset="0"/>
                  </a:rPr>
                  <a:t>14 IPO’s and 5 trade sales</a:t>
                </a:r>
              </a:p>
            </p:txBody>
          </p:sp>
        </p:grpSp>
      </p:grpSp>
    </p:spTree>
    <p:extLst>
      <p:ext uri="{BB962C8B-B14F-4D97-AF65-F5344CB8AC3E}">
        <p14:creationId xmlns:p14="http://schemas.microsoft.com/office/powerpoint/2010/main" val="236076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r.Najjad Zeenni - Chairman"/>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759" y="1101673"/>
            <a:ext cx="853200" cy="82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ssem Zainal - Independent Board Membe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7179" y="4688924"/>
            <a:ext cx="853200" cy="824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61"/>
          <p:cNvSpPr>
            <a:spLocks noGrp="1"/>
          </p:cNvSpPr>
          <p:nvPr>
            <p:ph type="body" sz="quarter" idx="4294967295"/>
          </p:nvPr>
        </p:nvSpPr>
        <p:spPr>
          <a:xfrm>
            <a:off x="1174236" y="1063035"/>
            <a:ext cx="3184972" cy="1357109"/>
          </a:xfrm>
          <a:prstGeom prst="rect">
            <a:avLst/>
          </a:prstGeom>
          <a:solidFill>
            <a:srgbClr val="BDCBCF"/>
          </a:solidFill>
          <a:ln>
            <a:solidFill>
              <a:schemeClr val="accent1"/>
            </a:solidFill>
          </a:ln>
        </p:spPr>
        <p:txBody>
          <a:bodyPr/>
          <a:lstStyle/>
          <a:p>
            <a:pPr marL="0" indent="0">
              <a:spcBef>
                <a:spcPts val="0"/>
              </a:spcBef>
              <a:buNone/>
            </a:pPr>
            <a:r>
              <a:rPr lang="en-US" sz="1000" b="1" dirty="0">
                <a:solidFill>
                  <a:srgbClr val="192541"/>
                </a:solidFill>
                <a:latin typeface="+mj-lt"/>
                <a:cs typeface="Arial" panose="020B0604020202020204" pitchFamily="34" charset="0"/>
              </a:rPr>
              <a:t>Mr. Najjad Ahmad Zeenni</a:t>
            </a:r>
            <a:endParaRPr lang="en-US" sz="1000" dirty="0">
              <a:solidFill>
                <a:srgbClr val="192541"/>
              </a:solidFill>
              <a:latin typeface="+mj-lt"/>
              <a:cs typeface="Arial" panose="020B0604020202020204" pitchFamily="34" charset="0"/>
            </a:endParaRP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Former CEO of NPCC Abu Dhabi </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President, Valentine Maritime NAZCO Marine and Al </a:t>
            </a:r>
            <a:r>
              <a:rPr lang="en-US" sz="1000" dirty="0" err="1">
                <a:solidFill>
                  <a:srgbClr val="595959"/>
                </a:solidFill>
                <a:latin typeface="TradeGothic LT" panose="02000503020000020004" pitchFamily="2" charset="0"/>
              </a:rPr>
              <a:t>Maha</a:t>
            </a:r>
            <a:r>
              <a:rPr lang="en-US" sz="1000" dirty="0">
                <a:solidFill>
                  <a:srgbClr val="595959"/>
                </a:solidFill>
                <a:latin typeface="TradeGothic LT" panose="02000503020000020004" pitchFamily="2" charset="0"/>
              </a:rPr>
              <a:t> Productions</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Chairman, Horizon Survey &amp; Horizon Geotechnical</a:t>
            </a:r>
          </a:p>
        </p:txBody>
      </p:sp>
      <p:cxnSp>
        <p:nvCxnSpPr>
          <p:cNvPr id="10" name="Straight Connector 9"/>
          <p:cNvCxnSpPr/>
          <p:nvPr/>
        </p:nvCxnSpPr>
        <p:spPr>
          <a:xfrm flipH="1">
            <a:off x="4486994" y="1057294"/>
            <a:ext cx="0" cy="504000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61"/>
          <p:cNvSpPr>
            <a:spLocks noGrp="1"/>
          </p:cNvSpPr>
          <p:nvPr>
            <p:ph type="body" sz="quarter" idx="4294967295"/>
          </p:nvPr>
        </p:nvSpPr>
        <p:spPr>
          <a:xfrm>
            <a:off x="4622230" y="4653136"/>
            <a:ext cx="3184972" cy="1444158"/>
          </a:xfrm>
          <a:prstGeom prst="rect">
            <a:avLst/>
          </a:prstGeom>
          <a:solidFill>
            <a:srgbClr val="BDCBCF"/>
          </a:solidFill>
          <a:ln>
            <a:solidFill>
              <a:schemeClr val="accent1"/>
            </a:solidFill>
          </a:ln>
        </p:spPr>
        <p:txBody>
          <a:bodyPr/>
          <a:lstStyle/>
          <a:p>
            <a:pPr marL="0" indent="0">
              <a:spcBef>
                <a:spcPts val="0"/>
              </a:spcBef>
              <a:buNone/>
            </a:pPr>
            <a:r>
              <a:rPr lang="en-US" sz="1000" b="1" dirty="0">
                <a:solidFill>
                  <a:srgbClr val="192541"/>
                </a:solidFill>
                <a:latin typeface="+mj-lt"/>
                <a:cs typeface="Arial" panose="020B0604020202020204" pitchFamily="34" charset="0"/>
              </a:rPr>
              <a:t>Mr. Jassem Zainal</a:t>
            </a:r>
          </a:p>
          <a:p>
            <a:pPr marL="242619" marR="175225" indent="-242619">
              <a:lnSpc>
                <a:spcPct val="90000"/>
              </a:lnSpc>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Chairman and CEO, </a:t>
            </a:r>
            <a:r>
              <a:rPr lang="en-US" sz="1000" dirty="0" err="1">
                <a:solidFill>
                  <a:srgbClr val="595959"/>
                </a:solidFill>
                <a:latin typeface="TradeGothic LT" panose="02000503020000020004" pitchFamily="2" charset="0"/>
              </a:rPr>
              <a:t>Arzan</a:t>
            </a:r>
            <a:r>
              <a:rPr lang="en-US" sz="1000" dirty="0">
                <a:solidFill>
                  <a:srgbClr val="595959"/>
                </a:solidFill>
                <a:latin typeface="TradeGothic LT" panose="02000503020000020004" pitchFamily="2" charset="0"/>
              </a:rPr>
              <a:t> Financial Group  </a:t>
            </a:r>
          </a:p>
          <a:p>
            <a:pPr marL="242619" marR="175225" indent="-242619">
              <a:lnSpc>
                <a:spcPct val="90000"/>
              </a:lnSpc>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Deputy Chairman and acting CEO for Addax Investment Bank</a:t>
            </a:r>
          </a:p>
          <a:p>
            <a:pPr marL="242619" marR="175225" indent="-242619">
              <a:lnSpc>
                <a:spcPct val="90000"/>
              </a:lnSpc>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Board Member of Bank of Bahrain and Kuwait, Kuwait International Bank, Miami International Securities Exchange (MIAX)</a:t>
            </a:r>
          </a:p>
        </p:txBody>
      </p:sp>
      <p:pic>
        <p:nvPicPr>
          <p:cNvPr id="1034" name="Picture 10" descr="Sheikh Khalid Al Mashani - Board Membe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759" y="2640318"/>
            <a:ext cx="853200" cy="8244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61"/>
          <p:cNvSpPr>
            <a:spLocks noGrp="1"/>
          </p:cNvSpPr>
          <p:nvPr>
            <p:ph type="body" sz="quarter" idx="4294967295"/>
          </p:nvPr>
        </p:nvSpPr>
        <p:spPr>
          <a:xfrm>
            <a:off x="217405" y="1950901"/>
            <a:ext cx="993908" cy="237271"/>
          </a:xfrm>
          <a:prstGeom prst="rect">
            <a:avLst/>
          </a:prstGeom>
          <a:ln>
            <a:noFill/>
          </a:ln>
        </p:spPr>
        <p:txBody>
          <a:bodyPr lIns="0" tIns="0" rIns="0" bIns="0" anchor="ctr"/>
          <a:lstStyle/>
          <a:p>
            <a:pPr marL="0" indent="0" algn="ctr">
              <a:spcBef>
                <a:spcPts val="0"/>
              </a:spcBef>
              <a:buNone/>
            </a:pPr>
            <a:r>
              <a:rPr lang="en-US" sz="800" b="1" dirty="0">
                <a:solidFill>
                  <a:srgbClr val="192541"/>
                </a:solidFill>
                <a:latin typeface="Arial" panose="020B0604020202020204" pitchFamily="34" charset="0"/>
                <a:cs typeface="Arial" panose="020B0604020202020204" pitchFamily="34" charset="0"/>
              </a:rPr>
              <a:t>Chairman</a:t>
            </a:r>
          </a:p>
        </p:txBody>
      </p:sp>
      <p:sp>
        <p:nvSpPr>
          <p:cNvPr id="26" name="Text Placeholder 61"/>
          <p:cNvSpPr>
            <a:spLocks noGrp="1"/>
          </p:cNvSpPr>
          <p:nvPr>
            <p:ph type="body" sz="quarter" idx="4294967295"/>
          </p:nvPr>
        </p:nvSpPr>
        <p:spPr>
          <a:xfrm>
            <a:off x="217405" y="3483989"/>
            <a:ext cx="993908" cy="237271"/>
          </a:xfrm>
          <a:prstGeom prst="rect">
            <a:avLst/>
          </a:prstGeom>
          <a:ln>
            <a:noFill/>
          </a:ln>
        </p:spPr>
        <p:txBody>
          <a:bodyPr lIns="0" tIns="0" rIns="0" bIns="0" anchor="ctr"/>
          <a:lstStyle/>
          <a:p>
            <a:pPr marL="0" indent="0" algn="ctr">
              <a:spcBef>
                <a:spcPts val="0"/>
              </a:spcBef>
              <a:buNone/>
            </a:pPr>
            <a:r>
              <a:rPr lang="en-US" sz="800" b="1" dirty="0">
                <a:solidFill>
                  <a:srgbClr val="192541"/>
                </a:solidFill>
                <a:latin typeface="Arial" panose="020B0604020202020204" pitchFamily="34" charset="0"/>
                <a:cs typeface="Arial" panose="020B0604020202020204" pitchFamily="34" charset="0"/>
              </a:rPr>
              <a:t>Board Member</a:t>
            </a:r>
          </a:p>
        </p:txBody>
      </p:sp>
      <p:sp>
        <p:nvSpPr>
          <p:cNvPr id="27" name="Text Placeholder 61"/>
          <p:cNvSpPr>
            <a:spLocks noGrp="1"/>
          </p:cNvSpPr>
          <p:nvPr>
            <p:ph type="body" sz="quarter" idx="4294967295"/>
          </p:nvPr>
        </p:nvSpPr>
        <p:spPr>
          <a:xfrm>
            <a:off x="7779704" y="5519579"/>
            <a:ext cx="993908" cy="357693"/>
          </a:xfrm>
          <a:prstGeom prst="rect">
            <a:avLst/>
          </a:prstGeom>
          <a:ln>
            <a:noFill/>
          </a:ln>
        </p:spPr>
        <p:txBody>
          <a:bodyPr lIns="0" tIns="0" rIns="0" bIns="0" anchor="ctr"/>
          <a:lstStyle/>
          <a:p>
            <a:pPr marL="0" indent="0" algn="ctr">
              <a:spcBef>
                <a:spcPts val="0"/>
              </a:spcBef>
              <a:buNone/>
            </a:pPr>
            <a:r>
              <a:rPr lang="en-US" sz="800" b="1" dirty="0">
                <a:solidFill>
                  <a:srgbClr val="192541"/>
                </a:solidFill>
                <a:latin typeface="Arial" panose="020B0604020202020204" pitchFamily="34" charset="0"/>
                <a:cs typeface="Arial" panose="020B0604020202020204" pitchFamily="34" charset="0"/>
              </a:rPr>
              <a:t>Board Member</a:t>
            </a:r>
          </a:p>
        </p:txBody>
      </p:sp>
      <p:sp>
        <p:nvSpPr>
          <p:cNvPr id="4" name="Rectangle 3"/>
          <p:cNvSpPr/>
          <p:nvPr/>
        </p:nvSpPr>
        <p:spPr>
          <a:xfrm>
            <a:off x="257272" y="1063035"/>
            <a:ext cx="4101936" cy="1357109"/>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40" name="Rectangle 39"/>
          <p:cNvSpPr/>
          <p:nvPr/>
        </p:nvSpPr>
        <p:spPr>
          <a:xfrm>
            <a:off x="4621233" y="4653136"/>
            <a:ext cx="4101936" cy="144415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43" name="Rectangle 42"/>
          <p:cNvSpPr/>
          <p:nvPr/>
        </p:nvSpPr>
        <p:spPr>
          <a:xfrm>
            <a:off x="257272" y="2601130"/>
            <a:ext cx="4101936" cy="187161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p:txBody>
          <a:bodyPr/>
          <a:lstStyle/>
          <a:p>
            <a:fld id="{B6DC54E5-E863-4E58-9020-CC36B4443620}" type="slidenum">
              <a:rPr lang="en-US" smtClean="0"/>
              <a:pPr/>
              <a:t>8</a:t>
            </a:fld>
            <a:endParaRPr lang="en-US" dirty="0"/>
          </a:p>
        </p:txBody>
      </p:sp>
      <p:sp>
        <p:nvSpPr>
          <p:cNvPr id="42" name="Text Placeholder 1">
            <a:extLst>
              <a:ext uri="{FF2B5EF4-FFF2-40B4-BE49-F238E27FC236}">
                <a16:creationId xmlns:a16="http://schemas.microsoft.com/office/drawing/2014/main" id="{2B0F5B05-3EC2-43A2-A7AB-0C3B25C032F1}"/>
              </a:ext>
            </a:extLst>
          </p:cNvPr>
          <p:cNvSpPr txBox="1">
            <a:spLocks/>
          </p:cNvSpPr>
          <p:nvPr/>
        </p:nvSpPr>
        <p:spPr>
          <a:xfrm>
            <a:off x="162000" y="234000"/>
            <a:ext cx="8543169" cy="512784"/>
          </a:xfrm>
          <a:prstGeom prst="rect">
            <a:avLst/>
          </a:prstGeom>
        </p:spPr>
        <p:txBody>
          <a:bodyPr/>
          <a:lstStyle>
            <a:lvl1pPr marL="0" indent="0" algn="l" defTabSz="914400" rtl="0" eaLnBrk="1" latinLnBrk="0" hangingPunct="1">
              <a:spcBef>
                <a:spcPct val="20000"/>
              </a:spcBef>
              <a:buFont typeface="Arial"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mj-lt"/>
              </a:rPr>
              <a:t>Regulus Asset Management Limited: </a:t>
            </a:r>
            <a:r>
              <a:rPr lang="en-US" sz="2800" dirty="0">
                <a:solidFill>
                  <a:srgbClr val="B88C2E"/>
                </a:solidFill>
                <a:latin typeface="+mj-lt"/>
              </a:rPr>
              <a:t>Board of Directors</a:t>
            </a:r>
          </a:p>
        </p:txBody>
      </p:sp>
      <p:sp>
        <p:nvSpPr>
          <p:cNvPr id="44" name="Text Placeholder 61"/>
          <p:cNvSpPr>
            <a:spLocks noGrp="1"/>
          </p:cNvSpPr>
          <p:nvPr>
            <p:ph type="body" sz="quarter" idx="4294967295"/>
          </p:nvPr>
        </p:nvSpPr>
        <p:spPr>
          <a:xfrm>
            <a:off x="1174236" y="4653136"/>
            <a:ext cx="3184972" cy="1444158"/>
          </a:xfrm>
          <a:prstGeom prst="rect">
            <a:avLst/>
          </a:prstGeom>
          <a:solidFill>
            <a:srgbClr val="BDCBCF"/>
          </a:solidFill>
          <a:ln>
            <a:solidFill>
              <a:schemeClr val="accent1"/>
            </a:solidFill>
          </a:ln>
        </p:spPr>
        <p:txBody>
          <a:bodyPr/>
          <a:lstStyle/>
          <a:p>
            <a:pPr marL="0" indent="0">
              <a:spcBef>
                <a:spcPts val="0"/>
              </a:spcBef>
              <a:buNone/>
            </a:pPr>
            <a:r>
              <a:rPr lang="en-US" sz="1000" b="1" dirty="0">
                <a:solidFill>
                  <a:srgbClr val="192541"/>
                </a:solidFill>
                <a:latin typeface="+mj-lt"/>
                <a:cs typeface="Arial" panose="020B0604020202020204" pitchFamily="34" charset="0"/>
              </a:rPr>
              <a:t>Mr. Shailesh Dash, CFA</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Shailesh is the founder and CEO of Regulus Asset Management Limited. For further information, please refer to page 5</a:t>
            </a:r>
          </a:p>
        </p:txBody>
      </p:sp>
      <p:sp>
        <p:nvSpPr>
          <p:cNvPr id="48" name="Text Placeholder 61"/>
          <p:cNvSpPr>
            <a:spLocks noGrp="1"/>
          </p:cNvSpPr>
          <p:nvPr>
            <p:ph type="body" sz="quarter" idx="4294967295"/>
          </p:nvPr>
        </p:nvSpPr>
        <p:spPr>
          <a:xfrm>
            <a:off x="217405" y="5519579"/>
            <a:ext cx="993908" cy="357693"/>
          </a:xfrm>
          <a:prstGeom prst="rect">
            <a:avLst/>
          </a:prstGeom>
          <a:ln>
            <a:noFill/>
          </a:ln>
        </p:spPr>
        <p:txBody>
          <a:bodyPr lIns="0" tIns="0" rIns="0" bIns="0" anchor="ctr"/>
          <a:lstStyle/>
          <a:p>
            <a:pPr marL="0" indent="0" algn="ctr">
              <a:spcBef>
                <a:spcPts val="0"/>
              </a:spcBef>
              <a:buNone/>
            </a:pPr>
            <a:r>
              <a:rPr lang="en-US" sz="800" b="1" dirty="0">
                <a:solidFill>
                  <a:srgbClr val="192541"/>
                </a:solidFill>
                <a:latin typeface="Arial" panose="020B0604020202020204" pitchFamily="34" charset="0"/>
                <a:cs typeface="Arial" panose="020B0604020202020204" pitchFamily="34" charset="0"/>
              </a:rPr>
              <a:t>Founder, CEO </a:t>
            </a:r>
          </a:p>
          <a:p>
            <a:pPr marL="0" indent="0" algn="ctr">
              <a:spcBef>
                <a:spcPts val="0"/>
              </a:spcBef>
              <a:buNone/>
            </a:pPr>
            <a:r>
              <a:rPr lang="en-US" sz="800" b="1" dirty="0">
                <a:solidFill>
                  <a:srgbClr val="192541"/>
                </a:solidFill>
                <a:latin typeface="Arial" panose="020B0604020202020204" pitchFamily="34" charset="0"/>
                <a:cs typeface="Arial" panose="020B0604020202020204" pitchFamily="34" charset="0"/>
              </a:rPr>
              <a:t>&amp; Board Member</a:t>
            </a:r>
          </a:p>
        </p:txBody>
      </p:sp>
      <p:sp>
        <p:nvSpPr>
          <p:cNvPr id="49" name="Rectangle 48"/>
          <p:cNvSpPr/>
          <p:nvPr/>
        </p:nvSpPr>
        <p:spPr>
          <a:xfrm>
            <a:off x="250820" y="4653136"/>
            <a:ext cx="4101936" cy="144415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pic>
        <p:nvPicPr>
          <p:cNvPr id="52" name="Picture Placeholder 7">
            <a:extLst>
              <a:ext uri="{FF2B5EF4-FFF2-40B4-BE49-F238E27FC236}">
                <a16:creationId xmlns:a16="http://schemas.microsoft.com/office/drawing/2014/main" id="{16F3D935-DE18-4AE6-9AF7-FF39D6B452DD}"/>
              </a:ext>
            </a:extLst>
          </p:cNvPr>
          <p:cNvPicPr>
            <a:picLocks/>
          </p:cNvPicPr>
          <p:nvPr/>
        </p:nvPicPr>
        <p:blipFill rotWithShape="1">
          <a:blip r:embed="rId5" cstate="print">
            <a:clrChange>
              <a:clrFrom>
                <a:srgbClr val="939AA6"/>
              </a:clrFrom>
              <a:clrTo>
                <a:srgbClr val="939AA6">
                  <a:alpha val="0"/>
                </a:srgbClr>
              </a:clrTo>
            </a:clrChange>
            <a:extLst>
              <a:ext uri="{28A0092B-C50C-407E-A947-70E740481C1C}">
                <a14:useLocalDpi xmlns:a14="http://schemas.microsoft.com/office/drawing/2010/main" val="0"/>
              </a:ext>
            </a:extLst>
          </a:blip>
          <a:srcRect l="16876" r="16876" b="3903"/>
          <a:stretch/>
        </p:blipFill>
        <p:spPr>
          <a:xfrm>
            <a:off x="287759" y="4688924"/>
            <a:ext cx="853200" cy="824400"/>
          </a:xfrm>
          <a:prstGeom prst="rect">
            <a:avLst/>
          </a:prstGeom>
        </p:spPr>
      </p:pic>
      <p:sp>
        <p:nvSpPr>
          <p:cNvPr id="53" name="Text Placeholder 61"/>
          <p:cNvSpPr>
            <a:spLocks noGrp="1"/>
          </p:cNvSpPr>
          <p:nvPr>
            <p:ph type="body" sz="quarter" idx="4294967295"/>
          </p:nvPr>
        </p:nvSpPr>
        <p:spPr>
          <a:xfrm>
            <a:off x="1174236" y="2600536"/>
            <a:ext cx="3184972" cy="1872208"/>
          </a:xfrm>
          <a:prstGeom prst="rect">
            <a:avLst/>
          </a:prstGeom>
          <a:solidFill>
            <a:srgbClr val="BDCBCF"/>
          </a:solidFill>
          <a:ln>
            <a:solidFill>
              <a:schemeClr val="accent1"/>
            </a:solidFill>
          </a:ln>
        </p:spPr>
        <p:txBody>
          <a:bodyPr/>
          <a:lstStyle/>
          <a:p>
            <a:pPr marL="0" indent="0">
              <a:spcBef>
                <a:spcPts val="0"/>
              </a:spcBef>
              <a:buNone/>
            </a:pPr>
            <a:r>
              <a:rPr lang="en-US" sz="1000" b="1" dirty="0">
                <a:solidFill>
                  <a:srgbClr val="192541"/>
                </a:solidFill>
                <a:latin typeface="+mj-lt"/>
                <a:cs typeface="Arial" panose="020B0604020202020204" pitchFamily="34" charset="0"/>
              </a:rPr>
              <a:t>Sheikh Khalid Al Mashani</a:t>
            </a:r>
            <a:endParaRPr lang="en-US" sz="1000" dirty="0">
              <a:solidFill>
                <a:srgbClr val="192541"/>
              </a:solidFill>
              <a:latin typeface="+mj-lt"/>
              <a:cs typeface="Arial" panose="020B0604020202020204" pitchFamily="34" charset="0"/>
            </a:endParaRP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Chairman, Bank Muscat </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Vice Chairman, Al Salam Bank</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Chairman, Dhofar International Development</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Deputy Chairman, Al Omaniya Financial Services</a:t>
            </a:r>
          </a:p>
        </p:txBody>
      </p:sp>
      <p:pic>
        <p:nvPicPr>
          <p:cNvPr id="31" name="Picture 8" descr="Sheikh Saqer Humaid Abdulla Al Qassimi - Independent Board Member">
            <a:extLst>
              <a:ext uri="{FF2B5EF4-FFF2-40B4-BE49-F238E27FC236}">
                <a16:creationId xmlns:a16="http://schemas.microsoft.com/office/drawing/2014/main" id="{196D22BE-A161-40AD-9422-1ACCEAF6FAFE}"/>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5767" y="2640318"/>
            <a:ext cx="854612" cy="822960"/>
          </a:xfrm>
          <a:prstGeom prst="rect">
            <a:avLst/>
          </a:prstGeom>
          <a:noFill/>
          <a:extLst>
            <a:ext uri="{909E8E84-426E-40DD-AFC4-6F175D3DCCD1}">
              <a14:hiddenFill xmlns:a14="http://schemas.microsoft.com/office/drawing/2010/main">
                <a:solidFill>
                  <a:srgbClr val="FFFFFF"/>
                </a:solidFill>
              </a14:hiddenFill>
            </a:ext>
          </a:extLst>
        </p:spPr>
      </p:pic>
      <p:sp>
        <p:nvSpPr>
          <p:cNvPr id="32" name="Text Placeholder 61">
            <a:extLst>
              <a:ext uri="{FF2B5EF4-FFF2-40B4-BE49-F238E27FC236}">
                <a16:creationId xmlns:a16="http://schemas.microsoft.com/office/drawing/2014/main" id="{B71D1485-3972-4B8B-BB6C-4198A51C1453}"/>
              </a:ext>
            </a:extLst>
          </p:cNvPr>
          <p:cNvSpPr txBox="1">
            <a:spLocks/>
          </p:cNvSpPr>
          <p:nvPr/>
        </p:nvSpPr>
        <p:spPr>
          <a:xfrm>
            <a:off x="4622230" y="2600536"/>
            <a:ext cx="3184972" cy="1872208"/>
          </a:xfrm>
          <a:prstGeom prst="rect">
            <a:avLst/>
          </a:prstGeom>
          <a:solidFill>
            <a:srgbClr val="BDCBCF"/>
          </a:solidFill>
          <a:ln>
            <a:solidFill>
              <a:schemeClr val="accent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000" b="1" dirty="0">
                <a:solidFill>
                  <a:srgbClr val="192541"/>
                </a:solidFill>
                <a:latin typeface="+mj-lt"/>
                <a:cs typeface="Arial" panose="020B0604020202020204" pitchFamily="34" charset="0"/>
              </a:rPr>
              <a:t>Sheikh Saqer Humaid Abdulla Al Qassimi</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Chairman &amp; Head of Remuneration Committee, Planet Pharmacy</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Board member &amp; Head of Audit committee, Julphar Pharmaceutical </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Former Board Member of RAK Petroleum Company </a:t>
            </a:r>
          </a:p>
        </p:txBody>
      </p:sp>
      <p:sp>
        <p:nvSpPr>
          <p:cNvPr id="33" name="Text Placeholder 61">
            <a:extLst>
              <a:ext uri="{FF2B5EF4-FFF2-40B4-BE49-F238E27FC236}">
                <a16:creationId xmlns:a16="http://schemas.microsoft.com/office/drawing/2014/main" id="{35A0B57D-CF60-46FB-81AC-3804268CFC16}"/>
              </a:ext>
            </a:extLst>
          </p:cNvPr>
          <p:cNvSpPr txBox="1">
            <a:spLocks/>
          </p:cNvSpPr>
          <p:nvPr/>
        </p:nvSpPr>
        <p:spPr>
          <a:xfrm>
            <a:off x="7779704" y="3483989"/>
            <a:ext cx="993908" cy="248760"/>
          </a:xfrm>
          <a:prstGeom prst="rect">
            <a:avLst/>
          </a:prstGeom>
          <a:ln>
            <a:noFill/>
          </a:ln>
        </p:spPr>
        <p:txBody>
          <a:bodyPr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800" b="1" dirty="0">
                <a:solidFill>
                  <a:srgbClr val="192541"/>
                </a:solidFill>
                <a:latin typeface="Arial" panose="020B0604020202020204" pitchFamily="34" charset="0"/>
                <a:cs typeface="Arial" panose="020B0604020202020204" pitchFamily="34" charset="0"/>
              </a:rPr>
              <a:t>Board Member</a:t>
            </a:r>
          </a:p>
        </p:txBody>
      </p:sp>
      <p:sp>
        <p:nvSpPr>
          <p:cNvPr id="34" name="Rectangle 33">
            <a:extLst>
              <a:ext uri="{FF2B5EF4-FFF2-40B4-BE49-F238E27FC236}">
                <a16:creationId xmlns:a16="http://schemas.microsoft.com/office/drawing/2014/main" id="{7B9B9E48-7347-4F4B-A830-4BD99267CAC0}"/>
              </a:ext>
            </a:extLst>
          </p:cNvPr>
          <p:cNvSpPr/>
          <p:nvPr/>
        </p:nvSpPr>
        <p:spPr>
          <a:xfrm>
            <a:off x="4622230" y="2600536"/>
            <a:ext cx="4101936" cy="1878463"/>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pic>
        <p:nvPicPr>
          <p:cNvPr id="29" name="Picture 4" descr="Hamad Jasim Al Darwish - Vice chairman">
            <a:extLst>
              <a:ext uri="{FF2B5EF4-FFF2-40B4-BE49-F238E27FC236}">
                <a16:creationId xmlns:a16="http://schemas.microsoft.com/office/drawing/2014/main" id="{7E3FC998-6AD8-4259-BE08-0E29F263C8BD}"/>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63772" y="1101673"/>
            <a:ext cx="798603" cy="730044"/>
          </a:xfrm>
          <a:prstGeom prst="rect">
            <a:avLst/>
          </a:prstGeom>
          <a:noFill/>
          <a:extLst>
            <a:ext uri="{909E8E84-426E-40DD-AFC4-6F175D3DCCD1}">
              <a14:hiddenFill xmlns:a14="http://schemas.microsoft.com/office/drawing/2010/main">
                <a:solidFill>
                  <a:srgbClr val="FFFFFF"/>
                </a:solidFill>
              </a14:hiddenFill>
            </a:ext>
          </a:extLst>
        </p:spPr>
      </p:pic>
      <p:sp>
        <p:nvSpPr>
          <p:cNvPr id="35" name="Text Placeholder 61">
            <a:extLst>
              <a:ext uri="{FF2B5EF4-FFF2-40B4-BE49-F238E27FC236}">
                <a16:creationId xmlns:a16="http://schemas.microsoft.com/office/drawing/2014/main" id="{432A28EB-C5AB-4887-926E-4EB9B721A7F3}"/>
              </a:ext>
            </a:extLst>
          </p:cNvPr>
          <p:cNvSpPr txBox="1">
            <a:spLocks/>
          </p:cNvSpPr>
          <p:nvPr/>
        </p:nvSpPr>
        <p:spPr>
          <a:xfrm>
            <a:off x="4622229" y="1063035"/>
            <a:ext cx="3241541" cy="1382021"/>
          </a:xfrm>
          <a:prstGeom prst="rect">
            <a:avLst/>
          </a:prstGeom>
          <a:solidFill>
            <a:srgbClr val="BDCBCF"/>
          </a:solidFill>
          <a:ln>
            <a:solidFill>
              <a:schemeClr val="accent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000" b="1" dirty="0">
                <a:solidFill>
                  <a:srgbClr val="192541"/>
                </a:solidFill>
                <a:latin typeface="+mj-lt"/>
                <a:cs typeface="Arial" panose="020B0604020202020204" pitchFamily="34" charset="0"/>
              </a:rPr>
              <a:t>Mr. Hamad Jassim Al Darwish</a:t>
            </a:r>
            <a:endParaRPr lang="en-US" sz="1000" dirty="0">
              <a:solidFill>
                <a:srgbClr val="192541"/>
              </a:solidFill>
              <a:latin typeface="+mj-lt"/>
              <a:cs typeface="Arial" panose="020B0604020202020204" pitchFamily="34" charset="0"/>
            </a:endParaRP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CEO, Al Hail Holding</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Chairman, Global Development Group</a:t>
            </a:r>
          </a:p>
        </p:txBody>
      </p:sp>
      <p:sp>
        <p:nvSpPr>
          <p:cNvPr id="36" name="Text Placeholder 61">
            <a:extLst>
              <a:ext uri="{FF2B5EF4-FFF2-40B4-BE49-F238E27FC236}">
                <a16:creationId xmlns:a16="http://schemas.microsoft.com/office/drawing/2014/main" id="{BB456065-BA89-4C69-861E-316E91A93A3B}"/>
              </a:ext>
            </a:extLst>
          </p:cNvPr>
          <p:cNvSpPr txBox="1">
            <a:spLocks/>
          </p:cNvSpPr>
          <p:nvPr/>
        </p:nvSpPr>
        <p:spPr>
          <a:xfrm>
            <a:off x="7779704" y="1950901"/>
            <a:ext cx="993908" cy="216025"/>
          </a:xfrm>
          <a:prstGeom prst="rect">
            <a:avLst/>
          </a:prstGeom>
          <a:ln>
            <a:noFill/>
          </a:ln>
        </p:spPr>
        <p:txBody>
          <a:bodyPr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800" b="1" dirty="0">
                <a:solidFill>
                  <a:srgbClr val="192541"/>
                </a:solidFill>
                <a:latin typeface="Arial" panose="020B0604020202020204" pitchFamily="34" charset="0"/>
                <a:cs typeface="Arial" panose="020B0604020202020204" pitchFamily="34" charset="0"/>
              </a:rPr>
              <a:t>Vice-Chairman</a:t>
            </a:r>
          </a:p>
        </p:txBody>
      </p:sp>
      <p:sp>
        <p:nvSpPr>
          <p:cNvPr id="37" name="Rectangle 36">
            <a:extLst>
              <a:ext uri="{FF2B5EF4-FFF2-40B4-BE49-F238E27FC236}">
                <a16:creationId xmlns:a16="http://schemas.microsoft.com/office/drawing/2014/main" id="{28257282-E1C3-4BE8-AB93-1BE32B86E7C3}"/>
              </a:ext>
            </a:extLst>
          </p:cNvPr>
          <p:cNvSpPr/>
          <p:nvPr/>
        </p:nvSpPr>
        <p:spPr>
          <a:xfrm>
            <a:off x="4621233" y="1063035"/>
            <a:ext cx="4102933" cy="1382021"/>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10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4486994" y="1051707"/>
            <a:ext cx="0" cy="137160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p:txBody>
          <a:bodyPr/>
          <a:lstStyle/>
          <a:p>
            <a:fld id="{B6DC54E5-E863-4E58-9020-CC36B4443620}" type="slidenum">
              <a:rPr lang="en-US" smtClean="0"/>
              <a:pPr/>
              <a:t>9</a:t>
            </a:fld>
            <a:endParaRPr lang="en-US" dirty="0"/>
          </a:p>
        </p:txBody>
      </p:sp>
      <p:sp>
        <p:nvSpPr>
          <p:cNvPr id="46" name="Text Placeholder 61"/>
          <p:cNvSpPr>
            <a:spLocks noGrp="1"/>
          </p:cNvSpPr>
          <p:nvPr>
            <p:ph type="body" sz="quarter" idx="4294967295"/>
          </p:nvPr>
        </p:nvSpPr>
        <p:spPr>
          <a:xfrm>
            <a:off x="4622230" y="1048966"/>
            <a:ext cx="3184972" cy="1364034"/>
          </a:xfrm>
          <a:prstGeom prst="rect">
            <a:avLst/>
          </a:prstGeom>
          <a:solidFill>
            <a:srgbClr val="BDCBCF"/>
          </a:solidFill>
          <a:ln>
            <a:solidFill>
              <a:schemeClr val="accent1"/>
            </a:solidFill>
          </a:ln>
        </p:spPr>
        <p:txBody>
          <a:bodyPr/>
          <a:lstStyle/>
          <a:p>
            <a:pPr marL="0" indent="0">
              <a:spcBef>
                <a:spcPts val="0"/>
              </a:spcBef>
              <a:buNone/>
            </a:pPr>
            <a:r>
              <a:rPr lang="en-US" sz="1000" b="1" dirty="0">
                <a:solidFill>
                  <a:srgbClr val="192541"/>
                </a:solidFill>
                <a:latin typeface="+mj-lt"/>
                <a:cs typeface="Arial" panose="020B0604020202020204" pitchFamily="34" charset="0"/>
              </a:rPr>
              <a:t>Ms. Dipti Dhingra</a:t>
            </a:r>
          </a:p>
          <a:p>
            <a:pPr marL="242619" marR="175225" indent="-242619">
              <a:lnSpc>
                <a:spcPct val="125000"/>
              </a:lnSpc>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11 years of experience at JP Morgan, London, from where she resigned as Executive Director</a:t>
            </a:r>
          </a:p>
        </p:txBody>
      </p:sp>
      <p:sp>
        <p:nvSpPr>
          <p:cNvPr id="50" name="Text Placeholder 61"/>
          <p:cNvSpPr>
            <a:spLocks noGrp="1"/>
          </p:cNvSpPr>
          <p:nvPr>
            <p:ph type="body" sz="quarter" idx="4294967295"/>
          </p:nvPr>
        </p:nvSpPr>
        <p:spPr>
          <a:xfrm>
            <a:off x="7761964" y="1903580"/>
            <a:ext cx="993908" cy="184287"/>
          </a:xfrm>
          <a:prstGeom prst="rect">
            <a:avLst/>
          </a:prstGeom>
          <a:ln>
            <a:noFill/>
          </a:ln>
        </p:spPr>
        <p:txBody>
          <a:bodyPr lIns="0" tIns="0" rIns="0" bIns="0" anchor="ctr"/>
          <a:lstStyle/>
          <a:p>
            <a:pPr marL="0" indent="0" algn="ctr">
              <a:spcBef>
                <a:spcPts val="0"/>
              </a:spcBef>
              <a:buNone/>
            </a:pPr>
            <a:r>
              <a:rPr lang="en-US" sz="800" b="1" dirty="0">
                <a:solidFill>
                  <a:srgbClr val="192541"/>
                </a:solidFill>
                <a:latin typeface="Arial" panose="020B0604020202020204" pitchFamily="34" charset="0"/>
                <a:cs typeface="Arial" panose="020B0604020202020204" pitchFamily="34" charset="0"/>
              </a:rPr>
              <a:t>Board Member</a:t>
            </a:r>
            <a:endParaRPr lang="en-US" sz="800" dirty="0">
              <a:solidFill>
                <a:srgbClr val="192541"/>
              </a:solidFill>
              <a:latin typeface="Arial" panose="020B0604020202020204" pitchFamily="34" charset="0"/>
              <a:cs typeface="Arial" panose="020B0604020202020204" pitchFamily="34" charset="0"/>
            </a:endParaRPr>
          </a:p>
        </p:txBody>
      </p:sp>
      <p:sp>
        <p:nvSpPr>
          <p:cNvPr id="52" name="Rectangle 51"/>
          <p:cNvSpPr/>
          <p:nvPr/>
        </p:nvSpPr>
        <p:spPr>
          <a:xfrm>
            <a:off x="4625247" y="1048966"/>
            <a:ext cx="4101936" cy="135768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pic>
        <p:nvPicPr>
          <p:cNvPr id="53" name="Picture 52"/>
          <p:cNvPicPr>
            <a:picLocks/>
          </p:cNvPicPr>
          <p:nvPr/>
        </p:nvPicPr>
        <p:blipFill>
          <a:blip r:embed="rId2">
            <a:clrChange>
              <a:clrFrom>
                <a:srgbClr val="FFFFFF"/>
              </a:clrFrom>
              <a:clrTo>
                <a:srgbClr val="FFFFFF">
                  <a:alpha val="0"/>
                </a:srgbClr>
              </a:clrTo>
            </a:clrChange>
          </a:blip>
          <a:stretch>
            <a:fillRect/>
          </a:stretch>
        </p:blipFill>
        <p:spPr>
          <a:xfrm>
            <a:off x="7850416" y="1075470"/>
            <a:ext cx="853200" cy="824400"/>
          </a:xfrm>
          <a:prstGeom prst="rect">
            <a:avLst/>
          </a:prstGeom>
        </p:spPr>
      </p:pic>
      <p:pic>
        <p:nvPicPr>
          <p:cNvPr id="54" name="Picture 2" descr="Sadek Ahmed El Sewedy"/>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18" y="1075470"/>
            <a:ext cx="853200" cy="824400"/>
          </a:xfrm>
          <a:prstGeom prst="rect">
            <a:avLst/>
          </a:prstGeom>
          <a:noFill/>
          <a:extLst>
            <a:ext uri="{909E8E84-426E-40DD-AFC4-6F175D3DCCD1}">
              <a14:hiddenFill xmlns:a14="http://schemas.microsoft.com/office/drawing/2010/main">
                <a:solidFill>
                  <a:srgbClr val="FFFFFF"/>
                </a:solidFill>
              </a14:hiddenFill>
            </a:ext>
          </a:extLst>
        </p:spPr>
      </p:pic>
      <p:sp>
        <p:nvSpPr>
          <p:cNvPr id="55" name="Text Placeholder 61"/>
          <p:cNvSpPr>
            <a:spLocks noGrp="1"/>
          </p:cNvSpPr>
          <p:nvPr>
            <p:ph type="body" sz="quarter" idx="4294967295"/>
          </p:nvPr>
        </p:nvSpPr>
        <p:spPr>
          <a:xfrm>
            <a:off x="1174236" y="1048966"/>
            <a:ext cx="3184972" cy="1370384"/>
          </a:xfrm>
          <a:prstGeom prst="rect">
            <a:avLst/>
          </a:prstGeom>
          <a:solidFill>
            <a:srgbClr val="BDCBCF"/>
          </a:solidFill>
          <a:ln>
            <a:solidFill>
              <a:schemeClr val="accent1"/>
            </a:solidFill>
          </a:ln>
        </p:spPr>
        <p:txBody>
          <a:bodyPr/>
          <a:lstStyle/>
          <a:p>
            <a:pPr marL="0" indent="0">
              <a:spcBef>
                <a:spcPts val="0"/>
              </a:spcBef>
              <a:buNone/>
            </a:pPr>
            <a:r>
              <a:rPr lang="en-US" sz="1000" b="1" dirty="0">
                <a:solidFill>
                  <a:srgbClr val="192541"/>
                </a:solidFill>
                <a:latin typeface="+mj-lt"/>
                <a:cs typeface="Arial" panose="020B0604020202020204" pitchFamily="34" charset="0"/>
              </a:rPr>
              <a:t>Mr. Sadek Ahmed Elsewedy</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Chairman and CEO, El </a:t>
            </a:r>
            <a:r>
              <a:rPr lang="en-US" sz="1000" dirty="0" err="1">
                <a:solidFill>
                  <a:srgbClr val="595959"/>
                </a:solidFill>
                <a:latin typeface="TradeGothic LT" panose="02000503020000020004" pitchFamily="2" charset="0"/>
              </a:rPr>
              <a:t>Sewedy</a:t>
            </a:r>
            <a:r>
              <a:rPr lang="en-US" sz="1000" dirty="0">
                <a:solidFill>
                  <a:srgbClr val="595959"/>
                </a:solidFill>
                <a:latin typeface="TradeGothic LT" panose="02000503020000020004" pitchFamily="2" charset="0"/>
              </a:rPr>
              <a:t> Industries </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Chairman and CEO El </a:t>
            </a:r>
            <a:r>
              <a:rPr lang="en-US" sz="1000" dirty="0" err="1">
                <a:solidFill>
                  <a:srgbClr val="595959"/>
                </a:solidFill>
                <a:latin typeface="TradeGothic LT" panose="02000503020000020004" pitchFamily="2" charset="0"/>
              </a:rPr>
              <a:t>Sewedy</a:t>
            </a:r>
            <a:r>
              <a:rPr lang="en-US" sz="1000" dirty="0">
                <a:solidFill>
                  <a:srgbClr val="595959"/>
                </a:solidFill>
                <a:latin typeface="TradeGothic LT" panose="02000503020000020004" pitchFamily="2" charset="0"/>
              </a:rPr>
              <a:t> Cement Co</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Chairman El </a:t>
            </a:r>
            <a:r>
              <a:rPr lang="en-US" sz="1000" dirty="0" err="1">
                <a:solidFill>
                  <a:srgbClr val="595959"/>
                </a:solidFill>
                <a:latin typeface="TradeGothic LT" panose="02000503020000020004" pitchFamily="2" charset="0"/>
              </a:rPr>
              <a:t>Sewedy</a:t>
            </a:r>
            <a:r>
              <a:rPr lang="en-US" sz="1000" dirty="0">
                <a:solidFill>
                  <a:srgbClr val="595959"/>
                </a:solidFill>
                <a:latin typeface="TradeGothic LT" panose="02000503020000020004" pitchFamily="2" charset="0"/>
              </a:rPr>
              <a:t> Electric Co</a:t>
            </a:r>
          </a:p>
        </p:txBody>
      </p:sp>
      <p:sp>
        <p:nvSpPr>
          <p:cNvPr id="56" name="Text Placeholder 61"/>
          <p:cNvSpPr>
            <a:spLocks noGrp="1"/>
          </p:cNvSpPr>
          <p:nvPr>
            <p:ph type="body" sz="quarter" idx="4294967295"/>
          </p:nvPr>
        </p:nvSpPr>
        <p:spPr>
          <a:xfrm>
            <a:off x="227092" y="1903580"/>
            <a:ext cx="993908" cy="184287"/>
          </a:xfrm>
          <a:prstGeom prst="rect">
            <a:avLst/>
          </a:prstGeom>
          <a:ln>
            <a:noFill/>
          </a:ln>
        </p:spPr>
        <p:txBody>
          <a:bodyPr lIns="0" tIns="0" rIns="0" bIns="0" anchor="ctr"/>
          <a:lstStyle/>
          <a:p>
            <a:pPr marL="0" indent="0" algn="ctr">
              <a:spcBef>
                <a:spcPts val="0"/>
              </a:spcBef>
              <a:buNone/>
            </a:pPr>
            <a:r>
              <a:rPr lang="en-US" sz="800" b="1" dirty="0">
                <a:solidFill>
                  <a:srgbClr val="192541"/>
                </a:solidFill>
                <a:latin typeface="Arial" panose="020B0604020202020204" pitchFamily="34" charset="0"/>
                <a:cs typeface="Arial" panose="020B0604020202020204" pitchFamily="34" charset="0"/>
              </a:rPr>
              <a:t>Board Member</a:t>
            </a:r>
          </a:p>
        </p:txBody>
      </p:sp>
      <p:sp>
        <p:nvSpPr>
          <p:cNvPr id="57" name="Rectangle 56"/>
          <p:cNvSpPr/>
          <p:nvPr/>
        </p:nvSpPr>
        <p:spPr>
          <a:xfrm>
            <a:off x="250820" y="1048965"/>
            <a:ext cx="4101936" cy="1379909"/>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58" name="Text Placeholder 1">
            <a:extLst>
              <a:ext uri="{FF2B5EF4-FFF2-40B4-BE49-F238E27FC236}">
                <a16:creationId xmlns:a16="http://schemas.microsoft.com/office/drawing/2014/main" id="{2B0F5B05-3EC2-43A2-A7AB-0C3B25C032F1}"/>
              </a:ext>
            </a:extLst>
          </p:cNvPr>
          <p:cNvSpPr txBox="1">
            <a:spLocks/>
          </p:cNvSpPr>
          <p:nvPr/>
        </p:nvSpPr>
        <p:spPr>
          <a:xfrm>
            <a:off x="162000" y="234000"/>
            <a:ext cx="8543169" cy="512784"/>
          </a:xfrm>
          <a:prstGeom prst="rect">
            <a:avLst/>
          </a:prstGeom>
        </p:spPr>
        <p:txBody>
          <a:bodyPr/>
          <a:lstStyle>
            <a:lvl1pPr marL="0" indent="0" algn="l" defTabSz="914400" rtl="0" eaLnBrk="1" latinLnBrk="0" hangingPunct="1">
              <a:spcBef>
                <a:spcPct val="20000"/>
              </a:spcBef>
              <a:buFont typeface="Arial" pitchFamily="34" charset="0"/>
              <a:buNone/>
              <a:defRPr sz="3000" b="1"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mj-lt"/>
              </a:rPr>
              <a:t>Regulus Asset Management Limited: </a:t>
            </a:r>
            <a:r>
              <a:rPr lang="en-US" sz="2800" dirty="0">
                <a:solidFill>
                  <a:srgbClr val="B88C2E"/>
                </a:solidFill>
                <a:latin typeface="+mj-lt"/>
              </a:rPr>
              <a:t>Board of Directors</a:t>
            </a:r>
          </a:p>
        </p:txBody>
      </p:sp>
      <p:sp>
        <p:nvSpPr>
          <p:cNvPr id="20" name="Rectangle: Rounded Corners 19">
            <a:extLst>
              <a:ext uri="{FF2B5EF4-FFF2-40B4-BE49-F238E27FC236}">
                <a16:creationId xmlns:a16="http://schemas.microsoft.com/office/drawing/2014/main" id="{1ED9A60C-2F0C-44D7-8864-9D72DE9D4A76}"/>
              </a:ext>
            </a:extLst>
          </p:cNvPr>
          <p:cNvSpPr/>
          <p:nvPr/>
        </p:nvSpPr>
        <p:spPr>
          <a:xfrm>
            <a:off x="611559" y="4869161"/>
            <a:ext cx="7650387" cy="432048"/>
          </a:xfrm>
          <a:prstGeom prst="roundRect">
            <a:avLst/>
          </a:prstGeom>
          <a:solidFill>
            <a:schemeClr val="bg1"/>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spcBef>
                <a:spcPts val="200"/>
              </a:spcBef>
              <a:spcAft>
                <a:spcPts val="200"/>
              </a:spcAft>
            </a:pPr>
            <a:r>
              <a:rPr lang="en-US" sz="1200" b="1" i="1" dirty="0">
                <a:solidFill>
                  <a:schemeClr val="tx1"/>
                </a:solidFill>
                <a:latin typeface="Arial" panose="020B0604020202020204" pitchFamily="34" charset="0"/>
                <a:cs typeface="Arial" panose="020B0604020202020204" pitchFamily="34" charset="0"/>
              </a:rPr>
              <a:t>Strong corporate oversight through diverse and experienced Board of Directors</a:t>
            </a:r>
          </a:p>
        </p:txBody>
      </p:sp>
      <p:sp>
        <p:nvSpPr>
          <p:cNvPr id="18" name="Text Placeholder 61">
            <a:extLst>
              <a:ext uri="{FF2B5EF4-FFF2-40B4-BE49-F238E27FC236}">
                <a16:creationId xmlns:a16="http://schemas.microsoft.com/office/drawing/2014/main" id="{963F5061-4FB9-408F-87D3-38EC06A11A21}"/>
              </a:ext>
            </a:extLst>
          </p:cNvPr>
          <p:cNvSpPr txBox="1">
            <a:spLocks/>
          </p:cNvSpPr>
          <p:nvPr/>
        </p:nvSpPr>
        <p:spPr>
          <a:xfrm>
            <a:off x="2628781" y="2575948"/>
            <a:ext cx="3184972" cy="1357108"/>
          </a:xfrm>
          <a:prstGeom prst="rect">
            <a:avLst/>
          </a:prstGeom>
          <a:solidFill>
            <a:srgbClr val="BDCBCF"/>
          </a:solidFill>
          <a:ln>
            <a:solidFill>
              <a:schemeClr val="accent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000" b="1" dirty="0">
                <a:solidFill>
                  <a:srgbClr val="192541"/>
                </a:solidFill>
                <a:latin typeface="+mj-lt"/>
                <a:cs typeface="Arial" panose="020B0604020202020204" pitchFamily="34" charset="0"/>
              </a:rPr>
              <a:t>Mr. Mohammed </a:t>
            </a:r>
            <a:r>
              <a:rPr lang="en-US" sz="1000" b="1" dirty="0" err="1">
                <a:solidFill>
                  <a:srgbClr val="192541"/>
                </a:solidFill>
                <a:latin typeface="+mj-lt"/>
                <a:cs typeface="Arial" panose="020B0604020202020204" pitchFamily="34" charset="0"/>
              </a:rPr>
              <a:t>AlShaiba</a:t>
            </a:r>
            <a:r>
              <a:rPr lang="en-US" sz="1000" b="1" dirty="0">
                <a:solidFill>
                  <a:srgbClr val="192541"/>
                </a:solidFill>
                <a:latin typeface="+mj-lt"/>
                <a:cs typeface="Arial" panose="020B0604020202020204" pitchFamily="34" charset="0"/>
              </a:rPr>
              <a:t> Al </a:t>
            </a:r>
            <a:r>
              <a:rPr lang="en-US" sz="1000" b="1" dirty="0" err="1">
                <a:solidFill>
                  <a:srgbClr val="192541"/>
                </a:solidFill>
                <a:latin typeface="+mj-lt"/>
                <a:cs typeface="Arial" panose="020B0604020202020204" pitchFamily="34" charset="0"/>
              </a:rPr>
              <a:t>Mazrouei</a:t>
            </a:r>
            <a:endParaRPr lang="en-US" sz="1000" dirty="0">
              <a:solidFill>
                <a:srgbClr val="192541"/>
              </a:solidFill>
              <a:latin typeface="+mj-lt"/>
              <a:cs typeface="Arial" panose="020B0604020202020204" pitchFamily="34" charset="0"/>
            </a:endParaRPr>
          </a:p>
          <a:p>
            <a:pPr marL="242619" marR="175225" indent="-242619">
              <a:lnSpc>
                <a:spcPct val="125000"/>
              </a:lnSpc>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Vice Chairman, Habib Exchange Company</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Director, Al Hail Holding</a:t>
            </a:r>
          </a:p>
          <a:p>
            <a:pPr marL="242619" marR="175225" indent="-242619">
              <a:spcBef>
                <a:spcPts val="283"/>
              </a:spcBef>
              <a:spcAft>
                <a:spcPts val="283"/>
              </a:spcAft>
              <a:buClr>
                <a:schemeClr val="bg2">
                  <a:lumMod val="50000"/>
                </a:schemeClr>
              </a:buClr>
              <a:buFontTx/>
              <a:buChar char="›"/>
              <a:tabLst>
                <a:tab pos="70988" algn="l"/>
              </a:tabLst>
              <a:defRPr sz="1800">
                <a:solidFill>
                  <a:srgbClr val="000000"/>
                </a:solidFill>
              </a:defRPr>
            </a:pPr>
            <a:r>
              <a:rPr lang="en-US" sz="1000" dirty="0">
                <a:solidFill>
                  <a:srgbClr val="595959"/>
                </a:solidFill>
                <a:latin typeface="TradeGothic LT" panose="02000503020000020004" pitchFamily="2" charset="0"/>
              </a:rPr>
              <a:t>General Manager, Al </a:t>
            </a:r>
            <a:r>
              <a:rPr lang="en-US" sz="1000" dirty="0" err="1">
                <a:solidFill>
                  <a:srgbClr val="595959"/>
                </a:solidFill>
                <a:latin typeface="TradeGothic LT" panose="02000503020000020004" pitchFamily="2" charset="0"/>
              </a:rPr>
              <a:t>Towaissa</a:t>
            </a:r>
            <a:endParaRPr lang="en-US" sz="1000" dirty="0">
              <a:solidFill>
                <a:srgbClr val="595959"/>
              </a:solidFill>
              <a:latin typeface="TradeGothic LT" panose="02000503020000020004" pitchFamily="2" charset="0"/>
            </a:endParaRPr>
          </a:p>
        </p:txBody>
      </p:sp>
      <p:pic>
        <p:nvPicPr>
          <p:cNvPr id="19" name="Picture 14" descr="Mohammed Alshaiba Al Mazrouei - Board Member">
            <a:extLst>
              <a:ext uri="{FF2B5EF4-FFF2-40B4-BE49-F238E27FC236}">
                <a16:creationId xmlns:a16="http://schemas.microsoft.com/office/drawing/2014/main" id="{A95DDD5B-CDE0-4C14-A9A2-583CEC5A92DB}"/>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3730" y="2614585"/>
            <a:ext cx="853200" cy="824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61">
            <a:extLst>
              <a:ext uri="{FF2B5EF4-FFF2-40B4-BE49-F238E27FC236}">
                <a16:creationId xmlns:a16="http://schemas.microsoft.com/office/drawing/2014/main" id="{1EC262DB-57F5-4D9B-8A43-10D882E6F2DC}"/>
              </a:ext>
            </a:extLst>
          </p:cNvPr>
          <p:cNvSpPr txBox="1">
            <a:spLocks/>
          </p:cNvSpPr>
          <p:nvPr/>
        </p:nvSpPr>
        <p:spPr>
          <a:xfrm>
            <a:off x="5786255" y="3463813"/>
            <a:ext cx="993908" cy="237271"/>
          </a:xfrm>
          <a:prstGeom prst="rect">
            <a:avLst/>
          </a:prstGeom>
          <a:ln>
            <a:noFill/>
          </a:ln>
        </p:spPr>
        <p:txBody>
          <a:bodyPr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800" b="1">
                <a:solidFill>
                  <a:srgbClr val="192541"/>
                </a:solidFill>
                <a:latin typeface="Arial" panose="020B0604020202020204" pitchFamily="34" charset="0"/>
                <a:cs typeface="Arial" panose="020B0604020202020204" pitchFamily="34" charset="0"/>
              </a:rPr>
              <a:t>Board Member</a:t>
            </a:r>
            <a:endParaRPr lang="en-US" sz="800" b="1" dirty="0">
              <a:solidFill>
                <a:srgbClr val="19254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48794F8-2EF5-4378-B489-246F64B1E773}"/>
              </a:ext>
            </a:extLst>
          </p:cNvPr>
          <p:cNvSpPr/>
          <p:nvPr/>
        </p:nvSpPr>
        <p:spPr>
          <a:xfrm>
            <a:off x="2627784" y="2575948"/>
            <a:ext cx="4101936" cy="135710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312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uhXCNZjZIUa.up1WaEEV.Q"/>
</p:tagLst>
</file>

<file path=ppt/tags/tag10.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quot;OutlineColor&quot;:{&quot;ColorIndex&quot;:2,&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quot;OutlineColor&quot;:{&quot;ColorIndex&quot;:2,&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quot;OutlineColor&quot;:{&quot;ColorIndex&quot;:2,&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uhXCNZjZIUa.up1WaEEV.Q"/>
</p:tagLst>
</file>

<file path=ppt/tags/tag20.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uhXCNZjZIUa.up1WaEE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uhXCNZjZIUa.up1WaEEV.Q"/>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quot;OutlineColor&quot;:{&quot;ColorIndex&quot;:2,&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quot;OutlineColor&quot;:{&quot;ColorIndex&quot;:2,&quot;ColorModifier&quot;:0,&quot;BrightnessModifier&quot;:0}}"/>
</p:tagLst>
</file>

<file path=ppt/theme/theme1.xml><?xml version="1.0" encoding="utf-8"?>
<a:theme xmlns:a="http://schemas.openxmlformats.org/drawingml/2006/main" name="Cover Page">
  <a:themeElements>
    <a:clrScheme name="Regulus Capital Colors">
      <a:dk1>
        <a:srgbClr val="595959"/>
      </a:dk1>
      <a:lt1>
        <a:srgbClr val="FFFFFF"/>
      </a:lt1>
      <a:dk2>
        <a:srgbClr val="44546A"/>
      </a:dk2>
      <a:lt2>
        <a:srgbClr val="E7E6E6"/>
      </a:lt2>
      <a:accent1>
        <a:srgbClr val="192541"/>
      </a:accent1>
      <a:accent2>
        <a:srgbClr val="D09869"/>
      </a:accent2>
      <a:accent3>
        <a:srgbClr val="565559"/>
      </a:accent3>
      <a:accent4>
        <a:srgbClr val="82142A"/>
      </a:accent4>
      <a:accent5>
        <a:srgbClr val="BDCBCF"/>
      </a:accent5>
      <a:accent6>
        <a:srgbClr val="F3DFC0"/>
      </a:accent6>
      <a:hlink>
        <a:srgbClr val="0563C1"/>
      </a:hlink>
      <a:folHlink>
        <a:srgbClr val="BDCB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Custom Design">
  <a:themeElements>
    <a:clrScheme name="RAPL">
      <a:dk1>
        <a:srgbClr val="595959"/>
      </a:dk1>
      <a:lt1>
        <a:srgbClr val="FFFFFF"/>
      </a:lt1>
      <a:dk2>
        <a:srgbClr val="44546A"/>
      </a:dk2>
      <a:lt2>
        <a:srgbClr val="E7E6E6"/>
      </a:lt2>
      <a:accent1>
        <a:srgbClr val="192541"/>
      </a:accent1>
      <a:accent2>
        <a:srgbClr val="D09869"/>
      </a:accent2>
      <a:accent3>
        <a:srgbClr val="565559"/>
      </a:accent3>
      <a:accent4>
        <a:srgbClr val="82142A"/>
      </a:accent4>
      <a:accent5>
        <a:srgbClr val="BDCBCF"/>
      </a:accent5>
      <a:accent6>
        <a:srgbClr val="F3DFC0"/>
      </a:accent6>
      <a:hlink>
        <a:srgbClr val="0563C1"/>
      </a:hlink>
      <a:folHlink>
        <a:srgbClr val="BDCB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vidend">
  <a:themeElements>
    <a:clrScheme name="tad'eem capital">
      <a:dk1>
        <a:sysClr val="windowText" lastClr="000000"/>
      </a:dk1>
      <a:lt1>
        <a:sysClr val="window" lastClr="FFFFFF"/>
      </a:lt1>
      <a:dk2>
        <a:srgbClr val="3D3D3D"/>
      </a:dk2>
      <a:lt2>
        <a:srgbClr val="EBEBEB"/>
      </a:lt2>
      <a:accent1>
        <a:srgbClr val="800000"/>
      </a:accent1>
      <a:accent2>
        <a:srgbClr val="CC9900"/>
      </a:accent2>
      <a:accent3>
        <a:srgbClr val="595959"/>
      </a:accent3>
      <a:accent4>
        <a:srgbClr val="903163"/>
      </a:accent4>
      <a:accent5>
        <a:srgbClr val="996633"/>
      </a:accent5>
      <a:accent6>
        <a:srgbClr val="A8A8A8"/>
      </a:accent6>
      <a:hlink>
        <a:srgbClr val="828282"/>
      </a:hlink>
      <a:folHlink>
        <a:srgbClr val="A5A5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41015</TotalTime>
  <Words>3881</Words>
  <Application>Microsoft Office PowerPoint</Application>
  <PresentationFormat>On-screen Show (4:3)</PresentationFormat>
  <Paragraphs>561</Paragraphs>
  <Slides>25</Slides>
  <Notes>9</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25</vt:i4>
      </vt:variant>
    </vt:vector>
  </HeadingPairs>
  <TitlesOfParts>
    <vt:vector size="45" baseType="lpstr">
      <vt:lpstr>Arial</vt:lpstr>
      <vt:lpstr>Calibri</vt:lpstr>
      <vt:lpstr>Calibri  </vt:lpstr>
      <vt:lpstr>Gill Sans</vt:lpstr>
      <vt:lpstr>Gill Sans Light</vt:lpstr>
      <vt:lpstr>Montserrat SemiBold</vt:lpstr>
      <vt:lpstr>Open Sans</vt:lpstr>
      <vt:lpstr>Open Sans Extrabold</vt:lpstr>
      <vt:lpstr>Open Sans Light</vt:lpstr>
      <vt:lpstr>Open Sans Semibold</vt:lpstr>
      <vt:lpstr>Segoe UI</vt:lpstr>
      <vt:lpstr>Tahoma</vt:lpstr>
      <vt:lpstr>Times New Roman</vt:lpstr>
      <vt:lpstr>TradeGothic LT</vt:lpstr>
      <vt:lpstr>Verdana</vt:lpstr>
      <vt:lpstr>Wingdings</vt:lpstr>
      <vt:lpstr>Wingdings 2</vt:lpstr>
      <vt:lpstr>Cover Page</vt:lpstr>
      <vt:lpstr>15_Custom Design</vt:lpstr>
      <vt:lpstr>1_Dividend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RAML and Tad’eem Capital: Investment Strategy</vt:lpstr>
      <vt:lpstr>Robust Operating Framework</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sandeepv</dc:creator>
  <cp:lastModifiedBy>Neeraj Savant</cp:lastModifiedBy>
  <cp:revision>3567</cp:revision>
  <cp:lastPrinted>2016-09-08T08:51:27Z</cp:lastPrinted>
  <dcterms:created xsi:type="dcterms:W3CDTF">2014-10-19T13:54:04Z</dcterms:created>
  <dcterms:modified xsi:type="dcterms:W3CDTF">2018-01-23T09:44:13Z</dcterms:modified>
</cp:coreProperties>
</file>