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
  </p:notesMasterIdLst>
  <p:sldIdLst>
    <p:sldId id="258" r:id="rId2"/>
    <p:sldId id="259" r:id="rId3"/>
    <p:sldId id="260" r:id="rId4"/>
    <p:sldId id="261" r:id="rId5"/>
    <p:sldId id="262"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front page" id="{6EBFC857-7E3E-411E-84E4-9CCD4BC8AA8B}">
          <p14:sldIdLst>
            <p14:sldId id="258"/>
            <p14:sldId id="259"/>
          </p14:sldIdLst>
        </p14:section>
        <p14:section name="back page" id="{EEC5F0EC-29B8-4EBC-87B5-82C714A3D5FA}">
          <p14:sldIdLst>
            <p14:sldId id="260"/>
            <p14:sldId id="261"/>
            <p14:sldId id="26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22" d="100"/>
          <a:sy n="122" d="100"/>
        </p:scale>
        <p:origin x="96" y="2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0BAD4C-78DB-4F36-A4E2-02B82E80C649}" type="datetimeFigureOut">
              <a:rPr lang="en-AU" smtClean="0"/>
              <a:t>9/03/2018</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064D20-3A04-467A-938D-9B1F0932890F}" type="slidenum">
              <a:rPr lang="en-AU" smtClean="0"/>
              <a:t>‹#›</a:t>
            </a:fld>
            <a:endParaRPr lang="en-AU"/>
          </a:p>
        </p:txBody>
      </p:sp>
    </p:spTree>
    <p:extLst>
      <p:ext uri="{BB962C8B-B14F-4D97-AF65-F5344CB8AC3E}">
        <p14:creationId xmlns:p14="http://schemas.microsoft.com/office/powerpoint/2010/main" val="5382643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06B291-AB55-4C76-BAF3-BBE8BD9934DA}"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78491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06B291-AB55-4C76-BAF3-BBE8BD9934DA}"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20087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06B291-AB55-4C76-BAF3-BBE8BD9934DA}"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88155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06B291-AB55-4C76-BAF3-BBE8BD9934DA}"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28951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06B291-AB55-4C76-BAF3-BBE8BD9934DA}"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2185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1"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8" indent="0" algn="ctr">
              <a:buNone/>
              <a:defRPr sz="1800"/>
            </a:lvl3pPr>
            <a:lvl4pPr marL="1371566" indent="0" algn="ctr">
              <a:buNone/>
              <a:defRPr sz="1600"/>
            </a:lvl4pPr>
            <a:lvl5pPr marL="1828756" indent="0" algn="ctr">
              <a:buNone/>
              <a:defRPr sz="1600"/>
            </a:lvl5pPr>
            <a:lvl6pPr marL="2285944" indent="0" algn="ctr">
              <a:buNone/>
              <a:defRPr sz="1600"/>
            </a:lvl6pPr>
            <a:lvl7pPr marL="2743133" indent="0" algn="ctr">
              <a:buNone/>
              <a:defRPr sz="1600"/>
            </a:lvl7pPr>
            <a:lvl8pPr marL="3200322" indent="0" algn="ctr">
              <a:buNone/>
              <a:defRPr sz="1600"/>
            </a:lvl8pPr>
            <a:lvl9pPr marL="3657511"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9700635-59F5-4CCE-9364-78D02FB98986}" type="datetimeFigureOut">
              <a:rPr lang="en-AU" smtClean="0"/>
              <a:t>9/03/2018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0BDFCCE-109C-4909-9FF7-75EEE42DEB1D}" type="slidenum">
              <a:rPr lang="en-AU" smtClean="0"/>
              <a:t>‹#›</a:t>
            </a:fld>
            <a:endParaRPr lang="en-AU"/>
          </a:p>
        </p:txBody>
      </p:sp>
    </p:spTree>
    <p:extLst>
      <p:ext uri="{BB962C8B-B14F-4D97-AF65-F5344CB8AC3E}">
        <p14:creationId xmlns:p14="http://schemas.microsoft.com/office/powerpoint/2010/main" val="34201214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700635-59F5-4CCE-9364-78D02FB98986}" type="datetimeFigureOut">
              <a:rPr lang="en-AU" smtClean="0"/>
              <a:t>9/03/2018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0BDFCCE-109C-4909-9FF7-75EEE42DEB1D}" type="slidenum">
              <a:rPr lang="en-AU" smtClean="0"/>
              <a:t>‹#›</a:t>
            </a:fld>
            <a:endParaRPr lang="en-AU"/>
          </a:p>
        </p:txBody>
      </p:sp>
    </p:spTree>
    <p:extLst>
      <p:ext uri="{BB962C8B-B14F-4D97-AF65-F5344CB8AC3E}">
        <p14:creationId xmlns:p14="http://schemas.microsoft.com/office/powerpoint/2010/main" val="9216383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700635-59F5-4CCE-9364-78D02FB98986}" type="datetimeFigureOut">
              <a:rPr lang="en-AU" smtClean="0"/>
              <a:t>9/03/2018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0BDFCCE-109C-4909-9FF7-75EEE42DEB1D}" type="slidenum">
              <a:rPr lang="en-AU" smtClean="0"/>
              <a:t>‹#›</a:t>
            </a:fld>
            <a:endParaRPr lang="en-AU"/>
          </a:p>
        </p:txBody>
      </p:sp>
    </p:spTree>
    <p:extLst>
      <p:ext uri="{BB962C8B-B14F-4D97-AF65-F5344CB8AC3E}">
        <p14:creationId xmlns:p14="http://schemas.microsoft.com/office/powerpoint/2010/main" val="120831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700635-59F5-4CCE-9364-78D02FB98986}" type="datetimeFigureOut">
              <a:rPr lang="en-AU" smtClean="0"/>
              <a:t>9/03/2018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0BDFCCE-109C-4909-9FF7-75EEE42DEB1D}" type="slidenum">
              <a:rPr lang="en-AU" smtClean="0"/>
              <a:t>‹#›</a:t>
            </a:fld>
            <a:endParaRPr lang="en-AU"/>
          </a:p>
        </p:txBody>
      </p:sp>
    </p:spTree>
    <p:extLst>
      <p:ext uri="{BB962C8B-B14F-4D97-AF65-F5344CB8AC3E}">
        <p14:creationId xmlns:p14="http://schemas.microsoft.com/office/powerpoint/2010/main" val="5290297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6" indent="0">
              <a:buNone/>
              <a:defRPr sz="1600">
                <a:solidFill>
                  <a:schemeClr val="tx1">
                    <a:tint val="75000"/>
                  </a:schemeClr>
                </a:solidFill>
              </a:defRPr>
            </a:lvl5pPr>
            <a:lvl6pPr marL="2285944" indent="0">
              <a:buNone/>
              <a:defRPr sz="1600">
                <a:solidFill>
                  <a:schemeClr val="tx1">
                    <a:tint val="75000"/>
                  </a:schemeClr>
                </a:solidFill>
              </a:defRPr>
            </a:lvl6pPr>
            <a:lvl7pPr marL="2743133" indent="0">
              <a:buNone/>
              <a:defRPr sz="1600">
                <a:solidFill>
                  <a:schemeClr val="tx1">
                    <a:tint val="75000"/>
                  </a:schemeClr>
                </a:solidFill>
              </a:defRPr>
            </a:lvl7pPr>
            <a:lvl8pPr marL="3200322" indent="0">
              <a:buNone/>
              <a:defRPr sz="1600">
                <a:solidFill>
                  <a:schemeClr val="tx1">
                    <a:tint val="75000"/>
                  </a:schemeClr>
                </a:solidFill>
              </a:defRPr>
            </a:lvl8pPr>
            <a:lvl9pPr marL="3657511"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9700635-59F5-4CCE-9364-78D02FB98986}" type="datetimeFigureOut">
              <a:rPr lang="en-AU" smtClean="0"/>
              <a:t>9/03/2018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0BDFCCE-109C-4909-9FF7-75EEE42DEB1D}" type="slidenum">
              <a:rPr lang="en-AU" smtClean="0"/>
              <a:t>‹#›</a:t>
            </a:fld>
            <a:endParaRPr lang="en-AU"/>
          </a:p>
        </p:txBody>
      </p:sp>
    </p:spTree>
    <p:extLst>
      <p:ext uri="{BB962C8B-B14F-4D97-AF65-F5344CB8AC3E}">
        <p14:creationId xmlns:p14="http://schemas.microsoft.com/office/powerpoint/2010/main" val="16069500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6"/>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6"/>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9700635-59F5-4CCE-9364-78D02FB98986}" type="datetimeFigureOut">
              <a:rPr lang="en-AU" smtClean="0"/>
              <a:t>9/03/2018</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80BDFCCE-109C-4909-9FF7-75EEE42DEB1D}" type="slidenum">
              <a:rPr lang="en-AU" smtClean="0"/>
              <a:t>‹#›</a:t>
            </a:fld>
            <a:endParaRPr lang="en-AU"/>
          </a:p>
        </p:txBody>
      </p:sp>
    </p:spTree>
    <p:extLst>
      <p:ext uri="{BB962C8B-B14F-4D97-AF65-F5344CB8AC3E}">
        <p14:creationId xmlns:p14="http://schemas.microsoft.com/office/powerpoint/2010/main" val="18344025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90" y="1681163"/>
            <a:ext cx="5157787" cy="82391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6" indent="0">
              <a:buNone/>
              <a:defRPr sz="1600" b="1"/>
            </a:lvl5pPr>
            <a:lvl6pPr marL="2285944" indent="0">
              <a:buNone/>
              <a:defRPr sz="1600" b="1"/>
            </a:lvl6pPr>
            <a:lvl7pPr marL="2743133" indent="0">
              <a:buNone/>
              <a:defRPr sz="1600" b="1"/>
            </a:lvl7pPr>
            <a:lvl8pPr marL="3200322" indent="0">
              <a:buNone/>
              <a:defRPr sz="1600" b="1"/>
            </a:lvl8pPr>
            <a:lvl9pPr marL="3657511" indent="0">
              <a:buNone/>
              <a:defRPr sz="1600" b="1"/>
            </a:lvl9pPr>
          </a:lstStyle>
          <a:p>
            <a:pPr lvl="0"/>
            <a:r>
              <a:rPr lang="en-US"/>
              <a:t>Edit Master text styles</a:t>
            </a:r>
          </a:p>
        </p:txBody>
      </p:sp>
      <p:sp>
        <p:nvSpPr>
          <p:cNvPr id="4" name="Content Placeholder 3"/>
          <p:cNvSpPr>
            <a:spLocks noGrp="1"/>
          </p:cNvSpPr>
          <p:nvPr>
            <p:ph sz="half" idx="2"/>
          </p:nvPr>
        </p:nvSpPr>
        <p:spPr>
          <a:xfrm>
            <a:off x="839790" y="2505076"/>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6" indent="0">
              <a:buNone/>
              <a:defRPr sz="1600" b="1"/>
            </a:lvl5pPr>
            <a:lvl6pPr marL="2285944" indent="0">
              <a:buNone/>
              <a:defRPr sz="1600" b="1"/>
            </a:lvl6pPr>
            <a:lvl7pPr marL="2743133" indent="0">
              <a:buNone/>
              <a:defRPr sz="1600" b="1"/>
            </a:lvl7pPr>
            <a:lvl8pPr marL="3200322" indent="0">
              <a:buNone/>
              <a:defRPr sz="1600" b="1"/>
            </a:lvl8pPr>
            <a:lvl9pPr marL="3657511"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6"/>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9700635-59F5-4CCE-9364-78D02FB98986}" type="datetimeFigureOut">
              <a:rPr lang="en-AU" smtClean="0"/>
              <a:t>9/03/2018</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80BDFCCE-109C-4909-9FF7-75EEE42DEB1D}" type="slidenum">
              <a:rPr lang="en-AU" smtClean="0"/>
              <a:t>‹#›</a:t>
            </a:fld>
            <a:endParaRPr lang="en-AU"/>
          </a:p>
        </p:txBody>
      </p:sp>
    </p:spTree>
    <p:extLst>
      <p:ext uri="{BB962C8B-B14F-4D97-AF65-F5344CB8AC3E}">
        <p14:creationId xmlns:p14="http://schemas.microsoft.com/office/powerpoint/2010/main" val="36713778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9700635-59F5-4CCE-9364-78D02FB98986}" type="datetimeFigureOut">
              <a:rPr lang="en-AU" smtClean="0"/>
              <a:t>9/03/2018</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80BDFCCE-109C-4909-9FF7-75EEE42DEB1D}" type="slidenum">
              <a:rPr lang="en-AU" smtClean="0"/>
              <a:t>‹#›</a:t>
            </a:fld>
            <a:endParaRPr lang="en-AU"/>
          </a:p>
        </p:txBody>
      </p:sp>
    </p:spTree>
    <p:extLst>
      <p:ext uri="{BB962C8B-B14F-4D97-AF65-F5344CB8AC3E}">
        <p14:creationId xmlns:p14="http://schemas.microsoft.com/office/powerpoint/2010/main" val="38482628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700635-59F5-4CCE-9364-78D02FB98986}" type="datetimeFigureOut">
              <a:rPr lang="en-AU" smtClean="0"/>
              <a:t>9/03/2018</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80BDFCCE-109C-4909-9FF7-75EEE42DEB1D}" type="slidenum">
              <a:rPr lang="en-AU" smtClean="0"/>
              <a:t>‹#›</a:t>
            </a:fld>
            <a:endParaRPr lang="en-AU"/>
          </a:p>
        </p:txBody>
      </p:sp>
    </p:spTree>
    <p:extLst>
      <p:ext uri="{BB962C8B-B14F-4D97-AF65-F5344CB8AC3E}">
        <p14:creationId xmlns:p14="http://schemas.microsoft.com/office/powerpoint/2010/main" val="22828249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8" cy="3811588"/>
          </a:xfrm>
        </p:spPr>
        <p:txBody>
          <a:bodyPr/>
          <a:lstStyle>
            <a:lvl1pPr marL="0" indent="0">
              <a:buNone/>
              <a:defRPr sz="1600"/>
            </a:lvl1pPr>
            <a:lvl2pPr marL="457189" indent="0">
              <a:buNone/>
              <a:defRPr sz="1400"/>
            </a:lvl2pPr>
            <a:lvl3pPr marL="914378" indent="0">
              <a:buNone/>
              <a:defRPr sz="1200"/>
            </a:lvl3pPr>
            <a:lvl4pPr marL="1371566" indent="0">
              <a:buNone/>
              <a:defRPr sz="1000"/>
            </a:lvl4pPr>
            <a:lvl5pPr marL="1828756" indent="0">
              <a:buNone/>
              <a:defRPr sz="1000"/>
            </a:lvl5pPr>
            <a:lvl6pPr marL="2285944" indent="0">
              <a:buNone/>
              <a:defRPr sz="1000"/>
            </a:lvl6pPr>
            <a:lvl7pPr marL="2743133" indent="0">
              <a:buNone/>
              <a:defRPr sz="1000"/>
            </a:lvl7pPr>
            <a:lvl8pPr marL="3200322" indent="0">
              <a:buNone/>
              <a:defRPr sz="1000"/>
            </a:lvl8pPr>
            <a:lvl9pPr marL="3657511"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9700635-59F5-4CCE-9364-78D02FB98986}" type="datetimeFigureOut">
              <a:rPr lang="en-AU" smtClean="0"/>
              <a:t>9/03/2018</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80BDFCCE-109C-4909-9FF7-75EEE42DEB1D}" type="slidenum">
              <a:rPr lang="en-AU" smtClean="0"/>
              <a:t>‹#›</a:t>
            </a:fld>
            <a:endParaRPr lang="en-AU"/>
          </a:p>
        </p:txBody>
      </p:sp>
    </p:spTree>
    <p:extLst>
      <p:ext uri="{BB962C8B-B14F-4D97-AF65-F5344CB8AC3E}">
        <p14:creationId xmlns:p14="http://schemas.microsoft.com/office/powerpoint/2010/main" val="28191792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189" indent="0">
              <a:buNone/>
              <a:defRPr sz="2800"/>
            </a:lvl2pPr>
            <a:lvl3pPr marL="914378" indent="0">
              <a:buNone/>
              <a:defRPr sz="2400"/>
            </a:lvl3pPr>
            <a:lvl4pPr marL="1371566" indent="0">
              <a:buNone/>
              <a:defRPr sz="2000"/>
            </a:lvl4pPr>
            <a:lvl5pPr marL="1828756" indent="0">
              <a:buNone/>
              <a:defRPr sz="2000"/>
            </a:lvl5pPr>
            <a:lvl6pPr marL="2285944" indent="0">
              <a:buNone/>
              <a:defRPr sz="2000"/>
            </a:lvl6pPr>
            <a:lvl7pPr marL="2743133" indent="0">
              <a:buNone/>
              <a:defRPr sz="2000"/>
            </a:lvl7pPr>
            <a:lvl8pPr marL="3200322" indent="0">
              <a:buNone/>
              <a:defRPr sz="2000"/>
            </a:lvl8pPr>
            <a:lvl9pPr marL="3657511"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8" cy="3811588"/>
          </a:xfrm>
        </p:spPr>
        <p:txBody>
          <a:bodyPr/>
          <a:lstStyle>
            <a:lvl1pPr marL="0" indent="0">
              <a:buNone/>
              <a:defRPr sz="1600"/>
            </a:lvl1pPr>
            <a:lvl2pPr marL="457189" indent="0">
              <a:buNone/>
              <a:defRPr sz="1400"/>
            </a:lvl2pPr>
            <a:lvl3pPr marL="914378" indent="0">
              <a:buNone/>
              <a:defRPr sz="1200"/>
            </a:lvl3pPr>
            <a:lvl4pPr marL="1371566" indent="0">
              <a:buNone/>
              <a:defRPr sz="1000"/>
            </a:lvl4pPr>
            <a:lvl5pPr marL="1828756" indent="0">
              <a:buNone/>
              <a:defRPr sz="1000"/>
            </a:lvl5pPr>
            <a:lvl6pPr marL="2285944" indent="0">
              <a:buNone/>
              <a:defRPr sz="1000"/>
            </a:lvl6pPr>
            <a:lvl7pPr marL="2743133" indent="0">
              <a:buNone/>
              <a:defRPr sz="1000"/>
            </a:lvl7pPr>
            <a:lvl8pPr marL="3200322" indent="0">
              <a:buNone/>
              <a:defRPr sz="1000"/>
            </a:lvl8pPr>
            <a:lvl9pPr marL="3657511"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9700635-59F5-4CCE-9364-78D02FB98986}" type="datetimeFigureOut">
              <a:rPr lang="en-AU" smtClean="0"/>
              <a:t>9/03/2018</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80BDFCCE-109C-4909-9FF7-75EEE42DEB1D}" type="slidenum">
              <a:rPr lang="en-AU" smtClean="0"/>
              <a:t>‹#›</a:t>
            </a:fld>
            <a:endParaRPr lang="en-AU"/>
          </a:p>
        </p:txBody>
      </p:sp>
    </p:spTree>
    <p:extLst>
      <p:ext uri="{BB962C8B-B14F-4D97-AF65-F5344CB8AC3E}">
        <p14:creationId xmlns:p14="http://schemas.microsoft.com/office/powerpoint/2010/main" val="5845752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6"/>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700635-59F5-4CCE-9364-78D02FB98986}" type="datetimeFigureOut">
              <a:rPr lang="en-AU" smtClean="0"/>
              <a:t>9/03/2018</a:t>
            </a:fld>
            <a:endParaRPr lang="en-AU"/>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BDFCCE-109C-4909-9FF7-75EEE42DEB1D}" type="slidenum">
              <a:rPr lang="en-AU" smtClean="0"/>
              <a:t>‹#›</a:t>
            </a:fld>
            <a:endParaRPr lang="en-AU"/>
          </a:p>
        </p:txBody>
      </p:sp>
    </p:spTree>
    <p:extLst>
      <p:ext uri="{BB962C8B-B14F-4D97-AF65-F5344CB8AC3E}">
        <p14:creationId xmlns:p14="http://schemas.microsoft.com/office/powerpoint/2010/main" val="41354010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378"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8"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4" indent="-228594" algn="l" defTabSz="914378"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2" indent="-228594" algn="l" defTabSz="914378"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1"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50"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9"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8"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7"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5"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6" algn="l" defTabSz="914378" rtl="0" eaLnBrk="1" latinLnBrk="0" hangingPunct="1">
        <a:defRPr sz="1800" kern="1200">
          <a:solidFill>
            <a:schemeClr val="tx1"/>
          </a:solidFill>
          <a:latin typeface="+mn-lt"/>
          <a:ea typeface="+mn-ea"/>
          <a:cs typeface="+mn-cs"/>
        </a:defRPr>
      </a:lvl5pPr>
      <a:lvl6pPr marL="2285944" algn="l" defTabSz="914378" rtl="0" eaLnBrk="1" latinLnBrk="0" hangingPunct="1">
        <a:defRPr sz="1800" kern="1200">
          <a:solidFill>
            <a:schemeClr val="tx1"/>
          </a:solidFill>
          <a:latin typeface="+mn-lt"/>
          <a:ea typeface="+mn-ea"/>
          <a:cs typeface="+mn-cs"/>
        </a:defRPr>
      </a:lvl6pPr>
      <a:lvl7pPr marL="2743133" algn="l" defTabSz="914378" rtl="0" eaLnBrk="1" latinLnBrk="0" hangingPunct="1">
        <a:defRPr sz="1800" kern="1200">
          <a:solidFill>
            <a:schemeClr val="tx1"/>
          </a:solidFill>
          <a:latin typeface="+mn-lt"/>
          <a:ea typeface="+mn-ea"/>
          <a:cs typeface="+mn-cs"/>
        </a:defRPr>
      </a:lvl7pPr>
      <a:lvl8pPr marL="3200322" algn="l" defTabSz="914378" rtl="0" eaLnBrk="1" latinLnBrk="0" hangingPunct="1">
        <a:defRPr sz="1800" kern="1200">
          <a:solidFill>
            <a:schemeClr val="tx1"/>
          </a:solidFill>
          <a:latin typeface="+mn-lt"/>
          <a:ea typeface="+mn-ea"/>
          <a:cs typeface="+mn-cs"/>
        </a:defRPr>
      </a:lvl8pPr>
      <a:lvl9pPr marL="3657511" algn="l" defTabSz="9143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image" Target="../media/image1.jpeg"/><Relationship Id="rId7"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8.jpeg"/><Relationship Id="rId11" Type="http://schemas.openxmlformats.org/officeDocument/2006/relationships/image" Target="../media/image11.jpeg"/><Relationship Id="rId5" Type="http://schemas.openxmlformats.org/officeDocument/2006/relationships/image" Target="../media/image7.png"/><Relationship Id="rId10" Type="http://schemas.openxmlformats.org/officeDocument/2006/relationships/image" Target="../media/image10.png"/><Relationship Id="rId4" Type="http://schemas.openxmlformats.org/officeDocument/2006/relationships/image" Target="../media/image6.pn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62146" y="136191"/>
            <a:ext cx="5688175" cy="1164601"/>
          </a:xfrm>
        </p:spPr>
        <p:txBody>
          <a:bodyPr>
            <a:normAutofit/>
          </a:bodyPr>
          <a:lstStyle/>
          <a:p>
            <a:pPr algn="ctr"/>
            <a:r>
              <a:rPr lang="en-AU" sz="2781" b="1" dirty="0">
                <a:solidFill>
                  <a:schemeClr val="accent2"/>
                </a:solidFill>
                <a:effectLst>
                  <a:outerShdw blurRad="38100" dist="38100" dir="2700000" algn="tl">
                    <a:srgbClr val="000000">
                      <a:alpha val="43137"/>
                    </a:srgbClr>
                  </a:outerShdw>
                </a:effectLst>
              </a:rPr>
              <a:t>Global Ore Discovery</a:t>
            </a:r>
            <a:br>
              <a:rPr lang="en-AU" sz="2781" b="1" dirty="0"/>
            </a:br>
            <a:r>
              <a:rPr lang="en-AU" sz="2781" b="1" dirty="0"/>
              <a:t>Spectral Geology</a:t>
            </a:r>
            <a:endParaRPr lang="en-AU" sz="2781" b="1" dirty="0">
              <a:solidFill>
                <a:schemeClr val="bg1">
                  <a:lumMod val="50000"/>
                </a:schemeClr>
              </a:solidFill>
            </a:endParaRPr>
          </a:p>
        </p:txBody>
      </p:sp>
      <p:sp>
        <p:nvSpPr>
          <p:cNvPr id="23" name="TextBox 22"/>
          <p:cNvSpPr txBox="1"/>
          <p:nvPr/>
        </p:nvSpPr>
        <p:spPr>
          <a:xfrm>
            <a:off x="531450" y="1267283"/>
            <a:ext cx="5085076" cy="5012141"/>
          </a:xfrm>
          <a:prstGeom prst="rect">
            <a:avLst/>
          </a:prstGeom>
          <a:noFill/>
        </p:spPr>
        <p:txBody>
          <a:bodyPr wrap="square" rtlCol="0">
            <a:spAutoFit/>
          </a:bodyPr>
          <a:lstStyle/>
          <a:p>
            <a:pPr marL="238384" indent="-238384" defTabSz="635691">
              <a:buFont typeface="Arial" panose="020B0604020202020204" pitchFamily="34" charset="0"/>
              <a:buChar char="•"/>
              <a:defRPr/>
            </a:pPr>
            <a:r>
              <a:rPr lang="en-AU" sz="1390" b="1" dirty="0">
                <a:solidFill>
                  <a:prstClr val="black"/>
                </a:solidFill>
                <a:latin typeface="Calibri" panose="020F0502020204030204"/>
              </a:rPr>
              <a:t>Global Ore Discovery provides a complete spectral geology service. </a:t>
            </a:r>
            <a:br>
              <a:rPr lang="en-AU" sz="1390" b="1" dirty="0">
                <a:solidFill>
                  <a:prstClr val="black"/>
                </a:solidFill>
                <a:latin typeface="Calibri" panose="020F0502020204030204"/>
              </a:rPr>
            </a:br>
            <a:endParaRPr lang="en-AU" sz="1390" b="1" dirty="0">
              <a:solidFill>
                <a:prstClr val="black"/>
              </a:solidFill>
              <a:latin typeface="Calibri" panose="020F0502020204030204"/>
            </a:endParaRPr>
          </a:p>
          <a:p>
            <a:pPr marL="238384" indent="-238384" defTabSz="635691">
              <a:buFont typeface="Arial" panose="020B0604020202020204" pitchFamily="34" charset="0"/>
              <a:buChar char="•"/>
            </a:pPr>
            <a:r>
              <a:rPr lang="en-AU" sz="1390" b="1" dirty="0">
                <a:solidFill>
                  <a:srgbClr val="ED7D31"/>
                </a:solidFill>
                <a:latin typeface="Calibri" panose="020F0502020204030204"/>
              </a:rPr>
              <a:t>Equipment hire, licencing and logistics to Asia, Africa, Australia, Canada, Europe, Pacific Rim Nations and South America</a:t>
            </a:r>
            <a:br>
              <a:rPr lang="en-AU" sz="1390" b="1" dirty="0">
                <a:solidFill>
                  <a:srgbClr val="ED7D31"/>
                </a:solidFill>
                <a:latin typeface="Calibri" panose="020F0502020204030204"/>
              </a:rPr>
            </a:br>
            <a:endParaRPr lang="en-AU" sz="1390" b="1" dirty="0">
              <a:solidFill>
                <a:srgbClr val="ED7D31"/>
              </a:solidFill>
              <a:latin typeface="Calibri" panose="020F0502020204030204"/>
            </a:endParaRPr>
          </a:p>
          <a:p>
            <a:pPr marL="238384" indent="-238384" defTabSz="635691">
              <a:buFont typeface="Arial" panose="020B0604020202020204" pitchFamily="34" charset="0"/>
              <a:buChar char="•"/>
            </a:pPr>
            <a:r>
              <a:rPr lang="en-AU" sz="1390" b="1" dirty="0">
                <a:solidFill>
                  <a:prstClr val="black"/>
                </a:solidFill>
                <a:latin typeface="Calibri" panose="020F0502020204030204"/>
              </a:rPr>
              <a:t>PSM / ASD specialists to acquire and validate spectral data from soil, rock chip and downhole samples (chips and core)</a:t>
            </a:r>
            <a:br>
              <a:rPr lang="en-AU" sz="1390" b="1" dirty="0">
                <a:solidFill>
                  <a:prstClr val="black"/>
                </a:solidFill>
                <a:latin typeface="Calibri" panose="020F0502020204030204"/>
              </a:rPr>
            </a:br>
            <a:endParaRPr lang="en-AU" sz="1390" b="1" dirty="0">
              <a:solidFill>
                <a:prstClr val="black"/>
              </a:solidFill>
              <a:latin typeface="Calibri" panose="020F0502020204030204"/>
            </a:endParaRPr>
          </a:p>
          <a:p>
            <a:pPr marL="238384" indent="-238384" defTabSz="635691">
              <a:buFont typeface="Arial" panose="020B0604020202020204" pitchFamily="34" charset="0"/>
              <a:buChar char="•"/>
            </a:pPr>
            <a:r>
              <a:rPr lang="en-AU" sz="1390" b="1" dirty="0">
                <a:solidFill>
                  <a:srgbClr val="ED7D31"/>
                </a:solidFill>
                <a:latin typeface="Calibri" panose="020F0502020204030204"/>
              </a:rPr>
              <a:t>GIS geologists to interpret spectral signatures, develop alteration models and identify mineralisation vectors</a:t>
            </a:r>
            <a:br>
              <a:rPr lang="en-AU" sz="1390" b="1" dirty="0">
                <a:solidFill>
                  <a:srgbClr val="ED7D31"/>
                </a:solidFill>
                <a:latin typeface="Calibri" panose="020F0502020204030204"/>
              </a:rPr>
            </a:br>
            <a:endParaRPr lang="en-AU" sz="1390" b="1" dirty="0">
              <a:solidFill>
                <a:srgbClr val="ED7D31"/>
              </a:solidFill>
              <a:latin typeface="Calibri" panose="020F0502020204030204"/>
            </a:endParaRPr>
          </a:p>
          <a:p>
            <a:pPr marL="238384" indent="-238384" defTabSz="635691">
              <a:buFont typeface="Arial" panose="020B0604020202020204" pitchFamily="34" charset="0"/>
              <a:buChar char="•"/>
            </a:pPr>
            <a:r>
              <a:rPr lang="en-AU" sz="1390" b="1" dirty="0">
                <a:solidFill>
                  <a:prstClr val="black"/>
                </a:solidFill>
                <a:latin typeface="Calibri" panose="020F0502020204030204"/>
              </a:rPr>
              <a:t>Senior geologists that integrate spectral data with drilling, false-colour imagery (satellite data), lithology, geochemical assays (geochemistry/ assays), </a:t>
            </a:r>
            <a:r>
              <a:rPr lang="en-AU" sz="1390" b="1" dirty="0" err="1">
                <a:solidFill>
                  <a:prstClr val="black"/>
                </a:solidFill>
                <a:latin typeface="Calibri" panose="020F0502020204030204"/>
              </a:rPr>
              <a:t>geochron</a:t>
            </a:r>
            <a:r>
              <a:rPr lang="en-AU" sz="1390" b="1" dirty="0">
                <a:solidFill>
                  <a:prstClr val="black"/>
                </a:solidFill>
                <a:latin typeface="Calibri" panose="020F0502020204030204"/>
              </a:rPr>
              <a:t>, geophysics, </a:t>
            </a:r>
            <a:r>
              <a:rPr lang="en-AU" sz="1390" b="1" dirty="0" err="1">
                <a:solidFill>
                  <a:prstClr val="black"/>
                </a:solidFill>
                <a:latin typeface="Calibri" panose="020F0502020204030204"/>
              </a:rPr>
              <a:t>radiometrics</a:t>
            </a:r>
            <a:r>
              <a:rPr lang="en-AU" sz="1390" b="1" dirty="0">
                <a:solidFill>
                  <a:prstClr val="black"/>
                </a:solidFill>
                <a:latin typeface="Calibri" panose="020F0502020204030204"/>
              </a:rPr>
              <a:t> and structure to generate high-quality exploration targets </a:t>
            </a:r>
            <a:br>
              <a:rPr lang="en-AU" sz="1390" b="1" dirty="0">
                <a:solidFill>
                  <a:prstClr val="black"/>
                </a:solidFill>
                <a:latin typeface="Calibri" panose="020F0502020204030204"/>
              </a:rPr>
            </a:br>
            <a:endParaRPr lang="en-AU" sz="1390" b="1" dirty="0">
              <a:solidFill>
                <a:prstClr val="black"/>
              </a:solidFill>
              <a:latin typeface="Calibri" panose="020F0502020204030204"/>
            </a:endParaRPr>
          </a:p>
          <a:p>
            <a:pPr marL="238384" indent="-238384" defTabSz="635691">
              <a:buFont typeface="Arial" panose="020B0604020202020204" pitchFamily="34" charset="0"/>
              <a:buChar char="•"/>
            </a:pPr>
            <a:r>
              <a:rPr lang="en-AU" sz="1390" b="1" dirty="0">
                <a:solidFill>
                  <a:srgbClr val="ED7D31"/>
                </a:solidFill>
                <a:latin typeface="Calibri" panose="020F0502020204030204"/>
              </a:rPr>
              <a:t>Generative consultants that integrate alteration models and mineralisation vectors with tectonic models, field mapping, mineral distribution intensity and abundance maps, grade shell models and geophysical models to produce new exploration concepts</a:t>
            </a:r>
            <a:endParaRPr lang="en-AU" sz="1390" b="1" dirty="0">
              <a:solidFill>
                <a:prstClr val="white">
                  <a:lumMod val="50000"/>
                </a:prstClr>
              </a:solidFill>
              <a:latin typeface="Calibri" panose="020F0502020204030204"/>
            </a:endParaRPr>
          </a:p>
        </p:txBody>
      </p:sp>
      <p:pic>
        <p:nvPicPr>
          <p:cNvPr id="24" name="Picture 2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71182" y="6505771"/>
            <a:ext cx="1507524" cy="346663"/>
          </a:xfrm>
          <a:prstGeom prst="rect">
            <a:avLst/>
          </a:prstGeom>
        </p:spPr>
      </p:pic>
      <p:grpSp>
        <p:nvGrpSpPr>
          <p:cNvPr id="11" name="Group 10">
            <a:extLst>
              <a:ext uri="{FF2B5EF4-FFF2-40B4-BE49-F238E27FC236}">
                <a16:creationId xmlns:a16="http://schemas.microsoft.com/office/drawing/2014/main" id="{91982657-8FDE-4AAE-B885-CEF8AD048DEC}"/>
              </a:ext>
            </a:extLst>
          </p:cNvPr>
          <p:cNvGrpSpPr/>
          <p:nvPr/>
        </p:nvGrpSpPr>
        <p:grpSpPr>
          <a:xfrm>
            <a:off x="8525305" y="155118"/>
            <a:ext cx="1263827" cy="1084929"/>
            <a:chOff x="11361106" y="310502"/>
            <a:chExt cx="2743201" cy="2354894"/>
          </a:xfrm>
        </p:grpSpPr>
        <p:sp>
          <p:nvSpPr>
            <p:cNvPr id="2" name="Isosceles Triangle 1">
              <a:extLst>
                <a:ext uri="{FF2B5EF4-FFF2-40B4-BE49-F238E27FC236}">
                  <a16:creationId xmlns:a16="http://schemas.microsoft.com/office/drawing/2014/main" id="{34ED5F89-4B75-49B6-9F4B-A959E041F157}"/>
                </a:ext>
              </a:extLst>
            </p:cNvPr>
            <p:cNvSpPr/>
            <p:nvPr/>
          </p:nvSpPr>
          <p:spPr>
            <a:xfrm>
              <a:off x="11361107" y="310502"/>
              <a:ext cx="2743200" cy="2354893"/>
            </a:xfrm>
            <a:prstGeom prst="triangle">
              <a:avLst/>
            </a:prstGeom>
            <a:solidFill>
              <a:schemeClr val="accent2">
                <a:lumMod val="75000"/>
              </a:schemeClr>
            </a:solidFill>
            <a:ln>
              <a:solidFill>
                <a:srgbClr val="F8710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35691"/>
              <a:endParaRPr lang="en-AU" sz="1251">
                <a:solidFill>
                  <a:prstClr val="white"/>
                </a:solidFill>
                <a:latin typeface="Calibri" panose="020F0502020204030204"/>
              </a:endParaRPr>
            </a:p>
          </p:txBody>
        </p:sp>
        <p:sp>
          <p:nvSpPr>
            <p:cNvPr id="3" name="Isosceles Triangle 2">
              <a:extLst>
                <a:ext uri="{FF2B5EF4-FFF2-40B4-BE49-F238E27FC236}">
                  <a16:creationId xmlns:a16="http://schemas.microsoft.com/office/drawing/2014/main" id="{A849BD13-C756-4DDC-9C16-B257472968A6}"/>
                </a:ext>
              </a:extLst>
            </p:cNvPr>
            <p:cNvSpPr/>
            <p:nvPr/>
          </p:nvSpPr>
          <p:spPr>
            <a:xfrm>
              <a:off x="11361107" y="648058"/>
              <a:ext cx="2404997" cy="2017338"/>
            </a:xfrm>
            <a:prstGeom prst="triangle">
              <a:avLst/>
            </a:prstGeom>
            <a:solidFill>
              <a:srgbClr val="FFFF00"/>
            </a:solidFill>
            <a:ln>
              <a:solidFill>
                <a:srgbClr val="F8710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35691"/>
              <a:endParaRPr lang="en-AU" sz="1251">
                <a:solidFill>
                  <a:prstClr val="white"/>
                </a:solidFill>
                <a:latin typeface="Calibri" panose="020F0502020204030204"/>
              </a:endParaRPr>
            </a:p>
          </p:txBody>
        </p:sp>
        <p:sp>
          <p:nvSpPr>
            <p:cNvPr id="7" name="Isosceles Triangle 6">
              <a:extLst>
                <a:ext uri="{FF2B5EF4-FFF2-40B4-BE49-F238E27FC236}">
                  <a16:creationId xmlns:a16="http://schemas.microsoft.com/office/drawing/2014/main" id="{9D9C5F8D-6C2C-4CCF-877E-D7B5F0DED91C}"/>
                </a:ext>
              </a:extLst>
            </p:cNvPr>
            <p:cNvSpPr/>
            <p:nvPr/>
          </p:nvSpPr>
          <p:spPr>
            <a:xfrm>
              <a:off x="11361106" y="1161623"/>
              <a:ext cx="1792741" cy="1503771"/>
            </a:xfrm>
            <a:prstGeom prst="triangle">
              <a:avLst/>
            </a:prstGeom>
            <a:solidFill>
              <a:schemeClr val="accent2"/>
            </a:solidFill>
            <a:ln>
              <a:solidFill>
                <a:srgbClr val="F8710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35691"/>
              <a:endParaRPr lang="en-AU" sz="1251">
                <a:solidFill>
                  <a:prstClr val="white"/>
                </a:solidFill>
                <a:latin typeface="Calibri" panose="020F0502020204030204"/>
              </a:endParaRPr>
            </a:p>
          </p:txBody>
        </p:sp>
        <p:sp>
          <p:nvSpPr>
            <p:cNvPr id="9" name="Isosceles Triangle 8">
              <a:extLst>
                <a:ext uri="{FF2B5EF4-FFF2-40B4-BE49-F238E27FC236}">
                  <a16:creationId xmlns:a16="http://schemas.microsoft.com/office/drawing/2014/main" id="{E7ECD51A-D5F7-4298-B98A-40F06F927466}"/>
                </a:ext>
              </a:extLst>
            </p:cNvPr>
            <p:cNvSpPr/>
            <p:nvPr/>
          </p:nvSpPr>
          <p:spPr>
            <a:xfrm>
              <a:off x="11361106" y="1612561"/>
              <a:ext cx="1255148" cy="1052832"/>
            </a:xfrm>
            <a:prstGeom prst="triangle">
              <a:avLst/>
            </a:prstGeom>
            <a:solidFill>
              <a:schemeClr val="accent2">
                <a:lumMod val="60000"/>
                <a:lumOff val="40000"/>
              </a:schemeClr>
            </a:solidFill>
            <a:ln>
              <a:solidFill>
                <a:srgbClr val="F8710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35691"/>
              <a:endParaRPr lang="en-AU" sz="1251">
                <a:solidFill>
                  <a:prstClr val="white"/>
                </a:solidFill>
                <a:latin typeface="Calibri" panose="020F0502020204030204"/>
              </a:endParaRPr>
            </a:p>
          </p:txBody>
        </p:sp>
      </p:grpSp>
      <p:sp>
        <p:nvSpPr>
          <p:cNvPr id="18" name="Rectangle 17">
            <a:extLst>
              <a:ext uri="{FF2B5EF4-FFF2-40B4-BE49-F238E27FC236}">
                <a16:creationId xmlns:a16="http://schemas.microsoft.com/office/drawing/2014/main" id="{F7E4AAA6-99EF-437F-ADAE-6A37C43551ED}"/>
              </a:ext>
            </a:extLst>
          </p:cNvPr>
          <p:cNvSpPr/>
          <p:nvPr/>
        </p:nvSpPr>
        <p:spPr>
          <a:xfrm>
            <a:off x="5657010" y="500538"/>
            <a:ext cx="3361345" cy="5674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35691"/>
            <a:r>
              <a:rPr lang="en-AU" sz="1251" b="1" dirty="0">
                <a:solidFill>
                  <a:srgbClr val="ED7D31"/>
                </a:solidFill>
                <a:latin typeface="Calibri" panose="020F0502020204030204"/>
              </a:rPr>
              <a:t>Support and insight to </a:t>
            </a:r>
            <a:br>
              <a:rPr lang="en-AU" sz="1251" b="1" dirty="0">
                <a:solidFill>
                  <a:srgbClr val="ED7D31"/>
                </a:solidFill>
                <a:latin typeface="Calibri" panose="020F0502020204030204"/>
              </a:rPr>
            </a:br>
            <a:r>
              <a:rPr lang="en-AU" sz="1251" b="1" dirty="0">
                <a:solidFill>
                  <a:srgbClr val="ED7D31"/>
                </a:solidFill>
                <a:latin typeface="Calibri" panose="020F0502020204030204"/>
              </a:rPr>
              <a:t>make breakthroughs</a:t>
            </a:r>
          </a:p>
        </p:txBody>
      </p:sp>
      <p:pic>
        <p:nvPicPr>
          <p:cNvPr id="6" name="Picture 5" descr="A picture containing person, fence, outdoor, ground&#10;&#10;Description generated with very high confidence">
            <a:extLst>
              <a:ext uri="{FF2B5EF4-FFF2-40B4-BE49-F238E27FC236}">
                <a16:creationId xmlns:a16="http://schemas.microsoft.com/office/drawing/2014/main" id="{226468A2-79D2-458B-A9BD-3831E3B8A9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03127" y="3518718"/>
            <a:ext cx="1965350" cy="1796259"/>
          </a:xfrm>
          <a:prstGeom prst="rect">
            <a:avLst/>
          </a:prstGeom>
          <a:effectLst/>
        </p:spPr>
      </p:pic>
      <p:pic>
        <p:nvPicPr>
          <p:cNvPr id="8" name="Picture 7" descr="A person sitting on a rock&#10;&#10;Description generated with high confidence">
            <a:extLst>
              <a:ext uri="{FF2B5EF4-FFF2-40B4-BE49-F238E27FC236}">
                <a16:creationId xmlns:a16="http://schemas.microsoft.com/office/drawing/2014/main" id="{83735D9E-B55E-4FB5-8807-1CA54AD9CD6C}"/>
              </a:ext>
            </a:extLst>
          </p:cNvPr>
          <p:cNvPicPr>
            <a:picLocks noChangeAspect="1"/>
          </p:cNvPicPr>
          <p:nvPr/>
        </p:nvPicPr>
        <p:blipFill rotWithShape="1">
          <a:blip r:embed="rId5">
            <a:extLst>
              <a:ext uri="{28A0092B-C50C-407E-A947-70E740481C1C}">
                <a14:useLocalDpi xmlns:a14="http://schemas.microsoft.com/office/drawing/2010/main" val="0"/>
              </a:ext>
            </a:extLst>
          </a:blip>
          <a:srcRect l="7308" t="59707" r="46237" b="5477"/>
          <a:stretch/>
        </p:blipFill>
        <p:spPr>
          <a:xfrm>
            <a:off x="5896161" y="1275785"/>
            <a:ext cx="1931909" cy="1930499"/>
          </a:xfrm>
          <a:prstGeom prst="rect">
            <a:avLst/>
          </a:prstGeom>
          <a:effectLst/>
        </p:spPr>
      </p:pic>
      <p:pic>
        <p:nvPicPr>
          <p:cNvPr id="12" name="Picture 11" descr="A picture containing sky, outdoor&#10;&#10;Description generated with high confidence">
            <a:extLst>
              <a:ext uri="{FF2B5EF4-FFF2-40B4-BE49-F238E27FC236}">
                <a16:creationId xmlns:a16="http://schemas.microsoft.com/office/drawing/2014/main" id="{8436C70D-3453-405A-AA49-976F31B38A1F}"/>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t="1" r="15857" b="2136"/>
          <a:stretch/>
        </p:blipFill>
        <p:spPr>
          <a:xfrm>
            <a:off x="7668477" y="2263717"/>
            <a:ext cx="2453387" cy="1844859"/>
          </a:xfrm>
          <a:prstGeom prst="rect">
            <a:avLst/>
          </a:prstGeom>
          <a:effectLst/>
        </p:spPr>
      </p:pic>
      <p:pic>
        <p:nvPicPr>
          <p:cNvPr id="13" name="Picture 12" descr="A picture containing sky, outdoor&#10;&#10;Description generated with high confidence">
            <a:extLst>
              <a:ext uri="{FF2B5EF4-FFF2-40B4-BE49-F238E27FC236}">
                <a16:creationId xmlns:a16="http://schemas.microsoft.com/office/drawing/2014/main" id="{E42D97A5-B739-4C99-81A6-46C60BBCCC80}"/>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t="2881" b="1"/>
          <a:stretch/>
        </p:blipFill>
        <p:spPr>
          <a:xfrm>
            <a:off x="6862116" y="4511724"/>
            <a:ext cx="2469330" cy="1844859"/>
          </a:xfrm>
          <a:prstGeom prst="rect">
            <a:avLst/>
          </a:prstGeom>
          <a:effectLst/>
        </p:spPr>
      </p:pic>
      <p:pic>
        <p:nvPicPr>
          <p:cNvPr id="17" name="Picture 16" descr="A close up of a map&#10;&#10;Description generated with very high confidence">
            <a:extLst>
              <a:ext uri="{FF2B5EF4-FFF2-40B4-BE49-F238E27FC236}">
                <a16:creationId xmlns:a16="http://schemas.microsoft.com/office/drawing/2014/main" id="{51E6D929-D294-4971-9A86-A3438086D158}"/>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l="884" t="50026" r="1293" b="375"/>
          <a:stretch/>
        </p:blipFill>
        <p:spPr>
          <a:xfrm>
            <a:off x="8987692" y="5220677"/>
            <a:ext cx="2258930" cy="1637323"/>
          </a:xfrm>
          <a:prstGeom prst="rect">
            <a:avLst/>
          </a:prstGeom>
          <a:solidFill>
            <a:schemeClr val="bg1"/>
          </a:solidFill>
          <a:effectLst/>
        </p:spPr>
      </p:pic>
      <p:sp>
        <p:nvSpPr>
          <p:cNvPr id="14" name="Rectangle 13">
            <a:extLst>
              <a:ext uri="{FF2B5EF4-FFF2-40B4-BE49-F238E27FC236}">
                <a16:creationId xmlns:a16="http://schemas.microsoft.com/office/drawing/2014/main" id="{F6103E1B-750C-45AE-B3FB-C7E93ACA4044}"/>
              </a:ext>
            </a:extLst>
          </p:cNvPr>
          <p:cNvSpPr/>
          <p:nvPr/>
        </p:nvSpPr>
        <p:spPr>
          <a:xfrm>
            <a:off x="6379787" y="6328609"/>
            <a:ext cx="2309214" cy="3763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35691"/>
            <a:r>
              <a:rPr lang="en-AU" sz="1947" b="1" dirty="0">
                <a:solidFill>
                  <a:srgbClr val="FF0000"/>
                </a:solidFill>
                <a:latin typeface="Calibri" panose="020F0502020204030204"/>
              </a:rPr>
              <a:t>New Targets</a:t>
            </a:r>
            <a:endParaRPr lang="en-AU" sz="1390" b="1" dirty="0">
              <a:solidFill>
                <a:srgbClr val="ED7D31"/>
              </a:solidFill>
              <a:latin typeface="Calibri" panose="020F0502020204030204"/>
            </a:endParaRPr>
          </a:p>
        </p:txBody>
      </p:sp>
      <p:sp>
        <p:nvSpPr>
          <p:cNvPr id="15" name="Arrow: Right 14">
            <a:extLst>
              <a:ext uri="{FF2B5EF4-FFF2-40B4-BE49-F238E27FC236}">
                <a16:creationId xmlns:a16="http://schemas.microsoft.com/office/drawing/2014/main" id="{E106C28C-E0A7-4D43-8B7D-84754E69FD11}"/>
              </a:ext>
            </a:extLst>
          </p:cNvPr>
          <p:cNvSpPr/>
          <p:nvPr/>
        </p:nvSpPr>
        <p:spPr>
          <a:xfrm>
            <a:off x="8244480" y="6471850"/>
            <a:ext cx="722777" cy="170637"/>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35691"/>
            <a:endParaRPr lang="en-AU" sz="1251">
              <a:solidFill>
                <a:prstClr val="white"/>
              </a:solidFill>
              <a:latin typeface="Calibri" panose="020F0502020204030204"/>
            </a:endParaRPr>
          </a:p>
        </p:txBody>
      </p:sp>
      <p:sp>
        <p:nvSpPr>
          <p:cNvPr id="16" name="Oval 15">
            <a:extLst>
              <a:ext uri="{FF2B5EF4-FFF2-40B4-BE49-F238E27FC236}">
                <a16:creationId xmlns:a16="http://schemas.microsoft.com/office/drawing/2014/main" id="{03DA5EB0-2A42-470A-86F3-9A91FA8FCE12}"/>
              </a:ext>
            </a:extLst>
          </p:cNvPr>
          <p:cNvSpPr/>
          <p:nvPr/>
        </p:nvSpPr>
        <p:spPr>
          <a:xfrm>
            <a:off x="9728175" y="6426614"/>
            <a:ext cx="60957" cy="79157"/>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35691"/>
            <a:endParaRPr lang="en-AU" sz="1251">
              <a:solidFill>
                <a:prstClr val="white"/>
              </a:solidFill>
              <a:latin typeface="Calibri" panose="020F0502020204030204"/>
            </a:endParaRPr>
          </a:p>
        </p:txBody>
      </p:sp>
      <p:sp>
        <p:nvSpPr>
          <p:cNvPr id="21" name="Oval 20">
            <a:extLst>
              <a:ext uri="{FF2B5EF4-FFF2-40B4-BE49-F238E27FC236}">
                <a16:creationId xmlns:a16="http://schemas.microsoft.com/office/drawing/2014/main" id="{919F5FDB-22FF-4263-9E2A-30017CEA9C42}"/>
              </a:ext>
            </a:extLst>
          </p:cNvPr>
          <p:cNvSpPr/>
          <p:nvPr/>
        </p:nvSpPr>
        <p:spPr>
          <a:xfrm>
            <a:off x="9096262" y="6428204"/>
            <a:ext cx="60957" cy="79157"/>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35691"/>
            <a:endParaRPr lang="en-AU" sz="1251">
              <a:solidFill>
                <a:prstClr val="white"/>
              </a:solidFill>
              <a:latin typeface="Calibri" panose="020F0502020204030204"/>
            </a:endParaRPr>
          </a:p>
        </p:txBody>
      </p:sp>
      <p:sp>
        <p:nvSpPr>
          <p:cNvPr id="22" name="Oval 21">
            <a:extLst>
              <a:ext uri="{FF2B5EF4-FFF2-40B4-BE49-F238E27FC236}">
                <a16:creationId xmlns:a16="http://schemas.microsoft.com/office/drawing/2014/main" id="{038DB58A-78A4-4476-9E8C-0F4B840A1491}"/>
              </a:ext>
            </a:extLst>
          </p:cNvPr>
          <p:cNvSpPr/>
          <p:nvPr/>
        </p:nvSpPr>
        <p:spPr>
          <a:xfrm>
            <a:off x="10304365" y="6304925"/>
            <a:ext cx="60957" cy="79157"/>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35691"/>
            <a:endParaRPr lang="en-AU" sz="1251">
              <a:solidFill>
                <a:prstClr val="white"/>
              </a:solidFill>
              <a:latin typeface="Calibri" panose="020F0502020204030204"/>
            </a:endParaRPr>
          </a:p>
        </p:txBody>
      </p:sp>
      <p:sp>
        <p:nvSpPr>
          <p:cNvPr id="25" name="Oval 24">
            <a:extLst>
              <a:ext uri="{FF2B5EF4-FFF2-40B4-BE49-F238E27FC236}">
                <a16:creationId xmlns:a16="http://schemas.microsoft.com/office/drawing/2014/main" id="{B563718F-790B-4141-9650-3EEE66127A09}"/>
              </a:ext>
            </a:extLst>
          </p:cNvPr>
          <p:cNvSpPr/>
          <p:nvPr/>
        </p:nvSpPr>
        <p:spPr>
          <a:xfrm>
            <a:off x="6549292" y="6391658"/>
            <a:ext cx="249970" cy="24042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35691"/>
            <a:endParaRPr lang="en-AU" sz="1251">
              <a:solidFill>
                <a:prstClr val="white"/>
              </a:solidFill>
              <a:latin typeface="Calibri" panose="020F0502020204030204"/>
            </a:endParaRPr>
          </a:p>
        </p:txBody>
      </p:sp>
    </p:spTree>
    <p:extLst>
      <p:ext uri="{BB962C8B-B14F-4D97-AF65-F5344CB8AC3E}">
        <p14:creationId xmlns:p14="http://schemas.microsoft.com/office/powerpoint/2010/main" val="8854576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62146" y="136191"/>
            <a:ext cx="5688175" cy="1164601"/>
          </a:xfrm>
        </p:spPr>
        <p:txBody>
          <a:bodyPr>
            <a:normAutofit/>
          </a:bodyPr>
          <a:lstStyle/>
          <a:p>
            <a:pPr algn="ctr"/>
            <a:r>
              <a:rPr lang="en-AU" sz="2781" b="1" dirty="0">
                <a:solidFill>
                  <a:schemeClr val="accent2"/>
                </a:solidFill>
                <a:effectLst>
                  <a:outerShdw blurRad="38100" dist="38100" dir="2700000" algn="tl">
                    <a:srgbClr val="000000">
                      <a:alpha val="43137"/>
                    </a:srgbClr>
                  </a:outerShdw>
                </a:effectLst>
              </a:rPr>
              <a:t>Global Ore Discovery</a:t>
            </a:r>
            <a:br>
              <a:rPr lang="en-AU" sz="2781" b="1" dirty="0"/>
            </a:br>
            <a:r>
              <a:rPr lang="en-AU" sz="2781" b="1" dirty="0"/>
              <a:t>Spectral Geology </a:t>
            </a:r>
            <a:r>
              <a:rPr lang="en-AU" sz="2781" b="1" dirty="0">
                <a:solidFill>
                  <a:schemeClr val="bg1">
                    <a:lumMod val="50000"/>
                  </a:schemeClr>
                </a:solidFill>
              </a:rPr>
              <a:t>and Earth Imagery</a:t>
            </a:r>
          </a:p>
        </p:txBody>
      </p:sp>
      <p:sp>
        <p:nvSpPr>
          <p:cNvPr id="23" name="TextBox 22"/>
          <p:cNvSpPr txBox="1"/>
          <p:nvPr/>
        </p:nvSpPr>
        <p:spPr>
          <a:xfrm>
            <a:off x="915528" y="1455548"/>
            <a:ext cx="4741482" cy="4156522"/>
          </a:xfrm>
          <a:prstGeom prst="rect">
            <a:avLst/>
          </a:prstGeom>
          <a:noFill/>
        </p:spPr>
        <p:txBody>
          <a:bodyPr wrap="square" rtlCol="0">
            <a:spAutoFit/>
          </a:bodyPr>
          <a:lstStyle/>
          <a:p>
            <a:pPr marL="238384" indent="-238384" defTabSz="635691">
              <a:buFont typeface="Arial" panose="020B0604020202020204" pitchFamily="34" charset="0"/>
              <a:buChar char="•"/>
            </a:pPr>
            <a:r>
              <a:rPr lang="en-AU" sz="1390" b="1" dirty="0">
                <a:solidFill>
                  <a:prstClr val="black"/>
                </a:solidFill>
                <a:latin typeface="Calibri" panose="020F0502020204030204"/>
              </a:rPr>
              <a:t>Marketing and promotions specialists to draft high impact graphics for public release and to communicate PSM results to investors</a:t>
            </a:r>
            <a:br>
              <a:rPr lang="en-AU" sz="1390" b="1" dirty="0">
                <a:solidFill>
                  <a:prstClr val="black"/>
                </a:solidFill>
                <a:latin typeface="Calibri" panose="020F0502020204030204"/>
              </a:rPr>
            </a:br>
            <a:endParaRPr lang="en-AU" sz="1390" b="1" dirty="0">
              <a:solidFill>
                <a:prstClr val="black"/>
              </a:solidFill>
              <a:latin typeface="Calibri" panose="020F0502020204030204"/>
            </a:endParaRPr>
          </a:p>
          <a:p>
            <a:pPr marL="238384" indent="-238384" defTabSz="635691">
              <a:buFont typeface="Arial" panose="020B0604020202020204" pitchFamily="34" charset="0"/>
              <a:buChar char="•"/>
            </a:pPr>
            <a:r>
              <a:rPr lang="en-AU" sz="1390" b="1" dirty="0">
                <a:solidFill>
                  <a:srgbClr val="ED7D31"/>
                </a:solidFill>
                <a:latin typeface="Calibri" panose="020F0502020204030204"/>
              </a:rPr>
              <a:t>Competent Persons and QAQC systems to report PSM results in accordance with JORC and NI43-101 standards</a:t>
            </a:r>
          </a:p>
          <a:p>
            <a:pPr marL="238384" indent="-238384" defTabSz="635691">
              <a:buFont typeface="Arial" panose="020B0604020202020204" pitchFamily="34" charset="0"/>
              <a:buChar char="•"/>
            </a:pPr>
            <a:endParaRPr lang="en-AU" sz="1390" b="1" dirty="0">
              <a:solidFill>
                <a:srgbClr val="ED7D31"/>
              </a:solidFill>
              <a:latin typeface="Calibri" panose="020F0502020204030204"/>
            </a:endParaRPr>
          </a:p>
          <a:p>
            <a:pPr algn="ctr" defTabSz="635691"/>
            <a:r>
              <a:rPr lang="en-AU" sz="1390" b="1" dirty="0">
                <a:solidFill>
                  <a:srgbClr val="ED7D31"/>
                </a:solidFill>
                <a:latin typeface="Calibri" panose="020F0502020204030204"/>
              </a:rPr>
              <a:t>--------------------------------------------------------</a:t>
            </a:r>
          </a:p>
          <a:p>
            <a:pPr marL="238384" indent="-238384" defTabSz="635691">
              <a:buFont typeface="Arial" panose="020B0604020202020204" pitchFamily="34" charset="0"/>
              <a:buChar char="•"/>
            </a:pPr>
            <a:endParaRPr lang="en-AU" sz="1390" b="1" dirty="0">
              <a:solidFill>
                <a:prstClr val="black"/>
              </a:solidFill>
              <a:latin typeface="Calibri" panose="020F0502020204030204"/>
            </a:endParaRPr>
          </a:p>
          <a:p>
            <a:pPr marL="238384" indent="-238384" defTabSz="635691">
              <a:buFont typeface="Arial" panose="020B0604020202020204" pitchFamily="34" charset="0"/>
              <a:buChar char="•"/>
            </a:pPr>
            <a:r>
              <a:rPr lang="en-AU" sz="1390" b="1" dirty="0">
                <a:solidFill>
                  <a:prstClr val="black"/>
                </a:solidFill>
                <a:latin typeface="Calibri" panose="020F0502020204030204"/>
              </a:rPr>
              <a:t>And did you know, </a:t>
            </a:r>
            <a:r>
              <a:rPr lang="en-AU" sz="1390" b="1" dirty="0">
                <a:solidFill>
                  <a:srgbClr val="ED7D31"/>
                </a:solidFill>
                <a:latin typeface="Calibri" panose="020F0502020204030204"/>
              </a:rPr>
              <a:t>Global Ore Discovery </a:t>
            </a:r>
            <a:r>
              <a:rPr lang="en-AU" sz="1390" b="1" dirty="0">
                <a:solidFill>
                  <a:prstClr val="black"/>
                </a:solidFill>
                <a:latin typeface="Calibri" panose="020F0502020204030204"/>
              </a:rPr>
              <a:t>also acquire, process and interpret earth imagery … you can ask us to produce</a:t>
            </a:r>
            <a:br>
              <a:rPr lang="en-AU" sz="1390" b="1" dirty="0">
                <a:solidFill>
                  <a:prstClr val="black"/>
                </a:solidFill>
                <a:latin typeface="Calibri" panose="020F0502020204030204"/>
              </a:rPr>
            </a:br>
            <a:r>
              <a:rPr lang="en-AU" sz="1390" b="1" dirty="0">
                <a:solidFill>
                  <a:prstClr val="black"/>
                </a:solidFill>
                <a:latin typeface="Calibri" panose="020F0502020204030204"/>
                <a:sym typeface="Wingdings" panose="05000000000000000000" pitchFamily="2" charset="2"/>
              </a:rPr>
              <a:t>ASTER, HYMAP, LANDSAT, High-resolution drone-acquired Thermal Infrared, Worldview 3, LIDAR and RADAR products for you.</a:t>
            </a:r>
          </a:p>
          <a:p>
            <a:pPr marL="238384" indent="-238384" defTabSz="635691">
              <a:buFont typeface="Arial" panose="020B0604020202020204" pitchFamily="34" charset="0"/>
              <a:buChar char="•"/>
            </a:pPr>
            <a:endParaRPr lang="en-AU" sz="1390" b="1" dirty="0">
              <a:solidFill>
                <a:prstClr val="black"/>
              </a:solidFill>
              <a:latin typeface="Calibri" panose="020F0502020204030204"/>
              <a:sym typeface="Wingdings" panose="05000000000000000000" pitchFamily="2" charset="2"/>
            </a:endParaRPr>
          </a:p>
          <a:p>
            <a:pPr marL="238384" indent="-238384" algn="r" defTabSz="635691">
              <a:buFont typeface="Arial" panose="020B0604020202020204" pitchFamily="34" charset="0"/>
              <a:buChar char="•"/>
            </a:pPr>
            <a:r>
              <a:rPr lang="en-AU" sz="1390" b="1" dirty="0">
                <a:solidFill>
                  <a:prstClr val="white">
                    <a:lumMod val="50000"/>
                  </a:prstClr>
                </a:solidFill>
                <a:latin typeface="Calibri" panose="020F0502020204030204"/>
                <a:sym typeface="Wingdings" panose="05000000000000000000" pitchFamily="2" charset="2"/>
              </a:rPr>
              <a:t>Need an airborne magnetics, </a:t>
            </a:r>
            <a:r>
              <a:rPr lang="en-AU" sz="1390" b="1" dirty="0" err="1">
                <a:solidFill>
                  <a:prstClr val="white">
                    <a:lumMod val="50000"/>
                  </a:prstClr>
                </a:solidFill>
                <a:latin typeface="Calibri" panose="020F0502020204030204"/>
                <a:sym typeface="Wingdings" panose="05000000000000000000" pitchFamily="2" charset="2"/>
              </a:rPr>
              <a:t>radiometrics</a:t>
            </a:r>
            <a:r>
              <a:rPr lang="en-AU" sz="1390" b="1" dirty="0">
                <a:solidFill>
                  <a:prstClr val="white">
                    <a:lumMod val="50000"/>
                  </a:prstClr>
                </a:solidFill>
                <a:latin typeface="Calibri" panose="020F0502020204030204"/>
                <a:sym typeface="Wingdings" panose="05000000000000000000" pitchFamily="2" charset="2"/>
              </a:rPr>
              <a:t> and topographic surveys… call or email Global Ore Discovery</a:t>
            </a:r>
            <a:br>
              <a:rPr lang="en-AU" sz="1390" b="1" dirty="0">
                <a:solidFill>
                  <a:prstClr val="white">
                    <a:lumMod val="50000"/>
                  </a:prstClr>
                </a:solidFill>
                <a:latin typeface="Calibri" panose="020F0502020204030204"/>
                <a:sym typeface="Wingdings" panose="05000000000000000000" pitchFamily="2" charset="2"/>
              </a:rPr>
            </a:br>
            <a:r>
              <a:rPr lang="en-AU" sz="1390" b="1" dirty="0">
                <a:solidFill>
                  <a:srgbClr val="ED7D31"/>
                </a:solidFill>
                <a:latin typeface="Calibri" panose="020F0502020204030204"/>
                <a:sym typeface="Wingdings" panose="05000000000000000000" pitchFamily="2" charset="2"/>
              </a:rPr>
              <a:t>+61 7 3613 88 00</a:t>
            </a:r>
            <a:endParaRPr lang="en-AU" sz="1390" b="1" dirty="0">
              <a:solidFill>
                <a:prstClr val="white">
                  <a:lumMod val="50000"/>
                </a:prstClr>
              </a:solidFill>
              <a:latin typeface="Calibri" panose="020F0502020204030204"/>
            </a:endParaRPr>
          </a:p>
        </p:txBody>
      </p:sp>
      <p:pic>
        <p:nvPicPr>
          <p:cNvPr id="24" name="Picture 2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62146" y="6511338"/>
            <a:ext cx="1507524" cy="346663"/>
          </a:xfrm>
          <a:prstGeom prst="rect">
            <a:avLst/>
          </a:prstGeom>
        </p:spPr>
      </p:pic>
      <p:grpSp>
        <p:nvGrpSpPr>
          <p:cNvPr id="11" name="Group 10">
            <a:extLst>
              <a:ext uri="{FF2B5EF4-FFF2-40B4-BE49-F238E27FC236}">
                <a16:creationId xmlns:a16="http://schemas.microsoft.com/office/drawing/2014/main" id="{91982657-8FDE-4AAE-B885-CEF8AD048DEC}"/>
              </a:ext>
            </a:extLst>
          </p:cNvPr>
          <p:cNvGrpSpPr/>
          <p:nvPr/>
        </p:nvGrpSpPr>
        <p:grpSpPr>
          <a:xfrm>
            <a:off x="8464349" y="176027"/>
            <a:ext cx="1263827" cy="1084929"/>
            <a:chOff x="11361106" y="310502"/>
            <a:chExt cx="2743201" cy="2354894"/>
          </a:xfrm>
        </p:grpSpPr>
        <p:sp>
          <p:nvSpPr>
            <p:cNvPr id="2" name="Isosceles Triangle 1">
              <a:extLst>
                <a:ext uri="{FF2B5EF4-FFF2-40B4-BE49-F238E27FC236}">
                  <a16:creationId xmlns:a16="http://schemas.microsoft.com/office/drawing/2014/main" id="{34ED5F89-4B75-49B6-9F4B-A959E041F157}"/>
                </a:ext>
              </a:extLst>
            </p:cNvPr>
            <p:cNvSpPr/>
            <p:nvPr/>
          </p:nvSpPr>
          <p:spPr>
            <a:xfrm>
              <a:off x="11361107" y="310502"/>
              <a:ext cx="2743200" cy="2354893"/>
            </a:xfrm>
            <a:prstGeom prst="triangle">
              <a:avLst/>
            </a:prstGeom>
            <a:solidFill>
              <a:schemeClr val="accent2">
                <a:lumMod val="75000"/>
              </a:schemeClr>
            </a:solidFill>
            <a:ln>
              <a:solidFill>
                <a:srgbClr val="F8710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35691"/>
              <a:endParaRPr lang="en-AU" sz="1251">
                <a:solidFill>
                  <a:prstClr val="white"/>
                </a:solidFill>
                <a:latin typeface="Calibri" panose="020F0502020204030204"/>
              </a:endParaRPr>
            </a:p>
          </p:txBody>
        </p:sp>
        <p:sp>
          <p:nvSpPr>
            <p:cNvPr id="3" name="Isosceles Triangle 2">
              <a:extLst>
                <a:ext uri="{FF2B5EF4-FFF2-40B4-BE49-F238E27FC236}">
                  <a16:creationId xmlns:a16="http://schemas.microsoft.com/office/drawing/2014/main" id="{A849BD13-C756-4DDC-9C16-B257472968A6}"/>
                </a:ext>
              </a:extLst>
            </p:cNvPr>
            <p:cNvSpPr/>
            <p:nvPr/>
          </p:nvSpPr>
          <p:spPr>
            <a:xfrm>
              <a:off x="11361107" y="648058"/>
              <a:ext cx="2404997" cy="2017338"/>
            </a:xfrm>
            <a:prstGeom prst="triangle">
              <a:avLst/>
            </a:prstGeom>
            <a:solidFill>
              <a:srgbClr val="FFFF00"/>
            </a:solidFill>
            <a:ln>
              <a:solidFill>
                <a:srgbClr val="F8710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35691"/>
              <a:endParaRPr lang="en-AU" sz="1251">
                <a:solidFill>
                  <a:prstClr val="white"/>
                </a:solidFill>
                <a:latin typeface="Calibri" panose="020F0502020204030204"/>
              </a:endParaRPr>
            </a:p>
          </p:txBody>
        </p:sp>
        <p:sp>
          <p:nvSpPr>
            <p:cNvPr id="7" name="Isosceles Triangle 6">
              <a:extLst>
                <a:ext uri="{FF2B5EF4-FFF2-40B4-BE49-F238E27FC236}">
                  <a16:creationId xmlns:a16="http://schemas.microsoft.com/office/drawing/2014/main" id="{9D9C5F8D-6C2C-4CCF-877E-D7B5F0DED91C}"/>
                </a:ext>
              </a:extLst>
            </p:cNvPr>
            <p:cNvSpPr/>
            <p:nvPr/>
          </p:nvSpPr>
          <p:spPr>
            <a:xfrm>
              <a:off x="11361106" y="1161623"/>
              <a:ext cx="1792741" cy="1503771"/>
            </a:xfrm>
            <a:prstGeom prst="triangle">
              <a:avLst/>
            </a:prstGeom>
            <a:solidFill>
              <a:schemeClr val="accent2"/>
            </a:solidFill>
            <a:ln>
              <a:solidFill>
                <a:srgbClr val="F8710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35691"/>
              <a:endParaRPr lang="en-AU" sz="1251">
                <a:solidFill>
                  <a:prstClr val="white"/>
                </a:solidFill>
                <a:latin typeface="Calibri" panose="020F0502020204030204"/>
              </a:endParaRPr>
            </a:p>
          </p:txBody>
        </p:sp>
        <p:sp>
          <p:nvSpPr>
            <p:cNvPr id="9" name="Isosceles Triangle 8">
              <a:extLst>
                <a:ext uri="{FF2B5EF4-FFF2-40B4-BE49-F238E27FC236}">
                  <a16:creationId xmlns:a16="http://schemas.microsoft.com/office/drawing/2014/main" id="{E7ECD51A-D5F7-4298-B98A-40F06F927466}"/>
                </a:ext>
              </a:extLst>
            </p:cNvPr>
            <p:cNvSpPr/>
            <p:nvPr/>
          </p:nvSpPr>
          <p:spPr>
            <a:xfrm>
              <a:off x="11361106" y="1612561"/>
              <a:ext cx="1255148" cy="1052832"/>
            </a:xfrm>
            <a:prstGeom prst="triangle">
              <a:avLst/>
            </a:prstGeom>
            <a:solidFill>
              <a:schemeClr val="accent2">
                <a:lumMod val="60000"/>
                <a:lumOff val="40000"/>
              </a:schemeClr>
            </a:solidFill>
            <a:ln>
              <a:solidFill>
                <a:srgbClr val="F8710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35691"/>
              <a:endParaRPr lang="en-AU" sz="1251">
                <a:solidFill>
                  <a:prstClr val="white"/>
                </a:solidFill>
                <a:latin typeface="Calibri" panose="020F0502020204030204"/>
              </a:endParaRPr>
            </a:p>
          </p:txBody>
        </p:sp>
      </p:grpSp>
      <p:sp>
        <p:nvSpPr>
          <p:cNvPr id="18" name="Rectangle 17">
            <a:extLst>
              <a:ext uri="{FF2B5EF4-FFF2-40B4-BE49-F238E27FC236}">
                <a16:creationId xmlns:a16="http://schemas.microsoft.com/office/drawing/2014/main" id="{F7E4AAA6-99EF-437F-ADAE-6A37C43551ED}"/>
              </a:ext>
            </a:extLst>
          </p:cNvPr>
          <p:cNvSpPr/>
          <p:nvPr/>
        </p:nvSpPr>
        <p:spPr>
          <a:xfrm>
            <a:off x="5657010" y="500538"/>
            <a:ext cx="3361345" cy="5674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35691"/>
            <a:r>
              <a:rPr lang="en-AU" sz="1251" b="1" dirty="0">
                <a:solidFill>
                  <a:srgbClr val="ED7D31"/>
                </a:solidFill>
                <a:latin typeface="Calibri" panose="020F0502020204030204"/>
              </a:rPr>
              <a:t>Support and insight to </a:t>
            </a:r>
            <a:br>
              <a:rPr lang="en-AU" sz="1251" b="1" dirty="0">
                <a:solidFill>
                  <a:srgbClr val="ED7D31"/>
                </a:solidFill>
                <a:latin typeface="Calibri" panose="020F0502020204030204"/>
              </a:rPr>
            </a:br>
            <a:r>
              <a:rPr lang="en-AU" sz="1251" b="1" dirty="0">
                <a:solidFill>
                  <a:srgbClr val="ED7D31"/>
                </a:solidFill>
                <a:latin typeface="Calibri" panose="020F0502020204030204"/>
              </a:rPr>
              <a:t>make breakthroughs</a:t>
            </a:r>
          </a:p>
        </p:txBody>
      </p:sp>
      <p:pic>
        <p:nvPicPr>
          <p:cNvPr id="17" name="Picture 16" descr="A close up of a map&#10;&#10;Description generated with very high confidence">
            <a:extLst>
              <a:ext uri="{FF2B5EF4-FFF2-40B4-BE49-F238E27FC236}">
                <a16:creationId xmlns:a16="http://schemas.microsoft.com/office/drawing/2014/main" id="{51E6D929-D294-4971-9A86-A3438086D15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48952" b="-1"/>
          <a:stretch/>
        </p:blipFill>
        <p:spPr>
          <a:xfrm>
            <a:off x="5935265" y="3034991"/>
            <a:ext cx="2963611" cy="2162746"/>
          </a:xfrm>
          <a:prstGeom prst="rect">
            <a:avLst/>
          </a:prstGeom>
          <a:effectLst>
            <a:outerShdw blurRad="50800" dist="38100" dir="2700000" algn="tl" rotWithShape="0">
              <a:prstClr val="black">
                <a:alpha val="40000"/>
              </a:prstClr>
            </a:outerShdw>
          </a:effectLst>
        </p:spPr>
      </p:pic>
      <p:pic>
        <p:nvPicPr>
          <p:cNvPr id="19" name="Picture 18">
            <a:extLst>
              <a:ext uri="{FF2B5EF4-FFF2-40B4-BE49-F238E27FC236}">
                <a16:creationId xmlns:a16="http://schemas.microsoft.com/office/drawing/2014/main" id="{355EFC25-9FDF-45EE-815C-38FE9967043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815042" y="4363711"/>
            <a:ext cx="3278315" cy="2162746"/>
          </a:xfrm>
          <a:prstGeom prst="rect">
            <a:avLst/>
          </a:prstGeom>
        </p:spPr>
      </p:pic>
      <p:sp>
        <p:nvSpPr>
          <p:cNvPr id="20" name="Rectangle 19">
            <a:extLst>
              <a:ext uri="{FF2B5EF4-FFF2-40B4-BE49-F238E27FC236}">
                <a16:creationId xmlns:a16="http://schemas.microsoft.com/office/drawing/2014/main" id="{AF332CA4-A50C-47A3-A36B-D63CAD6B644F}"/>
              </a:ext>
            </a:extLst>
          </p:cNvPr>
          <p:cNvSpPr/>
          <p:nvPr/>
        </p:nvSpPr>
        <p:spPr>
          <a:xfrm>
            <a:off x="10139903" y="5742891"/>
            <a:ext cx="919581" cy="4577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35691"/>
            <a:r>
              <a:rPr lang="en-AU" sz="1251" b="1" dirty="0">
                <a:solidFill>
                  <a:srgbClr val="FF0000"/>
                </a:solidFill>
                <a:latin typeface="Calibri" panose="020F0502020204030204"/>
              </a:rPr>
              <a:t>New Discovery</a:t>
            </a:r>
          </a:p>
        </p:txBody>
      </p:sp>
      <p:cxnSp>
        <p:nvCxnSpPr>
          <p:cNvPr id="21" name="Straight Arrow Connector 20">
            <a:extLst>
              <a:ext uri="{FF2B5EF4-FFF2-40B4-BE49-F238E27FC236}">
                <a16:creationId xmlns:a16="http://schemas.microsoft.com/office/drawing/2014/main" id="{468A8E8B-A7E3-4A5E-9F9B-08C7C5EF789B}"/>
              </a:ext>
            </a:extLst>
          </p:cNvPr>
          <p:cNvCxnSpPr/>
          <p:nvPr/>
        </p:nvCxnSpPr>
        <p:spPr>
          <a:xfrm flipH="1" flipV="1">
            <a:off x="10526737" y="5445084"/>
            <a:ext cx="195122" cy="215739"/>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5" name="Picture 24" descr="A person sitting on a rock&#10;&#10;Description generated with high confidence">
            <a:extLst>
              <a:ext uri="{FF2B5EF4-FFF2-40B4-BE49-F238E27FC236}">
                <a16:creationId xmlns:a16="http://schemas.microsoft.com/office/drawing/2014/main" id="{B3EC5AF4-BD37-4115-B6D4-C13B0DAE7DC9}"/>
              </a:ext>
            </a:extLst>
          </p:cNvPr>
          <p:cNvPicPr>
            <a:picLocks noChangeAspect="1"/>
          </p:cNvPicPr>
          <p:nvPr/>
        </p:nvPicPr>
        <p:blipFill rotWithShape="1">
          <a:blip r:embed="rId6">
            <a:extLst>
              <a:ext uri="{28A0092B-C50C-407E-A947-70E740481C1C}">
                <a14:useLocalDpi xmlns:a14="http://schemas.microsoft.com/office/drawing/2010/main" val="0"/>
              </a:ext>
            </a:extLst>
          </a:blip>
          <a:srcRect l="7308" t="59707" r="46237" b="5477"/>
          <a:stretch/>
        </p:blipFill>
        <p:spPr>
          <a:xfrm>
            <a:off x="6001013" y="1202642"/>
            <a:ext cx="1470026" cy="1468953"/>
          </a:xfrm>
          <a:prstGeom prst="rect">
            <a:avLst/>
          </a:prstGeom>
        </p:spPr>
      </p:pic>
      <p:pic>
        <p:nvPicPr>
          <p:cNvPr id="22" name="Picture 21" descr="A picture containing sky, outdoor&#10;&#10;Description generated with high confidence">
            <a:extLst>
              <a:ext uri="{FF2B5EF4-FFF2-40B4-BE49-F238E27FC236}">
                <a16:creationId xmlns:a16="http://schemas.microsoft.com/office/drawing/2014/main" id="{E35FF4F8-640B-46E7-ADA1-C357C3CC287A}"/>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r="15857"/>
          <a:stretch/>
        </p:blipFill>
        <p:spPr>
          <a:xfrm>
            <a:off x="7593534" y="1624350"/>
            <a:ext cx="1747857" cy="1343018"/>
          </a:xfrm>
          <a:prstGeom prst="rect">
            <a:avLst/>
          </a:prstGeom>
        </p:spPr>
      </p:pic>
      <p:pic>
        <p:nvPicPr>
          <p:cNvPr id="26" name="Picture 25" descr="A picture containing person, fence, outdoor, ground&#10;&#10;Description generated with very high confidence">
            <a:extLst>
              <a:ext uri="{FF2B5EF4-FFF2-40B4-BE49-F238E27FC236}">
                <a16:creationId xmlns:a16="http://schemas.microsoft.com/office/drawing/2014/main" id="{6FC5C5A5-0617-4C76-A7C0-93484B4EA5B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459279" y="1896653"/>
            <a:ext cx="1695792" cy="1549891"/>
          </a:xfrm>
          <a:prstGeom prst="rect">
            <a:avLst/>
          </a:prstGeom>
        </p:spPr>
      </p:pic>
      <p:pic>
        <p:nvPicPr>
          <p:cNvPr id="27" name="Picture 26">
            <a:extLst>
              <a:ext uri="{FF2B5EF4-FFF2-40B4-BE49-F238E27FC236}">
                <a16:creationId xmlns:a16="http://schemas.microsoft.com/office/drawing/2014/main" id="{F08928DA-5BF1-4CB9-BE97-366491C96428}"/>
              </a:ext>
            </a:extLst>
          </p:cNvPr>
          <p:cNvPicPr>
            <a:picLocks noChangeAspect="1"/>
          </p:cNvPicPr>
          <p:nvPr/>
        </p:nvPicPr>
        <p:blipFill rotWithShape="1">
          <a:blip r:embed="rId9"/>
          <a:srcRect b="61029"/>
          <a:stretch/>
        </p:blipFill>
        <p:spPr>
          <a:xfrm>
            <a:off x="935025" y="5590943"/>
            <a:ext cx="3074972" cy="1267057"/>
          </a:xfrm>
          <a:prstGeom prst="rect">
            <a:avLst/>
          </a:prstGeom>
        </p:spPr>
      </p:pic>
      <p:pic>
        <p:nvPicPr>
          <p:cNvPr id="28" name="Picture 27">
            <a:extLst>
              <a:ext uri="{FF2B5EF4-FFF2-40B4-BE49-F238E27FC236}">
                <a16:creationId xmlns:a16="http://schemas.microsoft.com/office/drawing/2014/main" id="{BDBD78E7-8070-4FFC-B73E-CE0737584255}"/>
              </a:ext>
            </a:extLst>
          </p:cNvPr>
          <p:cNvPicPr>
            <a:picLocks noChangeAspect="1"/>
          </p:cNvPicPr>
          <p:nvPr/>
        </p:nvPicPr>
        <p:blipFill rotWithShape="1">
          <a:blip r:embed="rId10"/>
          <a:srcRect l="48279" b="64539"/>
          <a:stretch/>
        </p:blipFill>
        <p:spPr>
          <a:xfrm>
            <a:off x="5888870" y="5561133"/>
            <a:ext cx="1594631" cy="1296868"/>
          </a:xfrm>
          <a:prstGeom prst="rect">
            <a:avLst/>
          </a:prstGeom>
        </p:spPr>
      </p:pic>
      <p:pic>
        <p:nvPicPr>
          <p:cNvPr id="29" name="Picture 28" descr="A group of stuffed animals&#10;&#10;Description generated with high confidence">
            <a:extLst>
              <a:ext uri="{FF2B5EF4-FFF2-40B4-BE49-F238E27FC236}">
                <a16:creationId xmlns:a16="http://schemas.microsoft.com/office/drawing/2014/main" id="{4903F2F1-11CA-4BC4-819F-FBB45CE126FF}"/>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rot="5400000">
            <a:off x="4489641" y="5343159"/>
            <a:ext cx="1072034" cy="1567603"/>
          </a:xfrm>
          <a:prstGeom prst="rect">
            <a:avLst/>
          </a:prstGeom>
        </p:spPr>
      </p:pic>
      <p:pic>
        <p:nvPicPr>
          <p:cNvPr id="30" name="Picture 29">
            <a:extLst>
              <a:ext uri="{FF2B5EF4-FFF2-40B4-BE49-F238E27FC236}">
                <a16:creationId xmlns:a16="http://schemas.microsoft.com/office/drawing/2014/main" id="{960D735F-B9B2-4177-8B7E-221C8351E060}"/>
              </a:ext>
            </a:extLst>
          </p:cNvPr>
          <p:cNvPicPr>
            <a:picLocks noChangeAspect="1"/>
          </p:cNvPicPr>
          <p:nvPr/>
        </p:nvPicPr>
        <p:blipFill rotWithShape="1">
          <a:blip r:embed="rId10"/>
          <a:srcRect l="48279" t="30128" b="64539"/>
          <a:stretch/>
        </p:blipFill>
        <p:spPr>
          <a:xfrm>
            <a:off x="4162446" y="6662976"/>
            <a:ext cx="1594631" cy="195024"/>
          </a:xfrm>
          <a:prstGeom prst="rect">
            <a:avLst/>
          </a:prstGeom>
        </p:spPr>
      </p:pic>
    </p:spTree>
    <p:extLst>
      <p:ext uri="{BB962C8B-B14F-4D97-AF65-F5344CB8AC3E}">
        <p14:creationId xmlns:p14="http://schemas.microsoft.com/office/powerpoint/2010/main" val="7958239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89072" y="1"/>
            <a:ext cx="5856706" cy="1269327"/>
          </a:xfrm>
        </p:spPr>
        <p:txBody>
          <a:bodyPr>
            <a:normAutofit fontScale="90000"/>
          </a:bodyPr>
          <a:lstStyle/>
          <a:p>
            <a:pPr algn="ctr"/>
            <a:r>
              <a:rPr lang="en-AU" sz="3337" b="1" dirty="0">
                <a:solidFill>
                  <a:schemeClr val="accent2"/>
                </a:solidFill>
                <a:effectLst>
                  <a:outerShdw blurRad="38100" dist="38100" dir="2700000" algn="tl">
                    <a:srgbClr val="000000">
                      <a:alpha val="43137"/>
                    </a:srgbClr>
                  </a:outerShdw>
                </a:effectLst>
              </a:rPr>
              <a:t>Global Ore Discovery</a:t>
            </a:r>
            <a:br>
              <a:rPr lang="en-AU" sz="3337" b="1" dirty="0"/>
            </a:br>
            <a:r>
              <a:rPr lang="en-AU" sz="3337" b="1" dirty="0"/>
              <a:t>Spectral Geology </a:t>
            </a:r>
            <a:r>
              <a:rPr lang="en-AU" sz="3337" b="1" dirty="0">
                <a:solidFill>
                  <a:schemeClr val="bg1">
                    <a:lumMod val="50000"/>
                  </a:schemeClr>
                </a:solidFill>
              </a:rPr>
              <a:t>and Earth Imagery</a:t>
            </a:r>
          </a:p>
        </p:txBody>
      </p:sp>
      <p:sp>
        <p:nvSpPr>
          <p:cNvPr id="23" name="TextBox 22"/>
          <p:cNvSpPr txBox="1"/>
          <p:nvPr/>
        </p:nvSpPr>
        <p:spPr>
          <a:xfrm>
            <a:off x="962146" y="1164830"/>
            <a:ext cx="10240783" cy="5653855"/>
          </a:xfrm>
          <a:prstGeom prst="rect">
            <a:avLst/>
          </a:prstGeom>
          <a:noFill/>
        </p:spPr>
        <p:txBody>
          <a:bodyPr wrap="square" rtlCol="0">
            <a:spAutoFit/>
          </a:bodyPr>
          <a:lstStyle/>
          <a:p>
            <a:pPr marL="238384" indent="-238384" defTabSz="635691">
              <a:buFont typeface="Arial" panose="020B0604020202020204" pitchFamily="34" charset="0"/>
              <a:buChar char="•"/>
              <a:defRPr/>
            </a:pPr>
            <a:r>
              <a:rPr lang="en-AU" sz="1390" b="1" dirty="0">
                <a:solidFill>
                  <a:prstClr val="black"/>
                </a:solidFill>
                <a:latin typeface="Calibri" panose="020F0502020204030204"/>
              </a:rPr>
              <a:t>Global Ore Discovery provides a complete SPECTRAL GEOLOGY TRAINING service. </a:t>
            </a:r>
            <a:br>
              <a:rPr lang="en-AU" sz="1390" b="1" dirty="0">
                <a:solidFill>
                  <a:prstClr val="black"/>
                </a:solidFill>
                <a:latin typeface="Calibri" panose="020F0502020204030204"/>
              </a:rPr>
            </a:br>
            <a:endParaRPr lang="en-AU" sz="1390" b="1" dirty="0">
              <a:solidFill>
                <a:prstClr val="black"/>
              </a:solidFill>
              <a:latin typeface="Calibri" panose="020F0502020204030204"/>
            </a:endParaRPr>
          </a:p>
          <a:p>
            <a:pPr marL="238384" indent="-238384" defTabSz="635691">
              <a:buFont typeface="Arial" panose="020B0604020202020204" pitchFamily="34" charset="0"/>
              <a:buChar char="•"/>
            </a:pPr>
            <a:r>
              <a:rPr lang="en-AU" sz="1390" b="1" dirty="0">
                <a:solidFill>
                  <a:srgbClr val="ED7D31"/>
                </a:solidFill>
                <a:latin typeface="Calibri" panose="020F0502020204030204"/>
              </a:rPr>
              <a:t>Courses on equipment use, licencing and data interpretation are available to early career geoscientists, senior geologists and exploration managers across Asia, Africa, Australia, Canada, Europe, Pacific Rim Nations and South America</a:t>
            </a:r>
            <a:br>
              <a:rPr lang="en-AU" sz="1390" b="1" dirty="0">
                <a:solidFill>
                  <a:srgbClr val="ED7D31"/>
                </a:solidFill>
                <a:latin typeface="Calibri" panose="020F0502020204030204"/>
              </a:rPr>
            </a:br>
            <a:endParaRPr lang="en-AU" sz="1390" b="1" dirty="0">
              <a:solidFill>
                <a:srgbClr val="ED7D31"/>
              </a:solidFill>
              <a:latin typeface="Calibri" panose="020F0502020204030204"/>
            </a:endParaRPr>
          </a:p>
          <a:p>
            <a:pPr marL="238384" indent="-238384" defTabSz="635691">
              <a:buFont typeface="Arial" panose="020B0604020202020204" pitchFamily="34" charset="0"/>
              <a:buChar char="•"/>
            </a:pPr>
            <a:r>
              <a:rPr lang="en-AU" sz="1390" b="1" dirty="0">
                <a:solidFill>
                  <a:prstClr val="black"/>
                </a:solidFill>
                <a:latin typeface="Calibri" panose="020F0502020204030204"/>
              </a:rPr>
              <a:t>Learn how PSM / ASD specialists acquire and validate spectral data from soil, rock chip and downhole samples (chips and core)</a:t>
            </a:r>
          </a:p>
          <a:p>
            <a:pPr marL="238384" indent="-238384" defTabSz="635691">
              <a:buFont typeface="Arial" panose="020B0604020202020204" pitchFamily="34" charset="0"/>
              <a:buChar char="•"/>
            </a:pPr>
            <a:endParaRPr lang="en-AU" sz="1390" b="1" dirty="0">
              <a:solidFill>
                <a:prstClr val="black"/>
              </a:solidFill>
              <a:latin typeface="Calibri" panose="020F0502020204030204"/>
            </a:endParaRPr>
          </a:p>
          <a:p>
            <a:pPr marL="238384" indent="-238384" defTabSz="635691">
              <a:buFont typeface="Arial" panose="020B0604020202020204" pitchFamily="34" charset="0"/>
              <a:buChar char="•"/>
            </a:pPr>
            <a:r>
              <a:rPr lang="en-AU" sz="1390" b="1" dirty="0">
                <a:solidFill>
                  <a:srgbClr val="ED7D31"/>
                </a:solidFill>
                <a:latin typeface="Calibri" panose="020F0502020204030204"/>
              </a:rPr>
              <a:t>Understand how Spectral G</a:t>
            </a:r>
            <a:r>
              <a:rPr lang="en-AU" sz="1390" b="1" dirty="0" err="1">
                <a:solidFill>
                  <a:srgbClr val="ED7D31"/>
                </a:solidFill>
                <a:latin typeface="Calibri" panose="020F0502020204030204"/>
              </a:rPr>
              <a:t>eologist’s</a:t>
            </a:r>
            <a:r>
              <a:rPr lang="en-AU" sz="1390" b="1" dirty="0">
                <a:solidFill>
                  <a:srgbClr val="ED7D31"/>
                </a:solidFill>
                <a:latin typeface="Calibri" panose="020F0502020204030204"/>
              </a:rPr>
              <a:t> interpret PSM / ASD strip logs, develop alteration models and identify mineralisation vectors</a:t>
            </a:r>
            <a:br>
              <a:rPr lang="en-AU" sz="1390" b="1" dirty="0">
                <a:solidFill>
                  <a:srgbClr val="ED7D31"/>
                </a:solidFill>
                <a:latin typeface="Calibri" panose="020F0502020204030204"/>
              </a:rPr>
            </a:br>
            <a:endParaRPr lang="en-AU" sz="1390" b="1" dirty="0">
              <a:solidFill>
                <a:srgbClr val="ED7D31"/>
              </a:solidFill>
              <a:latin typeface="Calibri" panose="020F0502020204030204"/>
            </a:endParaRPr>
          </a:p>
          <a:p>
            <a:pPr marL="238384" indent="-238384" defTabSz="635691">
              <a:buFont typeface="Arial" panose="020B0604020202020204" pitchFamily="34" charset="0"/>
              <a:buChar char="•"/>
            </a:pPr>
            <a:r>
              <a:rPr lang="en-AU" sz="1390" b="1" dirty="0">
                <a:solidFill>
                  <a:prstClr val="black"/>
                </a:solidFill>
                <a:latin typeface="Calibri" panose="020F0502020204030204"/>
              </a:rPr>
              <a:t>Meet senior geologists that integrate spectral data with drilling, false-colour imagery (satellite data), lithology, geochemical assays, geochronology, geophysics, </a:t>
            </a:r>
            <a:r>
              <a:rPr lang="en-AU" sz="1390" b="1" dirty="0" err="1">
                <a:solidFill>
                  <a:prstClr val="black"/>
                </a:solidFill>
                <a:latin typeface="Calibri" panose="020F0502020204030204"/>
              </a:rPr>
              <a:t>radiometrics</a:t>
            </a:r>
            <a:r>
              <a:rPr lang="en-AU" sz="1390" b="1" dirty="0">
                <a:solidFill>
                  <a:prstClr val="black"/>
                </a:solidFill>
                <a:latin typeface="Calibri" panose="020F0502020204030204"/>
              </a:rPr>
              <a:t> and structure to generate high-quality exploration targets </a:t>
            </a:r>
            <a:br>
              <a:rPr lang="en-AU" sz="1390" b="1" dirty="0">
                <a:solidFill>
                  <a:prstClr val="black"/>
                </a:solidFill>
                <a:latin typeface="Calibri" panose="020F0502020204030204"/>
              </a:rPr>
            </a:br>
            <a:endParaRPr lang="en-AU" sz="1390" b="1" dirty="0">
              <a:solidFill>
                <a:prstClr val="black"/>
              </a:solidFill>
              <a:latin typeface="Calibri" panose="020F0502020204030204"/>
            </a:endParaRPr>
          </a:p>
          <a:p>
            <a:pPr marL="238384" indent="-238384" defTabSz="635691">
              <a:buFont typeface="Arial" panose="020B0604020202020204" pitchFamily="34" charset="0"/>
              <a:buChar char="•"/>
            </a:pPr>
            <a:r>
              <a:rPr lang="en-AU" sz="1390" b="1" dirty="0">
                <a:solidFill>
                  <a:srgbClr val="ED7D31"/>
                </a:solidFill>
                <a:latin typeface="Calibri" panose="020F0502020204030204"/>
              </a:rPr>
              <a:t>Participate in a case-study where generative consultants integrate alteration models and mineralisation vectors with field mapping, mineral distribution intensity and abundance maps, grade shell models, geophysics and tectonic models to produce new exploration concepts</a:t>
            </a:r>
            <a:br>
              <a:rPr lang="en-AU" sz="1390" b="1" dirty="0">
                <a:solidFill>
                  <a:srgbClr val="ED7D31"/>
                </a:solidFill>
                <a:latin typeface="Calibri" panose="020F0502020204030204"/>
              </a:rPr>
            </a:br>
            <a:endParaRPr lang="en-AU" sz="1390" b="1" dirty="0">
              <a:solidFill>
                <a:srgbClr val="ED7D31"/>
              </a:solidFill>
              <a:latin typeface="Calibri" panose="020F0502020204030204"/>
            </a:endParaRPr>
          </a:p>
          <a:p>
            <a:pPr marL="238384" indent="-238384" defTabSz="635691">
              <a:buFont typeface="Arial" panose="020B0604020202020204" pitchFamily="34" charset="0"/>
              <a:buChar char="•"/>
            </a:pPr>
            <a:r>
              <a:rPr lang="en-AU" sz="1390" b="1" dirty="0">
                <a:solidFill>
                  <a:prstClr val="black"/>
                </a:solidFill>
                <a:latin typeface="Calibri" panose="020F0502020204030204"/>
              </a:rPr>
              <a:t>See how marketing and promotions specialists incorporate PSM data into high impact graphics for public release and to communicate investment opportunities to market participants and senior management</a:t>
            </a:r>
            <a:br>
              <a:rPr lang="en-AU" sz="1390" b="1" dirty="0">
                <a:solidFill>
                  <a:prstClr val="black"/>
                </a:solidFill>
                <a:latin typeface="Calibri" panose="020F0502020204030204"/>
              </a:rPr>
            </a:br>
            <a:endParaRPr lang="en-AU" sz="1390" b="1" dirty="0">
              <a:solidFill>
                <a:prstClr val="black"/>
              </a:solidFill>
              <a:latin typeface="Calibri" panose="020F0502020204030204"/>
            </a:endParaRPr>
          </a:p>
          <a:p>
            <a:pPr marL="238384" indent="-238384" defTabSz="635691">
              <a:buFont typeface="Arial" panose="020B0604020202020204" pitchFamily="34" charset="0"/>
              <a:buChar char="•"/>
            </a:pPr>
            <a:r>
              <a:rPr lang="en-AU" sz="1390" b="1" dirty="0">
                <a:solidFill>
                  <a:srgbClr val="ED7D31"/>
                </a:solidFill>
                <a:latin typeface="Calibri" panose="020F0502020204030204"/>
              </a:rPr>
              <a:t>Ask our Competent Persons and QAQC experts how to report PSM results in accordance with JORC and NI43-101 standards</a:t>
            </a:r>
          </a:p>
          <a:p>
            <a:pPr marL="238384" indent="-238384" defTabSz="635691">
              <a:buFont typeface="Arial" panose="020B0604020202020204" pitchFamily="34" charset="0"/>
              <a:buChar char="•"/>
            </a:pPr>
            <a:endParaRPr lang="en-AU" sz="1390" b="1" dirty="0">
              <a:solidFill>
                <a:prstClr val="black"/>
              </a:solidFill>
              <a:latin typeface="Calibri" panose="020F0502020204030204"/>
            </a:endParaRPr>
          </a:p>
          <a:p>
            <a:pPr marL="238384" indent="-238384" defTabSz="635691">
              <a:buFont typeface="Arial" panose="020B0604020202020204" pitchFamily="34" charset="0"/>
              <a:buChar char="•"/>
            </a:pPr>
            <a:r>
              <a:rPr lang="en-AU" sz="1390" b="1" dirty="0">
                <a:solidFill>
                  <a:prstClr val="black"/>
                </a:solidFill>
                <a:latin typeface="Calibri" panose="020F0502020204030204"/>
              </a:rPr>
              <a:t>And did you know, </a:t>
            </a:r>
            <a:r>
              <a:rPr lang="en-AU" sz="1390" b="1" dirty="0">
                <a:solidFill>
                  <a:srgbClr val="ED7D31"/>
                </a:solidFill>
                <a:latin typeface="Calibri" panose="020F0502020204030204"/>
              </a:rPr>
              <a:t>Global Ore Discovery </a:t>
            </a:r>
            <a:r>
              <a:rPr lang="en-AU" sz="1390" b="1" dirty="0">
                <a:solidFill>
                  <a:prstClr val="black"/>
                </a:solidFill>
                <a:latin typeface="Calibri" panose="020F0502020204030204"/>
              </a:rPr>
              <a:t>also acquire, process and interpret earth imagery … you can ask us to produce</a:t>
            </a:r>
            <a:br>
              <a:rPr lang="en-AU" sz="1390" b="1" dirty="0">
                <a:solidFill>
                  <a:prstClr val="black"/>
                </a:solidFill>
                <a:latin typeface="Calibri" panose="020F0502020204030204"/>
              </a:rPr>
            </a:br>
            <a:r>
              <a:rPr lang="en-AU" sz="1390" b="1" dirty="0">
                <a:solidFill>
                  <a:prstClr val="black"/>
                </a:solidFill>
                <a:latin typeface="Calibri" panose="020F0502020204030204"/>
                <a:sym typeface="Wingdings" panose="05000000000000000000" pitchFamily="2" charset="2"/>
              </a:rPr>
              <a:t>ASTER, HYMAP, LANDSAT, High-resolution drone-acquired Thermal Infrared, Worldview 3, LIDAR and RADAR products for you.</a:t>
            </a:r>
          </a:p>
          <a:p>
            <a:pPr marL="238384" indent="-238384" defTabSz="635691">
              <a:buFont typeface="Arial" panose="020B0604020202020204" pitchFamily="34" charset="0"/>
              <a:buChar char="•"/>
            </a:pPr>
            <a:endParaRPr lang="en-AU" sz="1390" b="1" dirty="0">
              <a:solidFill>
                <a:prstClr val="black"/>
              </a:solidFill>
              <a:latin typeface="Calibri" panose="020F0502020204030204"/>
              <a:sym typeface="Wingdings" panose="05000000000000000000" pitchFamily="2" charset="2"/>
            </a:endParaRPr>
          </a:p>
          <a:p>
            <a:pPr marL="238384" indent="-238384" algn="r" defTabSz="635691">
              <a:buFont typeface="Arial" panose="020B0604020202020204" pitchFamily="34" charset="0"/>
              <a:buChar char="•"/>
            </a:pPr>
            <a:r>
              <a:rPr lang="en-AU" sz="1390" b="1" dirty="0">
                <a:solidFill>
                  <a:prstClr val="white">
                    <a:lumMod val="50000"/>
                  </a:prstClr>
                </a:solidFill>
                <a:latin typeface="Calibri" panose="020F0502020204030204"/>
                <a:sym typeface="Wingdings" panose="05000000000000000000" pitchFamily="2" charset="2"/>
              </a:rPr>
              <a:t>Need an airborne magnetics, </a:t>
            </a:r>
            <a:r>
              <a:rPr lang="en-AU" sz="1390" b="1" dirty="0" err="1">
                <a:solidFill>
                  <a:prstClr val="white">
                    <a:lumMod val="50000"/>
                  </a:prstClr>
                </a:solidFill>
                <a:latin typeface="Calibri" panose="020F0502020204030204"/>
                <a:sym typeface="Wingdings" panose="05000000000000000000" pitchFamily="2" charset="2"/>
              </a:rPr>
              <a:t>radiometrics</a:t>
            </a:r>
            <a:r>
              <a:rPr lang="en-AU" sz="1390" b="1" dirty="0">
                <a:solidFill>
                  <a:prstClr val="white">
                    <a:lumMod val="50000"/>
                  </a:prstClr>
                </a:solidFill>
                <a:latin typeface="Calibri" panose="020F0502020204030204"/>
                <a:sym typeface="Wingdings" panose="05000000000000000000" pitchFamily="2" charset="2"/>
              </a:rPr>
              <a:t> and topographic surveys… call or email Global Ore Discovery</a:t>
            </a:r>
            <a:br>
              <a:rPr lang="en-AU" sz="1390" b="1" dirty="0">
                <a:solidFill>
                  <a:prstClr val="white">
                    <a:lumMod val="50000"/>
                  </a:prstClr>
                </a:solidFill>
                <a:latin typeface="Calibri" panose="020F0502020204030204"/>
                <a:sym typeface="Wingdings" panose="05000000000000000000" pitchFamily="2" charset="2"/>
              </a:rPr>
            </a:br>
            <a:r>
              <a:rPr lang="en-AU" sz="1390" b="1" dirty="0">
                <a:solidFill>
                  <a:srgbClr val="ED7D31"/>
                </a:solidFill>
                <a:latin typeface="Calibri" panose="020F0502020204030204"/>
                <a:sym typeface="Wingdings" panose="05000000000000000000" pitchFamily="2" charset="2"/>
              </a:rPr>
              <a:t>+61 7 3613 88 00</a:t>
            </a:r>
            <a:endParaRPr lang="en-AU" sz="1390" b="1" dirty="0">
              <a:solidFill>
                <a:srgbClr val="ED7D31"/>
              </a:solidFill>
              <a:latin typeface="Calibri" panose="020F0502020204030204"/>
            </a:endParaRPr>
          </a:p>
        </p:txBody>
      </p:sp>
      <p:pic>
        <p:nvPicPr>
          <p:cNvPr id="24" name="Picture 2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62146" y="6511338"/>
            <a:ext cx="1507524" cy="346663"/>
          </a:xfrm>
          <a:prstGeom prst="rect">
            <a:avLst/>
          </a:prstGeom>
        </p:spPr>
      </p:pic>
      <p:sp>
        <p:nvSpPr>
          <p:cNvPr id="6" name="Rectangle 5">
            <a:extLst>
              <a:ext uri="{FF2B5EF4-FFF2-40B4-BE49-F238E27FC236}">
                <a16:creationId xmlns:a16="http://schemas.microsoft.com/office/drawing/2014/main" id="{E1AE6867-3F84-4103-B796-AEE4CA4E0FDC}"/>
              </a:ext>
            </a:extLst>
          </p:cNvPr>
          <p:cNvSpPr/>
          <p:nvPr/>
        </p:nvSpPr>
        <p:spPr>
          <a:xfrm>
            <a:off x="6082537" y="458767"/>
            <a:ext cx="3361345" cy="5674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35691"/>
            <a:r>
              <a:rPr lang="en-AU" sz="1251" b="1" dirty="0">
                <a:solidFill>
                  <a:srgbClr val="ED7D31"/>
                </a:solidFill>
                <a:latin typeface="Calibri" panose="020F0502020204030204"/>
              </a:rPr>
              <a:t>Trained teams </a:t>
            </a:r>
            <a:br>
              <a:rPr lang="en-AU" sz="1251" b="1" dirty="0">
                <a:solidFill>
                  <a:srgbClr val="ED7D31"/>
                </a:solidFill>
                <a:latin typeface="Calibri" panose="020F0502020204030204"/>
              </a:rPr>
            </a:br>
            <a:r>
              <a:rPr lang="en-AU" sz="1251" b="1" dirty="0">
                <a:solidFill>
                  <a:srgbClr val="ED7D31"/>
                </a:solidFill>
                <a:latin typeface="Calibri" panose="020F0502020204030204"/>
              </a:rPr>
              <a:t>make breakthroughs</a:t>
            </a:r>
          </a:p>
        </p:txBody>
      </p:sp>
    </p:spTree>
    <p:extLst>
      <p:ext uri="{BB962C8B-B14F-4D97-AF65-F5344CB8AC3E}">
        <p14:creationId xmlns:p14="http://schemas.microsoft.com/office/powerpoint/2010/main" val="42098527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89072" y="1"/>
            <a:ext cx="5856706" cy="1269327"/>
          </a:xfrm>
        </p:spPr>
        <p:txBody>
          <a:bodyPr>
            <a:normAutofit fontScale="90000"/>
          </a:bodyPr>
          <a:lstStyle/>
          <a:p>
            <a:pPr algn="ctr"/>
            <a:r>
              <a:rPr lang="en-AU" sz="3337" b="1" dirty="0">
                <a:solidFill>
                  <a:schemeClr val="accent2"/>
                </a:solidFill>
                <a:effectLst>
                  <a:outerShdw blurRad="38100" dist="38100" dir="2700000" algn="tl">
                    <a:srgbClr val="000000">
                      <a:alpha val="43137"/>
                    </a:srgbClr>
                  </a:outerShdw>
                </a:effectLst>
              </a:rPr>
              <a:t>Global Ore Discovery</a:t>
            </a:r>
            <a:br>
              <a:rPr lang="en-AU" sz="3337" b="1" dirty="0"/>
            </a:br>
            <a:r>
              <a:rPr lang="en-AU" sz="3337" b="1" dirty="0"/>
              <a:t>Spectral Geology </a:t>
            </a:r>
            <a:r>
              <a:rPr lang="en-AU" sz="3337" b="1" dirty="0">
                <a:solidFill>
                  <a:schemeClr val="bg1">
                    <a:lumMod val="50000"/>
                  </a:schemeClr>
                </a:solidFill>
              </a:rPr>
              <a:t>and Earth Imagery</a:t>
            </a:r>
          </a:p>
        </p:txBody>
      </p:sp>
      <p:sp>
        <p:nvSpPr>
          <p:cNvPr id="23" name="TextBox 22"/>
          <p:cNvSpPr txBox="1"/>
          <p:nvPr/>
        </p:nvSpPr>
        <p:spPr>
          <a:xfrm>
            <a:off x="962146" y="1086457"/>
            <a:ext cx="5544014" cy="5867760"/>
          </a:xfrm>
          <a:prstGeom prst="rect">
            <a:avLst/>
          </a:prstGeom>
          <a:noFill/>
        </p:spPr>
        <p:txBody>
          <a:bodyPr wrap="square" rtlCol="0">
            <a:spAutoFit/>
          </a:bodyPr>
          <a:lstStyle/>
          <a:p>
            <a:pPr marL="238384" indent="-238384" defTabSz="635691">
              <a:buFont typeface="Arial" panose="020B0604020202020204" pitchFamily="34" charset="0"/>
              <a:buChar char="•"/>
              <a:defRPr/>
            </a:pPr>
            <a:r>
              <a:rPr lang="en-AU" sz="1390" b="1" dirty="0">
                <a:solidFill>
                  <a:prstClr val="black"/>
                </a:solidFill>
                <a:latin typeface="Calibri" panose="020F0502020204030204"/>
              </a:rPr>
              <a:t>Global Ore Discovery provides a complete SPECTRAL GEOLOGY TRAINING service. </a:t>
            </a:r>
            <a:br>
              <a:rPr lang="en-AU" sz="1390" b="1" dirty="0">
                <a:solidFill>
                  <a:prstClr val="black"/>
                </a:solidFill>
                <a:latin typeface="Calibri" panose="020F0502020204030204"/>
              </a:rPr>
            </a:br>
            <a:endParaRPr lang="en-AU" sz="1390" b="1" dirty="0">
              <a:solidFill>
                <a:prstClr val="black"/>
              </a:solidFill>
              <a:latin typeface="Calibri" panose="020F0502020204030204"/>
            </a:endParaRPr>
          </a:p>
          <a:p>
            <a:pPr marL="238384" indent="-238384" defTabSz="635691">
              <a:buFont typeface="Arial" panose="020B0604020202020204" pitchFamily="34" charset="0"/>
              <a:buChar char="•"/>
            </a:pPr>
            <a:r>
              <a:rPr lang="en-AU" sz="1390" b="1" dirty="0">
                <a:solidFill>
                  <a:srgbClr val="ED7D31"/>
                </a:solidFill>
                <a:latin typeface="Calibri" panose="020F0502020204030204"/>
              </a:rPr>
              <a:t>Courses on equipment use, licencing and data interpretation are available to early career geoscientists, senior geologists and exploration managers across Asia, Africa, Australia, Canada, Europe, Pacific Rim Nations and South America</a:t>
            </a:r>
            <a:br>
              <a:rPr lang="en-AU" sz="1390" b="1" dirty="0">
                <a:solidFill>
                  <a:srgbClr val="ED7D31"/>
                </a:solidFill>
                <a:latin typeface="Calibri" panose="020F0502020204030204"/>
              </a:rPr>
            </a:br>
            <a:endParaRPr lang="en-AU" sz="1390" b="1" dirty="0">
              <a:solidFill>
                <a:srgbClr val="ED7D31"/>
              </a:solidFill>
              <a:latin typeface="Calibri" panose="020F0502020204030204"/>
            </a:endParaRPr>
          </a:p>
          <a:p>
            <a:pPr marL="238384" indent="-238384" defTabSz="635691">
              <a:buFont typeface="Arial" panose="020B0604020202020204" pitchFamily="34" charset="0"/>
              <a:buChar char="•"/>
            </a:pPr>
            <a:r>
              <a:rPr lang="en-AU" sz="1390" b="1" dirty="0">
                <a:solidFill>
                  <a:prstClr val="black"/>
                </a:solidFill>
                <a:latin typeface="Calibri" panose="020F0502020204030204"/>
              </a:rPr>
              <a:t>Learn how PSM / ASD specialists acquire and validate spectral data from soil, rock chip and downhole samples (chips and core)</a:t>
            </a:r>
          </a:p>
          <a:p>
            <a:pPr marL="238384" indent="-238384" defTabSz="635691">
              <a:buFont typeface="Arial" panose="020B0604020202020204" pitchFamily="34" charset="0"/>
              <a:buChar char="•"/>
            </a:pPr>
            <a:endParaRPr lang="en-AU" sz="1390" b="1" dirty="0">
              <a:solidFill>
                <a:prstClr val="black"/>
              </a:solidFill>
              <a:latin typeface="Calibri" panose="020F0502020204030204"/>
            </a:endParaRPr>
          </a:p>
          <a:p>
            <a:pPr marL="238384" indent="-238384" defTabSz="635691">
              <a:buFont typeface="Arial" panose="020B0604020202020204" pitchFamily="34" charset="0"/>
              <a:buChar char="•"/>
            </a:pPr>
            <a:r>
              <a:rPr lang="en-AU" sz="1390" b="1" dirty="0">
                <a:solidFill>
                  <a:srgbClr val="ED7D31"/>
                </a:solidFill>
                <a:latin typeface="Calibri" panose="020F0502020204030204"/>
              </a:rPr>
              <a:t>Understand how Spectral G</a:t>
            </a:r>
            <a:r>
              <a:rPr lang="en-AU" sz="1390" b="1" dirty="0" err="1">
                <a:solidFill>
                  <a:srgbClr val="ED7D31"/>
                </a:solidFill>
                <a:latin typeface="Calibri" panose="020F0502020204030204"/>
              </a:rPr>
              <a:t>eologist’s</a:t>
            </a:r>
            <a:r>
              <a:rPr lang="en-AU" sz="1390" b="1" dirty="0">
                <a:solidFill>
                  <a:srgbClr val="ED7D31"/>
                </a:solidFill>
                <a:latin typeface="Calibri" panose="020F0502020204030204"/>
              </a:rPr>
              <a:t> interpret PSM / ASD strip logs, develop alteration models and identify mineralisation vectors</a:t>
            </a:r>
            <a:br>
              <a:rPr lang="en-AU" sz="1390" b="1" dirty="0">
                <a:solidFill>
                  <a:srgbClr val="ED7D31"/>
                </a:solidFill>
                <a:latin typeface="Calibri" panose="020F0502020204030204"/>
              </a:rPr>
            </a:br>
            <a:endParaRPr lang="en-AU" sz="1390" b="1" dirty="0">
              <a:solidFill>
                <a:srgbClr val="ED7D31"/>
              </a:solidFill>
              <a:latin typeface="Calibri" panose="020F0502020204030204"/>
            </a:endParaRPr>
          </a:p>
          <a:p>
            <a:pPr marL="238384" indent="-238384" defTabSz="635691">
              <a:buFont typeface="Arial" panose="020B0604020202020204" pitchFamily="34" charset="0"/>
              <a:buChar char="•"/>
            </a:pPr>
            <a:r>
              <a:rPr lang="en-AU" sz="1390" b="1" dirty="0">
                <a:solidFill>
                  <a:prstClr val="black"/>
                </a:solidFill>
                <a:latin typeface="Calibri" panose="020F0502020204030204"/>
              </a:rPr>
              <a:t>Meet senior geologists that integrate spectral data with drilling, </a:t>
            </a:r>
            <a:br>
              <a:rPr lang="en-AU" sz="1390" b="1" dirty="0">
                <a:solidFill>
                  <a:prstClr val="black"/>
                </a:solidFill>
                <a:latin typeface="Calibri" panose="020F0502020204030204"/>
              </a:rPr>
            </a:br>
            <a:r>
              <a:rPr lang="en-AU" sz="1390" b="1" dirty="0">
                <a:solidFill>
                  <a:prstClr val="black"/>
                </a:solidFill>
                <a:latin typeface="Calibri" panose="020F0502020204030204"/>
              </a:rPr>
              <a:t>false-colour imagery (satellite data), lithology, geochemical assays, geochronology, geophysics, </a:t>
            </a:r>
            <a:r>
              <a:rPr lang="en-AU" sz="1390" b="1" dirty="0" err="1">
                <a:solidFill>
                  <a:prstClr val="black"/>
                </a:solidFill>
                <a:latin typeface="Calibri" panose="020F0502020204030204"/>
              </a:rPr>
              <a:t>radiometrics</a:t>
            </a:r>
            <a:r>
              <a:rPr lang="en-AU" sz="1390" b="1" dirty="0">
                <a:solidFill>
                  <a:prstClr val="black"/>
                </a:solidFill>
                <a:latin typeface="Calibri" panose="020F0502020204030204"/>
              </a:rPr>
              <a:t> and structure </a:t>
            </a:r>
            <a:br>
              <a:rPr lang="en-AU" sz="1390" b="1" dirty="0">
                <a:solidFill>
                  <a:prstClr val="black"/>
                </a:solidFill>
                <a:latin typeface="Calibri" panose="020F0502020204030204"/>
              </a:rPr>
            </a:br>
            <a:r>
              <a:rPr lang="en-AU" sz="1390" b="1" dirty="0">
                <a:solidFill>
                  <a:prstClr val="black"/>
                </a:solidFill>
                <a:latin typeface="Calibri" panose="020F0502020204030204"/>
              </a:rPr>
              <a:t>to generate high-quality exploration targets </a:t>
            </a:r>
            <a:br>
              <a:rPr lang="en-AU" sz="1390" b="1" dirty="0">
                <a:solidFill>
                  <a:prstClr val="black"/>
                </a:solidFill>
                <a:latin typeface="Calibri" panose="020F0502020204030204"/>
              </a:rPr>
            </a:br>
            <a:endParaRPr lang="en-AU" sz="1390" b="1" dirty="0">
              <a:solidFill>
                <a:prstClr val="black"/>
              </a:solidFill>
              <a:latin typeface="Calibri" panose="020F0502020204030204"/>
            </a:endParaRPr>
          </a:p>
          <a:p>
            <a:pPr marL="238384" indent="-238384" defTabSz="635691">
              <a:buFont typeface="Arial" panose="020B0604020202020204" pitchFamily="34" charset="0"/>
              <a:buChar char="•"/>
            </a:pPr>
            <a:r>
              <a:rPr lang="en-AU" sz="1390" b="1" dirty="0">
                <a:solidFill>
                  <a:srgbClr val="ED7D31"/>
                </a:solidFill>
                <a:latin typeface="Calibri" panose="020F0502020204030204"/>
              </a:rPr>
              <a:t>Participate in a case-study where generative consultants integrate alteration models and mineralisation vectors with field mapping, mineral distribution intensity and abundance maps, grade shell models, geophysics and tectonic models to produce new exploration concepts</a:t>
            </a:r>
            <a:br>
              <a:rPr lang="en-AU" sz="1390" b="1" dirty="0">
                <a:solidFill>
                  <a:srgbClr val="ED7D31"/>
                </a:solidFill>
                <a:latin typeface="Calibri" panose="020F0502020204030204"/>
              </a:rPr>
            </a:br>
            <a:endParaRPr lang="en-AU" sz="1390" b="1" dirty="0">
              <a:solidFill>
                <a:prstClr val="black"/>
              </a:solidFill>
              <a:latin typeface="Calibri" panose="020F0502020204030204"/>
              <a:sym typeface="Wingdings" panose="05000000000000000000" pitchFamily="2" charset="2"/>
            </a:endParaRPr>
          </a:p>
          <a:p>
            <a:pPr marL="238384" indent="-238384" algn="r" defTabSz="635691">
              <a:buFont typeface="Arial" panose="020B0604020202020204" pitchFamily="34" charset="0"/>
              <a:buChar char="•"/>
            </a:pPr>
            <a:r>
              <a:rPr lang="en-AU" sz="1390" b="1" dirty="0">
                <a:solidFill>
                  <a:prstClr val="white">
                    <a:lumMod val="50000"/>
                  </a:prstClr>
                </a:solidFill>
                <a:latin typeface="Calibri" panose="020F0502020204030204"/>
                <a:sym typeface="Wingdings" panose="05000000000000000000" pitchFamily="2" charset="2"/>
              </a:rPr>
              <a:t>… call or email Global Ore Discovery</a:t>
            </a:r>
            <a:br>
              <a:rPr lang="en-AU" sz="1390" b="1" dirty="0">
                <a:solidFill>
                  <a:prstClr val="white">
                    <a:lumMod val="50000"/>
                  </a:prstClr>
                </a:solidFill>
                <a:latin typeface="Calibri" panose="020F0502020204030204"/>
                <a:sym typeface="Wingdings" panose="05000000000000000000" pitchFamily="2" charset="2"/>
              </a:rPr>
            </a:br>
            <a:r>
              <a:rPr lang="en-AU" sz="1390" b="1" dirty="0">
                <a:solidFill>
                  <a:srgbClr val="ED7D31"/>
                </a:solidFill>
                <a:latin typeface="Calibri" panose="020F0502020204030204"/>
                <a:sym typeface="Wingdings" panose="05000000000000000000" pitchFamily="2" charset="2"/>
              </a:rPr>
              <a:t>+61 7 3613 88 00</a:t>
            </a:r>
            <a:endParaRPr lang="en-AU" sz="1390" b="1" dirty="0">
              <a:solidFill>
                <a:srgbClr val="ED7D31"/>
              </a:solidFill>
              <a:latin typeface="Calibri" panose="020F0502020204030204"/>
            </a:endParaRPr>
          </a:p>
        </p:txBody>
      </p:sp>
      <p:pic>
        <p:nvPicPr>
          <p:cNvPr id="24" name="Picture 2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62146" y="6511338"/>
            <a:ext cx="1507524" cy="346663"/>
          </a:xfrm>
          <a:prstGeom prst="rect">
            <a:avLst/>
          </a:prstGeom>
        </p:spPr>
      </p:pic>
      <p:grpSp>
        <p:nvGrpSpPr>
          <p:cNvPr id="5" name="Group 4">
            <a:extLst>
              <a:ext uri="{FF2B5EF4-FFF2-40B4-BE49-F238E27FC236}">
                <a16:creationId xmlns:a16="http://schemas.microsoft.com/office/drawing/2014/main" id="{D27E42D1-0419-4EC3-9DA9-45E3E8899E64}"/>
              </a:ext>
            </a:extLst>
          </p:cNvPr>
          <p:cNvGrpSpPr/>
          <p:nvPr/>
        </p:nvGrpSpPr>
        <p:grpSpPr>
          <a:xfrm>
            <a:off x="8510789" y="1"/>
            <a:ext cx="1478631" cy="1269327"/>
            <a:chOff x="11649205" y="0"/>
            <a:chExt cx="2743201" cy="2354894"/>
          </a:xfrm>
          <a:effectLst>
            <a:outerShdw blurRad="50800" dist="38100" dir="2700000" algn="tl" rotWithShape="0">
              <a:prstClr val="black">
                <a:alpha val="40000"/>
              </a:prstClr>
            </a:outerShdw>
          </a:effectLst>
        </p:grpSpPr>
        <p:sp>
          <p:nvSpPr>
            <p:cNvPr id="2" name="Isosceles Triangle 1">
              <a:extLst>
                <a:ext uri="{FF2B5EF4-FFF2-40B4-BE49-F238E27FC236}">
                  <a16:creationId xmlns:a16="http://schemas.microsoft.com/office/drawing/2014/main" id="{34ED5F89-4B75-49B6-9F4B-A959E041F157}"/>
                </a:ext>
              </a:extLst>
            </p:cNvPr>
            <p:cNvSpPr/>
            <p:nvPr/>
          </p:nvSpPr>
          <p:spPr>
            <a:xfrm>
              <a:off x="11649206" y="0"/>
              <a:ext cx="2743200" cy="2354893"/>
            </a:xfrm>
            <a:prstGeom prst="triangle">
              <a:avLst/>
            </a:prstGeom>
            <a:solidFill>
              <a:schemeClr val="accent2">
                <a:lumMod val="75000"/>
              </a:schemeClr>
            </a:solidFill>
            <a:ln>
              <a:solidFill>
                <a:srgbClr val="F871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35691"/>
              <a:endParaRPr lang="en-AU" sz="1251">
                <a:solidFill>
                  <a:prstClr val="white"/>
                </a:solidFill>
                <a:latin typeface="Calibri" panose="020F0502020204030204"/>
              </a:endParaRPr>
            </a:p>
          </p:txBody>
        </p:sp>
        <p:sp>
          <p:nvSpPr>
            <p:cNvPr id="3" name="Isosceles Triangle 2">
              <a:extLst>
                <a:ext uri="{FF2B5EF4-FFF2-40B4-BE49-F238E27FC236}">
                  <a16:creationId xmlns:a16="http://schemas.microsoft.com/office/drawing/2014/main" id="{A849BD13-C756-4DDC-9C16-B257472968A6}"/>
                </a:ext>
              </a:extLst>
            </p:cNvPr>
            <p:cNvSpPr/>
            <p:nvPr/>
          </p:nvSpPr>
          <p:spPr>
            <a:xfrm>
              <a:off x="11649206" y="337556"/>
              <a:ext cx="2404997" cy="2017338"/>
            </a:xfrm>
            <a:prstGeom prst="triangle">
              <a:avLst/>
            </a:prstGeom>
            <a:solidFill>
              <a:srgbClr val="FFFF00"/>
            </a:solidFill>
            <a:ln>
              <a:solidFill>
                <a:srgbClr val="F871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35691"/>
              <a:endParaRPr lang="en-AU" sz="1251">
                <a:solidFill>
                  <a:prstClr val="white"/>
                </a:solidFill>
                <a:latin typeface="Calibri" panose="020F0502020204030204"/>
              </a:endParaRPr>
            </a:p>
          </p:txBody>
        </p:sp>
        <p:sp>
          <p:nvSpPr>
            <p:cNvPr id="7" name="Isosceles Triangle 6">
              <a:extLst>
                <a:ext uri="{FF2B5EF4-FFF2-40B4-BE49-F238E27FC236}">
                  <a16:creationId xmlns:a16="http://schemas.microsoft.com/office/drawing/2014/main" id="{9D9C5F8D-6C2C-4CCF-877E-D7B5F0DED91C}"/>
                </a:ext>
              </a:extLst>
            </p:cNvPr>
            <p:cNvSpPr/>
            <p:nvPr/>
          </p:nvSpPr>
          <p:spPr>
            <a:xfrm>
              <a:off x="11649205" y="851121"/>
              <a:ext cx="1792741" cy="1503771"/>
            </a:xfrm>
            <a:prstGeom prst="triangle">
              <a:avLst/>
            </a:prstGeom>
            <a:solidFill>
              <a:schemeClr val="accent2"/>
            </a:solidFill>
            <a:ln>
              <a:solidFill>
                <a:srgbClr val="F871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35691"/>
              <a:endParaRPr lang="en-AU" sz="1251">
                <a:solidFill>
                  <a:prstClr val="white"/>
                </a:solidFill>
                <a:latin typeface="Calibri" panose="020F0502020204030204"/>
              </a:endParaRPr>
            </a:p>
          </p:txBody>
        </p:sp>
        <p:sp>
          <p:nvSpPr>
            <p:cNvPr id="9" name="Isosceles Triangle 8">
              <a:extLst>
                <a:ext uri="{FF2B5EF4-FFF2-40B4-BE49-F238E27FC236}">
                  <a16:creationId xmlns:a16="http://schemas.microsoft.com/office/drawing/2014/main" id="{E7ECD51A-D5F7-4298-B98A-40F06F927466}"/>
                </a:ext>
              </a:extLst>
            </p:cNvPr>
            <p:cNvSpPr/>
            <p:nvPr/>
          </p:nvSpPr>
          <p:spPr>
            <a:xfrm>
              <a:off x="11649205" y="1302059"/>
              <a:ext cx="1255148" cy="1052832"/>
            </a:xfrm>
            <a:prstGeom prst="triangle">
              <a:avLst/>
            </a:prstGeom>
            <a:solidFill>
              <a:schemeClr val="accent2">
                <a:lumMod val="60000"/>
                <a:lumOff val="40000"/>
              </a:schemeClr>
            </a:solidFill>
            <a:ln>
              <a:solidFill>
                <a:srgbClr val="F871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35691"/>
              <a:endParaRPr lang="en-AU" sz="1251">
                <a:solidFill>
                  <a:prstClr val="white"/>
                </a:solidFill>
                <a:latin typeface="Calibri" panose="020F0502020204030204"/>
              </a:endParaRPr>
            </a:p>
          </p:txBody>
        </p:sp>
      </p:grpSp>
      <p:sp>
        <p:nvSpPr>
          <p:cNvPr id="6" name="Rectangle 5">
            <a:extLst>
              <a:ext uri="{FF2B5EF4-FFF2-40B4-BE49-F238E27FC236}">
                <a16:creationId xmlns:a16="http://schemas.microsoft.com/office/drawing/2014/main" id="{E1AE6867-3F84-4103-B796-AEE4CA4E0FDC}"/>
              </a:ext>
            </a:extLst>
          </p:cNvPr>
          <p:cNvSpPr/>
          <p:nvPr/>
        </p:nvSpPr>
        <p:spPr>
          <a:xfrm>
            <a:off x="6082537" y="458767"/>
            <a:ext cx="3361345" cy="5674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35691"/>
            <a:r>
              <a:rPr lang="en-AU" sz="1251" b="1" dirty="0">
                <a:solidFill>
                  <a:srgbClr val="ED7D31"/>
                </a:solidFill>
                <a:latin typeface="Calibri" panose="020F0502020204030204"/>
              </a:rPr>
              <a:t>Trained teams </a:t>
            </a:r>
            <a:br>
              <a:rPr lang="en-AU" sz="1251" b="1" dirty="0">
                <a:solidFill>
                  <a:srgbClr val="ED7D31"/>
                </a:solidFill>
                <a:latin typeface="Calibri" panose="020F0502020204030204"/>
              </a:rPr>
            </a:br>
            <a:r>
              <a:rPr lang="en-AU" sz="1251" b="1" dirty="0">
                <a:solidFill>
                  <a:srgbClr val="ED7D31"/>
                </a:solidFill>
                <a:latin typeface="Calibri" panose="020F0502020204030204"/>
              </a:rPr>
              <a:t>make breakthroughs</a:t>
            </a:r>
          </a:p>
        </p:txBody>
      </p:sp>
      <p:pic>
        <p:nvPicPr>
          <p:cNvPr id="11" name="Picture 10">
            <a:extLst>
              <a:ext uri="{FF2B5EF4-FFF2-40B4-BE49-F238E27FC236}">
                <a16:creationId xmlns:a16="http://schemas.microsoft.com/office/drawing/2014/main" id="{49849223-C568-402C-8DC9-00E0D5609853}"/>
              </a:ext>
            </a:extLst>
          </p:cNvPr>
          <p:cNvPicPr>
            <a:picLocks noChangeAspect="1"/>
          </p:cNvPicPr>
          <p:nvPr/>
        </p:nvPicPr>
        <p:blipFill>
          <a:blip r:embed="rId4"/>
          <a:stretch>
            <a:fillRect/>
          </a:stretch>
        </p:blipFill>
        <p:spPr>
          <a:xfrm>
            <a:off x="6391775" y="1485028"/>
            <a:ext cx="2147285" cy="2404394"/>
          </a:xfrm>
          <a:prstGeom prst="rect">
            <a:avLst/>
          </a:prstGeom>
        </p:spPr>
      </p:pic>
      <p:pic>
        <p:nvPicPr>
          <p:cNvPr id="35" name="Picture 34">
            <a:extLst>
              <a:ext uri="{FF2B5EF4-FFF2-40B4-BE49-F238E27FC236}">
                <a16:creationId xmlns:a16="http://schemas.microsoft.com/office/drawing/2014/main" id="{23353ED6-B83E-43FB-9D41-AAA555CF5A2D}"/>
              </a:ext>
            </a:extLst>
          </p:cNvPr>
          <p:cNvPicPr>
            <a:picLocks noChangeAspect="1"/>
          </p:cNvPicPr>
          <p:nvPr/>
        </p:nvPicPr>
        <p:blipFill>
          <a:blip r:embed="rId5"/>
          <a:stretch>
            <a:fillRect/>
          </a:stretch>
        </p:blipFill>
        <p:spPr>
          <a:xfrm>
            <a:off x="8809527" y="2333231"/>
            <a:ext cx="2359786" cy="2191539"/>
          </a:xfrm>
          <a:prstGeom prst="rect">
            <a:avLst/>
          </a:prstGeom>
        </p:spPr>
      </p:pic>
      <p:pic>
        <p:nvPicPr>
          <p:cNvPr id="36" name="Picture 35">
            <a:extLst>
              <a:ext uri="{FF2B5EF4-FFF2-40B4-BE49-F238E27FC236}">
                <a16:creationId xmlns:a16="http://schemas.microsoft.com/office/drawing/2014/main" id="{F15B1F62-1959-4490-B1D6-AF5F09161BD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569949" y="4728525"/>
            <a:ext cx="2659905" cy="1956143"/>
          </a:xfrm>
          <a:prstGeom prst="rect">
            <a:avLst/>
          </a:prstGeom>
          <a:effectLst>
            <a:outerShdw blurRad="50800" dist="38100" dir="13500000" algn="br" rotWithShape="0">
              <a:prstClr val="black">
                <a:alpha val="40000"/>
              </a:prstClr>
            </a:outerShdw>
          </a:effectLst>
        </p:spPr>
      </p:pic>
      <p:pic>
        <p:nvPicPr>
          <p:cNvPr id="37" name="Picture 36">
            <a:extLst>
              <a:ext uri="{FF2B5EF4-FFF2-40B4-BE49-F238E27FC236}">
                <a16:creationId xmlns:a16="http://schemas.microsoft.com/office/drawing/2014/main" id="{52487E19-212E-471F-8CB7-A6C778109834}"/>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5592" t="10188" r="17741" b="24415"/>
          <a:stretch/>
        </p:blipFill>
        <p:spPr>
          <a:xfrm>
            <a:off x="6391774" y="4205494"/>
            <a:ext cx="2094248" cy="1540769"/>
          </a:xfrm>
          <a:prstGeom prst="rect">
            <a:avLst/>
          </a:prstGeom>
        </p:spPr>
      </p:pic>
    </p:spTree>
    <p:extLst>
      <p:ext uri="{BB962C8B-B14F-4D97-AF65-F5344CB8AC3E}">
        <p14:creationId xmlns:p14="http://schemas.microsoft.com/office/powerpoint/2010/main" val="24249628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89072" y="1"/>
            <a:ext cx="5856706" cy="1269327"/>
          </a:xfrm>
        </p:spPr>
        <p:txBody>
          <a:bodyPr>
            <a:normAutofit fontScale="90000"/>
          </a:bodyPr>
          <a:lstStyle/>
          <a:p>
            <a:pPr algn="ctr"/>
            <a:r>
              <a:rPr lang="en-AU" sz="3337" b="1" dirty="0">
                <a:solidFill>
                  <a:schemeClr val="accent2"/>
                </a:solidFill>
                <a:effectLst>
                  <a:outerShdw blurRad="38100" dist="38100" dir="2700000" algn="tl">
                    <a:srgbClr val="000000">
                      <a:alpha val="43137"/>
                    </a:srgbClr>
                  </a:outerShdw>
                </a:effectLst>
              </a:rPr>
              <a:t>Global Ore Discovery</a:t>
            </a:r>
            <a:br>
              <a:rPr lang="en-AU" sz="3337" b="1" dirty="0"/>
            </a:br>
            <a:r>
              <a:rPr lang="en-AU" sz="3337" b="1" dirty="0"/>
              <a:t>Spectral Geology </a:t>
            </a:r>
            <a:r>
              <a:rPr lang="en-AU" sz="3337" b="1" dirty="0">
                <a:solidFill>
                  <a:schemeClr val="bg1">
                    <a:lumMod val="50000"/>
                  </a:schemeClr>
                </a:solidFill>
              </a:rPr>
              <a:t>and Earth Imagery</a:t>
            </a:r>
          </a:p>
        </p:txBody>
      </p:sp>
      <p:sp>
        <p:nvSpPr>
          <p:cNvPr id="23" name="TextBox 22"/>
          <p:cNvSpPr txBox="1"/>
          <p:nvPr/>
        </p:nvSpPr>
        <p:spPr>
          <a:xfrm>
            <a:off x="962146" y="1164830"/>
            <a:ext cx="4838654" cy="4798237"/>
          </a:xfrm>
          <a:prstGeom prst="rect">
            <a:avLst/>
          </a:prstGeom>
          <a:noFill/>
        </p:spPr>
        <p:txBody>
          <a:bodyPr wrap="square" rtlCol="0">
            <a:spAutoFit/>
          </a:bodyPr>
          <a:lstStyle/>
          <a:p>
            <a:pPr marL="238384" indent="-238384" defTabSz="635691">
              <a:buFont typeface="Arial" panose="020B0604020202020204" pitchFamily="34" charset="0"/>
              <a:buChar char="•"/>
              <a:defRPr/>
            </a:pPr>
            <a:r>
              <a:rPr lang="en-AU" sz="1390" b="1" dirty="0">
                <a:solidFill>
                  <a:srgbClr val="ED7D31"/>
                </a:solidFill>
                <a:latin typeface="Calibri" panose="020F0502020204030204"/>
              </a:rPr>
              <a:t>Global Ore Discovery provides a complete SPECTRAL GEOLOGY TRAINING service. </a:t>
            </a:r>
            <a:br>
              <a:rPr lang="en-AU" sz="1390" b="1" dirty="0">
                <a:solidFill>
                  <a:prstClr val="black"/>
                </a:solidFill>
                <a:latin typeface="Calibri" panose="020F0502020204030204"/>
              </a:rPr>
            </a:br>
            <a:endParaRPr lang="en-AU" sz="1390" b="1" dirty="0">
              <a:solidFill>
                <a:prstClr val="black"/>
              </a:solidFill>
              <a:latin typeface="Calibri" panose="020F0502020204030204"/>
            </a:endParaRPr>
          </a:p>
          <a:p>
            <a:pPr marL="238384" indent="-238384" defTabSz="635691">
              <a:buFont typeface="Arial" panose="020B0604020202020204" pitchFamily="34" charset="0"/>
              <a:buChar char="•"/>
            </a:pPr>
            <a:r>
              <a:rPr lang="en-AU" sz="1390" b="1" dirty="0">
                <a:solidFill>
                  <a:prstClr val="black"/>
                </a:solidFill>
                <a:latin typeface="Calibri" panose="020F0502020204030204"/>
              </a:rPr>
              <a:t>See how marketing and promotions specialists incorporate PSM data into high impact graphics for public release and to communicate investment opportunities to market participants and senior management</a:t>
            </a:r>
            <a:br>
              <a:rPr lang="en-AU" sz="1390" b="1" dirty="0">
                <a:solidFill>
                  <a:prstClr val="black"/>
                </a:solidFill>
                <a:latin typeface="Calibri" panose="020F0502020204030204"/>
              </a:rPr>
            </a:br>
            <a:endParaRPr lang="en-AU" sz="1390" b="1" dirty="0">
              <a:solidFill>
                <a:prstClr val="black"/>
              </a:solidFill>
              <a:latin typeface="Calibri" panose="020F0502020204030204"/>
            </a:endParaRPr>
          </a:p>
          <a:p>
            <a:pPr marL="238384" indent="-238384" defTabSz="635691">
              <a:buFont typeface="Arial" panose="020B0604020202020204" pitchFamily="34" charset="0"/>
              <a:buChar char="•"/>
            </a:pPr>
            <a:r>
              <a:rPr lang="en-AU" sz="1390" b="1" dirty="0">
                <a:solidFill>
                  <a:srgbClr val="ED7D31"/>
                </a:solidFill>
                <a:latin typeface="Calibri" panose="020F0502020204030204"/>
              </a:rPr>
              <a:t>Ask our Competent Persons and QAQC experts how to report PSM results in accordance with JORC and NI43-101 standards</a:t>
            </a:r>
          </a:p>
          <a:p>
            <a:pPr marL="238384" indent="-238384" defTabSz="635691">
              <a:buFont typeface="Arial" panose="020B0604020202020204" pitchFamily="34" charset="0"/>
              <a:buChar char="•"/>
            </a:pPr>
            <a:endParaRPr lang="en-AU" sz="1390" b="1" dirty="0">
              <a:solidFill>
                <a:prstClr val="black"/>
              </a:solidFill>
              <a:latin typeface="Calibri" panose="020F0502020204030204"/>
            </a:endParaRPr>
          </a:p>
          <a:p>
            <a:pPr marL="238384" indent="-238384" defTabSz="635691">
              <a:buFont typeface="Arial" panose="020B0604020202020204" pitchFamily="34" charset="0"/>
              <a:buChar char="•"/>
            </a:pPr>
            <a:r>
              <a:rPr lang="en-AU" sz="1390" b="1" dirty="0">
                <a:solidFill>
                  <a:prstClr val="black"/>
                </a:solidFill>
                <a:latin typeface="Calibri" panose="020F0502020204030204"/>
              </a:rPr>
              <a:t>And did you know, </a:t>
            </a:r>
            <a:r>
              <a:rPr lang="en-AU" sz="1390" b="1" dirty="0">
                <a:solidFill>
                  <a:srgbClr val="ED7D31"/>
                </a:solidFill>
                <a:latin typeface="Calibri" panose="020F0502020204030204"/>
              </a:rPr>
              <a:t>Global Ore Discovery </a:t>
            </a:r>
            <a:r>
              <a:rPr lang="en-AU" sz="1390" b="1" dirty="0">
                <a:solidFill>
                  <a:prstClr val="black"/>
                </a:solidFill>
                <a:latin typeface="Calibri" panose="020F0502020204030204"/>
              </a:rPr>
              <a:t>also acquire, process and interpret earth imagery … you can ask us to produce</a:t>
            </a:r>
            <a:br>
              <a:rPr lang="en-AU" sz="1390" b="1" dirty="0">
                <a:solidFill>
                  <a:prstClr val="black"/>
                </a:solidFill>
                <a:latin typeface="Calibri" panose="020F0502020204030204"/>
              </a:rPr>
            </a:br>
            <a:r>
              <a:rPr lang="en-AU" sz="1390" b="1" dirty="0">
                <a:solidFill>
                  <a:prstClr val="black"/>
                </a:solidFill>
                <a:latin typeface="Calibri" panose="020F0502020204030204"/>
                <a:sym typeface="Wingdings" panose="05000000000000000000" pitchFamily="2" charset="2"/>
              </a:rPr>
              <a:t>ASTER, HYMAP, LANDSAT, High-resolution drone-acquired Thermal Infrared, Worldview 3, LIDAR and RADAR products for you.</a:t>
            </a:r>
          </a:p>
          <a:p>
            <a:pPr marL="238384" indent="-238384" defTabSz="635691">
              <a:buFont typeface="Arial" panose="020B0604020202020204" pitchFamily="34" charset="0"/>
              <a:buChar char="•"/>
            </a:pPr>
            <a:endParaRPr lang="en-AU" sz="1390" b="1" dirty="0">
              <a:solidFill>
                <a:prstClr val="black"/>
              </a:solidFill>
              <a:latin typeface="Calibri" panose="020F0502020204030204"/>
              <a:sym typeface="Wingdings" panose="05000000000000000000" pitchFamily="2" charset="2"/>
            </a:endParaRPr>
          </a:p>
          <a:p>
            <a:pPr marL="238384" indent="-238384" algn="r" defTabSz="635691">
              <a:buFont typeface="Arial" panose="020B0604020202020204" pitchFamily="34" charset="0"/>
              <a:buChar char="•"/>
            </a:pPr>
            <a:r>
              <a:rPr lang="en-AU" sz="1390" b="1" dirty="0">
                <a:solidFill>
                  <a:prstClr val="white">
                    <a:lumMod val="50000"/>
                  </a:prstClr>
                </a:solidFill>
                <a:latin typeface="Calibri" panose="020F0502020204030204"/>
                <a:sym typeface="Wingdings" panose="05000000000000000000" pitchFamily="2" charset="2"/>
              </a:rPr>
              <a:t>Time to train your team and make an exploration breakthrough… call or email Global Ore Discovery</a:t>
            </a:r>
            <a:br>
              <a:rPr lang="en-AU" sz="1390" b="1" dirty="0">
                <a:solidFill>
                  <a:prstClr val="white">
                    <a:lumMod val="50000"/>
                  </a:prstClr>
                </a:solidFill>
                <a:latin typeface="Calibri" panose="020F0502020204030204"/>
                <a:sym typeface="Wingdings" panose="05000000000000000000" pitchFamily="2" charset="2"/>
              </a:rPr>
            </a:br>
            <a:r>
              <a:rPr lang="en-AU" sz="1390" b="1" dirty="0">
                <a:solidFill>
                  <a:srgbClr val="ED7D31"/>
                </a:solidFill>
                <a:latin typeface="Calibri" panose="020F0502020204030204"/>
                <a:sym typeface="Wingdings" panose="05000000000000000000" pitchFamily="2" charset="2"/>
              </a:rPr>
              <a:t>+61 7 3613 88 00</a:t>
            </a:r>
            <a:endParaRPr lang="en-AU" sz="1390" b="1" dirty="0">
              <a:solidFill>
                <a:srgbClr val="ED7D31"/>
              </a:solidFill>
              <a:latin typeface="Calibri" panose="020F0502020204030204"/>
            </a:endParaRPr>
          </a:p>
        </p:txBody>
      </p:sp>
      <p:pic>
        <p:nvPicPr>
          <p:cNvPr id="24" name="Picture 2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62146" y="6511338"/>
            <a:ext cx="1507524" cy="346663"/>
          </a:xfrm>
          <a:prstGeom prst="rect">
            <a:avLst/>
          </a:prstGeom>
        </p:spPr>
      </p:pic>
      <p:grpSp>
        <p:nvGrpSpPr>
          <p:cNvPr id="5" name="Group 4">
            <a:extLst>
              <a:ext uri="{FF2B5EF4-FFF2-40B4-BE49-F238E27FC236}">
                <a16:creationId xmlns:a16="http://schemas.microsoft.com/office/drawing/2014/main" id="{D27E42D1-0419-4EC3-9DA9-45E3E8899E64}"/>
              </a:ext>
            </a:extLst>
          </p:cNvPr>
          <p:cNvGrpSpPr/>
          <p:nvPr/>
        </p:nvGrpSpPr>
        <p:grpSpPr>
          <a:xfrm>
            <a:off x="8510789" y="1"/>
            <a:ext cx="1478631" cy="1269327"/>
            <a:chOff x="11649205" y="0"/>
            <a:chExt cx="2743201" cy="2354894"/>
          </a:xfrm>
          <a:effectLst>
            <a:outerShdw blurRad="50800" dist="38100" dir="2700000" algn="tl" rotWithShape="0">
              <a:prstClr val="black">
                <a:alpha val="40000"/>
              </a:prstClr>
            </a:outerShdw>
          </a:effectLst>
        </p:grpSpPr>
        <p:sp>
          <p:nvSpPr>
            <p:cNvPr id="2" name="Isosceles Triangle 1">
              <a:extLst>
                <a:ext uri="{FF2B5EF4-FFF2-40B4-BE49-F238E27FC236}">
                  <a16:creationId xmlns:a16="http://schemas.microsoft.com/office/drawing/2014/main" id="{34ED5F89-4B75-49B6-9F4B-A959E041F157}"/>
                </a:ext>
              </a:extLst>
            </p:cNvPr>
            <p:cNvSpPr/>
            <p:nvPr/>
          </p:nvSpPr>
          <p:spPr>
            <a:xfrm>
              <a:off x="11649206" y="0"/>
              <a:ext cx="2743200" cy="2354893"/>
            </a:xfrm>
            <a:prstGeom prst="triangle">
              <a:avLst/>
            </a:prstGeom>
            <a:solidFill>
              <a:schemeClr val="accent2">
                <a:lumMod val="75000"/>
              </a:schemeClr>
            </a:solidFill>
            <a:ln>
              <a:solidFill>
                <a:srgbClr val="F871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35691"/>
              <a:endParaRPr lang="en-AU" sz="1251">
                <a:solidFill>
                  <a:prstClr val="white"/>
                </a:solidFill>
                <a:latin typeface="Calibri" panose="020F0502020204030204"/>
              </a:endParaRPr>
            </a:p>
          </p:txBody>
        </p:sp>
        <p:sp>
          <p:nvSpPr>
            <p:cNvPr id="3" name="Isosceles Triangle 2">
              <a:extLst>
                <a:ext uri="{FF2B5EF4-FFF2-40B4-BE49-F238E27FC236}">
                  <a16:creationId xmlns:a16="http://schemas.microsoft.com/office/drawing/2014/main" id="{A849BD13-C756-4DDC-9C16-B257472968A6}"/>
                </a:ext>
              </a:extLst>
            </p:cNvPr>
            <p:cNvSpPr/>
            <p:nvPr/>
          </p:nvSpPr>
          <p:spPr>
            <a:xfrm>
              <a:off x="11649206" y="337556"/>
              <a:ext cx="2404997" cy="2017338"/>
            </a:xfrm>
            <a:prstGeom prst="triangle">
              <a:avLst/>
            </a:prstGeom>
            <a:solidFill>
              <a:srgbClr val="FFFF00"/>
            </a:solidFill>
            <a:ln>
              <a:solidFill>
                <a:srgbClr val="F871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35691"/>
              <a:endParaRPr lang="en-AU" sz="1251">
                <a:solidFill>
                  <a:prstClr val="white"/>
                </a:solidFill>
                <a:latin typeface="Calibri" panose="020F0502020204030204"/>
              </a:endParaRPr>
            </a:p>
          </p:txBody>
        </p:sp>
        <p:sp>
          <p:nvSpPr>
            <p:cNvPr id="7" name="Isosceles Triangle 6">
              <a:extLst>
                <a:ext uri="{FF2B5EF4-FFF2-40B4-BE49-F238E27FC236}">
                  <a16:creationId xmlns:a16="http://schemas.microsoft.com/office/drawing/2014/main" id="{9D9C5F8D-6C2C-4CCF-877E-D7B5F0DED91C}"/>
                </a:ext>
              </a:extLst>
            </p:cNvPr>
            <p:cNvSpPr/>
            <p:nvPr/>
          </p:nvSpPr>
          <p:spPr>
            <a:xfrm>
              <a:off x="11649205" y="851121"/>
              <a:ext cx="1792741" cy="1503771"/>
            </a:xfrm>
            <a:prstGeom prst="triangle">
              <a:avLst/>
            </a:prstGeom>
            <a:solidFill>
              <a:schemeClr val="accent2"/>
            </a:solidFill>
            <a:ln>
              <a:solidFill>
                <a:srgbClr val="F871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35691"/>
              <a:endParaRPr lang="en-AU" sz="1251">
                <a:solidFill>
                  <a:prstClr val="white"/>
                </a:solidFill>
                <a:latin typeface="Calibri" panose="020F0502020204030204"/>
              </a:endParaRPr>
            </a:p>
          </p:txBody>
        </p:sp>
        <p:sp>
          <p:nvSpPr>
            <p:cNvPr id="9" name="Isosceles Triangle 8">
              <a:extLst>
                <a:ext uri="{FF2B5EF4-FFF2-40B4-BE49-F238E27FC236}">
                  <a16:creationId xmlns:a16="http://schemas.microsoft.com/office/drawing/2014/main" id="{E7ECD51A-D5F7-4298-B98A-40F06F927466}"/>
                </a:ext>
              </a:extLst>
            </p:cNvPr>
            <p:cNvSpPr/>
            <p:nvPr/>
          </p:nvSpPr>
          <p:spPr>
            <a:xfrm>
              <a:off x="11649205" y="1302059"/>
              <a:ext cx="1255148" cy="1052832"/>
            </a:xfrm>
            <a:prstGeom prst="triangle">
              <a:avLst/>
            </a:prstGeom>
            <a:solidFill>
              <a:schemeClr val="accent2">
                <a:lumMod val="60000"/>
                <a:lumOff val="40000"/>
              </a:schemeClr>
            </a:solidFill>
            <a:ln>
              <a:solidFill>
                <a:srgbClr val="F871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35691"/>
              <a:endParaRPr lang="en-AU" sz="1251">
                <a:solidFill>
                  <a:prstClr val="white"/>
                </a:solidFill>
                <a:latin typeface="Calibri" panose="020F0502020204030204"/>
              </a:endParaRPr>
            </a:p>
          </p:txBody>
        </p:sp>
      </p:grpSp>
      <p:sp>
        <p:nvSpPr>
          <p:cNvPr id="6" name="Rectangle 5">
            <a:extLst>
              <a:ext uri="{FF2B5EF4-FFF2-40B4-BE49-F238E27FC236}">
                <a16:creationId xmlns:a16="http://schemas.microsoft.com/office/drawing/2014/main" id="{E1AE6867-3F84-4103-B796-AEE4CA4E0FDC}"/>
              </a:ext>
            </a:extLst>
          </p:cNvPr>
          <p:cNvSpPr/>
          <p:nvPr/>
        </p:nvSpPr>
        <p:spPr>
          <a:xfrm>
            <a:off x="6082537" y="458767"/>
            <a:ext cx="3361345" cy="5674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35691"/>
            <a:r>
              <a:rPr lang="en-AU" sz="1251" b="1" dirty="0">
                <a:solidFill>
                  <a:srgbClr val="ED7D31"/>
                </a:solidFill>
                <a:latin typeface="Calibri" panose="020F0502020204030204"/>
              </a:rPr>
              <a:t>Trained teams </a:t>
            </a:r>
            <a:br>
              <a:rPr lang="en-AU" sz="1251" b="1" dirty="0">
                <a:solidFill>
                  <a:srgbClr val="ED7D31"/>
                </a:solidFill>
                <a:latin typeface="Calibri" panose="020F0502020204030204"/>
              </a:rPr>
            </a:br>
            <a:r>
              <a:rPr lang="en-AU" sz="1251" b="1" dirty="0">
                <a:solidFill>
                  <a:srgbClr val="ED7D31"/>
                </a:solidFill>
                <a:latin typeface="Calibri" panose="020F0502020204030204"/>
              </a:rPr>
              <a:t>make breakthroughs</a:t>
            </a:r>
          </a:p>
        </p:txBody>
      </p:sp>
      <p:pic>
        <p:nvPicPr>
          <p:cNvPr id="17" name="Picture 2">
            <a:extLst>
              <a:ext uri="{FF2B5EF4-FFF2-40B4-BE49-F238E27FC236}">
                <a16:creationId xmlns:a16="http://schemas.microsoft.com/office/drawing/2014/main" id="{5AF6ECAC-BEBD-4B76-AB08-76B46C34AFF0}"/>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99834" y="4465633"/>
            <a:ext cx="3592338" cy="2036211"/>
          </a:xfrm>
          <a:prstGeom prst="rect">
            <a:avLst/>
          </a:prstGeom>
          <a:solidFill>
            <a:schemeClr val="bg1"/>
          </a:solidFill>
          <a:ln w="19050">
            <a:solidFill>
              <a:srgbClr val="000000"/>
            </a:solidFill>
            <a:miter lim="800000"/>
            <a:headEnd/>
            <a:tailEnd/>
          </a:ln>
          <a:effectLst>
            <a:outerShdw blurRad="50800" dist="38100" dir="2700000" algn="tl" rotWithShape="0">
              <a:prstClr val="black">
                <a:alpha val="40000"/>
              </a:prstClr>
            </a:outerShdw>
          </a:effectLst>
          <a:extLst/>
        </p:spPr>
      </p:pic>
      <p:pic>
        <p:nvPicPr>
          <p:cNvPr id="18" name="Picture 1">
            <a:extLst>
              <a:ext uri="{FF2B5EF4-FFF2-40B4-BE49-F238E27FC236}">
                <a16:creationId xmlns:a16="http://schemas.microsoft.com/office/drawing/2014/main" id="{8311344F-8140-4483-84A1-F1AD6289396F}"/>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82538" y="1878745"/>
            <a:ext cx="4050348" cy="2282321"/>
          </a:xfrm>
          <a:prstGeom prst="rect">
            <a:avLst/>
          </a:prstGeom>
          <a:solidFill>
            <a:schemeClr val="bg1"/>
          </a:solidFill>
          <a:ln w="19050">
            <a:solidFill>
              <a:srgbClr val="000000"/>
            </a:solidFill>
            <a:miter lim="800000"/>
            <a:headEnd/>
            <a:tailEnd/>
          </a:ln>
          <a:effectLst>
            <a:outerShdw blurRad="50800" dist="38100" dir="2700000" algn="tl" rotWithShape="0">
              <a:prstClr val="black">
                <a:alpha val="40000"/>
              </a:prstClr>
            </a:outerShdw>
          </a:effectLst>
          <a:extLst/>
        </p:spPr>
      </p:pic>
      <p:sp>
        <p:nvSpPr>
          <p:cNvPr id="19" name="TextBox 18">
            <a:extLst>
              <a:ext uri="{FF2B5EF4-FFF2-40B4-BE49-F238E27FC236}">
                <a16:creationId xmlns:a16="http://schemas.microsoft.com/office/drawing/2014/main" id="{AC6E31E7-FA0A-4D75-A15C-3EF2EF28A719}"/>
              </a:ext>
            </a:extLst>
          </p:cNvPr>
          <p:cNvSpPr txBox="1"/>
          <p:nvPr/>
        </p:nvSpPr>
        <p:spPr>
          <a:xfrm>
            <a:off x="6169789" y="1933229"/>
            <a:ext cx="2531078" cy="284822"/>
          </a:xfrm>
          <a:prstGeom prst="rect">
            <a:avLst/>
          </a:prstGeom>
          <a:solidFill>
            <a:schemeClr val="bg1"/>
          </a:solidFill>
        </p:spPr>
        <p:txBody>
          <a:bodyPr wrap="none" rtlCol="0">
            <a:spAutoFit/>
          </a:bodyPr>
          <a:lstStyle/>
          <a:p>
            <a:pPr defTabSz="635691"/>
            <a:r>
              <a:rPr lang="en-AU" sz="1251" b="1" dirty="0">
                <a:solidFill>
                  <a:prstClr val="black"/>
                </a:solidFill>
                <a:latin typeface="Calibri" panose="020F0502020204030204"/>
              </a:rPr>
              <a:t>Vein Long Section - Operating Mine</a:t>
            </a:r>
          </a:p>
        </p:txBody>
      </p:sp>
      <p:sp>
        <p:nvSpPr>
          <p:cNvPr id="20" name="TextBox 19">
            <a:extLst>
              <a:ext uri="{FF2B5EF4-FFF2-40B4-BE49-F238E27FC236}">
                <a16:creationId xmlns:a16="http://schemas.microsoft.com/office/drawing/2014/main" id="{C655E537-3F97-40CD-944A-D84D672F014E}"/>
              </a:ext>
            </a:extLst>
          </p:cNvPr>
          <p:cNvSpPr txBox="1"/>
          <p:nvPr/>
        </p:nvSpPr>
        <p:spPr>
          <a:xfrm>
            <a:off x="7161745" y="2348353"/>
            <a:ext cx="2152449" cy="477310"/>
          </a:xfrm>
          <a:prstGeom prst="rect">
            <a:avLst/>
          </a:prstGeom>
          <a:solidFill>
            <a:schemeClr val="bg1">
              <a:alpha val="43000"/>
            </a:schemeClr>
          </a:solidFill>
        </p:spPr>
        <p:txBody>
          <a:bodyPr wrap="none" rtlCol="0">
            <a:spAutoFit/>
          </a:bodyPr>
          <a:lstStyle/>
          <a:p>
            <a:pPr defTabSz="635691"/>
            <a:r>
              <a:rPr lang="en-AU" sz="1251" dirty="0">
                <a:solidFill>
                  <a:prstClr val="black"/>
                </a:solidFill>
                <a:latin typeface="Calibri" panose="020F0502020204030204"/>
              </a:rPr>
              <a:t>Top of ore shoots defined by </a:t>
            </a:r>
          </a:p>
          <a:p>
            <a:pPr defTabSz="635691"/>
            <a:r>
              <a:rPr lang="en-AU" sz="1251" dirty="0">
                <a:solidFill>
                  <a:prstClr val="black"/>
                </a:solidFill>
                <a:latin typeface="Calibri" panose="020F0502020204030204"/>
              </a:rPr>
              <a:t>change in kaolinite </a:t>
            </a:r>
            <a:r>
              <a:rPr lang="en-AU" sz="1251" dirty="0" err="1">
                <a:solidFill>
                  <a:prstClr val="black"/>
                </a:solidFill>
                <a:latin typeface="Calibri" panose="020F0502020204030204"/>
              </a:rPr>
              <a:t>crystalinity</a:t>
            </a:r>
            <a:endParaRPr lang="en-AU" sz="1251" dirty="0">
              <a:solidFill>
                <a:prstClr val="black"/>
              </a:solidFill>
              <a:latin typeface="Calibri" panose="020F0502020204030204"/>
            </a:endParaRPr>
          </a:p>
        </p:txBody>
      </p:sp>
      <p:sp>
        <p:nvSpPr>
          <p:cNvPr id="21" name="Freeform 12">
            <a:extLst>
              <a:ext uri="{FF2B5EF4-FFF2-40B4-BE49-F238E27FC236}">
                <a16:creationId xmlns:a16="http://schemas.microsoft.com/office/drawing/2014/main" id="{095B72B6-9FD7-4600-9BB6-87AC92C2E09A}"/>
              </a:ext>
            </a:extLst>
          </p:cNvPr>
          <p:cNvSpPr/>
          <p:nvPr/>
        </p:nvSpPr>
        <p:spPr>
          <a:xfrm>
            <a:off x="8142966" y="5614985"/>
            <a:ext cx="2025498" cy="623230"/>
          </a:xfrm>
          <a:custGeom>
            <a:avLst/>
            <a:gdLst>
              <a:gd name="connsiteX0" fmla="*/ 0 w 2483223"/>
              <a:gd name="connsiteY0" fmla="*/ 896470 h 896470"/>
              <a:gd name="connsiteX1" fmla="*/ 134471 w 2483223"/>
              <a:gd name="connsiteY1" fmla="*/ 528917 h 896470"/>
              <a:gd name="connsiteX2" fmla="*/ 537882 w 2483223"/>
              <a:gd name="connsiteY2" fmla="*/ 259976 h 896470"/>
              <a:gd name="connsiteX3" fmla="*/ 672353 w 2483223"/>
              <a:gd name="connsiteY3" fmla="*/ 215153 h 896470"/>
              <a:gd name="connsiteX4" fmla="*/ 1586753 w 2483223"/>
              <a:gd name="connsiteY4" fmla="*/ 17929 h 896470"/>
              <a:gd name="connsiteX5" fmla="*/ 2483223 w 2483223"/>
              <a:gd name="connsiteY5" fmla="*/ 0 h 896470"/>
              <a:gd name="connsiteX0" fmla="*/ 0 w 2483223"/>
              <a:gd name="connsiteY0" fmla="*/ 896470 h 896470"/>
              <a:gd name="connsiteX1" fmla="*/ 134471 w 2483223"/>
              <a:gd name="connsiteY1" fmla="*/ 528917 h 896470"/>
              <a:gd name="connsiteX2" fmla="*/ 537882 w 2483223"/>
              <a:gd name="connsiteY2" fmla="*/ 259976 h 896470"/>
              <a:gd name="connsiteX3" fmla="*/ 672353 w 2483223"/>
              <a:gd name="connsiteY3" fmla="*/ 215153 h 896470"/>
              <a:gd name="connsiteX4" fmla="*/ 1586753 w 2483223"/>
              <a:gd name="connsiteY4" fmla="*/ 17929 h 896470"/>
              <a:gd name="connsiteX5" fmla="*/ 2483223 w 2483223"/>
              <a:gd name="connsiteY5" fmla="*/ 0 h 896470"/>
              <a:gd name="connsiteX0" fmla="*/ 0 w 2483223"/>
              <a:gd name="connsiteY0" fmla="*/ 896470 h 896470"/>
              <a:gd name="connsiteX1" fmla="*/ 134471 w 2483223"/>
              <a:gd name="connsiteY1" fmla="*/ 528917 h 896470"/>
              <a:gd name="connsiteX2" fmla="*/ 537882 w 2483223"/>
              <a:gd name="connsiteY2" fmla="*/ 259976 h 896470"/>
              <a:gd name="connsiteX3" fmla="*/ 672353 w 2483223"/>
              <a:gd name="connsiteY3" fmla="*/ 215153 h 896470"/>
              <a:gd name="connsiteX4" fmla="*/ 1586753 w 2483223"/>
              <a:gd name="connsiteY4" fmla="*/ 17929 h 896470"/>
              <a:gd name="connsiteX5" fmla="*/ 2483223 w 2483223"/>
              <a:gd name="connsiteY5" fmla="*/ 0 h 896470"/>
              <a:gd name="connsiteX0" fmla="*/ 0 w 2483223"/>
              <a:gd name="connsiteY0" fmla="*/ 896470 h 896470"/>
              <a:gd name="connsiteX1" fmla="*/ 134471 w 2483223"/>
              <a:gd name="connsiteY1" fmla="*/ 528917 h 896470"/>
              <a:gd name="connsiteX2" fmla="*/ 537882 w 2483223"/>
              <a:gd name="connsiteY2" fmla="*/ 259976 h 896470"/>
              <a:gd name="connsiteX3" fmla="*/ 672353 w 2483223"/>
              <a:gd name="connsiteY3" fmla="*/ 215153 h 896470"/>
              <a:gd name="connsiteX4" fmla="*/ 1586753 w 2483223"/>
              <a:gd name="connsiteY4" fmla="*/ 17929 h 896470"/>
              <a:gd name="connsiteX5" fmla="*/ 2483223 w 2483223"/>
              <a:gd name="connsiteY5" fmla="*/ 0 h 896470"/>
              <a:gd name="connsiteX0" fmla="*/ 0 w 2483223"/>
              <a:gd name="connsiteY0" fmla="*/ 896470 h 896470"/>
              <a:gd name="connsiteX1" fmla="*/ 134471 w 2483223"/>
              <a:gd name="connsiteY1" fmla="*/ 528917 h 896470"/>
              <a:gd name="connsiteX2" fmla="*/ 537882 w 2483223"/>
              <a:gd name="connsiteY2" fmla="*/ 259976 h 896470"/>
              <a:gd name="connsiteX3" fmla="*/ 672353 w 2483223"/>
              <a:gd name="connsiteY3" fmla="*/ 215153 h 896470"/>
              <a:gd name="connsiteX4" fmla="*/ 1586753 w 2483223"/>
              <a:gd name="connsiteY4" fmla="*/ 17929 h 896470"/>
              <a:gd name="connsiteX5" fmla="*/ 2483223 w 2483223"/>
              <a:gd name="connsiteY5" fmla="*/ 0 h 896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83223" h="896470">
                <a:moveTo>
                  <a:pt x="0" y="896470"/>
                </a:moveTo>
                <a:cubicBezTo>
                  <a:pt x="44824" y="773952"/>
                  <a:pt x="44824" y="634999"/>
                  <a:pt x="134471" y="528917"/>
                </a:cubicBezTo>
                <a:cubicBezTo>
                  <a:pt x="224118" y="422835"/>
                  <a:pt x="448235" y="312270"/>
                  <a:pt x="537882" y="259976"/>
                </a:cubicBezTo>
                <a:lnTo>
                  <a:pt x="672353" y="215153"/>
                </a:lnTo>
                <a:cubicBezTo>
                  <a:pt x="847165" y="174812"/>
                  <a:pt x="1287930" y="23905"/>
                  <a:pt x="1586753" y="17929"/>
                </a:cubicBezTo>
                <a:lnTo>
                  <a:pt x="2483223" y="0"/>
                </a:lnTo>
              </a:path>
            </a:pathLst>
          </a:custGeom>
          <a:noFill/>
          <a:ln w="50800">
            <a:solidFill>
              <a:schemeClr val="tx1"/>
            </a:solidFill>
            <a:headEnd type="none"/>
            <a:tailEnd type="stealth"/>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35691"/>
            <a:endParaRPr lang="en-AU" sz="1251" dirty="0">
              <a:solidFill>
                <a:prstClr val="white"/>
              </a:solidFill>
              <a:latin typeface="Calibri" panose="020F0502020204030204"/>
            </a:endParaRPr>
          </a:p>
        </p:txBody>
      </p:sp>
      <p:sp>
        <p:nvSpPr>
          <p:cNvPr id="22" name="Oval 21">
            <a:extLst>
              <a:ext uri="{FF2B5EF4-FFF2-40B4-BE49-F238E27FC236}">
                <a16:creationId xmlns:a16="http://schemas.microsoft.com/office/drawing/2014/main" id="{491D531A-88F8-4E60-B96D-7C9DD7FFAF10}"/>
              </a:ext>
            </a:extLst>
          </p:cNvPr>
          <p:cNvSpPr/>
          <p:nvPr/>
        </p:nvSpPr>
        <p:spPr>
          <a:xfrm>
            <a:off x="6214313" y="3516538"/>
            <a:ext cx="899943" cy="64452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35691"/>
            <a:r>
              <a:rPr lang="en-AU" sz="1390" b="1" dirty="0">
                <a:solidFill>
                  <a:prstClr val="black"/>
                </a:solidFill>
                <a:latin typeface="Calibri" panose="020F0502020204030204"/>
              </a:rPr>
              <a:t>New Target</a:t>
            </a:r>
          </a:p>
        </p:txBody>
      </p:sp>
      <p:sp>
        <p:nvSpPr>
          <p:cNvPr id="25" name="TextBox 24">
            <a:extLst>
              <a:ext uri="{FF2B5EF4-FFF2-40B4-BE49-F238E27FC236}">
                <a16:creationId xmlns:a16="http://schemas.microsoft.com/office/drawing/2014/main" id="{7663A84E-C6F7-4F8B-8CDB-151100F2D299}"/>
              </a:ext>
            </a:extLst>
          </p:cNvPr>
          <p:cNvSpPr txBox="1"/>
          <p:nvPr/>
        </p:nvSpPr>
        <p:spPr>
          <a:xfrm rot="21115635">
            <a:off x="8641633" y="5460485"/>
            <a:ext cx="695383" cy="284822"/>
          </a:xfrm>
          <a:prstGeom prst="rect">
            <a:avLst/>
          </a:prstGeom>
          <a:noFill/>
        </p:spPr>
        <p:txBody>
          <a:bodyPr wrap="none" rtlCol="0">
            <a:spAutoFit/>
          </a:bodyPr>
          <a:lstStyle/>
          <a:p>
            <a:pPr defTabSz="635691"/>
            <a:r>
              <a:rPr lang="en-AU" sz="1251" dirty="0">
                <a:solidFill>
                  <a:prstClr val="black"/>
                </a:solidFill>
                <a:latin typeface="Calibri" panose="020F0502020204030204"/>
              </a:rPr>
              <a:t>outflow</a:t>
            </a:r>
          </a:p>
        </p:txBody>
      </p:sp>
      <p:cxnSp>
        <p:nvCxnSpPr>
          <p:cNvPr id="26" name="Straight Arrow Connector 25">
            <a:extLst>
              <a:ext uri="{FF2B5EF4-FFF2-40B4-BE49-F238E27FC236}">
                <a16:creationId xmlns:a16="http://schemas.microsoft.com/office/drawing/2014/main" id="{0F343DCD-0A9C-40C6-B27B-F668D14EB908}"/>
              </a:ext>
            </a:extLst>
          </p:cNvPr>
          <p:cNvCxnSpPr>
            <a:stCxn id="20" idx="2"/>
            <a:endCxn id="32" idx="17"/>
          </p:cNvCxnSpPr>
          <p:nvPr/>
        </p:nvCxnSpPr>
        <p:spPr>
          <a:xfrm flipH="1">
            <a:off x="8178522" y="2825663"/>
            <a:ext cx="59448" cy="43428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84819CBD-4D6A-44A3-B85B-5DBEF053EE0B}"/>
              </a:ext>
            </a:extLst>
          </p:cNvPr>
          <p:cNvCxnSpPr/>
          <p:nvPr/>
        </p:nvCxnSpPr>
        <p:spPr>
          <a:xfrm flipH="1">
            <a:off x="9033891" y="2720180"/>
            <a:ext cx="359208" cy="242795"/>
          </a:xfrm>
          <a:prstGeom prst="straightConnector1">
            <a:avLst/>
          </a:prstGeom>
          <a:ln w="1905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id="{0B19B203-23CF-4556-82AE-E35BE8E60AA9}"/>
              </a:ext>
            </a:extLst>
          </p:cNvPr>
          <p:cNvSpPr/>
          <p:nvPr/>
        </p:nvSpPr>
        <p:spPr>
          <a:xfrm>
            <a:off x="7663780" y="5866809"/>
            <a:ext cx="899943" cy="644529"/>
          </a:xfrm>
          <a:prstGeom prst="ellipse">
            <a:avLst/>
          </a:prstGeom>
          <a:solidFill>
            <a:schemeClr val="bg1">
              <a:alpha val="68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35691"/>
            <a:r>
              <a:rPr lang="en-AU" sz="1390" b="1" dirty="0">
                <a:solidFill>
                  <a:prstClr val="black"/>
                </a:solidFill>
                <a:latin typeface="Calibri" panose="020F0502020204030204"/>
              </a:rPr>
              <a:t>New</a:t>
            </a:r>
          </a:p>
          <a:p>
            <a:pPr algn="ctr" defTabSz="635691"/>
            <a:r>
              <a:rPr lang="en-AU" sz="1390" b="1" dirty="0">
                <a:solidFill>
                  <a:prstClr val="black"/>
                </a:solidFill>
                <a:latin typeface="Calibri" panose="020F0502020204030204"/>
              </a:rPr>
              <a:t>Target</a:t>
            </a:r>
          </a:p>
        </p:txBody>
      </p:sp>
      <p:cxnSp>
        <p:nvCxnSpPr>
          <p:cNvPr id="29" name="Straight Arrow Connector 28">
            <a:extLst>
              <a:ext uri="{FF2B5EF4-FFF2-40B4-BE49-F238E27FC236}">
                <a16:creationId xmlns:a16="http://schemas.microsoft.com/office/drawing/2014/main" id="{AD0E0B49-AFAD-4269-8E24-F4C178620C2A}"/>
              </a:ext>
            </a:extLst>
          </p:cNvPr>
          <p:cNvCxnSpPr/>
          <p:nvPr/>
        </p:nvCxnSpPr>
        <p:spPr>
          <a:xfrm>
            <a:off x="7949258" y="5180658"/>
            <a:ext cx="1297772" cy="226080"/>
          </a:xfrm>
          <a:prstGeom prst="straightConnector1">
            <a:avLst/>
          </a:prstGeom>
          <a:ln w="1905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30" name="Rounded Rectangle 22">
            <a:extLst>
              <a:ext uri="{FF2B5EF4-FFF2-40B4-BE49-F238E27FC236}">
                <a16:creationId xmlns:a16="http://schemas.microsoft.com/office/drawing/2014/main" id="{DF0BAFC7-5056-4571-BDB8-B6D00739C8D1}"/>
              </a:ext>
            </a:extLst>
          </p:cNvPr>
          <p:cNvSpPr/>
          <p:nvPr/>
        </p:nvSpPr>
        <p:spPr>
          <a:xfrm>
            <a:off x="9344710" y="2170631"/>
            <a:ext cx="1885144" cy="599101"/>
          </a:xfrm>
          <a:prstGeom prst="roundRect">
            <a:avLst/>
          </a:prstGeom>
          <a:solidFill>
            <a:schemeClr val="bg1">
              <a:lumMod val="95000"/>
            </a:schemeClr>
          </a:solidFill>
          <a:ln>
            <a:solidFill>
              <a:schemeClr val="bg1">
                <a:lumMod val="85000"/>
              </a:schemeClr>
            </a:solidFill>
          </a:ln>
        </p:spPr>
        <p:style>
          <a:lnRef idx="1">
            <a:schemeClr val="accent6"/>
          </a:lnRef>
          <a:fillRef idx="2">
            <a:schemeClr val="accent6"/>
          </a:fillRef>
          <a:effectRef idx="1">
            <a:schemeClr val="accent6"/>
          </a:effectRef>
          <a:fontRef idx="minor">
            <a:schemeClr val="dk1"/>
          </a:fontRef>
        </p:style>
        <p:txBody>
          <a:bodyPr wrap="square">
            <a:spAutoFit/>
          </a:bodyPr>
          <a:lstStyle/>
          <a:p>
            <a:pPr algn="ctr" defTabSz="635691"/>
            <a:r>
              <a:rPr lang="en-AU" sz="973" b="1" kern="0" dirty="0">
                <a:solidFill>
                  <a:prstClr val="black"/>
                </a:solidFill>
                <a:effectLst>
                  <a:outerShdw blurRad="38100" dist="38100" dir="2700000" algn="tl">
                    <a:srgbClr val="000000">
                      <a:alpha val="43137"/>
                    </a:srgbClr>
                  </a:outerShdw>
                </a:effectLst>
                <a:latin typeface="Calibri" panose="020F0502020204030204"/>
              </a:rPr>
              <a:t>Global Ore acquired, analysed and interpreted PIMA spectra to build alteration model</a:t>
            </a:r>
          </a:p>
        </p:txBody>
      </p:sp>
      <p:sp>
        <p:nvSpPr>
          <p:cNvPr id="31" name="Rounded Rectangle 25">
            <a:extLst>
              <a:ext uri="{FF2B5EF4-FFF2-40B4-BE49-F238E27FC236}">
                <a16:creationId xmlns:a16="http://schemas.microsoft.com/office/drawing/2014/main" id="{7FFEA3B0-EC1D-4642-ADBD-D2F54C023638}"/>
              </a:ext>
            </a:extLst>
          </p:cNvPr>
          <p:cNvSpPr/>
          <p:nvPr/>
        </p:nvSpPr>
        <p:spPr>
          <a:xfrm>
            <a:off x="6064114" y="4751035"/>
            <a:ext cx="1885144" cy="764748"/>
          </a:xfrm>
          <a:prstGeom prst="roundRect">
            <a:avLst/>
          </a:prstGeom>
          <a:solidFill>
            <a:schemeClr val="bg1">
              <a:lumMod val="95000"/>
            </a:schemeClr>
          </a:solidFill>
          <a:ln>
            <a:solidFill>
              <a:schemeClr val="bg1">
                <a:lumMod val="85000"/>
              </a:schemeClr>
            </a:solidFill>
          </a:ln>
        </p:spPr>
        <p:style>
          <a:lnRef idx="1">
            <a:schemeClr val="accent6"/>
          </a:lnRef>
          <a:fillRef idx="2">
            <a:schemeClr val="accent6"/>
          </a:fillRef>
          <a:effectRef idx="1">
            <a:schemeClr val="accent6"/>
          </a:effectRef>
          <a:fontRef idx="minor">
            <a:schemeClr val="dk1"/>
          </a:fontRef>
        </p:style>
        <p:txBody>
          <a:bodyPr wrap="square">
            <a:spAutoFit/>
          </a:bodyPr>
          <a:lstStyle/>
          <a:p>
            <a:pPr algn="ctr" defTabSz="635691"/>
            <a:r>
              <a:rPr lang="en-AU" sz="973" b="1" kern="0" dirty="0">
                <a:solidFill>
                  <a:prstClr val="black"/>
                </a:solidFill>
                <a:effectLst>
                  <a:outerShdw blurRad="38100" dist="38100" dir="2700000" algn="tl">
                    <a:srgbClr val="000000">
                      <a:alpha val="43137"/>
                    </a:srgbClr>
                  </a:outerShdw>
                </a:effectLst>
                <a:latin typeface="Calibri" panose="020F0502020204030204"/>
              </a:rPr>
              <a:t>Temperature vectors interpreted from mica composition indicate fluid source location</a:t>
            </a:r>
            <a:endParaRPr lang="en-AU" sz="973" b="1" dirty="0">
              <a:solidFill>
                <a:prstClr val="black"/>
              </a:solidFill>
              <a:latin typeface="Calibri" panose="020F0502020204030204"/>
            </a:endParaRPr>
          </a:p>
        </p:txBody>
      </p:sp>
      <p:sp>
        <p:nvSpPr>
          <p:cNvPr id="32" name="Freeform 4">
            <a:extLst>
              <a:ext uri="{FF2B5EF4-FFF2-40B4-BE49-F238E27FC236}">
                <a16:creationId xmlns:a16="http://schemas.microsoft.com/office/drawing/2014/main" id="{A339B678-58EF-4FBB-B6C1-CAE00CCF1C6E}"/>
              </a:ext>
            </a:extLst>
          </p:cNvPr>
          <p:cNvSpPr/>
          <p:nvPr/>
        </p:nvSpPr>
        <p:spPr>
          <a:xfrm>
            <a:off x="7001810" y="3143610"/>
            <a:ext cx="2844413" cy="224544"/>
          </a:xfrm>
          <a:custGeom>
            <a:avLst/>
            <a:gdLst>
              <a:gd name="connsiteX0" fmla="*/ 0 w 4075890"/>
              <a:gd name="connsiteY0" fmla="*/ 282102 h 291830"/>
              <a:gd name="connsiteX1" fmla="*/ 145915 w 4075890"/>
              <a:gd name="connsiteY1" fmla="*/ 252919 h 291830"/>
              <a:gd name="connsiteX2" fmla="*/ 175098 w 4075890"/>
              <a:gd name="connsiteY2" fmla="*/ 233464 h 291830"/>
              <a:gd name="connsiteX3" fmla="*/ 223736 w 4075890"/>
              <a:gd name="connsiteY3" fmla="*/ 223736 h 291830"/>
              <a:gd name="connsiteX4" fmla="*/ 262647 w 4075890"/>
              <a:gd name="connsiteY4" fmla="*/ 214009 h 291830"/>
              <a:gd name="connsiteX5" fmla="*/ 321013 w 4075890"/>
              <a:gd name="connsiteY5" fmla="*/ 194553 h 291830"/>
              <a:gd name="connsiteX6" fmla="*/ 418290 w 4075890"/>
              <a:gd name="connsiteY6" fmla="*/ 175098 h 291830"/>
              <a:gd name="connsiteX7" fmla="*/ 1050587 w 4075890"/>
              <a:gd name="connsiteY7" fmla="*/ 184826 h 291830"/>
              <a:gd name="connsiteX8" fmla="*/ 1128409 w 4075890"/>
              <a:gd name="connsiteY8" fmla="*/ 194553 h 291830"/>
              <a:gd name="connsiteX9" fmla="*/ 1157592 w 4075890"/>
              <a:gd name="connsiteY9" fmla="*/ 214009 h 291830"/>
              <a:gd name="connsiteX10" fmla="*/ 1196502 w 4075890"/>
              <a:gd name="connsiteY10" fmla="*/ 223736 h 291830"/>
              <a:gd name="connsiteX11" fmla="*/ 1391055 w 4075890"/>
              <a:gd name="connsiteY11" fmla="*/ 214009 h 291830"/>
              <a:gd name="connsiteX12" fmla="*/ 1420238 w 4075890"/>
              <a:gd name="connsiteY12" fmla="*/ 204281 h 291830"/>
              <a:gd name="connsiteX13" fmla="*/ 1498060 w 4075890"/>
              <a:gd name="connsiteY13" fmla="*/ 184826 h 291830"/>
              <a:gd name="connsiteX14" fmla="*/ 1556426 w 4075890"/>
              <a:gd name="connsiteY14" fmla="*/ 165370 h 291830"/>
              <a:gd name="connsiteX15" fmla="*/ 1605064 w 4075890"/>
              <a:gd name="connsiteY15" fmla="*/ 155643 h 291830"/>
              <a:gd name="connsiteX16" fmla="*/ 1663430 w 4075890"/>
              <a:gd name="connsiteY16" fmla="*/ 136187 h 291830"/>
              <a:gd name="connsiteX17" fmla="*/ 1692613 w 4075890"/>
              <a:gd name="connsiteY17" fmla="*/ 126460 h 291830"/>
              <a:gd name="connsiteX18" fmla="*/ 1857983 w 4075890"/>
              <a:gd name="connsiteY18" fmla="*/ 116732 h 291830"/>
              <a:gd name="connsiteX19" fmla="*/ 2159541 w 4075890"/>
              <a:gd name="connsiteY19" fmla="*/ 126460 h 291830"/>
              <a:gd name="connsiteX20" fmla="*/ 2324911 w 4075890"/>
              <a:gd name="connsiteY20" fmla="*/ 155643 h 291830"/>
              <a:gd name="connsiteX21" fmla="*/ 2393004 w 4075890"/>
              <a:gd name="connsiteY21" fmla="*/ 175098 h 291830"/>
              <a:gd name="connsiteX22" fmla="*/ 2441643 w 4075890"/>
              <a:gd name="connsiteY22" fmla="*/ 194553 h 291830"/>
              <a:gd name="connsiteX23" fmla="*/ 2480553 w 4075890"/>
              <a:gd name="connsiteY23" fmla="*/ 204281 h 291830"/>
              <a:gd name="connsiteX24" fmla="*/ 2538919 w 4075890"/>
              <a:gd name="connsiteY24" fmla="*/ 223736 h 291830"/>
              <a:gd name="connsiteX25" fmla="*/ 2568102 w 4075890"/>
              <a:gd name="connsiteY25" fmla="*/ 233464 h 291830"/>
              <a:gd name="connsiteX26" fmla="*/ 2607013 w 4075890"/>
              <a:gd name="connsiteY26" fmla="*/ 243192 h 291830"/>
              <a:gd name="connsiteX27" fmla="*/ 2665379 w 4075890"/>
              <a:gd name="connsiteY27" fmla="*/ 262647 h 291830"/>
              <a:gd name="connsiteX28" fmla="*/ 2733473 w 4075890"/>
              <a:gd name="connsiteY28" fmla="*/ 272375 h 291830"/>
              <a:gd name="connsiteX29" fmla="*/ 2801566 w 4075890"/>
              <a:gd name="connsiteY29" fmla="*/ 291830 h 291830"/>
              <a:gd name="connsiteX30" fmla="*/ 2889115 w 4075890"/>
              <a:gd name="connsiteY30" fmla="*/ 282102 h 291830"/>
              <a:gd name="connsiteX31" fmla="*/ 3015575 w 4075890"/>
              <a:gd name="connsiteY31" fmla="*/ 252919 h 291830"/>
              <a:gd name="connsiteX32" fmla="*/ 3064213 w 4075890"/>
              <a:gd name="connsiteY32" fmla="*/ 243192 h 291830"/>
              <a:gd name="connsiteX33" fmla="*/ 3132307 w 4075890"/>
              <a:gd name="connsiteY33" fmla="*/ 223736 h 291830"/>
              <a:gd name="connsiteX34" fmla="*/ 3190673 w 4075890"/>
              <a:gd name="connsiteY34" fmla="*/ 204281 h 291830"/>
              <a:gd name="connsiteX35" fmla="*/ 3219855 w 4075890"/>
              <a:gd name="connsiteY35" fmla="*/ 194553 h 291830"/>
              <a:gd name="connsiteX36" fmla="*/ 3249038 w 4075890"/>
              <a:gd name="connsiteY36" fmla="*/ 184826 h 291830"/>
              <a:gd name="connsiteX37" fmla="*/ 3394953 w 4075890"/>
              <a:gd name="connsiteY37" fmla="*/ 116732 h 291830"/>
              <a:gd name="connsiteX38" fmla="*/ 3472775 w 4075890"/>
              <a:gd name="connsiteY38" fmla="*/ 87549 h 291830"/>
              <a:gd name="connsiteX39" fmla="*/ 3550596 w 4075890"/>
              <a:gd name="connsiteY39" fmla="*/ 77821 h 291830"/>
              <a:gd name="connsiteX40" fmla="*/ 3618690 w 4075890"/>
              <a:gd name="connsiteY40" fmla="*/ 68094 h 291830"/>
              <a:gd name="connsiteX41" fmla="*/ 3696511 w 4075890"/>
              <a:gd name="connsiteY41" fmla="*/ 48638 h 291830"/>
              <a:gd name="connsiteX42" fmla="*/ 3725694 w 4075890"/>
              <a:gd name="connsiteY42" fmla="*/ 38911 h 291830"/>
              <a:gd name="connsiteX43" fmla="*/ 3842426 w 4075890"/>
              <a:gd name="connsiteY43" fmla="*/ 19455 h 291830"/>
              <a:gd name="connsiteX44" fmla="*/ 3949430 w 4075890"/>
              <a:gd name="connsiteY44" fmla="*/ 0 h 291830"/>
              <a:gd name="connsiteX45" fmla="*/ 4075890 w 4075890"/>
              <a:gd name="connsiteY45" fmla="*/ 9728 h 291830"/>
              <a:gd name="connsiteX0" fmla="*/ 0 w 4075890"/>
              <a:gd name="connsiteY0" fmla="*/ 282102 h 282348"/>
              <a:gd name="connsiteX1" fmla="*/ 145915 w 4075890"/>
              <a:gd name="connsiteY1" fmla="*/ 252919 h 282348"/>
              <a:gd name="connsiteX2" fmla="*/ 175098 w 4075890"/>
              <a:gd name="connsiteY2" fmla="*/ 233464 h 282348"/>
              <a:gd name="connsiteX3" fmla="*/ 223736 w 4075890"/>
              <a:gd name="connsiteY3" fmla="*/ 223736 h 282348"/>
              <a:gd name="connsiteX4" fmla="*/ 262647 w 4075890"/>
              <a:gd name="connsiteY4" fmla="*/ 214009 h 282348"/>
              <a:gd name="connsiteX5" fmla="*/ 321013 w 4075890"/>
              <a:gd name="connsiteY5" fmla="*/ 194553 h 282348"/>
              <a:gd name="connsiteX6" fmla="*/ 418290 w 4075890"/>
              <a:gd name="connsiteY6" fmla="*/ 175098 h 282348"/>
              <a:gd name="connsiteX7" fmla="*/ 1050587 w 4075890"/>
              <a:gd name="connsiteY7" fmla="*/ 184826 h 282348"/>
              <a:gd name="connsiteX8" fmla="*/ 1128409 w 4075890"/>
              <a:gd name="connsiteY8" fmla="*/ 194553 h 282348"/>
              <a:gd name="connsiteX9" fmla="*/ 1157592 w 4075890"/>
              <a:gd name="connsiteY9" fmla="*/ 214009 h 282348"/>
              <a:gd name="connsiteX10" fmla="*/ 1196502 w 4075890"/>
              <a:gd name="connsiteY10" fmla="*/ 223736 h 282348"/>
              <a:gd name="connsiteX11" fmla="*/ 1391055 w 4075890"/>
              <a:gd name="connsiteY11" fmla="*/ 214009 h 282348"/>
              <a:gd name="connsiteX12" fmla="*/ 1420238 w 4075890"/>
              <a:gd name="connsiteY12" fmla="*/ 204281 h 282348"/>
              <a:gd name="connsiteX13" fmla="*/ 1498060 w 4075890"/>
              <a:gd name="connsiteY13" fmla="*/ 184826 h 282348"/>
              <a:gd name="connsiteX14" fmla="*/ 1556426 w 4075890"/>
              <a:gd name="connsiteY14" fmla="*/ 165370 h 282348"/>
              <a:gd name="connsiteX15" fmla="*/ 1605064 w 4075890"/>
              <a:gd name="connsiteY15" fmla="*/ 155643 h 282348"/>
              <a:gd name="connsiteX16" fmla="*/ 1663430 w 4075890"/>
              <a:gd name="connsiteY16" fmla="*/ 136187 h 282348"/>
              <a:gd name="connsiteX17" fmla="*/ 1692613 w 4075890"/>
              <a:gd name="connsiteY17" fmla="*/ 126460 h 282348"/>
              <a:gd name="connsiteX18" fmla="*/ 1857983 w 4075890"/>
              <a:gd name="connsiteY18" fmla="*/ 116732 h 282348"/>
              <a:gd name="connsiteX19" fmla="*/ 2159541 w 4075890"/>
              <a:gd name="connsiteY19" fmla="*/ 126460 h 282348"/>
              <a:gd name="connsiteX20" fmla="*/ 2324911 w 4075890"/>
              <a:gd name="connsiteY20" fmla="*/ 155643 h 282348"/>
              <a:gd name="connsiteX21" fmla="*/ 2393004 w 4075890"/>
              <a:gd name="connsiteY21" fmla="*/ 175098 h 282348"/>
              <a:gd name="connsiteX22" fmla="*/ 2441643 w 4075890"/>
              <a:gd name="connsiteY22" fmla="*/ 194553 h 282348"/>
              <a:gd name="connsiteX23" fmla="*/ 2480553 w 4075890"/>
              <a:gd name="connsiteY23" fmla="*/ 204281 h 282348"/>
              <a:gd name="connsiteX24" fmla="*/ 2538919 w 4075890"/>
              <a:gd name="connsiteY24" fmla="*/ 223736 h 282348"/>
              <a:gd name="connsiteX25" fmla="*/ 2568102 w 4075890"/>
              <a:gd name="connsiteY25" fmla="*/ 233464 h 282348"/>
              <a:gd name="connsiteX26" fmla="*/ 2607013 w 4075890"/>
              <a:gd name="connsiteY26" fmla="*/ 243192 h 282348"/>
              <a:gd name="connsiteX27" fmla="*/ 2665379 w 4075890"/>
              <a:gd name="connsiteY27" fmla="*/ 262647 h 282348"/>
              <a:gd name="connsiteX28" fmla="*/ 2733473 w 4075890"/>
              <a:gd name="connsiteY28" fmla="*/ 272375 h 282348"/>
              <a:gd name="connsiteX29" fmla="*/ 2801566 w 4075890"/>
              <a:gd name="connsiteY29" fmla="*/ 255462 h 282348"/>
              <a:gd name="connsiteX30" fmla="*/ 2889115 w 4075890"/>
              <a:gd name="connsiteY30" fmla="*/ 282102 h 282348"/>
              <a:gd name="connsiteX31" fmla="*/ 3015575 w 4075890"/>
              <a:gd name="connsiteY31" fmla="*/ 252919 h 282348"/>
              <a:gd name="connsiteX32" fmla="*/ 3064213 w 4075890"/>
              <a:gd name="connsiteY32" fmla="*/ 243192 h 282348"/>
              <a:gd name="connsiteX33" fmla="*/ 3132307 w 4075890"/>
              <a:gd name="connsiteY33" fmla="*/ 223736 h 282348"/>
              <a:gd name="connsiteX34" fmla="*/ 3190673 w 4075890"/>
              <a:gd name="connsiteY34" fmla="*/ 204281 h 282348"/>
              <a:gd name="connsiteX35" fmla="*/ 3219855 w 4075890"/>
              <a:gd name="connsiteY35" fmla="*/ 194553 h 282348"/>
              <a:gd name="connsiteX36" fmla="*/ 3249038 w 4075890"/>
              <a:gd name="connsiteY36" fmla="*/ 184826 h 282348"/>
              <a:gd name="connsiteX37" fmla="*/ 3394953 w 4075890"/>
              <a:gd name="connsiteY37" fmla="*/ 116732 h 282348"/>
              <a:gd name="connsiteX38" fmla="*/ 3472775 w 4075890"/>
              <a:gd name="connsiteY38" fmla="*/ 87549 h 282348"/>
              <a:gd name="connsiteX39" fmla="*/ 3550596 w 4075890"/>
              <a:gd name="connsiteY39" fmla="*/ 77821 h 282348"/>
              <a:gd name="connsiteX40" fmla="*/ 3618690 w 4075890"/>
              <a:gd name="connsiteY40" fmla="*/ 68094 h 282348"/>
              <a:gd name="connsiteX41" fmla="*/ 3696511 w 4075890"/>
              <a:gd name="connsiteY41" fmla="*/ 48638 h 282348"/>
              <a:gd name="connsiteX42" fmla="*/ 3725694 w 4075890"/>
              <a:gd name="connsiteY42" fmla="*/ 38911 h 282348"/>
              <a:gd name="connsiteX43" fmla="*/ 3842426 w 4075890"/>
              <a:gd name="connsiteY43" fmla="*/ 19455 h 282348"/>
              <a:gd name="connsiteX44" fmla="*/ 3949430 w 4075890"/>
              <a:gd name="connsiteY44" fmla="*/ 0 h 282348"/>
              <a:gd name="connsiteX45" fmla="*/ 4075890 w 4075890"/>
              <a:gd name="connsiteY45" fmla="*/ 9728 h 282348"/>
              <a:gd name="connsiteX0" fmla="*/ 0 w 4075890"/>
              <a:gd name="connsiteY0" fmla="*/ 282102 h 282102"/>
              <a:gd name="connsiteX1" fmla="*/ 145915 w 4075890"/>
              <a:gd name="connsiteY1" fmla="*/ 252919 h 282102"/>
              <a:gd name="connsiteX2" fmla="*/ 175098 w 4075890"/>
              <a:gd name="connsiteY2" fmla="*/ 233464 h 282102"/>
              <a:gd name="connsiteX3" fmla="*/ 223736 w 4075890"/>
              <a:gd name="connsiteY3" fmla="*/ 223736 h 282102"/>
              <a:gd name="connsiteX4" fmla="*/ 262647 w 4075890"/>
              <a:gd name="connsiteY4" fmla="*/ 214009 h 282102"/>
              <a:gd name="connsiteX5" fmla="*/ 321013 w 4075890"/>
              <a:gd name="connsiteY5" fmla="*/ 194553 h 282102"/>
              <a:gd name="connsiteX6" fmla="*/ 418290 w 4075890"/>
              <a:gd name="connsiteY6" fmla="*/ 175098 h 282102"/>
              <a:gd name="connsiteX7" fmla="*/ 1050587 w 4075890"/>
              <a:gd name="connsiteY7" fmla="*/ 184826 h 282102"/>
              <a:gd name="connsiteX8" fmla="*/ 1128409 w 4075890"/>
              <a:gd name="connsiteY8" fmla="*/ 194553 h 282102"/>
              <a:gd name="connsiteX9" fmla="*/ 1157592 w 4075890"/>
              <a:gd name="connsiteY9" fmla="*/ 214009 h 282102"/>
              <a:gd name="connsiteX10" fmla="*/ 1196502 w 4075890"/>
              <a:gd name="connsiteY10" fmla="*/ 223736 h 282102"/>
              <a:gd name="connsiteX11" fmla="*/ 1391055 w 4075890"/>
              <a:gd name="connsiteY11" fmla="*/ 214009 h 282102"/>
              <a:gd name="connsiteX12" fmla="*/ 1420238 w 4075890"/>
              <a:gd name="connsiteY12" fmla="*/ 204281 h 282102"/>
              <a:gd name="connsiteX13" fmla="*/ 1498060 w 4075890"/>
              <a:gd name="connsiteY13" fmla="*/ 184826 h 282102"/>
              <a:gd name="connsiteX14" fmla="*/ 1556426 w 4075890"/>
              <a:gd name="connsiteY14" fmla="*/ 165370 h 282102"/>
              <a:gd name="connsiteX15" fmla="*/ 1605064 w 4075890"/>
              <a:gd name="connsiteY15" fmla="*/ 155643 h 282102"/>
              <a:gd name="connsiteX16" fmla="*/ 1663430 w 4075890"/>
              <a:gd name="connsiteY16" fmla="*/ 136187 h 282102"/>
              <a:gd name="connsiteX17" fmla="*/ 1692613 w 4075890"/>
              <a:gd name="connsiteY17" fmla="*/ 126460 h 282102"/>
              <a:gd name="connsiteX18" fmla="*/ 1857983 w 4075890"/>
              <a:gd name="connsiteY18" fmla="*/ 116732 h 282102"/>
              <a:gd name="connsiteX19" fmla="*/ 2159541 w 4075890"/>
              <a:gd name="connsiteY19" fmla="*/ 126460 h 282102"/>
              <a:gd name="connsiteX20" fmla="*/ 2324911 w 4075890"/>
              <a:gd name="connsiteY20" fmla="*/ 155643 h 282102"/>
              <a:gd name="connsiteX21" fmla="*/ 2393004 w 4075890"/>
              <a:gd name="connsiteY21" fmla="*/ 175098 h 282102"/>
              <a:gd name="connsiteX22" fmla="*/ 2441643 w 4075890"/>
              <a:gd name="connsiteY22" fmla="*/ 194553 h 282102"/>
              <a:gd name="connsiteX23" fmla="*/ 2480553 w 4075890"/>
              <a:gd name="connsiteY23" fmla="*/ 204281 h 282102"/>
              <a:gd name="connsiteX24" fmla="*/ 2538919 w 4075890"/>
              <a:gd name="connsiteY24" fmla="*/ 223736 h 282102"/>
              <a:gd name="connsiteX25" fmla="*/ 2568102 w 4075890"/>
              <a:gd name="connsiteY25" fmla="*/ 233464 h 282102"/>
              <a:gd name="connsiteX26" fmla="*/ 2607013 w 4075890"/>
              <a:gd name="connsiteY26" fmla="*/ 243192 h 282102"/>
              <a:gd name="connsiteX27" fmla="*/ 2665379 w 4075890"/>
              <a:gd name="connsiteY27" fmla="*/ 262647 h 282102"/>
              <a:gd name="connsiteX28" fmla="*/ 2733473 w 4075890"/>
              <a:gd name="connsiteY28" fmla="*/ 272375 h 282102"/>
              <a:gd name="connsiteX29" fmla="*/ 2801566 w 4075890"/>
              <a:gd name="connsiteY29" fmla="*/ 255462 h 282102"/>
              <a:gd name="connsiteX30" fmla="*/ 2935874 w 4075890"/>
              <a:gd name="connsiteY30" fmla="*/ 224952 h 282102"/>
              <a:gd name="connsiteX31" fmla="*/ 3015575 w 4075890"/>
              <a:gd name="connsiteY31" fmla="*/ 252919 h 282102"/>
              <a:gd name="connsiteX32" fmla="*/ 3064213 w 4075890"/>
              <a:gd name="connsiteY32" fmla="*/ 243192 h 282102"/>
              <a:gd name="connsiteX33" fmla="*/ 3132307 w 4075890"/>
              <a:gd name="connsiteY33" fmla="*/ 223736 h 282102"/>
              <a:gd name="connsiteX34" fmla="*/ 3190673 w 4075890"/>
              <a:gd name="connsiteY34" fmla="*/ 204281 h 282102"/>
              <a:gd name="connsiteX35" fmla="*/ 3219855 w 4075890"/>
              <a:gd name="connsiteY35" fmla="*/ 194553 h 282102"/>
              <a:gd name="connsiteX36" fmla="*/ 3249038 w 4075890"/>
              <a:gd name="connsiteY36" fmla="*/ 184826 h 282102"/>
              <a:gd name="connsiteX37" fmla="*/ 3394953 w 4075890"/>
              <a:gd name="connsiteY37" fmla="*/ 116732 h 282102"/>
              <a:gd name="connsiteX38" fmla="*/ 3472775 w 4075890"/>
              <a:gd name="connsiteY38" fmla="*/ 87549 h 282102"/>
              <a:gd name="connsiteX39" fmla="*/ 3550596 w 4075890"/>
              <a:gd name="connsiteY39" fmla="*/ 77821 h 282102"/>
              <a:gd name="connsiteX40" fmla="*/ 3618690 w 4075890"/>
              <a:gd name="connsiteY40" fmla="*/ 68094 h 282102"/>
              <a:gd name="connsiteX41" fmla="*/ 3696511 w 4075890"/>
              <a:gd name="connsiteY41" fmla="*/ 48638 h 282102"/>
              <a:gd name="connsiteX42" fmla="*/ 3725694 w 4075890"/>
              <a:gd name="connsiteY42" fmla="*/ 38911 h 282102"/>
              <a:gd name="connsiteX43" fmla="*/ 3842426 w 4075890"/>
              <a:gd name="connsiteY43" fmla="*/ 19455 h 282102"/>
              <a:gd name="connsiteX44" fmla="*/ 3949430 w 4075890"/>
              <a:gd name="connsiteY44" fmla="*/ 0 h 282102"/>
              <a:gd name="connsiteX45" fmla="*/ 4075890 w 4075890"/>
              <a:gd name="connsiteY45" fmla="*/ 9728 h 282102"/>
              <a:gd name="connsiteX0" fmla="*/ 0 w 4075890"/>
              <a:gd name="connsiteY0" fmla="*/ 282102 h 282102"/>
              <a:gd name="connsiteX1" fmla="*/ 145915 w 4075890"/>
              <a:gd name="connsiteY1" fmla="*/ 252919 h 282102"/>
              <a:gd name="connsiteX2" fmla="*/ 175098 w 4075890"/>
              <a:gd name="connsiteY2" fmla="*/ 233464 h 282102"/>
              <a:gd name="connsiteX3" fmla="*/ 223736 w 4075890"/>
              <a:gd name="connsiteY3" fmla="*/ 223736 h 282102"/>
              <a:gd name="connsiteX4" fmla="*/ 262647 w 4075890"/>
              <a:gd name="connsiteY4" fmla="*/ 214009 h 282102"/>
              <a:gd name="connsiteX5" fmla="*/ 321013 w 4075890"/>
              <a:gd name="connsiteY5" fmla="*/ 194553 h 282102"/>
              <a:gd name="connsiteX6" fmla="*/ 418290 w 4075890"/>
              <a:gd name="connsiteY6" fmla="*/ 175098 h 282102"/>
              <a:gd name="connsiteX7" fmla="*/ 1050587 w 4075890"/>
              <a:gd name="connsiteY7" fmla="*/ 184826 h 282102"/>
              <a:gd name="connsiteX8" fmla="*/ 1128409 w 4075890"/>
              <a:gd name="connsiteY8" fmla="*/ 194553 h 282102"/>
              <a:gd name="connsiteX9" fmla="*/ 1157592 w 4075890"/>
              <a:gd name="connsiteY9" fmla="*/ 214009 h 282102"/>
              <a:gd name="connsiteX10" fmla="*/ 1196502 w 4075890"/>
              <a:gd name="connsiteY10" fmla="*/ 223736 h 282102"/>
              <a:gd name="connsiteX11" fmla="*/ 1391055 w 4075890"/>
              <a:gd name="connsiteY11" fmla="*/ 214009 h 282102"/>
              <a:gd name="connsiteX12" fmla="*/ 1420238 w 4075890"/>
              <a:gd name="connsiteY12" fmla="*/ 204281 h 282102"/>
              <a:gd name="connsiteX13" fmla="*/ 1498060 w 4075890"/>
              <a:gd name="connsiteY13" fmla="*/ 184826 h 282102"/>
              <a:gd name="connsiteX14" fmla="*/ 1556426 w 4075890"/>
              <a:gd name="connsiteY14" fmla="*/ 165370 h 282102"/>
              <a:gd name="connsiteX15" fmla="*/ 1605064 w 4075890"/>
              <a:gd name="connsiteY15" fmla="*/ 155643 h 282102"/>
              <a:gd name="connsiteX16" fmla="*/ 1663430 w 4075890"/>
              <a:gd name="connsiteY16" fmla="*/ 136187 h 282102"/>
              <a:gd name="connsiteX17" fmla="*/ 1692613 w 4075890"/>
              <a:gd name="connsiteY17" fmla="*/ 126460 h 282102"/>
              <a:gd name="connsiteX18" fmla="*/ 1857983 w 4075890"/>
              <a:gd name="connsiteY18" fmla="*/ 116732 h 282102"/>
              <a:gd name="connsiteX19" fmla="*/ 2159541 w 4075890"/>
              <a:gd name="connsiteY19" fmla="*/ 126460 h 282102"/>
              <a:gd name="connsiteX20" fmla="*/ 2324911 w 4075890"/>
              <a:gd name="connsiteY20" fmla="*/ 155643 h 282102"/>
              <a:gd name="connsiteX21" fmla="*/ 2393004 w 4075890"/>
              <a:gd name="connsiteY21" fmla="*/ 175098 h 282102"/>
              <a:gd name="connsiteX22" fmla="*/ 2441643 w 4075890"/>
              <a:gd name="connsiteY22" fmla="*/ 194553 h 282102"/>
              <a:gd name="connsiteX23" fmla="*/ 2480553 w 4075890"/>
              <a:gd name="connsiteY23" fmla="*/ 204281 h 282102"/>
              <a:gd name="connsiteX24" fmla="*/ 2538919 w 4075890"/>
              <a:gd name="connsiteY24" fmla="*/ 223736 h 282102"/>
              <a:gd name="connsiteX25" fmla="*/ 2568102 w 4075890"/>
              <a:gd name="connsiteY25" fmla="*/ 233464 h 282102"/>
              <a:gd name="connsiteX26" fmla="*/ 2607013 w 4075890"/>
              <a:gd name="connsiteY26" fmla="*/ 243192 h 282102"/>
              <a:gd name="connsiteX27" fmla="*/ 2665379 w 4075890"/>
              <a:gd name="connsiteY27" fmla="*/ 262647 h 282102"/>
              <a:gd name="connsiteX28" fmla="*/ 2733473 w 4075890"/>
              <a:gd name="connsiteY28" fmla="*/ 272375 h 282102"/>
              <a:gd name="connsiteX29" fmla="*/ 2801566 w 4075890"/>
              <a:gd name="connsiteY29" fmla="*/ 255462 h 282102"/>
              <a:gd name="connsiteX30" fmla="*/ 2935874 w 4075890"/>
              <a:gd name="connsiteY30" fmla="*/ 224952 h 282102"/>
              <a:gd name="connsiteX31" fmla="*/ 3031161 w 4075890"/>
              <a:gd name="connsiteY31" fmla="*/ 185378 h 282102"/>
              <a:gd name="connsiteX32" fmla="*/ 3064213 w 4075890"/>
              <a:gd name="connsiteY32" fmla="*/ 243192 h 282102"/>
              <a:gd name="connsiteX33" fmla="*/ 3132307 w 4075890"/>
              <a:gd name="connsiteY33" fmla="*/ 223736 h 282102"/>
              <a:gd name="connsiteX34" fmla="*/ 3190673 w 4075890"/>
              <a:gd name="connsiteY34" fmla="*/ 204281 h 282102"/>
              <a:gd name="connsiteX35" fmla="*/ 3219855 w 4075890"/>
              <a:gd name="connsiteY35" fmla="*/ 194553 h 282102"/>
              <a:gd name="connsiteX36" fmla="*/ 3249038 w 4075890"/>
              <a:gd name="connsiteY36" fmla="*/ 184826 h 282102"/>
              <a:gd name="connsiteX37" fmla="*/ 3394953 w 4075890"/>
              <a:gd name="connsiteY37" fmla="*/ 116732 h 282102"/>
              <a:gd name="connsiteX38" fmla="*/ 3472775 w 4075890"/>
              <a:gd name="connsiteY38" fmla="*/ 87549 h 282102"/>
              <a:gd name="connsiteX39" fmla="*/ 3550596 w 4075890"/>
              <a:gd name="connsiteY39" fmla="*/ 77821 h 282102"/>
              <a:gd name="connsiteX40" fmla="*/ 3618690 w 4075890"/>
              <a:gd name="connsiteY40" fmla="*/ 68094 h 282102"/>
              <a:gd name="connsiteX41" fmla="*/ 3696511 w 4075890"/>
              <a:gd name="connsiteY41" fmla="*/ 48638 h 282102"/>
              <a:gd name="connsiteX42" fmla="*/ 3725694 w 4075890"/>
              <a:gd name="connsiteY42" fmla="*/ 38911 h 282102"/>
              <a:gd name="connsiteX43" fmla="*/ 3842426 w 4075890"/>
              <a:gd name="connsiteY43" fmla="*/ 19455 h 282102"/>
              <a:gd name="connsiteX44" fmla="*/ 3949430 w 4075890"/>
              <a:gd name="connsiteY44" fmla="*/ 0 h 282102"/>
              <a:gd name="connsiteX45" fmla="*/ 4075890 w 4075890"/>
              <a:gd name="connsiteY45" fmla="*/ 9728 h 282102"/>
              <a:gd name="connsiteX0" fmla="*/ 0 w 4075890"/>
              <a:gd name="connsiteY0" fmla="*/ 282102 h 282102"/>
              <a:gd name="connsiteX1" fmla="*/ 145915 w 4075890"/>
              <a:gd name="connsiteY1" fmla="*/ 252919 h 282102"/>
              <a:gd name="connsiteX2" fmla="*/ 175098 w 4075890"/>
              <a:gd name="connsiteY2" fmla="*/ 233464 h 282102"/>
              <a:gd name="connsiteX3" fmla="*/ 223736 w 4075890"/>
              <a:gd name="connsiteY3" fmla="*/ 223736 h 282102"/>
              <a:gd name="connsiteX4" fmla="*/ 262647 w 4075890"/>
              <a:gd name="connsiteY4" fmla="*/ 214009 h 282102"/>
              <a:gd name="connsiteX5" fmla="*/ 321013 w 4075890"/>
              <a:gd name="connsiteY5" fmla="*/ 194553 h 282102"/>
              <a:gd name="connsiteX6" fmla="*/ 418290 w 4075890"/>
              <a:gd name="connsiteY6" fmla="*/ 175098 h 282102"/>
              <a:gd name="connsiteX7" fmla="*/ 1050587 w 4075890"/>
              <a:gd name="connsiteY7" fmla="*/ 184826 h 282102"/>
              <a:gd name="connsiteX8" fmla="*/ 1128409 w 4075890"/>
              <a:gd name="connsiteY8" fmla="*/ 194553 h 282102"/>
              <a:gd name="connsiteX9" fmla="*/ 1157592 w 4075890"/>
              <a:gd name="connsiteY9" fmla="*/ 214009 h 282102"/>
              <a:gd name="connsiteX10" fmla="*/ 1196502 w 4075890"/>
              <a:gd name="connsiteY10" fmla="*/ 223736 h 282102"/>
              <a:gd name="connsiteX11" fmla="*/ 1391055 w 4075890"/>
              <a:gd name="connsiteY11" fmla="*/ 214009 h 282102"/>
              <a:gd name="connsiteX12" fmla="*/ 1420238 w 4075890"/>
              <a:gd name="connsiteY12" fmla="*/ 204281 h 282102"/>
              <a:gd name="connsiteX13" fmla="*/ 1498060 w 4075890"/>
              <a:gd name="connsiteY13" fmla="*/ 184826 h 282102"/>
              <a:gd name="connsiteX14" fmla="*/ 1556426 w 4075890"/>
              <a:gd name="connsiteY14" fmla="*/ 165370 h 282102"/>
              <a:gd name="connsiteX15" fmla="*/ 1605064 w 4075890"/>
              <a:gd name="connsiteY15" fmla="*/ 155643 h 282102"/>
              <a:gd name="connsiteX16" fmla="*/ 1663430 w 4075890"/>
              <a:gd name="connsiteY16" fmla="*/ 136187 h 282102"/>
              <a:gd name="connsiteX17" fmla="*/ 1692613 w 4075890"/>
              <a:gd name="connsiteY17" fmla="*/ 126460 h 282102"/>
              <a:gd name="connsiteX18" fmla="*/ 1857983 w 4075890"/>
              <a:gd name="connsiteY18" fmla="*/ 116732 h 282102"/>
              <a:gd name="connsiteX19" fmla="*/ 2159541 w 4075890"/>
              <a:gd name="connsiteY19" fmla="*/ 126460 h 282102"/>
              <a:gd name="connsiteX20" fmla="*/ 2324911 w 4075890"/>
              <a:gd name="connsiteY20" fmla="*/ 155643 h 282102"/>
              <a:gd name="connsiteX21" fmla="*/ 2393004 w 4075890"/>
              <a:gd name="connsiteY21" fmla="*/ 175098 h 282102"/>
              <a:gd name="connsiteX22" fmla="*/ 2441643 w 4075890"/>
              <a:gd name="connsiteY22" fmla="*/ 194553 h 282102"/>
              <a:gd name="connsiteX23" fmla="*/ 2480553 w 4075890"/>
              <a:gd name="connsiteY23" fmla="*/ 204281 h 282102"/>
              <a:gd name="connsiteX24" fmla="*/ 2538919 w 4075890"/>
              <a:gd name="connsiteY24" fmla="*/ 223736 h 282102"/>
              <a:gd name="connsiteX25" fmla="*/ 2568102 w 4075890"/>
              <a:gd name="connsiteY25" fmla="*/ 233464 h 282102"/>
              <a:gd name="connsiteX26" fmla="*/ 2607013 w 4075890"/>
              <a:gd name="connsiteY26" fmla="*/ 243192 h 282102"/>
              <a:gd name="connsiteX27" fmla="*/ 2665379 w 4075890"/>
              <a:gd name="connsiteY27" fmla="*/ 262647 h 282102"/>
              <a:gd name="connsiteX28" fmla="*/ 2733473 w 4075890"/>
              <a:gd name="connsiteY28" fmla="*/ 272375 h 282102"/>
              <a:gd name="connsiteX29" fmla="*/ 2801566 w 4075890"/>
              <a:gd name="connsiteY29" fmla="*/ 255462 h 282102"/>
              <a:gd name="connsiteX30" fmla="*/ 2935874 w 4075890"/>
              <a:gd name="connsiteY30" fmla="*/ 224952 h 282102"/>
              <a:gd name="connsiteX31" fmla="*/ 3031161 w 4075890"/>
              <a:gd name="connsiteY31" fmla="*/ 185378 h 282102"/>
              <a:gd name="connsiteX32" fmla="*/ 3100581 w 4075890"/>
              <a:gd name="connsiteY32" fmla="*/ 180846 h 282102"/>
              <a:gd name="connsiteX33" fmla="*/ 3132307 w 4075890"/>
              <a:gd name="connsiteY33" fmla="*/ 223736 h 282102"/>
              <a:gd name="connsiteX34" fmla="*/ 3190673 w 4075890"/>
              <a:gd name="connsiteY34" fmla="*/ 204281 h 282102"/>
              <a:gd name="connsiteX35" fmla="*/ 3219855 w 4075890"/>
              <a:gd name="connsiteY35" fmla="*/ 194553 h 282102"/>
              <a:gd name="connsiteX36" fmla="*/ 3249038 w 4075890"/>
              <a:gd name="connsiteY36" fmla="*/ 184826 h 282102"/>
              <a:gd name="connsiteX37" fmla="*/ 3394953 w 4075890"/>
              <a:gd name="connsiteY37" fmla="*/ 116732 h 282102"/>
              <a:gd name="connsiteX38" fmla="*/ 3472775 w 4075890"/>
              <a:gd name="connsiteY38" fmla="*/ 87549 h 282102"/>
              <a:gd name="connsiteX39" fmla="*/ 3550596 w 4075890"/>
              <a:gd name="connsiteY39" fmla="*/ 77821 h 282102"/>
              <a:gd name="connsiteX40" fmla="*/ 3618690 w 4075890"/>
              <a:gd name="connsiteY40" fmla="*/ 68094 h 282102"/>
              <a:gd name="connsiteX41" fmla="*/ 3696511 w 4075890"/>
              <a:gd name="connsiteY41" fmla="*/ 48638 h 282102"/>
              <a:gd name="connsiteX42" fmla="*/ 3725694 w 4075890"/>
              <a:gd name="connsiteY42" fmla="*/ 38911 h 282102"/>
              <a:gd name="connsiteX43" fmla="*/ 3842426 w 4075890"/>
              <a:gd name="connsiteY43" fmla="*/ 19455 h 282102"/>
              <a:gd name="connsiteX44" fmla="*/ 3949430 w 4075890"/>
              <a:gd name="connsiteY44" fmla="*/ 0 h 282102"/>
              <a:gd name="connsiteX45" fmla="*/ 4075890 w 4075890"/>
              <a:gd name="connsiteY45" fmla="*/ 9728 h 282102"/>
              <a:gd name="connsiteX0" fmla="*/ 0 w 4075890"/>
              <a:gd name="connsiteY0" fmla="*/ 282102 h 282102"/>
              <a:gd name="connsiteX1" fmla="*/ 145915 w 4075890"/>
              <a:gd name="connsiteY1" fmla="*/ 252919 h 282102"/>
              <a:gd name="connsiteX2" fmla="*/ 175098 w 4075890"/>
              <a:gd name="connsiteY2" fmla="*/ 233464 h 282102"/>
              <a:gd name="connsiteX3" fmla="*/ 223736 w 4075890"/>
              <a:gd name="connsiteY3" fmla="*/ 223736 h 282102"/>
              <a:gd name="connsiteX4" fmla="*/ 262647 w 4075890"/>
              <a:gd name="connsiteY4" fmla="*/ 214009 h 282102"/>
              <a:gd name="connsiteX5" fmla="*/ 321013 w 4075890"/>
              <a:gd name="connsiteY5" fmla="*/ 194553 h 282102"/>
              <a:gd name="connsiteX6" fmla="*/ 418290 w 4075890"/>
              <a:gd name="connsiteY6" fmla="*/ 175098 h 282102"/>
              <a:gd name="connsiteX7" fmla="*/ 1050587 w 4075890"/>
              <a:gd name="connsiteY7" fmla="*/ 184826 h 282102"/>
              <a:gd name="connsiteX8" fmla="*/ 1128409 w 4075890"/>
              <a:gd name="connsiteY8" fmla="*/ 194553 h 282102"/>
              <a:gd name="connsiteX9" fmla="*/ 1157592 w 4075890"/>
              <a:gd name="connsiteY9" fmla="*/ 214009 h 282102"/>
              <a:gd name="connsiteX10" fmla="*/ 1196502 w 4075890"/>
              <a:gd name="connsiteY10" fmla="*/ 223736 h 282102"/>
              <a:gd name="connsiteX11" fmla="*/ 1391055 w 4075890"/>
              <a:gd name="connsiteY11" fmla="*/ 214009 h 282102"/>
              <a:gd name="connsiteX12" fmla="*/ 1420238 w 4075890"/>
              <a:gd name="connsiteY12" fmla="*/ 204281 h 282102"/>
              <a:gd name="connsiteX13" fmla="*/ 1498060 w 4075890"/>
              <a:gd name="connsiteY13" fmla="*/ 184826 h 282102"/>
              <a:gd name="connsiteX14" fmla="*/ 1556426 w 4075890"/>
              <a:gd name="connsiteY14" fmla="*/ 165370 h 282102"/>
              <a:gd name="connsiteX15" fmla="*/ 1605064 w 4075890"/>
              <a:gd name="connsiteY15" fmla="*/ 155643 h 282102"/>
              <a:gd name="connsiteX16" fmla="*/ 1663430 w 4075890"/>
              <a:gd name="connsiteY16" fmla="*/ 136187 h 282102"/>
              <a:gd name="connsiteX17" fmla="*/ 1692613 w 4075890"/>
              <a:gd name="connsiteY17" fmla="*/ 126460 h 282102"/>
              <a:gd name="connsiteX18" fmla="*/ 1857983 w 4075890"/>
              <a:gd name="connsiteY18" fmla="*/ 116732 h 282102"/>
              <a:gd name="connsiteX19" fmla="*/ 2159541 w 4075890"/>
              <a:gd name="connsiteY19" fmla="*/ 126460 h 282102"/>
              <a:gd name="connsiteX20" fmla="*/ 2324911 w 4075890"/>
              <a:gd name="connsiteY20" fmla="*/ 155643 h 282102"/>
              <a:gd name="connsiteX21" fmla="*/ 2393004 w 4075890"/>
              <a:gd name="connsiteY21" fmla="*/ 175098 h 282102"/>
              <a:gd name="connsiteX22" fmla="*/ 2441643 w 4075890"/>
              <a:gd name="connsiteY22" fmla="*/ 194553 h 282102"/>
              <a:gd name="connsiteX23" fmla="*/ 2480553 w 4075890"/>
              <a:gd name="connsiteY23" fmla="*/ 204281 h 282102"/>
              <a:gd name="connsiteX24" fmla="*/ 2538919 w 4075890"/>
              <a:gd name="connsiteY24" fmla="*/ 223736 h 282102"/>
              <a:gd name="connsiteX25" fmla="*/ 2568102 w 4075890"/>
              <a:gd name="connsiteY25" fmla="*/ 233464 h 282102"/>
              <a:gd name="connsiteX26" fmla="*/ 2607013 w 4075890"/>
              <a:gd name="connsiteY26" fmla="*/ 243192 h 282102"/>
              <a:gd name="connsiteX27" fmla="*/ 2665379 w 4075890"/>
              <a:gd name="connsiteY27" fmla="*/ 262647 h 282102"/>
              <a:gd name="connsiteX28" fmla="*/ 2733473 w 4075890"/>
              <a:gd name="connsiteY28" fmla="*/ 272375 h 282102"/>
              <a:gd name="connsiteX29" fmla="*/ 2801566 w 4075890"/>
              <a:gd name="connsiteY29" fmla="*/ 255462 h 282102"/>
              <a:gd name="connsiteX30" fmla="*/ 2935874 w 4075890"/>
              <a:gd name="connsiteY30" fmla="*/ 224952 h 282102"/>
              <a:gd name="connsiteX31" fmla="*/ 3031161 w 4075890"/>
              <a:gd name="connsiteY31" fmla="*/ 185378 h 282102"/>
              <a:gd name="connsiteX32" fmla="*/ 3100581 w 4075890"/>
              <a:gd name="connsiteY32" fmla="*/ 180846 h 282102"/>
              <a:gd name="connsiteX33" fmla="*/ 3132307 w 4075890"/>
              <a:gd name="connsiteY33" fmla="*/ 182172 h 282102"/>
              <a:gd name="connsiteX34" fmla="*/ 3190673 w 4075890"/>
              <a:gd name="connsiteY34" fmla="*/ 204281 h 282102"/>
              <a:gd name="connsiteX35" fmla="*/ 3219855 w 4075890"/>
              <a:gd name="connsiteY35" fmla="*/ 194553 h 282102"/>
              <a:gd name="connsiteX36" fmla="*/ 3249038 w 4075890"/>
              <a:gd name="connsiteY36" fmla="*/ 184826 h 282102"/>
              <a:gd name="connsiteX37" fmla="*/ 3394953 w 4075890"/>
              <a:gd name="connsiteY37" fmla="*/ 116732 h 282102"/>
              <a:gd name="connsiteX38" fmla="*/ 3472775 w 4075890"/>
              <a:gd name="connsiteY38" fmla="*/ 87549 h 282102"/>
              <a:gd name="connsiteX39" fmla="*/ 3550596 w 4075890"/>
              <a:gd name="connsiteY39" fmla="*/ 77821 h 282102"/>
              <a:gd name="connsiteX40" fmla="*/ 3618690 w 4075890"/>
              <a:gd name="connsiteY40" fmla="*/ 68094 h 282102"/>
              <a:gd name="connsiteX41" fmla="*/ 3696511 w 4075890"/>
              <a:gd name="connsiteY41" fmla="*/ 48638 h 282102"/>
              <a:gd name="connsiteX42" fmla="*/ 3725694 w 4075890"/>
              <a:gd name="connsiteY42" fmla="*/ 38911 h 282102"/>
              <a:gd name="connsiteX43" fmla="*/ 3842426 w 4075890"/>
              <a:gd name="connsiteY43" fmla="*/ 19455 h 282102"/>
              <a:gd name="connsiteX44" fmla="*/ 3949430 w 4075890"/>
              <a:gd name="connsiteY44" fmla="*/ 0 h 282102"/>
              <a:gd name="connsiteX45" fmla="*/ 4075890 w 4075890"/>
              <a:gd name="connsiteY45" fmla="*/ 9728 h 282102"/>
              <a:gd name="connsiteX0" fmla="*/ 0 w 4075890"/>
              <a:gd name="connsiteY0" fmla="*/ 282102 h 282102"/>
              <a:gd name="connsiteX1" fmla="*/ 145915 w 4075890"/>
              <a:gd name="connsiteY1" fmla="*/ 252919 h 282102"/>
              <a:gd name="connsiteX2" fmla="*/ 175098 w 4075890"/>
              <a:gd name="connsiteY2" fmla="*/ 233464 h 282102"/>
              <a:gd name="connsiteX3" fmla="*/ 223736 w 4075890"/>
              <a:gd name="connsiteY3" fmla="*/ 223736 h 282102"/>
              <a:gd name="connsiteX4" fmla="*/ 262647 w 4075890"/>
              <a:gd name="connsiteY4" fmla="*/ 214009 h 282102"/>
              <a:gd name="connsiteX5" fmla="*/ 321013 w 4075890"/>
              <a:gd name="connsiteY5" fmla="*/ 194553 h 282102"/>
              <a:gd name="connsiteX6" fmla="*/ 418290 w 4075890"/>
              <a:gd name="connsiteY6" fmla="*/ 175098 h 282102"/>
              <a:gd name="connsiteX7" fmla="*/ 1050587 w 4075890"/>
              <a:gd name="connsiteY7" fmla="*/ 184826 h 282102"/>
              <a:gd name="connsiteX8" fmla="*/ 1128409 w 4075890"/>
              <a:gd name="connsiteY8" fmla="*/ 194553 h 282102"/>
              <a:gd name="connsiteX9" fmla="*/ 1157592 w 4075890"/>
              <a:gd name="connsiteY9" fmla="*/ 214009 h 282102"/>
              <a:gd name="connsiteX10" fmla="*/ 1196502 w 4075890"/>
              <a:gd name="connsiteY10" fmla="*/ 223736 h 282102"/>
              <a:gd name="connsiteX11" fmla="*/ 1391055 w 4075890"/>
              <a:gd name="connsiteY11" fmla="*/ 214009 h 282102"/>
              <a:gd name="connsiteX12" fmla="*/ 1420238 w 4075890"/>
              <a:gd name="connsiteY12" fmla="*/ 204281 h 282102"/>
              <a:gd name="connsiteX13" fmla="*/ 1498060 w 4075890"/>
              <a:gd name="connsiteY13" fmla="*/ 184826 h 282102"/>
              <a:gd name="connsiteX14" fmla="*/ 1556426 w 4075890"/>
              <a:gd name="connsiteY14" fmla="*/ 165370 h 282102"/>
              <a:gd name="connsiteX15" fmla="*/ 1605064 w 4075890"/>
              <a:gd name="connsiteY15" fmla="*/ 155643 h 282102"/>
              <a:gd name="connsiteX16" fmla="*/ 1663430 w 4075890"/>
              <a:gd name="connsiteY16" fmla="*/ 136187 h 282102"/>
              <a:gd name="connsiteX17" fmla="*/ 1692613 w 4075890"/>
              <a:gd name="connsiteY17" fmla="*/ 126460 h 282102"/>
              <a:gd name="connsiteX18" fmla="*/ 1857983 w 4075890"/>
              <a:gd name="connsiteY18" fmla="*/ 116732 h 282102"/>
              <a:gd name="connsiteX19" fmla="*/ 2159541 w 4075890"/>
              <a:gd name="connsiteY19" fmla="*/ 126460 h 282102"/>
              <a:gd name="connsiteX20" fmla="*/ 2324911 w 4075890"/>
              <a:gd name="connsiteY20" fmla="*/ 155643 h 282102"/>
              <a:gd name="connsiteX21" fmla="*/ 2393004 w 4075890"/>
              <a:gd name="connsiteY21" fmla="*/ 175098 h 282102"/>
              <a:gd name="connsiteX22" fmla="*/ 2441643 w 4075890"/>
              <a:gd name="connsiteY22" fmla="*/ 194553 h 282102"/>
              <a:gd name="connsiteX23" fmla="*/ 2480553 w 4075890"/>
              <a:gd name="connsiteY23" fmla="*/ 204281 h 282102"/>
              <a:gd name="connsiteX24" fmla="*/ 2538919 w 4075890"/>
              <a:gd name="connsiteY24" fmla="*/ 223736 h 282102"/>
              <a:gd name="connsiteX25" fmla="*/ 2568102 w 4075890"/>
              <a:gd name="connsiteY25" fmla="*/ 233464 h 282102"/>
              <a:gd name="connsiteX26" fmla="*/ 2607013 w 4075890"/>
              <a:gd name="connsiteY26" fmla="*/ 243192 h 282102"/>
              <a:gd name="connsiteX27" fmla="*/ 2665379 w 4075890"/>
              <a:gd name="connsiteY27" fmla="*/ 262647 h 282102"/>
              <a:gd name="connsiteX28" fmla="*/ 2733473 w 4075890"/>
              <a:gd name="connsiteY28" fmla="*/ 272375 h 282102"/>
              <a:gd name="connsiteX29" fmla="*/ 2801566 w 4075890"/>
              <a:gd name="connsiteY29" fmla="*/ 255462 h 282102"/>
              <a:gd name="connsiteX30" fmla="*/ 2935874 w 4075890"/>
              <a:gd name="connsiteY30" fmla="*/ 224952 h 282102"/>
              <a:gd name="connsiteX31" fmla="*/ 3031161 w 4075890"/>
              <a:gd name="connsiteY31" fmla="*/ 185378 h 282102"/>
              <a:gd name="connsiteX32" fmla="*/ 3100581 w 4075890"/>
              <a:gd name="connsiteY32" fmla="*/ 180846 h 282102"/>
              <a:gd name="connsiteX33" fmla="*/ 3132307 w 4075890"/>
              <a:gd name="connsiteY33" fmla="*/ 182172 h 282102"/>
              <a:gd name="connsiteX34" fmla="*/ 3190673 w 4075890"/>
              <a:gd name="connsiteY34" fmla="*/ 204281 h 282102"/>
              <a:gd name="connsiteX35" fmla="*/ 3209464 w 4075890"/>
              <a:gd name="connsiteY35" fmla="*/ 158185 h 282102"/>
              <a:gd name="connsiteX36" fmla="*/ 3249038 w 4075890"/>
              <a:gd name="connsiteY36" fmla="*/ 184826 h 282102"/>
              <a:gd name="connsiteX37" fmla="*/ 3394953 w 4075890"/>
              <a:gd name="connsiteY37" fmla="*/ 116732 h 282102"/>
              <a:gd name="connsiteX38" fmla="*/ 3472775 w 4075890"/>
              <a:gd name="connsiteY38" fmla="*/ 87549 h 282102"/>
              <a:gd name="connsiteX39" fmla="*/ 3550596 w 4075890"/>
              <a:gd name="connsiteY39" fmla="*/ 77821 h 282102"/>
              <a:gd name="connsiteX40" fmla="*/ 3618690 w 4075890"/>
              <a:gd name="connsiteY40" fmla="*/ 68094 h 282102"/>
              <a:gd name="connsiteX41" fmla="*/ 3696511 w 4075890"/>
              <a:gd name="connsiteY41" fmla="*/ 48638 h 282102"/>
              <a:gd name="connsiteX42" fmla="*/ 3725694 w 4075890"/>
              <a:gd name="connsiteY42" fmla="*/ 38911 h 282102"/>
              <a:gd name="connsiteX43" fmla="*/ 3842426 w 4075890"/>
              <a:gd name="connsiteY43" fmla="*/ 19455 h 282102"/>
              <a:gd name="connsiteX44" fmla="*/ 3949430 w 4075890"/>
              <a:gd name="connsiteY44" fmla="*/ 0 h 282102"/>
              <a:gd name="connsiteX45" fmla="*/ 4075890 w 4075890"/>
              <a:gd name="connsiteY45" fmla="*/ 9728 h 282102"/>
              <a:gd name="connsiteX0" fmla="*/ 0 w 4075890"/>
              <a:gd name="connsiteY0" fmla="*/ 282102 h 282102"/>
              <a:gd name="connsiteX1" fmla="*/ 145915 w 4075890"/>
              <a:gd name="connsiteY1" fmla="*/ 252919 h 282102"/>
              <a:gd name="connsiteX2" fmla="*/ 175098 w 4075890"/>
              <a:gd name="connsiteY2" fmla="*/ 233464 h 282102"/>
              <a:gd name="connsiteX3" fmla="*/ 223736 w 4075890"/>
              <a:gd name="connsiteY3" fmla="*/ 223736 h 282102"/>
              <a:gd name="connsiteX4" fmla="*/ 262647 w 4075890"/>
              <a:gd name="connsiteY4" fmla="*/ 214009 h 282102"/>
              <a:gd name="connsiteX5" fmla="*/ 321013 w 4075890"/>
              <a:gd name="connsiteY5" fmla="*/ 194553 h 282102"/>
              <a:gd name="connsiteX6" fmla="*/ 418290 w 4075890"/>
              <a:gd name="connsiteY6" fmla="*/ 175098 h 282102"/>
              <a:gd name="connsiteX7" fmla="*/ 1050587 w 4075890"/>
              <a:gd name="connsiteY7" fmla="*/ 184826 h 282102"/>
              <a:gd name="connsiteX8" fmla="*/ 1128409 w 4075890"/>
              <a:gd name="connsiteY8" fmla="*/ 194553 h 282102"/>
              <a:gd name="connsiteX9" fmla="*/ 1157592 w 4075890"/>
              <a:gd name="connsiteY9" fmla="*/ 214009 h 282102"/>
              <a:gd name="connsiteX10" fmla="*/ 1196502 w 4075890"/>
              <a:gd name="connsiteY10" fmla="*/ 223736 h 282102"/>
              <a:gd name="connsiteX11" fmla="*/ 1391055 w 4075890"/>
              <a:gd name="connsiteY11" fmla="*/ 214009 h 282102"/>
              <a:gd name="connsiteX12" fmla="*/ 1420238 w 4075890"/>
              <a:gd name="connsiteY12" fmla="*/ 204281 h 282102"/>
              <a:gd name="connsiteX13" fmla="*/ 1498060 w 4075890"/>
              <a:gd name="connsiteY13" fmla="*/ 184826 h 282102"/>
              <a:gd name="connsiteX14" fmla="*/ 1556426 w 4075890"/>
              <a:gd name="connsiteY14" fmla="*/ 165370 h 282102"/>
              <a:gd name="connsiteX15" fmla="*/ 1605064 w 4075890"/>
              <a:gd name="connsiteY15" fmla="*/ 155643 h 282102"/>
              <a:gd name="connsiteX16" fmla="*/ 1663430 w 4075890"/>
              <a:gd name="connsiteY16" fmla="*/ 136187 h 282102"/>
              <a:gd name="connsiteX17" fmla="*/ 1692613 w 4075890"/>
              <a:gd name="connsiteY17" fmla="*/ 126460 h 282102"/>
              <a:gd name="connsiteX18" fmla="*/ 1857983 w 4075890"/>
              <a:gd name="connsiteY18" fmla="*/ 116732 h 282102"/>
              <a:gd name="connsiteX19" fmla="*/ 2159541 w 4075890"/>
              <a:gd name="connsiteY19" fmla="*/ 126460 h 282102"/>
              <a:gd name="connsiteX20" fmla="*/ 2324911 w 4075890"/>
              <a:gd name="connsiteY20" fmla="*/ 155643 h 282102"/>
              <a:gd name="connsiteX21" fmla="*/ 2393004 w 4075890"/>
              <a:gd name="connsiteY21" fmla="*/ 175098 h 282102"/>
              <a:gd name="connsiteX22" fmla="*/ 2441643 w 4075890"/>
              <a:gd name="connsiteY22" fmla="*/ 194553 h 282102"/>
              <a:gd name="connsiteX23" fmla="*/ 2480553 w 4075890"/>
              <a:gd name="connsiteY23" fmla="*/ 204281 h 282102"/>
              <a:gd name="connsiteX24" fmla="*/ 2538919 w 4075890"/>
              <a:gd name="connsiteY24" fmla="*/ 223736 h 282102"/>
              <a:gd name="connsiteX25" fmla="*/ 2568102 w 4075890"/>
              <a:gd name="connsiteY25" fmla="*/ 233464 h 282102"/>
              <a:gd name="connsiteX26" fmla="*/ 2607013 w 4075890"/>
              <a:gd name="connsiteY26" fmla="*/ 243192 h 282102"/>
              <a:gd name="connsiteX27" fmla="*/ 2665379 w 4075890"/>
              <a:gd name="connsiteY27" fmla="*/ 262647 h 282102"/>
              <a:gd name="connsiteX28" fmla="*/ 2733473 w 4075890"/>
              <a:gd name="connsiteY28" fmla="*/ 272375 h 282102"/>
              <a:gd name="connsiteX29" fmla="*/ 2801566 w 4075890"/>
              <a:gd name="connsiteY29" fmla="*/ 255462 h 282102"/>
              <a:gd name="connsiteX30" fmla="*/ 2935874 w 4075890"/>
              <a:gd name="connsiteY30" fmla="*/ 224952 h 282102"/>
              <a:gd name="connsiteX31" fmla="*/ 3031161 w 4075890"/>
              <a:gd name="connsiteY31" fmla="*/ 185378 h 282102"/>
              <a:gd name="connsiteX32" fmla="*/ 3100581 w 4075890"/>
              <a:gd name="connsiteY32" fmla="*/ 180846 h 282102"/>
              <a:gd name="connsiteX33" fmla="*/ 3132307 w 4075890"/>
              <a:gd name="connsiteY33" fmla="*/ 182172 h 282102"/>
              <a:gd name="connsiteX34" fmla="*/ 3190673 w 4075890"/>
              <a:gd name="connsiteY34" fmla="*/ 204281 h 282102"/>
              <a:gd name="connsiteX35" fmla="*/ 3209464 w 4075890"/>
              <a:gd name="connsiteY35" fmla="*/ 158185 h 282102"/>
              <a:gd name="connsiteX36" fmla="*/ 3316578 w 4075890"/>
              <a:gd name="connsiteY36" fmla="*/ 148458 h 282102"/>
              <a:gd name="connsiteX37" fmla="*/ 3394953 w 4075890"/>
              <a:gd name="connsiteY37" fmla="*/ 116732 h 282102"/>
              <a:gd name="connsiteX38" fmla="*/ 3472775 w 4075890"/>
              <a:gd name="connsiteY38" fmla="*/ 87549 h 282102"/>
              <a:gd name="connsiteX39" fmla="*/ 3550596 w 4075890"/>
              <a:gd name="connsiteY39" fmla="*/ 77821 h 282102"/>
              <a:gd name="connsiteX40" fmla="*/ 3618690 w 4075890"/>
              <a:gd name="connsiteY40" fmla="*/ 68094 h 282102"/>
              <a:gd name="connsiteX41" fmla="*/ 3696511 w 4075890"/>
              <a:gd name="connsiteY41" fmla="*/ 48638 h 282102"/>
              <a:gd name="connsiteX42" fmla="*/ 3725694 w 4075890"/>
              <a:gd name="connsiteY42" fmla="*/ 38911 h 282102"/>
              <a:gd name="connsiteX43" fmla="*/ 3842426 w 4075890"/>
              <a:gd name="connsiteY43" fmla="*/ 19455 h 282102"/>
              <a:gd name="connsiteX44" fmla="*/ 3949430 w 4075890"/>
              <a:gd name="connsiteY44" fmla="*/ 0 h 282102"/>
              <a:gd name="connsiteX45" fmla="*/ 4075890 w 4075890"/>
              <a:gd name="connsiteY45" fmla="*/ 9728 h 282102"/>
              <a:gd name="connsiteX0" fmla="*/ 0 w 4075890"/>
              <a:gd name="connsiteY0" fmla="*/ 282102 h 282102"/>
              <a:gd name="connsiteX1" fmla="*/ 145915 w 4075890"/>
              <a:gd name="connsiteY1" fmla="*/ 252919 h 282102"/>
              <a:gd name="connsiteX2" fmla="*/ 175098 w 4075890"/>
              <a:gd name="connsiteY2" fmla="*/ 233464 h 282102"/>
              <a:gd name="connsiteX3" fmla="*/ 223736 w 4075890"/>
              <a:gd name="connsiteY3" fmla="*/ 223736 h 282102"/>
              <a:gd name="connsiteX4" fmla="*/ 262647 w 4075890"/>
              <a:gd name="connsiteY4" fmla="*/ 214009 h 282102"/>
              <a:gd name="connsiteX5" fmla="*/ 321013 w 4075890"/>
              <a:gd name="connsiteY5" fmla="*/ 194553 h 282102"/>
              <a:gd name="connsiteX6" fmla="*/ 418290 w 4075890"/>
              <a:gd name="connsiteY6" fmla="*/ 175098 h 282102"/>
              <a:gd name="connsiteX7" fmla="*/ 1050587 w 4075890"/>
              <a:gd name="connsiteY7" fmla="*/ 184826 h 282102"/>
              <a:gd name="connsiteX8" fmla="*/ 1128409 w 4075890"/>
              <a:gd name="connsiteY8" fmla="*/ 194553 h 282102"/>
              <a:gd name="connsiteX9" fmla="*/ 1157592 w 4075890"/>
              <a:gd name="connsiteY9" fmla="*/ 214009 h 282102"/>
              <a:gd name="connsiteX10" fmla="*/ 1196502 w 4075890"/>
              <a:gd name="connsiteY10" fmla="*/ 223736 h 282102"/>
              <a:gd name="connsiteX11" fmla="*/ 1391055 w 4075890"/>
              <a:gd name="connsiteY11" fmla="*/ 214009 h 282102"/>
              <a:gd name="connsiteX12" fmla="*/ 1420238 w 4075890"/>
              <a:gd name="connsiteY12" fmla="*/ 204281 h 282102"/>
              <a:gd name="connsiteX13" fmla="*/ 1498060 w 4075890"/>
              <a:gd name="connsiteY13" fmla="*/ 184826 h 282102"/>
              <a:gd name="connsiteX14" fmla="*/ 1556426 w 4075890"/>
              <a:gd name="connsiteY14" fmla="*/ 165370 h 282102"/>
              <a:gd name="connsiteX15" fmla="*/ 1605064 w 4075890"/>
              <a:gd name="connsiteY15" fmla="*/ 155643 h 282102"/>
              <a:gd name="connsiteX16" fmla="*/ 1663430 w 4075890"/>
              <a:gd name="connsiteY16" fmla="*/ 136187 h 282102"/>
              <a:gd name="connsiteX17" fmla="*/ 1692613 w 4075890"/>
              <a:gd name="connsiteY17" fmla="*/ 126460 h 282102"/>
              <a:gd name="connsiteX18" fmla="*/ 1857983 w 4075890"/>
              <a:gd name="connsiteY18" fmla="*/ 116732 h 282102"/>
              <a:gd name="connsiteX19" fmla="*/ 2159541 w 4075890"/>
              <a:gd name="connsiteY19" fmla="*/ 126460 h 282102"/>
              <a:gd name="connsiteX20" fmla="*/ 2324911 w 4075890"/>
              <a:gd name="connsiteY20" fmla="*/ 155643 h 282102"/>
              <a:gd name="connsiteX21" fmla="*/ 2393004 w 4075890"/>
              <a:gd name="connsiteY21" fmla="*/ 175098 h 282102"/>
              <a:gd name="connsiteX22" fmla="*/ 2441643 w 4075890"/>
              <a:gd name="connsiteY22" fmla="*/ 194553 h 282102"/>
              <a:gd name="connsiteX23" fmla="*/ 2480553 w 4075890"/>
              <a:gd name="connsiteY23" fmla="*/ 204281 h 282102"/>
              <a:gd name="connsiteX24" fmla="*/ 2538919 w 4075890"/>
              <a:gd name="connsiteY24" fmla="*/ 223736 h 282102"/>
              <a:gd name="connsiteX25" fmla="*/ 2568102 w 4075890"/>
              <a:gd name="connsiteY25" fmla="*/ 233464 h 282102"/>
              <a:gd name="connsiteX26" fmla="*/ 2607013 w 4075890"/>
              <a:gd name="connsiteY26" fmla="*/ 243192 h 282102"/>
              <a:gd name="connsiteX27" fmla="*/ 2665379 w 4075890"/>
              <a:gd name="connsiteY27" fmla="*/ 262647 h 282102"/>
              <a:gd name="connsiteX28" fmla="*/ 2733473 w 4075890"/>
              <a:gd name="connsiteY28" fmla="*/ 272375 h 282102"/>
              <a:gd name="connsiteX29" fmla="*/ 2801566 w 4075890"/>
              <a:gd name="connsiteY29" fmla="*/ 255462 h 282102"/>
              <a:gd name="connsiteX30" fmla="*/ 2935874 w 4075890"/>
              <a:gd name="connsiteY30" fmla="*/ 224952 h 282102"/>
              <a:gd name="connsiteX31" fmla="*/ 3031161 w 4075890"/>
              <a:gd name="connsiteY31" fmla="*/ 185378 h 282102"/>
              <a:gd name="connsiteX32" fmla="*/ 3100581 w 4075890"/>
              <a:gd name="connsiteY32" fmla="*/ 180846 h 282102"/>
              <a:gd name="connsiteX33" fmla="*/ 3132307 w 4075890"/>
              <a:gd name="connsiteY33" fmla="*/ 182172 h 282102"/>
              <a:gd name="connsiteX34" fmla="*/ 3149110 w 4075890"/>
              <a:gd name="connsiteY34" fmla="*/ 183499 h 282102"/>
              <a:gd name="connsiteX35" fmla="*/ 3209464 w 4075890"/>
              <a:gd name="connsiteY35" fmla="*/ 158185 h 282102"/>
              <a:gd name="connsiteX36" fmla="*/ 3316578 w 4075890"/>
              <a:gd name="connsiteY36" fmla="*/ 148458 h 282102"/>
              <a:gd name="connsiteX37" fmla="*/ 3394953 w 4075890"/>
              <a:gd name="connsiteY37" fmla="*/ 116732 h 282102"/>
              <a:gd name="connsiteX38" fmla="*/ 3472775 w 4075890"/>
              <a:gd name="connsiteY38" fmla="*/ 87549 h 282102"/>
              <a:gd name="connsiteX39" fmla="*/ 3550596 w 4075890"/>
              <a:gd name="connsiteY39" fmla="*/ 77821 h 282102"/>
              <a:gd name="connsiteX40" fmla="*/ 3618690 w 4075890"/>
              <a:gd name="connsiteY40" fmla="*/ 68094 h 282102"/>
              <a:gd name="connsiteX41" fmla="*/ 3696511 w 4075890"/>
              <a:gd name="connsiteY41" fmla="*/ 48638 h 282102"/>
              <a:gd name="connsiteX42" fmla="*/ 3725694 w 4075890"/>
              <a:gd name="connsiteY42" fmla="*/ 38911 h 282102"/>
              <a:gd name="connsiteX43" fmla="*/ 3842426 w 4075890"/>
              <a:gd name="connsiteY43" fmla="*/ 19455 h 282102"/>
              <a:gd name="connsiteX44" fmla="*/ 3949430 w 4075890"/>
              <a:gd name="connsiteY44" fmla="*/ 0 h 282102"/>
              <a:gd name="connsiteX45" fmla="*/ 4075890 w 4075890"/>
              <a:gd name="connsiteY45" fmla="*/ 9728 h 282102"/>
              <a:gd name="connsiteX0" fmla="*/ 0 w 4075890"/>
              <a:gd name="connsiteY0" fmla="*/ 282102 h 282102"/>
              <a:gd name="connsiteX1" fmla="*/ 145915 w 4075890"/>
              <a:gd name="connsiteY1" fmla="*/ 252919 h 282102"/>
              <a:gd name="connsiteX2" fmla="*/ 175098 w 4075890"/>
              <a:gd name="connsiteY2" fmla="*/ 233464 h 282102"/>
              <a:gd name="connsiteX3" fmla="*/ 223736 w 4075890"/>
              <a:gd name="connsiteY3" fmla="*/ 223736 h 282102"/>
              <a:gd name="connsiteX4" fmla="*/ 262647 w 4075890"/>
              <a:gd name="connsiteY4" fmla="*/ 214009 h 282102"/>
              <a:gd name="connsiteX5" fmla="*/ 321013 w 4075890"/>
              <a:gd name="connsiteY5" fmla="*/ 194553 h 282102"/>
              <a:gd name="connsiteX6" fmla="*/ 418290 w 4075890"/>
              <a:gd name="connsiteY6" fmla="*/ 175098 h 282102"/>
              <a:gd name="connsiteX7" fmla="*/ 1050587 w 4075890"/>
              <a:gd name="connsiteY7" fmla="*/ 184826 h 282102"/>
              <a:gd name="connsiteX8" fmla="*/ 1128409 w 4075890"/>
              <a:gd name="connsiteY8" fmla="*/ 194553 h 282102"/>
              <a:gd name="connsiteX9" fmla="*/ 1157592 w 4075890"/>
              <a:gd name="connsiteY9" fmla="*/ 214009 h 282102"/>
              <a:gd name="connsiteX10" fmla="*/ 1196502 w 4075890"/>
              <a:gd name="connsiteY10" fmla="*/ 223736 h 282102"/>
              <a:gd name="connsiteX11" fmla="*/ 1391055 w 4075890"/>
              <a:gd name="connsiteY11" fmla="*/ 214009 h 282102"/>
              <a:gd name="connsiteX12" fmla="*/ 1420238 w 4075890"/>
              <a:gd name="connsiteY12" fmla="*/ 204281 h 282102"/>
              <a:gd name="connsiteX13" fmla="*/ 1498060 w 4075890"/>
              <a:gd name="connsiteY13" fmla="*/ 184826 h 282102"/>
              <a:gd name="connsiteX14" fmla="*/ 1556426 w 4075890"/>
              <a:gd name="connsiteY14" fmla="*/ 165370 h 282102"/>
              <a:gd name="connsiteX15" fmla="*/ 1605064 w 4075890"/>
              <a:gd name="connsiteY15" fmla="*/ 155643 h 282102"/>
              <a:gd name="connsiteX16" fmla="*/ 1663430 w 4075890"/>
              <a:gd name="connsiteY16" fmla="*/ 136187 h 282102"/>
              <a:gd name="connsiteX17" fmla="*/ 1692613 w 4075890"/>
              <a:gd name="connsiteY17" fmla="*/ 126460 h 282102"/>
              <a:gd name="connsiteX18" fmla="*/ 1857983 w 4075890"/>
              <a:gd name="connsiteY18" fmla="*/ 116732 h 282102"/>
              <a:gd name="connsiteX19" fmla="*/ 2206300 w 4075890"/>
              <a:gd name="connsiteY19" fmla="*/ 69310 h 282102"/>
              <a:gd name="connsiteX20" fmla="*/ 2324911 w 4075890"/>
              <a:gd name="connsiteY20" fmla="*/ 155643 h 282102"/>
              <a:gd name="connsiteX21" fmla="*/ 2393004 w 4075890"/>
              <a:gd name="connsiteY21" fmla="*/ 175098 h 282102"/>
              <a:gd name="connsiteX22" fmla="*/ 2441643 w 4075890"/>
              <a:gd name="connsiteY22" fmla="*/ 194553 h 282102"/>
              <a:gd name="connsiteX23" fmla="*/ 2480553 w 4075890"/>
              <a:gd name="connsiteY23" fmla="*/ 204281 h 282102"/>
              <a:gd name="connsiteX24" fmla="*/ 2538919 w 4075890"/>
              <a:gd name="connsiteY24" fmla="*/ 223736 h 282102"/>
              <a:gd name="connsiteX25" fmla="*/ 2568102 w 4075890"/>
              <a:gd name="connsiteY25" fmla="*/ 233464 h 282102"/>
              <a:gd name="connsiteX26" fmla="*/ 2607013 w 4075890"/>
              <a:gd name="connsiteY26" fmla="*/ 243192 h 282102"/>
              <a:gd name="connsiteX27" fmla="*/ 2665379 w 4075890"/>
              <a:gd name="connsiteY27" fmla="*/ 262647 h 282102"/>
              <a:gd name="connsiteX28" fmla="*/ 2733473 w 4075890"/>
              <a:gd name="connsiteY28" fmla="*/ 272375 h 282102"/>
              <a:gd name="connsiteX29" fmla="*/ 2801566 w 4075890"/>
              <a:gd name="connsiteY29" fmla="*/ 255462 h 282102"/>
              <a:gd name="connsiteX30" fmla="*/ 2935874 w 4075890"/>
              <a:gd name="connsiteY30" fmla="*/ 224952 h 282102"/>
              <a:gd name="connsiteX31" fmla="*/ 3031161 w 4075890"/>
              <a:gd name="connsiteY31" fmla="*/ 185378 h 282102"/>
              <a:gd name="connsiteX32" fmla="*/ 3100581 w 4075890"/>
              <a:gd name="connsiteY32" fmla="*/ 180846 h 282102"/>
              <a:gd name="connsiteX33" fmla="*/ 3132307 w 4075890"/>
              <a:gd name="connsiteY33" fmla="*/ 182172 h 282102"/>
              <a:gd name="connsiteX34" fmla="*/ 3149110 w 4075890"/>
              <a:gd name="connsiteY34" fmla="*/ 183499 h 282102"/>
              <a:gd name="connsiteX35" fmla="*/ 3209464 w 4075890"/>
              <a:gd name="connsiteY35" fmla="*/ 158185 h 282102"/>
              <a:gd name="connsiteX36" fmla="*/ 3316578 w 4075890"/>
              <a:gd name="connsiteY36" fmla="*/ 148458 h 282102"/>
              <a:gd name="connsiteX37" fmla="*/ 3394953 w 4075890"/>
              <a:gd name="connsiteY37" fmla="*/ 116732 h 282102"/>
              <a:gd name="connsiteX38" fmla="*/ 3472775 w 4075890"/>
              <a:gd name="connsiteY38" fmla="*/ 87549 h 282102"/>
              <a:gd name="connsiteX39" fmla="*/ 3550596 w 4075890"/>
              <a:gd name="connsiteY39" fmla="*/ 77821 h 282102"/>
              <a:gd name="connsiteX40" fmla="*/ 3618690 w 4075890"/>
              <a:gd name="connsiteY40" fmla="*/ 68094 h 282102"/>
              <a:gd name="connsiteX41" fmla="*/ 3696511 w 4075890"/>
              <a:gd name="connsiteY41" fmla="*/ 48638 h 282102"/>
              <a:gd name="connsiteX42" fmla="*/ 3725694 w 4075890"/>
              <a:gd name="connsiteY42" fmla="*/ 38911 h 282102"/>
              <a:gd name="connsiteX43" fmla="*/ 3842426 w 4075890"/>
              <a:gd name="connsiteY43" fmla="*/ 19455 h 282102"/>
              <a:gd name="connsiteX44" fmla="*/ 3949430 w 4075890"/>
              <a:gd name="connsiteY44" fmla="*/ 0 h 282102"/>
              <a:gd name="connsiteX45" fmla="*/ 4075890 w 4075890"/>
              <a:gd name="connsiteY45" fmla="*/ 9728 h 282102"/>
              <a:gd name="connsiteX0" fmla="*/ 0 w 4075890"/>
              <a:gd name="connsiteY0" fmla="*/ 282102 h 282102"/>
              <a:gd name="connsiteX1" fmla="*/ 145915 w 4075890"/>
              <a:gd name="connsiteY1" fmla="*/ 252919 h 282102"/>
              <a:gd name="connsiteX2" fmla="*/ 175098 w 4075890"/>
              <a:gd name="connsiteY2" fmla="*/ 233464 h 282102"/>
              <a:gd name="connsiteX3" fmla="*/ 223736 w 4075890"/>
              <a:gd name="connsiteY3" fmla="*/ 223736 h 282102"/>
              <a:gd name="connsiteX4" fmla="*/ 262647 w 4075890"/>
              <a:gd name="connsiteY4" fmla="*/ 214009 h 282102"/>
              <a:gd name="connsiteX5" fmla="*/ 321013 w 4075890"/>
              <a:gd name="connsiteY5" fmla="*/ 194553 h 282102"/>
              <a:gd name="connsiteX6" fmla="*/ 418290 w 4075890"/>
              <a:gd name="connsiteY6" fmla="*/ 175098 h 282102"/>
              <a:gd name="connsiteX7" fmla="*/ 1050587 w 4075890"/>
              <a:gd name="connsiteY7" fmla="*/ 184826 h 282102"/>
              <a:gd name="connsiteX8" fmla="*/ 1128409 w 4075890"/>
              <a:gd name="connsiteY8" fmla="*/ 194553 h 282102"/>
              <a:gd name="connsiteX9" fmla="*/ 1157592 w 4075890"/>
              <a:gd name="connsiteY9" fmla="*/ 214009 h 282102"/>
              <a:gd name="connsiteX10" fmla="*/ 1196502 w 4075890"/>
              <a:gd name="connsiteY10" fmla="*/ 223736 h 282102"/>
              <a:gd name="connsiteX11" fmla="*/ 1391055 w 4075890"/>
              <a:gd name="connsiteY11" fmla="*/ 214009 h 282102"/>
              <a:gd name="connsiteX12" fmla="*/ 1420238 w 4075890"/>
              <a:gd name="connsiteY12" fmla="*/ 204281 h 282102"/>
              <a:gd name="connsiteX13" fmla="*/ 1498060 w 4075890"/>
              <a:gd name="connsiteY13" fmla="*/ 184826 h 282102"/>
              <a:gd name="connsiteX14" fmla="*/ 1556426 w 4075890"/>
              <a:gd name="connsiteY14" fmla="*/ 165370 h 282102"/>
              <a:gd name="connsiteX15" fmla="*/ 1605064 w 4075890"/>
              <a:gd name="connsiteY15" fmla="*/ 155643 h 282102"/>
              <a:gd name="connsiteX16" fmla="*/ 1663430 w 4075890"/>
              <a:gd name="connsiteY16" fmla="*/ 136187 h 282102"/>
              <a:gd name="connsiteX17" fmla="*/ 1692613 w 4075890"/>
              <a:gd name="connsiteY17" fmla="*/ 126460 h 282102"/>
              <a:gd name="connsiteX18" fmla="*/ 1852788 w 4075890"/>
              <a:gd name="connsiteY18" fmla="*/ 90755 h 282102"/>
              <a:gd name="connsiteX19" fmla="*/ 2206300 w 4075890"/>
              <a:gd name="connsiteY19" fmla="*/ 69310 h 282102"/>
              <a:gd name="connsiteX20" fmla="*/ 2324911 w 4075890"/>
              <a:gd name="connsiteY20" fmla="*/ 155643 h 282102"/>
              <a:gd name="connsiteX21" fmla="*/ 2393004 w 4075890"/>
              <a:gd name="connsiteY21" fmla="*/ 175098 h 282102"/>
              <a:gd name="connsiteX22" fmla="*/ 2441643 w 4075890"/>
              <a:gd name="connsiteY22" fmla="*/ 194553 h 282102"/>
              <a:gd name="connsiteX23" fmla="*/ 2480553 w 4075890"/>
              <a:gd name="connsiteY23" fmla="*/ 204281 h 282102"/>
              <a:gd name="connsiteX24" fmla="*/ 2538919 w 4075890"/>
              <a:gd name="connsiteY24" fmla="*/ 223736 h 282102"/>
              <a:gd name="connsiteX25" fmla="*/ 2568102 w 4075890"/>
              <a:gd name="connsiteY25" fmla="*/ 233464 h 282102"/>
              <a:gd name="connsiteX26" fmla="*/ 2607013 w 4075890"/>
              <a:gd name="connsiteY26" fmla="*/ 243192 h 282102"/>
              <a:gd name="connsiteX27" fmla="*/ 2665379 w 4075890"/>
              <a:gd name="connsiteY27" fmla="*/ 262647 h 282102"/>
              <a:gd name="connsiteX28" fmla="*/ 2733473 w 4075890"/>
              <a:gd name="connsiteY28" fmla="*/ 272375 h 282102"/>
              <a:gd name="connsiteX29" fmla="*/ 2801566 w 4075890"/>
              <a:gd name="connsiteY29" fmla="*/ 255462 h 282102"/>
              <a:gd name="connsiteX30" fmla="*/ 2935874 w 4075890"/>
              <a:gd name="connsiteY30" fmla="*/ 224952 h 282102"/>
              <a:gd name="connsiteX31" fmla="*/ 3031161 w 4075890"/>
              <a:gd name="connsiteY31" fmla="*/ 185378 h 282102"/>
              <a:gd name="connsiteX32" fmla="*/ 3100581 w 4075890"/>
              <a:gd name="connsiteY32" fmla="*/ 180846 h 282102"/>
              <a:gd name="connsiteX33" fmla="*/ 3132307 w 4075890"/>
              <a:gd name="connsiteY33" fmla="*/ 182172 h 282102"/>
              <a:gd name="connsiteX34" fmla="*/ 3149110 w 4075890"/>
              <a:gd name="connsiteY34" fmla="*/ 183499 h 282102"/>
              <a:gd name="connsiteX35" fmla="*/ 3209464 w 4075890"/>
              <a:gd name="connsiteY35" fmla="*/ 158185 h 282102"/>
              <a:gd name="connsiteX36" fmla="*/ 3316578 w 4075890"/>
              <a:gd name="connsiteY36" fmla="*/ 148458 h 282102"/>
              <a:gd name="connsiteX37" fmla="*/ 3394953 w 4075890"/>
              <a:gd name="connsiteY37" fmla="*/ 116732 h 282102"/>
              <a:gd name="connsiteX38" fmla="*/ 3472775 w 4075890"/>
              <a:gd name="connsiteY38" fmla="*/ 87549 h 282102"/>
              <a:gd name="connsiteX39" fmla="*/ 3550596 w 4075890"/>
              <a:gd name="connsiteY39" fmla="*/ 77821 h 282102"/>
              <a:gd name="connsiteX40" fmla="*/ 3618690 w 4075890"/>
              <a:gd name="connsiteY40" fmla="*/ 68094 h 282102"/>
              <a:gd name="connsiteX41" fmla="*/ 3696511 w 4075890"/>
              <a:gd name="connsiteY41" fmla="*/ 48638 h 282102"/>
              <a:gd name="connsiteX42" fmla="*/ 3725694 w 4075890"/>
              <a:gd name="connsiteY42" fmla="*/ 38911 h 282102"/>
              <a:gd name="connsiteX43" fmla="*/ 3842426 w 4075890"/>
              <a:gd name="connsiteY43" fmla="*/ 19455 h 282102"/>
              <a:gd name="connsiteX44" fmla="*/ 3949430 w 4075890"/>
              <a:gd name="connsiteY44" fmla="*/ 0 h 282102"/>
              <a:gd name="connsiteX45" fmla="*/ 4075890 w 4075890"/>
              <a:gd name="connsiteY45" fmla="*/ 9728 h 282102"/>
              <a:gd name="connsiteX0" fmla="*/ 0 w 4075890"/>
              <a:gd name="connsiteY0" fmla="*/ 282102 h 282102"/>
              <a:gd name="connsiteX1" fmla="*/ 145915 w 4075890"/>
              <a:gd name="connsiteY1" fmla="*/ 252919 h 282102"/>
              <a:gd name="connsiteX2" fmla="*/ 175098 w 4075890"/>
              <a:gd name="connsiteY2" fmla="*/ 233464 h 282102"/>
              <a:gd name="connsiteX3" fmla="*/ 223736 w 4075890"/>
              <a:gd name="connsiteY3" fmla="*/ 223736 h 282102"/>
              <a:gd name="connsiteX4" fmla="*/ 262647 w 4075890"/>
              <a:gd name="connsiteY4" fmla="*/ 214009 h 282102"/>
              <a:gd name="connsiteX5" fmla="*/ 321013 w 4075890"/>
              <a:gd name="connsiteY5" fmla="*/ 194553 h 282102"/>
              <a:gd name="connsiteX6" fmla="*/ 418290 w 4075890"/>
              <a:gd name="connsiteY6" fmla="*/ 175098 h 282102"/>
              <a:gd name="connsiteX7" fmla="*/ 1050587 w 4075890"/>
              <a:gd name="connsiteY7" fmla="*/ 184826 h 282102"/>
              <a:gd name="connsiteX8" fmla="*/ 1128409 w 4075890"/>
              <a:gd name="connsiteY8" fmla="*/ 194553 h 282102"/>
              <a:gd name="connsiteX9" fmla="*/ 1157592 w 4075890"/>
              <a:gd name="connsiteY9" fmla="*/ 214009 h 282102"/>
              <a:gd name="connsiteX10" fmla="*/ 1243261 w 4075890"/>
              <a:gd name="connsiteY10" fmla="*/ 234127 h 282102"/>
              <a:gd name="connsiteX11" fmla="*/ 1391055 w 4075890"/>
              <a:gd name="connsiteY11" fmla="*/ 214009 h 282102"/>
              <a:gd name="connsiteX12" fmla="*/ 1420238 w 4075890"/>
              <a:gd name="connsiteY12" fmla="*/ 204281 h 282102"/>
              <a:gd name="connsiteX13" fmla="*/ 1498060 w 4075890"/>
              <a:gd name="connsiteY13" fmla="*/ 184826 h 282102"/>
              <a:gd name="connsiteX14" fmla="*/ 1556426 w 4075890"/>
              <a:gd name="connsiteY14" fmla="*/ 165370 h 282102"/>
              <a:gd name="connsiteX15" fmla="*/ 1605064 w 4075890"/>
              <a:gd name="connsiteY15" fmla="*/ 155643 h 282102"/>
              <a:gd name="connsiteX16" fmla="*/ 1663430 w 4075890"/>
              <a:gd name="connsiteY16" fmla="*/ 136187 h 282102"/>
              <a:gd name="connsiteX17" fmla="*/ 1692613 w 4075890"/>
              <a:gd name="connsiteY17" fmla="*/ 126460 h 282102"/>
              <a:gd name="connsiteX18" fmla="*/ 1852788 w 4075890"/>
              <a:gd name="connsiteY18" fmla="*/ 90755 h 282102"/>
              <a:gd name="connsiteX19" fmla="*/ 2206300 w 4075890"/>
              <a:gd name="connsiteY19" fmla="*/ 69310 h 282102"/>
              <a:gd name="connsiteX20" fmla="*/ 2324911 w 4075890"/>
              <a:gd name="connsiteY20" fmla="*/ 155643 h 282102"/>
              <a:gd name="connsiteX21" fmla="*/ 2393004 w 4075890"/>
              <a:gd name="connsiteY21" fmla="*/ 175098 h 282102"/>
              <a:gd name="connsiteX22" fmla="*/ 2441643 w 4075890"/>
              <a:gd name="connsiteY22" fmla="*/ 194553 h 282102"/>
              <a:gd name="connsiteX23" fmla="*/ 2480553 w 4075890"/>
              <a:gd name="connsiteY23" fmla="*/ 204281 h 282102"/>
              <a:gd name="connsiteX24" fmla="*/ 2538919 w 4075890"/>
              <a:gd name="connsiteY24" fmla="*/ 223736 h 282102"/>
              <a:gd name="connsiteX25" fmla="*/ 2568102 w 4075890"/>
              <a:gd name="connsiteY25" fmla="*/ 233464 h 282102"/>
              <a:gd name="connsiteX26" fmla="*/ 2607013 w 4075890"/>
              <a:gd name="connsiteY26" fmla="*/ 243192 h 282102"/>
              <a:gd name="connsiteX27" fmla="*/ 2665379 w 4075890"/>
              <a:gd name="connsiteY27" fmla="*/ 262647 h 282102"/>
              <a:gd name="connsiteX28" fmla="*/ 2733473 w 4075890"/>
              <a:gd name="connsiteY28" fmla="*/ 272375 h 282102"/>
              <a:gd name="connsiteX29" fmla="*/ 2801566 w 4075890"/>
              <a:gd name="connsiteY29" fmla="*/ 255462 h 282102"/>
              <a:gd name="connsiteX30" fmla="*/ 2935874 w 4075890"/>
              <a:gd name="connsiteY30" fmla="*/ 224952 h 282102"/>
              <a:gd name="connsiteX31" fmla="*/ 3031161 w 4075890"/>
              <a:gd name="connsiteY31" fmla="*/ 185378 h 282102"/>
              <a:gd name="connsiteX32" fmla="*/ 3100581 w 4075890"/>
              <a:gd name="connsiteY32" fmla="*/ 180846 h 282102"/>
              <a:gd name="connsiteX33" fmla="*/ 3132307 w 4075890"/>
              <a:gd name="connsiteY33" fmla="*/ 182172 h 282102"/>
              <a:gd name="connsiteX34" fmla="*/ 3149110 w 4075890"/>
              <a:gd name="connsiteY34" fmla="*/ 183499 h 282102"/>
              <a:gd name="connsiteX35" fmla="*/ 3209464 w 4075890"/>
              <a:gd name="connsiteY35" fmla="*/ 158185 h 282102"/>
              <a:gd name="connsiteX36" fmla="*/ 3316578 w 4075890"/>
              <a:gd name="connsiteY36" fmla="*/ 148458 h 282102"/>
              <a:gd name="connsiteX37" fmla="*/ 3394953 w 4075890"/>
              <a:gd name="connsiteY37" fmla="*/ 116732 h 282102"/>
              <a:gd name="connsiteX38" fmla="*/ 3472775 w 4075890"/>
              <a:gd name="connsiteY38" fmla="*/ 87549 h 282102"/>
              <a:gd name="connsiteX39" fmla="*/ 3550596 w 4075890"/>
              <a:gd name="connsiteY39" fmla="*/ 77821 h 282102"/>
              <a:gd name="connsiteX40" fmla="*/ 3618690 w 4075890"/>
              <a:gd name="connsiteY40" fmla="*/ 68094 h 282102"/>
              <a:gd name="connsiteX41" fmla="*/ 3696511 w 4075890"/>
              <a:gd name="connsiteY41" fmla="*/ 48638 h 282102"/>
              <a:gd name="connsiteX42" fmla="*/ 3725694 w 4075890"/>
              <a:gd name="connsiteY42" fmla="*/ 38911 h 282102"/>
              <a:gd name="connsiteX43" fmla="*/ 3842426 w 4075890"/>
              <a:gd name="connsiteY43" fmla="*/ 19455 h 282102"/>
              <a:gd name="connsiteX44" fmla="*/ 3949430 w 4075890"/>
              <a:gd name="connsiteY44" fmla="*/ 0 h 282102"/>
              <a:gd name="connsiteX45" fmla="*/ 4075890 w 4075890"/>
              <a:gd name="connsiteY45" fmla="*/ 9728 h 282102"/>
              <a:gd name="connsiteX0" fmla="*/ 0 w 4075890"/>
              <a:gd name="connsiteY0" fmla="*/ 322440 h 322440"/>
              <a:gd name="connsiteX1" fmla="*/ 145915 w 4075890"/>
              <a:gd name="connsiteY1" fmla="*/ 293257 h 322440"/>
              <a:gd name="connsiteX2" fmla="*/ 175098 w 4075890"/>
              <a:gd name="connsiteY2" fmla="*/ 273802 h 322440"/>
              <a:gd name="connsiteX3" fmla="*/ 223736 w 4075890"/>
              <a:gd name="connsiteY3" fmla="*/ 264074 h 322440"/>
              <a:gd name="connsiteX4" fmla="*/ 262647 w 4075890"/>
              <a:gd name="connsiteY4" fmla="*/ 254347 h 322440"/>
              <a:gd name="connsiteX5" fmla="*/ 321013 w 4075890"/>
              <a:gd name="connsiteY5" fmla="*/ 234891 h 322440"/>
              <a:gd name="connsiteX6" fmla="*/ 418290 w 4075890"/>
              <a:gd name="connsiteY6" fmla="*/ 215436 h 322440"/>
              <a:gd name="connsiteX7" fmla="*/ 1050587 w 4075890"/>
              <a:gd name="connsiteY7" fmla="*/ 225164 h 322440"/>
              <a:gd name="connsiteX8" fmla="*/ 1128409 w 4075890"/>
              <a:gd name="connsiteY8" fmla="*/ 234891 h 322440"/>
              <a:gd name="connsiteX9" fmla="*/ 1157592 w 4075890"/>
              <a:gd name="connsiteY9" fmla="*/ 254347 h 322440"/>
              <a:gd name="connsiteX10" fmla="*/ 1243261 w 4075890"/>
              <a:gd name="connsiteY10" fmla="*/ 274465 h 322440"/>
              <a:gd name="connsiteX11" fmla="*/ 1391055 w 4075890"/>
              <a:gd name="connsiteY11" fmla="*/ 254347 h 322440"/>
              <a:gd name="connsiteX12" fmla="*/ 1420238 w 4075890"/>
              <a:gd name="connsiteY12" fmla="*/ 244619 h 322440"/>
              <a:gd name="connsiteX13" fmla="*/ 1498060 w 4075890"/>
              <a:gd name="connsiteY13" fmla="*/ 225164 h 322440"/>
              <a:gd name="connsiteX14" fmla="*/ 1556426 w 4075890"/>
              <a:gd name="connsiteY14" fmla="*/ 205708 h 322440"/>
              <a:gd name="connsiteX15" fmla="*/ 1605064 w 4075890"/>
              <a:gd name="connsiteY15" fmla="*/ 195981 h 322440"/>
              <a:gd name="connsiteX16" fmla="*/ 1663430 w 4075890"/>
              <a:gd name="connsiteY16" fmla="*/ 176525 h 322440"/>
              <a:gd name="connsiteX17" fmla="*/ 1692613 w 4075890"/>
              <a:gd name="connsiteY17" fmla="*/ 166798 h 322440"/>
              <a:gd name="connsiteX18" fmla="*/ 1852788 w 4075890"/>
              <a:gd name="connsiteY18" fmla="*/ 131093 h 322440"/>
              <a:gd name="connsiteX19" fmla="*/ 2206300 w 4075890"/>
              <a:gd name="connsiteY19" fmla="*/ 109648 h 322440"/>
              <a:gd name="connsiteX20" fmla="*/ 2324911 w 4075890"/>
              <a:gd name="connsiteY20" fmla="*/ 195981 h 322440"/>
              <a:gd name="connsiteX21" fmla="*/ 2393004 w 4075890"/>
              <a:gd name="connsiteY21" fmla="*/ 215436 h 322440"/>
              <a:gd name="connsiteX22" fmla="*/ 2441643 w 4075890"/>
              <a:gd name="connsiteY22" fmla="*/ 234891 h 322440"/>
              <a:gd name="connsiteX23" fmla="*/ 2480553 w 4075890"/>
              <a:gd name="connsiteY23" fmla="*/ 244619 h 322440"/>
              <a:gd name="connsiteX24" fmla="*/ 2538919 w 4075890"/>
              <a:gd name="connsiteY24" fmla="*/ 264074 h 322440"/>
              <a:gd name="connsiteX25" fmla="*/ 2568102 w 4075890"/>
              <a:gd name="connsiteY25" fmla="*/ 273802 h 322440"/>
              <a:gd name="connsiteX26" fmla="*/ 2607013 w 4075890"/>
              <a:gd name="connsiteY26" fmla="*/ 283530 h 322440"/>
              <a:gd name="connsiteX27" fmla="*/ 2665379 w 4075890"/>
              <a:gd name="connsiteY27" fmla="*/ 302985 h 322440"/>
              <a:gd name="connsiteX28" fmla="*/ 2733473 w 4075890"/>
              <a:gd name="connsiteY28" fmla="*/ 312713 h 322440"/>
              <a:gd name="connsiteX29" fmla="*/ 2801566 w 4075890"/>
              <a:gd name="connsiteY29" fmla="*/ 295800 h 322440"/>
              <a:gd name="connsiteX30" fmla="*/ 2935874 w 4075890"/>
              <a:gd name="connsiteY30" fmla="*/ 265290 h 322440"/>
              <a:gd name="connsiteX31" fmla="*/ 3031161 w 4075890"/>
              <a:gd name="connsiteY31" fmla="*/ 225716 h 322440"/>
              <a:gd name="connsiteX32" fmla="*/ 3100581 w 4075890"/>
              <a:gd name="connsiteY32" fmla="*/ 221184 h 322440"/>
              <a:gd name="connsiteX33" fmla="*/ 3132307 w 4075890"/>
              <a:gd name="connsiteY33" fmla="*/ 222510 h 322440"/>
              <a:gd name="connsiteX34" fmla="*/ 3149110 w 4075890"/>
              <a:gd name="connsiteY34" fmla="*/ 223837 h 322440"/>
              <a:gd name="connsiteX35" fmla="*/ 3209464 w 4075890"/>
              <a:gd name="connsiteY35" fmla="*/ 198523 h 322440"/>
              <a:gd name="connsiteX36" fmla="*/ 3316578 w 4075890"/>
              <a:gd name="connsiteY36" fmla="*/ 188796 h 322440"/>
              <a:gd name="connsiteX37" fmla="*/ 3394953 w 4075890"/>
              <a:gd name="connsiteY37" fmla="*/ 157070 h 322440"/>
              <a:gd name="connsiteX38" fmla="*/ 3472775 w 4075890"/>
              <a:gd name="connsiteY38" fmla="*/ 127887 h 322440"/>
              <a:gd name="connsiteX39" fmla="*/ 3550596 w 4075890"/>
              <a:gd name="connsiteY39" fmla="*/ 118159 h 322440"/>
              <a:gd name="connsiteX40" fmla="*/ 3618690 w 4075890"/>
              <a:gd name="connsiteY40" fmla="*/ 108432 h 322440"/>
              <a:gd name="connsiteX41" fmla="*/ 3696511 w 4075890"/>
              <a:gd name="connsiteY41" fmla="*/ 88976 h 322440"/>
              <a:gd name="connsiteX42" fmla="*/ 3725694 w 4075890"/>
              <a:gd name="connsiteY42" fmla="*/ 79249 h 322440"/>
              <a:gd name="connsiteX43" fmla="*/ 3858013 w 4075890"/>
              <a:gd name="connsiteY43" fmla="*/ 2643 h 322440"/>
              <a:gd name="connsiteX44" fmla="*/ 3949430 w 4075890"/>
              <a:gd name="connsiteY44" fmla="*/ 40338 h 322440"/>
              <a:gd name="connsiteX45" fmla="*/ 4075890 w 4075890"/>
              <a:gd name="connsiteY45" fmla="*/ 50066 h 322440"/>
              <a:gd name="connsiteX0" fmla="*/ 0 w 4075890"/>
              <a:gd name="connsiteY0" fmla="*/ 322440 h 322440"/>
              <a:gd name="connsiteX1" fmla="*/ 145915 w 4075890"/>
              <a:gd name="connsiteY1" fmla="*/ 293257 h 322440"/>
              <a:gd name="connsiteX2" fmla="*/ 175098 w 4075890"/>
              <a:gd name="connsiteY2" fmla="*/ 273802 h 322440"/>
              <a:gd name="connsiteX3" fmla="*/ 223736 w 4075890"/>
              <a:gd name="connsiteY3" fmla="*/ 264074 h 322440"/>
              <a:gd name="connsiteX4" fmla="*/ 262647 w 4075890"/>
              <a:gd name="connsiteY4" fmla="*/ 254347 h 322440"/>
              <a:gd name="connsiteX5" fmla="*/ 321013 w 4075890"/>
              <a:gd name="connsiteY5" fmla="*/ 234891 h 322440"/>
              <a:gd name="connsiteX6" fmla="*/ 418290 w 4075890"/>
              <a:gd name="connsiteY6" fmla="*/ 215436 h 322440"/>
              <a:gd name="connsiteX7" fmla="*/ 1050587 w 4075890"/>
              <a:gd name="connsiteY7" fmla="*/ 225164 h 322440"/>
              <a:gd name="connsiteX8" fmla="*/ 1128409 w 4075890"/>
              <a:gd name="connsiteY8" fmla="*/ 234891 h 322440"/>
              <a:gd name="connsiteX9" fmla="*/ 1157592 w 4075890"/>
              <a:gd name="connsiteY9" fmla="*/ 254347 h 322440"/>
              <a:gd name="connsiteX10" fmla="*/ 1243261 w 4075890"/>
              <a:gd name="connsiteY10" fmla="*/ 274465 h 322440"/>
              <a:gd name="connsiteX11" fmla="*/ 1391055 w 4075890"/>
              <a:gd name="connsiteY11" fmla="*/ 254347 h 322440"/>
              <a:gd name="connsiteX12" fmla="*/ 1420238 w 4075890"/>
              <a:gd name="connsiteY12" fmla="*/ 244619 h 322440"/>
              <a:gd name="connsiteX13" fmla="*/ 1498060 w 4075890"/>
              <a:gd name="connsiteY13" fmla="*/ 225164 h 322440"/>
              <a:gd name="connsiteX14" fmla="*/ 1556426 w 4075890"/>
              <a:gd name="connsiteY14" fmla="*/ 205708 h 322440"/>
              <a:gd name="connsiteX15" fmla="*/ 1605064 w 4075890"/>
              <a:gd name="connsiteY15" fmla="*/ 195981 h 322440"/>
              <a:gd name="connsiteX16" fmla="*/ 1663430 w 4075890"/>
              <a:gd name="connsiteY16" fmla="*/ 176525 h 322440"/>
              <a:gd name="connsiteX17" fmla="*/ 1692613 w 4075890"/>
              <a:gd name="connsiteY17" fmla="*/ 166798 h 322440"/>
              <a:gd name="connsiteX18" fmla="*/ 1852788 w 4075890"/>
              <a:gd name="connsiteY18" fmla="*/ 131093 h 322440"/>
              <a:gd name="connsiteX19" fmla="*/ 2206300 w 4075890"/>
              <a:gd name="connsiteY19" fmla="*/ 109648 h 322440"/>
              <a:gd name="connsiteX20" fmla="*/ 2324911 w 4075890"/>
              <a:gd name="connsiteY20" fmla="*/ 195981 h 322440"/>
              <a:gd name="connsiteX21" fmla="*/ 2393004 w 4075890"/>
              <a:gd name="connsiteY21" fmla="*/ 215436 h 322440"/>
              <a:gd name="connsiteX22" fmla="*/ 2441643 w 4075890"/>
              <a:gd name="connsiteY22" fmla="*/ 234891 h 322440"/>
              <a:gd name="connsiteX23" fmla="*/ 2480553 w 4075890"/>
              <a:gd name="connsiteY23" fmla="*/ 244619 h 322440"/>
              <a:gd name="connsiteX24" fmla="*/ 2538919 w 4075890"/>
              <a:gd name="connsiteY24" fmla="*/ 264074 h 322440"/>
              <a:gd name="connsiteX25" fmla="*/ 2568102 w 4075890"/>
              <a:gd name="connsiteY25" fmla="*/ 273802 h 322440"/>
              <a:gd name="connsiteX26" fmla="*/ 2607013 w 4075890"/>
              <a:gd name="connsiteY26" fmla="*/ 283530 h 322440"/>
              <a:gd name="connsiteX27" fmla="*/ 2665379 w 4075890"/>
              <a:gd name="connsiteY27" fmla="*/ 302985 h 322440"/>
              <a:gd name="connsiteX28" fmla="*/ 2733473 w 4075890"/>
              <a:gd name="connsiteY28" fmla="*/ 312713 h 322440"/>
              <a:gd name="connsiteX29" fmla="*/ 2801566 w 4075890"/>
              <a:gd name="connsiteY29" fmla="*/ 295800 h 322440"/>
              <a:gd name="connsiteX30" fmla="*/ 2935874 w 4075890"/>
              <a:gd name="connsiteY30" fmla="*/ 265290 h 322440"/>
              <a:gd name="connsiteX31" fmla="*/ 3031161 w 4075890"/>
              <a:gd name="connsiteY31" fmla="*/ 225716 h 322440"/>
              <a:gd name="connsiteX32" fmla="*/ 3100581 w 4075890"/>
              <a:gd name="connsiteY32" fmla="*/ 221184 h 322440"/>
              <a:gd name="connsiteX33" fmla="*/ 3132307 w 4075890"/>
              <a:gd name="connsiteY33" fmla="*/ 222510 h 322440"/>
              <a:gd name="connsiteX34" fmla="*/ 3149110 w 4075890"/>
              <a:gd name="connsiteY34" fmla="*/ 223837 h 322440"/>
              <a:gd name="connsiteX35" fmla="*/ 3209464 w 4075890"/>
              <a:gd name="connsiteY35" fmla="*/ 198523 h 322440"/>
              <a:gd name="connsiteX36" fmla="*/ 3316578 w 4075890"/>
              <a:gd name="connsiteY36" fmla="*/ 188796 h 322440"/>
              <a:gd name="connsiteX37" fmla="*/ 3394953 w 4075890"/>
              <a:gd name="connsiteY37" fmla="*/ 157070 h 322440"/>
              <a:gd name="connsiteX38" fmla="*/ 3472775 w 4075890"/>
              <a:gd name="connsiteY38" fmla="*/ 127887 h 322440"/>
              <a:gd name="connsiteX39" fmla="*/ 3550596 w 4075890"/>
              <a:gd name="connsiteY39" fmla="*/ 118159 h 322440"/>
              <a:gd name="connsiteX40" fmla="*/ 3618690 w 4075890"/>
              <a:gd name="connsiteY40" fmla="*/ 108432 h 322440"/>
              <a:gd name="connsiteX41" fmla="*/ 3696511 w 4075890"/>
              <a:gd name="connsiteY41" fmla="*/ 88976 h 322440"/>
              <a:gd name="connsiteX42" fmla="*/ 3725694 w 4075890"/>
              <a:gd name="connsiteY42" fmla="*/ 53272 h 322440"/>
              <a:gd name="connsiteX43" fmla="*/ 3858013 w 4075890"/>
              <a:gd name="connsiteY43" fmla="*/ 2643 h 322440"/>
              <a:gd name="connsiteX44" fmla="*/ 3949430 w 4075890"/>
              <a:gd name="connsiteY44" fmla="*/ 40338 h 322440"/>
              <a:gd name="connsiteX45" fmla="*/ 4075890 w 4075890"/>
              <a:gd name="connsiteY45" fmla="*/ 50066 h 322440"/>
              <a:gd name="connsiteX0" fmla="*/ 0 w 4075890"/>
              <a:gd name="connsiteY0" fmla="*/ 322723 h 322723"/>
              <a:gd name="connsiteX1" fmla="*/ 145915 w 4075890"/>
              <a:gd name="connsiteY1" fmla="*/ 293540 h 322723"/>
              <a:gd name="connsiteX2" fmla="*/ 175098 w 4075890"/>
              <a:gd name="connsiteY2" fmla="*/ 274085 h 322723"/>
              <a:gd name="connsiteX3" fmla="*/ 223736 w 4075890"/>
              <a:gd name="connsiteY3" fmla="*/ 264357 h 322723"/>
              <a:gd name="connsiteX4" fmla="*/ 262647 w 4075890"/>
              <a:gd name="connsiteY4" fmla="*/ 254630 h 322723"/>
              <a:gd name="connsiteX5" fmla="*/ 321013 w 4075890"/>
              <a:gd name="connsiteY5" fmla="*/ 235174 h 322723"/>
              <a:gd name="connsiteX6" fmla="*/ 418290 w 4075890"/>
              <a:gd name="connsiteY6" fmla="*/ 215719 h 322723"/>
              <a:gd name="connsiteX7" fmla="*/ 1050587 w 4075890"/>
              <a:gd name="connsiteY7" fmla="*/ 225447 h 322723"/>
              <a:gd name="connsiteX8" fmla="*/ 1128409 w 4075890"/>
              <a:gd name="connsiteY8" fmla="*/ 235174 h 322723"/>
              <a:gd name="connsiteX9" fmla="*/ 1157592 w 4075890"/>
              <a:gd name="connsiteY9" fmla="*/ 254630 h 322723"/>
              <a:gd name="connsiteX10" fmla="*/ 1243261 w 4075890"/>
              <a:gd name="connsiteY10" fmla="*/ 274748 h 322723"/>
              <a:gd name="connsiteX11" fmla="*/ 1391055 w 4075890"/>
              <a:gd name="connsiteY11" fmla="*/ 254630 h 322723"/>
              <a:gd name="connsiteX12" fmla="*/ 1420238 w 4075890"/>
              <a:gd name="connsiteY12" fmla="*/ 244902 h 322723"/>
              <a:gd name="connsiteX13" fmla="*/ 1498060 w 4075890"/>
              <a:gd name="connsiteY13" fmla="*/ 225447 h 322723"/>
              <a:gd name="connsiteX14" fmla="*/ 1556426 w 4075890"/>
              <a:gd name="connsiteY14" fmla="*/ 205991 h 322723"/>
              <a:gd name="connsiteX15" fmla="*/ 1605064 w 4075890"/>
              <a:gd name="connsiteY15" fmla="*/ 196264 h 322723"/>
              <a:gd name="connsiteX16" fmla="*/ 1663430 w 4075890"/>
              <a:gd name="connsiteY16" fmla="*/ 176808 h 322723"/>
              <a:gd name="connsiteX17" fmla="*/ 1692613 w 4075890"/>
              <a:gd name="connsiteY17" fmla="*/ 167081 h 322723"/>
              <a:gd name="connsiteX18" fmla="*/ 1852788 w 4075890"/>
              <a:gd name="connsiteY18" fmla="*/ 131376 h 322723"/>
              <a:gd name="connsiteX19" fmla="*/ 2206300 w 4075890"/>
              <a:gd name="connsiteY19" fmla="*/ 109931 h 322723"/>
              <a:gd name="connsiteX20" fmla="*/ 2324911 w 4075890"/>
              <a:gd name="connsiteY20" fmla="*/ 196264 h 322723"/>
              <a:gd name="connsiteX21" fmla="*/ 2393004 w 4075890"/>
              <a:gd name="connsiteY21" fmla="*/ 215719 h 322723"/>
              <a:gd name="connsiteX22" fmla="*/ 2441643 w 4075890"/>
              <a:gd name="connsiteY22" fmla="*/ 235174 h 322723"/>
              <a:gd name="connsiteX23" fmla="*/ 2480553 w 4075890"/>
              <a:gd name="connsiteY23" fmla="*/ 244902 h 322723"/>
              <a:gd name="connsiteX24" fmla="*/ 2538919 w 4075890"/>
              <a:gd name="connsiteY24" fmla="*/ 264357 h 322723"/>
              <a:gd name="connsiteX25" fmla="*/ 2568102 w 4075890"/>
              <a:gd name="connsiteY25" fmla="*/ 274085 h 322723"/>
              <a:gd name="connsiteX26" fmla="*/ 2607013 w 4075890"/>
              <a:gd name="connsiteY26" fmla="*/ 283813 h 322723"/>
              <a:gd name="connsiteX27" fmla="*/ 2665379 w 4075890"/>
              <a:gd name="connsiteY27" fmla="*/ 303268 h 322723"/>
              <a:gd name="connsiteX28" fmla="*/ 2733473 w 4075890"/>
              <a:gd name="connsiteY28" fmla="*/ 312996 h 322723"/>
              <a:gd name="connsiteX29" fmla="*/ 2801566 w 4075890"/>
              <a:gd name="connsiteY29" fmla="*/ 296083 h 322723"/>
              <a:gd name="connsiteX30" fmla="*/ 2935874 w 4075890"/>
              <a:gd name="connsiteY30" fmla="*/ 265573 h 322723"/>
              <a:gd name="connsiteX31" fmla="*/ 3031161 w 4075890"/>
              <a:gd name="connsiteY31" fmla="*/ 225999 h 322723"/>
              <a:gd name="connsiteX32" fmla="*/ 3100581 w 4075890"/>
              <a:gd name="connsiteY32" fmla="*/ 221467 h 322723"/>
              <a:gd name="connsiteX33" fmla="*/ 3132307 w 4075890"/>
              <a:gd name="connsiteY33" fmla="*/ 222793 h 322723"/>
              <a:gd name="connsiteX34" fmla="*/ 3149110 w 4075890"/>
              <a:gd name="connsiteY34" fmla="*/ 224120 h 322723"/>
              <a:gd name="connsiteX35" fmla="*/ 3209464 w 4075890"/>
              <a:gd name="connsiteY35" fmla="*/ 198806 h 322723"/>
              <a:gd name="connsiteX36" fmla="*/ 3316578 w 4075890"/>
              <a:gd name="connsiteY36" fmla="*/ 189079 h 322723"/>
              <a:gd name="connsiteX37" fmla="*/ 3394953 w 4075890"/>
              <a:gd name="connsiteY37" fmla="*/ 157353 h 322723"/>
              <a:gd name="connsiteX38" fmla="*/ 3472775 w 4075890"/>
              <a:gd name="connsiteY38" fmla="*/ 128170 h 322723"/>
              <a:gd name="connsiteX39" fmla="*/ 3550596 w 4075890"/>
              <a:gd name="connsiteY39" fmla="*/ 118442 h 322723"/>
              <a:gd name="connsiteX40" fmla="*/ 3618690 w 4075890"/>
              <a:gd name="connsiteY40" fmla="*/ 108715 h 322723"/>
              <a:gd name="connsiteX41" fmla="*/ 3696511 w 4075890"/>
              <a:gd name="connsiteY41" fmla="*/ 89259 h 322723"/>
              <a:gd name="connsiteX42" fmla="*/ 3725694 w 4075890"/>
              <a:gd name="connsiteY42" fmla="*/ 53555 h 322723"/>
              <a:gd name="connsiteX43" fmla="*/ 3858013 w 4075890"/>
              <a:gd name="connsiteY43" fmla="*/ 2926 h 322723"/>
              <a:gd name="connsiteX44" fmla="*/ 4001385 w 4075890"/>
              <a:gd name="connsiteY44" fmla="*/ 35425 h 322723"/>
              <a:gd name="connsiteX45" fmla="*/ 4075890 w 4075890"/>
              <a:gd name="connsiteY45" fmla="*/ 50349 h 322723"/>
              <a:gd name="connsiteX0" fmla="*/ 0 w 4091477"/>
              <a:gd name="connsiteY0" fmla="*/ 322990 h 322990"/>
              <a:gd name="connsiteX1" fmla="*/ 145915 w 4091477"/>
              <a:gd name="connsiteY1" fmla="*/ 293807 h 322990"/>
              <a:gd name="connsiteX2" fmla="*/ 175098 w 4091477"/>
              <a:gd name="connsiteY2" fmla="*/ 274352 h 322990"/>
              <a:gd name="connsiteX3" fmla="*/ 223736 w 4091477"/>
              <a:gd name="connsiteY3" fmla="*/ 264624 h 322990"/>
              <a:gd name="connsiteX4" fmla="*/ 262647 w 4091477"/>
              <a:gd name="connsiteY4" fmla="*/ 254897 h 322990"/>
              <a:gd name="connsiteX5" fmla="*/ 321013 w 4091477"/>
              <a:gd name="connsiteY5" fmla="*/ 235441 h 322990"/>
              <a:gd name="connsiteX6" fmla="*/ 418290 w 4091477"/>
              <a:gd name="connsiteY6" fmla="*/ 215986 h 322990"/>
              <a:gd name="connsiteX7" fmla="*/ 1050587 w 4091477"/>
              <a:gd name="connsiteY7" fmla="*/ 225714 h 322990"/>
              <a:gd name="connsiteX8" fmla="*/ 1128409 w 4091477"/>
              <a:gd name="connsiteY8" fmla="*/ 235441 h 322990"/>
              <a:gd name="connsiteX9" fmla="*/ 1157592 w 4091477"/>
              <a:gd name="connsiteY9" fmla="*/ 254897 h 322990"/>
              <a:gd name="connsiteX10" fmla="*/ 1243261 w 4091477"/>
              <a:gd name="connsiteY10" fmla="*/ 275015 h 322990"/>
              <a:gd name="connsiteX11" fmla="*/ 1391055 w 4091477"/>
              <a:gd name="connsiteY11" fmla="*/ 254897 h 322990"/>
              <a:gd name="connsiteX12" fmla="*/ 1420238 w 4091477"/>
              <a:gd name="connsiteY12" fmla="*/ 245169 h 322990"/>
              <a:gd name="connsiteX13" fmla="*/ 1498060 w 4091477"/>
              <a:gd name="connsiteY13" fmla="*/ 225714 h 322990"/>
              <a:gd name="connsiteX14" fmla="*/ 1556426 w 4091477"/>
              <a:gd name="connsiteY14" fmla="*/ 206258 h 322990"/>
              <a:gd name="connsiteX15" fmla="*/ 1605064 w 4091477"/>
              <a:gd name="connsiteY15" fmla="*/ 196531 h 322990"/>
              <a:gd name="connsiteX16" fmla="*/ 1663430 w 4091477"/>
              <a:gd name="connsiteY16" fmla="*/ 177075 h 322990"/>
              <a:gd name="connsiteX17" fmla="*/ 1692613 w 4091477"/>
              <a:gd name="connsiteY17" fmla="*/ 167348 h 322990"/>
              <a:gd name="connsiteX18" fmla="*/ 1852788 w 4091477"/>
              <a:gd name="connsiteY18" fmla="*/ 131643 h 322990"/>
              <a:gd name="connsiteX19" fmla="*/ 2206300 w 4091477"/>
              <a:gd name="connsiteY19" fmla="*/ 110198 h 322990"/>
              <a:gd name="connsiteX20" fmla="*/ 2324911 w 4091477"/>
              <a:gd name="connsiteY20" fmla="*/ 196531 h 322990"/>
              <a:gd name="connsiteX21" fmla="*/ 2393004 w 4091477"/>
              <a:gd name="connsiteY21" fmla="*/ 215986 h 322990"/>
              <a:gd name="connsiteX22" fmla="*/ 2441643 w 4091477"/>
              <a:gd name="connsiteY22" fmla="*/ 235441 h 322990"/>
              <a:gd name="connsiteX23" fmla="*/ 2480553 w 4091477"/>
              <a:gd name="connsiteY23" fmla="*/ 245169 h 322990"/>
              <a:gd name="connsiteX24" fmla="*/ 2538919 w 4091477"/>
              <a:gd name="connsiteY24" fmla="*/ 264624 h 322990"/>
              <a:gd name="connsiteX25" fmla="*/ 2568102 w 4091477"/>
              <a:gd name="connsiteY25" fmla="*/ 274352 h 322990"/>
              <a:gd name="connsiteX26" fmla="*/ 2607013 w 4091477"/>
              <a:gd name="connsiteY26" fmla="*/ 284080 h 322990"/>
              <a:gd name="connsiteX27" fmla="*/ 2665379 w 4091477"/>
              <a:gd name="connsiteY27" fmla="*/ 303535 h 322990"/>
              <a:gd name="connsiteX28" fmla="*/ 2733473 w 4091477"/>
              <a:gd name="connsiteY28" fmla="*/ 313263 h 322990"/>
              <a:gd name="connsiteX29" fmla="*/ 2801566 w 4091477"/>
              <a:gd name="connsiteY29" fmla="*/ 296350 h 322990"/>
              <a:gd name="connsiteX30" fmla="*/ 2935874 w 4091477"/>
              <a:gd name="connsiteY30" fmla="*/ 265840 h 322990"/>
              <a:gd name="connsiteX31" fmla="*/ 3031161 w 4091477"/>
              <a:gd name="connsiteY31" fmla="*/ 226266 h 322990"/>
              <a:gd name="connsiteX32" fmla="*/ 3100581 w 4091477"/>
              <a:gd name="connsiteY32" fmla="*/ 221734 h 322990"/>
              <a:gd name="connsiteX33" fmla="*/ 3132307 w 4091477"/>
              <a:gd name="connsiteY33" fmla="*/ 223060 h 322990"/>
              <a:gd name="connsiteX34" fmla="*/ 3149110 w 4091477"/>
              <a:gd name="connsiteY34" fmla="*/ 224387 h 322990"/>
              <a:gd name="connsiteX35" fmla="*/ 3209464 w 4091477"/>
              <a:gd name="connsiteY35" fmla="*/ 199073 h 322990"/>
              <a:gd name="connsiteX36" fmla="*/ 3316578 w 4091477"/>
              <a:gd name="connsiteY36" fmla="*/ 189346 h 322990"/>
              <a:gd name="connsiteX37" fmla="*/ 3394953 w 4091477"/>
              <a:gd name="connsiteY37" fmla="*/ 157620 h 322990"/>
              <a:gd name="connsiteX38" fmla="*/ 3472775 w 4091477"/>
              <a:gd name="connsiteY38" fmla="*/ 128437 h 322990"/>
              <a:gd name="connsiteX39" fmla="*/ 3550596 w 4091477"/>
              <a:gd name="connsiteY39" fmla="*/ 118709 h 322990"/>
              <a:gd name="connsiteX40" fmla="*/ 3618690 w 4091477"/>
              <a:gd name="connsiteY40" fmla="*/ 108982 h 322990"/>
              <a:gd name="connsiteX41" fmla="*/ 3696511 w 4091477"/>
              <a:gd name="connsiteY41" fmla="*/ 89526 h 322990"/>
              <a:gd name="connsiteX42" fmla="*/ 3725694 w 4091477"/>
              <a:gd name="connsiteY42" fmla="*/ 53822 h 322990"/>
              <a:gd name="connsiteX43" fmla="*/ 3858013 w 4091477"/>
              <a:gd name="connsiteY43" fmla="*/ 3193 h 322990"/>
              <a:gd name="connsiteX44" fmla="*/ 4001385 w 4091477"/>
              <a:gd name="connsiteY44" fmla="*/ 35692 h 322990"/>
              <a:gd name="connsiteX45" fmla="*/ 4091477 w 4091477"/>
              <a:gd name="connsiteY45" fmla="*/ 76593 h 322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091477" h="322990">
                <a:moveTo>
                  <a:pt x="0" y="322990"/>
                </a:moveTo>
                <a:cubicBezTo>
                  <a:pt x="33866" y="319227"/>
                  <a:pt x="111423" y="316801"/>
                  <a:pt x="145915" y="293807"/>
                </a:cubicBezTo>
                <a:cubicBezTo>
                  <a:pt x="155643" y="287322"/>
                  <a:pt x="164151" y="278457"/>
                  <a:pt x="175098" y="274352"/>
                </a:cubicBezTo>
                <a:cubicBezTo>
                  <a:pt x="190579" y="268547"/>
                  <a:pt x="207596" y="268211"/>
                  <a:pt x="223736" y="264624"/>
                </a:cubicBezTo>
                <a:cubicBezTo>
                  <a:pt x="236787" y="261724"/>
                  <a:pt x="249841" y="258739"/>
                  <a:pt x="262647" y="254897"/>
                </a:cubicBezTo>
                <a:cubicBezTo>
                  <a:pt x="282290" y="249004"/>
                  <a:pt x="300903" y="239463"/>
                  <a:pt x="321013" y="235441"/>
                </a:cubicBezTo>
                <a:lnTo>
                  <a:pt x="418290" y="215986"/>
                </a:lnTo>
                <a:lnTo>
                  <a:pt x="1050587" y="225714"/>
                </a:lnTo>
                <a:cubicBezTo>
                  <a:pt x="1076720" y="226430"/>
                  <a:pt x="1103188" y="228562"/>
                  <a:pt x="1128409" y="235441"/>
                </a:cubicBezTo>
                <a:cubicBezTo>
                  <a:pt x="1139688" y="238517"/>
                  <a:pt x="1138450" y="248301"/>
                  <a:pt x="1157592" y="254897"/>
                </a:cubicBezTo>
                <a:cubicBezTo>
                  <a:pt x="1176734" y="261493"/>
                  <a:pt x="1230291" y="271773"/>
                  <a:pt x="1243261" y="275015"/>
                </a:cubicBezTo>
                <a:cubicBezTo>
                  <a:pt x="1308112" y="271773"/>
                  <a:pt x="1361559" y="259871"/>
                  <a:pt x="1391055" y="254897"/>
                </a:cubicBezTo>
                <a:cubicBezTo>
                  <a:pt x="1420551" y="249923"/>
                  <a:pt x="1410345" y="247867"/>
                  <a:pt x="1420238" y="245169"/>
                </a:cubicBezTo>
                <a:cubicBezTo>
                  <a:pt x="1446035" y="238134"/>
                  <a:pt x="1472693" y="234170"/>
                  <a:pt x="1498060" y="225714"/>
                </a:cubicBezTo>
                <a:cubicBezTo>
                  <a:pt x="1517515" y="219229"/>
                  <a:pt x="1536316" y="210280"/>
                  <a:pt x="1556426" y="206258"/>
                </a:cubicBezTo>
                <a:cubicBezTo>
                  <a:pt x="1572639" y="203016"/>
                  <a:pt x="1589113" y="200881"/>
                  <a:pt x="1605064" y="196531"/>
                </a:cubicBezTo>
                <a:cubicBezTo>
                  <a:pt x="1624849" y="191135"/>
                  <a:pt x="1643975" y="183560"/>
                  <a:pt x="1663430" y="177075"/>
                </a:cubicBezTo>
                <a:cubicBezTo>
                  <a:pt x="1673158" y="173832"/>
                  <a:pt x="1661053" y="174920"/>
                  <a:pt x="1692613" y="167348"/>
                </a:cubicBezTo>
                <a:cubicBezTo>
                  <a:pt x="1724173" y="159776"/>
                  <a:pt x="1799396" y="143545"/>
                  <a:pt x="1852788" y="131643"/>
                </a:cubicBezTo>
                <a:cubicBezTo>
                  <a:pt x="1953307" y="134886"/>
                  <a:pt x="2127613" y="99383"/>
                  <a:pt x="2206300" y="110198"/>
                </a:cubicBezTo>
                <a:cubicBezTo>
                  <a:pt x="2284987" y="121013"/>
                  <a:pt x="2293794" y="178900"/>
                  <a:pt x="2324911" y="196531"/>
                </a:cubicBezTo>
                <a:cubicBezTo>
                  <a:pt x="2356028" y="214162"/>
                  <a:pt x="2370313" y="207477"/>
                  <a:pt x="2393004" y="215986"/>
                </a:cubicBezTo>
                <a:cubicBezTo>
                  <a:pt x="2409354" y="222117"/>
                  <a:pt x="2425077" y="229919"/>
                  <a:pt x="2441643" y="235441"/>
                </a:cubicBezTo>
                <a:cubicBezTo>
                  <a:pt x="2454326" y="239669"/>
                  <a:pt x="2467748" y="241327"/>
                  <a:pt x="2480553" y="245169"/>
                </a:cubicBezTo>
                <a:cubicBezTo>
                  <a:pt x="2500196" y="251062"/>
                  <a:pt x="2519464" y="258139"/>
                  <a:pt x="2538919" y="264624"/>
                </a:cubicBezTo>
                <a:cubicBezTo>
                  <a:pt x="2548647" y="267867"/>
                  <a:pt x="2558154" y="271865"/>
                  <a:pt x="2568102" y="274352"/>
                </a:cubicBezTo>
                <a:cubicBezTo>
                  <a:pt x="2581072" y="277595"/>
                  <a:pt x="2594207" y="280238"/>
                  <a:pt x="2607013" y="284080"/>
                </a:cubicBezTo>
                <a:cubicBezTo>
                  <a:pt x="2626656" y="289973"/>
                  <a:pt x="2645077" y="300635"/>
                  <a:pt x="2665379" y="303535"/>
                </a:cubicBezTo>
                <a:lnTo>
                  <a:pt x="2733473" y="313263"/>
                </a:lnTo>
                <a:cubicBezTo>
                  <a:pt x="2747234" y="317850"/>
                  <a:pt x="2767833" y="304254"/>
                  <a:pt x="2801566" y="296350"/>
                </a:cubicBezTo>
                <a:cubicBezTo>
                  <a:pt x="2835299" y="288446"/>
                  <a:pt x="2906691" y="269083"/>
                  <a:pt x="2935874" y="265840"/>
                </a:cubicBezTo>
                <a:cubicBezTo>
                  <a:pt x="2996427" y="245657"/>
                  <a:pt x="3003710" y="233617"/>
                  <a:pt x="3031161" y="226266"/>
                </a:cubicBezTo>
                <a:cubicBezTo>
                  <a:pt x="3058612" y="218915"/>
                  <a:pt x="3083723" y="222268"/>
                  <a:pt x="3100581" y="221734"/>
                </a:cubicBezTo>
                <a:cubicBezTo>
                  <a:pt x="3117439" y="221200"/>
                  <a:pt x="3124219" y="222618"/>
                  <a:pt x="3132307" y="223060"/>
                </a:cubicBezTo>
                <a:cubicBezTo>
                  <a:pt x="3140395" y="223502"/>
                  <a:pt x="3136250" y="228385"/>
                  <a:pt x="3149110" y="224387"/>
                </a:cubicBezTo>
                <a:cubicBezTo>
                  <a:pt x="3161970" y="220389"/>
                  <a:pt x="3181553" y="204913"/>
                  <a:pt x="3209464" y="199073"/>
                </a:cubicBezTo>
                <a:cubicBezTo>
                  <a:pt x="3237375" y="193233"/>
                  <a:pt x="3285663" y="196255"/>
                  <a:pt x="3316578" y="189346"/>
                </a:cubicBezTo>
                <a:cubicBezTo>
                  <a:pt x="3347493" y="182437"/>
                  <a:pt x="3368920" y="167771"/>
                  <a:pt x="3394953" y="157620"/>
                </a:cubicBezTo>
                <a:cubicBezTo>
                  <a:pt x="3420986" y="147469"/>
                  <a:pt x="3445898" y="135156"/>
                  <a:pt x="3472775" y="128437"/>
                </a:cubicBezTo>
                <a:cubicBezTo>
                  <a:pt x="3498137" y="122097"/>
                  <a:pt x="3524683" y="122164"/>
                  <a:pt x="3550596" y="118709"/>
                </a:cubicBezTo>
                <a:lnTo>
                  <a:pt x="3618690" y="108982"/>
                </a:lnTo>
                <a:cubicBezTo>
                  <a:pt x="3685389" y="86748"/>
                  <a:pt x="3678677" y="98719"/>
                  <a:pt x="3696511" y="89526"/>
                </a:cubicBezTo>
                <a:cubicBezTo>
                  <a:pt x="3714345" y="80333"/>
                  <a:pt x="3698777" y="68211"/>
                  <a:pt x="3725694" y="53822"/>
                </a:cubicBezTo>
                <a:cubicBezTo>
                  <a:pt x="3752611" y="39433"/>
                  <a:pt x="3819571" y="8685"/>
                  <a:pt x="3858013" y="3193"/>
                </a:cubicBezTo>
                <a:cubicBezTo>
                  <a:pt x="3899052" y="-10486"/>
                  <a:pt x="3962474" y="23459"/>
                  <a:pt x="4001385" y="35692"/>
                </a:cubicBezTo>
                <a:cubicBezTo>
                  <a:pt x="4040296" y="47925"/>
                  <a:pt x="4091477" y="76593"/>
                  <a:pt x="4091477" y="76593"/>
                </a:cubicBezTo>
              </a:path>
            </a:pathLst>
          </a:custGeom>
          <a:noFill/>
          <a:ln w="444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35691"/>
            <a:endParaRPr lang="en-AU" sz="1251">
              <a:solidFill>
                <a:prstClr val="white"/>
              </a:solidFill>
              <a:latin typeface="Calibri" panose="020F0502020204030204"/>
            </a:endParaRPr>
          </a:p>
        </p:txBody>
      </p:sp>
      <p:sp>
        <p:nvSpPr>
          <p:cNvPr id="33" name="TextBox 32">
            <a:extLst>
              <a:ext uri="{FF2B5EF4-FFF2-40B4-BE49-F238E27FC236}">
                <a16:creationId xmlns:a16="http://schemas.microsoft.com/office/drawing/2014/main" id="{BA7CA2C5-8B9D-4FA5-AB22-741F0F1134D4}"/>
              </a:ext>
            </a:extLst>
          </p:cNvPr>
          <p:cNvSpPr txBox="1"/>
          <p:nvPr/>
        </p:nvSpPr>
        <p:spPr>
          <a:xfrm>
            <a:off x="8779127" y="3741889"/>
            <a:ext cx="856325" cy="327782"/>
          </a:xfrm>
          <a:prstGeom prst="rect">
            <a:avLst/>
          </a:prstGeom>
          <a:noFill/>
        </p:spPr>
        <p:txBody>
          <a:bodyPr wrap="none" rtlCol="0">
            <a:spAutoFit/>
          </a:bodyPr>
          <a:lstStyle/>
          <a:p>
            <a:pPr algn="ctr" defTabSz="635691"/>
            <a:r>
              <a:rPr lang="en-AU" sz="765" dirty="0">
                <a:solidFill>
                  <a:prstClr val="black"/>
                </a:solidFill>
                <a:latin typeface="Calibri" panose="020F0502020204030204"/>
              </a:rPr>
              <a:t>Grade Thickness </a:t>
            </a:r>
          </a:p>
          <a:p>
            <a:pPr algn="ctr" defTabSz="635691"/>
            <a:r>
              <a:rPr lang="en-AU" sz="765" dirty="0">
                <a:solidFill>
                  <a:prstClr val="black"/>
                </a:solidFill>
                <a:latin typeface="Calibri" panose="020F0502020204030204"/>
              </a:rPr>
              <a:t>Contours</a:t>
            </a:r>
          </a:p>
        </p:txBody>
      </p:sp>
      <p:cxnSp>
        <p:nvCxnSpPr>
          <p:cNvPr id="34" name="Straight Arrow Connector 33">
            <a:extLst>
              <a:ext uri="{FF2B5EF4-FFF2-40B4-BE49-F238E27FC236}">
                <a16:creationId xmlns:a16="http://schemas.microsoft.com/office/drawing/2014/main" id="{4CA2DE7B-5F89-456E-9235-A776BBA4F782}"/>
              </a:ext>
            </a:extLst>
          </p:cNvPr>
          <p:cNvCxnSpPr/>
          <p:nvPr/>
        </p:nvCxnSpPr>
        <p:spPr>
          <a:xfrm flipH="1" flipV="1">
            <a:off x="9104309" y="3488229"/>
            <a:ext cx="142721" cy="2419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9ECB8B28-9539-4BEB-B612-BC9B3D9CBBE7}"/>
              </a:ext>
            </a:extLst>
          </p:cNvPr>
          <p:cNvCxnSpPr/>
          <p:nvPr/>
        </p:nvCxnSpPr>
        <p:spPr>
          <a:xfrm flipH="1" flipV="1">
            <a:off x="8648471" y="3838802"/>
            <a:ext cx="294237" cy="864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36" name="Picture 35">
            <a:extLst>
              <a:ext uri="{FF2B5EF4-FFF2-40B4-BE49-F238E27FC236}">
                <a16:creationId xmlns:a16="http://schemas.microsoft.com/office/drawing/2014/main" id="{9C08E966-98D8-4EED-96D2-77D1F230D8E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22716" r="68080" b="46591"/>
          <a:stretch/>
        </p:blipFill>
        <p:spPr>
          <a:xfrm>
            <a:off x="6198849" y="2178918"/>
            <a:ext cx="560728" cy="763643"/>
          </a:xfrm>
          <a:prstGeom prst="rect">
            <a:avLst/>
          </a:prstGeom>
        </p:spPr>
      </p:pic>
      <p:pic>
        <p:nvPicPr>
          <p:cNvPr id="37" name="Picture 36">
            <a:extLst>
              <a:ext uri="{FF2B5EF4-FFF2-40B4-BE49-F238E27FC236}">
                <a16:creationId xmlns:a16="http://schemas.microsoft.com/office/drawing/2014/main" id="{674E3785-D4FA-4823-ADBD-BB0025AA9518}"/>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101" r="42212" b="78074"/>
          <a:stretch/>
        </p:blipFill>
        <p:spPr>
          <a:xfrm>
            <a:off x="6456463" y="5957116"/>
            <a:ext cx="1015149" cy="542989"/>
          </a:xfrm>
          <a:prstGeom prst="rect">
            <a:avLst/>
          </a:prstGeom>
        </p:spPr>
      </p:pic>
      <p:sp>
        <p:nvSpPr>
          <p:cNvPr id="38" name="TextBox 37">
            <a:extLst>
              <a:ext uri="{FF2B5EF4-FFF2-40B4-BE49-F238E27FC236}">
                <a16:creationId xmlns:a16="http://schemas.microsoft.com/office/drawing/2014/main" id="{53236A4C-54FB-49FE-98E9-43277A4DC51C}"/>
              </a:ext>
            </a:extLst>
          </p:cNvPr>
          <p:cNvSpPr txBox="1"/>
          <p:nvPr/>
        </p:nvSpPr>
        <p:spPr>
          <a:xfrm>
            <a:off x="10185988" y="5991081"/>
            <a:ext cx="962123" cy="327782"/>
          </a:xfrm>
          <a:prstGeom prst="rect">
            <a:avLst/>
          </a:prstGeom>
          <a:noFill/>
        </p:spPr>
        <p:txBody>
          <a:bodyPr wrap="none" rtlCol="0">
            <a:spAutoFit/>
          </a:bodyPr>
          <a:lstStyle/>
          <a:p>
            <a:pPr algn="ctr" defTabSz="635691"/>
            <a:r>
              <a:rPr lang="en-AU" sz="765" dirty="0">
                <a:solidFill>
                  <a:prstClr val="black"/>
                </a:solidFill>
                <a:latin typeface="Calibri" panose="020F0502020204030204"/>
              </a:rPr>
              <a:t>Mica compositional</a:t>
            </a:r>
          </a:p>
          <a:p>
            <a:pPr algn="ctr" defTabSz="635691"/>
            <a:r>
              <a:rPr lang="en-AU" sz="765" dirty="0">
                <a:solidFill>
                  <a:prstClr val="black"/>
                </a:solidFill>
                <a:latin typeface="Calibri" panose="020F0502020204030204"/>
              </a:rPr>
              <a:t>contours</a:t>
            </a:r>
          </a:p>
        </p:txBody>
      </p:sp>
    </p:spTree>
    <p:extLst>
      <p:ext uri="{BB962C8B-B14F-4D97-AF65-F5344CB8AC3E}">
        <p14:creationId xmlns:p14="http://schemas.microsoft.com/office/powerpoint/2010/main" val="1505688477"/>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TotalTime>
  <Words>150</Words>
  <Application>Microsoft Office PowerPoint</Application>
  <PresentationFormat>Widescreen</PresentationFormat>
  <Paragraphs>72</Paragraphs>
  <Slides>5</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Calibri Light</vt:lpstr>
      <vt:lpstr>Wingdings</vt:lpstr>
      <vt:lpstr>1_Office Theme</vt:lpstr>
      <vt:lpstr>Global Ore Discovery Spectral Geology</vt:lpstr>
      <vt:lpstr>Global Ore Discovery Spectral Geology and Earth Imagery</vt:lpstr>
      <vt:lpstr>Global Ore Discovery Spectral Geology and Earth Imagery</vt:lpstr>
      <vt:lpstr>Global Ore Discovery Spectral Geology and Earth Imagery</vt:lpstr>
      <vt:lpstr>Global Ore Discovery Spectral Geology and Earth Imagery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Global Ore Discovery Spectral Geology and Earth Imagery</dc:title>
  <dc:creator>Justin Scott</dc:creator>
  <cp:lastModifiedBy>Louise Lu</cp:lastModifiedBy>
  <cp:revision>5</cp:revision>
  <dcterms:created xsi:type="dcterms:W3CDTF">2018-03-09T03:38:37Z</dcterms:created>
  <dcterms:modified xsi:type="dcterms:W3CDTF">2018-03-09T04:58:57Z</dcterms:modified>
</cp:coreProperties>
</file>