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sldIdLst>
    <p:sldId id="271" r:id="rId2"/>
  </p:sldIdLst>
  <p:sldSz cx="6858000" cy="9144000" type="letter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000000"/>
    <a:srgbClr val="1E798D"/>
    <a:srgbClr val="76B043"/>
    <a:srgbClr val="414042"/>
    <a:srgbClr val="B2D235"/>
    <a:srgbClr val="965C9E"/>
    <a:srgbClr val="702984"/>
    <a:srgbClr val="00ACBF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73671" autoAdjust="0"/>
  </p:normalViewPr>
  <p:slideViewPr>
    <p:cSldViewPr snapToGrid="0" snapToObjects="1">
      <p:cViewPr>
        <p:scale>
          <a:sx n="66" d="100"/>
          <a:sy n="66" d="100"/>
        </p:scale>
        <p:origin x="-1896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4C49CBF-44F3-4B07-A724-4F1A52FE49A2}" type="datetimeFigureOut">
              <a:rPr lang="en-US" smtClean="0"/>
              <a:t>1/5/2018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97100" y="696913"/>
            <a:ext cx="2616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C1E2CBF-D055-4B94-8FEA-853A160135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539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2821979"/>
            <a:ext cx="6858000" cy="3888064"/>
          </a:xfrm>
          <a:prstGeom prst="rect">
            <a:avLst/>
          </a:prstGeom>
          <a:solidFill>
            <a:srgbClr val="B2D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42901" y="5468245"/>
            <a:ext cx="6000749" cy="855852"/>
          </a:xfrm>
        </p:spPr>
        <p:txBody>
          <a:bodyPr>
            <a:normAutofit/>
          </a:bodyPr>
          <a:lstStyle>
            <a:lvl1pPr marL="0" indent="0" algn="r">
              <a:buNone/>
              <a:defRPr sz="1800">
                <a:solidFill>
                  <a:srgbClr val="414042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here add subtitle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2901" y="3353396"/>
            <a:ext cx="6000749" cy="1960033"/>
          </a:xfrm>
        </p:spPr>
        <p:txBody>
          <a:bodyPr>
            <a:noAutofit/>
          </a:bodyPr>
          <a:lstStyle>
            <a:lvl1pPr algn="r">
              <a:lnSpc>
                <a:spcPct val="80000"/>
              </a:lnSpc>
              <a:defRPr sz="6000" cap="all" baseline="0">
                <a:solidFill>
                  <a:schemeClr val="bg1"/>
                </a:solidFill>
                <a:latin typeface="Arial Black" pitchFamily="34" charset="0"/>
              </a:defRPr>
            </a:lvl1pPr>
          </a:lstStyle>
          <a:p>
            <a:r>
              <a:rPr lang="en-US" dirty="0" smtClean="0"/>
              <a:t>Click Here </a:t>
            </a:r>
            <a:br>
              <a:rPr lang="en-US" dirty="0" smtClean="0"/>
            </a:br>
            <a:r>
              <a:rPr lang="en-US" dirty="0" smtClean="0"/>
              <a:t>to Add title</a:t>
            </a:r>
            <a:endParaRPr lang="en-US" dirty="0"/>
          </a:p>
        </p:txBody>
      </p:sp>
      <p:pic>
        <p:nvPicPr>
          <p:cNvPr id="7" name="Picture 6" descr="MGH_Logo_Colour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65081" y="660851"/>
            <a:ext cx="2183159" cy="1587584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6819782"/>
            <a:ext cx="6858000" cy="329229"/>
          </a:xfrm>
          <a:prstGeom prst="rect">
            <a:avLst/>
          </a:prstGeom>
          <a:solidFill>
            <a:srgbClr val="7029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8C5DBD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3666931" y="7803286"/>
            <a:ext cx="26813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Create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Health.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Build Community.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223160" y="7926351"/>
            <a:ext cx="1012882" cy="371669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200">
                <a:solidFill>
                  <a:srgbClr val="7F7F7F"/>
                </a:solidFill>
              </a:defRPr>
            </a:lvl1pPr>
          </a:lstStyle>
          <a:p>
            <a:pPr lvl="0"/>
            <a:r>
              <a:rPr lang="en-US" dirty="0" smtClean="0"/>
              <a:t>Click to add 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649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4777" y="2774925"/>
            <a:ext cx="5829300" cy="5111171"/>
          </a:xfrm>
        </p:spPr>
        <p:txBody>
          <a:bodyPr>
            <a:normAutofit/>
          </a:bodyPr>
          <a:lstStyle>
            <a:lvl1pPr marL="285750" indent="-285750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  <a:defRPr sz="1800">
                <a:solidFill>
                  <a:srgbClr val="414042"/>
                </a:solidFill>
                <a:latin typeface="Arial" pitchFamily="34" charset="0"/>
                <a:cs typeface="Arial" pitchFamily="34" charset="0"/>
              </a:defRPr>
            </a:lvl1pPr>
            <a:lvl2pPr marL="746125" indent="-285750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  <a:defRPr sz="1800">
                <a:solidFill>
                  <a:srgbClr val="414042"/>
                </a:solidFill>
                <a:latin typeface="Arial" pitchFamily="34" charset="0"/>
                <a:cs typeface="Arial" pitchFamily="34" charset="0"/>
              </a:defRPr>
            </a:lvl2pPr>
            <a:lvl3pPr marL="1200150" indent="-285750">
              <a:lnSpc>
                <a:spcPct val="110000"/>
              </a:lnSpc>
              <a:spcBef>
                <a:spcPts val="0"/>
              </a:spcBef>
              <a:buFont typeface="Arial" pitchFamily="34" charset="0"/>
              <a:buChar char="•"/>
              <a:defRPr sz="1800">
                <a:solidFill>
                  <a:srgbClr val="414042"/>
                </a:solidFill>
                <a:latin typeface="Arial" pitchFamily="34" charset="0"/>
                <a:cs typeface="Arial" pitchFamily="34" charset="0"/>
              </a:defRPr>
            </a:lvl3pPr>
            <a:lvl4pPr marL="685800" indent="0">
              <a:buFontTx/>
              <a:buNone/>
              <a:defRPr sz="1400">
                <a:solidFill>
                  <a:srgbClr val="414042"/>
                </a:solidFill>
                <a:latin typeface="Arial" pitchFamily="34" charset="0"/>
                <a:cs typeface="Arial" pitchFamily="34" charset="0"/>
              </a:defRPr>
            </a:lvl4pPr>
            <a:lvl5pPr marL="914400" indent="0">
              <a:buFontTx/>
              <a:buNone/>
              <a:defRPr sz="1400">
                <a:solidFill>
                  <a:srgbClr val="414042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>
          <a:xfrm>
            <a:off x="594777" y="1566547"/>
            <a:ext cx="5829300" cy="1039163"/>
          </a:xfrm>
        </p:spPr>
        <p:txBody>
          <a:bodyPr>
            <a:normAutofit/>
          </a:bodyPr>
          <a:lstStyle>
            <a:lvl1pPr algn="l">
              <a:defRPr sz="3600" b="1">
                <a:solidFill>
                  <a:srgbClr val="70298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-511628" y="8475134"/>
            <a:ext cx="7026728" cy="486833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</a:lstStyle>
          <a:p>
            <a:fld id="{27FB9360-B163-3E4A-AD18-0470534F57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027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594778" y="1566547"/>
            <a:ext cx="5829300" cy="1049493"/>
          </a:xfrm>
        </p:spPr>
        <p:txBody>
          <a:bodyPr>
            <a:normAutofit/>
          </a:bodyPr>
          <a:lstStyle>
            <a:lvl1pPr algn="l">
              <a:defRPr sz="3600" b="1">
                <a:solidFill>
                  <a:srgbClr val="70298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</p:spPr>
        <p:txBody>
          <a:bodyPr/>
          <a:lstStyle>
            <a:lvl1pPr>
              <a:defRPr>
                <a:solidFill>
                  <a:srgbClr val="7F7F7F"/>
                </a:solidFill>
              </a:defRPr>
            </a:lvl1pPr>
          </a:lstStyle>
          <a:p>
            <a:fld id="{27FB9360-B163-3E4A-AD18-0470534F57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MGH_Logo_Colour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05796" y="213112"/>
            <a:ext cx="1264655" cy="919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303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4979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6858000" cy="4358392"/>
          </a:xfrm>
          <a:prstGeom prst="rect">
            <a:avLst/>
          </a:prstGeom>
          <a:solidFill>
            <a:srgbClr val="B2D23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8828830"/>
            <a:ext cx="6858000" cy="329229"/>
          </a:xfrm>
          <a:prstGeom prst="rect">
            <a:avLst/>
          </a:prstGeom>
          <a:solidFill>
            <a:srgbClr val="7029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8C5DBD"/>
              </a:solidFill>
            </a:endParaRPr>
          </a:p>
        </p:txBody>
      </p:sp>
      <p:pic>
        <p:nvPicPr>
          <p:cNvPr id="10" name="Picture 9" descr="MGH_Logo_Colour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65081" y="5153417"/>
            <a:ext cx="2183159" cy="1587584"/>
          </a:xfrm>
          <a:prstGeom prst="rect">
            <a:avLst/>
          </a:prstGeom>
        </p:spPr>
      </p:pic>
      <p:sp>
        <p:nvSpPr>
          <p:cNvPr id="11" name="TextBox 10"/>
          <p:cNvSpPr txBox="1"/>
          <p:nvPr userDrawn="1"/>
        </p:nvSpPr>
        <p:spPr>
          <a:xfrm>
            <a:off x="4212772" y="7618902"/>
            <a:ext cx="21707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rgbClr val="7F7F7F"/>
                </a:solidFill>
                <a:latin typeface="Arial" pitchFamily="34" charset="0"/>
                <a:cs typeface="Arial" pitchFamily="34" charset="0"/>
              </a:rPr>
              <a:t>Create Health. Build Community.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847031" y="1085615"/>
            <a:ext cx="4993155" cy="1093560"/>
          </a:xfrm>
        </p:spPr>
        <p:txBody>
          <a:bodyPr anchor="ctr">
            <a:noAutofit/>
          </a:bodyPr>
          <a:lstStyle>
            <a:lvl1pPr marL="0" indent="0">
              <a:buNone/>
              <a:defRPr sz="36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Contact us: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843302" y="2237231"/>
            <a:ext cx="4996884" cy="1913855"/>
          </a:xfrm>
        </p:spPr>
        <p:txBody>
          <a:bodyPr>
            <a:normAutofit/>
          </a:bodyPr>
          <a:lstStyle>
            <a:lvl1pPr marL="0" indent="0">
              <a:buNone/>
              <a:defRPr sz="1800" b="1" baseline="0">
                <a:solidFill>
                  <a:srgbClr val="414042"/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Name &amp; Department Here</a:t>
            </a:r>
          </a:p>
        </p:txBody>
      </p:sp>
      <p:sp>
        <p:nvSpPr>
          <p:cNvPr id="22" name="Text Placeholder 17"/>
          <p:cNvSpPr txBox="1">
            <a:spLocks/>
          </p:cNvSpPr>
          <p:nvPr userDrawn="1"/>
        </p:nvSpPr>
        <p:spPr>
          <a:xfrm>
            <a:off x="843302" y="5230588"/>
            <a:ext cx="2652727" cy="271872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457200" rtl="0" eaLnBrk="1" latinLnBrk="0" hangingPunct="1">
              <a:spcBef>
                <a:spcPts val="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0000"/>
              </a:lnSpc>
            </a:pPr>
            <a:r>
              <a:rPr lang="en-US" dirty="0" smtClean="0">
                <a:solidFill>
                  <a:srgbClr val="414042"/>
                </a:solidFill>
                <a:latin typeface="Arial"/>
                <a:cs typeface="Arial"/>
              </a:rPr>
              <a:t>825 Coxwell Avenue</a:t>
            </a:r>
            <a:br>
              <a:rPr lang="en-US" dirty="0" smtClean="0">
                <a:solidFill>
                  <a:srgbClr val="414042"/>
                </a:solidFill>
                <a:latin typeface="Arial"/>
                <a:cs typeface="Arial"/>
              </a:rPr>
            </a:br>
            <a:r>
              <a:rPr lang="en-US" dirty="0" smtClean="0">
                <a:solidFill>
                  <a:srgbClr val="414042"/>
                </a:solidFill>
                <a:latin typeface="Arial"/>
                <a:cs typeface="Arial"/>
              </a:rPr>
              <a:t>Toronto, Ontario  M4C 3E7</a:t>
            </a:r>
          </a:p>
          <a:p>
            <a:pPr>
              <a:lnSpc>
                <a:spcPct val="130000"/>
              </a:lnSpc>
            </a:pPr>
            <a:endParaRPr lang="en-US" dirty="0" smtClean="0">
              <a:solidFill>
                <a:srgbClr val="414042"/>
              </a:solidFill>
              <a:latin typeface="Arial"/>
              <a:cs typeface="Arial"/>
            </a:endParaRPr>
          </a:p>
          <a:p>
            <a:pPr>
              <a:lnSpc>
                <a:spcPct val="130000"/>
              </a:lnSpc>
            </a:pPr>
            <a:r>
              <a:rPr lang="en-US" b="1" dirty="0" smtClean="0">
                <a:solidFill>
                  <a:srgbClr val="76B043"/>
                </a:solidFill>
                <a:latin typeface="Arial"/>
                <a:cs typeface="Arial"/>
              </a:rPr>
              <a:t>T: </a:t>
            </a:r>
            <a:r>
              <a:rPr lang="en-US" dirty="0" smtClean="0">
                <a:solidFill>
                  <a:srgbClr val="414042"/>
                </a:solidFill>
                <a:latin typeface="Arial"/>
                <a:cs typeface="Arial"/>
              </a:rPr>
              <a:t>416.461.8272</a:t>
            </a:r>
            <a:br>
              <a:rPr lang="en-US" dirty="0" smtClean="0">
                <a:solidFill>
                  <a:srgbClr val="414042"/>
                </a:solidFill>
                <a:latin typeface="Arial"/>
                <a:cs typeface="Arial"/>
              </a:rPr>
            </a:br>
            <a:r>
              <a:rPr lang="en-US" b="1" dirty="0" smtClean="0">
                <a:solidFill>
                  <a:srgbClr val="76B043"/>
                </a:solidFill>
                <a:latin typeface="Arial"/>
                <a:cs typeface="Arial"/>
              </a:rPr>
              <a:t>F: </a:t>
            </a:r>
            <a:r>
              <a:rPr lang="en-US" dirty="0" smtClean="0">
                <a:solidFill>
                  <a:srgbClr val="414042"/>
                </a:solidFill>
                <a:latin typeface="Arial"/>
                <a:cs typeface="Arial"/>
              </a:rPr>
              <a:t>416.469.6106</a:t>
            </a:r>
            <a:br>
              <a:rPr lang="en-US" dirty="0" smtClean="0">
                <a:solidFill>
                  <a:srgbClr val="414042"/>
                </a:solidFill>
                <a:latin typeface="Arial"/>
                <a:cs typeface="Arial"/>
              </a:rPr>
            </a:br>
            <a:endParaRPr lang="en-US" dirty="0" smtClean="0">
              <a:solidFill>
                <a:srgbClr val="414042"/>
              </a:solidFill>
              <a:latin typeface="Arial"/>
              <a:cs typeface="Arial"/>
            </a:endParaRPr>
          </a:p>
          <a:p>
            <a:pPr>
              <a:lnSpc>
                <a:spcPct val="130000"/>
              </a:lnSpc>
            </a:pPr>
            <a:r>
              <a:rPr lang="en-US" b="1" dirty="0" smtClean="0">
                <a:solidFill>
                  <a:srgbClr val="702984"/>
                </a:solidFill>
                <a:latin typeface="Arial"/>
                <a:cs typeface="Arial"/>
              </a:rPr>
              <a:t>www.tegh.on.ca</a:t>
            </a:r>
            <a:endParaRPr lang="en-US" b="1" dirty="0">
              <a:solidFill>
                <a:srgbClr val="702984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94894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2B8BD47-AD30-493D-B72F-E0793EA9B7ED}" type="datetime1">
              <a:rPr lang="en-US" smtClean="0"/>
              <a:pPr/>
              <a:t>1/5/2018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27FB9360-B163-3E4A-AD18-0470534F57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606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  <p:sldLayoutId id="2147483657" r:id="rId5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hn.ca/imaging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imaging@tehn.c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76965" y="2847305"/>
            <a:ext cx="6508272" cy="2023150"/>
            <a:chOff x="176965" y="2819589"/>
            <a:chExt cx="6508272" cy="2023150"/>
          </a:xfrm>
        </p:grpSpPr>
        <p:grpSp>
          <p:nvGrpSpPr>
            <p:cNvPr id="23" name="Group 22"/>
            <p:cNvGrpSpPr/>
            <p:nvPr/>
          </p:nvGrpSpPr>
          <p:grpSpPr>
            <a:xfrm>
              <a:off x="176965" y="2819589"/>
              <a:ext cx="6508272" cy="360000"/>
              <a:chOff x="0" y="5106"/>
              <a:chExt cx="6348631" cy="432000"/>
            </a:xfrm>
            <a:solidFill>
              <a:schemeClr val="accent1">
                <a:lumMod val="75000"/>
              </a:schemeClr>
            </a:solidFill>
          </p:grpSpPr>
          <p:sp>
            <p:nvSpPr>
              <p:cNvPr id="24" name="Rectangle 23"/>
              <p:cNvSpPr/>
              <p:nvPr/>
            </p:nvSpPr>
            <p:spPr>
              <a:xfrm>
                <a:off x="0" y="5106"/>
                <a:ext cx="6348631" cy="432000"/>
              </a:xfrm>
              <a:prstGeom prst="rect">
                <a:avLst/>
              </a:prstGeom>
              <a:grpFill/>
            </p:spPr>
            <p:style>
              <a:lnRef idx="2">
                <a:schemeClr val="accent2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5" name="Rectangle 24"/>
              <p:cNvSpPr/>
              <p:nvPr/>
            </p:nvSpPr>
            <p:spPr>
              <a:xfrm>
                <a:off x="0" y="5106"/>
                <a:ext cx="6348631" cy="432000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28016" tIns="73152" rIns="128016" bIns="73152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CA" sz="1800" b="1" kern="1200" dirty="0" smtClean="0"/>
                  <a:t>Benefits from working with the Hospital</a:t>
                </a:r>
                <a:endParaRPr lang="en-CA" sz="1800" b="1" kern="1200" dirty="0"/>
              </a:p>
            </p:txBody>
          </p:sp>
        </p:grpSp>
        <p:sp>
          <p:nvSpPr>
            <p:cNvPr id="26" name="TextBox 25"/>
            <p:cNvSpPr txBox="1"/>
            <p:nvPr/>
          </p:nvSpPr>
          <p:spPr>
            <a:xfrm>
              <a:off x="268261" y="3134579"/>
              <a:ext cx="6380925" cy="1708160"/>
            </a:xfrm>
            <a:prstGeom prst="rect">
              <a:avLst/>
            </a:prstGeom>
            <a:noFill/>
          </p:spPr>
          <p:txBody>
            <a:bodyPr wrap="square" numCol="2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CA" sz="1500" b="1" dirty="0">
                  <a:solidFill>
                    <a:schemeClr val="accent3">
                      <a:lumMod val="50000"/>
                    </a:schemeClr>
                  </a:solidFill>
                </a:rPr>
                <a:t>Seamless access to all Specialists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CA" sz="1500" b="1" dirty="0">
                  <a:solidFill>
                    <a:schemeClr val="accent3">
                      <a:lumMod val="50000"/>
                    </a:schemeClr>
                  </a:solidFill>
                </a:rPr>
                <a:t>Ability to call back and expedite care (DAU - diagnostic assessment units)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CA" sz="1500" b="1" dirty="0">
                  <a:solidFill>
                    <a:schemeClr val="accent3">
                      <a:lumMod val="50000"/>
                    </a:schemeClr>
                  </a:solidFill>
                </a:rPr>
                <a:t>Direct access to previous exams and other clinical information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CA" sz="1500" b="1" dirty="0">
                  <a:solidFill>
                    <a:schemeClr val="accent3">
                      <a:lumMod val="50000"/>
                    </a:schemeClr>
                  </a:solidFill>
                </a:rPr>
                <a:t>Strong, cross-trained team of Radiologists with 365 days/year coverage with expertise in most complex cases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CA" sz="1500" b="1" dirty="0">
                  <a:solidFill>
                    <a:schemeClr val="accent3">
                      <a:lumMod val="50000"/>
                    </a:schemeClr>
                  </a:solidFill>
                </a:rPr>
                <a:t>State-of-the-art </a:t>
              </a:r>
              <a:r>
                <a:rPr lang="en-CA" sz="1500" b="1" dirty="0" smtClean="0">
                  <a:solidFill>
                    <a:schemeClr val="accent3">
                      <a:lumMod val="50000"/>
                    </a:schemeClr>
                  </a:solidFill>
                </a:rPr>
                <a:t>equipment. </a:t>
              </a:r>
              <a:r>
                <a:rPr lang="en-CA" sz="1500" dirty="0" smtClean="0">
                  <a:solidFill>
                    <a:schemeClr val="accent3">
                      <a:lumMod val="50000"/>
                    </a:schemeClr>
                  </a:solidFill>
                </a:rPr>
                <a:t>Examples: seven 2017 Ultrasound machines, two 2016 digital Mammography units, and more.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349728" y="249952"/>
            <a:ext cx="6344221" cy="972192"/>
            <a:chOff x="349728" y="249952"/>
            <a:chExt cx="6344221" cy="972192"/>
          </a:xfrm>
        </p:grpSpPr>
        <p:pic>
          <p:nvPicPr>
            <p:cNvPr id="6" name="Picture 5" descr="MGH_Logo_Colour.png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49728" y="377704"/>
              <a:ext cx="1954560" cy="799510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2965418" y="249952"/>
              <a:ext cx="338381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CA" sz="1600" b="1" dirty="0" smtClean="0"/>
                <a:t>DIAGNOSTIC IMAGING DEPARTMENT </a:t>
              </a:r>
            </a:p>
            <a:p>
              <a:pPr algn="ctr"/>
              <a:r>
                <a:rPr lang="en-CA" sz="1600" b="1" smtClean="0"/>
                <a:t>at </a:t>
              </a:r>
              <a:r>
                <a:rPr lang="en-CA" sz="1600" b="1" dirty="0" smtClean="0"/>
                <a:t>Michael </a:t>
              </a:r>
              <a:r>
                <a:rPr lang="en-CA" sz="1600" b="1" dirty="0" err="1"/>
                <a:t>Garron</a:t>
              </a:r>
              <a:r>
                <a:rPr lang="en-CA" sz="1600" b="1" dirty="0"/>
                <a:t> </a:t>
              </a:r>
              <a:r>
                <a:rPr lang="en-CA" sz="1600" b="1" dirty="0" smtClean="0"/>
                <a:t>Hospital</a:t>
              </a:r>
              <a:endParaRPr lang="en-CA" sz="1200" b="1" i="1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514600" y="883590"/>
              <a:ext cx="417934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1600" b="1" dirty="0" smtClean="0">
                  <a:latin typeface="calligraffiti" panose="02000000000000000000" pitchFamily="2" charset="0"/>
                  <a:ea typeface="calligraffiti" panose="02000000000000000000" pitchFamily="2" charset="0"/>
                </a:rPr>
                <a:t>Community’s Reliable Imaging Provider since 1929</a:t>
              </a:r>
              <a:endParaRPr lang="en-CA" sz="1600" b="1" dirty="0">
                <a:latin typeface="calligraffiti" panose="02000000000000000000" pitchFamily="2" charset="0"/>
                <a:ea typeface="calligraffiti" panose="02000000000000000000" pitchFamily="2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76965" y="1332840"/>
            <a:ext cx="6675004" cy="1403769"/>
            <a:chOff x="176965" y="1309716"/>
            <a:chExt cx="6675004" cy="1403769"/>
          </a:xfrm>
        </p:grpSpPr>
        <p:sp>
          <p:nvSpPr>
            <p:cNvPr id="10" name="TextBox 9"/>
            <p:cNvSpPr txBox="1"/>
            <p:nvPr/>
          </p:nvSpPr>
          <p:spPr>
            <a:xfrm>
              <a:off x="276691" y="1697822"/>
              <a:ext cx="5705010" cy="1015663"/>
            </a:xfrm>
            <a:prstGeom prst="rect">
              <a:avLst/>
            </a:prstGeom>
            <a:noFill/>
          </p:spPr>
          <p:txBody>
            <a:bodyPr wrap="square" numCol="2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CA" sz="1500" b="1" dirty="0"/>
                <a:t>BMD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CA" sz="1500" b="1" dirty="0"/>
                <a:t>CT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CA" sz="1500" b="1" dirty="0" smtClean="0"/>
                <a:t>Digital Mammography</a:t>
              </a:r>
              <a:endParaRPr lang="en-CA" sz="1500" b="1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CA" sz="1500" b="1" dirty="0"/>
                <a:t>MRI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CA" sz="1500" b="1" dirty="0"/>
                <a:t>Nuclear Medicine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CA" sz="1500" b="1" dirty="0"/>
                <a:t>Ultrasound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CA" sz="1500" b="1" dirty="0"/>
                <a:t>Vascular Doppler Lab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CA" sz="1500" b="1" dirty="0"/>
                <a:t>X-Ray</a:t>
              </a:r>
              <a:endParaRPr lang="en-CA" sz="1500" b="1" dirty="0" smtClean="0"/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176965" y="1309716"/>
              <a:ext cx="6508272" cy="360000"/>
              <a:chOff x="0" y="5106"/>
              <a:chExt cx="6348631" cy="432000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5106"/>
                <a:ext cx="6348631" cy="432000"/>
              </a:xfrm>
              <a:prstGeom prst="rect">
                <a:avLst/>
              </a:prstGeom>
            </p:spPr>
            <p:style>
              <a:lnRef idx="2">
                <a:schemeClr val="accent2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3" name="Rectangle 12"/>
              <p:cNvSpPr/>
              <p:nvPr/>
            </p:nvSpPr>
            <p:spPr>
              <a:xfrm>
                <a:off x="0" y="5106"/>
                <a:ext cx="6348631" cy="432000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28016" tIns="73152" rIns="128016" bIns="73152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CA" sz="1800" b="1" kern="1200" dirty="0" smtClean="0"/>
                  <a:t>Full Exam Spectre</a:t>
                </a:r>
                <a:endParaRPr lang="en-CA" sz="1800" b="1" kern="1200" dirty="0"/>
              </a:p>
            </p:txBody>
          </p:sp>
        </p:grpSp>
        <p:sp>
          <p:nvSpPr>
            <p:cNvPr id="15" name="5-Point Star 14"/>
            <p:cNvSpPr/>
            <p:nvPr/>
          </p:nvSpPr>
          <p:spPr>
            <a:xfrm>
              <a:off x="1132880" y="1759651"/>
              <a:ext cx="212400" cy="212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6" name="5-Point Star 15"/>
            <p:cNvSpPr/>
            <p:nvPr/>
          </p:nvSpPr>
          <p:spPr>
            <a:xfrm>
              <a:off x="2449579" y="2221838"/>
              <a:ext cx="212400" cy="212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7" name="5-Point Star 16"/>
            <p:cNvSpPr/>
            <p:nvPr/>
          </p:nvSpPr>
          <p:spPr>
            <a:xfrm>
              <a:off x="4840425" y="1755813"/>
              <a:ext cx="212400" cy="212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8" name="5-Point Star 17"/>
            <p:cNvSpPr/>
            <p:nvPr/>
          </p:nvSpPr>
          <p:spPr>
            <a:xfrm>
              <a:off x="3907584" y="2449245"/>
              <a:ext cx="212400" cy="212400"/>
            </a:xfrm>
            <a:prstGeom prst="star5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grpSp>
          <p:nvGrpSpPr>
            <p:cNvPr id="38" name="Group 37"/>
            <p:cNvGrpSpPr/>
            <p:nvPr/>
          </p:nvGrpSpPr>
          <p:grpSpPr>
            <a:xfrm>
              <a:off x="5461798" y="2192306"/>
              <a:ext cx="1390171" cy="444730"/>
              <a:chOff x="5385598" y="2179606"/>
              <a:chExt cx="1390171" cy="444730"/>
            </a:xfrm>
          </p:grpSpPr>
          <p:grpSp>
            <p:nvGrpSpPr>
              <p:cNvPr id="35" name="Group 34"/>
              <p:cNvGrpSpPr/>
              <p:nvPr/>
            </p:nvGrpSpPr>
            <p:grpSpPr>
              <a:xfrm>
                <a:off x="5513812" y="2186528"/>
                <a:ext cx="1261957" cy="430887"/>
                <a:chOff x="8186842" y="1982662"/>
                <a:chExt cx="1261957" cy="430887"/>
              </a:xfrm>
            </p:grpSpPr>
            <p:sp>
              <p:nvSpPr>
                <p:cNvPr id="20" name="5-Point Star 19"/>
                <p:cNvSpPr/>
                <p:nvPr/>
              </p:nvSpPr>
              <p:spPr>
                <a:xfrm>
                  <a:off x="8186842" y="2048651"/>
                  <a:ext cx="252000" cy="252000"/>
                </a:xfrm>
                <a:prstGeom prst="star5">
                  <a:avLst/>
                </a:prstGeom>
                <a:solidFill>
                  <a:srgbClr val="FFFF00"/>
                </a:solidFill>
                <a:ln>
                  <a:solidFill>
                    <a:srgbClr val="FFFF00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CA" sz="1400" i="1"/>
                </a:p>
              </p:txBody>
            </p:sp>
            <p:sp>
              <p:nvSpPr>
                <p:cNvPr id="21" name="TextBox 20"/>
                <p:cNvSpPr txBox="1"/>
                <p:nvPr/>
              </p:nvSpPr>
              <p:spPr>
                <a:xfrm>
                  <a:off x="8320772" y="1982662"/>
                  <a:ext cx="1128027" cy="43088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CA" sz="1100" i="1" dirty="0" smtClean="0"/>
                    <a:t>Same or next       day service</a:t>
                  </a:r>
                  <a:endParaRPr lang="en-CA" sz="1100" i="1" dirty="0"/>
                </a:p>
              </p:txBody>
            </p:sp>
          </p:grpSp>
          <p:sp>
            <p:nvSpPr>
              <p:cNvPr id="36" name="Rounded Rectangle 35"/>
              <p:cNvSpPr/>
              <p:nvPr/>
            </p:nvSpPr>
            <p:spPr>
              <a:xfrm>
                <a:off x="5385598" y="2179606"/>
                <a:ext cx="1302485" cy="444730"/>
              </a:xfrm>
              <a:prstGeom prst="roundRect">
                <a:avLst/>
              </a:prstGeom>
              <a:noFill/>
              <a:ln w="3175"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i="1"/>
              </a:p>
            </p:txBody>
          </p:sp>
        </p:grpSp>
      </p:grpSp>
      <p:grpSp>
        <p:nvGrpSpPr>
          <p:cNvPr id="2" name="Group 1"/>
          <p:cNvGrpSpPr/>
          <p:nvPr/>
        </p:nvGrpSpPr>
        <p:grpSpPr>
          <a:xfrm>
            <a:off x="138865" y="4981151"/>
            <a:ext cx="6719135" cy="3434720"/>
            <a:chOff x="138865" y="4925922"/>
            <a:chExt cx="6719135" cy="3434720"/>
          </a:xfrm>
        </p:grpSpPr>
        <p:grpSp>
          <p:nvGrpSpPr>
            <p:cNvPr id="27" name="Group 26"/>
            <p:cNvGrpSpPr/>
            <p:nvPr/>
          </p:nvGrpSpPr>
          <p:grpSpPr>
            <a:xfrm>
              <a:off x="256786" y="4925922"/>
              <a:ext cx="3330964" cy="360000"/>
              <a:chOff x="0" y="5106"/>
              <a:chExt cx="6348631" cy="432000"/>
            </a:xfrm>
            <a:solidFill>
              <a:schemeClr val="accent2">
                <a:lumMod val="75000"/>
              </a:schemeClr>
            </a:solidFill>
          </p:grpSpPr>
          <p:sp>
            <p:nvSpPr>
              <p:cNvPr id="28" name="Rectangle 27"/>
              <p:cNvSpPr/>
              <p:nvPr/>
            </p:nvSpPr>
            <p:spPr>
              <a:xfrm>
                <a:off x="0" y="5106"/>
                <a:ext cx="6348631" cy="432000"/>
              </a:xfrm>
              <a:prstGeom prst="rect">
                <a:avLst/>
              </a:prstGeom>
              <a:grpFill/>
            </p:spPr>
            <p:style>
              <a:lnRef idx="2">
                <a:schemeClr val="accent2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9" name="Rectangle 28"/>
              <p:cNvSpPr/>
              <p:nvPr/>
            </p:nvSpPr>
            <p:spPr>
              <a:xfrm>
                <a:off x="0" y="5106"/>
                <a:ext cx="6348631" cy="432000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28016" tIns="73152" rIns="128016" bIns="73152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CA" sz="1800" b="1" kern="1200" dirty="0" smtClean="0"/>
                  <a:t>Patient-centred</a:t>
                </a:r>
                <a:endParaRPr lang="en-CA" sz="1800" b="1" kern="1200" dirty="0"/>
              </a:p>
            </p:txBody>
          </p:sp>
        </p:grpSp>
        <p:sp>
          <p:nvSpPr>
            <p:cNvPr id="30" name="TextBox 29"/>
            <p:cNvSpPr txBox="1"/>
            <p:nvPr/>
          </p:nvSpPr>
          <p:spPr>
            <a:xfrm>
              <a:off x="138865" y="5267488"/>
              <a:ext cx="3620335" cy="3093154"/>
            </a:xfrm>
            <a:prstGeom prst="rect">
              <a:avLst/>
            </a:prstGeom>
            <a:noFill/>
          </p:spPr>
          <p:txBody>
            <a:bodyPr wrap="square" numCol="1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CA" sz="1500" dirty="0" smtClean="0">
                  <a:solidFill>
                    <a:schemeClr val="accent3">
                      <a:lumMod val="50000"/>
                    </a:schemeClr>
                  </a:solidFill>
                </a:rPr>
                <a:t>Extended booking office hours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CA" sz="1500" dirty="0" smtClean="0">
                  <a:solidFill>
                    <a:schemeClr val="accent3">
                      <a:lumMod val="50000"/>
                    </a:schemeClr>
                  </a:solidFill>
                </a:rPr>
                <a:t>Exam reminder calls (soon – text messages)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CA" sz="1500" dirty="0" smtClean="0">
                  <a:solidFill>
                    <a:schemeClr val="accent3">
                      <a:lumMod val="50000"/>
                    </a:schemeClr>
                  </a:solidFill>
                </a:rPr>
                <a:t>Cancellation / short notice booking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CA" sz="1500" dirty="0" smtClean="0">
                  <a:solidFill>
                    <a:schemeClr val="accent3">
                      <a:lumMod val="50000"/>
                    </a:schemeClr>
                  </a:solidFill>
                </a:rPr>
                <a:t>Plenty of information on Website </a:t>
              </a:r>
              <a:r>
                <a:rPr lang="en-CA" sz="1500" dirty="0" smtClean="0">
                  <a:solidFill>
                    <a:schemeClr val="accent3">
                      <a:lumMod val="50000"/>
                    </a:schemeClr>
                  </a:solidFill>
                  <a:hlinkClick r:id="rId3"/>
                </a:rPr>
                <a:t>www.tehn.ca/imaging</a:t>
              </a:r>
              <a:r>
                <a:rPr lang="en-CA" sz="1500" dirty="0" smtClean="0">
                  <a:solidFill>
                    <a:schemeClr val="accent3">
                      <a:lumMod val="50000"/>
                    </a:schemeClr>
                  </a:solidFill>
                </a:rPr>
                <a:t>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CA" sz="1500" dirty="0" smtClean="0">
                  <a:solidFill>
                    <a:schemeClr val="accent3">
                      <a:lumMod val="50000"/>
                    </a:schemeClr>
                  </a:solidFill>
                </a:rPr>
                <a:t>Email for non-confidential correspondence (</a:t>
              </a:r>
              <a:r>
                <a:rPr lang="en-CA" sz="1500" dirty="0" smtClean="0">
                  <a:solidFill>
                    <a:schemeClr val="accent3">
                      <a:lumMod val="50000"/>
                    </a:schemeClr>
                  </a:solidFill>
                  <a:hlinkClick r:id="rId4"/>
                </a:rPr>
                <a:t>imaging@tehn.ca</a:t>
              </a:r>
              <a:r>
                <a:rPr lang="en-CA" sz="1500" dirty="0" smtClean="0">
                  <a:solidFill>
                    <a:schemeClr val="accent3">
                      <a:lumMod val="50000"/>
                    </a:schemeClr>
                  </a:solidFill>
                </a:rPr>
                <a:t>)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CA" sz="1500" dirty="0" smtClean="0">
                  <a:solidFill>
                    <a:schemeClr val="accent3">
                      <a:lumMod val="50000"/>
                    </a:schemeClr>
                  </a:solidFill>
                </a:rPr>
                <a:t>Direct-dial for Mammography. No Physician referral needed for Mammo screening (OBSP)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CA" sz="1500" dirty="0">
                  <a:solidFill>
                    <a:schemeClr val="accent3">
                      <a:lumMod val="50000"/>
                    </a:schemeClr>
                  </a:solidFill>
                </a:rPr>
                <a:t>Virtually no </a:t>
              </a:r>
              <a:r>
                <a:rPr lang="en-CA" sz="1500" dirty="0" smtClean="0">
                  <a:solidFill>
                    <a:schemeClr val="accent3">
                      <a:lumMod val="50000"/>
                    </a:schemeClr>
                  </a:solidFill>
                </a:rPr>
                <a:t>wait for </a:t>
              </a:r>
              <a:r>
                <a:rPr lang="en-CA" sz="1500" dirty="0">
                  <a:solidFill>
                    <a:schemeClr val="accent3">
                      <a:lumMod val="50000"/>
                    </a:schemeClr>
                  </a:solidFill>
                </a:rPr>
                <a:t>Nuclear Medicine, Mammo, BMD (0-1-2 days</a:t>
              </a:r>
              <a:r>
                <a:rPr lang="en-CA" sz="1500" dirty="0" smtClean="0">
                  <a:solidFill>
                    <a:schemeClr val="accent3">
                      <a:lumMod val="50000"/>
                    </a:schemeClr>
                  </a:solidFill>
                </a:rPr>
                <a:t>)</a:t>
              </a:r>
            </a:p>
          </p:txBody>
        </p:sp>
        <p:grpSp>
          <p:nvGrpSpPr>
            <p:cNvPr id="32" name="Group 31"/>
            <p:cNvGrpSpPr/>
            <p:nvPr/>
          </p:nvGrpSpPr>
          <p:grpSpPr>
            <a:xfrm>
              <a:off x="3670300" y="4925922"/>
              <a:ext cx="3080956" cy="360000"/>
              <a:chOff x="0" y="5106"/>
              <a:chExt cx="6348631" cy="432000"/>
            </a:xfrm>
            <a:solidFill>
              <a:schemeClr val="accent2">
                <a:lumMod val="75000"/>
              </a:schemeClr>
            </a:solidFill>
          </p:grpSpPr>
          <p:sp>
            <p:nvSpPr>
              <p:cNvPr id="33" name="Rectangle 32"/>
              <p:cNvSpPr/>
              <p:nvPr/>
            </p:nvSpPr>
            <p:spPr>
              <a:xfrm>
                <a:off x="0" y="5106"/>
                <a:ext cx="6348631" cy="432000"/>
              </a:xfrm>
              <a:prstGeom prst="rect">
                <a:avLst/>
              </a:prstGeom>
              <a:grpFill/>
            </p:spPr>
            <p:style>
              <a:lnRef idx="2">
                <a:schemeClr val="accent2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34" name="Rectangle 33"/>
              <p:cNvSpPr/>
              <p:nvPr/>
            </p:nvSpPr>
            <p:spPr>
              <a:xfrm>
                <a:off x="0" y="5106"/>
                <a:ext cx="6348631" cy="432000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28016" tIns="73152" rIns="128016" bIns="73152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CA" b="1" dirty="0" smtClean="0"/>
                  <a:t>Referring Physician-centred</a:t>
                </a:r>
                <a:endParaRPr lang="en-CA" b="1" dirty="0"/>
              </a:p>
            </p:txBody>
          </p:sp>
        </p:grpSp>
        <p:sp>
          <p:nvSpPr>
            <p:cNvPr id="39" name="TextBox 38"/>
            <p:cNvSpPr txBox="1"/>
            <p:nvPr/>
          </p:nvSpPr>
          <p:spPr>
            <a:xfrm>
              <a:off x="3549650" y="5267488"/>
              <a:ext cx="3308350" cy="3093154"/>
            </a:xfrm>
            <a:prstGeom prst="rect">
              <a:avLst/>
            </a:prstGeom>
            <a:noFill/>
          </p:spPr>
          <p:txBody>
            <a:bodyPr wrap="square" numCol="1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CA" sz="1500" dirty="0" smtClean="0">
                  <a:solidFill>
                    <a:schemeClr val="accent3">
                      <a:lumMod val="50000"/>
                    </a:schemeClr>
                  </a:solidFill>
                </a:rPr>
                <a:t>One-stop-shop for all of your imaging needs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CA" sz="1500" dirty="0" smtClean="0">
                  <a:solidFill>
                    <a:schemeClr val="accent3">
                      <a:lumMod val="50000"/>
                    </a:schemeClr>
                  </a:solidFill>
                </a:rPr>
                <a:t>Updated requisition forms: all modalities (except MRI) on one page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CA" sz="1500" dirty="0" smtClean="0">
                  <a:solidFill>
                    <a:schemeClr val="accent3">
                      <a:lumMod val="50000"/>
                    </a:schemeClr>
                  </a:solidFill>
                </a:rPr>
                <a:t>PDF-fillable forms (coming soon)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CA" sz="1500" dirty="0">
                  <a:solidFill>
                    <a:schemeClr val="accent3">
                      <a:lumMod val="50000"/>
                    </a:schemeClr>
                  </a:solidFill>
                </a:rPr>
                <a:t>Convenient referring cycle and full patient follow-up: We will call </a:t>
              </a:r>
              <a:r>
                <a:rPr lang="en-CA" sz="1500" dirty="0" smtClean="0">
                  <a:solidFill>
                    <a:schemeClr val="accent3">
                      <a:lumMod val="50000"/>
                    </a:schemeClr>
                  </a:solidFill>
                </a:rPr>
                <a:t>your patients </a:t>
              </a:r>
              <a:r>
                <a:rPr lang="en-CA" sz="1500" dirty="0">
                  <a:solidFill>
                    <a:schemeClr val="accent3">
                      <a:lumMod val="50000"/>
                    </a:schemeClr>
                  </a:solidFill>
                </a:rPr>
                <a:t>to notify and remind of </a:t>
              </a:r>
              <a:r>
                <a:rPr lang="en-CA" sz="1500" dirty="0" smtClean="0">
                  <a:solidFill>
                    <a:schemeClr val="accent3">
                      <a:lumMod val="50000"/>
                    </a:schemeClr>
                  </a:solidFill>
                </a:rPr>
                <a:t>appointment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CA" sz="1500" dirty="0">
                  <a:solidFill>
                    <a:schemeClr val="accent3">
                      <a:lumMod val="50000"/>
                    </a:schemeClr>
                  </a:solidFill>
                </a:rPr>
                <a:t>Radiologist </a:t>
              </a:r>
              <a:r>
                <a:rPr lang="en-CA" sz="1500" dirty="0" smtClean="0">
                  <a:solidFill>
                    <a:schemeClr val="accent3">
                      <a:lumMod val="50000"/>
                    </a:schemeClr>
                  </a:solidFill>
                </a:rPr>
                <a:t>may </a:t>
              </a:r>
              <a:r>
                <a:rPr lang="en-CA" sz="1500" dirty="0">
                  <a:solidFill>
                    <a:schemeClr val="accent3">
                      <a:lumMod val="50000"/>
                    </a:schemeClr>
                  </a:solidFill>
                </a:rPr>
                <a:t>order additional </a:t>
              </a:r>
              <a:r>
                <a:rPr lang="en-CA" sz="1500" dirty="0" smtClean="0">
                  <a:solidFill>
                    <a:schemeClr val="accent3">
                      <a:lumMod val="50000"/>
                    </a:schemeClr>
                  </a:solidFill>
                </a:rPr>
                <a:t>related exams, if necessary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CA" sz="1500" dirty="0" smtClean="0">
                  <a:solidFill>
                    <a:schemeClr val="accent3">
                      <a:lumMod val="50000"/>
                    </a:schemeClr>
                  </a:solidFill>
                </a:rPr>
                <a:t>Multiple report delivery options: HRM, Fax, or Letters</a:t>
              </a:r>
            </a:p>
          </p:txBody>
        </p:sp>
      </p:grpSp>
      <p:sp>
        <p:nvSpPr>
          <p:cNvPr id="40" name="Rounded Rectangle 39"/>
          <p:cNvSpPr/>
          <p:nvPr/>
        </p:nvSpPr>
        <p:spPr>
          <a:xfrm>
            <a:off x="135341" y="8526565"/>
            <a:ext cx="6587318" cy="479891"/>
          </a:xfrm>
          <a:prstGeom prst="round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200" b="1" dirty="0">
                <a:solidFill>
                  <a:schemeClr val="accent3">
                    <a:lumMod val="50000"/>
                  </a:schemeClr>
                </a:solidFill>
              </a:rPr>
              <a:t>Phone: </a:t>
            </a:r>
            <a:r>
              <a:rPr lang="en-CA" sz="1200" b="1" dirty="0" smtClean="0">
                <a:solidFill>
                  <a:schemeClr val="accent3">
                    <a:lumMod val="50000"/>
                  </a:schemeClr>
                </a:solidFill>
              </a:rPr>
              <a:t>416-469-6401 ● Fax</a:t>
            </a:r>
            <a:r>
              <a:rPr lang="en-CA" sz="1200" b="1" dirty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CA" sz="1200" b="1" dirty="0" smtClean="0">
                <a:solidFill>
                  <a:schemeClr val="accent3">
                    <a:lumMod val="50000"/>
                  </a:schemeClr>
                </a:solidFill>
              </a:rPr>
              <a:t>416-469-6662</a:t>
            </a:r>
            <a:r>
              <a:rPr lang="en-CA" sz="1200" b="1" dirty="0">
                <a:solidFill>
                  <a:schemeClr val="accent3">
                    <a:lumMod val="50000"/>
                  </a:schemeClr>
                </a:solidFill>
              </a:rPr>
              <a:t> ● </a:t>
            </a:r>
            <a:r>
              <a:rPr lang="en-CA" sz="1200" b="1" dirty="0" smtClean="0">
                <a:solidFill>
                  <a:schemeClr val="accent3">
                    <a:lumMod val="50000"/>
                  </a:schemeClr>
                </a:solidFill>
              </a:rPr>
              <a:t>Email: </a:t>
            </a:r>
            <a:r>
              <a:rPr lang="en-CA" sz="1200" b="1" dirty="0" smtClean="0">
                <a:solidFill>
                  <a:schemeClr val="accent3">
                    <a:lumMod val="50000"/>
                  </a:schemeClr>
                </a:solidFill>
                <a:hlinkClick r:id="rId4"/>
              </a:rPr>
              <a:t>imaging@tehn.ca</a:t>
            </a:r>
            <a:r>
              <a:rPr lang="en-CA" sz="1200" b="1" dirty="0">
                <a:solidFill>
                  <a:schemeClr val="accent3">
                    <a:lumMod val="50000"/>
                  </a:schemeClr>
                </a:solidFill>
              </a:rPr>
              <a:t> ● </a:t>
            </a:r>
            <a:r>
              <a:rPr lang="en-CA" sz="1200" b="1" dirty="0" smtClean="0">
                <a:solidFill>
                  <a:schemeClr val="accent3">
                    <a:lumMod val="50000"/>
                  </a:schemeClr>
                </a:solidFill>
              </a:rPr>
              <a:t>Web</a:t>
            </a:r>
            <a:r>
              <a:rPr lang="en-CA" sz="1200" b="1" dirty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CA" sz="1200" b="1" dirty="0" smtClean="0">
                <a:solidFill>
                  <a:schemeClr val="accent3">
                    <a:lumMod val="50000"/>
                  </a:schemeClr>
                </a:solidFill>
                <a:hlinkClick r:id="rId3"/>
              </a:rPr>
              <a:t>www.tehn.ca/imaging</a:t>
            </a:r>
            <a:r>
              <a:rPr lang="en-CA" sz="1200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  <a:p>
            <a:pPr algn="ctr"/>
            <a:r>
              <a:rPr lang="en-CA" sz="1200" b="1" dirty="0" smtClean="0">
                <a:solidFill>
                  <a:schemeClr val="accent3">
                    <a:lumMod val="50000"/>
                  </a:schemeClr>
                </a:solidFill>
              </a:rPr>
              <a:t>825 </a:t>
            </a:r>
            <a:r>
              <a:rPr lang="en-CA" sz="1200" b="1" dirty="0" err="1">
                <a:solidFill>
                  <a:schemeClr val="accent3">
                    <a:lumMod val="50000"/>
                  </a:schemeClr>
                </a:solidFill>
              </a:rPr>
              <a:t>Coxwell</a:t>
            </a:r>
            <a:r>
              <a:rPr lang="en-CA" sz="1200" b="1" dirty="0">
                <a:solidFill>
                  <a:schemeClr val="accent3">
                    <a:lumMod val="50000"/>
                  </a:schemeClr>
                </a:solidFill>
              </a:rPr>
              <a:t> Avenue, </a:t>
            </a:r>
            <a:r>
              <a:rPr lang="en-CA" sz="1200" b="1" dirty="0" smtClean="0">
                <a:solidFill>
                  <a:schemeClr val="accent3">
                    <a:lumMod val="50000"/>
                  </a:schemeClr>
                </a:solidFill>
              </a:rPr>
              <a:t>Toronto, H-Wing (DI </a:t>
            </a:r>
            <a:r>
              <a:rPr lang="en-CA" sz="1200" b="1" dirty="0">
                <a:solidFill>
                  <a:schemeClr val="accent3">
                    <a:lumMod val="50000"/>
                  </a:schemeClr>
                </a:solidFill>
              </a:rPr>
              <a:t>Registration Area &amp; Booking </a:t>
            </a:r>
            <a:r>
              <a:rPr lang="en-CA" sz="1200" b="1" dirty="0" smtClean="0">
                <a:solidFill>
                  <a:schemeClr val="accent3">
                    <a:lumMod val="50000"/>
                  </a:schemeClr>
                </a:solidFill>
              </a:rPr>
              <a:t>Office)</a:t>
            </a:r>
            <a:endParaRPr lang="en-CA" sz="1200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24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GH_Presentation_Template_1_Fin">
  <a:themeElements>
    <a:clrScheme name="MGH Colours">
      <a:dk1>
        <a:srgbClr val="702984"/>
      </a:dk1>
      <a:lt1>
        <a:srgbClr val="FFFFFF"/>
      </a:lt1>
      <a:dk2>
        <a:srgbClr val="B2D235"/>
      </a:dk2>
      <a:lt2>
        <a:srgbClr val="414042"/>
      </a:lt2>
      <a:accent1>
        <a:srgbClr val="B2D235"/>
      </a:accent1>
      <a:accent2>
        <a:srgbClr val="76B043"/>
      </a:accent2>
      <a:accent3>
        <a:srgbClr val="965C9E"/>
      </a:accent3>
      <a:accent4>
        <a:srgbClr val="702984"/>
      </a:accent4>
      <a:accent5>
        <a:srgbClr val="00ACBF"/>
      </a:accent5>
      <a:accent6>
        <a:srgbClr val="1E798D"/>
      </a:accent6>
      <a:hlink>
        <a:srgbClr val="1E798D"/>
      </a:hlink>
      <a:folHlink>
        <a:srgbClr val="00ACB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MGH_Presentation_Template_1_Fin</Template>
  <TotalTime>3695</TotalTime>
  <Words>259</Words>
  <Application>Microsoft Office PowerPoint</Application>
  <PresentationFormat>Letter Paper (8.5x11 in)</PresentationFormat>
  <Paragraphs>36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MGH_Presentation_Template_1_Fin</vt:lpstr>
      <vt:lpstr>PowerPoint Presentation</vt:lpstr>
    </vt:vector>
  </TitlesOfParts>
  <Company>MGH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Volin, Maxim</dc:creator>
  <cp:lastModifiedBy>Authorized User</cp:lastModifiedBy>
  <cp:revision>235</cp:revision>
  <cp:lastPrinted>2018-01-05T16:49:30Z</cp:lastPrinted>
  <dcterms:created xsi:type="dcterms:W3CDTF">2017-05-15T14:55:57Z</dcterms:created>
  <dcterms:modified xsi:type="dcterms:W3CDTF">2018-01-05T20:36:09Z</dcterms:modified>
</cp:coreProperties>
</file>